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  <p:sldMasterId id="2147483658" r:id="rId2"/>
  </p:sldMasterIdLst>
  <p:notesMasterIdLst>
    <p:notesMasterId r:id="rId24"/>
  </p:notesMasterIdLst>
  <p:handoutMasterIdLst>
    <p:handoutMasterId r:id="rId25"/>
  </p:handoutMasterIdLst>
  <p:sldIdLst>
    <p:sldId id="457" r:id="rId3"/>
    <p:sldId id="602" r:id="rId4"/>
    <p:sldId id="590" r:id="rId5"/>
    <p:sldId id="605" r:id="rId6"/>
    <p:sldId id="620" r:id="rId7"/>
    <p:sldId id="619" r:id="rId8"/>
    <p:sldId id="623" r:id="rId9"/>
    <p:sldId id="625" r:id="rId10"/>
    <p:sldId id="628" r:id="rId11"/>
    <p:sldId id="627" r:id="rId12"/>
    <p:sldId id="624" r:id="rId13"/>
    <p:sldId id="622" r:id="rId14"/>
    <p:sldId id="616" r:id="rId15"/>
    <p:sldId id="617" r:id="rId16"/>
    <p:sldId id="621" r:id="rId17"/>
    <p:sldId id="629" r:id="rId18"/>
    <p:sldId id="630" r:id="rId19"/>
    <p:sldId id="618" r:id="rId20"/>
    <p:sldId id="631" r:id="rId21"/>
    <p:sldId id="632" r:id="rId22"/>
    <p:sldId id="603" r:id="rId2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DA17"/>
    <a:srgbClr val="DDE133"/>
    <a:srgbClr val="0066FF"/>
    <a:srgbClr val="0639BA"/>
    <a:srgbClr val="E11505"/>
    <a:srgbClr val="FF9933"/>
    <a:srgbClr val="9ED29A"/>
    <a:srgbClr val="D6ECD4"/>
    <a:srgbClr val="B1CFB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9" autoAdjust="0"/>
    <p:restoredTop sz="95936" autoAdjust="0"/>
  </p:normalViewPr>
  <p:slideViewPr>
    <p:cSldViewPr showGuides="1">
      <p:cViewPr>
        <p:scale>
          <a:sx n="150" d="100"/>
          <a:sy n="150" d="100"/>
        </p:scale>
        <p:origin x="18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howGuides="1">
      <p:cViewPr varScale="1">
        <p:scale>
          <a:sx n="55" d="100"/>
          <a:sy n="55" d="100"/>
        </p:scale>
        <p:origin x="-172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46A12CB4-89BE-4222-B5B0-EDEB8925D3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78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2188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defTabSz="963613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363" tIns="48182" rIns="96363" bIns="48182" numCol="1" anchor="b" anchorCtr="0" compatLnSpc="1">
            <a:prstTxWarp prst="textNoShape">
              <a:avLst/>
            </a:prstTxWarp>
          </a:bodyPr>
          <a:lstStyle>
            <a:lvl1pPr algn="r" defTabSz="963613">
              <a:defRPr sz="1300">
                <a:latin typeface="Times New Roman" pitchFamily="18" charset="0"/>
              </a:defRPr>
            </a:lvl1pPr>
          </a:lstStyle>
          <a:p>
            <a:fld id="{355C91B8-073D-487C-BDCA-47A144290C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05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C48023-D718-4654-BE71-79CD25FBB634}" type="slidenum">
              <a:rPr lang="en-US"/>
              <a:pPr/>
              <a:t>1</a:t>
            </a:fld>
            <a:endParaRPr lang="en-US"/>
          </a:p>
        </p:txBody>
      </p:sp>
      <p:sp>
        <p:nvSpPr>
          <p:cNvPr id="66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90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21E907-3D4D-434A-9BA3-9C8F12187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A32EB-D4BD-4C15-9AD7-EDE57D47A4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7AB4B-5670-442E-9BEF-06E0C9E387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F083C-D9C8-4970-8673-26B6D4F379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EF4157D-DF68-44FF-A12A-02E2D696C6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A9D0F-E46B-444C-A4F3-FB5DC2C3F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AB6B3-1437-404D-9EF6-FFB1EEFB7E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4D78-856D-4D05-BC2A-233387F63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701B9-4A58-48A0-A16D-70429705BE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54384-0E54-44FF-B064-E24A6A736D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5C09E-74F4-4776-B9E4-1ED59AAFC3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5AF7-BC08-4887-8DAC-C9FBF725D6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6DE1F-2D3C-4ED4-AA55-1C7CB1BC2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4C1B3-2CC2-4876-9899-70007677B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C2D7D-495E-496D-A821-2CFD8189B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2F562-CBBC-43A5-911F-4A86D63CD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AA82B-9643-45C2-B2AD-DD3833FA9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74E3E-098F-4501-80EC-6D3D8CCC9E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84DB9-39C0-41CB-9C7F-F855F7CA54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21A15-82E7-4C12-98AB-D19BA4B5A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9DCEE-906C-442D-BE03-7CC5CA774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608E3-21DD-4A27-8808-2FA84D2F7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D96641-61B6-467B-9B30-8F3BB6BA54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5570" name="Rectangle 2"/>
          <p:cNvSpPr>
            <a:spLocks noChangeArrowheads="1"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0639BA"/>
              </a:gs>
              <a:gs pos="100000">
                <a:srgbClr val="B4D0B9">
                  <a:gamma/>
                  <a:tint val="0"/>
                  <a:invGamma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55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55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557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55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82DA7DC-A333-40D9-A2B3-E75B85F342B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81" r:id="rId12"/>
    <p:sldLayoutId id="214748368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6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6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06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8317234-BB0C-4ED2-8A08-CC26DAFA76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Text Box 2"/>
          <p:cNvSpPr txBox="1">
            <a:spLocks noChangeArrowheads="1"/>
          </p:cNvSpPr>
          <p:nvPr/>
        </p:nvSpPr>
        <p:spPr bwMode="auto">
          <a:xfrm>
            <a:off x="228600" y="762000"/>
            <a:ext cx="868679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Discussion of </a:t>
            </a:r>
            <a:r>
              <a:rPr lang="en-US" sz="3200" dirty="0" smtClean="0"/>
              <a:t>Jonathan Wright’s</a:t>
            </a:r>
            <a:endParaRPr lang="en-US" sz="3200" dirty="0" smtClean="0"/>
          </a:p>
          <a:p>
            <a:pPr algn="ctr"/>
            <a:r>
              <a:rPr lang="en-US" sz="3200" dirty="0" smtClean="0"/>
              <a:t>“Options-Implied Probability Density Functions for Real Interest Rates”</a:t>
            </a:r>
            <a:endParaRPr lang="en-US" sz="3200" dirty="0"/>
          </a:p>
        </p:txBody>
      </p:sp>
      <p:sp>
        <p:nvSpPr>
          <p:cNvPr id="665603" name="Text Box 3"/>
          <p:cNvSpPr txBox="1">
            <a:spLocks noChangeArrowheads="1"/>
          </p:cNvSpPr>
          <p:nvPr/>
        </p:nvSpPr>
        <p:spPr bwMode="auto">
          <a:xfrm>
            <a:off x="2484730" y="5156537"/>
            <a:ext cx="417454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 smtClean="0"/>
              <a:t>IJCB/Banco de Mexico Conference</a:t>
            </a:r>
          </a:p>
          <a:p>
            <a:pPr algn="ctr"/>
            <a:r>
              <a:rPr lang="en-US" sz="2000" dirty="0" smtClean="0"/>
              <a:t>Mexico City</a:t>
            </a:r>
          </a:p>
          <a:p>
            <a:pPr algn="ctr"/>
            <a:r>
              <a:rPr lang="en-US" sz="2000" dirty="0" smtClean="0"/>
              <a:t>November 23, 2015</a:t>
            </a:r>
            <a:endParaRPr lang="en-US" sz="2000" dirty="0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2565399" y="3197424"/>
            <a:ext cx="4013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400" dirty="0"/>
              <a:t>Eric T. Swanson</a:t>
            </a:r>
          </a:p>
          <a:p>
            <a:pPr algn="ctr"/>
            <a:r>
              <a:rPr lang="en-US" dirty="0" smtClean="0"/>
              <a:t>University of California, Irvine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67801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Blue Chip Forecasts of Time to First Tightening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19" y="1009518"/>
            <a:ext cx="7618181" cy="58087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553878"/>
            <a:ext cx="8686800" cy="30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 Swanson and Williams (2014)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93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1535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#2:  Discuss Bias in Implied PDFs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686800" cy="349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Test for bias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Discuss reasons for bias/</a:t>
            </a:r>
            <a:r>
              <a:rPr lang="en-US" sz="2400" dirty="0" err="1" smtClean="0"/>
              <a:t>nonuniformity</a:t>
            </a:r>
            <a:r>
              <a:rPr lang="en-US" sz="2400" dirty="0" smtClean="0"/>
              <a:t>:</a:t>
            </a:r>
          </a:p>
          <a:p>
            <a:pPr marL="342900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Risk premium?</a:t>
            </a:r>
          </a:p>
          <a:p>
            <a:pPr marL="342900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Or forecast errors?</a:t>
            </a:r>
            <a:endParaRPr lang="en-US" sz="2400" dirty="0"/>
          </a:p>
          <a:p>
            <a:pPr marL="1587"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Currently, paper takes a strong position that it’s risk premium</a:t>
            </a:r>
          </a:p>
          <a:p>
            <a:pPr marL="114300" indent="-114300"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But there’s substantial evidence of nominal interest rate forecast errors during this period</a:t>
            </a:r>
          </a:p>
        </p:txBody>
      </p:sp>
    </p:spTree>
    <p:extLst>
      <p:ext uri="{BB962C8B-B14F-4D97-AF65-F5344CB8AC3E}">
        <p14:creationId xmlns:p14="http://schemas.microsoft.com/office/powerpoint/2010/main" val="224497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61243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Estimating Options-Implied PDFs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686800" cy="339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Two main approaches:</a:t>
            </a:r>
          </a:p>
          <a:p>
            <a:pPr marL="173038" indent="-173038"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1. Assume a parametric form for PDF and estimate parameters to fit observed options prices</a:t>
            </a:r>
          </a:p>
          <a:p>
            <a:pPr marL="173038" indent="-173038"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2. </a:t>
            </a:r>
            <a:r>
              <a:rPr lang="en-US" sz="2400" dirty="0"/>
              <a:t>I</a:t>
            </a:r>
            <a:r>
              <a:rPr lang="en-US" sz="2400" dirty="0" smtClean="0"/>
              <a:t>f </a:t>
            </a:r>
            <a:r>
              <a:rPr lang="en-US" sz="2400" dirty="0" smtClean="0"/>
              <a:t>options pricing function </a:t>
            </a:r>
            <a:r>
              <a:rPr lang="en-US" sz="2400" dirty="0" smtClean="0"/>
              <a:t>p(K) </a:t>
            </a:r>
            <a:r>
              <a:rPr lang="en-US" sz="2400" dirty="0" smtClean="0"/>
              <a:t>is known, can compute PDF for the underlying as </a:t>
            </a:r>
            <a:r>
              <a:rPr lang="en-US" sz="2400" dirty="0" smtClean="0"/>
              <a:t>d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p/dK</a:t>
            </a:r>
            <a:r>
              <a:rPr lang="en-US" sz="2400" baseline="30000" dirty="0" smtClean="0"/>
              <a:t>2</a:t>
            </a:r>
            <a:endParaRPr lang="en-US" sz="2400" dirty="0" smtClean="0"/>
          </a:p>
          <a:p>
            <a:pPr marL="112713">
              <a:lnSpc>
                <a:spcPct val="105000"/>
              </a:lnSpc>
            </a:pPr>
            <a:r>
              <a:rPr lang="en-US" sz="2400" dirty="0" smtClean="0"/>
              <a:t>(In </a:t>
            </a:r>
            <a:r>
              <a:rPr lang="en-US" sz="2400" dirty="0" smtClean="0"/>
              <a:t>practice, </a:t>
            </a:r>
            <a:r>
              <a:rPr lang="en-US" sz="2400" dirty="0" smtClean="0"/>
              <a:t>p(K) </a:t>
            </a:r>
            <a:r>
              <a:rPr lang="en-US" sz="2400" dirty="0" smtClean="0"/>
              <a:t>is not known but must be </a:t>
            </a:r>
            <a:r>
              <a:rPr lang="en-US" sz="2400" dirty="0" smtClean="0"/>
              <a:t>estimated)</a:t>
            </a:r>
            <a:endParaRPr lang="en-US" sz="2400" dirty="0" smtClean="0"/>
          </a:p>
          <a:p>
            <a:pPr>
              <a:lnSpc>
                <a:spcPct val="105000"/>
              </a:lnSpc>
            </a:pPr>
            <a:endParaRPr lang="en-US" sz="2400" baseline="30000" dirty="0" smtClean="0"/>
          </a:p>
          <a:p>
            <a:pPr>
              <a:lnSpc>
                <a:spcPct val="105000"/>
              </a:lnSpc>
            </a:pPr>
            <a:endParaRPr lang="en-US" sz="2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39979635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46239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Parametric Form for PDF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Step function is one common </a:t>
            </a:r>
            <a:r>
              <a:rPr lang="en-US" sz="2400" dirty="0" smtClean="0"/>
              <a:t>parametric form:</a:t>
            </a:r>
            <a:endParaRPr lang="en-US" sz="2400" baseline="30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600" y="5867400"/>
            <a:ext cx="8686800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Another common </a:t>
            </a:r>
            <a:r>
              <a:rPr lang="en-US" sz="2400" dirty="0" smtClean="0"/>
              <a:t>form</a:t>
            </a:r>
            <a:r>
              <a:rPr lang="en-US" sz="2400" dirty="0" smtClean="0"/>
              <a:t> </a:t>
            </a:r>
            <a:r>
              <a:rPr lang="en-US" sz="2400" dirty="0" smtClean="0"/>
              <a:t>is mixture of 2 or 3 </a:t>
            </a:r>
            <a:r>
              <a:rPr lang="en-US" sz="2400" dirty="0" err="1" smtClean="0"/>
              <a:t>normals</a:t>
            </a:r>
            <a:r>
              <a:rPr lang="en-US" sz="2400" dirty="0" smtClean="0"/>
              <a:t> </a:t>
            </a:r>
            <a:r>
              <a:rPr lang="en-US" sz="2400" dirty="0" smtClean="0"/>
              <a:t>(fewer parameters than step function)</a:t>
            </a:r>
            <a:endParaRPr lang="en-US" sz="2400" baseline="30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4079" y="1524000"/>
            <a:ext cx="5759345" cy="44131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52600" y="1447800"/>
            <a:ext cx="5791200" cy="35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1600" dirty="0" smtClean="0"/>
              <a:t>Implied PDF for Eurodollar rate 5 quarters ahead, 11/2/2011</a:t>
            </a:r>
            <a:endParaRPr lang="en-US" sz="16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63238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735489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Estimating Option-Pricing Function p(K)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686800" cy="4355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Assume options pricing function has form</a:t>
            </a:r>
          </a:p>
          <a:p>
            <a:pPr algn="ctr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p(S,K,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/>
              <a:t>d,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400" dirty="0" smtClean="0"/>
              <a:t>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/>
          </a:p>
          <a:p>
            <a:pPr marL="342900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 = spot price of underlying</a:t>
            </a:r>
          </a:p>
          <a:p>
            <a:pPr marL="342900" indent="-230188">
              <a:buFont typeface="Arial" panose="020B0604020202020204" pitchFamily="34" charset="0"/>
              <a:buChar char="•"/>
            </a:pPr>
            <a:r>
              <a:rPr lang="en-US" sz="2400" dirty="0" smtClean="0"/>
              <a:t>K = option strike price</a:t>
            </a:r>
          </a:p>
          <a:p>
            <a:pPr marL="342900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volatility (and higher moments of stochastic distribution)</a:t>
            </a:r>
          </a:p>
          <a:p>
            <a:pPr marL="342900" indent="-230188">
              <a:buFont typeface="Arial" panose="020B0604020202020204" pitchFamily="34" charset="0"/>
              <a:buChar char="•"/>
            </a:pPr>
            <a:r>
              <a:rPr lang="en-US" sz="2400" dirty="0" smtClean="0"/>
              <a:t>d </a:t>
            </a:r>
            <a:r>
              <a:rPr lang="en-US" sz="2400" dirty="0"/>
              <a:t>= </a:t>
            </a:r>
            <a:r>
              <a:rPr lang="en-US" sz="2400" dirty="0" smtClean="0"/>
              <a:t>dividends from underlying</a:t>
            </a:r>
          </a:p>
          <a:p>
            <a:pPr marL="342900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400" dirty="0" smtClean="0"/>
              <a:t> </a:t>
            </a:r>
            <a:r>
              <a:rPr lang="en-US" sz="2400" dirty="0"/>
              <a:t>= </a:t>
            </a:r>
            <a:r>
              <a:rPr lang="en-US" sz="2400" dirty="0" smtClean="0"/>
              <a:t>time to expiration</a:t>
            </a:r>
            <a:endParaRPr lang="en-US" sz="2400" dirty="0"/>
          </a:p>
          <a:p>
            <a:pPr marL="342900" indent="-230188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 </a:t>
            </a:r>
            <a:r>
              <a:rPr lang="en-US" sz="2400" dirty="0"/>
              <a:t>= </a:t>
            </a:r>
            <a:r>
              <a:rPr lang="en-US" sz="2400" dirty="0" smtClean="0"/>
              <a:t>risk-free interest rate (nominal) from now to expiration</a:t>
            </a: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Can estimate function p parametrically or </a:t>
            </a:r>
            <a:r>
              <a:rPr lang="en-US" sz="2400" dirty="0" err="1" smtClean="0"/>
              <a:t>nonparametrically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8231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0906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Estimating p Parametrically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270" y="2057400"/>
            <a:ext cx="6597706" cy="479157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2400" y="838200"/>
            <a:ext cx="8686800" cy="1255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27013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Transform </a:t>
            </a:r>
            <a:r>
              <a:rPr lang="en-US" sz="2400" dirty="0"/>
              <a:t>options prices to Black-Scholes implied </a:t>
            </a:r>
            <a:r>
              <a:rPr lang="en-US" sz="2400" dirty="0" err="1"/>
              <a:t>vols</a:t>
            </a:r>
            <a:endParaRPr lang="en-US" sz="2400" dirty="0"/>
          </a:p>
          <a:p>
            <a:pPr marL="284163" indent="-227013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Fit quadratic or spline to implied </a:t>
            </a:r>
            <a:r>
              <a:rPr lang="en-US" sz="2400" dirty="0" err="1"/>
              <a:t>vols</a:t>
            </a:r>
            <a:r>
              <a:rPr lang="en-US" sz="2400" dirty="0"/>
              <a:t> to get smooth function</a:t>
            </a:r>
          </a:p>
          <a:p>
            <a:pPr marL="284163" indent="-227013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Transform implied </a:t>
            </a:r>
            <a:r>
              <a:rPr lang="en-US" sz="2400" dirty="0" err="1"/>
              <a:t>vol</a:t>
            </a:r>
            <a:r>
              <a:rPr lang="en-US" sz="2400" dirty="0"/>
              <a:t> function back to pricing </a:t>
            </a:r>
            <a:r>
              <a:rPr lang="en-US" sz="2400" dirty="0" smtClean="0"/>
              <a:t>function p(K)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6434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2773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TIPS Implied Volatility Smile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8710" y="1790128"/>
            <a:ext cx="6779220" cy="4991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41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7342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Sparse Data Can Be a Problem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345326"/>
            <a:ext cx="6541384" cy="47506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6252399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>
              <a:lnSpc>
                <a:spcPct val="105000"/>
              </a:lnSpc>
            </a:pPr>
            <a:r>
              <a:rPr lang="en-US" sz="2400" dirty="0" smtClean="0"/>
              <a:t>But 10 observations/day is not bad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1222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8278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Estimating p </a:t>
            </a:r>
            <a:r>
              <a:rPr lang="en-US" sz="3200" dirty="0" err="1" smtClean="0">
                <a:latin typeface="Tahoma" pitchFamily="34" charset="0"/>
              </a:rPr>
              <a:t>Nonparametrically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686800" cy="580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lnSpc>
                <a:spcPct val="105000"/>
              </a:lnSpc>
            </a:pPr>
            <a:r>
              <a:rPr lang="en-US" sz="2400" dirty="0" smtClean="0"/>
              <a:t>Sparse data not normally a scenario for nonparametric estimation</a:t>
            </a:r>
            <a:endParaRPr lang="en-US" sz="2400" dirty="0" smtClean="0"/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Idea:  combine data from similar days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Instead of estimating p(K) on a single day, e</a:t>
            </a:r>
            <a:r>
              <a:rPr lang="en-US" sz="2400" dirty="0" smtClean="0"/>
              <a:t>stimate </a:t>
            </a:r>
          </a:p>
          <a:p>
            <a:pPr algn="ctr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p(S,K,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 smtClean="0"/>
              <a:t>,d,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400" dirty="0" smtClean="0"/>
              <a:t>,r)</a:t>
            </a:r>
            <a:endParaRPr lang="en-US" sz="2400" dirty="0"/>
          </a:p>
          <a:p>
            <a:pPr marL="173038">
              <a:lnSpc>
                <a:spcPct val="105000"/>
              </a:lnSpc>
            </a:pPr>
            <a:r>
              <a:rPr lang="en-US" sz="2400" dirty="0" err="1"/>
              <a:t>n</a:t>
            </a:r>
            <a:r>
              <a:rPr lang="en-US" sz="2400" dirty="0" err="1" smtClean="0"/>
              <a:t>onparametrically</a:t>
            </a:r>
            <a:r>
              <a:rPr lang="en-US" sz="2400" dirty="0" smtClean="0"/>
              <a:t> over whole sample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Let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/>
              <a:t>be a function of state of economy</a:t>
            </a:r>
          </a:p>
          <a:p>
            <a:pPr marL="342900" indent="-230188">
              <a:buFont typeface="Arial" panose="020B0604020202020204" pitchFamily="34" charset="0"/>
              <a:buChar char="•"/>
            </a:pPr>
            <a:r>
              <a:rPr lang="en-US" sz="2400" dirty="0" smtClean="0"/>
              <a:t>Case 1: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 smtClean="0"/>
              <a:t>(S,K,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400" dirty="0" smtClean="0"/>
              <a:t>)</a:t>
            </a:r>
          </a:p>
          <a:p>
            <a:pPr marL="342900" indent="-230188">
              <a:buFont typeface="Arial" panose="020B0604020202020204" pitchFamily="34" charset="0"/>
              <a:buChar char="•"/>
            </a:pPr>
            <a:r>
              <a:rPr lang="en-US" sz="2400" dirty="0" smtClean="0"/>
              <a:t>Case 2: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dirty="0" smtClean="0"/>
              <a:t>(S/K,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τ</a:t>
            </a:r>
            <a:r>
              <a:rPr lang="en-US" sz="2400" dirty="0" smtClean="0"/>
              <a:t>,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en-US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EGARCH</a:t>
            </a:r>
            <a:r>
              <a:rPr lang="en-US" sz="2400" dirty="0" smtClean="0"/>
              <a:t>)</a:t>
            </a:r>
            <a:endParaRPr lang="en-US" sz="2400" dirty="0"/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Case 1 problematic:  averaging uncertainty over whole sample</a:t>
            </a:r>
          </a:p>
          <a:p>
            <a:pPr>
              <a:lnSpc>
                <a:spcPct val="105000"/>
              </a:lnSpc>
              <a:spcBef>
                <a:spcPts val="0"/>
              </a:spcBef>
            </a:pPr>
            <a:r>
              <a:rPr lang="en-US" sz="2400" dirty="0" smtClean="0"/>
              <a:t>(uncertainty about real rates in 2009 same as in 2013)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0509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9291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#3: Justify Nonparametric Estimation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90600"/>
            <a:ext cx="8686800" cy="4388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Case 1 is too crude—better to drop it</a:t>
            </a:r>
            <a:endParaRPr lang="en-US" sz="2400" dirty="0"/>
          </a:p>
          <a:p>
            <a:pPr marL="112713" indent="-112713">
              <a:lnSpc>
                <a:spcPct val="105000"/>
              </a:lnSpc>
              <a:spcBef>
                <a:spcPts val="1200"/>
              </a:spcBef>
            </a:pPr>
            <a:r>
              <a:rPr lang="en-US" sz="2400" dirty="0" smtClean="0"/>
              <a:t>Case 2 is reasonable, but requires the EGARCH model to be good to produce good results.  </a:t>
            </a:r>
            <a:r>
              <a:rPr lang="en-US" sz="2400" dirty="0" smtClean="0"/>
              <a:t>It’s also very complicated.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Parametric estimation is simpler, removes dependence on auxiliary model</a:t>
            </a:r>
          </a:p>
          <a:p>
            <a:pPr marL="342900" indent="-230188">
              <a:buFont typeface="Arial" panose="020B0604020202020204" pitchFamily="34" charset="0"/>
              <a:buChar char="•"/>
            </a:pPr>
            <a:r>
              <a:rPr lang="en-US" sz="2400" dirty="0" smtClean="0"/>
              <a:t>10 observations/day should be plenty to get a good implied volatility fit</a:t>
            </a:r>
            <a:br>
              <a:rPr lang="en-US" sz="2400" dirty="0" smtClean="0"/>
            </a:br>
            <a:r>
              <a:rPr lang="en-US" sz="2000" dirty="0" smtClean="0"/>
              <a:t>(B</a:t>
            </a:r>
            <a:r>
              <a:rPr lang="en-US" sz="2000" dirty="0" smtClean="0"/>
              <a:t>liss-</a:t>
            </a:r>
            <a:r>
              <a:rPr lang="en-US" sz="2000" dirty="0" err="1" smtClean="0"/>
              <a:t>Panigirtzoglou</a:t>
            </a:r>
            <a:r>
              <a:rPr lang="en-US" sz="2000" dirty="0" smtClean="0"/>
              <a:t> (2002) had 10.8 strikes/day for short sterling futures, found parametric implied </a:t>
            </a:r>
            <a:r>
              <a:rPr lang="en-US" sz="2000" dirty="0" err="1" smtClean="0"/>
              <a:t>vol</a:t>
            </a:r>
            <a:r>
              <a:rPr lang="en-US" sz="2000" dirty="0" smtClean="0"/>
              <a:t> smile method worked very well)</a:t>
            </a:r>
            <a:endParaRPr lang="en-US" sz="2000" dirty="0" smtClean="0"/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Need to justify nonparametric approach for these data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67598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36730"/>
            <a:ext cx="40288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What the Paper Does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686800" cy="84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Use new data on TIPS options to compute implied probability distributions for real interest rates.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70237"/>
            <a:ext cx="7745611" cy="353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846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build="allAtOnce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869930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#4: Standard Errors Seem Too Small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800600"/>
            <a:ext cx="8686800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Given data sparseness and giant bid-ask spreads, these standard error bands seem far too narrow</a:t>
            </a:r>
            <a:endParaRPr lang="en-US" sz="2400" dirty="0"/>
          </a:p>
          <a:p>
            <a:pPr marL="112713" indent="-112713">
              <a:lnSpc>
                <a:spcPct val="105000"/>
              </a:lnSpc>
              <a:spcBef>
                <a:spcPts val="1200"/>
              </a:spcBef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066800"/>
            <a:ext cx="7745611" cy="353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69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152400" y="36729"/>
            <a:ext cx="76722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Summary of </a:t>
            </a:r>
            <a:r>
              <a:rPr lang="en-US" sz="3200" dirty="0" smtClean="0">
                <a:latin typeface="Tahoma" pitchFamily="34" charset="0"/>
              </a:rPr>
              <a:t>Comments and Suggestions 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134" y="1076265"/>
            <a:ext cx="8743266" cy="349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39725">
              <a:lnSpc>
                <a:spcPct val="105000"/>
              </a:lnSpc>
              <a:buFont typeface="+mj-lt"/>
              <a:buAutoNum type="arabicPeriod"/>
            </a:pPr>
            <a:r>
              <a:rPr lang="en-US" sz="2400" dirty="0" smtClean="0"/>
              <a:t>Data are weird in a number of respects</a:t>
            </a:r>
          </a:p>
          <a:p>
            <a:pPr marL="742950" lvl="1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</a:t>
            </a:r>
            <a:r>
              <a:rPr lang="en-US" sz="2400" dirty="0" smtClean="0"/>
              <a:t>heck with CBOE/data provider for insights</a:t>
            </a:r>
            <a:endParaRPr lang="en-US" sz="2400" dirty="0" smtClean="0"/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Implied PDFs were upward biased</a:t>
            </a:r>
          </a:p>
          <a:p>
            <a:pPr marL="742950" lvl="1" indent="-2286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r</a:t>
            </a:r>
            <a:r>
              <a:rPr lang="en-US" sz="2400" dirty="0" smtClean="0"/>
              <a:t>isk premium, or forecast errors?</a:t>
            </a:r>
            <a:endParaRPr lang="en-US" sz="2400" dirty="0" smtClean="0"/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Justify nonparametric estimation method</a:t>
            </a:r>
          </a:p>
          <a:p>
            <a:pPr marL="742950" lvl="1" indent="-2286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p</a:t>
            </a:r>
            <a:r>
              <a:rPr lang="en-US" sz="2400" dirty="0" smtClean="0"/>
              <a:t>arametric implied volatility smile an appealing alternative</a:t>
            </a:r>
            <a:endParaRPr lang="en-US" sz="2400" dirty="0" smtClean="0"/>
          </a:p>
          <a:p>
            <a:pPr marL="396875" indent="-339725">
              <a:lnSpc>
                <a:spcPct val="105000"/>
              </a:lnSpc>
              <a:spcBef>
                <a:spcPts val="1800"/>
              </a:spcBef>
              <a:buFont typeface="+mj-lt"/>
              <a:buAutoNum type="arabicPeriod"/>
            </a:pPr>
            <a:r>
              <a:rPr lang="en-US" sz="2400" dirty="0" smtClean="0"/>
              <a:t>Standard error bands around PDFs seem too narrow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4747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2059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Difficulties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066800"/>
            <a:ext cx="8686800" cy="5572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Short sample</a:t>
            </a:r>
          </a:p>
          <a:p>
            <a:pPr marL="342900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O</a:t>
            </a:r>
            <a:r>
              <a:rPr lang="en-US" sz="2400" dirty="0" smtClean="0"/>
              <a:t>ptions on TIPS began </a:t>
            </a:r>
            <a:r>
              <a:rPr lang="en-US" sz="2400" dirty="0" smtClean="0"/>
              <a:t>trading in January 2009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Low </a:t>
            </a:r>
            <a:r>
              <a:rPr lang="en-US" sz="2400" dirty="0" smtClean="0"/>
              <a:t>volume</a:t>
            </a:r>
          </a:p>
          <a:p>
            <a:pPr marL="342900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Total trade volume is about 49 </a:t>
            </a:r>
            <a:r>
              <a:rPr lang="en-US" sz="2400" dirty="0" smtClean="0"/>
              <a:t>contracts/day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Large bid/ask spreads (18%!)</a:t>
            </a:r>
            <a:endParaRPr lang="en-US" sz="2400" dirty="0" smtClean="0"/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Even midpoints of bid/ask quotes have problems:</a:t>
            </a:r>
          </a:p>
          <a:p>
            <a:pPr marL="342900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Only</a:t>
            </a:r>
            <a:r>
              <a:rPr lang="en-US" sz="2400" dirty="0" smtClean="0"/>
              <a:t> </a:t>
            </a:r>
            <a:r>
              <a:rPr lang="en-US" sz="2400" dirty="0" smtClean="0"/>
              <a:t>available for </a:t>
            </a:r>
            <a:r>
              <a:rPr lang="en-US" sz="2400" dirty="0" smtClean="0"/>
              <a:t>about </a:t>
            </a:r>
            <a:r>
              <a:rPr lang="en-US" sz="2400" dirty="0" smtClean="0"/>
              <a:t>10 strikes/day</a:t>
            </a:r>
          </a:p>
          <a:p>
            <a:pPr marL="342900" indent="-228600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These 10 strikes are not well distributed (many </a:t>
            </a:r>
            <a:r>
              <a:rPr lang="en-US" sz="2400" dirty="0" smtClean="0"/>
              <a:t>are </a:t>
            </a:r>
            <a:r>
              <a:rPr lang="en-US" sz="2400" dirty="0" smtClean="0"/>
              <a:t>deep in the </a:t>
            </a:r>
            <a:r>
              <a:rPr lang="en-US" sz="2400" dirty="0" smtClean="0"/>
              <a:t>money), </a:t>
            </a:r>
            <a:r>
              <a:rPr lang="en-US" sz="2400" dirty="0" smtClean="0"/>
              <a:t>which makes them less informative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Financial Crisis occupies a significant part of the sample</a:t>
            </a:r>
          </a:p>
          <a:p>
            <a:pPr marL="342900" indent="-228600">
              <a:lnSpc>
                <a:spcPct val="105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Risk premia </a:t>
            </a:r>
            <a:r>
              <a:rPr lang="en-US" sz="2400" dirty="0" smtClean="0"/>
              <a:t>large and variable</a:t>
            </a:r>
            <a:endParaRPr lang="en-US" sz="2400" dirty="0"/>
          </a:p>
          <a:p>
            <a:pPr>
              <a:lnSpc>
                <a:spcPct val="105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004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2837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Financial Crisis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686800" cy="4532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TIPS-Treasury mispricing (Fleckenstein-</a:t>
            </a:r>
            <a:r>
              <a:rPr lang="en-US" sz="2400" dirty="0" err="1" smtClean="0"/>
              <a:t>Longstaff</a:t>
            </a:r>
            <a:r>
              <a:rPr lang="en-US" sz="2400" dirty="0" smtClean="0"/>
              <a:t>-Lustig 2014)</a:t>
            </a:r>
            <a:endParaRPr lang="en-US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929" y="1676400"/>
            <a:ext cx="7900471" cy="499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9150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7310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Comment #1:  Data Are Weird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066800"/>
            <a:ext cx="8686800" cy="4876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-114300"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Quotes not available for nearly as many strikes as you’d expect</a:t>
            </a:r>
          </a:p>
          <a:p>
            <a:pPr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Quotes that do exist are oddly distributed:</a:t>
            </a:r>
          </a:p>
          <a:p>
            <a:pPr marL="342900" indent="-228600">
              <a:lnSpc>
                <a:spcPct val="10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Many quotes are for deep in-the-money strikes</a:t>
            </a:r>
          </a:p>
          <a:p>
            <a:pPr marL="342900" indent="-228600">
              <a:lnSpc>
                <a:spcPct val="10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Only 1</a:t>
            </a:r>
            <a:r>
              <a:rPr lang="en-US" sz="2400" dirty="0" smtClean="0"/>
              <a:t>5% of quotes are for </a:t>
            </a:r>
            <a:r>
              <a:rPr lang="en-US" sz="2400" dirty="0" smtClean="0"/>
              <a:t>out-of</a:t>
            </a:r>
            <a:r>
              <a:rPr lang="en-US" sz="2400" dirty="0" smtClean="0"/>
              <a:t>-the-money strikes</a:t>
            </a:r>
          </a:p>
          <a:p>
            <a:pPr marL="342900" indent="-228600">
              <a:lnSpc>
                <a:spcPct val="10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Only about 2% of quotes are for strikes that are &gt;10% out of the money</a:t>
            </a:r>
          </a:p>
          <a:p>
            <a:pPr marL="342900" indent="-228600">
              <a:lnSpc>
                <a:spcPct val="10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Seem to be very few puts early in sample</a:t>
            </a:r>
            <a:endParaRPr lang="en-US" sz="2400" dirty="0" smtClean="0"/>
          </a:p>
          <a:p>
            <a:pPr marL="114300" indent="-114300">
              <a:lnSpc>
                <a:spcPct val="105000"/>
              </a:lnSpc>
              <a:spcBef>
                <a:spcPts val="1800"/>
              </a:spcBef>
            </a:pPr>
            <a:r>
              <a:rPr lang="en-US" sz="2400" dirty="0" smtClean="0"/>
              <a:t>Comment/Suggestion:  Check with CBOE/data provider so we understand better what’s going on</a:t>
            </a:r>
          </a:p>
          <a:p>
            <a:pPr>
              <a:lnSpc>
                <a:spcPct val="105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487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56591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How to Evaluate Implied PDFs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914400"/>
            <a:ext cx="8686800" cy="117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/>
              <a:t>L</a:t>
            </a:r>
            <a:r>
              <a:rPr lang="en-US" sz="2400" dirty="0" smtClean="0"/>
              <a:t>iterature on evaluating </a:t>
            </a:r>
            <a:r>
              <a:rPr lang="en-US" sz="2400" dirty="0" smtClean="0"/>
              <a:t>forecast densities</a:t>
            </a:r>
            <a:r>
              <a:rPr lang="en-US" sz="2400" dirty="0" smtClean="0"/>
              <a:t> </a:t>
            </a:r>
            <a:r>
              <a:rPr lang="en-US" sz="2000" dirty="0" smtClean="0"/>
              <a:t>(Diebold, Gunther, </a:t>
            </a:r>
            <a:r>
              <a:rPr lang="en-US" sz="2000" dirty="0" err="1" smtClean="0"/>
              <a:t>Tay</a:t>
            </a:r>
            <a:r>
              <a:rPr lang="en-US" sz="2000" dirty="0" smtClean="0"/>
              <a:t>, 1998; Berkowitz, 2001)</a:t>
            </a:r>
          </a:p>
          <a:p>
            <a:pPr marL="342900" indent="-228600">
              <a:lnSpc>
                <a:spcPct val="10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en-US" sz="2000" dirty="0" smtClean="0"/>
              <a:t>Convert PDF to CDF, then map CDF to unit interval:</a:t>
            </a:r>
            <a:endParaRPr lang="en-US" sz="20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2269186"/>
            <a:ext cx="6210300" cy="4512614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 bwMode="auto">
          <a:xfrm flipV="1">
            <a:off x="3727450" y="6070600"/>
            <a:ext cx="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5492750" y="2560320"/>
            <a:ext cx="0" cy="3886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3721100" y="6064250"/>
            <a:ext cx="358444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5499100" y="2559050"/>
            <a:ext cx="179222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07758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71252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Results for TIPS Options-</a:t>
            </a:r>
            <a:r>
              <a:rPr lang="en-US" sz="3200" dirty="0" smtClean="0">
                <a:latin typeface="Tahoma" pitchFamily="34" charset="0"/>
              </a:rPr>
              <a:t>Implied PDFs</a:t>
            </a:r>
            <a:endParaRPr lang="en-US" sz="3200" dirty="0">
              <a:latin typeface="Tahom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219200"/>
            <a:ext cx="6883096" cy="518160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 bwMode="auto">
          <a:xfrm>
            <a:off x="1447800" y="1066800"/>
            <a:ext cx="2590800" cy="55626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953000" y="3581400"/>
            <a:ext cx="2590800" cy="2971800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496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7591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TIPS PDF</a:t>
            </a:r>
            <a:r>
              <a:rPr lang="en-US" sz="3200" dirty="0" smtClean="0">
                <a:latin typeface="Tahoma" pitchFamily="34" charset="0"/>
              </a:rPr>
              <a:t> Forecasts Were Biased Upward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066800"/>
            <a:ext cx="8686800" cy="320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2400" dirty="0" smtClean="0"/>
              <a:t>Options consistently over-predicted TIPS yields</a:t>
            </a:r>
          </a:p>
          <a:p>
            <a:pPr algn="ctr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400" i="1" dirty="0" smtClean="0"/>
              <a:t>r</a:t>
            </a:r>
            <a:r>
              <a:rPr lang="en-US" sz="2400" dirty="0" smtClean="0"/>
              <a:t>  =  </a:t>
            </a:r>
            <a:r>
              <a:rPr lang="en-US" sz="2400" i="1" dirty="0" err="1" smtClean="0"/>
              <a:t>i</a:t>
            </a:r>
            <a:r>
              <a:rPr lang="en-US" sz="2400" dirty="0" smtClean="0"/>
              <a:t>  – 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</a:pPr>
            <a:r>
              <a:rPr lang="en-US" sz="2400" dirty="0" smtClean="0"/>
              <a:t>So options either</a:t>
            </a:r>
          </a:p>
          <a:p>
            <a:pPr marL="342900" indent="-227013">
              <a:lnSpc>
                <a:spcPct val="105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over-predicted </a:t>
            </a:r>
            <a:r>
              <a:rPr lang="en-US" sz="2400" i="1" dirty="0" err="1" smtClean="0"/>
              <a:t>i</a:t>
            </a:r>
            <a:r>
              <a:rPr lang="en-US" sz="2400" i="1" dirty="0" smtClean="0"/>
              <a:t>, </a:t>
            </a:r>
            <a:r>
              <a:rPr lang="en-US" sz="2400" dirty="0" smtClean="0"/>
              <a:t>or</a:t>
            </a:r>
            <a:endParaRPr lang="en-US" sz="2400" dirty="0"/>
          </a:p>
          <a:p>
            <a:pPr marL="342900" indent="-227013">
              <a:lnSpc>
                <a:spcPct val="105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under-predicted </a:t>
            </a:r>
            <a:r>
              <a:rPr lang="el-G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π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2400"/>
              </a:spcBef>
            </a:pPr>
            <a:r>
              <a:rPr lang="en-US" sz="2400" dirty="0" smtClean="0"/>
              <a:t>(Recall</a:t>
            </a:r>
            <a:r>
              <a:rPr lang="en-US" sz="2400" dirty="0"/>
              <a:t>: predictions are for 7-year TIPS 3 or 6 months </a:t>
            </a:r>
            <a:r>
              <a:rPr lang="en-US" sz="2400" dirty="0" smtClean="0"/>
              <a:t>ahead)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2204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52400" y="51137"/>
            <a:ext cx="75801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ahoma" pitchFamily="34" charset="0"/>
              </a:rPr>
              <a:t>Nominal U.S. Treasury Yields, 2009-2014</a:t>
            </a:r>
            <a:endParaRPr lang="en-US" sz="3200" dirty="0">
              <a:latin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6553878"/>
            <a:ext cx="8686800" cy="304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ource:  Swanson and Williams (2014)</a:t>
            </a:r>
            <a:endParaRPr lang="en-US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40" y="986013"/>
            <a:ext cx="7768534" cy="564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07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54328</TotalTime>
  <Words>808</Words>
  <Application>Microsoft Office PowerPoint</Application>
  <PresentationFormat>On-screen Show (4:3)</PresentationFormat>
  <Paragraphs>106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Tahoma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frbsf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L1MXB01</dc:creator>
  <cp:lastModifiedBy>Eric Swanson</cp:lastModifiedBy>
  <cp:revision>2315</cp:revision>
  <cp:lastPrinted>2004-01-07T19:26:36Z</cp:lastPrinted>
  <dcterms:created xsi:type="dcterms:W3CDTF">2002-04-18T19:20:46Z</dcterms:created>
  <dcterms:modified xsi:type="dcterms:W3CDTF">2015-11-23T19:04:06Z</dcterms:modified>
</cp:coreProperties>
</file>