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658" r:id="rId2"/>
  </p:sldMasterIdLst>
  <p:notesMasterIdLst>
    <p:notesMasterId r:id="rId16"/>
  </p:notesMasterIdLst>
  <p:handoutMasterIdLst>
    <p:handoutMasterId r:id="rId17"/>
  </p:handoutMasterIdLst>
  <p:sldIdLst>
    <p:sldId id="457" r:id="rId3"/>
    <p:sldId id="589" r:id="rId4"/>
    <p:sldId id="519" r:id="rId5"/>
    <p:sldId id="605" r:id="rId6"/>
    <p:sldId id="604" r:id="rId7"/>
    <p:sldId id="608" r:id="rId8"/>
    <p:sldId id="602" r:id="rId9"/>
    <p:sldId id="606" r:id="rId10"/>
    <p:sldId id="592" r:id="rId11"/>
    <p:sldId id="598" r:id="rId12"/>
    <p:sldId id="601" r:id="rId13"/>
    <p:sldId id="597" r:id="rId14"/>
    <p:sldId id="607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1505"/>
    <a:srgbClr val="FF9933"/>
    <a:srgbClr val="9ED29A"/>
    <a:srgbClr val="D6ECD4"/>
    <a:srgbClr val="B1CFB6"/>
    <a:srgbClr val="0066FF"/>
    <a:srgbClr val="009900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9" autoAdjust="0"/>
    <p:restoredTop sz="95936" autoAdjust="0"/>
  </p:normalViewPr>
  <p:slideViewPr>
    <p:cSldViewPr showGuides="1">
      <p:cViewPr>
        <p:scale>
          <a:sx n="70" d="100"/>
          <a:sy n="70" d="100"/>
        </p:scale>
        <p:origin x="-1308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172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46A12CB4-89BE-4222-B5B0-EDEB8925D3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7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355C91B8-073D-487C-BDCA-47A144290C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5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48023-D718-4654-BE71-79CD25FBB634}" type="slidenum">
              <a:rPr lang="en-US"/>
              <a:pPr/>
              <a:t>1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F5859-B151-4D23-8639-58312FAB227F}" type="slidenum">
              <a:rPr lang="en-US"/>
              <a:pPr/>
              <a:t>3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F5859-B151-4D23-8639-58312FAB227F}" type="slidenum">
              <a:rPr lang="en-US"/>
              <a:pPr/>
              <a:t>4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F5859-B151-4D23-8639-58312FAB227F}" type="slidenum">
              <a:rPr lang="en-US"/>
              <a:pPr/>
              <a:t>5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F5859-B151-4D23-8639-58312FAB227F}" type="slidenum">
              <a:rPr lang="en-US"/>
              <a:pPr/>
              <a:t>7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F5859-B151-4D23-8639-58312FAB227F}" type="slidenum">
              <a:rPr lang="en-US"/>
              <a:pPr/>
              <a:t>8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F5859-B151-4D23-8639-58312FAB227F}" type="slidenum">
              <a:rPr lang="en-US"/>
              <a:pPr/>
              <a:t>9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F5859-B151-4D23-8639-58312FAB227F}" type="slidenum">
              <a:rPr lang="en-US"/>
              <a:pPr/>
              <a:t>10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F5859-B151-4D23-8639-58312FAB227F}" type="slidenum">
              <a:rPr lang="en-US"/>
              <a:pPr/>
              <a:t>11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1E907-3D4D-434A-9BA3-9C8F12187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A32EB-D4BD-4C15-9AD7-EDE57D47A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AB4B-5670-442E-9BEF-06E0C9E38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3F083C-D9C8-4970-8673-26B6D4F37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F4157D-DF68-44FF-A12A-02E2D696C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9D0F-E46B-444C-A4F3-FB5DC2C3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AB6B3-1437-404D-9EF6-FFB1EEFB7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E4D78-856D-4D05-BC2A-233387F63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701B9-4A58-48A0-A16D-70429705B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4384-0E54-44FF-B064-E24A6A736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5C09E-74F4-4776-B9E4-1ED59AAFC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E5AF7-BC08-4887-8DAC-C9FBF725D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6DE1F-2D3C-4ED4-AA55-1C7CB1BC2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4C1B3-2CC2-4876-9899-70007677B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2D7D-495E-496D-A821-2CFD8189B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F562-CBBC-43A5-911F-4A86D63CD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AA82B-9643-45C2-B2AD-DD3833FA9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74E3E-098F-4501-80EC-6D3D8CCC9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84DB9-39C0-41CB-9C7F-F855F7CA5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21A15-82E7-4C12-98AB-D19BA4B5A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9DCEE-906C-442D-BE03-7CC5CA774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9F495-4FF6-4671-8081-0D74A10102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608E3-21DD-4A27-8808-2FA84D2F7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96641-61B6-467B-9B30-8F3BB6BA5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55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5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82DA7DC-A333-40D9-A2B3-E75B85F342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81" r:id="rId12"/>
    <p:sldLayoutId id="214748368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8317234-BB0C-4ED2-8A08-CC26DAFA76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86867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Discussion of Chin, </a:t>
            </a:r>
            <a:r>
              <a:rPr lang="en-US" sz="2800" dirty="0" err="1" smtClean="0"/>
              <a:t>Filippeli</a:t>
            </a:r>
            <a:r>
              <a:rPr lang="en-US" sz="2800" dirty="0" smtClean="0"/>
              <a:t>, and </a:t>
            </a:r>
            <a:r>
              <a:rPr lang="en-US" sz="2800" dirty="0" err="1" smtClean="0"/>
              <a:t>Theodoridis</a:t>
            </a:r>
            <a:r>
              <a:rPr lang="en-US" sz="2800" dirty="0" smtClean="0"/>
              <a:t>,</a:t>
            </a:r>
            <a:endParaRPr lang="en-US" sz="2800" dirty="0" smtClean="0"/>
          </a:p>
          <a:p>
            <a:pPr algn="ctr"/>
            <a:r>
              <a:rPr lang="en-US" sz="2800" dirty="0" smtClean="0"/>
              <a:t>“Cross-Country Co-Movement in Long-Term </a:t>
            </a:r>
            <a:r>
              <a:rPr lang="en-US" sz="2800" dirty="0" smtClean="0"/>
              <a:t>Interest Rates: A Regime-Switching DSGE Approach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sp>
        <p:nvSpPr>
          <p:cNvPr id="665603" name="Text Box 3"/>
          <p:cNvSpPr txBox="1">
            <a:spLocks noChangeArrowheads="1"/>
          </p:cNvSpPr>
          <p:nvPr/>
        </p:nvSpPr>
        <p:spPr bwMode="auto">
          <a:xfrm>
            <a:off x="2194815" y="5892225"/>
            <a:ext cx="47543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Aarhus/CREATES Macro-Finance Workshop</a:t>
            </a:r>
            <a:endParaRPr lang="en-US" dirty="0"/>
          </a:p>
          <a:p>
            <a:pPr algn="ctr"/>
            <a:r>
              <a:rPr lang="en-US" dirty="0" smtClean="0"/>
              <a:t>June 4, 2014</a:t>
            </a:r>
            <a:endParaRPr lang="en-US" dirty="0"/>
          </a:p>
        </p:txBody>
      </p:sp>
      <p:sp>
        <p:nvSpPr>
          <p:cNvPr id="665607" name="Text Box 7"/>
          <p:cNvSpPr txBox="1">
            <a:spLocks noChangeArrowheads="1"/>
          </p:cNvSpPr>
          <p:nvPr/>
        </p:nvSpPr>
        <p:spPr bwMode="auto">
          <a:xfrm>
            <a:off x="2514600" y="4814887"/>
            <a:ext cx="40132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200" dirty="0"/>
              <a:t>Eric T. Swanson</a:t>
            </a:r>
          </a:p>
          <a:p>
            <a:pPr algn="ctr"/>
            <a:r>
              <a:rPr lang="en-US" sz="1600" dirty="0"/>
              <a:t>Federal Reserve Bank of San Francisco</a:t>
            </a:r>
          </a:p>
        </p:txBody>
      </p:sp>
      <p:pic>
        <p:nvPicPr>
          <p:cNvPr id="7" name="Picture 5" descr="sflogo8"/>
          <p:cNvPicPr>
            <a:picLocks noChangeAspect="1" noChangeArrowheads="1"/>
          </p:cNvPicPr>
          <p:nvPr/>
        </p:nvPicPr>
        <p:blipFill>
          <a:blip r:embed="rId4" cstate="print">
            <a:lum bright="18000"/>
          </a:blip>
          <a:srcRect/>
          <a:stretch>
            <a:fillRect/>
          </a:stretch>
        </p:blipFill>
        <p:spPr bwMode="auto">
          <a:xfrm>
            <a:off x="2743200" y="2673350"/>
            <a:ext cx="3657600" cy="18224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7005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UK GDP Forecas</a:t>
            </a:r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t Variance Decomposition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385" y="1219200"/>
            <a:ext cx="5225415" cy="521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88955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UK Yield Curve Slope Forecast Variance </a:t>
            </a:r>
            <a:r>
              <a:rPr lang="en-US" sz="3200" dirty="0" err="1" smtClean="0">
                <a:solidFill>
                  <a:srgbClr val="0000BE"/>
                </a:solidFill>
                <a:latin typeface="Tahoma" pitchFamily="34" charset="0"/>
              </a:rPr>
              <a:t>Decomp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064" y="1219200"/>
            <a:ext cx="5287328" cy="525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84478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Regime-Switching Doesn’t Seem to Add Much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14400"/>
            <a:ext cx="83819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/>
              <a:t>Basic model is already very complicated</a:t>
            </a:r>
          </a:p>
          <a:p>
            <a:pPr>
              <a:lnSpc>
                <a:spcPct val="125000"/>
              </a:lnSpc>
            </a:pPr>
            <a:r>
              <a:rPr lang="en-US" sz="2400" dirty="0" smtClean="0"/>
              <a:t>And fits the data very well</a:t>
            </a:r>
          </a:p>
          <a:p>
            <a:pPr>
              <a:lnSpc>
                <a:spcPct val="125000"/>
              </a:lnSpc>
            </a:pPr>
            <a:endParaRPr lang="en-US" sz="2400" dirty="0" smtClean="0"/>
          </a:p>
          <a:p>
            <a:r>
              <a:rPr lang="en-US" sz="2400" dirty="0" smtClean="0"/>
              <a:t>“Marginal Likelihood” of the regime-switching model is very close to the baseline model</a:t>
            </a:r>
            <a:endParaRPr lang="en-US" sz="2400" dirty="0"/>
          </a:p>
          <a:p>
            <a:pPr>
              <a:lnSpc>
                <a:spcPct val="125000"/>
              </a:lnSpc>
            </a:pPr>
            <a:endParaRPr lang="en-US" sz="2400" dirty="0" smtClean="0"/>
          </a:p>
          <a:p>
            <a:pPr>
              <a:lnSpc>
                <a:spcPct val="125000"/>
              </a:lnSpc>
            </a:pPr>
            <a:r>
              <a:rPr lang="en-US" sz="2400" dirty="0" smtClean="0"/>
              <a:t>Why not drop it?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1497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Summary of Comments &amp; Suggestions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14400"/>
            <a:ext cx="8381999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Drop Regime-Switching</a:t>
            </a:r>
            <a:endParaRPr lang="en-US" sz="2400" dirty="0" smtClean="0"/>
          </a:p>
          <a:p>
            <a:pPr marL="171450" indent="-17145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Main point of the paper is th</a:t>
            </a:r>
            <a:r>
              <a:rPr lang="en-US" sz="2400" dirty="0" smtClean="0"/>
              <a:t>e co-movement between US and UK long-term rates</a:t>
            </a:r>
            <a:endParaRPr lang="en-US" sz="2400" dirty="0" smtClean="0"/>
          </a:p>
          <a:p>
            <a:pPr marL="171450" indent="-17145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Focus on the mechanism driving this correlation</a:t>
            </a:r>
          </a:p>
          <a:p>
            <a:pPr marL="171450" indent="-17145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If the mechanism is related to the exchange rate, is there any evidence for this in the data?</a:t>
            </a:r>
            <a:endParaRPr lang="en-US" sz="2400" dirty="0" smtClean="0"/>
          </a:p>
          <a:p>
            <a:pPr>
              <a:lnSpc>
                <a:spcPct val="125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0106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30668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Model</a:t>
            </a:r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 Overview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076265"/>
            <a:ext cx="8381999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/>
              <a:t>Two-Country New Open Economy Macro Model</a:t>
            </a:r>
          </a:p>
          <a:p>
            <a:pPr marL="231775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Monopolistic Domestic Producers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400" dirty="0" smtClean="0"/>
              <a:t>Monopolistic Importing firms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400" dirty="0" smtClean="0"/>
              <a:t>Monopolistic Exporting firms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400" dirty="0" smtClean="0"/>
              <a:t>Monopolistic labor supply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Markup shocks to all of these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p</a:t>
            </a:r>
            <a:r>
              <a:rPr lang="en-US" sz="2400" dirty="0" smtClean="0"/>
              <a:t>lus shocks to G, i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a</a:t>
            </a:r>
            <a:r>
              <a:rPr lang="en-US" sz="2400" dirty="0" smtClean="0"/>
              <a:t>nd two shocks to household preferences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and two shocks to bond values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…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In addition, two new features:</a:t>
            </a:r>
          </a:p>
          <a:p>
            <a:pPr marL="287338" indent="-2873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Financial Intermediaries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400" dirty="0" smtClean="0"/>
              <a:t>Regime switching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4510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Financial Intermediaries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220212"/>
            <a:ext cx="83819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/>
              <a:t>Financial Intermediaries take deposits</a:t>
            </a:r>
          </a:p>
          <a:p>
            <a:pPr>
              <a:lnSpc>
                <a:spcPct val="125000"/>
              </a:lnSpc>
            </a:pPr>
            <a:r>
              <a:rPr lang="en-US" sz="2400" dirty="0" smtClean="0"/>
              <a:t>Buy short- and long-term government bonds</a:t>
            </a:r>
          </a:p>
          <a:p>
            <a:pPr>
              <a:lnSpc>
                <a:spcPct val="125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… and long-term foreign government bonds</a:t>
            </a:r>
          </a:p>
          <a:p>
            <a:pPr>
              <a:lnSpc>
                <a:spcPct val="125000"/>
              </a:lnSpc>
            </a:pPr>
            <a:endParaRPr lang="en-US" sz="2400" dirty="0"/>
          </a:p>
          <a:p>
            <a:pPr>
              <a:lnSpc>
                <a:spcPct val="125000"/>
              </a:lnSpc>
            </a:pPr>
            <a:r>
              <a:rPr lang="en-US" sz="2400" dirty="0" smtClean="0"/>
              <a:t>Maximize profits</a:t>
            </a:r>
          </a:p>
          <a:p>
            <a:pPr>
              <a:lnSpc>
                <a:spcPct val="125000"/>
              </a:lnSpc>
            </a:pPr>
            <a:r>
              <a:rPr lang="en-US" sz="2400" dirty="0" smtClean="0"/>
              <a:t>But there are adjustment costs to changing bond holdings</a:t>
            </a:r>
          </a:p>
          <a:p>
            <a:pPr>
              <a:lnSpc>
                <a:spcPct val="125000"/>
              </a:lnSpc>
            </a:pPr>
            <a:endParaRPr lang="en-US" sz="2400" dirty="0"/>
          </a:p>
          <a:p>
            <a:pPr>
              <a:lnSpc>
                <a:spcPct val="125000"/>
              </a:lnSpc>
            </a:pPr>
            <a:r>
              <a:rPr lang="en-US" sz="2400" dirty="0" smtClean="0"/>
              <a:t>Breaks the link to the Expectations Hypothesis</a:t>
            </a:r>
          </a:p>
          <a:p>
            <a:pPr>
              <a:lnSpc>
                <a:spcPct val="125000"/>
              </a:lnSpc>
            </a:pPr>
            <a:endParaRPr lang="en-US" sz="2400" dirty="0"/>
          </a:p>
          <a:p>
            <a:pPr>
              <a:lnSpc>
                <a:spcPct val="125000"/>
              </a:lnSpc>
            </a:pPr>
            <a:r>
              <a:rPr lang="en-US" sz="2400" dirty="0" smtClean="0"/>
              <a:t>Compare to Andres-Lopez-Salido-Nelson (2004),</a:t>
            </a:r>
          </a:p>
          <a:p>
            <a:pPr indent="231775"/>
            <a:r>
              <a:rPr lang="en-US" sz="2400" dirty="0" smtClean="0"/>
              <a:t>Chen-Curdia-Ferrero (2012)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33538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Adjustment Costs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148999"/>
            <a:ext cx="8381999" cy="508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/>
              <a:t>Costs of adjusting foreign debt holdings relative to GDP:</a:t>
            </a: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28800"/>
            <a:ext cx="29146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1143000"/>
            <a:ext cx="8381999" cy="508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/>
              <a:t>Costs of adjusting short-term relative to long-term bonds:</a:t>
            </a:r>
            <a:endParaRPr lang="en-US" sz="24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762367"/>
            <a:ext cx="3284696" cy="121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85719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Co-Movement between US and UK Long Rates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" y="1676399"/>
            <a:ext cx="8923973" cy="3883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7218998" cy="5609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83629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UK Long Rates Respond Strongly to US News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3200"/>
            <a:ext cx="83819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Swanson-Williams (2014)</a:t>
            </a:r>
            <a:endParaRPr lang="en-US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169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59765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Model Generates Co-Movement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04" y="1900227"/>
            <a:ext cx="4383405" cy="3974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453" y="1869743"/>
            <a:ext cx="4408170" cy="393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55470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But the Mechanism is Unclear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990600"/>
            <a:ext cx="838199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/>
              <a:t>A rise in long-term U.S. interest rates</a:t>
            </a:r>
          </a:p>
          <a:p>
            <a:pPr>
              <a:lnSpc>
                <a:spcPct val="125000"/>
              </a:lnSpc>
            </a:pPr>
            <a:r>
              <a:rPr lang="en-US" sz="2400" dirty="0"/>
              <a:t>c</a:t>
            </a:r>
            <a:r>
              <a:rPr lang="en-US" sz="2400" dirty="0" smtClean="0"/>
              <a:t>auses U.S. long-term bond prices to fall</a:t>
            </a:r>
          </a:p>
          <a:p>
            <a:pPr>
              <a:lnSpc>
                <a:spcPct val="125000"/>
              </a:lnSpc>
              <a:spcBef>
                <a:spcPts val="1800"/>
              </a:spcBef>
            </a:pPr>
            <a:r>
              <a:rPr lang="en-US" sz="2400" dirty="0" smtClean="0"/>
              <a:t>Financial intermediaries’ balance sheet: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88608"/>
            <a:ext cx="505206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3962400"/>
            <a:ext cx="8381999" cy="508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/>
              <a:t>Adjustment costs: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505325"/>
            <a:ext cx="29146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4800" y="5722203"/>
            <a:ext cx="838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generate co-movement, exchange rate q must be playing an important role</a:t>
            </a:r>
          </a:p>
        </p:txBody>
      </p:sp>
    </p:spTree>
    <p:extLst>
      <p:ext uri="{BB962C8B-B14F-4D97-AF65-F5344CB8AC3E}">
        <p14:creationId xmlns:p14="http://schemas.microsoft.com/office/powerpoint/2010/main" val="1748738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7" name="Rectangle 9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rgbClr val="B4D0B9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85954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BE"/>
                </a:solidFill>
                <a:latin typeface="Tahoma" pitchFamily="34" charset="0"/>
              </a:rPr>
              <a:t>UK Long-Term Rate Forecast Variance </a:t>
            </a:r>
            <a:r>
              <a:rPr lang="en-US" sz="3200" dirty="0" err="1" smtClean="0">
                <a:solidFill>
                  <a:srgbClr val="0000BE"/>
                </a:solidFill>
                <a:latin typeface="Tahoma" pitchFamily="34" charset="0"/>
              </a:rPr>
              <a:t>Decomp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4" y="1219200"/>
            <a:ext cx="5398770" cy="525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48632</TotalTime>
  <Words>341</Words>
  <Application>Microsoft Office PowerPoint</Application>
  <PresentationFormat>On-screen Show (4:3)</PresentationFormat>
  <Paragraphs>69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frbsf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L1MXB01</dc:creator>
  <cp:lastModifiedBy>Eric Swanson</cp:lastModifiedBy>
  <cp:revision>2069</cp:revision>
  <cp:lastPrinted>2004-01-07T19:26:36Z</cp:lastPrinted>
  <dcterms:created xsi:type="dcterms:W3CDTF">2002-04-18T19:20:46Z</dcterms:created>
  <dcterms:modified xsi:type="dcterms:W3CDTF">2014-06-03T22:20:19Z</dcterms:modified>
</cp:coreProperties>
</file>