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notesMasterIdLst>
    <p:notesMasterId r:id="rId19"/>
  </p:notesMasterIdLst>
  <p:handoutMasterIdLst>
    <p:handoutMasterId r:id="rId20"/>
  </p:handoutMasterIdLst>
  <p:sldIdLst>
    <p:sldId id="457" r:id="rId3"/>
    <p:sldId id="602" r:id="rId4"/>
    <p:sldId id="633" r:id="rId5"/>
    <p:sldId id="634" r:id="rId6"/>
    <p:sldId id="635" r:id="rId7"/>
    <p:sldId id="636" r:id="rId8"/>
    <p:sldId id="637" r:id="rId9"/>
    <p:sldId id="638" r:id="rId10"/>
    <p:sldId id="640" r:id="rId11"/>
    <p:sldId id="639" r:id="rId12"/>
    <p:sldId id="641" r:id="rId13"/>
    <p:sldId id="642" r:id="rId14"/>
    <p:sldId id="643" r:id="rId15"/>
    <p:sldId id="590" r:id="rId16"/>
    <p:sldId id="605" r:id="rId17"/>
    <p:sldId id="603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1505"/>
    <a:srgbClr val="0639BA"/>
    <a:srgbClr val="0066FF"/>
    <a:srgbClr val="E9DA17"/>
    <a:srgbClr val="DDE133"/>
    <a:srgbClr val="FF9933"/>
    <a:srgbClr val="9ED29A"/>
    <a:srgbClr val="D6ECD4"/>
    <a:srgbClr val="B1CFB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9" autoAdjust="0"/>
    <p:restoredTop sz="95936" autoAdjust="0"/>
  </p:normalViewPr>
  <p:slideViewPr>
    <p:cSldViewPr showGuides="1">
      <p:cViewPr varScale="1">
        <p:scale>
          <a:sx n="206" d="100"/>
          <a:sy n="206" d="100"/>
        </p:scale>
        <p:origin x="198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46A12CB4-89BE-4222-B5B0-EDEB8925D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7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355C91B8-073D-487C-BDCA-47A144290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48023-D718-4654-BE71-79CD25FBB634}" type="slidenum">
              <a:rPr lang="en-US"/>
              <a:pPr/>
              <a:t>1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0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E907-3D4D-434A-9BA3-9C8F1218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A32EB-D4BD-4C15-9AD7-EDE57D47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AB4B-5670-442E-9BEF-06E0C9E3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F083C-D9C8-4970-8673-26B6D4F37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4157D-DF68-44FF-A12A-02E2D696C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9D0F-E46B-444C-A4F3-FB5DC2C3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B6B3-1437-404D-9EF6-FFB1EEFB7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4D78-856D-4D05-BC2A-233387F6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01B9-4A58-48A0-A16D-70429705B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4384-0E54-44FF-B064-E24A6A73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C09E-74F4-4776-B9E4-1ED59AAFC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5AF7-BC08-4887-8DAC-C9FBF725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DE1F-2D3C-4ED4-AA55-1C7CB1BC2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C1B3-2CC2-4876-9899-70007677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2D7D-495E-496D-A821-2CFD8189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F562-CBBC-43A5-911F-4A86D63CD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A82B-9643-45C2-B2AD-DD3833FA9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E3E-098F-4501-80EC-6D3D8CCC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4DB9-39C0-41CB-9C7F-F855F7CA5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A15-82E7-4C12-98AB-D19BA4B5A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DCEE-906C-442D-BE03-7CC5CA774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08E3-21DD-4A27-8808-2FA84D2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6641-61B6-467B-9B30-8F3BB6BA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0639BA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82DA7DC-A333-40D9-A2B3-E75B85F34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317234-BB0C-4ED2-8A08-CC26DAFA7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7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Discussion of </a:t>
            </a:r>
            <a:r>
              <a:rPr lang="en-US" sz="3200" dirty="0" err="1" smtClean="0"/>
              <a:t>Kroencke</a:t>
            </a:r>
            <a:r>
              <a:rPr lang="en-US" sz="3200" dirty="0" smtClean="0"/>
              <a:t>, Schmeling, and</a:t>
            </a:r>
          </a:p>
          <a:p>
            <a:pPr algn="ctr"/>
            <a:r>
              <a:rPr lang="en-US" sz="3200" dirty="0" smtClean="0"/>
              <a:t>Schrimpf, “The FOMC Risk Shift”</a:t>
            </a:r>
            <a:endParaRPr lang="en-US" sz="3200" dirty="0"/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3561146" y="5156537"/>
            <a:ext cx="20217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ASSA Meetings</a:t>
            </a:r>
          </a:p>
          <a:p>
            <a:pPr algn="ctr"/>
            <a:r>
              <a:rPr lang="en-US" sz="2000" dirty="0" smtClean="0"/>
              <a:t>Philadelphia</a:t>
            </a:r>
          </a:p>
          <a:p>
            <a:pPr algn="ctr"/>
            <a:r>
              <a:rPr lang="en-US" sz="2000" dirty="0" smtClean="0"/>
              <a:t>January 5, 2018</a:t>
            </a:r>
            <a:endParaRPr lang="en-US" sz="2000" dirty="0"/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2565399" y="3124200"/>
            <a:ext cx="4013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Eric T. Swanson</a:t>
            </a:r>
          </a:p>
          <a:p>
            <a:pPr algn="ctr"/>
            <a:r>
              <a:rPr lang="en-US" dirty="0" smtClean="0"/>
              <a:t>University of California, Irvine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9076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1: Bernanke-</a:t>
            </a:r>
            <a:r>
              <a:rPr lang="en-US" sz="3200" dirty="0" err="1" smtClean="0">
                <a:latin typeface="Tahoma" pitchFamily="34" charset="0"/>
              </a:rPr>
              <a:t>Kuttner</a:t>
            </a:r>
            <a:r>
              <a:rPr lang="en-US" sz="3200" dirty="0" smtClean="0">
                <a:latin typeface="Tahoma" pitchFamily="34" charset="0"/>
              </a:rPr>
              <a:t> vs. Lucca-</a:t>
            </a:r>
            <a:r>
              <a:rPr lang="en-US" sz="3200" dirty="0" err="1" smtClean="0">
                <a:latin typeface="Tahoma" pitchFamily="34" charset="0"/>
              </a:rPr>
              <a:t>Moench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Or is this a paper about the </a:t>
            </a:r>
            <a:r>
              <a:rPr lang="en-US" sz="2400" b="1" i="1" dirty="0" smtClean="0"/>
              <a:t>pre-FOMC-announcement drift</a:t>
            </a:r>
            <a:r>
              <a:rPr lang="en-US" sz="2400" dirty="0" smtClean="0"/>
              <a:t> (Lucca-</a:t>
            </a:r>
            <a:r>
              <a:rPr lang="en-US" sz="2400" dirty="0" err="1" smtClean="0"/>
              <a:t>Moench</a:t>
            </a:r>
            <a:r>
              <a:rPr lang="en-US" sz="2400" dirty="0" smtClean="0"/>
              <a:t>, 2015)?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1200"/>
            <a:ext cx="7010088" cy="48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4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108" y="2461258"/>
            <a:ext cx="4852492" cy="4383960"/>
          </a:xfrm>
          <a:prstGeom prst="rect">
            <a:avLst/>
          </a:prstGeom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9076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1: Bernanke-</a:t>
            </a:r>
            <a:r>
              <a:rPr lang="en-US" sz="3200" dirty="0" err="1" smtClean="0">
                <a:latin typeface="Tahoma" pitchFamily="34" charset="0"/>
              </a:rPr>
              <a:t>Kuttner</a:t>
            </a:r>
            <a:r>
              <a:rPr lang="en-US" sz="3200" dirty="0" smtClean="0">
                <a:latin typeface="Tahoma" pitchFamily="34" charset="0"/>
              </a:rPr>
              <a:t> vs. Lucca-</a:t>
            </a:r>
            <a:r>
              <a:rPr lang="en-US" sz="3200" dirty="0" err="1" smtClean="0">
                <a:latin typeface="Tahoma" pitchFamily="34" charset="0"/>
              </a:rPr>
              <a:t>Moench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 authors interpret their findings as a </a:t>
            </a:r>
            <a:r>
              <a:rPr lang="en-US" sz="2400" b="1" i="1" dirty="0" smtClean="0"/>
              <a:t>response</a:t>
            </a:r>
            <a:r>
              <a:rPr lang="en-US" sz="2400" dirty="0" smtClean="0"/>
              <a:t> of stock prices to a risk appetite factor (like Bernanke-</a:t>
            </a:r>
            <a:r>
              <a:rPr lang="en-US" sz="2400" dirty="0" err="1" smtClean="0"/>
              <a:t>Kuttner</a:t>
            </a:r>
            <a:r>
              <a:rPr lang="en-US" sz="2400" dirty="0" smtClean="0"/>
              <a:t>)</a:t>
            </a:r>
          </a:p>
          <a:p>
            <a:pPr marL="3429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But there is also a large </a:t>
            </a:r>
            <a:r>
              <a:rPr lang="en-US" sz="2400" b="1" i="1" dirty="0" smtClean="0"/>
              <a:t>pre-FOMC-announcement drift</a:t>
            </a:r>
            <a:r>
              <a:rPr lang="en-US" sz="2400" dirty="0" smtClean="0"/>
              <a:t> component: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5684522" y="2760854"/>
            <a:ext cx="983" cy="373989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162800" y="5105400"/>
            <a:ext cx="1600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639BA"/>
                </a:solidFill>
              </a:rPr>
              <a:t>Note: FOMC announcement time is 2:15pm (not 2pm and not 12:15pm)</a:t>
            </a:r>
            <a:endParaRPr lang="en-US" sz="1600" dirty="0">
              <a:solidFill>
                <a:srgbClr val="0639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28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9076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1: Bernanke-</a:t>
            </a:r>
            <a:r>
              <a:rPr lang="en-US" sz="3200" dirty="0" err="1" smtClean="0">
                <a:latin typeface="Tahoma" pitchFamily="34" charset="0"/>
              </a:rPr>
              <a:t>Kuttner</a:t>
            </a:r>
            <a:r>
              <a:rPr lang="en-US" sz="3200" dirty="0" smtClean="0">
                <a:latin typeface="Tahoma" pitchFamily="34" charset="0"/>
              </a:rPr>
              <a:t> vs. Lucca-</a:t>
            </a:r>
            <a:r>
              <a:rPr lang="en-US" sz="3200" dirty="0" err="1" smtClean="0">
                <a:latin typeface="Tahoma" pitchFamily="34" charset="0"/>
              </a:rPr>
              <a:t>Moench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Bef>
                <a:spcPts val="1200"/>
              </a:spcBef>
            </a:pPr>
            <a:r>
              <a:rPr lang="en-US" sz="2400" dirty="0" smtClean="0"/>
              <a:t>According to the previous figure, when there is </a:t>
            </a:r>
            <a:r>
              <a:rPr lang="en-US" sz="2400" b="1" i="1" dirty="0" smtClean="0">
                <a:solidFill>
                  <a:srgbClr val="E11505"/>
                </a:solidFill>
              </a:rPr>
              <a:t>no</a:t>
            </a:r>
            <a:r>
              <a:rPr lang="en-US" sz="2400" dirty="0" smtClean="0"/>
              <a:t> pre-FOMC-announcement drift:</a:t>
            </a:r>
          </a:p>
          <a:p>
            <a:pPr marL="800100" lvl="1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Risk appetite shock will tend to be </a:t>
            </a:r>
            <a:r>
              <a:rPr lang="en-US" sz="2400" b="1" i="1" dirty="0" smtClean="0">
                <a:solidFill>
                  <a:srgbClr val="E11505"/>
                </a:solidFill>
              </a:rPr>
              <a:t>negative</a:t>
            </a:r>
            <a:r>
              <a:rPr lang="en-US" sz="2400" dirty="0" smtClean="0"/>
              <a:t> when the FOMC announcement is made</a:t>
            </a:r>
          </a:p>
          <a:p>
            <a:pPr marL="800100" lvl="1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Stocks and other risk asset spreads will then </a:t>
            </a:r>
            <a:r>
              <a:rPr lang="en-US" sz="2400" b="1" i="1" dirty="0" smtClean="0">
                <a:solidFill>
                  <a:srgbClr val="E11505"/>
                </a:solidFill>
              </a:rPr>
              <a:t>fall</a:t>
            </a:r>
            <a:r>
              <a:rPr lang="en-US" sz="2400" dirty="0" smtClean="0"/>
              <a:t> after the FOMC announcement</a:t>
            </a:r>
          </a:p>
          <a:p>
            <a:pPr marL="800100" lvl="1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These effects are predictable ex ante</a:t>
            </a:r>
          </a:p>
          <a:p>
            <a:pPr marL="287338" indent="-173038">
              <a:spcBef>
                <a:spcPts val="2400"/>
              </a:spcBef>
            </a:pPr>
            <a:r>
              <a:rPr lang="en-US" sz="2400" dirty="0" smtClean="0"/>
              <a:t>This is an interesting interaction between the pre-FOMC-announcement drift and the FOMC announcement itself</a:t>
            </a:r>
          </a:p>
          <a:p>
            <a:pPr marL="7985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But the paper currently ignores this interaction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180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9076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1: Bernanke-</a:t>
            </a:r>
            <a:r>
              <a:rPr lang="en-US" sz="3200" dirty="0" err="1" smtClean="0">
                <a:latin typeface="Tahoma" pitchFamily="34" charset="0"/>
              </a:rPr>
              <a:t>Kuttner</a:t>
            </a:r>
            <a:r>
              <a:rPr lang="en-US" sz="3200" dirty="0" smtClean="0">
                <a:latin typeface="Tahoma" pitchFamily="34" charset="0"/>
              </a:rPr>
              <a:t> vs. Lucca-</a:t>
            </a:r>
            <a:r>
              <a:rPr lang="en-US" sz="3200" dirty="0" err="1" smtClean="0">
                <a:latin typeface="Tahoma" pitchFamily="34" charset="0"/>
              </a:rPr>
              <a:t>Moench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Bef>
                <a:spcPts val="1200"/>
              </a:spcBef>
            </a:pPr>
            <a:r>
              <a:rPr lang="en-US" sz="2400" dirty="0" smtClean="0"/>
              <a:t>If the paper is about </a:t>
            </a:r>
            <a:r>
              <a:rPr lang="en-US" sz="2400" b="1" i="1" dirty="0" smtClean="0"/>
              <a:t>response</a:t>
            </a:r>
            <a:r>
              <a:rPr lang="en-US" sz="2400" dirty="0" smtClean="0"/>
              <a:t> of stocks, risky assets to FOMC announcements (Bernanke-</a:t>
            </a:r>
            <a:r>
              <a:rPr lang="en-US" sz="2400" dirty="0" err="1" smtClean="0"/>
              <a:t>Kuttner</a:t>
            </a:r>
            <a:r>
              <a:rPr lang="en-US" sz="2400" dirty="0" smtClean="0"/>
              <a:t>):</a:t>
            </a:r>
          </a:p>
          <a:p>
            <a:pPr marL="569913" indent="-2254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Should focus on intraday data</a:t>
            </a:r>
          </a:p>
          <a:p>
            <a:pPr marL="569913" indent="-2254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Should include unscheduled FOMC announcements</a:t>
            </a:r>
          </a:p>
          <a:p>
            <a:pPr marL="342900" indent="-228600">
              <a:spcBef>
                <a:spcPts val="2400"/>
              </a:spcBef>
            </a:pPr>
            <a:r>
              <a:rPr lang="en-US" sz="2400" dirty="0" smtClean="0"/>
              <a:t>If the paper is about </a:t>
            </a:r>
            <a:r>
              <a:rPr lang="en-US" sz="2400" b="1" i="1" dirty="0" smtClean="0"/>
              <a:t>pre-FOMC-announcement drift </a:t>
            </a:r>
            <a:r>
              <a:rPr lang="en-US" sz="2400" dirty="0" smtClean="0"/>
              <a:t>(Lucca-</a:t>
            </a:r>
            <a:r>
              <a:rPr lang="en-US" sz="2400" dirty="0" err="1" smtClean="0"/>
              <a:t>Moench</a:t>
            </a:r>
            <a:r>
              <a:rPr lang="en-US" sz="2400" dirty="0" smtClean="0"/>
              <a:t>):</a:t>
            </a:r>
          </a:p>
          <a:p>
            <a:pPr marL="569913" indent="-2254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Daily data approach is more justifiable</a:t>
            </a:r>
          </a:p>
          <a:p>
            <a:pPr marL="569913" indent="-2254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Should include only scheduled FOMC announcements</a:t>
            </a:r>
          </a:p>
        </p:txBody>
      </p:sp>
    </p:spTree>
    <p:extLst>
      <p:ext uri="{BB962C8B-B14F-4D97-AF65-F5344CB8AC3E}">
        <p14:creationId xmlns:p14="http://schemas.microsoft.com/office/powerpoint/2010/main" val="309179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6202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2:  Monetary Policy and Stock Prices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 present paper finds short-term and long-term interest rate shocks have no effect on stock prices</a:t>
            </a:r>
          </a:p>
          <a:p>
            <a:pPr marL="3429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This claim needs to be reconciled with Bernanke-</a:t>
            </a:r>
            <a:r>
              <a:rPr lang="en-US" sz="2400" dirty="0" err="1" smtClean="0"/>
              <a:t>Kuttner</a:t>
            </a:r>
            <a:r>
              <a:rPr lang="en-US" sz="2400" dirty="0" smtClean="0"/>
              <a:t> (2005), Gurkaynak, Sack, and Swanson (2005), Swanson (2017), and others who do find a significant effect</a:t>
            </a:r>
          </a:p>
          <a:p>
            <a:pPr marL="3429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 present paper’s use of daily data is probably part of the reason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359840"/>
            <a:ext cx="8686800" cy="45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Gurkaynak, Sack, Swanson (2005):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969440"/>
            <a:ext cx="8865451" cy="14313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2597238" y="5943600"/>
            <a:ext cx="819964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81804" y="5942343"/>
            <a:ext cx="819964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550238" y="5942343"/>
            <a:ext cx="819964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00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6202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pitchFamily="34" charset="0"/>
              </a:rPr>
              <a:t>Comment 2:  Monetary Policy and Stock Prices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752600"/>
            <a:ext cx="6078207" cy="4645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1143000"/>
            <a:ext cx="86868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Swanson (2017):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378794" y="2286000"/>
            <a:ext cx="819964" cy="1371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378307" y="4524807"/>
            <a:ext cx="819964" cy="140109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34000" y="2286000"/>
            <a:ext cx="1676400" cy="1905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34000" y="4554303"/>
            <a:ext cx="1676400" cy="1905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334000" y="1726490"/>
            <a:ext cx="1600200" cy="295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91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36729"/>
            <a:ext cx="76722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Summary of Comments and Suggestions 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134" y="1076265"/>
            <a:ext cx="8514666" cy="482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indent="-339725">
              <a:lnSpc>
                <a:spcPct val="105000"/>
              </a:lnSpc>
              <a:buFont typeface="+mj-lt"/>
              <a:buAutoNum type="arabicPeriod"/>
            </a:pPr>
            <a:r>
              <a:rPr lang="en-US" sz="2400" dirty="0" smtClean="0"/>
              <a:t>Risk appetite factor is very interesting</a:t>
            </a:r>
          </a:p>
          <a:p>
            <a:pPr marL="396875" indent="-3397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Is the paper about Bernanke-</a:t>
            </a:r>
            <a:r>
              <a:rPr lang="en-US" sz="2400" dirty="0" err="1" smtClean="0"/>
              <a:t>Kuttner</a:t>
            </a:r>
            <a:r>
              <a:rPr lang="en-US" sz="2400" dirty="0" smtClean="0"/>
              <a:t> (2005) or Lucca-</a:t>
            </a:r>
            <a:r>
              <a:rPr lang="en-US" sz="2400" dirty="0" err="1" smtClean="0"/>
              <a:t>Moench</a:t>
            </a:r>
            <a:r>
              <a:rPr lang="en-US" sz="2400" dirty="0" smtClean="0"/>
              <a:t> (2015)?</a:t>
            </a:r>
          </a:p>
          <a:p>
            <a:pPr marL="85725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Response</a:t>
            </a:r>
            <a:r>
              <a:rPr lang="en-US" sz="2400" dirty="0" smtClean="0"/>
              <a:t> to FOMC announcement or </a:t>
            </a:r>
            <a:r>
              <a:rPr lang="en-US" sz="2400" b="1" i="1" dirty="0" smtClean="0"/>
              <a:t>pre-FOMC-announcement drift</a:t>
            </a:r>
            <a:r>
              <a:rPr lang="en-US" sz="2400" i="1" dirty="0" smtClean="0"/>
              <a:t>?</a:t>
            </a:r>
          </a:p>
          <a:p>
            <a:pPr marL="85725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It looks like both components are present and interact in an interesting way</a:t>
            </a:r>
          </a:p>
          <a:p>
            <a:pPr marL="396875" indent="-3397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Dig a little deeper into effects of short-term and long-term interest rate factors</a:t>
            </a:r>
          </a:p>
          <a:p>
            <a:pPr marL="742950" lvl="1" indent="-22860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Based on previous authors’ work, they almost certainly have an effect (and </a:t>
            </a:r>
            <a:r>
              <a:rPr lang="en-US" sz="2400" smtClean="0"/>
              <a:t>that’s </a:t>
            </a:r>
            <a:r>
              <a:rPr lang="en-US" sz="2400" smtClean="0"/>
              <a:t>OK here)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7474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2319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Background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8686800" cy="4512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err="1" smtClean="0"/>
              <a:t>Kuttner</a:t>
            </a:r>
            <a:r>
              <a:rPr lang="en-US" sz="2400" dirty="0" smtClean="0"/>
              <a:t> (2001), Gurkaynak, Sack, and Swanson (2005), Bernanke and </a:t>
            </a:r>
            <a:r>
              <a:rPr lang="en-US" sz="2400" dirty="0" err="1" smtClean="0"/>
              <a:t>Kuttner</a:t>
            </a:r>
            <a:r>
              <a:rPr lang="en-US" sz="2400" dirty="0" smtClean="0"/>
              <a:t> (2005), and others look at high-frequency response of financial markets to FOMC announcements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These previous studies focus on interest rates and stock price responses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 this paper, authors include measures of “risk appetite”:</a:t>
            </a:r>
          </a:p>
          <a:p>
            <a:pPr marL="800100" lvl="1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CDS spreads</a:t>
            </a:r>
          </a:p>
          <a:p>
            <a:pPr marL="800100" lvl="1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VIX</a:t>
            </a:r>
          </a:p>
          <a:p>
            <a:pPr marL="800100" lvl="1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Treasury yield VIX</a:t>
            </a:r>
          </a:p>
          <a:p>
            <a:pPr marL="800100" lvl="1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US dollar index</a:t>
            </a:r>
          </a:p>
        </p:txBody>
      </p:sp>
    </p:spTree>
    <p:extLst>
      <p:ext uri="{BB962C8B-B14F-4D97-AF65-F5344CB8AC3E}">
        <p14:creationId xmlns:p14="http://schemas.microsoft.com/office/powerpoint/2010/main" val="323584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41923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What This Paper Does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8686800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Collects one-day responses of 9 asset prices to 80 FOMC announcements from 2006-2015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Extracts first three principal components from this matrix of asset price responses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Following GSS (2005), Swanson (2017), rotates these principal components to give the three factors a structural interpretation:</a:t>
            </a:r>
          </a:p>
          <a:p>
            <a:pPr marL="800100" lvl="1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Short-term interest rate factor</a:t>
            </a:r>
          </a:p>
          <a:p>
            <a:pPr marL="800100" lvl="1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Long-term interest rate factor</a:t>
            </a:r>
          </a:p>
          <a:p>
            <a:pPr marL="800100" lvl="1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Risk appetite factor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Authors also look at quantities (ETF flows) as well as prices</a:t>
            </a:r>
          </a:p>
        </p:txBody>
      </p:sp>
    </p:spTree>
    <p:extLst>
      <p:ext uri="{BB962C8B-B14F-4D97-AF65-F5344CB8AC3E}">
        <p14:creationId xmlns:p14="http://schemas.microsoft.com/office/powerpoint/2010/main" val="166016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58699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Short-term Interest Rate Factor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43000"/>
            <a:ext cx="6628633" cy="562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01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57944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Long-term Interest Rate Factor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19200"/>
            <a:ext cx="6743582" cy="555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37926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Risk Appetite Factor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19200"/>
            <a:ext cx="6705264" cy="562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1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40769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What the Paper Finds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8686800" cy="434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Risk appetite shocks have big effects on stocks, other risky asset spreads (i.e., risky assets co-move)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Short-term and long-term interest rate shocks move interest rates, but have very little effect on stocks, other risky asset spreads </a:t>
            </a:r>
            <a:r>
              <a:rPr lang="en-US" sz="2400" dirty="0"/>
              <a:t>(surprisingly)</a:t>
            </a:r>
            <a:endParaRPr lang="en-US" sz="2400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Effects of risk appetite shocks die out quickly—within about 4 weeks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High-frequency ETF flows reinforce the “risk appetite shock” story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38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9076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1: Bernanke-</a:t>
            </a:r>
            <a:r>
              <a:rPr lang="en-US" sz="3200" dirty="0" err="1" smtClean="0">
                <a:latin typeface="Tahoma" pitchFamily="34" charset="0"/>
              </a:rPr>
              <a:t>Kuttner</a:t>
            </a:r>
            <a:r>
              <a:rPr lang="en-US" sz="3200" dirty="0" smtClean="0">
                <a:latin typeface="Tahoma" pitchFamily="34" charset="0"/>
              </a:rPr>
              <a:t> vs. Lucca-</a:t>
            </a:r>
            <a:r>
              <a:rPr lang="en-US" sz="3200" dirty="0" err="1" smtClean="0">
                <a:latin typeface="Tahoma" pitchFamily="34" charset="0"/>
              </a:rPr>
              <a:t>Moench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1121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Is this a paper about the </a:t>
            </a:r>
            <a:r>
              <a:rPr lang="en-US" sz="2400" b="1" i="1" dirty="0" smtClean="0"/>
              <a:t>response</a:t>
            </a:r>
            <a:r>
              <a:rPr lang="en-US" sz="2400" dirty="0" smtClean="0"/>
              <a:t> of stocks to FOMC announcements?  (Bernanke-</a:t>
            </a:r>
            <a:r>
              <a:rPr lang="en-US" sz="2400" dirty="0" err="1" smtClean="0"/>
              <a:t>Kuttner</a:t>
            </a:r>
            <a:r>
              <a:rPr lang="en-US" sz="2400" dirty="0" smtClean="0"/>
              <a:t>, 2005)</a:t>
            </a:r>
          </a:p>
          <a:p>
            <a:pPr>
              <a:lnSpc>
                <a:spcPct val="105000"/>
              </a:lnSpc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057400"/>
            <a:ext cx="6850577" cy="45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2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9076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1: Bernanke-</a:t>
            </a:r>
            <a:r>
              <a:rPr lang="en-US" sz="3200" dirty="0" err="1" smtClean="0">
                <a:latin typeface="Tahoma" pitchFamily="34" charset="0"/>
              </a:rPr>
              <a:t>Kuttner</a:t>
            </a:r>
            <a:r>
              <a:rPr lang="en-US" sz="3200" dirty="0" smtClean="0">
                <a:latin typeface="Tahoma" pitchFamily="34" charset="0"/>
              </a:rPr>
              <a:t> vs. Lucca-</a:t>
            </a:r>
            <a:r>
              <a:rPr lang="en-US" sz="3200" dirty="0" err="1" smtClean="0">
                <a:latin typeface="Tahoma" pitchFamily="34" charset="0"/>
              </a:rPr>
              <a:t>Moench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1121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Is this a paper about the </a:t>
            </a:r>
            <a:r>
              <a:rPr lang="en-US" sz="2400" b="1" i="1" dirty="0" smtClean="0"/>
              <a:t>response</a:t>
            </a:r>
            <a:r>
              <a:rPr lang="en-US" sz="2400" dirty="0" smtClean="0"/>
              <a:t> of stocks to FOMC announcements?  (Bernanke-</a:t>
            </a:r>
            <a:r>
              <a:rPr lang="en-US" sz="2400" dirty="0" err="1" smtClean="0"/>
              <a:t>Kuttner</a:t>
            </a:r>
            <a:r>
              <a:rPr lang="en-US" sz="2400" dirty="0" smtClean="0"/>
              <a:t>, 2005)</a:t>
            </a:r>
          </a:p>
          <a:p>
            <a:pPr>
              <a:lnSpc>
                <a:spcPct val="105000"/>
              </a:lnSpc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0"/>
            <a:ext cx="8563220" cy="3276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4706703" y="4595596"/>
            <a:ext cx="762000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825004" y="4595596"/>
            <a:ext cx="762000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7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54769</TotalTime>
  <Words>671</Words>
  <Application>Microsoft Office PowerPoint</Application>
  <PresentationFormat>On-screen Show (4:3)</PresentationFormat>
  <Paragraphs>70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frbsf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L1MXB01</dc:creator>
  <cp:lastModifiedBy>Eric Swanson</cp:lastModifiedBy>
  <cp:revision>2352</cp:revision>
  <cp:lastPrinted>2004-01-07T19:26:36Z</cp:lastPrinted>
  <dcterms:created xsi:type="dcterms:W3CDTF">2002-04-18T19:20:46Z</dcterms:created>
  <dcterms:modified xsi:type="dcterms:W3CDTF">2018-01-05T04:55:06Z</dcterms:modified>
</cp:coreProperties>
</file>