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  <p:sldMasterId id="2147483658" r:id="rId2"/>
  </p:sldMasterIdLst>
  <p:notesMasterIdLst>
    <p:notesMasterId r:id="rId19"/>
  </p:notesMasterIdLst>
  <p:handoutMasterIdLst>
    <p:handoutMasterId r:id="rId20"/>
  </p:handoutMasterIdLst>
  <p:sldIdLst>
    <p:sldId id="457" r:id="rId3"/>
    <p:sldId id="667" r:id="rId4"/>
    <p:sldId id="656" r:id="rId5"/>
    <p:sldId id="669" r:id="rId6"/>
    <p:sldId id="670" r:id="rId7"/>
    <p:sldId id="673" r:id="rId8"/>
    <p:sldId id="674" r:id="rId9"/>
    <p:sldId id="675" r:id="rId10"/>
    <p:sldId id="676" r:id="rId11"/>
    <p:sldId id="677" r:id="rId12"/>
    <p:sldId id="678" r:id="rId13"/>
    <p:sldId id="680" r:id="rId14"/>
    <p:sldId id="679" r:id="rId15"/>
    <p:sldId id="664" r:id="rId16"/>
    <p:sldId id="681" r:id="rId17"/>
    <p:sldId id="682" r:id="rId18"/>
  </p:sldIdLst>
  <p:sldSz cx="109728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4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66FF"/>
    <a:srgbClr val="E11505"/>
    <a:srgbClr val="0639BA"/>
    <a:srgbClr val="E9DA17"/>
    <a:srgbClr val="DDE133"/>
    <a:srgbClr val="FF9933"/>
    <a:srgbClr val="9ED29A"/>
    <a:srgbClr val="D6ECD4"/>
    <a:srgbClr val="B1CF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82" autoAdjust="0"/>
    <p:restoredTop sz="95936" autoAdjust="0"/>
  </p:normalViewPr>
  <p:slideViewPr>
    <p:cSldViewPr showGuides="1">
      <p:cViewPr>
        <p:scale>
          <a:sx n="130" d="100"/>
          <a:sy n="130" d="100"/>
        </p:scale>
        <p:origin x="64" y="372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-172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fld id="{46A12CB4-89BE-4222-B5B0-EDEB8925D3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78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>
            <a:lvl1pPr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6288" y="719138"/>
            <a:ext cx="5764212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fld id="{355C91B8-073D-487C-BDCA-47A144290C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05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48023-D718-4654-BE71-79CD25FBB634}" type="slidenum">
              <a:rPr lang="en-US"/>
              <a:pPr/>
              <a:t>1</a:t>
            </a:fld>
            <a:endParaRPr lang="en-US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6288" y="719138"/>
            <a:ext cx="5764212" cy="3602037"/>
          </a:xfrm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0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7"/>
            <a:ext cx="932688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1E907-3D4D-434A-9BA3-9C8F12187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A32EB-D4BD-4C15-9AD7-EDE57D47A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74640"/>
            <a:ext cx="24688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40"/>
            <a:ext cx="722376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7AB4B-5670-442E-9BEF-06E0C9E38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2"/>
            <a:ext cx="484632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577840" y="1600200"/>
            <a:ext cx="484632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577840" y="3938590"/>
            <a:ext cx="484632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548640" y="6245225"/>
            <a:ext cx="256032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749040" y="6245225"/>
            <a:ext cx="347472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863840" y="6245225"/>
            <a:ext cx="2560320" cy="476250"/>
          </a:xfrm>
        </p:spPr>
        <p:txBody>
          <a:bodyPr/>
          <a:lstStyle>
            <a:lvl1pPr>
              <a:defRPr/>
            </a:lvl1pPr>
          </a:lstStyle>
          <a:p>
            <a:fld id="{8F3F083C-D9C8-4970-8673-26B6D4F379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48640" y="274640"/>
            <a:ext cx="987552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" y="6245225"/>
            <a:ext cx="256032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49040" y="6245225"/>
            <a:ext cx="347472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63840" y="6245225"/>
            <a:ext cx="2560320" cy="476250"/>
          </a:xfrm>
        </p:spPr>
        <p:txBody>
          <a:bodyPr/>
          <a:lstStyle>
            <a:lvl1pPr>
              <a:defRPr/>
            </a:lvl1pPr>
          </a:lstStyle>
          <a:p>
            <a:fld id="{6EF4157D-DF68-44FF-A12A-02E2D696C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7"/>
            <a:ext cx="932688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A9D0F-E46B-444C-A4F3-FB5DC2C3F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AB6B3-1437-404D-9EF6-FFB1EEFB7E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2"/>
            <a:ext cx="932688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11480" indent="0">
              <a:buNone/>
              <a:defRPr sz="1620"/>
            </a:lvl2pPr>
            <a:lvl3pPr marL="822960" indent="0">
              <a:buNone/>
              <a:defRPr sz="1440"/>
            </a:lvl3pPr>
            <a:lvl4pPr marL="1234440" indent="0">
              <a:buNone/>
              <a:defRPr sz="1260"/>
            </a:lvl4pPr>
            <a:lvl5pPr marL="1645920" indent="0">
              <a:buNone/>
              <a:defRPr sz="1260"/>
            </a:lvl5pPr>
            <a:lvl6pPr marL="2057400" indent="0">
              <a:buNone/>
              <a:defRPr sz="1260"/>
            </a:lvl6pPr>
            <a:lvl7pPr marL="2468880" indent="0">
              <a:buNone/>
              <a:defRPr sz="1260"/>
            </a:lvl7pPr>
            <a:lvl8pPr marL="2880360" indent="0">
              <a:buNone/>
              <a:defRPr sz="1260"/>
            </a:lvl8pPr>
            <a:lvl9pPr marL="3291840" indent="0">
              <a:buNone/>
              <a:defRPr sz="12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E4D78-856D-4D05-BC2A-233387F63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2"/>
            <a:ext cx="4846320" cy="4525963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600202"/>
            <a:ext cx="4846320" cy="4525963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701B9-4A58-48A0-A16D-70429705B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1" y="1535113"/>
            <a:ext cx="4848225" cy="63976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1" y="2174875"/>
            <a:ext cx="4848225" cy="3951288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535113"/>
            <a:ext cx="4850130" cy="63976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174875"/>
            <a:ext cx="4850130" cy="3951288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54384-0E54-44FF-B064-E24A6A736D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5C09E-74F4-4776-B9E4-1ED59AAFC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E5AF7-BC08-4887-8DAC-C9FBF725D6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6DE1F-2D3C-4ED4-AA55-1C7CB1BC2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73050"/>
            <a:ext cx="3609976" cy="11620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2"/>
            <a:ext cx="6134100" cy="5853113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1" y="1435102"/>
            <a:ext cx="3609976" cy="4691063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4C1B3-2CC2-4876-9899-70007677B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5" y="4800600"/>
            <a:ext cx="658368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5" y="612775"/>
            <a:ext cx="6583680" cy="41148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5" y="5367338"/>
            <a:ext cx="6583680" cy="804862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C2D7D-495E-496D-A821-2CFD8189B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2F562-CBBC-43A5-911F-4A86D63CD4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74640"/>
            <a:ext cx="24688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40"/>
            <a:ext cx="722376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AA82B-9643-45C2-B2AD-DD3833FA9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2"/>
            <a:ext cx="932688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11480" indent="0">
              <a:buNone/>
              <a:defRPr sz="1620"/>
            </a:lvl2pPr>
            <a:lvl3pPr marL="822960" indent="0">
              <a:buNone/>
              <a:defRPr sz="1440"/>
            </a:lvl3pPr>
            <a:lvl4pPr marL="1234440" indent="0">
              <a:buNone/>
              <a:defRPr sz="1260"/>
            </a:lvl4pPr>
            <a:lvl5pPr marL="1645920" indent="0">
              <a:buNone/>
              <a:defRPr sz="1260"/>
            </a:lvl5pPr>
            <a:lvl6pPr marL="2057400" indent="0">
              <a:buNone/>
              <a:defRPr sz="1260"/>
            </a:lvl6pPr>
            <a:lvl7pPr marL="2468880" indent="0">
              <a:buNone/>
              <a:defRPr sz="1260"/>
            </a:lvl7pPr>
            <a:lvl8pPr marL="2880360" indent="0">
              <a:buNone/>
              <a:defRPr sz="1260"/>
            </a:lvl8pPr>
            <a:lvl9pPr marL="3291840" indent="0">
              <a:buNone/>
              <a:defRPr sz="12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74E3E-098F-4501-80EC-6D3D8CCC9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2"/>
            <a:ext cx="4846320" cy="4525963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600202"/>
            <a:ext cx="4846320" cy="4525963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84DB9-39C0-41CB-9C7F-F855F7CA5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1" y="1535113"/>
            <a:ext cx="4848225" cy="63976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1" y="2174875"/>
            <a:ext cx="4848225" cy="3951288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535113"/>
            <a:ext cx="4850130" cy="63976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174875"/>
            <a:ext cx="4850130" cy="3951288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21A15-82E7-4C12-98AB-D19BA4B5A5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9DCEE-906C-442D-BE03-7CC5CA774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73050"/>
            <a:ext cx="3609976" cy="11620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2"/>
            <a:ext cx="6134100" cy="5853113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1" y="1435102"/>
            <a:ext cx="3609976" cy="4691063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608E3-21DD-4A27-8808-2FA84D2F7C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5" y="4800600"/>
            <a:ext cx="658368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5" y="612775"/>
            <a:ext cx="6583680" cy="41148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5" y="5367338"/>
            <a:ext cx="6583680" cy="804862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96641-61B6-467B-9B30-8F3BB6BA54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Rectangle 2"/>
          <p:cNvSpPr>
            <a:spLocks noChangeArrowheads="1"/>
          </p:cNvSpPr>
          <p:nvPr/>
        </p:nvSpPr>
        <p:spPr bwMode="auto">
          <a:xfrm>
            <a:off x="0" y="0"/>
            <a:ext cx="10972800" cy="1219200"/>
          </a:xfrm>
          <a:prstGeom prst="rect">
            <a:avLst/>
          </a:prstGeom>
          <a:gradFill rotWithShape="1">
            <a:gsLst>
              <a:gs pos="0">
                <a:srgbClr val="0639BA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55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8640" y="274638"/>
            <a:ext cx="98755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055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8640" y="1600202"/>
            <a:ext cx="987552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05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8640" y="6245225"/>
            <a:ext cx="256032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60"/>
            </a:lvl1pPr>
          </a:lstStyle>
          <a:p>
            <a:endParaRPr lang="en-US"/>
          </a:p>
        </p:txBody>
      </p:sp>
      <p:sp>
        <p:nvSpPr>
          <p:cNvPr id="1005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49040" y="6245225"/>
            <a:ext cx="347472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60"/>
            </a:lvl1pPr>
          </a:lstStyle>
          <a:p>
            <a:endParaRPr lang="en-US"/>
          </a:p>
        </p:txBody>
      </p:sp>
      <p:sp>
        <p:nvSpPr>
          <p:cNvPr id="1005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3840" y="6245225"/>
            <a:ext cx="256032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60"/>
            </a:lvl1pPr>
          </a:lstStyle>
          <a:p>
            <a:fld id="{682DA7DC-A333-40D9-A2B3-E75B85F342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81" r:id="rId12"/>
    <p:sldLayoutId id="214748368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5pPr>
      <a:lvl6pPr marL="411480"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6pPr>
      <a:lvl7pPr marL="822960"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7pPr>
      <a:lvl8pPr marL="1234440"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8pPr>
      <a:lvl9pPr marL="1645920"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9pPr>
    </p:titleStyle>
    <p:bodyStyle>
      <a:lvl1pPr marL="308610" indent="-308610" algn="l" rtl="0" fontAlgn="base">
        <a:spcBef>
          <a:spcPct val="20000"/>
        </a:spcBef>
        <a:spcAft>
          <a:spcPct val="0"/>
        </a:spcAft>
        <a:buChar char="•"/>
        <a:defRPr sz="2880">
          <a:solidFill>
            <a:schemeClr val="tx1"/>
          </a:solidFill>
          <a:latin typeface="+mn-lt"/>
          <a:ea typeface="+mn-ea"/>
          <a:cs typeface="+mn-cs"/>
        </a:defRPr>
      </a:lvl1pPr>
      <a:lvl2pPr marL="668655" indent="-257175" algn="l" rtl="0" fontAlgn="base">
        <a:spcBef>
          <a:spcPct val="20000"/>
        </a:spcBef>
        <a:spcAft>
          <a:spcPct val="0"/>
        </a:spcAft>
        <a:buChar char="–"/>
        <a:defRPr sz="2520">
          <a:solidFill>
            <a:schemeClr val="tx1"/>
          </a:solidFill>
          <a:latin typeface="+mn-lt"/>
        </a:defRPr>
      </a:lvl2pPr>
      <a:lvl3pPr marL="1028700" indent="-205740" algn="l" rtl="0" fontAlgn="base">
        <a:spcBef>
          <a:spcPct val="20000"/>
        </a:spcBef>
        <a:spcAft>
          <a:spcPct val="0"/>
        </a:spcAft>
        <a:buChar char="•"/>
        <a:defRPr sz="2160">
          <a:solidFill>
            <a:schemeClr val="tx1"/>
          </a:solidFill>
          <a:latin typeface="+mn-lt"/>
        </a:defRPr>
      </a:lvl3pPr>
      <a:lvl4pPr marL="1440180" indent="-20574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1851660" indent="-20574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263140" indent="-20574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674620" indent="-20574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086100" indent="-20574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497580" indent="-20574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8640" y="274638"/>
            <a:ext cx="98755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8640" y="1600202"/>
            <a:ext cx="987552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06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8640" y="6245225"/>
            <a:ext cx="256032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60"/>
            </a:lvl1pPr>
          </a:lstStyle>
          <a:p>
            <a:endParaRPr lang="en-US"/>
          </a:p>
        </p:txBody>
      </p:sp>
      <p:sp>
        <p:nvSpPr>
          <p:cNvPr id="1006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49040" y="6245225"/>
            <a:ext cx="347472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60"/>
            </a:lvl1pPr>
          </a:lstStyle>
          <a:p>
            <a:endParaRPr lang="en-US"/>
          </a:p>
        </p:txBody>
      </p:sp>
      <p:sp>
        <p:nvSpPr>
          <p:cNvPr id="1006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3840" y="6245225"/>
            <a:ext cx="256032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60"/>
            </a:lvl1pPr>
          </a:lstStyle>
          <a:p>
            <a:fld id="{78317234-BB0C-4ED2-8A08-CC26DAFA76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5pPr>
      <a:lvl6pPr marL="411480"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6pPr>
      <a:lvl7pPr marL="822960"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7pPr>
      <a:lvl8pPr marL="1234440"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8pPr>
      <a:lvl9pPr marL="1645920"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9pPr>
    </p:titleStyle>
    <p:bodyStyle>
      <a:lvl1pPr marL="308610" indent="-308610" algn="l" rtl="0" fontAlgn="base">
        <a:spcBef>
          <a:spcPct val="20000"/>
        </a:spcBef>
        <a:spcAft>
          <a:spcPct val="0"/>
        </a:spcAft>
        <a:buChar char="•"/>
        <a:defRPr sz="2880">
          <a:solidFill>
            <a:schemeClr val="tx1"/>
          </a:solidFill>
          <a:latin typeface="+mn-lt"/>
          <a:ea typeface="+mn-ea"/>
          <a:cs typeface="+mn-cs"/>
        </a:defRPr>
      </a:lvl1pPr>
      <a:lvl2pPr marL="668655" indent="-257175" algn="l" rtl="0" fontAlgn="base">
        <a:spcBef>
          <a:spcPct val="20000"/>
        </a:spcBef>
        <a:spcAft>
          <a:spcPct val="0"/>
        </a:spcAft>
        <a:buChar char="–"/>
        <a:defRPr sz="2520">
          <a:solidFill>
            <a:schemeClr val="tx1"/>
          </a:solidFill>
          <a:latin typeface="+mn-lt"/>
        </a:defRPr>
      </a:lvl2pPr>
      <a:lvl3pPr marL="1028700" indent="-205740" algn="l" rtl="0" fontAlgn="base">
        <a:spcBef>
          <a:spcPct val="20000"/>
        </a:spcBef>
        <a:spcAft>
          <a:spcPct val="0"/>
        </a:spcAft>
        <a:buChar char="•"/>
        <a:defRPr sz="2160">
          <a:solidFill>
            <a:schemeClr val="tx1"/>
          </a:solidFill>
          <a:latin typeface="+mn-lt"/>
        </a:defRPr>
      </a:lvl3pPr>
      <a:lvl4pPr marL="1440180" indent="-20574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1851660" indent="-20574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263140" indent="-20574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674620" indent="-20574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086100" indent="-20574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497580" indent="-20574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Text Box 2"/>
          <p:cNvSpPr txBox="1">
            <a:spLocks noChangeArrowheads="1"/>
          </p:cNvSpPr>
          <p:nvPr/>
        </p:nvSpPr>
        <p:spPr bwMode="auto">
          <a:xfrm>
            <a:off x="304800" y="1219200"/>
            <a:ext cx="10287000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80" dirty="0"/>
              <a:t>Discussion of Pflueger and Rinaldi,</a:t>
            </a:r>
          </a:p>
          <a:p>
            <a:pPr algn="ctr"/>
            <a:r>
              <a:rPr lang="en-US" sz="2880" dirty="0"/>
              <a:t>“Why Does the Fed Move Markets So Much?</a:t>
            </a:r>
          </a:p>
          <a:p>
            <a:pPr algn="ctr"/>
            <a:r>
              <a:rPr lang="en-US" sz="2880" dirty="0"/>
              <a:t>A Model of Monetary Policy and Time-Varying Risk Aversion”</a:t>
            </a:r>
          </a:p>
        </p:txBody>
      </p:sp>
      <p:sp>
        <p:nvSpPr>
          <p:cNvPr id="665603" name="Text Box 3"/>
          <p:cNvSpPr txBox="1">
            <a:spLocks noChangeArrowheads="1"/>
          </p:cNvSpPr>
          <p:nvPr/>
        </p:nvSpPr>
        <p:spPr bwMode="auto">
          <a:xfrm>
            <a:off x="3028037" y="4715470"/>
            <a:ext cx="49167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Advances in Monetary Economics Conference</a:t>
            </a:r>
          </a:p>
          <a:p>
            <a:pPr algn="ctr"/>
            <a:r>
              <a:rPr lang="en-US" dirty="0"/>
              <a:t>International Monetary Fund (online)</a:t>
            </a:r>
          </a:p>
          <a:p>
            <a:pPr algn="ctr"/>
            <a:r>
              <a:rPr lang="en-US" dirty="0"/>
              <a:t>July 19, 2021</a:t>
            </a:r>
          </a:p>
        </p:txBody>
      </p:sp>
      <p:sp>
        <p:nvSpPr>
          <p:cNvPr id="665607" name="Text Box 7"/>
          <p:cNvSpPr txBox="1">
            <a:spLocks noChangeArrowheads="1"/>
          </p:cNvSpPr>
          <p:nvPr/>
        </p:nvSpPr>
        <p:spPr bwMode="auto">
          <a:xfrm>
            <a:off x="3680460" y="3108269"/>
            <a:ext cx="3611880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160" dirty="0"/>
              <a:t>Eric T. Swanson</a:t>
            </a:r>
          </a:p>
          <a:p>
            <a:pPr algn="ctr"/>
            <a:r>
              <a:rPr lang="en-US" dirty="0"/>
              <a:t>University of California, Irvine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44230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Comment #1: Bottom Line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7D9FFA-BD47-4CEF-A759-B70904942454}"/>
              </a:ext>
            </a:extLst>
          </p:cNvPr>
          <p:cNvSpPr txBox="1"/>
          <p:nvPr/>
        </p:nvSpPr>
        <p:spPr>
          <a:xfrm>
            <a:off x="228600" y="1219200"/>
            <a:ext cx="10439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/>
              <a:t>The second figure is also not necessary:</a:t>
            </a:r>
          </a:p>
          <a:p>
            <a:pPr marL="284163" indent="-230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The paper accomplishes a great deal already</a:t>
            </a:r>
          </a:p>
          <a:p>
            <a:pPr marL="284163" indent="-230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It’s interesting enough to match quarterly asset price data and high-frequency response of stock prices to federal funds rate surprises</a:t>
            </a:r>
          </a:p>
        </p:txBody>
      </p:sp>
    </p:spTree>
    <p:extLst>
      <p:ext uri="{BB962C8B-B14F-4D97-AF65-F5344CB8AC3E}">
        <p14:creationId xmlns:p14="http://schemas.microsoft.com/office/powerpoint/2010/main" val="122562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106538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Comment #2: Incorp. of C-C Habits into NK Model is Very Elegant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7D9FFA-BD47-4CEF-A759-B70904942454}"/>
              </a:ext>
            </a:extLst>
          </p:cNvPr>
          <p:cNvSpPr txBox="1"/>
          <p:nvPr/>
        </p:nvSpPr>
        <p:spPr>
          <a:xfrm>
            <a:off x="228600" y="945207"/>
            <a:ext cx="10439400" cy="5411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/>
              <a:t>Incorporating Campbell-Cochrane habits into a NK model is very difficult:</a:t>
            </a:r>
          </a:p>
          <a:p>
            <a:pPr marL="284163" indent="-230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Campbell-Cochrane habits imply very high risk aversion (CRRA of 60 on average, over 100 in recessions)</a:t>
            </a:r>
          </a:p>
          <a:p>
            <a:pPr marL="284163" indent="-230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Households that are so risk averse want to insure themselves in any way possible</a:t>
            </a:r>
          </a:p>
          <a:p>
            <a:pPr marL="284163" indent="-230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C-C habits also imply households hate high-frequency variation in consumption the most (Otrok, Ravikumar, Whiteman, 2002 JME)</a:t>
            </a:r>
          </a:p>
          <a:p>
            <a:pPr marL="284163" indent="-230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So households will do everything possible to smooth consumption:</a:t>
            </a:r>
          </a:p>
          <a:p>
            <a:pPr marL="855663" lvl="1" indent="-284163">
              <a:spcBef>
                <a:spcPts val="400"/>
              </a:spcBef>
              <a:buFont typeface="+mj-lt"/>
              <a:buAutoNum type="arabicPeriod"/>
            </a:pPr>
            <a:r>
              <a:rPr lang="en-US" sz="2000" dirty="0"/>
              <a:t>use precautionary savings</a:t>
            </a:r>
          </a:p>
          <a:p>
            <a:pPr marL="855663" lvl="1" indent="-284163"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vary labor supply as necessary to maintain consumption</a:t>
            </a:r>
          </a:p>
          <a:p>
            <a:pPr marL="342900" indent="-287338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C-C habits shut down the first channel by exactly balancing precautionary savings and intertemporal substitution motives</a:t>
            </a:r>
          </a:p>
          <a:p>
            <a:pPr marL="342900" indent="-287338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But the second channel is usually a big problem…</a:t>
            </a:r>
          </a:p>
        </p:txBody>
      </p:sp>
    </p:spTree>
    <p:extLst>
      <p:ext uri="{BB962C8B-B14F-4D97-AF65-F5344CB8AC3E}">
        <p14:creationId xmlns:p14="http://schemas.microsoft.com/office/powerpoint/2010/main" val="70174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106538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Comment #2: Incorp. of C-C Habits into NK Model is Very Elegant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67D9FFA-BD47-4CEF-A759-B70904942454}"/>
                  </a:ext>
                </a:extLst>
              </p:cNvPr>
              <p:cNvSpPr txBox="1"/>
              <p:nvPr/>
            </p:nvSpPr>
            <p:spPr>
              <a:xfrm>
                <a:off x="228600" y="990600"/>
                <a:ext cx="10439400" cy="5777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0188" indent="-230188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/>
                  <a:t>Campbell-Cochrane (1999 JPE) is an endowment economy</a:t>
                </a:r>
              </a:p>
              <a:p>
                <a:pPr marL="742950" lvl="1" indent="-285750">
                  <a:spcBef>
                    <a:spcPts val="300"/>
                  </a:spcBef>
                  <a:buFont typeface="Times New Roman" panose="02020603050405020304" pitchFamily="18" charset="0"/>
                  <a:buChar char="̶"/>
                </a:pPr>
                <a:r>
                  <a:rPr lang="en-US" sz="2400" dirty="0"/>
                  <a:t>shuts down labor variation by assumption</a:t>
                </a:r>
              </a:p>
              <a:p>
                <a:pPr marL="742950" lvl="1" indent="-285750">
                  <a:spcBef>
                    <a:spcPts val="300"/>
                  </a:spcBef>
                  <a:buFont typeface="Times New Roman" panose="02020603050405020304" pitchFamily="18" charset="0"/>
                  <a:buChar char="̶"/>
                </a:pPr>
                <a:r>
                  <a:rPr lang="en-US" sz="2400" dirty="0" err="1"/>
                  <a:t>Lettau</a:t>
                </a:r>
                <a:r>
                  <a:rPr lang="en-US" sz="2400" dirty="0"/>
                  <a:t>-Uhlig (2000 RED) and Rudebusch-Swanson (2008 JME) show that allowing for labor variation drives risk premia back to almost zero</a:t>
                </a:r>
              </a:p>
              <a:p>
                <a:pPr marL="230188" indent="-230188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/>
                  <a:t>Campbell-Pflueger-</a:t>
                </a:r>
                <a:r>
                  <a:rPr lang="en-US" sz="2400" dirty="0" err="1"/>
                  <a:t>Viceira</a:t>
                </a:r>
                <a:r>
                  <a:rPr lang="en-US" sz="2400" dirty="0"/>
                  <a:t> (2020 JPE) is a reduced-form 3-equation NK model (with no labor)</a:t>
                </a:r>
              </a:p>
              <a:p>
                <a:pPr marL="742950" lvl="1" indent="-285750">
                  <a:spcBef>
                    <a:spcPts val="300"/>
                  </a:spcBef>
                  <a:buFont typeface="Times New Roman" panose="02020603050405020304" pitchFamily="18" charset="0"/>
                  <a:buChar char="̶"/>
                </a:pPr>
                <a:r>
                  <a:rPr lang="en-US" sz="2400" dirty="0"/>
                  <a:t>shuts down labor variation by assumption</a:t>
                </a:r>
              </a:p>
              <a:p>
                <a:pPr marL="230188" indent="-230188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This paper is a </a:t>
                </a:r>
                <a:r>
                  <a:rPr lang="en-US" sz="2400" i="1" dirty="0">
                    <a:solidFill>
                      <a:srgbClr val="009900"/>
                    </a:solidFill>
                  </a:rPr>
                  <a:t>fully structural</a:t>
                </a:r>
                <a:r>
                  <a:rPr lang="en-US" sz="2400" dirty="0"/>
                  <a:t> NK model</a:t>
                </a:r>
              </a:p>
              <a:p>
                <a:pPr marL="742950" lvl="1" indent="-285750">
                  <a:spcBef>
                    <a:spcPts val="300"/>
                  </a:spcBef>
                  <a:buFont typeface="Times New Roman" panose="02020603050405020304" pitchFamily="18" charset="0"/>
                  <a:buChar char="̶"/>
                </a:pPr>
                <a:r>
                  <a:rPr lang="en-US" sz="2400" dirty="0"/>
                  <a:t>uses GHH preferences to solve the problem:</a:t>
                </a:r>
              </a:p>
              <a:p>
                <a:pPr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  <a:p>
                <a:pPr marL="742950" lvl="1" indent="-285750">
                  <a:spcBef>
                    <a:spcPts val="1200"/>
                  </a:spcBef>
                  <a:buFont typeface="Times New Roman" panose="02020603050405020304" pitchFamily="18" charset="0"/>
                  <a:buChar char="̶"/>
                </a:pPr>
                <a:r>
                  <a:rPr lang="en-US" sz="2400" dirty="0"/>
                  <a:t>labor supply only varies in response to real wage changes</a:t>
                </a:r>
                <a:br>
                  <a:rPr lang="en-US" sz="2400" dirty="0"/>
                </a:br>
                <a:r>
                  <a:rPr lang="en-US" sz="2400" dirty="0"/>
                  <a:t>(no income/wealth effect)</a:t>
                </a: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67D9FFA-BD47-4CEF-A759-B70904942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990600"/>
                <a:ext cx="10439400" cy="5777864"/>
              </a:xfrm>
              <a:prstGeom prst="rect">
                <a:avLst/>
              </a:prstGeom>
              <a:blipFill>
                <a:blip r:embed="rId2"/>
                <a:stretch>
                  <a:fillRect l="-818" t="-739" r="-409" b="-1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323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DDDCF5C-562F-4747-BDDE-BC8EED74C1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3059020"/>
            <a:ext cx="4699296" cy="10832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21BA6A9-0890-4F31-8AD3-3B41703A02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5383" y="1507701"/>
            <a:ext cx="6976931" cy="1524000"/>
          </a:xfrm>
          <a:prstGeom prst="rect">
            <a:avLst/>
          </a:prstGeom>
        </p:spPr>
      </p:pic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106538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Comment #2: Incorp. of C-C Habits into NK Model is Very Elegant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7D9FFA-BD47-4CEF-A759-B70904942454}"/>
              </a:ext>
            </a:extLst>
          </p:cNvPr>
          <p:cNvSpPr txBox="1"/>
          <p:nvPr/>
        </p:nvSpPr>
        <p:spPr>
          <a:xfrm>
            <a:off x="228600" y="990600"/>
            <a:ext cx="1043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indent="-23018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GHH preferences: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CCE09C-5927-4E80-B74D-1DA44F58935B}"/>
              </a:ext>
            </a:extLst>
          </p:cNvPr>
          <p:cNvSpPr txBox="1"/>
          <p:nvPr/>
        </p:nvSpPr>
        <p:spPr>
          <a:xfrm>
            <a:off x="228600" y="4491335"/>
            <a:ext cx="10439400" cy="176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indent="-23018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Elegant solution to a long-standing problem in habits models</a:t>
            </a:r>
          </a:p>
          <a:p>
            <a:pPr marL="230188" indent="-23018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Note: normally, GHH preferences not consistent with balanced growth</a:t>
            </a:r>
          </a:p>
          <a:p>
            <a:pPr marL="742950" lvl="1" indent="-285750">
              <a:spcBef>
                <a:spcPts val="300"/>
              </a:spcBef>
              <a:buFont typeface="Times New Roman" panose="02020603050405020304" pitchFamily="18" charset="0"/>
              <a:buChar char="̶"/>
            </a:pPr>
            <a:r>
              <a:rPr lang="en-US" sz="2400" dirty="0"/>
              <a:t>but by formulating leisure in term of home production, this problem is also solved</a:t>
            </a:r>
          </a:p>
        </p:txBody>
      </p:sp>
    </p:spTree>
    <p:extLst>
      <p:ext uri="{BB962C8B-B14F-4D97-AF65-F5344CB8AC3E}">
        <p14:creationId xmlns:p14="http://schemas.microsoft.com/office/powerpoint/2010/main" val="327898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allAtOnce"/>
      <p:bldP spid="8" grpId="0" uiExpan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110979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Comment #3: Campbell-Cochrane Habits v. Epstein-Zin Preferences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878175"/>
            <a:ext cx="105156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spcBef>
                <a:spcPts val="1200"/>
              </a:spcBef>
            </a:pPr>
            <a:r>
              <a:rPr lang="en-US" sz="2400" dirty="0"/>
              <a:t>In Macro-Finance, there are two main approaches to matching risk premia on assets:</a:t>
            </a:r>
          </a:p>
          <a:p>
            <a:pPr marL="401638" indent="-22542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Campbell-Cochrane habits</a:t>
            </a:r>
          </a:p>
          <a:p>
            <a:pPr marL="401638" indent="-22542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Epstein-Zin preferences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This paper takes the first approach; my own work has taken the second:</a:t>
            </a:r>
          </a:p>
          <a:p>
            <a:pPr marL="401638" indent="-22542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Rudebusch and Swanson (2012 </a:t>
            </a:r>
            <a:r>
              <a:rPr lang="en-US" sz="2400" dirty="0" err="1"/>
              <a:t>AEJMacro</a:t>
            </a:r>
            <a:r>
              <a:rPr lang="en-US" sz="2400" dirty="0"/>
              <a:t>)</a:t>
            </a:r>
          </a:p>
          <a:p>
            <a:pPr marL="401638" indent="-22542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Swanson (2019), “A Macroeconomic Model of Equities and Real, Nominal, and Defaultable Debt”</a:t>
            </a:r>
          </a:p>
          <a:p>
            <a:pPr>
              <a:spcBef>
                <a:spcPts val="2400"/>
              </a:spcBef>
            </a:pPr>
            <a:r>
              <a:rPr lang="en-US" sz="2400" dirty="0"/>
              <a:t>Epstein-Zin preferences: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C9008A-2FAC-4537-AC14-CBBC4C014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67" y="5030298"/>
            <a:ext cx="5224433" cy="7625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77B9398-526A-4558-A848-6099326306DB}"/>
              </a:ext>
            </a:extLst>
          </p:cNvPr>
          <p:cNvSpPr txBox="1"/>
          <p:nvPr/>
        </p:nvSpPr>
        <p:spPr>
          <a:xfrm>
            <a:off x="228600" y="5836131"/>
            <a:ext cx="10515600" cy="869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1638" indent="-22542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  </a:t>
            </a:r>
            <a:r>
              <a:rPr lang="en-US" sz="2400" dirty="0"/>
              <a:t>corresponds to standard expected utility preferences</a:t>
            </a:r>
          </a:p>
          <a:p>
            <a:pPr marL="401638" indent="-22542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0  </a:t>
            </a:r>
            <a:r>
              <a:rPr lang="en-US" sz="2400" dirty="0"/>
              <a:t>increases risk aversion without affecting </a:t>
            </a:r>
            <a:r>
              <a:rPr lang="en-US" sz="2400" dirty="0" err="1"/>
              <a:t>intertemp</a:t>
            </a:r>
            <a:r>
              <a:rPr lang="en-US" sz="2400" dirty="0"/>
              <a:t>. </a:t>
            </a:r>
            <a:r>
              <a:rPr lang="en-US" sz="2400" dirty="0" err="1"/>
              <a:t>elast</a:t>
            </a:r>
            <a:r>
              <a:rPr lang="en-US" sz="2400" dirty="0"/>
              <a:t>. of subst.</a:t>
            </a:r>
          </a:p>
        </p:txBody>
      </p:sp>
    </p:spTree>
    <p:extLst>
      <p:ext uri="{BB962C8B-B14F-4D97-AF65-F5344CB8AC3E}">
        <p14:creationId xmlns:p14="http://schemas.microsoft.com/office/powerpoint/2010/main" val="66636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8" grpId="0" uiExpan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110979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Comment #3: Campbell-Cochrane Habits v. Epstein-Zin Preferences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878175"/>
            <a:ext cx="10515600" cy="591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dirty="0"/>
              <a:t>Both approaches can explain:</a:t>
            </a:r>
          </a:p>
          <a:p>
            <a:pPr marL="401638" indent="-22542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quarterly risk premia, volatility, correlations for equities, debt</a:t>
            </a:r>
          </a:p>
          <a:p>
            <a:pPr marL="401638" indent="-22542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countercyclical risk aversion</a:t>
            </a:r>
          </a:p>
          <a:p>
            <a:pPr marL="401638" indent="-22542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countercyclical risk premia</a:t>
            </a:r>
          </a:p>
          <a:p>
            <a:pPr marL="401638" indent="-22542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high-frequency stock market responses to FOMC announcements</a:t>
            </a:r>
          </a:p>
          <a:p>
            <a:pPr marL="914400" lvl="1" indent="-280988">
              <a:spcBef>
                <a:spcPts val="300"/>
              </a:spcBef>
              <a:buFont typeface="Times New Roman" panose="02020603050405020304" pitchFamily="18" charset="0"/>
              <a:buChar char="̶"/>
            </a:pPr>
            <a:r>
              <a:rPr lang="en-US" sz="2400" dirty="0"/>
              <a:t>mechanism is essentially just countercyclical risk premia </a:t>
            </a:r>
          </a:p>
          <a:p>
            <a:pPr marL="112713" indent="-112713">
              <a:spcBef>
                <a:spcPts val="2400"/>
              </a:spcBef>
            </a:pPr>
            <a:r>
              <a:rPr lang="en-US" sz="2400" dirty="0"/>
              <a:t>Some advantages of Epstein-Zin preferences:</a:t>
            </a:r>
          </a:p>
          <a:p>
            <a:pPr marL="401638" indent="-22542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functional form for Campbell-Cochrane habits extremely complicated, special in order to balance precautionary savings and </a:t>
            </a:r>
            <a:r>
              <a:rPr lang="en-US" sz="2400" dirty="0" err="1"/>
              <a:t>intertemp</a:t>
            </a:r>
            <a:r>
              <a:rPr lang="en-US" sz="2400" dirty="0"/>
              <a:t>. subst.</a:t>
            </a:r>
          </a:p>
          <a:p>
            <a:pPr marL="401638" indent="-22542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EZ preferences separate risk aversion from </a:t>
            </a:r>
            <a:r>
              <a:rPr lang="en-US" sz="2400" dirty="0" err="1"/>
              <a:t>intertemp</a:t>
            </a:r>
            <a:r>
              <a:rPr lang="en-US" sz="2400" dirty="0"/>
              <a:t>. subst.</a:t>
            </a:r>
          </a:p>
          <a:p>
            <a:pPr marL="401638" indent="-22542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EZ preferences work with any period utility function</a:t>
            </a:r>
          </a:p>
          <a:p>
            <a:pPr marL="401638" indent="-22542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high risk aversion in EZ preferences can be viewed as a stand-in for uncertainty (Barillas, Hansen, Sargent, 2009 JET) or heterogeneous households with uninsurable idiosyncratic risk (Schmidt, 2016)</a:t>
            </a:r>
          </a:p>
        </p:txBody>
      </p:sp>
    </p:spTree>
    <p:extLst>
      <p:ext uri="{BB962C8B-B14F-4D97-AF65-F5344CB8AC3E}">
        <p14:creationId xmlns:p14="http://schemas.microsoft.com/office/powerpoint/2010/main" val="408586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16866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Summary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843428"/>
            <a:ext cx="10668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Summary of Paper:</a:t>
            </a:r>
          </a:p>
          <a:p>
            <a:pPr marL="571500" indent="-457200">
              <a:spcBef>
                <a:spcPts val="1200"/>
              </a:spcBef>
              <a:buFont typeface="+mj-lt"/>
              <a:buAutoNum type="arabicParenR"/>
            </a:pPr>
            <a:r>
              <a:rPr lang="en-US" sz="2400" dirty="0"/>
              <a:t>Incorporates Campbell-Cochrane habits into standard NK model</a:t>
            </a:r>
          </a:p>
          <a:p>
            <a:pPr marL="571500" indent="-457200">
              <a:spcBef>
                <a:spcPts val="1200"/>
              </a:spcBef>
              <a:buFont typeface="+mj-lt"/>
              <a:buAutoNum type="arabicParenR"/>
            </a:pPr>
            <a:r>
              <a:rPr lang="en-US" sz="2400" dirty="0"/>
              <a:t>Explains quarterly risk premia, volatility, correlations for equities, debt</a:t>
            </a:r>
          </a:p>
          <a:p>
            <a:pPr marL="571500" indent="-457200">
              <a:spcBef>
                <a:spcPts val="1200"/>
              </a:spcBef>
              <a:buFont typeface="+mj-lt"/>
              <a:buAutoNum type="arabicParenR"/>
            </a:pPr>
            <a:r>
              <a:rPr lang="en-US" sz="2400" dirty="0"/>
              <a:t>Also explains high-frequency stock market responses to FOMC announcements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0C6AC7-DF80-49B9-B675-8AA40D78E072}"/>
              </a:ext>
            </a:extLst>
          </p:cNvPr>
          <p:cNvSpPr txBox="1"/>
          <p:nvPr/>
        </p:nvSpPr>
        <p:spPr>
          <a:xfrm>
            <a:off x="152400" y="3657600"/>
            <a:ext cx="10591800" cy="2705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80"/>
              </a:spcBef>
            </a:pPr>
            <a:r>
              <a:rPr lang="en-US" sz="2400" dirty="0"/>
              <a:t>Summary of My Comments:</a:t>
            </a:r>
          </a:p>
          <a:p>
            <a:pPr marL="512763" indent="-398463">
              <a:spcBef>
                <a:spcPts val="1080"/>
              </a:spcBef>
              <a:buFont typeface="+mj-lt"/>
              <a:buAutoNum type="arabicParenR"/>
            </a:pPr>
            <a:r>
              <a:rPr lang="en-US" sz="2400" dirty="0"/>
              <a:t>Paper uses two high-frequency empirical facts as motivating evidence</a:t>
            </a:r>
          </a:p>
          <a:p>
            <a:pPr marL="684213" lvl="1" indent="-2286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one of those two facts is not really right (and also not necessary)</a:t>
            </a:r>
          </a:p>
          <a:p>
            <a:pPr marL="512763" indent="-398463">
              <a:spcBef>
                <a:spcPts val="900"/>
              </a:spcBef>
              <a:buFont typeface="+mj-lt"/>
              <a:buAutoNum type="arabicParenR"/>
            </a:pPr>
            <a:r>
              <a:rPr lang="en-US" sz="2400" dirty="0"/>
              <a:t>Incorporation of Campbell-Cochrane habits into NK model is very elegant</a:t>
            </a:r>
          </a:p>
          <a:p>
            <a:pPr marL="512763" indent="-398463">
              <a:spcBef>
                <a:spcPts val="900"/>
              </a:spcBef>
              <a:buFont typeface="+mj-lt"/>
              <a:buAutoNum type="arabicParenR"/>
            </a:pPr>
            <a:r>
              <a:rPr lang="en-US" sz="2400" dirty="0"/>
              <a:t>Compare and contrast Campbell-Cochrane habit approach to Epstein-Zin preferences approach</a:t>
            </a:r>
          </a:p>
        </p:txBody>
      </p:sp>
    </p:spTree>
    <p:extLst>
      <p:ext uri="{BB962C8B-B14F-4D97-AF65-F5344CB8AC3E}">
        <p14:creationId xmlns:p14="http://schemas.microsoft.com/office/powerpoint/2010/main" val="162112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11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16501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Overview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843428"/>
            <a:ext cx="10668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Summary of Paper:</a:t>
            </a:r>
          </a:p>
          <a:p>
            <a:pPr marL="571500" indent="-457200">
              <a:spcBef>
                <a:spcPts val="1200"/>
              </a:spcBef>
              <a:buFont typeface="+mj-lt"/>
              <a:buAutoNum type="arabicParenR"/>
            </a:pPr>
            <a:r>
              <a:rPr lang="en-US" sz="2400" dirty="0"/>
              <a:t>Incorporates Campbell-Cochrane habits into standard NK model</a:t>
            </a:r>
          </a:p>
          <a:p>
            <a:pPr marL="571500" indent="-457200">
              <a:spcBef>
                <a:spcPts val="1200"/>
              </a:spcBef>
              <a:buFont typeface="+mj-lt"/>
              <a:buAutoNum type="arabicParenR"/>
            </a:pPr>
            <a:r>
              <a:rPr lang="en-US" sz="2400" dirty="0"/>
              <a:t>Explains quarterly risk premia, volatility, correlations for equities, debt</a:t>
            </a:r>
          </a:p>
          <a:p>
            <a:pPr marL="571500" indent="-457200">
              <a:spcBef>
                <a:spcPts val="1200"/>
              </a:spcBef>
              <a:buFont typeface="+mj-lt"/>
              <a:buAutoNum type="arabicParenR"/>
            </a:pPr>
            <a:r>
              <a:rPr lang="en-US" sz="2400" dirty="0"/>
              <a:t>Explains high-frequency stock market responses to FOMC announcements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0C6AC7-DF80-49B9-B675-8AA40D78E072}"/>
              </a:ext>
            </a:extLst>
          </p:cNvPr>
          <p:cNvSpPr txBox="1"/>
          <p:nvPr/>
        </p:nvSpPr>
        <p:spPr>
          <a:xfrm>
            <a:off x="152400" y="3657600"/>
            <a:ext cx="10591800" cy="2705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80"/>
              </a:spcBef>
            </a:pPr>
            <a:r>
              <a:rPr lang="en-US" sz="2400" dirty="0"/>
              <a:t>Preview of My Comments:</a:t>
            </a:r>
          </a:p>
          <a:p>
            <a:pPr marL="512763" indent="-398463">
              <a:spcBef>
                <a:spcPts val="1080"/>
              </a:spcBef>
              <a:buFont typeface="+mj-lt"/>
              <a:buAutoNum type="arabicParenR"/>
            </a:pPr>
            <a:r>
              <a:rPr lang="en-US" sz="2400" dirty="0"/>
              <a:t>Paper uses two high-frequency empirical facts as motivating evidence</a:t>
            </a:r>
          </a:p>
          <a:p>
            <a:pPr marL="684213" lvl="1" indent="-2286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one of those two facts is not really right (and also not necessary)</a:t>
            </a:r>
          </a:p>
          <a:p>
            <a:pPr marL="512763" indent="-398463">
              <a:spcBef>
                <a:spcPts val="900"/>
              </a:spcBef>
              <a:buFont typeface="+mj-lt"/>
              <a:buAutoNum type="arabicParenR"/>
            </a:pPr>
            <a:r>
              <a:rPr lang="en-US" sz="2400" dirty="0"/>
              <a:t>Incorporation of Campbell-Cochrane habits into NK model is very elegant</a:t>
            </a:r>
          </a:p>
          <a:p>
            <a:pPr marL="512763" indent="-398463">
              <a:spcBef>
                <a:spcPts val="900"/>
              </a:spcBef>
              <a:buFont typeface="+mj-lt"/>
              <a:buAutoNum type="arabicParenR"/>
            </a:pPr>
            <a:r>
              <a:rPr lang="en-US" sz="2400" dirty="0"/>
              <a:t>Compare and contrast Campbell-Cochrane habit approach to Epstein-Zin preferences approach</a:t>
            </a:r>
          </a:p>
        </p:txBody>
      </p:sp>
    </p:spTree>
    <p:extLst>
      <p:ext uri="{BB962C8B-B14F-4D97-AF65-F5344CB8AC3E}">
        <p14:creationId xmlns:p14="http://schemas.microsoft.com/office/powerpoint/2010/main" val="290273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1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82202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Comment #1: Two High-Frequency Empirical Facts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7D9FFA-BD47-4CEF-A759-B70904942454}"/>
              </a:ext>
            </a:extLst>
          </p:cNvPr>
          <p:cNvSpPr txBox="1"/>
          <p:nvPr/>
        </p:nvSpPr>
        <p:spPr>
          <a:xfrm>
            <a:off x="228600" y="5196270"/>
            <a:ext cx="1043940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indent="-23018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Paper treats federal funds rate surprise and 10Y breakeven surprise on FOMC dates as </a:t>
            </a:r>
            <a:r>
              <a:rPr lang="en-US" sz="2400" i="1" dirty="0">
                <a:solidFill>
                  <a:srgbClr val="FF0000"/>
                </a:solidFill>
              </a:rPr>
              <a:t>independent</a:t>
            </a:r>
            <a:r>
              <a:rPr lang="en-US" sz="2400" dirty="0"/>
              <a:t> dimensions of monetary policy</a:t>
            </a:r>
          </a:p>
          <a:p>
            <a:pPr marL="230188" indent="-230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Paper interprets each of these figures as </a:t>
            </a:r>
            <a:r>
              <a:rPr lang="en-US" sz="2400" i="1" dirty="0">
                <a:solidFill>
                  <a:srgbClr val="FF0000"/>
                </a:solidFill>
              </a:rPr>
              <a:t>causal</a:t>
            </a:r>
            <a:r>
              <a:rPr lang="en-US" sz="2400" dirty="0"/>
              <a:t>, with second shock a “long-term inflation” shock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DA486F-3D71-4EE3-A775-15BCD964BB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949" y="872959"/>
            <a:ext cx="7611102" cy="43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79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82202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Comment #1: Two High-Frequency Empirical Facts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7D9FFA-BD47-4CEF-A759-B70904942454}"/>
              </a:ext>
            </a:extLst>
          </p:cNvPr>
          <p:cNvSpPr txBox="1"/>
          <p:nvPr/>
        </p:nvSpPr>
        <p:spPr>
          <a:xfrm>
            <a:off x="304800" y="914400"/>
            <a:ext cx="104394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indent="-23018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But a long literature finds substantial effects of federal funds rate surprises on far-ahead forward nominal interest rates and breakeven inflation:</a:t>
            </a:r>
          </a:p>
          <a:p>
            <a:pPr marL="687388" lvl="1" indent="-2301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Gurkaynak-Sack-Swanson (2005 AER)</a:t>
            </a:r>
          </a:p>
          <a:p>
            <a:pPr marL="687388" lvl="1" indent="-2301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Gurkaynak-Sack-Swanson (2005 IJCB)</a:t>
            </a:r>
          </a:p>
          <a:p>
            <a:pPr marL="687388" lvl="1" indent="-2301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Gurkaynak-Levin-Swanson (2010 JEEA)</a:t>
            </a:r>
          </a:p>
          <a:p>
            <a:pPr marL="687388" lvl="1" indent="-2301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 err="1"/>
              <a:t>Beechey</a:t>
            </a:r>
            <a:r>
              <a:rPr lang="en-US" sz="2400" dirty="0"/>
              <a:t>-Wright (2009 JME)</a:t>
            </a:r>
          </a:p>
          <a:p>
            <a:pPr marL="687388" lvl="1" indent="-2301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Bu-Rogers-Wu (2021 JME)</a:t>
            </a:r>
          </a:p>
          <a:p>
            <a:pPr marL="230188" indent="-230188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All of these papers find substantial correlation between the two</a:t>
            </a:r>
          </a:p>
          <a:p>
            <a:pPr marL="684213" lvl="1" indent="-227013">
              <a:spcBef>
                <a:spcPts val="300"/>
              </a:spcBef>
              <a:buFont typeface="Times New Roman" panose="02020603050405020304" pitchFamily="18" charset="0"/>
              <a:buChar char="̶"/>
            </a:pPr>
            <a:r>
              <a:rPr lang="en-US" sz="2400" dirty="0"/>
              <a:t>note: the correlation between fed funds rate and breakeven inflation is stronger when you focus on </a:t>
            </a:r>
            <a:r>
              <a:rPr lang="en-US" sz="2400" i="1" dirty="0">
                <a:solidFill>
                  <a:srgbClr val="009900"/>
                </a:solidFill>
              </a:rPr>
              <a:t>far-ahead forward</a:t>
            </a:r>
            <a:r>
              <a:rPr lang="en-US" sz="2400" dirty="0"/>
              <a:t> breakeven inflation </a:t>
            </a:r>
          </a:p>
          <a:p>
            <a:pPr marL="230188" indent="-230188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Natural to interpret the change in the federal funds rate as causing change in long-term inflation expectations or inflation risk premia</a:t>
            </a:r>
          </a:p>
          <a:p>
            <a:pPr marL="684213" lvl="1" indent="-227013">
              <a:spcBef>
                <a:spcPts val="300"/>
              </a:spcBef>
              <a:buFont typeface="Times New Roman" panose="02020603050405020304" pitchFamily="18" charset="0"/>
              <a:buChar char="̶"/>
            </a:pPr>
            <a:r>
              <a:rPr lang="en-US" sz="2400" dirty="0"/>
              <a:t>see Gurkaynak-Sack-Swanson (2005 AER), Gurkaynak-Levin-Swanson (2010 JEEA) for more details</a:t>
            </a:r>
          </a:p>
        </p:txBody>
      </p:sp>
    </p:spTree>
    <p:extLst>
      <p:ext uri="{BB962C8B-B14F-4D97-AF65-F5344CB8AC3E}">
        <p14:creationId xmlns:p14="http://schemas.microsoft.com/office/powerpoint/2010/main" val="361109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61638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Comment #1: Forward Interest Rates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9A22C2-5E9B-4AA4-BF3D-8C1BE6D6F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828800"/>
            <a:ext cx="7162799" cy="47487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9E4BBCD-9630-4253-BAED-2B52ABC922C6}"/>
              </a:ext>
            </a:extLst>
          </p:cNvPr>
          <p:cNvSpPr txBox="1"/>
          <p:nvPr/>
        </p:nvSpPr>
        <p:spPr>
          <a:xfrm>
            <a:off x="228600" y="914400"/>
            <a:ext cx="1043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indent="-23018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Gurkaynak, Sack, and Swanson (2005 AER) plot nominal forward interest rate responses to federal funds rate surprises: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71949D-ACBC-483A-B837-E65DFDE5BE35}"/>
              </a:ext>
            </a:extLst>
          </p:cNvPr>
          <p:cNvSpPr txBox="1"/>
          <p:nvPr/>
        </p:nvSpPr>
        <p:spPr>
          <a:xfrm>
            <a:off x="3276600" y="25146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600" dirty="0">
                <a:solidFill>
                  <a:srgbClr val="FF0000"/>
                </a:solidFill>
              </a:rPr>
              <a:t>short-term forward rate responses are positive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89EBE4-0454-40AC-BA19-7848E0EE9615}"/>
              </a:ext>
            </a:extLst>
          </p:cNvPr>
          <p:cNvSpPr txBox="1"/>
          <p:nvPr/>
        </p:nvSpPr>
        <p:spPr>
          <a:xfrm>
            <a:off x="6172200" y="3505200"/>
            <a:ext cx="2324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600" dirty="0">
                <a:solidFill>
                  <a:srgbClr val="009900"/>
                </a:solidFill>
              </a:rPr>
              <a:t>far-ahead forward rate responses are negative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E2D241B-7C1F-4842-BB11-D15CA7092043}"/>
              </a:ext>
            </a:extLst>
          </p:cNvPr>
          <p:cNvCxnSpPr>
            <a:cxnSpLocks/>
          </p:cNvCxnSpPr>
          <p:nvPr/>
        </p:nvCxnSpPr>
        <p:spPr bwMode="auto">
          <a:xfrm flipH="1">
            <a:off x="3048000" y="3099375"/>
            <a:ext cx="914400" cy="5582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029CAC7-0066-4F1F-8BE6-0F2269CA519F}"/>
              </a:ext>
            </a:extLst>
          </p:cNvPr>
          <p:cNvCxnSpPr>
            <a:cxnSpLocks/>
          </p:cNvCxnSpPr>
          <p:nvPr/>
        </p:nvCxnSpPr>
        <p:spPr bwMode="auto">
          <a:xfrm>
            <a:off x="7203057" y="4079804"/>
            <a:ext cx="0" cy="6445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99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8624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8" grpId="0" uiExpand="1" build="allAtOnce"/>
      <p:bldP spid="9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99437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Comment #1: Updated Plot of Forward Breakeven Responses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E4BBCD-9630-4253-BAED-2B52ABC922C6}"/>
              </a:ext>
            </a:extLst>
          </p:cNvPr>
          <p:cNvSpPr txBox="1"/>
          <p:nvPr/>
        </p:nvSpPr>
        <p:spPr>
          <a:xfrm>
            <a:off x="228600" y="914400"/>
            <a:ext cx="1043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Scatter plot of high-frequency (30-minute) changes in 5-year forward breakeven inflation rate from 5 to 10 years ahead against federal funds rate surprises:</a:t>
            </a:r>
          </a:p>
        </p:txBody>
      </p:sp>
      <p:pic>
        <p:nvPicPr>
          <p:cNvPr id="8" name="Picture 7" descr="Chart, scatter chart&#10;&#10;Description automatically generated">
            <a:extLst>
              <a:ext uri="{FF2B5EF4-FFF2-40B4-BE49-F238E27FC236}">
                <a16:creationId xmlns:a16="http://schemas.microsoft.com/office/drawing/2014/main" id="{2D0D317A-5D96-4860-8EE5-F0AE05923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525" y="2429709"/>
            <a:ext cx="5371600" cy="40287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32D16F4-8CE7-4874-A463-7883E4BCEC83}"/>
              </a:ext>
            </a:extLst>
          </p:cNvPr>
          <p:cNvSpPr txBox="1"/>
          <p:nvPr/>
        </p:nvSpPr>
        <p:spPr>
          <a:xfrm>
            <a:off x="7858125" y="2598003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600" dirty="0"/>
              <a:t>sample: all FOMC announcements from 3/2004 – 6/2019</a:t>
            </a:r>
          </a:p>
        </p:txBody>
      </p:sp>
    </p:spTree>
    <p:extLst>
      <p:ext uri="{BB962C8B-B14F-4D97-AF65-F5344CB8AC3E}">
        <p14:creationId xmlns:p14="http://schemas.microsoft.com/office/powerpoint/2010/main" val="375740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10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99437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Comment #1: Updated Plot of Forward Breakeven Responses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E4BBCD-9630-4253-BAED-2B52ABC922C6}"/>
              </a:ext>
            </a:extLst>
          </p:cNvPr>
          <p:cNvSpPr txBox="1"/>
          <p:nvPr/>
        </p:nvSpPr>
        <p:spPr>
          <a:xfrm>
            <a:off x="228600" y="914400"/>
            <a:ext cx="1043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Scatter plot of high-frequency (30-minute) changes in 5-year forward breakeven inflation rate from 5 to 10 years ahead against federal funds rate surprises:</a:t>
            </a:r>
          </a:p>
        </p:txBody>
      </p:sp>
      <p:pic>
        <p:nvPicPr>
          <p:cNvPr id="3" name="Picture 2" descr="Chart, scatter chart&#10;&#10;Description automatically generated">
            <a:extLst>
              <a:ext uri="{FF2B5EF4-FFF2-40B4-BE49-F238E27FC236}">
                <a16:creationId xmlns:a16="http://schemas.microsoft.com/office/drawing/2014/main" id="{97ED3872-BE38-4140-945B-A85688680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125" y="2429709"/>
            <a:ext cx="5360000" cy="402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139E621-A091-4F73-A606-1393B1AF7F62}"/>
              </a:ext>
            </a:extLst>
          </p:cNvPr>
          <p:cNvSpPr txBox="1"/>
          <p:nvPr/>
        </p:nvSpPr>
        <p:spPr>
          <a:xfrm>
            <a:off x="7858125" y="2598003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600" dirty="0"/>
              <a:t>sample: all FOMC announcements from 3/2004 – 6/2019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5D440F-812C-4A51-A53F-C556756F9011}"/>
              </a:ext>
            </a:extLst>
          </p:cNvPr>
          <p:cNvSpPr txBox="1"/>
          <p:nvPr/>
        </p:nvSpPr>
        <p:spPr>
          <a:xfrm>
            <a:off x="7858125" y="4251812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600" dirty="0">
                <a:solidFill>
                  <a:srgbClr val="FF0000"/>
                </a:solidFill>
              </a:rPr>
              <a:t>slope: 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̶</a:t>
            </a:r>
            <a:r>
              <a:rPr lang="en-US" sz="1600" dirty="0">
                <a:solidFill>
                  <a:srgbClr val="FF0000"/>
                </a:solidFill>
              </a:rPr>
              <a:t> .27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FB0EBF-104C-4B85-9046-6A0813E53FDC}"/>
              </a:ext>
            </a:extLst>
          </p:cNvPr>
          <p:cNvSpPr txBox="1"/>
          <p:nvPr/>
        </p:nvSpPr>
        <p:spPr>
          <a:xfrm>
            <a:off x="7848600" y="4538246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600" dirty="0">
                <a:solidFill>
                  <a:srgbClr val="FF0000"/>
                </a:solidFill>
              </a:rPr>
              <a:t>t-statistic: 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̶</a:t>
            </a:r>
            <a:r>
              <a:rPr lang="en-US" sz="1600" dirty="0">
                <a:solidFill>
                  <a:srgbClr val="FF0000"/>
                </a:solidFill>
              </a:rPr>
              <a:t>  4.91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6114C9-56CF-417D-AA82-17BE400DC308}"/>
              </a:ext>
            </a:extLst>
          </p:cNvPr>
          <p:cNvSpPr txBox="1"/>
          <p:nvPr/>
        </p:nvSpPr>
        <p:spPr>
          <a:xfrm>
            <a:off x="7848600" y="5417403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600" dirty="0"/>
              <a:t>(outlier is 3/18/2009; </a:t>
            </a:r>
            <a:br>
              <a:rPr lang="en-US" sz="1600" dirty="0"/>
            </a:br>
            <a:r>
              <a:rPr lang="en-US" sz="1600" dirty="0"/>
              <a:t>t-statistic excluding outlier is 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̶</a:t>
            </a:r>
            <a:r>
              <a:rPr lang="en-US" sz="1600" dirty="0">
                <a:solidFill>
                  <a:srgbClr val="FF0000"/>
                </a:solidFill>
              </a:rPr>
              <a:t>  6.27</a:t>
            </a:r>
            <a:r>
              <a:rPr lang="en-US" sz="1600" dirty="0"/>
              <a:t>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BBC78EB-D49C-4738-8CDC-5B68E7D71E70}"/>
              </a:ext>
            </a:extLst>
          </p:cNvPr>
          <p:cNvCxnSpPr>
            <a:cxnSpLocks/>
          </p:cNvCxnSpPr>
          <p:nvPr/>
        </p:nvCxnSpPr>
        <p:spPr bwMode="auto">
          <a:xfrm flipH="1">
            <a:off x="6076440" y="5852461"/>
            <a:ext cx="1752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0749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9" grpId="0" uiExpand="1" build="allAtOnce"/>
      <p:bldP spid="10" grpId="0" uiExpand="1" build="allAtOnce"/>
      <p:bldP spid="11" grpId="0" uiExpand="1" build="allAtOnce"/>
      <p:bldP spid="13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77925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Comment #1: Long-Term Inflation Expectations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E4BBCD-9630-4253-BAED-2B52ABC922C6}"/>
              </a:ext>
            </a:extLst>
          </p:cNvPr>
          <p:cNvSpPr txBox="1"/>
          <p:nvPr/>
        </p:nvSpPr>
        <p:spPr>
          <a:xfrm>
            <a:off x="228600" y="914400"/>
            <a:ext cx="1043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indent="-23018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Negative response of far-ahead forward inflation expectations to fed funds rate surprises is intuitive: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875D0C-F810-4297-9831-8E3460A28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050597"/>
            <a:ext cx="6486525" cy="9048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3F0A617-9A3B-4ACE-B20B-08621BA523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1050" y="2187398"/>
            <a:ext cx="2413950" cy="76807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2B584EC-D669-484C-888D-F215A568F616}"/>
              </a:ext>
            </a:extLst>
          </p:cNvPr>
          <p:cNvSpPr txBox="1"/>
          <p:nvPr/>
        </p:nvSpPr>
        <p:spPr>
          <a:xfrm>
            <a:off x="228600" y="3280232"/>
            <a:ext cx="104394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indent="-23018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A surprise tightening in </a:t>
            </a:r>
            <a:r>
              <a:rPr lang="en-US" sz="2400" i="1" dirty="0"/>
              <a:t>i</a:t>
            </a:r>
            <a:r>
              <a:rPr lang="en-US" sz="2400" i="1" baseline="-25000" dirty="0"/>
              <a:t>t</a:t>
            </a:r>
            <a:r>
              <a:rPr lang="en-US" sz="2400" dirty="0"/>
              <a:t> could be due either to a positive 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or to a negative change in        (both of which are unobserved)</a:t>
            </a:r>
          </a:p>
          <a:p>
            <a:pPr marL="684213" lvl="1" indent="-227013">
              <a:spcBef>
                <a:spcPts val="300"/>
              </a:spcBef>
              <a:buFont typeface="Times New Roman" panose="02020603050405020304" pitchFamily="18" charset="0"/>
              <a:buChar char="̶"/>
            </a:pPr>
            <a:r>
              <a:rPr lang="en-US" sz="2400" dirty="0"/>
              <a:t>market participants seem to price in both possibilities</a:t>
            </a:r>
          </a:p>
          <a:p>
            <a:pPr marL="230188" lvl="1" indent="-230188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See Gurkaynak, Sack, and Swanson (2005 AER), Gurkaynak, Levin, and Swanson (2010 JEEA) for more discussion, details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CA704F5-2EE3-44DD-B0EC-ED7F2F6CD8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5800" y="3280232"/>
            <a:ext cx="457200" cy="57150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14181A4-BE65-4E79-BA03-5E12E2A0C5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7279" y="3724919"/>
            <a:ext cx="466629" cy="44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36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12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44230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Comment #1: Bottom Line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7D9FFA-BD47-4CEF-A759-B70904942454}"/>
              </a:ext>
            </a:extLst>
          </p:cNvPr>
          <p:cNvSpPr txBox="1"/>
          <p:nvPr/>
        </p:nvSpPr>
        <p:spPr>
          <a:xfrm>
            <a:off x="228600" y="5196270"/>
            <a:ext cx="1043940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indent="-23018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Long-term breakeven inflation changes around FOMC announcements are closely related to fed funds rate surprises</a:t>
            </a:r>
          </a:p>
          <a:p>
            <a:pPr marL="230188" indent="-230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The second figure is not surprising and is not evidence of an independent “long-term inflation” shock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DA486F-3D71-4EE3-A775-15BCD964BB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887629"/>
            <a:ext cx="7611102" cy="43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35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allAtOnce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62699</TotalTime>
  <Words>1209</Words>
  <Application>Microsoft Office PowerPoint</Application>
  <PresentationFormat>Custom</PresentationFormat>
  <Paragraphs>116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Cambria Math</vt:lpstr>
      <vt:lpstr>Tahoma</vt:lpstr>
      <vt:lpstr>Times New Roman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frbsf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L1MXB01</dc:creator>
  <cp:lastModifiedBy>Eric Swanson</cp:lastModifiedBy>
  <cp:revision>2492</cp:revision>
  <cp:lastPrinted>2004-01-07T19:26:36Z</cp:lastPrinted>
  <dcterms:created xsi:type="dcterms:W3CDTF">2002-04-18T19:20:46Z</dcterms:created>
  <dcterms:modified xsi:type="dcterms:W3CDTF">2021-07-19T04:55:53Z</dcterms:modified>
</cp:coreProperties>
</file>