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notesMasterIdLst>
    <p:notesMasterId r:id="rId19"/>
  </p:notesMasterIdLst>
  <p:handoutMasterIdLst>
    <p:handoutMasterId r:id="rId20"/>
  </p:handoutMasterIdLst>
  <p:sldIdLst>
    <p:sldId id="457" r:id="rId3"/>
    <p:sldId id="602" r:id="rId4"/>
    <p:sldId id="590" r:id="rId5"/>
    <p:sldId id="605" r:id="rId6"/>
    <p:sldId id="613" r:id="rId7"/>
    <p:sldId id="604" r:id="rId8"/>
    <p:sldId id="614" r:id="rId9"/>
    <p:sldId id="606" r:id="rId10"/>
    <p:sldId id="607" r:id="rId11"/>
    <p:sldId id="615" r:id="rId12"/>
    <p:sldId id="608" r:id="rId13"/>
    <p:sldId id="609" r:id="rId14"/>
    <p:sldId id="610" r:id="rId15"/>
    <p:sldId id="611" r:id="rId16"/>
    <p:sldId id="612" r:id="rId17"/>
    <p:sldId id="603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A17"/>
    <a:srgbClr val="DDE133"/>
    <a:srgbClr val="0066FF"/>
    <a:srgbClr val="0639BA"/>
    <a:srgbClr val="E11505"/>
    <a:srgbClr val="FF9933"/>
    <a:srgbClr val="9ED29A"/>
    <a:srgbClr val="D6ECD4"/>
    <a:srgbClr val="B1CFB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9" autoAdjust="0"/>
    <p:restoredTop sz="95936" autoAdjust="0"/>
  </p:normalViewPr>
  <p:slideViewPr>
    <p:cSldViewPr showGuides="1">
      <p:cViewPr varScale="1">
        <p:scale>
          <a:sx n="97" d="100"/>
          <a:sy n="97" d="100"/>
        </p:scale>
        <p:origin x="192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46A12CB4-89BE-4222-B5B0-EDEB8925D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7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355C91B8-073D-487C-BDCA-47A144290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48023-D718-4654-BE71-79CD25FBB634}" type="slidenum">
              <a:rPr lang="en-US"/>
              <a:pPr/>
              <a:t>1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0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E907-3D4D-434A-9BA3-9C8F1218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A32EB-D4BD-4C15-9AD7-EDE57D47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AB4B-5670-442E-9BEF-06E0C9E3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F083C-D9C8-4970-8673-26B6D4F37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4157D-DF68-44FF-A12A-02E2D696C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9D0F-E46B-444C-A4F3-FB5DC2C3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B6B3-1437-404D-9EF6-FFB1EEFB7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4D78-856D-4D05-BC2A-233387F6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01B9-4A58-48A0-A16D-70429705B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4384-0E54-44FF-B064-E24A6A73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C09E-74F4-4776-B9E4-1ED59AAFC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5AF7-BC08-4887-8DAC-C9FBF725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DE1F-2D3C-4ED4-AA55-1C7CB1BC2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C1B3-2CC2-4876-9899-70007677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2D7D-495E-496D-A821-2CFD8189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F562-CBBC-43A5-911F-4A86D63CD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A82B-9643-45C2-B2AD-DD3833FA9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E3E-098F-4501-80EC-6D3D8CCC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4DB9-39C0-41CB-9C7F-F855F7CA5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A15-82E7-4C12-98AB-D19BA4B5A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DCEE-906C-442D-BE03-7CC5CA774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08E3-21DD-4A27-8808-2FA84D2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6641-61B6-467B-9B30-8F3BB6BA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0639BA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82DA7DC-A333-40D9-A2B3-E75B85F34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317234-BB0C-4ED2-8A08-CC26DAFA7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86867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Discussion of </a:t>
            </a:r>
            <a:r>
              <a:rPr lang="en-US" sz="3200" dirty="0" smtClean="0"/>
              <a:t>Nakamura and </a:t>
            </a:r>
            <a:r>
              <a:rPr lang="en-US" sz="3200" dirty="0" err="1" smtClean="0"/>
              <a:t>Steinsson’s</a:t>
            </a:r>
            <a:endParaRPr lang="en-US" sz="3200" dirty="0" smtClean="0"/>
          </a:p>
          <a:p>
            <a:pPr algn="ctr"/>
            <a:r>
              <a:rPr lang="en-US" sz="3200" dirty="0" smtClean="0"/>
              <a:t>“High Frequency Identification of Monetary Non-Neutrality”</a:t>
            </a:r>
            <a:endParaRPr lang="en-US" sz="3200" dirty="0"/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3118588" y="5156537"/>
            <a:ext cx="29068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ASSA Meetings, Boston</a:t>
            </a:r>
            <a:endParaRPr lang="en-US" sz="2000" dirty="0" smtClean="0"/>
          </a:p>
          <a:p>
            <a:pPr algn="ctr"/>
            <a:r>
              <a:rPr lang="en-US" sz="2000" dirty="0" smtClean="0"/>
              <a:t>January</a:t>
            </a:r>
            <a:r>
              <a:rPr lang="en-US" sz="2000" dirty="0" smtClean="0"/>
              <a:t> </a:t>
            </a:r>
            <a:r>
              <a:rPr lang="en-US" sz="2000" dirty="0"/>
              <a:t>3</a:t>
            </a:r>
            <a:r>
              <a:rPr lang="en-US" sz="2000" dirty="0" smtClean="0"/>
              <a:t>, 2015</a:t>
            </a:r>
            <a:endParaRPr lang="en-US" sz="2000" dirty="0"/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2565399" y="3197424"/>
            <a:ext cx="4013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Eric T. Swanson</a:t>
            </a:r>
          </a:p>
          <a:p>
            <a:pPr algn="ctr"/>
            <a:r>
              <a:rPr lang="en-US" dirty="0" smtClean="0"/>
              <a:t>University of California, Irvine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303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Identifying Effects of Monetary Policy Shocks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5803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Two solutions to identification problem:</a:t>
            </a:r>
          </a:p>
          <a:p>
            <a:pPr marL="460375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ntraday (tick) data</a:t>
            </a:r>
          </a:p>
          <a:p>
            <a:pPr marL="460375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i</a:t>
            </a:r>
            <a:r>
              <a:rPr lang="en-US" sz="2400" dirty="0" err="1" smtClean="0"/>
              <a:t>dentificaton</a:t>
            </a:r>
            <a:r>
              <a:rPr lang="en-US" sz="2400" dirty="0" smtClean="0"/>
              <a:t> through </a:t>
            </a:r>
            <a:r>
              <a:rPr lang="en-US" sz="2400" dirty="0" err="1" smtClean="0"/>
              <a:t>heteroskedasticity</a:t>
            </a:r>
            <a:endParaRPr lang="en-US" sz="2400" dirty="0"/>
          </a:p>
          <a:p>
            <a:pPr marL="230187">
              <a:lnSpc>
                <a:spcPct val="105000"/>
              </a:lnSpc>
            </a:pPr>
            <a:r>
              <a:rPr lang="en-US" dirty="0" smtClean="0"/>
              <a:t>       (</a:t>
            </a:r>
            <a:r>
              <a:rPr lang="en-US" dirty="0" err="1" smtClean="0"/>
              <a:t>Rigobon</a:t>
            </a:r>
            <a:r>
              <a:rPr lang="en-US" dirty="0" smtClean="0"/>
              <a:t> 2003 </a:t>
            </a:r>
            <a:r>
              <a:rPr lang="en-US" dirty="0" err="1" smtClean="0"/>
              <a:t>REStat</a:t>
            </a:r>
            <a:r>
              <a:rPr lang="en-US" dirty="0" smtClean="0"/>
              <a:t>; </a:t>
            </a:r>
            <a:r>
              <a:rPr lang="en-US" dirty="0" err="1" smtClean="0"/>
              <a:t>Rigobon</a:t>
            </a:r>
            <a:r>
              <a:rPr lang="en-US" dirty="0" smtClean="0"/>
              <a:t> and Sack 2003 QJE, 2004 JME)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Nakamura and </a:t>
            </a:r>
            <a:r>
              <a:rPr lang="en-US" sz="2400" dirty="0" err="1" smtClean="0"/>
              <a:t>Steinsson</a:t>
            </a:r>
            <a:r>
              <a:rPr lang="en-US" sz="2400" dirty="0" smtClean="0"/>
              <a:t> use </a:t>
            </a:r>
            <a:r>
              <a:rPr lang="en-US" sz="2400" i="1" dirty="0" smtClean="0"/>
              <a:t>both</a:t>
            </a:r>
            <a:r>
              <a:rPr lang="en-US" sz="2400" dirty="0"/>
              <a:t> </a:t>
            </a:r>
            <a:r>
              <a:rPr lang="en-US" sz="2400" dirty="0" smtClean="0"/>
              <a:t>of these methods.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smtClean="0"/>
              <a:t>However, there’s no incremental benefit to the </a:t>
            </a:r>
            <a:r>
              <a:rPr lang="en-US" sz="2400" dirty="0" err="1" smtClean="0"/>
              <a:t>heteroskedasticity</a:t>
            </a:r>
            <a:r>
              <a:rPr lang="en-US" sz="2400" dirty="0" smtClean="0"/>
              <a:t> identification, once you have tick data.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smtClean="0"/>
              <a:t>In fact, </a:t>
            </a:r>
            <a:r>
              <a:rPr lang="en-US" sz="2400" dirty="0" err="1" smtClean="0"/>
              <a:t>heteroskedasticity</a:t>
            </a:r>
            <a:r>
              <a:rPr lang="en-US" sz="2400" dirty="0" smtClean="0"/>
              <a:t>-based formulas could contaminate the estimates if non-FOMC </a:t>
            </a:r>
            <a:r>
              <a:rPr lang="en-US" sz="2400" dirty="0" err="1" smtClean="0"/>
              <a:t>homoskedasticity</a:t>
            </a:r>
            <a:r>
              <a:rPr lang="en-US" sz="2400" dirty="0" smtClean="0"/>
              <a:t> assumption is violated.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Comment </a:t>
            </a:r>
            <a:r>
              <a:rPr lang="en-US" sz="2400" dirty="0"/>
              <a:t>#1: Marginal benefit of </a:t>
            </a:r>
            <a:r>
              <a:rPr lang="en-US" sz="2400" dirty="0" err="1"/>
              <a:t>heteroskedasticity</a:t>
            </a:r>
            <a:r>
              <a:rPr lang="en-US" sz="2400" dirty="0"/>
              <a:t> identification seems very low, given tick data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533512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64353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One-Dimensional Monetary Policy?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8686800" cy="5050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Traditionally </a:t>
            </a:r>
            <a:r>
              <a:rPr lang="en-US" sz="2000" dirty="0" smtClean="0"/>
              <a:t>(</a:t>
            </a:r>
            <a:r>
              <a:rPr lang="en-US" sz="2000" dirty="0" err="1" smtClean="0"/>
              <a:t>Kuttner</a:t>
            </a:r>
            <a:r>
              <a:rPr lang="en-US" sz="2000" dirty="0" smtClean="0"/>
              <a:t> 2001 JME; </a:t>
            </a:r>
            <a:r>
              <a:rPr lang="en-US" sz="2000" dirty="0" err="1" smtClean="0"/>
              <a:t>Gurkaynak</a:t>
            </a:r>
            <a:r>
              <a:rPr lang="en-US" sz="2000" dirty="0" smtClean="0"/>
              <a:t>, Sack, Swanson 2005 AER)</a:t>
            </a:r>
            <a:endParaRPr lang="en-US" sz="2400" dirty="0" smtClean="0"/>
          </a:p>
          <a:p>
            <a:pPr>
              <a:lnSpc>
                <a:spcPct val="105000"/>
              </a:lnSpc>
              <a:spcBef>
                <a:spcPts val="600"/>
              </a:spcBef>
              <a:tabLst>
                <a:tab pos="4170363" algn="l"/>
              </a:tabLst>
            </a:pPr>
            <a:r>
              <a:rPr lang="en-US" sz="2400" dirty="0" smtClean="0"/>
              <a:t>     change in monetary policy = change in fed funds rate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More recent literature</a:t>
            </a:r>
            <a:r>
              <a:rPr lang="en-US" sz="2200" dirty="0" smtClean="0"/>
              <a:t> (</a:t>
            </a:r>
            <a:r>
              <a:rPr lang="en-US" sz="2200" dirty="0" err="1" smtClean="0"/>
              <a:t>Gurkaynak</a:t>
            </a:r>
            <a:r>
              <a:rPr lang="en-US" sz="2200" dirty="0" smtClean="0"/>
              <a:t>, Sack, Swanson 2005 IJCB) </a:t>
            </a:r>
            <a:r>
              <a:rPr lang="en-US" sz="2400" dirty="0" smtClean="0"/>
              <a:t>recognizes that monetary policy has two dimensions:</a:t>
            </a:r>
          </a:p>
          <a:p>
            <a:pPr marL="460375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changes in federal funds rate</a:t>
            </a:r>
          </a:p>
          <a:p>
            <a:pPr marL="460375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changes in forward guidance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Nakamura and </a:t>
            </a:r>
            <a:r>
              <a:rPr lang="en-US" sz="2400" dirty="0" err="1" smtClean="0"/>
              <a:t>Steinsson</a:t>
            </a:r>
            <a:r>
              <a:rPr lang="en-US" sz="2400" dirty="0" smtClean="0"/>
              <a:t> take one-dimensional approach, but</a:t>
            </a:r>
          </a:p>
          <a:p>
            <a:pPr>
              <a:lnSpc>
                <a:spcPct val="105000"/>
              </a:lnSpc>
            </a:pPr>
            <a:r>
              <a:rPr lang="en-US" sz="2400" dirty="0" smtClean="0"/>
              <a:t>     change </a:t>
            </a:r>
            <a:r>
              <a:rPr lang="en-US" sz="2400" dirty="0"/>
              <a:t>in monetary policy </a:t>
            </a:r>
            <a:r>
              <a:rPr lang="en-US" sz="2400" dirty="0" smtClean="0"/>
              <a:t>≠ </a:t>
            </a:r>
            <a:r>
              <a:rPr lang="en-US" sz="2400" dirty="0"/>
              <a:t>change in fed funds rate</a:t>
            </a:r>
          </a:p>
          <a:p>
            <a:pPr>
              <a:lnSpc>
                <a:spcPct val="105000"/>
              </a:lnSpc>
            </a:pPr>
            <a:r>
              <a:rPr lang="en-US" sz="2400" dirty="0" smtClean="0"/>
              <a:t>     change </a:t>
            </a:r>
            <a:r>
              <a:rPr lang="en-US" sz="2400" dirty="0"/>
              <a:t>in monetary policy ≠</a:t>
            </a:r>
            <a:r>
              <a:rPr lang="en-US" sz="2400" dirty="0" smtClean="0"/>
              <a:t> </a:t>
            </a:r>
            <a:r>
              <a:rPr lang="en-US" sz="2400" dirty="0"/>
              <a:t>change in </a:t>
            </a:r>
            <a:r>
              <a:rPr lang="en-US" sz="2400" dirty="0" smtClean="0"/>
              <a:t>forward guidance</a:t>
            </a:r>
          </a:p>
          <a:p>
            <a:pPr>
              <a:lnSpc>
                <a:spcPct val="105000"/>
              </a:lnSpc>
              <a:spcBef>
                <a:spcPts val="1200"/>
              </a:spcBef>
            </a:pPr>
            <a:r>
              <a:rPr lang="en-US" sz="2400" dirty="0" smtClean="0"/>
              <a:t>Instead, change in monetary policy is some unspecified average combination of the two.</a:t>
            </a:r>
          </a:p>
        </p:txBody>
      </p:sp>
    </p:spTree>
    <p:extLst>
      <p:ext uri="{BB962C8B-B14F-4D97-AF65-F5344CB8AC3E}">
        <p14:creationId xmlns:p14="http://schemas.microsoft.com/office/powerpoint/2010/main" val="22099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64353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One-Dimensional Monetary Policy?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2" y="1447800"/>
            <a:ext cx="8492068" cy="46327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1" y="6477000"/>
            <a:ext cx="5684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 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Gurkaynak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Sack, and Swanson (2005 IJCB)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791200" y="3505200"/>
            <a:ext cx="2057400" cy="1600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6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64353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One-Dimensional Monetary Policy?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8686800" cy="543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Empirically, changes in fed funds rate and changes in forward guidance have different effects.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In DSGE models, changes in fed funds rate and changes in forward guidance also have different effects</a:t>
            </a:r>
          </a:p>
          <a:p>
            <a:pPr marL="460375" indent="-230188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i="1" dirty="0" smtClean="0"/>
              <a:t>contemporaneous</a:t>
            </a:r>
            <a:r>
              <a:rPr lang="en-US" sz="2400" dirty="0" smtClean="0"/>
              <a:t> shock vs. </a:t>
            </a:r>
            <a:r>
              <a:rPr lang="en-US" sz="2400" i="1" dirty="0" smtClean="0"/>
              <a:t>news</a:t>
            </a:r>
            <a:r>
              <a:rPr lang="en-US" sz="2400" dirty="0" smtClean="0"/>
              <a:t> shock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In Nakamura and </a:t>
            </a:r>
            <a:r>
              <a:rPr lang="en-US" sz="2400" dirty="0" err="1" smtClean="0"/>
              <a:t>Steinsson’s</a:t>
            </a:r>
            <a:r>
              <a:rPr lang="en-US" sz="2400" dirty="0" smtClean="0"/>
              <a:t> DSGE model, monetary policy shocks are modeled in the traditional way—as a contemporaneous shock to the federal funds rate.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Comment #2:  There’s a mismatch between the empirical impulse responses and the model’s impulse responses</a:t>
            </a:r>
          </a:p>
          <a:p>
            <a:pPr marL="460375" indent="-230188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they are conceptually not the same type of shock</a:t>
            </a:r>
          </a:p>
          <a:p>
            <a:pPr marL="460375" indent="-230188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model parameter estimates may be biased.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752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22922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Risk </a:t>
            </a:r>
            <a:r>
              <a:rPr lang="en-US" sz="3200" dirty="0" err="1" smtClean="0">
                <a:latin typeface="Tahoma" pitchFamily="34" charset="0"/>
              </a:rPr>
              <a:t>Premia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10187"/>
            <a:ext cx="7464215" cy="590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7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22922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Risk </a:t>
            </a:r>
            <a:r>
              <a:rPr lang="en-US" sz="3200" dirty="0" err="1" smtClean="0">
                <a:latin typeface="Tahoma" pitchFamily="34" charset="0"/>
              </a:rPr>
              <a:t>Premia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8686800" cy="576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There’s some evidence that risk </a:t>
            </a:r>
            <a:r>
              <a:rPr lang="en-US" sz="2400" dirty="0" err="1" smtClean="0"/>
              <a:t>premia</a:t>
            </a:r>
            <a:r>
              <a:rPr lang="en-US" sz="2400" dirty="0" smtClean="0"/>
              <a:t> for very short-term yields are small and relatively stable at daily frequency</a:t>
            </a:r>
          </a:p>
          <a:p>
            <a:pPr>
              <a:lnSpc>
                <a:spcPct val="105000"/>
              </a:lnSpc>
            </a:pPr>
            <a:r>
              <a:rPr lang="en-US" sz="2000" dirty="0" smtClean="0"/>
              <a:t>    (</a:t>
            </a:r>
            <a:r>
              <a:rPr lang="en-US" sz="2000" dirty="0" err="1" smtClean="0"/>
              <a:t>Piazzesi</a:t>
            </a:r>
            <a:r>
              <a:rPr lang="en-US" sz="2000" dirty="0" smtClean="0"/>
              <a:t> and Swanson 2008 JME)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But for longer-term bonds, risk </a:t>
            </a:r>
            <a:r>
              <a:rPr lang="en-US" sz="2400" dirty="0" err="1" smtClean="0"/>
              <a:t>premia</a:t>
            </a:r>
            <a:r>
              <a:rPr lang="en-US" sz="2400" dirty="0" smtClean="0"/>
              <a:t> are larger on average and more volatile over time.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Nakamura and </a:t>
            </a:r>
            <a:r>
              <a:rPr lang="en-US" sz="2400" dirty="0" err="1" smtClean="0"/>
              <a:t>Steinsson</a:t>
            </a:r>
            <a:r>
              <a:rPr lang="en-US" sz="2400" dirty="0" smtClean="0"/>
              <a:t> consider some robustness checks:</a:t>
            </a:r>
          </a:p>
          <a:p>
            <a:pPr marL="460375" indent="-230188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Blue Chip forecasts</a:t>
            </a:r>
          </a:p>
          <a:p>
            <a:pPr marL="460375" indent="-230188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ffine term structure model</a:t>
            </a:r>
          </a:p>
          <a:p>
            <a:pPr marL="460375" indent="-230188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</a:t>
            </a:r>
            <a:r>
              <a:rPr lang="en-US" sz="2400" dirty="0" smtClean="0"/>
              <a:t>onger event-study windows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sz="2400" dirty="0" smtClean="0"/>
              <a:t>They conclude that the Expectations Hypothesis holds around FOMC announcements.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Comment #3:  Does the EH hold around FOMC (and/or other major macroeconomic) announcements?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39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36729"/>
            <a:ext cx="4564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Summary of Comments 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134" y="1076265"/>
            <a:ext cx="8686800" cy="5207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indent="-339725">
              <a:lnSpc>
                <a:spcPct val="105000"/>
              </a:lnSpc>
              <a:buFont typeface="+mj-lt"/>
              <a:buAutoNum type="arabicPeriod"/>
            </a:pPr>
            <a:r>
              <a:rPr lang="en-US" sz="2400" dirty="0" smtClean="0"/>
              <a:t>Given </a:t>
            </a:r>
            <a:r>
              <a:rPr lang="en-US" sz="2400" dirty="0" smtClean="0"/>
              <a:t>tick</a:t>
            </a:r>
            <a:r>
              <a:rPr lang="en-US" sz="2400" dirty="0" smtClean="0"/>
              <a:t> data, no need for </a:t>
            </a:r>
            <a:r>
              <a:rPr lang="en-US" sz="2400" dirty="0" err="1" smtClean="0"/>
              <a:t>heteroskedasticity</a:t>
            </a:r>
            <a:r>
              <a:rPr lang="en-US" sz="2400" dirty="0" smtClean="0"/>
              <a:t>-based identification</a:t>
            </a:r>
          </a:p>
          <a:p>
            <a:pPr marL="742950" lvl="1" indent="-2286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 fact, </a:t>
            </a:r>
            <a:r>
              <a:rPr lang="en-US" sz="2400" dirty="0" err="1" smtClean="0"/>
              <a:t>heteroskedasticity</a:t>
            </a:r>
            <a:r>
              <a:rPr lang="en-US" sz="2400" dirty="0" smtClean="0"/>
              <a:t> adjustment may contaminate estimates</a:t>
            </a:r>
            <a:endParaRPr lang="en-US" sz="2400" dirty="0" smtClean="0"/>
          </a:p>
          <a:p>
            <a:pPr marL="396875" indent="-3397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Assumption of one-dimensional monetary policy is problematic</a:t>
            </a:r>
          </a:p>
          <a:p>
            <a:pPr marL="742950" lvl="1" indent="-2286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</a:t>
            </a:r>
            <a:r>
              <a:rPr lang="en-US" sz="2400" dirty="0" smtClean="0"/>
              <a:t>mpirical estimates are for an unspecified average of changes in fed funds rate and forward guidance</a:t>
            </a:r>
          </a:p>
          <a:p>
            <a:pPr marL="742950" lvl="1" indent="-2286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</a:t>
            </a:r>
            <a:r>
              <a:rPr lang="en-US" sz="2400" dirty="0" smtClean="0"/>
              <a:t>ut monetary policy in DSGE model is modeled as a pure change in fed funds rate—not the same thing!</a:t>
            </a:r>
            <a:endParaRPr lang="en-US" sz="2400" dirty="0" smtClean="0"/>
          </a:p>
          <a:p>
            <a:pPr marL="396875" indent="-3397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Does the Expectations Hypothesis hold around FOMC (and other major macroeconomic) announcements?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7474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40288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What the Paper Does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8686800" cy="4544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1.  Estimates impulse response functions of interest rates and inflation to an exogenous monetary policy shock.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smtClean="0"/>
              <a:t>2.  Uses these impulse responses to estimate parameters of the CEE model by matching model impulse responses to empirical impulse responses.</a:t>
            </a:r>
          </a:p>
          <a:p>
            <a:pPr>
              <a:lnSpc>
                <a:spcPct val="105000"/>
              </a:lnSpc>
              <a:spcBef>
                <a:spcPts val="4200"/>
              </a:spcBef>
            </a:pPr>
            <a:r>
              <a:rPr lang="en-US" sz="2400" dirty="0" smtClean="0"/>
              <a:t>Main contribution:  Effects of monetary policy shocks are identified using modern methods:</a:t>
            </a:r>
          </a:p>
          <a:p>
            <a:pPr marL="460375" indent="-230188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high-frequency data</a:t>
            </a:r>
          </a:p>
          <a:p>
            <a:pPr marL="460375" indent="-230188">
              <a:lnSpc>
                <a:spcPct val="10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err="1"/>
              <a:t>h</a:t>
            </a:r>
            <a:r>
              <a:rPr lang="en-US" sz="2400" dirty="0" err="1" smtClean="0"/>
              <a:t>eteroskedasticity</a:t>
            </a:r>
            <a:r>
              <a:rPr lang="en-US" sz="2400" dirty="0" smtClean="0"/>
              <a:t> (as in </a:t>
            </a:r>
            <a:r>
              <a:rPr lang="en-US" sz="2400" dirty="0" err="1" smtClean="0"/>
              <a:t>Rigobon</a:t>
            </a:r>
            <a:r>
              <a:rPr lang="en-US" sz="2400" dirty="0" smtClean="0"/>
              <a:t> 2003 </a:t>
            </a:r>
            <a:r>
              <a:rPr lang="en-US" sz="2400" dirty="0" err="1" smtClean="0"/>
              <a:t>REStat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584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303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Identifying Effects of Monetary Policy Shocks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262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Canonical problem in empirical macro/monetary economics:</a:t>
            </a:r>
          </a:p>
          <a:p>
            <a:pPr>
              <a:lnSpc>
                <a:spcPct val="105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separate </a:t>
            </a:r>
            <a:r>
              <a:rPr lang="en-US" sz="2400" i="1" dirty="0" smtClean="0"/>
              <a:t>exogenous</a:t>
            </a:r>
            <a:r>
              <a:rPr lang="en-US" sz="2400" dirty="0" smtClean="0"/>
              <a:t> changes in monetary policy from</a:t>
            </a:r>
          </a:p>
          <a:p>
            <a:pPr>
              <a:lnSpc>
                <a:spcPct val="105000"/>
              </a:lnSpc>
            </a:pPr>
            <a:r>
              <a:rPr lang="en-US" sz="2400" dirty="0" smtClean="0"/>
              <a:t>  </a:t>
            </a:r>
            <a:r>
              <a:rPr lang="en-US" sz="2400" i="1" dirty="0" smtClean="0"/>
              <a:t>endogenous</a:t>
            </a:r>
            <a:r>
              <a:rPr lang="en-US" sz="2400" dirty="0" smtClean="0"/>
              <a:t> responses of monetary policy to the economy.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smtClean="0"/>
              <a:t>Modern approach: use daily or intra-daily data on days of FOMC announcements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dirty="0" smtClean="0"/>
              <a:t>   (</a:t>
            </a:r>
            <a:r>
              <a:rPr lang="en-US" dirty="0" err="1" smtClean="0"/>
              <a:t>Kuttner</a:t>
            </a:r>
            <a:r>
              <a:rPr lang="en-US" dirty="0" smtClean="0"/>
              <a:t> 2001 JME; </a:t>
            </a:r>
            <a:r>
              <a:rPr lang="en-US" dirty="0" err="1" smtClean="0"/>
              <a:t>Gurkaynak</a:t>
            </a:r>
            <a:r>
              <a:rPr lang="en-US" dirty="0" smtClean="0"/>
              <a:t>, Sack, Swanson 2005 AER, 2005 IJCB)</a:t>
            </a:r>
          </a:p>
        </p:txBody>
      </p:sp>
    </p:spTree>
    <p:extLst>
      <p:ext uri="{BB962C8B-B14F-4D97-AF65-F5344CB8AC3E}">
        <p14:creationId xmlns:p14="http://schemas.microsoft.com/office/powerpoint/2010/main" val="114600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96" y="2209800"/>
            <a:ext cx="8483601" cy="2877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1" y="5943600"/>
            <a:ext cx="5684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 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Gurkaynak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Sack, Swanson (2005 IJCB)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303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Identifying Effects of Monetary Policy Shocks</a:t>
            </a:r>
            <a:endParaRPr lang="en-US" sz="32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9150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303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Identifying Effects of Monetary Policy Shocks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4101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Canonical problem in empirical macro/monetary economics:</a:t>
            </a:r>
          </a:p>
          <a:p>
            <a:pPr>
              <a:lnSpc>
                <a:spcPct val="105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separate </a:t>
            </a:r>
            <a:r>
              <a:rPr lang="en-US" sz="2400" i="1" dirty="0" smtClean="0"/>
              <a:t>exogenous</a:t>
            </a:r>
            <a:r>
              <a:rPr lang="en-US" sz="2400" dirty="0" smtClean="0"/>
              <a:t> changes in monetary policy from</a:t>
            </a:r>
          </a:p>
          <a:p>
            <a:pPr>
              <a:lnSpc>
                <a:spcPct val="105000"/>
              </a:lnSpc>
            </a:pPr>
            <a:r>
              <a:rPr lang="en-US" sz="2400" dirty="0" smtClean="0"/>
              <a:t>  </a:t>
            </a:r>
            <a:r>
              <a:rPr lang="en-US" sz="2400" i="1" dirty="0" smtClean="0"/>
              <a:t>endogenous</a:t>
            </a:r>
            <a:r>
              <a:rPr lang="en-US" sz="2400" dirty="0" smtClean="0"/>
              <a:t> responses of monetary policy to the economy.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smtClean="0"/>
              <a:t>Modern approach: use daily or intra-daily data on days of FOMC announcements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dirty="0" smtClean="0"/>
              <a:t>   (</a:t>
            </a:r>
            <a:r>
              <a:rPr lang="en-US" dirty="0" err="1" smtClean="0"/>
              <a:t>Kuttner</a:t>
            </a:r>
            <a:r>
              <a:rPr lang="en-US" dirty="0" smtClean="0"/>
              <a:t> 2001 JME; </a:t>
            </a:r>
            <a:r>
              <a:rPr lang="en-US" dirty="0" err="1" smtClean="0"/>
              <a:t>Gurkaynak</a:t>
            </a:r>
            <a:r>
              <a:rPr lang="en-US" dirty="0" smtClean="0"/>
              <a:t>, Sack, Swanson 2005 AER, 2005 IJCB)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/>
              <a:t>C</a:t>
            </a:r>
            <a:r>
              <a:rPr lang="en-US" sz="2400" dirty="0" smtClean="0"/>
              <a:t>aveat:  some intermeeting FOMC announcements occurred in response to weak employment reports, so daily data can be endogenous.</a:t>
            </a:r>
          </a:p>
        </p:txBody>
      </p:sp>
    </p:spTree>
    <p:extLst>
      <p:ext uri="{BB962C8B-B14F-4D97-AF65-F5344CB8AC3E}">
        <p14:creationId xmlns:p14="http://schemas.microsoft.com/office/powerpoint/2010/main" val="5202896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33602"/>
            <a:ext cx="8534400" cy="29596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1" y="5943600"/>
            <a:ext cx="5684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 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Gurkaynak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Sack, Swanson (2005 IJCB)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303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Identifying Effects of Monetary Policy Shocks</a:t>
            </a:r>
            <a:endParaRPr lang="en-US" sz="32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2399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303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Identifying Effects of Monetary Policy Shocks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5475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Canonical problem in empirical macro/monetary economics:</a:t>
            </a:r>
          </a:p>
          <a:p>
            <a:pPr>
              <a:lnSpc>
                <a:spcPct val="105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separate </a:t>
            </a:r>
            <a:r>
              <a:rPr lang="en-US" sz="2400" i="1" dirty="0" smtClean="0"/>
              <a:t>exogenous</a:t>
            </a:r>
            <a:r>
              <a:rPr lang="en-US" sz="2400" dirty="0" smtClean="0"/>
              <a:t> changes in monetary policy from</a:t>
            </a:r>
          </a:p>
          <a:p>
            <a:pPr>
              <a:lnSpc>
                <a:spcPct val="105000"/>
              </a:lnSpc>
            </a:pPr>
            <a:r>
              <a:rPr lang="en-US" sz="2400" dirty="0" smtClean="0"/>
              <a:t>  </a:t>
            </a:r>
            <a:r>
              <a:rPr lang="en-US" sz="2400" i="1" dirty="0" smtClean="0"/>
              <a:t>endogenous</a:t>
            </a:r>
            <a:r>
              <a:rPr lang="en-US" sz="2400" dirty="0" smtClean="0"/>
              <a:t> responses of monetary policy to the economy.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smtClean="0"/>
              <a:t>Modern approach: use daily or intra-daily data on days of FOMC announcements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dirty="0" smtClean="0"/>
              <a:t>   (</a:t>
            </a:r>
            <a:r>
              <a:rPr lang="en-US" dirty="0" err="1" smtClean="0"/>
              <a:t>Kuttner</a:t>
            </a:r>
            <a:r>
              <a:rPr lang="en-US" dirty="0" smtClean="0"/>
              <a:t> 2001 JME; </a:t>
            </a:r>
            <a:r>
              <a:rPr lang="en-US" dirty="0" err="1" smtClean="0"/>
              <a:t>Gurkaynak</a:t>
            </a:r>
            <a:r>
              <a:rPr lang="en-US" dirty="0" smtClean="0"/>
              <a:t>, Sack, Swanson 2005 AER, 2005 IJCB)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/>
              <a:t>C</a:t>
            </a:r>
            <a:r>
              <a:rPr lang="en-US" sz="2400" dirty="0" smtClean="0"/>
              <a:t>aveat:  some intermeeting FOMC announcements occurred in response to weak employment reports, so daily data can be endogenous.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smtClean="0"/>
              <a:t>Potential </a:t>
            </a:r>
            <a:r>
              <a:rPr lang="en-US" sz="2400" dirty="0" err="1" smtClean="0"/>
              <a:t>endogeneity</a:t>
            </a:r>
            <a:r>
              <a:rPr lang="en-US" sz="2400" dirty="0" smtClean="0"/>
              <a:t> problem is even greater for two-day event windows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dirty="0" smtClean="0"/>
              <a:t>   (Gagnon, </a:t>
            </a:r>
            <a:r>
              <a:rPr lang="en-US" dirty="0" err="1" smtClean="0"/>
              <a:t>Raskin</a:t>
            </a:r>
            <a:r>
              <a:rPr lang="en-US" dirty="0" smtClean="0"/>
              <a:t>, </a:t>
            </a:r>
            <a:r>
              <a:rPr lang="en-US" dirty="0" err="1" smtClean="0"/>
              <a:t>Remache</a:t>
            </a:r>
            <a:r>
              <a:rPr lang="en-US" dirty="0" smtClean="0"/>
              <a:t>, Sack 2011 IJCB, Hanson and Stein 2012 FRBWP)</a:t>
            </a:r>
          </a:p>
        </p:txBody>
      </p:sp>
    </p:spTree>
    <p:extLst>
      <p:ext uri="{BB962C8B-B14F-4D97-AF65-F5344CB8AC3E}">
        <p14:creationId xmlns:p14="http://schemas.microsoft.com/office/powerpoint/2010/main" val="35344077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303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Identifying Effects of Monetary Policy Shocks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471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Two solutions to identification problem:</a:t>
            </a:r>
          </a:p>
          <a:p>
            <a:pPr marL="460375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ntraday (tick) data</a:t>
            </a:r>
          </a:p>
          <a:p>
            <a:pPr marL="460375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i</a:t>
            </a:r>
            <a:r>
              <a:rPr lang="en-US" sz="2400" dirty="0" err="1" smtClean="0"/>
              <a:t>dentificaton</a:t>
            </a:r>
            <a:r>
              <a:rPr lang="en-US" sz="2400" dirty="0" smtClean="0"/>
              <a:t> through </a:t>
            </a:r>
            <a:r>
              <a:rPr lang="en-US" sz="2400" dirty="0" err="1" smtClean="0"/>
              <a:t>heteroskedasticity</a:t>
            </a:r>
            <a:endParaRPr lang="en-US" sz="2400" dirty="0"/>
          </a:p>
          <a:p>
            <a:pPr marL="230187">
              <a:lnSpc>
                <a:spcPct val="105000"/>
              </a:lnSpc>
            </a:pPr>
            <a:r>
              <a:rPr lang="en-US" dirty="0" smtClean="0"/>
              <a:t>       (</a:t>
            </a:r>
            <a:r>
              <a:rPr lang="en-US" dirty="0" err="1" smtClean="0"/>
              <a:t>Rigobon</a:t>
            </a:r>
            <a:r>
              <a:rPr lang="en-US" dirty="0" smtClean="0"/>
              <a:t> 2003 </a:t>
            </a:r>
            <a:r>
              <a:rPr lang="en-US" dirty="0" err="1" smtClean="0"/>
              <a:t>REStat</a:t>
            </a:r>
            <a:r>
              <a:rPr lang="en-US" dirty="0" smtClean="0"/>
              <a:t>; </a:t>
            </a:r>
            <a:r>
              <a:rPr lang="en-US" dirty="0" err="1" smtClean="0"/>
              <a:t>Rigobon</a:t>
            </a:r>
            <a:r>
              <a:rPr lang="en-US" dirty="0" smtClean="0"/>
              <a:t> and Sack 2003 QJE, 2004 JME)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Nakamura and </a:t>
            </a:r>
            <a:r>
              <a:rPr lang="en-US" sz="2400" dirty="0" err="1" smtClean="0"/>
              <a:t>Steinsson</a:t>
            </a:r>
            <a:r>
              <a:rPr lang="en-US" sz="2400" dirty="0" smtClean="0"/>
              <a:t> use </a:t>
            </a:r>
            <a:r>
              <a:rPr lang="en-US" sz="2400" i="1" dirty="0" smtClean="0"/>
              <a:t>both</a:t>
            </a:r>
            <a:r>
              <a:rPr lang="en-US" sz="2400" dirty="0"/>
              <a:t> </a:t>
            </a:r>
            <a:r>
              <a:rPr lang="en-US" sz="2400" dirty="0" smtClean="0"/>
              <a:t>of these methods.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smtClean="0"/>
              <a:t>However, there’s no incremental benefit to the </a:t>
            </a:r>
            <a:r>
              <a:rPr lang="en-US" sz="2400" dirty="0" err="1" smtClean="0"/>
              <a:t>heteroskedasticity</a:t>
            </a:r>
            <a:r>
              <a:rPr lang="en-US" sz="2400" dirty="0" smtClean="0"/>
              <a:t> identification, once you have tick data.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smtClean="0"/>
              <a:t>In fact, </a:t>
            </a:r>
            <a:r>
              <a:rPr lang="en-US" sz="2400" dirty="0" err="1" smtClean="0"/>
              <a:t>heteroskedasticity</a:t>
            </a:r>
            <a:r>
              <a:rPr lang="en-US" sz="2400" dirty="0" smtClean="0"/>
              <a:t>-based formulas could contaminate the estimates if non-FOMC </a:t>
            </a:r>
            <a:r>
              <a:rPr lang="en-US" sz="2400" dirty="0" err="1" smtClean="0"/>
              <a:t>homoskedasticity</a:t>
            </a:r>
            <a:r>
              <a:rPr lang="en-US" sz="2400" dirty="0" smtClean="0"/>
              <a:t> assumption is violated.</a:t>
            </a:r>
          </a:p>
        </p:txBody>
      </p:sp>
    </p:spTree>
    <p:extLst>
      <p:ext uri="{BB962C8B-B14F-4D97-AF65-F5344CB8AC3E}">
        <p14:creationId xmlns:p14="http://schemas.microsoft.com/office/powerpoint/2010/main" val="172900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395239" cy="505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303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Identifying Effects of Monetary Policy Shocks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2468" y="1234590"/>
            <a:ext cx="67858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000" dirty="0" smtClean="0"/>
              <a:t>Unconditional </a:t>
            </a:r>
            <a:r>
              <a:rPr lang="en-US" sz="2000" dirty="0"/>
              <a:t>V</a:t>
            </a:r>
            <a:r>
              <a:rPr lang="en-US" sz="2000" dirty="0" smtClean="0"/>
              <a:t>olatility of 6-month T-bill Yield, 1990-2013</a:t>
            </a:r>
          </a:p>
        </p:txBody>
      </p:sp>
    </p:spTree>
    <p:extLst>
      <p:ext uri="{BB962C8B-B14F-4D97-AF65-F5344CB8AC3E}">
        <p14:creationId xmlns:p14="http://schemas.microsoft.com/office/powerpoint/2010/main" val="23555355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51922</TotalTime>
  <Words>964</Words>
  <Application>Microsoft Office PowerPoint</Application>
  <PresentationFormat>On-screen Show (4:3)</PresentationFormat>
  <Paragraphs>96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frbsf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L1MXB01</dc:creator>
  <cp:lastModifiedBy>Eric Swanson</cp:lastModifiedBy>
  <cp:revision>2248</cp:revision>
  <cp:lastPrinted>2004-01-07T19:26:36Z</cp:lastPrinted>
  <dcterms:created xsi:type="dcterms:W3CDTF">2002-04-18T19:20:46Z</dcterms:created>
  <dcterms:modified xsi:type="dcterms:W3CDTF">2015-01-03T00:26:57Z</dcterms:modified>
</cp:coreProperties>
</file>