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21"/>
  </p:notesMasterIdLst>
  <p:handoutMasterIdLst>
    <p:handoutMasterId r:id="rId22"/>
  </p:handoutMasterIdLst>
  <p:sldIdLst>
    <p:sldId id="457" r:id="rId3"/>
    <p:sldId id="633" r:id="rId4"/>
    <p:sldId id="654" r:id="rId5"/>
    <p:sldId id="655" r:id="rId6"/>
    <p:sldId id="660" r:id="rId7"/>
    <p:sldId id="661" r:id="rId8"/>
    <p:sldId id="656" r:id="rId9"/>
    <p:sldId id="657" r:id="rId10"/>
    <p:sldId id="658" r:id="rId11"/>
    <p:sldId id="659" r:id="rId12"/>
    <p:sldId id="637" r:id="rId13"/>
    <p:sldId id="662" r:id="rId14"/>
    <p:sldId id="644" r:id="rId15"/>
    <p:sldId id="639" r:id="rId16"/>
    <p:sldId id="663" r:id="rId17"/>
    <p:sldId id="664" r:id="rId18"/>
    <p:sldId id="665" r:id="rId19"/>
    <p:sldId id="603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9DA17"/>
    <a:srgbClr val="DDE133"/>
    <a:srgbClr val="0639BA"/>
    <a:srgbClr val="E11505"/>
    <a:srgbClr val="FF9933"/>
    <a:srgbClr val="9ED29A"/>
    <a:srgbClr val="D6ECD4"/>
    <a:srgbClr val="B1CFB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936" autoAdjust="0"/>
  </p:normalViewPr>
  <p:slideViewPr>
    <p:cSldViewPr showGuides="1">
      <p:cViewPr varScale="1">
        <p:scale>
          <a:sx n="129" d="100"/>
          <a:sy n="129" d="100"/>
        </p:scale>
        <p:origin x="10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639BA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7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Discussion of Carvalho, Eusepi,</a:t>
            </a:r>
          </a:p>
          <a:p>
            <a:pPr algn="ctr"/>
            <a:r>
              <a:rPr lang="en-US" sz="3200" dirty="0" err="1" smtClean="0"/>
              <a:t>Moench</a:t>
            </a:r>
            <a:r>
              <a:rPr lang="en-US" sz="3200" dirty="0" smtClean="0"/>
              <a:t>, and Preston,</a:t>
            </a:r>
          </a:p>
          <a:p>
            <a:pPr algn="ctr"/>
            <a:r>
              <a:rPr lang="en-US" sz="3200" dirty="0" smtClean="0"/>
              <a:t>“Anchored Inflation Expectations”</a:t>
            </a:r>
            <a:endParaRPr lang="en-US" sz="3200" dirty="0"/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3561146" y="5156537"/>
            <a:ext cx="20217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ASSA Meetings</a:t>
            </a:r>
          </a:p>
          <a:p>
            <a:pPr algn="ctr"/>
            <a:r>
              <a:rPr lang="en-US" sz="2000" dirty="0" smtClean="0"/>
              <a:t>Philadelphia</a:t>
            </a:r>
          </a:p>
          <a:p>
            <a:pPr algn="ctr"/>
            <a:r>
              <a:rPr lang="en-US" sz="2000" dirty="0" smtClean="0"/>
              <a:t>January 7, 2018</a:t>
            </a:r>
            <a:endParaRPr lang="en-US" sz="2000" dirty="0"/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2565399" y="3124200"/>
            <a:ext cx="4013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Eric T. Swanson</a:t>
            </a:r>
          </a:p>
          <a:p>
            <a:pPr algn="ctr"/>
            <a:r>
              <a:rPr lang="en-US" dirty="0" smtClean="0"/>
              <a:t>University of California, Irvine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5610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Learning Process in the Model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05000"/>
            <a:ext cx="7998424" cy="369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1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72711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1:  High-Frequency Evidence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990600"/>
            <a:ext cx="868680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Gurkaynak, Sack, Swanson (2005):  bond market acts as if surprises in near-term inflation will partially pass through to long-term inflation (with some probability &gt; 0):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743200"/>
            <a:ext cx="8941266" cy="340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72711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1:  High-Frequency Evidence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990600"/>
            <a:ext cx="868680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Gurkaynak, Sack, Swanson (2005):  bond market acts as if surprises in near-term inflation will partially pass through to long-term inflation (with some probability &gt; 0):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01186"/>
            <a:ext cx="6609474" cy="431418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4876800" y="4495800"/>
            <a:ext cx="2895600" cy="1143000"/>
          </a:xfrm>
          <a:prstGeom prst="ellipse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8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72711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1:  High-Frequency Evidence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843" y="1037070"/>
            <a:ext cx="86868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 response to this evidence, Gurkaynak, Sack, and Swanson (2005) proposed a simple New Keynesian model in which long-term inflation expectations follow a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updating process: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971800"/>
            <a:ext cx="5076845" cy="6931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8936" y="4114800"/>
            <a:ext cx="8686800" cy="2235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Like the present paper, we noted that exogenous changes in long-run inflation expectations cannot fit the data</a:t>
            </a:r>
          </a:p>
          <a:p>
            <a:pPr marL="342900" indent="-342900">
              <a:lnSpc>
                <a:spcPct val="10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But small values of </a:t>
            </a:r>
            <a:r>
              <a:rPr lang="el-GR" sz="2400" i="1" dirty="0" smtClean="0"/>
              <a:t>θ</a:t>
            </a:r>
            <a:r>
              <a:rPr lang="en-US" sz="2400" dirty="0" smtClean="0"/>
              <a:t> ≈ .02 explain the high-frequency bond market responses very well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5586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5612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2:  2000s vs. 1970s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843" y="1037070"/>
            <a:ext cx="86868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sz="2400" dirty="0" smtClean="0"/>
              <a:t>This is really a paper about the 2000s, not the 1970s: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 the model, 1970s </a:t>
            </a:r>
            <a:r>
              <a:rPr lang="en-US" sz="2400" dirty="0" smtClean="0"/>
              <a:t>was</a:t>
            </a:r>
            <a:r>
              <a:rPr lang="en-US" sz="2400" dirty="0" smtClean="0"/>
              <a:t> </a:t>
            </a:r>
            <a:r>
              <a:rPr lang="en-US" sz="2400" dirty="0" smtClean="0"/>
              <a:t>caused by “bad shocks” plus feedback effects to private-sector expectations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Central bank could solve the 1970s inflation by </a:t>
            </a:r>
            <a:r>
              <a:rPr lang="en-US" sz="2400" dirty="0" smtClean="0"/>
              <a:t>announcing </a:t>
            </a:r>
            <a:r>
              <a:rPr lang="en-US" sz="2400" dirty="0" smtClean="0"/>
              <a:t>its inflation target to public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err="1" smtClean="0"/>
              <a:t>Primiceri</a:t>
            </a:r>
            <a:r>
              <a:rPr lang="en-US" sz="2400" dirty="0" smtClean="0"/>
              <a:t> (2006) is a better model of the 1970s: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Central bank underestimated the natural rate of unemployment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And also underestimated the persistence of inflation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Central bank’s erroneous beliefs led to high inflation</a:t>
            </a:r>
          </a:p>
        </p:txBody>
      </p:sp>
    </p:spTree>
    <p:extLst>
      <p:ext uri="{BB962C8B-B14F-4D97-AF65-F5344CB8AC3E}">
        <p14:creationId xmlns:p14="http://schemas.microsoft.com/office/powerpoint/2010/main" val="374834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4910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3:  Regime-Switching </a:t>
            </a:r>
            <a:r>
              <a:rPr lang="en-US" sz="3200" dirty="0" err="1" smtClean="0">
                <a:latin typeface="Tahoma" pitchFamily="34" charset="0"/>
              </a:rPr>
              <a:t>Kalman</a:t>
            </a:r>
            <a:r>
              <a:rPr lang="en-US" sz="3200" dirty="0" smtClean="0">
                <a:latin typeface="Tahoma" pitchFamily="34" charset="0"/>
              </a:rPr>
              <a:t> Gain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843" y="1037070"/>
            <a:ext cx="8686800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Regime-switching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gain seems arbitrary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657600"/>
            <a:ext cx="1005788" cy="430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99" y="3657600"/>
            <a:ext cx="2059474" cy="3465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8936" y="2899599"/>
            <a:ext cx="8686800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Paper also considers a continuously-varying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gain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710" y="1524684"/>
            <a:ext cx="5008422" cy="13111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8936" y="4423599"/>
            <a:ext cx="8686800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>
              <a:lnSpc>
                <a:spcPct val="105000"/>
              </a:lnSpc>
              <a:spcBef>
                <a:spcPts val="600"/>
              </a:spcBef>
            </a:pPr>
            <a:r>
              <a:rPr lang="en-US" sz="2400" dirty="0" smtClean="0"/>
              <a:t>but it doesn’t work as well</a:t>
            </a:r>
          </a:p>
        </p:txBody>
      </p:sp>
    </p:spTree>
    <p:extLst>
      <p:ext uri="{BB962C8B-B14F-4D97-AF65-F5344CB8AC3E}">
        <p14:creationId xmlns:p14="http://schemas.microsoft.com/office/powerpoint/2010/main" val="84106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4910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3:  Regime-Switching </a:t>
            </a:r>
            <a:r>
              <a:rPr lang="en-US" sz="3200" dirty="0" err="1" smtClean="0">
                <a:latin typeface="Tahoma" pitchFamily="34" charset="0"/>
              </a:rPr>
              <a:t>Kalman</a:t>
            </a:r>
            <a:r>
              <a:rPr lang="en-US" sz="3200" dirty="0" smtClean="0">
                <a:latin typeface="Tahoma" pitchFamily="34" charset="0"/>
              </a:rPr>
              <a:t> Gain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48569"/>
            <a:ext cx="6798317" cy="590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8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4910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3:  Regime-Switching </a:t>
            </a:r>
            <a:r>
              <a:rPr lang="en-US" sz="3200" dirty="0" err="1" smtClean="0">
                <a:latin typeface="Tahoma" pitchFamily="34" charset="0"/>
              </a:rPr>
              <a:t>Kalman</a:t>
            </a:r>
            <a:r>
              <a:rPr lang="en-US" sz="3200" dirty="0" smtClean="0">
                <a:latin typeface="Tahoma" pitchFamily="34" charset="0"/>
              </a:rPr>
              <a:t> Gain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843" y="1037070"/>
            <a:ext cx="8686800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Instead of</a:t>
            </a: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550976"/>
            <a:ext cx="1005788" cy="430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99" y="1550976"/>
            <a:ext cx="2059474" cy="3465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6846" y="2133600"/>
            <a:ext cx="779206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sz="2400" dirty="0" smtClean="0"/>
              <a:t>where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08936" y="3737799"/>
            <a:ext cx="8249264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>
              <a:lnSpc>
                <a:spcPct val="105000"/>
              </a:lnSpc>
              <a:spcBef>
                <a:spcPts val="600"/>
              </a:spcBef>
            </a:pPr>
            <a:r>
              <a:rPr lang="en-US" sz="2400" dirty="0"/>
              <a:t>i</a:t>
            </a:r>
            <a:r>
              <a:rPr lang="en-US" sz="2400" dirty="0" smtClean="0"/>
              <a:t>t seems like</a:t>
            </a:r>
            <a:endParaRPr lang="en-US" sz="24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2766131"/>
            <a:ext cx="3927368" cy="5736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8808" y="4439236"/>
            <a:ext cx="1101580" cy="5736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800" y="4419600"/>
            <a:ext cx="2777894" cy="5855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24200" y="4468104"/>
            <a:ext cx="1600200" cy="48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>
              <a:lnSpc>
                <a:spcPct val="105000"/>
              </a:lnSpc>
              <a:spcBef>
                <a:spcPts val="600"/>
              </a:spcBef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‒ </a:t>
            </a:r>
            <a:r>
              <a:rPr lang="el-G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580" y="5337999"/>
            <a:ext cx="8249264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>
              <a:lnSpc>
                <a:spcPct val="105000"/>
              </a:lnSpc>
              <a:spcBef>
                <a:spcPts val="600"/>
              </a:spcBef>
            </a:pPr>
            <a:r>
              <a:rPr lang="en-US" sz="2400" dirty="0"/>
              <a:t>w</a:t>
            </a:r>
            <a:r>
              <a:rPr lang="en-US" sz="2400" dirty="0" smtClean="0"/>
              <a:t>ould work better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0600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12" grpId="0" build="allAtOnce"/>
      <p:bldP spid="1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36729"/>
            <a:ext cx="76722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Summary of Comments and Suggestions 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34" y="1076265"/>
            <a:ext cx="8514666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0375" indent="-403225">
              <a:lnSpc>
                <a:spcPct val="105000"/>
              </a:lnSpc>
              <a:buFont typeface="+mj-lt"/>
              <a:buAutoNum type="arabicPeriod"/>
            </a:pPr>
            <a:r>
              <a:rPr lang="en-US" sz="2400" dirty="0" smtClean="0"/>
              <a:t>Paper provides a very nice model of anchored inflation expectations in the 2000s</a:t>
            </a:r>
          </a:p>
          <a:p>
            <a:pPr marL="460375" indent="-4032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Also consistent with high-frequency evidence from bond markets</a:t>
            </a:r>
          </a:p>
          <a:p>
            <a:pPr marL="460375" indent="-4032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Regime-switching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gain seems arbitrary;</a:t>
            </a:r>
            <a:br>
              <a:rPr lang="en-US" sz="2400" dirty="0" smtClean="0"/>
            </a:br>
            <a:r>
              <a:rPr lang="en-US" sz="2400" dirty="0" smtClean="0"/>
              <a:t>a </a:t>
            </a:r>
            <a:r>
              <a:rPr lang="en-US" sz="2400" dirty="0" smtClean="0"/>
              <a:t>continuously-varying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gain would be more appealing</a:t>
            </a:r>
          </a:p>
        </p:txBody>
      </p:sp>
    </p:spTree>
    <p:extLst>
      <p:ext uri="{BB962C8B-B14F-4D97-AF65-F5344CB8AC3E}">
        <p14:creationId xmlns:p14="http://schemas.microsoft.com/office/powerpoint/2010/main" val="167474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2319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Background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066800"/>
            <a:ext cx="8305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Inflation was fairly low in the early 2000s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Financial Crisis in 2007-8 led to very large negative output gaps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Estimated Phillips Curves at the time predicted large declines in inflation and significant deflation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But inflation fell only a little bit, to about 1%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One explanation is that inflation expectations were very well anchored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876800"/>
            <a:ext cx="4844211" cy="6146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567601"/>
            <a:ext cx="8305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But if inflation expectations are well anchored and </a:t>
            </a:r>
            <a:r>
              <a:rPr lang="el-G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/>
              <a:t>is small, how did inflation move so much in the 1970s-80s? 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3276600" y="4871857"/>
            <a:ext cx="2209800" cy="58735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16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5" grpId="0" build="allAtOnce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41923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What This Paper Does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023640"/>
            <a:ext cx="8382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Models long-term inflation expectations endogenously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Extends a standard New Keynesian model to include endogenous inflation expectations</a:t>
            </a:r>
          </a:p>
          <a:p>
            <a:pPr marL="687388" lvl="1" indent="-2301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Central bank’s inflation target is unknown by private sector</a:t>
            </a:r>
          </a:p>
          <a:p>
            <a:pPr marL="687388" lvl="1" indent="-2301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Private sector agents update estimates via a </a:t>
            </a:r>
            <a:r>
              <a:rPr lang="en-US" sz="2400" dirty="0" err="1" smtClean="0"/>
              <a:t>Kalman</a:t>
            </a:r>
            <a:r>
              <a:rPr lang="en-US" sz="2400" dirty="0" smtClean="0"/>
              <a:t>-filter type process with an endogenous gain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Provides an explanation for why inflation expectations were well anchored in 2000s but not 1970s:</a:t>
            </a:r>
          </a:p>
          <a:p>
            <a:pPr marL="687388" lvl="1" indent="-2301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Long history of stable inflation by 2008 implies a low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</a:t>
            </a:r>
            <a:r>
              <a:rPr lang="en-US" sz="2400" dirty="0" smtClean="0"/>
              <a:t>gain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181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41923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What This Paper Does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908621"/>
            <a:ext cx="4827790" cy="594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4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41923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What This Paper Does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52600"/>
            <a:ext cx="8573159" cy="384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6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41923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What This Paper Does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28800"/>
            <a:ext cx="8573159" cy="377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34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5610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Learning Process in the Model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990600"/>
            <a:ext cx="8382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The learning process in the model has three features: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/>
              <a:t>Feedback</a:t>
            </a:r>
            <a:r>
              <a:rPr lang="en-US" sz="2400" dirty="0" smtClean="0"/>
              <a:t>:  strategic complementarity in firms’ price setting means unstable inflation expectations cause larger inflation fluctuations today, which causes inflation expectations to be more unstable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/>
              <a:t>D</a:t>
            </a:r>
            <a:r>
              <a:rPr lang="en-US" sz="2400" b="1" dirty="0" smtClean="0"/>
              <a:t>ecreasing gain</a:t>
            </a:r>
            <a:r>
              <a:rPr lang="en-US" sz="2400" dirty="0" smtClean="0"/>
              <a:t>:  agents’ beliefs converge toward truth over time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/>
              <a:t>Regime switching</a:t>
            </a:r>
            <a:r>
              <a:rPr lang="en-US" sz="2400" dirty="0" smtClean="0"/>
              <a:t>:  agents switch to constant gain if forecast errors are large: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89" y="5105400"/>
            <a:ext cx="5008422" cy="131115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3940280" y="5078361"/>
            <a:ext cx="2971800" cy="76937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2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5610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Learning Process in the Model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8800"/>
            <a:ext cx="7950527" cy="358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5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5610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Learning Process in the Model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7950527" cy="34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0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56740</TotalTime>
  <Words>588</Words>
  <Application>Microsoft Office PowerPoint</Application>
  <PresentationFormat>On-screen Show (4:3)</PresentationFormat>
  <Paragraphs>65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2397</cp:revision>
  <cp:lastPrinted>2004-01-07T19:26:36Z</cp:lastPrinted>
  <dcterms:created xsi:type="dcterms:W3CDTF">2002-04-18T19:20:46Z</dcterms:created>
  <dcterms:modified xsi:type="dcterms:W3CDTF">2018-01-07T05:37:47Z</dcterms:modified>
</cp:coreProperties>
</file>