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</p:sldMasterIdLst>
  <p:notesMasterIdLst>
    <p:notesMasterId r:id="rId19"/>
  </p:notesMasterIdLst>
  <p:handoutMasterIdLst>
    <p:handoutMasterId r:id="rId20"/>
  </p:handoutMasterIdLst>
  <p:sldIdLst>
    <p:sldId id="457" r:id="rId3"/>
    <p:sldId id="602" r:id="rId4"/>
    <p:sldId id="590" r:id="rId5"/>
    <p:sldId id="591" r:id="rId6"/>
    <p:sldId id="594" r:id="rId7"/>
    <p:sldId id="593" r:id="rId8"/>
    <p:sldId id="601" r:id="rId9"/>
    <p:sldId id="596" r:id="rId10"/>
    <p:sldId id="598" r:id="rId11"/>
    <p:sldId id="592" r:id="rId12"/>
    <p:sldId id="595" r:id="rId13"/>
    <p:sldId id="597" r:id="rId14"/>
    <p:sldId id="599" r:id="rId15"/>
    <p:sldId id="600" r:id="rId16"/>
    <p:sldId id="604" r:id="rId17"/>
    <p:sldId id="603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A17"/>
    <a:srgbClr val="DDE133"/>
    <a:srgbClr val="0066FF"/>
    <a:srgbClr val="0639BA"/>
    <a:srgbClr val="E11505"/>
    <a:srgbClr val="FF9933"/>
    <a:srgbClr val="9ED29A"/>
    <a:srgbClr val="D6ECD4"/>
    <a:srgbClr val="B1CFB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95936" autoAdjust="0"/>
  </p:normalViewPr>
  <p:slideViewPr>
    <p:cSldViewPr showGuides="1">
      <p:cViewPr varScale="1">
        <p:scale>
          <a:sx n="97" d="100"/>
          <a:sy n="97" d="100"/>
        </p:scale>
        <p:origin x="1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72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46A12CB4-89BE-4222-B5B0-EDEB8925D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355C91B8-073D-487C-BDCA-47A144290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5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48023-D718-4654-BE71-79CD25FBB634}" type="slidenum">
              <a:rPr lang="en-US"/>
              <a:pPr/>
              <a:t>1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0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E907-3D4D-434A-9BA3-9C8F12187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32EB-D4BD-4C15-9AD7-EDE57D47A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AB4B-5670-442E-9BEF-06E0C9E38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3F083C-D9C8-4970-8673-26B6D4F37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F4157D-DF68-44FF-A12A-02E2D696C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9D0F-E46B-444C-A4F3-FB5DC2C3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B6B3-1437-404D-9EF6-FFB1EEFB7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78-856D-4D05-BC2A-233387F63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01B9-4A58-48A0-A16D-70429705B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4384-0E54-44FF-B064-E24A6A736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5C09E-74F4-4776-B9E4-1ED59AAFC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5AF7-BC08-4887-8DAC-C9FBF725D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6DE1F-2D3C-4ED4-AA55-1C7CB1BC2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4C1B3-2CC2-4876-9899-70007677B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2D7D-495E-496D-A821-2CFD8189B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2F562-CBBC-43A5-911F-4A86D63CD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A82B-9643-45C2-B2AD-DD3833FA9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4E3E-098F-4501-80EC-6D3D8CCC9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DB9-39C0-41CB-9C7F-F855F7CA5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1A15-82E7-4C12-98AB-D19BA4B5A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DCEE-906C-442D-BE03-7CC5CA774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08E3-21DD-4A27-8808-2FA84D2F7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6641-61B6-467B-9B30-8F3BB6BA5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639BA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5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5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5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82DA7DC-A333-40D9-A2B3-E75B85F342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1" r:id="rId12"/>
    <p:sldLayoutId id="21474836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317234-BB0C-4ED2-8A08-CC26DAFA76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86867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Discussion of Michael </a:t>
            </a:r>
            <a:r>
              <a:rPr lang="en-US" sz="3200" dirty="0" err="1" smtClean="0"/>
              <a:t>Ehrmann’s</a:t>
            </a:r>
            <a:endParaRPr lang="en-US" sz="3200" dirty="0" smtClean="0"/>
          </a:p>
          <a:p>
            <a:pPr algn="ctr"/>
            <a:r>
              <a:rPr lang="en-US" sz="3200" dirty="0" smtClean="0"/>
              <a:t>“Targeting Inflation from Below:</a:t>
            </a:r>
          </a:p>
          <a:p>
            <a:pPr algn="ctr"/>
            <a:r>
              <a:rPr lang="en-US" sz="3200" dirty="0" smtClean="0"/>
              <a:t>How Do Inflation Expectations Behave?”</a:t>
            </a:r>
            <a:endParaRPr lang="en-US" sz="3200" dirty="0"/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1946248" y="5156537"/>
            <a:ext cx="52515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Reflections on 25 Years of Inflation Targeting</a:t>
            </a:r>
          </a:p>
          <a:p>
            <a:pPr algn="ctr"/>
            <a:r>
              <a:rPr lang="en-US" sz="2000" dirty="0" smtClean="0"/>
              <a:t>Reserve Bank of New Zealand</a:t>
            </a:r>
            <a:endParaRPr lang="en-US" sz="2000" dirty="0"/>
          </a:p>
          <a:p>
            <a:pPr algn="ctr"/>
            <a:r>
              <a:rPr lang="en-US" sz="2000" dirty="0" smtClean="0"/>
              <a:t>December 1, 2014</a:t>
            </a:r>
            <a:endParaRPr lang="en-US" sz="2000" dirty="0"/>
          </a:p>
        </p:txBody>
      </p:sp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2565399" y="3048000"/>
            <a:ext cx="401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/>
              <a:t>Eric T. Swanson</a:t>
            </a:r>
          </a:p>
          <a:p>
            <a:pPr algn="ctr"/>
            <a:r>
              <a:rPr lang="en-US" dirty="0" smtClean="0"/>
              <a:t>University of California, Irvine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7995"/>
            <a:ext cx="8884921" cy="2621190"/>
          </a:xfrm>
          <a:prstGeom prst="rect">
            <a:avLst/>
          </a:prstGeom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518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GDP as a Potential Control Variable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43999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GDP seems like a potential control variable: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ffects of IT on GDP volatility go in both directions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et effect is probably smaller than effect of IT on inflation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686800" cy="50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But Michael’s results are 3X stronger for GDP than for inflation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569820" y="364490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828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Comment 2: Try to Find a Control Variable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43999"/>
            <a:ext cx="8686800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Is there a control variable that makes the case that estimated effects are due to IT?</a:t>
            </a:r>
          </a:p>
          <a:p>
            <a:pPr>
              <a:lnSpc>
                <a:spcPct val="105000"/>
              </a:lnSpc>
              <a:spcBef>
                <a:spcPts val="2400"/>
              </a:spcBef>
            </a:pPr>
            <a:r>
              <a:rPr lang="en-US" sz="2400" dirty="0" smtClean="0"/>
              <a:t>GDP is one such potential control variable.  </a:t>
            </a:r>
            <a:r>
              <a:rPr lang="en-US" sz="2400" dirty="0" smtClean="0"/>
              <a:t>But it </a:t>
            </a:r>
            <a:r>
              <a:rPr lang="en-US" sz="2400" dirty="0" smtClean="0"/>
              <a:t>suggests that trends in other factors are more important</a:t>
            </a:r>
            <a:r>
              <a:rPr lang="en-US" sz="2400" dirty="0"/>
              <a:t> </a:t>
            </a:r>
            <a:r>
              <a:rPr lang="en-US" sz="2400" dirty="0" smtClean="0"/>
              <a:t>than IT.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2400" dirty="0" smtClean="0"/>
              <a:t>(Hard to argue that the effects of IT on GDP should be larger than the effects of IT on inflation.)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874001"/>
            <a:ext cx="8686800" cy="84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Michael’s empirical results would be strengthened a lot if there was a good control variable.</a:t>
            </a:r>
          </a:p>
        </p:txBody>
      </p:sp>
    </p:spTree>
    <p:extLst>
      <p:ext uri="{BB962C8B-B14F-4D97-AF65-F5344CB8AC3E}">
        <p14:creationId xmlns:p14="http://schemas.microsoft.com/office/powerpoint/2010/main" val="36848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699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Central Bank Responsiveness to Inflation 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76265"/>
            <a:ext cx="8686800" cy="220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Paper asserts that IT central banks need to respond less to inflation:</a:t>
            </a:r>
          </a:p>
          <a:p>
            <a:pPr marL="228600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“if the central bank threatens to be more aggressive on inflation, it will have to move rates by less in equilibrium.” (p. 3)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“with inflation expectations anchored at target, policy rates need to react less to changes in inflation.” (p. 22)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4015669"/>
                <a:ext cx="8686800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15669"/>
                <a:ext cx="8686800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800600"/>
                <a:ext cx="8686800" cy="1902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5000"/>
                  </a:lnSpc>
                </a:pPr>
                <a:r>
                  <a:rPr lang="en-US" sz="2400" dirty="0" smtClean="0"/>
                  <a:t>If a shock causes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 smtClean="0"/>
                  <a:t> to increase when policymakers </a:t>
                </a:r>
                <a:r>
                  <a:rPr lang="en-US" sz="2400" i="1" dirty="0" smtClean="0"/>
                  <a:t>want</a:t>
                </a:r>
                <a:r>
                  <a:rPr lang="en-US" sz="2400" dirty="0" smtClean="0"/>
                  <a:t> 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 smtClean="0"/>
                  <a:t> under IT needs to respond </a:t>
                </a:r>
                <a:r>
                  <a:rPr lang="en-US" sz="2400" i="1" dirty="0" smtClean="0"/>
                  <a:t>more</a:t>
                </a:r>
                <a:r>
                  <a:rPr lang="en-US" sz="2400" dirty="0" smtClean="0"/>
                  <a:t>, not less</a:t>
                </a:r>
              </a:p>
              <a:p>
                <a:pPr marL="284163" indent="-284163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</a:t>
                </a:r>
                <a:r>
                  <a:rPr lang="en-US" sz="2400" dirty="0" smtClean="0"/>
                  <a:t>.g., some supply shocks</a:t>
                </a:r>
              </a:p>
              <a:p>
                <a:pPr marL="517525" indent="-285750">
                  <a:lnSpc>
                    <a:spcPct val="105000"/>
                  </a:lnSpc>
                  <a:buFont typeface="Arial" panose="020B0604020202020204" pitchFamily="34" charset="0"/>
                  <a:buChar char="–"/>
                </a:pPr>
                <a:r>
                  <a:rPr lang="en-US" sz="2000" dirty="0" smtClean="0"/>
                  <a:t>“increases </a:t>
                </a:r>
                <a:r>
                  <a:rPr lang="en-US" sz="2000" dirty="0"/>
                  <a:t>in oil prices </a:t>
                </a:r>
                <a:r>
                  <a:rPr lang="en-US" sz="2000" dirty="0" smtClean="0"/>
                  <a:t>today are </a:t>
                </a:r>
                <a:r>
                  <a:rPr lang="en-US" sz="2000" dirty="0"/>
                  <a:t>more likely to promote consideration of increased policy </a:t>
                </a:r>
                <a:r>
                  <a:rPr lang="en-US" sz="2000" dirty="0" smtClean="0"/>
                  <a:t>ease” (Bernanke, 2003 speech)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0600"/>
                <a:ext cx="8686800" cy="1902059"/>
              </a:xfrm>
              <a:prstGeom prst="rect">
                <a:avLst/>
              </a:prstGeom>
              <a:blipFill rotWithShape="0">
                <a:blip r:embed="rId3"/>
                <a:stretch>
                  <a:fillRect l="-1053" t="-2885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4800" y="3530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Theoretically, this assertion is suspect:</a:t>
            </a:r>
          </a:p>
        </p:txBody>
      </p:sp>
    </p:spTree>
    <p:extLst>
      <p:ext uri="{BB962C8B-B14F-4D97-AF65-F5344CB8AC3E}">
        <p14:creationId xmlns:p14="http://schemas.microsoft.com/office/powerpoint/2010/main" val="35555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699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Central Bank Responsiveness to Inflation 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8" y="1752600"/>
            <a:ext cx="8759952" cy="4398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765145" y="3561510"/>
            <a:ext cx="1356969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9775" y="4601820"/>
            <a:ext cx="1349653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70799"/>
            <a:ext cx="8686800" cy="45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Empirically, the assertion is also suspect:</a:t>
            </a:r>
          </a:p>
        </p:txBody>
      </p:sp>
    </p:spTree>
    <p:extLst>
      <p:ext uri="{BB962C8B-B14F-4D97-AF65-F5344CB8AC3E}">
        <p14:creationId xmlns:p14="http://schemas.microsoft.com/office/powerpoint/2010/main" val="12768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945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Comment 3: Central Bank Responsiveness 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76265"/>
            <a:ext cx="8686800" cy="48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The idea that IT central banks need to respond less to inflation seems to come from “strict inflation targeting” intuition.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2400" dirty="0" smtClean="0"/>
              <a:t>But this intuition may not hold for flexible inflation </a:t>
            </a:r>
            <a:r>
              <a:rPr lang="en-US" sz="2400" dirty="0" err="1" smtClean="0"/>
              <a:t>targeters</a:t>
            </a:r>
            <a:r>
              <a:rPr lang="en-US" sz="2400" dirty="0" smtClean="0"/>
              <a:t>, which is the relevant case in practice:</a:t>
            </a:r>
          </a:p>
          <a:p>
            <a:pPr>
              <a:spcBef>
                <a:spcPts val="1800"/>
              </a:spcBef>
            </a:pPr>
            <a:r>
              <a:rPr lang="en-US" sz="2000" i="1" dirty="0" smtClean="0"/>
              <a:t>“For </a:t>
            </a:r>
            <a:r>
              <a:rPr lang="en-US" sz="2000" i="1" dirty="0"/>
              <a:t>quite a few years </a:t>
            </a:r>
            <a:r>
              <a:rPr lang="en-US" sz="2000" i="1" dirty="0" smtClean="0"/>
              <a:t>now, however</a:t>
            </a:r>
            <a:r>
              <a:rPr lang="en-US" sz="2000" i="1" dirty="0"/>
              <a:t>, strict inflation targeting has been without significant practical relevance. </a:t>
            </a:r>
            <a:r>
              <a:rPr lang="en-US" sz="2000" i="1" dirty="0" smtClean="0"/>
              <a:t>In particular</a:t>
            </a:r>
            <a:r>
              <a:rPr lang="en-US" sz="2000" i="1" dirty="0"/>
              <a:t>, I am not aware of any real-world central bank (the language of its </a:t>
            </a:r>
            <a:r>
              <a:rPr lang="en-US" sz="2000" i="1" dirty="0" smtClean="0"/>
              <a:t>mandate notwithstanding</a:t>
            </a:r>
            <a:r>
              <a:rPr lang="en-US" sz="2000" i="1" dirty="0"/>
              <a:t>) that does not treat the stabilization of employment and output as </a:t>
            </a:r>
            <a:r>
              <a:rPr lang="en-US" sz="2000" i="1" dirty="0" smtClean="0"/>
              <a:t>an important </a:t>
            </a:r>
            <a:r>
              <a:rPr lang="en-US" sz="2000" i="1" dirty="0"/>
              <a:t>policy objective</a:t>
            </a:r>
            <a:r>
              <a:rPr lang="en-US" sz="2000" i="1" dirty="0" smtClean="0"/>
              <a:t>.”</a:t>
            </a:r>
            <a:r>
              <a:rPr lang="en-US" sz="2000" dirty="0" smtClean="0"/>
              <a:t>                                                    (Bernanke, 2003 speech)</a:t>
            </a:r>
          </a:p>
          <a:p>
            <a:pPr>
              <a:lnSpc>
                <a:spcPct val="105000"/>
              </a:lnSpc>
              <a:spcBef>
                <a:spcPts val="3600"/>
              </a:spcBef>
            </a:pPr>
            <a:r>
              <a:rPr lang="en-US" sz="2400" dirty="0" smtClean="0"/>
              <a:t>The paper should soften (or at least justify better) its claims about monetary </a:t>
            </a:r>
            <a:r>
              <a:rPr lang="en-US" sz="2400" smtClean="0"/>
              <a:t>policy </a:t>
            </a:r>
            <a:r>
              <a:rPr lang="en-US" sz="2400" smtClean="0"/>
              <a:t>responsiveness</a:t>
            </a:r>
            <a:r>
              <a:rPr lang="en-US" sz="2400" smtClean="0"/>
              <a:t> </a:t>
            </a:r>
            <a:r>
              <a:rPr lang="en-US" sz="2400" dirty="0" smtClean="0"/>
              <a:t>to inflation.</a:t>
            </a:r>
          </a:p>
        </p:txBody>
      </p:sp>
    </p:spTree>
    <p:extLst>
      <p:ext uri="{BB962C8B-B14F-4D97-AF65-F5344CB8AC3E}">
        <p14:creationId xmlns:p14="http://schemas.microsoft.com/office/powerpoint/2010/main" val="20021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235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A Few Side Comments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76265"/>
            <a:ext cx="8686800" cy="520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Definition of IT is often subjective:</a:t>
            </a:r>
          </a:p>
          <a:p>
            <a:pPr marL="228600" indent="-2286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UK adopted IT in 1992, but BoE not independent until 1997-8</a:t>
            </a:r>
            <a:endParaRPr lang="en-US" sz="2400" dirty="0"/>
          </a:p>
          <a:p>
            <a:pPr marL="228600" indent="-2286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Not clear whether or when US should be classified as IT</a:t>
            </a:r>
            <a:endParaRPr lang="en-US" sz="2400" dirty="0"/>
          </a:p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sz="2400" dirty="0" smtClean="0"/>
              <a:t>Adoption of IT is endogenous:</a:t>
            </a:r>
          </a:p>
          <a:p>
            <a:pPr marL="228600" indent="-2286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Creates sample selection problem</a:t>
            </a:r>
          </a:p>
          <a:p>
            <a:pPr marL="228600" indent="-22860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If high-inflation countries adopt IT, and there is mean reversion, then effects of IT will be overestimated (Ball and Sheridan, 2005)</a:t>
            </a:r>
          </a:p>
          <a:p>
            <a:pPr>
              <a:lnSpc>
                <a:spcPct val="105000"/>
              </a:lnSpc>
              <a:spcBef>
                <a:spcPts val="1800"/>
              </a:spcBef>
            </a:pPr>
            <a:r>
              <a:rPr lang="en-US" sz="2400" dirty="0" smtClean="0"/>
              <a:t>Today, IT is arguably just a method of communicating optimal monetary policy.</a:t>
            </a:r>
          </a:p>
          <a:p>
            <a:pPr>
              <a:lnSpc>
                <a:spcPct val="105000"/>
              </a:lnSpc>
            </a:pPr>
            <a:r>
              <a:rPr lang="en-US" sz="2400" dirty="0" smtClean="0"/>
              <a:t>Difference between IT and non-IT central banks is arguably just one of communication, not substance.</a:t>
            </a:r>
          </a:p>
        </p:txBody>
      </p:sp>
    </p:spTree>
    <p:extLst>
      <p:ext uri="{BB962C8B-B14F-4D97-AF65-F5344CB8AC3E}">
        <p14:creationId xmlns:p14="http://schemas.microsoft.com/office/powerpoint/2010/main" val="225388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20281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Summary 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76265"/>
            <a:ext cx="8686800" cy="551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US" sz="2400" dirty="0" smtClean="0"/>
              <a:t>Main Comments:</a:t>
            </a:r>
          </a:p>
          <a:p>
            <a:pPr marL="396875" indent="-339725">
              <a:lnSpc>
                <a:spcPct val="105000"/>
              </a:lnSpc>
              <a:buFont typeface="+mj-lt"/>
              <a:buAutoNum type="arabicPeriod"/>
            </a:pPr>
            <a:r>
              <a:rPr lang="en-US" sz="2400" dirty="0" smtClean="0"/>
              <a:t>Correct standard errors for residual autocorrelation.</a:t>
            </a:r>
          </a:p>
          <a:p>
            <a:pPr marL="396875" indent="-339725">
              <a:lnSpc>
                <a:spcPct val="105000"/>
              </a:lnSpc>
              <a:buFont typeface="+mj-lt"/>
              <a:buAutoNum type="arabicPeriod"/>
            </a:pPr>
            <a:r>
              <a:rPr lang="en-US" sz="2400" dirty="0" smtClean="0"/>
              <a:t>Try to find a control variable to help distinguish effects of IT from other factors that improved over time.</a:t>
            </a:r>
          </a:p>
          <a:p>
            <a:pPr marL="396875" indent="-339725">
              <a:lnSpc>
                <a:spcPct val="105000"/>
              </a:lnSpc>
              <a:buFont typeface="+mj-lt"/>
              <a:buAutoNum type="arabicPeriod"/>
            </a:pPr>
            <a:r>
              <a:rPr lang="en-US" sz="2400" dirty="0" smtClean="0"/>
              <a:t>Either soften or justify claim that IT implies less central bank responsiveness to inflation.</a:t>
            </a:r>
          </a:p>
          <a:p>
            <a:pPr>
              <a:lnSpc>
                <a:spcPct val="10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Minor Comments:</a:t>
            </a:r>
          </a:p>
          <a:p>
            <a:pPr marL="339725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Think about and clean up month fixed effects</a:t>
            </a:r>
          </a:p>
          <a:p>
            <a:pPr marL="339725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IT classification is subjective: check for robustness</a:t>
            </a:r>
          </a:p>
          <a:p>
            <a:pPr marL="339725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Discuss potential problems of IT </a:t>
            </a:r>
            <a:r>
              <a:rPr lang="en-US" sz="2400" dirty="0" err="1" smtClean="0"/>
              <a:t>endogeneity</a:t>
            </a:r>
            <a:r>
              <a:rPr lang="en-US" sz="2400" dirty="0" smtClean="0"/>
              <a:t>, mean reversion</a:t>
            </a:r>
          </a:p>
          <a:p>
            <a:pPr marL="339725" indent="-227013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Is the IT vs. non-IT distinction meaningful?  Or is it just a </a:t>
            </a:r>
            <a:r>
              <a:rPr lang="en-US" sz="2400" smtClean="0"/>
              <a:t>difference in </a:t>
            </a:r>
            <a:r>
              <a:rPr lang="en-US" sz="2400" dirty="0" smtClean="0"/>
              <a:t>transparency and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674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576471" cy="5823999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00" y="36730"/>
            <a:ext cx="7983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Forward Nominal Interest Rates: UK vs. US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553200"/>
            <a:ext cx="8686800" cy="26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ource: </a:t>
            </a:r>
            <a:r>
              <a:rPr lang="en-US" sz="1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Gurkaynak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Levin, and Swanson (2010 JEEA)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78179"/>
            <a:ext cx="86868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Forward 1-year Nominal Interest Rate, from 9 to 10 Years Ahead</a:t>
            </a:r>
          </a:p>
        </p:txBody>
      </p:sp>
    </p:spTree>
    <p:extLst>
      <p:ext uri="{BB962C8B-B14F-4D97-AF65-F5344CB8AC3E}">
        <p14:creationId xmlns:p14="http://schemas.microsoft.com/office/powerpoint/2010/main" val="32358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678334" cy="4103531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00" y="36730"/>
            <a:ext cx="7687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Great Data:  3,000 Forecast Observations</a:t>
            </a:r>
            <a:endParaRPr lang="en-US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3121"/>
            <a:ext cx="8847667" cy="3471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95152"/>
            <a:ext cx="6934200" cy="675578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8098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Regress Forecast Dispersion on IT Indicator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45080" y="312801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06800" y="313182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20360" y="313182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83120" y="313182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46350" y="355600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77853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But standard errors for some coefficients look low.</a:t>
            </a:r>
          </a:p>
        </p:txBody>
      </p:sp>
    </p:spTree>
    <p:extLst>
      <p:ext uri="{BB962C8B-B14F-4D97-AF65-F5344CB8AC3E}">
        <p14:creationId xmlns:p14="http://schemas.microsoft.com/office/powerpoint/2010/main" val="2423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791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ahoma" pitchFamily="34" charset="0"/>
              </a:rPr>
              <a:t>t</a:t>
            </a:r>
            <a:r>
              <a:rPr lang="en-US" sz="3200" dirty="0" smtClean="0">
                <a:latin typeface="Tahoma" pitchFamily="34" charset="0"/>
              </a:rPr>
              <a:t>-Statistics of 10, 20, and 40 Are </a:t>
            </a:r>
            <a:r>
              <a:rPr lang="en-US" sz="3200" dirty="0" smtClean="0">
                <a:latin typeface="Tahoma" pitchFamily="34" charset="0"/>
              </a:rPr>
              <a:t>Too High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" y="1545452"/>
            <a:ext cx="8785691" cy="37670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043124" y="2627375"/>
            <a:ext cx="1224076" cy="3683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83100" y="2623110"/>
            <a:ext cx="4267200" cy="3486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8999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Comment 1: Correct for Residual Autocorrelation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6934200" cy="675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7984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Coefficient estimates shouldn’t change much, and standard errors will be correct (but larger).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Use a panel Cochrane-</a:t>
            </a:r>
            <a:r>
              <a:rPr lang="en-US" sz="2400" dirty="0" err="1" smtClean="0"/>
              <a:t>Orcutt</a:t>
            </a:r>
            <a:r>
              <a:rPr lang="en-US" sz="2400" dirty="0" smtClean="0"/>
              <a:t> procedure: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514600"/>
                <a:ext cx="8686800" cy="103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400" dirty="0" smtClean="0"/>
                  <a:t>Estimate serial correlation: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14600"/>
                <a:ext cx="8686800" cy="1035925"/>
              </a:xfrm>
              <a:prstGeom prst="rect">
                <a:avLst/>
              </a:prstGeom>
              <a:blipFill rotWithShape="0"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581400"/>
                <a:ext cx="8686800" cy="207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en-US" sz="2400" dirty="0" smtClean="0"/>
                  <a:t>Then use 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to transform data: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    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81400"/>
                <a:ext cx="8686800" cy="2078005"/>
              </a:xfrm>
              <a:prstGeom prst="rect">
                <a:avLst/>
              </a:prstGeom>
              <a:blipFill rotWithShape="0">
                <a:blip r:embed="rId4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196"/>
            <a:ext cx="8847667" cy="34716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76170" y="4038600"/>
            <a:ext cx="8382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26915" y="4845050"/>
            <a:ext cx="685800" cy="4127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26455" y="4419600"/>
            <a:ext cx="685800" cy="83820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22945" y="4419601"/>
            <a:ext cx="685800" cy="838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24399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with larger standard errors, some estimates will no longer be statistically significant: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8999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Comment 1: Correct for Residual Autocorrelation</a:t>
            </a:r>
            <a:endParaRPr lang="en-US" sz="32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2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88325"/>
            <a:ext cx="8941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Side Comment: </a:t>
            </a:r>
            <a:r>
              <a:rPr lang="en-US" sz="3200" dirty="0">
                <a:latin typeface="Tahoma" pitchFamily="34" charset="0"/>
              </a:rPr>
              <a:t>T</a:t>
            </a:r>
            <a:r>
              <a:rPr lang="en-US" sz="3200" dirty="0" smtClean="0">
                <a:latin typeface="Tahoma" pitchFamily="34" charset="0"/>
              </a:rPr>
              <a:t>hink about Month Fixed Effects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06" y="4405740"/>
            <a:ext cx="7294880" cy="69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18717"/>
            <a:ext cx="6400800" cy="623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43999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For </a:t>
            </a:r>
            <a:r>
              <a:rPr lang="en-US" sz="2400" dirty="0" err="1" smtClean="0"/>
              <a:t>forcast</a:t>
            </a:r>
            <a:r>
              <a:rPr lang="en-US" sz="2400" dirty="0" smtClean="0"/>
              <a:t> </a:t>
            </a:r>
            <a:r>
              <a:rPr lang="en-US" sz="2400" dirty="0" smtClean="0"/>
              <a:t>dispersion, month fixed effects </a:t>
            </a:r>
            <a:r>
              <a:rPr lang="en-US" sz="2400" dirty="0" smtClean="0"/>
              <a:t>are appropriate</a:t>
            </a:r>
            <a:r>
              <a:rPr lang="en-US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834799"/>
            <a:ext cx="876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But for</a:t>
            </a:r>
            <a:r>
              <a:rPr lang="en-US" sz="2400" i="1" dirty="0" smtClean="0"/>
              <a:t> h</a:t>
            </a:r>
            <a:r>
              <a:rPr lang="en-US" sz="2400" dirty="0" smtClean="0"/>
              <a:t>-year-ahead forecasts, month effects make little sense: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511801"/>
            <a:ext cx="8686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e.g., in November 2014, forecasters should largely agree about 2014 inflation; in January 2014, not so much.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075670"/>
            <a:ext cx="8686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400" dirty="0" smtClean="0"/>
              <a:t>e.g., no reason to think the average forecast of inflation in 2019 should </a:t>
            </a:r>
            <a:r>
              <a:rPr lang="en-US" sz="2400" dirty="0" smtClean="0"/>
              <a:t>be higher or lower in November than in January.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26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4635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ahoma" pitchFamily="34" charset="0"/>
              </a:rPr>
              <a:t>Downward Time Trends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76265"/>
            <a:ext cx="8686800" cy="5042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/>
              <a:t>Forecast dispersion may have downward trend over time:</a:t>
            </a:r>
          </a:p>
          <a:p>
            <a:pPr marL="342900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Greater central bank </a:t>
            </a:r>
            <a:r>
              <a:rPr lang="en-US" sz="2400" dirty="0" smtClean="0"/>
              <a:t>credibility</a:t>
            </a:r>
            <a:endParaRPr lang="en-US" sz="2400" dirty="0"/>
          </a:p>
          <a:p>
            <a:pPr marL="342900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Greater </a:t>
            </a:r>
            <a:r>
              <a:rPr lang="en-US" sz="2400" dirty="0" smtClean="0"/>
              <a:t>central bank transparency</a:t>
            </a:r>
          </a:p>
          <a:p>
            <a:pPr marL="571500" lvl="1" indent="-231775">
              <a:buFont typeface="Arial" panose="020B0604020202020204" pitchFamily="34" charset="0"/>
              <a:buChar char="–"/>
            </a:pPr>
            <a:r>
              <a:rPr lang="en-US" sz="2400" dirty="0"/>
              <a:t>U.S. Fed is an example (Swanson, 2006 JMCB)</a:t>
            </a:r>
          </a:p>
          <a:p>
            <a:pPr marL="342900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Private</a:t>
            </a:r>
            <a:r>
              <a:rPr lang="en-US" sz="2400" dirty="0" smtClean="0"/>
              <a:t> sector learning about monetary policy</a:t>
            </a:r>
          </a:p>
          <a:p>
            <a:pPr marL="342900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Better</a:t>
            </a:r>
            <a:r>
              <a:rPr lang="en-US" sz="2400" dirty="0" smtClean="0"/>
              <a:t> private sector forecasting technology</a:t>
            </a:r>
          </a:p>
          <a:p>
            <a:pPr marL="342900" indent="-2317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Great</a:t>
            </a:r>
            <a:r>
              <a:rPr lang="en-US" sz="2400" dirty="0" smtClean="0"/>
              <a:t> Moderation</a:t>
            </a:r>
          </a:p>
          <a:p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Inflation Targeting observations occur later in the sample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Hard to disentangle effects of IT from these other factors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Most convincing way:  some kind of control variable</a:t>
            </a:r>
          </a:p>
        </p:txBody>
      </p:sp>
    </p:spTree>
    <p:extLst>
      <p:ext uri="{BB962C8B-B14F-4D97-AF65-F5344CB8AC3E}">
        <p14:creationId xmlns:p14="http://schemas.microsoft.com/office/powerpoint/2010/main" val="22147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51379</TotalTime>
  <Words>865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frbsf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L1MXB01</dc:creator>
  <cp:lastModifiedBy>Eric Swanson</cp:lastModifiedBy>
  <cp:revision>2173</cp:revision>
  <cp:lastPrinted>2004-01-07T19:26:36Z</cp:lastPrinted>
  <dcterms:created xsi:type="dcterms:W3CDTF">2002-04-18T19:20:46Z</dcterms:created>
  <dcterms:modified xsi:type="dcterms:W3CDTF">2014-11-30T19:01:48Z</dcterms:modified>
</cp:coreProperties>
</file>