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7" r:id="rId1"/>
    <p:sldMasterId id="2147483658" r:id="rId2"/>
  </p:sldMasterIdLst>
  <p:notesMasterIdLst>
    <p:notesMasterId r:id="rId15"/>
  </p:notesMasterIdLst>
  <p:handoutMasterIdLst>
    <p:handoutMasterId r:id="rId16"/>
  </p:handoutMasterIdLst>
  <p:sldIdLst>
    <p:sldId id="457" r:id="rId3"/>
    <p:sldId id="590" r:id="rId4"/>
    <p:sldId id="617" r:id="rId5"/>
    <p:sldId id="618" r:id="rId6"/>
    <p:sldId id="611" r:id="rId7"/>
    <p:sldId id="612" r:id="rId8"/>
    <p:sldId id="613" r:id="rId9"/>
    <p:sldId id="614" r:id="rId10"/>
    <p:sldId id="615" r:id="rId11"/>
    <p:sldId id="619" r:id="rId12"/>
    <p:sldId id="616" r:id="rId13"/>
    <p:sldId id="603" r:id="rId1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DA17"/>
    <a:srgbClr val="DDE133"/>
    <a:srgbClr val="0066FF"/>
    <a:srgbClr val="0639BA"/>
    <a:srgbClr val="E11505"/>
    <a:srgbClr val="FF9933"/>
    <a:srgbClr val="9ED29A"/>
    <a:srgbClr val="D6ECD4"/>
    <a:srgbClr val="B1CFB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9" autoAdjust="0"/>
    <p:restoredTop sz="95936" autoAdjust="0"/>
  </p:normalViewPr>
  <p:slideViewPr>
    <p:cSldViewPr showGuides="1">
      <p:cViewPr>
        <p:scale>
          <a:sx n="120" d="100"/>
          <a:sy n="120" d="100"/>
        </p:scale>
        <p:origin x="1056" y="9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howGuides="1">
      <p:cViewPr varScale="1">
        <p:scale>
          <a:sx n="55" d="100"/>
          <a:sy n="55" d="100"/>
        </p:scale>
        <p:origin x="-1722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b" anchorCtr="0" compatLnSpc="1">
            <a:prstTxWarp prst="textNoShape">
              <a:avLst/>
            </a:prstTxWarp>
          </a:bodyPr>
          <a:lstStyle>
            <a:lvl1pPr algn="r" defTabSz="963613">
              <a:defRPr sz="1300">
                <a:latin typeface="Times New Roman" pitchFamily="18" charset="0"/>
              </a:defRPr>
            </a:lvl1pPr>
          </a:lstStyle>
          <a:p>
            <a:fld id="{46A12CB4-89BE-4222-B5B0-EDEB8925D3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178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t" anchorCtr="0" compatLnSpc="1">
            <a:prstTxWarp prst="textNoShape">
              <a:avLst/>
            </a:prstTxWarp>
          </a:bodyPr>
          <a:lstStyle>
            <a:lvl1pPr defTabSz="963613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t" anchorCtr="0" compatLnSpc="1">
            <a:prstTxWarp prst="textNoShape">
              <a:avLst/>
            </a:prstTxWarp>
          </a:bodyPr>
          <a:lstStyle>
            <a:lvl1pPr algn="r" defTabSz="963613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2188" cy="3602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b" anchorCtr="0" compatLnSpc="1">
            <a:prstTxWarp prst="textNoShape">
              <a:avLst/>
            </a:prstTxWarp>
          </a:bodyPr>
          <a:lstStyle>
            <a:lvl1pPr defTabSz="963613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b" anchorCtr="0" compatLnSpc="1">
            <a:prstTxWarp prst="textNoShape">
              <a:avLst/>
            </a:prstTxWarp>
          </a:bodyPr>
          <a:lstStyle>
            <a:lvl1pPr algn="r" defTabSz="963613">
              <a:defRPr sz="1300">
                <a:latin typeface="Times New Roman" pitchFamily="18" charset="0"/>
              </a:defRPr>
            </a:lvl1pPr>
          </a:lstStyle>
          <a:p>
            <a:fld id="{355C91B8-073D-487C-BDCA-47A144290C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05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C48023-D718-4654-BE71-79CD25FBB634}" type="slidenum">
              <a:rPr lang="en-US"/>
              <a:pPr/>
              <a:t>1</a:t>
            </a:fld>
            <a:endParaRPr lang="en-US"/>
          </a:p>
        </p:txBody>
      </p:sp>
      <p:sp>
        <p:nvSpPr>
          <p:cNvPr id="66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904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1E907-3D4D-434A-9BA3-9C8F12187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A32EB-D4BD-4C15-9AD7-EDE57D47A4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7AB4B-5670-442E-9BEF-06E0C9E387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F3F083C-D9C8-4970-8673-26B6D4F379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EF4157D-DF68-44FF-A12A-02E2D696C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A9D0F-E46B-444C-A4F3-FB5DC2C3F0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AB6B3-1437-404D-9EF6-FFB1EEFB7E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E4D78-856D-4D05-BC2A-233387F636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701B9-4A58-48A0-A16D-70429705BE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54384-0E54-44FF-B064-E24A6A736D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5C09E-74F4-4776-B9E4-1ED59AAFC3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E5AF7-BC08-4887-8DAC-C9FBF725D6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6DE1F-2D3C-4ED4-AA55-1C7CB1BC2C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4C1B3-2CC2-4876-9899-70007677B8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C2D7D-495E-496D-A821-2CFD8189B6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2F562-CBBC-43A5-911F-4A86D63CD4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AA82B-9643-45C2-B2AD-DD3833FA99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74E3E-098F-4501-80EC-6D3D8CCC9E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84DB9-39C0-41CB-9C7F-F855F7CA54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21A15-82E7-4C12-98AB-D19BA4B5A5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9DCEE-906C-442D-BE03-7CC5CA7742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608E3-21DD-4A27-8808-2FA84D2F7C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96641-61B6-467B-9B30-8F3BB6BA54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570" name="Rectangle 2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gradFill rotWithShape="1">
            <a:gsLst>
              <a:gs pos="0">
                <a:srgbClr val="0639BA"/>
              </a:gs>
              <a:gs pos="100000">
                <a:srgbClr val="B4D0B9">
                  <a:gamma/>
                  <a:tint val="0"/>
                  <a:invGamma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55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055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055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055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055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82DA7DC-A333-40D9-A2B3-E75B85F342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81" r:id="rId12"/>
    <p:sldLayoutId id="214748368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5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06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06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06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06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8317234-BB0C-4ED2-8A08-CC26DAFA76F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Text Box 2"/>
          <p:cNvSpPr txBox="1">
            <a:spLocks noChangeArrowheads="1"/>
          </p:cNvSpPr>
          <p:nvPr/>
        </p:nvSpPr>
        <p:spPr bwMode="auto">
          <a:xfrm>
            <a:off x="241300" y="46732"/>
            <a:ext cx="868679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Discussion of </a:t>
            </a:r>
            <a:r>
              <a:rPr lang="en-US" sz="3200" dirty="0" smtClean="0"/>
              <a:t>D’Amico </a:t>
            </a:r>
            <a:r>
              <a:rPr lang="en-US" sz="3200" dirty="0" smtClean="0"/>
              <a:t>and </a:t>
            </a:r>
            <a:r>
              <a:rPr lang="en-US" sz="3200" dirty="0" smtClean="0"/>
              <a:t>King’s</a:t>
            </a:r>
            <a:endParaRPr lang="en-US" sz="3200" dirty="0" smtClean="0"/>
          </a:p>
          <a:p>
            <a:pPr algn="ctr"/>
            <a:r>
              <a:rPr lang="en-US" sz="3200" dirty="0" smtClean="0"/>
              <a:t>“</a:t>
            </a:r>
            <a:r>
              <a:rPr lang="en-US" sz="3200" dirty="0" smtClean="0"/>
              <a:t>What Does Anticipated Monetary Policy Do?</a:t>
            </a:r>
            <a:r>
              <a:rPr lang="en-US" sz="3200" dirty="0" smtClean="0"/>
              <a:t>”</a:t>
            </a:r>
            <a:endParaRPr lang="en-US" sz="3200" dirty="0"/>
          </a:p>
        </p:txBody>
      </p:sp>
      <p:sp>
        <p:nvSpPr>
          <p:cNvPr id="665603" name="Text Box 3"/>
          <p:cNvSpPr txBox="1">
            <a:spLocks noChangeArrowheads="1"/>
          </p:cNvSpPr>
          <p:nvPr/>
        </p:nvSpPr>
        <p:spPr bwMode="auto">
          <a:xfrm>
            <a:off x="5618763" y="5257800"/>
            <a:ext cx="202170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/>
              <a:t>ASSA Meetings</a:t>
            </a:r>
            <a:endParaRPr lang="en-US" sz="2000" dirty="0" smtClean="0"/>
          </a:p>
          <a:p>
            <a:pPr algn="ctr"/>
            <a:r>
              <a:rPr lang="en-US" sz="2000" dirty="0" smtClean="0"/>
              <a:t>San </a:t>
            </a:r>
            <a:r>
              <a:rPr lang="en-US" sz="2000" dirty="0" smtClean="0"/>
              <a:t>Francisco</a:t>
            </a:r>
            <a:endParaRPr lang="en-US" sz="2000" dirty="0"/>
          </a:p>
          <a:p>
            <a:pPr algn="ctr"/>
            <a:r>
              <a:rPr lang="en-US" sz="2000" dirty="0" smtClean="0"/>
              <a:t>January 4</a:t>
            </a:r>
            <a:r>
              <a:rPr lang="en-US" sz="2000" dirty="0" smtClean="0"/>
              <a:t>, 2016</a:t>
            </a:r>
            <a:endParaRPr lang="en-US" sz="2000" dirty="0"/>
          </a:p>
        </p:txBody>
      </p:sp>
      <p:sp>
        <p:nvSpPr>
          <p:cNvPr id="665607" name="Text Box 7"/>
          <p:cNvSpPr txBox="1">
            <a:spLocks noChangeArrowheads="1"/>
          </p:cNvSpPr>
          <p:nvPr/>
        </p:nvSpPr>
        <p:spPr bwMode="auto">
          <a:xfrm>
            <a:off x="4445000" y="1928336"/>
            <a:ext cx="40132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dirty="0"/>
              <a:t>Eric T. Swanson</a:t>
            </a:r>
          </a:p>
          <a:p>
            <a:pPr algn="ctr"/>
            <a:r>
              <a:rPr lang="en-US" dirty="0" smtClean="0"/>
              <a:t>University of California, Irvine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62130"/>
            <a:ext cx="813838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Comment #3:  Including Forecasts in a VAR</a:t>
            </a:r>
            <a:endParaRPr lang="en-US" sz="3200" baseline="-25000" dirty="0">
              <a:latin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" y="990600"/>
            <a:ext cx="86106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spcBef>
                <a:spcPts val="1800"/>
              </a:spcBef>
            </a:pPr>
            <a:r>
              <a:rPr lang="en-US" sz="2400" dirty="0" smtClean="0"/>
              <a:t>Seems to be a fundamental problem with VAR approach to incorporating “expectations shocks”</a:t>
            </a:r>
          </a:p>
          <a:p>
            <a:pPr marL="174625" indent="-174625">
              <a:spcBef>
                <a:spcPts val="2400"/>
              </a:spcBef>
            </a:pPr>
            <a:r>
              <a:rPr lang="en-US" sz="2400" dirty="0" smtClean="0"/>
              <a:t>Structural model-based analysis (as in NK-type models) seems better here:</a:t>
            </a:r>
          </a:p>
          <a:p>
            <a:pPr marL="396875" indent="-2222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Expectations shocks are well-defined in a structural model</a:t>
            </a:r>
          </a:p>
          <a:p>
            <a:pPr>
              <a:spcBef>
                <a:spcPts val="2400"/>
              </a:spcBef>
            </a:pPr>
            <a:r>
              <a:rPr lang="en-US" sz="2400" dirty="0" smtClean="0"/>
              <a:t>Authors’ goal of </a:t>
            </a:r>
            <a:r>
              <a:rPr lang="en-US" sz="2400" b="1" dirty="0" smtClean="0">
                <a:solidFill>
                  <a:srgbClr val="0070C0"/>
                </a:solidFill>
              </a:rPr>
              <a:t>model-free</a:t>
            </a:r>
            <a:r>
              <a:rPr lang="en-US" sz="2400" dirty="0" smtClean="0"/>
              <a:t> estimates of effects of forward guidance may be too ambitious.</a:t>
            </a:r>
          </a:p>
        </p:txBody>
      </p:sp>
    </p:spTree>
    <p:extLst>
      <p:ext uri="{BB962C8B-B14F-4D97-AF65-F5344CB8AC3E}">
        <p14:creationId xmlns:p14="http://schemas.microsoft.com/office/powerpoint/2010/main" val="299707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62130"/>
            <a:ext cx="75566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Comment #4:  ZLB Period is Problematic</a:t>
            </a:r>
            <a:endParaRPr lang="en-US" sz="3200" baseline="-25000" dirty="0">
              <a:latin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" y="1066800"/>
            <a:ext cx="8534400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/>
            <a:r>
              <a:rPr lang="en-US" sz="2400" dirty="0" smtClean="0"/>
              <a:t>Zero </a:t>
            </a:r>
            <a:r>
              <a:rPr lang="en-US" sz="2400" dirty="0" smtClean="0"/>
              <a:t>lower bound period from 2009-15 is problematic</a:t>
            </a:r>
            <a:r>
              <a:rPr lang="en-US" sz="2400" dirty="0" smtClean="0"/>
              <a:t>:</a:t>
            </a:r>
          </a:p>
          <a:p>
            <a:pPr marL="396875" indent="-2222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ZLB violates linearity of the VAR </a:t>
            </a:r>
          </a:p>
          <a:p>
            <a:pPr marL="396875" indent="-2222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Unconventional monetary policy includes LSAPs as well as forward guidance</a:t>
            </a:r>
          </a:p>
          <a:p>
            <a:pPr marL="174625" indent="-174625">
              <a:spcBef>
                <a:spcPts val="1200"/>
              </a:spcBef>
            </a:pPr>
            <a:r>
              <a:rPr lang="en-US" sz="2400" dirty="0" smtClean="0"/>
              <a:t>LSAPs seem to satisfy the same sign restrictions as forward guidance</a:t>
            </a:r>
          </a:p>
          <a:p>
            <a:pPr marL="174625" indent="-174625">
              <a:spcBef>
                <a:spcPts val="1800"/>
              </a:spcBef>
            </a:pPr>
            <a:r>
              <a:rPr lang="en-US" sz="2400" dirty="0" smtClean="0"/>
              <a:t>Authors’ estimates of forward guidance shocks probably include LSAP effects as well</a:t>
            </a:r>
          </a:p>
        </p:txBody>
      </p:sp>
    </p:spTree>
    <p:extLst>
      <p:ext uri="{BB962C8B-B14F-4D97-AF65-F5344CB8AC3E}">
        <p14:creationId xmlns:p14="http://schemas.microsoft.com/office/powerpoint/2010/main" val="17803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45640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Summary of Comments 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130617"/>
            <a:ext cx="8686800" cy="5438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6875" indent="-339725">
              <a:lnSpc>
                <a:spcPct val="105000"/>
              </a:lnSpc>
              <a:buFont typeface="+mj-lt"/>
              <a:buAutoNum type="arabicPeriod"/>
            </a:pPr>
            <a:r>
              <a:rPr lang="en-US" sz="2400" dirty="0" smtClean="0"/>
              <a:t>Impose same contemporaneous zero restrictions on output and inflation for forward guidance as for funds rate</a:t>
            </a:r>
          </a:p>
          <a:p>
            <a:pPr marL="396875" indent="-339725">
              <a:lnSpc>
                <a:spcPct val="105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sz="2400" dirty="0" smtClean="0"/>
              <a:t>Impose restriction that forward guidance has no effect on current federal funds rate (instead of opposite effect)</a:t>
            </a:r>
            <a:endParaRPr lang="en-US" sz="2400" dirty="0" smtClean="0"/>
          </a:p>
          <a:p>
            <a:pPr marL="396875" indent="-339725">
              <a:lnSpc>
                <a:spcPct val="105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sz="2400" dirty="0" smtClean="0"/>
              <a:t>Modeling “expectations shocks” in a V</a:t>
            </a:r>
            <a:r>
              <a:rPr lang="en-US" sz="2400" dirty="0" smtClean="0"/>
              <a:t>AR is problematic:</a:t>
            </a:r>
          </a:p>
          <a:p>
            <a:pPr marL="739775" lvl="1" indent="-225425">
              <a:lnSpc>
                <a:spcPct val="10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Drop GDP, inflation survey forecasts </a:t>
            </a:r>
            <a:r>
              <a:rPr lang="en-US" sz="2400" smtClean="0"/>
              <a:t>from VAR?</a:t>
            </a:r>
          </a:p>
          <a:p>
            <a:pPr marL="739775" lvl="1" indent="-225425">
              <a:lnSpc>
                <a:spcPct val="10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Structural NK-type models are probably a better way to model expectations shocks</a:t>
            </a:r>
          </a:p>
          <a:p>
            <a:pPr marL="739775" lvl="1" indent="-225425">
              <a:lnSpc>
                <a:spcPct val="10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Goal of model-free estimate of forward guidance effects may be too ambitious</a:t>
            </a:r>
            <a:endParaRPr lang="en-US" sz="2400" dirty="0" smtClean="0"/>
          </a:p>
          <a:p>
            <a:pPr marL="396875" indent="-339725">
              <a:lnSpc>
                <a:spcPct val="105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sz="2400" dirty="0" smtClean="0"/>
              <a:t>ZLB period is problematic</a:t>
            </a:r>
          </a:p>
          <a:p>
            <a:pPr marL="803275" lvl="1" indent="-288925">
              <a:lnSpc>
                <a:spcPct val="10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focus on pre-2008 sample as baseline</a:t>
            </a:r>
          </a:p>
        </p:txBody>
      </p:sp>
    </p:spTree>
    <p:extLst>
      <p:ext uri="{BB962C8B-B14F-4D97-AF65-F5344CB8AC3E}">
        <p14:creationId xmlns:p14="http://schemas.microsoft.com/office/powerpoint/2010/main" val="167474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62130"/>
            <a:ext cx="35335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Summary of Paper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990600"/>
            <a:ext cx="86868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Idea:  get a </a:t>
            </a:r>
            <a:r>
              <a:rPr lang="en-US" sz="2400" b="1" dirty="0">
                <a:solidFill>
                  <a:srgbClr val="0070C0"/>
                </a:solidFill>
              </a:rPr>
              <a:t>model-free</a:t>
            </a:r>
            <a:r>
              <a:rPr lang="en-US" sz="2400" dirty="0"/>
              <a:t> estimate of effects of forward guidance shocks on GDP, inflation, etc</a:t>
            </a:r>
            <a:r>
              <a:rPr lang="en-US" sz="2400" dirty="0" smtClean="0"/>
              <a:t>.</a:t>
            </a:r>
          </a:p>
          <a:p>
            <a:pPr>
              <a:spcBef>
                <a:spcPts val="2400"/>
              </a:spcBef>
            </a:pPr>
            <a:r>
              <a:rPr lang="en-US" sz="2400" dirty="0" smtClean="0"/>
              <a:t>Estimate a VAR on macro variables and survey expectations: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0443" y="2514600"/>
            <a:ext cx="2783157" cy="5539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3352800"/>
            <a:ext cx="8305800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Identify forward guidance shocks using sign restrictions:</a:t>
            </a:r>
          </a:p>
          <a:p>
            <a:pPr marL="342900" indent="-1714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400" b="1" dirty="0"/>
              <a:t>l</a:t>
            </a:r>
            <a:r>
              <a:rPr lang="en-US" sz="2400" b="1" dirty="0" smtClean="0"/>
              <a:t>ower</a:t>
            </a:r>
            <a:r>
              <a:rPr lang="en-US" sz="2400" dirty="0" smtClean="0"/>
              <a:t> expected future interest rates</a:t>
            </a:r>
          </a:p>
          <a:p>
            <a:pPr marL="342900" indent="-1714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400" b="1" dirty="0" smtClean="0"/>
              <a:t>higher</a:t>
            </a:r>
            <a:r>
              <a:rPr lang="en-US" sz="2400" dirty="0" smtClean="0"/>
              <a:t> expected future GDP</a:t>
            </a:r>
          </a:p>
          <a:p>
            <a:pPr marL="342900" indent="-1714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400" b="1" dirty="0" smtClean="0"/>
              <a:t>higher</a:t>
            </a:r>
            <a:r>
              <a:rPr lang="en-US" sz="2400" dirty="0" smtClean="0"/>
              <a:t> expected future inflation</a:t>
            </a:r>
            <a:endParaRPr lang="en-US" sz="2400" dirty="0"/>
          </a:p>
          <a:p>
            <a:pPr marL="111125" indent="-111125">
              <a:spcBef>
                <a:spcPts val="2400"/>
              </a:spcBef>
            </a:pPr>
            <a:r>
              <a:rPr lang="en-US" sz="2400" dirty="0" smtClean="0"/>
              <a:t>Compare results to forward guidance shocks in standard New Keynesian model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5614947" y="3986253"/>
            <a:ext cx="533400" cy="0"/>
          </a:xfrm>
          <a:prstGeom prst="straightConnector1">
            <a:avLst/>
          </a:prstGeom>
          <a:solidFill>
            <a:schemeClr val="accent1"/>
          </a:solidFill>
          <a:ln w="6985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14600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62130"/>
            <a:ext cx="80758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Summary:  </a:t>
            </a:r>
            <a:r>
              <a:rPr lang="en-US" sz="3200" dirty="0" smtClean="0">
                <a:latin typeface="Tahoma" pitchFamily="34" charset="0"/>
              </a:rPr>
              <a:t>Effects of </a:t>
            </a:r>
            <a:r>
              <a:rPr lang="en-US" sz="3200" dirty="0" err="1" smtClean="0">
                <a:latin typeface="Tahoma" pitchFamily="34" charset="0"/>
              </a:rPr>
              <a:t>Fwd</a:t>
            </a:r>
            <a:r>
              <a:rPr lang="en-US" sz="3200" dirty="0" smtClean="0">
                <a:latin typeface="Tahoma" pitchFamily="34" charset="0"/>
              </a:rPr>
              <a:t> Guidance are Big</a:t>
            </a:r>
            <a:endParaRPr lang="en-US" sz="3200" baseline="-25000" dirty="0">
              <a:latin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" y="838200"/>
            <a:ext cx="85344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spcBef>
                <a:spcPts val="0"/>
              </a:spcBef>
            </a:pPr>
            <a:r>
              <a:rPr lang="en-US" sz="2400" dirty="0" smtClean="0"/>
              <a:t>Authors find </a:t>
            </a:r>
            <a:r>
              <a:rPr lang="en-US" sz="2400" dirty="0" smtClean="0"/>
              <a:t>that </a:t>
            </a:r>
            <a:r>
              <a:rPr lang="en-US" sz="2400" dirty="0" smtClean="0"/>
              <a:t>forward guidance has large effects</a:t>
            </a:r>
          </a:p>
          <a:p>
            <a:pPr marL="174625" indent="-174625">
              <a:spcBef>
                <a:spcPts val="1200"/>
              </a:spcBef>
            </a:pPr>
            <a:r>
              <a:rPr lang="en-US" sz="2400" dirty="0" smtClean="0"/>
              <a:t>Conventional monetary policy:</a:t>
            </a:r>
            <a:endParaRPr lang="en-US" sz="24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981200"/>
            <a:ext cx="3553050" cy="196637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1448" y="1981200"/>
            <a:ext cx="3839152" cy="19663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4045803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spcBef>
                <a:spcPts val="0"/>
              </a:spcBef>
            </a:pPr>
            <a:r>
              <a:rPr lang="en-US" sz="2400" dirty="0" smtClean="0"/>
              <a:t>Forward guidance:</a:t>
            </a:r>
            <a:endParaRPr lang="en-US" sz="24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4419600"/>
            <a:ext cx="3988688" cy="223587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553200" y="1519364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spcBef>
                <a:spcPts val="0"/>
              </a:spcBef>
            </a:pPr>
            <a:r>
              <a:rPr lang="en-US" sz="2000" dirty="0" smtClean="0"/>
              <a:t>GDP</a:t>
            </a:r>
            <a:endParaRPr lang="en-US" sz="2000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1999" y="4507468"/>
            <a:ext cx="3696857" cy="197822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553200" y="4105693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spcBef>
                <a:spcPts val="0"/>
              </a:spcBef>
            </a:pPr>
            <a:r>
              <a:rPr lang="en-US" sz="2000" dirty="0" smtClean="0"/>
              <a:t>GDP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7190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p"/>
      <p:bldP spid="6" grpId="0" build="p"/>
      <p:bldP spid="9" grpId="0" build="p"/>
      <p:bldP spid="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23567"/>
            <a:ext cx="886813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Comment #1:  Zero Restriction on Current </a:t>
            </a:r>
            <a:r>
              <a:rPr lang="en-US" sz="3200" dirty="0" err="1" smtClean="0">
                <a:latin typeface="Tahoma" pitchFamily="34" charset="0"/>
              </a:rPr>
              <a:t>y</a:t>
            </a:r>
            <a:r>
              <a:rPr lang="en-US" sz="3200" baseline="-25000" dirty="0" err="1" smtClean="0">
                <a:latin typeface="Tahoma" pitchFamily="34" charset="0"/>
              </a:rPr>
              <a:t>t</a:t>
            </a:r>
            <a:r>
              <a:rPr lang="en-US" sz="3200" dirty="0" smtClean="0">
                <a:latin typeface="Tahoma" pitchFamily="34" charset="0"/>
              </a:rPr>
              <a:t>, </a:t>
            </a:r>
            <a:r>
              <a:rPr lang="el-G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sz="3600" baseline="-25000" dirty="0" smtClean="0">
                <a:latin typeface="+mj-lt"/>
                <a:cs typeface="Times New Roman" panose="02020603050405020304" pitchFamily="18" charset="0"/>
              </a:rPr>
              <a:t>t</a:t>
            </a:r>
            <a:endParaRPr lang="en-US" sz="3600" baseline="-25000" dirty="0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0443" y="1122425"/>
            <a:ext cx="2783157" cy="5539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6604" y="5843547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Forward guidance should have same zero restrictions on output, inflation as conventional policy</a:t>
            </a:r>
            <a:endParaRPr lang="en-US" sz="24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304800" y="1066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VAR</a:t>
            </a:r>
            <a:endParaRPr lang="en-US" sz="2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319" y="1752600"/>
            <a:ext cx="7500481" cy="3963026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 bwMode="auto">
          <a:xfrm>
            <a:off x="5497499" y="2985542"/>
            <a:ext cx="462003" cy="82445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7062747" y="2985542"/>
            <a:ext cx="438150" cy="824458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591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1" grpId="0" build="p"/>
      <p:bldP spid="10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62130"/>
            <a:ext cx="81654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latin typeface="Tahoma" pitchFamily="34" charset="0"/>
              </a:rPr>
              <a:t>Comment #2:  Sign Restriction on Current i</a:t>
            </a:r>
            <a:r>
              <a:rPr lang="en-US" sz="3200" baseline="-25000" dirty="0">
                <a:latin typeface="Tahoma" pitchFamily="34" charset="0"/>
              </a:rPr>
              <a:t>t</a:t>
            </a:r>
            <a:endParaRPr lang="en-US" sz="3200" dirty="0">
              <a:latin typeface="Tahom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0443" y="1122425"/>
            <a:ext cx="2783157" cy="5539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1824335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Residual covariance matrix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8335" y="1881485"/>
            <a:ext cx="1268065" cy="3977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4710" y="2438400"/>
            <a:ext cx="4214536" cy="1752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1742" y="4876801"/>
            <a:ext cx="4037504" cy="137159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4800" y="4338935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Identify forward guidance shocks via sign restrictions:</a:t>
            </a:r>
            <a:endParaRPr lang="en-US" sz="2400" dirty="0" smtClean="0"/>
          </a:p>
        </p:txBody>
      </p:sp>
      <p:sp>
        <p:nvSpPr>
          <p:cNvPr id="10" name="Oval 9"/>
          <p:cNvSpPr/>
          <p:nvPr/>
        </p:nvSpPr>
        <p:spPr bwMode="auto">
          <a:xfrm>
            <a:off x="4648200" y="5510641"/>
            <a:ext cx="514350" cy="60960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1066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VAR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90993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" grpId="0" build="p"/>
      <p:bldP spid="10" grpId="0" animBg="1"/>
      <p:bldP spid="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62130"/>
            <a:ext cx="81654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Comment #2:  Sign Restriction on Current i</a:t>
            </a:r>
            <a:r>
              <a:rPr lang="en-US" sz="3200" baseline="-25000" dirty="0" smtClean="0">
                <a:latin typeface="Tahoma" pitchFamily="34" charset="0"/>
              </a:rPr>
              <a:t>t</a:t>
            </a:r>
            <a:endParaRPr lang="en-US" sz="3200" baseline="-25000" dirty="0">
              <a:latin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9906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Authors impose: </a:t>
            </a:r>
            <a:endParaRPr lang="en-US" sz="2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2849" y="1484015"/>
            <a:ext cx="1719177" cy="5225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9050" y="1539097"/>
            <a:ext cx="499533" cy="56086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0" y="1556585"/>
            <a:ext cx="736600" cy="451811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 bwMode="auto">
          <a:xfrm>
            <a:off x="4305300" y="1757065"/>
            <a:ext cx="533400" cy="0"/>
          </a:xfrm>
          <a:prstGeom prst="straightConnector1">
            <a:avLst/>
          </a:prstGeom>
          <a:solidFill>
            <a:schemeClr val="accent1"/>
          </a:solidFill>
          <a:ln w="69850" cap="flat" cmpd="dbl" algn="ctr">
            <a:solidFill>
              <a:schemeClr val="tx1"/>
            </a:solidFill>
            <a:prstDash val="solid"/>
            <a:round/>
            <a:headEnd type="none" w="med" len="med"/>
            <a:tailEnd type="stealth" w="sm" len="sm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228600" y="236666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more natural restriction would be </a:t>
            </a:r>
            <a:endParaRPr lang="en-US" sz="2400" dirty="0" smtClean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4067" y="2389997"/>
            <a:ext cx="499533" cy="56086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969000" y="2379365"/>
            <a:ext cx="850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 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4800" y="3124200"/>
            <a:ext cx="8534400" cy="3621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(Same normalization as Gurkaynak, Sack, Swanson, 2005)</a:t>
            </a:r>
          </a:p>
          <a:p>
            <a:pPr marL="228600" indent="-2286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We’re interested in changes in forward guidance that are orthogonal to (i.e., above and beyond) changes in the current funds rate</a:t>
            </a:r>
          </a:p>
          <a:p>
            <a:pPr marL="228600" indent="-2286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Authors’ subsequent analysis always includes offsetting shocks to the current funds rate, anyway</a:t>
            </a:r>
          </a:p>
          <a:p>
            <a:pPr marL="228600" indent="-2286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During ZLB period, equality restriction clearly holds</a:t>
            </a:r>
          </a:p>
          <a:p>
            <a:pPr marL="228600" indent="-2286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Failure to impose this restriction may contaminate identification</a:t>
            </a:r>
          </a:p>
        </p:txBody>
      </p:sp>
    </p:spTree>
    <p:extLst>
      <p:ext uri="{BB962C8B-B14F-4D97-AF65-F5344CB8AC3E}">
        <p14:creationId xmlns:p14="http://schemas.microsoft.com/office/powerpoint/2010/main" val="2808347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6" grpId="0" build="p"/>
      <p:bldP spid="18" grpId="0" build="p"/>
      <p:bldP spid="1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62130"/>
            <a:ext cx="81654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Comment #2:  Sign Restriction on Current i</a:t>
            </a:r>
            <a:r>
              <a:rPr lang="en-US" sz="3200" baseline="-25000" dirty="0" smtClean="0">
                <a:latin typeface="Tahoma" pitchFamily="34" charset="0"/>
              </a:rPr>
              <a:t>t</a:t>
            </a:r>
            <a:endParaRPr lang="en-US" sz="3200" baseline="-25000" dirty="0">
              <a:latin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671465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Interest rate expectations: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41" y="3276600"/>
            <a:ext cx="4418135" cy="2362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4016" y="3200400"/>
            <a:ext cx="4475422" cy="25146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193640" y="2668835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Current i</a:t>
            </a:r>
            <a:r>
              <a:rPr lang="en-US" sz="2400" dirty="0" smtClean="0"/>
              <a:t>nterest rate: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4800" y="12192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Restriction matters: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946424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5" grpId="0" build="p"/>
      <p:bldP spid="2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62130"/>
            <a:ext cx="813838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Comment #3:  </a:t>
            </a:r>
            <a:r>
              <a:rPr lang="en-US" sz="3200" dirty="0" smtClean="0">
                <a:latin typeface="Tahoma" pitchFamily="34" charset="0"/>
              </a:rPr>
              <a:t>Includ</a:t>
            </a:r>
            <a:r>
              <a:rPr lang="en-US" sz="3200" dirty="0" smtClean="0">
                <a:latin typeface="Tahoma" pitchFamily="34" charset="0"/>
              </a:rPr>
              <a:t>ing Forecasts in a VAR</a:t>
            </a:r>
            <a:endParaRPr lang="en-US" sz="3200" baseline="-25000" dirty="0">
              <a:latin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" y="990600"/>
            <a:ext cx="84582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Including survey forecasts in a VAR creates inherent tension:</a:t>
            </a:r>
          </a:p>
          <a:p>
            <a:pPr marL="342900" indent="-231775">
              <a:buFont typeface="Arial" panose="020B0604020202020204" pitchFamily="34" charset="0"/>
              <a:buChar char="•"/>
            </a:pPr>
            <a:r>
              <a:rPr lang="en-US" sz="2400" dirty="0" smtClean="0"/>
              <a:t>VAR is “true” law of motion for the economy</a:t>
            </a:r>
          </a:p>
          <a:p>
            <a:pPr marL="342900" indent="-231775">
              <a:buFont typeface="Arial" panose="020B0604020202020204" pitchFamily="34" charset="0"/>
              <a:buChar char="•"/>
            </a:pPr>
            <a:r>
              <a:rPr lang="en-US" sz="2400" dirty="0" smtClean="0"/>
              <a:t>But survey forecast data provide alternate forecasts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Authors assume Blue Chip survey forecasts are irrational</a:t>
            </a:r>
          </a:p>
          <a:p>
            <a:pPr marL="174625" indent="-174625">
              <a:spcBef>
                <a:spcPts val="1200"/>
              </a:spcBef>
            </a:pPr>
            <a:r>
              <a:rPr lang="en-US" sz="2400" dirty="0" smtClean="0"/>
              <a:t>To support this assumption, authors show </a:t>
            </a:r>
            <a:r>
              <a:rPr lang="en-US" sz="2400" dirty="0" smtClean="0"/>
              <a:t>VAR forecasts significantly outperform Blue Chip: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270" y="3549596"/>
            <a:ext cx="7834930" cy="1295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4800" y="4983540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But this result is</a:t>
            </a:r>
          </a:p>
          <a:p>
            <a:pPr marL="396875" indent="-222250">
              <a:buFont typeface="Arial" panose="020B0604020202020204" pitchFamily="34" charset="0"/>
              <a:buChar char="•"/>
            </a:pPr>
            <a:r>
              <a:rPr lang="en-US" sz="2400" dirty="0" smtClean="0"/>
              <a:t>In sample</a:t>
            </a:r>
          </a:p>
          <a:p>
            <a:pPr marL="396875" indent="-222250">
              <a:buFont typeface="Arial" panose="020B0604020202020204" pitchFamily="34" charset="0"/>
              <a:buChar char="•"/>
            </a:pPr>
            <a:r>
              <a:rPr lang="en-US" sz="2400" dirty="0" smtClean="0"/>
              <a:t>With Blue Chip forecasts included in the VAR</a:t>
            </a:r>
          </a:p>
          <a:p>
            <a:pPr marL="396875" indent="-222250">
              <a:buFont typeface="Arial" panose="020B0604020202020204" pitchFamily="34" charset="0"/>
              <a:buChar char="•"/>
            </a:pPr>
            <a:r>
              <a:rPr lang="en-US" sz="2400" dirty="0" smtClean="0"/>
              <a:t>Including early 1980s (nominal data have downtrend)</a:t>
            </a:r>
          </a:p>
        </p:txBody>
      </p:sp>
    </p:spTree>
    <p:extLst>
      <p:ext uri="{BB962C8B-B14F-4D97-AF65-F5344CB8AC3E}">
        <p14:creationId xmlns:p14="http://schemas.microsoft.com/office/powerpoint/2010/main" val="400145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p"/>
      <p:bldP spid="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62130"/>
            <a:ext cx="813838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Comment #3:  Including Forecasts in a VAR</a:t>
            </a:r>
            <a:endParaRPr lang="en-US" sz="3200" baseline="-25000" dirty="0">
              <a:latin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" y="990600"/>
            <a:ext cx="86106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400"/>
              </a:spcBef>
            </a:pPr>
            <a:r>
              <a:rPr lang="en-US" sz="2400" dirty="0"/>
              <a:t>Compare to Faust and Wright (2013): </a:t>
            </a:r>
          </a:p>
          <a:p>
            <a:pPr marL="285750" indent="-111125">
              <a:spcBef>
                <a:spcPts val="0"/>
              </a:spcBef>
            </a:pPr>
            <a:r>
              <a:rPr lang="en-US" sz="2400" dirty="0"/>
              <a:t>“We find that judgmental survey forecasts outperform model-based ones, often by a wide margin.”</a:t>
            </a:r>
          </a:p>
          <a:p>
            <a:pPr marL="174625" indent="-174625">
              <a:spcBef>
                <a:spcPts val="2400"/>
              </a:spcBef>
            </a:pPr>
            <a:r>
              <a:rPr lang="en-US" sz="2400" dirty="0"/>
              <a:t>O</a:t>
            </a:r>
            <a:r>
              <a:rPr lang="en-US" sz="2400" dirty="0" smtClean="0"/>
              <a:t>verfitting seems to be a problem for the VAR</a:t>
            </a:r>
          </a:p>
          <a:p>
            <a:pPr marL="174625" indent="-174625">
              <a:spcBef>
                <a:spcPts val="2400"/>
              </a:spcBef>
            </a:pPr>
            <a:r>
              <a:rPr lang="en-US" sz="2400" dirty="0"/>
              <a:t>C</a:t>
            </a:r>
            <a:r>
              <a:rPr lang="en-US" sz="2400" dirty="0" smtClean="0"/>
              <a:t>alls into question the estimated VAR reduced-form residuals, identification, and structural shocks:</a:t>
            </a:r>
          </a:p>
          <a:p>
            <a:pPr marL="396875" indent="-222250">
              <a:buFont typeface="Arial" panose="020B0604020202020204" pitchFamily="34" charset="0"/>
              <a:buChar char="•"/>
            </a:pPr>
            <a:r>
              <a:rPr lang="en-US" sz="2400" dirty="0" smtClean="0"/>
              <a:t>Reduced-form residuals are too small</a:t>
            </a:r>
          </a:p>
          <a:p>
            <a:pPr marL="396875" indent="-222250">
              <a:buFont typeface="Arial" panose="020B0604020202020204" pitchFamily="34" charset="0"/>
              <a:buChar char="•"/>
            </a:pPr>
            <a:r>
              <a:rPr lang="en-US" sz="2400" dirty="0" smtClean="0"/>
              <a:t>Structural shocks are too small</a:t>
            </a:r>
          </a:p>
          <a:p>
            <a:pPr marL="396875" indent="-222250">
              <a:buFont typeface="Arial" panose="020B0604020202020204" pitchFamily="34" charset="0"/>
              <a:buChar char="•"/>
            </a:pPr>
            <a:r>
              <a:rPr lang="en-US" sz="2400" dirty="0"/>
              <a:t>C</a:t>
            </a:r>
            <a:r>
              <a:rPr lang="en-US" sz="2400" dirty="0" smtClean="0"/>
              <a:t>ovariance matrix </a:t>
            </a:r>
            <a:r>
              <a:rPr lang="el-GR" sz="2400" dirty="0" smtClean="0"/>
              <a:t>Σ</a:t>
            </a:r>
            <a:r>
              <a:rPr lang="en-US" sz="2400" dirty="0" smtClean="0"/>
              <a:t> and hence </a:t>
            </a:r>
            <a:r>
              <a:rPr lang="el-GR" sz="2400" dirty="0" smtClean="0"/>
              <a:t>Γ</a:t>
            </a:r>
            <a:r>
              <a:rPr lang="en-US" sz="2400" dirty="0" smtClean="0"/>
              <a:t> may not be representative</a:t>
            </a:r>
            <a:endParaRPr lang="en-US" sz="2400" dirty="0"/>
          </a:p>
          <a:p>
            <a:pPr marL="396875" indent="-222250">
              <a:buFont typeface="Arial" panose="020B0604020202020204" pitchFamily="34" charset="0"/>
              <a:buChar char="•"/>
            </a:pPr>
            <a:r>
              <a:rPr lang="en-US" sz="2400" dirty="0" smtClean="0"/>
              <a:t>Structural shocks may not be well identified</a:t>
            </a:r>
          </a:p>
        </p:txBody>
      </p:sp>
    </p:spTree>
    <p:extLst>
      <p:ext uri="{BB962C8B-B14F-4D97-AF65-F5344CB8AC3E}">
        <p14:creationId xmlns:p14="http://schemas.microsoft.com/office/powerpoint/2010/main" val="2807541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61882</TotalTime>
  <Words>652</Words>
  <Application>Microsoft Office PowerPoint</Application>
  <PresentationFormat>On-screen Show (4:3)</PresentationFormat>
  <Paragraphs>81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Tahoma</vt:lpstr>
      <vt:lpstr>Times New Roman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frbsf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L1MXB01</dc:creator>
  <cp:lastModifiedBy>Eric Swanson</cp:lastModifiedBy>
  <cp:revision>2316</cp:revision>
  <cp:lastPrinted>2004-01-07T19:26:36Z</cp:lastPrinted>
  <dcterms:created xsi:type="dcterms:W3CDTF">2002-04-18T19:20:46Z</dcterms:created>
  <dcterms:modified xsi:type="dcterms:W3CDTF">2016-01-04T15:36:32Z</dcterms:modified>
</cp:coreProperties>
</file>