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  <p:sldMasterId id="2147483658" r:id="rId2"/>
  </p:sldMasterIdLst>
  <p:notesMasterIdLst>
    <p:notesMasterId r:id="rId28"/>
  </p:notesMasterIdLst>
  <p:handoutMasterIdLst>
    <p:handoutMasterId r:id="rId29"/>
  </p:handoutMasterIdLst>
  <p:sldIdLst>
    <p:sldId id="457" r:id="rId3"/>
    <p:sldId id="589" r:id="rId4"/>
    <p:sldId id="519" r:id="rId5"/>
    <p:sldId id="592" r:id="rId6"/>
    <p:sldId id="568" r:id="rId7"/>
    <p:sldId id="569" r:id="rId8"/>
    <p:sldId id="590" r:id="rId9"/>
    <p:sldId id="572" r:id="rId10"/>
    <p:sldId id="571" r:id="rId11"/>
    <p:sldId id="576" r:id="rId12"/>
    <p:sldId id="577" r:id="rId13"/>
    <p:sldId id="578" r:id="rId14"/>
    <p:sldId id="574" r:id="rId15"/>
    <p:sldId id="575" r:id="rId16"/>
    <p:sldId id="579" r:id="rId17"/>
    <p:sldId id="581" r:id="rId18"/>
    <p:sldId id="580" r:id="rId19"/>
    <p:sldId id="582" r:id="rId20"/>
    <p:sldId id="584" r:id="rId21"/>
    <p:sldId id="591" r:id="rId22"/>
    <p:sldId id="583" r:id="rId23"/>
    <p:sldId id="585" r:id="rId24"/>
    <p:sldId id="586" r:id="rId25"/>
    <p:sldId id="587" r:id="rId26"/>
    <p:sldId id="588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1505"/>
    <a:srgbClr val="FF9933"/>
    <a:srgbClr val="9ED29A"/>
    <a:srgbClr val="D6ECD4"/>
    <a:srgbClr val="B1CFB6"/>
    <a:srgbClr val="0066FF"/>
    <a:srgbClr val="009900"/>
    <a:srgbClr val="FF33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9" autoAdjust="0"/>
    <p:restoredTop sz="95936" autoAdjust="0"/>
  </p:normalViewPr>
  <p:slideViewPr>
    <p:cSldViewPr showGuides="1">
      <p:cViewPr>
        <p:scale>
          <a:sx n="100" d="100"/>
          <a:sy n="100" d="100"/>
        </p:scale>
        <p:origin x="-2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-1722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46A12CB4-89BE-4222-B5B0-EDEB8925D3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b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363" tIns="48182" rIns="96363" bIns="4818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355C91B8-073D-487C-BDCA-47A144290C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48023-D718-4654-BE71-79CD25FBB634}" type="slidenum">
              <a:rPr lang="en-US"/>
              <a:pPr/>
              <a:t>1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F5859-B151-4D23-8639-58312FAB227F}" type="slidenum">
              <a:rPr lang="en-US"/>
              <a:pPr/>
              <a:t>3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F5859-B151-4D23-8639-58312FAB227F}" type="slidenum">
              <a:rPr lang="en-US"/>
              <a:pPr/>
              <a:t>4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1E907-3D4D-434A-9BA3-9C8F12187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A32EB-D4BD-4C15-9AD7-EDE57D47A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7AB4B-5670-442E-9BEF-06E0C9E38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3F083C-D9C8-4970-8673-26B6D4F379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F4157D-DF68-44FF-A12A-02E2D696C6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A9D0F-E46B-444C-A4F3-FB5DC2C3F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AB6B3-1437-404D-9EF6-FFB1EEFB7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E4D78-856D-4D05-BC2A-233387F63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701B9-4A58-48A0-A16D-70429705B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54384-0E54-44FF-B064-E24A6A736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5C09E-74F4-4776-B9E4-1ED59AAFC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E5AF7-BC08-4887-8DAC-C9FBF725D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6DE1F-2D3C-4ED4-AA55-1C7CB1BC2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4C1B3-2CC2-4876-9899-70007677B8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C2D7D-495E-496D-A821-2CFD8189B6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2F562-CBBC-43A5-911F-4A86D63CD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AA82B-9643-45C2-B2AD-DD3833FA9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74E3E-098F-4501-80EC-6D3D8CCC9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84DB9-39C0-41CB-9C7F-F855F7CA5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21A15-82E7-4C12-98AB-D19BA4B5A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9DCEE-906C-442D-BE03-7CC5CA774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9F495-4FF6-4671-8081-0D74A10102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608E3-21DD-4A27-8808-2FA84D2F7C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96641-61B6-467B-9B30-8F3BB6BA54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B4D0B9"/>
              </a:gs>
              <a:gs pos="100000">
                <a:srgbClr val="B4D0B9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05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5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05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055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82DA7DC-A333-40D9-A2B3-E75B85F342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81" r:id="rId12"/>
    <p:sldLayoutId id="214748368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6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06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06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8317234-BB0C-4ED2-8A08-CC26DAFA76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Text Box 2"/>
          <p:cNvSpPr txBox="1">
            <a:spLocks noChangeArrowheads="1"/>
          </p:cNvSpPr>
          <p:nvPr/>
        </p:nvSpPr>
        <p:spPr bwMode="auto">
          <a:xfrm>
            <a:off x="373063" y="76200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/>
              <a:t>Discussion </a:t>
            </a:r>
            <a:r>
              <a:rPr lang="en-US" sz="3200" dirty="0" smtClean="0"/>
              <a:t>of</a:t>
            </a:r>
          </a:p>
          <a:p>
            <a:pPr algn="ctr"/>
            <a:r>
              <a:rPr lang="en-US" sz="3200" dirty="0" smtClean="0"/>
              <a:t>Bloom, </a:t>
            </a:r>
            <a:r>
              <a:rPr lang="en-US" sz="3200" dirty="0" err="1" smtClean="0"/>
              <a:t>Floetotto</a:t>
            </a:r>
            <a:r>
              <a:rPr lang="en-US" sz="3200" dirty="0" smtClean="0"/>
              <a:t>, </a:t>
            </a:r>
            <a:r>
              <a:rPr lang="en-US" sz="3200" dirty="0" err="1" smtClean="0"/>
              <a:t>Jaimovich</a:t>
            </a:r>
            <a:r>
              <a:rPr lang="en-US" sz="3200" dirty="0" smtClean="0"/>
              <a:t>,</a:t>
            </a:r>
          </a:p>
          <a:p>
            <a:pPr algn="ctr"/>
            <a:r>
              <a:rPr lang="en-US" sz="3200" dirty="0" smtClean="0"/>
              <a:t>“Really Uncertain Business Cycles”</a:t>
            </a:r>
            <a:endParaRPr lang="en-US" sz="3200" dirty="0"/>
          </a:p>
        </p:txBody>
      </p:sp>
      <p:sp>
        <p:nvSpPr>
          <p:cNvPr id="665603" name="Text Box 3"/>
          <p:cNvSpPr txBox="1">
            <a:spLocks noChangeArrowheads="1"/>
          </p:cNvSpPr>
          <p:nvPr/>
        </p:nvSpPr>
        <p:spPr bwMode="auto">
          <a:xfrm>
            <a:off x="2236246" y="5112603"/>
            <a:ext cx="46889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Conference on </a:t>
            </a:r>
            <a:r>
              <a:rPr lang="en-US" sz="1600" dirty="0" smtClean="0"/>
              <a:t>Inequality in a Time of Contraction</a:t>
            </a:r>
            <a:endParaRPr lang="en-US" sz="1600" dirty="0"/>
          </a:p>
          <a:p>
            <a:pPr algn="ctr"/>
            <a:r>
              <a:rPr lang="en-US" sz="1600" dirty="0" smtClean="0"/>
              <a:t>Stanford University</a:t>
            </a:r>
            <a:endParaRPr lang="en-US" sz="1600" dirty="0"/>
          </a:p>
          <a:p>
            <a:pPr algn="ctr"/>
            <a:r>
              <a:rPr lang="en-US" sz="1600" dirty="0"/>
              <a:t>November </a:t>
            </a:r>
            <a:r>
              <a:rPr lang="en-US" sz="1600" dirty="0" smtClean="0"/>
              <a:t>13, 2009</a:t>
            </a:r>
            <a:endParaRPr lang="en-US" sz="1600" dirty="0"/>
          </a:p>
        </p:txBody>
      </p:sp>
      <p:pic>
        <p:nvPicPr>
          <p:cNvPr id="665605" name="Picture 5" descr="sflogo8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2217738" y="2620962"/>
            <a:ext cx="4673600" cy="2332038"/>
          </a:xfrm>
          <a:prstGeom prst="rect">
            <a:avLst/>
          </a:prstGeom>
          <a:noFill/>
        </p:spPr>
      </p:pic>
      <p:sp>
        <p:nvSpPr>
          <p:cNvPr id="665607" name="Text Box 7"/>
          <p:cNvSpPr txBox="1">
            <a:spLocks noChangeArrowheads="1"/>
          </p:cNvSpPr>
          <p:nvPr/>
        </p:nvSpPr>
        <p:spPr bwMode="auto">
          <a:xfrm>
            <a:off x="2552700" y="1766887"/>
            <a:ext cx="4013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 dirty="0"/>
              <a:t>Eric T. Swanson</a:t>
            </a:r>
          </a:p>
          <a:p>
            <a:pPr algn="ctr"/>
            <a:r>
              <a:rPr lang="en-US" sz="1600" dirty="0"/>
              <a:t>Federal Reserve Bank of San Francisco</a:t>
            </a:r>
          </a:p>
        </p:txBody>
      </p:sp>
      <p:sp>
        <p:nvSpPr>
          <p:cNvPr id="665608" name="Text Box 8"/>
          <p:cNvSpPr txBox="1">
            <a:spLocks noChangeArrowheads="1"/>
          </p:cNvSpPr>
          <p:nvPr/>
        </p:nvSpPr>
        <p:spPr bwMode="auto">
          <a:xfrm>
            <a:off x="182563" y="6019800"/>
            <a:ext cx="87630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/>
            <a:r>
              <a:rPr lang="en-US" sz="1600" i="1" dirty="0"/>
              <a:t>Note:  The views expressed in this presentation are the </a:t>
            </a:r>
            <a:r>
              <a:rPr lang="en-US" sz="1600" i="1" dirty="0" smtClean="0"/>
              <a:t>author’s and </a:t>
            </a:r>
            <a:r>
              <a:rPr lang="en-US" sz="1600" i="1" dirty="0"/>
              <a:t>do not necessarily reflect the views of the management of the Federal Reserve Bank of San Francisco or any other individuals within the Federal Reserve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7998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Davis, </a:t>
            </a:r>
            <a:r>
              <a:rPr lang="en-US" sz="3200" dirty="0" err="1" smtClean="0">
                <a:solidFill>
                  <a:srgbClr val="0000BE"/>
                </a:solidFill>
                <a:latin typeface="Tahoma" pitchFamily="34" charset="0"/>
              </a:rPr>
              <a:t>Haltiwanger</a:t>
            </a:r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, </a:t>
            </a:r>
            <a:r>
              <a:rPr lang="en-US" sz="3200" dirty="0" err="1" smtClean="0">
                <a:solidFill>
                  <a:srgbClr val="0000BE"/>
                </a:solidFill>
                <a:latin typeface="Tahoma" pitchFamily="34" charset="0"/>
              </a:rPr>
              <a:t>Jarmin</a:t>
            </a:r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, Miranda (2006)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1096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1114425"/>
            <a:ext cx="7381875" cy="55911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7998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Davis, </a:t>
            </a:r>
            <a:r>
              <a:rPr lang="en-US" sz="3200" dirty="0" err="1" smtClean="0">
                <a:solidFill>
                  <a:srgbClr val="0000BE"/>
                </a:solidFill>
                <a:latin typeface="Tahoma" pitchFamily="34" charset="0"/>
              </a:rPr>
              <a:t>Haltiwanger</a:t>
            </a:r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, </a:t>
            </a:r>
            <a:r>
              <a:rPr lang="en-US" sz="3200" dirty="0" err="1" smtClean="0">
                <a:solidFill>
                  <a:srgbClr val="0000BE"/>
                </a:solidFill>
                <a:latin typeface="Tahoma" pitchFamily="34" charset="0"/>
              </a:rPr>
              <a:t>Jarmin</a:t>
            </a:r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, Miranda (2006)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1097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7267575" cy="48863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7998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Davis, </a:t>
            </a:r>
            <a:r>
              <a:rPr lang="en-US" sz="3200" dirty="0" err="1" smtClean="0">
                <a:solidFill>
                  <a:srgbClr val="0000BE"/>
                </a:solidFill>
                <a:latin typeface="Tahoma" pitchFamily="34" charset="0"/>
              </a:rPr>
              <a:t>Haltiwanger</a:t>
            </a:r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, </a:t>
            </a:r>
            <a:r>
              <a:rPr lang="en-US" sz="3200" dirty="0" err="1" smtClean="0">
                <a:solidFill>
                  <a:srgbClr val="0000BE"/>
                </a:solidFill>
                <a:latin typeface="Tahoma" pitchFamily="34" charset="0"/>
              </a:rPr>
              <a:t>Jarmin</a:t>
            </a:r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, Miranda (2006)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1098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381875" cy="47910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52733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BE"/>
                </a:solidFill>
                <a:latin typeface="Tahoma" pitchFamily="34" charset="0"/>
              </a:rPr>
              <a:t>Meghir</a:t>
            </a:r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 and </a:t>
            </a:r>
            <a:r>
              <a:rPr lang="en-US" sz="3200" dirty="0" err="1" smtClean="0">
                <a:solidFill>
                  <a:srgbClr val="0000BE"/>
                </a:solidFill>
                <a:latin typeface="Tahoma" pitchFamily="34" charset="0"/>
              </a:rPr>
              <a:t>Pistaferri</a:t>
            </a:r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 (2004)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1095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295400"/>
            <a:ext cx="6743700" cy="5029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52733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00BE"/>
                </a:solidFill>
                <a:latin typeface="Tahoma" pitchFamily="34" charset="0"/>
              </a:rPr>
              <a:t>Meghir</a:t>
            </a:r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 and </a:t>
            </a:r>
            <a:r>
              <a:rPr lang="en-US" sz="3200" dirty="0" err="1" smtClean="0">
                <a:solidFill>
                  <a:srgbClr val="0000BE"/>
                </a:solidFill>
                <a:latin typeface="Tahoma" pitchFamily="34" charset="0"/>
              </a:rPr>
              <a:t>Pistaferri</a:t>
            </a:r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 (2004)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1" y="16764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“The </a:t>
            </a:r>
            <a:r>
              <a:rPr lang="en-US" sz="2400" i="1" dirty="0"/>
              <a:t>counter-cyclicality of income uncertainty has been advocated by those who propose </a:t>
            </a:r>
            <a:r>
              <a:rPr lang="en-US" sz="2400" i="1" dirty="0" smtClean="0"/>
              <a:t>a resolution </a:t>
            </a:r>
            <a:r>
              <a:rPr lang="en-US" sz="2400" i="1" dirty="0"/>
              <a:t>of the equity premium puzzle based on the negative correlation between </a:t>
            </a:r>
            <a:r>
              <a:rPr lang="en-US" sz="2400" i="1" dirty="0" smtClean="0"/>
              <a:t>aggregate shocks </a:t>
            </a:r>
            <a:r>
              <a:rPr lang="en-US" sz="2400" i="1" dirty="0"/>
              <a:t>and individual risk (</a:t>
            </a:r>
            <a:r>
              <a:rPr lang="en-US" sz="2400" i="1" dirty="0" err="1"/>
              <a:t>Mankiw</a:t>
            </a:r>
            <a:r>
              <a:rPr lang="en-US" sz="2400" i="1" dirty="0"/>
              <a:t> (1986)). We find mixed support for this</a:t>
            </a:r>
            <a:r>
              <a:rPr lang="en-US" sz="2400" i="1" dirty="0" smtClean="0"/>
              <a:t>.”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365760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p. 10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4632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Implied Volatility: Stocks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1104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23925"/>
            <a:ext cx="85915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4767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Realized Volatility: Stocks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1103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23925"/>
            <a:ext cx="85915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45720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Implied Volatility: Bonds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1102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23925"/>
            <a:ext cx="85915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47072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Realized Volatility: Bonds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11018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23925"/>
            <a:ext cx="85915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6941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Implied Volatility: Federal Funds Rate</a:t>
            </a:r>
          </a:p>
        </p:txBody>
      </p:sp>
      <p:pic>
        <p:nvPicPr>
          <p:cNvPr id="1104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686800" cy="5867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60015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Uncertainty and Business Cycles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20212"/>
            <a:ext cx="8381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Ben Bernanke (1983 QJE)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Christina </a:t>
            </a:r>
            <a:r>
              <a:rPr lang="en-US" sz="2400" dirty="0" err="1" smtClean="0"/>
              <a:t>Romer</a:t>
            </a:r>
            <a:r>
              <a:rPr lang="en-US" sz="2400" dirty="0" smtClean="0"/>
              <a:t> (1990 QJE)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John </a:t>
            </a:r>
            <a:r>
              <a:rPr lang="en-US" sz="2400" dirty="0" err="1" smtClean="0"/>
              <a:t>Hassler</a:t>
            </a:r>
            <a:r>
              <a:rPr lang="en-US" sz="2400" dirty="0" smtClean="0"/>
              <a:t> (1996 JEDC)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Nicholas Bloom (2009 </a:t>
            </a:r>
            <a:r>
              <a:rPr lang="en-US" sz="2400" dirty="0" err="1" smtClean="0"/>
              <a:t>Em</a:t>
            </a:r>
            <a:r>
              <a:rPr lang="en-US" sz="24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412200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Uncertainty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819400" y="4343400"/>
            <a:ext cx="533400" cy="1588"/>
          </a:xfrm>
          <a:prstGeom prst="straightConnector1">
            <a:avLst/>
          </a:prstGeom>
          <a:ln w="60325" cmpd="dbl">
            <a:headEnd type="none" w="med" len="med"/>
            <a:tailEnd type="stealth" w="med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05200" y="3962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Delay in Inv,</a:t>
            </a:r>
          </a:p>
          <a:p>
            <a:pPr algn="ctr"/>
            <a:r>
              <a:rPr lang="en-US" sz="2400" dirty="0" smtClean="0"/>
              <a:t>Durable 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4114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Recession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638800" y="4343400"/>
            <a:ext cx="533400" cy="1588"/>
          </a:xfrm>
          <a:prstGeom prst="straightConnector1">
            <a:avLst/>
          </a:prstGeom>
          <a:ln w="60325" cmpd="dbl">
            <a:headEnd type="none" w="med" len="med"/>
            <a:tailEnd type="stealth" w="med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2247106" y="4297303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14400"/>
            <a:ext cx="86868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67184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Realized Volatility: Short-Term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52650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Realized Volatility: Oil Prices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1099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23925"/>
            <a:ext cx="85915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7328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Exogenous vs. Endogenous Uncertainty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Exogenous uncertainty:</a:t>
            </a:r>
          </a:p>
        </p:txBody>
      </p:sp>
      <p:graphicFrame>
        <p:nvGraphicFramePr>
          <p:cNvPr id="1098754" name="Object 2"/>
          <p:cNvGraphicFramePr>
            <a:graphicFrameLocks noChangeAspect="1"/>
          </p:cNvGraphicFramePr>
          <p:nvPr/>
        </p:nvGraphicFramePr>
        <p:xfrm>
          <a:off x="3378200" y="1905000"/>
          <a:ext cx="2378075" cy="1141413"/>
        </p:xfrm>
        <a:graphic>
          <a:graphicData uri="http://schemas.openxmlformats.org/presentationml/2006/ole">
            <p:oleObj spid="_x0000_s1098754" name="Equation" r:id="rId3" imgW="952200" imgH="4572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3653135"/>
            <a:ext cx="359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Endogenous uncertainty:</a:t>
            </a:r>
          </a:p>
        </p:txBody>
      </p:sp>
      <p:graphicFrame>
        <p:nvGraphicFramePr>
          <p:cNvPr id="1098755" name="Object 3"/>
          <p:cNvGraphicFramePr>
            <a:graphicFrameLocks noChangeAspect="1"/>
          </p:cNvGraphicFramePr>
          <p:nvPr/>
        </p:nvGraphicFramePr>
        <p:xfrm>
          <a:off x="3279775" y="4305300"/>
          <a:ext cx="2540000" cy="571500"/>
        </p:xfrm>
        <a:graphic>
          <a:graphicData uri="http://schemas.openxmlformats.org/presentationml/2006/ole">
            <p:oleObj spid="_x0000_s1098755" name="Equation" r:id="rId4" imgW="10159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69356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Quantity vs. Price of Uncertainty/Risk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819400"/>
            <a:ext cx="6511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Risk premium = Quantity of risk × Price of risk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456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Bloom (2009):  risk-neutral firms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905000"/>
            <a:ext cx="6909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paper:  firms evaluate investment using SDF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729335"/>
            <a:ext cx="845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 the price of risk is as important as the quantity of risk in this paper.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971550" y="461516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95338">
              <a:spcBef>
                <a:spcPts val="1200"/>
              </a:spcBef>
            </a:pPr>
            <a:r>
              <a:rPr lang="en-US" sz="2400" dirty="0" smtClean="0"/>
              <a:t>Another reason to focus on financial market data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61950" y="4846637"/>
            <a:ext cx="533400" cy="1588"/>
          </a:xfrm>
          <a:prstGeom prst="straightConnector1">
            <a:avLst/>
          </a:prstGeom>
          <a:ln w="60325" cmpd="dbl">
            <a:headEnd type="none" w="med" len="med"/>
            <a:tailEnd type="stealth" w="med" len="sm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71497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Summary of Comments &amp; Suggestions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39895"/>
            <a:ext cx="82296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/>
              <a:t>De-emphasize cross-sectional measures of dispersion</a:t>
            </a:r>
          </a:p>
          <a:p>
            <a:pPr marL="228600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/>
              <a:t>Emphasize GARCH, financial measures of uncertainty</a:t>
            </a:r>
          </a:p>
          <a:p>
            <a:pPr marL="228600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/>
              <a:t>Emphasize model</a:t>
            </a:r>
          </a:p>
          <a:p>
            <a:pPr marL="228600" indent="-2286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400" dirty="0" smtClean="0"/>
              <a:t>Confront issue of endogenous vs. exogenous 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3638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Uncertainty Shocks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20212"/>
            <a:ext cx="8381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“Back in June 2008 I wrote a piece for VOXEU predicting a mild recession in 2009. Over the last few weeks the situation has become far worse, and I believe even these pessimistic predictions were too optimistic. I now believe Europe and the US will sink into a severe recession next year, with GDP  contracting by 3% in 2009 and unemployment rising by about 3 million in both Europe and the US. This would be the worst recession since 1974/75.”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4355068"/>
            <a:ext cx="379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Nick Bloom, October 2008,  </a:t>
            </a:r>
            <a:r>
              <a:rPr lang="en-US" dirty="0" err="1" smtClean="0"/>
              <a:t>VoxEU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7" name="Rectangle 9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B4D0B9"/>
              </a:gs>
              <a:gs pos="100000">
                <a:srgbClr val="B4D0B9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9498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3638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Uncertainty Shocks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19201"/>
            <a:ext cx="1796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Model:</a:t>
            </a:r>
          </a:p>
          <a:p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10606" y="2514600"/>
          <a:ext cx="4522787" cy="641350"/>
        </p:xfrm>
        <a:graphic>
          <a:graphicData uri="http://schemas.openxmlformats.org/presentationml/2006/ole">
            <p:oleObj spid="_x0000_s959499" name="Equation" r:id="rId4" imgW="1701720" imgH="241200" progId="Equation.3">
              <p:embed/>
            </p:oleObj>
          </a:graphicData>
        </a:graphic>
      </p:graphicFrame>
      <p:graphicFrame>
        <p:nvGraphicFramePr>
          <p:cNvPr id="959500" name="Object 12"/>
          <p:cNvGraphicFramePr>
            <a:graphicFrameLocks noChangeAspect="1"/>
          </p:cNvGraphicFramePr>
          <p:nvPr/>
        </p:nvGraphicFramePr>
        <p:xfrm>
          <a:off x="2274571" y="3276600"/>
          <a:ext cx="4594857" cy="685800"/>
        </p:xfrm>
        <a:graphic>
          <a:graphicData uri="http://schemas.openxmlformats.org/presentationml/2006/ole">
            <p:oleObj spid="_x0000_s959500" name="Equation" r:id="rId5" imgW="1701720" imgH="253800" progId="Equation.3">
              <p:embed/>
            </p:oleObj>
          </a:graphicData>
        </a:graphic>
      </p:graphicFrame>
      <p:graphicFrame>
        <p:nvGraphicFramePr>
          <p:cNvPr id="959501" name="Object 13"/>
          <p:cNvGraphicFramePr>
            <a:graphicFrameLocks noChangeAspect="1"/>
          </p:cNvGraphicFramePr>
          <p:nvPr/>
        </p:nvGraphicFramePr>
        <p:xfrm>
          <a:off x="2853268" y="1676400"/>
          <a:ext cx="3036888" cy="608013"/>
        </p:xfrm>
        <a:graphic>
          <a:graphicData uri="http://schemas.openxmlformats.org/presentationml/2006/ole">
            <p:oleObj spid="_x0000_s959501" name="Equation" r:id="rId6" imgW="11430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7" name="Rectangle 9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gradFill rotWithShape="1">
            <a:gsLst>
              <a:gs pos="0">
                <a:srgbClr val="B4D0B9"/>
              </a:gs>
              <a:gs pos="100000">
                <a:srgbClr val="B4D0B9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9498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3638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Uncertainty Shocks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19201"/>
            <a:ext cx="1796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Model:</a:t>
            </a:r>
          </a:p>
          <a:p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310606" y="2514600"/>
          <a:ext cx="4522787" cy="641350"/>
        </p:xfrm>
        <a:graphic>
          <a:graphicData uri="http://schemas.openxmlformats.org/presentationml/2006/ole">
            <p:oleObj spid="_x0000_s1114114" name="Equation" r:id="rId4" imgW="1701720" imgH="241200" progId="Equation.3">
              <p:embed/>
            </p:oleObj>
          </a:graphicData>
        </a:graphic>
      </p:graphicFrame>
      <p:graphicFrame>
        <p:nvGraphicFramePr>
          <p:cNvPr id="959501" name="Object 13"/>
          <p:cNvGraphicFramePr>
            <a:graphicFrameLocks noChangeAspect="1"/>
          </p:cNvGraphicFramePr>
          <p:nvPr/>
        </p:nvGraphicFramePr>
        <p:xfrm>
          <a:off x="2853268" y="1676400"/>
          <a:ext cx="3036888" cy="608013"/>
        </p:xfrm>
        <a:graphic>
          <a:graphicData uri="http://schemas.openxmlformats.org/presentationml/2006/ole">
            <p:oleObj spid="_x0000_s1114116" name="Equation" r:id="rId5" imgW="1143000" imgH="228600" progId="Equation.3">
              <p:embed/>
            </p:oleObj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5734050" y="2533650"/>
            <a:ext cx="12954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717550"/>
            <a:ext cx="8699500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61434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Figure 10b:  GARCH(1,1) for TFP</a:t>
            </a:r>
            <a:endParaRPr lang="en-US" sz="32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87400"/>
            <a:ext cx="8512175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62876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Figure 11:  Stock Market Volatility</a:t>
            </a:r>
            <a:endParaRPr lang="en-US" sz="3200" dirty="0">
              <a:latin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048000"/>
            <a:ext cx="1499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ealized volatility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3045023"/>
            <a:ext cx="1439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implied volatility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975" r="6319" b="11275"/>
          <a:stretch>
            <a:fillRect/>
          </a:stretch>
        </p:blipFill>
        <p:spPr bwMode="auto">
          <a:xfrm>
            <a:off x="457200" y="304800"/>
            <a:ext cx="8070850" cy="638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533400"/>
            <a:ext cx="9278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Figure 3: Cross-establishment output growth spread, within individual firms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5561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BE"/>
                </a:solidFill>
                <a:latin typeface="Tahoma" pitchFamily="34" charset="0"/>
              </a:rPr>
              <a:t>Heterogeneity vs. Uncertainty</a:t>
            </a:r>
            <a:endParaRPr lang="en-US" sz="3200" dirty="0">
              <a:latin typeface="Tahoma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219450" y="1905000"/>
          <a:ext cx="2698750" cy="571500"/>
        </p:xfrm>
        <a:graphic>
          <a:graphicData uri="http://schemas.openxmlformats.org/presentationml/2006/ole">
            <p:oleObj spid="_x0000_s1094658" name="Equation" r:id="rId3" imgW="1079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975" r="6319" b="11275"/>
          <a:stretch>
            <a:fillRect/>
          </a:stretch>
        </p:blipFill>
        <p:spPr bwMode="auto">
          <a:xfrm>
            <a:off x="457200" y="304800"/>
            <a:ext cx="8070850" cy="638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533400"/>
            <a:ext cx="9278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Figure 3: Cross-establishment output growth spread, within individual firms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46785</TotalTime>
  <Words>479</Words>
  <Application>Microsoft Office PowerPoint</Application>
  <PresentationFormat>On-screen Show (4:3)</PresentationFormat>
  <Paragraphs>63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Default Design</vt:lpstr>
      <vt:lpstr>1_Default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frbsf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L1MXB01</dc:creator>
  <cp:lastModifiedBy>Eric Swanson</cp:lastModifiedBy>
  <cp:revision>2019</cp:revision>
  <cp:lastPrinted>2004-01-07T19:26:36Z</cp:lastPrinted>
  <dcterms:created xsi:type="dcterms:W3CDTF">2002-04-18T19:20:46Z</dcterms:created>
  <dcterms:modified xsi:type="dcterms:W3CDTF">2009-11-13T21:17:11Z</dcterms:modified>
</cp:coreProperties>
</file>