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18"/>
  </p:notesMasterIdLst>
  <p:handoutMasterIdLst>
    <p:handoutMasterId r:id="rId19"/>
  </p:handoutMasterIdLst>
  <p:sldIdLst>
    <p:sldId id="457" r:id="rId3"/>
    <p:sldId id="589" r:id="rId4"/>
    <p:sldId id="519" r:id="rId5"/>
    <p:sldId id="605" r:id="rId6"/>
    <p:sldId id="598" r:id="rId7"/>
    <p:sldId id="601" r:id="rId8"/>
    <p:sldId id="604" r:id="rId9"/>
    <p:sldId id="602" r:id="rId10"/>
    <p:sldId id="592" r:id="rId11"/>
    <p:sldId id="599" r:id="rId12"/>
    <p:sldId id="572" r:id="rId13"/>
    <p:sldId id="603" r:id="rId14"/>
    <p:sldId id="594" r:id="rId15"/>
    <p:sldId id="596" r:id="rId16"/>
    <p:sldId id="597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1505"/>
    <a:srgbClr val="FF9933"/>
    <a:srgbClr val="9ED29A"/>
    <a:srgbClr val="D6ECD4"/>
    <a:srgbClr val="B1CFB6"/>
    <a:srgbClr val="0066FF"/>
    <a:srgbClr val="0099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9" autoAdjust="0"/>
    <p:restoredTop sz="95936" autoAdjust="0"/>
  </p:normalViewPr>
  <p:slideViewPr>
    <p:cSldViewPr showGuides="1">
      <p:cViewPr>
        <p:scale>
          <a:sx n="80" d="100"/>
          <a:sy n="80" d="100"/>
        </p:scale>
        <p:origin x="-2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3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4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5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6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7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8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9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10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9F495-4FF6-4671-8081-0D74A1010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icswanson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373063" y="76200"/>
            <a:ext cx="838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Presentation and Discussion of</a:t>
            </a:r>
          </a:p>
          <a:p>
            <a:pPr algn="ctr"/>
            <a:r>
              <a:rPr lang="en-US" sz="2800" dirty="0" smtClean="0"/>
              <a:t>Gagnon, </a:t>
            </a:r>
            <a:r>
              <a:rPr lang="en-US" sz="2800" dirty="0" err="1" smtClean="0"/>
              <a:t>Raskin</a:t>
            </a:r>
            <a:r>
              <a:rPr lang="en-US" sz="2800" dirty="0" smtClean="0"/>
              <a:t>, </a:t>
            </a:r>
            <a:r>
              <a:rPr lang="en-US" sz="2800" dirty="0" err="1" smtClean="0"/>
              <a:t>Remasche</a:t>
            </a:r>
            <a:r>
              <a:rPr lang="en-US" sz="2800" dirty="0" smtClean="0"/>
              <a:t>, and Sack,</a:t>
            </a:r>
          </a:p>
          <a:p>
            <a:pPr algn="ctr"/>
            <a:r>
              <a:rPr lang="en-US" sz="2800" dirty="0" smtClean="0"/>
              <a:t>“The Financial Market Effects of the Federal Reserve’s Large-Scale Asset Purchases”</a:t>
            </a:r>
            <a:endParaRPr lang="en-US" sz="2800" dirty="0"/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3448198" y="5435025"/>
            <a:ext cx="22476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AEA Meetings, Denver</a:t>
            </a:r>
            <a:endParaRPr lang="en-US" sz="1600" dirty="0"/>
          </a:p>
          <a:p>
            <a:pPr algn="ctr"/>
            <a:r>
              <a:rPr lang="en-US" sz="1600" dirty="0" smtClean="0"/>
              <a:t>January 8, 2011</a:t>
            </a:r>
            <a:endParaRPr lang="en-US" sz="1600" dirty="0"/>
          </a:p>
        </p:txBody>
      </p:sp>
      <p:pic>
        <p:nvPicPr>
          <p:cNvPr id="665605" name="Picture 5" descr="sflogo8"/>
          <p:cNvPicPr>
            <a:picLocks noChangeAspect="1" noChangeArrowheads="1"/>
          </p:cNvPicPr>
          <p:nvPr/>
        </p:nvPicPr>
        <p:blipFill>
          <a:blip r:embed="rId4" cstate="print">
            <a:lum bright="18000"/>
          </a:blip>
          <a:srcRect/>
          <a:stretch>
            <a:fillRect/>
          </a:stretch>
        </p:blipFill>
        <p:spPr bwMode="auto">
          <a:xfrm>
            <a:off x="2235200" y="2925762"/>
            <a:ext cx="4673600" cy="2332038"/>
          </a:xfrm>
          <a:prstGeom prst="rect">
            <a:avLst/>
          </a:prstGeom>
          <a:noFill/>
        </p:spPr>
      </p:pic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2565400" y="2057400"/>
            <a:ext cx="40132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dirty="0"/>
              <a:t>Eric T. Swanson</a:t>
            </a:r>
          </a:p>
          <a:p>
            <a:pPr algn="ctr"/>
            <a:r>
              <a:rPr lang="en-US" sz="1600" dirty="0"/>
              <a:t>Federal Reserve Bank of San Francisco</a:t>
            </a:r>
          </a:p>
        </p:txBody>
      </p:sp>
      <p:sp>
        <p:nvSpPr>
          <p:cNvPr id="665608" name="Text Box 8"/>
          <p:cNvSpPr txBox="1">
            <a:spLocks noChangeArrowheads="1"/>
          </p:cNvSpPr>
          <p:nvPr/>
        </p:nvSpPr>
        <p:spPr bwMode="auto">
          <a:xfrm>
            <a:off x="0" y="6096000"/>
            <a:ext cx="9144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/>
            <a:r>
              <a:rPr lang="en-US" sz="1400" i="1" dirty="0" smtClean="0"/>
              <a:t>The </a:t>
            </a:r>
            <a:r>
              <a:rPr lang="en-US" sz="1400" i="1" dirty="0"/>
              <a:t>views expressed in this presentation are the </a:t>
            </a:r>
            <a:r>
              <a:rPr lang="en-US" sz="1400" i="1" dirty="0" smtClean="0"/>
              <a:t>author’s and </a:t>
            </a:r>
            <a:r>
              <a:rPr lang="en-US" sz="1400" i="1" dirty="0"/>
              <a:t>do not necessarily reflect the views of the </a:t>
            </a:r>
            <a:r>
              <a:rPr lang="en-US" sz="1400" i="1" dirty="0" smtClean="0"/>
              <a:t>manage-</a:t>
            </a:r>
            <a:r>
              <a:rPr lang="en-US" sz="1400" i="1" dirty="0" err="1" smtClean="0"/>
              <a:t>ment</a:t>
            </a:r>
            <a:r>
              <a:rPr lang="en-US" sz="1400" i="1" dirty="0" smtClean="0"/>
              <a:t> </a:t>
            </a:r>
            <a:r>
              <a:rPr lang="en-US" sz="1400" i="1" dirty="0"/>
              <a:t>of the Federal Reserve Bank of San Francisco or any other </a:t>
            </a:r>
            <a:r>
              <a:rPr lang="en-US" sz="1400" i="1" dirty="0" smtClean="0"/>
              <a:t>individuals </a:t>
            </a:r>
            <a:r>
              <a:rPr lang="en-US" sz="1400" i="1" dirty="0"/>
              <a:t>within the Federal Reserve System.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45238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Operation Twist vs. QE2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1" y="1220212"/>
            <a:ext cx="2743199" cy="508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400" b="1" dirty="0" smtClean="0"/>
              <a:t>Operation Twist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1" y="1219200"/>
            <a:ext cx="2743199" cy="508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400" b="1" dirty="0" smtClean="0"/>
              <a:t>QE2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158399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Large gold outflows prevent Fed from lowering funds rate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1" y="2158399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Zero lower bound prevents Fed from lowering funds rate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403937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Buy long-term Treasury securities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3403937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Buy long-term Treasury securities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8768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Sell/issue short-term Treasury bills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4618672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Issue bank reserves (short-term Fed liabilities)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4168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Operation Twist:  Event Study Approach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Re-examine Operation Twist using modern event study</a:t>
            </a:r>
          </a:p>
          <a:p>
            <a:pPr marL="171450" indent="-171450">
              <a:spcBef>
                <a:spcPts val="2400"/>
              </a:spcBef>
            </a:pPr>
            <a:r>
              <a:rPr lang="en-US" sz="2400" dirty="0" smtClean="0"/>
              <a:t>Modigliani and </a:t>
            </a:r>
            <a:r>
              <a:rPr lang="en-US" sz="2400" dirty="0" err="1" smtClean="0"/>
              <a:t>Sutch</a:t>
            </a:r>
            <a:r>
              <a:rPr lang="en-US" sz="2400" dirty="0" smtClean="0"/>
              <a:t> (1966,1967) used quarterly time series,</a:t>
            </a:r>
            <a:br>
              <a:rPr lang="en-US" sz="2400" dirty="0" smtClean="0"/>
            </a:br>
            <a:r>
              <a:rPr lang="en-US" sz="2400" dirty="0" smtClean="0"/>
              <a:t>concluded “effects most unlikely to exceed 10 to 20 bp”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Advantages of event study approach: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Other factors affecting macroeconomic outlook held constant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Standard errors are smaller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Avoids endogeneity problems</a:t>
            </a:r>
          </a:p>
          <a:p>
            <a:pPr>
              <a:spcBef>
                <a:spcPts val="3000"/>
              </a:spcBef>
            </a:pPr>
            <a:r>
              <a:rPr lang="en-US" sz="2400" dirty="0" smtClean="0"/>
              <a:t>Advantages of Operation Twist period: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No financial crisis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Foreign official purchases were tiny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6743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Operation Twist:  Event Study Dates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11376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066800"/>
            <a:ext cx="902017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6581001"/>
            <a:ext cx="1663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source: Swanson (2011)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47031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Operation Twist:  Results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11397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2" y="1104900"/>
            <a:ext cx="83534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97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52700"/>
            <a:ext cx="82772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97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7" y="5334000"/>
            <a:ext cx="82486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457200" y="4457700"/>
            <a:ext cx="81534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81001"/>
            <a:ext cx="1663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source: Swanson (2011)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" y="3752850"/>
            <a:ext cx="81534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7200" y="2895600"/>
            <a:ext cx="81534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86113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Operation Twist:  Comparison to the Literature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326005"/>
            <a:ext cx="41148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Gagnon et al. (2010)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D’Amico-King (2010)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Hamilton-Wu (2010)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Greenwood-</a:t>
            </a:r>
            <a:r>
              <a:rPr lang="en-US" sz="2400" dirty="0" err="1" smtClean="0"/>
              <a:t>Vayanos</a:t>
            </a:r>
            <a:r>
              <a:rPr lang="en-US" sz="2400" dirty="0" smtClean="0"/>
              <a:t> (2008)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Krishnamurthy-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Vissing</a:t>
            </a:r>
            <a:r>
              <a:rPr lang="en-US" sz="2400" dirty="0" smtClean="0"/>
              <a:t>-Jorgensen (2007)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Warnock-Warnock (2009)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2324993"/>
            <a:ext cx="3048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dirty="0" smtClean="0"/>
              <a:t>14 to 30 bp</a:t>
            </a:r>
          </a:p>
          <a:p>
            <a:pPr algn="ctr">
              <a:spcBef>
                <a:spcPts val="1800"/>
              </a:spcBef>
            </a:pPr>
            <a:r>
              <a:rPr lang="en-US" sz="2400" dirty="0" smtClean="0"/>
              <a:t>100 bp</a:t>
            </a:r>
          </a:p>
          <a:p>
            <a:pPr algn="ctr">
              <a:spcBef>
                <a:spcPts val="1800"/>
              </a:spcBef>
            </a:pPr>
            <a:r>
              <a:rPr lang="en-US" sz="2400" dirty="0" smtClean="0"/>
              <a:t>17 bp</a:t>
            </a:r>
          </a:p>
          <a:p>
            <a:pPr algn="ctr">
              <a:spcBef>
                <a:spcPts val="1800"/>
              </a:spcBef>
            </a:pPr>
            <a:r>
              <a:rPr lang="en-US" sz="2400" dirty="0" smtClean="0"/>
              <a:t>10 to 16 bp</a:t>
            </a:r>
          </a:p>
          <a:p>
            <a:pPr algn="ctr">
              <a:spcBef>
                <a:spcPts val="3600"/>
              </a:spcBef>
            </a:pPr>
            <a:r>
              <a:rPr lang="en-US" sz="2400" dirty="0" smtClean="0"/>
              <a:t>N/A (6 to 16 bp)</a:t>
            </a:r>
          </a:p>
          <a:p>
            <a:pPr algn="ctr">
              <a:spcBef>
                <a:spcPts val="3000"/>
              </a:spcBef>
            </a:pPr>
            <a:r>
              <a:rPr lang="en-US" sz="2400" dirty="0" smtClean="0"/>
              <a:t>N/A (76 bp)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12192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dirty="0" smtClean="0"/>
              <a:t>Predicted effect of QE2 on long-term yields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414759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dirty="0" smtClean="0"/>
              <a:t>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2308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Conclusions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8381999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Operation Twist was remarkably similar to QE2</a:t>
            </a:r>
          </a:p>
          <a:p>
            <a:pPr marL="171450" indent="-1714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High-frequency event-study analysis finds Operation Twist decreased long-term Treasury yields by about 15bp</a:t>
            </a:r>
          </a:p>
          <a:p>
            <a:pPr marL="171450" indent="-1714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Consistent with lower end of range of estimates of Treasury supply effects in the literature</a:t>
            </a:r>
          </a:p>
          <a:p>
            <a:pPr marL="171450" indent="-1714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Note: 15bp decline in 10-yr Treasury yield is typical response to 100bp surprise cut in federal funds rate</a:t>
            </a:r>
          </a:p>
          <a:p>
            <a:pPr>
              <a:lnSpc>
                <a:spcPct val="125000"/>
              </a:lnSpc>
            </a:pPr>
            <a:endParaRPr lang="en-US" sz="2400" dirty="0" smtClean="0"/>
          </a:p>
          <a:p>
            <a:pPr>
              <a:lnSpc>
                <a:spcPct val="125000"/>
              </a:lnSpc>
            </a:pPr>
            <a:r>
              <a:rPr lang="en-US" sz="2400" dirty="0" smtClean="0"/>
              <a:t>For more details, see Swanson (2011):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“Let’s Twist Again:  A High-Frequency Event-Study Analysis of Operation Twist and Its Implications for QE2”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hlinkClick r:id="rId2"/>
              </a:rPr>
              <a:t>http://www.ericswanson.org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4706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Gagnon et al.:  Overview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8381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Paper discusses 2008-2009 LSAPs in four parts: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Theoretical Motivation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Implementation Details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Event Study Analysis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Time Series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69026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Gagnon et al:  Theoretical Motivation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20212"/>
            <a:ext cx="838199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Tobin (1958):  “Portfolio Balance” model</a:t>
            </a:r>
          </a:p>
          <a:p>
            <a:pPr>
              <a:lnSpc>
                <a:spcPct val="125000"/>
              </a:lnSpc>
            </a:pPr>
            <a:r>
              <a:rPr lang="en-US" sz="2400" dirty="0" smtClean="0"/>
              <a:t>Modigliani and </a:t>
            </a:r>
            <a:r>
              <a:rPr lang="en-US" sz="2400" dirty="0" err="1" smtClean="0"/>
              <a:t>Sutch</a:t>
            </a:r>
            <a:r>
              <a:rPr lang="en-US" sz="2400" dirty="0" smtClean="0"/>
              <a:t> (1966):  “Preferred Habitat” model</a:t>
            </a:r>
          </a:p>
          <a:p>
            <a:pPr>
              <a:lnSpc>
                <a:spcPct val="125000"/>
              </a:lnSpc>
            </a:pPr>
            <a:endParaRPr lang="en-US" sz="2400" dirty="0" smtClean="0"/>
          </a:p>
          <a:p>
            <a:r>
              <a:rPr lang="en-US" sz="2400" dirty="0" smtClean="0"/>
              <a:t>Idea: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Heterogeneous investors have different preferred habitats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Arbitrage is limited (risk aversion, capital constraints)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Decreasing supply of a security raises its price (reduces risk premium)</a:t>
            </a:r>
          </a:p>
          <a:p>
            <a:pPr>
              <a:lnSpc>
                <a:spcPct val="125000"/>
              </a:lnSpc>
            </a:pPr>
            <a:endParaRPr lang="en-US" sz="2400" dirty="0" smtClean="0"/>
          </a:p>
          <a:p>
            <a:pPr>
              <a:lnSpc>
                <a:spcPct val="125000"/>
              </a:lnSpc>
            </a:pPr>
            <a:r>
              <a:rPr lang="en-US" sz="2400" dirty="0" smtClean="0"/>
              <a:t>More recently:</a:t>
            </a:r>
          </a:p>
          <a:p>
            <a:pPr>
              <a:lnSpc>
                <a:spcPct val="125000"/>
              </a:lnSpc>
            </a:pPr>
            <a:r>
              <a:rPr lang="en-US" sz="2400" dirty="0" smtClean="0"/>
              <a:t>Greenwood and </a:t>
            </a:r>
            <a:r>
              <a:rPr lang="en-US" sz="2400" dirty="0" err="1" smtClean="0"/>
              <a:t>Vayanos</a:t>
            </a:r>
            <a:r>
              <a:rPr lang="en-US" sz="2400" dirty="0" smtClean="0"/>
              <a:t> (2008), </a:t>
            </a:r>
            <a:r>
              <a:rPr lang="en-US" sz="2400" dirty="0" err="1" smtClean="0"/>
              <a:t>Vayanos</a:t>
            </a:r>
            <a:r>
              <a:rPr lang="en-US" sz="2400" dirty="0" smtClean="0"/>
              <a:t> and Vila (2009)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66864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Gagnon et al.:  Presentation Slides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20212"/>
            <a:ext cx="838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Show selected Gagnon et al. presentation slides…</a:t>
            </a:r>
          </a:p>
          <a:p>
            <a:pPr>
              <a:lnSpc>
                <a:spcPct val="125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6183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Gagnon et al:  Four Comments (Caveats)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20212"/>
            <a:ext cx="83819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2400" dirty="0" smtClean="0"/>
              <a:t>Event study analysis of QE1 is problematic: a lot going on;</a:t>
            </a:r>
            <a:br>
              <a:rPr lang="en-US" sz="2400" dirty="0" smtClean="0"/>
            </a:br>
            <a:r>
              <a:rPr lang="en-US" sz="2400" dirty="0" smtClean="0"/>
              <a:t>hard to isolate effects of announcements</a:t>
            </a:r>
          </a:p>
          <a:p>
            <a:pPr>
              <a:lnSpc>
                <a:spcPct val="125000"/>
              </a:lnSpc>
            </a:pPr>
            <a:endParaRPr lang="en-US" sz="24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n-US" sz="2400" dirty="0" smtClean="0"/>
              <a:t>Effects of Fed purchases during QE1 may not be representative of more normal times, QE2</a:t>
            </a:r>
          </a:p>
          <a:p>
            <a:pPr marL="177800" indent="-177800">
              <a:buFont typeface="Arial" pitchFamily="34" charset="0"/>
              <a:buChar char="•"/>
            </a:pPr>
            <a:endParaRPr lang="en-US" sz="24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n-US" sz="2400" dirty="0" smtClean="0"/>
              <a:t>Operation Twist was big, but did not have big effects</a:t>
            </a:r>
          </a:p>
          <a:p>
            <a:pPr>
              <a:lnSpc>
                <a:spcPct val="125000"/>
              </a:lnSpc>
            </a:pPr>
            <a:endParaRPr lang="en-US" sz="2400" dirty="0" smtClean="0"/>
          </a:p>
          <a:p>
            <a:pPr marL="177800" indent="-17780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400" dirty="0" smtClean="0"/>
              <a:t>Think of Gagnon et al.’s estimates as an upper bound</a:t>
            </a:r>
          </a:p>
          <a:p>
            <a:pPr>
              <a:lnSpc>
                <a:spcPct val="125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8091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Event Study Analysis of QE1 Is Problematic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47615"/>
            <a:ext cx="8463510" cy="614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81221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Markets in Fall 2008 Are Not Representative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11386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3" y="733425"/>
            <a:ext cx="7762875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6581001"/>
            <a:ext cx="2545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source: Gurkaynak and Wright (2011)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45842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Operation Twist Was Big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11366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25" y="1485900"/>
            <a:ext cx="83629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6581001"/>
            <a:ext cx="1663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source: Swanson (2011)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55465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Operation Twist:  Background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914400"/>
            <a:ext cx="8381999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January 1961: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JFK just inaugurated</a:t>
            </a:r>
          </a:p>
          <a:p>
            <a:pPr marL="171450" indent="-1714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Recession (want to lower interest rates)</a:t>
            </a:r>
          </a:p>
          <a:p>
            <a:pPr marL="171450" indent="-1714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But European interest rates higher than in U.S.,</a:t>
            </a:r>
            <a:br>
              <a:rPr lang="en-US" sz="2400" dirty="0" smtClean="0"/>
            </a:br>
            <a:r>
              <a:rPr lang="en-US" sz="2400" dirty="0" smtClean="0"/>
              <a:t>large gold outflows under </a:t>
            </a:r>
            <a:r>
              <a:rPr lang="en-US" sz="2400" dirty="0" err="1" smtClean="0"/>
              <a:t>Bretton</a:t>
            </a:r>
            <a:r>
              <a:rPr lang="en-US" sz="2400" dirty="0" smtClean="0"/>
              <a:t> Woods system</a:t>
            </a:r>
          </a:p>
          <a:p>
            <a:endParaRPr lang="en-US" sz="2400" dirty="0" smtClean="0"/>
          </a:p>
          <a:p>
            <a:r>
              <a:rPr lang="en-US" sz="2400" dirty="0" smtClean="0"/>
              <a:t>Solution: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Lower long-term interest rates but keep short-term rates unchanged</a:t>
            </a:r>
          </a:p>
          <a:p>
            <a:pPr marL="171450" indent="-1714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Fed would sell short-term Treasury bills and buy longer-term bonds</a:t>
            </a:r>
          </a:p>
          <a:p>
            <a:pPr marL="171450" indent="-1714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Treasury would issue more short-term bills and fewer long-term bonds.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48229</TotalTime>
  <Words>525</Words>
  <Application>Microsoft Office PowerPoint</Application>
  <PresentationFormat>On-screen Show (4:3)</PresentationFormat>
  <Paragraphs>107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1_Default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frbsf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Eric Swanson</cp:lastModifiedBy>
  <cp:revision>2052</cp:revision>
  <cp:lastPrinted>2004-01-07T19:26:36Z</cp:lastPrinted>
  <dcterms:created xsi:type="dcterms:W3CDTF">2002-04-18T19:20:46Z</dcterms:created>
  <dcterms:modified xsi:type="dcterms:W3CDTF">2011-01-08T21:07:37Z</dcterms:modified>
</cp:coreProperties>
</file>