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17"/>
  </p:notesMasterIdLst>
  <p:handoutMasterIdLst>
    <p:handoutMasterId r:id="rId18"/>
  </p:handoutMasterIdLst>
  <p:sldIdLst>
    <p:sldId id="457" r:id="rId3"/>
    <p:sldId id="667" r:id="rId4"/>
    <p:sldId id="656" r:id="rId5"/>
    <p:sldId id="668" r:id="rId6"/>
    <p:sldId id="657" r:id="rId7"/>
    <p:sldId id="658" r:id="rId8"/>
    <p:sldId id="664" r:id="rId9"/>
    <p:sldId id="659" r:id="rId10"/>
    <p:sldId id="660" r:id="rId11"/>
    <p:sldId id="661" r:id="rId12"/>
    <p:sldId id="665" r:id="rId13"/>
    <p:sldId id="662" r:id="rId14"/>
    <p:sldId id="663" r:id="rId15"/>
    <p:sldId id="666" r:id="rId16"/>
  </p:sldIdLst>
  <p:sldSz cx="109728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FF"/>
    <a:srgbClr val="E11505"/>
    <a:srgbClr val="0639BA"/>
    <a:srgbClr val="E9DA17"/>
    <a:srgbClr val="DDE133"/>
    <a:srgbClr val="FF9933"/>
    <a:srgbClr val="9ED29A"/>
    <a:srgbClr val="D6ECD4"/>
    <a:srgbClr val="B1C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2" autoAdjust="0"/>
    <p:restoredTop sz="95936" autoAdjust="0"/>
  </p:normalViewPr>
  <p:slideViewPr>
    <p:cSldViewPr showGuides="1">
      <p:cViewPr varScale="1">
        <p:scale>
          <a:sx n="145" d="100"/>
          <a:sy n="145" d="100"/>
        </p:scale>
        <p:origin x="104" y="112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19138"/>
            <a:ext cx="5764212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6288" y="719138"/>
            <a:ext cx="5764212" cy="3602037"/>
          </a:xfrm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7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40"/>
            <a:ext cx="24688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40"/>
            <a:ext cx="722376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2"/>
            <a:ext cx="484632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7840" y="1600200"/>
            <a:ext cx="484632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77840" y="3938590"/>
            <a:ext cx="484632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48640" y="6245225"/>
            <a:ext cx="256032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49040" y="6245225"/>
            <a:ext cx="347472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863840" y="6245225"/>
            <a:ext cx="256032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48640" y="274640"/>
            <a:ext cx="987552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" y="6245225"/>
            <a:ext cx="256032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49040" y="6245225"/>
            <a:ext cx="347472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63840" y="6245225"/>
            <a:ext cx="256032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7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2"/>
            <a:ext cx="932688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2"/>
            <a:ext cx="484632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2"/>
            <a:ext cx="484632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1" y="1535113"/>
            <a:ext cx="4848225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74875"/>
            <a:ext cx="4848225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535113"/>
            <a:ext cx="4850130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174875"/>
            <a:ext cx="4850130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73050"/>
            <a:ext cx="3609976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2"/>
            <a:ext cx="6134100" cy="5853113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1" y="1435102"/>
            <a:ext cx="3609976" cy="4691063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5" y="4800600"/>
            <a:ext cx="658368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5" y="612775"/>
            <a:ext cx="6583680" cy="41148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5" y="5367338"/>
            <a:ext cx="6583680" cy="804862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40"/>
            <a:ext cx="24688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40"/>
            <a:ext cx="722376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2"/>
            <a:ext cx="932688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2"/>
            <a:ext cx="484632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2"/>
            <a:ext cx="484632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1" y="1535113"/>
            <a:ext cx="4848225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74875"/>
            <a:ext cx="4848225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535113"/>
            <a:ext cx="4850130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174875"/>
            <a:ext cx="4850130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73050"/>
            <a:ext cx="3609976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2"/>
            <a:ext cx="6134100" cy="5853113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1" y="1435102"/>
            <a:ext cx="3609976" cy="4691063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5" y="4800600"/>
            <a:ext cx="658368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5" y="612775"/>
            <a:ext cx="6583680" cy="41148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5" y="5367338"/>
            <a:ext cx="6583680" cy="804862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10972800" cy="1219200"/>
          </a:xfrm>
          <a:prstGeom prst="rect">
            <a:avLst/>
          </a:prstGeom>
          <a:gradFill rotWithShape="1">
            <a:gsLst>
              <a:gs pos="0">
                <a:srgbClr val="0639BA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8640" y="274638"/>
            <a:ext cx="9875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8640" y="1600202"/>
            <a:ext cx="98755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8640" y="6245225"/>
            <a:ext cx="2560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6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040" y="6245225"/>
            <a:ext cx="3474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6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3840" y="6245225"/>
            <a:ext cx="2560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6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9pPr>
    </p:titleStyle>
    <p:bodyStyle>
      <a:lvl1pPr marL="308610" indent="-308610" algn="l" rtl="0" fontAlgn="base">
        <a:spcBef>
          <a:spcPct val="20000"/>
        </a:spcBef>
        <a:spcAft>
          <a:spcPct val="0"/>
        </a:spcAft>
        <a:buChar char="•"/>
        <a:defRPr sz="288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57175" algn="l" rtl="0" fontAlgn="base">
        <a:spcBef>
          <a:spcPct val="20000"/>
        </a:spcBef>
        <a:spcAft>
          <a:spcPct val="0"/>
        </a:spcAft>
        <a:buChar char="–"/>
        <a:defRPr sz="2520">
          <a:solidFill>
            <a:schemeClr val="tx1"/>
          </a:solidFill>
          <a:latin typeface="+mn-lt"/>
        </a:defRPr>
      </a:lvl2pPr>
      <a:lvl3pPr marL="1028700" indent="-205740" algn="l" rtl="0" fontAlgn="base">
        <a:spcBef>
          <a:spcPct val="20000"/>
        </a:spcBef>
        <a:spcAft>
          <a:spcPct val="0"/>
        </a:spcAft>
        <a:buChar char="•"/>
        <a:defRPr sz="2160">
          <a:solidFill>
            <a:schemeClr val="tx1"/>
          </a:solidFill>
          <a:latin typeface="+mn-lt"/>
        </a:defRPr>
      </a:lvl3pPr>
      <a:lvl4pPr marL="1440180" indent="-20574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5166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26314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7462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08610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49758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8640" y="274638"/>
            <a:ext cx="9875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8640" y="1600202"/>
            <a:ext cx="98755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8640" y="6245225"/>
            <a:ext cx="2560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6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040" y="6245225"/>
            <a:ext cx="3474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6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3840" y="6245225"/>
            <a:ext cx="25603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6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3960">
          <a:solidFill>
            <a:schemeClr val="tx2"/>
          </a:solidFill>
          <a:latin typeface="Arial" charset="0"/>
        </a:defRPr>
      </a:lvl9pPr>
    </p:titleStyle>
    <p:bodyStyle>
      <a:lvl1pPr marL="308610" indent="-308610" algn="l" rtl="0" fontAlgn="base">
        <a:spcBef>
          <a:spcPct val="20000"/>
        </a:spcBef>
        <a:spcAft>
          <a:spcPct val="0"/>
        </a:spcAft>
        <a:buChar char="•"/>
        <a:defRPr sz="288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57175" algn="l" rtl="0" fontAlgn="base">
        <a:spcBef>
          <a:spcPct val="20000"/>
        </a:spcBef>
        <a:spcAft>
          <a:spcPct val="0"/>
        </a:spcAft>
        <a:buChar char="–"/>
        <a:defRPr sz="2520">
          <a:solidFill>
            <a:schemeClr val="tx1"/>
          </a:solidFill>
          <a:latin typeface="+mn-lt"/>
        </a:defRPr>
      </a:lvl2pPr>
      <a:lvl3pPr marL="1028700" indent="-205740" algn="l" rtl="0" fontAlgn="base">
        <a:spcBef>
          <a:spcPct val="20000"/>
        </a:spcBef>
        <a:spcAft>
          <a:spcPct val="0"/>
        </a:spcAft>
        <a:buChar char="•"/>
        <a:defRPr sz="2160">
          <a:solidFill>
            <a:schemeClr val="tx1"/>
          </a:solidFill>
          <a:latin typeface="+mn-lt"/>
        </a:defRPr>
      </a:lvl3pPr>
      <a:lvl4pPr marL="1440180" indent="-20574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5166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26314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7462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08610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497580" indent="-20574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9143999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80" dirty="0"/>
              <a:t>Discussion of </a:t>
            </a:r>
            <a:r>
              <a:rPr lang="en-US" sz="2880" dirty="0" err="1"/>
              <a:t>Stavrakeva</a:t>
            </a:r>
            <a:r>
              <a:rPr lang="en-US" sz="2880" dirty="0"/>
              <a:t> and Tang,</a:t>
            </a:r>
          </a:p>
          <a:p>
            <a:pPr algn="ctr"/>
            <a:r>
              <a:rPr lang="en-US" sz="2880" dirty="0"/>
              <a:t>“The Dollar During the Great Recession:</a:t>
            </a:r>
          </a:p>
          <a:p>
            <a:pPr algn="ctr"/>
            <a:r>
              <a:rPr lang="en-US" sz="2880" dirty="0"/>
              <a:t>US Monetary Policy Signaling and the Flight to Safety”</a:t>
            </a:r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4021896" y="4715470"/>
            <a:ext cx="29290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CEBRA IFM Conference</a:t>
            </a:r>
          </a:p>
          <a:p>
            <a:pPr algn="ctr"/>
            <a:r>
              <a:rPr lang="en-US" dirty="0" err="1"/>
              <a:t>Sveriges</a:t>
            </a:r>
            <a:r>
              <a:rPr lang="en-US" dirty="0"/>
              <a:t> </a:t>
            </a:r>
            <a:r>
              <a:rPr lang="en-US" dirty="0" err="1"/>
              <a:t>Riksbank</a:t>
            </a:r>
            <a:r>
              <a:rPr lang="en-US" dirty="0"/>
              <a:t> (online)</a:t>
            </a:r>
          </a:p>
          <a:p>
            <a:pPr algn="ctr"/>
            <a:r>
              <a:rPr lang="en-US" dirty="0"/>
              <a:t>October 1, 2020</a:t>
            </a:r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3680460" y="3108269"/>
            <a:ext cx="361188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160" dirty="0"/>
              <a:t>Eric T. Swanson</a:t>
            </a:r>
          </a:p>
          <a:p>
            <a:pPr algn="ctr"/>
            <a:r>
              <a:rPr lang="en-US" dirty="0"/>
              <a:t>University of California, Irvine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974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#3: Alternate Explanation for the Empirical Puzzle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21056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Economic news predicts high-frequency monetary policy surprises: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42FC2C-3FB9-4146-908E-497ADAE5A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110" y="1219200"/>
            <a:ext cx="6682579" cy="3124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70C4326-59FB-42F1-9171-A9C0406BAD1F}"/>
              </a:ext>
            </a:extLst>
          </p:cNvPr>
          <p:cNvSpPr txBox="1"/>
          <p:nvPr/>
        </p:nvSpPr>
        <p:spPr>
          <a:xfrm>
            <a:off x="226324" y="4343400"/>
            <a:ext cx="10515601" cy="162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Then high-frequency IV approach in </a:t>
            </a:r>
            <a:r>
              <a:rPr lang="en-US" sz="2400" dirty="0" err="1"/>
              <a:t>Stavrakeva</a:t>
            </a:r>
            <a:r>
              <a:rPr lang="en-US" sz="2400" dirty="0"/>
              <a:t>-Tang is invalid:</a:t>
            </a:r>
          </a:p>
          <a:p>
            <a:pPr marL="688975" lvl="1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instruments are correlated with economic news each quarter</a:t>
            </a:r>
          </a:p>
          <a:p>
            <a:pPr marL="688975" lvl="1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economic news causes </a:t>
            </a:r>
            <a:r>
              <a:rPr lang="en-US" sz="2400" b="1" i="1" dirty="0"/>
              <a:t>both</a:t>
            </a:r>
            <a:r>
              <a:rPr lang="en-US" sz="2400" dirty="0"/>
              <a:t> the monetary policy surprise and exchange rate change</a:t>
            </a:r>
          </a:p>
        </p:txBody>
      </p:sp>
    </p:spTree>
    <p:extLst>
      <p:ext uri="{BB962C8B-B14F-4D97-AF65-F5344CB8AC3E}">
        <p14:creationId xmlns:p14="http://schemas.microsoft.com/office/powerpoint/2010/main" val="7546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10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974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#3: Alternate Explanation for the Empirical Puzzle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62000"/>
            <a:ext cx="10515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spcBef>
                <a:spcPts val="1200"/>
              </a:spcBef>
            </a:pPr>
            <a:r>
              <a:rPr lang="en-US" sz="2400" dirty="0"/>
              <a:t>See Bauer-Swanson (2020) for extensive evidence against Fed Information Effect and in favor of Fed Response to News channel:</a:t>
            </a:r>
          </a:p>
          <a:p>
            <a:pPr marL="3413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Including omitted economic news in standard Fed Information Effect regressions drives out the Fed Information Effect</a:t>
            </a:r>
          </a:p>
          <a:p>
            <a:pPr marL="3413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Direct survey of Blue Chip forecasters contradicts Fed Information Effect</a:t>
            </a:r>
          </a:p>
          <a:p>
            <a:pPr marL="3413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High-frequency stock market responses to FOMC announcements are strongly negative</a:t>
            </a:r>
          </a:p>
          <a:p>
            <a:pPr marL="3413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Blue Chip and Fed Greenbook forecasts of economy are very similar</a:t>
            </a:r>
          </a:p>
          <a:p>
            <a:pPr marL="3413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Extensive discussion and a model of Fed Response to News channel</a:t>
            </a:r>
          </a:p>
        </p:txBody>
      </p:sp>
    </p:spTree>
    <p:extLst>
      <p:ext uri="{BB962C8B-B14F-4D97-AF65-F5344CB8AC3E}">
        <p14:creationId xmlns:p14="http://schemas.microsoft.com/office/powerpoint/2010/main" val="385686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974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#3: Alternate Explanation for the Empirical Puzzle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062624"/>
            <a:ext cx="105156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Fed Response to News explanation:</a:t>
            </a:r>
          </a:p>
          <a:p>
            <a:pPr marL="401638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b="1" i="1" dirty="0"/>
              <a:t>lot</a:t>
            </a:r>
            <a:r>
              <a:rPr lang="en-US" sz="2400" dirty="0"/>
              <a:t> of economic news in 2008:Q4 – 2012:Q2</a:t>
            </a:r>
          </a:p>
          <a:p>
            <a:pPr marL="401638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Fed and exchange rates both responded strongly to that news</a:t>
            </a:r>
          </a:p>
          <a:p>
            <a:pPr marL="401638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Bad news caused Fed to ease, dollar to appreciate (and vice versa)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B62218-0482-45E2-B8C7-55B218B28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69050"/>
            <a:ext cx="8269941" cy="392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9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974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#3: Alternate Explanation for the Empirical Puzzle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A835A1-1F50-4418-AA5A-3852A0BE0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90600"/>
            <a:ext cx="7285390" cy="45173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A968A6-3E3F-4927-9C35-F4DEFB9B9263}"/>
              </a:ext>
            </a:extLst>
          </p:cNvPr>
          <p:cNvSpPr txBox="1"/>
          <p:nvPr/>
        </p:nvSpPr>
        <p:spPr>
          <a:xfrm>
            <a:off x="304800" y="5560649"/>
            <a:ext cx="105156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Fed Response to News explanation: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Economic news in U.S. has </a:t>
            </a:r>
            <a:r>
              <a:rPr lang="en-US" sz="2400" b="1" i="1" dirty="0"/>
              <a:t>opposite</a:t>
            </a:r>
            <a:r>
              <a:rPr lang="en-US" sz="2400" dirty="0"/>
              <a:t> effects on hedging vs. non-hedging currencies</a:t>
            </a:r>
          </a:p>
        </p:txBody>
      </p:sp>
    </p:spTree>
    <p:extLst>
      <p:ext uri="{BB962C8B-B14F-4D97-AF65-F5344CB8AC3E}">
        <p14:creationId xmlns:p14="http://schemas.microsoft.com/office/powerpoint/2010/main" val="163800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44743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Summary of My Comments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914400"/>
            <a:ext cx="10515600" cy="2259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Question the empirical fact:</a:t>
            </a:r>
          </a:p>
          <a:p>
            <a:pPr marL="685800" lvl="1" indent="-2286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Only present in low-frequency regressions</a:t>
            </a:r>
          </a:p>
          <a:p>
            <a:pPr marL="685800" lvl="1" indent="-2286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“Great Recession” sample is somewhat arbitrary</a:t>
            </a:r>
          </a:p>
          <a:p>
            <a:pPr marL="228600" indent="-2286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Provide an alternate explanation:</a:t>
            </a:r>
          </a:p>
          <a:p>
            <a:pPr marL="685800" lvl="1" indent="-2286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“Fed response to news channel” (Bauer and Swanson, 2020)</a:t>
            </a:r>
          </a:p>
        </p:txBody>
      </p:sp>
    </p:spTree>
    <p:extLst>
      <p:ext uri="{BB962C8B-B14F-4D97-AF65-F5344CB8AC3E}">
        <p14:creationId xmlns:p14="http://schemas.microsoft.com/office/powerpoint/2010/main" val="121635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16501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843428"/>
            <a:ext cx="10668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Summary of Paper:</a:t>
            </a:r>
          </a:p>
          <a:p>
            <a:pPr marL="2286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Empirical fact:  puzzling exchange rate behavior from 2008:Q4 – 2012:Q2</a:t>
            </a:r>
          </a:p>
          <a:p>
            <a:pPr marL="2286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Signaling (“Fed Information Effect”) model explains the empirical puzzle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C6AC7-DF80-49B9-B675-8AA40D78E072}"/>
              </a:ext>
            </a:extLst>
          </p:cNvPr>
          <p:cNvSpPr txBox="1"/>
          <p:nvPr/>
        </p:nvSpPr>
        <p:spPr>
          <a:xfrm>
            <a:off x="152400" y="2971800"/>
            <a:ext cx="10515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80"/>
              </a:spcBef>
            </a:pPr>
            <a:r>
              <a:rPr lang="en-US" sz="2400" dirty="0"/>
              <a:t>Preview of My Comments:</a:t>
            </a:r>
          </a:p>
          <a:p>
            <a:pPr marL="228600" indent="-228600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Question the empirical fact:</a:t>
            </a:r>
          </a:p>
          <a:p>
            <a:pPr marL="685800" lvl="1" indent="-2286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Only present in low-frequency regressions</a:t>
            </a:r>
          </a:p>
          <a:p>
            <a:pPr marL="685800" lvl="1" indent="-2286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“Great Recession” sample is somewhat arbitrary</a:t>
            </a:r>
          </a:p>
          <a:p>
            <a:pPr marL="228600" indent="-2286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Provide an alternate explanation:</a:t>
            </a:r>
          </a:p>
          <a:p>
            <a:pPr marL="685800" lvl="1" indent="-2286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“Fed Response to News” channel (Bauer and Swanson, 2020)</a:t>
            </a:r>
          </a:p>
        </p:txBody>
      </p:sp>
    </p:spTree>
    <p:extLst>
      <p:ext uri="{BB962C8B-B14F-4D97-AF65-F5344CB8AC3E}">
        <p14:creationId xmlns:p14="http://schemas.microsoft.com/office/powerpoint/2010/main" val="290273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11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8660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Empirical Fact Only Present at Low Frequency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E63908-BBA6-45FE-BA5D-859B8B5811F9}"/>
              </a:ext>
            </a:extLst>
          </p:cNvPr>
          <p:cNvSpPr txBox="1"/>
          <p:nvPr/>
        </p:nvSpPr>
        <p:spPr>
          <a:xfrm>
            <a:off x="228599" y="833735"/>
            <a:ext cx="9866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S-T regression specification is for </a:t>
            </a:r>
            <a:r>
              <a:rPr lang="en-US" sz="2400" b="1" i="1" dirty="0"/>
              <a:t>quarterly</a:t>
            </a:r>
            <a:r>
              <a:rPr lang="en-US" sz="2400" dirty="0"/>
              <a:t> exchange rate changes: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FBCE1C5-539E-4976-B507-4D9976930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019" y="1529715"/>
            <a:ext cx="4007640" cy="4616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C5DF740-22D6-4186-8BA5-8FD1D1143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1" y="2590799"/>
            <a:ext cx="8823160" cy="419100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67D9FFA-BD47-4CEF-A759-B70904942454}"/>
              </a:ext>
            </a:extLst>
          </p:cNvPr>
          <p:cNvSpPr txBox="1"/>
          <p:nvPr/>
        </p:nvSpPr>
        <p:spPr>
          <a:xfrm>
            <a:off x="228600" y="2133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results: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7728FEC-CEB0-4197-939C-4AC4B4352891}"/>
              </a:ext>
            </a:extLst>
          </p:cNvPr>
          <p:cNvSpPr/>
          <p:nvPr/>
        </p:nvSpPr>
        <p:spPr bwMode="auto">
          <a:xfrm>
            <a:off x="3505200" y="3657600"/>
            <a:ext cx="4724400" cy="1219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4722FF-4EAE-4D20-B773-A78C6621313A}"/>
              </a:ext>
            </a:extLst>
          </p:cNvPr>
          <p:cNvSpPr txBox="1"/>
          <p:nvPr/>
        </p:nvSpPr>
        <p:spPr>
          <a:xfrm>
            <a:off x="8305800" y="3886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>
                <a:solidFill>
                  <a:srgbClr val="FF0000"/>
                </a:solidFill>
              </a:rPr>
              <a:t>puzzle</a:t>
            </a:r>
          </a:p>
        </p:txBody>
      </p:sp>
    </p:spTree>
    <p:extLst>
      <p:ext uri="{BB962C8B-B14F-4D97-AF65-F5344CB8AC3E}">
        <p14:creationId xmlns:p14="http://schemas.microsoft.com/office/powerpoint/2010/main" val="273079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  <p:bldP spid="16" grpId="0" uiExpand="1" build="allAtOnce"/>
      <p:bldP spid="2" grpId="0" animBg="1"/>
      <p:bldP spid="17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8660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Empirical Fact Only Present at Low Frequency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76224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i="1" dirty="0"/>
              <a:t>High-frequency</a:t>
            </a:r>
            <a:r>
              <a:rPr lang="en-US" sz="2400" dirty="0"/>
              <a:t> regression results from Swanson (2020):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C55EB1-BCBD-4002-8D4E-5886A2613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512" y="1152712"/>
            <a:ext cx="5747377" cy="5021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486D20-CA88-4CD3-8332-9C5FB59DF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512" y="1869737"/>
            <a:ext cx="5899776" cy="14677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3C45752-05A9-47ED-94AC-67DECC80A4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511" y="3302951"/>
            <a:ext cx="5871949" cy="14896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3A2A195-C3CD-4A85-97FC-F3A9AEFBBC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6510" y="4765337"/>
            <a:ext cx="5871951" cy="206525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EC059DF-F50B-4C41-823F-6472B9C135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0712" y="1654785"/>
            <a:ext cx="2546977" cy="2415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15FA080-7C9C-4233-9D84-A095850977E1}"/>
              </a:ext>
            </a:extLst>
          </p:cNvPr>
          <p:cNvSpPr/>
          <p:nvPr/>
        </p:nvSpPr>
        <p:spPr bwMode="auto">
          <a:xfrm>
            <a:off x="6629400" y="1654785"/>
            <a:ext cx="1752600" cy="518274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874853-7570-4B3F-B693-2C3AFC001622}"/>
              </a:ext>
            </a:extLst>
          </p:cNvPr>
          <p:cNvSpPr/>
          <p:nvPr/>
        </p:nvSpPr>
        <p:spPr bwMode="auto">
          <a:xfrm>
            <a:off x="6577650" y="2733420"/>
            <a:ext cx="1845480" cy="615495"/>
          </a:xfrm>
          <a:prstGeom prst="rect">
            <a:avLst/>
          </a:pr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22155D-D447-4149-A89B-32338B41F36D}"/>
              </a:ext>
            </a:extLst>
          </p:cNvPr>
          <p:cNvSpPr/>
          <p:nvPr/>
        </p:nvSpPr>
        <p:spPr bwMode="auto">
          <a:xfrm>
            <a:off x="6583380" y="3546165"/>
            <a:ext cx="1845480" cy="615495"/>
          </a:xfrm>
          <a:prstGeom prst="rect">
            <a:avLst/>
          </a:pr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0BF47F-A84F-49C0-9235-15C3119055AA}"/>
              </a:ext>
            </a:extLst>
          </p:cNvPr>
          <p:cNvSpPr/>
          <p:nvPr/>
        </p:nvSpPr>
        <p:spPr bwMode="auto">
          <a:xfrm>
            <a:off x="6588270" y="5613345"/>
            <a:ext cx="1845480" cy="615495"/>
          </a:xfrm>
          <a:prstGeom prst="rect">
            <a:avLst/>
          </a:pr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F4DBF-7E81-456F-B080-FFB75F716CE4}"/>
              </a:ext>
            </a:extLst>
          </p:cNvPr>
          <p:cNvSpPr/>
          <p:nvPr/>
        </p:nvSpPr>
        <p:spPr bwMode="auto">
          <a:xfrm>
            <a:off x="2796043" y="1858308"/>
            <a:ext cx="1125413" cy="270350"/>
          </a:xfrm>
          <a:prstGeom prst="rect">
            <a:avLst/>
          </a:pr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0DD70D-75D9-4B29-B975-26CB060FA525}"/>
              </a:ext>
            </a:extLst>
          </p:cNvPr>
          <p:cNvSpPr/>
          <p:nvPr/>
        </p:nvSpPr>
        <p:spPr bwMode="auto">
          <a:xfrm>
            <a:off x="2768747" y="3297402"/>
            <a:ext cx="914400" cy="270350"/>
          </a:xfrm>
          <a:prstGeom prst="rect">
            <a:avLst/>
          </a:pr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705230-6A2B-4A24-A1F5-44F59810E3D8}"/>
              </a:ext>
            </a:extLst>
          </p:cNvPr>
          <p:cNvSpPr/>
          <p:nvPr/>
        </p:nvSpPr>
        <p:spPr bwMode="auto">
          <a:xfrm>
            <a:off x="2792104" y="4758850"/>
            <a:ext cx="1239672" cy="270350"/>
          </a:xfrm>
          <a:prstGeom prst="rect">
            <a:avLst/>
          </a:pr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5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2" grpId="0" animBg="1"/>
      <p:bldP spid="5" grpId="0" animBg="1"/>
      <p:bldP spid="6" grpId="0" animBg="1"/>
      <p:bldP spid="8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8660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#1: Empirical Fact Only Present at Low Frequency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76224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i="1" dirty="0"/>
              <a:t>High-frequency</a:t>
            </a:r>
            <a:r>
              <a:rPr lang="en-US" sz="2400" dirty="0"/>
              <a:t> scatter plot for FOMC announcements, 2008Q4 – 2012Q2:</a:t>
            </a:r>
          </a:p>
        </p:txBody>
      </p:sp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C5A7153E-E7F6-459C-AC9B-D8DC42F32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698770"/>
            <a:ext cx="5048000" cy="3786000"/>
          </a:xfrm>
          <a:prstGeom prst="rect">
            <a:avLst/>
          </a:prstGeom>
        </p:spPr>
      </p:pic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A3D5AA1A-DE98-4335-9D1D-E5A145E6B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600" y="1700400"/>
            <a:ext cx="5048000" cy="3786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ED994DC-1B73-4132-A97D-0E0F3010FEA3}"/>
              </a:ext>
            </a:extLst>
          </p:cNvPr>
          <p:cNvSpPr txBox="1"/>
          <p:nvPr/>
        </p:nvSpPr>
        <p:spPr>
          <a:xfrm>
            <a:off x="2209800" y="16002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/>
              <a:t>June 1991 – Sep. 2008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AB6D03-98FA-4F64-8ACA-249419AA1412}"/>
              </a:ext>
            </a:extLst>
          </p:cNvPr>
          <p:cNvSpPr txBox="1"/>
          <p:nvPr/>
        </p:nvSpPr>
        <p:spPr>
          <a:xfrm>
            <a:off x="7315200" y="1600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/>
              <a:t>Oct. 2008 – June 2012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32FC6D-F979-454F-AEE6-913BB3AD88F5}"/>
              </a:ext>
            </a:extLst>
          </p:cNvPr>
          <p:cNvSpPr txBox="1"/>
          <p:nvPr/>
        </p:nvSpPr>
        <p:spPr>
          <a:xfrm>
            <a:off x="3429000" y="1236459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400" dirty="0"/>
              <a:t>Effect of Forward Guidance on $/euro Exchange Rate</a:t>
            </a:r>
          </a:p>
        </p:txBody>
      </p:sp>
    </p:spTree>
    <p:extLst>
      <p:ext uri="{BB962C8B-B14F-4D97-AF65-F5344CB8AC3E}">
        <p14:creationId xmlns:p14="http://schemas.microsoft.com/office/powerpoint/2010/main" val="1388249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102751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#2: “Great Recession” Sample Is Somewhat Arbitrary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62000"/>
            <a:ext cx="10515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In </a:t>
            </a:r>
            <a:r>
              <a:rPr lang="en-US" sz="2400" dirty="0" err="1"/>
              <a:t>Stavrakeva</a:t>
            </a:r>
            <a:r>
              <a:rPr lang="en-US" sz="2400" dirty="0"/>
              <a:t>-Tang, “Great Recession” sample is 2008:Q4 – 2012:Q2</a:t>
            </a:r>
          </a:p>
          <a:p>
            <a:pPr marL="342900" indent="-2270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Chosen to maximize fit (e.g., Bai-Perron, 1998)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But:</a:t>
            </a:r>
          </a:p>
          <a:p>
            <a:pPr marL="34131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NBER:            Dec. 2007 – June 2009</a:t>
            </a:r>
          </a:p>
          <a:p>
            <a:pPr marL="341313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ZLB period:     Jan. 2009 – Nov. 2015</a:t>
            </a:r>
          </a:p>
          <a:p>
            <a:pPr>
              <a:spcBef>
                <a:spcPts val="6000"/>
              </a:spcBef>
            </a:pPr>
            <a:r>
              <a:rPr lang="en-US" sz="2400" dirty="0"/>
              <a:t>S-T sample choice is not necessarily wrong, but keep in mind:</a:t>
            </a:r>
          </a:p>
          <a:p>
            <a:pPr marL="342900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sample maximizes the empirical puzzle, by construction</a:t>
            </a:r>
          </a:p>
          <a:p>
            <a:pPr marL="342900" indent="-230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empirical puzzle does not exist in high-frequency data</a:t>
            </a:r>
          </a:p>
        </p:txBody>
      </p:sp>
    </p:spTree>
    <p:extLst>
      <p:ext uri="{BB962C8B-B14F-4D97-AF65-F5344CB8AC3E}">
        <p14:creationId xmlns:p14="http://schemas.microsoft.com/office/powerpoint/2010/main" val="39885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7165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#3: Alternate Explanation for the Empirical Puzzle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62000"/>
            <a:ext cx="10515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Instead of a “Fed Information Effect”,</a:t>
            </a:r>
          </a:p>
          <a:p>
            <a:pPr marL="169863" indent="-169863">
              <a:spcBef>
                <a:spcPts val="1200"/>
              </a:spcBef>
            </a:pPr>
            <a:r>
              <a:rPr lang="en-US" sz="2400" dirty="0"/>
              <a:t>Bauer-Swanson (2020) present evidence of “Fed Response to News” channel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DAC9B3-1509-4449-BF34-0516DFD62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152" y="2362200"/>
            <a:ext cx="798649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6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974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#3: Alternate Explanation for the Empirical Puzzle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62000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Fed sets interest rates according to policy rule: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E4CE53-F0B4-45B0-A73D-0445F0DD9B4A}"/>
              </a:ext>
            </a:extLst>
          </p:cNvPr>
          <p:cNvSpPr txBox="1"/>
          <p:nvPr/>
        </p:nvSpPr>
        <p:spPr>
          <a:xfrm>
            <a:off x="304800" y="2158425"/>
            <a:ext cx="10515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spcBef>
                <a:spcPts val="1200"/>
              </a:spcBef>
            </a:pPr>
            <a:r>
              <a:rPr lang="en-US" sz="2400" dirty="0"/>
              <a:t>If financial markets don’t know Fed’s policy rule f, then economic data will be correlated with interest rate surprises, </a:t>
            </a:r>
            <a:r>
              <a:rPr lang="en-US" sz="2400" i="1" dirty="0"/>
              <a:t>even high-frequency surprises</a:t>
            </a:r>
          </a:p>
          <a:p>
            <a:pPr marL="169863" indent="-169863">
              <a:spcBef>
                <a:spcPts val="4800"/>
              </a:spcBef>
            </a:pPr>
            <a:r>
              <a:rPr lang="en-US" sz="2400" dirty="0"/>
              <a:t>High-frequency monetary policy surprises can be due to:</a:t>
            </a:r>
          </a:p>
          <a:p>
            <a:pPr marL="403225" indent="-2333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monetary policy shock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endParaRPr lang="en-US" sz="2800" dirty="0"/>
          </a:p>
          <a:p>
            <a:pPr marL="403225" indent="-2333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information about X</a:t>
            </a:r>
          </a:p>
          <a:p>
            <a:pPr marL="403225" indent="-2333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information about 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C8F10C-3BB5-4A24-B10D-B60FE2465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082" y="1386245"/>
            <a:ext cx="233463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6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4790" y="76200"/>
            <a:ext cx="9974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Comment #3: Alternate Explanation for the Empirical Puzzle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06272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In fact, economic news predicts high-frequency monetary policy surprises: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5E1D07-1171-4F31-B3AD-CDE5D1DD3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203193"/>
            <a:ext cx="6274958" cy="53517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D933FB-81B5-4918-888B-38D112C9F373}"/>
              </a:ext>
            </a:extLst>
          </p:cNvPr>
          <p:cNvSpPr txBox="1"/>
          <p:nvPr/>
        </p:nvSpPr>
        <p:spPr>
          <a:xfrm>
            <a:off x="115691" y="6581001"/>
            <a:ext cx="1051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Bauer-Swanson (2020), but see also Miranda-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Agrippino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(2017),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Cieslak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(2018), Miranda-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Agrippino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-Ricco (2020), Karnaukh (2019).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25721A-3A9D-4DF0-AF37-D7BFBE83113D}"/>
              </a:ext>
            </a:extLst>
          </p:cNvPr>
          <p:cNvSpPr/>
          <p:nvPr/>
        </p:nvSpPr>
        <p:spPr bwMode="auto">
          <a:xfrm>
            <a:off x="4495800" y="1651378"/>
            <a:ext cx="3962400" cy="42976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7D6953-6866-4DF6-8CC5-D7614C3CFC8E}"/>
              </a:ext>
            </a:extLst>
          </p:cNvPr>
          <p:cNvSpPr/>
          <p:nvPr/>
        </p:nvSpPr>
        <p:spPr bwMode="auto">
          <a:xfrm>
            <a:off x="2673824" y="2375848"/>
            <a:ext cx="1676400" cy="1066799"/>
          </a:xfrm>
          <a:prstGeom prst="rect">
            <a:avLst/>
          </a:pr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5E55E7-12AF-42AC-AE3D-FBD55536F184}"/>
              </a:ext>
            </a:extLst>
          </p:cNvPr>
          <p:cNvSpPr/>
          <p:nvPr/>
        </p:nvSpPr>
        <p:spPr bwMode="auto">
          <a:xfrm>
            <a:off x="2785280" y="2154072"/>
            <a:ext cx="1295400" cy="214952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C2220F-A5F3-42D1-9EE3-C913A9AE3F1A}"/>
              </a:ext>
            </a:extLst>
          </p:cNvPr>
          <p:cNvSpPr/>
          <p:nvPr/>
        </p:nvSpPr>
        <p:spPr bwMode="auto">
          <a:xfrm>
            <a:off x="2798928" y="3643952"/>
            <a:ext cx="817729" cy="214952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9700B2-A1C7-4765-835D-D962CB97D2EC}"/>
              </a:ext>
            </a:extLst>
          </p:cNvPr>
          <p:cNvSpPr/>
          <p:nvPr/>
        </p:nvSpPr>
        <p:spPr bwMode="auto">
          <a:xfrm>
            <a:off x="2790967" y="5119048"/>
            <a:ext cx="817729" cy="214952"/>
          </a:xfrm>
          <a:prstGeom prst="rect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065251-3F02-44DC-B05B-BA50FDC25546}"/>
              </a:ext>
            </a:extLst>
          </p:cNvPr>
          <p:cNvSpPr/>
          <p:nvPr/>
        </p:nvSpPr>
        <p:spPr bwMode="auto">
          <a:xfrm>
            <a:off x="4824883" y="2395183"/>
            <a:ext cx="3474093" cy="118621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AE0986-7C4B-4EE9-AE8D-92C58839DA11}"/>
              </a:ext>
            </a:extLst>
          </p:cNvPr>
          <p:cNvSpPr/>
          <p:nvPr/>
        </p:nvSpPr>
        <p:spPr bwMode="auto">
          <a:xfrm>
            <a:off x="4824883" y="3863455"/>
            <a:ext cx="3474093" cy="118621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966413-1BEB-4370-9146-738CB29C6F9E}"/>
              </a:ext>
            </a:extLst>
          </p:cNvPr>
          <p:cNvSpPr/>
          <p:nvPr/>
        </p:nvSpPr>
        <p:spPr bwMode="auto">
          <a:xfrm>
            <a:off x="4821072" y="5353335"/>
            <a:ext cx="3474093" cy="118621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4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uiExpand="1" build="allAtOnce"/>
      <p:bldP spid="9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58351</TotalTime>
  <Words>701</Words>
  <Application>Microsoft Office PowerPoint</Application>
  <PresentationFormat>Custom</PresentationFormat>
  <Paragraphs>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2432</cp:revision>
  <cp:lastPrinted>2004-01-07T19:26:36Z</cp:lastPrinted>
  <dcterms:created xsi:type="dcterms:W3CDTF">2002-04-18T19:20:46Z</dcterms:created>
  <dcterms:modified xsi:type="dcterms:W3CDTF">2020-10-01T18:02:34Z</dcterms:modified>
</cp:coreProperties>
</file>