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media/audio3.bin" ContentType="audio/unknown"/>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media/audio5.bin" ContentType="audio/unknown"/>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media/audio7.bin" ContentType="audio/unknown"/>
  <Override PartName="/ppt/media/audio9.bin" ContentType="audio/unknown"/>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media/audio2.bin" ContentType="audio/unknown"/>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media/audio4.bin" ContentType="audio/unknown"/>
  <Override PartName="/ppt/slides/slide33.xml" ContentType="application/vnd.openxmlformats-officedocument.presentationml.slide+xml"/>
  <Override PartName="/ppt/notesSlides/notesSlide45.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notesSlides/notesSlide48.xml" ContentType="application/vnd.openxmlformats-officedocument.presentationml.notesSlide+xml"/>
  <Default Extension="png" ContentType="image/png"/>
  <Override PartName="/ppt/media/audio10.bin" ContentType="audio/unknown"/>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media/audio8.bin" ContentType="audio/unknown"/>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media/audio6.bin" ContentType="audio/unknown"/>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notesSlides/notesSlide50.xml" ContentType="application/vnd.openxmlformats-officedocument.presentationml.notesSlide+xml"/>
  <Override PartName="/ppt/media/audio1.bin" ContentType="audio/unknown"/>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media/audio11.bin" ContentType="audio/unknown"/>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media/audio12.bin" ContentType="audio/unknown"/>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59"/>
  </p:notesMasterIdLst>
  <p:handoutMasterIdLst>
    <p:handoutMasterId r:id="rId60"/>
  </p:handout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311" r:id="rId21"/>
    <p:sldId id="279" r:id="rId22"/>
    <p:sldId id="309" r:id="rId23"/>
    <p:sldId id="310" r:id="rId24"/>
    <p:sldId id="280" r:id="rId25"/>
    <p:sldId id="281" r:id="rId26"/>
    <p:sldId id="282" r:id="rId27"/>
    <p:sldId id="315" r:id="rId28"/>
    <p:sldId id="283" r:id="rId29"/>
    <p:sldId id="284" r:id="rId30"/>
    <p:sldId id="285" r:id="rId31"/>
    <p:sldId id="286" r:id="rId32"/>
    <p:sldId id="314" r:id="rId33"/>
    <p:sldId id="316" r:id="rId34"/>
    <p:sldId id="287" r:id="rId35"/>
    <p:sldId id="288" r:id="rId36"/>
    <p:sldId id="289" r:id="rId37"/>
    <p:sldId id="290" r:id="rId38"/>
    <p:sldId id="291" r:id="rId39"/>
    <p:sldId id="292" r:id="rId40"/>
    <p:sldId id="293" r:id="rId41"/>
    <p:sldId id="294" r:id="rId42"/>
    <p:sldId id="295" r:id="rId43"/>
    <p:sldId id="312" r:id="rId44"/>
    <p:sldId id="296" r:id="rId45"/>
    <p:sldId id="313" r:id="rId46"/>
    <p:sldId id="297" r:id="rId47"/>
    <p:sldId id="298" r:id="rId48"/>
    <p:sldId id="308" r:id="rId49"/>
    <p:sldId id="299" r:id="rId50"/>
    <p:sldId id="300" r:id="rId51"/>
    <p:sldId id="301" r:id="rId52"/>
    <p:sldId id="302" r:id="rId53"/>
    <p:sldId id="303" r:id="rId54"/>
    <p:sldId id="304" r:id="rId55"/>
    <p:sldId id="305" r:id="rId56"/>
    <p:sldId id="306" r:id="rId57"/>
    <p:sldId id="307" r:id="rId58"/>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Calibri" pitchFamily="84" charset="0"/>
        <a:ea typeface="ＭＳ Ｐゴシック" pitchFamily="84" charset="-128"/>
        <a:cs typeface="ＭＳ Ｐゴシック" pitchFamily="84" charset="-128"/>
      </a:defRPr>
    </a:lvl1pPr>
    <a:lvl2pPr marL="457200" algn="l" rtl="0" fontAlgn="base">
      <a:spcBef>
        <a:spcPct val="0"/>
      </a:spcBef>
      <a:spcAft>
        <a:spcPct val="0"/>
      </a:spcAft>
      <a:defRPr sz="2400" b="1" kern="1200">
        <a:solidFill>
          <a:schemeClr val="tx1"/>
        </a:solidFill>
        <a:latin typeface="Calibri" pitchFamily="84" charset="0"/>
        <a:ea typeface="ＭＳ Ｐゴシック" pitchFamily="84" charset="-128"/>
        <a:cs typeface="ＭＳ Ｐゴシック" pitchFamily="84" charset="-128"/>
      </a:defRPr>
    </a:lvl2pPr>
    <a:lvl3pPr marL="914400" algn="l" rtl="0" fontAlgn="base">
      <a:spcBef>
        <a:spcPct val="0"/>
      </a:spcBef>
      <a:spcAft>
        <a:spcPct val="0"/>
      </a:spcAft>
      <a:defRPr sz="2400" b="1" kern="1200">
        <a:solidFill>
          <a:schemeClr val="tx1"/>
        </a:solidFill>
        <a:latin typeface="Calibri" pitchFamily="84" charset="0"/>
        <a:ea typeface="ＭＳ Ｐゴシック" pitchFamily="84" charset="-128"/>
        <a:cs typeface="ＭＳ Ｐゴシック" pitchFamily="84" charset="-128"/>
      </a:defRPr>
    </a:lvl3pPr>
    <a:lvl4pPr marL="1371600" algn="l" rtl="0" fontAlgn="base">
      <a:spcBef>
        <a:spcPct val="0"/>
      </a:spcBef>
      <a:spcAft>
        <a:spcPct val="0"/>
      </a:spcAft>
      <a:defRPr sz="2400" b="1" kern="1200">
        <a:solidFill>
          <a:schemeClr val="tx1"/>
        </a:solidFill>
        <a:latin typeface="Calibri" pitchFamily="84" charset="0"/>
        <a:ea typeface="ＭＳ Ｐゴシック" pitchFamily="84" charset="-128"/>
        <a:cs typeface="ＭＳ Ｐゴシック" pitchFamily="84" charset="-128"/>
      </a:defRPr>
    </a:lvl4pPr>
    <a:lvl5pPr marL="1828800" algn="l" rtl="0" fontAlgn="base">
      <a:spcBef>
        <a:spcPct val="0"/>
      </a:spcBef>
      <a:spcAft>
        <a:spcPct val="0"/>
      </a:spcAft>
      <a:defRPr sz="2400" b="1" kern="1200">
        <a:solidFill>
          <a:schemeClr val="tx1"/>
        </a:solidFill>
        <a:latin typeface="Calibri"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Calibri"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Calibri"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Calibri"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Calibri"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C6034"/>
    <a:srgbClr val="0F713C"/>
    <a:srgbClr val="B3129A"/>
    <a:srgbClr val="0D80C4"/>
    <a:srgbClr val="0B1FFF"/>
    <a:srgbClr val="8CFF4F"/>
    <a:srgbClr val="12E531"/>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3077" autoAdjust="0"/>
    <p:restoredTop sz="90929"/>
  </p:normalViewPr>
  <p:slideViewPr>
    <p:cSldViewPr>
      <p:cViewPr>
        <p:scale>
          <a:sx n="115" d="100"/>
          <a:sy n="115" d="100"/>
        </p:scale>
        <p:origin x="-344" y="-12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theme" Target="theme/theme1.xml"/><Relationship Id="rId60" Type="http://schemas.openxmlformats.org/officeDocument/2006/relationships/handoutMaster" Target="handoutMasters/handoutMaster1.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viewProps" Target="viewProp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notesMaster" Target="notesMasters/notesMaster1.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presProps" Target="presProp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tableStyles" Target="tableStyle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printerSettings" Target="printerSettings/printerSettings1.bin"/><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 charset="0"/>
                <a:ea typeface="ＭＳ Ｐゴシック" pitchFamily="-1" charset="-128"/>
                <a:cs typeface="ＭＳ Ｐゴシック" pitchFamily="-1" charset="-128"/>
              </a:defRPr>
            </a:lvl1pPr>
          </a:lstStyle>
          <a:p>
            <a:pPr>
              <a:defRPr/>
            </a:pPr>
            <a:fld id="{2CBE13C0-99F4-4F08-BC5F-43DAEEB6CA1B}" type="datetime1">
              <a:rPr lang="en-US"/>
              <a:pPr>
                <a:defRPr/>
              </a:pPr>
              <a:t>1/18/13</a:t>
            </a:fld>
            <a:endParaRPr lang="en-US"/>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1" charset="0"/>
                <a:ea typeface="ＭＳ Ｐゴシック" pitchFamily="-1" charset="-128"/>
                <a:cs typeface="ＭＳ Ｐゴシック" pitchFamily="-1" charset="-128"/>
              </a:defRPr>
            </a:lvl1pPr>
          </a:lstStyle>
          <a:p>
            <a:pPr>
              <a:defRPr/>
            </a:pPr>
            <a:fld id="{88ABE44E-FF63-4DE2-AC45-B4F73D093E4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lvl1pPr>
          </a:lstStyle>
          <a:p>
            <a:endParaRPr lang="en-US"/>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0">
                <a:latin typeface="Arial" charset="0"/>
                <a:ea typeface="ＭＳ Ｐゴシック" charset="-128"/>
                <a:cs typeface="ＭＳ Ｐゴシック" charset="-128"/>
              </a:defRPr>
            </a:lvl1pPr>
          </a:lstStyle>
          <a:p>
            <a:pPr>
              <a:defRPr/>
            </a:pPr>
            <a:fld id="{349D5500-593D-4B48-904E-E0ABCB9267C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8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pitchFamily="8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pitchFamily="8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pitchFamily="8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pitchFamily="8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4943EDEB-F4BF-489B-AED1-E719798DFA37}" type="slidenum">
              <a:rPr lang="en-US" sz="1200" b="0"/>
              <a:pPr algn="r" eaLnBrk="0" hangingPunct="0"/>
              <a:t>1</a:t>
            </a:fld>
            <a:endParaRPr lang="en-US" sz="1200" b="0"/>
          </a:p>
        </p:txBody>
      </p:sp>
      <p:sp>
        <p:nvSpPr>
          <p:cNvPr id="16386" name="Rectangle 2"/>
          <p:cNvSpPr>
            <a:spLocks noGrp="1" noRo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2"/>
          <p:cNvSpPr>
            <a:spLocks noGrp="1" noRo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2"/>
          <p:cNvSpPr>
            <a:spLocks noGrp="1" noRo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4211257D-3781-478B-965D-4CC44521EA6E}" type="slidenum">
              <a:rPr lang="en-US" sz="1200" b="0"/>
              <a:pPr algn="r" eaLnBrk="0" hangingPunct="0"/>
              <a:t>12</a:t>
            </a:fld>
            <a:endParaRPr lang="en-US" sz="1200" b="0"/>
          </a:p>
        </p:txBody>
      </p:sp>
      <p:sp>
        <p:nvSpPr>
          <p:cNvPr id="38914" name="Rectangle 2"/>
          <p:cNvSpPr>
            <a:spLocks noGrp="1" noRot="1" noChangeArrowheads="1" noTextEdit="1"/>
          </p:cNvSpPr>
          <p:nvPr>
            <p:ph type="sldImg"/>
          </p:nvPr>
        </p:nvSpPr>
        <p:spPr>
          <a:solidFill>
            <a:srgbClr val="FFFFFF"/>
          </a:solidFill>
          <a:ln/>
        </p:spPr>
      </p:sp>
      <p:sp>
        <p:nvSpPr>
          <p:cNvPr id="38915"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76FCD85C-AEC6-4129-8139-BF1C59FACFC9}" type="slidenum">
              <a:rPr lang="en-US" sz="1200" b="0"/>
              <a:pPr algn="r" eaLnBrk="0" hangingPunct="0"/>
              <a:t>13</a:t>
            </a:fld>
            <a:endParaRPr lang="en-US" sz="1200" b="0"/>
          </a:p>
        </p:txBody>
      </p:sp>
      <p:sp>
        <p:nvSpPr>
          <p:cNvPr id="40962" name="Rectangle 2"/>
          <p:cNvSpPr>
            <a:spLocks noGrp="1" noRot="1" noChangeArrowheads="1" noTextEdit="1"/>
          </p:cNvSpPr>
          <p:nvPr>
            <p:ph type="sldImg"/>
          </p:nvPr>
        </p:nvSpPr>
        <p:spPr>
          <a:solidFill>
            <a:srgbClr val="FFFFFF"/>
          </a:solidFill>
          <a:ln/>
        </p:spPr>
      </p:sp>
      <p:sp>
        <p:nvSpPr>
          <p:cNvPr id="40963" name="Rectangle 3"/>
          <p:cNvSpPr>
            <a:spLocks noGrp="1" noChangeArrowheads="1"/>
          </p:cNvSpPr>
          <p:nvPr>
            <p:ph type="body" idx="1"/>
          </p:nvPr>
        </p:nvSpPr>
        <p:spPr>
          <a:noFill/>
          <a:ln>
            <a:solidFill>
              <a:srgbClr val="000000"/>
            </a:solidFill>
          </a:ln>
        </p:spPr>
        <p:txBody>
          <a:bodyPr/>
          <a:lstStyle/>
          <a:p>
            <a:pPr eaLnBrk="1" hangingPunct="1"/>
            <a:r>
              <a:rPr lang="en-US">
                <a:ea typeface="ＭＳ Ｐゴシック" pitchFamily="84" charset="-128"/>
                <a:cs typeface="ＭＳ Ｐゴシック" pitchFamily="84" charset="-128"/>
              </a:rPr>
              <a:t>http://www.sciencentral.com/articles/pop11.php3?video=quicktime&amp;video_id=[stn2img:2024398:stn2img]&amp;date10=02.13.06&amp;article_id=218392737%20target=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EA219ACF-D92B-44F9-BB07-FCB6546191B8}" type="slidenum">
              <a:rPr lang="en-US" sz="1200" b="0"/>
              <a:pPr algn="r" eaLnBrk="0" hangingPunct="0"/>
              <a:t>14</a:t>
            </a:fld>
            <a:endParaRPr lang="en-US" sz="1200" b="0"/>
          </a:p>
        </p:txBody>
      </p:sp>
      <p:sp>
        <p:nvSpPr>
          <p:cNvPr id="43010" name="Rectangle 2"/>
          <p:cNvSpPr>
            <a:spLocks noGrp="1" noRot="1" noChangeArrowheads="1" noTextEdit="1"/>
          </p:cNvSpPr>
          <p:nvPr>
            <p:ph type="sldImg"/>
          </p:nvPr>
        </p:nvSpPr>
        <p:spPr>
          <a:solidFill>
            <a:srgbClr val="FFFFFF"/>
          </a:solidFill>
          <a:ln/>
        </p:spPr>
      </p:sp>
      <p:sp>
        <p:nvSpPr>
          <p:cNvPr id="43011"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D39BE5BF-15F2-4BF5-8BAF-C96251E9FA4D}" type="slidenum">
              <a:rPr lang="en-US" sz="1200" b="0"/>
              <a:pPr algn="r" eaLnBrk="0" hangingPunct="0"/>
              <a:t>15</a:t>
            </a:fld>
            <a:endParaRPr lang="en-US" sz="1200" b="0"/>
          </a:p>
        </p:txBody>
      </p:sp>
      <p:sp>
        <p:nvSpPr>
          <p:cNvPr id="45058" name="Rectangle 2"/>
          <p:cNvSpPr>
            <a:spLocks noGrp="1" noRot="1" noChangeArrowheads="1" noTextEdit="1"/>
          </p:cNvSpPr>
          <p:nvPr>
            <p:ph type="sldImg"/>
          </p:nvPr>
        </p:nvSpPr>
        <p:spPr>
          <a:solidFill>
            <a:srgbClr val="FFFFFF"/>
          </a:solidFill>
          <a:ln/>
        </p:spPr>
      </p:sp>
      <p:sp>
        <p:nvSpPr>
          <p:cNvPr id="45059" name="Rectangle 3"/>
          <p:cNvSpPr>
            <a:spLocks noGrp="1" noChangeArrowheads="1"/>
          </p:cNvSpPr>
          <p:nvPr>
            <p:ph type="body" idx="1"/>
          </p:nvPr>
        </p:nvSpPr>
        <p:spPr>
          <a:noFill/>
          <a:ln>
            <a:solidFill>
              <a:srgbClr val="000000"/>
            </a:solidFill>
          </a:ln>
        </p:spPr>
        <p:txBody>
          <a:bodyPr/>
          <a:lstStyle/>
          <a:p>
            <a:pPr eaLnBrk="1" hangingPunct="1"/>
            <a:r>
              <a:rPr lang="en-US">
                <a:ea typeface="ＭＳ Ｐゴシック" pitchFamily="84" charset="-128"/>
                <a:cs typeface="ＭＳ Ｐゴシック" pitchFamily="84" charset="-128"/>
              </a:rPr>
              <a:t>http://www.thecephalopodpage.org/cephschool/WhyCephalopodsChangeColor.pdf</a:t>
            </a:r>
          </a:p>
          <a:p>
            <a:pPr eaLnBrk="1" hangingPunct="1"/>
            <a:endParaRPr lang="en-US">
              <a:ea typeface="Arial" pitchFamily="84" charset="0"/>
              <a:cs typeface="Arial" pitchFamily="84" charset="0"/>
            </a:endParaRPr>
          </a:p>
          <a:p>
            <a:pPr eaLnBrk="1" hangingPunct="1"/>
            <a:endParaRPr lang="en-US">
              <a:ea typeface="Arial" pitchFamily="84" charset="0"/>
              <a:cs typeface="Arial" pitchFamily="84" charset="0"/>
            </a:endParaRPr>
          </a:p>
          <a:p>
            <a:pPr eaLnBrk="1" hangingPunct="1"/>
            <a:r>
              <a:rPr lang="en-US">
                <a:ea typeface="Arial" pitchFamily="84" charset="0"/>
                <a:cs typeface="Arial" pitchFamily="84" charset="0"/>
              </a:rPr>
              <a:t>We think of ourselves as being the pinnacle of development, the most perfect of earth's creatures. As Alexander Pope put it in his </a:t>
            </a:r>
            <a:r>
              <a:rPr lang="en-US" i="1">
                <a:ea typeface="Arial" pitchFamily="84" charset="0"/>
                <a:cs typeface="Arial" pitchFamily="84" charset="0"/>
              </a:rPr>
              <a:t>Essay on Man</a:t>
            </a:r>
            <a:r>
              <a:rPr lang="en-US">
                <a:ea typeface="Arial" pitchFamily="84" charset="0"/>
                <a:cs typeface="Arial" pitchFamily="84" charset="0"/>
              </a:rPr>
              <a:t>, </a:t>
            </a:r>
          </a:p>
          <a:p>
            <a:pPr eaLnBrk="1" hangingPunct="1"/>
            <a:r>
              <a:rPr lang="en-US">
                <a:solidFill>
                  <a:srgbClr val="FF0000"/>
                </a:solidFill>
                <a:ea typeface="ＭＳ Ｐゴシック" pitchFamily="84" charset="-128"/>
                <a:cs typeface="ＭＳ Ｐゴシック" pitchFamily="84" charset="-128"/>
              </a:rPr>
              <a:t>Far as creation's ample range extends,</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The scale of sensual, mental pow'rs ascends:</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Mark how it mounts to man's imperial race,</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From the green myriads in the peopled grass:</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 </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Remembrance and reflection how ally'd;</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What thin partitions sense from thought divide?</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And middle natures, how they long to join,</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Yet never pass th' insuperable line!</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Without this just gradation, could they be</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Subjected, these to those, or all to thee?</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 </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Vast chain of being! which from God began, </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Natures aethereal, human, angel, man,</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Beast, bird, fish, insect, what no eye can see,</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No glass can reach; from infinite to thee,</a:t>
            </a:r>
            <a:br>
              <a:rPr lang="en-US">
                <a:solidFill>
                  <a:srgbClr val="FF0000"/>
                </a:solidFill>
                <a:ea typeface="ＭＳ Ｐゴシック" pitchFamily="84" charset="-128"/>
                <a:cs typeface="ＭＳ Ｐゴシック" pitchFamily="84" charset="-128"/>
              </a:rPr>
            </a:br>
            <a:r>
              <a:rPr lang="en-US">
                <a:solidFill>
                  <a:srgbClr val="FF0000"/>
                </a:solidFill>
                <a:ea typeface="ＭＳ Ｐゴシック" pitchFamily="84" charset="-128"/>
                <a:cs typeface="ＭＳ Ｐゴシック" pitchFamily="84" charset="-128"/>
              </a:rPr>
              <a:t>From thee to nothing. </a:t>
            </a:r>
            <a:r>
              <a:rPr lang="en-US">
                <a:ea typeface="Arial" pitchFamily="84" charset="0"/>
                <a:cs typeface="Arial" pitchFamily="84" charset="0"/>
              </a:rPr>
              <a:t>We tend to view the quirks and peculiarities of our species as The Right Thing to Do, and assume that if other species don't do the same, it's because they just haven't evolved to our level. Surely our most complex and perfected language must be what all other species aspire to "in just gradation," mounting a scale of communicative complexity from worms to insects to fish to birds to mammals to us. </a:t>
            </a:r>
          </a:p>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CECB8462-876D-4DAA-A8EA-4B0285B3990D}" type="slidenum">
              <a:rPr lang="en-US" sz="1200" b="0"/>
              <a:pPr algn="r" eaLnBrk="0" hangingPunct="0"/>
              <a:t>16</a:t>
            </a:fld>
            <a:endParaRPr lang="en-US" sz="1200" b="0"/>
          </a:p>
        </p:txBody>
      </p:sp>
      <p:sp>
        <p:nvSpPr>
          <p:cNvPr id="47106" name="Rectangle 2"/>
          <p:cNvSpPr>
            <a:spLocks noGrp="1" noRot="1" noChangeArrowheads="1" noTextEdit="1"/>
          </p:cNvSpPr>
          <p:nvPr>
            <p:ph type="sldImg"/>
          </p:nvPr>
        </p:nvSpPr>
        <p:spPr>
          <a:solidFill>
            <a:srgbClr val="FFFFFF"/>
          </a:solidFill>
          <a:ln/>
        </p:spPr>
      </p:sp>
      <p:sp>
        <p:nvSpPr>
          <p:cNvPr id="47107"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2"/>
          <p:cNvSpPr>
            <a:spLocks noGrp="1" noRo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32E297F-7A62-4E36-82B1-C7A2F6DCEDD5}" type="slidenum">
              <a:rPr lang="en-US" sz="1200" b="0"/>
              <a:pPr algn="r" eaLnBrk="0" hangingPunct="0"/>
              <a:t>18</a:t>
            </a:fld>
            <a:endParaRPr lang="en-US" sz="1200" b="0"/>
          </a:p>
        </p:txBody>
      </p:sp>
      <p:sp>
        <p:nvSpPr>
          <p:cNvPr id="51202" name="Rectangle 2"/>
          <p:cNvSpPr>
            <a:spLocks noGrp="1" noRot="1" noChangeArrowheads="1" noTextEdit="1"/>
          </p:cNvSpPr>
          <p:nvPr>
            <p:ph type="sldImg"/>
          </p:nvPr>
        </p:nvSpPr>
        <p:spPr>
          <a:solidFill>
            <a:srgbClr val="FFFFFF"/>
          </a:solidFill>
          <a:ln/>
        </p:spPr>
      </p:sp>
      <p:sp>
        <p:nvSpPr>
          <p:cNvPr id="51203"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6B1F52DF-DE6C-46A6-AC4F-FDAA05E31A36}" type="slidenum">
              <a:rPr lang="en-US" sz="1200" b="0"/>
              <a:pPr algn="r" eaLnBrk="0" hangingPunct="0"/>
              <a:t>19</a:t>
            </a:fld>
            <a:endParaRPr lang="en-US" sz="1200" b="0"/>
          </a:p>
        </p:txBody>
      </p:sp>
      <p:sp>
        <p:nvSpPr>
          <p:cNvPr id="53250" name="Rectangle 2"/>
          <p:cNvSpPr>
            <a:spLocks noGrp="1" noRot="1" noChangeArrowheads="1" noTextEdit="1"/>
          </p:cNvSpPr>
          <p:nvPr>
            <p:ph type="sldImg"/>
          </p:nvPr>
        </p:nvSpPr>
        <p:spPr>
          <a:solidFill>
            <a:srgbClr val="FFFFFF"/>
          </a:solidFill>
          <a:ln/>
        </p:spPr>
      </p:sp>
      <p:sp>
        <p:nvSpPr>
          <p:cNvPr id="53251"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3CB091B3-E124-4129-939B-B0DE24F166B2}" type="slidenum">
              <a:rPr lang="en-US" sz="1200" b="0"/>
              <a:pPr algn="r" eaLnBrk="0" hangingPunct="0"/>
              <a:t>2</a:t>
            </a:fld>
            <a:endParaRPr lang="en-US" sz="1200" b="0"/>
          </a:p>
        </p:txBody>
      </p:sp>
      <p:sp>
        <p:nvSpPr>
          <p:cNvPr id="18434" name="Rectangle 2"/>
          <p:cNvSpPr>
            <a:spLocks noGrp="1" noRo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B09BCF27-9151-43BB-8D85-F9DD53E6DEA9}" type="slidenum">
              <a:rPr lang="en-US" sz="1200" b="0"/>
              <a:pPr algn="r" eaLnBrk="0" hangingPunct="0"/>
              <a:t>21</a:t>
            </a:fld>
            <a:endParaRPr lang="en-US" sz="1200" b="0"/>
          </a:p>
        </p:txBody>
      </p:sp>
      <p:sp>
        <p:nvSpPr>
          <p:cNvPr id="56322" name="Rectangle 2"/>
          <p:cNvSpPr>
            <a:spLocks noGrp="1" noRo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2"/>
          <p:cNvSpPr>
            <a:spLocks noGrp="1" noRo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Rectangle 2"/>
          <p:cNvSpPr>
            <a:spLocks noGrp="1" noRot="1" noChangeArrowheads="1" noTextEdit="1"/>
          </p:cNvSpPr>
          <p:nvPr>
            <p:ph type="sldImg"/>
          </p:nvPr>
        </p:nvSpPr>
        <p:spPr>
          <a:ln/>
        </p:spPr>
      </p:sp>
      <p:sp>
        <p:nvSpPr>
          <p:cNvPr id="60418"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781ED5B-D457-4649-9176-7F2BB7B1FB18}" type="slidenum">
              <a:rPr lang="en-US" sz="1200" b="0"/>
              <a:pPr algn="r" eaLnBrk="0" hangingPunct="0"/>
              <a:t>24</a:t>
            </a:fld>
            <a:endParaRPr lang="en-US" sz="1200" b="0"/>
          </a:p>
        </p:txBody>
      </p:sp>
      <p:sp>
        <p:nvSpPr>
          <p:cNvPr id="62466" name="Rectangle 2"/>
          <p:cNvSpPr>
            <a:spLocks noGrp="1" noRot="1" noChangeArrowheads="1" noTextEdit="1"/>
          </p:cNvSpPr>
          <p:nvPr>
            <p:ph type="sldImg"/>
          </p:nvPr>
        </p:nvSpPr>
        <p:spPr>
          <a:solidFill>
            <a:srgbClr val="FFFFFF"/>
          </a:solidFill>
          <a:ln/>
        </p:spPr>
      </p:sp>
      <p:sp>
        <p:nvSpPr>
          <p:cNvPr id="62467"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02650F3E-3B3B-4470-A675-FC9A6C088573}" type="slidenum">
              <a:rPr lang="en-US" sz="1200" b="0"/>
              <a:pPr algn="r" eaLnBrk="0" hangingPunct="0"/>
              <a:t>25</a:t>
            </a:fld>
            <a:endParaRPr lang="en-US" sz="1200" b="0"/>
          </a:p>
        </p:txBody>
      </p:sp>
      <p:sp>
        <p:nvSpPr>
          <p:cNvPr id="64514" name="Rectangle 2"/>
          <p:cNvSpPr>
            <a:spLocks noGrp="1" noRo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CB3E4B59-887B-4EF2-B0F9-3AE56041E66C}" type="slidenum">
              <a:rPr lang="en-US" sz="1200" b="0"/>
              <a:pPr algn="r" eaLnBrk="0" hangingPunct="0"/>
              <a:t>26</a:t>
            </a:fld>
            <a:endParaRPr lang="en-US" sz="1200" b="0"/>
          </a:p>
        </p:txBody>
      </p:sp>
      <p:sp>
        <p:nvSpPr>
          <p:cNvPr id="66562" name="Rectangle 2"/>
          <p:cNvSpPr>
            <a:spLocks noGrp="1" noRo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Rectangle 2"/>
          <p:cNvSpPr>
            <a:spLocks noGrp="1" noRo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Rectangle 2"/>
          <p:cNvSpPr>
            <a:spLocks noGrp="1" noRo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3B87363C-47B2-4B47-BDFD-2C7A5D289DEF}" type="slidenum">
              <a:rPr lang="en-US" sz="1200" b="0"/>
              <a:pPr algn="r" eaLnBrk="0" hangingPunct="0"/>
              <a:t>30</a:t>
            </a:fld>
            <a:endParaRPr lang="en-US" sz="1200" b="0"/>
          </a:p>
        </p:txBody>
      </p:sp>
      <p:sp>
        <p:nvSpPr>
          <p:cNvPr id="73730" name="Rectangle 2"/>
          <p:cNvSpPr>
            <a:spLocks noGrp="1" noRot="1" noChangeArrowheads="1" noTextEdit="1"/>
          </p:cNvSpPr>
          <p:nvPr>
            <p:ph type="sldImg"/>
          </p:nvPr>
        </p:nvSpPr>
        <p:spPr>
          <a:solidFill>
            <a:srgbClr val="FFFFFF"/>
          </a:solidFill>
          <a:ln/>
        </p:spPr>
      </p:sp>
      <p:sp>
        <p:nvSpPr>
          <p:cNvPr id="73731"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026C3122-DC0C-4179-92A2-439B795E4931}" type="slidenum">
              <a:rPr lang="en-US" sz="1200" b="0"/>
              <a:pPr algn="r" eaLnBrk="0" hangingPunct="0"/>
              <a:t>31</a:t>
            </a:fld>
            <a:endParaRPr lang="en-US" sz="1200" b="0"/>
          </a:p>
        </p:txBody>
      </p:sp>
      <p:sp>
        <p:nvSpPr>
          <p:cNvPr id="75778" name="Rectangle 2"/>
          <p:cNvSpPr>
            <a:spLocks noGrp="1" noRot="1" noChangeArrowheads="1" noTextEdit="1"/>
          </p:cNvSpPr>
          <p:nvPr>
            <p:ph type="sldImg"/>
          </p:nvPr>
        </p:nvSpPr>
        <p:spPr>
          <a:solidFill>
            <a:srgbClr val="FFFFFF"/>
          </a:solidFill>
          <a:ln/>
        </p:spPr>
      </p:sp>
      <p:sp>
        <p:nvSpPr>
          <p:cNvPr id="75779"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3755B4E9-C383-4BFB-BDB1-77CF83A50885}" type="slidenum">
              <a:rPr lang="en-US" sz="1200" b="0"/>
              <a:pPr algn="r" eaLnBrk="0" hangingPunct="0"/>
              <a:t>3</a:t>
            </a:fld>
            <a:endParaRPr lang="en-US" sz="1200" b="0"/>
          </a:p>
        </p:txBody>
      </p:sp>
      <p:sp>
        <p:nvSpPr>
          <p:cNvPr id="20482" name="Rectangle 2"/>
          <p:cNvSpPr>
            <a:spLocks noGrp="1" noRot="1" noChangeArrowheads="1" noTextEdit="1"/>
          </p:cNvSpPr>
          <p:nvPr>
            <p:ph type="sldImg"/>
          </p:nvPr>
        </p:nvSpPr>
        <p:spPr>
          <a:solidFill>
            <a:srgbClr val="FFFFFF"/>
          </a:solidFill>
          <a:ln/>
        </p:spPr>
      </p:sp>
      <p:sp>
        <p:nvSpPr>
          <p:cNvPr id="20483"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00DC2BB1-3F6B-4CCB-B46E-E4EA0CD82A41}" type="slidenum">
              <a:rPr lang="en-US" sz="1200" b="0"/>
              <a:pPr algn="r" eaLnBrk="0" hangingPunct="0"/>
              <a:t>34</a:t>
            </a:fld>
            <a:endParaRPr lang="en-US" sz="1200" b="0"/>
          </a:p>
        </p:txBody>
      </p:sp>
      <p:sp>
        <p:nvSpPr>
          <p:cNvPr id="79874" name="Rectangle 2"/>
          <p:cNvSpPr>
            <a:spLocks noGrp="1" noRot="1" noChangeArrowheads="1" noTextEdit="1"/>
          </p:cNvSpPr>
          <p:nvPr>
            <p:ph type="sldImg"/>
          </p:nvPr>
        </p:nvSpPr>
        <p:spPr>
          <a:solidFill>
            <a:srgbClr val="FFFFFF"/>
          </a:solidFill>
          <a:ln/>
        </p:spPr>
      </p:sp>
      <p:sp>
        <p:nvSpPr>
          <p:cNvPr id="79875"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Rectangle 2"/>
          <p:cNvSpPr>
            <a:spLocks noGrp="1" noRo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A306CFFA-74A4-4703-BBEE-C8C278400146}" type="slidenum">
              <a:rPr lang="en-US" sz="1200" b="0"/>
              <a:pPr algn="r" eaLnBrk="0" hangingPunct="0"/>
              <a:t>36</a:t>
            </a:fld>
            <a:endParaRPr lang="en-US" sz="1200" b="0"/>
          </a:p>
        </p:txBody>
      </p:sp>
      <p:sp>
        <p:nvSpPr>
          <p:cNvPr id="83970" name="Rectangle 2"/>
          <p:cNvSpPr>
            <a:spLocks noGrp="1" noRot="1" noChangeArrowheads="1" noTextEdit="1"/>
          </p:cNvSpPr>
          <p:nvPr>
            <p:ph type="sldImg"/>
          </p:nvPr>
        </p:nvSpPr>
        <p:spPr>
          <a:solidFill>
            <a:srgbClr val="FFFFFF"/>
          </a:solidFill>
          <a:ln/>
        </p:spPr>
      </p:sp>
      <p:sp>
        <p:nvSpPr>
          <p:cNvPr id="83971"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5162A939-E213-48CA-9E08-689F8BBF47C1}" type="slidenum">
              <a:rPr lang="en-US" sz="1200" b="0"/>
              <a:pPr algn="r" eaLnBrk="0" hangingPunct="0"/>
              <a:t>37</a:t>
            </a:fld>
            <a:endParaRPr lang="en-US" sz="1200" b="0"/>
          </a:p>
        </p:txBody>
      </p:sp>
      <p:sp>
        <p:nvSpPr>
          <p:cNvPr id="86018" name="Rectangle 2"/>
          <p:cNvSpPr>
            <a:spLocks noGrp="1" noRot="1" noChangeArrowheads="1" noTextEdit="1"/>
          </p:cNvSpPr>
          <p:nvPr>
            <p:ph type="sldImg"/>
          </p:nvPr>
        </p:nvSpPr>
        <p:spPr>
          <a:solidFill>
            <a:srgbClr val="FFFFFF"/>
          </a:solidFill>
          <a:ln/>
        </p:spPr>
      </p:sp>
      <p:sp>
        <p:nvSpPr>
          <p:cNvPr id="86019"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Rectangle 2"/>
          <p:cNvSpPr>
            <a:spLocks noGrp="1" noRo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Rectangle 2"/>
          <p:cNvSpPr>
            <a:spLocks noGrp="1" noRo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5DCB39A0-8B63-47ED-9D9D-F91088E7F565}" type="slidenum">
              <a:rPr lang="en-US" sz="1200" b="0"/>
              <a:pPr algn="r" eaLnBrk="0" hangingPunct="0"/>
              <a:t>40</a:t>
            </a:fld>
            <a:endParaRPr lang="en-US" sz="1200" b="0"/>
          </a:p>
        </p:txBody>
      </p:sp>
      <p:sp>
        <p:nvSpPr>
          <p:cNvPr id="92162" name="Rectangle 1026"/>
          <p:cNvSpPr>
            <a:spLocks noGrp="1" noRot="1" noChangeArrowheads="1" noTextEdit="1"/>
          </p:cNvSpPr>
          <p:nvPr>
            <p:ph type="sldImg"/>
          </p:nvPr>
        </p:nvSpPr>
        <p:spPr>
          <a:solidFill>
            <a:srgbClr val="FFFFFF"/>
          </a:solidFill>
          <a:ln/>
        </p:spPr>
      </p:sp>
      <p:sp>
        <p:nvSpPr>
          <p:cNvPr id="92163" name="Rectangle 1027"/>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CABB20E1-A395-4A37-A1F4-973C4638AFE0}" type="slidenum">
              <a:rPr lang="en-US" sz="1200" b="0"/>
              <a:pPr algn="r" eaLnBrk="0" hangingPunct="0"/>
              <a:t>41</a:t>
            </a:fld>
            <a:endParaRPr lang="en-US" sz="1200" b="0"/>
          </a:p>
        </p:txBody>
      </p:sp>
      <p:sp>
        <p:nvSpPr>
          <p:cNvPr id="94210" name="Rectangle 1026"/>
          <p:cNvSpPr>
            <a:spLocks noGrp="1" noRot="1" noChangeArrowheads="1" noTextEdit="1"/>
          </p:cNvSpPr>
          <p:nvPr>
            <p:ph type="sldImg"/>
          </p:nvPr>
        </p:nvSpPr>
        <p:spPr>
          <a:solidFill>
            <a:srgbClr val="FFFFFF"/>
          </a:solidFill>
          <a:ln/>
        </p:spPr>
      </p:sp>
      <p:sp>
        <p:nvSpPr>
          <p:cNvPr id="94211" name="Rectangle 1027"/>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2380242F-5D6C-46D2-BE09-0A93BCE3DA16}" type="slidenum">
              <a:rPr lang="en-US" sz="1200" b="0"/>
              <a:pPr algn="r" eaLnBrk="0" hangingPunct="0"/>
              <a:t>42</a:t>
            </a:fld>
            <a:endParaRPr lang="en-US" sz="1200" b="0"/>
          </a:p>
        </p:txBody>
      </p:sp>
      <p:sp>
        <p:nvSpPr>
          <p:cNvPr id="96258" name="Rectangle 1026"/>
          <p:cNvSpPr>
            <a:spLocks noGrp="1" noRot="1" noChangeArrowheads="1" noTextEdit="1"/>
          </p:cNvSpPr>
          <p:nvPr>
            <p:ph type="sldImg"/>
          </p:nvPr>
        </p:nvSpPr>
        <p:spPr>
          <a:solidFill>
            <a:srgbClr val="FFFFFF"/>
          </a:solidFill>
          <a:ln/>
        </p:spPr>
      </p:sp>
      <p:sp>
        <p:nvSpPr>
          <p:cNvPr id="96259" name="Rectangle 1027"/>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E38C82A4-D8E0-44C6-A90E-C432A914964C}" type="slidenum">
              <a:rPr lang="en-US" sz="1200" b="0"/>
              <a:pPr algn="r" eaLnBrk="0" hangingPunct="0"/>
              <a:t>44</a:t>
            </a:fld>
            <a:endParaRPr lang="en-US" sz="1200" b="0"/>
          </a:p>
        </p:txBody>
      </p:sp>
      <p:sp>
        <p:nvSpPr>
          <p:cNvPr id="99330" name="Rectangle 2"/>
          <p:cNvSpPr>
            <a:spLocks noGrp="1" noRot="1" noChangeArrowheads="1" noTextEdit="1"/>
          </p:cNvSpPr>
          <p:nvPr>
            <p:ph type="sldImg"/>
          </p:nvPr>
        </p:nvSpPr>
        <p:spPr>
          <a:solidFill>
            <a:srgbClr val="FFFFFF"/>
          </a:solidFill>
          <a:ln/>
        </p:spPr>
      </p:sp>
      <p:sp>
        <p:nvSpPr>
          <p:cNvPr id="99331"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64EBCDB6-F053-4957-93C2-2CE1005D8154}" type="slidenum">
              <a:rPr lang="en-US" sz="1200" b="0"/>
              <a:pPr algn="r" eaLnBrk="0" hangingPunct="0"/>
              <a:t>4</a:t>
            </a:fld>
            <a:endParaRPr lang="en-US" sz="1200" b="0"/>
          </a:p>
        </p:txBody>
      </p:sp>
      <p:sp>
        <p:nvSpPr>
          <p:cNvPr id="22530" name="Rectangle 2"/>
          <p:cNvSpPr>
            <a:spLocks noGrp="1" noRot="1" noChangeArrowheads="1" noTextEdit="1"/>
          </p:cNvSpPr>
          <p:nvPr>
            <p:ph type="sldImg"/>
          </p:nvPr>
        </p:nvSpPr>
        <p:spPr>
          <a:solidFill>
            <a:srgbClr val="FFFFFF"/>
          </a:solidFill>
          <a:ln/>
        </p:spPr>
      </p:sp>
      <p:sp>
        <p:nvSpPr>
          <p:cNvPr id="22531"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Rectangle 2"/>
          <p:cNvSpPr>
            <a:spLocks noGrp="1" noRo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Rectangle 2"/>
          <p:cNvSpPr>
            <a:spLocks noGrp="1" noRo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Rectangle 2"/>
          <p:cNvSpPr>
            <a:spLocks noGrp="1" noRo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E2400471-2482-4D83-8CEF-53B32124140B}" type="slidenum">
              <a:rPr lang="en-US" sz="1200" b="0"/>
              <a:pPr algn="r" eaLnBrk="0" hangingPunct="0"/>
              <a:t>49</a:t>
            </a:fld>
            <a:endParaRPr lang="en-US" sz="1200" b="0"/>
          </a:p>
        </p:txBody>
      </p:sp>
      <p:sp>
        <p:nvSpPr>
          <p:cNvPr id="108546" name="Rectangle 2"/>
          <p:cNvSpPr>
            <a:spLocks noGrp="1" noRot="1" noChangeArrowheads="1" noTextEdit="1"/>
          </p:cNvSpPr>
          <p:nvPr>
            <p:ph type="sldImg"/>
          </p:nvPr>
        </p:nvSpPr>
        <p:spPr>
          <a:solidFill>
            <a:srgbClr val="FFFFFF"/>
          </a:solidFill>
          <a:ln/>
        </p:spPr>
      </p:sp>
      <p:sp>
        <p:nvSpPr>
          <p:cNvPr id="108547"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BA72AD34-9631-4661-9A8D-4088E45C5BDF}" type="slidenum">
              <a:rPr lang="en-US" sz="1200" b="0"/>
              <a:pPr algn="r" eaLnBrk="0" hangingPunct="0"/>
              <a:t>50</a:t>
            </a:fld>
            <a:endParaRPr lang="en-US" sz="1200" b="0"/>
          </a:p>
        </p:txBody>
      </p:sp>
      <p:sp>
        <p:nvSpPr>
          <p:cNvPr id="110594" name="Rectangle 2"/>
          <p:cNvSpPr>
            <a:spLocks noGrp="1" noRot="1" noChangeArrowheads="1" noTextEdit="1"/>
          </p:cNvSpPr>
          <p:nvPr>
            <p:ph type="sldImg"/>
          </p:nvPr>
        </p:nvSpPr>
        <p:spPr>
          <a:solidFill>
            <a:srgbClr val="FFFFFF"/>
          </a:solidFill>
          <a:ln/>
        </p:spPr>
      </p:sp>
      <p:sp>
        <p:nvSpPr>
          <p:cNvPr id="110595"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Rectangle 2"/>
          <p:cNvSpPr>
            <a:spLocks noGrp="1" noRot="1" noChangeArrowheads="1" noTextEdit="1"/>
          </p:cNvSpPr>
          <p:nvPr>
            <p:ph type="sldImg"/>
          </p:nvPr>
        </p:nvSpPr>
        <p:spPr>
          <a:ln/>
        </p:spPr>
      </p:sp>
      <p:sp>
        <p:nvSpPr>
          <p:cNvPr id="112642"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Rectangle 2"/>
          <p:cNvSpPr>
            <a:spLocks noGrp="1" noRot="1" noChangeArrowheads="1" noTextEdit="1"/>
          </p:cNvSpPr>
          <p:nvPr>
            <p:ph type="sldImg"/>
          </p:nvPr>
        </p:nvSpPr>
        <p:spPr>
          <a:ln/>
        </p:spPr>
      </p:sp>
      <p:sp>
        <p:nvSpPr>
          <p:cNvPr id="114690"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DFF1D9FF-5270-47EA-8413-B889131360C4}" type="slidenum">
              <a:rPr lang="en-US" sz="1200" b="0"/>
              <a:pPr algn="r" eaLnBrk="0" hangingPunct="0"/>
              <a:t>53</a:t>
            </a:fld>
            <a:endParaRPr lang="en-US" sz="1200" b="0"/>
          </a:p>
        </p:txBody>
      </p:sp>
      <p:sp>
        <p:nvSpPr>
          <p:cNvPr id="116738" name="Rectangle 2"/>
          <p:cNvSpPr>
            <a:spLocks noGrp="1" noRot="1" noChangeArrowheads="1" noTextEdit="1"/>
          </p:cNvSpPr>
          <p:nvPr>
            <p:ph type="sldImg"/>
          </p:nvPr>
        </p:nvSpPr>
        <p:spPr>
          <a:solidFill>
            <a:srgbClr val="FFFFFF"/>
          </a:solidFill>
          <a:ln/>
        </p:spPr>
      </p:sp>
      <p:sp>
        <p:nvSpPr>
          <p:cNvPr id="116739"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2"/>
          <p:cNvSpPr>
            <a:spLocks noGrp="1" noRot="1" noChangeArrowheads="1" noTextEdit="1"/>
          </p:cNvSpPr>
          <p:nvPr>
            <p:ph type="sldImg"/>
          </p:nvPr>
        </p:nvSpPr>
        <p:spPr>
          <a:ln/>
        </p:spPr>
      </p:sp>
      <p:sp>
        <p:nvSpPr>
          <p:cNvPr id="118786"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Rectangle 2"/>
          <p:cNvSpPr>
            <a:spLocks noGrp="1" noRot="1" noChangeArrowheads="1" noTextEdit="1"/>
          </p:cNvSpPr>
          <p:nvPr>
            <p:ph type="sldImg"/>
          </p:nvPr>
        </p:nvSpPr>
        <p:spPr>
          <a:ln/>
        </p:spPr>
      </p:sp>
      <p:sp>
        <p:nvSpPr>
          <p:cNvPr id="120834"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31480648-92CC-45F7-A8C7-3F8467BA4032}" type="slidenum">
              <a:rPr lang="en-US" sz="1200" b="0"/>
              <a:pPr algn="r" eaLnBrk="0" hangingPunct="0"/>
              <a:t>5</a:t>
            </a:fld>
            <a:endParaRPr lang="en-US" sz="1200" b="0"/>
          </a:p>
        </p:txBody>
      </p:sp>
      <p:sp>
        <p:nvSpPr>
          <p:cNvPr id="24578" name="Rectangle 2"/>
          <p:cNvSpPr>
            <a:spLocks noGrp="1" noRo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1" name="Rectangle 2"/>
          <p:cNvSpPr>
            <a:spLocks noGrp="1" noRot="1" noChangeArrowheads="1" noTextEdit="1"/>
          </p:cNvSpPr>
          <p:nvPr>
            <p:ph type="sldImg"/>
          </p:nvPr>
        </p:nvSpPr>
        <p:spPr>
          <a:ln/>
        </p:spPr>
      </p:sp>
      <p:sp>
        <p:nvSpPr>
          <p:cNvPr id="122882"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77C1A49E-C4FF-4252-B4E6-C26107C3318B}" type="slidenum">
              <a:rPr lang="en-US" sz="1200" b="0"/>
              <a:pPr algn="r" eaLnBrk="0" hangingPunct="0"/>
              <a:t>57</a:t>
            </a:fld>
            <a:endParaRPr lang="en-US" sz="1200" b="0"/>
          </a:p>
        </p:txBody>
      </p:sp>
      <p:sp>
        <p:nvSpPr>
          <p:cNvPr id="124930" name="Rectangle 2"/>
          <p:cNvSpPr>
            <a:spLocks noGrp="1" noRot="1" noChangeArrowheads="1" noTextEdit="1"/>
          </p:cNvSpPr>
          <p:nvPr>
            <p:ph type="sldImg"/>
          </p:nvPr>
        </p:nvSpPr>
        <p:spPr>
          <a:solidFill>
            <a:srgbClr val="FFFFFF"/>
          </a:solidFill>
          <a:ln/>
        </p:spPr>
      </p:sp>
      <p:sp>
        <p:nvSpPr>
          <p:cNvPr id="124931"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2"/>
          <p:cNvSpPr>
            <a:spLocks noGrp="1" noRo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ACC53BD4-27A8-454A-BC65-905990015F17}" type="slidenum">
              <a:rPr lang="en-US" sz="1200" b="0"/>
              <a:pPr algn="r" eaLnBrk="0" hangingPunct="0"/>
              <a:t>7</a:t>
            </a:fld>
            <a:endParaRPr lang="en-US" sz="1200" b="0"/>
          </a:p>
        </p:txBody>
      </p:sp>
      <p:sp>
        <p:nvSpPr>
          <p:cNvPr id="28674" name="Rectangle 2"/>
          <p:cNvSpPr>
            <a:spLocks noGrp="1" noRot="1" noChangeArrowheads="1" noTextEdit="1"/>
          </p:cNvSpPr>
          <p:nvPr>
            <p:ph type="sldImg"/>
          </p:nvPr>
        </p:nvSpPr>
        <p:spPr>
          <a:solidFill>
            <a:srgbClr val="FFFFFF"/>
          </a:solidFill>
          <a:ln/>
        </p:spPr>
      </p:sp>
      <p:sp>
        <p:nvSpPr>
          <p:cNvPr id="28675" name="Rectangle 3"/>
          <p:cNvSpPr>
            <a:spLocks noGrp="1" noChangeArrowheads="1"/>
          </p:cNvSpPr>
          <p:nvPr>
            <p:ph type="body" idx="1"/>
          </p:nvPr>
        </p:nvSpPr>
        <p:spPr>
          <a:noFill/>
          <a:ln>
            <a:solidFill>
              <a:srgbClr val="000000"/>
            </a:solidFill>
          </a:ln>
        </p:spPr>
        <p:txBody>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2"/>
          <p:cNvSpPr>
            <a:spLocks noGrp="1" noRo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Grp="1" noRo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DDDA9B-C9BD-48D3-8CAA-D9E23D711C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05558A-3CF7-4D7A-903D-13C061689F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44B5C1-318E-4BF4-80BC-4A1673C789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F466CC-8A05-437A-90E5-49AC93D5BB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EE6F8F-80DD-4781-8F2F-306B40979E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18C944-13E3-4ACA-A29F-1D7953FF874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9E6E7A-D3E1-46F5-B8FA-5F5C84D860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47297D-DB84-4B5D-92E7-97343F0914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B43BD6-9A5A-46D4-8BED-177E376B5D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6EBE0D-2079-4726-AE38-4DD7172C1AC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61FCE3-30A9-4A1A-B96B-B446526318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ea typeface="Osaka" pitchFamily="84" charset="-128"/>
                <a:cs typeface="Osaka" pitchFamily="84" charset="-128"/>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ea typeface="Osaka" pitchFamily="84" charset="-128"/>
                <a:cs typeface="Osaka" pitchFamily="84" charset="-128"/>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Arial" charset="0"/>
                <a:ea typeface="+mn-ea"/>
                <a:cs typeface="+mn-cs"/>
              </a:defRPr>
            </a:lvl1pPr>
          </a:lstStyle>
          <a:p>
            <a:pPr>
              <a:defRPr/>
            </a:pPr>
            <a:fld id="{8B24910E-8F89-4BDA-A4CA-55255ECA7E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Calibri" pitchFamily="84" charset="0"/>
          <a:ea typeface="+mj-ea"/>
          <a:cs typeface="+mj-cs"/>
        </a:defRPr>
      </a:lvl1pPr>
      <a:lvl2pPr algn="ctr" rtl="0" eaLnBrk="0" fontAlgn="base" hangingPunct="0">
        <a:spcBef>
          <a:spcPct val="0"/>
        </a:spcBef>
        <a:spcAft>
          <a:spcPct val="0"/>
        </a:spcAft>
        <a:defRPr sz="4400">
          <a:solidFill>
            <a:schemeClr val="tx2"/>
          </a:solidFill>
          <a:latin typeface="Calibri" pitchFamily="84" charset="0"/>
          <a:ea typeface="Osaka" charset="-128"/>
          <a:cs typeface="Osaka" charset="-128"/>
        </a:defRPr>
      </a:lvl2pPr>
      <a:lvl3pPr algn="ctr" rtl="0" eaLnBrk="0" fontAlgn="base" hangingPunct="0">
        <a:spcBef>
          <a:spcPct val="0"/>
        </a:spcBef>
        <a:spcAft>
          <a:spcPct val="0"/>
        </a:spcAft>
        <a:defRPr sz="4400">
          <a:solidFill>
            <a:schemeClr val="tx2"/>
          </a:solidFill>
          <a:latin typeface="Calibri" pitchFamily="84" charset="0"/>
          <a:ea typeface="Osaka" charset="-128"/>
          <a:cs typeface="Osaka" charset="-128"/>
        </a:defRPr>
      </a:lvl3pPr>
      <a:lvl4pPr algn="ctr" rtl="0" eaLnBrk="0" fontAlgn="base" hangingPunct="0">
        <a:spcBef>
          <a:spcPct val="0"/>
        </a:spcBef>
        <a:spcAft>
          <a:spcPct val="0"/>
        </a:spcAft>
        <a:defRPr sz="4400">
          <a:solidFill>
            <a:schemeClr val="tx2"/>
          </a:solidFill>
          <a:latin typeface="Calibri" pitchFamily="84" charset="0"/>
          <a:ea typeface="Osaka" charset="-128"/>
          <a:cs typeface="Osaka" charset="-128"/>
        </a:defRPr>
      </a:lvl4pPr>
      <a:lvl5pPr algn="ctr" rtl="0" eaLnBrk="0" fontAlgn="base" hangingPunct="0">
        <a:spcBef>
          <a:spcPct val="0"/>
        </a:spcBef>
        <a:spcAft>
          <a:spcPct val="0"/>
        </a:spcAft>
        <a:defRPr sz="4400">
          <a:solidFill>
            <a:schemeClr val="tx2"/>
          </a:solidFill>
          <a:latin typeface="Calibri" pitchFamily="84"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8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84" charset="0"/>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pitchFamily="84" charset="0"/>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pitchFamily="84" charset="0"/>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pitchFamily="8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5"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audio" Target="../media/audio4.bin"/><Relationship Id="rId2" Type="http://schemas.openxmlformats.org/officeDocument/2006/relationships/audio" Target="../media/audio5.bin"/><Relationship Id="rId3" Type="http://schemas.openxmlformats.org/officeDocument/2006/relationships/slideLayout" Target="../slideLayouts/slideLayout7.xml"/><Relationship Id="rId6"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hyperlink" Target="http://www.blogwaybaby.com/uploaded_images/shakespeare-757200.jpg" TargetMode="External"/><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jpeg"/><Relationship Id="rId5"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hyperlink" Target="http://www.youtube.com/watch?v=-7ijI-g4jHg"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audio" Target="file://localhost/Users/lpearl/Desktop/Updated%20Files/Desktop/Courses/Past%20Quarters/2011/Psych56L:Ling51-2011win/lectures-ppt/wcsparrow1.wav" TargetMode="External"/><Relationship Id="rId2" Type="http://schemas.openxmlformats.org/officeDocument/2006/relationships/slideLayout" Target="../slideLayouts/slideLayout7.xml"/><Relationship Id="rId3" Type="http://schemas.openxmlformats.org/officeDocument/2006/relationships/notesSlide" Target="../notesSlides/notesSlide24.xml"/><Relationship Id="rId5"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hyperlink" Target="Normal.ram" TargetMode="External"/><Relationship Id="rId4" Type="http://schemas.openxmlformats.org/officeDocument/2006/relationships/notesSlide" Target="../notesSlides/notesSlide25.xml"/><Relationship Id="rId10" Type="http://schemas.openxmlformats.org/officeDocument/2006/relationships/hyperlink" Target="tutorOr053.ram" TargetMode="External"/><Relationship Id="rId5" Type="http://schemas.openxmlformats.org/officeDocument/2006/relationships/image" Target="../media/image22.jpeg"/><Relationship Id="rId7" Type="http://schemas.openxmlformats.org/officeDocument/2006/relationships/image" Target="../media/image21.png"/><Relationship Id="rId11" Type="http://schemas.openxmlformats.org/officeDocument/2006/relationships/image" Target="../media/image25.png"/><Relationship Id="rId1" Type="http://schemas.openxmlformats.org/officeDocument/2006/relationships/audio" Target="../media/audio6.bin"/><Relationship Id="rId2" Type="http://schemas.openxmlformats.org/officeDocument/2006/relationships/audio" Target="../media/audio7.bin"/><Relationship Id="rId9" Type="http://schemas.openxmlformats.org/officeDocument/2006/relationships/image" Target="../media/image24.png"/><Relationship Id="rId3" Type="http://schemas.openxmlformats.org/officeDocument/2006/relationships/slideLayout" Target="../slideLayouts/slideLayout7.xml"/><Relationship Id="rId6"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hyperlink" Target="Normal.ram" TargetMode="External"/><Relationship Id="rId7" Type="http://schemas.openxmlformats.org/officeDocument/2006/relationships/hyperlink" Target="tutorOr053.ram" TargetMode="External"/><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Isolate.ram" TargetMode="External"/><Relationship Id="rId6" Type="http://schemas.openxmlformats.org/officeDocument/2006/relationships/image" Target="../media/image24.png"/></Relationships>
</file>

<file path=ppt/slides/_rels/slide3.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4" Type="http://schemas.openxmlformats.org/officeDocument/2006/relationships/audio" Target="../media/audio11.bin"/><Relationship Id="rId5" Type="http://schemas.openxmlformats.org/officeDocument/2006/relationships/audio" Target="../media/audio12.bin"/><Relationship Id="rId7" Type="http://schemas.openxmlformats.org/officeDocument/2006/relationships/notesSlide" Target="../notesSlides/notesSlide28.xml"/><Relationship Id="rId1" Type="http://schemas.openxmlformats.org/officeDocument/2006/relationships/audio" Target="../media/audio8.bin"/><Relationship Id="rId2" Type="http://schemas.openxmlformats.org/officeDocument/2006/relationships/audio" Target="../media/audio9.bin"/><Relationship Id="rId9" Type="http://schemas.openxmlformats.org/officeDocument/2006/relationships/image" Target="../media/image21.png"/><Relationship Id="rId3" Type="http://schemas.openxmlformats.org/officeDocument/2006/relationships/audio" Target="../media/audio10.bin"/><Relationship Id="rId6"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6" Type="http://schemas.openxmlformats.org/officeDocument/2006/relationships/image" Target="../media/image33.jpe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0.png"/><Relationship Id="rId5"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4" Type="http://schemas.openxmlformats.org/officeDocument/2006/relationships/image" Target="../media/image38.jpeg"/><Relationship Id="rId10" Type="http://schemas.openxmlformats.org/officeDocument/2006/relationships/image" Target="../media/image44.png"/><Relationship Id="rId5" Type="http://schemas.openxmlformats.org/officeDocument/2006/relationships/image" Target="../media/image39.jpeg"/><Relationship Id="rId7"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notesSlide" Target="../notesSlides/notesSlide35.xml"/><Relationship Id="rId9" Type="http://schemas.openxmlformats.org/officeDocument/2006/relationships/image" Target="../media/image43.jpeg"/><Relationship Id="rId3" Type="http://schemas.openxmlformats.org/officeDocument/2006/relationships/image" Target="../media/image37.jpeg"/><Relationship Id="rId6"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4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4"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48.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hyperlink" Target="http://video.ted.com/talks/podcast/SusanSavageRumbaugh_2004.mp4" TargetMode="External"/><Relationship Id="rId5"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3"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3"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3" Type="http://schemas.openxmlformats.org/officeDocument/2006/relationships/image" Target="../media/image5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3" Type="http://schemas.openxmlformats.org/officeDocument/2006/relationships/image" Target="../media/image5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3"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3"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5"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audio" Target="../media/audio1.bin"/><Relationship Id="rId2" Type="http://schemas.openxmlformats.org/officeDocument/2006/relationships/audio" Target="../media/audio2.bin"/><Relationship Id="rId3" Type="http://schemas.openxmlformats.org/officeDocument/2006/relationships/slideLayout" Target="../slideLayouts/slideLayout7.xml"/><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audio" Target="../media/audio3.bin"/><Relationship Id="rId2" Type="http://schemas.openxmlformats.org/officeDocument/2006/relationships/slideLayout" Target="../slideLayouts/slideLayout7.xml"/><Relationship Id="rId3" Type="http://schemas.openxmlformats.org/officeDocument/2006/relationships/notesSlide" Target="../notesSlides/notesSlide9.xml"/><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15362"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5</a:t>
            </a:r>
          </a:p>
          <a:p>
            <a:pPr marL="0" indent="0" algn="ctr" eaLnBrk="1" hangingPunct="1">
              <a:buFontTx/>
              <a:buNone/>
            </a:pPr>
            <a:r>
              <a:rPr lang="en-US"/>
              <a:t>Biological Bases of Language III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4"/>
          <p:cNvSpPr>
            <a:spLocks noGrp="1" noChangeArrowheads="1"/>
          </p:cNvSpPr>
          <p:nvPr>
            <p:ph type="title" idx="4294967295"/>
          </p:nvPr>
        </p:nvSpPr>
        <p:spPr>
          <a:xfrm>
            <a:off x="685800" y="0"/>
            <a:ext cx="7772400" cy="1143000"/>
          </a:xfrm>
        </p:spPr>
        <p:txBody>
          <a:bodyPr/>
          <a:lstStyle/>
          <a:p>
            <a:pPr eaLnBrk="1" hangingPunct="1"/>
            <a:r>
              <a:rPr lang="en-US" sz="3200"/>
              <a:t>Primate Communication</a:t>
            </a:r>
          </a:p>
        </p:txBody>
      </p:sp>
      <p:sp>
        <p:nvSpPr>
          <p:cNvPr id="5" name="Rectangle 5"/>
          <p:cNvSpPr txBox="1">
            <a:spLocks noChangeArrowheads="1"/>
          </p:cNvSpPr>
          <p:nvPr/>
        </p:nvSpPr>
        <p:spPr bwMode="auto">
          <a:xfrm>
            <a:off x="228600" y="990600"/>
            <a:ext cx="8763000" cy="48768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b="0">
                <a:ea typeface="Osaka" pitchFamily="84" charset="-128"/>
                <a:cs typeface="Osaka" pitchFamily="84" charset="-128"/>
              </a:rPr>
              <a:t>Vervet monkeys</a:t>
            </a:r>
          </a:p>
        </p:txBody>
      </p:sp>
      <p:pic>
        <p:nvPicPr>
          <p:cNvPr id="33795" name="Picture 2" descr="lb-snake"/>
          <p:cNvPicPr>
            <a:picLocks noChangeAspect="1" noChangeArrowheads="1"/>
          </p:cNvPicPr>
          <p:nvPr/>
        </p:nvPicPr>
        <p:blipFill>
          <a:blip r:embed="rId5"/>
          <a:srcRect/>
          <a:stretch>
            <a:fillRect/>
          </a:stretch>
        </p:blipFill>
        <p:spPr bwMode="auto">
          <a:xfrm>
            <a:off x="6729413" y="1638300"/>
            <a:ext cx="1636712" cy="2925763"/>
          </a:xfrm>
          <a:prstGeom prst="rect">
            <a:avLst/>
          </a:prstGeom>
          <a:noFill/>
          <a:ln w="9525">
            <a:noFill/>
            <a:miter lim="800000"/>
            <a:headEnd/>
            <a:tailEnd/>
          </a:ln>
        </p:spPr>
      </p:pic>
      <p:pic>
        <p:nvPicPr>
          <p:cNvPr id="11" name="Picture 3">
            <a:hlinkClick r:id="" action="ppaction://media"/>
          </p:cNvPr>
          <p:cNvPicPr>
            <a:picLocks noRot="1" noChangeAspect="1" noChangeArrowheads="1"/>
          </p:cNvPicPr>
          <p:nvPr>
            <a:wavAudioFile r:embed="rId1" name="LB-snake.wav"/>
          </p:nvPr>
        </p:nvPicPr>
        <p:blipFill>
          <a:blip r:embed="rId6"/>
          <a:srcRect/>
          <a:stretch>
            <a:fillRect/>
          </a:stretch>
        </p:blipFill>
        <p:spPr bwMode="auto">
          <a:xfrm>
            <a:off x="6858000" y="3962400"/>
            <a:ext cx="304800" cy="304800"/>
          </a:xfrm>
          <a:prstGeom prst="rect">
            <a:avLst/>
          </a:prstGeom>
          <a:noFill/>
          <a:ln w="9525">
            <a:noFill/>
            <a:miter lim="800000"/>
            <a:headEnd/>
            <a:tailEnd/>
          </a:ln>
        </p:spPr>
      </p:pic>
      <p:pic>
        <p:nvPicPr>
          <p:cNvPr id="33797" name="Picture 4" descr="kn-snake"/>
          <p:cNvPicPr>
            <a:picLocks noChangeAspect="1" noChangeArrowheads="1"/>
          </p:cNvPicPr>
          <p:nvPr/>
        </p:nvPicPr>
        <p:blipFill>
          <a:blip r:embed="rId7"/>
          <a:srcRect/>
          <a:stretch>
            <a:fillRect/>
          </a:stretch>
        </p:blipFill>
        <p:spPr bwMode="auto">
          <a:xfrm>
            <a:off x="1598613" y="1652588"/>
            <a:ext cx="3811587" cy="2847975"/>
          </a:xfrm>
          <a:prstGeom prst="rect">
            <a:avLst/>
          </a:prstGeom>
          <a:noFill/>
          <a:ln w="9525">
            <a:noFill/>
            <a:miter lim="800000"/>
            <a:headEnd/>
            <a:tailEnd/>
          </a:ln>
        </p:spPr>
      </p:pic>
      <p:pic>
        <p:nvPicPr>
          <p:cNvPr id="13" name="Picture 5">
            <a:hlinkClick r:id="" action="ppaction://media"/>
          </p:cNvPr>
          <p:cNvPicPr>
            <a:picLocks noRot="1" noChangeAspect="1" noChangeArrowheads="1"/>
          </p:cNvPicPr>
          <p:nvPr>
            <a:wavAudioFile r:embed="rId2" name="KN-snake.wav"/>
          </p:nvPr>
        </p:nvPicPr>
        <p:blipFill>
          <a:blip r:embed="rId6"/>
          <a:srcRect/>
          <a:stretch>
            <a:fillRect/>
          </a:stretch>
        </p:blipFill>
        <p:spPr bwMode="auto">
          <a:xfrm>
            <a:off x="1687513" y="3983038"/>
            <a:ext cx="304800" cy="304800"/>
          </a:xfrm>
          <a:prstGeom prst="rect">
            <a:avLst/>
          </a:prstGeom>
          <a:noFill/>
          <a:ln w="9525">
            <a:noFill/>
            <a:miter lim="800000"/>
            <a:headEnd/>
            <a:tailEnd/>
          </a:ln>
        </p:spPr>
      </p:pic>
      <p:sp>
        <p:nvSpPr>
          <p:cNvPr id="33799" name="Rectangle 6"/>
          <p:cNvSpPr>
            <a:spLocks noChangeArrowheads="1"/>
          </p:cNvSpPr>
          <p:nvPr/>
        </p:nvSpPr>
        <p:spPr bwMode="auto">
          <a:xfrm>
            <a:off x="2438400" y="4572000"/>
            <a:ext cx="1666875" cy="519113"/>
          </a:xfrm>
          <a:prstGeom prst="rect">
            <a:avLst/>
          </a:prstGeom>
          <a:noFill/>
          <a:ln w="9525">
            <a:noFill/>
            <a:miter lim="800000"/>
            <a:headEnd/>
            <a:tailEnd/>
          </a:ln>
        </p:spPr>
        <p:txBody>
          <a:bodyPr wrap="none">
            <a:prstTxWarp prst="textNoShape">
              <a:avLst/>
            </a:prstTxWarp>
            <a:spAutoFit/>
          </a:bodyPr>
          <a:lstStyle/>
          <a:p>
            <a:r>
              <a:rPr lang="en-US" sz="2800"/>
              <a:t>Male (KN)</a:t>
            </a:r>
          </a:p>
        </p:txBody>
      </p:sp>
      <p:sp>
        <p:nvSpPr>
          <p:cNvPr id="33800" name="Rectangle 7"/>
          <p:cNvSpPr>
            <a:spLocks noChangeArrowheads="1"/>
          </p:cNvSpPr>
          <p:nvPr/>
        </p:nvSpPr>
        <p:spPr bwMode="auto">
          <a:xfrm>
            <a:off x="6324600" y="4619625"/>
            <a:ext cx="1909763" cy="519113"/>
          </a:xfrm>
          <a:prstGeom prst="rect">
            <a:avLst/>
          </a:prstGeom>
          <a:noFill/>
          <a:ln w="9525">
            <a:noFill/>
            <a:miter lim="800000"/>
            <a:headEnd/>
            <a:tailEnd/>
          </a:ln>
        </p:spPr>
        <p:txBody>
          <a:bodyPr wrap="none">
            <a:prstTxWarp prst="textNoShape">
              <a:avLst/>
            </a:prstTxWarp>
            <a:spAutoFit/>
          </a:bodyPr>
          <a:lstStyle/>
          <a:p>
            <a:r>
              <a:rPr lang="en-US" sz="2800"/>
              <a:t>Female (LB)</a:t>
            </a:r>
          </a:p>
        </p:txBody>
      </p:sp>
      <p:sp>
        <p:nvSpPr>
          <p:cNvPr id="33801" name="Rectangle 6"/>
          <p:cNvSpPr>
            <a:spLocks noChangeArrowheads="1"/>
          </p:cNvSpPr>
          <p:nvPr/>
        </p:nvSpPr>
        <p:spPr bwMode="auto">
          <a:xfrm>
            <a:off x="2362200" y="5486400"/>
            <a:ext cx="4443413" cy="579438"/>
          </a:xfrm>
          <a:prstGeom prst="rect">
            <a:avLst/>
          </a:prstGeom>
          <a:noFill/>
          <a:ln w="9525">
            <a:noFill/>
            <a:miter lim="800000"/>
            <a:headEnd/>
            <a:tailEnd/>
          </a:ln>
        </p:spPr>
        <p:txBody>
          <a:bodyPr wrap="none">
            <a:prstTxWarp prst="textNoShape">
              <a:avLst/>
            </a:prstTxWarp>
            <a:spAutoFit/>
          </a:bodyPr>
          <a:lstStyle/>
          <a:p>
            <a:r>
              <a:rPr lang="en-US" sz="3200"/>
              <a:t>Vervet ‘Snake’ Alarm Call</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 fill="hold"/>
                                        <p:tgtEl>
                                          <p:spTgt spid="11"/>
                                        </p:tgtEl>
                                      </p:cBhvr>
                                    </p:cmd>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137" fill="hold"/>
                                        <p:tgtEl>
                                          <p:spTgt spid="13"/>
                                        </p:tgtEl>
                                      </p:cBhvr>
                                    </p:cmd>
                                  </p:childTnLst>
                                </p:cTn>
                              </p:par>
                            </p:childTnLst>
                          </p:cTn>
                        </p:par>
                      </p:childTnLst>
                    </p:cTn>
                  </p:par>
                </p:childTnLst>
              </p:cTn>
              <p:nextCondLst>
                <p:cond evt="onClick" delay="0">
                  <p:tgtEl>
                    <p:spTgt spid="13"/>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4"/>
          <p:cNvSpPr>
            <a:spLocks noGrp="1" noChangeArrowheads="1"/>
          </p:cNvSpPr>
          <p:nvPr>
            <p:ph type="title" idx="4294967295"/>
          </p:nvPr>
        </p:nvSpPr>
        <p:spPr>
          <a:xfrm>
            <a:off x="685800" y="0"/>
            <a:ext cx="7772400" cy="1143000"/>
          </a:xfrm>
        </p:spPr>
        <p:txBody>
          <a:bodyPr/>
          <a:lstStyle/>
          <a:p>
            <a:pPr eaLnBrk="1" hangingPunct="1"/>
            <a:r>
              <a:rPr lang="en-US" sz="3200"/>
              <a:t>Primate Communication</a:t>
            </a:r>
          </a:p>
        </p:txBody>
      </p:sp>
      <p:sp>
        <p:nvSpPr>
          <p:cNvPr id="5" name="Rectangle 5"/>
          <p:cNvSpPr txBox="1">
            <a:spLocks noChangeArrowheads="1"/>
          </p:cNvSpPr>
          <p:nvPr/>
        </p:nvSpPr>
        <p:spPr bwMode="auto">
          <a:xfrm>
            <a:off x="228600" y="990600"/>
            <a:ext cx="8763000" cy="48768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b="0">
                <a:ea typeface="Osaka" pitchFamily="84" charset="-128"/>
                <a:cs typeface="Osaka" pitchFamily="84" charset="-128"/>
              </a:rPr>
              <a:t>Vervet monkeys</a:t>
            </a:r>
          </a:p>
        </p:txBody>
      </p:sp>
      <p:pic>
        <p:nvPicPr>
          <p:cNvPr id="35843" name="Picture 6"/>
          <p:cNvPicPr>
            <a:picLocks noChangeAspect="1" noChangeArrowheads="1"/>
          </p:cNvPicPr>
          <p:nvPr/>
        </p:nvPicPr>
        <p:blipFill>
          <a:blip r:embed="rId3"/>
          <a:srcRect/>
          <a:stretch>
            <a:fillRect/>
          </a:stretch>
        </p:blipFill>
        <p:spPr bwMode="auto">
          <a:xfrm>
            <a:off x="381000" y="1600200"/>
            <a:ext cx="2743200" cy="1946275"/>
          </a:xfrm>
          <a:prstGeom prst="rect">
            <a:avLst/>
          </a:prstGeom>
          <a:noFill/>
          <a:ln w="9525">
            <a:noFill/>
            <a:miter lim="800000"/>
            <a:headEnd/>
            <a:tailEnd/>
          </a:ln>
        </p:spPr>
      </p:pic>
      <p:sp>
        <p:nvSpPr>
          <p:cNvPr id="35844" name="Text Box 9"/>
          <p:cNvSpPr txBox="1">
            <a:spLocks noChangeArrowheads="1"/>
          </p:cNvSpPr>
          <p:nvPr/>
        </p:nvSpPr>
        <p:spPr bwMode="auto">
          <a:xfrm>
            <a:off x="381000" y="3733800"/>
            <a:ext cx="8534400" cy="2282825"/>
          </a:xfrm>
          <a:prstGeom prst="rect">
            <a:avLst/>
          </a:prstGeom>
          <a:noFill/>
          <a:ln w="9525">
            <a:noFill/>
            <a:miter lim="800000"/>
            <a:headEnd/>
            <a:tailEnd/>
          </a:ln>
        </p:spPr>
        <p:txBody>
          <a:bodyPr>
            <a:prstTxWarp prst="textNoShape">
              <a:avLst/>
            </a:prstTxWarp>
            <a:spAutoFit/>
          </a:bodyPr>
          <a:lstStyle/>
          <a:p>
            <a:pPr eaLnBrk="0" hangingPunct="0"/>
            <a:r>
              <a:rPr lang="en-US" b="0"/>
              <a:t>However…no evidence for </a:t>
            </a:r>
            <a:r>
              <a:rPr lang="en-US" b="0">
                <a:solidFill>
                  <a:srgbClr val="B3129A"/>
                </a:solidFill>
              </a:rPr>
              <a:t>complex combinatorial system</a:t>
            </a:r>
            <a:r>
              <a:rPr lang="en-US" b="0">
                <a:solidFill>
                  <a:schemeClr val="tx2"/>
                </a:solidFill>
              </a:rPr>
              <a:t>.</a:t>
            </a:r>
          </a:p>
          <a:p>
            <a:pPr eaLnBrk="0" hangingPunct="0"/>
            <a:endParaRPr lang="en-US" b="0">
              <a:solidFill>
                <a:schemeClr val="tx2"/>
              </a:solidFill>
            </a:endParaRPr>
          </a:p>
          <a:p>
            <a:pPr eaLnBrk="0" hangingPunct="0"/>
            <a:endParaRPr lang="en-US" b="0">
              <a:solidFill>
                <a:schemeClr val="tx2"/>
              </a:solidFill>
            </a:endParaRPr>
          </a:p>
          <a:p>
            <a:pPr eaLnBrk="0" hangingPunct="0"/>
            <a:r>
              <a:rPr lang="en-US" b="0"/>
              <a:t>Unclear if system has </a:t>
            </a:r>
            <a:r>
              <a:rPr lang="en-US" b="0">
                <a:solidFill>
                  <a:schemeClr val="bg2"/>
                </a:solidFill>
              </a:rPr>
              <a:t>reference</a:t>
            </a:r>
            <a:r>
              <a:rPr lang="en-US" b="0"/>
              <a:t> – are these calls really symbols for “eagle”, “snake”, and “leopard”? Or are they more like “Head for the grass!” and “Look around your feet!” Or something else?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4"/>
          <p:cNvSpPr>
            <a:spLocks noGrp="1" noChangeArrowheads="1"/>
          </p:cNvSpPr>
          <p:nvPr>
            <p:ph type="title" idx="4294967295"/>
          </p:nvPr>
        </p:nvSpPr>
        <p:spPr>
          <a:xfrm>
            <a:off x="685800" y="0"/>
            <a:ext cx="7772400" cy="1143000"/>
          </a:xfrm>
        </p:spPr>
        <p:txBody>
          <a:bodyPr/>
          <a:lstStyle/>
          <a:p>
            <a:pPr eaLnBrk="1" hangingPunct="1"/>
            <a:r>
              <a:rPr lang="en-US" sz="3200"/>
              <a:t>Primate Communication</a:t>
            </a:r>
          </a:p>
        </p:txBody>
      </p:sp>
      <p:sp>
        <p:nvSpPr>
          <p:cNvPr id="37890" name="Rectangle 5"/>
          <p:cNvSpPr>
            <a:spLocks noGrp="1" noChangeArrowheads="1"/>
          </p:cNvSpPr>
          <p:nvPr>
            <p:ph type="body" idx="4294967295"/>
          </p:nvPr>
        </p:nvSpPr>
        <p:spPr>
          <a:xfrm>
            <a:off x="228600" y="990600"/>
            <a:ext cx="8763000" cy="4876800"/>
          </a:xfrm>
        </p:spPr>
        <p:txBody>
          <a:bodyPr/>
          <a:lstStyle/>
          <a:p>
            <a:pPr eaLnBrk="1" hangingPunct="1">
              <a:buFontTx/>
              <a:buNone/>
            </a:pPr>
            <a:r>
              <a:rPr lang="en-US" sz="2400"/>
              <a:t>Vervet monkeys</a:t>
            </a:r>
          </a:p>
        </p:txBody>
      </p:sp>
      <p:pic>
        <p:nvPicPr>
          <p:cNvPr id="37891" name="Picture 6"/>
          <p:cNvPicPr>
            <a:picLocks noChangeAspect="1" noChangeArrowheads="1"/>
          </p:cNvPicPr>
          <p:nvPr/>
        </p:nvPicPr>
        <p:blipFill>
          <a:blip r:embed="rId3"/>
          <a:srcRect/>
          <a:stretch>
            <a:fillRect/>
          </a:stretch>
        </p:blipFill>
        <p:spPr bwMode="auto">
          <a:xfrm>
            <a:off x="381000" y="1600200"/>
            <a:ext cx="2743200" cy="1946275"/>
          </a:xfrm>
          <a:prstGeom prst="rect">
            <a:avLst/>
          </a:prstGeom>
          <a:noFill/>
          <a:ln w="9525">
            <a:noFill/>
            <a:miter lim="800000"/>
            <a:headEnd/>
            <a:tailEnd/>
          </a:ln>
        </p:spPr>
      </p:pic>
      <p:sp>
        <p:nvSpPr>
          <p:cNvPr id="37892" name="Text Box 7"/>
          <p:cNvSpPr txBox="1">
            <a:spLocks noChangeArrowheads="1"/>
          </p:cNvSpPr>
          <p:nvPr/>
        </p:nvSpPr>
        <p:spPr bwMode="auto">
          <a:xfrm>
            <a:off x="3276600" y="2133600"/>
            <a:ext cx="5656263" cy="3743325"/>
          </a:xfrm>
          <a:prstGeom prst="rect">
            <a:avLst/>
          </a:prstGeom>
          <a:noFill/>
          <a:ln w="9525">
            <a:noFill/>
            <a:miter lim="800000"/>
            <a:headEnd/>
            <a:tailEnd/>
          </a:ln>
        </p:spPr>
        <p:txBody>
          <a:bodyPr>
            <a:prstTxWarp prst="textNoShape">
              <a:avLst/>
            </a:prstTxWarp>
            <a:spAutoFit/>
          </a:bodyPr>
          <a:lstStyle/>
          <a:p>
            <a:pPr eaLnBrk="0" hangingPunct="0"/>
            <a:r>
              <a:rPr lang="en-US" b="0"/>
              <a:t>What they can’t say:</a:t>
            </a:r>
          </a:p>
          <a:p>
            <a:pPr eaLnBrk="0" hangingPunct="0"/>
            <a:endParaRPr lang="en-US" b="0"/>
          </a:p>
          <a:p>
            <a:pPr eaLnBrk="0" hangingPunct="0"/>
            <a:r>
              <a:rPr lang="en-US" b="0"/>
              <a:t>“What a large eagle up in the sky over there!  We’d better take cover. C’mon!”</a:t>
            </a:r>
          </a:p>
          <a:p>
            <a:pPr eaLnBrk="0" hangingPunct="0"/>
            <a:endParaRPr lang="en-US" b="0"/>
          </a:p>
          <a:p>
            <a:pPr eaLnBrk="0" hangingPunct="0"/>
            <a:r>
              <a:rPr lang="en-US" b="0"/>
              <a:t>“I doubt there are any leopards around here.  The field looks pretty clear.”</a:t>
            </a:r>
          </a:p>
          <a:p>
            <a:pPr eaLnBrk="0" hangingPunct="0"/>
            <a:endParaRPr lang="en-US" b="0"/>
          </a:p>
          <a:p>
            <a:pPr eaLnBrk="0" hangingPunct="0"/>
            <a:r>
              <a:rPr lang="en-US" b="0"/>
              <a:t>“Did you see that whopping big snake yesterday?  It was so scary!”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pPr eaLnBrk="1" hangingPunct="1"/>
            <a:r>
              <a:rPr lang="en-US"/>
              <a:t>Mollusks  vs. Primates</a:t>
            </a:r>
          </a:p>
        </p:txBody>
      </p:sp>
      <p:pic>
        <p:nvPicPr>
          <p:cNvPr id="39938" name="Picture 4" descr="Mollusks Poster"/>
          <p:cNvPicPr>
            <a:picLocks noChangeAspect="1" noChangeArrowheads="1"/>
          </p:cNvPicPr>
          <p:nvPr/>
        </p:nvPicPr>
        <p:blipFill>
          <a:blip r:embed="rId3"/>
          <a:srcRect/>
          <a:stretch>
            <a:fillRect/>
          </a:stretch>
        </p:blipFill>
        <p:spPr bwMode="auto">
          <a:xfrm>
            <a:off x="1143000" y="1752600"/>
            <a:ext cx="2630488" cy="3802063"/>
          </a:xfrm>
          <a:prstGeom prst="rect">
            <a:avLst/>
          </a:prstGeom>
          <a:noFill/>
          <a:ln w="9525">
            <a:noFill/>
            <a:miter lim="800000"/>
            <a:headEnd/>
            <a:tailEnd/>
          </a:ln>
        </p:spPr>
      </p:pic>
      <p:pic>
        <p:nvPicPr>
          <p:cNvPr id="39939" name="Picture 5" descr="primate_family_tree"/>
          <p:cNvPicPr>
            <a:picLocks noChangeAspect="1" noChangeArrowheads="1"/>
          </p:cNvPicPr>
          <p:nvPr/>
        </p:nvPicPr>
        <p:blipFill>
          <a:blip r:embed="rId4"/>
          <a:srcRect/>
          <a:stretch>
            <a:fillRect/>
          </a:stretch>
        </p:blipFill>
        <p:spPr bwMode="auto">
          <a:xfrm>
            <a:off x="4876800" y="1752600"/>
            <a:ext cx="2797175" cy="376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3"/>
          <p:cNvSpPr>
            <a:spLocks noGrp="1" noChangeArrowheads="1"/>
          </p:cNvSpPr>
          <p:nvPr>
            <p:ph type="body" idx="4294967295"/>
          </p:nvPr>
        </p:nvSpPr>
        <p:spPr>
          <a:xfrm>
            <a:off x="609600" y="1828800"/>
            <a:ext cx="8229600" cy="3886200"/>
          </a:xfrm>
        </p:spPr>
        <p:txBody>
          <a:bodyPr/>
          <a:lstStyle/>
          <a:p>
            <a:pPr eaLnBrk="1" hangingPunct="1">
              <a:lnSpc>
                <a:spcPct val="110000"/>
              </a:lnSpc>
              <a:buFont typeface="Wingdings" pitchFamily="84" charset="2"/>
              <a:buNone/>
            </a:pPr>
            <a:r>
              <a:rPr lang="en-US" sz="2400"/>
              <a:t>Primates likely have:</a:t>
            </a:r>
          </a:p>
          <a:p>
            <a:pPr eaLnBrk="1" hangingPunct="1">
              <a:lnSpc>
                <a:spcPct val="110000"/>
              </a:lnSpc>
            </a:pPr>
            <a:r>
              <a:rPr lang="en-US" sz="2400"/>
              <a:t>More complex bodies and brains</a:t>
            </a:r>
          </a:p>
          <a:p>
            <a:pPr eaLnBrk="1" hangingPunct="1">
              <a:lnSpc>
                <a:spcPct val="110000"/>
              </a:lnSpc>
            </a:pPr>
            <a:r>
              <a:rPr lang="en-US" sz="2400" smtClean="0"/>
              <a:t>Better learning </a:t>
            </a:r>
            <a:r>
              <a:rPr lang="en-US" sz="2400"/>
              <a:t>and problem solving</a:t>
            </a:r>
            <a:r>
              <a:rPr lang="en-US" sz="2400" smtClean="0"/>
              <a:t> skills</a:t>
            </a:r>
          </a:p>
          <a:p>
            <a:pPr eaLnBrk="1" hangingPunct="1">
              <a:lnSpc>
                <a:spcPct val="110000"/>
              </a:lnSpc>
            </a:pPr>
            <a:r>
              <a:rPr lang="en-US" sz="2400"/>
              <a:t>More complex social structures</a:t>
            </a:r>
          </a:p>
          <a:p>
            <a:pPr eaLnBrk="1" hangingPunct="1">
              <a:lnSpc>
                <a:spcPct val="110000"/>
              </a:lnSpc>
            </a:pPr>
            <a:r>
              <a:rPr lang="en-US" sz="2400"/>
              <a:t>More complex and flexible behavior </a:t>
            </a:r>
          </a:p>
          <a:p>
            <a:pPr eaLnBrk="1" hangingPunct="1">
              <a:lnSpc>
                <a:spcPct val="110000"/>
              </a:lnSpc>
            </a:pPr>
            <a:r>
              <a:rPr lang="en-US" sz="2400"/>
              <a:t>Longer </a:t>
            </a:r>
            <a:r>
              <a:rPr lang="en-US" sz="2400" smtClean="0"/>
              <a:t>lives</a:t>
            </a:r>
          </a:p>
          <a:p>
            <a:pPr eaLnBrk="1" hangingPunct="1">
              <a:lnSpc>
                <a:spcPct val="110000"/>
              </a:lnSpc>
            </a:pPr>
            <a:endParaRPr lang="en-US" sz="2400"/>
          </a:p>
        </p:txBody>
      </p:sp>
      <p:pic>
        <p:nvPicPr>
          <p:cNvPr id="41986" name="Picture 4" descr="2cuttlefish"/>
          <p:cNvPicPr>
            <a:picLocks noChangeAspect="1" noChangeArrowheads="1"/>
          </p:cNvPicPr>
          <p:nvPr/>
        </p:nvPicPr>
        <p:blipFill>
          <a:blip r:embed="rId3"/>
          <a:srcRect/>
          <a:stretch>
            <a:fillRect/>
          </a:stretch>
        </p:blipFill>
        <p:spPr bwMode="auto">
          <a:xfrm>
            <a:off x="4603750" y="5475288"/>
            <a:ext cx="1768475" cy="895350"/>
          </a:xfrm>
          <a:prstGeom prst="rect">
            <a:avLst/>
          </a:prstGeom>
          <a:noFill/>
          <a:ln w="9525">
            <a:noFill/>
            <a:miter lim="800000"/>
            <a:headEnd/>
            <a:tailEnd/>
          </a:ln>
        </p:spPr>
      </p:pic>
      <p:pic>
        <p:nvPicPr>
          <p:cNvPr id="41987" name="Picture 5" descr="vervet1"/>
          <p:cNvPicPr>
            <a:picLocks noChangeAspect="1" noChangeArrowheads="1"/>
          </p:cNvPicPr>
          <p:nvPr/>
        </p:nvPicPr>
        <p:blipFill>
          <a:blip r:embed="rId4"/>
          <a:srcRect/>
          <a:stretch>
            <a:fillRect/>
          </a:stretch>
        </p:blipFill>
        <p:spPr bwMode="auto">
          <a:xfrm>
            <a:off x="6624638" y="5008563"/>
            <a:ext cx="1697037" cy="1563687"/>
          </a:xfrm>
          <a:prstGeom prst="rect">
            <a:avLst/>
          </a:prstGeom>
          <a:noFill/>
          <a:ln w="63500">
            <a:solidFill>
              <a:srgbClr val="FFFF00"/>
            </a:solidFill>
            <a:prstDash val="lgDash"/>
            <a:miter lim="800000"/>
            <a:headEnd/>
            <a:tailEnd/>
          </a:ln>
        </p:spPr>
      </p:pic>
      <p:sp>
        <p:nvSpPr>
          <p:cNvPr id="41988" name="Rectangle 2"/>
          <p:cNvSpPr>
            <a:spLocks noGrp="1" noChangeArrowheads="1"/>
          </p:cNvSpPr>
          <p:nvPr>
            <p:ph type="title" idx="4294967295"/>
          </p:nvPr>
        </p:nvSpPr>
        <p:spPr/>
        <p:txBody>
          <a:bodyPr/>
          <a:lstStyle/>
          <a:p>
            <a:pPr eaLnBrk="1" hangingPunct="1"/>
            <a:r>
              <a:rPr lang="en-US"/>
              <a:t>Mollusks  vs. Primates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987425" y="1787525"/>
            <a:ext cx="7086600" cy="838200"/>
          </a:xfrm>
        </p:spPr>
        <p:txBody>
          <a:bodyPr/>
          <a:lstStyle/>
          <a:p>
            <a:pPr eaLnBrk="1" hangingPunct="1"/>
            <a:r>
              <a:rPr lang="en-US" sz="2800"/>
              <a:t>After 450 million years…</a:t>
            </a:r>
          </a:p>
        </p:txBody>
      </p:sp>
      <p:pic>
        <p:nvPicPr>
          <p:cNvPr id="44034" name="Picture 3" descr="2cuttlefish"/>
          <p:cNvPicPr>
            <a:picLocks noChangeAspect="1" noChangeArrowheads="1"/>
          </p:cNvPicPr>
          <p:nvPr/>
        </p:nvPicPr>
        <p:blipFill>
          <a:blip r:embed="rId3"/>
          <a:srcRect/>
          <a:stretch>
            <a:fillRect/>
          </a:stretch>
        </p:blipFill>
        <p:spPr bwMode="auto">
          <a:xfrm>
            <a:off x="822325" y="2540000"/>
            <a:ext cx="4022725" cy="2036763"/>
          </a:xfrm>
          <a:prstGeom prst="rect">
            <a:avLst/>
          </a:prstGeom>
          <a:noFill/>
          <a:ln w="9525">
            <a:noFill/>
            <a:miter lim="800000"/>
            <a:headEnd/>
            <a:tailEnd/>
          </a:ln>
        </p:spPr>
      </p:pic>
      <p:sp>
        <p:nvSpPr>
          <p:cNvPr id="44035" name="Text Box 4"/>
          <p:cNvSpPr txBox="1">
            <a:spLocks noChangeArrowheads="1"/>
          </p:cNvSpPr>
          <p:nvPr/>
        </p:nvSpPr>
        <p:spPr bwMode="auto">
          <a:xfrm>
            <a:off x="228600" y="4343400"/>
            <a:ext cx="3154363" cy="711200"/>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US" sz="2000"/>
              <a:t>Cephelopods:</a:t>
            </a:r>
          </a:p>
          <a:p>
            <a:r>
              <a:rPr lang="en-US" sz="2000"/>
              <a:t>   15-35 distinct displays</a:t>
            </a:r>
          </a:p>
        </p:txBody>
      </p:sp>
      <p:pic>
        <p:nvPicPr>
          <p:cNvPr id="44036" name="Picture 5" descr="vervet1"/>
          <p:cNvPicPr>
            <a:picLocks noChangeAspect="1" noChangeArrowheads="1"/>
          </p:cNvPicPr>
          <p:nvPr/>
        </p:nvPicPr>
        <p:blipFill>
          <a:blip r:embed="rId4"/>
          <a:srcRect/>
          <a:stretch>
            <a:fillRect/>
          </a:stretch>
        </p:blipFill>
        <p:spPr bwMode="auto">
          <a:xfrm>
            <a:off x="5105400" y="2667000"/>
            <a:ext cx="3860800" cy="3556000"/>
          </a:xfrm>
          <a:prstGeom prst="rect">
            <a:avLst/>
          </a:prstGeom>
          <a:noFill/>
          <a:ln w="9525">
            <a:noFill/>
            <a:miter lim="800000"/>
            <a:headEnd/>
            <a:tailEnd/>
          </a:ln>
        </p:spPr>
      </p:pic>
      <p:sp>
        <p:nvSpPr>
          <p:cNvPr id="44037" name="Text Box 6"/>
          <p:cNvSpPr txBox="1">
            <a:spLocks noChangeArrowheads="1"/>
          </p:cNvSpPr>
          <p:nvPr/>
        </p:nvSpPr>
        <p:spPr bwMode="auto">
          <a:xfrm>
            <a:off x="4565650" y="5745163"/>
            <a:ext cx="3130550" cy="711200"/>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US" sz="2000"/>
              <a:t>Non-human primates:</a:t>
            </a:r>
          </a:p>
          <a:p>
            <a:r>
              <a:rPr lang="en-US" sz="2000"/>
              <a:t>   15-35 distinct displays</a:t>
            </a:r>
          </a:p>
        </p:txBody>
      </p:sp>
      <p:sp>
        <p:nvSpPr>
          <p:cNvPr id="44038" name="Text Box 9"/>
          <p:cNvSpPr txBox="1">
            <a:spLocks noChangeArrowheads="1"/>
          </p:cNvSpPr>
          <p:nvPr/>
        </p:nvSpPr>
        <p:spPr bwMode="auto">
          <a:xfrm>
            <a:off x="0" y="6491288"/>
            <a:ext cx="7994650" cy="366712"/>
          </a:xfrm>
          <a:prstGeom prst="rect">
            <a:avLst/>
          </a:prstGeom>
          <a:noFill/>
          <a:ln w="9525">
            <a:noFill/>
            <a:miter lim="800000"/>
            <a:headEnd/>
            <a:tailEnd/>
          </a:ln>
        </p:spPr>
        <p:txBody>
          <a:bodyPr wrap="none">
            <a:prstTxWarp prst="textNoShape">
              <a:avLst/>
            </a:prstTxWarp>
            <a:spAutoFit/>
          </a:bodyPr>
          <a:lstStyle/>
          <a:p>
            <a:pPr>
              <a:spcBef>
                <a:spcPct val="30000"/>
              </a:spcBef>
            </a:pPr>
            <a:r>
              <a:rPr lang="en-US" sz="1800" b="0"/>
              <a:t>http://www.thecephalopodpage.org/cephschool/WhyCephalopodsChangeColor.pdf</a:t>
            </a:r>
          </a:p>
        </p:txBody>
      </p:sp>
      <p:sp>
        <p:nvSpPr>
          <p:cNvPr id="44039" name="Text Box 10"/>
          <p:cNvSpPr txBox="1">
            <a:spLocks noChangeArrowheads="1"/>
          </p:cNvSpPr>
          <p:nvPr/>
        </p:nvSpPr>
        <p:spPr bwMode="auto">
          <a:xfrm>
            <a:off x="0" y="6188075"/>
            <a:ext cx="2406650" cy="366713"/>
          </a:xfrm>
          <a:prstGeom prst="rect">
            <a:avLst/>
          </a:prstGeom>
          <a:noFill/>
          <a:ln w="9525">
            <a:noFill/>
            <a:miter lim="800000"/>
            <a:headEnd/>
            <a:tailEnd/>
          </a:ln>
        </p:spPr>
        <p:txBody>
          <a:bodyPr wrap="none">
            <a:prstTxWarp prst="textNoShape">
              <a:avLst/>
            </a:prstTxWarp>
            <a:spAutoFit/>
          </a:bodyPr>
          <a:lstStyle/>
          <a:p>
            <a:pPr eaLnBrk="0" hangingPunct="0"/>
            <a:r>
              <a:rPr lang="en-US" sz="1800" b="0"/>
              <a:t>Adapted from Liberman</a:t>
            </a:r>
          </a:p>
        </p:txBody>
      </p:sp>
      <p:sp>
        <p:nvSpPr>
          <p:cNvPr id="11" name="Rectangle 2"/>
          <p:cNvSpPr txBox="1">
            <a:spLocks noChangeArrowheads="1"/>
          </p:cNvSpPr>
          <p:nvPr/>
        </p:nvSpPr>
        <p:spPr bwMode="auto">
          <a:xfrm>
            <a:off x="685800" y="609600"/>
            <a:ext cx="7772400" cy="1143000"/>
          </a:xfrm>
          <a:prstGeom prst="rect">
            <a:avLst/>
          </a:prstGeom>
          <a:noFill/>
          <a:ln w="9525">
            <a:noFill/>
            <a:miter lim="800000"/>
            <a:headEnd/>
            <a:tailEnd/>
          </a:ln>
          <a:effectLst/>
        </p:spPr>
        <p:txBody>
          <a:bodyPr anchor="ctr">
            <a:prstTxWarp prst="textNoShape">
              <a:avLst/>
            </a:prstTxWarp>
          </a:bodyPr>
          <a:lstStyle/>
          <a:p>
            <a:pPr algn="ctr"/>
            <a:r>
              <a:rPr lang="en-US" sz="4400" b="0">
                <a:solidFill>
                  <a:schemeClr val="tx2"/>
                </a:solidFill>
                <a:ea typeface="Osaka" pitchFamily="84" charset="-128"/>
                <a:cs typeface="Osaka" pitchFamily="84" charset="-128"/>
              </a:rPr>
              <a:t>Mollusks  vs. Primates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p:txBody>
          <a:bodyPr/>
          <a:lstStyle/>
          <a:p>
            <a:pPr eaLnBrk="1" hangingPunct="1"/>
            <a:r>
              <a:rPr lang="en-US" sz="3600"/>
              <a:t>Not just mollusks </a:t>
            </a:r>
            <a:br>
              <a:rPr lang="en-US" sz="3600"/>
            </a:br>
            <a:r>
              <a:rPr lang="en-US" sz="3600"/>
              <a:t>and non-human primates</a:t>
            </a:r>
          </a:p>
        </p:txBody>
      </p:sp>
      <p:sp>
        <p:nvSpPr>
          <p:cNvPr id="46082" name="Rectangle 3"/>
          <p:cNvSpPr>
            <a:spLocks noGrp="1" noChangeArrowheads="1"/>
          </p:cNvSpPr>
          <p:nvPr>
            <p:ph type="body" idx="4294967295"/>
          </p:nvPr>
        </p:nvSpPr>
        <p:spPr>
          <a:xfrm>
            <a:off x="381000" y="2057400"/>
            <a:ext cx="8610600" cy="4114800"/>
          </a:xfrm>
        </p:spPr>
        <p:txBody>
          <a:bodyPr/>
          <a:lstStyle/>
          <a:p>
            <a:pPr eaLnBrk="1" hangingPunct="1">
              <a:buFontTx/>
              <a:buNone/>
            </a:pPr>
            <a:r>
              <a:rPr lang="en-US" sz="2400"/>
              <a:t>	“For most relatively social adult fishes, birds and mammals, the range or repertoire size [of communicative displays] for different species varies from 15 to 35 displays.” </a:t>
            </a:r>
          </a:p>
        </p:txBody>
      </p:sp>
      <p:sp>
        <p:nvSpPr>
          <p:cNvPr id="46083" name="Text Box 4"/>
          <p:cNvSpPr txBox="1">
            <a:spLocks noChangeArrowheads="1"/>
          </p:cNvSpPr>
          <p:nvPr/>
        </p:nvSpPr>
        <p:spPr bwMode="auto">
          <a:xfrm>
            <a:off x="2665413" y="4606925"/>
            <a:ext cx="3492500" cy="944563"/>
          </a:xfrm>
          <a:prstGeom prst="rect">
            <a:avLst/>
          </a:prstGeom>
          <a:noFill/>
          <a:ln w="9525">
            <a:noFill/>
            <a:miter lim="800000"/>
            <a:headEnd/>
            <a:tailEnd/>
          </a:ln>
        </p:spPr>
        <p:txBody>
          <a:bodyPr wrap="none">
            <a:prstTxWarp prst="textNoShape">
              <a:avLst/>
            </a:prstTxWarp>
            <a:spAutoFit/>
          </a:bodyPr>
          <a:lstStyle/>
          <a:p>
            <a:r>
              <a:rPr lang="en-US"/>
              <a:t>-Encyclopedia Britannica, </a:t>
            </a:r>
          </a:p>
          <a:p>
            <a:r>
              <a:rPr lang="en-US"/>
              <a:t>“Animal Communication</a:t>
            </a:r>
            <a:r>
              <a:rPr lang="en-US" sz="3200">
                <a:latin typeface="One Stroke Script LET" charset="0"/>
              </a:rPr>
              <a:t>”</a:t>
            </a:r>
          </a:p>
        </p:txBody>
      </p:sp>
      <p:pic>
        <p:nvPicPr>
          <p:cNvPr id="46084" name="Picture 5" descr="britansyn2002"/>
          <p:cNvPicPr>
            <a:picLocks noChangeAspect="1" noChangeArrowheads="1"/>
          </p:cNvPicPr>
          <p:nvPr/>
        </p:nvPicPr>
        <p:blipFill>
          <a:blip r:embed="rId3"/>
          <a:srcRect/>
          <a:stretch>
            <a:fillRect/>
          </a:stretch>
        </p:blipFill>
        <p:spPr bwMode="auto">
          <a:xfrm>
            <a:off x="6737350" y="4446588"/>
            <a:ext cx="2198688" cy="21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pPr eaLnBrk="1" hangingPunct="1"/>
            <a:r>
              <a:rPr lang="en-US"/>
              <a:t>Human Vocabulary</a:t>
            </a:r>
          </a:p>
        </p:txBody>
      </p:sp>
      <p:sp>
        <p:nvSpPr>
          <p:cNvPr id="163843" name="Text Box 3"/>
          <p:cNvSpPr txBox="1">
            <a:spLocks noChangeArrowheads="1"/>
          </p:cNvSpPr>
          <p:nvPr/>
        </p:nvSpPr>
        <p:spPr bwMode="auto">
          <a:xfrm>
            <a:off x="904875" y="1887538"/>
            <a:ext cx="3233738" cy="641350"/>
          </a:xfrm>
          <a:prstGeom prst="rect">
            <a:avLst/>
          </a:prstGeom>
          <a:noFill/>
          <a:ln w="9525">
            <a:noFill/>
            <a:miter lim="800000"/>
            <a:headEnd/>
            <a:tailEnd/>
          </a:ln>
        </p:spPr>
        <p:txBody>
          <a:bodyPr wrap="none">
            <a:prstTxWarp prst="textNoShape">
              <a:avLst/>
            </a:prstTxWarp>
            <a:spAutoFit/>
          </a:bodyPr>
          <a:lstStyle/>
          <a:p>
            <a:pPr eaLnBrk="0" hangingPunct="0"/>
            <a:r>
              <a:rPr lang="en-US" sz="1800"/>
              <a:t>Wordsmith Shakespeare</a:t>
            </a:r>
          </a:p>
          <a:p>
            <a:pPr eaLnBrk="0" hangingPunct="0"/>
            <a:r>
              <a:rPr lang="en-US" sz="1800"/>
              <a:t>estimated to have 30,000 words</a:t>
            </a:r>
          </a:p>
        </p:txBody>
      </p:sp>
      <p:sp>
        <p:nvSpPr>
          <p:cNvPr id="163844" name="Text Box 4"/>
          <p:cNvSpPr txBox="1">
            <a:spLocks noChangeArrowheads="1"/>
          </p:cNvSpPr>
          <p:nvPr/>
        </p:nvSpPr>
        <p:spPr bwMode="auto">
          <a:xfrm>
            <a:off x="4676775" y="2038350"/>
            <a:ext cx="4002088" cy="366713"/>
          </a:xfrm>
          <a:prstGeom prst="rect">
            <a:avLst/>
          </a:prstGeom>
          <a:noFill/>
          <a:ln w="9525">
            <a:noFill/>
            <a:miter lim="800000"/>
            <a:headEnd/>
            <a:tailEnd/>
          </a:ln>
        </p:spPr>
        <p:txBody>
          <a:bodyPr wrap="none">
            <a:prstTxWarp prst="textNoShape">
              <a:avLst/>
            </a:prstTxWarp>
            <a:spAutoFit/>
          </a:bodyPr>
          <a:lstStyle/>
          <a:p>
            <a:pPr eaLnBrk="0" hangingPunct="0"/>
            <a:r>
              <a:rPr lang="en-US" sz="1800"/>
              <a:t>Average educated person: 15,000 words</a:t>
            </a:r>
          </a:p>
        </p:txBody>
      </p:sp>
      <p:pic>
        <p:nvPicPr>
          <p:cNvPr id="48132" name="Picture 5" descr="Harvard Graduation 2003"/>
          <p:cNvPicPr>
            <a:picLocks noChangeAspect="1" noChangeArrowheads="1"/>
          </p:cNvPicPr>
          <p:nvPr/>
        </p:nvPicPr>
        <p:blipFill>
          <a:blip r:embed="rId3"/>
          <a:srcRect/>
          <a:stretch>
            <a:fillRect/>
          </a:stretch>
        </p:blipFill>
        <p:spPr bwMode="auto">
          <a:xfrm>
            <a:off x="4724400" y="3013075"/>
            <a:ext cx="3810000" cy="2428875"/>
          </a:xfrm>
          <a:prstGeom prst="rect">
            <a:avLst/>
          </a:prstGeom>
          <a:noFill/>
          <a:ln w="9525">
            <a:noFill/>
            <a:miter lim="800000"/>
            <a:headEnd/>
            <a:tailEnd/>
          </a:ln>
        </p:spPr>
      </p:pic>
      <p:pic>
        <p:nvPicPr>
          <p:cNvPr id="48133" name="Picture 6" descr="shakespeare-757196">
            <a:hlinkClick r:id="rId4"/>
          </p:cNvPr>
          <p:cNvPicPr>
            <a:picLocks noChangeAspect="1" noChangeArrowheads="1"/>
          </p:cNvPicPr>
          <p:nvPr/>
        </p:nvPicPr>
        <p:blipFill>
          <a:blip r:embed="rId5"/>
          <a:srcRect/>
          <a:stretch>
            <a:fillRect/>
          </a:stretch>
        </p:blipFill>
        <p:spPr bwMode="auto">
          <a:xfrm>
            <a:off x="1612900" y="2508250"/>
            <a:ext cx="2257425" cy="3048000"/>
          </a:xfrm>
          <a:prstGeom prst="rect">
            <a:avLst/>
          </a:prstGeom>
          <a:noFill/>
          <a:ln w="9525">
            <a:noFill/>
            <a:miter lim="800000"/>
            <a:headEnd/>
            <a:tailEnd/>
          </a:ln>
        </p:spPr>
      </p:pic>
      <p:sp>
        <p:nvSpPr>
          <p:cNvPr id="497671" name="AutoShape 7"/>
          <p:cNvSpPr>
            <a:spLocks noChangeArrowheads="1"/>
          </p:cNvSpPr>
          <p:nvPr/>
        </p:nvSpPr>
        <p:spPr bwMode="auto">
          <a:xfrm>
            <a:off x="6221413" y="2470150"/>
            <a:ext cx="254000" cy="1677988"/>
          </a:xfrm>
          <a:prstGeom prst="downArrow">
            <a:avLst>
              <a:gd name="adj1" fmla="val 50000"/>
              <a:gd name="adj2" fmla="val 165156"/>
            </a:avLst>
          </a:prstGeom>
          <a:solidFill>
            <a:schemeClr val="accent1"/>
          </a:solidFill>
          <a:ln w="9525">
            <a:solidFill>
              <a:schemeClr val="tx1"/>
            </a:solidFill>
            <a:miter lim="800000"/>
            <a:headEnd/>
            <a:tailEnd/>
          </a:ln>
        </p:spPr>
        <p:txBody>
          <a:bodyPr vert="eaVert" wrap="none" anchor="ctr">
            <a:prstTxWarp prst="textNoShape">
              <a:avLst/>
            </a:prstTxWarp>
          </a:bodyPr>
          <a:lstStyle/>
          <a:p>
            <a:pPr eaLnBrk="0" hangingPunct="0"/>
            <a:endParaRPr lang="en-US"/>
          </a:p>
        </p:txBody>
      </p:sp>
      <p:sp>
        <p:nvSpPr>
          <p:cNvPr id="48135" name="Text Box 8"/>
          <p:cNvSpPr txBox="1">
            <a:spLocks noChangeArrowheads="1"/>
          </p:cNvSpPr>
          <p:nvPr/>
        </p:nvSpPr>
        <p:spPr bwMode="auto">
          <a:xfrm>
            <a:off x="188913" y="5613400"/>
            <a:ext cx="5291137" cy="366713"/>
          </a:xfrm>
          <a:prstGeom prst="rect">
            <a:avLst/>
          </a:prstGeom>
          <a:noFill/>
          <a:ln w="9525">
            <a:noFill/>
            <a:miter lim="800000"/>
            <a:headEnd/>
            <a:tailEnd/>
          </a:ln>
        </p:spPr>
        <p:txBody>
          <a:bodyPr wrap="none">
            <a:prstTxWarp prst="textNoShape">
              <a:avLst/>
            </a:prstTxWarp>
            <a:spAutoFit/>
          </a:bodyPr>
          <a:lstStyle/>
          <a:p>
            <a:pPr eaLnBrk="0" hangingPunct="0"/>
            <a:r>
              <a:rPr lang="en-US" sz="1800" b="0"/>
              <a:t>http://www.rhymezone.com/g/shakespeare/coinages/</a:t>
            </a:r>
          </a:p>
        </p:txBody>
      </p:sp>
      <p:sp>
        <p:nvSpPr>
          <p:cNvPr id="48136" name="Text Box 9"/>
          <p:cNvSpPr txBox="1">
            <a:spLocks noChangeArrowheads="1"/>
          </p:cNvSpPr>
          <p:nvPr/>
        </p:nvSpPr>
        <p:spPr bwMode="auto">
          <a:xfrm>
            <a:off x="3733800" y="6324600"/>
            <a:ext cx="4649788" cy="366713"/>
          </a:xfrm>
          <a:prstGeom prst="rect">
            <a:avLst/>
          </a:prstGeom>
          <a:noFill/>
          <a:ln w="9525">
            <a:noFill/>
            <a:miter lim="800000"/>
            <a:headEnd/>
            <a:tailEnd/>
          </a:ln>
        </p:spPr>
        <p:txBody>
          <a:bodyPr wrap="none">
            <a:prstTxWarp prst="textNoShape">
              <a:avLst/>
            </a:prstTxWarp>
            <a:spAutoFit/>
          </a:bodyPr>
          <a:lstStyle/>
          <a:p>
            <a:pPr eaLnBrk="0" hangingPunct="0"/>
            <a:r>
              <a:rPr lang="en-US" sz="1800" b="0"/>
              <a:t>http://plato.stanford.edu/entries/types-tokens/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6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1"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4"/>
          <p:cNvSpPr>
            <a:spLocks noGrp="1" noChangeArrowheads="1"/>
          </p:cNvSpPr>
          <p:nvPr>
            <p:ph type="title" idx="4294967295"/>
          </p:nvPr>
        </p:nvSpPr>
        <p:spPr>
          <a:xfrm>
            <a:off x="685800" y="0"/>
            <a:ext cx="7772400" cy="1143000"/>
          </a:xfrm>
        </p:spPr>
        <p:txBody>
          <a:bodyPr/>
          <a:lstStyle/>
          <a:p>
            <a:pPr eaLnBrk="1" hangingPunct="1"/>
            <a:r>
              <a:rPr lang="en-US" sz="3200"/>
              <a:t>Bee Communication</a:t>
            </a:r>
          </a:p>
        </p:txBody>
      </p:sp>
      <p:sp>
        <p:nvSpPr>
          <p:cNvPr id="50178" name="Rectangle 5"/>
          <p:cNvSpPr>
            <a:spLocks noGrp="1" noChangeArrowheads="1"/>
          </p:cNvSpPr>
          <p:nvPr>
            <p:ph type="body" idx="4294967295"/>
          </p:nvPr>
        </p:nvSpPr>
        <p:spPr>
          <a:xfrm>
            <a:off x="228600" y="990600"/>
            <a:ext cx="8763000" cy="4876800"/>
          </a:xfrm>
        </p:spPr>
        <p:txBody>
          <a:bodyPr/>
          <a:lstStyle/>
          <a:p>
            <a:pPr eaLnBrk="1" hangingPunct="1">
              <a:buFontTx/>
              <a:buNone/>
            </a:pPr>
            <a:r>
              <a:rPr lang="en-US" sz="2400"/>
              <a:t>Honey Bees</a:t>
            </a:r>
          </a:p>
        </p:txBody>
      </p:sp>
      <p:sp>
        <p:nvSpPr>
          <p:cNvPr id="50179" name="Text Box 7"/>
          <p:cNvSpPr txBox="1">
            <a:spLocks noChangeArrowheads="1"/>
          </p:cNvSpPr>
          <p:nvPr/>
        </p:nvSpPr>
        <p:spPr bwMode="auto">
          <a:xfrm>
            <a:off x="3259138" y="1524000"/>
            <a:ext cx="5656262" cy="2647950"/>
          </a:xfrm>
          <a:prstGeom prst="rect">
            <a:avLst/>
          </a:prstGeom>
          <a:noFill/>
          <a:ln w="9525">
            <a:noFill/>
            <a:miter lim="800000"/>
            <a:headEnd/>
            <a:tailEnd/>
          </a:ln>
        </p:spPr>
        <p:txBody>
          <a:bodyPr>
            <a:prstTxWarp prst="textNoShape">
              <a:avLst/>
            </a:prstTxWarp>
            <a:spAutoFit/>
          </a:bodyPr>
          <a:lstStyle/>
          <a:p>
            <a:pPr eaLnBrk="0" hangingPunct="0"/>
            <a:r>
              <a:rPr lang="en-US" b="0"/>
              <a:t>Dance to </a:t>
            </a:r>
            <a:r>
              <a:rPr lang="en-US" b="0">
                <a:solidFill>
                  <a:schemeClr val="bg2"/>
                </a:solidFill>
              </a:rPr>
              <a:t>communicate the location of food</a:t>
            </a:r>
            <a:r>
              <a:rPr lang="en-US" b="0"/>
              <a:t> (nectar)</a:t>
            </a:r>
          </a:p>
          <a:p>
            <a:pPr eaLnBrk="0" hangingPunct="0"/>
            <a:endParaRPr lang="en-US" b="0"/>
          </a:p>
          <a:p>
            <a:pPr eaLnBrk="0" hangingPunct="0"/>
            <a:r>
              <a:rPr lang="en-US" b="0"/>
              <a:t>Can indicate: nearby vs. far, direction, richness of the food source (dance harder for the good stuff)</a:t>
            </a:r>
          </a:p>
          <a:p>
            <a:pPr eaLnBrk="0" hangingPunct="0"/>
            <a:endParaRPr lang="en-US" b="0"/>
          </a:p>
        </p:txBody>
      </p:sp>
      <p:sp>
        <p:nvSpPr>
          <p:cNvPr id="50180" name="Text Box 8"/>
          <p:cNvSpPr txBox="1">
            <a:spLocks noChangeArrowheads="1"/>
          </p:cNvSpPr>
          <p:nvPr/>
        </p:nvSpPr>
        <p:spPr bwMode="auto">
          <a:xfrm>
            <a:off x="457200" y="5168900"/>
            <a:ext cx="8382000" cy="822325"/>
          </a:xfrm>
          <a:prstGeom prst="rect">
            <a:avLst/>
          </a:prstGeom>
          <a:noFill/>
          <a:ln w="9525">
            <a:noFill/>
            <a:miter lim="800000"/>
            <a:headEnd/>
            <a:tailEnd/>
          </a:ln>
        </p:spPr>
        <p:txBody>
          <a:bodyPr>
            <a:prstTxWarp prst="textNoShape">
              <a:avLst/>
            </a:prstTxWarp>
            <a:spAutoFit/>
          </a:bodyPr>
          <a:lstStyle/>
          <a:p>
            <a:pPr eaLnBrk="0" hangingPunct="0"/>
            <a:r>
              <a:rPr lang="en-US" b="0">
                <a:solidFill>
                  <a:schemeClr val="bg2"/>
                </a:solidFill>
              </a:rPr>
              <a:t>Though bees can create novel messages, they’re always about the location of food.</a:t>
            </a:r>
            <a:endParaRPr lang="en-US" b="0"/>
          </a:p>
        </p:txBody>
      </p:sp>
      <p:pic>
        <p:nvPicPr>
          <p:cNvPr id="50181" name="Picture 9"/>
          <p:cNvPicPr>
            <a:picLocks noChangeAspect="1" noChangeArrowheads="1"/>
          </p:cNvPicPr>
          <p:nvPr/>
        </p:nvPicPr>
        <p:blipFill>
          <a:blip r:embed="rId3"/>
          <a:srcRect/>
          <a:stretch>
            <a:fillRect/>
          </a:stretch>
        </p:blipFill>
        <p:spPr bwMode="auto">
          <a:xfrm>
            <a:off x="304800" y="1524000"/>
            <a:ext cx="2665413" cy="306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4"/>
          <p:cNvSpPr>
            <a:spLocks noGrp="1" noChangeArrowheads="1"/>
          </p:cNvSpPr>
          <p:nvPr>
            <p:ph type="title" idx="4294967295"/>
          </p:nvPr>
        </p:nvSpPr>
        <p:spPr>
          <a:xfrm>
            <a:off x="685800" y="0"/>
            <a:ext cx="7772400" cy="1143000"/>
          </a:xfrm>
        </p:spPr>
        <p:txBody>
          <a:bodyPr/>
          <a:lstStyle/>
          <a:p>
            <a:pPr eaLnBrk="1" hangingPunct="1"/>
            <a:r>
              <a:rPr lang="en-US" sz="3200"/>
              <a:t>Bee Communication</a:t>
            </a:r>
          </a:p>
        </p:txBody>
      </p:sp>
      <p:sp>
        <p:nvSpPr>
          <p:cNvPr id="52226" name="Text Box 10"/>
          <p:cNvSpPr txBox="1">
            <a:spLocks noChangeArrowheads="1"/>
          </p:cNvSpPr>
          <p:nvPr/>
        </p:nvSpPr>
        <p:spPr bwMode="auto">
          <a:xfrm>
            <a:off x="990600" y="6248400"/>
            <a:ext cx="6034088" cy="457200"/>
          </a:xfrm>
          <a:prstGeom prst="rect">
            <a:avLst/>
          </a:prstGeom>
          <a:noFill/>
          <a:ln w="9525">
            <a:noFill/>
            <a:miter lim="800000"/>
            <a:headEnd/>
            <a:tailEnd/>
          </a:ln>
        </p:spPr>
        <p:txBody>
          <a:bodyPr wrap="none">
            <a:prstTxWarp prst="textNoShape">
              <a:avLst/>
            </a:prstTxWarp>
            <a:spAutoFit/>
          </a:bodyPr>
          <a:lstStyle/>
          <a:p>
            <a:pPr eaLnBrk="0" hangingPunct="0"/>
            <a:r>
              <a:rPr lang="en-US" b="0">
                <a:solidFill>
                  <a:schemeClr val="tx2"/>
                </a:solidFill>
              </a:rPr>
              <a:t>‘deciphered’ by Karl von Frisch, 1919 &amp; onward</a:t>
            </a:r>
          </a:p>
        </p:txBody>
      </p:sp>
      <p:pic>
        <p:nvPicPr>
          <p:cNvPr id="52227" name="Picture 11"/>
          <p:cNvPicPr>
            <a:picLocks noChangeAspect="1" noChangeArrowheads="1"/>
          </p:cNvPicPr>
          <p:nvPr/>
        </p:nvPicPr>
        <p:blipFill>
          <a:blip r:embed="rId3"/>
          <a:srcRect/>
          <a:stretch>
            <a:fillRect/>
          </a:stretch>
        </p:blipFill>
        <p:spPr bwMode="auto">
          <a:xfrm>
            <a:off x="2743200" y="990600"/>
            <a:ext cx="3290888" cy="4318000"/>
          </a:xfrm>
          <a:prstGeom prst="rect">
            <a:avLst/>
          </a:prstGeom>
          <a:noFill/>
          <a:ln w="9525">
            <a:noFill/>
            <a:miter lim="800000"/>
            <a:headEnd/>
            <a:tailEnd/>
          </a:ln>
        </p:spPr>
      </p:pic>
      <p:sp>
        <p:nvSpPr>
          <p:cNvPr id="52228" name="Text Box 12"/>
          <p:cNvSpPr txBox="1">
            <a:spLocks noChangeArrowheads="1"/>
          </p:cNvSpPr>
          <p:nvPr/>
        </p:nvSpPr>
        <p:spPr bwMode="auto">
          <a:xfrm>
            <a:off x="0" y="990600"/>
            <a:ext cx="2295525" cy="457200"/>
          </a:xfrm>
          <a:prstGeom prst="rect">
            <a:avLst/>
          </a:prstGeom>
          <a:noFill/>
          <a:ln w="9525">
            <a:noFill/>
            <a:miter lim="800000"/>
            <a:headEnd/>
            <a:tailEnd/>
          </a:ln>
        </p:spPr>
        <p:txBody>
          <a:bodyPr wrap="none">
            <a:prstTxWarp prst="textNoShape">
              <a:avLst/>
            </a:prstTxWarp>
            <a:spAutoFit/>
          </a:bodyPr>
          <a:lstStyle/>
          <a:p>
            <a:pPr eaLnBrk="0" hangingPunct="0"/>
            <a:r>
              <a:rPr lang="en-US" b="0">
                <a:solidFill>
                  <a:schemeClr val="tx2"/>
                </a:solidFill>
              </a:rPr>
              <a:t>Under 50m away</a:t>
            </a:r>
          </a:p>
        </p:txBody>
      </p:sp>
      <p:sp>
        <p:nvSpPr>
          <p:cNvPr id="52229" name="Text Box 13"/>
          <p:cNvSpPr txBox="1">
            <a:spLocks noChangeArrowheads="1"/>
          </p:cNvSpPr>
          <p:nvPr/>
        </p:nvSpPr>
        <p:spPr bwMode="auto">
          <a:xfrm>
            <a:off x="6472238" y="1524000"/>
            <a:ext cx="2667000" cy="2282825"/>
          </a:xfrm>
          <a:prstGeom prst="rect">
            <a:avLst/>
          </a:prstGeom>
          <a:noFill/>
          <a:ln w="9525">
            <a:noFill/>
            <a:miter lim="800000"/>
            <a:headEnd/>
            <a:tailEnd/>
          </a:ln>
        </p:spPr>
        <p:txBody>
          <a:bodyPr>
            <a:prstTxWarp prst="textNoShape">
              <a:avLst/>
            </a:prstTxWarp>
            <a:spAutoFit/>
          </a:bodyPr>
          <a:lstStyle/>
          <a:p>
            <a:pPr eaLnBrk="0" hangingPunct="0"/>
            <a:r>
              <a:rPr lang="en-US" b="0">
                <a:solidFill>
                  <a:schemeClr val="tx2"/>
                </a:solidFill>
              </a:rPr>
              <a:t>Over 50m away</a:t>
            </a:r>
            <a:r>
              <a:rPr lang="en-US" b="0"/>
              <a:t>:</a:t>
            </a:r>
          </a:p>
          <a:p>
            <a:pPr eaLnBrk="0" hangingPunct="0"/>
            <a:r>
              <a:rPr lang="en-US" b="0"/>
              <a:t>encodes distance &amp; direction - is encoding of 2D space (a bee’s “mental map”)</a:t>
            </a:r>
          </a:p>
        </p:txBody>
      </p:sp>
      <p:sp>
        <p:nvSpPr>
          <p:cNvPr id="52230" name="Text Box 6"/>
          <p:cNvSpPr txBox="1">
            <a:spLocks noChangeArrowheads="1"/>
          </p:cNvSpPr>
          <p:nvPr/>
        </p:nvSpPr>
        <p:spPr bwMode="auto">
          <a:xfrm>
            <a:off x="228600" y="1447800"/>
            <a:ext cx="2362200" cy="2563813"/>
          </a:xfrm>
          <a:prstGeom prst="rect">
            <a:avLst/>
          </a:prstGeom>
          <a:noFill/>
          <a:ln w="9525">
            <a:noFill/>
            <a:miter lim="800000"/>
            <a:headEnd/>
            <a:tailEnd/>
          </a:ln>
        </p:spPr>
        <p:txBody>
          <a:bodyPr>
            <a:prstTxWarp prst="textNoShape">
              <a:avLst/>
            </a:prstTxWarp>
            <a:spAutoFit/>
          </a:bodyPr>
          <a:lstStyle/>
          <a:p>
            <a:r>
              <a:rPr lang="en-US" sz="1800"/>
              <a:t>The angle from the sun indicates direction of food source. The duration of the waggle part of the dance signifies the distance. Approximately 1 second of dance = 1 km distance. </a:t>
            </a:r>
          </a:p>
        </p:txBody>
      </p:sp>
      <p:sp>
        <p:nvSpPr>
          <p:cNvPr id="52231" name="Rectangle 8"/>
          <p:cNvSpPr>
            <a:spLocks noChangeArrowheads="1"/>
          </p:cNvSpPr>
          <p:nvPr/>
        </p:nvSpPr>
        <p:spPr bwMode="auto">
          <a:xfrm>
            <a:off x="1143000" y="5562600"/>
            <a:ext cx="6629400" cy="457200"/>
          </a:xfrm>
          <a:prstGeom prst="rect">
            <a:avLst/>
          </a:prstGeom>
          <a:noFill/>
          <a:ln w="9525">
            <a:noFill/>
            <a:miter lim="800000"/>
            <a:headEnd/>
            <a:tailEnd/>
          </a:ln>
        </p:spPr>
        <p:txBody>
          <a:bodyPr>
            <a:prstTxWarp prst="textNoShape">
              <a:avLst/>
            </a:prstTxWarp>
            <a:spAutoFit/>
          </a:bodyPr>
          <a:lstStyle/>
          <a:p>
            <a:pPr eaLnBrk="0" hangingPunct="0"/>
            <a:r>
              <a:rPr lang="en-US" b="0">
                <a:hlinkClick r:id="rId4"/>
              </a:rPr>
              <a:t>http://www.youtube.com/watch?v=-7ijI-g4jHg</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685800" y="0"/>
            <a:ext cx="7772400" cy="1143000"/>
          </a:xfrm>
        </p:spPr>
        <p:txBody>
          <a:bodyPr/>
          <a:lstStyle/>
          <a:p>
            <a:pPr eaLnBrk="1" hangingPunct="1"/>
            <a:r>
              <a:rPr lang="en-US" sz="3200"/>
              <a:t>Announcements</a:t>
            </a:r>
          </a:p>
        </p:txBody>
      </p:sp>
      <p:sp>
        <p:nvSpPr>
          <p:cNvPr id="17410" name="Rectangle 3"/>
          <p:cNvSpPr>
            <a:spLocks noGrp="1" noChangeArrowheads="1"/>
          </p:cNvSpPr>
          <p:nvPr>
            <p:ph type="body" idx="4294967295"/>
          </p:nvPr>
        </p:nvSpPr>
        <p:spPr>
          <a:xfrm>
            <a:off x="228600" y="1371600"/>
            <a:ext cx="8686800" cy="4876800"/>
          </a:xfrm>
        </p:spPr>
        <p:txBody>
          <a:bodyPr/>
          <a:lstStyle/>
          <a:p>
            <a:pPr eaLnBrk="1" hangingPunct="1">
              <a:buFontTx/>
              <a:buNone/>
            </a:pPr>
            <a:r>
              <a:rPr lang="en-US" sz="2400"/>
              <a:t>Be working on review questions for biological bases of language</a:t>
            </a:r>
          </a:p>
          <a:p>
            <a:pPr eaLnBrk="1" hangingPunct="1">
              <a:buFontTx/>
              <a:buNone/>
            </a:pPr>
            <a:endParaRPr lang="en-US" sz="2400"/>
          </a:p>
          <a:p>
            <a:pPr eaLnBrk="1" hangingPunct="1">
              <a:buFontTx/>
              <a:buNone/>
            </a:pPr>
            <a:r>
              <a:rPr lang="en-US" sz="2400"/>
              <a:t>Be working on HW1 (due: 1/24/13)</a:t>
            </a:r>
          </a:p>
          <a:p>
            <a:pPr eaLnBrk="1" hangingPunct="1">
              <a:buFontTx/>
              <a:buNone/>
            </a:pPr>
            <a:r>
              <a:rPr lang="en-US" sz="2400"/>
              <a:t>	- Electronic submission due by the end of class (1:50pm) to receive full credit.</a:t>
            </a:r>
          </a:p>
          <a:p>
            <a:pPr eaLnBrk="1" hangingPunct="1">
              <a:buFontTx/>
              <a:buNone/>
            </a:pPr>
            <a:r>
              <a:rPr lang="en-US" sz="2400"/>
              <a:t>	- Remember to include the name of everyone who worked on the assignment, and to submit only a single copy of the assignment per group.</a:t>
            </a:r>
          </a:p>
          <a:p>
            <a:pPr eaLnBrk="1" hangingPunct="1">
              <a:buFontTx/>
              <a:buNone/>
            </a:pPr>
            <a:endParaRPr lang="en-U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Bee Communication</a:t>
            </a:r>
          </a:p>
        </p:txBody>
      </p:sp>
      <p:sp>
        <p:nvSpPr>
          <p:cNvPr id="54274" name="Rectangle 8"/>
          <p:cNvSpPr>
            <a:spLocks noChangeArrowheads="1"/>
          </p:cNvSpPr>
          <p:nvPr/>
        </p:nvSpPr>
        <p:spPr bwMode="auto">
          <a:xfrm>
            <a:off x="152400" y="1600200"/>
            <a:ext cx="9144000" cy="3106738"/>
          </a:xfrm>
          <a:prstGeom prst="rect">
            <a:avLst/>
          </a:prstGeom>
          <a:noFill/>
          <a:ln w="9525">
            <a:noFill/>
            <a:miter lim="800000"/>
            <a:headEnd/>
            <a:tailEnd/>
          </a:ln>
        </p:spPr>
        <p:txBody>
          <a:bodyPr>
            <a:prstTxWarp prst="textNoShape">
              <a:avLst/>
            </a:prstTxWarp>
            <a:spAutoFit/>
          </a:bodyPr>
          <a:lstStyle/>
          <a:p>
            <a:pPr eaLnBrk="0" hangingPunct="0"/>
            <a:r>
              <a:rPr lang="en-US" sz="2200" b="0"/>
              <a:t>Has </a:t>
            </a:r>
            <a:r>
              <a:rPr lang="en-US" sz="2200" b="0">
                <a:solidFill>
                  <a:schemeClr val="bg2"/>
                </a:solidFill>
              </a:rPr>
              <a:t>reference</a:t>
            </a:r>
            <a:r>
              <a:rPr lang="en-US" sz="2200" b="0"/>
              <a:t>?  Maybe – indicating properties of nectar.  (But that’s all they ever communicate about with this method – no new symbols are created.)</a:t>
            </a:r>
          </a:p>
          <a:p>
            <a:pPr eaLnBrk="0" hangingPunct="0"/>
            <a:endParaRPr lang="en-US" sz="2200" b="0"/>
          </a:p>
          <a:p>
            <a:pPr eaLnBrk="0" hangingPunct="0"/>
            <a:endParaRPr lang="en-US" sz="2200" b="0"/>
          </a:p>
          <a:p>
            <a:pPr eaLnBrk="0" hangingPunct="0"/>
            <a:r>
              <a:rPr lang="en-US" sz="2200" b="0"/>
              <a:t>Has </a:t>
            </a:r>
            <a:r>
              <a:rPr lang="en-US" sz="2200" b="0">
                <a:solidFill>
                  <a:srgbClr val="B3129A"/>
                </a:solidFill>
              </a:rPr>
              <a:t>syntax</a:t>
            </a:r>
            <a:r>
              <a:rPr lang="en-US" sz="2200" b="0"/>
              <a:t>? Not really – but has rudimentary combinatorial properties (what direction, how far, how much).</a:t>
            </a:r>
          </a:p>
          <a:p>
            <a:pPr eaLnBrk="0" hangingPunct="0"/>
            <a:endParaRPr lang="en-US" sz="2200" b="0"/>
          </a:p>
          <a:p>
            <a:pPr eaLnBrk="0" hangingPunct="0"/>
            <a:endParaRPr lang="en-US" sz="2200" b="0"/>
          </a:p>
          <a:p>
            <a:pPr eaLnBrk="0" hangingPunct="0"/>
            <a:r>
              <a:rPr lang="en-US" sz="2200" b="0"/>
              <a:t>Has </a:t>
            </a:r>
            <a:r>
              <a:rPr lang="en-US" sz="2200" b="0">
                <a:solidFill>
                  <a:srgbClr val="660066"/>
                </a:solidFill>
              </a:rPr>
              <a:t>intentionality</a:t>
            </a:r>
            <a:r>
              <a:rPr lang="en-US" sz="2200" b="0"/>
              <a:t>? Definitely – waggling for other bees.</a:t>
            </a:r>
            <a:endParaRPr lang="en-US" sz="2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4"/>
          <p:cNvSpPr>
            <a:spLocks noGrp="1" noChangeArrowheads="1"/>
          </p:cNvSpPr>
          <p:nvPr>
            <p:ph type="title" idx="4294967295"/>
          </p:nvPr>
        </p:nvSpPr>
        <p:spPr>
          <a:xfrm>
            <a:off x="685800" y="0"/>
            <a:ext cx="7772400" cy="1143000"/>
          </a:xfrm>
        </p:spPr>
        <p:txBody>
          <a:bodyPr/>
          <a:lstStyle/>
          <a:p>
            <a:pPr eaLnBrk="1" hangingPunct="1"/>
            <a:r>
              <a:rPr lang="en-US" sz="3200"/>
              <a:t>Bee Communication</a:t>
            </a:r>
          </a:p>
        </p:txBody>
      </p:sp>
      <p:sp>
        <p:nvSpPr>
          <p:cNvPr id="55298" name="Rectangle 5"/>
          <p:cNvSpPr>
            <a:spLocks noGrp="1" noChangeArrowheads="1"/>
          </p:cNvSpPr>
          <p:nvPr>
            <p:ph type="body" idx="4294967295"/>
          </p:nvPr>
        </p:nvSpPr>
        <p:spPr>
          <a:xfrm>
            <a:off x="228600" y="990600"/>
            <a:ext cx="8763000" cy="4876800"/>
          </a:xfrm>
        </p:spPr>
        <p:txBody>
          <a:bodyPr/>
          <a:lstStyle/>
          <a:p>
            <a:pPr eaLnBrk="1" hangingPunct="1">
              <a:buFontTx/>
              <a:buNone/>
            </a:pPr>
            <a:r>
              <a:rPr lang="en-US" sz="2400"/>
              <a:t>Honey Bees</a:t>
            </a:r>
          </a:p>
        </p:txBody>
      </p:sp>
      <p:sp>
        <p:nvSpPr>
          <p:cNvPr id="55299" name="Text Box 6"/>
          <p:cNvSpPr txBox="1">
            <a:spLocks noChangeArrowheads="1"/>
          </p:cNvSpPr>
          <p:nvPr/>
        </p:nvSpPr>
        <p:spPr bwMode="auto">
          <a:xfrm>
            <a:off x="3259138" y="1524000"/>
            <a:ext cx="5656262" cy="3743325"/>
          </a:xfrm>
          <a:prstGeom prst="rect">
            <a:avLst/>
          </a:prstGeom>
          <a:noFill/>
          <a:ln w="9525">
            <a:noFill/>
            <a:miter lim="800000"/>
            <a:headEnd/>
            <a:tailEnd/>
          </a:ln>
        </p:spPr>
        <p:txBody>
          <a:bodyPr>
            <a:prstTxWarp prst="textNoShape">
              <a:avLst/>
            </a:prstTxWarp>
            <a:spAutoFit/>
          </a:bodyPr>
          <a:lstStyle/>
          <a:p>
            <a:pPr eaLnBrk="0" hangingPunct="0"/>
            <a:r>
              <a:rPr lang="en-US" b="0"/>
              <a:t>What bees can’t communicate:</a:t>
            </a:r>
          </a:p>
          <a:p>
            <a:pPr eaLnBrk="0" hangingPunct="0"/>
            <a:endParaRPr lang="en-US" b="0"/>
          </a:p>
          <a:p>
            <a:pPr eaLnBrk="0" hangingPunct="0"/>
            <a:r>
              <a:rPr lang="en-US" b="0"/>
              <a:t>“Have you seen the flowers in the next field over?  They totally rock.  I’ve never seen such brilliant colors.”</a:t>
            </a:r>
          </a:p>
          <a:p>
            <a:pPr eaLnBrk="0" hangingPunct="0"/>
            <a:endParaRPr lang="en-US" b="0"/>
          </a:p>
          <a:p>
            <a:pPr eaLnBrk="0" hangingPunct="0"/>
            <a:endParaRPr lang="en-US" b="0"/>
          </a:p>
          <a:p>
            <a:pPr eaLnBrk="0" hangingPunct="0"/>
            <a:r>
              <a:rPr lang="en-US" b="0"/>
              <a:t>“I thought the hive was really crowded yesterday.”</a:t>
            </a:r>
          </a:p>
          <a:p>
            <a:pPr eaLnBrk="0" hangingPunct="0"/>
            <a:endParaRPr lang="en-US" b="0"/>
          </a:p>
        </p:txBody>
      </p:sp>
      <p:pic>
        <p:nvPicPr>
          <p:cNvPr id="55300" name="Picture 8"/>
          <p:cNvPicPr>
            <a:picLocks noChangeAspect="1" noChangeArrowheads="1"/>
          </p:cNvPicPr>
          <p:nvPr/>
        </p:nvPicPr>
        <p:blipFill>
          <a:blip r:embed="rId3"/>
          <a:srcRect/>
          <a:stretch>
            <a:fillRect/>
          </a:stretch>
        </p:blipFill>
        <p:spPr bwMode="auto">
          <a:xfrm>
            <a:off x="304800" y="1524000"/>
            <a:ext cx="2665413" cy="306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Dolphin Communication</a:t>
            </a:r>
          </a:p>
        </p:txBody>
      </p:sp>
      <p:sp>
        <p:nvSpPr>
          <p:cNvPr id="57346" name="Rectangle 5"/>
          <p:cNvSpPr>
            <a:spLocks noChangeArrowheads="1"/>
          </p:cNvSpPr>
          <p:nvPr/>
        </p:nvSpPr>
        <p:spPr bwMode="auto">
          <a:xfrm>
            <a:off x="228600" y="990600"/>
            <a:ext cx="8763000" cy="4876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ea typeface="Osaka" pitchFamily="84" charset="-128"/>
                <a:cs typeface="Osaka" pitchFamily="84" charset="-128"/>
              </a:rPr>
              <a:t>Dolphins</a:t>
            </a:r>
          </a:p>
        </p:txBody>
      </p:sp>
      <p:pic>
        <p:nvPicPr>
          <p:cNvPr id="57347" name="Picture 6"/>
          <p:cNvPicPr>
            <a:picLocks noChangeAspect="1" noChangeArrowheads="1"/>
          </p:cNvPicPr>
          <p:nvPr/>
        </p:nvPicPr>
        <p:blipFill>
          <a:blip r:embed="rId3"/>
          <a:srcRect/>
          <a:stretch>
            <a:fillRect/>
          </a:stretch>
        </p:blipFill>
        <p:spPr bwMode="auto">
          <a:xfrm>
            <a:off x="152400" y="1447800"/>
            <a:ext cx="5029200" cy="3895725"/>
          </a:xfrm>
          <a:prstGeom prst="rect">
            <a:avLst/>
          </a:prstGeom>
          <a:noFill/>
          <a:ln w="9525">
            <a:noFill/>
            <a:miter lim="800000"/>
            <a:headEnd/>
            <a:tailEnd/>
          </a:ln>
        </p:spPr>
      </p:pic>
      <p:sp>
        <p:nvSpPr>
          <p:cNvPr id="57348" name="Text Box 6"/>
          <p:cNvSpPr txBox="1">
            <a:spLocks noChangeArrowheads="1"/>
          </p:cNvSpPr>
          <p:nvPr/>
        </p:nvSpPr>
        <p:spPr bwMode="auto">
          <a:xfrm>
            <a:off x="5410200" y="1524000"/>
            <a:ext cx="3733800" cy="3776663"/>
          </a:xfrm>
          <a:prstGeom prst="rect">
            <a:avLst/>
          </a:prstGeom>
          <a:noFill/>
          <a:ln w="9525">
            <a:noFill/>
            <a:miter lim="800000"/>
            <a:headEnd/>
            <a:tailEnd/>
          </a:ln>
        </p:spPr>
        <p:txBody>
          <a:bodyPr>
            <a:prstTxWarp prst="textNoShape">
              <a:avLst/>
            </a:prstTxWarp>
            <a:spAutoFit/>
          </a:bodyPr>
          <a:lstStyle/>
          <a:p>
            <a:pPr eaLnBrk="0" hangingPunct="0"/>
            <a:r>
              <a:rPr lang="en-US" sz="2200" b="0">
                <a:ea typeface="Arial" pitchFamily="84" charset="0"/>
                <a:cs typeface="Arial" pitchFamily="84" charset="0"/>
              </a:rPr>
              <a:t>Kassewitz &amp; Stuart Reid (2011): Dolphins use </a:t>
            </a:r>
          </a:p>
          <a:p>
            <a:pPr eaLnBrk="0" hangingPunct="0"/>
            <a:r>
              <a:rPr lang="en-US" sz="2200" b="0">
                <a:ea typeface="Arial" pitchFamily="84" charset="0"/>
                <a:cs typeface="Arial" pitchFamily="84" charset="0"/>
              </a:rPr>
              <a:t>“Sono-Pictorial Exo-holographic Language”, (SPEL)</a:t>
            </a:r>
          </a:p>
          <a:p>
            <a:pPr eaLnBrk="0" hangingPunct="0"/>
            <a:endParaRPr lang="en-US" sz="2200" b="0">
              <a:ea typeface="Arial" pitchFamily="84" charset="0"/>
              <a:cs typeface="Arial" pitchFamily="84" charset="0"/>
            </a:endParaRPr>
          </a:p>
          <a:p>
            <a:pPr eaLnBrk="0" hangingPunct="0"/>
            <a:r>
              <a:rPr lang="en-US" sz="2200" b="0">
                <a:ea typeface="Arial" pitchFamily="84" charset="0"/>
                <a:cs typeface="Arial" pitchFamily="84" charset="0"/>
              </a:rPr>
              <a:t>Evidence that dolphins can communicate about novel objects in their environment via the patterns that echolocation makes when pinging off the objects.</a:t>
            </a:r>
          </a:p>
        </p:txBody>
      </p:sp>
      <p:sp>
        <p:nvSpPr>
          <p:cNvPr id="57349" name="Text Box 6"/>
          <p:cNvSpPr txBox="1">
            <a:spLocks noChangeArrowheads="1"/>
          </p:cNvSpPr>
          <p:nvPr/>
        </p:nvSpPr>
        <p:spPr bwMode="auto">
          <a:xfrm>
            <a:off x="304800" y="5486400"/>
            <a:ext cx="4800600" cy="762000"/>
          </a:xfrm>
          <a:prstGeom prst="rect">
            <a:avLst/>
          </a:prstGeom>
          <a:noFill/>
          <a:ln w="9525">
            <a:noFill/>
            <a:miter lim="800000"/>
            <a:headEnd/>
            <a:tailEnd/>
          </a:ln>
        </p:spPr>
        <p:txBody>
          <a:bodyPr>
            <a:prstTxWarp prst="textNoShape">
              <a:avLst/>
            </a:prstTxWarp>
            <a:spAutoFit/>
          </a:bodyPr>
          <a:lstStyle/>
          <a:p>
            <a:pPr eaLnBrk="0" hangingPunct="0"/>
            <a:r>
              <a:rPr lang="en-US" sz="2200" b="0">
                <a:ea typeface="Arial" pitchFamily="84" charset="0"/>
                <a:cs typeface="Arial" pitchFamily="84" charset="0"/>
              </a:rPr>
              <a:t>Certainly </a:t>
            </a:r>
            <a:r>
              <a:rPr lang="en-US" sz="2200" b="0">
                <a:solidFill>
                  <a:srgbClr val="660066"/>
                </a:solidFill>
                <a:ea typeface="Arial" pitchFamily="84" charset="0"/>
                <a:cs typeface="Arial" pitchFamily="84" charset="0"/>
              </a:rPr>
              <a:t>intentional</a:t>
            </a:r>
            <a:r>
              <a:rPr lang="en-US" sz="2200" b="0">
                <a:ea typeface="Arial" pitchFamily="84" charset="0"/>
                <a:cs typeface="Arial" pitchFamily="84" charset="0"/>
              </a:rPr>
              <a:t>, and likely </a:t>
            </a:r>
            <a:r>
              <a:rPr lang="en-US" sz="2200" b="0">
                <a:solidFill>
                  <a:schemeClr val="bg2"/>
                </a:solidFill>
                <a:ea typeface="Arial" pitchFamily="84" charset="0"/>
                <a:cs typeface="Arial" pitchFamily="84" charset="0"/>
              </a:rPr>
              <a:t>referential</a:t>
            </a:r>
            <a:r>
              <a:rPr lang="en-US" sz="2200" b="0">
                <a:ea typeface="Arial" pitchFamily="84" charset="0"/>
                <a:cs typeface="Arial" pitchFamily="84" charset="0"/>
              </a:rPr>
              <a:t>. Unclear if </a:t>
            </a:r>
            <a:r>
              <a:rPr lang="en-US" sz="2200" b="0">
                <a:solidFill>
                  <a:srgbClr val="B3129A"/>
                </a:solidFill>
                <a:ea typeface="Arial" pitchFamily="84" charset="0"/>
                <a:cs typeface="Arial" pitchFamily="84" charset="0"/>
              </a:rPr>
              <a:t>syntax</a:t>
            </a:r>
            <a:r>
              <a:rPr lang="en-US" sz="2200" b="0">
                <a:ea typeface="Arial" pitchFamily="84" charset="0"/>
                <a:cs typeface="Arial" pitchFamily="84" charset="0"/>
              </a:rPr>
              <a:t> is present.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Dolphin Communication</a:t>
            </a:r>
          </a:p>
        </p:txBody>
      </p:sp>
      <p:sp>
        <p:nvSpPr>
          <p:cNvPr id="59394" name="Rectangle 5"/>
          <p:cNvSpPr>
            <a:spLocks noChangeArrowheads="1"/>
          </p:cNvSpPr>
          <p:nvPr/>
        </p:nvSpPr>
        <p:spPr bwMode="auto">
          <a:xfrm>
            <a:off x="228600" y="990600"/>
            <a:ext cx="8763000" cy="4876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ea typeface="Osaka" pitchFamily="84" charset="-128"/>
                <a:cs typeface="Osaka" pitchFamily="84" charset="-128"/>
              </a:rPr>
              <a:t>Dolphins</a:t>
            </a:r>
          </a:p>
        </p:txBody>
      </p:sp>
      <p:pic>
        <p:nvPicPr>
          <p:cNvPr id="59395" name="Picture 4"/>
          <p:cNvPicPr>
            <a:picLocks noChangeAspect="1" noChangeArrowheads="1"/>
          </p:cNvPicPr>
          <p:nvPr/>
        </p:nvPicPr>
        <p:blipFill>
          <a:blip r:embed="rId3"/>
          <a:srcRect/>
          <a:stretch>
            <a:fillRect/>
          </a:stretch>
        </p:blipFill>
        <p:spPr bwMode="auto">
          <a:xfrm>
            <a:off x="152400" y="1447800"/>
            <a:ext cx="5029200" cy="3895725"/>
          </a:xfrm>
          <a:prstGeom prst="rect">
            <a:avLst/>
          </a:prstGeom>
          <a:noFill/>
          <a:ln w="9525">
            <a:noFill/>
            <a:miter lim="800000"/>
            <a:headEnd/>
            <a:tailEnd/>
          </a:ln>
        </p:spPr>
      </p:pic>
      <p:sp>
        <p:nvSpPr>
          <p:cNvPr id="59396" name="Text Box 6"/>
          <p:cNvSpPr txBox="1">
            <a:spLocks noChangeArrowheads="1"/>
          </p:cNvSpPr>
          <p:nvPr/>
        </p:nvSpPr>
        <p:spPr bwMode="auto">
          <a:xfrm>
            <a:off x="5410200" y="1524000"/>
            <a:ext cx="3733800" cy="762000"/>
          </a:xfrm>
          <a:prstGeom prst="rect">
            <a:avLst/>
          </a:prstGeom>
          <a:noFill/>
          <a:ln w="9525">
            <a:noFill/>
            <a:miter lim="800000"/>
            <a:headEnd/>
            <a:tailEnd/>
          </a:ln>
        </p:spPr>
        <p:txBody>
          <a:bodyPr>
            <a:prstTxWarp prst="textNoShape">
              <a:avLst/>
            </a:prstTxWarp>
            <a:spAutoFit/>
          </a:bodyPr>
          <a:lstStyle/>
          <a:p>
            <a:pPr eaLnBrk="0" hangingPunct="0"/>
            <a:r>
              <a:rPr lang="en-US" sz="2200" b="0">
                <a:solidFill>
                  <a:srgbClr val="B3129A"/>
                </a:solidFill>
                <a:ea typeface="Arial" pitchFamily="84" charset="0"/>
                <a:cs typeface="Arial" pitchFamily="84" charset="0"/>
              </a:rPr>
              <a:t>Unclear if they have a complex combinatorial system (syntax)</a:t>
            </a:r>
          </a:p>
        </p:txBody>
      </p:sp>
      <p:sp>
        <p:nvSpPr>
          <p:cNvPr id="59397" name="Text Box 6"/>
          <p:cNvSpPr txBox="1">
            <a:spLocks noChangeArrowheads="1"/>
          </p:cNvSpPr>
          <p:nvPr/>
        </p:nvSpPr>
        <p:spPr bwMode="auto">
          <a:xfrm>
            <a:off x="5410200" y="2667000"/>
            <a:ext cx="3581400" cy="2771775"/>
          </a:xfrm>
          <a:prstGeom prst="rect">
            <a:avLst/>
          </a:prstGeom>
          <a:noFill/>
          <a:ln w="9525">
            <a:noFill/>
            <a:miter lim="800000"/>
            <a:headEnd/>
            <a:tailEnd/>
          </a:ln>
        </p:spPr>
        <p:txBody>
          <a:bodyPr>
            <a:prstTxWarp prst="textNoShape">
              <a:avLst/>
            </a:prstTxWarp>
            <a:spAutoFit/>
          </a:bodyPr>
          <a:lstStyle/>
          <a:p>
            <a:pPr eaLnBrk="0" hangingPunct="0"/>
            <a:r>
              <a:rPr lang="en-US" sz="2200" b="0">
                <a:ea typeface="Arial" pitchFamily="84" charset="0"/>
                <a:cs typeface="Arial" pitchFamily="84" charset="0"/>
              </a:rPr>
              <a:t>Can a dolphin communicate this?</a:t>
            </a:r>
          </a:p>
          <a:p>
            <a:pPr eaLnBrk="0" hangingPunct="0"/>
            <a:endParaRPr lang="en-US" sz="2200" b="0">
              <a:ea typeface="Arial" pitchFamily="84" charset="0"/>
              <a:cs typeface="Arial" pitchFamily="84" charset="0"/>
            </a:endParaRPr>
          </a:p>
          <a:p>
            <a:pPr eaLnBrk="0" hangingPunct="0"/>
            <a:r>
              <a:rPr lang="en-US" sz="2200" b="0">
                <a:ea typeface="Arial" pitchFamily="84" charset="0"/>
                <a:cs typeface="Arial" pitchFamily="84" charset="0"/>
              </a:rPr>
              <a:t>“I wish there were some more tasty fish around.”</a:t>
            </a:r>
          </a:p>
          <a:p>
            <a:pPr eaLnBrk="0" hangingPunct="0"/>
            <a:endParaRPr lang="en-US" sz="2200" b="0">
              <a:ea typeface="Arial" pitchFamily="84" charset="0"/>
              <a:cs typeface="Arial" pitchFamily="84" charset="0"/>
            </a:endParaRPr>
          </a:p>
          <a:p>
            <a:pPr eaLnBrk="0" hangingPunct="0"/>
            <a:r>
              <a:rPr lang="en-US" sz="2200" b="0">
                <a:ea typeface="Arial" pitchFamily="84" charset="0"/>
                <a:cs typeface="Arial" pitchFamily="84" charset="0"/>
              </a:rPr>
              <a:t>“Those humans are soooo annoying sometimes.”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Rectangle 4"/>
          <p:cNvSpPr>
            <a:spLocks noGrp="1" noChangeArrowheads="1"/>
          </p:cNvSpPr>
          <p:nvPr>
            <p:ph type="title" idx="4294967295"/>
          </p:nvPr>
        </p:nvSpPr>
        <p:spPr>
          <a:xfrm>
            <a:off x="685800" y="0"/>
            <a:ext cx="7772400" cy="1143000"/>
          </a:xfrm>
        </p:spPr>
        <p:txBody>
          <a:bodyPr/>
          <a:lstStyle/>
          <a:p>
            <a:pPr eaLnBrk="1" hangingPunct="1"/>
            <a:r>
              <a:rPr lang="en-US" sz="3200"/>
              <a:t>Bird Communication</a:t>
            </a:r>
          </a:p>
        </p:txBody>
      </p:sp>
      <p:sp>
        <p:nvSpPr>
          <p:cNvPr id="61442" name="Rectangle 5"/>
          <p:cNvSpPr>
            <a:spLocks noGrp="1" noChangeArrowheads="1"/>
          </p:cNvSpPr>
          <p:nvPr>
            <p:ph type="body" idx="4294967295"/>
          </p:nvPr>
        </p:nvSpPr>
        <p:spPr>
          <a:xfrm>
            <a:off x="228600" y="990600"/>
            <a:ext cx="8763000" cy="4876800"/>
          </a:xfrm>
        </p:spPr>
        <p:txBody>
          <a:bodyPr/>
          <a:lstStyle/>
          <a:p>
            <a:pPr eaLnBrk="1" hangingPunct="1">
              <a:buFontTx/>
              <a:buNone/>
            </a:pPr>
            <a:r>
              <a:rPr lang="en-US" sz="2400"/>
              <a:t>Songbirds</a:t>
            </a:r>
          </a:p>
        </p:txBody>
      </p:sp>
      <p:sp>
        <p:nvSpPr>
          <p:cNvPr id="61443" name="Text Box 6"/>
          <p:cNvSpPr txBox="1">
            <a:spLocks noChangeArrowheads="1"/>
          </p:cNvSpPr>
          <p:nvPr/>
        </p:nvSpPr>
        <p:spPr bwMode="auto">
          <a:xfrm>
            <a:off x="3886200" y="2819400"/>
            <a:ext cx="4953000" cy="2282825"/>
          </a:xfrm>
          <a:prstGeom prst="rect">
            <a:avLst/>
          </a:prstGeom>
          <a:noFill/>
          <a:ln w="9525">
            <a:noFill/>
            <a:miter lim="800000"/>
            <a:headEnd/>
            <a:tailEnd/>
          </a:ln>
        </p:spPr>
        <p:txBody>
          <a:bodyPr>
            <a:prstTxWarp prst="textNoShape">
              <a:avLst/>
            </a:prstTxWarp>
            <a:spAutoFit/>
          </a:bodyPr>
          <a:lstStyle/>
          <a:p>
            <a:pPr eaLnBrk="0" hangingPunct="0"/>
            <a:r>
              <a:rPr lang="en-US" b="0"/>
              <a:t>Males use songs to attract and acquire mates (fairly clear </a:t>
            </a:r>
            <a:r>
              <a:rPr lang="en-US" b="0">
                <a:solidFill>
                  <a:srgbClr val="660066"/>
                </a:solidFill>
              </a:rPr>
              <a:t>intentionality</a:t>
            </a:r>
            <a:r>
              <a:rPr lang="en-US" b="0"/>
              <a:t>).  In many species, the development of the song requires exposure to adult birds who model the song.</a:t>
            </a:r>
          </a:p>
          <a:p>
            <a:pPr eaLnBrk="0" hangingPunct="0"/>
            <a:endParaRPr lang="en-US" b="0"/>
          </a:p>
        </p:txBody>
      </p:sp>
      <p:pic>
        <p:nvPicPr>
          <p:cNvPr id="61444" name="Picture 8"/>
          <p:cNvPicPr>
            <a:picLocks noChangeAspect="1" noChangeArrowheads="1"/>
          </p:cNvPicPr>
          <p:nvPr/>
        </p:nvPicPr>
        <p:blipFill>
          <a:blip r:embed="rId3"/>
          <a:srcRect/>
          <a:stretch>
            <a:fillRect/>
          </a:stretch>
        </p:blipFill>
        <p:spPr bwMode="auto">
          <a:xfrm>
            <a:off x="228600" y="1524000"/>
            <a:ext cx="351472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Rectangle 4"/>
          <p:cNvSpPr>
            <a:spLocks noGrp="1" noChangeArrowheads="1"/>
          </p:cNvSpPr>
          <p:nvPr>
            <p:ph type="title" idx="4294967295"/>
          </p:nvPr>
        </p:nvSpPr>
        <p:spPr>
          <a:xfrm>
            <a:off x="685800" y="0"/>
            <a:ext cx="7772400" cy="1143000"/>
          </a:xfrm>
        </p:spPr>
        <p:txBody>
          <a:bodyPr/>
          <a:lstStyle/>
          <a:p>
            <a:pPr eaLnBrk="1" hangingPunct="1"/>
            <a:r>
              <a:rPr lang="en-US" sz="3200"/>
              <a:t>Bird Communication</a:t>
            </a:r>
          </a:p>
        </p:txBody>
      </p:sp>
      <p:sp>
        <p:nvSpPr>
          <p:cNvPr id="63490" name="Rectangle 5"/>
          <p:cNvSpPr>
            <a:spLocks noGrp="1" noChangeArrowheads="1"/>
          </p:cNvSpPr>
          <p:nvPr>
            <p:ph type="body" idx="4294967295"/>
          </p:nvPr>
        </p:nvSpPr>
        <p:spPr>
          <a:xfrm>
            <a:off x="228600" y="990600"/>
            <a:ext cx="8763000" cy="4876800"/>
          </a:xfrm>
        </p:spPr>
        <p:txBody>
          <a:bodyPr/>
          <a:lstStyle/>
          <a:p>
            <a:pPr eaLnBrk="1" hangingPunct="1">
              <a:buFontTx/>
              <a:buNone/>
            </a:pPr>
            <a:r>
              <a:rPr lang="en-US" sz="2400"/>
              <a:t>Songbirds</a:t>
            </a:r>
          </a:p>
        </p:txBody>
      </p:sp>
      <p:sp>
        <p:nvSpPr>
          <p:cNvPr id="63491" name="Text Box 6"/>
          <p:cNvSpPr txBox="1">
            <a:spLocks noChangeArrowheads="1"/>
          </p:cNvSpPr>
          <p:nvPr/>
        </p:nvSpPr>
        <p:spPr bwMode="auto">
          <a:xfrm>
            <a:off x="3886200" y="2514600"/>
            <a:ext cx="4953000" cy="1552575"/>
          </a:xfrm>
          <a:prstGeom prst="rect">
            <a:avLst/>
          </a:prstGeom>
          <a:noFill/>
          <a:ln w="9525">
            <a:noFill/>
            <a:miter lim="800000"/>
            <a:headEnd/>
            <a:tailEnd/>
          </a:ln>
        </p:spPr>
        <p:txBody>
          <a:bodyPr>
            <a:prstTxWarp prst="textNoShape">
              <a:avLst/>
            </a:prstTxWarp>
            <a:spAutoFit/>
          </a:bodyPr>
          <a:lstStyle/>
          <a:p>
            <a:pPr eaLnBrk="0" hangingPunct="0"/>
            <a:r>
              <a:rPr lang="en-US" b="0">
                <a:solidFill>
                  <a:schemeClr val="tx2"/>
                </a:solidFill>
              </a:rPr>
              <a:t>Note: even though there is a learned part and a genetic part, we still classify birdsong as an instinct.</a:t>
            </a:r>
          </a:p>
          <a:p>
            <a:pPr eaLnBrk="0" hangingPunct="0"/>
            <a:endParaRPr lang="en-US" b="0">
              <a:solidFill>
                <a:schemeClr val="tx2"/>
              </a:solidFill>
            </a:endParaRPr>
          </a:p>
        </p:txBody>
      </p:sp>
      <p:pic>
        <p:nvPicPr>
          <p:cNvPr id="63492" name="Picture 7"/>
          <p:cNvPicPr>
            <a:picLocks noChangeAspect="1" noChangeArrowheads="1"/>
          </p:cNvPicPr>
          <p:nvPr/>
        </p:nvPicPr>
        <p:blipFill>
          <a:blip r:embed="rId4"/>
          <a:srcRect/>
          <a:stretch>
            <a:fillRect/>
          </a:stretch>
        </p:blipFill>
        <p:spPr bwMode="auto">
          <a:xfrm>
            <a:off x="228600" y="1524000"/>
            <a:ext cx="3514725" cy="2000250"/>
          </a:xfrm>
          <a:prstGeom prst="rect">
            <a:avLst/>
          </a:prstGeom>
          <a:noFill/>
          <a:ln w="9525">
            <a:noFill/>
            <a:miter lim="800000"/>
            <a:headEnd/>
            <a:tailEnd/>
          </a:ln>
        </p:spPr>
      </p:pic>
      <p:pic>
        <p:nvPicPr>
          <p:cNvPr id="6" name="wcsparrow1.wav">
            <a:hlinkClick r:id="" action="ppaction://media"/>
          </p:cNvPr>
          <p:cNvPicPr>
            <a:picLocks noRot="1" noChangeAspect="1"/>
          </p:cNvPicPr>
          <p:nvPr>
            <a:audioFile r:link="rId1"/>
          </p:nvPr>
        </p:nvPicPr>
        <p:blipFill>
          <a:blip r:embed="rId5"/>
          <a:srcRect/>
          <a:stretch>
            <a:fillRect/>
          </a:stretch>
        </p:blipFill>
        <p:spPr bwMode="auto">
          <a:xfrm>
            <a:off x="4114800" y="1828800"/>
            <a:ext cx="212725" cy="212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2"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Rectangle 4"/>
          <p:cNvSpPr>
            <a:spLocks noGrp="1" noChangeArrowheads="1"/>
          </p:cNvSpPr>
          <p:nvPr>
            <p:ph type="title" idx="4294967295"/>
          </p:nvPr>
        </p:nvSpPr>
        <p:spPr>
          <a:xfrm>
            <a:off x="685800" y="0"/>
            <a:ext cx="7772400" cy="1143000"/>
          </a:xfrm>
        </p:spPr>
        <p:txBody>
          <a:bodyPr/>
          <a:lstStyle/>
          <a:p>
            <a:pPr eaLnBrk="1" hangingPunct="1"/>
            <a:r>
              <a:rPr lang="en-US" sz="3200"/>
              <a:t>Bird Communication</a:t>
            </a:r>
          </a:p>
        </p:txBody>
      </p:sp>
      <p:sp>
        <p:nvSpPr>
          <p:cNvPr id="65538" name="Rectangle 5"/>
          <p:cNvSpPr>
            <a:spLocks noGrp="1" noChangeArrowheads="1"/>
          </p:cNvSpPr>
          <p:nvPr>
            <p:ph type="body" idx="4294967295"/>
          </p:nvPr>
        </p:nvSpPr>
        <p:spPr>
          <a:xfrm>
            <a:off x="228600" y="990600"/>
            <a:ext cx="8763000" cy="4876800"/>
          </a:xfrm>
        </p:spPr>
        <p:txBody>
          <a:bodyPr/>
          <a:lstStyle/>
          <a:p>
            <a:pPr eaLnBrk="1" hangingPunct="1">
              <a:buFontTx/>
              <a:buNone/>
            </a:pPr>
            <a:r>
              <a:rPr lang="en-US" sz="2400"/>
              <a:t>Sparrow Song</a:t>
            </a:r>
          </a:p>
        </p:txBody>
      </p:sp>
      <p:sp>
        <p:nvSpPr>
          <p:cNvPr id="65539" name="Rectangle 8"/>
          <p:cNvSpPr>
            <a:spLocks noChangeArrowheads="1"/>
          </p:cNvSpPr>
          <p:nvPr/>
        </p:nvSpPr>
        <p:spPr bwMode="auto">
          <a:xfrm>
            <a:off x="838200" y="1981200"/>
            <a:ext cx="83058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endParaRPr lang="en-US" sz="2800" b="0">
              <a:ea typeface="Osaka" pitchFamily="84" charset="-128"/>
              <a:cs typeface="Osaka" pitchFamily="84" charset="-128"/>
            </a:endParaRPr>
          </a:p>
          <a:p>
            <a:pPr marL="342900" indent="-342900">
              <a:lnSpc>
                <a:spcPct val="90000"/>
              </a:lnSpc>
              <a:spcBef>
                <a:spcPct val="20000"/>
              </a:spcBef>
            </a:pPr>
            <a:r>
              <a:rPr lang="en-US" sz="2800" b="0">
                <a:ea typeface="Osaka" pitchFamily="84" charset="-128"/>
                <a:cs typeface="Osaka" pitchFamily="84" charset="-128"/>
              </a:rPr>
              <a:t> </a:t>
            </a:r>
          </a:p>
          <a:p>
            <a:pPr marL="342900" indent="-342900">
              <a:lnSpc>
                <a:spcPct val="90000"/>
              </a:lnSpc>
              <a:spcBef>
                <a:spcPct val="20000"/>
              </a:spcBef>
            </a:pPr>
            <a:r>
              <a:rPr lang="en-US" sz="2800" b="0">
                <a:ea typeface="Osaka" pitchFamily="84" charset="-128"/>
                <a:cs typeface="Osaka" pitchFamily="84" charset="-128"/>
              </a:rPr>
              <a:t>   			song            	call</a:t>
            </a:r>
          </a:p>
          <a:p>
            <a:pPr marL="342900" indent="-342900">
              <a:lnSpc>
                <a:spcPct val="90000"/>
              </a:lnSpc>
              <a:spcBef>
                <a:spcPct val="20000"/>
              </a:spcBef>
            </a:pPr>
            <a:endParaRPr lang="en-US" sz="2800" b="0">
              <a:ea typeface="Osaka" pitchFamily="84" charset="-128"/>
              <a:cs typeface="Osaka" pitchFamily="84" charset="-128"/>
            </a:endParaRPr>
          </a:p>
          <a:p>
            <a:pPr marL="342900" indent="-342900">
              <a:lnSpc>
                <a:spcPct val="90000"/>
              </a:lnSpc>
              <a:spcBef>
                <a:spcPct val="20000"/>
              </a:spcBef>
            </a:pPr>
            <a:endParaRPr lang="en-US" sz="2800" b="0">
              <a:ea typeface="Osaka" pitchFamily="84" charset="-128"/>
              <a:cs typeface="Osaka" pitchFamily="84" charset="-128"/>
            </a:endParaRPr>
          </a:p>
        </p:txBody>
      </p:sp>
      <p:pic>
        <p:nvPicPr>
          <p:cNvPr id="65540" name="Picture 9"/>
          <p:cNvPicPr>
            <a:picLocks noChangeAspect="1" noChangeArrowheads="1"/>
          </p:cNvPicPr>
          <p:nvPr/>
        </p:nvPicPr>
        <p:blipFill>
          <a:blip r:embed="rId5"/>
          <a:srcRect/>
          <a:stretch>
            <a:fillRect/>
          </a:stretch>
        </p:blipFill>
        <p:spPr bwMode="auto">
          <a:xfrm>
            <a:off x="304800" y="1771650"/>
            <a:ext cx="2089150" cy="1657350"/>
          </a:xfrm>
          <a:prstGeom prst="rect">
            <a:avLst/>
          </a:prstGeom>
          <a:noFill/>
          <a:ln w="9525">
            <a:noFill/>
            <a:miter lim="800000"/>
            <a:headEnd/>
            <a:tailEnd/>
          </a:ln>
        </p:spPr>
      </p:pic>
      <p:pic>
        <p:nvPicPr>
          <p:cNvPr id="65541" name="Picture 10"/>
          <p:cNvPicPr>
            <a:picLocks noChangeAspect="1" noChangeArrowheads="1"/>
          </p:cNvPicPr>
          <p:nvPr/>
        </p:nvPicPr>
        <p:blipFill>
          <a:blip r:embed="rId6"/>
          <a:srcRect/>
          <a:stretch>
            <a:fillRect/>
          </a:stretch>
        </p:blipFill>
        <p:spPr bwMode="auto">
          <a:xfrm>
            <a:off x="6705600" y="1676400"/>
            <a:ext cx="2130425" cy="1492250"/>
          </a:xfrm>
          <a:prstGeom prst="rect">
            <a:avLst/>
          </a:prstGeom>
          <a:noFill/>
          <a:ln w="9525">
            <a:noFill/>
            <a:miter lim="800000"/>
            <a:headEnd/>
            <a:tailEnd/>
          </a:ln>
        </p:spPr>
      </p:pic>
      <p:pic>
        <p:nvPicPr>
          <p:cNvPr id="517131" name="Picture 11">
            <a:hlinkClick r:id="" action="ppaction://media"/>
          </p:cNvPr>
          <p:cNvPicPr>
            <a:picLocks noRot="1" noChangeAspect="1" noChangeArrowheads="1"/>
          </p:cNvPicPr>
          <p:nvPr>
            <a:wavAudioFile r:embed="rId1" name="Embedded Sound 2"/>
          </p:nvPr>
        </p:nvPicPr>
        <p:blipFill>
          <a:blip r:embed="rId7"/>
          <a:srcRect/>
          <a:stretch>
            <a:fillRect/>
          </a:stretch>
        </p:blipFill>
        <p:spPr bwMode="auto">
          <a:xfrm>
            <a:off x="3048000" y="2286000"/>
            <a:ext cx="406400" cy="406400"/>
          </a:xfrm>
          <a:prstGeom prst="rect">
            <a:avLst/>
          </a:prstGeom>
          <a:noFill/>
          <a:ln w="9525">
            <a:noFill/>
            <a:miter lim="800000"/>
            <a:headEnd/>
            <a:tailEnd/>
          </a:ln>
        </p:spPr>
      </p:pic>
      <p:pic>
        <p:nvPicPr>
          <p:cNvPr id="517132" name="Picture 12">
            <a:hlinkClick r:id="" action="ppaction://media"/>
          </p:cNvPr>
          <p:cNvPicPr>
            <a:picLocks noRot="1" noChangeAspect="1" noChangeArrowheads="1"/>
          </p:cNvPicPr>
          <p:nvPr>
            <a:wavAudioFile r:embed="rId2" name="Embedded Sound 3"/>
          </p:nvPr>
        </p:nvPicPr>
        <p:blipFill>
          <a:blip r:embed="rId7"/>
          <a:srcRect/>
          <a:stretch>
            <a:fillRect/>
          </a:stretch>
        </p:blipFill>
        <p:spPr bwMode="auto">
          <a:xfrm>
            <a:off x="5486400" y="2286000"/>
            <a:ext cx="406400" cy="406400"/>
          </a:xfrm>
          <a:prstGeom prst="rect">
            <a:avLst/>
          </a:prstGeom>
          <a:noFill/>
          <a:ln w="9525">
            <a:noFill/>
            <a:miter lim="800000"/>
            <a:headEnd/>
            <a:tailEnd/>
          </a:ln>
        </p:spPr>
      </p:pic>
      <p:pic>
        <p:nvPicPr>
          <p:cNvPr id="11" name="Picture 7" descr="normal2.TIF (48716 bytes)">
            <a:hlinkClick r:id="rId8"/>
          </p:cNvPr>
          <p:cNvPicPr>
            <a:picLocks noChangeAspect="1" noChangeArrowheads="1"/>
          </p:cNvPicPr>
          <p:nvPr/>
        </p:nvPicPr>
        <p:blipFill>
          <a:blip r:embed="rId9"/>
          <a:srcRect/>
          <a:stretch>
            <a:fillRect/>
          </a:stretch>
        </p:blipFill>
        <p:spPr bwMode="auto">
          <a:xfrm>
            <a:off x="5105400" y="3657600"/>
            <a:ext cx="3533775" cy="1238250"/>
          </a:xfrm>
          <a:prstGeom prst="rect">
            <a:avLst/>
          </a:prstGeom>
          <a:noFill/>
          <a:ln w="9525">
            <a:noFill/>
            <a:miter lim="800000"/>
            <a:headEnd/>
            <a:tailEnd/>
          </a:ln>
        </p:spPr>
      </p:pic>
      <p:pic>
        <p:nvPicPr>
          <p:cNvPr id="12" name="Picture 8" descr="or0532.TIF (49902 bytes)">
            <a:hlinkClick r:id="rId10"/>
          </p:cNvPr>
          <p:cNvPicPr>
            <a:picLocks noChangeAspect="1" noChangeArrowheads="1"/>
          </p:cNvPicPr>
          <p:nvPr/>
        </p:nvPicPr>
        <p:blipFill>
          <a:blip r:embed="rId11"/>
          <a:srcRect/>
          <a:stretch>
            <a:fillRect/>
          </a:stretch>
        </p:blipFill>
        <p:spPr bwMode="auto">
          <a:xfrm>
            <a:off x="5084763" y="5119688"/>
            <a:ext cx="3314700" cy="1352550"/>
          </a:xfrm>
          <a:prstGeom prst="rect">
            <a:avLst/>
          </a:prstGeom>
          <a:noFill/>
          <a:ln w="9525">
            <a:noFill/>
            <a:miter lim="800000"/>
            <a:headEnd/>
            <a:tailEnd/>
          </a:ln>
        </p:spPr>
      </p:pic>
      <p:sp>
        <p:nvSpPr>
          <p:cNvPr id="13" name="Text Box 9"/>
          <p:cNvSpPr txBox="1">
            <a:spLocks noChangeArrowheads="1"/>
          </p:cNvSpPr>
          <p:nvPr/>
        </p:nvSpPr>
        <p:spPr bwMode="auto">
          <a:xfrm>
            <a:off x="3654425" y="4159250"/>
            <a:ext cx="1160463" cy="457200"/>
          </a:xfrm>
          <a:prstGeom prst="rect">
            <a:avLst/>
          </a:prstGeom>
          <a:noFill/>
          <a:ln w="9525">
            <a:noFill/>
            <a:miter lim="800000"/>
            <a:headEnd/>
            <a:tailEnd/>
          </a:ln>
        </p:spPr>
        <p:txBody>
          <a:bodyPr wrap="none">
            <a:prstTxWarp prst="textNoShape">
              <a:avLst/>
            </a:prstTxWarp>
            <a:spAutoFit/>
          </a:bodyPr>
          <a:lstStyle/>
          <a:p>
            <a:pPr eaLnBrk="0" hangingPunct="0"/>
            <a:r>
              <a:rPr lang="en-US"/>
              <a:t>student</a:t>
            </a:r>
          </a:p>
        </p:txBody>
      </p:sp>
      <p:sp>
        <p:nvSpPr>
          <p:cNvPr id="14" name="Text Box 10"/>
          <p:cNvSpPr txBox="1">
            <a:spLocks noChangeArrowheads="1"/>
          </p:cNvSpPr>
          <p:nvPr/>
        </p:nvSpPr>
        <p:spPr bwMode="auto">
          <a:xfrm>
            <a:off x="3722688" y="5537200"/>
            <a:ext cx="1146175" cy="457200"/>
          </a:xfrm>
          <a:prstGeom prst="rect">
            <a:avLst/>
          </a:prstGeom>
          <a:noFill/>
          <a:ln w="9525">
            <a:noFill/>
            <a:miter lim="800000"/>
            <a:headEnd/>
            <a:tailEnd/>
          </a:ln>
        </p:spPr>
        <p:txBody>
          <a:bodyPr wrap="none">
            <a:prstTxWarp prst="textNoShape">
              <a:avLst/>
            </a:prstTxWarp>
            <a:spAutoFit/>
          </a:bodyPr>
          <a:lstStyle/>
          <a:p>
            <a:pPr eaLnBrk="0" hangingPunct="0"/>
            <a:r>
              <a:rPr lang="en-US"/>
              <a:t>teacher</a:t>
            </a:r>
          </a:p>
        </p:txBody>
      </p:sp>
      <p:sp>
        <p:nvSpPr>
          <p:cNvPr id="65548" name="Rectangle 14"/>
          <p:cNvSpPr>
            <a:spLocks noChangeArrowheads="1"/>
          </p:cNvSpPr>
          <p:nvPr/>
        </p:nvSpPr>
        <p:spPr bwMode="auto">
          <a:xfrm>
            <a:off x="228600" y="4648200"/>
            <a:ext cx="3581400" cy="996950"/>
          </a:xfrm>
          <a:prstGeom prst="rect">
            <a:avLst/>
          </a:prstGeom>
          <a:noFill/>
          <a:ln w="9525">
            <a:noFill/>
            <a:miter lim="800000"/>
            <a:headEnd/>
            <a:tailEnd/>
          </a:ln>
        </p:spPr>
        <p:txBody>
          <a:bodyPr>
            <a:prstTxWarp prst="textNoShape">
              <a:avLst/>
            </a:prstTxWarp>
            <a:spAutoFit/>
          </a:bodyPr>
          <a:lstStyle/>
          <a:p>
            <a:pPr marL="342900" indent="-342900">
              <a:lnSpc>
                <a:spcPct val="90000"/>
              </a:lnSpc>
              <a:spcBef>
                <a:spcPct val="20000"/>
              </a:spcBef>
            </a:pPr>
            <a:r>
              <a:rPr lang="en-US" sz="2200" b="0">
                <a:ea typeface="Osaka" pitchFamily="84" charset="-128"/>
                <a:cs typeface="Osaka" pitchFamily="84" charset="-128"/>
              </a:rPr>
              <a:t>Song is </a:t>
            </a:r>
            <a:r>
              <a:rPr lang="en-US" sz="2200" b="0">
                <a:solidFill>
                  <a:srgbClr val="B3129A"/>
                </a:solidFill>
                <a:ea typeface="Osaka" pitchFamily="84" charset="-128"/>
                <a:cs typeface="Osaka" pitchFamily="84" charset="-128"/>
              </a:rPr>
              <a:t>highly structured (combinatorial system) </a:t>
            </a:r>
            <a:r>
              <a:rPr lang="en-US" sz="2200" b="0">
                <a:ea typeface="Osaka" pitchFamily="84" charset="-128"/>
                <a:cs typeface="Osaka" pitchFamily="84" charset="-128"/>
              </a:rPr>
              <a:t>- notes, syllables, phrases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17131"/>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395" fill="hold"/>
                                        <p:tgtEl>
                                          <p:spTgt spid="517131"/>
                                        </p:tgtEl>
                                      </p:cBhvr>
                                    </p:cmd>
                                  </p:childTnLst>
                                </p:cTn>
                              </p:par>
                            </p:childTnLst>
                          </p:cTn>
                        </p:par>
                      </p:childTnLst>
                    </p:cTn>
                  </p:par>
                </p:childTnLst>
              </p:cTn>
              <p:nextCondLst>
                <p:cond evt="onClick" delay="0">
                  <p:tgtEl>
                    <p:spTgt spid="517131"/>
                  </p:tgtEl>
                </p:cond>
              </p:nextCondLst>
            </p:seq>
            <p:seq concurrent="1" nextAc="seek">
              <p:cTn id="18" restart="whenNotActive" fill="hold" evtFilter="cancelBubble" nodeType="interactiveSeq">
                <p:stCondLst>
                  <p:cond evt="onClick" delay="0">
                    <p:tgtEl>
                      <p:spTgt spid="51713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440" fill="hold"/>
                                        <p:tgtEl>
                                          <p:spTgt spid="517132"/>
                                        </p:tgtEl>
                                      </p:cBhvr>
                                    </p:cmd>
                                  </p:childTnLst>
                                </p:cTn>
                              </p:par>
                            </p:childTnLst>
                          </p:cTn>
                        </p:par>
                      </p:childTnLst>
                    </p:cTn>
                  </p:par>
                </p:childTnLst>
              </p:cTn>
              <p:nextCondLst>
                <p:cond evt="onClick" delay="0">
                  <p:tgtEl>
                    <p:spTgt spid="517132"/>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517131"/>
                </p:tgtEl>
              </p:cMediaNode>
            </p:audio>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517132"/>
                </p:tgtEl>
              </p:cMediaNode>
            </p:audio>
          </p:childTnLst>
        </p:cTn>
      </p:par>
    </p:tnLst>
    <p:bldLst>
      <p:bldP spid="13" grpId="0"/>
      <p:bldP spid="14"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0"/>
            <a:ext cx="8915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Bird Communication: Hierarchical Structure</a:t>
            </a:r>
          </a:p>
        </p:txBody>
      </p:sp>
      <p:sp>
        <p:nvSpPr>
          <p:cNvPr id="3" name="Rectangle 5"/>
          <p:cNvSpPr txBox="1">
            <a:spLocks noChangeArrowheads="1"/>
          </p:cNvSpPr>
          <p:nvPr/>
        </p:nvSpPr>
        <p:spPr bwMode="auto">
          <a:xfrm>
            <a:off x="228600" y="990600"/>
            <a:ext cx="8763000" cy="4876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a:ea typeface="Osaka" pitchFamily="84" charset="-128"/>
                <a:cs typeface="Osaka" pitchFamily="84" charset="-128"/>
              </a:rPr>
              <a:t>Zebra Finch Song</a:t>
            </a:r>
          </a:p>
        </p:txBody>
      </p:sp>
      <p:pic>
        <p:nvPicPr>
          <p:cNvPr id="67587" name="Picture 13"/>
          <p:cNvPicPr>
            <a:picLocks noChangeAspect="1"/>
          </p:cNvPicPr>
          <p:nvPr/>
        </p:nvPicPr>
        <p:blipFill>
          <a:blip r:embed="rId2"/>
          <a:srcRect/>
          <a:stretch>
            <a:fillRect/>
          </a:stretch>
        </p:blipFill>
        <p:spPr bwMode="auto">
          <a:xfrm>
            <a:off x="1447800" y="1600200"/>
            <a:ext cx="6488113" cy="2711450"/>
          </a:xfrm>
          <a:prstGeom prst="rect">
            <a:avLst/>
          </a:prstGeom>
          <a:noFill/>
          <a:ln w="9525">
            <a:noFill/>
            <a:miter lim="800000"/>
            <a:headEnd/>
            <a:tailEnd/>
          </a:ln>
        </p:spPr>
      </p:pic>
      <p:sp>
        <p:nvSpPr>
          <p:cNvPr id="67588" name="TextBox 14"/>
          <p:cNvSpPr txBox="1">
            <a:spLocks noChangeArrowheads="1"/>
          </p:cNvSpPr>
          <p:nvPr/>
        </p:nvSpPr>
        <p:spPr bwMode="auto">
          <a:xfrm>
            <a:off x="457200" y="4343400"/>
            <a:ext cx="8686800" cy="2225675"/>
          </a:xfrm>
          <a:prstGeom prst="rect">
            <a:avLst/>
          </a:prstGeom>
          <a:noFill/>
          <a:ln w="9525">
            <a:noFill/>
            <a:miter lim="800000"/>
            <a:headEnd/>
            <a:tailEnd/>
          </a:ln>
        </p:spPr>
        <p:txBody>
          <a:bodyPr>
            <a:prstTxWarp prst="textNoShape">
              <a:avLst/>
            </a:prstTxWarp>
            <a:spAutoFit/>
          </a:bodyPr>
          <a:lstStyle/>
          <a:p>
            <a:pPr eaLnBrk="0" hangingPunct="0"/>
            <a:r>
              <a:rPr lang="en-US" sz="2000" b="0"/>
              <a:t>“Sound spectrogram of a typical zebra finch song depicting a hierarchical structure. Songs often start with ‘introductory notes’ (denoted by ‘i’) that are followed by one or more ‘motifs’, which are repeated sequences of syllables. A ‘syllable’ is an uninterrupted sound, which consists of one or more coherent time-frequency traces, which are called ‘notes’. A continuous rendition of several motifs is referred to as a ‘song bout’.” – Berwick et al. 2012 </a:t>
            </a:r>
          </a:p>
          <a:p>
            <a:pPr eaLnBrk="0" hangingPunct="0"/>
            <a:endParaRPr lang="en-US" sz="2000" b="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p:txBody>
          <a:bodyPr/>
          <a:lstStyle/>
          <a:p>
            <a:pPr eaLnBrk="1" hangingPunct="1"/>
            <a:r>
              <a:rPr lang="en-US" sz="3200" smtClean="0"/>
              <a:t>Birdsong</a:t>
            </a:r>
          </a:p>
        </p:txBody>
      </p:sp>
      <p:sp>
        <p:nvSpPr>
          <p:cNvPr id="4" name="Rectangle 3"/>
          <p:cNvSpPr txBox="1">
            <a:spLocks noChangeArrowheads="1"/>
          </p:cNvSpPr>
          <p:nvPr/>
        </p:nvSpPr>
        <p:spPr bwMode="auto">
          <a:xfrm>
            <a:off x="1066800" y="1981200"/>
            <a:ext cx="7694613" cy="41148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hlink"/>
              </a:buClr>
              <a:buSzPct val="70000"/>
              <a:buFont typeface="Wingdings" pitchFamily="84" charset="2"/>
              <a:buChar char="n"/>
            </a:pPr>
            <a:r>
              <a:rPr lang="en-US" b="0">
                <a:ea typeface="Osaka" pitchFamily="84" charset="-128"/>
                <a:cs typeface="Osaka" pitchFamily="84" charset="-128"/>
              </a:rPr>
              <a:t>Songs are learned</a:t>
            </a:r>
          </a:p>
          <a:p>
            <a:pPr marL="742950" lvl="1" indent="-285750">
              <a:lnSpc>
                <a:spcPct val="80000"/>
              </a:lnSpc>
              <a:spcBef>
                <a:spcPct val="20000"/>
              </a:spcBef>
              <a:buClr>
                <a:schemeClr val="tx1"/>
              </a:buClr>
              <a:buFontTx/>
              <a:buChar char="–"/>
            </a:pPr>
            <a:r>
              <a:rPr lang="en-US" sz="2000" b="0"/>
              <a:t>Regional dialects</a:t>
            </a:r>
          </a:p>
          <a:p>
            <a:pPr marL="342900" indent="-342900">
              <a:lnSpc>
                <a:spcPct val="80000"/>
              </a:lnSpc>
              <a:spcBef>
                <a:spcPct val="20000"/>
              </a:spcBef>
              <a:buClr>
                <a:schemeClr val="hlink"/>
              </a:buClr>
              <a:buSzPct val="70000"/>
              <a:buFont typeface="Wingdings" pitchFamily="84" charset="2"/>
              <a:buChar char="n"/>
            </a:pPr>
            <a:r>
              <a:rPr lang="en-US" b="0">
                <a:ea typeface="Osaka" pitchFamily="84" charset="-128"/>
                <a:cs typeface="Osaka" pitchFamily="84" charset="-128"/>
              </a:rPr>
              <a:t>Learning, however, is innately guided (Marler, 1990)</a:t>
            </a:r>
          </a:p>
          <a:p>
            <a:pPr marL="742950" lvl="1" indent="-285750">
              <a:lnSpc>
                <a:spcPct val="80000"/>
              </a:lnSpc>
              <a:spcBef>
                <a:spcPct val="20000"/>
              </a:spcBef>
              <a:buClr>
                <a:schemeClr val="tx1"/>
              </a:buClr>
              <a:buFontTx/>
              <a:buChar char="–"/>
            </a:pPr>
            <a:r>
              <a:rPr lang="en-US" sz="2000" b="0"/>
              <a:t>Many species of sparrows prefer to learn the songs of their own species</a:t>
            </a:r>
          </a:p>
          <a:p>
            <a:pPr marL="742950" lvl="1" indent="-285750">
              <a:lnSpc>
                <a:spcPct val="80000"/>
              </a:lnSpc>
              <a:spcBef>
                <a:spcPct val="20000"/>
              </a:spcBef>
              <a:buClr>
                <a:schemeClr val="tx1"/>
              </a:buClr>
              <a:buFontTx/>
              <a:buChar char="–"/>
            </a:pPr>
            <a:r>
              <a:rPr lang="en-US" sz="2000" b="0"/>
              <a:t>And if they are only exposed to other species’ songs, they follow species-specific structure</a:t>
            </a:r>
          </a:p>
          <a:p>
            <a:pPr marL="742950" lvl="1" indent="-285750">
              <a:lnSpc>
                <a:spcPct val="80000"/>
              </a:lnSpc>
              <a:spcBef>
                <a:spcPct val="20000"/>
              </a:spcBef>
              <a:buClr>
                <a:schemeClr val="tx1"/>
              </a:buClr>
              <a:buFontTx/>
              <a:buChar char="–"/>
            </a:pPr>
            <a:r>
              <a:rPr lang="en-US" sz="2000" b="0"/>
              <a:t>Learning is subjected to a sensitive period (must be learned within a time period)</a:t>
            </a:r>
          </a:p>
          <a:p>
            <a:pPr marL="342900" indent="-342900">
              <a:lnSpc>
                <a:spcPct val="80000"/>
              </a:lnSpc>
              <a:spcBef>
                <a:spcPct val="20000"/>
              </a:spcBef>
              <a:buClr>
                <a:schemeClr val="hlink"/>
              </a:buClr>
              <a:buSzPct val="70000"/>
              <a:buFont typeface="Wingdings" pitchFamily="84" charset="2"/>
              <a:buNone/>
            </a:pPr>
            <a:endParaRPr lang="en-US" b="0">
              <a:ea typeface="Osaka" pitchFamily="84" charset="-128"/>
              <a:cs typeface="Osaka" pitchFamily="84" charset="-128"/>
            </a:endParaRPr>
          </a:p>
        </p:txBody>
      </p:sp>
      <p:pic>
        <p:nvPicPr>
          <p:cNvPr id="68611" name="Picture 4" descr="wcsp72"/>
          <p:cNvPicPr>
            <a:picLocks noChangeAspect="1" noChangeArrowheads="1"/>
          </p:cNvPicPr>
          <p:nvPr/>
        </p:nvPicPr>
        <p:blipFill>
          <a:blip r:embed="rId3"/>
          <a:srcRect/>
          <a:stretch>
            <a:fillRect/>
          </a:stretch>
        </p:blipFill>
        <p:spPr bwMode="auto">
          <a:xfrm>
            <a:off x="6629400" y="609600"/>
            <a:ext cx="2052638" cy="1393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p:txBody>
          <a:bodyPr/>
          <a:lstStyle/>
          <a:p>
            <a:pPr eaLnBrk="1" hangingPunct="1"/>
            <a:r>
              <a:rPr lang="en-US" sz="3200" smtClean="0"/>
              <a:t>White-crown sparrow song</a:t>
            </a:r>
          </a:p>
        </p:txBody>
      </p:sp>
      <p:sp>
        <p:nvSpPr>
          <p:cNvPr id="70658" name="Rectangle 3"/>
          <p:cNvSpPr txBox="1">
            <a:spLocks noChangeArrowheads="1"/>
          </p:cNvSpPr>
          <p:nvPr/>
        </p:nvSpPr>
        <p:spPr bwMode="auto">
          <a:xfrm>
            <a:off x="1066800" y="1981200"/>
            <a:ext cx="36957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hlink"/>
              </a:buClr>
              <a:buSzPct val="70000"/>
              <a:buFont typeface="Wingdings" pitchFamily="84" charset="2"/>
              <a:buChar char="n"/>
            </a:pPr>
            <a:r>
              <a:rPr lang="en-US" b="0">
                <a:ea typeface="Osaka" pitchFamily="84" charset="-128"/>
                <a:cs typeface="Osaka" pitchFamily="84" charset="-128"/>
              </a:rPr>
              <a:t>White-crown sparrow #1 in isolation</a:t>
            </a:r>
          </a:p>
          <a:p>
            <a:pPr marL="342900" indent="-342900">
              <a:lnSpc>
                <a:spcPct val="90000"/>
              </a:lnSpc>
              <a:spcBef>
                <a:spcPct val="20000"/>
              </a:spcBef>
              <a:buClr>
                <a:schemeClr val="hlink"/>
              </a:buClr>
              <a:buSzPct val="70000"/>
              <a:buFont typeface="Wingdings" pitchFamily="84" charset="2"/>
              <a:buChar char="n"/>
            </a:pPr>
            <a:endParaRPr lang="en-US" b="0">
              <a:ea typeface="Osaka" pitchFamily="84" charset="-128"/>
              <a:cs typeface="Osaka" pitchFamily="84" charset="-128"/>
            </a:endParaRPr>
          </a:p>
          <a:p>
            <a:pPr marL="342900" indent="-342900">
              <a:lnSpc>
                <a:spcPct val="90000"/>
              </a:lnSpc>
              <a:spcBef>
                <a:spcPct val="20000"/>
              </a:spcBef>
              <a:buClr>
                <a:schemeClr val="hlink"/>
              </a:buClr>
              <a:buSzPct val="70000"/>
              <a:buFont typeface="Wingdings" pitchFamily="84" charset="2"/>
              <a:buChar char="n"/>
            </a:pPr>
            <a:endParaRPr lang="en-US" b="0">
              <a:ea typeface="Osaka" pitchFamily="84" charset="-128"/>
              <a:cs typeface="Osaka" pitchFamily="84" charset="-128"/>
            </a:endParaRPr>
          </a:p>
          <a:p>
            <a:pPr marL="342900" indent="-342900">
              <a:lnSpc>
                <a:spcPct val="90000"/>
              </a:lnSpc>
              <a:spcBef>
                <a:spcPct val="20000"/>
              </a:spcBef>
              <a:buClr>
                <a:schemeClr val="hlink"/>
              </a:buClr>
              <a:buSzPct val="70000"/>
              <a:buFont typeface="Wingdings" pitchFamily="84" charset="2"/>
              <a:buChar char="n"/>
            </a:pPr>
            <a:r>
              <a:rPr lang="en-US" b="0">
                <a:ea typeface="Osaka" pitchFamily="84" charset="-128"/>
                <a:cs typeface="Osaka" pitchFamily="84" charset="-128"/>
              </a:rPr>
              <a:t>White-crown sparrow #2 w/ tutor</a:t>
            </a:r>
          </a:p>
          <a:p>
            <a:pPr marL="342900" indent="-342900">
              <a:lnSpc>
                <a:spcPct val="90000"/>
              </a:lnSpc>
              <a:spcBef>
                <a:spcPct val="20000"/>
              </a:spcBef>
              <a:buClr>
                <a:schemeClr val="hlink"/>
              </a:buClr>
              <a:buSzPct val="70000"/>
              <a:buFont typeface="Wingdings" pitchFamily="84" charset="2"/>
              <a:buChar char="n"/>
            </a:pPr>
            <a:endParaRPr lang="en-US" b="0">
              <a:ea typeface="Osaka" pitchFamily="84" charset="-128"/>
              <a:cs typeface="Osaka" pitchFamily="84" charset="-128"/>
            </a:endParaRPr>
          </a:p>
          <a:p>
            <a:pPr marL="342900" indent="-342900">
              <a:lnSpc>
                <a:spcPct val="90000"/>
              </a:lnSpc>
              <a:spcBef>
                <a:spcPct val="20000"/>
              </a:spcBef>
              <a:buClr>
                <a:schemeClr val="hlink"/>
              </a:buClr>
              <a:buSzPct val="70000"/>
              <a:buFont typeface="Wingdings" pitchFamily="84" charset="2"/>
              <a:buChar char="n"/>
            </a:pPr>
            <a:endParaRPr lang="en-US" b="0">
              <a:ea typeface="Osaka" pitchFamily="84" charset="-128"/>
              <a:cs typeface="Osaka" pitchFamily="84" charset="-128"/>
            </a:endParaRPr>
          </a:p>
          <a:p>
            <a:pPr marL="342900" indent="-342900">
              <a:lnSpc>
                <a:spcPct val="90000"/>
              </a:lnSpc>
              <a:spcBef>
                <a:spcPct val="20000"/>
              </a:spcBef>
              <a:buClr>
                <a:schemeClr val="hlink"/>
              </a:buClr>
              <a:buSzPct val="70000"/>
              <a:buFont typeface="Wingdings" pitchFamily="84" charset="2"/>
              <a:buChar char="n"/>
            </a:pPr>
            <a:r>
              <a:rPr lang="en-US" b="0">
                <a:ea typeface="Osaka" pitchFamily="84" charset="-128"/>
                <a:cs typeface="Osaka" pitchFamily="84" charset="-128"/>
              </a:rPr>
              <a:t>White-crown sparrow’s tutor</a:t>
            </a:r>
          </a:p>
        </p:txBody>
      </p:sp>
      <p:pic>
        <p:nvPicPr>
          <p:cNvPr id="70659" name="Picture 7" descr="isolate2.TIF (33146 bytes)">
            <a:hlinkClick r:id="rId3" action="ppaction://hlinkfile"/>
          </p:cNvPr>
          <p:cNvPicPr>
            <a:picLocks noChangeAspect="1" noChangeArrowheads="1"/>
          </p:cNvPicPr>
          <p:nvPr/>
        </p:nvPicPr>
        <p:blipFill>
          <a:blip r:embed="rId4"/>
          <a:srcRect/>
          <a:stretch>
            <a:fillRect/>
          </a:stretch>
        </p:blipFill>
        <p:spPr bwMode="auto">
          <a:xfrm>
            <a:off x="4802188" y="2089150"/>
            <a:ext cx="2705100" cy="1095375"/>
          </a:xfrm>
          <a:prstGeom prst="rect">
            <a:avLst/>
          </a:prstGeom>
          <a:noFill/>
          <a:ln w="9525">
            <a:noFill/>
            <a:miter lim="800000"/>
            <a:headEnd/>
            <a:tailEnd/>
          </a:ln>
        </p:spPr>
      </p:pic>
      <p:pic>
        <p:nvPicPr>
          <p:cNvPr id="70660" name="Picture 9" descr="normal2.TIF (48716 bytes)">
            <a:hlinkClick r:id="rId5" action="ppaction://hlinkfile"/>
          </p:cNvPr>
          <p:cNvPicPr>
            <a:picLocks noChangeAspect="1" noChangeArrowheads="1"/>
          </p:cNvPicPr>
          <p:nvPr/>
        </p:nvPicPr>
        <p:blipFill>
          <a:blip r:embed="rId6"/>
          <a:srcRect/>
          <a:stretch>
            <a:fillRect/>
          </a:stretch>
        </p:blipFill>
        <p:spPr bwMode="auto">
          <a:xfrm>
            <a:off x="4760913" y="3713163"/>
            <a:ext cx="3533775" cy="1238250"/>
          </a:xfrm>
          <a:prstGeom prst="rect">
            <a:avLst/>
          </a:prstGeom>
          <a:noFill/>
          <a:ln w="9525">
            <a:noFill/>
            <a:miter lim="800000"/>
            <a:headEnd/>
            <a:tailEnd/>
          </a:ln>
        </p:spPr>
      </p:pic>
      <p:pic>
        <p:nvPicPr>
          <p:cNvPr id="70661" name="Picture 11" descr="or0532.TIF (49902 bytes)">
            <a:hlinkClick r:id="rId7" action="ppaction://hlinkfile"/>
          </p:cNvPr>
          <p:cNvPicPr>
            <a:picLocks noChangeAspect="1" noChangeArrowheads="1"/>
          </p:cNvPicPr>
          <p:nvPr/>
        </p:nvPicPr>
        <p:blipFill>
          <a:blip r:embed="rId8"/>
          <a:srcRect/>
          <a:stretch>
            <a:fillRect/>
          </a:stretch>
        </p:blipFill>
        <p:spPr bwMode="auto">
          <a:xfrm>
            <a:off x="4740275" y="5175250"/>
            <a:ext cx="3314700" cy="135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685800" y="533400"/>
            <a:ext cx="7772400" cy="1143000"/>
          </a:xfrm>
        </p:spPr>
        <p:txBody>
          <a:bodyPr/>
          <a:lstStyle/>
          <a:p>
            <a:pPr eaLnBrk="1" hangingPunct="1"/>
            <a:r>
              <a:rPr lang="en-US" sz="3600"/>
              <a:t>Language and Other Species</a:t>
            </a:r>
            <a:endParaRPr lang="en-US"/>
          </a:p>
        </p:txBody>
      </p:sp>
      <p:pic>
        <p:nvPicPr>
          <p:cNvPr id="19458" name="Picture 6"/>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p:spPr>
      </p:pic>
      <p:pic>
        <p:nvPicPr>
          <p:cNvPr id="19459" name="Picture 16"/>
          <p:cNvPicPr>
            <a:picLocks noChangeAspect="1" noChangeArrowheads="1"/>
          </p:cNvPicPr>
          <p:nvPr/>
        </p:nvPicPr>
        <p:blipFill>
          <a:blip r:embed="rId4"/>
          <a:srcRect/>
          <a:stretch>
            <a:fillRect/>
          </a:stretch>
        </p:blipFill>
        <p:spPr bwMode="auto">
          <a:xfrm>
            <a:off x="1600200" y="1905000"/>
            <a:ext cx="6197600" cy="3890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Rectangle 4"/>
          <p:cNvSpPr>
            <a:spLocks noGrp="1" noChangeArrowheads="1"/>
          </p:cNvSpPr>
          <p:nvPr>
            <p:ph type="title" idx="4294967295"/>
          </p:nvPr>
        </p:nvSpPr>
        <p:spPr>
          <a:xfrm>
            <a:off x="681038" y="0"/>
            <a:ext cx="7772400" cy="1143000"/>
          </a:xfrm>
        </p:spPr>
        <p:txBody>
          <a:bodyPr/>
          <a:lstStyle/>
          <a:p>
            <a:pPr eaLnBrk="1" hangingPunct="1"/>
            <a:r>
              <a:rPr lang="en-US" sz="3200"/>
              <a:t>Bird Communication</a:t>
            </a:r>
          </a:p>
        </p:txBody>
      </p:sp>
      <p:sp>
        <p:nvSpPr>
          <p:cNvPr id="72706" name="Rectangle 5"/>
          <p:cNvSpPr>
            <a:spLocks noGrp="1" noChangeArrowheads="1"/>
          </p:cNvSpPr>
          <p:nvPr>
            <p:ph type="body" idx="4294967295"/>
          </p:nvPr>
        </p:nvSpPr>
        <p:spPr>
          <a:xfrm>
            <a:off x="223838" y="990600"/>
            <a:ext cx="8763000" cy="4876800"/>
          </a:xfrm>
        </p:spPr>
        <p:txBody>
          <a:bodyPr/>
          <a:lstStyle/>
          <a:p>
            <a:pPr eaLnBrk="1" hangingPunct="1">
              <a:buFontTx/>
              <a:buNone/>
            </a:pPr>
            <a:r>
              <a:rPr lang="en-US" sz="2400"/>
              <a:t>Variation in Song</a:t>
            </a:r>
          </a:p>
        </p:txBody>
      </p:sp>
      <p:pic>
        <p:nvPicPr>
          <p:cNvPr id="72707" name="Picture 11"/>
          <p:cNvPicPr>
            <a:picLocks noChangeAspect="1" noChangeArrowheads="1"/>
          </p:cNvPicPr>
          <p:nvPr/>
        </p:nvPicPr>
        <p:blipFill>
          <a:blip r:embed="rId8"/>
          <a:srcRect/>
          <a:stretch>
            <a:fillRect/>
          </a:stretch>
        </p:blipFill>
        <p:spPr bwMode="auto">
          <a:xfrm>
            <a:off x="2362200" y="2197100"/>
            <a:ext cx="4546600" cy="3594100"/>
          </a:xfrm>
          <a:prstGeom prst="rect">
            <a:avLst/>
          </a:prstGeom>
          <a:noFill/>
          <a:ln w="9525">
            <a:noFill/>
            <a:miter lim="800000"/>
            <a:headEnd/>
            <a:tailEnd/>
          </a:ln>
        </p:spPr>
      </p:pic>
      <p:pic>
        <p:nvPicPr>
          <p:cNvPr id="530444" name="Picture 12">
            <a:hlinkClick r:id="" action="ppaction://media"/>
          </p:cNvPr>
          <p:cNvPicPr>
            <a:picLocks noRot="1" noChangeAspect="1" noChangeArrowheads="1"/>
          </p:cNvPicPr>
          <p:nvPr>
            <a:wavAudioFile r:embed="rId1" name="Embedded Sound 4"/>
          </p:nvPr>
        </p:nvPicPr>
        <p:blipFill>
          <a:blip r:embed="rId9"/>
          <a:srcRect/>
          <a:stretch>
            <a:fillRect/>
          </a:stretch>
        </p:blipFill>
        <p:spPr bwMode="auto">
          <a:xfrm>
            <a:off x="838200" y="3124200"/>
            <a:ext cx="406400" cy="406400"/>
          </a:xfrm>
          <a:prstGeom prst="rect">
            <a:avLst/>
          </a:prstGeom>
          <a:noFill/>
          <a:ln w="9525">
            <a:noFill/>
            <a:miter lim="800000"/>
            <a:headEnd/>
            <a:tailEnd/>
          </a:ln>
        </p:spPr>
      </p:pic>
      <p:pic>
        <p:nvPicPr>
          <p:cNvPr id="530445" name="Picture 13">
            <a:hlinkClick r:id="" action="ppaction://media"/>
          </p:cNvPr>
          <p:cNvPicPr>
            <a:picLocks noRot="1" noChangeAspect="1" noChangeArrowheads="1"/>
          </p:cNvPicPr>
          <p:nvPr>
            <a:wavAudioFile r:embed="rId2" name="Embedded Sound 6"/>
          </p:nvPr>
        </p:nvPicPr>
        <p:blipFill>
          <a:blip r:embed="rId9"/>
          <a:srcRect/>
          <a:stretch>
            <a:fillRect/>
          </a:stretch>
        </p:blipFill>
        <p:spPr bwMode="auto">
          <a:xfrm>
            <a:off x="7772400" y="3124200"/>
            <a:ext cx="406400" cy="406400"/>
          </a:xfrm>
          <a:prstGeom prst="rect">
            <a:avLst/>
          </a:prstGeom>
          <a:noFill/>
          <a:ln w="9525">
            <a:noFill/>
            <a:miter lim="800000"/>
            <a:headEnd/>
            <a:tailEnd/>
          </a:ln>
        </p:spPr>
      </p:pic>
      <p:pic>
        <p:nvPicPr>
          <p:cNvPr id="530446" name="Picture 14">
            <a:hlinkClick r:id="" action="ppaction://media"/>
          </p:cNvPr>
          <p:cNvPicPr>
            <a:picLocks noRot="1" noChangeAspect="1" noChangeArrowheads="1"/>
          </p:cNvPicPr>
          <p:nvPr>
            <a:wavAudioFile r:embed="rId3" name="Embedded Sound 7"/>
          </p:nvPr>
        </p:nvPicPr>
        <p:blipFill>
          <a:blip r:embed="rId9"/>
          <a:srcRect/>
          <a:stretch>
            <a:fillRect/>
          </a:stretch>
        </p:blipFill>
        <p:spPr bwMode="auto">
          <a:xfrm>
            <a:off x="7772400" y="3810000"/>
            <a:ext cx="406400" cy="406400"/>
          </a:xfrm>
          <a:prstGeom prst="rect">
            <a:avLst/>
          </a:prstGeom>
          <a:noFill/>
          <a:ln w="9525">
            <a:noFill/>
            <a:miter lim="800000"/>
            <a:headEnd/>
            <a:tailEnd/>
          </a:ln>
        </p:spPr>
      </p:pic>
      <p:pic>
        <p:nvPicPr>
          <p:cNvPr id="530447" name="Picture 15">
            <a:hlinkClick r:id="" action="ppaction://media"/>
          </p:cNvPr>
          <p:cNvPicPr>
            <a:picLocks noRot="1" noChangeAspect="1" noChangeArrowheads="1"/>
          </p:cNvPicPr>
          <p:nvPr>
            <a:wavAudioFile r:embed="rId4" name="Embedded Sound 8"/>
          </p:nvPr>
        </p:nvPicPr>
        <p:blipFill>
          <a:blip r:embed="rId9"/>
          <a:srcRect/>
          <a:stretch>
            <a:fillRect/>
          </a:stretch>
        </p:blipFill>
        <p:spPr bwMode="auto">
          <a:xfrm>
            <a:off x="7747000" y="4495800"/>
            <a:ext cx="406400" cy="406400"/>
          </a:xfrm>
          <a:prstGeom prst="rect">
            <a:avLst/>
          </a:prstGeom>
          <a:noFill/>
          <a:ln w="9525">
            <a:noFill/>
            <a:miter lim="800000"/>
            <a:headEnd/>
            <a:tailEnd/>
          </a:ln>
        </p:spPr>
      </p:pic>
      <p:pic>
        <p:nvPicPr>
          <p:cNvPr id="530448" name="Picture 16">
            <a:hlinkClick r:id="" action="ppaction://media"/>
          </p:cNvPr>
          <p:cNvPicPr>
            <a:picLocks noRot="1" noChangeAspect="1" noChangeArrowheads="1"/>
          </p:cNvPicPr>
          <p:nvPr>
            <a:wavAudioFile r:embed="rId5" name="Embedded Sound 9"/>
          </p:nvPr>
        </p:nvPicPr>
        <p:blipFill>
          <a:blip r:embed="rId9"/>
          <a:srcRect/>
          <a:stretch>
            <a:fillRect/>
          </a:stretch>
        </p:blipFill>
        <p:spPr bwMode="auto">
          <a:xfrm>
            <a:off x="7772400" y="5156200"/>
            <a:ext cx="406400" cy="406400"/>
          </a:xfrm>
          <a:prstGeom prst="rect">
            <a:avLst/>
          </a:prstGeom>
          <a:noFill/>
          <a:ln w="9525">
            <a:noFill/>
            <a:miter lim="800000"/>
            <a:headEnd/>
            <a:tailEnd/>
          </a:ln>
        </p:spPr>
      </p:pic>
      <p:sp>
        <p:nvSpPr>
          <p:cNvPr id="72713" name="Text Box 17"/>
          <p:cNvSpPr txBox="1">
            <a:spLocks noChangeArrowheads="1"/>
          </p:cNvSpPr>
          <p:nvPr/>
        </p:nvSpPr>
        <p:spPr bwMode="auto">
          <a:xfrm>
            <a:off x="569913" y="2498725"/>
            <a:ext cx="954087" cy="457200"/>
          </a:xfrm>
          <a:prstGeom prst="rect">
            <a:avLst/>
          </a:prstGeom>
          <a:noFill/>
          <a:ln w="9525">
            <a:noFill/>
            <a:miter lim="800000"/>
            <a:headEnd/>
            <a:tailEnd/>
          </a:ln>
        </p:spPr>
        <p:txBody>
          <a:bodyPr wrap="none">
            <a:prstTxWarp prst="textNoShape">
              <a:avLst/>
            </a:prstTxWarp>
            <a:spAutoFit/>
          </a:bodyPr>
          <a:lstStyle/>
          <a:p>
            <a:pPr eaLnBrk="0" hangingPunct="0"/>
            <a:r>
              <a:rPr lang="en-US" b="0">
                <a:latin typeface="Times" pitchFamily="84" charset="0"/>
              </a:rPr>
              <a:t>Bird 1</a:t>
            </a:r>
          </a:p>
        </p:txBody>
      </p:sp>
      <p:sp>
        <p:nvSpPr>
          <p:cNvPr id="72714" name="Text Box 18"/>
          <p:cNvSpPr txBox="1">
            <a:spLocks noChangeArrowheads="1"/>
          </p:cNvSpPr>
          <p:nvPr/>
        </p:nvSpPr>
        <p:spPr bwMode="auto">
          <a:xfrm>
            <a:off x="7391400" y="2362200"/>
            <a:ext cx="954088" cy="457200"/>
          </a:xfrm>
          <a:prstGeom prst="rect">
            <a:avLst/>
          </a:prstGeom>
          <a:noFill/>
          <a:ln w="9525">
            <a:noFill/>
            <a:miter lim="800000"/>
            <a:headEnd/>
            <a:tailEnd/>
          </a:ln>
        </p:spPr>
        <p:txBody>
          <a:bodyPr wrap="none">
            <a:prstTxWarp prst="textNoShape">
              <a:avLst/>
            </a:prstTxWarp>
            <a:spAutoFit/>
          </a:bodyPr>
          <a:lstStyle/>
          <a:p>
            <a:pPr eaLnBrk="0" hangingPunct="0"/>
            <a:r>
              <a:rPr lang="en-US" b="0">
                <a:latin typeface="Times" pitchFamily="84" charset="0"/>
              </a:rPr>
              <a:t>Bird 2</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044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8" fill="hold"/>
                                        <p:tgtEl>
                                          <p:spTgt spid="530444"/>
                                        </p:tgtEl>
                                      </p:cBhvr>
                                    </p:cmd>
                                  </p:childTnLst>
                                </p:cTn>
                              </p:par>
                            </p:childTnLst>
                          </p:cTn>
                        </p:par>
                      </p:childTnLst>
                    </p:cTn>
                  </p:par>
                </p:childTnLst>
              </p:cTn>
              <p:nextCondLst>
                <p:cond evt="onClick" delay="0">
                  <p:tgtEl>
                    <p:spTgt spid="530444"/>
                  </p:tgtEl>
                </p:cond>
              </p:nextCondLst>
            </p:seq>
            <p:seq concurrent="1" nextAc="seek">
              <p:cTn id="7" restart="whenNotActive" fill="hold" evtFilter="cancelBubble" nodeType="interactiveSeq">
                <p:stCondLst>
                  <p:cond evt="onClick" delay="0">
                    <p:tgtEl>
                      <p:spTgt spid="53044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741" fill="hold"/>
                                        <p:tgtEl>
                                          <p:spTgt spid="530445"/>
                                        </p:tgtEl>
                                      </p:cBhvr>
                                    </p:cmd>
                                  </p:childTnLst>
                                </p:cTn>
                              </p:par>
                            </p:childTnLst>
                          </p:cTn>
                        </p:par>
                      </p:childTnLst>
                    </p:cTn>
                  </p:par>
                </p:childTnLst>
              </p:cTn>
              <p:nextCondLst>
                <p:cond evt="onClick" delay="0">
                  <p:tgtEl>
                    <p:spTgt spid="530445"/>
                  </p:tgtEl>
                </p:cond>
              </p:nextCondLst>
            </p:seq>
            <p:seq concurrent="1" nextAc="seek">
              <p:cTn id="12" restart="whenNotActive" fill="hold" evtFilter="cancelBubble" nodeType="interactiveSeq">
                <p:stCondLst>
                  <p:cond evt="onClick" delay="0">
                    <p:tgtEl>
                      <p:spTgt spid="530446"/>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284" fill="hold"/>
                                        <p:tgtEl>
                                          <p:spTgt spid="530446"/>
                                        </p:tgtEl>
                                      </p:cBhvr>
                                    </p:cmd>
                                  </p:childTnLst>
                                </p:cTn>
                              </p:par>
                            </p:childTnLst>
                          </p:cTn>
                        </p:par>
                      </p:childTnLst>
                    </p:cTn>
                  </p:par>
                </p:childTnLst>
              </p:cTn>
              <p:nextCondLst>
                <p:cond evt="onClick" delay="0">
                  <p:tgtEl>
                    <p:spTgt spid="530446"/>
                  </p:tgtEl>
                </p:cond>
              </p:nextCondLst>
            </p:seq>
            <p:seq concurrent="1" nextAc="seek">
              <p:cTn id="17" restart="whenNotActive" fill="hold" evtFilter="cancelBubble" nodeType="interactiveSeq">
                <p:stCondLst>
                  <p:cond evt="onClick" delay="0">
                    <p:tgtEl>
                      <p:spTgt spid="530447"/>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693" fill="hold"/>
                                        <p:tgtEl>
                                          <p:spTgt spid="530447"/>
                                        </p:tgtEl>
                                      </p:cBhvr>
                                    </p:cmd>
                                  </p:childTnLst>
                                </p:cTn>
                              </p:par>
                            </p:childTnLst>
                          </p:cTn>
                        </p:par>
                      </p:childTnLst>
                    </p:cTn>
                  </p:par>
                </p:childTnLst>
              </p:cTn>
              <p:nextCondLst>
                <p:cond evt="onClick" delay="0">
                  <p:tgtEl>
                    <p:spTgt spid="530447"/>
                  </p:tgtEl>
                </p:cond>
              </p:nextCondLst>
            </p:seq>
            <p:seq concurrent="1" nextAc="seek">
              <p:cTn id="22" restart="whenNotActive" fill="hold" evtFilter="cancelBubble" nodeType="interactiveSeq">
                <p:stCondLst>
                  <p:cond evt="onClick" delay="0">
                    <p:tgtEl>
                      <p:spTgt spid="530448"/>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788" fill="hold"/>
                                        <p:tgtEl>
                                          <p:spTgt spid="530448"/>
                                        </p:tgtEl>
                                      </p:cBhvr>
                                    </p:cmd>
                                  </p:childTnLst>
                                </p:cTn>
                              </p:par>
                            </p:childTnLst>
                          </p:cTn>
                        </p:par>
                      </p:childTnLst>
                    </p:cTn>
                  </p:par>
                </p:childTnLst>
              </p:cTn>
              <p:nextCondLst>
                <p:cond evt="onClick" delay="0">
                  <p:tgtEl>
                    <p:spTgt spid="530448"/>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530444"/>
                </p:tgtEl>
              </p:cMediaNode>
            </p:audio>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530445"/>
                </p:tgtEl>
              </p:cMediaNode>
            </p:audio>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530446"/>
                </p:tgtEl>
              </p:cMediaNode>
            </p:audio>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530447"/>
                </p:tgtEl>
              </p:cMediaNode>
            </p:audio>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530448"/>
                </p:tgtEl>
              </p:cMediaNode>
            </p:audio>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4"/>
          <p:cNvSpPr>
            <a:spLocks noGrp="1" noChangeArrowheads="1"/>
          </p:cNvSpPr>
          <p:nvPr>
            <p:ph type="title" idx="4294967295"/>
          </p:nvPr>
        </p:nvSpPr>
        <p:spPr>
          <a:xfrm>
            <a:off x="685800" y="0"/>
            <a:ext cx="7772400" cy="1143000"/>
          </a:xfrm>
        </p:spPr>
        <p:txBody>
          <a:bodyPr/>
          <a:lstStyle/>
          <a:p>
            <a:pPr eaLnBrk="1" hangingPunct="1"/>
            <a:r>
              <a:rPr lang="en-US" sz="3200"/>
              <a:t>Bird Communication vs Human Language</a:t>
            </a:r>
          </a:p>
        </p:txBody>
      </p:sp>
      <p:pic>
        <p:nvPicPr>
          <p:cNvPr id="74754" name="Picture 7"/>
          <p:cNvPicPr>
            <a:picLocks noChangeAspect="1" noChangeArrowheads="1"/>
          </p:cNvPicPr>
          <p:nvPr/>
        </p:nvPicPr>
        <p:blipFill>
          <a:blip r:embed="rId3"/>
          <a:srcRect/>
          <a:stretch>
            <a:fillRect/>
          </a:stretch>
        </p:blipFill>
        <p:spPr bwMode="auto">
          <a:xfrm>
            <a:off x="2743200" y="990600"/>
            <a:ext cx="3514725" cy="2000250"/>
          </a:xfrm>
          <a:prstGeom prst="rect">
            <a:avLst/>
          </a:prstGeom>
          <a:noFill/>
          <a:ln w="9525">
            <a:noFill/>
            <a:miter lim="800000"/>
            <a:headEnd/>
            <a:tailEnd/>
          </a:ln>
        </p:spPr>
      </p:pic>
      <p:sp>
        <p:nvSpPr>
          <p:cNvPr id="74755" name="Text Box 8"/>
          <p:cNvSpPr txBox="1">
            <a:spLocks noChangeArrowheads="1"/>
          </p:cNvSpPr>
          <p:nvPr/>
        </p:nvSpPr>
        <p:spPr bwMode="auto">
          <a:xfrm>
            <a:off x="228600" y="3276600"/>
            <a:ext cx="8686800" cy="2436813"/>
          </a:xfrm>
          <a:prstGeom prst="rect">
            <a:avLst/>
          </a:prstGeom>
          <a:noFill/>
          <a:ln w="9525">
            <a:noFill/>
            <a:miter lim="800000"/>
            <a:headEnd/>
            <a:tailEnd/>
          </a:ln>
        </p:spPr>
        <p:txBody>
          <a:bodyPr>
            <a:prstTxWarp prst="textNoShape">
              <a:avLst/>
            </a:prstTxWarp>
            <a:spAutoFit/>
          </a:bodyPr>
          <a:lstStyle/>
          <a:p>
            <a:pPr eaLnBrk="0" hangingPunct="0"/>
            <a:r>
              <a:rPr lang="en-US" sz="2200" b="0"/>
              <a:t>There are several similarities between language acquisition in humans and song acquisition in songbirds. Both human language and birdsong:</a:t>
            </a:r>
          </a:p>
          <a:p>
            <a:pPr eaLnBrk="0" hangingPunct="0"/>
            <a:r>
              <a:rPr lang="en-US" sz="2200" b="0"/>
              <a:t>   (1) have early stages prior to the appearance of the adult form (babbling vs. subsong)</a:t>
            </a:r>
          </a:p>
          <a:p>
            <a:pPr eaLnBrk="0" hangingPunct="0"/>
            <a:r>
              <a:rPr lang="en-US" sz="2200" b="0"/>
              <a:t>   (2) require the babies to be able to hear their own productions</a:t>
            </a:r>
          </a:p>
          <a:p>
            <a:pPr eaLnBrk="0" hangingPunct="0"/>
            <a:r>
              <a:rPr lang="en-US" sz="2200" b="0"/>
              <a:t>   (3) have sensitive periods (between 7 and 60 days old for birds)</a:t>
            </a:r>
          </a:p>
          <a:p>
            <a:pPr eaLnBrk="0" hangingPunct="0"/>
            <a:r>
              <a:rPr lang="en-US" sz="2200" b="0"/>
              <a:t>   (4) are lateralized in the left hemisphere</a:t>
            </a:r>
            <a:endParaRPr lang="en-US" b="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Bird Communication vs Human Language</a:t>
            </a:r>
          </a:p>
        </p:txBody>
      </p:sp>
      <p:pic>
        <p:nvPicPr>
          <p:cNvPr id="76802" name="Picture 7"/>
          <p:cNvPicPr>
            <a:picLocks noChangeAspect="1" noChangeArrowheads="1"/>
          </p:cNvPicPr>
          <p:nvPr/>
        </p:nvPicPr>
        <p:blipFill>
          <a:blip r:embed="rId2"/>
          <a:srcRect/>
          <a:stretch>
            <a:fillRect/>
          </a:stretch>
        </p:blipFill>
        <p:spPr bwMode="auto">
          <a:xfrm>
            <a:off x="2743200" y="990600"/>
            <a:ext cx="3514725" cy="2000250"/>
          </a:xfrm>
          <a:prstGeom prst="rect">
            <a:avLst/>
          </a:prstGeom>
          <a:noFill/>
          <a:ln w="9525">
            <a:noFill/>
            <a:miter lim="800000"/>
            <a:headEnd/>
            <a:tailEnd/>
          </a:ln>
        </p:spPr>
      </p:pic>
      <p:sp>
        <p:nvSpPr>
          <p:cNvPr id="4" name="Text Box 8"/>
          <p:cNvSpPr txBox="1">
            <a:spLocks noChangeArrowheads="1"/>
          </p:cNvSpPr>
          <p:nvPr/>
        </p:nvSpPr>
        <p:spPr bwMode="auto">
          <a:xfrm>
            <a:off x="228600" y="3276600"/>
            <a:ext cx="8686800" cy="2771775"/>
          </a:xfrm>
          <a:prstGeom prst="rect">
            <a:avLst/>
          </a:prstGeom>
          <a:noFill/>
          <a:ln w="9525">
            <a:noFill/>
            <a:miter lim="800000"/>
            <a:headEnd/>
            <a:tailEnd/>
          </a:ln>
        </p:spPr>
        <p:txBody>
          <a:bodyPr>
            <a:prstTxWarp prst="textNoShape">
              <a:avLst/>
            </a:prstTxWarp>
            <a:spAutoFit/>
          </a:bodyPr>
          <a:lstStyle/>
          <a:p>
            <a:pPr eaLnBrk="0" hangingPunct="0"/>
            <a:r>
              <a:rPr lang="en-US" sz="2200" b="0"/>
              <a:t>However, there are also some crucial differences (see Berwick et al. 2012 for a more thorough discussion of this):</a:t>
            </a:r>
          </a:p>
          <a:p>
            <a:pPr eaLnBrk="0" hangingPunct="0"/>
            <a:endParaRPr lang="en-US" sz="2200" b="0"/>
          </a:p>
          <a:p>
            <a:pPr eaLnBrk="0" hangingPunct="0">
              <a:buFontTx/>
              <a:buAutoNum type="arabicParenBoth"/>
            </a:pPr>
            <a:r>
              <a:rPr lang="en-US" sz="2200" b="0"/>
              <a:t> Birdsong seems to lack flexible semantics. (Like the bee dance, birdsong is only ever about one thing. No novel meanings.)</a:t>
            </a:r>
          </a:p>
          <a:p>
            <a:pPr eaLnBrk="0" hangingPunct="0">
              <a:buFontTx/>
              <a:buAutoNum type="arabicParenBoth"/>
            </a:pPr>
            <a:endParaRPr lang="en-US" sz="2200" b="0"/>
          </a:p>
          <a:p>
            <a:pPr eaLnBrk="0" hangingPunct="0">
              <a:buFontTx/>
              <a:buAutoNum type="arabicParenBoth"/>
            </a:pPr>
            <a:r>
              <a:rPr lang="en-US" sz="2200" b="0"/>
              <a:t> Birdsong seems to lack individual words. (Is a particular note sequence a </a:t>
            </a:r>
            <a:r>
              <a:rPr lang="en-US" sz="2200" b="0">
                <a:solidFill>
                  <a:srgbClr val="1711FF"/>
                </a:solidFill>
              </a:rPr>
              <a:t>symbol</a:t>
            </a:r>
            <a:r>
              <a:rPr lang="en-US" sz="2200" b="0"/>
              <a:t> for something? What does it </a:t>
            </a:r>
            <a:r>
              <a:rPr lang="en-US" sz="2200" b="0">
                <a:solidFill>
                  <a:schemeClr val="bg2"/>
                </a:solidFill>
              </a:rPr>
              <a:t>refer</a:t>
            </a:r>
            <a:r>
              <a:rPr lang="en-US" sz="2200" b="0"/>
              <a:t> to? It’s unclear.)</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Bird Communication vs Human Language</a:t>
            </a:r>
          </a:p>
        </p:txBody>
      </p:sp>
      <p:pic>
        <p:nvPicPr>
          <p:cNvPr id="77826" name="Picture 7"/>
          <p:cNvPicPr>
            <a:picLocks noChangeAspect="1" noChangeArrowheads="1"/>
          </p:cNvPicPr>
          <p:nvPr/>
        </p:nvPicPr>
        <p:blipFill>
          <a:blip r:embed="rId2"/>
          <a:srcRect/>
          <a:stretch>
            <a:fillRect/>
          </a:stretch>
        </p:blipFill>
        <p:spPr bwMode="auto">
          <a:xfrm>
            <a:off x="2743200" y="990600"/>
            <a:ext cx="3514725" cy="2000250"/>
          </a:xfrm>
          <a:prstGeom prst="rect">
            <a:avLst/>
          </a:prstGeom>
          <a:noFill/>
          <a:ln w="9525">
            <a:noFill/>
            <a:miter lim="800000"/>
            <a:headEnd/>
            <a:tailEnd/>
          </a:ln>
        </p:spPr>
      </p:pic>
      <p:sp>
        <p:nvSpPr>
          <p:cNvPr id="4" name="Text Box 8"/>
          <p:cNvSpPr txBox="1">
            <a:spLocks noChangeArrowheads="1"/>
          </p:cNvSpPr>
          <p:nvPr/>
        </p:nvSpPr>
        <p:spPr bwMode="auto">
          <a:xfrm>
            <a:off x="228600" y="3276600"/>
            <a:ext cx="8686800" cy="2436813"/>
          </a:xfrm>
          <a:prstGeom prst="rect">
            <a:avLst/>
          </a:prstGeom>
          <a:noFill/>
          <a:ln w="9525">
            <a:noFill/>
            <a:miter lim="800000"/>
            <a:headEnd/>
            <a:tailEnd/>
          </a:ln>
        </p:spPr>
        <p:txBody>
          <a:bodyPr>
            <a:prstTxWarp prst="textNoShape">
              <a:avLst/>
            </a:prstTxWarp>
            <a:spAutoFit/>
          </a:bodyPr>
          <a:lstStyle/>
          <a:p>
            <a:pPr eaLnBrk="0" hangingPunct="0"/>
            <a:r>
              <a:rPr lang="en-US" sz="2200" b="0"/>
              <a:t>However, there are also some crucial differences (see Berwick et al. 2012 for a more thorough discussion of this):</a:t>
            </a:r>
          </a:p>
          <a:p>
            <a:pPr eaLnBrk="0" hangingPunct="0"/>
            <a:endParaRPr lang="en-US" sz="2200" b="0"/>
          </a:p>
          <a:p>
            <a:pPr eaLnBrk="0" hangingPunct="0"/>
            <a:r>
              <a:rPr lang="en-US" sz="2200" b="0"/>
              <a:t>(3) The complexity of the </a:t>
            </a:r>
            <a:r>
              <a:rPr lang="en-US" sz="2200" b="0">
                <a:solidFill>
                  <a:srgbClr val="B3129A"/>
                </a:solidFill>
              </a:rPr>
              <a:t>combinatorial system seems less complex </a:t>
            </a:r>
            <a:r>
              <a:rPr lang="en-US" sz="2200" b="0"/>
              <a:t>in birdsong. While human language has phonemes that make syllables that make words that make phrases that make sentences, birdsong seems to stop at the “word” level (~motif).</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4"/>
          <p:cNvSpPr>
            <a:spLocks noGrp="1" noChangeArrowheads="1"/>
          </p:cNvSpPr>
          <p:nvPr>
            <p:ph type="title" idx="4294967295"/>
          </p:nvPr>
        </p:nvSpPr>
        <p:spPr>
          <a:xfrm>
            <a:off x="685800" y="0"/>
            <a:ext cx="7772400" cy="1143000"/>
          </a:xfrm>
        </p:spPr>
        <p:txBody>
          <a:bodyPr/>
          <a:lstStyle/>
          <a:p>
            <a:pPr eaLnBrk="1" hangingPunct="1"/>
            <a:r>
              <a:rPr lang="en-US" sz="3200"/>
              <a:t>Learning Human Language</a:t>
            </a:r>
          </a:p>
        </p:txBody>
      </p:sp>
      <p:sp>
        <p:nvSpPr>
          <p:cNvPr id="78850" name="Rectangle 5"/>
          <p:cNvSpPr>
            <a:spLocks noGrp="1" noChangeArrowheads="1"/>
          </p:cNvSpPr>
          <p:nvPr>
            <p:ph type="body" idx="4294967295"/>
          </p:nvPr>
        </p:nvSpPr>
        <p:spPr>
          <a:xfrm>
            <a:off x="228600" y="990600"/>
            <a:ext cx="8763000" cy="1447800"/>
          </a:xfrm>
        </p:spPr>
        <p:txBody>
          <a:bodyPr/>
          <a:lstStyle/>
          <a:p>
            <a:pPr eaLnBrk="1" hangingPunct="1">
              <a:lnSpc>
                <a:spcPct val="90000"/>
              </a:lnSpc>
              <a:buFontTx/>
              <a:buNone/>
            </a:pPr>
            <a:r>
              <a:rPr lang="en-US" sz="2400"/>
              <a:t>Just because other animals’ communication systems aren’t as complex as human language, does that mean that they’re incapable of learning human language (</a:t>
            </a:r>
            <a:r>
              <a:rPr lang="en-US" sz="2400">
                <a:solidFill>
                  <a:schemeClr val="bg2"/>
                </a:solidFill>
              </a:rPr>
              <a:t>reference</a:t>
            </a:r>
            <a:r>
              <a:rPr lang="en-US" sz="2400"/>
              <a:t>, </a:t>
            </a:r>
            <a:r>
              <a:rPr lang="en-US" sz="2400">
                <a:solidFill>
                  <a:srgbClr val="B3129A"/>
                </a:solidFill>
              </a:rPr>
              <a:t>syntax</a:t>
            </a:r>
            <a:r>
              <a:rPr lang="en-US" sz="2400"/>
              <a:t>, </a:t>
            </a:r>
            <a:r>
              <a:rPr lang="en-US" sz="2400">
                <a:solidFill>
                  <a:srgbClr val="660066"/>
                </a:solidFill>
              </a:rPr>
              <a:t>intentional</a:t>
            </a:r>
            <a:r>
              <a:rPr lang="en-US" sz="2400"/>
              <a:t> communication)?</a:t>
            </a:r>
          </a:p>
        </p:txBody>
      </p:sp>
      <p:pic>
        <p:nvPicPr>
          <p:cNvPr id="78851" name="Picture 9"/>
          <p:cNvPicPr>
            <a:picLocks noChangeAspect="1" noChangeArrowheads="1"/>
          </p:cNvPicPr>
          <p:nvPr/>
        </p:nvPicPr>
        <p:blipFill>
          <a:blip r:embed="rId3"/>
          <a:srcRect/>
          <a:stretch>
            <a:fillRect/>
          </a:stretch>
        </p:blipFill>
        <p:spPr bwMode="auto">
          <a:xfrm>
            <a:off x="4495800" y="2819400"/>
            <a:ext cx="3429000" cy="3030538"/>
          </a:xfrm>
          <a:prstGeom prst="rect">
            <a:avLst/>
          </a:prstGeom>
          <a:noFill/>
          <a:ln w="9525">
            <a:noFill/>
            <a:miter lim="800000"/>
            <a:headEnd/>
            <a:tailEnd/>
          </a:ln>
        </p:spPr>
      </p:pic>
      <p:pic>
        <p:nvPicPr>
          <p:cNvPr id="78852" name="Picture 10"/>
          <p:cNvPicPr>
            <a:picLocks noChangeAspect="1" noChangeArrowheads="1"/>
          </p:cNvPicPr>
          <p:nvPr/>
        </p:nvPicPr>
        <p:blipFill>
          <a:blip r:embed="rId4"/>
          <a:srcRect/>
          <a:stretch>
            <a:fillRect/>
          </a:stretch>
        </p:blipFill>
        <p:spPr bwMode="auto">
          <a:xfrm>
            <a:off x="914400" y="2819400"/>
            <a:ext cx="2486025" cy="1865313"/>
          </a:xfrm>
          <a:prstGeom prst="rect">
            <a:avLst/>
          </a:prstGeom>
          <a:noFill/>
          <a:ln w="9525">
            <a:noFill/>
            <a:miter lim="800000"/>
            <a:headEnd/>
            <a:tailEnd/>
          </a:ln>
        </p:spPr>
      </p:pic>
      <p:pic>
        <p:nvPicPr>
          <p:cNvPr id="78853" name="Picture 5" descr="Akekamai Dolphin"/>
          <p:cNvPicPr>
            <a:picLocks noChangeAspect="1" noChangeArrowheads="1"/>
          </p:cNvPicPr>
          <p:nvPr/>
        </p:nvPicPr>
        <p:blipFill>
          <a:blip r:embed="rId5"/>
          <a:srcRect/>
          <a:stretch>
            <a:fillRect/>
          </a:stretch>
        </p:blipFill>
        <p:spPr bwMode="auto">
          <a:xfrm>
            <a:off x="304800" y="4876800"/>
            <a:ext cx="1841500" cy="1381125"/>
          </a:xfrm>
          <a:prstGeom prst="rect">
            <a:avLst/>
          </a:prstGeom>
          <a:noFill/>
          <a:ln w="9525">
            <a:noFill/>
            <a:miter lim="800000"/>
            <a:headEnd/>
            <a:tailEnd/>
          </a:ln>
        </p:spPr>
      </p:pic>
      <p:pic>
        <p:nvPicPr>
          <p:cNvPr id="78854" name="Picture 17" descr="rocky"/>
          <p:cNvPicPr>
            <a:picLocks noChangeAspect="1" noChangeArrowheads="1"/>
          </p:cNvPicPr>
          <p:nvPr/>
        </p:nvPicPr>
        <p:blipFill>
          <a:blip r:embed="rId6"/>
          <a:srcRect/>
          <a:stretch>
            <a:fillRect/>
          </a:stretch>
        </p:blipFill>
        <p:spPr bwMode="auto">
          <a:xfrm>
            <a:off x="2438400" y="4876800"/>
            <a:ext cx="1765300"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Title 1"/>
          <p:cNvSpPr>
            <a:spLocks noGrp="1"/>
          </p:cNvSpPr>
          <p:nvPr>
            <p:ph type="title" idx="4294967295"/>
          </p:nvPr>
        </p:nvSpPr>
        <p:spPr>
          <a:xfrm>
            <a:off x="685800" y="228600"/>
            <a:ext cx="7772400" cy="1143000"/>
          </a:xfrm>
        </p:spPr>
        <p:txBody>
          <a:bodyPr/>
          <a:lstStyle/>
          <a:p>
            <a:r>
              <a:rPr lang="en-US" sz="3200" smtClean="0"/>
              <a:t>Non-Primates</a:t>
            </a:r>
          </a:p>
        </p:txBody>
      </p:sp>
      <p:pic>
        <p:nvPicPr>
          <p:cNvPr id="80898" name="Picture 11" descr="Canine_Decoder"/>
          <p:cNvPicPr>
            <a:picLocks noChangeAspect="1" noChangeArrowheads="1"/>
          </p:cNvPicPr>
          <p:nvPr/>
        </p:nvPicPr>
        <p:blipFill>
          <a:blip r:embed="rId3"/>
          <a:srcRect/>
          <a:stretch>
            <a:fillRect/>
          </a:stretch>
        </p:blipFill>
        <p:spPr bwMode="auto">
          <a:xfrm>
            <a:off x="2590800" y="1219200"/>
            <a:ext cx="3854450" cy="513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Rectangle 4"/>
          <p:cNvSpPr>
            <a:spLocks noGrp="1" noChangeArrowheads="1"/>
          </p:cNvSpPr>
          <p:nvPr>
            <p:ph type="title" idx="4294967295"/>
          </p:nvPr>
        </p:nvSpPr>
        <p:spPr>
          <a:xfrm>
            <a:off x="685800" y="0"/>
            <a:ext cx="7772400" cy="1143000"/>
          </a:xfrm>
        </p:spPr>
        <p:txBody>
          <a:bodyPr/>
          <a:lstStyle/>
          <a:p>
            <a:pPr eaLnBrk="1" hangingPunct="1"/>
            <a:r>
              <a:rPr lang="en-US" sz="3200"/>
              <a:t>Alex the Parrot</a:t>
            </a:r>
          </a:p>
        </p:txBody>
      </p:sp>
      <p:sp>
        <p:nvSpPr>
          <p:cNvPr id="82946" name="Rectangle 8"/>
          <p:cNvSpPr>
            <a:spLocks noGrp="1" noChangeArrowheads="1"/>
          </p:cNvSpPr>
          <p:nvPr>
            <p:ph type="body" idx="4294967295"/>
          </p:nvPr>
        </p:nvSpPr>
        <p:spPr>
          <a:xfrm>
            <a:off x="228600" y="3657600"/>
            <a:ext cx="8610600" cy="1981200"/>
          </a:xfrm>
        </p:spPr>
        <p:txBody>
          <a:bodyPr/>
          <a:lstStyle/>
          <a:p>
            <a:pPr eaLnBrk="1" hangingPunct="1">
              <a:lnSpc>
                <a:spcPct val="90000"/>
              </a:lnSpc>
              <a:buFontTx/>
              <a:buNone/>
            </a:pPr>
            <a:r>
              <a:rPr lang="en-US" sz="2200"/>
              <a:t>Grey parrot, born 1976, died 2007</a:t>
            </a:r>
          </a:p>
          <a:p>
            <a:pPr eaLnBrk="1" hangingPunct="1">
              <a:lnSpc>
                <a:spcPct val="90000"/>
              </a:lnSpc>
              <a:buFontTx/>
              <a:buNone/>
            </a:pPr>
            <a:r>
              <a:rPr lang="en-US" sz="2200"/>
              <a:t>   Trained by Dr Irene Pepperberg (U. Arizona) since 1977</a:t>
            </a:r>
          </a:p>
          <a:p>
            <a:pPr eaLnBrk="1" hangingPunct="1">
              <a:lnSpc>
                <a:spcPct val="90000"/>
              </a:lnSpc>
              <a:buFontTx/>
              <a:buNone/>
            </a:pPr>
            <a:r>
              <a:rPr lang="en-US" sz="2200"/>
              <a:t>    Impressive ability to speak/understand</a:t>
            </a:r>
            <a:br>
              <a:rPr lang="en-US" sz="2200"/>
            </a:br>
            <a:r>
              <a:rPr lang="en-US" sz="2200"/>
              <a:t>…for a parrot</a:t>
            </a:r>
          </a:p>
          <a:p>
            <a:pPr eaLnBrk="1" hangingPunct="1">
              <a:lnSpc>
                <a:spcPct val="90000"/>
              </a:lnSpc>
              <a:buFontTx/>
              <a:buNone/>
            </a:pPr>
            <a:endParaRPr lang="en-US" sz="2200"/>
          </a:p>
          <a:p>
            <a:pPr eaLnBrk="1" hangingPunct="1">
              <a:lnSpc>
                <a:spcPct val="90000"/>
              </a:lnSpc>
              <a:buFontTx/>
              <a:buNone/>
            </a:pPr>
            <a:r>
              <a:rPr lang="en-US" sz="2200"/>
              <a:t>http://www.youtube.com/watch?v=7yGOgs_UlEc</a:t>
            </a:r>
          </a:p>
        </p:txBody>
      </p:sp>
      <p:pic>
        <p:nvPicPr>
          <p:cNvPr id="82947" name="Picture 9"/>
          <p:cNvPicPr>
            <a:picLocks noChangeAspect="1" noChangeArrowheads="1"/>
          </p:cNvPicPr>
          <p:nvPr/>
        </p:nvPicPr>
        <p:blipFill>
          <a:blip r:embed="rId3"/>
          <a:srcRect/>
          <a:stretch>
            <a:fillRect/>
          </a:stretch>
        </p:blipFill>
        <p:spPr bwMode="auto">
          <a:xfrm>
            <a:off x="2971800" y="1066800"/>
            <a:ext cx="30734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Rectangle 4"/>
          <p:cNvSpPr>
            <a:spLocks noGrp="1" noChangeArrowheads="1"/>
          </p:cNvSpPr>
          <p:nvPr>
            <p:ph type="title" idx="4294967295"/>
          </p:nvPr>
        </p:nvSpPr>
        <p:spPr>
          <a:xfrm>
            <a:off x="685800" y="0"/>
            <a:ext cx="7772400" cy="1143000"/>
          </a:xfrm>
        </p:spPr>
        <p:txBody>
          <a:bodyPr/>
          <a:lstStyle/>
          <a:p>
            <a:pPr eaLnBrk="1" hangingPunct="1"/>
            <a:r>
              <a:rPr lang="en-US" sz="3200"/>
              <a:t>Alex’s language</a:t>
            </a:r>
          </a:p>
        </p:txBody>
      </p:sp>
      <p:pic>
        <p:nvPicPr>
          <p:cNvPr id="84994" name="Picture 6"/>
          <p:cNvPicPr>
            <a:picLocks noChangeAspect="1" noChangeArrowheads="1"/>
          </p:cNvPicPr>
          <p:nvPr/>
        </p:nvPicPr>
        <p:blipFill>
          <a:blip r:embed="rId3"/>
          <a:srcRect/>
          <a:stretch>
            <a:fillRect/>
          </a:stretch>
        </p:blipFill>
        <p:spPr bwMode="auto">
          <a:xfrm>
            <a:off x="2971800" y="1066800"/>
            <a:ext cx="3073400" cy="2362200"/>
          </a:xfrm>
          <a:prstGeom prst="rect">
            <a:avLst/>
          </a:prstGeom>
          <a:noFill/>
          <a:ln w="9525">
            <a:noFill/>
            <a:miter lim="800000"/>
            <a:headEnd/>
            <a:tailEnd/>
          </a:ln>
        </p:spPr>
      </p:pic>
      <p:sp>
        <p:nvSpPr>
          <p:cNvPr id="84995" name="Rectangle 8"/>
          <p:cNvSpPr>
            <a:spLocks noGrp="1" noChangeArrowheads="1"/>
          </p:cNvSpPr>
          <p:nvPr>
            <p:ph type="body" idx="4294967295"/>
          </p:nvPr>
        </p:nvSpPr>
        <p:spPr>
          <a:xfrm>
            <a:off x="533400" y="3657600"/>
            <a:ext cx="8001000" cy="2819400"/>
          </a:xfrm>
        </p:spPr>
        <p:txBody>
          <a:bodyPr/>
          <a:lstStyle/>
          <a:p>
            <a:pPr eaLnBrk="1" hangingPunct="1">
              <a:lnSpc>
                <a:spcPct val="90000"/>
              </a:lnSpc>
            </a:pPr>
            <a:r>
              <a:rPr lang="en-US" sz="2400"/>
              <a:t>Speech sounded remarkably accurate</a:t>
            </a:r>
            <a:br>
              <a:rPr lang="en-US" sz="2400"/>
            </a:br>
            <a:r>
              <a:rPr lang="en-US" sz="2400"/>
              <a:t>…produced </a:t>
            </a:r>
            <a:r>
              <a:rPr lang="en-US" sz="2400" i="1"/>
              <a:t>very</a:t>
            </a:r>
            <a:r>
              <a:rPr lang="en-US" sz="2400"/>
              <a:t> differently from humans</a:t>
            </a:r>
          </a:p>
          <a:p>
            <a:pPr eaLnBrk="1" hangingPunct="1">
              <a:lnSpc>
                <a:spcPct val="90000"/>
              </a:lnSpc>
            </a:pPr>
            <a:r>
              <a:rPr lang="en-US" sz="2400"/>
              <a:t>Knew names of about 150 objects plus some fixed expressions</a:t>
            </a:r>
          </a:p>
          <a:p>
            <a:pPr eaLnBrk="1" hangingPunct="1">
              <a:lnSpc>
                <a:spcPct val="90000"/>
              </a:lnSpc>
            </a:pPr>
            <a:r>
              <a:rPr lang="en-US" sz="2400"/>
              <a:t>Answered simple questions about objects (e.g. about size, color, material)</a:t>
            </a:r>
          </a:p>
          <a:p>
            <a:pPr eaLnBrk="1" hangingPunct="1">
              <a:lnSpc>
                <a:spcPct val="90000"/>
              </a:lnSpc>
            </a:pPr>
            <a:r>
              <a:rPr lang="en-US" sz="2400">
                <a:solidFill>
                  <a:schemeClr val="tx2"/>
                </a:solidFill>
              </a:rPr>
              <a:t>Required </a:t>
            </a:r>
            <a:r>
              <a:rPr lang="en-US" sz="2400" i="1">
                <a:solidFill>
                  <a:schemeClr val="tx2"/>
                </a:solidFill>
              </a:rPr>
              <a:t>immense</a:t>
            </a:r>
            <a:r>
              <a:rPr lang="en-US" sz="2400">
                <a:solidFill>
                  <a:schemeClr val="tx2"/>
                </a:solidFill>
              </a:rPr>
              <a:t> amounts of training</a:t>
            </a:r>
            <a:endParaRPr lang="en-US" sz="2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7041" name="Picture 4"/>
          <p:cNvPicPr>
            <a:picLocks noChangeAspect="1" noChangeArrowheads="1"/>
          </p:cNvPicPr>
          <p:nvPr/>
        </p:nvPicPr>
        <p:blipFill>
          <a:blip r:embed="rId3"/>
          <a:srcRect/>
          <a:stretch>
            <a:fillRect/>
          </a:stretch>
        </p:blipFill>
        <p:spPr bwMode="auto">
          <a:xfrm>
            <a:off x="2209800" y="914400"/>
            <a:ext cx="4448175" cy="4524375"/>
          </a:xfrm>
          <a:prstGeom prst="rect">
            <a:avLst/>
          </a:prstGeom>
          <a:noFill/>
          <a:ln w="9525">
            <a:noFill/>
            <a:miter lim="800000"/>
            <a:headEnd/>
            <a:tailEnd/>
          </a:ln>
        </p:spPr>
      </p:pic>
      <p:sp>
        <p:nvSpPr>
          <p:cNvPr id="87042" name="Rectangle 4"/>
          <p:cNvSpPr>
            <a:spLocks noGrp="1" noChangeArrowheads="1"/>
          </p:cNvSpPr>
          <p:nvPr>
            <p:ph type="title" idx="4294967295"/>
          </p:nvPr>
        </p:nvSpPr>
        <p:spPr>
          <a:xfrm>
            <a:off x="685800" y="0"/>
            <a:ext cx="7772400" cy="1143000"/>
          </a:xfrm>
        </p:spPr>
        <p:txBody>
          <a:bodyPr/>
          <a:lstStyle/>
          <a:p>
            <a:pPr eaLnBrk="1" hangingPunct="1"/>
            <a:r>
              <a:rPr lang="en-US" sz="3200" smtClean="0"/>
              <a:t>Non-human primates</a:t>
            </a:r>
          </a:p>
        </p:txBody>
      </p:sp>
      <p:sp>
        <p:nvSpPr>
          <p:cNvPr id="87043" name="TextBox 3"/>
          <p:cNvSpPr txBox="1">
            <a:spLocks noChangeArrowheads="1"/>
          </p:cNvSpPr>
          <p:nvPr/>
        </p:nvSpPr>
        <p:spPr bwMode="auto">
          <a:xfrm>
            <a:off x="152400" y="4648200"/>
            <a:ext cx="8686800" cy="1006475"/>
          </a:xfrm>
          <a:prstGeom prst="rect">
            <a:avLst/>
          </a:prstGeom>
          <a:solidFill>
            <a:srgbClr val="FFFFFF"/>
          </a:solidFill>
          <a:ln w="9525">
            <a:noFill/>
            <a:miter lim="800000"/>
            <a:headEnd/>
            <a:tailEnd/>
          </a:ln>
        </p:spPr>
        <p:txBody>
          <a:bodyPr>
            <a:prstTxWarp prst="textNoShape">
              <a:avLst/>
            </a:prstTxWarp>
            <a:spAutoFit/>
          </a:bodyPr>
          <a:lstStyle/>
          <a:p>
            <a:pPr eaLnBrk="0" hangingPunct="0"/>
            <a:r>
              <a:rPr lang="en-US" sz="2000" b="0"/>
              <a:t>“He’s pretty good at rote categorization and single-object relational tasks, but he’s not so hot at differentiating between representational and associational signs, and he’s </a:t>
            </a:r>
            <a:r>
              <a:rPr lang="en-US" sz="2000" b="0" u="sng"/>
              <a:t>very</a:t>
            </a:r>
            <a:r>
              <a:rPr lang="en-US" sz="2000" b="0"/>
              <a:t> weak on syntax.”</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Rectangle 4"/>
          <p:cNvSpPr>
            <a:spLocks noGrp="1" noChangeArrowheads="1"/>
          </p:cNvSpPr>
          <p:nvPr>
            <p:ph type="title" idx="4294967295"/>
          </p:nvPr>
        </p:nvSpPr>
        <p:spPr>
          <a:xfrm>
            <a:off x="685800" y="0"/>
            <a:ext cx="7772400" cy="1143000"/>
          </a:xfrm>
        </p:spPr>
        <p:txBody>
          <a:bodyPr/>
          <a:lstStyle/>
          <a:p>
            <a:pPr eaLnBrk="1" hangingPunct="1"/>
            <a:r>
              <a:rPr lang="en-US" sz="3200" smtClean="0"/>
              <a:t>Non-human primates</a:t>
            </a:r>
          </a:p>
        </p:txBody>
      </p:sp>
      <p:pic>
        <p:nvPicPr>
          <p:cNvPr id="89090" name="Picture 8" descr="snuggly"/>
          <p:cNvPicPr>
            <a:picLocks noChangeAspect="1" noChangeArrowheads="1"/>
          </p:cNvPicPr>
          <p:nvPr/>
        </p:nvPicPr>
        <p:blipFill>
          <a:blip r:embed="rId3"/>
          <a:srcRect/>
          <a:stretch>
            <a:fillRect/>
          </a:stretch>
        </p:blipFill>
        <p:spPr bwMode="auto">
          <a:xfrm>
            <a:off x="2462213" y="3557588"/>
            <a:ext cx="1628775" cy="2398712"/>
          </a:xfrm>
          <a:prstGeom prst="rect">
            <a:avLst/>
          </a:prstGeom>
          <a:noFill/>
          <a:ln w="9525">
            <a:noFill/>
            <a:miter lim="800000"/>
            <a:headEnd/>
            <a:tailEnd/>
          </a:ln>
        </p:spPr>
      </p:pic>
      <p:pic>
        <p:nvPicPr>
          <p:cNvPr id="89091" name="Picture 10" descr="Munn71C4-10"/>
          <p:cNvPicPr>
            <a:picLocks noChangeAspect="1" noChangeArrowheads="1"/>
          </p:cNvPicPr>
          <p:nvPr/>
        </p:nvPicPr>
        <p:blipFill>
          <a:blip r:embed="rId4"/>
          <a:srcRect/>
          <a:stretch>
            <a:fillRect/>
          </a:stretch>
        </p:blipFill>
        <p:spPr bwMode="auto">
          <a:xfrm>
            <a:off x="4306888" y="1093788"/>
            <a:ext cx="2003425" cy="1624012"/>
          </a:xfrm>
          <a:prstGeom prst="rect">
            <a:avLst/>
          </a:prstGeom>
          <a:noFill/>
          <a:ln w="9525">
            <a:noFill/>
            <a:miter lim="800000"/>
            <a:headEnd/>
            <a:tailEnd/>
          </a:ln>
        </p:spPr>
      </p:pic>
      <p:pic>
        <p:nvPicPr>
          <p:cNvPr id="89092" name="Picture 14" descr="Munn71C4-9"/>
          <p:cNvPicPr>
            <a:picLocks noChangeAspect="1" noChangeArrowheads="1"/>
          </p:cNvPicPr>
          <p:nvPr/>
        </p:nvPicPr>
        <p:blipFill>
          <a:blip r:embed="rId5"/>
          <a:srcRect/>
          <a:stretch>
            <a:fillRect/>
          </a:stretch>
        </p:blipFill>
        <p:spPr bwMode="auto">
          <a:xfrm>
            <a:off x="381000" y="1066800"/>
            <a:ext cx="1555750" cy="2466975"/>
          </a:xfrm>
          <a:prstGeom prst="rect">
            <a:avLst/>
          </a:prstGeom>
          <a:noFill/>
          <a:ln w="9525">
            <a:noFill/>
            <a:miter lim="800000"/>
            <a:headEnd/>
            <a:tailEnd/>
          </a:ln>
        </p:spPr>
      </p:pic>
      <p:pic>
        <p:nvPicPr>
          <p:cNvPr id="89093" name="Picture 18" descr="WashoeLoulis"/>
          <p:cNvPicPr>
            <a:picLocks noChangeAspect="1" noChangeArrowheads="1"/>
          </p:cNvPicPr>
          <p:nvPr/>
        </p:nvPicPr>
        <p:blipFill>
          <a:blip r:embed="rId6"/>
          <a:srcRect/>
          <a:stretch>
            <a:fillRect/>
          </a:stretch>
        </p:blipFill>
        <p:spPr bwMode="auto">
          <a:xfrm>
            <a:off x="6421438" y="1092200"/>
            <a:ext cx="2178050" cy="1628775"/>
          </a:xfrm>
          <a:prstGeom prst="rect">
            <a:avLst/>
          </a:prstGeom>
          <a:noFill/>
          <a:ln w="9525">
            <a:noFill/>
            <a:miter lim="800000"/>
            <a:headEnd/>
            <a:tailEnd/>
          </a:ln>
        </p:spPr>
      </p:pic>
      <p:pic>
        <p:nvPicPr>
          <p:cNvPr id="89094" name="Picture 22" descr="baby5"/>
          <p:cNvPicPr>
            <a:picLocks noChangeAspect="1" noChangeArrowheads="1"/>
          </p:cNvPicPr>
          <p:nvPr/>
        </p:nvPicPr>
        <p:blipFill>
          <a:blip r:embed="rId7"/>
          <a:srcRect/>
          <a:stretch>
            <a:fillRect/>
          </a:stretch>
        </p:blipFill>
        <p:spPr bwMode="auto">
          <a:xfrm>
            <a:off x="328613" y="4235450"/>
            <a:ext cx="2038350" cy="1712913"/>
          </a:xfrm>
          <a:prstGeom prst="rect">
            <a:avLst/>
          </a:prstGeom>
          <a:noFill/>
          <a:ln w="9525">
            <a:noFill/>
            <a:miter lim="800000"/>
            <a:headEnd/>
            <a:tailEnd/>
          </a:ln>
        </p:spPr>
      </p:pic>
      <p:pic>
        <p:nvPicPr>
          <p:cNvPr id="89095" name="Picture 23" descr="lana"/>
          <p:cNvPicPr>
            <a:picLocks noChangeAspect="1" noChangeArrowheads="1"/>
          </p:cNvPicPr>
          <p:nvPr/>
        </p:nvPicPr>
        <p:blipFill>
          <a:blip r:embed="rId8"/>
          <a:srcRect/>
          <a:stretch>
            <a:fillRect/>
          </a:stretch>
        </p:blipFill>
        <p:spPr bwMode="auto">
          <a:xfrm>
            <a:off x="4178300" y="4249738"/>
            <a:ext cx="2041525" cy="1620837"/>
          </a:xfrm>
          <a:prstGeom prst="rect">
            <a:avLst/>
          </a:prstGeom>
          <a:noFill/>
          <a:ln w="9525">
            <a:noFill/>
            <a:miter lim="800000"/>
            <a:headEnd/>
            <a:tailEnd/>
          </a:ln>
        </p:spPr>
      </p:pic>
      <p:pic>
        <p:nvPicPr>
          <p:cNvPr id="89096" name="Picture 24" descr="bonobo_sidebar"/>
          <p:cNvPicPr>
            <a:picLocks noChangeAspect="1" noChangeArrowheads="1"/>
          </p:cNvPicPr>
          <p:nvPr/>
        </p:nvPicPr>
        <p:blipFill>
          <a:blip r:embed="rId9"/>
          <a:srcRect/>
          <a:stretch>
            <a:fillRect/>
          </a:stretch>
        </p:blipFill>
        <p:spPr bwMode="auto">
          <a:xfrm>
            <a:off x="6224588" y="4224338"/>
            <a:ext cx="2247900" cy="1681162"/>
          </a:xfrm>
          <a:prstGeom prst="rect">
            <a:avLst/>
          </a:prstGeom>
          <a:noFill/>
          <a:ln w="9525">
            <a:noFill/>
            <a:miter lim="800000"/>
            <a:headEnd/>
            <a:tailEnd/>
          </a:ln>
        </p:spPr>
      </p:pic>
      <p:sp>
        <p:nvSpPr>
          <p:cNvPr id="89097" name="Text Box 25"/>
          <p:cNvSpPr txBox="1">
            <a:spLocks noChangeArrowheads="1"/>
          </p:cNvSpPr>
          <p:nvPr/>
        </p:nvSpPr>
        <p:spPr bwMode="auto">
          <a:xfrm>
            <a:off x="696913" y="3462338"/>
            <a:ext cx="752475" cy="457200"/>
          </a:xfrm>
          <a:prstGeom prst="rect">
            <a:avLst/>
          </a:prstGeom>
          <a:noFill/>
          <a:ln w="9525">
            <a:noFill/>
            <a:miter lim="800000"/>
            <a:headEnd/>
            <a:tailEnd/>
          </a:ln>
        </p:spPr>
        <p:txBody>
          <a:bodyPr wrap="none">
            <a:prstTxWarp prst="textNoShape">
              <a:avLst/>
            </a:prstTxWarp>
            <a:spAutoFit/>
          </a:bodyPr>
          <a:lstStyle/>
          <a:p>
            <a:pPr eaLnBrk="0" hangingPunct="0"/>
            <a:r>
              <a:rPr lang="en-US"/>
              <a:t>vicki</a:t>
            </a:r>
          </a:p>
        </p:txBody>
      </p:sp>
      <p:sp>
        <p:nvSpPr>
          <p:cNvPr id="89098" name="Text Box 26"/>
          <p:cNvSpPr txBox="1">
            <a:spLocks noChangeArrowheads="1"/>
          </p:cNvSpPr>
          <p:nvPr/>
        </p:nvSpPr>
        <p:spPr bwMode="auto">
          <a:xfrm>
            <a:off x="2392363" y="2713038"/>
            <a:ext cx="1603375" cy="457200"/>
          </a:xfrm>
          <a:prstGeom prst="rect">
            <a:avLst/>
          </a:prstGeom>
          <a:noFill/>
          <a:ln w="9525">
            <a:noFill/>
            <a:miter lim="800000"/>
            <a:headEnd/>
            <a:tailEnd/>
          </a:ln>
        </p:spPr>
        <p:txBody>
          <a:bodyPr wrap="none">
            <a:prstTxWarp prst="textNoShape">
              <a:avLst/>
            </a:prstTxWarp>
            <a:spAutoFit/>
          </a:bodyPr>
          <a:lstStyle/>
          <a:p>
            <a:pPr eaLnBrk="0" hangingPunct="0"/>
            <a:r>
              <a:rPr lang="en-US"/>
              <a:t>sarah &amp; co.</a:t>
            </a:r>
          </a:p>
        </p:txBody>
      </p:sp>
      <p:sp>
        <p:nvSpPr>
          <p:cNvPr id="89099" name="Text Box 27"/>
          <p:cNvSpPr txBox="1">
            <a:spLocks noChangeArrowheads="1"/>
          </p:cNvSpPr>
          <p:nvPr/>
        </p:nvSpPr>
        <p:spPr bwMode="auto">
          <a:xfrm>
            <a:off x="4665663" y="2738438"/>
            <a:ext cx="1163637" cy="457200"/>
          </a:xfrm>
          <a:prstGeom prst="rect">
            <a:avLst/>
          </a:prstGeom>
          <a:noFill/>
          <a:ln w="9525">
            <a:noFill/>
            <a:miter lim="800000"/>
            <a:headEnd/>
            <a:tailEnd/>
          </a:ln>
        </p:spPr>
        <p:txBody>
          <a:bodyPr wrap="none">
            <a:prstTxWarp prst="textNoShape">
              <a:avLst/>
            </a:prstTxWarp>
            <a:spAutoFit/>
          </a:bodyPr>
          <a:lstStyle/>
          <a:p>
            <a:pPr eaLnBrk="0" hangingPunct="0"/>
            <a:r>
              <a:rPr lang="en-US"/>
              <a:t>washoe</a:t>
            </a:r>
          </a:p>
        </p:txBody>
      </p:sp>
      <p:sp>
        <p:nvSpPr>
          <p:cNvPr id="89100" name="Text Box 28"/>
          <p:cNvSpPr txBox="1">
            <a:spLocks noChangeArrowheads="1"/>
          </p:cNvSpPr>
          <p:nvPr/>
        </p:nvSpPr>
        <p:spPr bwMode="auto">
          <a:xfrm>
            <a:off x="6477000" y="2743200"/>
            <a:ext cx="2311400" cy="457200"/>
          </a:xfrm>
          <a:prstGeom prst="rect">
            <a:avLst/>
          </a:prstGeom>
          <a:noFill/>
          <a:ln w="9525">
            <a:noFill/>
            <a:miter lim="800000"/>
            <a:headEnd/>
            <a:tailEnd/>
          </a:ln>
        </p:spPr>
        <p:txBody>
          <a:bodyPr wrap="none">
            <a:prstTxWarp prst="textNoShape">
              <a:avLst/>
            </a:prstTxWarp>
            <a:spAutoFit/>
          </a:bodyPr>
          <a:lstStyle/>
          <a:p>
            <a:pPr eaLnBrk="0" hangingPunct="0"/>
            <a:r>
              <a:rPr lang="en-US"/>
              <a:t>washoe &amp; louslis</a:t>
            </a:r>
          </a:p>
        </p:txBody>
      </p:sp>
      <p:sp>
        <p:nvSpPr>
          <p:cNvPr id="89101" name="Text Box 29"/>
          <p:cNvSpPr txBox="1">
            <a:spLocks noChangeArrowheads="1"/>
          </p:cNvSpPr>
          <p:nvPr/>
        </p:nvSpPr>
        <p:spPr bwMode="auto">
          <a:xfrm>
            <a:off x="304800" y="5943600"/>
            <a:ext cx="803275" cy="457200"/>
          </a:xfrm>
          <a:prstGeom prst="rect">
            <a:avLst/>
          </a:prstGeom>
          <a:noFill/>
          <a:ln w="9525">
            <a:noFill/>
            <a:miter lim="800000"/>
            <a:headEnd/>
            <a:tailEnd/>
          </a:ln>
        </p:spPr>
        <p:txBody>
          <a:bodyPr wrap="none">
            <a:prstTxWarp prst="textNoShape">
              <a:avLst/>
            </a:prstTxWarp>
            <a:spAutoFit/>
          </a:bodyPr>
          <a:lstStyle/>
          <a:p>
            <a:pPr eaLnBrk="0" hangingPunct="0"/>
            <a:r>
              <a:rPr lang="en-US" b="0"/>
              <a:t>Koko</a:t>
            </a:r>
          </a:p>
        </p:txBody>
      </p:sp>
      <p:sp>
        <p:nvSpPr>
          <p:cNvPr id="89102" name="Text Box 30"/>
          <p:cNvSpPr txBox="1">
            <a:spLocks noChangeArrowheads="1"/>
          </p:cNvSpPr>
          <p:nvPr/>
        </p:nvSpPr>
        <p:spPr bwMode="auto">
          <a:xfrm>
            <a:off x="2551113" y="5921375"/>
            <a:ext cx="1725612" cy="457200"/>
          </a:xfrm>
          <a:prstGeom prst="rect">
            <a:avLst/>
          </a:prstGeom>
          <a:noFill/>
          <a:ln w="9525">
            <a:noFill/>
            <a:miter lim="800000"/>
            <a:headEnd/>
            <a:tailEnd/>
          </a:ln>
        </p:spPr>
        <p:txBody>
          <a:bodyPr wrap="none">
            <a:prstTxWarp prst="textNoShape">
              <a:avLst/>
            </a:prstTxWarp>
            <a:spAutoFit/>
          </a:bodyPr>
          <a:lstStyle/>
          <a:p>
            <a:pPr eaLnBrk="0" hangingPunct="0"/>
            <a:r>
              <a:rPr lang="en-US" b="0"/>
              <a:t>nim chimsky</a:t>
            </a:r>
          </a:p>
        </p:txBody>
      </p:sp>
      <p:sp>
        <p:nvSpPr>
          <p:cNvPr id="89103" name="Text Box 31"/>
          <p:cNvSpPr txBox="1">
            <a:spLocks noChangeArrowheads="1"/>
          </p:cNvSpPr>
          <p:nvPr/>
        </p:nvSpPr>
        <p:spPr bwMode="auto">
          <a:xfrm>
            <a:off x="4633913" y="5919788"/>
            <a:ext cx="1419225" cy="457200"/>
          </a:xfrm>
          <a:prstGeom prst="rect">
            <a:avLst/>
          </a:prstGeom>
          <a:noFill/>
          <a:ln w="9525">
            <a:noFill/>
            <a:miter lim="800000"/>
            <a:headEnd/>
            <a:tailEnd/>
          </a:ln>
        </p:spPr>
        <p:txBody>
          <a:bodyPr wrap="none">
            <a:prstTxWarp prst="textNoShape">
              <a:avLst/>
            </a:prstTxWarp>
            <a:spAutoFit/>
          </a:bodyPr>
          <a:lstStyle/>
          <a:p>
            <a:pPr eaLnBrk="0" hangingPunct="0"/>
            <a:r>
              <a:rPr lang="en-US" b="0"/>
              <a:t>lana &amp; co.</a:t>
            </a:r>
          </a:p>
        </p:txBody>
      </p:sp>
      <p:sp>
        <p:nvSpPr>
          <p:cNvPr id="89104" name="Text Box 32"/>
          <p:cNvSpPr txBox="1">
            <a:spLocks noChangeArrowheads="1"/>
          </p:cNvSpPr>
          <p:nvPr/>
        </p:nvSpPr>
        <p:spPr bwMode="auto">
          <a:xfrm>
            <a:off x="6780213" y="5919788"/>
            <a:ext cx="1531937" cy="457200"/>
          </a:xfrm>
          <a:prstGeom prst="rect">
            <a:avLst/>
          </a:prstGeom>
          <a:noFill/>
          <a:ln w="9525">
            <a:noFill/>
            <a:miter lim="800000"/>
            <a:headEnd/>
            <a:tailEnd/>
          </a:ln>
        </p:spPr>
        <p:txBody>
          <a:bodyPr wrap="none">
            <a:prstTxWarp prst="textNoShape">
              <a:avLst/>
            </a:prstTxWarp>
            <a:spAutoFit/>
          </a:bodyPr>
          <a:lstStyle/>
          <a:p>
            <a:pPr eaLnBrk="0" hangingPunct="0"/>
            <a:r>
              <a:rPr lang="en-US" b="0"/>
              <a:t>kanzi &amp; co.</a:t>
            </a:r>
          </a:p>
        </p:txBody>
      </p:sp>
      <p:pic>
        <p:nvPicPr>
          <p:cNvPr id="89105" name="Picture 37"/>
          <p:cNvPicPr>
            <a:picLocks noChangeAspect="1" noChangeArrowheads="1"/>
          </p:cNvPicPr>
          <p:nvPr/>
        </p:nvPicPr>
        <p:blipFill>
          <a:blip r:embed="rId10"/>
          <a:srcRect/>
          <a:stretch>
            <a:fillRect/>
          </a:stretch>
        </p:blipFill>
        <p:spPr bwMode="auto">
          <a:xfrm>
            <a:off x="1971675" y="1082675"/>
            <a:ext cx="2295525" cy="170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4"/>
          <p:cNvSpPr>
            <a:spLocks noGrp="1" noChangeArrowheads="1"/>
          </p:cNvSpPr>
          <p:nvPr>
            <p:ph type="title" idx="4294967295"/>
          </p:nvPr>
        </p:nvSpPr>
        <p:spPr>
          <a:xfrm>
            <a:off x="685800" y="533400"/>
            <a:ext cx="7772400" cy="1143000"/>
          </a:xfrm>
        </p:spPr>
        <p:txBody>
          <a:bodyPr/>
          <a:lstStyle/>
          <a:p>
            <a:pPr eaLnBrk="1" hangingPunct="1"/>
            <a:r>
              <a:rPr lang="en-US" sz="3600"/>
              <a:t>Language and Other Species</a:t>
            </a:r>
            <a:endParaRPr lang="en-US"/>
          </a:p>
        </p:txBody>
      </p:sp>
      <p:pic>
        <p:nvPicPr>
          <p:cNvPr id="21506" name="Picture 5"/>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p:spPr>
      </p:pic>
      <p:sp>
        <p:nvSpPr>
          <p:cNvPr id="21507" name="Text Box 7"/>
          <p:cNvSpPr txBox="1">
            <a:spLocks noChangeArrowheads="1"/>
          </p:cNvSpPr>
          <p:nvPr/>
        </p:nvSpPr>
        <p:spPr bwMode="auto">
          <a:xfrm>
            <a:off x="1752600" y="2438400"/>
            <a:ext cx="5392738" cy="1187450"/>
          </a:xfrm>
          <a:prstGeom prst="rect">
            <a:avLst/>
          </a:prstGeom>
          <a:noFill/>
          <a:ln w="9525">
            <a:noFill/>
            <a:miter lim="800000"/>
            <a:headEnd/>
            <a:tailEnd/>
          </a:ln>
        </p:spPr>
        <p:txBody>
          <a:bodyPr wrap="none">
            <a:prstTxWarp prst="textNoShape">
              <a:avLst/>
            </a:prstTxWarp>
            <a:spAutoFit/>
          </a:bodyPr>
          <a:lstStyle/>
          <a:p>
            <a:pPr eaLnBrk="0" hangingPunct="0"/>
            <a:r>
              <a:rPr lang="en-US" b="0"/>
              <a:t>Are we special among the animal species?</a:t>
            </a:r>
          </a:p>
          <a:p>
            <a:pPr eaLnBrk="0" hangingPunct="0"/>
            <a:endParaRPr lang="en-US" b="0"/>
          </a:p>
          <a:p>
            <a:pPr eaLnBrk="0" hangingPunct="0"/>
            <a:r>
              <a:rPr lang="en-US" b="0"/>
              <a:t>What are other species capable of?</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Rectangle 4"/>
          <p:cNvSpPr>
            <a:spLocks noGrp="1" noChangeArrowheads="1"/>
          </p:cNvSpPr>
          <p:nvPr>
            <p:ph type="title" idx="4294967295"/>
          </p:nvPr>
        </p:nvSpPr>
        <p:spPr>
          <a:xfrm>
            <a:off x="685800" y="0"/>
            <a:ext cx="7772400" cy="1143000"/>
          </a:xfrm>
        </p:spPr>
        <p:txBody>
          <a:bodyPr/>
          <a:lstStyle/>
          <a:p>
            <a:pPr eaLnBrk="1" hangingPunct="1"/>
            <a:r>
              <a:rPr lang="en-US" sz="3200"/>
              <a:t>Teaching chimpanzees</a:t>
            </a:r>
          </a:p>
        </p:txBody>
      </p:sp>
      <p:sp>
        <p:nvSpPr>
          <p:cNvPr id="91138" name="Rectangle 6"/>
          <p:cNvSpPr>
            <a:spLocks noGrp="1" noChangeArrowheads="1"/>
          </p:cNvSpPr>
          <p:nvPr>
            <p:ph type="body" idx="4294967295"/>
          </p:nvPr>
        </p:nvSpPr>
        <p:spPr>
          <a:xfrm>
            <a:off x="381000" y="1219200"/>
            <a:ext cx="8458200" cy="4114800"/>
          </a:xfrm>
        </p:spPr>
        <p:txBody>
          <a:bodyPr/>
          <a:lstStyle/>
          <a:p>
            <a:pPr eaLnBrk="1" hangingPunct="1">
              <a:lnSpc>
                <a:spcPct val="90000"/>
              </a:lnSpc>
              <a:buFontTx/>
              <a:buNone/>
            </a:pPr>
            <a:r>
              <a:rPr lang="en-US" sz="2400"/>
              <a:t>Teaching chimpanzees to speak didn’t work out very well </a:t>
            </a:r>
            <a:br>
              <a:rPr lang="en-US" sz="2400"/>
            </a:br>
            <a:endParaRPr lang="en-US" sz="2400"/>
          </a:p>
          <a:p>
            <a:pPr eaLnBrk="1" hangingPunct="1">
              <a:lnSpc>
                <a:spcPct val="90000"/>
              </a:lnSpc>
              <a:buFontTx/>
              <a:buNone/>
            </a:pPr>
            <a:r>
              <a:rPr lang="en-US" sz="2400"/>
              <a:t>1930s: Gua, raised in a human home and treated like human infant along with the couple’s son</a:t>
            </a:r>
          </a:p>
          <a:p>
            <a:pPr eaLnBrk="1" hangingPunct="1">
              <a:lnSpc>
                <a:spcPct val="90000"/>
              </a:lnSpc>
              <a:buFontTx/>
              <a:buNone/>
            </a:pPr>
            <a:r>
              <a:rPr lang="en-US" sz="2400"/>
              <a:t>	- motor skills surpassed child’s, but never learned to speak (while the child did)</a:t>
            </a:r>
          </a:p>
          <a:p>
            <a:pPr eaLnBrk="1" hangingPunct="1">
              <a:lnSpc>
                <a:spcPct val="90000"/>
              </a:lnSpc>
              <a:buFontTx/>
              <a:buNone/>
            </a:pPr>
            <a:endParaRPr lang="en-US" sz="2400"/>
          </a:p>
          <a:p>
            <a:pPr eaLnBrk="1" hangingPunct="1">
              <a:lnSpc>
                <a:spcPct val="90000"/>
              </a:lnSpc>
              <a:buFontTx/>
              <a:buNone/>
            </a:pPr>
            <a:r>
              <a:rPr lang="en-US" sz="2400"/>
              <a:t>1940s and 50s: Viki, raised in a human home and actively taught to produce words</a:t>
            </a:r>
          </a:p>
          <a:p>
            <a:pPr eaLnBrk="1" hangingPunct="1">
              <a:lnSpc>
                <a:spcPct val="90000"/>
              </a:lnSpc>
              <a:buFontTx/>
              <a:buNone/>
            </a:pPr>
            <a:r>
              <a:rPr lang="en-US" sz="2400"/>
              <a:t>	- by 6, Viki could say “mama”, “papa”, “cup”, and “up”</a:t>
            </a:r>
          </a:p>
        </p:txBody>
      </p:sp>
      <p:sp>
        <p:nvSpPr>
          <p:cNvPr id="91139" name="Rectangle 7"/>
          <p:cNvSpPr>
            <a:spLocks noChangeArrowheads="1"/>
          </p:cNvSpPr>
          <p:nvPr/>
        </p:nvSpPr>
        <p:spPr bwMode="auto">
          <a:xfrm>
            <a:off x="228600" y="5181600"/>
            <a:ext cx="8458200" cy="1447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solidFill>
                  <a:schemeClr val="tx2"/>
                </a:solidFill>
                <a:ea typeface="Osaka" pitchFamily="84" charset="-128"/>
                <a:cs typeface="Osaka" pitchFamily="84" charset="-128"/>
              </a:rPr>
              <a:t>Problem:  Chimpanzees have a vocal tract that makes speech production essentially impossible.</a:t>
            </a:r>
          </a:p>
        </p:txBody>
      </p:sp>
      <p:pic>
        <p:nvPicPr>
          <p:cNvPr id="91140" name="Picture 8"/>
          <p:cNvPicPr>
            <a:picLocks noChangeAspect="1" noChangeArrowheads="1"/>
          </p:cNvPicPr>
          <p:nvPr/>
        </p:nvPicPr>
        <p:blipFill>
          <a:blip r:embed="rId3"/>
          <a:srcRect/>
          <a:stretch>
            <a:fillRect/>
          </a:stretch>
        </p:blipFill>
        <p:spPr bwMode="auto">
          <a:xfrm>
            <a:off x="7162800" y="304800"/>
            <a:ext cx="990600" cy="87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Rectangle 4"/>
          <p:cNvSpPr>
            <a:spLocks noGrp="1" noChangeArrowheads="1"/>
          </p:cNvSpPr>
          <p:nvPr>
            <p:ph type="title" idx="4294967295"/>
          </p:nvPr>
        </p:nvSpPr>
        <p:spPr>
          <a:xfrm>
            <a:off x="685800" y="0"/>
            <a:ext cx="7772400" cy="1143000"/>
          </a:xfrm>
        </p:spPr>
        <p:txBody>
          <a:bodyPr/>
          <a:lstStyle/>
          <a:p>
            <a:pPr eaLnBrk="1" hangingPunct="1"/>
            <a:r>
              <a:rPr lang="en-US" sz="3200"/>
              <a:t>Teaching chimpanzees</a:t>
            </a:r>
          </a:p>
        </p:txBody>
      </p:sp>
      <p:sp>
        <p:nvSpPr>
          <p:cNvPr id="93186" name="Rectangle 5"/>
          <p:cNvSpPr>
            <a:spLocks noGrp="1" noChangeArrowheads="1"/>
          </p:cNvSpPr>
          <p:nvPr>
            <p:ph type="body" idx="4294967295"/>
          </p:nvPr>
        </p:nvSpPr>
        <p:spPr>
          <a:xfrm>
            <a:off x="381000" y="1219200"/>
            <a:ext cx="8458200" cy="4114800"/>
          </a:xfrm>
        </p:spPr>
        <p:txBody>
          <a:bodyPr/>
          <a:lstStyle/>
          <a:p>
            <a:pPr eaLnBrk="1" hangingPunct="1">
              <a:lnSpc>
                <a:spcPct val="90000"/>
              </a:lnSpc>
              <a:buFontTx/>
              <a:buNone/>
            </a:pPr>
            <a:r>
              <a:rPr lang="en-US" sz="2000"/>
              <a:t>Teaching chimps to sign using ASL </a:t>
            </a:r>
            <a:br>
              <a:rPr lang="en-US" sz="2000"/>
            </a:br>
            <a:endParaRPr lang="en-US" sz="2000"/>
          </a:p>
          <a:p>
            <a:pPr eaLnBrk="1" hangingPunct="1">
              <a:lnSpc>
                <a:spcPct val="90000"/>
              </a:lnSpc>
              <a:buFontTx/>
              <a:buNone/>
            </a:pPr>
            <a:r>
              <a:rPr lang="en-US" sz="2000"/>
              <a:t>1960s: Washoe, lived in trailer in backyard, people always communicated via ASL, taught by molding hands into the appropriate signs</a:t>
            </a:r>
          </a:p>
          <a:p>
            <a:pPr eaLnBrk="1" hangingPunct="1">
              <a:lnSpc>
                <a:spcPct val="90000"/>
              </a:lnSpc>
              <a:buFontTx/>
              <a:buNone/>
            </a:pPr>
            <a:endParaRPr lang="en-US" sz="2000"/>
          </a:p>
          <a:p>
            <a:pPr>
              <a:lnSpc>
                <a:spcPct val="80000"/>
              </a:lnSpc>
            </a:pPr>
            <a:r>
              <a:rPr lang="en-US" sz="2000"/>
              <a:t>June 1965: born</a:t>
            </a:r>
          </a:p>
          <a:p>
            <a:pPr>
              <a:lnSpc>
                <a:spcPct val="80000"/>
              </a:lnSpc>
            </a:pPr>
            <a:r>
              <a:rPr lang="en-US" sz="2000"/>
              <a:t>1-yr-old: Begins training</a:t>
            </a:r>
          </a:p>
          <a:p>
            <a:pPr>
              <a:lnSpc>
                <a:spcPct val="80000"/>
              </a:lnSpc>
            </a:pPr>
            <a:r>
              <a:rPr lang="en-US" sz="2000"/>
              <a:t>2-yrs-old: 13 signs</a:t>
            </a:r>
          </a:p>
          <a:p>
            <a:pPr>
              <a:lnSpc>
                <a:spcPct val="80000"/>
              </a:lnSpc>
            </a:pPr>
            <a:r>
              <a:rPr lang="en-US" sz="2000"/>
              <a:t>3-yrs-old: 34 signs</a:t>
            </a:r>
          </a:p>
          <a:p>
            <a:pPr>
              <a:lnSpc>
                <a:spcPct val="80000"/>
              </a:lnSpc>
            </a:pPr>
            <a:r>
              <a:rPr lang="en-US" sz="2000"/>
              <a:t>4-yrs-old: 85 signs</a:t>
            </a:r>
          </a:p>
          <a:p>
            <a:pPr>
              <a:lnSpc>
                <a:spcPct val="80000"/>
              </a:lnSpc>
            </a:pPr>
            <a:r>
              <a:rPr lang="en-US" sz="2000"/>
              <a:t>5-yrs-old: 132 signs</a:t>
            </a:r>
          </a:p>
          <a:p>
            <a:pPr>
              <a:lnSpc>
                <a:spcPct val="80000"/>
              </a:lnSpc>
            </a:pPr>
            <a:r>
              <a:rPr lang="en-US" sz="2000"/>
              <a:t>27-yrs-old: 240 signs</a:t>
            </a:r>
          </a:p>
          <a:p>
            <a:pPr>
              <a:lnSpc>
                <a:spcPct val="80000"/>
              </a:lnSpc>
              <a:buFont typeface="Wingdings" pitchFamily="84" charset="2"/>
              <a:buNone/>
            </a:pPr>
            <a:endParaRPr lang="en-US" sz="2000"/>
          </a:p>
          <a:p>
            <a:pPr eaLnBrk="1" hangingPunct="1">
              <a:lnSpc>
                <a:spcPct val="90000"/>
              </a:lnSpc>
              <a:buFontTx/>
              <a:buNone/>
            </a:pPr>
            <a:endParaRPr lang="en-US" sz="2000"/>
          </a:p>
        </p:txBody>
      </p:sp>
      <p:pic>
        <p:nvPicPr>
          <p:cNvPr id="93187" name="Picture 7"/>
          <p:cNvPicPr>
            <a:picLocks noChangeAspect="1" noChangeArrowheads="1"/>
          </p:cNvPicPr>
          <p:nvPr/>
        </p:nvPicPr>
        <p:blipFill>
          <a:blip r:embed="rId3"/>
          <a:srcRect/>
          <a:stretch>
            <a:fillRect/>
          </a:stretch>
        </p:blipFill>
        <p:spPr bwMode="auto">
          <a:xfrm>
            <a:off x="7162800" y="304800"/>
            <a:ext cx="990600" cy="874713"/>
          </a:xfrm>
          <a:prstGeom prst="rect">
            <a:avLst/>
          </a:prstGeom>
          <a:noFill/>
          <a:ln w="9525">
            <a:noFill/>
            <a:miter lim="800000"/>
            <a:headEnd/>
            <a:tailEnd/>
          </a:ln>
        </p:spPr>
      </p:pic>
      <p:pic>
        <p:nvPicPr>
          <p:cNvPr id="93188" name="Picture 8"/>
          <p:cNvPicPr>
            <a:picLocks noChangeAspect="1" noChangeArrowheads="1"/>
          </p:cNvPicPr>
          <p:nvPr/>
        </p:nvPicPr>
        <p:blipFill>
          <a:blip r:embed="rId4"/>
          <a:srcRect/>
          <a:stretch>
            <a:fillRect/>
          </a:stretch>
        </p:blipFill>
        <p:spPr bwMode="auto">
          <a:xfrm>
            <a:off x="5943600" y="2819400"/>
            <a:ext cx="2816225" cy="2268538"/>
          </a:xfrm>
          <a:prstGeom prst="rect">
            <a:avLst/>
          </a:prstGeom>
          <a:noFill/>
          <a:ln w="9525">
            <a:noFill/>
            <a:miter lim="800000"/>
            <a:headEnd/>
            <a:tailEnd/>
          </a:ln>
        </p:spPr>
      </p:pic>
      <p:sp>
        <p:nvSpPr>
          <p:cNvPr id="93189" name="Rectangle 5"/>
          <p:cNvSpPr>
            <a:spLocks noChangeArrowheads="1"/>
          </p:cNvSpPr>
          <p:nvPr/>
        </p:nvSpPr>
        <p:spPr bwMode="auto">
          <a:xfrm>
            <a:off x="3581400" y="5181600"/>
            <a:ext cx="5562600" cy="1558925"/>
          </a:xfrm>
          <a:prstGeom prst="rect">
            <a:avLst/>
          </a:prstGeom>
          <a:noFill/>
          <a:ln w="9525">
            <a:noFill/>
            <a:miter lim="800000"/>
            <a:headEnd/>
            <a:tailEnd/>
          </a:ln>
        </p:spPr>
        <p:txBody>
          <a:bodyPr>
            <a:prstTxWarp prst="textNoShape">
              <a:avLst/>
            </a:prstTxWarp>
            <a:spAutoFit/>
          </a:bodyPr>
          <a:lstStyle/>
          <a:p>
            <a:pPr eaLnBrk="0" hangingPunct="0">
              <a:lnSpc>
                <a:spcPct val="80000"/>
              </a:lnSpc>
              <a:buFont typeface="Wingdings" pitchFamily="84" charset="2"/>
              <a:buNone/>
            </a:pPr>
            <a:r>
              <a:rPr lang="en-US" sz="2000" b="0"/>
              <a:t>Findings (though controversial)</a:t>
            </a:r>
          </a:p>
          <a:p>
            <a:pPr eaLnBrk="0" hangingPunct="0">
              <a:lnSpc>
                <a:spcPct val="80000"/>
              </a:lnSpc>
            </a:pPr>
            <a:r>
              <a:rPr lang="en-US" sz="2000" b="0">
                <a:solidFill>
                  <a:schemeClr val="bg2"/>
                </a:solidFill>
              </a:rPr>
              <a:t>New extensions</a:t>
            </a:r>
            <a:r>
              <a:rPr lang="en-US" sz="2000" b="0">
                <a:solidFill>
                  <a:srgbClr val="FFFF00"/>
                </a:solidFill>
              </a:rPr>
              <a:t> </a:t>
            </a:r>
          </a:p>
          <a:p>
            <a:pPr lvl="1" eaLnBrk="0" hangingPunct="0">
              <a:lnSpc>
                <a:spcPct val="80000"/>
              </a:lnSpc>
            </a:pPr>
            <a:r>
              <a:rPr lang="en-US" sz="2000" b="0"/>
              <a:t>e.g., “dirty”, “red” </a:t>
            </a:r>
          </a:p>
          <a:p>
            <a:pPr eaLnBrk="0" hangingPunct="0">
              <a:lnSpc>
                <a:spcPct val="80000"/>
              </a:lnSpc>
            </a:pPr>
            <a:r>
              <a:rPr lang="en-US" sz="2000" b="0">
                <a:solidFill>
                  <a:srgbClr val="B3129A"/>
                </a:solidFill>
              </a:rPr>
              <a:t>New word combination &amp; syntax</a:t>
            </a:r>
            <a:r>
              <a:rPr lang="en-US" sz="2000" b="0">
                <a:solidFill>
                  <a:srgbClr val="FFFF00"/>
                </a:solidFill>
              </a:rPr>
              <a:t> </a:t>
            </a:r>
          </a:p>
          <a:p>
            <a:pPr lvl="1" eaLnBrk="0" hangingPunct="0">
              <a:lnSpc>
                <a:spcPct val="80000"/>
              </a:lnSpc>
            </a:pPr>
            <a:r>
              <a:rPr lang="en-US" sz="2000" b="0"/>
              <a:t>e.g., “water bird”, “baby in my drink.”</a:t>
            </a:r>
          </a:p>
          <a:p>
            <a:pPr eaLnBrk="0" hangingPunct="0">
              <a:lnSpc>
                <a:spcPct val="80000"/>
              </a:lnSpc>
            </a:pPr>
            <a:r>
              <a:rPr lang="en-US" sz="2000" b="0">
                <a:solidFill>
                  <a:schemeClr val="tx2"/>
                </a:solidFill>
              </a:rPr>
              <a:t>Transmitted 50 signs to Louslis (adopted son).</a:t>
            </a:r>
            <a:endParaRPr lang="en-US" sz="2000" b="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Rectangle 4"/>
          <p:cNvSpPr>
            <a:spLocks noGrp="1" noChangeArrowheads="1"/>
          </p:cNvSpPr>
          <p:nvPr>
            <p:ph type="title" idx="4294967295"/>
          </p:nvPr>
        </p:nvSpPr>
        <p:spPr>
          <a:xfrm>
            <a:off x="685800" y="0"/>
            <a:ext cx="7772400" cy="1143000"/>
          </a:xfrm>
        </p:spPr>
        <p:txBody>
          <a:bodyPr/>
          <a:lstStyle/>
          <a:p>
            <a:pPr eaLnBrk="1" hangingPunct="1"/>
            <a:r>
              <a:rPr lang="en-US" sz="3200"/>
              <a:t>Teaching chimpanzees</a:t>
            </a:r>
          </a:p>
        </p:txBody>
      </p:sp>
      <p:sp>
        <p:nvSpPr>
          <p:cNvPr id="95234" name="Rectangle 5"/>
          <p:cNvSpPr>
            <a:spLocks noGrp="1" noChangeArrowheads="1"/>
          </p:cNvSpPr>
          <p:nvPr>
            <p:ph type="body" idx="4294967295"/>
          </p:nvPr>
        </p:nvSpPr>
        <p:spPr>
          <a:xfrm>
            <a:off x="381000" y="1219200"/>
            <a:ext cx="8458200" cy="2133600"/>
          </a:xfrm>
        </p:spPr>
        <p:txBody>
          <a:bodyPr/>
          <a:lstStyle/>
          <a:p>
            <a:pPr eaLnBrk="1" hangingPunct="1">
              <a:lnSpc>
                <a:spcPct val="90000"/>
              </a:lnSpc>
              <a:buFontTx/>
              <a:buNone/>
            </a:pPr>
            <a:r>
              <a:rPr lang="en-US" sz="2400"/>
              <a:t>Teaching chimps to sign using ASL </a:t>
            </a:r>
            <a:br>
              <a:rPr lang="en-US" sz="2400"/>
            </a:br>
            <a:endParaRPr lang="en-US" sz="2400"/>
          </a:p>
          <a:p>
            <a:pPr eaLnBrk="1" hangingPunct="1">
              <a:lnSpc>
                <a:spcPct val="90000"/>
              </a:lnSpc>
              <a:buFontTx/>
              <a:buNone/>
            </a:pPr>
            <a:r>
              <a:rPr lang="en-US" sz="2400"/>
              <a:t>1979: Nim Chimpsky, raised in private home, taught signs by having hands molded into them</a:t>
            </a:r>
          </a:p>
          <a:p>
            <a:pPr eaLnBrk="1" hangingPunct="1">
              <a:lnSpc>
                <a:spcPct val="90000"/>
              </a:lnSpc>
              <a:buFontTx/>
              <a:buNone/>
            </a:pPr>
            <a:r>
              <a:rPr lang="en-US" sz="2400"/>
              <a:t>	- learned 100 signs and produced some combinations</a:t>
            </a:r>
          </a:p>
        </p:txBody>
      </p:sp>
      <p:sp>
        <p:nvSpPr>
          <p:cNvPr id="95235" name="Rectangle 8"/>
          <p:cNvSpPr>
            <a:spLocks noChangeArrowheads="1"/>
          </p:cNvSpPr>
          <p:nvPr/>
        </p:nvSpPr>
        <p:spPr bwMode="auto">
          <a:xfrm>
            <a:off x="381000" y="3352800"/>
            <a:ext cx="8763000" cy="3124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solidFill>
                  <a:schemeClr val="tx2"/>
                </a:solidFill>
                <a:ea typeface="Osaka" pitchFamily="84" charset="-128"/>
                <a:cs typeface="Osaka" pitchFamily="84" charset="-128"/>
              </a:rPr>
              <a:t>But combinations produced are very different from those of a human child - very repetitive, no additional complexity:</a:t>
            </a:r>
          </a:p>
          <a:p>
            <a:pPr marL="342900" indent="-342900">
              <a:lnSpc>
                <a:spcPct val="90000"/>
              </a:lnSpc>
              <a:spcBef>
                <a:spcPct val="20000"/>
              </a:spcBef>
            </a:pPr>
            <a:endParaRPr lang="en-US" b="0">
              <a:solidFill>
                <a:schemeClr val="tx2"/>
              </a:solidFill>
              <a:ea typeface="Osaka" pitchFamily="84" charset="-128"/>
              <a:cs typeface="Osaka" pitchFamily="84" charset="-128"/>
            </a:endParaRPr>
          </a:p>
          <a:p>
            <a:pPr marL="342900" indent="-342900">
              <a:lnSpc>
                <a:spcPct val="90000"/>
              </a:lnSpc>
              <a:spcBef>
                <a:spcPct val="20000"/>
              </a:spcBef>
            </a:pPr>
            <a:r>
              <a:rPr lang="en-US" b="0">
                <a:solidFill>
                  <a:schemeClr val="tx2"/>
                </a:solidFill>
                <a:ea typeface="Osaka" pitchFamily="84" charset="-128"/>
                <a:cs typeface="Osaka" pitchFamily="84" charset="-128"/>
              </a:rPr>
              <a:t>2-sign			3-sign			4-sign</a:t>
            </a:r>
          </a:p>
          <a:p>
            <a:pPr marL="342900" indent="-342900">
              <a:lnSpc>
                <a:spcPct val="90000"/>
              </a:lnSpc>
              <a:spcBef>
                <a:spcPct val="20000"/>
              </a:spcBef>
            </a:pPr>
            <a:r>
              <a:rPr lang="en-US" b="0">
                <a:solidFill>
                  <a:schemeClr val="tx2"/>
                </a:solidFill>
                <a:ea typeface="Osaka" pitchFamily="84" charset="-128"/>
                <a:cs typeface="Osaka" pitchFamily="84" charset="-128"/>
              </a:rPr>
              <a:t>“eat drink”		“eat me Nim”	        “eat drink eat drink”</a:t>
            </a:r>
          </a:p>
          <a:p>
            <a:pPr marL="342900" indent="-342900">
              <a:lnSpc>
                <a:spcPct val="90000"/>
              </a:lnSpc>
              <a:spcBef>
                <a:spcPct val="20000"/>
              </a:spcBef>
            </a:pPr>
            <a:r>
              <a:rPr lang="en-US" b="0">
                <a:solidFill>
                  <a:schemeClr val="tx2"/>
                </a:solidFill>
                <a:ea typeface="Osaka" pitchFamily="84" charset="-128"/>
                <a:cs typeface="Osaka" pitchFamily="84" charset="-128"/>
              </a:rPr>
              <a:t>“tickle me”		“me Nim eat”	        “play me Nim play”</a:t>
            </a:r>
          </a:p>
        </p:txBody>
      </p:sp>
      <p:pic>
        <p:nvPicPr>
          <p:cNvPr id="95236" name="Picture 5" descr="snuggly"/>
          <p:cNvPicPr>
            <a:picLocks noChangeAspect="1" noChangeArrowheads="1"/>
          </p:cNvPicPr>
          <p:nvPr/>
        </p:nvPicPr>
        <p:blipFill>
          <a:blip r:embed="rId3"/>
          <a:srcRect/>
          <a:stretch>
            <a:fillRect/>
          </a:stretch>
        </p:blipFill>
        <p:spPr bwMode="auto">
          <a:xfrm>
            <a:off x="7239000" y="152400"/>
            <a:ext cx="1231900" cy="181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Teaching chimpanzees</a:t>
            </a:r>
          </a:p>
        </p:txBody>
      </p:sp>
      <p:sp>
        <p:nvSpPr>
          <p:cNvPr id="3" name="Rectangle 5"/>
          <p:cNvSpPr txBox="1">
            <a:spLocks noChangeArrowheads="1"/>
          </p:cNvSpPr>
          <p:nvPr/>
        </p:nvSpPr>
        <p:spPr bwMode="auto">
          <a:xfrm>
            <a:off x="381000" y="1219200"/>
            <a:ext cx="8458200" cy="2133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ea typeface="Osaka" pitchFamily="84" charset="-128"/>
                <a:cs typeface="Osaka" pitchFamily="84" charset="-128"/>
              </a:rPr>
              <a:t>Teaching chimps to sign using ASL </a:t>
            </a:r>
            <a:br>
              <a:rPr lang="en-US" b="0">
                <a:ea typeface="Osaka" pitchFamily="84" charset="-128"/>
                <a:cs typeface="Osaka" pitchFamily="84" charset="-128"/>
              </a:rPr>
            </a:br>
            <a:endParaRPr lang="en-US" b="0">
              <a:ea typeface="Osaka" pitchFamily="84" charset="-128"/>
              <a:cs typeface="Osaka" pitchFamily="84" charset="-128"/>
            </a:endParaRPr>
          </a:p>
          <a:p>
            <a:pPr marL="342900" indent="-342900">
              <a:lnSpc>
                <a:spcPct val="90000"/>
              </a:lnSpc>
              <a:spcBef>
                <a:spcPct val="20000"/>
              </a:spcBef>
            </a:pPr>
            <a:r>
              <a:rPr lang="en-US" b="0">
                <a:ea typeface="Osaka" pitchFamily="84" charset="-128"/>
                <a:cs typeface="Osaka" pitchFamily="84" charset="-128"/>
              </a:rPr>
              <a:t>1979: Nim Chimpsky, raised in private home, taught signs by having hands molded into them</a:t>
            </a:r>
          </a:p>
          <a:p>
            <a:pPr marL="342900" indent="-342900">
              <a:lnSpc>
                <a:spcPct val="90000"/>
              </a:lnSpc>
              <a:spcBef>
                <a:spcPct val="20000"/>
              </a:spcBef>
            </a:pPr>
            <a:r>
              <a:rPr lang="en-US" b="0">
                <a:ea typeface="Osaka" pitchFamily="84" charset="-128"/>
                <a:cs typeface="Osaka" pitchFamily="84" charset="-128"/>
              </a:rPr>
              <a:t>	- learned 100 signs and produced some combinations</a:t>
            </a:r>
          </a:p>
        </p:txBody>
      </p:sp>
      <p:sp>
        <p:nvSpPr>
          <p:cNvPr id="97283" name="Rectangle 8"/>
          <p:cNvSpPr>
            <a:spLocks noChangeArrowheads="1"/>
          </p:cNvSpPr>
          <p:nvPr/>
        </p:nvSpPr>
        <p:spPr bwMode="auto">
          <a:xfrm>
            <a:off x="381000" y="3657600"/>
            <a:ext cx="8763000" cy="2819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sz="2200" b="0">
                <a:ea typeface="Osaka" pitchFamily="84" charset="-128"/>
                <a:cs typeface="Osaka" pitchFamily="84" charset="-128"/>
              </a:rPr>
              <a:t>A quantitative analysis of combinatorial ability (called </a:t>
            </a:r>
            <a:r>
              <a:rPr lang="en-US" sz="2200" b="0" i="1">
                <a:ea typeface="Osaka" pitchFamily="84" charset="-128"/>
                <a:cs typeface="Osaka" pitchFamily="84" charset="-128"/>
              </a:rPr>
              <a:t>productivity</a:t>
            </a:r>
            <a:r>
              <a:rPr lang="en-US" sz="2200" b="0">
                <a:ea typeface="Osaka" pitchFamily="84" charset="-128"/>
                <a:cs typeface="Osaka" pitchFamily="84" charset="-128"/>
              </a:rPr>
              <a:t>) from Yang (2012) also demonstrates that Nim’s productions are </a:t>
            </a:r>
            <a:r>
              <a:rPr lang="en-US" sz="2200" b="0" i="1">
                <a:solidFill>
                  <a:srgbClr val="B3129A"/>
                </a:solidFill>
                <a:ea typeface="Osaka" pitchFamily="84" charset="-128"/>
                <a:cs typeface="Osaka" pitchFamily="84" charset="-128"/>
              </a:rPr>
              <a:t>not</a:t>
            </a:r>
            <a:r>
              <a:rPr lang="en-US" sz="2200" b="0">
                <a:solidFill>
                  <a:srgbClr val="B3129A"/>
                </a:solidFill>
                <a:ea typeface="Osaka" pitchFamily="84" charset="-128"/>
                <a:cs typeface="Osaka" pitchFamily="84" charset="-128"/>
              </a:rPr>
              <a:t> compatible with a combinatorial system</a:t>
            </a:r>
            <a:r>
              <a:rPr lang="en-US" sz="2200" b="0">
                <a:ea typeface="Osaka" pitchFamily="84" charset="-128"/>
                <a:cs typeface="Osaka" pitchFamily="84" charset="-128"/>
              </a:rPr>
              <a:t>. Instead, they are much more likely to be imitations of whole chunks from the surrounding input. This is corroborated by reports of how Nim’s sign combinations originated: </a:t>
            </a:r>
            <a:r>
              <a:rPr lang="en-US" sz="2200" b="0"/>
              <a:t>All of them were imitations of his teachers - no novel combinations, unlike human children.</a:t>
            </a:r>
          </a:p>
          <a:p>
            <a:pPr marL="342900" indent="-342900">
              <a:lnSpc>
                <a:spcPct val="90000"/>
              </a:lnSpc>
              <a:spcBef>
                <a:spcPct val="20000"/>
              </a:spcBef>
            </a:pPr>
            <a:endParaRPr lang="en-US" b="0">
              <a:ea typeface="Osaka" pitchFamily="84" charset="-128"/>
              <a:cs typeface="Osaka" pitchFamily="84" charset="-128"/>
            </a:endParaRPr>
          </a:p>
        </p:txBody>
      </p:sp>
      <p:pic>
        <p:nvPicPr>
          <p:cNvPr id="97284" name="Picture 5" descr="snuggly"/>
          <p:cNvPicPr>
            <a:picLocks noChangeAspect="1" noChangeArrowheads="1"/>
          </p:cNvPicPr>
          <p:nvPr/>
        </p:nvPicPr>
        <p:blipFill>
          <a:blip r:embed="rId2"/>
          <a:srcRect/>
          <a:stretch>
            <a:fillRect/>
          </a:stretch>
        </p:blipFill>
        <p:spPr bwMode="auto">
          <a:xfrm>
            <a:off x="7239000" y="152400"/>
            <a:ext cx="1231900" cy="181451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Rectangle 4"/>
          <p:cNvSpPr>
            <a:spLocks noGrp="1" noChangeArrowheads="1"/>
          </p:cNvSpPr>
          <p:nvPr>
            <p:ph type="title" idx="4294967295"/>
          </p:nvPr>
        </p:nvSpPr>
        <p:spPr>
          <a:xfrm>
            <a:off x="681038" y="0"/>
            <a:ext cx="7772400" cy="1143000"/>
          </a:xfrm>
        </p:spPr>
        <p:txBody>
          <a:bodyPr/>
          <a:lstStyle/>
          <a:p>
            <a:pPr eaLnBrk="1" hangingPunct="1"/>
            <a:r>
              <a:rPr lang="en-US" sz="3200"/>
              <a:t>Teaching chimpanzees</a:t>
            </a:r>
          </a:p>
        </p:txBody>
      </p:sp>
      <p:sp>
        <p:nvSpPr>
          <p:cNvPr id="98306" name="Rectangle 5"/>
          <p:cNvSpPr>
            <a:spLocks noGrp="1" noChangeArrowheads="1"/>
          </p:cNvSpPr>
          <p:nvPr>
            <p:ph type="body" idx="4294967295"/>
          </p:nvPr>
        </p:nvSpPr>
        <p:spPr>
          <a:xfrm>
            <a:off x="376238" y="1219200"/>
            <a:ext cx="8458200" cy="3733800"/>
          </a:xfrm>
        </p:spPr>
        <p:txBody>
          <a:bodyPr/>
          <a:lstStyle/>
          <a:p>
            <a:pPr eaLnBrk="1" hangingPunct="1">
              <a:lnSpc>
                <a:spcPct val="90000"/>
              </a:lnSpc>
              <a:buFontTx/>
              <a:buNone/>
            </a:pPr>
            <a:r>
              <a:rPr lang="en-US" sz="2400"/>
              <a:t>Teaching chimps to sign using ASL </a:t>
            </a:r>
            <a:br>
              <a:rPr lang="en-US" sz="2400"/>
            </a:b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r>
              <a:rPr lang="en-US" sz="2400"/>
              <a:t>Nim’s longest utterance: </a:t>
            </a:r>
            <a:r>
              <a:rPr lang="en-US" sz="2400">
                <a:solidFill>
                  <a:schemeClr val="tx2"/>
                </a:solidFill>
              </a:rPr>
              <a:t>“give orange me give eat orange me eat orange give me eat orange give me you”</a:t>
            </a:r>
          </a:p>
          <a:p>
            <a:pPr eaLnBrk="1" hangingPunct="1">
              <a:lnSpc>
                <a:spcPct val="90000"/>
              </a:lnSpc>
              <a:buFontTx/>
              <a:buNone/>
            </a:pPr>
            <a:endParaRPr lang="en-US" sz="2400">
              <a:solidFill>
                <a:schemeClr val="tx2"/>
              </a:solidFill>
            </a:endParaRPr>
          </a:p>
        </p:txBody>
      </p:sp>
      <p:pic>
        <p:nvPicPr>
          <p:cNvPr id="98307" name="Picture 6"/>
          <p:cNvPicPr>
            <a:picLocks noChangeAspect="1" noChangeArrowheads="1"/>
          </p:cNvPicPr>
          <p:nvPr/>
        </p:nvPicPr>
        <p:blipFill>
          <a:blip r:embed="rId3"/>
          <a:srcRect/>
          <a:stretch>
            <a:fillRect/>
          </a:stretch>
        </p:blipFill>
        <p:spPr bwMode="auto">
          <a:xfrm>
            <a:off x="3886200" y="4191000"/>
            <a:ext cx="228600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81038"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Teaching chimpanzees</a:t>
            </a:r>
          </a:p>
        </p:txBody>
      </p:sp>
      <p:sp>
        <p:nvSpPr>
          <p:cNvPr id="3" name="Rectangle 5"/>
          <p:cNvSpPr txBox="1">
            <a:spLocks noChangeArrowheads="1"/>
          </p:cNvSpPr>
          <p:nvPr/>
        </p:nvSpPr>
        <p:spPr bwMode="auto">
          <a:xfrm>
            <a:off x="376238" y="1219200"/>
            <a:ext cx="8458200" cy="2971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ea typeface="Osaka" pitchFamily="84" charset="-128"/>
                <a:cs typeface="Osaka" pitchFamily="84" charset="-128"/>
              </a:rPr>
              <a:t>Teaching chimps to sign using ASL </a:t>
            </a:r>
            <a:br>
              <a:rPr lang="en-US" b="0">
                <a:ea typeface="Osaka" pitchFamily="84" charset="-128"/>
                <a:cs typeface="Osaka" pitchFamily="84" charset="-128"/>
              </a:rPr>
            </a:br>
            <a:endParaRPr lang="en-US" b="0">
              <a:ea typeface="Osaka" pitchFamily="84" charset="-128"/>
              <a:cs typeface="Osaka" pitchFamily="84" charset="-128"/>
            </a:endParaRPr>
          </a:p>
        </p:txBody>
      </p:sp>
      <p:pic>
        <p:nvPicPr>
          <p:cNvPr id="100355" name="Picture 6"/>
          <p:cNvPicPr>
            <a:picLocks noChangeAspect="1" noChangeArrowheads="1"/>
          </p:cNvPicPr>
          <p:nvPr/>
        </p:nvPicPr>
        <p:blipFill>
          <a:blip r:embed="rId2"/>
          <a:srcRect/>
          <a:stretch>
            <a:fillRect/>
          </a:stretch>
        </p:blipFill>
        <p:spPr bwMode="auto">
          <a:xfrm>
            <a:off x="7158038" y="304800"/>
            <a:ext cx="990600" cy="874713"/>
          </a:xfrm>
          <a:prstGeom prst="rect">
            <a:avLst/>
          </a:prstGeom>
          <a:noFill/>
          <a:ln w="9525">
            <a:noFill/>
            <a:miter lim="800000"/>
            <a:headEnd/>
            <a:tailEnd/>
          </a:ln>
        </p:spPr>
      </p:pic>
      <p:sp>
        <p:nvSpPr>
          <p:cNvPr id="100356" name="Rectangle 8"/>
          <p:cNvSpPr>
            <a:spLocks noChangeArrowheads="1"/>
          </p:cNvSpPr>
          <p:nvPr/>
        </p:nvSpPr>
        <p:spPr bwMode="auto">
          <a:xfrm>
            <a:off x="381000" y="2362200"/>
            <a:ext cx="8458200" cy="2438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solidFill>
                  <a:srgbClr val="1711FF"/>
                </a:solidFill>
                <a:ea typeface="Osaka" pitchFamily="84" charset="-128"/>
                <a:cs typeface="Osaka" pitchFamily="84" charset="-128"/>
              </a:rPr>
              <a:t>No symbolic reference</a:t>
            </a:r>
            <a:r>
              <a:rPr lang="en-US" b="0">
                <a:ea typeface="Osaka" pitchFamily="84" charset="-128"/>
                <a:cs typeface="Osaka" pitchFamily="84" charset="-128"/>
              </a:rPr>
              <a:t>:</a:t>
            </a:r>
          </a:p>
          <a:p>
            <a:pPr marL="342900" indent="-342900">
              <a:lnSpc>
                <a:spcPct val="90000"/>
              </a:lnSpc>
              <a:spcBef>
                <a:spcPct val="20000"/>
              </a:spcBef>
            </a:pPr>
            <a:r>
              <a:rPr lang="en-US" b="0">
                <a:ea typeface="Osaka" pitchFamily="84" charset="-128"/>
                <a:cs typeface="Osaka" pitchFamily="84" charset="-128"/>
              </a:rPr>
              <a:t>“For Nim, meaning seemed to have no role outside of the specific association between a form and its referent that had been explicitly taught to him….for Nim, signs did not refer; he did not have words - signs, or names - for things.” - Laura Petitto, one of Nim’s teachers, 1988</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152400" y="1143000"/>
            <a:ext cx="7962900" cy="5178425"/>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Moderator</a:t>
            </a:r>
            <a:r>
              <a:rPr lang="en-US" sz="2000" b="0">
                <a:ea typeface="Osaka" pitchFamily="84" charset="-128"/>
                <a:cs typeface="Osaka" pitchFamily="84" charset="-128"/>
              </a:rPr>
              <a:t>: </a:t>
            </a:r>
            <a:r>
              <a:rPr lang="en-US" sz="2000" b="0">
                <a:solidFill>
                  <a:srgbClr val="B3129A"/>
                </a:solidFill>
                <a:ea typeface="Osaka" pitchFamily="84" charset="-128"/>
                <a:cs typeface="Osaka" pitchFamily="84" charset="-128"/>
              </a:rPr>
              <a:t>Koko are you going to have a baby in the future?</a:t>
            </a:r>
          </a:p>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Koko</a:t>
            </a:r>
            <a:r>
              <a:rPr lang="en-US" sz="2000" b="0">
                <a:ea typeface="Osaka" pitchFamily="84" charset="-128"/>
                <a:cs typeface="Osaka" pitchFamily="84" charset="-128"/>
              </a:rPr>
              <a:t>: </a:t>
            </a:r>
            <a:r>
              <a:rPr lang="en-US" sz="2000" b="0">
                <a:solidFill>
                  <a:srgbClr val="B3129A"/>
                </a:solidFill>
                <a:ea typeface="Osaka" pitchFamily="84" charset="-128"/>
                <a:cs typeface="Osaka" pitchFamily="84" charset="-128"/>
              </a:rPr>
              <a:t>Pink.</a:t>
            </a:r>
            <a:endParaRPr lang="en-US" sz="2000" b="0">
              <a:solidFill>
                <a:srgbClr val="CCFF99"/>
              </a:solidFill>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Dr. Patterson</a:t>
            </a:r>
            <a:r>
              <a:rPr lang="en-US" sz="2000" b="0">
                <a:ea typeface="Osaka" pitchFamily="84" charset="-128"/>
                <a:cs typeface="Osaka" pitchFamily="84" charset="-128"/>
              </a:rPr>
              <a:t>: </a:t>
            </a:r>
            <a:r>
              <a:rPr lang="en-US" sz="2000" b="0">
                <a:solidFill>
                  <a:srgbClr val="B3129A"/>
                </a:solidFill>
                <a:ea typeface="Osaka" pitchFamily="84" charset="-128"/>
                <a:cs typeface="Osaka" pitchFamily="84" charset="-128"/>
              </a:rPr>
              <a:t>We’ve had earlier discussion about colors today.</a:t>
            </a:r>
            <a:endParaRPr lang="en-US" sz="2000" b="0">
              <a:solidFill>
                <a:srgbClr val="CCFF99"/>
              </a:solidFill>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Koko</a:t>
            </a:r>
            <a:r>
              <a:rPr lang="en-US" sz="2000" b="0">
                <a:ea typeface="Osaka" pitchFamily="84" charset="-128"/>
                <a:cs typeface="Osaka" pitchFamily="84" charset="-128"/>
              </a:rPr>
              <a:t>: </a:t>
            </a:r>
            <a:r>
              <a:rPr lang="en-US" sz="2000" b="0">
                <a:solidFill>
                  <a:srgbClr val="B3129A"/>
                </a:solidFill>
                <a:ea typeface="Osaka" pitchFamily="84" charset="-128"/>
                <a:cs typeface="Osaka" pitchFamily="84" charset="-128"/>
              </a:rPr>
              <a:t>Listen! Koko loves eat.</a:t>
            </a:r>
            <a:endParaRPr lang="en-US" sz="2000" b="0">
              <a:solidFill>
                <a:srgbClr val="CCFF99"/>
              </a:solidFill>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endParaRPr lang="en-US" sz="2000" b="0">
              <a:solidFill>
                <a:srgbClr val="CCFF99"/>
              </a:solidFill>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None/>
            </a:pPr>
            <a:r>
              <a:rPr lang="en-US" sz="2000" b="0">
                <a:ea typeface="Osaka" pitchFamily="84" charset="-128"/>
                <a:cs typeface="Osaka" pitchFamily="84" charset="-128"/>
              </a:rPr>
              <a:t>….</a:t>
            </a:r>
          </a:p>
          <a:p>
            <a:pPr marL="342900" indent="-342900">
              <a:lnSpc>
                <a:spcPct val="80000"/>
              </a:lnSpc>
              <a:spcBef>
                <a:spcPct val="20000"/>
              </a:spcBef>
              <a:buClr>
                <a:schemeClr val="hlink"/>
              </a:buClr>
              <a:buSzPct val="70000"/>
              <a:buFont typeface="Wingdings" pitchFamily="84" charset="2"/>
              <a:buChar char="n"/>
            </a:pPr>
            <a:endParaRPr lang="en-US" sz="2000" b="0">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Moderator</a:t>
            </a:r>
            <a:r>
              <a:rPr lang="en-US" sz="2000" b="0">
                <a:ea typeface="Osaka" pitchFamily="84" charset="-128"/>
                <a:cs typeface="Osaka" pitchFamily="84" charset="-128"/>
              </a:rPr>
              <a:t>: </a:t>
            </a:r>
            <a:r>
              <a:rPr lang="en-US" sz="2000" b="0">
                <a:solidFill>
                  <a:schemeClr val="tx2"/>
                </a:solidFill>
                <a:ea typeface="Osaka" pitchFamily="84" charset="-128"/>
                <a:cs typeface="Osaka" pitchFamily="84" charset="-128"/>
              </a:rPr>
              <a:t>What are the names of your kittens? (and dogs?)</a:t>
            </a:r>
          </a:p>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Koko</a:t>
            </a:r>
            <a:r>
              <a:rPr lang="en-US" sz="2000" b="0">
                <a:ea typeface="Osaka" pitchFamily="84" charset="-128"/>
                <a:cs typeface="Osaka" pitchFamily="84" charset="-128"/>
              </a:rPr>
              <a:t>: </a:t>
            </a:r>
            <a:r>
              <a:rPr lang="en-US" sz="2000" b="0">
                <a:solidFill>
                  <a:schemeClr val="tx2"/>
                </a:solidFill>
                <a:ea typeface="Osaka" pitchFamily="84" charset="-128"/>
                <a:cs typeface="Osaka" pitchFamily="84" charset="-128"/>
              </a:rPr>
              <a:t>foot</a:t>
            </a:r>
            <a:endParaRPr lang="en-US" sz="2000" b="0">
              <a:solidFill>
                <a:srgbClr val="CCFF99"/>
              </a:solidFill>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Dr. Patterson</a:t>
            </a:r>
            <a:r>
              <a:rPr lang="en-US" sz="2000" b="0">
                <a:ea typeface="Osaka" pitchFamily="84" charset="-128"/>
                <a:cs typeface="Osaka" pitchFamily="84" charset="-128"/>
              </a:rPr>
              <a:t>: </a:t>
            </a:r>
            <a:r>
              <a:rPr lang="en-US" sz="2000" b="0">
                <a:solidFill>
                  <a:schemeClr val="tx2"/>
                </a:solidFill>
                <a:ea typeface="Osaka" pitchFamily="84" charset="-128"/>
                <a:cs typeface="Osaka" pitchFamily="84" charset="-128"/>
              </a:rPr>
              <a:t>Foot isn’t the name of your kitty.</a:t>
            </a:r>
            <a:endParaRPr lang="en-US" sz="2000" b="0">
              <a:solidFill>
                <a:srgbClr val="CCFF99"/>
              </a:solidFill>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Moderator</a:t>
            </a:r>
            <a:r>
              <a:rPr lang="en-US" sz="2000" b="0">
                <a:ea typeface="Osaka" pitchFamily="84" charset="-128"/>
                <a:cs typeface="Osaka" pitchFamily="84" charset="-128"/>
              </a:rPr>
              <a:t>: </a:t>
            </a:r>
            <a:r>
              <a:rPr lang="en-US" sz="2000" b="0">
                <a:solidFill>
                  <a:schemeClr val="tx2"/>
                </a:solidFill>
                <a:ea typeface="Osaka" pitchFamily="84" charset="-128"/>
                <a:cs typeface="Osaka" pitchFamily="84" charset="-128"/>
              </a:rPr>
              <a:t>Koko, what’s the name of your cat?</a:t>
            </a:r>
            <a:endParaRPr lang="en-US" sz="2000" b="0">
              <a:solidFill>
                <a:srgbClr val="CCFF99"/>
              </a:solidFill>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Koko</a:t>
            </a:r>
            <a:r>
              <a:rPr lang="en-US" sz="2000" b="0">
                <a:ea typeface="Osaka" pitchFamily="84" charset="-128"/>
                <a:cs typeface="Osaka" pitchFamily="84" charset="-128"/>
              </a:rPr>
              <a:t>: </a:t>
            </a:r>
            <a:r>
              <a:rPr lang="en-US" sz="2000" b="0">
                <a:solidFill>
                  <a:schemeClr val="tx2"/>
                </a:solidFill>
                <a:ea typeface="Osaka" pitchFamily="84" charset="-128"/>
                <a:cs typeface="Osaka" pitchFamily="84" charset="-128"/>
              </a:rPr>
              <a:t>no</a:t>
            </a:r>
            <a:endParaRPr lang="en-US" sz="2000" b="0">
              <a:solidFill>
                <a:srgbClr val="CCFF99"/>
              </a:solidFill>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endParaRPr lang="en-US" sz="2000" b="0">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None/>
            </a:pPr>
            <a:r>
              <a:rPr lang="en-US" sz="2000" b="0">
                <a:ea typeface="Osaka" pitchFamily="84" charset="-128"/>
                <a:cs typeface="Osaka" pitchFamily="84" charset="-128"/>
              </a:rPr>
              <a:t>....</a:t>
            </a:r>
          </a:p>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Moderator:</a:t>
            </a:r>
            <a:r>
              <a:rPr lang="en-US" sz="2000" b="0">
                <a:ea typeface="Osaka" pitchFamily="84" charset="-128"/>
                <a:cs typeface="Osaka" pitchFamily="84" charset="-128"/>
              </a:rPr>
              <a:t> </a:t>
            </a:r>
            <a:r>
              <a:rPr lang="en-US" sz="2000" b="0">
                <a:solidFill>
                  <a:schemeClr val="bg2"/>
                </a:solidFill>
                <a:ea typeface="Osaka" pitchFamily="84" charset="-128"/>
                <a:cs typeface="Osaka" pitchFamily="84" charset="-128"/>
              </a:rPr>
              <a:t>Do you like to chat with other people?</a:t>
            </a:r>
            <a:endParaRPr lang="en-US" sz="2000" b="0">
              <a:solidFill>
                <a:srgbClr val="CCFF99"/>
              </a:solidFill>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Koko</a:t>
            </a:r>
            <a:r>
              <a:rPr lang="en-US" sz="2000" b="0">
                <a:ea typeface="Osaka" pitchFamily="84" charset="-128"/>
                <a:cs typeface="Osaka" pitchFamily="84" charset="-128"/>
              </a:rPr>
              <a:t>: </a:t>
            </a:r>
            <a:r>
              <a:rPr lang="en-US" sz="2000" b="0">
                <a:solidFill>
                  <a:schemeClr val="bg2"/>
                </a:solidFill>
                <a:ea typeface="Osaka" pitchFamily="84" charset="-128"/>
                <a:cs typeface="Osaka" pitchFamily="84" charset="-128"/>
              </a:rPr>
              <a:t>fine nipple</a:t>
            </a:r>
            <a:endParaRPr lang="en-US" sz="2000" b="0">
              <a:solidFill>
                <a:srgbClr val="CCFF99"/>
              </a:solidFill>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r>
              <a:rPr lang="en-US" sz="2000" b="0" i="1">
                <a:ea typeface="Osaka" pitchFamily="84" charset="-128"/>
                <a:cs typeface="Osaka" pitchFamily="84" charset="-128"/>
              </a:rPr>
              <a:t>Dr. Patterson</a:t>
            </a:r>
            <a:r>
              <a:rPr lang="en-US" sz="2000" b="0">
                <a:ea typeface="Osaka" pitchFamily="84" charset="-128"/>
                <a:cs typeface="Osaka" pitchFamily="84" charset="-128"/>
              </a:rPr>
              <a:t>: </a:t>
            </a:r>
            <a:r>
              <a:rPr lang="en-US" sz="2000" b="0">
                <a:solidFill>
                  <a:schemeClr val="bg2"/>
                </a:solidFill>
                <a:ea typeface="Osaka" pitchFamily="84" charset="-128"/>
                <a:cs typeface="Osaka" pitchFamily="84" charset="-128"/>
              </a:rPr>
              <a:t>Nipple rhymes with people, she doesn’t sign people per se, she was trying to do a “sounds like …”</a:t>
            </a:r>
            <a:endParaRPr lang="en-US" sz="2000" b="0">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endParaRPr lang="en-US" sz="2000" b="0">
              <a:effectLst>
                <a:outerShdw blurRad="38100" dist="38100" dir="2700000" algn="tl">
                  <a:srgbClr val="FFFFFF"/>
                </a:outerShdw>
              </a:effectLst>
              <a:ea typeface="Osaka" pitchFamily="84" charset="-128"/>
              <a:cs typeface="Osaka" pitchFamily="84" charset="-128"/>
            </a:endParaRPr>
          </a:p>
        </p:txBody>
      </p:sp>
      <p:sp>
        <p:nvSpPr>
          <p:cNvPr id="101378" name="Rectangle 2"/>
          <p:cNvSpPr>
            <a:spLocks noGrp="1" noChangeArrowheads="1"/>
          </p:cNvSpPr>
          <p:nvPr>
            <p:ph type="title" idx="4294967295"/>
          </p:nvPr>
        </p:nvSpPr>
        <p:spPr>
          <a:xfrm>
            <a:off x="152400" y="0"/>
            <a:ext cx="7543800" cy="1431925"/>
          </a:xfrm>
        </p:spPr>
        <p:txBody>
          <a:bodyPr/>
          <a:lstStyle/>
          <a:p>
            <a:r>
              <a:rPr lang="en-US" sz="3200" smtClean="0"/>
              <a:t>Conversations with Koko</a:t>
            </a:r>
          </a:p>
        </p:txBody>
      </p:sp>
      <p:pic>
        <p:nvPicPr>
          <p:cNvPr id="101379" name="Picture 22" descr="baby5"/>
          <p:cNvPicPr>
            <a:picLocks noChangeAspect="1" noChangeArrowheads="1"/>
          </p:cNvPicPr>
          <p:nvPr/>
        </p:nvPicPr>
        <p:blipFill>
          <a:blip r:embed="rId3"/>
          <a:srcRect/>
          <a:stretch>
            <a:fillRect/>
          </a:stretch>
        </p:blipFill>
        <p:spPr bwMode="auto">
          <a:xfrm>
            <a:off x="7162800" y="76200"/>
            <a:ext cx="173355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Title 1"/>
          <p:cNvSpPr>
            <a:spLocks noGrp="1"/>
          </p:cNvSpPr>
          <p:nvPr>
            <p:ph type="title" idx="4294967295"/>
          </p:nvPr>
        </p:nvSpPr>
        <p:spPr>
          <a:xfrm>
            <a:off x="685800" y="152400"/>
            <a:ext cx="7772400" cy="1143000"/>
          </a:xfrm>
        </p:spPr>
        <p:txBody>
          <a:bodyPr/>
          <a:lstStyle/>
          <a:p>
            <a:r>
              <a:rPr lang="en-US" sz="3200" smtClean="0"/>
              <a:t>Lana &amp; friends</a:t>
            </a:r>
          </a:p>
        </p:txBody>
      </p:sp>
      <p:sp>
        <p:nvSpPr>
          <p:cNvPr id="103426" name="Rectangle 3"/>
          <p:cNvSpPr txBox="1">
            <a:spLocks noChangeArrowheads="1"/>
          </p:cNvSpPr>
          <p:nvPr/>
        </p:nvSpPr>
        <p:spPr bwMode="auto">
          <a:xfrm>
            <a:off x="152400" y="1143000"/>
            <a:ext cx="76581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hlink"/>
              </a:buClr>
              <a:buSzPct val="70000"/>
              <a:buFont typeface="Wingdings" pitchFamily="84" charset="2"/>
              <a:buChar char="n"/>
            </a:pPr>
            <a:r>
              <a:rPr lang="en-US" sz="2000" b="0">
                <a:ea typeface="Osaka" pitchFamily="84" charset="-128"/>
                <a:cs typeface="Osaka" pitchFamily="84" charset="-128"/>
              </a:rPr>
              <a:t>The Lana Project (or LANguage Analog) established in 1971.</a:t>
            </a:r>
          </a:p>
          <a:p>
            <a:pPr marL="342900" indent="-342900">
              <a:lnSpc>
                <a:spcPct val="90000"/>
              </a:lnSpc>
              <a:spcBef>
                <a:spcPct val="20000"/>
              </a:spcBef>
              <a:buClr>
                <a:schemeClr val="hlink"/>
              </a:buClr>
              <a:buSzPct val="70000"/>
              <a:buFont typeface="Wingdings" pitchFamily="84" charset="2"/>
              <a:buChar char="n"/>
            </a:pPr>
            <a:r>
              <a:rPr lang="en-US" sz="2000" b="0">
                <a:ea typeface="Osaka" pitchFamily="84" charset="-128"/>
                <a:cs typeface="Osaka" pitchFamily="84" charset="-128"/>
              </a:rPr>
              <a:t>Yerkish: Artificial language</a:t>
            </a:r>
          </a:p>
        </p:txBody>
      </p:sp>
      <p:pic>
        <p:nvPicPr>
          <p:cNvPr id="103427" name="Picture 4" descr="lana"/>
          <p:cNvPicPr>
            <a:picLocks noChangeAspect="1" noChangeArrowheads="1"/>
          </p:cNvPicPr>
          <p:nvPr>
            <p:ph sz="half" idx="4294967295"/>
          </p:nvPr>
        </p:nvPicPr>
        <p:blipFill>
          <a:blip r:embed="rId3"/>
          <a:srcRect/>
          <a:stretch>
            <a:fillRect/>
          </a:stretch>
        </p:blipFill>
        <p:spPr>
          <a:xfrm>
            <a:off x="3886200" y="1676400"/>
            <a:ext cx="4192588" cy="3328988"/>
          </a:xfrm>
        </p:spPr>
      </p:pic>
      <p:sp>
        <p:nvSpPr>
          <p:cNvPr id="103428" name="Text Box 6"/>
          <p:cNvSpPr txBox="1">
            <a:spLocks noChangeArrowheads="1"/>
          </p:cNvSpPr>
          <p:nvPr/>
        </p:nvSpPr>
        <p:spPr bwMode="auto">
          <a:xfrm>
            <a:off x="304800" y="5715000"/>
            <a:ext cx="8686800" cy="1069975"/>
          </a:xfrm>
          <a:prstGeom prst="rect">
            <a:avLst/>
          </a:prstGeom>
          <a:noFill/>
          <a:ln w="9525">
            <a:noFill/>
            <a:miter lim="800000"/>
            <a:headEnd/>
            <a:tailEnd/>
          </a:ln>
        </p:spPr>
        <p:txBody>
          <a:bodyPr>
            <a:prstTxWarp prst="textNoShape">
              <a:avLst/>
            </a:prstTxWarp>
            <a:spAutoFit/>
          </a:bodyPr>
          <a:lstStyle/>
          <a:p>
            <a:r>
              <a:rPr lang="en-US" sz="1600" b="0"/>
              <a:t>(1) http://www.greatapetrust.org/science/history-of-ape-language/interactive-lexigram/</a:t>
            </a:r>
          </a:p>
          <a:p>
            <a:r>
              <a:rPr lang="en-US" sz="1600" b="0"/>
              <a:t>(2) http://www.greatapetrust.org/science/history-of-ape-language/</a:t>
            </a:r>
          </a:p>
          <a:p>
            <a:r>
              <a:rPr lang="en-US" sz="1600" b="0"/>
              <a:t>(3) http://www.greatapetrust.org/science/history-of-ape-language/use-of-human-languages-by-captive-great-apes/#videoGalleryTab</a:t>
            </a:r>
          </a:p>
        </p:txBody>
      </p:sp>
      <p:sp>
        <p:nvSpPr>
          <p:cNvPr id="103429" name="Text Box 7"/>
          <p:cNvSpPr txBox="1">
            <a:spLocks noChangeArrowheads="1"/>
          </p:cNvSpPr>
          <p:nvPr/>
        </p:nvSpPr>
        <p:spPr bwMode="auto">
          <a:xfrm>
            <a:off x="889000" y="2089150"/>
            <a:ext cx="1671638" cy="457200"/>
          </a:xfrm>
          <a:prstGeom prst="rect">
            <a:avLst/>
          </a:prstGeom>
          <a:noFill/>
          <a:ln w="9525">
            <a:noFill/>
            <a:miter lim="800000"/>
            <a:headEnd/>
            <a:tailEnd/>
          </a:ln>
        </p:spPr>
        <p:txBody>
          <a:bodyPr wrap="none">
            <a:prstTxWarp prst="textNoShape">
              <a:avLst/>
            </a:prstTxWarp>
            <a:spAutoFit/>
          </a:bodyPr>
          <a:lstStyle/>
          <a:p>
            <a:pPr eaLnBrk="0" hangingPunct="0"/>
            <a:r>
              <a:rPr lang="en-US"/>
              <a:t>LEXIGRAMS</a:t>
            </a:r>
          </a:p>
        </p:txBody>
      </p:sp>
      <p:pic>
        <p:nvPicPr>
          <p:cNvPr id="103430" name="Picture 9" descr="lexchimp"/>
          <p:cNvPicPr>
            <a:picLocks noChangeAspect="1" noChangeArrowheads="1"/>
          </p:cNvPicPr>
          <p:nvPr/>
        </p:nvPicPr>
        <p:blipFill>
          <a:blip r:embed="rId4"/>
          <a:srcRect/>
          <a:stretch>
            <a:fillRect/>
          </a:stretch>
        </p:blipFill>
        <p:spPr bwMode="auto">
          <a:xfrm>
            <a:off x="322263" y="2519363"/>
            <a:ext cx="2892425" cy="304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Rectangle 4"/>
          <p:cNvSpPr>
            <a:spLocks noChangeArrowheads="1"/>
          </p:cNvSpPr>
          <p:nvPr/>
        </p:nvSpPr>
        <p:spPr bwMode="auto">
          <a:xfrm>
            <a:off x="681038"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ea typeface="Osaka" pitchFamily="84" charset="-128"/>
                <a:cs typeface="Osaka" pitchFamily="84" charset="-128"/>
              </a:rPr>
              <a:t>Teaching bonobos</a:t>
            </a:r>
          </a:p>
        </p:txBody>
      </p:sp>
      <p:sp>
        <p:nvSpPr>
          <p:cNvPr id="105474" name="Rectangle 10"/>
          <p:cNvSpPr>
            <a:spLocks noChangeArrowheads="1"/>
          </p:cNvSpPr>
          <p:nvPr/>
        </p:nvSpPr>
        <p:spPr bwMode="auto">
          <a:xfrm>
            <a:off x="228600" y="1219200"/>
            <a:ext cx="8686800" cy="685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sz="2000" b="0">
                <a:latin typeface="Helvetica" pitchFamily="84" charset="0"/>
                <a:hlinkClick r:id="rId3"/>
              </a:rPr>
              <a:t>http://video.ted.com/talks/podcast/SusanSavageRumbaugh_2004.mp4</a:t>
            </a:r>
            <a:endParaRPr lang="en-US" sz="2000" b="0">
              <a:latin typeface="Helvetica" pitchFamily="84" charset="0"/>
            </a:endParaRPr>
          </a:p>
          <a:p>
            <a:pPr marL="342900" indent="-342900">
              <a:lnSpc>
                <a:spcPct val="90000"/>
              </a:lnSpc>
              <a:spcBef>
                <a:spcPct val="20000"/>
              </a:spcBef>
            </a:pPr>
            <a:r>
              <a:rPr lang="en-US" b="0">
                <a:ea typeface="Osaka" pitchFamily="84" charset="-128"/>
                <a:cs typeface="Osaka" pitchFamily="84" charset="-128"/>
              </a:rPr>
              <a:t>Total length = 17:25, look at 2:32 - 7:32 especially</a:t>
            </a:r>
          </a:p>
        </p:txBody>
      </p:sp>
      <p:pic>
        <p:nvPicPr>
          <p:cNvPr id="105476" name="Picture 4"/>
          <p:cNvPicPr>
            <a:picLocks noChangeAspect="1" noChangeArrowheads="1"/>
          </p:cNvPicPr>
          <p:nvPr/>
        </p:nvPicPr>
        <p:blipFill>
          <a:blip r:embed="rId4"/>
          <a:srcRect/>
          <a:stretch>
            <a:fillRect/>
          </a:stretch>
        </p:blipFill>
        <p:spPr bwMode="auto">
          <a:xfrm>
            <a:off x="1066800" y="2362200"/>
            <a:ext cx="3162300" cy="2171700"/>
          </a:xfrm>
          <a:prstGeom prst="rect">
            <a:avLst/>
          </a:prstGeom>
          <a:noFill/>
          <a:ln w="9525">
            <a:noFill/>
            <a:miter lim="800000"/>
            <a:headEnd/>
            <a:tailEnd/>
          </a:ln>
          <a:effectLst/>
        </p:spPr>
      </p:pic>
      <p:pic>
        <p:nvPicPr>
          <p:cNvPr id="105477" name="Picture 5"/>
          <p:cNvPicPr>
            <a:picLocks noChangeAspect="1" noChangeArrowheads="1"/>
          </p:cNvPicPr>
          <p:nvPr/>
        </p:nvPicPr>
        <p:blipFill>
          <a:blip r:embed="rId5"/>
          <a:srcRect/>
          <a:stretch>
            <a:fillRect/>
          </a:stretch>
        </p:blipFill>
        <p:spPr bwMode="auto">
          <a:xfrm>
            <a:off x="4495800" y="2819400"/>
            <a:ext cx="3022600" cy="222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Rectangle 4"/>
          <p:cNvSpPr>
            <a:spLocks noGrp="1" noChangeArrowheads="1"/>
          </p:cNvSpPr>
          <p:nvPr>
            <p:ph type="title" idx="4294967295"/>
          </p:nvPr>
        </p:nvSpPr>
        <p:spPr>
          <a:xfrm>
            <a:off x="681038" y="0"/>
            <a:ext cx="7772400" cy="1143000"/>
          </a:xfrm>
        </p:spPr>
        <p:txBody>
          <a:bodyPr/>
          <a:lstStyle/>
          <a:p>
            <a:pPr eaLnBrk="1" hangingPunct="1"/>
            <a:r>
              <a:rPr lang="en-US" sz="3200"/>
              <a:t>Teaching bonobos</a:t>
            </a:r>
          </a:p>
        </p:txBody>
      </p:sp>
      <p:sp>
        <p:nvSpPr>
          <p:cNvPr id="107522" name="Rectangle 7"/>
          <p:cNvSpPr>
            <a:spLocks noChangeArrowheads="1"/>
          </p:cNvSpPr>
          <p:nvPr/>
        </p:nvSpPr>
        <p:spPr bwMode="auto">
          <a:xfrm>
            <a:off x="228600" y="1066800"/>
            <a:ext cx="5562600" cy="1295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ea typeface="Osaka" pitchFamily="84" charset="-128"/>
                <a:cs typeface="Osaka" pitchFamily="84" charset="-128"/>
              </a:rPr>
              <a:t>Bonobos (pygmy chimpanzees) vocalize in communication more frequently than common chimps do.</a:t>
            </a:r>
          </a:p>
        </p:txBody>
      </p:sp>
      <p:pic>
        <p:nvPicPr>
          <p:cNvPr id="107523" name="Picture 9"/>
          <p:cNvPicPr>
            <a:picLocks noChangeAspect="1" noChangeArrowheads="1"/>
          </p:cNvPicPr>
          <p:nvPr/>
        </p:nvPicPr>
        <p:blipFill>
          <a:blip r:embed="rId3"/>
          <a:srcRect/>
          <a:stretch>
            <a:fillRect/>
          </a:stretch>
        </p:blipFill>
        <p:spPr bwMode="auto">
          <a:xfrm>
            <a:off x="5943600" y="914400"/>
            <a:ext cx="1797050" cy="1600200"/>
          </a:xfrm>
          <a:prstGeom prst="rect">
            <a:avLst/>
          </a:prstGeom>
          <a:noFill/>
          <a:ln w="9525">
            <a:noFill/>
            <a:miter lim="800000"/>
            <a:headEnd/>
            <a:tailEnd/>
          </a:ln>
        </p:spPr>
      </p:pic>
      <p:sp>
        <p:nvSpPr>
          <p:cNvPr id="107524" name="Rectangle 10"/>
          <p:cNvSpPr>
            <a:spLocks noChangeArrowheads="1"/>
          </p:cNvSpPr>
          <p:nvPr/>
        </p:nvSpPr>
        <p:spPr bwMode="auto">
          <a:xfrm>
            <a:off x="228600" y="2514600"/>
            <a:ext cx="8686800" cy="3657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ea typeface="Osaka" pitchFamily="84" charset="-128"/>
                <a:cs typeface="Osaka" pitchFamily="84" charset="-128"/>
              </a:rPr>
              <a:t>1981: adult bonobo Matata instructed with an artificial language and utterly failed</a:t>
            </a:r>
          </a:p>
          <a:p>
            <a:pPr marL="342900" indent="-342900">
              <a:lnSpc>
                <a:spcPct val="90000"/>
              </a:lnSpc>
              <a:spcBef>
                <a:spcPct val="20000"/>
              </a:spcBef>
            </a:pPr>
            <a:endParaRPr lang="en-US" b="0">
              <a:ea typeface="Osaka" pitchFamily="84" charset="-128"/>
              <a:cs typeface="Osaka" pitchFamily="84" charset="-128"/>
            </a:endParaRPr>
          </a:p>
          <a:p>
            <a:pPr marL="342900" indent="-342900">
              <a:lnSpc>
                <a:spcPct val="90000"/>
              </a:lnSpc>
              <a:spcBef>
                <a:spcPct val="20000"/>
              </a:spcBef>
            </a:pPr>
            <a:r>
              <a:rPr lang="en-US" b="0">
                <a:ea typeface="Osaka" pitchFamily="84" charset="-128"/>
                <a:cs typeface="Osaka" pitchFamily="84" charset="-128"/>
              </a:rPr>
              <a:t>However, her </a:t>
            </a:r>
            <a:r>
              <a:rPr lang="en-US" b="0">
                <a:solidFill>
                  <a:schemeClr val="bg2"/>
                </a:solidFill>
                <a:ea typeface="Osaka" pitchFamily="84" charset="-128"/>
                <a:cs typeface="Osaka" pitchFamily="84" charset="-128"/>
              </a:rPr>
              <a:t>infant bonobo Kanzi</a:t>
            </a:r>
            <a:r>
              <a:rPr lang="en-US" b="0">
                <a:ea typeface="Osaka" pitchFamily="84" charset="-128"/>
                <a:cs typeface="Osaka" pitchFamily="84" charset="-128"/>
              </a:rPr>
              <a:t> - who </a:t>
            </a:r>
            <a:r>
              <a:rPr lang="en-US" b="0">
                <a:solidFill>
                  <a:schemeClr val="bg2"/>
                </a:solidFill>
                <a:ea typeface="Osaka" pitchFamily="84" charset="-128"/>
                <a:cs typeface="Osaka" pitchFamily="84" charset="-128"/>
              </a:rPr>
              <a:t>wasn’t explicitly instructed</a:t>
            </a:r>
            <a:r>
              <a:rPr lang="en-US" b="0">
                <a:ea typeface="Osaka" pitchFamily="84" charset="-128"/>
                <a:cs typeface="Osaka" pitchFamily="84" charset="-128"/>
              </a:rPr>
              <a:t> in anything, but accompanied his mother when she was instructed - learned the artificial language and was also able to understand some spoken English (presumably because he was within the critical/sensitive period).</a:t>
            </a:r>
          </a:p>
          <a:p>
            <a:pPr marL="342900" indent="-342900">
              <a:lnSpc>
                <a:spcPct val="90000"/>
              </a:lnSpc>
              <a:spcBef>
                <a:spcPct val="20000"/>
              </a:spcBef>
            </a:pPr>
            <a:endParaRPr lang="en-US" b="0">
              <a:ea typeface="Osaka" pitchFamily="84" charset="-128"/>
              <a:cs typeface="Osaka" pitchFamily="84" charset="-128"/>
            </a:endParaRPr>
          </a:p>
          <a:p>
            <a:pPr marL="342900" indent="-342900">
              <a:lnSpc>
                <a:spcPct val="90000"/>
              </a:lnSpc>
              <a:spcBef>
                <a:spcPct val="20000"/>
              </a:spcBef>
            </a:pPr>
            <a:r>
              <a:rPr lang="en-US" sz="2000" b="0">
                <a:ea typeface="Osaka" pitchFamily="84" charset="-128"/>
                <a:cs typeface="Osaka" pitchFamily="84" charset="-128"/>
              </a:rPr>
              <a:t>http://www.youtube.com/watch?v=wRM7vTrIIis (Lexigrams)</a:t>
            </a:r>
          </a:p>
          <a:p>
            <a:pPr marL="342900" indent="-342900">
              <a:lnSpc>
                <a:spcPct val="90000"/>
              </a:lnSpc>
              <a:spcBef>
                <a:spcPct val="20000"/>
              </a:spcBef>
            </a:pPr>
            <a:r>
              <a:rPr lang="en-US" sz="2000" b="0">
                <a:ea typeface="Osaka" pitchFamily="84" charset="-128"/>
                <a:cs typeface="Osaka" pitchFamily="84" charset="-128"/>
              </a:rPr>
              <a:t>http://www.youtube.com/watch?v=LxmbjLoUnhk (Spoken Language)</a:t>
            </a:r>
          </a:p>
          <a:p>
            <a:pPr marL="342900" indent="-342900">
              <a:lnSpc>
                <a:spcPct val="90000"/>
              </a:lnSpc>
              <a:spcBef>
                <a:spcPct val="20000"/>
              </a:spcBef>
            </a:pPr>
            <a:r>
              <a:rPr lang="en-US" sz="2000" b="0">
                <a:ea typeface="Osaka" pitchFamily="84" charset="-128"/>
                <a:cs typeface="Osaka" pitchFamily="84" charset="-128"/>
              </a:rPr>
              <a:t>http://www.youtube.com/watch?v=2Dhc2zePJFE (Novel Sentences)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685800" y="0"/>
            <a:ext cx="7772400" cy="1143000"/>
          </a:xfrm>
        </p:spPr>
        <p:txBody>
          <a:bodyPr/>
          <a:lstStyle/>
          <a:p>
            <a:pPr eaLnBrk="1" hangingPunct="1"/>
            <a:r>
              <a:rPr lang="en-US" sz="3200"/>
              <a:t>Communication Systems</a:t>
            </a:r>
          </a:p>
        </p:txBody>
      </p:sp>
      <p:sp>
        <p:nvSpPr>
          <p:cNvPr id="23554" name="Rectangle 3"/>
          <p:cNvSpPr>
            <a:spLocks noGrp="1" noChangeArrowheads="1"/>
          </p:cNvSpPr>
          <p:nvPr>
            <p:ph type="body" idx="4294967295"/>
          </p:nvPr>
        </p:nvSpPr>
        <p:spPr>
          <a:xfrm>
            <a:off x="228600" y="990600"/>
            <a:ext cx="8763000" cy="4876800"/>
          </a:xfrm>
        </p:spPr>
        <p:txBody>
          <a:bodyPr/>
          <a:lstStyle/>
          <a:p>
            <a:pPr eaLnBrk="1" hangingPunct="1">
              <a:lnSpc>
                <a:spcPct val="90000"/>
              </a:lnSpc>
              <a:buFontTx/>
              <a:buNone/>
            </a:pPr>
            <a:r>
              <a:rPr lang="en-US" sz="2400"/>
              <a:t>Human language does enable communication, but it has several features that separate it from other animal communication systems:</a:t>
            </a:r>
          </a:p>
          <a:p>
            <a:pPr eaLnBrk="1" hangingPunct="1">
              <a:lnSpc>
                <a:spcPct val="90000"/>
              </a:lnSpc>
              <a:buFontTx/>
              <a:buNone/>
            </a:pPr>
            <a:r>
              <a:rPr lang="en-US" sz="2400"/>
              <a:t>	</a:t>
            </a:r>
          </a:p>
          <a:p>
            <a:pPr eaLnBrk="1" hangingPunct="1">
              <a:lnSpc>
                <a:spcPct val="90000"/>
              </a:lnSpc>
              <a:buFontTx/>
              <a:buNone/>
            </a:pPr>
            <a:r>
              <a:rPr lang="en-US" sz="2400"/>
              <a:t>	</a:t>
            </a:r>
            <a:r>
              <a:rPr lang="en-US" sz="2400">
                <a:solidFill>
                  <a:schemeClr val="bg2"/>
                </a:solidFill>
              </a:rPr>
              <a:t>reference</a:t>
            </a:r>
            <a:r>
              <a:rPr lang="en-US" sz="2400"/>
              <a:t>: symbols stand for things (even abstract things) in the world</a:t>
            </a:r>
          </a:p>
          <a:p>
            <a:pPr eaLnBrk="1" hangingPunct="1">
              <a:lnSpc>
                <a:spcPct val="90000"/>
              </a:lnSpc>
              <a:buFontTx/>
              <a:buNone/>
            </a:pPr>
            <a:endParaRPr lang="en-US" sz="2400"/>
          </a:p>
          <a:p>
            <a:pPr eaLnBrk="1" hangingPunct="1">
              <a:lnSpc>
                <a:spcPct val="90000"/>
              </a:lnSpc>
              <a:buFontTx/>
              <a:buNone/>
            </a:pPr>
            <a:r>
              <a:rPr lang="en-US" sz="2400"/>
              <a:t>	</a:t>
            </a:r>
            <a:r>
              <a:rPr lang="en-US" sz="2400">
                <a:solidFill>
                  <a:srgbClr val="B3129A"/>
                </a:solidFill>
              </a:rPr>
              <a:t>syntax</a:t>
            </a:r>
            <a:r>
              <a:rPr lang="en-US" sz="2400"/>
              <a:t>: productive system for combining symbols to express new meanings</a:t>
            </a:r>
          </a:p>
          <a:p>
            <a:pPr eaLnBrk="1" hangingPunct="1">
              <a:lnSpc>
                <a:spcPct val="90000"/>
              </a:lnSpc>
              <a:buFontTx/>
              <a:buNone/>
            </a:pPr>
            <a:endParaRPr lang="en-US" sz="2400"/>
          </a:p>
          <a:p>
            <a:pPr eaLnBrk="1" hangingPunct="1">
              <a:lnSpc>
                <a:spcPct val="90000"/>
              </a:lnSpc>
              <a:buFontTx/>
              <a:buNone/>
            </a:pPr>
            <a:r>
              <a:rPr lang="en-US" sz="2400"/>
              <a:t>	</a:t>
            </a:r>
            <a:r>
              <a:rPr lang="en-US" sz="2400">
                <a:solidFill>
                  <a:schemeClr val="hlink"/>
                </a:solidFill>
              </a:rPr>
              <a:t>intentionality</a:t>
            </a:r>
            <a:r>
              <a:rPr lang="en-US" sz="2400"/>
              <a:t>: speakers use language for the purpose of communicating with others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Rectangle 4"/>
          <p:cNvSpPr>
            <a:spLocks noGrp="1" noChangeArrowheads="1"/>
          </p:cNvSpPr>
          <p:nvPr>
            <p:ph type="title" idx="4294967295"/>
          </p:nvPr>
        </p:nvSpPr>
        <p:spPr>
          <a:xfrm>
            <a:off x="681038" y="0"/>
            <a:ext cx="7772400" cy="1143000"/>
          </a:xfrm>
        </p:spPr>
        <p:txBody>
          <a:bodyPr/>
          <a:lstStyle/>
          <a:p>
            <a:pPr eaLnBrk="1" hangingPunct="1"/>
            <a:r>
              <a:rPr lang="en-US" sz="3200"/>
              <a:t>Teaching bonobos</a:t>
            </a:r>
          </a:p>
        </p:txBody>
      </p:sp>
      <p:sp>
        <p:nvSpPr>
          <p:cNvPr id="109570" name="Rectangle 5"/>
          <p:cNvSpPr>
            <a:spLocks noChangeArrowheads="1"/>
          </p:cNvSpPr>
          <p:nvPr/>
        </p:nvSpPr>
        <p:spPr bwMode="auto">
          <a:xfrm>
            <a:off x="228600" y="1066800"/>
            <a:ext cx="5562600" cy="2286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ea typeface="Osaka" pitchFamily="84" charset="-128"/>
                <a:cs typeface="Osaka" pitchFamily="84" charset="-128"/>
              </a:rPr>
              <a:t>Did Kanzi have </a:t>
            </a:r>
            <a:r>
              <a:rPr lang="en-US" b="0">
                <a:solidFill>
                  <a:srgbClr val="1711FF"/>
                </a:solidFill>
                <a:ea typeface="Osaka" pitchFamily="84" charset="-128"/>
                <a:cs typeface="Osaka" pitchFamily="84" charset="-128"/>
              </a:rPr>
              <a:t>reference</a:t>
            </a:r>
            <a:r>
              <a:rPr lang="en-US" b="0">
                <a:ea typeface="Osaka" pitchFamily="84" charset="-128"/>
                <a:cs typeface="Osaka" pitchFamily="84" charset="-128"/>
              </a:rPr>
              <a:t>? Unclear.</a:t>
            </a:r>
          </a:p>
          <a:p>
            <a:pPr marL="342900" indent="-342900">
              <a:lnSpc>
                <a:spcPct val="90000"/>
              </a:lnSpc>
              <a:spcBef>
                <a:spcPct val="20000"/>
              </a:spcBef>
            </a:pPr>
            <a:endParaRPr lang="en-US" b="0">
              <a:ea typeface="Osaka" pitchFamily="84" charset="-128"/>
              <a:cs typeface="Osaka" pitchFamily="84" charset="-128"/>
            </a:endParaRPr>
          </a:p>
          <a:p>
            <a:pPr marL="342900" indent="-342900">
              <a:lnSpc>
                <a:spcPct val="90000"/>
              </a:lnSpc>
              <a:spcBef>
                <a:spcPct val="20000"/>
              </a:spcBef>
            </a:pPr>
            <a:r>
              <a:rPr lang="en-US" b="0">
                <a:ea typeface="Osaka" pitchFamily="84" charset="-128"/>
                <a:cs typeface="Osaka" pitchFamily="84" charset="-128"/>
              </a:rPr>
              <a:t>“strawberry” = “I want to go to the place where strawberries are found”, “I want a strawberry to eat”, “There’s a picture of strawberries”, …</a:t>
            </a:r>
          </a:p>
        </p:txBody>
      </p:sp>
      <p:sp>
        <p:nvSpPr>
          <p:cNvPr id="109572" name="Rectangle 7"/>
          <p:cNvSpPr>
            <a:spLocks noChangeArrowheads="1"/>
          </p:cNvSpPr>
          <p:nvPr/>
        </p:nvSpPr>
        <p:spPr bwMode="auto">
          <a:xfrm>
            <a:off x="228600" y="3505200"/>
            <a:ext cx="8686800" cy="2743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ea typeface="Osaka" pitchFamily="84" charset="-128"/>
                <a:cs typeface="Osaka" pitchFamily="84" charset="-128"/>
              </a:rPr>
              <a:t>Kanzi’s spoken English: comparable to a 2-yr-old child’s performance (</a:t>
            </a:r>
            <a:r>
              <a:rPr lang="en-US" b="0">
                <a:solidFill>
                  <a:srgbClr val="B3129A"/>
                </a:solidFill>
                <a:ea typeface="Osaka" pitchFamily="84" charset="-128"/>
                <a:cs typeface="Osaka" pitchFamily="84" charset="-128"/>
              </a:rPr>
              <a:t>but a 2-yr-old’s syntactic knowledge is fairly limited</a:t>
            </a:r>
            <a:r>
              <a:rPr lang="en-US" b="0">
                <a:ea typeface="Osaka" pitchFamily="84" charset="-128"/>
                <a:cs typeface="Osaka" pitchFamily="84" charset="-128"/>
              </a:rPr>
              <a:t>)</a:t>
            </a:r>
          </a:p>
          <a:p>
            <a:pPr marL="342900" indent="-342900">
              <a:lnSpc>
                <a:spcPct val="90000"/>
              </a:lnSpc>
              <a:spcBef>
                <a:spcPct val="20000"/>
              </a:spcBef>
            </a:pPr>
            <a:endParaRPr lang="en-US" b="0">
              <a:ea typeface="Osaka" pitchFamily="84" charset="-128"/>
              <a:cs typeface="Osaka" pitchFamily="84" charset="-128"/>
            </a:endParaRPr>
          </a:p>
          <a:p>
            <a:pPr marL="342900" indent="-342900">
              <a:lnSpc>
                <a:spcPct val="90000"/>
              </a:lnSpc>
              <a:spcBef>
                <a:spcPct val="20000"/>
              </a:spcBef>
            </a:pPr>
            <a:r>
              <a:rPr lang="en-US" b="0">
                <a:ea typeface="Osaka" pitchFamily="84" charset="-128"/>
                <a:cs typeface="Osaka" pitchFamily="84" charset="-128"/>
              </a:rPr>
              <a:t>Also, Kanzi was 8 years old when he was tested, and was unlikely to improve his performance any further with age….unlike human children.</a:t>
            </a:r>
          </a:p>
          <a:p>
            <a:pPr marL="342900" indent="-342900">
              <a:lnSpc>
                <a:spcPct val="90000"/>
              </a:lnSpc>
              <a:spcBef>
                <a:spcPct val="20000"/>
              </a:spcBef>
            </a:pPr>
            <a:endParaRPr lang="en-US" b="0">
              <a:ea typeface="Osaka" pitchFamily="84" charset="-128"/>
              <a:cs typeface="Osaka" pitchFamily="84" charset="-128"/>
            </a:endParaRPr>
          </a:p>
          <a:p>
            <a:pPr marL="342900" indent="-342900">
              <a:lnSpc>
                <a:spcPct val="90000"/>
              </a:lnSpc>
              <a:spcBef>
                <a:spcPct val="20000"/>
              </a:spcBef>
            </a:pPr>
            <a:r>
              <a:rPr lang="en-US" b="0">
                <a:ea typeface="Osaka" pitchFamily="84" charset="-128"/>
                <a:cs typeface="Osaka" pitchFamily="84" charset="-128"/>
              </a:rPr>
              <a:t>   </a:t>
            </a:r>
          </a:p>
        </p:txBody>
      </p:sp>
      <p:pic>
        <p:nvPicPr>
          <p:cNvPr id="109573" name="Picture 9"/>
          <p:cNvPicPr>
            <a:picLocks noChangeAspect="1" noChangeArrowheads="1"/>
          </p:cNvPicPr>
          <p:nvPr/>
        </p:nvPicPr>
        <p:blipFill>
          <a:blip r:embed="rId3"/>
          <a:srcRect/>
          <a:stretch>
            <a:fillRect/>
          </a:stretch>
        </p:blipFill>
        <p:spPr bwMode="auto">
          <a:xfrm>
            <a:off x="5943600" y="914400"/>
            <a:ext cx="179705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7" name="Title 1"/>
          <p:cNvSpPr>
            <a:spLocks noGrp="1"/>
          </p:cNvSpPr>
          <p:nvPr>
            <p:ph type="title" idx="4294967295"/>
          </p:nvPr>
        </p:nvSpPr>
        <p:spPr>
          <a:xfrm>
            <a:off x="685800" y="152400"/>
            <a:ext cx="7772400" cy="1143000"/>
          </a:xfrm>
        </p:spPr>
        <p:txBody>
          <a:bodyPr/>
          <a:lstStyle/>
          <a:p>
            <a:r>
              <a:rPr lang="en-US" sz="3200" smtClean="0"/>
              <a:t>Some interim conclusions about </a:t>
            </a:r>
            <a:br>
              <a:rPr lang="en-US" sz="3200" smtClean="0"/>
            </a:br>
            <a:r>
              <a:rPr lang="en-US" sz="3200" smtClean="0"/>
              <a:t>animal communication</a:t>
            </a:r>
          </a:p>
        </p:txBody>
      </p:sp>
      <p:sp>
        <p:nvSpPr>
          <p:cNvPr id="4" name="Rectangle 3"/>
          <p:cNvSpPr txBox="1">
            <a:spLocks noChangeArrowheads="1"/>
          </p:cNvSpPr>
          <p:nvPr/>
        </p:nvSpPr>
        <p:spPr bwMode="auto">
          <a:xfrm>
            <a:off x="1003300" y="1841500"/>
            <a:ext cx="75438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hlink"/>
              </a:buClr>
              <a:buSzPct val="70000"/>
              <a:buFont typeface="Wingdings" pitchFamily="84" charset="2"/>
              <a:buChar char="n"/>
            </a:pPr>
            <a:r>
              <a:rPr lang="en-US" sz="2800" b="0">
                <a:ea typeface="Osaka" pitchFamily="84" charset="-128"/>
                <a:cs typeface="Osaka" pitchFamily="84" charset="-128"/>
              </a:rPr>
              <a:t>Small vocabularies</a:t>
            </a:r>
          </a:p>
          <a:p>
            <a:pPr marL="342900" indent="-342900">
              <a:lnSpc>
                <a:spcPct val="90000"/>
              </a:lnSpc>
              <a:spcBef>
                <a:spcPct val="20000"/>
              </a:spcBef>
              <a:buClr>
                <a:schemeClr val="hlink"/>
              </a:buClr>
              <a:buSzPct val="70000"/>
              <a:buFont typeface="Wingdings" pitchFamily="84" charset="2"/>
              <a:buChar char="n"/>
            </a:pPr>
            <a:r>
              <a:rPr lang="en-US" sz="2800" b="0">
                <a:ea typeface="Osaka" pitchFamily="84" charset="-128"/>
                <a:cs typeface="Osaka" pitchFamily="84" charset="-128"/>
              </a:rPr>
              <a:t>Little evidence of grammar</a:t>
            </a:r>
          </a:p>
          <a:p>
            <a:pPr marL="342900" indent="-342900">
              <a:lnSpc>
                <a:spcPct val="90000"/>
              </a:lnSpc>
              <a:spcBef>
                <a:spcPct val="20000"/>
              </a:spcBef>
              <a:buClr>
                <a:schemeClr val="hlink"/>
              </a:buClr>
              <a:buSzPct val="70000"/>
              <a:buFont typeface="Wingdings" pitchFamily="84" charset="2"/>
              <a:buChar char="n"/>
            </a:pPr>
            <a:r>
              <a:rPr lang="en-US" sz="2800" b="0">
                <a:ea typeface="Osaka" pitchFamily="84" charset="-128"/>
                <a:cs typeface="Osaka" pitchFamily="84" charset="-128"/>
              </a:rPr>
              <a:t>Little evidence of productive or innovative language</a:t>
            </a:r>
          </a:p>
          <a:p>
            <a:pPr marL="342900" indent="-342900">
              <a:lnSpc>
                <a:spcPct val="90000"/>
              </a:lnSpc>
              <a:spcBef>
                <a:spcPct val="20000"/>
              </a:spcBef>
              <a:buClr>
                <a:schemeClr val="hlink"/>
              </a:buClr>
              <a:buSzPct val="70000"/>
              <a:buFont typeface="Wingdings" pitchFamily="84" charset="2"/>
              <a:buChar char="n"/>
            </a:pPr>
            <a:r>
              <a:rPr lang="en-US" sz="2800" b="0">
                <a:ea typeface="Osaka" pitchFamily="84" charset="-128"/>
                <a:cs typeface="Osaka" pitchFamily="84" charset="-128"/>
              </a:rPr>
              <a:t>Maybe some evidence of displaced reference (referring to something that’s not there right now)</a:t>
            </a:r>
          </a:p>
          <a:p>
            <a:pPr marL="342900" indent="-342900">
              <a:lnSpc>
                <a:spcPct val="90000"/>
              </a:lnSpc>
              <a:spcBef>
                <a:spcPct val="20000"/>
              </a:spcBef>
              <a:buClr>
                <a:schemeClr val="hlink"/>
              </a:buClr>
              <a:buSzPct val="70000"/>
              <a:buFont typeface="Wingdings" pitchFamily="84" charset="2"/>
              <a:buChar char="n"/>
            </a:pPr>
            <a:r>
              <a:rPr lang="en-US" sz="2800" b="0">
                <a:ea typeface="Osaka" pitchFamily="84" charset="-128"/>
                <a:cs typeface="Osaka" pitchFamily="84" charset="-128"/>
              </a:rPr>
              <a:t>Maybe some transmission of language to next generation</a:t>
            </a:r>
          </a:p>
          <a:p>
            <a:pPr marL="342900" indent="-342900">
              <a:lnSpc>
                <a:spcPct val="90000"/>
              </a:lnSpc>
              <a:spcBef>
                <a:spcPct val="20000"/>
              </a:spcBef>
              <a:buClr>
                <a:schemeClr val="hlink"/>
              </a:buClr>
              <a:buSzPct val="70000"/>
              <a:buFont typeface="Wingdings" pitchFamily="84" charset="2"/>
              <a:buNone/>
            </a:pPr>
            <a:endParaRPr lang="en-US" sz="2800" b="0">
              <a:ea typeface="Osaka" pitchFamily="84" charset="-128"/>
              <a:cs typeface="Osaka"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5" name="Picture 7" descr="pullum"/>
          <p:cNvPicPr>
            <a:picLocks noChangeAspect="1" noChangeArrowheads="1"/>
          </p:cNvPicPr>
          <p:nvPr/>
        </p:nvPicPr>
        <p:blipFill>
          <a:blip r:embed="rId3"/>
          <a:srcRect/>
          <a:stretch>
            <a:fillRect/>
          </a:stretch>
        </p:blipFill>
        <p:spPr bwMode="auto">
          <a:xfrm>
            <a:off x="7620000" y="533400"/>
            <a:ext cx="1066800" cy="1301750"/>
          </a:xfrm>
          <a:prstGeom prst="rect">
            <a:avLst/>
          </a:prstGeom>
          <a:noFill/>
          <a:ln w="9525">
            <a:noFill/>
            <a:miter lim="800000"/>
            <a:headEnd/>
            <a:tailEnd/>
          </a:ln>
        </p:spPr>
      </p:pic>
      <p:sp>
        <p:nvSpPr>
          <p:cNvPr id="113666" name="Rectangle 2"/>
          <p:cNvSpPr>
            <a:spLocks noGrp="1" noChangeArrowheads="1"/>
          </p:cNvSpPr>
          <p:nvPr>
            <p:ph type="title" idx="4294967295"/>
          </p:nvPr>
        </p:nvSpPr>
        <p:spPr>
          <a:xfrm>
            <a:off x="152400" y="228600"/>
            <a:ext cx="7543800" cy="1431925"/>
          </a:xfrm>
        </p:spPr>
        <p:txBody>
          <a:bodyPr/>
          <a:lstStyle/>
          <a:p>
            <a:r>
              <a:rPr lang="en-US" sz="3200"/>
              <a:t>Some Linguists’ Concluding Remarks</a:t>
            </a:r>
          </a:p>
        </p:txBody>
      </p:sp>
      <p:sp>
        <p:nvSpPr>
          <p:cNvPr id="113667" name="Rectangle 5"/>
          <p:cNvSpPr txBox="1">
            <a:spLocks noChangeArrowheads="1"/>
          </p:cNvSpPr>
          <p:nvPr/>
        </p:nvSpPr>
        <p:spPr bwMode="auto">
          <a:xfrm>
            <a:off x="1066800" y="1981200"/>
            <a:ext cx="7543800" cy="41148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hlink"/>
              </a:buClr>
              <a:buSzPct val="70000"/>
              <a:buFont typeface="Wingdings" pitchFamily="84" charset="2"/>
              <a:buChar char="n"/>
            </a:pPr>
            <a:r>
              <a:rPr lang="en-US" b="0">
                <a:ea typeface="Osaka" pitchFamily="84" charset="-128"/>
                <a:cs typeface="Osaka" pitchFamily="84" charset="-128"/>
              </a:rPr>
              <a:t>I do not believe that there has ever been an example anywhere of a nonhuman expressing an opinion, or asking a question. Not ever,” </a:t>
            </a:r>
            <a:r>
              <a:rPr lang="en-US" b="0">
                <a:solidFill>
                  <a:srgbClr val="000090"/>
                </a:solidFill>
                <a:ea typeface="Osaka" pitchFamily="84" charset="-128"/>
                <a:cs typeface="Osaka" pitchFamily="84" charset="-128"/>
              </a:rPr>
              <a:t>says Geoffrey Pullum, a linguist at the University of California at Santa Cruz</a:t>
            </a:r>
            <a:r>
              <a:rPr lang="en-US" b="0">
                <a:ea typeface="Osaka" pitchFamily="84" charset="-128"/>
                <a:cs typeface="Osaka" pitchFamily="84" charset="-128"/>
              </a:rPr>
              <a:t>. “It would be wonderful if animals could say things about the world, as opposed to just signaling a direct emotional state or need. But they just don’t.” </a:t>
            </a:r>
          </a:p>
          <a:p>
            <a:pPr marL="342900" indent="-342900">
              <a:lnSpc>
                <a:spcPct val="80000"/>
              </a:lnSpc>
              <a:spcBef>
                <a:spcPct val="20000"/>
              </a:spcBef>
              <a:buClr>
                <a:schemeClr val="hlink"/>
              </a:buClr>
              <a:buSzPct val="70000"/>
              <a:buFont typeface="Wingdings" pitchFamily="84" charset="2"/>
              <a:buChar char="n"/>
            </a:pPr>
            <a:endParaRPr lang="en-US" b="0">
              <a:ea typeface="Osaka" pitchFamily="84" charset="-128"/>
              <a:cs typeface="Osaka" pitchFamily="84" charset="-128"/>
            </a:endParaRPr>
          </a:p>
          <a:p>
            <a:pPr marL="342900" indent="-342900">
              <a:lnSpc>
                <a:spcPct val="80000"/>
              </a:lnSpc>
              <a:spcBef>
                <a:spcPct val="20000"/>
              </a:spcBef>
              <a:buClr>
                <a:schemeClr val="hlink"/>
              </a:buClr>
              <a:buSzPct val="70000"/>
              <a:buFont typeface="Wingdings" pitchFamily="84" charset="2"/>
              <a:buChar char="n"/>
            </a:pPr>
            <a:r>
              <a:rPr lang="en-US" b="0">
                <a:ea typeface="Osaka" pitchFamily="84" charset="-128"/>
                <a:cs typeface="Osaka" pitchFamily="84" charset="-128"/>
              </a:rPr>
              <a:t>Source: http://www.smithsonianmagazine.com/issues/2006/november/speakingbonobo.php</a:t>
            </a:r>
          </a:p>
          <a:p>
            <a:pPr marL="342900" indent="-342900">
              <a:lnSpc>
                <a:spcPct val="80000"/>
              </a:lnSpc>
              <a:spcBef>
                <a:spcPct val="20000"/>
              </a:spcBef>
              <a:buClr>
                <a:schemeClr val="hlink"/>
              </a:buClr>
              <a:buSzPct val="70000"/>
              <a:buFont typeface="Wingdings" pitchFamily="84" charset="2"/>
              <a:buNone/>
            </a:pPr>
            <a:endParaRPr lang="en-US" b="0">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Rectangle 4"/>
          <p:cNvSpPr>
            <a:spLocks noGrp="1" noChangeArrowheads="1"/>
          </p:cNvSpPr>
          <p:nvPr>
            <p:ph type="title" idx="4294967295"/>
          </p:nvPr>
        </p:nvSpPr>
        <p:spPr>
          <a:xfrm>
            <a:off x="681038" y="0"/>
            <a:ext cx="7772400" cy="1143000"/>
          </a:xfrm>
        </p:spPr>
        <p:txBody>
          <a:bodyPr/>
          <a:lstStyle/>
          <a:p>
            <a:pPr eaLnBrk="1" hangingPunct="1"/>
            <a:r>
              <a:rPr lang="en-US" sz="3200"/>
              <a:t>So what’s the problem?</a:t>
            </a:r>
          </a:p>
        </p:txBody>
      </p:sp>
      <p:sp>
        <p:nvSpPr>
          <p:cNvPr id="115714" name="Rectangle 5"/>
          <p:cNvSpPr>
            <a:spLocks noChangeArrowheads="1"/>
          </p:cNvSpPr>
          <p:nvPr/>
        </p:nvSpPr>
        <p:spPr bwMode="auto">
          <a:xfrm>
            <a:off x="3581400" y="1371600"/>
            <a:ext cx="5562600" cy="1219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ea typeface="Osaka" pitchFamily="84" charset="-128"/>
                <a:cs typeface="Osaka" pitchFamily="84" charset="-128"/>
              </a:rPr>
              <a:t>Not a lack of intelligence - chimpanzees are highly intelligent.</a:t>
            </a:r>
          </a:p>
        </p:txBody>
      </p:sp>
      <p:sp>
        <p:nvSpPr>
          <p:cNvPr id="115715" name="Rectangle 7"/>
          <p:cNvSpPr>
            <a:spLocks noChangeArrowheads="1"/>
          </p:cNvSpPr>
          <p:nvPr/>
        </p:nvSpPr>
        <p:spPr bwMode="auto">
          <a:xfrm>
            <a:off x="228600" y="3505200"/>
            <a:ext cx="8686800" cy="2743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pPr>
            <a:r>
              <a:rPr lang="en-US" b="0">
                <a:ea typeface="Osaka" pitchFamily="84" charset="-128"/>
                <a:cs typeface="Osaka" pitchFamily="84" charset="-128"/>
              </a:rPr>
              <a:t>One answer: language is an expression of a domain-specific mental faculty that humans have and other primates do not (nativist: generativist).</a:t>
            </a:r>
          </a:p>
          <a:p>
            <a:pPr marL="342900" indent="-342900">
              <a:lnSpc>
                <a:spcPct val="90000"/>
              </a:lnSpc>
              <a:spcBef>
                <a:spcPct val="20000"/>
              </a:spcBef>
            </a:pPr>
            <a:r>
              <a:rPr lang="en-US" b="0">
                <a:ea typeface="Osaka" pitchFamily="84" charset="-128"/>
                <a:cs typeface="Osaka" pitchFamily="84" charset="-128"/>
              </a:rPr>
              <a:t>	Specific abilities: syntax &amp; referential semantics</a:t>
            </a:r>
          </a:p>
          <a:p>
            <a:pPr marL="342900" indent="-342900">
              <a:lnSpc>
                <a:spcPct val="90000"/>
              </a:lnSpc>
              <a:spcBef>
                <a:spcPct val="20000"/>
              </a:spcBef>
            </a:pPr>
            <a:endParaRPr lang="en-US" b="0">
              <a:ea typeface="Osaka" pitchFamily="84" charset="-128"/>
              <a:cs typeface="Osaka" pitchFamily="84" charset="-128"/>
            </a:endParaRPr>
          </a:p>
          <a:p>
            <a:pPr marL="342900" indent="-342900">
              <a:lnSpc>
                <a:spcPct val="90000"/>
              </a:lnSpc>
              <a:spcBef>
                <a:spcPct val="20000"/>
              </a:spcBef>
            </a:pPr>
            <a:r>
              <a:rPr lang="en-US" b="0">
                <a:ea typeface="Osaka" pitchFamily="84" charset="-128"/>
                <a:cs typeface="Osaka" pitchFamily="84" charset="-128"/>
              </a:rPr>
              <a:t>Another answer: language must be learned through social interaction with others, and chimpanzees’ ability to learn from others is limited - they can’t seem to collaborate</a:t>
            </a:r>
          </a:p>
        </p:txBody>
      </p:sp>
      <p:pic>
        <p:nvPicPr>
          <p:cNvPr id="115716" name="Picture 8"/>
          <p:cNvPicPr>
            <a:picLocks noChangeAspect="1" noChangeArrowheads="1"/>
          </p:cNvPicPr>
          <p:nvPr/>
        </p:nvPicPr>
        <p:blipFill>
          <a:blip r:embed="rId3"/>
          <a:srcRect/>
          <a:stretch>
            <a:fillRect/>
          </a:stretch>
        </p:blipFill>
        <p:spPr bwMode="auto">
          <a:xfrm>
            <a:off x="152400" y="838200"/>
            <a:ext cx="3175000"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Title 1"/>
          <p:cNvSpPr>
            <a:spLocks noGrp="1"/>
          </p:cNvSpPr>
          <p:nvPr>
            <p:ph type="title" idx="4294967295"/>
          </p:nvPr>
        </p:nvSpPr>
        <p:spPr>
          <a:xfrm>
            <a:off x="685800" y="76200"/>
            <a:ext cx="7772400" cy="1143000"/>
          </a:xfrm>
        </p:spPr>
        <p:txBody>
          <a:bodyPr/>
          <a:lstStyle/>
          <a:p>
            <a:r>
              <a:rPr lang="en-US" sz="3200" smtClean="0"/>
              <a:t>A more detailed look at the nativist idea </a:t>
            </a:r>
          </a:p>
        </p:txBody>
      </p:sp>
      <p:sp>
        <p:nvSpPr>
          <p:cNvPr id="117762" name="Content Placeholder 2"/>
          <p:cNvSpPr>
            <a:spLocks noGrp="1"/>
          </p:cNvSpPr>
          <p:nvPr>
            <p:ph idx="4294967295"/>
          </p:nvPr>
        </p:nvSpPr>
        <p:spPr>
          <a:xfrm>
            <a:off x="457200" y="1066800"/>
            <a:ext cx="8305800" cy="5486400"/>
          </a:xfrm>
        </p:spPr>
        <p:txBody>
          <a:bodyPr/>
          <a:lstStyle/>
          <a:p>
            <a:pPr>
              <a:buFontTx/>
              <a:buNone/>
            </a:pPr>
            <a:r>
              <a:rPr lang="en-US" sz="2200" smtClean="0"/>
              <a:t>Hauser, Chomsky, &amp; Fitch 2002:</a:t>
            </a:r>
          </a:p>
          <a:p>
            <a:pPr>
              <a:buFontTx/>
              <a:buNone/>
            </a:pPr>
            <a:endParaRPr lang="en-US" sz="2200" smtClean="0"/>
          </a:p>
          <a:p>
            <a:pPr>
              <a:buFontTx/>
              <a:buNone/>
            </a:pPr>
            <a:r>
              <a:rPr lang="en-US" sz="2200" smtClean="0"/>
              <a:t>Faculty of Language – Broad (</a:t>
            </a:r>
            <a:r>
              <a:rPr lang="en-US" sz="2200" smtClean="0">
                <a:solidFill>
                  <a:schemeClr val="bg2"/>
                </a:solidFill>
              </a:rPr>
              <a:t>FLB</a:t>
            </a:r>
            <a:r>
              <a:rPr lang="en-US" sz="2200" smtClean="0"/>
              <a:t>): biological capacity for acquiring language that humans have and other animals don’t. However, much of the biological capacity is assumed to derive from </a:t>
            </a:r>
            <a:r>
              <a:rPr lang="en-US" sz="2200" smtClean="0">
                <a:solidFill>
                  <a:schemeClr val="bg2"/>
                </a:solidFill>
              </a:rPr>
              <a:t>shared origins with animal communication</a:t>
            </a:r>
            <a:r>
              <a:rPr lang="en-US" sz="2200" smtClean="0"/>
              <a:t>. </a:t>
            </a:r>
          </a:p>
          <a:p>
            <a:pPr>
              <a:buFontTx/>
              <a:buNone/>
            </a:pPr>
            <a:endParaRPr lang="en-US" sz="2200" smtClean="0"/>
          </a:p>
          <a:p>
            <a:pPr>
              <a:buFontTx/>
              <a:buNone/>
            </a:pPr>
            <a:r>
              <a:rPr lang="en-US" sz="2200" smtClean="0"/>
              <a:t>Ex: Parts of the human conceptual system such as causal, spatial, and social reasoning are shared with other primates (Buttelman et al. 2007)</a:t>
            </a:r>
          </a:p>
          <a:p>
            <a:pPr>
              <a:buFontTx/>
              <a:buNone/>
            </a:pPr>
            <a:endParaRPr lang="en-US" sz="2200" smtClean="0"/>
          </a:p>
          <a:p>
            <a:pPr>
              <a:buFontTx/>
              <a:buNone/>
            </a:pPr>
            <a:r>
              <a:rPr lang="en-US" sz="2200" smtClean="0"/>
              <a:t>Difference between humans and animals is assumed to be more about “</a:t>
            </a:r>
            <a:r>
              <a:rPr lang="en-US" sz="2200" smtClean="0">
                <a:solidFill>
                  <a:schemeClr val="bg2"/>
                </a:solidFill>
              </a:rPr>
              <a:t>quantity</a:t>
            </a:r>
            <a:r>
              <a:rPr lang="en-US" sz="2200" smtClean="0"/>
              <a:t>” – humans have more power to drive these abilities than other animals, but the fundamental ability is basically the same.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Title 1"/>
          <p:cNvSpPr>
            <a:spLocks noGrp="1"/>
          </p:cNvSpPr>
          <p:nvPr>
            <p:ph type="title" idx="4294967295"/>
          </p:nvPr>
        </p:nvSpPr>
        <p:spPr>
          <a:xfrm>
            <a:off x="685800" y="76200"/>
            <a:ext cx="7772400" cy="1143000"/>
          </a:xfrm>
        </p:spPr>
        <p:txBody>
          <a:bodyPr/>
          <a:lstStyle/>
          <a:p>
            <a:r>
              <a:rPr lang="en-US" sz="3200" smtClean="0"/>
              <a:t>A more detailed look at the nativist idea </a:t>
            </a:r>
          </a:p>
        </p:txBody>
      </p:sp>
      <p:sp>
        <p:nvSpPr>
          <p:cNvPr id="119810" name="Content Placeholder 2"/>
          <p:cNvSpPr>
            <a:spLocks noGrp="1"/>
          </p:cNvSpPr>
          <p:nvPr>
            <p:ph idx="4294967295"/>
          </p:nvPr>
        </p:nvSpPr>
        <p:spPr>
          <a:xfrm>
            <a:off x="457200" y="1066800"/>
            <a:ext cx="8305800" cy="1981200"/>
          </a:xfrm>
        </p:spPr>
        <p:txBody>
          <a:bodyPr/>
          <a:lstStyle/>
          <a:p>
            <a:pPr>
              <a:buFontTx/>
              <a:buNone/>
            </a:pPr>
            <a:r>
              <a:rPr lang="en-US" sz="2200" smtClean="0"/>
              <a:t>Hauser, Chomsky, &amp; Fitch 2002:</a:t>
            </a:r>
          </a:p>
          <a:p>
            <a:pPr>
              <a:buFontTx/>
              <a:buNone/>
            </a:pPr>
            <a:endParaRPr lang="en-US" sz="2200" smtClean="0"/>
          </a:p>
          <a:p>
            <a:pPr>
              <a:buFontTx/>
              <a:buNone/>
            </a:pPr>
            <a:r>
              <a:rPr lang="en-US" sz="2200" smtClean="0"/>
              <a:t>Faculty of Language – Narrow (</a:t>
            </a:r>
            <a:r>
              <a:rPr lang="en-US" sz="2200" smtClean="0">
                <a:solidFill>
                  <a:srgbClr val="B3129A"/>
                </a:solidFill>
              </a:rPr>
              <a:t>FLN</a:t>
            </a:r>
            <a:r>
              <a:rPr lang="en-US" sz="2200" smtClean="0"/>
              <a:t>): A subset of </a:t>
            </a:r>
            <a:r>
              <a:rPr lang="en-US" sz="2200" smtClean="0">
                <a:solidFill>
                  <a:schemeClr val="bg2"/>
                </a:solidFill>
              </a:rPr>
              <a:t>FLB</a:t>
            </a:r>
            <a:r>
              <a:rPr lang="en-US" sz="2200" smtClean="0"/>
              <a:t> abilities that only humans have.  Biological underpinnings not shared with other animals.  A difference of “</a:t>
            </a:r>
            <a:r>
              <a:rPr lang="en-US" sz="2200" smtClean="0">
                <a:solidFill>
                  <a:srgbClr val="B3129A"/>
                </a:solidFill>
              </a:rPr>
              <a:t>quality</a:t>
            </a:r>
            <a:r>
              <a:rPr lang="en-US" sz="2200" smtClean="0"/>
              <a:t>” not just “quantity”.</a:t>
            </a:r>
          </a:p>
          <a:p>
            <a:pPr>
              <a:buFontTx/>
              <a:buNone/>
            </a:pPr>
            <a:endParaRPr lang="en-US" sz="2200" smtClean="0"/>
          </a:p>
          <a:p>
            <a:pPr>
              <a:buFontTx/>
              <a:buNone/>
            </a:pPr>
            <a:endParaRPr lang="en-US" sz="2200" smtClean="0"/>
          </a:p>
          <a:p>
            <a:pPr>
              <a:buFontTx/>
              <a:buNone/>
            </a:pPr>
            <a:endParaRPr lang="en-US" sz="2200" smtClean="0"/>
          </a:p>
          <a:p>
            <a:pPr>
              <a:buFontTx/>
              <a:buNone/>
            </a:pPr>
            <a:endParaRPr lang="en-US" sz="2200" smtClean="0"/>
          </a:p>
        </p:txBody>
      </p:sp>
      <p:pic>
        <p:nvPicPr>
          <p:cNvPr id="119811" name="Picture 5"/>
          <p:cNvPicPr>
            <a:picLocks noChangeAspect="1"/>
          </p:cNvPicPr>
          <p:nvPr/>
        </p:nvPicPr>
        <p:blipFill>
          <a:blip r:embed="rId3"/>
          <a:srcRect/>
          <a:stretch>
            <a:fillRect/>
          </a:stretch>
        </p:blipFill>
        <p:spPr bwMode="auto">
          <a:xfrm>
            <a:off x="5105400" y="3200400"/>
            <a:ext cx="3663950" cy="3432175"/>
          </a:xfrm>
          <a:prstGeom prst="rect">
            <a:avLst/>
          </a:prstGeom>
          <a:noFill/>
          <a:ln w="9525">
            <a:noFill/>
            <a:miter lim="800000"/>
            <a:headEnd/>
            <a:tailEnd/>
          </a:ln>
        </p:spPr>
      </p:pic>
      <p:sp>
        <p:nvSpPr>
          <p:cNvPr id="119812" name="TextBox 6"/>
          <p:cNvSpPr txBox="1">
            <a:spLocks noChangeArrowheads="1"/>
          </p:cNvSpPr>
          <p:nvPr/>
        </p:nvSpPr>
        <p:spPr bwMode="auto">
          <a:xfrm>
            <a:off x="533400" y="3200400"/>
            <a:ext cx="3886200" cy="2530475"/>
          </a:xfrm>
          <a:prstGeom prst="rect">
            <a:avLst/>
          </a:prstGeom>
          <a:noFill/>
          <a:ln w="9525">
            <a:noFill/>
            <a:miter lim="800000"/>
            <a:headEnd/>
            <a:tailEnd/>
          </a:ln>
        </p:spPr>
        <p:txBody>
          <a:bodyPr>
            <a:prstTxWarp prst="textNoShape">
              <a:avLst/>
            </a:prstTxWarp>
            <a:spAutoFit/>
          </a:bodyPr>
          <a:lstStyle/>
          <a:p>
            <a:pPr eaLnBrk="0" hangingPunct="0"/>
            <a:r>
              <a:rPr lang="en-US" sz="2000" b="0"/>
              <a:t>Pinker &amp; Jackendoff (2005): properties of </a:t>
            </a:r>
            <a:r>
              <a:rPr lang="en-US" sz="2000" b="0">
                <a:solidFill>
                  <a:srgbClr val="B3129A"/>
                </a:solidFill>
              </a:rPr>
              <a:t>speech</a:t>
            </a:r>
            <a:r>
              <a:rPr lang="en-US" sz="2000" b="0">
                <a:solidFill>
                  <a:srgbClr val="FFFF00"/>
                </a:solidFill>
              </a:rPr>
              <a:t> </a:t>
            </a:r>
            <a:r>
              <a:rPr lang="en-US" sz="2000" b="0">
                <a:solidFill>
                  <a:srgbClr val="B3129A"/>
                </a:solidFill>
              </a:rPr>
              <a:t>perception</a:t>
            </a:r>
            <a:r>
              <a:rPr lang="en-US" sz="2000" b="0"/>
              <a:t>, </a:t>
            </a:r>
            <a:r>
              <a:rPr lang="en-US" sz="2000" b="0">
                <a:solidFill>
                  <a:srgbClr val="B3129A"/>
                </a:solidFill>
              </a:rPr>
              <a:t>speech</a:t>
            </a:r>
            <a:r>
              <a:rPr lang="en-US" sz="2000" b="0">
                <a:solidFill>
                  <a:srgbClr val="FFFF00"/>
                </a:solidFill>
              </a:rPr>
              <a:t> </a:t>
            </a:r>
            <a:r>
              <a:rPr lang="en-US" sz="2000" b="0">
                <a:solidFill>
                  <a:srgbClr val="B3129A"/>
                </a:solidFill>
              </a:rPr>
              <a:t>production</a:t>
            </a:r>
            <a:r>
              <a:rPr lang="en-US" sz="2000" b="0"/>
              <a:t>, </a:t>
            </a:r>
            <a:r>
              <a:rPr lang="en-US" sz="2000" b="0">
                <a:solidFill>
                  <a:srgbClr val="B3129A"/>
                </a:solidFill>
              </a:rPr>
              <a:t>words</a:t>
            </a:r>
            <a:r>
              <a:rPr lang="en-US" sz="2000" b="0"/>
              <a:t> (as referential), </a:t>
            </a:r>
            <a:r>
              <a:rPr lang="en-US" sz="2000" b="0">
                <a:solidFill>
                  <a:srgbClr val="B3129A"/>
                </a:solidFill>
              </a:rPr>
              <a:t>grammar</a:t>
            </a:r>
            <a:r>
              <a:rPr lang="en-US" sz="2000" b="0"/>
              <a:t>, </a:t>
            </a:r>
            <a:r>
              <a:rPr lang="en-US" sz="2000" b="0">
                <a:solidFill>
                  <a:srgbClr val="B3129A"/>
                </a:solidFill>
              </a:rPr>
              <a:t>complex conceptual understanding that requires words</a:t>
            </a:r>
            <a:r>
              <a:rPr lang="en-US" sz="2000" b="0">
                <a:solidFill>
                  <a:srgbClr val="FFFF00"/>
                </a:solidFill>
              </a:rPr>
              <a:t> </a:t>
            </a:r>
            <a:r>
              <a:rPr lang="en-US" sz="2000" b="0"/>
              <a:t>(ex: </a:t>
            </a:r>
            <a:r>
              <a:rPr lang="en-US" sz="2000" b="0" i="1"/>
              <a:t>week, 10 feet from the blue wall, half past five next Tuesday</a:t>
            </a:r>
            <a:r>
              <a:rPr lang="en-US" sz="2000" b="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7" name="Title 1"/>
          <p:cNvSpPr>
            <a:spLocks noGrp="1"/>
          </p:cNvSpPr>
          <p:nvPr>
            <p:ph type="title" idx="4294967295"/>
          </p:nvPr>
        </p:nvSpPr>
        <p:spPr>
          <a:xfrm>
            <a:off x="685800" y="228600"/>
            <a:ext cx="7772400" cy="1143000"/>
          </a:xfrm>
        </p:spPr>
        <p:txBody>
          <a:bodyPr/>
          <a:lstStyle/>
          <a:p>
            <a:r>
              <a:rPr lang="en-US" sz="3200" smtClean="0"/>
              <a:t>Recap: Animal Communication</a:t>
            </a:r>
          </a:p>
        </p:txBody>
      </p:sp>
      <p:sp>
        <p:nvSpPr>
          <p:cNvPr id="121858" name="Content Placeholder 2"/>
          <p:cNvSpPr>
            <a:spLocks noGrp="1"/>
          </p:cNvSpPr>
          <p:nvPr>
            <p:ph idx="4294967295"/>
          </p:nvPr>
        </p:nvSpPr>
        <p:spPr>
          <a:xfrm>
            <a:off x="609600" y="1295400"/>
            <a:ext cx="7772400" cy="4495800"/>
          </a:xfrm>
        </p:spPr>
        <p:txBody>
          <a:bodyPr/>
          <a:lstStyle/>
          <a:p>
            <a:pPr>
              <a:buFontTx/>
              <a:buNone/>
            </a:pPr>
            <a:r>
              <a:rPr lang="en-US" sz="2200" smtClean="0"/>
              <a:t>While animal communication systems may share some properties of human language, none currently seem to be as complex as human language.</a:t>
            </a:r>
          </a:p>
          <a:p>
            <a:pPr>
              <a:buFontTx/>
              <a:buNone/>
            </a:pPr>
            <a:endParaRPr lang="en-US" sz="2200" smtClean="0"/>
          </a:p>
          <a:p>
            <a:pPr>
              <a:buFontTx/>
              <a:buNone/>
            </a:pPr>
            <a:r>
              <a:rPr lang="en-US" sz="2200" smtClean="0"/>
              <a:t>When other animals try to learn human language, they are much slower and do not achieve a level of competency that a human child does.</a:t>
            </a:r>
          </a:p>
          <a:p>
            <a:pPr>
              <a:buFontTx/>
              <a:buNone/>
            </a:pPr>
            <a:endParaRPr lang="en-US" sz="2200" smtClean="0"/>
          </a:p>
          <a:p>
            <a:pPr>
              <a:buFontTx/>
              <a:buNone/>
            </a:pPr>
            <a:r>
              <a:rPr lang="en-US" sz="2200" smtClean="0"/>
              <a:t>This suggests that there is something special about human language.  Some ideas about why suggest that there are aspects that are unique to human biology which make this possible.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Rectangle 2"/>
          <p:cNvSpPr>
            <a:spLocks noGrp="1" noChangeArrowheads="1"/>
          </p:cNvSpPr>
          <p:nvPr>
            <p:ph type="title" idx="4294967295"/>
          </p:nvPr>
        </p:nvSpPr>
        <p:spPr>
          <a:xfrm>
            <a:off x="609600" y="152400"/>
            <a:ext cx="7772400" cy="1143000"/>
          </a:xfrm>
        </p:spPr>
        <p:txBody>
          <a:bodyPr/>
          <a:lstStyle/>
          <a:p>
            <a:pPr eaLnBrk="1" hangingPunct="1"/>
            <a:r>
              <a:rPr lang="en-US"/>
              <a:t>Questions?</a:t>
            </a:r>
          </a:p>
        </p:txBody>
      </p:sp>
      <p:pic>
        <p:nvPicPr>
          <p:cNvPr id="123906" name="Picture 5"/>
          <p:cNvPicPr>
            <a:picLocks noChangeAspect="1" noChangeArrowheads="1"/>
          </p:cNvPicPr>
          <p:nvPr/>
        </p:nvPicPr>
        <p:blipFill>
          <a:blip r:embed="rId3"/>
          <a:srcRect/>
          <a:stretch>
            <a:fillRect/>
          </a:stretch>
        </p:blipFill>
        <p:spPr bwMode="auto">
          <a:xfrm>
            <a:off x="2209800" y="1219200"/>
            <a:ext cx="4699000" cy="2654300"/>
          </a:xfrm>
          <a:prstGeom prst="rect">
            <a:avLst/>
          </a:prstGeom>
          <a:noFill/>
          <a:ln w="9525">
            <a:noFill/>
            <a:miter lim="800000"/>
            <a:headEnd/>
            <a:tailEnd/>
          </a:ln>
        </p:spPr>
      </p:pic>
      <p:sp>
        <p:nvSpPr>
          <p:cNvPr id="123907" name="Rectangle 2"/>
          <p:cNvSpPr txBox="1">
            <a:spLocks noChangeArrowheads="1"/>
          </p:cNvSpPr>
          <p:nvPr/>
        </p:nvSpPr>
        <p:spPr bwMode="auto">
          <a:xfrm>
            <a:off x="762000" y="4267200"/>
            <a:ext cx="7772400" cy="1752600"/>
          </a:xfrm>
          <a:prstGeom prst="rect">
            <a:avLst/>
          </a:prstGeom>
          <a:noFill/>
          <a:ln w="9525">
            <a:noFill/>
            <a:miter lim="800000"/>
            <a:headEnd/>
            <a:tailEnd/>
          </a:ln>
        </p:spPr>
        <p:txBody>
          <a:bodyPr anchor="ctr">
            <a:prstTxWarp prst="textNoShape">
              <a:avLst/>
            </a:prstTxWarp>
          </a:bodyPr>
          <a:lstStyle/>
          <a:p>
            <a:r>
              <a:rPr lang="en-US" b="0">
                <a:ea typeface="Osaka" pitchFamily="84" charset="-128"/>
                <a:cs typeface="Osaka" pitchFamily="84" charset="-128"/>
              </a:rPr>
              <a:t>Remember: HW1 is due Thursday, and you should be able to do all of it now.</a:t>
            </a:r>
          </a:p>
          <a:p>
            <a:endParaRPr lang="en-US" b="0">
              <a:ea typeface="Osaka" pitchFamily="84" charset="-128"/>
              <a:cs typeface="Osaka" pitchFamily="84" charset="-128"/>
            </a:endParaRPr>
          </a:p>
          <a:p>
            <a:r>
              <a:rPr lang="en-US" b="0">
                <a:ea typeface="Osaka" pitchFamily="84" charset="-128"/>
                <a:cs typeface="Osaka" pitchFamily="84" charset="-128"/>
              </a:rPr>
              <a:t>You should also be able to do all of the review questions for biological bases of language.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pPr eaLnBrk="1" hangingPunct="1"/>
            <a:r>
              <a:rPr lang="en-US" sz="3200" smtClean="0"/>
              <a:t>Human Language vs. “Animal Language”</a:t>
            </a:r>
          </a:p>
        </p:txBody>
      </p:sp>
      <p:sp>
        <p:nvSpPr>
          <p:cNvPr id="25602" name="Rectangle 3"/>
          <p:cNvSpPr txBox="1">
            <a:spLocks noChangeArrowheads="1"/>
          </p:cNvSpPr>
          <p:nvPr/>
        </p:nvSpPr>
        <p:spPr bwMode="auto">
          <a:xfrm>
            <a:off x="228600" y="1954213"/>
            <a:ext cx="8686800" cy="4114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hlink"/>
              </a:buClr>
              <a:buSzPct val="70000"/>
              <a:buFont typeface="Wingdings" pitchFamily="84" charset="2"/>
              <a:buChar char="n"/>
            </a:pPr>
            <a:r>
              <a:rPr lang="en-US" sz="2800" b="0">
                <a:ea typeface="Osaka" pitchFamily="84" charset="-128"/>
                <a:cs typeface="Osaka" pitchFamily="84" charset="-128"/>
              </a:rPr>
              <a:t>Is the difference between an </a:t>
            </a:r>
            <a:r>
              <a:rPr lang="en-US" sz="2800" b="0">
                <a:solidFill>
                  <a:srgbClr val="0F713C"/>
                </a:solidFill>
                <a:ea typeface="Osaka" pitchFamily="84" charset="-128"/>
                <a:cs typeface="Osaka" pitchFamily="84" charset="-128"/>
              </a:rPr>
              <a:t>animal communication system</a:t>
            </a:r>
            <a:r>
              <a:rPr lang="en-US" sz="2800" b="0">
                <a:solidFill>
                  <a:srgbClr val="FFFF00"/>
                </a:solidFill>
                <a:ea typeface="Osaka" pitchFamily="84" charset="-128"/>
                <a:cs typeface="Osaka" pitchFamily="84" charset="-128"/>
              </a:rPr>
              <a:t> </a:t>
            </a:r>
            <a:r>
              <a:rPr lang="en-US" sz="2800" b="0">
                <a:ea typeface="Osaka" pitchFamily="84" charset="-128"/>
                <a:cs typeface="Osaka" pitchFamily="84" charset="-128"/>
              </a:rPr>
              <a:t>and </a:t>
            </a:r>
            <a:r>
              <a:rPr lang="en-US" sz="2800" b="0">
                <a:solidFill>
                  <a:schemeClr val="bg2"/>
                </a:solidFill>
                <a:ea typeface="Osaka" pitchFamily="84" charset="-128"/>
                <a:cs typeface="Osaka" pitchFamily="84" charset="-128"/>
              </a:rPr>
              <a:t>human language</a:t>
            </a:r>
            <a:r>
              <a:rPr lang="en-US" sz="2800" b="0">
                <a:ea typeface="Osaka" pitchFamily="84" charset="-128"/>
                <a:cs typeface="Osaka" pitchFamily="84" charset="-128"/>
              </a:rPr>
              <a:t> just a matter of degree (a quantitative difference)?</a:t>
            </a:r>
          </a:p>
          <a:p>
            <a:pPr marL="342900" indent="-342900">
              <a:spcBef>
                <a:spcPct val="20000"/>
              </a:spcBef>
              <a:buClr>
                <a:schemeClr val="hlink"/>
              </a:buClr>
              <a:buSzPct val="70000"/>
            </a:pPr>
            <a:endParaRPr lang="en-US" sz="2800" b="0">
              <a:ea typeface="Osaka" pitchFamily="84" charset="-128"/>
              <a:cs typeface="Osaka" pitchFamily="84" charset="-128"/>
            </a:endParaRPr>
          </a:p>
          <a:p>
            <a:pPr marL="342900" indent="-342900">
              <a:spcBef>
                <a:spcPct val="20000"/>
              </a:spcBef>
              <a:buClr>
                <a:schemeClr val="hlink"/>
              </a:buClr>
              <a:buSzPct val="70000"/>
            </a:pPr>
            <a:r>
              <a:rPr lang="en-US" sz="2800" b="0">
                <a:ea typeface="Osaka" pitchFamily="84" charset="-128"/>
                <a:cs typeface="Osaka" pitchFamily="84" charset="-128"/>
              </a:rPr>
              <a:t>					or</a:t>
            </a:r>
          </a:p>
          <a:p>
            <a:pPr marL="342900" indent="-342900">
              <a:spcBef>
                <a:spcPct val="20000"/>
              </a:spcBef>
              <a:buClr>
                <a:schemeClr val="hlink"/>
              </a:buClr>
              <a:buSzPct val="70000"/>
            </a:pPr>
            <a:endParaRPr lang="en-US" sz="2800" b="0">
              <a:ea typeface="Osaka" pitchFamily="84" charset="-128"/>
              <a:cs typeface="Osaka" pitchFamily="84" charset="-128"/>
            </a:endParaRPr>
          </a:p>
          <a:p>
            <a:pPr marL="342900" indent="-342900">
              <a:spcBef>
                <a:spcPct val="20000"/>
              </a:spcBef>
              <a:buClr>
                <a:schemeClr val="hlink"/>
              </a:buClr>
              <a:buSzPct val="70000"/>
              <a:buFont typeface="Wingdings" pitchFamily="84" charset="2"/>
              <a:buChar char="n"/>
            </a:pPr>
            <a:r>
              <a:rPr lang="en-US" sz="2800" b="0">
                <a:ea typeface="Osaka" pitchFamily="84" charset="-128"/>
                <a:cs typeface="Osaka" pitchFamily="84" charset="-128"/>
              </a:rPr>
              <a:t>Is there a sense in which human language is qualitatively different from the other communication systems? </a:t>
            </a:r>
          </a:p>
          <a:p>
            <a:pPr marL="342900" indent="-342900">
              <a:spcBef>
                <a:spcPct val="20000"/>
              </a:spcBef>
              <a:buClr>
                <a:schemeClr val="hlink"/>
              </a:buClr>
              <a:buSzPct val="70000"/>
              <a:buFont typeface="Wingdings" pitchFamily="84" charset="2"/>
              <a:buChar char="n"/>
            </a:pPr>
            <a:endParaRPr lang="en-US" sz="2800" b="0">
              <a:ea typeface="Osaka" pitchFamily="84" charset="-128"/>
              <a:cs typeface="Osaka" pitchFamily="8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4"/>
          <p:cNvSpPr>
            <a:spLocks noGrp="1" noChangeArrowheads="1"/>
          </p:cNvSpPr>
          <p:nvPr>
            <p:ph type="title" idx="4294967295"/>
          </p:nvPr>
        </p:nvSpPr>
        <p:spPr>
          <a:xfrm>
            <a:off x="685800" y="0"/>
            <a:ext cx="7772400" cy="1143000"/>
          </a:xfrm>
        </p:spPr>
        <p:txBody>
          <a:bodyPr/>
          <a:lstStyle/>
          <a:p>
            <a:pPr eaLnBrk="1" hangingPunct="1"/>
            <a:r>
              <a:rPr lang="en-US" sz="3200"/>
              <a:t>Primate Communication</a:t>
            </a:r>
          </a:p>
        </p:txBody>
      </p:sp>
      <p:sp>
        <p:nvSpPr>
          <p:cNvPr id="27650" name="Rectangle 5"/>
          <p:cNvSpPr>
            <a:spLocks noGrp="1" noChangeArrowheads="1"/>
          </p:cNvSpPr>
          <p:nvPr>
            <p:ph type="body" idx="4294967295"/>
          </p:nvPr>
        </p:nvSpPr>
        <p:spPr>
          <a:xfrm>
            <a:off x="228600" y="990600"/>
            <a:ext cx="8763000" cy="4876800"/>
          </a:xfrm>
        </p:spPr>
        <p:txBody>
          <a:bodyPr/>
          <a:lstStyle/>
          <a:p>
            <a:pPr eaLnBrk="1" hangingPunct="1">
              <a:lnSpc>
                <a:spcPct val="90000"/>
              </a:lnSpc>
              <a:buFontTx/>
              <a:buNone/>
            </a:pPr>
            <a:r>
              <a:rPr lang="en-US" sz="2400"/>
              <a:t>Vervet monkeys</a:t>
            </a:r>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r>
              <a:rPr lang="en-US" sz="2400"/>
              <a:t>Seem to have </a:t>
            </a:r>
            <a:r>
              <a:rPr lang="en-US" sz="2400">
                <a:solidFill>
                  <a:srgbClr val="660066"/>
                </a:solidFill>
              </a:rPr>
              <a:t>intentionality</a:t>
            </a:r>
            <a:r>
              <a:rPr lang="en-US" sz="2400"/>
              <a:t> – do this to inform other vervet monkeys.</a:t>
            </a:r>
          </a:p>
        </p:txBody>
      </p:sp>
      <p:pic>
        <p:nvPicPr>
          <p:cNvPr id="27651" name="Picture 6"/>
          <p:cNvPicPr>
            <a:picLocks noChangeAspect="1" noChangeArrowheads="1"/>
          </p:cNvPicPr>
          <p:nvPr/>
        </p:nvPicPr>
        <p:blipFill>
          <a:blip r:embed="rId3"/>
          <a:srcRect/>
          <a:stretch>
            <a:fillRect/>
          </a:stretch>
        </p:blipFill>
        <p:spPr bwMode="auto">
          <a:xfrm>
            <a:off x="381000" y="1600200"/>
            <a:ext cx="2743200" cy="1946275"/>
          </a:xfrm>
          <a:prstGeom prst="rect">
            <a:avLst/>
          </a:prstGeom>
          <a:noFill/>
          <a:ln w="9525">
            <a:noFill/>
            <a:miter lim="800000"/>
            <a:headEnd/>
            <a:tailEnd/>
          </a:ln>
        </p:spPr>
      </p:pic>
      <p:sp>
        <p:nvSpPr>
          <p:cNvPr id="27652" name="Text Box 7"/>
          <p:cNvSpPr txBox="1">
            <a:spLocks noChangeArrowheads="1"/>
          </p:cNvSpPr>
          <p:nvPr/>
        </p:nvSpPr>
        <p:spPr bwMode="auto">
          <a:xfrm>
            <a:off x="3200400" y="1752600"/>
            <a:ext cx="5656263" cy="3013075"/>
          </a:xfrm>
          <a:prstGeom prst="rect">
            <a:avLst/>
          </a:prstGeom>
          <a:noFill/>
          <a:ln w="9525">
            <a:noFill/>
            <a:miter lim="800000"/>
            <a:headEnd/>
            <a:tailEnd/>
          </a:ln>
        </p:spPr>
        <p:txBody>
          <a:bodyPr>
            <a:prstTxWarp prst="textNoShape">
              <a:avLst/>
            </a:prstTxWarp>
            <a:spAutoFit/>
          </a:bodyPr>
          <a:lstStyle/>
          <a:p>
            <a:pPr eaLnBrk="0" hangingPunct="0"/>
            <a:r>
              <a:rPr lang="en-US" b="0"/>
              <a:t>Predator alarm calls:</a:t>
            </a:r>
          </a:p>
          <a:p>
            <a:pPr eaLnBrk="0" hangingPunct="0"/>
            <a:endParaRPr lang="en-US" b="0"/>
          </a:p>
          <a:p>
            <a:pPr eaLnBrk="0" hangingPunct="0"/>
            <a:r>
              <a:rPr lang="en-US" b="0"/>
              <a:t>“leopard” = run to the trees</a:t>
            </a:r>
          </a:p>
          <a:p>
            <a:pPr eaLnBrk="0" hangingPunct="0"/>
            <a:endParaRPr lang="en-US" b="0"/>
          </a:p>
          <a:p>
            <a:pPr eaLnBrk="0" hangingPunct="0"/>
            <a:r>
              <a:rPr lang="en-US" b="0"/>
              <a:t>“eagle” = look up, run into the bushes</a:t>
            </a:r>
          </a:p>
          <a:p>
            <a:pPr eaLnBrk="0" hangingPunct="0"/>
            <a:endParaRPr lang="en-US" b="0"/>
          </a:p>
          <a:p>
            <a:pPr eaLnBrk="0" hangingPunct="0"/>
            <a:r>
              <a:rPr lang="en-US" b="0"/>
              <a:t>“snake” = stand up on hind legs &amp; look around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4"/>
          <p:cNvSpPr>
            <a:spLocks noGrp="1" noChangeArrowheads="1"/>
          </p:cNvSpPr>
          <p:nvPr>
            <p:ph type="title" idx="4294967295"/>
          </p:nvPr>
        </p:nvSpPr>
        <p:spPr>
          <a:xfrm>
            <a:off x="685800" y="0"/>
            <a:ext cx="7772400" cy="1143000"/>
          </a:xfrm>
        </p:spPr>
        <p:txBody>
          <a:bodyPr/>
          <a:lstStyle/>
          <a:p>
            <a:pPr eaLnBrk="1" hangingPunct="1"/>
            <a:r>
              <a:rPr lang="en-US" sz="3200"/>
              <a:t>Primate Communication</a:t>
            </a:r>
          </a:p>
        </p:txBody>
      </p:sp>
      <p:sp>
        <p:nvSpPr>
          <p:cNvPr id="5" name="Rectangle 5"/>
          <p:cNvSpPr txBox="1">
            <a:spLocks noChangeArrowheads="1"/>
          </p:cNvSpPr>
          <p:nvPr/>
        </p:nvSpPr>
        <p:spPr bwMode="auto">
          <a:xfrm>
            <a:off x="228600" y="990600"/>
            <a:ext cx="8763000" cy="48768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b="0">
                <a:ea typeface="Osaka" pitchFamily="84" charset="-128"/>
                <a:cs typeface="Osaka" pitchFamily="84" charset="-128"/>
              </a:rPr>
              <a:t>Vervet monkeys</a:t>
            </a:r>
          </a:p>
        </p:txBody>
      </p:sp>
      <p:pic>
        <p:nvPicPr>
          <p:cNvPr id="29699" name="Picture 2" descr="kn-leo"/>
          <p:cNvPicPr>
            <a:picLocks noChangeAspect="1" noChangeArrowheads="1"/>
          </p:cNvPicPr>
          <p:nvPr/>
        </p:nvPicPr>
        <p:blipFill>
          <a:blip r:embed="rId5"/>
          <a:srcRect/>
          <a:stretch>
            <a:fillRect/>
          </a:stretch>
        </p:blipFill>
        <p:spPr bwMode="auto">
          <a:xfrm>
            <a:off x="914400" y="1905000"/>
            <a:ext cx="4248150" cy="2773363"/>
          </a:xfrm>
          <a:prstGeom prst="rect">
            <a:avLst/>
          </a:prstGeom>
          <a:noFill/>
          <a:ln w="9525">
            <a:noFill/>
            <a:miter lim="800000"/>
            <a:headEnd/>
            <a:tailEnd/>
          </a:ln>
        </p:spPr>
      </p:pic>
      <p:pic>
        <p:nvPicPr>
          <p:cNvPr id="10" name="Picture 3">
            <a:hlinkClick r:id="" action="ppaction://media"/>
          </p:cNvPr>
          <p:cNvPicPr>
            <a:picLocks noRot="1" noChangeAspect="1" noChangeArrowheads="1"/>
          </p:cNvPicPr>
          <p:nvPr>
            <a:wavAudioFile r:embed="rId1" name="KN-leopard.wav"/>
          </p:nvPr>
        </p:nvPicPr>
        <p:blipFill>
          <a:blip r:embed="rId6"/>
          <a:srcRect/>
          <a:stretch>
            <a:fillRect/>
          </a:stretch>
        </p:blipFill>
        <p:spPr bwMode="auto">
          <a:xfrm>
            <a:off x="1135063" y="4183063"/>
            <a:ext cx="304800" cy="304800"/>
          </a:xfrm>
          <a:prstGeom prst="rect">
            <a:avLst/>
          </a:prstGeom>
          <a:noFill/>
          <a:ln w="9525">
            <a:noFill/>
            <a:miter lim="800000"/>
            <a:headEnd/>
            <a:tailEnd/>
          </a:ln>
        </p:spPr>
      </p:pic>
      <p:pic>
        <p:nvPicPr>
          <p:cNvPr id="29701" name="Picture 4" descr="lo-leo"/>
          <p:cNvPicPr>
            <a:picLocks noChangeAspect="1" noChangeArrowheads="1"/>
          </p:cNvPicPr>
          <p:nvPr/>
        </p:nvPicPr>
        <p:blipFill>
          <a:blip r:embed="rId7"/>
          <a:srcRect/>
          <a:stretch>
            <a:fillRect/>
          </a:stretch>
        </p:blipFill>
        <p:spPr bwMode="auto">
          <a:xfrm>
            <a:off x="6034088" y="1858963"/>
            <a:ext cx="1693862" cy="2828925"/>
          </a:xfrm>
          <a:prstGeom prst="rect">
            <a:avLst/>
          </a:prstGeom>
          <a:noFill/>
          <a:ln w="9525">
            <a:noFill/>
            <a:miter lim="800000"/>
            <a:headEnd/>
            <a:tailEnd/>
          </a:ln>
        </p:spPr>
      </p:pic>
      <p:pic>
        <p:nvPicPr>
          <p:cNvPr id="12" name="Picture 5">
            <a:hlinkClick r:id="" action="ppaction://media"/>
          </p:cNvPr>
          <p:cNvPicPr>
            <a:picLocks noRot="1" noChangeAspect="1" noChangeArrowheads="1"/>
          </p:cNvPicPr>
          <p:nvPr>
            <a:wavAudioFile r:embed="rId2" name="LO-leopard.wav"/>
          </p:nvPr>
        </p:nvPicPr>
        <p:blipFill>
          <a:blip r:embed="rId6"/>
          <a:srcRect/>
          <a:stretch>
            <a:fillRect/>
          </a:stretch>
        </p:blipFill>
        <p:spPr bwMode="auto">
          <a:xfrm>
            <a:off x="6183313" y="4287838"/>
            <a:ext cx="304800" cy="304800"/>
          </a:xfrm>
          <a:prstGeom prst="rect">
            <a:avLst/>
          </a:prstGeom>
          <a:noFill/>
          <a:ln w="9525">
            <a:noFill/>
            <a:miter lim="800000"/>
            <a:headEnd/>
            <a:tailEnd/>
          </a:ln>
        </p:spPr>
      </p:pic>
      <p:sp>
        <p:nvSpPr>
          <p:cNvPr id="29703" name="Text Box 6"/>
          <p:cNvSpPr txBox="1">
            <a:spLocks noChangeArrowheads="1"/>
          </p:cNvSpPr>
          <p:nvPr/>
        </p:nvSpPr>
        <p:spPr bwMode="auto">
          <a:xfrm>
            <a:off x="1169988" y="4764088"/>
            <a:ext cx="1666875" cy="519112"/>
          </a:xfrm>
          <a:prstGeom prst="rect">
            <a:avLst/>
          </a:prstGeom>
          <a:noFill/>
          <a:ln w="9525">
            <a:noFill/>
            <a:miter lim="800000"/>
            <a:headEnd/>
            <a:tailEnd/>
          </a:ln>
        </p:spPr>
        <p:txBody>
          <a:bodyPr wrap="none">
            <a:prstTxWarp prst="textNoShape">
              <a:avLst/>
            </a:prstTxWarp>
            <a:spAutoFit/>
          </a:bodyPr>
          <a:lstStyle/>
          <a:p>
            <a:r>
              <a:rPr lang="en-US" sz="2800"/>
              <a:t>Male (KN)</a:t>
            </a:r>
          </a:p>
        </p:txBody>
      </p:sp>
      <p:sp>
        <p:nvSpPr>
          <p:cNvPr id="29704" name="Rectangle 7"/>
          <p:cNvSpPr>
            <a:spLocks noChangeArrowheads="1"/>
          </p:cNvSpPr>
          <p:nvPr/>
        </p:nvSpPr>
        <p:spPr bwMode="auto">
          <a:xfrm>
            <a:off x="5513388" y="4764088"/>
            <a:ext cx="2362200" cy="519112"/>
          </a:xfrm>
          <a:prstGeom prst="rect">
            <a:avLst/>
          </a:prstGeom>
          <a:noFill/>
          <a:ln w="9525">
            <a:noFill/>
            <a:miter lim="800000"/>
            <a:headEnd/>
            <a:tailEnd/>
          </a:ln>
        </p:spPr>
        <p:txBody>
          <a:bodyPr>
            <a:prstTxWarp prst="textNoShape">
              <a:avLst/>
            </a:prstTxWarp>
            <a:spAutoFit/>
          </a:bodyPr>
          <a:lstStyle/>
          <a:p>
            <a:r>
              <a:rPr lang="en-US" sz="2800"/>
              <a:t>Female (LO)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6" fill="hold"/>
                                        <p:tgtEl>
                                          <p:spTgt spid="10"/>
                                        </p:tgtEl>
                                      </p:cBhvr>
                                    </p:cmd>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99" fill="hold"/>
                                        <p:tgtEl>
                                          <p:spTgt spid="12"/>
                                        </p:tgtEl>
                                      </p:cBhvr>
                                    </p:cmd>
                                  </p:childTnLst>
                                </p:cTn>
                              </p:par>
                            </p:childTnLst>
                          </p:cTn>
                        </p:par>
                      </p:childTnLst>
                    </p:cTn>
                  </p:par>
                </p:childTnLst>
              </p:cTn>
              <p:nextCondLst>
                <p:cond evt="onClick" delay="0">
                  <p:tgtEl>
                    <p:spTgt spid="12"/>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4"/>
          <p:cNvSpPr>
            <a:spLocks noGrp="1" noChangeArrowheads="1"/>
          </p:cNvSpPr>
          <p:nvPr>
            <p:ph type="title" idx="4294967295"/>
          </p:nvPr>
        </p:nvSpPr>
        <p:spPr>
          <a:xfrm>
            <a:off x="685800" y="0"/>
            <a:ext cx="7772400" cy="1143000"/>
          </a:xfrm>
        </p:spPr>
        <p:txBody>
          <a:bodyPr/>
          <a:lstStyle/>
          <a:p>
            <a:pPr eaLnBrk="1" hangingPunct="1"/>
            <a:r>
              <a:rPr lang="en-US" sz="3200"/>
              <a:t>Primate Communication</a:t>
            </a:r>
          </a:p>
        </p:txBody>
      </p:sp>
      <p:sp>
        <p:nvSpPr>
          <p:cNvPr id="5" name="Rectangle 5"/>
          <p:cNvSpPr txBox="1">
            <a:spLocks noChangeArrowheads="1"/>
          </p:cNvSpPr>
          <p:nvPr/>
        </p:nvSpPr>
        <p:spPr bwMode="auto">
          <a:xfrm>
            <a:off x="228600" y="990600"/>
            <a:ext cx="8763000" cy="4876800"/>
          </a:xfrm>
          <a:prstGeom prst="rect">
            <a:avLst/>
          </a:prstGeom>
          <a:noFill/>
          <a:ln w="9525">
            <a:noFill/>
            <a:miter lim="800000"/>
            <a:headEnd/>
            <a:tailEnd/>
          </a:ln>
          <a:effectLst/>
        </p:spPr>
        <p:txBody>
          <a:bodyPr>
            <a:prstTxWarp prst="textNoShape">
              <a:avLst/>
            </a:prstTxWarp>
          </a:bodyPr>
          <a:lstStyle/>
          <a:p>
            <a:pPr marL="342900" indent="-342900">
              <a:spcBef>
                <a:spcPct val="20000"/>
              </a:spcBef>
            </a:pPr>
            <a:r>
              <a:rPr lang="en-US" b="0">
                <a:ea typeface="Osaka" pitchFamily="84" charset="-128"/>
                <a:cs typeface="Osaka" pitchFamily="84" charset="-128"/>
              </a:rPr>
              <a:t>Vervet monkeys</a:t>
            </a:r>
          </a:p>
        </p:txBody>
      </p:sp>
      <p:pic>
        <p:nvPicPr>
          <p:cNvPr id="31747" name="Picture 2" descr="ba-eag"/>
          <p:cNvPicPr>
            <a:picLocks noChangeAspect="1" noChangeArrowheads="1"/>
          </p:cNvPicPr>
          <p:nvPr/>
        </p:nvPicPr>
        <p:blipFill>
          <a:blip r:embed="rId4"/>
          <a:srcRect/>
          <a:stretch>
            <a:fillRect/>
          </a:stretch>
        </p:blipFill>
        <p:spPr bwMode="auto">
          <a:xfrm>
            <a:off x="2390775" y="1771650"/>
            <a:ext cx="1790700" cy="2803525"/>
          </a:xfrm>
          <a:prstGeom prst="rect">
            <a:avLst/>
          </a:prstGeom>
          <a:noFill/>
          <a:ln w="9525">
            <a:noFill/>
            <a:miter lim="800000"/>
            <a:headEnd/>
            <a:tailEnd/>
          </a:ln>
        </p:spPr>
      </p:pic>
      <p:pic>
        <p:nvPicPr>
          <p:cNvPr id="13" name="Picture 3">
            <a:hlinkClick r:id="" action="ppaction://media"/>
          </p:cNvPr>
          <p:cNvPicPr>
            <a:picLocks noRot="1" noChangeAspect="1" noChangeArrowheads="1"/>
          </p:cNvPicPr>
          <p:nvPr>
            <a:wavAudioFile r:embed="rId1" name="BA-eagle.wav"/>
          </p:nvPr>
        </p:nvPicPr>
        <p:blipFill>
          <a:blip r:embed="rId5"/>
          <a:srcRect/>
          <a:stretch>
            <a:fillRect/>
          </a:stretch>
        </p:blipFill>
        <p:spPr bwMode="auto">
          <a:xfrm>
            <a:off x="2460625" y="4067175"/>
            <a:ext cx="304800" cy="304800"/>
          </a:xfrm>
          <a:prstGeom prst="rect">
            <a:avLst/>
          </a:prstGeom>
          <a:noFill/>
          <a:ln w="9525">
            <a:noFill/>
            <a:miter lim="800000"/>
            <a:headEnd/>
            <a:tailEnd/>
          </a:ln>
        </p:spPr>
      </p:pic>
      <p:sp>
        <p:nvSpPr>
          <p:cNvPr id="31749" name="Rectangle 4"/>
          <p:cNvSpPr>
            <a:spLocks noChangeArrowheads="1"/>
          </p:cNvSpPr>
          <p:nvPr/>
        </p:nvSpPr>
        <p:spPr bwMode="auto">
          <a:xfrm>
            <a:off x="2235200" y="4732338"/>
            <a:ext cx="1974850" cy="519112"/>
          </a:xfrm>
          <a:prstGeom prst="rect">
            <a:avLst/>
          </a:prstGeom>
          <a:noFill/>
          <a:ln w="9525">
            <a:noFill/>
            <a:miter lim="800000"/>
            <a:headEnd/>
            <a:tailEnd/>
          </a:ln>
        </p:spPr>
        <p:txBody>
          <a:bodyPr wrap="none">
            <a:prstTxWarp prst="textNoShape">
              <a:avLst/>
            </a:prstTxWarp>
            <a:spAutoFit/>
          </a:bodyPr>
          <a:lstStyle/>
          <a:p>
            <a:r>
              <a:rPr lang="en-US" sz="2800"/>
              <a:t>Female (BA)</a:t>
            </a:r>
          </a:p>
        </p:txBody>
      </p:sp>
      <p:sp>
        <p:nvSpPr>
          <p:cNvPr id="31750" name="Rectangle 6"/>
          <p:cNvSpPr>
            <a:spLocks noChangeArrowheads="1"/>
          </p:cNvSpPr>
          <p:nvPr/>
        </p:nvSpPr>
        <p:spPr bwMode="auto">
          <a:xfrm>
            <a:off x="2362200" y="5486400"/>
            <a:ext cx="4329113" cy="579438"/>
          </a:xfrm>
          <a:prstGeom prst="rect">
            <a:avLst/>
          </a:prstGeom>
          <a:noFill/>
          <a:ln w="9525">
            <a:noFill/>
            <a:miter lim="800000"/>
            <a:headEnd/>
            <a:tailEnd/>
          </a:ln>
        </p:spPr>
        <p:txBody>
          <a:bodyPr wrap="none">
            <a:prstTxWarp prst="textNoShape">
              <a:avLst/>
            </a:prstTxWarp>
            <a:spAutoFit/>
          </a:bodyPr>
          <a:lstStyle/>
          <a:p>
            <a:r>
              <a:rPr lang="en-US" sz="3200"/>
              <a:t>Vervet ‘Eagle’ Alarm Call</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9780</TotalTime>
  <Words>2711</Words>
  <Application>Microsoft Macintosh PowerPoint</Application>
  <PresentationFormat>On-screen Show (4:3)</PresentationFormat>
  <Paragraphs>393</Paragraphs>
  <Slides>57</Slides>
  <Notes>51</Notes>
  <HiddenSlides>0</HiddenSlides>
  <MMClips>13</MMClips>
  <ScaleCrop>false</ScaleCrop>
  <HeadingPairs>
    <vt:vector size="6" baseType="variant">
      <vt:variant>
        <vt:lpstr>Fonts Used</vt:lpstr>
      </vt:variant>
      <vt:variant>
        <vt:i4>8</vt:i4>
      </vt:variant>
      <vt:variant>
        <vt:lpstr>Design Template</vt:lpstr>
      </vt:variant>
      <vt:variant>
        <vt:i4>1</vt:i4>
      </vt:variant>
      <vt:variant>
        <vt:lpstr>Slide Titles</vt:lpstr>
      </vt:variant>
      <vt:variant>
        <vt:i4>57</vt:i4>
      </vt:variant>
    </vt:vector>
  </HeadingPairs>
  <TitlesOfParts>
    <vt:vector size="66" baseType="lpstr">
      <vt:lpstr>Calibri</vt:lpstr>
      <vt:lpstr>ＭＳ Ｐゴシック</vt:lpstr>
      <vt:lpstr>Osaka</vt:lpstr>
      <vt:lpstr>Wingdings</vt:lpstr>
      <vt:lpstr>One Stroke Script LET</vt:lpstr>
      <vt:lpstr>Arial</vt:lpstr>
      <vt:lpstr>Times</vt:lpstr>
      <vt:lpstr>Helvetica</vt:lpstr>
      <vt:lpstr>Blank Presentation</vt:lpstr>
      <vt:lpstr>Psych 56L/ Ling 51: Acquisition of Language</vt:lpstr>
      <vt:lpstr>Announcements</vt:lpstr>
      <vt:lpstr>Language and Other Species</vt:lpstr>
      <vt:lpstr>Language and Other Species</vt:lpstr>
      <vt:lpstr>Communication Systems</vt:lpstr>
      <vt:lpstr>Human Language vs. “Animal Language”</vt:lpstr>
      <vt:lpstr>Primate Communication</vt:lpstr>
      <vt:lpstr>Primate Communication</vt:lpstr>
      <vt:lpstr>Primate Communication</vt:lpstr>
      <vt:lpstr>Primate Communication</vt:lpstr>
      <vt:lpstr>Primate Communication</vt:lpstr>
      <vt:lpstr>Primate Communication</vt:lpstr>
      <vt:lpstr>Mollusks  vs. Primates</vt:lpstr>
      <vt:lpstr>Mollusks  vs. Primates</vt:lpstr>
      <vt:lpstr>After 450 million years…</vt:lpstr>
      <vt:lpstr>Not just mollusks  and non-human primates</vt:lpstr>
      <vt:lpstr>Human Vocabulary</vt:lpstr>
      <vt:lpstr>Bee Communication</vt:lpstr>
      <vt:lpstr>Bee Communication</vt:lpstr>
      <vt:lpstr>PowerPoint Presentation</vt:lpstr>
      <vt:lpstr>Bee Communication</vt:lpstr>
      <vt:lpstr>PowerPoint Presentation</vt:lpstr>
      <vt:lpstr>PowerPoint Presentation</vt:lpstr>
      <vt:lpstr>Bird Communication</vt:lpstr>
      <vt:lpstr>Bird Communication</vt:lpstr>
      <vt:lpstr>Bird Communication</vt:lpstr>
      <vt:lpstr>PowerPoint Presentation</vt:lpstr>
      <vt:lpstr>Birdsong</vt:lpstr>
      <vt:lpstr>White-crown sparrow song</vt:lpstr>
      <vt:lpstr>Bird Communication</vt:lpstr>
      <vt:lpstr>Bird Communication vs Human Language</vt:lpstr>
      <vt:lpstr>PowerPoint Presentation</vt:lpstr>
      <vt:lpstr>PowerPoint Presentation</vt:lpstr>
      <vt:lpstr>Learning Human Language</vt:lpstr>
      <vt:lpstr>Non-Primates</vt:lpstr>
      <vt:lpstr>Alex the Parrot</vt:lpstr>
      <vt:lpstr>Alex’s language</vt:lpstr>
      <vt:lpstr>Non-human primates</vt:lpstr>
      <vt:lpstr>Non-human primates</vt:lpstr>
      <vt:lpstr>Teaching chimpanzees</vt:lpstr>
      <vt:lpstr>Teaching chimpanzees</vt:lpstr>
      <vt:lpstr>Teaching chimpanzees</vt:lpstr>
      <vt:lpstr>PowerPoint Presentation</vt:lpstr>
      <vt:lpstr>Teaching chimpanzees</vt:lpstr>
      <vt:lpstr>PowerPoint Presentation</vt:lpstr>
      <vt:lpstr>Conversations with Koko</vt:lpstr>
      <vt:lpstr>Lana &amp; friends</vt:lpstr>
      <vt:lpstr>PowerPoint Presentation</vt:lpstr>
      <vt:lpstr>Teaching bonobos</vt:lpstr>
      <vt:lpstr>Teaching bonobos</vt:lpstr>
      <vt:lpstr>Some interim conclusions about  animal communication</vt:lpstr>
      <vt:lpstr>Some Linguists’ Concluding Remarks</vt:lpstr>
      <vt:lpstr>So what’s the problem?</vt:lpstr>
      <vt:lpstr>A more detailed look at the nativist idea </vt:lpstr>
      <vt:lpstr>A more detailed look at the nativist idea </vt:lpstr>
      <vt:lpstr>Recap: Animal Communication</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S Pearl</cp:lastModifiedBy>
  <cp:revision>558</cp:revision>
  <cp:lastPrinted>2011-01-03T16:55:40Z</cp:lastPrinted>
  <dcterms:created xsi:type="dcterms:W3CDTF">2012-08-21T20:51:19Z</dcterms:created>
  <dcterms:modified xsi:type="dcterms:W3CDTF">2013-01-18T22:56:32Z</dcterms:modified>
</cp:coreProperties>
</file>