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Default Extension="pdf" ContentType="application/pdf"/>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49"/>
  </p:notesMasterIdLst>
  <p:handoutMasterIdLst>
    <p:handoutMasterId r:id="rId50"/>
  </p:handoutMasterIdLst>
  <p:sldIdLst>
    <p:sldId id="259" r:id="rId2"/>
    <p:sldId id="260" r:id="rId3"/>
    <p:sldId id="261" r:id="rId4"/>
    <p:sldId id="262" r:id="rId5"/>
    <p:sldId id="263" r:id="rId6"/>
    <p:sldId id="264" r:id="rId7"/>
    <p:sldId id="265" r:id="rId8"/>
    <p:sldId id="302"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305" r:id="rId37"/>
    <p:sldId id="293" r:id="rId38"/>
    <p:sldId id="294" r:id="rId39"/>
    <p:sldId id="295" r:id="rId40"/>
    <p:sldId id="296" r:id="rId41"/>
    <p:sldId id="297" r:id="rId42"/>
    <p:sldId id="298" r:id="rId43"/>
    <p:sldId id="299" r:id="rId44"/>
    <p:sldId id="300" r:id="rId45"/>
    <p:sldId id="301" r:id="rId46"/>
    <p:sldId id="303" r:id="rId47"/>
    <p:sldId id="304" r:id="rId48"/>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1pPr>
    <a:lvl2pPr marL="457200"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2pPr>
    <a:lvl3pPr marL="914400"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3pPr>
    <a:lvl4pPr marL="1371600"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4pPr>
    <a:lvl5pPr marL="1828800"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Calibri"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Calibri"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Calibri"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Calibri"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C6034"/>
    <a:srgbClr val="0F713C"/>
    <a:srgbClr val="B3129A"/>
    <a:srgbClr val="0D80C4"/>
    <a:srgbClr val="0B1FFF"/>
    <a:srgbClr val="8CFF4F"/>
    <a:srgbClr val="12E531"/>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941" autoAdjust="0"/>
    <p:restoredTop sz="90929"/>
  </p:normalViewPr>
  <p:slideViewPr>
    <p:cSldViewPr>
      <p:cViewPr>
        <p:scale>
          <a:sx n="115" d="100"/>
          <a:sy n="115" d="100"/>
        </p:scale>
        <p:origin x="-56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handoutMaster" Target="handoutMasters/handout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interSettings" Target="printerSettings/printerSettings1.bin"/><Relationship Id="rId55" Type="http://schemas.openxmlformats.org/officeDocument/2006/relationships/tableStyles" Target="tableStyle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esProps" Target="presProps.xml"/><Relationship Id="rId54"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84" charset="0"/>
                <a:ea typeface="ＭＳ Ｐゴシック" pitchFamily="-84" charset="-128"/>
                <a:cs typeface="ＭＳ Ｐゴシック" pitchFamily="-84" charset="-128"/>
              </a:defRPr>
            </a:lvl1pPr>
          </a:lstStyle>
          <a:p>
            <a:pPr>
              <a:defRPr/>
            </a:pPr>
            <a:fld id="{06FA25EB-51B0-437E-BF34-A2E64618E22A}" type="datetime1">
              <a:rPr lang="en-US"/>
              <a:pPr>
                <a:defRPr/>
              </a:pPr>
              <a:t>1/15/13</a:t>
            </a:fld>
            <a:endParaRPr lang="en-US"/>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ea typeface="ＭＳ Ｐゴシック" pitchFamily="-84" charset="-128"/>
                <a:cs typeface="ＭＳ Ｐゴシック" pitchFamily="-84" charset="-128"/>
              </a:defRPr>
            </a:lvl1pPr>
          </a:lstStyle>
          <a:p>
            <a:pPr>
              <a:defRPr/>
            </a:pPr>
            <a:fld id="{1F35BA92-6AE1-487F-AF4F-F8713E9238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fld id="{BCED277C-5611-4CF8-8100-ABDD8C82CD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8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pitchFamily="8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pitchFamily="8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pitchFamily="8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pitchFamily="8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8ACC555E-E00D-4EC8-8290-1A1D04AE33AC}" type="slidenum">
              <a:rPr lang="en-US" sz="1200" b="0"/>
              <a:pPr algn="r" eaLnBrk="0" hangingPunct="0"/>
              <a:t>1</a:t>
            </a:fld>
            <a:endParaRPr lang="en-US" sz="1200" b="0"/>
          </a:p>
        </p:txBody>
      </p:sp>
      <p:sp>
        <p:nvSpPr>
          <p:cNvPr id="16386" name="Rectangle 2"/>
          <p:cNvSpPr>
            <a:spLocks noGrp="1" noRo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2704EB54-5801-4711-BC46-9122F262DA9A}" type="slidenum">
              <a:rPr lang="en-US" sz="1200" b="0"/>
              <a:pPr algn="r" eaLnBrk="0" hangingPunct="0"/>
              <a:t>10</a:t>
            </a:fld>
            <a:endParaRPr lang="en-US" sz="1200" b="0"/>
          </a:p>
        </p:txBody>
      </p:sp>
      <p:sp>
        <p:nvSpPr>
          <p:cNvPr id="34818" name="Rectangle 2"/>
          <p:cNvSpPr>
            <a:spLocks noGrp="1" noRot="1" noChangeArrowheads="1" noTextEdit="1"/>
          </p:cNvSpPr>
          <p:nvPr>
            <p:ph type="sldImg"/>
          </p:nvPr>
        </p:nvSpPr>
        <p:spPr>
          <a:solidFill>
            <a:srgbClr val="FFFFFF"/>
          </a:solidFill>
          <a:ln/>
        </p:spPr>
      </p:sp>
      <p:sp>
        <p:nvSpPr>
          <p:cNvPr id="34819"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026"/>
          <p:cNvSpPr>
            <a:spLocks noGrp="1" noRot="1" noChangeArrowheads="1" noTextEdit="1"/>
          </p:cNvSpPr>
          <p:nvPr>
            <p:ph type="sldImg"/>
          </p:nvPr>
        </p:nvSpPr>
        <p:spPr>
          <a:ln/>
        </p:spPr>
      </p:sp>
      <p:sp>
        <p:nvSpPr>
          <p:cNvPr id="36866" name="Rectangle 1027"/>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2"/>
          <p:cNvSpPr>
            <a:spLocks noGrp="1" noRo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2"/>
          <p:cNvSpPr>
            <a:spLocks noGrp="1" noRo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Ro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C624C3F4-88C5-41F1-8771-63B265AC57D8}" type="slidenum">
              <a:rPr lang="en-US" sz="1200" b="0"/>
              <a:pPr algn="r" eaLnBrk="0" hangingPunct="0"/>
              <a:t>15</a:t>
            </a:fld>
            <a:endParaRPr lang="en-US" sz="1200" b="0"/>
          </a:p>
        </p:txBody>
      </p:sp>
      <p:sp>
        <p:nvSpPr>
          <p:cNvPr id="45058" name="Rectangle 2"/>
          <p:cNvSpPr>
            <a:spLocks noGrp="1" noRo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7E5093FF-A37E-49CC-B732-99470874CBCA}" type="slidenum">
              <a:rPr lang="en-US" sz="1200" b="0"/>
              <a:pPr algn="r" eaLnBrk="0" hangingPunct="0"/>
              <a:t>16</a:t>
            </a:fld>
            <a:endParaRPr lang="en-US" sz="1200" b="0"/>
          </a:p>
        </p:txBody>
      </p:sp>
      <p:sp>
        <p:nvSpPr>
          <p:cNvPr id="47106" name="Rectangle 2"/>
          <p:cNvSpPr>
            <a:spLocks noGrp="1" noRo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2"/>
          <p:cNvSpPr>
            <a:spLocks noGrp="1" noRo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96BD3055-45AF-48FE-9627-943BA114716D}" type="slidenum">
              <a:rPr lang="en-US" sz="1200" b="0"/>
              <a:pPr algn="r" eaLnBrk="0" hangingPunct="0"/>
              <a:t>18</a:t>
            </a:fld>
            <a:endParaRPr lang="en-US" sz="1200" b="0"/>
          </a:p>
        </p:txBody>
      </p:sp>
      <p:sp>
        <p:nvSpPr>
          <p:cNvPr id="51202" name="Rectangle 1026"/>
          <p:cNvSpPr>
            <a:spLocks noGrp="1" noRot="1" noChangeArrowheads="1" noTextEdit="1"/>
          </p:cNvSpPr>
          <p:nvPr>
            <p:ph type="sldImg"/>
          </p:nvPr>
        </p:nvSpPr>
        <p:spPr>
          <a:solidFill>
            <a:srgbClr val="FFFFFF"/>
          </a:solidFill>
          <a:ln/>
        </p:spPr>
      </p:sp>
      <p:sp>
        <p:nvSpPr>
          <p:cNvPr id="51203" name="Rectangle 1027"/>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536B6359-0D1D-4FB1-AF43-C0DCED0A3B56}" type="slidenum">
              <a:rPr lang="en-US" sz="1200" b="0"/>
              <a:pPr algn="r" eaLnBrk="0" hangingPunct="0"/>
              <a:t>19</a:t>
            </a:fld>
            <a:endParaRPr lang="en-US" sz="1200" b="0"/>
          </a:p>
        </p:txBody>
      </p:sp>
      <p:sp>
        <p:nvSpPr>
          <p:cNvPr id="53250" name="Rectangle 1026"/>
          <p:cNvSpPr>
            <a:spLocks noGrp="1" noRot="1" noChangeArrowheads="1" noTextEdit="1"/>
          </p:cNvSpPr>
          <p:nvPr>
            <p:ph type="sldImg"/>
          </p:nvPr>
        </p:nvSpPr>
        <p:spPr>
          <a:solidFill>
            <a:srgbClr val="FFFFFF"/>
          </a:solidFill>
          <a:ln/>
        </p:spPr>
      </p:sp>
      <p:sp>
        <p:nvSpPr>
          <p:cNvPr id="53251" name="Rectangle 1027"/>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67D553FE-A2B6-47B9-A06F-D9CC7AFD69FB}" type="slidenum">
              <a:rPr lang="en-US" sz="1200" b="0"/>
              <a:pPr algn="r" eaLnBrk="0" hangingPunct="0"/>
              <a:t>2</a:t>
            </a:fld>
            <a:endParaRPr lang="en-US" sz="1200" b="0"/>
          </a:p>
        </p:txBody>
      </p:sp>
      <p:sp>
        <p:nvSpPr>
          <p:cNvPr id="18434" name="Rectangle 2"/>
          <p:cNvSpPr>
            <a:spLocks noGrp="1" noRo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28B9F51C-CAA8-4A38-B386-C5EEF97534CC}" type="slidenum">
              <a:rPr lang="en-US" sz="1200" b="0"/>
              <a:pPr algn="r" eaLnBrk="0" hangingPunct="0"/>
              <a:t>20</a:t>
            </a:fld>
            <a:endParaRPr lang="en-US" sz="1200" b="0"/>
          </a:p>
        </p:txBody>
      </p:sp>
      <p:sp>
        <p:nvSpPr>
          <p:cNvPr id="55298" name="Rectangle 2"/>
          <p:cNvSpPr>
            <a:spLocks noGrp="1" noRo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1026"/>
          <p:cNvSpPr>
            <a:spLocks noGrp="1" noRot="1" noChangeArrowheads="1" noTextEdit="1"/>
          </p:cNvSpPr>
          <p:nvPr>
            <p:ph type="sldImg"/>
          </p:nvPr>
        </p:nvSpPr>
        <p:spPr>
          <a:ln/>
        </p:spPr>
      </p:sp>
      <p:sp>
        <p:nvSpPr>
          <p:cNvPr id="57346" name="Rectangle 1027"/>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D6DF756E-EEAE-4406-A9CD-72B26091CAFB}" type="slidenum">
              <a:rPr lang="en-US" sz="1200" b="0"/>
              <a:pPr algn="r" eaLnBrk="0" hangingPunct="0"/>
              <a:t>22</a:t>
            </a:fld>
            <a:endParaRPr lang="en-US" sz="1200" b="0"/>
          </a:p>
        </p:txBody>
      </p:sp>
      <p:sp>
        <p:nvSpPr>
          <p:cNvPr id="59394" name="Rectangle 2"/>
          <p:cNvSpPr>
            <a:spLocks noGrp="1" noRot="1" noChangeArrowheads="1" noTextEdit="1"/>
          </p:cNvSpPr>
          <p:nvPr>
            <p:ph type="sldImg"/>
          </p:nvPr>
        </p:nvSpPr>
        <p:spPr>
          <a:solidFill>
            <a:srgbClr val="FFFFFF"/>
          </a:solidFill>
          <a:ln/>
        </p:spPr>
      </p:sp>
      <p:sp>
        <p:nvSpPr>
          <p:cNvPr id="5939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Rectangle 2"/>
          <p:cNvSpPr>
            <a:spLocks noGrp="1" noRo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Rectangle 2"/>
          <p:cNvSpPr>
            <a:spLocks noGrp="1" noRo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94C193CB-C2B4-414C-99DC-478B6556B784}" type="slidenum">
              <a:rPr lang="en-US" sz="1200" b="0"/>
              <a:pPr algn="r" eaLnBrk="0" hangingPunct="0"/>
              <a:t>25</a:t>
            </a:fld>
            <a:endParaRPr lang="en-US" sz="1200" b="0"/>
          </a:p>
        </p:txBody>
      </p:sp>
      <p:sp>
        <p:nvSpPr>
          <p:cNvPr id="65538" name="Rectangle 2"/>
          <p:cNvSpPr>
            <a:spLocks noGrp="1" noRo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2"/>
          <p:cNvSpPr>
            <a:spLocks noGrp="1" noRo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6CBE1CF-D535-497C-B132-8C3CCF1DBE11}" type="slidenum">
              <a:rPr lang="en-US" sz="1200" b="0"/>
              <a:pPr algn="r" eaLnBrk="0" hangingPunct="0"/>
              <a:t>27</a:t>
            </a:fld>
            <a:endParaRPr lang="en-US" sz="1200" b="0"/>
          </a:p>
        </p:txBody>
      </p:sp>
      <p:sp>
        <p:nvSpPr>
          <p:cNvPr id="69634" name="Rectangle 2"/>
          <p:cNvSpPr>
            <a:spLocks noGrp="1" noRo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Rectangle 2"/>
          <p:cNvSpPr>
            <a:spLocks noGrp="1" noRo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Rectangle 2"/>
          <p:cNvSpPr>
            <a:spLocks noGrp="1" noRo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87708D8-5695-4125-BBAC-509A7045A019}" type="slidenum">
              <a:rPr lang="en-US" sz="1200" b="0"/>
              <a:pPr algn="r" eaLnBrk="0" hangingPunct="0"/>
              <a:t>3</a:t>
            </a:fld>
            <a:endParaRPr lang="en-US" sz="1200" b="0"/>
          </a:p>
        </p:txBody>
      </p:sp>
      <p:sp>
        <p:nvSpPr>
          <p:cNvPr id="20482" name="Rectangle 2"/>
          <p:cNvSpPr>
            <a:spLocks noGrp="1" noRo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2"/>
          <p:cNvSpPr>
            <a:spLocks noGrp="1" noRo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Rectangle 2"/>
          <p:cNvSpPr>
            <a:spLocks noGrp="1" noRo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Rectangle 2"/>
          <p:cNvSpPr>
            <a:spLocks noGrp="1" noRo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Rectangle 1026"/>
          <p:cNvSpPr>
            <a:spLocks noGrp="1" noRot="1" noChangeArrowheads="1" noTextEdit="1"/>
          </p:cNvSpPr>
          <p:nvPr>
            <p:ph type="sldImg"/>
          </p:nvPr>
        </p:nvSpPr>
        <p:spPr>
          <a:ln/>
        </p:spPr>
      </p:sp>
      <p:sp>
        <p:nvSpPr>
          <p:cNvPr id="81922" name="Rectangle 1027"/>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Rectangle 2"/>
          <p:cNvSpPr>
            <a:spLocks noGrp="1" noRo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2"/>
          <p:cNvSpPr>
            <a:spLocks noGrp="1" noRo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A58AF9F8-E1AD-4816-A589-BD9F71C22085}" type="slidenum">
              <a:rPr lang="en-US" sz="1200" b="0"/>
              <a:pPr algn="r" eaLnBrk="0" hangingPunct="0"/>
              <a:t>37</a:t>
            </a:fld>
            <a:endParaRPr lang="en-US" sz="1200" b="0"/>
          </a:p>
        </p:txBody>
      </p:sp>
      <p:sp>
        <p:nvSpPr>
          <p:cNvPr id="89090" name="Rectangle 2"/>
          <p:cNvSpPr>
            <a:spLocks noGrp="1" noRot="1" noChangeArrowheads="1" noTextEdit="1"/>
          </p:cNvSpPr>
          <p:nvPr>
            <p:ph type="sldImg"/>
          </p:nvPr>
        </p:nvSpPr>
        <p:spPr>
          <a:solidFill>
            <a:srgbClr val="FFFFFF"/>
          </a:solidFill>
          <a:ln/>
        </p:spPr>
      </p:sp>
      <p:sp>
        <p:nvSpPr>
          <p:cNvPr id="8909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Rectangle 1026"/>
          <p:cNvSpPr>
            <a:spLocks noGrp="1" noRot="1" noChangeArrowheads="1" noTextEdit="1"/>
          </p:cNvSpPr>
          <p:nvPr>
            <p:ph type="sldImg"/>
          </p:nvPr>
        </p:nvSpPr>
        <p:spPr>
          <a:ln/>
        </p:spPr>
      </p:sp>
      <p:sp>
        <p:nvSpPr>
          <p:cNvPr id="91138" name="Rectangle 1027"/>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1026"/>
          <p:cNvSpPr>
            <a:spLocks noGrp="1" noRot="1" noChangeArrowheads="1" noTextEdit="1"/>
          </p:cNvSpPr>
          <p:nvPr>
            <p:ph type="sldImg"/>
          </p:nvPr>
        </p:nvSpPr>
        <p:spPr>
          <a:ln/>
        </p:spPr>
      </p:sp>
      <p:sp>
        <p:nvSpPr>
          <p:cNvPr id="93186" name="Rectangle 1027"/>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66B6DECB-80AB-42E2-B614-22F4265EF499}" type="slidenum">
              <a:rPr lang="en-US" sz="1200" b="0"/>
              <a:pPr algn="r" eaLnBrk="0" hangingPunct="0"/>
              <a:t>40</a:t>
            </a:fld>
            <a:endParaRPr lang="en-US" sz="1200" b="0"/>
          </a:p>
        </p:txBody>
      </p:sp>
      <p:sp>
        <p:nvSpPr>
          <p:cNvPr id="95234" name="Rectangle 2"/>
          <p:cNvSpPr>
            <a:spLocks noGrp="1" noRo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056D7859-D80B-4680-B4FD-72A44F109B9F}" type="slidenum">
              <a:rPr lang="en-US" sz="1200" b="0"/>
              <a:pPr algn="r" eaLnBrk="0" hangingPunct="0"/>
              <a:t>4</a:t>
            </a:fld>
            <a:endParaRPr lang="en-US" sz="1200" b="0"/>
          </a:p>
        </p:txBody>
      </p:sp>
      <p:sp>
        <p:nvSpPr>
          <p:cNvPr id="22530" name="Rectangle 2"/>
          <p:cNvSpPr>
            <a:spLocks noGrp="1" noRo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B9DBAD21-2A97-4586-95AA-E2F02218ECAC}" type="slidenum">
              <a:rPr lang="en-US" sz="1200" b="0"/>
              <a:pPr algn="r" eaLnBrk="0" hangingPunct="0"/>
              <a:t>41</a:t>
            </a:fld>
            <a:endParaRPr lang="en-US" sz="1200" b="0"/>
          </a:p>
        </p:txBody>
      </p:sp>
      <p:sp>
        <p:nvSpPr>
          <p:cNvPr id="97282" name="Rectangle 1026"/>
          <p:cNvSpPr>
            <a:spLocks noGrp="1" noRot="1" noChangeArrowheads="1"/>
          </p:cNvSpPr>
          <p:nvPr>
            <p:ph type="sldImg"/>
          </p:nvPr>
        </p:nvSpPr>
        <p:spPr>
          <a:solidFill>
            <a:srgbClr val="FFFFFF"/>
          </a:solidFill>
          <a:ln/>
        </p:spPr>
      </p:sp>
      <p:sp>
        <p:nvSpPr>
          <p:cNvPr id="97283"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1CBB4D6-F93B-4EEF-94AC-1932C707E814}" type="slidenum">
              <a:rPr lang="en-US" sz="1200" b="0"/>
              <a:pPr algn="r" eaLnBrk="0" hangingPunct="0"/>
              <a:t>42</a:t>
            </a:fld>
            <a:endParaRPr lang="en-US" sz="1200" b="0"/>
          </a:p>
        </p:txBody>
      </p:sp>
      <p:sp>
        <p:nvSpPr>
          <p:cNvPr id="99330" name="Rectangle 1026"/>
          <p:cNvSpPr>
            <a:spLocks noGrp="1" noRot="1" noChangeArrowheads="1"/>
          </p:cNvSpPr>
          <p:nvPr>
            <p:ph type="sldImg"/>
          </p:nvPr>
        </p:nvSpPr>
        <p:spPr>
          <a:solidFill>
            <a:srgbClr val="FFFFFF"/>
          </a:solidFill>
          <a:ln/>
        </p:spPr>
      </p:sp>
      <p:sp>
        <p:nvSpPr>
          <p:cNvPr id="9933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6ABB2BAE-332C-440B-BF6C-595549A2A88E}" type="slidenum">
              <a:rPr lang="en-US" sz="1200" b="0"/>
              <a:pPr algn="r" eaLnBrk="0" hangingPunct="0"/>
              <a:t>43</a:t>
            </a:fld>
            <a:endParaRPr lang="en-US" sz="1200" b="0"/>
          </a:p>
        </p:txBody>
      </p:sp>
      <p:sp>
        <p:nvSpPr>
          <p:cNvPr id="101378" name="Rectangle 1026"/>
          <p:cNvSpPr>
            <a:spLocks noGrp="1" noRo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9266C5D5-ED0F-4E0C-BC74-DBDEA79C9123}" type="slidenum">
              <a:rPr lang="en-US" sz="1200" b="0"/>
              <a:pPr algn="r" eaLnBrk="0" hangingPunct="0"/>
              <a:t>44</a:t>
            </a:fld>
            <a:endParaRPr lang="en-US" sz="1200" b="0"/>
          </a:p>
        </p:txBody>
      </p:sp>
      <p:sp>
        <p:nvSpPr>
          <p:cNvPr id="103426" name="Rectangle 1026"/>
          <p:cNvSpPr>
            <a:spLocks noGrp="1" noRot="1" noChangeArrowheads="1"/>
          </p:cNvSpPr>
          <p:nvPr>
            <p:ph type="sldImg"/>
          </p:nvPr>
        </p:nvSpPr>
        <p:spPr>
          <a:solidFill>
            <a:srgbClr val="FFFFFF"/>
          </a:solidFill>
          <a:ln/>
        </p:spPr>
      </p:sp>
      <p:sp>
        <p:nvSpPr>
          <p:cNvPr id="10342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34A782D-C683-4ECF-9CA6-050CF5891928}" type="slidenum">
              <a:rPr lang="en-US" sz="1200" b="0"/>
              <a:pPr algn="r" eaLnBrk="0" hangingPunct="0"/>
              <a:t>45</a:t>
            </a:fld>
            <a:endParaRPr lang="en-US" sz="1200" b="0"/>
          </a:p>
        </p:txBody>
      </p:sp>
      <p:sp>
        <p:nvSpPr>
          <p:cNvPr id="105474" name="Rectangle 2"/>
          <p:cNvSpPr>
            <a:spLocks noGrp="1" noRo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9DFED8E9-8E4D-4E19-8EAD-D8621D56C870}" type="slidenum">
              <a:rPr lang="en-US" sz="1200" b="0"/>
              <a:pPr algn="r" eaLnBrk="0" hangingPunct="0"/>
              <a:t>5</a:t>
            </a:fld>
            <a:endParaRPr lang="en-US" sz="1200" b="0"/>
          </a:p>
        </p:txBody>
      </p:sp>
      <p:sp>
        <p:nvSpPr>
          <p:cNvPr id="24578" name="Rectangle 2"/>
          <p:cNvSpPr>
            <a:spLocks noGrp="1" noRo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026"/>
          <p:cNvSpPr>
            <a:spLocks noGrp="1" noRot="1" noChangeArrowheads="1" noTextEdit="1"/>
          </p:cNvSpPr>
          <p:nvPr>
            <p:ph type="sldImg"/>
          </p:nvPr>
        </p:nvSpPr>
        <p:spPr>
          <a:ln/>
        </p:spPr>
      </p:sp>
      <p:sp>
        <p:nvSpPr>
          <p:cNvPr id="26626" name="Rectangle 1027"/>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A4F7182F-2A9C-422A-B706-1031A87847F7}" type="slidenum">
              <a:rPr lang="en-US" sz="1200" b="0"/>
              <a:pPr algn="r" eaLnBrk="0" hangingPunct="0"/>
              <a:t>7</a:t>
            </a:fld>
            <a:endParaRPr lang="en-US" sz="1200" b="0"/>
          </a:p>
        </p:txBody>
      </p:sp>
      <p:sp>
        <p:nvSpPr>
          <p:cNvPr id="28674" name="Rectangle 2"/>
          <p:cNvSpPr>
            <a:spLocks noGrp="1" noRo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1026"/>
          <p:cNvSpPr>
            <a:spLocks noGrp="1" noRot="1" noChangeArrowheads="1" noTextEdit="1"/>
          </p:cNvSpPr>
          <p:nvPr>
            <p:ph type="sldImg"/>
          </p:nvPr>
        </p:nvSpPr>
        <p:spPr>
          <a:ln/>
        </p:spPr>
      </p:sp>
      <p:sp>
        <p:nvSpPr>
          <p:cNvPr id="30722" name="Rectangle 1027"/>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6C49E784-471A-431E-80C5-33C44312BD2D}" type="slidenum">
              <a:rPr lang="en-US" sz="1200" b="0"/>
              <a:pPr algn="r" eaLnBrk="0" hangingPunct="0"/>
              <a:t>9</a:t>
            </a:fld>
            <a:endParaRPr lang="en-US" sz="1200" b="0"/>
          </a:p>
        </p:txBody>
      </p:sp>
      <p:sp>
        <p:nvSpPr>
          <p:cNvPr id="32770" name="Rectangle 2"/>
          <p:cNvSpPr>
            <a:spLocks noGrp="1" noRo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D2F843-ECD1-445E-95A5-EDDC53F491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D37F78-6E7B-427D-9322-8D470F31C1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747B9B-CFED-471C-977C-DBEE359208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A71C8-EADC-443A-B75E-B0973CFA7C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E114B2-7B08-48BC-92A7-F652610603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3FCFA1-1925-4AEE-BD09-C251C44EC8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DD003D-58F8-4782-8225-89D01D7DF4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1297F4-76F1-4E86-A641-676EC23F3C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7A73FD-7A0C-4527-90FD-786986643A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EA4709-9B7E-4121-9A71-7B71D4985D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8F0CA0-6326-4BA6-9C90-A20937774E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ea typeface="Osaka" pitchFamily="84" charset="-128"/>
                <a:cs typeface="Osaka" pitchFamily="84" charset="-128"/>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ea typeface="Osaka" pitchFamily="84" charset="-128"/>
                <a:cs typeface="Osaka" pitchFamily="84" charset="-128"/>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Arial" charset="0"/>
                <a:ea typeface="+mn-ea"/>
                <a:cs typeface="+mn-cs"/>
              </a:defRPr>
            </a:lvl1pPr>
          </a:lstStyle>
          <a:p>
            <a:pPr>
              <a:defRPr/>
            </a:pPr>
            <a:fld id="{4D22277E-B2FC-4E23-A4C3-AE2AE9DDA9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Calibri" pitchFamily="84" charset="0"/>
          <a:ea typeface="+mj-ea"/>
          <a:cs typeface="+mj-cs"/>
        </a:defRPr>
      </a:lvl1pPr>
      <a:lvl2pPr algn="ctr" rtl="0" eaLnBrk="0" fontAlgn="base" hangingPunct="0">
        <a:spcBef>
          <a:spcPct val="0"/>
        </a:spcBef>
        <a:spcAft>
          <a:spcPct val="0"/>
        </a:spcAft>
        <a:defRPr sz="4400">
          <a:solidFill>
            <a:schemeClr val="tx2"/>
          </a:solidFill>
          <a:latin typeface="Calibri" pitchFamily="84" charset="0"/>
          <a:ea typeface="Osaka" charset="-128"/>
          <a:cs typeface="Osaka" charset="-128"/>
        </a:defRPr>
      </a:lvl2pPr>
      <a:lvl3pPr algn="ctr" rtl="0" eaLnBrk="0" fontAlgn="base" hangingPunct="0">
        <a:spcBef>
          <a:spcPct val="0"/>
        </a:spcBef>
        <a:spcAft>
          <a:spcPct val="0"/>
        </a:spcAft>
        <a:defRPr sz="4400">
          <a:solidFill>
            <a:schemeClr val="tx2"/>
          </a:solidFill>
          <a:latin typeface="Calibri" pitchFamily="84" charset="0"/>
          <a:ea typeface="Osaka" charset="-128"/>
          <a:cs typeface="Osaka" charset="-128"/>
        </a:defRPr>
      </a:lvl3pPr>
      <a:lvl4pPr algn="ctr" rtl="0" eaLnBrk="0" fontAlgn="base" hangingPunct="0">
        <a:spcBef>
          <a:spcPct val="0"/>
        </a:spcBef>
        <a:spcAft>
          <a:spcPct val="0"/>
        </a:spcAft>
        <a:defRPr sz="4400">
          <a:solidFill>
            <a:schemeClr val="tx2"/>
          </a:solidFill>
          <a:latin typeface="Calibri" pitchFamily="84" charset="0"/>
          <a:ea typeface="Osaka" charset="-128"/>
          <a:cs typeface="Osaka" charset="-128"/>
        </a:defRPr>
      </a:lvl4pPr>
      <a:lvl5pPr algn="ctr" rtl="0" eaLnBrk="0" fontAlgn="base" hangingPunct="0">
        <a:spcBef>
          <a:spcPct val="0"/>
        </a:spcBef>
        <a:spcAft>
          <a:spcPct val="0"/>
        </a:spcAft>
        <a:defRPr sz="4400">
          <a:solidFill>
            <a:schemeClr val="tx2"/>
          </a:solidFill>
          <a:latin typeface="Calibri" pitchFamily="84"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8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84" charset="0"/>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84" charset="0"/>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84"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8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www.learner.org/vod/vod_window.html?pid=1615" TargetMode="External"/><Relationship Id="rId5" Type="http://schemas.openxmlformats.org/officeDocument/2006/relationships/hyperlink" Target="http://www.youtube.com/watch?v=5KXIDUo18a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pd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hyperlink" Target="http://www.learner.org/vod/vod_window.html?pid=1574"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4" Type="http://schemas.openxmlformats.org/officeDocument/2006/relationships/image" Target="../media/image29.png"/><Relationship Id="rId5" Type="http://schemas.openxmlformats.org/officeDocument/2006/relationships/image" Target="../media/image30.pdf"/><Relationship Id="rId7"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32.xml"/><Relationship Id="rId9" Type="http://schemas.openxmlformats.org/officeDocument/2006/relationships/image" Target="../media/image34.png"/><Relationship Id="rId3" Type="http://schemas.openxmlformats.org/officeDocument/2006/relationships/image" Target="../media/image28.png"/><Relationship Id="rId6"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4" Type="http://schemas.openxmlformats.org/officeDocument/2006/relationships/image" Target="../media/image29.png"/><Relationship Id="rId5" Type="http://schemas.openxmlformats.org/officeDocument/2006/relationships/image" Target="../media/image36.pdf"/><Relationship Id="rId7"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33.xml"/><Relationship Id="rId9" Type="http://schemas.openxmlformats.org/officeDocument/2006/relationships/image" Target="../media/image34.png"/><Relationship Id="rId3" Type="http://schemas.openxmlformats.org/officeDocument/2006/relationships/image" Target="../media/image35.png"/><Relationship Id="rId6"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www.ted.com/talks/jill_bolte_taylor_s_powerful_stroke_of_insight.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15362"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4</a:t>
            </a:r>
          </a:p>
          <a:p>
            <a:pPr marL="0" indent="0" algn="ctr" eaLnBrk="1" hangingPunct="1">
              <a:buFontTx/>
              <a:buNone/>
            </a:pPr>
            <a:r>
              <a:rPr lang="en-US"/>
              <a:t>Biological Bases of Language 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4"/>
          <p:cNvSpPr>
            <a:spLocks noGrp="1" noChangeArrowheads="1"/>
          </p:cNvSpPr>
          <p:nvPr>
            <p:ph type="title" idx="4294967295"/>
          </p:nvPr>
        </p:nvSpPr>
        <p:spPr>
          <a:xfrm>
            <a:off x="685800" y="0"/>
            <a:ext cx="7772400" cy="1143000"/>
          </a:xfrm>
        </p:spPr>
        <p:txBody>
          <a:bodyPr/>
          <a:lstStyle/>
          <a:p>
            <a:pPr eaLnBrk="1" hangingPunct="1"/>
            <a:r>
              <a:rPr lang="en-US" sz="3200"/>
              <a:t>Methods of Neurolinguistic Investigation</a:t>
            </a:r>
          </a:p>
        </p:txBody>
      </p:sp>
      <p:pic>
        <p:nvPicPr>
          <p:cNvPr id="33794" name="Picture 14" descr="MPj04093080000[1]"/>
          <p:cNvPicPr>
            <a:picLocks noChangeAspect="1" noChangeArrowheads="1"/>
          </p:cNvPicPr>
          <p:nvPr/>
        </p:nvPicPr>
        <p:blipFill>
          <a:blip r:embed="rId3"/>
          <a:srcRect/>
          <a:stretch>
            <a:fillRect/>
          </a:stretch>
        </p:blipFill>
        <p:spPr bwMode="auto">
          <a:xfrm>
            <a:off x="1939925" y="2919413"/>
            <a:ext cx="4232275" cy="3175000"/>
          </a:xfrm>
          <a:prstGeom prst="rect">
            <a:avLst/>
          </a:prstGeom>
          <a:noFill/>
          <a:ln w="9525">
            <a:noFill/>
            <a:miter lim="800000"/>
            <a:headEnd/>
            <a:tailEnd/>
          </a:ln>
        </p:spPr>
      </p:pic>
      <p:sp>
        <p:nvSpPr>
          <p:cNvPr id="33795" name="Text Box 2"/>
          <p:cNvSpPr txBox="1">
            <a:spLocks noChangeArrowheads="1"/>
          </p:cNvSpPr>
          <p:nvPr/>
        </p:nvSpPr>
        <p:spPr bwMode="auto">
          <a:xfrm>
            <a:off x="2517775" y="3179763"/>
            <a:ext cx="1204913" cy="406400"/>
          </a:xfrm>
          <a:prstGeom prst="rect">
            <a:avLst/>
          </a:prstGeom>
          <a:solidFill>
            <a:srgbClr val="FFFF00"/>
          </a:solidFill>
          <a:ln w="9525">
            <a:solidFill>
              <a:srgbClr val="3333FF"/>
            </a:solidFill>
            <a:miter lim="800000"/>
            <a:headEnd/>
            <a:tailEnd/>
          </a:ln>
        </p:spPr>
        <p:txBody>
          <a:bodyPr wrap="none">
            <a:prstTxWarp prst="textNoShape">
              <a:avLst/>
            </a:prstTxWarp>
            <a:spAutoFit/>
          </a:bodyPr>
          <a:lstStyle/>
          <a:p>
            <a:r>
              <a:rPr lang="en-US" sz="2000">
                <a:solidFill>
                  <a:schemeClr val="bg2"/>
                </a:solidFill>
              </a:rPr>
              <a:t>Left Brain</a:t>
            </a:r>
          </a:p>
        </p:txBody>
      </p:sp>
      <p:sp>
        <p:nvSpPr>
          <p:cNvPr id="33796" name="Text Box 3"/>
          <p:cNvSpPr txBox="1">
            <a:spLocks noChangeArrowheads="1"/>
          </p:cNvSpPr>
          <p:nvPr/>
        </p:nvSpPr>
        <p:spPr bwMode="auto">
          <a:xfrm>
            <a:off x="4403725" y="3167063"/>
            <a:ext cx="1357313" cy="406400"/>
          </a:xfrm>
          <a:prstGeom prst="rect">
            <a:avLst/>
          </a:prstGeom>
          <a:solidFill>
            <a:srgbClr val="CCFF99"/>
          </a:solidFill>
          <a:ln w="9525">
            <a:solidFill>
              <a:srgbClr val="3333FF"/>
            </a:solidFill>
            <a:miter lim="800000"/>
            <a:headEnd/>
            <a:tailEnd/>
          </a:ln>
        </p:spPr>
        <p:txBody>
          <a:bodyPr wrap="none">
            <a:prstTxWarp prst="textNoShape">
              <a:avLst/>
            </a:prstTxWarp>
            <a:spAutoFit/>
          </a:bodyPr>
          <a:lstStyle/>
          <a:p>
            <a:r>
              <a:rPr lang="en-US" sz="2000">
                <a:solidFill>
                  <a:srgbClr val="B3129A"/>
                </a:solidFill>
              </a:rPr>
              <a:t>Right Brain</a:t>
            </a:r>
          </a:p>
        </p:txBody>
      </p:sp>
      <p:sp>
        <p:nvSpPr>
          <p:cNvPr id="33797" name="Text Box 6"/>
          <p:cNvSpPr txBox="1">
            <a:spLocks noChangeArrowheads="1"/>
          </p:cNvSpPr>
          <p:nvPr/>
        </p:nvSpPr>
        <p:spPr bwMode="auto">
          <a:xfrm>
            <a:off x="1971675" y="5662613"/>
            <a:ext cx="1182688" cy="406400"/>
          </a:xfrm>
          <a:prstGeom prst="rect">
            <a:avLst/>
          </a:prstGeom>
          <a:solidFill>
            <a:srgbClr val="CCFF99"/>
          </a:solidFill>
          <a:ln w="9525">
            <a:solidFill>
              <a:srgbClr val="3333FF"/>
            </a:solidFill>
            <a:miter lim="800000"/>
            <a:headEnd/>
            <a:tailEnd/>
          </a:ln>
        </p:spPr>
        <p:txBody>
          <a:bodyPr wrap="none">
            <a:prstTxWarp prst="textNoShape">
              <a:avLst/>
            </a:prstTxWarp>
            <a:spAutoFit/>
          </a:bodyPr>
          <a:lstStyle/>
          <a:p>
            <a:r>
              <a:rPr lang="en-US" sz="2000">
                <a:solidFill>
                  <a:srgbClr val="B3129A"/>
                </a:solidFill>
              </a:rPr>
              <a:t>Left Body</a:t>
            </a:r>
          </a:p>
        </p:txBody>
      </p:sp>
      <p:sp>
        <p:nvSpPr>
          <p:cNvPr id="33798" name="Text Box 7"/>
          <p:cNvSpPr txBox="1">
            <a:spLocks noChangeArrowheads="1"/>
          </p:cNvSpPr>
          <p:nvPr/>
        </p:nvSpPr>
        <p:spPr bwMode="auto">
          <a:xfrm>
            <a:off x="4822825" y="5688013"/>
            <a:ext cx="1336675" cy="406400"/>
          </a:xfrm>
          <a:prstGeom prst="rect">
            <a:avLst/>
          </a:prstGeom>
          <a:solidFill>
            <a:srgbClr val="FFFF00"/>
          </a:solidFill>
          <a:ln w="9525">
            <a:solidFill>
              <a:srgbClr val="3333FF"/>
            </a:solidFill>
            <a:miter lim="800000"/>
            <a:headEnd/>
            <a:tailEnd/>
          </a:ln>
        </p:spPr>
        <p:txBody>
          <a:bodyPr wrap="none">
            <a:prstTxWarp prst="textNoShape">
              <a:avLst/>
            </a:prstTxWarp>
            <a:spAutoFit/>
          </a:bodyPr>
          <a:lstStyle/>
          <a:p>
            <a:r>
              <a:rPr lang="en-US" sz="2000">
                <a:solidFill>
                  <a:schemeClr val="bg2"/>
                </a:solidFill>
              </a:rPr>
              <a:t>Right Body</a:t>
            </a:r>
          </a:p>
        </p:txBody>
      </p:sp>
      <p:sp>
        <p:nvSpPr>
          <p:cNvPr id="33799" name="Line 9"/>
          <p:cNvSpPr>
            <a:spLocks noChangeShapeType="1"/>
          </p:cNvSpPr>
          <p:nvPr/>
        </p:nvSpPr>
        <p:spPr bwMode="auto">
          <a:xfrm>
            <a:off x="3702050" y="3594100"/>
            <a:ext cx="1714500" cy="2082800"/>
          </a:xfrm>
          <a:prstGeom prst="line">
            <a:avLst/>
          </a:prstGeom>
          <a:noFill/>
          <a:ln w="63500">
            <a:solidFill>
              <a:srgbClr val="FF9900"/>
            </a:solidFill>
            <a:round/>
            <a:headEnd/>
            <a:tailEnd type="triangle" w="med" len="med"/>
          </a:ln>
        </p:spPr>
        <p:txBody>
          <a:bodyPr>
            <a:prstTxWarp prst="textNoShape">
              <a:avLst/>
            </a:prstTxWarp>
          </a:bodyPr>
          <a:lstStyle/>
          <a:p>
            <a:endParaRPr lang="en-US"/>
          </a:p>
        </p:txBody>
      </p:sp>
      <p:sp>
        <p:nvSpPr>
          <p:cNvPr id="33800" name="Line 10"/>
          <p:cNvSpPr>
            <a:spLocks noChangeShapeType="1"/>
          </p:cNvSpPr>
          <p:nvPr/>
        </p:nvSpPr>
        <p:spPr bwMode="auto">
          <a:xfrm flipH="1">
            <a:off x="2641600" y="3587750"/>
            <a:ext cx="1981200" cy="2082800"/>
          </a:xfrm>
          <a:prstGeom prst="line">
            <a:avLst/>
          </a:prstGeom>
          <a:noFill/>
          <a:ln w="63500">
            <a:solidFill>
              <a:srgbClr val="008000"/>
            </a:solidFill>
            <a:round/>
            <a:headEnd/>
            <a:tailEnd type="triangle" w="med" len="med"/>
          </a:ln>
        </p:spPr>
        <p:txBody>
          <a:bodyPr>
            <a:prstTxWarp prst="textNoShape">
              <a:avLst/>
            </a:prstTxWarp>
          </a:bodyPr>
          <a:lstStyle/>
          <a:p>
            <a:endParaRPr lang="en-US"/>
          </a:p>
        </p:txBody>
      </p:sp>
      <p:sp>
        <p:nvSpPr>
          <p:cNvPr id="33801" name="Rectangle 13"/>
          <p:cNvSpPr txBox="1">
            <a:spLocks noChangeArrowheads="1"/>
          </p:cNvSpPr>
          <p:nvPr/>
        </p:nvSpPr>
        <p:spPr bwMode="auto">
          <a:xfrm>
            <a:off x="533400" y="1219200"/>
            <a:ext cx="8077200" cy="4114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hlink"/>
              </a:buClr>
              <a:buSzPct val="70000"/>
              <a:buFont typeface="Wingdings" pitchFamily="84" charset="2"/>
              <a:buChar char="n"/>
            </a:pPr>
            <a:r>
              <a:rPr lang="en-US" b="0">
                <a:solidFill>
                  <a:schemeClr val="bg2"/>
                </a:solidFill>
                <a:ea typeface="Osaka" pitchFamily="84" charset="-128"/>
                <a:cs typeface="Osaka" pitchFamily="84" charset="-128"/>
              </a:rPr>
              <a:t>Contralateral connections</a:t>
            </a:r>
            <a:r>
              <a:rPr lang="en-US" b="0">
                <a:solidFill>
                  <a:srgbClr val="FFFF00"/>
                </a:solidFill>
                <a:ea typeface="Osaka" pitchFamily="84" charset="-128"/>
                <a:cs typeface="Osaka" pitchFamily="84" charset="-128"/>
              </a:rPr>
              <a:t> </a:t>
            </a:r>
            <a:r>
              <a:rPr lang="en-US" b="0">
                <a:ea typeface="Osaka" pitchFamily="84" charset="-128"/>
                <a:cs typeface="Osaka" pitchFamily="84" charset="-128"/>
              </a:rPr>
              <a:t>in the 1860s: investigators apply electric currents to brains of anesthetized animals and made an interesting discovery.</a:t>
            </a:r>
          </a:p>
        </p:txBody>
      </p:sp>
      <p:sp>
        <p:nvSpPr>
          <p:cNvPr id="33802" name="TextBox 10"/>
          <p:cNvSpPr txBox="1">
            <a:spLocks noChangeArrowheads="1"/>
          </p:cNvSpPr>
          <p:nvPr/>
        </p:nvSpPr>
        <p:spPr bwMode="auto">
          <a:xfrm>
            <a:off x="6477000" y="2667000"/>
            <a:ext cx="2413000" cy="1311275"/>
          </a:xfrm>
          <a:prstGeom prst="rect">
            <a:avLst/>
          </a:prstGeom>
          <a:noFill/>
          <a:ln w="9525">
            <a:noFill/>
            <a:miter lim="800000"/>
            <a:headEnd/>
            <a:tailEnd/>
          </a:ln>
        </p:spPr>
        <p:txBody>
          <a:bodyPr wrap="none">
            <a:prstTxWarp prst="textNoShape">
              <a:avLst/>
            </a:prstTxWarp>
            <a:spAutoFit/>
          </a:bodyPr>
          <a:lstStyle/>
          <a:p>
            <a:pPr eaLnBrk="0" hangingPunct="0"/>
            <a:r>
              <a:rPr lang="en-US" sz="2000" b="0"/>
              <a:t>Note on connections:</a:t>
            </a:r>
          </a:p>
          <a:p>
            <a:pPr eaLnBrk="0" hangingPunct="0"/>
            <a:endParaRPr lang="en-US" sz="2000" b="0"/>
          </a:p>
          <a:p>
            <a:pPr eaLnBrk="0" hangingPunct="0"/>
            <a:r>
              <a:rPr lang="en-US" sz="2000" b="0"/>
              <a:t>Contralateral: across</a:t>
            </a:r>
          </a:p>
          <a:p>
            <a:pPr eaLnBrk="0" hangingPunct="0"/>
            <a:r>
              <a:rPr lang="en-US" sz="2000" b="0"/>
              <a:t>Ipsalateral: same side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1" name="Picture 27"/>
          <p:cNvPicPr>
            <a:picLocks noChangeAspect="1" noChangeArrowheads="1"/>
          </p:cNvPicPr>
          <p:nvPr/>
        </p:nvPicPr>
        <p:blipFill>
          <a:blip r:embed="rId3"/>
          <a:srcRect/>
          <a:stretch>
            <a:fillRect/>
          </a:stretch>
        </p:blipFill>
        <p:spPr bwMode="auto">
          <a:xfrm>
            <a:off x="2684463" y="2187575"/>
            <a:ext cx="3267075" cy="3448050"/>
          </a:xfrm>
          <a:prstGeom prst="rect">
            <a:avLst/>
          </a:prstGeom>
          <a:noFill/>
          <a:ln w="9525">
            <a:noFill/>
            <a:miter lim="800000"/>
            <a:headEnd/>
            <a:tailEnd/>
          </a:ln>
        </p:spPr>
      </p:pic>
      <p:sp>
        <p:nvSpPr>
          <p:cNvPr id="35842" name="Text Box 6"/>
          <p:cNvSpPr txBox="1">
            <a:spLocks noChangeArrowheads="1"/>
          </p:cNvSpPr>
          <p:nvPr/>
        </p:nvSpPr>
        <p:spPr bwMode="auto">
          <a:xfrm>
            <a:off x="1749425" y="2011363"/>
            <a:ext cx="1849438" cy="406400"/>
          </a:xfrm>
          <a:prstGeom prst="rect">
            <a:avLst/>
          </a:prstGeom>
          <a:solidFill>
            <a:srgbClr val="CCFF99"/>
          </a:solidFill>
          <a:ln w="9525">
            <a:solidFill>
              <a:srgbClr val="3333FF"/>
            </a:solidFill>
            <a:miter lim="800000"/>
            <a:headEnd/>
            <a:tailEnd/>
          </a:ln>
        </p:spPr>
        <p:txBody>
          <a:bodyPr wrap="none">
            <a:prstTxWarp prst="textNoShape">
              <a:avLst/>
            </a:prstTxWarp>
            <a:spAutoFit/>
          </a:bodyPr>
          <a:lstStyle/>
          <a:p>
            <a:r>
              <a:rPr lang="en-US" sz="2000">
                <a:solidFill>
                  <a:schemeClr val="bg2"/>
                </a:solidFill>
              </a:rPr>
              <a:t>Left Visual Field</a:t>
            </a:r>
          </a:p>
        </p:txBody>
      </p:sp>
      <p:sp>
        <p:nvSpPr>
          <p:cNvPr id="35843" name="Text Box 7"/>
          <p:cNvSpPr txBox="1">
            <a:spLocks noChangeArrowheads="1"/>
          </p:cNvSpPr>
          <p:nvPr/>
        </p:nvSpPr>
        <p:spPr bwMode="auto">
          <a:xfrm>
            <a:off x="4962525" y="1966913"/>
            <a:ext cx="2001838" cy="406400"/>
          </a:xfrm>
          <a:prstGeom prst="rect">
            <a:avLst/>
          </a:prstGeom>
          <a:solidFill>
            <a:srgbClr val="FFFF00"/>
          </a:solidFill>
          <a:ln w="9525">
            <a:solidFill>
              <a:srgbClr val="3333FF"/>
            </a:solidFill>
            <a:miter lim="800000"/>
            <a:headEnd/>
            <a:tailEnd/>
          </a:ln>
        </p:spPr>
        <p:txBody>
          <a:bodyPr wrap="none">
            <a:prstTxWarp prst="textNoShape">
              <a:avLst/>
            </a:prstTxWarp>
            <a:spAutoFit/>
          </a:bodyPr>
          <a:lstStyle/>
          <a:p>
            <a:r>
              <a:rPr lang="en-US" sz="2000">
                <a:solidFill>
                  <a:srgbClr val="B3129A"/>
                </a:solidFill>
              </a:rPr>
              <a:t>Right Visual Field</a:t>
            </a:r>
          </a:p>
        </p:txBody>
      </p:sp>
      <p:sp>
        <p:nvSpPr>
          <p:cNvPr id="35844" name="Line 15"/>
          <p:cNvSpPr>
            <a:spLocks noChangeShapeType="1"/>
          </p:cNvSpPr>
          <p:nvPr/>
        </p:nvSpPr>
        <p:spPr bwMode="auto">
          <a:xfrm flipV="1">
            <a:off x="3686175" y="3889375"/>
            <a:ext cx="1306513" cy="0"/>
          </a:xfrm>
          <a:prstGeom prst="line">
            <a:avLst/>
          </a:prstGeom>
          <a:noFill/>
          <a:ln w="63500">
            <a:solidFill>
              <a:schemeClr val="tx2"/>
            </a:solidFill>
            <a:round/>
            <a:headEnd type="triangle" w="med" len="med"/>
            <a:tailEnd type="triangle" w="med" len="med"/>
          </a:ln>
        </p:spPr>
        <p:txBody>
          <a:bodyPr>
            <a:prstTxWarp prst="textNoShape">
              <a:avLst/>
            </a:prstTxWarp>
          </a:bodyPr>
          <a:lstStyle/>
          <a:p>
            <a:endParaRPr lang="en-US"/>
          </a:p>
        </p:txBody>
      </p:sp>
      <p:sp>
        <p:nvSpPr>
          <p:cNvPr id="35845" name="Text Box 17"/>
          <p:cNvSpPr txBox="1">
            <a:spLocks noChangeArrowheads="1"/>
          </p:cNvSpPr>
          <p:nvPr/>
        </p:nvSpPr>
        <p:spPr bwMode="auto">
          <a:xfrm>
            <a:off x="2187575" y="3776663"/>
            <a:ext cx="1204913" cy="406400"/>
          </a:xfrm>
          <a:prstGeom prst="rect">
            <a:avLst/>
          </a:prstGeom>
          <a:solidFill>
            <a:srgbClr val="FFFF00"/>
          </a:solidFill>
          <a:ln w="9525">
            <a:solidFill>
              <a:srgbClr val="3333FF"/>
            </a:solidFill>
            <a:miter lim="800000"/>
            <a:headEnd/>
            <a:tailEnd/>
          </a:ln>
        </p:spPr>
        <p:txBody>
          <a:bodyPr wrap="none">
            <a:prstTxWarp prst="textNoShape">
              <a:avLst/>
            </a:prstTxWarp>
            <a:spAutoFit/>
          </a:bodyPr>
          <a:lstStyle/>
          <a:p>
            <a:r>
              <a:rPr lang="en-US" sz="2000">
                <a:solidFill>
                  <a:srgbClr val="B3129A"/>
                </a:solidFill>
              </a:rPr>
              <a:t>Left Brain</a:t>
            </a:r>
          </a:p>
        </p:txBody>
      </p:sp>
      <p:sp>
        <p:nvSpPr>
          <p:cNvPr id="35846" name="Text Box 18"/>
          <p:cNvSpPr txBox="1">
            <a:spLocks noChangeArrowheads="1"/>
          </p:cNvSpPr>
          <p:nvPr/>
        </p:nvSpPr>
        <p:spPr bwMode="auto">
          <a:xfrm>
            <a:off x="5140325" y="3763963"/>
            <a:ext cx="1357313" cy="406400"/>
          </a:xfrm>
          <a:prstGeom prst="rect">
            <a:avLst/>
          </a:prstGeom>
          <a:solidFill>
            <a:srgbClr val="CCFF99"/>
          </a:solidFill>
          <a:ln w="9525">
            <a:solidFill>
              <a:srgbClr val="3333FF"/>
            </a:solidFill>
            <a:miter lim="800000"/>
            <a:headEnd/>
            <a:tailEnd/>
          </a:ln>
        </p:spPr>
        <p:txBody>
          <a:bodyPr wrap="none">
            <a:prstTxWarp prst="textNoShape">
              <a:avLst/>
            </a:prstTxWarp>
            <a:spAutoFit/>
          </a:bodyPr>
          <a:lstStyle/>
          <a:p>
            <a:r>
              <a:rPr lang="en-US" sz="2000">
                <a:solidFill>
                  <a:schemeClr val="bg2"/>
                </a:solidFill>
              </a:rPr>
              <a:t>Right Brain</a:t>
            </a:r>
          </a:p>
        </p:txBody>
      </p:sp>
      <p:sp>
        <p:nvSpPr>
          <p:cNvPr id="35847" name="Line 24"/>
          <p:cNvSpPr>
            <a:spLocks noChangeShapeType="1"/>
          </p:cNvSpPr>
          <p:nvPr/>
        </p:nvSpPr>
        <p:spPr bwMode="auto">
          <a:xfrm>
            <a:off x="3009900" y="2330450"/>
            <a:ext cx="2540000" cy="1384300"/>
          </a:xfrm>
          <a:prstGeom prst="line">
            <a:avLst/>
          </a:prstGeom>
          <a:noFill/>
          <a:ln w="63500">
            <a:solidFill>
              <a:srgbClr val="008000"/>
            </a:solidFill>
            <a:round/>
            <a:headEnd/>
            <a:tailEnd type="triangle" w="med" len="med"/>
          </a:ln>
        </p:spPr>
        <p:txBody>
          <a:bodyPr>
            <a:prstTxWarp prst="textNoShape">
              <a:avLst/>
            </a:prstTxWarp>
          </a:bodyPr>
          <a:lstStyle/>
          <a:p>
            <a:endParaRPr lang="en-US"/>
          </a:p>
        </p:txBody>
      </p:sp>
      <p:sp>
        <p:nvSpPr>
          <p:cNvPr id="35848" name="Line 25"/>
          <p:cNvSpPr>
            <a:spLocks noChangeShapeType="1"/>
          </p:cNvSpPr>
          <p:nvPr/>
        </p:nvSpPr>
        <p:spPr bwMode="auto">
          <a:xfrm flipH="1">
            <a:off x="3209925" y="2286000"/>
            <a:ext cx="2625725" cy="1447800"/>
          </a:xfrm>
          <a:prstGeom prst="line">
            <a:avLst/>
          </a:prstGeom>
          <a:noFill/>
          <a:ln w="63500">
            <a:solidFill>
              <a:srgbClr val="FF9900"/>
            </a:solidFill>
            <a:round/>
            <a:headEnd/>
            <a:tailEnd type="triangle" w="med" len="med"/>
          </a:ln>
        </p:spPr>
        <p:txBody>
          <a:bodyPr>
            <a:prstTxWarp prst="textNoShape">
              <a:avLst/>
            </a:prstTxWarp>
          </a:bodyPr>
          <a:lstStyle/>
          <a:p>
            <a:endParaRPr lang="en-US"/>
          </a:p>
        </p:txBody>
      </p:sp>
      <p:sp>
        <p:nvSpPr>
          <p:cNvPr id="35849" name="Rectangle 26"/>
          <p:cNvSpPr>
            <a:spLocks noGrp="1" noChangeArrowheads="1"/>
          </p:cNvSpPr>
          <p:nvPr>
            <p:ph type="title" idx="4294967295"/>
          </p:nvPr>
        </p:nvSpPr>
        <p:spPr>
          <a:xfrm>
            <a:off x="1066800" y="571500"/>
            <a:ext cx="7543800" cy="1431925"/>
          </a:xfrm>
        </p:spPr>
        <p:txBody>
          <a:bodyPr/>
          <a:lstStyle/>
          <a:p>
            <a:pPr eaLnBrk="1" hangingPunct="1"/>
            <a:r>
              <a:rPr lang="en-US" sz="3200"/>
              <a:t>Hemispheres &amp; Visual Field</a:t>
            </a:r>
          </a:p>
        </p:txBody>
      </p:sp>
      <p:sp>
        <p:nvSpPr>
          <p:cNvPr id="35850" name="TextBox 10"/>
          <p:cNvSpPr txBox="1">
            <a:spLocks noChangeArrowheads="1"/>
          </p:cNvSpPr>
          <p:nvPr/>
        </p:nvSpPr>
        <p:spPr bwMode="auto">
          <a:xfrm>
            <a:off x="3429000" y="4191000"/>
            <a:ext cx="1716088" cy="366713"/>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sz="1800">
                <a:solidFill>
                  <a:schemeClr val="tx2"/>
                </a:solidFill>
              </a:rPr>
              <a:t>corpus callosum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Line 5"/>
          <p:cNvSpPr>
            <a:spLocks noChangeShapeType="1"/>
          </p:cNvSpPr>
          <p:nvPr/>
        </p:nvSpPr>
        <p:spPr bwMode="auto">
          <a:xfrm>
            <a:off x="6584950" y="3013075"/>
            <a:ext cx="0" cy="0"/>
          </a:xfrm>
          <a:prstGeom prst="line">
            <a:avLst/>
          </a:prstGeom>
          <a:noFill/>
          <a:ln w="9525">
            <a:solidFill>
              <a:schemeClr val="tx1"/>
            </a:solidFill>
            <a:round/>
            <a:headEnd/>
            <a:tailEnd/>
          </a:ln>
        </p:spPr>
        <p:txBody>
          <a:bodyPr>
            <a:prstTxWarp prst="textNoShape">
              <a:avLst/>
            </a:prstTxWarp>
          </a:bodyPr>
          <a:lstStyle/>
          <a:p>
            <a:endParaRPr lang="en-US"/>
          </a:p>
        </p:txBody>
      </p:sp>
      <p:pic>
        <p:nvPicPr>
          <p:cNvPr id="37890" name="Picture 3" descr="The contralateral connections in the visual pathways"/>
          <p:cNvPicPr>
            <a:picLocks noChangeAspect="1" noChangeArrowheads="1"/>
          </p:cNvPicPr>
          <p:nvPr/>
        </p:nvPicPr>
        <p:blipFill>
          <a:blip r:embed="rId3"/>
          <a:srcRect/>
          <a:stretch>
            <a:fillRect/>
          </a:stretch>
        </p:blipFill>
        <p:spPr bwMode="auto">
          <a:xfrm>
            <a:off x="3028950" y="855663"/>
            <a:ext cx="2463800" cy="5461000"/>
          </a:xfrm>
          <a:prstGeom prst="rect">
            <a:avLst/>
          </a:prstGeom>
          <a:solidFill>
            <a:srgbClr val="FFFFFF"/>
          </a:solidFill>
          <a:ln w="9525">
            <a:solidFill>
              <a:schemeClr val="tx1"/>
            </a:solidFill>
            <a:miter lim="800000"/>
            <a:headEnd/>
            <a:tailEnd/>
          </a:ln>
        </p:spPr>
      </p:pic>
      <p:sp>
        <p:nvSpPr>
          <p:cNvPr id="37891" name="Text Box 8"/>
          <p:cNvSpPr txBox="1">
            <a:spLocks noChangeArrowheads="1"/>
          </p:cNvSpPr>
          <p:nvPr/>
        </p:nvSpPr>
        <p:spPr bwMode="auto">
          <a:xfrm>
            <a:off x="5943600" y="1752600"/>
            <a:ext cx="2895600" cy="1616075"/>
          </a:xfrm>
          <a:prstGeom prst="rect">
            <a:avLst/>
          </a:prstGeom>
          <a:noFill/>
          <a:ln w="9525">
            <a:noFill/>
            <a:miter lim="800000"/>
            <a:headEnd/>
            <a:tailEnd/>
          </a:ln>
        </p:spPr>
        <p:txBody>
          <a:bodyPr>
            <a:prstTxWarp prst="textNoShape">
              <a:avLst/>
            </a:prstTxWarp>
            <a:spAutoFit/>
          </a:bodyPr>
          <a:lstStyle/>
          <a:p>
            <a:pPr eaLnBrk="0" hangingPunct="0"/>
            <a:r>
              <a:rPr lang="en-US" sz="2000"/>
              <a:t>Information Flow:</a:t>
            </a:r>
          </a:p>
          <a:p>
            <a:pPr eaLnBrk="0" hangingPunct="0"/>
            <a:endParaRPr lang="en-US" sz="2000"/>
          </a:p>
          <a:p>
            <a:pPr eaLnBrk="0" hangingPunct="0"/>
            <a:r>
              <a:rPr lang="en-US" sz="2000">
                <a:solidFill>
                  <a:srgbClr val="B3129A"/>
                </a:solidFill>
              </a:rPr>
              <a:t>LVF</a:t>
            </a:r>
            <a:r>
              <a:rPr lang="en-US" sz="2000"/>
              <a:t> </a:t>
            </a:r>
            <a:r>
              <a:rPr lang="en-US" sz="2000">
                <a:sym typeface="Wingdings" pitchFamily="84" charset="2"/>
              </a:rPr>
              <a:t> </a:t>
            </a:r>
            <a:r>
              <a:rPr lang="en-US" sz="2000">
                <a:solidFill>
                  <a:srgbClr val="B3129A"/>
                </a:solidFill>
                <a:sym typeface="Wingdings" pitchFamily="84" charset="2"/>
              </a:rPr>
              <a:t>RH</a:t>
            </a:r>
            <a:r>
              <a:rPr lang="en-US" sz="2000">
                <a:sym typeface="Wingdings" pitchFamily="84" charset="2"/>
              </a:rPr>
              <a:t>  </a:t>
            </a:r>
            <a:r>
              <a:rPr lang="en-US" sz="2000">
                <a:solidFill>
                  <a:schemeClr val="bg2"/>
                </a:solidFill>
                <a:sym typeface="Wingdings" pitchFamily="84" charset="2"/>
              </a:rPr>
              <a:t>LH</a:t>
            </a:r>
            <a:endParaRPr lang="en-US" sz="2000">
              <a:solidFill>
                <a:srgbClr val="FF98CE"/>
              </a:solidFill>
              <a:sym typeface="Wingdings" pitchFamily="84" charset="2"/>
            </a:endParaRPr>
          </a:p>
          <a:p>
            <a:pPr eaLnBrk="0" hangingPunct="0"/>
            <a:endParaRPr lang="en-US" sz="2000">
              <a:sym typeface="Wingdings" pitchFamily="84" charset="2"/>
            </a:endParaRPr>
          </a:p>
          <a:p>
            <a:pPr eaLnBrk="0" hangingPunct="0"/>
            <a:r>
              <a:rPr lang="en-US" sz="2000">
                <a:solidFill>
                  <a:schemeClr val="bg2"/>
                </a:solidFill>
                <a:sym typeface="Wingdings" pitchFamily="84" charset="2"/>
              </a:rPr>
              <a:t>RVF</a:t>
            </a:r>
            <a:r>
              <a:rPr lang="en-US" sz="2000">
                <a:sym typeface="Wingdings" pitchFamily="84" charset="2"/>
              </a:rPr>
              <a:t>  </a:t>
            </a:r>
            <a:r>
              <a:rPr lang="en-US" sz="2000">
                <a:solidFill>
                  <a:schemeClr val="bg2"/>
                </a:solidFill>
                <a:sym typeface="Wingdings" pitchFamily="84" charset="2"/>
              </a:rPr>
              <a:t>LH</a:t>
            </a:r>
            <a:r>
              <a:rPr lang="en-US" sz="2000">
                <a:sym typeface="Wingdings" pitchFamily="84" charset="2"/>
              </a:rPr>
              <a:t> </a:t>
            </a:r>
            <a:r>
              <a:rPr lang="en-US" sz="2000">
                <a:solidFill>
                  <a:schemeClr val="tx2"/>
                </a:solidFill>
                <a:sym typeface="Wingdings" pitchFamily="84" charset="2"/>
              </a:rPr>
              <a:t> </a:t>
            </a:r>
            <a:r>
              <a:rPr lang="en-US" sz="2000">
                <a:solidFill>
                  <a:srgbClr val="B3129A"/>
                </a:solidFill>
                <a:sym typeface="Wingdings" pitchFamily="84" charset="2"/>
              </a:rPr>
              <a:t>RH</a:t>
            </a:r>
            <a:endParaRPr lang="en-US" sz="200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4"/>
          <p:cNvSpPr>
            <a:spLocks noGrp="1" noChangeArrowheads="1"/>
          </p:cNvSpPr>
          <p:nvPr>
            <p:ph type="title" idx="4294967295"/>
          </p:nvPr>
        </p:nvSpPr>
        <p:spPr>
          <a:xfrm>
            <a:off x="685800" y="0"/>
            <a:ext cx="7772400" cy="1143000"/>
          </a:xfrm>
        </p:spPr>
        <p:txBody>
          <a:bodyPr/>
          <a:lstStyle/>
          <a:p>
            <a:pPr eaLnBrk="1" hangingPunct="1"/>
            <a:r>
              <a:rPr lang="en-US" sz="3200"/>
              <a:t>Methods of Neurolinguistic Investigation</a:t>
            </a:r>
          </a:p>
        </p:txBody>
      </p:sp>
      <p:sp>
        <p:nvSpPr>
          <p:cNvPr id="39938" name="Rectangle 5"/>
          <p:cNvSpPr txBox="1">
            <a:spLocks noChangeArrowheads="1"/>
          </p:cNvSpPr>
          <p:nvPr/>
        </p:nvSpPr>
        <p:spPr bwMode="auto">
          <a:xfrm>
            <a:off x="0" y="1219200"/>
            <a:ext cx="9144000" cy="2286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Dichotic listening tasks</a:t>
            </a:r>
            <a:r>
              <a:rPr lang="en-US" b="0">
                <a:ea typeface="Osaka" pitchFamily="84" charset="-128"/>
                <a:cs typeface="Osaka" pitchFamily="84" charset="-128"/>
              </a:rPr>
              <a:t>: use the fact that contralateral connections from the ears to the brain are stronger than ipsalateral connections.  Experimenters present two tasks at the same time, one to each ear, and ask subjects which one is perceived.</a:t>
            </a:r>
          </a:p>
          <a:p>
            <a:pPr marL="342900" indent="-342900">
              <a:spcBef>
                <a:spcPct val="20000"/>
              </a:spcBef>
            </a:pPr>
            <a:r>
              <a:rPr lang="en-US" b="0">
                <a:ea typeface="Osaka" pitchFamily="84" charset="-128"/>
                <a:cs typeface="Osaka" pitchFamily="84" charset="-128"/>
              </a:rPr>
              <a:t>    </a:t>
            </a:r>
          </a:p>
        </p:txBody>
      </p:sp>
      <p:pic>
        <p:nvPicPr>
          <p:cNvPr id="39939" name="Picture 7"/>
          <p:cNvPicPr>
            <a:picLocks noChangeAspect="1" noChangeArrowheads="1"/>
          </p:cNvPicPr>
          <p:nvPr/>
        </p:nvPicPr>
        <p:blipFill>
          <a:blip r:embed="rId3"/>
          <a:srcRect/>
          <a:stretch>
            <a:fillRect/>
          </a:stretch>
        </p:blipFill>
        <p:spPr bwMode="auto">
          <a:xfrm>
            <a:off x="304800" y="2971800"/>
            <a:ext cx="3565525" cy="3257550"/>
          </a:xfrm>
          <a:prstGeom prst="rect">
            <a:avLst/>
          </a:prstGeom>
          <a:noFill/>
          <a:ln w="9525">
            <a:noFill/>
            <a:miter lim="800000"/>
            <a:headEnd/>
            <a:tailEnd/>
          </a:ln>
        </p:spPr>
      </p:pic>
      <p:sp>
        <p:nvSpPr>
          <p:cNvPr id="39940" name="Rectangle 8"/>
          <p:cNvSpPr>
            <a:spLocks noChangeArrowheads="1"/>
          </p:cNvSpPr>
          <p:nvPr/>
        </p:nvSpPr>
        <p:spPr bwMode="auto">
          <a:xfrm>
            <a:off x="4419600" y="3048000"/>
            <a:ext cx="3810000" cy="2286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If subjects say the left ear’s stimulus, then the right side of the brain processes that signal.  If subjects say the right ear’s stimulus, then the left side of the brain processes that signal.</a:t>
            </a:r>
            <a:endParaRPr lang="en-US"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5" name="Picture 4" descr="peggy3 copy"/>
          <p:cNvPicPr>
            <a:picLocks noChangeAspect="1" noChangeArrowheads="1"/>
          </p:cNvPicPr>
          <p:nvPr/>
        </p:nvPicPr>
        <p:blipFill>
          <a:blip r:embed="rId3"/>
          <a:srcRect/>
          <a:stretch>
            <a:fillRect/>
          </a:stretch>
        </p:blipFill>
        <p:spPr bwMode="auto">
          <a:xfrm>
            <a:off x="400050" y="1300163"/>
            <a:ext cx="8096250" cy="3767137"/>
          </a:xfrm>
          <a:prstGeom prst="rect">
            <a:avLst/>
          </a:prstGeom>
          <a:noFill/>
          <a:ln w="9525">
            <a:noFill/>
            <a:miter lim="800000"/>
            <a:headEnd/>
            <a:tailEnd/>
          </a:ln>
        </p:spPr>
      </p:pic>
      <p:sp>
        <p:nvSpPr>
          <p:cNvPr id="41986" name="Freeform 6"/>
          <p:cNvSpPr>
            <a:spLocks/>
          </p:cNvSpPr>
          <p:nvPr/>
        </p:nvSpPr>
        <p:spPr bwMode="auto">
          <a:xfrm>
            <a:off x="1466850" y="2828925"/>
            <a:ext cx="533400" cy="506413"/>
          </a:xfrm>
          <a:custGeom>
            <a:avLst/>
            <a:gdLst>
              <a:gd name="T0" fmla="*/ 0 w 336"/>
              <a:gd name="T1" fmla="*/ 2147483647 h 319"/>
              <a:gd name="T2" fmla="*/ 2147483647 w 336"/>
              <a:gd name="T3" fmla="*/ 2147483647 h 319"/>
              <a:gd name="T4" fmla="*/ 2147483647 w 336"/>
              <a:gd name="T5" fmla="*/ 2147483647 h 319"/>
              <a:gd name="T6" fmla="*/ 2147483647 w 336"/>
              <a:gd name="T7" fmla="*/ 2147483647 h 319"/>
              <a:gd name="T8" fmla="*/ 2147483647 w 336"/>
              <a:gd name="T9" fmla="*/ 0 h 319"/>
              <a:gd name="T10" fmla="*/ 0 60000 65536"/>
              <a:gd name="T11" fmla="*/ 0 60000 65536"/>
              <a:gd name="T12" fmla="*/ 0 60000 65536"/>
              <a:gd name="T13" fmla="*/ 0 60000 65536"/>
              <a:gd name="T14" fmla="*/ 0 60000 65536"/>
              <a:gd name="T15" fmla="*/ 0 w 336"/>
              <a:gd name="T16" fmla="*/ 0 h 319"/>
              <a:gd name="T17" fmla="*/ 336 w 336"/>
              <a:gd name="T18" fmla="*/ 319 h 319"/>
            </a:gdLst>
            <a:ahLst/>
            <a:cxnLst>
              <a:cxn ang="T10">
                <a:pos x="T0" y="T1"/>
              </a:cxn>
              <a:cxn ang="T11">
                <a:pos x="T2" y="T3"/>
              </a:cxn>
              <a:cxn ang="T12">
                <a:pos x="T4" y="T5"/>
              </a:cxn>
              <a:cxn ang="T13">
                <a:pos x="T6" y="T7"/>
              </a:cxn>
              <a:cxn ang="T14">
                <a:pos x="T8" y="T9"/>
              </a:cxn>
            </a:cxnLst>
            <a:rect l="T15" t="T16" r="T17" b="T18"/>
            <a:pathLst>
              <a:path w="336" h="319">
                <a:moveTo>
                  <a:pt x="0" y="300"/>
                </a:moveTo>
                <a:cubicBezTo>
                  <a:pt x="24" y="309"/>
                  <a:pt x="48" y="319"/>
                  <a:pt x="72" y="312"/>
                </a:cubicBezTo>
                <a:cubicBezTo>
                  <a:pt x="96" y="305"/>
                  <a:pt x="114" y="287"/>
                  <a:pt x="144" y="258"/>
                </a:cubicBezTo>
                <a:cubicBezTo>
                  <a:pt x="174" y="229"/>
                  <a:pt x="220" y="181"/>
                  <a:pt x="252" y="138"/>
                </a:cubicBezTo>
                <a:cubicBezTo>
                  <a:pt x="284" y="95"/>
                  <a:pt x="310" y="47"/>
                  <a:pt x="336" y="0"/>
                </a:cubicBezTo>
              </a:path>
            </a:pathLst>
          </a:custGeom>
          <a:noFill/>
          <a:ln w="38100">
            <a:solidFill>
              <a:srgbClr val="0000FF"/>
            </a:solidFill>
            <a:round/>
            <a:headEnd/>
            <a:tailEnd type="stealth" w="med" len="med"/>
          </a:ln>
        </p:spPr>
        <p:txBody>
          <a:bodyPr>
            <a:prstTxWarp prst="textNoShape">
              <a:avLst/>
            </a:prstTxWarp>
          </a:bodyPr>
          <a:lstStyle/>
          <a:p>
            <a:pPr eaLnBrk="0" hangingPunct="0"/>
            <a:endParaRPr lang="en-US"/>
          </a:p>
        </p:txBody>
      </p:sp>
      <p:sp>
        <p:nvSpPr>
          <p:cNvPr id="41987" name="Freeform 7"/>
          <p:cNvSpPr>
            <a:spLocks/>
          </p:cNvSpPr>
          <p:nvPr/>
        </p:nvSpPr>
        <p:spPr bwMode="auto">
          <a:xfrm flipH="1">
            <a:off x="4152900" y="2828925"/>
            <a:ext cx="533400" cy="506413"/>
          </a:xfrm>
          <a:custGeom>
            <a:avLst/>
            <a:gdLst>
              <a:gd name="T0" fmla="*/ 0 w 336"/>
              <a:gd name="T1" fmla="*/ 2147483647 h 319"/>
              <a:gd name="T2" fmla="*/ 2147483647 w 336"/>
              <a:gd name="T3" fmla="*/ 2147483647 h 319"/>
              <a:gd name="T4" fmla="*/ 2147483647 w 336"/>
              <a:gd name="T5" fmla="*/ 2147483647 h 319"/>
              <a:gd name="T6" fmla="*/ 2147483647 w 336"/>
              <a:gd name="T7" fmla="*/ 2147483647 h 319"/>
              <a:gd name="T8" fmla="*/ 2147483647 w 336"/>
              <a:gd name="T9" fmla="*/ 0 h 319"/>
              <a:gd name="T10" fmla="*/ 0 60000 65536"/>
              <a:gd name="T11" fmla="*/ 0 60000 65536"/>
              <a:gd name="T12" fmla="*/ 0 60000 65536"/>
              <a:gd name="T13" fmla="*/ 0 60000 65536"/>
              <a:gd name="T14" fmla="*/ 0 60000 65536"/>
              <a:gd name="T15" fmla="*/ 0 w 336"/>
              <a:gd name="T16" fmla="*/ 0 h 319"/>
              <a:gd name="T17" fmla="*/ 336 w 336"/>
              <a:gd name="T18" fmla="*/ 319 h 319"/>
            </a:gdLst>
            <a:ahLst/>
            <a:cxnLst>
              <a:cxn ang="T10">
                <a:pos x="T0" y="T1"/>
              </a:cxn>
              <a:cxn ang="T11">
                <a:pos x="T2" y="T3"/>
              </a:cxn>
              <a:cxn ang="T12">
                <a:pos x="T4" y="T5"/>
              </a:cxn>
              <a:cxn ang="T13">
                <a:pos x="T6" y="T7"/>
              </a:cxn>
              <a:cxn ang="T14">
                <a:pos x="T8" y="T9"/>
              </a:cxn>
            </a:cxnLst>
            <a:rect l="T15" t="T16" r="T17" b="T18"/>
            <a:pathLst>
              <a:path w="336" h="319">
                <a:moveTo>
                  <a:pt x="0" y="300"/>
                </a:moveTo>
                <a:cubicBezTo>
                  <a:pt x="24" y="309"/>
                  <a:pt x="48" y="319"/>
                  <a:pt x="72" y="312"/>
                </a:cubicBezTo>
                <a:cubicBezTo>
                  <a:pt x="96" y="305"/>
                  <a:pt x="114" y="287"/>
                  <a:pt x="144" y="258"/>
                </a:cubicBezTo>
                <a:cubicBezTo>
                  <a:pt x="174" y="229"/>
                  <a:pt x="220" y="181"/>
                  <a:pt x="252" y="138"/>
                </a:cubicBezTo>
                <a:cubicBezTo>
                  <a:pt x="284" y="95"/>
                  <a:pt x="310" y="47"/>
                  <a:pt x="336" y="0"/>
                </a:cubicBezTo>
              </a:path>
            </a:pathLst>
          </a:custGeom>
          <a:noFill/>
          <a:ln w="38100">
            <a:solidFill>
              <a:srgbClr val="FF0000"/>
            </a:solidFill>
            <a:round/>
            <a:headEnd/>
            <a:tailEnd type="stealth" w="med" len="med"/>
          </a:ln>
        </p:spPr>
        <p:txBody>
          <a:bodyPr>
            <a:prstTxWarp prst="textNoShape">
              <a:avLst/>
            </a:prstTxWarp>
          </a:bodyPr>
          <a:lstStyle/>
          <a:p>
            <a:pPr eaLnBrk="0" hangingPunct="0"/>
            <a:endParaRPr lang="en-US"/>
          </a:p>
        </p:txBody>
      </p:sp>
      <p:sp>
        <p:nvSpPr>
          <p:cNvPr id="41988" name="Freeform 8"/>
          <p:cNvSpPr>
            <a:spLocks/>
          </p:cNvSpPr>
          <p:nvPr/>
        </p:nvSpPr>
        <p:spPr bwMode="auto">
          <a:xfrm>
            <a:off x="1389063" y="2838450"/>
            <a:ext cx="112712" cy="469900"/>
          </a:xfrm>
          <a:custGeom>
            <a:avLst/>
            <a:gdLst>
              <a:gd name="T0" fmla="*/ 2147483647 w 71"/>
              <a:gd name="T1" fmla="*/ 2147483647 h 296"/>
              <a:gd name="T2" fmla="*/ 2147483647 w 71"/>
              <a:gd name="T3" fmla="*/ 2147483647 h 296"/>
              <a:gd name="T4" fmla="*/ 2147483647 w 71"/>
              <a:gd name="T5" fmla="*/ 2147483647 h 296"/>
              <a:gd name="T6" fmla="*/ 2147483647 w 71"/>
              <a:gd name="T7" fmla="*/ 2147483647 h 296"/>
              <a:gd name="T8" fmla="*/ 0 w 71"/>
              <a:gd name="T9" fmla="*/ 0 h 296"/>
              <a:gd name="T10" fmla="*/ 0 60000 65536"/>
              <a:gd name="T11" fmla="*/ 0 60000 65536"/>
              <a:gd name="T12" fmla="*/ 0 60000 65536"/>
              <a:gd name="T13" fmla="*/ 0 60000 65536"/>
              <a:gd name="T14" fmla="*/ 0 60000 65536"/>
              <a:gd name="T15" fmla="*/ 0 w 71"/>
              <a:gd name="T16" fmla="*/ 0 h 296"/>
              <a:gd name="T17" fmla="*/ 71 w 71"/>
              <a:gd name="T18" fmla="*/ 296 h 296"/>
            </a:gdLst>
            <a:ahLst/>
            <a:cxnLst>
              <a:cxn ang="T10">
                <a:pos x="T0" y="T1"/>
              </a:cxn>
              <a:cxn ang="T11">
                <a:pos x="T2" y="T3"/>
              </a:cxn>
              <a:cxn ang="T12">
                <a:pos x="T4" y="T5"/>
              </a:cxn>
              <a:cxn ang="T13">
                <a:pos x="T6" y="T7"/>
              </a:cxn>
              <a:cxn ang="T14">
                <a:pos x="T8" y="T9"/>
              </a:cxn>
            </a:cxnLst>
            <a:rect l="T15" t="T16" r="T17" b="T18"/>
            <a:pathLst>
              <a:path w="71" h="296">
                <a:moveTo>
                  <a:pt x="51" y="296"/>
                </a:moveTo>
                <a:cubicBezTo>
                  <a:pt x="54" y="286"/>
                  <a:pt x="64" y="256"/>
                  <a:pt x="67" y="234"/>
                </a:cubicBezTo>
                <a:cubicBezTo>
                  <a:pt x="70" y="212"/>
                  <a:pt x="71" y="184"/>
                  <a:pt x="69" y="161"/>
                </a:cubicBezTo>
                <a:cubicBezTo>
                  <a:pt x="67" y="138"/>
                  <a:pt x="64" y="125"/>
                  <a:pt x="53" y="98"/>
                </a:cubicBezTo>
                <a:cubicBezTo>
                  <a:pt x="42" y="71"/>
                  <a:pt x="11" y="20"/>
                  <a:pt x="0" y="0"/>
                </a:cubicBezTo>
              </a:path>
            </a:pathLst>
          </a:custGeom>
          <a:noFill/>
          <a:ln w="12700">
            <a:solidFill>
              <a:srgbClr val="0000FF"/>
            </a:solidFill>
            <a:round/>
            <a:headEnd/>
            <a:tailEnd type="stealth" w="med" len="med"/>
          </a:ln>
        </p:spPr>
        <p:txBody>
          <a:bodyPr>
            <a:prstTxWarp prst="textNoShape">
              <a:avLst/>
            </a:prstTxWarp>
          </a:bodyPr>
          <a:lstStyle/>
          <a:p>
            <a:pPr eaLnBrk="0" hangingPunct="0"/>
            <a:endParaRPr lang="en-US"/>
          </a:p>
        </p:txBody>
      </p:sp>
      <p:sp>
        <p:nvSpPr>
          <p:cNvPr id="41989" name="Freeform 9"/>
          <p:cNvSpPr>
            <a:spLocks/>
          </p:cNvSpPr>
          <p:nvPr/>
        </p:nvSpPr>
        <p:spPr bwMode="auto">
          <a:xfrm>
            <a:off x="4643438" y="2847975"/>
            <a:ext cx="117475" cy="460375"/>
          </a:xfrm>
          <a:custGeom>
            <a:avLst/>
            <a:gdLst>
              <a:gd name="T0" fmla="*/ 2147483647 w 74"/>
              <a:gd name="T1" fmla="*/ 2147483647 h 290"/>
              <a:gd name="T2" fmla="*/ 2147483647 w 74"/>
              <a:gd name="T3" fmla="*/ 2147483647 h 290"/>
              <a:gd name="T4" fmla="*/ 2147483647 w 74"/>
              <a:gd name="T5" fmla="*/ 2147483647 h 290"/>
              <a:gd name="T6" fmla="*/ 2147483647 w 74"/>
              <a:gd name="T7" fmla="*/ 2147483647 h 290"/>
              <a:gd name="T8" fmla="*/ 2147483647 w 74"/>
              <a:gd name="T9" fmla="*/ 0 h 290"/>
              <a:gd name="T10" fmla="*/ 0 60000 65536"/>
              <a:gd name="T11" fmla="*/ 0 60000 65536"/>
              <a:gd name="T12" fmla="*/ 0 60000 65536"/>
              <a:gd name="T13" fmla="*/ 0 60000 65536"/>
              <a:gd name="T14" fmla="*/ 0 60000 65536"/>
              <a:gd name="T15" fmla="*/ 0 w 74"/>
              <a:gd name="T16" fmla="*/ 0 h 290"/>
              <a:gd name="T17" fmla="*/ 74 w 74"/>
              <a:gd name="T18" fmla="*/ 290 h 290"/>
            </a:gdLst>
            <a:ahLst/>
            <a:cxnLst>
              <a:cxn ang="T10">
                <a:pos x="T0" y="T1"/>
              </a:cxn>
              <a:cxn ang="T11">
                <a:pos x="T2" y="T3"/>
              </a:cxn>
              <a:cxn ang="T12">
                <a:pos x="T4" y="T5"/>
              </a:cxn>
              <a:cxn ang="T13">
                <a:pos x="T6" y="T7"/>
              </a:cxn>
              <a:cxn ang="T14">
                <a:pos x="T8" y="T9"/>
              </a:cxn>
            </a:cxnLst>
            <a:rect l="T15" t="T16" r="T17" b="T18"/>
            <a:pathLst>
              <a:path w="74" h="290">
                <a:moveTo>
                  <a:pt x="20" y="290"/>
                </a:moveTo>
                <a:cubicBezTo>
                  <a:pt x="17" y="280"/>
                  <a:pt x="4" y="254"/>
                  <a:pt x="2" y="232"/>
                </a:cubicBezTo>
                <a:cubicBezTo>
                  <a:pt x="0" y="210"/>
                  <a:pt x="4" y="181"/>
                  <a:pt x="7" y="158"/>
                </a:cubicBezTo>
                <a:cubicBezTo>
                  <a:pt x="11" y="136"/>
                  <a:pt x="12" y="122"/>
                  <a:pt x="23" y="96"/>
                </a:cubicBezTo>
                <a:cubicBezTo>
                  <a:pt x="34" y="70"/>
                  <a:pt x="63" y="20"/>
                  <a:pt x="74" y="0"/>
                </a:cubicBezTo>
              </a:path>
            </a:pathLst>
          </a:custGeom>
          <a:noFill/>
          <a:ln w="9525">
            <a:solidFill>
              <a:srgbClr val="FF0000"/>
            </a:solidFill>
            <a:round/>
            <a:headEnd/>
            <a:tailEnd type="stealth" w="med" len="med"/>
          </a:ln>
        </p:spPr>
        <p:txBody>
          <a:bodyPr>
            <a:prstTxWarp prst="textNoShape">
              <a:avLst/>
            </a:prstTxWarp>
          </a:bodyPr>
          <a:lstStyle/>
          <a:p>
            <a:pPr eaLnBrk="0" hangingPunct="0"/>
            <a:endParaRPr lang="en-US"/>
          </a:p>
        </p:txBody>
      </p:sp>
      <p:sp>
        <p:nvSpPr>
          <p:cNvPr id="41990" name="Freeform 10"/>
          <p:cNvSpPr>
            <a:spLocks/>
          </p:cNvSpPr>
          <p:nvPr/>
        </p:nvSpPr>
        <p:spPr bwMode="auto">
          <a:xfrm>
            <a:off x="6972300" y="2809875"/>
            <a:ext cx="533400" cy="506413"/>
          </a:xfrm>
          <a:custGeom>
            <a:avLst/>
            <a:gdLst>
              <a:gd name="T0" fmla="*/ 0 w 336"/>
              <a:gd name="T1" fmla="*/ 2147483647 h 319"/>
              <a:gd name="T2" fmla="*/ 2147483647 w 336"/>
              <a:gd name="T3" fmla="*/ 2147483647 h 319"/>
              <a:gd name="T4" fmla="*/ 2147483647 w 336"/>
              <a:gd name="T5" fmla="*/ 2147483647 h 319"/>
              <a:gd name="T6" fmla="*/ 2147483647 w 336"/>
              <a:gd name="T7" fmla="*/ 2147483647 h 319"/>
              <a:gd name="T8" fmla="*/ 2147483647 w 336"/>
              <a:gd name="T9" fmla="*/ 0 h 319"/>
              <a:gd name="T10" fmla="*/ 0 60000 65536"/>
              <a:gd name="T11" fmla="*/ 0 60000 65536"/>
              <a:gd name="T12" fmla="*/ 0 60000 65536"/>
              <a:gd name="T13" fmla="*/ 0 60000 65536"/>
              <a:gd name="T14" fmla="*/ 0 60000 65536"/>
              <a:gd name="T15" fmla="*/ 0 w 336"/>
              <a:gd name="T16" fmla="*/ 0 h 319"/>
              <a:gd name="T17" fmla="*/ 336 w 336"/>
              <a:gd name="T18" fmla="*/ 319 h 319"/>
            </a:gdLst>
            <a:ahLst/>
            <a:cxnLst>
              <a:cxn ang="T10">
                <a:pos x="T0" y="T1"/>
              </a:cxn>
              <a:cxn ang="T11">
                <a:pos x="T2" y="T3"/>
              </a:cxn>
              <a:cxn ang="T12">
                <a:pos x="T4" y="T5"/>
              </a:cxn>
              <a:cxn ang="T13">
                <a:pos x="T6" y="T7"/>
              </a:cxn>
              <a:cxn ang="T14">
                <a:pos x="T8" y="T9"/>
              </a:cxn>
            </a:cxnLst>
            <a:rect l="T15" t="T16" r="T17" b="T18"/>
            <a:pathLst>
              <a:path w="336" h="319">
                <a:moveTo>
                  <a:pt x="0" y="300"/>
                </a:moveTo>
                <a:cubicBezTo>
                  <a:pt x="24" y="309"/>
                  <a:pt x="48" y="319"/>
                  <a:pt x="72" y="312"/>
                </a:cubicBezTo>
                <a:cubicBezTo>
                  <a:pt x="96" y="305"/>
                  <a:pt x="114" y="287"/>
                  <a:pt x="144" y="258"/>
                </a:cubicBezTo>
                <a:cubicBezTo>
                  <a:pt x="174" y="229"/>
                  <a:pt x="220" y="181"/>
                  <a:pt x="252" y="138"/>
                </a:cubicBezTo>
                <a:cubicBezTo>
                  <a:pt x="284" y="95"/>
                  <a:pt x="310" y="47"/>
                  <a:pt x="336" y="0"/>
                </a:cubicBezTo>
              </a:path>
            </a:pathLst>
          </a:custGeom>
          <a:noFill/>
          <a:ln w="38100">
            <a:solidFill>
              <a:srgbClr val="0000FF"/>
            </a:solidFill>
            <a:round/>
            <a:headEnd/>
            <a:tailEnd type="stealth" w="med" len="med"/>
          </a:ln>
        </p:spPr>
        <p:txBody>
          <a:bodyPr>
            <a:prstTxWarp prst="textNoShape">
              <a:avLst/>
            </a:prstTxWarp>
          </a:bodyPr>
          <a:lstStyle/>
          <a:p>
            <a:pPr eaLnBrk="0" hangingPunct="0"/>
            <a:endParaRPr lang="en-US"/>
          </a:p>
        </p:txBody>
      </p:sp>
      <p:sp>
        <p:nvSpPr>
          <p:cNvPr id="41991" name="Freeform 11"/>
          <p:cNvSpPr>
            <a:spLocks/>
          </p:cNvSpPr>
          <p:nvPr/>
        </p:nvSpPr>
        <p:spPr bwMode="auto">
          <a:xfrm flipH="1">
            <a:off x="6962775" y="2819400"/>
            <a:ext cx="533400" cy="506413"/>
          </a:xfrm>
          <a:custGeom>
            <a:avLst/>
            <a:gdLst>
              <a:gd name="T0" fmla="*/ 0 w 336"/>
              <a:gd name="T1" fmla="*/ 2147483647 h 319"/>
              <a:gd name="T2" fmla="*/ 2147483647 w 336"/>
              <a:gd name="T3" fmla="*/ 2147483647 h 319"/>
              <a:gd name="T4" fmla="*/ 2147483647 w 336"/>
              <a:gd name="T5" fmla="*/ 2147483647 h 319"/>
              <a:gd name="T6" fmla="*/ 2147483647 w 336"/>
              <a:gd name="T7" fmla="*/ 2147483647 h 319"/>
              <a:gd name="T8" fmla="*/ 2147483647 w 336"/>
              <a:gd name="T9" fmla="*/ 0 h 319"/>
              <a:gd name="T10" fmla="*/ 0 60000 65536"/>
              <a:gd name="T11" fmla="*/ 0 60000 65536"/>
              <a:gd name="T12" fmla="*/ 0 60000 65536"/>
              <a:gd name="T13" fmla="*/ 0 60000 65536"/>
              <a:gd name="T14" fmla="*/ 0 60000 65536"/>
              <a:gd name="T15" fmla="*/ 0 w 336"/>
              <a:gd name="T16" fmla="*/ 0 h 319"/>
              <a:gd name="T17" fmla="*/ 336 w 336"/>
              <a:gd name="T18" fmla="*/ 319 h 319"/>
            </a:gdLst>
            <a:ahLst/>
            <a:cxnLst>
              <a:cxn ang="T10">
                <a:pos x="T0" y="T1"/>
              </a:cxn>
              <a:cxn ang="T11">
                <a:pos x="T2" y="T3"/>
              </a:cxn>
              <a:cxn ang="T12">
                <a:pos x="T4" y="T5"/>
              </a:cxn>
              <a:cxn ang="T13">
                <a:pos x="T6" y="T7"/>
              </a:cxn>
              <a:cxn ang="T14">
                <a:pos x="T8" y="T9"/>
              </a:cxn>
            </a:cxnLst>
            <a:rect l="T15" t="T16" r="T17" b="T18"/>
            <a:pathLst>
              <a:path w="336" h="319">
                <a:moveTo>
                  <a:pt x="0" y="300"/>
                </a:moveTo>
                <a:cubicBezTo>
                  <a:pt x="24" y="309"/>
                  <a:pt x="48" y="319"/>
                  <a:pt x="72" y="312"/>
                </a:cubicBezTo>
                <a:cubicBezTo>
                  <a:pt x="96" y="305"/>
                  <a:pt x="114" y="287"/>
                  <a:pt x="144" y="258"/>
                </a:cubicBezTo>
                <a:cubicBezTo>
                  <a:pt x="174" y="229"/>
                  <a:pt x="220" y="181"/>
                  <a:pt x="252" y="138"/>
                </a:cubicBezTo>
                <a:cubicBezTo>
                  <a:pt x="284" y="95"/>
                  <a:pt x="310" y="47"/>
                  <a:pt x="336" y="0"/>
                </a:cubicBezTo>
              </a:path>
            </a:pathLst>
          </a:custGeom>
          <a:noFill/>
          <a:ln w="38100">
            <a:solidFill>
              <a:srgbClr val="FF0000"/>
            </a:solidFill>
            <a:round/>
            <a:headEnd/>
            <a:tailEnd type="stealth" w="med" len="med"/>
          </a:ln>
        </p:spPr>
        <p:txBody>
          <a:bodyPr>
            <a:prstTxWarp prst="textNoShape">
              <a:avLst/>
            </a:prstTxWarp>
          </a:bodyPr>
          <a:lstStyle/>
          <a:p>
            <a:pPr eaLnBrk="0" hangingPunct="0"/>
            <a:endParaRPr lang="en-US"/>
          </a:p>
        </p:txBody>
      </p:sp>
      <p:sp>
        <p:nvSpPr>
          <p:cNvPr id="41992" name="Oval 10"/>
          <p:cNvSpPr>
            <a:spLocks noChangeArrowheads="1"/>
          </p:cNvSpPr>
          <p:nvPr/>
        </p:nvSpPr>
        <p:spPr bwMode="auto">
          <a:xfrm>
            <a:off x="5638800" y="685800"/>
            <a:ext cx="3048000" cy="5410200"/>
          </a:xfrm>
          <a:prstGeom prst="ellipse">
            <a:avLst/>
          </a:prstGeom>
          <a:noFill/>
          <a:ln w="63500">
            <a:solidFill>
              <a:schemeClr val="tx2"/>
            </a:solidFill>
            <a:round/>
            <a:headEnd/>
            <a:tailEnd/>
          </a:ln>
        </p:spPr>
        <p:txBody>
          <a:bodyPr>
            <a:prstTxWarp prst="textNoShape">
              <a:avLst/>
            </a:prstTxWarp>
          </a:bodyPr>
          <a:lstStyle/>
          <a:p>
            <a:pPr eaLnBrk="0" hangingPunct="0"/>
            <a:endParaRPr lang="en-US"/>
          </a:p>
        </p:txBody>
      </p:sp>
      <p:sp>
        <p:nvSpPr>
          <p:cNvPr id="41993" name="TextBox 11"/>
          <p:cNvSpPr txBox="1">
            <a:spLocks noChangeArrowheads="1"/>
          </p:cNvSpPr>
          <p:nvPr/>
        </p:nvSpPr>
        <p:spPr bwMode="auto">
          <a:xfrm>
            <a:off x="2819400" y="152400"/>
            <a:ext cx="3090863" cy="579438"/>
          </a:xfrm>
          <a:prstGeom prst="rect">
            <a:avLst/>
          </a:prstGeom>
          <a:noFill/>
          <a:ln w="9525">
            <a:noFill/>
            <a:miter lim="800000"/>
            <a:headEnd/>
            <a:tailEnd/>
          </a:ln>
        </p:spPr>
        <p:txBody>
          <a:bodyPr wrap="none">
            <a:prstTxWarp prst="textNoShape">
              <a:avLst/>
            </a:prstTxWarp>
            <a:spAutoFit/>
          </a:bodyPr>
          <a:lstStyle/>
          <a:p>
            <a:pPr eaLnBrk="0" hangingPunct="0"/>
            <a:r>
              <a:rPr lang="en-US" sz="3200" b="0">
                <a:solidFill>
                  <a:schemeClr val="tx2"/>
                </a:solidFill>
              </a:rPr>
              <a:t>Dichotic Listening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4"/>
          <p:cNvSpPr>
            <a:spLocks noGrp="1" noChangeArrowheads="1"/>
          </p:cNvSpPr>
          <p:nvPr>
            <p:ph type="title" idx="4294967295"/>
          </p:nvPr>
        </p:nvSpPr>
        <p:spPr>
          <a:xfrm>
            <a:off x="685800" y="0"/>
            <a:ext cx="7772400" cy="1143000"/>
          </a:xfrm>
        </p:spPr>
        <p:txBody>
          <a:bodyPr/>
          <a:lstStyle/>
          <a:p>
            <a:pPr eaLnBrk="1" hangingPunct="1"/>
            <a:r>
              <a:rPr lang="en-US" sz="3200"/>
              <a:t>Methods of Neurolinguistic Investigation</a:t>
            </a:r>
          </a:p>
        </p:txBody>
      </p:sp>
      <p:sp>
        <p:nvSpPr>
          <p:cNvPr id="44034" name="Rectangle 5"/>
          <p:cNvSpPr>
            <a:spLocks noGrp="1" noChangeArrowheads="1"/>
          </p:cNvSpPr>
          <p:nvPr>
            <p:ph type="body" idx="4294967295"/>
          </p:nvPr>
        </p:nvSpPr>
        <p:spPr>
          <a:xfrm>
            <a:off x="0" y="1219200"/>
            <a:ext cx="9144000" cy="2286000"/>
          </a:xfrm>
        </p:spPr>
        <p:txBody>
          <a:bodyPr/>
          <a:lstStyle/>
          <a:p>
            <a:pPr eaLnBrk="1" hangingPunct="1">
              <a:buFontTx/>
              <a:buNone/>
            </a:pPr>
            <a:r>
              <a:rPr lang="en-US" sz="2400">
                <a:solidFill>
                  <a:schemeClr val="tx2"/>
                </a:solidFill>
              </a:rPr>
              <a:t>ERPs</a:t>
            </a:r>
            <a:r>
              <a:rPr lang="en-US" sz="2400"/>
              <a:t>: Event-related brain potentials, gauged via electrode caps.  The location of ERPs associated with different mental activities is taken as a clue to the area of the brain responsible for those activities.</a:t>
            </a:r>
          </a:p>
          <a:p>
            <a:pPr eaLnBrk="1" hangingPunct="1">
              <a:buFontTx/>
              <a:buNone/>
            </a:pPr>
            <a:r>
              <a:rPr lang="en-US" sz="2400"/>
              <a:t>    </a:t>
            </a:r>
          </a:p>
        </p:txBody>
      </p:sp>
      <p:sp>
        <p:nvSpPr>
          <p:cNvPr id="44035" name="Rectangle 7"/>
          <p:cNvSpPr>
            <a:spLocks noChangeArrowheads="1"/>
          </p:cNvSpPr>
          <p:nvPr/>
        </p:nvSpPr>
        <p:spPr bwMode="auto">
          <a:xfrm>
            <a:off x="3505200" y="3048000"/>
            <a:ext cx="5486400" cy="3429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Good: non-invasive, relatively undemanding on the subject, provide precise timing on brain events</a:t>
            </a:r>
          </a:p>
          <a:p>
            <a:pPr marL="342900" indent="-342900">
              <a:spcBef>
                <a:spcPct val="20000"/>
              </a:spcBef>
            </a:pPr>
            <a:endParaRPr lang="en-US" b="0">
              <a:solidFill>
                <a:schemeClr val="tx2"/>
              </a:solidFill>
              <a:ea typeface="Osaka" pitchFamily="84" charset="-128"/>
              <a:cs typeface="Osaka" pitchFamily="84" charset="-128"/>
            </a:endParaRPr>
          </a:p>
          <a:p>
            <a:pPr marL="342900" indent="-342900">
              <a:spcBef>
                <a:spcPct val="20000"/>
              </a:spcBef>
            </a:pPr>
            <a:r>
              <a:rPr lang="en-US" b="0">
                <a:solidFill>
                  <a:schemeClr val="tx2"/>
                </a:solidFill>
                <a:ea typeface="Osaka" pitchFamily="84" charset="-128"/>
                <a:cs typeface="Osaka" pitchFamily="84" charset="-128"/>
              </a:rPr>
              <a:t>Bad: poor information on exact location of ERP since just monitoring the scalp</a:t>
            </a:r>
            <a:endParaRPr lang="en-US" b="0">
              <a:ea typeface="Osaka" pitchFamily="84" charset="-128"/>
              <a:cs typeface="Osaka" pitchFamily="84" charset="-128"/>
            </a:endParaRPr>
          </a:p>
        </p:txBody>
      </p:sp>
      <p:pic>
        <p:nvPicPr>
          <p:cNvPr id="44036" name="Picture 8"/>
          <p:cNvPicPr>
            <a:picLocks noChangeAspect="1" noChangeArrowheads="1"/>
          </p:cNvPicPr>
          <p:nvPr/>
        </p:nvPicPr>
        <p:blipFill>
          <a:blip r:embed="rId3"/>
          <a:srcRect/>
          <a:stretch>
            <a:fillRect/>
          </a:stretch>
        </p:blipFill>
        <p:spPr bwMode="auto">
          <a:xfrm>
            <a:off x="457200" y="2971800"/>
            <a:ext cx="2790825" cy="285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4"/>
          <p:cNvSpPr>
            <a:spLocks noGrp="1" noChangeArrowheads="1"/>
          </p:cNvSpPr>
          <p:nvPr>
            <p:ph type="title" idx="4294967295"/>
          </p:nvPr>
        </p:nvSpPr>
        <p:spPr>
          <a:xfrm>
            <a:off x="685800" y="0"/>
            <a:ext cx="7772400" cy="1143000"/>
          </a:xfrm>
        </p:spPr>
        <p:txBody>
          <a:bodyPr/>
          <a:lstStyle/>
          <a:p>
            <a:pPr eaLnBrk="1" hangingPunct="1"/>
            <a:r>
              <a:rPr lang="en-US" sz="3200"/>
              <a:t>Methods of Neurolinguistic Investigation</a:t>
            </a:r>
          </a:p>
        </p:txBody>
      </p:sp>
      <p:sp>
        <p:nvSpPr>
          <p:cNvPr id="46082" name="Rectangle 5"/>
          <p:cNvSpPr>
            <a:spLocks noGrp="1" noChangeArrowheads="1"/>
          </p:cNvSpPr>
          <p:nvPr>
            <p:ph type="body" idx="4294967295"/>
          </p:nvPr>
        </p:nvSpPr>
        <p:spPr>
          <a:xfrm>
            <a:off x="0" y="1219200"/>
            <a:ext cx="9144000" cy="2286000"/>
          </a:xfrm>
        </p:spPr>
        <p:txBody>
          <a:bodyPr/>
          <a:lstStyle/>
          <a:p>
            <a:pPr eaLnBrk="1" hangingPunct="1">
              <a:buFontTx/>
              <a:buNone/>
            </a:pPr>
            <a:r>
              <a:rPr lang="en-US" sz="2400">
                <a:solidFill>
                  <a:schemeClr val="tx2"/>
                </a:solidFill>
              </a:rPr>
              <a:t>Brain-imaging techniques</a:t>
            </a:r>
            <a:r>
              <a:rPr lang="en-US" sz="2400"/>
              <a:t>: gauge what part of the brain is active as subjects perform certain tasks</a:t>
            </a:r>
          </a:p>
          <a:p>
            <a:pPr eaLnBrk="1" hangingPunct="1">
              <a:buFontTx/>
              <a:buNone/>
            </a:pPr>
            <a:r>
              <a:rPr lang="en-US" sz="2400"/>
              <a:t>    </a:t>
            </a:r>
          </a:p>
        </p:txBody>
      </p:sp>
      <p:sp>
        <p:nvSpPr>
          <p:cNvPr id="46083" name="Rectangle 6"/>
          <p:cNvSpPr>
            <a:spLocks noChangeArrowheads="1"/>
          </p:cNvSpPr>
          <p:nvPr/>
        </p:nvSpPr>
        <p:spPr bwMode="auto">
          <a:xfrm>
            <a:off x="228600" y="2209800"/>
            <a:ext cx="8686800" cy="2057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PET scans</a:t>
            </a:r>
            <a:r>
              <a:rPr lang="en-US" b="0">
                <a:ea typeface="Osaka" pitchFamily="84" charset="-128"/>
                <a:cs typeface="Osaka" pitchFamily="84" charset="-128"/>
              </a:rPr>
              <a:t>: Positron emission topography scans</a:t>
            </a:r>
            <a:br>
              <a:rPr lang="en-US" b="0">
                <a:ea typeface="Osaka" pitchFamily="84" charset="-128"/>
                <a:cs typeface="Osaka" pitchFamily="84" charset="-128"/>
              </a:rPr>
            </a:br>
            <a:r>
              <a:rPr lang="en-US" b="0">
                <a:ea typeface="Osaka" pitchFamily="84" charset="-128"/>
                <a:cs typeface="Osaka" pitchFamily="84" charset="-128"/>
              </a:rPr>
              <a:t>- subjects inhale low-level radioactive gas or injected with glucose tagged with radioactive substance</a:t>
            </a:r>
          </a:p>
          <a:p>
            <a:pPr marL="342900" indent="-342900">
              <a:spcBef>
                <a:spcPct val="20000"/>
              </a:spcBef>
            </a:pPr>
            <a:r>
              <a:rPr lang="en-US" b="0">
                <a:ea typeface="Osaka" pitchFamily="84" charset="-128"/>
                <a:cs typeface="Osaka" pitchFamily="84" charset="-128"/>
              </a:rPr>
              <a:t>    - experimenters can see which parts of the brain are using more glucose (requiring the most energy) </a:t>
            </a:r>
          </a:p>
        </p:txBody>
      </p:sp>
      <p:pic>
        <p:nvPicPr>
          <p:cNvPr id="46084" name="Picture 4" descr="ECAT-Exact-HR--PET-Scanner">
            <a:hlinkClick r:id="rId3"/>
          </p:cNvPr>
          <p:cNvPicPr>
            <a:picLocks noChangeAspect="1" noChangeArrowheads="1"/>
          </p:cNvPicPr>
          <p:nvPr/>
        </p:nvPicPr>
        <p:blipFill>
          <a:blip r:embed="rId4"/>
          <a:srcRect/>
          <a:stretch>
            <a:fillRect/>
          </a:stretch>
        </p:blipFill>
        <p:spPr bwMode="auto">
          <a:xfrm>
            <a:off x="6858000" y="3962400"/>
            <a:ext cx="1927225" cy="1446213"/>
          </a:xfrm>
          <a:prstGeom prst="rect">
            <a:avLst/>
          </a:prstGeom>
          <a:noFill/>
          <a:ln w="9525">
            <a:noFill/>
            <a:miter lim="800000"/>
            <a:headEnd/>
            <a:tailEnd/>
          </a:ln>
        </p:spPr>
      </p:pic>
      <p:sp>
        <p:nvSpPr>
          <p:cNvPr id="46085" name="Rectangle 8"/>
          <p:cNvSpPr>
            <a:spLocks noChangeArrowheads="1"/>
          </p:cNvSpPr>
          <p:nvPr/>
        </p:nvSpPr>
        <p:spPr bwMode="auto">
          <a:xfrm>
            <a:off x="304800" y="4953000"/>
            <a:ext cx="6553200" cy="701675"/>
          </a:xfrm>
          <a:prstGeom prst="rect">
            <a:avLst/>
          </a:prstGeom>
          <a:noFill/>
          <a:ln w="9525">
            <a:noFill/>
            <a:miter lim="800000"/>
            <a:headEnd/>
            <a:tailEnd/>
          </a:ln>
        </p:spPr>
        <p:txBody>
          <a:bodyPr>
            <a:prstTxWarp prst="textNoShape">
              <a:avLst/>
            </a:prstTxWarp>
            <a:spAutoFit/>
          </a:bodyPr>
          <a:lstStyle/>
          <a:p>
            <a:pPr eaLnBrk="0" hangingPunct="0"/>
            <a:r>
              <a:rPr lang="en-US" sz="2000" b="0">
                <a:hlinkClick r:id="rId5"/>
              </a:rPr>
              <a:t>http://www.youtube.com/watch?v=5KXIDUo18aA</a:t>
            </a:r>
            <a:endParaRPr lang="en-US" sz="2000" b="0"/>
          </a:p>
          <a:p>
            <a:pPr eaLnBrk="0" hangingPunct="0"/>
            <a:r>
              <a:rPr lang="en-US" sz="2000" b="0"/>
              <a:t>[Language Processing in the Brain: 6:26 long]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4"/>
          <p:cNvSpPr>
            <a:spLocks noGrp="1" noChangeArrowheads="1"/>
          </p:cNvSpPr>
          <p:nvPr>
            <p:ph type="title" idx="4294967295"/>
          </p:nvPr>
        </p:nvSpPr>
        <p:spPr>
          <a:xfrm>
            <a:off x="685800" y="0"/>
            <a:ext cx="7772400" cy="1143000"/>
          </a:xfrm>
        </p:spPr>
        <p:txBody>
          <a:bodyPr/>
          <a:lstStyle/>
          <a:p>
            <a:pPr eaLnBrk="1" hangingPunct="1"/>
            <a:r>
              <a:rPr lang="en-US" sz="3200"/>
              <a:t>Methods of Neurolinguistic Investigation</a:t>
            </a:r>
          </a:p>
        </p:txBody>
      </p:sp>
      <p:sp>
        <p:nvSpPr>
          <p:cNvPr id="48130" name="Rectangle 5"/>
          <p:cNvSpPr txBox="1">
            <a:spLocks noChangeArrowheads="1"/>
          </p:cNvSpPr>
          <p:nvPr/>
        </p:nvSpPr>
        <p:spPr bwMode="auto">
          <a:xfrm>
            <a:off x="0" y="1219200"/>
            <a:ext cx="9144000" cy="2286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Brain-imaging techniques</a:t>
            </a:r>
            <a:r>
              <a:rPr lang="en-US" b="0">
                <a:ea typeface="Osaka" pitchFamily="84" charset="-128"/>
                <a:cs typeface="Osaka" pitchFamily="84" charset="-128"/>
              </a:rPr>
              <a:t>: gauge what part of the brain is active as subjects perform certain tasks</a:t>
            </a:r>
          </a:p>
          <a:p>
            <a:pPr marL="342900" indent="-342900">
              <a:spcBef>
                <a:spcPct val="20000"/>
              </a:spcBef>
            </a:pPr>
            <a:r>
              <a:rPr lang="en-US" b="0">
                <a:ea typeface="Osaka" pitchFamily="84" charset="-128"/>
                <a:cs typeface="Osaka" pitchFamily="84" charset="-128"/>
              </a:rPr>
              <a:t>    </a:t>
            </a:r>
          </a:p>
        </p:txBody>
      </p:sp>
      <p:sp>
        <p:nvSpPr>
          <p:cNvPr id="48131" name="Rectangle 8"/>
          <p:cNvSpPr>
            <a:spLocks noChangeArrowheads="1"/>
          </p:cNvSpPr>
          <p:nvPr/>
        </p:nvSpPr>
        <p:spPr bwMode="auto">
          <a:xfrm>
            <a:off x="228600" y="2286000"/>
            <a:ext cx="8686800" cy="2057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fMRI scans</a:t>
            </a:r>
            <a:r>
              <a:rPr lang="en-US" b="0">
                <a:ea typeface="Osaka" pitchFamily="84" charset="-128"/>
                <a:cs typeface="Osaka" pitchFamily="84" charset="-128"/>
              </a:rPr>
              <a:t>: functional magnetic resonance imaging</a:t>
            </a:r>
          </a:p>
          <a:p>
            <a:pPr marL="342900" indent="-342900">
              <a:spcBef>
                <a:spcPct val="20000"/>
              </a:spcBef>
            </a:pPr>
            <a:r>
              <a:rPr lang="en-US" b="0">
                <a:ea typeface="Osaka" pitchFamily="84" charset="-128"/>
                <a:cs typeface="Osaka" pitchFamily="84" charset="-128"/>
              </a:rPr>
              <a:t>    - subjects have to be very still inside MRI machine, which is expensive to operate</a:t>
            </a:r>
          </a:p>
          <a:p>
            <a:pPr marL="342900" indent="-342900">
              <a:spcBef>
                <a:spcPct val="20000"/>
              </a:spcBef>
            </a:pPr>
            <a:r>
              <a:rPr lang="en-US" b="0">
                <a:ea typeface="Osaka" pitchFamily="84" charset="-128"/>
                <a:cs typeface="Osaka" pitchFamily="84" charset="-128"/>
              </a:rPr>
              <a:t>    - experimenters can see which parts of the brain are getting more blood flow or consuming more oxygen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4"/>
          <p:cNvSpPr>
            <a:spLocks noGrp="1" noChangeArrowheads="1"/>
          </p:cNvSpPr>
          <p:nvPr>
            <p:ph type="title" idx="4294967295"/>
          </p:nvPr>
        </p:nvSpPr>
        <p:spPr>
          <a:xfrm>
            <a:off x="685800" y="0"/>
            <a:ext cx="7772400" cy="1143000"/>
          </a:xfrm>
        </p:spPr>
        <p:txBody>
          <a:bodyPr/>
          <a:lstStyle/>
          <a:p>
            <a:pPr eaLnBrk="1" hangingPunct="1"/>
            <a:r>
              <a:rPr lang="en-US" sz="3200"/>
              <a:t>Methods of Neurolinguistic Investigation</a:t>
            </a:r>
          </a:p>
        </p:txBody>
      </p:sp>
      <p:sp>
        <p:nvSpPr>
          <p:cNvPr id="50178" name="Rectangle 5"/>
          <p:cNvSpPr>
            <a:spLocks noGrp="1" noChangeArrowheads="1"/>
          </p:cNvSpPr>
          <p:nvPr>
            <p:ph type="body" idx="4294967295"/>
          </p:nvPr>
        </p:nvSpPr>
        <p:spPr>
          <a:xfrm>
            <a:off x="0" y="1219200"/>
            <a:ext cx="9144000" cy="2286000"/>
          </a:xfrm>
        </p:spPr>
        <p:txBody>
          <a:bodyPr/>
          <a:lstStyle/>
          <a:p>
            <a:pPr eaLnBrk="1" hangingPunct="1">
              <a:buFontTx/>
              <a:buNone/>
            </a:pPr>
            <a:r>
              <a:rPr lang="en-US" sz="2400">
                <a:solidFill>
                  <a:schemeClr val="tx2"/>
                </a:solidFill>
              </a:rPr>
              <a:t>Brain-imaging techniques</a:t>
            </a:r>
            <a:r>
              <a:rPr lang="en-US" sz="2400"/>
              <a:t>: gauge what part of the brain is active as subjects perform certain tasks</a:t>
            </a:r>
          </a:p>
          <a:p>
            <a:pPr eaLnBrk="1" hangingPunct="1">
              <a:buFontTx/>
              <a:buNone/>
            </a:pPr>
            <a:r>
              <a:rPr lang="en-US" sz="2400"/>
              <a:t>    </a:t>
            </a:r>
          </a:p>
        </p:txBody>
      </p:sp>
      <p:sp>
        <p:nvSpPr>
          <p:cNvPr id="50179" name="Rectangle 6"/>
          <p:cNvSpPr>
            <a:spLocks noChangeArrowheads="1"/>
          </p:cNvSpPr>
          <p:nvPr/>
        </p:nvSpPr>
        <p:spPr bwMode="auto">
          <a:xfrm>
            <a:off x="228600" y="2209800"/>
            <a:ext cx="8686800" cy="2057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MEG</a:t>
            </a:r>
            <a:r>
              <a:rPr lang="en-US" b="0">
                <a:ea typeface="Osaka" pitchFamily="84" charset="-128"/>
                <a:cs typeface="Osaka" pitchFamily="84" charset="-128"/>
              </a:rPr>
              <a:t>: Magnetoencephalography</a:t>
            </a:r>
          </a:p>
          <a:p>
            <a:pPr marL="342900" indent="-342900">
              <a:spcBef>
                <a:spcPct val="20000"/>
              </a:spcBef>
            </a:pPr>
            <a:r>
              <a:rPr lang="en-US" b="0">
                <a:ea typeface="Osaka" pitchFamily="84" charset="-128"/>
                <a:cs typeface="Osaka" pitchFamily="84" charset="-128"/>
              </a:rPr>
              <a:t>    - subjects have to be very still</a:t>
            </a:r>
          </a:p>
          <a:p>
            <a:pPr marL="342900" indent="-342900">
              <a:spcBef>
                <a:spcPct val="20000"/>
              </a:spcBef>
            </a:pPr>
            <a:r>
              <a:rPr lang="en-US" b="0">
                <a:ea typeface="Osaka" pitchFamily="84" charset="-128"/>
                <a:cs typeface="Osaka" pitchFamily="84" charset="-128"/>
              </a:rPr>
              <a:t>    - experimenters can see which parts of the brain are active</a:t>
            </a:r>
          </a:p>
        </p:txBody>
      </p:sp>
      <p:pic>
        <p:nvPicPr>
          <p:cNvPr id="50180" name="Picture 8"/>
          <p:cNvPicPr>
            <a:picLocks noChangeAspect="1" noChangeArrowheads="1"/>
          </p:cNvPicPr>
          <p:nvPr/>
        </p:nvPicPr>
        <p:blipFill>
          <a:blip r:embed="rId3"/>
          <a:srcRect/>
          <a:stretch>
            <a:fillRect/>
          </a:stretch>
        </p:blipFill>
        <p:spPr bwMode="auto">
          <a:xfrm>
            <a:off x="228600" y="3810000"/>
            <a:ext cx="2816225" cy="1962150"/>
          </a:xfrm>
          <a:prstGeom prst="rect">
            <a:avLst/>
          </a:prstGeom>
          <a:noFill/>
          <a:ln w="9525">
            <a:noFill/>
            <a:miter lim="800000"/>
            <a:headEnd/>
            <a:tailEnd/>
          </a:ln>
        </p:spPr>
      </p:pic>
      <p:sp>
        <p:nvSpPr>
          <p:cNvPr id="50181" name="Rectangle 9"/>
          <p:cNvSpPr>
            <a:spLocks noChangeArrowheads="1"/>
          </p:cNvSpPr>
          <p:nvPr/>
        </p:nvSpPr>
        <p:spPr bwMode="auto">
          <a:xfrm>
            <a:off x="3124200" y="4343400"/>
            <a:ext cx="5638800" cy="701675"/>
          </a:xfrm>
          <a:prstGeom prst="rect">
            <a:avLst/>
          </a:prstGeom>
          <a:noFill/>
          <a:ln w="9525">
            <a:noFill/>
            <a:miter lim="800000"/>
            <a:headEnd/>
            <a:tailEnd/>
          </a:ln>
        </p:spPr>
        <p:txBody>
          <a:bodyPr>
            <a:prstTxWarp prst="textNoShape">
              <a:avLst/>
            </a:prstTxWarp>
            <a:spAutoFit/>
          </a:bodyPr>
          <a:lstStyle/>
          <a:p>
            <a:pPr eaLnBrk="0" hangingPunct="0"/>
            <a:r>
              <a:rPr lang="en-US" sz="2000" b="0"/>
              <a:t>Video of word recognition in brain (10 sec long):</a:t>
            </a:r>
          </a:p>
          <a:p>
            <a:pPr eaLnBrk="0" hangingPunct="0"/>
            <a:r>
              <a:rPr lang="en-US" sz="2000" b="0"/>
              <a:t>http://www.mrc-cbu.cam.ac.uk/facilities/meg/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4"/>
          <p:cNvSpPr>
            <a:spLocks noGrp="1" noChangeArrowheads="1"/>
          </p:cNvSpPr>
          <p:nvPr>
            <p:ph type="title" idx="4294967295"/>
          </p:nvPr>
        </p:nvSpPr>
        <p:spPr>
          <a:xfrm>
            <a:off x="685800" y="0"/>
            <a:ext cx="7772400" cy="1143000"/>
          </a:xfrm>
        </p:spPr>
        <p:txBody>
          <a:bodyPr/>
          <a:lstStyle/>
          <a:p>
            <a:pPr eaLnBrk="1" hangingPunct="1"/>
            <a:r>
              <a:rPr lang="en-US" sz="3200"/>
              <a:t>Methods of Neurolinguistic Investigation</a:t>
            </a:r>
          </a:p>
        </p:txBody>
      </p:sp>
      <p:sp>
        <p:nvSpPr>
          <p:cNvPr id="52226" name="Rectangle 5"/>
          <p:cNvSpPr>
            <a:spLocks noGrp="1" noChangeArrowheads="1"/>
          </p:cNvSpPr>
          <p:nvPr>
            <p:ph type="body" idx="4294967295"/>
          </p:nvPr>
        </p:nvSpPr>
        <p:spPr>
          <a:xfrm>
            <a:off x="0" y="1219200"/>
            <a:ext cx="9144000" cy="2286000"/>
          </a:xfrm>
        </p:spPr>
        <p:txBody>
          <a:bodyPr/>
          <a:lstStyle/>
          <a:p>
            <a:pPr eaLnBrk="1" hangingPunct="1">
              <a:buFontTx/>
              <a:buNone/>
            </a:pPr>
            <a:r>
              <a:rPr lang="en-US" sz="2400">
                <a:solidFill>
                  <a:schemeClr val="tx2"/>
                </a:solidFill>
              </a:rPr>
              <a:t>Brain-imaging techniques</a:t>
            </a:r>
            <a:r>
              <a:rPr lang="en-US" sz="2400"/>
              <a:t>: gauge what part of the brain is active as subjects perform certain tasks</a:t>
            </a:r>
          </a:p>
          <a:p>
            <a:pPr eaLnBrk="1" hangingPunct="1">
              <a:buFontTx/>
              <a:buNone/>
            </a:pPr>
            <a:r>
              <a:rPr lang="en-US" sz="2400"/>
              <a:t>    </a:t>
            </a:r>
          </a:p>
        </p:txBody>
      </p:sp>
      <p:sp>
        <p:nvSpPr>
          <p:cNvPr id="52227" name="Rectangle 6"/>
          <p:cNvSpPr>
            <a:spLocks noChangeArrowheads="1"/>
          </p:cNvSpPr>
          <p:nvPr/>
        </p:nvSpPr>
        <p:spPr bwMode="auto">
          <a:xfrm>
            <a:off x="228600" y="2209800"/>
            <a:ext cx="8686800" cy="2057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Optical Topography</a:t>
            </a:r>
            <a:r>
              <a:rPr lang="en-US" b="0">
                <a:ea typeface="Osaka" pitchFamily="84" charset="-128"/>
                <a:cs typeface="Osaka" pitchFamily="84" charset="-128"/>
              </a:rPr>
              <a:t>: Near-infrared spectroscopy (NIRS)</a:t>
            </a:r>
          </a:p>
          <a:p>
            <a:pPr marL="342900" indent="-342900">
              <a:spcBef>
                <a:spcPct val="20000"/>
              </a:spcBef>
            </a:pPr>
            <a:r>
              <a:rPr lang="en-US" b="0">
                <a:ea typeface="Osaka" pitchFamily="84" charset="-128"/>
                <a:cs typeface="Osaka" pitchFamily="84" charset="-128"/>
              </a:rPr>
              <a:t>	- transmission of light through the tissues of the brain is affected by hemoglobin concentration changes, which can be detected</a:t>
            </a:r>
          </a:p>
        </p:txBody>
      </p:sp>
      <p:pic>
        <p:nvPicPr>
          <p:cNvPr id="52228" name="Picture 9"/>
          <p:cNvPicPr>
            <a:picLocks noChangeAspect="1" noChangeArrowheads="1"/>
          </p:cNvPicPr>
          <p:nvPr/>
        </p:nvPicPr>
        <p:blipFill>
          <a:blip r:embed="rId3"/>
          <a:srcRect/>
          <a:stretch>
            <a:fillRect/>
          </a:stretch>
        </p:blipFill>
        <p:spPr bwMode="auto">
          <a:xfrm>
            <a:off x="3352800" y="4186238"/>
            <a:ext cx="3121025" cy="2455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en-US" sz="3200"/>
              <a:t>Announcements</a:t>
            </a:r>
            <a:endParaRPr lang="en-US"/>
          </a:p>
        </p:txBody>
      </p:sp>
      <p:sp>
        <p:nvSpPr>
          <p:cNvPr id="17410" name="Rectangle 3"/>
          <p:cNvSpPr>
            <a:spLocks noGrp="1" noChangeArrowheads="1"/>
          </p:cNvSpPr>
          <p:nvPr>
            <p:ph type="body" idx="4294967295"/>
          </p:nvPr>
        </p:nvSpPr>
        <p:spPr/>
        <p:txBody>
          <a:bodyPr/>
          <a:lstStyle/>
          <a:p>
            <a:pPr eaLnBrk="1" hangingPunct="1">
              <a:buFontTx/>
              <a:buNone/>
            </a:pPr>
            <a:r>
              <a:rPr lang="en-US" sz="2400"/>
              <a:t>Be working on HW1 (due 1/24/13)</a:t>
            </a:r>
          </a:p>
          <a:p>
            <a:pPr eaLnBrk="1" hangingPunct="1">
              <a:buFontTx/>
              <a:buNone/>
            </a:pPr>
            <a:endParaRPr lang="en-US" sz="2400"/>
          </a:p>
          <a:p>
            <a:pPr eaLnBrk="1" hangingPunct="1">
              <a:buFontTx/>
              <a:buNone/>
            </a:pPr>
            <a:r>
              <a:rPr lang="en-US" sz="2400"/>
              <a:t>Be working on bio bases review questions - remember that collaboration is strongly encouraged</a:t>
            </a:r>
          </a:p>
          <a:p>
            <a:pPr eaLnBrk="1" hangingPunct="1">
              <a:buFontTx/>
              <a:buNone/>
            </a:pPr>
            <a:endParaRPr lang="en-US" sz="2400"/>
          </a:p>
          <a:p>
            <a:pPr eaLnBrk="1" hangingPunct="1">
              <a:buFontTx/>
              <a:buNone/>
            </a:pPr>
            <a:r>
              <a:rPr lang="en-US" sz="2400"/>
              <a:t>Check out the reference material on the webpage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4"/>
          <p:cNvSpPr>
            <a:spLocks noGrp="1" noChangeArrowheads="1"/>
          </p:cNvSpPr>
          <p:nvPr>
            <p:ph type="title" idx="4294967295"/>
          </p:nvPr>
        </p:nvSpPr>
        <p:spPr>
          <a:xfrm>
            <a:off x="685800" y="0"/>
            <a:ext cx="7772400" cy="1143000"/>
          </a:xfrm>
        </p:spPr>
        <p:txBody>
          <a:bodyPr/>
          <a:lstStyle/>
          <a:p>
            <a:pPr eaLnBrk="1" hangingPunct="1"/>
            <a:r>
              <a:rPr lang="en-US" sz="3200"/>
              <a:t>Where is language located? </a:t>
            </a:r>
            <a:br>
              <a:rPr lang="en-US" sz="3200"/>
            </a:br>
            <a:r>
              <a:rPr lang="en-US" sz="3200"/>
              <a:t>Left hemisphere evidence</a:t>
            </a:r>
          </a:p>
        </p:txBody>
      </p:sp>
      <p:sp>
        <p:nvSpPr>
          <p:cNvPr id="54274" name="Rectangle 5"/>
          <p:cNvSpPr>
            <a:spLocks noGrp="1" noChangeArrowheads="1"/>
          </p:cNvSpPr>
          <p:nvPr>
            <p:ph type="body" idx="4294967295"/>
          </p:nvPr>
        </p:nvSpPr>
        <p:spPr>
          <a:xfrm>
            <a:off x="0" y="1219200"/>
            <a:ext cx="6781800" cy="2133600"/>
          </a:xfrm>
        </p:spPr>
        <p:txBody>
          <a:bodyPr/>
          <a:lstStyle/>
          <a:p>
            <a:pPr eaLnBrk="1" hangingPunct="1">
              <a:buFontTx/>
              <a:buNone/>
            </a:pPr>
            <a:r>
              <a:rPr lang="en-US" sz="2400"/>
              <a:t>From brain injury and aphasia (</a:t>
            </a:r>
            <a:r>
              <a:rPr lang="en-US" sz="2400">
                <a:solidFill>
                  <a:schemeClr val="tx2"/>
                </a:solidFill>
              </a:rPr>
              <a:t>when language is severely impaired</a:t>
            </a:r>
            <a:r>
              <a:rPr lang="en-US" sz="2400"/>
              <a:t>):</a:t>
            </a:r>
          </a:p>
          <a:p>
            <a:pPr eaLnBrk="1" hangingPunct="1">
              <a:buFontTx/>
              <a:buNone/>
            </a:pPr>
            <a:r>
              <a:rPr lang="en-US" sz="2400"/>
              <a:t>	Paul Broca’s lesion studies</a:t>
            </a:r>
          </a:p>
          <a:p>
            <a:pPr eaLnBrk="1" hangingPunct="1">
              <a:buFontTx/>
              <a:buNone/>
            </a:pPr>
            <a:r>
              <a:rPr lang="en-US" sz="2400"/>
              <a:t>       - “Tan”, who had left hemisphere lesion and loss of language abilities</a:t>
            </a:r>
          </a:p>
        </p:txBody>
      </p:sp>
      <p:pic>
        <p:nvPicPr>
          <p:cNvPr id="54275" name="Picture 8"/>
          <p:cNvPicPr>
            <a:picLocks noChangeAspect="1" noChangeArrowheads="1"/>
          </p:cNvPicPr>
          <p:nvPr/>
        </p:nvPicPr>
        <p:blipFill>
          <a:blip r:embed="rId3"/>
          <a:srcRect/>
          <a:stretch>
            <a:fillRect/>
          </a:stretch>
        </p:blipFill>
        <p:spPr bwMode="auto">
          <a:xfrm>
            <a:off x="6781800" y="1143000"/>
            <a:ext cx="1622425" cy="2325688"/>
          </a:xfrm>
          <a:prstGeom prst="rect">
            <a:avLst/>
          </a:prstGeom>
          <a:noFill/>
          <a:ln w="9525">
            <a:noFill/>
            <a:miter lim="800000"/>
            <a:headEnd/>
            <a:tailEnd/>
          </a:ln>
        </p:spPr>
      </p:pic>
      <p:sp>
        <p:nvSpPr>
          <p:cNvPr id="54276" name="Rectangle 9"/>
          <p:cNvSpPr>
            <a:spLocks noChangeArrowheads="1"/>
          </p:cNvSpPr>
          <p:nvPr/>
        </p:nvSpPr>
        <p:spPr bwMode="auto">
          <a:xfrm>
            <a:off x="228600" y="3962400"/>
            <a:ext cx="8382000" cy="1828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solidFill>
                  <a:schemeClr val="tx2"/>
                </a:solidFill>
                <a:ea typeface="Osaka" pitchFamily="84" charset="-128"/>
                <a:cs typeface="Osaka" pitchFamily="84" charset="-128"/>
              </a:rPr>
              <a:t>Functional asymmetry</a:t>
            </a:r>
            <a:r>
              <a:rPr lang="en-US" b="0">
                <a:ea typeface="Osaka" pitchFamily="84" charset="-128"/>
                <a:cs typeface="Osaka" pitchFamily="84" charset="-128"/>
              </a:rPr>
              <a:t>: damage to the left hemisphere seems to cause language problems (whether it is spoken or signed) while damage to the right hemisphere seems to cause non-linguistic visual-spatial information processing problems.</a:t>
            </a:r>
          </a:p>
          <a:p>
            <a:pPr marL="342900" indent="-342900">
              <a:lnSpc>
                <a:spcPct val="90000"/>
              </a:lnSpc>
              <a:spcBef>
                <a:spcPct val="20000"/>
              </a:spcBef>
            </a:pPr>
            <a:endParaRPr lang="en-US"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0" y="381000"/>
            <a:ext cx="7543800" cy="1431925"/>
          </a:xfrm>
        </p:spPr>
        <p:txBody>
          <a:bodyPr/>
          <a:lstStyle/>
          <a:p>
            <a:pPr eaLnBrk="1" hangingPunct="1"/>
            <a:r>
              <a:rPr lang="en-US" sz="3200"/>
              <a:t>Broca’s Aphasia</a:t>
            </a:r>
          </a:p>
        </p:txBody>
      </p:sp>
      <p:pic>
        <p:nvPicPr>
          <p:cNvPr id="56322" name="Picture 4"/>
          <p:cNvPicPr>
            <a:picLocks noChangeAspect="1" noChangeArrowheads="1"/>
          </p:cNvPicPr>
          <p:nvPr/>
        </p:nvPicPr>
        <p:blipFill>
          <a:blip r:embed="rId3"/>
          <a:srcRect/>
          <a:stretch>
            <a:fillRect/>
          </a:stretch>
        </p:blipFill>
        <p:spPr bwMode="auto">
          <a:xfrm>
            <a:off x="2195513" y="2057400"/>
            <a:ext cx="4937125" cy="3965575"/>
          </a:xfrm>
          <a:prstGeom prst="rect">
            <a:avLst/>
          </a:prstGeom>
          <a:noFill/>
          <a:ln w="9525">
            <a:noFill/>
            <a:miter lim="800000"/>
            <a:headEnd/>
            <a:tailEnd/>
          </a:ln>
        </p:spPr>
      </p:pic>
      <p:sp>
        <p:nvSpPr>
          <p:cNvPr id="56323" name="Rectangle 29"/>
          <p:cNvSpPr>
            <a:spLocks noChangeArrowheads="1"/>
          </p:cNvSpPr>
          <p:nvPr/>
        </p:nvSpPr>
        <p:spPr bwMode="auto">
          <a:xfrm>
            <a:off x="6918325" y="2265363"/>
            <a:ext cx="1949450" cy="454025"/>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a:solidFill>
                  <a:schemeClr val="hlink"/>
                </a:solidFill>
                <a:latin typeface="Times New Roman" pitchFamily="84" charset="0"/>
              </a:rPr>
              <a:t>Parietal Lobe</a:t>
            </a:r>
          </a:p>
        </p:txBody>
      </p:sp>
      <p:sp>
        <p:nvSpPr>
          <p:cNvPr id="56324" name="Line 31"/>
          <p:cNvSpPr>
            <a:spLocks noChangeShapeType="1"/>
          </p:cNvSpPr>
          <p:nvPr/>
        </p:nvSpPr>
        <p:spPr bwMode="auto">
          <a:xfrm>
            <a:off x="2316163" y="2708275"/>
            <a:ext cx="622300" cy="595313"/>
          </a:xfrm>
          <a:prstGeom prst="line">
            <a:avLst/>
          </a:prstGeom>
          <a:noFill/>
          <a:ln w="9525">
            <a:solidFill>
              <a:schemeClr val="tx1"/>
            </a:solidFill>
            <a:round/>
            <a:headEnd/>
            <a:tailEnd/>
          </a:ln>
        </p:spPr>
        <p:txBody>
          <a:bodyPr>
            <a:prstTxWarp prst="textNoShape">
              <a:avLst/>
            </a:prstTxWarp>
          </a:bodyPr>
          <a:lstStyle/>
          <a:p>
            <a:endParaRPr lang="en-US"/>
          </a:p>
        </p:txBody>
      </p:sp>
      <p:sp>
        <p:nvSpPr>
          <p:cNvPr id="56325" name="Rectangle 32"/>
          <p:cNvSpPr>
            <a:spLocks noChangeArrowheads="1"/>
          </p:cNvSpPr>
          <p:nvPr/>
        </p:nvSpPr>
        <p:spPr bwMode="auto">
          <a:xfrm>
            <a:off x="577850" y="2363788"/>
            <a:ext cx="1900238" cy="454025"/>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a:solidFill>
                  <a:schemeClr val="tx2"/>
                </a:solidFill>
                <a:latin typeface="Times New Roman" pitchFamily="84" charset="0"/>
              </a:rPr>
              <a:t>Frontal Lobe</a:t>
            </a:r>
          </a:p>
        </p:txBody>
      </p:sp>
      <p:sp>
        <p:nvSpPr>
          <p:cNvPr id="56326" name="Rectangle 40"/>
          <p:cNvSpPr>
            <a:spLocks noChangeArrowheads="1"/>
          </p:cNvSpPr>
          <p:nvPr/>
        </p:nvSpPr>
        <p:spPr bwMode="auto">
          <a:xfrm>
            <a:off x="6189663" y="5803900"/>
            <a:ext cx="2103437" cy="454025"/>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a:solidFill>
                  <a:schemeClr val="accent1"/>
                </a:solidFill>
                <a:latin typeface="Times New Roman" pitchFamily="84" charset="0"/>
              </a:rPr>
              <a:t>Occipital Lobe</a:t>
            </a:r>
          </a:p>
        </p:txBody>
      </p:sp>
      <p:sp>
        <p:nvSpPr>
          <p:cNvPr id="56327" name="Line 41"/>
          <p:cNvSpPr>
            <a:spLocks noChangeShapeType="1"/>
          </p:cNvSpPr>
          <p:nvPr/>
        </p:nvSpPr>
        <p:spPr bwMode="auto">
          <a:xfrm>
            <a:off x="6926263" y="4521200"/>
            <a:ext cx="550862" cy="1335088"/>
          </a:xfrm>
          <a:prstGeom prst="line">
            <a:avLst/>
          </a:prstGeom>
          <a:noFill/>
          <a:ln w="63500">
            <a:solidFill>
              <a:schemeClr val="accent1"/>
            </a:solidFill>
            <a:round/>
            <a:headEnd type="triangle" w="med" len="med"/>
            <a:tailEnd/>
          </a:ln>
        </p:spPr>
        <p:txBody>
          <a:bodyPr>
            <a:prstTxWarp prst="textNoShape">
              <a:avLst/>
            </a:prstTxWarp>
          </a:bodyPr>
          <a:lstStyle/>
          <a:p>
            <a:endParaRPr lang="en-US"/>
          </a:p>
        </p:txBody>
      </p:sp>
      <p:sp>
        <p:nvSpPr>
          <p:cNvPr id="56328" name="Line 42"/>
          <p:cNvSpPr>
            <a:spLocks noChangeShapeType="1"/>
          </p:cNvSpPr>
          <p:nvPr/>
        </p:nvSpPr>
        <p:spPr bwMode="auto">
          <a:xfrm flipV="1">
            <a:off x="5961063" y="2692400"/>
            <a:ext cx="1414462" cy="430213"/>
          </a:xfrm>
          <a:prstGeom prst="line">
            <a:avLst/>
          </a:prstGeom>
          <a:noFill/>
          <a:ln w="63500">
            <a:solidFill>
              <a:schemeClr val="hlink"/>
            </a:solidFill>
            <a:round/>
            <a:headEnd type="triangle" w="med" len="med"/>
            <a:tailEnd/>
          </a:ln>
        </p:spPr>
        <p:txBody>
          <a:bodyPr>
            <a:prstTxWarp prst="textNoShape">
              <a:avLst/>
            </a:prstTxWarp>
          </a:bodyPr>
          <a:lstStyle/>
          <a:p>
            <a:endParaRPr lang="en-US"/>
          </a:p>
        </p:txBody>
      </p:sp>
      <p:sp>
        <p:nvSpPr>
          <p:cNvPr id="56329" name="Line 43"/>
          <p:cNvSpPr>
            <a:spLocks noChangeShapeType="1"/>
          </p:cNvSpPr>
          <p:nvPr/>
        </p:nvSpPr>
        <p:spPr bwMode="auto">
          <a:xfrm flipH="1" flipV="1">
            <a:off x="1874838" y="2768600"/>
            <a:ext cx="744537" cy="912813"/>
          </a:xfrm>
          <a:prstGeom prst="line">
            <a:avLst/>
          </a:prstGeom>
          <a:noFill/>
          <a:ln w="63500">
            <a:solidFill>
              <a:schemeClr val="tx2"/>
            </a:solidFill>
            <a:round/>
            <a:headEnd type="triangle" w="med" len="med"/>
            <a:tailEnd/>
          </a:ln>
        </p:spPr>
        <p:txBody>
          <a:bodyPr>
            <a:prstTxWarp prst="textNoShape">
              <a:avLst/>
            </a:prstTxWarp>
          </a:bodyPr>
          <a:lstStyle/>
          <a:p>
            <a:endParaRPr lang="en-US"/>
          </a:p>
        </p:txBody>
      </p:sp>
      <p:sp>
        <p:nvSpPr>
          <p:cNvPr id="56330" name="Oval 44"/>
          <p:cNvSpPr>
            <a:spLocks noChangeArrowheads="1"/>
          </p:cNvSpPr>
          <p:nvPr/>
        </p:nvSpPr>
        <p:spPr bwMode="auto">
          <a:xfrm>
            <a:off x="2889250" y="3771900"/>
            <a:ext cx="1384300" cy="1371600"/>
          </a:xfrm>
          <a:prstGeom prst="ellipse">
            <a:avLst/>
          </a:prstGeom>
          <a:noFill/>
          <a:ln w="63500">
            <a:solidFill>
              <a:schemeClr val="tx2"/>
            </a:solidFill>
            <a:round/>
            <a:headEnd/>
            <a:tailEnd/>
          </a:ln>
        </p:spPr>
        <p:txBody>
          <a:bodyPr wrap="none" anchor="ctr">
            <a:prstTxWarp prst="textNoShape">
              <a:avLst/>
            </a:prstTxWarp>
          </a:bodyPr>
          <a:lstStyle/>
          <a:p>
            <a:pPr eaLnBrk="0" hangingPunct="0"/>
            <a:endParaRPr lang="en-US"/>
          </a:p>
        </p:txBody>
      </p:sp>
      <p:pic>
        <p:nvPicPr>
          <p:cNvPr id="56331" name="Picture 37" descr="mr_tan"/>
          <p:cNvPicPr>
            <a:picLocks noChangeAspect="1" noChangeArrowheads="1"/>
          </p:cNvPicPr>
          <p:nvPr/>
        </p:nvPicPr>
        <p:blipFill>
          <a:blip r:embed="rId4"/>
          <a:srcRect/>
          <a:stretch>
            <a:fillRect/>
          </a:stretch>
        </p:blipFill>
        <p:spPr bwMode="auto">
          <a:xfrm>
            <a:off x="6858000" y="277813"/>
            <a:ext cx="2012950" cy="141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4"/>
          <p:cNvSpPr>
            <a:spLocks noGrp="1" noChangeArrowheads="1"/>
          </p:cNvSpPr>
          <p:nvPr>
            <p:ph type="title" idx="4294967295"/>
          </p:nvPr>
        </p:nvSpPr>
        <p:spPr>
          <a:xfrm>
            <a:off x="685800" y="0"/>
            <a:ext cx="7772400" cy="1143000"/>
          </a:xfrm>
        </p:spPr>
        <p:txBody>
          <a:bodyPr/>
          <a:lstStyle/>
          <a:p>
            <a:pPr eaLnBrk="1" hangingPunct="1"/>
            <a:r>
              <a:rPr lang="en-US" sz="3200" smtClean="0"/>
              <a:t>Broca’s Aphasia</a:t>
            </a:r>
          </a:p>
        </p:txBody>
      </p:sp>
      <p:sp>
        <p:nvSpPr>
          <p:cNvPr id="58370" name="Rectangle 5"/>
          <p:cNvSpPr>
            <a:spLocks noGrp="1" noChangeArrowheads="1"/>
          </p:cNvSpPr>
          <p:nvPr>
            <p:ph type="body" idx="4294967295"/>
          </p:nvPr>
        </p:nvSpPr>
        <p:spPr>
          <a:xfrm>
            <a:off x="0" y="1219200"/>
            <a:ext cx="9144000" cy="4876800"/>
          </a:xfrm>
        </p:spPr>
        <p:txBody>
          <a:bodyPr/>
          <a:lstStyle/>
          <a:p>
            <a:pPr eaLnBrk="1" hangingPunct="1">
              <a:lnSpc>
                <a:spcPct val="90000"/>
              </a:lnSpc>
              <a:buFontTx/>
              <a:buNone/>
            </a:pPr>
            <a:r>
              <a:rPr lang="en-US" sz="2000" smtClean="0">
                <a:solidFill>
                  <a:srgbClr val="2AFF33"/>
                </a:solidFill>
              </a:rPr>
              <a:t>   </a:t>
            </a:r>
          </a:p>
          <a:p>
            <a:pPr eaLnBrk="1" hangingPunct="1">
              <a:lnSpc>
                <a:spcPct val="90000"/>
              </a:lnSpc>
              <a:buFontTx/>
              <a:buNone/>
            </a:pPr>
            <a:r>
              <a:rPr lang="en-US" sz="2000" smtClean="0"/>
              <a:t>	Patients have</a:t>
            </a:r>
            <a:r>
              <a:rPr lang="en-US" sz="2000" smtClean="0">
                <a:solidFill>
                  <a:srgbClr val="FFFFFF"/>
                </a:solidFill>
              </a:rPr>
              <a:t> </a:t>
            </a:r>
            <a:r>
              <a:rPr lang="en-US" sz="2000" smtClean="0"/>
              <a:t>trouble producing speech, mostly content words (nouns and verbs) with few grammatical morphemes</a:t>
            </a:r>
          </a:p>
          <a:p>
            <a:pPr eaLnBrk="1" hangingPunct="1">
              <a:lnSpc>
                <a:spcPct val="90000"/>
              </a:lnSpc>
              <a:buFontTx/>
              <a:buNone/>
            </a:pPr>
            <a:r>
              <a:rPr lang="en-US" sz="2000" smtClean="0">
                <a:solidFill>
                  <a:srgbClr val="0B1FFF"/>
                </a:solidFill>
              </a:rPr>
              <a:t>      “Yes… ah… Monday… er… Dad and Peter H… [his own name], and Dad…. er… hospital… and… ah… Wednesday… Wednesday, nine o’clock…”</a:t>
            </a:r>
            <a:endParaRPr lang="en-US" sz="2000" smtClean="0">
              <a:solidFill>
                <a:srgbClr val="2AFF33"/>
              </a:solidFill>
            </a:endParaRPr>
          </a:p>
          <a:p>
            <a:pPr eaLnBrk="1" hangingPunct="1">
              <a:lnSpc>
                <a:spcPct val="90000"/>
              </a:lnSpc>
              <a:buFontTx/>
              <a:buNone/>
            </a:pPr>
            <a:endParaRPr lang="en-US" sz="2000" smtClean="0">
              <a:solidFill>
                <a:srgbClr val="2AFF33"/>
              </a:solidFill>
            </a:endParaRPr>
          </a:p>
          <a:p>
            <a:pPr eaLnBrk="1" hangingPunct="1">
              <a:lnSpc>
                <a:spcPct val="90000"/>
              </a:lnSpc>
              <a:buFontTx/>
              <a:buNone/>
            </a:pPr>
            <a:r>
              <a:rPr lang="en-US" sz="2000" smtClean="0"/>
              <a:t>	Video of sample speech from a Broca’s aphasic: </a:t>
            </a:r>
          </a:p>
          <a:p>
            <a:pPr eaLnBrk="1" hangingPunct="1">
              <a:lnSpc>
                <a:spcPct val="90000"/>
              </a:lnSpc>
              <a:buFontTx/>
              <a:buNone/>
            </a:pPr>
            <a:r>
              <a:rPr lang="en-US" sz="2000" smtClean="0"/>
              <a:t>	http://www.youtube.com/watch?v=f2IiMEbMnPM</a:t>
            </a:r>
          </a:p>
          <a:p>
            <a:pPr eaLnBrk="1" hangingPunct="1">
              <a:lnSpc>
                <a:spcPct val="90000"/>
              </a:lnSpc>
              <a:buFontTx/>
              <a:buNone/>
            </a:pPr>
            <a:endParaRPr lang="en-US" sz="2000" smtClean="0">
              <a:solidFill>
                <a:srgbClr val="2AFF33"/>
              </a:solidFill>
            </a:endParaRPr>
          </a:p>
          <a:p>
            <a:pPr eaLnBrk="1" hangingPunct="1">
              <a:lnSpc>
                <a:spcPct val="90000"/>
              </a:lnSpc>
              <a:buFontTx/>
              <a:buNone/>
            </a:pPr>
            <a:r>
              <a:rPr lang="en-US" sz="2000" smtClean="0">
                <a:solidFill>
                  <a:srgbClr val="2AFF33"/>
                </a:solidFill>
              </a:rPr>
              <a:t>	</a:t>
            </a:r>
            <a:r>
              <a:rPr lang="en-US" sz="2000" smtClean="0"/>
              <a:t>However, there are also issues with understanding more complex grammatical forms.</a:t>
            </a:r>
            <a:endParaRPr lang="en-US" sz="2000" smtClean="0">
              <a:solidFill>
                <a:srgbClr val="2AFF33"/>
              </a:solidFill>
            </a:endParaRPr>
          </a:p>
          <a:p>
            <a:pPr eaLnBrk="1" hangingPunct="1">
              <a:lnSpc>
                <a:spcPct val="90000"/>
              </a:lnSpc>
              <a:buFontTx/>
              <a:buNone/>
            </a:pPr>
            <a:endParaRPr lang="en-US" sz="2000" smtClean="0"/>
          </a:p>
          <a:p>
            <a:pPr eaLnBrk="1" hangingPunct="1">
              <a:lnSpc>
                <a:spcPct val="90000"/>
              </a:lnSpc>
              <a:buFontTx/>
              <a:buNone/>
            </a:pPr>
            <a:r>
              <a:rPr lang="en-US" sz="2000" smtClean="0"/>
              <a:t>	http://www.learner.org/vod/vod_window.html?pid=1574 [7:40 long]</a:t>
            </a:r>
          </a:p>
          <a:p>
            <a:pPr eaLnBrk="1" hangingPunct="1">
              <a:lnSpc>
                <a:spcPct val="90000"/>
              </a:lnSpc>
              <a:buFontTx/>
              <a:buNone/>
            </a:pPr>
            <a:r>
              <a:rPr lang="en-US" sz="2000" smtClean="0"/>
              <a:t>							(especially 2:43-6:16)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4"/>
          <p:cNvSpPr>
            <a:spLocks noGrp="1" noChangeArrowheads="1"/>
          </p:cNvSpPr>
          <p:nvPr>
            <p:ph type="title" idx="4294967295"/>
          </p:nvPr>
        </p:nvSpPr>
        <p:spPr>
          <a:xfrm>
            <a:off x="685800" y="0"/>
            <a:ext cx="7772400" cy="1143000"/>
          </a:xfrm>
        </p:spPr>
        <p:txBody>
          <a:bodyPr/>
          <a:lstStyle/>
          <a:p>
            <a:pPr eaLnBrk="1" hangingPunct="1"/>
            <a:r>
              <a:rPr lang="en-US" sz="3200" smtClean="0"/>
              <a:t>Broca’s Aphasia</a:t>
            </a:r>
          </a:p>
        </p:txBody>
      </p:sp>
      <p:sp>
        <p:nvSpPr>
          <p:cNvPr id="60418" name="Rectangle 5"/>
          <p:cNvSpPr txBox="1">
            <a:spLocks noChangeArrowheads="1"/>
          </p:cNvSpPr>
          <p:nvPr/>
        </p:nvSpPr>
        <p:spPr bwMode="auto">
          <a:xfrm>
            <a:off x="0" y="1219200"/>
            <a:ext cx="9144000" cy="487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solidFill>
                  <a:schemeClr val="tx2"/>
                </a:solidFill>
                <a:ea typeface="Osaka" pitchFamily="84" charset="-128"/>
                <a:cs typeface="Osaka" pitchFamily="84" charset="-128"/>
              </a:rPr>
              <a:t>Broca’s aphasics &amp; comprehension:</a:t>
            </a:r>
            <a:endParaRPr lang="en-US" b="0">
              <a:ea typeface="Osaka" pitchFamily="84" charset="-128"/>
              <a:cs typeface="Osaka" pitchFamily="84" charset="-128"/>
            </a:endParaRPr>
          </a:p>
          <a:p>
            <a:pPr marL="342900" indent="-342900">
              <a:lnSpc>
                <a:spcPct val="90000"/>
              </a:lnSpc>
              <a:spcBef>
                <a:spcPct val="20000"/>
              </a:spcBef>
            </a:pPr>
            <a:r>
              <a:rPr lang="en-US" b="0">
                <a:solidFill>
                  <a:srgbClr val="2AFF33"/>
                </a:solidFill>
                <a:ea typeface="Osaka" pitchFamily="84" charset="-128"/>
                <a:cs typeface="Osaka" pitchFamily="84" charset="-128"/>
              </a:rPr>
              <a:t>   </a:t>
            </a:r>
            <a:endParaRPr lang="en-US" b="0">
              <a:ea typeface="Osaka" pitchFamily="84" charset="-128"/>
              <a:cs typeface="Osaka" pitchFamily="84" charset="-128"/>
            </a:endParaRPr>
          </a:p>
          <a:p>
            <a:pPr marL="342900" indent="-342900">
              <a:spcBef>
                <a:spcPct val="20000"/>
              </a:spcBef>
            </a:pP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Relatively good comprehension of some sentences: </a:t>
            </a:r>
          </a:p>
          <a:p>
            <a:pPr marL="342900" indent="-342900">
              <a:spcBef>
                <a:spcPct val="20000"/>
              </a:spcBef>
            </a:pPr>
            <a:r>
              <a:rPr lang="en-US" sz="2000" b="0">
                <a:solidFill>
                  <a:schemeClr val="tx2"/>
                </a:solidFill>
                <a:ea typeface="Osaka" pitchFamily="84" charset="-128"/>
                <a:cs typeface="Osaka" pitchFamily="84" charset="-128"/>
              </a:rPr>
              <a:t>	Can understand sentences like these:</a:t>
            </a:r>
            <a:endParaRPr lang="en-US" sz="2000" b="0">
              <a:solidFill>
                <a:srgbClr val="FFFF00"/>
              </a:solidFill>
              <a:ea typeface="Osaka" pitchFamily="84" charset="-128"/>
              <a:cs typeface="Osaka" pitchFamily="84" charset="-128"/>
            </a:endParaRPr>
          </a:p>
          <a:p>
            <a:pPr marL="1143000" lvl="2" indent="-228600">
              <a:spcBef>
                <a:spcPct val="20000"/>
              </a:spcBef>
            </a:pPr>
            <a:r>
              <a:rPr lang="en-US" sz="2000" b="0">
                <a:ea typeface="Osaka" pitchFamily="84" charset="-128"/>
                <a:cs typeface="Osaka" pitchFamily="84" charset="-128"/>
              </a:rPr>
              <a:t>The dog bit the woman.</a:t>
            </a:r>
          </a:p>
          <a:p>
            <a:pPr marL="1143000" lvl="2" indent="-228600">
              <a:spcBef>
                <a:spcPct val="20000"/>
              </a:spcBef>
            </a:pPr>
            <a:r>
              <a:rPr lang="en-US" sz="2000" b="0">
                <a:ea typeface="Osaka" pitchFamily="84" charset="-128"/>
                <a:cs typeface="Osaka" pitchFamily="84" charset="-128"/>
              </a:rPr>
              <a:t>The apple that the boy is eating is red.</a:t>
            </a:r>
          </a:p>
          <a:p>
            <a:pPr marL="1143000" lvl="2" indent="-228600">
              <a:spcBef>
                <a:spcPct val="20000"/>
              </a:spcBef>
            </a:pPr>
            <a:endParaRPr lang="en-US" sz="2000" b="0">
              <a:ea typeface="Osaka" pitchFamily="84" charset="-128"/>
              <a:cs typeface="Osaka" pitchFamily="84" charset="-128"/>
            </a:endParaRPr>
          </a:p>
          <a:p>
            <a:pPr marL="685800" lvl="1" indent="-228600">
              <a:spcBef>
                <a:spcPct val="20000"/>
              </a:spcBef>
            </a:pPr>
            <a:endParaRPr lang="en-US" sz="2000" b="0">
              <a:solidFill>
                <a:schemeClr val="tx2"/>
              </a:solidFill>
              <a:ea typeface="Osaka" pitchFamily="84" charset="-128"/>
              <a:cs typeface="Osaka" pitchFamily="84" charset="-128"/>
            </a:endParaRPr>
          </a:p>
          <a:p>
            <a:pPr marL="685800" lvl="1" indent="-228600">
              <a:spcBef>
                <a:spcPct val="20000"/>
              </a:spcBef>
            </a:pPr>
            <a:r>
              <a:rPr lang="en-US" sz="2000" b="0">
                <a:solidFill>
                  <a:schemeClr val="tx2"/>
                </a:solidFill>
                <a:ea typeface="Osaka" pitchFamily="84" charset="-128"/>
                <a:cs typeface="Osaka" pitchFamily="84" charset="-128"/>
              </a:rPr>
              <a:t>…but not these (because their meaning can’t be inferred from </a:t>
            </a:r>
          </a:p>
          <a:p>
            <a:pPr marL="685800" lvl="1" indent="-228600">
              <a:spcBef>
                <a:spcPct val="20000"/>
              </a:spcBef>
            </a:pPr>
            <a:r>
              <a:rPr lang="en-US" sz="2000" b="0">
                <a:solidFill>
                  <a:schemeClr val="tx2"/>
                </a:solidFill>
                <a:ea typeface="Osaka" pitchFamily="84" charset="-128"/>
                <a:cs typeface="Osaka" pitchFamily="84" charset="-128"/>
              </a:rPr>
              <a:t>the meaning of the nouns and verbs alone):</a:t>
            </a:r>
          </a:p>
          <a:p>
            <a:pPr marL="685800" lvl="1" indent="-228600">
              <a:spcBef>
                <a:spcPct val="20000"/>
              </a:spcBef>
            </a:pPr>
            <a:r>
              <a:rPr lang="en-US" sz="2000" b="0">
                <a:solidFill>
                  <a:schemeClr val="tx2"/>
                </a:solidFill>
                <a:ea typeface="Osaka" pitchFamily="84" charset="-128"/>
                <a:cs typeface="Osaka" pitchFamily="84" charset="-128"/>
              </a:rPr>
              <a:t>	</a:t>
            </a:r>
            <a:r>
              <a:rPr lang="en-US" sz="2000" b="0">
                <a:ea typeface="Osaka" pitchFamily="84" charset="-128"/>
                <a:cs typeface="Osaka" pitchFamily="84" charset="-128"/>
              </a:rPr>
              <a:t>	The car is pushed by the truck.</a:t>
            </a:r>
          </a:p>
          <a:p>
            <a:pPr marL="685800" lvl="1" indent="-228600">
              <a:spcBef>
                <a:spcPct val="20000"/>
              </a:spcBef>
            </a:pPr>
            <a:r>
              <a:rPr lang="en-US" sz="2000" b="0">
                <a:solidFill>
                  <a:schemeClr val="tx2"/>
                </a:solidFill>
                <a:ea typeface="Osaka" pitchFamily="84" charset="-128"/>
                <a:cs typeface="Osaka" pitchFamily="84" charset="-128"/>
              </a:rPr>
              <a:t>		</a:t>
            </a:r>
            <a:r>
              <a:rPr lang="en-US" sz="2000" b="0">
                <a:solidFill>
                  <a:srgbClr val="B3129A"/>
                </a:solidFill>
                <a:ea typeface="Osaka" pitchFamily="84" charset="-128"/>
                <a:cs typeface="Osaka" pitchFamily="84" charset="-128"/>
              </a:rPr>
              <a:t>The girl whom the boy is pushing is tall.</a:t>
            </a:r>
            <a:endParaRPr lang="en-US" sz="2000" b="0">
              <a:solidFill>
                <a:schemeClr val="tx2"/>
              </a:solidFill>
              <a:ea typeface="Osaka" pitchFamily="84" charset="-128"/>
              <a:cs typeface="Osaka" pitchFamily="84" charset="-128"/>
            </a:endParaRPr>
          </a:p>
          <a:p>
            <a:pPr marL="685800" lvl="1" indent="-228600" eaLnBrk="0" hangingPunct="0">
              <a:lnSpc>
                <a:spcPct val="80000"/>
              </a:lnSpc>
            </a:pPr>
            <a:r>
              <a:rPr lang="en-US" sz="2000"/>
              <a:t>	</a:t>
            </a:r>
            <a:endParaRPr lang="en-US" b="0">
              <a:solidFill>
                <a:srgbClr val="C29EF1"/>
              </a:solidFill>
              <a:ea typeface="Osaka" pitchFamily="84" charset="-128"/>
              <a:cs typeface="Osaka" pitchFamily="84" charset="-128"/>
            </a:endParaRPr>
          </a:p>
        </p:txBody>
      </p:sp>
      <p:pic>
        <p:nvPicPr>
          <p:cNvPr id="60419" name="Picture 5" descr="MCj04300510000[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638800" y="2590800"/>
            <a:ext cx="1184275" cy="1295400"/>
          </a:xfrm>
          <a:prstGeom prst="rect">
            <a:avLst/>
          </a:prstGeom>
          <a:noFill/>
          <a:ln w="9525">
            <a:noFill/>
            <a:miter lim="800000"/>
            <a:headEnd/>
            <a:tailEnd/>
          </a:ln>
        </p:spPr>
      </p:pic>
      <p:grpSp>
        <p:nvGrpSpPr>
          <p:cNvPr id="60420" name="Group 361"/>
          <p:cNvGrpSpPr>
            <a:grpSpLocks/>
          </p:cNvGrpSpPr>
          <p:nvPr/>
        </p:nvGrpSpPr>
        <p:grpSpPr bwMode="auto">
          <a:xfrm>
            <a:off x="7010400" y="1828800"/>
            <a:ext cx="1670050" cy="685800"/>
            <a:chOff x="2472" y="2899"/>
            <a:chExt cx="2012" cy="1130"/>
          </a:xfrm>
        </p:grpSpPr>
        <p:sp>
          <p:nvSpPr>
            <p:cNvPr id="60421" name="AutoShape 269"/>
            <p:cNvSpPr>
              <a:spLocks noChangeAspect="1" noChangeArrowheads="1" noTextEdit="1"/>
            </p:cNvSpPr>
            <p:nvPr/>
          </p:nvSpPr>
          <p:spPr bwMode="auto">
            <a:xfrm>
              <a:off x="3324" y="2899"/>
              <a:ext cx="1160" cy="1130"/>
            </a:xfrm>
            <a:prstGeom prst="rect">
              <a:avLst/>
            </a:prstGeom>
            <a:noFill/>
            <a:ln w="9525">
              <a:noFill/>
              <a:miter lim="800000"/>
              <a:headEnd/>
              <a:tailEnd/>
            </a:ln>
          </p:spPr>
          <p:txBody>
            <a:bodyPr>
              <a:prstTxWarp prst="textNoShape">
                <a:avLst/>
              </a:prstTxWarp>
            </a:bodyPr>
            <a:lstStyle/>
            <a:p>
              <a:endParaRPr lang="en-US"/>
            </a:p>
          </p:txBody>
        </p:sp>
        <p:sp>
          <p:nvSpPr>
            <p:cNvPr id="60422" name="Freeform 271"/>
            <p:cNvSpPr>
              <a:spLocks/>
            </p:cNvSpPr>
            <p:nvPr/>
          </p:nvSpPr>
          <p:spPr bwMode="auto">
            <a:xfrm>
              <a:off x="2472" y="2961"/>
              <a:ext cx="1934" cy="1055"/>
            </a:xfrm>
            <a:custGeom>
              <a:avLst/>
              <a:gdLst>
                <a:gd name="T0" fmla="*/ 1934 w 1934"/>
                <a:gd name="T1" fmla="*/ 866 h 1055"/>
                <a:gd name="T2" fmla="*/ 1842 w 1934"/>
                <a:gd name="T3" fmla="*/ 0 h 1055"/>
                <a:gd name="T4" fmla="*/ 80 w 1934"/>
                <a:gd name="T5" fmla="*/ 31 h 1055"/>
                <a:gd name="T6" fmla="*/ 0 w 1934"/>
                <a:gd name="T7" fmla="*/ 1055 h 1055"/>
                <a:gd name="T8" fmla="*/ 1934 w 1934"/>
                <a:gd name="T9" fmla="*/ 866 h 1055"/>
                <a:gd name="T10" fmla="*/ 0 60000 65536"/>
                <a:gd name="T11" fmla="*/ 0 60000 65536"/>
                <a:gd name="T12" fmla="*/ 0 60000 65536"/>
                <a:gd name="T13" fmla="*/ 0 60000 65536"/>
                <a:gd name="T14" fmla="*/ 0 60000 65536"/>
                <a:gd name="T15" fmla="*/ 0 w 1934"/>
                <a:gd name="T16" fmla="*/ 0 h 1055"/>
                <a:gd name="T17" fmla="*/ 1934 w 1934"/>
                <a:gd name="T18" fmla="*/ 1055 h 1055"/>
              </a:gdLst>
              <a:ahLst/>
              <a:cxnLst>
                <a:cxn ang="T10">
                  <a:pos x="T0" y="T1"/>
                </a:cxn>
                <a:cxn ang="T11">
                  <a:pos x="T2" y="T3"/>
                </a:cxn>
                <a:cxn ang="T12">
                  <a:pos x="T4" y="T5"/>
                </a:cxn>
                <a:cxn ang="T13">
                  <a:pos x="T6" y="T7"/>
                </a:cxn>
                <a:cxn ang="T14">
                  <a:pos x="T8" y="T9"/>
                </a:cxn>
              </a:cxnLst>
              <a:rect l="T15" t="T16" r="T17" b="T18"/>
              <a:pathLst>
                <a:path w="1934" h="1055">
                  <a:moveTo>
                    <a:pt x="1934" y="866"/>
                  </a:moveTo>
                  <a:lnTo>
                    <a:pt x="1842" y="0"/>
                  </a:lnTo>
                  <a:lnTo>
                    <a:pt x="80" y="31"/>
                  </a:lnTo>
                  <a:lnTo>
                    <a:pt x="0" y="1055"/>
                  </a:lnTo>
                  <a:lnTo>
                    <a:pt x="1934" y="866"/>
                  </a:lnTo>
                  <a:close/>
                </a:path>
              </a:pathLst>
            </a:custGeom>
            <a:solidFill>
              <a:srgbClr val="399DC7"/>
            </a:solidFill>
            <a:ln w="9525">
              <a:noFill/>
              <a:round/>
              <a:headEnd/>
              <a:tailEnd/>
            </a:ln>
          </p:spPr>
          <p:txBody>
            <a:bodyPr>
              <a:prstTxWarp prst="textNoShape">
                <a:avLst/>
              </a:prstTxWarp>
            </a:bodyPr>
            <a:lstStyle/>
            <a:p>
              <a:pPr eaLnBrk="0" hangingPunct="0"/>
              <a:endParaRPr lang="en-US"/>
            </a:p>
          </p:txBody>
        </p:sp>
        <p:sp>
          <p:nvSpPr>
            <p:cNvPr id="60423" name="Freeform 288"/>
            <p:cNvSpPr>
              <a:spLocks/>
            </p:cNvSpPr>
            <p:nvPr/>
          </p:nvSpPr>
          <p:spPr bwMode="auto">
            <a:xfrm>
              <a:off x="3478" y="3359"/>
              <a:ext cx="168" cy="218"/>
            </a:xfrm>
            <a:custGeom>
              <a:avLst/>
              <a:gdLst>
                <a:gd name="T0" fmla="*/ 168 w 168"/>
                <a:gd name="T1" fmla="*/ 218 h 218"/>
                <a:gd name="T2" fmla="*/ 126 w 168"/>
                <a:gd name="T3" fmla="*/ 24 h 218"/>
                <a:gd name="T4" fmla="*/ 0 w 168"/>
                <a:gd name="T5" fmla="*/ 0 h 218"/>
                <a:gd name="T6" fmla="*/ 26 w 168"/>
                <a:gd name="T7" fmla="*/ 188 h 218"/>
                <a:gd name="T8" fmla="*/ 168 w 168"/>
                <a:gd name="T9" fmla="*/ 218 h 218"/>
                <a:gd name="T10" fmla="*/ 0 60000 65536"/>
                <a:gd name="T11" fmla="*/ 0 60000 65536"/>
                <a:gd name="T12" fmla="*/ 0 60000 65536"/>
                <a:gd name="T13" fmla="*/ 0 60000 65536"/>
                <a:gd name="T14" fmla="*/ 0 60000 65536"/>
                <a:gd name="T15" fmla="*/ 0 w 168"/>
                <a:gd name="T16" fmla="*/ 0 h 218"/>
                <a:gd name="T17" fmla="*/ 168 w 168"/>
                <a:gd name="T18" fmla="*/ 218 h 218"/>
              </a:gdLst>
              <a:ahLst/>
              <a:cxnLst>
                <a:cxn ang="T10">
                  <a:pos x="T0" y="T1"/>
                </a:cxn>
                <a:cxn ang="T11">
                  <a:pos x="T2" y="T3"/>
                </a:cxn>
                <a:cxn ang="T12">
                  <a:pos x="T4" y="T5"/>
                </a:cxn>
                <a:cxn ang="T13">
                  <a:pos x="T6" y="T7"/>
                </a:cxn>
                <a:cxn ang="T14">
                  <a:pos x="T8" y="T9"/>
                </a:cxn>
              </a:cxnLst>
              <a:rect l="T15" t="T16" r="T17" b="T18"/>
              <a:pathLst>
                <a:path w="168" h="218">
                  <a:moveTo>
                    <a:pt x="168" y="218"/>
                  </a:moveTo>
                  <a:lnTo>
                    <a:pt x="126" y="24"/>
                  </a:lnTo>
                  <a:lnTo>
                    <a:pt x="0" y="0"/>
                  </a:lnTo>
                  <a:lnTo>
                    <a:pt x="26" y="188"/>
                  </a:lnTo>
                  <a:lnTo>
                    <a:pt x="168" y="218"/>
                  </a:lnTo>
                  <a:close/>
                </a:path>
              </a:pathLst>
            </a:custGeom>
            <a:solidFill>
              <a:srgbClr val="33261B"/>
            </a:solidFill>
            <a:ln w="9525">
              <a:noFill/>
              <a:round/>
              <a:headEnd/>
              <a:tailEnd/>
            </a:ln>
          </p:spPr>
          <p:txBody>
            <a:bodyPr>
              <a:prstTxWarp prst="textNoShape">
                <a:avLst/>
              </a:prstTxWarp>
            </a:bodyPr>
            <a:lstStyle/>
            <a:p>
              <a:pPr eaLnBrk="0" hangingPunct="0"/>
              <a:endParaRPr lang="en-US"/>
            </a:p>
          </p:txBody>
        </p:sp>
        <p:sp>
          <p:nvSpPr>
            <p:cNvPr id="60424" name="Freeform 289"/>
            <p:cNvSpPr>
              <a:spLocks/>
            </p:cNvSpPr>
            <p:nvPr/>
          </p:nvSpPr>
          <p:spPr bwMode="auto">
            <a:xfrm>
              <a:off x="3470" y="3359"/>
              <a:ext cx="176" cy="228"/>
            </a:xfrm>
            <a:custGeom>
              <a:avLst/>
              <a:gdLst>
                <a:gd name="T0" fmla="*/ 34 w 176"/>
                <a:gd name="T1" fmla="*/ 188 h 228"/>
                <a:gd name="T2" fmla="*/ 8 w 176"/>
                <a:gd name="T3" fmla="*/ 0 h 228"/>
                <a:gd name="T4" fmla="*/ 6 w 176"/>
                <a:gd name="T5" fmla="*/ 0 h 228"/>
                <a:gd name="T6" fmla="*/ 0 w 176"/>
                <a:gd name="T7" fmla="*/ 26 h 228"/>
                <a:gd name="T8" fmla="*/ 22 w 176"/>
                <a:gd name="T9" fmla="*/ 206 h 228"/>
                <a:gd name="T10" fmla="*/ 160 w 176"/>
                <a:gd name="T11" fmla="*/ 228 h 228"/>
                <a:gd name="T12" fmla="*/ 176 w 176"/>
                <a:gd name="T13" fmla="*/ 216 h 228"/>
                <a:gd name="T14" fmla="*/ 34 w 176"/>
                <a:gd name="T15" fmla="*/ 188 h 228"/>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228"/>
                <a:gd name="T26" fmla="*/ 176 w 176"/>
                <a:gd name="T27" fmla="*/ 228 h 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228">
                  <a:moveTo>
                    <a:pt x="34" y="188"/>
                  </a:moveTo>
                  <a:lnTo>
                    <a:pt x="8" y="0"/>
                  </a:lnTo>
                  <a:lnTo>
                    <a:pt x="6" y="0"/>
                  </a:lnTo>
                  <a:lnTo>
                    <a:pt x="0" y="26"/>
                  </a:lnTo>
                  <a:lnTo>
                    <a:pt x="22" y="206"/>
                  </a:lnTo>
                  <a:lnTo>
                    <a:pt x="160" y="228"/>
                  </a:lnTo>
                  <a:lnTo>
                    <a:pt x="176" y="216"/>
                  </a:lnTo>
                  <a:lnTo>
                    <a:pt x="34" y="188"/>
                  </a:lnTo>
                  <a:close/>
                </a:path>
              </a:pathLst>
            </a:custGeom>
            <a:solidFill>
              <a:srgbClr val="4C3A29"/>
            </a:solidFill>
            <a:ln w="9525">
              <a:noFill/>
              <a:round/>
              <a:headEnd/>
              <a:tailEnd/>
            </a:ln>
          </p:spPr>
          <p:txBody>
            <a:bodyPr>
              <a:prstTxWarp prst="textNoShape">
                <a:avLst/>
              </a:prstTxWarp>
            </a:bodyPr>
            <a:lstStyle/>
            <a:p>
              <a:pPr eaLnBrk="0" hangingPunct="0"/>
              <a:endParaRPr lang="en-US"/>
            </a:p>
          </p:txBody>
        </p:sp>
        <p:sp>
          <p:nvSpPr>
            <p:cNvPr id="60425" name="Freeform 290"/>
            <p:cNvSpPr>
              <a:spLocks/>
            </p:cNvSpPr>
            <p:nvPr/>
          </p:nvSpPr>
          <p:spPr bwMode="auto">
            <a:xfrm>
              <a:off x="4238" y="3207"/>
              <a:ext cx="154" cy="60"/>
            </a:xfrm>
            <a:custGeom>
              <a:avLst/>
              <a:gdLst>
                <a:gd name="T0" fmla="*/ 10 w 154"/>
                <a:gd name="T1" fmla="*/ 30 h 60"/>
                <a:gd name="T2" fmla="*/ 10 w 154"/>
                <a:gd name="T3" fmla="*/ 30 h 60"/>
                <a:gd name="T4" fmla="*/ 4 w 154"/>
                <a:gd name="T5" fmla="*/ 34 h 60"/>
                <a:gd name="T6" fmla="*/ 2 w 154"/>
                <a:gd name="T7" fmla="*/ 38 h 60"/>
                <a:gd name="T8" fmla="*/ 0 w 154"/>
                <a:gd name="T9" fmla="*/ 42 h 60"/>
                <a:gd name="T10" fmla="*/ 0 w 154"/>
                <a:gd name="T11" fmla="*/ 44 h 60"/>
                <a:gd name="T12" fmla="*/ 2 w 154"/>
                <a:gd name="T13" fmla="*/ 52 h 60"/>
                <a:gd name="T14" fmla="*/ 4 w 154"/>
                <a:gd name="T15" fmla="*/ 60 h 60"/>
                <a:gd name="T16" fmla="*/ 4 w 154"/>
                <a:gd name="T17" fmla="*/ 60 h 60"/>
                <a:gd name="T18" fmla="*/ 154 w 154"/>
                <a:gd name="T19" fmla="*/ 20 h 60"/>
                <a:gd name="T20" fmla="*/ 152 w 154"/>
                <a:gd name="T21" fmla="*/ 0 h 60"/>
                <a:gd name="T22" fmla="*/ 152 w 154"/>
                <a:gd name="T23" fmla="*/ 0 h 60"/>
                <a:gd name="T24" fmla="*/ 10 w 154"/>
                <a:gd name="T25" fmla="*/ 30 h 60"/>
                <a:gd name="T26" fmla="*/ 10 w 154"/>
                <a:gd name="T27" fmla="*/ 3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
                <a:gd name="T43" fmla="*/ 0 h 60"/>
                <a:gd name="T44" fmla="*/ 154 w 15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 h="60">
                  <a:moveTo>
                    <a:pt x="10" y="30"/>
                  </a:moveTo>
                  <a:lnTo>
                    <a:pt x="10" y="30"/>
                  </a:lnTo>
                  <a:lnTo>
                    <a:pt x="4" y="34"/>
                  </a:lnTo>
                  <a:lnTo>
                    <a:pt x="2" y="38"/>
                  </a:lnTo>
                  <a:lnTo>
                    <a:pt x="0" y="42"/>
                  </a:lnTo>
                  <a:lnTo>
                    <a:pt x="0" y="44"/>
                  </a:lnTo>
                  <a:lnTo>
                    <a:pt x="2" y="52"/>
                  </a:lnTo>
                  <a:lnTo>
                    <a:pt x="4" y="60"/>
                  </a:lnTo>
                  <a:lnTo>
                    <a:pt x="154" y="20"/>
                  </a:lnTo>
                  <a:lnTo>
                    <a:pt x="152" y="0"/>
                  </a:lnTo>
                  <a:lnTo>
                    <a:pt x="10" y="30"/>
                  </a:lnTo>
                  <a:close/>
                </a:path>
              </a:pathLst>
            </a:custGeom>
            <a:solidFill>
              <a:srgbClr val="FDCA94"/>
            </a:solidFill>
            <a:ln w="9525">
              <a:noFill/>
              <a:round/>
              <a:headEnd/>
              <a:tailEnd/>
            </a:ln>
          </p:spPr>
          <p:txBody>
            <a:bodyPr>
              <a:prstTxWarp prst="textNoShape">
                <a:avLst/>
              </a:prstTxWarp>
            </a:bodyPr>
            <a:lstStyle/>
            <a:p>
              <a:pPr eaLnBrk="0" hangingPunct="0"/>
              <a:endParaRPr lang="en-US"/>
            </a:p>
          </p:txBody>
        </p:sp>
        <p:sp>
          <p:nvSpPr>
            <p:cNvPr id="60426" name="Freeform 291"/>
            <p:cNvSpPr>
              <a:spLocks/>
            </p:cNvSpPr>
            <p:nvPr/>
          </p:nvSpPr>
          <p:spPr bwMode="auto">
            <a:xfrm>
              <a:off x="3646" y="3315"/>
              <a:ext cx="152" cy="266"/>
            </a:xfrm>
            <a:custGeom>
              <a:avLst/>
              <a:gdLst>
                <a:gd name="T0" fmla="*/ 98 w 152"/>
                <a:gd name="T1" fmla="*/ 14 h 266"/>
                <a:gd name="T2" fmla="*/ 80 w 152"/>
                <a:gd name="T3" fmla="*/ 0 h 266"/>
                <a:gd name="T4" fmla="*/ 0 w 152"/>
                <a:gd name="T5" fmla="*/ 260 h 266"/>
                <a:gd name="T6" fmla="*/ 20 w 152"/>
                <a:gd name="T7" fmla="*/ 266 h 266"/>
                <a:gd name="T8" fmla="*/ 152 w 152"/>
                <a:gd name="T9" fmla="*/ 194 h 266"/>
                <a:gd name="T10" fmla="*/ 98 w 152"/>
                <a:gd name="T11" fmla="*/ 14 h 266"/>
                <a:gd name="T12" fmla="*/ 0 60000 65536"/>
                <a:gd name="T13" fmla="*/ 0 60000 65536"/>
                <a:gd name="T14" fmla="*/ 0 60000 65536"/>
                <a:gd name="T15" fmla="*/ 0 60000 65536"/>
                <a:gd name="T16" fmla="*/ 0 60000 65536"/>
                <a:gd name="T17" fmla="*/ 0 60000 65536"/>
                <a:gd name="T18" fmla="*/ 0 w 152"/>
                <a:gd name="T19" fmla="*/ 0 h 266"/>
                <a:gd name="T20" fmla="*/ 152 w 152"/>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152" h="266">
                  <a:moveTo>
                    <a:pt x="98" y="14"/>
                  </a:moveTo>
                  <a:lnTo>
                    <a:pt x="80" y="0"/>
                  </a:lnTo>
                  <a:lnTo>
                    <a:pt x="0" y="260"/>
                  </a:lnTo>
                  <a:lnTo>
                    <a:pt x="20" y="266"/>
                  </a:lnTo>
                  <a:lnTo>
                    <a:pt x="152" y="194"/>
                  </a:lnTo>
                  <a:lnTo>
                    <a:pt x="98" y="14"/>
                  </a:lnTo>
                  <a:close/>
                </a:path>
              </a:pathLst>
            </a:custGeom>
            <a:solidFill>
              <a:srgbClr val="4C3A29"/>
            </a:solidFill>
            <a:ln w="9525">
              <a:noFill/>
              <a:round/>
              <a:headEnd/>
              <a:tailEnd/>
            </a:ln>
          </p:spPr>
          <p:txBody>
            <a:bodyPr>
              <a:prstTxWarp prst="textNoShape">
                <a:avLst/>
              </a:prstTxWarp>
            </a:bodyPr>
            <a:lstStyle/>
            <a:p>
              <a:pPr eaLnBrk="0" hangingPunct="0"/>
              <a:endParaRPr lang="en-US"/>
            </a:p>
          </p:txBody>
        </p:sp>
        <p:sp>
          <p:nvSpPr>
            <p:cNvPr id="60427" name="Freeform 292"/>
            <p:cNvSpPr>
              <a:spLocks/>
            </p:cNvSpPr>
            <p:nvPr/>
          </p:nvSpPr>
          <p:spPr bwMode="auto">
            <a:xfrm>
              <a:off x="3602" y="3315"/>
              <a:ext cx="180" cy="260"/>
            </a:xfrm>
            <a:custGeom>
              <a:avLst/>
              <a:gdLst>
                <a:gd name="T0" fmla="*/ 124 w 180"/>
                <a:gd name="T1" fmla="*/ 0 h 260"/>
                <a:gd name="T2" fmla="*/ 0 w 180"/>
                <a:gd name="T3" fmla="*/ 68 h 260"/>
                <a:gd name="T4" fmla="*/ 44 w 180"/>
                <a:gd name="T5" fmla="*/ 260 h 260"/>
                <a:gd name="T6" fmla="*/ 180 w 180"/>
                <a:gd name="T7" fmla="*/ 182 h 260"/>
                <a:gd name="T8" fmla="*/ 124 w 180"/>
                <a:gd name="T9" fmla="*/ 0 h 260"/>
                <a:gd name="T10" fmla="*/ 0 60000 65536"/>
                <a:gd name="T11" fmla="*/ 0 60000 65536"/>
                <a:gd name="T12" fmla="*/ 0 60000 65536"/>
                <a:gd name="T13" fmla="*/ 0 60000 65536"/>
                <a:gd name="T14" fmla="*/ 0 60000 65536"/>
                <a:gd name="T15" fmla="*/ 0 w 180"/>
                <a:gd name="T16" fmla="*/ 0 h 260"/>
                <a:gd name="T17" fmla="*/ 180 w 180"/>
                <a:gd name="T18" fmla="*/ 260 h 260"/>
              </a:gdLst>
              <a:ahLst/>
              <a:cxnLst>
                <a:cxn ang="T10">
                  <a:pos x="T0" y="T1"/>
                </a:cxn>
                <a:cxn ang="T11">
                  <a:pos x="T2" y="T3"/>
                </a:cxn>
                <a:cxn ang="T12">
                  <a:pos x="T4" y="T5"/>
                </a:cxn>
                <a:cxn ang="T13">
                  <a:pos x="T6" y="T7"/>
                </a:cxn>
                <a:cxn ang="T14">
                  <a:pos x="T8" y="T9"/>
                </a:cxn>
              </a:cxnLst>
              <a:rect l="T15" t="T16" r="T17" b="T18"/>
              <a:pathLst>
                <a:path w="180" h="260">
                  <a:moveTo>
                    <a:pt x="124" y="0"/>
                  </a:moveTo>
                  <a:lnTo>
                    <a:pt x="0" y="68"/>
                  </a:lnTo>
                  <a:lnTo>
                    <a:pt x="44" y="260"/>
                  </a:lnTo>
                  <a:lnTo>
                    <a:pt x="180" y="182"/>
                  </a:lnTo>
                  <a:lnTo>
                    <a:pt x="124" y="0"/>
                  </a:lnTo>
                  <a:close/>
                </a:path>
              </a:pathLst>
            </a:custGeom>
            <a:solidFill>
              <a:srgbClr val="33261B"/>
            </a:solidFill>
            <a:ln w="9525">
              <a:noFill/>
              <a:round/>
              <a:headEnd/>
              <a:tailEnd/>
            </a:ln>
          </p:spPr>
          <p:txBody>
            <a:bodyPr>
              <a:prstTxWarp prst="textNoShape">
                <a:avLst/>
              </a:prstTxWarp>
            </a:bodyPr>
            <a:lstStyle/>
            <a:p>
              <a:pPr eaLnBrk="0" hangingPunct="0"/>
              <a:endParaRPr lang="en-US"/>
            </a:p>
          </p:txBody>
        </p:sp>
        <p:sp>
          <p:nvSpPr>
            <p:cNvPr id="60428" name="Freeform 293"/>
            <p:cNvSpPr>
              <a:spLocks/>
            </p:cNvSpPr>
            <p:nvPr/>
          </p:nvSpPr>
          <p:spPr bwMode="auto">
            <a:xfrm>
              <a:off x="3622" y="3335"/>
              <a:ext cx="160" cy="230"/>
            </a:xfrm>
            <a:custGeom>
              <a:avLst/>
              <a:gdLst>
                <a:gd name="T0" fmla="*/ 108 w 160"/>
                <a:gd name="T1" fmla="*/ 0 h 230"/>
                <a:gd name="T2" fmla="*/ 0 w 160"/>
                <a:gd name="T3" fmla="*/ 62 h 230"/>
                <a:gd name="T4" fmla="*/ 40 w 160"/>
                <a:gd name="T5" fmla="*/ 230 h 230"/>
                <a:gd name="T6" fmla="*/ 160 w 160"/>
                <a:gd name="T7" fmla="*/ 162 h 230"/>
                <a:gd name="T8" fmla="*/ 108 w 160"/>
                <a:gd name="T9" fmla="*/ 0 h 230"/>
                <a:gd name="T10" fmla="*/ 0 60000 65536"/>
                <a:gd name="T11" fmla="*/ 0 60000 65536"/>
                <a:gd name="T12" fmla="*/ 0 60000 65536"/>
                <a:gd name="T13" fmla="*/ 0 60000 65536"/>
                <a:gd name="T14" fmla="*/ 0 60000 65536"/>
                <a:gd name="T15" fmla="*/ 0 w 160"/>
                <a:gd name="T16" fmla="*/ 0 h 230"/>
                <a:gd name="T17" fmla="*/ 160 w 160"/>
                <a:gd name="T18" fmla="*/ 230 h 230"/>
              </a:gdLst>
              <a:ahLst/>
              <a:cxnLst>
                <a:cxn ang="T10">
                  <a:pos x="T0" y="T1"/>
                </a:cxn>
                <a:cxn ang="T11">
                  <a:pos x="T2" y="T3"/>
                </a:cxn>
                <a:cxn ang="T12">
                  <a:pos x="T4" y="T5"/>
                </a:cxn>
                <a:cxn ang="T13">
                  <a:pos x="T6" y="T7"/>
                </a:cxn>
                <a:cxn ang="T14">
                  <a:pos x="T8" y="T9"/>
                </a:cxn>
              </a:cxnLst>
              <a:rect l="T15" t="T16" r="T17" b="T18"/>
              <a:pathLst>
                <a:path w="160" h="230">
                  <a:moveTo>
                    <a:pt x="108" y="0"/>
                  </a:moveTo>
                  <a:lnTo>
                    <a:pt x="0" y="62"/>
                  </a:lnTo>
                  <a:lnTo>
                    <a:pt x="40" y="230"/>
                  </a:lnTo>
                  <a:lnTo>
                    <a:pt x="160" y="162"/>
                  </a:lnTo>
                  <a:lnTo>
                    <a:pt x="108" y="0"/>
                  </a:lnTo>
                  <a:close/>
                </a:path>
              </a:pathLst>
            </a:custGeom>
            <a:solidFill>
              <a:srgbClr val="1A140E"/>
            </a:solidFill>
            <a:ln w="9525">
              <a:noFill/>
              <a:round/>
              <a:headEnd/>
              <a:tailEnd/>
            </a:ln>
          </p:spPr>
          <p:txBody>
            <a:bodyPr>
              <a:prstTxWarp prst="textNoShape">
                <a:avLst/>
              </a:prstTxWarp>
            </a:bodyPr>
            <a:lstStyle/>
            <a:p>
              <a:pPr eaLnBrk="0" hangingPunct="0"/>
              <a:endParaRPr lang="en-US"/>
            </a:p>
          </p:txBody>
        </p:sp>
        <p:sp>
          <p:nvSpPr>
            <p:cNvPr id="60429" name="Freeform 294"/>
            <p:cNvSpPr>
              <a:spLocks/>
            </p:cNvSpPr>
            <p:nvPr/>
          </p:nvSpPr>
          <p:spPr bwMode="auto">
            <a:xfrm>
              <a:off x="3728" y="3333"/>
              <a:ext cx="14" cy="16"/>
            </a:xfrm>
            <a:custGeom>
              <a:avLst/>
              <a:gdLst>
                <a:gd name="T0" fmla="*/ 0 w 14"/>
                <a:gd name="T1" fmla="*/ 0 h 16"/>
                <a:gd name="T2" fmla="*/ 10 w 14"/>
                <a:gd name="T3" fmla="*/ 8 h 16"/>
                <a:gd name="T4" fmla="*/ 14 w 14"/>
                <a:gd name="T5" fmla="*/ 16 h 16"/>
                <a:gd name="T6" fmla="*/ 2 w 14"/>
                <a:gd name="T7" fmla="*/ 10 h 16"/>
                <a:gd name="T8" fmla="*/ 0 w 14"/>
                <a:gd name="T9" fmla="*/ 0 h 16"/>
                <a:gd name="T10" fmla="*/ 0 60000 65536"/>
                <a:gd name="T11" fmla="*/ 0 60000 65536"/>
                <a:gd name="T12" fmla="*/ 0 60000 65536"/>
                <a:gd name="T13" fmla="*/ 0 60000 65536"/>
                <a:gd name="T14" fmla="*/ 0 60000 65536"/>
                <a:gd name="T15" fmla="*/ 0 w 14"/>
                <a:gd name="T16" fmla="*/ 0 h 16"/>
                <a:gd name="T17" fmla="*/ 14 w 14"/>
                <a:gd name="T18" fmla="*/ 16 h 16"/>
              </a:gdLst>
              <a:ahLst/>
              <a:cxnLst>
                <a:cxn ang="T10">
                  <a:pos x="T0" y="T1"/>
                </a:cxn>
                <a:cxn ang="T11">
                  <a:pos x="T2" y="T3"/>
                </a:cxn>
                <a:cxn ang="T12">
                  <a:pos x="T4" y="T5"/>
                </a:cxn>
                <a:cxn ang="T13">
                  <a:pos x="T6" y="T7"/>
                </a:cxn>
                <a:cxn ang="T14">
                  <a:pos x="T8" y="T9"/>
                </a:cxn>
              </a:cxnLst>
              <a:rect l="T15" t="T16" r="T17" b="T18"/>
              <a:pathLst>
                <a:path w="14" h="16">
                  <a:moveTo>
                    <a:pt x="0" y="0"/>
                  </a:moveTo>
                  <a:lnTo>
                    <a:pt x="10" y="8"/>
                  </a:lnTo>
                  <a:lnTo>
                    <a:pt x="14" y="16"/>
                  </a:lnTo>
                  <a:lnTo>
                    <a:pt x="2" y="10"/>
                  </a:lnTo>
                  <a:lnTo>
                    <a:pt x="0" y="0"/>
                  </a:lnTo>
                  <a:close/>
                </a:path>
              </a:pathLst>
            </a:custGeom>
            <a:solidFill>
              <a:srgbClr val="7F7F7A"/>
            </a:solidFill>
            <a:ln w="9525">
              <a:noFill/>
              <a:round/>
              <a:headEnd/>
              <a:tailEnd/>
            </a:ln>
          </p:spPr>
          <p:txBody>
            <a:bodyPr>
              <a:prstTxWarp prst="textNoShape">
                <a:avLst/>
              </a:prstTxWarp>
            </a:bodyPr>
            <a:lstStyle/>
            <a:p>
              <a:pPr eaLnBrk="0" hangingPunct="0"/>
              <a:endParaRPr lang="en-US"/>
            </a:p>
          </p:txBody>
        </p:sp>
        <p:sp>
          <p:nvSpPr>
            <p:cNvPr id="60430" name="Freeform 295"/>
            <p:cNvSpPr>
              <a:spLocks/>
            </p:cNvSpPr>
            <p:nvPr/>
          </p:nvSpPr>
          <p:spPr bwMode="auto">
            <a:xfrm>
              <a:off x="3752" y="3389"/>
              <a:ext cx="12" cy="30"/>
            </a:xfrm>
            <a:custGeom>
              <a:avLst/>
              <a:gdLst>
                <a:gd name="T0" fmla="*/ 0 w 12"/>
                <a:gd name="T1" fmla="*/ 0 h 30"/>
                <a:gd name="T2" fmla="*/ 6 w 12"/>
                <a:gd name="T3" fmla="*/ 2 h 30"/>
                <a:gd name="T4" fmla="*/ 12 w 12"/>
                <a:gd name="T5" fmla="*/ 30 h 30"/>
                <a:gd name="T6" fmla="*/ 8 w 12"/>
                <a:gd name="T7" fmla="*/ 28 h 30"/>
                <a:gd name="T8" fmla="*/ 0 w 12"/>
                <a:gd name="T9" fmla="*/ 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0"/>
                  </a:moveTo>
                  <a:lnTo>
                    <a:pt x="6" y="2"/>
                  </a:lnTo>
                  <a:lnTo>
                    <a:pt x="12" y="30"/>
                  </a:lnTo>
                  <a:lnTo>
                    <a:pt x="8" y="28"/>
                  </a:lnTo>
                  <a:lnTo>
                    <a:pt x="0" y="0"/>
                  </a:lnTo>
                  <a:close/>
                </a:path>
              </a:pathLst>
            </a:custGeom>
            <a:solidFill>
              <a:srgbClr val="7F7F7A"/>
            </a:solidFill>
            <a:ln w="9525">
              <a:noFill/>
              <a:round/>
              <a:headEnd/>
              <a:tailEnd/>
            </a:ln>
          </p:spPr>
          <p:txBody>
            <a:bodyPr>
              <a:prstTxWarp prst="textNoShape">
                <a:avLst/>
              </a:prstTxWarp>
            </a:bodyPr>
            <a:lstStyle/>
            <a:p>
              <a:pPr eaLnBrk="0" hangingPunct="0"/>
              <a:endParaRPr lang="en-US"/>
            </a:p>
          </p:txBody>
        </p:sp>
        <p:sp>
          <p:nvSpPr>
            <p:cNvPr id="60431" name="Freeform 296"/>
            <p:cNvSpPr>
              <a:spLocks/>
            </p:cNvSpPr>
            <p:nvPr/>
          </p:nvSpPr>
          <p:spPr bwMode="auto">
            <a:xfrm>
              <a:off x="3766" y="3463"/>
              <a:ext cx="14" cy="18"/>
            </a:xfrm>
            <a:custGeom>
              <a:avLst/>
              <a:gdLst>
                <a:gd name="T0" fmla="*/ 0 w 14"/>
                <a:gd name="T1" fmla="*/ 0 h 18"/>
                <a:gd name="T2" fmla="*/ 10 w 14"/>
                <a:gd name="T3" fmla="*/ 8 h 18"/>
                <a:gd name="T4" fmla="*/ 14 w 14"/>
                <a:gd name="T5" fmla="*/ 18 h 18"/>
                <a:gd name="T6" fmla="*/ 2 w 14"/>
                <a:gd name="T7" fmla="*/ 10 h 18"/>
                <a:gd name="T8" fmla="*/ 0 w 14"/>
                <a:gd name="T9" fmla="*/ 0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0" y="0"/>
                  </a:moveTo>
                  <a:lnTo>
                    <a:pt x="10" y="8"/>
                  </a:lnTo>
                  <a:lnTo>
                    <a:pt x="14" y="18"/>
                  </a:lnTo>
                  <a:lnTo>
                    <a:pt x="2" y="10"/>
                  </a:lnTo>
                  <a:lnTo>
                    <a:pt x="0" y="0"/>
                  </a:lnTo>
                  <a:close/>
                </a:path>
              </a:pathLst>
            </a:custGeom>
            <a:solidFill>
              <a:srgbClr val="7F7F7A"/>
            </a:solidFill>
            <a:ln w="9525">
              <a:noFill/>
              <a:round/>
              <a:headEnd/>
              <a:tailEnd/>
            </a:ln>
          </p:spPr>
          <p:txBody>
            <a:bodyPr>
              <a:prstTxWarp prst="textNoShape">
                <a:avLst/>
              </a:prstTxWarp>
            </a:bodyPr>
            <a:lstStyle/>
            <a:p>
              <a:pPr eaLnBrk="0" hangingPunct="0"/>
              <a:endParaRPr lang="en-US"/>
            </a:p>
          </p:txBody>
        </p:sp>
        <p:sp>
          <p:nvSpPr>
            <p:cNvPr id="60432" name="Freeform 297"/>
            <p:cNvSpPr>
              <a:spLocks/>
            </p:cNvSpPr>
            <p:nvPr/>
          </p:nvSpPr>
          <p:spPr bwMode="auto">
            <a:xfrm>
              <a:off x="3744" y="3353"/>
              <a:ext cx="42" cy="36"/>
            </a:xfrm>
            <a:custGeom>
              <a:avLst/>
              <a:gdLst>
                <a:gd name="T0" fmla="*/ 30 w 42"/>
                <a:gd name="T1" fmla="*/ 0 h 36"/>
                <a:gd name="T2" fmla="*/ 0 w 42"/>
                <a:gd name="T3" fmla="*/ 18 h 36"/>
                <a:gd name="T4" fmla="*/ 2 w 42"/>
                <a:gd name="T5" fmla="*/ 26 h 36"/>
                <a:gd name="T6" fmla="*/ 10 w 42"/>
                <a:gd name="T7" fmla="*/ 28 h 36"/>
                <a:gd name="T8" fmla="*/ 26 w 42"/>
                <a:gd name="T9" fmla="*/ 12 h 36"/>
                <a:gd name="T10" fmla="*/ 34 w 42"/>
                <a:gd name="T11" fmla="*/ 36 h 36"/>
                <a:gd name="T12" fmla="*/ 34 w 42"/>
                <a:gd name="T13" fmla="*/ 36 h 36"/>
                <a:gd name="T14" fmla="*/ 42 w 42"/>
                <a:gd name="T15" fmla="*/ 36 h 36"/>
                <a:gd name="T16" fmla="*/ 30 w 42"/>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6"/>
                <a:gd name="T29" fmla="*/ 42 w 4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6">
                  <a:moveTo>
                    <a:pt x="30" y="0"/>
                  </a:moveTo>
                  <a:lnTo>
                    <a:pt x="0" y="18"/>
                  </a:lnTo>
                  <a:lnTo>
                    <a:pt x="2" y="26"/>
                  </a:lnTo>
                  <a:lnTo>
                    <a:pt x="10" y="28"/>
                  </a:lnTo>
                  <a:lnTo>
                    <a:pt x="26" y="12"/>
                  </a:lnTo>
                  <a:lnTo>
                    <a:pt x="34" y="36"/>
                  </a:lnTo>
                  <a:lnTo>
                    <a:pt x="42" y="36"/>
                  </a:lnTo>
                  <a:lnTo>
                    <a:pt x="30" y="0"/>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33" name="Freeform 298"/>
            <p:cNvSpPr>
              <a:spLocks/>
            </p:cNvSpPr>
            <p:nvPr/>
          </p:nvSpPr>
          <p:spPr bwMode="auto">
            <a:xfrm>
              <a:off x="4176" y="3237"/>
              <a:ext cx="78" cy="50"/>
            </a:xfrm>
            <a:custGeom>
              <a:avLst/>
              <a:gdLst>
                <a:gd name="T0" fmla="*/ 0 w 78"/>
                <a:gd name="T1" fmla="*/ 0 h 50"/>
                <a:gd name="T2" fmla="*/ 2 w 78"/>
                <a:gd name="T3" fmla="*/ 50 h 50"/>
                <a:gd name="T4" fmla="*/ 2 w 78"/>
                <a:gd name="T5" fmla="*/ 50 h 50"/>
                <a:gd name="T6" fmla="*/ 78 w 78"/>
                <a:gd name="T7" fmla="*/ 28 h 50"/>
                <a:gd name="T8" fmla="*/ 78 w 78"/>
                <a:gd name="T9" fmla="*/ 28 h 50"/>
                <a:gd name="T10" fmla="*/ 76 w 78"/>
                <a:gd name="T11" fmla="*/ 14 h 50"/>
                <a:gd name="T12" fmla="*/ 72 w 78"/>
                <a:gd name="T13" fmla="*/ 0 h 50"/>
                <a:gd name="T14" fmla="*/ 72 w 78"/>
                <a:gd name="T15" fmla="*/ 0 h 50"/>
                <a:gd name="T16" fmla="*/ 0 w 78"/>
                <a:gd name="T17" fmla="*/ 0 h 50"/>
                <a:gd name="T18" fmla="*/ 0 w 78"/>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50"/>
                <a:gd name="T32" fmla="*/ 78 w 7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50">
                  <a:moveTo>
                    <a:pt x="0" y="0"/>
                  </a:moveTo>
                  <a:lnTo>
                    <a:pt x="2" y="50"/>
                  </a:lnTo>
                  <a:lnTo>
                    <a:pt x="78" y="28"/>
                  </a:lnTo>
                  <a:lnTo>
                    <a:pt x="76" y="14"/>
                  </a:lnTo>
                  <a:lnTo>
                    <a:pt x="72" y="0"/>
                  </a:lnTo>
                  <a:lnTo>
                    <a:pt x="0" y="0"/>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34" name="Freeform 299"/>
            <p:cNvSpPr>
              <a:spLocks/>
            </p:cNvSpPr>
            <p:nvPr/>
          </p:nvSpPr>
          <p:spPr bwMode="auto">
            <a:xfrm>
              <a:off x="3984" y="3225"/>
              <a:ext cx="210" cy="256"/>
            </a:xfrm>
            <a:custGeom>
              <a:avLst/>
              <a:gdLst>
                <a:gd name="T0" fmla="*/ 0 w 210"/>
                <a:gd name="T1" fmla="*/ 234 h 256"/>
                <a:gd name="T2" fmla="*/ 0 w 210"/>
                <a:gd name="T3" fmla="*/ 234 h 256"/>
                <a:gd name="T4" fmla="*/ 20 w 210"/>
                <a:gd name="T5" fmla="*/ 210 h 256"/>
                <a:gd name="T6" fmla="*/ 32 w 210"/>
                <a:gd name="T7" fmla="*/ 196 h 256"/>
                <a:gd name="T8" fmla="*/ 46 w 210"/>
                <a:gd name="T9" fmla="*/ 184 h 256"/>
                <a:gd name="T10" fmla="*/ 46 w 210"/>
                <a:gd name="T11" fmla="*/ 184 h 256"/>
                <a:gd name="T12" fmla="*/ 48 w 210"/>
                <a:gd name="T13" fmla="*/ 180 h 256"/>
                <a:gd name="T14" fmla="*/ 52 w 210"/>
                <a:gd name="T15" fmla="*/ 174 h 256"/>
                <a:gd name="T16" fmla="*/ 60 w 210"/>
                <a:gd name="T17" fmla="*/ 154 h 256"/>
                <a:gd name="T18" fmla="*/ 74 w 210"/>
                <a:gd name="T19" fmla="*/ 102 h 256"/>
                <a:gd name="T20" fmla="*/ 90 w 210"/>
                <a:gd name="T21" fmla="*/ 46 h 256"/>
                <a:gd name="T22" fmla="*/ 100 w 210"/>
                <a:gd name="T23" fmla="*/ 24 h 256"/>
                <a:gd name="T24" fmla="*/ 104 w 210"/>
                <a:gd name="T25" fmla="*/ 16 h 256"/>
                <a:gd name="T26" fmla="*/ 108 w 210"/>
                <a:gd name="T27" fmla="*/ 10 h 256"/>
                <a:gd name="T28" fmla="*/ 108 w 210"/>
                <a:gd name="T29" fmla="*/ 10 h 256"/>
                <a:gd name="T30" fmla="*/ 114 w 210"/>
                <a:gd name="T31" fmla="*/ 6 h 256"/>
                <a:gd name="T32" fmla="*/ 132 w 210"/>
                <a:gd name="T33" fmla="*/ 2 h 256"/>
                <a:gd name="T34" fmla="*/ 142 w 210"/>
                <a:gd name="T35" fmla="*/ 0 h 256"/>
                <a:gd name="T36" fmla="*/ 154 w 210"/>
                <a:gd name="T37" fmla="*/ 0 h 256"/>
                <a:gd name="T38" fmla="*/ 164 w 210"/>
                <a:gd name="T39" fmla="*/ 0 h 256"/>
                <a:gd name="T40" fmla="*/ 174 w 210"/>
                <a:gd name="T41" fmla="*/ 4 h 256"/>
                <a:gd name="T42" fmla="*/ 174 w 210"/>
                <a:gd name="T43" fmla="*/ 4 h 256"/>
                <a:gd name="T44" fmla="*/ 196 w 210"/>
                <a:gd name="T45" fmla="*/ 14 h 256"/>
                <a:gd name="T46" fmla="*/ 202 w 210"/>
                <a:gd name="T47" fmla="*/ 18 h 256"/>
                <a:gd name="T48" fmla="*/ 208 w 210"/>
                <a:gd name="T49" fmla="*/ 20 h 256"/>
                <a:gd name="T50" fmla="*/ 208 w 210"/>
                <a:gd name="T51" fmla="*/ 20 h 256"/>
                <a:gd name="T52" fmla="*/ 208 w 210"/>
                <a:gd name="T53" fmla="*/ 24 h 256"/>
                <a:gd name="T54" fmla="*/ 208 w 210"/>
                <a:gd name="T55" fmla="*/ 30 h 256"/>
                <a:gd name="T56" fmla="*/ 204 w 210"/>
                <a:gd name="T57" fmla="*/ 46 h 256"/>
                <a:gd name="T58" fmla="*/ 198 w 210"/>
                <a:gd name="T59" fmla="*/ 66 h 256"/>
                <a:gd name="T60" fmla="*/ 198 w 210"/>
                <a:gd name="T61" fmla="*/ 66 h 256"/>
                <a:gd name="T62" fmla="*/ 204 w 210"/>
                <a:gd name="T63" fmla="*/ 76 h 256"/>
                <a:gd name="T64" fmla="*/ 208 w 210"/>
                <a:gd name="T65" fmla="*/ 86 h 256"/>
                <a:gd name="T66" fmla="*/ 210 w 210"/>
                <a:gd name="T67" fmla="*/ 94 h 256"/>
                <a:gd name="T68" fmla="*/ 210 w 210"/>
                <a:gd name="T69" fmla="*/ 102 h 256"/>
                <a:gd name="T70" fmla="*/ 206 w 210"/>
                <a:gd name="T71" fmla="*/ 108 h 256"/>
                <a:gd name="T72" fmla="*/ 198 w 210"/>
                <a:gd name="T73" fmla="*/ 114 h 256"/>
                <a:gd name="T74" fmla="*/ 188 w 210"/>
                <a:gd name="T75" fmla="*/ 118 h 256"/>
                <a:gd name="T76" fmla="*/ 174 w 210"/>
                <a:gd name="T77" fmla="*/ 122 h 256"/>
                <a:gd name="T78" fmla="*/ 116 w 210"/>
                <a:gd name="T79" fmla="*/ 218 h 256"/>
                <a:gd name="T80" fmla="*/ 136 w 210"/>
                <a:gd name="T81" fmla="*/ 242 h 256"/>
                <a:gd name="T82" fmla="*/ 136 w 210"/>
                <a:gd name="T83" fmla="*/ 242 h 256"/>
                <a:gd name="T84" fmla="*/ 120 w 210"/>
                <a:gd name="T85" fmla="*/ 248 h 256"/>
                <a:gd name="T86" fmla="*/ 102 w 210"/>
                <a:gd name="T87" fmla="*/ 254 h 256"/>
                <a:gd name="T88" fmla="*/ 84 w 210"/>
                <a:gd name="T89" fmla="*/ 256 h 256"/>
                <a:gd name="T90" fmla="*/ 66 w 210"/>
                <a:gd name="T91" fmla="*/ 256 h 256"/>
                <a:gd name="T92" fmla="*/ 48 w 210"/>
                <a:gd name="T93" fmla="*/ 254 h 256"/>
                <a:gd name="T94" fmla="*/ 30 w 210"/>
                <a:gd name="T95" fmla="*/ 250 h 256"/>
                <a:gd name="T96" fmla="*/ 14 w 210"/>
                <a:gd name="T97" fmla="*/ 244 h 256"/>
                <a:gd name="T98" fmla="*/ 0 w 210"/>
                <a:gd name="T99" fmla="*/ 234 h 256"/>
                <a:gd name="T100" fmla="*/ 0 w 210"/>
                <a:gd name="T101" fmla="*/ 234 h 2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256"/>
                <a:gd name="T155" fmla="*/ 210 w 210"/>
                <a:gd name="T156" fmla="*/ 256 h 2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256">
                  <a:moveTo>
                    <a:pt x="0" y="234"/>
                  </a:moveTo>
                  <a:lnTo>
                    <a:pt x="0" y="234"/>
                  </a:lnTo>
                  <a:lnTo>
                    <a:pt x="20" y="210"/>
                  </a:lnTo>
                  <a:lnTo>
                    <a:pt x="32" y="196"/>
                  </a:lnTo>
                  <a:lnTo>
                    <a:pt x="46" y="184"/>
                  </a:lnTo>
                  <a:lnTo>
                    <a:pt x="48" y="180"/>
                  </a:lnTo>
                  <a:lnTo>
                    <a:pt x="52" y="174"/>
                  </a:lnTo>
                  <a:lnTo>
                    <a:pt x="60" y="154"/>
                  </a:lnTo>
                  <a:lnTo>
                    <a:pt x="74" y="102"/>
                  </a:lnTo>
                  <a:lnTo>
                    <a:pt x="90" y="46"/>
                  </a:lnTo>
                  <a:lnTo>
                    <a:pt x="100" y="24"/>
                  </a:lnTo>
                  <a:lnTo>
                    <a:pt x="104" y="16"/>
                  </a:lnTo>
                  <a:lnTo>
                    <a:pt x="108" y="10"/>
                  </a:lnTo>
                  <a:lnTo>
                    <a:pt x="114" y="6"/>
                  </a:lnTo>
                  <a:lnTo>
                    <a:pt x="132" y="2"/>
                  </a:lnTo>
                  <a:lnTo>
                    <a:pt x="142" y="0"/>
                  </a:lnTo>
                  <a:lnTo>
                    <a:pt x="154" y="0"/>
                  </a:lnTo>
                  <a:lnTo>
                    <a:pt x="164" y="0"/>
                  </a:lnTo>
                  <a:lnTo>
                    <a:pt x="174" y="4"/>
                  </a:lnTo>
                  <a:lnTo>
                    <a:pt x="196" y="14"/>
                  </a:lnTo>
                  <a:lnTo>
                    <a:pt x="202" y="18"/>
                  </a:lnTo>
                  <a:lnTo>
                    <a:pt x="208" y="20"/>
                  </a:lnTo>
                  <a:lnTo>
                    <a:pt x="208" y="24"/>
                  </a:lnTo>
                  <a:lnTo>
                    <a:pt x="208" y="30"/>
                  </a:lnTo>
                  <a:lnTo>
                    <a:pt x="204" y="46"/>
                  </a:lnTo>
                  <a:lnTo>
                    <a:pt x="198" y="66"/>
                  </a:lnTo>
                  <a:lnTo>
                    <a:pt x="204" y="76"/>
                  </a:lnTo>
                  <a:lnTo>
                    <a:pt x="208" y="86"/>
                  </a:lnTo>
                  <a:lnTo>
                    <a:pt x="210" y="94"/>
                  </a:lnTo>
                  <a:lnTo>
                    <a:pt x="210" y="102"/>
                  </a:lnTo>
                  <a:lnTo>
                    <a:pt x="206" y="108"/>
                  </a:lnTo>
                  <a:lnTo>
                    <a:pt x="198" y="114"/>
                  </a:lnTo>
                  <a:lnTo>
                    <a:pt x="188" y="118"/>
                  </a:lnTo>
                  <a:lnTo>
                    <a:pt x="174" y="122"/>
                  </a:lnTo>
                  <a:lnTo>
                    <a:pt x="116" y="218"/>
                  </a:lnTo>
                  <a:lnTo>
                    <a:pt x="136" y="242"/>
                  </a:lnTo>
                  <a:lnTo>
                    <a:pt x="120" y="248"/>
                  </a:lnTo>
                  <a:lnTo>
                    <a:pt x="102" y="254"/>
                  </a:lnTo>
                  <a:lnTo>
                    <a:pt x="84" y="256"/>
                  </a:lnTo>
                  <a:lnTo>
                    <a:pt x="66" y="256"/>
                  </a:lnTo>
                  <a:lnTo>
                    <a:pt x="48" y="254"/>
                  </a:lnTo>
                  <a:lnTo>
                    <a:pt x="30" y="250"/>
                  </a:lnTo>
                  <a:lnTo>
                    <a:pt x="14" y="244"/>
                  </a:lnTo>
                  <a:lnTo>
                    <a:pt x="0" y="234"/>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35" name="Freeform 300"/>
            <p:cNvSpPr>
              <a:spLocks/>
            </p:cNvSpPr>
            <p:nvPr/>
          </p:nvSpPr>
          <p:spPr bwMode="auto">
            <a:xfrm>
              <a:off x="4132" y="3151"/>
              <a:ext cx="48" cy="126"/>
            </a:xfrm>
            <a:custGeom>
              <a:avLst/>
              <a:gdLst>
                <a:gd name="T0" fmla="*/ 30 w 48"/>
                <a:gd name="T1" fmla="*/ 0 h 126"/>
                <a:gd name="T2" fmla="*/ 30 w 48"/>
                <a:gd name="T3" fmla="*/ 0 h 126"/>
                <a:gd name="T4" fmla="*/ 28 w 48"/>
                <a:gd name="T5" fmla="*/ 8 h 126"/>
                <a:gd name="T6" fmla="*/ 24 w 48"/>
                <a:gd name="T7" fmla="*/ 28 h 126"/>
                <a:gd name="T8" fmla="*/ 14 w 48"/>
                <a:gd name="T9" fmla="*/ 52 h 126"/>
                <a:gd name="T10" fmla="*/ 8 w 48"/>
                <a:gd name="T11" fmla="*/ 64 h 126"/>
                <a:gd name="T12" fmla="*/ 0 w 48"/>
                <a:gd name="T13" fmla="*/ 74 h 126"/>
                <a:gd name="T14" fmla="*/ 0 w 48"/>
                <a:gd name="T15" fmla="*/ 74 h 126"/>
                <a:gd name="T16" fmla="*/ 12 w 48"/>
                <a:gd name="T17" fmla="*/ 100 h 126"/>
                <a:gd name="T18" fmla="*/ 22 w 48"/>
                <a:gd name="T19" fmla="*/ 118 h 126"/>
                <a:gd name="T20" fmla="*/ 28 w 48"/>
                <a:gd name="T21" fmla="*/ 124 h 126"/>
                <a:gd name="T22" fmla="*/ 32 w 48"/>
                <a:gd name="T23" fmla="*/ 126 h 126"/>
                <a:gd name="T24" fmla="*/ 32 w 48"/>
                <a:gd name="T25" fmla="*/ 126 h 126"/>
                <a:gd name="T26" fmla="*/ 36 w 48"/>
                <a:gd name="T27" fmla="*/ 120 h 126"/>
                <a:gd name="T28" fmla="*/ 40 w 48"/>
                <a:gd name="T29" fmla="*/ 106 h 126"/>
                <a:gd name="T30" fmla="*/ 46 w 48"/>
                <a:gd name="T31" fmla="*/ 88 h 126"/>
                <a:gd name="T32" fmla="*/ 46 w 48"/>
                <a:gd name="T33" fmla="*/ 88 h 126"/>
                <a:gd name="T34" fmla="*/ 42 w 48"/>
                <a:gd name="T35" fmla="*/ 84 h 126"/>
                <a:gd name="T36" fmla="*/ 40 w 48"/>
                <a:gd name="T37" fmla="*/ 80 h 126"/>
                <a:gd name="T38" fmla="*/ 36 w 48"/>
                <a:gd name="T39" fmla="*/ 72 h 126"/>
                <a:gd name="T40" fmla="*/ 36 w 48"/>
                <a:gd name="T41" fmla="*/ 64 h 126"/>
                <a:gd name="T42" fmla="*/ 36 w 48"/>
                <a:gd name="T43" fmla="*/ 52 h 126"/>
                <a:gd name="T44" fmla="*/ 40 w 48"/>
                <a:gd name="T45" fmla="*/ 36 h 126"/>
                <a:gd name="T46" fmla="*/ 48 w 48"/>
                <a:gd name="T47" fmla="*/ 20 h 126"/>
                <a:gd name="T48" fmla="*/ 30 w 48"/>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126"/>
                <a:gd name="T77" fmla="*/ 48 w 48"/>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126">
                  <a:moveTo>
                    <a:pt x="30" y="0"/>
                  </a:moveTo>
                  <a:lnTo>
                    <a:pt x="30" y="0"/>
                  </a:lnTo>
                  <a:lnTo>
                    <a:pt x="28" y="8"/>
                  </a:lnTo>
                  <a:lnTo>
                    <a:pt x="24" y="28"/>
                  </a:lnTo>
                  <a:lnTo>
                    <a:pt x="14" y="52"/>
                  </a:lnTo>
                  <a:lnTo>
                    <a:pt x="8" y="64"/>
                  </a:lnTo>
                  <a:lnTo>
                    <a:pt x="0" y="74"/>
                  </a:lnTo>
                  <a:lnTo>
                    <a:pt x="12" y="100"/>
                  </a:lnTo>
                  <a:lnTo>
                    <a:pt x="22" y="118"/>
                  </a:lnTo>
                  <a:lnTo>
                    <a:pt x="28" y="124"/>
                  </a:lnTo>
                  <a:lnTo>
                    <a:pt x="32" y="126"/>
                  </a:lnTo>
                  <a:lnTo>
                    <a:pt x="36" y="120"/>
                  </a:lnTo>
                  <a:lnTo>
                    <a:pt x="40" y="106"/>
                  </a:lnTo>
                  <a:lnTo>
                    <a:pt x="46" y="88"/>
                  </a:lnTo>
                  <a:lnTo>
                    <a:pt x="42" y="84"/>
                  </a:lnTo>
                  <a:lnTo>
                    <a:pt x="40" y="80"/>
                  </a:lnTo>
                  <a:lnTo>
                    <a:pt x="36" y="72"/>
                  </a:lnTo>
                  <a:lnTo>
                    <a:pt x="36" y="64"/>
                  </a:lnTo>
                  <a:lnTo>
                    <a:pt x="36" y="52"/>
                  </a:lnTo>
                  <a:lnTo>
                    <a:pt x="40" y="36"/>
                  </a:lnTo>
                  <a:lnTo>
                    <a:pt x="48" y="20"/>
                  </a:lnTo>
                  <a:lnTo>
                    <a:pt x="30" y="0"/>
                  </a:lnTo>
                  <a:close/>
                </a:path>
              </a:pathLst>
            </a:custGeom>
            <a:solidFill>
              <a:srgbClr val="FCB47E"/>
            </a:solidFill>
            <a:ln w="9525">
              <a:noFill/>
              <a:round/>
              <a:headEnd/>
              <a:tailEnd/>
            </a:ln>
          </p:spPr>
          <p:txBody>
            <a:bodyPr>
              <a:prstTxWarp prst="textNoShape">
                <a:avLst/>
              </a:prstTxWarp>
            </a:bodyPr>
            <a:lstStyle/>
            <a:p>
              <a:pPr eaLnBrk="0" hangingPunct="0"/>
              <a:endParaRPr lang="en-US"/>
            </a:p>
          </p:txBody>
        </p:sp>
        <p:sp>
          <p:nvSpPr>
            <p:cNvPr id="60436" name="Freeform 301"/>
            <p:cNvSpPr>
              <a:spLocks/>
            </p:cNvSpPr>
            <p:nvPr/>
          </p:nvSpPr>
          <p:spPr bwMode="auto">
            <a:xfrm>
              <a:off x="4100" y="3013"/>
              <a:ext cx="190" cy="152"/>
            </a:xfrm>
            <a:custGeom>
              <a:avLst/>
              <a:gdLst>
                <a:gd name="T0" fmla="*/ 30 w 190"/>
                <a:gd name="T1" fmla="*/ 14 h 152"/>
                <a:gd name="T2" fmla="*/ 30 w 190"/>
                <a:gd name="T3" fmla="*/ 14 h 152"/>
                <a:gd name="T4" fmla="*/ 42 w 190"/>
                <a:gd name="T5" fmla="*/ 8 h 152"/>
                <a:gd name="T6" fmla="*/ 54 w 190"/>
                <a:gd name="T7" fmla="*/ 4 h 152"/>
                <a:gd name="T8" fmla="*/ 54 w 190"/>
                <a:gd name="T9" fmla="*/ 4 h 152"/>
                <a:gd name="T10" fmla="*/ 72 w 190"/>
                <a:gd name="T11" fmla="*/ 0 h 152"/>
                <a:gd name="T12" fmla="*/ 86 w 190"/>
                <a:gd name="T13" fmla="*/ 0 h 152"/>
                <a:gd name="T14" fmla="*/ 86 w 190"/>
                <a:gd name="T15" fmla="*/ 0 h 152"/>
                <a:gd name="T16" fmla="*/ 100 w 190"/>
                <a:gd name="T17" fmla="*/ 0 h 152"/>
                <a:gd name="T18" fmla="*/ 110 w 190"/>
                <a:gd name="T19" fmla="*/ 2 h 152"/>
                <a:gd name="T20" fmla="*/ 120 w 190"/>
                <a:gd name="T21" fmla="*/ 4 h 152"/>
                <a:gd name="T22" fmla="*/ 130 w 190"/>
                <a:gd name="T23" fmla="*/ 10 h 152"/>
                <a:gd name="T24" fmla="*/ 144 w 190"/>
                <a:gd name="T25" fmla="*/ 20 h 152"/>
                <a:gd name="T26" fmla="*/ 154 w 190"/>
                <a:gd name="T27" fmla="*/ 32 h 152"/>
                <a:gd name="T28" fmla="*/ 154 w 190"/>
                <a:gd name="T29" fmla="*/ 32 h 152"/>
                <a:gd name="T30" fmla="*/ 162 w 190"/>
                <a:gd name="T31" fmla="*/ 44 h 152"/>
                <a:gd name="T32" fmla="*/ 168 w 190"/>
                <a:gd name="T33" fmla="*/ 54 h 152"/>
                <a:gd name="T34" fmla="*/ 174 w 190"/>
                <a:gd name="T35" fmla="*/ 70 h 152"/>
                <a:gd name="T36" fmla="*/ 186 w 190"/>
                <a:gd name="T37" fmla="*/ 96 h 152"/>
                <a:gd name="T38" fmla="*/ 186 w 190"/>
                <a:gd name="T39" fmla="*/ 96 h 152"/>
                <a:gd name="T40" fmla="*/ 190 w 190"/>
                <a:gd name="T41" fmla="*/ 102 h 152"/>
                <a:gd name="T42" fmla="*/ 190 w 190"/>
                <a:gd name="T43" fmla="*/ 102 h 152"/>
                <a:gd name="T44" fmla="*/ 172 w 190"/>
                <a:gd name="T45" fmla="*/ 114 h 152"/>
                <a:gd name="T46" fmla="*/ 164 w 190"/>
                <a:gd name="T47" fmla="*/ 120 h 152"/>
                <a:gd name="T48" fmla="*/ 156 w 190"/>
                <a:gd name="T49" fmla="*/ 128 h 152"/>
                <a:gd name="T50" fmla="*/ 156 w 190"/>
                <a:gd name="T51" fmla="*/ 128 h 152"/>
                <a:gd name="T52" fmla="*/ 158 w 190"/>
                <a:gd name="T53" fmla="*/ 136 h 152"/>
                <a:gd name="T54" fmla="*/ 158 w 190"/>
                <a:gd name="T55" fmla="*/ 140 h 152"/>
                <a:gd name="T56" fmla="*/ 158 w 190"/>
                <a:gd name="T57" fmla="*/ 140 h 152"/>
                <a:gd name="T58" fmla="*/ 154 w 190"/>
                <a:gd name="T59" fmla="*/ 142 h 152"/>
                <a:gd name="T60" fmla="*/ 136 w 190"/>
                <a:gd name="T61" fmla="*/ 146 h 152"/>
                <a:gd name="T62" fmla="*/ 94 w 190"/>
                <a:gd name="T63" fmla="*/ 150 h 152"/>
                <a:gd name="T64" fmla="*/ 18 w 190"/>
                <a:gd name="T65" fmla="*/ 152 h 152"/>
                <a:gd name="T66" fmla="*/ 18 w 190"/>
                <a:gd name="T67" fmla="*/ 152 h 152"/>
                <a:gd name="T68" fmla="*/ 10 w 190"/>
                <a:gd name="T69" fmla="*/ 134 h 152"/>
                <a:gd name="T70" fmla="*/ 4 w 190"/>
                <a:gd name="T71" fmla="*/ 116 h 152"/>
                <a:gd name="T72" fmla="*/ 0 w 190"/>
                <a:gd name="T73" fmla="*/ 98 h 152"/>
                <a:gd name="T74" fmla="*/ 2 w 190"/>
                <a:gd name="T75" fmla="*/ 80 h 152"/>
                <a:gd name="T76" fmla="*/ 4 w 190"/>
                <a:gd name="T77" fmla="*/ 62 h 152"/>
                <a:gd name="T78" fmla="*/ 10 w 190"/>
                <a:gd name="T79" fmla="*/ 46 h 152"/>
                <a:gd name="T80" fmla="*/ 18 w 190"/>
                <a:gd name="T81" fmla="*/ 30 h 152"/>
                <a:gd name="T82" fmla="*/ 30 w 190"/>
                <a:gd name="T83" fmla="*/ 14 h 152"/>
                <a:gd name="T84" fmla="*/ 30 w 190"/>
                <a:gd name="T85" fmla="*/ 14 h 1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0"/>
                <a:gd name="T130" fmla="*/ 0 h 152"/>
                <a:gd name="T131" fmla="*/ 190 w 190"/>
                <a:gd name="T132" fmla="*/ 152 h 1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0" h="152">
                  <a:moveTo>
                    <a:pt x="30" y="14"/>
                  </a:moveTo>
                  <a:lnTo>
                    <a:pt x="30" y="14"/>
                  </a:lnTo>
                  <a:lnTo>
                    <a:pt x="42" y="8"/>
                  </a:lnTo>
                  <a:lnTo>
                    <a:pt x="54" y="4"/>
                  </a:lnTo>
                  <a:lnTo>
                    <a:pt x="72" y="0"/>
                  </a:lnTo>
                  <a:lnTo>
                    <a:pt x="86" y="0"/>
                  </a:lnTo>
                  <a:lnTo>
                    <a:pt x="100" y="0"/>
                  </a:lnTo>
                  <a:lnTo>
                    <a:pt x="110" y="2"/>
                  </a:lnTo>
                  <a:lnTo>
                    <a:pt x="120" y="4"/>
                  </a:lnTo>
                  <a:lnTo>
                    <a:pt x="130" y="10"/>
                  </a:lnTo>
                  <a:lnTo>
                    <a:pt x="144" y="20"/>
                  </a:lnTo>
                  <a:lnTo>
                    <a:pt x="154" y="32"/>
                  </a:lnTo>
                  <a:lnTo>
                    <a:pt x="162" y="44"/>
                  </a:lnTo>
                  <a:lnTo>
                    <a:pt x="168" y="54"/>
                  </a:lnTo>
                  <a:lnTo>
                    <a:pt x="174" y="70"/>
                  </a:lnTo>
                  <a:lnTo>
                    <a:pt x="186" y="96"/>
                  </a:lnTo>
                  <a:lnTo>
                    <a:pt x="190" y="102"/>
                  </a:lnTo>
                  <a:lnTo>
                    <a:pt x="172" y="114"/>
                  </a:lnTo>
                  <a:lnTo>
                    <a:pt x="164" y="120"/>
                  </a:lnTo>
                  <a:lnTo>
                    <a:pt x="156" y="128"/>
                  </a:lnTo>
                  <a:lnTo>
                    <a:pt x="158" y="136"/>
                  </a:lnTo>
                  <a:lnTo>
                    <a:pt x="158" y="140"/>
                  </a:lnTo>
                  <a:lnTo>
                    <a:pt x="154" y="142"/>
                  </a:lnTo>
                  <a:lnTo>
                    <a:pt x="136" y="146"/>
                  </a:lnTo>
                  <a:lnTo>
                    <a:pt x="94" y="150"/>
                  </a:lnTo>
                  <a:lnTo>
                    <a:pt x="18" y="152"/>
                  </a:lnTo>
                  <a:lnTo>
                    <a:pt x="10" y="134"/>
                  </a:lnTo>
                  <a:lnTo>
                    <a:pt x="4" y="116"/>
                  </a:lnTo>
                  <a:lnTo>
                    <a:pt x="0" y="98"/>
                  </a:lnTo>
                  <a:lnTo>
                    <a:pt x="2" y="80"/>
                  </a:lnTo>
                  <a:lnTo>
                    <a:pt x="4" y="62"/>
                  </a:lnTo>
                  <a:lnTo>
                    <a:pt x="10" y="46"/>
                  </a:lnTo>
                  <a:lnTo>
                    <a:pt x="18" y="30"/>
                  </a:lnTo>
                  <a:lnTo>
                    <a:pt x="30" y="14"/>
                  </a:lnTo>
                  <a:close/>
                </a:path>
              </a:pathLst>
            </a:custGeom>
            <a:solidFill>
              <a:srgbClr val="FEBA38"/>
            </a:solidFill>
            <a:ln w="9525">
              <a:noFill/>
              <a:round/>
              <a:headEnd/>
              <a:tailEnd/>
            </a:ln>
          </p:spPr>
          <p:txBody>
            <a:bodyPr>
              <a:prstTxWarp prst="textNoShape">
                <a:avLst/>
              </a:prstTxWarp>
            </a:bodyPr>
            <a:lstStyle/>
            <a:p>
              <a:pPr eaLnBrk="0" hangingPunct="0"/>
              <a:endParaRPr lang="en-US"/>
            </a:p>
          </p:txBody>
        </p:sp>
        <p:sp>
          <p:nvSpPr>
            <p:cNvPr id="60437" name="Freeform 302"/>
            <p:cNvSpPr>
              <a:spLocks/>
            </p:cNvSpPr>
            <p:nvPr/>
          </p:nvSpPr>
          <p:spPr bwMode="auto">
            <a:xfrm>
              <a:off x="4136" y="3023"/>
              <a:ext cx="128" cy="112"/>
            </a:xfrm>
            <a:custGeom>
              <a:avLst/>
              <a:gdLst>
                <a:gd name="T0" fmla="*/ 0 w 128"/>
                <a:gd name="T1" fmla="*/ 6 h 112"/>
                <a:gd name="T2" fmla="*/ 0 w 128"/>
                <a:gd name="T3" fmla="*/ 6 h 112"/>
                <a:gd name="T4" fmla="*/ 16 w 128"/>
                <a:gd name="T5" fmla="*/ 4 h 112"/>
                <a:gd name="T6" fmla="*/ 30 w 128"/>
                <a:gd name="T7" fmla="*/ 2 h 112"/>
                <a:gd name="T8" fmla="*/ 42 w 128"/>
                <a:gd name="T9" fmla="*/ 0 h 112"/>
                <a:gd name="T10" fmla="*/ 54 w 128"/>
                <a:gd name="T11" fmla="*/ 2 h 112"/>
                <a:gd name="T12" fmla="*/ 66 w 128"/>
                <a:gd name="T13" fmla="*/ 4 h 112"/>
                <a:gd name="T14" fmla="*/ 76 w 128"/>
                <a:gd name="T15" fmla="*/ 8 h 112"/>
                <a:gd name="T16" fmla="*/ 86 w 128"/>
                <a:gd name="T17" fmla="*/ 14 h 112"/>
                <a:gd name="T18" fmla="*/ 94 w 128"/>
                <a:gd name="T19" fmla="*/ 20 h 112"/>
                <a:gd name="T20" fmla="*/ 94 w 128"/>
                <a:gd name="T21" fmla="*/ 20 h 112"/>
                <a:gd name="T22" fmla="*/ 104 w 128"/>
                <a:gd name="T23" fmla="*/ 28 h 112"/>
                <a:gd name="T24" fmla="*/ 110 w 128"/>
                <a:gd name="T25" fmla="*/ 40 h 112"/>
                <a:gd name="T26" fmla="*/ 116 w 128"/>
                <a:gd name="T27" fmla="*/ 50 h 112"/>
                <a:gd name="T28" fmla="*/ 120 w 128"/>
                <a:gd name="T29" fmla="*/ 62 h 112"/>
                <a:gd name="T30" fmla="*/ 126 w 128"/>
                <a:gd name="T31" fmla="*/ 88 h 112"/>
                <a:gd name="T32" fmla="*/ 128 w 128"/>
                <a:gd name="T33" fmla="*/ 110 h 112"/>
                <a:gd name="T34" fmla="*/ 128 w 128"/>
                <a:gd name="T35" fmla="*/ 110 h 112"/>
                <a:gd name="T36" fmla="*/ 126 w 128"/>
                <a:gd name="T37" fmla="*/ 112 h 112"/>
                <a:gd name="T38" fmla="*/ 126 w 128"/>
                <a:gd name="T39" fmla="*/ 112 h 112"/>
                <a:gd name="T40" fmla="*/ 124 w 128"/>
                <a:gd name="T41" fmla="*/ 90 h 112"/>
                <a:gd name="T42" fmla="*/ 118 w 128"/>
                <a:gd name="T43" fmla="*/ 64 h 112"/>
                <a:gd name="T44" fmla="*/ 114 w 128"/>
                <a:gd name="T45" fmla="*/ 52 h 112"/>
                <a:gd name="T46" fmla="*/ 108 w 128"/>
                <a:gd name="T47" fmla="*/ 42 h 112"/>
                <a:gd name="T48" fmla="*/ 102 w 128"/>
                <a:gd name="T49" fmla="*/ 30 h 112"/>
                <a:gd name="T50" fmla="*/ 92 w 128"/>
                <a:gd name="T51" fmla="*/ 22 h 112"/>
                <a:gd name="T52" fmla="*/ 92 w 128"/>
                <a:gd name="T53" fmla="*/ 22 h 112"/>
                <a:gd name="T54" fmla="*/ 84 w 128"/>
                <a:gd name="T55" fmla="*/ 16 h 112"/>
                <a:gd name="T56" fmla="*/ 76 w 128"/>
                <a:gd name="T57" fmla="*/ 10 h 112"/>
                <a:gd name="T58" fmla="*/ 66 w 128"/>
                <a:gd name="T59" fmla="*/ 6 h 112"/>
                <a:gd name="T60" fmla="*/ 54 w 128"/>
                <a:gd name="T61" fmla="*/ 4 h 112"/>
                <a:gd name="T62" fmla="*/ 42 w 128"/>
                <a:gd name="T63" fmla="*/ 4 h 112"/>
                <a:gd name="T64" fmla="*/ 30 w 128"/>
                <a:gd name="T65" fmla="*/ 4 h 112"/>
                <a:gd name="T66" fmla="*/ 2 w 128"/>
                <a:gd name="T67" fmla="*/ 8 h 112"/>
                <a:gd name="T68" fmla="*/ 2 w 128"/>
                <a:gd name="T69" fmla="*/ 8 h 112"/>
                <a:gd name="T70" fmla="*/ 0 w 128"/>
                <a:gd name="T71" fmla="*/ 8 h 112"/>
                <a:gd name="T72" fmla="*/ 0 w 128"/>
                <a:gd name="T73" fmla="*/ 8 h 112"/>
                <a:gd name="T74" fmla="*/ 0 w 128"/>
                <a:gd name="T75" fmla="*/ 6 h 112"/>
                <a:gd name="T76" fmla="*/ 0 w 128"/>
                <a:gd name="T77" fmla="*/ 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112"/>
                <a:gd name="T119" fmla="*/ 128 w 12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112">
                  <a:moveTo>
                    <a:pt x="0" y="6"/>
                  </a:moveTo>
                  <a:lnTo>
                    <a:pt x="0" y="6"/>
                  </a:lnTo>
                  <a:lnTo>
                    <a:pt x="16" y="4"/>
                  </a:lnTo>
                  <a:lnTo>
                    <a:pt x="30" y="2"/>
                  </a:lnTo>
                  <a:lnTo>
                    <a:pt x="42" y="0"/>
                  </a:lnTo>
                  <a:lnTo>
                    <a:pt x="54" y="2"/>
                  </a:lnTo>
                  <a:lnTo>
                    <a:pt x="66" y="4"/>
                  </a:lnTo>
                  <a:lnTo>
                    <a:pt x="76" y="8"/>
                  </a:lnTo>
                  <a:lnTo>
                    <a:pt x="86" y="14"/>
                  </a:lnTo>
                  <a:lnTo>
                    <a:pt x="94" y="20"/>
                  </a:lnTo>
                  <a:lnTo>
                    <a:pt x="104" y="28"/>
                  </a:lnTo>
                  <a:lnTo>
                    <a:pt x="110" y="40"/>
                  </a:lnTo>
                  <a:lnTo>
                    <a:pt x="116" y="50"/>
                  </a:lnTo>
                  <a:lnTo>
                    <a:pt x="120" y="62"/>
                  </a:lnTo>
                  <a:lnTo>
                    <a:pt x="126" y="88"/>
                  </a:lnTo>
                  <a:lnTo>
                    <a:pt x="128" y="110"/>
                  </a:lnTo>
                  <a:lnTo>
                    <a:pt x="126" y="112"/>
                  </a:lnTo>
                  <a:lnTo>
                    <a:pt x="124" y="90"/>
                  </a:lnTo>
                  <a:lnTo>
                    <a:pt x="118" y="64"/>
                  </a:lnTo>
                  <a:lnTo>
                    <a:pt x="114" y="52"/>
                  </a:lnTo>
                  <a:lnTo>
                    <a:pt x="108" y="42"/>
                  </a:lnTo>
                  <a:lnTo>
                    <a:pt x="102" y="30"/>
                  </a:lnTo>
                  <a:lnTo>
                    <a:pt x="92" y="22"/>
                  </a:lnTo>
                  <a:lnTo>
                    <a:pt x="84" y="16"/>
                  </a:lnTo>
                  <a:lnTo>
                    <a:pt x="76" y="10"/>
                  </a:lnTo>
                  <a:lnTo>
                    <a:pt x="66" y="6"/>
                  </a:lnTo>
                  <a:lnTo>
                    <a:pt x="54" y="4"/>
                  </a:lnTo>
                  <a:lnTo>
                    <a:pt x="42" y="4"/>
                  </a:lnTo>
                  <a:lnTo>
                    <a:pt x="30" y="4"/>
                  </a:lnTo>
                  <a:lnTo>
                    <a:pt x="2" y="8"/>
                  </a:lnTo>
                  <a:lnTo>
                    <a:pt x="0" y="8"/>
                  </a:lnTo>
                  <a:lnTo>
                    <a:pt x="0" y="6"/>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38" name="Freeform 303"/>
            <p:cNvSpPr>
              <a:spLocks/>
            </p:cNvSpPr>
            <p:nvPr/>
          </p:nvSpPr>
          <p:spPr bwMode="auto">
            <a:xfrm>
              <a:off x="4134" y="3021"/>
              <a:ext cx="140" cy="106"/>
            </a:xfrm>
            <a:custGeom>
              <a:avLst/>
              <a:gdLst>
                <a:gd name="T0" fmla="*/ 0 w 140"/>
                <a:gd name="T1" fmla="*/ 6 h 106"/>
                <a:gd name="T2" fmla="*/ 0 w 140"/>
                <a:gd name="T3" fmla="*/ 6 h 106"/>
                <a:gd name="T4" fmla="*/ 14 w 140"/>
                <a:gd name="T5" fmla="*/ 2 h 106"/>
                <a:gd name="T6" fmla="*/ 28 w 140"/>
                <a:gd name="T7" fmla="*/ 0 h 106"/>
                <a:gd name="T8" fmla="*/ 40 w 140"/>
                <a:gd name="T9" fmla="*/ 0 h 106"/>
                <a:gd name="T10" fmla="*/ 52 w 140"/>
                <a:gd name="T11" fmla="*/ 0 h 106"/>
                <a:gd name="T12" fmla="*/ 64 w 140"/>
                <a:gd name="T13" fmla="*/ 2 h 106"/>
                <a:gd name="T14" fmla="*/ 74 w 140"/>
                <a:gd name="T15" fmla="*/ 6 h 106"/>
                <a:gd name="T16" fmla="*/ 84 w 140"/>
                <a:gd name="T17" fmla="*/ 10 h 106"/>
                <a:gd name="T18" fmla="*/ 94 w 140"/>
                <a:gd name="T19" fmla="*/ 16 h 106"/>
                <a:gd name="T20" fmla="*/ 94 w 140"/>
                <a:gd name="T21" fmla="*/ 16 h 106"/>
                <a:gd name="T22" fmla="*/ 104 w 140"/>
                <a:gd name="T23" fmla="*/ 26 h 106"/>
                <a:gd name="T24" fmla="*/ 112 w 140"/>
                <a:gd name="T25" fmla="*/ 34 h 106"/>
                <a:gd name="T26" fmla="*/ 120 w 140"/>
                <a:gd name="T27" fmla="*/ 46 h 106"/>
                <a:gd name="T28" fmla="*/ 126 w 140"/>
                <a:gd name="T29" fmla="*/ 58 h 106"/>
                <a:gd name="T30" fmla="*/ 134 w 140"/>
                <a:gd name="T31" fmla="*/ 82 h 106"/>
                <a:gd name="T32" fmla="*/ 140 w 140"/>
                <a:gd name="T33" fmla="*/ 104 h 106"/>
                <a:gd name="T34" fmla="*/ 140 w 140"/>
                <a:gd name="T35" fmla="*/ 104 h 106"/>
                <a:gd name="T36" fmla="*/ 138 w 140"/>
                <a:gd name="T37" fmla="*/ 106 h 106"/>
                <a:gd name="T38" fmla="*/ 138 w 140"/>
                <a:gd name="T39" fmla="*/ 106 h 106"/>
                <a:gd name="T40" fmla="*/ 132 w 140"/>
                <a:gd name="T41" fmla="*/ 82 h 106"/>
                <a:gd name="T42" fmla="*/ 124 w 140"/>
                <a:gd name="T43" fmla="*/ 60 h 106"/>
                <a:gd name="T44" fmla="*/ 118 w 140"/>
                <a:gd name="T45" fmla="*/ 48 h 106"/>
                <a:gd name="T46" fmla="*/ 112 w 140"/>
                <a:gd name="T47" fmla="*/ 36 h 106"/>
                <a:gd name="T48" fmla="*/ 102 w 140"/>
                <a:gd name="T49" fmla="*/ 26 h 106"/>
                <a:gd name="T50" fmla="*/ 92 w 140"/>
                <a:gd name="T51" fmla="*/ 18 h 106"/>
                <a:gd name="T52" fmla="*/ 92 w 140"/>
                <a:gd name="T53" fmla="*/ 18 h 106"/>
                <a:gd name="T54" fmla="*/ 84 w 140"/>
                <a:gd name="T55" fmla="*/ 12 h 106"/>
                <a:gd name="T56" fmla="*/ 74 w 140"/>
                <a:gd name="T57" fmla="*/ 8 h 106"/>
                <a:gd name="T58" fmla="*/ 64 w 140"/>
                <a:gd name="T59" fmla="*/ 4 h 106"/>
                <a:gd name="T60" fmla="*/ 52 w 140"/>
                <a:gd name="T61" fmla="*/ 2 h 106"/>
                <a:gd name="T62" fmla="*/ 40 w 140"/>
                <a:gd name="T63" fmla="*/ 2 h 106"/>
                <a:gd name="T64" fmla="*/ 28 w 140"/>
                <a:gd name="T65" fmla="*/ 2 h 106"/>
                <a:gd name="T66" fmla="*/ 0 w 140"/>
                <a:gd name="T67" fmla="*/ 8 h 106"/>
                <a:gd name="T68" fmla="*/ 0 w 140"/>
                <a:gd name="T69" fmla="*/ 8 h 106"/>
                <a:gd name="T70" fmla="*/ 0 w 140"/>
                <a:gd name="T71" fmla="*/ 8 h 106"/>
                <a:gd name="T72" fmla="*/ 0 w 140"/>
                <a:gd name="T73" fmla="*/ 8 h 106"/>
                <a:gd name="T74" fmla="*/ 0 w 140"/>
                <a:gd name="T75" fmla="*/ 6 h 106"/>
                <a:gd name="T76" fmla="*/ 0 w 140"/>
                <a:gd name="T77" fmla="*/ 6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106"/>
                <a:gd name="T119" fmla="*/ 140 w 140"/>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106">
                  <a:moveTo>
                    <a:pt x="0" y="6"/>
                  </a:moveTo>
                  <a:lnTo>
                    <a:pt x="0" y="6"/>
                  </a:lnTo>
                  <a:lnTo>
                    <a:pt x="14" y="2"/>
                  </a:lnTo>
                  <a:lnTo>
                    <a:pt x="28" y="0"/>
                  </a:lnTo>
                  <a:lnTo>
                    <a:pt x="40" y="0"/>
                  </a:lnTo>
                  <a:lnTo>
                    <a:pt x="52" y="0"/>
                  </a:lnTo>
                  <a:lnTo>
                    <a:pt x="64" y="2"/>
                  </a:lnTo>
                  <a:lnTo>
                    <a:pt x="74" y="6"/>
                  </a:lnTo>
                  <a:lnTo>
                    <a:pt x="84" y="10"/>
                  </a:lnTo>
                  <a:lnTo>
                    <a:pt x="94" y="16"/>
                  </a:lnTo>
                  <a:lnTo>
                    <a:pt x="104" y="26"/>
                  </a:lnTo>
                  <a:lnTo>
                    <a:pt x="112" y="34"/>
                  </a:lnTo>
                  <a:lnTo>
                    <a:pt x="120" y="46"/>
                  </a:lnTo>
                  <a:lnTo>
                    <a:pt x="126" y="58"/>
                  </a:lnTo>
                  <a:lnTo>
                    <a:pt x="134" y="82"/>
                  </a:lnTo>
                  <a:lnTo>
                    <a:pt x="140" y="104"/>
                  </a:lnTo>
                  <a:lnTo>
                    <a:pt x="138" y="106"/>
                  </a:lnTo>
                  <a:lnTo>
                    <a:pt x="132" y="82"/>
                  </a:lnTo>
                  <a:lnTo>
                    <a:pt x="124" y="60"/>
                  </a:lnTo>
                  <a:lnTo>
                    <a:pt x="118" y="48"/>
                  </a:lnTo>
                  <a:lnTo>
                    <a:pt x="112" y="36"/>
                  </a:lnTo>
                  <a:lnTo>
                    <a:pt x="102" y="26"/>
                  </a:lnTo>
                  <a:lnTo>
                    <a:pt x="92" y="18"/>
                  </a:lnTo>
                  <a:lnTo>
                    <a:pt x="84" y="12"/>
                  </a:lnTo>
                  <a:lnTo>
                    <a:pt x="74" y="8"/>
                  </a:lnTo>
                  <a:lnTo>
                    <a:pt x="64" y="4"/>
                  </a:lnTo>
                  <a:lnTo>
                    <a:pt x="52" y="2"/>
                  </a:lnTo>
                  <a:lnTo>
                    <a:pt x="40" y="2"/>
                  </a:lnTo>
                  <a:lnTo>
                    <a:pt x="28" y="2"/>
                  </a:lnTo>
                  <a:lnTo>
                    <a:pt x="0" y="8"/>
                  </a:lnTo>
                  <a:lnTo>
                    <a:pt x="0" y="6"/>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39" name="Freeform 304"/>
            <p:cNvSpPr>
              <a:spLocks/>
            </p:cNvSpPr>
            <p:nvPr/>
          </p:nvSpPr>
          <p:spPr bwMode="auto">
            <a:xfrm>
              <a:off x="4128" y="3011"/>
              <a:ext cx="158" cy="108"/>
            </a:xfrm>
            <a:custGeom>
              <a:avLst/>
              <a:gdLst>
                <a:gd name="T0" fmla="*/ 4 w 158"/>
                <a:gd name="T1" fmla="*/ 14 h 108"/>
                <a:gd name="T2" fmla="*/ 4 w 158"/>
                <a:gd name="T3" fmla="*/ 14 h 108"/>
                <a:gd name="T4" fmla="*/ 16 w 158"/>
                <a:gd name="T5" fmla="*/ 10 h 108"/>
                <a:gd name="T6" fmla="*/ 28 w 158"/>
                <a:gd name="T7" fmla="*/ 6 h 108"/>
                <a:gd name="T8" fmla="*/ 44 w 158"/>
                <a:gd name="T9" fmla="*/ 2 h 108"/>
                <a:gd name="T10" fmla="*/ 44 w 158"/>
                <a:gd name="T11" fmla="*/ 2 h 108"/>
                <a:gd name="T12" fmla="*/ 56 w 158"/>
                <a:gd name="T13" fmla="*/ 0 h 108"/>
                <a:gd name="T14" fmla="*/ 66 w 158"/>
                <a:gd name="T15" fmla="*/ 0 h 108"/>
                <a:gd name="T16" fmla="*/ 78 w 158"/>
                <a:gd name="T17" fmla="*/ 2 h 108"/>
                <a:gd name="T18" fmla="*/ 90 w 158"/>
                <a:gd name="T19" fmla="*/ 4 h 108"/>
                <a:gd name="T20" fmla="*/ 90 w 158"/>
                <a:gd name="T21" fmla="*/ 4 h 108"/>
                <a:gd name="T22" fmla="*/ 106 w 158"/>
                <a:gd name="T23" fmla="*/ 12 h 108"/>
                <a:gd name="T24" fmla="*/ 118 w 158"/>
                <a:gd name="T25" fmla="*/ 24 h 108"/>
                <a:gd name="T26" fmla="*/ 130 w 158"/>
                <a:gd name="T27" fmla="*/ 40 h 108"/>
                <a:gd name="T28" fmla="*/ 140 w 158"/>
                <a:gd name="T29" fmla="*/ 58 h 108"/>
                <a:gd name="T30" fmla="*/ 146 w 158"/>
                <a:gd name="T31" fmla="*/ 78 h 108"/>
                <a:gd name="T32" fmla="*/ 146 w 158"/>
                <a:gd name="T33" fmla="*/ 78 h 108"/>
                <a:gd name="T34" fmla="*/ 158 w 158"/>
                <a:gd name="T35" fmla="*/ 106 h 108"/>
                <a:gd name="T36" fmla="*/ 158 w 158"/>
                <a:gd name="T37" fmla="*/ 106 h 108"/>
                <a:gd name="T38" fmla="*/ 156 w 158"/>
                <a:gd name="T39" fmla="*/ 108 h 108"/>
                <a:gd name="T40" fmla="*/ 156 w 158"/>
                <a:gd name="T41" fmla="*/ 108 h 108"/>
                <a:gd name="T42" fmla="*/ 144 w 158"/>
                <a:gd name="T43" fmla="*/ 78 h 108"/>
                <a:gd name="T44" fmla="*/ 138 w 158"/>
                <a:gd name="T45" fmla="*/ 60 h 108"/>
                <a:gd name="T46" fmla="*/ 138 w 158"/>
                <a:gd name="T47" fmla="*/ 60 h 108"/>
                <a:gd name="T48" fmla="*/ 128 w 158"/>
                <a:gd name="T49" fmla="*/ 42 h 108"/>
                <a:gd name="T50" fmla="*/ 118 w 158"/>
                <a:gd name="T51" fmla="*/ 26 h 108"/>
                <a:gd name="T52" fmla="*/ 104 w 158"/>
                <a:gd name="T53" fmla="*/ 14 h 108"/>
                <a:gd name="T54" fmla="*/ 88 w 158"/>
                <a:gd name="T55" fmla="*/ 6 h 108"/>
                <a:gd name="T56" fmla="*/ 88 w 158"/>
                <a:gd name="T57" fmla="*/ 6 h 108"/>
                <a:gd name="T58" fmla="*/ 78 w 158"/>
                <a:gd name="T59" fmla="*/ 4 h 108"/>
                <a:gd name="T60" fmla="*/ 66 w 158"/>
                <a:gd name="T61" fmla="*/ 2 h 108"/>
                <a:gd name="T62" fmla="*/ 56 w 158"/>
                <a:gd name="T63" fmla="*/ 2 h 108"/>
                <a:gd name="T64" fmla="*/ 44 w 158"/>
                <a:gd name="T65" fmla="*/ 4 h 108"/>
                <a:gd name="T66" fmla="*/ 44 w 158"/>
                <a:gd name="T67" fmla="*/ 4 h 108"/>
                <a:gd name="T68" fmla="*/ 28 w 158"/>
                <a:gd name="T69" fmla="*/ 8 h 108"/>
                <a:gd name="T70" fmla="*/ 16 w 158"/>
                <a:gd name="T71" fmla="*/ 12 h 108"/>
                <a:gd name="T72" fmla="*/ 4 w 158"/>
                <a:gd name="T73" fmla="*/ 16 h 108"/>
                <a:gd name="T74" fmla="*/ 4 w 158"/>
                <a:gd name="T75" fmla="*/ 16 h 108"/>
                <a:gd name="T76" fmla="*/ 0 w 158"/>
                <a:gd name="T77" fmla="*/ 20 h 108"/>
                <a:gd name="T78" fmla="*/ 0 w 158"/>
                <a:gd name="T79" fmla="*/ 20 h 108"/>
                <a:gd name="T80" fmla="*/ 4 w 158"/>
                <a:gd name="T81" fmla="*/ 14 h 108"/>
                <a:gd name="T82" fmla="*/ 4 w 158"/>
                <a:gd name="T83" fmla="*/ 14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8"/>
                <a:gd name="T127" fmla="*/ 0 h 108"/>
                <a:gd name="T128" fmla="*/ 158 w 158"/>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8" h="108">
                  <a:moveTo>
                    <a:pt x="4" y="14"/>
                  </a:moveTo>
                  <a:lnTo>
                    <a:pt x="4" y="14"/>
                  </a:lnTo>
                  <a:lnTo>
                    <a:pt x="16" y="10"/>
                  </a:lnTo>
                  <a:lnTo>
                    <a:pt x="28" y="6"/>
                  </a:lnTo>
                  <a:lnTo>
                    <a:pt x="44" y="2"/>
                  </a:lnTo>
                  <a:lnTo>
                    <a:pt x="56" y="0"/>
                  </a:lnTo>
                  <a:lnTo>
                    <a:pt x="66" y="0"/>
                  </a:lnTo>
                  <a:lnTo>
                    <a:pt x="78" y="2"/>
                  </a:lnTo>
                  <a:lnTo>
                    <a:pt x="90" y="4"/>
                  </a:lnTo>
                  <a:lnTo>
                    <a:pt x="106" y="12"/>
                  </a:lnTo>
                  <a:lnTo>
                    <a:pt x="118" y="24"/>
                  </a:lnTo>
                  <a:lnTo>
                    <a:pt x="130" y="40"/>
                  </a:lnTo>
                  <a:lnTo>
                    <a:pt x="140" y="58"/>
                  </a:lnTo>
                  <a:lnTo>
                    <a:pt x="146" y="78"/>
                  </a:lnTo>
                  <a:lnTo>
                    <a:pt x="158" y="106"/>
                  </a:lnTo>
                  <a:lnTo>
                    <a:pt x="156" y="108"/>
                  </a:lnTo>
                  <a:lnTo>
                    <a:pt x="144" y="78"/>
                  </a:lnTo>
                  <a:lnTo>
                    <a:pt x="138" y="60"/>
                  </a:lnTo>
                  <a:lnTo>
                    <a:pt x="128" y="42"/>
                  </a:lnTo>
                  <a:lnTo>
                    <a:pt x="118" y="26"/>
                  </a:lnTo>
                  <a:lnTo>
                    <a:pt x="104" y="14"/>
                  </a:lnTo>
                  <a:lnTo>
                    <a:pt x="88" y="6"/>
                  </a:lnTo>
                  <a:lnTo>
                    <a:pt x="78" y="4"/>
                  </a:lnTo>
                  <a:lnTo>
                    <a:pt x="66" y="2"/>
                  </a:lnTo>
                  <a:lnTo>
                    <a:pt x="56" y="2"/>
                  </a:lnTo>
                  <a:lnTo>
                    <a:pt x="44" y="4"/>
                  </a:lnTo>
                  <a:lnTo>
                    <a:pt x="28" y="8"/>
                  </a:lnTo>
                  <a:lnTo>
                    <a:pt x="16" y="12"/>
                  </a:lnTo>
                  <a:lnTo>
                    <a:pt x="4" y="16"/>
                  </a:lnTo>
                  <a:lnTo>
                    <a:pt x="0" y="20"/>
                  </a:lnTo>
                  <a:lnTo>
                    <a:pt x="4" y="14"/>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40" name="Freeform 305"/>
            <p:cNvSpPr>
              <a:spLocks/>
            </p:cNvSpPr>
            <p:nvPr/>
          </p:nvSpPr>
          <p:spPr bwMode="auto">
            <a:xfrm>
              <a:off x="4124" y="3039"/>
              <a:ext cx="118" cy="154"/>
            </a:xfrm>
            <a:custGeom>
              <a:avLst/>
              <a:gdLst>
                <a:gd name="T0" fmla="*/ 112 w 118"/>
                <a:gd name="T1" fmla="*/ 40 h 154"/>
                <a:gd name="T2" fmla="*/ 112 w 118"/>
                <a:gd name="T3" fmla="*/ 40 h 154"/>
                <a:gd name="T4" fmla="*/ 110 w 118"/>
                <a:gd name="T5" fmla="*/ 34 h 154"/>
                <a:gd name="T6" fmla="*/ 104 w 118"/>
                <a:gd name="T7" fmla="*/ 26 h 154"/>
                <a:gd name="T8" fmla="*/ 96 w 118"/>
                <a:gd name="T9" fmla="*/ 18 h 154"/>
                <a:gd name="T10" fmla="*/ 88 w 118"/>
                <a:gd name="T11" fmla="*/ 10 h 154"/>
                <a:gd name="T12" fmla="*/ 78 w 118"/>
                <a:gd name="T13" fmla="*/ 4 h 154"/>
                <a:gd name="T14" fmla="*/ 64 w 118"/>
                <a:gd name="T15" fmla="*/ 0 h 154"/>
                <a:gd name="T16" fmla="*/ 52 w 118"/>
                <a:gd name="T17" fmla="*/ 0 h 154"/>
                <a:gd name="T18" fmla="*/ 36 w 118"/>
                <a:gd name="T19" fmla="*/ 2 h 154"/>
                <a:gd name="T20" fmla="*/ 36 w 118"/>
                <a:gd name="T21" fmla="*/ 2 h 154"/>
                <a:gd name="T22" fmla="*/ 24 w 118"/>
                <a:gd name="T23" fmla="*/ 8 h 154"/>
                <a:gd name="T24" fmla="*/ 14 w 118"/>
                <a:gd name="T25" fmla="*/ 16 h 154"/>
                <a:gd name="T26" fmla="*/ 8 w 118"/>
                <a:gd name="T27" fmla="*/ 22 h 154"/>
                <a:gd name="T28" fmla="*/ 4 w 118"/>
                <a:gd name="T29" fmla="*/ 32 h 154"/>
                <a:gd name="T30" fmla="*/ 0 w 118"/>
                <a:gd name="T31" fmla="*/ 42 h 154"/>
                <a:gd name="T32" fmla="*/ 0 w 118"/>
                <a:gd name="T33" fmla="*/ 52 h 154"/>
                <a:gd name="T34" fmla="*/ 0 w 118"/>
                <a:gd name="T35" fmla="*/ 62 h 154"/>
                <a:gd name="T36" fmla="*/ 4 w 118"/>
                <a:gd name="T37" fmla="*/ 74 h 154"/>
                <a:gd name="T38" fmla="*/ 4 w 118"/>
                <a:gd name="T39" fmla="*/ 74 h 154"/>
                <a:gd name="T40" fmla="*/ 8 w 118"/>
                <a:gd name="T41" fmla="*/ 90 h 154"/>
                <a:gd name="T42" fmla="*/ 12 w 118"/>
                <a:gd name="T43" fmla="*/ 102 h 154"/>
                <a:gd name="T44" fmla="*/ 18 w 118"/>
                <a:gd name="T45" fmla="*/ 112 h 154"/>
                <a:gd name="T46" fmla="*/ 26 w 118"/>
                <a:gd name="T47" fmla="*/ 122 h 154"/>
                <a:gd name="T48" fmla="*/ 40 w 118"/>
                <a:gd name="T49" fmla="*/ 136 h 154"/>
                <a:gd name="T50" fmla="*/ 54 w 118"/>
                <a:gd name="T51" fmla="*/ 144 h 154"/>
                <a:gd name="T52" fmla="*/ 66 w 118"/>
                <a:gd name="T53" fmla="*/ 150 h 154"/>
                <a:gd name="T54" fmla="*/ 78 w 118"/>
                <a:gd name="T55" fmla="*/ 152 h 154"/>
                <a:gd name="T56" fmla="*/ 88 w 118"/>
                <a:gd name="T57" fmla="*/ 154 h 154"/>
                <a:gd name="T58" fmla="*/ 88 w 118"/>
                <a:gd name="T59" fmla="*/ 154 h 154"/>
                <a:gd name="T60" fmla="*/ 98 w 118"/>
                <a:gd name="T61" fmla="*/ 144 h 154"/>
                <a:gd name="T62" fmla="*/ 104 w 118"/>
                <a:gd name="T63" fmla="*/ 134 h 154"/>
                <a:gd name="T64" fmla="*/ 110 w 118"/>
                <a:gd name="T65" fmla="*/ 122 h 154"/>
                <a:gd name="T66" fmla="*/ 116 w 118"/>
                <a:gd name="T67" fmla="*/ 106 h 154"/>
                <a:gd name="T68" fmla="*/ 118 w 118"/>
                <a:gd name="T69" fmla="*/ 86 h 154"/>
                <a:gd name="T70" fmla="*/ 118 w 118"/>
                <a:gd name="T71" fmla="*/ 64 h 154"/>
                <a:gd name="T72" fmla="*/ 112 w 118"/>
                <a:gd name="T73" fmla="*/ 40 h 154"/>
                <a:gd name="T74" fmla="*/ 112 w 118"/>
                <a:gd name="T75" fmla="*/ 4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154"/>
                <a:gd name="T116" fmla="*/ 118 w 118"/>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154">
                  <a:moveTo>
                    <a:pt x="112" y="40"/>
                  </a:moveTo>
                  <a:lnTo>
                    <a:pt x="112" y="40"/>
                  </a:lnTo>
                  <a:lnTo>
                    <a:pt x="110" y="34"/>
                  </a:lnTo>
                  <a:lnTo>
                    <a:pt x="104" y="26"/>
                  </a:lnTo>
                  <a:lnTo>
                    <a:pt x="96" y="18"/>
                  </a:lnTo>
                  <a:lnTo>
                    <a:pt x="88" y="10"/>
                  </a:lnTo>
                  <a:lnTo>
                    <a:pt x="78" y="4"/>
                  </a:lnTo>
                  <a:lnTo>
                    <a:pt x="64" y="0"/>
                  </a:lnTo>
                  <a:lnTo>
                    <a:pt x="52" y="0"/>
                  </a:lnTo>
                  <a:lnTo>
                    <a:pt x="36" y="2"/>
                  </a:lnTo>
                  <a:lnTo>
                    <a:pt x="24" y="8"/>
                  </a:lnTo>
                  <a:lnTo>
                    <a:pt x="14" y="16"/>
                  </a:lnTo>
                  <a:lnTo>
                    <a:pt x="8" y="22"/>
                  </a:lnTo>
                  <a:lnTo>
                    <a:pt x="4" y="32"/>
                  </a:lnTo>
                  <a:lnTo>
                    <a:pt x="0" y="42"/>
                  </a:lnTo>
                  <a:lnTo>
                    <a:pt x="0" y="52"/>
                  </a:lnTo>
                  <a:lnTo>
                    <a:pt x="0" y="62"/>
                  </a:lnTo>
                  <a:lnTo>
                    <a:pt x="4" y="74"/>
                  </a:lnTo>
                  <a:lnTo>
                    <a:pt x="8" y="90"/>
                  </a:lnTo>
                  <a:lnTo>
                    <a:pt x="12" y="102"/>
                  </a:lnTo>
                  <a:lnTo>
                    <a:pt x="18" y="112"/>
                  </a:lnTo>
                  <a:lnTo>
                    <a:pt x="26" y="122"/>
                  </a:lnTo>
                  <a:lnTo>
                    <a:pt x="40" y="136"/>
                  </a:lnTo>
                  <a:lnTo>
                    <a:pt x="54" y="144"/>
                  </a:lnTo>
                  <a:lnTo>
                    <a:pt x="66" y="150"/>
                  </a:lnTo>
                  <a:lnTo>
                    <a:pt x="78" y="152"/>
                  </a:lnTo>
                  <a:lnTo>
                    <a:pt x="88" y="154"/>
                  </a:lnTo>
                  <a:lnTo>
                    <a:pt x="98" y="144"/>
                  </a:lnTo>
                  <a:lnTo>
                    <a:pt x="104" y="134"/>
                  </a:lnTo>
                  <a:lnTo>
                    <a:pt x="110" y="122"/>
                  </a:lnTo>
                  <a:lnTo>
                    <a:pt x="116" y="106"/>
                  </a:lnTo>
                  <a:lnTo>
                    <a:pt x="118" y="86"/>
                  </a:lnTo>
                  <a:lnTo>
                    <a:pt x="118" y="64"/>
                  </a:lnTo>
                  <a:lnTo>
                    <a:pt x="112" y="40"/>
                  </a:lnTo>
                  <a:close/>
                </a:path>
              </a:pathLst>
            </a:custGeom>
            <a:solidFill>
              <a:srgbClr val="FDCA94"/>
            </a:solidFill>
            <a:ln w="9525">
              <a:noFill/>
              <a:round/>
              <a:headEnd/>
              <a:tailEnd/>
            </a:ln>
          </p:spPr>
          <p:txBody>
            <a:bodyPr>
              <a:prstTxWarp prst="textNoShape">
                <a:avLst/>
              </a:prstTxWarp>
            </a:bodyPr>
            <a:lstStyle/>
            <a:p>
              <a:pPr eaLnBrk="0" hangingPunct="0"/>
              <a:endParaRPr lang="en-US"/>
            </a:p>
          </p:txBody>
        </p:sp>
        <p:sp>
          <p:nvSpPr>
            <p:cNvPr id="60441" name="Freeform 306"/>
            <p:cNvSpPr>
              <a:spLocks/>
            </p:cNvSpPr>
            <p:nvPr/>
          </p:nvSpPr>
          <p:spPr bwMode="auto">
            <a:xfrm>
              <a:off x="4188" y="3079"/>
              <a:ext cx="30" cy="80"/>
            </a:xfrm>
            <a:custGeom>
              <a:avLst/>
              <a:gdLst>
                <a:gd name="T0" fmla="*/ 4 w 30"/>
                <a:gd name="T1" fmla="*/ 0 h 80"/>
                <a:gd name="T2" fmla="*/ 4 w 30"/>
                <a:gd name="T3" fmla="*/ 0 h 80"/>
                <a:gd name="T4" fmla="*/ 8 w 30"/>
                <a:gd name="T5" fmla="*/ 0 h 80"/>
                <a:gd name="T6" fmla="*/ 8 w 30"/>
                <a:gd name="T7" fmla="*/ 0 h 80"/>
                <a:gd name="T8" fmla="*/ 4 w 30"/>
                <a:gd name="T9" fmla="*/ 4 h 80"/>
                <a:gd name="T10" fmla="*/ 2 w 30"/>
                <a:gd name="T11" fmla="*/ 10 h 80"/>
                <a:gd name="T12" fmla="*/ 2 w 30"/>
                <a:gd name="T13" fmla="*/ 20 h 80"/>
                <a:gd name="T14" fmla="*/ 4 w 30"/>
                <a:gd name="T15" fmla="*/ 32 h 80"/>
                <a:gd name="T16" fmla="*/ 10 w 30"/>
                <a:gd name="T17" fmla="*/ 42 h 80"/>
                <a:gd name="T18" fmla="*/ 24 w 30"/>
                <a:gd name="T19" fmla="*/ 60 h 80"/>
                <a:gd name="T20" fmla="*/ 30 w 30"/>
                <a:gd name="T21" fmla="*/ 68 h 80"/>
                <a:gd name="T22" fmla="*/ 16 w 30"/>
                <a:gd name="T23" fmla="*/ 80 h 80"/>
                <a:gd name="T24" fmla="*/ 26 w 30"/>
                <a:gd name="T25" fmla="*/ 68 h 80"/>
                <a:gd name="T26" fmla="*/ 26 w 30"/>
                <a:gd name="T27" fmla="*/ 68 h 80"/>
                <a:gd name="T28" fmla="*/ 20 w 30"/>
                <a:gd name="T29" fmla="*/ 60 h 80"/>
                <a:gd name="T30" fmla="*/ 8 w 30"/>
                <a:gd name="T31" fmla="*/ 44 h 80"/>
                <a:gd name="T32" fmla="*/ 2 w 30"/>
                <a:gd name="T33" fmla="*/ 34 h 80"/>
                <a:gd name="T34" fmla="*/ 0 w 30"/>
                <a:gd name="T35" fmla="*/ 22 h 80"/>
                <a:gd name="T36" fmla="*/ 0 w 30"/>
                <a:gd name="T37" fmla="*/ 10 h 80"/>
                <a:gd name="T38" fmla="*/ 2 w 30"/>
                <a:gd name="T39" fmla="*/ 4 h 80"/>
                <a:gd name="T40" fmla="*/ 4 w 30"/>
                <a:gd name="T41" fmla="*/ 0 h 80"/>
                <a:gd name="T42" fmla="*/ 4 w 30"/>
                <a:gd name="T43" fmla="*/ 0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80"/>
                <a:gd name="T68" fmla="*/ 30 w 3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80">
                  <a:moveTo>
                    <a:pt x="4" y="0"/>
                  </a:moveTo>
                  <a:lnTo>
                    <a:pt x="4" y="0"/>
                  </a:lnTo>
                  <a:lnTo>
                    <a:pt x="8" y="0"/>
                  </a:lnTo>
                  <a:lnTo>
                    <a:pt x="4" y="4"/>
                  </a:lnTo>
                  <a:lnTo>
                    <a:pt x="2" y="10"/>
                  </a:lnTo>
                  <a:lnTo>
                    <a:pt x="2" y="20"/>
                  </a:lnTo>
                  <a:lnTo>
                    <a:pt x="4" y="32"/>
                  </a:lnTo>
                  <a:lnTo>
                    <a:pt x="10" y="42"/>
                  </a:lnTo>
                  <a:lnTo>
                    <a:pt x="24" y="60"/>
                  </a:lnTo>
                  <a:lnTo>
                    <a:pt x="30" y="68"/>
                  </a:lnTo>
                  <a:lnTo>
                    <a:pt x="16" y="80"/>
                  </a:lnTo>
                  <a:lnTo>
                    <a:pt x="26" y="68"/>
                  </a:lnTo>
                  <a:lnTo>
                    <a:pt x="20" y="60"/>
                  </a:lnTo>
                  <a:lnTo>
                    <a:pt x="8" y="44"/>
                  </a:lnTo>
                  <a:lnTo>
                    <a:pt x="2" y="34"/>
                  </a:lnTo>
                  <a:lnTo>
                    <a:pt x="0" y="22"/>
                  </a:lnTo>
                  <a:lnTo>
                    <a:pt x="0" y="10"/>
                  </a:lnTo>
                  <a:lnTo>
                    <a:pt x="2" y="4"/>
                  </a:lnTo>
                  <a:lnTo>
                    <a:pt x="4" y="0"/>
                  </a:lnTo>
                  <a:close/>
                </a:path>
              </a:pathLst>
            </a:custGeom>
            <a:solidFill>
              <a:srgbClr val="FCB47E"/>
            </a:solidFill>
            <a:ln w="9525">
              <a:noFill/>
              <a:round/>
              <a:headEnd/>
              <a:tailEnd/>
            </a:ln>
          </p:spPr>
          <p:txBody>
            <a:bodyPr>
              <a:prstTxWarp prst="textNoShape">
                <a:avLst/>
              </a:prstTxWarp>
            </a:bodyPr>
            <a:lstStyle/>
            <a:p>
              <a:pPr eaLnBrk="0" hangingPunct="0"/>
              <a:endParaRPr lang="en-US"/>
            </a:p>
          </p:txBody>
        </p:sp>
        <p:sp>
          <p:nvSpPr>
            <p:cNvPr id="60442" name="Freeform 307"/>
            <p:cNvSpPr>
              <a:spLocks/>
            </p:cNvSpPr>
            <p:nvPr/>
          </p:nvSpPr>
          <p:spPr bwMode="auto">
            <a:xfrm>
              <a:off x="4192" y="3069"/>
              <a:ext cx="46" cy="14"/>
            </a:xfrm>
            <a:custGeom>
              <a:avLst/>
              <a:gdLst>
                <a:gd name="T0" fmla="*/ 12 w 46"/>
                <a:gd name="T1" fmla="*/ 2 h 14"/>
                <a:gd name="T2" fmla="*/ 12 w 46"/>
                <a:gd name="T3" fmla="*/ 2 h 14"/>
                <a:gd name="T4" fmla="*/ 18 w 46"/>
                <a:gd name="T5" fmla="*/ 0 h 14"/>
                <a:gd name="T6" fmla="*/ 26 w 46"/>
                <a:gd name="T7" fmla="*/ 0 h 14"/>
                <a:gd name="T8" fmla="*/ 32 w 46"/>
                <a:gd name="T9" fmla="*/ 2 h 14"/>
                <a:gd name="T10" fmla="*/ 36 w 46"/>
                <a:gd name="T11" fmla="*/ 4 h 14"/>
                <a:gd name="T12" fmla="*/ 42 w 46"/>
                <a:gd name="T13" fmla="*/ 8 h 14"/>
                <a:gd name="T14" fmla="*/ 46 w 46"/>
                <a:gd name="T15" fmla="*/ 14 h 14"/>
                <a:gd name="T16" fmla="*/ 46 w 46"/>
                <a:gd name="T17" fmla="*/ 14 h 14"/>
                <a:gd name="T18" fmla="*/ 44 w 46"/>
                <a:gd name="T19" fmla="*/ 12 h 14"/>
                <a:gd name="T20" fmla="*/ 36 w 46"/>
                <a:gd name="T21" fmla="*/ 8 h 14"/>
                <a:gd name="T22" fmla="*/ 26 w 46"/>
                <a:gd name="T23" fmla="*/ 4 h 14"/>
                <a:gd name="T24" fmla="*/ 20 w 46"/>
                <a:gd name="T25" fmla="*/ 4 h 14"/>
                <a:gd name="T26" fmla="*/ 14 w 46"/>
                <a:gd name="T27" fmla="*/ 6 h 14"/>
                <a:gd name="T28" fmla="*/ 14 w 46"/>
                <a:gd name="T29" fmla="*/ 6 h 14"/>
                <a:gd name="T30" fmla="*/ 4 w 46"/>
                <a:gd name="T31" fmla="*/ 10 h 14"/>
                <a:gd name="T32" fmla="*/ 4 w 46"/>
                <a:gd name="T33" fmla="*/ 10 h 14"/>
                <a:gd name="T34" fmla="*/ 2 w 46"/>
                <a:gd name="T35" fmla="*/ 12 h 14"/>
                <a:gd name="T36" fmla="*/ 0 w 46"/>
                <a:gd name="T37" fmla="*/ 8 h 14"/>
                <a:gd name="T38" fmla="*/ 0 w 46"/>
                <a:gd name="T39" fmla="*/ 8 h 14"/>
                <a:gd name="T40" fmla="*/ 6 w 46"/>
                <a:gd name="T41" fmla="*/ 4 h 14"/>
                <a:gd name="T42" fmla="*/ 12 w 46"/>
                <a:gd name="T43" fmla="*/ 2 h 14"/>
                <a:gd name="T44" fmla="*/ 12 w 46"/>
                <a:gd name="T45" fmla="*/ 2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14"/>
                <a:gd name="T71" fmla="*/ 46 w 46"/>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14">
                  <a:moveTo>
                    <a:pt x="12" y="2"/>
                  </a:moveTo>
                  <a:lnTo>
                    <a:pt x="12" y="2"/>
                  </a:lnTo>
                  <a:lnTo>
                    <a:pt x="18" y="0"/>
                  </a:lnTo>
                  <a:lnTo>
                    <a:pt x="26" y="0"/>
                  </a:lnTo>
                  <a:lnTo>
                    <a:pt x="32" y="2"/>
                  </a:lnTo>
                  <a:lnTo>
                    <a:pt x="36" y="4"/>
                  </a:lnTo>
                  <a:lnTo>
                    <a:pt x="42" y="8"/>
                  </a:lnTo>
                  <a:lnTo>
                    <a:pt x="46" y="14"/>
                  </a:lnTo>
                  <a:lnTo>
                    <a:pt x="44" y="12"/>
                  </a:lnTo>
                  <a:lnTo>
                    <a:pt x="36" y="8"/>
                  </a:lnTo>
                  <a:lnTo>
                    <a:pt x="26" y="4"/>
                  </a:lnTo>
                  <a:lnTo>
                    <a:pt x="20" y="4"/>
                  </a:lnTo>
                  <a:lnTo>
                    <a:pt x="14" y="6"/>
                  </a:lnTo>
                  <a:lnTo>
                    <a:pt x="4" y="10"/>
                  </a:lnTo>
                  <a:lnTo>
                    <a:pt x="2" y="12"/>
                  </a:lnTo>
                  <a:lnTo>
                    <a:pt x="0" y="8"/>
                  </a:lnTo>
                  <a:lnTo>
                    <a:pt x="6" y="4"/>
                  </a:lnTo>
                  <a:lnTo>
                    <a:pt x="12" y="2"/>
                  </a:lnTo>
                  <a:close/>
                </a:path>
              </a:pathLst>
            </a:custGeom>
            <a:solidFill>
              <a:srgbClr val="CB952D"/>
            </a:solidFill>
            <a:ln w="9525">
              <a:noFill/>
              <a:round/>
              <a:headEnd/>
              <a:tailEnd/>
            </a:ln>
          </p:spPr>
          <p:txBody>
            <a:bodyPr>
              <a:prstTxWarp prst="textNoShape">
                <a:avLst/>
              </a:prstTxWarp>
            </a:bodyPr>
            <a:lstStyle/>
            <a:p>
              <a:pPr eaLnBrk="0" hangingPunct="0"/>
              <a:endParaRPr lang="en-US"/>
            </a:p>
          </p:txBody>
        </p:sp>
        <p:sp>
          <p:nvSpPr>
            <p:cNvPr id="60443" name="Freeform 308"/>
            <p:cNvSpPr>
              <a:spLocks/>
            </p:cNvSpPr>
            <p:nvPr/>
          </p:nvSpPr>
          <p:spPr bwMode="auto">
            <a:xfrm>
              <a:off x="4134" y="3079"/>
              <a:ext cx="42" cy="28"/>
            </a:xfrm>
            <a:custGeom>
              <a:avLst/>
              <a:gdLst>
                <a:gd name="T0" fmla="*/ 28 w 42"/>
                <a:gd name="T1" fmla="*/ 0 h 28"/>
                <a:gd name="T2" fmla="*/ 28 w 42"/>
                <a:gd name="T3" fmla="*/ 0 h 28"/>
                <a:gd name="T4" fmla="*/ 22 w 42"/>
                <a:gd name="T5" fmla="*/ 2 h 28"/>
                <a:gd name="T6" fmla="*/ 14 w 42"/>
                <a:gd name="T7" fmla="*/ 6 h 28"/>
                <a:gd name="T8" fmla="*/ 10 w 42"/>
                <a:gd name="T9" fmla="*/ 10 h 28"/>
                <a:gd name="T10" fmla="*/ 6 w 42"/>
                <a:gd name="T11" fmla="*/ 14 h 28"/>
                <a:gd name="T12" fmla="*/ 2 w 42"/>
                <a:gd name="T13" fmla="*/ 20 h 28"/>
                <a:gd name="T14" fmla="*/ 0 w 42"/>
                <a:gd name="T15" fmla="*/ 28 h 28"/>
                <a:gd name="T16" fmla="*/ 0 w 42"/>
                <a:gd name="T17" fmla="*/ 28 h 28"/>
                <a:gd name="T18" fmla="*/ 2 w 42"/>
                <a:gd name="T19" fmla="*/ 24 h 28"/>
                <a:gd name="T20" fmla="*/ 8 w 42"/>
                <a:gd name="T21" fmla="*/ 16 h 28"/>
                <a:gd name="T22" fmla="*/ 16 w 42"/>
                <a:gd name="T23" fmla="*/ 8 h 28"/>
                <a:gd name="T24" fmla="*/ 22 w 42"/>
                <a:gd name="T25" fmla="*/ 6 h 28"/>
                <a:gd name="T26" fmla="*/ 28 w 42"/>
                <a:gd name="T27" fmla="*/ 4 h 28"/>
                <a:gd name="T28" fmla="*/ 28 w 42"/>
                <a:gd name="T29" fmla="*/ 4 h 28"/>
                <a:gd name="T30" fmla="*/ 40 w 42"/>
                <a:gd name="T31" fmla="*/ 6 h 28"/>
                <a:gd name="T32" fmla="*/ 40 w 42"/>
                <a:gd name="T33" fmla="*/ 6 h 28"/>
                <a:gd name="T34" fmla="*/ 42 w 42"/>
                <a:gd name="T35" fmla="*/ 6 h 28"/>
                <a:gd name="T36" fmla="*/ 42 w 42"/>
                <a:gd name="T37" fmla="*/ 2 h 28"/>
                <a:gd name="T38" fmla="*/ 42 w 42"/>
                <a:gd name="T39" fmla="*/ 2 h 28"/>
                <a:gd name="T40" fmla="*/ 36 w 42"/>
                <a:gd name="T41" fmla="*/ 0 h 28"/>
                <a:gd name="T42" fmla="*/ 28 w 42"/>
                <a:gd name="T43" fmla="*/ 0 h 28"/>
                <a:gd name="T44" fmla="*/ 28 w 42"/>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28"/>
                <a:gd name="T71" fmla="*/ 42 w 42"/>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28">
                  <a:moveTo>
                    <a:pt x="28" y="0"/>
                  </a:moveTo>
                  <a:lnTo>
                    <a:pt x="28" y="0"/>
                  </a:lnTo>
                  <a:lnTo>
                    <a:pt x="22" y="2"/>
                  </a:lnTo>
                  <a:lnTo>
                    <a:pt x="14" y="6"/>
                  </a:lnTo>
                  <a:lnTo>
                    <a:pt x="10" y="10"/>
                  </a:lnTo>
                  <a:lnTo>
                    <a:pt x="6" y="14"/>
                  </a:lnTo>
                  <a:lnTo>
                    <a:pt x="2" y="20"/>
                  </a:lnTo>
                  <a:lnTo>
                    <a:pt x="0" y="28"/>
                  </a:lnTo>
                  <a:lnTo>
                    <a:pt x="2" y="24"/>
                  </a:lnTo>
                  <a:lnTo>
                    <a:pt x="8" y="16"/>
                  </a:lnTo>
                  <a:lnTo>
                    <a:pt x="16" y="8"/>
                  </a:lnTo>
                  <a:lnTo>
                    <a:pt x="22" y="6"/>
                  </a:lnTo>
                  <a:lnTo>
                    <a:pt x="28" y="4"/>
                  </a:lnTo>
                  <a:lnTo>
                    <a:pt x="40" y="6"/>
                  </a:lnTo>
                  <a:lnTo>
                    <a:pt x="42" y="6"/>
                  </a:lnTo>
                  <a:lnTo>
                    <a:pt x="42" y="2"/>
                  </a:lnTo>
                  <a:lnTo>
                    <a:pt x="36" y="0"/>
                  </a:lnTo>
                  <a:lnTo>
                    <a:pt x="28" y="0"/>
                  </a:lnTo>
                  <a:close/>
                </a:path>
              </a:pathLst>
            </a:custGeom>
            <a:solidFill>
              <a:srgbClr val="CB952D"/>
            </a:solidFill>
            <a:ln w="9525">
              <a:noFill/>
              <a:round/>
              <a:headEnd/>
              <a:tailEnd/>
            </a:ln>
          </p:spPr>
          <p:txBody>
            <a:bodyPr>
              <a:prstTxWarp prst="textNoShape">
                <a:avLst/>
              </a:prstTxWarp>
            </a:bodyPr>
            <a:lstStyle/>
            <a:p>
              <a:pPr eaLnBrk="0" hangingPunct="0"/>
              <a:endParaRPr lang="en-US"/>
            </a:p>
          </p:txBody>
        </p:sp>
        <p:sp>
          <p:nvSpPr>
            <p:cNvPr id="60444" name="Freeform 309"/>
            <p:cNvSpPr>
              <a:spLocks/>
            </p:cNvSpPr>
            <p:nvPr/>
          </p:nvSpPr>
          <p:spPr bwMode="auto">
            <a:xfrm>
              <a:off x="4134" y="3105"/>
              <a:ext cx="44" cy="12"/>
            </a:xfrm>
            <a:custGeom>
              <a:avLst/>
              <a:gdLst>
                <a:gd name="T0" fmla="*/ 24 w 44"/>
                <a:gd name="T1" fmla="*/ 10 h 12"/>
                <a:gd name="T2" fmla="*/ 24 w 44"/>
                <a:gd name="T3" fmla="*/ 10 h 12"/>
                <a:gd name="T4" fmla="*/ 34 w 44"/>
                <a:gd name="T5" fmla="*/ 10 h 12"/>
                <a:gd name="T6" fmla="*/ 40 w 44"/>
                <a:gd name="T7" fmla="*/ 10 h 12"/>
                <a:gd name="T8" fmla="*/ 44 w 44"/>
                <a:gd name="T9" fmla="*/ 12 h 12"/>
                <a:gd name="T10" fmla="*/ 44 w 44"/>
                <a:gd name="T11" fmla="*/ 12 h 12"/>
                <a:gd name="T12" fmla="*/ 40 w 44"/>
                <a:gd name="T13" fmla="*/ 8 h 12"/>
                <a:gd name="T14" fmla="*/ 36 w 44"/>
                <a:gd name="T15" fmla="*/ 4 h 12"/>
                <a:gd name="T16" fmla="*/ 30 w 44"/>
                <a:gd name="T17" fmla="*/ 2 h 12"/>
                <a:gd name="T18" fmla="*/ 22 w 44"/>
                <a:gd name="T19" fmla="*/ 0 h 12"/>
                <a:gd name="T20" fmla="*/ 16 w 44"/>
                <a:gd name="T21" fmla="*/ 0 h 12"/>
                <a:gd name="T22" fmla="*/ 8 w 44"/>
                <a:gd name="T23" fmla="*/ 4 h 12"/>
                <a:gd name="T24" fmla="*/ 0 w 44"/>
                <a:gd name="T25" fmla="*/ 12 h 12"/>
                <a:gd name="T26" fmla="*/ 0 w 44"/>
                <a:gd name="T27" fmla="*/ 12 h 12"/>
                <a:gd name="T28" fmla="*/ 24 w 44"/>
                <a:gd name="T29" fmla="*/ 10 h 12"/>
                <a:gd name="T30" fmla="*/ 24 w 44"/>
                <a:gd name="T31" fmla="*/ 1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2"/>
                <a:gd name="T50" fmla="*/ 44 w 4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2">
                  <a:moveTo>
                    <a:pt x="24" y="10"/>
                  </a:moveTo>
                  <a:lnTo>
                    <a:pt x="24" y="10"/>
                  </a:lnTo>
                  <a:lnTo>
                    <a:pt x="34" y="10"/>
                  </a:lnTo>
                  <a:lnTo>
                    <a:pt x="40" y="10"/>
                  </a:lnTo>
                  <a:lnTo>
                    <a:pt x="44" y="12"/>
                  </a:lnTo>
                  <a:lnTo>
                    <a:pt x="40" y="8"/>
                  </a:lnTo>
                  <a:lnTo>
                    <a:pt x="36" y="4"/>
                  </a:lnTo>
                  <a:lnTo>
                    <a:pt x="30" y="2"/>
                  </a:lnTo>
                  <a:lnTo>
                    <a:pt x="22" y="0"/>
                  </a:lnTo>
                  <a:lnTo>
                    <a:pt x="16" y="0"/>
                  </a:lnTo>
                  <a:lnTo>
                    <a:pt x="8" y="4"/>
                  </a:lnTo>
                  <a:lnTo>
                    <a:pt x="0" y="12"/>
                  </a:lnTo>
                  <a:lnTo>
                    <a:pt x="24" y="10"/>
                  </a:lnTo>
                  <a:close/>
                </a:path>
              </a:pathLst>
            </a:custGeom>
            <a:solidFill>
              <a:srgbClr val="BD976F"/>
            </a:solidFill>
            <a:ln w="9525">
              <a:noFill/>
              <a:round/>
              <a:headEnd/>
              <a:tailEnd/>
            </a:ln>
          </p:spPr>
          <p:txBody>
            <a:bodyPr>
              <a:prstTxWarp prst="textNoShape">
                <a:avLst/>
              </a:prstTxWarp>
            </a:bodyPr>
            <a:lstStyle/>
            <a:p>
              <a:pPr eaLnBrk="0" hangingPunct="0"/>
              <a:endParaRPr lang="en-US"/>
            </a:p>
          </p:txBody>
        </p:sp>
        <p:sp>
          <p:nvSpPr>
            <p:cNvPr id="60445" name="Freeform 310"/>
            <p:cNvSpPr>
              <a:spLocks/>
            </p:cNvSpPr>
            <p:nvPr/>
          </p:nvSpPr>
          <p:spPr bwMode="auto">
            <a:xfrm>
              <a:off x="4130" y="3103"/>
              <a:ext cx="46" cy="14"/>
            </a:xfrm>
            <a:custGeom>
              <a:avLst/>
              <a:gdLst>
                <a:gd name="T0" fmla="*/ 0 w 46"/>
                <a:gd name="T1" fmla="*/ 14 h 14"/>
                <a:gd name="T2" fmla="*/ 0 w 46"/>
                <a:gd name="T3" fmla="*/ 14 h 14"/>
                <a:gd name="T4" fmla="*/ 4 w 46"/>
                <a:gd name="T5" fmla="*/ 10 h 14"/>
                <a:gd name="T6" fmla="*/ 8 w 46"/>
                <a:gd name="T7" fmla="*/ 6 h 14"/>
                <a:gd name="T8" fmla="*/ 14 w 46"/>
                <a:gd name="T9" fmla="*/ 2 h 14"/>
                <a:gd name="T10" fmla="*/ 20 w 46"/>
                <a:gd name="T11" fmla="*/ 0 h 14"/>
                <a:gd name="T12" fmla="*/ 28 w 46"/>
                <a:gd name="T13" fmla="*/ 0 h 14"/>
                <a:gd name="T14" fmla="*/ 38 w 46"/>
                <a:gd name="T15" fmla="*/ 4 h 14"/>
                <a:gd name="T16" fmla="*/ 46 w 46"/>
                <a:gd name="T17" fmla="*/ 12 h 14"/>
                <a:gd name="T18" fmla="*/ 46 w 46"/>
                <a:gd name="T19" fmla="*/ 12 h 14"/>
                <a:gd name="T20" fmla="*/ 42 w 46"/>
                <a:gd name="T21" fmla="*/ 10 h 14"/>
                <a:gd name="T22" fmla="*/ 32 w 46"/>
                <a:gd name="T23" fmla="*/ 4 h 14"/>
                <a:gd name="T24" fmla="*/ 26 w 46"/>
                <a:gd name="T25" fmla="*/ 4 h 14"/>
                <a:gd name="T26" fmla="*/ 18 w 46"/>
                <a:gd name="T27" fmla="*/ 4 h 14"/>
                <a:gd name="T28" fmla="*/ 12 w 46"/>
                <a:gd name="T29" fmla="*/ 8 h 14"/>
                <a:gd name="T30" fmla="*/ 4 w 46"/>
                <a:gd name="T31" fmla="*/ 14 h 14"/>
                <a:gd name="T32" fmla="*/ 0 w 46"/>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4"/>
                <a:gd name="T53" fmla="*/ 46 w 4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4">
                  <a:moveTo>
                    <a:pt x="0" y="14"/>
                  </a:moveTo>
                  <a:lnTo>
                    <a:pt x="0" y="14"/>
                  </a:lnTo>
                  <a:lnTo>
                    <a:pt x="4" y="10"/>
                  </a:lnTo>
                  <a:lnTo>
                    <a:pt x="8" y="6"/>
                  </a:lnTo>
                  <a:lnTo>
                    <a:pt x="14" y="2"/>
                  </a:lnTo>
                  <a:lnTo>
                    <a:pt x="20" y="0"/>
                  </a:lnTo>
                  <a:lnTo>
                    <a:pt x="28" y="0"/>
                  </a:lnTo>
                  <a:lnTo>
                    <a:pt x="38" y="4"/>
                  </a:lnTo>
                  <a:lnTo>
                    <a:pt x="46" y="12"/>
                  </a:lnTo>
                  <a:lnTo>
                    <a:pt x="42" y="10"/>
                  </a:lnTo>
                  <a:lnTo>
                    <a:pt x="32" y="4"/>
                  </a:lnTo>
                  <a:lnTo>
                    <a:pt x="26" y="4"/>
                  </a:lnTo>
                  <a:lnTo>
                    <a:pt x="18" y="4"/>
                  </a:lnTo>
                  <a:lnTo>
                    <a:pt x="12" y="8"/>
                  </a:lnTo>
                  <a:lnTo>
                    <a:pt x="4" y="14"/>
                  </a:lnTo>
                  <a:lnTo>
                    <a:pt x="0" y="14"/>
                  </a:lnTo>
                  <a:close/>
                </a:path>
              </a:pathLst>
            </a:custGeom>
            <a:solidFill>
              <a:srgbClr val="FCB47E"/>
            </a:solidFill>
            <a:ln w="9525">
              <a:noFill/>
              <a:round/>
              <a:headEnd/>
              <a:tailEnd/>
            </a:ln>
          </p:spPr>
          <p:txBody>
            <a:bodyPr>
              <a:prstTxWarp prst="textNoShape">
                <a:avLst/>
              </a:prstTxWarp>
            </a:bodyPr>
            <a:lstStyle/>
            <a:p>
              <a:pPr eaLnBrk="0" hangingPunct="0"/>
              <a:endParaRPr lang="en-US"/>
            </a:p>
          </p:txBody>
        </p:sp>
        <p:sp>
          <p:nvSpPr>
            <p:cNvPr id="60446" name="Freeform 311"/>
            <p:cNvSpPr>
              <a:spLocks/>
            </p:cNvSpPr>
            <p:nvPr/>
          </p:nvSpPr>
          <p:spPr bwMode="auto">
            <a:xfrm>
              <a:off x="4134" y="3113"/>
              <a:ext cx="44" cy="12"/>
            </a:xfrm>
            <a:custGeom>
              <a:avLst/>
              <a:gdLst>
                <a:gd name="T0" fmla="*/ 12 w 44"/>
                <a:gd name="T1" fmla="*/ 12 h 12"/>
                <a:gd name="T2" fmla="*/ 12 w 44"/>
                <a:gd name="T3" fmla="*/ 12 h 12"/>
                <a:gd name="T4" fmla="*/ 22 w 44"/>
                <a:gd name="T5" fmla="*/ 12 h 12"/>
                <a:gd name="T6" fmla="*/ 28 w 44"/>
                <a:gd name="T7" fmla="*/ 10 h 12"/>
                <a:gd name="T8" fmla="*/ 44 w 44"/>
                <a:gd name="T9" fmla="*/ 4 h 12"/>
                <a:gd name="T10" fmla="*/ 44 w 44"/>
                <a:gd name="T11" fmla="*/ 4 h 12"/>
                <a:gd name="T12" fmla="*/ 38 w 44"/>
                <a:gd name="T13" fmla="*/ 2 h 12"/>
                <a:gd name="T14" fmla="*/ 26 w 44"/>
                <a:gd name="T15" fmla="*/ 0 h 12"/>
                <a:gd name="T16" fmla="*/ 12 w 44"/>
                <a:gd name="T17" fmla="*/ 0 h 12"/>
                <a:gd name="T18" fmla="*/ 6 w 44"/>
                <a:gd name="T19" fmla="*/ 2 h 12"/>
                <a:gd name="T20" fmla="*/ 0 w 44"/>
                <a:gd name="T21" fmla="*/ 6 h 12"/>
                <a:gd name="T22" fmla="*/ 0 w 44"/>
                <a:gd name="T23" fmla="*/ 6 h 12"/>
                <a:gd name="T24" fmla="*/ 0 w 44"/>
                <a:gd name="T25" fmla="*/ 6 h 12"/>
                <a:gd name="T26" fmla="*/ 0 w 44"/>
                <a:gd name="T27" fmla="*/ 8 h 12"/>
                <a:gd name="T28" fmla="*/ 4 w 44"/>
                <a:gd name="T29" fmla="*/ 10 h 12"/>
                <a:gd name="T30" fmla="*/ 12 w 44"/>
                <a:gd name="T31" fmla="*/ 12 h 12"/>
                <a:gd name="T32" fmla="*/ 12 w 4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
                <a:gd name="T53" fmla="*/ 44 w 4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
                  <a:moveTo>
                    <a:pt x="12" y="12"/>
                  </a:moveTo>
                  <a:lnTo>
                    <a:pt x="12" y="12"/>
                  </a:lnTo>
                  <a:lnTo>
                    <a:pt x="22" y="12"/>
                  </a:lnTo>
                  <a:lnTo>
                    <a:pt x="28" y="10"/>
                  </a:lnTo>
                  <a:lnTo>
                    <a:pt x="44" y="4"/>
                  </a:lnTo>
                  <a:lnTo>
                    <a:pt x="38" y="2"/>
                  </a:lnTo>
                  <a:lnTo>
                    <a:pt x="26" y="0"/>
                  </a:lnTo>
                  <a:lnTo>
                    <a:pt x="12" y="0"/>
                  </a:lnTo>
                  <a:lnTo>
                    <a:pt x="6" y="2"/>
                  </a:lnTo>
                  <a:lnTo>
                    <a:pt x="0" y="6"/>
                  </a:lnTo>
                  <a:lnTo>
                    <a:pt x="0" y="8"/>
                  </a:lnTo>
                  <a:lnTo>
                    <a:pt x="4" y="10"/>
                  </a:lnTo>
                  <a:lnTo>
                    <a:pt x="12" y="12"/>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447" name="Freeform 312"/>
            <p:cNvSpPr>
              <a:spLocks/>
            </p:cNvSpPr>
            <p:nvPr/>
          </p:nvSpPr>
          <p:spPr bwMode="auto">
            <a:xfrm>
              <a:off x="4156" y="3113"/>
              <a:ext cx="12" cy="10"/>
            </a:xfrm>
            <a:custGeom>
              <a:avLst/>
              <a:gdLst>
                <a:gd name="T0" fmla="*/ 0 w 12"/>
                <a:gd name="T1" fmla="*/ 4 h 10"/>
                <a:gd name="T2" fmla="*/ 0 w 12"/>
                <a:gd name="T3" fmla="*/ 4 h 10"/>
                <a:gd name="T4" fmla="*/ 4 w 12"/>
                <a:gd name="T5" fmla="*/ 8 h 10"/>
                <a:gd name="T6" fmla="*/ 8 w 12"/>
                <a:gd name="T7" fmla="*/ 10 h 10"/>
                <a:gd name="T8" fmla="*/ 8 w 12"/>
                <a:gd name="T9" fmla="*/ 10 h 10"/>
                <a:gd name="T10" fmla="*/ 12 w 12"/>
                <a:gd name="T11" fmla="*/ 6 h 10"/>
                <a:gd name="T12" fmla="*/ 12 w 12"/>
                <a:gd name="T13" fmla="*/ 2 h 10"/>
                <a:gd name="T14" fmla="*/ 12 w 12"/>
                <a:gd name="T15" fmla="*/ 2 h 10"/>
                <a:gd name="T16" fmla="*/ 10 w 12"/>
                <a:gd name="T17" fmla="*/ 2 h 10"/>
                <a:gd name="T18" fmla="*/ 6 w 12"/>
                <a:gd name="T19" fmla="*/ 0 h 10"/>
                <a:gd name="T20" fmla="*/ 6 w 12"/>
                <a:gd name="T21" fmla="*/ 0 h 10"/>
                <a:gd name="T22" fmla="*/ 2 w 12"/>
                <a:gd name="T23" fmla="*/ 2 h 10"/>
                <a:gd name="T24" fmla="*/ 0 w 12"/>
                <a:gd name="T25" fmla="*/ 4 h 10"/>
                <a:gd name="T26" fmla="*/ 0 w 12"/>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0" y="4"/>
                  </a:moveTo>
                  <a:lnTo>
                    <a:pt x="0" y="4"/>
                  </a:lnTo>
                  <a:lnTo>
                    <a:pt x="4" y="8"/>
                  </a:lnTo>
                  <a:lnTo>
                    <a:pt x="8" y="10"/>
                  </a:lnTo>
                  <a:lnTo>
                    <a:pt x="12" y="6"/>
                  </a:lnTo>
                  <a:lnTo>
                    <a:pt x="12" y="2"/>
                  </a:lnTo>
                  <a:lnTo>
                    <a:pt x="10" y="2"/>
                  </a:lnTo>
                  <a:lnTo>
                    <a:pt x="6" y="0"/>
                  </a:lnTo>
                  <a:lnTo>
                    <a:pt x="2" y="2"/>
                  </a:lnTo>
                  <a:lnTo>
                    <a:pt x="0" y="4"/>
                  </a:lnTo>
                  <a:close/>
                </a:path>
              </a:pathLst>
            </a:custGeom>
            <a:solidFill>
              <a:srgbClr val="5970A5"/>
            </a:solidFill>
            <a:ln w="9525">
              <a:noFill/>
              <a:round/>
              <a:headEnd/>
              <a:tailEnd/>
            </a:ln>
          </p:spPr>
          <p:txBody>
            <a:bodyPr>
              <a:prstTxWarp prst="textNoShape">
                <a:avLst/>
              </a:prstTxWarp>
            </a:bodyPr>
            <a:lstStyle/>
            <a:p>
              <a:pPr eaLnBrk="0" hangingPunct="0"/>
              <a:endParaRPr lang="en-US"/>
            </a:p>
          </p:txBody>
        </p:sp>
        <p:sp>
          <p:nvSpPr>
            <p:cNvPr id="60448" name="Freeform 313"/>
            <p:cNvSpPr>
              <a:spLocks/>
            </p:cNvSpPr>
            <p:nvPr/>
          </p:nvSpPr>
          <p:spPr bwMode="auto">
            <a:xfrm>
              <a:off x="4164" y="3115"/>
              <a:ext cx="2" cy="2"/>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0 w 2"/>
                <a:gd name="T13" fmla="*/ 0 h 2"/>
                <a:gd name="T14" fmla="*/ 0 w 2"/>
                <a:gd name="T15" fmla="*/ 0 h 2"/>
                <a:gd name="T16" fmla="*/ 2 w 2"/>
                <a:gd name="T17" fmla="*/ 2 h 2"/>
                <a:gd name="T18" fmla="*/ 2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2" y="2"/>
                  </a:moveTo>
                  <a:lnTo>
                    <a:pt x="2" y="2"/>
                  </a:lnTo>
                  <a:lnTo>
                    <a:pt x="0" y="2"/>
                  </a:lnTo>
                  <a:lnTo>
                    <a:pt x="0" y="0"/>
                  </a:lnTo>
                  <a:lnTo>
                    <a:pt x="2" y="2"/>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449" name="Freeform 314"/>
            <p:cNvSpPr>
              <a:spLocks/>
            </p:cNvSpPr>
            <p:nvPr/>
          </p:nvSpPr>
          <p:spPr bwMode="auto">
            <a:xfrm>
              <a:off x="4108" y="3029"/>
              <a:ext cx="28" cy="136"/>
            </a:xfrm>
            <a:custGeom>
              <a:avLst/>
              <a:gdLst>
                <a:gd name="T0" fmla="*/ 26 w 28"/>
                <a:gd name="T1" fmla="*/ 0 h 136"/>
                <a:gd name="T2" fmla="*/ 26 w 28"/>
                <a:gd name="T3" fmla="*/ 0 h 136"/>
                <a:gd name="T4" fmla="*/ 28 w 28"/>
                <a:gd name="T5" fmla="*/ 0 h 136"/>
                <a:gd name="T6" fmla="*/ 28 w 28"/>
                <a:gd name="T7" fmla="*/ 0 h 136"/>
                <a:gd name="T8" fmla="*/ 26 w 28"/>
                <a:gd name="T9" fmla="*/ 2 h 136"/>
                <a:gd name="T10" fmla="*/ 26 w 28"/>
                <a:gd name="T11" fmla="*/ 2 h 136"/>
                <a:gd name="T12" fmla="*/ 18 w 28"/>
                <a:gd name="T13" fmla="*/ 10 h 136"/>
                <a:gd name="T14" fmla="*/ 12 w 28"/>
                <a:gd name="T15" fmla="*/ 20 h 136"/>
                <a:gd name="T16" fmla="*/ 8 w 28"/>
                <a:gd name="T17" fmla="*/ 30 h 136"/>
                <a:gd name="T18" fmla="*/ 4 w 28"/>
                <a:gd name="T19" fmla="*/ 40 h 136"/>
                <a:gd name="T20" fmla="*/ 2 w 28"/>
                <a:gd name="T21" fmla="*/ 60 h 136"/>
                <a:gd name="T22" fmla="*/ 2 w 28"/>
                <a:gd name="T23" fmla="*/ 80 h 136"/>
                <a:gd name="T24" fmla="*/ 6 w 28"/>
                <a:gd name="T25" fmla="*/ 100 h 136"/>
                <a:gd name="T26" fmla="*/ 10 w 28"/>
                <a:gd name="T27" fmla="*/ 116 h 136"/>
                <a:gd name="T28" fmla="*/ 18 w 28"/>
                <a:gd name="T29" fmla="*/ 136 h 136"/>
                <a:gd name="T30" fmla="*/ 18 w 28"/>
                <a:gd name="T31" fmla="*/ 136 h 136"/>
                <a:gd name="T32" fmla="*/ 14 w 28"/>
                <a:gd name="T33" fmla="*/ 136 h 136"/>
                <a:gd name="T34" fmla="*/ 14 w 28"/>
                <a:gd name="T35" fmla="*/ 136 h 136"/>
                <a:gd name="T36" fmla="*/ 6 w 28"/>
                <a:gd name="T37" fmla="*/ 114 h 136"/>
                <a:gd name="T38" fmla="*/ 2 w 28"/>
                <a:gd name="T39" fmla="*/ 98 h 136"/>
                <a:gd name="T40" fmla="*/ 0 w 28"/>
                <a:gd name="T41" fmla="*/ 80 h 136"/>
                <a:gd name="T42" fmla="*/ 0 w 28"/>
                <a:gd name="T43" fmla="*/ 58 h 136"/>
                <a:gd name="T44" fmla="*/ 2 w 28"/>
                <a:gd name="T45" fmla="*/ 38 h 136"/>
                <a:gd name="T46" fmla="*/ 6 w 28"/>
                <a:gd name="T47" fmla="*/ 28 h 136"/>
                <a:gd name="T48" fmla="*/ 10 w 28"/>
                <a:gd name="T49" fmla="*/ 18 h 136"/>
                <a:gd name="T50" fmla="*/ 18 w 28"/>
                <a:gd name="T51" fmla="*/ 10 h 136"/>
                <a:gd name="T52" fmla="*/ 26 w 28"/>
                <a:gd name="T53" fmla="*/ 0 h 136"/>
                <a:gd name="T54" fmla="*/ 26 w 28"/>
                <a:gd name="T55" fmla="*/ 0 h 1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136"/>
                <a:gd name="T86" fmla="*/ 28 w 28"/>
                <a:gd name="T87" fmla="*/ 136 h 1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136">
                  <a:moveTo>
                    <a:pt x="26" y="0"/>
                  </a:moveTo>
                  <a:lnTo>
                    <a:pt x="26" y="0"/>
                  </a:lnTo>
                  <a:lnTo>
                    <a:pt x="28" y="0"/>
                  </a:lnTo>
                  <a:lnTo>
                    <a:pt x="26" y="2"/>
                  </a:lnTo>
                  <a:lnTo>
                    <a:pt x="18" y="10"/>
                  </a:lnTo>
                  <a:lnTo>
                    <a:pt x="12" y="20"/>
                  </a:lnTo>
                  <a:lnTo>
                    <a:pt x="8" y="30"/>
                  </a:lnTo>
                  <a:lnTo>
                    <a:pt x="4" y="40"/>
                  </a:lnTo>
                  <a:lnTo>
                    <a:pt x="2" y="60"/>
                  </a:lnTo>
                  <a:lnTo>
                    <a:pt x="2" y="80"/>
                  </a:lnTo>
                  <a:lnTo>
                    <a:pt x="6" y="100"/>
                  </a:lnTo>
                  <a:lnTo>
                    <a:pt x="10" y="116"/>
                  </a:lnTo>
                  <a:lnTo>
                    <a:pt x="18" y="136"/>
                  </a:lnTo>
                  <a:lnTo>
                    <a:pt x="14" y="136"/>
                  </a:lnTo>
                  <a:lnTo>
                    <a:pt x="6" y="114"/>
                  </a:lnTo>
                  <a:lnTo>
                    <a:pt x="2" y="98"/>
                  </a:lnTo>
                  <a:lnTo>
                    <a:pt x="0" y="80"/>
                  </a:lnTo>
                  <a:lnTo>
                    <a:pt x="0" y="58"/>
                  </a:lnTo>
                  <a:lnTo>
                    <a:pt x="2" y="38"/>
                  </a:lnTo>
                  <a:lnTo>
                    <a:pt x="6" y="28"/>
                  </a:lnTo>
                  <a:lnTo>
                    <a:pt x="10" y="18"/>
                  </a:lnTo>
                  <a:lnTo>
                    <a:pt x="18" y="10"/>
                  </a:lnTo>
                  <a:lnTo>
                    <a:pt x="26" y="0"/>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50" name="Freeform 315"/>
            <p:cNvSpPr>
              <a:spLocks/>
            </p:cNvSpPr>
            <p:nvPr/>
          </p:nvSpPr>
          <p:spPr bwMode="auto">
            <a:xfrm>
              <a:off x="4116" y="3031"/>
              <a:ext cx="22" cy="134"/>
            </a:xfrm>
            <a:custGeom>
              <a:avLst/>
              <a:gdLst>
                <a:gd name="T0" fmla="*/ 20 w 22"/>
                <a:gd name="T1" fmla="*/ 0 h 134"/>
                <a:gd name="T2" fmla="*/ 20 w 22"/>
                <a:gd name="T3" fmla="*/ 0 h 134"/>
                <a:gd name="T4" fmla="*/ 22 w 22"/>
                <a:gd name="T5" fmla="*/ 0 h 134"/>
                <a:gd name="T6" fmla="*/ 22 w 22"/>
                <a:gd name="T7" fmla="*/ 0 h 134"/>
                <a:gd name="T8" fmla="*/ 22 w 22"/>
                <a:gd name="T9" fmla="*/ 2 h 134"/>
                <a:gd name="T10" fmla="*/ 22 w 22"/>
                <a:gd name="T11" fmla="*/ 2 h 134"/>
                <a:gd name="T12" fmla="*/ 16 w 22"/>
                <a:gd name="T13" fmla="*/ 12 h 134"/>
                <a:gd name="T14" fmla="*/ 10 w 22"/>
                <a:gd name="T15" fmla="*/ 22 h 134"/>
                <a:gd name="T16" fmla="*/ 6 w 22"/>
                <a:gd name="T17" fmla="*/ 30 h 134"/>
                <a:gd name="T18" fmla="*/ 4 w 22"/>
                <a:gd name="T19" fmla="*/ 40 h 134"/>
                <a:gd name="T20" fmla="*/ 2 w 22"/>
                <a:gd name="T21" fmla="*/ 60 h 134"/>
                <a:gd name="T22" fmla="*/ 4 w 22"/>
                <a:gd name="T23" fmla="*/ 80 h 134"/>
                <a:gd name="T24" fmla="*/ 8 w 22"/>
                <a:gd name="T25" fmla="*/ 98 h 134"/>
                <a:gd name="T26" fmla="*/ 12 w 22"/>
                <a:gd name="T27" fmla="*/ 112 h 134"/>
                <a:gd name="T28" fmla="*/ 22 w 22"/>
                <a:gd name="T29" fmla="*/ 134 h 134"/>
                <a:gd name="T30" fmla="*/ 22 w 22"/>
                <a:gd name="T31" fmla="*/ 134 h 134"/>
                <a:gd name="T32" fmla="*/ 20 w 22"/>
                <a:gd name="T33" fmla="*/ 134 h 134"/>
                <a:gd name="T34" fmla="*/ 20 w 22"/>
                <a:gd name="T35" fmla="*/ 134 h 134"/>
                <a:gd name="T36" fmla="*/ 10 w 22"/>
                <a:gd name="T37" fmla="*/ 112 h 134"/>
                <a:gd name="T38" fmla="*/ 4 w 22"/>
                <a:gd name="T39" fmla="*/ 96 h 134"/>
                <a:gd name="T40" fmla="*/ 0 w 22"/>
                <a:gd name="T41" fmla="*/ 78 h 134"/>
                <a:gd name="T42" fmla="*/ 0 w 22"/>
                <a:gd name="T43" fmla="*/ 60 h 134"/>
                <a:gd name="T44" fmla="*/ 2 w 22"/>
                <a:gd name="T45" fmla="*/ 40 h 134"/>
                <a:gd name="T46" fmla="*/ 4 w 22"/>
                <a:gd name="T47" fmla="*/ 30 h 134"/>
                <a:gd name="T48" fmla="*/ 8 w 22"/>
                <a:gd name="T49" fmla="*/ 20 h 134"/>
                <a:gd name="T50" fmla="*/ 14 w 22"/>
                <a:gd name="T51" fmla="*/ 10 h 134"/>
                <a:gd name="T52" fmla="*/ 20 w 22"/>
                <a:gd name="T53" fmla="*/ 0 h 134"/>
                <a:gd name="T54" fmla="*/ 20 w 22"/>
                <a:gd name="T55" fmla="*/ 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134"/>
                <a:gd name="T86" fmla="*/ 22 w 22"/>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134">
                  <a:moveTo>
                    <a:pt x="20" y="0"/>
                  </a:moveTo>
                  <a:lnTo>
                    <a:pt x="20" y="0"/>
                  </a:lnTo>
                  <a:lnTo>
                    <a:pt x="22" y="0"/>
                  </a:lnTo>
                  <a:lnTo>
                    <a:pt x="22" y="2"/>
                  </a:lnTo>
                  <a:lnTo>
                    <a:pt x="16" y="12"/>
                  </a:lnTo>
                  <a:lnTo>
                    <a:pt x="10" y="22"/>
                  </a:lnTo>
                  <a:lnTo>
                    <a:pt x="6" y="30"/>
                  </a:lnTo>
                  <a:lnTo>
                    <a:pt x="4" y="40"/>
                  </a:lnTo>
                  <a:lnTo>
                    <a:pt x="2" y="60"/>
                  </a:lnTo>
                  <a:lnTo>
                    <a:pt x="4" y="80"/>
                  </a:lnTo>
                  <a:lnTo>
                    <a:pt x="8" y="98"/>
                  </a:lnTo>
                  <a:lnTo>
                    <a:pt x="12" y="112"/>
                  </a:lnTo>
                  <a:lnTo>
                    <a:pt x="22" y="134"/>
                  </a:lnTo>
                  <a:lnTo>
                    <a:pt x="20" y="134"/>
                  </a:lnTo>
                  <a:lnTo>
                    <a:pt x="10" y="112"/>
                  </a:lnTo>
                  <a:lnTo>
                    <a:pt x="4" y="96"/>
                  </a:lnTo>
                  <a:lnTo>
                    <a:pt x="0" y="78"/>
                  </a:lnTo>
                  <a:lnTo>
                    <a:pt x="0" y="60"/>
                  </a:lnTo>
                  <a:lnTo>
                    <a:pt x="2" y="40"/>
                  </a:lnTo>
                  <a:lnTo>
                    <a:pt x="4" y="30"/>
                  </a:lnTo>
                  <a:lnTo>
                    <a:pt x="8" y="20"/>
                  </a:lnTo>
                  <a:lnTo>
                    <a:pt x="14" y="10"/>
                  </a:lnTo>
                  <a:lnTo>
                    <a:pt x="20" y="0"/>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51" name="Freeform 316"/>
            <p:cNvSpPr>
              <a:spLocks/>
            </p:cNvSpPr>
            <p:nvPr/>
          </p:nvSpPr>
          <p:spPr bwMode="auto">
            <a:xfrm>
              <a:off x="4164" y="3533"/>
              <a:ext cx="200" cy="204"/>
            </a:xfrm>
            <a:custGeom>
              <a:avLst/>
              <a:gdLst>
                <a:gd name="T0" fmla="*/ 24 w 200"/>
                <a:gd name="T1" fmla="*/ 0 h 204"/>
                <a:gd name="T2" fmla="*/ 24 w 200"/>
                <a:gd name="T3" fmla="*/ 0 h 204"/>
                <a:gd name="T4" fmla="*/ 34 w 200"/>
                <a:gd name="T5" fmla="*/ 0 h 204"/>
                <a:gd name="T6" fmla="*/ 46 w 200"/>
                <a:gd name="T7" fmla="*/ 0 h 204"/>
                <a:gd name="T8" fmla="*/ 58 w 200"/>
                <a:gd name="T9" fmla="*/ 4 h 204"/>
                <a:gd name="T10" fmla="*/ 70 w 200"/>
                <a:gd name="T11" fmla="*/ 8 h 204"/>
                <a:gd name="T12" fmla="*/ 98 w 200"/>
                <a:gd name="T13" fmla="*/ 22 h 204"/>
                <a:gd name="T14" fmla="*/ 126 w 200"/>
                <a:gd name="T15" fmla="*/ 38 h 204"/>
                <a:gd name="T16" fmla="*/ 152 w 200"/>
                <a:gd name="T17" fmla="*/ 54 h 204"/>
                <a:gd name="T18" fmla="*/ 174 w 200"/>
                <a:gd name="T19" fmla="*/ 70 h 204"/>
                <a:gd name="T20" fmla="*/ 192 w 200"/>
                <a:gd name="T21" fmla="*/ 86 h 204"/>
                <a:gd name="T22" fmla="*/ 192 w 200"/>
                <a:gd name="T23" fmla="*/ 86 h 204"/>
                <a:gd name="T24" fmla="*/ 196 w 200"/>
                <a:gd name="T25" fmla="*/ 126 h 204"/>
                <a:gd name="T26" fmla="*/ 200 w 200"/>
                <a:gd name="T27" fmla="*/ 200 h 204"/>
                <a:gd name="T28" fmla="*/ 200 w 200"/>
                <a:gd name="T29" fmla="*/ 200 h 204"/>
                <a:gd name="T30" fmla="*/ 174 w 200"/>
                <a:gd name="T31" fmla="*/ 202 h 204"/>
                <a:gd name="T32" fmla="*/ 148 w 200"/>
                <a:gd name="T33" fmla="*/ 204 h 204"/>
                <a:gd name="T34" fmla="*/ 148 w 200"/>
                <a:gd name="T35" fmla="*/ 204 h 204"/>
                <a:gd name="T36" fmla="*/ 148 w 200"/>
                <a:gd name="T37" fmla="*/ 160 h 204"/>
                <a:gd name="T38" fmla="*/ 146 w 200"/>
                <a:gd name="T39" fmla="*/ 136 h 204"/>
                <a:gd name="T40" fmla="*/ 146 w 200"/>
                <a:gd name="T41" fmla="*/ 136 h 204"/>
                <a:gd name="T42" fmla="*/ 102 w 200"/>
                <a:gd name="T43" fmla="*/ 114 h 204"/>
                <a:gd name="T44" fmla="*/ 62 w 200"/>
                <a:gd name="T45" fmla="*/ 90 h 204"/>
                <a:gd name="T46" fmla="*/ 42 w 200"/>
                <a:gd name="T47" fmla="*/ 78 h 204"/>
                <a:gd name="T48" fmla="*/ 26 w 200"/>
                <a:gd name="T49" fmla="*/ 64 h 204"/>
                <a:gd name="T50" fmla="*/ 26 w 200"/>
                <a:gd name="T51" fmla="*/ 64 h 204"/>
                <a:gd name="T52" fmla="*/ 10 w 200"/>
                <a:gd name="T53" fmla="*/ 52 h 204"/>
                <a:gd name="T54" fmla="*/ 2 w 200"/>
                <a:gd name="T55" fmla="*/ 42 h 204"/>
                <a:gd name="T56" fmla="*/ 0 w 200"/>
                <a:gd name="T57" fmla="*/ 36 h 204"/>
                <a:gd name="T58" fmla="*/ 2 w 200"/>
                <a:gd name="T59" fmla="*/ 32 h 204"/>
                <a:gd name="T60" fmla="*/ 14 w 200"/>
                <a:gd name="T61" fmla="*/ 20 h 204"/>
                <a:gd name="T62" fmla="*/ 20 w 200"/>
                <a:gd name="T63" fmla="*/ 12 h 204"/>
                <a:gd name="T64" fmla="*/ 24 w 200"/>
                <a:gd name="T65" fmla="*/ 0 h 204"/>
                <a:gd name="T66" fmla="*/ 24 w 200"/>
                <a:gd name="T67" fmla="*/ 0 h 2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204"/>
                <a:gd name="T104" fmla="*/ 200 w 200"/>
                <a:gd name="T105" fmla="*/ 204 h 2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204">
                  <a:moveTo>
                    <a:pt x="24" y="0"/>
                  </a:moveTo>
                  <a:lnTo>
                    <a:pt x="24" y="0"/>
                  </a:lnTo>
                  <a:lnTo>
                    <a:pt x="34" y="0"/>
                  </a:lnTo>
                  <a:lnTo>
                    <a:pt x="46" y="0"/>
                  </a:lnTo>
                  <a:lnTo>
                    <a:pt x="58" y="4"/>
                  </a:lnTo>
                  <a:lnTo>
                    <a:pt x="70" y="8"/>
                  </a:lnTo>
                  <a:lnTo>
                    <a:pt x="98" y="22"/>
                  </a:lnTo>
                  <a:lnTo>
                    <a:pt x="126" y="38"/>
                  </a:lnTo>
                  <a:lnTo>
                    <a:pt x="152" y="54"/>
                  </a:lnTo>
                  <a:lnTo>
                    <a:pt x="174" y="70"/>
                  </a:lnTo>
                  <a:lnTo>
                    <a:pt x="192" y="86"/>
                  </a:lnTo>
                  <a:lnTo>
                    <a:pt x="196" y="126"/>
                  </a:lnTo>
                  <a:lnTo>
                    <a:pt x="200" y="200"/>
                  </a:lnTo>
                  <a:lnTo>
                    <a:pt x="174" y="202"/>
                  </a:lnTo>
                  <a:lnTo>
                    <a:pt x="148" y="204"/>
                  </a:lnTo>
                  <a:lnTo>
                    <a:pt x="148" y="160"/>
                  </a:lnTo>
                  <a:lnTo>
                    <a:pt x="146" y="136"/>
                  </a:lnTo>
                  <a:lnTo>
                    <a:pt x="102" y="114"/>
                  </a:lnTo>
                  <a:lnTo>
                    <a:pt x="62" y="90"/>
                  </a:lnTo>
                  <a:lnTo>
                    <a:pt x="42" y="78"/>
                  </a:lnTo>
                  <a:lnTo>
                    <a:pt x="26" y="64"/>
                  </a:lnTo>
                  <a:lnTo>
                    <a:pt x="10" y="52"/>
                  </a:lnTo>
                  <a:lnTo>
                    <a:pt x="2" y="42"/>
                  </a:lnTo>
                  <a:lnTo>
                    <a:pt x="0" y="36"/>
                  </a:lnTo>
                  <a:lnTo>
                    <a:pt x="2" y="32"/>
                  </a:lnTo>
                  <a:lnTo>
                    <a:pt x="14" y="20"/>
                  </a:lnTo>
                  <a:lnTo>
                    <a:pt x="20" y="12"/>
                  </a:lnTo>
                  <a:lnTo>
                    <a:pt x="24" y="0"/>
                  </a:lnTo>
                  <a:close/>
                </a:path>
              </a:pathLst>
            </a:custGeom>
            <a:solidFill>
              <a:srgbClr val="FDCA94"/>
            </a:solidFill>
            <a:ln w="9525">
              <a:noFill/>
              <a:round/>
              <a:headEnd/>
              <a:tailEnd/>
            </a:ln>
          </p:spPr>
          <p:txBody>
            <a:bodyPr>
              <a:prstTxWarp prst="textNoShape">
                <a:avLst/>
              </a:prstTxWarp>
            </a:bodyPr>
            <a:lstStyle/>
            <a:p>
              <a:pPr eaLnBrk="0" hangingPunct="0"/>
              <a:endParaRPr lang="en-US"/>
            </a:p>
          </p:txBody>
        </p:sp>
        <p:sp>
          <p:nvSpPr>
            <p:cNvPr id="60452" name="Freeform 317"/>
            <p:cNvSpPr>
              <a:spLocks/>
            </p:cNvSpPr>
            <p:nvPr/>
          </p:nvSpPr>
          <p:spPr bwMode="auto">
            <a:xfrm>
              <a:off x="4362" y="3981"/>
              <a:ext cx="112" cy="44"/>
            </a:xfrm>
            <a:custGeom>
              <a:avLst/>
              <a:gdLst>
                <a:gd name="T0" fmla="*/ 108 w 112"/>
                <a:gd name="T1" fmla="*/ 14 h 44"/>
                <a:gd name="T2" fmla="*/ 108 w 112"/>
                <a:gd name="T3" fmla="*/ 14 h 44"/>
                <a:gd name="T4" fmla="*/ 64 w 112"/>
                <a:gd name="T5" fmla="*/ 8 h 44"/>
                <a:gd name="T6" fmla="*/ 64 w 112"/>
                <a:gd name="T7" fmla="*/ 8 h 44"/>
                <a:gd name="T8" fmla="*/ 42 w 112"/>
                <a:gd name="T9" fmla="*/ 6 h 44"/>
                <a:gd name="T10" fmla="*/ 24 w 112"/>
                <a:gd name="T11" fmla="*/ 2 h 44"/>
                <a:gd name="T12" fmla="*/ 10 w 112"/>
                <a:gd name="T13" fmla="*/ 0 h 44"/>
                <a:gd name="T14" fmla="*/ 4 w 112"/>
                <a:gd name="T15" fmla="*/ 4 h 44"/>
                <a:gd name="T16" fmla="*/ 4 w 112"/>
                <a:gd name="T17" fmla="*/ 4 h 44"/>
                <a:gd name="T18" fmla="*/ 0 w 112"/>
                <a:gd name="T19" fmla="*/ 4 h 44"/>
                <a:gd name="T20" fmla="*/ 0 w 112"/>
                <a:gd name="T21" fmla="*/ 6 h 44"/>
                <a:gd name="T22" fmla="*/ 0 w 112"/>
                <a:gd name="T23" fmla="*/ 8 h 44"/>
                <a:gd name="T24" fmla="*/ 16 w 112"/>
                <a:gd name="T25" fmla="*/ 44 h 44"/>
                <a:gd name="T26" fmla="*/ 20 w 112"/>
                <a:gd name="T27" fmla="*/ 44 h 44"/>
                <a:gd name="T28" fmla="*/ 18 w 112"/>
                <a:gd name="T29" fmla="*/ 16 h 44"/>
                <a:gd name="T30" fmla="*/ 18 w 112"/>
                <a:gd name="T31" fmla="*/ 16 h 44"/>
                <a:gd name="T32" fmla="*/ 26 w 112"/>
                <a:gd name="T33" fmla="*/ 16 h 44"/>
                <a:gd name="T34" fmla="*/ 32 w 112"/>
                <a:gd name="T35" fmla="*/ 18 h 44"/>
                <a:gd name="T36" fmla="*/ 38 w 112"/>
                <a:gd name="T37" fmla="*/ 20 h 44"/>
                <a:gd name="T38" fmla="*/ 42 w 112"/>
                <a:gd name="T39" fmla="*/ 24 h 44"/>
                <a:gd name="T40" fmla="*/ 48 w 112"/>
                <a:gd name="T41" fmla="*/ 32 h 44"/>
                <a:gd name="T42" fmla="*/ 50 w 112"/>
                <a:gd name="T43" fmla="*/ 36 h 44"/>
                <a:gd name="T44" fmla="*/ 112 w 112"/>
                <a:gd name="T45" fmla="*/ 20 h 44"/>
                <a:gd name="T46" fmla="*/ 112 w 112"/>
                <a:gd name="T47" fmla="*/ 20 h 44"/>
                <a:gd name="T48" fmla="*/ 112 w 112"/>
                <a:gd name="T49" fmla="*/ 16 h 44"/>
                <a:gd name="T50" fmla="*/ 110 w 112"/>
                <a:gd name="T51" fmla="*/ 16 h 44"/>
                <a:gd name="T52" fmla="*/ 108 w 112"/>
                <a:gd name="T53" fmla="*/ 14 h 44"/>
                <a:gd name="T54" fmla="*/ 108 w 112"/>
                <a:gd name="T55" fmla="*/ 1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
                <a:gd name="T85" fmla="*/ 0 h 44"/>
                <a:gd name="T86" fmla="*/ 112 w 112"/>
                <a:gd name="T87" fmla="*/ 44 h 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 h="44">
                  <a:moveTo>
                    <a:pt x="108" y="14"/>
                  </a:moveTo>
                  <a:lnTo>
                    <a:pt x="108" y="14"/>
                  </a:lnTo>
                  <a:lnTo>
                    <a:pt x="64" y="8"/>
                  </a:lnTo>
                  <a:lnTo>
                    <a:pt x="42" y="6"/>
                  </a:lnTo>
                  <a:lnTo>
                    <a:pt x="24" y="2"/>
                  </a:lnTo>
                  <a:lnTo>
                    <a:pt x="10" y="0"/>
                  </a:lnTo>
                  <a:lnTo>
                    <a:pt x="4" y="4"/>
                  </a:lnTo>
                  <a:lnTo>
                    <a:pt x="0" y="4"/>
                  </a:lnTo>
                  <a:lnTo>
                    <a:pt x="0" y="6"/>
                  </a:lnTo>
                  <a:lnTo>
                    <a:pt x="0" y="8"/>
                  </a:lnTo>
                  <a:lnTo>
                    <a:pt x="16" y="44"/>
                  </a:lnTo>
                  <a:lnTo>
                    <a:pt x="20" y="44"/>
                  </a:lnTo>
                  <a:lnTo>
                    <a:pt x="18" y="16"/>
                  </a:lnTo>
                  <a:lnTo>
                    <a:pt x="26" y="16"/>
                  </a:lnTo>
                  <a:lnTo>
                    <a:pt x="32" y="18"/>
                  </a:lnTo>
                  <a:lnTo>
                    <a:pt x="38" y="20"/>
                  </a:lnTo>
                  <a:lnTo>
                    <a:pt x="42" y="24"/>
                  </a:lnTo>
                  <a:lnTo>
                    <a:pt x="48" y="32"/>
                  </a:lnTo>
                  <a:lnTo>
                    <a:pt x="50" y="36"/>
                  </a:lnTo>
                  <a:lnTo>
                    <a:pt x="112" y="20"/>
                  </a:lnTo>
                  <a:lnTo>
                    <a:pt x="112" y="16"/>
                  </a:lnTo>
                  <a:lnTo>
                    <a:pt x="110" y="16"/>
                  </a:lnTo>
                  <a:lnTo>
                    <a:pt x="108" y="14"/>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53" name="Freeform 318"/>
            <p:cNvSpPr>
              <a:spLocks/>
            </p:cNvSpPr>
            <p:nvPr/>
          </p:nvSpPr>
          <p:spPr bwMode="auto">
            <a:xfrm>
              <a:off x="4312" y="3729"/>
              <a:ext cx="160" cy="282"/>
            </a:xfrm>
            <a:custGeom>
              <a:avLst/>
              <a:gdLst>
                <a:gd name="T0" fmla="*/ 72 w 160"/>
                <a:gd name="T1" fmla="*/ 218 h 282"/>
                <a:gd name="T2" fmla="*/ 72 w 160"/>
                <a:gd name="T3" fmla="*/ 218 h 282"/>
                <a:gd name="T4" fmla="*/ 80 w 160"/>
                <a:gd name="T5" fmla="*/ 228 h 282"/>
                <a:gd name="T6" fmla="*/ 94 w 160"/>
                <a:gd name="T7" fmla="*/ 240 h 282"/>
                <a:gd name="T8" fmla="*/ 114 w 160"/>
                <a:gd name="T9" fmla="*/ 260 h 282"/>
                <a:gd name="T10" fmla="*/ 114 w 160"/>
                <a:gd name="T11" fmla="*/ 260 h 282"/>
                <a:gd name="T12" fmla="*/ 126 w 160"/>
                <a:gd name="T13" fmla="*/ 262 h 282"/>
                <a:gd name="T14" fmla="*/ 138 w 160"/>
                <a:gd name="T15" fmla="*/ 264 h 282"/>
                <a:gd name="T16" fmla="*/ 152 w 160"/>
                <a:gd name="T17" fmla="*/ 266 h 282"/>
                <a:gd name="T18" fmla="*/ 152 w 160"/>
                <a:gd name="T19" fmla="*/ 266 h 282"/>
                <a:gd name="T20" fmla="*/ 160 w 160"/>
                <a:gd name="T21" fmla="*/ 266 h 282"/>
                <a:gd name="T22" fmla="*/ 160 w 160"/>
                <a:gd name="T23" fmla="*/ 268 h 282"/>
                <a:gd name="T24" fmla="*/ 158 w 160"/>
                <a:gd name="T25" fmla="*/ 268 h 282"/>
                <a:gd name="T26" fmla="*/ 150 w 160"/>
                <a:gd name="T27" fmla="*/ 272 h 282"/>
                <a:gd name="T28" fmla="*/ 106 w 160"/>
                <a:gd name="T29" fmla="*/ 282 h 282"/>
                <a:gd name="T30" fmla="*/ 102 w 160"/>
                <a:gd name="T31" fmla="*/ 278 h 282"/>
                <a:gd name="T32" fmla="*/ 88 w 160"/>
                <a:gd name="T33" fmla="*/ 268 h 282"/>
                <a:gd name="T34" fmla="*/ 88 w 160"/>
                <a:gd name="T35" fmla="*/ 268 h 282"/>
                <a:gd name="T36" fmla="*/ 76 w 160"/>
                <a:gd name="T37" fmla="*/ 262 h 282"/>
                <a:gd name="T38" fmla="*/ 66 w 160"/>
                <a:gd name="T39" fmla="*/ 260 h 282"/>
                <a:gd name="T40" fmla="*/ 54 w 160"/>
                <a:gd name="T41" fmla="*/ 258 h 282"/>
                <a:gd name="T42" fmla="*/ 50 w 160"/>
                <a:gd name="T43" fmla="*/ 260 h 282"/>
                <a:gd name="T44" fmla="*/ 50 w 160"/>
                <a:gd name="T45" fmla="*/ 260 h 282"/>
                <a:gd name="T46" fmla="*/ 44 w 160"/>
                <a:gd name="T47" fmla="*/ 254 h 282"/>
                <a:gd name="T48" fmla="*/ 42 w 160"/>
                <a:gd name="T49" fmla="*/ 250 h 282"/>
                <a:gd name="T50" fmla="*/ 38 w 160"/>
                <a:gd name="T51" fmla="*/ 244 h 282"/>
                <a:gd name="T52" fmla="*/ 38 w 160"/>
                <a:gd name="T53" fmla="*/ 238 h 282"/>
                <a:gd name="T54" fmla="*/ 40 w 160"/>
                <a:gd name="T55" fmla="*/ 228 h 282"/>
                <a:gd name="T56" fmla="*/ 42 w 160"/>
                <a:gd name="T57" fmla="*/ 220 h 282"/>
                <a:gd name="T58" fmla="*/ 42 w 160"/>
                <a:gd name="T59" fmla="*/ 220 h 282"/>
                <a:gd name="T60" fmla="*/ 44 w 160"/>
                <a:gd name="T61" fmla="*/ 204 h 282"/>
                <a:gd name="T62" fmla="*/ 40 w 160"/>
                <a:gd name="T63" fmla="*/ 182 h 282"/>
                <a:gd name="T64" fmla="*/ 36 w 160"/>
                <a:gd name="T65" fmla="*/ 160 h 282"/>
                <a:gd name="T66" fmla="*/ 30 w 160"/>
                <a:gd name="T67" fmla="*/ 134 h 282"/>
                <a:gd name="T68" fmla="*/ 14 w 160"/>
                <a:gd name="T69" fmla="*/ 82 h 282"/>
                <a:gd name="T70" fmla="*/ 8 w 160"/>
                <a:gd name="T71" fmla="*/ 58 h 282"/>
                <a:gd name="T72" fmla="*/ 4 w 160"/>
                <a:gd name="T73" fmla="*/ 36 h 282"/>
                <a:gd name="T74" fmla="*/ 4 w 160"/>
                <a:gd name="T75" fmla="*/ 36 h 282"/>
                <a:gd name="T76" fmla="*/ 0 w 160"/>
                <a:gd name="T77" fmla="*/ 4 h 282"/>
                <a:gd name="T78" fmla="*/ 0 w 160"/>
                <a:gd name="T79" fmla="*/ 4 h 282"/>
                <a:gd name="T80" fmla="*/ 54 w 160"/>
                <a:gd name="T81" fmla="*/ 0 h 282"/>
                <a:gd name="T82" fmla="*/ 54 w 160"/>
                <a:gd name="T83" fmla="*/ 0 h 282"/>
                <a:gd name="T84" fmla="*/ 62 w 160"/>
                <a:gd name="T85" fmla="*/ 140 h 282"/>
                <a:gd name="T86" fmla="*/ 66 w 160"/>
                <a:gd name="T87" fmla="*/ 194 h 282"/>
                <a:gd name="T88" fmla="*/ 68 w 160"/>
                <a:gd name="T89" fmla="*/ 210 h 282"/>
                <a:gd name="T90" fmla="*/ 72 w 160"/>
                <a:gd name="T91" fmla="*/ 218 h 282"/>
                <a:gd name="T92" fmla="*/ 72 w 160"/>
                <a:gd name="T93" fmla="*/ 218 h 2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
                <a:gd name="T142" fmla="*/ 0 h 282"/>
                <a:gd name="T143" fmla="*/ 160 w 160"/>
                <a:gd name="T144" fmla="*/ 282 h 2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 h="282">
                  <a:moveTo>
                    <a:pt x="72" y="218"/>
                  </a:moveTo>
                  <a:lnTo>
                    <a:pt x="72" y="218"/>
                  </a:lnTo>
                  <a:lnTo>
                    <a:pt x="80" y="228"/>
                  </a:lnTo>
                  <a:lnTo>
                    <a:pt x="94" y="240"/>
                  </a:lnTo>
                  <a:lnTo>
                    <a:pt x="114" y="260"/>
                  </a:lnTo>
                  <a:lnTo>
                    <a:pt x="126" y="262"/>
                  </a:lnTo>
                  <a:lnTo>
                    <a:pt x="138" y="264"/>
                  </a:lnTo>
                  <a:lnTo>
                    <a:pt x="152" y="266"/>
                  </a:lnTo>
                  <a:lnTo>
                    <a:pt x="160" y="266"/>
                  </a:lnTo>
                  <a:lnTo>
                    <a:pt x="160" y="268"/>
                  </a:lnTo>
                  <a:lnTo>
                    <a:pt x="158" y="268"/>
                  </a:lnTo>
                  <a:lnTo>
                    <a:pt x="150" y="272"/>
                  </a:lnTo>
                  <a:lnTo>
                    <a:pt x="106" y="282"/>
                  </a:lnTo>
                  <a:lnTo>
                    <a:pt x="102" y="278"/>
                  </a:lnTo>
                  <a:lnTo>
                    <a:pt x="88" y="268"/>
                  </a:lnTo>
                  <a:lnTo>
                    <a:pt x="76" y="262"/>
                  </a:lnTo>
                  <a:lnTo>
                    <a:pt x="66" y="260"/>
                  </a:lnTo>
                  <a:lnTo>
                    <a:pt x="54" y="258"/>
                  </a:lnTo>
                  <a:lnTo>
                    <a:pt x="50" y="260"/>
                  </a:lnTo>
                  <a:lnTo>
                    <a:pt x="44" y="254"/>
                  </a:lnTo>
                  <a:lnTo>
                    <a:pt x="42" y="250"/>
                  </a:lnTo>
                  <a:lnTo>
                    <a:pt x="38" y="244"/>
                  </a:lnTo>
                  <a:lnTo>
                    <a:pt x="38" y="238"/>
                  </a:lnTo>
                  <a:lnTo>
                    <a:pt x="40" y="228"/>
                  </a:lnTo>
                  <a:lnTo>
                    <a:pt x="42" y="220"/>
                  </a:lnTo>
                  <a:lnTo>
                    <a:pt x="44" y="204"/>
                  </a:lnTo>
                  <a:lnTo>
                    <a:pt x="40" y="182"/>
                  </a:lnTo>
                  <a:lnTo>
                    <a:pt x="36" y="160"/>
                  </a:lnTo>
                  <a:lnTo>
                    <a:pt x="30" y="134"/>
                  </a:lnTo>
                  <a:lnTo>
                    <a:pt x="14" y="82"/>
                  </a:lnTo>
                  <a:lnTo>
                    <a:pt x="8" y="58"/>
                  </a:lnTo>
                  <a:lnTo>
                    <a:pt x="4" y="36"/>
                  </a:lnTo>
                  <a:lnTo>
                    <a:pt x="0" y="4"/>
                  </a:lnTo>
                  <a:lnTo>
                    <a:pt x="54" y="0"/>
                  </a:lnTo>
                  <a:lnTo>
                    <a:pt x="62" y="140"/>
                  </a:lnTo>
                  <a:lnTo>
                    <a:pt x="66" y="194"/>
                  </a:lnTo>
                  <a:lnTo>
                    <a:pt x="68" y="210"/>
                  </a:lnTo>
                  <a:lnTo>
                    <a:pt x="72" y="218"/>
                  </a:lnTo>
                  <a:close/>
                </a:path>
              </a:pathLst>
            </a:custGeom>
            <a:solidFill>
              <a:srgbClr val="7C0717"/>
            </a:solidFill>
            <a:ln w="9525">
              <a:noFill/>
              <a:round/>
              <a:headEnd/>
              <a:tailEnd/>
            </a:ln>
          </p:spPr>
          <p:txBody>
            <a:bodyPr>
              <a:prstTxWarp prst="textNoShape">
                <a:avLst/>
              </a:prstTxWarp>
            </a:bodyPr>
            <a:lstStyle/>
            <a:p>
              <a:pPr eaLnBrk="0" hangingPunct="0"/>
              <a:endParaRPr lang="en-US"/>
            </a:p>
          </p:txBody>
        </p:sp>
        <p:sp>
          <p:nvSpPr>
            <p:cNvPr id="60454" name="Freeform 319"/>
            <p:cNvSpPr>
              <a:spLocks/>
            </p:cNvSpPr>
            <p:nvPr/>
          </p:nvSpPr>
          <p:spPr bwMode="auto">
            <a:xfrm>
              <a:off x="3850" y="3665"/>
              <a:ext cx="166" cy="202"/>
            </a:xfrm>
            <a:custGeom>
              <a:avLst/>
              <a:gdLst>
                <a:gd name="T0" fmla="*/ 166 w 166"/>
                <a:gd name="T1" fmla="*/ 30 h 202"/>
                <a:gd name="T2" fmla="*/ 166 w 166"/>
                <a:gd name="T3" fmla="*/ 30 h 202"/>
                <a:gd name="T4" fmla="*/ 162 w 166"/>
                <a:gd name="T5" fmla="*/ 50 h 202"/>
                <a:gd name="T6" fmla="*/ 154 w 166"/>
                <a:gd name="T7" fmla="*/ 76 h 202"/>
                <a:gd name="T8" fmla="*/ 134 w 166"/>
                <a:gd name="T9" fmla="*/ 134 h 202"/>
                <a:gd name="T10" fmla="*/ 116 w 166"/>
                <a:gd name="T11" fmla="*/ 182 h 202"/>
                <a:gd name="T12" fmla="*/ 108 w 166"/>
                <a:gd name="T13" fmla="*/ 202 h 202"/>
                <a:gd name="T14" fmla="*/ 108 w 166"/>
                <a:gd name="T15" fmla="*/ 202 h 202"/>
                <a:gd name="T16" fmla="*/ 70 w 166"/>
                <a:gd name="T17" fmla="*/ 188 h 202"/>
                <a:gd name="T18" fmla="*/ 0 w 166"/>
                <a:gd name="T19" fmla="*/ 160 h 202"/>
                <a:gd name="T20" fmla="*/ 0 w 166"/>
                <a:gd name="T21" fmla="*/ 160 h 202"/>
                <a:gd name="T22" fmla="*/ 10 w 166"/>
                <a:gd name="T23" fmla="*/ 136 h 202"/>
                <a:gd name="T24" fmla="*/ 18 w 166"/>
                <a:gd name="T25" fmla="*/ 112 h 202"/>
                <a:gd name="T26" fmla="*/ 18 w 166"/>
                <a:gd name="T27" fmla="*/ 112 h 202"/>
                <a:gd name="T28" fmla="*/ 54 w 166"/>
                <a:gd name="T29" fmla="*/ 126 h 202"/>
                <a:gd name="T30" fmla="*/ 80 w 166"/>
                <a:gd name="T31" fmla="*/ 138 h 202"/>
                <a:gd name="T32" fmla="*/ 80 w 166"/>
                <a:gd name="T33" fmla="*/ 138 h 202"/>
                <a:gd name="T34" fmla="*/ 82 w 166"/>
                <a:gd name="T35" fmla="*/ 120 h 202"/>
                <a:gd name="T36" fmla="*/ 84 w 166"/>
                <a:gd name="T37" fmla="*/ 98 h 202"/>
                <a:gd name="T38" fmla="*/ 88 w 166"/>
                <a:gd name="T39" fmla="*/ 70 h 202"/>
                <a:gd name="T40" fmla="*/ 92 w 166"/>
                <a:gd name="T41" fmla="*/ 38 h 202"/>
                <a:gd name="T42" fmla="*/ 92 w 166"/>
                <a:gd name="T43" fmla="*/ 38 h 202"/>
                <a:gd name="T44" fmla="*/ 98 w 166"/>
                <a:gd name="T45" fmla="*/ 20 h 202"/>
                <a:gd name="T46" fmla="*/ 104 w 166"/>
                <a:gd name="T47" fmla="*/ 8 h 202"/>
                <a:gd name="T48" fmla="*/ 108 w 166"/>
                <a:gd name="T49" fmla="*/ 4 h 202"/>
                <a:gd name="T50" fmla="*/ 114 w 166"/>
                <a:gd name="T51" fmla="*/ 2 h 202"/>
                <a:gd name="T52" fmla="*/ 118 w 166"/>
                <a:gd name="T53" fmla="*/ 0 h 202"/>
                <a:gd name="T54" fmla="*/ 122 w 166"/>
                <a:gd name="T55" fmla="*/ 2 h 202"/>
                <a:gd name="T56" fmla="*/ 132 w 166"/>
                <a:gd name="T57" fmla="*/ 4 h 202"/>
                <a:gd name="T58" fmla="*/ 144 w 166"/>
                <a:gd name="T59" fmla="*/ 12 h 202"/>
                <a:gd name="T60" fmla="*/ 166 w 166"/>
                <a:gd name="T61" fmla="*/ 30 h 202"/>
                <a:gd name="T62" fmla="*/ 166 w 166"/>
                <a:gd name="T63" fmla="*/ 30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202"/>
                <a:gd name="T98" fmla="*/ 166 w 166"/>
                <a:gd name="T99" fmla="*/ 202 h 2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202">
                  <a:moveTo>
                    <a:pt x="166" y="30"/>
                  </a:moveTo>
                  <a:lnTo>
                    <a:pt x="166" y="30"/>
                  </a:lnTo>
                  <a:lnTo>
                    <a:pt x="162" y="50"/>
                  </a:lnTo>
                  <a:lnTo>
                    <a:pt x="154" y="76"/>
                  </a:lnTo>
                  <a:lnTo>
                    <a:pt x="134" y="134"/>
                  </a:lnTo>
                  <a:lnTo>
                    <a:pt x="116" y="182"/>
                  </a:lnTo>
                  <a:lnTo>
                    <a:pt x="108" y="202"/>
                  </a:lnTo>
                  <a:lnTo>
                    <a:pt x="70" y="188"/>
                  </a:lnTo>
                  <a:lnTo>
                    <a:pt x="0" y="160"/>
                  </a:lnTo>
                  <a:lnTo>
                    <a:pt x="10" y="136"/>
                  </a:lnTo>
                  <a:lnTo>
                    <a:pt x="18" y="112"/>
                  </a:lnTo>
                  <a:lnTo>
                    <a:pt x="54" y="126"/>
                  </a:lnTo>
                  <a:lnTo>
                    <a:pt x="80" y="138"/>
                  </a:lnTo>
                  <a:lnTo>
                    <a:pt x="82" y="120"/>
                  </a:lnTo>
                  <a:lnTo>
                    <a:pt x="84" y="98"/>
                  </a:lnTo>
                  <a:lnTo>
                    <a:pt x="88" y="70"/>
                  </a:lnTo>
                  <a:lnTo>
                    <a:pt x="92" y="38"/>
                  </a:lnTo>
                  <a:lnTo>
                    <a:pt x="98" y="20"/>
                  </a:lnTo>
                  <a:lnTo>
                    <a:pt x="104" y="8"/>
                  </a:lnTo>
                  <a:lnTo>
                    <a:pt x="108" y="4"/>
                  </a:lnTo>
                  <a:lnTo>
                    <a:pt x="114" y="2"/>
                  </a:lnTo>
                  <a:lnTo>
                    <a:pt x="118" y="0"/>
                  </a:lnTo>
                  <a:lnTo>
                    <a:pt x="122" y="2"/>
                  </a:lnTo>
                  <a:lnTo>
                    <a:pt x="132" y="4"/>
                  </a:lnTo>
                  <a:lnTo>
                    <a:pt x="144" y="12"/>
                  </a:lnTo>
                  <a:lnTo>
                    <a:pt x="166" y="30"/>
                  </a:lnTo>
                  <a:close/>
                </a:path>
              </a:pathLst>
            </a:custGeom>
            <a:solidFill>
              <a:srgbClr val="FCB47E"/>
            </a:solidFill>
            <a:ln w="9525">
              <a:noFill/>
              <a:round/>
              <a:headEnd/>
              <a:tailEnd/>
            </a:ln>
          </p:spPr>
          <p:txBody>
            <a:bodyPr>
              <a:prstTxWarp prst="textNoShape">
                <a:avLst/>
              </a:prstTxWarp>
            </a:bodyPr>
            <a:lstStyle/>
            <a:p>
              <a:pPr eaLnBrk="0" hangingPunct="0"/>
              <a:endParaRPr lang="en-US"/>
            </a:p>
          </p:txBody>
        </p:sp>
        <p:sp>
          <p:nvSpPr>
            <p:cNvPr id="60455" name="Freeform 320"/>
            <p:cNvSpPr>
              <a:spLocks/>
            </p:cNvSpPr>
            <p:nvPr/>
          </p:nvSpPr>
          <p:spPr bwMode="auto">
            <a:xfrm>
              <a:off x="3562" y="3713"/>
              <a:ext cx="62" cy="98"/>
            </a:xfrm>
            <a:custGeom>
              <a:avLst/>
              <a:gdLst>
                <a:gd name="T0" fmla="*/ 6 w 62"/>
                <a:gd name="T1" fmla="*/ 96 h 98"/>
                <a:gd name="T2" fmla="*/ 6 w 62"/>
                <a:gd name="T3" fmla="*/ 96 h 98"/>
                <a:gd name="T4" fmla="*/ 30 w 62"/>
                <a:gd name="T5" fmla="*/ 58 h 98"/>
                <a:gd name="T6" fmla="*/ 30 w 62"/>
                <a:gd name="T7" fmla="*/ 58 h 98"/>
                <a:gd name="T8" fmla="*/ 42 w 62"/>
                <a:gd name="T9" fmla="*/ 40 h 98"/>
                <a:gd name="T10" fmla="*/ 54 w 62"/>
                <a:gd name="T11" fmla="*/ 24 h 98"/>
                <a:gd name="T12" fmla="*/ 62 w 62"/>
                <a:gd name="T13" fmla="*/ 14 h 98"/>
                <a:gd name="T14" fmla="*/ 60 w 62"/>
                <a:gd name="T15" fmla="*/ 6 h 98"/>
                <a:gd name="T16" fmla="*/ 60 w 62"/>
                <a:gd name="T17" fmla="*/ 6 h 98"/>
                <a:gd name="T18" fmla="*/ 62 w 62"/>
                <a:gd name="T19" fmla="*/ 4 h 98"/>
                <a:gd name="T20" fmla="*/ 60 w 62"/>
                <a:gd name="T21" fmla="*/ 2 h 98"/>
                <a:gd name="T22" fmla="*/ 56 w 62"/>
                <a:gd name="T23" fmla="*/ 2 h 98"/>
                <a:gd name="T24" fmla="*/ 18 w 62"/>
                <a:gd name="T25" fmla="*/ 0 h 98"/>
                <a:gd name="T26" fmla="*/ 18 w 62"/>
                <a:gd name="T27" fmla="*/ 4 h 98"/>
                <a:gd name="T28" fmla="*/ 42 w 62"/>
                <a:gd name="T29" fmla="*/ 14 h 98"/>
                <a:gd name="T30" fmla="*/ 42 w 62"/>
                <a:gd name="T31" fmla="*/ 14 h 98"/>
                <a:gd name="T32" fmla="*/ 40 w 62"/>
                <a:gd name="T33" fmla="*/ 20 h 98"/>
                <a:gd name="T34" fmla="*/ 36 w 62"/>
                <a:gd name="T35" fmla="*/ 26 h 98"/>
                <a:gd name="T36" fmla="*/ 30 w 62"/>
                <a:gd name="T37" fmla="*/ 30 h 98"/>
                <a:gd name="T38" fmla="*/ 26 w 62"/>
                <a:gd name="T39" fmla="*/ 32 h 98"/>
                <a:gd name="T40" fmla="*/ 16 w 62"/>
                <a:gd name="T41" fmla="*/ 34 h 98"/>
                <a:gd name="T42" fmla="*/ 12 w 62"/>
                <a:gd name="T43" fmla="*/ 36 h 98"/>
                <a:gd name="T44" fmla="*/ 0 w 62"/>
                <a:gd name="T45" fmla="*/ 98 h 98"/>
                <a:gd name="T46" fmla="*/ 0 w 62"/>
                <a:gd name="T47" fmla="*/ 98 h 98"/>
                <a:gd name="T48" fmla="*/ 2 w 62"/>
                <a:gd name="T49" fmla="*/ 98 h 98"/>
                <a:gd name="T50" fmla="*/ 4 w 62"/>
                <a:gd name="T51" fmla="*/ 98 h 98"/>
                <a:gd name="T52" fmla="*/ 6 w 62"/>
                <a:gd name="T53" fmla="*/ 96 h 98"/>
                <a:gd name="T54" fmla="*/ 6 w 62"/>
                <a:gd name="T55" fmla="*/ 96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98"/>
                <a:gd name="T86" fmla="*/ 62 w 62"/>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98">
                  <a:moveTo>
                    <a:pt x="6" y="96"/>
                  </a:moveTo>
                  <a:lnTo>
                    <a:pt x="6" y="96"/>
                  </a:lnTo>
                  <a:lnTo>
                    <a:pt x="30" y="58"/>
                  </a:lnTo>
                  <a:lnTo>
                    <a:pt x="42" y="40"/>
                  </a:lnTo>
                  <a:lnTo>
                    <a:pt x="54" y="24"/>
                  </a:lnTo>
                  <a:lnTo>
                    <a:pt x="62" y="14"/>
                  </a:lnTo>
                  <a:lnTo>
                    <a:pt x="60" y="6"/>
                  </a:lnTo>
                  <a:lnTo>
                    <a:pt x="62" y="4"/>
                  </a:lnTo>
                  <a:lnTo>
                    <a:pt x="60" y="2"/>
                  </a:lnTo>
                  <a:lnTo>
                    <a:pt x="56" y="2"/>
                  </a:lnTo>
                  <a:lnTo>
                    <a:pt x="18" y="0"/>
                  </a:lnTo>
                  <a:lnTo>
                    <a:pt x="18" y="4"/>
                  </a:lnTo>
                  <a:lnTo>
                    <a:pt x="42" y="14"/>
                  </a:lnTo>
                  <a:lnTo>
                    <a:pt x="40" y="20"/>
                  </a:lnTo>
                  <a:lnTo>
                    <a:pt x="36" y="26"/>
                  </a:lnTo>
                  <a:lnTo>
                    <a:pt x="30" y="30"/>
                  </a:lnTo>
                  <a:lnTo>
                    <a:pt x="26" y="32"/>
                  </a:lnTo>
                  <a:lnTo>
                    <a:pt x="16" y="34"/>
                  </a:lnTo>
                  <a:lnTo>
                    <a:pt x="12" y="36"/>
                  </a:lnTo>
                  <a:lnTo>
                    <a:pt x="0" y="98"/>
                  </a:lnTo>
                  <a:lnTo>
                    <a:pt x="2" y="98"/>
                  </a:lnTo>
                  <a:lnTo>
                    <a:pt x="4" y="98"/>
                  </a:lnTo>
                  <a:lnTo>
                    <a:pt x="6" y="96"/>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56" name="Freeform 321"/>
            <p:cNvSpPr>
              <a:spLocks/>
            </p:cNvSpPr>
            <p:nvPr/>
          </p:nvSpPr>
          <p:spPr bwMode="auto">
            <a:xfrm>
              <a:off x="3566" y="3711"/>
              <a:ext cx="306" cy="118"/>
            </a:xfrm>
            <a:custGeom>
              <a:avLst/>
              <a:gdLst>
                <a:gd name="T0" fmla="*/ 82 w 306"/>
                <a:gd name="T1" fmla="*/ 40 h 118"/>
                <a:gd name="T2" fmla="*/ 82 w 306"/>
                <a:gd name="T3" fmla="*/ 40 h 118"/>
                <a:gd name="T4" fmla="*/ 70 w 306"/>
                <a:gd name="T5" fmla="*/ 44 h 118"/>
                <a:gd name="T6" fmla="*/ 54 w 306"/>
                <a:gd name="T7" fmla="*/ 50 h 118"/>
                <a:gd name="T8" fmla="*/ 28 w 306"/>
                <a:gd name="T9" fmla="*/ 62 h 118"/>
                <a:gd name="T10" fmla="*/ 28 w 306"/>
                <a:gd name="T11" fmla="*/ 62 h 118"/>
                <a:gd name="T12" fmla="*/ 18 w 306"/>
                <a:gd name="T13" fmla="*/ 70 h 118"/>
                <a:gd name="T14" fmla="*/ 12 w 306"/>
                <a:gd name="T15" fmla="*/ 80 h 118"/>
                <a:gd name="T16" fmla="*/ 6 w 306"/>
                <a:gd name="T17" fmla="*/ 92 h 118"/>
                <a:gd name="T18" fmla="*/ 6 w 306"/>
                <a:gd name="T19" fmla="*/ 92 h 118"/>
                <a:gd name="T20" fmla="*/ 0 w 306"/>
                <a:gd name="T21" fmla="*/ 100 h 118"/>
                <a:gd name="T22" fmla="*/ 0 w 306"/>
                <a:gd name="T23" fmla="*/ 100 h 118"/>
                <a:gd name="T24" fmla="*/ 0 w 306"/>
                <a:gd name="T25" fmla="*/ 98 h 118"/>
                <a:gd name="T26" fmla="*/ 2 w 306"/>
                <a:gd name="T27" fmla="*/ 88 h 118"/>
                <a:gd name="T28" fmla="*/ 10 w 306"/>
                <a:gd name="T29" fmla="*/ 44 h 118"/>
                <a:gd name="T30" fmla="*/ 16 w 306"/>
                <a:gd name="T31" fmla="*/ 42 h 118"/>
                <a:gd name="T32" fmla="*/ 30 w 306"/>
                <a:gd name="T33" fmla="*/ 34 h 118"/>
                <a:gd name="T34" fmla="*/ 30 w 306"/>
                <a:gd name="T35" fmla="*/ 34 h 118"/>
                <a:gd name="T36" fmla="*/ 40 w 306"/>
                <a:gd name="T37" fmla="*/ 26 h 118"/>
                <a:gd name="T38" fmla="*/ 48 w 306"/>
                <a:gd name="T39" fmla="*/ 18 h 118"/>
                <a:gd name="T40" fmla="*/ 54 w 306"/>
                <a:gd name="T41" fmla="*/ 8 h 118"/>
                <a:gd name="T42" fmla="*/ 54 w 306"/>
                <a:gd name="T43" fmla="*/ 2 h 118"/>
                <a:gd name="T44" fmla="*/ 54 w 306"/>
                <a:gd name="T45" fmla="*/ 2 h 118"/>
                <a:gd name="T46" fmla="*/ 60 w 306"/>
                <a:gd name="T47" fmla="*/ 0 h 118"/>
                <a:gd name="T48" fmla="*/ 68 w 306"/>
                <a:gd name="T49" fmla="*/ 0 h 118"/>
                <a:gd name="T50" fmla="*/ 74 w 306"/>
                <a:gd name="T51" fmla="*/ 0 h 118"/>
                <a:gd name="T52" fmla="*/ 78 w 306"/>
                <a:gd name="T53" fmla="*/ 2 h 118"/>
                <a:gd name="T54" fmla="*/ 88 w 306"/>
                <a:gd name="T55" fmla="*/ 8 h 118"/>
                <a:gd name="T56" fmla="*/ 94 w 306"/>
                <a:gd name="T57" fmla="*/ 14 h 118"/>
                <a:gd name="T58" fmla="*/ 94 w 306"/>
                <a:gd name="T59" fmla="*/ 14 h 118"/>
                <a:gd name="T60" fmla="*/ 108 w 306"/>
                <a:gd name="T61" fmla="*/ 22 h 118"/>
                <a:gd name="T62" fmla="*/ 128 w 306"/>
                <a:gd name="T63" fmla="*/ 28 h 118"/>
                <a:gd name="T64" fmla="*/ 152 w 306"/>
                <a:gd name="T65" fmla="*/ 34 h 118"/>
                <a:gd name="T66" fmla="*/ 176 w 306"/>
                <a:gd name="T67" fmla="*/ 38 h 118"/>
                <a:gd name="T68" fmla="*/ 230 w 306"/>
                <a:gd name="T69" fmla="*/ 46 h 118"/>
                <a:gd name="T70" fmla="*/ 254 w 306"/>
                <a:gd name="T71" fmla="*/ 50 h 118"/>
                <a:gd name="T72" fmla="*/ 276 w 306"/>
                <a:gd name="T73" fmla="*/ 56 h 118"/>
                <a:gd name="T74" fmla="*/ 276 w 306"/>
                <a:gd name="T75" fmla="*/ 56 h 118"/>
                <a:gd name="T76" fmla="*/ 306 w 306"/>
                <a:gd name="T77" fmla="*/ 66 h 118"/>
                <a:gd name="T78" fmla="*/ 306 w 306"/>
                <a:gd name="T79" fmla="*/ 66 h 118"/>
                <a:gd name="T80" fmla="*/ 288 w 306"/>
                <a:gd name="T81" fmla="*/ 118 h 118"/>
                <a:gd name="T82" fmla="*/ 288 w 306"/>
                <a:gd name="T83" fmla="*/ 118 h 118"/>
                <a:gd name="T84" fmla="*/ 158 w 306"/>
                <a:gd name="T85" fmla="*/ 64 h 118"/>
                <a:gd name="T86" fmla="*/ 106 w 306"/>
                <a:gd name="T87" fmla="*/ 46 h 118"/>
                <a:gd name="T88" fmla="*/ 90 w 306"/>
                <a:gd name="T89" fmla="*/ 40 h 118"/>
                <a:gd name="T90" fmla="*/ 82 w 306"/>
                <a:gd name="T91" fmla="*/ 40 h 118"/>
                <a:gd name="T92" fmla="*/ 82 w 306"/>
                <a:gd name="T93" fmla="*/ 40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6"/>
                <a:gd name="T142" fmla="*/ 0 h 118"/>
                <a:gd name="T143" fmla="*/ 306 w 306"/>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6" h="118">
                  <a:moveTo>
                    <a:pt x="82" y="40"/>
                  </a:moveTo>
                  <a:lnTo>
                    <a:pt x="82" y="40"/>
                  </a:lnTo>
                  <a:lnTo>
                    <a:pt x="70" y="44"/>
                  </a:lnTo>
                  <a:lnTo>
                    <a:pt x="54" y="50"/>
                  </a:lnTo>
                  <a:lnTo>
                    <a:pt x="28" y="62"/>
                  </a:lnTo>
                  <a:lnTo>
                    <a:pt x="18" y="70"/>
                  </a:lnTo>
                  <a:lnTo>
                    <a:pt x="12" y="80"/>
                  </a:lnTo>
                  <a:lnTo>
                    <a:pt x="6" y="92"/>
                  </a:lnTo>
                  <a:lnTo>
                    <a:pt x="0" y="100"/>
                  </a:lnTo>
                  <a:lnTo>
                    <a:pt x="0" y="98"/>
                  </a:lnTo>
                  <a:lnTo>
                    <a:pt x="2" y="88"/>
                  </a:lnTo>
                  <a:lnTo>
                    <a:pt x="10" y="44"/>
                  </a:lnTo>
                  <a:lnTo>
                    <a:pt x="16" y="42"/>
                  </a:lnTo>
                  <a:lnTo>
                    <a:pt x="30" y="34"/>
                  </a:lnTo>
                  <a:lnTo>
                    <a:pt x="40" y="26"/>
                  </a:lnTo>
                  <a:lnTo>
                    <a:pt x="48" y="18"/>
                  </a:lnTo>
                  <a:lnTo>
                    <a:pt x="54" y="8"/>
                  </a:lnTo>
                  <a:lnTo>
                    <a:pt x="54" y="2"/>
                  </a:lnTo>
                  <a:lnTo>
                    <a:pt x="60" y="0"/>
                  </a:lnTo>
                  <a:lnTo>
                    <a:pt x="68" y="0"/>
                  </a:lnTo>
                  <a:lnTo>
                    <a:pt x="74" y="0"/>
                  </a:lnTo>
                  <a:lnTo>
                    <a:pt x="78" y="2"/>
                  </a:lnTo>
                  <a:lnTo>
                    <a:pt x="88" y="8"/>
                  </a:lnTo>
                  <a:lnTo>
                    <a:pt x="94" y="14"/>
                  </a:lnTo>
                  <a:lnTo>
                    <a:pt x="108" y="22"/>
                  </a:lnTo>
                  <a:lnTo>
                    <a:pt x="128" y="28"/>
                  </a:lnTo>
                  <a:lnTo>
                    <a:pt x="152" y="34"/>
                  </a:lnTo>
                  <a:lnTo>
                    <a:pt x="176" y="38"/>
                  </a:lnTo>
                  <a:lnTo>
                    <a:pt x="230" y="46"/>
                  </a:lnTo>
                  <a:lnTo>
                    <a:pt x="254" y="50"/>
                  </a:lnTo>
                  <a:lnTo>
                    <a:pt x="276" y="56"/>
                  </a:lnTo>
                  <a:lnTo>
                    <a:pt x="306" y="66"/>
                  </a:lnTo>
                  <a:lnTo>
                    <a:pt x="288" y="118"/>
                  </a:lnTo>
                  <a:lnTo>
                    <a:pt x="158" y="64"/>
                  </a:lnTo>
                  <a:lnTo>
                    <a:pt x="106" y="46"/>
                  </a:lnTo>
                  <a:lnTo>
                    <a:pt x="90" y="40"/>
                  </a:lnTo>
                  <a:lnTo>
                    <a:pt x="82" y="40"/>
                  </a:lnTo>
                  <a:close/>
                </a:path>
              </a:pathLst>
            </a:custGeom>
            <a:solidFill>
              <a:srgbClr val="880819"/>
            </a:solidFill>
            <a:ln w="9525">
              <a:noFill/>
              <a:round/>
              <a:headEnd/>
              <a:tailEnd/>
            </a:ln>
          </p:spPr>
          <p:txBody>
            <a:bodyPr>
              <a:prstTxWarp prst="textNoShape">
                <a:avLst/>
              </a:prstTxWarp>
            </a:bodyPr>
            <a:lstStyle/>
            <a:p>
              <a:pPr eaLnBrk="0" hangingPunct="0"/>
              <a:endParaRPr lang="en-US"/>
            </a:p>
          </p:txBody>
        </p:sp>
        <p:sp>
          <p:nvSpPr>
            <p:cNvPr id="60457" name="Freeform 322"/>
            <p:cNvSpPr>
              <a:spLocks/>
            </p:cNvSpPr>
            <p:nvPr/>
          </p:nvSpPr>
          <p:spPr bwMode="auto">
            <a:xfrm>
              <a:off x="3924" y="3455"/>
              <a:ext cx="408" cy="324"/>
            </a:xfrm>
            <a:custGeom>
              <a:avLst/>
              <a:gdLst>
                <a:gd name="T0" fmla="*/ 176 w 408"/>
                <a:gd name="T1" fmla="*/ 4 h 324"/>
                <a:gd name="T2" fmla="*/ 408 w 408"/>
                <a:gd name="T3" fmla="*/ 134 h 324"/>
                <a:gd name="T4" fmla="*/ 408 w 408"/>
                <a:gd name="T5" fmla="*/ 134 h 324"/>
                <a:gd name="T6" fmla="*/ 364 w 408"/>
                <a:gd name="T7" fmla="*/ 168 h 324"/>
                <a:gd name="T8" fmla="*/ 320 w 408"/>
                <a:gd name="T9" fmla="*/ 198 h 324"/>
                <a:gd name="T10" fmla="*/ 280 w 408"/>
                <a:gd name="T11" fmla="*/ 224 h 324"/>
                <a:gd name="T12" fmla="*/ 242 w 408"/>
                <a:gd name="T13" fmla="*/ 246 h 324"/>
                <a:gd name="T14" fmla="*/ 206 w 408"/>
                <a:gd name="T15" fmla="*/ 264 h 324"/>
                <a:gd name="T16" fmla="*/ 172 w 408"/>
                <a:gd name="T17" fmla="*/ 280 h 324"/>
                <a:gd name="T18" fmla="*/ 142 w 408"/>
                <a:gd name="T19" fmla="*/ 292 h 324"/>
                <a:gd name="T20" fmla="*/ 114 w 408"/>
                <a:gd name="T21" fmla="*/ 302 h 324"/>
                <a:gd name="T22" fmla="*/ 88 w 408"/>
                <a:gd name="T23" fmla="*/ 310 h 324"/>
                <a:gd name="T24" fmla="*/ 66 w 408"/>
                <a:gd name="T25" fmla="*/ 316 h 324"/>
                <a:gd name="T26" fmla="*/ 30 w 408"/>
                <a:gd name="T27" fmla="*/ 322 h 324"/>
                <a:gd name="T28" fmla="*/ 8 w 408"/>
                <a:gd name="T29" fmla="*/ 324 h 324"/>
                <a:gd name="T30" fmla="*/ 0 w 408"/>
                <a:gd name="T31" fmla="*/ 324 h 324"/>
                <a:gd name="T32" fmla="*/ 0 w 408"/>
                <a:gd name="T33" fmla="*/ 324 h 324"/>
                <a:gd name="T34" fmla="*/ 6 w 408"/>
                <a:gd name="T35" fmla="*/ 280 h 324"/>
                <a:gd name="T36" fmla="*/ 20 w 408"/>
                <a:gd name="T37" fmla="*/ 180 h 324"/>
                <a:gd name="T38" fmla="*/ 30 w 408"/>
                <a:gd name="T39" fmla="*/ 124 h 324"/>
                <a:gd name="T40" fmla="*/ 44 w 408"/>
                <a:gd name="T41" fmla="*/ 72 h 324"/>
                <a:gd name="T42" fmla="*/ 50 w 408"/>
                <a:gd name="T43" fmla="*/ 48 h 324"/>
                <a:gd name="T44" fmla="*/ 58 w 408"/>
                <a:gd name="T45" fmla="*/ 28 h 324"/>
                <a:gd name="T46" fmla="*/ 64 w 408"/>
                <a:gd name="T47" fmla="*/ 12 h 324"/>
                <a:gd name="T48" fmla="*/ 72 w 408"/>
                <a:gd name="T49" fmla="*/ 0 h 324"/>
                <a:gd name="T50" fmla="*/ 72 w 408"/>
                <a:gd name="T51" fmla="*/ 0 h 324"/>
                <a:gd name="T52" fmla="*/ 88 w 408"/>
                <a:gd name="T53" fmla="*/ 6 h 324"/>
                <a:gd name="T54" fmla="*/ 106 w 408"/>
                <a:gd name="T55" fmla="*/ 8 h 324"/>
                <a:gd name="T56" fmla="*/ 124 w 408"/>
                <a:gd name="T57" fmla="*/ 8 h 324"/>
                <a:gd name="T58" fmla="*/ 140 w 408"/>
                <a:gd name="T59" fmla="*/ 8 h 324"/>
                <a:gd name="T60" fmla="*/ 166 w 408"/>
                <a:gd name="T61" fmla="*/ 6 h 324"/>
                <a:gd name="T62" fmla="*/ 176 w 408"/>
                <a:gd name="T63" fmla="*/ 4 h 324"/>
                <a:gd name="T64" fmla="*/ 176 w 408"/>
                <a:gd name="T65" fmla="*/ 4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324"/>
                <a:gd name="T101" fmla="*/ 408 w 408"/>
                <a:gd name="T102" fmla="*/ 324 h 3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324">
                  <a:moveTo>
                    <a:pt x="176" y="4"/>
                  </a:moveTo>
                  <a:lnTo>
                    <a:pt x="408" y="134"/>
                  </a:lnTo>
                  <a:lnTo>
                    <a:pt x="364" y="168"/>
                  </a:lnTo>
                  <a:lnTo>
                    <a:pt x="320" y="198"/>
                  </a:lnTo>
                  <a:lnTo>
                    <a:pt x="280" y="224"/>
                  </a:lnTo>
                  <a:lnTo>
                    <a:pt x="242" y="246"/>
                  </a:lnTo>
                  <a:lnTo>
                    <a:pt x="206" y="264"/>
                  </a:lnTo>
                  <a:lnTo>
                    <a:pt x="172" y="280"/>
                  </a:lnTo>
                  <a:lnTo>
                    <a:pt x="142" y="292"/>
                  </a:lnTo>
                  <a:lnTo>
                    <a:pt x="114" y="302"/>
                  </a:lnTo>
                  <a:lnTo>
                    <a:pt x="88" y="310"/>
                  </a:lnTo>
                  <a:lnTo>
                    <a:pt x="66" y="316"/>
                  </a:lnTo>
                  <a:lnTo>
                    <a:pt x="30" y="322"/>
                  </a:lnTo>
                  <a:lnTo>
                    <a:pt x="8" y="324"/>
                  </a:lnTo>
                  <a:lnTo>
                    <a:pt x="0" y="324"/>
                  </a:lnTo>
                  <a:lnTo>
                    <a:pt x="6" y="280"/>
                  </a:lnTo>
                  <a:lnTo>
                    <a:pt x="20" y="180"/>
                  </a:lnTo>
                  <a:lnTo>
                    <a:pt x="30" y="124"/>
                  </a:lnTo>
                  <a:lnTo>
                    <a:pt x="44" y="72"/>
                  </a:lnTo>
                  <a:lnTo>
                    <a:pt x="50" y="48"/>
                  </a:lnTo>
                  <a:lnTo>
                    <a:pt x="58" y="28"/>
                  </a:lnTo>
                  <a:lnTo>
                    <a:pt x="64" y="12"/>
                  </a:lnTo>
                  <a:lnTo>
                    <a:pt x="72" y="0"/>
                  </a:lnTo>
                  <a:lnTo>
                    <a:pt x="88" y="6"/>
                  </a:lnTo>
                  <a:lnTo>
                    <a:pt x="106" y="8"/>
                  </a:lnTo>
                  <a:lnTo>
                    <a:pt x="124" y="8"/>
                  </a:lnTo>
                  <a:lnTo>
                    <a:pt x="140" y="8"/>
                  </a:lnTo>
                  <a:lnTo>
                    <a:pt x="166" y="6"/>
                  </a:lnTo>
                  <a:lnTo>
                    <a:pt x="176" y="4"/>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58" name="Freeform 323"/>
            <p:cNvSpPr>
              <a:spLocks/>
            </p:cNvSpPr>
            <p:nvPr/>
          </p:nvSpPr>
          <p:spPr bwMode="auto">
            <a:xfrm>
              <a:off x="4374" y="3025"/>
              <a:ext cx="106" cy="200"/>
            </a:xfrm>
            <a:custGeom>
              <a:avLst/>
              <a:gdLst>
                <a:gd name="T0" fmla="*/ 56 w 106"/>
                <a:gd name="T1" fmla="*/ 64 h 200"/>
                <a:gd name="T2" fmla="*/ 56 w 106"/>
                <a:gd name="T3" fmla="*/ 64 h 200"/>
                <a:gd name="T4" fmla="*/ 56 w 106"/>
                <a:gd name="T5" fmla="*/ 50 h 200"/>
                <a:gd name="T6" fmla="*/ 58 w 106"/>
                <a:gd name="T7" fmla="*/ 38 h 200"/>
                <a:gd name="T8" fmla="*/ 64 w 106"/>
                <a:gd name="T9" fmla="*/ 22 h 200"/>
                <a:gd name="T10" fmla="*/ 80 w 106"/>
                <a:gd name="T11" fmla="*/ 10 h 200"/>
                <a:gd name="T12" fmla="*/ 106 w 106"/>
                <a:gd name="T13" fmla="*/ 0 h 200"/>
                <a:gd name="T14" fmla="*/ 106 w 106"/>
                <a:gd name="T15" fmla="*/ 0 h 200"/>
                <a:gd name="T16" fmla="*/ 106 w 106"/>
                <a:gd name="T17" fmla="*/ 2 h 200"/>
                <a:gd name="T18" fmla="*/ 106 w 106"/>
                <a:gd name="T19" fmla="*/ 6 h 200"/>
                <a:gd name="T20" fmla="*/ 100 w 106"/>
                <a:gd name="T21" fmla="*/ 10 h 200"/>
                <a:gd name="T22" fmla="*/ 90 w 106"/>
                <a:gd name="T23" fmla="*/ 12 h 200"/>
                <a:gd name="T24" fmla="*/ 90 w 106"/>
                <a:gd name="T25" fmla="*/ 12 h 200"/>
                <a:gd name="T26" fmla="*/ 86 w 106"/>
                <a:gd name="T27" fmla="*/ 20 h 200"/>
                <a:gd name="T28" fmla="*/ 84 w 106"/>
                <a:gd name="T29" fmla="*/ 26 h 200"/>
                <a:gd name="T30" fmla="*/ 84 w 106"/>
                <a:gd name="T31" fmla="*/ 28 h 200"/>
                <a:gd name="T32" fmla="*/ 86 w 106"/>
                <a:gd name="T33" fmla="*/ 30 h 200"/>
                <a:gd name="T34" fmla="*/ 82 w 106"/>
                <a:gd name="T35" fmla="*/ 38 h 200"/>
                <a:gd name="T36" fmla="*/ 82 w 106"/>
                <a:gd name="T37" fmla="*/ 38 h 200"/>
                <a:gd name="T38" fmla="*/ 84 w 106"/>
                <a:gd name="T39" fmla="*/ 40 h 200"/>
                <a:gd name="T40" fmla="*/ 84 w 106"/>
                <a:gd name="T41" fmla="*/ 48 h 200"/>
                <a:gd name="T42" fmla="*/ 84 w 106"/>
                <a:gd name="T43" fmla="*/ 52 h 200"/>
                <a:gd name="T44" fmla="*/ 82 w 106"/>
                <a:gd name="T45" fmla="*/ 56 h 200"/>
                <a:gd name="T46" fmla="*/ 78 w 106"/>
                <a:gd name="T47" fmla="*/ 60 h 200"/>
                <a:gd name="T48" fmla="*/ 74 w 106"/>
                <a:gd name="T49" fmla="*/ 66 h 200"/>
                <a:gd name="T50" fmla="*/ 66 w 106"/>
                <a:gd name="T51" fmla="*/ 72 h 200"/>
                <a:gd name="T52" fmla="*/ 18 w 106"/>
                <a:gd name="T53" fmla="*/ 200 h 200"/>
                <a:gd name="T54" fmla="*/ 0 w 106"/>
                <a:gd name="T55" fmla="*/ 188 h 200"/>
                <a:gd name="T56" fmla="*/ 56 w 106"/>
                <a:gd name="T57" fmla="*/ 64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
                <a:gd name="T88" fmla="*/ 0 h 200"/>
                <a:gd name="T89" fmla="*/ 106 w 10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6" h="200">
                  <a:moveTo>
                    <a:pt x="56" y="64"/>
                  </a:moveTo>
                  <a:lnTo>
                    <a:pt x="56" y="64"/>
                  </a:lnTo>
                  <a:lnTo>
                    <a:pt x="56" y="50"/>
                  </a:lnTo>
                  <a:lnTo>
                    <a:pt x="58" y="38"/>
                  </a:lnTo>
                  <a:lnTo>
                    <a:pt x="64" y="22"/>
                  </a:lnTo>
                  <a:lnTo>
                    <a:pt x="80" y="10"/>
                  </a:lnTo>
                  <a:lnTo>
                    <a:pt x="106" y="0"/>
                  </a:lnTo>
                  <a:lnTo>
                    <a:pt x="106" y="2"/>
                  </a:lnTo>
                  <a:lnTo>
                    <a:pt x="106" y="6"/>
                  </a:lnTo>
                  <a:lnTo>
                    <a:pt x="100" y="10"/>
                  </a:lnTo>
                  <a:lnTo>
                    <a:pt x="90" y="12"/>
                  </a:lnTo>
                  <a:lnTo>
                    <a:pt x="86" y="20"/>
                  </a:lnTo>
                  <a:lnTo>
                    <a:pt x="84" y="26"/>
                  </a:lnTo>
                  <a:lnTo>
                    <a:pt x="84" y="28"/>
                  </a:lnTo>
                  <a:lnTo>
                    <a:pt x="86" y="30"/>
                  </a:lnTo>
                  <a:lnTo>
                    <a:pt x="82" y="38"/>
                  </a:lnTo>
                  <a:lnTo>
                    <a:pt x="84" y="40"/>
                  </a:lnTo>
                  <a:lnTo>
                    <a:pt x="84" y="48"/>
                  </a:lnTo>
                  <a:lnTo>
                    <a:pt x="84" y="52"/>
                  </a:lnTo>
                  <a:lnTo>
                    <a:pt x="82" y="56"/>
                  </a:lnTo>
                  <a:lnTo>
                    <a:pt x="78" y="60"/>
                  </a:lnTo>
                  <a:lnTo>
                    <a:pt x="74" y="66"/>
                  </a:lnTo>
                  <a:lnTo>
                    <a:pt x="66" y="72"/>
                  </a:lnTo>
                  <a:lnTo>
                    <a:pt x="18" y="200"/>
                  </a:lnTo>
                  <a:lnTo>
                    <a:pt x="0" y="188"/>
                  </a:lnTo>
                  <a:lnTo>
                    <a:pt x="56" y="64"/>
                  </a:lnTo>
                  <a:close/>
                </a:path>
              </a:pathLst>
            </a:custGeom>
            <a:solidFill>
              <a:srgbClr val="FDCA94"/>
            </a:solidFill>
            <a:ln w="9525">
              <a:noFill/>
              <a:round/>
              <a:headEnd/>
              <a:tailEnd/>
            </a:ln>
          </p:spPr>
          <p:txBody>
            <a:bodyPr>
              <a:prstTxWarp prst="textNoShape">
                <a:avLst/>
              </a:prstTxWarp>
            </a:bodyPr>
            <a:lstStyle/>
            <a:p>
              <a:pPr eaLnBrk="0" hangingPunct="0"/>
              <a:endParaRPr lang="en-US"/>
            </a:p>
          </p:txBody>
        </p:sp>
        <p:sp>
          <p:nvSpPr>
            <p:cNvPr id="60459" name="Freeform 324"/>
            <p:cNvSpPr>
              <a:spLocks/>
            </p:cNvSpPr>
            <p:nvPr/>
          </p:nvSpPr>
          <p:spPr bwMode="auto">
            <a:xfrm>
              <a:off x="4444" y="3039"/>
              <a:ext cx="34" cy="52"/>
            </a:xfrm>
            <a:custGeom>
              <a:avLst/>
              <a:gdLst>
                <a:gd name="T0" fmla="*/ 16 w 34"/>
                <a:gd name="T1" fmla="*/ 16 h 52"/>
                <a:gd name="T2" fmla="*/ 24 w 34"/>
                <a:gd name="T3" fmla="*/ 6 h 52"/>
                <a:gd name="T4" fmla="*/ 24 w 34"/>
                <a:gd name="T5" fmla="*/ 6 h 52"/>
                <a:gd name="T6" fmla="*/ 26 w 34"/>
                <a:gd name="T7" fmla="*/ 4 h 52"/>
                <a:gd name="T8" fmla="*/ 30 w 34"/>
                <a:gd name="T9" fmla="*/ 0 h 52"/>
                <a:gd name="T10" fmla="*/ 34 w 34"/>
                <a:gd name="T11" fmla="*/ 0 h 52"/>
                <a:gd name="T12" fmla="*/ 34 w 34"/>
                <a:gd name="T13" fmla="*/ 0 h 52"/>
                <a:gd name="T14" fmla="*/ 32 w 34"/>
                <a:gd name="T15" fmla="*/ 4 h 52"/>
                <a:gd name="T16" fmla="*/ 28 w 34"/>
                <a:gd name="T17" fmla="*/ 12 h 52"/>
                <a:gd name="T18" fmla="*/ 28 w 34"/>
                <a:gd name="T19" fmla="*/ 12 h 52"/>
                <a:gd name="T20" fmla="*/ 24 w 34"/>
                <a:gd name="T21" fmla="*/ 20 h 52"/>
                <a:gd name="T22" fmla="*/ 20 w 34"/>
                <a:gd name="T23" fmla="*/ 30 h 52"/>
                <a:gd name="T24" fmla="*/ 14 w 34"/>
                <a:gd name="T25" fmla="*/ 42 h 52"/>
                <a:gd name="T26" fmla="*/ 10 w 34"/>
                <a:gd name="T27" fmla="*/ 46 h 52"/>
                <a:gd name="T28" fmla="*/ 4 w 34"/>
                <a:gd name="T29" fmla="*/ 50 h 52"/>
                <a:gd name="T30" fmla="*/ 4 w 34"/>
                <a:gd name="T31" fmla="*/ 50 h 52"/>
                <a:gd name="T32" fmla="*/ 0 w 34"/>
                <a:gd name="T33" fmla="*/ 52 h 52"/>
                <a:gd name="T34" fmla="*/ 0 w 34"/>
                <a:gd name="T35" fmla="*/ 48 h 52"/>
                <a:gd name="T36" fmla="*/ 4 w 34"/>
                <a:gd name="T37" fmla="*/ 36 h 52"/>
                <a:gd name="T38" fmla="*/ 16 w 34"/>
                <a:gd name="T39" fmla="*/ 16 h 52"/>
                <a:gd name="T40" fmla="*/ 16 w 34"/>
                <a:gd name="T41" fmla="*/ 1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52"/>
                <a:gd name="T65" fmla="*/ 34 w 34"/>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52">
                  <a:moveTo>
                    <a:pt x="16" y="16"/>
                  </a:moveTo>
                  <a:lnTo>
                    <a:pt x="24" y="6"/>
                  </a:lnTo>
                  <a:lnTo>
                    <a:pt x="26" y="4"/>
                  </a:lnTo>
                  <a:lnTo>
                    <a:pt x="30" y="0"/>
                  </a:lnTo>
                  <a:lnTo>
                    <a:pt x="34" y="0"/>
                  </a:lnTo>
                  <a:lnTo>
                    <a:pt x="32" y="4"/>
                  </a:lnTo>
                  <a:lnTo>
                    <a:pt x="28" y="12"/>
                  </a:lnTo>
                  <a:lnTo>
                    <a:pt x="24" y="20"/>
                  </a:lnTo>
                  <a:lnTo>
                    <a:pt x="20" y="30"/>
                  </a:lnTo>
                  <a:lnTo>
                    <a:pt x="14" y="42"/>
                  </a:lnTo>
                  <a:lnTo>
                    <a:pt x="10" y="46"/>
                  </a:lnTo>
                  <a:lnTo>
                    <a:pt x="4" y="50"/>
                  </a:lnTo>
                  <a:lnTo>
                    <a:pt x="0" y="52"/>
                  </a:lnTo>
                  <a:lnTo>
                    <a:pt x="0" y="48"/>
                  </a:lnTo>
                  <a:lnTo>
                    <a:pt x="4" y="36"/>
                  </a:lnTo>
                  <a:lnTo>
                    <a:pt x="16" y="16"/>
                  </a:lnTo>
                  <a:close/>
                </a:path>
              </a:pathLst>
            </a:custGeom>
            <a:solidFill>
              <a:srgbClr val="FDCA94"/>
            </a:solidFill>
            <a:ln w="9525">
              <a:noFill/>
              <a:round/>
              <a:headEnd/>
              <a:tailEnd/>
            </a:ln>
          </p:spPr>
          <p:txBody>
            <a:bodyPr>
              <a:prstTxWarp prst="textNoShape">
                <a:avLst/>
              </a:prstTxWarp>
            </a:bodyPr>
            <a:lstStyle/>
            <a:p>
              <a:pPr eaLnBrk="0" hangingPunct="0"/>
              <a:endParaRPr lang="en-US"/>
            </a:p>
          </p:txBody>
        </p:sp>
        <p:sp>
          <p:nvSpPr>
            <p:cNvPr id="60460" name="Freeform 325"/>
            <p:cNvSpPr>
              <a:spLocks/>
            </p:cNvSpPr>
            <p:nvPr/>
          </p:nvSpPr>
          <p:spPr bwMode="auto">
            <a:xfrm>
              <a:off x="4200" y="3093"/>
              <a:ext cx="42" cy="18"/>
            </a:xfrm>
            <a:custGeom>
              <a:avLst/>
              <a:gdLst>
                <a:gd name="T0" fmla="*/ 32 w 42"/>
                <a:gd name="T1" fmla="*/ 14 h 18"/>
                <a:gd name="T2" fmla="*/ 32 w 42"/>
                <a:gd name="T3" fmla="*/ 14 h 18"/>
                <a:gd name="T4" fmla="*/ 24 w 42"/>
                <a:gd name="T5" fmla="*/ 18 h 18"/>
                <a:gd name="T6" fmla="*/ 16 w 42"/>
                <a:gd name="T7" fmla="*/ 18 h 18"/>
                <a:gd name="T8" fmla="*/ 0 w 42"/>
                <a:gd name="T9" fmla="*/ 18 h 18"/>
                <a:gd name="T10" fmla="*/ 0 w 42"/>
                <a:gd name="T11" fmla="*/ 18 h 18"/>
                <a:gd name="T12" fmla="*/ 4 w 42"/>
                <a:gd name="T13" fmla="*/ 14 h 18"/>
                <a:gd name="T14" fmla="*/ 16 w 42"/>
                <a:gd name="T15" fmla="*/ 6 h 18"/>
                <a:gd name="T16" fmla="*/ 22 w 42"/>
                <a:gd name="T17" fmla="*/ 2 h 18"/>
                <a:gd name="T18" fmla="*/ 28 w 42"/>
                <a:gd name="T19" fmla="*/ 0 h 18"/>
                <a:gd name="T20" fmla="*/ 36 w 42"/>
                <a:gd name="T21" fmla="*/ 0 h 18"/>
                <a:gd name="T22" fmla="*/ 40 w 42"/>
                <a:gd name="T23" fmla="*/ 4 h 18"/>
                <a:gd name="T24" fmla="*/ 40 w 42"/>
                <a:gd name="T25" fmla="*/ 4 h 18"/>
                <a:gd name="T26" fmla="*/ 42 w 42"/>
                <a:gd name="T27" fmla="*/ 4 h 18"/>
                <a:gd name="T28" fmla="*/ 42 w 42"/>
                <a:gd name="T29" fmla="*/ 6 h 18"/>
                <a:gd name="T30" fmla="*/ 38 w 42"/>
                <a:gd name="T31" fmla="*/ 10 h 18"/>
                <a:gd name="T32" fmla="*/ 32 w 42"/>
                <a:gd name="T33" fmla="*/ 14 h 18"/>
                <a:gd name="T34" fmla="*/ 32 w 42"/>
                <a:gd name="T35" fmla="*/ 14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8"/>
                <a:gd name="T56" fmla="*/ 42 w 4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8">
                  <a:moveTo>
                    <a:pt x="32" y="14"/>
                  </a:moveTo>
                  <a:lnTo>
                    <a:pt x="32" y="14"/>
                  </a:lnTo>
                  <a:lnTo>
                    <a:pt x="24" y="18"/>
                  </a:lnTo>
                  <a:lnTo>
                    <a:pt x="16" y="18"/>
                  </a:lnTo>
                  <a:lnTo>
                    <a:pt x="0" y="18"/>
                  </a:lnTo>
                  <a:lnTo>
                    <a:pt x="4" y="14"/>
                  </a:lnTo>
                  <a:lnTo>
                    <a:pt x="16" y="6"/>
                  </a:lnTo>
                  <a:lnTo>
                    <a:pt x="22" y="2"/>
                  </a:lnTo>
                  <a:lnTo>
                    <a:pt x="28" y="0"/>
                  </a:lnTo>
                  <a:lnTo>
                    <a:pt x="36" y="0"/>
                  </a:lnTo>
                  <a:lnTo>
                    <a:pt x="40" y="4"/>
                  </a:lnTo>
                  <a:lnTo>
                    <a:pt x="42" y="4"/>
                  </a:lnTo>
                  <a:lnTo>
                    <a:pt x="42" y="6"/>
                  </a:lnTo>
                  <a:lnTo>
                    <a:pt x="38" y="10"/>
                  </a:lnTo>
                  <a:lnTo>
                    <a:pt x="32" y="14"/>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461" name="Freeform 326"/>
            <p:cNvSpPr>
              <a:spLocks/>
            </p:cNvSpPr>
            <p:nvPr/>
          </p:nvSpPr>
          <p:spPr bwMode="auto">
            <a:xfrm>
              <a:off x="4200" y="3089"/>
              <a:ext cx="42" cy="22"/>
            </a:xfrm>
            <a:custGeom>
              <a:avLst/>
              <a:gdLst>
                <a:gd name="T0" fmla="*/ 18 w 42"/>
                <a:gd name="T1" fmla="*/ 12 h 22"/>
                <a:gd name="T2" fmla="*/ 18 w 42"/>
                <a:gd name="T3" fmla="*/ 12 h 22"/>
                <a:gd name="T4" fmla="*/ 8 w 42"/>
                <a:gd name="T5" fmla="*/ 16 h 22"/>
                <a:gd name="T6" fmla="*/ 4 w 42"/>
                <a:gd name="T7" fmla="*/ 20 h 22"/>
                <a:gd name="T8" fmla="*/ 0 w 42"/>
                <a:gd name="T9" fmla="*/ 22 h 22"/>
                <a:gd name="T10" fmla="*/ 0 w 42"/>
                <a:gd name="T11" fmla="*/ 22 h 22"/>
                <a:gd name="T12" fmla="*/ 2 w 42"/>
                <a:gd name="T13" fmla="*/ 18 h 22"/>
                <a:gd name="T14" fmla="*/ 4 w 42"/>
                <a:gd name="T15" fmla="*/ 12 h 22"/>
                <a:gd name="T16" fmla="*/ 10 w 42"/>
                <a:gd name="T17" fmla="*/ 8 h 22"/>
                <a:gd name="T18" fmla="*/ 14 w 42"/>
                <a:gd name="T19" fmla="*/ 4 h 22"/>
                <a:gd name="T20" fmla="*/ 22 w 42"/>
                <a:gd name="T21" fmla="*/ 0 h 22"/>
                <a:gd name="T22" fmla="*/ 30 w 42"/>
                <a:gd name="T23" fmla="*/ 2 h 22"/>
                <a:gd name="T24" fmla="*/ 42 w 42"/>
                <a:gd name="T25" fmla="*/ 6 h 22"/>
                <a:gd name="T26" fmla="*/ 42 w 42"/>
                <a:gd name="T27" fmla="*/ 6 h 22"/>
                <a:gd name="T28" fmla="*/ 18 w 42"/>
                <a:gd name="T29" fmla="*/ 12 h 22"/>
                <a:gd name="T30" fmla="*/ 18 w 42"/>
                <a:gd name="T31" fmla="*/ 1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2"/>
                <a:gd name="T50" fmla="*/ 42 w 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2">
                  <a:moveTo>
                    <a:pt x="18" y="12"/>
                  </a:moveTo>
                  <a:lnTo>
                    <a:pt x="18" y="12"/>
                  </a:lnTo>
                  <a:lnTo>
                    <a:pt x="8" y="16"/>
                  </a:lnTo>
                  <a:lnTo>
                    <a:pt x="4" y="20"/>
                  </a:lnTo>
                  <a:lnTo>
                    <a:pt x="0" y="22"/>
                  </a:lnTo>
                  <a:lnTo>
                    <a:pt x="2" y="18"/>
                  </a:lnTo>
                  <a:lnTo>
                    <a:pt x="4" y="12"/>
                  </a:lnTo>
                  <a:lnTo>
                    <a:pt x="10" y="8"/>
                  </a:lnTo>
                  <a:lnTo>
                    <a:pt x="14" y="4"/>
                  </a:lnTo>
                  <a:lnTo>
                    <a:pt x="22" y="0"/>
                  </a:lnTo>
                  <a:lnTo>
                    <a:pt x="30" y="2"/>
                  </a:lnTo>
                  <a:lnTo>
                    <a:pt x="42" y="6"/>
                  </a:lnTo>
                  <a:lnTo>
                    <a:pt x="18" y="12"/>
                  </a:lnTo>
                  <a:close/>
                </a:path>
              </a:pathLst>
            </a:custGeom>
            <a:solidFill>
              <a:srgbClr val="BD976F"/>
            </a:solidFill>
            <a:ln w="9525">
              <a:noFill/>
              <a:round/>
              <a:headEnd/>
              <a:tailEnd/>
            </a:ln>
          </p:spPr>
          <p:txBody>
            <a:bodyPr>
              <a:prstTxWarp prst="textNoShape">
                <a:avLst/>
              </a:prstTxWarp>
            </a:bodyPr>
            <a:lstStyle/>
            <a:p>
              <a:pPr eaLnBrk="0" hangingPunct="0"/>
              <a:endParaRPr lang="en-US"/>
            </a:p>
          </p:txBody>
        </p:sp>
        <p:sp>
          <p:nvSpPr>
            <p:cNvPr id="60462" name="Freeform 327"/>
            <p:cNvSpPr>
              <a:spLocks/>
            </p:cNvSpPr>
            <p:nvPr/>
          </p:nvSpPr>
          <p:spPr bwMode="auto">
            <a:xfrm>
              <a:off x="4226" y="3097"/>
              <a:ext cx="10" cy="10"/>
            </a:xfrm>
            <a:custGeom>
              <a:avLst/>
              <a:gdLst>
                <a:gd name="T0" fmla="*/ 10 w 10"/>
                <a:gd name="T1" fmla="*/ 2 h 10"/>
                <a:gd name="T2" fmla="*/ 10 w 10"/>
                <a:gd name="T3" fmla="*/ 2 h 10"/>
                <a:gd name="T4" fmla="*/ 10 w 10"/>
                <a:gd name="T5" fmla="*/ 6 h 10"/>
                <a:gd name="T6" fmla="*/ 6 w 10"/>
                <a:gd name="T7" fmla="*/ 10 h 10"/>
                <a:gd name="T8" fmla="*/ 6 w 10"/>
                <a:gd name="T9" fmla="*/ 10 h 10"/>
                <a:gd name="T10" fmla="*/ 2 w 10"/>
                <a:gd name="T11" fmla="*/ 8 h 10"/>
                <a:gd name="T12" fmla="*/ 0 w 10"/>
                <a:gd name="T13" fmla="*/ 4 h 10"/>
                <a:gd name="T14" fmla="*/ 0 w 10"/>
                <a:gd name="T15" fmla="*/ 4 h 10"/>
                <a:gd name="T16" fmla="*/ 0 w 10"/>
                <a:gd name="T17" fmla="*/ 2 h 10"/>
                <a:gd name="T18" fmla="*/ 4 w 10"/>
                <a:gd name="T19" fmla="*/ 0 h 10"/>
                <a:gd name="T20" fmla="*/ 4 w 10"/>
                <a:gd name="T21" fmla="*/ 0 h 10"/>
                <a:gd name="T22" fmla="*/ 8 w 10"/>
                <a:gd name="T23" fmla="*/ 0 h 10"/>
                <a:gd name="T24" fmla="*/ 10 w 10"/>
                <a:gd name="T25" fmla="*/ 2 h 10"/>
                <a:gd name="T26" fmla="*/ 10 w 10"/>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
                <a:gd name="T44" fmla="*/ 10 w 1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
                  <a:moveTo>
                    <a:pt x="10" y="2"/>
                  </a:moveTo>
                  <a:lnTo>
                    <a:pt x="10" y="2"/>
                  </a:lnTo>
                  <a:lnTo>
                    <a:pt x="10" y="6"/>
                  </a:lnTo>
                  <a:lnTo>
                    <a:pt x="6" y="10"/>
                  </a:lnTo>
                  <a:lnTo>
                    <a:pt x="2" y="8"/>
                  </a:lnTo>
                  <a:lnTo>
                    <a:pt x="0" y="4"/>
                  </a:lnTo>
                  <a:lnTo>
                    <a:pt x="0" y="2"/>
                  </a:lnTo>
                  <a:lnTo>
                    <a:pt x="4" y="0"/>
                  </a:lnTo>
                  <a:lnTo>
                    <a:pt x="8" y="0"/>
                  </a:lnTo>
                  <a:lnTo>
                    <a:pt x="10" y="2"/>
                  </a:lnTo>
                  <a:close/>
                </a:path>
              </a:pathLst>
            </a:custGeom>
            <a:solidFill>
              <a:srgbClr val="5970A5"/>
            </a:solidFill>
            <a:ln w="9525">
              <a:noFill/>
              <a:round/>
              <a:headEnd/>
              <a:tailEnd/>
            </a:ln>
          </p:spPr>
          <p:txBody>
            <a:bodyPr>
              <a:prstTxWarp prst="textNoShape">
                <a:avLst/>
              </a:prstTxWarp>
            </a:bodyPr>
            <a:lstStyle/>
            <a:p>
              <a:pPr eaLnBrk="0" hangingPunct="0"/>
              <a:endParaRPr lang="en-US"/>
            </a:p>
          </p:txBody>
        </p:sp>
        <p:sp>
          <p:nvSpPr>
            <p:cNvPr id="60463" name="Freeform 328"/>
            <p:cNvSpPr>
              <a:spLocks/>
            </p:cNvSpPr>
            <p:nvPr/>
          </p:nvSpPr>
          <p:spPr bwMode="auto">
            <a:xfrm>
              <a:off x="4232" y="3099"/>
              <a:ext cx="4" cy="2"/>
            </a:xfrm>
            <a:custGeom>
              <a:avLst/>
              <a:gdLst>
                <a:gd name="T0" fmla="*/ 0 w 4"/>
                <a:gd name="T1" fmla="*/ 0 h 2"/>
                <a:gd name="T2" fmla="*/ 0 w 4"/>
                <a:gd name="T3" fmla="*/ 0 h 2"/>
                <a:gd name="T4" fmla="*/ 2 w 4"/>
                <a:gd name="T5" fmla="*/ 2 h 2"/>
                <a:gd name="T6" fmla="*/ 2 w 4"/>
                <a:gd name="T7" fmla="*/ 2 h 2"/>
                <a:gd name="T8" fmla="*/ 4 w 4"/>
                <a:gd name="T9" fmla="*/ 0 h 2"/>
                <a:gd name="T10" fmla="*/ 4 w 4"/>
                <a:gd name="T11" fmla="*/ 0 h 2"/>
                <a:gd name="T12" fmla="*/ 2 w 4"/>
                <a:gd name="T13" fmla="*/ 0 h 2"/>
                <a:gd name="T14" fmla="*/ 2 w 4"/>
                <a:gd name="T15" fmla="*/ 0 h 2"/>
                <a:gd name="T16" fmla="*/ 0 w 4"/>
                <a:gd name="T17" fmla="*/ 0 h 2"/>
                <a:gd name="T18" fmla="*/ 0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0" y="0"/>
                  </a:moveTo>
                  <a:lnTo>
                    <a:pt x="0" y="0"/>
                  </a:lnTo>
                  <a:lnTo>
                    <a:pt x="2" y="2"/>
                  </a:lnTo>
                  <a:lnTo>
                    <a:pt x="4" y="0"/>
                  </a:lnTo>
                  <a:lnTo>
                    <a:pt x="2" y="0"/>
                  </a:lnTo>
                  <a:lnTo>
                    <a:pt x="0" y="0"/>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464" name="Freeform 329"/>
            <p:cNvSpPr>
              <a:spLocks/>
            </p:cNvSpPr>
            <p:nvPr/>
          </p:nvSpPr>
          <p:spPr bwMode="auto">
            <a:xfrm>
              <a:off x="4202" y="3089"/>
              <a:ext cx="42" cy="20"/>
            </a:xfrm>
            <a:custGeom>
              <a:avLst/>
              <a:gdLst>
                <a:gd name="T0" fmla="*/ 42 w 42"/>
                <a:gd name="T1" fmla="*/ 4 h 20"/>
                <a:gd name="T2" fmla="*/ 42 w 42"/>
                <a:gd name="T3" fmla="*/ 4 h 20"/>
                <a:gd name="T4" fmla="*/ 36 w 42"/>
                <a:gd name="T5" fmla="*/ 2 h 20"/>
                <a:gd name="T6" fmla="*/ 32 w 42"/>
                <a:gd name="T7" fmla="*/ 0 h 20"/>
                <a:gd name="T8" fmla="*/ 24 w 42"/>
                <a:gd name="T9" fmla="*/ 0 h 20"/>
                <a:gd name="T10" fmla="*/ 18 w 42"/>
                <a:gd name="T11" fmla="*/ 0 h 20"/>
                <a:gd name="T12" fmla="*/ 10 w 42"/>
                <a:gd name="T13" fmla="*/ 4 h 20"/>
                <a:gd name="T14" fmla="*/ 4 w 42"/>
                <a:gd name="T15" fmla="*/ 10 h 20"/>
                <a:gd name="T16" fmla="*/ 0 w 42"/>
                <a:gd name="T17" fmla="*/ 20 h 20"/>
                <a:gd name="T18" fmla="*/ 0 w 42"/>
                <a:gd name="T19" fmla="*/ 20 h 20"/>
                <a:gd name="T20" fmla="*/ 2 w 42"/>
                <a:gd name="T21" fmla="*/ 16 h 20"/>
                <a:gd name="T22" fmla="*/ 10 w 42"/>
                <a:gd name="T23" fmla="*/ 8 h 20"/>
                <a:gd name="T24" fmla="*/ 14 w 42"/>
                <a:gd name="T25" fmla="*/ 4 h 20"/>
                <a:gd name="T26" fmla="*/ 22 w 42"/>
                <a:gd name="T27" fmla="*/ 2 h 20"/>
                <a:gd name="T28" fmla="*/ 30 w 42"/>
                <a:gd name="T29" fmla="*/ 2 h 20"/>
                <a:gd name="T30" fmla="*/ 38 w 42"/>
                <a:gd name="T31" fmla="*/ 6 h 20"/>
                <a:gd name="T32" fmla="*/ 42 w 42"/>
                <a:gd name="T33" fmla="*/ 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0"/>
                <a:gd name="T53" fmla="*/ 42 w 4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0">
                  <a:moveTo>
                    <a:pt x="42" y="4"/>
                  </a:moveTo>
                  <a:lnTo>
                    <a:pt x="42" y="4"/>
                  </a:lnTo>
                  <a:lnTo>
                    <a:pt x="36" y="2"/>
                  </a:lnTo>
                  <a:lnTo>
                    <a:pt x="32" y="0"/>
                  </a:lnTo>
                  <a:lnTo>
                    <a:pt x="24" y="0"/>
                  </a:lnTo>
                  <a:lnTo>
                    <a:pt x="18" y="0"/>
                  </a:lnTo>
                  <a:lnTo>
                    <a:pt x="10" y="4"/>
                  </a:lnTo>
                  <a:lnTo>
                    <a:pt x="4" y="10"/>
                  </a:lnTo>
                  <a:lnTo>
                    <a:pt x="0" y="20"/>
                  </a:lnTo>
                  <a:lnTo>
                    <a:pt x="2" y="16"/>
                  </a:lnTo>
                  <a:lnTo>
                    <a:pt x="10" y="8"/>
                  </a:lnTo>
                  <a:lnTo>
                    <a:pt x="14" y="4"/>
                  </a:lnTo>
                  <a:lnTo>
                    <a:pt x="22" y="2"/>
                  </a:lnTo>
                  <a:lnTo>
                    <a:pt x="30" y="2"/>
                  </a:lnTo>
                  <a:lnTo>
                    <a:pt x="38" y="6"/>
                  </a:lnTo>
                  <a:lnTo>
                    <a:pt x="42" y="4"/>
                  </a:lnTo>
                  <a:close/>
                </a:path>
              </a:pathLst>
            </a:custGeom>
            <a:solidFill>
              <a:srgbClr val="FCB47E"/>
            </a:solidFill>
            <a:ln w="9525">
              <a:noFill/>
              <a:round/>
              <a:headEnd/>
              <a:tailEnd/>
            </a:ln>
          </p:spPr>
          <p:txBody>
            <a:bodyPr>
              <a:prstTxWarp prst="textNoShape">
                <a:avLst/>
              </a:prstTxWarp>
            </a:bodyPr>
            <a:lstStyle/>
            <a:p>
              <a:pPr eaLnBrk="0" hangingPunct="0"/>
              <a:endParaRPr lang="en-US"/>
            </a:p>
          </p:txBody>
        </p:sp>
        <p:sp>
          <p:nvSpPr>
            <p:cNvPr id="60465" name="Freeform 330"/>
            <p:cNvSpPr>
              <a:spLocks/>
            </p:cNvSpPr>
            <p:nvPr/>
          </p:nvSpPr>
          <p:spPr bwMode="auto">
            <a:xfrm>
              <a:off x="4224" y="3093"/>
              <a:ext cx="20" cy="18"/>
            </a:xfrm>
            <a:custGeom>
              <a:avLst/>
              <a:gdLst>
                <a:gd name="T0" fmla="*/ 16 w 20"/>
                <a:gd name="T1" fmla="*/ 2 h 18"/>
                <a:gd name="T2" fmla="*/ 16 w 20"/>
                <a:gd name="T3" fmla="*/ 2 h 18"/>
                <a:gd name="T4" fmla="*/ 16 w 20"/>
                <a:gd name="T5" fmla="*/ 4 h 18"/>
                <a:gd name="T6" fmla="*/ 16 w 20"/>
                <a:gd name="T7" fmla="*/ 8 h 18"/>
                <a:gd name="T8" fmla="*/ 10 w 20"/>
                <a:gd name="T9" fmla="*/ 12 h 18"/>
                <a:gd name="T10" fmla="*/ 0 w 20"/>
                <a:gd name="T11" fmla="*/ 18 h 18"/>
                <a:gd name="T12" fmla="*/ 0 w 20"/>
                <a:gd name="T13" fmla="*/ 18 h 18"/>
                <a:gd name="T14" fmla="*/ 10 w 20"/>
                <a:gd name="T15" fmla="*/ 14 h 18"/>
                <a:gd name="T16" fmla="*/ 16 w 20"/>
                <a:gd name="T17" fmla="*/ 8 h 18"/>
                <a:gd name="T18" fmla="*/ 20 w 20"/>
                <a:gd name="T19" fmla="*/ 4 h 18"/>
                <a:gd name="T20" fmla="*/ 20 w 20"/>
                <a:gd name="T21" fmla="*/ 0 h 18"/>
                <a:gd name="T22" fmla="*/ 16 w 20"/>
                <a:gd name="T23" fmla="*/ 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8"/>
                <a:gd name="T38" fmla="*/ 20 w 2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8">
                  <a:moveTo>
                    <a:pt x="16" y="2"/>
                  </a:moveTo>
                  <a:lnTo>
                    <a:pt x="16" y="2"/>
                  </a:lnTo>
                  <a:lnTo>
                    <a:pt x="16" y="4"/>
                  </a:lnTo>
                  <a:lnTo>
                    <a:pt x="16" y="8"/>
                  </a:lnTo>
                  <a:lnTo>
                    <a:pt x="10" y="12"/>
                  </a:lnTo>
                  <a:lnTo>
                    <a:pt x="0" y="18"/>
                  </a:lnTo>
                  <a:lnTo>
                    <a:pt x="10" y="14"/>
                  </a:lnTo>
                  <a:lnTo>
                    <a:pt x="16" y="8"/>
                  </a:lnTo>
                  <a:lnTo>
                    <a:pt x="20" y="4"/>
                  </a:lnTo>
                  <a:lnTo>
                    <a:pt x="20" y="0"/>
                  </a:lnTo>
                  <a:lnTo>
                    <a:pt x="16" y="2"/>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66" name="Freeform 331"/>
            <p:cNvSpPr>
              <a:spLocks/>
            </p:cNvSpPr>
            <p:nvPr/>
          </p:nvSpPr>
          <p:spPr bwMode="auto">
            <a:xfrm>
              <a:off x="4200" y="3087"/>
              <a:ext cx="46" cy="24"/>
            </a:xfrm>
            <a:custGeom>
              <a:avLst/>
              <a:gdLst>
                <a:gd name="T0" fmla="*/ 0 w 46"/>
                <a:gd name="T1" fmla="*/ 24 h 24"/>
                <a:gd name="T2" fmla="*/ 0 w 46"/>
                <a:gd name="T3" fmla="*/ 24 h 24"/>
                <a:gd name="T4" fmla="*/ 2 w 46"/>
                <a:gd name="T5" fmla="*/ 22 h 24"/>
                <a:gd name="T6" fmla="*/ 8 w 46"/>
                <a:gd name="T7" fmla="*/ 18 h 24"/>
                <a:gd name="T8" fmla="*/ 18 w 46"/>
                <a:gd name="T9" fmla="*/ 12 h 24"/>
                <a:gd name="T10" fmla="*/ 34 w 46"/>
                <a:gd name="T11" fmla="*/ 6 h 24"/>
                <a:gd name="T12" fmla="*/ 34 w 46"/>
                <a:gd name="T13" fmla="*/ 6 h 24"/>
                <a:gd name="T14" fmla="*/ 40 w 46"/>
                <a:gd name="T15" fmla="*/ 6 h 24"/>
                <a:gd name="T16" fmla="*/ 44 w 46"/>
                <a:gd name="T17" fmla="*/ 2 h 24"/>
                <a:gd name="T18" fmla="*/ 46 w 46"/>
                <a:gd name="T19" fmla="*/ 0 h 24"/>
                <a:gd name="T20" fmla="*/ 46 w 46"/>
                <a:gd name="T21" fmla="*/ 0 h 24"/>
                <a:gd name="T22" fmla="*/ 46 w 46"/>
                <a:gd name="T23" fmla="*/ 2 h 24"/>
                <a:gd name="T24" fmla="*/ 46 w 46"/>
                <a:gd name="T25" fmla="*/ 4 h 24"/>
                <a:gd name="T26" fmla="*/ 42 w 46"/>
                <a:gd name="T27" fmla="*/ 8 h 24"/>
                <a:gd name="T28" fmla="*/ 34 w 46"/>
                <a:gd name="T29" fmla="*/ 10 h 24"/>
                <a:gd name="T30" fmla="*/ 34 w 46"/>
                <a:gd name="T31" fmla="*/ 10 h 24"/>
                <a:gd name="T32" fmla="*/ 20 w 46"/>
                <a:gd name="T33" fmla="*/ 14 h 24"/>
                <a:gd name="T34" fmla="*/ 10 w 46"/>
                <a:gd name="T35" fmla="*/ 20 h 24"/>
                <a:gd name="T36" fmla="*/ 0 w 46"/>
                <a:gd name="T37" fmla="*/ 24 h 24"/>
                <a:gd name="T38" fmla="*/ 0 w 46"/>
                <a:gd name="T39" fmla="*/ 24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24"/>
                <a:gd name="T62" fmla="*/ 46 w 46"/>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24">
                  <a:moveTo>
                    <a:pt x="0" y="24"/>
                  </a:moveTo>
                  <a:lnTo>
                    <a:pt x="0" y="24"/>
                  </a:lnTo>
                  <a:lnTo>
                    <a:pt x="2" y="22"/>
                  </a:lnTo>
                  <a:lnTo>
                    <a:pt x="8" y="18"/>
                  </a:lnTo>
                  <a:lnTo>
                    <a:pt x="18" y="12"/>
                  </a:lnTo>
                  <a:lnTo>
                    <a:pt x="34" y="6"/>
                  </a:lnTo>
                  <a:lnTo>
                    <a:pt x="40" y="6"/>
                  </a:lnTo>
                  <a:lnTo>
                    <a:pt x="44" y="2"/>
                  </a:lnTo>
                  <a:lnTo>
                    <a:pt x="46" y="0"/>
                  </a:lnTo>
                  <a:lnTo>
                    <a:pt x="46" y="2"/>
                  </a:lnTo>
                  <a:lnTo>
                    <a:pt x="46" y="4"/>
                  </a:lnTo>
                  <a:lnTo>
                    <a:pt x="42" y="8"/>
                  </a:lnTo>
                  <a:lnTo>
                    <a:pt x="34" y="10"/>
                  </a:lnTo>
                  <a:lnTo>
                    <a:pt x="20" y="14"/>
                  </a:lnTo>
                  <a:lnTo>
                    <a:pt x="10" y="20"/>
                  </a:lnTo>
                  <a:lnTo>
                    <a:pt x="0" y="24"/>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67" name="Freeform 332"/>
            <p:cNvSpPr>
              <a:spLocks/>
            </p:cNvSpPr>
            <p:nvPr/>
          </p:nvSpPr>
          <p:spPr bwMode="auto">
            <a:xfrm>
              <a:off x="4062" y="3033"/>
              <a:ext cx="94" cy="126"/>
            </a:xfrm>
            <a:custGeom>
              <a:avLst/>
              <a:gdLst>
                <a:gd name="T0" fmla="*/ 84 w 94"/>
                <a:gd name="T1" fmla="*/ 52 h 126"/>
                <a:gd name="T2" fmla="*/ 84 w 94"/>
                <a:gd name="T3" fmla="*/ 52 h 126"/>
                <a:gd name="T4" fmla="*/ 92 w 94"/>
                <a:gd name="T5" fmla="*/ 32 h 126"/>
                <a:gd name="T6" fmla="*/ 94 w 94"/>
                <a:gd name="T7" fmla="*/ 22 h 126"/>
                <a:gd name="T8" fmla="*/ 94 w 94"/>
                <a:gd name="T9" fmla="*/ 16 h 126"/>
                <a:gd name="T10" fmla="*/ 92 w 94"/>
                <a:gd name="T11" fmla="*/ 10 h 126"/>
                <a:gd name="T12" fmla="*/ 92 w 94"/>
                <a:gd name="T13" fmla="*/ 10 h 126"/>
                <a:gd name="T14" fmla="*/ 90 w 94"/>
                <a:gd name="T15" fmla="*/ 8 h 126"/>
                <a:gd name="T16" fmla="*/ 86 w 94"/>
                <a:gd name="T17" fmla="*/ 6 h 126"/>
                <a:gd name="T18" fmla="*/ 78 w 94"/>
                <a:gd name="T19" fmla="*/ 0 h 126"/>
                <a:gd name="T20" fmla="*/ 78 w 94"/>
                <a:gd name="T21" fmla="*/ 0 h 126"/>
                <a:gd name="T22" fmla="*/ 66 w 94"/>
                <a:gd name="T23" fmla="*/ 32 h 126"/>
                <a:gd name="T24" fmla="*/ 54 w 94"/>
                <a:gd name="T25" fmla="*/ 58 h 126"/>
                <a:gd name="T26" fmla="*/ 46 w 94"/>
                <a:gd name="T27" fmla="*/ 72 h 126"/>
                <a:gd name="T28" fmla="*/ 38 w 94"/>
                <a:gd name="T29" fmla="*/ 86 h 126"/>
                <a:gd name="T30" fmla="*/ 38 w 94"/>
                <a:gd name="T31" fmla="*/ 86 h 126"/>
                <a:gd name="T32" fmla="*/ 32 w 94"/>
                <a:gd name="T33" fmla="*/ 94 h 126"/>
                <a:gd name="T34" fmla="*/ 24 w 94"/>
                <a:gd name="T35" fmla="*/ 102 h 126"/>
                <a:gd name="T36" fmla="*/ 12 w 94"/>
                <a:gd name="T37" fmla="*/ 110 h 126"/>
                <a:gd name="T38" fmla="*/ 4 w 94"/>
                <a:gd name="T39" fmla="*/ 114 h 126"/>
                <a:gd name="T40" fmla="*/ 0 w 94"/>
                <a:gd name="T41" fmla="*/ 114 h 126"/>
                <a:gd name="T42" fmla="*/ 20 w 94"/>
                <a:gd name="T43" fmla="*/ 126 h 126"/>
                <a:gd name="T44" fmla="*/ 20 w 94"/>
                <a:gd name="T45" fmla="*/ 126 h 126"/>
                <a:gd name="T46" fmla="*/ 26 w 94"/>
                <a:gd name="T47" fmla="*/ 124 h 126"/>
                <a:gd name="T48" fmla="*/ 32 w 94"/>
                <a:gd name="T49" fmla="*/ 122 h 126"/>
                <a:gd name="T50" fmla="*/ 40 w 94"/>
                <a:gd name="T51" fmla="*/ 114 h 126"/>
                <a:gd name="T52" fmla="*/ 50 w 94"/>
                <a:gd name="T53" fmla="*/ 106 h 126"/>
                <a:gd name="T54" fmla="*/ 60 w 94"/>
                <a:gd name="T55" fmla="*/ 92 h 126"/>
                <a:gd name="T56" fmla="*/ 72 w 94"/>
                <a:gd name="T57" fmla="*/ 74 h 126"/>
                <a:gd name="T58" fmla="*/ 84 w 94"/>
                <a:gd name="T59" fmla="*/ 52 h 126"/>
                <a:gd name="T60" fmla="*/ 84 w 94"/>
                <a:gd name="T61" fmla="*/ 52 h 1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126"/>
                <a:gd name="T95" fmla="*/ 94 w 94"/>
                <a:gd name="T96" fmla="*/ 126 h 1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126">
                  <a:moveTo>
                    <a:pt x="84" y="52"/>
                  </a:moveTo>
                  <a:lnTo>
                    <a:pt x="84" y="52"/>
                  </a:lnTo>
                  <a:lnTo>
                    <a:pt x="92" y="32"/>
                  </a:lnTo>
                  <a:lnTo>
                    <a:pt x="94" y="22"/>
                  </a:lnTo>
                  <a:lnTo>
                    <a:pt x="94" y="16"/>
                  </a:lnTo>
                  <a:lnTo>
                    <a:pt x="92" y="10"/>
                  </a:lnTo>
                  <a:lnTo>
                    <a:pt x="90" y="8"/>
                  </a:lnTo>
                  <a:lnTo>
                    <a:pt x="86" y="6"/>
                  </a:lnTo>
                  <a:lnTo>
                    <a:pt x="78" y="0"/>
                  </a:lnTo>
                  <a:lnTo>
                    <a:pt x="66" y="32"/>
                  </a:lnTo>
                  <a:lnTo>
                    <a:pt x="54" y="58"/>
                  </a:lnTo>
                  <a:lnTo>
                    <a:pt x="46" y="72"/>
                  </a:lnTo>
                  <a:lnTo>
                    <a:pt x="38" y="86"/>
                  </a:lnTo>
                  <a:lnTo>
                    <a:pt x="32" y="94"/>
                  </a:lnTo>
                  <a:lnTo>
                    <a:pt x="24" y="102"/>
                  </a:lnTo>
                  <a:lnTo>
                    <a:pt x="12" y="110"/>
                  </a:lnTo>
                  <a:lnTo>
                    <a:pt x="4" y="114"/>
                  </a:lnTo>
                  <a:lnTo>
                    <a:pt x="0" y="114"/>
                  </a:lnTo>
                  <a:lnTo>
                    <a:pt x="20" y="126"/>
                  </a:lnTo>
                  <a:lnTo>
                    <a:pt x="26" y="124"/>
                  </a:lnTo>
                  <a:lnTo>
                    <a:pt x="32" y="122"/>
                  </a:lnTo>
                  <a:lnTo>
                    <a:pt x="40" y="114"/>
                  </a:lnTo>
                  <a:lnTo>
                    <a:pt x="50" y="106"/>
                  </a:lnTo>
                  <a:lnTo>
                    <a:pt x="60" y="92"/>
                  </a:lnTo>
                  <a:lnTo>
                    <a:pt x="72" y="74"/>
                  </a:lnTo>
                  <a:lnTo>
                    <a:pt x="84" y="52"/>
                  </a:lnTo>
                  <a:close/>
                </a:path>
              </a:pathLst>
            </a:custGeom>
            <a:solidFill>
              <a:srgbClr val="FEBA38"/>
            </a:solidFill>
            <a:ln w="9525">
              <a:noFill/>
              <a:round/>
              <a:headEnd/>
              <a:tailEnd/>
            </a:ln>
          </p:spPr>
          <p:txBody>
            <a:bodyPr>
              <a:prstTxWarp prst="textNoShape">
                <a:avLst/>
              </a:prstTxWarp>
            </a:bodyPr>
            <a:lstStyle/>
            <a:p>
              <a:pPr eaLnBrk="0" hangingPunct="0"/>
              <a:endParaRPr lang="en-US"/>
            </a:p>
          </p:txBody>
        </p:sp>
        <p:sp>
          <p:nvSpPr>
            <p:cNvPr id="60468" name="Freeform 333"/>
            <p:cNvSpPr>
              <a:spLocks/>
            </p:cNvSpPr>
            <p:nvPr/>
          </p:nvSpPr>
          <p:spPr bwMode="auto">
            <a:xfrm>
              <a:off x="4062" y="3035"/>
              <a:ext cx="78" cy="114"/>
            </a:xfrm>
            <a:custGeom>
              <a:avLst/>
              <a:gdLst>
                <a:gd name="T0" fmla="*/ 78 w 78"/>
                <a:gd name="T1" fmla="*/ 0 h 114"/>
                <a:gd name="T2" fmla="*/ 78 w 78"/>
                <a:gd name="T3" fmla="*/ 0 h 114"/>
                <a:gd name="T4" fmla="*/ 78 w 78"/>
                <a:gd name="T5" fmla="*/ 0 h 114"/>
                <a:gd name="T6" fmla="*/ 78 w 78"/>
                <a:gd name="T7" fmla="*/ 0 h 114"/>
                <a:gd name="T8" fmla="*/ 76 w 78"/>
                <a:gd name="T9" fmla="*/ 0 h 114"/>
                <a:gd name="T10" fmla="*/ 76 w 78"/>
                <a:gd name="T11" fmla="*/ 0 h 114"/>
                <a:gd name="T12" fmla="*/ 66 w 78"/>
                <a:gd name="T13" fmla="*/ 30 h 114"/>
                <a:gd name="T14" fmla="*/ 54 w 78"/>
                <a:gd name="T15" fmla="*/ 54 h 114"/>
                <a:gd name="T16" fmla="*/ 44 w 78"/>
                <a:gd name="T17" fmla="*/ 74 h 114"/>
                <a:gd name="T18" fmla="*/ 32 w 78"/>
                <a:gd name="T19" fmla="*/ 88 h 114"/>
                <a:gd name="T20" fmla="*/ 22 w 78"/>
                <a:gd name="T21" fmla="*/ 100 h 114"/>
                <a:gd name="T22" fmla="*/ 14 w 78"/>
                <a:gd name="T23" fmla="*/ 106 h 114"/>
                <a:gd name="T24" fmla="*/ 6 w 78"/>
                <a:gd name="T25" fmla="*/ 110 h 114"/>
                <a:gd name="T26" fmla="*/ 0 w 78"/>
                <a:gd name="T27" fmla="*/ 112 h 114"/>
                <a:gd name="T28" fmla="*/ 0 w 78"/>
                <a:gd name="T29" fmla="*/ 112 h 114"/>
                <a:gd name="T30" fmla="*/ 2 w 78"/>
                <a:gd name="T31" fmla="*/ 114 h 114"/>
                <a:gd name="T32" fmla="*/ 2 w 78"/>
                <a:gd name="T33" fmla="*/ 114 h 114"/>
                <a:gd name="T34" fmla="*/ 8 w 78"/>
                <a:gd name="T35" fmla="*/ 112 h 114"/>
                <a:gd name="T36" fmla="*/ 16 w 78"/>
                <a:gd name="T37" fmla="*/ 106 h 114"/>
                <a:gd name="T38" fmla="*/ 26 w 78"/>
                <a:gd name="T39" fmla="*/ 100 h 114"/>
                <a:gd name="T40" fmla="*/ 36 w 78"/>
                <a:gd name="T41" fmla="*/ 88 h 114"/>
                <a:gd name="T42" fmla="*/ 46 w 78"/>
                <a:gd name="T43" fmla="*/ 74 h 114"/>
                <a:gd name="T44" fmla="*/ 58 w 78"/>
                <a:gd name="T45" fmla="*/ 54 h 114"/>
                <a:gd name="T46" fmla="*/ 68 w 78"/>
                <a:gd name="T47" fmla="*/ 30 h 114"/>
                <a:gd name="T48" fmla="*/ 78 w 78"/>
                <a:gd name="T49" fmla="*/ 0 h 114"/>
                <a:gd name="T50" fmla="*/ 78 w 78"/>
                <a:gd name="T51" fmla="*/ 0 h 1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114"/>
                <a:gd name="T80" fmla="*/ 78 w 78"/>
                <a:gd name="T81" fmla="*/ 114 h 1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114">
                  <a:moveTo>
                    <a:pt x="78" y="0"/>
                  </a:moveTo>
                  <a:lnTo>
                    <a:pt x="78" y="0"/>
                  </a:lnTo>
                  <a:lnTo>
                    <a:pt x="76" y="0"/>
                  </a:lnTo>
                  <a:lnTo>
                    <a:pt x="66" y="30"/>
                  </a:lnTo>
                  <a:lnTo>
                    <a:pt x="54" y="54"/>
                  </a:lnTo>
                  <a:lnTo>
                    <a:pt x="44" y="74"/>
                  </a:lnTo>
                  <a:lnTo>
                    <a:pt x="32" y="88"/>
                  </a:lnTo>
                  <a:lnTo>
                    <a:pt x="22" y="100"/>
                  </a:lnTo>
                  <a:lnTo>
                    <a:pt x="14" y="106"/>
                  </a:lnTo>
                  <a:lnTo>
                    <a:pt x="6" y="110"/>
                  </a:lnTo>
                  <a:lnTo>
                    <a:pt x="0" y="112"/>
                  </a:lnTo>
                  <a:lnTo>
                    <a:pt x="2" y="114"/>
                  </a:lnTo>
                  <a:lnTo>
                    <a:pt x="8" y="112"/>
                  </a:lnTo>
                  <a:lnTo>
                    <a:pt x="16" y="106"/>
                  </a:lnTo>
                  <a:lnTo>
                    <a:pt x="26" y="100"/>
                  </a:lnTo>
                  <a:lnTo>
                    <a:pt x="36" y="88"/>
                  </a:lnTo>
                  <a:lnTo>
                    <a:pt x="46" y="74"/>
                  </a:lnTo>
                  <a:lnTo>
                    <a:pt x="58" y="54"/>
                  </a:lnTo>
                  <a:lnTo>
                    <a:pt x="68" y="30"/>
                  </a:lnTo>
                  <a:lnTo>
                    <a:pt x="78" y="0"/>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69" name="Freeform 334"/>
            <p:cNvSpPr>
              <a:spLocks/>
            </p:cNvSpPr>
            <p:nvPr/>
          </p:nvSpPr>
          <p:spPr bwMode="auto">
            <a:xfrm>
              <a:off x="4074" y="3033"/>
              <a:ext cx="68" cy="122"/>
            </a:xfrm>
            <a:custGeom>
              <a:avLst/>
              <a:gdLst>
                <a:gd name="T0" fmla="*/ 66 w 68"/>
                <a:gd name="T1" fmla="*/ 2 h 122"/>
                <a:gd name="T2" fmla="*/ 66 w 68"/>
                <a:gd name="T3" fmla="*/ 2 h 122"/>
                <a:gd name="T4" fmla="*/ 66 w 68"/>
                <a:gd name="T5" fmla="*/ 0 h 122"/>
                <a:gd name="T6" fmla="*/ 66 w 68"/>
                <a:gd name="T7" fmla="*/ 0 h 122"/>
                <a:gd name="T8" fmla="*/ 64 w 68"/>
                <a:gd name="T9" fmla="*/ 2 h 122"/>
                <a:gd name="T10" fmla="*/ 64 w 68"/>
                <a:gd name="T11" fmla="*/ 2 h 122"/>
                <a:gd name="T12" fmla="*/ 66 w 68"/>
                <a:gd name="T13" fmla="*/ 12 h 122"/>
                <a:gd name="T14" fmla="*/ 66 w 68"/>
                <a:gd name="T15" fmla="*/ 22 h 122"/>
                <a:gd name="T16" fmla="*/ 62 w 68"/>
                <a:gd name="T17" fmla="*/ 42 h 122"/>
                <a:gd name="T18" fmla="*/ 54 w 68"/>
                <a:gd name="T19" fmla="*/ 60 h 122"/>
                <a:gd name="T20" fmla="*/ 44 w 68"/>
                <a:gd name="T21" fmla="*/ 76 h 122"/>
                <a:gd name="T22" fmla="*/ 34 w 68"/>
                <a:gd name="T23" fmla="*/ 92 h 122"/>
                <a:gd name="T24" fmla="*/ 22 w 68"/>
                <a:gd name="T25" fmla="*/ 104 h 122"/>
                <a:gd name="T26" fmla="*/ 10 w 68"/>
                <a:gd name="T27" fmla="*/ 114 h 122"/>
                <a:gd name="T28" fmla="*/ 0 w 68"/>
                <a:gd name="T29" fmla="*/ 122 h 122"/>
                <a:gd name="T30" fmla="*/ 0 w 68"/>
                <a:gd name="T31" fmla="*/ 122 h 122"/>
                <a:gd name="T32" fmla="*/ 2 w 68"/>
                <a:gd name="T33" fmla="*/ 122 h 122"/>
                <a:gd name="T34" fmla="*/ 2 w 68"/>
                <a:gd name="T35" fmla="*/ 122 h 122"/>
                <a:gd name="T36" fmla="*/ 12 w 68"/>
                <a:gd name="T37" fmla="*/ 116 h 122"/>
                <a:gd name="T38" fmla="*/ 24 w 68"/>
                <a:gd name="T39" fmla="*/ 106 h 122"/>
                <a:gd name="T40" fmla="*/ 36 w 68"/>
                <a:gd name="T41" fmla="*/ 92 h 122"/>
                <a:gd name="T42" fmla="*/ 48 w 68"/>
                <a:gd name="T43" fmla="*/ 78 h 122"/>
                <a:gd name="T44" fmla="*/ 56 w 68"/>
                <a:gd name="T45" fmla="*/ 60 h 122"/>
                <a:gd name="T46" fmla="*/ 64 w 68"/>
                <a:gd name="T47" fmla="*/ 42 h 122"/>
                <a:gd name="T48" fmla="*/ 68 w 68"/>
                <a:gd name="T49" fmla="*/ 22 h 122"/>
                <a:gd name="T50" fmla="*/ 68 w 68"/>
                <a:gd name="T51" fmla="*/ 12 h 122"/>
                <a:gd name="T52" fmla="*/ 66 w 68"/>
                <a:gd name="T53" fmla="*/ 2 h 122"/>
                <a:gd name="T54" fmla="*/ 66 w 68"/>
                <a:gd name="T55" fmla="*/ 2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22"/>
                <a:gd name="T86" fmla="*/ 68 w 68"/>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22">
                  <a:moveTo>
                    <a:pt x="66" y="2"/>
                  </a:moveTo>
                  <a:lnTo>
                    <a:pt x="66" y="2"/>
                  </a:lnTo>
                  <a:lnTo>
                    <a:pt x="66" y="0"/>
                  </a:lnTo>
                  <a:lnTo>
                    <a:pt x="64" y="2"/>
                  </a:lnTo>
                  <a:lnTo>
                    <a:pt x="66" y="12"/>
                  </a:lnTo>
                  <a:lnTo>
                    <a:pt x="66" y="22"/>
                  </a:lnTo>
                  <a:lnTo>
                    <a:pt x="62" y="42"/>
                  </a:lnTo>
                  <a:lnTo>
                    <a:pt x="54" y="60"/>
                  </a:lnTo>
                  <a:lnTo>
                    <a:pt x="44" y="76"/>
                  </a:lnTo>
                  <a:lnTo>
                    <a:pt x="34" y="92"/>
                  </a:lnTo>
                  <a:lnTo>
                    <a:pt x="22" y="104"/>
                  </a:lnTo>
                  <a:lnTo>
                    <a:pt x="10" y="114"/>
                  </a:lnTo>
                  <a:lnTo>
                    <a:pt x="0" y="122"/>
                  </a:lnTo>
                  <a:lnTo>
                    <a:pt x="2" y="122"/>
                  </a:lnTo>
                  <a:lnTo>
                    <a:pt x="12" y="116"/>
                  </a:lnTo>
                  <a:lnTo>
                    <a:pt x="24" y="106"/>
                  </a:lnTo>
                  <a:lnTo>
                    <a:pt x="36" y="92"/>
                  </a:lnTo>
                  <a:lnTo>
                    <a:pt x="48" y="78"/>
                  </a:lnTo>
                  <a:lnTo>
                    <a:pt x="56" y="60"/>
                  </a:lnTo>
                  <a:lnTo>
                    <a:pt x="64" y="42"/>
                  </a:lnTo>
                  <a:lnTo>
                    <a:pt x="68" y="22"/>
                  </a:lnTo>
                  <a:lnTo>
                    <a:pt x="68" y="12"/>
                  </a:lnTo>
                  <a:lnTo>
                    <a:pt x="66" y="2"/>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70" name="Freeform 335"/>
            <p:cNvSpPr>
              <a:spLocks/>
            </p:cNvSpPr>
            <p:nvPr/>
          </p:nvSpPr>
          <p:spPr bwMode="auto">
            <a:xfrm>
              <a:off x="4076" y="3043"/>
              <a:ext cx="80" cy="114"/>
            </a:xfrm>
            <a:custGeom>
              <a:avLst/>
              <a:gdLst>
                <a:gd name="T0" fmla="*/ 80 w 80"/>
                <a:gd name="T1" fmla="*/ 0 h 114"/>
                <a:gd name="T2" fmla="*/ 80 w 80"/>
                <a:gd name="T3" fmla="*/ 0 h 114"/>
                <a:gd name="T4" fmla="*/ 78 w 80"/>
                <a:gd name="T5" fmla="*/ 0 h 114"/>
                <a:gd name="T6" fmla="*/ 78 w 80"/>
                <a:gd name="T7" fmla="*/ 0 h 114"/>
                <a:gd name="T8" fmla="*/ 78 w 80"/>
                <a:gd name="T9" fmla="*/ 0 h 114"/>
                <a:gd name="T10" fmla="*/ 78 w 80"/>
                <a:gd name="T11" fmla="*/ 0 h 114"/>
                <a:gd name="T12" fmla="*/ 78 w 80"/>
                <a:gd name="T13" fmla="*/ 12 h 114"/>
                <a:gd name="T14" fmla="*/ 76 w 80"/>
                <a:gd name="T15" fmla="*/ 22 h 114"/>
                <a:gd name="T16" fmla="*/ 70 w 80"/>
                <a:gd name="T17" fmla="*/ 40 h 114"/>
                <a:gd name="T18" fmla="*/ 60 w 80"/>
                <a:gd name="T19" fmla="*/ 58 h 114"/>
                <a:gd name="T20" fmla="*/ 50 w 80"/>
                <a:gd name="T21" fmla="*/ 74 h 114"/>
                <a:gd name="T22" fmla="*/ 36 w 80"/>
                <a:gd name="T23" fmla="*/ 86 h 114"/>
                <a:gd name="T24" fmla="*/ 22 w 80"/>
                <a:gd name="T25" fmla="*/ 98 h 114"/>
                <a:gd name="T26" fmla="*/ 10 w 80"/>
                <a:gd name="T27" fmla="*/ 106 h 114"/>
                <a:gd name="T28" fmla="*/ 0 w 80"/>
                <a:gd name="T29" fmla="*/ 112 h 114"/>
                <a:gd name="T30" fmla="*/ 0 w 80"/>
                <a:gd name="T31" fmla="*/ 112 h 114"/>
                <a:gd name="T32" fmla="*/ 2 w 80"/>
                <a:gd name="T33" fmla="*/ 114 h 114"/>
                <a:gd name="T34" fmla="*/ 2 w 80"/>
                <a:gd name="T35" fmla="*/ 114 h 114"/>
                <a:gd name="T36" fmla="*/ 12 w 80"/>
                <a:gd name="T37" fmla="*/ 108 h 114"/>
                <a:gd name="T38" fmla="*/ 26 w 80"/>
                <a:gd name="T39" fmla="*/ 100 h 114"/>
                <a:gd name="T40" fmla="*/ 38 w 80"/>
                <a:gd name="T41" fmla="*/ 88 h 114"/>
                <a:gd name="T42" fmla="*/ 52 w 80"/>
                <a:gd name="T43" fmla="*/ 74 h 114"/>
                <a:gd name="T44" fmla="*/ 64 w 80"/>
                <a:gd name="T45" fmla="*/ 58 h 114"/>
                <a:gd name="T46" fmla="*/ 72 w 80"/>
                <a:gd name="T47" fmla="*/ 42 h 114"/>
                <a:gd name="T48" fmla="*/ 78 w 80"/>
                <a:gd name="T49" fmla="*/ 22 h 114"/>
                <a:gd name="T50" fmla="*/ 80 w 80"/>
                <a:gd name="T51" fmla="*/ 12 h 114"/>
                <a:gd name="T52" fmla="*/ 80 w 80"/>
                <a:gd name="T53" fmla="*/ 0 h 114"/>
                <a:gd name="T54" fmla="*/ 80 w 80"/>
                <a:gd name="T55" fmla="*/ 0 h 1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114"/>
                <a:gd name="T86" fmla="*/ 80 w 80"/>
                <a:gd name="T87" fmla="*/ 114 h 1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114">
                  <a:moveTo>
                    <a:pt x="80" y="0"/>
                  </a:moveTo>
                  <a:lnTo>
                    <a:pt x="80" y="0"/>
                  </a:lnTo>
                  <a:lnTo>
                    <a:pt x="78" y="0"/>
                  </a:lnTo>
                  <a:lnTo>
                    <a:pt x="78" y="12"/>
                  </a:lnTo>
                  <a:lnTo>
                    <a:pt x="76" y="22"/>
                  </a:lnTo>
                  <a:lnTo>
                    <a:pt x="70" y="40"/>
                  </a:lnTo>
                  <a:lnTo>
                    <a:pt x="60" y="58"/>
                  </a:lnTo>
                  <a:lnTo>
                    <a:pt x="50" y="74"/>
                  </a:lnTo>
                  <a:lnTo>
                    <a:pt x="36" y="86"/>
                  </a:lnTo>
                  <a:lnTo>
                    <a:pt x="22" y="98"/>
                  </a:lnTo>
                  <a:lnTo>
                    <a:pt x="10" y="106"/>
                  </a:lnTo>
                  <a:lnTo>
                    <a:pt x="0" y="112"/>
                  </a:lnTo>
                  <a:lnTo>
                    <a:pt x="2" y="114"/>
                  </a:lnTo>
                  <a:lnTo>
                    <a:pt x="12" y="108"/>
                  </a:lnTo>
                  <a:lnTo>
                    <a:pt x="26" y="100"/>
                  </a:lnTo>
                  <a:lnTo>
                    <a:pt x="38" y="88"/>
                  </a:lnTo>
                  <a:lnTo>
                    <a:pt x="52" y="74"/>
                  </a:lnTo>
                  <a:lnTo>
                    <a:pt x="64" y="58"/>
                  </a:lnTo>
                  <a:lnTo>
                    <a:pt x="72" y="42"/>
                  </a:lnTo>
                  <a:lnTo>
                    <a:pt x="78" y="22"/>
                  </a:lnTo>
                  <a:lnTo>
                    <a:pt x="80" y="12"/>
                  </a:lnTo>
                  <a:lnTo>
                    <a:pt x="80" y="0"/>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71" name="Freeform 336"/>
            <p:cNvSpPr>
              <a:spLocks/>
            </p:cNvSpPr>
            <p:nvPr/>
          </p:nvSpPr>
          <p:spPr bwMode="auto">
            <a:xfrm>
              <a:off x="4130" y="3027"/>
              <a:ext cx="26" cy="18"/>
            </a:xfrm>
            <a:custGeom>
              <a:avLst/>
              <a:gdLst>
                <a:gd name="T0" fmla="*/ 0 w 26"/>
                <a:gd name="T1" fmla="*/ 0 h 18"/>
                <a:gd name="T2" fmla="*/ 0 w 26"/>
                <a:gd name="T3" fmla="*/ 0 h 18"/>
                <a:gd name="T4" fmla="*/ 2 w 26"/>
                <a:gd name="T5" fmla="*/ 2 h 18"/>
                <a:gd name="T6" fmla="*/ 24 w 26"/>
                <a:gd name="T7" fmla="*/ 18 h 18"/>
                <a:gd name="T8" fmla="*/ 24 w 26"/>
                <a:gd name="T9" fmla="*/ 18 h 18"/>
                <a:gd name="T10" fmla="*/ 26 w 26"/>
                <a:gd name="T11" fmla="*/ 18 h 18"/>
                <a:gd name="T12" fmla="*/ 26 w 26"/>
                <a:gd name="T13" fmla="*/ 18 h 18"/>
                <a:gd name="T14" fmla="*/ 26 w 26"/>
                <a:gd name="T15" fmla="*/ 16 h 18"/>
                <a:gd name="T16" fmla="*/ 2 w 26"/>
                <a:gd name="T17" fmla="*/ 0 h 18"/>
                <a:gd name="T18" fmla="*/ 2 w 26"/>
                <a:gd name="T19" fmla="*/ 0 h 18"/>
                <a:gd name="T20" fmla="*/ 0 w 26"/>
                <a:gd name="T21" fmla="*/ 0 h 18"/>
                <a:gd name="T22" fmla="*/ 0 w 26"/>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8"/>
                <a:gd name="T38" fmla="*/ 26 w 26"/>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8">
                  <a:moveTo>
                    <a:pt x="0" y="0"/>
                  </a:moveTo>
                  <a:lnTo>
                    <a:pt x="0" y="0"/>
                  </a:lnTo>
                  <a:lnTo>
                    <a:pt x="2" y="2"/>
                  </a:lnTo>
                  <a:lnTo>
                    <a:pt x="24" y="18"/>
                  </a:lnTo>
                  <a:lnTo>
                    <a:pt x="26" y="18"/>
                  </a:lnTo>
                  <a:lnTo>
                    <a:pt x="26" y="16"/>
                  </a:lnTo>
                  <a:lnTo>
                    <a:pt x="2" y="0"/>
                  </a:lnTo>
                  <a:lnTo>
                    <a:pt x="0" y="0"/>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72" name="Freeform 337"/>
            <p:cNvSpPr>
              <a:spLocks/>
            </p:cNvSpPr>
            <p:nvPr/>
          </p:nvSpPr>
          <p:spPr bwMode="auto">
            <a:xfrm>
              <a:off x="4126" y="3111"/>
              <a:ext cx="52" cy="6"/>
            </a:xfrm>
            <a:custGeom>
              <a:avLst/>
              <a:gdLst>
                <a:gd name="T0" fmla="*/ 52 w 52"/>
                <a:gd name="T1" fmla="*/ 6 h 6"/>
                <a:gd name="T2" fmla="*/ 52 w 52"/>
                <a:gd name="T3" fmla="*/ 6 h 6"/>
                <a:gd name="T4" fmla="*/ 50 w 52"/>
                <a:gd name="T5" fmla="*/ 4 h 6"/>
                <a:gd name="T6" fmla="*/ 42 w 52"/>
                <a:gd name="T7" fmla="*/ 2 h 6"/>
                <a:gd name="T8" fmla="*/ 30 w 52"/>
                <a:gd name="T9" fmla="*/ 0 h 6"/>
                <a:gd name="T10" fmla="*/ 12 w 52"/>
                <a:gd name="T11" fmla="*/ 2 h 6"/>
                <a:gd name="T12" fmla="*/ 12 w 52"/>
                <a:gd name="T13" fmla="*/ 2 h 6"/>
                <a:gd name="T14" fmla="*/ 6 w 52"/>
                <a:gd name="T15" fmla="*/ 2 h 6"/>
                <a:gd name="T16" fmla="*/ 2 w 52"/>
                <a:gd name="T17" fmla="*/ 2 h 6"/>
                <a:gd name="T18" fmla="*/ 0 w 52"/>
                <a:gd name="T19" fmla="*/ 0 h 6"/>
                <a:gd name="T20" fmla="*/ 0 w 52"/>
                <a:gd name="T21" fmla="*/ 0 h 6"/>
                <a:gd name="T22" fmla="*/ 0 w 52"/>
                <a:gd name="T23" fmla="*/ 2 h 6"/>
                <a:gd name="T24" fmla="*/ 2 w 52"/>
                <a:gd name="T25" fmla="*/ 4 h 6"/>
                <a:gd name="T26" fmla="*/ 6 w 52"/>
                <a:gd name="T27" fmla="*/ 6 h 6"/>
                <a:gd name="T28" fmla="*/ 14 w 52"/>
                <a:gd name="T29" fmla="*/ 6 h 6"/>
                <a:gd name="T30" fmla="*/ 14 w 52"/>
                <a:gd name="T31" fmla="*/ 6 h 6"/>
                <a:gd name="T32" fmla="*/ 30 w 52"/>
                <a:gd name="T33" fmla="*/ 4 h 6"/>
                <a:gd name="T34" fmla="*/ 42 w 52"/>
                <a:gd name="T35" fmla="*/ 4 h 6"/>
                <a:gd name="T36" fmla="*/ 52 w 52"/>
                <a:gd name="T37" fmla="*/ 6 h 6"/>
                <a:gd name="T38" fmla="*/ 52 w 52"/>
                <a:gd name="T39" fmla="*/ 6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
                <a:gd name="T61" fmla="*/ 0 h 6"/>
                <a:gd name="T62" fmla="*/ 52 w 52"/>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 h="6">
                  <a:moveTo>
                    <a:pt x="52" y="6"/>
                  </a:moveTo>
                  <a:lnTo>
                    <a:pt x="52" y="6"/>
                  </a:lnTo>
                  <a:lnTo>
                    <a:pt x="50" y="4"/>
                  </a:lnTo>
                  <a:lnTo>
                    <a:pt x="42" y="2"/>
                  </a:lnTo>
                  <a:lnTo>
                    <a:pt x="30" y="0"/>
                  </a:lnTo>
                  <a:lnTo>
                    <a:pt x="12" y="2"/>
                  </a:lnTo>
                  <a:lnTo>
                    <a:pt x="6" y="2"/>
                  </a:lnTo>
                  <a:lnTo>
                    <a:pt x="2" y="2"/>
                  </a:lnTo>
                  <a:lnTo>
                    <a:pt x="0" y="0"/>
                  </a:lnTo>
                  <a:lnTo>
                    <a:pt x="0" y="2"/>
                  </a:lnTo>
                  <a:lnTo>
                    <a:pt x="2" y="4"/>
                  </a:lnTo>
                  <a:lnTo>
                    <a:pt x="6" y="6"/>
                  </a:lnTo>
                  <a:lnTo>
                    <a:pt x="14" y="6"/>
                  </a:lnTo>
                  <a:lnTo>
                    <a:pt x="30" y="4"/>
                  </a:lnTo>
                  <a:lnTo>
                    <a:pt x="42" y="4"/>
                  </a:lnTo>
                  <a:lnTo>
                    <a:pt x="52" y="6"/>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73" name="Freeform 338"/>
            <p:cNvSpPr>
              <a:spLocks/>
            </p:cNvSpPr>
            <p:nvPr/>
          </p:nvSpPr>
          <p:spPr bwMode="auto">
            <a:xfrm>
              <a:off x="4130" y="3117"/>
              <a:ext cx="26" cy="8"/>
            </a:xfrm>
            <a:custGeom>
              <a:avLst/>
              <a:gdLst>
                <a:gd name="T0" fmla="*/ 4 w 26"/>
                <a:gd name="T1" fmla="*/ 0 h 8"/>
                <a:gd name="T2" fmla="*/ 4 w 26"/>
                <a:gd name="T3" fmla="*/ 0 h 8"/>
                <a:gd name="T4" fmla="*/ 6 w 26"/>
                <a:gd name="T5" fmla="*/ 0 h 8"/>
                <a:gd name="T6" fmla="*/ 8 w 26"/>
                <a:gd name="T7" fmla="*/ 4 h 8"/>
                <a:gd name="T8" fmla="*/ 14 w 26"/>
                <a:gd name="T9" fmla="*/ 6 h 8"/>
                <a:gd name="T10" fmla="*/ 26 w 26"/>
                <a:gd name="T11" fmla="*/ 8 h 8"/>
                <a:gd name="T12" fmla="*/ 26 w 26"/>
                <a:gd name="T13" fmla="*/ 8 h 8"/>
                <a:gd name="T14" fmla="*/ 14 w 26"/>
                <a:gd name="T15" fmla="*/ 8 h 8"/>
                <a:gd name="T16" fmla="*/ 6 w 26"/>
                <a:gd name="T17" fmla="*/ 6 h 8"/>
                <a:gd name="T18" fmla="*/ 2 w 26"/>
                <a:gd name="T19" fmla="*/ 4 h 8"/>
                <a:gd name="T20" fmla="*/ 0 w 26"/>
                <a:gd name="T21" fmla="*/ 0 h 8"/>
                <a:gd name="T22" fmla="*/ 4 w 2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8"/>
                <a:gd name="T38" fmla="*/ 26 w 2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8">
                  <a:moveTo>
                    <a:pt x="4" y="0"/>
                  </a:moveTo>
                  <a:lnTo>
                    <a:pt x="4" y="0"/>
                  </a:lnTo>
                  <a:lnTo>
                    <a:pt x="6" y="0"/>
                  </a:lnTo>
                  <a:lnTo>
                    <a:pt x="8" y="4"/>
                  </a:lnTo>
                  <a:lnTo>
                    <a:pt x="14" y="6"/>
                  </a:lnTo>
                  <a:lnTo>
                    <a:pt x="26" y="8"/>
                  </a:lnTo>
                  <a:lnTo>
                    <a:pt x="14" y="8"/>
                  </a:lnTo>
                  <a:lnTo>
                    <a:pt x="6" y="6"/>
                  </a:lnTo>
                  <a:lnTo>
                    <a:pt x="2" y="4"/>
                  </a:lnTo>
                  <a:lnTo>
                    <a:pt x="0" y="0"/>
                  </a:lnTo>
                  <a:lnTo>
                    <a:pt x="4" y="0"/>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74" name="Freeform 339"/>
            <p:cNvSpPr>
              <a:spLocks/>
            </p:cNvSpPr>
            <p:nvPr/>
          </p:nvSpPr>
          <p:spPr bwMode="auto">
            <a:xfrm>
              <a:off x="4088" y="3043"/>
              <a:ext cx="68" cy="122"/>
            </a:xfrm>
            <a:custGeom>
              <a:avLst/>
              <a:gdLst>
                <a:gd name="T0" fmla="*/ 68 w 68"/>
                <a:gd name="T1" fmla="*/ 0 h 122"/>
                <a:gd name="T2" fmla="*/ 68 w 68"/>
                <a:gd name="T3" fmla="*/ 0 h 122"/>
                <a:gd name="T4" fmla="*/ 66 w 68"/>
                <a:gd name="T5" fmla="*/ 0 h 122"/>
                <a:gd name="T6" fmla="*/ 66 w 68"/>
                <a:gd name="T7" fmla="*/ 0 h 122"/>
                <a:gd name="T8" fmla="*/ 66 w 68"/>
                <a:gd name="T9" fmla="*/ 2 h 122"/>
                <a:gd name="T10" fmla="*/ 66 w 68"/>
                <a:gd name="T11" fmla="*/ 2 h 122"/>
                <a:gd name="T12" fmla="*/ 66 w 68"/>
                <a:gd name="T13" fmla="*/ 12 h 122"/>
                <a:gd name="T14" fmla="*/ 66 w 68"/>
                <a:gd name="T15" fmla="*/ 22 h 122"/>
                <a:gd name="T16" fmla="*/ 62 w 68"/>
                <a:gd name="T17" fmla="*/ 42 h 122"/>
                <a:gd name="T18" fmla="*/ 56 w 68"/>
                <a:gd name="T19" fmla="*/ 60 h 122"/>
                <a:gd name="T20" fmla="*/ 46 w 68"/>
                <a:gd name="T21" fmla="*/ 76 h 122"/>
                <a:gd name="T22" fmla="*/ 34 w 68"/>
                <a:gd name="T23" fmla="*/ 92 h 122"/>
                <a:gd name="T24" fmla="*/ 22 w 68"/>
                <a:gd name="T25" fmla="*/ 104 h 122"/>
                <a:gd name="T26" fmla="*/ 10 w 68"/>
                <a:gd name="T27" fmla="*/ 114 h 122"/>
                <a:gd name="T28" fmla="*/ 0 w 68"/>
                <a:gd name="T29" fmla="*/ 122 h 122"/>
                <a:gd name="T30" fmla="*/ 0 w 68"/>
                <a:gd name="T31" fmla="*/ 122 h 122"/>
                <a:gd name="T32" fmla="*/ 2 w 68"/>
                <a:gd name="T33" fmla="*/ 122 h 122"/>
                <a:gd name="T34" fmla="*/ 2 w 68"/>
                <a:gd name="T35" fmla="*/ 122 h 122"/>
                <a:gd name="T36" fmla="*/ 12 w 68"/>
                <a:gd name="T37" fmla="*/ 114 h 122"/>
                <a:gd name="T38" fmla="*/ 24 w 68"/>
                <a:gd name="T39" fmla="*/ 104 h 122"/>
                <a:gd name="T40" fmla="*/ 36 w 68"/>
                <a:gd name="T41" fmla="*/ 92 h 122"/>
                <a:gd name="T42" fmla="*/ 48 w 68"/>
                <a:gd name="T43" fmla="*/ 78 h 122"/>
                <a:gd name="T44" fmla="*/ 58 w 68"/>
                <a:gd name="T45" fmla="*/ 60 h 122"/>
                <a:gd name="T46" fmla="*/ 66 w 68"/>
                <a:gd name="T47" fmla="*/ 42 h 122"/>
                <a:gd name="T48" fmla="*/ 68 w 68"/>
                <a:gd name="T49" fmla="*/ 22 h 122"/>
                <a:gd name="T50" fmla="*/ 68 w 68"/>
                <a:gd name="T51" fmla="*/ 12 h 122"/>
                <a:gd name="T52" fmla="*/ 68 w 68"/>
                <a:gd name="T53" fmla="*/ 0 h 122"/>
                <a:gd name="T54" fmla="*/ 68 w 68"/>
                <a:gd name="T55" fmla="*/ 0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22"/>
                <a:gd name="T86" fmla="*/ 68 w 68"/>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22">
                  <a:moveTo>
                    <a:pt x="68" y="0"/>
                  </a:moveTo>
                  <a:lnTo>
                    <a:pt x="68" y="0"/>
                  </a:lnTo>
                  <a:lnTo>
                    <a:pt x="66" y="0"/>
                  </a:lnTo>
                  <a:lnTo>
                    <a:pt x="66" y="2"/>
                  </a:lnTo>
                  <a:lnTo>
                    <a:pt x="66" y="12"/>
                  </a:lnTo>
                  <a:lnTo>
                    <a:pt x="66" y="22"/>
                  </a:lnTo>
                  <a:lnTo>
                    <a:pt x="62" y="42"/>
                  </a:lnTo>
                  <a:lnTo>
                    <a:pt x="56" y="60"/>
                  </a:lnTo>
                  <a:lnTo>
                    <a:pt x="46" y="76"/>
                  </a:lnTo>
                  <a:lnTo>
                    <a:pt x="34" y="92"/>
                  </a:lnTo>
                  <a:lnTo>
                    <a:pt x="22" y="104"/>
                  </a:lnTo>
                  <a:lnTo>
                    <a:pt x="10" y="114"/>
                  </a:lnTo>
                  <a:lnTo>
                    <a:pt x="0" y="122"/>
                  </a:lnTo>
                  <a:lnTo>
                    <a:pt x="2" y="122"/>
                  </a:lnTo>
                  <a:lnTo>
                    <a:pt x="12" y="114"/>
                  </a:lnTo>
                  <a:lnTo>
                    <a:pt x="24" y="104"/>
                  </a:lnTo>
                  <a:lnTo>
                    <a:pt x="36" y="92"/>
                  </a:lnTo>
                  <a:lnTo>
                    <a:pt x="48" y="78"/>
                  </a:lnTo>
                  <a:lnTo>
                    <a:pt x="58" y="60"/>
                  </a:lnTo>
                  <a:lnTo>
                    <a:pt x="66" y="42"/>
                  </a:lnTo>
                  <a:lnTo>
                    <a:pt x="68" y="22"/>
                  </a:lnTo>
                  <a:lnTo>
                    <a:pt x="68" y="12"/>
                  </a:lnTo>
                  <a:lnTo>
                    <a:pt x="68" y="0"/>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75" name="Freeform 340"/>
            <p:cNvSpPr>
              <a:spLocks/>
            </p:cNvSpPr>
            <p:nvPr/>
          </p:nvSpPr>
          <p:spPr bwMode="auto">
            <a:xfrm>
              <a:off x="4144" y="3035"/>
              <a:ext cx="102" cy="122"/>
            </a:xfrm>
            <a:custGeom>
              <a:avLst/>
              <a:gdLst>
                <a:gd name="T0" fmla="*/ 2 w 102"/>
                <a:gd name="T1" fmla="*/ 0 h 122"/>
                <a:gd name="T2" fmla="*/ 2 w 102"/>
                <a:gd name="T3" fmla="*/ 0 h 122"/>
                <a:gd name="T4" fmla="*/ 24 w 102"/>
                <a:gd name="T5" fmla="*/ 0 h 122"/>
                <a:gd name="T6" fmla="*/ 46 w 102"/>
                <a:gd name="T7" fmla="*/ 2 h 122"/>
                <a:gd name="T8" fmla="*/ 54 w 102"/>
                <a:gd name="T9" fmla="*/ 6 h 122"/>
                <a:gd name="T10" fmla="*/ 62 w 102"/>
                <a:gd name="T11" fmla="*/ 10 h 122"/>
                <a:gd name="T12" fmla="*/ 70 w 102"/>
                <a:gd name="T13" fmla="*/ 14 h 122"/>
                <a:gd name="T14" fmla="*/ 78 w 102"/>
                <a:gd name="T15" fmla="*/ 22 h 122"/>
                <a:gd name="T16" fmla="*/ 78 w 102"/>
                <a:gd name="T17" fmla="*/ 22 h 122"/>
                <a:gd name="T18" fmla="*/ 86 w 102"/>
                <a:gd name="T19" fmla="*/ 32 h 122"/>
                <a:gd name="T20" fmla="*/ 92 w 102"/>
                <a:gd name="T21" fmla="*/ 44 h 122"/>
                <a:gd name="T22" fmla="*/ 98 w 102"/>
                <a:gd name="T23" fmla="*/ 58 h 122"/>
                <a:gd name="T24" fmla="*/ 100 w 102"/>
                <a:gd name="T25" fmla="*/ 72 h 122"/>
                <a:gd name="T26" fmla="*/ 102 w 102"/>
                <a:gd name="T27" fmla="*/ 98 h 122"/>
                <a:gd name="T28" fmla="*/ 102 w 102"/>
                <a:gd name="T29" fmla="*/ 122 h 122"/>
                <a:gd name="T30" fmla="*/ 100 w 102"/>
                <a:gd name="T31" fmla="*/ 122 h 122"/>
                <a:gd name="T32" fmla="*/ 100 w 102"/>
                <a:gd name="T33" fmla="*/ 122 h 122"/>
                <a:gd name="T34" fmla="*/ 100 w 102"/>
                <a:gd name="T35" fmla="*/ 100 h 122"/>
                <a:gd name="T36" fmla="*/ 98 w 102"/>
                <a:gd name="T37" fmla="*/ 74 h 122"/>
                <a:gd name="T38" fmla="*/ 96 w 102"/>
                <a:gd name="T39" fmla="*/ 60 h 122"/>
                <a:gd name="T40" fmla="*/ 92 w 102"/>
                <a:gd name="T41" fmla="*/ 46 h 122"/>
                <a:gd name="T42" fmla="*/ 84 w 102"/>
                <a:gd name="T43" fmla="*/ 34 h 122"/>
                <a:gd name="T44" fmla="*/ 76 w 102"/>
                <a:gd name="T45" fmla="*/ 22 h 122"/>
                <a:gd name="T46" fmla="*/ 76 w 102"/>
                <a:gd name="T47" fmla="*/ 22 h 122"/>
                <a:gd name="T48" fmla="*/ 70 w 102"/>
                <a:gd name="T49" fmla="*/ 16 h 122"/>
                <a:gd name="T50" fmla="*/ 62 w 102"/>
                <a:gd name="T51" fmla="*/ 12 h 122"/>
                <a:gd name="T52" fmla="*/ 54 w 102"/>
                <a:gd name="T53" fmla="*/ 8 h 122"/>
                <a:gd name="T54" fmla="*/ 44 w 102"/>
                <a:gd name="T55" fmla="*/ 4 h 122"/>
                <a:gd name="T56" fmla="*/ 24 w 102"/>
                <a:gd name="T57" fmla="*/ 2 h 122"/>
                <a:gd name="T58" fmla="*/ 2 w 102"/>
                <a:gd name="T59" fmla="*/ 2 h 122"/>
                <a:gd name="T60" fmla="*/ 2 w 102"/>
                <a:gd name="T61" fmla="*/ 2 h 122"/>
                <a:gd name="T62" fmla="*/ 0 w 102"/>
                <a:gd name="T63" fmla="*/ 2 h 122"/>
                <a:gd name="T64" fmla="*/ 0 w 102"/>
                <a:gd name="T65" fmla="*/ 2 h 122"/>
                <a:gd name="T66" fmla="*/ 2 w 102"/>
                <a:gd name="T67" fmla="*/ 0 h 122"/>
                <a:gd name="T68" fmla="*/ 2 w 102"/>
                <a:gd name="T69" fmla="*/ 0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122"/>
                <a:gd name="T107" fmla="*/ 102 w 102"/>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122">
                  <a:moveTo>
                    <a:pt x="2" y="0"/>
                  </a:moveTo>
                  <a:lnTo>
                    <a:pt x="2" y="0"/>
                  </a:lnTo>
                  <a:lnTo>
                    <a:pt x="24" y="0"/>
                  </a:lnTo>
                  <a:lnTo>
                    <a:pt x="46" y="2"/>
                  </a:lnTo>
                  <a:lnTo>
                    <a:pt x="54" y="6"/>
                  </a:lnTo>
                  <a:lnTo>
                    <a:pt x="62" y="10"/>
                  </a:lnTo>
                  <a:lnTo>
                    <a:pt x="70" y="14"/>
                  </a:lnTo>
                  <a:lnTo>
                    <a:pt x="78" y="22"/>
                  </a:lnTo>
                  <a:lnTo>
                    <a:pt x="86" y="32"/>
                  </a:lnTo>
                  <a:lnTo>
                    <a:pt x="92" y="44"/>
                  </a:lnTo>
                  <a:lnTo>
                    <a:pt x="98" y="58"/>
                  </a:lnTo>
                  <a:lnTo>
                    <a:pt x="100" y="72"/>
                  </a:lnTo>
                  <a:lnTo>
                    <a:pt x="102" y="98"/>
                  </a:lnTo>
                  <a:lnTo>
                    <a:pt x="102" y="122"/>
                  </a:lnTo>
                  <a:lnTo>
                    <a:pt x="100" y="122"/>
                  </a:lnTo>
                  <a:lnTo>
                    <a:pt x="100" y="100"/>
                  </a:lnTo>
                  <a:lnTo>
                    <a:pt x="98" y="74"/>
                  </a:lnTo>
                  <a:lnTo>
                    <a:pt x="96" y="60"/>
                  </a:lnTo>
                  <a:lnTo>
                    <a:pt x="92" y="46"/>
                  </a:lnTo>
                  <a:lnTo>
                    <a:pt x="84" y="34"/>
                  </a:lnTo>
                  <a:lnTo>
                    <a:pt x="76" y="22"/>
                  </a:lnTo>
                  <a:lnTo>
                    <a:pt x="70" y="16"/>
                  </a:lnTo>
                  <a:lnTo>
                    <a:pt x="62" y="12"/>
                  </a:lnTo>
                  <a:lnTo>
                    <a:pt x="54" y="8"/>
                  </a:lnTo>
                  <a:lnTo>
                    <a:pt x="44" y="4"/>
                  </a:lnTo>
                  <a:lnTo>
                    <a:pt x="24" y="2"/>
                  </a:lnTo>
                  <a:lnTo>
                    <a:pt x="2" y="2"/>
                  </a:lnTo>
                  <a:lnTo>
                    <a:pt x="0" y="2"/>
                  </a:lnTo>
                  <a:lnTo>
                    <a:pt x="2" y="0"/>
                  </a:lnTo>
                  <a:close/>
                </a:path>
              </a:pathLst>
            </a:custGeom>
            <a:solidFill>
              <a:srgbClr val="FED26E"/>
            </a:solidFill>
            <a:ln w="9525">
              <a:noFill/>
              <a:round/>
              <a:headEnd/>
              <a:tailEnd/>
            </a:ln>
          </p:spPr>
          <p:txBody>
            <a:bodyPr>
              <a:prstTxWarp prst="textNoShape">
                <a:avLst/>
              </a:prstTxWarp>
            </a:bodyPr>
            <a:lstStyle/>
            <a:p>
              <a:pPr eaLnBrk="0" hangingPunct="0"/>
              <a:endParaRPr lang="en-US"/>
            </a:p>
          </p:txBody>
        </p:sp>
        <p:sp>
          <p:nvSpPr>
            <p:cNvPr id="60476" name="Freeform 341"/>
            <p:cNvSpPr>
              <a:spLocks/>
            </p:cNvSpPr>
            <p:nvPr/>
          </p:nvSpPr>
          <p:spPr bwMode="auto">
            <a:xfrm>
              <a:off x="3482" y="3381"/>
              <a:ext cx="158" cy="194"/>
            </a:xfrm>
            <a:custGeom>
              <a:avLst/>
              <a:gdLst>
                <a:gd name="T0" fmla="*/ 0 w 158"/>
                <a:gd name="T1" fmla="*/ 0 h 194"/>
                <a:gd name="T2" fmla="*/ 22 w 158"/>
                <a:gd name="T3" fmla="*/ 166 h 194"/>
                <a:gd name="T4" fmla="*/ 158 w 158"/>
                <a:gd name="T5" fmla="*/ 194 h 194"/>
                <a:gd name="T6" fmla="*/ 122 w 158"/>
                <a:gd name="T7" fmla="*/ 18 h 194"/>
                <a:gd name="T8" fmla="*/ 0 w 158"/>
                <a:gd name="T9" fmla="*/ 0 h 194"/>
                <a:gd name="T10" fmla="*/ 0 60000 65536"/>
                <a:gd name="T11" fmla="*/ 0 60000 65536"/>
                <a:gd name="T12" fmla="*/ 0 60000 65536"/>
                <a:gd name="T13" fmla="*/ 0 60000 65536"/>
                <a:gd name="T14" fmla="*/ 0 60000 65536"/>
                <a:gd name="T15" fmla="*/ 0 w 158"/>
                <a:gd name="T16" fmla="*/ 0 h 194"/>
                <a:gd name="T17" fmla="*/ 158 w 158"/>
                <a:gd name="T18" fmla="*/ 194 h 194"/>
              </a:gdLst>
              <a:ahLst/>
              <a:cxnLst>
                <a:cxn ang="T10">
                  <a:pos x="T0" y="T1"/>
                </a:cxn>
                <a:cxn ang="T11">
                  <a:pos x="T2" y="T3"/>
                </a:cxn>
                <a:cxn ang="T12">
                  <a:pos x="T4" y="T5"/>
                </a:cxn>
                <a:cxn ang="T13">
                  <a:pos x="T6" y="T7"/>
                </a:cxn>
                <a:cxn ang="T14">
                  <a:pos x="T8" y="T9"/>
                </a:cxn>
              </a:cxnLst>
              <a:rect l="T15" t="T16" r="T17" b="T18"/>
              <a:pathLst>
                <a:path w="158" h="194">
                  <a:moveTo>
                    <a:pt x="0" y="0"/>
                  </a:moveTo>
                  <a:lnTo>
                    <a:pt x="22" y="166"/>
                  </a:lnTo>
                  <a:lnTo>
                    <a:pt x="158" y="194"/>
                  </a:lnTo>
                  <a:lnTo>
                    <a:pt x="122" y="18"/>
                  </a:lnTo>
                  <a:lnTo>
                    <a:pt x="0" y="0"/>
                  </a:lnTo>
                  <a:close/>
                </a:path>
              </a:pathLst>
            </a:custGeom>
            <a:solidFill>
              <a:srgbClr val="1A140E"/>
            </a:solidFill>
            <a:ln w="9525">
              <a:noFill/>
              <a:round/>
              <a:headEnd/>
              <a:tailEnd/>
            </a:ln>
          </p:spPr>
          <p:txBody>
            <a:bodyPr>
              <a:prstTxWarp prst="textNoShape">
                <a:avLst/>
              </a:prstTxWarp>
            </a:bodyPr>
            <a:lstStyle/>
            <a:p>
              <a:pPr eaLnBrk="0" hangingPunct="0"/>
              <a:endParaRPr lang="en-US"/>
            </a:p>
          </p:txBody>
        </p:sp>
        <p:sp>
          <p:nvSpPr>
            <p:cNvPr id="60477" name="Freeform 342"/>
            <p:cNvSpPr>
              <a:spLocks/>
            </p:cNvSpPr>
            <p:nvPr/>
          </p:nvSpPr>
          <p:spPr bwMode="auto">
            <a:xfrm>
              <a:off x="3514" y="3399"/>
              <a:ext cx="106" cy="142"/>
            </a:xfrm>
            <a:custGeom>
              <a:avLst/>
              <a:gdLst>
                <a:gd name="T0" fmla="*/ 20 w 106"/>
                <a:gd name="T1" fmla="*/ 132 h 142"/>
                <a:gd name="T2" fmla="*/ 0 w 106"/>
                <a:gd name="T3" fmla="*/ 0 h 142"/>
                <a:gd name="T4" fmla="*/ 86 w 106"/>
                <a:gd name="T5" fmla="*/ 12 h 142"/>
                <a:gd name="T6" fmla="*/ 106 w 106"/>
                <a:gd name="T7" fmla="*/ 142 h 142"/>
                <a:gd name="T8" fmla="*/ 20 w 106"/>
                <a:gd name="T9" fmla="*/ 132 h 142"/>
                <a:gd name="T10" fmla="*/ 0 60000 65536"/>
                <a:gd name="T11" fmla="*/ 0 60000 65536"/>
                <a:gd name="T12" fmla="*/ 0 60000 65536"/>
                <a:gd name="T13" fmla="*/ 0 60000 65536"/>
                <a:gd name="T14" fmla="*/ 0 60000 65536"/>
                <a:gd name="T15" fmla="*/ 0 w 106"/>
                <a:gd name="T16" fmla="*/ 0 h 142"/>
                <a:gd name="T17" fmla="*/ 106 w 106"/>
                <a:gd name="T18" fmla="*/ 142 h 142"/>
              </a:gdLst>
              <a:ahLst/>
              <a:cxnLst>
                <a:cxn ang="T10">
                  <a:pos x="T0" y="T1"/>
                </a:cxn>
                <a:cxn ang="T11">
                  <a:pos x="T2" y="T3"/>
                </a:cxn>
                <a:cxn ang="T12">
                  <a:pos x="T4" y="T5"/>
                </a:cxn>
                <a:cxn ang="T13">
                  <a:pos x="T6" y="T7"/>
                </a:cxn>
                <a:cxn ang="T14">
                  <a:pos x="T8" y="T9"/>
                </a:cxn>
              </a:cxnLst>
              <a:rect l="T15" t="T16" r="T17" b="T18"/>
              <a:pathLst>
                <a:path w="106" h="142">
                  <a:moveTo>
                    <a:pt x="20" y="132"/>
                  </a:moveTo>
                  <a:lnTo>
                    <a:pt x="0" y="0"/>
                  </a:lnTo>
                  <a:lnTo>
                    <a:pt x="86" y="12"/>
                  </a:lnTo>
                  <a:lnTo>
                    <a:pt x="106" y="142"/>
                  </a:lnTo>
                  <a:lnTo>
                    <a:pt x="20" y="132"/>
                  </a:lnTo>
                  <a:close/>
                </a:path>
              </a:pathLst>
            </a:custGeom>
            <a:solidFill>
              <a:srgbClr val="D1EEF5"/>
            </a:solidFill>
            <a:ln w="9525">
              <a:noFill/>
              <a:round/>
              <a:headEnd/>
              <a:tailEnd/>
            </a:ln>
          </p:spPr>
          <p:txBody>
            <a:bodyPr>
              <a:prstTxWarp prst="textNoShape">
                <a:avLst/>
              </a:prstTxWarp>
            </a:bodyPr>
            <a:lstStyle/>
            <a:p>
              <a:pPr eaLnBrk="0" hangingPunct="0"/>
              <a:endParaRPr lang="en-US"/>
            </a:p>
          </p:txBody>
        </p:sp>
        <p:sp>
          <p:nvSpPr>
            <p:cNvPr id="60478" name="Freeform 343"/>
            <p:cNvSpPr>
              <a:spLocks/>
            </p:cNvSpPr>
            <p:nvPr/>
          </p:nvSpPr>
          <p:spPr bwMode="auto">
            <a:xfrm>
              <a:off x="3494" y="3385"/>
              <a:ext cx="118" cy="154"/>
            </a:xfrm>
            <a:custGeom>
              <a:avLst/>
              <a:gdLst>
                <a:gd name="T0" fmla="*/ 118 w 118"/>
                <a:gd name="T1" fmla="*/ 154 h 154"/>
                <a:gd name="T2" fmla="*/ 84 w 118"/>
                <a:gd name="T3" fmla="*/ 14 h 154"/>
                <a:gd name="T4" fmla="*/ 0 w 118"/>
                <a:gd name="T5" fmla="*/ 0 h 154"/>
                <a:gd name="T6" fmla="*/ 36 w 118"/>
                <a:gd name="T7" fmla="*/ 140 h 154"/>
                <a:gd name="T8" fmla="*/ 118 w 118"/>
                <a:gd name="T9" fmla="*/ 154 h 154"/>
                <a:gd name="T10" fmla="*/ 0 60000 65536"/>
                <a:gd name="T11" fmla="*/ 0 60000 65536"/>
                <a:gd name="T12" fmla="*/ 0 60000 65536"/>
                <a:gd name="T13" fmla="*/ 0 60000 65536"/>
                <a:gd name="T14" fmla="*/ 0 60000 65536"/>
                <a:gd name="T15" fmla="*/ 0 w 118"/>
                <a:gd name="T16" fmla="*/ 0 h 154"/>
                <a:gd name="T17" fmla="*/ 118 w 118"/>
                <a:gd name="T18" fmla="*/ 154 h 154"/>
              </a:gdLst>
              <a:ahLst/>
              <a:cxnLst>
                <a:cxn ang="T10">
                  <a:pos x="T0" y="T1"/>
                </a:cxn>
                <a:cxn ang="T11">
                  <a:pos x="T2" y="T3"/>
                </a:cxn>
                <a:cxn ang="T12">
                  <a:pos x="T4" y="T5"/>
                </a:cxn>
                <a:cxn ang="T13">
                  <a:pos x="T6" y="T7"/>
                </a:cxn>
                <a:cxn ang="T14">
                  <a:pos x="T8" y="T9"/>
                </a:cxn>
              </a:cxnLst>
              <a:rect l="T15" t="T16" r="T17" b="T18"/>
              <a:pathLst>
                <a:path w="118" h="154">
                  <a:moveTo>
                    <a:pt x="118" y="154"/>
                  </a:moveTo>
                  <a:lnTo>
                    <a:pt x="84" y="14"/>
                  </a:lnTo>
                  <a:lnTo>
                    <a:pt x="0" y="0"/>
                  </a:lnTo>
                  <a:lnTo>
                    <a:pt x="36" y="140"/>
                  </a:lnTo>
                  <a:lnTo>
                    <a:pt x="118" y="154"/>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479" name="Freeform 344"/>
            <p:cNvSpPr>
              <a:spLocks/>
            </p:cNvSpPr>
            <p:nvPr/>
          </p:nvSpPr>
          <p:spPr bwMode="auto">
            <a:xfrm>
              <a:off x="3492" y="3393"/>
              <a:ext cx="96" cy="154"/>
            </a:xfrm>
            <a:custGeom>
              <a:avLst/>
              <a:gdLst>
                <a:gd name="T0" fmla="*/ 96 w 96"/>
                <a:gd name="T1" fmla="*/ 154 h 154"/>
                <a:gd name="T2" fmla="*/ 80 w 96"/>
                <a:gd name="T3" fmla="*/ 14 h 154"/>
                <a:gd name="T4" fmla="*/ 0 w 96"/>
                <a:gd name="T5" fmla="*/ 0 h 154"/>
                <a:gd name="T6" fmla="*/ 16 w 96"/>
                <a:gd name="T7" fmla="*/ 140 h 154"/>
                <a:gd name="T8" fmla="*/ 96 w 96"/>
                <a:gd name="T9" fmla="*/ 154 h 154"/>
                <a:gd name="T10" fmla="*/ 0 60000 65536"/>
                <a:gd name="T11" fmla="*/ 0 60000 65536"/>
                <a:gd name="T12" fmla="*/ 0 60000 65536"/>
                <a:gd name="T13" fmla="*/ 0 60000 65536"/>
                <a:gd name="T14" fmla="*/ 0 60000 65536"/>
                <a:gd name="T15" fmla="*/ 0 w 96"/>
                <a:gd name="T16" fmla="*/ 0 h 154"/>
                <a:gd name="T17" fmla="*/ 96 w 96"/>
                <a:gd name="T18" fmla="*/ 154 h 154"/>
              </a:gdLst>
              <a:ahLst/>
              <a:cxnLst>
                <a:cxn ang="T10">
                  <a:pos x="T0" y="T1"/>
                </a:cxn>
                <a:cxn ang="T11">
                  <a:pos x="T2" y="T3"/>
                </a:cxn>
                <a:cxn ang="T12">
                  <a:pos x="T4" y="T5"/>
                </a:cxn>
                <a:cxn ang="T13">
                  <a:pos x="T6" y="T7"/>
                </a:cxn>
                <a:cxn ang="T14">
                  <a:pos x="T8" y="T9"/>
                </a:cxn>
              </a:cxnLst>
              <a:rect l="T15" t="T16" r="T17" b="T18"/>
              <a:pathLst>
                <a:path w="96" h="154">
                  <a:moveTo>
                    <a:pt x="96" y="154"/>
                  </a:moveTo>
                  <a:lnTo>
                    <a:pt x="80" y="14"/>
                  </a:lnTo>
                  <a:lnTo>
                    <a:pt x="0" y="0"/>
                  </a:lnTo>
                  <a:lnTo>
                    <a:pt x="16" y="140"/>
                  </a:lnTo>
                  <a:lnTo>
                    <a:pt x="96" y="154"/>
                  </a:lnTo>
                  <a:close/>
                </a:path>
              </a:pathLst>
            </a:custGeom>
            <a:solidFill>
              <a:srgbClr val="D1EEF5"/>
            </a:solidFill>
            <a:ln w="9525">
              <a:noFill/>
              <a:round/>
              <a:headEnd/>
              <a:tailEnd/>
            </a:ln>
          </p:spPr>
          <p:txBody>
            <a:bodyPr>
              <a:prstTxWarp prst="textNoShape">
                <a:avLst/>
              </a:prstTxWarp>
            </a:bodyPr>
            <a:lstStyle/>
            <a:p>
              <a:pPr eaLnBrk="0" hangingPunct="0"/>
              <a:endParaRPr lang="en-US"/>
            </a:p>
          </p:txBody>
        </p:sp>
        <p:sp>
          <p:nvSpPr>
            <p:cNvPr id="60480" name="Freeform 345"/>
            <p:cNvSpPr>
              <a:spLocks/>
            </p:cNvSpPr>
            <p:nvPr/>
          </p:nvSpPr>
          <p:spPr bwMode="auto">
            <a:xfrm>
              <a:off x="4192" y="3159"/>
              <a:ext cx="28" cy="16"/>
            </a:xfrm>
            <a:custGeom>
              <a:avLst/>
              <a:gdLst>
                <a:gd name="T0" fmla="*/ 0 w 28"/>
                <a:gd name="T1" fmla="*/ 16 h 16"/>
                <a:gd name="T2" fmla="*/ 0 w 28"/>
                <a:gd name="T3" fmla="*/ 16 h 16"/>
                <a:gd name="T4" fmla="*/ 2 w 28"/>
                <a:gd name="T5" fmla="*/ 14 h 16"/>
                <a:gd name="T6" fmla="*/ 4 w 28"/>
                <a:gd name="T7" fmla="*/ 8 h 16"/>
                <a:gd name="T8" fmla="*/ 12 w 28"/>
                <a:gd name="T9" fmla="*/ 2 h 16"/>
                <a:gd name="T10" fmla="*/ 16 w 28"/>
                <a:gd name="T11" fmla="*/ 0 h 16"/>
                <a:gd name="T12" fmla="*/ 24 w 28"/>
                <a:gd name="T13" fmla="*/ 0 h 16"/>
                <a:gd name="T14" fmla="*/ 24 w 28"/>
                <a:gd name="T15" fmla="*/ 0 h 16"/>
                <a:gd name="T16" fmla="*/ 26 w 28"/>
                <a:gd name="T17" fmla="*/ 0 h 16"/>
                <a:gd name="T18" fmla="*/ 28 w 28"/>
                <a:gd name="T19" fmla="*/ 2 h 16"/>
                <a:gd name="T20" fmla="*/ 26 w 28"/>
                <a:gd name="T21" fmla="*/ 6 h 16"/>
                <a:gd name="T22" fmla="*/ 26 w 28"/>
                <a:gd name="T23" fmla="*/ 6 h 16"/>
                <a:gd name="T24" fmla="*/ 24 w 28"/>
                <a:gd name="T25" fmla="*/ 6 h 16"/>
                <a:gd name="T26" fmla="*/ 20 w 28"/>
                <a:gd name="T27" fmla="*/ 6 h 16"/>
                <a:gd name="T28" fmla="*/ 12 w 28"/>
                <a:gd name="T29" fmla="*/ 8 h 16"/>
                <a:gd name="T30" fmla="*/ 0 w 28"/>
                <a:gd name="T31" fmla="*/ 16 h 16"/>
                <a:gd name="T32" fmla="*/ 0 w 28"/>
                <a:gd name="T33" fmla="*/ 1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6"/>
                <a:gd name="T53" fmla="*/ 28 w 2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6">
                  <a:moveTo>
                    <a:pt x="0" y="16"/>
                  </a:moveTo>
                  <a:lnTo>
                    <a:pt x="0" y="16"/>
                  </a:lnTo>
                  <a:lnTo>
                    <a:pt x="2" y="14"/>
                  </a:lnTo>
                  <a:lnTo>
                    <a:pt x="4" y="8"/>
                  </a:lnTo>
                  <a:lnTo>
                    <a:pt x="12" y="2"/>
                  </a:lnTo>
                  <a:lnTo>
                    <a:pt x="16" y="0"/>
                  </a:lnTo>
                  <a:lnTo>
                    <a:pt x="24" y="0"/>
                  </a:lnTo>
                  <a:lnTo>
                    <a:pt x="26" y="0"/>
                  </a:lnTo>
                  <a:lnTo>
                    <a:pt x="28" y="2"/>
                  </a:lnTo>
                  <a:lnTo>
                    <a:pt x="26" y="6"/>
                  </a:lnTo>
                  <a:lnTo>
                    <a:pt x="24" y="6"/>
                  </a:lnTo>
                  <a:lnTo>
                    <a:pt x="20" y="6"/>
                  </a:lnTo>
                  <a:lnTo>
                    <a:pt x="12" y="8"/>
                  </a:lnTo>
                  <a:lnTo>
                    <a:pt x="0" y="16"/>
                  </a:lnTo>
                  <a:close/>
                </a:path>
              </a:pathLst>
            </a:custGeom>
            <a:solidFill>
              <a:srgbClr val="D40000"/>
            </a:solidFill>
            <a:ln w="9525">
              <a:noFill/>
              <a:round/>
              <a:headEnd/>
              <a:tailEnd/>
            </a:ln>
          </p:spPr>
          <p:txBody>
            <a:bodyPr>
              <a:prstTxWarp prst="textNoShape">
                <a:avLst/>
              </a:prstTxWarp>
            </a:bodyPr>
            <a:lstStyle/>
            <a:p>
              <a:pPr eaLnBrk="0" hangingPunct="0"/>
              <a:endParaRPr lang="en-US"/>
            </a:p>
          </p:txBody>
        </p:sp>
        <p:sp>
          <p:nvSpPr>
            <p:cNvPr id="60481" name="Freeform 346"/>
            <p:cNvSpPr>
              <a:spLocks/>
            </p:cNvSpPr>
            <p:nvPr/>
          </p:nvSpPr>
          <p:spPr bwMode="auto">
            <a:xfrm>
              <a:off x="4192" y="3167"/>
              <a:ext cx="22" cy="8"/>
            </a:xfrm>
            <a:custGeom>
              <a:avLst/>
              <a:gdLst>
                <a:gd name="T0" fmla="*/ 0 w 22"/>
                <a:gd name="T1" fmla="*/ 8 h 8"/>
                <a:gd name="T2" fmla="*/ 0 w 22"/>
                <a:gd name="T3" fmla="*/ 8 h 8"/>
                <a:gd name="T4" fmla="*/ 8 w 22"/>
                <a:gd name="T5" fmla="*/ 4 h 8"/>
                <a:gd name="T6" fmla="*/ 14 w 22"/>
                <a:gd name="T7" fmla="*/ 0 h 8"/>
                <a:gd name="T8" fmla="*/ 16 w 22"/>
                <a:gd name="T9" fmla="*/ 0 h 8"/>
                <a:gd name="T10" fmla="*/ 20 w 22"/>
                <a:gd name="T11" fmla="*/ 2 h 8"/>
                <a:gd name="T12" fmla="*/ 20 w 22"/>
                <a:gd name="T13" fmla="*/ 2 h 8"/>
                <a:gd name="T14" fmla="*/ 22 w 22"/>
                <a:gd name="T15" fmla="*/ 4 h 8"/>
                <a:gd name="T16" fmla="*/ 20 w 22"/>
                <a:gd name="T17" fmla="*/ 6 h 8"/>
                <a:gd name="T18" fmla="*/ 14 w 22"/>
                <a:gd name="T19" fmla="*/ 6 h 8"/>
                <a:gd name="T20" fmla="*/ 0 w 22"/>
                <a:gd name="T21" fmla="*/ 8 h 8"/>
                <a:gd name="T22" fmla="*/ 0 w 22"/>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0" y="8"/>
                  </a:moveTo>
                  <a:lnTo>
                    <a:pt x="0" y="8"/>
                  </a:lnTo>
                  <a:lnTo>
                    <a:pt x="8" y="4"/>
                  </a:lnTo>
                  <a:lnTo>
                    <a:pt x="14" y="0"/>
                  </a:lnTo>
                  <a:lnTo>
                    <a:pt x="16" y="0"/>
                  </a:lnTo>
                  <a:lnTo>
                    <a:pt x="20" y="2"/>
                  </a:lnTo>
                  <a:lnTo>
                    <a:pt x="22" y="4"/>
                  </a:lnTo>
                  <a:lnTo>
                    <a:pt x="20" y="6"/>
                  </a:lnTo>
                  <a:lnTo>
                    <a:pt x="14" y="6"/>
                  </a:lnTo>
                  <a:lnTo>
                    <a:pt x="0" y="8"/>
                  </a:lnTo>
                  <a:close/>
                </a:path>
              </a:pathLst>
            </a:custGeom>
            <a:solidFill>
              <a:srgbClr val="D40000"/>
            </a:solidFill>
            <a:ln w="9525">
              <a:noFill/>
              <a:round/>
              <a:headEnd/>
              <a:tailEnd/>
            </a:ln>
          </p:spPr>
          <p:txBody>
            <a:bodyPr>
              <a:prstTxWarp prst="textNoShape">
                <a:avLst/>
              </a:prstTxWarp>
            </a:bodyPr>
            <a:lstStyle/>
            <a:p>
              <a:pPr eaLnBrk="0" hangingPunct="0"/>
              <a:endParaRPr lang="en-US"/>
            </a:p>
          </p:txBody>
        </p:sp>
        <p:sp>
          <p:nvSpPr>
            <p:cNvPr id="60482" name="Freeform 347"/>
            <p:cNvSpPr>
              <a:spLocks/>
            </p:cNvSpPr>
            <p:nvPr/>
          </p:nvSpPr>
          <p:spPr bwMode="auto">
            <a:xfrm>
              <a:off x="3480" y="3385"/>
              <a:ext cx="96" cy="168"/>
            </a:xfrm>
            <a:custGeom>
              <a:avLst/>
              <a:gdLst>
                <a:gd name="T0" fmla="*/ 96 w 96"/>
                <a:gd name="T1" fmla="*/ 168 h 168"/>
                <a:gd name="T2" fmla="*/ 80 w 96"/>
                <a:gd name="T3" fmla="*/ 26 h 168"/>
                <a:gd name="T4" fmla="*/ 0 w 96"/>
                <a:gd name="T5" fmla="*/ 0 h 168"/>
                <a:gd name="T6" fmla="*/ 16 w 96"/>
                <a:gd name="T7" fmla="*/ 144 h 168"/>
                <a:gd name="T8" fmla="*/ 96 w 96"/>
                <a:gd name="T9" fmla="*/ 168 h 168"/>
                <a:gd name="T10" fmla="*/ 0 60000 65536"/>
                <a:gd name="T11" fmla="*/ 0 60000 65536"/>
                <a:gd name="T12" fmla="*/ 0 60000 65536"/>
                <a:gd name="T13" fmla="*/ 0 60000 65536"/>
                <a:gd name="T14" fmla="*/ 0 60000 65536"/>
                <a:gd name="T15" fmla="*/ 0 w 96"/>
                <a:gd name="T16" fmla="*/ 0 h 168"/>
                <a:gd name="T17" fmla="*/ 96 w 96"/>
                <a:gd name="T18" fmla="*/ 168 h 168"/>
              </a:gdLst>
              <a:ahLst/>
              <a:cxnLst>
                <a:cxn ang="T10">
                  <a:pos x="T0" y="T1"/>
                </a:cxn>
                <a:cxn ang="T11">
                  <a:pos x="T2" y="T3"/>
                </a:cxn>
                <a:cxn ang="T12">
                  <a:pos x="T4" y="T5"/>
                </a:cxn>
                <a:cxn ang="T13">
                  <a:pos x="T6" y="T7"/>
                </a:cxn>
                <a:cxn ang="T14">
                  <a:pos x="T8" y="T9"/>
                </a:cxn>
              </a:cxnLst>
              <a:rect l="T15" t="T16" r="T17" b="T18"/>
              <a:pathLst>
                <a:path w="96" h="168">
                  <a:moveTo>
                    <a:pt x="96" y="168"/>
                  </a:moveTo>
                  <a:lnTo>
                    <a:pt x="80" y="26"/>
                  </a:lnTo>
                  <a:lnTo>
                    <a:pt x="0" y="0"/>
                  </a:lnTo>
                  <a:lnTo>
                    <a:pt x="16" y="144"/>
                  </a:lnTo>
                  <a:lnTo>
                    <a:pt x="96" y="168"/>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483" name="Freeform 348"/>
            <p:cNvSpPr>
              <a:spLocks/>
            </p:cNvSpPr>
            <p:nvPr/>
          </p:nvSpPr>
          <p:spPr bwMode="auto">
            <a:xfrm>
              <a:off x="3416" y="3259"/>
              <a:ext cx="148" cy="126"/>
            </a:xfrm>
            <a:custGeom>
              <a:avLst/>
              <a:gdLst>
                <a:gd name="T0" fmla="*/ 128 w 148"/>
                <a:gd name="T1" fmla="*/ 94 h 126"/>
                <a:gd name="T2" fmla="*/ 128 w 148"/>
                <a:gd name="T3" fmla="*/ 94 h 126"/>
                <a:gd name="T4" fmla="*/ 114 w 148"/>
                <a:gd name="T5" fmla="*/ 92 h 126"/>
                <a:gd name="T6" fmla="*/ 100 w 148"/>
                <a:gd name="T7" fmla="*/ 90 h 126"/>
                <a:gd name="T8" fmla="*/ 84 w 148"/>
                <a:gd name="T9" fmla="*/ 90 h 126"/>
                <a:gd name="T10" fmla="*/ 66 w 148"/>
                <a:gd name="T11" fmla="*/ 94 h 126"/>
                <a:gd name="T12" fmla="*/ 48 w 148"/>
                <a:gd name="T13" fmla="*/ 100 h 126"/>
                <a:gd name="T14" fmla="*/ 38 w 148"/>
                <a:gd name="T15" fmla="*/ 104 h 126"/>
                <a:gd name="T16" fmla="*/ 32 w 148"/>
                <a:gd name="T17" fmla="*/ 110 h 126"/>
                <a:gd name="T18" fmla="*/ 24 w 148"/>
                <a:gd name="T19" fmla="*/ 118 h 126"/>
                <a:gd name="T20" fmla="*/ 18 w 148"/>
                <a:gd name="T21" fmla="*/ 126 h 126"/>
                <a:gd name="T22" fmla="*/ 0 w 148"/>
                <a:gd name="T23" fmla="*/ 38 h 126"/>
                <a:gd name="T24" fmla="*/ 0 w 148"/>
                <a:gd name="T25" fmla="*/ 38 h 126"/>
                <a:gd name="T26" fmla="*/ 8 w 148"/>
                <a:gd name="T27" fmla="*/ 28 h 126"/>
                <a:gd name="T28" fmla="*/ 18 w 148"/>
                <a:gd name="T29" fmla="*/ 20 h 126"/>
                <a:gd name="T30" fmla="*/ 34 w 148"/>
                <a:gd name="T31" fmla="*/ 10 h 126"/>
                <a:gd name="T32" fmla="*/ 54 w 148"/>
                <a:gd name="T33" fmla="*/ 4 h 126"/>
                <a:gd name="T34" fmla="*/ 68 w 148"/>
                <a:gd name="T35" fmla="*/ 2 h 126"/>
                <a:gd name="T36" fmla="*/ 80 w 148"/>
                <a:gd name="T37" fmla="*/ 0 h 126"/>
                <a:gd name="T38" fmla="*/ 96 w 148"/>
                <a:gd name="T39" fmla="*/ 0 h 126"/>
                <a:gd name="T40" fmla="*/ 112 w 148"/>
                <a:gd name="T41" fmla="*/ 2 h 126"/>
                <a:gd name="T42" fmla="*/ 130 w 148"/>
                <a:gd name="T43" fmla="*/ 6 h 126"/>
                <a:gd name="T44" fmla="*/ 148 w 148"/>
                <a:gd name="T45" fmla="*/ 12 h 126"/>
                <a:gd name="T46" fmla="*/ 128 w 148"/>
                <a:gd name="T47" fmla="*/ 94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8"/>
                <a:gd name="T73" fmla="*/ 0 h 126"/>
                <a:gd name="T74" fmla="*/ 148 w 148"/>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8" h="126">
                  <a:moveTo>
                    <a:pt x="128" y="94"/>
                  </a:moveTo>
                  <a:lnTo>
                    <a:pt x="128" y="94"/>
                  </a:lnTo>
                  <a:lnTo>
                    <a:pt x="114" y="92"/>
                  </a:lnTo>
                  <a:lnTo>
                    <a:pt x="100" y="90"/>
                  </a:lnTo>
                  <a:lnTo>
                    <a:pt x="84" y="90"/>
                  </a:lnTo>
                  <a:lnTo>
                    <a:pt x="66" y="94"/>
                  </a:lnTo>
                  <a:lnTo>
                    <a:pt x="48" y="100"/>
                  </a:lnTo>
                  <a:lnTo>
                    <a:pt x="38" y="104"/>
                  </a:lnTo>
                  <a:lnTo>
                    <a:pt x="32" y="110"/>
                  </a:lnTo>
                  <a:lnTo>
                    <a:pt x="24" y="118"/>
                  </a:lnTo>
                  <a:lnTo>
                    <a:pt x="18" y="126"/>
                  </a:lnTo>
                  <a:lnTo>
                    <a:pt x="0" y="38"/>
                  </a:lnTo>
                  <a:lnTo>
                    <a:pt x="8" y="28"/>
                  </a:lnTo>
                  <a:lnTo>
                    <a:pt x="18" y="20"/>
                  </a:lnTo>
                  <a:lnTo>
                    <a:pt x="34" y="10"/>
                  </a:lnTo>
                  <a:lnTo>
                    <a:pt x="54" y="4"/>
                  </a:lnTo>
                  <a:lnTo>
                    <a:pt x="68" y="2"/>
                  </a:lnTo>
                  <a:lnTo>
                    <a:pt x="80" y="0"/>
                  </a:lnTo>
                  <a:lnTo>
                    <a:pt x="96" y="0"/>
                  </a:lnTo>
                  <a:lnTo>
                    <a:pt x="112" y="2"/>
                  </a:lnTo>
                  <a:lnTo>
                    <a:pt x="130" y="6"/>
                  </a:lnTo>
                  <a:lnTo>
                    <a:pt x="148" y="12"/>
                  </a:lnTo>
                  <a:lnTo>
                    <a:pt x="128" y="94"/>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484" name="Freeform 349"/>
            <p:cNvSpPr>
              <a:spLocks/>
            </p:cNvSpPr>
            <p:nvPr/>
          </p:nvSpPr>
          <p:spPr bwMode="auto">
            <a:xfrm>
              <a:off x="3620" y="3177"/>
              <a:ext cx="168" cy="116"/>
            </a:xfrm>
            <a:custGeom>
              <a:avLst/>
              <a:gdLst>
                <a:gd name="T0" fmla="*/ 56 w 168"/>
                <a:gd name="T1" fmla="*/ 0 h 116"/>
                <a:gd name="T2" fmla="*/ 56 w 168"/>
                <a:gd name="T3" fmla="*/ 0 h 116"/>
                <a:gd name="T4" fmla="*/ 66 w 168"/>
                <a:gd name="T5" fmla="*/ 8 h 116"/>
                <a:gd name="T6" fmla="*/ 78 w 168"/>
                <a:gd name="T7" fmla="*/ 14 h 116"/>
                <a:gd name="T8" fmla="*/ 94 w 168"/>
                <a:gd name="T9" fmla="*/ 22 h 116"/>
                <a:gd name="T10" fmla="*/ 110 w 168"/>
                <a:gd name="T11" fmla="*/ 28 h 116"/>
                <a:gd name="T12" fmla="*/ 130 w 168"/>
                <a:gd name="T13" fmla="*/ 32 h 116"/>
                <a:gd name="T14" fmla="*/ 138 w 168"/>
                <a:gd name="T15" fmla="*/ 32 h 116"/>
                <a:gd name="T16" fmla="*/ 148 w 168"/>
                <a:gd name="T17" fmla="*/ 30 h 116"/>
                <a:gd name="T18" fmla="*/ 158 w 168"/>
                <a:gd name="T19" fmla="*/ 26 h 116"/>
                <a:gd name="T20" fmla="*/ 168 w 168"/>
                <a:gd name="T21" fmla="*/ 22 h 116"/>
                <a:gd name="T22" fmla="*/ 142 w 168"/>
                <a:gd name="T23" fmla="*/ 108 h 116"/>
                <a:gd name="T24" fmla="*/ 142 w 168"/>
                <a:gd name="T25" fmla="*/ 108 h 116"/>
                <a:gd name="T26" fmla="*/ 132 w 168"/>
                <a:gd name="T27" fmla="*/ 114 h 116"/>
                <a:gd name="T28" fmla="*/ 118 w 168"/>
                <a:gd name="T29" fmla="*/ 116 h 116"/>
                <a:gd name="T30" fmla="*/ 100 w 168"/>
                <a:gd name="T31" fmla="*/ 116 h 116"/>
                <a:gd name="T32" fmla="*/ 78 w 168"/>
                <a:gd name="T33" fmla="*/ 114 h 116"/>
                <a:gd name="T34" fmla="*/ 66 w 168"/>
                <a:gd name="T35" fmla="*/ 110 h 116"/>
                <a:gd name="T36" fmla="*/ 54 w 168"/>
                <a:gd name="T37" fmla="*/ 104 h 116"/>
                <a:gd name="T38" fmla="*/ 42 w 168"/>
                <a:gd name="T39" fmla="*/ 96 h 116"/>
                <a:gd name="T40" fmla="*/ 28 w 168"/>
                <a:gd name="T41" fmla="*/ 88 h 116"/>
                <a:gd name="T42" fmla="*/ 14 w 168"/>
                <a:gd name="T43" fmla="*/ 76 h 116"/>
                <a:gd name="T44" fmla="*/ 0 w 168"/>
                <a:gd name="T45" fmla="*/ 62 h 116"/>
                <a:gd name="T46" fmla="*/ 56 w 168"/>
                <a:gd name="T47" fmla="*/ 0 h 1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116"/>
                <a:gd name="T74" fmla="*/ 168 w 168"/>
                <a:gd name="T75" fmla="*/ 116 h 1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116">
                  <a:moveTo>
                    <a:pt x="56" y="0"/>
                  </a:moveTo>
                  <a:lnTo>
                    <a:pt x="56" y="0"/>
                  </a:lnTo>
                  <a:lnTo>
                    <a:pt x="66" y="8"/>
                  </a:lnTo>
                  <a:lnTo>
                    <a:pt x="78" y="14"/>
                  </a:lnTo>
                  <a:lnTo>
                    <a:pt x="94" y="22"/>
                  </a:lnTo>
                  <a:lnTo>
                    <a:pt x="110" y="28"/>
                  </a:lnTo>
                  <a:lnTo>
                    <a:pt x="130" y="32"/>
                  </a:lnTo>
                  <a:lnTo>
                    <a:pt x="138" y="32"/>
                  </a:lnTo>
                  <a:lnTo>
                    <a:pt x="148" y="30"/>
                  </a:lnTo>
                  <a:lnTo>
                    <a:pt x="158" y="26"/>
                  </a:lnTo>
                  <a:lnTo>
                    <a:pt x="168" y="22"/>
                  </a:lnTo>
                  <a:lnTo>
                    <a:pt x="142" y="108"/>
                  </a:lnTo>
                  <a:lnTo>
                    <a:pt x="132" y="114"/>
                  </a:lnTo>
                  <a:lnTo>
                    <a:pt x="118" y="116"/>
                  </a:lnTo>
                  <a:lnTo>
                    <a:pt x="100" y="116"/>
                  </a:lnTo>
                  <a:lnTo>
                    <a:pt x="78" y="114"/>
                  </a:lnTo>
                  <a:lnTo>
                    <a:pt x="66" y="110"/>
                  </a:lnTo>
                  <a:lnTo>
                    <a:pt x="54" y="104"/>
                  </a:lnTo>
                  <a:lnTo>
                    <a:pt x="42" y="96"/>
                  </a:lnTo>
                  <a:lnTo>
                    <a:pt x="28" y="88"/>
                  </a:lnTo>
                  <a:lnTo>
                    <a:pt x="14" y="76"/>
                  </a:lnTo>
                  <a:lnTo>
                    <a:pt x="0" y="62"/>
                  </a:lnTo>
                  <a:lnTo>
                    <a:pt x="56" y="0"/>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485" name="Freeform 350"/>
            <p:cNvSpPr>
              <a:spLocks/>
            </p:cNvSpPr>
            <p:nvPr/>
          </p:nvSpPr>
          <p:spPr bwMode="auto">
            <a:xfrm>
              <a:off x="3394" y="3209"/>
              <a:ext cx="136" cy="142"/>
            </a:xfrm>
            <a:custGeom>
              <a:avLst/>
              <a:gdLst>
                <a:gd name="T0" fmla="*/ 88 w 136"/>
                <a:gd name="T1" fmla="*/ 8 h 142"/>
                <a:gd name="T2" fmla="*/ 88 w 136"/>
                <a:gd name="T3" fmla="*/ 8 h 142"/>
                <a:gd name="T4" fmla="*/ 88 w 136"/>
                <a:gd name="T5" fmla="*/ 22 h 142"/>
                <a:gd name="T6" fmla="*/ 90 w 136"/>
                <a:gd name="T7" fmla="*/ 36 h 142"/>
                <a:gd name="T8" fmla="*/ 92 w 136"/>
                <a:gd name="T9" fmla="*/ 52 h 142"/>
                <a:gd name="T10" fmla="*/ 96 w 136"/>
                <a:gd name="T11" fmla="*/ 70 h 142"/>
                <a:gd name="T12" fmla="*/ 106 w 136"/>
                <a:gd name="T13" fmla="*/ 88 h 142"/>
                <a:gd name="T14" fmla="*/ 112 w 136"/>
                <a:gd name="T15" fmla="*/ 94 h 142"/>
                <a:gd name="T16" fmla="*/ 118 w 136"/>
                <a:gd name="T17" fmla="*/ 102 h 142"/>
                <a:gd name="T18" fmla="*/ 126 w 136"/>
                <a:gd name="T19" fmla="*/ 108 h 142"/>
                <a:gd name="T20" fmla="*/ 136 w 136"/>
                <a:gd name="T21" fmla="*/ 112 h 142"/>
                <a:gd name="T22" fmla="*/ 50 w 136"/>
                <a:gd name="T23" fmla="*/ 142 h 142"/>
                <a:gd name="T24" fmla="*/ 50 w 136"/>
                <a:gd name="T25" fmla="*/ 142 h 142"/>
                <a:gd name="T26" fmla="*/ 40 w 136"/>
                <a:gd name="T27" fmla="*/ 136 h 142"/>
                <a:gd name="T28" fmla="*/ 30 w 136"/>
                <a:gd name="T29" fmla="*/ 126 h 142"/>
                <a:gd name="T30" fmla="*/ 20 w 136"/>
                <a:gd name="T31" fmla="*/ 112 h 142"/>
                <a:gd name="T32" fmla="*/ 10 w 136"/>
                <a:gd name="T33" fmla="*/ 92 h 142"/>
                <a:gd name="T34" fmla="*/ 6 w 136"/>
                <a:gd name="T35" fmla="*/ 82 h 142"/>
                <a:gd name="T36" fmla="*/ 2 w 136"/>
                <a:gd name="T37" fmla="*/ 68 h 142"/>
                <a:gd name="T38" fmla="*/ 0 w 136"/>
                <a:gd name="T39" fmla="*/ 54 h 142"/>
                <a:gd name="T40" fmla="*/ 0 w 136"/>
                <a:gd name="T41" fmla="*/ 36 h 142"/>
                <a:gd name="T42" fmla="*/ 2 w 136"/>
                <a:gd name="T43" fmla="*/ 18 h 142"/>
                <a:gd name="T44" fmla="*/ 6 w 136"/>
                <a:gd name="T45" fmla="*/ 0 h 142"/>
                <a:gd name="T46" fmla="*/ 88 w 136"/>
                <a:gd name="T47" fmla="*/ 8 h 1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6"/>
                <a:gd name="T73" fmla="*/ 0 h 142"/>
                <a:gd name="T74" fmla="*/ 136 w 136"/>
                <a:gd name="T75" fmla="*/ 142 h 1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6" h="142">
                  <a:moveTo>
                    <a:pt x="88" y="8"/>
                  </a:moveTo>
                  <a:lnTo>
                    <a:pt x="88" y="8"/>
                  </a:lnTo>
                  <a:lnTo>
                    <a:pt x="88" y="22"/>
                  </a:lnTo>
                  <a:lnTo>
                    <a:pt x="90" y="36"/>
                  </a:lnTo>
                  <a:lnTo>
                    <a:pt x="92" y="52"/>
                  </a:lnTo>
                  <a:lnTo>
                    <a:pt x="96" y="70"/>
                  </a:lnTo>
                  <a:lnTo>
                    <a:pt x="106" y="88"/>
                  </a:lnTo>
                  <a:lnTo>
                    <a:pt x="112" y="94"/>
                  </a:lnTo>
                  <a:lnTo>
                    <a:pt x="118" y="102"/>
                  </a:lnTo>
                  <a:lnTo>
                    <a:pt x="126" y="108"/>
                  </a:lnTo>
                  <a:lnTo>
                    <a:pt x="136" y="112"/>
                  </a:lnTo>
                  <a:lnTo>
                    <a:pt x="50" y="142"/>
                  </a:lnTo>
                  <a:lnTo>
                    <a:pt x="40" y="136"/>
                  </a:lnTo>
                  <a:lnTo>
                    <a:pt x="30" y="126"/>
                  </a:lnTo>
                  <a:lnTo>
                    <a:pt x="20" y="112"/>
                  </a:lnTo>
                  <a:lnTo>
                    <a:pt x="10" y="92"/>
                  </a:lnTo>
                  <a:lnTo>
                    <a:pt x="6" y="82"/>
                  </a:lnTo>
                  <a:lnTo>
                    <a:pt x="2" y="68"/>
                  </a:lnTo>
                  <a:lnTo>
                    <a:pt x="0" y="54"/>
                  </a:lnTo>
                  <a:lnTo>
                    <a:pt x="0" y="36"/>
                  </a:lnTo>
                  <a:lnTo>
                    <a:pt x="2" y="18"/>
                  </a:lnTo>
                  <a:lnTo>
                    <a:pt x="6" y="0"/>
                  </a:lnTo>
                  <a:lnTo>
                    <a:pt x="88" y="8"/>
                  </a:lnTo>
                  <a:close/>
                </a:path>
              </a:pathLst>
            </a:custGeom>
            <a:solidFill>
              <a:srgbClr val="D1EEF5"/>
            </a:solidFill>
            <a:ln w="9525">
              <a:noFill/>
              <a:round/>
              <a:headEnd/>
              <a:tailEnd/>
            </a:ln>
          </p:spPr>
          <p:txBody>
            <a:bodyPr>
              <a:prstTxWarp prst="textNoShape">
                <a:avLst/>
              </a:prstTxWarp>
            </a:bodyPr>
            <a:lstStyle/>
            <a:p>
              <a:pPr eaLnBrk="0" hangingPunct="0"/>
              <a:endParaRPr lang="en-US"/>
            </a:p>
          </p:txBody>
        </p:sp>
        <p:sp>
          <p:nvSpPr>
            <p:cNvPr id="60486" name="Freeform 351"/>
            <p:cNvSpPr>
              <a:spLocks/>
            </p:cNvSpPr>
            <p:nvPr/>
          </p:nvSpPr>
          <p:spPr bwMode="auto">
            <a:xfrm>
              <a:off x="3364" y="3403"/>
              <a:ext cx="172" cy="124"/>
            </a:xfrm>
            <a:custGeom>
              <a:avLst/>
              <a:gdLst>
                <a:gd name="T0" fmla="*/ 64 w 172"/>
                <a:gd name="T1" fmla="*/ 0 h 124"/>
                <a:gd name="T2" fmla="*/ 64 w 172"/>
                <a:gd name="T3" fmla="*/ 0 h 124"/>
                <a:gd name="T4" fmla="*/ 74 w 172"/>
                <a:gd name="T5" fmla="*/ 10 h 124"/>
                <a:gd name="T6" fmla="*/ 84 w 172"/>
                <a:gd name="T7" fmla="*/ 18 h 124"/>
                <a:gd name="T8" fmla="*/ 98 w 172"/>
                <a:gd name="T9" fmla="*/ 28 h 124"/>
                <a:gd name="T10" fmla="*/ 114 w 172"/>
                <a:gd name="T11" fmla="*/ 36 h 124"/>
                <a:gd name="T12" fmla="*/ 132 w 172"/>
                <a:gd name="T13" fmla="*/ 42 h 124"/>
                <a:gd name="T14" fmla="*/ 142 w 172"/>
                <a:gd name="T15" fmla="*/ 42 h 124"/>
                <a:gd name="T16" fmla="*/ 152 w 172"/>
                <a:gd name="T17" fmla="*/ 42 h 124"/>
                <a:gd name="T18" fmla="*/ 162 w 172"/>
                <a:gd name="T19" fmla="*/ 40 h 124"/>
                <a:gd name="T20" fmla="*/ 172 w 172"/>
                <a:gd name="T21" fmla="*/ 36 h 124"/>
                <a:gd name="T22" fmla="*/ 136 w 172"/>
                <a:gd name="T23" fmla="*/ 120 h 124"/>
                <a:gd name="T24" fmla="*/ 136 w 172"/>
                <a:gd name="T25" fmla="*/ 120 h 124"/>
                <a:gd name="T26" fmla="*/ 124 w 172"/>
                <a:gd name="T27" fmla="*/ 122 h 124"/>
                <a:gd name="T28" fmla="*/ 110 w 172"/>
                <a:gd name="T29" fmla="*/ 124 h 124"/>
                <a:gd name="T30" fmla="*/ 92 w 172"/>
                <a:gd name="T31" fmla="*/ 122 h 124"/>
                <a:gd name="T32" fmla="*/ 72 w 172"/>
                <a:gd name="T33" fmla="*/ 116 h 124"/>
                <a:gd name="T34" fmla="*/ 60 w 172"/>
                <a:gd name="T35" fmla="*/ 110 h 124"/>
                <a:gd name="T36" fmla="*/ 48 w 172"/>
                <a:gd name="T37" fmla="*/ 104 h 124"/>
                <a:gd name="T38" fmla="*/ 38 w 172"/>
                <a:gd name="T39" fmla="*/ 94 h 124"/>
                <a:gd name="T40" fmla="*/ 24 w 172"/>
                <a:gd name="T41" fmla="*/ 84 h 124"/>
                <a:gd name="T42" fmla="*/ 12 w 172"/>
                <a:gd name="T43" fmla="*/ 70 h 124"/>
                <a:gd name="T44" fmla="*/ 0 w 172"/>
                <a:gd name="T45" fmla="*/ 54 h 124"/>
                <a:gd name="T46" fmla="*/ 64 w 172"/>
                <a:gd name="T47" fmla="*/ 0 h 1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124"/>
                <a:gd name="T74" fmla="*/ 172 w 172"/>
                <a:gd name="T75" fmla="*/ 124 h 1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124">
                  <a:moveTo>
                    <a:pt x="64" y="0"/>
                  </a:moveTo>
                  <a:lnTo>
                    <a:pt x="64" y="0"/>
                  </a:lnTo>
                  <a:lnTo>
                    <a:pt x="74" y="10"/>
                  </a:lnTo>
                  <a:lnTo>
                    <a:pt x="84" y="18"/>
                  </a:lnTo>
                  <a:lnTo>
                    <a:pt x="98" y="28"/>
                  </a:lnTo>
                  <a:lnTo>
                    <a:pt x="114" y="36"/>
                  </a:lnTo>
                  <a:lnTo>
                    <a:pt x="132" y="42"/>
                  </a:lnTo>
                  <a:lnTo>
                    <a:pt x="142" y="42"/>
                  </a:lnTo>
                  <a:lnTo>
                    <a:pt x="152" y="42"/>
                  </a:lnTo>
                  <a:lnTo>
                    <a:pt x="162" y="40"/>
                  </a:lnTo>
                  <a:lnTo>
                    <a:pt x="172" y="36"/>
                  </a:lnTo>
                  <a:lnTo>
                    <a:pt x="136" y="120"/>
                  </a:lnTo>
                  <a:lnTo>
                    <a:pt x="124" y="122"/>
                  </a:lnTo>
                  <a:lnTo>
                    <a:pt x="110" y="124"/>
                  </a:lnTo>
                  <a:lnTo>
                    <a:pt x="92" y="122"/>
                  </a:lnTo>
                  <a:lnTo>
                    <a:pt x="72" y="116"/>
                  </a:lnTo>
                  <a:lnTo>
                    <a:pt x="60" y="110"/>
                  </a:lnTo>
                  <a:lnTo>
                    <a:pt x="48" y="104"/>
                  </a:lnTo>
                  <a:lnTo>
                    <a:pt x="38" y="94"/>
                  </a:lnTo>
                  <a:lnTo>
                    <a:pt x="24" y="84"/>
                  </a:lnTo>
                  <a:lnTo>
                    <a:pt x="12" y="70"/>
                  </a:lnTo>
                  <a:lnTo>
                    <a:pt x="0" y="54"/>
                  </a:lnTo>
                  <a:lnTo>
                    <a:pt x="64" y="0"/>
                  </a:lnTo>
                  <a:close/>
                </a:path>
              </a:pathLst>
            </a:custGeom>
            <a:solidFill>
              <a:srgbClr val="D1EEF5"/>
            </a:solidFill>
            <a:ln w="9525">
              <a:noFill/>
              <a:round/>
              <a:headEnd/>
              <a:tailEnd/>
            </a:ln>
          </p:spPr>
          <p:txBody>
            <a:bodyPr>
              <a:prstTxWarp prst="textNoShape">
                <a:avLst/>
              </a:prstTxWarp>
            </a:bodyPr>
            <a:lstStyle/>
            <a:p>
              <a:pPr eaLnBrk="0" hangingPunct="0"/>
              <a:endParaRPr lang="en-US"/>
            </a:p>
          </p:txBody>
        </p:sp>
        <p:sp>
          <p:nvSpPr>
            <p:cNvPr id="60487" name="Freeform 352"/>
            <p:cNvSpPr>
              <a:spLocks/>
            </p:cNvSpPr>
            <p:nvPr/>
          </p:nvSpPr>
          <p:spPr bwMode="auto">
            <a:xfrm>
              <a:off x="3410" y="3407"/>
              <a:ext cx="138" cy="148"/>
            </a:xfrm>
            <a:custGeom>
              <a:avLst/>
              <a:gdLst>
                <a:gd name="T0" fmla="*/ 138 w 138"/>
                <a:gd name="T1" fmla="*/ 84 h 148"/>
                <a:gd name="T2" fmla="*/ 138 w 138"/>
                <a:gd name="T3" fmla="*/ 84 h 148"/>
                <a:gd name="T4" fmla="*/ 126 w 138"/>
                <a:gd name="T5" fmla="*/ 86 h 148"/>
                <a:gd name="T6" fmla="*/ 112 w 138"/>
                <a:gd name="T7" fmla="*/ 90 h 148"/>
                <a:gd name="T8" fmla="*/ 96 w 138"/>
                <a:gd name="T9" fmla="*/ 94 h 148"/>
                <a:gd name="T10" fmla="*/ 80 w 138"/>
                <a:gd name="T11" fmla="*/ 102 h 148"/>
                <a:gd name="T12" fmla="*/ 64 w 138"/>
                <a:gd name="T13" fmla="*/ 114 h 148"/>
                <a:gd name="T14" fmla="*/ 58 w 138"/>
                <a:gd name="T15" fmla="*/ 122 h 148"/>
                <a:gd name="T16" fmla="*/ 52 w 138"/>
                <a:gd name="T17" fmla="*/ 130 h 148"/>
                <a:gd name="T18" fmla="*/ 48 w 138"/>
                <a:gd name="T19" fmla="*/ 138 h 148"/>
                <a:gd name="T20" fmla="*/ 44 w 138"/>
                <a:gd name="T21" fmla="*/ 148 h 148"/>
                <a:gd name="T22" fmla="*/ 0 w 138"/>
                <a:gd name="T23" fmla="*/ 70 h 148"/>
                <a:gd name="T24" fmla="*/ 0 w 138"/>
                <a:gd name="T25" fmla="*/ 70 h 148"/>
                <a:gd name="T26" fmla="*/ 4 w 138"/>
                <a:gd name="T27" fmla="*/ 58 h 148"/>
                <a:gd name="T28" fmla="*/ 12 w 138"/>
                <a:gd name="T29" fmla="*/ 48 h 148"/>
                <a:gd name="T30" fmla="*/ 24 w 138"/>
                <a:gd name="T31" fmla="*/ 34 h 148"/>
                <a:gd name="T32" fmla="*/ 42 w 138"/>
                <a:gd name="T33" fmla="*/ 22 h 148"/>
                <a:gd name="T34" fmla="*/ 52 w 138"/>
                <a:gd name="T35" fmla="*/ 16 h 148"/>
                <a:gd name="T36" fmla="*/ 64 w 138"/>
                <a:gd name="T37" fmla="*/ 10 h 148"/>
                <a:gd name="T38" fmla="*/ 80 w 138"/>
                <a:gd name="T39" fmla="*/ 6 h 148"/>
                <a:gd name="T40" fmla="*/ 96 w 138"/>
                <a:gd name="T41" fmla="*/ 2 h 148"/>
                <a:gd name="T42" fmla="*/ 114 w 138"/>
                <a:gd name="T43" fmla="*/ 0 h 148"/>
                <a:gd name="T44" fmla="*/ 134 w 138"/>
                <a:gd name="T45" fmla="*/ 0 h 148"/>
                <a:gd name="T46" fmla="*/ 138 w 138"/>
                <a:gd name="T47" fmla="*/ 84 h 1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
                <a:gd name="T73" fmla="*/ 0 h 148"/>
                <a:gd name="T74" fmla="*/ 138 w 138"/>
                <a:gd name="T75" fmla="*/ 148 h 1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 h="148">
                  <a:moveTo>
                    <a:pt x="138" y="84"/>
                  </a:moveTo>
                  <a:lnTo>
                    <a:pt x="138" y="84"/>
                  </a:lnTo>
                  <a:lnTo>
                    <a:pt x="126" y="86"/>
                  </a:lnTo>
                  <a:lnTo>
                    <a:pt x="112" y="90"/>
                  </a:lnTo>
                  <a:lnTo>
                    <a:pt x="96" y="94"/>
                  </a:lnTo>
                  <a:lnTo>
                    <a:pt x="80" y="102"/>
                  </a:lnTo>
                  <a:lnTo>
                    <a:pt x="64" y="114"/>
                  </a:lnTo>
                  <a:lnTo>
                    <a:pt x="58" y="122"/>
                  </a:lnTo>
                  <a:lnTo>
                    <a:pt x="52" y="130"/>
                  </a:lnTo>
                  <a:lnTo>
                    <a:pt x="48" y="138"/>
                  </a:lnTo>
                  <a:lnTo>
                    <a:pt x="44" y="148"/>
                  </a:lnTo>
                  <a:lnTo>
                    <a:pt x="0" y="70"/>
                  </a:lnTo>
                  <a:lnTo>
                    <a:pt x="4" y="58"/>
                  </a:lnTo>
                  <a:lnTo>
                    <a:pt x="12" y="48"/>
                  </a:lnTo>
                  <a:lnTo>
                    <a:pt x="24" y="34"/>
                  </a:lnTo>
                  <a:lnTo>
                    <a:pt x="42" y="22"/>
                  </a:lnTo>
                  <a:lnTo>
                    <a:pt x="52" y="16"/>
                  </a:lnTo>
                  <a:lnTo>
                    <a:pt x="64" y="10"/>
                  </a:lnTo>
                  <a:lnTo>
                    <a:pt x="80" y="6"/>
                  </a:lnTo>
                  <a:lnTo>
                    <a:pt x="96" y="2"/>
                  </a:lnTo>
                  <a:lnTo>
                    <a:pt x="114" y="0"/>
                  </a:lnTo>
                  <a:lnTo>
                    <a:pt x="134" y="0"/>
                  </a:lnTo>
                  <a:lnTo>
                    <a:pt x="138" y="84"/>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488" name="Freeform 353"/>
            <p:cNvSpPr>
              <a:spLocks/>
            </p:cNvSpPr>
            <p:nvPr/>
          </p:nvSpPr>
          <p:spPr bwMode="auto">
            <a:xfrm>
              <a:off x="3818" y="3221"/>
              <a:ext cx="306" cy="66"/>
            </a:xfrm>
            <a:custGeom>
              <a:avLst/>
              <a:gdLst>
                <a:gd name="T0" fmla="*/ 276 w 306"/>
                <a:gd name="T1" fmla="*/ 58 h 66"/>
                <a:gd name="T2" fmla="*/ 276 w 306"/>
                <a:gd name="T3" fmla="*/ 58 h 66"/>
                <a:gd name="T4" fmla="*/ 250 w 306"/>
                <a:gd name="T5" fmla="*/ 58 h 66"/>
                <a:gd name="T6" fmla="*/ 222 w 306"/>
                <a:gd name="T7" fmla="*/ 56 h 66"/>
                <a:gd name="T8" fmla="*/ 192 w 306"/>
                <a:gd name="T9" fmla="*/ 54 h 66"/>
                <a:gd name="T10" fmla="*/ 162 w 306"/>
                <a:gd name="T11" fmla="*/ 48 h 66"/>
                <a:gd name="T12" fmla="*/ 128 w 306"/>
                <a:gd name="T13" fmla="*/ 42 h 66"/>
                <a:gd name="T14" fmla="*/ 90 w 306"/>
                <a:gd name="T15" fmla="*/ 30 h 66"/>
                <a:gd name="T16" fmla="*/ 50 w 306"/>
                <a:gd name="T17" fmla="*/ 18 h 66"/>
                <a:gd name="T18" fmla="*/ 4 w 306"/>
                <a:gd name="T19" fmla="*/ 0 h 66"/>
                <a:gd name="T20" fmla="*/ 0 w 306"/>
                <a:gd name="T21" fmla="*/ 10 h 66"/>
                <a:gd name="T22" fmla="*/ 0 w 306"/>
                <a:gd name="T23" fmla="*/ 10 h 66"/>
                <a:gd name="T24" fmla="*/ 50 w 306"/>
                <a:gd name="T25" fmla="*/ 26 h 66"/>
                <a:gd name="T26" fmla="*/ 92 w 306"/>
                <a:gd name="T27" fmla="*/ 40 h 66"/>
                <a:gd name="T28" fmla="*/ 130 w 306"/>
                <a:gd name="T29" fmla="*/ 50 h 66"/>
                <a:gd name="T30" fmla="*/ 164 w 306"/>
                <a:gd name="T31" fmla="*/ 58 h 66"/>
                <a:gd name="T32" fmla="*/ 194 w 306"/>
                <a:gd name="T33" fmla="*/ 62 h 66"/>
                <a:gd name="T34" fmla="*/ 222 w 306"/>
                <a:gd name="T35" fmla="*/ 64 h 66"/>
                <a:gd name="T36" fmla="*/ 250 w 306"/>
                <a:gd name="T37" fmla="*/ 66 h 66"/>
                <a:gd name="T38" fmla="*/ 278 w 306"/>
                <a:gd name="T39" fmla="*/ 64 h 66"/>
                <a:gd name="T40" fmla="*/ 278 w 306"/>
                <a:gd name="T41" fmla="*/ 64 h 66"/>
                <a:gd name="T42" fmla="*/ 294 w 306"/>
                <a:gd name="T43" fmla="*/ 62 h 66"/>
                <a:gd name="T44" fmla="*/ 306 w 306"/>
                <a:gd name="T45" fmla="*/ 56 h 66"/>
                <a:gd name="T46" fmla="*/ 306 w 306"/>
                <a:gd name="T47" fmla="*/ 56 h 66"/>
                <a:gd name="T48" fmla="*/ 300 w 306"/>
                <a:gd name="T49" fmla="*/ 54 h 66"/>
                <a:gd name="T50" fmla="*/ 300 w 306"/>
                <a:gd name="T51" fmla="*/ 54 h 66"/>
                <a:gd name="T52" fmla="*/ 290 w 306"/>
                <a:gd name="T53" fmla="*/ 56 h 66"/>
                <a:gd name="T54" fmla="*/ 276 w 306"/>
                <a:gd name="T55" fmla="*/ 58 h 66"/>
                <a:gd name="T56" fmla="*/ 276 w 306"/>
                <a:gd name="T57" fmla="*/ 58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66"/>
                <a:gd name="T89" fmla="*/ 306 w 306"/>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66">
                  <a:moveTo>
                    <a:pt x="276" y="58"/>
                  </a:moveTo>
                  <a:lnTo>
                    <a:pt x="276" y="58"/>
                  </a:lnTo>
                  <a:lnTo>
                    <a:pt x="250" y="58"/>
                  </a:lnTo>
                  <a:lnTo>
                    <a:pt x="222" y="56"/>
                  </a:lnTo>
                  <a:lnTo>
                    <a:pt x="192" y="54"/>
                  </a:lnTo>
                  <a:lnTo>
                    <a:pt x="162" y="48"/>
                  </a:lnTo>
                  <a:lnTo>
                    <a:pt x="128" y="42"/>
                  </a:lnTo>
                  <a:lnTo>
                    <a:pt x="90" y="30"/>
                  </a:lnTo>
                  <a:lnTo>
                    <a:pt x="50" y="18"/>
                  </a:lnTo>
                  <a:lnTo>
                    <a:pt x="4" y="0"/>
                  </a:lnTo>
                  <a:lnTo>
                    <a:pt x="0" y="10"/>
                  </a:lnTo>
                  <a:lnTo>
                    <a:pt x="50" y="26"/>
                  </a:lnTo>
                  <a:lnTo>
                    <a:pt x="92" y="40"/>
                  </a:lnTo>
                  <a:lnTo>
                    <a:pt x="130" y="50"/>
                  </a:lnTo>
                  <a:lnTo>
                    <a:pt x="164" y="58"/>
                  </a:lnTo>
                  <a:lnTo>
                    <a:pt x="194" y="62"/>
                  </a:lnTo>
                  <a:lnTo>
                    <a:pt x="222" y="64"/>
                  </a:lnTo>
                  <a:lnTo>
                    <a:pt x="250" y="66"/>
                  </a:lnTo>
                  <a:lnTo>
                    <a:pt x="278" y="64"/>
                  </a:lnTo>
                  <a:lnTo>
                    <a:pt x="294" y="62"/>
                  </a:lnTo>
                  <a:lnTo>
                    <a:pt x="306" y="56"/>
                  </a:lnTo>
                  <a:lnTo>
                    <a:pt x="300" y="54"/>
                  </a:lnTo>
                  <a:lnTo>
                    <a:pt x="290" y="56"/>
                  </a:lnTo>
                  <a:lnTo>
                    <a:pt x="276" y="58"/>
                  </a:lnTo>
                  <a:close/>
                </a:path>
              </a:pathLst>
            </a:custGeom>
            <a:solidFill>
              <a:srgbClr val="A60000"/>
            </a:solidFill>
            <a:ln w="9525">
              <a:noFill/>
              <a:round/>
              <a:headEnd/>
              <a:tailEnd/>
            </a:ln>
          </p:spPr>
          <p:txBody>
            <a:bodyPr>
              <a:prstTxWarp prst="textNoShape">
                <a:avLst/>
              </a:prstTxWarp>
            </a:bodyPr>
            <a:lstStyle/>
            <a:p>
              <a:pPr eaLnBrk="0" hangingPunct="0"/>
              <a:endParaRPr lang="en-US"/>
            </a:p>
          </p:txBody>
        </p:sp>
        <p:sp>
          <p:nvSpPr>
            <p:cNvPr id="60489" name="Freeform 354"/>
            <p:cNvSpPr>
              <a:spLocks/>
            </p:cNvSpPr>
            <p:nvPr/>
          </p:nvSpPr>
          <p:spPr bwMode="auto">
            <a:xfrm>
              <a:off x="3764" y="3249"/>
              <a:ext cx="308" cy="156"/>
            </a:xfrm>
            <a:custGeom>
              <a:avLst/>
              <a:gdLst>
                <a:gd name="T0" fmla="*/ 290 w 308"/>
                <a:gd name="T1" fmla="*/ 0 h 156"/>
                <a:gd name="T2" fmla="*/ 290 w 308"/>
                <a:gd name="T3" fmla="*/ 0 h 156"/>
                <a:gd name="T4" fmla="*/ 150 w 308"/>
                <a:gd name="T5" fmla="*/ 26 h 156"/>
                <a:gd name="T6" fmla="*/ 12 w 308"/>
                <a:gd name="T7" fmla="*/ 100 h 156"/>
                <a:gd name="T8" fmla="*/ 2 w 308"/>
                <a:gd name="T9" fmla="*/ 110 h 156"/>
                <a:gd name="T10" fmla="*/ 0 w 308"/>
                <a:gd name="T11" fmla="*/ 134 h 156"/>
                <a:gd name="T12" fmla="*/ 12 w 308"/>
                <a:gd name="T13" fmla="*/ 150 h 156"/>
                <a:gd name="T14" fmla="*/ 20 w 308"/>
                <a:gd name="T15" fmla="*/ 154 h 156"/>
                <a:gd name="T16" fmla="*/ 26 w 308"/>
                <a:gd name="T17" fmla="*/ 156 h 156"/>
                <a:gd name="T18" fmla="*/ 26 w 308"/>
                <a:gd name="T19" fmla="*/ 156 h 156"/>
                <a:gd name="T20" fmla="*/ 36 w 308"/>
                <a:gd name="T21" fmla="*/ 144 h 156"/>
                <a:gd name="T22" fmla="*/ 36 w 308"/>
                <a:gd name="T23" fmla="*/ 144 h 156"/>
                <a:gd name="T24" fmla="*/ 40 w 308"/>
                <a:gd name="T25" fmla="*/ 134 h 156"/>
                <a:gd name="T26" fmla="*/ 42 w 308"/>
                <a:gd name="T27" fmla="*/ 126 h 156"/>
                <a:gd name="T28" fmla="*/ 34 w 308"/>
                <a:gd name="T29" fmla="*/ 102 h 156"/>
                <a:gd name="T30" fmla="*/ 34 w 308"/>
                <a:gd name="T31" fmla="*/ 102 h 156"/>
                <a:gd name="T32" fmla="*/ 34 w 308"/>
                <a:gd name="T33" fmla="*/ 102 h 156"/>
                <a:gd name="T34" fmla="*/ 156 w 308"/>
                <a:gd name="T35" fmla="*/ 46 h 156"/>
                <a:gd name="T36" fmla="*/ 156 w 308"/>
                <a:gd name="T37" fmla="*/ 46 h 156"/>
                <a:gd name="T38" fmla="*/ 302 w 308"/>
                <a:gd name="T39" fmla="*/ 26 h 156"/>
                <a:gd name="T40" fmla="*/ 302 w 308"/>
                <a:gd name="T41" fmla="*/ 26 h 156"/>
                <a:gd name="T42" fmla="*/ 306 w 308"/>
                <a:gd name="T43" fmla="*/ 22 h 156"/>
                <a:gd name="T44" fmla="*/ 308 w 308"/>
                <a:gd name="T45" fmla="*/ 18 h 156"/>
                <a:gd name="T46" fmla="*/ 306 w 308"/>
                <a:gd name="T47" fmla="*/ 16 h 156"/>
                <a:gd name="T48" fmla="*/ 302 w 308"/>
                <a:gd name="T49" fmla="*/ 12 h 156"/>
                <a:gd name="T50" fmla="*/ 294 w 308"/>
                <a:gd name="T51" fmla="*/ 6 h 156"/>
                <a:gd name="T52" fmla="*/ 292 w 308"/>
                <a:gd name="T53" fmla="*/ 2 h 156"/>
                <a:gd name="T54" fmla="*/ 290 w 308"/>
                <a:gd name="T55" fmla="*/ 0 h 156"/>
                <a:gd name="T56" fmla="*/ 290 w 308"/>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8"/>
                <a:gd name="T88" fmla="*/ 0 h 156"/>
                <a:gd name="T89" fmla="*/ 308 w 308"/>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8" h="156">
                  <a:moveTo>
                    <a:pt x="290" y="0"/>
                  </a:moveTo>
                  <a:lnTo>
                    <a:pt x="290" y="0"/>
                  </a:lnTo>
                  <a:lnTo>
                    <a:pt x="150" y="26"/>
                  </a:lnTo>
                  <a:lnTo>
                    <a:pt x="12" y="100"/>
                  </a:lnTo>
                  <a:lnTo>
                    <a:pt x="2" y="110"/>
                  </a:lnTo>
                  <a:lnTo>
                    <a:pt x="0" y="134"/>
                  </a:lnTo>
                  <a:lnTo>
                    <a:pt x="12" y="150"/>
                  </a:lnTo>
                  <a:lnTo>
                    <a:pt x="20" y="154"/>
                  </a:lnTo>
                  <a:lnTo>
                    <a:pt x="26" y="156"/>
                  </a:lnTo>
                  <a:lnTo>
                    <a:pt x="36" y="144"/>
                  </a:lnTo>
                  <a:lnTo>
                    <a:pt x="40" y="134"/>
                  </a:lnTo>
                  <a:lnTo>
                    <a:pt x="42" y="126"/>
                  </a:lnTo>
                  <a:lnTo>
                    <a:pt x="34" y="102"/>
                  </a:lnTo>
                  <a:lnTo>
                    <a:pt x="156" y="46"/>
                  </a:lnTo>
                  <a:lnTo>
                    <a:pt x="302" y="26"/>
                  </a:lnTo>
                  <a:lnTo>
                    <a:pt x="306" y="22"/>
                  </a:lnTo>
                  <a:lnTo>
                    <a:pt x="308" y="18"/>
                  </a:lnTo>
                  <a:lnTo>
                    <a:pt x="306" y="16"/>
                  </a:lnTo>
                  <a:lnTo>
                    <a:pt x="302" y="12"/>
                  </a:lnTo>
                  <a:lnTo>
                    <a:pt x="294" y="6"/>
                  </a:lnTo>
                  <a:lnTo>
                    <a:pt x="292" y="2"/>
                  </a:lnTo>
                  <a:lnTo>
                    <a:pt x="290" y="0"/>
                  </a:lnTo>
                  <a:close/>
                </a:path>
              </a:pathLst>
            </a:custGeom>
            <a:solidFill>
              <a:srgbClr val="FCB47E"/>
            </a:solidFill>
            <a:ln w="9525">
              <a:noFill/>
              <a:round/>
              <a:headEnd/>
              <a:tailEnd/>
            </a:ln>
          </p:spPr>
          <p:txBody>
            <a:bodyPr>
              <a:prstTxWarp prst="textNoShape">
                <a:avLst/>
              </a:prstTxWarp>
            </a:bodyPr>
            <a:lstStyle/>
            <a:p>
              <a:pPr eaLnBrk="0" hangingPunct="0"/>
              <a:endParaRPr lang="en-US"/>
            </a:p>
          </p:txBody>
        </p:sp>
        <p:sp>
          <p:nvSpPr>
            <p:cNvPr id="60490" name="Freeform 355"/>
            <p:cNvSpPr>
              <a:spLocks/>
            </p:cNvSpPr>
            <p:nvPr/>
          </p:nvSpPr>
          <p:spPr bwMode="auto">
            <a:xfrm>
              <a:off x="4042" y="3233"/>
              <a:ext cx="92" cy="46"/>
            </a:xfrm>
            <a:custGeom>
              <a:avLst/>
              <a:gdLst>
                <a:gd name="T0" fmla="*/ 38 w 92"/>
                <a:gd name="T1" fmla="*/ 4 h 46"/>
                <a:gd name="T2" fmla="*/ 38 w 92"/>
                <a:gd name="T3" fmla="*/ 4 h 46"/>
                <a:gd name="T4" fmla="*/ 52 w 92"/>
                <a:gd name="T5" fmla="*/ 2 h 46"/>
                <a:gd name="T6" fmla="*/ 68 w 92"/>
                <a:gd name="T7" fmla="*/ 0 h 46"/>
                <a:gd name="T8" fmla="*/ 76 w 92"/>
                <a:gd name="T9" fmla="*/ 2 h 46"/>
                <a:gd name="T10" fmla="*/ 82 w 92"/>
                <a:gd name="T11" fmla="*/ 4 h 46"/>
                <a:gd name="T12" fmla="*/ 88 w 92"/>
                <a:gd name="T13" fmla="*/ 10 h 46"/>
                <a:gd name="T14" fmla="*/ 92 w 92"/>
                <a:gd name="T15" fmla="*/ 18 h 46"/>
                <a:gd name="T16" fmla="*/ 92 w 92"/>
                <a:gd name="T17" fmla="*/ 18 h 46"/>
                <a:gd name="T18" fmla="*/ 92 w 92"/>
                <a:gd name="T19" fmla="*/ 22 h 46"/>
                <a:gd name="T20" fmla="*/ 90 w 92"/>
                <a:gd name="T21" fmla="*/ 28 h 46"/>
                <a:gd name="T22" fmla="*/ 88 w 92"/>
                <a:gd name="T23" fmla="*/ 32 h 46"/>
                <a:gd name="T24" fmla="*/ 82 w 92"/>
                <a:gd name="T25" fmla="*/ 34 h 46"/>
                <a:gd name="T26" fmla="*/ 68 w 92"/>
                <a:gd name="T27" fmla="*/ 40 h 46"/>
                <a:gd name="T28" fmla="*/ 52 w 92"/>
                <a:gd name="T29" fmla="*/ 44 h 46"/>
                <a:gd name="T30" fmla="*/ 22 w 92"/>
                <a:gd name="T31" fmla="*/ 46 h 46"/>
                <a:gd name="T32" fmla="*/ 6 w 92"/>
                <a:gd name="T33" fmla="*/ 46 h 46"/>
                <a:gd name="T34" fmla="*/ 6 w 92"/>
                <a:gd name="T35" fmla="*/ 46 h 46"/>
                <a:gd name="T36" fmla="*/ 4 w 92"/>
                <a:gd name="T37" fmla="*/ 38 h 46"/>
                <a:gd name="T38" fmla="*/ 2 w 92"/>
                <a:gd name="T39" fmla="*/ 32 h 46"/>
                <a:gd name="T40" fmla="*/ 0 w 92"/>
                <a:gd name="T41" fmla="*/ 16 h 46"/>
                <a:gd name="T42" fmla="*/ 38 w 92"/>
                <a:gd name="T43" fmla="*/ 4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46"/>
                <a:gd name="T68" fmla="*/ 92 w 92"/>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46">
                  <a:moveTo>
                    <a:pt x="38" y="4"/>
                  </a:moveTo>
                  <a:lnTo>
                    <a:pt x="38" y="4"/>
                  </a:lnTo>
                  <a:lnTo>
                    <a:pt x="52" y="2"/>
                  </a:lnTo>
                  <a:lnTo>
                    <a:pt x="68" y="0"/>
                  </a:lnTo>
                  <a:lnTo>
                    <a:pt x="76" y="2"/>
                  </a:lnTo>
                  <a:lnTo>
                    <a:pt x="82" y="4"/>
                  </a:lnTo>
                  <a:lnTo>
                    <a:pt x="88" y="10"/>
                  </a:lnTo>
                  <a:lnTo>
                    <a:pt x="92" y="18"/>
                  </a:lnTo>
                  <a:lnTo>
                    <a:pt x="92" y="22"/>
                  </a:lnTo>
                  <a:lnTo>
                    <a:pt x="90" y="28"/>
                  </a:lnTo>
                  <a:lnTo>
                    <a:pt x="88" y="32"/>
                  </a:lnTo>
                  <a:lnTo>
                    <a:pt x="82" y="34"/>
                  </a:lnTo>
                  <a:lnTo>
                    <a:pt x="68" y="40"/>
                  </a:lnTo>
                  <a:lnTo>
                    <a:pt x="52" y="44"/>
                  </a:lnTo>
                  <a:lnTo>
                    <a:pt x="22" y="46"/>
                  </a:lnTo>
                  <a:lnTo>
                    <a:pt x="6" y="46"/>
                  </a:lnTo>
                  <a:lnTo>
                    <a:pt x="4" y="38"/>
                  </a:lnTo>
                  <a:lnTo>
                    <a:pt x="2" y="32"/>
                  </a:lnTo>
                  <a:lnTo>
                    <a:pt x="0" y="16"/>
                  </a:lnTo>
                  <a:lnTo>
                    <a:pt x="38" y="4"/>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91" name="Freeform 356"/>
            <p:cNvSpPr>
              <a:spLocks/>
            </p:cNvSpPr>
            <p:nvPr/>
          </p:nvSpPr>
          <p:spPr bwMode="auto">
            <a:xfrm>
              <a:off x="3886" y="3095"/>
              <a:ext cx="250" cy="182"/>
            </a:xfrm>
            <a:custGeom>
              <a:avLst/>
              <a:gdLst>
                <a:gd name="T0" fmla="*/ 4 w 250"/>
                <a:gd name="T1" fmla="*/ 0 h 182"/>
                <a:gd name="T2" fmla="*/ 0 w 250"/>
                <a:gd name="T3" fmla="*/ 8 h 182"/>
                <a:gd name="T4" fmla="*/ 0 w 250"/>
                <a:gd name="T5" fmla="*/ 8 h 182"/>
                <a:gd name="T6" fmla="*/ 76 w 250"/>
                <a:gd name="T7" fmla="*/ 44 h 182"/>
                <a:gd name="T8" fmla="*/ 136 w 250"/>
                <a:gd name="T9" fmla="*/ 76 h 182"/>
                <a:gd name="T10" fmla="*/ 182 w 250"/>
                <a:gd name="T11" fmla="*/ 104 h 182"/>
                <a:gd name="T12" fmla="*/ 214 w 250"/>
                <a:gd name="T13" fmla="*/ 128 h 182"/>
                <a:gd name="T14" fmla="*/ 226 w 250"/>
                <a:gd name="T15" fmla="*/ 138 h 182"/>
                <a:gd name="T16" fmla="*/ 234 w 250"/>
                <a:gd name="T17" fmla="*/ 146 h 182"/>
                <a:gd name="T18" fmla="*/ 240 w 250"/>
                <a:gd name="T19" fmla="*/ 154 h 182"/>
                <a:gd name="T20" fmla="*/ 244 w 250"/>
                <a:gd name="T21" fmla="*/ 162 h 182"/>
                <a:gd name="T22" fmla="*/ 244 w 250"/>
                <a:gd name="T23" fmla="*/ 168 h 182"/>
                <a:gd name="T24" fmla="*/ 242 w 250"/>
                <a:gd name="T25" fmla="*/ 172 h 182"/>
                <a:gd name="T26" fmla="*/ 238 w 250"/>
                <a:gd name="T27" fmla="*/ 176 h 182"/>
                <a:gd name="T28" fmla="*/ 232 w 250"/>
                <a:gd name="T29" fmla="*/ 180 h 182"/>
                <a:gd name="T30" fmla="*/ 232 w 250"/>
                <a:gd name="T31" fmla="*/ 180 h 182"/>
                <a:gd name="T32" fmla="*/ 238 w 250"/>
                <a:gd name="T33" fmla="*/ 182 h 182"/>
                <a:gd name="T34" fmla="*/ 238 w 250"/>
                <a:gd name="T35" fmla="*/ 182 h 182"/>
                <a:gd name="T36" fmla="*/ 244 w 250"/>
                <a:gd name="T37" fmla="*/ 178 h 182"/>
                <a:gd name="T38" fmla="*/ 248 w 250"/>
                <a:gd name="T39" fmla="*/ 174 h 182"/>
                <a:gd name="T40" fmla="*/ 250 w 250"/>
                <a:gd name="T41" fmla="*/ 168 h 182"/>
                <a:gd name="T42" fmla="*/ 250 w 250"/>
                <a:gd name="T43" fmla="*/ 162 h 182"/>
                <a:gd name="T44" fmla="*/ 248 w 250"/>
                <a:gd name="T45" fmla="*/ 154 h 182"/>
                <a:gd name="T46" fmla="*/ 242 w 250"/>
                <a:gd name="T47" fmla="*/ 146 h 182"/>
                <a:gd name="T48" fmla="*/ 236 w 250"/>
                <a:gd name="T49" fmla="*/ 136 h 182"/>
                <a:gd name="T50" fmla="*/ 224 w 250"/>
                <a:gd name="T51" fmla="*/ 126 h 182"/>
                <a:gd name="T52" fmla="*/ 210 w 250"/>
                <a:gd name="T53" fmla="*/ 114 h 182"/>
                <a:gd name="T54" fmla="*/ 194 w 250"/>
                <a:gd name="T55" fmla="*/ 100 h 182"/>
                <a:gd name="T56" fmla="*/ 148 w 250"/>
                <a:gd name="T57" fmla="*/ 72 h 182"/>
                <a:gd name="T58" fmla="*/ 86 w 250"/>
                <a:gd name="T59" fmla="*/ 38 h 182"/>
                <a:gd name="T60" fmla="*/ 4 w 250"/>
                <a:gd name="T61" fmla="*/ 0 h 182"/>
                <a:gd name="T62" fmla="*/ 4 w 250"/>
                <a:gd name="T63" fmla="*/ 0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
                <a:gd name="T97" fmla="*/ 0 h 182"/>
                <a:gd name="T98" fmla="*/ 250 w 25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 h="182">
                  <a:moveTo>
                    <a:pt x="4" y="0"/>
                  </a:moveTo>
                  <a:lnTo>
                    <a:pt x="0" y="8"/>
                  </a:lnTo>
                  <a:lnTo>
                    <a:pt x="76" y="44"/>
                  </a:lnTo>
                  <a:lnTo>
                    <a:pt x="136" y="76"/>
                  </a:lnTo>
                  <a:lnTo>
                    <a:pt x="182" y="104"/>
                  </a:lnTo>
                  <a:lnTo>
                    <a:pt x="214" y="128"/>
                  </a:lnTo>
                  <a:lnTo>
                    <a:pt x="226" y="138"/>
                  </a:lnTo>
                  <a:lnTo>
                    <a:pt x="234" y="146"/>
                  </a:lnTo>
                  <a:lnTo>
                    <a:pt x="240" y="154"/>
                  </a:lnTo>
                  <a:lnTo>
                    <a:pt x="244" y="162"/>
                  </a:lnTo>
                  <a:lnTo>
                    <a:pt x="244" y="168"/>
                  </a:lnTo>
                  <a:lnTo>
                    <a:pt x="242" y="172"/>
                  </a:lnTo>
                  <a:lnTo>
                    <a:pt x="238" y="176"/>
                  </a:lnTo>
                  <a:lnTo>
                    <a:pt x="232" y="180"/>
                  </a:lnTo>
                  <a:lnTo>
                    <a:pt x="238" y="182"/>
                  </a:lnTo>
                  <a:lnTo>
                    <a:pt x="244" y="178"/>
                  </a:lnTo>
                  <a:lnTo>
                    <a:pt x="248" y="174"/>
                  </a:lnTo>
                  <a:lnTo>
                    <a:pt x="250" y="168"/>
                  </a:lnTo>
                  <a:lnTo>
                    <a:pt x="250" y="162"/>
                  </a:lnTo>
                  <a:lnTo>
                    <a:pt x="248" y="154"/>
                  </a:lnTo>
                  <a:lnTo>
                    <a:pt x="242" y="146"/>
                  </a:lnTo>
                  <a:lnTo>
                    <a:pt x="236" y="136"/>
                  </a:lnTo>
                  <a:lnTo>
                    <a:pt x="224" y="126"/>
                  </a:lnTo>
                  <a:lnTo>
                    <a:pt x="210" y="114"/>
                  </a:lnTo>
                  <a:lnTo>
                    <a:pt x="194" y="100"/>
                  </a:lnTo>
                  <a:lnTo>
                    <a:pt x="148" y="72"/>
                  </a:lnTo>
                  <a:lnTo>
                    <a:pt x="86" y="38"/>
                  </a:lnTo>
                  <a:lnTo>
                    <a:pt x="4" y="0"/>
                  </a:lnTo>
                  <a:close/>
                </a:path>
              </a:pathLst>
            </a:custGeom>
            <a:solidFill>
              <a:srgbClr val="A60000"/>
            </a:solidFill>
            <a:ln w="9525">
              <a:noFill/>
              <a:round/>
              <a:headEnd/>
              <a:tailEnd/>
            </a:ln>
          </p:spPr>
          <p:txBody>
            <a:bodyPr>
              <a:prstTxWarp prst="textNoShape">
                <a:avLst/>
              </a:prstTxWarp>
            </a:bodyPr>
            <a:lstStyle/>
            <a:p>
              <a:pPr eaLnBrk="0" hangingPunct="0"/>
              <a:endParaRPr lang="en-US"/>
            </a:p>
          </p:txBody>
        </p:sp>
        <p:sp>
          <p:nvSpPr>
            <p:cNvPr id="60492" name="Freeform 357"/>
            <p:cNvSpPr>
              <a:spLocks/>
            </p:cNvSpPr>
            <p:nvPr/>
          </p:nvSpPr>
          <p:spPr bwMode="auto">
            <a:xfrm>
              <a:off x="3732" y="3055"/>
              <a:ext cx="174" cy="190"/>
            </a:xfrm>
            <a:custGeom>
              <a:avLst/>
              <a:gdLst>
                <a:gd name="T0" fmla="*/ 58 w 174"/>
                <a:gd name="T1" fmla="*/ 0 h 190"/>
                <a:gd name="T2" fmla="*/ 0 w 174"/>
                <a:gd name="T3" fmla="*/ 136 h 190"/>
                <a:gd name="T4" fmla="*/ 114 w 174"/>
                <a:gd name="T5" fmla="*/ 190 h 190"/>
                <a:gd name="T6" fmla="*/ 174 w 174"/>
                <a:gd name="T7" fmla="*/ 44 h 190"/>
                <a:gd name="T8" fmla="*/ 58 w 174"/>
                <a:gd name="T9" fmla="*/ 0 h 190"/>
                <a:gd name="T10" fmla="*/ 0 60000 65536"/>
                <a:gd name="T11" fmla="*/ 0 60000 65536"/>
                <a:gd name="T12" fmla="*/ 0 60000 65536"/>
                <a:gd name="T13" fmla="*/ 0 60000 65536"/>
                <a:gd name="T14" fmla="*/ 0 60000 65536"/>
                <a:gd name="T15" fmla="*/ 0 w 174"/>
                <a:gd name="T16" fmla="*/ 0 h 190"/>
                <a:gd name="T17" fmla="*/ 174 w 174"/>
                <a:gd name="T18" fmla="*/ 190 h 190"/>
              </a:gdLst>
              <a:ahLst/>
              <a:cxnLst>
                <a:cxn ang="T10">
                  <a:pos x="T0" y="T1"/>
                </a:cxn>
                <a:cxn ang="T11">
                  <a:pos x="T2" y="T3"/>
                </a:cxn>
                <a:cxn ang="T12">
                  <a:pos x="T4" y="T5"/>
                </a:cxn>
                <a:cxn ang="T13">
                  <a:pos x="T6" y="T7"/>
                </a:cxn>
                <a:cxn ang="T14">
                  <a:pos x="T8" y="T9"/>
                </a:cxn>
              </a:cxnLst>
              <a:rect l="T15" t="T16" r="T17" b="T18"/>
              <a:pathLst>
                <a:path w="174" h="190">
                  <a:moveTo>
                    <a:pt x="58" y="0"/>
                  </a:moveTo>
                  <a:lnTo>
                    <a:pt x="0" y="136"/>
                  </a:lnTo>
                  <a:lnTo>
                    <a:pt x="114" y="190"/>
                  </a:lnTo>
                  <a:lnTo>
                    <a:pt x="174" y="44"/>
                  </a:lnTo>
                  <a:lnTo>
                    <a:pt x="58" y="0"/>
                  </a:lnTo>
                  <a:close/>
                </a:path>
              </a:pathLst>
            </a:custGeom>
            <a:solidFill>
              <a:srgbClr val="A60000"/>
            </a:solidFill>
            <a:ln w="9525">
              <a:noFill/>
              <a:round/>
              <a:headEnd/>
              <a:tailEnd/>
            </a:ln>
          </p:spPr>
          <p:txBody>
            <a:bodyPr>
              <a:prstTxWarp prst="textNoShape">
                <a:avLst/>
              </a:prstTxWarp>
            </a:bodyPr>
            <a:lstStyle/>
            <a:p>
              <a:pPr eaLnBrk="0" hangingPunct="0"/>
              <a:endParaRPr lang="en-US"/>
            </a:p>
          </p:txBody>
        </p:sp>
        <p:sp>
          <p:nvSpPr>
            <p:cNvPr id="60493" name="Freeform 358"/>
            <p:cNvSpPr>
              <a:spLocks/>
            </p:cNvSpPr>
            <p:nvPr/>
          </p:nvSpPr>
          <p:spPr bwMode="auto">
            <a:xfrm>
              <a:off x="3814" y="3099"/>
              <a:ext cx="88" cy="142"/>
            </a:xfrm>
            <a:custGeom>
              <a:avLst/>
              <a:gdLst>
                <a:gd name="T0" fmla="*/ 10 w 88"/>
                <a:gd name="T1" fmla="*/ 34 h 142"/>
                <a:gd name="T2" fmla="*/ 10 w 88"/>
                <a:gd name="T3" fmla="*/ 34 h 142"/>
                <a:gd name="T4" fmla="*/ 20 w 88"/>
                <a:gd name="T5" fmla="*/ 28 h 142"/>
                <a:gd name="T6" fmla="*/ 30 w 88"/>
                <a:gd name="T7" fmla="*/ 22 h 142"/>
                <a:gd name="T8" fmla="*/ 56 w 88"/>
                <a:gd name="T9" fmla="*/ 10 h 142"/>
                <a:gd name="T10" fmla="*/ 86 w 88"/>
                <a:gd name="T11" fmla="*/ 0 h 142"/>
                <a:gd name="T12" fmla="*/ 86 w 88"/>
                <a:gd name="T13" fmla="*/ 0 h 142"/>
                <a:gd name="T14" fmla="*/ 88 w 88"/>
                <a:gd name="T15" fmla="*/ 0 h 142"/>
                <a:gd name="T16" fmla="*/ 88 w 88"/>
                <a:gd name="T17" fmla="*/ 0 h 142"/>
                <a:gd name="T18" fmla="*/ 88 w 88"/>
                <a:gd name="T19" fmla="*/ 2 h 142"/>
                <a:gd name="T20" fmla="*/ 88 w 88"/>
                <a:gd name="T21" fmla="*/ 2 h 142"/>
                <a:gd name="T22" fmla="*/ 74 w 88"/>
                <a:gd name="T23" fmla="*/ 6 h 142"/>
                <a:gd name="T24" fmla="*/ 48 w 88"/>
                <a:gd name="T25" fmla="*/ 16 h 142"/>
                <a:gd name="T26" fmla="*/ 32 w 88"/>
                <a:gd name="T27" fmla="*/ 22 h 142"/>
                <a:gd name="T28" fmla="*/ 18 w 88"/>
                <a:gd name="T29" fmla="*/ 30 h 142"/>
                <a:gd name="T30" fmla="*/ 8 w 88"/>
                <a:gd name="T31" fmla="*/ 38 h 142"/>
                <a:gd name="T32" fmla="*/ 4 w 88"/>
                <a:gd name="T33" fmla="*/ 44 h 142"/>
                <a:gd name="T34" fmla="*/ 4 w 88"/>
                <a:gd name="T35" fmla="*/ 44 h 142"/>
                <a:gd name="T36" fmla="*/ 2 w 88"/>
                <a:gd name="T37" fmla="*/ 54 h 142"/>
                <a:gd name="T38" fmla="*/ 6 w 88"/>
                <a:gd name="T39" fmla="*/ 68 h 142"/>
                <a:gd name="T40" fmla="*/ 14 w 88"/>
                <a:gd name="T41" fmla="*/ 100 h 142"/>
                <a:gd name="T42" fmla="*/ 32 w 88"/>
                <a:gd name="T43" fmla="*/ 140 h 142"/>
                <a:gd name="T44" fmla="*/ 32 w 88"/>
                <a:gd name="T45" fmla="*/ 140 h 142"/>
                <a:gd name="T46" fmla="*/ 30 w 88"/>
                <a:gd name="T47" fmla="*/ 142 h 142"/>
                <a:gd name="T48" fmla="*/ 30 w 88"/>
                <a:gd name="T49" fmla="*/ 142 h 142"/>
                <a:gd name="T50" fmla="*/ 30 w 88"/>
                <a:gd name="T51" fmla="*/ 142 h 142"/>
                <a:gd name="T52" fmla="*/ 30 w 88"/>
                <a:gd name="T53" fmla="*/ 142 h 142"/>
                <a:gd name="T54" fmla="*/ 18 w 88"/>
                <a:gd name="T55" fmla="*/ 114 h 142"/>
                <a:gd name="T56" fmla="*/ 10 w 88"/>
                <a:gd name="T57" fmla="*/ 90 h 142"/>
                <a:gd name="T58" fmla="*/ 2 w 88"/>
                <a:gd name="T59" fmla="*/ 66 h 142"/>
                <a:gd name="T60" fmla="*/ 2 w 88"/>
                <a:gd name="T61" fmla="*/ 64 h 142"/>
                <a:gd name="T62" fmla="*/ 2 w 88"/>
                <a:gd name="T63" fmla="*/ 64 h 142"/>
                <a:gd name="T64" fmla="*/ 0 w 88"/>
                <a:gd name="T65" fmla="*/ 52 h 142"/>
                <a:gd name="T66" fmla="*/ 2 w 88"/>
                <a:gd name="T67" fmla="*/ 44 h 142"/>
                <a:gd name="T68" fmla="*/ 2 w 88"/>
                <a:gd name="T69" fmla="*/ 44 h 142"/>
                <a:gd name="T70" fmla="*/ 4 w 88"/>
                <a:gd name="T71" fmla="*/ 40 h 142"/>
                <a:gd name="T72" fmla="*/ 8 w 88"/>
                <a:gd name="T73" fmla="*/ 34 h 142"/>
                <a:gd name="T74" fmla="*/ 10 w 88"/>
                <a:gd name="T75" fmla="*/ 3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142"/>
                <a:gd name="T116" fmla="*/ 88 w 88"/>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142">
                  <a:moveTo>
                    <a:pt x="10" y="34"/>
                  </a:moveTo>
                  <a:lnTo>
                    <a:pt x="10" y="34"/>
                  </a:lnTo>
                  <a:lnTo>
                    <a:pt x="20" y="28"/>
                  </a:lnTo>
                  <a:lnTo>
                    <a:pt x="30" y="22"/>
                  </a:lnTo>
                  <a:lnTo>
                    <a:pt x="56" y="10"/>
                  </a:lnTo>
                  <a:lnTo>
                    <a:pt x="86" y="0"/>
                  </a:lnTo>
                  <a:lnTo>
                    <a:pt x="88" y="0"/>
                  </a:lnTo>
                  <a:lnTo>
                    <a:pt x="88" y="2"/>
                  </a:lnTo>
                  <a:lnTo>
                    <a:pt x="74" y="6"/>
                  </a:lnTo>
                  <a:lnTo>
                    <a:pt x="48" y="16"/>
                  </a:lnTo>
                  <a:lnTo>
                    <a:pt x="32" y="22"/>
                  </a:lnTo>
                  <a:lnTo>
                    <a:pt x="18" y="30"/>
                  </a:lnTo>
                  <a:lnTo>
                    <a:pt x="8" y="38"/>
                  </a:lnTo>
                  <a:lnTo>
                    <a:pt x="4" y="44"/>
                  </a:lnTo>
                  <a:lnTo>
                    <a:pt x="2" y="54"/>
                  </a:lnTo>
                  <a:lnTo>
                    <a:pt x="6" y="68"/>
                  </a:lnTo>
                  <a:lnTo>
                    <a:pt x="14" y="100"/>
                  </a:lnTo>
                  <a:lnTo>
                    <a:pt x="32" y="140"/>
                  </a:lnTo>
                  <a:lnTo>
                    <a:pt x="30" y="142"/>
                  </a:lnTo>
                  <a:lnTo>
                    <a:pt x="18" y="114"/>
                  </a:lnTo>
                  <a:lnTo>
                    <a:pt x="10" y="90"/>
                  </a:lnTo>
                  <a:lnTo>
                    <a:pt x="2" y="66"/>
                  </a:lnTo>
                  <a:lnTo>
                    <a:pt x="2" y="64"/>
                  </a:lnTo>
                  <a:lnTo>
                    <a:pt x="0" y="52"/>
                  </a:lnTo>
                  <a:lnTo>
                    <a:pt x="2" y="44"/>
                  </a:lnTo>
                  <a:lnTo>
                    <a:pt x="4" y="40"/>
                  </a:lnTo>
                  <a:lnTo>
                    <a:pt x="8" y="34"/>
                  </a:lnTo>
                  <a:lnTo>
                    <a:pt x="10" y="34"/>
                  </a:lnTo>
                  <a:close/>
                </a:path>
              </a:pathLst>
            </a:custGeom>
            <a:solidFill>
              <a:srgbClr val="BF0000"/>
            </a:solidFill>
            <a:ln w="9525">
              <a:noFill/>
              <a:round/>
              <a:headEnd/>
              <a:tailEnd/>
            </a:ln>
          </p:spPr>
          <p:txBody>
            <a:bodyPr>
              <a:prstTxWarp prst="textNoShape">
                <a:avLst/>
              </a:prstTxWarp>
            </a:bodyPr>
            <a:lstStyle/>
            <a:p>
              <a:pPr eaLnBrk="0" hangingPunct="0"/>
              <a:endParaRPr lang="en-US"/>
            </a:p>
          </p:txBody>
        </p:sp>
        <p:sp>
          <p:nvSpPr>
            <p:cNvPr id="60494" name="Freeform 359"/>
            <p:cNvSpPr>
              <a:spLocks/>
            </p:cNvSpPr>
            <p:nvPr/>
          </p:nvSpPr>
          <p:spPr bwMode="auto">
            <a:xfrm>
              <a:off x="3798" y="3127"/>
              <a:ext cx="32" cy="28"/>
            </a:xfrm>
            <a:custGeom>
              <a:avLst/>
              <a:gdLst>
                <a:gd name="T0" fmla="*/ 0 w 32"/>
                <a:gd name="T1" fmla="*/ 18 h 28"/>
                <a:gd name="T2" fmla="*/ 8 w 32"/>
                <a:gd name="T3" fmla="*/ 0 h 28"/>
                <a:gd name="T4" fmla="*/ 32 w 32"/>
                <a:gd name="T5" fmla="*/ 12 h 28"/>
                <a:gd name="T6" fmla="*/ 26 w 32"/>
                <a:gd name="T7" fmla="*/ 28 h 28"/>
                <a:gd name="T8" fmla="*/ 0 w 32"/>
                <a:gd name="T9" fmla="*/ 18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18"/>
                  </a:moveTo>
                  <a:lnTo>
                    <a:pt x="8" y="0"/>
                  </a:lnTo>
                  <a:lnTo>
                    <a:pt x="32" y="12"/>
                  </a:lnTo>
                  <a:lnTo>
                    <a:pt x="26" y="28"/>
                  </a:lnTo>
                  <a:lnTo>
                    <a:pt x="0" y="18"/>
                  </a:lnTo>
                  <a:close/>
                </a:path>
              </a:pathLst>
            </a:custGeom>
            <a:solidFill>
              <a:srgbClr val="BFBFBF"/>
            </a:solidFill>
            <a:ln w="9525">
              <a:noFill/>
              <a:round/>
              <a:headEnd/>
              <a:tailEnd/>
            </a:ln>
          </p:spPr>
          <p:txBody>
            <a:bodyPr>
              <a:prstTxWarp prst="textNoShape">
                <a:avLst/>
              </a:prstTxWarp>
            </a:bodyPr>
            <a:lstStyle/>
            <a:p>
              <a:pPr eaLnBrk="0" hangingPunct="0"/>
              <a:endParaRPr lang="en-US"/>
            </a:p>
          </p:txBody>
        </p:sp>
        <p:sp>
          <p:nvSpPr>
            <p:cNvPr id="60495" name="Freeform 360"/>
            <p:cNvSpPr>
              <a:spLocks/>
            </p:cNvSpPr>
            <p:nvPr/>
          </p:nvSpPr>
          <p:spPr bwMode="auto">
            <a:xfrm>
              <a:off x="3762" y="3387"/>
              <a:ext cx="34" cy="52"/>
            </a:xfrm>
            <a:custGeom>
              <a:avLst/>
              <a:gdLst>
                <a:gd name="T0" fmla="*/ 0 w 34"/>
                <a:gd name="T1" fmla="*/ 40 h 52"/>
                <a:gd name="T2" fmla="*/ 2 w 34"/>
                <a:gd name="T3" fmla="*/ 48 h 52"/>
                <a:gd name="T4" fmla="*/ 8 w 34"/>
                <a:gd name="T5" fmla="*/ 52 h 52"/>
                <a:gd name="T6" fmla="*/ 34 w 34"/>
                <a:gd name="T7" fmla="*/ 32 h 52"/>
                <a:gd name="T8" fmla="*/ 26 w 34"/>
                <a:gd name="T9" fmla="*/ 4 h 52"/>
                <a:gd name="T10" fmla="*/ 26 w 34"/>
                <a:gd name="T11" fmla="*/ 4 h 52"/>
                <a:gd name="T12" fmla="*/ 24 w 34"/>
                <a:gd name="T13" fmla="*/ 2 h 52"/>
                <a:gd name="T14" fmla="*/ 22 w 34"/>
                <a:gd name="T15" fmla="*/ 0 h 52"/>
                <a:gd name="T16" fmla="*/ 18 w 34"/>
                <a:gd name="T17" fmla="*/ 2 h 52"/>
                <a:gd name="T18" fmla="*/ 18 w 34"/>
                <a:gd name="T19" fmla="*/ 6 h 52"/>
                <a:gd name="T20" fmla="*/ 24 w 34"/>
                <a:gd name="T21" fmla="*/ 28 h 52"/>
                <a:gd name="T22" fmla="*/ 0 w 34"/>
                <a:gd name="T23" fmla="*/ 4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52"/>
                <a:gd name="T38" fmla="*/ 34 w 34"/>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52">
                  <a:moveTo>
                    <a:pt x="0" y="40"/>
                  </a:moveTo>
                  <a:lnTo>
                    <a:pt x="2" y="48"/>
                  </a:lnTo>
                  <a:lnTo>
                    <a:pt x="8" y="52"/>
                  </a:lnTo>
                  <a:lnTo>
                    <a:pt x="34" y="32"/>
                  </a:lnTo>
                  <a:lnTo>
                    <a:pt x="26" y="4"/>
                  </a:lnTo>
                  <a:lnTo>
                    <a:pt x="24" y="2"/>
                  </a:lnTo>
                  <a:lnTo>
                    <a:pt x="22" y="0"/>
                  </a:lnTo>
                  <a:lnTo>
                    <a:pt x="18" y="2"/>
                  </a:lnTo>
                  <a:lnTo>
                    <a:pt x="18" y="6"/>
                  </a:lnTo>
                  <a:lnTo>
                    <a:pt x="24" y="28"/>
                  </a:lnTo>
                  <a:lnTo>
                    <a:pt x="0" y="40"/>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grpSp>
          <p:nvGrpSpPr>
            <p:cNvPr id="60496" name="Group 268"/>
            <p:cNvGrpSpPr>
              <a:grpSpLocks/>
            </p:cNvGrpSpPr>
            <p:nvPr/>
          </p:nvGrpSpPr>
          <p:grpSpPr bwMode="auto">
            <a:xfrm rot="668760">
              <a:off x="2577" y="3416"/>
              <a:ext cx="604" cy="548"/>
              <a:chOff x="2665" y="4262"/>
              <a:chExt cx="604" cy="548"/>
            </a:xfrm>
          </p:grpSpPr>
          <p:sp>
            <p:nvSpPr>
              <p:cNvPr id="60497" name="Freeform 73"/>
              <p:cNvSpPr>
                <a:spLocks/>
              </p:cNvSpPr>
              <p:nvPr/>
            </p:nvSpPr>
            <p:spPr bwMode="auto">
              <a:xfrm>
                <a:off x="2721" y="4518"/>
                <a:ext cx="313" cy="227"/>
              </a:xfrm>
              <a:custGeom>
                <a:avLst/>
                <a:gdLst>
                  <a:gd name="T0" fmla="*/ 0 w 628"/>
                  <a:gd name="T1" fmla="*/ 1 h 454"/>
                  <a:gd name="T2" fmla="*/ 0 w 628"/>
                  <a:gd name="T3" fmla="*/ 1 h 454"/>
                  <a:gd name="T4" fmla="*/ 0 w 628"/>
                  <a:gd name="T5" fmla="*/ 1 h 454"/>
                  <a:gd name="T6" fmla="*/ 0 w 628"/>
                  <a:gd name="T7" fmla="*/ 1 h 454"/>
                  <a:gd name="T8" fmla="*/ 0 w 628"/>
                  <a:gd name="T9" fmla="*/ 1 h 454"/>
                  <a:gd name="T10" fmla="*/ 0 w 628"/>
                  <a:gd name="T11" fmla="*/ 1 h 454"/>
                  <a:gd name="T12" fmla="*/ 0 w 628"/>
                  <a:gd name="T13" fmla="*/ 1 h 454"/>
                  <a:gd name="T14" fmla="*/ 0 w 628"/>
                  <a:gd name="T15" fmla="*/ 1 h 454"/>
                  <a:gd name="T16" fmla="*/ 0 w 628"/>
                  <a:gd name="T17" fmla="*/ 1 h 454"/>
                  <a:gd name="T18" fmla="*/ 0 w 628"/>
                  <a:gd name="T19" fmla="*/ 1 h 454"/>
                  <a:gd name="T20" fmla="*/ 0 w 628"/>
                  <a:gd name="T21" fmla="*/ 1 h 454"/>
                  <a:gd name="T22" fmla="*/ 0 w 628"/>
                  <a:gd name="T23" fmla="*/ 1 h 454"/>
                  <a:gd name="T24" fmla="*/ 0 w 628"/>
                  <a:gd name="T25" fmla="*/ 1 h 454"/>
                  <a:gd name="T26" fmla="*/ 0 w 628"/>
                  <a:gd name="T27" fmla="*/ 1 h 454"/>
                  <a:gd name="T28" fmla="*/ 0 w 628"/>
                  <a:gd name="T29" fmla="*/ 1 h 454"/>
                  <a:gd name="T30" fmla="*/ 0 w 628"/>
                  <a:gd name="T31" fmla="*/ 1 h 454"/>
                  <a:gd name="T32" fmla="*/ 0 w 628"/>
                  <a:gd name="T33" fmla="*/ 1 h 454"/>
                  <a:gd name="T34" fmla="*/ 0 w 628"/>
                  <a:gd name="T35" fmla="*/ 1 h 454"/>
                  <a:gd name="T36" fmla="*/ 0 w 628"/>
                  <a:gd name="T37" fmla="*/ 1 h 454"/>
                  <a:gd name="T38" fmla="*/ 0 w 628"/>
                  <a:gd name="T39" fmla="*/ 1 h 454"/>
                  <a:gd name="T40" fmla="*/ 0 w 628"/>
                  <a:gd name="T41" fmla="*/ 1 h 454"/>
                  <a:gd name="T42" fmla="*/ 0 w 628"/>
                  <a:gd name="T43" fmla="*/ 1 h 454"/>
                  <a:gd name="T44" fmla="*/ 0 w 628"/>
                  <a:gd name="T45" fmla="*/ 1 h 454"/>
                  <a:gd name="T46" fmla="*/ 0 w 628"/>
                  <a:gd name="T47" fmla="*/ 1 h 454"/>
                  <a:gd name="T48" fmla="*/ 0 w 628"/>
                  <a:gd name="T49" fmla="*/ 1 h 454"/>
                  <a:gd name="T50" fmla="*/ 0 w 628"/>
                  <a:gd name="T51" fmla="*/ 1 h 454"/>
                  <a:gd name="T52" fmla="*/ 0 w 628"/>
                  <a:gd name="T53" fmla="*/ 1 h 454"/>
                  <a:gd name="T54" fmla="*/ 0 w 628"/>
                  <a:gd name="T55" fmla="*/ 1 h 454"/>
                  <a:gd name="T56" fmla="*/ 0 w 628"/>
                  <a:gd name="T57" fmla="*/ 1 h 454"/>
                  <a:gd name="T58" fmla="*/ 0 w 628"/>
                  <a:gd name="T59" fmla="*/ 1 h 454"/>
                  <a:gd name="T60" fmla="*/ 0 w 628"/>
                  <a:gd name="T61" fmla="*/ 1 h 454"/>
                  <a:gd name="T62" fmla="*/ 0 w 628"/>
                  <a:gd name="T63" fmla="*/ 1 h 454"/>
                  <a:gd name="T64" fmla="*/ 0 w 628"/>
                  <a:gd name="T65" fmla="*/ 1 h 454"/>
                  <a:gd name="T66" fmla="*/ 0 w 628"/>
                  <a:gd name="T67" fmla="*/ 1 h 454"/>
                  <a:gd name="T68" fmla="*/ 0 w 628"/>
                  <a:gd name="T69" fmla="*/ 1 h 454"/>
                  <a:gd name="T70" fmla="*/ 0 w 628"/>
                  <a:gd name="T71" fmla="*/ 1 h 454"/>
                  <a:gd name="T72" fmla="*/ 0 w 628"/>
                  <a:gd name="T73" fmla="*/ 1 h 454"/>
                  <a:gd name="T74" fmla="*/ 0 w 628"/>
                  <a:gd name="T75" fmla="*/ 1 h 454"/>
                  <a:gd name="T76" fmla="*/ 0 w 628"/>
                  <a:gd name="T77" fmla="*/ 1 h 454"/>
                  <a:gd name="T78" fmla="*/ 0 w 628"/>
                  <a:gd name="T79" fmla="*/ 1 h 454"/>
                  <a:gd name="T80" fmla="*/ 0 w 628"/>
                  <a:gd name="T81" fmla="*/ 1 h 454"/>
                  <a:gd name="T82" fmla="*/ 1 w 628"/>
                  <a:gd name="T83" fmla="*/ 1 h 454"/>
                  <a:gd name="T84" fmla="*/ 1 w 628"/>
                  <a:gd name="T85" fmla="*/ 1 h 454"/>
                  <a:gd name="T86" fmla="*/ 1 w 628"/>
                  <a:gd name="T87" fmla="*/ 1 h 454"/>
                  <a:gd name="T88" fmla="*/ 1 w 628"/>
                  <a:gd name="T89" fmla="*/ 1 h 454"/>
                  <a:gd name="T90" fmla="*/ 1 w 628"/>
                  <a:gd name="T91" fmla="*/ 1 h 454"/>
                  <a:gd name="T92" fmla="*/ 1 w 628"/>
                  <a:gd name="T93" fmla="*/ 1 h 454"/>
                  <a:gd name="T94" fmla="*/ 1 w 628"/>
                  <a:gd name="T95" fmla="*/ 1 h 454"/>
                  <a:gd name="T96" fmla="*/ 1 w 628"/>
                  <a:gd name="T97" fmla="*/ 1 h 454"/>
                  <a:gd name="T98" fmla="*/ 1 w 628"/>
                  <a:gd name="T99" fmla="*/ 1 h 454"/>
                  <a:gd name="T100" fmla="*/ 1 w 628"/>
                  <a:gd name="T101" fmla="*/ 1 h 454"/>
                  <a:gd name="T102" fmla="*/ 1 w 628"/>
                  <a:gd name="T103" fmla="*/ 1 h 454"/>
                  <a:gd name="T104" fmla="*/ 1 w 628"/>
                  <a:gd name="T105" fmla="*/ 1 h 454"/>
                  <a:gd name="T106" fmla="*/ 1 w 628"/>
                  <a:gd name="T107" fmla="*/ 1 h 454"/>
                  <a:gd name="T108" fmla="*/ 1 w 628"/>
                  <a:gd name="T109" fmla="*/ 1 h 454"/>
                  <a:gd name="T110" fmla="*/ 1 w 628"/>
                  <a:gd name="T111" fmla="*/ 1 h 454"/>
                  <a:gd name="T112" fmla="*/ 1 w 628"/>
                  <a:gd name="T113" fmla="*/ 1 h 454"/>
                  <a:gd name="T114" fmla="*/ 1 w 628"/>
                  <a:gd name="T115" fmla="*/ 1 h 454"/>
                  <a:gd name="T116" fmla="*/ 1 w 628"/>
                  <a:gd name="T117" fmla="*/ 1 h 454"/>
                  <a:gd name="T118" fmla="*/ 0 w 628"/>
                  <a:gd name="T119" fmla="*/ 1 h 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8"/>
                  <a:gd name="T181" fmla="*/ 0 h 454"/>
                  <a:gd name="T182" fmla="*/ 628 w 628"/>
                  <a:gd name="T183" fmla="*/ 454 h 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8" h="454">
                    <a:moveTo>
                      <a:pt x="217" y="51"/>
                    </a:moveTo>
                    <a:lnTo>
                      <a:pt x="211" y="51"/>
                    </a:lnTo>
                    <a:lnTo>
                      <a:pt x="198" y="53"/>
                    </a:lnTo>
                    <a:lnTo>
                      <a:pt x="187" y="53"/>
                    </a:lnTo>
                    <a:lnTo>
                      <a:pt x="177" y="55"/>
                    </a:lnTo>
                    <a:lnTo>
                      <a:pt x="166" y="57"/>
                    </a:lnTo>
                    <a:lnTo>
                      <a:pt x="154" y="61"/>
                    </a:lnTo>
                    <a:lnTo>
                      <a:pt x="139" y="61"/>
                    </a:lnTo>
                    <a:lnTo>
                      <a:pt x="126" y="63"/>
                    </a:lnTo>
                    <a:lnTo>
                      <a:pt x="110" y="65"/>
                    </a:lnTo>
                    <a:lnTo>
                      <a:pt x="97" y="66"/>
                    </a:lnTo>
                    <a:lnTo>
                      <a:pt x="82" y="66"/>
                    </a:lnTo>
                    <a:lnTo>
                      <a:pt x="69" y="68"/>
                    </a:lnTo>
                    <a:lnTo>
                      <a:pt x="55" y="68"/>
                    </a:lnTo>
                    <a:lnTo>
                      <a:pt x="44" y="70"/>
                    </a:lnTo>
                    <a:lnTo>
                      <a:pt x="31" y="72"/>
                    </a:lnTo>
                    <a:lnTo>
                      <a:pt x="21" y="84"/>
                    </a:lnTo>
                    <a:lnTo>
                      <a:pt x="15" y="89"/>
                    </a:lnTo>
                    <a:lnTo>
                      <a:pt x="14" y="99"/>
                    </a:lnTo>
                    <a:lnTo>
                      <a:pt x="10" y="108"/>
                    </a:lnTo>
                    <a:lnTo>
                      <a:pt x="8" y="122"/>
                    </a:lnTo>
                    <a:lnTo>
                      <a:pt x="4" y="133"/>
                    </a:lnTo>
                    <a:lnTo>
                      <a:pt x="2" y="144"/>
                    </a:lnTo>
                    <a:lnTo>
                      <a:pt x="2" y="158"/>
                    </a:lnTo>
                    <a:lnTo>
                      <a:pt x="2" y="173"/>
                    </a:lnTo>
                    <a:lnTo>
                      <a:pt x="0" y="188"/>
                    </a:lnTo>
                    <a:lnTo>
                      <a:pt x="0" y="203"/>
                    </a:lnTo>
                    <a:lnTo>
                      <a:pt x="0" y="220"/>
                    </a:lnTo>
                    <a:lnTo>
                      <a:pt x="2" y="238"/>
                    </a:lnTo>
                    <a:lnTo>
                      <a:pt x="2" y="253"/>
                    </a:lnTo>
                    <a:lnTo>
                      <a:pt x="2" y="268"/>
                    </a:lnTo>
                    <a:lnTo>
                      <a:pt x="4" y="283"/>
                    </a:lnTo>
                    <a:lnTo>
                      <a:pt x="6" y="300"/>
                    </a:lnTo>
                    <a:lnTo>
                      <a:pt x="6" y="314"/>
                    </a:lnTo>
                    <a:lnTo>
                      <a:pt x="10" y="329"/>
                    </a:lnTo>
                    <a:lnTo>
                      <a:pt x="12" y="344"/>
                    </a:lnTo>
                    <a:lnTo>
                      <a:pt x="15" y="359"/>
                    </a:lnTo>
                    <a:lnTo>
                      <a:pt x="15" y="371"/>
                    </a:lnTo>
                    <a:lnTo>
                      <a:pt x="19" y="382"/>
                    </a:lnTo>
                    <a:lnTo>
                      <a:pt x="21" y="392"/>
                    </a:lnTo>
                    <a:lnTo>
                      <a:pt x="25" y="403"/>
                    </a:lnTo>
                    <a:lnTo>
                      <a:pt x="33" y="418"/>
                    </a:lnTo>
                    <a:lnTo>
                      <a:pt x="40" y="430"/>
                    </a:lnTo>
                    <a:lnTo>
                      <a:pt x="44" y="432"/>
                    </a:lnTo>
                    <a:lnTo>
                      <a:pt x="50" y="433"/>
                    </a:lnTo>
                    <a:lnTo>
                      <a:pt x="59" y="435"/>
                    </a:lnTo>
                    <a:lnTo>
                      <a:pt x="71" y="439"/>
                    </a:lnTo>
                    <a:lnTo>
                      <a:pt x="82" y="439"/>
                    </a:lnTo>
                    <a:lnTo>
                      <a:pt x="95" y="443"/>
                    </a:lnTo>
                    <a:lnTo>
                      <a:pt x="110" y="443"/>
                    </a:lnTo>
                    <a:lnTo>
                      <a:pt x="129" y="447"/>
                    </a:lnTo>
                    <a:lnTo>
                      <a:pt x="147" y="447"/>
                    </a:lnTo>
                    <a:lnTo>
                      <a:pt x="164" y="449"/>
                    </a:lnTo>
                    <a:lnTo>
                      <a:pt x="173" y="449"/>
                    </a:lnTo>
                    <a:lnTo>
                      <a:pt x="183" y="451"/>
                    </a:lnTo>
                    <a:lnTo>
                      <a:pt x="194" y="451"/>
                    </a:lnTo>
                    <a:lnTo>
                      <a:pt x="206" y="452"/>
                    </a:lnTo>
                    <a:lnTo>
                      <a:pt x="215" y="452"/>
                    </a:lnTo>
                    <a:lnTo>
                      <a:pt x="226" y="452"/>
                    </a:lnTo>
                    <a:lnTo>
                      <a:pt x="238" y="452"/>
                    </a:lnTo>
                    <a:lnTo>
                      <a:pt x="249" y="452"/>
                    </a:lnTo>
                    <a:lnTo>
                      <a:pt x="261" y="452"/>
                    </a:lnTo>
                    <a:lnTo>
                      <a:pt x="272" y="452"/>
                    </a:lnTo>
                    <a:lnTo>
                      <a:pt x="283" y="452"/>
                    </a:lnTo>
                    <a:lnTo>
                      <a:pt x="295" y="454"/>
                    </a:lnTo>
                    <a:lnTo>
                      <a:pt x="304" y="452"/>
                    </a:lnTo>
                    <a:lnTo>
                      <a:pt x="316" y="452"/>
                    </a:lnTo>
                    <a:lnTo>
                      <a:pt x="327" y="451"/>
                    </a:lnTo>
                    <a:lnTo>
                      <a:pt x="339" y="451"/>
                    </a:lnTo>
                    <a:lnTo>
                      <a:pt x="348" y="449"/>
                    </a:lnTo>
                    <a:lnTo>
                      <a:pt x="359" y="449"/>
                    </a:lnTo>
                    <a:lnTo>
                      <a:pt x="371" y="449"/>
                    </a:lnTo>
                    <a:lnTo>
                      <a:pt x="382" y="449"/>
                    </a:lnTo>
                    <a:lnTo>
                      <a:pt x="392" y="447"/>
                    </a:lnTo>
                    <a:lnTo>
                      <a:pt x="403" y="447"/>
                    </a:lnTo>
                    <a:lnTo>
                      <a:pt x="413" y="445"/>
                    </a:lnTo>
                    <a:lnTo>
                      <a:pt x="424" y="445"/>
                    </a:lnTo>
                    <a:lnTo>
                      <a:pt x="434" y="443"/>
                    </a:lnTo>
                    <a:lnTo>
                      <a:pt x="445" y="443"/>
                    </a:lnTo>
                    <a:lnTo>
                      <a:pt x="455" y="441"/>
                    </a:lnTo>
                    <a:lnTo>
                      <a:pt x="466" y="441"/>
                    </a:lnTo>
                    <a:lnTo>
                      <a:pt x="483" y="437"/>
                    </a:lnTo>
                    <a:lnTo>
                      <a:pt x="500" y="433"/>
                    </a:lnTo>
                    <a:lnTo>
                      <a:pt x="515" y="430"/>
                    </a:lnTo>
                    <a:lnTo>
                      <a:pt x="532" y="426"/>
                    </a:lnTo>
                    <a:lnTo>
                      <a:pt x="544" y="420"/>
                    </a:lnTo>
                    <a:lnTo>
                      <a:pt x="555" y="416"/>
                    </a:lnTo>
                    <a:lnTo>
                      <a:pt x="565" y="411"/>
                    </a:lnTo>
                    <a:lnTo>
                      <a:pt x="574" y="407"/>
                    </a:lnTo>
                    <a:lnTo>
                      <a:pt x="580" y="397"/>
                    </a:lnTo>
                    <a:lnTo>
                      <a:pt x="584" y="390"/>
                    </a:lnTo>
                    <a:lnTo>
                      <a:pt x="590" y="378"/>
                    </a:lnTo>
                    <a:lnTo>
                      <a:pt x="597" y="369"/>
                    </a:lnTo>
                    <a:lnTo>
                      <a:pt x="599" y="355"/>
                    </a:lnTo>
                    <a:lnTo>
                      <a:pt x="607" y="344"/>
                    </a:lnTo>
                    <a:lnTo>
                      <a:pt x="609" y="329"/>
                    </a:lnTo>
                    <a:lnTo>
                      <a:pt x="612" y="316"/>
                    </a:lnTo>
                    <a:lnTo>
                      <a:pt x="616" y="298"/>
                    </a:lnTo>
                    <a:lnTo>
                      <a:pt x="616" y="281"/>
                    </a:lnTo>
                    <a:lnTo>
                      <a:pt x="618" y="264"/>
                    </a:lnTo>
                    <a:lnTo>
                      <a:pt x="622" y="249"/>
                    </a:lnTo>
                    <a:lnTo>
                      <a:pt x="622" y="230"/>
                    </a:lnTo>
                    <a:lnTo>
                      <a:pt x="626" y="213"/>
                    </a:lnTo>
                    <a:lnTo>
                      <a:pt x="626" y="196"/>
                    </a:lnTo>
                    <a:lnTo>
                      <a:pt x="628" y="179"/>
                    </a:lnTo>
                    <a:lnTo>
                      <a:pt x="628" y="160"/>
                    </a:lnTo>
                    <a:lnTo>
                      <a:pt x="628" y="143"/>
                    </a:lnTo>
                    <a:lnTo>
                      <a:pt x="628" y="125"/>
                    </a:lnTo>
                    <a:lnTo>
                      <a:pt x="628" y="110"/>
                    </a:lnTo>
                    <a:lnTo>
                      <a:pt x="628" y="93"/>
                    </a:lnTo>
                    <a:lnTo>
                      <a:pt x="628" y="80"/>
                    </a:lnTo>
                    <a:lnTo>
                      <a:pt x="628" y="65"/>
                    </a:lnTo>
                    <a:lnTo>
                      <a:pt x="628" y="53"/>
                    </a:lnTo>
                    <a:lnTo>
                      <a:pt x="628" y="40"/>
                    </a:lnTo>
                    <a:lnTo>
                      <a:pt x="628" y="30"/>
                    </a:lnTo>
                    <a:lnTo>
                      <a:pt x="628" y="19"/>
                    </a:lnTo>
                    <a:lnTo>
                      <a:pt x="628" y="13"/>
                    </a:lnTo>
                    <a:lnTo>
                      <a:pt x="628" y="2"/>
                    </a:lnTo>
                    <a:lnTo>
                      <a:pt x="628" y="0"/>
                    </a:lnTo>
                    <a:lnTo>
                      <a:pt x="217" y="51"/>
                    </a:lnTo>
                    <a:close/>
                  </a:path>
                </a:pathLst>
              </a:custGeom>
              <a:solidFill>
                <a:srgbClr val="E37817"/>
              </a:solidFill>
              <a:ln w="9525">
                <a:noFill/>
                <a:round/>
                <a:headEnd/>
                <a:tailEnd/>
              </a:ln>
            </p:spPr>
            <p:txBody>
              <a:bodyPr>
                <a:prstTxWarp prst="textNoShape">
                  <a:avLst/>
                </a:prstTxWarp>
              </a:bodyPr>
              <a:lstStyle/>
              <a:p>
                <a:pPr eaLnBrk="0" hangingPunct="0"/>
                <a:endParaRPr lang="en-US"/>
              </a:p>
            </p:txBody>
          </p:sp>
          <p:sp>
            <p:nvSpPr>
              <p:cNvPr id="60498" name="Freeform 75"/>
              <p:cNvSpPr>
                <a:spLocks/>
              </p:cNvSpPr>
              <p:nvPr/>
            </p:nvSpPr>
            <p:spPr bwMode="auto">
              <a:xfrm>
                <a:off x="3178" y="4277"/>
                <a:ext cx="91" cy="152"/>
              </a:xfrm>
              <a:custGeom>
                <a:avLst/>
                <a:gdLst>
                  <a:gd name="T0" fmla="*/ 1 w 182"/>
                  <a:gd name="T1" fmla="*/ 1 h 302"/>
                  <a:gd name="T2" fmla="*/ 1 w 182"/>
                  <a:gd name="T3" fmla="*/ 1 h 302"/>
                  <a:gd name="T4" fmla="*/ 1 w 182"/>
                  <a:gd name="T5" fmla="*/ 0 h 302"/>
                  <a:gd name="T6" fmla="*/ 0 w 182"/>
                  <a:gd name="T7" fmla="*/ 1 h 302"/>
                  <a:gd name="T8" fmla="*/ 1 w 182"/>
                  <a:gd name="T9" fmla="*/ 1 h 302"/>
                  <a:gd name="T10" fmla="*/ 1 w 182"/>
                  <a:gd name="T11" fmla="*/ 1 h 302"/>
                  <a:gd name="T12" fmla="*/ 0 60000 65536"/>
                  <a:gd name="T13" fmla="*/ 0 60000 65536"/>
                  <a:gd name="T14" fmla="*/ 0 60000 65536"/>
                  <a:gd name="T15" fmla="*/ 0 60000 65536"/>
                  <a:gd name="T16" fmla="*/ 0 60000 65536"/>
                  <a:gd name="T17" fmla="*/ 0 60000 65536"/>
                  <a:gd name="T18" fmla="*/ 0 w 182"/>
                  <a:gd name="T19" fmla="*/ 0 h 302"/>
                  <a:gd name="T20" fmla="*/ 182 w 182"/>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182" h="302">
                    <a:moveTo>
                      <a:pt x="38" y="302"/>
                    </a:moveTo>
                    <a:lnTo>
                      <a:pt x="182" y="4"/>
                    </a:lnTo>
                    <a:lnTo>
                      <a:pt x="129" y="0"/>
                    </a:lnTo>
                    <a:lnTo>
                      <a:pt x="0" y="243"/>
                    </a:lnTo>
                    <a:lnTo>
                      <a:pt x="38" y="302"/>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499" name="Freeform 78"/>
              <p:cNvSpPr>
                <a:spLocks/>
              </p:cNvSpPr>
              <p:nvPr/>
            </p:nvSpPr>
            <p:spPr bwMode="auto">
              <a:xfrm>
                <a:off x="2772" y="4557"/>
                <a:ext cx="228" cy="135"/>
              </a:xfrm>
              <a:custGeom>
                <a:avLst/>
                <a:gdLst>
                  <a:gd name="T0" fmla="*/ 1 w 456"/>
                  <a:gd name="T1" fmla="*/ 0 h 270"/>
                  <a:gd name="T2" fmla="*/ 1 w 456"/>
                  <a:gd name="T3" fmla="*/ 1 h 270"/>
                  <a:gd name="T4" fmla="*/ 0 w 456"/>
                  <a:gd name="T5" fmla="*/ 1 h 270"/>
                  <a:gd name="T6" fmla="*/ 1 w 456"/>
                  <a:gd name="T7" fmla="*/ 1 h 270"/>
                  <a:gd name="T8" fmla="*/ 1 w 456"/>
                  <a:gd name="T9" fmla="*/ 1 h 270"/>
                  <a:gd name="T10" fmla="*/ 1 w 456"/>
                  <a:gd name="T11" fmla="*/ 1 h 270"/>
                  <a:gd name="T12" fmla="*/ 1 w 456"/>
                  <a:gd name="T13" fmla="*/ 0 h 270"/>
                  <a:gd name="T14" fmla="*/ 1 w 456"/>
                  <a:gd name="T15" fmla="*/ 0 h 270"/>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70"/>
                  <a:gd name="T26" fmla="*/ 456 w 456"/>
                  <a:gd name="T27" fmla="*/ 270 h 2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70">
                    <a:moveTo>
                      <a:pt x="179" y="0"/>
                    </a:moveTo>
                    <a:lnTo>
                      <a:pt x="160" y="72"/>
                    </a:lnTo>
                    <a:lnTo>
                      <a:pt x="0" y="74"/>
                    </a:lnTo>
                    <a:lnTo>
                      <a:pt x="2" y="270"/>
                    </a:lnTo>
                    <a:lnTo>
                      <a:pt x="456" y="232"/>
                    </a:lnTo>
                    <a:lnTo>
                      <a:pt x="452" y="51"/>
                    </a:lnTo>
                    <a:lnTo>
                      <a:pt x="179" y="0"/>
                    </a:lnTo>
                    <a:close/>
                  </a:path>
                </a:pathLst>
              </a:custGeom>
              <a:solidFill>
                <a:srgbClr val="DB5400"/>
              </a:solidFill>
              <a:ln w="9525">
                <a:noFill/>
                <a:round/>
                <a:headEnd/>
                <a:tailEnd/>
              </a:ln>
            </p:spPr>
            <p:txBody>
              <a:bodyPr>
                <a:prstTxWarp prst="textNoShape">
                  <a:avLst/>
                </a:prstTxWarp>
              </a:bodyPr>
              <a:lstStyle/>
              <a:p>
                <a:pPr eaLnBrk="0" hangingPunct="0"/>
                <a:endParaRPr lang="en-US"/>
              </a:p>
            </p:txBody>
          </p:sp>
          <p:sp>
            <p:nvSpPr>
              <p:cNvPr id="60500" name="Freeform 116"/>
              <p:cNvSpPr>
                <a:spLocks/>
              </p:cNvSpPr>
              <p:nvPr/>
            </p:nvSpPr>
            <p:spPr bwMode="auto">
              <a:xfrm>
                <a:off x="2796" y="4262"/>
                <a:ext cx="412" cy="260"/>
              </a:xfrm>
              <a:custGeom>
                <a:avLst/>
                <a:gdLst>
                  <a:gd name="T0" fmla="*/ 0 w 825"/>
                  <a:gd name="T1" fmla="*/ 1 h 519"/>
                  <a:gd name="T2" fmla="*/ 0 w 825"/>
                  <a:gd name="T3" fmla="*/ 1 h 519"/>
                  <a:gd name="T4" fmla="*/ 0 w 825"/>
                  <a:gd name="T5" fmla="*/ 1 h 519"/>
                  <a:gd name="T6" fmla="*/ 0 w 825"/>
                  <a:gd name="T7" fmla="*/ 1 h 519"/>
                  <a:gd name="T8" fmla="*/ 0 w 825"/>
                  <a:gd name="T9" fmla="*/ 1 h 519"/>
                  <a:gd name="T10" fmla="*/ 0 w 825"/>
                  <a:gd name="T11" fmla="*/ 1 h 519"/>
                  <a:gd name="T12" fmla="*/ 0 w 825"/>
                  <a:gd name="T13" fmla="*/ 1 h 519"/>
                  <a:gd name="T14" fmla="*/ 0 w 825"/>
                  <a:gd name="T15" fmla="*/ 1 h 519"/>
                  <a:gd name="T16" fmla="*/ 0 w 825"/>
                  <a:gd name="T17" fmla="*/ 1 h 519"/>
                  <a:gd name="T18" fmla="*/ 0 w 825"/>
                  <a:gd name="T19" fmla="*/ 1 h 519"/>
                  <a:gd name="T20" fmla="*/ 0 w 825"/>
                  <a:gd name="T21" fmla="*/ 1 h 519"/>
                  <a:gd name="T22" fmla="*/ 0 w 825"/>
                  <a:gd name="T23" fmla="*/ 1 h 519"/>
                  <a:gd name="T24" fmla="*/ 0 w 825"/>
                  <a:gd name="T25" fmla="*/ 2 h 519"/>
                  <a:gd name="T26" fmla="*/ 0 w 825"/>
                  <a:gd name="T27" fmla="*/ 2 h 519"/>
                  <a:gd name="T28" fmla="*/ 0 w 825"/>
                  <a:gd name="T29" fmla="*/ 2 h 519"/>
                  <a:gd name="T30" fmla="*/ 0 w 825"/>
                  <a:gd name="T31" fmla="*/ 2 h 519"/>
                  <a:gd name="T32" fmla="*/ 0 w 825"/>
                  <a:gd name="T33" fmla="*/ 2 h 519"/>
                  <a:gd name="T34" fmla="*/ 1 w 825"/>
                  <a:gd name="T35" fmla="*/ 2 h 519"/>
                  <a:gd name="T36" fmla="*/ 1 w 825"/>
                  <a:gd name="T37" fmla="*/ 1 h 519"/>
                  <a:gd name="T38" fmla="*/ 1 w 825"/>
                  <a:gd name="T39" fmla="*/ 1 h 519"/>
                  <a:gd name="T40" fmla="*/ 1 w 825"/>
                  <a:gd name="T41" fmla="*/ 1 h 519"/>
                  <a:gd name="T42" fmla="*/ 1 w 825"/>
                  <a:gd name="T43" fmla="*/ 1 h 519"/>
                  <a:gd name="T44" fmla="*/ 1 w 825"/>
                  <a:gd name="T45" fmla="*/ 1 h 519"/>
                  <a:gd name="T46" fmla="*/ 1 w 825"/>
                  <a:gd name="T47" fmla="*/ 1 h 519"/>
                  <a:gd name="T48" fmla="*/ 1 w 825"/>
                  <a:gd name="T49" fmla="*/ 1 h 519"/>
                  <a:gd name="T50" fmla="*/ 1 w 825"/>
                  <a:gd name="T51" fmla="*/ 1 h 519"/>
                  <a:gd name="T52" fmla="*/ 1 w 825"/>
                  <a:gd name="T53" fmla="*/ 1 h 519"/>
                  <a:gd name="T54" fmla="*/ 1 w 825"/>
                  <a:gd name="T55" fmla="*/ 1 h 519"/>
                  <a:gd name="T56" fmla="*/ 1 w 825"/>
                  <a:gd name="T57" fmla="*/ 1 h 519"/>
                  <a:gd name="T58" fmla="*/ 1 w 825"/>
                  <a:gd name="T59" fmla="*/ 1 h 519"/>
                  <a:gd name="T60" fmla="*/ 1 w 825"/>
                  <a:gd name="T61" fmla="*/ 1 h 519"/>
                  <a:gd name="T62" fmla="*/ 1 w 825"/>
                  <a:gd name="T63" fmla="*/ 1 h 519"/>
                  <a:gd name="T64" fmla="*/ 1 w 825"/>
                  <a:gd name="T65" fmla="*/ 1 h 519"/>
                  <a:gd name="T66" fmla="*/ 1 w 825"/>
                  <a:gd name="T67" fmla="*/ 1 h 519"/>
                  <a:gd name="T68" fmla="*/ 1 w 825"/>
                  <a:gd name="T69" fmla="*/ 1 h 519"/>
                  <a:gd name="T70" fmla="*/ 1 w 825"/>
                  <a:gd name="T71" fmla="*/ 1 h 519"/>
                  <a:gd name="T72" fmla="*/ 0 w 825"/>
                  <a:gd name="T73" fmla="*/ 1 h 519"/>
                  <a:gd name="T74" fmla="*/ 0 w 825"/>
                  <a:gd name="T75" fmla="*/ 1 h 519"/>
                  <a:gd name="T76" fmla="*/ 0 w 825"/>
                  <a:gd name="T77" fmla="*/ 1 h 519"/>
                  <a:gd name="T78" fmla="*/ 0 w 825"/>
                  <a:gd name="T79" fmla="*/ 1 h 519"/>
                  <a:gd name="T80" fmla="*/ 0 w 825"/>
                  <a:gd name="T81" fmla="*/ 0 h 519"/>
                  <a:gd name="T82" fmla="*/ 0 w 825"/>
                  <a:gd name="T83" fmla="*/ 1 h 519"/>
                  <a:gd name="T84" fmla="*/ 0 w 825"/>
                  <a:gd name="T85" fmla="*/ 1 h 519"/>
                  <a:gd name="T86" fmla="*/ 0 w 825"/>
                  <a:gd name="T87" fmla="*/ 1 h 519"/>
                  <a:gd name="T88" fmla="*/ 0 w 825"/>
                  <a:gd name="T89" fmla="*/ 1 h 519"/>
                  <a:gd name="T90" fmla="*/ 0 w 825"/>
                  <a:gd name="T91" fmla="*/ 1 h 519"/>
                  <a:gd name="T92" fmla="*/ 0 w 825"/>
                  <a:gd name="T93" fmla="*/ 1 h 519"/>
                  <a:gd name="T94" fmla="*/ 0 w 825"/>
                  <a:gd name="T95" fmla="*/ 1 h 519"/>
                  <a:gd name="T96" fmla="*/ 0 w 825"/>
                  <a:gd name="T97" fmla="*/ 1 h 519"/>
                  <a:gd name="T98" fmla="*/ 0 w 825"/>
                  <a:gd name="T99" fmla="*/ 1 h 519"/>
                  <a:gd name="T100" fmla="*/ 0 w 825"/>
                  <a:gd name="T101" fmla="*/ 1 h 519"/>
                  <a:gd name="T102" fmla="*/ 0 w 825"/>
                  <a:gd name="T103" fmla="*/ 1 h 5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5"/>
                  <a:gd name="T157" fmla="*/ 0 h 519"/>
                  <a:gd name="T158" fmla="*/ 825 w 825"/>
                  <a:gd name="T159" fmla="*/ 519 h 5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5" h="519">
                    <a:moveTo>
                      <a:pt x="21" y="19"/>
                    </a:moveTo>
                    <a:lnTo>
                      <a:pt x="14" y="23"/>
                    </a:lnTo>
                    <a:lnTo>
                      <a:pt x="10" y="31"/>
                    </a:lnTo>
                    <a:lnTo>
                      <a:pt x="4" y="40"/>
                    </a:lnTo>
                    <a:lnTo>
                      <a:pt x="4" y="52"/>
                    </a:lnTo>
                    <a:lnTo>
                      <a:pt x="0" y="63"/>
                    </a:lnTo>
                    <a:lnTo>
                      <a:pt x="0" y="75"/>
                    </a:lnTo>
                    <a:lnTo>
                      <a:pt x="2" y="88"/>
                    </a:lnTo>
                    <a:lnTo>
                      <a:pt x="4" y="103"/>
                    </a:lnTo>
                    <a:lnTo>
                      <a:pt x="4" y="116"/>
                    </a:lnTo>
                    <a:lnTo>
                      <a:pt x="8" y="130"/>
                    </a:lnTo>
                    <a:lnTo>
                      <a:pt x="10" y="143"/>
                    </a:lnTo>
                    <a:lnTo>
                      <a:pt x="16" y="158"/>
                    </a:lnTo>
                    <a:lnTo>
                      <a:pt x="19" y="170"/>
                    </a:lnTo>
                    <a:lnTo>
                      <a:pt x="23" y="181"/>
                    </a:lnTo>
                    <a:lnTo>
                      <a:pt x="27" y="191"/>
                    </a:lnTo>
                    <a:lnTo>
                      <a:pt x="33" y="200"/>
                    </a:lnTo>
                    <a:lnTo>
                      <a:pt x="27" y="213"/>
                    </a:lnTo>
                    <a:lnTo>
                      <a:pt x="27" y="230"/>
                    </a:lnTo>
                    <a:lnTo>
                      <a:pt x="25" y="248"/>
                    </a:lnTo>
                    <a:lnTo>
                      <a:pt x="27" y="268"/>
                    </a:lnTo>
                    <a:lnTo>
                      <a:pt x="27" y="278"/>
                    </a:lnTo>
                    <a:lnTo>
                      <a:pt x="27" y="289"/>
                    </a:lnTo>
                    <a:lnTo>
                      <a:pt x="29" y="301"/>
                    </a:lnTo>
                    <a:lnTo>
                      <a:pt x="31" y="312"/>
                    </a:lnTo>
                    <a:lnTo>
                      <a:pt x="33" y="324"/>
                    </a:lnTo>
                    <a:lnTo>
                      <a:pt x="37" y="335"/>
                    </a:lnTo>
                    <a:lnTo>
                      <a:pt x="38" y="346"/>
                    </a:lnTo>
                    <a:lnTo>
                      <a:pt x="42" y="360"/>
                    </a:lnTo>
                    <a:lnTo>
                      <a:pt x="44" y="369"/>
                    </a:lnTo>
                    <a:lnTo>
                      <a:pt x="48" y="381"/>
                    </a:lnTo>
                    <a:lnTo>
                      <a:pt x="50" y="392"/>
                    </a:lnTo>
                    <a:lnTo>
                      <a:pt x="54" y="403"/>
                    </a:lnTo>
                    <a:lnTo>
                      <a:pt x="61" y="423"/>
                    </a:lnTo>
                    <a:lnTo>
                      <a:pt x="69" y="443"/>
                    </a:lnTo>
                    <a:lnTo>
                      <a:pt x="76" y="459"/>
                    </a:lnTo>
                    <a:lnTo>
                      <a:pt x="86" y="474"/>
                    </a:lnTo>
                    <a:lnTo>
                      <a:pt x="94" y="483"/>
                    </a:lnTo>
                    <a:lnTo>
                      <a:pt x="105" y="495"/>
                    </a:lnTo>
                    <a:lnTo>
                      <a:pt x="109" y="497"/>
                    </a:lnTo>
                    <a:lnTo>
                      <a:pt x="118" y="499"/>
                    </a:lnTo>
                    <a:lnTo>
                      <a:pt x="128" y="500"/>
                    </a:lnTo>
                    <a:lnTo>
                      <a:pt x="143" y="504"/>
                    </a:lnTo>
                    <a:lnTo>
                      <a:pt x="158" y="506"/>
                    </a:lnTo>
                    <a:lnTo>
                      <a:pt x="177" y="508"/>
                    </a:lnTo>
                    <a:lnTo>
                      <a:pt x="187" y="508"/>
                    </a:lnTo>
                    <a:lnTo>
                      <a:pt x="198" y="510"/>
                    </a:lnTo>
                    <a:lnTo>
                      <a:pt x="209" y="512"/>
                    </a:lnTo>
                    <a:lnTo>
                      <a:pt x="223" y="514"/>
                    </a:lnTo>
                    <a:lnTo>
                      <a:pt x="234" y="514"/>
                    </a:lnTo>
                    <a:lnTo>
                      <a:pt x="246" y="514"/>
                    </a:lnTo>
                    <a:lnTo>
                      <a:pt x="257" y="514"/>
                    </a:lnTo>
                    <a:lnTo>
                      <a:pt x="270" y="516"/>
                    </a:lnTo>
                    <a:lnTo>
                      <a:pt x="284" y="516"/>
                    </a:lnTo>
                    <a:lnTo>
                      <a:pt x="297" y="516"/>
                    </a:lnTo>
                    <a:lnTo>
                      <a:pt x="310" y="516"/>
                    </a:lnTo>
                    <a:lnTo>
                      <a:pt x="325" y="518"/>
                    </a:lnTo>
                    <a:lnTo>
                      <a:pt x="339" y="518"/>
                    </a:lnTo>
                    <a:lnTo>
                      <a:pt x="354" y="518"/>
                    </a:lnTo>
                    <a:lnTo>
                      <a:pt x="367" y="518"/>
                    </a:lnTo>
                    <a:lnTo>
                      <a:pt x="382" y="518"/>
                    </a:lnTo>
                    <a:lnTo>
                      <a:pt x="396" y="518"/>
                    </a:lnTo>
                    <a:lnTo>
                      <a:pt x="413" y="518"/>
                    </a:lnTo>
                    <a:lnTo>
                      <a:pt x="424" y="518"/>
                    </a:lnTo>
                    <a:lnTo>
                      <a:pt x="441" y="519"/>
                    </a:lnTo>
                    <a:lnTo>
                      <a:pt x="457" y="518"/>
                    </a:lnTo>
                    <a:lnTo>
                      <a:pt x="470" y="518"/>
                    </a:lnTo>
                    <a:lnTo>
                      <a:pt x="485" y="516"/>
                    </a:lnTo>
                    <a:lnTo>
                      <a:pt x="500" y="516"/>
                    </a:lnTo>
                    <a:lnTo>
                      <a:pt x="514" y="514"/>
                    </a:lnTo>
                    <a:lnTo>
                      <a:pt x="529" y="514"/>
                    </a:lnTo>
                    <a:lnTo>
                      <a:pt x="542" y="514"/>
                    </a:lnTo>
                    <a:lnTo>
                      <a:pt x="557" y="514"/>
                    </a:lnTo>
                    <a:lnTo>
                      <a:pt x="571" y="512"/>
                    </a:lnTo>
                    <a:lnTo>
                      <a:pt x="584" y="512"/>
                    </a:lnTo>
                    <a:lnTo>
                      <a:pt x="597" y="510"/>
                    </a:lnTo>
                    <a:lnTo>
                      <a:pt x="613" y="510"/>
                    </a:lnTo>
                    <a:lnTo>
                      <a:pt x="624" y="508"/>
                    </a:lnTo>
                    <a:lnTo>
                      <a:pt x="637" y="508"/>
                    </a:lnTo>
                    <a:lnTo>
                      <a:pt x="651" y="508"/>
                    </a:lnTo>
                    <a:lnTo>
                      <a:pt x="664" y="508"/>
                    </a:lnTo>
                    <a:lnTo>
                      <a:pt x="673" y="506"/>
                    </a:lnTo>
                    <a:lnTo>
                      <a:pt x="685" y="504"/>
                    </a:lnTo>
                    <a:lnTo>
                      <a:pt x="696" y="502"/>
                    </a:lnTo>
                    <a:lnTo>
                      <a:pt x="708" y="502"/>
                    </a:lnTo>
                    <a:lnTo>
                      <a:pt x="727" y="499"/>
                    </a:lnTo>
                    <a:lnTo>
                      <a:pt x="746" y="497"/>
                    </a:lnTo>
                    <a:lnTo>
                      <a:pt x="759" y="493"/>
                    </a:lnTo>
                    <a:lnTo>
                      <a:pt x="772" y="489"/>
                    </a:lnTo>
                    <a:lnTo>
                      <a:pt x="782" y="485"/>
                    </a:lnTo>
                    <a:lnTo>
                      <a:pt x="791" y="483"/>
                    </a:lnTo>
                    <a:lnTo>
                      <a:pt x="799" y="472"/>
                    </a:lnTo>
                    <a:lnTo>
                      <a:pt x="808" y="461"/>
                    </a:lnTo>
                    <a:lnTo>
                      <a:pt x="814" y="445"/>
                    </a:lnTo>
                    <a:lnTo>
                      <a:pt x="820" y="432"/>
                    </a:lnTo>
                    <a:lnTo>
                      <a:pt x="822" y="415"/>
                    </a:lnTo>
                    <a:lnTo>
                      <a:pt x="824" y="398"/>
                    </a:lnTo>
                    <a:lnTo>
                      <a:pt x="824" y="379"/>
                    </a:lnTo>
                    <a:lnTo>
                      <a:pt x="825" y="362"/>
                    </a:lnTo>
                    <a:lnTo>
                      <a:pt x="822" y="341"/>
                    </a:lnTo>
                    <a:lnTo>
                      <a:pt x="820" y="324"/>
                    </a:lnTo>
                    <a:lnTo>
                      <a:pt x="818" y="305"/>
                    </a:lnTo>
                    <a:lnTo>
                      <a:pt x="816" y="287"/>
                    </a:lnTo>
                    <a:lnTo>
                      <a:pt x="812" y="270"/>
                    </a:lnTo>
                    <a:lnTo>
                      <a:pt x="812" y="257"/>
                    </a:lnTo>
                    <a:lnTo>
                      <a:pt x="808" y="242"/>
                    </a:lnTo>
                    <a:lnTo>
                      <a:pt x="808" y="232"/>
                    </a:lnTo>
                    <a:lnTo>
                      <a:pt x="805" y="221"/>
                    </a:lnTo>
                    <a:lnTo>
                      <a:pt x="801" y="211"/>
                    </a:lnTo>
                    <a:lnTo>
                      <a:pt x="795" y="204"/>
                    </a:lnTo>
                    <a:lnTo>
                      <a:pt x="791" y="198"/>
                    </a:lnTo>
                    <a:lnTo>
                      <a:pt x="780" y="189"/>
                    </a:lnTo>
                    <a:lnTo>
                      <a:pt x="768" y="183"/>
                    </a:lnTo>
                    <a:lnTo>
                      <a:pt x="757" y="177"/>
                    </a:lnTo>
                    <a:lnTo>
                      <a:pt x="747" y="175"/>
                    </a:lnTo>
                    <a:lnTo>
                      <a:pt x="740" y="173"/>
                    </a:lnTo>
                    <a:lnTo>
                      <a:pt x="738" y="173"/>
                    </a:lnTo>
                    <a:lnTo>
                      <a:pt x="734" y="160"/>
                    </a:lnTo>
                    <a:lnTo>
                      <a:pt x="732" y="151"/>
                    </a:lnTo>
                    <a:lnTo>
                      <a:pt x="728" y="143"/>
                    </a:lnTo>
                    <a:lnTo>
                      <a:pt x="727" y="137"/>
                    </a:lnTo>
                    <a:lnTo>
                      <a:pt x="717" y="130"/>
                    </a:lnTo>
                    <a:lnTo>
                      <a:pt x="709" y="126"/>
                    </a:lnTo>
                    <a:lnTo>
                      <a:pt x="694" y="120"/>
                    </a:lnTo>
                    <a:lnTo>
                      <a:pt x="685" y="122"/>
                    </a:lnTo>
                    <a:lnTo>
                      <a:pt x="675" y="126"/>
                    </a:lnTo>
                    <a:lnTo>
                      <a:pt x="671" y="135"/>
                    </a:lnTo>
                    <a:lnTo>
                      <a:pt x="666" y="143"/>
                    </a:lnTo>
                    <a:lnTo>
                      <a:pt x="666" y="152"/>
                    </a:lnTo>
                    <a:lnTo>
                      <a:pt x="666" y="158"/>
                    </a:lnTo>
                    <a:lnTo>
                      <a:pt x="666" y="162"/>
                    </a:lnTo>
                    <a:lnTo>
                      <a:pt x="662" y="162"/>
                    </a:lnTo>
                    <a:lnTo>
                      <a:pt x="658" y="162"/>
                    </a:lnTo>
                    <a:lnTo>
                      <a:pt x="651" y="164"/>
                    </a:lnTo>
                    <a:lnTo>
                      <a:pt x="641" y="168"/>
                    </a:lnTo>
                    <a:lnTo>
                      <a:pt x="628" y="170"/>
                    </a:lnTo>
                    <a:lnTo>
                      <a:pt x="614" y="173"/>
                    </a:lnTo>
                    <a:lnTo>
                      <a:pt x="601" y="177"/>
                    </a:lnTo>
                    <a:lnTo>
                      <a:pt x="588" y="181"/>
                    </a:lnTo>
                    <a:lnTo>
                      <a:pt x="571" y="183"/>
                    </a:lnTo>
                    <a:lnTo>
                      <a:pt x="555" y="185"/>
                    </a:lnTo>
                    <a:lnTo>
                      <a:pt x="540" y="187"/>
                    </a:lnTo>
                    <a:lnTo>
                      <a:pt x="529" y="189"/>
                    </a:lnTo>
                    <a:lnTo>
                      <a:pt x="516" y="187"/>
                    </a:lnTo>
                    <a:lnTo>
                      <a:pt x="506" y="187"/>
                    </a:lnTo>
                    <a:lnTo>
                      <a:pt x="498" y="185"/>
                    </a:lnTo>
                    <a:lnTo>
                      <a:pt x="495" y="183"/>
                    </a:lnTo>
                    <a:lnTo>
                      <a:pt x="489" y="175"/>
                    </a:lnTo>
                    <a:lnTo>
                      <a:pt x="487" y="166"/>
                    </a:lnTo>
                    <a:lnTo>
                      <a:pt x="485" y="154"/>
                    </a:lnTo>
                    <a:lnTo>
                      <a:pt x="485" y="143"/>
                    </a:lnTo>
                    <a:lnTo>
                      <a:pt x="485" y="128"/>
                    </a:lnTo>
                    <a:lnTo>
                      <a:pt x="485" y="113"/>
                    </a:lnTo>
                    <a:lnTo>
                      <a:pt x="485" y="97"/>
                    </a:lnTo>
                    <a:lnTo>
                      <a:pt x="487" y="82"/>
                    </a:lnTo>
                    <a:lnTo>
                      <a:pt x="485" y="65"/>
                    </a:lnTo>
                    <a:lnTo>
                      <a:pt x="485" y="50"/>
                    </a:lnTo>
                    <a:lnTo>
                      <a:pt x="485" y="36"/>
                    </a:lnTo>
                    <a:lnTo>
                      <a:pt x="485" y="25"/>
                    </a:lnTo>
                    <a:lnTo>
                      <a:pt x="481" y="14"/>
                    </a:lnTo>
                    <a:lnTo>
                      <a:pt x="478" y="6"/>
                    </a:lnTo>
                    <a:lnTo>
                      <a:pt x="472" y="0"/>
                    </a:lnTo>
                    <a:lnTo>
                      <a:pt x="466" y="0"/>
                    </a:lnTo>
                    <a:lnTo>
                      <a:pt x="451" y="0"/>
                    </a:lnTo>
                    <a:lnTo>
                      <a:pt x="440" y="10"/>
                    </a:lnTo>
                    <a:lnTo>
                      <a:pt x="430" y="25"/>
                    </a:lnTo>
                    <a:lnTo>
                      <a:pt x="422" y="44"/>
                    </a:lnTo>
                    <a:lnTo>
                      <a:pt x="413" y="61"/>
                    </a:lnTo>
                    <a:lnTo>
                      <a:pt x="405" y="78"/>
                    </a:lnTo>
                    <a:lnTo>
                      <a:pt x="400" y="92"/>
                    </a:lnTo>
                    <a:lnTo>
                      <a:pt x="394" y="101"/>
                    </a:lnTo>
                    <a:lnTo>
                      <a:pt x="386" y="101"/>
                    </a:lnTo>
                    <a:lnTo>
                      <a:pt x="379" y="101"/>
                    </a:lnTo>
                    <a:lnTo>
                      <a:pt x="369" y="101"/>
                    </a:lnTo>
                    <a:lnTo>
                      <a:pt x="360" y="103"/>
                    </a:lnTo>
                    <a:lnTo>
                      <a:pt x="348" y="101"/>
                    </a:lnTo>
                    <a:lnTo>
                      <a:pt x="337" y="101"/>
                    </a:lnTo>
                    <a:lnTo>
                      <a:pt x="325" y="101"/>
                    </a:lnTo>
                    <a:lnTo>
                      <a:pt x="316" y="101"/>
                    </a:lnTo>
                    <a:lnTo>
                      <a:pt x="303" y="97"/>
                    </a:lnTo>
                    <a:lnTo>
                      <a:pt x="291" y="97"/>
                    </a:lnTo>
                    <a:lnTo>
                      <a:pt x="280" y="94"/>
                    </a:lnTo>
                    <a:lnTo>
                      <a:pt x="270" y="94"/>
                    </a:lnTo>
                    <a:lnTo>
                      <a:pt x="251" y="90"/>
                    </a:lnTo>
                    <a:lnTo>
                      <a:pt x="238" y="88"/>
                    </a:lnTo>
                    <a:lnTo>
                      <a:pt x="227" y="86"/>
                    </a:lnTo>
                    <a:lnTo>
                      <a:pt x="211" y="90"/>
                    </a:lnTo>
                    <a:lnTo>
                      <a:pt x="200" y="92"/>
                    </a:lnTo>
                    <a:lnTo>
                      <a:pt x="189" y="95"/>
                    </a:lnTo>
                    <a:lnTo>
                      <a:pt x="175" y="97"/>
                    </a:lnTo>
                    <a:lnTo>
                      <a:pt x="164" y="101"/>
                    </a:lnTo>
                    <a:lnTo>
                      <a:pt x="151" y="103"/>
                    </a:lnTo>
                    <a:lnTo>
                      <a:pt x="137" y="105"/>
                    </a:lnTo>
                    <a:lnTo>
                      <a:pt x="126" y="107"/>
                    </a:lnTo>
                    <a:lnTo>
                      <a:pt x="114" y="111"/>
                    </a:lnTo>
                    <a:lnTo>
                      <a:pt x="97" y="113"/>
                    </a:lnTo>
                    <a:lnTo>
                      <a:pt x="90" y="113"/>
                    </a:lnTo>
                    <a:lnTo>
                      <a:pt x="84" y="105"/>
                    </a:lnTo>
                    <a:lnTo>
                      <a:pt x="78" y="92"/>
                    </a:lnTo>
                    <a:lnTo>
                      <a:pt x="71" y="73"/>
                    </a:lnTo>
                    <a:lnTo>
                      <a:pt x="63" y="54"/>
                    </a:lnTo>
                    <a:lnTo>
                      <a:pt x="57" y="42"/>
                    </a:lnTo>
                    <a:lnTo>
                      <a:pt x="54" y="35"/>
                    </a:lnTo>
                    <a:lnTo>
                      <a:pt x="48" y="25"/>
                    </a:lnTo>
                    <a:lnTo>
                      <a:pt x="44" y="21"/>
                    </a:lnTo>
                    <a:lnTo>
                      <a:pt x="33" y="14"/>
                    </a:lnTo>
                    <a:lnTo>
                      <a:pt x="21" y="19"/>
                    </a:lnTo>
                    <a:close/>
                  </a:path>
                </a:pathLst>
              </a:custGeom>
              <a:solidFill>
                <a:srgbClr val="DE6300"/>
              </a:solidFill>
              <a:ln w="9525">
                <a:noFill/>
                <a:round/>
                <a:headEnd/>
                <a:tailEnd/>
              </a:ln>
            </p:spPr>
            <p:txBody>
              <a:bodyPr>
                <a:prstTxWarp prst="textNoShape">
                  <a:avLst/>
                </a:prstTxWarp>
              </a:bodyPr>
              <a:lstStyle/>
              <a:p>
                <a:pPr eaLnBrk="0" hangingPunct="0"/>
                <a:endParaRPr lang="en-US"/>
              </a:p>
            </p:txBody>
          </p:sp>
          <p:sp>
            <p:nvSpPr>
              <p:cNvPr id="60501" name="Freeform 117"/>
              <p:cNvSpPr>
                <a:spLocks/>
              </p:cNvSpPr>
              <p:nvPr/>
            </p:nvSpPr>
            <p:spPr bwMode="auto">
              <a:xfrm>
                <a:off x="2851" y="4312"/>
                <a:ext cx="332" cy="184"/>
              </a:xfrm>
              <a:custGeom>
                <a:avLst/>
                <a:gdLst>
                  <a:gd name="T0" fmla="*/ 0 w 665"/>
                  <a:gd name="T1" fmla="*/ 0 h 369"/>
                  <a:gd name="T2" fmla="*/ 0 w 665"/>
                  <a:gd name="T3" fmla="*/ 0 h 369"/>
                  <a:gd name="T4" fmla="*/ 1 w 665"/>
                  <a:gd name="T5" fmla="*/ 0 h 369"/>
                  <a:gd name="T6" fmla="*/ 1 w 665"/>
                  <a:gd name="T7" fmla="*/ 0 h 369"/>
                  <a:gd name="T8" fmla="*/ 1 w 665"/>
                  <a:gd name="T9" fmla="*/ 0 h 369"/>
                  <a:gd name="T10" fmla="*/ 1 w 665"/>
                  <a:gd name="T11" fmla="*/ 0 h 369"/>
                  <a:gd name="T12" fmla="*/ 1 w 665"/>
                  <a:gd name="T13" fmla="*/ 0 h 369"/>
                  <a:gd name="T14" fmla="*/ 1 w 665"/>
                  <a:gd name="T15" fmla="*/ 0 h 369"/>
                  <a:gd name="T16" fmla="*/ 1 w 665"/>
                  <a:gd name="T17" fmla="*/ 0 h 369"/>
                  <a:gd name="T18" fmla="*/ 0 w 665"/>
                  <a:gd name="T19" fmla="*/ 0 h 369"/>
                  <a:gd name="T20" fmla="*/ 0 w 665"/>
                  <a:gd name="T21" fmla="*/ 0 h 369"/>
                  <a:gd name="T22" fmla="*/ 0 w 665"/>
                  <a:gd name="T23" fmla="*/ 0 h 369"/>
                  <a:gd name="T24" fmla="*/ 0 w 665"/>
                  <a:gd name="T25" fmla="*/ 0 h 369"/>
                  <a:gd name="T26" fmla="*/ 0 w 665"/>
                  <a:gd name="T27" fmla="*/ 0 h 369"/>
                  <a:gd name="T28" fmla="*/ 0 w 665"/>
                  <a:gd name="T29" fmla="*/ 0 h 369"/>
                  <a:gd name="T30" fmla="*/ 0 w 665"/>
                  <a:gd name="T31" fmla="*/ 0 h 369"/>
                  <a:gd name="T32" fmla="*/ 0 w 665"/>
                  <a:gd name="T33" fmla="*/ 0 h 369"/>
                  <a:gd name="T34" fmla="*/ 0 w 665"/>
                  <a:gd name="T35" fmla="*/ 0 h 369"/>
                  <a:gd name="T36" fmla="*/ 0 w 665"/>
                  <a:gd name="T37" fmla="*/ 0 h 369"/>
                  <a:gd name="T38" fmla="*/ 0 w 665"/>
                  <a:gd name="T39" fmla="*/ 0 h 369"/>
                  <a:gd name="T40" fmla="*/ 0 w 665"/>
                  <a:gd name="T41" fmla="*/ 0 h 369"/>
                  <a:gd name="T42" fmla="*/ 0 w 665"/>
                  <a:gd name="T43" fmla="*/ 0 h 369"/>
                  <a:gd name="T44" fmla="*/ 0 w 665"/>
                  <a:gd name="T45" fmla="*/ 0 h 369"/>
                  <a:gd name="T46" fmla="*/ 0 w 665"/>
                  <a:gd name="T47" fmla="*/ 0 h 369"/>
                  <a:gd name="T48" fmla="*/ 0 w 665"/>
                  <a:gd name="T49" fmla="*/ 0 h 369"/>
                  <a:gd name="T50" fmla="*/ 0 w 665"/>
                  <a:gd name="T51" fmla="*/ 0 h 369"/>
                  <a:gd name="T52" fmla="*/ 0 w 665"/>
                  <a:gd name="T53" fmla="*/ 0 h 369"/>
                  <a:gd name="T54" fmla="*/ 0 w 665"/>
                  <a:gd name="T55" fmla="*/ 0 h 369"/>
                  <a:gd name="T56" fmla="*/ 0 w 665"/>
                  <a:gd name="T57" fmla="*/ 0 h 369"/>
                  <a:gd name="T58" fmla="*/ 0 w 665"/>
                  <a:gd name="T59" fmla="*/ 0 h 369"/>
                  <a:gd name="T60" fmla="*/ 0 w 665"/>
                  <a:gd name="T61" fmla="*/ 0 h 369"/>
                  <a:gd name="T62" fmla="*/ 0 w 665"/>
                  <a:gd name="T63" fmla="*/ 0 h 369"/>
                  <a:gd name="T64" fmla="*/ 0 w 665"/>
                  <a:gd name="T65" fmla="*/ 0 h 369"/>
                  <a:gd name="T66" fmla="*/ 0 w 665"/>
                  <a:gd name="T67" fmla="*/ 0 h 369"/>
                  <a:gd name="T68" fmla="*/ 0 w 665"/>
                  <a:gd name="T69" fmla="*/ 0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5"/>
                  <a:gd name="T106" fmla="*/ 0 h 369"/>
                  <a:gd name="T107" fmla="*/ 665 w 665"/>
                  <a:gd name="T108" fmla="*/ 369 h 3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5" h="369">
                    <a:moveTo>
                      <a:pt x="9" y="4"/>
                    </a:moveTo>
                    <a:lnTo>
                      <a:pt x="0" y="369"/>
                    </a:lnTo>
                    <a:lnTo>
                      <a:pt x="665" y="363"/>
                    </a:lnTo>
                    <a:lnTo>
                      <a:pt x="623" y="95"/>
                    </a:lnTo>
                    <a:lnTo>
                      <a:pt x="557" y="86"/>
                    </a:lnTo>
                    <a:lnTo>
                      <a:pt x="553" y="86"/>
                    </a:lnTo>
                    <a:lnTo>
                      <a:pt x="547" y="90"/>
                    </a:lnTo>
                    <a:lnTo>
                      <a:pt x="538" y="93"/>
                    </a:lnTo>
                    <a:lnTo>
                      <a:pt x="526" y="99"/>
                    </a:lnTo>
                    <a:lnTo>
                      <a:pt x="511" y="105"/>
                    </a:lnTo>
                    <a:lnTo>
                      <a:pt x="496" y="111"/>
                    </a:lnTo>
                    <a:lnTo>
                      <a:pt x="477" y="116"/>
                    </a:lnTo>
                    <a:lnTo>
                      <a:pt x="460" y="124"/>
                    </a:lnTo>
                    <a:lnTo>
                      <a:pt x="439" y="128"/>
                    </a:lnTo>
                    <a:lnTo>
                      <a:pt x="420" y="133"/>
                    </a:lnTo>
                    <a:lnTo>
                      <a:pt x="401" y="137"/>
                    </a:lnTo>
                    <a:lnTo>
                      <a:pt x="384" y="139"/>
                    </a:lnTo>
                    <a:lnTo>
                      <a:pt x="367" y="137"/>
                    </a:lnTo>
                    <a:lnTo>
                      <a:pt x="351" y="137"/>
                    </a:lnTo>
                    <a:lnTo>
                      <a:pt x="340" y="130"/>
                    </a:lnTo>
                    <a:lnTo>
                      <a:pt x="330" y="124"/>
                    </a:lnTo>
                    <a:lnTo>
                      <a:pt x="321" y="112"/>
                    </a:lnTo>
                    <a:lnTo>
                      <a:pt x="313" y="101"/>
                    </a:lnTo>
                    <a:lnTo>
                      <a:pt x="308" y="90"/>
                    </a:lnTo>
                    <a:lnTo>
                      <a:pt x="302" y="80"/>
                    </a:lnTo>
                    <a:lnTo>
                      <a:pt x="294" y="69"/>
                    </a:lnTo>
                    <a:lnTo>
                      <a:pt x="290" y="59"/>
                    </a:lnTo>
                    <a:lnTo>
                      <a:pt x="285" y="50"/>
                    </a:lnTo>
                    <a:lnTo>
                      <a:pt x="285" y="42"/>
                    </a:lnTo>
                    <a:lnTo>
                      <a:pt x="275" y="23"/>
                    </a:lnTo>
                    <a:lnTo>
                      <a:pt x="275" y="12"/>
                    </a:lnTo>
                    <a:lnTo>
                      <a:pt x="273" y="2"/>
                    </a:lnTo>
                    <a:lnTo>
                      <a:pt x="273" y="0"/>
                    </a:lnTo>
                    <a:lnTo>
                      <a:pt x="9" y="4"/>
                    </a:lnTo>
                    <a:close/>
                  </a:path>
                </a:pathLst>
              </a:custGeom>
              <a:solidFill>
                <a:srgbClr val="E8964F"/>
              </a:solidFill>
              <a:ln w="9525">
                <a:noFill/>
                <a:round/>
                <a:headEnd/>
                <a:tailEnd/>
              </a:ln>
            </p:spPr>
            <p:txBody>
              <a:bodyPr>
                <a:prstTxWarp prst="textNoShape">
                  <a:avLst/>
                </a:prstTxWarp>
              </a:bodyPr>
              <a:lstStyle/>
              <a:p>
                <a:pPr eaLnBrk="0" hangingPunct="0"/>
                <a:endParaRPr lang="en-US"/>
              </a:p>
            </p:txBody>
          </p:sp>
          <p:sp>
            <p:nvSpPr>
              <p:cNvPr id="60502" name="Freeform 118"/>
              <p:cNvSpPr>
                <a:spLocks/>
              </p:cNvSpPr>
              <p:nvPr/>
            </p:nvSpPr>
            <p:spPr bwMode="auto">
              <a:xfrm>
                <a:off x="3121" y="4310"/>
                <a:ext cx="56" cy="51"/>
              </a:xfrm>
              <a:custGeom>
                <a:avLst/>
                <a:gdLst>
                  <a:gd name="T0" fmla="*/ 1 w 112"/>
                  <a:gd name="T1" fmla="*/ 0 h 103"/>
                  <a:gd name="T2" fmla="*/ 1 w 112"/>
                  <a:gd name="T3" fmla="*/ 0 h 103"/>
                  <a:gd name="T4" fmla="*/ 0 w 112"/>
                  <a:gd name="T5" fmla="*/ 0 h 103"/>
                  <a:gd name="T6" fmla="*/ 1 w 112"/>
                  <a:gd name="T7" fmla="*/ 0 h 103"/>
                  <a:gd name="T8" fmla="*/ 1 w 112"/>
                  <a:gd name="T9" fmla="*/ 0 h 103"/>
                  <a:gd name="T10" fmla="*/ 1 w 112"/>
                  <a:gd name="T11" fmla="*/ 0 h 103"/>
                  <a:gd name="T12" fmla="*/ 1 w 112"/>
                  <a:gd name="T13" fmla="*/ 0 h 103"/>
                  <a:gd name="T14" fmla="*/ 1 w 112"/>
                  <a:gd name="T15" fmla="*/ 0 h 103"/>
                  <a:gd name="T16" fmla="*/ 1 w 112"/>
                  <a:gd name="T17" fmla="*/ 0 h 103"/>
                  <a:gd name="T18" fmla="*/ 1 w 112"/>
                  <a:gd name="T19" fmla="*/ 0 h 103"/>
                  <a:gd name="T20" fmla="*/ 1 w 112"/>
                  <a:gd name="T21" fmla="*/ 0 h 103"/>
                  <a:gd name="T22" fmla="*/ 1 w 112"/>
                  <a:gd name="T23" fmla="*/ 0 h 103"/>
                  <a:gd name="T24" fmla="*/ 1 w 112"/>
                  <a:gd name="T25" fmla="*/ 0 h 103"/>
                  <a:gd name="T26" fmla="*/ 1 w 112"/>
                  <a:gd name="T27" fmla="*/ 0 h 103"/>
                  <a:gd name="T28" fmla="*/ 1 w 112"/>
                  <a:gd name="T29" fmla="*/ 0 h 103"/>
                  <a:gd name="T30" fmla="*/ 1 w 112"/>
                  <a:gd name="T31" fmla="*/ 0 h 103"/>
                  <a:gd name="T32" fmla="*/ 1 w 112"/>
                  <a:gd name="T33" fmla="*/ 0 h 103"/>
                  <a:gd name="T34" fmla="*/ 1 w 112"/>
                  <a:gd name="T35" fmla="*/ 0 h 103"/>
                  <a:gd name="T36" fmla="*/ 1 w 112"/>
                  <a:gd name="T37" fmla="*/ 0 h 103"/>
                  <a:gd name="T38" fmla="*/ 1 w 112"/>
                  <a:gd name="T39" fmla="*/ 0 h 103"/>
                  <a:gd name="T40" fmla="*/ 1 w 112"/>
                  <a:gd name="T41" fmla="*/ 0 h 103"/>
                  <a:gd name="T42" fmla="*/ 1 w 112"/>
                  <a:gd name="T43" fmla="*/ 0 h 103"/>
                  <a:gd name="T44" fmla="*/ 1 w 112"/>
                  <a:gd name="T45" fmla="*/ 0 h 103"/>
                  <a:gd name="T46" fmla="*/ 1 w 112"/>
                  <a:gd name="T47" fmla="*/ 0 h 103"/>
                  <a:gd name="T48" fmla="*/ 1 w 112"/>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103"/>
                  <a:gd name="T77" fmla="*/ 112 w 11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103">
                    <a:moveTo>
                      <a:pt x="19" y="88"/>
                    </a:moveTo>
                    <a:lnTo>
                      <a:pt x="1" y="73"/>
                    </a:lnTo>
                    <a:lnTo>
                      <a:pt x="0" y="69"/>
                    </a:lnTo>
                    <a:lnTo>
                      <a:pt x="1" y="59"/>
                    </a:lnTo>
                    <a:lnTo>
                      <a:pt x="1" y="48"/>
                    </a:lnTo>
                    <a:lnTo>
                      <a:pt x="7" y="35"/>
                    </a:lnTo>
                    <a:lnTo>
                      <a:pt x="11" y="21"/>
                    </a:lnTo>
                    <a:lnTo>
                      <a:pt x="22" y="10"/>
                    </a:lnTo>
                    <a:lnTo>
                      <a:pt x="28" y="4"/>
                    </a:lnTo>
                    <a:lnTo>
                      <a:pt x="38" y="2"/>
                    </a:lnTo>
                    <a:lnTo>
                      <a:pt x="47" y="0"/>
                    </a:lnTo>
                    <a:lnTo>
                      <a:pt x="60" y="2"/>
                    </a:lnTo>
                    <a:lnTo>
                      <a:pt x="70" y="2"/>
                    </a:lnTo>
                    <a:lnTo>
                      <a:pt x="79" y="6"/>
                    </a:lnTo>
                    <a:lnTo>
                      <a:pt x="85" y="10"/>
                    </a:lnTo>
                    <a:lnTo>
                      <a:pt x="93" y="16"/>
                    </a:lnTo>
                    <a:lnTo>
                      <a:pt x="100" y="29"/>
                    </a:lnTo>
                    <a:lnTo>
                      <a:pt x="108" y="46"/>
                    </a:lnTo>
                    <a:lnTo>
                      <a:pt x="110" y="59"/>
                    </a:lnTo>
                    <a:lnTo>
                      <a:pt x="112" y="73"/>
                    </a:lnTo>
                    <a:lnTo>
                      <a:pt x="112" y="82"/>
                    </a:lnTo>
                    <a:lnTo>
                      <a:pt x="112" y="86"/>
                    </a:lnTo>
                    <a:lnTo>
                      <a:pt x="83" y="103"/>
                    </a:lnTo>
                    <a:lnTo>
                      <a:pt x="19" y="88"/>
                    </a:lnTo>
                    <a:close/>
                  </a:path>
                </a:pathLst>
              </a:custGeom>
              <a:solidFill>
                <a:srgbClr val="823600"/>
              </a:solidFill>
              <a:ln w="9525">
                <a:noFill/>
                <a:round/>
                <a:headEnd/>
                <a:tailEnd/>
              </a:ln>
            </p:spPr>
            <p:txBody>
              <a:bodyPr>
                <a:prstTxWarp prst="textNoShape">
                  <a:avLst/>
                </a:prstTxWarp>
              </a:bodyPr>
              <a:lstStyle/>
              <a:p>
                <a:pPr eaLnBrk="0" hangingPunct="0"/>
                <a:endParaRPr lang="en-US"/>
              </a:p>
            </p:txBody>
          </p:sp>
          <p:sp>
            <p:nvSpPr>
              <p:cNvPr id="60503" name="Freeform 119"/>
              <p:cNvSpPr>
                <a:spLocks/>
              </p:cNvSpPr>
              <p:nvPr/>
            </p:nvSpPr>
            <p:spPr bwMode="auto">
              <a:xfrm>
                <a:off x="3130" y="4328"/>
                <a:ext cx="33" cy="40"/>
              </a:xfrm>
              <a:custGeom>
                <a:avLst/>
                <a:gdLst>
                  <a:gd name="T0" fmla="*/ 0 w 64"/>
                  <a:gd name="T1" fmla="*/ 1 h 79"/>
                  <a:gd name="T2" fmla="*/ 1 w 64"/>
                  <a:gd name="T3" fmla="*/ 1 h 79"/>
                  <a:gd name="T4" fmla="*/ 1 w 64"/>
                  <a:gd name="T5" fmla="*/ 1 h 79"/>
                  <a:gd name="T6" fmla="*/ 1 w 64"/>
                  <a:gd name="T7" fmla="*/ 0 h 79"/>
                  <a:gd name="T8" fmla="*/ 0 w 64"/>
                  <a:gd name="T9" fmla="*/ 1 h 79"/>
                  <a:gd name="T10" fmla="*/ 0 w 64"/>
                  <a:gd name="T11" fmla="*/ 1 h 79"/>
                  <a:gd name="T12" fmla="*/ 0 60000 65536"/>
                  <a:gd name="T13" fmla="*/ 0 60000 65536"/>
                  <a:gd name="T14" fmla="*/ 0 60000 65536"/>
                  <a:gd name="T15" fmla="*/ 0 60000 65536"/>
                  <a:gd name="T16" fmla="*/ 0 60000 65536"/>
                  <a:gd name="T17" fmla="*/ 0 60000 65536"/>
                  <a:gd name="T18" fmla="*/ 0 w 64"/>
                  <a:gd name="T19" fmla="*/ 0 h 79"/>
                  <a:gd name="T20" fmla="*/ 64 w 6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64" h="79">
                    <a:moveTo>
                      <a:pt x="0" y="51"/>
                    </a:moveTo>
                    <a:lnTo>
                      <a:pt x="30" y="79"/>
                    </a:lnTo>
                    <a:lnTo>
                      <a:pt x="64" y="64"/>
                    </a:lnTo>
                    <a:lnTo>
                      <a:pt x="34" y="0"/>
                    </a:lnTo>
                    <a:lnTo>
                      <a:pt x="0" y="51"/>
                    </a:lnTo>
                    <a:close/>
                  </a:path>
                </a:pathLst>
              </a:custGeom>
              <a:solidFill>
                <a:srgbClr val="BF0000"/>
              </a:solidFill>
              <a:ln w="9525">
                <a:noFill/>
                <a:round/>
                <a:headEnd/>
                <a:tailEnd/>
              </a:ln>
            </p:spPr>
            <p:txBody>
              <a:bodyPr>
                <a:prstTxWarp prst="textNoShape">
                  <a:avLst/>
                </a:prstTxWarp>
              </a:bodyPr>
              <a:lstStyle/>
              <a:p>
                <a:pPr eaLnBrk="0" hangingPunct="0"/>
                <a:endParaRPr lang="en-US"/>
              </a:p>
            </p:txBody>
          </p:sp>
          <p:sp>
            <p:nvSpPr>
              <p:cNvPr id="60504" name="Freeform 120"/>
              <p:cNvSpPr>
                <a:spLocks/>
              </p:cNvSpPr>
              <p:nvPr/>
            </p:nvSpPr>
            <p:spPr bwMode="auto">
              <a:xfrm>
                <a:off x="2848" y="4399"/>
                <a:ext cx="67" cy="82"/>
              </a:xfrm>
              <a:custGeom>
                <a:avLst/>
                <a:gdLst>
                  <a:gd name="T0" fmla="*/ 0 w 135"/>
                  <a:gd name="T1" fmla="*/ 1 h 164"/>
                  <a:gd name="T2" fmla="*/ 0 w 135"/>
                  <a:gd name="T3" fmla="*/ 1 h 164"/>
                  <a:gd name="T4" fmla="*/ 0 w 135"/>
                  <a:gd name="T5" fmla="*/ 1 h 164"/>
                  <a:gd name="T6" fmla="*/ 0 w 135"/>
                  <a:gd name="T7" fmla="*/ 1 h 164"/>
                  <a:gd name="T8" fmla="*/ 0 w 135"/>
                  <a:gd name="T9" fmla="*/ 0 h 164"/>
                  <a:gd name="T10" fmla="*/ 0 w 135"/>
                  <a:gd name="T11" fmla="*/ 0 h 164"/>
                  <a:gd name="T12" fmla="*/ 0 w 135"/>
                  <a:gd name="T13" fmla="*/ 0 h 164"/>
                  <a:gd name="T14" fmla="*/ 0 w 135"/>
                  <a:gd name="T15" fmla="*/ 0 h 164"/>
                  <a:gd name="T16" fmla="*/ 0 w 135"/>
                  <a:gd name="T17" fmla="*/ 1 h 164"/>
                  <a:gd name="T18" fmla="*/ 0 w 135"/>
                  <a:gd name="T19" fmla="*/ 1 h 164"/>
                  <a:gd name="T20" fmla="*/ 0 w 135"/>
                  <a:gd name="T21" fmla="*/ 1 h 164"/>
                  <a:gd name="T22" fmla="*/ 0 w 135"/>
                  <a:gd name="T23" fmla="*/ 1 h 164"/>
                  <a:gd name="T24" fmla="*/ 0 w 135"/>
                  <a:gd name="T25" fmla="*/ 1 h 164"/>
                  <a:gd name="T26" fmla="*/ 0 w 135"/>
                  <a:gd name="T27" fmla="*/ 1 h 164"/>
                  <a:gd name="T28" fmla="*/ 0 w 135"/>
                  <a:gd name="T29" fmla="*/ 1 h 164"/>
                  <a:gd name="T30" fmla="*/ 0 w 135"/>
                  <a:gd name="T31" fmla="*/ 1 h 164"/>
                  <a:gd name="T32" fmla="*/ 0 w 135"/>
                  <a:gd name="T33" fmla="*/ 1 h 164"/>
                  <a:gd name="T34" fmla="*/ 0 w 135"/>
                  <a:gd name="T35" fmla="*/ 1 h 164"/>
                  <a:gd name="T36" fmla="*/ 0 w 135"/>
                  <a:gd name="T37" fmla="*/ 1 h 164"/>
                  <a:gd name="T38" fmla="*/ 0 w 135"/>
                  <a:gd name="T39" fmla="*/ 1 h 164"/>
                  <a:gd name="T40" fmla="*/ 0 w 135"/>
                  <a:gd name="T41" fmla="*/ 1 h 164"/>
                  <a:gd name="T42" fmla="*/ 0 w 135"/>
                  <a:gd name="T43" fmla="*/ 1 h 164"/>
                  <a:gd name="T44" fmla="*/ 0 w 135"/>
                  <a:gd name="T45" fmla="*/ 1 h 164"/>
                  <a:gd name="T46" fmla="*/ 0 w 135"/>
                  <a:gd name="T47" fmla="*/ 1 h 164"/>
                  <a:gd name="T48" fmla="*/ 0 w 135"/>
                  <a:gd name="T49" fmla="*/ 1 h 164"/>
                  <a:gd name="T50" fmla="*/ 0 w 135"/>
                  <a:gd name="T51" fmla="*/ 1 h 164"/>
                  <a:gd name="T52" fmla="*/ 0 w 135"/>
                  <a:gd name="T53" fmla="*/ 1 h 164"/>
                  <a:gd name="T54" fmla="*/ 0 w 135"/>
                  <a:gd name="T55" fmla="*/ 1 h 164"/>
                  <a:gd name="T56" fmla="*/ 0 w 135"/>
                  <a:gd name="T57" fmla="*/ 1 h 164"/>
                  <a:gd name="T58" fmla="*/ 0 w 135"/>
                  <a:gd name="T59" fmla="*/ 1 h 164"/>
                  <a:gd name="T60" fmla="*/ 0 w 135"/>
                  <a:gd name="T61" fmla="*/ 1 h 164"/>
                  <a:gd name="T62" fmla="*/ 0 w 135"/>
                  <a:gd name="T63" fmla="*/ 1 h 164"/>
                  <a:gd name="T64" fmla="*/ 0 w 135"/>
                  <a:gd name="T65" fmla="*/ 1 h 164"/>
                  <a:gd name="T66" fmla="*/ 0 w 135"/>
                  <a:gd name="T67" fmla="*/ 1 h 164"/>
                  <a:gd name="T68" fmla="*/ 0 w 135"/>
                  <a:gd name="T69" fmla="*/ 1 h 164"/>
                  <a:gd name="T70" fmla="*/ 0 w 135"/>
                  <a:gd name="T71" fmla="*/ 1 h 164"/>
                  <a:gd name="T72" fmla="*/ 0 w 135"/>
                  <a:gd name="T73" fmla="*/ 1 h 164"/>
                  <a:gd name="T74" fmla="*/ 0 w 135"/>
                  <a:gd name="T75" fmla="*/ 1 h 164"/>
                  <a:gd name="T76" fmla="*/ 0 w 135"/>
                  <a:gd name="T77" fmla="*/ 1 h 164"/>
                  <a:gd name="T78" fmla="*/ 0 w 135"/>
                  <a:gd name="T79" fmla="*/ 1 h 164"/>
                  <a:gd name="T80" fmla="*/ 0 w 135"/>
                  <a:gd name="T81" fmla="*/ 1 h 164"/>
                  <a:gd name="T82" fmla="*/ 0 w 135"/>
                  <a:gd name="T83" fmla="*/ 1 h 164"/>
                  <a:gd name="T84" fmla="*/ 0 w 135"/>
                  <a:gd name="T85" fmla="*/ 1 h 164"/>
                  <a:gd name="T86" fmla="*/ 0 w 135"/>
                  <a:gd name="T87" fmla="*/ 1 h 1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5"/>
                  <a:gd name="T133" fmla="*/ 0 h 164"/>
                  <a:gd name="T134" fmla="*/ 135 w 135"/>
                  <a:gd name="T135" fmla="*/ 164 h 1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5" h="164">
                    <a:moveTo>
                      <a:pt x="6" y="13"/>
                    </a:moveTo>
                    <a:lnTo>
                      <a:pt x="9" y="10"/>
                    </a:lnTo>
                    <a:lnTo>
                      <a:pt x="19" y="6"/>
                    </a:lnTo>
                    <a:lnTo>
                      <a:pt x="25" y="2"/>
                    </a:lnTo>
                    <a:lnTo>
                      <a:pt x="34" y="0"/>
                    </a:lnTo>
                    <a:lnTo>
                      <a:pt x="46" y="0"/>
                    </a:lnTo>
                    <a:lnTo>
                      <a:pt x="57" y="0"/>
                    </a:lnTo>
                    <a:lnTo>
                      <a:pt x="66" y="0"/>
                    </a:lnTo>
                    <a:lnTo>
                      <a:pt x="78" y="2"/>
                    </a:lnTo>
                    <a:lnTo>
                      <a:pt x="87" y="4"/>
                    </a:lnTo>
                    <a:lnTo>
                      <a:pt x="99" y="12"/>
                    </a:lnTo>
                    <a:lnTo>
                      <a:pt x="108" y="17"/>
                    </a:lnTo>
                    <a:lnTo>
                      <a:pt x="118" y="29"/>
                    </a:lnTo>
                    <a:lnTo>
                      <a:pt x="125" y="40"/>
                    </a:lnTo>
                    <a:lnTo>
                      <a:pt x="133" y="59"/>
                    </a:lnTo>
                    <a:lnTo>
                      <a:pt x="133" y="74"/>
                    </a:lnTo>
                    <a:lnTo>
                      <a:pt x="135" y="90"/>
                    </a:lnTo>
                    <a:lnTo>
                      <a:pt x="131" y="103"/>
                    </a:lnTo>
                    <a:lnTo>
                      <a:pt x="127" y="116"/>
                    </a:lnTo>
                    <a:lnTo>
                      <a:pt x="118" y="126"/>
                    </a:lnTo>
                    <a:lnTo>
                      <a:pt x="108" y="135"/>
                    </a:lnTo>
                    <a:lnTo>
                      <a:pt x="97" y="143"/>
                    </a:lnTo>
                    <a:lnTo>
                      <a:pt x="87" y="150"/>
                    </a:lnTo>
                    <a:lnTo>
                      <a:pt x="74" y="154"/>
                    </a:lnTo>
                    <a:lnTo>
                      <a:pt x="61" y="160"/>
                    </a:lnTo>
                    <a:lnTo>
                      <a:pt x="49" y="162"/>
                    </a:lnTo>
                    <a:lnTo>
                      <a:pt x="38" y="164"/>
                    </a:lnTo>
                    <a:lnTo>
                      <a:pt x="19" y="164"/>
                    </a:lnTo>
                    <a:lnTo>
                      <a:pt x="9" y="162"/>
                    </a:lnTo>
                    <a:lnTo>
                      <a:pt x="6" y="154"/>
                    </a:lnTo>
                    <a:lnTo>
                      <a:pt x="4" y="149"/>
                    </a:lnTo>
                    <a:lnTo>
                      <a:pt x="2" y="139"/>
                    </a:lnTo>
                    <a:lnTo>
                      <a:pt x="2" y="129"/>
                    </a:lnTo>
                    <a:lnTo>
                      <a:pt x="0" y="116"/>
                    </a:lnTo>
                    <a:lnTo>
                      <a:pt x="0" y="105"/>
                    </a:lnTo>
                    <a:lnTo>
                      <a:pt x="0" y="91"/>
                    </a:lnTo>
                    <a:lnTo>
                      <a:pt x="2" y="80"/>
                    </a:lnTo>
                    <a:lnTo>
                      <a:pt x="2" y="67"/>
                    </a:lnTo>
                    <a:lnTo>
                      <a:pt x="2" y="53"/>
                    </a:lnTo>
                    <a:lnTo>
                      <a:pt x="2" y="42"/>
                    </a:lnTo>
                    <a:lnTo>
                      <a:pt x="4" y="33"/>
                    </a:lnTo>
                    <a:lnTo>
                      <a:pt x="4" y="17"/>
                    </a:lnTo>
                    <a:lnTo>
                      <a:pt x="6" y="13"/>
                    </a:lnTo>
                    <a:close/>
                  </a:path>
                </a:pathLst>
              </a:custGeom>
              <a:solidFill>
                <a:srgbClr val="DE6300"/>
              </a:solidFill>
              <a:ln w="9525">
                <a:noFill/>
                <a:round/>
                <a:headEnd/>
                <a:tailEnd/>
              </a:ln>
            </p:spPr>
            <p:txBody>
              <a:bodyPr>
                <a:prstTxWarp prst="textNoShape">
                  <a:avLst/>
                </a:prstTxWarp>
              </a:bodyPr>
              <a:lstStyle/>
              <a:p>
                <a:pPr eaLnBrk="0" hangingPunct="0"/>
                <a:endParaRPr lang="en-US"/>
              </a:p>
            </p:txBody>
          </p:sp>
          <p:sp>
            <p:nvSpPr>
              <p:cNvPr id="60505" name="Freeform 121"/>
              <p:cNvSpPr>
                <a:spLocks/>
              </p:cNvSpPr>
              <p:nvPr/>
            </p:nvSpPr>
            <p:spPr bwMode="auto">
              <a:xfrm>
                <a:off x="2822" y="4406"/>
                <a:ext cx="31" cy="75"/>
              </a:xfrm>
              <a:custGeom>
                <a:avLst/>
                <a:gdLst>
                  <a:gd name="T0" fmla="*/ 1 w 60"/>
                  <a:gd name="T1" fmla="*/ 0 h 151"/>
                  <a:gd name="T2" fmla="*/ 1 w 60"/>
                  <a:gd name="T3" fmla="*/ 0 h 151"/>
                  <a:gd name="T4" fmla="*/ 1 w 60"/>
                  <a:gd name="T5" fmla="*/ 0 h 151"/>
                  <a:gd name="T6" fmla="*/ 1 w 60"/>
                  <a:gd name="T7" fmla="*/ 0 h 151"/>
                  <a:gd name="T8" fmla="*/ 1 w 60"/>
                  <a:gd name="T9" fmla="*/ 0 h 151"/>
                  <a:gd name="T10" fmla="*/ 1 w 60"/>
                  <a:gd name="T11" fmla="*/ 0 h 151"/>
                  <a:gd name="T12" fmla="*/ 1 w 60"/>
                  <a:gd name="T13" fmla="*/ 0 h 151"/>
                  <a:gd name="T14" fmla="*/ 1 w 60"/>
                  <a:gd name="T15" fmla="*/ 0 h 151"/>
                  <a:gd name="T16" fmla="*/ 1 w 60"/>
                  <a:gd name="T17" fmla="*/ 0 h 151"/>
                  <a:gd name="T18" fmla="*/ 0 w 60"/>
                  <a:gd name="T19" fmla="*/ 0 h 151"/>
                  <a:gd name="T20" fmla="*/ 0 w 60"/>
                  <a:gd name="T21" fmla="*/ 0 h 151"/>
                  <a:gd name="T22" fmla="*/ 0 w 60"/>
                  <a:gd name="T23" fmla="*/ 0 h 151"/>
                  <a:gd name="T24" fmla="*/ 1 w 60"/>
                  <a:gd name="T25" fmla="*/ 0 h 151"/>
                  <a:gd name="T26" fmla="*/ 1 w 60"/>
                  <a:gd name="T27" fmla="*/ 0 h 151"/>
                  <a:gd name="T28" fmla="*/ 1 w 60"/>
                  <a:gd name="T29" fmla="*/ 0 h 151"/>
                  <a:gd name="T30" fmla="*/ 1 w 60"/>
                  <a:gd name="T31" fmla="*/ 0 h 151"/>
                  <a:gd name="T32" fmla="*/ 1 w 60"/>
                  <a:gd name="T33" fmla="*/ 0 h 151"/>
                  <a:gd name="T34" fmla="*/ 1 w 60"/>
                  <a:gd name="T35" fmla="*/ 0 h 151"/>
                  <a:gd name="T36" fmla="*/ 1 w 60"/>
                  <a:gd name="T37" fmla="*/ 0 h 151"/>
                  <a:gd name="T38" fmla="*/ 1 w 60"/>
                  <a:gd name="T39" fmla="*/ 0 h 151"/>
                  <a:gd name="T40" fmla="*/ 1 w 60"/>
                  <a:gd name="T41" fmla="*/ 0 h 151"/>
                  <a:gd name="T42" fmla="*/ 1 w 60"/>
                  <a:gd name="T43" fmla="*/ 0 h 151"/>
                  <a:gd name="T44" fmla="*/ 1 w 60"/>
                  <a:gd name="T45" fmla="*/ 0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151"/>
                  <a:gd name="T71" fmla="*/ 60 w 60"/>
                  <a:gd name="T72" fmla="*/ 151 h 1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151">
                    <a:moveTo>
                      <a:pt x="60" y="0"/>
                    </a:moveTo>
                    <a:lnTo>
                      <a:pt x="57" y="0"/>
                    </a:lnTo>
                    <a:lnTo>
                      <a:pt x="51" y="4"/>
                    </a:lnTo>
                    <a:lnTo>
                      <a:pt x="40" y="10"/>
                    </a:lnTo>
                    <a:lnTo>
                      <a:pt x="30" y="20"/>
                    </a:lnTo>
                    <a:lnTo>
                      <a:pt x="19" y="29"/>
                    </a:lnTo>
                    <a:lnTo>
                      <a:pt x="9" y="46"/>
                    </a:lnTo>
                    <a:lnTo>
                      <a:pt x="3" y="54"/>
                    </a:lnTo>
                    <a:lnTo>
                      <a:pt x="2" y="63"/>
                    </a:lnTo>
                    <a:lnTo>
                      <a:pt x="0" y="75"/>
                    </a:lnTo>
                    <a:lnTo>
                      <a:pt x="0" y="86"/>
                    </a:lnTo>
                    <a:lnTo>
                      <a:pt x="0" y="96"/>
                    </a:lnTo>
                    <a:lnTo>
                      <a:pt x="2" y="105"/>
                    </a:lnTo>
                    <a:lnTo>
                      <a:pt x="3" y="113"/>
                    </a:lnTo>
                    <a:lnTo>
                      <a:pt x="9" y="120"/>
                    </a:lnTo>
                    <a:lnTo>
                      <a:pt x="19" y="132"/>
                    </a:lnTo>
                    <a:lnTo>
                      <a:pt x="30" y="141"/>
                    </a:lnTo>
                    <a:lnTo>
                      <a:pt x="40" y="145"/>
                    </a:lnTo>
                    <a:lnTo>
                      <a:pt x="51" y="149"/>
                    </a:lnTo>
                    <a:lnTo>
                      <a:pt x="57" y="149"/>
                    </a:lnTo>
                    <a:lnTo>
                      <a:pt x="60" y="151"/>
                    </a:lnTo>
                    <a:lnTo>
                      <a:pt x="60" y="0"/>
                    </a:lnTo>
                    <a:close/>
                  </a:path>
                </a:pathLst>
              </a:custGeom>
              <a:solidFill>
                <a:srgbClr val="BF0000"/>
              </a:solidFill>
              <a:ln w="9525">
                <a:noFill/>
                <a:round/>
                <a:headEnd/>
                <a:tailEnd/>
              </a:ln>
            </p:spPr>
            <p:txBody>
              <a:bodyPr>
                <a:prstTxWarp prst="textNoShape">
                  <a:avLst/>
                </a:prstTxWarp>
              </a:bodyPr>
              <a:lstStyle/>
              <a:p>
                <a:pPr eaLnBrk="0" hangingPunct="0"/>
                <a:endParaRPr lang="en-US"/>
              </a:p>
            </p:txBody>
          </p:sp>
          <p:sp>
            <p:nvSpPr>
              <p:cNvPr id="60506" name="Freeform 122"/>
              <p:cNvSpPr>
                <a:spLocks/>
              </p:cNvSpPr>
              <p:nvPr/>
            </p:nvSpPr>
            <p:spPr bwMode="auto">
              <a:xfrm>
                <a:off x="2818" y="4345"/>
                <a:ext cx="56" cy="52"/>
              </a:xfrm>
              <a:custGeom>
                <a:avLst/>
                <a:gdLst>
                  <a:gd name="T0" fmla="*/ 1 w 112"/>
                  <a:gd name="T1" fmla="*/ 1 h 104"/>
                  <a:gd name="T2" fmla="*/ 1 w 112"/>
                  <a:gd name="T3" fmla="*/ 1 h 104"/>
                  <a:gd name="T4" fmla="*/ 1 w 112"/>
                  <a:gd name="T5" fmla="*/ 1 h 104"/>
                  <a:gd name="T6" fmla="*/ 1 w 112"/>
                  <a:gd name="T7" fmla="*/ 1 h 104"/>
                  <a:gd name="T8" fmla="*/ 1 w 112"/>
                  <a:gd name="T9" fmla="*/ 1 h 104"/>
                  <a:gd name="T10" fmla="*/ 0 w 112"/>
                  <a:gd name="T11" fmla="*/ 1 h 104"/>
                  <a:gd name="T12" fmla="*/ 1 w 112"/>
                  <a:gd name="T13" fmla="*/ 1 h 104"/>
                  <a:gd name="T14" fmla="*/ 1 w 112"/>
                  <a:gd name="T15" fmla="*/ 1 h 104"/>
                  <a:gd name="T16" fmla="*/ 1 w 112"/>
                  <a:gd name="T17" fmla="*/ 1 h 104"/>
                  <a:gd name="T18" fmla="*/ 1 w 112"/>
                  <a:gd name="T19" fmla="*/ 1 h 104"/>
                  <a:gd name="T20" fmla="*/ 1 w 112"/>
                  <a:gd name="T21" fmla="*/ 1 h 104"/>
                  <a:gd name="T22" fmla="*/ 1 w 112"/>
                  <a:gd name="T23" fmla="*/ 1 h 104"/>
                  <a:gd name="T24" fmla="*/ 1 w 112"/>
                  <a:gd name="T25" fmla="*/ 1 h 104"/>
                  <a:gd name="T26" fmla="*/ 1 w 112"/>
                  <a:gd name="T27" fmla="*/ 1 h 104"/>
                  <a:gd name="T28" fmla="*/ 1 w 112"/>
                  <a:gd name="T29" fmla="*/ 1 h 104"/>
                  <a:gd name="T30" fmla="*/ 1 w 112"/>
                  <a:gd name="T31" fmla="*/ 1 h 104"/>
                  <a:gd name="T32" fmla="*/ 1 w 112"/>
                  <a:gd name="T33" fmla="*/ 1 h 104"/>
                  <a:gd name="T34" fmla="*/ 1 w 112"/>
                  <a:gd name="T35" fmla="*/ 1 h 104"/>
                  <a:gd name="T36" fmla="*/ 1 w 112"/>
                  <a:gd name="T37" fmla="*/ 1 h 104"/>
                  <a:gd name="T38" fmla="*/ 1 w 112"/>
                  <a:gd name="T39" fmla="*/ 1 h 104"/>
                  <a:gd name="T40" fmla="*/ 1 w 112"/>
                  <a:gd name="T41" fmla="*/ 1 h 104"/>
                  <a:gd name="T42" fmla="*/ 1 w 112"/>
                  <a:gd name="T43" fmla="*/ 1 h 104"/>
                  <a:gd name="T44" fmla="*/ 1 w 112"/>
                  <a:gd name="T45" fmla="*/ 0 h 104"/>
                  <a:gd name="T46" fmla="*/ 1 w 112"/>
                  <a:gd name="T47" fmla="*/ 0 h 104"/>
                  <a:gd name="T48" fmla="*/ 1 w 112"/>
                  <a:gd name="T49" fmla="*/ 1 h 104"/>
                  <a:gd name="T50" fmla="*/ 1 w 112"/>
                  <a:gd name="T51" fmla="*/ 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2"/>
                  <a:gd name="T79" fmla="*/ 0 h 104"/>
                  <a:gd name="T80" fmla="*/ 112 w 112"/>
                  <a:gd name="T81" fmla="*/ 104 h 1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2" h="104">
                    <a:moveTo>
                      <a:pt x="31" y="5"/>
                    </a:moveTo>
                    <a:lnTo>
                      <a:pt x="19" y="9"/>
                    </a:lnTo>
                    <a:lnTo>
                      <a:pt x="10" y="21"/>
                    </a:lnTo>
                    <a:lnTo>
                      <a:pt x="4" y="32"/>
                    </a:lnTo>
                    <a:lnTo>
                      <a:pt x="2" y="45"/>
                    </a:lnTo>
                    <a:lnTo>
                      <a:pt x="0" y="57"/>
                    </a:lnTo>
                    <a:lnTo>
                      <a:pt x="2" y="70"/>
                    </a:lnTo>
                    <a:lnTo>
                      <a:pt x="8" y="82"/>
                    </a:lnTo>
                    <a:lnTo>
                      <a:pt x="21" y="93"/>
                    </a:lnTo>
                    <a:lnTo>
                      <a:pt x="32" y="99"/>
                    </a:lnTo>
                    <a:lnTo>
                      <a:pt x="48" y="104"/>
                    </a:lnTo>
                    <a:lnTo>
                      <a:pt x="61" y="104"/>
                    </a:lnTo>
                    <a:lnTo>
                      <a:pt x="76" y="104"/>
                    </a:lnTo>
                    <a:lnTo>
                      <a:pt x="88" y="97"/>
                    </a:lnTo>
                    <a:lnTo>
                      <a:pt x="99" y="89"/>
                    </a:lnTo>
                    <a:lnTo>
                      <a:pt x="107" y="76"/>
                    </a:lnTo>
                    <a:lnTo>
                      <a:pt x="112" y="61"/>
                    </a:lnTo>
                    <a:lnTo>
                      <a:pt x="110" y="42"/>
                    </a:lnTo>
                    <a:lnTo>
                      <a:pt x="105" y="28"/>
                    </a:lnTo>
                    <a:lnTo>
                      <a:pt x="95" y="17"/>
                    </a:lnTo>
                    <a:lnTo>
                      <a:pt x="86" y="9"/>
                    </a:lnTo>
                    <a:lnTo>
                      <a:pt x="70" y="2"/>
                    </a:lnTo>
                    <a:lnTo>
                      <a:pt x="57" y="0"/>
                    </a:lnTo>
                    <a:lnTo>
                      <a:pt x="42" y="0"/>
                    </a:lnTo>
                    <a:lnTo>
                      <a:pt x="31" y="5"/>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507" name="Freeform 123"/>
              <p:cNvSpPr>
                <a:spLocks/>
              </p:cNvSpPr>
              <p:nvPr/>
            </p:nvSpPr>
            <p:spPr bwMode="auto">
              <a:xfrm>
                <a:off x="2826" y="4359"/>
                <a:ext cx="28" cy="27"/>
              </a:xfrm>
              <a:custGeom>
                <a:avLst/>
                <a:gdLst>
                  <a:gd name="T0" fmla="*/ 1 w 55"/>
                  <a:gd name="T1" fmla="*/ 0 h 54"/>
                  <a:gd name="T2" fmla="*/ 1 w 55"/>
                  <a:gd name="T3" fmla="*/ 1 h 54"/>
                  <a:gd name="T4" fmla="*/ 1 w 55"/>
                  <a:gd name="T5" fmla="*/ 1 h 54"/>
                  <a:gd name="T6" fmla="*/ 0 w 55"/>
                  <a:gd name="T7" fmla="*/ 1 h 54"/>
                  <a:gd name="T8" fmla="*/ 0 w 55"/>
                  <a:gd name="T9" fmla="*/ 1 h 54"/>
                  <a:gd name="T10" fmla="*/ 1 w 55"/>
                  <a:gd name="T11" fmla="*/ 1 h 54"/>
                  <a:gd name="T12" fmla="*/ 1 w 55"/>
                  <a:gd name="T13" fmla="*/ 1 h 54"/>
                  <a:gd name="T14" fmla="*/ 1 w 55"/>
                  <a:gd name="T15" fmla="*/ 1 h 54"/>
                  <a:gd name="T16" fmla="*/ 1 w 55"/>
                  <a:gd name="T17" fmla="*/ 1 h 54"/>
                  <a:gd name="T18" fmla="*/ 1 w 55"/>
                  <a:gd name="T19" fmla="*/ 1 h 54"/>
                  <a:gd name="T20" fmla="*/ 1 w 55"/>
                  <a:gd name="T21" fmla="*/ 1 h 54"/>
                  <a:gd name="T22" fmla="*/ 1 w 55"/>
                  <a:gd name="T23" fmla="*/ 1 h 54"/>
                  <a:gd name="T24" fmla="*/ 1 w 55"/>
                  <a:gd name="T25" fmla="*/ 1 h 54"/>
                  <a:gd name="T26" fmla="*/ 1 w 55"/>
                  <a:gd name="T27" fmla="*/ 0 h 54"/>
                  <a:gd name="T28" fmla="*/ 1 w 55"/>
                  <a:gd name="T29" fmla="*/ 0 h 54"/>
                  <a:gd name="T30" fmla="*/ 1 w 55"/>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
                  <a:gd name="T49" fmla="*/ 0 h 54"/>
                  <a:gd name="T50" fmla="*/ 55 w 55"/>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 h="54">
                    <a:moveTo>
                      <a:pt x="33" y="0"/>
                    </a:moveTo>
                    <a:lnTo>
                      <a:pt x="17" y="2"/>
                    </a:lnTo>
                    <a:lnTo>
                      <a:pt x="6" y="14"/>
                    </a:lnTo>
                    <a:lnTo>
                      <a:pt x="0" y="19"/>
                    </a:lnTo>
                    <a:lnTo>
                      <a:pt x="0" y="27"/>
                    </a:lnTo>
                    <a:lnTo>
                      <a:pt x="2" y="36"/>
                    </a:lnTo>
                    <a:lnTo>
                      <a:pt x="10" y="46"/>
                    </a:lnTo>
                    <a:lnTo>
                      <a:pt x="25" y="54"/>
                    </a:lnTo>
                    <a:lnTo>
                      <a:pt x="42" y="52"/>
                    </a:lnTo>
                    <a:lnTo>
                      <a:pt x="52" y="40"/>
                    </a:lnTo>
                    <a:lnTo>
                      <a:pt x="55" y="27"/>
                    </a:lnTo>
                    <a:lnTo>
                      <a:pt x="52" y="12"/>
                    </a:lnTo>
                    <a:lnTo>
                      <a:pt x="48" y="4"/>
                    </a:lnTo>
                    <a:lnTo>
                      <a:pt x="40" y="0"/>
                    </a:lnTo>
                    <a:lnTo>
                      <a:pt x="33" y="0"/>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508" name="Freeform 124"/>
              <p:cNvSpPr>
                <a:spLocks/>
              </p:cNvSpPr>
              <p:nvPr/>
            </p:nvSpPr>
            <p:spPr bwMode="auto">
              <a:xfrm>
                <a:off x="2979" y="4343"/>
                <a:ext cx="56" cy="51"/>
              </a:xfrm>
              <a:custGeom>
                <a:avLst/>
                <a:gdLst>
                  <a:gd name="T0" fmla="*/ 1 w 112"/>
                  <a:gd name="T1" fmla="*/ 0 h 103"/>
                  <a:gd name="T2" fmla="*/ 1 w 112"/>
                  <a:gd name="T3" fmla="*/ 0 h 103"/>
                  <a:gd name="T4" fmla="*/ 1 w 112"/>
                  <a:gd name="T5" fmla="*/ 0 h 103"/>
                  <a:gd name="T6" fmla="*/ 1 w 112"/>
                  <a:gd name="T7" fmla="*/ 0 h 103"/>
                  <a:gd name="T8" fmla="*/ 1 w 112"/>
                  <a:gd name="T9" fmla="*/ 0 h 103"/>
                  <a:gd name="T10" fmla="*/ 0 w 112"/>
                  <a:gd name="T11" fmla="*/ 0 h 103"/>
                  <a:gd name="T12" fmla="*/ 1 w 112"/>
                  <a:gd name="T13" fmla="*/ 0 h 103"/>
                  <a:gd name="T14" fmla="*/ 1 w 112"/>
                  <a:gd name="T15" fmla="*/ 0 h 103"/>
                  <a:gd name="T16" fmla="*/ 1 w 112"/>
                  <a:gd name="T17" fmla="*/ 0 h 103"/>
                  <a:gd name="T18" fmla="*/ 1 w 112"/>
                  <a:gd name="T19" fmla="*/ 0 h 103"/>
                  <a:gd name="T20" fmla="*/ 1 w 112"/>
                  <a:gd name="T21" fmla="*/ 0 h 103"/>
                  <a:gd name="T22" fmla="*/ 1 w 112"/>
                  <a:gd name="T23" fmla="*/ 0 h 103"/>
                  <a:gd name="T24" fmla="*/ 1 w 112"/>
                  <a:gd name="T25" fmla="*/ 0 h 103"/>
                  <a:gd name="T26" fmla="*/ 1 w 112"/>
                  <a:gd name="T27" fmla="*/ 0 h 103"/>
                  <a:gd name="T28" fmla="*/ 1 w 112"/>
                  <a:gd name="T29" fmla="*/ 0 h 103"/>
                  <a:gd name="T30" fmla="*/ 1 w 112"/>
                  <a:gd name="T31" fmla="*/ 0 h 103"/>
                  <a:gd name="T32" fmla="*/ 1 w 112"/>
                  <a:gd name="T33" fmla="*/ 0 h 103"/>
                  <a:gd name="T34" fmla="*/ 1 w 112"/>
                  <a:gd name="T35" fmla="*/ 0 h 103"/>
                  <a:gd name="T36" fmla="*/ 1 w 112"/>
                  <a:gd name="T37" fmla="*/ 0 h 103"/>
                  <a:gd name="T38" fmla="*/ 1 w 112"/>
                  <a:gd name="T39" fmla="*/ 0 h 103"/>
                  <a:gd name="T40" fmla="*/ 1 w 112"/>
                  <a:gd name="T41" fmla="*/ 0 h 103"/>
                  <a:gd name="T42" fmla="*/ 1 w 112"/>
                  <a:gd name="T43" fmla="*/ 0 h 103"/>
                  <a:gd name="T44" fmla="*/ 1 w 112"/>
                  <a:gd name="T45" fmla="*/ 0 h 103"/>
                  <a:gd name="T46" fmla="*/ 1 w 112"/>
                  <a:gd name="T47" fmla="*/ 0 h 103"/>
                  <a:gd name="T48" fmla="*/ 1 w 112"/>
                  <a:gd name="T49" fmla="*/ 0 h 103"/>
                  <a:gd name="T50" fmla="*/ 1 w 112"/>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2"/>
                  <a:gd name="T79" fmla="*/ 0 h 103"/>
                  <a:gd name="T80" fmla="*/ 112 w 112"/>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2" h="103">
                    <a:moveTo>
                      <a:pt x="33" y="6"/>
                    </a:moveTo>
                    <a:lnTo>
                      <a:pt x="19" y="9"/>
                    </a:lnTo>
                    <a:lnTo>
                      <a:pt x="12" y="21"/>
                    </a:lnTo>
                    <a:lnTo>
                      <a:pt x="6" y="32"/>
                    </a:lnTo>
                    <a:lnTo>
                      <a:pt x="2" y="46"/>
                    </a:lnTo>
                    <a:lnTo>
                      <a:pt x="0" y="57"/>
                    </a:lnTo>
                    <a:lnTo>
                      <a:pt x="2" y="70"/>
                    </a:lnTo>
                    <a:lnTo>
                      <a:pt x="10" y="82"/>
                    </a:lnTo>
                    <a:lnTo>
                      <a:pt x="19" y="93"/>
                    </a:lnTo>
                    <a:lnTo>
                      <a:pt x="33" y="99"/>
                    </a:lnTo>
                    <a:lnTo>
                      <a:pt x="46" y="103"/>
                    </a:lnTo>
                    <a:lnTo>
                      <a:pt x="63" y="103"/>
                    </a:lnTo>
                    <a:lnTo>
                      <a:pt x="76" y="103"/>
                    </a:lnTo>
                    <a:lnTo>
                      <a:pt x="90" y="97"/>
                    </a:lnTo>
                    <a:lnTo>
                      <a:pt x="99" y="87"/>
                    </a:lnTo>
                    <a:lnTo>
                      <a:pt x="109" y="76"/>
                    </a:lnTo>
                    <a:lnTo>
                      <a:pt x="112" y="61"/>
                    </a:lnTo>
                    <a:lnTo>
                      <a:pt x="111" y="42"/>
                    </a:lnTo>
                    <a:lnTo>
                      <a:pt x="105" y="29"/>
                    </a:lnTo>
                    <a:lnTo>
                      <a:pt x="93" y="17"/>
                    </a:lnTo>
                    <a:lnTo>
                      <a:pt x="84" y="9"/>
                    </a:lnTo>
                    <a:lnTo>
                      <a:pt x="71" y="2"/>
                    </a:lnTo>
                    <a:lnTo>
                      <a:pt x="55" y="0"/>
                    </a:lnTo>
                    <a:lnTo>
                      <a:pt x="44" y="0"/>
                    </a:lnTo>
                    <a:lnTo>
                      <a:pt x="33" y="6"/>
                    </a:lnTo>
                    <a:close/>
                  </a:path>
                </a:pathLst>
              </a:custGeom>
              <a:solidFill>
                <a:srgbClr val="FFFFFF"/>
              </a:solidFill>
              <a:ln w="9525">
                <a:noFill/>
                <a:round/>
                <a:headEnd/>
                <a:tailEnd/>
              </a:ln>
            </p:spPr>
            <p:txBody>
              <a:bodyPr>
                <a:prstTxWarp prst="textNoShape">
                  <a:avLst/>
                </a:prstTxWarp>
              </a:bodyPr>
              <a:lstStyle/>
              <a:p>
                <a:pPr eaLnBrk="0" hangingPunct="0"/>
                <a:endParaRPr lang="en-US"/>
              </a:p>
            </p:txBody>
          </p:sp>
          <p:sp>
            <p:nvSpPr>
              <p:cNvPr id="60509" name="Freeform 125"/>
              <p:cNvSpPr>
                <a:spLocks/>
              </p:cNvSpPr>
              <p:nvPr/>
            </p:nvSpPr>
            <p:spPr bwMode="auto">
              <a:xfrm>
                <a:off x="2990" y="4355"/>
                <a:ext cx="26" cy="27"/>
              </a:xfrm>
              <a:custGeom>
                <a:avLst/>
                <a:gdLst>
                  <a:gd name="T0" fmla="*/ 0 w 53"/>
                  <a:gd name="T1" fmla="*/ 0 h 53"/>
                  <a:gd name="T2" fmla="*/ 0 w 53"/>
                  <a:gd name="T3" fmla="*/ 1 h 53"/>
                  <a:gd name="T4" fmla="*/ 0 w 53"/>
                  <a:gd name="T5" fmla="*/ 1 h 53"/>
                  <a:gd name="T6" fmla="*/ 0 w 53"/>
                  <a:gd name="T7" fmla="*/ 1 h 53"/>
                  <a:gd name="T8" fmla="*/ 0 w 53"/>
                  <a:gd name="T9" fmla="*/ 1 h 53"/>
                  <a:gd name="T10" fmla="*/ 0 w 53"/>
                  <a:gd name="T11" fmla="*/ 1 h 53"/>
                  <a:gd name="T12" fmla="*/ 0 w 53"/>
                  <a:gd name="T13" fmla="*/ 1 h 53"/>
                  <a:gd name="T14" fmla="*/ 0 w 53"/>
                  <a:gd name="T15" fmla="*/ 1 h 53"/>
                  <a:gd name="T16" fmla="*/ 0 w 53"/>
                  <a:gd name="T17" fmla="*/ 1 h 53"/>
                  <a:gd name="T18" fmla="*/ 0 w 53"/>
                  <a:gd name="T19" fmla="*/ 1 h 53"/>
                  <a:gd name="T20" fmla="*/ 0 w 53"/>
                  <a:gd name="T21" fmla="*/ 1 h 53"/>
                  <a:gd name="T22" fmla="*/ 0 w 53"/>
                  <a:gd name="T23" fmla="*/ 1 h 53"/>
                  <a:gd name="T24" fmla="*/ 0 w 53"/>
                  <a:gd name="T25" fmla="*/ 1 h 53"/>
                  <a:gd name="T26" fmla="*/ 0 w 53"/>
                  <a:gd name="T27" fmla="*/ 1 h 53"/>
                  <a:gd name="T28" fmla="*/ 0 w 53"/>
                  <a:gd name="T29" fmla="*/ 1 h 53"/>
                  <a:gd name="T30" fmla="*/ 0 w 53"/>
                  <a:gd name="T31" fmla="*/ 0 h 53"/>
                  <a:gd name="T32" fmla="*/ 0 w 53"/>
                  <a:gd name="T33" fmla="*/ 0 h 53"/>
                  <a:gd name="T34" fmla="*/ 0 w 53"/>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53"/>
                  <a:gd name="T56" fmla="*/ 53 w 53"/>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53">
                    <a:moveTo>
                      <a:pt x="27" y="0"/>
                    </a:moveTo>
                    <a:lnTo>
                      <a:pt x="15" y="4"/>
                    </a:lnTo>
                    <a:lnTo>
                      <a:pt x="8" y="13"/>
                    </a:lnTo>
                    <a:lnTo>
                      <a:pt x="0" y="17"/>
                    </a:lnTo>
                    <a:lnTo>
                      <a:pt x="0" y="24"/>
                    </a:lnTo>
                    <a:lnTo>
                      <a:pt x="4" y="32"/>
                    </a:lnTo>
                    <a:lnTo>
                      <a:pt x="8" y="43"/>
                    </a:lnTo>
                    <a:lnTo>
                      <a:pt x="15" y="49"/>
                    </a:lnTo>
                    <a:lnTo>
                      <a:pt x="23" y="53"/>
                    </a:lnTo>
                    <a:lnTo>
                      <a:pt x="27" y="53"/>
                    </a:lnTo>
                    <a:lnTo>
                      <a:pt x="34" y="53"/>
                    </a:lnTo>
                    <a:lnTo>
                      <a:pt x="46" y="43"/>
                    </a:lnTo>
                    <a:lnTo>
                      <a:pt x="53" y="36"/>
                    </a:lnTo>
                    <a:lnTo>
                      <a:pt x="52" y="23"/>
                    </a:lnTo>
                    <a:lnTo>
                      <a:pt x="52" y="11"/>
                    </a:lnTo>
                    <a:lnTo>
                      <a:pt x="42" y="0"/>
                    </a:lnTo>
                    <a:lnTo>
                      <a:pt x="27" y="0"/>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510" name="Freeform 126"/>
              <p:cNvSpPr>
                <a:spLocks/>
              </p:cNvSpPr>
              <p:nvPr/>
            </p:nvSpPr>
            <p:spPr bwMode="auto">
              <a:xfrm>
                <a:off x="3172" y="4411"/>
                <a:ext cx="37" cy="58"/>
              </a:xfrm>
              <a:custGeom>
                <a:avLst/>
                <a:gdLst>
                  <a:gd name="T0" fmla="*/ 1 w 74"/>
                  <a:gd name="T1" fmla="*/ 1 h 116"/>
                  <a:gd name="T2" fmla="*/ 1 w 74"/>
                  <a:gd name="T3" fmla="*/ 1 h 116"/>
                  <a:gd name="T4" fmla="*/ 1 w 74"/>
                  <a:gd name="T5" fmla="*/ 1 h 116"/>
                  <a:gd name="T6" fmla="*/ 1 w 74"/>
                  <a:gd name="T7" fmla="*/ 1 h 116"/>
                  <a:gd name="T8" fmla="*/ 1 w 74"/>
                  <a:gd name="T9" fmla="*/ 1 h 116"/>
                  <a:gd name="T10" fmla="*/ 1 w 74"/>
                  <a:gd name="T11" fmla="*/ 1 h 116"/>
                  <a:gd name="T12" fmla="*/ 1 w 74"/>
                  <a:gd name="T13" fmla="*/ 1 h 116"/>
                  <a:gd name="T14" fmla="*/ 1 w 74"/>
                  <a:gd name="T15" fmla="*/ 1 h 116"/>
                  <a:gd name="T16" fmla="*/ 1 w 74"/>
                  <a:gd name="T17" fmla="*/ 1 h 116"/>
                  <a:gd name="T18" fmla="*/ 1 w 74"/>
                  <a:gd name="T19" fmla="*/ 1 h 116"/>
                  <a:gd name="T20" fmla="*/ 1 w 74"/>
                  <a:gd name="T21" fmla="*/ 1 h 116"/>
                  <a:gd name="T22" fmla="*/ 1 w 74"/>
                  <a:gd name="T23" fmla="*/ 1 h 116"/>
                  <a:gd name="T24" fmla="*/ 1 w 74"/>
                  <a:gd name="T25" fmla="*/ 1 h 116"/>
                  <a:gd name="T26" fmla="*/ 1 w 74"/>
                  <a:gd name="T27" fmla="*/ 1 h 116"/>
                  <a:gd name="T28" fmla="*/ 1 w 74"/>
                  <a:gd name="T29" fmla="*/ 1 h 116"/>
                  <a:gd name="T30" fmla="*/ 0 w 74"/>
                  <a:gd name="T31" fmla="*/ 1 h 116"/>
                  <a:gd name="T32" fmla="*/ 0 w 74"/>
                  <a:gd name="T33" fmla="*/ 1 h 116"/>
                  <a:gd name="T34" fmla="*/ 1 w 74"/>
                  <a:gd name="T35" fmla="*/ 0 h 116"/>
                  <a:gd name="T36" fmla="*/ 1 w 74"/>
                  <a:gd name="T37" fmla="*/ 1 h 116"/>
                  <a:gd name="T38" fmla="*/ 1 w 74"/>
                  <a:gd name="T39" fmla="*/ 1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116"/>
                  <a:gd name="T62" fmla="*/ 74 w 74"/>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116">
                    <a:moveTo>
                      <a:pt x="74" y="66"/>
                    </a:moveTo>
                    <a:lnTo>
                      <a:pt x="71" y="66"/>
                    </a:lnTo>
                    <a:lnTo>
                      <a:pt x="65" y="74"/>
                    </a:lnTo>
                    <a:lnTo>
                      <a:pt x="55" y="82"/>
                    </a:lnTo>
                    <a:lnTo>
                      <a:pt x="46" y="93"/>
                    </a:lnTo>
                    <a:lnTo>
                      <a:pt x="34" y="103"/>
                    </a:lnTo>
                    <a:lnTo>
                      <a:pt x="25" y="110"/>
                    </a:lnTo>
                    <a:lnTo>
                      <a:pt x="17" y="116"/>
                    </a:lnTo>
                    <a:lnTo>
                      <a:pt x="13" y="106"/>
                    </a:lnTo>
                    <a:lnTo>
                      <a:pt x="12" y="97"/>
                    </a:lnTo>
                    <a:lnTo>
                      <a:pt x="10" y="82"/>
                    </a:lnTo>
                    <a:lnTo>
                      <a:pt x="8" y="66"/>
                    </a:lnTo>
                    <a:lnTo>
                      <a:pt x="4" y="49"/>
                    </a:lnTo>
                    <a:lnTo>
                      <a:pt x="2" y="38"/>
                    </a:lnTo>
                    <a:lnTo>
                      <a:pt x="0" y="28"/>
                    </a:lnTo>
                    <a:lnTo>
                      <a:pt x="0" y="27"/>
                    </a:lnTo>
                    <a:lnTo>
                      <a:pt x="67" y="0"/>
                    </a:lnTo>
                    <a:lnTo>
                      <a:pt x="74" y="66"/>
                    </a:lnTo>
                    <a:close/>
                  </a:path>
                </a:pathLst>
              </a:custGeom>
              <a:solidFill>
                <a:srgbClr val="BF0000"/>
              </a:solidFill>
              <a:ln w="9525">
                <a:noFill/>
                <a:round/>
                <a:headEnd/>
                <a:tailEnd/>
              </a:ln>
            </p:spPr>
            <p:txBody>
              <a:bodyPr>
                <a:prstTxWarp prst="textNoShape">
                  <a:avLst/>
                </a:prstTxWarp>
              </a:bodyPr>
              <a:lstStyle/>
              <a:p>
                <a:pPr eaLnBrk="0" hangingPunct="0"/>
                <a:endParaRPr lang="en-US"/>
              </a:p>
            </p:txBody>
          </p:sp>
          <p:sp>
            <p:nvSpPr>
              <p:cNvPr id="60511" name="Freeform 127"/>
              <p:cNvSpPr>
                <a:spLocks/>
              </p:cNvSpPr>
              <p:nvPr/>
            </p:nvSpPr>
            <p:spPr bwMode="auto">
              <a:xfrm>
                <a:off x="3110" y="4424"/>
                <a:ext cx="66" cy="45"/>
              </a:xfrm>
              <a:custGeom>
                <a:avLst/>
                <a:gdLst>
                  <a:gd name="T0" fmla="*/ 1 w 131"/>
                  <a:gd name="T1" fmla="*/ 0 h 91"/>
                  <a:gd name="T2" fmla="*/ 1 w 131"/>
                  <a:gd name="T3" fmla="*/ 0 h 91"/>
                  <a:gd name="T4" fmla="*/ 1 w 131"/>
                  <a:gd name="T5" fmla="*/ 0 h 91"/>
                  <a:gd name="T6" fmla="*/ 1 w 131"/>
                  <a:gd name="T7" fmla="*/ 0 h 91"/>
                  <a:gd name="T8" fmla="*/ 1 w 131"/>
                  <a:gd name="T9" fmla="*/ 0 h 91"/>
                  <a:gd name="T10" fmla="*/ 1 w 131"/>
                  <a:gd name="T11" fmla="*/ 0 h 91"/>
                  <a:gd name="T12" fmla="*/ 1 w 131"/>
                  <a:gd name="T13" fmla="*/ 0 h 91"/>
                  <a:gd name="T14" fmla="*/ 1 w 131"/>
                  <a:gd name="T15" fmla="*/ 0 h 91"/>
                  <a:gd name="T16" fmla="*/ 1 w 131"/>
                  <a:gd name="T17" fmla="*/ 0 h 91"/>
                  <a:gd name="T18" fmla="*/ 1 w 131"/>
                  <a:gd name="T19" fmla="*/ 0 h 91"/>
                  <a:gd name="T20" fmla="*/ 1 w 131"/>
                  <a:gd name="T21" fmla="*/ 0 h 91"/>
                  <a:gd name="T22" fmla="*/ 1 w 131"/>
                  <a:gd name="T23" fmla="*/ 0 h 91"/>
                  <a:gd name="T24" fmla="*/ 0 w 131"/>
                  <a:gd name="T25" fmla="*/ 0 h 91"/>
                  <a:gd name="T26" fmla="*/ 1 w 131"/>
                  <a:gd name="T27" fmla="*/ 0 h 91"/>
                  <a:gd name="T28" fmla="*/ 1 w 131"/>
                  <a:gd name="T29" fmla="*/ 0 h 91"/>
                  <a:gd name="T30" fmla="*/ 1 w 131"/>
                  <a:gd name="T31" fmla="*/ 0 h 91"/>
                  <a:gd name="T32" fmla="*/ 1 w 131"/>
                  <a:gd name="T33" fmla="*/ 0 h 91"/>
                  <a:gd name="T34" fmla="*/ 1 w 131"/>
                  <a:gd name="T35" fmla="*/ 0 h 91"/>
                  <a:gd name="T36" fmla="*/ 1 w 131"/>
                  <a:gd name="T37" fmla="*/ 0 h 91"/>
                  <a:gd name="T38" fmla="*/ 1 w 131"/>
                  <a:gd name="T39" fmla="*/ 0 h 91"/>
                  <a:gd name="T40" fmla="*/ 1 w 131"/>
                  <a:gd name="T41" fmla="*/ 0 h 91"/>
                  <a:gd name="T42" fmla="*/ 1 w 131"/>
                  <a:gd name="T43" fmla="*/ 0 h 91"/>
                  <a:gd name="T44" fmla="*/ 1 w 131"/>
                  <a:gd name="T45" fmla="*/ 0 h 91"/>
                  <a:gd name="T46" fmla="*/ 1 w 131"/>
                  <a:gd name="T47" fmla="*/ 0 h 91"/>
                  <a:gd name="T48" fmla="*/ 1 w 131"/>
                  <a:gd name="T49" fmla="*/ 0 h 91"/>
                  <a:gd name="T50" fmla="*/ 1 w 131"/>
                  <a:gd name="T51" fmla="*/ 0 h 91"/>
                  <a:gd name="T52" fmla="*/ 1 w 131"/>
                  <a:gd name="T53" fmla="*/ 0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1"/>
                  <a:gd name="T82" fmla="*/ 0 h 91"/>
                  <a:gd name="T83" fmla="*/ 131 w 131"/>
                  <a:gd name="T84" fmla="*/ 91 h 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1" h="91">
                    <a:moveTo>
                      <a:pt x="127" y="7"/>
                    </a:moveTo>
                    <a:lnTo>
                      <a:pt x="119" y="5"/>
                    </a:lnTo>
                    <a:lnTo>
                      <a:pt x="106" y="3"/>
                    </a:lnTo>
                    <a:lnTo>
                      <a:pt x="95" y="2"/>
                    </a:lnTo>
                    <a:lnTo>
                      <a:pt x="85" y="0"/>
                    </a:lnTo>
                    <a:lnTo>
                      <a:pt x="74" y="0"/>
                    </a:lnTo>
                    <a:lnTo>
                      <a:pt x="62" y="0"/>
                    </a:lnTo>
                    <a:lnTo>
                      <a:pt x="49" y="0"/>
                    </a:lnTo>
                    <a:lnTo>
                      <a:pt x="38" y="0"/>
                    </a:lnTo>
                    <a:lnTo>
                      <a:pt x="26" y="0"/>
                    </a:lnTo>
                    <a:lnTo>
                      <a:pt x="17" y="5"/>
                    </a:lnTo>
                    <a:lnTo>
                      <a:pt x="2" y="13"/>
                    </a:lnTo>
                    <a:lnTo>
                      <a:pt x="0" y="30"/>
                    </a:lnTo>
                    <a:lnTo>
                      <a:pt x="3" y="45"/>
                    </a:lnTo>
                    <a:lnTo>
                      <a:pt x="19" y="59"/>
                    </a:lnTo>
                    <a:lnTo>
                      <a:pt x="28" y="62"/>
                    </a:lnTo>
                    <a:lnTo>
                      <a:pt x="40" y="68"/>
                    </a:lnTo>
                    <a:lnTo>
                      <a:pt x="51" y="72"/>
                    </a:lnTo>
                    <a:lnTo>
                      <a:pt x="64" y="78"/>
                    </a:lnTo>
                    <a:lnTo>
                      <a:pt x="76" y="79"/>
                    </a:lnTo>
                    <a:lnTo>
                      <a:pt x="87" y="81"/>
                    </a:lnTo>
                    <a:lnTo>
                      <a:pt x="98" y="83"/>
                    </a:lnTo>
                    <a:lnTo>
                      <a:pt x="110" y="87"/>
                    </a:lnTo>
                    <a:lnTo>
                      <a:pt x="123" y="89"/>
                    </a:lnTo>
                    <a:lnTo>
                      <a:pt x="131" y="91"/>
                    </a:lnTo>
                    <a:lnTo>
                      <a:pt x="127" y="7"/>
                    </a:lnTo>
                    <a:close/>
                  </a:path>
                </a:pathLst>
              </a:custGeom>
              <a:solidFill>
                <a:srgbClr val="E37817"/>
              </a:solidFill>
              <a:ln w="9525">
                <a:noFill/>
                <a:round/>
                <a:headEnd/>
                <a:tailEnd/>
              </a:ln>
            </p:spPr>
            <p:txBody>
              <a:bodyPr>
                <a:prstTxWarp prst="textNoShape">
                  <a:avLst/>
                </a:prstTxWarp>
              </a:bodyPr>
              <a:lstStyle/>
              <a:p>
                <a:pPr eaLnBrk="0" hangingPunct="0"/>
                <a:endParaRPr lang="en-US"/>
              </a:p>
            </p:txBody>
          </p:sp>
          <p:sp>
            <p:nvSpPr>
              <p:cNvPr id="60512" name="Freeform 128"/>
              <p:cNvSpPr>
                <a:spLocks/>
              </p:cNvSpPr>
              <p:nvPr/>
            </p:nvSpPr>
            <p:spPr bwMode="auto">
              <a:xfrm>
                <a:off x="3094" y="4423"/>
                <a:ext cx="87" cy="148"/>
              </a:xfrm>
              <a:custGeom>
                <a:avLst/>
                <a:gdLst>
                  <a:gd name="T0" fmla="*/ 1 w 173"/>
                  <a:gd name="T1" fmla="*/ 1 h 296"/>
                  <a:gd name="T2" fmla="*/ 1 w 173"/>
                  <a:gd name="T3" fmla="*/ 0 h 296"/>
                  <a:gd name="T4" fmla="*/ 0 w 173"/>
                  <a:gd name="T5" fmla="*/ 1 h 296"/>
                  <a:gd name="T6" fmla="*/ 1 w 173"/>
                  <a:gd name="T7" fmla="*/ 1 h 296"/>
                  <a:gd name="T8" fmla="*/ 1 w 173"/>
                  <a:gd name="T9" fmla="*/ 1 h 296"/>
                  <a:gd name="T10" fmla="*/ 1 w 173"/>
                  <a:gd name="T11" fmla="*/ 1 h 296"/>
                  <a:gd name="T12" fmla="*/ 0 60000 65536"/>
                  <a:gd name="T13" fmla="*/ 0 60000 65536"/>
                  <a:gd name="T14" fmla="*/ 0 60000 65536"/>
                  <a:gd name="T15" fmla="*/ 0 60000 65536"/>
                  <a:gd name="T16" fmla="*/ 0 60000 65536"/>
                  <a:gd name="T17" fmla="*/ 0 60000 65536"/>
                  <a:gd name="T18" fmla="*/ 0 w 173"/>
                  <a:gd name="T19" fmla="*/ 0 h 296"/>
                  <a:gd name="T20" fmla="*/ 173 w 173"/>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173" h="296">
                    <a:moveTo>
                      <a:pt x="173" y="101"/>
                    </a:moveTo>
                    <a:lnTo>
                      <a:pt x="158" y="0"/>
                    </a:lnTo>
                    <a:lnTo>
                      <a:pt x="0" y="281"/>
                    </a:lnTo>
                    <a:lnTo>
                      <a:pt x="95" y="296"/>
                    </a:lnTo>
                    <a:lnTo>
                      <a:pt x="173" y="101"/>
                    </a:lnTo>
                    <a:close/>
                  </a:path>
                </a:pathLst>
              </a:custGeom>
              <a:solidFill>
                <a:srgbClr val="000000"/>
              </a:solidFill>
              <a:ln w="9525">
                <a:noFill/>
                <a:round/>
                <a:headEnd/>
                <a:tailEnd/>
              </a:ln>
            </p:spPr>
            <p:txBody>
              <a:bodyPr>
                <a:prstTxWarp prst="textNoShape">
                  <a:avLst/>
                </a:prstTxWarp>
              </a:bodyPr>
              <a:lstStyle/>
              <a:p>
                <a:pPr eaLnBrk="0" hangingPunct="0"/>
                <a:endParaRPr lang="en-US"/>
              </a:p>
            </p:txBody>
          </p:sp>
          <p:sp>
            <p:nvSpPr>
              <p:cNvPr id="60513" name="Freeform 143"/>
              <p:cNvSpPr>
                <a:spLocks/>
              </p:cNvSpPr>
              <p:nvPr/>
            </p:nvSpPr>
            <p:spPr bwMode="auto">
              <a:xfrm>
                <a:off x="2665" y="4505"/>
                <a:ext cx="80" cy="96"/>
              </a:xfrm>
              <a:custGeom>
                <a:avLst/>
                <a:gdLst>
                  <a:gd name="T0" fmla="*/ 0 w 162"/>
                  <a:gd name="T1" fmla="*/ 1 h 192"/>
                  <a:gd name="T2" fmla="*/ 0 w 162"/>
                  <a:gd name="T3" fmla="*/ 1 h 192"/>
                  <a:gd name="T4" fmla="*/ 0 w 162"/>
                  <a:gd name="T5" fmla="*/ 1 h 192"/>
                  <a:gd name="T6" fmla="*/ 0 w 162"/>
                  <a:gd name="T7" fmla="*/ 1 h 192"/>
                  <a:gd name="T8" fmla="*/ 0 w 162"/>
                  <a:gd name="T9" fmla="*/ 1 h 192"/>
                  <a:gd name="T10" fmla="*/ 0 w 162"/>
                  <a:gd name="T11" fmla="*/ 1 h 192"/>
                  <a:gd name="T12" fmla="*/ 0 w 162"/>
                  <a:gd name="T13" fmla="*/ 1 h 192"/>
                  <a:gd name="T14" fmla="*/ 0 w 162"/>
                  <a:gd name="T15" fmla="*/ 1 h 192"/>
                  <a:gd name="T16" fmla="*/ 0 w 162"/>
                  <a:gd name="T17" fmla="*/ 1 h 192"/>
                  <a:gd name="T18" fmla="*/ 0 w 162"/>
                  <a:gd name="T19" fmla="*/ 1 h 192"/>
                  <a:gd name="T20" fmla="*/ 0 w 162"/>
                  <a:gd name="T21" fmla="*/ 1 h 192"/>
                  <a:gd name="T22" fmla="*/ 0 w 162"/>
                  <a:gd name="T23" fmla="*/ 1 h 192"/>
                  <a:gd name="T24" fmla="*/ 0 w 162"/>
                  <a:gd name="T25" fmla="*/ 0 h 192"/>
                  <a:gd name="T26" fmla="*/ 0 w 162"/>
                  <a:gd name="T27" fmla="*/ 0 h 192"/>
                  <a:gd name="T28" fmla="*/ 0 w 162"/>
                  <a:gd name="T29" fmla="*/ 1 h 192"/>
                  <a:gd name="T30" fmla="*/ 0 w 162"/>
                  <a:gd name="T31" fmla="*/ 1 h 192"/>
                  <a:gd name="T32" fmla="*/ 0 w 162"/>
                  <a:gd name="T33" fmla="*/ 1 h 192"/>
                  <a:gd name="T34" fmla="*/ 0 w 162"/>
                  <a:gd name="T35" fmla="*/ 1 h 192"/>
                  <a:gd name="T36" fmla="*/ 0 w 162"/>
                  <a:gd name="T37" fmla="*/ 1 h 192"/>
                  <a:gd name="T38" fmla="*/ 0 w 162"/>
                  <a:gd name="T39" fmla="*/ 1 h 192"/>
                  <a:gd name="T40" fmla="*/ 0 w 162"/>
                  <a:gd name="T41" fmla="*/ 1 h 192"/>
                  <a:gd name="T42" fmla="*/ 0 w 162"/>
                  <a:gd name="T43" fmla="*/ 1 h 192"/>
                  <a:gd name="T44" fmla="*/ 0 w 162"/>
                  <a:gd name="T45" fmla="*/ 1 h 192"/>
                  <a:gd name="T46" fmla="*/ 0 w 162"/>
                  <a:gd name="T47" fmla="*/ 1 h 192"/>
                  <a:gd name="T48" fmla="*/ 0 w 162"/>
                  <a:gd name="T49" fmla="*/ 1 h 192"/>
                  <a:gd name="T50" fmla="*/ 0 w 162"/>
                  <a:gd name="T51" fmla="*/ 1 h 192"/>
                  <a:gd name="T52" fmla="*/ 0 w 162"/>
                  <a:gd name="T53" fmla="*/ 1 h 192"/>
                  <a:gd name="T54" fmla="*/ 0 w 162"/>
                  <a:gd name="T55" fmla="*/ 1 h 192"/>
                  <a:gd name="T56" fmla="*/ 0 w 162"/>
                  <a:gd name="T57" fmla="*/ 1 h 192"/>
                  <a:gd name="T58" fmla="*/ 0 w 162"/>
                  <a:gd name="T59" fmla="*/ 1 h 192"/>
                  <a:gd name="T60" fmla="*/ 0 w 162"/>
                  <a:gd name="T61" fmla="*/ 1 h 192"/>
                  <a:gd name="T62" fmla="*/ 0 w 162"/>
                  <a:gd name="T63" fmla="*/ 1 h 192"/>
                  <a:gd name="T64" fmla="*/ 0 w 162"/>
                  <a:gd name="T65" fmla="*/ 1 h 192"/>
                  <a:gd name="T66" fmla="*/ 0 w 162"/>
                  <a:gd name="T67" fmla="*/ 1 h 192"/>
                  <a:gd name="T68" fmla="*/ 0 w 162"/>
                  <a:gd name="T69" fmla="*/ 1 h 192"/>
                  <a:gd name="T70" fmla="*/ 0 w 162"/>
                  <a:gd name="T71" fmla="*/ 1 h 192"/>
                  <a:gd name="T72" fmla="*/ 0 w 162"/>
                  <a:gd name="T73" fmla="*/ 1 h 192"/>
                  <a:gd name="T74" fmla="*/ 0 w 162"/>
                  <a:gd name="T75" fmla="*/ 1 h 192"/>
                  <a:gd name="T76" fmla="*/ 0 w 162"/>
                  <a:gd name="T77" fmla="*/ 1 h 192"/>
                  <a:gd name="T78" fmla="*/ 0 w 162"/>
                  <a:gd name="T79" fmla="*/ 1 h 192"/>
                  <a:gd name="T80" fmla="*/ 0 w 162"/>
                  <a:gd name="T81" fmla="*/ 1 h 192"/>
                  <a:gd name="T82" fmla="*/ 0 w 162"/>
                  <a:gd name="T83" fmla="*/ 1 h 192"/>
                  <a:gd name="T84" fmla="*/ 0 w 162"/>
                  <a:gd name="T85" fmla="*/ 1 h 192"/>
                  <a:gd name="T86" fmla="*/ 0 w 162"/>
                  <a:gd name="T87" fmla="*/ 1 h 192"/>
                  <a:gd name="T88" fmla="*/ 0 w 162"/>
                  <a:gd name="T89" fmla="*/ 1 h 192"/>
                  <a:gd name="T90" fmla="*/ 0 w 162"/>
                  <a:gd name="T91" fmla="*/ 1 h 192"/>
                  <a:gd name="T92" fmla="*/ 0 w 162"/>
                  <a:gd name="T93" fmla="*/ 1 h 192"/>
                  <a:gd name="T94" fmla="*/ 0 w 162"/>
                  <a:gd name="T95" fmla="*/ 1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2"/>
                  <a:gd name="T145" fmla="*/ 0 h 192"/>
                  <a:gd name="T146" fmla="*/ 162 w 162"/>
                  <a:gd name="T147" fmla="*/ 192 h 1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2" h="192">
                    <a:moveTo>
                      <a:pt x="152" y="101"/>
                    </a:moveTo>
                    <a:lnTo>
                      <a:pt x="146" y="95"/>
                    </a:lnTo>
                    <a:lnTo>
                      <a:pt x="135" y="82"/>
                    </a:lnTo>
                    <a:lnTo>
                      <a:pt x="126" y="73"/>
                    </a:lnTo>
                    <a:lnTo>
                      <a:pt x="118" y="65"/>
                    </a:lnTo>
                    <a:lnTo>
                      <a:pt x="108" y="55"/>
                    </a:lnTo>
                    <a:lnTo>
                      <a:pt x="99" y="46"/>
                    </a:lnTo>
                    <a:lnTo>
                      <a:pt x="88" y="34"/>
                    </a:lnTo>
                    <a:lnTo>
                      <a:pt x="78" y="25"/>
                    </a:lnTo>
                    <a:lnTo>
                      <a:pt x="67" y="15"/>
                    </a:lnTo>
                    <a:lnTo>
                      <a:pt x="57" y="10"/>
                    </a:lnTo>
                    <a:lnTo>
                      <a:pt x="46" y="4"/>
                    </a:lnTo>
                    <a:lnTo>
                      <a:pt x="38" y="0"/>
                    </a:lnTo>
                    <a:lnTo>
                      <a:pt x="30" y="0"/>
                    </a:lnTo>
                    <a:lnTo>
                      <a:pt x="27" y="2"/>
                    </a:lnTo>
                    <a:lnTo>
                      <a:pt x="15" y="4"/>
                    </a:lnTo>
                    <a:lnTo>
                      <a:pt x="8" y="8"/>
                    </a:lnTo>
                    <a:lnTo>
                      <a:pt x="2" y="12"/>
                    </a:lnTo>
                    <a:lnTo>
                      <a:pt x="2" y="17"/>
                    </a:lnTo>
                    <a:lnTo>
                      <a:pt x="0" y="23"/>
                    </a:lnTo>
                    <a:lnTo>
                      <a:pt x="2" y="33"/>
                    </a:lnTo>
                    <a:lnTo>
                      <a:pt x="6" y="44"/>
                    </a:lnTo>
                    <a:lnTo>
                      <a:pt x="11" y="61"/>
                    </a:lnTo>
                    <a:lnTo>
                      <a:pt x="13" y="69"/>
                    </a:lnTo>
                    <a:lnTo>
                      <a:pt x="19" y="80"/>
                    </a:lnTo>
                    <a:lnTo>
                      <a:pt x="25" y="92"/>
                    </a:lnTo>
                    <a:lnTo>
                      <a:pt x="34" y="103"/>
                    </a:lnTo>
                    <a:lnTo>
                      <a:pt x="42" y="114"/>
                    </a:lnTo>
                    <a:lnTo>
                      <a:pt x="53" y="128"/>
                    </a:lnTo>
                    <a:lnTo>
                      <a:pt x="65" y="139"/>
                    </a:lnTo>
                    <a:lnTo>
                      <a:pt x="76" y="152"/>
                    </a:lnTo>
                    <a:lnTo>
                      <a:pt x="86" y="162"/>
                    </a:lnTo>
                    <a:lnTo>
                      <a:pt x="97" y="171"/>
                    </a:lnTo>
                    <a:lnTo>
                      <a:pt x="107" y="179"/>
                    </a:lnTo>
                    <a:lnTo>
                      <a:pt x="118" y="187"/>
                    </a:lnTo>
                    <a:lnTo>
                      <a:pt x="127" y="190"/>
                    </a:lnTo>
                    <a:lnTo>
                      <a:pt x="137" y="192"/>
                    </a:lnTo>
                    <a:lnTo>
                      <a:pt x="145" y="192"/>
                    </a:lnTo>
                    <a:lnTo>
                      <a:pt x="152" y="190"/>
                    </a:lnTo>
                    <a:lnTo>
                      <a:pt x="158" y="177"/>
                    </a:lnTo>
                    <a:lnTo>
                      <a:pt x="162" y="162"/>
                    </a:lnTo>
                    <a:lnTo>
                      <a:pt x="162" y="147"/>
                    </a:lnTo>
                    <a:lnTo>
                      <a:pt x="162" y="133"/>
                    </a:lnTo>
                    <a:lnTo>
                      <a:pt x="158" y="120"/>
                    </a:lnTo>
                    <a:lnTo>
                      <a:pt x="154" y="111"/>
                    </a:lnTo>
                    <a:lnTo>
                      <a:pt x="152" y="103"/>
                    </a:lnTo>
                    <a:lnTo>
                      <a:pt x="152" y="101"/>
                    </a:lnTo>
                    <a:close/>
                  </a:path>
                </a:pathLst>
              </a:custGeom>
              <a:solidFill>
                <a:srgbClr val="E37817"/>
              </a:solidFill>
              <a:ln w="9525">
                <a:noFill/>
                <a:round/>
                <a:headEnd/>
                <a:tailEnd/>
              </a:ln>
            </p:spPr>
            <p:txBody>
              <a:bodyPr>
                <a:prstTxWarp prst="textNoShape">
                  <a:avLst/>
                </a:prstTxWarp>
              </a:bodyPr>
              <a:lstStyle/>
              <a:p>
                <a:pPr eaLnBrk="0" hangingPunct="0"/>
                <a:endParaRPr lang="en-US"/>
              </a:p>
            </p:txBody>
          </p:sp>
          <p:sp>
            <p:nvSpPr>
              <p:cNvPr id="60514" name="Freeform 144"/>
              <p:cNvSpPr>
                <a:spLocks/>
              </p:cNvSpPr>
              <p:nvPr/>
            </p:nvSpPr>
            <p:spPr bwMode="auto">
              <a:xfrm>
                <a:off x="2723" y="4553"/>
                <a:ext cx="26" cy="51"/>
              </a:xfrm>
              <a:custGeom>
                <a:avLst/>
                <a:gdLst>
                  <a:gd name="T0" fmla="*/ 0 w 53"/>
                  <a:gd name="T1" fmla="*/ 0 h 103"/>
                  <a:gd name="T2" fmla="*/ 0 w 53"/>
                  <a:gd name="T3" fmla="*/ 0 h 103"/>
                  <a:gd name="T4" fmla="*/ 0 w 53"/>
                  <a:gd name="T5" fmla="*/ 0 h 103"/>
                  <a:gd name="T6" fmla="*/ 0 w 53"/>
                  <a:gd name="T7" fmla="*/ 0 h 103"/>
                  <a:gd name="T8" fmla="*/ 0 w 53"/>
                  <a:gd name="T9" fmla="*/ 0 h 103"/>
                  <a:gd name="T10" fmla="*/ 0 w 53"/>
                  <a:gd name="T11" fmla="*/ 0 h 103"/>
                  <a:gd name="T12" fmla="*/ 0 w 53"/>
                  <a:gd name="T13" fmla="*/ 0 h 103"/>
                  <a:gd name="T14" fmla="*/ 0 w 53"/>
                  <a:gd name="T15" fmla="*/ 0 h 103"/>
                  <a:gd name="T16" fmla="*/ 0 w 53"/>
                  <a:gd name="T17" fmla="*/ 0 h 103"/>
                  <a:gd name="T18" fmla="*/ 0 w 53"/>
                  <a:gd name="T19" fmla="*/ 0 h 103"/>
                  <a:gd name="T20" fmla="*/ 0 w 53"/>
                  <a:gd name="T21" fmla="*/ 0 h 103"/>
                  <a:gd name="T22" fmla="*/ 0 w 53"/>
                  <a:gd name="T23" fmla="*/ 0 h 103"/>
                  <a:gd name="T24" fmla="*/ 0 w 53"/>
                  <a:gd name="T25" fmla="*/ 0 h 103"/>
                  <a:gd name="T26" fmla="*/ 0 w 53"/>
                  <a:gd name="T27" fmla="*/ 0 h 103"/>
                  <a:gd name="T28" fmla="*/ 0 w 53"/>
                  <a:gd name="T29" fmla="*/ 0 h 103"/>
                  <a:gd name="T30" fmla="*/ 0 w 53"/>
                  <a:gd name="T31" fmla="*/ 0 h 103"/>
                  <a:gd name="T32" fmla="*/ 0 w 53"/>
                  <a:gd name="T33" fmla="*/ 0 h 103"/>
                  <a:gd name="T34" fmla="*/ 0 w 53"/>
                  <a:gd name="T35" fmla="*/ 0 h 103"/>
                  <a:gd name="T36" fmla="*/ 0 w 53"/>
                  <a:gd name="T37" fmla="*/ 0 h 103"/>
                  <a:gd name="T38" fmla="*/ 0 w 53"/>
                  <a:gd name="T39" fmla="*/ 0 h 103"/>
                  <a:gd name="T40" fmla="*/ 0 w 53"/>
                  <a:gd name="T41" fmla="*/ 0 h 103"/>
                  <a:gd name="T42" fmla="*/ 0 w 53"/>
                  <a:gd name="T43" fmla="*/ 0 h 103"/>
                  <a:gd name="T44" fmla="*/ 0 w 53"/>
                  <a:gd name="T45" fmla="*/ 0 h 103"/>
                  <a:gd name="T46" fmla="*/ 0 w 53"/>
                  <a:gd name="T47" fmla="*/ 0 h 103"/>
                  <a:gd name="T48" fmla="*/ 0 w 53"/>
                  <a:gd name="T49" fmla="*/ 0 h 103"/>
                  <a:gd name="T50" fmla="*/ 0 w 53"/>
                  <a:gd name="T51" fmla="*/ 0 h 103"/>
                  <a:gd name="T52" fmla="*/ 0 w 53"/>
                  <a:gd name="T53" fmla="*/ 0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103"/>
                  <a:gd name="T83" fmla="*/ 53 w 53"/>
                  <a:gd name="T84" fmla="*/ 103 h 1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103">
                    <a:moveTo>
                      <a:pt x="36" y="0"/>
                    </a:moveTo>
                    <a:lnTo>
                      <a:pt x="32" y="0"/>
                    </a:lnTo>
                    <a:lnTo>
                      <a:pt x="25" y="6"/>
                    </a:lnTo>
                    <a:lnTo>
                      <a:pt x="13" y="14"/>
                    </a:lnTo>
                    <a:lnTo>
                      <a:pt x="8" y="27"/>
                    </a:lnTo>
                    <a:lnTo>
                      <a:pt x="4" y="33"/>
                    </a:lnTo>
                    <a:lnTo>
                      <a:pt x="2" y="44"/>
                    </a:lnTo>
                    <a:lnTo>
                      <a:pt x="2" y="53"/>
                    </a:lnTo>
                    <a:lnTo>
                      <a:pt x="2" y="67"/>
                    </a:lnTo>
                    <a:lnTo>
                      <a:pt x="0" y="76"/>
                    </a:lnTo>
                    <a:lnTo>
                      <a:pt x="0" y="88"/>
                    </a:lnTo>
                    <a:lnTo>
                      <a:pt x="0" y="93"/>
                    </a:lnTo>
                    <a:lnTo>
                      <a:pt x="2" y="97"/>
                    </a:lnTo>
                    <a:lnTo>
                      <a:pt x="6" y="99"/>
                    </a:lnTo>
                    <a:lnTo>
                      <a:pt x="17" y="103"/>
                    </a:lnTo>
                    <a:lnTo>
                      <a:pt x="23" y="101"/>
                    </a:lnTo>
                    <a:lnTo>
                      <a:pt x="32" y="97"/>
                    </a:lnTo>
                    <a:lnTo>
                      <a:pt x="38" y="92"/>
                    </a:lnTo>
                    <a:lnTo>
                      <a:pt x="48" y="80"/>
                    </a:lnTo>
                    <a:lnTo>
                      <a:pt x="51" y="65"/>
                    </a:lnTo>
                    <a:lnTo>
                      <a:pt x="53" y="50"/>
                    </a:lnTo>
                    <a:lnTo>
                      <a:pt x="51" y="36"/>
                    </a:lnTo>
                    <a:lnTo>
                      <a:pt x="49" y="25"/>
                    </a:lnTo>
                    <a:lnTo>
                      <a:pt x="44" y="14"/>
                    </a:lnTo>
                    <a:lnTo>
                      <a:pt x="40" y="6"/>
                    </a:lnTo>
                    <a:lnTo>
                      <a:pt x="36" y="0"/>
                    </a:lnTo>
                    <a:close/>
                  </a:path>
                </a:pathLst>
              </a:custGeom>
              <a:solidFill>
                <a:srgbClr val="DB5400"/>
              </a:solidFill>
              <a:ln w="9525">
                <a:noFill/>
                <a:round/>
                <a:headEnd/>
                <a:tailEnd/>
              </a:ln>
            </p:spPr>
            <p:txBody>
              <a:bodyPr>
                <a:prstTxWarp prst="textNoShape">
                  <a:avLst/>
                </a:prstTxWarp>
              </a:bodyPr>
              <a:lstStyle/>
              <a:p>
                <a:pPr eaLnBrk="0" hangingPunct="0"/>
                <a:endParaRPr lang="en-US"/>
              </a:p>
            </p:txBody>
          </p:sp>
          <p:sp>
            <p:nvSpPr>
              <p:cNvPr id="60515" name="Freeform 145"/>
              <p:cNvSpPr>
                <a:spLocks/>
              </p:cNvSpPr>
              <p:nvPr/>
            </p:nvSpPr>
            <p:spPr bwMode="auto">
              <a:xfrm>
                <a:off x="2959" y="4727"/>
                <a:ext cx="66" cy="70"/>
              </a:xfrm>
              <a:custGeom>
                <a:avLst/>
                <a:gdLst>
                  <a:gd name="T0" fmla="*/ 0 w 132"/>
                  <a:gd name="T1" fmla="*/ 0 h 141"/>
                  <a:gd name="T2" fmla="*/ 0 w 132"/>
                  <a:gd name="T3" fmla="*/ 0 h 141"/>
                  <a:gd name="T4" fmla="*/ 1 w 132"/>
                  <a:gd name="T5" fmla="*/ 0 h 141"/>
                  <a:gd name="T6" fmla="*/ 1 w 132"/>
                  <a:gd name="T7" fmla="*/ 0 h 141"/>
                  <a:gd name="T8" fmla="*/ 1 w 132"/>
                  <a:gd name="T9" fmla="*/ 0 h 141"/>
                  <a:gd name="T10" fmla="*/ 1 w 132"/>
                  <a:gd name="T11" fmla="*/ 0 h 141"/>
                  <a:gd name="T12" fmla="*/ 1 w 132"/>
                  <a:gd name="T13" fmla="*/ 0 h 141"/>
                  <a:gd name="T14" fmla="*/ 1 w 132"/>
                  <a:gd name="T15" fmla="*/ 0 h 141"/>
                  <a:gd name="T16" fmla="*/ 1 w 132"/>
                  <a:gd name="T17" fmla="*/ 0 h 141"/>
                  <a:gd name="T18" fmla="*/ 1 w 132"/>
                  <a:gd name="T19" fmla="*/ 0 h 141"/>
                  <a:gd name="T20" fmla="*/ 1 w 132"/>
                  <a:gd name="T21" fmla="*/ 0 h 141"/>
                  <a:gd name="T22" fmla="*/ 1 w 132"/>
                  <a:gd name="T23" fmla="*/ 0 h 141"/>
                  <a:gd name="T24" fmla="*/ 1 w 132"/>
                  <a:gd name="T25" fmla="*/ 0 h 141"/>
                  <a:gd name="T26" fmla="*/ 1 w 132"/>
                  <a:gd name="T27" fmla="*/ 0 h 141"/>
                  <a:gd name="T28" fmla="*/ 1 w 132"/>
                  <a:gd name="T29" fmla="*/ 0 h 141"/>
                  <a:gd name="T30" fmla="*/ 1 w 132"/>
                  <a:gd name="T31" fmla="*/ 0 h 141"/>
                  <a:gd name="T32" fmla="*/ 1 w 132"/>
                  <a:gd name="T33" fmla="*/ 0 h 141"/>
                  <a:gd name="T34" fmla="*/ 1 w 132"/>
                  <a:gd name="T35" fmla="*/ 0 h 141"/>
                  <a:gd name="T36" fmla="*/ 1 w 132"/>
                  <a:gd name="T37" fmla="*/ 0 h 141"/>
                  <a:gd name="T38" fmla="*/ 1 w 132"/>
                  <a:gd name="T39" fmla="*/ 0 h 141"/>
                  <a:gd name="T40" fmla="*/ 1 w 132"/>
                  <a:gd name="T41" fmla="*/ 0 h 141"/>
                  <a:gd name="T42" fmla="*/ 1 w 132"/>
                  <a:gd name="T43" fmla="*/ 0 h 141"/>
                  <a:gd name="T44" fmla="*/ 1 w 132"/>
                  <a:gd name="T45" fmla="*/ 0 h 141"/>
                  <a:gd name="T46" fmla="*/ 1 w 132"/>
                  <a:gd name="T47" fmla="*/ 0 h 141"/>
                  <a:gd name="T48" fmla="*/ 1 w 132"/>
                  <a:gd name="T49" fmla="*/ 0 h 141"/>
                  <a:gd name="T50" fmla="*/ 1 w 132"/>
                  <a:gd name="T51" fmla="*/ 0 h 141"/>
                  <a:gd name="T52" fmla="*/ 1 w 132"/>
                  <a:gd name="T53" fmla="*/ 0 h 141"/>
                  <a:gd name="T54" fmla="*/ 1 w 132"/>
                  <a:gd name="T55" fmla="*/ 0 h 141"/>
                  <a:gd name="T56" fmla="*/ 1 w 132"/>
                  <a:gd name="T57" fmla="*/ 0 h 141"/>
                  <a:gd name="T58" fmla="*/ 1 w 132"/>
                  <a:gd name="T59" fmla="*/ 0 h 141"/>
                  <a:gd name="T60" fmla="*/ 1 w 132"/>
                  <a:gd name="T61" fmla="*/ 0 h 141"/>
                  <a:gd name="T62" fmla="*/ 1 w 132"/>
                  <a:gd name="T63" fmla="*/ 0 h 141"/>
                  <a:gd name="T64" fmla="*/ 1 w 132"/>
                  <a:gd name="T65" fmla="*/ 0 h 141"/>
                  <a:gd name="T66" fmla="*/ 0 w 132"/>
                  <a:gd name="T67" fmla="*/ 0 h 141"/>
                  <a:gd name="T68" fmla="*/ 0 w 132"/>
                  <a:gd name="T69" fmla="*/ 0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2"/>
                  <a:gd name="T106" fmla="*/ 0 h 141"/>
                  <a:gd name="T107" fmla="*/ 132 w 132"/>
                  <a:gd name="T108" fmla="*/ 141 h 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2" h="141">
                    <a:moveTo>
                      <a:pt x="0" y="21"/>
                    </a:moveTo>
                    <a:lnTo>
                      <a:pt x="0" y="25"/>
                    </a:lnTo>
                    <a:lnTo>
                      <a:pt x="4" y="36"/>
                    </a:lnTo>
                    <a:lnTo>
                      <a:pt x="4" y="44"/>
                    </a:lnTo>
                    <a:lnTo>
                      <a:pt x="8" y="53"/>
                    </a:lnTo>
                    <a:lnTo>
                      <a:pt x="12" y="65"/>
                    </a:lnTo>
                    <a:lnTo>
                      <a:pt x="17" y="76"/>
                    </a:lnTo>
                    <a:lnTo>
                      <a:pt x="21" y="86"/>
                    </a:lnTo>
                    <a:lnTo>
                      <a:pt x="25" y="95"/>
                    </a:lnTo>
                    <a:lnTo>
                      <a:pt x="31" y="105"/>
                    </a:lnTo>
                    <a:lnTo>
                      <a:pt x="36" y="116"/>
                    </a:lnTo>
                    <a:lnTo>
                      <a:pt x="48" y="130"/>
                    </a:lnTo>
                    <a:lnTo>
                      <a:pt x="59" y="139"/>
                    </a:lnTo>
                    <a:lnTo>
                      <a:pt x="69" y="141"/>
                    </a:lnTo>
                    <a:lnTo>
                      <a:pt x="82" y="141"/>
                    </a:lnTo>
                    <a:lnTo>
                      <a:pt x="94" y="139"/>
                    </a:lnTo>
                    <a:lnTo>
                      <a:pt x="105" y="139"/>
                    </a:lnTo>
                    <a:lnTo>
                      <a:pt x="113" y="133"/>
                    </a:lnTo>
                    <a:lnTo>
                      <a:pt x="122" y="128"/>
                    </a:lnTo>
                    <a:lnTo>
                      <a:pt x="126" y="120"/>
                    </a:lnTo>
                    <a:lnTo>
                      <a:pt x="132" y="114"/>
                    </a:lnTo>
                    <a:lnTo>
                      <a:pt x="130" y="101"/>
                    </a:lnTo>
                    <a:lnTo>
                      <a:pt x="122" y="84"/>
                    </a:lnTo>
                    <a:lnTo>
                      <a:pt x="116" y="74"/>
                    </a:lnTo>
                    <a:lnTo>
                      <a:pt x="113" y="65"/>
                    </a:lnTo>
                    <a:lnTo>
                      <a:pt x="107" y="55"/>
                    </a:lnTo>
                    <a:lnTo>
                      <a:pt x="105" y="48"/>
                    </a:lnTo>
                    <a:lnTo>
                      <a:pt x="97" y="36"/>
                    </a:lnTo>
                    <a:lnTo>
                      <a:pt x="94" y="27"/>
                    </a:lnTo>
                    <a:lnTo>
                      <a:pt x="86" y="19"/>
                    </a:lnTo>
                    <a:lnTo>
                      <a:pt x="84" y="14"/>
                    </a:lnTo>
                    <a:lnTo>
                      <a:pt x="76" y="2"/>
                    </a:lnTo>
                    <a:lnTo>
                      <a:pt x="74" y="0"/>
                    </a:lnTo>
                    <a:lnTo>
                      <a:pt x="0" y="21"/>
                    </a:lnTo>
                    <a:close/>
                  </a:path>
                </a:pathLst>
              </a:custGeom>
              <a:solidFill>
                <a:srgbClr val="E37817"/>
              </a:solidFill>
              <a:ln w="9525">
                <a:noFill/>
                <a:round/>
                <a:headEnd/>
                <a:tailEnd/>
              </a:ln>
            </p:spPr>
            <p:txBody>
              <a:bodyPr>
                <a:prstTxWarp prst="textNoShape">
                  <a:avLst/>
                </a:prstTxWarp>
              </a:bodyPr>
              <a:lstStyle/>
              <a:p>
                <a:pPr eaLnBrk="0" hangingPunct="0"/>
                <a:endParaRPr lang="en-US"/>
              </a:p>
            </p:txBody>
          </p:sp>
          <p:sp>
            <p:nvSpPr>
              <p:cNvPr id="60516" name="Freeform 146"/>
              <p:cNvSpPr>
                <a:spLocks/>
              </p:cNvSpPr>
              <p:nvPr/>
            </p:nvSpPr>
            <p:spPr bwMode="auto">
              <a:xfrm>
                <a:off x="3008" y="4679"/>
                <a:ext cx="72" cy="95"/>
              </a:xfrm>
              <a:custGeom>
                <a:avLst/>
                <a:gdLst>
                  <a:gd name="T0" fmla="*/ 0 w 145"/>
                  <a:gd name="T1" fmla="*/ 1 h 190"/>
                  <a:gd name="T2" fmla="*/ 0 w 145"/>
                  <a:gd name="T3" fmla="*/ 1 h 190"/>
                  <a:gd name="T4" fmla="*/ 0 w 145"/>
                  <a:gd name="T5" fmla="*/ 1 h 190"/>
                  <a:gd name="T6" fmla="*/ 0 w 145"/>
                  <a:gd name="T7" fmla="*/ 1 h 190"/>
                  <a:gd name="T8" fmla="*/ 0 w 145"/>
                  <a:gd name="T9" fmla="*/ 1 h 190"/>
                  <a:gd name="T10" fmla="*/ 0 w 145"/>
                  <a:gd name="T11" fmla="*/ 1 h 190"/>
                  <a:gd name="T12" fmla="*/ 0 w 145"/>
                  <a:gd name="T13" fmla="*/ 1 h 190"/>
                  <a:gd name="T14" fmla="*/ 0 w 145"/>
                  <a:gd name="T15" fmla="*/ 1 h 190"/>
                  <a:gd name="T16" fmla="*/ 0 w 145"/>
                  <a:gd name="T17" fmla="*/ 1 h 190"/>
                  <a:gd name="T18" fmla="*/ 0 w 145"/>
                  <a:gd name="T19" fmla="*/ 1 h 190"/>
                  <a:gd name="T20" fmla="*/ 0 w 145"/>
                  <a:gd name="T21" fmla="*/ 1 h 190"/>
                  <a:gd name="T22" fmla="*/ 0 w 145"/>
                  <a:gd name="T23" fmla="*/ 1 h 190"/>
                  <a:gd name="T24" fmla="*/ 0 w 145"/>
                  <a:gd name="T25" fmla="*/ 1 h 190"/>
                  <a:gd name="T26" fmla="*/ 0 w 145"/>
                  <a:gd name="T27" fmla="*/ 1 h 190"/>
                  <a:gd name="T28" fmla="*/ 0 w 145"/>
                  <a:gd name="T29" fmla="*/ 1 h 190"/>
                  <a:gd name="T30" fmla="*/ 0 w 145"/>
                  <a:gd name="T31" fmla="*/ 1 h 190"/>
                  <a:gd name="T32" fmla="*/ 0 w 145"/>
                  <a:gd name="T33" fmla="*/ 1 h 190"/>
                  <a:gd name="T34" fmla="*/ 0 w 145"/>
                  <a:gd name="T35" fmla="*/ 1 h 190"/>
                  <a:gd name="T36" fmla="*/ 0 w 145"/>
                  <a:gd name="T37" fmla="*/ 1 h 190"/>
                  <a:gd name="T38" fmla="*/ 0 w 145"/>
                  <a:gd name="T39" fmla="*/ 1 h 190"/>
                  <a:gd name="T40" fmla="*/ 0 w 145"/>
                  <a:gd name="T41" fmla="*/ 1 h 190"/>
                  <a:gd name="T42" fmla="*/ 0 w 145"/>
                  <a:gd name="T43" fmla="*/ 1 h 190"/>
                  <a:gd name="T44" fmla="*/ 0 w 145"/>
                  <a:gd name="T45" fmla="*/ 1 h 190"/>
                  <a:gd name="T46" fmla="*/ 0 w 145"/>
                  <a:gd name="T47" fmla="*/ 1 h 190"/>
                  <a:gd name="T48" fmla="*/ 0 w 145"/>
                  <a:gd name="T49" fmla="*/ 1 h 190"/>
                  <a:gd name="T50" fmla="*/ 0 w 145"/>
                  <a:gd name="T51" fmla="*/ 1 h 190"/>
                  <a:gd name="T52" fmla="*/ 0 w 145"/>
                  <a:gd name="T53" fmla="*/ 1 h 190"/>
                  <a:gd name="T54" fmla="*/ 0 w 145"/>
                  <a:gd name="T55" fmla="*/ 1 h 190"/>
                  <a:gd name="T56" fmla="*/ 0 w 145"/>
                  <a:gd name="T57" fmla="*/ 1 h 190"/>
                  <a:gd name="T58" fmla="*/ 0 w 145"/>
                  <a:gd name="T59" fmla="*/ 1 h 190"/>
                  <a:gd name="T60" fmla="*/ 0 w 145"/>
                  <a:gd name="T61" fmla="*/ 1 h 190"/>
                  <a:gd name="T62" fmla="*/ 0 w 145"/>
                  <a:gd name="T63" fmla="*/ 1 h 190"/>
                  <a:gd name="T64" fmla="*/ 0 w 145"/>
                  <a:gd name="T65" fmla="*/ 0 h 190"/>
                  <a:gd name="T66" fmla="*/ 0 w 145"/>
                  <a:gd name="T67" fmla="*/ 1 h 190"/>
                  <a:gd name="T68" fmla="*/ 0 w 145"/>
                  <a:gd name="T69" fmla="*/ 1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90"/>
                  <a:gd name="T107" fmla="*/ 145 w 145"/>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90">
                    <a:moveTo>
                      <a:pt x="0" y="74"/>
                    </a:moveTo>
                    <a:lnTo>
                      <a:pt x="4" y="78"/>
                    </a:lnTo>
                    <a:lnTo>
                      <a:pt x="10" y="93"/>
                    </a:lnTo>
                    <a:lnTo>
                      <a:pt x="16" y="101"/>
                    </a:lnTo>
                    <a:lnTo>
                      <a:pt x="19" y="112"/>
                    </a:lnTo>
                    <a:lnTo>
                      <a:pt x="27" y="124"/>
                    </a:lnTo>
                    <a:lnTo>
                      <a:pt x="35" y="135"/>
                    </a:lnTo>
                    <a:lnTo>
                      <a:pt x="42" y="145"/>
                    </a:lnTo>
                    <a:lnTo>
                      <a:pt x="48" y="156"/>
                    </a:lnTo>
                    <a:lnTo>
                      <a:pt x="55" y="166"/>
                    </a:lnTo>
                    <a:lnTo>
                      <a:pt x="63" y="175"/>
                    </a:lnTo>
                    <a:lnTo>
                      <a:pt x="76" y="187"/>
                    </a:lnTo>
                    <a:lnTo>
                      <a:pt x="90" y="190"/>
                    </a:lnTo>
                    <a:lnTo>
                      <a:pt x="97" y="185"/>
                    </a:lnTo>
                    <a:lnTo>
                      <a:pt x="107" y="181"/>
                    </a:lnTo>
                    <a:lnTo>
                      <a:pt x="116" y="175"/>
                    </a:lnTo>
                    <a:lnTo>
                      <a:pt x="126" y="169"/>
                    </a:lnTo>
                    <a:lnTo>
                      <a:pt x="137" y="152"/>
                    </a:lnTo>
                    <a:lnTo>
                      <a:pt x="145" y="135"/>
                    </a:lnTo>
                    <a:lnTo>
                      <a:pt x="143" y="128"/>
                    </a:lnTo>
                    <a:lnTo>
                      <a:pt x="139" y="120"/>
                    </a:lnTo>
                    <a:lnTo>
                      <a:pt x="133" y="111"/>
                    </a:lnTo>
                    <a:lnTo>
                      <a:pt x="128" y="101"/>
                    </a:lnTo>
                    <a:lnTo>
                      <a:pt x="118" y="90"/>
                    </a:lnTo>
                    <a:lnTo>
                      <a:pt x="111" y="78"/>
                    </a:lnTo>
                    <a:lnTo>
                      <a:pt x="101" y="67"/>
                    </a:lnTo>
                    <a:lnTo>
                      <a:pt x="92" y="57"/>
                    </a:lnTo>
                    <a:lnTo>
                      <a:pt x="80" y="46"/>
                    </a:lnTo>
                    <a:lnTo>
                      <a:pt x="71" y="34"/>
                    </a:lnTo>
                    <a:lnTo>
                      <a:pt x="61" y="23"/>
                    </a:lnTo>
                    <a:lnTo>
                      <a:pt x="54" y="17"/>
                    </a:lnTo>
                    <a:lnTo>
                      <a:pt x="42" y="4"/>
                    </a:lnTo>
                    <a:lnTo>
                      <a:pt x="38" y="0"/>
                    </a:lnTo>
                    <a:lnTo>
                      <a:pt x="0" y="74"/>
                    </a:lnTo>
                    <a:close/>
                  </a:path>
                </a:pathLst>
              </a:custGeom>
              <a:solidFill>
                <a:srgbClr val="E37817"/>
              </a:solidFill>
              <a:ln w="9525">
                <a:noFill/>
                <a:round/>
                <a:headEnd/>
                <a:tailEnd/>
              </a:ln>
            </p:spPr>
            <p:txBody>
              <a:bodyPr>
                <a:prstTxWarp prst="textNoShape">
                  <a:avLst/>
                </a:prstTxWarp>
              </a:bodyPr>
              <a:lstStyle/>
              <a:p>
                <a:pPr eaLnBrk="0" hangingPunct="0"/>
                <a:endParaRPr lang="en-US"/>
              </a:p>
            </p:txBody>
          </p:sp>
          <p:sp>
            <p:nvSpPr>
              <p:cNvPr id="60517" name="Freeform 147"/>
              <p:cNvSpPr>
                <a:spLocks/>
              </p:cNvSpPr>
              <p:nvPr/>
            </p:nvSpPr>
            <p:spPr bwMode="auto">
              <a:xfrm>
                <a:off x="3002" y="4676"/>
                <a:ext cx="25" cy="44"/>
              </a:xfrm>
              <a:custGeom>
                <a:avLst/>
                <a:gdLst>
                  <a:gd name="T0" fmla="*/ 1 w 49"/>
                  <a:gd name="T1" fmla="*/ 0 h 89"/>
                  <a:gd name="T2" fmla="*/ 1 w 49"/>
                  <a:gd name="T3" fmla="*/ 0 h 89"/>
                  <a:gd name="T4" fmla="*/ 1 w 49"/>
                  <a:gd name="T5" fmla="*/ 0 h 89"/>
                  <a:gd name="T6" fmla="*/ 1 w 49"/>
                  <a:gd name="T7" fmla="*/ 0 h 89"/>
                  <a:gd name="T8" fmla="*/ 1 w 49"/>
                  <a:gd name="T9" fmla="*/ 0 h 89"/>
                  <a:gd name="T10" fmla="*/ 0 w 49"/>
                  <a:gd name="T11" fmla="*/ 0 h 89"/>
                  <a:gd name="T12" fmla="*/ 0 w 49"/>
                  <a:gd name="T13" fmla="*/ 0 h 89"/>
                  <a:gd name="T14" fmla="*/ 0 w 49"/>
                  <a:gd name="T15" fmla="*/ 0 h 89"/>
                  <a:gd name="T16" fmla="*/ 1 w 49"/>
                  <a:gd name="T17" fmla="*/ 0 h 89"/>
                  <a:gd name="T18" fmla="*/ 1 w 49"/>
                  <a:gd name="T19" fmla="*/ 0 h 89"/>
                  <a:gd name="T20" fmla="*/ 1 w 49"/>
                  <a:gd name="T21" fmla="*/ 0 h 89"/>
                  <a:gd name="T22" fmla="*/ 1 w 49"/>
                  <a:gd name="T23" fmla="*/ 0 h 89"/>
                  <a:gd name="T24" fmla="*/ 1 w 49"/>
                  <a:gd name="T25" fmla="*/ 0 h 89"/>
                  <a:gd name="T26" fmla="*/ 1 w 49"/>
                  <a:gd name="T27" fmla="*/ 0 h 89"/>
                  <a:gd name="T28" fmla="*/ 1 w 49"/>
                  <a:gd name="T29" fmla="*/ 0 h 89"/>
                  <a:gd name="T30" fmla="*/ 1 w 49"/>
                  <a:gd name="T31" fmla="*/ 0 h 89"/>
                  <a:gd name="T32" fmla="*/ 1 w 49"/>
                  <a:gd name="T33" fmla="*/ 0 h 89"/>
                  <a:gd name="T34" fmla="*/ 1 w 49"/>
                  <a:gd name="T35" fmla="*/ 0 h 89"/>
                  <a:gd name="T36" fmla="*/ 1 w 49"/>
                  <a:gd name="T37" fmla="*/ 0 h 89"/>
                  <a:gd name="T38" fmla="*/ 1 w 49"/>
                  <a:gd name="T39" fmla="*/ 0 h 89"/>
                  <a:gd name="T40" fmla="*/ 1 w 49"/>
                  <a:gd name="T41" fmla="*/ 0 h 89"/>
                  <a:gd name="T42" fmla="*/ 1 w 49"/>
                  <a:gd name="T43" fmla="*/ 0 h 89"/>
                  <a:gd name="T44" fmla="*/ 1 w 49"/>
                  <a:gd name="T45" fmla="*/ 0 h 89"/>
                  <a:gd name="T46" fmla="*/ 1 w 49"/>
                  <a:gd name="T47" fmla="*/ 0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89"/>
                  <a:gd name="T74" fmla="*/ 49 w 49"/>
                  <a:gd name="T75" fmla="*/ 89 h 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89">
                    <a:moveTo>
                      <a:pt x="17" y="89"/>
                    </a:moveTo>
                    <a:lnTo>
                      <a:pt x="15" y="85"/>
                    </a:lnTo>
                    <a:lnTo>
                      <a:pt x="9" y="79"/>
                    </a:lnTo>
                    <a:lnTo>
                      <a:pt x="8" y="70"/>
                    </a:lnTo>
                    <a:lnTo>
                      <a:pt x="6" y="60"/>
                    </a:lnTo>
                    <a:lnTo>
                      <a:pt x="0" y="47"/>
                    </a:lnTo>
                    <a:lnTo>
                      <a:pt x="0" y="36"/>
                    </a:lnTo>
                    <a:lnTo>
                      <a:pt x="0" y="24"/>
                    </a:lnTo>
                    <a:lnTo>
                      <a:pt x="6" y="15"/>
                    </a:lnTo>
                    <a:lnTo>
                      <a:pt x="9" y="5"/>
                    </a:lnTo>
                    <a:lnTo>
                      <a:pt x="19" y="1"/>
                    </a:lnTo>
                    <a:lnTo>
                      <a:pt x="25" y="0"/>
                    </a:lnTo>
                    <a:lnTo>
                      <a:pt x="34" y="0"/>
                    </a:lnTo>
                    <a:lnTo>
                      <a:pt x="46" y="3"/>
                    </a:lnTo>
                    <a:lnTo>
                      <a:pt x="49" y="7"/>
                    </a:lnTo>
                    <a:lnTo>
                      <a:pt x="47" y="11"/>
                    </a:lnTo>
                    <a:lnTo>
                      <a:pt x="47" y="24"/>
                    </a:lnTo>
                    <a:lnTo>
                      <a:pt x="46" y="41"/>
                    </a:lnTo>
                    <a:lnTo>
                      <a:pt x="40" y="58"/>
                    </a:lnTo>
                    <a:lnTo>
                      <a:pt x="30" y="70"/>
                    </a:lnTo>
                    <a:lnTo>
                      <a:pt x="25" y="79"/>
                    </a:lnTo>
                    <a:lnTo>
                      <a:pt x="19" y="85"/>
                    </a:lnTo>
                    <a:lnTo>
                      <a:pt x="17" y="89"/>
                    </a:lnTo>
                    <a:close/>
                  </a:path>
                </a:pathLst>
              </a:custGeom>
              <a:solidFill>
                <a:srgbClr val="DB5400"/>
              </a:solidFill>
              <a:ln w="9525">
                <a:noFill/>
                <a:round/>
                <a:headEnd/>
                <a:tailEnd/>
              </a:ln>
            </p:spPr>
            <p:txBody>
              <a:bodyPr>
                <a:prstTxWarp prst="textNoShape">
                  <a:avLst/>
                </a:prstTxWarp>
              </a:bodyPr>
              <a:lstStyle/>
              <a:p>
                <a:pPr eaLnBrk="0" hangingPunct="0"/>
                <a:endParaRPr lang="en-US"/>
              </a:p>
            </p:txBody>
          </p:sp>
          <p:sp>
            <p:nvSpPr>
              <p:cNvPr id="60518" name="Freeform 148"/>
              <p:cNvSpPr>
                <a:spLocks/>
              </p:cNvSpPr>
              <p:nvPr/>
            </p:nvSpPr>
            <p:spPr bwMode="auto">
              <a:xfrm>
                <a:off x="2958" y="4711"/>
                <a:ext cx="38" cy="27"/>
              </a:xfrm>
              <a:custGeom>
                <a:avLst/>
                <a:gdLst>
                  <a:gd name="T0" fmla="*/ 1 w 76"/>
                  <a:gd name="T1" fmla="*/ 1 h 53"/>
                  <a:gd name="T2" fmla="*/ 0 w 76"/>
                  <a:gd name="T3" fmla="*/ 1 h 53"/>
                  <a:gd name="T4" fmla="*/ 0 w 76"/>
                  <a:gd name="T5" fmla="*/ 1 h 53"/>
                  <a:gd name="T6" fmla="*/ 0 w 76"/>
                  <a:gd name="T7" fmla="*/ 1 h 53"/>
                  <a:gd name="T8" fmla="*/ 1 w 76"/>
                  <a:gd name="T9" fmla="*/ 1 h 53"/>
                  <a:gd name="T10" fmla="*/ 1 w 76"/>
                  <a:gd name="T11" fmla="*/ 1 h 53"/>
                  <a:gd name="T12" fmla="*/ 1 w 76"/>
                  <a:gd name="T13" fmla="*/ 1 h 53"/>
                  <a:gd name="T14" fmla="*/ 1 w 76"/>
                  <a:gd name="T15" fmla="*/ 0 h 53"/>
                  <a:gd name="T16" fmla="*/ 1 w 76"/>
                  <a:gd name="T17" fmla="*/ 1 h 53"/>
                  <a:gd name="T18" fmla="*/ 1 w 76"/>
                  <a:gd name="T19" fmla="*/ 1 h 53"/>
                  <a:gd name="T20" fmla="*/ 1 w 76"/>
                  <a:gd name="T21" fmla="*/ 1 h 53"/>
                  <a:gd name="T22" fmla="*/ 1 w 76"/>
                  <a:gd name="T23" fmla="*/ 1 h 53"/>
                  <a:gd name="T24" fmla="*/ 1 w 76"/>
                  <a:gd name="T25" fmla="*/ 1 h 53"/>
                  <a:gd name="T26" fmla="*/ 1 w 76"/>
                  <a:gd name="T27" fmla="*/ 1 h 53"/>
                  <a:gd name="T28" fmla="*/ 1 w 76"/>
                  <a:gd name="T29" fmla="*/ 1 h 53"/>
                  <a:gd name="T30" fmla="*/ 1 w 76"/>
                  <a:gd name="T31" fmla="*/ 1 h 53"/>
                  <a:gd name="T32" fmla="*/ 1 w 76"/>
                  <a:gd name="T33" fmla="*/ 1 h 53"/>
                  <a:gd name="T34" fmla="*/ 1 w 76"/>
                  <a:gd name="T35" fmla="*/ 1 h 53"/>
                  <a:gd name="T36" fmla="*/ 1 w 76"/>
                  <a:gd name="T37" fmla="*/ 1 h 53"/>
                  <a:gd name="T38" fmla="*/ 1 w 76"/>
                  <a:gd name="T39" fmla="*/ 1 h 53"/>
                  <a:gd name="T40" fmla="*/ 1 w 76"/>
                  <a:gd name="T41" fmla="*/ 1 h 53"/>
                  <a:gd name="T42" fmla="*/ 1 w 76"/>
                  <a:gd name="T43" fmla="*/ 1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53"/>
                  <a:gd name="T68" fmla="*/ 76 w 76"/>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53">
                    <a:moveTo>
                      <a:pt x="2" y="53"/>
                    </a:moveTo>
                    <a:lnTo>
                      <a:pt x="0" y="46"/>
                    </a:lnTo>
                    <a:lnTo>
                      <a:pt x="0" y="30"/>
                    </a:lnTo>
                    <a:lnTo>
                      <a:pt x="0" y="21"/>
                    </a:lnTo>
                    <a:lnTo>
                      <a:pt x="4" y="13"/>
                    </a:lnTo>
                    <a:lnTo>
                      <a:pt x="10" y="6"/>
                    </a:lnTo>
                    <a:lnTo>
                      <a:pt x="21" y="2"/>
                    </a:lnTo>
                    <a:lnTo>
                      <a:pt x="31" y="0"/>
                    </a:lnTo>
                    <a:lnTo>
                      <a:pt x="42" y="2"/>
                    </a:lnTo>
                    <a:lnTo>
                      <a:pt x="50" y="8"/>
                    </a:lnTo>
                    <a:lnTo>
                      <a:pt x="59" y="15"/>
                    </a:lnTo>
                    <a:lnTo>
                      <a:pt x="71" y="28"/>
                    </a:lnTo>
                    <a:lnTo>
                      <a:pt x="76" y="36"/>
                    </a:lnTo>
                    <a:lnTo>
                      <a:pt x="71" y="36"/>
                    </a:lnTo>
                    <a:lnTo>
                      <a:pt x="61" y="42"/>
                    </a:lnTo>
                    <a:lnTo>
                      <a:pt x="50" y="46"/>
                    </a:lnTo>
                    <a:lnTo>
                      <a:pt x="40" y="49"/>
                    </a:lnTo>
                    <a:lnTo>
                      <a:pt x="27" y="49"/>
                    </a:lnTo>
                    <a:lnTo>
                      <a:pt x="16" y="51"/>
                    </a:lnTo>
                    <a:lnTo>
                      <a:pt x="6" y="51"/>
                    </a:lnTo>
                    <a:lnTo>
                      <a:pt x="2" y="53"/>
                    </a:lnTo>
                    <a:close/>
                  </a:path>
                </a:pathLst>
              </a:custGeom>
              <a:solidFill>
                <a:srgbClr val="DB5400"/>
              </a:solidFill>
              <a:ln w="9525">
                <a:noFill/>
                <a:round/>
                <a:headEnd/>
                <a:tailEnd/>
              </a:ln>
            </p:spPr>
            <p:txBody>
              <a:bodyPr>
                <a:prstTxWarp prst="textNoShape">
                  <a:avLst/>
                </a:prstTxWarp>
              </a:bodyPr>
              <a:lstStyle/>
              <a:p>
                <a:pPr eaLnBrk="0" hangingPunct="0"/>
                <a:endParaRPr lang="en-US"/>
              </a:p>
            </p:txBody>
          </p:sp>
          <p:sp>
            <p:nvSpPr>
              <p:cNvPr id="60519" name="Freeform 149"/>
              <p:cNvSpPr>
                <a:spLocks/>
              </p:cNvSpPr>
              <p:nvPr/>
            </p:nvSpPr>
            <p:spPr bwMode="auto">
              <a:xfrm>
                <a:off x="2755" y="4739"/>
                <a:ext cx="56" cy="71"/>
              </a:xfrm>
              <a:custGeom>
                <a:avLst/>
                <a:gdLst>
                  <a:gd name="T0" fmla="*/ 1 w 112"/>
                  <a:gd name="T1" fmla="*/ 0 h 143"/>
                  <a:gd name="T2" fmla="*/ 1 w 112"/>
                  <a:gd name="T3" fmla="*/ 0 h 143"/>
                  <a:gd name="T4" fmla="*/ 1 w 112"/>
                  <a:gd name="T5" fmla="*/ 0 h 143"/>
                  <a:gd name="T6" fmla="*/ 1 w 112"/>
                  <a:gd name="T7" fmla="*/ 0 h 143"/>
                  <a:gd name="T8" fmla="*/ 1 w 112"/>
                  <a:gd name="T9" fmla="*/ 0 h 143"/>
                  <a:gd name="T10" fmla="*/ 1 w 112"/>
                  <a:gd name="T11" fmla="*/ 0 h 143"/>
                  <a:gd name="T12" fmla="*/ 1 w 112"/>
                  <a:gd name="T13" fmla="*/ 0 h 143"/>
                  <a:gd name="T14" fmla="*/ 1 w 112"/>
                  <a:gd name="T15" fmla="*/ 0 h 143"/>
                  <a:gd name="T16" fmla="*/ 1 w 112"/>
                  <a:gd name="T17" fmla="*/ 0 h 143"/>
                  <a:gd name="T18" fmla="*/ 1 w 112"/>
                  <a:gd name="T19" fmla="*/ 0 h 143"/>
                  <a:gd name="T20" fmla="*/ 1 w 112"/>
                  <a:gd name="T21" fmla="*/ 0 h 143"/>
                  <a:gd name="T22" fmla="*/ 1 w 112"/>
                  <a:gd name="T23" fmla="*/ 0 h 143"/>
                  <a:gd name="T24" fmla="*/ 1 w 112"/>
                  <a:gd name="T25" fmla="*/ 0 h 143"/>
                  <a:gd name="T26" fmla="*/ 1 w 112"/>
                  <a:gd name="T27" fmla="*/ 0 h 143"/>
                  <a:gd name="T28" fmla="*/ 1 w 112"/>
                  <a:gd name="T29" fmla="*/ 0 h 143"/>
                  <a:gd name="T30" fmla="*/ 1 w 112"/>
                  <a:gd name="T31" fmla="*/ 0 h 143"/>
                  <a:gd name="T32" fmla="*/ 1 w 112"/>
                  <a:gd name="T33" fmla="*/ 0 h 143"/>
                  <a:gd name="T34" fmla="*/ 1 w 112"/>
                  <a:gd name="T35" fmla="*/ 0 h 143"/>
                  <a:gd name="T36" fmla="*/ 1 w 112"/>
                  <a:gd name="T37" fmla="*/ 0 h 143"/>
                  <a:gd name="T38" fmla="*/ 1 w 112"/>
                  <a:gd name="T39" fmla="*/ 0 h 143"/>
                  <a:gd name="T40" fmla="*/ 1 w 112"/>
                  <a:gd name="T41" fmla="*/ 0 h 143"/>
                  <a:gd name="T42" fmla="*/ 0 w 112"/>
                  <a:gd name="T43" fmla="*/ 0 h 143"/>
                  <a:gd name="T44" fmla="*/ 1 w 112"/>
                  <a:gd name="T45" fmla="*/ 0 h 143"/>
                  <a:gd name="T46" fmla="*/ 1 w 112"/>
                  <a:gd name="T47" fmla="*/ 0 h 143"/>
                  <a:gd name="T48" fmla="*/ 1 w 112"/>
                  <a:gd name="T49" fmla="*/ 0 h 143"/>
                  <a:gd name="T50" fmla="*/ 1 w 112"/>
                  <a:gd name="T51" fmla="*/ 0 h 143"/>
                  <a:gd name="T52" fmla="*/ 1 w 112"/>
                  <a:gd name="T53" fmla="*/ 0 h 143"/>
                  <a:gd name="T54" fmla="*/ 1 w 112"/>
                  <a:gd name="T55" fmla="*/ 0 h 143"/>
                  <a:gd name="T56" fmla="*/ 1 w 112"/>
                  <a:gd name="T57" fmla="*/ 0 h 143"/>
                  <a:gd name="T58" fmla="*/ 1 w 112"/>
                  <a:gd name="T59" fmla="*/ 0 h 143"/>
                  <a:gd name="T60" fmla="*/ 1 w 112"/>
                  <a:gd name="T61" fmla="*/ 0 h 143"/>
                  <a:gd name="T62" fmla="*/ 1 w 112"/>
                  <a:gd name="T63" fmla="*/ 0 h 143"/>
                  <a:gd name="T64" fmla="*/ 1 w 112"/>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43"/>
                  <a:gd name="T101" fmla="*/ 112 w 112"/>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43">
                    <a:moveTo>
                      <a:pt x="112" y="4"/>
                    </a:moveTo>
                    <a:lnTo>
                      <a:pt x="110" y="8"/>
                    </a:lnTo>
                    <a:lnTo>
                      <a:pt x="110" y="21"/>
                    </a:lnTo>
                    <a:lnTo>
                      <a:pt x="108" y="27"/>
                    </a:lnTo>
                    <a:lnTo>
                      <a:pt x="106" y="38"/>
                    </a:lnTo>
                    <a:lnTo>
                      <a:pt x="104" y="49"/>
                    </a:lnTo>
                    <a:lnTo>
                      <a:pt x="104" y="61"/>
                    </a:lnTo>
                    <a:lnTo>
                      <a:pt x="100" y="70"/>
                    </a:lnTo>
                    <a:lnTo>
                      <a:pt x="98" y="82"/>
                    </a:lnTo>
                    <a:lnTo>
                      <a:pt x="97" y="93"/>
                    </a:lnTo>
                    <a:lnTo>
                      <a:pt x="95" y="105"/>
                    </a:lnTo>
                    <a:lnTo>
                      <a:pt x="87" y="122"/>
                    </a:lnTo>
                    <a:lnTo>
                      <a:pt x="79" y="133"/>
                    </a:lnTo>
                    <a:lnTo>
                      <a:pt x="68" y="137"/>
                    </a:lnTo>
                    <a:lnTo>
                      <a:pt x="57" y="141"/>
                    </a:lnTo>
                    <a:lnTo>
                      <a:pt x="45" y="141"/>
                    </a:lnTo>
                    <a:lnTo>
                      <a:pt x="34" y="143"/>
                    </a:lnTo>
                    <a:lnTo>
                      <a:pt x="22" y="139"/>
                    </a:lnTo>
                    <a:lnTo>
                      <a:pt x="13" y="135"/>
                    </a:lnTo>
                    <a:lnTo>
                      <a:pt x="5" y="129"/>
                    </a:lnTo>
                    <a:lnTo>
                      <a:pt x="2" y="124"/>
                    </a:lnTo>
                    <a:lnTo>
                      <a:pt x="0" y="110"/>
                    </a:lnTo>
                    <a:lnTo>
                      <a:pt x="2" y="93"/>
                    </a:lnTo>
                    <a:lnTo>
                      <a:pt x="7" y="72"/>
                    </a:lnTo>
                    <a:lnTo>
                      <a:pt x="15" y="53"/>
                    </a:lnTo>
                    <a:lnTo>
                      <a:pt x="17" y="42"/>
                    </a:lnTo>
                    <a:lnTo>
                      <a:pt x="21" y="30"/>
                    </a:lnTo>
                    <a:lnTo>
                      <a:pt x="24" y="21"/>
                    </a:lnTo>
                    <a:lnTo>
                      <a:pt x="28" y="15"/>
                    </a:lnTo>
                    <a:lnTo>
                      <a:pt x="32" y="4"/>
                    </a:lnTo>
                    <a:lnTo>
                      <a:pt x="36" y="0"/>
                    </a:lnTo>
                    <a:lnTo>
                      <a:pt x="112" y="4"/>
                    </a:lnTo>
                    <a:close/>
                  </a:path>
                </a:pathLst>
              </a:custGeom>
              <a:solidFill>
                <a:srgbClr val="E37817"/>
              </a:solidFill>
              <a:ln w="9525">
                <a:noFill/>
                <a:round/>
                <a:headEnd/>
                <a:tailEnd/>
              </a:ln>
            </p:spPr>
            <p:txBody>
              <a:bodyPr>
                <a:prstTxWarp prst="textNoShape">
                  <a:avLst/>
                </a:prstTxWarp>
              </a:bodyPr>
              <a:lstStyle/>
              <a:p>
                <a:pPr eaLnBrk="0" hangingPunct="0"/>
                <a:endParaRPr lang="en-US"/>
              </a:p>
            </p:txBody>
          </p:sp>
          <p:sp>
            <p:nvSpPr>
              <p:cNvPr id="60520" name="Freeform 150"/>
              <p:cNvSpPr>
                <a:spLocks/>
              </p:cNvSpPr>
              <p:nvPr/>
            </p:nvSpPr>
            <p:spPr bwMode="auto">
              <a:xfrm>
                <a:off x="2693" y="4699"/>
                <a:ext cx="65" cy="98"/>
              </a:xfrm>
              <a:custGeom>
                <a:avLst/>
                <a:gdLst>
                  <a:gd name="T0" fmla="*/ 1 w 129"/>
                  <a:gd name="T1" fmla="*/ 1 h 196"/>
                  <a:gd name="T2" fmla="*/ 1 w 129"/>
                  <a:gd name="T3" fmla="*/ 1 h 196"/>
                  <a:gd name="T4" fmla="*/ 1 w 129"/>
                  <a:gd name="T5" fmla="*/ 1 h 196"/>
                  <a:gd name="T6" fmla="*/ 1 w 129"/>
                  <a:gd name="T7" fmla="*/ 1 h 196"/>
                  <a:gd name="T8" fmla="*/ 1 w 129"/>
                  <a:gd name="T9" fmla="*/ 1 h 196"/>
                  <a:gd name="T10" fmla="*/ 1 w 129"/>
                  <a:gd name="T11" fmla="*/ 1 h 196"/>
                  <a:gd name="T12" fmla="*/ 1 w 129"/>
                  <a:gd name="T13" fmla="*/ 1 h 196"/>
                  <a:gd name="T14" fmla="*/ 1 w 129"/>
                  <a:gd name="T15" fmla="*/ 1 h 196"/>
                  <a:gd name="T16" fmla="*/ 1 w 129"/>
                  <a:gd name="T17" fmla="*/ 1 h 196"/>
                  <a:gd name="T18" fmla="*/ 1 w 129"/>
                  <a:gd name="T19" fmla="*/ 1 h 196"/>
                  <a:gd name="T20" fmla="*/ 1 w 129"/>
                  <a:gd name="T21" fmla="*/ 1 h 196"/>
                  <a:gd name="T22" fmla="*/ 1 w 129"/>
                  <a:gd name="T23" fmla="*/ 1 h 196"/>
                  <a:gd name="T24" fmla="*/ 1 w 129"/>
                  <a:gd name="T25" fmla="*/ 1 h 196"/>
                  <a:gd name="T26" fmla="*/ 1 w 129"/>
                  <a:gd name="T27" fmla="*/ 1 h 196"/>
                  <a:gd name="T28" fmla="*/ 1 w 129"/>
                  <a:gd name="T29" fmla="*/ 1 h 196"/>
                  <a:gd name="T30" fmla="*/ 1 w 129"/>
                  <a:gd name="T31" fmla="*/ 1 h 196"/>
                  <a:gd name="T32" fmla="*/ 1 w 129"/>
                  <a:gd name="T33" fmla="*/ 1 h 196"/>
                  <a:gd name="T34" fmla="*/ 1 w 129"/>
                  <a:gd name="T35" fmla="*/ 1 h 196"/>
                  <a:gd name="T36" fmla="*/ 1 w 129"/>
                  <a:gd name="T37" fmla="*/ 1 h 196"/>
                  <a:gd name="T38" fmla="*/ 0 w 129"/>
                  <a:gd name="T39" fmla="*/ 1 h 196"/>
                  <a:gd name="T40" fmla="*/ 1 w 129"/>
                  <a:gd name="T41" fmla="*/ 1 h 196"/>
                  <a:gd name="T42" fmla="*/ 1 w 129"/>
                  <a:gd name="T43" fmla="*/ 1 h 196"/>
                  <a:gd name="T44" fmla="*/ 1 w 129"/>
                  <a:gd name="T45" fmla="*/ 1 h 196"/>
                  <a:gd name="T46" fmla="*/ 1 w 129"/>
                  <a:gd name="T47" fmla="*/ 1 h 196"/>
                  <a:gd name="T48" fmla="*/ 1 w 129"/>
                  <a:gd name="T49" fmla="*/ 1 h 196"/>
                  <a:gd name="T50" fmla="*/ 1 w 129"/>
                  <a:gd name="T51" fmla="*/ 1 h 196"/>
                  <a:gd name="T52" fmla="*/ 1 w 129"/>
                  <a:gd name="T53" fmla="*/ 1 h 196"/>
                  <a:gd name="T54" fmla="*/ 1 w 129"/>
                  <a:gd name="T55" fmla="*/ 1 h 196"/>
                  <a:gd name="T56" fmla="*/ 1 w 129"/>
                  <a:gd name="T57" fmla="*/ 1 h 196"/>
                  <a:gd name="T58" fmla="*/ 1 w 129"/>
                  <a:gd name="T59" fmla="*/ 1 h 196"/>
                  <a:gd name="T60" fmla="*/ 1 w 129"/>
                  <a:gd name="T61" fmla="*/ 1 h 196"/>
                  <a:gd name="T62" fmla="*/ 1 w 129"/>
                  <a:gd name="T63" fmla="*/ 1 h 196"/>
                  <a:gd name="T64" fmla="*/ 1 w 129"/>
                  <a:gd name="T65" fmla="*/ 0 h 196"/>
                  <a:gd name="T66" fmla="*/ 1 w 129"/>
                  <a:gd name="T67" fmla="*/ 1 h 196"/>
                  <a:gd name="T68" fmla="*/ 1 w 129"/>
                  <a:gd name="T69" fmla="*/ 1 h 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196"/>
                  <a:gd name="T107" fmla="*/ 129 w 129"/>
                  <a:gd name="T108" fmla="*/ 196 h 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196">
                    <a:moveTo>
                      <a:pt x="129" y="63"/>
                    </a:moveTo>
                    <a:lnTo>
                      <a:pt x="126" y="67"/>
                    </a:lnTo>
                    <a:lnTo>
                      <a:pt x="122" y="84"/>
                    </a:lnTo>
                    <a:lnTo>
                      <a:pt x="118" y="91"/>
                    </a:lnTo>
                    <a:lnTo>
                      <a:pt x="114" y="103"/>
                    </a:lnTo>
                    <a:lnTo>
                      <a:pt x="110" y="116"/>
                    </a:lnTo>
                    <a:lnTo>
                      <a:pt x="108" y="129"/>
                    </a:lnTo>
                    <a:lnTo>
                      <a:pt x="103" y="141"/>
                    </a:lnTo>
                    <a:lnTo>
                      <a:pt x="97" y="154"/>
                    </a:lnTo>
                    <a:lnTo>
                      <a:pt x="91" y="164"/>
                    </a:lnTo>
                    <a:lnTo>
                      <a:pt x="88" y="175"/>
                    </a:lnTo>
                    <a:lnTo>
                      <a:pt x="78" y="190"/>
                    </a:lnTo>
                    <a:lnTo>
                      <a:pt x="69" y="196"/>
                    </a:lnTo>
                    <a:lnTo>
                      <a:pt x="57" y="192"/>
                    </a:lnTo>
                    <a:lnTo>
                      <a:pt x="48" y="190"/>
                    </a:lnTo>
                    <a:lnTo>
                      <a:pt x="36" y="187"/>
                    </a:lnTo>
                    <a:lnTo>
                      <a:pt x="27" y="183"/>
                    </a:lnTo>
                    <a:lnTo>
                      <a:pt x="11" y="171"/>
                    </a:lnTo>
                    <a:lnTo>
                      <a:pt x="2" y="154"/>
                    </a:lnTo>
                    <a:lnTo>
                      <a:pt x="0" y="147"/>
                    </a:lnTo>
                    <a:lnTo>
                      <a:pt x="2" y="139"/>
                    </a:lnTo>
                    <a:lnTo>
                      <a:pt x="4" y="128"/>
                    </a:lnTo>
                    <a:lnTo>
                      <a:pt x="10" y="118"/>
                    </a:lnTo>
                    <a:lnTo>
                      <a:pt x="13" y="105"/>
                    </a:lnTo>
                    <a:lnTo>
                      <a:pt x="19" y="91"/>
                    </a:lnTo>
                    <a:lnTo>
                      <a:pt x="27" y="78"/>
                    </a:lnTo>
                    <a:lnTo>
                      <a:pt x="36" y="67"/>
                    </a:lnTo>
                    <a:lnTo>
                      <a:pt x="42" y="53"/>
                    </a:lnTo>
                    <a:lnTo>
                      <a:pt x="50" y="40"/>
                    </a:lnTo>
                    <a:lnTo>
                      <a:pt x="55" y="29"/>
                    </a:lnTo>
                    <a:lnTo>
                      <a:pt x="63" y="19"/>
                    </a:lnTo>
                    <a:lnTo>
                      <a:pt x="72" y="4"/>
                    </a:lnTo>
                    <a:lnTo>
                      <a:pt x="76" y="0"/>
                    </a:lnTo>
                    <a:lnTo>
                      <a:pt x="129" y="63"/>
                    </a:lnTo>
                    <a:close/>
                  </a:path>
                </a:pathLst>
              </a:custGeom>
              <a:solidFill>
                <a:srgbClr val="E37817"/>
              </a:solidFill>
              <a:ln w="9525">
                <a:noFill/>
                <a:round/>
                <a:headEnd/>
                <a:tailEnd/>
              </a:ln>
            </p:spPr>
            <p:txBody>
              <a:bodyPr>
                <a:prstTxWarp prst="textNoShape">
                  <a:avLst/>
                </a:prstTxWarp>
              </a:bodyPr>
              <a:lstStyle/>
              <a:p>
                <a:pPr eaLnBrk="0" hangingPunct="0"/>
                <a:endParaRPr lang="en-US"/>
              </a:p>
            </p:txBody>
          </p:sp>
          <p:sp>
            <p:nvSpPr>
              <p:cNvPr id="60521" name="Freeform 151"/>
              <p:cNvSpPr>
                <a:spLocks/>
              </p:cNvSpPr>
              <p:nvPr/>
            </p:nvSpPr>
            <p:spPr bwMode="auto">
              <a:xfrm>
                <a:off x="2731" y="4692"/>
                <a:ext cx="28" cy="43"/>
              </a:xfrm>
              <a:custGeom>
                <a:avLst/>
                <a:gdLst>
                  <a:gd name="T0" fmla="*/ 1 w 55"/>
                  <a:gd name="T1" fmla="*/ 1 h 85"/>
                  <a:gd name="T2" fmla="*/ 1 w 55"/>
                  <a:gd name="T3" fmla="*/ 1 h 85"/>
                  <a:gd name="T4" fmla="*/ 1 w 55"/>
                  <a:gd name="T5" fmla="*/ 1 h 85"/>
                  <a:gd name="T6" fmla="*/ 1 w 55"/>
                  <a:gd name="T7" fmla="*/ 1 h 85"/>
                  <a:gd name="T8" fmla="*/ 1 w 55"/>
                  <a:gd name="T9" fmla="*/ 1 h 85"/>
                  <a:gd name="T10" fmla="*/ 1 w 55"/>
                  <a:gd name="T11" fmla="*/ 1 h 85"/>
                  <a:gd name="T12" fmla="*/ 1 w 55"/>
                  <a:gd name="T13" fmla="*/ 1 h 85"/>
                  <a:gd name="T14" fmla="*/ 1 w 55"/>
                  <a:gd name="T15" fmla="*/ 1 h 85"/>
                  <a:gd name="T16" fmla="*/ 1 w 55"/>
                  <a:gd name="T17" fmla="*/ 1 h 85"/>
                  <a:gd name="T18" fmla="*/ 1 w 55"/>
                  <a:gd name="T19" fmla="*/ 1 h 85"/>
                  <a:gd name="T20" fmla="*/ 1 w 55"/>
                  <a:gd name="T21" fmla="*/ 1 h 85"/>
                  <a:gd name="T22" fmla="*/ 1 w 55"/>
                  <a:gd name="T23" fmla="*/ 0 h 85"/>
                  <a:gd name="T24" fmla="*/ 1 w 55"/>
                  <a:gd name="T25" fmla="*/ 1 h 85"/>
                  <a:gd name="T26" fmla="*/ 1 w 55"/>
                  <a:gd name="T27" fmla="*/ 1 h 85"/>
                  <a:gd name="T28" fmla="*/ 0 w 55"/>
                  <a:gd name="T29" fmla="*/ 1 h 85"/>
                  <a:gd name="T30" fmla="*/ 0 w 55"/>
                  <a:gd name="T31" fmla="*/ 1 h 85"/>
                  <a:gd name="T32" fmla="*/ 1 w 55"/>
                  <a:gd name="T33" fmla="*/ 1 h 85"/>
                  <a:gd name="T34" fmla="*/ 1 w 55"/>
                  <a:gd name="T35" fmla="*/ 1 h 85"/>
                  <a:gd name="T36" fmla="*/ 1 w 55"/>
                  <a:gd name="T37" fmla="*/ 1 h 85"/>
                  <a:gd name="T38" fmla="*/ 1 w 55"/>
                  <a:gd name="T39" fmla="*/ 1 h 85"/>
                  <a:gd name="T40" fmla="*/ 1 w 55"/>
                  <a:gd name="T41" fmla="*/ 1 h 85"/>
                  <a:gd name="T42" fmla="*/ 1 w 55"/>
                  <a:gd name="T43" fmla="*/ 1 h 85"/>
                  <a:gd name="T44" fmla="*/ 1 w 55"/>
                  <a:gd name="T45" fmla="*/ 1 h 85"/>
                  <a:gd name="T46" fmla="*/ 1 w 55"/>
                  <a:gd name="T47" fmla="*/ 1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
                  <a:gd name="T73" fmla="*/ 0 h 85"/>
                  <a:gd name="T74" fmla="*/ 55 w 55"/>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 h="85">
                    <a:moveTo>
                      <a:pt x="51" y="85"/>
                    </a:moveTo>
                    <a:lnTo>
                      <a:pt x="51" y="82"/>
                    </a:lnTo>
                    <a:lnTo>
                      <a:pt x="53" y="76"/>
                    </a:lnTo>
                    <a:lnTo>
                      <a:pt x="53" y="66"/>
                    </a:lnTo>
                    <a:lnTo>
                      <a:pt x="55" y="57"/>
                    </a:lnTo>
                    <a:lnTo>
                      <a:pt x="55" y="44"/>
                    </a:lnTo>
                    <a:lnTo>
                      <a:pt x="55" y="30"/>
                    </a:lnTo>
                    <a:lnTo>
                      <a:pt x="51" y="19"/>
                    </a:lnTo>
                    <a:lnTo>
                      <a:pt x="48" y="11"/>
                    </a:lnTo>
                    <a:lnTo>
                      <a:pt x="38" y="4"/>
                    </a:lnTo>
                    <a:lnTo>
                      <a:pt x="31" y="2"/>
                    </a:lnTo>
                    <a:lnTo>
                      <a:pt x="21" y="0"/>
                    </a:lnTo>
                    <a:lnTo>
                      <a:pt x="15" y="4"/>
                    </a:lnTo>
                    <a:lnTo>
                      <a:pt x="4" y="7"/>
                    </a:lnTo>
                    <a:lnTo>
                      <a:pt x="0" y="13"/>
                    </a:lnTo>
                    <a:lnTo>
                      <a:pt x="0" y="17"/>
                    </a:lnTo>
                    <a:lnTo>
                      <a:pt x="4" y="32"/>
                    </a:lnTo>
                    <a:lnTo>
                      <a:pt x="10" y="47"/>
                    </a:lnTo>
                    <a:lnTo>
                      <a:pt x="21" y="63"/>
                    </a:lnTo>
                    <a:lnTo>
                      <a:pt x="31" y="72"/>
                    </a:lnTo>
                    <a:lnTo>
                      <a:pt x="40" y="80"/>
                    </a:lnTo>
                    <a:lnTo>
                      <a:pt x="48" y="84"/>
                    </a:lnTo>
                    <a:lnTo>
                      <a:pt x="51" y="85"/>
                    </a:lnTo>
                    <a:close/>
                  </a:path>
                </a:pathLst>
              </a:custGeom>
              <a:solidFill>
                <a:srgbClr val="DB5400"/>
              </a:solidFill>
              <a:ln w="9525">
                <a:noFill/>
                <a:round/>
                <a:headEnd/>
                <a:tailEnd/>
              </a:ln>
            </p:spPr>
            <p:txBody>
              <a:bodyPr>
                <a:prstTxWarp prst="textNoShape">
                  <a:avLst/>
                </a:prstTxWarp>
              </a:bodyPr>
              <a:lstStyle/>
              <a:p>
                <a:pPr eaLnBrk="0" hangingPunct="0"/>
                <a:endParaRPr lang="en-US"/>
              </a:p>
            </p:txBody>
          </p:sp>
          <p:sp>
            <p:nvSpPr>
              <p:cNvPr id="60522" name="Freeform 152"/>
              <p:cNvSpPr>
                <a:spLocks/>
              </p:cNvSpPr>
              <p:nvPr/>
            </p:nvSpPr>
            <p:spPr bwMode="auto">
              <a:xfrm>
                <a:off x="2773" y="4718"/>
                <a:ext cx="38" cy="24"/>
              </a:xfrm>
              <a:custGeom>
                <a:avLst/>
                <a:gdLst>
                  <a:gd name="T0" fmla="*/ 1 w 76"/>
                  <a:gd name="T1" fmla="*/ 0 h 50"/>
                  <a:gd name="T2" fmla="*/ 1 w 76"/>
                  <a:gd name="T3" fmla="*/ 0 h 50"/>
                  <a:gd name="T4" fmla="*/ 1 w 76"/>
                  <a:gd name="T5" fmla="*/ 0 h 50"/>
                  <a:gd name="T6" fmla="*/ 1 w 76"/>
                  <a:gd name="T7" fmla="*/ 0 h 50"/>
                  <a:gd name="T8" fmla="*/ 1 w 76"/>
                  <a:gd name="T9" fmla="*/ 0 h 50"/>
                  <a:gd name="T10" fmla="*/ 1 w 76"/>
                  <a:gd name="T11" fmla="*/ 0 h 50"/>
                  <a:gd name="T12" fmla="*/ 1 w 76"/>
                  <a:gd name="T13" fmla="*/ 0 h 50"/>
                  <a:gd name="T14" fmla="*/ 1 w 76"/>
                  <a:gd name="T15" fmla="*/ 0 h 50"/>
                  <a:gd name="T16" fmla="*/ 1 w 76"/>
                  <a:gd name="T17" fmla="*/ 0 h 50"/>
                  <a:gd name="T18" fmla="*/ 1 w 76"/>
                  <a:gd name="T19" fmla="*/ 0 h 50"/>
                  <a:gd name="T20" fmla="*/ 1 w 76"/>
                  <a:gd name="T21" fmla="*/ 0 h 50"/>
                  <a:gd name="T22" fmla="*/ 1 w 76"/>
                  <a:gd name="T23" fmla="*/ 0 h 50"/>
                  <a:gd name="T24" fmla="*/ 0 w 76"/>
                  <a:gd name="T25" fmla="*/ 0 h 50"/>
                  <a:gd name="T26" fmla="*/ 1 w 76"/>
                  <a:gd name="T27" fmla="*/ 0 h 50"/>
                  <a:gd name="T28" fmla="*/ 1 w 76"/>
                  <a:gd name="T29" fmla="*/ 0 h 50"/>
                  <a:gd name="T30" fmla="*/ 1 w 76"/>
                  <a:gd name="T31" fmla="*/ 0 h 50"/>
                  <a:gd name="T32" fmla="*/ 1 w 76"/>
                  <a:gd name="T33" fmla="*/ 0 h 50"/>
                  <a:gd name="T34" fmla="*/ 1 w 76"/>
                  <a:gd name="T35" fmla="*/ 0 h 50"/>
                  <a:gd name="T36" fmla="*/ 1 w 76"/>
                  <a:gd name="T37" fmla="*/ 0 h 50"/>
                  <a:gd name="T38" fmla="*/ 1 w 76"/>
                  <a:gd name="T39" fmla="*/ 0 h 50"/>
                  <a:gd name="T40" fmla="*/ 1 w 76"/>
                  <a:gd name="T41" fmla="*/ 0 h 50"/>
                  <a:gd name="T42" fmla="*/ 1 w 76"/>
                  <a:gd name="T43" fmla="*/ 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50"/>
                  <a:gd name="T68" fmla="*/ 76 w 76"/>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50">
                    <a:moveTo>
                      <a:pt x="76" y="48"/>
                    </a:moveTo>
                    <a:lnTo>
                      <a:pt x="74" y="40"/>
                    </a:lnTo>
                    <a:lnTo>
                      <a:pt x="72" y="23"/>
                    </a:lnTo>
                    <a:lnTo>
                      <a:pt x="66" y="14"/>
                    </a:lnTo>
                    <a:lnTo>
                      <a:pt x="62" y="6"/>
                    </a:lnTo>
                    <a:lnTo>
                      <a:pt x="55" y="0"/>
                    </a:lnTo>
                    <a:lnTo>
                      <a:pt x="45" y="0"/>
                    </a:lnTo>
                    <a:lnTo>
                      <a:pt x="32" y="0"/>
                    </a:lnTo>
                    <a:lnTo>
                      <a:pt x="23" y="6"/>
                    </a:lnTo>
                    <a:lnTo>
                      <a:pt x="15" y="14"/>
                    </a:lnTo>
                    <a:lnTo>
                      <a:pt x="9" y="23"/>
                    </a:lnTo>
                    <a:lnTo>
                      <a:pt x="2" y="38"/>
                    </a:lnTo>
                    <a:lnTo>
                      <a:pt x="0" y="46"/>
                    </a:lnTo>
                    <a:lnTo>
                      <a:pt x="4" y="46"/>
                    </a:lnTo>
                    <a:lnTo>
                      <a:pt x="13" y="48"/>
                    </a:lnTo>
                    <a:lnTo>
                      <a:pt x="26" y="48"/>
                    </a:lnTo>
                    <a:lnTo>
                      <a:pt x="38" y="50"/>
                    </a:lnTo>
                    <a:lnTo>
                      <a:pt x="47" y="48"/>
                    </a:lnTo>
                    <a:lnTo>
                      <a:pt x="61" y="48"/>
                    </a:lnTo>
                    <a:lnTo>
                      <a:pt x="70" y="48"/>
                    </a:lnTo>
                    <a:lnTo>
                      <a:pt x="76" y="48"/>
                    </a:lnTo>
                    <a:close/>
                  </a:path>
                </a:pathLst>
              </a:custGeom>
              <a:solidFill>
                <a:srgbClr val="DB5400"/>
              </a:solidFill>
              <a:ln w="9525">
                <a:noFill/>
                <a:round/>
                <a:headEnd/>
                <a:tailEnd/>
              </a:ln>
            </p:spPr>
            <p:txBody>
              <a:bodyPr>
                <a:prstTxWarp prst="textNoShape">
                  <a:avLst/>
                </a:prstTxWarp>
              </a:bodyPr>
              <a:lstStyle/>
              <a:p>
                <a:pPr eaLnBrk="0" hangingPunct="0"/>
                <a:endParaRPr lang="en-US"/>
              </a:p>
            </p:txBody>
          </p:sp>
          <p:sp>
            <p:nvSpPr>
              <p:cNvPr id="60523" name="Freeform 153"/>
              <p:cNvSpPr>
                <a:spLocks/>
              </p:cNvSpPr>
              <p:nvPr/>
            </p:nvSpPr>
            <p:spPr bwMode="auto">
              <a:xfrm>
                <a:off x="2827" y="4506"/>
                <a:ext cx="209" cy="78"/>
              </a:xfrm>
              <a:custGeom>
                <a:avLst/>
                <a:gdLst>
                  <a:gd name="T0" fmla="*/ 0 w 418"/>
                  <a:gd name="T1" fmla="*/ 1 h 156"/>
                  <a:gd name="T2" fmla="*/ 1 w 418"/>
                  <a:gd name="T3" fmla="*/ 1 h 156"/>
                  <a:gd name="T4" fmla="*/ 1 w 418"/>
                  <a:gd name="T5" fmla="*/ 1 h 156"/>
                  <a:gd name="T6" fmla="*/ 1 w 418"/>
                  <a:gd name="T7" fmla="*/ 1 h 156"/>
                  <a:gd name="T8" fmla="*/ 1 w 418"/>
                  <a:gd name="T9" fmla="*/ 1 h 156"/>
                  <a:gd name="T10" fmla="*/ 1 w 418"/>
                  <a:gd name="T11" fmla="*/ 1 h 156"/>
                  <a:gd name="T12" fmla="*/ 1 w 418"/>
                  <a:gd name="T13" fmla="*/ 1 h 156"/>
                  <a:gd name="T14" fmla="*/ 1 w 418"/>
                  <a:gd name="T15" fmla="*/ 1 h 156"/>
                  <a:gd name="T16" fmla="*/ 1 w 418"/>
                  <a:gd name="T17" fmla="*/ 1 h 156"/>
                  <a:gd name="T18" fmla="*/ 1 w 418"/>
                  <a:gd name="T19" fmla="*/ 1 h 156"/>
                  <a:gd name="T20" fmla="*/ 1 w 418"/>
                  <a:gd name="T21" fmla="*/ 1 h 156"/>
                  <a:gd name="T22" fmla="*/ 1 w 418"/>
                  <a:gd name="T23" fmla="*/ 1 h 156"/>
                  <a:gd name="T24" fmla="*/ 1 w 418"/>
                  <a:gd name="T25" fmla="*/ 1 h 156"/>
                  <a:gd name="T26" fmla="*/ 1 w 418"/>
                  <a:gd name="T27" fmla="*/ 1 h 156"/>
                  <a:gd name="T28" fmla="*/ 1 w 418"/>
                  <a:gd name="T29" fmla="*/ 1 h 156"/>
                  <a:gd name="T30" fmla="*/ 1 w 418"/>
                  <a:gd name="T31" fmla="*/ 1 h 156"/>
                  <a:gd name="T32" fmla="*/ 1 w 418"/>
                  <a:gd name="T33" fmla="*/ 1 h 156"/>
                  <a:gd name="T34" fmla="*/ 1 w 418"/>
                  <a:gd name="T35" fmla="*/ 1 h 156"/>
                  <a:gd name="T36" fmla="*/ 1 w 418"/>
                  <a:gd name="T37" fmla="*/ 1 h 156"/>
                  <a:gd name="T38" fmla="*/ 1 w 418"/>
                  <a:gd name="T39" fmla="*/ 1 h 156"/>
                  <a:gd name="T40" fmla="*/ 1 w 418"/>
                  <a:gd name="T41" fmla="*/ 1 h 156"/>
                  <a:gd name="T42" fmla="*/ 1 w 418"/>
                  <a:gd name="T43" fmla="*/ 1 h 156"/>
                  <a:gd name="T44" fmla="*/ 1 w 418"/>
                  <a:gd name="T45" fmla="*/ 1 h 156"/>
                  <a:gd name="T46" fmla="*/ 1 w 418"/>
                  <a:gd name="T47" fmla="*/ 1 h 156"/>
                  <a:gd name="T48" fmla="*/ 1 w 418"/>
                  <a:gd name="T49" fmla="*/ 1 h 156"/>
                  <a:gd name="T50" fmla="*/ 1 w 418"/>
                  <a:gd name="T51" fmla="*/ 1 h 156"/>
                  <a:gd name="T52" fmla="*/ 1 w 418"/>
                  <a:gd name="T53" fmla="*/ 1 h 156"/>
                  <a:gd name="T54" fmla="*/ 1 w 418"/>
                  <a:gd name="T55" fmla="*/ 1 h 156"/>
                  <a:gd name="T56" fmla="*/ 1 w 418"/>
                  <a:gd name="T57" fmla="*/ 1 h 156"/>
                  <a:gd name="T58" fmla="*/ 1 w 418"/>
                  <a:gd name="T59" fmla="*/ 1 h 156"/>
                  <a:gd name="T60" fmla="*/ 1 w 418"/>
                  <a:gd name="T61" fmla="*/ 1 h 156"/>
                  <a:gd name="T62" fmla="*/ 1 w 418"/>
                  <a:gd name="T63" fmla="*/ 1 h 156"/>
                  <a:gd name="T64" fmla="*/ 1 w 418"/>
                  <a:gd name="T65" fmla="*/ 1 h 156"/>
                  <a:gd name="T66" fmla="*/ 1 w 418"/>
                  <a:gd name="T67" fmla="*/ 1 h 156"/>
                  <a:gd name="T68" fmla="*/ 1 w 418"/>
                  <a:gd name="T69" fmla="*/ 1 h 156"/>
                  <a:gd name="T70" fmla="*/ 1 w 418"/>
                  <a:gd name="T71" fmla="*/ 1 h 156"/>
                  <a:gd name="T72" fmla="*/ 1 w 418"/>
                  <a:gd name="T73" fmla="*/ 1 h 156"/>
                  <a:gd name="T74" fmla="*/ 1 w 418"/>
                  <a:gd name="T75" fmla="*/ 1 h 156"/>
                  <a:gd name="T76" fmla="*/ 1 w 418"/>
                  <a:gd name="T77" fmla="*/ 1 h 156"/>
                  <a:gd name="T78" fmla="*/ 1 w 418"/>
                  <a:gd name="T79" fmla="*/ 1 h 156"/>
                  <a:gd name="T80" fmla="*/ 1 w 418"/>
                  <a:gd name="T81" fmla="*/ 1 h 156"/>
                  <a:gd name="T82" fmla="*/ 1 w 418"/>
                  <a:gd name="T83" fmla="*/ 1 h 156"/>
                  <a:gd name="T84" fmla="*/ 1 w 418"/>
                  <a:gd name="T85" fmla="*/ 1 h 156"/>
                  <a:gd name="T86" fmla="*/ 1 w 418"/>
                  <a:gd name="T87" fmla="*/ 1 h 156"/>
                  <a:gd name="T88" fmla="*/ 1 w 418"/>
                  <a:gd name="T89" fmla="*/ 1 h 156"/>
                  <a:gd name="T90" fmla="*/ 1 w 418"/>
                  <a:gd name="T91" fmla="*/ 1 h 156"/>
                  <a:gd name="T92" fmla="*/ 1 w 418"/>
                  <a:gd name="T93" fmla="*/ 1 h 156"/>
                  <a:gd name="T94" fmla="*/ 1 w 418"/>
                  <a:gd name="T95" fmla="*/ 1 h 156"/>
                  <a:gd name="T96" fmla="*/ 1 w 418"/>
                  <a:gd name="T97" fmla="*/ 1 h 156"/>
                  <a:gd name="T98" fmla="*/ 1 w 418"/>
                  <a:gd name="T99" fmla="*/ 1 h 156"/>
                  <a:gd name="T100" fmla="*/ 1 w 418"/>
                  <a:gd name="T101" fmla="*/ 1 h 156"/>
                  <a:gd name="T102" fmla="*/ 1 w 418"/>
                  <a:gd name="T103" fmla="*/ 1 h 156"/>
                  <a:gd name="T104" fmla="*/ 1 w 418"/>
                  <a:gd name="T105" fmla="*/ 1 h 156"/>
                  <a:gd name="T106" fmla="*/ 1 w 418"/>
                  <a:gd name="T107" fmla="*/ 1 h 156"/>
                  <a:gd name="T108" fmla="*/ 1 w 418"/>
                  <a:gd name="T109" fmla="*/ 1 h 156"/>
                  <a:gd name="T110" fmla="*/ 1 w 418"/>
                  <a:gd name="T111" fmla="*/ 1 h 156"/>
                  <a:gd name="T112" fmla="*/ 1 w 418"/>
                  <a:gd name="T113" fmla="*/ 0 h 156"/>
                  <a:gd name="T114" fmla="*/ 1 w 418"/>
                  <a:gd name="T115" fmla="*/ 0 h 156"/>
                  <a:gd name="T116" fmla="*/ 0 w 418"/>
                  <a:gd name="T117" fmla="*/ 1 h 156"/>
                  <a:gd name="T118" fmla="*/ 0 w 418"/>
                  <a:gd name="T119" fmla="*/ 1 h 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8"/>
                  <a:gd name="T181" fmla="*/ 0 h 156"/>
                  <a:gd name="T182" fmla="*/ 418 w 418"/>
                  <a:gd name="T183" fmla="*/ 156 h 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8" h="156">
                    <a:moveTo>
                      <a:pt x="0" y="78"/>
                    </a:moveTo>
                    <a:lnTo>
                      <a:pt x="2" y="78"/>
                    </a:lnTo>
                    <a:lnTo>
                      <a:pt x="13" y="84"/>
                    </a:lnTo>
                    <a:lnTo>
                      <a:pt x="19" y="86"/>
                    </a:lnTo>
                    <a:lnTo>
                      <a:pt x="31" y="90"/>
                    </a:lnTo>
                    <a:lnTo>
                      <a:pt x="40" y="95"/>
                    </a:lnTo>
                    <a:lnTo>
                      <a:pt x="53" y="101"/>
                    </a:lnTo>
                    <a:lnTo>
                      <a:pt x="65" y="105"/>
                    </a:lnTo>
                    <a:lnTo>
                      <a:pt x="80" y="110"/>
                    </a:lnTo>
                    <a:lnTo>
                      <a:pt x="95" y="116"/>
                    </a:lnTo>
                    <a:lnTo>
                      <a:pt x="112" y="122"/>
                    </a:lnTo>
                    <a:lnTo>
                      <a:pt x="129" y="126"/>
                    </a:lnTo>
                    <a:lnTo>
                      <a:pt x="148" y="131"/>
                    </a:lnTo>
                    <a:lnTo>
                      <a:pt x="158" y="133"/>
                    </a:lnTo>
                    <a:lnTo>
                      <a:pt x="167" y="135"/>
                    </a:lnTo>
                    <a:lnTo>
                      <a:pt x="179" y="137"/>
                    </a:lnTo>
                    <a:lnTo>
                      <a:pt x="190" y="141"/>
                    </a:lnTo>
                    <a:lnTo>
                      <a:pt x="209" y="143"/>
                    </a:lnTo>
                    <a:lnTo>
                      <a:pt x="230" y="145"/>
                    </a:lnTo>
                    <a:lnTo>
                      <a:pt x="249" y="147"/>
                    </a:lnTo>
                    <a:lnTo>
                      <a:pt x="270" y="150"/>
                    </a:lnTo>
                    <a:lnTo>
                      <a:pt x="289" y="150"/>
                    </a:lnTo>
                    <a:lnTo>
                      <a:pt x="306" y="152"/>
                    </a:lnTo>
                    <a:lnTo>
                      <a:pt x="323" y="152"/>
                    </a:lnTo>
                    <a:lnTo>
                      <a:pt x="342" y="154"/>
                    </a:lnTo>
                    <a:lnTo>
                      <a:pt x="359" y="154"/>
                    </a:lnTo>
                    <a:lnTo>
                      <a:pt x="375" y="154"/>
                    </a:lnTo>
                    <a:lnTo>
                      <a:pt x="386" y="154"/>
                    </a:lnTo>
                    <a:lnTo>
                      <a:pt x="397" y="154"/>
                    </a:lnTo>
                    <a:lnTo>
                      <a:pt x="413" y="154"/>
                    </a:lnTo>
                    <a:lnTo>
                      <a:pt x="418" y="156"/>
                    </a:lnTo>
                    <a:lnTo>
                      <a:pt x="415" y="32"/>
                    </a:lnTo>
                    <a:lnTo>
                      <a:pt x="407" y="32"/>
                    </a:lnTo>
                    <a:lnTo>
                      <a:pt x="394" y="32"/>
                    </a:lnTo>
                    <a:lnTo>
                      <a:pt x="378" y="32"/>
                    </a:lnTo>
                    <a:lnTo>
                      <a:pt x="367" y="32"/>
                    </a:lnTo>
                    <a:lnTo>
                      <a:pt x="350" y="32"/>
                    </a:lnTo>
                    <a:lnTo>
                      <a:pt x="337" y="32"/>
                    </a:lnTo>
                    <a:lnTo>
                      <a:pt x="316" y="32"/>
                    </a:lnTo>
                    <a:lnTo>
                      <a:pt x="297" y="32"/>
                    </a:lnTo>
                    <a:lnTo>
                      <a:pt x="280" y="32"/>
                    </a:lnTo>
                    <a:lnTo>
                      <a:pt x="261" y="32"/>
                    </a:lnTo>
                    <a:lnTo>
                      <a:pt x="240" y="31"/>
                    </a:lnTo>
                    <a:lnTo>
                      <a:pt x="221" y="31"/>
                    </a:lnTo>
                    <a:lnTo>
                      <a:pt x="200" y="29"/>
                    </a:lnTo>
                    <a:lnTo>
                      <a:pt x="183" y="29"/>
                    </a:lnTo>
                    <a:lnTo>
                      <a:pt x="164" y="25"/>
                    </a:lnTo>
                    <a:lnTo>
                      <a:pt x="146" y="23"/>
                    </a:lnTo>
                    <a:lnTo>
                      <a:pt x="129" y="19"/>
                    </a:lnTo>
                    <a:lnTo>
                      <a:pt x="116" y="19"/>
                    </a:lnTo>
                    <a:lnTo>
                      <a:pt x="101" y="15"/>
                    </a:lnTo>
                    <a:lnTo>
                      <a:pt x="89" y="13"/>
                    </a:lnTo>
                    <a:lnTo>
                      <a:pt x="78" y="10"/>
                    </a:lnTo>
                    <a:lnTo>
                      <a:pt x="70" y="10"/>
                    </a:lnTo>
                    <a:lnTo>
                      <a:pt x="51" y="4"/>
                    </a:lnTo>
                    <a:lnTo>
                      <a:pt x="40" y="2"/>
                    </a:lnTo>
                    <a:lnTo>
                      <a:pt x="32" y="0"/>
                    </a:lnTo>
                    <a:lnTo>
                      <a:pt x="0" y="78"/>
                    </a:lnTo>
                    <a:close/>
                  </a:path>
                </a:pathLst>
              </a:custGeom>
              <a:solidFill>
                <a:srgbClr val="80994D"/>
              </a:solidFill>
              <a:ln w="9525">
                <a:noFill/>
                <a:round/>
                <a:headEnd/>
                <a:tailEnd/>
              </a:ln>
            </p:spPr>
            <p:txBody>
              <a:bodyPr>
                <a:prstTxWarp prst="textNoShape">
                  <a:avLst/>
                </a:prstTxWarp>
              </a:bodyPr>
              <a:lstStyle/>
              <a:p>
                <a:pPr eaLnBrk="0" hangingPunct="0"/>
                <a:endParaRPr lang="en-US"/>
              </a:p>
            </p:txBody>
          </p:sp>
          <p:sp>
            <p:nvSpPr>
              <p:cNvPr id="60524" name="Freeform 154"/>
              <p:cNvSpPr>
                <a:spLocks/>
              </p:cNvSpPr>
              <p:nvPr/>
            </p:nvSpPr>
            <p:spPr bwMode="auto">
              <a:xfrm>
                <a:off x="2860" y="4513"/>
                <a:ext cx="138" cy="71"/>
              </a:xfrm>
              <a:custGeom>
                <a:avLst/>
                <a:gdLst>
                  <a:gd name="T0" fmla="*/ 1 w 275"/>
                  <a:gd name="T1" fmla="*/ 0 h 141"/>
                  <a:gd name="T2" fmla="*/ 0 w 275"/>
                  <a:gd name="T3" fmla="*/ 1 h 141"/>
                  <a:gd name="T4" fmla="*/ 1 w 275"/>
                  <a:gd name="T5" fmla="*/ 1 h 141"/>
                  <a:gd name="T6" fmla="*/ 1 w 275"/>
                  <a:gd name="T7" fmla="*/ 1 h 141"/>
                  <a:gd name="T8" fmla="*/ 1 w 275"/>
                  <a:gd name="T9" fmla="*/ 1 h 141"/>
                  <a:gd name="T10" fmla="*/ 1 w 275"/>
                  <a:gd name="T11" fmla="*/ 1 h 141"/>
                  <a:gd name="T12" fmla="*/ 1 w 275"/>
                  <a:gd name="T13" fmla="*/ 1 h 141"/>
                  <a:gd name="T14" fmla="*/ 1 w 275"/>
                  <a:gd name="T15" fmla="*/ 1 h 141"/>
                  <a:gd name="T16" fmla="*/ 1 w 275"/>
                  <a:gd name="T17" fmla="*/ 1 h 141"/>
                  <a:gd name="T18" fmla="*/ 1 w 275"/>
                  <a:gd name="T19" fmla="*/ 1 h 141"/>
                  <a:gd name="T20" fmla="*/ 1 w 275"/>
                  <a:gd name="T21" fmla="*/ 1 h 141"/>
                  <a:gd name="T22" fmla="*/ 1 w 275"/>
                  <a:gd name="T23" fmla="*/ 1 h 141"/>
                  <a:gd name="T24" fmla="*/ 1 w 275"/>
                  <a:gd name="T25" fmla="*/ 1 h 141"/>
                  <a:gd name="T26" fmla="*/ 1 w 275"/>
                  <a:gd name="T27" fmla="*/ 1 h 141"/>
                  <a:gd name="T28" fmla="*/ 1 w 275"/>
                  <a:gd name="T29" fmla="*/ 1 h 141"/>
                  <a:gd name="T30" fmla="*/ 1 w 275"/>
                  <a:gd name="T31" fmla="*/ 1 h 141"/>
                  <a:gd name="T32" fmla="*/ 1 w 275"/>
                  <a:gd name="T33" fmla="*/ 1 h 141"/>
                  <a:gd name="T34" fmla="*/ 1 w 275"/>
                  <a:gd name="T35" fmla="*/ 1 h 141"/>
                  <a:gd name="T36" fmla="*/ 1 w 275"/>
                  <a:gd name="T37" fmla="*/ 1 h 141"/>
                  <a:gd name="T38" fmla="*/ 1 w 275"/>
                  <a:gd name="T39" fmla="*/ 1 h 141"/>
                  <a:gd name="T40" fmla="*/ 1 w 275"/>
                  <a:gd name="T41" fmla="*/ 1 h 141"/>
                  <a:gd name="T42" fmla="*/ 1 w 275"/>
                  <a:gd name="T43" fmla="*/ 1 h 141"/>
                  <a:gd name="T44" fmla="*/ 1 w 275"/>
                  <a:gd name="T45" fmla="*/ 1 h 141"/>
                  <a:gd name="T46" fmla="*/ 1 w 275"/>
                  <a:gd name="T47" fmla="*/ 1 h 141"/>
                  <a:gd name="T48" fmla="*/ 1 w 275"/>
                  <a:gd name="T49" fmla="*/ 1 h 141"/>
                  <a:gd name="T50" fmla="*/ 1 w 275"/>
                  <a:gd name="T51" fmla="*/ 1 h 141"/>
                  <a:gd name="T52" fmla="*/ 1 w 275"/>
                  <a:gd name="T53" fmla="*/ 1 h 141"/>
                  <a:gd name="T54" fmla="*/ 1 w 275"/>
                  <a:gd name="T55" fmla="*/ 1 h 141"/>
                  <a:gd name="T56" fmla="*/ 1 w 275"/>
                  <a:gd name="T57" fmla="*/ 1 h 141"/>
                  <a:gd name="T58" fmla="*/ 1 w 275"/>
                  <a:gd name="T59" fmla="*/ 1 h 141"/>
                  <a:gd name="T60" fmla="*/ 1 w 275"/>
                  <a:gd name="T61" fmla="*/ 1 h 141"/>
                  <a:gd name="T62" fmla="*/ 1 w 275"/>
                  <a:gd name="T63" fmla="*/ 1 h 141"/>
                  <a:gd name="T64" fmla="*/ 1 w 275"/>
                  <a:gd name="T65" fmla="*/ 1 h 141"/>
                  <a:gd name="T66" fmla="*/ 1 w 275"/>
                  <a:gd name="T67" fmla="*/ 1 h 141"/>
                  <a:gd name="T68" fmla="*/ 1 w 275"/>
                  <a:gd name="T69" fmla="*/ 1 h 141"/>
                  <a:gd name="T70" fmla="*/ 1 w 275"/>
                  <a:gd name="T71" fmla="*/ 1 h 141"/>
                  <a:gd name="T72" fmla="*/ 1 w 275"/>
                  <a:gd name="T73" fmla="*/ 1 h 141"/>
                  <a:gd name="T74" fmla="*/ 1 w 275"/>
                  <a:gd name="T75" fmla="*/ 1 h 141"/>
                  <a:gd name="T76" fmla="*/ 1 w 275"/>
                  <a:gd name="T77" fmla="*/ 1 h 141"/>
                  <a:gd name="T78" fmla="*/ 1 w 275"/>
                  <a:gd name="T79" fmla="*/ 1 h 141"/>
                  <a:gd name="T80" fmla="*/ 1 w 275"/>
                  <a:gd name="T81" fmla="*/ 1 h 141"/>
                  <a:gd name="T82" fmla="*/ 1 w 275"/>
                  <a:gd name="T83" fmla="*/ 0 h 141"/>
                  <a:gd name="T84" fmla="*/ 1 w 275"/>
                  <a:gd name="T85" fmla="*/ 0 h 141"/>
                  <a:gd name="T86" fmla="*/ 1 w 275"/>
                  <a:gd name="T87" fmla="*/ 0 h 141"/>
                  <a:gd name="T88" fmla="*/ 1 w 275"/>
                  <a:gd name="T89" fmla="*/ 0 h 1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5"/>
                  <a:gd name="T136" fmla="*/ 0 h 141"/>
                  <a:gd name="T137" fmla="*/ 275 w 275"/>
                  <a:gd name="T138" fmla="*/ 141 h 1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5" h="141">
                    <a:moveTo>
                      <a:pt x="22" y="0"/>
                    </a:moveTo>
                    <a:lnTo>
                      <a:pt x="0" y="94"/>
                    </a:lnTo>
                    <a:lnTo>
                      <a:pt x="3" y="94"/>
                    </a:lnTo>
                    <a:lnTo>
                      <a:pt x="19" y="99"/>
                    </a:lnTo>
                    <a:lnTo>
                      <a:pt x="28" y="103"/>
                    </a:lnTo>
                    <a:lnTo>
                      <a:pt x="41" y="107"/>
                    </a:lnTo>
                    <a:lnTo>
                      <a:pt x="57" y="111"/>
                    </a:lnTo>
                    <a:lnTo>
                      <a:pt x="76" y="116"/>
                    </a:lnTo>
                    <a:lnTo>
                      <a:pt x="93" y="120"/>
                    </a:lnTo>
                    <a:lnTo>
                      <a:pt x="114" y="124"/>
                    </a:lnTo>
                    <a:lnTo>
                      <a:pt x="125" y="124"/>
                    </a:lnTo>
                    <a:lnTo>
                      <a:pt x="137" y="128"/>
                    </a:lnTo>
                    <a:lnTo>
                      <a:pt x="148" y="128"/>
                    </a:lnTo>
                    <a:lnTo>
                      <a:pt x="161" y="132"/>
                    </a:lnTo>
                    <a:lnTo>
                      <a:pt x="173" y="132"/>
                    </a:lnTo>
                    <a:lnTo>
                      <a:pt x="186" y="133"/>
                    </a:lnTo>
                    <a:lnTo>
                      <a:pt x="199" y="133"/>
                    </a:lnTo>
                    <a:lnTo>
                      <a:pt x="214" y="135"/>
                    </a:lnTo>
                    <a:lnTo>
                      <a:pt x="228" y="135"/>
                    </a:lnTo>
                    <a:lnTo>
                      <a:pt x="243" y="137"/>
                    </a:lnTo>
                    <a:lnTo>
                      <a:pt x="256" y="139"/>
                    </a:lnTo>
                    <a:lnTo>
                      <a:pt x="275" y="141"/>
                    </a:lnTo>
                    <a:lnTo>
                      <a:pt x="275" y="17"/>
                    </a:lnTo>
                    <a:lnTo>
                      <a:pt x="266" y="16"/>
                    </a:lnTo>
                    <a:lnTo>
                      <a:pt x="256" y="16"/>
                    </a:lnTo>
                    <a:lnTo>
                      <a:pt x="245" y="16"/>
                    </a:lnTo>
                    <a:lnTo>
                      <a:pt x="235" y="16"/>
                    </a:lnTo>
                    <a:lnTo>
                      <a:pt x="224" y="16"/>
                    </a:lnTo>
                    <a:lnTo>
                      <a:pt x="214" y="16"/>
                    </a:lnTo>
                    <a:lnTo>
                      <a:pt x="203" y="16"/>
                    </a:lnTo>
                    <a:lnTo>
                      <a:pt x="194" y="16"/>
                    </a:lnTo>
                    <a:lnTo>
                      <a:pt x="182" y="14"/>
                    </a:lnTo>
                    <a:lnTo>
                      <a:pt x="171" y="14"/>
                    </a:lnTo>
                    <a:lnTo>
                      <a:pt x="159" y="12"/>
                    </a:lnTo>
                    <a:lnTo>
                      <a:pt x="148" y="12"/>
                    </a:lnTo>
                    <a:lnTo>
                      <a:pt x="127" y="10"/>
                    </a:lnTo>
                    <a:lnTo>
                      <a:pt x="110" y="10"/>
                    </a:lnTo>
                    <a:lnTo>
                      <a:pt x="91" y="6"/>
                    </a:lnTo>
                    <a:lnTo>
                      <a:pt x="74" y="6"/>
                    </a:lnTo>
                    <a:lnTo>
                      <a:pt x="59" y="2"/>
                    </a:lnTo>
                    <a:lnTo>
                      <a:pt x="47" y="2"/>
                    </a:lnTo>
                    <a:lnTo>
                      <a:pt x="36" y="0"/>
                    </a:lnTo>
                    <a:lnTo>
                      <a:pt x="28" y="0"/>
                    </a:lnTo>
                    <a:lnTo>
                      <a:pt x="22" y="0"/>
                    </a:lnTo>
                    <a:close/>
                  </a:path>
                </a:pathLst>
              </a:custGeom>
              <a:solidFill>
                <a:srgbClr val="597326"/>
              </a:solidFill>
              <a:ln w="9525">
                <a:noFill/>
                <a:round/>
                <a:headEnd/>
                <a:tailEnd/>
              </a:ln>
            </p:spPr>
            <p:txBody>
              <a:bodyPr>
                <a:prstTxWarp prst="textNoShape">
                  <a:avLst/>
                </a:prstTxWarp>
              </a:bodyPr>
              <a:lstStyle/>
              <a:p>
                <a:pPr eaLnBrk="0" hangingPunct="0"/>
                <a:endParaRPr lang="en-US"/>
              </a:p>
            </p:txBody>
          </p:sp>
          <p:sp>
            <p:nvSpPr>
              <p:cNvPr id="60525" name="Freeform 155"/>
              <p:cNvSpPr>
                <a:spLocks/>
              </p:cNvSpPr>
              <p:nvPr/>
            </p:nvSpPr>
            <p:spPr bwMode="auto">
              <a:xfrm>
                <a:off x="2840" y="4508"/>
                <a:ext cx="26" cy="49"/>
              </a:xfrm>
              <a:custGeom>
                <a:avLst/>
                <a:gdLst>
                  <a:gd name="T0" fmla="*/ 1 w 51"/>
                  <a:gd name="T1" fmla="*/ 0 h 97"/>
                  <a:gd name="T2" fmla="*/ 0 w 51"/>
                  <a:gd name="T3" fmla="*/ 1 h 97"/>
                  <a:gd name="T4" fmla="*/ 1 w 51"/>
                  <a:gd name="T5" fmla="*/ 1 h 97"/>
                  <a:gd name="T6" fmla="*/ 1 w 51"/>
                  <a:gd name="T7" fmla="*/ 1 h 97"/>
                  <a:gd name="T8" fmla="*/ 1 w 51"/>
                  <a:gd name="T9" fmla="*/ 1 h 97"/>
                  <a:gd name="T10" fmla="*/ 1 w 51"/>
                  <a:gd name="T11" fmla="*/ 1 h 97"/>
                  <a:gd name="T12" fmla="*/ 1 w 51"/>
                  <a:gd name="T13" fmla="*/ 1 h 97"/>
                  <a:gd name="T14" fmla="*/ 1 w 51"/>
                  <a:gd name="T15" fmla="*/ 0 h 97"/>
                  <a:gd name="T16" fmla="*/ 1 w 5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97"/>
                  <a:gd name="T29" fmla="*/ 51 w 51"/>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97">
                    <a:moveTo>
                      <a:pt x="24" y="0"/>
                    </a:moveTo>
                    <a:lnTo>
                      <a:pt x="0" y="84"/>
                    </a:lnTo>
                    <a:lnTo>
                      <a:pt x="2" y="84"/>
                    </a:lnTo>
                    <a:lnTo>
                      <a:pt x="11" y="89"/>
                    </a:lnTo>
                    <a:lnTo>
                      <a:pt x="21" y="93"/>
                    </a:lnTo>
                    <a:lnTo>
                      <a:pt x="26" y="97"/>
                    </a:lnTo>
                    <a:lnTo>
                      <a:pt x="51" y="7"/>
                    </a:lnTo>
                    <a:lnTo>
                      <a:pt x="24" y="0"/>
                    </a:lnTo>
                    <a:close/>
                  </a:path>
                </a:pathLst>
              </a:custGeom>
              <a:solidFill>
                <a:srgbClr val="FFE6D9"/>
              </a:solidFill>
              <a:ln w="9525">
                <a:noFill/>
                <a:round/>
                <a:headEnd/>
                <a:tailEnd/>
              </a:ln>
            </p:spPr>
            <p:txBody>
              <a:bodyPr>
                <a:prstTxWarp prst="textNoShape">
                  <a:avLst/>
                </a:prstTxWarp>
              </a:bodyPr>
              <a:lstStyle/>
              <a:p>
                <a:pPr eaLnBrk="0" hangingPunct="0"/>
                <a:endParaRPr lang="en-US"/>
              </a:p>
            </p:txBody>
          </p:sp>
          <p:sp>
            <p:nvSpPr>
              <p:cNvPr id="60526" name="Freeform 156"/>
              <p:cNvSpPr>
                <a:spLocks/>
              </p:cNvSpPr>
              <p:nvPr/>
            </p:nvSpPr>
            <p:spPr bwMode="auto">
              <a:xfrm>
                <a:off x="2871" y="4515"/>
                <a:ext cx="25" cy="53"/>
              </a:xfrm>
              <a:custGeom>
                <a:avLst/>
                <a:gdLst>
                  <a:gd name="T0" fmla="*/ 0 w 51"/>
                  <a:gd name="T1" fmla="*/ 0 h 107"/>
                  <a:gd name="T2" fmla="*/ 0 w 51"/>
                  <a:gd name="T3" fmla="*/ 0 h 107"/>
                  <a:gd name="T4" fmla="*/ 0 w 51"/>
                  <a:gd name="T5" fmla="*/ 0 h 107"/>
                  <a:gd name="T6" fmla="*/ 0 w 51"/>
                  <a:gd name="T7" fmla="*/ 0 h 107"/>
                  <a:gd name="T8" fmla="*/ 0 w 51"/>
                  <a:gd name="T9" fmla="*/ 0 h 107"/>
                  <a:gd name="T10" fmla="*/ 0 w 51"/>
                  <a:gd name="T11" fmla="*/ 0 h 107"/>
                  <a:gd name="T12" fmla="*/ 0 w 51"/>
                  <a:gd name="T13" fmla="*/ 0 h 107"/>
                  <a:gd name="T14" fmla="*/ 0 w 51"/>
                  <a:gd name="T15" fmla="*/ 0 h 107"/>
                  <a:gd name="T16" fmla="*/ 0 w 51"/>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07"/>
                  <a:gd name="T29" fmla="*/ 51 w 51"/>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07">
                    <a:moveTo>
                      <a:pt x="24" y="0"/>
                    </a:moveTo>
                    <a:lnTo>
                      <a:pt x="0" y="99"/>
                    </a:lnTo>
                    <a:lnTo>
                      <a:pt x="3" y="99"/>
                    </a:lnTo>
                    <a:lnTo>
                      <a:pt x="13" y="103"/>
                    </a:lnTo>
                    <a:lnTo>
                      <a:pt x="22" y="105"/>
                    </a:lnTo>
                    <a:lnTo>
                      <a:pt x="30" y="107"/>
                    </a:lnTo>
                    <a:lnTo>
                      <a:pt x="51" y="4"/>
                    </a:lnTo>
                    <a:lnTo>
                      <a:pt x="24" y="0"/>
                    </a:lnTo>
                    <a:close/>
                  </a:path>
                </a:pathLst>
              </a:custGeom>
              <a:solidFill>
                <a:srgbClr val="FFD6C9"/>
              </a:solidFill>
              <a:ln w="9525">
                <a:noFill/>
                <a:round/>
                <a:headEnd/>
                <a:tailEnd/>
              </a:ln>
            </p:spPr>
            <p:txBody>
              <a:bodyPr>
                <a:prstTxWarp prst="textNoShape">
                  <a:avLst/>
                </a:prstTxWarp>
              </a:bodyPr>
              <a:lstStyle/>
              <a:p>
                <a:pPr eaLnBrk="0" hangingPunct="0"/>
                <a:endParaRPr lang="en-US"/>
              </a:p>
            </p:txBody>
          </p:sp>
          <p:sp>
            <p:nvSpPr>
              <p:cNvPr id="60527" name="Freeform 157"/>
              <p:cNvSpPr>
                <a:spLocks/>
              </p:cNvSpPr>
              <p:nvPr/>
            </p:nvSpPr>
            <p:spPr bwMode="auto">
              <a:xfrm>
                <a:off x="2897" y="4518"/>
                <a:ext cx="27" cy="57"/>
              </a:xfrm>
              <a:custGeom>
                <a:avLst/>
                <a:gdLst>
                  <a:gd name="T0" fmla="*/ 1 w 53"/>
                  <a:gd name="T1" fmla="*/ 0 h 114"/>
                  <a:gd name="T2" fmla="*/ 0 w 53"/>
                  <a:gd name="T3" fmla="*/ 1 h 114"/>
                  <a:gd name="T4" fmla="*/ 1 w 53"/>
                  <a:gd name="T5" fmla="*/ 1 h 114"/>
                  <a:gd name="T6" fmla="*/ 1 w 53"/>
                  <a:gd name="T7" fmla="*/ 1 h 114"/>
                  <a:gd name="T8" fmla="*/ 1 w 53"/>
                  <a:gd name="T9" fmla="*/ 1 h 114"/>
                  <a:gd name="T10" fmla="*/ 1 w 53"/>
                  <a:gd name="T11" fmla="*/ 1 h 114"/>
                  <a:gd name="T12" fmla="*/ 1 w 53"/>
                  <a:gd name="T13" fmla="*/ 1 h 114"/>
                  <a:gd name="T14" fmla="*/ 1 w 53"/>
                  <a:gd name="T15" fmla="*/ 0 h 114"/>
                  <a:gd name="T16" fmla="*/ 1 w 53"/>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14"/>
                  <a:gd name="T29" fmla="*/ 53 w 53"/>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14">
                    <a:moveTo>
                      <a:pt x="25" y="0"/>
                    </a:moveTo>
                    <a:lnTo>
                      <a:pt x="0" y="108"/>
                    </a:lnTo>
                    <a:lnTo>
                      <a:pt x="4" y="108"/>
                    </a:lnTo>
                    <a:lnTo>
                      <a:pt x="15" y="110"/>
                    </a:lnTo>
                    <a:lnTo>
                      <a:pt x="26" y="112"/>
                    </a:lnTo>
                    <a:lnTo>
                      <a:pt x="34" y="114"/>
                    </a:lnTo>
                    <a:lnTo>
                      <a:pt x="53" y="4"/>
                    </a:lnTo>
                    <a:lnTo>
                      <a:pt x="25" y="0"/>
                    </a:lnTo>
                    <a:close/>
                  </a:path>
                </a:pathLst>
              </a:custGeom>
              <a:solidFill>
                <a:srgbClr val="FFD6C9"/>
              </a:solidFill>
              <a:ln w="9525">
                <a:noFill/>
                <a:round/>
                <a:headEnd/>
                <a:tailEnd/>
              </a:ln>
            </p:spPr>
            <p:txBody>
              <a:bodyPr>
                <a:prstTxWarp prst="textNoShape">
                  <a:avLst/>
                </a:prstTxWarp>
              </a:bodyPr>
              <a:lstStyle/>
              <a:p>
                <a:pPr eaLnBrk="0" hangingPunct="0"/>
                <a:endParaRPr lang="en-US"/>
              </a:p>
            </p:txBody>
          </p:sp>
          <p:sp>
            <p:nvSpPr>
              <p:cNvPr id="60528" name="Freeform 158"/>
              <p:cNvSpPr>
                <a:spLocks/>
              </p:cNvSpPr>
              <p:nvPr/>
            </p:nvSpPr>
            <p:spPr bwMode="auto">
              <a:xfrm>
                <a:off x="2929" y="4521"/>
                <a:ext cx="24" cy="59"/>
              </a:xfrm>
              <a:custGeom>
                <a:avLst/>
                <a:gdLst>
                  <a:gd name="T0" fmla="*/ 1 w 47"/>
                  <a:gd name="T1" fmla="*/ 0 h 117"/>
                  <a:gd name="T2" fmla="*/ 0 w 47"/>
                  <a:gd name="T3" fmla="*/ 1 h 117"/>
                  <a:gd name="T4" fmla="*/ 1 w 47"/>
                  <a:gd name="T5" fmla="*/ 1 h 117"/>
                  <a:gd name="T6" fmla="*/ 1 w 47"/>
                  <a:gd name="T7" fmla="*/ 1 h 117"/>
                  <a:gd name="T8" fmla="*/ 1 w 47"/>
                  <a:gd name="T9" fmla="*/ 1 h 117"/>
                  <a:gd name="T10" fmla="*/ 1 w 47"/>
                  <a:gd name="T11" fmla="*/ 1 h 117"/>
                  <a:gd name="T12" fmla="*/ 1 w 47"/>
                  <a:gd name="T13" fmla="*/ 1 h 117"/>
                  <a:gd name="T14" fmla="*/ 1 w 47"/>
                  <a:gd name="T15" fmla="*/ 0 h 117"/>
                  <a:gd name="T16" fmla="*/ 1 w 47"/>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17"/>
                  <a:gd name="T29" fmla="*/ 47 w 47"/>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17">
                    <a:moveTo>
                      <a:pt x="19" y="0"/>
                    </a:moveTo>
                    <a:lnTo>
                      <a:pt x="0" y="114"/>
                    </a:lnTo>
                    <a:lnTo>
                      <a:pt x="3" y="114"/>
                    </a:lnTo>
                    <a:lnTo>
                      <a:pt x="13" y="116"/>
                    </a:lnTo>
                    <a:lnTo>
                      <a:pt x="24" y="116"/>
                    </a:lnTo>
                    <a:lnTo>
                      <a:pt x="32" y="117"/>
                    </a:lnTo>
                    <a:lnTo>
                      <a:pt x="47" y="1"/>
                    </a:lnTo>
                    <a:lnTo>
                      <a:pt x="19" y="0"/>
                    </a:lnTo>
                    <a:close/>
                  </a:path>
                </a:pathLst>
              </a:custGeom>
              <a:solidFill>
                <a:srgbClr val="FFD6C9"/>
              </a:solidFill>
              <a:ln w="9525">
                <a:noFill/>
                <a:round/>
                <a:headEnd/>
                <a:tailEnd/>
              </a:ln>
            </p:spPr>
            <p:txBody>
              <a:bodyPr>
                <a:prstTxWarp prst="textNoShape">
                  <a:avLst/>
                </a:prstTxWarp>
              </a:bodyPr>
              <a:lstStyle/>
              <a:p>
                <a:pPr eaLnBrk="0" hangingPunct="0"/>
                <a:endParaRPr lang="en-US"/>
              </a:p>
            </p:txBody>
          </p:sp>
          <p:sp>
            <p:nvSpPr>
              <p:cNvPr id="60529" name="Freeform 159"/>
              <p:cNvSpPr>
                <a:spLocks/>
              </p:cNvSpPr>
              <p:nvPr/>
            </p:nvSpPr>
            <p:spPr bwMode="auto">
              <a:xfrm>
                <a:off x="2963" y="4522"/>
                <a:ext cx="22" cy="61"/>
              </a:xfrm>
              <a:custGeom>
                <a:avLst/>
                <a:gdLst>
                  <a:gd name="T0" fmla="*/ 1 w 44"/>
                  <a:gd name="T1" fmla="*/ 0 h 122"/>
                  <a:gd name="T2" fmla="*/ 0 w 44"/>
                  <a:gd name="T3" fmla="*/ 1 h 122"/>
                  <a:gd name="T4" fmla="*/ 1 w 44"/>
                  <a:gd name="T5" fmla="*/ 1 h 122"/>
                  <a:gd name="T6" fmla="*/ 1 w 44"/>
                  <a:gd name="T7" fmla="*/ 1 h 122"/>
                  <a:gd name="T8" fmla="*/ 1 w 44"/>
                  <a:gd name="T9" fmla="*/ 1 h 122"/>
                  <a:gd name="T10" fmla="*/ 1 w 44"/>
                  <a:gd name="T11" fmla="*/ 1 h 122"/>
                  <a:gd name="T12" fmla="*/ 1 w 44"/>
                  <a:gd name="T13" fmla="*/ 1 h 122"/>
                  <a:gd name="T14" fmla="*/ 1 w 44"/>
                  <a:gd name="T15" fmla="*/ 0 h 122"/>
                  <a:gd name="T16" fmla="*/ 1 w 44"/>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22"/>
                  <a:gd name="T29" fmla="*/ 44 w 44"/>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22">
                    <a:moveTo>
                      <a:pt x="15" y="0"/>
                    </a:moveTo>
                    <a:lnTo>
                      <a:pt x="0" y="120"/>
                    </a:lnTo>
                    <a:lnTo>
                      <a:pt x="4" y="120"/>
                    </a:lnTo>
                    <a:lnTo>
                      <a:pt x="17" y="120"/>
                    </a:lnTo>
                    <a:lnTo>
                      <a:pt x="30" y="120"/>
                    </a:lnTo>
                    <a:lnTo>
                      <a:pt x="38" y="122"/>
                    </a:lnTo>
                    <a:lnTo>
                      <a:pt x="44" y="2"/>
                    </a:lnTo>
                    <a:lnTo>
                      <a:pt x="15" y="0"/>
                    </a:lnTo>
                    <a:close/>
                  </a:path>
                </a:pathLst>
              </a:custGeom>
              <a:solidFill>
                <a:srgbClr val="FFD6C9"/>
              </a:solidFill>
              <a:ln w="9525">
                <a:noFill/>
                <a:round/>
                <a:headEnd/>
                <a:tailEnd/>
              </a:ln>
            </p:spPr>
            <p:txBody>
              <a:bodyPr>
                <a:prstTxWarp prst="textNoShape">
                  <a:avLst/>
                </a:prstTxWarp>
              </a:bodyPr>
              <a:lstStyle/>
              <a:p>
                <a:pPr eaLnBrk="0" hangingPunct="0"/>
                <a:endParaRPr lang="en-US"/>
              </a:p>
            </p:txBody>
          </p:sp>
          <p:sp>
            <p:nvSpPr>
              <p:cNvPr id="60530" name="Freeform 160"/>
              <p:cNvSpPr>
                <a:spLocks/>
              </p:cNvSpPr>
              <p:nvPr/>
            </p:nvSpPr>
            <p:spPr bwMode="auto">
              <a:xfrm>
                <a:off x="3005" y="4523"/>
                <a:ext cx="17" cy="61"/>
              </a:xfrm>
              <a:custGeom>
                <a:avLst/>
                <a:gdLst>
                  <a:gd name="T0" fmla="*/ 1 w 34"/>
                  <a:gd name="T1" fmla="*/ 0 h 122"/>
                  <a:gd name="T2" fmla="*/ 0 w 34"/>
                  <a:gd name="T3" fmla="*/ 1 h 122"/>
                  <a:gd name="T4" fmla="*/ 1 w 34"/>
                  <a:gd name="T5" fmla="*/ 1 h 122"/>
                  <a:gd name="T6" fmla="*/ 1 w 34"/>
                  <a:gd name="T7" fmla="*/ 0 h 122"/>
                  <a:gd name="T8" fmla="*/ 1 w 34"/>
                  <a:gd name="T9" fmla="*/ 0 h 122"/>
                  <a:gd name="T10" fmla="*/ 1 w 34"/>
                  <a:gd name="T11" fmla="*/ 0 h 122"/>
                  <a:gd name="T12" fmla="*/ 0 60000 65536"/>
                  <a:gd name="T13" fmla="*/ 0 60000 65536"/>
                  <a:gd name="T14" fmla="*/ 0 60000 65536"/>
                  <a:gd name="T15" fmla="*/ 0 60000 65536"/>
                  <a:gd name="T16" fmla="*/ 0 60000 65536"/>
                  <a:gd name="T17" fmla="*/ 0 60000 65536"/>
                  <a:gd name="T18" fmla="*/ 0 w 34"/>
                  <a:gd name="T19" fmla="*/ 0 h 122"/>
                  <a:gd name="T20" fmla="*/ 34 w 3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34" h="122">
                    <a:moveTo>
                      <a:pt x="5" y="0"/>
                    </a:moveTo>
                    <a:lnTo>
                      <a:pt x="0" y="122"/>
                    </a:lnTo>
                    <a:lnTo>
                      <a:pt x="34" y="122"/>
                    </a:lnTo>
                    <a:lnTo>
                      <a:pt x="30" y="0"/>
                    </a:lnTo>
                    <a:lnTo>
                      <a:pt x="5" y="0"/>
                    </a:lnTo>
                    <a:close/>
                  </a:path>
                </a:pathLst>
              </a:custGeom>
              <a:solidFill>
                <a:srgbClr val="FFE6D9"/>
              </a:solidFill>
              <a:ln w="9525">
                <a:noFill/>
                <a:round/>
                <a:headEnd/>
                <a:tailEnd/>
              </a:ln>
            </p:spPr>
            <p:txBody>
              <a:bodyPr>
                <a:prstTxWarp prst="textNoShape">
                  <a:avLst/>
                </a:prstTxWarp>
              </a:bodyPr>
              <a:lstStyle/>
              <a:p>
                <a:pPr eaLnBrk="0" hangingPunct="0"/>
                <a:endParaRPr lang="en-US"/>
              </a:p>
            </p:txBody>
          </p:sp>
          <p:sp>
            <p:nvSpPr>
              <p:cNvPr id="60531" name="Freeform 163"/>
              <p:cNvSpPr>
                <a:spLocks/>
              </p:cNvSpPr>
              <p:nvPr/>
            </p:nvSpPr>
            <p:spPr bwMode="auto">
              <a:xfrm>
                <a:off x="2882" y="4314"/>
                <a:ext cx="67" cy="49"/>
              </a:xfrm>
              <a:custGeom>
                <a:avLst/>
                <a:gdLst>
                  <a:gd name="T0" fmla="*/ 0 w 133"/>
                  <a:gd name="T1" fmla="*/ 0 h 99"/>
                  <a:gd name="T2" fmla="*/ 0 w 133"/>
                  <a:gd name="T3" fmla="*/ 0 h 99"/>
                  <a:gd name="T4" fmla="*/ 0 w 133"/>
                  <a:gd name="T5" fmla="*/ 0 h 99"/>
                  <a:gd name="T6" fmla="*/ 1 w 133"/>
                  <a:gd name="T7" fmla="*/ 0 h 99"/>
                  <a:gd name="T8" fmla="*/ 1 w 133"/>
                  <a:gd name="T9" fmla="*/ 0 h 99"/>
                  <a:gd name="T10" fmla="*/ 1 w 133"/>
                  <a:gd name="T11" fmla="*/ 0 h 99"/>
                  <a:gd name="T12" fmla="*/ 1 w 133"/>
                  <a:gd name="T13" fmla="*/ 0 h 99"/>
                  <a:gd name="T14" fmla="*/ 1 w 133"/>
                  <a:gd name="T15" fmla="*/ 0 h 99"/>
                  <a:gd name="T16" fmla="*/ 1 w 133"/>
                  <a:gd name="T17" fmla="*/ 0 h 99"/>
                  <a:gd name="T18" fmla="*/ 1 w 133"/>
                  <a:gd name="T19" fmla="*/ 0 h 99"/>
                  <a:gd name="T20" fmla="*/ 1 w 133"/>
                  <a:gd name="T21" fmla="*/ 0 h 99"/>
                  <a:gd name="T22" fmla="*/ 1 w 133"/>
                  <a:gd name="T23" fmla="*/ 0 h 99"/>
                  <a:gd name="T24" fmla="*/ 1 w 133"/>
                  <a:gd name="T25" fmla="*/ 0 h 99"/>
                  <a:gd name="T26" fmla="*/ 1 w 133"/>
                  <a:gd name="T27" fmla="*/ 0 h 99"/>
                  <a:gd name="T28" fmla="*/ 1 w 133"/>
                  <a:gd name="T29" fmla="*/ 0 h 99"/>
                  <a:gd name="T30" fmla="*/ 1 w 133"/>
                  <a:gd name="T31" fmla="*/ 0 h 99"/>
                  <a:gd name="T32" fmla="*/ 1 w 133"/>
                  <a:gd name="T33" fmla="*/ 0 h 99"/>
                  <a:gd name="T34" fmla="*/ 1 w 133"/>
                  <a:gd name="T35" fmla="*/ 0 h 99"/>
                  <a:gd name="T36" fmla="*/ 1 w 133"/>
                  <a:gd name="T37" fmla="*/ 0 h 99"/>
                  <a:gd name="T38" fmla="*/ 1 w 133"/>
                  <a:gd name="T39" fmla="*/ 0 h 99"/>
                  <a:gd name="T40" fmla="*/ 1 w 133"/>
                  <a:gd name="T41" fmla="*/ 0 h 99"/>
                  <a:gd name="T42" fmla="*/ 0 w 133"/>
                  <a:gd name="T43" fmla="*/ 0 h 99"/>
                  <a:gd name="T44" fmla="*/ 0 w 133"/>
                  <a:gd name="T45" fmla="*/ 0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
                  <a:gd name="T70" fmla="*/ 0 h 99"/>
                  <a:gd name="T71" fmla="*/ 133 w 133"/>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 h="99">
                    <a:moveTo>
                      <a:pt x="0" y="11"/>
                    </a:moveTo>
                    <a:lnTo>
                      <a:pt x="0" y="15"/>
                    </a:lnTo>
                    <a:lnTo>
                      <a:pt x="0" y="25"/>
                    </a:lnTo>
                    <a:lnTo>
                      <a:pt x="2" y="40"/>
                    </a:lnTo>
                    <a:lnTo>
                      <a:pt x="10" y="57"/>
                    </a:lnTo>
                    <a:lnTo>
                      <a:pt x="19" y="72"/>
                    </a:lnTo>
                    <a:lnTo>
                      <a:pt x="35" y="88"/>
                    </a:lnTo>
                    <a:lnTo>
                      <a:pt x="42" y="91"/>
                    </a:lnTo>
                    <a:lnTo>
                      <a:pt x="54" y="95"/>
                    </a:lnTo>
                    <a:lnTo>
                      <a:pt x="65" y="97"/>
                    </a:lnTo>
                    <a:lnTo>
                      <a:pt x="82" y="99"/>
                    </a:lnTo>
                    <a:lnTo>
                      <a:pt x="94" y="95"/>
                    </a:lnTo>
                    <a:lnTo>
                      <a:pt x="105" y="91"/>
                    </a:lnTo>
                    <a:lnTo>
                      <a:pt x="114" y="86"/>
                    </a:lnTo>
                    <a:lnTo>
                      <a:pt x="122" y="80"/>
                    </a:lnTo>
                    <a:lnTo>
                      <a:pt x="130" y="63"/>
                    </a:lnTo>
                    <a:lnTo>
                      <a:pt x="133" y="46"/>
                    </a:lnTo>
                    <a:lnTo>
                      <a:pt x="132" y="29"/>
                    </a:lnTo>
                    <a:lnTo>
                      <a:pt x="130" y="13"/>
                    </a:lnTo>
                    <a:lnTo>
                      <a:pt x="126" y="4"/>
                    </a:lnTo>
                    <a:lnTo>
                      <a:pt x="126" y="0"/>
                    </a:lnTo>
                    <a:lnTo>
                      <a:pt x="0" y="11"/>
                    </a:lnTo>
                    <a:close/>
                  </a:path>
                </a:pathLst>
              </a:custGeom>
              <a:solidFill>
                <a:srgbClr val="E37817"/>
              </a:solidFill>
              <a:ln w="9525">
                <a:noFill/>
                <a:round/>
                <a:headEnd/>
                <a:tailEnd/>
              </a:ln>
            </p:spPr>
            <p:txBody>
              <a:bodyPr>
                <a:prstTxWarp prst="textNoShape">
                  <a:avLst/>
                </a:prstTxWarp>
              </a:bodyPr>
              <a:lstStyle/>
              <a:p>
                <a:pPr eaLnBrk="0" hangingPunct="0"/>
                <a:endParaRPr lang="en-US"/>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685800" y="304800"/>
            <a:ext cx="7772400" cy="1143000"/>
          </a:xfrm>
        </p:spPr>
        <p:txBody>
          <a:bodyPr/>
          <a:lstStyle/>
          <a:p>
            <a:pPr eaLnBrk="1" hangingPunct="1"/>
            <a:r>
              <a:rPr lang="en-US" sz="3200" smtClean="0"/>
              <a:t>Wernicke’s Aphasia</a:t>
            </a:r>
          </a:p>
        </p:txBody>
      </p:sp>
      <p:sp>
        <p:nvSpPr>
          <p:cNvPr id="4" name="Rectangle 3"/>
          <p:cNvSpPr txBox="1">
            <a:spLocks noChangeArrowheads="1"/>
          </p:cNvSpPr>
          <p:nvPr/>
        </p:nvSpPr>
        <p:spPr bwMode="auto">
          <a:xfrm>
            <a:off x="1066800" y="1981200"/>
            <a:ext cx="7543800" cy="4114800"/>
          </a:xfrm>
          <a:prstGeom prst="rect">
            <a:avLst/>
          </a:prstGeom>
          <a:noFill/>
          <a:ln w="9525">
            <a:noFill/>
            <a:miter lim="800000"/>
            <a:headEnd/>
            <a:tailEnd/>
          </a:ln>
          <a:effectLst/>
        </p:spPr>
        <p:txBody>
          <a:bodyPr lIns="90488" tIns="44450" rIns="90488" bIns="44450">
            <a:prstTxWarp prst="textNoShape">
              <a:avLst/>
            </a:prstTxWarp>
          </a:bodyPr>
          <a:lstStyle/>
          <a:p>
            <a:pPr marL="342900" indent="-342900">
              <a:spcBef>
                <a:spcPct val="20000"/>
              </a:spcBef>
              <a:buClr>
                <a:schemeClr val="hlink"/>
              </a:buClr>
              <a:buSzPct val="70000"/>
              <a:buFont typeface="Wingdings" pitchFamily="84" charset="2"/>
              <a:buNone/>
              <a:defRPr/>
            </a:pPr>
            <a:r>
              <a:rPr lang="en-US" sz="3200" b="0">
                <a:effectLst>
                  <a:outerShdw blurRad="38100" dist="38100" dir="2700000" algn="tl">
                    <a:srgbClr val="FFFFFF"/>
                  </a:outerShdw>
                </a:effectLst>
                <a:ea typeface="Osaka" pitchFamily="84" charset="-128"/>
                <a:cs typeface="Osaka" pitchFamily="84" charset="-128"/>
              </a:rPr>
              <a:t>  </a:t>
            </a:r>
          </a:p>
        </p:txBody>
      </p:sp>
      <p:pic>
        <p:nvPicPr>
          <p:cNvPr id="62467" name="Picture 4"/>
          <p:cNvPicPr>
            <a:picLocks noChangeAspect="1" noChangeArrowheads="1"/>
          </p:cNvPicPr>
          <p:nvPr/>
        </p:nvPicPr>
        <p:blipFill>
          <a:blip r:embed="rId3"/>
          <a:srcRect/>
          <a:stretch>
            <a:fillRect/>
          </a:stretch>
        </p:blipFill>
        <p:spPr bwMode="auto">
          <a:xfrm>
            <a:off x="2757488" y="4052888"/>
            <a:ext cx="3486150" cy="2314575"/>
          </a:xfrm>
          <a:prstGeom prst="rect">
            <a:avLst/>
          </a:prstGeom>
          <a:noFill/>
          <a:ln w="9525">
            <a:noFill/>
            <a:miter lim="800000"/>
            <a:headEnd/>
            <a:tailEnd/>
          </a:ln>
        </p:spPr>
      </p:pic>
      <p:sp>
        <p:nvSpPr>
          <p:cNvPr id="62468" name="Rectangle 5"/>
          <p:cNvSpPr>
            <a:spLocks noChangeArrowheads="1"/>
          </p:cNvSpPr>
          <p:nvPr/>
        </p:nvSpPr>
        <p:spPr bwMode="auto">
          <a:xfrm>
            <a:off x="914400" y="1646238"/>
            <a:ext cx="8229600" cy="4525962"/>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Clr>
                <a:schemeClr val="hlink"/>
              </a:buClr>
              <a:buSzPct val="70000"/>
              <a:buFont typeface="Wingdings" pitchFamily="84" charset="2"/>
              <a:buChar char="n"/>
            </a:pPr>
            <a:r>
              <a:rPr lang="en-US" b="0"/>
              <a:t>Patients with posterior lesions in the left hemisphere</a:t>
            </a:r>
          </a:p>
          <a:p>
            <a:pPr marL="342900" indent="-342900">
              <a:spcBef>
                <a:spcPct val="20000"/>
              </a:spcBef>
              <a:buClr>
                <a:schemeClr val="hlink"/>
              </a:buClr>
              <a:buSzPct val="70000"/>
              <a:buFont typeface="Wingdings" pitchFamily="84" charset="2"/>
              <a:buChar char="n"/>
            </a:pPr>
            <a:r>
              <a:rPr lang="en-US" b="0"/>
              <a:t>Speech is fluent</a:t>
            </a:r>
          </a:p>
          <a:p>
            <a:pPr marL="342900" indent="-342900">
              <a:spcBef>
                <a:spcPct val="20000"/>
              </a:spcBef>
              <a:buClr>
                <a:schemeClr val="hlink"/>
              </a:buClr>
              <a:buSzPct val="70000"/>
              <a:buFont typeface="Wingdings" pitchFamily="84" charset="2"/>
              <a:buChar char="n"/>
            </a:pPr>
            <a:r>
              <a:rPr lang="en-US" b="0"/>
              <a:t>But comprehension is impaired</a:t>
            </a:r>
          </a:p>
        </p:txBody>
      </p:sp>
      <p:sp>
        <p:nvSpPr>
          <p:cNvPr id="62469" name="Rectangle 6"/>
          <p:cNvSpPr>
            <a:spLocks noChangeArrowheads="1"/>
          </p:cNvSpPr>
          <p:nvPr/>
        </p:nvSpPr>
        <p:spPr bwMode="auto">
          <a:xfrm>
            <a:off x="6804025" y="5919788"/>
            <a:ext cx="2103438" cy="454025"/>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a:solidFill>
                  <a:schemeClr val="accent1"/>
                </a:solidFill>
                <a:latin typeface="Times New Roman" pitchFamily="84" charset="0"/>
              </a:rPr>
              <a:t>Occipital Lobe</a:t>
            </a:r>
          </a:p>
        </p:txBody>
      </p:sp>
      <p:sp>
        <p:nvSpPr>
          <p:cNvPr id="62470" name="Line 7"/>
          <p:cNvSpPr>
            <a:spLocks noChangeShapeType="1"/>
          </p:cNvSpPr>
          <p:nvPr/>
        </p:nvSpPr>
        <p:spPr bwMode="auto">
          <a:xfrm>
            <a:off x="2020888" y="4376738"/>
            <a:ext cx="1189037" cy="261937"/>
          </a:xfrm>
          <a:prstGeom prst="line">
            <a:avLst/>
          </a:prstGeom>
          <a:noFill/>
          <a:ln w="63500">
            <a:solidFill>
              <a:schemeClr val="bg2"/>
            </a:solidFill>
            <a:round/>
            <a:headEnd/>
            <a:tailEnd type="triangle" w="med" len="med"/>
          </a:ln>
        </p:spPr>
        <p:txBody>
          <a:bodyPr>
            <a:prstTxWarp prst="textNoShape">
              <a:avLst/>
            </a:prstTxWarp>
          </a:bodyPr>
          <a:lstStyle/>
          <a:p>
            <a:endParaRPr lang="en-US"/>
          </a:p>
        </p:txBody>
      </p:sp>
      <p:sp>
        <p:nvSpPr>
          <p:cNvPr id="62471" name="Line 8"/>
          <p:cNvSpPr>
            <a:spLocks noChangeShapeType="1"/>
          </p:cNvSpPr>
          <p:nvPr/>
        </p:nvSpPr>
        <p:spPr bwMode="auto">
          <a:xfrm>
            <a:off x="6249988" y="5480050"/>
            <a:ext cx="1328737" cy="406400"/>
          </a:xfrm>
          <a:prstGeom prst="line">
            <a:avLst/>
          </a:prstGeom>
          <a:noFill/>
          <a:ln w="63500">
            <a:solidFill>
              <a:schemeClr val="accent1"/>
            </a:solidFill>
            <a:round/>
            <a:headEnd type="triangle" w="med" len="med"/>
            <a:tailEnd/>
          </a:ln>
        </p:spPr>
        <p:txBody>
          <a:bodyPr>
            <a:prstTxWarp prst="textNoShape">
              <a:avLst/>
            </a:prstTxWarp>
          </a:bodyPr>
          <a:lstStyle/>
          <a:p>
            <a:endParaRPr lang="en-US"/>
          </a:p>
        </p:txBody>
      </p:sp>
      <p:sp>
        <p:nvSpPr>
          <p:cNvPr id="62472" name="Rectangle 9"/>
          <p:cNvSpPr>
            <a:spLocks noChangeArrowheads="1"/>
          </p:cNvSpPr>
          <p:nvPr/>
        </p:nvSpPr>
        <p:spPr bwMode="auto">
          <a:xfrm>
            <a:off x="274638" y="3946525"/>
            <a:ext cx="1900237" cy="454025"/>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a:solidFill>
                  <a:schemeClr val="bg2"/>
                </a:solidFill>
                <a:latin typeface="Times New Roman" pitchFamily="84" charset="0"/>
              </a:rPr>
              <a:t>Frontal Lobe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4"/>
          <p:cNvSpPr>
            <a:spLocks noGrp="1" noChangeArrowheads="1"/>
          </p:cNvSpPr>
          <p:nvPr>
            <p:ph type="title" idx="4294967295"/>
          </p:nvPr>
        </p:nvSpPr>
        <p:spPr>
          <a:xfrm>
            <a:off x="685800" y="0"/>
            <a:ext cx="7772400" cy="1143000"/>
          </a:xfrm>
        </p:spPr>
        <p:txBody>
          <a:bodyPr/>
          <a:lstStyle/>
          <a:p>
            <a:pPr eaLnBrk="1" hangingPunct="1"/>
            <a:r>
              <a:rPr lang="en-US" sz="3200" smtClean="0"/>
              <a:t>Wernicke’s Aphasia</a:t>
            </a:r>
          </a:p>
        </p:txBody>
      </p:sp>
      <p:sp>
        <p:nvSpPr>
          <p:cNvPr id="64514" name="Rectangle 5"/>
          <p:cNvSpPr>
            <a:spLocks noGrp="1" noChangeArrowheads="1"/>
          </p:cNvSpPr>
          <p:nvPr>
            <p:ph type="body" idx="4294967295"/>
          </p:nvPr>
        </p:nvSpPr>
        <p:spPr>
          <a:xfrm>
            <a:off x="0" y="1219200"/>
            <a:ext cx="9144000" cy="4876800"/>
          </a:xfrm>
        </p:spPr>
        <p:txBody>
          <a:bodyPr/>
          <a:lstStyle/>
          <a:p>
            <a:pPr eaLnBrk="1" hangingPunct="1">
              <a:buFontTx/>
              <a:buNone/>
            </a:pPr>
            <a:endParaRPr lang="en-US" sz="2000" smtClean="0"/>
          </a:p>
          <a:p>
            <a:pPr eaLnBrk="1" hangingPunct="1">
              <a:buFontTx/>
              <a:buNone/>
            </a:pPr>
            <a:r>
              <a:rPr lang="en-US" sz="2000" smtClean="0"/>
              <a:t>   Patients have</a:t>
            </a:r>
            <a:r>
              <a:rPr lang="en-US" sz="2000" smtClean="0">
                <a:solidFill>
                  <a:srgbClr val="FFFFFF"/>
                </a:solidFill>
              </a:rPr>
              <a:t> </a:t>
            </a:r>
            <a:r>
              <a:rPr lang="en-US" sz="2000" smtClean="0"/>
              <a:t>speech that is “syntactically full but semantically empty”</a:t>
            </a:r>
          </a:p>
          <a:p>
            <a:pPr eaLnBrk="1" hangingPunct="1">
              <a:buFontTx/>
              <a:buNone/>
            </a:pPr>
            <a:r>
              <a:rPr lang="en-US" sz="2000" smtClean="0">
                <a:solidFill>
                  <a:srgbClr val="0B1FFF"/>
                </a:solidFill>
              </a:rPr>
              <a:t>      “I feel very well.  My hearing, writing been doing well.  Things that I couldn’t hear from.  In other words, I used to be able to work cigarettes I didn’t know how…”</a:t>
            </a:r>
            <a:endParaRPr lang="en-US" sz="2000" smtClean="0">
              <a:solidFill>
                <a:srgbClr val="2AFF33"/>
              </a:solidFill>
            </a:endParaRPr>
          </a:p>
          <a:p>
            <a:pPr eaLnBrk="1" hangingPunct="1">
              <a:buFontTx/>
              <a:buNone/>
            </a:pPr>
            <a:endParaRPr lang="en-US" sz="2000" smtClean="0">
              <a:solidFill>
                <a:srgbClr val="C29EF1"/>
              </a:solidFill>
            </a:endParaRPr>
          </a:p>
          <a:p>
            <a:pPr eaLnBrk="1" hangingPunct="1">
              <a:buFontTx/>
              <a:buNone/>
            </a:pPr>
            <a:r>
              <a:rPr lang="en-US" sz="2000" smtClean="0"/>
              <a:t>	Videos of sample speech from Wernicke’s aphasics: </a:t>
            </a:r>
          </a:p>
          <a:p>
            <a:pPr eaLnBrk="1" hangingPunct="1">
              <a:buFontTx/>
              <a:buNone/>
            </a:pPr>
            <a:r>
              <a:rPr lang="en-US" sz="2000" smtClean="0"/>
              <a:t>	http://www.youtube.com/watch?v=B-LD5jzXpLE</a:t>
            </a:r>
          </a:p>
          <a:p>
            <a:pPr eaLnBrk="1" hangingPunct="1">
              <a:buFontTx/>
              <a:buNone/>
            </a:pPr>
            <a:r>
              <a:rPr lang="en-US" sz="2000" smtClean="0"/>
              <a:t>	http://www.youtube.com/watch?v=aVhYN7NTIKU</a:t>
            </a:r>
          </a:p>
          <a:p>
            <a:pPr eaLnBrk="1" hangingPunct="1">
              <a:buFontTx/>
              <a:buNone/>
            </a:pPr>
            <a:endParaRPr lang="en-US" sz="2000" smtClean="0"/>
          </a:p>
          <a:p>
            <a:pPr eaLnBrk="1" hangingPunct="1">
              <a:buFontTx/>
              <a:buNone/>
            </a:pPr>
            <a:r>
              <a:rPr lang="en-US" sz="2000" smtClean="0"/>
              <a:t>	Comprehension is very low.</a:t>
            </a:r>
          </a:p>
          <a:p>
            <a:pPr eaLnBrk="1" hangingPunct="1">
              <a:buFontTx/>
              <a:buNone/>
            </a:pPr>
            <a:endParaRPr lang="en-US" sz="2000" smtClean="0"/>
          </a:p>
          <a:p>
            <a:pPr eaLnBrk="1" hangingPunct="1">
              <a:buFontTx/>
              <a:buNone/>
            </a:pPr>
            <a:r>
              <a:rPr lang="en-US" sz="2000" smtClean="0"/>
              <a:t>	Also, see </a:t>
            </a:r>
            <a:r>
              <a:rPr lang="en-US" sz="2000" smtClean="0">
                <a:hlinkClick r:id="rId3"/>
              </a:rPr>
              <a:t>http://www.learner.org/vod/vod_window.html?pid=1574</a:t>
            </a:r>
            <a:r>
              <a:rPr lang="en-US" sz="2000" smtClean="0"/>
              <a:t> from about 6:20 through 7:40.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4"/>
          <p:cNvSpPr>
            <a:spLocks noGrp="1" noChangeArrowheads="1"/>
          </p:cNvSpPr>
          <p:nvPr>
            <p:ph type="title" idx="4294967295"/>
          </p:nvPr>
        </p:nvSpPr>
        <p:spPr>
          <a:xfrm>
            <a:off x="762000" y="1828800"/>
            <a:ext cx="7772400" cy="1143000"/>
          </a:xfrm>
        </p:spPr>
        <p:txBody>
          <a:bodyPr/>
          <a:lstStyle/>
          <a:p>
            <a:pPr eaLnBrk="1" hangingPunct="1"/>
            <a:r>
              <a:rPr lang="en-US" sz="3200"/>
              <a:t>Where is language located? </a:t>
            </a:r>
            <a:br>
              <a:rPr lang="en-US" sz="3200"/>
            </a:br>
            <a:endParaRPr lang="en-US" sz="3200"/>
          </a:p>
        </p:txBody>
      </p:sp>
      <p:pic>
        <p:nvPicPr>
          <p:cNvPr id="66562" name="Picture 4"/>
          <p:cNvPicPr>
            <a:picLocks noChangeAspect="1"/>
          </p:cNvPicPr>
          <p:nvPr/>
        </p:nvPicPr>
        <p:blipFill>
          <a:blip r:embed="rId3"/>
          <a:srcRect/>
          <a:stretch>
            <a:fillRect/>
          </a:stretch>
        </p:blipFill>
        <p:spPr bwMode="auto">
          <a:xfrm>
            <a:off x="2971800" y="2590800"/>
            <a:ext cx="36988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Rectangle 4"/>
          <p:cNvSpPr>
            <a:spLocks noGrp="1" noChangeArrowheads="1"/>
          </p:cNvSpPr>
          <p:nvPr>
            <p:ph type="title" idx="4294967295"/>
          </p:nvPr>
        </p:nvSpPr>
        <p:spPr>
          <a:xfrm>
            <a:off x="685800" y="0"/>
            <a:ext cx="7772400" cy="1143000"/>
          </a:xfrm>
        </p:spPr>
        <p:txBody>
          <a:bodyPr/>
          <a:lstStyle/>
          <a:p>
            <a:pPr eaLnBrk="1" hangingPunct="1"/>
            <a:r>
              <a:rPr lang="en-US" sz="3200"/>
              <a:t>Where is language located? </a:t>
            </a:r>
            <a:br>
              <a:rPr lang="en-US" sz="3200"/>
            </a:br>
            <a:r>
              <a:rPr lang="en-US" sz="3200"/>
              <a:t>Left hemisphere evidence</a:t>
            </a:r>
          </a:p>
        </p:txBody>
      </p:sp>
      <p:sp>
        <p:nvSpPr>
          <p:cNvPr id="68610" name="Rectangle 5"/>
          <p:cNvSpPr>
            <a:spLocks noGrp="1" noChangeArrowheads="1"/>
          </p:cNvSpPr>
          <p:nvPr>
            <p:ph type="body" idx="4294967295"/>
          </p:nvPr>
        </p:nvSpPr>
        <p:spPr>
          <a:xfrm>
            <a:off x="0" y="1219200"/>
            <a:ext cx="8305800" cy="2133600"/>
          </a:xfrm>
        </p:spPr>
        <p:txBody>
          <a:bodyPr/>
          <a:lstStyle/>
          <a:p>
            <a:pPr eaLnBrk="1" hangingPunct="1">
              <a:buFontTx/>
              <a:buNone/>
            </a:pPr>
            <a:r>
              <a:rPr lang="en-US" sz="2400"/>
              <a:t>From split-brain patients (</a:t>
            </a:r>
            <a:r>
              <a:rPr lang="en-US" sz="2400">
                <a:solidFill>
                  <a:schemeClr val="tx2"/>
                </a:solidFill>
              </a:rPr>
              <a:t>with severed corpus callosum - no communication between hemispheres</a:t>
            </a:r>
            <a:r>
              <a:rPr lang="en-US" sz="2400"/>
              <a:t>)</a:t>
            </a:r>
          </a:p>
        </p:txBody>
      </p:sp>
      <p:pic>
        <p:nvPicPr>
          <p:cNvPr id="68611" name="Picture 14" descr="hemispheres"/>
          <p:cNvPicPr>
            <a:picLocks noChangeAspect="1" noChangeArrowheads="1"/>
          </p:cNvPicPr>
          <p:nvPr/>
        </p:nvPicPr>
        <p:blipFill>
          <a:blip r:embed="rId3"/>
          <a:srcRect/>
          <a:stretch>
            <a:fillRect/>
          </a:stretch>
        </p:blipFill>
        <p:spPr bwMode="auto">
          <a:xfrm>
            <a:off x="1905000" y="2133600"/>
            <a:ext cx="4824413" cy="439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4"/>
          <p:cNvSpPr>
            <a:spLocks noGrp="1" noChangeArrowheads="1"/>
          </p:cNvSpPr>
          <p:nvPr>
            <p:ph type="title" idx="4294967295"/>
          </p:nvPr>
        </p:nvSpPr>
        <p:spPr>
          <a:xfrm>
            <a:off x="685800" y="0"/>
            <a:ext cx="7772400" cy="1143000"/>
          </a:xfrm>
        </p:spPr>
        <p:txBody>
          <a:bodyPr/>
          <a:lstStyle/>
          <a:p>
            <a:pPr eaLnBrk="1" hangingPunct="1"/>
            <a:r>
              <a:rPr lang="en-US" sz="3200"/>
              <a:t>Where is language located? </a:t>
            </a:r>
            <a:br>
              <a:rPr lang="en-US" sz="3200"/>
            </a:br>
            <a:r>
              <a:rPr lang="en-US" sz="3200"/>
              <a:t>Left hemisphere evidence</a:t>
            </a:r>
          </a:p>
        </p:txBody>
      </p:sp>
      <p:sp>
        <p:nvSpPr>
          <p:cNvPr id="70658" name="Rectangle 5"/>
          <p:cNvSpPr txBox="1">
            <a:spLocks noChangeArrowheads="1"/>
          </p:cNvSpPr>
          <p:nvPr/>
        </p:nvSpPr>
        <p:spPr bwMode="auto">
          <a:xfrm>
            <a:off x="0" y="1219200"/>
            <a:ext cx="8305800" cy="21336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84" charset="-128"/>
                <a:cs typeface="Osaka" pitchFamily="84" charset="-128"/>
              </a:rPr>
              <a:t>From split-brain patients (</a:t>
            </a:r>
            <a:r>
              <a:rPr lang="en-US" b="0">
                <a:solidFill>
                  <a:schemeClr val="tx2"/>
                </a:solidFill>
                <a:ea typeface="Osaka" pitchFamily="84" charset="-128"/>
                <a:cs typeface="Osaka" pitchFamily="84" charset="-128"/>
              </a:rPr>
              <a:t>with severed corpus callosum - no communication between hemispheres</a:t>
            </a:r>
            <a:r>
              <a:rPr lang="en-US" b="0">
                <a:ea typeface="Osaka" pitchFamily="84" charset="-128"/>
                <a:cs typeface="Osaka" pitchFamily="84" charset="-128"/>
              </a:rPr>
              <a:t>)</a:t>
            </a:r>
          </a:p>
        </p:txBody>
      </p:sp>
      <p:pic>
        <p:nvPicPr>
          <p:cNvPr id="70659" name="Picture 8"/>
          <p:cNvPicPr>
            <a:picLocks noChangeAspect="1" noChangeArrowheads="1"/>
          </p:cNvPicPr>
          <p:nvPr/>
        </p:nvPicPr>
        <p:blipFill>
          <a:blip r:embed="rId3"/>
          <a:srcRect/>
          <a:stretch>
            <a:fillRect/>
          </a:stretch>
        </p:blipFill>
        <p:spPr bwMode="auto">
          <a:xfrm>
            <a:off x="533400" y="2362200"/>
            <a:ext cx="4597400" cy="3946525"/>
          </a:xfrm>
          <a:prstGeom prst="rect">
            <a:avLst/>
          </a:prstGeom>
          <a:noFill/>
          <a:ln w="9525">
            <a:noFill/>
            <a:miter lim="800000"/>
            <a:headEnd/>
            <a:tailEnd/>
          </a:ln>
        </p:spPr>
      </p:pic>
      <p:sp>
        <p:nvSpPr>
          <p:cNvPr id="70660" name="Rectangle 9"/>
          <p:cNvSpPr>
            <a:spLocks noChangeArrowheads="1"/>
          </p:cNvSpPr>
          <p:nvPr/>
        </p:nvSpPr>
        <p:spPr bwMode="auto">
          <a:xfrm>
            <a:off x="5105400" y="3352800"/>
            <a:ext cx="3886200" cy="1524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Can’t</a:t>
            </a:r>
            <a:r>
              <a:rPr lang="en-US" b="0">
                <a:ea typeface="Osaka" pitchFamily="84" charset="-128"/>
                <a:cs typeface="Osaka" pitchFamily="84" charset="-128"/>
              </a:rPr>
              <a:t> </a:t>
            </a:r>
            <a:r>
              <a:rPr lang="en-US" b="0" i="1">
                <a:solidFill>
                  <a:schemeClr val="tx2"/>
                </a:solidFill>
                <a:ea typeface="Osaka" pitchFamily="84" charset="-128"/>
                <a:cs typeface="Osaka" pitchFamily="84" charset="-128"/>
              </a:rPr>
              <a:t>say</a:t>
            </a:r>
            <a:r>
              <a:rPr lang="en-US" b="0">
                <a:ea typeface="Osaka" pitchFamily="84" charset="-128"/>
                <a:cs typeface="Osaka" pitchFamily="84" charset="-128"/>
              </a:rPr>
              <a:t> what they saw on the left side, but </a:t>
            </a:r>
            <a:r>
              <a:rPr lang="en-US" b="0">
                <a:solidFill>
                  <a:schemeClr val="tx2"/>
                </a:solidFill>
                <a:ea typeface="Osaka" pitchFamily="84" charset="-128"/>
                <a:cs typeface="Osaka" pitchFamily="84" charset="-128"/>
              </a:rPr>
              <a:t>can draw with their left hand</a:t>
            </a:r>
            <a:r>
              <a:rPr lang="en-US" b="0">
                <a:ea typeface="Osaka" pitchFamily="84" charset="-128"/>
                <a:cs typeface="Osaka" pitchFamily="84" charset="-128"/>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5" name="Picture 8"/>
          <p:cNvPicPr>
            <a:picLocks noChangeAspect="1" noChangeArrowheads="1"/>
          </p:cNvPicPr>
          <p:nvPr/>
        </p:nvPicPr>
        <p:blipFill>
          <a:blip r:embed="rId3"/>
          <a:srcRect/>
          <a:stretch>
            <a:fillRect/>
          </a:stretch>
        </p:blipFill>
        <p:spPr bwMode="auto">
          <a:xfrm>
            <a:off x="1554163" y="1855788"/>
            <a:ext cx="5703887" cy="4240212"/>
          </a:xfrm>
          <a:prstGeom prst="rect">
            <a:avLst/>
          </a:prstGeom>
          <a:noFill/>
          <a:ln w="9525">
            <a:noFill/>
            <a:miter lim="800000"/>
            <a:headEnd/>
            <a:tailEnd/>
          </a:ln>
        </p:spPr>
      </p:pic>
      <p:sp>
        <p:nvSpPr>
          <p:cNvPr id="5" name="Rectangle 3"/>
          <p:cNvSpPr txBox="1">
            <a:spLocks noChangeArrowheads="1"/>
          </p:cNvSpPr>
          <p:nvPr/>
        </p:nvSpPr>
        <p:spPr bwMode="auto">
          <a:xfrm>
            <a:off x="1066800" y="1981200"/>
            <a:ext cx="6119813" cy="3489325"/>
          </a:xfrm>
          <a:prstGeom prst="rect">
            <a:avLst/>
          </a:prstGeom>
          <a:noFill/>
          <a:ln w="9525">
            <a:noFill/>
            <a:miter lim="800000"/>
            <a:headEnd/>
            <a:tailEnd/>
          </a:ln>
          <a:effectLst/>
        </p:spPr>
        <p:txBody>
          <a:bodyPr lIns="90488" tIns="44450" rIns="90488" bIns="44450">
            <a:prstTxWarp prst="textNoShape">
              <a:avLst/>
            </a:prstTxWarp>
          </a:bodyPr>
          <a:lstStyle/>
          <a:p>
            <a:pPr marL="342900" indent="-342900">
              <a:spcBef>
                <a:spcPct val="20000"/>
              </a:spcBef>
              <a:buClr>
                <a:schemeClr val="hlink"/>
              </a:buClr>
              <a:buSzPct val="70000"/>
              <a:buFont typeface="Wingdings" pitchFamily="84" charset="2"/>
              <a:buNone/>
              <a:defRPr/>
            </a:pPr>
            <a:r>
              <a:rPr lang="en-US" sz="3200" b="0">
                <a:effectLst>
                  <a:outerShdw blurRad="38100" dist="38100" dir="2700000" algn="tl">
                    <a:srgbClr val="FFFFFF"/>
                  </a:outerShdw>
                </a:effectLst>
                <a:ea typeface="Osaka" pitchFamily="84" charset="-128"/>
                <a:cs typeface="Osaka" pitchFamily="84" charset="-128"/>
              </a:rPr>
              <a:t>  </a:t>
            </a:r>
          </a:p>
        </p:txBody>
      </p:sp>
      <p:sp>
        <p:nvSpPr>
          <p:cNvPr id="72707" name="Text Box 7"/>
          <p:cNvSpPr txBox="1">
            <a:spLocks noChangeArrowheads="1"/>
          </p:cNvSpPr>
          <p:nvPr/>
        </p:nvSpPr>
        <p:spPr bwMode="auto">
          <a:xfrm>
            <a:off x="1660525" y="1924050"/>
            <a:ext cx="4511675" cy="457200"/>
          </a:xfrm>
          <a:prstGeom prst="rect">
            <a:avLst/>
          </a:prstGeom>
          <a:noFill/>
          <a:ln w="9525">
            <a:noFill/>
            <a:miter lim="800000"/>
            <a:headEnd/>
            <a:tailEnd/>
          </a:ln>
        </p:spPr>
        <p:txBody>
          <a:bodyPr>
            <a:prstTxWarp prst="textNoShape">
              <a:avLst/>
            </a:prstTxWarp>
            <a:spAutoFit/>
          </a:bodyPr>
          <a:lstStyle/>
          <a:p>
            <a:pPr eaLnBrk="0" hangingPunct="0"/>
            <a:r>
              <a:rPr lang="en-US">
                <a:solidFill>
                  <a:schemeClr val="tx2"/>
                </a:solidFill>
              </a:rPr>
              <a:t>General Testing Setup</a:t>
            </a:r>
          </a:p>
        </p:txBody>
      </p:sp>
      <p:sp>
        <p:nvSpPr>
          <p:cNvPr id="72708" name="Rectangle 4"/>
          <p:cNvSpPr>
            <a:spLocks noGrp="1" noChangeArrowheads="1"/>
          </p:cNvSpPr>
          <p:nvPr>
            <p:ph type="title" idx="4294967295"/>
          </p:nvPr>
        </p:nvSpPr>
        <p:spPr>
          <a:xfrm>
            <a:off x="685800" y="0"/>
            <a:ext cx="7772400" cy="1143000"/>
          </a:xfrm>
        </p:spPr>
        <p:txBody>
          <a:bodyPr/>
          <a:lstStyle/>
          <a:p>
            <a:pPr eaLnBrk="1" hangingPunct="1"/>
            <a:r>
              <a:rPr lang="en-US" sz="3200" smtClean="0"/>
              <a:t>Testing Split Brain Patients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838200" y="3048000"/>
            <a:ext cx="7772400" cy="1143000"/>
          </a:xfrm>
        </p:spPr>
        <p:txBody>
          <a:bodyPr/>
          <a:lstStyle/>
          <a:p>
            <a:pPr eaLnBrk="1" hangingPunct="1"/>
            <a:r>
              <a:rPr lang="en-US" sz="3200"/>
              <a:t>Anatomy &amp; Language</a:t>
            </a:r>
          </a:p>
        </p:txBody>
      </p:sp>
      <p:pic>
        <p:nvPicPr>
          <p:cNvPr id="19458" name="Picture 7"/>
          <p:cNvPicPr>
            <a:picLocks noChangeAspect="1" noChangeArrowheads="1"/>
          </p:cNvPicPr>
          <p:nvPr/>
        </p:nvPicPr>
        <p:blipFill>
          <a:blip r:embed="rId3"/>
          <a:srcRect/>
          <a:stretch>
            <a:fillRect/>
          </a:stretch>
        </p:blipFill>
        <p:spPr bwMode="auto">
          <a:xfrm>
            <a:off x="3657600" y="1219200"/>
            <a:ext cx="1498600" cy="1397000"/>
          </a:xfrm>
          <a:prstGeom prst="rect">
            <a:avLst/>
          </a:prstGeom>
          <a:noFill/>
          <a:ln w="9525">
            <a:noFill/>
            <a:miter lim="800000"/>
            <a:headEnd/>
            <a:tailEnd/>
          </a:ln>
        </p:spPr>
      </p:pic>
      <p:pic>
        <p:nvPicPr>
          <p:cNvPr id="19459" name="Picture 8"/>
          <p:cNvPicPr>
            <a:picLocks noChangeAspect="1" noChangeArrowheads="1"/>
          </p:cNvPicPr>
          <p:nvPr/>
        </p:nvPicPr>
        <p:blipFill>
          <a:blip r:embed="rId4"/>
          <a:srcRect/>
          <a:stretch>
            <a:fillRect/>
          </a:stretch>
        </p:blipFill>
        <p:spPr bwMode="auto">
          <a:xfrm>
            <a:off x="3505200" y="4114800"/>
            <a:ext cx="2232025" cy="203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4"/>
          <p:cNvSpPr>
            <a:spLocks noGrp="1" noChangeArrowheads="1"/>
          </p:cNvSpPr>
          <p:nvPr>
            <p:ph type="title" idx="4294967295"/>
          </p:nvPr>
        </p:nvSpPr>
        <p:spPr>
          <a:xfrm>
            <a:off x="685800" y="0"/>
            <a:ext cx="7772400" cy="1143000"/>
          </a:xfrm>
        </p:spPr>
        <p:txBody>
          <a:bodyPr/>
          <a:lstStyle/>
          <a:p>
            <a:pPr eaLnBrk="1" hangingPunct="1"/>
            <a:r>
              <a:rPr lang="en-US" sz="3200" smtClean="0"/>
              <a:t>Testing Split Brain Patients</a:t>
            </a:r>
          </a:p>
        </p:txBody>
      </p:sp>
      <p:pic>
        <p:nvPicPr>
          <p:cNvPr id="74754" name="Picture 34"/>
          <p:cNvPicPr>
            <a:picLocks noChangeAspect="1" noChangeArrowheads="1"/>
          </p:cNvPicPr>
          <p:nvPr/>
        </p:nvPicPr>
        <p:blipFill>
          <a:blip r:embed="rId3"/>
          <a:srcRect/>
          <a:stretch>
            <a:fillRect/>
          </a:stretch>
        </p:blipFill>
        <p:spPr bwMode="auto">
          <a:xfrm>
            <a:off x="1905000" y="2057400"/>
            <a:ext cx="5627688" cy="3841750"/>
          </a:xfrm>
          <a:prstGeom prst="rect">
            <a:avLst/>
          </a:prstGeom>
          <a:noFill/>
          <a:ln w="9525">
            <a:noFill/>
            <a:miter lim="800000"/>
            <a:headEnd/>
            <a:tailEnd/>
          </a:ln>
        </p:spPr>
      </p:pic>
      <p:grpSp>
        <p:nvGrpSpPr>
          <p:cNvPr id="74755" name="Group 5"/>
          <p:cNvGrpSpPr>
            <a:grpSpLocks/>
          </p:cNvGrpSpPr>
          <p:nvPr/>
        </p:nvGrpSpPr>
        <p:grpSpPr bwMode="auto">
          <a:xfrm rot="5400000">
            <a:off x="5405438" y="2152650"/>
            <a:ext cx="401638" cy="1811337"/>
            <a:chOff x="3774" y="2978"/>
            <a:chExt cx="253" cy="1141"/>
          </a:xfrm>
        </p:grpSpPr>
        <p:sp>
          <p:nvSpPr>
            <p:cNvPr id="74758" name="Freeform 6"/>
            <p:cNvSpPr>
              <a:spLocks/>
            </p:cNvSpPr>
            <p:nvPr/>
          </p:nvSpPr>
          <p:spPr bwMode="auto">
            <a:xfrm>
              <a:off x="3778" y="2985"/>
              <a:ext cx="249" cy="1134"/>
            </a:xfrm>
            <a:custGeom>
              <a:avLst/>
              <a:gdLst>
                <a:gd name="T0" fmla="*/ 1 w 497"/>
                <a:gd name="T1" fmla="*/ 1 h 2268"/>
                <a:gd name="T2" fmla="*/ 1 w 497"/>
                <a:gd name="T3" fmla="*/ 1 h 2268"/>
                <a:gd name="T4" fmla="*/ 0 w 497"/>
                <a:gd name="T5" fmla="*/ 2 h 2268"/>
                <a:gd name="T6" fmla="*/ 1 w 497"/>
                <a:gd name="T7" fmla="*/ 3 h 2268"/>
                <a:gd name="T8" fmla="*/ 1 w 497"/>
                <a:gd name="T9" fmla="*/ 3 h 2268"/>
                <a:gd name="T10" fmla="*/ 1 w 497"/>
                <a:gd name="T11" fmla="*/ 4 h 2268"/>
                <a:gd name="T12" fmla="*/ 1 w 497"/>
                <a:gd name="T13" fmla="*/ 4 h 2268"/>
                <a:gd name="T14" fmla="*/ 1 w 497"/>
                <a:gd name="T15" fmla="*/ 4 h 2268"/>
                <a:gd name="T16" fmla="*/ 1 w 497"/>
                <a:gd name="T17" fmla="*/ 6 h 2268"/>
                <a:gd name="T18" fmla="*/ 1 w 497"/>
                <a:gd name="T19" fmla="*/ 8 h 2268"/>
                <a:gd name="T20" fmla="*/ 1 w 497"/>
                <a:gd name="T21" fmla="*/ 8 h 2268"/>
                <a:gd name="T22" fmla="*/ 1 w 497"/>
                <a:gd name="T23" fmla="*/ 9 h 2268"/>
                <a:gd name="T24" fmla="*/ 1 w 497"/>
                <a:gd name="T25" fmla="*/ 9 h 2268"/>
                <a:gd name="T26" fmla="*/ 2 w 497"/>
                <a:gd name="T27" fmla="*/ 9 h 2268"/>
                <a:gd name="T28" fmla="*/ 2 w 497"/>
                <a:gd name="T29" fmla="*/ 9 h 2268"/>
                <a:gd name="T30" fmla="*/ 2 w 497"/>
                <a:gd name="T31" fmla="*/ 9 h 2268"/>
                <a:gd name="T32" fmla="*/ 2 w 497"/>
                <a:gd name="T33" fmla="*/ 9 h 2268"/>
                <a:gd name="T34" fmla="*/ 2 w 497"/>
                <a:gd name="T35" fmla="*/ 8 h 2268"/>
                <a:gd name="T36" fmla="*/ 2 w 497"/>
                <a:gd name="T37" fmla="*/ 8 h 2268"/>
                <a:gd name="T38" fmla="*/ 2 w 497"/>
                <a:gd name="T39" fmla="*/ 7 h 2268"/>
                <a:gd name="T40" fmla="*/ 2 w 497"/>
                <a:gd name="T41" fmla="*/ 6 h 2268"/>
                <a:gd name="T42" fmla="*/ 2 w 497"/>
                <a:gd name="T43" fmla="*/ 6 h 2268"/>
                <a:gd name="T44" fmla="*/ 2 w 497"/>
                <a:gd name="T45" fmla="*/ 5 h 2268"/>
                <a:gd name="T46" fmla="*/ 2 w 497"/>
                <a:gd name="T47" fmla="*/ 4 h 2268"/>
                <a:gd name="T48" fmla="*/ 2 w 497"/>
                <a:gd name="T49" fmla="*/ 4 h 2268"/>
                <a:gd name="T50" fmla="*/ 2 w 497"/>
                <a:gd name="T51" fmla="*/ 4 h 2268"/>
                <a:gd name="T52" fmla="*/ 2 w 497"/>
                <a:gd name="T53" fmla="*/ 3 h 2268"/>
                <a:gd name="T54" fmla="*/ 2 w 497"/>
                <a:gd name="T55" fmla="*/ 3 h 2268"/>
                <a:gd name="T56" fmla="*/ 2 w 497"/>
                <a:gd name="T57" fmla="*/ 2 h 2268"/>
                <a:gd name="T58" fmla="*/ 2 w 497"/>
                <a:gd name="T59" fmla="*/ 1 h 2268"/>
                <a:gd name="T60" fmla="*/ 2 w 497"/>
                <a:gd name="T61" fmla="*/ 1 h 2268"/>
                <a:gd name="T62" fmla="*/ 2 w 497"/>
                <a:gd name="T63" fmla="*/ 1 h 2268"/>
                <a:gd name="T64" fmla="*/ 2 w 497"/>
                <a:gd name="T65" fmla="*/ 1 h 2268"/>
                <a:gd name="T66" fmla="*/ 2 w 497"/>
                <a:gd name="T67" fmla="*/ 1 h 2268"/>
                <a:gd name="T68" fmla="*/ 2 w 497"/>
                <a:gd name="T69" fmla="*/ 1 h 2268"/>
                <a:gd name="T70" fmla="*/ 1 w 497"/>
                <a:gd name="T71" fmla="*/ 0 h 2268"/>
                <a:gd name="T72" fmla="*/ 1 w 497"/>
                <a:gd name="T73" fmla="*/ 1 h 2268"/>
                <a:gd name="T74" fmla="*/ 1 w 497"/>
                <a:gd name="T75" fmla="*/ 1 h 2268"/>
                <a:gd name="T76" fmla="*/ 1 w 497"/>
                <a:gd name="T77" fmla="*/ 1 h 22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7"/>
                <a:gd name="T118" fmla="*/ 0 h 2268"/>
                <a:gd name="T119" fmla="*/ 497 w 497"/>
                <a:gd name="T120" fmla="*/ 2268 h 22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7" h="2268">
                  <a:moveTo>
                    <a:pt x="125" y="36"/>
                  </a:moveTo>
                  <a:lnTo>
                    <a:pt x="81" y="84"/>
                  </a:lnTo>
                  <a:lnTo>
                    <a:pt x="47" y="148"/>
                  </a:lnTo>
                  <a:lnTo>
                    <a:pt x="23" y="224"/>
                  </a:lnTo>
                  <a:lnTo>
                    <a:pt x="6" y="309"/>
                  </a:lnTo>
                  <a:lnTo>
                    <a:pt x="0" y="400"/>
                  </a:lnTo>
                  <a:lnTo>
                    <a:pt x="0" y="496"/>
                  </a:lnTo>
                  <a:lnTo>
                    <a:pt x="6" y="591"/>
                  </a:lnTo>
                  <a:lnTo>
                    <a:pt x="19" y="686"/>
                  </a:lnTo>
                  <a:lnTo>
                    <a:pt x="36" y="718"/>
                  </a:lnTo>
                  <a:lnTo>
                    <a:pt x="56" y="751"/>
                  </a:lnTo>
                  <a:lnTo>
                    <a:pt x="78" y="780"/>
                  </a:lnTo>
                  <a:lnTo>
                    <a:pt x="101" y="808"/>
                  </a:lnTo>
                  <a:lnTo>
                    <a:pt x="125" y="832"/>
                  </a:lnTo>
                  <a:lnTo>
                    <a:pt x="151" y="852"/>
                  </a:lnTo>
                  <a:lnTo>
                    <a:pt x="176" y="867"/>
                  </a:lnTo>
                  <a:lnTo>
                    <a:pt x="201" y="875"/>
                  </a:lnTo>
                  <a:lnTo>
                    <a:pt x="201" y="1449"/>
                  </a:lnTo>
                  <a:lnTo>
                    <a:pt x="152" y="1778"/>
                  </a:lnTo>
                  <a:lnTo>
                    <a:pt x="138" y="1848"/>
                  </a:lnTo>
                  <a:lnTo>
                    <a:pt x="127" y="1924"/>
                  </a:lnTo>
                  <a:lnTo>
                    <a:pt x="121" y="2002"/>
                  </a:lnTo>
                  <a:lnTo>
                    <a:pt x="122" y="2077"/>
                  </a:lnTo>
                  <a:lnTo>
                    <a:pt x="132" y="2146"/>
                  </a:lnTo>
                  <a:lnTo>
                    <a:pt x="155" y="2204"/>
                  </a:lnTo>
                  <a:lnTo>
                    <a:pt x="194" y="2245"/>
                  </a:lnTo>
                  <a:lnTo>
                    <a:pt x="251" y="2268"/>
                  </a:lnTo>
                  <a:lnTo>
                    <a:pt x="299" y="2259"/>
                  </a:lnTo>
                  <a:lnTo>
                    <a:pt x="338" y="2243"/>
                  </a:lnTo>
                  <a:lnTo>
                    <a:pt x="367" y="2221"/>
                  </a:lnTo>
                  <a:lnTo>
                    <a:pt x="388" y="2192"/>
                  </a:lnTo>
                  <a:lnTo>
                    <a:pt x="401" y="2159"/>
                  </a:lnTo>
                  <a:lnTo>
                    <a:pt x="409" y="2121"/>
                  </a:lnTo>
                  <a:lnTo>
                    <a:pt x="411" y="2079"/>
                  </a:lnTo>
                  <a:lnTo>
                    <a:pt x="409" y="2034"/>
                  </a:lnTo>
                  <a:lnTo>
                    <a:pt x="405" y="1977"/>
                  </a:lnTo>
                  <a:lnTo>
                    <a:pt x="398" y="1918"/>
                  </a:lnTo>
                  <a:lnTo>
                    <a:pt x="389" y="1856"/>
                  </a:lnTo>
                  <a:lnTo>
                    <a:pt x="378" y="1787"/>
                  </a:lnTo>
                  <a:lnTo>
                    <a:pt x="364" y="1712"/>
                  </a:lnTo>
                  <a:lnTo>
                    <a:pt x="350" y="1629"/>
                  </a:lnTo>
                  <a:lnTo>
                    <a:pt x="335" y="1535"/>
                  </a:lnTo>
                  <a:lnTo>
                    <a:pt x="320" y="1429"/>
                  </a:lnTo>
                  <a:lnTo>
                    <a:pt x="315" y="1327"/>
                  </a:lnTo>
                  <a:lnTo>
                    <a:pt x="310" y="1194"/>
                  </a:lnTo>
                  <a:lnTo>
                    <a:pt x="304" y="1042"/>
                  </a:lnTo>
                  <a:lnTo>
                    <a:pt x="299" y="881"/>
                  </a:lnTo>
                  <a:lnTo>
                    <a:pt x="329" y="865"/>
                  </a:lnTo>
                  <a:lnTo>
                    <a:pt x="357" y="848"/>
                  </a:lnTo>
                  <a:lnTo>
                    <a:pt x="383" y="830"/>
                  </a:lnTo>
                  <a:lnTo>
                    <a:pt x="406" y="808"/>
                  </a:lnTo>
                  <a:lnTo>
                    <a:pt x="428" y="780"/>
                  </a:lnTo>
                  <a:lnTo>
                    <a:pt x="448" y="747"/>
                  </a:lnTo>
                  <a:lnTo>
                    <a:pt x="466" y="703"/>
                  </a:lnTo>
                  <a:lnTo>
                    <a:pt x="482" y="649"/>
                  </a:lnTo>
                  <a:lnTo>
                    <a:pt x="492" y="558"/>
                  </a:lnTo>
                  <a:lnTo>
                    <a:pt x="497" y="470"/>
                  </a:lnTo>
                  <a:lnTo>
                    <a:pt x="497" y="389"/>
                  </a:lnTo>
                  <a:lnTo>
                    <a:pt x="489" y="310"/>
                  </a:lnTo>
                  <a:lnTo>
                    <a:pt x="472" y="235"/>
                  </a:lnTo>
                  <a:lnTo>
                    <a:pt x="446" y="164"/>
                  </a:lnTo>
                  <a:lnTo>
                    <a:pt x="406" y="96"/>
                  </a:lnTo>
                  <a:lnTo>
                    <a:pt x="353" y="30"/>
                  </a:lnTo>
                  <a:lnTo>
                    <a:pt x="338" y="24"/>
                  </a:lnTo>
                  <a:lnTo>
                    <a:pt x="325" y="19"/>
                  </a:lnTo>
                  <a:lnTo>
                    <a:pt x="312" y="13"/>
                  </a:lnTo>
                  <a:lnTo>
                    <a:pt x="299" y="10"/>
                  </a:lnTo>
                  <a:lnTo>
                    <a:pt x="287" y="6"/>
                  </a:lnTo>
                  <a:lnTo>
                    <a:pt x="275" y="3"/>
                  </a:lnTo>
                  <a:lnTo>
                    <a:pt x="262" y="1"/>
                  </a:lnTo>
                  <a:lnTo>
                    <a:pt x="250" y="0"/>
                  </a:lnTo>
                  <a:lnTo>
                    <a:pt x="237" y="0"/>
                  </a:lnTo>
                  <a:lnTo>
                    <a:pt x="223" y="1"/>
                  </a:lnTo>
                  <a:lnTo>
                    <a:pt x="209" y="4"/>
                  </a:lnTo>
                  <a:lnTo>
                    <a:pt x="194" y="8"/>
                  </a:lnTo>
                  <a:lnTo>
                    <a:pt x="179" y="13"/>
                  </a:lnTo>
                  <a:lnTo>
                    <a:pt x="162" y="19"/>
                  </a:lnTo>
                  <a:lnTo>
                    <a:pt x="145" y="27"/>
                  </a:lnTo>
                  <a:lnTo>
                    <a:pt x="125" y="36"/>
                  </a:lnTo>
                  <a:close/>
                </a:path>
              </a:pathLst>
            </a:custGeom>
            <a:solidFill>
              <a:srgbClr val="00355E"/>
            </a:solidFill>
            <a:ln w="9525">
              <a:noFill/>
              <a:round/>
              <a:headEnd/>
              <a:tailEnd/>
            </a:ln>
          </p:spPr>
          <p:txBody>
            <a:bodyPr>
              <a:prstTxWarp prst="textNoShape">
                <a:avLst/>
              </a:prstTxWarp>
            </a:bodyPr>
            <a:lstStyle/>
            <a:p>
              <a:pPr eaLnBrk="0" hangingPunct="0"/>
              <a:endParaRPr lang="en-US"/>
            </a:p>
          </p:txBody>
        </p:sp>
        <p:sp>
          <p:nvSpPr>
            <p:cNvPr id="74759" name="Freeform 7"/>
            <p:cNvSpPr>
              <a:spLocks/>
            </p:cNvSpPr>
            <p:nvPr/>
          </p:nvSpPr>
          <p:spPr bwMode="auto">
            <a:xfrm>
              <a:off x="3900" y="2978"/>
              <a:ext cx="127" cy="445"/>
            </a:xfrm>
            <a:custGeom>
              <a:avLst/>
              <a:gdLst>
                <a:gd name="T0" fmla="*/ 0 w 255"/>
                <a:gd name="T1" fmla="*/ 4 h 889"/>
                <a:gd name="T2" fmla="*/ 0 w 255"/>
                <a:gd name="T3" fmla="*/ 4 h 889"/>
                <a:gd name="T4" fmla="*/ 0 w 255"/>
                <a:gd name="T5" fmla="*/ 4 h 889"/>
                <a:gd name="T6" fmla="*/ 0 w 255"/>
                <a:gd name="T7" fmla="*/ 4 h 889"/>
                <a:gd name="T8" fmla="*/ 0 w 255"/>
                <a:gd name="T9" fmla="*/ 4 h 889"/>
                <a:gd name="T10" fmla="*/ 0 w 255"/>
                <a:gd name="T11" fmla="*/ 4 h 889"/>
                <a:gd name="T12" fmla="*/ 0 w 255"/>
                <a:gd name="T13" fmla="*/ 4 h 889"/>
                <a:gd name="T14" fmla="*/ 0 w 255"/>
                <a:gd name="T15" fmla="*/ 4 h 889"/>
                <a:gd name="T16" fmla="*/ 0 w 255"/>
                <a:gd name="T17" fmla="*/ 3 h 889"/>
                <a:gd name="T18" fmla="*/ 0 w 255"/>
                <a:gd name="T19" fmla="*/ 3 h 889"/>
                <a:gd name="T20" fmla="*/ 0 w 255"/>
                <a:gd name="T21" fmla="*/ 3 h 889"/>
                <a:gd name="T22" fmla="*/ 0 w 255"/>
                <a:gd name="T23" fmla="*/ 2 h 889"/>
                <a:gd name="T24" fmla="*/ 0 w 255"/>
                <a:gd name="T25" fmla="*/ 2 h 889"/>
                <a:gd name="T26" fmla="*/ 0 w 255"/>
                <a:gd name="T27" fmla="*/ 2 h 889"/>
                <a:gd name="T28" fmla="*/ 0 w 255"/>
                <a:gd name="T29" fmla="*/ 1 h 889"/>
                <a:gd name="T30" fmla="*/ 0 w 255"/>
                <a:gd name="T31" fmla="*/ 1 h 889"/>
                <a:gd name="T32" fmla="*/ 0 w 255"/>
                <a:gd name="T33" fmla="*/ 1 h 889"/>
                <a:gd name="T34" fmla="*/ 0 w 255"/>
                <a:gd name="T35" fmla="*/ 1 h 889"/>
                <a:gd name="T36" fmla="*/ 0 w 255"/>
                <a:gd name="T37" fmla="*/ 1 h 889"/>
                <a:gd name="T38" fmla="*/ 0 w 255"/>
                <a:gd name="T39" fmla="*/ 1 h 889"/>
                <a:gd name="T40" fmla="*/ 0 w 255"/>
                <a:gd name="T41" fmla="*/ 1 h 889"/>
                <a:gd name="T42" fmla="*/ 0 w 255"/>
                <a:gd name="T43" fmla="*/ 1 h 889"/>
                <a:gd name="T44" fmla="*/ 0 w 255"/>
                <a:gd name="T45" fmla="*/ 1 h 889"/>
                <a:gd name="T46" fmla="*/ 0 w 255"/>
                <a:gd name="T47" fmla="*/ 1 h 889"/>
                <a:gd name="T48" fmla="*/ 0 w 255"/>
                <a:gd name="T49" fmla="*/ 1 h 889"/>
                <a:gd name="T50" fmla="*/ 0 w 255"/>
                <a:gd name="T51" fmla="*/ 1 h 889"/>
                <a:gd name="T52" fmla="*/ 0 w 255"/>
                <a:gd name="T53" fmla="*/ 1 h 889"/>
                <a:gd name="T54" fmla="*/ 0 w 255"/>
                <a:gd name="T55" fmla="*/ 1 h 889"/>
                <a:gd name="T56" fmla="*/ 0 w 255"/>
                <a:gd name="T57" fmla="*/ 1 h 889"/>
                <a:gd name="T58" fmla="*/ 0 w 255"/>
                <a:gd name="T59" fmla="*/ 2 h 889"/>
                <a:gd name="T60" fmla="*/ 0 w 255"/>
                <a:gd name="T61" fmla="*/ 2 h 889"/>
                <a:gd name="T62" fmla="*/ 0 w 255"/>
                <a:gd name="T63" fmla="*/ 3 h 889"/>
                <a:gd name="T64" fmla="*/ 0 w 255"/>
                <a:gd name="T65" fmla="*/ 3 h 889"/>
                <a:gd name="T66" fmla="*/ 0 w 255"/>
                <a:gd name="T67" fmla="*/ 3 h 889"/>
                <a:gd name="T68" fmla="*/ 0 w 255"/>
                <a:gd name="T69" fmla="*/ 4 h 889"/>
                <a:gd name="T70" fmla="*/ 0 w 255"/>
                <a:gd name="T71" fmla="*/ 4 h 889"/>
                <a:gd name="T72" fmla="*/ 0 w 255"/>
                <a:gd name="T73" fmla="*/ 4 h 889"/>
                <a:gd name="T74" fmla="*/ 0 w 255"/>
                <a:gd name="T75" fmla="*/ 4 h 889"/>
                <a:gd name="T76" fmla="*/ 0 w 255"/>
                <a:gd name="T77" fmla="*/ 4 h 889"/>
                <a:gd name="T78" fmla="*/ 0 w 255"/>
                <a:gd name="T79" fmla="*/ 4 h 889"/>
                <a:gd name="T80" fmla="*/ 0 w 255"/>
                <a:gd name="T81" fmla="*/ 4 h 889"/>
                <a:gd name="T82" fmla="*/ 0 w 255"/>
                <a:gd name="T83" fmla="*/ 4 h 8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5"/>
                <a:gd name="T127" fmla="*/ 0 h 889"/>
                <a:gd name="T128" fmla="*/ 255 w 255"/>
                <a:gd name="T129" fmla="*/ 889 h 8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5" h="889">
                  <a:moveTo>
                    <a:pt x="0" y="865"/>
                  </a:moveTo>
                  <a:lnTo>
                    <a:pt x="0" y="888"/>
                  </a:lnTo>
                  <a:lnTo>
                    <a:pt x="8" y="889"/>
                  </a:lnTo>
                  <a:lnTo>
                    <a:pt x="15" y="889"/>
                  </a:lnTo>
                  <a:lnTo>
                    <a:pt x="22" y="889"/>
                  </a:lnTo>
                  <a:lnTo>
                    <a:pt x="29" y="889"/>
                  </a:lnTo>
                  <a:lnTo>
                    <a:pt x="45" y="886"/>
                  </a:lnTo>
                  <a:lnTo>
                    <a:pt x="62" y="880"/>
                  </a:lnTo>
                  <a:lnTo>
                    <a:pt x="79" y="874"/>
                  </a:lnTo>
                  <a:lnTo>
                    <a:pt x="96" y="867"/>
                  </a:lnTo>
                  <a:lnTo>
                    <a:pt x="113" y="858"/>
                  </a:lnTo>
                  <a:lnTo>
                    <a:pt x="130" y="848"/>
                  </a:lnTo>
                  <a:lnTo>
                    <a:pt x="146" y="836"/>
                  </a:lnTo>
                  <a:lnTo>
                    <a:pt x="161" y="824"/>
                  </a:lnTo>
                  <a:lnTo>
                    <a:pt x="176" y="809"/>
                  </a:lnTo>
                  <a:lnTo>
                    <a:pt x="190" y="791"/>
                  </a:lnTo>
                  <a:lnTo>
                    <a:pt x="203" y="773"/>
                  </a:lnTo>
                  <a:lnTo>
                    <a:pt x="213" y="752"/>
                  </a:lnTo>
                  <a:lnTo>
                    <a:pt x="223" y="730"/>
                  </a:lnTo>
                  <a:lnTo>
                    <a:pt x="232" y="705"/>
                  </a:lnTo>
                  <a:lnTo>
                    <a:pt x="237" y="678"/>
                  </a:lnTo>
                  <a:lnTo>
                    <a:pt x="242" y="648"/>
                  </a:lnTo>
                  <a:lnTo>
                    <a:pt x="249" y="572"/>
                  </a:lnTo>
                  <a:lnTo>
                    <a:pt x="253" y="506"/>
                  </a:lnTo>
                  <a:lnTo>
                    <a:pt x="255" y="443"/>
                  </a:lnTo>
                  <a:lnTo>
                    <a:pt x="252" y="383"/>
                  </a:lnTo>
                  <a:lnTo>
                    <a:pt x="244" y="323"/>
                  </a:lnTo>
                  <a:lnTo>
                    <a:pt x="230" y="260"/>
                  </a:lnTo>
                  <a:lnTo>
                    <a:pt x="207" y="190"/>
                  </a:lnTo>
                  <a:lnTo>
                    <a:pt x="176" y="110"/>
                  </a:lnTo>
                  <a:lnTo>
                    <a:pt x="117" y="43"/>
                  </a:lnTo>
                  <a:lnTo>
                    <a:pt x="101" y="34"/>
                  </a:lnTo>
                  <a:lnTo>
                    <a:pt x="85" y="25"/>
                  </a:lnTo>
                  <a:lnTo>
                    <a:pt x="70" y="18"/>
                  </a:lnTo>
                  <a:lnTo>
                    <a:pt x="55" y="11"/>
                  </a:lnTo>
                  <a:lnTo>
                    <a:pt x="41" y="7"/>
                  </a:lnTo>
                  <a:lnTo>
                    <a:pt x="28" y="3"/>
                  </a:lnTo>
                  <a:lnTo>
                    <a:pt x="14" y="1"/>
                  </a:lnTo>
                  <a:lnTo>
                    <a:pt x="0" y="0"/>
                  </a:lnTo>
                  <a:lnTo>
                    <a:pt x="0" y="25"/>
                  </a:lnTo>
                  <a:lnTo>
                    <a:pt x="13" y="25"/>
                  </a:lnTo>
                  <a:lnTo>
                    <a:pt x="26" y="27"/>
                  </a:lnTo>
                  <a:lnTo>
                    <a:pt x="39" y="31"/>
                  </a:lnTo>
                  <a:lnTo>
                    <a:pt x="52" y="34"/>
                  </a:lnTo>
                  <a:lnTo>
                    <a:pt x="64" y="40"/>
                  </a:lnTo>
                  <a:lnTo>
                    <a:pt x="77" y="47"/>
                  </a:lnTo>
                  <a:lnTo>
                    <a:pt x="89" y="56"/>
                  </a:lnTo>
                  <a:lnTo>
                    <a:pt x="99" y="66"/>
                  </a:lnTo>
                  <a:lnTo>
                    <a:pt x="111" y="76"/>
                  </a:lnTo>
                  <a:lnTo>
                    <a:pt x="121" y="85"/>
                  </a:lnTo>
                  <a:lnTo>
                    <a:pt x="129" y="95"/>
                  </a:lnTo>
                  <a:lnTo>
                    <a:pt x="137" y="104"/>
                  </a:lnTo>
                  <a:lnTo>
                    <a:pt x="145" y="115"/>
                  </a:lnTo>
                  <a:lnTo>
                    <a:pt x="152" y="126"/>
                  </a:lnTo>
                  <a:lnTo>
                    <a:pt x="160" y="139"/>
                  </a:lnTo>
                  <a:lnTo>
                    <a:pt x="168" y="153"/>
                  </a:lnTo>
                  <a:lnTo>
                    <a:pt x="188" y="201"/>
                  </a:lnTo>
                  <a:lnTo>
                    <a:pt x="203" y="255"/>
                  </a:lnTo>
                  <a:lnTo>
                    <a:pt x="215" y="313"/>
                  </a:lnTo>
                  <a:lnTo>
                    <a:pt x="223" y="375"/>
                  </a:lnTo>
                  <a:lnTo>
                    <a:pt x="227" y="442"/>
                  </a:lnTo>
                  <a:lnTo>
                    <a:pt x="227" y="511"/>
                  </a:lnTo>
                  <a:lnTo>
                    <a:pt x="223" y="583"/>
                  </a:lnTo>
                  <a:lnTo>
                    <a:pt x="214" y="656"/>
                  </a:lnTo>
                  <a:lnTo>
                    <a:pt x="207" y="680"/>
                  </a:lnTo>
                  <a:lnTo>
                    <a:pt x="202" y="701"/>
                  </a:lnTo>
                  <a:lnTo>
                    <a:pt x="195" y="721"/>
                  </a:lnTo>
                  <a:lnTo>
                    <a:pt x="188" y="739"/>
                  </a:lnTo>
                  <a:lnTo>
                    <a:pt x="181" y="756"/>
                  </a:lnTo>
                  <a:lnTo>
                    <a:pt x="174" y="771"/>
                  </a:lnTo>
                  <a:lnTo>
                    <a:pt x="165" y="784"/>
                  </a:lnTo>
                  <a:lnTo>
                    <a:pt x="155" y="797"/>
                  </a:lnTo>
                  <a:lnTo>
                    <a:pt x="145" y="809"/>
                  </a:lnTo>
                  <a:lnTo>
                    <a:pt x="134" y="819"/>
                  </a:lnTo>
                  <a:lnTo>
                    <a:pt x="120" y="828"/>
                  </a:lnTo>
                  <a:lnTo>
                    <a:pt x="105" y="836"/>
                  </a:lnTo>
                  <a:lnTo>
                    <a:pt x="87" y="844"/>
                  </a:lnTo>
                  <a:lnTo>
                    <a:pt x="68" y="852"/>
                  </a:lnTo>
                  <a:lnTo>
                    <a:pt x="46" y="858"/>
                  </a:lnTo>
                  <a:lnTo>
                    <a:pt x="22" y="865"/>
                  </a:lnTo>
                  <a:lnTo>
                    <a:pt x="16" y="865"/>
                  </a:lnTo>
                  <a:lnTo>
                    <a:pt x="11" y="865"/>
                  </a:lnTo>
                  <a:lnTo>
                    <a:pt x="6" y="865"/>
                  </a:lnTo>
                  <a:lnTo>
                    <a:pt x="0" y="865"/>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74760" name="Freeform 8"/>
            <p:cNvSpPr>
              <a:spLocks/>
            </p:cNvSpPr>
            <p:nvPr/>
          </p:nvSpPr>
          <p:spPr bwMode="auto">
            <a:xfrm>
              <a:off x="3774" y="2978"/>
              <a:ext cx="126" cy="445"/>
            </a:xfrm>
            <a:custGeom>
              <a:avLst/>
              <a:gdLst>
                <a:gd name="T0" fmla="*/ 1 w 251"/>
                <a:gd name="T1" fmla="*/ 0 h 888"/>
                <a:gd name="T2" fmla="*/ 1 w 251"/>
                <a:gd name="T3" fmla="*/ 1 h 888"/>
                <a:gd name="T4" fmla="*/ 1 w 251"/>
                <a:gd name="T5" fmla="*/ 1 h 888"/>
                <a:gd name="T6" fmla="*/ 1 w 251"/>
                <a:gd name="T7" fmla="*/ 1 h 888"/>
                <a:gd name="T8" fmla="*/ 1 w 251"/>
                <a:gd name="T9" fmla="*/ 1 h 888"/>
                <a:gd name="T10" fmla="*/ 1 w 251"/>
                <a:gd name="T11" fmla="*/ 1 h 888"/>
                <a:gd name="T12" fmla="*/ 1 w 251"/>
                <a:gd name="T13" fmla="*/ 1 h 888"/>
                <a:gd name="T14" fmla="*/ 1 w 251"/>
                <a:gd name="T15" fmla="*/ 2 h 888"/>
                <a:gd name="T16" fmla="*/ 1 w 251"/>
                <a:gd name="T17" fmla="*/ 2 h 888"/>
                <a:gd name="T18" fmla="*/ 0 w 251"/>
                <a:gd name="T19" fmla="*/ 2 h 888"/>
                <a:gd name="T20" fmla="*/ 1 w 251"/>
                <a:gd name="T21" fmla="*/ 3 h 888"/>
                <a:gd name="T22" fmla="*/ 1 w 251"/>
                <a:gd name="T23" fmla="*/ 3 h 888"/>
                <a:gd name="T24" fmla="*/ 1 w 251"/>
                <a:gd name="T25" fmla="*/ 3 h 888"/>
                <a:gd name="T26" fmla="*/ 1 w 251"/>
                <a:gd name="T27" fmla="*/ 3 h 888"/>
                <a:gd name="T28" fmla="*/ 1 w 251"/>
                <a:gd name="T29" fmla="*/ 4 h 888"/>
                <a:gd name="T30" fmla="*/ 1 w 251"/>
                <a:gd name="T31" fmla="*/ 4 h 888"/>
                <a:gd name="T32" fmla="*/ 1 w 251"/>
                <a:gd name="T33" fmla="*/ 4 h 888"/>
                <a:gd name="T34" fmla="*/ 1 w 251"/>
                <a:gd name="T35" fmla="*/ 4 h 888"/>
                <a:gd name="T36" fmla="*/ 1 w 251"/>
                <a:gd name="T37" fmla="*/ 4 h 888"/>
                <a:gd name="T38" fmla="*/ 1 w 251"/>
                <a:gd name="T39" fmla="*/ 4 h 888"/>
                <a:gd name="T40" fmla="*/ 1 w 251"/>
                <a:gd name="T41" fmla="*/ 4 h 888"/>
                <a:gd name="T42" fmla="*/ 1 w 251"/>
                <a:gd name="T43" fmla="*/ 4 h 888"/>
                <a:gd name="T44" fmla="*/ 1 w 251"/>
                <a:gd name="T45" fmla="*/ 4 h 888"/>
                <a:gd name="T46" fmla="*/ 1 w 251"/>
                <a:gd name="T47" fmla="*/ 4 h 888"/>
                <a:gd name="T48" fmla="*/ 1 w 251"/>
                <a:gd name="T49" fmla="*/ 4 h 888"/>
                <a:gd name="T50" fmla="*/ 1 w 251"/>
                <a:gd name="T51" fmla="*/ 4 h 888"/>
                <a:gd name="T52" fmla="*/ 1 w 251"/>
                <a:gd name="T53" fmla="*/ 4 h 888"/>
                <a:gd name="T54" fmla="*/ 1 w 251"/>
                <a:gd name="T55" fmla="*/ 4 h 888"/>
                <a:gd name="T56" fmla="*/ 1 w 251"/>
                <a:gd name="T57" fmla="*/ 3 h 888"/>
                <a:gd name="T58" fmla="*/ 1 w 251"/>
                <a:gd name="T59" fmla="*/ 3 h 888"/>
                <a:gd name="T60" fmla="*/ 1 w 251"/>
                <a:gd name="T61" fmla="*/ 3 h 888"/>
                <a:gd name="T62" fmla="*/ 1 w 251"/>
                <a:gd name="T63" fmla="*/ 2 h 888"/>
                <a:gd name="T64" fmla="*/ 1 w 251"/>
                <a:gd name="T65" fmla="*/ 2 h 888"/>
                <a:gd name="T66" fmla="*/ 1 w 251"/>
                <a:gd name="T67" fmla="*/ 1 h 888"/>
                <a:gd name="T68" fmla="*/ 1 w 251"/>
                <a:gd name="T69" fmla="*/ 1 h 888"/>
                <a:gd name="T70" fmla="*/ 1 w 251"/>
                <a:gd name="T71" fmla="*/ 1 h 888"/>
                <a:gd name="T72" fmla="*/ 1 w 251"/>
                <a:gd name="T73" fmla="*/ 1 h 888"/>
                <a:gd name="T74" fmla="*/ 1 w 251"/>
                <a:gd name="T75" fmla="*/ 1 h 888"/>
                <a:gd name="T76" fmla="*/ 1 w 251"/>
                <a:gd name="T77" fmla="*/ 1 h 888"/>
                <a:gd name="T78" fmla="*/ 1 w 251"/>
                <a:gd name="T79" fmla="*/ 1 h 888"/>
                <a:gd name="T80" fmla="*/ 1 w 251"/>
                <a:gd name="T81" fmla="*/ 1 h 888"/>
                <a:gd name="T82" fmla="*/ 1 w 251"/>
                <a:gd name="T83" fmla="*/ 1 h 8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1"/>
                <a:gd name="T127" fmla="*/ 0 h 888"/>
                <a:gd name="T128" fmla="*/ 251 w 251"/>
                <a:gd name="T129" fmla="*/ 888 h 8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1" h="888">
                  <a:moveTo>
                    <a:pt x="251" y="25"/>
                  </a:moveTo>
                  <a:lnTo>
                    <a:pt x="251" y="0"/>
                  </a:lnTo>
                  <a:lnTo>
                    <a:pt x="237" y="1"/>
                  </a:lnTo>
                  <a:lnTo>
                    <a:pt x="222" y="2"/>
                  </a:lnTo>
                  <a:lnTo>
                    <a:pt x="208" y="7"/>
                  </a:lnTo>
                  <a:lnTo>
                    <a:pt x="193" y="11"/>
                  </a:lnTo>
                  <a:lnTo>
                    <a:pt x="178" y="18"/>
                  </a:lnTo>
                  <a:lnTo>
                    <a:pt x="163" y="26"/>
                  </a:lnTo>
                  <a:lnTo>
                    <a:pt x="147" y="35"/>
                  </a:lnTo>
                  <a:lnTo>
                    <a:pt x="131" y="47"/>
                  </a:lnTo>
                  <a:lnTo>
                    <a:pt x="101" y="78"/>
                  </a:lnTo>
                  <a:lnTo>
                    <a:pt x="76" y="115"/>
                  </a:lnTo>
                  <a:lnTo>
                    <a:pt x="53" y="159"/>
                  </a:lnTo>
                  <a:lnTo>
                    <a:pt x="34" y="208"/>
                  </a:lnTo>
                  <a:lnTo>
                    <a:pt x="19" y="262"/>
                  </a:lnTo>
                  <a:lnTo>
                    <a:pt x="9" y="320"/>
                  </a:lnTo>
                  <a:lnTo>
                    <a:pt x="2" y="381"/>
                  </a:lnTo>
                  <a:lnTo>
                    <a:pt x="0" y="444"/>
                  </a:lnTo>
                  <a:lnTo>
                    <a:pt x="0" y="465"/>
                  </a:lnTo>
                  <a:lnTo>
                    <a:pt x="1" y="500"/>
                  </a:lnTo>
                  <a:lnTo>
                    <a:pt x="2" y="534"/>
                  </a:lnTo>
                  <a:lnTo>
                    <a:pt x="5" y="569"/>
                  </a:lnTo>
                  <a:lnTo>
                    <a:pt x="10" y="605"/>
                  </a:lnTo>
                  <a:lnTo>
                    <a:pt x="16" y="639"/>
                  </a:lnTo>
                  <a:lnTo>
                    <a:pt x="23" y="674"/>
                  </a:lnTo>
                  <a:lnTo>
                    <a:pt x="32" y="708"/>
                  </a:lnTo>
                  <a:lnTo>
                    <a:pt x="41" y="742"/>
                  </a:lnTo>
                  <a:lnTo>
                    <a:pt x="49" y="759"/>
                  </a:lnTo>
                  <a:lnTo>
                    <a:pt x="58" y="774"/>
                  </a:lnTo>
                  <a:lnTo>
                    <a:pt x="69" y="789"/>
                  </a:lnTo>
                  <a:lnTo>
                    <a:pt x="78" y="803"/>
                  </a:lnTo>
                  <a:lnTo>
                    <a:pt x="88" y="816"/>
                  </a:lnTo>
                  <a:lnTo>
                    <a:pt x="100" y="827"/>
                  </a:lnTo>
                  <a:lnTo>
                    <a:pt x="111" y="839"/>
                  </a:lnTo>
                  <a:lnTo>
                    <a:pt x="124" y="848"/>
                  </a:lnTo>
                  <a:lnTo>
                    <a:pt x="137" y="857"/>
                  </a:lnTo>
                  <a:lnTo>
                    <a:pt x="151" y="864"/>
                  </a:lnTo>
                  <a:lnTo>
                    <a:pt x="166" y="871"/>
                  </a:lnTo>
                  <a:lnTo>
                    <a:pt x="181" y="877"/>
                  </a:lnTo>
                  <a:lnTo>
                    <a:pt x="197" y="881"/>
                  </a:lnTo>
                  <a:lnTo>
                    <a:pt x="214" y="885"/>
                  </a:lnTo>
                  <a:lnTo>
                    <a:pt x="232" y="887"/>
                  </a:lnTo>
                  <a:lnTo>
                    <a:pt x="251" y="888"/>
                  </a:lnTo>
                  <a:lnTo>
                    <a:pt x="251" y="865"/>
                  </a:lnTo>
                  <a:lnTo>
                    <a:pt x="231" y="863"/>
                  </a:lnTo>
                  <a:lnTo>
                    <a:pt x="212" y="859"/>
                  </a:lnTo>
                  <a:lnTo>
                    <a:pt x="194" y="855"/>
                  </a:lnTo>
                  <a:lnTo>
                    <a:pt x="178" y="849"/>
                  </a:lnTo>
                  <a:lnTo>
                    <a:pt x="163" y="842"/>
                  </a:lnTo>
                  <a:lnTo>
                    <a:pt x="148" y="834"/>
                  </a:lnTo>
                  <a:lnTo>
                    <a:pt x="136" y="825"/>
                  </a:lnTo>
                  <a:lnTo>
                    <a:pt x="123" y="814"/>
                  </a:lnTo>
                  <a:lnTo>
                    <a:pt x="111" y="803"/>
                  </a:lnTo>
                  <a:lnTo>
                    <a:pt x="100" y="790"/>
                  </a:lnTo>
                  <a:lnTo>
                    <a:pt x="90" y="777"/>
                  </a:lnTo>
                  <a:lnTo>
                    <a:pt x="80" y="764"/>
                  </a:lnTo>
                  <a:lnTo>
                    <a:pt x="71" y="749"/>
                  </a:lnTo>
                  <a:lnTo>
                    <a:pt x="62" y="733"/>
                  </a:lnTo>
                  <a:lnTo>
                    <a:pt x="54" y="716"/>
                  </a:lnTo>
                  <a:lnTo>
                    <a:pt x="46" y="699"/>
                  </a:lnTo>
                  <a:lnTo>
                    <a:pt x="34" y="608"/>
                  </a:lnTo>
                  <a:lnTo>
                    <a:pt x="27" y="526"/>
                  </a:lnTo>
                  <a:lnTo>
                    <a:pt x="24" y="453"/>
                  </a:lnTo>
                  <a:lnTo>
                    <a:pt x="26" y="385"/>
                  </a:lnTo>
                  <a:lnTo>
                    <a:pt x="33" y="321"/>
                  </a:lnTo>
                  <a:lnTo>
                    <a:pt x="47" y="258"/>
                  </a:lnTo>
                  <a:lnTo>
                    <a:pt x="68" y="194"/>
                  </a:lnTo>
                  <a:lnTo>
                    <a:pt x="95" y="129"/>
                  </a:lnTo>
                  <a:lnTo>
                    <a:pt x="102" y="119"/>
                  </a:lnTo>
                  <a:lnTo>
                    <a:pt x="109" y="110"/>
                  </a:lnTo>
                  <a:lnTo>
                    <a:pt x="116" y="102"/>
                  </a:lnTo>
                  <a:lnTo>
                    <a:pt x="123" y="93"/>
                  </a:lnTo>
                  <a:lnTo>
                    <a:pt x="129" y="85"/>
                  </a:lnTo>
                  <a:lnTo>
                    <a:pt x="137" y="77"/>
                  </a:lnTo>
                  <a:lnTo>
                    <a:pt x="145" y="69"/>
                  </a:lnTo>
                  <a:lnTo>
                    <a:pt x="153" y="61"/>
                  </a:lnTo>
                  <a:lnTo>
                    <a:pt x="161" y="54"/>
                  </a:lnTo>
                  <a:lnTo>
                    <a:pt x="171" y="47"/>
                  </a:lnTo>
                  <a:lnTo>
                    <a:pt x="182" y="41"/>
                  </a:lnTo>
                  <a:lnTo>
                    <a:pt x="194" y="35"/>
                  </a:lnTo>
                  <a:lnTo>
                    <a:pt x="207" y="31"/>
                  </a:lnTo>
                  <a:lnTo>
                    <a:pt x="221" y="27"/>
                  </a:lnTo>
                  <a:lnTo>
                    <a:pt x="236" y="26"/>
                  </a:lnTo>
                  <a:lnTo>
                    <a:pt x="251" y="25"/>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74761" name="Freeform 9"/>
            <p:cNvSpPr>
              <a:spLocks/>
            </p:cNvSpPr>
            <p:nvPr/>
          </p:nvSpPr>
          <p:spPr bwMode="auto">
            <a:xfrm>
              <a:off x="3812" y="3013"/>
              <a:ext cx="187" cy="387"/>
            </a:xfrm>
            <a:custGeom>
              <a:avLst/>
              <a:gdLst>
                <a:gd name="T0" fmla="*/ 1 w 373"/>
                <a:gd name="T1" fmla="*/ 1 h 773"/>
                <a:gd name="T2" fmla="*/ 1 w 373"/>
                <a:gd name="T3" fmla="*/ 1 h 773"/>
                <a:gd name="T4" fmla="*/ 1 w 373"/>
                <a:gd name="T5" fmla="*/ 1 h 773"/>
                <a:gd name="T6" fmla="*/ 1 w 373"/>
                <a:gd name="T7" fmla="*/ 1 h 773"/>
                <a:gd name="T8" fmla="*/ 1 w 373"/>
                <a:gd name="T9" fmla="*/ 1 h 773"/>
                <a:gd name="T10" fmla="*/ 1 w 373"/>
                <a:gd name="T11" fmla="*/ 2 h 773"/>
                <a:gd name="T12" fmla="*/ 1 w 373"/>
                <a:gd name="T13" fmla="*/ 2 h 773"/>
                <a:gd name="T14" fmla="*/ 1 w 373"/>
                <a:gd name="T15" fmla="*/ 2 h 773"/>
                <a:gd name="T16" fmla="*/ 0 w 373"/>
                <a:gd name="T17" fmla="*/ 2 h 773"/>
                <a:gd name="T18" fmla="*/ 0 w 373"/>
                <a:gd name="T19" fmla="*/ 2 h 773"/>
                <a:gd name="T20" fmla="*/ 1 w 373"/>
                <a:gd name="T21" fmla="*/ 2 h 773"/>
                <a:gd name="T22" fmla="*/ 1 w 373"/>
                <a:gd name="T23" fmla="*/ 3 h 773"/>
                <a:gd name="T24" fmla="*/ 1 w 373"/>
                <a:gd name="T25" fmla="*/ 3 h 773"/>
                <a:gd name="T26" fmla="*/ 1 w 373"/>
                <a:gd name="T27" fmla="*/ 3 h 773"/>
                <a:gd name="T28" fmla="*/ 1 w 373"/>
                <a:gd name="T29" fmla="*/ 3 h 773"/>
                <a:gd name="T30" fmla="*/ 1 w 373"/>
                <a:gd name="T31" fmla="*/ 3 h 773"/>
                <a:gd name="T32" fmla="*/ 1 w 373"/>
                <a:gd name="T33" fmla="*/ 4 h 773"/>
                <a:gd name="T34" fmla="*/ 1 w 373"/>
                <a:gd name="T35" fmla="*/ 4 h 773"/>
                <a:gd name="T36" fmla="*/ 1 w 373"/>
                <a:gd name="T37" fmla="*/ 4 h 773"/>
                <a:gd name="T38" fmla="*/ 1 w 373"/>
                <a:gd name="T39" fmla="*/ 4 h 773"/>
                <a:gd name="T40" fmla="*/ 1 w 373"/>
                <a:gd name="T41" fmla="*/ 3 h 773"/>
                <a:gd name="T42" fmla="*/ 2 w 373"/>
                <a:gd name="T43" fmla="*/ 3 h 773"/>
                <a:gd name="T44" fmla="*/ 2 w 373"/>
                <a:gd name="T45" fmla="*/ 3 h 773"/>
                <a:gd name="T46" fmla="*/ 2 w 373"/>
                <a:gd name="T47" fmla="*/ 3 h 773"/>
                <a:gd name="T48" fmla="*/ 2 w 373"/>
                <a:gd name="T49" fmla="*/ 3 h 773"/>
                <a:gd name="T50" fmla="*/ 2 w 373"/>
                <a:gd name="T51" fmla="*/ 3 h 773"/>
                <a:gd name="T52" fmla="*/ 2 w 373"/>
                <a:gd name="T53" fmla="*/ 3 h 773"/>
                <a:gd name="T54" fmla="*/ 2 w 373"/>
                <a:gd name="T55" fmla="*/ 3 h 773"/>
                <a:gd name="T56" fmla="*/ 2 w 373"/>
                <a:gd name="T57" fmla="*/ 3 h 773"/>
                <a:gd name="T58" fmla="*/ 2 w 373"/>
                <a:gd name="T59" fmla="*/ 3 h 773"/>
                <a:gd name="T60" fmla="*/ 2 w 373"/>
                <a:gd name="T61" fmla="*/ 3 h 773"/>
                <a:gd name="T62" fmla="*/ 2 w 373"/>
                <a:gd name="T63" fmla="*/ 2 h 773"/>
                <a:gd name="T64" fmla="*/ 2 w 373"/>
                <a:gd name="T65" fmla="*/ 2 h 773"/>
                <a:gd name="T66" fmla="*/ 2 w 373"/>
                <a:gd name="T67" fmla="*/ 2 h 773"/>
                <a:gd name="T68" fmla="*/ 2 w 373"/>
                <a:gd name="T69" fmla="*/ 2 h 773"/>
                <a:gd name="T70" fmla="*/ 2 w 373"/>
                <a:gd name="T71" fmla="*/ 2 h 773"/>
                <a:gd name="T72" fmla="*/ 1 w 373"/>
                <a:gd name="T73" fmla="*/ 2 h 773"/>
                <a:gd name="T74" fmla="*/ 1 w 373"/>
                <a:gd name="T75" fmla="*/ 2 h 773"/>
                <a:gd name="T76" fmla="*/ 1 w 373"/>
                <a:gd name="T77" fmla="*/ 2 h 773"/>
                <a:gd name="T78" fmla="*/ 1 w 373"/>
                <a:gd name="T79" fmla="*/ 1 h 773"/>
                <a:gd name="T80" fmla="*/ 1 w 373"/>
                <a:gd name="T81" fmla="*/ 1 h 773"/>
                <a:gd name="T82" fmla="*/ 1 w 373"/>
                <a:gd name="T83" fmla="*/ 1 h 773"/>
                <a:gd name="T84" fmla="*/ 1 w 373"/>
                <a:gd name="T85" fmla="*/ 1 h 773"/>
                <a:gd name="T86" fmla="*/ 1 w 373"/>
                <a:gd name="T87" fmla="*/ 1 h 773"/>
                <a:gd name="T88" fmla="*/ 1 w 373"/>
                <a:gd name="T89" fmla="*/ 1 h 773"/>
                <a:gd name="T90" fmla="*/ 1 w 373"/>
                <a:gd name="T91" fmla="*/ 1 h 773"/>
                <a:gd name="T92" fmla="*/ 1 w 373"/>
                <a:gd name="T93" fmla="*/ 1 h 773"/>
                <a:gd name="T94" fmla="*/ 1 w 373"/>
                <a:gd name="T95" fmla="*/ 2 h 773"/>
                <a:gd name="T96" fmla="*/ 1 w 373"/>
                <a:gd name="T97" fmla="*/ 2 h 773"/>
                <a:gd name="T98" fmla="*/ 1 w 373"/>
                <a:gd name="T99" fmla="*/ 2 h 773"/>
                <a:gd name="T100" fmla="*/ 1 w 373"/>
                <a:gd name="T101" fmla="*/ 2 h 773"/>
                <a:gd name="T102" fmla="*/ 1 w 373"/>
                <a:gd name="T103" fmla="*/ 2 h 773"/>
                <a:gd name="T104" fmla="*/ 1 w 373"/>
                <a:gd name="T105" fmla="*/ 1 h 773"/>
                <a:gd name="T106" fmla="*/ 1 w 373"/>
                <a:gd name="T107" fmla="*/ 1 h 773"/>
                <a:gd name="T108" fmla="*/ 1 w 373"/>
                <a:gd name="T109" fmla="*/ 1 h 773"/>
                <a:gd name="T110" fmla="*/ 1 w 373"/>
                <a:gd name="T111" fmla="*/ 1 h 773"/>
                <a:gd name="T112" fmla="*/ 1 w 373"/>
                <a:gd name="T113" fmla="*/ 1 h 773"/>
                <a:gd name="T114" fmla="*/ 1 w 373"/>
                <a:gd name="T115" fmla="*/ 0 h 773"/>
                <a:gd name="T116" fmla="*/ 1 w 373"/>
                <a:gd name="T117" fmla="*/ 1 h 7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3"/>
                <a:gd name="T178" fmla="*/ 0 h 773"/>
                <a:gd name="T179" fmla="*/ 373 w 373"/>
                <a:gd name="T180" fmla="*/ 773 h 7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3" h="773">
                  <a:moveTo>
                    <a:pt x="70" y="93"/>
                  </a:moveTo>
                  <a:lnTo>
                    <a:pt x="57" y="120"/>
                  </a:lnTo>
                  <a:lnTo>
                    <a:pt x="45" y="151"/>
                  </a:lnTo>
                  <a:lnTo>
                    <a:pt x="33" y="187"/>
                  </a:lnTo>
                  <a:lnTo>
                    <a:pt x="22" y="226"/>
                  </a:lnTo>
                  <a:lnTo>
                    <a:pt x="14" y="268"/>
                  </a:lnTo>
                  <a:lnTo>
                    <a:pt x="5" y="313"/>
                  </a:lnTo>
                  <a:lnTo>
                    <a:pt x="1" y="359"/>
                  </a:lnTo>
                  <a:lnTo>
                    <a:pt x="0" y="408"/>
                  </a:lnTo>
                  <a:lnTo>
                    <a:pt x="0" y="456"/>
                  </a:lnTo>
                  <a:lnTo>
                    <a:pt x="4" y="506"/>
                  </a:lnTo>
                  <a:lnTo>
                    <a:pt x="12" y="554"/>
                  </a:lnTo>
                  <a:lnTo>
                    <a:pt x="25" y="601"/>
                  </a:lnTo>
                  <a:lnTo>
                    <a:pt x="41" y="648"/>
                  </a:lnTo>
                  <a:lnTo>
                    <a:pt x="63" y="691"/>
                  </a:lnTo>
                  <a:lnTo>
                    <a:pt x="90" y="732"/>
                  </a:lnTo>
                  <a:lnTo>
                    <a:pt x="122" y="769"/>
                  </a:lnTo>
                  <a:lnTo>
                    <a:pt x="160" y="773"/>
                  </a:lnTo>
                  <a:lnTo>
                    <a:pt x="193" y="773"/>
                  </a:lnTo>
                  <a:lnTo>
                    <a:pt x="223" y="769"/>
                  </a:lnTo>
                  <a:lnTo>
                    <a:pt x="250" y="761"/>
                  </a:lnTo>
                  <a:lnTo>
                    <a:pt x="274" y="749"/>
                  </a:lnTo>
                  <a:lnTo>
                    <a:pt x="294" y="735"/>
                  </a:lnTo>
                  <a:lnTo>
                    <a:pt x="312" y="717"/>
                  </a:lnTo>
                  <a:lnTo>
                    <a:pt x="327" y="697"/>
                  </a:lnTo>
                  <a:lnTo>
                    <a:pt x="339" y="674"/>
                  </a:lnTo>
                  <a:lnTo>
                    <a:pt x="349" y="649"/>
                  </a:lnTo>
                  <a:lnTo>
                    <a:pt x="357" y="622"/>
                  </a:lnTo>
                  <a:lnTo>
                    <a:pt x="364" y="595"/>
                  </a:lnTo>
                  <a:lnTo>
                    <a:pt x="368" y="566"/>
                  </a:lnTo>
                  <a:lnTo>
                    <a:pt x="371" y="536"/>
                  </a:lnTo>
                  <a:lnTo>
                    <a:pt x="373" y="505"/>
                  </a:lnTo>
                  <a:lnTo>
                    <a:pt x="373" y="474"/>
                  </a:lnTo>
                  <a:lnTo>
                    <a:pt x="360" y="430"/>
                  </a:lnTo>
                  <a:lnTo>
                    <a:pt x="313" y="468"/>
                  </a:lnTo>
                  <a:lnTo>
                    <a:pt x="277" y="459"/>
                  </a:lnTo>
                  <a:lnTo>
                    <a:pt x="250" y="415"/>
                  </a:lnTo>
                  <a:lnTo>
                    <a:pt x="231" y="346"/>
                  </a:lnTo>
                  <a:lnTo>
                    <a:pt x="220" y="264"/>
                  </a:lnTo>
                  <a:lnTo>
                    <a:pt x="213" y="179"/>
                  </a:lnTo>
                  <a:lnTo>
                    <a:pt x="211" y="101"/>
                  </a:lnTo>
                  <a:lnTo>
                    <a:pt x="209" y="43"/>
                  </a:lnTo>
                  <a:lnTo>
                    <a:pt x="188" y="73"/>
                  </a:lnTo>
                  <a:lnTo>
                    <a:pt x="175" y="109"/>
                  </a:lnTo>
                  <a:lnTo>
                    <a:pt x="169" y="152"/>
                  </a:lnTo>
                  <a:lnTo>
                    <a:pt x="167" y="198"/>
                  </a:lnTo>
                  <a:lnTo>
                    <a:pt x="164" y="245"/>
                  </a:lnTo>
                  <a:lnTo>
                    <a:pt x="160" y="291"/>
                  </a:lnTo>
                  <a:lnTo>
                    <a:pt x="150" y="333"/>
                  </a:lnTo>
                  <a:lnTo>
                    <a:pt x="130" y="370"/>
                  </a:lnTo>
                  <a:lnTo>
                    <a:pt x="103" y="328"/>
                  </a:lnTo>
                  <a:lnTo>
                    <a:pt x="90" y="285"/>
                  </a:lnTo>
                  <a:lnTo>
                    <a:pt x="85" y="238"/>
                  </a:lnTo>
                  <a:lnTo>
                    <a:pt x="88" y="191"/>
                  </a:lnTo>
                  <a:lnTo>
                    <a:pt x="96" y="144"/>
                  </a:lnTo>
                  <a:lnTo>
                    <a:pt x="108" y="96"/>
                  </a:lnTo>
                  <a:lnTo>
                    <a:pt x="120" y="47"/>
                  </a:lnTo>
                  <a:lnTo>
                    <a:pt x="130" y="0"/>
                  </a:lnTo>
                  <a:lnTo>
                    <a:pt x="70" y="93"/>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4762" name="Freeform 10"/>
            <p:cNvSpPr>
              <a:spLocks/>
            </p:cNvSpPr>
            <p:nvPr/>
          </p:nvSpPr>
          <p:spPr bwMode="auto">
            <a:xfrm>
              <a:off x="3819" y="3115"/>
              <a:ext cx="164" cy="268"/>
            </a:xfrm>
            <a:custGeom>
              <a:avLst/>
              <a:gdLst>
                <a:gd name="T0" fmla="*/ 1 w 327"/>
                <a:gd name="T1" fmla="*/ 3 h 536"/>
                <a:gd name="T2" fmla="*/ 1 w 327"/>
                <a:gd name="T3" fmla="*/ 3 h 536"/>
                <a:gd name="T4" fmla="*/ 1 w 327"/>
                <a:gd name="T5" fmla="*/ 3 h 536"/>
                <a:gd name="T6" fmla="*/ 2 w 327"/>
                <a:gd name="T7" fmla="*/ 2 h 536"/>
                <a:gd name="T8" fmla="*/ 2 w 327"/>
                <a:gd name="T9" fmla="*/ 2 h 536"/>
                <a:gd name="T10" fmla="*/ 2 w 327"/>
                <a:gd name="T11" fmla="*/ 2 h 536"/>
                <a:gd name="T12" fmla="*/ 2 w 327"/>
                <a:gd name="T13" fmla="*/ 2 h 536"/>
                <a:gd name="T14" fmla="*/ 2 w 327"/>
                <a:gd name="T15" fmla="*/ 2 h 536"/>
                <a:gd name="T16" fmla="*/ 2 w 327"/>
                <a:gd name="T17" fmla="*/ 2 h 536"/>
                <a:gd name="T18" fmla="*/ 2 w 327"/>
                <a:gd name="T19" fmla="*/ 2 h 536"/>
                <a:gd name="T20" fmla="*/ 2 w 327"/>
                <a:gd name="T21" fmla="*/ 2 h 536"/>
                <a:gd name="T22" fmla="*/ 2 w 327"/>
                <a:gd name="T23" fmla="*/ 2 h 536"/>
                <a:gd name="T24" fmla="*/ 2 w 327"/>
                <a:gd name="T25" fmla="*/ 2 h 536"/>
                <a:gd name="T26" fmla="*/ 1 w 327"/>
                <a:gd name="T27" fmla="*/ 2 h 536"/>
                <a:gd name="T28" fmla="*/ 1 w 327"/>
                <a:gd name="T29" fmla="*/ 2 h 536"/>
                <a:gd name="T30" fmla="*/ 1 w 327"/>
                <a:gd name="T31" fmla="*/ 2 h 536"/>
                <a:gd name="T32" fmla="*/ 1 w 327"/>
                <a:gd name="T33" fmla="*/ 2 h 536"/>
                <a:gd name="T34" fmla="*/ 1 w 327"/>
                <a:gd name="T35" fmla="*/ 2 h 536"/>
                <a:gd name="T36" fmla="*/ 1 w 327"/>
                <a:gd name="T37" fmla="*/ 2 h 536"/>
                <a:gd name="T38" fmla="*/ 1 w 327"/>
                <a:gd name="T39" fmla="*/ 2 h 536"/>
                <a:gd name="T40" fmla="*/ 1 w 327"/>
                <a:gd name="T41" fmla="*/ 1 h 536"/>
                <a:gd name="T42" fmla="*/ 1 w 327"/>
                <a:gd name="T43" fmla="*/ 1 h 536"/>
                <a:gd name="T44" fmla="*/ 1 w 327"/>
                <a:gd name="T45" fmla="*/ 1 h 536"/>
                <a:gd name="T46" fmla="*/ 1 w 327"/>
                <a:gd name="T47" fmla="*/ 1 h 536"/>
                <a:gd name="T48" fmla="*/ 1 w 327"/>
                <a:gd name="T49" fmla="*/ 1 h 536"/>
                <a:gd name="T50" fmla="*/ 1 w 327"/>
                <a:gd name="T51" fmla="*/ 0 h 536"/>
                <a:gd name="T52" fmla="*/ 1 w 327"/>
                <a:gd name="T53" fmla="*/ 1 h 536"/>
                <a:gd name="T54" fmla="*/ 0 w 327"/>
                <a:gd name="T55" fmla="*/ 1 h 536"/>
                <a:gd name="T56" fmla="*/ 0 w 327"/>
                <a:gd name="T57" fmla="*/ 1 h 536"/>
                <a:gd name="T58" fmla="*/ 1 w 327"/>
                <a:gd name="T59" fmla="*/ 2 h 536"/>
                <a:gd name="T60" fmla="*/ 1 w 327"/>
                <a:gd name="T61" fmla="*/ 2 h 536"/>
                <a:gd name="T62" fmla="*/ 1 w 327"/>
                <a:gd name="T63" fmla="*/ 2 h 536"/>
                <a:gd name="T64" fmla="*/ 1 w 327"/>
                <a:gd name="T65" fmla="*/ 2 h 536"/>
                <a:gd name="T66" fmla="*/ 1 w 327"/>
                <a:gd name="T67" fmla="*/ 2 h 536"/>
                <a:gd name="T68" fmla="*/ 1 w 327"/>
                <a:gd name="T69" fmla="*/ 3 h 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536"/>
                <a:gd name="T107" fmla="*/ 327 w 327"/>
                <a:gd name="T108" fmla="*/ 536 h 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536">
                  <a:moveTo>
                    <a:pt x="160" y="536"/>
                  </a:moveTo>
                  <a:lnTo>
                    <a:pt x="214" y="530"/>
                  </a:lnTo>
                  <a:lnTo>
                    <a:pt x="255" y="513"/>
                  </a:lnTo>
                  <a:lnTo>
                    <a:pt x="284" y="487"/>
                  </a:lnTo>
                  <a:lnTo>
                    <a:pt x="304" y="454"/>
                  </a:lnTo>
                  <a:lnTo>
                    <a:pt x="316" y="415"/>
                  </a:lnTo>
                  <a:lnTo>
                    <a:pt x="323" y="371"/>
                  </a:lnTo>
                  <a:lnTo>
                    <a:pt x="326" y="324"/>
                  </a:lnTo>
                  <a:lnTo>
                    <a:pt x="327" y="275"/>
                  </a:lnTo>
                  <a:lnTo>
                    <a:pt x="308" y="292"/>
                  </a:lnTo>
                  <a:lnTo>
                    <a:pt x="292" y="304"/>
                  </a:lnTo>
                  <a:lnTo>
                    <a:pt x="276" y="310"/>
                  </a:lnTo>
                  <a:lnTo>
                    <a:pt x="261" y="311"/>
                  </a:lnTo>
                  <a:lnTo>
                    <a:pt x="245" y="307"/>
                  </a:lnTo>
                  <a:lnTo>
                    <a:pt x="227" y="302"/>
                  </a:lnTo>
                  <a:lnTo>
                    <a:pt x="206" y="292"/>
                  </a:lnTo>
                  <a:lnTo>
                    <a:pt x="182" y="282"/>
                  </a:lnTo>
                  <a:lnTo>
                    <a:pt x="149" y="299"/>
                  </a:lnTo>
                  <a:lnTo>
                    <a:pt x="109" y="283"/>
                  </a:lnTo>
                  <a:lnTo>
                    <a:pt x="80" y="257"/>
                  </a:lnTo>
                  <a:lnTo>
                    <a:pt x="61" y="222"/>
                  </a:lnTo>
                  <a:lnTo>
                    <a:pt x="50" y="181"/>
                  </a:lnTo>
                  <a:lnTo>
                    <a:pt x="44" y="137"/>
                  </a:lnTo>
                  <a:lnTo>
                    <a:pt x="42" y="90"/>
                  </a:lnTo>
                  <a:lnTo>
                    <a:pt x="41" y="44"/>
                  </a:lnTo>
                  <a:lnTo>
                    <a:pt x="40" y="0"/>
                  </a:lnTo>
                  <a:lnTo>
                    <a:pt x="5" y="109"/>
                  </a:lnTo>
                  <a:lnTo>
                    <a:pt x="0" y="163"/>
                  </a:lnTo>
                  <a:lnTo>
                    <a:pt x="0" y="226"/>
                  </a:lnTo>
                  <a:lnTo>
                    <a:pt x="6" y="291"/>
                  </a:lnTo>
                  <a:lnTo>
                    <a:pt x="19" y="356"/>
                  </a:lnTo>
                  <a:lnTo>
                    <a:pt x="41" y="417"/>
                  </a:lnTo>
                  <a:lnTo>
                    <a:pt x="71" y="470"/>
                  </a:lnTo>
                  <a:lnTo>
                    <a:pt x="110" y="510"/>
                  </a:lnTo>
                  <a:lnTo>
                    <a:pt x="160" y="536"/>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74763" name="Freeform 11"/>
            <p:cNvSpPr>
              <a:spLocks/>
            </p:cNvSpPr>
            <p:nvPr/>
          </p:nvSpPr>
          <p:spPr bwMode="auto">
            <a:xfrm>
              <a:off x="3838" y="3242"/>
              <a:ext cx="132" cy="129"/>
            </a:xfrm>
            <a:custGeom>
              <a:avLst/>
              <a:gdLst>
                <a:gd name="T0" fmla="*/ 1 w 265"/>
                <a:gd name="T1" fmla="*/ 1 h 257"/>
                <a:gd name="T2" fmla="*/ 0 w 265"/>
                <a:gd name="T3" fmla="*/ 1 h 257"/>
                <a:gd name="T4" fmla="*/ 0 w 265"/>
                <a:gd name="T5" fmla="*/ 1 h 257"/>
                <a:gd name="T6" fmla="*/ 0 w 265"/>
                <a:gd name="T7" fmla="*/ 1 h 257"/>
                <a:gd name="T8" fmla="*/ 0 w 265"/>
                <a:gd name="T9" fmla="*/ 1 h 257"/>
                <a:gd name="T10" fmla="*/ 0 w 265"/>
                <a:gd name="T11" fmla="*/ 1 h 257"/>
                <a:gd name="T12" fmla="*/ 0 w 265"/>
                <a:gd name="T13" fmla="*/ 1 h 257"/>
                <a:gd name="T14" fmla="*/ 0 w 265"/>
                <a:gd name="T15" fmla="*/ 1 h 257"/>
                <a:gd name="T16" fmla="*/ 0 w 265"/>
                <a:gd name="T17" fmla="*/ 1 h 257"/>
                <a:gd name="T18" fmla="*/ 0 w 265"/>
                <a:gd name="T19" fmla="*/ 1 h 257"/>
                <a:gd name="T20" fmla="*/ 0 w 265"/>
                <a:gd name="T21" fmla="*/ 1 h 257"/>
                <a:gd name="T22" fmla="*/ 0 w 265"/>
                <a:gd name="T23" fmla="*/ 1 h 257"/>
                <a:gd name="T24" fmla="*/ 0 w 265"/>
                <a:gd name="T25" fmla="*/ 1 h 257"/>
                <a:gd name="T26" fmla="*/ 0 w 265"/>
                <a:gd name="T27" fmla="*/ 1 h 257"/>
                <a:gd name="T28" fmla="*/ 0 w 265"/>
                <a:gd name="T29" fmla="*/ 1 h 257"/>
                <a:gd name="T30" fmla="*/ 0 w 265"/>
                <a:gd name="T31" fmla="*/ 1 h 257"/>
                <a:gd name="T32" fmla="*/ 0 w 265"/>
                <a:gd name="T33" fmla="*/ 0 h 257"/>
                <a:gd name="T34" fmla="*/ 0 w 265"/>
                <a:gd name="T35" fmla="*/ 1 h 257"/>
                <a:gd name="T36" fmla="*/ 0 w 265"/>
                <a:gd name="T37" fmla="*/ 1 h 257"/>
                <a:gd name="T38" fmla="*/ 0 w 265"/>
                <a:gd name="T39" fmla="*/ 1 h 257"/>
                <a:gd name="T40" fmla="*/ 0 w 265"/>
                <a:gd name="T41" fmla="*/ 1 h 257"/>
                <a:gd name="T42" fmla="*/ 0 w 265"/>
                <a:gd name="T43" fmla="*/ 1 h 257"/>
                <a:gd name="T44" fmla="*/ 0 w 265"/>
                <a:gd name="T45" fmla="*/ 1 h 257"/>
                <a:gd name="T46" fmla="*/ 0 w 265"/>
                <a:gd name="T47" fmla="*/ 1 h 257"/>
                <a:gd name="T48" fmla="*/ 0 w 265"/>
                <a:gd name="T49" fmla="*/ 1 h 257"/>
                <a:gd name="T50" fmla="*/ 0 w 265"/>
                <a:gd name="T51" fmla="*/ 2 h 257"/>
                <a:gd name="T52" fmla="*/ 0 w 265"/>
                <a:gd name="T53" fmla="*/ 1 h 257"/>
                <a:gd name="T54" fmla="*/ 0 w 265"/>
                <a:gd name="T55" fmla="*/ 1 h 257"/>
                <a:gd name="T56" fmla="*/ 0 w 265"/>
                <a:gd name="T57" fmla="*/ 1 h 257"/>
                <a:gd name="T58" fmla="*/ 0 w 265"/>
                <a:gd name="T59" fmla="*/ 1 h 257"/>
                <a:gd name="T60" fmla="*/ 0 w 265"/>
                <a:gd name="T61" fmla="*/ 1 h 257"/>
                <a:gd name="T62" fmla="*/ 1 w 265"/>
                <a:gd name="T63" fmla="*/ 1 h 257"/>
                <a:gd name="T64" fmla="*/ 1 w 265"/>
                <a:gd name="T65" fmla="*/ 1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57"/>
                <a:gd name="T101" fmla="*/ 265 w 265"/>
                <a:gd name="T102" fmla="*/ 257 h 2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57">
                  <a:moveTo>
                    <a:pt x="265" y="94"/>
                  </a:moveTo>
                  <a:lnTo>
                    <a:pt x="245" y="103"/>
                  </a:lnTo>
                  <a:lnTo>
                    <a:pt x="224" y="109"/>
                  </a:lnTo>
                  <a:lnTo>
                    <a:pt x="204" y="111"/>
                  </a:lnTo>
                  <a:lnTo>
                    <a:pt x="186" y="112"/>
                  </a:lnTo>
                  <a:lnTo>
                    <a:pt x="168" y="110"/>
                  </a:lnTo>
                  <a:lnTo>
                    <a:pt x="150" y="106"/>
                  </a:lnTo>
                  <a:lnTo>
                    <a:pt x="133" y="101"/>
                  </a:lnTo>
                  <a:lnTo>
                    <a:pt x="117" y="94"/>
                  </a:lnTo>
                  <a:lnTo>
                    <a:pt x="101" y="85"/>
                  </a:lnTo>
                  <a:lnTo>
                    <a:pt x="85" y="75"/>
                  </a:lnTo>
                  <a:lnTo>
                    <a:pt x="70" y="64"/>
                  </a:lnTo>
                  <a:lnTo>
                    <a:pt x="56" y="52"/>
                  </a:lnTo>
                  <a:lnTo>
                    <a:pt x="41" y="40"/>
                  </a:lnTo>
                  <a:lnTo>
                    <a:pt x="27" y="27"/>
                  </a:lnTo>
                  <a:lnTo>
                    <a:pt x="14" y="13"/>
                  </a:lnTo>
                  <a:lnTo>
                    <a:pt x="0" y="0"/>
                  </a:lnTo>
                  <a:lnTo>
                    <a:pt x="8" y="52"/>
                  </a:lnTo>
                  <a:lnTo>
                    <a:pt x="20" y="98"/>
                  </a:lnTo>
                  <a:lnTo>
                    <a:pt x="34" y="139"/>
                  </a:lnTo>
                  <a:lnTo>
                    <a:pt x="51" y="173"/>
                  </a:lnTo>
                  <a:lnTo>
                    <a:pt x="70" y="202"/>
                  </a:lnTo>
                  <a:lnTo>
                    <a:pt x="89" y="225"/>
                  </a:lnTo>
                  <a:lnTo>
                    <a:pt x="111" y="242"/>
                  </a:lnTo>
                  <a:lnTo>
                    <a:pt x="133" y="253"/>
                  </a:lnTo>
                  <a:lnTo>
                    <a:pt x="154" y="257"/>
                  </a:lnTo>
                  <a:lnTo>
                    <a:pt x="176" y="255"/>
                  </a:lnTo>
                  <a:lnTo>
                    <a:pt x="195" y="246"/>
                  </a:lnTo>
                  <a:lnTo>
                    <a:pt x="215" y="230"/>
                  </a:lnTo>
                  <a:lnTo>
                    <a:pt x="231" y="207"/>
                  </a:lnTo>
                  <a:lnTo>
                    <a:pt x="246" y="177"/>
                  </a:lnTo>
                  <a:lnTo>
                    <a:pt x="257" y="139"/>
                  </a:lnTo>
                  <a:lnTo>
                    <a:pt x="265" y="94"/>
                  </a:lnTo>
                  <a:close/>
                </a:path>
              </a:pathLst>
            </a:custGeom>
            <a:solidFill>
              <a:srgbClr val="D18E00"/>
            </a:solidFill>
            <a:ln w="9525">
              <a:noFill/>
              <a:round/>
              <a:headEnd/>
              <a:tailEnd/>
            </a:ln>
          </p:spPr>
          <p:txBody>
            <a:bodyPr>
              <a:prstTxWarp prst="textNoShape">
                <a:avLst/>
              </a:prstTxWarp>
            </a:bodyPr>
            <a:lstStyle/>
            <a:p>
              <a:pPr eaLnBrk="0" hangingPunct="0"/>
              <a:endParaRPr lang="en-US"/>
            </a:p>
          </p:txBody>
        </p:sp>
        <p:sp>
          <p:nvSpPr>
            <p:cNvPr id="74764" name="Freeform 12"/>
            <p:cNvSpPr>
              <a:spLocks/>
            </p:cNvSpPr>
            <p:nvPr/>
          </p:nvSpPr>
          <p:spPr bwMode="auto">
            <a:xfrm>
              <a:off x="3865" y="3299"/>
              <a:ext cx="94" cy="60"/>
            </a:xfrm>
            <a:custGeom>
              <a:avLst/>
              <a:gdLst>
                <a:gd name="T0" fmla="*/ 1 w 187"/>
                <a:gd name="T1" fmla="*/ 1 h 120"/>
                <a:gd name="T2" fmla="*/ 1 w 187"/>
                <a:gd name="T3" fmla="*/ 1 h 120"/>
                <a:gd name="T4" fmla="*/ 1 w 187"/>
                <a:gd name="T5" fmla="*/ 1 h 120"/>
                <a:gd name="T6" fmla="*/ 1 w 187"/>
                <a:gd name="T7" fmla="*/ 1 h 120"/>
                <a:gd name="T8" fmla="*/ 1 w 187"/>
                <a:gd name="T9" fmla="*/ 1 h 120"/>
                <a:gd name="T10" fmla="*/ 1 w 187"/>
                <a:gd name="T11" fmla="*/ 1 h 120"/>
                <a:gd name="T12" fmla="*/ 1 w 187"/>
                <a:gd name="T13" fmla="*/ 1 h 120"/>
                <a:gd name="T14" fmla="*/ 1 w 187"/>
                <a:gd name="T15" fmla="*/ 1 h 120"/>
                <a:gd name="T16" fmla="*/ 1 w 187"/>
                <a:gd name="T17" fmla="*/ 1 h 120"/>
                <a:gd name="T18" fmla="*/ 1 w 187"/>
                <a:gd name="T19" fmla="*/ 1 h 120"/>
                <a:gd name="T20" fmla="*/ 1 w 187"/>
                <a:gd name="T21" fmla="*/ 1 h 120"/>
                <a:gd name="T22" fmla="*/ 1 w 187"/>
                <a:gd name="T23" fmla="*/ 1 h 120"/>
                <a:gd name="T24" fmla="*/ 1 w 187"/>
                <a:gd name="T25" fmla="*/ 1 h 120"/>
                <a:gd name="T26" fmla="*/ 1 w 187"/>
                <a:gd name="T27" fmla="*/ 1 h 120"/>
                <a:gd name="T28" fmla="*/ 1 w 187"/>
                <a:gd name="T29" fmla="*/ 1 h 120"/>
                <a:gd name="T30" fmla="*/ 1 w 187"/>
                <a:gd name="T31" fmla="*/ 1 h 120"/>
                <a:gd name="T32" fmla="*/ 0 w 187"/>
                <a:gd name="T33" fmla="*/ 0 h 120"/>
                <a:gd name="T34" fmla="*/ 1 w 187"/>
                <a:gd name="T35" fmla="*/ 1 h 120"/>
                <a:gd name="T36" fmla="*/ 1 w 187"/>
                <a:gd name="T37" fmla="*/ 1 h 120"/>
                <a:gd name="T38" fmla="*/ 1 w 187"/>
                <a:gd name="T39" fmla="*/ 1 h 120"/>
                <a:gd name="T40" fmla="*/ 1 w 187"/>
                <a:gd name="T41" fmla="*/ 1 h 120"/>
                <a:gd name="T42" fmla="*/ 1 w 187"/>
                <a:gd name="T43" fmla="*/ 1 h 120"/>
                <a:gd name="T44" fmla="*/ 1 w 187"/>
                <a:gd name="T45" fmla="*/ 1 h 120"/>
                <a:gd name="T46" fmla="*/ 1 w 187"/>
                <a:gd name="T47" fmla="*/ 1 h 120"/>
                <a:gd name="T48" fmla="*/ 1 w 187"/>
                <a:gd name="T49" fmla="*/ 1 h 120"/>
                <a:gd name="T50" fmla="*/ 1 w 187"/>
                <a:gd name="T51" fmla="*/ 1 h 120"/>
                <a:gd name="T52" fmla="*/ 1 w 187"/>
                <a:gd name="T53" fmla="*/ 1 h 120"/>
                <a:gd name="T54" fmla="*/ 1 w 187"/>
                <a:gd name="T55" fmla="*/ 1 h 120"/>
                <a:gd name="T56" fmla="*/ 1 w 187"/>
                <a:gd name="T57" fmla="*/ 1 h 120"/>
                <a:gd name="T58" fmla="*/ 1 w 187"/>
                <a:gd name="T59" fmla="*/ 1 h 120"/>
                <a:gd name="T60" fmla="*/ 1 w 187"/>
                <a:gd name="T61" fmla="*/ 1 h 120"/>
                <a:gd name="T62" fmla="*/ 1 w 187"/>
                <a:gd name="T63" fmla="*/ 1 h 120"/>
                <a:gd name="T64" fmla="*/ 1 w 187"/>
                <a:gd name="T65" fmla="*/ 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120"/>
                <a:gd name="T101" fmla="*/ 187 w 187"/>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120">
                  <a:moveTo>
                    <a:pt x="187" y="29"/>
                  </a:moveTo>
                  <a:lnTo>
                    <a:pt x="178" y="57"/>
                  </a:lnTo>
                  <a:lnTo>
                    <a:pt x="167" y="79"/>
                  </a:lnTo>
                  <a:lnTo>
                    <a:pt x="153" y="96"/>
                  </a:lnTo>
                  <a:lnTo>
                    <a:pt x="139" y="109"/>
                  </a:lnTo>
                  <a:lnTo>
                    <a:pt x="124" y="117"/>
                  </a:lnTo>
                  <a:lnTo>
                    <a:pt x="108" y="120"/>
                  </a:lnTo>
                  <a:lnTo>
                    <a:pt x="93" y="120"/>
                  </a:lnTo>
                  <a:lnTo>
                    <a:pt x="77" y="117"/>
                  </a:lnTo>
                  <a:lnTo>
                    <a:pt x="62" y="110"/>
                  </a:lnTo>
                  <a:lnTo>
                    <a:pt x="48" y="99"/>
                  </a:lnTo>
                  <a:lnTo>
                    <a:pt x="35" y="88"/>
                  </a:lnTo>
                  <a:lnTo>
                    <a:pt x="24" y="73"/>
                  </a:lnTo>
                  <a:lnTo>
                    <a:pt x="13" y="57"/>
                  </a:lnTo>
                  <a:lnTo>
                    <a:pt x="6" y="40"/>
                  </a:lnTo>
                  <a:lnTo>
                    <a:pt x="2" y="20"/>
                  </a:lnTo>
                  <a:lnTo>
                    <a:pt x="0" y="0"/>
                  </a:lnTo>
                  <a:lnTo>
                    <a:pt x="9" y="11"/>
                  </a:lnTo>
                  <a:lnTo>
                    <a:pt x="18" y="21"/>
                  </a:lnTo>
                  <a:lnTo>
                    <a:pt x="27" y="29"/>
                  </a:lnTo>
                  <a:lnTo>
                    <a:pt x="38" y="36"/>
                  </a:lnTo>
                  <a:lnTo>
                    <a:pt x="49" y="42"/>
                  </a:lnTo>
                  <a:lnTo>
                    <a:pt x="61" y="46"/>
                  </a:lnTo>
                  <a:lnTo>
                    <a:pt x="72" y="50"/>
                  </a:lnTo>
                  <a:lnTo>
                    <a:pt x="84" y="52"/>
                  </a:lnTo>
                  <a:lnTo>
                    <a:pt x="95" y="53"/>
                  </a:lnTo>
                  <a:lnTo>
                    <a:pt x="108" y="53"/>
                  </a:lnTo>
                  <a:lnTo>
                    <a:pt x="121" y="52"/>
                  </a:lnTo>
                  <a:lnTo>
                    <a:pt x="134" y="50"/>
                  </a:lnTo>
                  <a:lnTo>
                    <a:pt x="147" y="46"/>
                  </a:lnTo>
                  <a:lnTo>
                    <a:pt x="161" y="42"/>
                  </a:lnTo>
                  <a:lnTo>
                    <a:pt x="174" y="36"/>
                  </a:lnTo>
                  <a:lnTo>
                    <a:pt x="187" y="29"/>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74765" name="Freeform 13"/>
            <p:cNvSpPr>
              <a:spLocks/>
            </p:cNvSpPr>
            <p:nvPr/>
          </p:nvSpPr>
          <p:spPr bwMode="auto">
            <a:xfrm>
              <a:off x="3926" y="3010"/>
              <a:ext cx="77" cy="200"/>
            </a:xfrm>
            <a:custGeom>
              <a:avLst/>
              <a:gdLst>
                <a:gd name="T0" fmla="*/ 1 w 153"/>
                <a:gd name="T1" fmla="*/ 2 h 400"/>
                <a:gd name="T2" fmla="*/ 1 w 153"/>
                <a:gd name="T3" fmla="*/ 2 h 400"/>
                <a:gd name="T4" fmla="*/ 1 w 153"/>
                <a:gd name="T5" fmla="*/ 2 h 400"/>
                <a:gd name="T6" fmla="*/ 1 w 153"/>
                <a:gd name="T7" fmla="*/ 2 h 400"/>
                <a:gd name="T8" fmla="*/ 1 w 153"/>
                <a:gd name="T9" fmla="*/ 2 h 400"/>
                <a:gd name="T10" fmla="*/ 1 w 153"/>
                <a:gd name="T11" fmla="*/ 1 h 400"/>
                <a:gd name="T12" fmla="*/ 1 w 153"/>
                <a:gd name="T13" fmla="*/ 1 h 400"/>
                <a:gd name="T14" fmla="*/ 1 w 153"/>
                <a:gd name="T15" fmla="*/ 1 h 400"/>
                <a:gd name="T16" fmla="*/ 1 w 153"/>
                <a:gd name="T17" fmla="*/ 1 h 400"/>
                <a:gd name="T18" fmla="*/ 0 w 153"/>
                <a:gd name="T19" fmla="*/ 0 h 400"/>
                <a:gd name="T20" fmla="*/ 1 w 153"/>
                <a:gd name="T21" fmla="*/ 1 h 400"/>
                <a:gd name="T22" fmla="*/ 1 w 153"/>
                <a:gd name="T23" fmla="*/ 1 h 400"/>
                <a:gd name="T24" fmla="*/ 1 w 153"/>
                <a:gd name="T25" fmla="*/ 1 h 400"/>
                <a:gd name="T26" fmla="*/ 1 w 153"/>
                <a:gd name="T27" fmla="*/ 1 h 400"/>
                <a:gd name="T28" fmla="*/ 1 w 153"/>
                <a:gd name="T29" fmla="*/ 1 h 400"/>
                <a:gd name="T30" fmla="*/ 1 w 153"/>
                <a:gd name="T31" fmla="*/ 2 h 400"/>
                <a:gd name="T32" fmla="*/ 1 w 153"/>
                <a:gd name="T33" fmla="*/ 2 h 400"/>
                <a:gd name="T34" fmla="*/ 1 w 153"/>
                <a:gd name="T35" fmla="*/ 2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400"/>
                <a:gd name="T56" fmla="*/ 153 w 153"/>
                <a:gd name="T57" fmla="*/ 400 h 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400">
                  <a:moveTo>
                    <a:pt x="153" y="388"/>
                  </a:moveTo>
                  <a:lnTo>
                    <a:pt x="105" y="400"/>
                  </a:lnTo>
                  <a:lnTo>
                    <a:pt x="104" y="347"/>
                  </a:lnTo>
                  <a:lnTo>
                    <a:pt x="101" y="301"/>
                  </a:lnTo>
                  <a:lnTo>
                    <a:pt x="97" y="258"/>
                  </a:lnTo>
                  <a:lnTo>
                    <a:pt x="87" y="215"/>
                  </a:lnTo>
                  <a:lnTo>
                    <a:pt x="75" y="172"/>
                  </a:lnTo>
                  <a:lnTo>
                    <a:pt x="56" y="123"/>
                  </a:lnTo>
                  <a:lnTo>
                    <a:pt x="31" y="67"/>
                  </a:lnTo>
                  <a:lnTo>
                    <a:pt x="0" y="0"/>
                  </a:lnTo>
                  <a:lnTo>
                    <a:pt x="45" y="32"/>
                  </a:lnTo>
                  <a:lnTo>
                    <a:pt x="81" y="73"/>
                  </a:lnTo>
                  <a:lnTo>
                    <a:pt x="107" y="119"/>
                  </a:lnTo>
                  <a:lnTo>
                    <a:pt x="127" y="171"/>
                  </a:lnTo>
                  <a:lnTo>
                    <a:pt x="140" y="225"/>
                  </a:lnTo>
                  <a:lnTo>
                    <a:pt x="149" y="280"/>
                  </a:lnTo>
                  <a:lnTo>
                    <a:pt x="152" y="335"/>
                  </a:lnTo>
                  <a:lnTo>
                    <a:pt x="153" y="388"/>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4766" name="Freeform 14"/>
            <p:cNvSpPr>
              <a:spLocks/>
            </p:cNvSpPr>
            <p:nvPr/>
          </p:nvSpPr>
          <p:spPr bwMode="auto">
            <a:xfrm>
              <a:off x="3930" y="3330"/>
              <a:ext cx="80" cy="84"/>
            </a:xfrm>
            <a:custGeom>
              <a:avLst/>
              <a:gdLst>
                <a:gd name="T0" fmla="*/ 1 w 160"/>
                <a:gd name="T1" fmla="*/ 1 h 167"/>
                <a:gd name="T2" fmla="*/ 1 w 160"/>
                <a:gd name="T3" fmla="*/ 1 h 167"/>
                <a:gd name="T4" fmla="*/ 1 w 160"/>
                <a:gd name="T5" fmla="*/ 1 h 167"/>
                <a:gd name="T6" fmla="*/ 1 w 160"/>
                <a:gd name="T7" fmla="*/ 1 h 167"/>
                <a:gd name="T8" fmla="*/ 1 w 160"/>
                <a:gd name="T9" fmla="*/ 1 h 167"/>
                <a:gd name="T10" fmla="*/ 1 w 160"/>
                <a:gd name="T11" fmla="*/ 1 h 167"/>
                <a:gd name="T12" fmla="*/ 1 w 160"/>
                <a:gd name="T13" fmla="*/ 1 h 167"/>
                <a:gd name="T14" fmla="*/ 1 w 160"/>
                <a:gd name="T15" fmla="*/ 1 h 167"/>
                <a:gd name="T16" fmla="*/ 1 w 160"/>
                <a:gd name="T17" fmla="*/ 1 h 167"/>
                <a:gd name="T18" fmla="*/ 1 w 160"/>
                <a:gd name="T19" fmla="*/ 0 h 167"/>
                <a:gd name="T20" fmla="*/ 1 w 160"/>
                <a:gd name="T21" fmla="*/ 1 h 167"/>
                <a:gd name="T22" fmla="*/ 1 w 160"/>
                <a:gd name="T23" fmla="*/ 1 h 167"/>
                <a:gd name="T24" fmla="*/ 1 w 160"/>
                <a:gd name="T25" fmla="*/ 1 h 167"/>
                <a:gd name="T26" fmla="*/ 1 w 160"/>
                <a:gd name="T27" fmla="*/ 1 h 167"/>
                <a:gd name="T28" fmla="*/ 1 w 160"/>
                <a:gd name="T29" fmla="*/ 1 h 167"/>
                <a:gd name="T30" fmla="*/ 1 w 160"/>
                <a:gd name="T31" fmla="*/ 1 h 167"/>
                <a:gd name="T32" fmla="*/ 1 w 160"/>
                <a:gd name="T33" fmla="*/ 1 h 167"/>
                <a:gd name="T34" fmla="*/ 1 w 160"/>
                <a:gd name="T35" fmla="*/ 1 h 167"/>
                <a:gd name="T36" fmla="*/ 0 w 160"/>
                <a:gd name="T37" fmla="*/ 1 h 167"/>
                <a:gd name="T38" fmla="*/ 1 w 160"/>
                <a:gd name="T39" fmla="*/ 1 h 1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67"/>
                <a:gd name="T62" fmla="*/ 160 w 160"/>
                <a:gd name="T63" fmla="*/ 167 h 1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67">
                  <a:moveTo>
                    <a:pt x="11" y="154"/>
                  </a:moveTo>
                  <a:lnTo>
                    <a:pt x="36" y="144"/>
                  </a:lnTo>
                  <a:lnTo>
                    <a:pt x="56" y="132"/>
                  </a:lnTo>
                  <a:lnTo>
                    <a:pt x="75" y="121"/>
                  </a:lnTo>
                  <a:lnTo>
                    <a:pt x="90" y="107"/>
                  </a:lnTo>
                  <a:lnTo>
                    <a:pt x="102" y="92"/>
                  </a:lnTo>
                  <a:lnTo>
                    <a:pt x="115" y="75"/>
                  </a:lnTo>
                  <a:lnTo>
                    <a:pt x="128" y="54"/>
                  </a:lnTo>
                  <a:lnTo>
                    <a:pt x="140" y="30"/>
                  </a:lnTo>
                  <a:lnTo>
                    <a:pt x="152" y="0"/>
                  </a:lnTo>
                  <a:lnTo>
                    <a:pt x="160" y="4"/>
                  </a:lnTo>
                  <a:lnTo>
                    <a:pt x="144" y="38"/>
                  </a:lnTo>
                  <a:lnTo>
                    <a:pt x="130" y="65"/>
                  </a:lnTo>
                  <a:lnTo>
                    <a:pt x="116" y="88"/>
                  </a:lnTo>
                  <a:lnTo>
                    <a:pt x="101" y="108"/>
                  </a:lnTo>
                  <a:lnTo>
                    <a:pt x="83" y="124"/>
                  </a:lnTo>
                  <a:lnTo>
                    <a:pt x="61" y="139"/>
                  </a:lnTo>
                  <a:lnTo>
                    <a:pt x="33" y="153"/>
                  </a:lnTo>
                  <a:lnTo>
                    <a:pt x="0" y="167"/>
                  </a:lnTo>
                  <a:lnTo>
                    <a:pt x="11" y="154"/>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74767" name="Freeform 15"/>
            <p:cNvSpPr>
              <a:spLocks/>
            </p:cNvSpPr>
            <p:nvPr/>
          </p:nvSpPr>
          <p:spPr bwMode="auto">
            <a:xfrm>
              <a:off x="3794" y="2988"/>
              <a:ext cx="85" cy="98"/>
            </a:xfrm>
            <a:custGeom>
              <a:avLst/>
              <a:gdLst>
                <a:gd name="T0" fmla="*/ 1 w 169"/>
                <a:gd name="T1" fmla="*/ 0 h 197"/>
                <a:gd name="T2" fmla="*/ 1 w 169"/>
                <a:gd name="T3" fmla="*/ 0 h 197"/>
                <a:gd name="T4" fmla="*/ 1 w 169"/>
                <a:gd name="T5" fmla="*/ 0 h 197"/>
                <a:gd name="T6" fmla="*/ 1 w 169"/>
                <a:gd name="T7" fmla="*/ 0 h 197"/>
                <a:gd name="T8" fmla="*/ 1 w 169"/>
                <a:gd name="T9" fmla="*/ 0 h 197"/>
                <a:gd name="T10" fmla="*/ 1 w 169"/>
                <a:gd name="T11" fmla="*/ 0 h 197"/>
                <a:gd name="T12" fmla="*/ 1 w 169"/>
                <a:gd name="T13" fmla="*/ 0 h 197"/>
                <a:gd name="T14" fmla="*/ 1 w 169"/>
                <a:gd name="T15" fmla="*/ 0 h 197"/>
                <a:gd name="T16" fmla="*/ 1 w 169"/>
                <a:gd name="T17" fmla="*/ 0 h 197"/>
                <a:gd name="T18" fmla="*/ 0 w 169"/>
                <a:gd name="T19" fmla="*/ 0 h 197"/>
                <a:gd name="T20" fmla="*/ 1 w 169"/>
                <a:gd name="T21" fmla="*/ 0 h 197"/>
                <a:gd name="T22" fmla="*/ 1 w 169"/>
                <a:gd name="T23" fmla="*/ 0 h 197"/>
                <a:gd name="T24" fmla="*/ 1 w 169"/>
                <a:gd name="T25" fmla="*/ 0 h 197"/>
                <a:gd name="T26" fmla="*/ 1 w 169"/>
                <a:gd name="T27" fmla="*/ 0 h 197"/>
                <a:gd name="T28" fmla="*/ 1 w 169"/>
                <a:gd name="T29" fmla="*/ 0 h 197"/>
                <a:gd name="T30" fmla="*/ 1 w 169"/>
                <a:gd name="T31" fmla="*/ 0 h 197"/>
                <a:gd name="T32" fmla="*/ 1 w 169"/>
                <a:gd name="T33" fmla="*/ 0 h 197"/>
                <a:gd name="T34" fmla="*/ 1 w 169"/>
                <a:gd name="T35" fmla="*/ 0 h 197"/>
                <a:gd name="T36" fmla="*/ 1 w 169"/>
                <a:gd name="T37" fmla="*/ 0 h 197"/>
                <a:gd name="T38" fmla="*/ 1 w 169"/>
                <a:gd name="T39" fmla="*/ 0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97"/>
                <a:gd name="T62" fmla="*/ 169 w 169"/>
                <a:gd name="T63" fmla="*/ 197 h 1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97">
                  <a:moveTo>
                    <a:pt x="150" y="0"/>
                  </a:moveTo>
                  <a:lnTo>
                    <a:pt x="119" y="17"/>
                  </a:lnTo>
                  <a:lnTo>
                    <a:pt x="93" y="35"/>
                  </a:lnTo>
                  <a:lnTo>
                    <a:pt x="74" y="53"/>
                  </a:lnTo>
                  <a:lnTo>
                    <a:pt x="58" y="74"/>
                  </a:lnTo>
                  <a:lnTo>
                    <a:pt x="44" y="95"/>
                  </a:lnTo>
                  <a:lnTo>
                    <a:pt x="32" y="119"/>
                  </a:lnTo>
                  <a:lnTo>
                    <a:pt x="21" y="145"/>
                  </a:lnTo>
                  <a:lnTo>
                    <a:pt x="8" y="175"/>
                  </a:lnTo>
                  <a:lnTo>
                    <a:pt x="0" y="197"/>
                  </a:lnTo>
                  <a:lnTo>
                    <a:pt x="9" y="197"/>
                  </a:lnTo>
                  <a:lnTo>
                    <a:pt x="24" y="161"/>
                  </a:lnTo>
                  <a:lnTo>
                    <a:pt x="38" y="131"/>
                  </a:lnTo>
                  <a:lnTo>
                    <a:pt x="52" y="104"/>
                  </a:lnTo>
                  <a:lnTo>
                    <a:pt x="67" y="81"/>
                  </a:lnTo>
                  <a:lnTo>
                    <a:pt x="84" y="59"/>
                  </a:lnTo>
                  <a:lnTo>
                    <a:pt x="107" y="40"/>
                  </a:lnTo>
                  <a:lnTo>
                    <a:pt x="135" y="22"/>
                  </a:lnTo>
                  <a:lnTo>
                    <a:pt x="169" y="4"/>
                  </a:lnTo>
                  <a:lnTo>
                    <a:pt x="150" y="0"/>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74768" name="Freeform 16"/>
            <p:cNvSpPr>
              <a:spLocks/>
            </p:cNvSpPr>
            <p:nvPr/>
          </p:nvSpPr>
          <p:spPr bwMode="auto">
            <a:xfrm>
              <a:off x="3817" y="2992"/>
              <a:ext cx="49" cy="45"/>
            </a:xfrm>
            <a:custGeom>
              <a:avLst/>
              <a:gdLst>
                <a:gd name="T0" fmla="*/ 1 w 98"/>
                <a:gd name="T1" fmla="*/ 0 h 91"/>
                <a:gd name="T2" fmla="*/ 1 w 98"/>
                <a:gd name="T3" fmla="*/ 0 h 91"/>
                <a:gd name="T4" fmla="*/ 1 w 98"/>
                <a:gd name="T5" fmla="*/ 0 h 91"/>
                <a:gd name="T6" fmla="*/ 1 w 98"/>
                <a:gd name="T7" fmla="*/ 0 h 91"/>
                <a:gd name="T8" fmla="*/ 1 w 98"/>
                <a:gd name="T9" fmla="*/ 0 h 91"/>
                <a:gd name="T10" fmla="*/ 1 w 98"/>
                <a:gd name="T11" fmla="*/ 0 h 91"/>
                <a:gd name="T12" fmla="*/ 1 w 98"/>
                <a:gd name="T13" fmla="*/ 0 h 91"/>
                <a:gd name="T14" fmla="*/ 1 w 98"/>
                <a:gd name="T15" fmla="*/ 0 h 91"/>
                <a:gd name="T16" fmla="*/ 0 w 98"/>
                <a:gd name="T17" fmla="*/ 0 h 91"/>
                <a:gd name="T18" fmla="*/ 1 w 98"/>
                <a:gd name="T19" fmla="*/ 0 h 91"/>
                <a:gd name="T20" fmla="*/ 1 w 98"/>
                <a:gd name="T21" fmla="*/ 0 h 91"/>
                <a:gd name="T22" fmla="*/ 1 w 98"/>
                <a:gd name="T23" fmla="*/ 0 h 91"/>
                <a:gd name="T24" fmla="*/ 1 w 98"/>
                <a:gd name="T25" fmla="*/ 0 h 91"/>
                <a:gd name="T26" fmla="*/ 1 w 98"/>
                <a:gd name="T27" fmla="*/ 0 h 91"/>
                <a:gd name="T28" fmla="*/ 1 w 98"/>
                <a:gd name="T29" fmla="*/ 0 h 91"/>
                <a:gd name="T30" fmla="*/ 1 w 98"/>
                <a:gd name="T31" fmla="*/ 0 h 91"/>
                <a:gd name="T32" fmla="*/ 1 w 98"/>
                <a:gd name="T33" fmla="*/ 0 h 91"/>
                <a:gd name="T34" fmla="*/ 1 w 98"/>
                <a:gd name="T35" fmla="*/ 0 h 91"/>
                <a:gd name="T36" fmla="*/ 1 w 98"/>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1"/>
                <a:gd name="T59" fmla="*/ 98 w 98"/>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1">
                  <a:moveTo>
                    <a:pt x="84" y="6"/>
                  </a:moveTo>
                  <a:lnTo>
                    <a:pt x="69" y="15"/>
                  </a:lnTo>
                  <a:lnTo>
                    <a:pt x="56" y="24"/>
                  </a:lnTo>
                  <a:lnTo>
                    <a:pt x="46" y="34"/>
                  </a:lnTo>
                  <a:lnTo>
                    <a:pt x="37" y="43"/>
                  </a:lnTo>
                  <a:lnTo>
                    <a:pt x="28" y="53"/>
                  </a:lnTo>
                  <a:lnTo>
                    <a:pt x="18" y="65"/>
                  </a:lnTo>
                  <a:lnTo>
                    <a:pt x="10" y="77"/>
                  </a:lnTo>
                  <a:lnTo>
                    <a:pt x="0" y="91"/>
                  </a:lnTo>
                  <a:lnTo>
                    <a:pt x="11" y="82"/>
                  </a:lnTo>
                  <a:lnTo>
                    <a:pt x="22" y="68"/>
                  </a:lnTo>
                  <a:lnTo>
                    <a:pt x="31" y="57"/>
                  </a:lnTo>
                  <a:lnTo>
                    <a:pt x="40" y="46"/>
                  </a:lnTo>
                  <a:lnTo>
                    <a:pt x="49" y="37"/>
                  </a:lnTo>
                  <a:lnTo>
                    <a:pt x="60" y="28"/>
                  </a:lnTo>
                  <a:lnTo>
                    <a:pt x="70" y="19"/>
                  </a:lnTo>
                  <a:lnTo>
                    <a:pt x="83" y="10"/>
                  </a:lnTo>
                  <a:lnTo>
                    <a:pt x="98" y="0"/>
                  </a:lnTo>
                  <a:lnTo>
                    <a:pt x="84" y="6"/>
                  </a:lnTo>
                  <a:close/>
                </a:path>
              </a:pathLst>
            </a:custGeom>
            <a:solidFill>
              <a:srgbClr val="FFFF35"/>
            </a:solidFill>
            <a:ln w="9525">
              <a:noFill/>
              <a:round/>
              <a:headEnd/>
              <a:tailEnd/>
            </a:ln>
          </p:spPr>
          <p:txBody>
            <a:bodyPr>
              <a:prstTxWarp prst="textNoShape">
                <a:avLst/>
              </a:prstTxWarp>
            </a:bodyPr>
            <a:lstStyle/>
            <a:p>
              <a:pPr eaLnBrk="0" hangingPunct="0"/>
              <a:endParaRPr lang="en-US"/>
            </a:p>
          </p:txBody>
        </p:sp>
        <p:sp>
          <p:nvSpPr>
            <p:cNvPr id="74769" name="Freeform 17"/>
            <p:cNvSpPr>
              <a:spLocks/>
            </p:cNvSpPr>
            <p:nvPr/>
          </p:nvSpPr>
          <p:spPr bwMode="auto">
            <a:xfrm>
              <a:off x="3850" y="3441"/>
              <a:ext cx="119" cy="659"/>
            </a:xfrm>
            <a:custGeom>
              <a:avLst/>
              <a:gdLst>
                <a:gd name="T0" fmla="*/ 1 w 237"/>
                <a:gd name="T1" fmla="*/ 0 h 1318"/>
                <a:gd name="T2" fmla="*/ 1 w 237"/>
                <a:gd name="T3" fmla="*/ 0 h 1318"/>
                <a:gd name="T4" fmla="*/ 1 w 237"/>
                <a:gd name="T5" fmla="*/ 0 h 1318"/>
                <a:gd name="T6" fmla="*/ 1 w 237"/>
                <a:gd name="T7" fmla="*/ 1 h 1318"/>
                <a:gd name="T8" fmla="*/ 1 w 237"/>
                <a:gd name="T9" fmla="*/ 1 h 1318"/>
                <a:gd name="T10" fmla="*/ 1 w 237"/>
                <a:gd name="T11" fmla="*/ 2 h 1318"/>
                <a:gd name="T12" fmla="*/ 1 w 237"/>
                <a:gd name="T13" fmla="*/ 2 h 1318"/>
                <a:gd name="T14" fmla="*/ 1 w 237"/>
                <a:gd name="T15" fmla="*/ 3 h 1318"/>
                <a:gd name="T16" fmla="*/ 1 w 237"/>
                <a:gd name="T17" fmla="*/ 3 h 1318"/>
                <a:gd name="T18" fmla="*/ 1 w 237"/>
                <a:gd name="T19" fmla="*/ 4 h 1318"/>
                <a:gd name="T20" fmla="*/ 1 w 237"/>
                <a:gd name="T21" fmla="*/ 4 h 1318"/>
                <a:gd name="T22" fmla="*/ 1 w 237"/>
                <a:gd name="T23" fmla="*/ 4 h 1318"/>
                <a:gd name="T24" fmla="*/ 1 w 237"/>
                <a:gd name="T25" fmla="*/ 4 h 1318"/>
                <a:gd name="T26" fmla="*/ 1 w 237"/>
                <a:gd name="T27" fmla="*/ 5 h 1318"/>
                <a:gd name="T28" fmla="*/ 1 w 237"/>
                <a:gd name="T29" fmla="*/ 5 h 1318"/>
                <a:gd name="T30" fmla="*/ 1 w 237"/>
                <a:gd name="T31" fmla="*/ 5 h 1318"/>
                <a:gd name="T32" fmla="*/ 1 w 237"/>
                <a:gd name="T33" fmla="*/ 5 h 1318"/>
                <a:gd name="T34" fmla="*/ 1 w 237"/>
                <a:gd name="T35" fmla="*/ 5 h 1318"/>
                <a:gd name="T36" fmla="*/ 1 w 237"/>
                <a:gd name="T37" fmla="*/ 5 h 1318"/>
                <a:gd name="T38" fmla="*/ 1 w 237"/>
                <a:gd name="T39" fmla="*/ 5 h 1318"/>
                <a:gd name="T40" fmla="*/ 1 w 237"/>
                <a:gd name="T41" fmla="*/ 6 h 1318"/>
                <a:gd name="T42" fmla="*/ 1 w 237"/>
                <a:gd name="T43" fmla="*/ 6 h 1318"/>
                <a:gd name="T44" fmla="*/ 1 w 237"/>
                <a:gd name="T45" fmla="*/ 6 h 1318"/>
                <a:gd name="T46" fmla="*/ 1 w 237"/>
                <a:gd name="T47" fmla="*/ 6 h 1318"/>
                <a:gd name="T48" fmla="*/ 1 w 237"/>
                <a:gd name="T49" fmla="*/ 6 h 1318"/>
                <a:gd name="T50" fmla="*/ 1 w 237"/>
                <a:gd name="T51" fmla="*/ 6 h 1318"/>
                <a:gd name="T52" fmla="*/ 1 w 237"/>
                <a:gd name="T53" fmla="*/ 6 h 1318"/>
                <a:gd name="T54" fmla="*/ 1 w 237"/>
                <a:gd name="T55" fmla="*/ 6 h 1318"/>
                <a:gd name="T56" fmla="*/ 1 w 237"/>
                <a:gd name="T57" fmla="*/ 6 h 1318"/>
                <a:gd name="T58" fmla="*/ 1 w 237"/>
                <a:gd name="T59" fmla="*/ 5 h 1318"/>
                <a:gd name="T60" fmla="*/ 1 w 237"/>
                <a:gd name="T61" fmla="*/ 5 h 1318"/>
                <a:gd name="T62" fmla="*/ 1 w 237"/>
                <a:gd name="T63" fmla="*/ 5 h 1318"/>
                <a:gd name="T64" fmla="*/ 1 w 237"/>
                <a:gd name="T65" fmla="*/ 5 h 1318"/>
                <a:gd name="T66" fmla="*/ 0 w 237"/>
                <a:gd name="T67" fmla="*/ 5 h 1318"/>
                <a:gd name="T68" fmla="*/ 1 w 237"/>
                <a:gd name="T69" fmla="*/ 4 h 1318"/>
                <a:gd name="T70" fmla="*/ 1 w 237"/>
                <a:gd name="T71" fmla="*/ 4 h 1318"/>
                <a:gd name="T72" fmla="*/ 1 w 237"/>
                <a:gd name="T73" fmla="*/ 4 h 1318"/>
                <a:gd name="T74" fmla="*/ 1 w 237"/>
                <a:gd name="T75" fmla="*/ 3 h 1318"/>
                <a:gd name="T76" fmla="*/ 1 w 237"/>
                <a:gd name="T77" fmla="*/ 3 h 1318"/>
                <a:gd name="T78" fmla="*/ 1 w 237"/>
                <a:gd name="T79" fmla="*/ 3 h 1318"/>
                <a:gd name="T80" fmla="*/ 1 w 237"/>
                <a:gd name="T81" fmla="*/ 0 h 1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1318"/>
                <a:gd name="T125" fmla="*/ 237 w 237"/>
                <a:gd name="T126" fmla="*/ 1318 h 13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1318">
                  <a:moveTo>
                    <a:pt x="79" y="0"/>
                  </a:moveTo>
                  <a:lnTo>
                    <a:pt x="100" y="0"/>
                  </a:lnTo>
                  <a:lnTo>
                    <a:pt x="136" y="0"/>
                  </a:lnTo>
                  <a:lnTo>
                    <a:pt x="140" y="81"/>
                  </a:lnTo>
                  <a:lnTo>
                    <a:pt x="144" y="168"/>
                  </a:lnTo>
                  <a:lnTo>
                    <a:pt x="145" y="257"/>
                  </a:lnTo>
                  <a:lnTo>
                    <a:pt x="146" y="337"/>
                  </a:lnTo>
                  <a:lnTo>
                    <a:pt x="178" y="668"/>
                  </a:lnTo>
                  <a:lnTo>
                    <a:pt x="191" y="739"/>
                  </a:lnTo>
                  <a:lnTo>
                    <a:pt x="203" y="807"/>
                  </a:lnTo>
                  <a:lnTo>
                    <a:pt x="213" y="871"/>
                  </a:lnTo>
                  <a:lnTo>
                    <a:pt x="222" y="935"/>
                  </a:lnTo>
                  <a:lnTo>
                    <a:pt x="228" y="998"/>
                  </a:lnTo>
                  <a:lnTo>
                    <a:pt x="234" y="1064"/>
                  </a:lnTo>
                  <a:lnTo>
                    <a:pt x="236" y="1132"/>
                  </a:lnTo>
                  <a:lnTo>
                    <a:pt x="237" y="1204"/>
                  </a:lnTo>
                  <a:lnTo>
                    <a:pt x="231" y="1225"/>
                  </a:lnTo>
                  <a:lnTo>
                    <a:pt x="224" y="1245"/>
                  </a:lnTo>
                  <a:lnTo>
                    <a:pt x="214" y="1262"/>
                  </a:lnTo>
                  <a:lnTo>
                    <a:pt x="203" y="1278"/>
                  </a:lnTo>
                  <a:lnTo>
                    <a:pt x="190" y="1293"/>
                  </a:lnTo>
                  <a:lnTo>
                    <a:pt x="175" y="1303"/>
                  </a:lnTo>
                  <a:lnTo>
                    <a:pt x="160" y="1313"/>
                  </a:lnTo>
                  <a:lnTo>
                    <a:pt x="144" y="1317"/>
                  </a:lnTo>
                  <a:lnTo>
                    <a:pt x="125" y="1318"/>
                  </a:lnTo>
                  <a:lnTo>
                    <a:pt x="108" y="1316"/>
                  </a:lnTo>
                  <a:lnTo>
                    <a:pt x="90" y="1310"/>
                  </a:lnTo>
                  <a:lnTo>
                    <a:pt x="71" y="1300"/>
                  </a:lnTo>
                  <a:lnTo>
                    <a:pt x="54" y="1286"/>
                  </a:lnTo>
                  <a:lnTo>
                    <a:pt x="38" y="1269"/>
                  </a:lnTo>
                  <a:lnTo>
                    <a:pt x="23" y="1248"/>
                  </a:lnTo>
                  <a:lnTo>
                    <a:pt x="9" y="1223"/>
                  </a:lnTo>
                  <a:lnTo>
                    <a:pt x="1" y="1162"/>
                  </a:lnTo>
                  <a:lnTo>
                    <a:pt x="0" y="1093"/>
                  </a:lnTo>
                  <a:lnTo>
                    <a:pt x="3" y="1016"/>
                  </a:lnTo>
                  <a:lnTo>
                    <a:pt x="11" y="936"/>
                  </a:lnTo>
                  <a:lnTo>
                    <a:pt x="23" y="852"/>
                  </a:lnTo>
                  <a:lnTo>
                    <a:pt x="37" y="766"/>
                  </a:lnTo>
                  <a:lnTo>
                    <a:pt x="53" y="680"/>
                  </a:lnTo>
                  <a:lnTo>
                    <a:pt x="69" y="596"/>
                  </a:lnTo>
                  <a:lnTo>
                    <a:pt x="79" y="0"/>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4770" name="Freeform 18"/>
            <p:cNvSpPr>
              <a:spLocks/>
            </p:cNvSpPr>
            <p:nvPr/>
          </p:nvSpPr>
          <p:spPr bwMode="auto">
            <a:xfrm>
              <a:off x="3902" y="3432"/>
              <a:ext cx="12" cy="234"/>
            </a:xfrm>
            <a:custGeom>
              <a:avLst/>
              <a:gdLst>
                <a:gd name="T0" fmla="*/ 0 w 24"/>
                <a:gd name="T1" fmla="*/ 1 h 467"/>
                <a:gd name="T2" fmla="*/ 0 w 24"/>
                <a:gd name="T3" fmla="*/ 2 h 467"/>
                <a:gd name="T4" fmla="*/ 1 w 24"/>
                <a:gd name="T5" fmla="*/ 2 h 467"/>
                <a:gd name="T6" fmla="*/ 1 w 24"/>
                <a:gd name="T7" fmla="*/ 0 h 467"/>
                <a:gd name="T8" fmla="*/ 0 w 24"/>
                <a:gd name="T9" fmla="*/ 1 h 467"/>
                <a:gd name="T10" fmla="*/ 0 60000 65536"/>
                <a:gd name="T11" fmla="*/ 0 60000 65536"/>
                <a:gd name="T12" fmla="*/ 0 60000 65536"/>
                <a:gd name="T13" fmla="*/ 0 60000 65536"/>
                <a:gd name="T14" fmla="*/ 0 60000 65536"/>
                <a:gd name="T15" fmla="*/ 0 w 24"/>
                <a:gd name="T16" fmla="*/ 0 h 467"/>
                <a:gd name="T17" fmla="*/ 24 w 24"/>
                <a:gd name="T18" fmla="*/ 467 h 467"/>
              </a:gdLst>
              <a:ahLst/>
              <a:cxnLst>
                <a:cxn ang="T10">
                  <a:pos x="T0" y="T1"/>
                </a:cxn>
                <a:cxn ang="T11">
                  <a:pos x="T2" y="T3"/>
                </a:cxn>
                <a:cxn ang="T12">
                  <a:pos x="T4" y="T5"/>
                </a:cxn>
                <a:cxn ang="T13">
                  <a:pos x="T6" y="T7"/>
                </a:cxn>
                <a:cxn ang="T14">
                  <a:pos x="T8" y="T9"/>
                </a:cxn>
              </a:cxnLst>
              <a:rect l="T15" t="T16" r="T17" b="T18"/>
              <a:pathLst>
                <a:path w="24" h="467">
                  <a:moveTo>
                    <a:pt x="0" y="13"/>
                  </a:moveTo>
                  <a:lnTo>
                    <a:pt x="0" y="467"/>
                  </a:lnTo>
                  <a:lnTo>
                    <a:pt x="24" y="458"/>
                  </a:lnTo>
                  <a:lnTo>
                    <a:pt x="24" y="0"/>
                  </a:lnTo>
                  <a:lnTo>
                    <a:pt x="0" y="13"/>
                  </a:lnTo>
                  <a:close/>
                </a:path>
              </a:pathLst>
            </a:custGeom>
            <a:solidFill>
              <a:srgbClr val="00335B"/>
            </a:solidFill>
            <a:ln w="9525">
              <a:noFill/>
              <a:round/>
              <a:headEnd/>
              <a:tailEnd/>
            </a:ln>
          </p:spPr>
          <p:txBody>
            <a:bodyPr>
              <a:prstTxWarp prst="textNoShape">
                <a:avLst/>
              </a:prstTxWarp>
            </a:bodyPr>
            <a:lstStyle/>
            <a:p>
              <a:pPr eaLnBrk="0" hangingPunct="0"/>
              <a:endParaRPr lang="en-US"/>
            </a:p>
          </p:txBody>
        </p:sp>
        <p:sp>
          <p:nvSpPr>
            <p:cNvPr id="74771" name="Freeform 19"/>
            <p:cNvSpPr>
              <a:spLocks/>
            </p:cNvSpPr>
            <p:nvPr/>
          </p:nvSpPr>
          <p:spPr bwMode="auto">
            <a:xfrm>
              <a:off x="3860" y="3679"/>
              <a:ext cx="103" cy="411"/>
            </a:xfrm>
            <a:custGeom>
              <a:avLst/>
              <a:gdLst>
                <a:gd name="T0" fmla="*/ 0 w 208"/>
                <a:gd name="T1" fmla="*/ 0 h 823"/>
                <a:gd name="T2" fmla="*/ 0 w 208"/>
                <a:gd name="T3" fmla="*/ 1 h 823"/>
                <a:gd name="T4" fmla="*/ 0 w 208"/>
                <a:gd name="T5" fmla="*/ 1 h 823"/>
                <a:gd name="T6" fmla="*/ 0 w 208"/>
                <a:gd name="T7" fmla="*/ 1 h 823"/>
                <a:gd name="T8" fmla="*/ 0 w 208"/>
                <a:gd name="T9" fmla="*/ 2 h 823"/>
                <a:gd name="T10" fmla="*/ 0 w 208"/>
                <a:gd name="T11" fmla="*/ 2 h 823"/>
                <a:gd name="T12" fmla="*/ 0 w 208"/>
                <a:gd name="T13" fmla="*/ 2 h 823"/>
                <a:gd name="T14" fmla="*/ 0 w 208"/>
                <a:gd name="T15" fmla="*/ 2 h 823"/>
                <a:gd name="T16" fmla="*/ 0 w 208"/>
                <a:gd name="T17" fmla="*/ 2 h 823"/>
                <a:gd name="T18" fmla="*/ 0 w 208"/>
                <a:gd name="T19" fmla="*/ 3 h 823"/>
                <a:gd name="T20" fmla="*/ 0 w 208"/>
                <a:gd name="T21" fmla="*/ 3 h 823"/>
                <a:gd name="T22" fmla="*/ 0 w 208"/>
                <a:gd name="T23" fmla="*/ 3 h 823"/>
                <a:gd name="T24" fmla="*/ 0 w 208"/>
                <a:gd name="T25" fmla="*/ 3 h 823"/>
                <a:gd name="T26" fmla="*/ 0 w 208"/>
                <a:gd name="T27" fmla="*/ 3 h 823"/>
                <a:gd name="T28" fmla="*/ 0 w 208"/>
                <a:gd name="T29" fmla="*/ 3 h 823"/>
                <a:gd name="T30" fmla="*/ 0 w 208"/>
                <a:gd name="T31" fmla="*/ 3 h 823"/>
                <a:gd name="T32" fmla="*/ 0 w 208"/>
                <a:gd name="T33" fmla="*/ 3 h 823"/>
                <a:gd name="T34" fmla="*/ 0 w 208"/>
                <a:gd name="T35" fmla="*/ 3 h 823"/>
                <a:gd name="T36" fmla="*/ 0 w 208"/>
                <a:gd name="T37" fmla="*/ 2 h 823"/>
                <a:gd name="T38" fmla="*/ 0 w 208"/>
                <a:gd name="T39" fmla="*/ 2 h 823"/>
                <a:gd name="T40" fmla="*/ 0 w 208"/>
                <a:gd name="T41" fmla="*/ 2 h 823"/>
                <a:gd name="T42" fmla="*/ 0 w 208"/>
                <a:gd name="T43" fmla="*/ 2 h 823"/>
                <a:gd name="T44" fmla="*/ 0 w 208"/>
                <a:gd name="T45" fmla="*/ 2 h 823"/>
                <a:gd name="T46" fmla="*/ 0 w 208"/>
                <a:gd name="T47" fmla="*/ 1 h 823"/>
                <a:gd name="T48" fmla="*/ 0 w 208"/>
                <a:gd name="T49" fmla="*/ 1 h 823"/>
                <a:gd name="T50" fmla="*/ 0 w 208"/>
                <a:gd name="T51" fmla="*/ 1 h 823"/>
                <a:gd name="T52" fmla="*/ 0 w 208"/>
                <a:gd name="T53" fmla="*/ 0 h 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823"/>
                <a:gd name="T83" fmla="*/ 208 w 208"/>
                <a:gd name="T84" fmla="*/ 823 h 8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823">
                  <a:moveTo>
                    <a:pt x="97" y="0"/>
                  </a:moveTo>
                  <a:lnTo>
                    <a:pt x="41" y="332"/>
                  </a:lnTo>
                  <a:lnTo>
                    <a:pt x="28" y="394"/>
                  </a:lnTo>
                  <a:lnTo>
                    <a:pt x="16" y="459"/>
                  </a:lnTo>
                  <a:lnTo>
                    <a:pt x="7" y="524"/>
                  </a:lnTo>
                  <a:lnTo>
                    <a:pt x="1" y="589"/>
                  </a:lnTo>
                  <a:lnTo>
                    <a:pt x="0" y="651"/>
                  </a:lnTo>
                  <a:lnTo>
                    <a:pt x="4" y="710"/>
                  </a:lnTo>
                  <a:lnTo>
                    <a:pt x="14" y="764"/>
                  </a:lnTo>
                  <a:lnTo>
                    <a:pt x="32" y="810"/>
                  </a:lnTo>
                  <a:lnTo>
                    <a:pt x="49" y="817"/>
                  </a:lnTo>
                  <a:lnTo>
                    <a:pt x="67" y="822"/>
                  </a:lnTo>
                  <a:lnTo>
                    <a:pt x="89" y="823"/>
                  </a:lnTo>
                  <a:lnTo>
                    <a:pt x="113" y="820"/>
                  </a:lnTo>
                  <a:lnTo>
                    <a:pt x="137" y="816"/>
                  </a:lnTo>
                  <a:lnTo>
                    <a:pt x="160" y="808"/>
                  </a:lnTo>
                  <a:lnTo>
                    <a:pt x="182" y="796"/>
                  </a:lnTo>
                  <a:lnTo>
                    <a:pt x="202" y="782"/>
                  </a:lnTo>
                  <a:lnTo>
                    <a:pt x="206" y="736"/>
                  </a:lnTo>
                  <a:lnTo>
                    <a:pt x="208" y="687"/>
                  </a:lnTo>
                  <a:lnTo>
                    <a:pt x="205" y="634"/>
                  </a:lnTo>
                  <a:lnTo>
                    <a:pt x="201" y="578"/>
                  </a:lnTo>
                  <a:lnTo>
                    <a:pt x="192" y="520"/>
                  </a:lnTo>
                  <a:lnTo>
                    <a:pt x="181" y="459"/>
                  </a:lnTo>
                  <a:lnTo>
                    <a:pt x="167" y="393"/>
                  </a:lnTo>
                  <a:lnTo>
                    <a:pt x="150" y="325"/>
                  </a:lnTo>
                  <a:lnTo>
                    <a:pt x="97" y="0"/>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4772" name="Freeform 20"/>
            <p:cNvSpPr>
              <a:spLocks/>
            </p:cNvSpPr>
            <p:nvPr/>
          </p:nvSpPr>
          <p:spPr bwMode="auto">
            <a:xfrm>
              <a:off x="3862" y="3700"/>
              <a:ext cx="98" cy="386"/>
            </a:xfrm>
            <a:custGeom>
              <a:avLst/>
              <a:gdLst>
                <a:gd name="T0" fmla="*/ 1 w 195"/>
                <a:gd name="T1" fmla="*/ 0 h 771"/>
                <a:gd name="T2" fmla="*/ 1 w 195"/>
                <a:gd name="T3" fmla="*/ 1 h 771"/>
                <a:gd name="T4" fmla="*/ 1 w 195"/>
                <a:gd name="T5" fmla="*/ 1 h 771"/>
                <a:gd name="T6" fmla="*/ 1 w 195"/>
                <a:gd name="T7" fmla="*/ 1 h 771"/>
                <a:gd name="T8" fmla="*/ 1 w 195"/>
                <a:gd name="T9" fmla="*/ 1 h 771"/>
                <a:gd name="T10" fmla="*/ 1 w 195"/>
                <a:gd name="T11" fmla="*/ 1 h 771"/>
                <a:gd name="T12" fmla="*/ 1 w 195"/>
                <a:gd name="T13" fmla="*/ 1 h 771"/>
                <a:gd name="T14" fmla="*/ 1 w 195"/>
                <a:gd name="T15" fmla="*/ 2 h 771"/>
                <a:gd name="T16" fmla="*/ 1 w 195"/>
                <a:gd name="T17" fmla="*/ 2 h 771"/>
                <a:gd name="T18" fmla="*/ 1 w 195"/>
                <a:gd name="T19" fmla="*/ 2 h 771"/>
                <a:gd name="T20" fmla="*/ 1 w 195"/>
                <a:gd name="T21" fmla="*/ 2 h 771"/>
                <a:gd name="T22" fmla="*/ 1 w 195"/>
                <a:gd name="T23" fmla="*/ 2 h 771"/>
                <a:gd name="T24" fmla="*/ 1 w 195"/>
                <a:gd name="T25" fmla="*/ 3 h 771"/>
                <a:gd name="T26" fmla="*/ 0 w 195"/>
                <a:gd name="T27" fmla="*/ 3 h 771"/>
                <a:gd name="T28" fmla="*/ 1 w 195"/>
                <a:gd name="T29" fmla="*/ 3 h 771"/>
                <a:gd name="T30" fmla="*/ 1 w 195"/>
                <a:gd name="T31" fmla="*/ 3 h 771"/>
                <a:gd name="T32" fmla="*/ 1 w 195"/>
                <a:gd name="T33" fmla="*/ 3 h 771"/>
                <a:gd name="T34" fmla="*/ 1 w 195"/>
                <a:gd name="T35" fmla="*/ 3 h 771"/>
                <a:gd name="T36" fmla="*/ 1 w 195"/>
                <a:gd name="T37" fmla="*/ 4 h 771"/>
                <a:gd name="T38" fmla="*/ 1 w 195"/>
                <a:gd name="T39" fmla="*/ 4 h 771"/>
                <a:gd name="T40" fmla="*/ 1 w 195"/>
                <a:gd name="T41" fmla="*/ 4 h 771"/>
                <a:gd name="T42" fmla="*/ 1 w 195"/>
                <a:gd name="T43" fmla="*/ 3 h 771"/>
                <a:gd name="T44" fmla="*/ 1 w 195"/>
                <a:gd name="T45" fmla="*/ 3 h 771"/>
                <a:gd name="T46" fmla="*/ 1 w 195"/>
                <a:gd name="T47" fmla="*/ 3 h 771"/>
                <a:gd name="T48" fmla="*/ 1 w 195"/>
                <a:gd name="T49" fmla="*/ 3 h 771"/>
                <a:gd name="T50" fmla="*/ 1 w 195"/>
                <a:gd name="T51" fmla="*/ 3 h 771"/>
                <a:gd name="T52" fmla="*/ 1 w 195"/>
                <a:gd name="T53" fmla="*/ 3 h 771"/>
                <a:gd name="T54" fmla="*/ 1 w 195"/>
                <a:gd name="T55" fmla="*/ 3 h 771"/>
                <a:gd name="T56" fmla="*/ 1 w 195"/>
                <a:gd name="T57" fmla="*/ 3 h 771"/>
                <a:gd name="T58" fmla="*/ 1 w 195"/>
                <a:gd name="T59" fmla="*/ 2 h 771"/>
                <a:gd name="T60" fmla="*/ 1 w 195"/>
                <a:gd name="T61" fmla="*/ 2 h 771"/>
                <a:gd name="T62" fmla="*/ 1 w 195"/>
                <a:gd name="T63" fmla="*/ 2 h 771"/>
                <a:gd name="T64" fmla="*/ 1 w 195"/>
                <a:gd name="T65" fmla="*/ 2 h 771"/>
                <a:gd name="T66" fmla="*/ 1 w 195"/>
                <a:gd name="T67" fmla="*/ 1 h 771"/>
                <a:gd name="T68" fmla="*/ 1 w 195"/>
                <a:gd name="T69" fmla="*/ 1 h 771"/>
                <a:gd name="T70" fmla="*/ 1 w 195"/>
                <a:gd name="T71" fmla="*/ 1 h 771"/>
                <a:gd name="T72" fmla="*/ 1 w 195"/>
                <a:gd name="T73" fmla="*/ 1 h 771"/>
                <a:gd name="T74" fmla="*/ 1 w 195"/>
                <a:gd name="T75" fmla="*/ 1 h 771"/>
                <a:gd name="T76" fmla="*/ 1 w 195"/>
                <a:gd name="T77" fmla="*/ 1 h 771"/>
                <a:gd name="T78" fmla="*/ 1 w 195"/>
                <a:gd name="T79" fmla="*/ 1 h 771"/>
                <a:gd name="T80" fmla="*/ 1 w 195"/>
                <a:gd name="T81" fmla="*/ 0 h 7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771"/>
                <a:gd name="T125" fmla="*/ 195 w 195"/>
                <a:gd name="T126" fmla="*/ 771 h 7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771">
                  <a:moveTo>
                    <a:pt x="91" y="0"/>
                  </a:moveTo>
                  <a:lnTo>
                    <a:pt x="84" y="39"/>
                  </a:lnTo>
                  <a:lnTo>
                    <a:pt x="78" y="78"/>
                  </a:lnTo>
                  <a:lnTo>
                    <a:pt x="71" y="117"/>
                  </a:lnTo>
                  <a:lnTo>
                    <a:pt x="64" y="156"/>
                  </a:lnTo>
                  <a:lnTo>
                    <a:pt x="58" y="196"/>
                  </a:lnTo>
                  <a:lnTo>
                    <a:pt x="51" y="235"/>
                  </a:lnTo>
                  <a:lnTo>
                    <a:pt x="45" y="274"/>
                  </a:lnTo>
                  <a:lnTo>
                    <a:pt x="38" y="313"/>
                  </a:lnTo>
                  <a:lnTo>
                    <a:pt x="26" y="371"/>
                  </a:lnTo>
                  <a:lnTo>
                    <a:pt x="16" y="431"/>
                  </a:lnTo>
                  <a:lnTo>
                    <a:pt x="7" y="492"/>
                  </a:lnTo>
                  <a:lnTo>
                    <a:pt x="2" y="552"/>
                  </a:lnTo>
                  <a:lnTo>
                    <a:pt x="0" y="609"/>
                  </a:lnTo>
                  <a:lnTo>
                    <a:pt x="3" y="663"/>
                  </a:lnTo>
                  <a:lnTo>
                    <a:pt x="14" y="713"/>
                  </a:lnTo>
                  <a:lnTo>
                    <a:pt x="31" y="757"/>
                  </a:lnTo>
                  <a:lnTo>
                    <a:pt x="46" y="765"/>
                  </a:lnTo>
                  <a:lnTo>
                    <a:pt x="64" y="769"/>
                  </a:lnTo>
                  <a:lnTo>
                    <a:pt x="85" y="771"/>
                  </a:lnTo>
                  <a:lnTo>
                    <a:pt x="107" y="769"/>
                  </a:lnTo>
                  <a:lnTo>
                    <a:pt x="130" y="764"/>
                  </a:lnTo>
                  <a:lnTo>
                    <a:pt x="152" y="756"/>
                  </a:lnTo>
                  <a:lnTo>
                    <a:pt x="172" y="743"/>
                  </a:lnTo>
                  <a:lnTo>
                    <a:pt x="190" y="728"/>
                  </a:lnTo>
                  <a:lnTo>
                    <a:pt x="194" y="683"/>
                  </a:lnTo>
                  <a:lnTo>
                    <a:pt x="195" y="636"/>
                  </a:lnTo>
                  <a:lnTo>
                    <a:pt x="192" y="585"/>
                  </a:lnTo>
                  <a:lnTo>
                    <a:pt x="188" y="532"/>
                  </a:lnTo>
                  <a:lnTo>
                    <a:pt x="180" y="477"/>
                  </a:lnTo>
                  <a:lnTo>
                    <a:pt x="169" y="417"/>
                  </a:lnTo>
                  <a:lnTo>
                    <a:pt x="157" y="355"/>
                  </a:lnTo>
                  <a:lnTo>
                    <a:pt x="142" y="290"/>
                  </a:lnTo>
                  <a:lnTo>
                    <a:pt x="135" y="253"/>
                  </a:lnTo>
                  <a:lnTo>
                    <a:pt x="129" y="217"/>
                  </a:lnTo>
                  <a:lnTo>
                    <a:pt x="122" y="181"/>
                  </a:lnTo>
                  <a:lnTo>
                    <a:pt x="116" y="145"/>
                  </a:lnTo>
                  <a:lnTo>
                    <a:pt x="111" y="108"/>
                  </a:lnTo>
                  <a:lnTo>
                    <a:pt x="104" y="72"/>
                  </a:lnTo>
                  <a:lnTo>
                    <a:pt x="98" y="35"/>
                  </a:lnTo>
                  <a:lnTo>
                    <a:pt x="91" y="0"/>
                  </a:lnTo>
                  <a:close/>
                </a:path>
              </a:pathLst>
            </a:custGeom>
            <a:solidFill>
              <a:srgbClr val="965100"/>
            </a:solidFill>
            <a:ln w="9525">
              <a:noFill/>
              <a:round/>
              <a:headEnd/>
              <a:tailEnd/>
            </a:ln>
          </p:spPr>
          <p:txBody>
            <a:bodyPr>
              <a:prstTxWarp prst="textNoShape">
                <a:avLst/>
              </a:prstTxWarp>
            </a:bodyPr>
            <a:lstStyle/>
            <a:p>
              <a:pPr eaLnBrk="0" hangingPunct="0"/>
              <a:endParaRPr lang="en-US"/>
            </a:p>
          </p:txBody>
        </p:sp>
        <p:sp>
          <p:nvSpPr>
            <p:cNvPr id="74773" name="Freeform 21"/>
            <p:cNvSpPr>
              <a:spLocks/>
            </p:cNvSpPr>
            <p:nvPr/>
          </p:nvSpPr>
          <p:spPr bwMode="auto">
            <a:xfrm>
              <a:off x="3867" y="3722"/>
              <a:ext cx="89" cy="360"/>
            </a:xfrm>
            <a:custGeom>
              <a:avLst/>
              <a:gdLst>
                <a:gd name="T0" fmla="*/ 0 w 180"/>
                <a:gd name="T1" fmla="*/ 0 h 722"/>
                <a:gd name="T2" fmla="*/ 0 w 180"/>
                <a:gd name="T3" fmla="*/ 0 h 722"/>
                <a:gd name="T4" fmla="*/ 0 w 180"/>
                <a:gd name="T5" fmla="*/ 0 h 722"/>
                <a:gd name="T6" fmla="*/ 0 w 180"/>
                <a:gd name="T7" fmla="*/ 0 h 722"/>
                <a:gd name="T8" fmla="*/ 0 w 180"/>
                <a:gd name="T9" fmla="*/ 0 h 722"/>
                <a:gd name="T10" fmla="*/ 0 w 180"/>
                <a:gd name="T11" fmla="*/ 0 h 722"/>
                <a:gd name="T12" fmla="*/ 0 w 180"/>
                <a:gd name="T13" fmla="*/ 0 h 722"/>
                <a:gd name="T14" fmla="*/ 0 w 180"/>
                <a:gd name="T15" fmla="*/ 1 h 722"/>
                <a:gd name="T16" fmla="*/ 0 w 180"/>
                <a:gd name="T17" fmla="*/ 1 h 722"/>
                <a:gd name="T18" fmla="*/ 0 w 180"/>
                <a:gd name="T19" fmla="*/ 1 h 722"/>
                <a:gd name="T20" fmla="*/ 0 w 180"/>
                <a:gd name="T21" fmla="*/ 1 h 722"/>
                <a:gd name="T22" fmla="*/ 0 w 180"/>
                <a:gd name="T23" fmla="*/ 1 h 722"/>
                <a:gd name="T24" fmla="*/ 0 w 180"/>
                <a:gd name="T25" fmla="*/ 2 h 722"/>
                <a:gd name="T26" fmla="*/ 0 w 180"/>
                <a:gd name="T27" fmla="*/ 2 h 722"/>
                <a:gd name="T28" fmla="*/ 0 w 180"/>
                <a:gd name="T29" fmla="*/ 2 h 722"/>
                <a:gd name="T30" fmla="*/ 0 w 180"/>
                <a:gd name="T31" fmla="*/ 2 h 722"/>
                <a:gd name="T32" fmla="*/ 0 w 180"/>
                <a:gd name="T33" fmla="*/ 2 h 722"/>
                <a:gd name="T34" fmla="*/ 0 w 180"/>
                <a:gd name="T35" fmla="*/ 2 h 722"/>
                <a:gd name="T36" fmla="*/ 0 w 180"/>
                <a:gd name="T37" fmla="*/ 2 h 722"/>
                <a:gd name="T38" fmla="*/ 0 w 180"/>
                <a:gd name="T39" fmla="*/ 2 h 722"/>
                <a:gd name="T40" fmla="*/ 0 w 180"/>
                <a:gd name="T41" fmla="*/ 2 h 722"/>
                <a:gd name="T42" fmla="*/ 0 w 180"/>
                <a:gd name="T43" fmla="*/ 2 h 722"/>
                <a:gd name="T44" fmla="*/ 0 w 180"/>
                <a:gd name="T45" fmla="*/ 2 h 722"/>
                <a:gd name="T46" fmla="*/ 0 w 180"/>
                <a:gd name="T47" fmla="*/ 2 h 722"/>
                <a:gd name="T48" fmla="*/ 0 w 180"/>
                <a:gd name="T49" fmla="*/ 2 h 722"/>
                <a:gd name="T50" fmla="*/ 0 w 180"/>
                <a:gd name="T51" fmla="*/ 2 h 722"/>
                <a:gd name="T52" fmla="*/ 0 w 180"/>
                <a:gd name="T53" fmla="*/ 2 h 722"/>
                <a:gd name="T54" fmla="*/ 0 w 180"/>
                <a:gd name="T55" fmla="*/ 2 h 722"/>
                <a:gd name="T56" fmla="*/ 0 w 180"/>
                <a:gd name="T57" fmla="*/ 1 h 722"/>
                <a:gd name="T58" fmla="*/ 0 w 180"/>
                <a:gd name="T59" fmla="*/ 1 h 722"/>
                <a:gd name="T60" fmla="*/ 0 w 180"/>
                <a:gd name="T61" fmla="*/ 1 h 722"/>
                <a:gd name="T62" fmla="*/ 0 w 180"/>
                <a:gd name="T63" fmla="*/ 1 h 722"/>
                <a:gd name="T64" fmla="*/ 0 w 180"/>
                <a:gd name="T65" fmla="*/ 1 h 722"/>
                <a:gd name="T66" fmla="*/ 0 w 180"/>
                <a:gd name="T67" fmla="*/ 0 h 722"/>
                <a:gd name="T68" fmla="*/ 0 w 180"/>
                <a:gd name="T69" fmla="*/ 0 h 722"/>
                <a:gd name="T70" fmla="*/ 0 w 180"/>
                <a:gd name="T71" fmla="*/ 0 h 722"/>
                <a:gd name="T72" fmla="*/ 0 w 180"/>
                <a:gd name="T73" fmla="*/ 0 h 722"/>
                <a:gd name="T74" fmla="*/ 0 w 180"/>
                <a:gd name="T75" fmla="*/ 0 h 722"/>
                <a:gd name="T76" fmla="*/ 0 w 180"/>
                <a:gd name="T77" fmla="*/ 0 h 722"/>
                <a:gd name="T78" fmla="*/ 0 w 180"/>
                <a:gd name="T79" fmla="*/ 0 h 722"/>
                <a:gd name="T80" fmla="*/ 0 w 180"/>
                <a:gd name="T81" fmla="*/ 0 h 7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722"/>
                <a:gd name="T125" fmla="*/ 180 w 180"/>
                <a:gd name="T126" fmla="*/ 722 h 7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722">
                  <a:moveTo>
                    <a:pt x="83" y="0"/>
                  </a:moveTo>
                  <a:lnTo>
                    <a:pt x="76" y="37"/>
                  </a:lnTo>
                  <a:lnTo>
                    <a:pt x="70" y="74"/>
                  </a:lnTo>
                  <a:lnTo>
                    <a:pt x="63" y="111"/>
                  </a:lnTo>
                  <a:lnTo>
                    <a:pt x="58" y="148"/>
                  </a:lnTo>
                  <a:lnTo>
                    <a:pt x="52" y="185"/>
                  </a:lnTo>
                  <a:lnTo>
                    <a:pt x="46" y="222"/>
                  </a:lnTo>
                  <a:lnTo>
                    <a:pt x="39" y="257"/>
                  </a:lnTo>
                  <a:lnTo>
                    <a:pt x="33" y="294"/>
                  </a:lnTo>
                  <a:lnTo>
                    <a:pt x="23" y="348"/>
                  </a:lnTo>
                  <a:lnTo>
                    <a:pt x="14" y="404"/>
                  </a:lnTo>
                  <a:lnTo>
                    <a:pt x="6" y="459"/>
                  </a:lnTo>
                  <a:lnTo>
                    <a:pt x="1" y="514"/>
                  </a:lnTo>
                  <a:lnTo>
                    <a:pt x="0" y="567"/>
                  </a:lnTo>
                  <a:lnTo>
                    <a:pt x="3" y="618"/>
                  </a:lnTo>
                  <a:lnTo>
                    <a:pt x="13" y="664"/>
                  </a:lnTo>
                  <a:lnTo>
                    <a:pt x="28" y="704"/>
                  </a:lnTo>
                  <a:lnTo>
                    <a:pt x="42" y="714"/>
                  </a:lnTo>
                  <a:lnTo>
                    <a:pt x="59" y="719"/>
                  </a:lnTo>
                  <a:lnTo>
                    <a:pt x="78" y="722"/>
                  </a:lnTo>
                  <a:lnTo>
                    <a:pt x="99" y="719"/>
                  </a:lnTo>
                  <a:lnTo>
                    <a:pt x="120" y="714"/>
                  </a:lnTo>
                  <a:lnTo>
                    <a:pt x="141" y="704"/>
                  </a:lnTo>
                  <a:lnTo>
                    <a:pt x="160" y="693"/>
                  </a:lnTo>
                  <a:lnTo>
                    <a:pt x="176" y="677"/>
                  </a:lnTo>
                  <a:lnTo>
                    <a:pt x="180" y="633"/>
                  </a:lnTo>
                  <a:lnTo>
                    <a:pt x="180" y="588"/>
                  </a:lnTo>
                  <a:lnTo>
                    <a:pt x="178" y="540"/>
                  </a:lnTo>
                  <a:lnTo>
                    <a:pt x="173" y="488"/>
                  </a:lnTo>
                  <a:lnTo>
                    <a:pt x="166" y="435"/>
                  </a:lnTo>
                  <a:lnTo>
                    <a:pt x="156" y="377"/>
                  </a:lnTo>
                  <a:lnTo>
                    <a:pt x="144" y="318"/>
                  </a:lnTo>
                  <a:lnTo>
                    <a:pt x="129" y="256"/>
                  </a:lnTo>
                  <a:lnTo>
                    <a:pt x="123" y="224"/>
                  </a:lnTo>
                  <a:lnTo>
                    <a:pt x="118" y="192"/>
                  </a:lnTo>
                  <a:lnTo>
                    <a:pt x="112" y="160"/>
                  </a:lnTo>
                  <a:lnTo>
                    <a:pt x="106" y="128"/>
                  </a:lnTo>
                  <a:lnTo>
                    <a:pt x="100" y="96"/>
                  </a:lnTo>
                  <a:lnTo>
                    <a:pt x="95" y="64"/>
                  </a:lnTo>
                  <a:lnTo>
                    <a:pt x="89" y="33"/>
                  </a:lnTo>
                  <a:lnTo>
                    <a:pt x="83" y="0"/>
                  </a:lnTo>
                  <a:close/>
                </a:path>
              </a:pathLst>
            </a:custGeom>
            <a:solidFill>
              <a:srgbClr val="9E5900"/>
            </a:solidFill>
            <a:ln w="9525">
              <a:noFill/>
              <a:round/>
              <a:headEnd/>
              <a:tailEnd/>
            </a:ln>
          </p:spPr>
          <p:txBody>
            <a:bodyPr>
              <a:prstTxWarp prst="textNoShape">
                <a:avLst/>
              </a:prstTxWarp>
            </a:bodyPr>
            <a:lstStyle/>
            <a:p>
              <a:pPr eaLnBrk="0" hangingPunct="0"/>
              <a:endParaRPr lang="en-US"/>
            </a:p>
          </p:txBody>
        </p:sp>
        <p:sp>
          <p:nvSpPr>
            <p:cNvPr id="74774" name="Freeform 22"/>
            <p:cNvSpPr>
              <a:spLocks/>
            </p:cNvSpPr>
            <p:nvPr/>
          </p:nvSpPr>
          <p:spPr bwMode="auto">
            <a:xfrm>
              <a:off x="3869" y="3743"/>
              <a:ext cx="84" cy="335"/>
            </a:xfrm>
            <a:custGeom>
              <a:avLst/>
              <a:gdLst>
                <a:gd name="T0" fmla="*/ 1 w 167"/>
                <a:gd name="T1" fmla="*/ 0 h 671"/>
                <a:gd name="T2" fmla="*/ 1 w 167"/>
                <a:gd name="T3" fmla="*/ 0 h 671"/>
                <a:gd name="T4" fmla="*/ 1 w 167"/>
                <a:gd name="T5" fmla="*/ 0 h 671"/>
                <a:gd name="T6" fmla="*/ 1 w 167"/>
                <a:gd name="T7" fmla="*/ 0 h 671"/>
                <a:gd name="T8" fmla="*/ 1 w 167"/>
                <a:gd name="T9" fmla="*/ 0 h 671"/>
                <a:gd name="T10" fmla="*/ 1 w 167"/>
                <a:gd name="T11" fmla="*/ 0 h 671"/>
                <a:gd name="T12" fmla="*/ 1 w 167"/>
                <a:gd name="T13" fmla="*/ 0 h 671"/>
                <a:gd name="T14" fmla="*/ 1 w 167"/>
                <a:gd name="T15" fmla="*/ 0 h 671"/>
                <a:gd name="T16" fmla="*/ 1 w 167"/>
                <a:gd name="T17" fmla="*/ 1 h 671"/>
                <a:gd name="T18" fmla="*/ 1 w 167"/>
                <a:gd name="T19" fmla="*/ 1 h 671"/>
                <a:gd name="T20" fmla="*/ 1 w 167"/>
                <a:gd name="T21" fmla="*/ 1 h 671"/>
                <a:gd name="T22" fmla="*/ 1 w 167"/>
                <a:gd name="T23" fmla="*/ 1 h 671"/>
                <a:gd name="T24" fmla="*/ 1 w 167"/>
                <a:gd name="T25" fmla="*/ 1 h 671"/>
                <a:gd name="T26" fmla="*/ 0 w 167"/>
                <a:gd name="T27" fmla="*/ 2 h 671"/>
                <a:gd name="T28" fmla="*/ 1 w 167"/>
                <a:gd name="T29" fmla="*/ 2 h 671"/>
                <a:gd name="T30" fmla="*/ 1 w 167"/>
                <a:gd name="T31" fmla="*/ 2 h 671"/>
                <a:gd name="T32" fmla="*/ 1 w 167"/>
                <a:gd name="T33" fmla="*/ 2 h 671"/>
                <a:gd name="T34" fmla="*/ 1 w 167"/>
                <a:gd name="T35" fmla="*/ 2 h 671"/>
                <a:gd name="T36" fmla="*/ 1 w 167"/>
                <a:gd name="T37" fmla="*/ 2 h 671"/>
                <a:gd name="T38" fmla="*/ 1 w 167"/>
                <a:gd name="T39" fmla="*/ 2 h 671"/>
                <a:gd name="T40" fmla="*/ 1 w 167"/>
                <a:gd name="T41" fmla="*/ 2 h 671"/>
                <a:gd name="T42" fmla="*/ 1 w 167"/>
                <a:gd name="T43" fmla="*/ 2 h 671"/>
                <a:gd name="T44" fmla="*/ 1 w 167"/>
                <a:gd name="T45" fmla="*/ 2 h 671"/>
                <a:gd name="T46" fmla="*/ 1 w 167"/>
                <a:gd name="T47" fmla="*/ 2 h 671"/>
                <a:gd name="T48" fmla="*/ 1 w 167"/>
                <a:gd name="T49" fmla="*/ 2 h 671"/>
                <a:gd name="T50" fmla="*/ 1 w 167"/>
                <a:gd name="T51" fmla="*/ 2 h 671"/>
                <a:gd name="T52" fmla="*/ 1 w 167"/>
                <a:gd name="T53" fmla="*/ 2 h 671"/>
                <a:gd name="T54" fmla="*/ 1 w 167"/>
                <a:gd name="T55" fmla="*/ 1 h 671"/>
                <a:gd name="T56" fmla="*/ 1 w 167"/>
                <a:gd name="T57" fmla="*/ 1 h 671"/>
                <a:gd name="T58" fmla="*/ 1 w 167"/>
                <a:gd name="T59" fmla="*/ 1 h 671"/>
                <a:gd name="T60" fmla="*/ 1 w 167"/>
                <a:gd name="T61" fmla="*/ 1 h 671"/>
                <a:gd name="T62" fmla="*/ 1 w 167"/>
                <a:gd name="T63" fmla="*/ 1 h 671"/>
                <a:gd name="T64" fmla="*/ 1 w 167"/>
                <a:gd name="T65" fmla="*/ 0 h 671"/>
                <a:gd name="T66" fmla="*/ 1 w 167"/>
                <a:gd name="T67" fmla="*/ 0 h 671"/>
                <a:gd name="T68" fmla="*/ 1 w 167"/>
                <a:gd name="T69" fmla="*/ 0 h 671"/>
                <a:gd name="T70" fmla="*/ 1 w 167"/>
                <a:gd name="T71" fmla="*/ 0 h 671"/>
                <a:gd name="T72" fmla="*/ 1 w 167"/>
                <a:gd name="T73" fmla="*/ 0 h 671"/>
                <a:gd name="T74" fmla="*/ 1 w 167"/>
                <a:gd name="T75" fmla="*/ 0 h 671"/>
                <a:gd name="T76" fmla="*/ 1 w 167"/>
                <a:gd name="T77" fmla="*/ 0 h 671"/>
                <a:gd name="T78" fmla="*/ 1 w 167"/>
                <a:gd name="T79" fmla="*/ 0 h 671"/>
                <a:gd name="T80" fmla="*/ 1 w 167"/>
                <a:gd name="T81" fmla="*/ 0 h 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671"/>
                <a:gd name="T125" fmla="*/ 167 w 167"/>
                <a:gd name="T126" fmla="*/ 671 h 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671">
                  <a:moveTo>
                    <a:pt x="76" y="0"/>
                  </a:moveTo>
                  <a:lnTo>
                    <a:pt x="70" y="34"/>
                  </a:lnTo>
                  <a:lnTo>
                    <a:pt x="65" y="69"/>
                  </a:lnTo>
                  <a:lnTo>
                    <a:pt x="60" y="104"/>
                  </a:lnTo>
                  <a:lnTo>
                    <a:pt x="54" y="137"/>
                  </a:lnTo>
                  <a:lnTo>
                    <a:pt x="48" y="172"/>
                  </a:lnTo>
                  <a:lnTo>
                    <a:pt x="42" y="206"/>
                  </a:lnTo>
                  <a:lnTo>
                    <a:pt x="37" y="241"/>
                  </a:lnTo>
                  <a:lnTo>
                    <a:pt x="31" y="275"/>
                  </a:lnTo>
                  <a:lnTo>
                    <a:pt x="22" y="324"/>
                  </a:lnTo>
                  <a:lnTo>
                    <a:pt x="14" y="374"/>
                  </a:lnTo>
                  <a:lnTo>
                    <a:pt x="7" y="425"/>
                  </a:lnTo>
                  <a:lnTo>
                    <a:pt x="2" y="476"/>
                  </a:lnTo>
                  <a:lnTo>
                    <a:pt x="0" y="525"/>
                  </a:lnTo>
                  <a:lnTo>
                    <a:pt x="3" y="571"/>
                  </a:lnTo>
                  <a:lnTo>
                    <a:pt x="11" y="614"/>
                  </a:lnTo>
                  <a:lnTo>
                    <a:pt x="25" y="651"/>
                  </a:lnTo>
                  <a:lnTo>
                    <a:pt x="39" y="663"/>
                  </a:lnTo>
                  <a:lnTo>
                    <a:pt x="56" y="668"/>
                  </a:lnTo>
                  <a:lnTo>
                    <a:pt x="75" y="671"/>
                  </a:lnTo>
                  <a:lnTo>
                    <a:pt x="94" y="668"/>
                  </a:lnTo>
                  <a:lnTo>
                    <a:pt x="114" y="663"/>
                  </a:lnTo>
                  <a:lnTo>
                    <a:pt x="132" y="653"/>
                  </a:lnTo>
                  <a:lnTo>
                    <a:pt x="150" y="641"/>
                  </a:lnTo>
                  <a:lnTo>
                    <a:pt x="165" y="624"/>
                  </a:lnTo>
                  <a:lnTo>
                    <a:pt x="167" y="582"/>
                  </a:lnTo>
                  <a:lnTo>
                    <a:pt x="167" y="538"/>
                  </a:lnTo>
                  <a:lnTo>
                    <a:pt x="165" y="491"/>
                  </a:lnTo>
                  <a:lnTo>
                    <a:pt x="160" y="441"/>
                  </a:lnTo>
                  <a:lnTo>
                    <a:pt x="153" y="391"/>
                  </a:lnTo>
                  <a:lnTo>
                    <a:pt x="144" y="336"/>
                  </a:lnTo>
                  <a:lnTo>
                    <a:pt x="132" y="280"/>
                  </a:lnTo>
                  <a:lnTo>
                    <a:pt x="120" y="221"/>
                  </a:lnTo>
                  <a:lnTo>
                    <a:pt x="114" y="193"/>
                  </a:lnTo>
                  <a:lnTo>
                    <a:pt x="108" y="166"/>
                  </a:lnTo>
                  <a:lnTo>
                    <a:pt x="104" y="138"/>
                  </a:lnTo>
                  <a:lnTo>
                    <a:pt x="98" y="111"/>
                  </a:lnTo>
                  <a:lnTo>
                    <a:pt x="92" y="83"/>
                  </a:lnTo>
                  <a:lnTo>
                    <a:pt x="87" y="55"/>
                  </a:lnTo>
                  <a:lnTo>
                    <a:pt x="82" y="28"/>
                  </a:lnTo>
                  <a:lnTo>
                    <a:pt x="76" y="0"/>
                  </a:lnTo>
                  <a:close/>
                </a:path>
              </a:pathLst>
            </a:custGeom>
            <a:solidFill>
              <a:srgbClr val="A86600"/>
            </a:solidFill>
            <a:ln w="9525">
              <a:noFill/>
              <a:round/>
              <a:headEnd/>
              <a:tailEnd/>
            </a:ln>
          </p:spPr>
          <p:txBody>
            <a:bodyPr>
              <a:prstTxWarp prst="textNoShape">
                <a:avLst/>
              </a:prstTxWarp>
            </a:bodyPr>
            <a:lstStyle/>
            <a:p>
              <a:pPr eaLnBrk="0" hangingPunct="0"/>
              <a:endParaRPr lang="en-US"/>
            </a:p>
          </p:txBody>
        </p:sp>
        <p:sp>
          <p:nvSpPr>
            <p:cNvPr id="74775" name="Freeform 23"/>
            <p:cNvSpPr>
              <a:spLocks/>
            </p:cNvSpPr>
            <p:nvPr/>
          </p:nvSpPr>
          <p:spPr bwMode="auto">
            <a:xfrm>
              <a:off x="3873" y="3764"/>
              <a:ext cx="77" cy="310"/>
            </a:xfrm>
            <a:custGeom>
              <a:avLst/>
              <a:gdLst>
                <a:gd name="T0" fmla="*/ 1 w 153"/>
                <a:gd name="T1" fmla="*/ 0 h 622"/>
                <a:gd name="T2" fmla="*/ 1 w 153"/>
                <a:gd name="T3" fmla="*/ 0 h 622"/>
                <a:gd name="T4" fmla="*/ 1 w 153"/>
                <a:gd name="T5" fmla="*/ 0 h 622"/>
                <a:gd name="T6" fmla="*/ 1 w 153"/>
                <a:gd name="T7" fmla="*/ 0 h 622"/>
                <a:gd name="T8" fmla="*/ 1 w 153"/>
                <a:gd name="T9" fmla="*/ 0 h 622"/>
                <a:gd name="T10" fmla="*/ 1 w 153"/>
                <a:gd name="T11" fmla="*/ 0 h 622"/>
                <a:gd name="T12" fmla="*/ 1 w 153"/>
                <a:gd name="T13" fmla="*/ 0 h 622"/>
                <a:gd name="T14" fmla="*/ 1 w 153"/>
                <a:gd name="T15" fmla="*/ 0 h 622"/>
                <a:gd name="T16" fmla="*/ 1 w 153"/>
                <a:gd name="T17" fmla="*/ 1 h 622"/>
                <a:gd name="T18" fmla="*/ 1 w 153"/>
                <a:gd name="T19" fmla="*/ 1 h 622"/>
                <a:gd name="T20" fmla="*/ 1 w 153"/>
                <a:gd name="T21" fmla="*/ 1 h 622"/>
                <a:gd name="T22" fmla="*/ 1 w 153"/>
                <a:gd name="T23" fmla="*/ 1 h 622"/>
                <a:gd name="T24" fmla="*/ 1 w 153"/>
                <a:gd name="T25" fmla="*/ 1 h 622"/>
                <a:gd name="T26" fmla="*/ 0 w 153"/>
                <a:gd name="T27" fmla="*/ 1 h 622"/>
                <a:gd name="T28" fmla="*/ 1 w 153"/>
                <a:gd name="T29" fmla="*/ 2 h 622"/>
                <a:gd name="T30" fmla="*/ 1 w 153"/>
                <a:gd name="T31" fmla="*/ 2 h 622"/>
                <a:gd name="T32" fmla="*/ 1 w 153"/>
                <a:gd name="T33" fmla="*/ 2 h 622"/>
                <a:gd name="T34" fmla="*/ 1 w 153"/>
                <a:gd name="T35" fmla="*/ 2 h 622"/>
                <a:gd name="T36" fmla="*/ 1 w 153"/>
                <a:gd name="T37" fmla="*/ 2 h 622"/>
                <a:gd name="T38" fmla="*/ 1 w 153"/>
                <a:gd name="T39" fmla="*/ 2 h 622"/>
                <a:gd name="T40" fmla="*/ 1 w 153"/>
                <a:gd name="T41" fmla="*/ 2 h 622"/>
                <a:gd name="T42" fmla="*/ 1 w 153"/>
                <a:gd name="T43" fmla="*/ 2 h 622"/>
                <a:gd name="T44" fmla="*/ 1 w 153"/>
                <a:gd name="T45" fmla="*/ 2 h 622"/>
                <a:gd name="T46" fmla="*/ 1 w 153"/>
                <a:gd name="T47" fmla="*/ 2 h 622"/>
                <a:gd name="T48" fmla="*/ 1 w 153"/>
                <a:gd name="T49" fmla="*/ 2 h 622"/>
                <a:gd name="T50" fmla="*/ 1 w 153"/>
                <a:gd name="T51" fmla="*/ 2 h 622"/>
                <a:gd name="T52" fmla="*/ 1 w 153"/>
                <a:gd name="T53" fmla="*/ 1 h 622"/>
                <a:gd name="T54" fmla="*/ 1 w 153"/>
                <a:gd name="T55" fmla="*/ 1 h 622"/>
                <a:gd name="T56" fmla="*/ 1 w 153"/>
                <a:gd name="T57" fmla="*/ 1 h 622"/>
                <a:gd name="T58" fmla="*/ 1 w 153"/>
                <a:gd name="T59" fmla="*/ 1 h 622"/>
                <a:gd name="T60" fmla="*/ 1 w 153"/>
                <a:gd name="T61" fmla="*/ 1 h 622"/>
                <a:gd name="T62" fmla="*/ 1 w 153"/>
                <a:gd name="T63" fmla="*/ 0 h 622"/>
                <a:gd name="T64" fmla="*/ 1 w 153"/>
                <a:gd name="T65" fmla="*/ 0 h 622"/>
                <a:gd name="T66" fmla="*/ 1 w 153"/>
                <a:gd name="T67" fmla="*/ 0 h 622"/>
                <a:gd name="T68" fmla="*/ 1 w 153"/>
                <a:gd name="T69" fmla="*/ 0 h 622"/>
                <a:gd name="T70" fmla="*/ 1 w 153"/>
                <a:gd name="T71" fmla="*/ 0 h 622"/>
                <a:gd name="T72" fmla="*/ 1 w 153"/>
                <a:gd name="T73" fmla="*/ 0 h 622"/>
                <a:gd name="T74" fmla="*/ 1 w 153"/>
                <a:gd name="T75" fmla="*/ 0 h 622"/>
                <a:gd name="T76" fmla="*/ 1 w 153"/>
                <a:gd name="T77" fmla="*/ 0 h 622"/>
                <a:gd name="T78" fmla="*/ 1 w 153"/>
                <a:gd name="T79" fmla="*/ 0 h 622"/>
                <a:gd name="T80" fmla="*/ 1 w 153"/>
                <a:gd name="T81" fmla="*/ 0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622"/>
                <a:gd name="T125" fmla="*/ 153 w 15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622">
                  <a:moveTo>
                    <a:pt x="68" y="0"/>
                  </a:moveTo>
                  <a:lnTo>
                    <a:pt x="63" y="33"/>
                  </a:lnTo>
                  <a:lnTo>
                    <a:pt x="59" y="65"/>
                  </a:lnTo>
                  <a:lnTo>
                    <a:pt x="53" y="97"/>
                  </a:lnTo>
                  <a:lnTo>
                    <a:pt x="48" y="129"/>
                  </a:lnTo>
                  <a:lnTo>
                    <a:pt x="42" y="162"/>
                  </a:lnTo>
                  <a:lnTo>
                    <a:pt x="38" y="194"/>
                  </a:lnTo>
                  <a:lnTo>
                    <a:pt x="32" y="226"/>
                  </a:lnTo>
                  <a:lnTo>
                    <a:pt x="28" y="259"/>
                  </a:lnTo>
                  <a:lnTo>
                    <a:pt x="19" y="302"/>
                  </a:lnTo>
                  <a:lnTo>
                    <a:pt x="11" y="348"/>
                  </a:lnTo>
                  <a:lnTo>
                    <a:pt x="4" y="394"/>
                  </a:lnTo>
                  <a:lnTo>
                    <a:pt x="1" y="441"/>
                  </a:lnTo>
                  <a:lnTo>
                    <a:pt x="0" y="486"/>
                  </a:lnTo>
                  <a:lnTo>
                    <a:pt x="2" y="527"/>
                  </a:lnTo>
                  <a:lnTo>
                    <a:pt x="9" y="565"/>
                  </a:lnTo>
                  <a:lnTo>
                    <a:pt x="22" y="600"/>
                  </a:lnTo>
                  <a:lnTo>
                    <a:pt x="36" y="612"/>
                  </a:lnTo>
                  <a:lnTo>
                    <a:pt x="52" y="619"/>
                  </a:lnTo>
                  <a:lnTo>
                    <a:pt x="69" y="622"/>
                  </a:lnTo>
                  <a:lnTo>
                    <a:pt x="87" y="620"/>
                  </a:lnTo>
                  <a:lnTo>
                    <a:pt x="105" y="613"/>
                  </a:lnTo>
                  <a:lnTo>
                    <a:pt x="122" y="604"/>
                  </a:lnTo>
                  <a:lnTo>
                    <a:pt x="138" y="590"/>
                  </a:lnTo>
                  <a:lnTo>
                    <a:pt x="152" y="573"/>
                  </a:lnTo>
                  <a:lnTo>
                    <a:pt x="153" y="533"/>
                  </a:lnTo>
                  <a:lnTo>
                    <a:pt x="153" y="489"/>
                  </a:lnTo>
                  <a:lnTo>
                    <a:pt x="150" y="444"/>
                  </a:lnTo>
                  <a:lnTo>
                    <a:pt x="145" y="398"/>
                  </a:lnTo>
                  <a:lnTo>
                    <a:pt x="139" y="348"/>
                  </a:lnTo>
                  <a:lnTo>
                    <a:pt x="130" y="298"/>
                  </a:lnTo>
                  <a:lnTo>
                    <a:pt x="120" y="244"/>
                  </a:lnTo>
                  <a:lnTo>
                    <a:pt x="107" y="188"/>
                  </a:lnTo>
                  <a:lnTo>
                    <a:pt x="102" y="165"/>
                  </a:lnTo>
                  <a:lnTo>
                    <a:pt x="98" y="141"/>
                  </a:lnTo>
                  <a:lnTo>
                    <a:pt x="93" y="118"/>
                  </a:lnTo>
                  <a:lnTo>
                    <a:pt x="87" y="95"/>
                  </a:lnTo>
                  <a:lnTo>
                    <a:pt x="83" y="72"/>
                  </a:lnTo>
                  <a:lnTo>
                    <a:pt x="78" y="48"/>
                  </a:lnTo>
                  <a:lnTo>
                    <a:pt x="72" y="25"/>
                  </a:lnTo>
                  <a:lnTo>
                    <a:pt x="68" y="0"/>
                  </a:lnTo>
                  <a:close/>
                </a:path>
              </a:pathLst>
            </a:custGeom>
            <a:solidFill>
              <a:srgbClr val="B27000"/>
            </a:solidFill>
            <a:ln w="9525">
              <a:noFill/>
              <a:round/>
              <a:headEnd/>
              <a:tailEnd/>
            </a:ln>
          </p:spPr>
          <p:txBody>
            <a:bodyPr>
              <a:prstTxWarp prst="textNoShape">
                <a:avLst/>
              </a:prstTxWarp>
            </a:bodyPr>
            <a:lstStyle/>
            <a:p>
              <a:pPr eaLnBrk="0" hangingPunct="0"/>
              <a:endParaRPr lang="en-US"/>
            </a:p>
          </p:txBody>
        </p:sp>
        <p:sp>
          <p:nvSpPr>
            <p:cNvPr id="74776" name="Freeform 24"/>
            <p:cNvSpPr>
              <a:spLocks/>
            </p:cNvSpPr>
            <p:nvPr/>
          </p:nvSpPr>
          <p:spPr bwMode="auto">
            <a:xfrm>
              <a:off x="3877" y="3785"/>
              <a:ext cx="70" cy="285"/>
            </a:xfrm>
            <a:custGeom>
              <a:avLst/>
              <a:gdLst>
                <a:gd name="T0" fmla="*/ 1 w 139"/>
                <a:gd name="T1" fmla="*/ 0 h 570"/>
                <a:gd name="T2" fmla="*/ 1 w 139"/>
                <a:gd name="T3" fmla="*/ 1 h 570"/>
                <a:gd name="T4" fmla="*/ 1 w 139"/>
                <a:gd name="T5" fmla="*/ 1 h 570"/>
                <a:gd name="T6" fmla="*/ 1 w 139"/>
                <a:gd name="T7" fmla="*/ 1 h 570"/>
                <a:gd name="T8" fmla="*/ 1 w 139"/>
                <a:gd name="T9" fmla="*/ 1 h 570"/>
                <a:gd name="T10" fmla="*/ 1 w 139"/>
                <a:gd name="T11" fmla="*/ 1 h 570"/>
                <a:gd name="T12" fmla="*/ 1 w 139"/>
                <a:gd name="T13" fmla="*/ 1 h 570"/>
                <a:gd name="T14" fmla="*/ 1 w 139"/>
                <a:gd name="T15" fmla="*/ 1 h 570"/>
                <a:gd name="T16" fmla="*/ 1 w 139"/>
                <a:gd name="T17" fmla="*/ 1 h 570"/>
                <a:gd name="T18" fmla="*/ 1 w 139"/>
                <a:gd name="T19" fmla="*/ 2 h 570"/>
                <a:gd name="T20" fmla="*/ 1 w 139"/>
                <a:gd name="T21" fmla="*/ 2 h 570"/>
                <a:gd name="T22" fmla="*/ 1 w 139"/>
                <a:gd name="T23" fmla="*/ 2 h 570"/>
                <a:gd name="T24" fmla="*/ 1 w 139"/>
                <a:gd name="T25" fmla="*/ 2 h 570"/>
                <a:gd name="T26" fmla="*/ 0 w 139"/>
                <a:gd name="T27" fmla="*/ 2 h 570"/>
                <a:gd name="T28" fmla="*/ 1 w 139"/>
                <a:gd name="T29" fmla="*/ 2 h 570"/>
                <a:gd name="T30" fmla="*/ 1 w 139"/>
                <a:gd name="T31" fmla="*/ 3 h 570"/>
                <a:gd name="T32" fmla="*/ 1 w 139"/>
                <a:gd name="T33" fmla="*/ 3 h 570"/>
                <a:gd name="T34" fmla="*/ 1 w 139"/>
                <a:gd name="T35" fmla="*/ 3 h 570"/>
                <a:gd name="T36" fmla="*/ 1 w 139"/>
                <a:gd name="T37" fmla="*/ 3 h 570"/>
                <a:gd name="T38" fmla="*/ 1 w 139"/>
                <a:gd name="T39" fmla="*/ 3 h 570"/>
                <a:gd name="T40" fmla="*/ 1 w 139"/>
                <a:gd name="T41" fmla="*/ 3 h 570"/>
                <a:gd name="T42" fmla="*/ 1 w 139"/>
                <a:gd name="T43" fmla="*/ 3 h 570"/>
                <a:gd name="T44" fmla="*/ 1 w 139"/>
                <a:gd name="T45" fmla="*/ 3 h 570"/>
                <a:gd name="T46" fmla="*/ 1 w 139"/>
                <a:gd name="T47" fmla="*/ 3 h 570"/>
                <a:gd name="T48" fmla="*/ 1 w 139"/>
                <a:gd name="T49" fmla="*/ 3 h 570"/>
                <a:gd name="T50" fmla="*/ 1 w 139"/>
                <a:gd name="T51" fmla="*/ 2 h 570"/>
                <a:gd name="T52" fmla="*/ 1 w 139"/>
                <a:gd name="T53" fmla="*/ 2 h 570"/>
                <a:gd name="T54" fmla="*/ 1 w 139"/>
                <a:gd name="T55" fmla="*/ 2 h 570"/>
                <a:gd name="T56" fmla="*/ 1 w 139"/>
                <a:gd name="T57" fmla="*/ 2 h 570"/>
                <a:gd name="T58" fmla="*/ 1 w 139"/>
                <a:gd name="T59" fmla="*/ 2 h 570"/>
                <a:gd name="T60" fmla="*/ 1 w 139"/>
                <a:gd name="T61" fmla="*/ 1 h 570"/>
                <a:gd name="T62" fmla="*/ 1 w 139"/>
                <a:gd name="T63" fmla="*/ 1 h 570"/>
                <a:gd name="T64" fmla="*/ 1 w 139"/>
                <a:gd name="T65" fmla="*/ 1 h 570"/>
                <a:gd name="T66" fmla="*/ 1 w 139"/>
                <a:gd name="T67" fmla="*/ 1 h 570"/>
                <a:gd name="T68" fmla="*/ 1 w 139"/>
                <a:gd name="T69" fmla="*/ 1 h 570"/>
                <a:gd name="T70" fmla="*/ 1 w 139"/>
                <a:gd name="T71" fmla="*/ 1 h 570"/>
                <a:gd name="T72" fmla="*/ 1 w 139"/>
                <a:gd name="T73" fmla="*/ 1 h 570"/>
                <a:gd name="T74" fmla="*/ 1 w 139"/>
                <a:gd name="T75" fmla="*/ 1 h 570"/>
                <a:gd name="T76" fmla="*/ 1 w 139"/>
                <a:gd name="T77" fmla="*/ 1 h 570"/>
                <a:gd name="T78" fmla="*/ 1 w 139"/>
                <a:gd name="T79" fmla="*/ 1 h 570"/>
                <a:gd name="T80" fmla="*/ 1 w 139"/>
                <a:gd name="T81" fmla="*/ 0 h 5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570"/>
                <a:gd name="T125" fmla="*/ 139 w 139"/>
                <a:gd name="T126" fmla="*/ 570 h 5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570">
                  <a:moveTo>
                    <a:pt x="61" y="0"/>
                  </a:moveTo>
                  <a:lnTo>
                    <a:pt x="56" y="30"/>
                  </a:lnTo>
                  <a:lnTo>
                    <a:pt x="52" y="60"/>
                  </a:lnTo>
                  <a:lnTo>
                    <a:pt x="47" y="90"/>
                  </a:lnTo>
                  <a:lnTo>
                    <a:pt x="42" y="119"/>
                  </a:lnTo>
                  <a:lnTo>
                    <a:pt x="38" y="149"/>
                  </a:lnTo>
                  <a:lnTo>
                    <a:pt x="33" y="179"/>
                  </a:lnTo>
                  <a:lnTo>
                    <a:pt x="29" y="209"/>
                  </a:lnTo>
                  <a:lnTo>
                    <a:pt x="24" y="239"/>
                  </a:lnTo>
                  <a:lnTo>
                    <a:pt x="17" y="279"/>
                  </a:lnTo>
                  <a:lnTo>
                    <a:pt x="10" y="319"/>
                  </a:lnTo>
                  <a:lnTo>
                    <a:pt x="4" y="361"/>
                  </a:lnTo>
                  <a:lnTo>
                    <a:pt x="1" y="402"/>
                  </a:lnTo>
                  <a:lnTo>
                    <a:pt x="0" y="443"/>
                  </a:lnTo>
                  <a:lnTo>
                    <a:pt x="2" y="479"/>
                  </a:lnTo>
                  <a:lnTo>
                    <a:pt x="9" y="514"/>
                  </a:lnTo>
                  <a:lnTo>
                    <a:pt x="19" y="545"/>
                  </a:lnTo>
                  <a:lnTo>
                    <a:pt x="32" y="559"/>
                  </a:lnTo>
                  <a:lnTo>
                    <a:pt x="47" y="567"/>
                  </a:lnTo>
                  <a:lnTo>
                    <a:pt x="63" y="570"/>
                  </a:lnTo>
                  <a:lnTo>
                    <a:pt x="79" y="568"/>
                  </a:lnTo>
                  <a:lnTo>
                    <a:pt x="97" y="562"/>
                  </a:lnTo>
                  <a:lnTo>
                    <a:pt x="112" y="552"/>
                  </a:lnTo>
                  <a:lnTo>
                    <a:pt x="127" y="537"/>
                  </a:lnTo>
                  <a:lnTo>
                    <a:pt x="138" y="520"/>
                  </a:lnTo>
                  <a:lnTo>
                    <a:pt x="139" y="481"/>
                  </a:lnTo>
                  <a:lnTo>
                    <a:pt x="138" y="439"/>
                  </a:lnTo>
                  <a:lnTo>
                    <a:pt x="136" y="396"/>
                  </a:lnTo>
                  <a:lnTo>
                    <a:pt x="131" y="351"/>
                  </a:lnTo>
                  <a:lnTo>
                    <a:pt x="125" y="305"/>
                  </a:lnTo>
                  <a:lnTo>
                    <a:pt x="117" y="256"/>
                  </a:lnTo>
                  <a:lnTo>
                    <a:pt x="108" y="206"/>
                  </a:lnTo>
                  <a:lnTo>
                    <a:pt x="97" y="153"/>
                  </a:lnTo>
                  <a:lnTo>
                    <a:pt x="92" y="134"/>
                  </a:lnTo>
                  <a:lnTo>
                    <a:pt x="87" y="115"/>
                  </a:lnTo>
                  <a:lnTo>
                    <a:pt x="83" y="96"/>
                  </a:lnTo>
                  <a:lnTo>
                    <a:pt x="78" y="76"/>
                  </a:lnTo>
                  <a:lnTo>
                    <a:pt x="74" y="58"/>
                  </a:lnTo>
                  <a:lnTo>
                    <a:pt x="70" y="38"/>
                  </a:lnTo>
                  <a:lnTo>
                    <a:pt x="65" y="20"/>
                  </a:lnTo>
                  <a:lnTo>
                    <a:pt x="61" y="0"/>
                  </a:lnTo>
                  <a:close/>
                </a:path>
              </a:pathLst>
            </a:custGeom>
            <a:solidFill>
              <a:srgbClr val="BC7C00"/>
            </a:solidFill>
            <a:ln w="9525">
              <a:noFill/>
              <a:round/>
              <a:headEnd/>
              <a:tailEnd/>
            </a:ln>
          </p:spPr>
          <p:txBody>
            <a:bodyPr>
              <a:prstTxWarp prst="textNoShape">
                <a:avLst/>
              </a:prstTxWarp>
            </a:bodyPr>
            <a:lstStyle/>
            <a:p>
              <a:pPr eaLnBrk="0" hangingPunct="0"/>
              <a:endParaRPr lang="en-US"/>
            </a:p>
          </p:txBody>
        </p:sp>
        <p:sp>
          <p:nvSpPr>
            <p:cNvPr id="74777" name="Freeform 25"/>
            <p:cNvSpPr>
              <a:spLocks/>
            </p:cNvSpPr>
            <p:nvPr/>
          </p:nvSpPr>
          <p:spPr bwMode="auto">
            <a:xfrm>
              <a:off x="3880" y="3806"/>
              <a:ext cx="64" cy="260"/>
            </a:xfrm>
            <a:custGeom>
              <a:avLst/>
              <a:gdLst>
                <a:gd name="T0" fmla="*/ 1 w 126"/>
                <a:gd name="T1" fmla="*/ 0 h 519"/>
                <a:gd name="T2" fmla="*/ 1 w 126"/>
                <a:gd name="T3" fmla="*/ 1 h 519"/>
                <a:gd name="T4" fmla="*/ 1 w 126"/>
                <a:gd name="T5" fmla="*/ 1 h 519"/>
                <a:gd name="T6" fmla="*/ 1 w 126"/>
                <a:gd name="T7" fmla="*/ 1 h 519"/>
                <a:gd name="T8" fmla="*/ 1 w 126"/>
                <a:gd name="T9" fmla="*/ 1 h 519"/>
                <a:gd name="T10" fmla="*/ 1 w 126"/>
                <a:gd name="T11" fmla="*/ 1 h 519"/>
                <a:gd name="T12" fmla="*/ 1 w 126"/>
                <a:gd name="T13" fmla="*/ 2 h 519"/>
                <a:gd name="T14" fmla="*/ 1 w 126"/>
                <a:gd name="T15" fmla="*/ 2 h 519"/>
                <a:gd name="T16" fmla="*/ 1 w 126"/>
                <a:gd name="T17" fmla="*/ 2 h 519"/>
                <a:gd name="T18" fmla="*/ 0 w 126"/>
                <a:gd name="T19" fmla="*/ 2 h 519"/>
                <a:gd name="T20" fmla="*/ 1 w 126"/>
                <a:gd name="T21" fmla="*/ 2 h 519"/>
                <a:gd name="T22" fmla="*/ 1 w 126"/>
                <a:gd name="T23" fmla="*/ 2 h 519"/>
                <a:gd name="T24" fmla="*/ 1 w 126"/>
                <a:gd name="T25" fmla="*/ 2 h 519"/>
                <a:gd name="T26" fmla="*/ 1 w 126"/>
                <a:gd name="T27" fmla="*/ 2 h 519"/>
                <a:gd name="T28" fmla="*/ 1 w 126"/>
                <a:gd name="T29" fmla="*/ 3 h 519"/>
                <a:gd name="T30" fmla="*/ 1 w 126"/>
                <a:gd name="T31" fmla="*/ 3 h 519"/>
                <a:gd name="T32" fmla="*/ 1 w 126"/>
                <a:gd name="T33" fmla="*/ 3 h 519"/>
                <a:gd name="T34" fmla="*/ 1 w 126"/>
                <a:gd name="T35" fmla="*/ 2 h 519"/>
                <a:gd name="T36" fmla="*/ 1 w 126"/>
                <a:gd name="T37" fmla="*/ 2 h 519"/>
                <a:gd name="T38" fmla="*/ 1 w 126"/>
                <a:gd name="T39" fmla="*/ 2 h 519"/>
                <a:gd name="T40" fmla="*/ 1 w 126"/>
                <a:gd name="T41" fmla="*/ 2 h 519"/>
                <a:gd name="T42" fmla="*/ 1 w 126"/>
                <a:gd name="T43" fmla="*/ 2 h 519"/>
                <a:gd name="T44" fmla="*/ 1 w 126"/>
                <a:gd name="T45" fmla="*/ 2 h 519"/>
                <a:gd name="T46" fmla="*/ 1 w 126"/>
                <a:gd name="T47" fmla="*/ 2 h 519"/>
                <a:gd name="T48" fmla="*/ 1 w 126"/>
                <a:gd name="T49" fmla="*/ 2 h 519"/>
                <a:gd name="T50" fmla="*/ 1 w 126"/>
                <a:gd name="T51" fmla="*/ 2 h 519"/>
                <a:gd name="T52" fmla="*/ 1 w 126"/>
                <a:gd name="T53" fmla="*/ 1 h 519"/>
                <a:gd name="T54" fmla="*/ 1 w 126"/>
                <a:gd name="T55" fmla="*/ 1 h 519"/>
                <a:gd name="T56" fmla="*/ 1 w 126"/>
                <a:gd name="T57" fmla="*/ 1 h 519"/>
                <a:gd name="T58" fmla="*/ 1 w 126"/>
                <a:gd name="T59" fmla="*/ 1 h 519"/>
                <a:gd name="T60" fmla="*/ 1 w 126"/>
                <a:gd name="T61" fmla="*/ 1 h 519"/>
                <a:gd name="T62" fmla="*/ 1 w 126"/>
                <a:gd name="T63" fmla="*/ 1 h 519"/>
                <a:gd name="T64" fmla="*/ 1 w 126"/>
                <a:gd name="T65" fmla="*/ 0 h 5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519"/>
                <a:gd name="T101" fmla="*/ 126 w 126"/>
                <a:gd name="T102" fmla="*/ 519 h 5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519">
                  <a:moveTo>
                    <a:pt x="54" y="0"/>
                  </a:moveTo>
                  <a:lnTo>
                    <a:pt x="46" y="54"/>
                  </a:lnTo>
                  <a:lnTo>
                    <a:pt x="37" y="109"/>
                  </a:lnTo>
                  <a:lnTo>
                    <a:pt x="28" y="164"/>
                  </a:lnTo>
                  <a:lnTo>
                    <a:pt x="20" y="220"/>
                  </a:lnTo>
                  <a:lnTo>
                    <a:pt x="14" y="255"/>
                  </a:lnTo>
                  <a:lnTo>
                    <a:pt x="8" y="291"/>
                  </a:lnTo>
                  <a:lnTo>
                    <a:pt x="3" y="328"/>
                  </a:lnTo>
                  <a:lnTo>
                    <a:pt x="1" y="364"/>
                  </a:lnTo>
                  <a:lnTo>
                    <a:pt x="0" y="400"/>
                  </a:lnTo>
                  <a:lnTo>
                    <a:pt x="2" y="433"/>
                  </a:lnTo>
                  <a:lnTo>
                    <a:pt x="8" y="464"/>
                  </a:lnTo>
                  <a:lnTo>
                    <a:pt x="17" y="492"/>
                  </a:lnTo>
                  <a:lnTo>
                    <a:pt x="30" y="507"/>
                  </a:lnTo>
                  <a:lnTo>
                    <a:pt x="43" y="516"/>
                  </a:lnTo>
                  <a:lnTo>
                    <a:pt x="58" y="519"/>
                  </a:lnTo>
                  <a:lnTo>
                    <a:pt x="73" y="517"/>
                  </a:lnTo>
                  <a:lnTo>
                    <a:pt x="88" y="511"/>
                  </a:lnTo>
                  <a:lnTo>
                    <a:pt x="102" y="501"/>
                  </a:lnTo>
                  <a:lnTo>
                    <a:pt x="115" y="486"/>
                  </a:lnTo>
                  <a:lnTo>
                    <a:pt x="125" y="468"/>
                  </a:lnTo>
                  <a:lnTo>
                    <a:pt x="126" y="429"/>
                  </a:lnTo>
                  <a:lnTo>
                    <a:pt x="125" y="390"/>
                  </a:lnTo>
                  <a:lnTo>
                    <a:pt x="122" y="349"/>
                  </a:lnTo>
                  <a:lnTo>
                    <a:pt x="117" y="306"/>
                  </a:lnTo>
                  <a:lnTo>
                    <a:pt x="111" y="262"/>
                  </a:lnTo>
                  <a:lnTo>
                    <a:pt x="105" y="216"/>
                  </a:lnTo>
                  <a:lnTo>
                    <a:pt x="95" y="168"/>
                  </a:lnTo>
                  <a:lnTo>
                    <a:pt x="85" y="118"/>
                  </a:lnTo>
                  <a:lnTo>
                    <a:pt x="77" y="88"/>
                  </a:lnTo>
                  <a:lnTo>
                    <a:pt x="70" y="60"/>
                  </a:lnTo>
                  <a:lnTo>
                    <a:pt x="62" y="30"/>
                  </a:lnTo>
                  <a:lnTo>
                    <a:pt x="54" y="0"/>
                  </a:lnTo>
                  <a:close/>
                </a:path>
              </a:pathLst>
            </a:custGeom>
            <a:solidFill>
              <a:srgbClr val="C48400"/>
            </a:solidFill>
            <a:ln w="9525">
              <a:noFill/>
              <a:round/>
              <a:headEnd/>
              <a:tailEnd/>
            </a:ln>
          </p:spPr>
          <p:txBody>
            <a:bodyPr>
              <a:prstTxWarp prst="textNoShape">
                <a:avLst/>
              </a:prstTxWarp>
            </a:bodyPr>
            <a:lstStyle/>
            <a:p>
              <a:pPr eaLnBrk="0" hangingPunct="0"/>
              <a:endParaRPr lang="en-US"/>
            </a:p>
          </p:txBody>
        </p:sp>
        <p:sp>
          <p:nvSpPr>
            <p:cNvPr id="74778" name="Freeform 26"/>
            <p:cNvSpPr>
              <a:spLocks/>
            </p:cNvSpPr>
            <p:nvPr/>
          </p:nvSpPr>
          <p:spPr bwMode="auto">
            <a:xfrm>
              <a:off x="3884" y="3828"/>
              <a:ext cx="56" cy="235"/>
            </a:xfrm>
            <a:custGeom>
              <a:avLst/>
              <a:gdLst>
                <a:gd name="T0" fmla="*/ 0 w 113"/>
                <a:gd name="T1" fmla="*/ 0 h 470"/>
                <a:gd name="T2" fmla="*/ 0 w 113"/>
                <a:gd name="T3" fmla="*/ 1 h 470"/>
                <a:gd name="T4" fmla="*/ 0 w 113"/>
                <a:gd name="T5" fmla="*/ 1 h 470"/>
                <a:gd name="T6" fmla="*/ 0 w 113"/>
                <a:gd name="T7" fmla="*/ 1 h 470"/>
                <a:gd name="T8" fmla="*/ 0 w 113"/>
                <a:gd name="T9" fmla="*/ 1 h 470"/>
                <a:gd name="T10" fmla="*/ 0 w 113"/>
                <a:gd name="T11" fmla="*/ 2 h 470"/>
                <a:gd name="T12" fmla="*/ 0 w 113"/>
                <a:gd name="T13" fmla="*/ 2 h 470"/>
                <a:gd name="T14" fmla="*/ 0 w 113"/>
                <a:gd name="T15" fmla="*/ 2 h 470"/>
                <a:gd name="T16" fmla="*/ 0 w 113"/>
                <a:gd name="T17" fmla="*/ 2 h 470"/>
                <a:gd name="T18" fmla="*/ 0 w 113"/>
                <a:gd name="T19" fmla="*/ 2 h 470"/>
                <a:gd name="T20" fmla="*/ 0 w 113"/>
                <a:gd name="T21" fmla="*/ 2 h 470"/>
                <a:gd name="T22" fmla="*/ 0 w 113"/>
                <a:gd name="T23" fmla="*/ 2 h 470"/>
                <a:gd name="T24" fmla="*/ 0 w 113"/>
                <a:gd name="T25" fmla="*/ 2 h 470"/>
                <a:gd name="T26" fmla="*/ 0 w 113"/>
                <a:gd name="T27" fmla="*/ 2 h 470"/>
                <a:gd name="T28" fmla="*/ 0 w 113"/>
                <a:gd name="T29" fmla="*/ 2 h 470"/>
                <a:gd name="T30" fmla="*/ 0 w 113"/>
                <a:gd name="T31" fmla="*/ 2 h 470"/>
                <a:gd name="T32" fmla="*/ 0 w 113"/>
                <a:gd name="T33" fmla="*/ 2 h 470"/>
                <a:gd name="T34" fmla="*/ 0 w 113"/>
                <a:gd name="T35" fmla="*/ 2 h 470"/>
                <a:gd name="T36" fmla="*/ 0 w 113"/>
                <a:gd name="T37" fmla="*/ 2 h 470"/>
                <a:gd name="T38" fmla="*/ 0 w 113"/>
                <a:gd name="T39" fmla="*/ 2 h 470"/>
                <a:gd name="T40" fmla="*/ 0 w 113"/>
                <a:gd name="T41" fmla="*/ 2 h 470"/>
                <a:gd name="T42" fmla="*/ 0 w 113"/>
                <a:gd name="T43" fmla="*/ 1 h 470"/>
                <a:gd name="T44" fmla="*/ 0 w 113"/>
                <a:gd name="T45" fmla="*/ 1 h 470"/>
                <a:gd name="T46" fmla="*/ 0 w 113"/>
                <a:gd name="T47" fmla="*/ 1 h 470"/>
                <a:gd name="T48" fmla="*/ 0 w 113"/>
                <a:gd name="T49" fmla="*/ 1 h 470"/>
                <a:gd name="T50" fmla="*/ 0 w 113"/>
                <a:gd name="T51" fmla="*/ 1 h 470"/>
                <a:gd name="T52" fmla="*/ 0 w 113"/>
                <a:gd name="T53" fmla="*/ 1 h 470"/>
                <a:gd name="T54" fmla="*/ 0 w 113"/>
                <a:gd name="T55" fmla="*/ 1 h 470"/>
                <a:gd name="T56" fmla="*/ 0 w 113"/>
                <a:gd name="T57" fmla="*/ 0 h 4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470"/>
                <a:gd name="T89" fmla="*/ 113 w 113"/>
                <a:gd name="T90" fmla="*/ 470 h 4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470">
                  <a:moveTo>
                    <a:pt x="47" y="0"/>
                  </a:moveTo>
                  <a:lnTo>
                    <a:pt x="39" y="50"/>
                  </a:lnTo>
                  <a:lnTo>
                    <a:pt x="32" y="101"/>
                  </a:lnTo>
                  <a:lnTo>
                    <a:pt x="24" y="150"/>
                  </a:lnTo>
                  <a:lnTo>
                    <a:pt x="17" y="201"/>
                  </a:lnTo>
                  <a:lnTo>
                    <a:pt x="7" y="263"/>
                  </a:lnTo>
                  <a:lnTo>
                    <a:pt x="0" y="328"/>
                  </a:lnTo>
                  <a:lnTo>
                    <a:pt x="1" y="387"/>
                  </a:lnTo>
                  <a:lnTo>
                    <a:pt x="13" y="439"/>
                  </a:lnTo>
                  <a:lnTo>
                    <a:pt x="26" y="457"/>
                  </a:lnTo>
                  <a:lnTo>
                    <a:pt x="39" y="466"/>
                  </a:lnTo>
                  <a:lnTo>
                    <a:pt x="53" y="470"/>
                  </a:lnTo>
                  <a:lnTo>
                    <a:pt x="66" y="468"/>
                  </a:lnTo>
                  <a:lnTo>
                    <a:pt x="80" y="461"/>
                  </a:lnTo>
                  <a:lnTo>
                    <a:pt x="92" y="450"/>
                  </a:lnTo>
                  <a:lnTo>
                    <a:pt x="103" y="435"/>
                  </a:lnTo>
                  <a:lnTo>
                    <a:pt x="113" y="415"/>
                  </a:lnTo>
                  <a:lnTo>
                    <a:pt x="113" y="378"/>
                  </a:lnTo>
                  <a:lnTo>
                    <a:pt x="111" y="340"/>
                  </a:lnTo>
                  <a:lnTo>
                    <a:pt x="108" y="302"/>
                  </a:lnTo>
                  <a:lnTo>
                    <a:pt x="104" y="261"/>
                  </a:lnTo>
                  <a:lnTo>
                    <a:pt x="99" y="219"/>
                  </a:lnTo>
                  <a:lnTo>
                    <a:pt x="92" y="177"/>
                  </a:lnTo>
                  <a:lnTo>
                    <a:pt x="84" y="132"/>
                  </a:lnTo>
                  <a:lnTo>
                    <a:pt x="75" y="86"/>
                  </a:lnTo>
                  <a:lnTo>
                    <a:pt x="68" y="64"/>
                  </a:lnTo>
                  <a:lnTo>
                    <a:pt x="61" y="43"/>
                  </a:lnTo>
                  <a:lnTo>
                    <a:pt x="54" y="21"/>
                  </a:lnTo>
                  <a:lnTo>
                    <a:pt x="47" y="0"/>
                  </a:lnTo>
                  <a:close/>
                </a:path>
              </a:pathLst>
            </a:custGeom>
            <a:solidFill>
              <a:srgbClr val="CE9100"/>
            </a:solidFill>
            <a:ln w="9525">
              <a:noFill/>
              <a:round/>
              <a:headEnd/>
              <a:tailEnd/>
            </a:ln>
          </p:spPr>
          <p:txBody>
            <a:bodyPr>
              <a:prstTxWarp prst="textNoShape">
                <a:avLst/>
              </a:prstTxWarp>
            </a:bodyPr>
            <a:lstStyle/>
            <a:p>
              <a:pPr eaLnBrk="0" hangingPunct="0"/>
              <a:endParaRPr lang="en-US"/>
            </a:p>
          </p:txBody>
        </p:sp>
        <p:sp>
          <p:nvSpPr>
            <p:cNvPr id="74779" name="Freeform 27"/>
            <p:cNvSpPr>
              <a:spLocks/>
            </p:cNvSpPr>
            <p:nvPr/>
          </p:nvSpPr>
          <p:spPr bwMode="auto">
            <a:xfrm>
              <a:off x="3888" y="3848"/>
              <a:ext cx="49" cy="211"/>
            </a:xfrm>
            <a:custGeom>
              <a:avLst/>
              <a:gdLst>
                <a:gd name="T0" fmla="*/ 0 w 99"/>
                <a:gd name="T1" fmla="*/ 0 h 420"/>
                <a:gd name="T2" fmla="*/ 0 w 99"/>
                <a:gd name="T3" fmla="*/ 1 h 420"/>
                <a:gd name="T4" fmla="*/ 0 w 99"/>
                <a:gd name="T5" fmla="*/ 1 h 420"/>
                <a:gd name="T6" fmla="*/ 0 w 99"/>
                <a:gd name="T7" fmla="*/ 1 h 420"/>
                <a:gd name="T8" fmla="*/ 0 w 99"/>
                <a:gd name="T9" fmla="*/ 1 h 420"/>
                <a:gd name="T10" fmla="*/ 0 w 99"/>
                <a:gd name="T11" fmla="*/ 1 h 420"/>
                <a:gd name="T12" fmla="*/ 0 w 99"/>
                <a:gd name="T13" fmla="*/ 2 h 420"/>
                <a:gd name="T14" fmla="*/ 0 w 99"/>
                <a:gd name="T15" fmla="*/ 2 h 420"/>
                <a:gd name="T16" fmla="*/ 0 w 99"/>
                <a:gd name="T17" fmla="*/ 2 h 420"/>
                <a:gd name="T18" fmla="*/ 0 w 99"/>
                <a:gd name="T19" fmla="*/ 2 h 420"/>
                <a:gd name="T20" fmla="*/ 0 w 99"/>
                <a:gd name="T21" fmla="*/ 2 h 420"/>
                <a:gd name="T22" fmla="*/ 0 w 99"/>
                <a:gd name="T23" fmla="*/ 2 h 420"/>
                <a:gd name="T24" fmla="*/ 0 w 99"/>
                <a:gd name="T25" fmla="*/ 2 h 420"/>
                <a:gd name="T26" fmla="*/ 0 w 99"/>
                <a:gd name="T27" fmla="*/ 2 h 420"/>
                <a:gd name="T28" fmla="*/ 0 w 99"/>
                <a:gd name="T29" fmla="*/ 2 h 420"/>
                <a:gd name="T30" fmla="*/ 0 w 99"/>
                <a:gd name="T31" fmla="*/ 2 h 420"/>
                <a:gd name="T32" fmla="*/ 0 w 99"/>
                <a:gd name="T33" fmla="*/ 2 h 420"/>
                <a:gd name="T34" fmla="*/ 0 w 99"/>
                <a:gd name="T35" fmla="*/ 2 h 420"/>
                <a:gd name="T36" fmla="*/ 0 w 99"/>
                <a:gd name="T37" fmla="*/ 2 h 420"/>
                <a:gd name="T38" fmla="*/ 0 w 99"/>
                <a:gd name="T39" fmla="*/ 1 h 420"/>
                <a:gd name="T40" fmla="*/ 0 w 99"/>
                <a:gd name="T41" fmla="*/ 1 h 420"/>
                <a:gd name="T42" fmla="*/ 0 w 99"/>
                <a:gd name="T43" fmla="*/ 1 h 420"/>
                <a:gd name="T44" fmla="*/ 0 w 99"/>
                <a:gd name="T45" fmla="*/ 1 h 420"/>
                <a:gd name="T46" fmla="*/ 0 w 99"/>
                <a:gd name="T47" fmla="*/ 1 h 420"/>
                <a:gd name="T48" fmla="*/ 0 w 99"/>
                <a:gd name="T49" fmla="*/ 1 h 420"/>
                <a:gd name="T50" fmla="*/ 0 w 99"/>
                <a:gd name="T51" fmla="*/ 1 h 420"/>
                <a:gd name="T52" fmla="*/ 0 w 99"/>
                <a:gd name="T53" fmla="*/ 1 h 420"/>
                <a:gd name="T54" fmla="*/ 0 w 99"/>
                <a:gd name="T55" fmla="*/ 1 h 420"/>
                <a:gd name="T56" fmla="*/ 0 w 99"/>
                <a:gd name="T57" fmla="*/ 0 h 4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420"/>
                <a:gd name="T89" fmla="*/ 99 w 99"/>
                <a:gd name="T90" fmla="*/ 420 h 4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420">
                  <a:moveTo>
                    <a:pt x="38" y="0"/>
                  </a:moveTo>
                  <a:lnTo>
                    <a:pt x="32" y="46"/>
                  </a:lnTo>
                  <a:lnTo>
                    <a:pt x="25" y="91"/>
                  </a:lnTo>
                  <a:lnTo>
                    <a:pt x="18" y="137"/>
                  </a:lnTo>
                  <a:lnTo>
                    <a:pt x="12" y="183"/>
                  </a:lnTo>
                  <a:lnTo>
                    <a:pt x="4" y="236"/>
                  </a:lnTo>
                  <a:lnTo>
                    <a:pt x="0" y="290"/>
                  </a:lnTo>
                  <a:lnTo>
                    <a:pt x="0" y="342"/>
                  </a:lnTo>
                  <a:lnTo>
                    <a:pt x="10" y="387"/>
                  </a:lnTo>
                  <a:lnTo>
                    <a:pt x="22" y="405"/>
                  </a:lnTo>
                  <a:lnTo>
                    <a:pt x="34" y="416"/>
                  </a:lnTo>
                  <a:lnTo>
                    <a:pt x="47" y="420"/>
                  </a:lnTo>
                  <a:lnTo>
                    <a:pt x="60" y="418"/>
                  </a:lnTo>
                  <a:lnTo>
                    <a:pt x="71" y="411"/>
                  </a:lnTo>
                  <a:lnTo>
                    <a:pt x="81" y="400"/>
                  </a:lnTo>
                  <a:lnTo>
                    <a:pt x="91" y="384"/>
                  </a:lnTo>
                  <a:lnTo>
                    <a:pt x="99" y="364"/>
                  </a:lnTo>
                  <a:lnTo>
                    <a:pt x="98" y="328"/>
                  </a:lnTo>
                  <a:lnTo>
                    <a:pt x="96" y="292"/>
                  </a:lnTo>
                  <a:lnTo>
                    <a:pt x="93" y="254"/>
                  </a:lnTo>
                  <a:lnTo>
                    <a:pt x="90" y="216"/>
                  </a:lnTo>
                  <a:lnTo>
                    <a:pt x="84" y="176"/>
                  </a:lnTo>
                  <a:lnTo>
                    <a:pt x="77" y="136"/>
                  </a:lnTo>
                  <a:lnTo>
                    <a:pt x="70" y="94"/>
                  </a:lnTo>
                  <a:lnTo>
                    <a:pt x="62" y="52"/>
                  </a:lnTo>
                  <a:lnTo>
                    <a:pt x="56" y="39"/>
                  </a:lnTo>
                  <a:lnTo>
                    <a:pt x="50" y="26"/>
                  </a:lnTo>
                  <a:lnTo>
                    <a:pt x="43" y="14"/>
                  </a:lnTo>
                  <a:lnTo>
                    <a:pt x="38" y="0"/>
                  </a:lnTo>
                  <a:close/>
                </a:path>
              </a:pathLst>
            </a:custGeom>
            <a:solidFill>
              <a:srgbClr val="D89E00"/>
            </a:solidFill>
            <a:ln w="9525">
              <a:noFill/>
              <a:round/>
              <a:headEnd/>
              <a:tailEnd/>
            </a:ln>
          </p:spPr>
          <p:txBody>
            <a:bodyPr>
              <a:prstTxWarp prst="textNoShape">
                <a:avLst/>
              </a:prstTxWarp>
            </a:bodyPr>
            <a:lstStyle/>
            <a:p>
              <a:pPr eaLnBrk="0" hangingPunct="0"/>
              <a:endParaRPr lang="en-US"/>
            </a:p>
          </p:txBody>
        </p:sp>
        <p:sp>
          <p:nvSpPr>
            <p:cNvPr id="74780" name="Freeform 28"/>
            <p:cNvSpPr>
              <a:spLocks/>
            </p:cNvSpPr>
            <p:nvPr/>
          </p:nvSpPr>
          <p:spPr bwMode="auto">
            <a:xfrm>
              <a:off x="3891" y="3870"/>
              <a:ext cx="44" cy="184"/>
            </a:xfrm>
            <a:custGeom>
              <a:avLst/>
              <a:gdLst>
                <a:gd name="T0" fmla="*/ 1 w 88"/>
                <a:gd name="T1" fmla="*/ 0 h 369"/>
                <a:gd name="T2" fmla="*/ 1 w 88"/>
                <a:gd name="T3" fmla="*/ 0 h 369"/>
                <a:gd name="T4" fmla="*/ 1 w 88"/>
                <a:gd name="T5" fmla="*/ 0 h 369"/>
                <a:gd name="T6" fmla="*/ 1 w 88"/>
                <a:gd name="T7" fmla="*/ 0 h 369"/>
                <a:gd name="T8" fmla="*/ 1 w 88"/>
                <a:gd name="T9" fmla="*/ 0 h 369"/>
                <a:gd name="T10" fmla="*/ 1 w 88"/>
                <a:gd name="T11" fmla="*/ 0 h 369"/>
                <a:gd name="T12" fmla="*/ 0 w 88"/>
                <a:gd name="T13" fmla="*/ 0 h 369"/>
                <a:gd name="T14" fmla="*/ 1 w 88"/>
                <a:gd name="T15" fmla="*/ 1 h 369"/>
                <a:gd name="T16" fmla="*/ 1 w 88"/>
                <a:gd name="T17" fmla="*/ 1 h 369"/>
                <a:gd name="T18" fmla="*/ 1 w 88"/>
                <a:gd name="T19" fmla="*/ 1 h 369"/>
                <a:gd name="T20" fmla="*/ 1 w 88"/>
                <a:gd name="T21" fmla="*/ 1 h 369"/>
                <a:gd name="T22" fmla="*/ 1 w 88"/>
                <a:gd name="T23" fmla="*/ 1 h 369"/>
                <a:gd name="T24" fmla="*/ 1 w 88"/>
                <a:gd name="T25" fmla="*/ 1 h 369"/>
                <a:gd name="T26" fmla="*/ 1 w 88"/>
                <a:gd name="T27" fmla="*/ 1 h 369"/>
                <a:gd name="T28" fmla="*/ 1 w 88"/>
                <a:gd name="T29" fmla="*/ 1 h 369"/>
                <a:gd name="T30" fmla="*/ 1 w 88"/>
                <a:gd name="T31" fmla="*/ 1 h 369"/>
                <a:gd name="T32" fmla="*/ 1 w 88"/>
                <a:gd name="T33" fmla="*/ 1 h 369"/>
                <a:gd name="T34" fmla="*/ 1 w 88"/>
                <a:gd name="T35" fmla="*/ 1 h 369"/>
                <a:gd name="T36" fmla="*/ 1 w 88"/>
                <a:gd name="T37" fmla="*/ 0 h 369"/>
                <a:gd name="T38" fmla="*/ 1 w 88"/>
                <a:gd name="T39" fmla="*/ 0 h 369"/>
                <a:gd name="T40" fmla="*/ 1 w 88"/>
                <a:gd name="T41" fmla="*/ 0 h 369"/>
                <a:gd name="T42" fmla="*/ 1 w 88"/>
                <a:gd name="T43" fmla="*/ 0 h 369"/>
                <a:gd name="T44" fmla="*/ 1 w 88"/>
                <a:gd name="T45" fmla="*/ 0 h 369"/>
                <a:gd name="T46" fmla="*/ 1 w 88"/>
                <a:gd name="T47" fmla="*/ 0 h 369"/>
                <a:gd name="T48" fmla="*/ 1 w 88"/>
                <a:gd name="T49" fmla="*/ 0 h 369"/>
                <a:gd name="T50" fmla="*/ 1 w 88"/>
                <a:gd name="T51" fmla="*/ 0 h 369"/>
                <a:gd name="T52" fmla="*/ 1 w 88"/>
                <a:gd name="T53" fmla="*/ 0 h 369"/>
                <a:gd name="T54" fmla="*/ 1 w 88"/>
                <a:gd name="T55" fmla="*/ 0 h 369"/>
                <a:gd name="T56" fmla="*/ 1 w 88"/>
                <a:gd name="T57" fmla="*/ 0 h 3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369"/>
                <a:gd name="T89" fmla="*/ 88 w 88"/>
                <a:gd name="T90" fmla="*/ 369 h 3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369">
                  <a:moveTo>
                    <a:pt x="33" y="0"/>
                  </a:moveTo>
                  <a:lnTo>
                    <a:pt x="27" y="42"/>
                  </a:lnTo>
                  <a:lnTo>
                    <a:pt x="22" y="82"/>
                  </a:lnTo>
                  <a:lnTo>
                    <a:pt x="17" y="124"/>
                  </a:lnTo>
                  <a:lnTo>
                    <a:pt x="11" y="164"/>
                  </a:lnTo>
                  <a:lnTo>
                    <a:pt x="4" y="209"/>
                  </a:lnTo>
                  <a:lnTo>
                    <a:pt x="0" y="254"/>
                  </a:lnTo>
                  <a:lnTo>
                    <a:pt x="2" y="297"/>
                  </a:lnTo>
                  <a:lnTo>
                    <a:pt x="8" y="333"/>
                  </a:lnTo>
                  <a:lnTo>
                    <a:pt x="20" y="353"/>
                  </a:lnTo>
                  <a:lnTo>
                    <a:pt x="32" y="365"/>
                  </a:lnTo>
                  <a:lnTo>
                    <a:pt x="43" y="369"/>
                  </a:lnTo>
                  <a:lnTo>
                    <a:pt x="55" y="368"/>
                  </a:lnTo>
                  <a:lnTo>
                    <a:pt x="65" y="361"/>
                  </a:lnTo>
                  <a:lnTo>
                    <a:pt x="74" y="348"/>
                  </a:lnTo>
                  <a:lnTo>
                    <a:pt x="82" y="332"/>
                  </a:lnTo>
                  <a:lnTo>
                    <a:pt x="88" y="312"/>
                  </a:lnTo>
                  <a:lnTo>
                    <a:pt x="87" y="278"/>
                  </a:lnTo>
                  <a:lnTo>
                    <a:pt x="85" y="244"/>
                  </a:lnTo>
                  <a:lnTo>
                    <a:pt x="81" y="208"/>
                  </a:lnTo>
                  <a:lnTo>
                    <a:pt x="78" y="171"/>
                  </a:lnTo>
                  <a:lnTo>
                    <a:pt x="72" y="134"/>
                  </a:lnTo>
                  <a:lnTo>
                    <a:pt x="67" y="96"/>
                  </a:lnTo>
                  <a:lnTo>
                    <a:pt x="60" y="57"/>
                  </a:lnTo>
                  <a:lnTo>
                    <a:pt x="53" y="18"/>
                  </a:lnTo>
                  <a:lnTo>
                    <a:pt x="49" y="13"/>
                  </a:lnTo>
                  <a:lnTo>
                    <a:pt x="43" y="8"/>
                  </a:lnTo>
                  <a:lnTo>
                    <a:pt x="38" y="5"/>
                  </a:lnTo>
                  <a:lnTo>
                    <a:pt x="33" y="0"/>
                  </a:lnTo>
                  <a:close/>
                </a:path>
              </a:pathLst>
            </a:custGeom>
            <a:solidFill>
              <a:srgbClr val="E2A800"/>
            </a:solidFill>
            <a:ln w="9525">
              <a:noFill/>
              <a:round/>
              <a:headEnd/>
              <a:tailEnd/>
            </a:ln>
          </p:spPr>
          <p:txBody>
            <a:bodyPr>
              <a:prstTxWarp prst="textNoShape">
                <a:avLst/>
              </a:prstTxWarp>
            </a:bodyPr>
            <a:lstStyle/>
            <a:p>
              <a:pPr eaLnBrk="0" hangingPunct="0"/>
              <a:endParaRPr lang="en-US"/>
            </a:p>
          </p:txBody>
        </p:sp>
        <p:sp>
          <p:nvSpPr>
            <p:cNvPr id="74781" name="Freeform 29"/>
            <p:cNvSpPr>
              <a:spLocks/>
            </p:cNvSpPr>
            <p:nvPr/>
          </p:nvSpPr>
          <p:spPr bwMode="auto">
            <a:xfrm>
              <a:off x="3894" y="3882"/>
              <a:ext cx="38" cy="168"/>
            </a:xfrm>
            <a:custGeom>
              <a:avLst/>
              <a:gdLst>
                <a:gd name="T0" fmla="*/ 1 w 75"/>
                <a:gd name="T1" fmla="*/ 1 h 335"/>
                <a:gd name="T2" fmla="*/ 1 w 75"/>
                <a:gd name="T3" fmla="*/ 1 h 335"/>
                <a:gd name="T4" fmla="*/ 1 w 75"/>
                <a:gd name="T5" fmla="*/ 1 h 335"/>
                <a:gd name="T6" fmla="*/ 1 w 75"/>
                <a:gd name="T7" fmla="*/ 1 h 335"/>
                <a:gd name="T8" fmla="*/ 1 w 75"/>
                <a:gd name="T9" fmla="*/ 1 h 335"/>
                <a:gd name="T10" fmla="*/ 1 w 75"/>
                <a:gd name="T11" fmla="*/ 1 h 335"/>
                <a:gd name="T12" fmla="*/ 0 w 75"/>
                <a:gd name="T13" fmla="*/ 1 h 335"/>
                <a:gd name="T14" fmla="*/ 1 w 75"/>
                <a:gd name="T15" fmla="*/ 2 h 335"/>
                <a:gd name="T16" fmla="*/ 1 w 75"/>
                <a:gd name="T17" fmla="*/ 2 h 335"/>
                <a:gd name="T18" fmla="*/ 1 w 75"/>
                <a:gd name="T19" fmla="*/ 2 h 335"/>
                <a:gd name="T20" fmla="*/ 1 w 75"/>
                <a:gd name="T21" fmla="*/ 2 h 335"/>
                <a:gd name="T22" fmla="*/ 1 w 75"/>
                <a:gd name="T23" fmla="*/ 2 h 335"/>
                <a:gd name="T24" fmla="*/ 1 w 75"/>
                <a:gd name="T25" fmla="*/ 2 h 335"/>
                <a:gd name="T26" fmla="*/ 1 w 75"/>
                <a:gd name="T27" fmla="*/ 2 h 335"/>
                <a:gd name="T28" fmla="*/ 1 w 75"/>
                <a:gd name="T29" fmla="*/ 2 h 335"/>
                <a:gd name="T30" fmla="*/ 1 w 75"/>
                <a:gd name="T31" fmla="*/ 2 h 335"/>
                <a:gd name="T32" fmla="*/ 1 w 75"/>
                <a:gd name="T33" fmla="*/ 2 h 335"/>
                <a:gd name="T34" fmla="*/ 1 w 75"/>
                <a:gd name="T35" fmla="*/ 1 h 335"/>
                <a:gd name="T36" fmla="*/ 1 w 75"/>
                <a:gd name="T37" fmla="*/ 1 h 335"/>
                <a:gd name="T38" fmla="*/ 1 w 75"/>
                <a:gd name="T39" fmla="*/ 1 h 335"/>
                <a:gd name="T40" fmla="*/ 1 w 75"/>
                <a:gd name="T41" fmla="*/ 0 h 335"/>
                <a:gd name="T42" fmla="*/ 1 w 75"/>
                <a:gd name="T43" fmla="*/ 1 h 335"/>
                <a:gd name="T44" fmla="*/ 1 w 75"/>
                <a:gd name="T45" fmla="*/ 1 h 335"/>
                <a:gd name="T46" fmla="*/ 1 w 75"/>
                <a:gd name="T47" fmla="*/ 1 h 335"/>
                <a:gd name="T48" fmla="*/ 1 w 75"/>
                <a:gd name="T49" fmla="*/ 1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335"/>
                <a:gd name="T77" fmla="*/ 75 w 75"/>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335">
                  <a:moveTo>
                    <a:pt x="25" y="17"/>
                  </a:moveTo>
                  <a:lnTo>
                    <a:pt x="20" y="53"/>
                  </a:lnTo>
                  <a:lnTo>
                    <a:pt x="16" y="90"/>
                  </a:lnTo>
                  <a:lnTo>
                    <a:pt x="12" y="125"/>
                  </a:lnTo>
                  <a:lnTo>
                    <a:pt x="7" y="162"/>
                  </a:lnTo>
                  <a:lnTo>
                    <a:pt x="3" y="198"/>
                  </a:lnTo>
                  <a:lnTo>
                    <a:pt x="0" y="233"/>
                  </a:lnTo>
                  <a:lnTo>
                    <a:pt x="1" y="266"/>
                  </a:lnTo>
                  <a:lnTo>
                    <a:pt x="6" y="297"/>
                  </a:lnTo>
                  <a:lnTo>
                    <a:pt x="16" y="318"/>
                  </a:lnTo>
                  <a:lnTo>
                    <a:pt x="28" y="331"/>
                  </a:lnTo>
                  <a:lnTo>
                    <a:pt x="38" y="335"/>
                  </a:lnTo>
                  <a:lnTo>
                    <a:pt x="48" y="334"/>
                  </a:lnTo>
                  <a:lnTo>
                    <a:pt x="57" y="327"/>
                  </a:lnTo>
                  <a:lnTo>
                    <a:pt x="64" y="313"/>
                  </a:lnTo>
                  <a:lnTo>
                    <a:pt x="71" y="296"/>
                  </a:lnTo>
                  <a:lnTo>
                    <a:pt x="75" y="275"/>
                  </a:lnTo>
                  <a:lnTo>
                    <a:pt x="71" y="210"/>
                  </a:lnTo>
                  <a:lnTo>
                    <a:pt x="64" y="143"/>
                  </a:lnTo>
                  <a:lnTo>
                    <a:pt x="55" y="72"/>
                  </a:lnTo>
                  <a:lnTo>
                    <a:pt x="43" y="0"/>
                  </a:lnTo>
                  <a:lnTo>
                    <a:pt x="38" y="4"/>
                  </a:lnTo>
                  <a:lnTo>
                    <a:pt x="34" y="8"/>
                  </a:lnTo>
                  <a:lnTo>
                    <a:pt x="29" y="12"/>
                  </a:lnTo>
                  <a:lnTo>
                    <a:pt x="25" y="17"/>
                  </a:lnTo>
                  <a:close/>
                </a:path>
              </a:pathLst>
            </a:custGeom>
            <a:solidFill>
              <a:srgbClr val="EAB200"/>
            </a:solidFill>
            <a:ln w="9525">
              <a:noFill/>
              <a:round/>
              <a:headEnd/>
              <a:tailEnd/>
            </a:ln>
          </p:spPr>
          <p:txBody>
            <a:bodyPr>
              <a:prstTxWarp prst="textNoShape">
                <a:avLst/>
              </a:prstTxWarp>
            </a:bodyPr>
            <a:lstStyle/>
            <a:p>
              <a:pPr eaLnBrk="0" hangingPunct="0"/>
              <a:endParaRPr lang="en-US"/>
            </a:p>
          </p:txBody>
        </p:sp>
        <p:sp>
          <p:nvSpPr>
            <p:cNvPr id="74782" name="Freeform 30"/>
            <p:cNvSpPr>
              <a:spLocks/>
            </p:cNvSpPr>
            <p:nvPr/>
          </p:nvSpPr>
          <p:spPr bwMode="auto">
            <a:xfrm>
              <a:off x="3898" y="3886"/>
              <a:ext cx="31" cy="161"/>
            </a:xfrm>
            <a:custGeom>
              <a:avLst/>
              <a:gdLst>
                <a:gd name="T0" fmla="*/ 0 w 63"/>
                <a:gd name="T1" fmla="*/ 1 h 320"/>
                <a:gd name="T2" fmla="*/ 0 w 63"/>
                <a:gd name="T3" fmla="*/ 1 h 320"/>
                <a:gd name="T4" fmla="*/ 0 w 63"/>
                <a:gd name="T5" fmla="*/ 1 h 320"/>
                <a:gd name="T6" fmla="*/ 0 w 63"/>
                <a:gd name="T7" fmla="*/ 1 h 320"/>
                <a:gd name="T8" fmla="*/ 0 w 63"/>
                <a:gd name="T9" fmla="*/ 1 h 320"/>
                <a:gd name="T10" fmla="*/ 0 w 63"/>
                <a:gd name="T11" fmla="*/ 1 h 320"/>
                <a:gd name="T12" fmla="*/ 0 w 63"/>
                <a:gd name="T13" fmla="*/ 1 h 320"/>
                <a:gd name="T14" fmla="*/ 0 w 63"/>
                <a:gd name="T15" fmla="*/ 2 h 320"/>
                <a:gd name="T16" fmla="*/ 0 w 63"/>
                <a:gd name="T17" fmla="*/ 2 h 320"/>
                <a:gd name="T18" fmla="*/ 0 w 63"/>
                <a:gd name="T19" fmla="*/ 2 h 320"/>
                <a:gd name="T20" fmla="*/ 0 w 63"/>
                <a:gd name="T21" fmla="*/ 2 h 320"/>
                <a:gd name="T22" fmla="*/ 0 w 63"/>
                <a:gd name="T23" fmla="*/ 2 h 320"/>
                <a:gd name="T24" fmla="*/ 0 w 63"/>
                <a:gd name="T25" fmla="*/ 2 h 320"/>
                <a:gd name="T26" fmla="*/ 0 w 63"/>
                <a:gd name="T27" fmla="*/ 2 h 320"/>
                <a:gd name="T28" fmla="*/ 0 w 63"/>
                <a:gd name="T29" fmla="*/ 2 h 320"/>
                <a:gd name="T30" fmla="*/ 0 w 63"/>
                <a:gd name="T31" fmla="*/ 2 h 320"/>
                <a:gd name="T32" fmla="*/ 0 w 63"/>
                <a:gd name="T33" fmla="*/ 2 h 320"/>
                <a:gd name="T34" fmla="*/ 0 w 63"/>
                <a:gd name="T35" fmla="*/ 1 h 320"/>
                <a:gd name="T36" fmla="*/ 0 w 63"/>
                <a:gd name="T37" fmla="*/ 1 h 320"/>
                <a:gd name="T38" fmla="*/ 0 w 63"/>
                <a:gd name="T39" fmla="*/ 1 h 320"/>
                <a:gd name="T40" fmla="*/ 0 w 63"/>
                <a:gd name="T41" fmla="*/ 0 h 320"/>
                <a:gd name="T42" fmla="*/ 0 w 63"/>
                <a:gd name="T43" fmla="*/ 1 h 320"/>
                <a:gd name="T44" fmla="*/ 0 w 63"/>
                <a:gd name="T45" fmla="*/ 1 h 320"/>
                <a:gd name="T46" fmla="*/ 0 w 63"/>
                <a:gd name="T47" fmla="*/ 1 h 320"/>
                <a:gd name="T48" fmla="*/ 0 w 63"/>
                <a:gd name="T49" fmla="*/ 1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20"/>
                <a:gd name="T77" fmla="*/ 63 w 63"/>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20">
                  <a:moveTo>
                    <a:pt x="17" y="52"/>
                  </a:moveTo>
                  <a:lnTo>
                    <a:pt x="13" y="83"/>
                  </a:lnTo>
                  <a:lnTo>
                    <a:pt x="10" y="115"/>
                  </a:lnTo>
                  <a:lnTo>
                    <a:pt x="6" y="146"/>
                  </a:lnTo>
                  <a:lnTo>
                    <a:pt x="3" y="178"/>
                  </a:lnTo>
                  <a:lnTo>
                    <a:pt x="2" y="204"/>
                  </a:lnTo>
                  <a:lnTo>
                    <a:pt x="0" y="230"/>
                  </a:lnTo>
                  <a:lnTo>
                    <a:pt x="0" y="256"/>
                  </a:lnTo>
                  <a:lnTo>
                    <a:pt x="3" y="279"/>
                  </a:lnTo>
                  <a:lnTo>
                    <a:pt x="13" y="301"/>
                  </a:lnTo>
                  <a:lnTo>
                    <a:pt x="22" y="314"/>
                  </a:lnTo>
                  <a:lnTo>
                    <a:pt x="32" y="320"/>
                  </a:lnTo>
                  <a:lnTo>
                    <a:pt x="40" y="318"/>
                  </a:lnTo>
                  <a:lnTo>
                    <a:pt x="48" y="311"/>
                  </a:lnTo>
                  <a:lnTo>
                    <a:pt x="53" y="297"/>
                  </a:lnTo>
                  <a:lnTo>
                    <a:pt x="59" y="280"/>
                  </a:lnTo>
                  <a:lnTo>
                    <a:pt x="63" y="258"/>
                  </a:lnTo>
                  <a:lnTo>
                    <a:pt x="56" y="195"/>
                  </a:lnTo>
                  <a:lnTo>
                    <a:pt x="49" y="131"/>
                  </a:lnTo>
                  <a:lnTo>
                    <a:pt x="40" y="66"/>
                  </a:lnTo>
                  <a:lnTo>
                    <a:pt x="30" y="0"/>
                  </a:lnTo>
                  <a:lnTo>
                    <a:pt x="27" y="13"/>
                  </a:lnTo>
                  <a:lnTo>
                    <a:pt x="23" y="25"/>
                  </a:lnTo>
                  <a:lnTo>
                    <a:pt x="20" y="39"/>
                  </a:lnTo>
                  <a:lnTo>
                    <a:pt x="17" y="52"/>
                  </a:lnTo>
                  <a:close/>
                </a:path>
              </a:pathLst>
            </a:custGeom>
            <a:solidFill>
              <a:srgbClr val="F4BC00"/>
            </a:solidFill>
            <a:ln w="9525">
              <a:noFill/>
              <a:round/>
              <a:headEnd/>
              <a:tailEnd/>
            </a:ln>
          </p:spPr>
          <p:txBody>
            <a:bodyPr>
              <a:prstTxWarp prst="textNoShape">
                <a:avLst/>
              </a:prstTxWarp>
            </a:bodyPr>
            <a:lstStyle/>
            <a:p>
              <a:pPr eaLnBrk="0" hangingPunct="0"/>
              <a:endParaRPr lang="en-US"/>
            </a:p>
          </p:txBody>
        </p:sp>
        <p:sp>
          <p:nvSpPr>
            <p:cNvPr id="74783" name="Freeform 31"/>
            <p:cNvSpPr>
              <a:spLocks/>
            </p:cNvSpPr>
            <p:nvPr/>
          </p:nvSpPr>
          <p:spPr bwMode="auto">
            <a:xfrm>
              <a:off x="3901" y="3890"/>
              <a:ext cx="25" cy="153"/>
            </a:xfrm>
            <a:custGeom>
              <a:avLst/>
              <a:gdLst>
                <a:gd name="T0" fmla="*/ 0 w 51"/>
                <a:gd name="T1" fmla="*/ 1 h 304"/>
                <a:gd name="T2" fmla="*/ 0 w 51"/>
                <a:gd name="T3" fmla="*/ 1 h 304"/>
                <a:gd name="T4" fmla="*/ 0 w 51"/>
                <a:gd name="T5" fmla="*/ 2 h 304"/>
                <a:gd name="T6" fmla="*/ 0 w 51"/>
                <a:gd name="T7" fmla="*/ 2 h 304"/>
                <a:gd name="T8" fmla="*/ 0 w 51"/>
                <a:gd name="T9" fmla="*/ 2 h 304"/>
                <a:gd name="T10" fmla="*/ 0 w 51"/>
                <a:gd name="T11" fmla="*/ 2 h 304"/>
                <a:gd name="T12" fmla="*/ 0 w 51"/>
                <a:gd name="T13" fmla="*/ 2 h 304"/>
                <a:gd name="T14" fmla="*/ 0 w 51"/>
                <a:gd name="T15" fmla="*/ 2 h 304"/>
                <a:gd name="T16" fmla="*/ 0 w 51"/>
                <a:gd name="T17" fmla="*/ 2 h 304"/>
                <a:gd name="T18" fmla="*/ 0 w 51"/>
                <a:gd name="T19" fmla="*/ 2 h 304"/>
                <a:gd name="T20" fmla="*/ 0 w 51"/>
                <a:gd name="T21" fmla="*/ 1 h 304"/>
                <a:gd name="T22" fmla="*/ 0 w 51"/>
                <a:gd name="T23" fmla="*/ 0 h 304"/>
                <a:gd name="T24" fmla="*/ 0 w 51"/>
                <a:gd name="T25" fmla="*/ 1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04"/>
                <a:gd name="T41" fmla="*/ 51 w 51"/>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04">
                  <a:moveTo>
                    <a:pt x="11" y="86"/>
                  </a:moveTo>
                  <a:lnTo>
                    <a:pt x="0" y="194"/>
                  </a:lnTo>
                  <a:lnTo>
                    <a:pt x="0" y="259"/>
                  </a:lnTo>
                  <a:lnTo>
                    <a:pt x="11" y="283"/>
                  </a:lnTo>
                  <a:lnTo>
                    <a:pt x="20" y="297"/>
                  </a:lnTo>
                  <a:lnTo>
                    <a:pt x="28" y="304"/>
                  </a:lnTo>
                  <a:lnTo>
                    <a:pt x="35" y="303"/>
                  </a:lnTo>
                  <a:lnTo>
                    <a:pt x="41" y="295"/>
                  </a:lnTo>
                  <a:lnTo>
                    <a:pt x="45" y="281"/>
                  </a:lnTo>
                  <a:lnTo>
                    <a:pt x="49" y="263"/>
                  </a:lnTo>
                  <a:lnTo>
                    <a:pt x="51" y="240"/>
                  </a:lnTo>
                  <a:lnTo>
                    <a:pt x="21" y="0"/>
                  </a:lnTo>
                  <a:lnTo>
                    <a:pt x="11" y="86"/>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grpSp>
      <p:sp>
        <p:nvSpPr>
          <p:cNvPr id="33" name="Rectangle 32"/>
          <p:cNvSpPr>
            <a:spLocks noChangeArrowheads="1"/>
          </p:cNvSpPr>
          <p:nvPr/>
        </p:nvSpPr>
        <p:spPr bwMode="auto">
          <a:xfrm>
            <a:off x="495300" y="6129338"/>
            <a:ext cx="3017838" cy="454025"/>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a:t>Patient says: “Spoon!”</a:t>
            </a:r>
          </a:p>
        </p:txBody>
      </p:sp>
      <p:sp>
        <p:nvSpPr>
          <p:cNvPr id="74757" name="Rectangle 33"/>
          <p:cNvSpPr txBox="1">
            <a:spLocks noChangeArrowheads="1"/>
          </p:cNvSpPr>
          <p:nvPr/>
        </p:nvSpPr>
        <p:spPr bwMode="auto">
          <a:xfrm>
            <a:off x="1195388" y="669925"/>
            <a:ext cx="7543800" cy="1431925"/>
          </a:xfrm>
          <a:prstGeom prst="rect">
            <a:avLst/>
          </a:prstGeom>
          <a:noFill/>
          <a:ln w="9525">
            <a:noFill/>
            <a:miter lim="800000"/>
            <a:headEnd/>
            <a:tailEnd/>
          </a:ln>
        </p:spPr>
        <p:txBody>
          <a:bodyPr anchor="ctr">
            <a:prstTxWarp prst="textNoShape">
              <a:avLst/>
            </a:prstTxWarp>
          </a:bodyPr>
          <a:lstStyle/>
          <a:p>
            <a:r>
              <a:rPr lang="en-US">
                <a:solidFill>
                  <a:schemeClr val="tx2"/>
                </a:solidFill>
                <a:ea typeface="Osaka" pitchFamily="84" charset="-128"/>
                <a:cs typeface="Osaka" pitchFamily="84" charset="-128"/>
              </a:rPr>
              <a:t>Name that object </a:t>
            </a:r>
            <a:br>
              <a:rPr lang="en-US">
                <a:solidFill>
                  <a:schemeClr val="tx2"/>
                </a:solidFill>
                <a:ea typeface="Osaka" pitchFamily="84" charset="-128"/>
                <a:cs typeface="Osaka" pitchFamily="84" charset="-128"/>
              </a:rPr>
            </a:br>
            <a:r>
              <a:rPr lang="en-US">
                <a:solidFill>
                  <a:schemeClr val="tx2"/>
                </a:solidFill>
                <a:ea typeface="Osaka" pitchFamily="84" charset="-128"/>
                <a:cs typeface="Osaka" pitchFamily="84" charset="-128"/>
              </a:rPr>
              <a:t>(picture in RVF)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Rectangle 4"/>
          <p:cNvSpPr>
            <a:spLocks noGrp="1" noChangeArrowheads="1"/>
          </p:cNvSpPr>
          <p:nvPr>
            <p:ph type="title" idx="4294967295"/>
          </p:nvPr>
        </p:nvSpPr>
        <p:spPr>
          <a:xfrm>
            <a:off x="685800" y="0"/>
            <a:ext cx="7772400" cy="1143000"/>
          </a:xfrm>
        </p:spPr>
        <p:txBody>
          <a:bodyPr/>
          <a:lstStyle/>
          <a:p>
            <a:pPr eaLnBrk="1" hangingPunct="1"/>
            <a:r>
              <a:rPr lang="en-US" sz="3200" smtClean="0"/>
              <a:t>Testing Split Brain Patients</a:t>
            </a:r>
          </a:p>
        </p:txBody>
      </p:sp>
      <p:pic>
        <p:nvPicPr>
          <p:cNvPr id="76802" name="Picture 32"/>
          <p:cNvPicPr>
            <a:picLocks noChangeAspect="1" noChangeArrowheads="1"/>
          </p:cNvPicPr>
          <p:nvPr/>
        </p:nvPicPr>
        <p:blipFill>
          <a:blip r:embed="rId3"/>
          <a:srcRect/>
          <a:stretch>
            <a:fillRect/>
          </a:stretch>
        </p:blipFill>
        <p:spPr bwMode="auto">
          <a:xfrm>
            <a:off x="1776413" y="1857375"/>
            <a:ext cx="5627687" cy="3841750"/>
          </a:xfrm>
          <a:prstGeom prst="rect">
            <a:avLst/>
          </a:prstGeom>
          <a:noFill/>
          <a:ln w="9525">
            <a:noFill/>
            <a:miter lim="800000"/>
            <a:headEnd/>
            <a:tailEnd/>
          </a:ln>
        </p:spPr>
      </p:pic>
      <p:grpSp>
        <p:nvGrpSpPr>
          <p:cNvPr id="76803" name="Group 3"/>
          <p:cNvGrpSpPr>
            <a:grpSpLocks/>
          </p:cNvGrpSpPr>
          <p:nvPr/>
        </p:nvGrpSpPr>
        <p:grpSpPr bwMode="auto">
          <a:xfrm rot="5400000">
            <a:off x="3095625" y="1971675"/>
            <a:ext cx="401638" cy="1811338"/>
            <a:chOff x="3774" y="2978"/>
            <a:chExt cx="253" cy="1141"/>
          </a:xfrm>
        </p:grpSpPr>
        <p:sp>
          <p:nvSpPr>
            <p:cNvPr id="76806" name="Freeform 4"/>
            <p:cNvSpPr>
              <a:spLocks/>
            </p:cNvSpPr>
            <p:nvPr/>
          </p:nvSpPr>
          <p:spPr bwMode="auto">
            <a:xfrm>
              <a:off x="3778" y="2985"/>
              <a:ext cx="249" cy="1134"/>
            </a:xfrm>
            <a:custGeom>
              <a:avLst/>
              <a:gdLst>
                <a:gd name="T0" fmla="*/ 1 w 497"/>
                <a:gd name="T1" fmla="*/ 1 h 2268"/>
                <a:gd name="T2" fmla="*/ 1 w 497"/>
                <a:gd name="T3" fmla="*/ 1 h 2268"/>
                <a:gd name="T4" fmla="*/ 0 w 497"/>
                <a:gd name="T5" fmla="*/ 2 h 2268"/>
                <a:gd name="T6" fmla="*/ 1 w 497"/>
                <a:gd name="T7" fmla="*/ 3 h 2268"/>
                <a:gd name="T8" fmla="*/ 1 w 497"/>
                <a:gd name="T9" fmla="*/ 3 h 2268"/>
                <a:gd name="T10" fmla="*/ 1 w 497"/>
                <a:gd name="T11" fmla="*/ 4 h 2268"/>
                <a:gd name="T12" fmla="*/ 1 w 497"/>
                <a:gd name="T13" fmla="*/ 4 h 2268"/>
                <a:gd name="T14" fmla="*/ 1 w 497"/>
                <a:gd name="T15" fmla="*/ 4 h 2268"/>
                <a:gd name="T16" fmla="*/ 1 w 497"/>
                <a:gd name="T17" fmla="*/ 6 h 2268"/>
                <a:gd name="T18" fmla="*/ 1 w 497"/>
                <a:gd name="T19" fmla="*/ 8 h 2268"/>
                <a:gd name="T20" fmla="*/ 1 w 497"/>
                <a:gd name="T21" fmla="*/ 8 h 2268"/>
                <a:gd name="T22" fmla="*/ 1 w 497"/>
                <a:gd name="T23" fmla="*/ 9 h 2268"/>
                <a:gd name="T24" fmla="*/ 1 w 497"/>
                <a:gd name="T25" fmla="*/ 9 h 2268"/>
                <a:gd name="T26" fmla="*/ 2 w 497"/>
                <a:gd name="T27" fmla="*/ 9 h 2268"/>
                <a:gd name="T28" fmla="*/ 2 w 497"/>
                <a:gd name="T29" fmla="*/ 9 h 2268"/>
                <a:gd name="T30" fmla="*/ 2 w 497"/>
                <a:gd name="T31" fmla="*/ 9 h 2268"/>
                <a:gd name="T32" fmla="*/ 2 w 497"/>
                <a:gd name="T33" fmla="*/ 9 h 2268"/>
                <a:gd name="T34" fmla="*/ 2 w 497"/>
                <a:gd name="T35" fmla="*/ 8 h 2268"/>
                <a:gd name="T36" fmla="*/ 2 w 497"/>
                <a:gd name="T37" fmla="*/ 8 h 2268"/>
                <a:gd name="T38" fmla="*/ 2 w 497"/>
                <a:gd name="T39" fmla="*/ 7 h 2268"/>
                <a:gd name="T40" fmla="*/ 2 w 497"/>
                <a:gd name="T41" fmla="*/ 6 h 2268"/>
                <a:gd name="T42" fmla="*/ 2 w 497"/>
                <a:gd name="T43" fmla="*/ 6 h 2268"/>
                <a:gd name="T44" fmla="*/ 2 w 497"/>
                <a:gd name="T45" fmla="*/ 5 h 2268"/>
                <a:gd name="T46" fmla="*/ 2 w 497"/>
                <a:gd name="T47" fmla="*/ 4 h 2268"/>
                <a:gd name="T48" fmla="*/ 2 w 497"/>
                <a:gd name="T49" fmla="*/ 4 h 2268"/>
                <a:gd name="T50" fmla="*/ 2 w 497"/>
                <a:gd name="T51" fmla="*/ 4 h 2268"/>
                <a:gd name="T52" fmla="*/ 2 w 497"/>
                <a:gd name="T53" fmla="*/ 3 h 2268"/>
                <a:gd name="T54" fmla="*/ 2 w 497"/>
                <a:gd name="T55" fmla="*/ 3 h 2268"/>
                <a:gd name="T56" fmla="*/ 2 w 497"/>
                <a:gd name="T57" fmla="*/ 2 h 2268"/>
                <a:gd name="T58" fmla="*/ 2 w 497"/>
                <a:gd name="T59" fmla="*/ 1 h 2268"/>
                <a:gd name="T60" fmla="*/ 2 w 497"/>
                <a:gd name="T61" fmla="*/ 1 h 2268"/>
                <a:gd name="T62" fmla="*/ 2 w 497"/>
                <a:gd name="T63" fmla="*/ 1 h 2268"/>
                <a:gd name="T64" fmla="*/ 2 w 497"/>
                <a:gd name="T65" fmla="*/ 1 h 2268"/>
                <a:gd name="T66" fmla="*/ 2 w 497"/>
                <a:gd name="T67" fmla="*/ 1 h 2268"/>
                <a:gd name="T68" fmla="*/ 2 w 497"/>
                <a:gd name="T69" fmla="*/ 1 h 2268"/>
                <a:gd name="T70" fmla="*/ 1 w 497"/>
                <a:gd name="T71" fmla="*/ 0 h 2268"/>
                <a:gd name="T72" fmla="*/ 1 w 497"/>
                <a:gd name="T73" fmla="*/ 1 h 2268"/>
                <a:gd name="T74" fmla="*/ 1 w 497"/>
                <a:gd name="T75" fmla="*/ 1 h 2268"/>
                <a:gd name="T76" fmla="*/ 1 w 497"/>
                <a:gd name="T77" fmla="*/ 1 h 22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7"/>
                <a:gd name="T118" fmla="*/ 0 h 2268"/>
                <a:gd name="T119" fmla="*/ 497 w 497"/>
                <a:gd name="T120" fmla="*/ 2268 h 22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7" h="2268">
                  <a:moveTo>
                    <a:pt x="125" y="36"/>
                  </a:moveTo>
                  <a:lnTo>
                    <a:pt x="81" y="84"/>
                  </a:lnTo>
                  <a:lnTo>
                    <a:pt x="47" y="148"/>
                  </a:lnTo>
                  <a:lnTo>
                    <a:pt x="23" y="224"/>
                  </a:lnTo>
                  <a:lnTo>
                    <a:pt x="6" y="309"/>
                  </a:lnTo>
                  <a:lnTo>
                    <a:pt x="0" y="400"/>
                  </a:lnTo>
                  <a:lnTo>
                    <a:pt x="0" y="496"/>
                  </a:lnTo>
                  <a:lnTo>
                    <a:pt x="6" y="591"/>
                  </a:lnTo>
                  <a:lnTo>
                    <a:pt x="19" y="686"/>
                  </a:lnTo>
                  <a:lnTo>
                    <a:pt x="36" y="718"/>
                  </a:lnTo>
                  <a:lnTo>
                    <a:pt x="56" y="751"/>
                  </a:lnTo>
                  <a:lnTo>
                    <a:pt x="78" y="780"/>
                  </a:lnTo>
                  <a:lnTo>
                    <a:pt x="101" y="808"/>
                  </a:lnTo>
                  <a:lnTo>
                    <a:pt x="125" y="832"/>
                  </a:lnTo>
                  <a:lnTo>
                    <a:pt x="151" y="852"/>
                  </a:lnTo>
                  <a:lnTo>
                    <a:pt x="176" y="867"/>
                  </a:lnTo>
                  <a:lnTo>
                    <a:pt x="201" y="875"/>
                  </a:lnTo>
                  <a:lnTo>
                    <a:pt x="201" y="1449"/>
                  </a:lnTo>
                  <a:lnTo>
                    <a:pt x="152" y="1778"/>
                  </a:lnTo>
                  <a:lnTo>
                    <a:pt x="138" y="1848"/>
                  </a:lnTo>
                  <a:lnTo>
                    <a:pt x="127" y="1924"/>
                  </a:lnTo>
                  <a:lnTo>
                    <a:pt x="121" y="2002"/>
                  </a:lnTo>
                  <a:lnTo>
                    <a:pt x="122" y="2077"/>
                  </a:lnTo>
                  <a:lnTo>
                    <a:pt x="132" y="2146"/>
                  </a:lnTo>
                  <a:lnTo>
                    <a:pt x="155" y="2204"/>
                  </a:lnTo>
                  <a:lnTo>
                    <a:pt x="194" y="2245"/>
                  </a:lnTo>
                  <a:lnTo>
                    <a:pt x="251" y="2268"/>
                  </a:lnTo>
                  <a:lnTo>
                    <a:pt x="299" y="2259"/>
                  </a:lnTo>
                  <a:lnTo>
                    <a:pt x="338" y="2243"/>
                  </a:lnTo>
                  <a:lnTo>
                    <a:pt x="367" y="2221"/>
                  </a:lnTo>
                  <a:lnTo>
                    <a:pt x="388" y="2192"/>
                  </a:lnTo>
                  <a:lnTo>
                    <a:pt x="401" y="2159"/>
                  </a:lnTo>
                  <a:lnTo>
                    <a:pt x="409" y="2121"/>
                  </a:lnTo>
                  <a:lnTo>
                    <a:pt x="411" y="2079"/>
                  </a:lnTo>
                  <a:lnTo>
                    <a:pt x="409" y="2034"/>
                  </a:lnTo>
                  <a:lnTo>
                    <a:pt x="405" y="1977"/>
                  </a:lnTo>
                  <a:lnTo>
                    <a:pt x="398" y="1918"/>
                  </a:lnTo>
                  <a:lnTo>
                    <a:pt x="389" y="1856"/>
                  </a:lnTo>
                  <a:lnTo>
                    <a:pt x="378" y="1787"/>
                  </a:lnTo>
                  <a:lnTo>
                    <a:pt x="364" y="1712"/>
                  </a:lnTo>
                  <a:lnTo>
                    <a:pt x="350" y="1629"/>
                  </a:lnTo>
                  <a:lnTo>
                    <a:pt x="335" y="1535"/>
                  </a:lnTo>
                  <a:lnTo>
                    <a:pt x="320" y="1429"/>
                  </a:lnTo>
                  <a:lnTo>
                    <a:pt x="315" y="1327"/>
                  </a:lnTo>
                  <a:lnTo>
                    <a:pt x="310" y="1194"/>
                  </a:lnTo>
                  <a:lnTo>
                    <a:pt x="304" y="1042"/>
                  </a:lnTo>
                  <a:lnTo>
                    <a:pt x="299" y="881"/>
                  </a:lnTo>
                  <a:lnTo>
                    <a:pt x="329" y="865"/>
                  </a:lnTo>
                  <a:lnTo>
                    <a:pt x="357" y="848"/>
                  </a:lnTo>
                  <a:lnTo>
                    <a:pt x="383" y="830"/>
                  </a:lnTo>
                  <a:lnTo>
                    <a:pt x="406" y="808"/>
                  </a:lnTo>
                  <a:lnTo>
                    <a:pt x="428" y="780"/>
                  </a:lnTo>
                  <a:lnTo>
                    <a:pt x="448" y="747"/>
                  </a:lnTo>
                  <a:lnTo>
                    <a:pt x="466" y="703"/>
                  </a:lnTo>
                  <a:lnTo>
                    <a:pt x="482" y="649"/>
                  </a:lnTo>
                  <a:lnTo>
                    <a:pt x="492" y="558"/>
                  </a:lnTo>
                  <a:lnTo>
                    <a:pt x="497" y="470"/>
                  </a:lnTo>
                  <a:lnTo>
                    <a:pt x="497" y="389"/>
                  </a:lnTo>
                  <a:lnTo>
                    <a:pt x="489" y="310"/>
                  </a:lnTo>
                  <a:lnTo>
                    <a:pt x="472" y="235"/>
                  </a:lnTo>
                  <a:lnTo>
                    <a:pt x="446" y="164"/>
                  </a:lnTo>
                  <a:lnTo>
                    <a:pt x="406" y="96"/>
                  </a:lnTo>
                  <a:lnTo>
                    <a:pt x="353" y="30"/>
                  </a:lnTo>
                  <a:lnTo>
                    <a:pt x="338" y="24"/>
                  </a:lnTo>
                  <a:lnTo>
                    <a:pt x="325" y="19"/>
                  </a:lnTo>
                  <a:lnTo>
                    <a:pt x="312" y="13"/>
                  </a:lnTo>
                  <a:lnTo>
                    <a:pt x="299" y="10"/>
                  </a:lnTo>
                  <a:lnTo>
                    <a:pt x="287" y="6"/>
                  </a:lnTo>
                  <a:lnTo>
                    <a:pt x="275" y="3"/>
                  </a:lnTo>
                  <a:lnTo>
                    <a:pt x="262" y="1"/>
                  </a:lnTo>
                  <a:lnTo>
                    <a:pt x="250" y="0"/>
                  </a:lnTo>
                  <a:lnTo>
                    <a:pt x="237" y="0"/>
                  </a:lnTo>
                  <a:lnTo>
                    <a:pt x="223" y="1"/>
                  </a:lnTo>
                  <a:lnTo>
                    <a:pt x="209" y="4"/>
                  </a:lnTo>
                  <a:lnTo>
                    <a:pt x="194" y="8"/>
                  </a:lnTo>
                  <a:lnTo>
                    <a:pt x="179" y="13"/>
                  </a:lnTo>
                  <a:lnTo>
                    <a:pt x="162" y="19"/>
                  </a:lnTo>
                  <a:lnTo>
                    <a:pt x="145" y="27"/>
                  </a:lnTo>
                  <a:lnTo>
                    <a:pt x="125" y="36"/>
                  </a:lnTo>
                  <a:close/>
                </a:path>
              </a:pathLst>
            </a:custGeom>
            <a:solidFill>
              <a:srgbClr val="00355E"/>
            </a:solidFill>
            <a:ln w="9525">
              <a:noFill/>
              <a:round/>
              <a:headEnd/>
              <a:tailEnd/>
            </a:ln>
          </p:spPr>
          <p:txBody>
            <a:bodyPr>
              <a:prstTxWarp prst="textNoShape">
                <a:avLst/>
              </a:prstTxWarp>
            </a:bodyPr>
            <a:lstStyle/>
            <a:p>
              <a:pPr eaLnBrk="0" hangingPunct="0"/>
              <a:endParaRPr lang="en-US"/>
            </a:p>
          </p:txBody>
        </p:sp>
        <p:sp>
          <p:nvSpPr>
            <p:cNvPr id="76807" name="Freeform 5"/>
            <p:cNvSpPr>
              <a:spLocks/>
            </p:cNvSpPr>
            <p:nvPr/>
          </p:nvSpPr>
          <p:spPr bwMode="auto">
            <a:xfrm>
              <a:off x="3900" y="2978"/>
              <a:ext cx="127" cy="445"/>
            </a:xfrm>
            <a:custGeom>
              <a:avLst/>
              <a:gdLst>
                <a:gd name="T0" fmla="*/ 0 w 255"/>
                <a:gd name="T1" fmla="*/ 4 h 889"/>
                <a:gd name="T2" fmla="*/ 0 w 255"/>
                <a:gd name="T3" fmla="*/ 4 h 889"/>
                <a:gd name="T4" fmla="*/ 0 w 255"/>
                <a:gd name="T5" fmla="*/ 4 h 889"/>
                <a:gd name="T6" fmla="*/ 0 w 255"/>
                <a:gd name="T7" fmla="*/ 4 h 889"/>
                <a:gd name="T8" fmla="*/ 0 w 255"/>
                <a:gd name="T9" fmla="*/ 4 h 889"/>
                <a:gd name="T10" fmla="*/ 0 w 255"/>
                <a:gd name="T11" fmla="*/ 4 h 889"/>
                <a:gd name="T12" fmla="*/ 0 w 255"/>
                <a:gd name="T13" fmla="*/ 4 h 889"/>
                <a:gd name="T14" fmla="*/ 0 w 255"/>
                <a:gd name="T15" fmla="*/ 4 h 889"/>
                <a:gd name="T16" fmla="*/ 0 w 255"/>
                <a:gd name="T17" fmla="*/ 3 h 889"/>
                <a:gd name="T18" fmla="*/ 0 w 255"/>
                <a:gd name="T19" fmla="*/ 3 h 889"/>
                <a:gd name="T20" fmla="*/ 0 w 255"/>
                <a:gd name="T21" fmla="*/ 3 h 889"/>
                <a:gd name="T22" fmla="*/ 0 w 255"/>
                <a:gd name="T23" fmla="*/ 2 h 889"/>
                <a:gd name="T24" fmla="*/ 0 w 255"/>
                <a:gd name="T25" fmla="*/ 2 h 889"/>
                <a:gd name="T26" fmla="*/ 0 w 255"/>
                <a:gd name="T27" fmla="*/ 2 h 889"/>
                <a:gd name="T28" fmla="*/ 0 w 255"/>
                <a:gd name="T29" fmla="*/ 1 h 889"/>
                <a:gd name="T30" fmla="*/ 0 w 255"/>
                <a:gd name="T31" fmla="*/ 1 h 889"/>
                <a:gd name="T32" fmla="*/ 0 w 255"/>
                <a:gd name="T33" fmla="*/ 1 h 889"/>
                <a:gd name="T34" fmla="*/ 0 w 255"/>
                <a:gd name="T35" fmla="*/ 1 h 889"/>
                <a:gd name="T36" fmla="*/ 0 w 255"/>
                <a:gd name="T37" fmla="*/ 1 h 889"/>
                <a:gd name="T38" fmla="*/ 0 w 255"/>
                <a:gd name="T39" fmla="*/ 1 h 889"/>
                <a:gd name="T40" fmla="*/ 0 w 255"/>
                <a:gd name="T41" fmla="*/ 1 h 889"/>
                <a:gd name="T42" fmla="*/ 0 w 255"/>
                <a:gd name="T43" fmla="*/ 1 h 889"/>
                <a:gd name="T44" fmla="*/ 0 w 255"/>
                <a:gd name="T45" fmla="*/ 1 h 889"/>
                <a:gd name="T46" fmla="*/ 0 w 255"/>
                <a:gd name="T47" fmla="*/ 1 h 889"/>
                <a:gd name="T48" fmla="*/ 0 w 255"/>
                <a:gd name="T49" fmla="*/ 1 h 889"/>
                <a:gd name="T50" fmla="*/ 0 w 255"/>
                <a:gd name="T51" fmla="*/ 1 h 889"/>
                <a:gd name="T52" fmla="*/ 0 w 255"/>
                <a:gd name="T53" fmla="*/ 1 h 889"/>
                <a:gd name="T54" fmla="*/ 0 w 255"/>
                <a:gd name="T55" fmla="*/ 1 h 889"/>
                <a:gd name="T56" fmla="*/ 0 w 255"/>
                <a:gd name="T57" fmla="*/ 1 h 889"/>
                <a:gd name="T58" fmla="*/ 0 w 255"/>
                <a:gd name="T59" fmla="*/ 2 h 889"/>
                <a:gd name="T60" fmla="*/ 0 w 255"/>
                <a:gd name="T61" fmla="*/ 2 h 889"/>
                <a:gd name="T62" fmla="*/ 0 w 255"/>
                <a:gd name="T63" fmla="*/ 3 h 889"/>
                <a:gd name="T64" fmla="*/ 0 w 255"/>
                <a:gd name="T65" fmla="*/ 3 h 889"/>
                <a:gd name="T66" fmla="*/ 0 w 255"/>
                <a:gd name="T67" fmla="*/ 3 h 889"/>
                <a:gd name="T68" fmla="*/ 0 w 255"/>
                <a:gd name="T69" fmla="*/ 4 h 889"/>
                <a:gd name="T70" fmla="*/ 0 w 255"/>
                <a:gd name="T71" fmla="*/ 4 h 889"/>
                <a:gd name="T72" fmla="*/ 0 w 255"/>
                <a:gd name="T73" fmla="*/ 4 h 889"/>
                <a:gd name="T74" fmla="*/ 0 w 255"/>
                <a:gd name="T75" fmla="*/ 4 h 889"/>
                <a:gd name="T76" fmla="*/ 0 w 255"/>
                <a:gd name="T77" fmla="*/ 4 h 889"/>
                <a:gd name="T78" fmla="*/ 0 w 255"/>
                <a:gd name="T79" fmla="*/ 4 h 889"/>
                <a:gd name="T80" fmla="*/ 0 w 255"/>
                <a:gd name="T81" fmla="*/ 4 h 889"/>
                <a:gd name="T82" fmla="*/ 0 w 255"/>
                <a:gd name="T83" fmla="*/ 4 h 8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5"/>
                <a:gd name="T127" fmla="*/ 0 h 889"/>
                <a:gd name="T128" fmla="*/ 255 w 255"/>
                <a:gd name="T129" fmla="*/ 889 h 8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5" h="889">
                  <a:moveTo>
                    <a:pt x="0" y="865"/>
                  </a:moveTo>
                  <a:lnTo>
                    <a:pt x="0" y="888"/>
                  </a:lnTo>
                  <a:lnTo>
                    <a:pt x="8" y="889"/>
                  </a:lnTo>
                  <a:lnTo>
                    <a:pt x="15" y="889"/>
                  </a:lnTo>
                  <a:lnTo>
                    <a:pt x="22" y="889"/>
                  </a:lnTo>
                  <a:lnTo>
                    <a:pt x="29" y="889"/>
                  </a:lnTo>
                  <a:lnTo>
                    <a:pt x="45" y="886"/>
                  </a:lnTo>
                  <a:lnTo>
                    <a:pt x="62" y="880"/>
                  </a:lnTo>
                  <a:lnTo>
                    <a:pt x="79" y="874"/>
                  </a:lnTo>
                  <a:lnTo>
                    <a:pt x="96" y="867"/>
                  </a:lnTo>
                  <a:lnTo>
                    <a:pt x="113" y="858"/>
                  </a:lnTo>
                  <a:lnTo>
                    <a:pt x="130" y="848"/>
                  </a:lnTo>
                  <a:lnTo>
                    <a:pt x="146" y="836"/>
                  </a:lnTo>
                  <a:lnTo>
                    <a:pt x="161" y="824"/>
                  </a:lnTo>
                  <a:lnTo>
                    <a:pt x="176" y="809"/>
                  </a:lnTo>
                  <a:lnTo>
                    <a:pt x="190" y="791"/>
                  </a:lnTo>
                  <a:lnTo>
                    <a:pt x="203" y="773"/>
                  </a:lnTo>
                  <a:lnTo>
                    <a:pt x="213" y="752"/>
                  </a:lnTo>
                  <a:lnTo>
                    <a:pt x="223" y="730"/>
                  </a:lnTo>
                  <a:lnTo>
                    <a:pt x="232" y="705"/>
                  </a:lnTo>
                  <a:lnTo>
                    <a:pt x="237" y="678"/>
                  </a:lnTo>
                  <a:lnTo>
                    <a:pt x="242" y="648"/>
                  </a:lnTo>
                  <a:lnTo>
                    <a:pt x="249" y="572"/>
                  </a:lnTo>
                  <a:lnTo>
                    <a:pt x="253" y="506"/>
                  </a:lnTo>
                  <a:lnTo>
                    <a:pt x="255" y="443"/>
                  </a:lnTo>
                  <a:lnTo>
                    <a:pt x="252" y="383"/>
                  </a:lnTo>
                  <a:lnTo>
                    <a:pt x="244" y="323"/>
                  </a:lnTo>
                  <a:lnTo>
                    <a:pt x="230" y="260"/>
                  </a:lnTo>
                  <a:lnTo>
                    <a:pt x="207" y="190"/>
                  </a:lnTo>
                  <a:lnTo>
                    <a:pt x="176" y="110"/>
                  </a:lnTo>
                  <a:lnTo>
                    <a:pt x="117" y="43"/>
                  </a:lnTo>
                  <a:lnTo>
                    <a:pt x="101" y="34"/>
                  </a:lnTo>
                  <a:lnTo>
                    <a:pt x="85" y="25"/>
                  </a:lnTo>
                  <a:lnTo>
                    <a:pt x="70" y="18"/>
                  </a:lnTo>
                  <a:lnTo>
                    <a:pt x="55" y="11"/>
                  </a:lnTo>
                  <a:lnTo>
                    <a:pt x="41" y="7"/>
                  </a:lnTo>
                  <a:lnTo>
                    <a:pt x="28" y="3"/>
                  </a:lnTo>
                  <a:lnTo>
                    <a:pt x="14" y="1"/>
                  </a:lnTo>
                  <a:lnTo>
                    <a:pt x="0" y="0"/>
                  </a:lnTo>
                  <a:lnTo>
                    <a:pt x="0" y="25"/>
                  </a:lnTo>
                  <a:lnTo>
                    <a:pt x="13" y="25"/>
                  </a:lnTo>
                  <a:lnTo>
                    <a:pt x="26" y="27"/>
                  </a:lnTo>
                  <a:lnTo>
                    <a:pt x="39" y="31"/>
                  </a:lnTo>
                  <a:lnTo>
                    <a:pt x="52" y="34"/>
                  </a:lnTo>
                  <a:lnTo>
                    <a:pt x="64" y="40"/>
                  </a:lnTo>
                  <a:lnTo>
                    <a:pt x="77" y="47"/>
                  </a:lnTo>
                  <a:lnTo>
                    <a:pt x="89" y="56"/>
                  </a:lnTo>
                  <a:lnTo>
                    <a:pt x="99" y="66"/>
                  </a:lnTo>
                  <a:lnTo>
                    <a:pt x="111" y="76"/>
                  </a:lnTo>
                  <a:lnTo>
                    <a:pt x="121" y="85"/>
                  </a:lnTo>
                  <a:lnTo>
                    <a:pt x="129" y="95"/>
                  </a:lnTo>
                  <a:lnTo>
                    <a:pt x="137" y="104"/>
                  </a:lnTo>
                  <a:lnTo>
                    <a:pt x="145" y="115"/>
                  </a:lnTo>
                  <a:lnTo>
                    <a:pt x="152" y="126"/>
                  </a:lnTo>
                  <a:lnTo>
                    <a:pt x="160" y="139"/>
                  </a:lnTo>
                  <a:lnTo>
                    <a:pt x="168" y="153"/>
                  </a:lnTo>
                  <a:lnTo>
                    <a:pt x="188" y="201"/>
                  </a:lnTo>
                  <a:lnTo>
                    <a:pt x="203" y="255"/>
                  </a:lnTo>
                  <a:lnTo>
                    <a:pt x="215" y="313"/>
                  </a:lnTo>
                  <a:lnTo>
                    <a:pt x="223" y="375"/>
                  </a:lnTo>
                  <a:lnTo>
                    <a:pt x="227" y="442"/>
                  </a:lnTo>
                  <a:lnTo>
                    <a:pt x="227" y="511"/>
                  </a:lnTo>
                  <a:lnTo>
                    <a:pt x="223" y="583"/>
                  </a:lnTo>
                  <a:lnTo>
                    <a:pt x="214" y="656"/>
                  </a:lnTo>
                  <a:lnTo>
                    <a:pt x="207" y="680"/>
                  </a:lnTo>
                  <a:lnTo>
                    <a:pt x="202" y="701"/>
                  </a:lnTo>
                  <a:lnTo>
                    <a:pt x="195" y="721"/>
                  </a:lnTo>
                  <a:lnTo>
                    <a:pt x="188" y="739"/>
                  </a:lnTo>
                  <a:lnTo>
                    <a:pt x="181" y="756"/>
                  </a:lnTo>
                  <a:lnTo>
                    <a:pt x="174" y="771"/>
                  </a:lnTo>
                  <a:lnTo>
                    <a:pt x="165" y="784"/>
                  </a:lnTo>
                  <a:lnTo>
                    <a:pt x="155" y="797"/>
                  </a:lnTo>
                  <a:lnTo>
                    <a:pt x="145" y="809"/>
                  </a:lnTo>
                  <a:lnTo>
                    <a:pt x="134" y="819"/>
                  </a:lnTo>
                  <a:lnTo>
                    <a:pt x="120" y="828"/>
                  </a:lnTo>
                  <a:lnTo>
                    <a:pt x="105" y="836"/>
                  </a:lnTo>
                  <a:lnTo>
                    <a:pt x="87" y="844"/>
                  </a:lnTo>
                  <a:lnTo>
                    <a:pt x="68" y="852"/>
                  </a:lnTo>
                  <a:lnTo>
                    <a:pt x="46" y="858"/>
                  </a:lnTo>
                  <a:lnTo>
                    <a:pt x="22" y="865"/>
                  </a:lnTo>
                  <a:lnTo>
                    <a:pt x="16" y="865"/>
                  </a:lnTo>
                  <a:lnTo>
                    <a:pt x="11" y="865"/>
                  </a:lnTo>
                  <a:lnTo>
                    <a:pt x="6" y="865"/>
                  </a:lnTo>
                  <a:lnTo>
                    <a:pt x="0" y="865"/>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76808" name="Freeform 6"/>
            <p:cNvSpPr>
              <a:spLocks/>
            </p:cNvSpPr>
            <p:nvPr/>
          </p:nvSpPr>
          <p:spPr bwMode="auto">
            <a:xfrm>
              <a:off x="3774" y="2978"/>
              <a:ext cx="126" cy="445"/>
            </a:xfrm>
            <a:custGeom>
              <a:avLst/>
              <a:gdLst>
                <a:gd name="T0" fmla="*/ 1 w 251"/>
                <a:gd name="T1" fmla="*/ 0 h 888"/>
                <a:gd name="T2" fmla="*/ 1 w 251"/>
                <a:gd name="T3" fmla="*/ 1 h 888"/>
                <a:gd name="T4" fmla="*/ 1 w 251"/>
                <a:gd name="T5" fmla="*/ 1 h 888"/>
                <a:gd name="T6" fmla="*/ 1 w 251"/>
                <a:gd name="T7" fmla="*/ 1 h 888"/>
                <a:gd name="T8" fmla="*/ 1 w 251"/>
                <a:gd name="T9" fmla="*/ 1 h 888"/>
                <a:gd name="T10" fmla="*/ 1 w 251"/>
                <a:gd name="T11" fmla="*/ 1 h 888"/>
                <a:gd name="T12" fmla="*/ 1 w 251"/>
                <a:gd name="T13" fmla="*/ 1 h 888"/>
                <a:gd name="T14" fmla="*/ 1 w 251"/>
                <a:gd name="T15" fmla="*/ 2 h 888"/>
                <a:gd name="T16" fmla="*/ 1 w 251"/>
                <a:gd name="T17" fmla="*/ 2 h 888"/>
                <a:gd name="T18" fmla="*/ 0 w 251"/>
                <a:gd name="T19" fmla="*/ 2 h 888"/>
                <a:gd name="T20" fmla="*/ 1 w 251"/>
                <a:gd name="T21" fmla="*/ 3 h 888"/>
                <a:gd name="T22" fmla="*/ 1 w 251"/>
                <a:gd name="T23" fmla="*/ 3 h 888"/>
                <a:gd name="T24" fmla="*/ 1 w 251"/>
                <a:gd name="T25" fmla="*/ 3 h 888"/>
                <a:gd name="T26" fmla="*/ 1 w 251"/>
                <a:gd name="T27" fmla="*/ 3 h 888"/>
                <a:gd name="T28" fmla="*/ 1 w 251"/>
                <a:gd name="T29" fmla="*/ 4 h 888"/>
                <a:gd name="T30" fmla="*/ 1 w 251"/>
                <a:gd name="T31" fmla="*/ 4 h 888"/>
                <a:gd name="T32" fmla="*/ 1 w 251"/>
                <a:gd name="T33" fmla="*/ 4 h 888"/>
                <a:gd name="T34" fmla="*/ 1 w 251"/>
                <a:gd name="T35" fmla="*/ 4 h 888"/>
                <a:gd name="T36" fmla="*/ 1 w 251"/>
                <a:gd name="T37" fmla="*/ 4 h 888"/>
                <a:gd name="T38" fmla="*/ 1 w 251"/>
                <a:gd name="T39" fmla="*/ 4 h 888"/>
                <a:gd name="T40" fmla="*/ 1 w 251"/>
                <a:gd name="T41" fmla="*/ 4 h 888"/>
                <a:gd name="T42" fmla="*/ 1 w 251"/>
                <a:gd name="T43" fmla="*/ 4 h 888"/>
                <a:gd name="T44" fmla="*/ 1 w 251"/>
                <a:gd name="T45" fmla="*/ 4 h 888"/>
                <a:gd name="T46" fmla="*/ 1 w 251"/>
                <a:gd name="T47" fmla="*/ 4 h 888"/>
                <a:gd name="T48" fmla="*/ 1 w 251"/>
                <a:gd name="T49" fmla="*/ 4 h 888"/>
                <a:gd name="T50" fmla="*/ 1 w 251"/>
                <a:gd name="T51" fmla="*/ 4 h 888"/>
                <a:gd name="T52" fmla="*/ 1 w 251"/>
                <a:gd name="T53" fmla="*/ 4 h 888"/>
                <a:gd name="T54" fmla="*/ 1 w 251"/>
                <a:gd name="T55" fmla="*/ 4 h 888"/>
                <a:gd name="T56" fmla="*/ 1 w 251"/>
                <a:gd name="T57" fmla="*/ 3 h 888"/>
                <a:gd name="T58" fmla="*/ 1 w 251"/>
                <a:gd name="T59" fmla="*/ 3 h 888"/>
                <a:gd name="T60" fmla="*/ 1 w 251"/>
                <a:gd name="T61" fmla="*/ 3 h 888"/>
                <a:gd name="T62" fmla="*/ 1 w 251"/>
                <a:gd name="T63" fmla="*/ 2 h 888"/>
                <a:gd name="T64" fmla="*/ 1 w 251"/>
                <a:gd name="T65" fmla="*/ 2 h 888"/>
                <a:gd name="T66" fmla="*/ 1 w 251"/>
                <a:gd name="T67" fmla="*/ 1 h 888"/>
                <a:gd name="T68" fmla="*/ 1 w 251"/>
                <a:gd name="T69" fmla="*/ 1 h 888"/>
                <a:gd name="T70" fmla="*/ 1 w 251"/>
                <a:gd name="T71" fmla="*/ 1 h 888"/>
                <a:gd name="T72" fmla="*/ 1 w 251"/>
                <a:gd name="T73" fmla="*/ 1 h 888"/>
                <a:gd name="T74" fmla="*/ 1 w 251"/>
                <a:gd name="T75" fmla="*/ 1 h 888"/>
                <a:gd name="T76" fmla="*/ 1 w 251"/>
                <a:gd name="T77" fmla="*/ 1 h 888"/>
                <a:gd name="T78" fmla="*/ 1 w 251"/>
                <a:gd name="T79" fmla="*/ 1 h 888"/>
                <a:gd name="T80" fmla="*/ 1 w 251"/>
                <a:gd name="T81" fmla="*/ 1 h 888"/>
                <a:gd name="T82" fmla="*/ 1 w 251"/>
                <a:gd name="T83" fmla="*/ 1 h 8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1"/>
                <a:gd name="T127" fmla="*/ 0 h 888"/>
                <a:gd name="T128" fmla="*/ 251 w 251"/>
                <a:gd name="T129" fmla="*/ 888 h 8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1" h="888">
                  <a:moveTo>
                    <a:pt x="251" y="25"/>
                  </a:moveTo>
                  <a:lnTo>
                    <a:pt x="251" y="0"/>
                  </a:lnTo>
                  <a:lnTo>
                    <a:pt x="237" y="1"/>
                  </a:lnTo>
                  <a:lnTo>
                    <a:pt x="222" y="2"/>
                  </a:lnTo>
                  <a:lnTo>
                    <a:pt x="208" y="7"/>
                  </a:lnTo>
                  <a:lnTo>
                    <a:pt x="193" y="11"/>
                  </a:lnTo>
                  <a:lnTo>
                    <a:pt x="178" y="18"/>
                  </a:lnTo>
                  <a:lnTo>
                    <a:pt x="163" y="26"/>
                  </a:lnTo>
                  <a:lnTo>
                    <a:pt x="147" y="35"/>
                  </a:lnTo>
                  <a:lnTo>
                    <a:pt x="131" y="47"/>
                  </a:lnTo>
                  <a:lnTo>
                    <a:pt x="101" y="78"/>
                  </a:lnTo>
                  <a:lnTo>
                    <a:pt x="76" y="115"/>
                  </a:lnTo>
                  <a:lnTo>
                    <a:pt x="53" y="159"/>
                  </a:lnTo>
                  <a:lnTo>
                    <a:pt x="34" y="208"/>
                  </a:lnTo>
                  <a:lnTo>
                    <a:pt x="19" y="262"/>
                  </a:lnTo>
                  <a:lnTo>
                    <a:pt x="9" y="320"/>
                  </a:lnTo>
                  <a:lnTo>
                    <a:pt x="2" y="381"/>
                  </a:lnTo>
                  <a:lnTo>
                    <a:pt x="0" y="444"/>
                  </a:lnTo>
                  <a:lnTo>
                    <a:pt x="0" y="465"/>
                  </a:lnTo>
                  <a:lnTo>
                    <a:pt x="1" y="500"/>
                  </a:lnTo>
                  <a:lnTo>
                    <a:pt x="2" y="534"/>
                  </a:lnTo>
                  <a:lnTo>
                    <a:pt x="5" y="569"/>
                  </a:lnTo>
                  <a:lnTo>
                    <a:pt x="10" y="605"/>
                  </a:lnTo>
                  <a:lnTo>
                    <a:pt x="16" y="639"/>
                  </a:lnTo>
                  <a:lnTo>
                    <a:pt x="23" y="674"/>
                  </a:lnTo>
                  <a:lnTo>
                    <a:pt x="32" y="708"/>
                  </a:lnTo>
                  <a:lnTo>
                    <a:pt x="41" y="742"/>
                  </a:lnTo>
                  <a:lnTo>
                    <a:pt x="49" y="759"/>
                  </a:lnTo>
                  <a:lnTo>
                    <a:pt x="58" y="774"/>
                  </a:lnTo>
                  <a:lnTo>
                    <a:pt x="69" y="789"/>
                  </a:lnTo>
                  <a:lnTo>
                    <a:pt x="78" y="803"/>
                  </a:lnTo>
                  <a:lnTo>
                    <a:pt x="88" y="816"/>
                  </a:lnTo>
                  <a:lnTo>
                    <a:pt x="100" y="827"/>
                  </a:lnTo>
                  <a:lnTo>
                    <a:pt x="111" y="839"/>
                  </a:lnTo>
                  <a:lnTo>
                    <a:pt x="124" y="848"/>
                  </a:lnTo>
                  <a:lnTo>
                    <a:pt x="137" y="857"/>
                  </a:lnTo>
                  <a:lnTo>
                    <a:pt x="151" y="864"/>
                  </a:lnTo>
                  <a:lnTo>
                    <a:pt x="166" y="871"/>
                  </a:lnTo>
                  <a:lnTo>
                    <a:pt x="181" y="877"/>
                  </a:lnTo>
                  <a:lnTo>
                    <a:pt x="197" y="881"/>
                  </a:lnTo>
                  <a:lnTo>
                    <a:pt x="214" y="885"/>
                  </a:lnTo>
                  <a:lnTo>
                    <a:pt x="232" y="887"/>
                  </a:lnTo>
                  <a:lnTo>
                    <a:pt x="251" y="888"/>
                  </a:lnTo>
                  <a:lnTo>
                    <a:pt x="251" y="865"/>
                  </a:lnTo>
                  <a:lnTo>
                    <a:pt x="231" y="863"/>
                  </a:lnTo>
                  <a:lnTo>
                    <a:pt x="212" y="859"/>
                  </a:lnTo>
                  <a:lnTo>
                    <a:pt x="194" y="855"/>
                  </a:lnTo>
                  <a:lnTo>
                    <a:pt x="178" y="849"/>
                  </a:lnTo>
                  <a:lnTo>
                    <a:pt x="163" y="842"/>
                  </a:lnTo>
                  <a:lnTo>
                    <a:pt x="148" y="834"/>
                  </a:lnTo>
                  <a:lnTo>
                    <a:pt x="136" y="825"/>
                  </a:lnTo>
                  <a:lnTo>
                    <a:pt x="123" y="814"/>
                  </a:lnTo>
                  <a:lnTo>
                    <a:pt x="111" y="803"/>
                  </a:lnTo>
                  <a:lnTo>
                    <a:pt x="100" y="790"/>
                  </a:lnTo>
                  <a:lnTo>
                    <a:pt x="90" y="777"/>
                  </a:lnTo>
                  <a:lnTo>
                    <a:pt x="80" y="764"/>
                  </a:lnTo>
                  <a:lnTo>
                    <a:pt x="71" y="749"/>
                  </a:lnTo>
                  <a:lnTo>
                    <a:pt x="62" y="733"/>
                  </a:lnTo>
                  <a:lnTo>
                    <a:pt x="54" y="716"/>
                  </a:lnTo>
                  <a:lnTo>
                    <a:pt x="46" y="699"/>
                  </a:lnTo>
                  <a:lnTo>
                    <a:pt x="34" y="608"/>
                  </a:lnTo>
                  <a:lnTo>
                    <a:pt x="27" y="526"/>
                  </a:lnTo>
                  <a:lnTo>
                    <a:pt x="24" y="453"/>
                  </a:lnTo>
                  <a:lnTo>
                    <a:pt x="26" y="385"/>
                  </a:lnTo>
                  <a:lnTo>
                    <a:pt x="33" y="321"/>
                  </a:lnTo>
                  <a:lnTo>
                    <a:pt x="47" y="258"/>
                  </a:lnTo>
                  <a:lnTo>
                    <a:pt x="68" y="194"/>
                  </a:lnTo>
                  <a:lnTo>
                    <a:pt x="95" y="129"/>
                  </a:lnTo>
                  <a:lnTo>
                    <a:pt x="102" y="119"/>
                  </a:lnTo>
                  <a:lnTo>
                    <a:pt x="109" y="110"/>
                  </a:lnTo>
                  <a:lnTo>
                    <a:pt x="116" y="102"/>
                  </a:lnTo>
                  <a:lnTo>
                    <a:pt x="123" y="93"/>
                  </a:lnTo>
                  <a:lnTo>
                    <a:pt x="129" y="85"/>
                  </a:lnTo>
                  <a:lnTo>
                    <a:pt x="137" y="77"/>
                  </a:lnTo>
                  <a:lnTo>
                    <a:pt x="145" y="69"/>
                  </a:lnTo>
                  <a:lnTo>
                    <a:pt x="153" y="61"/>
                  </a:lnTo>
                  <a:lnTo>
                    <a:pt x="161" y="54"/>
                  </a:lnTo>
                  <a:lnTo>
                    <a:pt x="171" y="47"/>
                  </a:lnTo>
                  <a:lnTo>
                    <a:pt x="182" y="41"/>
                  </a:lnTo>
                  <a:lnTo>
                    <a:pt x="194" y="35"/>
                  </a:lnTo>
                  <a:lnTo>
                    <a:pt x="207" y="31"/>
                  </a:lnTo>
                  <a:lnTo>
                    <a:pt x="221" y="27"/>
                  </a:lnTo>
                  <a:lnTo>
                    <a:pt x="236" y="26"/>
                  </a:lnTo>
                  <a:lnTo>
                    <a:pt x="251" y="25"/>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76809" name="Freeform 7"/>
            <p:cNvSpPr>
              <a:spLocks/>
            </p:cNvSpPr>
            <p:nvPr/>
          </p:nvSpPr>
          <p:spPr bwMode="auto">
            <a:xfrm>
              <a:off x="3812" y="3013"/>
              <a:ext cx="187" cy="387"/>
            </a:xfrm>
            <a:custGeom>
              <a:avLst/>
              <a:gdLst>
                <a:gd name="T0" fmla="*/ 1 w 373"/>
                <a:gd name="T1" fmla="*/ 1 h 773"/>
                <a:gd name="T2" fmla="*/ 1 w 373"/>
                <a:gd name="T3" fmla="*/ 1 h 773"/>
                <a:gd name="T4" fmla="*/ 1 w 373"/>
                <a:gd name="T5" fmla="*/ 1 h 773"/>
                <a:gd name="T6" fmla="*/ 1 w 373"/>
                <a:gd name="T7" fmla="*/ 1 h 773"/>
                <a:gd name="T8" fmla="*/ 1 w 373"/>
                <a:gd name="T9" fmla="*/ 1 h 773"/>
                <a:gd name="T10" fmla="*/ 1 w 373"/>
                <a:gd name="T11" fmla="*/ 2 h 773"/>
                <a:gd name="T12" fmla="*/ 1 w 373"/>
                <a:gd name="T13" fmla="*/ 2 h 773"/>
                <a:gd name="T14" fmla="*/ 1 w 373"/>
                <a:gd name="T15" fmla="*/ 2 h 773"/>
                <a:gd name="T16" fmla="*/ 0 w 373"/>
                <a:gd name="T17" fmla="*/ 2 h 773"/>
                <a:gd name="T18" fmla="*/ 0 w 373"/>
                <a:gd name="T19" fmla="*/ 2 h 773"/>
                <a:gd name="T20" fmla="*/ 1 w 373"/>
                <a:gd name="T21" fmla="*/ 2 h 773"/>
                <a:gd name="T22" fmla="*/ 1 w 373"/>
                <a:gd name="T23" fmla="*/ 3 h 773"/>
                <a:gd name="T24" fmla="*/ 1 w 373"/>
                <a:gd name="T25" fmla="*/ 3 h 773"/>
                <a:gd name="T26" fmla="*/ 1 w 373"/>
                <a:gd name="T27" fmla="*/ 3 h 773"/>
                <a:gd name="T28" fmla="*/ 1 w 373"/>
                <a:gd name="T29" fmla="*/ 3 h 773"/>
                <a:gd name="T30" fmla="*/ 1 w 373"/>
                <a:gd name="T31" fmla="*/ 3 h 773"/>
                <a:gd name="T32" fmla="*/ 1 w 373"/>
                <a:gd name="T33" fmla="*/ 4 h 773"/>
                <a:gd name="T34" fmla="*/ 1 w 373"/>
                <a:gd name="T35" fmla="*/ 4 h 773"/>
                <a:gd name="T36" fmla="*/ 1 w 373"/>
                <a:gd name="T37" fmla="*/ 4 h 773"/>
                <a:gd name="T38" fmla="*/ 1 w 373"/>
                <a:gd name="T39" fmla="*/ 4 h 773"/>
                <a:gd name="T40" fmla="*/ 1 w 373"/>
                <a:gd name="T41" fmla="*/ 3 h 773"/>
                <a:gd name="T42" fmla="*/ 2 w 373"/>
                <a:gd name="T43" fmla="*/ 3 h 773"/>
                <a:gd name="T44" fmla="*/ 2 w 373"/>
                <a:gd name="T45" fmla="*/ 3 h 773"/>
                <a:gd name="T46" fmla="*/ 2 w 373"/>
                <a:gd name="T47" fmla="*/ 3 h 773"/>
                <a:gd name="T48" fmla="*/ 2 w 373"/>
                <a:gd name="T49" fmla="*/ 3 h 773"/>
                <a:gd name="T50" fmla="*/ 2 w 373"/>
                <a:gd name="T51" fmla="*/ 3 h 773"/>
                <a:gd name="T52" fmla="*/ 2 w 373"/>
                <a:gd name="T53" fmla="*/ 3 h 773"/>
                <a:gd name="T54" fmla="*/ 2 w 373"/>
                <a:gd name="T55" fmla="*/ 3 h 773"/>
                <a:gd name="T56" fmla="*/ 2 w 373"/>
                <a:gd name="T57" fmla="*/ 3 h 773"/>
                <a:gd name="T58" fmla="*/ 2 w 373"/>
                <a:gd name="T59" fmla="*/ 3 h 773"/>
                <a:gd name="T60" fmla="*/ 2 w 373"/>
                <a:gd name="T61" fmla="*/ 3 h 773"/>
                <a:gd name="T62" fmla="*/ 2 w 373"/>
                <a:gd name="T63" fmla="*/ 2 h 773"/>
                <a:gd name="T64" fmla="*/ 2 w 373"/>
                <a:gd name="T65" fmla="*/ 2 h 773"/>
                <a:gd name="T66" fmla="*/ 2 w 373"/>
                <a:gd name="T67" fmla="*/ 2 h 773"/>
                <a:gd name="T68" fmla="*/ 2 w 373"/>
                <a:gd name="T69" fmla="*/ 2 h 773"/>
                <a:gd name="T70" fmla="*/ 2 w 373"/>
                <a:gd name="T71" fmla="*/ 2 h 773"/>
                <a:gd name="T72" fmla="*/ 1 w 373"/>
                <a:gd name="T73" fmla="*/ 2 h 773"/>
                <a:gd name="T74" fmla="*/ 1 w 373"/>
                <a:gd name="T75" fmla="*/ 2 h 773"/>
                <a:gd name="T76" fmla="*/ 1 w 373"/>
                <a:gd name="T77" fmla="*/ 2 h 773"/>
                <a:gd name="T78" fmla="*/ 1 w 373"/>
                <a:gd name="T79" fmla="*/ 1 h 773"/>
                <a:gd name="T80" fmla="*/ 1 w 373"/>
                <a:gd name="T81" fmla="*/ 1 h 773"/>
                <a:gd name="T82" fmla="*/ 1 w 373"/>
                <a:gd name="T83" fmla="*/ 1 h 773"/>
                <a:gd name="T84" fmla="*/ 1 w 373"/>
                <a:gd name="T85" fmla="*/ 1 h 773"/>
                <a:gd name="T86" fmla="*/ 1 w 373"/>
                <a:gd name="T87" fmla="*/ 1 h 773"/>
                <a:gd name="T88" fmla="*/ 1 w 373"/>
                <a:gd name="T89" fmla="*/ 1 h 773"/>
                <a:gd name="T90" fmla="*/ 1 w 373"/>
                <a:gd name="T91" fmla="*/ 1 h 773"/>
                <a:gd name="T92" fmla="*/ 1 w 373"/>
                <a:gd name="T93" fmla="*/ 1 h 773"/>
                <a:gd name="T94" fmla="*/ 1 w 373"/>
                <a:gd name="T95" fmla="*/ 2 h 773"/>
                <a:gd name="T96" fmla="*/ 1 w 373"/>
                <a:gd name="T97" fmla="*/ 2 h 773"/>
                <a:gd name="T98" fmla="*/ 1 w 373"/>
                <a:gd name="T99" fmla="*/ 2 h 773"/>
                <a:gd name="T100" fmla="*/ 1 w 373"/>
                <a:gd name="T101" fmla="*/ 2 h 773"/>
                <a:gd name="T102" fmla="*/ 1 w 373"/>
                <a:gd name="T103" fmla="*/ 2 h 773"/>
                <a:gd name="T104" fmla="*/ 1 w 373"/>
                <a:gd name="T105" fmla="*/ 1 h 773"/>
                <a:gd name="T106" fmla="*/ 1 w 373"/>
                <a:gd name="T107" fmla="*/ 1 h 773"/>
                <a:gd name="T108" fmla="*/ 1 w 373"/>
                <a:gd name="T109" fmla="*/ 1 h 773"/>
                <a:gd name="T110" fmla="*/ 1 w 373"/>
                <a:gd name="T111" fmla="*/ 1 h 773"/>
                <a:gd name="T112" fmla="*/ 1 w 373"/>
                <a:gd name="T113" fmla="*/ 1 h 773"/>
                <a:gd name="T114" fmla="*/ 1 w 373"/>
                <a:gd name="T115" fmla="*/ 0 h 773"/>
                <a:gd name="T116" fmla="*/ 1 w 373"/>
                <a:gd name="T117" fmla="*/ 1 h 7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3"/>
                <a:gd name="T178" fmla="*/ 0 h 773"/>
                <a:gd name="T179" fmla="*/ 373 w 373"/>
                <a:gd name="T180" fmla="*/ 773 h 7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3" h="773">
                  <a:moveTo>
                    <a:pt x="70" y="93"/>
                  </a:moveTo>
                  <a:lnTo>
                    <a:pt x="57" y="120"/>
                  </a:lnTo>
                  <a:lnTo>
                    <a:pt x="45" y="151"/>
                  </a:lnTo>
                  <a:lnTo>
                    <a:pt x="33" y="187"/>
                  </a:lnTo>
                  <a:lnTo>
                    <a:pt x="22" y="226"/>
                  </a:lnTo>
                  <a:lnTo>
                    <a:pt x="14" y="268"/>
                  </a:lnTo>
                  <a:lnTo>
                    <a:pt x="5" y="313"/>
                  </a:lnTo>
                  <a:lnTo>
                    <a:pt x="1" y="359"/>
                  </a:lnTo>
                  <a:lnTo>
                    <a:pt x="0" y="408"/>
                  </a:lnTo>
                  <a:lnTo>
                    <a:pt x="0" y="456"/>
                  </a:lnTo>
                  <a:lnTo>
                    <a:pt x="4" y="506"/>
                  </a:lnTo>
                  <a:lnTo>
                    <a:pt x="12" y="554"/>
                  </a:lnTo>
                  <a:lnTo>
                    <a:pt x="25" y="601"/>
                  </a:lnTo>
                  <a:lnTo>
                    <a:pt x="41" y="648"/>
                  </a:lnTo>
                  <a:lnTo>
                    <a:pt x="63" y="691"/>
                  </a:lnTo>
                  <a:lnTo>
                    <a:pt x="90" y="732"/>
                  </a:lnTo>
                  <a:lnTo>
                    <a:pt x="122" y="769"/>
                  </a:lnTo>
                  <a:lnTo>
                    <a:pt x="160" y="773"/>
                  </a:lnTo>
                  <a:lnTo>
                    <a:pt x="193" y="773"/>
                  </a:lnTo>
                  <a:lnTo>
                    <a:pt x="223" y="769"/>
                  </a:lnTo>
                  <a:lnTo>
                    <a:pt x="250" y="761"/>
                  </a:lnTo>
                  <a:lnTo>
                    <a:pt x="274" y="749"/>
                  </a:lnTo>
                  <a:lnTo>
                    <a:pt x="294" y="735"/>
                  </a:lnTo>
                  <a:lnTo>
                    <a:pt x="312" y="717"/>
                  </a:lnTo>
                  <a:lnTo>
                    <a:pt x="327" y="697"/>
                  </a:lnTo>
                  <a:lnTo>
                    <a:pt x="339" y="674"/>
                  </a:lnTo>
                  <a:lnTo>
                    <a:pt x="349" y="649"/>
                  </a:lnTo>
                  <a:lnTo>
                    <a:pt x="357" y="622"/>
                  </a:lnTo>
                  <a:lnTo>
                    <a:pt x="364" y="595"/>
                  </a:lnTo>
                  <a:lnTo>
                    <a:pt x="368" y="566"/>
                  </a:lnTo>
                  <a:lnTo>
                    <a:pt x="371" y="536"/>
                  </a:lnTo>
                  <a:lnTo>
                    <a:pt x="373" y="505"/>
                  </a:lnTo>
                  <a:lnTo>
                    <a:pt x="373" y="474"/>
                  </a:lnTo>
                  <a:lnTo>
                    <a:pt x="360" y="430"/>
                  </a:lnTo>
                  <a:lnTo>
                    <a:pt x="313" y="468"/>
                  </a:lnTo>
                  <a:lnTo>
                    <a:pt x="277" y="459"/>
                  </a:lnTo>
                  <a:lnTo>
                    <a:pt x="250" y="415"/>
                  </a:lnTo>
                  <a:lnTo>
                    <a:pt x="231" y="346"/>
                  </a:lnTo>
                  <a:lnTo>
                    <a:pt x="220" y="264"/>
                  </a:lnTo>
                  <a:lnTo>
                    <a:pt x="213" y="179"/>
                  </a:lnTo>
                  <a:lnTo>
                    <a:pt x="211" y="101"/>
                  </a:lnTo>
                  <a:lnTo>
                    <a:pt x="209" y="43"/>
                  </a:lnTo>
                  <a:lnTo>
                    <a:pt x="188" y="73"/>
                  </a:lnTo>
                  <a:lnTo>
                    <a:pt x="175" y="109"/>
                  </a:lnTo>
                  <a:lnTo>
                    <a:pt x="169" y="152"/>
                  </a:lnTo>
                  <a:lnTo>
                    <a:pt x="167" y="198"/>
                  </a:lnTo>
                  <a:lnTo>
                    <a:pt x="164" y="245"/>
                  </a:lnTo>
                  <a:lnTo>
                    <a:pt x="160" y="291"/>
                  </a:lnTo>
                  <a:lnTo>
                    <a:pt x="150" y="333"/>
                  </a:lnTo>
                  <a:lnTo>
                    <a:pt x="130" y="370"/>
                  </a:lnTo>
                  <a:lnTo>
                    <a:pt x="103" y="328"/>
                  </a:lnTo>
                  <a:lnTo>
                    <a:pt x="90" y="285"/>
                  </a:lnTo>
                  <a:lnTo>
                    <a:pt x="85" y="238"/>
                  </a:lnTo>
                  <a:lnTo>
                    <a:pt x="88" y="191"/>
                  </a:lnTo>
                  <a:lnTo>
                    <a:pt x="96" y="144"/>
                  </a:lnTo>
                  <a:lnTo>
                    <a:pt x="108" y="96"/>
                  </a:lnTo>
                  <a:lnTo>
                    <a:pt x="120" y="47"/>
                  </a:lnTo>
                  <a:lnTo>
                    <a:pt x="130" y="0"/>
                  </a:lnTo>
                  <a:lnTo>
                    <a:pt x="70" y="93"/>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6810" name="Freeform 8"/>
            <p:cNvSpPr>
              <a:spLocks/>
            </p:cNvSpPr>
            <p:nvPr/>
          </p:nvSpPr>
          <p:spPr bwMode="auto">
            <a:xfrm>
              <a:off x="3819" y="3115"/>
              <a:ext cx="164" cy="268"/>
            </a:xfrm>
            <a:custGeom>
              <a:avLst/>
              <a:gdLst>
                <a:gd name="T0" fmla="*/ 1 w 327"/>
                <a:gd name="T1" fmla="*/ 3 h 536"/>
                <a:gd name="T2" fmla="*/ 1 w 327"/>
                <a:gd name="T3" fmla="*/ 3 h 536"/>
                <a:gd name="T4" fmla="*/ 1 w 327"/>
                <a:gd name="T5" fmla="*/ 3 h 536"/>
                <a:gd name="T6" fmla="*/ 2 w 327"/>
                <a:gd name="T7" fmla="*/ 2 h 536"/>
                <a:gd name="T8" fmla="*/ 2 w 327"/>
                <a:gd name="T9" fmla="*/ 2 h 536"/>
                <a:gd name="T10" fmla="*/ 2 w 327"/>
                <a:gd name="T11" fmla="*/ 2 h 536"/>
                <a:gd name="T12" fmla="*/ 2 w 327"/>
                <a:gd name="T13" fmla="*/ 2 h 536"/>
                <a:gd name="T14" fmla="*/ 2 w 327"/>
                <a:gd name="T15" fmla="*/ 2 h 536"/>
                <a:gd name="T16" fmla="*/ 2 w 327"/>
                <a:gd name="T17" fmla="*/ 2 h 536"/>
                <a:gd name="T18" fmla="*/ 2 w 327"/>
                <a:gd name="T19" fmla="*/ 2 h 536"/>
                <a:gd name="T20" fmla="*/ 2 w 327"/>
                <a:gd name="T21" fmla="*/ 2 h 536"/>
                <a:gd name="T22" fmla="*/ 2 w 327"/>
                <a:gd name="T23" fmla="*/ 2 h 536"/>
                <a:gd name="T24" fmla="*/ 2 w 327"/>
                <a:gd name="T25" fmla="*/ 2 h 536"/>
                <a:gd name="T26" fmla="*/ 1 w 327"/>
                <a:gd name="T27" fmla="*/ 2 h 536"/>
                <a:gd name="T28" fmla="*/ 1 w 327"/>
                <a:gd name="T29" fmla="*/ 2 h 536"/>
                <a:gd name="T30" fmla="*/ 1 w 327"/>
                <a:gd name="T31" fmla="*/ 2 h 536"/>
                <a:gd name="T32" fmla="*/ 1 w 327"/>
                <a:gd name="T33" fmla="*/ 2 h 536"/>
                <a:gd name="T34" fmla="*/ 1 w 327"/>
                <a:gd name="T35" fmla="*/ 2 h 536"/>
                <a:gd name="T36" fmla="*/ 1 w 327"/>
                <a:gd name="T37" fmla="*/ 2 h 536"/>
                <a:gd name="T38" fmla="*/ 1 w 327"/>
                <a:gd name="T39" fmla="*/ 2 h 536"/>
                <a:gd name="T40" fmla="*/ 1 w 327"/>
                <a:gd name="T41" fmla="*/ 1 h 536"/>
                <a:gd name="T42" fmla="*/ 1 w 327"/>
                <a:gd name="T43" fmla="*/ 1 h 536"/>
                <a:gd name="T44" fmla="*/ 1 w 327"/>
                <a:gd name="T45" fmla="*/ 1 h 536"/>
                <a:gd name="T46" fmla="*/ 1 w 327"/>
                <a:gd name="T47" fmla="*/ 1 h 536"/>
                <a:gd name="T48" fmla="*/ 1 w 327"/>
                <a:gd name="T49" fmla="*/ 1 h 536"/>
                <a:gd name="T50" fmla="*/ 1 w 327"/>
                <a:gd name="T51" fmla="*/ 0 h 536"/>
                <a:gd name="T52" fmla="*/ 1 w 327"/>
                <a:gd name="T53" fmla="*/ 1 h 536"/>
                <a:gd name="T54" fmla="*/ 0 w 327"/>
                <a:gd name="T55" fmla="*/ 1 h 536"/>
                <a:gd name="T56" fmla="*/ 0 w 327"/>
                <a:gd name="T57" fmla="*/ 1 h 536"/>
                <a:gd name="T58" fmla="*/ 1 w 327"/>
                <a:gd name="T59" fmla="*/ 2 h 536"/>
                <a:gd name="T60" fmla="*/ 1 w 327"/>
                <a:gd name="T61" fmla="*/ 2 h 536"/>
                <a:gd name="T62" fmla="*/ 1 w 327"/>
                <a:gd name="T63" fmla="*/ 2 h 536"/>
                <a:gd name="T64" fmla="*/ 1 w 327"/>
                <a:gd name="T65" fmla="*/ 2 h 536"/>
                <a:gd name="T66" fmla="*/ 1 w 327"/>
                <a:gd name="T67" fmla="*/ 2 h 536"/>
                <a:gd name="T68" fmla="*/ 1 w 327"/>
                <a:gd name="T69" fmla="*/ 3 h 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536"/>
                <a:gd name="T107" fmla="*/ 327 w 327"/>
                <a:gd name="T108" fmla="*/ 536 h 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536">
                  <a:moveTo>
                    <a:pt x="160" y="536"/>
                  </a:moveTo>
                  <a:lnTo>
                    <a:pt x="214" y="530"/>
                  </a:lnTo>
                  <a:lnTo>
                    <a:pt x="255" y="513"/>
                  </a:lnTo>
                  <a:lnTo>
                    <a:pt x="284" y="487"/>
                  </a:lnTo>
                  <a:lnTo>
                    <a:pt x="304" y="454"/>
                  </a:lnTo>
                  <a:lnTo>
                    <a:pt x="316" y="415"/>
                  </a:lnTo>
                  <a:lnTo>
                    <a:pt x="323" y="371"/>
                  </a:lnTo>
                  <a:lnTo>
                    <a:pt x="326" y="324"/>
                  </a:lnTo>
                  <a:lnTo>
                    <a:pt x="327" y="275"/>
                  </a:lnTo>
                  <a:lnTo>
                    <a:pt x="308" y="292"/>
                  </a:lnTo>
                  <a:lnTo>
                    <a:pt x="292" y="304"/>
                  </a:lnTo>
                  <a:lnTo>
                    <a:pt x="276" y="310"/>
                  </a:lnTo>
                  <a:lnTo>
                    <a:pt x="261" y="311"/>
                  </a:lnTo>
                  <a:lnTo>
                    <a:pt x="245" y="307"/>
                  </a:lnTo>
                  <a:lnTo>
                    <a:pt x="227" y="302"/>
                  </a:lnTo>
                  <a:lnTo>
                    <a:pt x="206" y="292"/>
                  </a:lnTo>
                  <a:lnTo>
                    <a:pt x="182" y="282"/>
                  </a:lnTo>
                  <a:lnTo>
                    <a:pt x="149" y="299"/>
                  </a:lnTo>
                  <a:lnTo>
                    <a:pt x="109" y="283"/>
                  </a:lnTo>
                  <a:lnTo>
                    <a:pt x="80" y="257"/>
                  </a:lnTo>
                  <a:lnTo>
                    <a:pt x="61" y="222"/>
                  </a:lnTo>
                  <a:lnTo>
                    <a:pt x="50" y="181"/>
                  </a:lnTo>
                  <a:lnTo>
                    <a:pt x="44" y="137"/>
                  </a:lnTo>
                  <a:lnTo>
                    <a:pt x="42" y="90"/>
                  </a:lnTo>
                  <a:lnTo>
                    <a:pt x="41" y="44"/>
                  </a:lnTo>
                  <a:lnTo>
                    <a:pt x="40" y="0"/>
                  </a:lnTo>
                  <a:lnTo>
                    <a:pt x="5" y="109"/>
                  </a:lnTo>
                  <a:lnTo>
                    <a:pt x="0" y="163"/>
                  </a:lnTo>
                  <a:lnTo>
                    <a:pt x="0" y="226"/>
                  </a:lnTo>
                  <a:lnTo>
                    <a:pt x="6" y="291"/>
                  </a:lnTo>
                  <a:lnTo>
                    <a:pt x="19" y="356"/>
                  </a:lnTo>
                  <a:lnTo>
                    <a:pt x="41" y="417"/>
                  </a:lnTo>
                  <a:lnTo>
                    <a:pt x="71" y="470"/>
                  </a:lnTo>
                  <a:lnTo>
                    <a:pt x="110" y="510"/>
                  </a:lnTo>
                  <a:lnTo>
                    <a:pt x="160" y="536"/>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76811" name="Freeform 9"/>
            <p:cNvSpPr>
              <a:spLocks/>
            </p:cNvSpPr>
            <p:nvPr/>
          </p:nvSpPr>
          <p:spPr bwMode="auto">
            <a:xfrm>
              <a:off x="3838" y="3242"/>
              <a:ext cx="132" cy="129"/>
            </a:xfrm>
            <a:custGeom>
              <a:avLst/>
              <a:gdLst>
                <a:gd name="T0" fmla="*/ 1 w 265"/>
                <a:gd name="T1" fmla="*/ 1 h 257"/>
                <a:gd name="T2" fmla="*/ 0 w 265"/>
                <a:gd name="T3" fmla="*/ 1 h 257"/>
                <a:gd name="T4" fmla="*/ 0 w 265"/>
                <a:gd name="T5" fmla="*/ 1 h 257"/>
                <a:gd name="T6" fmla="*/ 0 w 265"/>
                <a:gd name="T7" fmla="*/ 1 h 257"/>
                <a:gd name="T8" fmla="*/ 0 w 265"/>
                <a:gd name="T9" fmla="*/ 1 h 257"/>
                <a:gd name="T10" fmla="*/ 0 w 265"/>
                <a:gd name="T11" fmla="*/ 1 h 257"/>
                <a:gd name="T12" fmla="*/ 0 w 265"/>
                <a:gd name="T13" fmla="*/ 1 h 257"/>
                <a:gd name="T14" fmla="*/ 0 w 265"/>
                <a:gd name="T15" fmla="*/ 1 h 257"/>
                <a:gd name="T16" fmla="*/ 0 w 265"/>
                <a:gd name="T17" fmla="*/ 1 h 257"/>
                <a:gd name="T18" fmla="*/ 0 w 265"/>
                <a:gd name="T19" fmla="*/ 1 h 257"/>
                <a:gd name="T20" fmla="*/ 0 w 265"/>
                <a:gd name="T21" fmla="*/ 1 h 257"/>
                <a:gd name="T22" fmla="*/ 0 w 265"/>
                <a:gd name="T23" fmla="*/ 1 h 257"/>
                <a:gd name="T24" fmla="*/ 0 w 265"/>
                <a:gd name="T25" fmla="*/ 1 h 257"/>
                <a:gd name="T26" fmla="*/ 0 w 265"/>
                <a:gd name="T27" fmla="*/ 1 h 257"/>
                <a:gd name="T28" fmla="*/ 0 w 265"/>
                <a:gd name="T29" fmla="*/ 1 h 257"/>
                <a:gd name="T30" fmla="*/ 0 w 265"/>
                <a:gd name="T31" fmla="*/ 1 h 257"/>
                <a:gd name="T32" fmla="*/ 0 w 265"/>
                <a:gd name="T33" fmla="*/ 0 h 257"/>
                <a:gd name="T34" fmla="*/ 0 w 265"/>
                <a:gd name="T35" fmla="*/ 1 h 257"/>
                <a:gd name="T36" fmla="*/ 0 w 265"/>
                <a:gd name="T37" fmla="*/ 1 h 257"/>
                <a:gd name="T38" fmla="*/ 0 w 265"/>
                <a:gd name="T39" fmla="*/ 1 h 257"/>
                <a:gd name="T40" fmla="*/ 0 w 265"/>
                <a:gd name="T41" fmla="*/ 1 h 257"/>
                <a:gd name="T42" fmla="*/ 0 w 265"/>
                <a:gd name="T43" fmla="*/ 1 h 257"/>
                <a:gd name="T44" fmla="*/ 0 w 265"/>
                <a:gd name="T45" fmla="*/ 1 h 257"/>
                <a:gd name="T46" fmla="*/ 0 w 265"/>
                <a:gd name="T47" fmla="*/ 1 h 257"/>
                <a:gd name="T48" fmla="*/ 0 w 265"/>
                <a:gd name="T49" fmla="*/ 1 h 257"/>
                <a:gd name="T50" fmla="*/ 0 w 265"/>
                <a:gd name="T51" fmla="*/ 2 h 257"/>
                <a:gd name="T52" fmla="*/ 0 w 265"/>
                <a:gd name="T53" fmla="*/ 1 h 257"/>
                <a:gd name="T54" fmla="*/ 0 w 265"/>
                <a:gd name="T55" fmla="*/ 1 h 257"/>
                <a:gd name="T56" fmla="*/ 0 w 265"/>
                <a:gd name="T57" fmla="*/ 1 h 257"/>
                <a:gd name="T58" fmla="*/ 0 w 265"/>
                <a:gd name="T59" fmla="*/ 1 h 257"/>
                <a:gd name="T60" fmla="*/ 0 w 265"/>
                <a:gd name="T61" fmla="*/ 1 h 257"/>
                <a:gd name="T62" fmla="*/ 1 w 265"/>
                <a:gd name="T63" fmla="*/ 1 h 257"/>
                <a:gd name="T64" fmla="*/ 1 w 265"/>
                <a:gd name="T65" fmla="*/ 1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57"/>
                <a:gd name="T101" fmla="*/ 265 w 265"/>
                <a:gd name="T102" fmla="*/ 257 h 2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57">
                  <a:moveTo>
                    <a:pt x="265" y="94"/>
                  </a:moveTo>
                  <a:lnTo>
                    <a:pt x="245" y="103"/>
                  </a:lnTo>
                  <a:lnTo>
                    <a:pt x="224" y="109"/>
                  </a:lnTo>
                  <a:lnTo>
                    <a:pt x="204" y="111"/>
                  </a:lnTo>
                  <a:lnTo>
                    <a:pt x="186" y="112"/>
                  </a:lnTo>
                  <a:lnTo>
                    <a:pt x="168" y="110"/>
                  </a:lnTo>
                  <a:lnTo>
                    <a:pt x="150" y="106"/>
                  </a:lnTo>
                  <a:lnTo>
                    <a:pt x="133" y="101"/>
                  </a:lnTo>
                  <a:lnTo>
                    <a:pt x="117" y="94"/>
                  </a:lnTo>
                  <a:lnTo>
                    <a:pt x="101" y="85"/>
                  </a:lnTo>
                  <a:lnTo>
                    <a:pt x="85" y="75"/>
                  </a:lnTo>
                  <a:lnTo>
                    <a:pt x="70" y="64"/>
                  </a:lnTo>
                  <a:lnTo>
                    <a:pt x="56" y="52"/>
                  </a:lnTo>
                  <a:lnTo>
                    <a:pt x="41" y="40"/>
                  </a:lnTo>
                  <a:lnTo>
                    <a:pt x="27" y="27"/>
                  </a:lnTo>
                  <a:lnTo>
                    <a:pt x="14" y="13"/>
                  </a:lnTo>
                  <a:lnTo>
                    <a:pt x="0" y="0"/>
                  </a:lnTo>
                  <a:lnTo>
                    <a:pt x="8" y="52"/>
                  </a:lnTo>
                  <a:lnTo>
                    <a:pt x="20" y="98"/>
                  </a:lnTo>
                  <a:lnTo>
                    <a:pt x="34" y="139"/>
                  </a:lnTo>
                  <a:lnTo>
                    <a:pt x="51" y="173"/>
                  </a:lnTo>
                  <a:lnTo>
                    <a:pt x="70" y="202"/>
                  </a:lnTo>
                  <a:lnTo>
                    <a:pt x="89" y="225"/>
                  </a:lnTo>
                  <a:lnTo>
                    <a:pt x="111" y="242"/>
                  </a:lnTo>
                  <a:lnTo>
                    <a:pt x="133" y="253"/>
                  </a:lnTo>
                  <a:lnTo>
                    <a:pt x="154" y="257"/>
                  </a:lnTo>
                  <a:lnTo>
                    <a:pt x="176" y="255"/>
                  </a:lnTo>
                  <a:lnTo>
                    <a:pt x="195" y="246"/>
                  </a:lnTo>
                  <a:lnTo>
                    <a:pt x="215" y="230"/>
                  </a:lnTo>
                  <a:lnTo>
                    <a:pt x="231" y="207"/>
                  </a:lnTo>
                  <a:lnTo>
                    <a:pt x="246" y="177"/>
                  </a:lnTo>
                  <a:lnTo>
                    <a:pt x="257" y="139"/>
                  </a:lnTo>
                  <a:lnTo>
                    <a:pt x="265" y="94"/>
                  </a:lnTo>
                  <a:close/>
                </a:path>
              </a:pathLst>
            </a:custGeom>
            <a:solidFill>
              <a:srgbClr val="D18E00"/>
            </a:solidFill>
            <a:ln w="9525">
              <a:noFill/>
              <a:round/>
              <a:headEnd/>
              <a:tailEnd/>
            </a:ln>
          </p:spPr>
          <p:txBody>
            <a:bodyPr>
              <a:prstTxWarp prst="textNoShape">
                <a:avLst/>
              </a:prstTxWarp>
            </a:bodyPr>
            <a:lstStyle/>
            <a:p>
              <a:pPr eaLnBrk="0" hangingPunct="0"/>
              <a:endParaRPr lang="en-US"/>
            </a:p>
          </p:txBody>
        </p:sp>
        <p:sp>
          <p:nvSpPr>
            <p:cNvPr id="76812" name="Freeform 10"/>
            <p:cNvSpPr>
              <a:spLocks/>
            </p:cNvSpPr>
            <p:nvPr/>
          </p:nvSpPr>
          <p:spPr bwMode="auto">
            <a:xfrm>
              <a:off x="3865" y="3299"/>
              <a:ext cx="94" cy="60"/>
            </a:xfrm>
            <a:custGeom>
              <a:avLst/>
              <a:gdLst>
                <a:gd name="T0" fmla="*/ 1 w 187"/>
                <a:gd name="T1" fmla="*/ 1 h 120"/>
                <a:gd name="T2" fmla="*/ 1 w 187"/>
                <a:gd name="T3" fmla="*/ 1 h 120"/>
                <a:gd name="T4" fmla="*/ 1 w 187"/>
                <a:gd name="T5" fmla="*/ 1 h 120"/>
                <a:gd name="T6" fmla="*/ 1 w 187"/>
                <a:gd name="T7" fmla="*/ 1 h 120"/>
                <a:gd name="T8" fmla="*/ 1 w 187"/>
                <a:gd name="T9" fmla="*/ 1 h 120"/>
                <a:gd name="T10" fmla="*/ 1 w 187"/>
                <a:gd name="T11" fmla="*/ 1 h 120"/>
                <a:gd name="T12" fmla="*/ 1 w 187"/>
                <a:gd name="T13" fmla="*/ 1 h 120"/>
                <a:gd name="T14" fmla="*/ 1 w 187"/>
                <a:gd name="T15" fmla="*/ 1 h 120"/>
                <a:gd name="T16" fmla="*/ 1 w 187"/>
                <a:gd name="T17" fmla="*/ 1 h 120"/>
                <a:gd name="T18" fmla="*/ 1 w 187"/>
                <a:gd name="T19" fmla="*/ 1 h 120"/>
                <a:gd name="T20" fmla="*/ 1 w 187"/>
                <a:gd name="T21" fmla="*/ 1 h 120"/>
                <a:gd name="T22" fmla="*/ 1 w 187"/>
                <a:gd name="T23" fmla="*/ 1 h 120"/>
                <a:gd name="T24" fmla="*/ 1 w 187"/>
                <a:gd name="T25" fmla="*/ 1 h 120"/>
                <a:gd name="T26" fmla="*/ 1 w 187"/>
                <a:gd name="T27" fmla="*/ 1 h 120"/>
                <a:gd name="T28" fmla="*/ 1 w 187"/>
                <a:gd name="T29" fmla="*/ 1 h 120"/>
                <a:gd name="T30" fmla="*/ 1 w 187"/>
                <a:gd name="T31" fmla="*/ 1 h 120"/>
                <a:gd name="T32" fmla="*/ 0 w 187"/>
                <a:gd name="T33" fmla="*/ 0 h 120"/>
                <a:gd name="T34" fmla="*/ 1 w 187"/>
                <a:gd name="T35" fmla="*/ 1 h 120"/>
                <a:gd name="T36" fmla="*/ 1 w 187"/>
                <a:gd name="T37" fmla="*/ 1 h 120"/>
                <a:gd name="T38" fmla="*/ 1 w 187"/>
                <a:gd name="T39" fmla="*/ 1 h 120"/>
                <a:gd name="T40" fmla="*/ 1 w 187"/>
                <a:gd name="T41" fmla="*/ 1 h 120"/>
                <a:gd name="T42" fmla="*/ 1 w 187"/>
                <a:gd name="T43" fmla="*/ 1 h 120"/>
                <a:gd name="T44" fmla="*/ 1 w 187"/>
                <a:gd name="T45" fmla="*/ 1 h 120"/>
                <a:gd name="T46" fmla="*/ 1 w 187"/>
                <a:gd name="T47" fmla="*/ 1 h 120"/>
                <a:gd name="T48" fmla="*/ 1 w 187"/>
                <a:gd name="T49" fmla="*/ 1 h 120"/>
                <a:gd name="T50" fmla="*/ 1 w 187"/>
                <a:gd name="T51" fmla="*/ 1 h 120"/>
                <a:gd name="T52" fmla="*/ 1 w 187"/>
                <a:gd name="T53" fmla="*/ 1 h 120"/>
                <a:gd name="T54" fmla="*/ 1 w 187"/>
                <a:gd name="T55" fmla="*/ 1 h 120"/>
                <a:gd name="T56" fmla="*/ 1 w 187"/>
                <a:gd name="T57" fmla="*/ 1 h 120"/>
                <a:gd name="T58" fmla="*/ 1 w 187"/>
                <a:gd name="T59" fmla="*/ 1 h 120"/>
                <a:gd name="T60" fmla="*/ 1 w 187"/>
                <a:gd name="T61" fmla="*/ 1 h 120"/>
                <a:gd name="T62" fmla="*/ 1 w 187"/>
                <a:gd name="T63" fmla="*/ 1 h 120"/>
                <a:gd name="T64" fmla="*/ 1 w 187"/>
                <a:gd name="T65" fmla="*/ 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120"/>
                <a:gd name="T101" fmla="*/ 187 w 187"/>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120">
                  <a:moveTo>
                    <a:pt x="187" y="29"/>
                  </a:moveTo>
                  <a:lnTo>
                    <a:pt x="178" y="57"/>
                  </a:lnTo>
                  <a:lnTo>
                    <a:pt x="167" y="79"/>
                  </a:lnTo>
                  <a:lnTo>
                    <a:pt x="153" y="96"/>
                  </a:lnTo>
                  <a:lnTo>
                    <a:pt x="139" y="109"/>
                  </a:lnTo>
                  <a:lnTo>
                    <a:pt x="124" y="117"/>
                  </a:lnTo>
                  <a:lnTo>
                    <a:pt x="108" y="120"/>
                  </a:lnTo>
                  <a:lnTo>
                    <a:pt x="93" y="120"/>
                  </a:lnTo>
                  <a:lnTo>
                    <a:pt x="77" y="117"/>
                  </a:lnTo>
                  <a:lnTo>
                    <a:pt x="62" y="110"/>
                  </a:lnTo>
                  <a:lnTo>
                    <a:pt x="48" y="99"/>
                  </a:lnTo>
                  <a:lnTo>
                    <a:pt x="35" y="88"/>
                  </a:lnTo>
                  <a:lnTo>
                    <a:pt x="24" y="73"/>
                  </a:lnTo>
                  <a:lnTo>
                    <a:pt x="13" y="57"/>
                  </a:lnTo>
                  <a:lnTo>
                    <a:pt x="6" y="40"/>
                  </a:lnTo>
                  <a:lnTo>
                    <a:pt x="2" y="20"/>
                  </a:lnTo>
                  <a:lnTo>
                    <a:pt x="0" y="0"/>
                  </a:lnTo>
                  <a:lnTo>
                    <a:pt x="9" y="11"/>
                  </a:lnTo>
                  <a:lnTo>
                    <a:pt x="18" y="21"/>
                  </a:lnTo>
                  <a:lnTo>
                    <a:pt x="27" y="29"/>
                  </a:lnTo>
                  <a:lnTo>
                    <a:pt x="38" y="36"/>
                  </a:lnTo>
                  <a:lnTo>
                    <a:pt x="49" y="42"/>
                  </a:lnTo>
                  <a:lnTo>
                    <a:pt x="61" y="46"/>
                  </a:lnTo>
                  <a:lnTo>
                    <a:pt x="72" y="50"/>
                  </a:lnTo>
                  <a:lnTo>
                    <a:pt x="84" y="52"/>
                  </a:lnTo>
                  <a:lnTo>
                    <a:pt x="95" y="53"/>
                  </a:lnTo>
                  <a:lnTo>
                    <a:pt x="108" y="53"/>
                  </a:lnTo>
                  <a:lnTo>
                    <a:pt x="121" y="52"/>
                  </a:lnTo>
                  <a:lnTo>
                    <a:pt x="134" y="50"/>
                  </a:lnTo>
                  <a:lnTo>
                    <a:pt x="147" y="46"/>
                  </a:lnTo>
                  <a:lnTo>
                    <a:pt x="161" y="42"/>
                  </a:lnTo>
                  <a:lnTo>
                    <a:pt x="174" y="36"/>
                  </a:lnTo>
                  <a:lnTo>
                    <a:pt x="187" y="29"/>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76813" name="Freeform 11"/>
            <p:cNvSpPr>
              <a:spLocks/>
            </p:cNvSpPr>
            <p:nvPr/>
          </p:nvSpPr>
          <p:spPr bwMode="auto">
            <a:xfrm>
              <a:off x="3926" y="3010"/>
              <a:ext cx="77" cy="200"/>
            </a:xfrm>
            <a:custGeom>
              <a:avLst/>
              <a:gdLst>
                <a:gd name="T0" fmla="*/ 1 w 153"/>
                <a:gd name="T1" fmla="*/ 2 h 400"/>
                <a:gd name="T2" fmla="*/ 1 w 153"/>
                <a:gd name="T3" fmla="*/ 2 h 400"/>
                <a:gd name="T4" fmla="*/ 1 w 153"/>
                <a:gd name="T5" fmla="*/ 2 h 400"/>
                <a:gd name="T6" fmla="*/ 1 w 153"/>
                <a:gd name="T7" fmla="*/ 2 h 400"/>
                <a:gd name="T8" fmla="*/ 1 w 153"/>
                <a:gd name="T9" fmla="*/ 2 h 400"/>
                <a:gd name="T10" fmla="*/ 1 w 153"/>
                <a:gd name="T11" fmla="*/ 1 h 400"/>
                <a:gd name="T12" fmla="*/ 1 w 153"/>
                <a:gd name="T13" fmla="*/ 1 h 400"/>
                <a:gd name="T14" fmla="*/ 1 w 153"/>
                <a:gd name="T15" fmla="*/ 1 h 400"/>
                <a:gd name="T16" fmla="*/ 1 w 153"/>
                <a:gd name="T17" fmla="*/ 1 h 400"/>
                <a:gd name="T18" fmla="*/ 0 w 153"/>
                <a:gd name="T19" fmla="*/ 0 h 400"/>
                <a:gd name="T20" fmla="*/ 1 w 153"/>
                <a:gd name="T21" fmla="*/ 1 h 400"/>
                <a:gd name="T22" fmla="*/ 1 w 153"/>
                <a:gd name="T23" fmla="*/ 1 h 400"/>
                <a:gd name="T24" fmla="*/ 1 w 153"/>
                <a:gd name="T25" fmla="*/ 1 h 400"/>
                <a:gd name="T26" fmla="*/ 1 w 153"/>
                <a:gd name="T27" fmla="*/ 1 h 400"/>
                <a:gd name="T28" fmla="*/ 1 w 153"/>
                <a:gd name="T29" fmla="*/ 1 h 400"/>
                <a:gd name="T30" fmla="*/ 1 w 153"/>
                <a:gd name="T31" fmla="*/ 2 h 400"/>
                <a:gd name="T32" fmla="*/ 1 w 153"/>
                <a:gd name="T33" fmla="*/ 2 h 400"/>
                <a:gd name="T34" fmla="*/ 1 w 153"/>
                <a:gd name="T35" fmla="*/ 2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400"/>
                <a:gd name="T56" fmla="*/ 153 w 153"/>
                <a:gd name="T57" fmla="*/ 400 h 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400">
                  <a:moveTo>
                    <a:pt x="153" y="388"/>
                  </a:moveTo>
                  <a:lnTo>
                    <a:pt x="105" y="400"/>
                  </a:lnTo>
                  <a:lnTo>
                    <a:pt x="104" y="347"/>
                  </a:lnTo>
                  <a:lnTo>
                    <a:pt x="101" y="301"/>
                  </a:lnTo>
                  <a:lnTo>
                    <a:pt x="97" y="258"/>
                  </a:lnTo>
                  <a:lnTo>
                    <a:pt x="87" y="215"/>
                  </a:lnTo>
                  <a:lnTo>
                    <a:pt x="75" y="172"/>
                  </a:lnTo>
                  <a:lnTo>
                    <a:pt x="56" y="123"/>
                  </a:lnTo>
                  <a:lnTo>
                    <a:pt x="31" y="67"/>
                  </a:lnTo>
                  <a:lnTo>
                    <a:pt x="0" y="0"/>
                  </a:lnTo>
                  <a:lnTo>
                    <a:pt x="45" y="32"/>
                  </a:lnTo>
                  <a:lnTo>
                    <a:pt x="81" y="73"/>
                  </a:lnTo>
                  <a:lnTo>
                    <a:pt x="107" y="119"/>
                  </a:lnTo>
                  <a:lnTo>
                    <a:pt x="127" y="171"/>
                  </a:lnTo>
                  <a:lnTo>
                    <a:pt x="140" y="225"/>
                  </a:lnTo>
                  <a:lnTo>
                    <a:pt x="149" y="280"/>
                  </a:lnTo>
                  <a:lnTo>
                    <a:pt x="152" y="335"/>
                  </a:lnTo>
                  <a:lnTo>
                    <a:pt x="153" y="388"/>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6814" name="Freeform 12"/>
            <p:cNvSpPr>
              <a:spLocks/>
            </p:cNvSpPr>
            <p:nvPr/>
          </p:nvSpPr>
          <p:spPr bwMode="auto">
            <a:xfrm>
              <a:off x="3930" y="3330"/>
              <a:ext cx="80" cy="84"/>
            </a:xfrm>
            <a:custGeom>
              <a:avLst/>
              <a:gdLst>
                <a:gd name="T0" fmla="*/ 1 w 160"/>
                <a:gd name="T1" fmla="*/ 1 h 167"/>
                <a:gd name="T2" fmla="*/ 1 w 160"/>
                <a:gd name="T3" fmla="*/ 1 h 167"/>
                <a:gd name="T4" fmla="*/ 1 w 160"/>
                <a:gd name="T5" fmla="*/ 1 h 167"/>
                <a:gd name="T6" fmla="*/ 1 w 160"/>
                <a:gd name="T7" fmla="*/ 1 h 167"/>
                <a:gd name="T8" fmla="*/ 1 w 160"/>
                <a:gd name="T9" fmla="*/ 1 h 167"/>
                <a:gd name="T10" fmla="*/ 1 w 160"/>
                <a:gd name="T11" fmla="*/ 1 h 167"/>
                <a:gd name="T12" fmla="*/ 1 w 160"/>
                <a:gd name="T13" fmla="*/ 1 h 167"/>
                <a:gd name="T14" fmla="*/ 1 w 160"/>
                <a:gd name="T15" fmla="*/ 1 h 167"/>
                <a:gd name="T16" fmla="*/ 1 w 160"/>
                <a:gd name="T17" fmla="*/ 1 h 167"/>
                <a:gd name="T18" fmla="*/ 1 w 160"/>
                <a:gd name="T19" fmla="*/ 0 h 167"/>
                <a:gd name="T20" fmla="*/ 1 w 160"/>
                <a:gd name="T21" fmla="*/ 1 h 167"/>
                <a:gd name="T22" fmla="*/ 1 w 160"/>
                <a:gd name="T23" fmla="*/ 1 h 167"/>
                <a:gd name="T24" fmla="*/ 1 w 160"/>
                <a:gd name="T25" fmla="*/ 1 h 167"/>
                <a:gd name="T26" fmla="*/ 1 w 160"/>
                <a:gd name="T27" fmla="*/ 1 h 167"/>
                <a:gd name="T28" fmla="*/ 1 w 160"/>
                <a:gd name="T29" fmla="*/ 1 h 167"/>
                <a:gd name="T30" fmla="*/ 1 w 160"/>
                <a:gd name="T31" fmla="*/ 1 h 167"/>
                <a:gd name="T32" fmla="*/ 1 w 160"/>
                <a:gd name="T33" fmla="*/ 1 h 167"/>
                <a:gd name="T34" fmla="*/ 1 w 160"/>
                <a:gd name="T35" fmla="*/ 1 h 167"/>
                <a:gd name="T36" fmla="*/ 0 w 160"/>
                <a:gd name="T37" fmla="*/ 1 h 167"/>
                <a:gd name="T38" fmla="*/ 1 w 160"/>
                <a:gd name="T39" fmla="*/ 1 h 1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67"/>
                <a:gd name="T62" fmla="*/ 160 w 160"/>
                <a:gd name="T63" fmla="*/ 167 h 1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67">
                  <a:moveTo>
                    <a:pt x="11" y="154"/>
                  </a:moveTo>
                  <a:lnTo>
                    <a:pt x="36" y="144"/>
                  </a:lnTo>
                  <a:lnTo>
                    <a:pt x="56" y="132"/>
                  </a:lnTo>
                  <a:lnTo>
                    <a:pt x="75" y="121"/>
                  </a:lnTo>
                  <a:lnTo>
                    <a:pt x="90" y="107"/>
                  </a:lnTo>
                  <a:lnTo>
                    <a:pt x="102" y="92"/>
                  </a:lnTo>
                  <a:lnTo>
                    <a:pt x="115" y="75"/>
                  </a:lnTo>
                  <a:lnTo>
                    <a:pt x="128" y="54"/>
                  </a:lnTo>
                  <a:lnTo>
                    <a:pt x="140" y="30"/>
                  </a:lnTo>
                  <a:lnTo>
                    <a:pt x="152" y="0"/>
                  </a:lnTo>
                  <a:lnTo>
                    <a:pt x="160" y="4"/>
                  </a:lnTo>
                  <a:lnTo>
                    <a:pt x="144" y="38"/>
                  </a:lnTo>
                  <a:lnTo>
                    <a:pt x="130" y="65"/>
                  </a:lnTo>
                  <a:lnTo>
                    <a:pt x="116" y="88"/>
                  </a:lnTo>
                  <a:lnTo>
                    <a:pt x="101" y="108"/>
                  </a:lnTo>
                  <a:lnTo>
                    <a:pt x="83" y="124"/>
                  </a:lnTo>
                  <a:lnTo>
                    <a:pt x="61" y="139"/>
                  </a:lnTo>
                  <a:lnTo>
                    <a:pt x="33" y="153"/>
                  </a:lnTo>
                  <a:lnTo>
                    <a:pt x="0" y="167"/>
                  </a:lnTo>
                  <a:lnTo>
                    <a:pt x="11" y="154"/>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76815" name="Freeform 13"/>
            <p:cNvSpPr>
              <a:spLocks/>
            </p:cNvSpPr>
            <p:nvPr/>
          </p:nvSpPr>
          <p:spPr bwMode="auto">
            <a:xfrm>
              <a:off x="3794" y="2988"/>
              <a:ext cx="85" cy="98"/>
            </a:xfrm>
            <a:custGeom>
              <a:avLst/>
              <a:gdLst>
                <a:gd name="T0" fmla="*/ 1 w 169"/>
                <a:gd name="T1" fmla="*/ 0 h 197"/>
                <a:gd name="T2" fmla="*/ 1 w 169"/>
                <a:gd name="T3" fmla="*/ 0 h 197"/>
                <a:gd name="T4" fmla="*/ 1 w 169"/>
                <a:gd name="T5" fmla="*/ 0 h 197"/>
                <a:gd name="T6" fmla="*/ 1 w 169"/>
                <a:gd name="T7" fmla="*/ 0 h 197"/>
                <a:gd name="T8" fmla="*/ 1 w 169"/>
                <a:gd name="T9" fmla="*/ 0 h 197"/>
                <a:gd name="T10" fmla="*/ 1 w 169"/>
                <a:gd name="T11" fmla="*/ 0 h 197"/>
                <a:gd name="T12" fmla="*/ 1 w 169"/>
                <a:gd name="T13" fmla="*/ 0 h 197"/>
                <a:gd name="T14" fmla="*/ 1 w 169"/>
                <a:gd name="T15" fmla="*/ 0 h 197"/>
                <a:gd name="T16" fmla="*/ 1 w 169"/>
                <a:gd name="T17" fmla="*/ 0 h 197"/>
                <a:gd name="T18" fmla="*/ 0 w 169"/>
                <a:gd name="T19" fmla="*/ 0 h 197"/>
                <a:gd name="T20" fmla="*/ 1 w 169"/>
                <a:gd name="T21" fmla="*/ 0 h 197"/>
                <a:gd name="T22" fmla="*/ 1 w 169"/>
                <a:gd name="T23" fmla="*/ 0 h 197"/>
                <a:gd name="T24" fmla="*/ 1 w 169"/>
                <a:gd name="T25" fmla="*/ 0 h 197"/>
                <a:gd name="T26" fmla="*/ 1 w 169"/>
                <a:gd name="T27" fmla="*/ 0 h 197"/>
                <a:gd name="T28" fmla="*/ 1 w 169"/>
                <a:gd name="T29" fmla="*/ 0 h 197"/>
                <a:gd name="T30" fmla="*/ 1 w 169"/>
                <a:gd name="T31" fmla="*/ 0 h 197"/>
                <a:gd name="T32" fmla="*/ 1 w 169"/>
                <a:gd name="T33" fmla="*/ 0 h 197"/>
                <a:gd name="T34" fmla="*/ 1 w 169"/>
                <a:gd name="T35" fmla="*/ 0 h 197"/>
                <a:gd name="T36" fmla="*/ 1 w 169"/>
                <a:gd name="T37" fmla="*/ 0 h 197"/>
                <a:gd name="T38" fmla="*/ 1 w 169"/>
                <a:gd name="T39" fmla="*/ 0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97"/>
                <a:gd name="T62" fmla="*/ 169 w 169"/>
                <a:gd name="T63" fmla="*/ 197 h 1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97">
                  <a:moveTo>
                    <a:pt x="150" y="0"/>
                  </a:moveTo>
                  <a:lnTo>
                    <a:pt x="119" y="17"/>
                  </a:lnTo>
                  <a:lnTo>
                    <a:pt x="93" y="35"/>
                  </a:lnTo>
                  <a:lnTo>
                    <a:pt x="74" y="53"/>
                  </a:lnTo>
                  <a:lnTo>
                    <a:pt x="58" y="74"/>
                  </a:lnTo>
                  <a:lnTo>
                    <a:pt x="44" y="95"/>
                  </a:lnTo>
                  <a:lnTo>
                    <a:pt x="32" y="119"/>
                  </a:lnTo>
                  <a:lnTo>
                    <a:pt x="21" y="145"/>
                  </a:lnTo>
                  <a:lnTo>
                    <a:pt x="8" y="175"/>
                  </a:lnTo>
                  <a:lnTo>
                    <a:pt x="0" y="197"/>
                  </a:lnTo>
                  <a:lnTo>
                    <a:pt x="9" y="197"/>
                  </a:lnTo>
                  <a:lnTo>
                    <a:pt x="24" y="161"/>
                  </a:lnTo>
                  <a:lnTo>
                    <a:pt x="38" y="131"/>
                  </a:lnTo>
                  <a:lnTo>
                    <a:pt x="52" y="104"/>
                  </a:lnTo>
                  <a:lnTo>
                    <a:pt x="67" y="81"/>
                  </a:lnTo>
                  <a:lnTo>
                    <a:pt x="84" y="59"/>
                  </a:lnTo>
                  <a:lnTo>
                    <a:pt x="107" y="40"/>
                  </a:lnTo>
                  <a:lnTo>
                    <a:pt x="135" y="22"/>
                  </a:lnTo>
                  <a:lnTo>
                    <a:pt x="169" y="4"/>
                  </a:lnTo>
                  <a:lnTo>
                    <a:pt x="150" y="0"/>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76816" name="Freeform 14"/>
            <p:cNvSpPr>
              <a:spLocks/>
            </p:cNvSpPr>
            <p:nvPr/>
          </p:nvSpPr>
          <p:spPr bwMode="auto">
            <a:xfrm>
              <a:off x="3817" y="2992"/>
              <a:ext cx="49" cy="45"/>
            </a:xfrm>
            <a:custGeom>
              <a:avLst/>
              <a:gdLst>
                <a:gd name="T0" fmla="*/ 1 w 98"/>
                <a:gd name="T1" fmla="*/ 0 h 91"/>
                <a:gd name="T2" fmla="*/ 1 w 98"/>
                <a:gd name="T3" fmla="*/ 0 h 91"/>
                <a:gd name="T4" fmla="*/ 1 w 98"/>
                <a:gd name="T5" fmla="*/ 0 h 91"/>
                <a:gd name="T6" fmla="*/ 1 w 98"/>
                <a:gd name="T7" fmla="*/ 0 h 91"/>
                <a:gd name="T8" fmla="*/ 1 w 98"/>
                <a:gd name="T9" fmla="*/ 0 h 91"/>
                <a:gd name="T10" fmla="*/ 1 w 98"/>
                <a:gd name="T11" fmla="*/ 0 h 91"/>
                <a:gd name="T12" fmla="*/ 1 w 98"/>
                <a:gd name="T13" fmla="*/ 0 h 91"/>
                <a:gd name="T14" fmla="*/ 1 w 98"/>
                <a:gd name="T15" fmla="*/ 0 h 91"/>
                <a:gd name="T16" fmla="*/ 0 w 98"/>
                <a:gd name="T17" fmla="*/ 0 h 91"/>
                <a:gd name="T18" fmla="*/ 1 w 98"/>
                <a:gd name="T19" fmla="*/ 0 h 91"/>
                <a:gd name="T20" fmla="*/ 1 w 98"/>
                <a:gd name="T21" fmla="*/ 0 h 91"/>
                <a:gd name="T22" fmla="*/ 1 w 98"/>
                <a:gd name="T23" fmla="*/ 0 h 91"/>
                <a:gd name="T24" fmla="*/ 1 w 98"/>
                <a:gd name="T25" fmla="*/ 0 h 91"/>
                <a:gd name="T26" fmla="*/ 1 w 98"/>
                <a:gd name="T27" fmla="*/ 0 h 91"/>
                <a:gd name="T28" fmla="*/ 1 w 98"/>
                <a:gd name="T29" fmla="*/ 0 h 91"/>
                <a:gd name="T30" fmla="*/ 1 w 98"/>
                <a:gd name="T31" fmla="*/ 0 h 91"/>
                <a:gd name="T32" fmla="*/ 1 w 98"/>
                <a:gd name="T33" fmla="*/ 0 h 91"/>
                <a:gd name="T34" fmla="*/ 1 w 98"/>
                <a:gd name="T35" fmla="*/ 0 h 91"/>
                <a:gd name="T36" fmla="*/ 1 w 98"/>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1"/>
                <a:gd name="T59" fmla="*/ 98 w 98"/>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1">
                  <a:moveTo>
                    <a:pt x="84" y="6"/>
                  </a:moveTo>
                  <a:lnTo>
                    <a:pt x="69" y="15"/>
                  </a:lnTo>
                  <a:lnTo>
                    <a:pt x="56" y="24"/>
                  </a:lnTo>
                  <a:lnTo>
                    <a:pt x="46" y="34"/>
                  </a:lnTo>
                  <a:lnTo>
                    <a:pt x="37" y="43"/>
                  </a:lnTo>
                  <a:lnTo>
                    <a:pt x="28" y="53"/>
                  </a:lnTo>
                  <a:lnTo>
                    <a:pt x="18" y="65"/>
                  </a:lnTo>
                  <a:lnTo>
                    <a:pt x="10" y="77"/>
                  </a:lnTo>
                  <a:lnTo>
                    <a:pt x="0" y="91"/>
                  </a:lnTo>
                  <a:lnTo>
                    <a:pt x="11" y="82"/>
                  </a:lnTo>
                  <a:lnTo>
                    <a:pt x="22" y="68"/>
                  </a:lnTo>
                  <a:lnTo>
                    <a:pt x="31" y="57"/>
                  </a:lnTo>
                  <a:lnTo>
                    <a:pt x="40" y="46"/>
                  </a:lnTo>
                  <a:lnTo>
                    <a:pt x="49" y="37"/>
                  </a:lnTo>
                  <a:lnTo>
                    <a:pt x="60" y="28"/>
                  </a:lnTo>
                  <a:lnTo>
                    <a:pt x="70" y="19"/>
                  </a:lnTo>
                  <a:lnTo>
                    <a:pt x="83" y="10"/>
                  </a:lnTo>
                  <a:lnTo>
                    <a:pt x="98" y="0"/>
                  </a:lnTo>
                  <a:lnTo>
                    <a:pt x="84" y="6"/>
                  </a:lnTo>
                  <a:close/>
                </a:path>
              </a:pathLst>
            </a:custGeom>
            <a:solidFill>
              <a:srgbClr val="FFFF35"/>
            </a:solidFill>
            <a:ln w="9525">
              <a:noFill/>
              <a:round/>
              <a:headEnd/>
              <a:tailEnd/>
            </a:ln>
          </p:spPr>
          <p:txBody>
            <a:bodyPr>
              <a:prstTxWarp prst="textNoShape">
                <a:avLst/>
              </a:prstTxWarp>
            </a:bodyPr>
            <a:lstStyle/>
            <a:p>
              <a:pPr eaLnBrk="0" hangingPunct="0"/>
              <a:endParaRPr lang="en-US"/>
            </a:p>
          </p:txBody>
        </p:sp>
        <p:sp>
          <p:nvSpPr>
            <p:cNvPr id="76817" name="Freeform 15"/>
            <p:cNvSpPr>
              <a:spLocks/>
            </p:cNvSpPr>
            <p:nvPr/>
          </p:nvSpPr>
          <p:spPr bwMode="auto">
            <a:xfrm>
              <a:off x="3850" y="3441"/>
              <a:ext cx="119" cy="659"/>
            </a:xfrm>
            <a:custGeom>
              <a:avLst/>
              <a:gdLst>
                <a:gd name="T0" fmla="*/ 1 w 237"/>
                <a:gd name="T1" fmla="*/ 0 h 1318"/>
                <a:gd name="T2" fmla="*/ 1 w 237"/>
                <a:gd name="T3" fmla="*/ 0 h 1318"/>
                <a:gd name="T4" fmla="*/ 1 w 237"/>
                <a:gd name="T5" fmla="*/ 0 h 1318"/>
                <a:gd name="T6" fmla="*/ 1 w 237"/>
                <a:gd name="T7" fmla="*/ 1 h 1318"/>
                <a:gd name="T8" fmla="*/ 1 w 237"/>
                <a:gd name="T9" fmla="*/ 1 h 1318"/>
                <a:gd name="T10" fmla="*/ 1 w 237"/>
                <a:gd name="T11" fmla="*/ 2 h 1318"/>
                <a:gd name="T12" fmla="*/ 1 w 237"/>
                <a:gd name="T13" fmla="*/ 2 h 1318"/>
                <a:gd name="T14" fmla="*/ 1 w 237"/>
                <a:gd name="T15" fmla="*/ 3 h 1318"/>
                <a:gd name="T16" fmla="*/ 1 w 237"/>
                <a:gd name="T17" fmla="*/ 3 h 1318"/>
                <a:gd name="T18" fmla="*/ 1 w 237"/>
                <a:gd name="T19" fmla="*/ 4 h 1318"/>
                <a:gd name="T20" fmla="*/ 1 w 237"/>
                <a:gd name="T21" fmla="*/ 4 h 1318"/>
                <a:gd name="T22" fmla="*/ 1 w 237"/>
                <a:gd name="T23" fmla="*/ 4 h 1318"/>
                <a:gd name="T24" fmla="*/ 1 w 237"/>
                <a:gd name="T25" fmla="*/ 4 h 1318"/>
                <a:gd name="T26" fmla="*/ 1 w 237"/>
                <a:gd name="T27" fmla="*/ 5 h 1318"/>
                <a:gd name="T28" fmla="*/ 1 w 237"/>
                <a:gd name="T29" fmla="*/ 5 h 1318"/>
                <a:gd name="T30" fmla="*/ 1 w 237"/>
                <a:gd name="T31" fmla="*/ 5 h 1318"/>
                <a:gd name="T32" fmla="*/ 1 w 237"/>
                <a:gd name="T33" fmla="*/ 5 h 1318"/>
                <a:gd name="T34" fmla="*/ 1 w 237"/>
                <a:gd name="T35" fmla="*/ 5 h 1318"/>
                <a:gd name="T36" fmla="*/ 1 w 237"/>
                <a:gd name="T37" fmla="*/ 5 h 1318"/>
                <a:gd name="T38" fmla="*/ 1 w 237"/>
                <a:gd name="T39" fmla="*/ 5 h 1318"/>
                <a:gd name="T40" fmla="*/ 1 w 237"/>
                <a:gd name="T41" fmla="*/ 6 h 1318"/>
                <a:gd name="T42" fmla="*/ 1 w 237"/>
                <a:gd name="T43" fmla="*/ 6 h 1318"/>
                <a:gd name="T44" fmla="*/ 1 w 237"/>
                <a:gd name="T45" fmla="*/ 6 h 1318"/>
                <a:gd name="T46" fmla="*/ 1 w 237"/>
                <a:gd name="T47" fmla="*/ 6 h 1318"/>
                <a:gd name="T48" fmla="*/ 1 w 237"/>
                <a:gd name="T49" fmla="*/ 6 h 1318"/>
                <a:gd name="T50" fmla="*/ 1 w 237"/>
                <a:gd name="T51" fmla="*/ 6 h 1318"/>
                <a:gd name="T52" fmla="*/ 1 w 237"/>
                <a:gd name="T53" fmla="*/ 6 h 1318"/>
                <a:gd name="T54" fmla="*/ 1 w 237"/>
                <a:gd name="T55" fmla="*/ 6 h 1318"/>
                <a:gd name="T56" fmla="*/ 1 w 237"/>
                <a:gd name="T57" fmla="*/ 6 h 1318"/>
                <a:gd name="T58" fmla="*/ 1 w 237"/>
                <a:gd name="T59" fmla="*/ 5 h 1318"/>
                <a:gd name="T60" fmla="*/ 1 w 237"/>
                <a:gd name="T61" fmla="*/ 5 h 1318"/>
                <a:gd name="T62" fmla="*/ 1 w 237"/>
                <a:gd name="T63" fmla="*/ 5 h 1318"/>
                <a:gd name="T64" fmla="*/ 1 w 237"/>
                <a:gd name="T65" fmla="*/ 5 h 1318"/>
                <a:gd name="T66" fmla="*/ 0 w 237"/>
                <a:gd name="T67" fmla="*/ 5 h 1318"/>
                <a:gd name="T68" fmla="*/ 1 w 237"/>
                <a:gd name="T69" fmla="*/ 4 h 1318"/>
                <a:gd name="T70" fmla="*/ 1 w 237"/>
                <a:gd name="T71" fmla="*/ 4 h 1318"/>
                <a:gd name="T72" fmla="*/ 1 w 237"/>
                <a:gd name="T73" fmla="*/ 4 h 1318"/>
                <a:gd name="T74" fmla="*/ 1 w 237"/>
                <a:gd name="T75" fmla="*/ 3 h 1318"/>
                <a:gd name="T76" fmla="*/ 1 w 237"/>
                <a:gd name="T77" fmla="*/ 3 h 1318"/>
                <a:gd name="T78" fmla="*/ 1 w 237"/>
                <a:gd name="T79" fmla="*/ 3 h 1318"/>
                <a:gd name="T80" fmla="*/ 1 w 237"/>
                <a:gd name="T81" fmla="*/ 0 h 1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1318"/>
                <a:gd name="T125" fmla="*/ 237 w 237"/>
                <a:gd name="T126" fmla="*/ 1318 h 13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1318">
                  <a:moveTo>
                    <a:pt x="79" y="0"/>
                  </a:moveTo>
                  <a:lnTo>
                    <a:pt x="100" y="0"/>
                  </a:lnTo>
                  <a:lnTo>
                    <a:pt x="136" y="0"/>
                  </a:lnTo>
                  <a:lnTo>
                    <a:pt x="140" y="81"/>
                  </a:lnTo>
                  <a:lnTo>
                    <a:pt x="144" y="168"/>
                  </a:lnTo>
                  <a:lnTo>
                    <a:pt x="145" y="257"/>
                  </a:lnTo>
                  <a:lnTo>
                    <a:pt x="146" y="337"/>
                  </a:lnTo>
                  <a:lnTo>
                    <a:pt x="178" y="668"/>
                  </a:lnTo>
                  <a:lnTo>
                    <a:pt x="191" y="739"/>
                  </a:lnTo>
                  <a:lnTo>
                    <a:pt x="203" y="807"/>
                  </a:lnTo>
                  <a:lnTo>
                    <a:pt x="213" y="871"/>
                  </a:lnTo>
                  <a:lnTo>
                    <a:pt x="222" y="935"/>
                  </a:lnTo>
                  <a:lnTo>
                    <a:pt x="228" y="998"/>
                  </a:lnTo>
                  <a:lnTo>
                    <a:pt x="234" y="1064"/>
                  </a:lnTo>
                  <a:lnTo>
                    <a:pt x="236" y="1132"/>
                  </a:lnTo>
                  <a:lnTo>
                    <a:pt x="237" y="1204"/>
                  </a:lnTo>
                  <a:lnTo>
                    <a:pt x="231" y="1225"/>
                  </a:lnTo>
                  <a:lnTo>
                    <a:pt x="224" y="1245"/>
                  </a:lnTo>
                  <a:lnTo>
                    <a:pt x="214" y="1262"/>
                  </a:lnTo>
                  <a:lnTo>
                    <a:pt x="203" y="1278"/>
                  </a:lnTo>
                  <a:lnTo>
                    <a:pt x="190" y="1293"/>
                  </a:lnTo>
                  <a:lnTo>
                    <a:pt x="175" y="1303"/>
                  </a:lnTo>
                  <a:lnTo>
                    <a:pt x="160" y="1313"/>
                  </a:lnTo>
                  <a:lnTo>
                    <a:pt x="144" y="1317"/>
                  </a:lnTo>
                  <a:lnTo>
                    <a:pt x="125" y="1318"/>
                  </a:lnTo>
                  <a:lnTo>
                    <a:pt x="108" y="1316"/>
                  </a:lnTo>
                  <a:lnTo>
                    <a:pt x="90" y="1310"/>
                  </a:lnTo>
                  <a:lnTo>
                    <a:pt x="71" y="1300"/>
                  </a:lnTo>
                  <a:lnTo>
                    <a:pt x="54" y="1286"/>
                  </a:lnTo>
                  <a:lnTo>
                    <a:pt x="38" y="1269"/>
                  </a:lnTo>
                  <a:lnTo>
                    <a:pt x="23" y="1248"/>
                  </a:lnTo>
                  <a:lnTo>
                    <a:pt x="9" y="1223"/>
                  </a:lnTo>
                  <a:lnTo>
                    <a:pt x="1" y="1162"/>
                  </a:lnTo>
                  <a:lnTo>
                    <a:pt x="0" y="1093"/>
                  </a:lnTo>
                  <a:lnTo>
                    <a:pt x="3" y="1016"/>
                  </a:lnTo>
                  <a:lnTo>
                    <a:pt x="11" y="936"/>
                  </a:lnTo>
                  <a:lnTo>
                    <a:pt x="23" y="852"/>
                  </a:lnTo>
                  <a:lnTo>
                    <a:pt x="37" y="766"/>
                  </a:lnTo>
                  <a:lnTo>
                    <a:pt x="53" y="680"/>
                  </a:lnTo>
                  <a:lnTo>
                    <a:pt x="69" y="596"/>
                  </a:lnTo>
                  <a:lnTo>
                    <a:pt x="79" y="0"/>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6818" name="Freeform 16"/>
            <p:cNvSpPr>
              <a:spLocks/>
            </p:cNvSpPr>
            <p:nvPr/>
          </p:nvSpPr>
          <p:spPr bwMode="auto">
            <a:xfrm>
              <a:off x="3902" y="3432"/>
              <a:ext cx="12" cy="234"/>
            </a:xfrm>
            <a:custGeom>
              <a:avLst/>
              <a:gdLst>
                <a:gd name="T0" fmla="*/ 0 w 24"/>
                <a:gd name="T1" fmla="*/ 1 h 467"/>
                <a:gd name="T2" fmla="*/ 0 w 24"/>
                <a:gd name="T3" fmla="*/ 2 h 467"/>
                <a:gd name="T4" fmla="*/ 1 w 24"/>
                <a:gd name="T5" fmla="*/ 2 h 467"/>
                <a:gd name="T6" fmla="*/ 1 w 24"/>
                <a:gd name="T7" fmla="*/ 0 h 467"/>
                <a:gd name="T8" fmla="*/ 0 w 24"/>
                <a:gd name="T9" fmla="*/ 1 h 467"/>
                <a:gd name="T10" fmla="*/ 0 60000 65536"/>
                <a:gd name="T11" fmla="*/ 0 60000 65536"/>
                <a:gd name="T12" fmla="*/ 0 60000 65536"/>
                <a:gd name="T13" fmla="*/ 0 60000 65536"/>
                <a:gd name="T14" fmla="*/ 0 60000 65536"/>
                <a:gd name="T15" fmla="*/ 0 w 24"/>
                <a:gd name="T16" fmla="*/ 0 h 467"/>
                <a:gd name="T17" fmla="*/ 24 w 24"/>
                <a:gd name="T18" fmla="*/ 467 h 467"/>
              </a:gdLst>
              <a:ahLst/>
              <a:cxnLst>
                <a:cxn ang="T10">
                  <a:pos x="T0" y="T1"/>
                </a:cxn>
                <a:cxn ang="T11">
                  <a:pos x="T2" y="T3"/>
                </a:cxn>
                <a:cxn ang="T12">
                  <a:pos x="T4" y="T5"/>
                </a:cxn>
                <a:cxn ang="T13">
                  <a:pos x="T6" y="T7"/>
                </a:cxn>
                <a:cxn ang="T14">
                  <a:pos x="T8" y="T9"/>
                </a:cxn>
              </a:cxnLst>
              <a:rect l="T15" t="T16" r="T17" b="T18"/>
              <a:pathLst>
                <a:path w="24" h="467">
                  <a:moveTo>
                    <a:pt x="0" y="13"/>
                  </a:moveTo>
                  <a:lnTo>
                    <a:pt x="0" y="467"/>
                  </a:lnTo>
                  <a:lnTo>
                    <a:pt x="24" y="458"/>
                  </a:lnTo>
                  <a:lnTo>
                    <a:pt x="24" y="0"/>
                  </a:lnTo>
                  <a:lnTo>
                    <a:pt x="0" y="13"/>
                  </a:lnTo>
                  <a:close/>
                </a:path>
              </a:pathLst>
            </a:custGeom>
            <a:solidFill>
              <a:srgbClr val="00335B"/>
            </a:solidFill>
            <a:ln w="9525">
              <a:noFill/>
              <a:round/>
              <a:headEnd/>
              <a:tailEnd/>
            </a:ln>
          </p:spPr>
          <p:txBody>
            <a:bodyPr>
              <a:prstTxWarp prst="textNoShape">
                <a:avLst/>
              </a:prstTxWarp>
            </a:bodyPr>
            <a:lstStyle/>
            <a:p>
              <a:pPr eaLnBrk="0" hangingPunct="0"/>
              <a:endParaRPr lang="en-US"/>
            </a:p>
          </p:txBody>
        </p:sp>
        <p:sp>
          <p:nvSpPr>
            <p:cNvPr id="76819" name="Freeform 17"/>
            <p:cNvSpPr>
              <a:spLocks/>
            </p:cNvSpPr>
            <p:nvPr/>
          </p:nvSpPr>
          <p:spPr bwMode="auto">
            <a:xfrm>
              <a:off x="3860" y="3679"/>
              <a:ext cx="103" cy="411"/>
            </a:xfrm>
            <a:custGeom>
              <a:avLst/>
              <a:gdLst>
                <a:gd name="T0" fmla="*/ 0 w 208"/>
                <a:gd name="T1" fmla="*/ 0 h 823"/>
                <a:gd name="T2" fmla="*/ 0 w 208"/>
                <a:gd name="T3" fmla="*/ 1 h 823"/>
                <a:gd name="T4" fmla="*/ 0 w 208"/>
                <a:gd name="T5" fmla="*/ 1 h 823"/>
                <a:gd name="T6" fmla="*/ 0 w 208"/>
                <a:gd name="T7" fmla="*/ 1 h 823"/>
                <a:gd name="T8" fmla="*/ 0 w 208"/>
                <a:gd name="T9" fmla="*/ 2 h 823"/>
                <a:gd name="T10" fmla="*/ 0 w 208"/>
                <a:gd name="T11" fmla="*/ 2 h 823"/>
                <a:gd name="T12" fmla="*/ 0 w 208"/>
                <a:gd name="T13" fmla="*/ 2 h 823"/>
                <a:gd name="T14" fmla="*/ 0 w 208"/>
                <a:gd name="T15" fmla="*/ 2 h 823"/>
                <a:gd name="T16" fmla="*/ 0 w 208"/>
                <a:gd name="T17" fmla="*/ 2 h 823"/>
                <a:gd name="T18" fmla="*/ 0 w 208"/>
                <a:gd name="T19" fmla="*/ 3 h 823"/>
                <a:gd name="T20" fmla="*/ 0 w 208"/>
                <a:gd name="T21" fmla="*/ 3 h 823"/>
                <a:gd name="T22" fmla="*/ 0 w 208"/>
                <a:gd name="T23" fmla="*/ 3 h 823"/>
                <a:gd name="T24" fmla="*/ 0 w 208"/>
                <a:gd name="T25" fmla="*/ 3 h 823"/>
                <a:gd name="T26" fmla="*/ 0 w 208"/>
                <a:gd name="T27" fmla="*/ 3 h 823"/>
                <a:gd name="T28" fmla="*/ 0 w 208"/>
                <a:gd name="T29" fmla="*/ 3 h 823"/>
                <a:gd name="T30" fmla="*/ 0 w 208"/>
                <a:gd name="T31" fmla="*/ 3 h 823"/>
                <a:gd name="T32" fmla="*/ 0 w 208"/>
                <a:gd name="T33" fmla="*/ 3 h 823"/>
                <a:gd name="T34" fmla="*/ 0 w 208"/>
                <a:gd name="T35" fmla="*/ 3 h 823"/>
                <a:gd name="T36" fmla="*/ 0 w 208"/>
                <a:gd name="T37" fmla="*/ 2 h 823"/>
                <a:gd name="T38" fmla="*/ 0 w 208"/>
                <a:gd name="T39" fmla="*/ 2 h 823"/>
                <a:gd name="T40" fmla="*/ 0 w 208"/>
                <a:gd name="T41" fmla="*/ 2 h 823"/>
                <a:gd name="T42" fmla="*/ 0 w 208"/>
                <a:gd name="T43" fmla="*/ 2 h 823"/>
                <a:gd name="T44" fmla="*/ 0 w 208"/>
                <a:gd name="T45" fmla="*/ 2 h 823"/>
                <a:gd name="T46" fmla="*/ 0 w 208"/>
                <a:gd name="T47" fmla="*/ 1 h 823"/>
                <a:gd name="T48" fmla="*/ 0 w 208"/>
                <a:gd name="T49" fmla="*/ 1 h 823"/>
                <a:gd name="T50" fmla="*/ 0 w 208"/>
                <a:gd name="T51" fmla="*/ 1 h 823"/>
                <a:gd name="T52" fmla="*/ 0 w 208"/>
                <a:gd name="T53" fmla="*/ 0 h 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823"/>
                <a:gd name="T83" fmla="*/ 208 w 208"/>
                <a:gd name="T84" fmla="*/ 823 h 8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823">
                  <a:moveTo>
                    <a:pt x="97" y="0"/>
                  </a:moveTo>
                  <a:lnTo>
                    <a:pt x="41" y="332"/>
                  </a:lnTo>
                  <a:lnTo>
                    <a:pt x="28" y="394"/>
                  </a:lnTo>
                  <a:lnTo>
                    <a:pt x="16" y="459"/>
                  </a:lnTo>
                  <a:lnTo>
                    <a:pt x="7" y="524"/>
                  </a:lnTo>
                  <a:lnTo>
                    <a:pt x="1" y="589"/>
                  </a:lnTo>
                  <a:lnTo>
                    <a:pt x="0" y="651"/>
                  </a:lnTo>
                  <a:lnTo>
                    <a:pt x="4" y="710"/>
                  </a:lnTo>
                  <a:lnTo>
                    <a:pt x="14" y="764"/>
                  </a:lnTo>
                  <a:lnTo>
                    <a:pt x="32" y="810"/>
                  </a:lnTo>
                  <a:lnTo>
                    <a:pt x="49" y="817"/>
                  </a:lnTo>
                  <a:lnTo>
                    <a:pt x="67" y="822"/>
                  </a:lnTo>
                  <a:lnTo>
                    <a:pt x="89" y="823"/>
                  </a:lnTo>
                  <a:lnTo>
                    <a:pt x="113" y="820"/>
                  </a:lnTo>
                  <a:lnTo>
                    <a:pt x="137" y="816"/>
                  </a:lnTo>
                  <a:lnTo>
                    <a:pt x="160" y="808"/>
                  </a:lnTo>
                  <a:lnTo>
                    <a:pt x="182" y="796"/>
                  </a:lnTo>
                  <a:lnTo>
                    <a:pt x="202" y="782"/>
                  </a:lnTo>
                  <a:lnTo>
                    <a:pt x="206" y="736"/>
                  </a:lnTo>
                  <a:lnTo>
                    <a:pt x="208" y="687"/>
                  </a:lnTo>
                  <a:lnTo>
                    <a:pt x="205" y="634"/>
                  </a:lnTo>
                  <a:lnTo>
                    <a:pt x="201" y="578"/>
                  </a:lnTo>
                  <a:lnTo>
                    <a:pt x="192" y="520"/>
                  </a:lnTo>
                  <a:lnTo>
                    <a:pt x="181" y="459"/>
                  </a:lnTo>
                  <a:lnTo>
                    <a:pt x="167" y="393"/>
                  </a:lnTo>
                  <a:lnTo>
                    <a:pt x="150" y="325"/>
                  </a:lnTo>
                  <a:lnTo>
                    <a:pt x="97" y="0"/>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6820" name="Freeform 18"/>
            <p:cNvSpPr>
              <a:spLocks/>
            </p:cNvSpPr>
            <p:nvPr/>
          </p:nvSpPr>
          <p:spPr bwMode="auto">
            <a:xfrm>
              <a:off x="3862" y="3700"/>
              <a:ext cx="98" cy="386"/>
            </a:xfrm>
            <a:custGeom>
              <a:avLst/>
              <a:gdLst>
                <a:gd name="T0" fmla="*/ 1 w 195"/>
                <a:gd name="T1" fmla="*/ 0 h 771"/>
                <a:gd name="T2" fmla="*/ 1 w 195"/>
                <a:gd name="T3" fmla="*/ 1 h 771"/>
                <a:gd name="T4" fmla="*/ 1 w 195"/>
                <a:gd name="T5" fmla="*/ 1 h 771"/>
                <a:gd name="T6" fmla="*/ 1 w 195"/>
                <a:gd name="T7" fmla="*/ 1 h 771"/>
                <a:gd name="T8" fmla="*/ 1 w 195"/>
                <a:gd name="T9" fmla="*/ 1 h 771"/>
                <a:gd name="T10" fmla="*/ 1 w 195"/>
                <a:gd name="T11" fmla="*/ 1 h 771"/>
                <a:gd name="T12" fmla="*/ 1 w 195"/>
                <a:gd name="T13" fmla="*/ 1 h 771"/>
                <a:gd name="T14" fmla="*/ 1 w 195"/>
                <a:gd name="T15" fmla="*/ 2 h 771"/>
                <a:gd name="T16" fmla="*/ 1 w 195"/>
                <a:gd name="T17" fmla="*/ 2 h 771"/>
                <a:gd name="T18" fmla="*/ 1 w 195"/>
                <a:gd name="T19" fmla="*/ 2 h 771"/>
                <a:gd name="T20" fmla="*/ 1 w 195"/>
                <a:gd name="T21" fmla="*/ 2 h 771"/>
                <a:gd name="T22" fmla="*/ 1 w 195"/>
                <a:gd name="T23" fmla="*/ 2 h 771"/>
                <a:gd name="T24" fmla="*/ 1 w 195"/>
                <a:gd name="T25" fmla="*/ 3 h 771"/>
                <a:gd name="T26" fmla="*/ 0 w 195"/>
                <a:gd name="T27" fmla="*/ 3 h 771"/>
                <a:gd name="T28" fmla="*/ 1 w 195"/>
                <a:gd name="T29" fmla="*/ 3 h 771"/>
                <a:gd name="T30" fmla="*/ 1 w 195"/>
                <a:gd name="T31" fmla="*/ 3 h 771"/>
                <a:gd name="T32" fmla="*/ 1 w 195"/>
                <a:gd name="T33" fmla="*/ 3 h 771"/>
                <a:gd name="T34" fmla="*/ 1 w 195"/>
                <a:gd name="T35" fmla="*/ 3 h 771"/>
                <a:gd name="T36" fmla="*/ 1 w 195"/>
                <a:gd name="T37" fmla="*/ 4 h 771"/>
                <a:gd name="T38" fmla="*/ 1 w 195"/>
                <a:gd name="T39" fmla="*/ 4 h 771"/>
                <a:gd name="T40" fmla="*/ 1 w 195"/>
                <a:gd name="T41" fmla="*/ 4 h 771"/>
                <a:gd name="T42" fmla="*/ 1 w 195"/>
                <a:gd name="T43" fmla="*/ 3 h 771"/>
                <a:gd name="T44" fmla="*/ 1 w 195"/>
                <a:gd name="T45" fmla="*/ 3 h 771"/>
                <a:gd name="T46" fmla="*/ 1 w 195"/>
                <a:gd name="T47" fmla="*/ 3 h 771"/>
                <a:gd name="T48" fmla="*/ 1 w 195"/>
                <a:gd name="T49" fmla="*/ 3 h 771"/>
                <a:gd name="T50" fmla="*/ 1 w 195"/>
                <a:gd name="T51" fmla="*/ 3 h 771"/>
                <a:gd name="T52" fmla="*/ 1 w 195"/>
                <a:gd name="T53" fmla="*/ 3 h 771"/>
                <a:gd name="T54" fmla="*/ 1 w 195"/>
                <a:gd name="T55" fmla="*/ 3 h 771"/>
                <a:gd name="T56" fmla="*/ 1 w 195"/>
                <a:gd name="T57" fmla="*/ 3 h 771"/>
                <a:gd name="T58" fmla="*/ 1 w 195"/>
                <a:gd name="T59" fmla="*/ 2 h 771"/>
                <a:gd name="T60" fmla="*/ 1 w 195"/>
                <a:gd name="T61" fmla="*/ 2 h 771"/>
                <a:gd name="T62" fmla="*/ 1 w 195"/>
                <a:gd name="T63" fmla="*/ 2 h 771"/>
                <a:gd name="T64" fmla="*/ 1 w 195"/>
                <a:gd name="T65" fmla="*/ 2 h 771"/>
                <a:gd name="T66" fmla="*/ 1 w 195"/>
                <a:gd name="T67" fmla="*/ 1 h 771"/>
                <a:gd name="T68" fmla="*/ 1 w 195"/>
                <a:gd name="T69" fmla="*/ 1 h 771"/>
                <a:gd name="T70" fmla="*/ 1 w 195"/>
                <a:gd name="T71" fmla="*/ 1 h 771"/>
                <a:gd name="T72" fmla="*/ 1 w 195"/>
                <a:gd name="T73" fmla="*/ 1 h 771"/>
                <a:gd name="T74" fmla="*/ 1 w 195"/>
                <a:gd name="T75" fmla="*/ 1 h 771"/>
                <a:gd name="T76" fmla="*/ 1 w 195"/>
                <a:gd name="T77" fmla="*/ 1 h 771"/>
                <a:gd name="T78" fmla="*/ 1 w 195"/>
                <a:gd name="T79" fmla="*/ 1 h 771"/>
                <a:gd name="T80" fmla="*/ 1 w 195"/>
                <a:gd name="T81" fmla="*/ 0 h 7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771"/>
                <a:gd name="T125" fmla="*/ 195 w 195"/>
                <a:gd name="T126" fmla="*/ 771 h 7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771">
                  <a:moveTo>
                    <a:pt x="91" y="0"/>
                  </a:moveTo>
                  <a:lnTo>
                    <a:pt x="84" y="39"/>
                  </a:lnTo>
                  <a:lnTo>
                    <a:pt x="78" y="78"/>
                  </a:lnTo>
                  <a:lnTo>
                    <a:pt x="71" y="117"/>
                  </a:lnTo>
                  <a:lnTo>
                    <a:pt x="64" y="156"/>
                  </a:lnTo>
                  <a:lnTo>
                    <a:pt x="58" y="196"/>
                  </a:lnTo>
                  <a:lnTo>
                    <a:pt x="51" y="235"/>
                  </a:lnTo>
                  <a:lnTo>
                    <a:pt x="45" y="274"/>
                  </a:lnTo>
                  <a:lnTo>
                    <a:pt x="38" y="313"/>
                  </a:lnTo>
                  <a:lnTo>
                    <a:pt x="26" y="371"/>
                  </a:lnTo>
                  <a:lnTo>
                    <a:pt x="16" y="431"/>
                  </a:lnTo>
                  <a:lnTo>
                    <a:pt x="7" y="492"/>
                  </a:lnTo>
                  <a:lnTo>
                    <a:pt x="2" y="552"/>
                  </a:lnTo>
                  <a:lnTo>
                    <a:pt x="0" y="609"/>
                  </a:lnTo>
                  <a:lnTo>
                    <a:pt x="3" y="663"/>
                  </a:lnTo>
                  <a:lnTo>
                    <a:pt x="14" y="713"/>
                  </a:lnTo>
                  <a:lnTo>
                    <a:pt x="31" y="757"/>
                  </a:lnTo>
                  <a:lnTo>
                    <a:pt x="46" y="765"/>
                  </a:lnTo>
                  <a:lnTo>
                    <a:pt x="64" y="769"/>
                  </a:lnTo>
                  <a:lnTo>
                    <a:pt x="85" y="771"/>
                  </a:lnTo>
                  <a:lnTo>
                    <a:pt x="107" y="769"/>
                  </a:lnTo>
                  <a:lnTo>
                    <a:pt x="130" y="764"/>
                  </a:lnTo>
                  <a:lnTo>
                    <a:pt x="152" y="756"/>
                  </a:lnTo>
                  <a:lnTo>
                    <a:pt x="172" y="743"/>
                  </a:lnTo>
                  <a:lnTo>
                    <a:pt x="190" y="728"/>
                  </a:lnTo>
                  <a:lnTo>
                    <a:pt x="194" y="683"/>
                  </a:lnTo>
                  <a:lnTo>
                    <a:pt x="195" y="636"/>
                  </a:lnTo>
                  <a:lnTo>
                    <a:pt x="192" y="585"/>
                  </a:lnTo>
                  <a:lnTo>
                    <a:pt x="188" y="532"/>
                  </a:lnTo>
                  <a:lnTo>
                    <a:pt x="180" y="477"/>
                  </a:lnTo>
                  <a:lnTo>
                    <a:pt x="169" y="417"/>
                  </a:lnTo>
                  <a:lnTo>
                    <a:pt x="157" y="355"/>
                  </a:lnTo>
                  <a:lnTo>
                    <a:pt x="142" y="290"/>
                  </a:lnTo>
                  <a:lnTo>
                    <a:pt x="135" y="253"/>
                  </a:lnTo>
                  <a:lnTo>
                    <a:pt x="129" y="217"/>
                  </a:lnTo>
                  <a:lnTo>
                    <a:pt x="122" y="181"/>
                  </a:lnTo>
                  <a:lnTo>
                    <a:pt x="116" y="145"/>
                  </a:lnTo>
                  <a:lnTo>
                    <a:pt x="111" y="108"/>
                  </a:lnTo>
                  <a:lnTo>
                    <a:pt x="104" y="72"/>
                  </a:lnTo>
                  <a:lnTo>
                    <a:pt x="98" y="35"/>
                  </a:lnTo>
                  <a:lnTo>
                    <a:pt x="91" y="0"/>
                  </a:lnTo>
                  <a:close/>
                </a:path>
              </a:pathLst>
            </a:custGeom>
            <a:solidFill>
              <a:srgbClr val="965100"/>
            </a:solidFill>
            <a:ln w="9525">
              <a:noFill/>
              <a:round/>
              <a:headEnd/>
              <a:tailEnd/>
            </a:ln>
          </p:spPr>
          <p:txBody>
            <a:bodyPr>
              <a:prstTxWarp prst="textNoShape">
                <a:avLst/>
              </a:prstTxWarp>
            </a:bodyPr>
            <a:lstStyle/>
            <a:p>
              <a:pPr eaLnBrk="0" hangingPunct="0"/>
              <a:endParaRPr lang="en-US"/>
            </a:p>
          </p:txBody>
        </p:sp>
        <p:sp>
          <p:nvSpPr>
            <p:cNvPr id="76821" name="Freeform 19"/>
            <p:cNvSpPr>
              <a:spLocks/>
            </p:cNvSpPr>
            <p:nvPr/>
          </p:nvSpPr>
          <p:spPr bwMode="auto">
            <a:xfrm>
              <a:off x="3867" y="3722"/>
              <a:ext cx="89" cy="360"/>
            </a:xfrm>
            <a:custGeom>
              <a:avLst/>
              <a:gdLst>
                <a:gd name="T0" fmla="*/ 0 w 180"/>
                <a:gd name="T1" fmla="*/ 0 h 722"/>
                <a:gd name="T2" fmla="*/ 0 w 180"/>
                <a:gd name="T3" fmla="*/ 0 h 722"/>
                <a:gd name="T4" fmla="*/ 0 w 180"/>
                <a:gd name="T5" fmla="*/ 0 h 722"/>
                <a:gd name="T6" fmla="*/ 0 w 180"/>
                <a:gd name="T7" fmla="*/ 0 h 722"/>
                <a:gd name="T8" fmla="*/ 0 w 180"/>
                <a:gd name="T9" fmla="*/ 0 h 722"/>
                <a:gd name="T10" fmla="*/ 0 w 180"/>
                <a:gd name="T11" fmla="*/ 0 h 722"/>
                <a:gd name="T12" fmla="*/ 0 w 180"/>
                <a:gd name="T13" fmla="*/ 0 h 722"/>
                <a:gd name="T14" fmla="*/ 0 w 180"/>
                <a:gd name="T15" fmla="*/ 1 h 722"/>
                <a:gd name="T16" fmla="*/ 0 w 180"/>
                <a:gd name="T17" fmla="*/ 1 h 722"/>
                <a:gd name="T18" fmla="*/ 0 w 180"/>
                <a:gd name="T19" fmla="*/ 1 h 722"/>
                <a:gd name="T20" fmla="*/ 0 w 180"/>
                <a:gd name="T21" fmla="*/ 1 h 722"/>
                <a:gd name="T22" fmla="*/ 0 w 180"/>
                <a:gd name="T23" fmla="*/ 1 h 722"/>
                <a:gd name="T24" fmla="*/ 0 w 180"/>
                <a:gd name="T25" fmla="*/ 2 h 722"/>
                <a:gd name="T26" fmla="*/ 0 w 180"/>
                <a:gd name="T27" fmla="*/ 2 h 722"/>
                <a:gd name="T28" fmla="*/ 0 w 180"/>
                <a:gd name="T29" fmla="*/ 2 h 722"/>
                <a:gd name="T30" fmla="*/ 0 w 180"/>
                <a:gd name="T31" fmla="*/ 2 h 722"/>
                <a:gd name="T32" fmla="*/ 0 w 180"/>
                <a:gd name="T33" fmla="*/ 2 h 722"/>
                <a:gd name="T34" fmla="*/ 0 w 180"/>
                <a:gd name="T35" fmla="*/ 2 h 722"/>
                <a:gd name="T36" fmla="*/ 0 w 180"/>
                <a:gd name="T37" fmla="*/ 2 h 722"/>
                <a:gd name="T38" fmla="*/ 0 w 180"/>
                <a:gd name="T39" fmla="*/ 2 h 722"/>
                <a:gd name="T40" fmla="*/ 0 w 180"/>
                <a:gd name="T41" fmla="*/ 2 h 722"/>
                <a:gd name="T42" fmla="*/ 0 w 180"/>
                <a:gd name="T43" fmla="*/ 2 h 722"/>
                <a:gd name="T44" fmla="*/ 0 w 180"/>
                <a:gd name="T45" fmla="*/ 2 h 722"/>
                <a:gd name="T46" fmla="*/ 0 w 180"/>
                <a:gd name="T47" fmla="*/ 2 h 722"/>
                <a:gd name="T48" fmla="*/ 0 w 180"/>
                <a:gd name="T49" fmla="*/ 2 h 722"/>
                <a:gd name="T50" fmla="*/ 0 w 180"/>
                <a:gd name="T51" fmla="*/ 2 h 722"/>
                <a:gd name="T52" fmla="*/ 0 w 180"/>
                <a:gd name="T53" fmla="*/ 2 h 722"/>
                <a:gd name="T54" fmla="*/ 0 w 180"/>
                <a:gd name="T55" fmla="*/ 2 h 722"/>
                <a:gd name="T56" fmla="*/ 0 w 180"/>
                <a:gd name="T57" fmla="*/ 1 h 722"/>
                <a:gd name="T58" fmla="*/ 0 w 180"/>
                <a:gd name="T59" fmla="*/ 1 h 722"/>
                <a:gd name="T60" fmla="*/ 0 w 180"/>
                <a:gd name="T61" fmla="*/ 1 h 722"/>
                <a:gd name="T62" fmla="*/ 0 w 180"/>
                <a:gd name="T63" fmla="*/ 1 h 722"/>
                <a:gd name="T64" fmla="*/ 0 w 180"/>
                <a:gd name="T65" fmla="*/ 1 h 722"/>
                <a:gd name="T66" fmla="*/ 0 w 180"/>
                <a:gd name="T67" fmla="*/ 0 h 722"/>
                <a:gd name="T68" fmla="*/ 0 w 180"/>
                <a:gd name="T69" fmla="*/ 0 h 722"/>
                <a:gd name="T70" fmla="*/ 0 w 180"/>
                <a:gd name="T71" fmla="*/ 0 h 722"/>
                <a:gd name="T72" fmla="*/ 0 w 180"/>
                <a:gd name="T73" fmla="*/ 0 h 722"/>
                <a:gd name="T74" fmla="*/ 0 w 180"/>
                <a:gd name="T75" fmla="*/ 0 h 722"/>
                <a:gd name="T76" fmla="*/ 0 w 180"/>
                <a:gd name="T77" fmla="*/ 0 h 722"/>
                <a:gd name="T78" fmla="*/ 0 w 180"/>
                <a:gd name="T79" fmla="*/ 0 h 722"/>
                <a:gd name="T80" fmla="*/ 0 w 180"/>
                <a:gd name="T81" fmla="*/ 0 h 7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722"/>
                <a:gd name="T125" fmla="*/ 180 w 180"/>
                <a:gd name="T126" fmla="*/ 722 h 7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722">
                  <a:moveTo>
                    <a:pt x="83" y="0"/>
                  </a:moveTo>
                  <a:lnTo>
                    <a:pt x="76" y="37"/>
                  </a:lnTo>
                  <a:lnTo>
                    <a:pt x="70" y="74"/>
                  </a:lnTo>
                  <a:lnTo>
                    <a:pt x="63" y="111"/>
                  </a:lnTo>
                  <a:lnTo>
                    <a:pt x="58" y="148"/>
                  </a:lnTo>
                  <a:lnTo>
                    <a:pt x="52" y="185"/>
                  </a:lnTo>
                  <a:lnTo>
                    <a:pt x="46" y="222"/>
                  </a:lnTo>
                  <a:lnTo>
                    <a:pt x="39" y="257"/>
                  </a:lnTo>
                  <a:lnTo>
                    <a:pt x="33" y="294"/>
                  </a:lnTo>
                  <a:lnTo>
                    <a:pt x="23" y="348"/>
                  </a:lnTo>
                  <a:lnTo>
                    <a:pt x="14" y="404"/>
                  </a:lnTo>
                  <a:lnTo>
                    <a:pt x="6" y="459"/>
                  </a:lnTo>
                  <a:lnTo>
                    <a:pt x="1" y="514"/>
                  </a:lnTo>
                  <a:lnTo>
                    <a:pt x="0" y="567"/>
                  </a:lnTo>
                  <a:lnTo>
                    <a:pt x="3" y="618"/>
                  </a:lnTo>
                  <a:lnTo>
                    <a:pt x="13" y="664"/>
                  </a:lnTo>
                  <a:lnTo>
                    <a:pt x="28" y="704"/>
                  </a:lnTo>
                  <a:lnTo>
                    <a:pt x="42" y="714"/>
                  </a:lnTo>
                  <a:lnTo>
                    <a:pt x="59" y="719"/>
                  </a:lnTo>
                  <a:lnTo>
                    <a:pt x="78" y="722"/>
                  </a:lnTo>
                  <a:lnTo>
                    <a:pt x="99" y="719"/>
                  </a:lnTo>
                  <a:lnTo>
                    <a:pt x="120" y="714"/>
                  </a:lnTo>
                  <a:lnTo>
                    <a:pt x="141" y="704"/>
                  </a:lnTo>
                  <a:lnTo>
                    <a:pt x="160" y="693"/>
                  </a:lnTo>
                  <a:lnTo>
                    <a:pt x="176" y="677"/>
                  </a:lnTo>
                  <a:lnTo>
                    <a:pt x="180" y="633"/>
                  </a:lnTo>
                  <a:lnTo>
                    <a:pt x="180" y="588"/>
                  </a:lnTo>
                  <a:lnTo>
                    <a:pt x="178" y="540"/>
                  </a:lnTo>
                  <a:lnTo>
                    <a:pt x="173" y="488"/>
                  </a:lnTo>
                  <a:lnTo>
                    <a:pt x="166" y="435"/>
                  </a:lnTo>
                  <a:lnTo>
                    <a:pt x="156" y="377"/>
                  </a:lnTo>
                  <a:lnTo>
                    <a:pt x="144" y="318"/>
                  </a:lnTo>
                  <a:lnTo>
                    <a:pt x="129" y="256"/>
                  </a:lnTo>
                  <a:lnTo>
                    <a:pt x="123" y="224"/>
                  </a:lnTo>
                  <a:lnTo>
                    <a:pt x="118" y="192"/>
                  </a:lnTo>
                  <a:lnTo>
                    <a:pt x="112" y="160"/>
                  </a:lnTo>
                  <a:lnTo>
                    <a:pt x="106" y="128"/>
                  </a:lnTo>
                  <a:lnTo>
                    <a:pt x="100" y="96"/>
                  </a:lnTo>
                  <a:lnTo>
                    <a:pt x="95" y="64"/>
                  </a:lnTo>
                  <a:lnTo>
                    <a:pt x="89" y="33"/>
                  </a:lnTo>
                  <a:lnTo>
                    <a:pt x="83" y="0"/>
                  </a:lnTo>
                  <a:close/>
                </a:path>
              </a:pathLst>
            </a:custGeom>
            <a:solidFill>
              <a:srgbClr val="9E5900"/>
            </a:solidFill>
            <a:ln w="9525">
              <a:noFill/>
              <a:round/>
              <a:headEnd/>
              <a:tailEnd/>
            </a:ln>
          </p:spPr>
          <p:txBody>
            <a:bodyPr>
              <a:prstTxWarp prst="textNoShape">
                <a:avLst/>
              </a:prstTxWarp>
            </a:bodyPr>
            <a:lstStyle/>
            <a:p>
              <a:pPr eaLnBrk="0" hangingPunct="0"/>
              <a:endParaRPr lang="en-US"/>
            </a:p>
          </p:txBody>
        </p:sp>
        <p:sp>
          <p:nvSpPr>
            <p:cNvPr id="76822" name="Freeform 20"/>
            <p:cNvSpPr>
              <a:spLocks/>
            </p:cNvSpPr>
            <p:nvPr/>
          </p:nvSpPr>
          <p:spPr bwMode="auto">
            <a:xfrm>
              <a:off x="3869" y="3743"/>
              <a:ext cx="84" cy="335"/>
            </a:xfrm>
            <a:custGeom>
              <a:avLst/>
              <a:gdLst>
                <a:gd name="T0" fmla="*/ 1 w 167"/>
                <a:gd name="T1" fmla="*/ 0 h 671"/>
                <a:gd name="T2" fmla="*/ 1 w 167"/>
                <a:gd name="T3" fmla="*/ 0 h 671"/>
                <a:gd name="T4" fmla="*/ 1 w 167"/>
                <a:gd name="T5" fmla="*/ 0 h 671"/>
                <a:gd name="T6" fmla="*/ 1 w 167"/>
                <a:gd name="T7" fmla="*/ 0 h 671"/>
                <a:gd name="T8" fmla="*/ 1 w 167"/>
                <a:gd name="T9" fmla="*/ 0 h 671"/>
                <a:gd name="T10" fmla="*/ 1 w 167"/>
                <a:gd name="T11" fmla="*/ 0 h 671"/>
                <a:gd name="T12" fmla="*/ 1 w 167"/>
                <a:gd name="T13" fmla="*/ 0 h 671"/>
                <a:gd name="T14" fmla="*/ 1 w 167"/>
                <a:gd name="T15" fmla="*/ 0 h 671"/>
                <a:gd name="T16" fmla="*/ 1 w 167"/>
                <a:gd name="T17" fmla="*/ 1 h 671"/>
                <a:gd name="T18" fmla="*/ 1 w 167"/>
                <a:gd name="T19" fmla="*/ 1 h 671"/>
                <a:gd name="T20" fmla="*/ 1 w 167"/>
                <a:gd name="T21" fmla="*/ 1 h 671"/>
                <a:gd name="T22" fmla="*/ 1 w 167"/>
                <a:gd name="T23" fmla="*/ 1 h 671"/>
                <a:gd name="T24" fmla="*/ 1 w 167"/>
                <a:gd name="T25" fmla="*/ 1 h 671"/>
                <a:gd name="T26" fmla="*/ 0 w 167"/>
                <a:gd name="T27" fmla="*/ 2 h 671"/>
                <a:gd name="T28" fmla="*/ 1 w 167"/>
                <a:gd name="T29" fmla="*/ 2 h 671"/>
                <a:gd name="T30" fmla="*/ 1 w 167"/>
                <a:gd name="T31" fmla="*/ 2 h 671"/>
                <a:gd name="T32" fmla="*/ 1 w 167"/>
                <a:gd name="T33" fmla="*/ 2 h 671"/>
                <a:gd name="T34" fmla="*/ 1 w 167"/>
                <a:gd name="T35" fmla="*/ 2 h 671"/>
                <a:gd name="T36" fmla="*/ 1 w 167"/>
                <a:gd name="T37" fmla="*/ 2 h 671"/>
                <a:gd name="T38" fmla="*/ 1 w 167"/>
                <a:gd name="T39" fmla="*/ 2 h 671"/>
                <a:gd name="T40" fmla="*/ 1 w 167"/>
                <a:gd name="T41" fmla="*/ 2 h 671"/>
                <a:gd name="T42" fmla="*/ 1 w 167"/>
                <a:gd name="T43" fmla="*/ 2 h 671"/>
                <a:gd name="T44" fmla="*/ 1 w 167"/>
                <a:gd name="T45" fmla="*/ 2 h 671"/>
                <a:gd name="T46" fmla="*/ 1 w 167"/>
                <a:gd name="T47" fmla="*/ 2 h 671"/>
                <a:gd name="T48" fmla="*/ 1 w 167"/>
                <a:gd name="T49" fmla="*/ 2 h 671"/>
                <a:gd name="T50" fmla="*/ 1 w 167"/>
                <a:gd name="T51" fmla="*/ 2 h 671"/>
                <a:gd name="T52" fmla="*/ 1 w 167"/>
                <a:gd name="T53" fmla="*/ 2 h 671"/>
                <a:gd name="T54" fmla="*/ 1 w 167"/>
                <a:gd name="T55" fmla="*/ 1 h 671"/>
                <a:gd name="T56" fmla="*/ 1 w 167"/>
                <a:gd name="T57" fmla="*/ 1 h 671"/>
                <a:gd name="T58" fmla="*/ 1 w 167"/>
                <a:gd name="T59" fmla="*/ 1 h 671"/>
                <a:gd name="T60" fmla="*/ 1 w 167"/>
                <a:gd name="T61" fmla="*/ 1 h 671"/>
                <a:gd name="T62" fmla="*/ 1 w 167"/>
                <a:gd name="T63" fmla="*/ 1 h 671"/>
                <a:gd name="T64" fmla="*/ 1 w 167"/>
                <a:gd name="T65" fmla="*/ 0 h 671"/>
                <a:gd name="T66" fmla="*/ 1 w 167"/>
                <a:gd name="T67" fmla="*/ 0 h 671"/>
                <a:gd name="T68" fmla="*/ 1 w 167"/>
                <a:gd name="T69" fmla="*/ 0 h 671"/>
                <a:gd name="T70" fmla="*/ 1 w 167"/>
                <a:gd name="T71" fmla="*/ 0 h 671"/>
                <a:gd name="T72" fmla="*/ 1 w 167"/>
                <a:gd name="T73" fmla="*/ 0 h 671"/>
                <a:gd name="T74" fmla="*/ 1 w 167"/>
                <a:gd name="T75" fmla="*/ 0 h 671"/>
                <a:gd name="T76" fmla="*/ 1 w 167"/>
                <a:gd name="T77" fmla="*/ 0 h 671"/>
                <a:gd name="T78" fmla="*/ 1 w 167"/>
                <a:gd name="T79" fmla="*/ 0 h 671"/>
                <a:gd name="T80" fmla="*/ 1 w 167"/>
                <a:gd name="T81" fmla="*/ 0 h 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671"/>
                <a:gd name="T125" fmla="*/ 167 w 167"/>
                <a:gd name="T126" fmla="*/ 671 h 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671">
                  <a:moveTo>
                    <a:pt x="76" y="0"/>
                  </a:moveTo>
                  <a:lnTo>
                    <a:pt x="70" y="34"/>
                  </a:lnTo>
                  <a:lnTo>
                    <a:pt x="65" y="69"/>
                  </a:lnTo>
                  <a:lnTo>
                    <a:pt x="60" y="104"/>
                  </a:lnTo>
                  <a:lnTo>
                    <a:pt x="54" y="137"/>
                  </a:lnTo>
                  <a:lnTo>
                    <a:pt x="48" y="172"/>
                  </a:lnTo>
                  <a:lnTo>
                    <a:pt x="42" y="206"/>
                  </a:lnTo>
                  <a:lnTo>
                    <a:pt x="37" y="241"/>
                  </a:lnTo>
                  <a:lnTo>
                    <a:pt x="31" y="275"/>
                  </a:lnTo>
                  <a:lnTo>
                    <a:pt x="22" y="324"/>
                  </a:lnTo>
                  <a:lnTo>
                    <a:pt x="14" y="374"/>
                  </a:lnTo>
                  <a:lnTo>
                    <a:pt x="7" y="425"/>
                  </a:lnTo>
                  <a:lnTo>
                    <a:pt x="2" y="476"/>
                  </a:lnTo>
                  <a:lnTo>
                    <a:pt x="0" y="525"/>
                  </a:lnTo>
                  <a:lnTo>
                    <a:pt x="3" y="571"/>
                  </a:lnTo>
                  <a:lnTo>
                    <a:pt x="11" y="614"/>
                  </a:lnTo>
                  <a:lnTo>
                    <a:pt x="25" y="651"/>
                  </a:lnTo>
                  <a:lnTo>
                    <a:pt x="39" y="663"/>
                  </a:lnTo>
                  <a:lnTo>
                    <a:pt x="56" y="668"/>
                  </a:lnTo>
                  <a:lnTo>
                    <a:pt x="75" y="671"/>
                  </a:lnTo>
                  <a:lnTo>
                    <a:pt x="94" y="668"/>
                  </a:lnTo>
                  <a:lnTo>
                    <a:pt x="114" y="663"/>
                  </a:lnTo>
                  <a:lnTo>
                    <a:pt x="132" y="653"/>
                  </a:lnTo>
                  <a:lnTo>
                    <a:pt x="150" y="641"/>
                  </a:lnTo>
                  <a:lnTo>
                    <a:pt x="165" y="624"/>
                  </a:lnTo>
                  <a:lnTo>
                    <a:pt x="167" y="582"/>
                  </a:lnTo>
                  <a:lnTo>
                    <a:pt x="167" y="538"/>
                  </a:lnTo>
                  <a:lnTo>
                    <a:pt x="165" y="491"/>
                  </a:lnTo>
                  <a:lnTo>
                    <a:pt x="160" y="441"/>
                  </a:lnTo>
                  <a:lnTo>
                    <a:pt x="153" y="391"/>
                  </a:lnTo>
                  <a:lnTo>
                    <a:pt x="144" y="336"/>
                  </a:lnTo>
                  <a:lnTo>
                    <a:pt x="132" y="280"/>
                  </a:lnTo>
                  <a:lnTo>
                    <a:pt x="120" y="221"/>
                  </a:lnTo>
                  <a:lnTo>
                    <a:pt x="114" y="193"/>
                  </a:lnTo>
                  <a:lnTo>
                    <a:pt x="108" y="166"/>
                  </a:lnTo>
                  <a:lnTo>
                    <a:pt x="104" y="138"/>
                  </a:lnTo>
                  <a:lnTo>
                    <a:pt x="98" y="111"/>
                  </a:lnTo>
                  <a:lnTo>
                    <a:pt x="92" y="83"/>
                  </a:lnTo>
                  <a:lnTo>
                    <a:pt x="87" y="55"/>
                  </a:lnTo>
                  <a:lnTo>
                    <a:pt x="82" y="28"/>
                  </a:lnTo>
                  <a:lnTo>
                    <a:pt x="76" y="0"/>
                  </a:lnTo>
                  <a:close/>
                </a:path>
              </a:pathLst>
            </a:custGeom>
            <a:solidFill>
              <a:srgbClr val="A86600"/>
            </a:solidFill>
            <a:ln w="9525">
              <a:noFill/>
              <a:round/>
              <a:headEnd/>
              <a:tailEnd/>
            </a:ln>
          </p:spPr>
          <p:txBody>
            <a:bodyPr>
              <a:prstTxWarp prst="textNoShape">
                <a:avLst/>
              </a:prstTxWarp>
            </a:bodyPr>
            <a:lstStyle/>
            <a:p>
              <a:pPr eaLnBrk="0" hangingPunct="0"/>
              <a:endParaRPr lang="en-US"/>
            </a:p>
          </p:txBody>
        </p:sp>
        <p:sp>
          <p:nvSpPr>
            <p:cNvPr id="76823" name="Freeform 21"/>
            <p:cNvSpPr>
              <a:spLocks/>
            </p:cNvSpPr>
            <p:nvPr/>
          </p:nvSpPr>
          <p:spPr bwMode="auto">
            <a:xfrm>
              <a:off x="3873" y="3764"/>
              <a:ext cx="77" cy="310"/>
            </a:xfrm>
            <a:custGeom>
              <a:avLst/>
              <a:gdLst>
                <a:gd name="T0" fmla="*/ 1 w 153"/>
                <a:gd name="T1" fmla="*/ 0 h 622"/>
                <a:gd name="T2" fmla="*/ 1 w 153"/>
                <a:gd name="T3" fmla="*/ 0 h 622"/>
                <a:gd name="T4" fmla="*/ 1 w 153"/>
                <a:gd name="T5" fmla="*/ 0 h 622"/>
                <a:gd name="T6" fmla="*/ 1 w 153"/>
                <a:gd name="T7" fmla="*/ 0 h 622"/>
                <a:gd name="T8" fmla="*/ 1 w 153"/>
                <a:gd name="T9" fmla="*/ 0 h 622"/>
                <a:gd name="T10" fmla="*/ 1 w 153"/>
                <a:gd name="T11" fmla="*/ 0 h 622"/>
                <a:gd name="T12" fmla="*/ 1 w 153"/>
                <a:gd name="T13" fmla="*/ 0 h 622"/>
                <a:gd name="T14" fmla="*/ 1 w 153"/>
                <a:gd name="T15" fmla="*/ 0 h 622"/>
                <a:gd name="T16" fmla="*/ 1 w 153"/>
                <a:gd name="T17" fmla="*/ 1 h 622"/>
                <a:gd name="T18" fmla="*/ 1 w 153"/>
                <a:gd name="T19" fmla="*/ 1 h 622"/>
                <a:gd name="T20" fmla="*/ 1 w 153"/>
                <a:gd name="T21" fmla="*/ 1 h 622"/>
                <a:gd name="T22" fmla="*/ 1 w 153"/>
                <a:gd name="T23" fmla="*/ 1 h 622"/>
                <a:gd name="T24" fmla="*/ 1 w 153"/>
                <a:gd name="T25" fmla="*/ 1 h 622"/>
                <a:gd name="T26" fmla="*/ 0 w 153"/>
                <a:gd name="T27" fmla="*/ 1 h 622"/>
                <a:gd name="T28" fmla="*/ 1 w 153"/>
                <a:gd name="T29" fmla="*/ 2 h 622"/>
                <a:gd name="T30" fmla="*/ 1 w 153"/>
                <a:gd name="T31" fmla="*/ 2 h 622"/>
                <a:gd name="T32" fmla="*/ 1 w 153"/>
                <a:gd name="T33" fmla="*/ 2 h 622"/>
                <a:gd name="T34" fmla="*/ 1 w 153"/>
                <a:gd name="T35" fmla="*/ 2 h 622"/>
                <a:gd name="T36" fmla="*/ 1 w 153"/>
                <a:gd name="T37" fmla="*/ 2 h 622"/>
                <a:gd name="T38" fmla="*/ 1 w 153"/>
                <a:gd name="T39" fmla="*/ 2 h 622"/>
                <a:gd name="T40" fmla="*/ 1 w 153"/>
                <a:gd name="T41" fmla="*/ 2 h 622"/>
                <a:gd name="T42" fmla="*/ 1 w 153"/>
                <a:gd name="T43" fmla="*/ 2 h 622"/>
                <a:gd name="T44" fmla="*/ 1 w 153"/>
                <a:gd name="T45" fmla="*/ 2 h 622"/>
                <a:gd name="T46" fmla="*/ 1 w 153"/>
                <a:gd name="T47" fmla="*/ 2 h 622"/>
                <a:gd name="T48" fmla="*/ 1 w 153"/>
                <a:gd name="T49" fmla="*/ 2 h 622"/>
                <a:gd name="T50" fmla="*/ 1 w 153"/>
                <a:gd name="T51" fmla="*/ 2 h 622"/>
                <a:gd name="T52" fmla="*/ 1 w 153"/>
                <a:gd name="T53" fmla="*/ 1 h 622"/>
                <a:gd name="T54" fmla="*/ 1 w 153"/>
                <a:gd name="T55" fmla="*/ 1 h 622"/>
                <a:gd name="T56" fmla="*/ 1 w 153"/>
                <a:gd name="T57" fmla="*/ 1 h 622"/>
                <a:gd name="T58" fmla="*/ 1 w 153"/>
                <a:gd name="T59" fmla="*/ 1 h 622"/>
                <a:gd name="T60" fmla="*/ 1 w 153"/>
                <a:gd name="T61" fmla="*/ 1 h 622"/>
                <a:gd name="T62" fmla="*/ 1 w 153"/>
                <a:gd name="T63" fmla="*/ 0 h 622"/>
                <a:gd name="T64" fmla="*/ 1 w 153"/>
                <a:gd name="T65" fmla="*/ 0 h 622"/>
                <a:gd name="T66" fmla="*/ 1 w 153"/>
                <a:gd name="T67" fmla="*/ 0 h 622"/>
                <a:gd name="T68" fmla="*/ 1 w 153"/>
                <a:gd name="T69" fmla="*/ 0 h 622"/>
                <a:gd name="T70" fmla="*/ 1 w 153"/>
                <a:gd name="T71" fmla="*/ 0 h 622"/>
                <a:gd name="T72" fmla="*/ 1 w 153"/>
                <a:gd name="T73" fmla="*/ 0 h 622"/>
                <a:gd name="T74" fmla="*/ 1 w 153"/>
                <a:gd name="T75" fmla="*/ 0 h 622"/>
                <a:gd name="T76" fmla="*/ 1 w 153"/>
                <a:gd name="T77" fmla="*/ 0 h 622"/>
                <a:gd name="T78" fmla="*/ 1 w 153"/>
                <a:gd name="T79" fmla="*/ 0 h 622"/>
                <a:gd name="T80" fmla="*/ 1 w 153"/>
                <a:gd name="T81" fmla="*/ 0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622"/>
                <a:gd name="T125" fmla="*/ 153 w 15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622">
                  <a:moveTo>
                    <a:pt x="68" y="0"/>
                  </a:moveTo>
                  <a:lnTo>
                    <a:pt x="63" y="33"/>
                  </a:lnTo>
                  <a:lnTo>
                    <a:pt x="59" y="65"/>
                  </a:lnTo>
                  <a:lnTo>
                    <a:pt x="53" y="97"/>
                  </a:lnTo>
                  <a:lnTo>
                    <a:pt x="48" y="129"/>
                  </a:lnTo>
                  <a:lnTo>
                    <a:pt x="42" y="162"/>
                  </a:lnTo>
                  <a:lnTo>
                    <a:pt x="38" y="194"/>
                  </a:lnTo>
                  <a:lnTo>
                    <a:pt x="32" y="226"/>
                  </a:lnTo>
                  <a:lnTo>
                    <a:pt x="28" y="259"/>
                  </a:lnTo>
                  <a:lnTo>
                    <a:pt x="19" y="302"/>
                  </a:lnTo>
                  <a:lnTo>
                    <a:pt x="11" y="348"/>
                  </a:lnTo>
                  <a:lnTo>
                    <a:pt x="4" y="394"/>
                  </a:lnTo>
                  <a:lnTo>
                    <a:pt x="1" y="441"/>
                  </a:lnTo>
                  <a:lnTo>
                    <a:pt x="0" y="486"/>
                  </a:lnTo>
                  <a:lnTo>
                    <a:pt x="2" y="527"/>
                  </a:lnTo>
                  <a:lnTo>
                    <a:pt x="9" y="565"/>
                  </a:lnTo>
                  <a:lnTo>
                    <a:pt x="22" y="600"/>
                  </a:lnTo>
                  <a:lnTo>
                    <a:pt x="36" y="612"/>
                  </a:lnTo>
                  <a:lnTo>
                    <a:pt x="52" y="619"/>
                  </a:lnTo>
                  <a:lnTo>
                    <a:pt x="69" y="622"/>
                  </a:lnTo>
                  <a:lnTo>
                    <a:pt x="87" y="620"/>
                  </a:lnTo>
                  <a:lnTo>
                    <a:pt x="105" y="613"/>
                  </a:lnTo>
                  <a:lnTo>
                    <a:pt x="122" y="604"/>
                  </a:lnTo>
                  <a:lnTo>
                    <a:pt x="138" y="590"/>
                  </a:lnTo>
                  <a:lnTo>
                    <a:pt x="152" y="573"/>
                  </a:lnTo>
                  <a:lnTo>
                    <a:pt x="153" y="533"/>
                  </a:lnTo>
                  <a:lnTo>
                    <a:pt x="153" y="489"/>
                  </a:lnTo>
                  <a:lnTo>
                    <a:pt x="150" y="444"/>
                  </a:lnTo>
                  <a:lnTo>
                    <a:pt x="145" y="398"/>
                  </a:lnTo>
                  <a:lnTo>
                    <a:pt x="139" y="348"/>
                  </a:lnTo>
                  <a:lnTo>
                    <a:pt x="130" y="298"/>
                  </a:lnTo>
                  <a:lnTo>
                    <a:pt x="120" y="244"/>
                  </a:lnTo>
                  <a:lnTo>
                    <a:pt x="107" y="188"/>
                  </a:lnTo>
                  <a:lnTo>
                    <a:pt x="102" y="165"/>
                  </a:lnTo>
                  <a:lnTo>
                    <a:pt x="98" y="141"/>
                  </a:lnTo>
                  <a:lnTo>
                    <a:pt x="93" y="118"/>
                  </a:lnTo>
                  <a:lnTo>
                    <a:pt x="87" y="95"/>
                  </a:lnTo>
                  <a:lnTo>
                    <a:pt x="83" y="72"/>
                  </a:lnTo>
                  <a:lnTo>
                    <a:pt x="78" y="48"/>
                  </a:lnTo>
                  <a:lnTo>
                    <a:pt x="72" y="25"/>
                  </a:lnTo>
                  <a:lnTo>
                    <a:pt x="68" y="0"/>
                  </a:lnTo>
                  <a:close/>
                </a:path>
              </a:pathLst>
            </a:custGeom>
            <a:solidFill>
              <a:srgbClr val="B27000"/>
            </a:solidFill>
            <a:ln w="9525">
              <a:noFill/>
              <a:round/>
              <a:headEnd/>
              <a:tailEnd/>
            </a:ln>
          </p:spPr>
          <p:txBody>
            <a:bodyPr>
              <a:prstTxWarp prst="textNoShape">
                <a:avLst/>
              </a:prstTxWarp>
            </a:bodyPr>
            <a:lstStyle/>
            <a:p>
              <a:pPr eaLnBrk="0" hangingPunct="0"/>
              <a:endParaRPr lang="en-US"/>
            </a:p>
          </p:txBody>
        </p:sp>
        <p:sp>
          <p:nvSpPr>
            <p:cNvPr id="76824" name="Freeform 22"/>
            <p:cNvSpPr>
              <a:spLocks/>
            </p:cNvSpPr>
            <p:nvPr/>
          </p:nvSpPr>
          <p:spPr bwMode="auto">
            <a:xfrm>
              <a:off x="3877" y="3785"/>
              <a:ext cx="70" cy="285"/>
            </a:xfrm>
            <a:custGeom>
              <a:avLst/>
              <a:gdLst>
                <a:gd name="T0" fmla="*/ 1 w 139"/>
                <a:gd name="T1" fmla="*/ 0 h 570"/>
                <a:gd name="T2" fmla="*/ 1 w 139"/>
                <a:gd name="T3" fmla="*/ 1 h 570"/>
                <a:gd name="T4" fmla="*/ 1 w 139"/>
                <a:gd name="T5" fmla="*/ 1 h 570"/>
                <a:gd name="T6" fmla="*/ 1 w 139"/>
                <a:gd name="T7" fmla="*/ 1 h 570"/>
                <a:gd name="T8" fmla="*/ 1 w 139"/>
                <a:gd name="T9" fmla="*/ 1 h 570"/>
                <a:gd name="T10" fmla="*/ 1 w 139"/>
                <a:gd name="T11" fmla="*/ 1 h 570"/>
                <a:gd name="T12" fmla="*/ 1 w 139"/>
                <a:gd name="T13" fmla="*/ 1 h 570"/>
                <a:gd name="T14" fmla="*/ 1 w 139"/>
                <a:gd name="T15" fmla="*/ 1 h 570"/>
                <a:gd name="T16" fmla="*/ 1 w 139"/>
                <a:gd name="T17" fmla="*/ 1 h 570"/>
                <a:gd name="T18" fmla="*/ 1 w 139"/>
                <a:gd name="T19" fmla="*/ 2 h 570"/>
                <a:gd name="T20" fmla="*/ 1 w 139"/>
                <a:gd name="T21" fmla="*/ 2 h 570"/>
                <a:gd name="T22" fmla="*/ 1 w 139"/>
                <a:gd name="T23" fmla="*/ 2 h 570"/>
                <a:gd name="T24" fmla="*/ 1 w 139"/>
                <a:gd name="T25" fmla="*/ 2 h 570"/>
                <a:gd name="T26" fmla="*/ 0 w 139"/>
                <a:gd name="T27" fmla="*/ 2 h 570"/>
                <a:gd name="T28" fmla="*/ 1 w 139"/>
                <a:gd name="T29" fmla="*/ 2 h 570"/>
                <a:gd name="T30" fmla="*/ 1 w 139"/>
                <a:gd name="T31" fmla="*/ 3 h 570"/>
                <a:gd name="T32" fmla="*/ 1 w 139"/>
                <a:gd name="T33" fmla="*/ 3 h 570"/>
                <a:gd name="T34" fmla="*/ 1 w 139"/>
                <a:gd name="T35" fmla="*/ 3 h 570"/>
                <a:gd name="T36" fmla="*/ 1 w 139"/>
                <a:gd name="T37" fmla="*/ 3 h 570"/>
                <a:gd name="T38" fmla="*/ 1 w 139"/>
                <a:gd name="T39" fmla="*/ 3 h 570"/>
                <a:gd name="T40" fmla="*/ 1 w 139"/>
                <a:gd name="T41" fmla="*/ 3 h 570"/>
                <a:gd name="T42" fmla="*/ 1 w 139"/>
                <a:gd name="T43" fmla="*/ 3 h 570"/>
                <a:gd name="T44" fmla="*/ 1 w 139"/>
                <a:gd name="T45" fmla="*/ 3 h 570"/>
                <a:gd name="T46" fmla="*/ 1 w 139"/>
                <a:gd name="T47" fmla="*/ 3 h 570"/>
                <a:gd name="T48" fmla="*/ 1 w 139"/>
                <a:gd name="T49" fmla="*/ 3 h 570"/>
                <a:gd name="T50" fmla="*/ 1 w 139"/>
                <a:gd name="T51" fmla="*/ 2 h 570"/>
                <a:gd name="T52" fmla="*/ 1 w 139"/>
                <a:gd name="T53" fmla="*/ 2 h 570"/>
                <a:gd name="T54" fmla="*/ 1 w 139"/>
                <a:gd name="T55" fmla="*/ 2 h 570"/>
                <a:gd name="T56" fmla="*/ 1 w 139"/>
                <a:gd name="T57" fmla="*/ 2 h 570"/>
                <a:gd name="T58" fmla="*/ 1 w 139"/>
                <a:gd name="T59" fmla="*/ 2 h 570"/>
                <a:gd name="T60" fmla="*/ 1 w 139"/>
                <a:gd name="T61" fmla="*/ 1 h 570"/>
                <a:gd name="T62" fmla="*/ 1 w 139"/>
                <a:gd name="T63" fmla="*/ 1 h 570"/>
                <a:gd name="T64" fmla="*/ 1 w 139"/>
                <a:gd name="T65" fmla="*/ 1 h 570"/>
                <a:gd name="T66" fmla="*/ 1 w 139"/>
                <a:gd name="T67" fmla="*/ 1 h 570"/>
                <a:gd name="T68" fmla="*/ 1 w 139"/>
                <a:gd name="T69" fmla="*/ 1 h 570"/>
                <a:gd name="T70" fmla="*/ 1 w 139"/>
                <a:gd name="T71" fmla="*/ 1 h 570"/>
                <a:gd name="T72" fmla="*/ 1 w 139"/>
                <a:gd name="T73" fmla="*/ 1 h 570"/>
                <a:gd name="T74" fmla="*/ 1 w 139"/>
                <a:gd name="T75" fmla="*/ 1 h 570"/>
                <a:gd name="T76" fmla="*/ 1 w 139"/>
                <a:gd name="T77" fmla="*/ 1 h 570"/>
                <a:gd name="T78" fmla="*/ 1 w 139"/>
                <a:gd name="T79" fmla="*/ 1 h 570"/>
                <a:gd name="T80" fmla="*/ 1 w 139"/>
                <a:gd name="T81" fmla="*/ 0 h 5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570"/>
                <a:gd name="T125" fmla="*/ 139 w 139"/>
                <a:gd name="T126" fmla="*/ 570 h 5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570">
                  <a:moveTo>
                    <a:pt x="61" y="0"/>
                  </a:moveTo>
                  <a:lnTo>
                    <a:pt x="56" y="30"/>
                  </a:lnTo>
                  <a:lnTo>
                    <a:pt x="52" y="60"/>
                  </a:lnTo>
                  <a:lnTo>
                    <a:pt x="47" y="90"/>
                  </a:lnTo>
                  <a:lnTo>
                    <a:pt x="42" y="119"/>
                  </a:lnTo>
                  <a:lnTo>
                    <a:pt x="38" y="149"/>
                  </a:lnTo>
                  <a:lnTo>
                    <a:pt x="33" y="179"/>
                  </a:lnTo>
                  <a:lnTo>
                    <a:pt x="29" y="209"/>
                  </a:lnTo>
                  <a:lnTo>
                    <a:pt x="24" y="239"/>
                  </a:lnTo>
                  <a:lnTo>
                    <a:pt x="17" y="279"/>
                  </a:lnTo>
                  <a:lnTo>
                    <a:pt x="10" y="319"/>
                  </a:lnTo>
                  <a:lnTo>
                    <a:pt x="4" y="361"/>
                  </a:lnTo>
                  <a:lnTo>
                    <a:pt x="1" y="402"/>
                  </a:lnTo>
                  <a:lnTo>
                    <a:pt x="0" y="443"/>
                  </a:lnTo>
                  <a:lnTo>
                    <a:pt x="2" y="479"/>
                  </a:lnTo>
                  <a:lnTo>
                    <a:pt x="9" y="514"/>
                  </a:lnTo>
                  <a:lnTo>
                    <a:pt x="19" y="545"/>
                  </a:lnTo>
                  <a:lnTo>
                    <a:pt x="32" y="559"/>
                  </a:lnTo>
                  <a:lnTo>
                    <a:pt x="47" y="567"/>
                  </a:lnTo>
                  <a:lnTo>
                    <a:pt x="63" y="570"/>
                  </a:lnTo>
                  <a:lnTo>
                    <a:pt x="79" y="568"/>
                  </a:lnTo>
                  <a:lnTo>
                    <a:pt x="97" y="562"/>
                  </a:lnTo>
                  <a:lnTo>
                    <a:pt x="112" y="552"/>
                  </a:lnTo>
                  <a:lnTo>
                    <a:pt x="127" y="537"/>
                  </a:lnTo>
                  <a:lnTo>
                    <a:pt x="138" y="520"/>
                  </a:lnTo>
                  <a:lnTo>
                    <a:pt x="139" y="481"/>
                  </a:lnTo>
                  <a:lnTo>
                    <a:pt x="138" y="439"/>
                  </a:lnTo>
                  <a:lnTo>
                    <a:pt x="136" y="396"/>
                  </a:lnTo>
                  <a:lnTo>
                    <a:pt x="131" y="351"/>
                  </a:lnTo>
                  <a:lnTo>
                    <a:pt x="125" y="305"/>
                  </a:lnTo>
                  <a:lnTo>
                    <a:pt x="117" y="256"/>
                  </a:lnTo>
                  <a:lnTo>
                    <a:pt x="108" y="206"/>
                  </a:lnTo>
                  <a:lnTo>
                    <a:pt x="97" y="153"/>
                  </a:lnTo>
                  <a:lnTo>
                    <a:pt x="92" y="134"/>
                  </a:lnTo>
                  <a:lnTo>
                    <a:pt x="87" y="115"/>
                  </a:lnTo>
                  <a:lnTo>
                    <a:pt x="83" y="96"/>
                  </a:lnTo>
                  <a:lnTo>
                    <a:pt x="78" y="76"/>
                  </a:lnTo>
                  <a:lnTo>
                    <a:pt x="74" y="58"/>
                  </a:lnTo>
                  <a:lnTo>
                    <a:pt x="70" y="38"/>
                  </a:lnTo>
                  <a:lnTo>
                    <a:pt x="65" y="20"/>
                  </a:lnTo>
                  <a:lnTo>
                    <a:pt x="61" y="0"/>
                  </a:lnTo>
                  <a:close/>
                </a:path>
              </a:pathLst>
            </a:custGeom>
            <a:solidFill>
              <a:srgbClr val="BC7C00"/>
            </a:solidFill>
            <a:ln w="9525">
              <a:noFill/>
              <a:round/>
              <a:headEnd/>
              <a:tailEnd/>
            </a:ln>
          </p:spPr>
          <p:txBody>
            <a:bodyPr>
              <a:prstTxWarp prst="textNoShape">
                <a:avLst/>
              </a:prstTxWarp>
            </a:bodyPr>
            <a:lstStyle/>
            <a:p>
              <a:pPr eaLnBrk="0" hangingPunct="0"/>
              <a:endParaRPr lang="en-US"/>
            </a:p>
          </p:txBody>
        </p:sp>
        <p:sp>
          <p:nvSpPr>
            <p:cNvPr id="76825" name="Freeform 23"/>
            <p:cNvSpPr>
              <a:spLocks/>
            </p:cNvSpPr>
            <p:nvPr/>
          </p:nvSpPr>
          <p:spPr bwMode="auto">
            <a:xfrm>
              <a:off x="3880" y="3806"/>
              <a:ext cx="64" cy="260"/>
            </a:xfrm>
            <a:custGeom>
              <a:avLst/>
              <a:gdLst>
                <a:gd name="T0" fmla="*/ 1 w 126"/>
                <a:gd name="T1" fmla="*/ 0 h 519"/>
                <a:gd name="T2" fmla="*/ 1 w 126"/>
                <a:gd name="T3" fmla="*/ 1 h 519"/>
                <a:gd name="T4" fmla="*/ 1 w 126"/>
                <a:gd name="T5" fmla="*/ 1 h 519"/>
                <a:gd name="T6" fmla="*/ 1 w 126"/>
                <a:gd name="T7" fmla="*/ 1 h 519"/>
                <a:gd name="T8" fmla="*/ 1 w 126"/>
                <a:gd name="T9" fmla="*/ 1 h 519"/>
                <a:gd name="T10" fmla="*/ 1 w 126"/>
                <a:gd name="T11" fmla="*/ 1 h 519"/>
                <a:gd name="T12" fmla="*/ 1 w 126"/>
                <a:gd name="T13" fmla="*/ 2 h 519"/>
                <a:gd name="T14" fmla="*/ 1 w 126"/>
                <a:gd name="T15" fmla="*/ 2 h 519"/>
                <a:gd name="T16" fmla="*/ 1 w 126"/>
                <a:gd name="T17" fmla="*/ 2 h 519"/>
                <a:gd name="T18" fmla="*/ 0 w 126"/>
                <a:gd name="T19" fmla="*/ 2 h 519"/>
                <a:gd name="T20" fmla="*/ 1 w 126"/>
                <a:gd name="T21" fmla="*/ 2 h 519"/>
                <a:gd name="T22" fmla="*/ 1 w 126"/>
                <a:gd name="T23" fmla="*/ 2 h 519"/>
                <a:gd name="T24" fmla="*/ 1 w 126"/>
                <a:gd name="T25" fmla="*/ 2 h 519"/>
                <a:gd name="T26" fmla="*/ 1 w 126"/>
                <a:gd name="T27" fmla="*/ 2 h 519"/>
                <a:gd name="T28" fmla="*/ 1 w 126"/>
                <a:gd name="T29" fmla="*/ 3 h 519"/>
                <a:gd name="T30" fmla="*/ 1 w 126"/>
                <a:gd name="T31" fmla="*/ 3 h 519"/>
                <a:gd name="T32" fmla="*/ 1 w 126"/>
                <a:gd name="T33" fmla="*/ 3 h 519"/>
                <a:gd name="T34" fmla="*/ 1 w 126"/>
                <a:gd name="T35" fmla="*/ 2 h 519"/>
                <a:gd name="T36" fmla="*/ 1 w 126"/>
                <a:gd name="T37" fmla="*/ 2 h 519"/>
                <a:gd name="T38" fmla="*/ 1 w 126"/>
                <a:gd name="T39" fmla="*/ 2 h 519"/>
                <a:gd name="T40" fmla="*/ 1 w 126"/>
                <a:gd name="T41" fmla="*/ 2 h 519"/>
                <a:gd name="T42" fmla="*/ 1 w 126"/>
                <a:gd name="T43" fmla="*/ 2 h 519"/>
                <a:gd name="T44" fmla="*/ 1 w 126"/>
                <a:gd name="T45" fmla="*/ 2 h 519"/>
                <a:gd name="T46" fmla="*/ 1 w 126"/>
                <a:gd name="T47" fmla="*/ 2 h 519"/>
                <a:gd name="T48" fmla="*/ 1 w 126"/>
                <a:gd name="T49" fmla="*/ 2 h 519"/>
                <a:gd name="T50" fmla="*/ 1 w 126"/>
                <a:gd name="T51" fmla="*/ 2 h 519"/>
                <a:gd name="T52" fmla="*/ 1 w 126"/>
                <a:gd name="T53" fmla="*/ 1 h 519"/>
                <a:gd name="T54" fmla="*/ 1 w 126"/>
                <a:gd name="T55" fmla="*/ 1 h 519"/>
                <a:gd name="T56" fmla="*/ 1 w 126"/>
                <a:gd name="T57" fmla="*/ 1 h 519"/>
                <a:gd name="T58" fmla="*/ 1 w 126"/>
                <a:gd name="T59" fmla="*/ 1 h 519"/>
                <a:gd name="T60" fmla="*/ 1 w 126"/>
                <a:gd name="T61" fmla="*/ 1 h 519"/>
                <a:gd name="T62" fmla="*/ 1 w 126"/>
                <a:gd name="T63" fmla="*/ 1 h 519"/>
                <a:gd name="T64" fmla="*/ 1 w 126"/>
                <a:gd name="T65" fmla="*/ 0 h 5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519"/>
                <a:gd name="T101" fmla="*/ 126 w 126"/>
                <a:gd name="T102" fmla="*/ 519 h 5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519">
                  <a:moveTo>
                    <a:pt x="54" y="0"/>
                  </a:moveTo>
                  <a:lnTo>
                    <a:pt x="46" y="54"/>
                  </a:lnTo>
                  <a:lnTo>
                    <a:pt x="37" y="109"/>
                  </a:lnTo>
                  <a:lnTo>
                    <a:pt x="28" y="164"/>
                  </a:lnTo>
                  <a:lnTo>
                    <a:pt x="20" y="220"/>
                  </a:lnTo>
                  <a:lnTo>
                    <a:pt x="14" y="255"/>
                  </a:lnTo>
                  <a:lnTo>
                    <a:pt x="8" y="291"/>
                  </a:lnTo>
                  <a:lnTo>
                    <a:pt x="3" y="328"/>
                  </a:lnTo>
                  <a:lnTo>
                    <a:pt x="1" y="364"/>
                  </a:lnTo>
                  <a:lnTo>
                    <a:pt x="0" y="400"/>
                  </a:lnTo>
                  <a:lnTo>
                    <a:pt x="2" y="433"/>
                  </a:lnTo>
                  <a:lnTo>
                    <a:pt x="8" y="464"/>
                  </a:lnTo>
                  <a:lnTo>
                    <a:pt x="17" y="492"/>
                  </a:lnTo>
                  <a:lnTo>
                    <a:pt x="30" y="507"/>
                  </a:lnTo>
                  <a:lnTo>
                    <a:pt x="43" y="516"/>
                  </a:lnTo>
                  <a:lnTo>
                    <a:pt x="58" y="519"/>
                  </a:lnTo>
                  <a:lnTo>
                    <a:pt x="73" y="517"/>
                  </a:lnTo>
                  <a:lnTo>
                    <a:pt x="88" y="511"/>
                  </a:lnTo>
                  <a:lnTo>
                    <a:pt x="102" y="501"/>
                  </a:lnTo>
                  <a:lnTo>
                    <a:pt x="115" y="486"/>
                  </a:lnTo>
                  <a:lnTo>
                    <a:pt x="125" y="468"/>
                  </a:lnTo>
                  <a:lnTo>
                    <a:pt x="126" y="429"/>
                  </a:lnTo>
                  <a:lnTo>
                    <a:pt x="125" y="390"/>
                  </a:lnTo>
                  <a:lnTo>
                    <a:pt x="122" y="349"/>
                  </a:lnTo>
                  <a:lnTo>
                    <a:pt x="117" y="306"/>
                  </a:lnTo>
                  <a:lnTo>
                    <a:pt x="111" y="262"/>
                  </a:lnTo>
                  <a:lnTo>
                    <a:pt x="105" y="216"/>
                  </a:lnTo>
                  <a:lnTo>
                    <a:pt x="95" y="168"/>
                  </a:lnTo>
                  <a:lnTo>
                    <a:pt x="85" y="118"/>
                  </a:lnTo>
                  <a:lnTo>
                    <a:pt x="77" y="88"/>
                  </a:lnTo>
                  <a:lnTo>
                    <a:pt x="70" y="60"/>
                  </a:lnTo>
                  <a:lnTo>
                    <a:pt x="62" y="30"/>
                  </a:lnTo>
                  <a:lnTo>
                    <a:pt x="54" y="0"/>
                  </a:lnTo>
                  <a:close/>
                </a:path>
              </a:pathLst>
            </a:custGeom>
            <a:solidFill>
              <a:srgbClr val="C48400"/>
            </a:solidFill>
            <a:ln w="9525">
              <a:noFill/>
              <a:round/>
              <a:headEnd/>
              <a:tailEnd/>
            </a:ln>
          </p:spPr>
          <p:txBody>
            <a:bodyPr>
              <a:prstTxWarp prst="textNoShape">
                <a:avLst/>
              </a:prstTxWarp>
            </a:bodyPr>
            <a:lstStyle/>
            <a:p>
              <a:pPr eaLnBrk="0" hangingPunct="0"/>
              <a:endParaRPr lang="en-US"/>
            </a:p>
          </p:txBody>
        </p:sp>
        <p:sp>
          <p:nvSpPr>
            <p:cNvPr id="76826" name="Freeform 24"/>
            <p:cNvSpPr>
              <a:spLocks/>
            </p:cNvSpPr>
            <p:nvPr/>
          </p:nvSpPr>
          <p:spPr bwMode="auto">
            <a:xfrm>
              <a:off x="3884" y="3828"/>
              <a:ext cx="56" cy="235"/>
            </a:xfrm>
            <a:custGeom>
              <a:avLst/>
              <a:gdLst>
                <a:gd name="T0" fmla="*/ 0 w 113"/>
                <a:gd name="T1" fmla="*/ 0 h 470"/>
                <a:gd name="T2" fmla="*/ 0 w 113"/>
                <a:gd name="T3" fmla="*/ 1 h 470"/>
                <a:gd name="T4" fmla="*/ 0 w 113"/>
                <a:gd name="T5" fmla="*/ 1 h 470"/>
                <a:gd name="T6" fmla="*/ 0 w 113"/>
                <a:gd name="T7" fmla="*/ 1 h 470"/>
                <a:gd name="T8" fmla="*/ 0 w 113"/>
                <a:gd name="T9" fmla="*/ 1 h 470"/>
                <a:gd name="T10" fmla="*/ 0 w 113"/>
                <a:gd name="T11" fmla="*/ 2 h 470"/>
                <a:gd name="T12" fmla="*/ 0 w 113"/>
                <a:gd name="T13" fmla="*/ 2 h 470"/>
                <a:gd name="T14" fmla="*/ 0 w 113"/>
                <a:gd name="T15" fmla="*/ 2 h 470"/>
                <a:gd name="T16" fmla="*/ 0 w 113"/>
                <a:gd name="T17" fmla="*/ 2 h 470"/>
                <a:gd name="T18" fmla="*/ 0 w 113"/>
                <a:gd name="T19" fmla="*/ 2 h 470"/>
                <a:gd name="T20" fmla="*/ 0 w 113"/>
                <a:gd name="T21" fmla="*/ 2 h 470"/>
                <a:gd name="T22" fmla="*/ 0 w 113"/>
                <a:gd name="T23" fmla="*/ 2 h 470"/>
                <a:gd name="T24" fmla="*/ 0 w 113"/>
                <a:gd name="T25" fmla="*/ 2 h 470"/>
                <a:gd name="T26" fmla="*/ 0 w 113"/>
                <a:gd name="T27" fmla="*/ 2 h 470"/>
                <a:gd name="T28" fmla="*/ 0 w 113"/>
                <a:gd name="T29" fmla="*/ 2 h 470"/>
                <a:gd name="T30" fmla="*/ 0 w 113"/>
                <a:gd name="T31" fmla="*/ 2 h 470"/>
                <a:gd name="T32" fmla="*/ 0 w 113"/>
                <a:gd name="T33" fmla="*/ 2 h 470"/>
                <a:gd name="T34" fmla="*/ 0 w 113"/>
                <a:gd name="T35" fmla="*/ 2 h 470"/>
                <a:gd name="T36" fmla="*/ 0 w 113"/>
                <a:gd name="T37" fmla="*/ 2 h 470"/>
                <a:gd name="T38" fmla="*/ 0 w 113"/>
                <a:gd name="T39" fmla="*/ 2 h 470"/>
                <a:gd name="T40" fmla="*/ 0 w 113"/>
                <a:gd name="T41" fmla="*/ 2 h 470"/>
                <a:gd name="T42" fmla="*/ 0 w 113"/>
                <a:gd name="T43" fmla="*/ 1 h 470"/>
                <a:gd name="T44" fmla="*/ 0 w 113"/>
                <a:gd name="T45" fmla="*/ 1 h 470"/>
                <a:gd name="T46" fmla="*/ 0 w 113"/>
                <a:gd name="T47" fmla="*/ 1 h 470"/>
                <a:gd name="T48" fmla="*/ 0 w 113"/>
                <a:gd name="T49" fmla="*/ 1 h 470"/>
                <a:gd name="T50" fmla="*/ 0 w 113"/>
                <a:gd name="T51" fmla="*/ 1 h 470"/>
                <a:gd name="T52" fmla="*/ 0 w 113"/>
                <a:gd name="T53" fmla="*/ 1 h 470"/>
                <a:gd name="T54" fmla="*/ 0 w 113"/>
                <a:gd name="T55" fmla="*/ 1 h 470"/>
                <a:gd name="T56" fmla="*/ 0 w 113"/>
                <a:gd name="T57" fmla="*/ 0 h 4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470"/>
                <a:gd name="T89" fmla="*/ 113 w 113"/>
                <a:gd name="T90" fmla="*/ 470 h 4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470">
                  <a:moveTo>
                    <a:pt x="47" y="0"/>
                  </a:moveTo>
                  <a:lnTo>
                    <a:pt x="39" y="50"/>
                  </a:lnTo>
                  <a:lnTo>
                    <a:pt x="32" y="101"/>
                  </a:lnTo>
                  <a:lnTo>
                    <a:pt x="24" y="150"/>
                  </a:lnTo>
                  <a:lnTo>
                    <a:pt x="17" y="201"/>
                  </a:lnTo>
                  <a:lnTo>
                    <a:pt x="7" y="263"/>
                  </a:lnTo>
                  <a:lnTo>
                    <a:pt x="0" y="328"/>
                  </a:lnTo>
                  <a:lnTo>
                    <a:pt x="1" y="387"/>
                  </a:lnTo>
                  <a:lnTo>
                    <a:pt x="13" y="439"/>
                  </a:lnTo>
                  <a:lnTo>
                    <a:pt x="26" y="457"/>
                  </a:lnTo>
                  <a:lnTo>
                    <a:pt x="39" y="466"/>
                  </a:lnTo>
                  <a:lnTo>
                    <a:pt x="53" y="470"/>
                  </a:lnTo>
                  <a:lnTo>
                    <a:pt x="66" y="468"/>
                  </a:lnTo>
                  <a:lnTo>
                    <a:pt x="80" y="461"/>
                  </a:lnTo>
                  <a:lnTo>
                    <a:pt x="92" y="450"/>
                  </a:lnTo>
                  <a:lnTo>
                    <a:pt x="103" y="435"/>
                  </a:lnTo>
                  <a:lnTo>
                    <a:pt x="113" y="415"/>
                  </a:lnTo>
                  <a:lnTo>
                    <a:pt x="113" y="378"/>
                  </a:lnTo>
                  <a:lnTo>
                    <a:pt x="111" y="340"/>
                  </a:lnTo>
                  <a:lnTo>
                    <a:pt x="108" y="302"/>
                  </a:lnTo>
                  <a:lnTo>
                    <a:pt x="104" y="261"/>
                  </a:lnTo>
                  <a:lnTo>
                    <a:pt x="99" y="219"/>
                  </a:lnTo>
                  <a:lnTo>
                    <a:pt x="92" y="177"/>
                  </a:lnTo>
                  <a:lnTo>
                    <a:pt x="84" y="132"/>
                  </a:lnTo>
                  <a:lnTo>
                    <a:pt x="75" y="86"/>
                  </a:lnTo>
                  <a:lnTo>
                    <a:pt x="68" y="64"/>
                  </a:lnTo>
                  <a:lnTo>
                    <a:pt x="61" y="43"/>
                  </a:lnTo>
                  <a:lnTo>
                    <a:pt x="54" y="21"/>
                  </a:lnTo>
                  <a:lnTo>
                    <a:pt x="47" y="0"/>
                  </a:lnTo>
                  <a:close/>
                </a:path>
              </a:pathLst>
            </a:custGeom>
            <a:solidFill>
              <a:srgbClr val="CE9100"/>
            </a:solidFill>
            <a:ln w="9525">
              <a:noFill/>
              <a:round/>
              <a:headEnd/>
              <a:tailEnd/>
            </a:ln>
          </p:spPr>
          <p:txBody>
            <a:bodyPr>
              <a:prstTxWarp prst="textNoShape">
                <a:avLst/>
              </a:prstTxWarp>
            </a:bodyPr>
            <a:lstStyle/>
            <a:p>
              <a:pPr eaLnBrk="0" hangingPunct="0"/>
              <a:endParaRPr lang="en-US"/>
            </a:p>
          </p:txBody>
        </p:sp>
        <p:sp>
          <p:nvSpPr>
            <p:cNvPr id="76827" name="Freeform 25"/>
            <p:cNvSpPr>
              <a:spLocks/>
            </p:cNvSpPr>
            <p:nvPr/>
          </p:nvSpPr>
          <p:spPr bwMode="auto">
            <a:xfrm>
              <a:off x="3888" y="3848"/>
              <a:ext cx="49" cy="211"/>
            </a:xfrm>
            <a:custGeom>
              <a:avLst/>
              <a:gdLst>
                <a:gd name="T0" fmla="*/ 0 w 99"/>
                <a:gd name="T1" fmla="*/ 0 h 420"/>
                <a:gd name="T2" fmla="*/ 0 w 99"/>
                <a:gd name="T3" fmla="*/ 1 h 420"/>
                <a:gd name="T4" fmla="*/ 0 w 99"/>
                <a:gd name="T5" fmla="*/ 1 h 420"/>
                <a:gd name="T6" fmla="*/ 0 w 99"/>
                <a:gd name="T7" fmla="*/ 1 h 420"/>
                <a:gd name="T8" fmla="*/ 0 w 99"/>
                <a:gd name="T9" fmla="*/ 1 h 420"/>
                <a:gd name="T10" fmla="*/ 0 w 99"/>
                <a:gd name="T11" fmla="*/ 1 h 420"/>
                <a:gd name="T12" fmla="*/ 0 w 99"/>
                <a:gd name="T13" fmla="*/ 2 h 420"/>
                <a:gd name="T14" fmla="*/ 0 w 99"/>
                <a:gd name="T15" fmla="*/ 2 h 420"/>
                <a:gd name="T16" fmla="*/ 0 w 99"/>
                <a:gd name="T17" fmla="*/ 2 h 420"/>
                <a:gd name="T18" fmla="*/ 0 w 99"/>
                <a:gd name="T19" fmla="*/ 2 h 420"/>
                <a:gd name="T20" fmla="*/ 0 w 99"/>
                <a:gd name="T21" fmla="*/ 2 h 420"/>
                <a:gd name="T22" fmla="*/ 0 w 99"/>
                <a:gd name="T23" fmla="*/ 2 h 420"/>
                <a:gd name="T24" fmla="*/ 0 w 99"/>
                <a:gd name="T25" fmla="*/ 2 h 420"/>
                <a:gd name="T26" fmla="*/ 0 w 99"/>
                <a:gd name="T27" fmla="*/ 2 h 420"/>
                <a:gd name="T28" fmla="*/ 0 w 99"/>
                <a:gd name="T29" fmla="*/ 2 h 420"/>
                <a:gd name="T30" fmla="*/ 0 w 99"/>
                <a:gd name="T31" fmla="*/ 2 h 420"/>
                <a:gd name="T32" fmla="*/ 0 w 99"/>
                <a:gd name="T33" fmla="*/ 2 h 420"/>
                <a:gd name="T34" fmla="*/ 0 w 99"/>
                <a:gd name="T35" fmla="*/ 2 h 420"/>
                <a:gd name="T36" fmla="*/ 0 w 99"/>
                <a:gd name="T37" fmla="*/ 2 h 420"/>
                <a:gd name="T38" fmla="*/ 0 w 99"/>
                <a:gd name="T39" fmla="*/ 1 h 420"/>
                <a:gd name="T40" fmla="*/ 0 w 99"/>
                <a:gd name="T41" fmla="*/ 1 h 420"/>
                <a:gd name="T42" fmla="*/ 0 w 99"/>
                <a:gd name="T43" fmla="*/ 1 h 420"/>
                <a:gd name="T44" fmla="*/ 0 w 99"/>
                <a:gd name="T45" fmla="*/ 1 h 420"/>
                <a:gd name="T46" fmla="*/ 0 w 99"/>
                <a:gd name="T47" fmla="*/ 1 h 420"/>
                <a:gd name="T48" fmla="*/ 0 w 99"/>
                <a:gd name="T49" fmla="*/ 1 h 420"/>
                <a:gd name="T50" fmla="*/ 0 w 99"/>
                <a:gd name="T51" fmla="*/ 1 h 420"/>
                <a:gd name="T52" fmla="*/ 0 w 99"/>
                <a:gd name="T53" fmla="*/ 1 h 420"/>
                <a:gd name="T54" fmla="*/ 0 w 99"/>
                <a:gd name="T55" fmla="*/ 1 h 420"/>
                <a:gd name="T56" fmla="*/ 0 w 99"/>
                <a:gd name="T57" fmla="*/ 0 h 4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420"/>
                <a:gd name="T89" fmla="*/ 99 w 99"/>
                <a:gd name="T90" fmla="*/ 420 h 4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420">
                  <a:moveTo>
                    <a:pt x="38" y="0"/>
                  </a:moveTo>
                  <a:lnTo>
                    <a:pt x="32" y="46"/>
                  </a:lnTo>
                  <a:lnTo>
                    <a:pt x="25" y="91"/>
                  </a:lnTo>
                  <a:lnTo>
                    <a:pt x="18" y="137"/>
                  </a:lnTo>
                  <a:lnTo>
                    <a:pt x="12" y="183"/>
                  </a:lnTo>
                  <a:lnTo>
                    <a:pt x="4" y="236"/>
                  </a:lnTo>
                  <a:lnTo>
                    <a:pt x="0" y="290"/>
                  </a:lnTo>
                  <a:lnTo>
                    <a:pt x="0" y="342"/>
                  </a:lnTo>
                  <a:lnTo>
                    <a:pt x="10" y="387"/>
                  </a:lnTo>
                  <a:lnTo>
                    <a:pt x="22" y="405"/>
                  </a:lnTo>
                  <a:lnTo>
                    <a:pt x="34" y="416"/>
                  </a:lnTo>
                  <a:lnTo>
                    <a:pt x="47" y="420"/>
                  </a:lnTo>
                  <a:lnTo>
                    <a:pt x="60" y="418"/>
                  </a:lnTo>
                  <a:lnTo>
                    <a:pt x="71" y="411"/>
                  </a:lnTo>
                  <a:lnTo>
                    <a:pt x="81" y="400"/>
                  </a:lnTo>
                  <a:lnTo>
                    <a:pt x="91" y="384"/>
                  </a:lnTo>
                  <a:lnTo>
                    <a:pt x="99" y="364"/>
                  </a:lnTo>
                  <a:lnTo>
                    <a:pt x="98" y="328"/>
                  </a:lnTo>
                  <a:lnTo>
                    <a:pt x="96" y="292"/>
                  </a:lnTo>
                  <a:lnTo>
                    <a:pt x="93" y="254"/>
                  </a:lnTo>
                  <a:lnTo>
                    <a:pt x="90" y="216"/>
                  </a:lnTo>
                  <a:lnTo>
                    <a:pt x="84" y="176"/>
                  </a:lnTo>
                  <a:lnTo>
                    <a:pt x="77" y="136"/>
                  </a:lnTo>
                  <a:lnTo>
                    <a:pt x="70" y="94"/>
                  </a:lnTo>
                  <a:lnTo>
                    <a:pt x="62" y="52"/>
                  </a:lnTo>
                  <a:lnTo>
                    <a:pt x="56" y="39"/>
                  </a:lnTo>
                  <a:lnTo>
                    <a:pt x="50" y="26"/>
                  </a:lnTo>
                  <a:lnTo>
                    <a:pt x="43" y="14"/>
                  </a:lnTo>
                  <a:lnTo>
                    <a:pt x="38" y="0"/>
                  </a:lnTo>
                  <a:close/>
                </a:path>
              </a:pathLst>
            </a:custGeom>
            <a:solidFill>
              <a:srgbClr val="D89E00"/>
            </a:solidFill>
            <a:ln w="9525">
              <a:noFill/>
              <a:round/>
              <a:headEnd/>
              <a:tailEnd/>
            </a:ln>
          </p:spPr>
          <p:txBody>
            <a:bodyPr>
              <a:prstTxWarp prst="textNoShape">
                <a:avLst/>
              </a:prstTxWarp>
            </a:bodyPr>
            <a:lstStyle/>
            <a:p>
              <a:pPr eaLnBrk="0" hangingPunct="0"/>
              <a:endParaRPr lang="en-US"/>
            </a:p>
          </p:txBody>
        </p:sp>
        <p:sp>
          <p:nvSpPr>
            <p:cNvPr id="76828" name="Freeform 26"/>
            <p:cNvSpPr>
              <a:spLocks/>
            </p:cNvSpPr>
            <p:nvPr/>
          </p:nvSpPr>
          <p:spPr bwMode="auto">
            <a:xfrm>
              <a:off x="3891" y="3870"/>
              <a:ext cx="44" cy="184"/>
            </a:xfrm>
            <a:custGeom>
              <a:avLst/>
              <a:gdLst>
                <a:gd name="T0" fmla="*/ 1 w 88"/>
                <a:gd name="T1" fmla="*/ 0 h 369"/>
                <a:gd name="T2" fmla="*/ 1 w 88"/>
                <a:gd name="T3" fmla="*/ 0 h 369"/>
                <a:gd name="T4" fmla="*/ 1 w 88"/>
                <a:gd name="T5" fmla="*/ 0 h 369"/>
                <a:gd name="T6" fmla="*/ 1 w 88"/>
                <a:gd name="T7" fmla="*/ 0 h 369"/>
                <a:gd name="T8" fmla="*/ 1 w 88"/>
                <a:gd name="T9" fmla="*/ 0 h 369"/>
                <a:gd name="T10" fmla="*/ 1 w 88"/>
                <a:gd name="T11" fmla="*/ 0 h 369"/>
                <a:gd name="T12" fmla="*/ 0 w 88"/>
                <a:gd name="T13" fmla="*/ 0 h 369"/>
                <a:gd name="T14" fmla="*/ 1 w 88"/>
                <a:gd name="T15" fmla="*/ 1 h 369"/>
                <a:gd name="T16" fmla="*/ 1 w 88"/>
                <a:gd name="T17" fmla="*/ 1 h 369"/>
                <a:gd name="T18" fmla="*/ 1 w 88"/>
                <a:gd name="T19" fmla="*/ 1 h 369"/>
                <a:gd name="T20" fmla="*/ 1 w 88"/>
                <a:gd name="T21" fmla="*/ 1 h 369"/>
                <a:gd name="T22" fmla="*/ 1 w 88"/>
                <a:gd name="T23" fmla="*/ 1 h 369"/>
                <a:gd name="T24" fmla="*/ 1 w 88"/>
                <a:gd name="T25" fmla="*/ 1 h 369"/>
                <a:gd name="T26" fmla="*/ 1 w 88"/>
                <a:gd name="T27" fmla="*/ 1 h 369"/>
                <a:gd name="T28" fmla="*/ 1 w 88"/>
                <a:gd name="T29" fmla="*/ 1 h 369"/>
                <a:gd name="T30" fmla="*/ 1 w 88"/>
                <a:gd name="T31" fmla="*/ 1 h 369"/>
                <a:gd name="T32" fmla="*/ 1 w 88"/>
                <a:gd name="T33" fmla="*/ 1 h 369"/>
                <a:gd name="T34" fmla="*/ 1 w 88"/>
                <a:gd name="T35" fmla="*/ 1 h 369"/>
                <a:gd name="T36" fmla="*/ 1 w 88"/>
                <a:gd name="T37" fmla="*/ 0 h 369"/>
                <a:gd name="T38" fmla="*/ 1 w 88"/>
                <a:gd name="T39" fmla="*/ 0 h 369"/>
                <a:gd name="T40" fmla="*/ 1 w 88"/>
                <a:gd name="T41" fmla="*/ 0 h 369"/>
                <a:gd name="T42" fmla="*/ 1 w 88"/>
                <a:gd name="T43" fmla="*/ 0 h 369"/>
                <a:gd name="T44" fmla="*/ 1 w 88"/>
                <a:gd name="T45" fmla="*/ 0 h 369"/>
                <a:gd name="T46" fmla="*/ 1 w 88"/>
                <a:gd name="T47" fmla="*/ 0 h 369"/>
                <a:gd name="T48" fmla="*/ 1 w 88"/>
                <a:gd name="T49" fmla="*/ 0 h 369"/>
                <a:gd name="T50" fmla="*/ 1 w 88"/>
                <a:gd name="T51" fmla="*/ 0 h 369"/>
                <a:gd name="T52" fmla="*/ 1 w 88"/>
                <a:gd name="T53" fmla="*/ 0 h 369"/>
                <a:gd name="T54" fmla="*/ 1 w 88"/>
                <a:gd name="T55" fmla="*/ 0 h 369"/>
                <a:gd name="T56" fmla="*/ 1 w 88"/>
                <a:gd name="T57" fmla="*/ 0 h 3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369"/>
                <a:gd name="T89" fmla="*/ 88 w 88"/>
                <a:gd name="T90" fmla="*/ 369 h 3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369">
                  <a:moveTo>
                    <a:pt x="33" y="0"/>
                  </a:moveTo>
                  <a:lnTo>
                    <a:pt x="27" y="42"/>
                  </a:lnTo>
                  <a:lnTo>
                    <a:pt x="22" y="82"/>
                  </a:lnTo>
                  <a:lnTo>
                    <a:pt x="17" y="124"/>
                  </a:lnTo>
                  <a:lnTo>
                    <a:pt x="11" y="164"/>
                  </a:lnTo>
                  <a:lnTo>
                    <a:pt x="4" y="209"/>
                  </a:lnTo>
                  <a:lnTo>
                    <a:pt x="0" y="254"/>
                  </a:lnTo>
                  <a:lnTo>
                    <a:pt x="2" y="297"/>
                  </a:lnTo>
                  <a:lnTo>
                    <a:pt x="8" y="333"/>
                  </a:lnTo>
                  <a:lnTo>
                    <a:pt x="20" y="353"/>
                  </a:lnTo>
                  <a:lnTo>
                    <a:pt x="32" y="365"/>
                  </a:lnTo>
                  <a:lnTo>
                    <a:pt x="43" y="369"/>
                  </a:lnTo>
                  <a:lnTo>
                    <a:pt x="55" y="368"/>
                  </a:lnTo>
                  <a:lnTo>
                    <a:pt x="65" y="361"/>
                  </a:lnTo>
                  <a:lnTo>
                    <a:pt x="74" y="348"/>
                  </a:lnTo>
                  <a:lnTo>
                    <a:pt x="82" y="332"/>
                  </a:lnTo>
                  <a:lnTo>
                    <a:pt x="88" y="312"/>
                  </a:lnTo>
                  <a:lnTo>
                    <a:pt x="87" y="278"/>
                  </a:lnTo>
                  <a:lnTo>
                    <a:pt x="85" y="244"/>
                  </a:lnTo>
                  <a:lnTo>
                    <a:pt x="81" y="208"/>
                  </a:lnTo>
                  <a:lnTo>
                    <a:pt x="78" y="171"/>
                  </a:lnTo>
                  <a:lnTo>
                    <a:pt x="72" y="134"/>
                  </a:lnTo>
                  <a:lnTo>
                    <a:pt x="67" y="96"/>
                  </a:lnTo>
                  <a:lnTo>
                    <a:pt x="60" y="57"/>
                  </a:lnTo>
                  <a:lnTo>
                    <a:pt x="53" y="18"/>
                  </a:lnTo>
                  <a:lnTo>
                    <a:pt x="49" y="13"/>
                  </a:lnTo>
                  <a:lnTo>
                    <a:pt x="43" y="8"/>
                  </a:lnTo>
                  <a:lnTo>
                    <a:pt x="38" y="5"/>
                  </a:lnTo>
                  <a:lnTo>
                    <a:pt x="33" y="0"/>
                  </a:lnTo>
                  <a:close/>
                </a:path>
              </a:pathLst>
            </a:custGeom>
            <a:solidFill>
              <a:srgbClr val="E2A800"/>
            </a:solidFill>
            <a:ln w="9525">
              <a:noFill/>
              <a:round/>
              <a:headEnd/>
              <a:tailEnd/>
            </a:ln>
          </p:spPr>
          <p:txBody>
            <a:bodyPr>
              <a:prstTxWarp prst="textNoShape">
                <a:avLst/>
              </a:prstTxWarp>
            </a:bodyPr>
            <a:lstStyle/>
            <a:p>
              <a:pPr eaLnBrk="0" hangingPunct="0"/>
              <a:endParaRPr lang="en-US"/>
            </a:p>
          </p:txBody>
        </p:sp>
        <p:sp>
          <p:nvSpPr>
            <p:cNvPr id="76829" name="Freeform 27"/>
            <p:cNvSpPr>
              <a:spLocks/>
            </p:cNvSpPr>
            <p:nvPr/>
          </p:nvSpPr>
          <p:spPr bwMode="auto">
            <a:xfrm>
              <a:off x="3894" y="3882"/>
              <a:ext cx="38" cy="168"/>
            </a:xfrm>
            <a:custGeom>
              <a:avLst/>
              <a:gdLst>
                <a:gd name="T0" fmla="*/ 1 w 75"/>
                <a:gd name="T1" fmla="*/ 1 h 335"/>
                <a:gd name="T2" fmla="*/ 1 w 75"/>
                <a:gd name="T3" fmla="*/ 1 h 335"/>
                <a:gd name="T4" fmla="*/ 1 w 75"/>
                <a:gd name="T5" fmla="*/ 1 h 335"/>
                <a:gd name="T6" fmla="*/ 1 w 75"/>
                <a:gd name="T7" fmla="*/ 1 h 335"/>
                <a:gd name="T8" fmla="*/ 1 w 75"/>
                <a:gd name="T9" fmla="*/ 1 h 335"/>
                <a:gd name="T10" fmla="*/ 1 w 75"/>
                <a:gd name="T11" fmla="*/ 1 h 335"/>
                <a:gd name="T12" fmla="*/ 0 w 75"/>
                <a:gd name="T13" fmla="*/ 1 h 335"/>
                <a:gd name="T14" fmla="*/ 1 w 75"/>
                <a:gd name="T15" fmla="*/ 2 h 335"/>
                <a:gd name="T16" fmla="*/ 1 w 75"/>
                <a:gd name="T17" fmla="*/ 2 h 335"/>
                <a:gd name="T18" fmla="*/ 1 w 75"/>
                <a:gd name="T19" fmla="*/ 2 h 335"/>
                <a:gd name="T20" fmla="*/ 1 w 75"/>
                <a:gd name="T21" fmla="*/ 2 h 335"/>
                <a:gd name="T22" fmla="*/ 1 w 75"/>
                <a:gd name="T23" fmla="*/ 2 h 335"/>
                <a:gd name="T24" fmla="*/ 1 w 75"/>
                <a:gd name="T25" fmla="*/ 2 h 335"/>
                <a:gd name="T26" fmla="*/ 1 w 75"/>
                <a:gd name="T27" fmla="*/ 2 h 335"/>
                <a:gd name="T28" fmla="*/ 1 w 75"/>
                <a:gd name="T29" fmla="*/ 2 h 335"/>
                <a:gd name="T30" fmla="*/ 1 w 75"/>
                <a:gd name="T31" fmla="*/ 2 h 335"/>
                <a:gd name="T32" fmla="*/ 1 w 75"/>
                <a:gd name="T33" fmla="*/ 2 h 335"/>
                <a:gd name="T34" fmla="*/ 1 w 75"/>
                <a:gd name="T35" fmla="*/ 1 h 335"/>
                <a:gd name="T36" fmla="*/ 1 w 75"/>
                <a:gd name="T37" fmla="*/ 1 h 335"/>
                <a:gd name="T38" fmla="*/ 1 w 75"/>
                <a:gd name="T39" fmla="*/ 1 h 335"/>
                <a:gd name="T40" fmla="*/ 1 w 75"/>
                <a:gd name="T41" fmla="*/ 0 h 335"/>
                <a:gd name="T42" fmla="*/ 1 w 75"/>
                <a:gd name="T43" fmla="*/ 1 h 335"/>
                <a:gd name="T44" fmla="*/ 1 w 75"/>
                <a:gd name="T45" fmla="*/ 1 h 335"/>
                <a:gd name="T46" fmla="*/ 1 w 75"/>
                <a:gd name="T47" fmla="*/ 1 h 335"/>
                <a:gd name="T48" fmla="*/ 1 w 75"/>
                <a:gd name="T49" fmla="*/ 1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335"/>
                <a:gd name="T77" fmla="*/ 75 w 75"/>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335">
                  <a:moveTo>
                    <a:pt x="25" y="17"/>
                  </a:moveTo>
                  <a:lnTo>
                    <a:pt x="20" y="53"/>
                  </a:lnTo>
                  <a:lnTo>
                    <a:pt x="16" y="90"/>
                  </a:lnTo>
                  <a:lnTo>
                    <a:pt x="12" y="125"/>
                  </a:lnTo>
                  <a:lnTo>
                    <a:pt x="7" y="162"/>
                  </a:lnTo>
                  <a:lnTo>
                    <a:pt x="3" y="198"/>
                  </a:lnTo>
                  <a:lnTo>
                    <a:pt x="0" y="233"/>
                  </a:lnTo>
                  <a:lnTo>
                    <a:pt x="1" y="266"/>
                  </a:lnTo>
                  <a:lnTo>
                    <a:pt x="6" y="297"/>
                  </a:lnTo>
                  <a:lnTo>
                    <a:pt x="16" y="318"/>
                  </a:lnTo>
                  <a:lnTo>
                    <a:pt x="28" y="331"/>
                  </a:lnTo>
                  <a:lnTo>
                    <a:pt x="38" y="335"/>
                  </a:lnTo>
                  <a:lnTo>
                    <a:pt x="48" y="334"/>
                  </a:lnTo>
                  <a:lnTo>
                    <a:pt x="57" y="327"/>
                  </a:lnTo>
                  <a:lnTo>
                    <a:pt x="64" y="313"/>
                  </a:lnTo>
                  <a:lnTo>
                    <a:pt x="71" y="296"/>
                  </a:lnTo>
                  <a:lnTo>
                    <a:pt x="75" y="275"/>
                  </a:lnTo>
                  <a:lnTo>
                    <a:pt x="71" y="210"/>
                  </a:lnTo>
                  <a:lnTo>
                    <a:pt x="64" y="143"/>
                  </a:lnTo>
                  <a:lnTo>
                    <a:pt x="55" y="72"/>
                  </a:lnTo>
                  <a:lnTo>
                    <a:pt x="43" y="0"/>
                  </a:lnTo>
                  <a:lnTo>
                    <a:pt x="38" y="4"/>
                  </a:lnTo>
                  <a:lnTo>
                    <a:pt x="34" y="8"/>
                  </a:lnTo>
                  <a:lnTo>
                    <a:pt x="29" y="12"/>
                  </a:lnTo>
                  <a:lnTo>
                    <a:pt x="25" y="17"/>
                  </a:lnTo>
                  <a:close/>
                </a:path>
              </a:pathLst>
            </a:custGeom>
            <a:solidFill>
              <a:srgbClr val="EAB200"/>
            </a:solidFill>
            <a:ln w="9525">
              <a:noFill/>
              <a:round/>
              <a:headEnd/>
              <a:tailEnd/>
            </a:ln>
          </p:spPr>
          <p:txBody>
            <a:bodyPr>
              <a:prstTxWarp prst="textNoShape">
                <a:avLst/>
              </a:prstTxWarp>
            </a:bodyPr>
            <a:lstStyle/>
            <a:p>
              <a:pPr eaLnBrk="0" hangingPunct="0"/>
              <a:endParaRPr lang="en-US"/>
            </a:p>
          </p:txBody>
        </p:sp>
        <p:sp>
          <p:nvSpPr>
            <p:cNvPr id="76830" name="Freeform 28"/>
            <p:cNvSpPr>
              <a:spLocks/>
            </p:cNvSpPr>
            <p:nvPr/>
          </p:nvSpPr>
          <p:spPr bwMode="auto">
            <a:xfrm>
              <a:off x="3898" y="3886"/>
              <a:ext cx="31" cy="161"/>
            </a:xfrm>
            <a:custGeom>
              <a:avLst/>
              <a:gdLst>
                <a:gd name="T0" fmla="*/ 0 w 63"/>
                <a:gd name="T1" fmla="*/ 1 h 320"/>
                <a:gd name="T2" fmla="*/ 0 w 63"/>
                <a:gd name="T3" fmla="*/ 1 h 320"/>
                <a:gd name="T4" fmla="*/ 0 w 63"/>
                <a:gd name="T5" fmla="*/ 1 h 320"/>
                <a:gd name="T6" fmla="*/ 0 w 63"/>
                <a:gd name="T7" fmla="*/ 1 h 320"/>
                <a:gd name="T8" fmla="*/ 0 w 63"/>
                <a:gd name="T9" fmla="*/ 1 h 320"/>
                <a:gd name="T10" fmla="*/ 0 w 63"/>
                <a:gd name="T11" fmla="*/ 1 h 320"/>
                <a:gd name="T12" fmla="*/ 0 w 63"/>
                <a:gd name="T13" fmla="*/ 1 h 320"/>
                <a:gd name="T14" fmla="*/ 0 w 63"/>
                <a:gd name="T15" fmla="*/ 2 h 320"/>
                <a:gd name="T16" fmla="*/ 0 w 63"/>
                <a:gd name="T17" fmla="*/ 2 h 320"/>
                <a:gd name="T18" fmla="*/ 0 w 63"/>
                <a:gd name="T19" fmla="*/ 2 h 320"/>
                <a:gd name="T20" fmla="*/ 0 w 63"/>
                <a:gd name="T21" fmla="*/ 2 h 320"/>
                <a:gd name="T22" fmla="*/ 0 w 63"/>
                <a:gd name="T23" fmla="*/ 2 h 320"/>
                <a:gd name="T24" fmla="*/ 0 w 63"/>
                <a:gd name="T25" fmla="*/ 2 h 320"/>
                <a:gd name="T26" fmla="*/ 0 w 63"/>
                <a:gd name="T27" fmla="*/ 2 h 320"/>
                <a:gd name="T28" fmla="*/ 0 w 63"/>
                <a:gd name="T29" fmla="*/ 2 h 320"/>
                <a:gd name="T30" fmla="*/ 0 w 63"/>
                <a:gd name="T31" fmla="*/ 2 h 320"/>
                <a:gd name="T32" fmla="*/ 0 w 63"/>
                <a:gd name="T33" fmla="*/ 2 h 320"/>
                <a:gd name="T34" fmla="*/ 0 w 63"/>
                <a:gd name="T35" fmla="*/ 1 h 320"/>
                <a:gd name="T36" fmla="*/ 0 w 63"/>
                <a:gd name="T37" fmla="*/ 1 h 320"/>
                <a:gd name="T38" fmla="*/ 0 w 63"/>
                <a:gd name="T39" fmla="*/ 1 h 320"/>
                <a:gd name="T40" fmla="*/ 0 w 63"/>
                <a:gd name="T41" fmla="*/ 0 h 320"/>
                <a:gd name="T42" fmla="*/ 0 w 63"/>
                <a:gd name="T43" fmla="*/ 1 h 320"/>
                <a:gd name="T44" fmla="*/ 0 w 63"/>
                <a:gd name="T45" fmla="*/ 1 h 320"/>
                <a:gd name="T46" fmla="*/ 0 w 63"/>
                <a:gd name="T47" fmla="*/ 1 h 320"/>
                <a:gd name="T48" fmla="*/ 0 w 63"/>
                <a:gd name="T49" fmla="*/ 1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20"/>
                <a:gd name="T77" fmla="*/ 63 w 63"/>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20">
                  <a:moveTo>
                    <a:pt x="17" y="52"/>
                  </a:moveTo>
                  <a:lnTo>
                    <a:pt x="13" y="83"/>
                  </a:lnTo>
                  <a:lnTo>
                    <a:pt x="10" y="115"/>
                  </a:lnTo>
                  <a:lnTo>
                    <a:pt x="6" y="146"/>
                  </a:lnTo>
                  <a:lnTo>
                    <a:pt x="3" y="178"/>
                  </a:lnTo>
                  <a:lnTo>
                    <a:pt x="2" y="204"/>
                  </a:lnTo>
                  <a:lnTo>
                    <a:pt x="0" y="230"/>
                  </a:lnTo>
                  <a:lnTo>
                    <a:pt x="0" y="256"/>
                  </a:lnTo>
                  <a:lnTo>
                    <a:pt x="3" y="279"/>
                  </a:lnTo>
                  <a:lnTo>
                    <a:pt x="13" y="301"/>
                  </a:lnTo>
                  <a:lnTo>
                    <a:pt x="22" y="314"/>
                  </a:lnTo>
                  <a:lnTo>
                    <a:pt x="32" y="320"/>
                  </a:lnTo>
                  <a:lnTo>
                    <a:pt x="40" y="318"/>
                  </a:lnTo>
                  <a:lnTo>
                    <a:pt x="48" y="311"/>
                  </a:lnTo>
                  <a:lnTo>
                    <a:pt x="53" y="297"/>
                  </a:lnTo>
                  <a:lnTo>
                    <a:pt x="59" y="280"/>
                  </a:lnTo>
                  <a:lnTo>
                    <a:pt x="63" y="258"/>
                  </a:lnTo>
                  <a:lnTo>
                    <a:pt x="56" y="195"/>
                  </a:lnTo>
                  <a:lnTo>
                    <a:pt x="49" y="131"/>
                  </a:lnTo>
                  <a:lnTo>
                    <a:pt x="40" y="66"/>
                  </a:lnTo>
                  <a:lnTo>
                    <a:pt x="30" y="0"/>
                  </a:lnTo>
                  <a:lnTo>
                    <a:pt x="27" y="13"/>
                  </a:lnTo>
                  <a:lnTo>
                    <a:pt x="23" y="25"/>
                  </a:lnTo>
                  <a:lnTo>
                    <a:pt x="20" y="39"/>
                  </a:lnTo>
                  <a:lnTo>
                    <a:pt x="17" y="52"/>
                  </a:lnTo>
                  <a:close/>
                </a:path>
              </a:pathLst>
            </a:custGeom>
            <a:solidFill>
              <a:srgbClr val="F4BC00"/>
            </a:solidFill>
            <a:ln w="9525">
              <a:noFill/>
              <a:round/>
              <a:headEnd/>
              <a:tailEnd/>
            </a:ln>
          </p:spPr>
          <p:txBody>
            <a:bodyPr>
              <a:prstTxWarp prst="textNoShape">
                <a:avLst/>
              </a:prstTxWarp>
            </a:bodyPr>
            <a:lstStyle/>
            <a:p>
              <a:pPr eaLnBrk="0" hangingPunct="0"/>
              <a:endParaRPr lang="en-US"/>
            </a:p>
          </p:txBody>
        </p:sp>
        <p:sp>
          <p:nvSpPr>
            <p:cNvPr id="76831" name="Freeform 29"/>
            <p:cNvSpPr>
              <a:spLocks/>
            </p:cNvSpPr>
            <p:nvPr/>
          </p:nvSpPr>
          <p:spPr bwMode="auto">
            <a:xfrm>
              <a:off x="3901" y="3890"/>
              <a:ext cx="25" cy="153"/>
            </a:xfrm>
            <a:custGeom>
              <a:avLst/>
              <a:gdLst>
                <a:gd name="T0" fmla="*/ 0 w 51"/>
                <a:gd name="T1" fmla="*/ 1 h 304"/>
                <a:gd name="T2" fmla="*/ 0 w 51"/>
                <a:gd name="T3" fmla="*/ 1 h 304"/>
                <a:gd name="T4" fmla="*/ 0 w 51"/>
                <a:gd name="T5" fmla="*/ 2 h 304"/>
                <a:gd name="T6" fmla="*/ 0 w 51"/>
                <a:gd name="T7" fmla="*/ 2 h 304"/>
                <a:gd name="T8" fmla="*/ 0 w 51"/>
                <a:gd name="T9" fmla="*/ 2 h 304"/>
                <a:gd name="T10" fmla="*/ 0 w 51"/>
                <a:gd name="T11" fmla="*/ 2 h 304"/>
                <a:gd name="T12" fmla="*/ 0 w 51"/>
                <a:gd name="T13" fmla="*/ 2 h 304"/>
                <a:gd name="T14" fmla="*/ 0 w 51"/>
                <a:gd name="T15" fmla="*/ 2 h 304"/>
                <a:gd name="T16" fmla="*/ 0 w 51"/>
                <a:gd name="T17" fmla="*/ 2 h 304"/>
                <a:gd name="T18" fmla="*/ 0 w 51"/>
                <a:gd name="T19" fmla="*/ 2 h 304"/>
                <a:gd name="T20" fmla="*/ 0 w 51"/>
                <a:gd name="T21" fmla="*/ 1 h 304"/>
                <a:gd name="T22" fmla="*/ 0 w 51"/>
                <a:gd name="T23" fmla="*/ 0 h 304"/>
                <a:gd name="T24" fmla="*/ 0 w 51"/>
                <a:gd name="T25" fmla="*/ 1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04"/>
                <a:gd name="T41" fmla="*/ 51 w 51"/>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04">
                  <a:moveTo>
                    <a:pt x="11" y="86"/>
                  </a:moveTo>
                  <a:lnTo>
                    <a:pt x="0" y="194"/>
                  </a:lnTo>
                  <a:lnTo>
                    <a:pt x="0" y="259"/>
                  </a:lnTo>
                  <a:lnTo>
                    <a:pt x="11" y="283"/>
                  </a:lnTo>
                  <a:lnTo>
                    <a:pt x="20" y="297"/>
                  </a:lnTo>
                  <a:lnTo>
                    <a:pt x="28" y="304"/>
                  </a:lnTo>
                  <a:lnTo>
                    <a:pt x="35" y="303"/>
                  </a:lnTo>
                  <a:lnTo>
                    <a:pt x="41" y="295"/>
                  </a:lnTo>
                  <a:lnTo>
                    <a:pt x="45" y="281"/>
                  </a:lnTo>
                  <a:lnTo>
                    <a:pt x="49" y="263"/>
                  </a:lnTo>
                  <a:lnTo>
                    <a:pt x="51" y="240"/>
                  </a:lnTo>
                  <a:lnTo>
                    <a:pt x="21" y="0"/>
                  </a:lnTo>
                  <a:lnTo>
                    <a:pt x="11" y="86"/>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grpSp>
      <p:sp>
        <p:nvSpPr>
          <p:cNvPr id="33" name="Rectangle 30"/>
          <p:cNvSpPr>
            <a:spLocks noChangeArrowheads="1"/>
          </p:cNvSpPr>
          <p:nvPr/>
        </p:nvSpPr>
        <p:spPr bwMode="auto">
          <a:xfrm>
            <a:off x="239713" y="5637213"/>
            <a:ext cx="4800600" cy="1184275"/>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a:t>Patient:  </a:t>
            </a:r>
            <a:r>
              <a:rPr lang="en-US" i="1"/>
              <a:t>(says nothing)</a:t>
            </a:r>
            <a:endParaRPr lang="en-US"/>
          </a:p>
          <a:p>
            <a:pPr eaLnBrk="0" hangingPunct="0"/>
            <a:r>
              <a:rPr lang="en-US"/>
              <a:t>Researcher: “Did you see anything?”</a:t>
            </a:r>
          </a:p>
          <a:p>
            <a:pPr eaLnBrk="0" hangingPunct="0"/>
            <a:r>
              <a:rPr lang="en-US"/>
              <a:t>Patient:  “Nope.”</a:t>
            </a:r>
          </a:p>
        </p:txBody>
      </p:sp>
      <p:sp>
        <p:nvSpPr>
          <p:cNvPr id="76805" name="Rectangle 33"/>
          <p:cNvSpPr txBox="1">
            <a:spLocks noChangeArrowheads="1"/>
          </p:cNvSpPr>
          <p:nvPr/>
        </p:nvSpPr>
        <p:spPr bwMode="auto">
          <a:xfrm>
            <a:off x="1195388" y="669925"/>
            <a:ext cx="7543800" cy="1431925"/>
          </a:xfrm>
          <a:prstGeom prst="rect">
            <a:avLst/>
          </a:prstGeom>
          <a:noFill/>
          <a:ln w="9525">
            <a:noFill/>
            <a:miter lim="800000"/>
            <a:headEnd/>
            <a:tailEnd/>
          </a:ln>
        </p:spPr>
        <p:txBody>
          <a:bodyPr anchor="ctr">
            <a:prstTxWarp prst="textNoShape">
              <a:avLst/>
            </a:prstTxWarp>
          </a:bodyPr>
          <a:lstStyle/>
          <a:p>
            <a:r>
              <a:rPr lang="en-US">
                <a:solidFill>
                  <a:schemeClr val="tx2"/>
                </a:solidFill>
                <a:ea typeface="Osaka" pitchFamily="84" charset="-128"/>
                <a:cs typeface="Osaka" pitchFamily="84" charset="-128"/>
              </a:rPr>
              <a:t>Name that object </a:t>
            </a:r>
            <a:br>
              <a:rPr lang="en-US">
                <a:solidFill>
                  <a:schemeClr val="tx2"/>
                </a:solidFill>
                <a:ea typeface="Osaka" pitchFamily="84" charset="-128"/>
                <a:cs typeface="Osaka" pitchFamily="84" charset="-128"/>
              </a:rPr>
            </a:br>
            <a:r>
              <a:rPr lang="en-US">
                <a:solidFill>
                  <a:schemeClr val="tx2"/>
                </a:solidFill>
                <a:ea typeface="Osaka" pitchFamily="84" charset="-128"/>
                <a:cs typeface="Osaka" pitchFamily="84" charset="-128"/>
              </a:rPr>
              <a:t>(picture in LVF)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4"/>
          <p:cNvSpPr>
            <a:spLocks noGrp="1" noChangeArrowheads="1"/>
          </p:cNvSpPr>
          <p:nvPr>
            <p:ph type="title" idx="4294967295"/>
          </p:nvPr>
        </p:nvSpPr>
        <p:spPr>
          <a:xfrm>
            <a:off x="685800" y="0"/>
            <a:ext cx="7772400" cy="1143000"/>
          </a:xfrm>
        </p:spPr>
        <p:txBody>
          <a:bodyPr/>
          <a:lstStyle/>
          <a:p>
            <a:pPr eaLnBrk="1" hangingPunct="1"/>
            <a:r>
              <a:rPr lang="en-US" sz="3200" smtClean="0"/>
              <a:t>Testing Split Brain Patients</a:t>
            </a:r>
          </a:p>
        </p:txBody>
      </p:sp>
      <p:pic>
        <p:nvPicPr>
          <p:cNvPr id="78850" name="Picture 2"/>
          <p:cNvPicPr>
            <a:picLocks noChangeAspect="1" noChangeArrowheads="1"/>
          </p:cNvPicPr>
          <p:nvPr/>
        </p:nvPicPr>
        <p:blipFill>
          <a:blip r:embed="rId3"/>
          <a:srcRect/>
          <a:stretch>
            <a:fillRect/>
          </a:stretch>
        </p:blipFill>
        <p:spPr bwMode="auto">
          <a:xfrm>
            <a:off x="1897063" y="1187450"/>
            <a:ext cx="5595937" cy="4594225"/>
          </a:xfrm>
          <a:prstGeom prst="rect">
            <a:avLst/>
          </a:prstGeom>
          <a:noFill/>
          <a:ln w="9525">
            <a:noFill/>
            <a:miter lim="800000"/>
            <a:headEnd/>
            <a:tailEnd/>
          </a:ln>
        </p:spPr>
      </p:pic>
      <p:grpSp>
        <p:nvGrpSpPr>
          <p:cNvPr id="2" name="Group 33"/>
          <p:cNvGrpSpPr>
            <a:grpSpLocks/>
          </p:cNvGrpSpPr>
          <p:nvPr/>
        </p:nvGrpSpPr>
        <p:grpSpPr bwMode="auto">
          <a:xfrm>
            <a:off x="457200" y="1200150"/>
            <a:ext cx="7031038" cy="5486400"/>
            <a:chOff x="288" y="752"/>
            <a:chExt cx="4429" cy="3456"/>
          </a:xfrm>
        </p:grpSpPr>
        <p:pic>
          <p:nvPicPr>
            <p:cNvPr id="78884" name="Picture 4"/>
            <p:cNvPicPr>
              <a:picLocks noChangeAspect="1" noChangeArrowheads="1"/>
            </p:cNvPicPr>
            <p:nvPr/>
          </p:nvPicPr>
          <p:blipFill>
            <a:blip r:embed="rId4"/>
            <a:srcRect/>
            <a:stretch>
              <a:fillRect/>
            </a:stretch>
          </p:blipFill>
          <p:spPr bwMode="auto">
            <a:xfrm flipH="1">
              <a:off x="1199" y="752"/>
              <a:ext cx="3518" cy="2888"/>
            </a:xfrm>
            <a:prstGeom prst="rect">
              <a:avLst/>
            </a:prstGeom>
            <a:noFill/>
            <a:ln w="9525">
              <a:noFill/>
              <a:miter lim="800000"/>
              <a:headEnd/>
              <a:tailEnd/>
            </a:ln>
          </p:spPr>
        </p:pic>
        <p:sp>
          <p:nvSpPr>
            <p:cNvPr id="78885" name="Rectangle 5"/>
            <p:cNvSpPr>
              <a:spLocks noChangeArrowheads="1"/>
            </p:cNvSpPr>
            <p:nvPr/>
          </p:nvSpPr>
          <p:spPr bwMode="auto">
            <a:xfrm flipH="1">
              <a:off x="288" y="3692"/>
              <a:ext cx="2316" cy="516"/>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u="sng"/>
                <a:t>Right</a:t>
              </a:r>
              <a:r>
                <a:rPr lang="en-US"/>
                <a:t> Hand: Pulls out spoon</a:t>
              </a:r>
            </a:p>
            <a:p>
              <a:pPr eaLnBrk="0" hangingPunct="0"/>
              <a:r>
                <a:rPr lang="en-US"/>
                <a:t>Left Hand does nothing</a:t>
              </a:r>
            </a:p>
          </p:txBody>
        </p:sp>
      </p:grpSp>
      <p:grpSp>
        <p:nvGrpSpPr>
          <p:cNvPr id="78852" name="Group 6"/>
          <p:cNvGrpSpPr>
            <a:grpSpLocks/>
          </p:cNvGrpSpPr>
          <p:nvPr/>
        </p:nvGrpSpPr>
        <p:grpSpPr bwMode="auto">
          <a:xfrm rot="16200000" flipH="1">
            <a:off x="5657850" y="2146300"/>
            <a:ext cx="401638" cy="1811338"/>
            <a:chOff x="3774" y="2978"/>
            <a:chExt cx="253" cy="1141"/>
          </a:xfrm>
        </p:grpSpPr>
        <p:sp>
          <p:nvSpPr>
            <p:cNvPr id="78858" name="Freeform 7"/>
            <p:cNvSpPr>
              <a:spLocks/>
            </p:cNvSpPr>
            <p:nvPr/>
          </p:nvSpPr>
          <p:spPr bwMode="auto">
            <a:xfrm>
              <a:off x="3778" y="2985"/>
              <a:ext cx="249" cy="1134"/>
            </a:xfrm>
            <a:custGeom>
              <a:avLst/>
              <a:gdLst>
                <a:gd name="T0" fmla="*/ 1 w 497"/>
                <a:gd name="T1" fmla="*/ 1 h 2268"/>
                <a:gd name="T2" fmla="*/ 1 w 497"/>
                <a:gd name="T3" fmla="*/ 1 h 2268"/>
                <a:gd name="T4" fmla="*/ 0 w 497"/>
                <a:gd name="T5" fmla="*/ 2 h 2268"/>
                <a:gd name="T6" fmla="*/ 1 w 497"/>
                <a:gd name="T7" fmla="*/ 3 h 2268"/>
                <a:gd name="T8" fmla="*/ 1 w 497"/>
                <a:gd name="T9" fmla="*/ 3 h 2268"/>
                <a:gd name="T10" fmla="*/ 1 w 497"/>
                <a:gd name="T11" fmla="*/ 4 h 2268"/>
                <a:gd name="T12" fmla="*/ 1 w 497"/>
                <a:gd name="T13" fmla="*/ 4 h 2268"/>
                <a:gd name="T14" fmla="*/ 1 w 497"/>
                <a:gd name="T15" fmla="*/ 4 h 2268"/>
                <a:gd name="T16" fmla="*/ 1 w 497"/>
                <a:gd name="T17" fmla="*/ 6 h 2268"/>
                <a:gd name="T18" fmla="*/ 1 w 497"/>
                <a:gd name="T19" fmla="*/ 8 h 2268"/>
                <a:gd name="T20" fmla="*/ 1 w 497"/>
                <a:gd name="T21" fmla="*/ 8 h 2268"/>
                <a:gd name="T22" fmla="*/ 1 w 497"/>
                <a:gd name="T23" fmla="*/ 9 h 2268"/>
                <a:gd name="T24" fmla="*/ 1 w 497"/>
                <a:gd name="T25" fmla="*/ 9 h 2268"/>
                <a:gd name="T26" fmla="*/ 2 w 497"/>
                <a:gd name="T27" fmla="*/ 9 h 2268"/>
                <a:gd name="T28" fmla="*/ 2 w 497"/>
                <a:gd name="T29" fmla="*/ 9 h 2268"/>
                <a:gd name="T30" fmla="*/ 2 w 497"/>
                <a:gd name="T31" fmla="*/ 9 h 2268"/>
                <a:gd name="T32" fmla="*/ 2 w 497"/>
                <a:gd name="T33" fmla="*/ 9 h 2268"/>
                <a:gd name="T34" fmla="*/ 2 w 497"/>
                <a:gd name="T35" fmla="*/ 8 h 2268"/>
                <a:gd name="T36" fmla="*/ 2 w 497"/>
                <a:gd name="T37" fmla="*/ 8 h 2268"/>
                <a:gd name="T38" fmla="*/ 2 w 497"/>
                <a:gd name="T39" fmla="*/ 7 h 2268"/>
                <a:gd name="T40" fmla="*/ 2 w 497"/>
                <a:gd name="T41" fmla="*/ 6 h 2268"/>
                <a:gd name="T42" fmla="*/ 2 w 497"/>
                <a:gd name="T43" fmla="*/ 6 h 2268"/>
                <a:gd name="T44" fmla="*/ 2 w 497"/>
                <a:gd name="T45" fmla="*/ 5 h 2268"/>
                <a:gd name="T46" fmla="*/ 2 w 497"/>
                <a:gd name="T47" fmla="*/ 4 h 2268"/>
                <a:gd name="T48" fmla="*/ 2 w 497"/>
                <a:gd name="T49" fmla="*/ 4 h 2268"/>
                <a:gd name="T50" fmla="*/ 2 w 497"/>
                <a:gd name="T51" fmla="*/ 4 h 2268"/>
                <a:gd name="T52" fmla="*/ 2 w 497"/>
                <a:gd name="T53" fmla="*/ 3 h 2268"/>
                <a:gd name="T54" fmla="*/ 2 w 497"/>
                <a:gd name="T55" fmla="*/ 3 h 2268"/>
                <a:gd name="T56" fmla="*/ 2 w 497"/>
                <a:gd name="T57" fmla="*/ 2 h 2268"/>
                <a:gd name="T58" fmla="*/ 2 w 497"/>
                <a:gd name="T59" fmla="*/ 1 h 2268"/>
                <a:gd name="T60" fmla="*/ 2 w 497"/>
                <a:gd name="T61" fmla="*/ 1 h 2268"/>
                <a:gd name="T62" fmla="*/ 2 w 497"/>
                <a:gd name="T63" fmla="*/ 1 h 2268"/>
                <a:gd name="T64" fmla="*/ 2 w 497"/>
                <a:gd name="T65" fmla="*/ 1 h 2268"/>
                <a:gd name="T66" fmla="*/ 2 w 497"/>
                <a:gd name="T67" fmla="*/ 1 h 2268"/>
                <a:gd name="T68" fmla="*/ 2 w 497"/>
                <a:gd name="T69" fmla="*/ 1 h 2268"/>
                <a:gd name="T70" fmla="*/ 1 w 497"/>
                <a:gd name="T71" fmla="*/ 0 h 2268"/>
                <a:gd name="T72" fmla="*/ 1 w 497"/>
                <a:gd name="T73" fmla="*/ 1 h 2268"/>
                <a:gd name="T74" fmla="*/ 1 w 497"/>
                <a:gd name="T75" fmla="*/ 1 h 2268"/>
                <a:gd name="T76" fmla="*/ 1 w 497"/>
                <a:gd name="T77" fmla="*/ 1 h 22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7"/>
                <a:gd name="T118" fmla="*/ 0 h 2268"/>
                <a:gd name="T119" fmla="*/ 497 w 497"/>
                <a:gd name="T120" fmla="*/ 2268 h 22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7" h="2268">
                  <a:moveTo>
                    <a:pt x="125" y="36"/>
                  </a:moveTo>
                  <a:lnTo>
                    <a:pt x="81" y="84"/>
                  </a:lnTo>
                  <a:lnTo>
                    <a:pt x="47" y="148"/>
                  </a:lnTo>
                  <a:lnTo>
                    <a:pt x="23" y="224"/>
                  </a:lnTo>
                  <a:lnTo>
                    <a:pt x="6" y="309"/>
                  </a:lnTo>
                  <a:lnTo>
                    <a:pt x="0" y="400"/>
                  </a:lnTo>
                  <a:lnTo>
                    <a:pt x="0" y="496"/>
                  </a:lnTo>
                  <a:lnTo>
                    <a:pt x="6" y="591"/>
                  </a:lnTo>
                  <a:lnTo>
                    <a:pt x="19" y="686"/>
                  </a:lnTo>
                  <a:lnTo>
                    <a:pt x="36" y="718"/>
                  </a:lnTo>
                  <a:lnTo>
                    <a:pt x="56" y="751"/>
                  </a:lnTo>
                  <a:lnTo>
                    <a:pt x="78" y="780"/>
                  </a:lnTo>
                  <a:lnTo>
                    <a:pt x="101" y="808"/>
                  </a:lnTo>
                  <a:lnTo>
                    <a:pt x="125" y="832"/>
                  </a:lnTo>
                  <a:lnTo>
                    <a:pt x="151" y="852"/>
                  </a:lnTo>
                  <a:lnTo>
                    <a:pt x="176" y="867"/>
                  </a:lnTo>
                  <a:lnTo>
                    <a:pt x="201" y="875"/>
                  </a:lnTo>
                  <a:lnTo>
                    <a:pt x="201" y="1449"/>
                  </a:lnTo>
                  <a:lnTo>
                    <a:pt x="152" y="1778"/>
                  </a:lnTo>
                  <a:lnTo>
                    <a:pt x="138" y="1848"/>
                  </a:lnTo>
                  <a:lnTo>
                    <a:pt x="127" y="1924"/>
                  </a:lnTo>
                  <a:lnTo>
                    <a:pt x="121" y="2002"/>
                  </a:lnTo>
                  <a:lnTo>
                    <a:pt x="122" y="2077"/>
                  </a:lnTo>
                  <a:lnTo>
                    <a:pt x="132" y="2146"/>
                  </a:lnTo>
                  <a:lnTo>
                    <a:pt x="155" y="2204"/>
                  </a:lnTo>
                  <a:lnTo>
                    <a:pt x="194" y="2245"/>
                  </a:lnTo>
                  <a:lnTo>
                    <a:pt x="251" y="2268"/>
                  </a:lnTo>
                  <a:lnTo>
                    <a:pt x="299" y="2259"/>
                  </a:lnTo>
                  <a:lnTo>
                    <a:pt x="338" y="2243"/>
                  </a:lnTo>
                  <a:lnTo>
                    <a:pt x="367" y="2221"/>
                  </a:lnTo>
                  <a:lnTo>
                    <a:pt x="388" y="2192"/>
                  </a:lnTo>
                  <a:lnTo>
                    <a:pt x="401" y="2159"/>
                  </a:lnTo>
                  <a:lnTo>
                    <a:pt x="409" y="2121"/>
                  </a:lnTo>
                  <a:lnTo>
                    <a:pt x="411" y="2079"/>
                  </a:lnTo>
                  <a:lnTo>
                    <a:pt x="409" y="2034"/>
                  </a:lnTo>
                  <a:lnTo>
                    <a:pt x="405" y="1977"/>
                  </a:lnTo>
                  <a:lnTo>
                    <a:pt x="398" y="1918"/>
                  </a:lnTo>
                  <a:lnTo>
                    <a:pt x="389" y="1856"/>
                  </a:lnTo>
                  <a:lnTo>
                    <a:pt x="378" y="1787"/>
                  </a:lnTo>
                  <a:lnTo>
                    <a:pt x="364" y="1712"/>
                  </a:lnTo>
                  <a:lnTo>
                    <a:pt x="350" y="1629"/>
                  </a:lnTo>
                  <a:lnTo>
                    <a:pt x="335" y="1535"/>
                  </a:lnTo>
                  <a:lnTo>
                    <a:pt x="320" y="1429"/>
                  </a:lnTo>
                  <a:lnTo>
                    <a:pt x="315" y="1327"/>
                  </a:lnTo>
                  <a:lnTo>
                    <a:pt x="310" y="1194"/>
                  </a:lnTo>
                  <a:lnTo>
                    <a:pt x="304" y="1042"/>
                  </a:lnTo>
                  <a:lnTo>
                    <a:pt x="299" y="881"/>
                  </a:lnTo>
                  <a:lnTo>
                    <a:pt x="329" y="865"/>
                  </a:lnTo>
                  <a:lnTo>
                    <a:pt x="357" y="848"/>
                  </a:lnTo>
                  <a:lnTo>
                    <a:pt x="383" y="830"/>
                  </a:lnTo>
                  <a:lnTo>
                    <a:pt x="406" y="808"/>
                  </a:lnTo>
                  <a:lnTo>
                    <a:pt x="428" y="780"/>
                  </a:lnTo>
                  <a:lnTo>
                    <a:pt x="448" y="747"/>
                  </a:lnTo>
                  <a:lnTo>
                    <a:pt x="466" y="703"/>
                  </a:lnTo>
                  <a:lnTo>
                    <a:pt x="482" y="649"/>
                  </a:lnTo>
                  <a:lnTo>
                    <a:pt x="492" y="558"/>
                  </a:lnTo>
                  <a:lnTo>
                    <a:pt x="497" y="470"/>
                  </a:lnTo>
                  <a:lnTo>
                    <a:pt x="497" y="389"/>
                  </a:lnTo>
                  <a:lnTo>
                    <a:pt x="489" y="310"/>
                  </a:lnTo>
                  <a:lnTo>
                    <a:pt x="472" y="235"/>
                  </a:lnTo>
                  <a:lnTo>
                    <a:pt x="446" y="164"/>
                  </a:lnTo>
                  <a:lnTo>
                    <a:pt x="406" y="96"/>
                  </a:lnTo>
                  <a:lnTo>
                    <a:pt x="353" y="30"/>
                  </a:lnTo>
                  <a:lnTo>
                    <a:pt x="338" y="24"/>
                  </a:lnTo>
                  <a:lnTo>
                    <a:pt x="325" y="19"/>
                  </a:lnTo>
                  <a:lnTo>
                    <a:pt x="312" y="13"/>
                  </a:lnTo>
                  <a:lnTo>
                    <a:pt x="299" y="10"/>
                  </a:lnTo>
                  <a:lnTo>
                    <a:pt x="287" y="6"/>
                  </a:lnTo>
                  <a:lnTo>
                    <a:pt x="275" y="3"/>
                  </a:lnTo>
                  <a:lnTo>
                    <a:pt x="262" y="1"/>
                  </a:lnTo>
                  <a:lnTo>
                    <a:pt x="250" y="0"/>
                  </a:lnTo>
                  <a:lnTo>
                    <a:pt x="237" y="0"/>
                  </a:lnTo>
                  <a:lnTo>
                    <a:pt x="223" y="1"/>
                  </a:lnTo>
                  <a:lnTo>
                    <a:pt x="209" y="4"/>
                  </a:lnTo>
                  <a:lnTo>
                    <a:pt x="194" y="8"/>
                  </a:lnTo>
                  <a:lnTo>
                    <a:pt x="179" y="13"/>
                  </a:lnTo>
                  <a:lnTo>
                    <a:pt x="162" y="19"/>
                  </a:lnTo>
                  <a:lnTo>
                    <a:pt x="145" y="27"/>
                  </a:lnTo>
                  <a:lnTo>
                    <a:pt x="125" y="36"/>
                  </a:lnTo>
                  <a:close/>
                </a:path>
              </a:pathLst>
            </a:custGeom>
            <a:solidFill>
              <a:srgbClr val="00355E"/>
            </a:solidFill>
            <a:ln w="9525">
              <a:noFill/>
              <a:round/>
              <a:headEnd/>
              <a:tailEnd/>
            </a:ln>
          </p:spPr>
          <p:txBody>
            <a:bodyPr>
              <a:prstTxWarp prst="textNoShape">
                <a:avLst/>
              </a:prstTxWarp>
            </a:bodyPr>
            <a:lstStyle/>
            <a:p>
              <a:pPr eaLnBrk="0" hangingPunct="0"/>
              <a:endParaRPr lang="en-US"/>
            </a:p>
          </p:txBody>
        </p:sp>
        <p:sp>
          <p:nvSpPr>
            <p:cNvPr id="78859" name="Freeform 8"/>
            <p:cNvSpPr>
              <a:spLocks/>
            </p:cNvSpPr>
            <p:nvPr/>
          </p:nvSpPr>
          <p:spPr bwMode="auto">
            <a:xfrm>
              <a:off x="3900" y="2978"/>
              <a:ext cx="127" cy="445"/>
            </a:xfrm>
            <a:custGeom>
              <a:avLst/>
              <a:gdLst>
                <a:gd name="T0" fmla="*/ 0 w 255"/>
                <a:gd name="T1" fmla="*/ 4 h 889"/>
                <a:gd name="T2" fmla="*/ 0 w 255"/>
                <a:gd name="T3" fmla="*/ 4 h 889"/>
                <a:gd name="T4" fmla="*/ 0 w 255"/>
                <a:gd name="T5" fmla="*/ 4 h 889"/>
                <a:gd name="T6" fmla="*/ 0 w 255"/>
                <a:gd name="T7" fmla="*/ 4 h 889"/>
                <a:gd name="T8" fmla="*/ 0 w 255"/>
                <a:gd name="T9" fmla="*/ 4 h 889"/>
                <a:gd name="T10" fmla="*/ 0 w 255"/>
                <a:gd name="T11" fmla="*/ 4 h 889"/>
                <a:gd name="T12" fmla="*/ 0 w 255"/>
                <a:gd name="T13" fmla="*/ 4 h 889"/>
                <a:gd name="T14" fmla="*/ 0 w 255"/>
                <a:gd name="T15" fmla="*/ 4 h 889"/>
                <a:gd name="T16" fmla="*/ 0 w 255"/>
                <a:gd name="T17" fmla="*/ 3 h 889"/>
                <a:gd name="T18" fmla="*/ 0 w 255"/>
                <a:gd name="T19" fmla="*/ 3 h 889"/>
                <a:gd name="T20" fmla="*/ 0 w 255"/>
                <a:gd name="T21" fmla="*/ 3 h 889"/>
                <a:gd name="T22" fmla="*/ 0 w 255"/>
                <a:gd name="T23" fmla="*/ 2 h 889"/>
                <a:gd name="T24" fmla="*/ 0 w 255"/>
                <a:gd name="T25" fmla="*/ 2 h 889"/>
                <a:gd name="T26" fmla="*/ 0 w 255"/>
                <a:gd name="T27" fmla="*/ 2 h 889"/>
                <a:gd name="T28" fmla="*/ 0 w 255"/>
                <a:gd name="T29" fmla="*/ 1 h 889"/>
                <a:gd name="T30" fmla="*/ 0 w 255"/>
                <a:gd name="T31" fmla="*/ 1 h 889"/>
                <a:gd name="T32" fmla="*/ 0 w 255"/>
                <a:gd name="T33" fmla="*/ 1 h 889"/>
                <a:gd name="T34" fmla="*/ 0 w 255"/>
                <a:gd name="T35" fmla="*/ 1 h 889"/>
                <a:gd name="T36" fmla="*/ 0 w 255"/>
                <a:gd name="T37" fmla="*/ 1 h 889"/>
                <a:gd name="T38" fmla="*/ 0 w 255"/>
                <a:gd name="T39" fmla="*/ 1 h 889"/>
                <a:gd name="T40" fmla="*/ 0 w 255"/>
                <a:gd name="T41" fmla="*/ 1 h 889"/>
                <a:gd name="T42" fmla="*/ 0 w 255"/>
                <a:gd name="T43" fmla="*/ 1 h 889"/>
                <a:gd name="T44" fmla="*/ 0 w 255"/>
                <a:gd name="T45" fmla="*/ 1 h 889"/>
                <a:gd name="T46" fmla="*/ 0 w 255"/>
                <a:gd name="T47" fmla="*/ 1 h 889"/>
                <a:gd name="T48" fmla="*/ 0 w 255"/>
                <a:gd name="T49" fmla="*/ 1 h 889"/>
                <a:gd name="T50" fmla="*/ 0 w 255"/>
                <a:gd name="T51" fmla="*/ 1 h 889"/>
                <a:gd name="T52" fmla="*/ 0 w 255"/>
                <a:gd name="T53" fmla="*/ 1 h 889"/>
                <a:gd name="T54" fmla="*/ 0 w 255"/>
                <a:gd name="T55" fmla="*/ 1 h 889"/>
                <a:gd name="T56" fmla="*/ 0 w 255"/>
                <a:gd name="T57" fmla="*/ 1 h 889"/>
                <a:gd name="T58" fmla="*/ 0 w 255"/>
                <a:gd name="T59" fmla="*/ 2 h 889"/>
                <a:gd name="T60" fmla="*/ 0 w 255"/>
                <a:gd name="T61" fmla="*/ 2 h 889"/>
                <a:gd name="T62" fmla="*/ 0 w 255"/>
                <a:gd name="T63" fmla="*/ 3 h 889"/>
                <a:gd name="T64" fmla="*/ 0 w 255"/>
                <a:gd name="T65" fmla="*/ 3 h 889"/>
                <a:gd name="T66" fmla="*/ 0 w 255"/>
                <a:gd name="T67" fmla="*/ 3 h 889"/>
                <a:gd name="T68" fmla="*/ 0 w 255"/>
                <a:gd name="T69" fmla="*/ 4 h 889"/>
                <a:gd name="T70" fmla="*/ 0 w 255"/>
                <a:gd name="T71" fmla="*/ 4 h 889"/>
                <a:gd name="T72" fmla="*/ 0 w 255"/>
                <a:gd name="T73" fmla="*/ 4 h 889"/>
                <a:gd name="T74" fmla="*/ 0 w 255"/>
                <a:gd name="T75" fmla="*/ 4 h 889"/>
                <a:gd name="T76" fmla="*/ 0 w 255"/>
                <a:gd name="T77" fmla="*/ 4 h 889"/>
                <a:gd name="T78" fmla="*/ 0 w 255"/>
                <a:gd name="T79" fmla="*/ 4 h 889"/>
                <a:gd name="T80" fmla="*/ 0 w 255"/>
                <a:gd name="T81" fmla="*/ 4 h 889"/>
                <a:gd name="T82" fmla="*/ 0 w 255"/>
                <a:gd name="T83" fmla="*/ 4 h 8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5"/>
                <a:gd name="T127" fmla="*/ 0 h 889"/>
                <a:gd name="T128" fmla="*/ 255 w 255"/>
                <a:gd name="T129" fmla="*/ 889 h 8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5" h="889">
                  <a:moveTo>
                    <a:pt x="0" y="865"/>
                  </a:moveTo>
                  <a:lnTo>
                    <a:pt x="0" y="888"/>
                  </a:lnTo>
                  <a:lnTo>
                    <a:pt x="8" y="889"/>
                  </a:lnTo>
                  <a:lnTo>
                    <a:pt x="15" y="889"/>
                  </a:lnTo>
                  <a:lnTo>
                    <a:pt x="22" y="889"/>
                  </a:lnTo>
                  <a:lnTo>
                    <a:pt x="29" y="889"/>
                  </a:lnTo>
                  <a:lnTo>
                    <a:pt x="45" y="886"/>
                  </a:lnTo>
                  <a:lnTo>
                    <a:pt x="62" y="880"/>
                  </a:lnTo>
                  <a:lnTo>
                    <a:pt x="79" y="874"/>
                  </a:lnTo>
                  <a:lnTo>
                    <a:pt x="96" y="867"/>
                  </a:lnTo>
                  <a:lnTo>
                    <a:pt x="113" y="858"/>
                  </a:lnTo>
                  <a:lnTo>
                    <a:pt x="130" y="848"/>
                  </a:lnTo>
                  <a:lnTo>
                    <a:pt x="146" y="836"/>
                  </a:lnTo>
                  <a:lnTo>
                    <a:pt x="161" y="824"/>
                  </a:lnTo>
                  <a:lnTo>
                    <a:pt x="176" y="809"/>
                  </a:lnTo>
                  <a:lnTo>
                    <a:pt x="190" y="791"/>
                  </a:lnTo>
                  <a:lnTo>
                    <a:pt x="203" y="773"/>
                  </a:lnTo>
                  <a:lnTo>
                    <a:pt x="213" y="752"/>
                  </a:lnTo>
                  <a:lnTo>
                    <a:pt x="223" y="730"/>
                  </a:lnTo>
                  <a:lnTo>
                    <a:pt x="232" y="705"/>
                  </a:lnTo>
                  <a:lnTo>
                    <a:pt x="237" y="678"/>
                  </a:lnTo>
                  <a:lnTo>
                    <a:pt x="242" y="648"/>
                  </a:lnTo>
                  <a:lnTo>
                    <a:pt x="249" y="572"/>
                  </a:lnTo>
                  <a:lnTo>
                    <a:pt x="253" y="506"/>
                  </a:lnTo>
                  <a:lnTo>
                    <a:pt x="255" y="443"/>
                  </a:lnTo>
                  <a:lnTo>
                    <a:pt x="252" y="383"/>
                  </a:lnTo>
                  <a:lnTo>
                    <a:pt x="244" y="323"/>
                  </a:lnTo>
                  <a:lnTo>
                    <a:pt x="230" y="260"/>
                  </a:lnTo>
                  <a:lnTo>
                    <a:pt x="207" y="190"/>
                  </a:lnTo>
                  <a:lnTo>
                    <a:pt x="176" y="110"/>
                  </a:lnTo>
                  <a:lnTo>
                    <a:pt x="117" y="43"/>
                  </a:lnTo>
                  <a:lnTo>
                    <a:pt x="101" y="34"/>
                  </a:lnTo>
                  <a:lnTo>
                    <a:pt x="85" y="25"/>
                  </a:lnTo>
                  <a:lnTo>
                    <a:pt x="70" y="18"/>
                  </a:lnTo>
                  <a:lnTo>
                    <a:pt x="55" y="11"/>
                  </a:lnTo>
                  <a:lnTo>
                    <a:pt x="41" y="7"/>
                  </a:lnTo>
                  <a:lnTo>
                    <a:pt x="28" y="3"/>
                  </a:lnTo>
                  <a:lnTo>
                    <a:pt x="14" y="1"/>
                  </a:lnTo>
                  <a:lnTo>
                    <a:pt x="0" y="0"/>
                  </a:lnTo>
                  <a:lnTo>
                    <a:pt x="0" y="25"/>
                  </a:lnTo>
                  <a:lnTo>
                    <a:pt x="13" y="25"/>
                  </a:lnTo>
                  <a:lnTo>
                    <a:pt x="26" y="27"/>
                  </a:lnTo>
                  <a:lnTo>
                    <a:pt x="39" y="31"/>
                  </a:lnTo>
                  <a:lnTo>
                    <a:pt x="52" y="34"/>
                  </a:lnTo>
                  <a:lnTo>
                    <a:pt x="64" y="40"/>
                  </a:lnTo>
                  <a:lnTo>
                    <a:pt x="77" y="47"/>
                  </a:lnTo>
                  <a:lnTo>
                    <a:pt x="89" y="56"/>
                  </a:lnTo>
                  <a:lnTo>
                    <a:pt x="99" y="66"/>
                  </a:lnTo>
                  <a:lnTo>
                    <a:pt x="111" y="76"/>
                  </a:lnTo>
                  <a:lnTo>
                    <a:pt x="121" y="85"/>
                  </a:lnTo>
                  <a:lnTo>
                    <a:pt x="129" y="95"/>
                  </a:lnTo>
                  <a:lnTo>
                    <a:pt x="137" y="104"/>
                  </a:lnTo>
                  <a:lnTo>
                    <a:pt x="145" y="115"/>
                  </a:lnTo>
                  <a:lnTo>
                    <a:pt x="152" y="126"/>
                  </a:lnTo>
                  <a:lnTo>
                    <a:pt x="160" y="139"/>
                  </a:lnTo>
                  <a:lnTo>
                    <a:pt x="168" y="153"/>
                  </a:lnTo>
                  <a:lnTo>
                    <a:pt x="188" y="201"/>
                  </a:lnTo>
                  <a:lnTo>
                    <a:pt x="203" y="255"/>
                  </a:lnTo>
                  <a:lnTo>
                    <a:pt x="215" y="313"/>
                  </a:lnTo>
                  <a:lnTo>
                    <a:pt x="223" y="375"/>
                  </a:lnTo>
                  <a:lnTo>
                    <a:pt x="227" y="442"/>
                  </a:lnTo>
                  <a:lnTo>
                    <a:pt x="227" y="511"/>
                  </a:lnTo>
                  <a:lnTo>
                    <a:pt x="223" y="583"/>
                  </a:lnTo>
                  <a:lnTo>
                    <a:pt x="214" y="656"/>
                  </a:lnTo>
                  <a:lnTo>
                    <a:pt x="207" y="680"/>
                  </a:lnTo>
                  <a:lnTo>
                    <a:pt x="202" y="701"/>
                  </a:lnTo>
                  <a:lnTo>
                    <a:pt x="195" y="721"/>
                  </a:lnTo>
                  <a:lnTo>
                    <a:pt x="188" y="739"/>
                  </a:lnTo>
                  <a:lnTo>
                    <a:pt x="181" y="756"/>
                  </a:lnTo>
                  <a:lnTo>
                    <a:pt x="174" y="771"/>
                  </a:lnTo>
                  <a:lnTo>
                    <a:pt x="165" y="784"/>
                  </a:lnTo>
                  <a:lnTo>
                    <a:pt x="155" y="797"/>
                  </a:lnTo>
                  <a:lnTo>
                    <a:pt x="145" y="809"/>
                  </a:lnTo>
                  <a:lnTo>
                    <a:pt x="134" y="819"/>
                  </a:lnTo>
                  <a:lnTo>
                    <a:pt x="120" y="828"/>
                  </a:lnTo>
                  <a:lnTo>
                    <a:pt x="105" y="836"/>
                  </a:lnTo>
                  <a:lnTo>
                    <a:pt x="87" y="844"/>
                  </a:lnTo>
                  <a:lnTo>
                    <a:pt x="68" y="852"/>
                  </a:lnTo>
                  <a:lnTo>
                    <a:pt x="46" y="858"/>
                  </a:lnTo>
                  <a:lnTo>
                    <a:pt x="22" y="865"/>
                  </a:lnTo>
                  <a:lnTo>
                    <a:pt x="16" y="865"/>
                  </a:lnTo>
                  <a:lnTo>
                    <a:pt x="11" y="865"/>
                  </a:lnTo>
                  <a:lnTo>
                    <a:pt x="6" y="865"/>
                  </a:lnTo>
                  <a:lnTo>
                    <a:pt x="0" y="865"/>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78860" name="Freeform 9"/>
            <p:cNvSpPr>
              <a:spLocks/>
            </p:cNvSpPr>
            <p:nvPr/>
          </p:nvSpPr>
          <p:spPr bwMode="auto">
            <a:xfrm>
              <a:off x="3774" y="2978"/>
              <a:ext cx="126" cy="445"/>
            </a:xfrm>
            <a:custGeom>
              <a:avLst/>
              <a:gdLst>
                <a:gd name="T0" fmla="*/ 1 w 251"/>
                <a:gd name="T1" fmla="*/ 0 h 888"/>
                <a:gd name="T2" fmla="*/ 1 w 251"/>
                <a:gd name="T3" fmla="*/ 1 h 888"/>
                <a:gd name="T4" fmla="*/ 1 w 251"/>
                <a:gd name="T5" fmla="*/ 1 h 888"/>
                <a:gd name="T6" fmla="*/ 1 w 251"/>
                <a:gd name="T7" fmla="*/ 1 h 888"/>
                <a:gd name="T8" fmla="*/ 1 w 251"/>
                <a:gd name="T9" fmla="*/ 1 h 888"/>
                <a:gd name="T10" fmla="*/ 1 w 251"/>
                <a:gd name="T11" fmla="*/ 1 h 888"/>
                <a:gd name="T12" fmla="*/ 1 w 251"/>
                <a:gd name="T13" fmla="*/ 1 h 888"/>
                <a:gd name="T14" fmla="*/ 1 w 251"/>
                <a:gd name="T15" fmla="*/ 2 h 888"/>
                <a:gd name="T16" fmla="*/ 1 w 251"/>
                <a:gd name="T17" fmla="*/ 2 h 888"/>
                <a:gd name="T18" fmla="*/ 0 w 251"/>
                <a:gd name="T19" fmla="*/ 2 h 888"/>
                <a:gd name="T20" fmla="*/ 1 w 251"/>
                <a:gd name="T21" fmla="*/ 3 h 888"/>
                <a:gd name="T22" fmla="*/ 1 w 251"/>
                <a:gd name="T23" fmla="*/ 3 h 888"/>
                <a:gd name="T24" fmla="*/ 1 w 251"/>
                <a:gd name="T25" fmla="*/ 3 h 888"/>
                <a:gd name="T26" fmla="*/ 1 w 251"/>
                <a:gd name="T27" fmla="*/ 3 h 888"/>
                <a:gd name="T28" fmla="*/ 1 w 251"/>
                <a:gd name="T29" fmla="*/ 4 h 888"/>
                <a:gd name="T30" fmla="*/ 1 w 251"/>
                <a:gd name="T31" fmla="*/ 4 h 888"/>
                <a:gd name="T32" fmla="*/ 1 w 251"/>
                <a:gd name="T33" fmla="*/ 4 h 888"/>
                <a:gd name="T34" fmla="*/ 1 w 251"/>
                <a:gd name="T35" fmla="*/ 4 h 888"/>
                <a:gd name="T36" fmla="*/ 1 w 251"/>
                <a:gd name="T37" fmla="*/ 4 h 888"/>
                <a:gd name="T38" fmla="*/ 1 w 251"/>
                <a:gd name="T39" fmla="*/ 4 h 888"/>
                <a:gd name="T40" fmla="*/ 1 w 251"/>
                <a:gd name="T41" fmla="*/ 4 h 888"/>
                <a:gd name="T42" fmla="*/ 1 w 251"/>
                <a:gd name="T43" fmla="*/ 4 h 888"/>
                <a:gd name="T44" fmla="*/ 1 w 251"/>
                <a:gd name="T45" fmla="*/ 4 h 888"/>
                <a:gd name="T46" fmla="*/ 1 w 251"/>
                <a:gd name="T47" fmla="*/ 4 h 888"/>
                <a:gd name="T48" fmla="*/ 1 w 251"/>
                <a:gd name="T49" fmla="*/ 4 h 888"/>
                <a:gd name="T50" fmla="*/ 1 w 251"/>
                <a:gd name="T51" fmla="*/ 4 h 888"/>
                <a:gd name="T52" fmla="*/ 1 w 251"/>
                <a:gd name="T53" fmla="*/ 4 h 888"/>
                <a:gd name="T54" fmla="*/ 1 w 251"/>
                <a:gd name="T55" fmla="*/ 4 h 888"/>
                <a:gd name="T56" fmla="*/ 1 w 251"/>
                <a:gd name="T57" fmla="*/ 3 h 888"/>
                <a:gd name="T58" fmla="*/ 1 w 251"/>
                <a:gd name="T59" fmla="*/ 3 h 888"/>
                <a:gd name="T60" fmla="*/ 1 w 251"/>
                <a:gd name="T61" fmla="*/ 3 h 888"/>
                <a:gd name="T62" fmla="*/ 1 w 251"/>
                <a:gd name="T63" fmla="*/ 2 h 888"/>
                <a:gd name="T64" fmla="*/ 1 w 251"/>
                <a:gd name="T65" fmla="*/ 2 h 888"/>
                <a:gd name="T66" fmla="*/ 1 w 251"/>
                <a:gd name="T67" fmla="*/ 1 h 888"/>
                <a:gd name="T68" fmla="*/ 1 w 251"/>
                <a:gd name="T69" fmla="*/ 1 h 888"/>
                <a:gd name="T70" fmla="*/ 1 w 251"/>
                <a:gd name="T71" fmla="*/ 1 h 888"/>
                <a:gd name="T72" fmla="*/ 1 w 251"/>
                <a:gd name="T73" fmla="*/ 1 h 888"/>
                <a:gd name="T74" fmla="*/ 1 w 251"/>
                <a:gd name="T75" fmla="*/ 1 h 888"/>
                <a:gd name="T76" fmla="*/ 1 w 251"/>
                <a:gd name="T77" fmla="*/ 1 h 888"/>
                <a:gd name="T78" fmla="*/ 1 w 251"/>
                <a:gd name="T79" fmla="*/ 1 h 888"/>
                <a:gd name="T80" fmla="*/ 1 w 251"/>
                <a:gd name="T81" fmla="*/ 1 h 888"/>
                <a:gd name="T82" fmla="*/ 1 w 251"/>
                <a:gd name="T83" fmla="*/ 1 h 8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1"/>
                <a:gd name="T127" fmla="*/ 0 h 888"/>
                <a:gd name="T128" fmla="*/ 251 w 251"/>
                <a:gd name="T129" fmla="*/ 888 h 8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1" h="888">
                  <a:moveTo>
                    <a:pt x="251" y="25"/>
                  </a:moveTo>
                  <a:lnTo>
                    <a:pt x="251" y="0"/>
                  </a:lnTo>
                  <a:lnTo>
                    <a:pt x="237" y="1"/>
                  </a:lnTo>
                  <a:lnTo>
                    <a:pt x="222" y="2"/>
                  </a:lnTo>
                  <a:lnTo>
                    <a:pt x="208" y="7"/>
                  </a:lnTo>
                  <a:lnTo>
                    <a:pt x="193" y="11"/>
                  </a:lnTo>
                  <a:lnTo>
                    <a:pt x="178" y="18"/>
                  </a:lnTo>
                  <a:lnTo>
                    <a:pt x="163" y="26"/>
                  </a:lnTo>
                  <a:lnTo>
                    <a:pt x="147" y="35"/>
                  </a:lnTo>
                  <a:lnTo>
                    <a:pt x="131" y="47"/>
                  </a:lnTo>
                  <a:lnTo>
                    <a:pt x="101" y="78"/>
                  </a:lnTo>
                  <a:lnTo>
                    <a:pt x="76" y="115"/>
                  </a:lnTo>
                  <a:lnTo>
                    <a:pt x="53" y="159"/>
                  </a:lnTo>
                  <a:lnTo>
                    <a:pt x="34" y="208"/>
                  </a:lnTo>
                  <a:lnTo>
                    <a:pt x="19" y="262"/>
                  </a:lnTo>
                  <a:lnTo>
                    <a:pt x="9" y="320"/>
                  </a:lnTo>
                  <a:lnTo>
                    <a:pt x="2" y="381"/>
                  </a:lnTo>
                  <a:lnTo>
                    <a:pt x="0" y="444"/>
                  </a:lnTo>
                  <a:lnTo>
                    <a:pt x="0" y="465"/>
                  </a:lnTo>
                  <a:lnTo>
                    <a:pt x="1" y="500"/>
                  </a:lnTo>
                  <a:lnTo>
                    <a:pt x="2" y="534"/>
                  </a:lnTo>
                  <a:lnTo>
                    <a:pt x="5" y="569"/>
                  </a:lnTo>
                  <a:lnTo>
                    <a:pt x="10" y="605"/>
                  </a:lnTo>
                  <a:lnTo>
                    <a:pt x="16" y="639"/>
                  </a:lnTo>
                  <a:lnTo>
                    <a:pt x="23" y="674"/>
                  </a:lnTo>
                  <a:lnTo>
                    <a:pt x="32" y="708"/>
                  </a:lnTo>
                  <a:lnTo>
                    <a:pt x="41" y="742"/>
                  </a:lnTo>
                  <a:lnTo>
                    <a:pt x="49" y="759"/>
                  </a:lnTo>
                  <a:lnTo>
                    <a:pt x="58" y="774"/>
                  </a:lnTo>
                  <a:lnTo>
                    <a:pt x="69" y="789"/>
                  </a:lnTo>
                  <a:lnTo>
                    <a:pt x="78" y="803"/>
                  </a:lnTo>
                  <a:lnTo>
                    <a:pt x="88" y="816"/>
                  </a:lnTo>
                  <a:lnTo>
                    <a:pt x="100" y="827"/>
                  </a:lnTo>
                  <a:lnTo>
                    <a:pt x="111" y="839"/>
                  </a:lnTo>
                  <a:lnTo>
                    <a:pt x="124" y="848"/>
                  </a:lnTo>
                  <a:lnTo>
                    <a:pt x="137" y="857"/>
                  </a:lnTo>
                  <a:lnTo>
                    <a:pt x="151" y="864"/>
                  </a:lnTo>
                  <a:lnTo>
                    <a:pt x="166" y="871"/>
                  </a:lnTo>
                  <a:lnTo>
                    <a:pt x="181" y="877"/>
                  </a:lnTo>
                  <a:lnTo>
                    <a:pt x="197" y="881"/>
                  </a:lnTo>
                  <a:lnTo>
                    <a:pt x="214" y="885"/>
                  </a:lnTo>
                  <a:lnTo>
                    <a:pt x="232" y="887"/>
                  </a:lnTo>
                  <a:lnTo>
                    <a:pt x="251" y="888"/>
                  </a:lnTo>
                  <a:lnTo>
                    <a:pt x="251" y="865"/>
                  </a:lnTo>
                  <a:lnTo>
                    <a:pt x="231" y="863"/>
                  </a:lnTo>
                  <a:lnTo>
                    <a:pt x="212" y="859"/>
                  </a:lnTo>
                  <a:lnTo>
                    <a:pt x="194" y="855"/>
                  </a:lnTo>
                  <a:lnTo>
                    <a:pt x="178" y="849"/>
                  </a:lnTo>
                  <a:lnTo>
                    <a:pt x="163" y="842"/>
                  </a:lnTo>
                  <a:lnTo>
                    <a:pt x="148" y="834"/>
                  </a:lnTo>
                  <a:lnTo>
                    <a:pt x="136" y="825"/>
                  </a:lnTo>
                  <a:lnTo>
                    <a:pt x="123" y="814"/>
                  </a:lnTo>
                  <a:lnTo>
                    <a:pt x="111" y="803"/>
                  </a:lnTo>
                  <a:lnTo>
                    <a:pt x="100" y="790"/>
                  </a:lnTo>
                  <a:lnTo>
                    <a:pt x="90" y="777"/>
                  </a:lnTo>
                  <a:lnTo>
                    <a:pt x="80" y="764"/>
                  </a:lnTo>
                  <a:lnTo>
                    <a:pt x="71" y="749"/>
                  </a:lnTo>
                  <a:lnTo>
                    <a:pt x="62" y="733"/>
                  </a:lnTo>
                  <a:lnTo>
                    <a:pt x="54" y="716"/>
                  </a:lnTo>
                  <a:lnTo>
                    <a:pt x="46" y="699"/>
                  </a:lnTo>
                  <a:lnTo>
                    <a:pt x="34" y="608"/>
                  </a:lnTo>
                  <a:lnTo>
                    <a:pt x="27" y="526"/>
                  </a:lnTo>
                  <a:lnTo>
                    <a:pt x="24" y="453"/>
                  </a:lnTo>
                  <a:lnTo>
                    <a:pt x="26" y="385"/>
                  </a:lnTo>
                  <a:lnTo>
                    <a:pt x="33" y="321"/>
                  </a:lnTo>
                  <a:lnTo>
                    <a:pt x="47" y="258"/>
                  </a:lnTo>
                  <a:lnTo>
                    <a:pt x="68" y="194"/>
                  </a:lnTo>
                  <a:lnTo>
                    <a:pt x="95" y="129"/>
                  </a:lnTo>
                  <a:lnTo>
                    <a:pt x="102" y="119"/>
                  </a:lnTo>
                  <a:lnTo>
                    <a:pt x="109" y="110"/>
                  </a:lnTo>
                  <a:lnTo>
                    <a:pt x="116" y="102"/>
                  </a:lnTo>
                  <a:lnTo>
                    <a:pt x="123" y="93"/>
                  </a:lnTo>
                  <a:lnTo>
                    <a:pt x="129" y="85"/>
                  </a:lnTo>
                  <a:lnTo>
                    <a:pt x="137" y="77"/>
                  </a:lnTo>
                  <a:lnTo>
                    <a:pt x="145" y="69"/>
                  </a:lnTo>
                  <a:lnTo>
                    <a:pt x="153" y="61"/>
                  </a:lnTo>
                  <a:lnTo>
                    <a:pt x="161" y="54"/>
                  </a:lnTo>
                  <a:lnTo>
                    <a:pt x="171" y="47"/>
                  </a:lnTo>
                  <a:lnTo>
                    <a:pt x="182" y="41"/>
                  </a:lnTo>
                  <a:lnTo>
                    <a:pt x="194" y="35"/>
                  </a:lnTo>
                  <a:lnTo>
                    <a:pt x="207" y="31"/>
                  </a:lnTo>
                  <a:lnTo>
                    <a:pt x="221" y="27"/>
                  </a:lnTo>
                  <a:lnTo>
                    <a:pt x="236" y="26"/>
                  </a:lnTo>
                  <a:lnTo>
                    <a:pt x="251" y="25"/>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78861" name="Freeform 10"/>
            <p:cNvSpPr>
              <a:spLocks/>
            </p:cNvSpPr>
            <p:nvPr/>
          </p:nvSpPr>
          <p:spPr bwMode="auto">
            <a:xfrm>
              <a:off x="3812" y="3013"/>
              <a:ext cx="187" cy="387"/>
            </a:xfrm>
            <a:custGeom>
              <a:avLst/>
              <a:gdLst>
                <a:gd name="T0" fmla="*/ 1 w 373"/>
                <a:gd name="T1" fmla="*/ 1 h 773"/>
                <a:gd name="T2" fmla="*/ 1 w 373"/>
                <a:gd name="T3" fmla="*/ 1 h 773"/>
                <a:gd name="T4" fmla="*/ 1 w 373"/>
                <a:gd name="T5" fmla="*/ 1 h 773"/>
                <a:gd name="T6" fmla="*/ 1 w 373"/>
                <a:gd name="T7" fmla="*/ 1 h 773"/>
                <a:gd name="T8" fmla="*/ 1 w 373"/>
                <a:gd name="T9" fmla="*/ 1 h 773"/>
                <a:gd name="T10" fmla="*/ 1 w 373"/>
                <a:gd name="T11" fmla="*/ 2 h 773"/>
                <a:gd name="T12" fmla="*/ 1 w 373"/>
                <a:gd name="T13" fmla="*/ 2 h 773"/>
                <a:gd name="T14" fmla="*/ 1 w 373"/>
                <a:gd name="T15" fmla="*/ 2 h 773"/>
                <a:gd name="T16" fmla="*/ 0 w 373"/>
                <a:gd name="T17" fmla="*/ 2 h 773"/>
                <a:gd name="T18" fmla="*/ 0 w 373"/>
                <a:gd name="T19" fmla="*/ 2 h 773"/>
                <a:gd name="T20" fmla="*/ 1 w 373"/>
                <a:gd name="T21" fmla="*/ 2 h 773"/>
                <a:gd name="T22" fmla="*/ 1 w 373"/>
                <a:gd name="T23" fmla="*/ 3 h 773"/>
                <a:gd name="T24" fmla="*/ 1 w 373"/>
                <a:gd name="T25" fmla="*/ 3 h 773"/>
                <a:gd name="T26" fmla="*/ 1 w 373"/>
                <a:gd name="T27" fmla="*/ 3 h 773"/>
                <a:gd name="T28" fmla="*/ 1 w 373"/>
                <a:gd name="T29" fmla="*/ 3 h 773"/>
                <a:gd name="T30" fmla="*/ 1 w 373"/>
                <a:gd name="T31" fmla="*/ 3 h 773"/>
                <a:gd name="T32" fmla="*/ 1 w 373"/>
                <a:gd name="T33" fmla="*/ 4 h 773"/>
                <a:gd name="T34" fmla="*/ 1 w 373"/>
                <a:gd name="T35" fmla="*/ 4 h 773"/>
                <a:gd name="T36" fmla="*/ 1 w 373"/>
                <a:gd name="T37" fmla="*/ 4 h 773"/>
                <a:gd name="T38" fmla="*/ 1 w 373"/>
                <a:gd name="T39" fmla="*/ 4 h 773"/>
                <a:gd name="T40" fmla="*/ 1 w 373"/>
                <a:gd name="T41" fmla="*/ 3 h 773"/>
                <a:gd name="T42" fmla="*/ 2 w 373"/>
                <a:gd name="T43" fmla="*/ 3 h 773"/>
                <a:gd name="T44" fmla="*/ 2 w 373"/>
                <a:gd name="T45" fmla="*/ 3 h 773"/>
                <a:gd name="T46" fmla="*/ 2 w 373"/>
                <a:gd name="T47" fmla="*/ 3 h 773"/>
                <a:gd name="T48" fmla="*/ 2 w 373"/>
                <a:gd name="T49" fmla="*/ 3 h 773"/>
                <a:gd name="T50" fmla="*/ 2 w 373"/>
                <a:gd name="T51" fmla="*/ 3 h 773"/>
                <a:gd name="T52" fmla="*/ 2 w 373"/>
                <a:gd name="T53" fmla="*/ 3 h 773"/>
                <a:gd name="T54" fmla="*/ 2 w 373"/>
                <a:gd name="T55" fmla="*/ 3 h 773"/>
                <a:gd name="T56" fmla="*/ 2 w 373"/>
                <a:gd name="T57" fmla="*/ 3 h 773"/>
                <a:gd name="T58" fmla="*/ 2 w 373"/>
                <a:gd name="T59" fmla="*/ 3 h 773"/>
                <a:gd name="T60" fmla="*/ 2 w 373"/>
                <a:gd name="T61" fmla="*/ 3 h 773"/>
                <a:gd name="T62" fmla="*/ 2 w 373"/>
                <a:gd name="T63" fmla="*/ 2 h 773"/>
                <a:gd name="T64" fmla="*/ 2 w 373"/>
                <a:gd name="T65" fmla="*/ 2 h 773"/>
                <a:gd name="T66" fmla="*/ 2 w 373"/>
                <a:gd name="T67" fmla="*/ 2 h 773"/>
                <a:gd name="T68" fmla="*/ 2 w 373"/>
                <a:gd name="T69" fmla="*/ 2 h 773"/>
                <a:gd name="T70" fmla="*/ 2 w 373"/>
                <a:gd name="T71" fmla="*/ 2 h 773"/>
                <a:gd name="T72" fmla="*/ 1 w 373"/>
                <a:gd name="T73" fmla="*/ 2 h 773"/>
                <a:gd name="T74" fmla="*/ 1 w 373"/>
                <a:gd name="T75" fmla="*/ 2 h 773"/>
                <a:gd name="T76" fmla="*/ 1 w 373"/>
                <a:gd name="T77" fmla="*/ 2 h 773"/>
                <a:gd name="T78" fmla="*/ 1 w 373"/>
                <a:gd name="T79" fmla="*/ 1 h 773"/>
                <a:gd name="T80" fmla="*/ 1 w 373"/>
                <a:gd name="T81" fmla="*/ 1 h 773"/>
                <a:gd name="T82" fmla="*/ 1 w 373"/>
                <a:gd name="T83" fmla="*/ 1 h 773"/>
                <a:gd name="T84" fmla="*/ 1 w 373"/>
                <a:gd name="T85" fmla="*/ 1 h 773"/>
                <a:gd name="T86" fmla="*/ 1 w 373"/>
                <a:gd name="T87" fmla="*/ 1 h 773"/>
                <a:gd name="T88" fmla="*/ 1 w 373"/>
                <a:gd name="T89" fmla="*/ 1 h 773"/>
                <a:gd name="T90" fmla="*/ 1 w 373"/>
                <a:gd name="T91" fmla="*/ 1 h 773"/>
                <a:gd name="T92" fmla="*/ 1 w 373"/>
                <a:gd name="T93" fmla="*/ 1 h 773"/>
                <a:gd name="T94" fmla="*/ 1 w 373"/>
                <a:gd name="T95" fmla="*/ 2 h 773"/>
                <a:gd name="T96" fmla="*/ 1 w 373"/>
                <a:gd name="T97" fmla="*/ 2 h 773"/>
                <a:gd name="T98" fmla="*/ 1 w 373"/>
                <a:gd name="T99" fmla="*/ 2 h 773"/>
                <a:gd name="T100" fmla="*/ 1 w 373"/>
                <a:gd name="T101" fmla="*/ 2 h 773"/>
                <a:gd name="T102" fmla="*/ 1 w 373"/>
                <a:gd name="T103" fmla="*/ 2 h 773"/>
                <a:gd name="T104" fmla="*/ 1 w 373"/>
                <a:gd name="T105" fmla="*/ 1 h 773"/>
                <a:gd name="T106" fmla="*/ 1 w 373"/>
                <a:gd name="T107" fmla="*/ 1 h 773"/>
                <a:gd name="T108" fmla="*/ 1 w 373"/>
                <a:gd name="T109" fmla="*/ 1 h 773"/>
                <a:gd name="T110" fmla="*/ 1 w 373"/>
                <a:gd name="T111" fmla="*/ 1 h 773"/>
                <a:gd name="T112" fmla="*/ 1 w 373"/>
                <a:gd name="T113" fmla="*/ 1 h 773"/>
                <a:gd name="T114" fmla="*/ 1 w 373"/>
                <a:gd name="T115" fmla="*/ 0 h 773"/>
                <a:gd name="T116" fmla="*/ 1 w 373"/>
                <a:gd name="T117" fmla="*/ 1 h 7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3"/>
                <a:gd name="T178" fmla="*/ 0 h 773"/>
                <a:gd name="T179" fmla="*/ 373 w 373"/>
                <a:gd name="T180" fmla="*/ 773 h 7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3" h="773">
                  <a:moveTo>
                    <a:pt x="70" y="93"/>
                  </a:moveTo>
                  <a:lnTo>
                    <a:pt x="57" y="120"/>
                  </a:lnTo>
                  <a:lnTo>
                    <a:pt x="45" y="151"/>
                  </a:lnTo>
                  <a:lnTo>
                    <a:pt x="33" y="187"/>
                  </a:lnTo>
                  <a:lnTo>
                    <a:pt x="22" y="226"/>
                  </a:lnTo>
                  <a:lnTo>
                    <a:pt x="14" y="268"/>
                  </a:lnTo>
                  <a:lnTo>
                    <a:pt x="5" y="313"/>
                  </a:lnTo>
                  <a:lnTo>
                    <a:pt x="1" y="359"/>
                  </a:lnTo>
                  <a:lnTo>
                    <a:pt x="0" y="408"/>
                  </a:lnTo>
                  <a:lnTo>
                    <a:pt x="0" y="456"/>
                  </a:lnTo>
                  <a:lnTo>
                    <a:pt x="4" y="506"/>
                  </a:lnTo>
                  <a:lnTo>
                    <a:pt x="12" y="554"/>
                  </a:lnTo>
                  <a:lnTo>
                    <a:pt x="25" y="601"/>
                  </a:lnTo>
                  <a:lnTo>
                    <a:pt x="41" y="648"/>
                  </a:lnTo>
                  <a:lnTo>
                    <a:pt x="63" y="691"/>
                  </a:lnTo>
                  <a:lnTo>
                    <a:pt x="90" y="732"/>
                  </a:lnTo>
                  <a:lnTo>
                    <a:pt x="122" y="769"/>
                  </a:lnTo>
                  <a:lnTo>
                    <a:pt x="160" y="773"/>
                  </a:lnTo>
                  <a:lnTo>
                    <a:pt x="193" y="773"/>
                  </a:lnTo>
                  <a:lnTo>
                    <a:pt x="223" y="769"/>
                  </a:lnTo>
                  <a:lnTo>
                    <a:pt x="250" y="761"/>
                  </a:lnTo>
                  <a:lnTo>
                    <a:pt x="274" y="749"/>
                  </a:lnTo>
                  <a:lnTo>
                    <a:pt x="294" y="735"/>
                  </a:lnTo>
                  <a:lnTo>
                    <a:pt x="312" y="717"/>
                  </a:lnTo>
                  <a:lnTo>
                    <a:pt x="327" y="697"/>
                  </a:lnTo>
                  <a:lnTo>
                    <a:pt x="339" y="674"/>
                  </a:lnTo>
                  <a:lnTo>
                    <a:pt x="349" y="649"/>
                  </a:lnTo>
                  <a:lnTo>
                    <a:pt x="357" y="622"/>
                  </a:lnTo>
                  <a:lnTo>
                    <a:pt x="364" y="595"/>
                  </a:lnTo>
                  <a:lnTo>
                    <a:pt x="368" y="566"/>
                  </a:lnTo>
                  <a:lnTo>
                    <a:pt x="371" y="536"/>
                  </a:lnTo>
                  <a:lnTo>
                    <a:pt x="373" y="505"/>
                  </a:lnTo>
                  <a:lnTo>
                    <a:pt x="373" y="474"/>
                  </a:lnTo>
                  <a:lnTo>
                    <a:pt x="360" y="430"/>
                  </a:lnTo>
                  <a:lnTo>
                    <a:pt x="313" y="468"/>
                  </a:lnTo>
                  <a:lnTo>
                    <a:pt x="277" y="459"/>
                  </a:lnTo>
                  <a:lnTo>
                    <a:pt x="250" y="415"/>
                  </a:lnTo>
                  <a:lnTo>
                    <a:pt x="231" y="346"/>
                  </a:lnTo>
                  <a:lnTo>
                    <a:pt x="220" y="264"/>
                  </a:lnTo>
                  <a:lnTo>
                    <a:pt x="213" y="179"/>
                  </a:lnTo>
                  <a:lnTo>
                    <a:pt x="211" y="101"/>
                  </a:lnTo>
                  <a:lnTo>
                    <a:pt x="209" y="43"/>
                  </a:lnTo>
                  <a:lnTo>
                    <a:pt x="188" y="73"/>
                  </a:lnTo>
                  <a:lnTo>
                    <a:pt x="175" y="109"/>
                  </a:lnTo>
                  <a:lnTo>
                    <a:pt x="169" y="152"/>
                  </a:lnTo>
                  <a:lnTo>
                    <a:pt x="167" y="198"/>
                  </a:lnTo>
                  <a:lnTo>
                    <a:pt x="164" y="245"/>
                  </a:lnTo>
                  <a:lnTo>
                    <a:pt x="160" y="291"/>
                  </a:lnTo>
                  <a:lnTo>
                    <a:pt x="150" y="333"/>
                  </a:lnTo>
                  <a:lnTo>
                    <a:pt x="130" y="370"/>
                  </a:lnTo>
                  <a:lnTo>
                    <a:pt x="103" y="328"/>
                  </a:lnTo>
                  <a:lnTo>
                    <a:pt x="90" y="285"/>
                  </a:lnTo>
                  <a:lnTo>
                    <a:pt x="85" y="238"/>
                  </a:lnTo>
                  <a:lnTo>
                    <a:pt x="88" y="191"/>
                  </a:lnTo>
                  <a:lnTo>
                    <a:pt x="96" y="144"/>
                  </a:lnTo>
                  <a:lnTo>
                    <a:pt x="108" y="96"/>
                  </a:lnTo>
                  <a:lnTo>
                    <a:pt x="120" y="47"/>
                  </a:lnTo>
                  <a:lnTo>
                    <a:pt x="130" y="0"/>
                  </a:lnTo>
                  <a:lnTo>
                    <a:pt x="70" y="93"/>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8862" name="Freeform 11"/>
            <p:cNvSpPr>
              <a:spLocks/>
            </p:cNvSpPr>
            <p:nvPr/>
          </p:nvSpPr>
          <p:spPr bwMode="auto">
            <a:xfrm>
              <a:off x="3819" y="3115"/>
              <a:ext cx="164" cy="268"/>
            </a:xfrm>
            <a:custGeom>
              <a:avLst/>
              <a:gdLst>
                <a:gd name="T0" fmla="*/ 1 w 327"/>
                <a:gd name="T1" fmla="*/ 3 h 536"/>
                <a:gd name="T2" fmla="*/ 1 w 327"/>
                <a:gd name="T3" fmla="*/ 3 h 536"/>
                <a:gd name="T4" fmla="*/ 1 w 327"/>
                <a:gd name="T5" fmla="*/ 3 h 536"/>
                <a:gd name="T6" fmla="*/ 2 w 327"/>
                <a:gd name="T7" fmla="*/ 2 h 536"/>
                <a:gd name="T8" fmla="*/ 2 w 327"/>
                <a:gd name="T9" fmla="*/ 2 h 536"/>
                <a:gd name="T10" fmla="*/ 2 w 327"/>
                <a:gd name="T11" fmla="*/ 2 h 536"/>
                <a:gd name="T12" fmla="*/ 2 w 327"/>
                <a:gd name="T13" fmla="*/ 2 h 536"/>
                <a:gd name="T14" fmla="*/ 2 w 327"/>
                <a:gd name="T15" fmla="*/ 2 h 536"/>
                <a:gd name="T16" fmla="*/ 2 w 327"/>
                <a:gd name="T17" fmla="*/ 2 h 536"/>
                <a:gd name="T18" fmla="*/ 2 w 327"/>
                <a:gd name="T19" fmla="*/ 2 h 536"/>
                <a:gd name="T20" fmla="*/ 2 w 327"/>
                <a:gd name="T21" fmla="*/ 2 h 536"/>
                <a:gd name="T22" fmla="*/ 2 w 327"/>
                <a:gd name="T23" fmla="*/ 2 h 536"/>
                <a:gd name="T24" fmla="*/ 2 w 327"/>
                <a:gd name="T25" fmla="*/ 2 h 536"/>
                <a:gd name="T26" fmla="*/ 1 w 327"/>
                <a:gd name="T27" fmla="*/ 2 h 536"/>
                <a:gd name="T28" fmla="*/ 1 w 327"/>
                <a:gd name="T29" fmla="*/ 2 h 536"/>
                <a:gd name="T30" fmla="*/ 1 w 327"/>
                <a:gd name="T31" fmla="*/ 2 h 536"/>
                <a:gd name="T32" fmla="*/ 1 w 327"/>
                <a:gd name="T33" fmla="*/ 2 h 536"/>
                <a:gd name="T34" fmla="*/ 1 w 327"/>
                <a:gd name="T35" fmla="*/ 2 h 536"/>
                <a:gd name="T36" fmla="*/ 1 w 327"/>
                <a:gd name="T37" fmla="*/ 2 h 536"/>
                <a:gd name="T38" fmla="*/ 1 w 327"/>
                <a:gd name="T39" fmla="*/ 2 h 536"/>
                <a:gd name="T40" fmla="*/ 1 w 327"/>
                <a:gd name="T41" fmla="*/ 1 h 536"/>
                <a:gd name="T42" fmla="*/ 1 w 327"/>
                <a:gd name="T43" fmla="*/ 1 h 536"/>
                <a:gd name="T44" fmla="*/ 1 w 327"/>
                <a:gd name="T45" fmla="*/ 1 h 536"/>
                <a:gd name="T46" fmla="*/ 1 w 327"/>
                <a:gd name="T47" fmla="*/ 1 h 536"/>
                <a:gd name="T48" fmla="*/ 1 w 327"/>
                <a:gd name="T49" fmla="*/ 1 h 536"/>
                <a:gd name="T50" fmla="*/ 1 w 327"/>
                <a:gd name="T51" fmla="*/ 0 h 536"/>
                <a:gd name="T52" fmla="*/ 1 w 327"/>
                <a:gd name="T53" fmla="*/ 1 h 536"/>
                <a:gd name="T54" fmla="*/ 0 w 327"/>
                <a:gd name="T55" fmla="*/ 1 h 536"/>
                <a:gd name="T56" fmla="*/ 0 w 327"/>
                <a:gd name="T57" fmla="*/ 1 h 536"/>
                <a:gd name="T58" fmla="*/ 1 w 327"/>
                <a:gd name="T59" fmla="*/ 2 h 536"/>
                <a:gd name="T60" fmla="*/ 1 w 327"/>
                <a:gd name="T61" fmla="*/ 2 h 536"/>
                <a:gd name="T62" fmla="*/ 1 w 327"/>
                <a:gd name="T63" fmla="*/ 2 h 536"/>
                <a:gd name="T64" fmla="*/ 1 w 327"/>
                <a:gd name="T65" fmla="*/ 2 h 536"/>
                <a:gd name="T66" fmla="*/ 1 w 327"/>
                <a:gd name="T67" fmla="*/ 2 h 536"/>
                <a:gd name="T68" fmla="*/ 1 w 327"/>
                <a:gd name="T69" fmla="*/ 3 h 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536"/>
                <a:gd name="T107" fmla="*/ 327 w 327"/>
                <a:gd name="T108" fmla="*/ 536 h 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536">
                  <a:moveTo>
                    <a:pt x="160" y="536"/>
                  </a:moveTo>
                  <a:lnTo>
                    <a:pt x="214" y="530"/>
                  </a:lnTo>
                  <a:lnTo>
                    <a:pt x="255" y="513"/>
                  </a:lnTo>
                  <a:lnTo>
                    <a:pt x="284" y="487"/>
                  </a:lnTo>
                  <a:lnTo>
                    <a:pt x="304" y="454"/>
                  </a:lnTo>
                  <a:lnTo>
                    <a:pt x="316" y="415"/>
                  </a:lnTo>
                  <a:lnTo>
                    <a:pt x="323" y="371"/>
                  </a:lnTo>
                  <a:lnTo>
                    <a:pt x="326" y="324"/>
                  </a:lnTo>
                  <a:lnTo>
                    <a:pt x="327" y="275"/>
                  </a:lnTo>
                  <a:lnTo>
                    <a:pt x="308" y="292"/>
                  </a:lnTo>
                  <a:lnTo>
                    <a:pt x="292" y="304"/>
                  </a:lnTo>
                  <a:lnTo>
                    <a:pt x="276" y="310"/>
                  </a:lnTo>
                  <a:lnTo>
                    <a:pt x="261" y="311"/>
                  </a:lnTo>
                  <a:lnTo>
                    <a:pt x="245" y="307"/>
                  </a:lnTo>
                  <a:lnTo>
                    <a:pt x="227" y="302"/>
                  </a:lnTo>
                  <a:lnTo>
                    <a:pt x="206" y="292"/>
                  </a:lnTo>
                  <a:lnTo>
                    <a:pt x="182" y="282"/>
                  </a:lnTo>
                  <a:lnTo>
                    <a:pt x="149" y="299"/>
                  </a:lnTo>
                  <a:lnTo>
                    <a:pt x="109" y="283"/>
                  </a:lnTo>
                  <a:lnTo>
                    <a:pt x="80" y="257"/>
                  </a:lnTo>
                  <a:lnTo>
                    <a:pt x="61" y="222"/>
                  </a:lnTo>
                  <a:lnTo>
                    <a:pt x="50" y="181"/>
                  </a:lnTo>
                  <a:lnTo>
                    <a:pt x="44" y="137"/>
                  </a:lnTo>
                  <a:lnTo>
                    <a:pt x="42" y="90"/>
                  </a:lnTo>
                  <a:lnTo>
                    <a:pt x="41" y="44"/>
                  </a:lnTo>
                  <a:lnTo>
                    <a:pt x="40" y="0"/>
                  </a:lnTo>
                  <a:lnTo>
                    <a:pt x="5" y="109"/>
                  </a:lnTo>
                  <a:lnTo>
                    <a:pt x="0" y="163"/>
                  </a:lnTo>
                  <a:lnTo>
                    <a:pt x="0" y="226"/>
                  </a:lnTo>
                  <a:lnTo>
                    <a:pt x="6" y="291"/>
                  </a:lnTo>
                  <a:lnTo>
                    <a:pt x="19" y="356"/>
                  </a:lnTo>
                  <a:lnTo>
                    <a:pt x="41" y="417"/>
                  </a:lnTo>
                  <a:lnTo>
                    <a:pt x="71" y="470"/>
                  </a:lnTo>
                  <a:lnTo>
                    <a:pt x="110" y="510"/>
                  </a:lnTo>
                  <a:lnTo>
                    <a:pt x="160" y="536"/>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78863" name="Freeform 12"/>
            <p:cNvSpPr>
              <a:spLocks/>
            </p:cNvSpPr>
            <p:nvPr/>
          </p:nvSpPr>
          <p:spPr bwMode="auto">
            <a:xfrm>
              <a:off x="3838" y="3242"/>
              <a:ext cx="132" cy="129"/>
            </a:xfrm>
            <a:custGeom>
              <a:avLst/>
              <a:gdLst>
                <a:gd name="T0" fmla="*/ 1 w 265"/>
                <a:gd name="T1" fmla="*/ 1 h 257"/>
                <a:gd name="T2" fmla="*/ 0 w 265"/>
                <a:gd name="T3" fmla="*/ 1 h 257"/>
                <a:gd name="T4" fmla="*/ 0 w 265"/>
                <a:gd name="T5" fmla="*/ 1 h 257"/>
                <a:gd name="T6" fmla="*/ 0 w 265"/>
                <a:gd name="T7" fmla="*/ 1 h 257"/>
                <a:gd name="T8" fmla="*/ 0 w 265"/>
                <a:gd name="T9" fmla="*/ 1 h 257"/>
                <a:gd name="T10" fmla="*/ 0 w 265"/>
                <a:gd name="T11" fmla="*/ 1 h 257"/>
                <a:gd name="T12" fmla="*/ 0 w 265"/>
                <a:gd name="T13" fmla="*/ 1 h 257"/>
                <a:gd name="T14" fmla="*/ 0 w 265"/>
                <a:gd name="T15" fmla="*/ 1 h 257"/>
                <a:gd name="T16" fmla="*/ 0 w 265"/>
                <a:gd name="T17" fmla="*/ 1 h 257"/>
                <a:gd name="T18" fmla="*/ 0 w 265"/>
                <a:gd name="T19" fmla="*/ 1 h 257"/>
                <a:gd name="T20" fmla="*/ 0 w 265"/>
                <a:gd name="T21" fmla="*/ 1 h 257"/>
                <a:gd name="T22" fmla="*/ 0 w 265"/>
                <a:gd name="T23" fmla="*/ 1 h 257"/>
                <a:gd name="T24" fmla="*/ 0 w 265"/>
                <a:gd name="T25" fmla="*/ 1 h 257"/>
                <a:gd name="T26" fmla="*/ 0 w 265"/>
                <a:gd name="T27" fmla="*/ 1 h 257"/>
                <a:gd name="T28" fmla="*/ 0 w 265"/>
                <a:gd name="T29" fmla="*/ 1 h 257"/>
                <a:gd name="T30" fmla="*/ 0 w 265"/>
                <a:gd name="T31" fmla="*/ 1 h 257"/>
                <a:gd name="T32" fmla="*/ 0 w 265"/>
                <a:gd name="T33" fmla="*/ 0 h 257"/>
                <a:gd name="T34" fmla="*/ 0 w 265"/>
                <a:gd name="T35" fmla="*/ 1 h 257"/>
                <a:gd name="T36" fmla="*/ 0 w 265"/>
                <a:gd name="T37" fmla="*/ 1 h 257"/>
                <a:gd name="T38" fmla="*/ 0 w 265"/>
                <a:gd name="T39" fmla="*/ 1 h 257"/>
                <a:gd name="T40" fmla="*/ 0 w 265"/>
                <a:gd name="T41" fmla="*/ 1 h 257"/>
                <a:gd name="T42" fmla="*/ 0 w 265"/>
                <a:gd name="T43" fmla="*/ 1 h 257"/>
                <a:gd name="T44" fmla="*/ 0 w 265"/>
                <a:gd name="T45" fmla="*/ 1 h 257"/>
                <a:gd name="T46" fmla="*/ 0 w 265"/>
                <a:gd name="T47" fmla="*/ 1 h 257"/>
                <a:gd name="T48" fmla="*/ 0 w 265"/>
                <a:gd name="T49" fmla="*/ 1 h 257"/>
                <a:gd name="T50" fmla="*/ 0 w 265"/>
                <a:gd name="T51" fmla="*/ 2 h 257"/>
                <a:gd name="T52" fmla="*/ 0 w 265"/>
                <a:gd name="T53" fmla="*/ 1 h 257"/>
                <a:gd name="T54" fmla="*/ 0 w 265"/>
                <a:gd name="T55" fmla="*/ 1 h 257"/>
                <a:gd name="T56" fmla="*/ 0 w 265"/>
                <a:gd name="T57" fmla="*/ 1 h 257"/>
                <a:gd name="T58" fmla="*/ 0 w 265"/>
                <a:gd name="T59" fmla="*/ 1 h 257"/>
                <a:gd name="T60" fmla="*/ 0 w 265"/>
                <a:gd name="T61" fmla="*/ 1 h 257"/>
                <a:gd name="T62" fmla="*/ 1 w 265"/>
                <a:gd name="T63" fmla="*/ 1 h 257"/>
                <a:gd name="T64" fmla="*/ 1 w 265"/>
                <a:gd name="T65" fmla="*/ 1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57"/>
                <a:gd name="T101" fmla="*/ 265 w 265"/>
                <a:gd name="T102" fmla="*/ 257 h 2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57">
                  <a:moveTo>
                    <a:pt x="265" y="94"/>
                  </a:moveTo>
                  <a:lnTo>
                    <a:pt x="245" y="103"/>
                  </a:lnTo>
                  <a:lnTo>
                    <a:pt x="224" y="109"/>
                  </a:lnTo>
                  <a:lnTo>
                    <a:pt x="204" y="111"/>
                  </a:lnTo>
                  <a:lnTo>
                    <a:pt x="186" y="112"/>
                  </a:lnTo>
                  <a:lnTo>
                    <a:pt x="168" y="110"/>
                  </a:lnTo>
                  <a:lnTo>
                    <a:pt x="150" y="106"/>
                  </a:lnTo>
                  <a:lnTo>
                    <a:pt x="133" y="101"/>
                  </a:lnTo>
                  <a:lnTo>
                    <a:pt x="117" y="94"/>
                  </a:lnTo>
                  <a:lnTo>
                    <a:pt x="101" y="85"/>
                  </a:lnTo>
                  <a:lnTo>
                    <a:pt x="85" y="75"/>
                  </a:lnTo>
                  <a:lnTo>
                    <a:pt x="70" y="64"/>
                  </a:lnTo>
                  <a:lnTo>
                    <a:pt x="56" y="52"/>
                  </a:lnTo>
                  <a:lnTo>
                    <a:pt x="41" y="40"/>
                  </a:lnTo>
                  <a:lnTo>
                    <a:pt x="27" y="27"/>
                  </a:lnTo>
                  <a:lnTo>
                    <a:pt x="14" y="13"/>
                  </a:lnTo>
                  <a:lnTo>
                    <a:pt x="0" y="0"/>
                  </a:lnTo>
                  <a:lnTo>
                    <a:pt x="8" y="52"/>
                  </a:lnTo>
                  <a:lnTo>
                    <a:pt x="20" y="98"/>
                  </a:lnTo>
                  <a:lnTo>
                    <a:pt x="34" y="139"/>
                  </a:lnTo>
                  <a:lnTo>
                    <a:pt x="51" y="173"/>
                  </a:lnTo>
                  <a:lnTo>
                    <a:pt x="70" y="202"/>
                  </a:lnTo>
                  <a:lnTo>
                    <a:pt x="89" y="225"/>
                  </a:lnTo>
                  <a:lnTo>
                    <a:pt x="111" y="242"/>
                  </a:lnTo>
                  <a:lnTo>
                    <a:pt x="133" y="253"/>
                  </a:lnTo>
                  <a:lnTo>
                    <a:pt x="154" y="257"/>
                  </a:lnTo>
                  <a:lnTo>
                    <a:pt x="176" y="255"/>
                  </a:lnTo>
                  <a:lnTo>
                    <a:pt x="195" y="246"/>
                  </a:lnTo>
                  <a:lnTo>
                    <a:pt x="215" y="230"/>
                  </a:lnTo>
                  <a:lnTo>
                    <a:pt x="231" y="207"/>
                  </a:lnTo>
                  <a:lnTo>
                    <a:pt x="246" y="177"/>
                  </a:lnTo>
                  <a:lnTo>
                    <a:pt x="257" y="139"/>
                  </a:lnTo>
                  <a:lnTo>
                    <a:pt x="265" y="94"/>
                  </a:lnTo>
                  <a:close/>
                </a:path>
              </a:pathLst>
            </a:custGeom>
            <a:solidFill>
              <a:srgbClr val="D18E00"/>
            </a:solidFill>
            <a:ln w="9525">
              <a:noFill/>
              <a:round/>
              <a:headEnd/>
              <a:tailEnd/>
            </a:ln>
          </p:spPr>
          <p:txBody>
            <a:bodyPr>
              <a:prstTxWarp prst="textNoShape">
                <a:avLst/>
              </a:prstTxWarp>
            </a:bodyPr>
            <a:lstStyle/>
            <a:p>
              <a:pPr eaLnBrk="0" hangingPunct="0"/>
              <a:endParaRPr lang="en-US"/>
            </a:p>
          </p:txBody>
        </p:sp>
        <p:sp>
          <p:nvSpPr>
            <p:cNvPr id="78864" name="Freeform 13"/>
            <p:cNvSpPr>
              <a:spLocks/>
            </p:cNvSpPr>
            <p:nvPr/>
          </p:nvSpPr>
          <p:spPr bwMode="auto">
            <a:xfrm>
              <a:off x="3865" y="3299"/>
              <a:ext cx="94" cy="60"/>
            </a:xfrm>
            <a:custGeom>
              <a:avLst/>
              <a:gdLst>
                <a:gd name="T0" fmla="*/ 1 w 187"/>
                <a:gd name="T1" fmla="*/ 1 h 120"/>
                <a:gd name="T2" fmla="*/ 1 w 187"/>
                <a:gd name="T3" fmla="*/ 1 h 120"/>
                <a:gd name="T4" fmla="*/ 1 w 187"/>
                <a:gd name="T5" fmla="*/ 1 h 120"/>
                <a:gd name="T6" fmla="*/ 1 w 187"/>
                <a:gd name="T7" fmla="*/ 1 h 120"/>
                <a:gd name="T8" fmla="*/ 1 w 187"/>
                <a:gd name="T9" fmla="*/ 1 h 120"/>
                <a:gd name="T10" fmla="*/ 1 w 187"/>
                <a:gd name="T11" fmla="*/ 1 h 120"/>
                <a:gd name="T12" fmla="*/ 1 w 187"/>
                <a:gd name="T13" fmla="*/ 1 h 120"/>
                <a:gd name="T14" fmla="*/ 1 w 187"/>
                <a:gd name="T15" fmla="*/ 1 h 120"/>
                <a:gd name="T16" fmla="*/ 1 w 187"/>
                <a:gd name="T17" fmla="*/ 1 h 120"/>
                <a:gd name="T18" fmla="*/ 1 w 187"/>
                <a:gd name="T19" fmla="*/ 1 h 120"/>
                <a:gd name="T20" fmla="*/ 1 w 187"/>
                <a:gd name="T21" fmla="*/ 1 h 120"/>
                <a:gd name="T22" fmla="*/ 1 w 187"/>
                <a:gd name="T23" fmla="*/ 1 h 120"/>
                <a:gd name="T24" fmla="*/ 1 w 187"/>
                <a:gd name="T25" fmla="*/ 1 h 120"/>
                <a:gd name="T26" fmla="*/ 1 w 187"/>
                <a:gd name="T27" fmla="*/ 1 h 120"/>
                <a:gd name="T28" fmla="*/ 1 w 187"/>
                <a:gd name="T29" fmla="*/ 1 h 120"/>
                <a:gd name="T30" fmla="*/ 1 w 187"/>
                <a:gd name="T31" fmla="*/ 1 h 120"/>
                <a:gd name="T32" fmla="*/ 0 w 187"/>
                <a:gd name="T33" fmla="*/ 0 h 120"/>
                <a:gd name="T34" fmla="*/ 1 w 187"/>
                <a:gd name="T35" fmla="*/ 1 h 120"/>
                <a:gd name="T36" fmla="*/ 1 w 187"/>
                <a:gd name="T37" fmla="*/ 1 h 120"/>
                <a:gd name="T38" fmla="*/ 1 w 187"/>
                <a:gd name="T39" fmla="*/ 1 h 120"/>
                <a:gd name="T40" fmla="*/ 1 w 187"/>
                <a:gd name="T41" fmla="*/ 1 h 120"/>
                <a:gd name="T42" fmla="*/ 1 w 187"/>
                <a:gd name="T43" fmla="*/ 1 h 120"/>
                <a:gd name="T44" fmla="*/ 1 w 187"/>
                <a:gd name="T45" fmla="*/ 1 h 120"/>
                <a:gd name="T46" fmla="*/ 1 w 187"/>
                <a:gd name="T47" fmla="*/ 1 h 120"/>
                <a:gd name="T48" fmla="*/ 1 w 187"/>
                <a:gd name="T49" fmla="*/ 1 h 120"/>
                <a:gd name="T50" fmla="*/ 1 w 187"/>
                <a:gd name="T51" fmla="*/ 1 h 120"/>
                <a:gd name="T52" fmla="*/ 1 w 187"/>
                <a:gd name="T53" fmla="*/ 1 h 120"/>
                <a:gd name="T54" fmla="*/ 1 w 187"/>
                <a:gd name="T55" fmla="*/ 1 h 120"/>
                <a:gd name="T56" fmla="*/ 1 w 187"/>
                <a:gd name="T57" fmla="*/ 1 h 120"/>
                <a:gd name="T58" fmla="*/ 1 w 187"/>
                <a:gd name="T59" fmla="*/ 1 h 120"/>
                <a:gd name="T60" fmla="*/ 1 w 187"/>
                <a:gd name="T61" fmla="*/ 1 h 120"/>
                <a:gd name="T62" fmla="*/ 1 w 187"/>
                <a:gd name="T63" fmla="*/ 1 h 120"/>
                <a:gd name="T64" fmla="*/ 1 w 187"/>
                <a:gd name="T65" fmla="*/ 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120"/>
                <a:gd name="T101" fmla="*/ 187 w 187"/>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120">
                  <a:moveTo>
                    <a:pt x="187" y="29"/>
                  </a:moveTo>
                  <a:lnTo>
                    <a:pt x="178" y="57"/>
                  </a:lnTo>
                  <a:lnTo>
                    <a:pt x="167" y="79"/>
                  </a:lnTo>
                  <a:lnTo>
                    <a:pt x="153" y="96"/>
                  </a:lnTo>
                  <a:lnTo>
                    <a:pt x="139" y="109"/>
                  </a:lnTo>
                  <a:lnTo>
                    <a:pt x="124" y="117"/>
                  </a:lnTo>
                  <a:lnTo>
                    <a:pt x="108" y="120"/>
                  </a:lnTo>
                  <a:lnTo>
                    <a:pt x="93" y="120"/>
                  </a:lnTo>
                  <a:lnTo>
                    <a:pt x="77" y="117"/>
                  </a:lnTo>
                  <a:lnTo>
                    <a:pt x="62" y="110"/>
                  </a:lnTo>
                  <a:lnTo>
                    <a:pt x="48" y="99"/>
                  </a:lnTo>
                  <a:lnTo>
                    <a:pt x="35" y="88"/>
                  </a:lnTo>
                  <a:lnTo>
                    <a:pt x="24" y="73"/>
                  </a:lnTo>
                  <a:lnTo>
                    <a:pt x="13" y="57"/>
                  </a:lnTo>
                  <a:lnTo>
                    <a:pt x="6" y="40"/>
                  </a:lnTo>
                  <a:lnTo>
                    <a:pt x="2" y="20"/>
                  </a:lnTo>
                  <a:lnTo>
                    <a:pt x="0" y="0"/>
                  </a:lnTo>
                  <a:lnTo>
                    <a:pt x="9" y="11"/>
                  </a:lnTo>
                  <a:lnTo>
                    <a:pt x="18" y="21"/>
                  </a:lnTo>
                  <a:lnTo>
                    <a:pt x="27" y="29"/>
                  </a:lnTo>
                  <a:lnTo>
                    <a:pt x="38" y="36"/>
                  </a:lnTo>
                  <a:lnTo>
                    <a:pt x="49" y="42"/>
                  </a:lnTo>
                  <a:lnTo>
                    <a:pt x="61" y="46"/>
                  </a:lnTo>
                  <a:lnTo>
                    <a:pt x="72" y="50"/>
                  </a:lnTo>
                  <a:lnTo>
                    <a:pt x="84" y="52"/>
                  </a:lnTo>
                  <a:lnTo>
                    <a:pt x="95" y="53"/>
                  </a:lnTo>
                  <a:lnTo>
                    <a:pt x="108" y="53"/>
                  </a:lnTo>
                  <a:lnTo>
                    <a:pt x="121" y="52"/>
                  </a:lnTo>
                  <a:lnTo>
                    <a:pt x="134" y="50"/>
                  </a:lnTo>
                  <a:lnTo>
                    <a:pt x="147" y="46"/>
                  </a:lnTo>
                  <a:lnTo>
                    <a:pt x="161" y="42"/>
                  </a:lnTo>
                  <a:lnTo>
                    <a:pt x="174" y="36"/>
                  </a:lnTo>
                  <a:lnTo>
                    <a:pt x="187" y="29"/>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78865" name="Freeform 14"/>
            <p:cNvSpPr>
              <a:spLocks/>
            </p:cNvSpPr>
            <p:nvPr/>
          </p:nvSpPr>
          <p:spPr bwMode="auto">
            <a:xfrm>
              <a:off x="3926" y="3010"/>
              <a:ext cx="77" cy="200"/>
            </a:xfrm>
            <a:custGeom>
              <a:avLst/>
              <a:gdLst>
                <a:gd name="T0" fmla="*/ 1 w 153"/>
                <a:gd name="T1" fmla="*/ 2 h 400"/>
                <a:gd name="T2" fmla="*/ 1 w 153"/>
                <a:gd name="T3" fmla="*/ 2 h 400"/>
                <a:gd name="T4" fmla="*/ 1 w 153"/>
                <a:gd name="T5" fmla="*/ 2 h 400"/>
                <a:gd name="T6" fmla="*/ 1 w 153"/>
                <a:gd name="T7" fmla="*/ 2 h 400"/>
                <a:gd name="T8" fmla="*/ 1 w 153"/>
                <a:gd name="T9" fmla="*/ 2 h 400"/>
                <a:gd name="T10" fmla="*/ 1 w 153"/>
                <a:gd name="T11" fmla="*/ 1 h 400"/>
                <a:gd name="T12" fmla="*/ 1 w 153"/>
                <a:gd name="T13" fmla="*/ 1 h 400"/>
                <a:gd name="T14" fmla="*/ 1 w 153"/>
                <a:gd name="T15" fmla="*/ 1 h 400"/>
                <a:gd name="T16" fmla="*/ 1 w 153"/>
                <a:gd name="T17" fmla="*/ 1 h 400"/>
                <a:gd name="T18" fmla="*/ 0 w 153"/>
                <a:gd name="T19" fmla="*/ 0 h 400"/>
                <a:gd name="T20" fmla="*/ 1 w 153"/>
                <a:gd name="T21" fmla="*/ 1 h 400"/>
                <a:gd name="T22" fmla="*/ 1 w 153"/>
                <a:gd name="T23" fmla="*/ 1 h 400"/>
                <a:gd name="T24" fmla="*/ 1 w 153"/>
                <a:gd name="T25" fmla="*/ 1 h 400"/>
                <a:gd name="T26" fmla="*/ 1 w 153"/>
                <a:gd name="T27" fmla="*/ 1 h 400"/>
                <a:gd name="T28" fmla="*/ 1 w 153"/>
                <a:gd name="T29" fmla="*/ 1 h 400"/>
                <a:gd name="T30" fmla="*/ 1 w 153"/>
                <a:gd name="T31" fmla="*/ 2 h 400"/>
                <a:gd name="T32" fmla="*/ 1 w 153"/>
                <a:gd name="T33" fmla="*/ 2 h 400"/>
                <a:gd name="T34" fmla="*/ 1 w 153"/>
                <a:gd name="T35" fmla="*/ 2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400"/>
                <a:gd name="T56" fmla="*/ 153 w 153"/>
                <a:gd name="T57" fmla="*/ 400 h 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400">
                  <a:moveTo>
                    <a:pt x="153" y="388"/>
                  </a:moveTo>
                  <a:lnTo>
                    <a:pt x="105" y="400"/>
                  </a:lnTo>
                  <a:lnTo>
                    <a:pt x="104" y="347"/>
                  </a:lnTo>
                  <a:lnTo>
                    <a:pt x="101" y="301"/>
                  </a:lnTo>
                  <a:lnTo>
                    <a:pt x="97" y="258"/>
                  </a:lnTo>
                  <a:lnTo>
                    <a:pt x="87" y="215"/>
                  </a:lnTo>
                  <a:lnTo>
                    <a:pt x="75" y="172"/>
                  </a:lnTo>
                  <a:lnTo>
                    <a:pt x="56" y="123"/>
                  </a:lnTo>
                  <a:lnTo>
                    <a:pt x="31" y="67"/>
                  </a:lnTo>
                  <a:lnTo>
                    <a:pt x="0" y="0"/>
                  </a:lnTo>
                  <a:lnTo>
                    <a:pt x="45" y="32"/>
                  </a:lnTo>
                  <a:lnTo>
                    <a:pt x="81" y="73"/>
                  </a:lnTo>
                  <a:lnTo>
                    <a:pt x="107" y="119"/>
                  </a:lnTo>
                  <a:lnTo>
                    <a:pt x="127" y="171"/>
                  </a:lnTo>
                  <a:lnTo>
                    <a:pt x="140" y="225"/>
                  </a:lnTo>
                  <a:lnTo>
                    <a:pt x="149" y="280"/>
                  </a:lnTo>
                  <a:lnTo>
                    <a:pt x="152" y="335"/>
                  </a:lnTo>
                  <a:lnTo>
                    <a:pt x="153" y="388"/>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8866" name="Freeform 15"/>
            <p:cNvSpPr>
              <a:spLocks/>
            </p:cNvSpPr>
            <p:nvPr/>
          </p:nvSpPr>
          <p:spPr bwMode="auto">
            <a:xfrm>
              <a:off x="3930" y="3330"/>
              <a:ext cx="80" cy="84"/>
            </a:xfrm>
            <a:custGeom>
              <a:avLst/>
              <a:gdLst>
                <a:gd name="T0" fmla="*/ 1 w 160"/>
                <a:gd name="T1" fmla="*/ 1 h 167"/>
                <a:gd name="T2" fmla="*/ 1 w 160"/>
                <a:gd name="T3" fmla="*/ 1 h 167"/>
                <a:gd name="T4" fmla="*/ 1 w 160"/>
                <a:gd name="T5" fmla="*/ 1 h 167"/>
                <a:gd name="T6" fmla="*/ 1 w 160"/>
                <a:gd name="T7" fmla="*/ 1 h 167"/>
                <a:gd name="T8" fmla="*/ 1 w 160"/>
                <a:gd name="T9" fmla="*/ 1 h 167"/>
                <a:gd name="T10" fmla="*/ 1 w 160"/>
                <a:gd name="T11" fmla="*/ 1 h 167"/>
                <a:gd name="T12" fmla="*/ 1 w 160"/>
                <a:gd name="T13" fmla="*/ 1 h 167"/>
                <a:gd name="T14" fmla="*/ 1 w 160"/>
                <a:gd name="T15" fmla="*/ 1 h 167"/>
                <a:gd name="T16" fmla="*/ 1 w 160"/>
                <a:gd name="T17" fmla="*/ 1 h 167"/>
                <a:gd name="T18" fmla="*/ 1 w 160"/>
                <a:gd name="T19" fmla="*/ 0 h 167"/>
                <a:gd name="T20" fmla="*/ 1 w 160"/>
                <a:gd name="T21" fmla="*/ 1 h 167"/>
                <a:gd name="T22" fmla="*/ 1 w 160"/>
                <a:gd name="T23" fmla="*/ 1 h 167"/>
                <a:gd name="T24" fmla="*/ 1 w 160"/>
                <a:gd name="T25" fmla="*/ 1 h 167"/>
                <a:gd name="T26" fmla="*/ 1 w 160"/>
                <a:gd name="T27" fmla="*/ 1 h 167"/>
                <a:gd name="T28" fmla="*/ 1 w 160"/>
                <a:gd name="T29" fmla="*/ 1 h 167"/>
                <a:gd name="T30" fmla="*/ 1 w 160"/>
                <a:gd name="T31" fmla="*/ 1 h 167"/>
                <a:gd name="T32" fmla="*/ 1 w 160"/>
                <a:gd name="T33" fmla="*/ 1 h 167"/>
                <a:gd name="T34" fmla="*/ 1 w 160"/>
                <a:gd name="T35" fmla="*/ 1 h 167"/>
                <a:gd name="T36" fmla="*/ 0 w 160"/>
                <a:gd name="T37" fmla="*/ 1 h 167"/>
                <a:gd name="T38" fmla="*/ 1 w 160"/>
                <a:gd name="T39" fmla="*/ 1 h 1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67"/>
                <a:gd name="T62" fmla="*/ 160 w 160"/>
                <a:gd name="T63" fmla="*/ 167 h 1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67">
                  <a:moveTo>
                    <a:pt x="11" y="154"/>
                  </a:moveTo>
                  <a:lnTo>
                    <a:pt x="36" y="144"/>
                  </a:lnTo>
                  <a:lnTo>
                    <a:pt x="56" y="132"/>
                  </a:lnTo>
                  <a:lnTo>
                    <a:pt x="75" y="121"/>
                  </a:lnTo>
                  <a:lnTo>
                    <a:pt x="90" y="107"/>
                  </a:lnTo>
                  <a:lnTo>
                    <a:pt x="102" y="92"/>
                  </a:lnTo>
                  <a:lnTo>
                    <a:pt x="115" y="75"/>
                  </a:lnTo>
                  <a:lnTo>
                    <a:pt x="128" y="54"/>
                  </a:lnTo>
                  <a:lnTo>
                    <a:pt x="140" y="30"/>
                  </a:lnTo>
                  <a:lnTo>
                    <a:pt x="152" y="0"/>
                  </a:lnTo>
                  <a:lnTo>
                    <a:pt x="160" y="4"/>
                  </a:lnTo>
                  <a:lnTo>
                    <a:pt x="144" y="38"/>
                  </a:lnTo>
                  <a:lnTo>
                    <a:pt x="130" y="65"/>
                  </a:lnTo>
                  <a:lnTo>
                    <a:pt x="116" y="88"/>
                  </a:lnTo>
                  <a:lnTo>
                    <a:pt x="101" y="108"/>
                  </a:lnTo>
                  <a:lnTo>
                    <a:pt x="83" y="124"/>
                  </a:lnTo>
                  <a:lnTo>
                    <a:pt x="61" y="139"/>
                  </a:lnTo>
                  <a:lnTo>
                    <a:pt x="33" y="153"/>
                  </a:lnTo>
                  <a:lnTo>
                    <a:pt x="0" y="167"/>
                  </a:lnTo>
                  <a:lnTo>
                    <a:pt x="11" y="154"/>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78867" name="Freeform 16"/>
            <p:cNvSpPr>
              <a:spLocks/>
            </p:cNvSpPr>
            <p:nvPr/>
          </p:nvSpPr>
          <p:spPr bwMode="auto">
            <a:xfrm>
              <a:off x="3794" y="2988"/>
              <a:ext cx="85" cy="98"/>
            </a:xfrm>
            <a:custGeom>
              <a:avLst/>
              <a:gdLst>
                <a:gd name="T0" fmla="*/ 1 w 169"/>
                <a:gd name="T1" fmla="*/ 0 h 197"/>
                <a:gd name="T2" fmla="*/ 1 w 169"/>
                <a:gd name="T3" fmla="*/ 0 h 197"/>
                <a:gd name="T4" fmla="*/ 1 w 169"/>
                <a:gd name="T5" fmla="*/ 0 h 197"/>
                <a:gd name="T6" fmla="*/ 1 w 169"/>
                <a:gd name="T7" fmla="*/ 0 h 197"/>
                <a:gd name="T8" fmla="*/ 1 w 169"/>
                <a:gd name="T9" fmla="*/ 0 h 197"/>
                <a:gd name="T10" fmla="*/ 1 w 169"/>
                <a:gd name="T11" fmla="*/ 0 h 197"/>
                <a:gd name="T12" fmla="*/ 1 w 169"/>
                <a:gd name="T13" fmla="*/ 0 h 197"/>
                <a:gd name="T14" fmla="*/ 1 w 169"/>
                <a:gd name="T15" fmla="*/ 0 h 197"/>
                <a:gd name="T16" fmla="*/ 1 w 169"/>
                <a:gd name="T17" fmla="*/ 0 h 197"/>
                <a:gd name="T18" fmla="*/ 0 w 169"/>
                <a:gd name="T19" fmla="*/ 0 h 197"/>
                <a:gd name="T20" fmla="*/ 1 w 169"/>
                <a:gd name="T21" fmla="*/ 0 h 197"/>
                <a:gd name="T22" fmla="*/ 1 w 169"/>
                <a:gd name="T23" fmla="*/ 0 h 197"/>
                <a:gd name="T24" fmla="*/ 1 w 169"/>
                <a:gd name="T25" fmla="*/ 0 h 197"/>
                <a:gd name="T26" fmla="*/ 1 w 169"/>
                <a:gd name="T27" fmla="*/ 0 h 197"/>
                <a:gd name="T28" fmla="*/ 1 w 169"/>
                <a:gd name="T29" fmla="*/ 0 h 197"/>
                <a:gd name="T30" fmla="*/ 1 w 169"/>
                <a:gd name="T31" fmla="*/ 0 h 197"/>
                <a:gd name="T32" fmla="*/ 1 w 169"/>
                <a:gd name="T33" fmla="*/ 0 h 197"/>
                <a:gd name="T34" fmla="*/ 1 w 169"/>
                <a:gd name="T35" fmla="*/ 0 h 197"/>
                <a:gd name="T36" fmla="*/ 1 w 169"/>
                <a:gd name="T37" fmla="*/ 0 h 197"/>
                <a:gd name="T38" fmla="*/ 1 w 169"/>
                <a:gd name="T39" fmla="*/ 0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97"/>
                <a:gd name="T62" fmla="*/ 169 w 169"/>
                <a:gd name="T63" fmla="*/ 197 h 1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97">
                  <a:moveTo>
                    <a:pt x="150" y="0"/>
                  </a:moveTo>
                  <a:lnTo>
                    <a:pt x="119" y="17"/>
                  </a:lnTo>
                  <a:lnTo>
                    <a:pt x="93" y="35"/>
                  </a:lnTo>
                  <a:lnTo>
                    <a:pt x="74" y="53"/>
                  </a:lnTo>
                  <a:lnTo>
                    <a:pt x="58" y="74"/>
                  </a:lnTo>
                  <a:lnTo>
                    <a:pt x="44" y="95"/>
                  </a:lnTo>
                  <a:lnTo>
                    <a:pt x="32" y="119"/>
                  </a:lnTo>
                  <a:lnTo>
                    <a:pt x="21" y="145"/>
                  </a:lnTo>
                  <a:lnTo>
                    <a:pt x="8" y="175"/>
                  </a:lnTo>
                  <a:lnTo>
                    <a:pt x="0" y="197"/>
                  </a:lnTo>
                  <a:lnTo>
                    <a:pt x="9" y="197"/>
                  </a:lnTo>
                  <a:lnTo>
                    <a:pt x="24" y="161"/>
                  </a:lnTo>
                  <a:lnTo>
                    <a:pt x="38" y="131"/>
                  </a:lnTo>
                  <a:lnTo>
                    <a:pt x="52" y="104"/>
                  </a:lnTo>
                  <a:lnTo>
                    <a:pt x="67" y="81"/>
                  </a:lnTo>
                  <a:lnTo>
                    <a:pt x="84" y="59"/>
                  </a:lnTo>
                  <a:lnTo>
                    <a:pt x="107" y="40"/>
                  </a:lnTo>
                  <a:lnTo>
                    <a:pt x="135" y="22"/>
                  </a:lnTo>
                  <a:lnTo>
                    <a:pt x="169" y="4"/>
                  </a:lnTo>
                  <a:lnTo>
                    <a:pt x="150" y="0"/>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78868" name="Freeform 17"/>
            <p:cNvSpPr>
              <a:spLocks/>
            </p:cNvSpPr>
            <p:nvPr/>
          </p:nvSpPr>
          <p:spPr bwMode="auto">
            <a:xfrm>
              <a:off x="3817" y="2992"/>
              <a:ext cx="49" cy="45"/>
            </a:xfrm>
            <a:custGeom>
              <a:avLst/>
              <a:gdLst>
                <a:gd name="T0" fmla="*/ 1 w 98"/>
                <a:gd name="T1" fmla="*/ 0 h 91"/>
                <a:gd name="T2" fmla="*/ 1 w 98"/>
                <a:gd name="T3" fmla="*/ 0 h 91"/>
                <a:gd name="T4" fmla="*/ 1 w 98"/>
                <a:gd name="T5" fmla="*/ 0 h 91"/>
                <a:gd name="T6" fmla="*/ 1 w 98"/>
                <a:gd name="T7" fmla="*/ 0 h 91"/>
                <a:gd name="T8" fmla="*/ 1 w 98"/>
                <a:gd name="T9" fmla="*/ 0 h 91"/>
                <a:gd name="T10" fmla="*/ 1 w 98"/>
                <a:gd name="T11" fmla="*/ 0 h 91"/>
                <a:gd name="T12" fmla="*/ 1 w 98"/>
                <a:gd name="T13" fmla="*/ 0 h 91"/>
                <a:gd name="T14" fmla="*/ 1 w 98"/>
                <a:gd name="T15" fmla="*/ 0 h 91"/>
                <a:gd name="T16" fmla="*/ 0 w 98"/>
                <a:gd name="T17" fmla="*/ 0 h 91"/>
                <a:gd name="T18" fmla="*/ 1 w 98"/>
                <a:gd name="T19" fmla="*/ 0 h 91"/>
                <a:gd name="T20" fmla="*/ 1 w 98"/>
                <a:gd name="T21" fmla="*/ 0 h 91"/>
                <a:gd name="T22" fmla="*/ 1 w 98"/>
                <a:gd name="T23" fmla="*/ 0 h 91"/>
                <a:gd name="T24" fmla="*/ 1 w 98"/>
                <a:gd name="T25" fmla="*/ 0 h 91"/>
                <a:gd name="T26" fmla="*/ 1 w 98"/>
                <a:gd name="T27" fmla="*/ 0 h 91"/>
                <a:gd name="T28" fmla="*/ 1 w 98"/>
                <a:gd name="T29" fmla="*/ 0 h 91"/>
                <a:gd name="T30" fmla="*/ 1 w 98"/>
                <a:gd name="T31" fmla="*/ 0 h 91"/>
                <a:gd name="T32" fmla="*/ 1 w 98"/>
                <a:gd name="T33" fmla="*/ 0 h 91"/>
                <a:gd name="T34" fmla="*/ 1 w 98"/>
                <a:gd name="T35" fmla="*/ 0 h 91"/>
                <a:gd name="T36" fmla="*/ 1 w 98"/>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1"/>
                <a:gd name="T59" fmla="*/ 98 w 98"/>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1">
                  <a:moveTo>
                    <a:pt x="84" y="6"/>
                  </a:moveTo>
                  <a:lnTo>
                    <a:pt x="69" y="15"/>
                  </a:lnTo>
                  <a:lnTo>
                    <a:pt x="56" y="24"/>
                  </a:lnTo>
                  <a:lnTo>
                    <a:pt x="46" y="34"/>
                  </a:lnTo>
                  <a:lnTo>
                    <a:pt x="37" y="43"/>
                  </a:lnTo>
                  <a:lnTo>
                    <a:pt x="28" y="53"/>
                  </a:lnTo>
                  <a:lnTo>
                    <a:pt x="18" y="65"/>
                  </a:lnTo>
                  <a:lnTo>
                    <a:pt x="10" y="77"/>
                  </a:lnTo>
                  <a:lnTo>
                    <a:pt x="0" y="91"/>
                  </a:lnTo>
                  <a:lnTo>
                    <a:pt x="11" y="82"/>
                  </a:lnTo>
                  <a:lnTo>
                    <a:pt x="22" y="68"/>
                  </a:lnTo>
                  <a:lnTo>
                    <a:pt x="31" y="57"/>
                  </a:lnTo>
                  <a:lnTo>
                    <a:pt x="40" y="46"/>
                  </a:lnTo>
                  <a:lnTo>
                    <a:pt x="49" y="37"/>
                  </a:lnTo>
                  <a:lnTo>
                    <a:pt x="60" y="28"/>
                  </a:lnTo>
                  <a:lnTo>
                    <a:pt x="70" y="19"/>
                  </a:lnTo>
                  <a:lnTo>
                    <a:pt x="83" y="10"/>
                  </a:lnTo>
                  <a:lnTo>
                    <a:pt x="98" y="0"/>
                  </a:lnTo>
                  <a:lnTo>
                    <a:pt x="84" y="6"/>
                  </a:lnTo>
                  <a:close/>
                </a:path>
              </a:pathLst>
            </a:custGeom>
            <a:solidFill>
              <a:srgbClr val="FFFF35"/>
            </a:solidFill>
            <a:ln w="9525">
              <a:noFill/>
              <a:round/>
              <a:headEnd/>
              <a:tailEnd/>
            </a:ln>
          </p:spPr>
          <p:txBody>
            <a:bodyPr>
              <a:prstTxWarp prst="textNoShape">
                <a:avLst/>
              </a:prstTxWarp>
            </a:bodyPr>
            <a:lstStyle/>
            <a:p>
              <a:pPr eaLnBrk="0" hangingPunct="0"/>
              <a:endParaRPr lang="en-US"/>
            </a:p>
          </p:txBody>
        </p:sp>
        <p:sp>
          <p:nvSpPr>
            <p:cNvPr id="78869" name="Freeform 18"/>
            <p:cNvSpPr>
              <a:spLocks/>
            </p:cNvSpPr>
            <p:nvPr/>
          </p:nvSpPr>
          <p:spPr bwMode="auto">
            <a:xfrm>
              <a:off x="3850" y="3441"/>
              <a:ext cx="119" cy="659"/>
            </a:xfrm>
            <a:custGeom>
              <a:avLst/>
              <a:gdLst>
                <a:gd name="T0" fmla="*/ 1 w 237"/>
                <a:gd name="T1" fmla="*/ 0 h 1318"/>
                <a:gd name="T2" fmla="*/ 1 w 237"/>
                <a:gd name="T3" fmla="*/ 0 h 1318"/>
                <a:gd name="T4" fmla="*/ 1 w 237"/>
                <a:gd name="T5" fmla="*/ 0 h 1318"/>
                <a:gd name="T6" fmla="*/ 1 w 237"/>
                <a:gd name="T7" fmla="*/ 1 h 1318"/>
                <a:gd name="T8" fmla="*/ 1 w 237"/>
                <a:gd name="T9" fmla="*/ 1 h 1318"/>
                <a:gd name="T10" fmla="*/ 1 w 237"/>
                <a:gd name="T11" fmla="*/ 2 h 1318"/>
                <a:gd name="T12" fmla="*/ 1 w 237"/>
                <a:gd name="T13" fmla="*/ 2 h 1318"/>
                <a:gd name="T14" fmla="*/ 1 w 237"/>
                <a:gd name="T15" fmla="*/ 3 h 1318"/>
                <a:gd name="T16" fmla="*/ 1 w 237"/>
                <a:gd name="T17" fmla="*/ 3 h 1318"/>
                <a:gd name="T18" fmla="*/ 1 w 237"/>
                <a:gd name="T19" fmla="*/ 4 h 1318"/>
                <a:gd name="T20" fmla="*/ 1 w 237"/>
                <a:gd name="T21" fmla="*/ 4 h 1318"/>
                <a:gd name="T22" fmla="*/ 1 w 237"/>
                <a:gd name="T23" fmla="*/ 4 h 1318"/>
                <a:gd name="T24" fmla="*/ 1 w 237"/>
                <a:gd name="T25" fmla="*/ 4 h 1318"/>
                <a:gd name="T26" fmla="*/ 1 w 237"/>
                <a:gd name="T27" fmla="*/ 5 h 1318"/>
                <a:gd name="T28" fmla="*/ 1 w 237"/>
                <a:gd name="T29" fmla="*/ 5 h 1318"/>
                <a:gd name="T30" fmla="*/ 1 w 237"/>
                <a:gd name="T31" fmla="*/ 5 h 1318"/>
                <a:gd name="T32" fmla="*/ 1 w 237"/>
                <a:gd name="T33" fmla="*/ 5 h 1318"/>
                <a:gd name="T34" fmla="*/ 1 w 237"/>
                <a:gd name="T35" fmla="*/ 5 h 1318"/>
                <a:gd name="T36" fmla="*/ 1 w 237"/>
                <a:gd name="T37" fmla="*/ 5 h 1318"/>
                <a:gd name="T38" fmla="*/ 1 w 237"/>
                <a:gd name="T39" fmla="*/ 5 h 1318"/>
                <a:gd name="T40" fmla="*/ 1 w 237"/>
                <a:gd name="T41" fmla="*/ 6 h 1318"/>
                <a:gd name="T42" fmla="*/ 1 w 237"/>
                <a:gd name="T43" fmla="*/ 6 h 1318"/>
                <a:gd name="T44" fmla="*/ 1 w 237"/>
                <a:gd name="T45" fmla="*/ 6 h 1318"/>
                <a:gd name="T46" fmla="*/ 1 w 237"/>
                <a:gd name="T47" fmla="*/ 6 h 1318"/>
                <a:gd name="T48" fmla="*/ 1 w 237"/>
                <a:gd name="T49" fmla="*/ 6 h 1318"/>
                <a:gd name="T50" fmla="*/ 1 w 237"/>
                <a:gd name="T51" fmla="*/ 6 h 1318"/>
                <a:gd name="T52" fmla="*/ 1 w 237"/>
                <a:gd name="T53" fmla="*/ 6 h 1318"/>
                <a:gd name="T54" fmla="*/ 1 w 237"/>
                <a:gd name="T55" fmla="*/ 6 h 1318"/>
                <a:gd name="T56" fmla="*/ 1 w 237"/>
                <a:gd name="T57" fmla="*/ 6 h 1318"/>
                <a:gd name="T58" fmla="*/ 1 w 237"/>
                <a:gd name="T59" fmla="*/ 5 h 1318"/>
                <a:gd name="T60" fmla="*/ 1 w 237"/>
                <a:gd name="T61" fmla="*/ 5 h 1318"/>
                <a:gd name="T62" fmla="*/ 1 w 237"/>
                <a:gd name="T63" fmla="*/ 5 h 1318"/>
                <a:gd name="T64" fmla="*/ 1 w 237"/>
                <a:gd name="T65" fmla="*/ 5 h 1318"/>
                <a:gd name="T66" fmla="*/ 0 w 237"/>
                <a:gd name="T67" fmla="*/ 5 h 1318"/>
                <a:gd name="T68" fmla="*/ 1 w 237"/>
                <a:gd name="T69" fmla="*/ 4 h 1318"/>
                <a:gd name="T70" fmla="*/ 1 w 237"/>
                <a:gd name="T71" fmla="*/ 4 h 1318"/>
                <a:gd name="T72" fmla="*/ 1 w 237"/>
                <a:gd name="T73" fmla="*/ 4 h 1318"/>
                <a:gd name="T74" fmla="*/ 1 w 237"/>
                <a:gd name="T75" fmla="*/ 3 h 1318"/>
                <a:gd name="T76" fmla="*/ 1 w 237"/>
                <a:gd name="T77" fmla="*/ 3 h 1318"/>
                <a:gd name="T78" fmla="*/ 1 w 237"/>
                <a:gd name="T79" fmla="*/ 3 h 1318"/>
                <a:gd name="T80" fmla="*/ 1 w 237"/>
                <a:gd name="T81" fmla="*/ 0 h 1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1318"/>
                <a:gd name="T125" fmla="*/ 237 w 237"/>
                <a:gd name="T126" fmla="*/ 1318 h 13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1318">
                  <a:moveTo>
                    <a:pt x="79" y="0"/>
                  </a:moveTo>
                  <a:lnTo>
                    <a:pt x="100" y="0"/>
                  </a:lnTo>
                  <a:lnTo>
                    <a:pt x="136" y="0"/>
                  </a:lnTo>
                  <a:lnTo>
                    <a:pt x="140" y="81"/>
                  </a:lnTo>
                  <a:lnTo>
                    <a:pt x="144" y="168"/>
                  </a:lnTo>
                  <a:lnTo>
                    <a:pt x="145" y="257"/>
                  </a:lnTo>
                  <a:lnTo>
                    <a:pt x="146" y="337"/>
                  </a:lnTo>
                  <a:lnTo>
                    <a:pt x="178" y="668"/>
                  </a:lnTo>
                  <a:lnTo>
                    <a:pt x="191" y="739"/>
                  </a:lnTo>
                  <a:lnTo>
                    <a:pt x="203" y="807"/>
                  </a:lnTo>
                  <a:lnTo>
                    <a:pt x="213" y="871"/>
                  </a:lnTo>
                  <a:lnTo>
                    <a:pt x="222" y="935"/>
                  </a:lnTo>
                  <a:lnTo>
                    <a:pt x="228" y="998"/>
                  </a:lnTo>
                  <a:lnTo>
                    <a:pt x="234" y="1064"/>
                  </a:lnTo>
                  <a:lnTo>
                    <a:pt x="236" y="1132"/>
                  </a:lnTo>
                  <a:lnTo>
                    <a:pt x="237" y="1204"/>
                  </a:lnTo>
                  <a:lnTo>
                    <a:pt x="231" y="1225"/>
                  </a:lnTo>
                  <a:lnTo>
                    <a:pt x="224" y="1245"/>
                  </a:lnTo>
                  <a:lnTo>
                    <a:pt x="214" y="1262"/>
                  </a:lnTo>
                  <a:lnTo>
                    <a:pt x="203" y="1278"/>
                  </a:lnTo>
                  <a:lnTo>
                    <a:pt x="190" y="1293"/>
                  </a:lnTo>
                  <a:lnTo>
                    <a:pt x="175" y="1303"/>
                  </a:lnTo>
                  <a:lnTo>
                    <a:pt x="160" y="1313"/>
                  </a:lnTo>
                  <a:lnTo>
                    <a:pt x="144" y="1317"/>
                  </a:lnTo>
                  <a:lnTo>
                    <a:pt x="125" y="1318"/>
                  </a:lnTo>
                  <a:lnTo>
                    <a:pt x="108" y="1316"/>
                  </a:lnTo>
                  <a:lnTo>
                    <a:pt x="90" y="1310"/>
                  </a:lnTo>
                  <a:lnTo>
                    <a:pt x="71" y="1300"/>
                  </a:lnTo>
                  <a:lnTo>
                    <a:pt x="54" y="1286"/>
                  </a:lnTo>
                  <a:lnTo>
                    <a:pt x="38" y="1269"/>
                  </a:lnTo>
                  <a:lnTo>
                    <a:pt x="23" y="1248"/>
                  </a:lnTo>
                  <a:lnTo>
                    <a:pt x="9" y="1223"/>
                  </a:lnTo>
                  <a:lnTo>
                    <a:pt x="1" y="1162"/>
                  </a:lnTo>
                  <a:lnTo>
                    <a:pt x="0" y="1093"/>
                  </a:lnTo>
                  <a:lnTo>
                    <a:pt x="3" y="1016"/>
                  </a:lnTo>
                  <a:lnTo>
                    <a:pt x="11" y="936"/>
                  </a:lnTo>
                  <a:lnTo>
                    <a:pt x="23" y="852"/>
                  </a:lnTo>
                  <a:lnTo>
                    <a:pt x="37" y="766"/>
                  </a:lnTo>
                  <a:lnTo>
                    <a:pt x="53" y="680"/>
                  </a:lnTo>
                  <a:lnTo>
                    <a:pt x="69" y="596"/>
                  </a:lnTo>
                  <a:lnTo>
                    <a:pt x="79" y="0"/>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8870" name="Freeform 19"/>
            <p:cNvSpPr>
              <a:spLocks/>
            </p:cNvSpPr>
            <p:nvPr/>
          </p:nvSpPr>
          <p:spPr bwMode="auto">
            <a:xfrm>
              <a:off x="3902" y="3432"/>
              <a:ext cx="12" cy="234"/>
            </a:xfrm>
            <a:custGeom>
              <a:avLst/>
              <a:gdLst>
                <a:gd name="T0" fmla="*/ 0 w 24"/>
                <a:gd name="T1" fmla="*/ 1 h 467"/>
                <a:gd name="T2" fmla="*/ 0 w 24"/>
                <a:gd name="T3" fmla="*/ 2 h 467"/>
                <a:gd name="T4" fmla="*/ 1 w 24"/>
                <a:gd name="T5" fmla="*/ 2 h 467"/>
                <a:gd name="T6" fmla="*/ 1 w 24"/>
                <a:gd name="T7" fmla="*/ 0 h 467"/>
                <a:gd name="T8" fmla="*/ 0 w 24"/>
                <a:gd name="T9" fmla="*/ 1 h 467"/>
                <a:gd name="T10" fmla="*/ 0 60000 65536"/>
                <a:gd name="T11" fmla="*/ 0 60000 65536"/>
                <a:gd name="T12" fmla="*/ 0 60000 65536"/>
                <a:gd name="T13" fmla="*/ 0 60000 65536"/>
                <a:gd name="T14" fmla="*/ 0 60000 65536"/>
                <a:gd name="T15" fmla="*/ 0 w 24"/>
                <a:gd name="T16" fmla="*/ 0 h 467"/>
                <a:gd name="T17" fmla="*/ 24 w 24"/>
                <a:gd name="T18" fmla="*/ 467 h 467"/>
              </a:gdLst>
              <a:ahLst/>
              <a:cxnLst>
                <a:cxn ang="T10">
                  <a:pos x="T0" y="T1"/>
                </a:cxn>
                <a:cxn ang="T11">
                  <a:pos x="T2" y="T3"/>
                </a:cxn>
                <a:cxn ang="T12">
                  <a:pos x="T4" y="T5"/>
                </a:cxn>
                <a:cxn ang="T13">
                  <a:pos x="T6" y="T7"/>
                </a:cxn>
                <a:cxn ang="T14">
                  <a:pos x="T8" y="T9"/>
                </a:cxn>
              </a:cxnLst>
              <a:rect l="T15" t="T16" r="T17" b="T18"/>
              <a:pathLst>
                <a:path w="24" h="467">
                  <a:moveTo>
                    <a:pt x="0" y="13"/>
                  </a:moveTo>
                  <a:lnTo>
                    <a:pt x="0" y="467"/>
                  </a:lnTo>
                  <a:lnTo>
                    <a:pt x="24" y="458"/>
                  </a:lnTo>
                  <a:lnTo>
                    <a:pt x="24" y="0"/>
                  </a:lnTo>
                  <a:lnTo>
                    <a:pt x="0" y="13"/>
                  </a:lnTo>
                  <a:close/>
                </a:path>
              </a:pathLst>
            </a:custGeom>
            <a:solidFill>
              <a:srgbClr val="00335B"/>
            </a:solidFill>
            <a:ln w="9525">
              <a:noFill/>
              <a:round/>
              <a:headEnd/>
              <a:tailEnd/>
            </a:ln>
          </p:spPr>
          <p:txBody>
            <a:bodyPr>
              <a:prstTxWarp prst="textNoShape">
                <a:avLst/>
              </a:prstTxWarp>
            </a:bodyPr>
            <a:lstStyle/>
            <a:p>
              <a:pPr eaLnBrk="0" hangingPunct="0"/>
              <a:endParaRPr lang="en-US"/>
            </a:p>
          </p:txBody>
        </p:sp>
        <p:sp>
          <p:nvSpPr>
            <p:cNvPr id="78871" name="Freeform 20"/>
            <p:cNvSpPr>
              <a:spLocks/>
            </p:cNvSpPr>
            <p:nvPr/>
          </p:nvSpPr>
          <p:spPr bwMode="auto">
            <a:xfrm>
              <a:off x="3860" y="3679"/>
              <a:ext cx="103" cy="411"/>
            </a:xfrm>
            <a:custGeom>
              <a:avLst/>
              <a:gdLst>
                <a:gd name="T0" fmla="*/ 0 w 208"/>
                <a:gd name="T1" fmla="*/ 0 h 823"/>
                <a:gd name="T2" fmla="*/ 0 w 208"/>
                <a:gd name="T3" fmla="*/ 1 h 823"/>
                <a:gd name="T4" fmla="*/ 0 w 208"/>
                <a:gd name="T5" fmla="*/ 1 h 823"/>
                <a:gd name="T6" fmla="*/ 0 w 208"/>
                <a:gd name="T7" fmla="*/ 1 h 823"/>
                <a:gd name="T8" fmla="*/ 0 w 208"/>
                <a:gd name="T9" fmla="*/ 2 h 823"/>
                <a:gd name="T10" fmla="*/ 0 w 208"/>
                <a:gd name="T11" fmla="*/ 2 h 823"/>
                <a:gd name="T12" fmla="*/ 0 w 208"/>
                <a:gd name="T13" fmla="*/ 2 h 823"/>
                <a:gd name="T14" fmla="*/ 0 w 208"/>
                <a:gd name="T15" fmla="*/ 2 h 823"/>
                <a:gd name="T16" fmla="*/ 0 w 208"/>
                <a:gd name="T17" fmla="*/ 2 h 823"/>
                <a:gd name="T18" fmla="*/ 0 w 208"/>
                <a:gd name="T19" fmla="*/ 3 h 823"/>
                <a:gd name="T20" fmla="*/ 0 w 208"/>
                <a:gd name="T21" fmla="*/ 3 h 823"/>
                <a:gd name="T22" fmla="*/ 0 w 208"/>
                <a:gd name="T23" fmla="*/ 3 h 823"/>
                <a:gd name="T24" fmla="*/ 0 w 208"/>
                <a:gd name="T25" fmla="*/ 3 h 823"/>
                <a:gd name="T26" fmla="*/ 0 w 208"/>
                <a:gd name="T27" fmla="*/ 3 h 823"/>
                <a:gd name="T28" fmla="*/ 0 w 208"/>
                <a:gd name="T29" fmla="*/ 3 h 823"/>
                <a:gd name="T30" fmla="*/ 0 w 208"/>
                <a:gd name="T31" fmla="*/ 3 h 823"/>
                <a:gd name="T32" fmla="*/ 0 w 208"/>
                <a:gd name="T33" fmla="*/ 3 h 823"/>
                <a:gd name="T34" fmla="*/ 0 w 208"/>
                <a:gd name="T35" fmla="*/ 3 h 823"/>
                <a:gd name="T36" fmla="*/ 0 w 208"/>
                <a:gd name="T37" fmla="*/ 2 h 823"/>
                <a:gd name="T38" fmla="*/ 0 w 208"/>
                <a:gd name="T39" fmla="*/ 2 h 823"/>
                <a:gd name="T40" fmla="*/ 0 w 208"/>
                <a:gd name="T41" fmla="*/ 2 h 823"/>
                <a:gd name="T42" fmla="*/ 0 w 208"/>
                <a:gd name="T43" fmla="*/ 2 h 823"/>
                <a:gd name="T44" fmla="*/ 0 w 208"/>
                <a:gd name="T45" fmla="*/ 2 h 823"/>
                <a:gd name="T46" fmla="*/ 0 w 208"/>
                <a:gd name="T47" fmla="*/ 1 h 823"/>
                <a:gd name="T48" fmla="*/ 0 w 208"/>
                <a:gd name="T49" fmla="*/ 1 h 823"/>
                <a:gd name="T50" fmla="*/ 0 w 208"/>
                <a:gd name="T51" fmla="*/ 1 h 823"/>
                <a:gd name="T52" fmla="*/ 0 w 208"/>
                <a:gd name="T53" fmla="*/ 0 h 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823"/>
                <a:gd name="T83" fmla="*/ 208 w 208"/>
                <a:gd name="T84" fmla="*/ 823 h 8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823">
                  <a:moveTo>
                    <a:pt x="97" y="0"/>
                  </a:moveTo>
                  <a:lnTo>
                    <a:pt x="41" y="332"/>
                  </a:lnTo>
                  <a:lnTo>
                    <a:pt x="28" y="394"/>
                  </a:lnTo>
                  <a:lnTo>
                    <a:pt x="16" y="459"/>
                  </a:lnTo>
                  <a:lnTo>
                    <a:pt x="7" y="524"/>
                  </a:lnTo>
                  <a:lnTo>
                    <a:pt x="1" y="589"/>
                  </a:lnTo>
                  <a:lnTo>
                    <a:pt x="0" y="651"/>
                  </a:lnTo>
                  <a:lnTo>
                    <a:pt x="4" y="710"/>
                  </a:lnTo>
                  <a:lnTo>
                    <a:pt x="14" y="764"/>
                  </a:lnTo>
                  <a:lnTo>
                    <a:pt x="32" y="810"/>
                  </a:lnTo>
                  <a:lnTo>
                    <a:pt x="49" y="817"/>
                  </a:lnTo>
                  <a:lnTo>
                    <a:pt x="67" y="822"/>
                  </a:lnTo>
                  <a:lnTo>
                    <a:pt x="89" y="823"/>
                  </a:lnTo>
                  <a:lnTo>
                    <a:pt x="113" y="820"/>
                  </a:lnTo>
                  <a:lnTo>
                    <a:pt x="137" y="816"/>
                  </a:lnTo>
                  <a:lnTo>
                    <a:pt x="160" y="808"/>
                  </a:lnTo>
                  <a:lnTo>
                    <a:pt x="182" y="796"/>
                  </a:lnTo>
                  <a:lnTo>
                    <a:pt x="202" y="782"/>
                  </a:lnTo>
                  <a:lnTo>
                    <a:pt x="206" y="736"/>
                  </a:lnTo>
                  <a:lnTo>
                    <a:pt x="208" y="687"/>
                  </a:lnTo>
                  <a:lnTo>
                    <a:pt x="205" y="634"/>
                  </a:lnTo>
                  <a:lnTo>
                    <a:pt x="201" y="578"/>
                  </a:lnTo>
                  <a:lnTo>
                    <a:pt x="192" y="520"/>
                  </a:lnTo>
                  <a:lnTo>
                    <a:pt x="181" y="459"/>
                  </a:lnTo>
                  <a:lnTo>
                    <a:pt x="167" y="393"/>
                  </a:lnTo>
                  <a:lnTo>
                    <a:pt x="150" y="325"/>
                  </a:lnTo>
                  <a:lnTo>
                    <a:pt x="97" y="0"/>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78872" name="Freeform 21"/>
            <p:cNvSpPr>
              <a:spLocks/>
            </p:cNvSpPr>
            <p:nvPr/>
          </p:nvSpPr>
          <p:spPr bwMode="auto">
            <a:xfrm>
              <a:off x="3862" y="3700"/>
              <a:ext cx="98" cy="386"/>
            </a:xfrm>
            <a:custGeom>
              <a:avLst/>
              <a:gdLst>
                <a:gd name="T0" fmla="*/ 1 w 195"/>
                <a:gd name="T1" fmla="*/ 0 h 771"/>
                <a:gd name="T2" fmla="*/ 1 w 195"/>
                <a:gd name="T3" fmla="*/ 1 h 771"/>
                <a:gd name="T4" fmla="*/ 1 w 195"/>
                <a:gd name="T5" fmla="*/ 1 h 771"/>
                <a:gd name="T6" fmla="*/ 1 w 195"/>
                <a:gd name="T7" fmla="*/ 1 h 771"/>
                <a:gd name="T8" fmla="*/ 1 w 195"/>
                <a:gd name="T9" fmla="*/ 1 h 771"/>
                <a:gd name="T10" fmla="*/ 1 w 195"/>
                <a:gd name="T11" fmla="*/ 1 h 771"/>
                <a:gd name="T12" fmla="*/ 1 w 195"/>
                <a:gd name="T13" fmla="*/ 1 h 771"/>
                <a:gd name="T14" fmla="*/ 1 w 195"/>
                <a:gd name="T15" fmla="*/ 2 h 771"/>
                <a:gd name="T16" fmla="*/ 1 w 195"/>
                <a:gd name="T17" fmla="*/ 2 h 771"/>
                <a:gd name="T18" fmla="*/ 1 w 195"/>
                <a:gd name="T19" fmla="*/ 2 h 771"/>
                <a:gd name="T20" fmla="*/ 1 w 195"/>
                <a:gd name="T21" fmla="*/ 2 h 771"/>
                <a:gd name="T22" fmla="*/ 1 w 195"/>
                <a:gd name="T23" fmla="*/ 2 h 771"/>
                <a:gd name="T24" fmla="*/ 1 w 195"/>
                <a:gd name="T25" fmla="*/ 3 h 771"/>
                <a:gd name="T26" fmla="*/ 0 w 195"/>
                <a:gd name="T27" fmla="*/ 3 h 771"/>
                <a:gd name="T28" fmla="*/ 1 w 195"/>
                <a:gd name="T29" fmla="*/ 3 h 771"/>
                <a:gd name="T30" fmla="*/ 1 w 195"/>
                <a:gd name="T31" fmla="*/ 3 h 771"/>
                <a:gd name="T32" fmla="*/ 1 w 195"/>
                <a:gd name="T33" fmla="*/ 3 h 771"/>
                <a:gd name="T34" fmla="*/ 1 w 195"/>
                <a:gd name="T35" fmla="*/ 3 h 771"/>
                <a:gd name="T36" fmla="*/ 1 w 195"/>
                <a:gd name="T37" fmla="*/ 4 h 771"/>
                <a:gd name="T38" fmla="*/ 1 w 195"/>
                <a:gd name="T39" fmla="*/ 4 h 771"/>
                <a:gd name="T40" fmla="*/ 1 w 195"/>
                <a:gd name="T41" fmla="*/ 4 h 771"/>
                <a:gd name="T42" fmla="*/ 1 w 195"/>
                <a:gd name="T43" fmla="*/ 3 h 771"/>
                <a:gd name="T44" fmla="*/ 1 w 195"/>
                <a:gd name="T45" fmla="*/ 3 h 771"/>
                <a:gd name="T46" fmla="*/ 1 w 195"/>
                <a:gd name="T47" fmla="*/ 3 h 771"/>
                <a:gd name="T48" fmla="*/ 1 w 195"/>
                <a:gd name="T49" fmla="*/ 3 h 771"/>
                <a:gd name="T50" fmla="*/ 1 w 195"/>
                <a:gd name="T51" fmla="*/ 3 h 771"/>
                <a:gd name="T52" fmla="*/ 1 w 195"/>
                <a:gd name="T53" fmla="*/ 3 h 771"/>
                <a:gd name="T54" fmla="*/ 1 w 195"/>
                <a:gd name="T55" fmla="*/ 3 h 771"/>
                <a:gd name="T56" fmla="*/ 1 w 195"/>
                <a:gd name="T57" fmla="*/ 3 h 771"/>
                <a:gd name="T58" fmla="*/ 1 w 195"/>
                <a:gd name="T59" fmla="*/ 2 h 771"/>
                <a:gd name="T60" fmla="*/ 1 w 195"/>
                <a:gd name="T61" fmla="*/ 2 h 771"/>
                <a:gd name="T62" fmla="*/ 1 w 195"/>
                <a:gd name="T63" fmla="*/ 2 h 771"/>
                <a:gd name="T64" fmla="*/ 1 w 195"/>
                <a:gd name="T65" fmla="*/ 2 h 771"/>
                <a:gd name="T66" fmla="*/ 1 w 195"/>
                <a:gd name="T67" fmla="*/ 1 h 771"/>
                <a:gd name="T68" fmla="*/ 1 w 195"/>
                <a:gd name="T69" fmla="*/ 1 h 771"/>
                <a:gd name="T70" fmla="*/ 1 w 195"/>
                <a:gd name="T71" fmla="*/ 1 h 771"/>
                <a:gd name="T72" fmla="*/ 1 w 195"/>
                <a:gd name="T73" fmla="*/ 1 h 771"/>
                <a:gd name="T74" fmla="*/ 1 w 195"/>
                <a:gd name="T75" fmla="*/ 1 h 771"/>
                <a:gd name="T76" fmla="*/ 1 w 195"/>
                <a:gd name="T77" fmla="*/ 1 h 771"/>
                <a:gd name="T78" fmla="*/ 1 w 195"/>
                <a:gd name="T79" fmla="*/ 1 h 771"/>
                <a:gd name="T80" fmla="*/ 1 w 195"/>
                <a:gd name="T81" fmla="*/ 0 h 7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771"/>
                <a:gd name="T125" fmla="*/ 195 w 195"/>
                <a:gd name="T126" fmla="*/ 771 h 7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771">
                  <a:moveTo>
                    <a:pt x="91" y="0"/>
                  </a:moveTo>
                  <a:lnTo>
                    <a:pt x="84" y="39"/>
                  </a:lnTo>
                  <a:lnTo>
                    <a:pt x="78" y="78"/>
                  </a:lnTo>
                  <a:lnTo>
                    <a:pt x="71" y="117"/>
                  </a:lnTo>
                  <a:lnTo>
                    <a:pt x="64" y="156"/>
                  </a:lnTo>
                  <a:lnTo>
                    <a:pt x="58" y="196"/>
                  </a:lnTo>
                  <a:lnTo>
                    <a:pt x="51" y="235"/>
                  </a:lnTo>
                  <a:lnTo>
                    <a:pt x="45" y="274"/>
                  </a:lnTo>
                  <a:lnTo>
                    <a:pt x="38" y="313"/>
                  </a:lnTo>
                  <a:lnTo>
                    <a:pt x="26" y="371"/>
                  </a:lnTo>
                  <a:lnTo>
                    <a:pt x="16" y="431"/>
                  </a:lnTo>
                  <a:lnTo>
                    <a:pt x="7" y="492"/>
                  </a:lnTo>
                  <a:lnTo>
                    <a:pt x="2" y="552"/>
                  </a:lnTo>
                  <a:lnTo>
                    <a:pt x="0" y="609"/>
                  </a:lnTo>
                  <a:lnTo>
                    <a:pt x="3" y="663"/>
                  </a:lnTo>
                  <a:lnTo>
                    <a:pt x="14" y="713"/>
                  </a:lnTo>
                  <a:lnTo>
                    <a:pt x="31" y="757"/>
                  </a:lnTo>
                  <a:lnTo>
                    <a:pt x="46" y="765"/>
                  </a:lnTo>
                  <a:lnTo>
                    <a:pt x="64" y="769"/>
                  </a:lnTo>
                  <a:lnTo>
                    <a:pt x="85" y="771"/>
                  </a:lnTo>
                  <a:lnTo>
                    <a:pt x="107" y="769"/>
                  </a:lnTo>
                  <a:lnTo>
                    <a:pt x="130" y="764"/>
                  </a:lnTo>
                  <a:lnTo>
                    <a:pt x="152" y="756"/>
                  </a:lnTo>
                  <a:lnTo>
                    <a:pt x="172" y="743"/>
                  </a:lnTo>
                  <a:lnTo>
                    <a:pt x="190" y="728"/>
                  </a:lnTo>
                  <a:lnTo>
                    <a:pt x="194" y="683"/>
                  </a:lnTo>
                  <a:lnTo>
                    <a:pt x="195" y="636"/>
                  </a:lnTo>
                  <a:lnTo>
                    <a:pt x="192" y="585"/>
                  </a:lnTo>
                  <a:lnTo>
                    <a:pt x="188" y="532"/>
                  </a:lnTo>
                  <a:lnTo>
                    <a:pt x="180" y="477"/>
                  </a:lnTo>
                  <a:lnTo>
                    <a:pt x="169" y="417"/>
                  </a:lnTo>
                  <a:lnTo>
                    <a:pt x="157" y="355"/>
                  </a:lnTo>
                  <a:lnTo>
                    <a:pt x="142" y="290"/>
                  </a:lnTo>
                  <a:lnTo>
                    <a:pt x="135" y="253"/>
                  </a:lnTo>
                  <a:lnTo>
                    <a:pt x="129" y="217"/>
                  </a:lnTo>
                  <a:lnTo>
                    <a:pt x="122" y="181"/>
                  </a:lnTo>
                  <a:lnTo>
                    <a:pt x="116" y="145"/>
                  </a:lnTo>
                  <a:lnTo>
                    <a:pt x="111" y="108"/>
                  </a:lnTo>
                  <a:lnTo>
                    <a:pt x="104" y="72"/>
                  </a:lnTo>
                  <a:lnTo>
                    <a:pt x="98" y="35"/>
                  </a:lnTo>
                  <a:lnTo>
                    <a:pt x="91" y="0"/>
                  </a:lnTo>
                  <a:close/>
                </a:path>
              </a:pathLst>
            </a:custGeom>
            <a:solidFill>
              <a:srgbClr val="965100"/>
            </a:solidFill>
            <a:ln w="9525">
              <a:noFill/>
              <a:round/>
              <a:headEnd/>
              <a:tailEnd/>
            </a:ln>
          </p:spPr>
          <p:txBody>
            <a:bodyPr>
              <a:prstTxWarp prst="textNoShape">
                <a:avLst/>
              </a:prstTxWarp>
            </a:bodyPr>
            <a:lstStyle/>
            <a:p>
              <a:pPr eaLnBrk="0" hangingPunct="0"/>
              <a:endParaRPr lang="en-US"/>
            </a:p>
          </p:txBody>
        </p:sp>
        <p:sp>
          <p:nvSpPr>
            <p:cNvPr id="78873" name="Freeform 22"/>
            <p:cNvSpPr>
              <a:spLocks/>
            </p:cNvSpPr>
            <p:nvPr/>
          </p:nvSpPr>
          <p:spPr bwMode="auto">
            <a:xfrm>
              <a:off x="3867" y="3722"/>
              <a:ext cx="89" cy="360"/>
            </a:xfrm>
            <a:custGeom>
              <a:avLst/>
              <a:gdLst>
                <a:gd name="T0" fmla="*/ 0 w 180"/>
                <a:gd name="T1" fmla="*/ 0 h 722"/>
                <a:gd name="T2" fmla="*/ 0 w 180"/>
                <a:gd name="T3" fmla="*/ 0 h 722"/>
                <a:gd name="T4" fmla="*/ 0 w 180"/>
                <a:gd name="T5" fmla="*/ 0 h 722"/>
                <a:gd name="T6" fmla="*/ 0 w 180"/>
                <a:gd name="T7" fmla="*/ 0 h 722"/>
                <a:gd name="T8" fmla="*/ 0 w 180"/>
                <a:gd name="T9" fmla="*/ 0 h 722"/>
                <a:gd name="T10" fmla="*/ 0 w 180"/>
                <a:gd name="T11" fmla="*/ 0 h 722"/>
                <a:gd name="T12" fmla="*/ 0 w 180"/>
                <a:gd name="T13" fmla="*/ 0 h 722"/>
                <a:gd name="T14" fmla="*/ 0 w 180"/>
                <a:gd name="T15" fmla="*/ 1 h 722"/>
                <a:gd name="T16" fmla="*/ 0 w 180"/>
                <a:gd name="T17" fmla="*/ 1 h 722"/>
                <a:gd name="T18" fmla="*/ 0 w 180"/>
                <a:gd name="T19" fmla="*/ 1 h 722"/>
                <a:gd name="T20" fmla="*/ 0 w 180"/>
                <a:gd name="T21" fmla="*/ 1 h 722"/>
                <a:gd name="T22" fmla="*/ 0 w 180"/>
                <a:gd name="T23" fmla="*/ 1 h 722"/>
                <a:gd name="T24" fmla="*/ 0 w 180"/>
                <a:gd name="T25" fmla="*/ 2 h 722"/>
                <a:gd name="T26" fmla="*/ 0 w 180"/>
                <a:gd name="T27" fmla="*/ 2 h 722"/>
                <a:gd name="T28" fmla="*/ 0 w 180"/>
                <a:gd name="T29" fmla="*/ 2 h 722"/>
                <a:gd name="T30" fmla="*/ 0 w 180"/>
                <a:gd name="T31" fmla="*/ 2 h 722"/>
                <a:gd name="T32" fmla="*/ 0 w 180"/>
                <a:gd name="T33" fmla="*/ 2 h 722"/>
                <a:gd name="T34" fmla="*/ 0 w 180"/>
                <a:gd name="T35" fmla="*/ 2 h 722"/>
                <a:gd name="T36" fmla="*/ 0 w 180"/>
                <a:gd name="T37" fmla="*/ 2 h 722"/>
                <a:gd name="T38" fmla="*/ 0 w 180"/>
                <a:gd name="T39" fmla="*/ 2 h 722"/>
                <a:gd name="T40" fmla="*/ 0 w 180"/>
                <a:gd name="T41" fmla="*/ 2 h 722"/>
                <a:gd name="T42" fmla="*/ 0 w 180"/>
                <a:gd name="T43" fmla="*/ 2 h 722"/>
                <a:gd name="T44" fmla="*/ 0 w 180"/>
                <a:gd name="T45" fmla="*/ 2 h 722"/>
                <a:gd name="T46" fmla="*/ 0 w 180"/>
                <a:gd name="T47" fmla="*/ 2 h 722"/>
                <a:gd name="T48" fmla="*/ 0 w 180"/>
                <a:gd name="T49" fmla="*/ 2 h 722"/>
                <a:gd name="T50" fmla="*/ 0 w 180"/>
                <a:gd name="T51" fmla="*/ 2 h 722"/>
                <a:gd name="T52" fmla="*/ 0 w 180"/>
                <a:gd name="T53" fmla="*/ 2 h 722"/>
                <a:gd name="T54" fmla="*/ 0 w 180"/>
                <a:gd name="T55" fmla="*/ 2 h 722"/>
                <a:gd name="T56" fmla="*/ 0 w 180"/>
                <a:gd name="T57" fmla="*/ 1 h 722"/>
                <a:gd name="T58" fmla="*/ 0 w 180"/>
                <a:gd name="T59" fmla="*/ 1 h 722"/>
                <a:gd name="T60" fmla="*/ 0 w 180"/>
                <a:gd name="T61" fmla="*/ 1 h 722"/>
                <a:gd name="T62" fmla="*/ 0 w 180"/>
                <a:gd name="T63" fmla="*/ 1 h 722"/>
                <a:gd name="T64" fmla="*/ 0 w 180"/>
                <a:gd name="T65" fmla="*/ 1 h 722"/>
                <a:gd name="T66" fmla="*/ 0 w 180"/>
                <a:gd name="T67" fmla="*/ 0 h 722"/>
                <a:gd name="T68" fmla="*/ 0 w 180"/>
                <a:gd name="T69" fmla="*/ 0 h 722"/>
                <a:gd name="T70" fmla="*/ 0 w 180"/>
                <a:gd name="T71" fmla="*/ 0 h 722"/>
                <a:gd name="T72" fmla="*/ 0 w 180"/>
                <a:gd name="T73" fmla="*/ 0 h 722"/>
                <a:gd name="T74" fmla="*/ 0 w 180"/>
                <a:gd name="T75" fmla="*/ 0 h 722"/>
                <a:gd name="T76" fmla="*/ 0 w 180"/>
                <a:gd name="T77" fmla="*/ 0 h 722"/>
                <a:gd name="T78" fmla="*/ 0 w 180"/>
                <a:gd name="T79" fmla="*/ 0 h 722"/>
                <a:gd name="T80" fmla="*/ 0 w 180"/>
                <a:gd name="T81" fmla="*/ 0 h 7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722"/>
                <a:gd name="T125" fmla="*/ 180 w 180"/>
                <a:gd name="T126" fmla="*/ 722 h 7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722">
                  <a:moveTo>
                    <a:pt x="83" y="0"/>
                  </a:moveTo>
                  <a:lnTo>
                    <a:pt x="76" y="37"/>
                  </a:lnTo>
                  <a:lnTo>
                    <a:pt x="70" y="74"/>
                  </a:lnTo>
                  <a:lnTo>
                    <a:pt x="63" y="111"/>
                  </a:lnTo>
                  <a:lnTo>
                    <a:pt x="58" y="148"/>
                  </a:lnTo>
                  <a:lnTo>
                    <a:pt x="52" y="185"/>
                  </a:lnTo>
                  <a:lnTo>
                    <a:pt x="46" y="222"/>
                  </a:lnTo>
                  <a:lnTo>
                    <a:pt x="39" y="257"/>
                  </a:lnTo>
                  <a:lnTo>
                    <a:pt x="33" y="294"/>
                  </a:lnTo>
                  <a:lnTo>
                    <a:pt x="23" y="348"/>
                  </a:lnTo>
                  <a:lnTo>
                    <a:pt x="14" y="404"/>
                  </a:lnTo>
                  <a:lnTo>
                    <a:pt x="6" y="459"/>
                  </a:lnTo>
                  <a:lnTo>
                    <a:pt x="1" y="514"/>
                  </a:lnTo>
                  <a:lnTo>
                    <a:pt x="0" y="567"/>
                  </a:lnTo>
                  <a:lnTo>
                    <a:pt x="3" y="618"/>
                  </a:lnTo>
                  <a:lnTo>
                    <a:pt x="13" y="664"/>
                  </a:lnTo>
                  <a:lnTo>
                    <a:pt x="28" y="704"/>
                  </a:lnTo>
                  <a:lnTo>
                    <a:pt x="42" y="714"/>
                  </a:lnTo>
                  <a:lnTo>
                    <a:pt x="59" y="719"/>
                  </a:lnTo>
                  <a:lnTo>
                    <a:pt x="78" y="722"/>
                  </a:lnTo>
                  <a:lnTo>
                    <a:pt x="99" y="719"/>
                  </a:lnTo>
                  <a:lnTo>
                    <a:pt x="120" y="714"/>
                  </a:lnTo>
                  <a:lnTo>
                    <a:pt x="141" y="704"/>
                  </a:lnTo>
                  <a:lnTo>
                    <a:pt x="160" y="693"/>
                  </a:lnTo>
                  <a:lnTo>
                    <a:pt x="176" y="677"/>
                  </a:lnTo>
                  <a:lnTo>
                    <a:pt x="180" y="633"/>
                  </a:lnTo>
                  <a:lnTo>
                    <a:pt x="180" y="588"/>
                  </a:lnTo>
                  <a:lnTo>
                    <a:pt x="178" y="540"/>
                  </a:lnTo>
                  <a:lnTo>
                    <a:pt x="173" y="488"/>
                  </a:lnTo>
                  <a:lnTo>
                    <a:pt x="166" y="435"/>
                  </a:lnTo>
                  <a:lnTo>
                    <a:pt x="156" y="377"/>
                  </a:lnTo>
                  <a:lnTo>
                    <a:pt x="144" y="318"/>
                  </a:lnTo>
                  <a:lnTo>
                    <a:pt x="129" y="256"/>
                  </a:lnTo>
                  <a:lnTo>
                    <a:pt x="123" y="224"/>
                  </a:lnTo>
                  <a:lnTo>
                    <a:pt x="118" y="192"/>
                  </a:lnTo>
                  <a:lnTo>
                    <a:pt x="112" y="160"/>
                  </a:lnTo>
                  <a:lnTo>
                    <a:pt x="106" y="128"/>
                  </a:lnTo>
                  <a:lnTo>
                    <a:pt x="100" y="96"/>
                  </a:lnTo>
                  <a:lnTo>
                    <a:pt x="95" y="64"/>
                  </a:lnTo>
                  <a:lnTo>
                    <a:pt x="89" y="33"/>
                  </a:lnTo>
                  <a:lnTo>
                    <a:pt x="83" y="0"/>
                  </a:lnTo>
                  <a:close/>
                </a:path>
              </a:pathLst>
            </a:custGeom>
            <a:solidFill>
              <a:srgbClr val="9E5900"/>
            </a:solidFill>
            <a:ln w="9525">
              <a:noFill/>
              <a:round/>
              <a:headEnd/>
              <a:tailEnd/>
            </a:ln>
          </p:spPr>
          <p:txBody>
            <a:bodyPr>
              <a:prstTxWarp prst="textNoShape">
                <a:avLst/>
              </a:prstTxWarp>
            </a:bodyPr>
            <a:lstStyle/>
            <a:p>
              <a:pPr eaLnBrk="0" hangingPunct="0"/>
              <a:endParaRPr lang="en-US"/>
            </a:p>
          </p:txBody>
        </p:sp>
        <p:sp>
          <p:nvSpPr>
            <p:cNvPr id="78874" name="Freeform 23"/>
            <p:cNvSpPr>
              <a:spLocks/>
            </p:cNvSpPr>
            <p:nvPr/>
          </p:nvSpPr>
          <p:spPr bwMode="auto">
            <a:xfrm>
              <a:off x="3869" y="3743"/>
              <a:ext cx="84" cy="335"/>
            </a:xfrm>
            <a:custGeom>
              <a:avLst/>
              <a:gdLst>
                <a:gd name="T0" fmla="*/ 1 w 167"/>
                <a:gd name="T1" fmla="*/ 0 h 671"/>
                <a:gd name="T2" fmla="*/ 1 w 167"/>
                <a:gd name="T3" fmla="*/ 0 h 671"/>
                <a:gd name="T4" fmla="*/ 1 w 167"/>
                <a:gd name="T5" fmla="*/ 0 h 671"/>
                <a:gd name="T6" fmla="*/ 1 w 167"/>
                <a:gd name="T7" fmla="*/ 0 h 671"/>
                <a:gd name="T8" fmla="*/ 1 w 167"/>
                <a:gd name="T9" fmla="*/ 0 h 671"/>
                <a:gd name="T10" fmla="*/ 1 w 167"/>
                <a:gd name="T11" fmla="*/ 0 h 671"/>
                <a:gd name="T12" fmla="*/ 1 w 167"/>
                <a:gd name="T13" fmla="*/ 0 h 671"/>
                <a:gd name="T14" fmla="*/ 1 w 167"/>
                <a:gd name="T15" fmla="*/ 0 h 671"/>
                <a:gd name="T16" fmla="*/ 1 w 167"/>
                <a:gd name="T17" fmla="*/ 1 h 671"/>
                <a:gd name="T18" fmla="*/ 1 w 167"/>
                <a:gd name="T19" fmla="*/ 1 h 671"/>
                <a:gd name="T20" fmla="*/ 1 w 167"/>
                <a:gd name="T21" fmla="*/ 1 h 671"/>
                <a:gd name="T22" fmla="*/ 1 w 167"/>
                <a:gd name="T23" fmla="*/ 1 h 671"/>
                <a:gd name="T24" fmla="*/ 1 w 167"/>
                <a:gd name="T25" fmla="*/ 1 h 671"/>
                <a:gd name="T26" fmla="*/ 0 w 167"/>
                <a:gd name="T27" fmla="*/ 2 h 671"/>
                <a:gd name="T28" fmla="*/ 1 w 167"/>
                <a:gd name="T29" fmla="*/ 2 h 671"/>
                <a:gd name="T30" fmla="*/ 1 w 167"/>
                <a:gd name="T31" fmla="*/ 2 h 671"/>
                <a:gd name="T32" fmla="*/ 1 w 167"/>
                <a:gd name="T33" fmla="*/ 2 h 671"/>
                <a:gd name="T34" fmla="*/ 1 w 167"/>
                <a:gd name="T35" fmla="*/ 2 h 671"/>
                <a:gd name="T36" fmla="*/ 1 w 167"/>
                <a:gd name="T37" fmla="*/ 2 h 671"/>
                <a:gd name="T38" fmla="*/ 1 w 167"/>
                <a:gd name="T39" fmla="*/ 2 h 671"/>
                <a:gd name="T40" fmla="*/ 1 w 167"/>
                <a:gd name="T41" fmla="*/ 2 h 671"/>
                <a:gd name="T42" fmla="*/ 1 w 167"/>
                <a:gd name="T43" fmla="*/ 2 h 671"/>
                <a:gd name="T44" fmla="*/ 1 w 167"/>
                <a:gd name="T45" fmla="*/ 2 h 671"/>
                <a:gd name="T46" fmla="*/ 1 w 167"/>
                <a:gd name="T47" fmla="*/ 2 h 671"/>
                <a:gd name="T48" fmla="*/ 1 w 167"/>
                <a:gd name="T49" fmla="*/ 2 h 671"/>
                <a:gd name="T50" fmla="*/ 1 w 167"/>
                <a:gd name="T51" fmla="*/ 2 h 671"/>
                <a:gd name="T52" fmla="*/ 1 w 167"/>
                <a:gd name="T53" fmla="*/ 2 h 671"/>
                <a:gd name="T54" fmla="*/ 1 w 167"/>
                <a:gd name="T55" fmla="*/ 1 h 671"/>
                <a:gd name="T56" fmla="*/ 1 w 167"/>
                <a:gd name="T57" fmla="*/ 1 h 671"/>
                <a:gd name="T58" fmla="*/ 1 w 167"/>
                <a:gd name="T59" fmla="*/ 1 h 671"/>
                <a:gd name="T60" fmla="*/ 1 w 167"/>
                <a:gd name="T61" fmla="*/ 1 h 671"/>
                <a:gd name="T62" fmla="*/ 1 w 167"/>
                <a:gd name="T63" fmla="*/ 1 h 671"/>
                <a:gd name="T64" fmla="*/ 1 w 167"/>
                <a:gd name="T65" fmla="*/ 0 h 671"/>
                <a:gd name="T66" fmla="*/ 1 w 167"/>
                <a:gd name="T67" fmla="*/ 0 h 671"/>
                <a:gd name="T68" fmla="*/ 1 w 167"/>
                <a:gd name="T69" fmla="*/ 0 h 671"/>
                <a:gd name="T70" fmla="*/ 1 w 167"/>
                <a:gd name="T71" fmla="*/ 0 h 671"/>
                <a:gd name="T72" fmla="*/ 1 w 167"/>
                <a:gd name="T73" fmla="*/ 0 h 671"/>
                <a:gd name="T74" fmla="*/ 1 w 167"/>
                <a:gd name="T75" fmla="*/ 0 h 671"/>
                <a:gd name="T76" fmla="*/ 1 w 167"/>
                <a:gd name="T77" fmla="*/ 0 h 671"/>
                <a:gd name="T78" fmla="*/ 1 w 167"/>
                <a:gd name="T79" fmla="*/ 0 h 671"/>
                <a:gd name="T80" fmla="*/ 1 w 167"/>
                <a:gd name="T81" fmla="*/ 0 h 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671"/>
                <a:gd name="T125" fmla="*/ 167 w 167"/>
                <a:gd name="T126" fmla="*/ 671 h 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671">
                  <a:moveTo>
                    <a:pt x="76" y="0"/>
                  </a:moveTo>
                  <a:lnTo>
                    <a:pt x="70" y="34"/>
                  </a:lnTo>
                  <a:lnTo>
                    <a:pt x="65" y="69"/>
                  </a:lnTo>
                  <a:lnTo>
                    <a:pt x="60" y="104"/>
                  </a:lnTo>
                  <a:lnTo>
                    <a:pt x="54" y="137"/>
                  </a:lnTo>
                  <a:lnTo>
                    <a:pt x="48" y="172"/>
                  </a:lnTo>
                  <a:lnTo>
                    <a:pt x="42" y="206"/>
                  </a:lnTo>
                  <a:lnTo>
                    <a:pt x="37" y="241"/>
                  </a:lnTo>
                  <a:lnTo>
                    <a:pt x="31" y="275"/>
                  </a:lnTo>
                  <a:lnTo>
                    <a:pt x="22" y="324"/>
                  </a:lnTo>
                  <a:lnTo>
                    <a:pt x="14" y="374"/>
                  </a:lnTo>
                  <a:lnTo>
                    <a:pt x="7" y="425"/>
                  </a:lnTo>
                  <a:lnTo>
                    <a:pt x="2" y="476"/>
                  </a:lnTo>
                  <a:lnTo>
                    <a:pt x="0" y="525"/>
                  </a:lnTo>
                  <a:lnTo>
                    <a:pt x="3" y="571"/>
                  </a:lnTo>
                  <a:lnTo>
                    <a:pt x="11" y="614"/>
                  </a:lnTo>
                  <a:lnTo>
                    <a:pt x="25" y="651"/>
                  </a:lnTo>
                  <a:lnTo>
                    <a:pt x="39" y="663"/>
                  </a:lnTo>
                  <a:lnTo>
                    <a:pt x="56" y="668"/>
                  </a:lnTo>
                  <a:lnTo>
                    <a:pt x="75" y="671"/>
                  </a:lnTo>
                  <a:lnTo>
                    <a:pt x="94" y="668"/>
                  </a:lnTo>
                  <a:lnTo>
                    <a:pt x="114" y="663"/>
                  </a:lnTo>
                  <a:lnTo>
                    <a:pt x="132" y="653"/>
                  </a:lnTo>
                  <a:lnTo>
                    <a:pt x="150" y="641"/>
                  </a:lnTo>
                  <a:lnTo>
                    <a:pt x="165" y="624"/>
                  </a:lnTo>
                  <a:lnTo>
                    <a:pt x="167" y="582"/>
                  </a:lnTo>
                  <a:lnTo>
                    <a:pt x="167" y="538"/>
                  </a:lnTo>
                  <a:lnTo>
                    <a:pt x="165" y="491"/>
                  </a:lnTo>
                  <a:lnTo>
                    <a:pt x="160" y="441"/>
                  </a:lnTo>
                  <a:lnTo>
                    <a:pt x="153" y="391"/>
                  </a:lnTo>
                  <a:lnTo>
                    <a:pt x="144" y="336"/>
                  </a:lnTo>
                  <a:lnTo>
                    <a:pt x="132" y="280"/>
                  </a:lnTo>
                  <a:lnTo>
                    <a:pt x="120" y="221"/>
                  </a:lnTo>
                  <a:lnTo>
                    <a:pt x="114" y="193"/>
                  </a:lnTo>
                  <a:lnTo>
                    <a:pt x="108" y="166"/>
                  </a:lnTo>
                  <a:lnTo>
                    <a:pt x="104" y="138"/>
                  </a:lnTo>
                  <a:lnTo>
                    <a:pt x="98" y="111"/>
                  </a:lnTo>
                  <a:lnTo>
                    <a:pt x="92" y="83"/>
                  </a:lnTo>
                  <a:lnTo>
                    <a:pt x="87" y="55"/>
                  </a:lnTo>
                  <a:lnTo>
                    <a:pt x="82" y="28"/>
                  </a:lnTo>
                  <a:lnTo>
                    <a:pt x="76" y="0"/>
                  </a:lnTo>
                  <a:close/>
                </a:path>
              </a:pathLst>
            </a:custGeom>
            <a:solidFill>
              <a:srgbClr val="A86600"/>
            </a:solidFill>
            <a:ln w="9525">
              <a:noFill/>
              <a:round/>
              <a:headEnd/>
              <a:tailEnd/>
            </a:ln>
          </p:spPr>
          <p:txBody>
            <a:bodyPr>
              <a:prstTxWarp prst="textNoShape">
                <a:avLst/>
              </a:prstTxWarp>
            </a:bodyPr>
            <a:lstStyle/>
            <a:p>
              <a:pPr eaLnBrk="0" hangingPunct="0"/>
              <a:endParaRPr lang="en-US"/>
            </a:p>
          </p:txBody>
        </p:sp>
        <p:sp>
          <p:nvSpPr>
            <p:cNvPr id="78875" name="Freeform 24"/>
            <p:cNvSpPr>
              <a:spLocks/>
            </p:cNvSpPr>
            <p:nvPr/>
          </p:nvSpPr>
          <p:spPr bwMode="auto">
            <a:xfrm>
              <a:off x="3873" y="3764"/>
              <a:ext cx="77" cy="310"/>
            </a:xfrm>
            <a:custGeom>
              <a:avLst/>
              <a:gdLst>
                <a:gd name="T0" fmla="*/ 1 w 153"/>
                <a:gd name="T1" fmla="*/ 0 h 622"/>
                <a:gd name="T2" fmla="*/ 1 w 153"/>
                <a:gd name="T3" fmla="*/ 0 h 622"/>
                <a:gd name="T4" fmla="*/ 1 w 153"/>
                <a:gd name="T5" fmla="*/ 0 h 622"/>
                <a:gd name="T6" fmla="*/ 1 w 153"/>
                <a:gd name="T7" fmla="*/ 0 h 622"/>
                <a:gd name="T8" fmla="*/ 1 w 153"/>
                <a:gd name="T9" fmla="*/ 0 h 622"/>
                <a:gd name="T10" fmla="*/ 1 w 153"/>
                <a:gd name="T11" fmla="*/ 0 h 622"/>
                <a:gd name="T12" fmla="*/ 1 w 153"/>
                <a:gd name="T13" fmla="*/ 0 h 622"/>
                <a:gd name="T14" fmla="*/ 1 w 153"/>
                <a:gd name="T15" fmla="*/ 0 h 622"/>
                <a:gd name="T16" fmla="*/ 1 w 153"/>
                <a:gd name="T17" fmla="*/ 1 h 622"/>
                <a:gd name="T18" fmla="*/ 1 w 153"/>
                <a:gd name="T19" fmla="*/ 1 h 622"/>
                <a:gd name="T20" fmla="*/ 1 w 153"/>
                <a:gd name="T21" fmla="*/ 1 h 622"/>
                <a:gd name="T22" fmla="*/ 1 w 153"/>
                <a:gd name="T23" fmla="*/ 1 h 622"/>
                <a:gd name="T24" fmla="*/ 1 w 153"/>
                <a:gd name="T25" fmla="*/ 1 h 622"/>
                <a:gd name="T26" fmla="*/ 0 w 153"/>
                <a:gd name="T27" fmla="*/ 1 h 622"/>
                <a:gd name="T28" fmla="*/ 1 w 153"/>
                <a:gd name="T29" fmla="*/ 2 h 622"/>
                <a:gd name="T30" fmla="*/ 1 w 153"/>
                <a:gd name="T31" fmla="*/ 2 h 622"/>
                <a:gd name="T32" fmla="*/ 1 w 153"/>
                <a:gd name="T33" fmla="*/ 2 h 622"/>
                <a:gd name="T34" fmla="*/ 1 w 153"/>
                <a:gd name="T35" fmla="*/ 2 h 622"/>
                <a:gd name="T36" fmla="*/ 1 w 153"/>
                <a:gd name="T37" fmla="*/ 2 h 622"/>
                <a:gd name="T38" fmla="*/ 1 w 153"/>
                <a:gd name="T39" fmla="*/ 2 h 622"/>
                <a:gd name="T40" fmla="*/ 1 w 153"/>
                <a:gd name="T41" fmla="*/ 2 h 622"/>
                <a:gd name="T42" fmla="*/ 1 w 153"/>
                <a:gd name="T43" fmla="*/ 2 h 622"/>
                <a:gd name="T44" fmla="*/ 1 w 153"/>
                <a:gd name="T45" fmla="*/ 2 h 622"/>
                <a:gd name="T46" fmla="*/ 1 w 153"/>
                <a:gd name="T47" fmla="*/ 2 h 622"/>
                <a:gd name="T48" fmla="*/ 1 w 153"/>
                <a:gd name="T49" fmla="*/ 2 h 622"/>
                <a:gd name="T50" fmla="*/ 1 w 153"/>
                <a:gd name="T51" fmla="*/ 2 h 622"/>
                <a:gd name="T52" fmla="*/ 1 w 153"/>
                <a:gd name="T53" fmla="*/ 1 h 622"/>
                <a:gd name="T54" fmla="*/ 1 w 153"/>
                <a:gd name="T55" fmla="*/ 1 h 622"/>
                <a:gd name="T56" fmla="*/ 1 w 153"/>
                <a:gd name="T57" fmla="*/ 1 h 622"/>
                <a:gd name="T58" fmla="*/ 1 w 153"/>
                <a:gd name="T59" fmla="*/ 1 h 622"/>
                <a:gd name="T60" fmla="*/ 1 w 153"/>
                <a:gd name="T61" fmla="*/ 1 h 622"/>
                <a:gd name="T62" fmla="*/ 1 w 153"/>
                <a:gd name="T63" fmla="*/ 0 h 622"/>
                <a:gd name="T64" fmla="*/ 1 w 153"/>
                <a:gd name="T65" fmla="*/ 0 h 622"/>
                <a:gd name="T66" fmla="*/ 1 w 153"/>
                <a:gd name="T67" fmla="*/ 0 h 622"/>
                <a:gd name="T68" fmla="*/ 1 w 153"/>
                <a:gd name="T69" fmla="*/ 0 h 622"/>
                <a:gd name="T70" fmla="*/ 1 w 153"/>
                <a:gd name="T71" fmla="*/ 0 h 622"/>
                <a:gd name="T72" fmla="*/ 1 w 153"/>
                <a:gd name="T73" fmla="*/ 0 h 622"/>
                <a:gd name="T74" fmla="*/ 1 w 153"/>
                <a:gd name="T75" fmla="*/ 0 h 622"/>
                <a:gd name="T76" fmla="*/ 1 w 153"/>
                <a:gd name="T77" fmla="*/ 0 h 622"/>
                <a:gd name="T78" fmla="*/ 1 w 153"/>
                <a:gd name="T79" fmla="*/ 0 h 622"/>
                <a:gd name="T80" fmla="*/ 1 w 153"/>
                <a:gd name="T81" fmla="*/ 0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622"/>
                <a:gd name="T125" fmla="*/ 153 w 15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622">
                  <a:moveTo>
                    <a:pt x="68" y="0"/>
                  </a:moveTo>
                  <a:lnTo>
                    <a:pt x="63" y="33"/>
                  </a:lnTo>
                  <a:lnTo>
                    <a:pt x="59" y="65"/>
                  </a:lnTo>
                  <a:lnTo>
                    <a:pt x="53" y="97"/>
                  </a:lnTo>
                  <a:lnTo>
                    <a:pt x="48" y="129"/>
                  </a:lnTo>
                  <a:lnTo>
                    <a:pt x="42" y="162"/>
                  </a:lnTo>
                  <a:lnTo>
                    <a:pt x="38" y="194"/>
                  </a:lnTo>
                  <a:lnTo>
                    <a:pt x="32" y="226"/>
                  </a:lnTo>
                  <a:lnTo>
                    <a:pt x="28" y="259"/>
                  </a:lnTo>
                  <a:lnTo>
                    <a:pt x="19" y="302"/>
                  </a:lnTo>
                  <a:lnTo>
                    <a:pt x="11" y="348"/>
                  </a:lnTo>
                  <a:lnTo>
                    <a:pt x="4" y="394"/>
                  </a:lnTo>
                  <a:lnTo>
                    <a:pt x="1" y="441"/>
                  </a:lnTo>
                  <a:lnTo>
                    <a:pt x="0" y="486"/>
                  </a:lnTo>
                  <a:lnTo>
                    <a:pt x="2" y="527"/>
                  </a:lnTo>
                  <a:lnTo>
                    <a:pt x="9" y="565"/>
                  </a:lnTo>
                  <a:lnTo>
                    <a:pt x="22" y="600"/>
                  </a:lnTo>
                  <a:lnTo>
                    <a:pt x="36" y="612"/>
                  </a:lnTo>
                  <a:lnTo>
                    <a:pt x="52" y="619"/>
                  </a:lnTo>
                  <a:lnTo>
                    <a:pt x="69" y="622"/>
                  </a:lnTo>
                  <a:lnTo>
                    <a:pt x="87" y="620"/>
                  </a:lnTo>
                  <a:lnTo>
                    <a:pt x="105" y="613"/>
                  </a:lnTo>
                  <a:lnTo>
                    <a:pt x="122" y="604"/>
                  </a:lnTo>
                  <a:lnTo>
                    <a:pt x="138" y="590"/>
                  </a:lnTo>
                  <a:lnTo>
                    <a:pt x="152" y="573"/>
                  </a:lnTo>
                  <a:lnTo>
                    <a:pt x="153" y="533"/>
                  </a:lnTo>
                  <a:lnTo>
                    <a:pt x="153" y="489"/>
                  </a:lnTo>
                  <a:lnTo>
                    <a:pt x="150" y="444"/>
                  </a:lnTo>
                  <a:lnTo>
                    <a:pt x="145" y="398"/>
                  </a:lnTo>
                  <a:lnTo>
                    <a:pt x="139" y="348"/>
                  </a:lnTo>
                  <a:lnTo>
                    <a:pt x="130" y="298"/>
                  </a:lnTo>
                  <a:lnTo>
                    <a:pt x="120" y="244"/>
                  </a:lnTo>
                  <a:lnTo>
                    <a:pt x="107" y="188"/>
                  </a:lnTo>
                  <a:lnTo>
                    <a:pt x="102" y="165"/>
                  </a:lnTo>
                  <a:lnTo>
                    <a:pt x="98" y="141"/>
                  </a:lnTo>
                  <a:lnTo>
                    <a:pt x="93" y="118"/>
                  </a:lnTo>
                  <a:lnTo>
                    <a:pt x="87" y="95"/>
                  </a:lnTo>
                  <a:lnTo>
                    <a:pt x="83" y="72"/>
                  </a:lnTo>
                  <a:lnTo>
                    <a:pt x="78" y="48"/>
                  </a:lnTo>
                  <a:lnTo>
                    <a:pt x="72" y="25"/>
                  </a:lnTo>
                  <a:lnTo>
                    <a:pt x="68" y="0"/>
                  </a:lnTo>
                  <a:close/>
                </a:path>
              </a:pathLst>
            </a:custGeom>
            <a:solidFill>
              <a:srgbClr val="B27000"/>
            </a:solidFill>
            <a:ln w="9525">
              <a:noFill/>
              <a:round/>
              <a:headEnd/>
              <a:tailEnd/>
            </a:ln>
          </p:spPr>
          <p:txBody>
            <a:bodyPr>
              <a:prstTxWarp prst="textNoShape">
                <a:avLst/>
              </a:prstTxWarp>
            </a:bodyPr>
            <a:lstStyle/>
            <a:p>
              <a:pPr eaLnBrk="0" hangingPunct="0"/>
              <a:endParaRPr lang="en-US"/>
            </a:p>
          </p:txBody>
        </p:sp>
        <p:sp>
          <p:nvSpPr>
            <p:cNvPr id="78876" name="Freeform 25"/>
            <p:cNvSpPr>
              <a:spLocks/>
            </p:cNvSpPr>
            <p:nvPr/>
          </p:nvSpPr>
          <p:spPr bwMode="auto">
            <a:xfrm>
              <a:off x="3877" y="3785"/>
              <a:ext cx="70" cy="285"/>
            </a:xfrm>
            <a:custGeom>
              <a:avLst/>
              <a:gdLst>
                <a:gd name="T0" fmla="*/ 1 w 139"/>
                <a:gd name="T1" fmla="*/ 0 h 570"/>
                <a:gd name="T2" fmla="*/ 1 w 139"/>
                <a:gd name="T3" fmla="*/ 1 h 570"/>
                <a:gd name="T4" fmla="*/ 1 w 139"/>
                <a:gd name="T5" fmla="*/ 1 h 570"/>
                <a:gd name="T6" fmla="*/ 1 w 139"/>
                <a:gd name="T7" fmla="*/ 1 h 570"/>
                <a:gd name="T8" fmla="*/ 1 w 139"/>
                <a:gd name="T9" fmla="*/ 1 h 570"/>
                <a:gd name="T10" fmla="*/ 1 w 139"/>
                <a:gd name="T11" fmla="*/ 1 h 570"/>
                <a:gd name="T12" fmla="*/ 1 w 139"/>
                <a:gd name="T13" fmla="*/ 1 h 570"/>
                <a:gd name="T14" fmla="*/ 1 w 139"/>
                <a:gd name="T15" fmla="*/ 1 h 570"/>
                <a:gd name="T16" fmla="*/ 1 w 139"/>
                <a:gd name="T17" fmla="*/ 1 h 570"/>
                <a:gd name="T18" fmla="*/ 1 w 139"/>
                <a:gd name="T19" fmla="*/ 2 h 570"/>
                <a:gd name="T20" fmla="*/ 1 w 139"/>
                <a:gd name="T21" fmla="*/ 2 h 570"/>
                <a:gd name="T22" fmla="*/ 1 w 139"/>
                <a:gd name="T23" fmla="*/ 2 h 570"/>
                <a:gd name="T24" fmla="*/ 1 w 139"/>
                <a:gd name="T25" fmla="*/ 2 h 570"/>
                <a:gd name="T26" fmla="*/ 0 w 139"/>
                <a:gd name="T27" fmla="*/ 2 h 570"/>
                <a:gd name="T28" fmla="*/ 1 w 139"/>
                <a:gd name="T29" fmla="*/ 2 h 570"/>
                <a:gd name="T30" fmla="*/ 1 w 139"/>
                <a:gd name="T31" fmla="*/ 3 h 570"/>
                <a:gd name="T32" fmla="*/ 1 w 139"/>
                <a:gd name="T33" fmla="*/ 3 h 570"/>
                <a:gd name="T34" fmla="*/ 1 w 139"/>
                <a:gd name="T35" fmla="*/ 3 h 570"/>
                <a:gd name="T36" fmla="*/ 1 w 139"/>
                <a:gd name="T37" fmla="*/ 3 h 570"/>
                <a:gd name="T38" fmla="*/ 1 w 139"/>
                <a:gd name="T39" fmla="*/ 3 h 570"/>
                <a:gd name="T40" fmla="*/ 1 w 139"/>
                <a:gd name="T41" fmla="*/ 3 h 570"/>
                <a:gd name="T42" fmla="*/ 1 w 139"/>
                <a:gd name="T43" fmla="*/ 3 h 570"/>
                <a:gd name="T44" fmla="*/ 1 w 139"/>
                <a:gd name="T45" fmla="*/ 3 h 570"/>
                <a:gd name="T46" fmla="*/ 1 w 139"/>
                <a:gd name="T47" fmla="*/ 3 h 570"/>
                <a:gd name="T48" fmla="*/ 1 w 139"/>
                <a:gd name="T49" fmla="*/ 3 h 570"/>
                <a:gd name="T50" fmla="*/ 1 w 139"/>
                <a:gd name="T51" fmla="*/ 2 h 570"/>
                <a:gd name="T52" fmla="*/ 1 w 139"/>
                <a:gd name="T53" fmla="*/ 2 h 570"/>
                <a:gd name="T54" fmla="*/ 1 w 139"/>
                <a:gd name="T55" fmla="*/ 2 h 570"/>
                <a:gd name="T56" fmla="*/ 1 w 139"/>
                <a:gd name="T57" fmla="*/ 2 h 570"/>
                <a:gd name="T58" fmla="*/ 1 w 139"/>
                <a:gd name="T59" fmla="*/ 2 h 570"/>
                <a:gd name="T60" fmla="*/ 1 w 139"/>
                <a:gd name="T61" fmla="*/ 1 h 570"/>
                <a:gd name="T62" fmla="*/ 1 w 139"/>
                <a:gd name="T63" fmla="*/ 1 h 570"/>
                <a:gd name="T64" fmla="*/ 1 w 139"/>
                <a:gd name="T65" fmla="*/ 1 h 570"/>
                <a:gd name="T66" fmla="*/ 1 w 139"/>
                <a:gd name="T67" fmla="*/ 1 h 570"/>
                <a:gd name="T68" fmla="*/ 1 w 139"/>
                <a:gd name="T69" fmla="*/ 1 h 570"/>
                <a:gd name="T70" fmla="*/ 1 w 139"/>
                <a:gd name="T71" fmla="*/ 1 h 570"/>
                <a:gd name="T72" fmla="*/ 1 w 139"/>
                <a:gd name="T73" fmla="*/ 1 h 570"/>
                <a:gd name="T74" fmla="*/ 1 w 139"/>
                <a:gd name="T75" fmla="*/ 1 h 570"/>
                <a:gd name="T76" fmla="*/ 1 w 139"/>
                <a:gd name="T77" fmla="*/ 1 h 570"/>
                <a:gd name="T78" fmla="*/ 1 w 139"/>
                <a:gd name="T79" fmla="*/ 1 h 570"/>
                <a:gd name="T80" fmla="*/ 1 w 139"/>
                <a:gd name="T81" fmla="*/ 0 h 5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570"/>
                <a:gd name="T125" fmla="*/ 139 w 139"/>
                <a:gd name="T126" fmla="*/ 570 h 5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570">
                  <a:moveTo>
                    <a:pt x="61" y="0"/>
                  </a:moveTo>
                  <a:lnTo>
                    <a:pt x="56" y="30"/>
                  </a:lnTo>
                  <a:lnTo>
                    <a:pt x="52" y="60"/>
                  </a:lnTo>
                  <a:lnTo>
                    <a:pt x="47" y="90"/>
                  </a:lnTo>
                  <a:lnTo>
                    <a:pt x="42" y="119"/>
                  </a:lnTo>
                  <a:lnTo>
                    <a:pt x="38" y="149"/>
                  </a:lnTo>
                  <a:lnTo>
                    <a:pt x="33" y="179"/>
                  </a:lnTo>
                  <a:lnTo>
                    <a:pt x="29" y="209"/>
                  </a:lnTo>
                  <a:lnTo>
                    <a:pt x="24" y="239"/>
                  </a:lnTo>
                  <a:lnTo>
                    <a:pt x="17" y="279"/>
                  </a:lnTo>
                  <a:lnTo>
                    <a:pt x="10" y="319"/>
                  </a:lnTo>
                  <a:lnTo>
                    <a:pt x="4" y="361"/>
                  </a:lnTo>
                  <a:lnTo>
                    <a:pt x="1" y="402"/>
                  </a:lnTo>
                  <a:lnTo>
                    <a:pt x="0" y="443"/>
                  </a:lnTo>
                  <a:lnTo>
                    <a:pt x="2" y="479"/>
                  </a:lnTo>
                  <a:lnTo>
                    <a:pt x="9" y="514"/>
                  </a:lnTo>
                  <a:lnTo>
                    <a:pt x="19" y="545"/>
                  </a:lnTo>
                  <a:lnTo>
                    <a:pt x="32" y="559"/>
                  </a:lnTo>
                  <a:lnTo>
                    <a:pt x="47" y="567"/>
                  </a:lnTo>
                  <a:lnTo>
                    <a:pt x="63" y="570"/>
                  </a:lnTo>
                  <a:lnTo>
                    <a:pt x="79" y="568"/>
                  </a:lnTo>
                  <a:lnTo>
                    <a:pt x="97" y="562"/>
                  </a:lnTo>
                  <a:lnTo>
                    <a:pt x="112" y="552"/>
                  </a:lnTo>
                  <a:lnTo>
                    <a:pt x="127" y="537"/>
                  </a:lnTo>
                  <a:lnTo>
                    <a:pt x="138" y="520"/>
                  </a:lnTo>
                  <a:lnTo>
                    <a:pt x="139" y="481"/>
                  </a:lnTo>
                  <a:lnTo>
                    <a:pt x="138" y="439"/>
                  </a:lnTo>
                  <a:lnTo>
                    <a:pt x="136" y="396"/>
                  </a:lnTo>
                  <a:lnTo>
                    <a:pt x="131" y="351"/>
                  </a:lnTo>
                  <a:lnTo>
                    <a:pt x="125" y="305"/>
                  </a:lnTo>
                  <a:lnTo>
                    <a:pt x="117" y="256"/>
                  </a:lnTo>
                  <a:lnTo>
                    <a:pt x="108" y="206"/>
                  </a:lnTo>
                  <a:lnTo>
                    <a:pt x="97" y="153"/>
                  </a:lnTo>
                  <a:lnTo>
                    <a:pt x="92" y="134"/>
                  </a:lnTo>
                  <a:lnTo>
                    <a:pt x="87" y="115"/>
                  </a:lnTo>
                  <a:lnTo>
                    <a:pt x="83" y="96"/>
                  </a:lnTo>
                  <a:lnTo>
                    <a:pt x="78" y="76"/>
                  </a:lnTo>
                  <a:lnTo>
                    <a:pt x="74" y="58"/>
                  </a:lnTo>
                  <a:lnTo>
                    <a:pt x="70" y="38"/>
                  </a:lnTo>
                  <a:lnTo>
                    <a:pt x="65" y="20"/>
                  </a:lnTo>
                  <a:lnTo>
                    <a:pt x="61" y="0"/>
                  </a:lnTo>
                  <a:close/>
                </a:path>
              </a:pathLst>
            </a:custGeom>
            <a:solidFill>
              <a:srgbClr val="BC7C00"/>
            </a:solidFill>
            <a:ln w="9525">
              <a:noFill/>
              <a:round/>
              <a:headEnd/>
              <a:tailEnd/>
            </a:ln>
          </p:spPr>
          <p:txBody>
            <a:bodyPr>
              <a:prstTxWarp prst="textNoShape">
                <a:avLst/>
              </a:prstTxWarp>
            </a:bodyPr>
            <a:lstStyle/>
            <a:p>
              <a:pPr eaLnBrk="0" hangingPunct="0"/>
              <a:endParaRPr lang="en-US"/>
            </a:p>
          </p:txBody>
        </p:sp>
        <p:sp>
          <p:nvSpPr>
            <p:cNvPr id="78877" name="Freeform 26"/>
            <p:cNvSpPr>
              <a:spLocks/>
            </p:cNvSpPr>
            <p:nvPr/>
          </p:nvSpPr>
          <p:spPr bwMode="auto">
            <a:xfrm>
              <a:off x="3880" y="3806"/>
              <a:ext cx="64" cy="260"/>
            </a:xfrm>
            <a:custGeom>
              <a:avLst/>
              <a:gdLst>
                <a:gd name="T0" fmla="*/ 1 w 126"/>
                <a:gd name="T1" fmla="*/ 0 h 519"/>
                <a:gd name="T2" fmla="*/ 1 w 126"/>
                <a:gd name="T3" fmla="*/ 1 h 519"/>
                <a:gd name="T4" fmla="*/ 1 w 126"/>
                <a:gd name="T5" fmla="*/ 1 h 519"/>
                <a:gd name="T6" fmla="*/ 1 w 126"/>
                <a:gd name="T7" fmla="*/ 1 h 519"/>
                <a:gd name="T8" fmla="*/ 1 w 126"/>
                <a:gd name="T9" fmla="*/ 1 h 519"/>
                <a:gd name="T10" fmla="*/ 1 w 126"/>
                <a:gd name="T11" fmla="*/ 1 h 519"/>
                <a:gd name="T12" fmla="*/ 1 w 126"/>
                <a:gd name="T13" fmla="*/ 2 h 519"/>
                <a:gd name="T14" fmla="*/ 1 w 126"/>
                <a:gd name="T15" fmla="*/ 2 h 519"/>
                <a:gd name="T16" fmla="*/ 1 w 126"/>
                <a:gd name="T17" fmla="*/ 2 h 519"/>
                <a:gd name="T18" fmla="*/ 0 w 126"/>
                <a:gd name="T19" fmla="*/ 2 h 519"/>
                <a:gd name="T20" fmla="*/ 1 w 126"/>
                <a:gd name="T21" fmla="*/ 2 h 519"/>
                <a:gd name="T22" fmla="*/ 1 w 126"/>
                <a:gd name="T23" fmla="*/ 2 h 519"/>
                <a:gd name="T24" fmla="*/ 1 w 126"/>
                <a:gd name="T25" fmla="*/ 2 h 519"/>
                <a:gd name="T26" fmla="*/ 1 w 126"/>
                <a:gd name="T27" fmla="*/ 2 h 519"/>
                <a:gd name="T28" fmla="*/ 1 w 126"/>
                <a:gd name="T29" fmla="*/ 3 h 519"/>
                <a:gd name="T30" fmla="*/ 1 w 126"/>
                <a:gd name="T31" fmla="*/ 3 h 519"/>
                <a:gd name="T32" fmla="*/ 1 w 126"/>
                <a:gd name="T33" fmla="*/ 3 h 519"/>
                <a:gd name="T34" fmla="*/ 1 w 126"/>
                <a:gd name="T35" fmla="*/ 2 h 519"/>
                <a:gd name="T36" fmla="*/ 1 w 126"/>
                <a:gd name="T37" fmla="*/ 2 h 519"/>
                <a:gd name="T38" fmla="*/ 1 w 126"/>
                <a:gd name="T39" fmla="*/ 2 h 519"/>
                <a:gd name="T40" fmla="*/ 1 w 126"/>
                <a:gd name="T41" fmla="*/ 2 h 519"/>
                <a:gd name="T42" fmla="*/ 1 w 126"/>
                <a:gd name="T43" fmla="*/ 2 h 519"/>
                <a:gd name="T44" fmla="*/ 1 w 126"/>
                <a:gd name="T45" fmla="*/ 2 h 519"/>
                <a:gd name="T46" fmla="*/ 1 w 126"/>
                <a:gd name="T47" fmla="*/ 2 h 519"/>
                <a:gd name="T48" fmla="*/ 1 w 126"/>
                <a:gd name="T49" fmla="*/ 2 h 519"/>
                <a:gd name="T50" fmla="*/ 1 w 126"/>
                <a:gd name="T51" fmla="*/ 2 h 519"/>
                <a:gd name="T52" fmla="*/ 1 w 126"/>
                <a:gd name="T53" fmla="*/ 1 h 519"/>
                <a:gd name="T54" fmla="*/ 1 w 126"/>
                <a:gd name="T55" fmla="*/ 1 h 519"/>
                <a:gd name="T56" fmla="*/ 1 w 126"/>
                <a:gd name="T57" fmla="*/ 1 h 519"/>
                <a:gd name="T58" fmla="*/ 1 w 126"/>
                <a:gd name="T59" fmla="*/ 1 h 519"/>
                <a:gd name="T60" fmla="*/ 1 w 126"/>
                <a:gd name="T61" fmla="*/ 1 h 519"/>
                <a:gd name="T62" fmla="*/ 1 w 126"/>
                <a:gd name="T63" fmla="*/ 1 h 519"/>
                <a:gd name="T64" fmla="*/ 1 w 126"/>
                <a:gd name="T65" fmla="*/ 0 h 5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519"/>
                <a:gd name="T101" fmla="*/ 126 w 126"/>
                <a:gd name="T102" fmla="*/ 519 h 5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519">
                  <a:moveTo>
                    <a:pt x="54" y="0"/>
                  </a:moveTo>
                  <a:lnTo>
                    <a:pt x="46" y="54"/>
                  </a:lnTo>
                  <a:lnTo>
                    <a:pt x="37" y="109"/>
                  </a:lnTo>
                  <a:lnTo>
                    <a:pt x="28" y="164"/>
                  </a:lnTo>
                  <a:lnTo>
                    <a:pt x="20" y="220"/>
                  </a:lnTo>
                  <a:lnTo>
                    <a:pt x="14" y="255"/>
                  </a:lnTo>
                  <a:lnTo>
                    <a:pt x="8" y="291"/>
                  </a:lnTo>
                  <a:lnTo>
                    <a:pt x="3" y="328"/>
                  </a:lnTo>
                  <a:lnTo>
                    <a:pt x="1" y="364"/>
                  </a:lnTo>
                  <a:lnTo>
                    <a:pt x="0" y="400"/>
                  </a:lnTo>
                  <a:lnTo>
                    <a:pt x="2" y="433"/>
                  </a:lnTo>
                  <a:lnTo>
                    <a:pt x="8" y="464"/>
                  </a:lnTo>
                  <a:lnTo>
                    <a:pt x="17" y="492"/>
                  </a:lnTo>
                  <a:lnTo>
                    <a:pt x="30" y="507"/>
                  </a:lnTo>
                  <a:lnTo>
                    <a:pt x="43" y="516"/>
                  </a:lnTo>
                  <a:lnTo>
                    <a:pt x="58" y="519"/>
                  </a:lnTo>
                  <a:lnTo>
                    <a:pt x="73" y="517"/>
                  </a:lnTo>
                  <a:lnTo>
                    <a:pt x="88" y="511"/>
                  </a:lnTo>
                  <a:lnTo>
                    <a:pt x="102" y="501"/>
                  </a:lnTo>
                  <a:lnTo>
                    <a:pt x="115" y="486"/>
                  </a:lnTo>
                  <a:lnTo>
                    <a:pt x="125" y="468"/>
                  </a:lnTo>
                  <a:lnTo>
                    <a:pt x="126" y="429"/>
                  </a:lnTo>
                  <a:lnTo>
                    <a:pt x="125" y="390"/>
                  </a:lnTo>
                  <a:lnTo>
                    <a:pt x="122" y="349"/>
                  </a:lnTo>
                  <a:lnTo>
                    <a:pt x="117" y="306"/>
                  </a:lnTo>
                  <a:lnTo>
                    <a:pt x="111" y="262"/>
                  </a:lnTo>
                  <a:lnTo>
                    <a:pt x="105" y="216"/>
                  </a:lnTo>
                  <a:lnTo>
                    <a:pt x="95" y="168"/>
                  </a:lnTo>
                  <a:lnTo>
                    <a:pt x="85" y="118"/>
                  </a:lnTo>
                  <a:lnTo>
                    <a:pt x="77" y="88"/>
                  </a:lnTo>
                  <a:lnTo>
                    <a:pt x="70" y="60"/>
                  </a:lnTo>
                  <a:lnTo>
                    <a:pt x="62" y="30"/>
                  </a:lnTo>
                  <a:lnTo>
                    <a:pt x="54" y="0"/>
                  </a:lnTo>
                  <a:close/>
                </a:path>
              </a:pathLst>
            </a:custGeom>
            <a:solidFill>
              <a:srgbClr val="C48400"/>
            </a:solidFill>
            <a:ln w="9525">
              <a:noFill/>
              <a:round/>
              <a:headEnd/>
              <a:tailEnd/>
            </a:ln>
          </p:spPr>
          <p:txBody>
            <a:bodyPr>
              <a:prstTxWarp prst="textNoShape">
                <a:avLst/>
              </a:prstTxWarp>
            </a:bodyPr>
            <a:lstStyle/>
            <a:p>
              <a:pPr eaLnBrk="0" hangingPunct="0"/>
              <a:endParaRPr lang="en-US"/>
            </a:p>
          </p:txBody>
        </p:sp>
        <p:sp>
          <p:nvSpPr>
            <p:cNvPr id="78878" name="Freeform 27"/>
            <p:cNvSpPr>
              <a:spLocks/>
            </p:cNvSpPr>
            <p:nvPr/>
          </p:nvSpPr>
          <p:spPr bwMode="auto">
            <a:xfrm>
              <a:off x="3884" y="3828"/>
              <a:ext cx="56" cy="235"/>
            </a:xfrm>
            <a:custGeom>
              <a:avLst/>
              <a:gdLst>
                <a:gd name="T0" fmla="*/ 0 w 113"/>
                <a:gd name="T1" fmla="*/ 0 h 470"/>
                <a:gd name="T2" fmla="*/ 0 w 113"/>
                <a:gd name="T3" fmla="*/ 1 h 470"/>
                <a:gd name="T4" fmla="*/ 0 w 113"/>
                <a:gd name="T5" fmla="*/ 1 h 470"/>
                <a:gd name="T6" fmla="*/ 0 w 113"/>
                <a:gd name="T7" fmla="*/ 1 h 470"/>
                <a:gd name="T8" fmla="*/ 0 w 113"/>
                <a:gd name="T9" fmla="*/ 1 h 470"/>
                <a:gd name="T10" fmla="*/ 0 w 113"/>
                <a:gd name="T11" fmla="*/ 2 h 470"/>
                <a:gd name="T12" fmla="*/ 0 w 113"/>
                <a:gd name="T13" fmla="*/ 2 h 470"/>
                <a:gd name="T14" fmla="*/ 0 w 113"/>
                <a:gd name="T15" fmla="*/ 2 h 470"/>
                <a:gd name="T16" fmla="*/ 0 w 113"/>
                <a:gd name="T17" fmla="*/ 2 h 470"/>
                <a:gd name="T18" fmla="*/ 0 w 113"/>
                <a:gd name="T19" fmla="*/ 2 h 470"/>
                <a:gd name="T20" fmla="*/ 0 w 113"/>
                <a:gd name="T21" fmla="*/ 2 h 470"/>
                <a:gd name="T22" fmla="*/ 0 w 113"/>
                <a:gd name="T23" fmla="*/ 2 h 470"/>
                <a:gd name="T24" fmla="*/ 0 w 113"/>
                <a:gd name="T25" fmla="*/ 2 h 470"/>
                <a:gd name="T26" fmla="*/ 0 w 113"/>
                <a:gd name="T27" fmla="*/ 2 h 470"/>
                <a:gd name="T28" fmla="*/ 0 w 113"/>
                <a:gd name="T29" fmla="*/ 2 h 470"/>
                <a:gd name="T30" fmla="*/ 0 w 113"/>
                <a:gd name="T31" fmla="*/ 2 h 470"/>
                <a:gd name="T32" fmla="*/ 0 w 113"/>
                <a:gd name="T33" fmla="*/ 2 h 470"/>
                <a:gd name="T34" fmla="*/ 0 w 113"/>
                <a:gd name="T35" fmla="*/ 2 h 470"/>
                <a:gd name="T36" fmla="*/ 0 w 113"/>
                <a:gd name="T37" fmla="*/ 2 h 470"/>
                <a:gd name="T38" fmla="*/ 0 w 113"/>
                <a:gd name="T39" fmla="*/ 2 h 470"/>
                <a:gd name="T40" fmla="*/ 0 w 113"/>
                <a:gd name="T41" fmla="*/ 2 h 470"/>
                <a:gd name="T42" fmla="*/ 0 w 113"/>
                <a:gd name="T43" fmla="*/ 1 h 470"/>
                <a:gd name="T44" fmla="*/ 0 w 113"/>
                <a:gd name="T45" fmla="*/ 1 h 470"/>
                <a:gd name="T46" fmla="*/ 0 w 113"/>
                <a:gd name="T47" fmla="*/ 1 h 470"/>
                <a:gd name="T48" fmla="*/ 0 w 113"/>
                <a:gd name="T49" fmla="*/ 1 h 470"/>
                <a:gd name="T50" fmla="*/ 0 w 113"/>
                <a:gd name="T51" fmla="*/ 1 h 470"/>
                <a:gd name="T52" fmla="*/ 0 w 113"/>
                <a:gd name="T53" fmla="*/ 1 h 470"/>
                <a:gd name="T54" fmla="*/ 0 w 113"/>
                <a:gd name="T55" fmla="*/ 1 h 470"/>
                <a:gd name="T56" fmla="*/ 0 w 113"/>
                <a:gd name="T57" fmla="*/ 0 h 4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470"/>
                <a:gd name="T89" fmla="*/ 113 w 113"/>
                <a:gd name="T90" fmla="*/ 470 h 4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470">
                  <a:moveTo>
                    <a:pt x="47" y="0"/>
                  </a:moveTo>
                  <a:lnTo>
                    <a:pt x="39" y="50"/>
                  </a:lnTo>
                  <a:lnTo>
                    <a:pt x="32" y="101"/>
                  </a:lnTo>
                  <a:lnTo>
                    <a:pt x="24" y="150"/>
                  </a:lnTo>
                  <a:lnTo>
                    <a:pt x="17" y="201"/>
                  </a:lnTo>
                  <a:lnTo>
                    <a:pt x="7" y="263"/>
                  </a:lnTo>
                  <a:lnTo>
                    <a:pt x="0" y="328"/>
                  </a:lnTo>
                  <a:lnTo>
                    <a:pt x="1" y="387"/>
                  </a:lnTo>
                  <a:lnTo>
                    <a:pt x="13" y="439"/>
                  </a:lnTo>
                  <a:lnTo>
                    <a:pt x="26" y="457"/>
                  </a:lnTo>
                  <a:lnTo>
                    <a:pt x="39" y="466"/>
                  </a:lnTo>
                  <a:lnTo>
                    <a:pt x="53" y="470"/>
                  </a:lnTo>
                  <a:lnTo>
                    <a:pt x="66" y="468"/>
                  </a:lnTo>
                  <a:lnTo>
                    <a:pt x="80" y="461"/>
                  </a:lnTo>
                  <a:lnTo>
                    <a:pt x="92" y="450"/>
                  </a:lnTo>
                  <a:lnTo>
                    <a:pt x="103" y="435"/>
                  </a:lnTo>
                  <a:lnTo>
                    <a:pt x="113" y="415"/>
                  </a:lnTo>
                  <a:lnTo>
                    <a:pt x="113" y="378"/>
                  </a:lnTo>
                  <a:lnTo>
                    <a:pt x="111" y="340"/>
                  </a:lnTo>
                  <a:lnTo>
                    <a:pt x="108" y="302"/>
                  </a:lnTo>
                  <a:lnTo>
                    <a:pt x="104" y="261"/>
                  </a:lnTo>
                  <a:lnTo>
                    <a:pt x="99" y="219"/>
                  </a:lnTo>
                  <a:lnTo>
                    <a:pt x="92" y="177"/>
                  </a:lnTo>
                  <a:lnTo>
                    <a:pt x="84" y="132"/>
                  </a:lnTo>
                  <a:lnTo>
                    <a:pt x="75" y="86"/>
                  </a:lnTo>
                  <a:lnTo>
                    <a:pt x="68" y="64"/>
                  </a:lnTo>
                  <a:lnTo>
                    <a:pt x="61" y="43"/>
                  </a:lnTo>
                  <a:lnTo>
                    <a:pt x="54" y="21"/>
                  </a:lnTo>
                  <a:lnTo>
                    <a:pt x="47" y="0"/>
                  </a:lnTo>
                  <a:close/>
                </a:path>
              </a:pathLst>
            </a:custGeom>
            <a:solidFill>
              <a:srgbClr val="CE9100"/>
            </a:solidFill>
            <a:ln w="9525">
              <a:noFill/>
              <a:round/>
              <a:headEnd/>
              <a:tailEnd/>
            </a:ln>
          </p:spPr>
          <p:txBody>
            <a:bodyPr>
              <a:prstTxWarp prst="textNoShape">
                <a:avLst/>
              </a:prstTxWarp>
            </a:bodyPr>
            <a:lstStyle/>
            <a:p>
              <a:pPr eaLnBrk="0" hangingPunct="0"/>
              <a:endParaRPr lang="en-US"/>
            </a:p>
          </p:txBody>
        </p:sp>
        <p:sp>
          <p:nvSpPr>
            <p:cNvPr id="78879" name="Freeform 28"/>
            <p:cNvSpPr>
              <a:spLocks/>
            </p:cNvSpPr>
            <p:nvPr/>
          </p:nvSpPr>
          <p:spPr bwMode="auto">
            <a:xfrm>
              <a:off x="3888" y="3848"/>
              <a:ext cx="49" cy="211"/>
            </a:xfrm>
            <a:custGeom>
              <a:avLst/>
              <a:gdLst>
                <a:gd name="T0" fmla="*/ 0 w 99"/>
                <a:gd name="T1" fmla="*/ 0 h 420"/>
                <a:gd name="T2" fmla="*/ 0 w 99"/>
                <a:gd name="T3" fmla="*/ 1 h 420"/>
                <a:gd name="T4" fmla="*/ 0 w 99"/>
                <a:gd name="T5" fmla="*/ 1 h 420"/>
                <a:gd name="T6" fmla="*/ 0 w 99"/>
                <a:gd name="T7" fmla="*/ 1 h 420"/>
                <a:gd name="T8" fmla="*/ 0 w 99"/>
                <a:gd name="T9" fmla="*/ 1 h 420"/>
                <a:gd name="T10" fmla="*/ 0 w 99"/>
                <a:gd name="T11" fmla="*/ 1 h 420"/>
                <a:gd name="T12" fmla="*/ 0 w 99"/>
                <a:gd name="T13" fmla="*/ 2 h 420"/>
                <a:gd name="T14" fmla="*/ 0 w 99"/>
                <a:gd name="T15" fmla="*/ 2 h 420"/>
                <a:gd name="T16" fmla="*/ 0 w 99"/>
                <a:gd name="T17" fmla="*/ 2 h 420"/>
                <a:gd name="T18" fmla="*/ 0 w 99"/>
                <a:gd name="T19" fmla="*/ 2 h 420"/>
                <a:gd name="T20" fmla="*/ 0 w 99"/>
                <a:gd name="T21" fmla="*/ 2 h 420"/>
                <a:gd name="T22" fmla="*/ 0 w 99"/>
                <a:gd name="T23" fmla="*/ 2 h 420"/>
                <a:gd name="T24" fmla="*/ 0 w 99"/>
                <a:gd name="T25" fmla="*/ 2 h 420"/>
                <a:gd name="T26" fmla="*/ 0 w 99"/>
                <a:gd name="T27" fmla="*/ 2 h 420"/>
                <a:gd name="T28" fmla="*/ 0 w 99"/>
                <a:gd name="T29" fmla="*/ 2 h 420"/>
                <a:gd name="T30" fmla="*/ 0 w 99"/>
                <a:gd name="T31" fmla="*/ 2 h 420"/>
                <a:gd name="T32" fmla="*/ 0 w 99"/>
                <a:gd name="T33" fmla="*/ 2 h 420"/>
                <a:gd name="T34" fmla="*/ 0 w 99"/>
                <a:gd name="T35" fmla="*/ 2 h 420"/>
                <a:gd name="T36" fmla="*/ 0 w 99"/>
                <a:gd name="T37" fmla="*/ 2 h 420"/>
                <a:gd name="T38" fmla="*/ 0 w 99"/>
                <a:gd name="T39" fmla="*/ 1 h 420"/>
                <a:gd name="T40" fmla="*/ 0 w 99"/>
                <a:gd name="T41" fmla="*/ 1 h 420"/>
                <a:gd name="T42" fmla="*/ 0 w 99"/>
                <a:gd name="T43" fmla="*/ 1 h 420"/>
                <a:gd name="T44" fmla="*/ 0 w 99"/>
                <a:gd name="T45" fmla="*/ 1 h 420"/>
                <a:gd name="T46" fmla="*/ 0 w 99"/>
                <a:gd name="T47" fmla="*/ 1 h 420"/>
                <a:gd name="T48" fmla="*/ 0 w 99"/>
                <a:gd name="T49" fmla="*/ 1 h 420"/>
                <a:gd name="T50" fmla="*/ 0 w 99"/>
                <a:gd name="T51" fmla="*/ 1 h 420"/>
                <a:gd name="T52" fmla="*/ 0 w 99"/>
                <a:gd name="T53" fmla="*/ 1 h 420"/>
                <a:gd name="T54" fmla="*/ 0 w 99"/>
                <a:gd name="T55" fmla="*/ 1 h 420"/>
                <a:gd name="T56" fmla="*/ 0 w 99"/>
                <a:gd name="T57" fmla="*/ 0 h 4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420"/>
                <a:gd name="T89" fmla="*/ 99 w 99"/>
                <a:gd name="T90" fmla="*/ 420 h 4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420">
                  <a:moveTo>
                    <a:pt x="38" y="0"/>
                  </a:moveTo>
                  <a:lnTo>
                    <a:pt x="32" y="46"/>
                  </a:lnTo>
                  <a:lnTo>
                    <a:pt x="25" y="91"/>
                  </a:lnTo>
                  <a:lnTo>
                    <a:pt x="18" y="137"/>
                  </a:lnTo>
                  <a:lnTo>
                    <a:pt x="12" y="183"/>
                  </a:lnTo>
                  <a:lnTo>
                    <a:pt x="4" y="236"/>
                  </a:lnTo>
                  <a:lnTo>
                    <a:pt x="0" y="290"/>
                  </a:lnTo>
                  <a:lnTo>
                    <a:pt x="0" y="342"/>
                  </a:lnTo>
                  <a:lnTo>
                    <a:pt x="10" y="387"/>
                  </a:lnTo>
                  <a:lnTo>
                    <a:pt x="22" y="405"/>
                  </a:lnTo>
                  <a:lnTo>
                    <a:pt x="34" y="416"/>
                  </a:lnTo>
                  <a:lnTo>
                    <a:pt x="47" y="420"/>
                  </a:lnTo>
                  <a:lnTo>
                    <a:pt x="60" y="418"/>
                  </a:lnTo>
                  <a:lnTo>
                    <a:pt x="71" y="411"/>
                  </a:lnTo>
                  <a:lnTo>
                    <a:pt x="81" y="400"/>
                  </a:lnTo>
                  <a:lnTo>
                    <a:pt x="91" y="384"/>
                  </a:lnTo>
                  <a:lnTo>
                    <a:pt x="99" y="364"/>
                  </a:lnTo>
                  <a:lnTo>
                    <a:pt x="98" y="328"/>
                  </a:lnTo>
                  <a:lnTo>
                    <a:pt x="96" y="292"/>
                  </a:lnTo>
                  <a:lnTo>
                    <a:pt x="93" y="254"/>
                  </a:lnTo>
                  <a:lnTo>
                    <a:pt x="90" y="216"/>
                  </a:lnTo>
                  <a:lnTo>
                    <a:pt x="84" y="176"/>
                  </a:lnTo>
                  <a:lnTo>
                    <a:pt x="77" y="136"/>
                  </a:lnTo>
                  <a:lnTo>
                    <a:pt x="70" y="94"/>
                  </a:lnTo>
                  <a:lnTo>
                    <a:pt x="62" y="52"/>
                  </a:lnTo>
                  <a:lnTo>
                    <a:pt x="56" y="39"/>
                  </a:lnTo>
                  <a:lnTo>
                    <a:pt x="50" y="26"/>
                  </a:lnTo>
                  <a:lnTo>
                    <a:pt x="43" y="14"/>
                  </a:lnTo>
                  <a:lnTo>
                    <a:pt x="38" y="0"/>
                  </a:lnTo>
                  <a:close/>
                </a:path>
              </a:pathLst>
            </a:custGeom>
            <a:solidFill>
              <a:srgbClr val="D89E00"/>
            </a:solidFill>
            <a:ln w="9525">
              <a:noFill/>
              <a:round/>
              <a:headEnd/>
              <a:tailEnd/>
            </a:ln>
          </p:spPr>
          <p:txBody>
            <a:bodyPr>
              <a:prstTxWarp prst="textNoShape">
                <a:avLst/>
              </a:prstTxWarp>
            </a:bodyPr>
            <a:lstStyle/>
            <a:p>
              <a:pPr eaLnBrk="0" hangingPunct="0"/>
              <a:endParaRPr lang="en-US"/>
            </a:p>
          </p:txBody>
        </p:sp>
        <p:sp>
          <p:nvSpPr>
            <p:cNvPr id="78880" name="Freeform 29"/>
            <p:cNvSpPr>
              <a:spLocks/>
            </p:cNvSpPr>
            <p:nvPr/>
          </p:nvSpPr>
          <p:spPr bwMode="auto">
            <a:xfrm>
              <a:off x="3891" y="3870"/>
              <a:ext cx="44" cy="184"/>
            </a:xfrm>
            <a:custGeom>
              <a:avLst/>
              <a:gdLst>
                <a:gd name="T0" fmla="*/ 1 w 88"/>
                <a:gd name="T1" fmla="*/ 0 h 369"/>
                <a:gd name="T2" fmla="*/ 1 w 88"/>
                <a:gd name="T3" fmla="*/ 0 h 369"/>
                <a:gd name="T4" fmla="*/ 1 w 88"/>
                <a:gd name="T5" fmla="*/ 0 h 369"/>
                <a:gd name="T6" fmla="*/ 1 w 88"/>
                <a:gd name="T7" fmla="*/ 0 h 369"/>
                <a:gd name="T8" fmla="*/ 1 w 88"/>
                <a:gd name="T9" fmla="*/ 0 h 369"/>
                <a:gd name="T10" fmla="*/ 1 w 88"/>
                <a:gd name="T11" fmla="*/ 0 h 369"/>
                <a:gd name="T12" fmla="*/ 0 w 88"/>
                <a:gd name="T13" fmla="*/ 0 h 369"/>
                <a:gd name="T14" fmla="*/ 1 w 88"/>
                <a:gd name="T15" fmla="*/ 1 h 369"/>
                <a:gd name="T16" fmla="*/ 1 w 88"/>
                <a:gd name="T17" fmla="*/ 1 h 369"/>
                <a:gd name="T18" fmla="*/ 1 w 88"/>
                <a:gd name="T19" fmla="*/ 1 h 369"/>
                <a:gd name="T20" fmla="*/ 1 w 88"/>
                <a:gd name="T21" fmla="*/ 1 h 369"/>
                <a:gd name="T22" fmla="*/ 1 w 88"/>
                <a:gd name="T23" fmla="*/ 1 h 369"/>
                <a:gd name="T24" fmla="*/ 1 w 88"/>
                <a:gd name="T25" fmla="*/ 1 h 369"/>
                <a:gd name="T26" fmla="*/ 1 w 88"/>
                <a:gd name="T27" fmla="*/ 1 h 369"/>
                <a:gd name="T28" fmla="*/ 1 w 88"/>
                <a:gd name="T29" fmla="*/ 1 h 369"/>
                <a:gd name="T30" fmla="*/ 1 w 88"/>
                <a:gd name="T31" fmla="*/ 1 h 369"/>
                <a:gd name="T32" fmla="*/ 1 w 88"/>
                <a:gd name="T33" fmla="*/ 1 h 369"/>
                <a:gd name="T34" fmla="*/ 1 w 88"/>
                <a:gd name="T35" fmla="*/ 1 h 369"/>
                <a:gd name="T36" fmla="*/ 1 w 88"/>
                <a:gd name="T37" fmla="*/ 0 h 369"/>
                <a:gd name="T38" fmla="*/ 1 w 88"/>
                <a:gd name="T39" fmla="*/ 0 h 369"/>
                <a:gd name="T40" fmla="*/ 1 w 88"/>
                <a:gd name="T41" fmla="*/ 0 h 369"/>
                <a:gd name="T42" fmla="*/ 1 w 88"/>
                <a:gd name="T43" fmla="*/ 0 h 369"/>
                <a:gd name="T44" fmla="*/ 1 w 88"/>
                <a:gd name="T45" fmla="*/ 0 h 369"/>
                <a:gd name="T46" fmla="*/ 1 w 88"/>
                <a:gd name="T47" fmla="*/ 0 h 369"/>
                <a:gd name="T48" fmla="*/ 1 w 88"/>
                <a:gd name="T49" fmla="*/ 0 h 369"/>
                <a:gd name="T50" fmla="*/ 1 w 88"/>
                <a:gd name="T51" fmla="*/ 0 h 369"/>
                <a:gd name="T52" fmla="*/ 1 w 88"/>
                <a:gd name="T53" fmla="*/ 0 h 369"/>
                <a:gd name="T54" fmla="*/ 1 w 88"/>
                <a:gd name="T55" fmla="*/ 0 h 369"/>
                <a:gd name="T56" fmla="*/ 1 w 88"/>
                <a:gd name="T57" fmla="*/ 0 h 3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369"/>
                <a:gd name="T89" fmla="*/ 88 w 88"/>
                <a:gd name="T90" fmla="*/ 369 h 3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369">
                  <a:moveTo>
                    <a:pt x="33" y="0"/>
                  </a:moveTo>
                  <a:lnTo>
                    <a:pt x="27" y="42"/>
                  </a:lnTo>
                  <a:lnTo>
                    <a:pt x="22" y="82"/>
                  </a:lnTo>
                  <a:lnTo>
                    <a:pt x="17" y="124"/>
                  </a:lnTo>
                  <a:lnTo>
                    <a:pt x="11" y="164"/>
                  </a:lnTo>
                  <a:lnTo>
                    <a:pt x="4" y="209"/>
                  </a:lnTo>
                  <a:lnTo>
                    <a:pt x="0" y="254"/>
                  </a:lnTo>
                  <a:lnTo>
                    <a:pt x="2" y="297"/>
                  </a:lnTo>
                  <a:lnTo>
                    <a:pt x="8" y="333"/>
                  </a:lnTo>
                  <a:lnTo>
                    <a:pt x="20" y="353"/>
                  </a:lnTo>
                  <a:lnTo>
                    <a:pt x="32" y="365"/>
                  </a:lnTo>
                  <a:lnTo>
                    <a:pt x="43" y="369"/>
                  </a:lnTo>
                  <a:lnTo>
                    <a:pt x="55" y="368"/>
                  </a:lnTo>
                  <a:lnTo>
                    <a:pt x="65" y="361"/>
                  </a:lnTo>
                  <a:lnTo>
                    <a:pt x="74" y="348"/>
                  </a:lnTo>
                  <a:lnTo>
                    <a:pt x="82" y="332"/>
                  </a:lnTo>
                  <a:lnTo>
                    <a:pt x="88" y="312"/>
                  </a:lnTo>
                  <a:lnTo>
                    <a:pt x="87" y="278"/>
                  </a:lnTo>
                  <a:lnTo>
                    <a:pt x="85" y="244"/>
                  </a:lnTo>
                  <a:lnTo>
                    <a:pt x="81" y="208"/>
                  </a:lnTo>
                  <a:lnTo>
                    <a:pt x="78" y="171"/>
                  </a:lnTo>
                  <a:lnTo>
                    <a:pt x="72" y="134"/>
                  </a:lnTo>
                  <a:lnTo>
                    <a:pt x="67" y="96"/>
                  </a:lnTo>
                  <a:lnTo>
                    <a:pt x="60" y="57"/>
                  </a:lnTo>
                  <a:lnTo>
                    <a:pt x="53" y="18"/>
                  </a:lnTo>
                  <a:lnTo>
                    <a:pt x="49" y="13"/>
                  </a:lnTo>
                  <a:lnTo>
                    <a:pt x="43" y="8"/>
                  </a:lnTo>
                  <a:lnTo>
                    <a:pt x="38" y="5"/>
                  </a:lnTo>
                  <a:lnTo>
                    <a:pt x="33" y="0"/>
                  </a:lnTo>
                  <a:close/>
                </a:path>
              </a:pathLst>
            </a:custGeom>
            <a:solidFill>
              <a:srgbClr val="E2A800"/>
            </a:solidFill>
            <a:ln w="9525">
              <a:noFill/>
              <a:round/>
              <a:headEnd/>
              <a:tailEnd/>
            </a:ln>
          </p:spPr>
          <p:txBody>
            <a:bodyPr>
              <a:prstTxWarp prst="textNoShape">
                <a:avLst/>
              </a:prstTxWarp>
            </a:bodyPr>
            <a:lstStyle/>
            <a:p>
              <a:pPr eaLnBrk="0" hangingPunct="0"/>
              <a:endParaRPr lang="en-US"/>
            </a:p>
          </p:txBody>
        </p:sp>
        <p:sp>
          <p:nvSpPr>
            <p:cNvPr id="78881" name="Freeform 30"/>
            <p:cNvSpPr>
              <a:spLocks/>
            </p:cNvSpPr>
            <p:nvPr/>
          </p:nvSpPr>
          <p:spPr bwMode="auto">
            <a:xfrm>
              <a:off x="3894" y="3882"/>
              <a:ext cx="38" cy="168"/>
            </a:xfrm>
            <a:custGeom>
              <a:avLst/>
              <a:gdLst>
                <a:gd name="T0" fmla="*/ 1 w 75"/>
                <a:gd name="T1" fmla="*/ 1 h 335"/>
                <a:gd name="T2" fmla="*/ 1 w 75"/>
                <a:gd name="T3" fmla="*/ 1 h 335"/>
                <a:gd name="T4" fmla="*/ 1 w 75"/>
                <a:gd name="T5" fmla="*/ 1 h 335"/>
                <a:gd name="T6" fmla="*/ 1 w 75"/>
                <a:gd name="T7" fmla="*/ 1 h 335"/>
                <a:gd name="T8" fmla="*/ 1 w 75"/>
                <a:gd name="T9" fmla="*/ 1 h 335"/>
                <a:gd name="T10" fmla="*/ 1 w 75"/>
                <a:gd name="T11" fmla="*/ 1 h 335"/>
                <a:gd name="T12" fmla="*/ 0 w 75"/>
                <a:gd name="T13" fmla="*/ 1 h 335"/>
                <a:gd name="T14" fmla="*/ 1 w 75"/>
                <a:gd name="T15" fmla="*/ 2 h 335"/>
                <a:gd name="T16" fmla="*/ 1 w 75"/>
                <a:gd name="T17" fmla="*/ 2 h 335"/>
                <a:gd name="T18" fmla="*/ 1 w 75"/>
                <a:gd name="T19" fmla="*/ 2 h 335"/>
                <a:gd name="T20" fmla="*/ 1 w 75"/>
                <a:gd name="T21" fmla="*/ 2 h 335"/>
                <a:gd name="T22" fmla="*/ 1 w 75"/>
                <a:gd name="T23" fmla="*/ 2 h 335"/>
                <a:gd name="T24" fmla="*/ 1 w 75"/>
                <a:gd name="T25" fmla="*/ 2 h 335"/>
                <a:gd name="T26" fmla="*/ 1 w 75"/>
                <a:gd name="T27" fmla="*/ 2 h 335"/>
                <a:gd name="T28" fmla="*/ 1 w 75"/>
                <a:gd name="T29" fmla="*/ 2 h 335"/>
                <a:gd name="T30" fmla="*/ 1 w 75"/>
                <a:gd name="T31" fmla="*/ 2 h 335"/>
                <a:gd name="T32" fmla="*/ 1 w 75"/>
                <a:gd name="T33" fmla="*/ 2 h 335"/>
                <a:gd name="T34" fmla="*/ 1 w 75"/>
                <a:gd name="T35" fmla="*/ 1 h 335"/>
                <a:gd name="T36" fmla="*/ 1 w 75"/>
                <a:gd name="T37" fmla="*/ 1 h 335"/>
                <a:gd name="T38" fmla="*/ 1 w 75"/>
                <a:gd name="T39" fmla="*/ 1 h 335"/>
                <a:gd name="T40" fmla="*/ 1 w 75"/>
                <a:gd name="T41" fmla="*/ 0 h 335"/>
                <a:gd name="T42" fmla="*/ 1 w 75"/>
                <a:gd name="T43" fmla="*/ 1 h 335"/>
                <a:gd name="T44" fmla="*/ 1 w 75"/>
                <a:gd name="T45" fmla="*/ 1 h 335"/>
                <a:gd name="T46" fmla="*/ 1 w 75"/>
                <a:gd name="T47" fmla="*/ 1 h 335"/>
                <a:gd name="T48" fmla="*/ 1 w 75"/>
                <a:gd name="T49" fmla="*/ 1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335"/>
                <a:gd name="T77" fmla="*/ 75 w 75"/>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335">
                  <a:moveTo>
                    <a:pt x="25" y="17"/>
                  </a:moveTo>
                  <a:lnTo>
                    <a:pt x="20" y="53"/>
                  </a:lnTo>
                  <a:lnTo>
                    <a:pt x="16" y="90"/>
                  </a:lnTo>
                  <a:lnTo>
                    <a:pt x="12" y="125"/>
                  </a:lnTo>
                  <a:lnTo>
                    <a:pt x="7" y="162"/>
                  </a:lnTo>
                  <a:lnTo>
                    <a:pt x="3" y="198"/>
                  </a:lnTo>
                  <a:lnTo>
                    <a:pt x="0" y="233"/>
                  </a:lnTo>
                  <a:lnTo>
                    <a:pt x="1" y="266"/>
                  </a:lnTo>
                  <a:lnTo>
                    <a:pt x="6" y="297"/>
                  </a:lnTo>
                  <a:lnTo>
                    <a:pt x="16" y="318"/>
                  </a:lnTo>
                  <a:lnTo>
                    <a:pt x="28" y="331"/>
                  </a:lnTo>
                  <a:lnTo>
                    <a:pt x="38" y="335"/>
                  </a:lnTo>
                  <a:lnTo>
                    <a:pt x="48" y="334"/>
                  </a:lnTo>
                  <a:lnTo>
                    <a:pt x="57" y="327"/>
                  </a:lnTo>
                  <a:lnTo>
                    <a:pt x="64" y="313"/>
                  </a:lnTo>
                  <a:lnTo>
                    <a:pt x="71" y="296"/>
                  </a:lnTo>
                  <a:lnTo>
                    <a:pt x="75" y="275"/>
                  </a:lnTo>
                  <a:lnTo>
                    <a:pt x="71" y="210"/>
                  </a:lnTo>
                  <a:lnTo>
                    <a:pt x="64" y="143"/>
                  </a:lnTo>
                  <a:lnTo>
                    <a:pt x="55" y="72"/>
                  </a:lnTo>
                  <a:lnTo>
                    <a:pt x="43" y="0"/>
                  </a:lnTo>
                  <a:lnTo>
                    <a:pt x="38" y="4"/>
                  </a:lnTo>
                  <a:lnTo>
                    <a:pt x="34" y="8"/>
                  </a:lnTo>
                  <a:lnTo>
                    <a:pt x="29" y="12"/>
                  </a:lnTo>
                  <a:lnTo>
                    <a:pt x="25" y="17"/>
                  </a:lnTo>
                  <a:close/>
                </a:path>
              </a:pathLst>
            </a:custGeom>
            <a:solidFill>
              <a:srgbClr val="EAB200"/>
            </a:solidFill>
            <a:ln w="9525">
              <a:noFill/>
              <a:round/>
              <a:headEnd/>
              <a:tailEnd/>
            </a:ln>
          </p:spPr>
          <p:txBody>
            <a:bodyPr>
              <a:prstTxWarp prst="textNoShape">
                <a:avLst/>
              </a:prstTxWarp>
            </a:bodyPr>
            <a:lstStyle/>
            <a:p>
              <a:pPr eaLnBrk="0" hangingPunct="0"/>
              <a:endParaRPr lang="en-US"/>
            </a:p>
          </p:txBody>
        </p:sp>
        <p:sp>
          <p:nvSpPr>
            <p:cNvPr id="78882" name="Freeform 31"/>
            <p:cNvSpPr>
              <a:spLocks/>
            </p:cNvSpPr>
            <p:nvPr/>
          </p:nvSpPr>
          <p:spPr bwMode="auto">
            <a:xfrm>
              <a:off x="3898" y="3886"/>
              <a:ext cx="31" cy="161"/>
            </a:xfrm>
            <a:custGeom>
              <a:avLst/>
              <a:gdLst>
                <a:gd name="T0" fmla="*/ 0 w 63"/>
                <a:gd name="T1" fmla="*/ 1 h 320"/>
                <a:gd name="T2" fmla="*/ 0 w 63"/>
                <a:gd name="T3" fmla="*/ 1 h 320"/>
                <a:gd name="T4" fmla="*/ 0 w 63"/>
                <a:gd name="T5" fmla="*/ 1 h 320"/>
                <a:gd name="T6" fmla="*/ 0 w 63"/>
                <a:gd name="T7" fmla="*/ 1 h 320"/>
                <a:gd name="T8" fmla="*/ 0 w 63"/>
                <a:gd name="T9" fmla="*/ 1 h 320"/>
                <a:gd name="T10" fmla="*/ 0 w 63"/>
                <a:gd name="T11" fmla="*/ 1 h 320"/>
                <a:gd name="T12" fmla="*/ 0 w 63"/>
                <a:gd name="T13" fmla="*/ 1 h 320"/>
                <a:gd name="T14" fmla="*/ 0 w 63"/>
                <a:gd name="T15" fmla="*/ 2 h 320"/>
                <a:gd name="T16" fmla="*/ 0 w 63"/>
                <a:gd name="T17" fmla="*/ 2 h 320"/>
                <a:gd name="T18" fmla="*/ 0 w 63"/>
                <a:gd name="T19" fmla="*/ 2 h 320"/>
                <a:gd name="T20" fmla="*/ 0 w 63"/>
                <a:gd name="T21" fmla="*/ 2 h 320"/>
                <a:gd name="T22" fmla="*/ 0 w 63"/>
                <a:gd name="T23" fmla="*/ 2 h 320"/>
                <a:gd name="T24" fmla="*/ 0 w 63"/>
                <a:gd name="T25" fmla="*/ 2 h 320"/>
                <a:gd name="T26" fmla="*/ 0 w 63"/>
                <a:gd name="T27" fmla="*/ 2 h 320"/>
                <a:gd name="T28" fmla="*/ 0 w 63"/>
                <a:gd name="T29" fmla="*/ 2 h 320"/>
                <a:gd name="T30" fmla="*/ 0 w 63"/>
                <a:gd name="T31" fmla="*/ 2 h 320"/>
                <a:gd name="T32" fmla="*/ 0 w 63"/>
                <a:gd name="T33" fmla="*/ 2 h 320"/>
                <a:gd name="T34" fmla="*/ 0 w 63"/>
                <a:gd name="T35" fmla="*/ 1 h 320"/>
                <a:gd name="T36" fmla="*/ 0 w 63"/>
                <a:gd name="T37" fmla="*/ 1 h 320"/>
                <a:gd name="T38" fmla="*/ 0 w 63"/>
                <a:gd name="T39" fmla="*/ 1 h 320"/>
                <a:gd name="T40" fmla="*/ 0 w 63"/>
                <a:gd name="T41" fmla="*/ 0 h 320"/>
                <a:gd name="T42" fmla="*/ 0 w 63"/>
                <a:gd name="T43" fmla="*/ 1 h 320"/>
                <a:gd name="T44" fmla="*/ 0 w 63"/>
                <a:gd name="T45" fmla="*/ 1 h 320"/>
                <a:gd name="T46" fmla="*/ 0 w 63"/>
                <a:gd name="T47" fmla="*/ 1 h 320"/>
                <a:gd name="T48" fmla="*/ 0 w 63"/>
                <a:gd name="T49" fmla="*/ 1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20"/>
                <a:gd name="T77" fmla="*/ 63 w 63"/>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20">
                  <a:moveTo>
                    <a:pt x="17" y="52"/>
                  </a:moveTo>
                  <a:lnTo>
                    <a:pt x="13" y="83"/>
                  </a:lnTo>
                  <a:lnTo>
                    <a:pt x="10" y="115"/>
                  </a:lnTo>
                  <a:lnTo>
                    <a:pt x="6" y="146"/>
                  </a:lnTo>
                  <a:lnTo>
                    <a:pt x="3" y="178"/>
                  </a:lnTo>
                  <a:lnTo>
                    <a:pt x="2" y="204"/>
                  </a:lnTo>
                  <a:lnTo>
                    <a:pt x="0" y="230"/>
                  </a:lnTo>
                  <a:lnTo>
                    <a:pt x="0" y="256"/>
                  </a:lnTo>
                  <a:lnTo>
                    <a:pt x="3" y="279"/>
                  </a:lnTo>
                  <a:lnTo>
                    <a:pt x="13" y="301"/>
                  </a:lnTo>
                  <a:lnTo>
                    <a:pt x="22" y="314"/>
                  </a:lnTo>
                  <a:lnTo>
                    <a:pt x="32" y="320"/>
                  </a:lnTo>
                  <a:lnTo>
                    <a:pt x="40" y="318"/>
                  </a:lnTo>
                  <a:lnTo>
                    <a:pt x="48" y="311"/>
                  </a:lnTo>
                  <a:lnTo>
                    <a:pt x="53" y="297"/>
                  </a:lnTo>
                  <a:lnTo>
                    <a:pt x="59" y="280"/>
                  </a:lnTo>
                  <a:lnTo>
                    <a:pt x="63" y="258"/>
                  </a:lnTo>
                  <a:lnTo>
                    <a:pt x="56" y="195"/>
                  </a:lnTo>
                  <a:lnTo>
                    <a:pt x="49" y="131"/>
                  </a:lnTo>
                  <a:lnTo>
                    <a:pt x="40" y="66"/>
                  </a:lnTo>
                  <a:lnTo>
                    <a:pt x="30" y="0"/>
                  </a:lnTo>
                  <a:lnTo>
                    <a:pt x="27" y="13"/>
                  </a:lnTo>
                  <a:lnTo>
                    <a:pt x="23" y="25"/>
                  </a:lnTo>
                  <a:lnTo>
                    <a:pt x="20" y="39"/>
                  </a:lnTo>
                  <a:lnTo>
                    <a:pt x="17" y="52"/>
                  </a:lnTo>
                  <a:close/>
                </a:path>
              </a:pathLst>
            </a:custGeom>
            <a:solidFill>
              <a:srgbClr val="F4BC00"/>
            </a:solidFill>
            <a:ln w="9525">
              <a:noFill/>
              <a:round/>
              <a:headEnd/>
              <a:tailEnd/>
            </a:ln>
          </p:spPr>
          <p:txBody>
            <a:bodyPr>
              <a:prstTxWarp prst="textNoShape">
                <a:avLst/>
              </a:prstTxWarp>
            </a:bodyPr>
            <a:lstStyle/>
            <a:p>
              <a:pPr eaLnBrk="0" hangingPunct="0"/>
              <a:endParaRPr lang="en-US"/>
            </a:p>
          </p:txBody>
        </p:sp>
        <p:sp>
          <p:nvSpPr>
            <p:cNvPr id="78883" name="Freeform 32"/>
            <p:cNvSpPr>
              <a:spLocks/>
            </p:cNvSpPr>
            <p:nvPr/>
          </p:nvSpPr>
          <p:spPr bwMode="auto">
            <a:xfrm>
              <a:off x="3901" y="3890"/>
              <a:ext cx="25" cy="153"/>
            </a:xfrm>
            <a:custGeom>
              <a:avLst/>
              <a:gdLst>
                <a:gd name="T0" fmla="*/ 0 w 51"/>
                <a:gd name="T1" fmla="*/ 1 h 304"/>
                <a:gd name="T2" fmla="*/ 0 w 51"/>
                <a:gd name="T3" fmla="*/ 1 h 304"/>
                <a:gd name="T4" fmla="*/ 0 w 51"/>
                <a:gd name="T5" fmla="*/ 2 h 304"/>
                <a:gd name="T6" fmla="*/ 0 w 51"/>
                <a:gd name="T7" fmla="*/ 2 h 304"/>
                <a:gd name="T8" fmla="*/ 0 w 51"/>
                <a:gd name="T9" fmla="*/ 2 h 304"/>
                <a:gd name="T10" fmla="*/ 0 w 51"/>
                <a:gd name="T11" fmla="*/ 2 h 304"/>
                <a:gd name="T12" fmla="*/ 0 w 51"/>
                <a:gd name="T13" fmla="*/ 2 h 304"/>
                <a:gd name="T14" fmla="*/ 0 w 51"/>
                <a:gd name="T15" fmla="*/ 2 h 304"/>
                <a:gd name="T16" fmla="*/ 0 w 51"/>
                <a:gd name="T17" fmla="*/ 2 h 304"/>
                <a:gd name="T18" fmla="*/ 0 w 51"/>
                <a:gd name="T19" fmla="*/ 2 h 304"/>
                <a:gd name="T20" fmla="*/ 0 w 51"/>
                <a:gd name="T21" fmla="*/ 1 h 304"/>
                <a:gd name="T22" fmla="*/ 0 w 51"/>
                <a:gd name="T23" fmla="*/ 0 h 304"/>
                <a:gd name="T24" fmla="*/ 0 w 51"/>
                <a:gd name="T25" fmla="*/ 1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04"/>
                <a:gd name="T41" fmla="*/ 51 w 51"/>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04">
                  <a:moveTo>
                    <a:pt x="11" y="86"/>
                  </a:moveTo>
                  <a:lnTo>
                    <a:pt x="0" y="194"/>
                  </a:lnTo>
                  <a:lnTo>
                    <a:pt x="0" y="259"/>
                  </a:lnTo>
                  <a:lnTo>
                    <a:pt x="11" y="283"/>
                  </a:lnTo>
                  <a:lnTo>
                    <a:pt x="20" y="297"/>
                  </a:lnTo>
                  <a:lnTo>
                    <a:pt x="28" y="304"/>
                  </a:lnTo>
                  <a:lnTo>
                    <a:pt x="35" y="303"/>
                  </a:lnTo>
                  <a:lnTo>
                    <a:pt x="41" y="295"/>
                  </a:lnTo>
                  <a:lnTo>
                    <a:pt x="45" y="281"/>
                  </a:lnTo>
                  <a:lnTo>
                    <a:pt x="49" y="263"/>
                  </a:lnTo>
                  <a:lnTo>
                    <a:pt x="51" y="240"/>
                  </a:lnTo>
                  <a:lnTo>
                    <a:pt x="21" y="0"/>
                  </a:lnTo>
                  <a:lnTo>
                    <a:pt x="11" y="86"/>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grpSp>
      <p:pic>
        <p:nvPicPr>
          <p:cNvPr id="78853" name="Picture 35" descr="MCj02508170000[1]"/>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154488" y="1622425"/>
            <a:ext cx="319087" cy="331788"/>
          </a:xfrm>
          <a:prstGeom prst="rect">
            <a:avLst/>
          </a:prstGeom>
          <a:noFill/>
          <a:ln w="9525">
            <a:noFill/>
            <a:miter lim="800000"/>
            <a:headEnd/>
            <a:tailEnd/>
          </a:ln>
        </p:spPr>
      </p:pic>
      <p:pic>
        <p:nvPicPr>
          <p:cNvPr id="78854" name="Picture 36" descr="MCj04325930000[1]"/>
          <p:cNvPicPr>
            <a:picLocks noChangeAspect="1" noChangeArrowheads="1"/>
          </p:cNvPicPr>
          <p:nvPr/>
        </p:nvPicPr>
        <p:blipFill>
          <a:blip r:embed="rId7"/>
          <a:srcRect/>
          <a:stretch>
            <a:fillRect/>
          </a:stretch>
        </p:blipFill>
        <p:spPr bwMode="auto">
          <a:xfrm>
            <a:off x="5286375" y="1603375"/>
            <a:ext cx="447675" cy="447675"/>
          </a:xfrm>
          <a:prstGeom prst="rect">
            <a:avLst/>
          </a:prstGeom>
          <a:noFill/>
          <a:ln w="9525">
            <a:noFill/>
            <a:miter lim="800000"/>
            <a:headEnd/>
            <a:tailEnd/>
          </a:ln>
        </p:spPr>
      </p:pic>
      <p:pic>
        <p:nvPicPr>
          <p:cNvPr id="78855" name="Picture 37" descr="MCj04348720000[1]"/>
          <p:cNvPicPr>
            <a:picLocks noChangeAspect="1" noChangeArrowheads="1"/>
          </p:cNvPicPr>
          <p:nvPr/>
        </p:nvPicPr>
        <p:blipFill>
          <a:blip r:embed="rId8"/>
          <a:srcRect/>
          <a:stretch>
            <a:fillRect/>
          </a:stretch>
        </p:blipFill>
        <p:spPr bwMode="auto">
          <a:xfrm>
            <a:off x="3209925" y="1479550"/>
            <a:ext cx="676275" cy="676275"/>
          </a:xfrm>
          <a:prstGeom prst="rect">
            <a:avLst/>
          </a:prstGeom>
          <a:noFill/>
          <a:ln w="9525">
            <a:noFill/>
            <a:miter lim="800000"/>
            <a:headEnd/>
            <a:tailEnd/>
          </a:ln>
        </p:spPr>
      </p:pic>
      <p:pic>
        <p:nvPicPr>
          <p:cNvPr id="40" name="Picture 38"/>
          <p:cNvPicPr>
            <a:picLocks noChangeAspect="1" noChangeArrowheads="1"/>
          </p:cNvPicPr>
          <p:nvPr/>
        </p:nvPicPr>
        <p:blipFill>
          <a:blip r:embed="rId9"/>
          <a:srcRect/>
          <a:stretch>
            <a:fillRect/>
          </a:stretch>
        </p:blipFill>
        <p:spPr bwMode="auto">
          <a:xfrm>
            <a:off x="4738688" y="1449388"/>
            <a:ext cx="400050" cy="754062"/>
          </a:xfrm>
          <a:prstGeom prst="rect">
            <a:avLst/>
          </a:prstGeom>
          <a:noFill/>
          <a:ln w="9525">
            <a:noFill/>
            <a:miter lim="800000"/>
            <a:headEnd/>
            <a:tailEnd/>
          </a:ln>
        </p:spPr>
      </p:pic>
      <p:sp>
        <p:nvSpPr>
          <p:cNvPr id="78857" name="Rectangle 33"/>
          <p:cNvSpPr txBox="1">
            <a:spLocks noChangeArrowheads="1"/>
          </p:cNvSpPr>
          <p:nvPr/>
        </p:nvSpPr>
        <p:spPr bwMode="auto">
          <a:xfrm>
            <a:off x="152400" y="1371600"/>
            <a:ext cx="1752600" cy="1416050"/>
          </a:xfrm>
          <a:prstGeom prst="rect">
            <a:avLst/>
          </a:prstGeom>
          <a:noFill/>
          <a:ln w="9525">
            <a:noFill/>
            <a:miter lim="800000"/>
            <a:headEnd/>
            <a:tailEnd/>
          </a:ln>
        </p:spPr>
        <p:txBody>
          <a:bodyPr anchor="ctr">
            <a:prstTxWarp prst="textNoShape">
              <a:avLst/>
            </a:prstTxWarp>
          </a:bodyPr>
          <a:lstStyle/>
          <a:p>
            <a:r>
              <a:rPr lang="en-US">
                <a:solidFill>
                  <a:schemeClr val="tx2"/>
                </a:solidFill>
                <a:ea typeface="Osaka" pitchFamily="84" charset="-128"/>
                <a:cs typeface="Osaka" pitchFamily="84" charset="-128"/>
              </a:rPr>
              <a:t>Pick up the object displayed</a:t>
            </a:r>
            <a:br>
              <a:rPr lang="en-US">
                <a:solidFill>
                  <a:schemeClr val="tx2"/>
                </a:solidFill>
                <a:ea typeface="Osaka" pitchFamily="84" charset="-128"/>
                <a:cs typeface="Osaka" pitchFamily="84" charset="-128"/>
              </a:rPr>
            </a:br>
            <a:r>
              <a:rPr lang="en-US">
                <a:solidFill>
                  <a:schemeClr val="tx2"/>
                </a:solidFill>
                <a:ea typeface="Osaka" pitchFamily="84" charset="-128"/>
                <a:cs typeface="Osaka" pitchFamily="84" charset="-128"/>
              </a:rPr>
              <a:t>(picture in RVF)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Rectangle 4"/>
          <p:cNvSpPr>
            <a:spLocks noGrp="1" noChangeArrowheads="1"/>
          </p:cNvSpPr>
          <p:nvPr>
            <p:ph type="title" idx="4294967295"/>
          </p:nvPr>
        </p:nvSpPr>
        <p:spPr>
          <a:xfrm>
            <a:off x="685800" y="0"/>
            <a:ext cx="7772400" cy="1143000"/>
          </a:xfrm>
        </p:spPr>
        <p:txBody>
          <a:bodyPr/>
          <a:lstStyle/>
          <a:p>
            <a:pPr eaLnBrk="1" hangingPunct="1"/>
            <a:r>
              <a:rPr lang="en-US" sz="3200" smtClean="0"/>
              <a:t>Testing Split Brain Patients</a:t>
            </a:r>
          </a:p>
        </p:txBody>
      </p:sp>
      <p:sp>
        <p:nvSpPr>
          <p:cNvPr id="80898" name="Rectangle 33"/>
          <p:cNvSpPr txBox="1">
            <a:spLocks noChangeArrowheads="1"/>
          </p:cNvSpPr>
          <p:nvPr/>
        </p:nvSpPr>
        <p:spPr bwMode="auto">
          <a:xfrm>
            <a:off x="152400" y="1371600"/>
            <a:ext cx="1752600" cy="1416050"/>
          </a:xfrm>
          <a:prstGeom prst="rect">
            <a:avLst/>
          </a:prstGeom>
          <a:noFill/>
          <a:ln w="9525">
            <a:noFill/>
            <a:miter lim="800000"/>
            <a:headEnd/>
            <a:tailEnd/>
          </a:ln>
        </p:spPr>
        <p:txBody>
          <a:bodyPr anchor="ctr">
            <a:prstTxWarp prst="textNoShape">
              <a:avLst/>
            </a:prstTxWarp>
          </a:bodyPr>
          <a:lstStyle/>
          <a:p>
            <a:r>
              <a:rPr lang="en-US">
                <a:solidFill>
                  <a:schemeClr val="tx2"/>
                </a:solidFill>
                <a:ea typeface="Osaka" pitchFamily="84" charset="-128"/>
                <a:cs typeface="Osaka" pitchFamily="84" charset="-128"/>
              </a:rPr>
              <a:t>Pick up the object displayed</a:t>
            </a:r>
            <a:br>
              <a:rPr lang="en-US">
                <a:solidFill>
                  <a:schemeClr val="tx2"/>
                </a:solidFill>
                <a:ea typeface="Osaka" pitchFamily="84" charset="-128"/>
                <a:cs typeface="Osaka" pitchFamily="84" charset="-128"/>
              </a:rPr>
            </a:br>
            <a:r>
              <a:rPr lang="en-US">
                <a:solidFill>
                  <a:schemeClr val="tx2"/>
                </a:solidFill>
                <a:ea typeface="Osaka" pitchFamily="84" charset="-128"/>
                <a:cs typeface="Osaka" pitchFamily="84" charset="-128"/>
              </a:rPr>
              <a:t>(picture in LVF)</a:t>
            </a:r>
          </a:p>
        </p:txBody>
      </p:sp>
      <p:pic>
        <p:nvPicPr>
          <p:cNvPr id="80899" name="Picture 35"/>
          <p:cNvPicPr>
            <a:picLocks noChangeAspect="1" noChangeArrowheads="1"/>
          </p:cNvPicPr>
          <p:nvPr/>
        </p:nvPicPr>
        <p:blipFill>
          <a:blip r:embed="rId3"/>
          <a:srcRect/>
          <a:stretch>
            <a:fillRect/>
          </a:stretch>
        </p:blipFill>
        <p:spPr bwMode="auto">
          <a:xfrm>
            <a:off x="1897063" y="1079500"/>
            <a:ext cx="5595937" cy="4594225"/>
          </a:xfrm>
          <a:prstGeom prst="rect">
            <a:avLst/>
          </a:prstGeom>
          <a:noFill/>
          <a:ln w="9525">
            <a:noFill/>
            <a:miter lim="800000"/>
            <a:headEnd/>
            <a:tailEnd/>
          </a:ln>
        </p:spPr>
      </p:pic>
      <p:grpSp>
        <p:nvGrpSpPr>
          <p:cNvPr id="2" name="Group 43"/>
          <p:cNvGrpSpPr>
            <a:grpSpLocks/>
          </p:cNvGrpSpPr>
          <p:nvPr/>
        </p:nvGrpSpPr>
        <p:grpSpPr bwMode="auto">
          <a:xfrm>
            <a:off x="214313" y="1089025"/>
            <a:ext cx="7273925" cy="5745163"/>
            <a:chOff x="135" y="758"/>
            <a:chExt cx="4582" cy="3619"/>
          </a:xfrm>
        </p:grpSpPr>
        <p:pic>
          <p:nvPicPr>
            <p:cNvPr id="80932" name="Picture 40"/>
            <p:cNvPicPr>
              <a:picLocks noChangeAspect="1" noChangeArrowheads="1"/>
            </p:cNvPicPr>
            <p:nvPr/>
          </p:nvPicPr>
          <p:blipFill>
            <a:blip r:embed="rId4"/>
            <a:srcRect/>
            <a:stretch>
              <a:fillRect/>
            </a:stretch>
          </p:blipFill>
          <p:spPr bwMode="auto">
            <a:xfrm>
              <a:off x="1199" y="758"/>
              <a:ext cx="3518" cy="2888"/>
            </a:xfrm>
            <a:prstGeom prst="rect">
              <a:avLst/>
            </a:prstGeom>
            <a:noFill/>
            <a:ln w="9525">
              <a:noFill/>
              <a:miter lim="800000"/>
              <a:headEnd/>
              <a:tailEnd/>
            </a:ln>
          </p:spPr>
        </p:pic>
        <p:sp>
          <p:nvSpPr>
            <p:cNvPr id="80933" name="Rectangle 42"/>
            <p:cNvSpPr>
              <a:spLocks noChangeArrowheads="1"/>
            </p:cNvSpPr>
            <p:nvPr/>
          </p:nvSpPr>
          <p:spPr bwMode="auto">
            <a:xfrm>
              <a:off x="135" y="3861"/>
              <a:ext cx="2263" cy="516"/>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u="sng"/>
                <a:t>Left</a:t>
              </a:r>
              <a:r>
                <a:rPr lang="en-US"/>
                <a:t> Hand: Pulls out spoon!</a:t>
              </a:r>
            </a:p>
            <a:p>
              <a:pPr eaLnBrk="0" hangingPunct="0"/>
              <a:r>
                <a:rPr lang="en-US"/>
                <a:t>Right hand does nothing</a:t>
              </a:r>
            </a:p>
          </p:txBody>
        </p:sp>
      </p:grpSp>
      <p:grpSp>
        <p:nvGrpSpPr>
          <p:cNvPr id="80901" name="Group 8"/>
          <p:cNvGrpSpPr>
            <a:grpSpLocks/>
          </p:cNvGrpSpPr>
          <p:nvPr/>
        </p:nvGrpSpPr>
        <p:grpSpPr bwMode="auto">
          <a:xfrm rot="5400000">
            <a:off x="3295650" y="2028825"/>
            <a:ext cx="401638" cy="1811338"/>
            <a:chOff x="3774" y="2978"/>
            <a:chExt cx="253" cy="1141"/>
          </a:xfrm>
        </p:grpSpPr>
        <p:sp>
          <p:nvSpPr>
            <p:cNvPr id="80906" name="Freeform 9"/>
            <p:cNvSpPr>
              <a:spLocks/>
            </p:cNvSpPr>
            <p:nvPr/>
          </p:nvSpPr>
          <p:spPr bwMode="auto">
            <a:xfrm>
              <a:off x="3778" y="2985"/>
              <a:ext cx="249" cy="1134"/>
            </a:xfrm>
            <a:custGeom>
              <a:avLst/>
              <a:gdLst>
                <a:gd name="T0" fmla="*/ 1 w 497"/>
                <a:gd name="T1" fmla="*/ 1 h 2268"/>
                <a:gd name="T2" fmla="*/ 1 w 497"/>
                <a:gd name="T3" fmla="*/ 1 h 2268"/>
                <a:gd name="T4" fmla="*/ 0 w 497"/>
                <a:gd name="T5" fmla="*/ 2 h 2268"/>
                <a:gd name="T6" fmla="*/ 1 w 497"/>
                <a:gd name="T7" fmla="*/ 3 h 2268"/>
                <a:gd name="T8" fmla="*/ 1 w 497"/>
                <a:gd name="T9" fmla="*/ 3 h 2268"/>
                <a:gd name="T10" fmla="*/ 1 w 497"/>
                <a:gd name="T11" fmla="*/ 4 h 2268"/>
                <a:gd name="T12" fmla="*/ 1 w 497"/>
                <a:gd name="T13" fmla="*/ 4 h 2268"/>
                <a:gd name="T14" fmla="*/ 1 w 497"/>
                <a:gd name="T15" fmla="*/ 4 h 2268"/>
                <a:gd name="T16" fmla="*/ 1 w 497"/>
                <a:gd name="T17" fmla="*/ 6 h 2268"/>
                <a:gd name="T18" fmla="*/ 1 w 497"/>
                <a:gd name="T19" fmla="*/ 8 h 2268"/>
                <a:gd name="T20" fmla="*/ 1 w 497"/>
                <a:gd name="T21" fmla="*/ 8 h 2268"/>
                <a:gd name="T22" fmla="*/ 1 w 497"/>
                <a:gd name="T23" fmla="*/ 9 h 2268"/>
                <a:gd name="T24" fmla="*/ 1 w 497"/>
                <a:gd name="T25" fmla="*/ 9 h 2268"/>
                <a:gd name="T26" fmla="*/ 2 w 497"/>
                <a:gd name="T27" fmla="*/ 9 h 2268"/>
                <a:gd name="T28" fmla="*/ 2 w 497"/>
                <a:gd name="T29" fmla="*/ 9 h 2268"/>
                <a:gd name="T30" fmla="*/ 2 w 497"/>
                <a:gd name="T31" fmla="*/ 9 h 2268"/>
                <a:gd name="T32" fmla="*/ 2 w 497"/>
                <a:gd name="T33" fmla="*/ 9 h 2268"/>
                <a:gd name="T34" fmla="*/ 2 w 497"/>
                <a:gd name="T35" fmla="*/ 8 h 2268"/>
                <a:gd name="T36" fmla="*/ 2 w 497"/>
                <a:gd name="T37" fmla="*/ 8 h 2268"/>
                <a:gd name="T38" fmla="*/ 2 w 497"/>
                <a:gd name="T39" fmla="*/ 7 h 2268"/>
                <a:gd name="T40" fmla="*/ 2 w 497"/>
                <a:gd name="T41" fmla="*/ 6 h 2268"/>
                <a:gd name="T42" fmla="*/ 2 w 497"/>
                <a:gd name="T43" fmla="*/ 6 h 2268"/>
                <a:gd name="T44" fmla="*/ 2 w 497"/>
                <a:gd name="T45" fmla="*/ 5 h 2268"/>
                <a:gd name="T46" fmla="*/ 2 w 497"/>
                <a:gd name="T47" fmla="*/ 4 h 2268"/>
                <a:gd name="T48" fmla="*/ 2 w 497"/>
                <a:gd name="T49" fmla="*/ 4 h 2268"/>
                <a:gd name="T50" fmla="*/ 2 w 497"/>
                <a:gd name="T51" fmla="*/ 4 h 2268"/>
                <a:gd name="T52" fmla="*/ 2 w 497"/>
                <a:gd name="T53" fmla="*/ 3 h 2268"/>
                <a:gd name="T54" fmla="*/ 2 w 497"/>
                <a:gd name="T55" fmla="*/ 3 h 2268"/>
                <a:gd name="T56" fmla="*/ 2 w 497"/>
                <a:gd name="T57" fmla="*/ 2 h 2268"/>
                <a:gd name="T58" fmla="*/ 2 w 497"/>
                <a:gd name="T59" fmla="*/ 1 h 2268"/>
                <a:gd name="T60" fmla="*/ 2 w 497"/>
                <a:gd name="T61" fmla="*/ 1 h 2268"/>
                <a:gd name="T62" fmla="*/ 2 w 497"/>
                <a:gd name="T63" fmla="*/ 1 h 2268"/>
                <a:gd name="T64" fmla="*/ 2 w 497"/>
                <a:gd name="T65" fmla="*/ 1 h 2268"/>
                <a:gd name="T66" fmla="*/ 2 w 497"/>
                <a:gd name="T67" fmla="*/ 1 h 2268"/>
                <a:gd name="T68" fmla="*/ 2 w 497"/>
                <a:gd name="T69" fmla="*/ 1 h 2268"/>
                <a:gd name="T70" fmla="*/ 1 w 497"/>
                <a:gd name="T71" fmla="*/ 0 h 2268"/>
                <a:gd name="T72" fmla="*/ 1 w 497"/>
                <a:gd name="T73" fmla="*/ 1 h 2268"/>
                <a:gd name="T74" fmla="*/ 1 w 497"/>
                <a:gd name="T75" fmla="*/ 1 h 2268"/>
                <a:gd name="T76" fmla="*/ 1 w 497"/>
                <a:gd name="T77" fmla="*/ 1 h 22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7"/>
                <a:gd name="T118" fmla="*/ 0 h 2268"/>
                <a:gd name="T119" fmla="*/ 497 w 497"/>
                <a:gd name="T120" fmla="*/ 2268 h 22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7" h="2268">
                  <a:moveTo>
                    <a:pt x="125" y="36"/>
                  </a:moveTo>
                  <a:lnTo>
                    <a:pt x="81" y="84"/>
                  </a:lnTo>
                  <a:lnTo>
                    <a:pt x="47" y="148"/>
                  </a:lnTo>
                  <a:lnTo>
                    <a:pt x="23" y="224"/>
                  </a:lnTo>
                  <a:lnTo>
                    <a:pt x="6" y="309"/>
                  </a:lnTo>
                  <a:lnTo>
                    <a:pt x="0" y="400"/>
                  </a:lnTo>
                  <a:lnTo>
                    <a:pt x="0" y="496"/>
                  </a:lnTo>
                  <a:lnTo>
                    <a:pt x="6" y="591"/>
                  </a:lnTo>
                  <a:lnTo>
                    <a:pt x="19" y="686"/>
                  </a:lnTo>
                  <a:lnTo>
                    <a:pt x="36" y="718"/>
                  </a:lnTo>
                  <a:lnTo>
                    <a:pt x="56" y="751"/>
                  </a:lnTo>
                  <a:lnTo>
                    <a:pt x="78" y="780"/>
                  </a:lnTo>
                  <a:lnTo>
                    <a:pt x="101" y="808"/>
                  </a:lnTo>
                  <a:lnTo>
                    <a:pt x="125" y="832"/>
                  </a:lnTo>
                  <a:lnTo>
                    <a:pt x="151" y="852"/>
                  </a:lnTo>
                  <a:lnTo>
                    <a:pt x="176" y="867"/>
                  </a:lnTo>
                  <a:lnTo>
                    <a:pt x="201" y="875"/>
                  </a:lnTo>
                  <a:lnTo>
                    <a:pt x="201" y="1449"/>
                  </a:lnTo>
                  <a:lnTo>
                    <a:pt x="152" y="1778"/>
                  </a:lnTo>
                  <a:lnTo>
                    <a:pt x="138" y="1848"/>
                  </a:lnTo>
                  <a:lnTo>
                    <a:pt x="127" y="1924"/>
                  </a:lnTo>
                  <a:lnTo>
                    <a:pt x="121" y="2002"/>
                  </a:lnTo>
                  <a:lnTo>
                    <a:pt x="122" y="2077"/>
                  </a:lnTo>
                  <a:lnTo>
                    <a:pt x="132" y="2146"/>
                  </a:lnTo>
                  <a:lnTo>
                    <a:pt x="155" y="2204"/>
                  </a:lnTo>
                  <a:lnTo>
                    <a:pt x="194" y="2245"/>
                  </a:lnTo>
                  <a:lnTo>
                    <a:pt x="251" y="2268"/>
                  </a:lnTo>
                  <a:lnTo>
                    <a:pt x="299" y="2259"/>
                  </a:lnTo>
                  <a:lnTo>
                    <a:pt x="338" y="2243"/>
                  </a:lnTo>
                  <a:lnTo>
                    <a:pt x="367" y="2221"/>
                  </a:lnTo>
                  <a:lnTo>
                    <a:pt x="388" y="2192"/>
                  </a:lnTo>
                  <a:lnTo>
                    <a:pt x="401" y="2159"/>
                  </a:lnTo>
                  <a:lnTo>
                    <a:pt x="409" y="2121"/>
                  </a:lnTo>
                  <a:lnTo>
                    <a:pt x="411" y="2079"/>
                  </a:lnTo>
                  <a:lnTo>
                    <a:pt x="409" y="2034"/>
                  </a:lnTo>
                  <a:lnTo>
                    <a:pt x="405" y="1977"/>
                  </a:lnTo>
                  <a:lnTo>
                    <a:pt x="398" y="1918"/>
                  </a:lnTo>
                  <a:lnTo>
                    <a:pt x="389" y="1856"/>
                  </a:lnTo>
                  <a:lnTo>
                    <a:pt x="378" y="1787"/>
                  </a:lnTo>
                  <a:lnTo>
                    <a:pt x="364" y="1712"/>
                  </a:lnTo>
                  <a:lnTo>
                    <a:pt x="350" y="1629"/>
                  </a:lnTo>
                  <a:lnTo>
                    <a:pt x="335" y="1535"/>
                  </a:lnTo>
                  <a:lnTo>
                    <a:pt x="320" y="1429"/>
                  </a:lnTo>
                  <a:lnTo>
                    <a:pt x="315" y="1327"/>
                  </a:lnTo>
                  <a:lnTo>
                    <a:pt x="310" y="1194"/>
                  </a:lnTo>
                  <a:lnTo>
                    <a:pt x="304" y="1042"/>
                  </a:lnTo>
                  <a:lnTo>
                    <a:pt x="299" y="881"/>
                  </a:lnTo>
                  <a:lnTo>
                    <a:pt x="329" y="865"/>
                  </a:lnTo>
                  <a:lnTo>
                    <a:pt x="357" y="848"/>
                  </a:lnTo>
                  <a:lnTo>
                    <a:pt x="383" y="830"/>
                  </a:lnTo>
                  <a:lnTo>
                    <a:pt x="406" y="808"/>
                  </a:lnTo>
                  <a:lnTo>
                    <a:pt x="428" y="780"/>
                  </a:lnTo>
                  <a:lnTo>
                    <a:pt x="448" y="747"/>
                  </a:lnTo>
                  <a:lnTo>
                    <a:pt x="466" y="703"/>
                  </a:lnTo>
                  <a:lnTo>
                    <a:pt x="482" y="649"/>
                  </a:lnTo>
                  <a:lnTo>
                    <a:pt x="492" y="558"/>
                  </a:lnTo>
                  <a:lnTo>
                    <a:pt x="497" y="470"/>
                  </a:lnTo>
                  <a:lnTo>
                    <a:pt x="497" y="389"/>
                  </a:lnTo>
                  <a:lnTo>
                    <a:pt x="489" y="310"/>
                  </a:lnTo>
                  <a:lnTo>
                    <a:pt x="472" y="235"/>
                  </a:lnTo>
                  <a:lnTo>
                    <a:pt x="446" y="164"/>
                  </a:lnTo>
                  <a:lnTo>
                    <a:pt x="406" y="96"/>
                  </a:lnTo>
                  <a:lnTo>
                    <a:pt x="353" y="30"/>
                  </a:lnTo>
                  <a:lnTo>
                    <a:pt x="338" y="24"/>
                  </a:lnTo>
                  <a:lnTo>
                    <a:pt x="325" y="19"/>
                  </a:lnTo>
                  <a:lnTo>
                    <a:pt x="312" y="13"/>
                  </a:lnTo>
                  <a:lnTo>
                    <a:pt x="299" y="10"/>
                  </a:lnTo>
                  <a:lnTo>
                    <a:pt x="287" y="6"/>
                  </a:lnTo>
                  <a:lnTo>
                    <a:pt x="275" y="3"/>
                  </a:lnTo>
                  <a:lnTo>
                    <a:pt x="262" y="1"/>
                  </a:lnTo>
                  <a:lnTo>
                    <a:pt x="250" y="0"/>
                  </a:lnTo>
                  <a:lnTo>
                    <a:pt x="237" y="0"/>
                  </a:lnTo>
                  <a:lnTo>
                    <a:pt x="223" y="1"/>
                  </a:lnTo>
                  <a:lnTo>
                    <a:pt x="209" y="4"/>
                  </a:lnTo>
                  <a:lnTo>
                    <a:pt x="194" y="8"/>
                  </a:lnTo>
                  <a:lnTo>
                    <a:pt x="179" y="13"/>
                  </a:lnTo>
                  <a:lnTo>
                    <a:pt x="162" y="19"/>
                  </a:lnTo>
                  <a:lnTo>
                    <a:pt x="145" y="27"/>
                  </a:lnTo>
                  <a:lnTo>
                    <a:pt x="125" y="36"/>
                  </a:lnTo>
                  <a:close/>
                </a:path>
              </a:pathLst>
            </a:custGeom>
            <a:solidFill>
              <a:srgbClr val="00355E"/>
            </a:solidFill>
            <a:ln w="9525">
              <a:noFill/>
              <a:round/>
              <a:headEnd/>
              <a:tailEnd/>
            </a:ln>
          </p:spPr>
          <p:txBody>
            <a:bodyPr>
              <a:prstTxWarp prst="textNoShape">
                <a:avLst/>
              </a:prstTxWarp>
            </a:bodyPr>
            <a:lstStyle/>
            <a:p>
              <a:pPr eaLnBrk="0" hangingPunct="0"/>
              <a:endParaRPr lang="en-US"/>
            </a:p>
          </p:txBody>
        </p:sp>
        <p:sp>
          <p:nvSpPr>
            <p:cNvPr id="80907" name="Freeform 10"/>
            <p:cNvSpPr>
              <a:spLocks/>
            </p:cNvSpPr>
            <p:nvPr/>
          </p:nvSpPr>
          <p:spPr bwMode="auto">
            <a:xfrm>
              <a:off x="3900" y="2978"/>
              <a:ext cx="127" cy="445"/>
            </a:xfrm>
            <a:custGeom>
              <a:avLst/>
              <a:gdLst>
                <a:gd name="T0" fmla="*/ 0 w 255"/>
                <a:gd name="T1" fmla="*/ 4 h 889"/>
                <a:gd name="T2" fmla="*/ 0 w 255"/>
                <a:gd name="T3" fmla="*/ 4 h 889"/>
                <a:gd name="T4" fmla="*/ 0 w 255"/>
                <a:gd name="T5" fmla="*/ 4 h 889"/>
                <a:gd name="T6" fmla="*/ 0 w 255"/>
                <a:gd name="T7" fmla="*/ 4 h 889"/>
                <a:gd name="T8" fmla="*/ 0 w 255"/>
                <a:gd name="T9" fmla="*/ 4 h 889"/>
                <a:gd name="T10" fmla="*/ 0 w 255"/>
                <a:gd name="T11" fmla="*/ 4 h 889"/>
                <a:gd name="T12" fmla="*/ 0 w 255"/>
                <a:gd name="T13" fmla="*/ 4 h 889"/>
                <a:gd name="T14" fmla="*/ 0 w 255"/>
                <a:gd name="T15" fmla="*/ 4 h 889"/>
                <a:gd name="T16" fmla="*/ 0 w 255"/>
                <a:gd name="T17" fmla="*/ 3 h 889"/>
                <a:gd name="T18" fmla="*/ 0 w 255"/>
                <a:gd name="T19" fmla="*/ 3 h 889"/>
                <a:gd name="T20" fmla="*/ 0 w 255"/>
                <a:gd name="T21" fmla="*/ 3 h 889"/>
                <a:gd name="T22" fmla="*/ 0 w 255"/>
                <a:gd name="T23" fmla="*/ 2 h 889"/>
                <a:gd name="T24" fmla="*/ 0 w 255"/>
                <a:gd name="T25" fmla="*/ 2 h 889"/>
                <a:gd name="T26" fmla="*/ 0 w 255"/>
                <a:gd name="T27" fmla="*/ 2 h 889"/>
                <a:gd name="T28" fmla="*/ 0 w 255"/>
                <a:gd name="T29" fmla="*/ 1 h 889"/>
                <a:gd name="T30" fmla="*/ 0 w 255"/>
                <a:gd name="T31" fmla="*/ 1 h 889"/>
                <a:gd name="T32" fmla="*/ 0 w 255"/>
                <a:gd name="T33" fmla="*/ 1 h 889"/>
                <a:gd name="T34" fmla="*/ 0 w 255"/>
                <a:gd name="T35" fmla="*/ 1 h 889"/>
                <a:gd name="T36" fmla="*/ 0 w 255"/>
                <a:gd name="T37" fmla="*/ 1 h 889"/>
                <a:gd name="T38" fmla="*/ 0 w 255"/>
                <a:gd name="T39" fmla="*/ 1 h 889"/>
                <a:gd name="T40" fmla="*/ 0 w 255"/>
                <a:gd name="T41" fmla="*/ 1 h 889"/>
                <a:gd name="T42" fmla="*/ 0 w 255"/>
                <a:gd name="T43" fmla="*/ 1 h 889"/>
                <a:gd name="T44" fmla="*/ 0 w 255"/>
                <a:gd name="T45" fmla="*/ 1 h 889"/>
                <a:gd name="T46" fmla="*/ 0 w 255"/>
                <a:gd name="T47" fmla="*/ 1 h 889"/>
                <a:gd name="T48" fmla="*/ 0 w 255"/>
                <a:gd name="T49" fmla="*/ 1 h 889"/>
                <a:gd name="T50" fmla="*/ 0 w 255"/>
                <a:gd name="T51" fmla="*/ 1 h 889"/>
                <a:gd name="T52" fmla="*/ 0 w 255"/>
                <a:gd name="T53" fmla="*/ 1 h 889"/>
                <a:gd name="T54" fmla="*/ 0 w 255"/>
                <a:gd name="T55" fmla="*/ 1 h 889"/>
                <a:gd name="T56" fmla="*/ 0 w 255"/>
                <a:gd name="T57" fmla="*/ 1 h 889"/>
                <a:gd name="T58" fmla="*/ 0 w 255"/>
                <a:gd name="T59" fmla="*/ 2 h 889"/>
                <a:gd name="T60" fmla="*/ 0 w 255"/>
                <a:gd name="T61" fmla="*/ 2 h 889"/>
                <a:gd name="T62" fmla="*/ 0 w 255"/>
                <a:gd name="T63" fmla="*/ 3 h 889"/>
                <a:gd name="T64" fmla="*/ 0 w 255"/>
                <a:gd name="T65" fmla="*/ 3 h 889"/>
                <a:gd name="T66" fmla="*/ 0 w 255"/>
                <a:gd name="T67" fmla="*/ 3 h 889"/>
                <a:gd name="T68" fmla="*/ 0 w 255"/>
                <a:gd name="T69" fmla="*/ 4 h 889"/>
                <a:gd name="T70" fmla="*/ 0 w 255"/>
                <a:gd name="T71" fmla="*/ 4 h 889"/>
                <a:gd name="T72" fmla="*/ 0 w 255"/>
                <a:gd name="T73" fmla="*/ 4 h 889"/>
                <a:gd name="T74" fmla="*/ 0 w 255"/>
                <a:gd name="T75" fmla="*/ 4 h 889"/>
                <a:gd name="T76" fmla="*/ 0 w 255"/>
                <a:gd name="T77" fmla="*/ 4 h 889"/>
                <a:gd name="T78" fmla="*/ 0 w 255"/>
                <a:gd name="T79" fmla="*/ 4 h 889"/>
                <a:gd name="T80" fmla="*/ 0 w 255"/>
                <a:gd name="T81" fmla="*/ 4 h 889"/>
                <a:gd name="T82" fmla="*/ 0 w 255"/>
                <a:gd name="T83" fmla="*/ 4 h 8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5"/>
                <a:gd name="T127" fmla="*/ 0 h 889"/>
                <a:gd name="T128" fmla="*/ 255 w 255"/>
                <a:gd name="T129" fmla="*/ 889 h 8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5" h="889">
                  <a:moveTo>
                    <a:pt x="0" y="865"/>
                  </a:moveTo>
                  <a:lnTo>
                    <a:pt x="0" y="888"/>
                  </a:lnTo>
                  <a:lnTo>
                    <a:pt x="8" y="889"/>
                  </a:lnTo>
                  <a:lnTo>
                    <a:pt x="15" y="889"/>
                  </a:lnTo>
                  <a:lnTo>
                    <a:pt x="22" y="889"/>
                  </a:lnTo>
                  <a:lnTo>
                    <a:pt x="29" y="889"/>
                  </a:lnTo>
                  <a:lnTo>
                    <a:pt x="45" y="886"/>
                  </a:lnTo>
                  <a:lnTo>
                    <a:pt x="62" y="880"/>
                  </a:lnTo>
                  <a:lnTo>
                    <a:pt x="79" y="874"/>
                  </a:lnTo>
                  <a:lnTo>
                    <a:pt x="96" y="867"/>
                  </a:lnTo>
                  <a:lnTo>
                    <a:pt x="113" y="858"/>
                  </a:lnTo>
                  <a:lnTo>
                    <a:pt x="130" y="848"/>
                  </a:lnTo>
                  <a:lnTo>
                    <a:pt x="146" y="836"/>
                  </a:lnTo>
                  <a:lnTo>
                    <a:pt x="161" y="824"/>
                  </a:lnTo>
                  <a:lnTo>
                    <a:pt x="176" y="809"/>
                  </a:lnTo>
                  <a:lnTo>
                    <a:pt x="190" y="791"/>
                  </a:lnTo>
                  <a:lnTo>
                    <a:pt x="203" y="773"/>
                  </a:lnTo>
                  <a:lnTo>
                    <a:pt x="213" y="752"/>
                  </a:lnTo>
                  <a:lnTo>
                    <a:pt x="223" y="730"/>
                  </a:lnTo>
                  <a:lnTo>
                    <a:pt x="232" y="705"/>
                  </a:lnTo>
                  <a:lnTo>
                    <a:pt x="237" y="678"/>
                  </a:lnTo>
                  <a:lnTo>
                    <a:pt x="242" y="648"/>
                  </a:lnTo>
                  <a:lnTo>
                    <a:pt x="249" y="572"/>
                  </a:lnTo>
                  <a:lnTo>
                    <a:pt x="253" y="506"/>
                  </a:lnTo>
                  <a:lnTo>
                    <a:pt x="255" y="443"/>
                  </a:lnTo>
                  <a:lnTo>
                    <a:pt x="252" y="383"/>
                  </a:lnTo>
                  <a:lnTo>
                    <a:pt x="244" y="323"/>
                  </a:lnTo>
                  <a:lnTo>
                    <a:pt x="230" y="260"/>
                  </a:lnTo>
                  <a:lnTo>
                    <a:pt x="207" y="190"/>
                  </a:lnTo>
                  <a:lnTo>
                    <a:pt x="176" y="110"/>
                  </a:lnTo>
                  <a:lnTo>
                    <a:pt x="117" y="43"/>
                  </a:lnTo>
                  <a:lnTo>
                    <a:pt x="101" y="34"/>
                  </a:lnTo>
                  <a:lnTo>
                    <a:pt x="85" y="25"/>
                  </a:lnTo>
                  <a:lnTo>
                    <a:pt x="70" y="18"/>
                  </a:lnTo>
                  <a:lnTo>
                    <a:pt x="55" y="11"/>
                  </a:lnTo>
                  <a:lnTo>
                    <a:pt x="41" y="7"/>
                  </a:lnTo>
                  <a:lnTo>
                    <a:pt x="28" y="3"/>
                  </a:lnTo>
                  <a:lnTo>
                    <a:pt x="14" y="1"/>
                  </a:lnTo>
                  <a:lnTo>
                    <a:pt x="0" y="0"/>
                  </a:lnTo>
                  <a:lnTo>
                    <a:pt x="0" y="25"/>
                  </a:lnTo>
                  <a:lnTo>
                    <a:pt x="13" y="25"/>
                  </a:lnTo>
                  <a:lnTo>
                    <a:pt x="26" y="27"/>
                  </a:lnTo>
                  <a:lnTo>
                    <a:pt x="39" y="31"/>
                  </a:lnTo>
                  <a:lnTo>
                    <a:pt x="52" y="34"/>
                  </a:lnTo>
                  <a:lnTo>
                    <a:pt x="64" y="40"/>
                  </a:lnTo>
                  <a:lnTo>
                    <a:pt x="77" y="47"/>
                  </a:lnTo>
                  <a:lnTo>
                    <a:pt x="89" y="56"/>
                  </a:lnTo>
                  <a:lnTo>
                    <a:pt x="99" y="66"/>
                  </a:lnTo>
                  <a:lnTo>
                    <a:pt x="111" y="76"/>
                  </a:lnTo>
                  <a:lnTo>
                    <a:pt x="121" y="85"/>
                  </a:lnTo>
                  <a:lnTo>
                    <a:pt x="129" y="95"/>
                  </a:lnTo>
                  <a:lnTo>
                    <a:pt x="137" y="104"/>
                  </a:lnTo>
                  <a:lnTo>
                    <a:pt x="145" y="115"/>
                  </a:lnTo>
                  <a:lnTo>
                    <a:pt x="152" y="126"/>
                  </a:lnTo>
                  <a:lnTo>
                    <a:pt x="160" y="139"/>
                  </a:lnTo>
                  <a:lnTo>
                    <a:pt x="168" y="153"/>
                  </a:lnTo>
                  <a:lnTo>
                    <a:pt x="188" y="201"/>
                  </a:lnTo>
                  <a:lnTo>
                    <a:pt x="203" y="255"/>
                  </a:lnTo>
                  <a:lnTo>
                    <a:pt x="215" y="313"/>
                  </a:lnTo>
                  <a:lnTo>
                    <a:pt x="223" y="375"/>
                  </a:lnTo>
                  <a:lnTo>
                    <a:pt x="227" y="442"/>
                  </a:lnTo>
                  <a:lnTo>
                    <a:pt x="227" y="511"/>
                  </a:lnTo>
                  <a:lnTo>
                    <a:pt x="223" y="583"/>
                  </a:lnTo>
                  <a:lnTo>
                    <a:pt x="214" y="656"/>
                  </a:lnTo>
                  <a:lnTo>
                    <a:pt x="207" y="680"/>
                  </a:lnTo>
                  <a:lnTo>
                    <a:pt x="202" y="701"/>
                  </a:lnTo>
                  <a:lnTo>
                    <a:pt x="195" y="721"/>
                  </a:lnTo>
                  <a:lnTo>
                    <a:pt x="188" y="739"/>
                  </a:lnTo>
                  <a:lnTo>
                    <a:pt x="181" y="756"/>
                  </a:lnTo>
                  <a:lnTo>
                    <a:pt x="174" y="771"/>
                  </a:lnTo>
                  <a:lnTo>
                    <a:pt x="165" y="784"/>
                  </a:lnTo>
                  <a:lnTo>
                    <a:pt x="155" y="797"/>
                  </a:lnTo>
                  <a:lnTo>
                    <a:pt x="145" y="809"/>
                  </a:lnTo>
                  <a:lnTo>
                    <a:pt x="134" y="819"/>
                  </a:lnTo>
                  <a:lnTo>
                    <a:pt x="120" y="828"/>
                  </a:lnTo>
                  <a:lnTo>
                    <a:pt x="105" y="836"/>
                  </a:lnTo>
                  <a:lnTo>
                    <a:pt x="87" y="844"/>
                  </a:lnTo>
                  <a:lnTo>
                    <a:pt x="68" y="852"/>
                  </a:lnTo>
                  <a:lnTo>
                    <a:pt x="46" y="858"/>
                  </a:lnTo>
                  <a:lnTo>
                    <a:pt x="22" y="865"/>
                  </a:lnTo>
                  <a:lnTo>
                    <a:pt x="16" y="865"/>
                  </a:lnTo>
                  <a:lnTo>
                    <a:pt x="11" y="865"/>
                  </a:lnTo>
                  <a:lnTo>
                    <a:pt x="6" y="865"/>
                  </a:lnTo>
                  <a:lnTo>
                    <a:pt x="0" y="865"/>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80908" name="Freeform 11"/>
            <p:cNvSpPr>
              <a:spLocks/>
            </p:cNvSpPr>
            <p:nvPr/>
          </p:nvSpPr>
          <p:spPr bwMode="auto">
            <a:xfrm>
              <a:off x="3774" y="2978"/>
              <a:ext cx="126" cy="445"/>
            </a:xfrm>
            <a:custGeom>
              <a:avLst/>
              <a:gdLst>
                <a:gd name="T0" fmla="*/ 1 w 251"/>
                <a:gd name="T1" fmla="*/ 0 h 888"/>
                <a:gd name="T2" fmla="*/ 1 w 251"/>
                <a:gd name="T3" fmla="*/ 1 h 888"/>
                <a:gd name="T4" fmla="*/ 1 w 251"/>
                <a:gd name="T5" fmla="*/ 1 h 888"/>
                <a:gd name="T6" fmla="*/ 1 w 251"/>
                <a:gd name="T7" fmla="*/ 1 h 888"/>
                <a:gd name="T8" fmla="*/ 1 w 251"/>
                <a:gd name="T9" fmla="*/ 1 h 888"/>
                <a:gd name="T10" fmla="*/ 1 w 251"/>
                <a:gd name="T11" fmla="*/ 1 h 888"/>
                <a:gd name="T12" fmla="*/ 1 w 251"/>
                <a:gd name="T13" fmla="*/ 1 h 888"/>
                <a:gd name="T14" fmla="*/ 1 w 251"/>
                <a:gd name="T15" fmla="*/ 2 h 888"/>
                <a:gd name="T16" fmla="*/ 1 w 251"/>
                <a:gd name="T17" fmla="*/ 2 h 888"/>
                <a:gd name="T18" fmla="*/ 0 w 251"/>
                <a:gd name="T19" fmla="*/ 2 h 888"/>
                <a:gd name="T20" fmla="*/ 1 w 251"/>
                <a:gd name="T21" fmla="*/ 3 h 888"/>
                <a:gd name="T22" fmla="*/ 1 w 251"/>
                <a:gd name="T23" fmla="*/ 3 h 888"/>
                <a:gd name="T24" fmla="*/ 1 w 251"/>
                <a:gd name="T25" fmla="*/ 3 h 888"/>
                <a:gd name="T26" fmla="*/ 1 w 251"/>
                <a:gd name="T27" fmla="*/ 3 h 888"/>
                <a:gd name="T28" fmla="*/ 1 w 251"/>
                <a:gd name="T29" fmla="*/ 4 h 888"/>
                <a:gd name="T30" fmla="*/ 1 w 251"/>
                <a:gd name="T31" fmla="*/ 4 h 888"/>
                <a:gd name="T32" fmla="*/ 1 w 251"/>
                <a:gd name="T33" fmla="*/ 4 h 888"/>
                <a:gd name="T34" fmla="*/ 1 w 251"/>
                <a:gd name="T35" fmla="*/ 4 h 888"/>
                <a:gd name="T36" fmla="*/ 1 w 251"/>
                <a:gd name="T37" fmla="*/ 4 h 888"/>
                <a:gd name="T38" fmla="*/ 1 w 251"/>
                <a:gd name="T39" fmla="*/ 4 h 888"/>
                <a:gd name="T40" fmla="*/ 1 w 251"/>
                <a:gd name="T41" fmla="*/ 4 h 888"/>
                <a:gd name="T42" fmla="*/ 1 w 251"/>
                <a:gd name="T43" fmla="*/ 4 h 888"/>
                <a:gd name="T44" fmla="*/ 1 w 251"/>
                <a:gd name="T45" fmla="*/ 4 h 888"/>
                <a:gd name="T46" fmla="*/ 1 w 251"/>
                <a:gd name="T47" fmla="*/ 4 h 888"/>
                <a:gd name="T48" fmla="*/ 1 w 251"/>
                <a:gd name="T49" fmla="*/ 4 h 888"/>
                <a:gd name="T50" fmla="*/ 1 w 251"/>
                <a:gd name="T51" fmla="*/ 4 h 888"/>
                <a:gd name="T52" fmla="*/ 1 w 251"/>
                <a:gd name="T53" fmla="*/ 4 h 888"/>
                <a:gd name="T54" fmla="*/ 1 w 251"/>
                <a:gd name="T55" fmla="*/ 4 h 888"/>
                <a:gd name="T56" fmla="*/ 1 w 251"/>
                <a:gd name="T57" fmla="*/ 3 h 888"/>
                <a:gd name="T58" fmla="*/ 1 w 251"/>
                <a:gd name="T59" fmla="*/ 3 h 888"/>
                <a:gd name="T60" fmla="*/ 1 w 251"/>
                <a:gd name="T61" fmla="*/ 3 h 888"/>
                <a:gd name="T62" fmla="*/ 1 w 251"/>
                <a:gd name="T63" fmla="*/ 2 h 888"/>
                <a:gd name="T64" fmla="*/ 1 w 251"/>
                <a:gd name="T65" fmla="*/ 2 h 888"/>
                <a:gd name="T66" fmla="*/ 1 w 251"/>
                <a:gd name="T67" fmla="*/ 1 h 888"/>
                <a:gd name="T68" fmla="*/ 1 w 251"/>
                <a:gd name="T69" fmla="*/ 1 h 888"/>
                <a:gd name="T70" fmla="*/ 1 w 251"/>
                <a:gd name="T71" fmla="*/ 1 h 888"/>
                <a:gd name="T72" fmla="*/ 1 w 251"/>
                <a:gd name="T73" fmla="*/ 1 h 888"/>
                <a:gd name="T74" fmla="*/ 1 w 251"/>
                <a:gd name="T75" fmla="*/ 1 h 888"/>
                <a:gd name="T76" fmla="*/ 1 w 251"/>
                <a:gd name="T77" fmla="*/ 1 h 888"/>
                <a:gd name="T78" fmla="*/ 1 w 251"/>
                <a:gd name="T79" fmla="*/ 1 h 888"/>
                <a:gd name="T80" fmla="*/ 1 w 251"/>
                <a:gd name="T81" fmla="*/ 1 h 888"/>
                <a:gd name="T82" fmla="*/ 1 w 251"/>
                <a:gd name="T83" fmla="*/ 1 h 8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1"/>
                <a:gd name="T127" fmla="*/ 0 h 888"/>
                <a:gd name="T128" fmla="*/ 251 w 251"/>
                <a:gd name="T129" fmla="*/ 888 h 8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1" h="888">
                  <a:moveTo>
                    <a:pt x="251" y="25"/>
                  </a:moveTo>
                  <a:lnTo>
                    <a:pt x="251" y="0"/>
                  </a:lnTo>
                  <a:lnTo>
                    <a:pt x="237" y="1"/>
                  </a:lnTo>
                  <a:lnTo>
                    <a:pt x="222" y="2"/>
                  </a:lnTo>
                  <a:lnTo>
                    <a:pt x="208" y="7"/>
                  </a:lnTo>
                  <a:lnTo>
                    <a:pt x="193" y="11"/>
                  </a:lnTo>
                  <a:lnTo>
                    <a:pt x="178" y="18"/>
                  </a:lnTo>
                  <a:lnTo>
                    <a:pt x="163" y="26"/>
                  </a:lnTo>
                  <a:lnTo>
                    <a:pt x="147" y="35"/>
                  </a:lnTo>
                  <a:lnTo>
                    <a:pt x="131" y="47"/>
                  </a:lnTo>
                  <a:lnTo>
                    <a:pt x="101" y="78"/>
                  </a:lnTo>
                  <a:lnTo>
                    <a:pt x="76" y="115"/>
                  </a:lnTo>
                  <a:lnTo>
                    <a:pt x="53" y="159"/>
                  </a:lnTo>
                  <a:lnTo>
                    <a:pt x="34" y="208"/>
                  </a:lnTo>
                  <a:lnTo>
                    <a:pt x="19" y="262"/>
                  </a:lnTo>
                  <a:lnTo>
                    <a:pt x="9" y="320"/>
                  </a:lnTo>
                  <a:lnTo>
                    <a:pt x="2" y="381"/>
                  </a:lnTo>
                  <a:lnTo>
                    <a:pt x="0" y="444"/>
                  </a:lnTo>
                  <a:lnTo>
                    <a:pt x="0" y="465"/>
                  </a:lnTo>
                  <a:lnTo>
                    <a:pt x="1" y="500"/>
                  </a:lnTo>
                  <a:lnTo>
                    <a:pt x="2" y="534"/>
                  </a:lnTo>
                  <a:lnTo>
                    <a:pt x="5" y="569"/>
                  </a:lnTo>
                  <a:lnTo>
                    <a:pt x="10" y="605"/>
                  </a:lnTo>
                  <a:lnTo>
                    <a:pt x="16" y="639"/>
                  </a:lnTo>
                  <a:lnTo>
                    <a:pt x="23" y="674"/>
                  </a:lnTo>
                  <a:lnTo>
                    <a:pt x="32" y="708"/>
                  </a:lnTo>
                  <a:lnTo>
                    <a:pt x="41" y="742"/>
                  </a:lnTo>
                  <a:lnTo>
                    <a:pt x="49" y="759"/>
                  </a:lnTo>
                  <a:lnTo>
                    <a:pt x="58" y="774"/>
                  </a:lnTo>
                  <a:lnTo>
                    <a:pt x="69" y="789"/>
                  </a:lnTo>
                  <a:lnTo>
                    <a:pt x="78" y="803"/>
                  </a:lnTo>
                  <a:lnTo>
                    <a:pt x="88" y="816"/>
                  </a:lnTo>
                  <a:lnTo>
                    <a:pt x="100" y="827"/>
                  </a:lnTo>
                  <a:lnTo>
                    <a:pt x="111" y="839"/>
                  </a:lnTo>
                  <a:lnTo>
                    <a:pt x="124" y="848"/>
                  </a:lnTo>
                  <a:lnTo>
                    <a:pt x="137" y="857"/>
                  </a:lnTo>
                  <a:lnTo>
                    <a:pt x="151" y="864"/>
                  </a:lnTo>
                  <a:lnTo>
                    <a:pt x="166" y="871"/>
                  </a:lnTo>
                  <a:lnTo>
                    <a:pt x="181" y="877"/>
                  </a:lnTo>
                  <a:lnTo>
                    <a:pt x="197" y="881"/>
                  </a:lnTo>
                  <a:lnTo>
                    <a:pt x="214" y="885"/>
                  </a:lnTo>
                  <a:lnTo>
                    <a:pt x="232" y="887"/>
                  </a:lnTo>
                  <a:lnTo>
                    <a:pt x="251" y="888"/>
                  </a:lnTo>
                  <a:lnTo>
                    <a:pt x="251" y="865"/>
                  </a:lnTo>
                  <a:lnTo>
                    <a:pt x="231" y="863"/>
                  </a:lnTo>
                  <a:lnTo>
                    <a:pt x="212" y="859"/>
                  </a:lnTo>
                  <a:lnTo>
                    <a:pt x="194" y="855"/>
                  </a:lnTo>
                  <a:lnTo>
                    <a:pt x="178" y="849"/>
                  </a:lnTo>
                  <a:lnTo>
                    <a:pt x="163" y="842"/>
                  </a:lnTo>
                  <a:lnTo>
                    <a:pt x="148" y="834"/>
                  </a:lnTo>
                  <a:lnTo>
                    <a:pt x="136" y="825"/>
                  </a:lnTo>
                  <a:lnTo>
                    <a:pt x="123" y="814"/>
                  </a:lnTo>
                  <a:lnTo>
                    <a:pt x="111" y="803"/>
                  </a:lnTo>
                  <a:lnTo>
                    <a:pt x="100" y="790"/>
                  </a:lnTo>
                  <a:lnTo>
                    <a:pt x="90" y="777"/>
                  </a:lnTo>
                  <a:lnTo>
                    <a:pt x="80" y="764"/>
                  </a:lnTo>
                  <a:lnTo>
                    <a:pt x="71" y="749"/>
                  </a:lnTo>
                  <a:lnTo>
                    <a:pt x="62" y="733"/>
                  </a:lnTo>
                  <a:lnTo>
                    <a:pt x="54" y="716"/>
                  </a:lnTo>
                  <a:lnTo>
                    <a:pt x="46" y="699"/>
                  </a:lnTo>
                  <a:lnTo>
                    <a:pt x="34" y="608"/>
                  </a:lnTo>
                  <a:lnTo>
                    <a:pt x="27" y="526"/>
                  </a:lnTo>
                  <a:lnTo>
                    <a:pt x="24" y="453"/>
                  </a:lnTo>
                  <a:lnTo>
                    <a:pt x="26" y="385"/>
                  </a:lnTo>
                  <a:lnTo>
                    <a:pt x="33" y="321"/>
                  </a:lnTo>
                  <a:lnTo>
                    <a:pt x="47" y="258"/>
                  </a:lnTo>
                  <a:lnTo>
                    <a:pt x="68" y="194"/>
                  </a:lnTo>
                  <a:lnTo>
                    <a:pt x="95" y="129"/>
                  </a:lnTo>
                  <a:lnTo>
                    <a:pt x="102" y="119"/>
                  </a:lnTo>
                  <a:lnTo>
                    <a:pt x="109" y="110"/>
                  </a:lnTo>
                  <a:lnTo>
                    <a:pt x="116" y="102"/>
                  </a:lnTo>
                  <a:lnTo>
                    <a:pt x="123" y="93"/>
                  </a:lnTo>
                  <a:lnTo>
                    <a:pt x="129" y="85"/>
                  </a:lnTo>
                  <a:lnTo>
                    <a:pt x="137" y="77"/>
                  </a:lnTo>
                  <a:lnTo>
                    <a:pt x="145" y="69"/>
                  </a:lnTo>
                  <a:lnTo>
                    <a:pt x="153" y="61"/>
                  </a:lnTo>
                  <a:lnTo>
                    <a:pt x="161" y="54"/>
                  </a:lnTo>
                  <a:lnTo>
                    <a:pt x="171" y="47"/>
                  </a:lnTo>
                  <a:lnTo>
                    <a:pt x="182" y="41"/>
                  </a:lnTo>
                  <a:lnTo>
                    <a:pt x="194" y="35"/>
                  </a:lnTo>
                  <a:lnTo>
                    <a:pt x="207" y="31"/>
                  </a:lnTo>
                  <a:lnTo>
                    <a:pt x="221" y="27"/>
                  </a:lnTo>
                  <a:lnTo>
                    <a:pt x="236" y="26"/>
                  </a:lnTo>
                  <a:lnTo>
                    <a:pt x="251" y="25"/>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80909" name="Freeform 12"/>
            <p:cNvSpPr>
              <a:spLocks/>
            </p:cNvSpPr>
            <p:nvPr/>
          </p:nvSpPr>
          <p:spPr bwMode="auto">
            <a:xfrm>
              <a:off x="3812" y="3013"/>
              <a:ext cx="187" cy="387"/>
            </a:xfrm>
            <a:custGeom>
              <a:avLst/>
              <a:gdLst>
                <a:gd name="T0" fmla="*/ 1 w 373"/>
                <a:gd name="T1" fmla="*/ 1 h 773"/>
                <a:gd name="T2" fmla="*/ 1 w 373"/>
                <a:gd name="T3" fmla="*/ 1 h 773"/>
                <a:gd name="T4" fmla="*/ 1 w 373"/>
                <a:gd name="T5" fmla="*/ 1 h 773"/>
                <a:gd name="T6" fmla="*/ 1 w 373"/>
                <a:gd name="T7" fmla="*/ 1 h 773"/>
                <a:gd name="T8" fmla="*/ 1 w 373"/>
                <a:gd name="T9" fmla="*/ 1 h 773"/>
                <a:gd name="T10" fmla="*/ 1 w 373"/>
                <a:gd name="T11" fmla="*/ 2 h 773"/>
                <a:gd name="T12" fmla="*/ 1 w 373"/>
                <a:gd name="T13" fmla="*/ 2 h 773"/>
                <a:gd name="T14" fmla="*/ 1 w 373"/>
                <a:gd name="T15" fmla="*/ 2 h 773"/>
                <a:gd name="T16" fmla="*/ 0 w 373"/>
                <a:gd name="T17" fmla="*/ 2 h 773"/>
                <a:gd name="T18" fmla="*/ 0 w 373"/>
                <a:gd name="T19" fmla="*/ 2 h 773"/>
                <a:gd name="T20" fmla="*/ 1 w 373"/>
                <a:gd name="T21" fmla="*/ 2 h 773"/>
                <a:gd name="T22" fmla="*/ 1 w 373"/>
                <a:gd name="T23" fmla="*/ 3 h 773"/>
                <a:gd name="T24" fmla="*/ 1 w 373"/>
                <a:gd name="T25" fmla="*/ 3 h 773"/>
                <a:gd name="T26" fmla="*/ 1 w 373"/>
                <a:gd name="T27" fmla="*/ 3 h 773"/>
                <a:gd name="T28" fmla="*/ 1 w 373"/>
                <a:gd name="T29" fmla="*/ 3 h 773"/>
                <a:gd name="T30" fmla="*/ 1 w 373"/>
                <a:gd name="T31" fmla="*/ 3 h 773"/>
                <a:gd name="T32" fmla="*/ 1 w 373"/>
                <a:gd name="T33" fmla="*/ 4 h 773"/>
                <a:gd name="T34" fmla="*/ 1 w 373"/>
                <a:gd name="T35" fmla="*/ 4 h 773"/>
                <a:gd name="T36" fmla="*/ 1 w 373"/>
                <a:gd name="T37" fmla="*/ 4 h 773"/>
                <a:gd name="T38" fmla="*/ 1 w 373"/>
                <a:gd name="T39" fmla="*/ 4 h 773"/>
                <a:gd name="T40" fmla="*/ 1 w 373"/>
                <a:gd name="T41" fmla="*/ 3 h 773"/>
                <a:gd name="T42" fmla="*/ 2 w 373"/>
                <a:gd name="T43" fmla="*/ 3 h 773"/>
                <a:gd name="T44" fmla="*/ 2 w 373"/>
                <a:gd name="T45" fmla="*/ 3 h 773"/>
                <a:gd name="T46" fmla="*/ 2 w 373"/>
                <a:gd name="T47" fmla="*/ 3 h 773"/>
                <a:gd name="T48" fmla="*/ 2 w 373"/>
                <a:gd name="T49" fmla="*/ 3 h 773"/>
                <a:gd name="T50" fmla="*/ 2 w 373"/>
                <a:gd name="T51" fmla="*/ 3 h 773"/>
                <a:gd name="T52" fmla="*/ 2 w 373"/>
                <a:gd name="T53" fmla="*/ 3 h 773"/>
                <a:gd name="T54" fmla="*/ 2 w 373"/>
                <a:gd name="T55" fmla="*/ 3 h 773"/>
                <a:gd name="T56" fmla="*/ 2 w 373"/>
                <a:gd name="T57" fmla="*/ 3 h 773"/>
                <a:gd name="T58" fmla="*/ 2 w 373"/>
                <a:gd name="T59" fmla="*/ 3 h 773"/>
                <a:gd name="T60" fmla="*/ 2 w 373"/>
                <a:gd name="T61" fmla="*/ 3 h 773"/>
                <a:gd name="T62" fmla="*/ 2 w 373"/>
                <a:gd name="T63" fmla="*/ 2 h 773"/>
                <a:gd name="T64" fmla="*/ 2 w 373"/>
                <a:gd name="T65" fmla="*/ 2 h 773"/>
                <a:gd name="T66" fmla="*/ 2 w 373"/>
                <a:gd name="T67" fmla="*/ 2 h 773"/>
                <a:gd name="T68" fmla="*/ 2 w 373"/>
                <a:gd name="T69" fmla="*/ 2 h 773"/>
                <a:gd name="T70" fmla="*/ 2 w 373"/>
                <a:gd name="T71" fmla="*/ 2 h 773"/>
                <a:gd name="T72" fmla="*/ 1 w 373"/>
                <a:gd name="T73" fmla="*/ 2 h 773"/>
                <a:gd name="T74" fmla="*/ 1 w 373"/>
                <a:gd name="T75" fmla="*/ 2 h 773"/>
                <a:gd name="T76" fmla="*/ 1 w 373"/>
                <a:gd name="T77" fmla="*/ 2 h 773"/>
                <a:gd name="T78" fmla="*/ 1 w 373"/>
                <a:gd name="T79" fmla="*/ 1 h 773"/>
                <a:gd name="T80" fmla="*/ 1 w 373"/>
                <a:gd name="T81" fmla="*/ 1 h 773"/>
                <a:gd name="T82" fmla="*/ 1 w 373"/>
                <a:gd name="T83" fmla="*/ 1 h 773"/>
                <a:gd name="T84" fmla="*/ 1 w 373"/>
                <a:gd name="T85" fmla="*/ 1 h 773"/>
                <a:gd name="T86" fmla="*/ 1 w 373"/>
                <a:gd name="T87" fmla="*/ 1 h 773"/>
                <a:gd name="T88" fmla="*/ 1 w 373"/>
                <a:gd name="T89" fmla="*/ 1 h 773"/>
                <a:gd name="T90" fmla="*/ 1 w 373"/>
                <a:gd name="T91" fmla="*/ 1 h 773"/>
                <a:gd name="T92" fmla="*/ 1 w 373"/>
                <a:gd name="T93" fmla="*/ 1 h 773"/>
                <a:gd name="T94" fmla="*/ 1 w 373"/>
                <a:gd name="T95" fmla="*/ 2 h 773"/>
                <a:gd name="T96" fmla="*/ 1 w 373"/>
                <a:gd name="T97" fmla="*/ 2 h 773"/>
                <a:gd name="T98" fmla="*/ 1 w 373"/>
                <a:gd name="T99" fmla="*/ 2 h 773"/>
                <a:gd name="T100" fmla="*/ 1 w 373"/>
                <a:gd name="T101" fmla="*/ 2 h 773"/>
                <a:gd name="T102" fmla="*/ 1 w 373"/>
                <a:gd name="T103" fmla="*/ 2 h 773"/>
                <a:gd name="T104" fmla="*/ 1 w 373"/>
                <a:gd name="T105" fmla="*/ 1 h 773"/>
                <a:gd name="T106" fmla="*/ 1 w 373"/>
                <a:gd name="T107" fmla="*/ 1 h 773"/>
                <a:gd name="T108" fmla="*/ 1 w 373"/>
                <a:gd name="T109" fmla="*/ 1 h 773"/>
                <a:gd name="T110" fmla="*/ 1 w 373"/>
                <a:gd name="T111" fmla="*/ 1 h 773"/>
                <a:gd name="T112" fmla="*/ 1 w 373"/>
                <a:gd name="T113" fmla="*/ 1 h 773"/>
                <a:gd name="T114" fmla="*/ 1 w 373"/>
                <a:gd name="T115" fmla="*/ 0 h 773"/>
                <a:gd name="T116" fmla="*/ 1 w 373"/>
                <a:gd name="T117" fmla="*/ 1 h 7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3"/>
                <a:gd name="T178" fmla="*/ 0 h 773"/>
                <a:gd name="T179" fmla="*/ 373 w 373"/>
                <a:gd name="T180" fmla="*/ 773 h 7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3" h="773">
                  <a:moveTo>
                    <a:pt x="70" y="93"/>
                  </a:moveTo>
                  <a:lnTo>
                    <a:pt x="57" y="120"/>
                  </a:lnTo>
                  <a:lnTo>
                    <a:pt x="45" y="151"/>
                  </a:lnTo>
                  <a:lnTo>
                    <a:pt x="33" y="187"/>
                  </a:lnTo>
                  <a:lnTo>
                    <a:pt x="22" y="226"/>
                  </a:lnTo>
                  <a:lnTo>
                    <a:pt x="14" y="268"/>
                  </a:lnTo>
                  <a:lnTo>
                    <a:pt x="5" y="313"/>
                  </a:lnTo>
                  <a:lnTo>
                    <a:pt x="1" y="359"/>
                  </a:lnTo>
                  <a:lnTo>
                    <a:pt x="0" y="408"/>
                  </a:lnTo>
                  <a:lnTo>
                    <a:pt x="0" y="456"/>
                  </a:lnTo>
                  <a:lnTo>
                    <a:pt x="4" y="506"/>
                  </a:lnTo>
                  <a:lnTo>
                    <a:pt x="12" y="554"/>
                  </a:lnTo>
                  <a:lnTo>
                    <a:pt x="25" y="601"/>
                  </a:lnTo>
                  <a:lnTo>
                    <a:pt x="41" y="648"/>
                  </a:lnTo>
                  <a:lnTo>
                    <a:pt x="63" y="691"/>
                  </a:lnTo>
                  <a:lnTo>
                    <a:pt x="90" y="732"/>
                  </a:lnTo>
                  <a:lnTo>
                    <a:pt x="122" y="769"/>
                  </a:lnTo>
                  <a:lnTo>
                    <a:pt x="160" y="773"/>
                  </a:lnTo>
                  <a:lnTo>
                    <a:pt x="193" y="773"/>
                  </a:lnTo>
                  <a:lnTo>
                    <a:pt x="223" y="769"/>
                  </a:lnTo>
                  <a:lnTo>
                    <a:pt x="250" y="761"/>
                  </a:lnTo>
                  <a:lnTo>
                    <a:pt x="274" y="749"/>
                  </a:lnTo>
                  <a:lnTo>
                    <a:pt x="294" y="735"/>
                  </a:lnTo>
                  <a:lnTo>
                    <a:pt x="312" y="717"/>
                  </a:lnTo>
                  <a:lnTo>
                    <a:pt x="327" y="697"/>
                  </a:lnTo>
                  <a:lnTo>
                    <a:pt x="339" y="674"/>
                  </a:lnTo>
                  <a:lnTo>
                    <a:pt x="349" y="649"/>
                  </a:lnTo>
                  <a:lnTo>
                    <a:pt x="357" y="622"/>
                  </a:lnTo>
                  <a:lnTo>
                    <a:pt x="364" y="595"/>
                  </a:lnTo>
                  <a:lnTo>
                    <a:pt x="368" y="566"/>
                  </a:lnTo>
                  <a:lnTo>
                    <a:pt x="371" y="536"/>
                  </a:lnTo>
                  <a:lnTo>
                    <a:pt x="373" y="505"/>
                  </a:lnTo>
                  <a:lnTo>
                    <a:pt x="373" y="474"/>
                  </a:lnTo>
                  <a:lnTo>
                    <a:pt x="360" y="430"/>
                  </a:lnTo>
                  <a:lnTo>
                    <a:pt x="313" y="468"/>
                  </a:lnTo>
                  <a:lnTo>
                    <a:pt x="277" y="459"/>
                  </a:lnTo>
                  <a:lnTo>
                    <a:pt x="250" y="415"/>
                  </a:lnTo>
                  <a:lnTo>
                    <a:pt x="231" y="346"/>
                  </a:lnTo>
                  <a:lnTo>
                    <a:pt x="220" y="264"/>
                  </a:lnTo>
                  <a:lnTo>
                    <a:pt x="213" y="179"/>
                  </a:lnTo>
                  <a:lnTo>
                    <a:pt x="211" y="101"/>
                  </a:lnTo>
                  <a:lnTo>
                    <a:pt x="209" y="43"/>
                  </a:lnTo>
                  <a:lnTo>
                    <a:pt x="188" y="73"/>
                  </a:lnTo>
                  <a:lnTo>
                    <a:pt x="175" y="109"/>
                  </a:lnTo>
                  <a:lnTo>
                    <a:pt x="169" y="152"/>
                  </a:lnTo>
                  <a:lnTo>
                    <a:pt x="167" y="198"/>
                  </a:lnTo>
                  <a:lnTo>
                    <a:pt x="164" y="245"/>
                  </a:lnTo>
                  <a:lnTo>
                    <a:pt x="160" y="291"/>
                  </a:lnTo>
                  <a:lnTo>
                    <a:pt x="150" y="333"/>
                  </a:lnTo>
                  <a:lnTo>
                    <a:pt x="130" y="370"/>
                  </a:lnTo>
                  <a:lnTo>
                    <a:pt x="103" y="328"/>
                  </a:lnTo>
                  <a:lnTo>
                    <a:pt x="90" y="285"/>
                  </a:lnTo>
                  <a:lnTo>
                    <a:pt x="85" y="238"/>
                  </a:lnTo>
                  <a:lnTo>
                    <a:pt x="88" y="191"/>
                  </a:lnTo>
                  <a:lnTo>
                    <a:pt x="96" y="144"/>
                  </a:lnTo>
                  <a:lnTo>
                    <a:pt x="108" y="96"/>
                  </a:lnTo>
                  <a:lnTo>
                    <a:pt x="120" y="47"/>
                  </a:lnTo>
                  <a:lnTo>
                    <a:pt x="130" y="0"/>
                  </a:lnTo>
                  <a:lnTo>
                    <a:pt x="70" y="93"/>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80910" name="Freeform 13"/>
            <p:cNvSpPr>
              <a:spLocks/>
            </p:cNvSpPr>
            <p:nvPr/>
          </p:nvSpPr>
          <p:spPr bwMode="auto">
            <a:xfrm>
              <a:off x="3819" y="3115"/>
              <a:ext cx="164" cy="268"/>
            </a:xfrm>
            <a:custGeom>
              <a:avLst/>
              <a:gdLst>
                <a:gd name="T0" fmla="*/ 1 w 327"/>
                <a:gd name="T1" fmla="*/ 3 h 536"/>
                <a:gd name="T2" fmla="*/ 1 w 327"/>
                <a:gd name="T3" fmla="*/ 3 h 536"/>
                <a:gd name="T4" fmla="*/ 1 w 327"/>
                <a:gd name="T5" fmla="*/ 3 h 536"/>
                <a:gd name="T6" fmla="*/ 2 w 327"/>
                <a:gd name="T7" fmla="*/ 2 h 536"/>
                <a:gd name="T8" fmla="*/ 2 w 327"/>
                <a:gd name="T9" fmla="*/ 2 h 536"/>
                <a:gd name="T10" fmla="*/ 2 w 327"/>
                <a:gd name="T11" fmla="*/ 2 h 536"/>
                <a:gd name="T12" fmla="*/ 2 w 327"/>
                <a:gd name="T13" fmla="*/ 2 h 536"/>
                <a:gd name="T14" fmla="*/ 2 w 327"/>
                <a:gd name="T15" fmla="*/ 2 h 536"/>
                <a:gd name="T16" fmla="*/ 2 w 327"/>
                <a:gd name="T17" fmla="*/ 2 h 536"/>
                <a:gd name="T18" fmla="*/ 2 w 327"/>
                <a:gd name="T19" fmla="*/ 2 h 536"/>
                <a:gd name="T20" fmla="*/ 2 w 327"/>
                <a:gd name="T21" fmla="*/ 2 h 536"/>
                <a:gd name="T22" fmla="*/ 2 w 327"/>
                <a:gd name="T23" fmla="*/ 2 h 536"/>
                <a:gd name="T24" fmla="*/ 2 w 327"/>
                <a:gd name="T25" fmla="*/ 2 h 536"/>
                <a:gd name="T26" fmla="*/ 1 w 327"/>
                <a:gd name="T27" fmla="*/ 2 h 536"/>
                <a:gd name="T28" fmla="*/ 1 w 327"/>
                <a:gd name="T29" fmla="*/ 2 h 536"/>
                <a:gd name="T30" fmla="*/ 1 w 327"/>
                <a:gd name="T31" fmla="*/ 2 h 536"/>
                <a:gd name="T32" fmla="*/ 1 w 327"/>
                <a:gd name="T33" fmla="*/ 2 h 536"/>
                <a:gd name="T34" fmla="*/ 1 w 327"/>
                <a:gd name="T35" fmla="*/ 2 h 536"/>
                <a:gd name="T36" fmla="*/ 1 w 327"/>
                <a:gd name="T37" fmla="*/ 2 h 536"/>
                <a:gd name="T38" fmla="*/ 1 w 327"/>
                <a:gd name="T39" fmla="*/ 2 h 536"/>
                <a:gd name="T40" fmla="*/ 1 w 327"/>
                <a:gd name="T41" fmla="*/ 1 h 536"/>
                <a:gd name="T42" fmla="*/ 1 w 327"/>
                <a:gd name="T43" fmla="*/ 1 h 536"/>
                <a:gd name="T44" fmla="*/ 1 w 327"/>
                <a:gd name="T45" fmla="*/ 1 h 536"/>
                <a:gd name="T46" fmla="*/ 1 w 327"/>
                <a:gd name="T47" fmla="*/ 1 h 536"/>
                <a:gd name="T48" fmla="*/ 1 w 327"/>
                <a:gd name="T49" fmla="*/ 1 h 536"/>
                <a:gd name="T50" fmla="*/ 1 w 327"/>
                <a:gd name="T51" fmla="*/ 0 h 536"/>
                <a:gd name="T52" fmla="*/ 1 w 327"/>
                <a:gd name="T53" fmla="*/ 1 h 536"/>
                <a:gd name="T54" fmla="*/ 0 w 327"/>
                <a:gd name="T55" fmla="*/ 1 h 536"/>
                <a:gd name="T56" fmla="*/ 0 w 327"/>
                <a:gd name="T57" fmla="*/ 1 h 536"/>
                <a:gd name="T58" fmla="*/ 1 w 327"/>
                <a:gd name="T59" fmla="*/ 2 h 536"/>
                <a:gd name="T60" fmla="*/ 1 w 327"/>
                <a:gd name="T61" fmla="*/ 2 h 536"/>
                <a:gd name="T62" fmla="*/ 1 w 327"/>
                <a:gd name="T63" fmla="*/ 2 h 536"/>
                <a:gd name="T64" fmla="*/ 1 w 327"/>
                <a:gd name="T65" fmla="*/ 2 h 536"/>
                <a:gd name="T66" fmla="*/ 1 w 327"/>
                <a:gd name="T67" fmla="*/ 2 h 536"/>
                <a:gd name="T68" fmla="*/ 1 w 327"/>
                <a:gd name="T69" fmla="*/ 3 h 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536"/>
                <a:gd name="T107" fmla="*/ 327 w 327"/>
                <a:gd name="T108" fmla="*/ 536 h 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536">
                  <a:moveTo>
                    <a:pt x="160" y="536"/>
                  </a:moveTo>
                  <a:lnTo>
                    <a:pt x="214" y="530"/>
                  </a:lnTo>
                  <a:lnTo>
                    <a:pt x="255" y="513"/>
                  </a:lnTo>
                  <a:lnTo>
                    <a:pt x="284" y="487"/>
                  </a:lnTo>
                  <a:lnTo>
                    <a:pt x="304" y="454"/>
                  </a:lnTo>
                  <a:lnTo>
                    <a:pt x="316" y="415"/>
                  </a:lnTo>
                  <a:lnTo>
                    <a:pt x="323" y="371"/>
                  </a:lnTo>
                  <a:lnTo>
                    <a:pt x="326" y="324"/>
                  </a:lnTo>
                  <a:lnTo>
                    <a:pt x="327" y="275"/>
                  </a:lnTo>
                  <a:lnTo>
                    <a:pt x="308" y="292"/>
                  </a:lnTo>
                  <a:lnTo>
                    <a:pt x="292" y="304"/>
                  </a:lnTo>
                  <a:lnTo>
                    <a:pt x="276" y="310"/>
                  </a:lnTo>
                  <a:lnTo>
                    <a:pt x="261" y="311"/>
                  </a:lnTo>
                  <a:lnTo>
                    <a:pt x="245" y="307"/>
                  </a:lnTo>
                  <a:lnTo>
                    <a:pt x="227" y="302"/>
                  </a:lnTo>
                  <a:lnTo>
                    <a:pt x="206" y="292"/>
                  </a:lnTo>
                  <a:lnTo>
                    <a:pt x="182" y="282"/>
                  </a:lnTo>
                  <a:lnTo>
                    <a:pt x="149" y="299"/>
                  </a:lnTo>
                  <a:lnTo>
                    <a:pt x="109" y="283"/>
                  </a:lnTo>
                  <a:lnTo>
                    <a:pt x="80" y="257"/>
                  </a:lnTo>
                  <a:lnTo>
                    <a:pt x="61" y="222"/>
                  </a:lnTo>
                  <a:lnTo>
                    <a:pt x="50" y="181"/>
                  </a:lnTo>
                  <a:lnTo>
                    <a:pt x="44" y="137"/>
                  </a:lnTo>
                  <a:lnTo>
                    <a:pt x="42" y="90"/>
                  </a:lnTo>
                  <a:lnTo>
                    <a:pt x="41" y="44"/>
                  </a:lnTo>
                  <a:lnTo>
                    <a:pt x="40" y="0"/>
                  </a:lnTo>
                  <a:lnTo>
                    <a:pt x="5" y="109"/>
                  </a:lnTo>
                  <a:lnTo>
                    <a:pt x="0" y="163"/>
                  </a:lnTo>
                  <a:lnTo>
                    <a:pt x="0" y="226"/>
                  </a:lnTo>
                  <a:lnTo>
                    <a:pt x="6" y="291"/>
                  </a:lnTo>
                  <a:lnTo>
                    <a:pt x="19" y="356"/>
                  </a:lnTo>
                  <a:lnTo>
                    <a:pt x="41" y="417"/>
                  </a:lnTo>
                  <a:lnTo>
                    <a:pt x="71" y="470"/>
                  </a:lnTo>
                  <a:lnTo>
                    <a:pt x="110" y="510"/>
                  </a:lnTo>
                  <a:lnTo>
                    <a:pt x="160" y="536"/>
                  </a:lnTo>
                  <a:close/>
                </a:path>
              </a:pathLst>
            </a:custGeom>
            <a:solidFill>
              <a:srgbClr val="B76B05"/>
            </a:solidFill>
            <a:ln w="9525">
              <a:noFill/>
              <a:round/>
              <a:headEnd/>
              <a:tailEnd/>
            </a:ln>
          </p:spPr>
          <p:txBody>
            <a:bodyPr>
              <a:prstTxWarp prst="textNoShape">
                <a:avLst/>
              </a:prstTxWarp>
            </a:bodyPr>
            <a:lstStyle/>
            <a:p>
              <a:pPr eaLnBrk="0" hangingPunct="0"/>
              <a:endParaRPr lang="en-US"/>
            </a:p>
          </p:txBody>
        </p:sp>
        <p:sp>
          <p:nvSpPr>
            <p:cNvPr id="80911" name="Freeform 14"/>
            <p:cNvSpPr>
              <a:spLocks/>
            </p:cNvSpPr>
            <p:nvPr/>
          </p:nvSpPr>
          <p:spPr bwMode="auto">
            <a:xfrm>
              <a:off x="3838" y="3242"/>
              <a:ext cx="132" cy="129"/>
            </a:xfrm>
            <a:custGeom>
              <a:avLst/>
              <a:gdLst>
                <a:gd name="T0" fmla="*/ 1 w 265"/>
                <a:gd name="T1" fmla="*/ 1 h 257"/>
                <a:gd name="T2" fmla="*/ 0 w 265"/>
                <a:gd name="T3" fmla="*/ 1 h 257"/>
                <a:gd name="T4" fmla="*/ 0 w 265"/>
                <a:gd name="T5" fmla="*/ 1 h 257"/>
                <a:gd name="T6" fmla="*/ 0 w 265"/>
                <a:gd name="T7" fmla="*/ 1 h 257"/>
                <a:gd name="T8" fmla="*/ 0 w 265"/>
                <a:gd name="T9" fmla="*/ 1 h 257"/>
                <a:gd name="T10" fmla="*/ 0 w 265"/>
                <a:gd name="T11" fmla="*/ 1 h 257"/>
                <a:gd name="T12" fmla="*/ 0 w 265"/>
                <a:gd name="T13" fmla="*/ 1 h 257"/>
                <a:gd name="T14" fmla="*/ 0 w 265"/>
                <a:gd name="T15" fmla="*/ 1 h 257"/>
                <a:gd name="T16" fmla="*/ 0 w 265"/>
                <a:gd name="T17" fmla="*/ 1 h 257"/>
                <a:gd name="T18" fmla="*/ 0 w 265"/>
                <a:gd name="T19" fmla="*/ 1 h 257"/>
                <a:gd name="T20" fmla="*/ 0 w 265"/>
                <a:gd name="T21" fmla="*/ 1 h 257"/>
                <a:gd name="T22" fmla="*/ 0 w 265"/>
                <a:gd name="T23" fmla="*/ 1 h 257"/>
                <a:gd name="T24" fmla="*/ 0 w 265"/>
                <a:gd name="T25" fmla="*/ 1 h 257"/>
                <a:gd name="T26" fmla="*/ 0 w 265"/>
                <a:gd name="T27" fmla="*/ 1 h 257"/>
                <a:gd name="T28" fmla="*/ 0 w 265"/>
                <a:gd name="T29" fmla="*/ 1 h 257"/>
                <a:gd name="T30" fmla="*/ 0 w 265"/>
                <a:gd name="T31" fmla="*/ 1 h 257"/>
                <a:gd name="T32" fmla="*/ 0 w 265"/>
                <a:gd name="T33" fmla="*/ 0 h 257"/>
                <a:gd name="T34" fmla="*/ 0 w 265"/>
                <a:gd name="T35" fmla="*/ 1 h 257"/>
                <a:gd name="T36" fmla="*/ 0 w 265"/>
                <a:gd name="T37" fmla="*/ 1 h 257"/>
                <a:gd name="T38" fmla="*/ 0 w 265"/>
                <a:gd name="T39" fmla="*/ 1 h 257"/>
                <a:gd name="T40" fmla="*/ 0 w 265"/>
                <a:gd name="T41" fmla="*/ 1 h 257"/>
                <a:gd name="T42" fmla="*/ 0 w 265"/>
                <a:gd name="T43" fmla="*/ 1 h 257"/>
                <a:gd name="T44" fmla="*/ 0 w 265"/>
                <a:gd name="T45" fmla="*/ 1 h 257"/>
                <a:gd name="T46" fmla="*/ 0 w 265"/>
                <a:gd name="T47" fmla="*/ 1 h 257"/>
                <a:gd name="T48" fmla="*/ 0 w 265"/>
                <a:gd name="T49" fmla="*/ 1 h 257"/>
                <a:gd name="T50" fmla="*/ 0 w 265"/>
                <a:gd name="T51" fmla="*/ 2 h 257"/>
                <a:gd name="T52" fmla="*/ 0 w 265"/>
                <a:gd name="T53" fmla="*/ 1 h 257"/>
                <a:gd name="T54" fmla="*/ 0 w 265"/>
                <a:gd name="T55" fmla="*/ 1 h 257"/>
                <a:gd name="T56" fmla="*/ 0 w 265"/>
                <a:gd name="T57" fmla="*/ 1 h 257"/>
                <a:gd name="T58" fmla="*/ 0 w 265"/>
                <a:gd name="T59" fmla="*/ 1 h 257"/>
                <a:gd name="T60" fmla="*/ 0 w 265"/>
                <a:gd name="T61" fmla="*/ 1 h 257"/>
                <a:gd name="T62" fmla="*/ 1 w 265"/>
                <a:gd name="T63" fmla="*/ 1 h 257"/>
                <a:gd name="T64" fmla="*/ 1 w 265"/>
                <a:gd name="T65" fmla="*/ 1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57"/>
                <a:gd name="T101" fmla="*/ 265 w 265"/>
                <a:gd name="T102" fmla="*/ 257 h 2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57">
                  <a:moveTo>
                    <a:pt x="265" y="94"/>
                  </a:moveTo>
                  <a:lnTo>
                    <a:pt x="245" y="103"/>
                  </a:lnTo>
                  <a:lnTo>
                    <a:pt x="224" y="109"/>
                  </a:lnTo>
                  <a:lnTo>
                    <a:pt x="204" y="111"/>
                  </a:lnTo>
                  <a:lnTo>
                    <a:pt x="186" y="112"/>
                  </a:lnTo>
                  <a:lnTo>
                    <a:pt x="168" y="110"/>
                  </a:lnTo>
                  <a:lnTo>
                    <a:pt x="150" y="106"/>
                  </a:lnTo>
                  <a:lnTo>
                    <a:pt x="133" y="101"/>
                  </a:lnTo>
                  <a:lnTo>
                    <a:pt x="117" y="94"/>
                  </a:lnTo>
                  <a:lnTo>
                    <a:pt x="101" y="85"/>
                  </a:lnTo>
                  <a:lnTo>
                    <a:pt x="85" y="75"/>
                  </a:lnTo>
                  <a:lnTo>
                    <a:pt x="70" y="64"/>
                  </a:lnTo>
                  <a:lnTo>
                    <a:pt x="56" y="52"/>
                  </a:lnTo>
                  <a:lnTo>
                    <a:pt x="41" y="40"/>
                  </a:lnTo>
                  <a:lnTo>
                    <a:pt x="27" y="27"/>
                  </a:lnTo>
                  <a:lnTo>
                    <a:pt x="14" y="13"/>
                  </a:lnTo>
                  <a:lnTo>
                    <a:pt x="0" y="0"/>
                  </a:lnTo>
                  <a:lnTo>
                    <a:pt x="8" y="52"/>
                  </a:lnTo>
                  <a:lnTo>
                    <a:pt x="20" y="98"/>
                  </a:lnTo>
                  <a:lnTo>
                    <a:pt x="34" y="139"/>
                  </a:lnTo>
                  <a:lnTo>
                    <a:pt x="51" y="173"/>
                  </a:lnTo>
                  <a:lnTo>
                    <a:pt x="70" y="202"/>
                  </a:lnTo>
                  <a:lnTo>
                    <a:pt x="89" y="225"/>
                  </a:lnTo>
                  <a:lnTo>
                    <a:pt x="111" y="242"/>
                  </a:lnTo>
                  <a:lnTo>
                    <a:pt x="133" y="253"/>
                  </a:lnTo>
                  <a:lnTo>
                    <a:pt x="154" y="257"/>
                  </a:lnTo>
                  <a:lnTo>
                    <a:pt x="176" y="255"/>
                  </a:lnTo>
                  <a:lnTo>
                    <a:pt x="195" y="246"/>
                  </a:lnTo>
                  <a:lnTo>
                    <a:pt x="215" y="230"/>
                  </a:lnTo>
                  <a:lnTo>
                    <a:pt x="231" y="207"/>
                  </a:lnTo>
                  <a:lnTo>
                    <a:pt x="246" y="177"/>
                  </a:lnTo>
                  <a:lnTo>
                    <a:pt x="257" y="139"/>
                  </a:lnTo>
                  <a:lnTo>
                    <a:pt x="265" y="94"/>
                  </a:lnTo>
                  <a:close/>
                </a:path>
              </a:pathLst>
            </a:custGeom>
            <a:solidFill>
              <a:srgbClr val="D18E00"/>
            </a:solidFill>
            <a:ln w="9525">
              <a:noFill/>
              <a:round/>
              <a:headEnd/>
              <a:tailEnd/>
            </a:ln>
          </p:spPr>
          <p:txBody>
            <a:bodyPr>
              <a:prstTxWarp prst="textNoShape">
                <a:avLst/>
              </a:prstTxWarp>
            </a:bodyPr>
            <a:lstStyle/>
            <a:p>
              <a:pPr eaLnBrk="0" hangingPunct="0"/>
              <a:endParaRPr lang="en-US"/>
            </a:p>
          </p:txBody>
        </p:sp>
        <p:sp>
          <p:nvSpPr>
            <p:cNvPr id="80912" name="Freeform 15"/>
            <p:cNvSpPr>
              <a:spLocks/>
            </p:cNvSpPr>
            <p:nvPr/>
          </p:nvSpPr>
          <p:spPr bwMode="auto">
            <a:xfrm>
              <a:off x="3865" y="3299"/>
              <a:ext cx="94" cy="60"/>
            </a:xfrm>
            <a:custGeom>
              <a:avLst/>
              <a:gdLst>
                <a:gd name="T0" fmla="*/ 1 w 187"/>
                <a:gd name="T1" fmla="*/ 1 h 120"/>
                <a:gd name="T2" fmla="*/ 1 w 187"/>
                <a:gd name="T3" fmla="*/ 1 h 120"/>
                <a:gd name="T4" fmla="*/ 1 w 187"/>
                <a:gd name="T5" fmla="*/ 1 h 120"/>
                <a:gd name="T6" fmla="*/ 1 w 187"/>
                <a:gd name="T7" fmla="*/ 1 h 120"/>
                <a:gd name="T8" fmla="*/ 1 w 187"/>
                <a:gd name="T9" fmla="*/ 1 h 120"/>
                <a:gd name="T10" fmla="*/ 1 w 187"/>
                <a:gd name="T11" fmla="*/ 1 h 120"/>
                <a:gd name="T12" fmla="*/ 1 w 187"/>
                <a:gd name="T13" fmla="*/ 1 h 120"/>
                <a:gd name="T14" fmla="*/ 1 w 187"/>
                <a:gd name="T15" fmla="*/ 1 h 120"/>
                <a:gd name="T16" fmla="*/ 1 w 187"/>
                <a:gd name="T17" fmla="*/ 1 h 120"/>
                <a:gd name="T18" fmla="*/ 1 w 187"/>
                <a:gd name="T19" fmla="*/ 1 h 120"/>
                <a:gd name="T20" fmla="*/ 1 w 187"/>
                <a:gd name="T21" fmla="*/ 1 h 120"/>
                <a:gd name="T22" fmla="*/ 1 w 187"/>
                <a:gd name="T23" fmla="*/ 1 h 120"/>
                <a:gd name="T24" fmla="*/ 1 w 187"/>
                <a:gd name="T25" fmla="*/ 1 h 120"/>
                <a:gd name="T26" fmla="*/ 1 w 187"/>
                <a:gd name="T27" fmla="*/ 1 h 120"/>
                <a:gd name="T28" fmla="*/ 1 w 187"/>
                <a:gd name="T29" fmla="*/ 1 h 120"/>
                <a:gd name="T30" fmla="*/ 1 w 187"/>
                <a:gd name="T31" fmla="*/ 1 h 120"/>
                <a:gd name="T32" fmla="*/ 0 w 187"/>
                <a:gd name="T33" fmla="*/ 0 h 120"/>
                <a:gd name="T34" fmla="*/ 1 w 187"/>
                <a:gd name="T35" fmla="*/ 1 h 120"/>
                <a:gd name="T36" fmla="*/ 1 w 187"/>
                <a:gd name="T37" fmla="*/ 1 h 120"/>
                <a:gd name="T38" fmla="*/ 1 w 187"/>
                <a:gd name="T39" fmla="*/ 1 h 120"/>
                <a:gd name="T40" fmla="*/ 1 w 187"/>
                <a:gd name="T41" fmla="*/ 1 h 120"/>
                <a:gd name="T42" fmla="*/ 1 w 187"/>
                <a:gd name="T43" fmla="*/ 1 h 120"/>
                <a:gd name="T44" fmla="*/ 1 w 187"/>
                <a:gd name="T45" fmla="*/ 1 h 120"/>
                <a:gd name="T46" fmla="*/ 1 w 187"/>
                <a:gd name="T47" fmla="*/ 1 h 120"/>
                <a:gd name="T48" fmla="*/ 1 w 187"/>
                <a:gd name="T49" fmla="*/ 1 h 120"/>
                <a:gd name="T50" fmla="*/ 1 w 187"/>
                <a:gd name="T51" fmla="*/ 1 h 120"/>
                <a:gd name="T52" fmla="*/ 1 w 187"/>
                <a:gd name="T53" fmla="*/ 1 h 120"/>
                <a:gd name="T54" fmla="*/ 1 w 187"/>
                <a:gd name="T55" fmla="*/ 1 h 120"/>
                <a:gd name="T56" fmla="*/ 1 w 187"/>
                <a:gd name="T57" fmla="*/ 1 h 120"/>
                <a:gd name="T58" fmla="*/ 1 w 187"/>
                <a:gd name="T59" fmla="*/ 1 h 120"/>
                <a:gd name="T60" fmla="*/ 1 w 187"/>
                <a:gd name="T61" fmla="*/ 1 h 120"/>
                <a:gd name="T62" fmla="*/ 1 w 187"/>
                <a:gd name="T63" fmla="*/ 1 h 120"/>
                <a:gd name="T64" fmla="*/ 1 w 187"/>
                <a:gd name="T65" fmla="*/ 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120"/>
                <a:gd name="T101" fmla="*/ 187 w 187"/>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120">
                  <a:moveTo>
                    <a:pt x="187" y="29"/>
                  </a:moveTo>
                  <a:lnTo>
                    <a:pt x="178" y="57"/>
                  </a:lnTo>
                  <a:lnTo>
                    <a:pt x="167" y="79"/>
                  </a:lnTo>
                  <a:lnTo>
                    <a:pt x="153" y="96"/>
                  </a:lnTo>
                  <a:lnTo>
                    <a:pt x="139" y="109"/>
                  </a:lnTo>
                  <a:lnTo>
                    <a:pt x="124" y="117"/>
                  </a:lnTo>
                  <a:lnTo>
                    <a:pt x="108" y="120"/>
                  </a:lnTo>
                  <a:lnTo>
                    <a:pt x="93" y="120"/>
                  </a:lnTo>
                  <a:lnTo>
                    <a:pt x="77" y="117"/>
                  </a:lnTo>
                  <a:lnTo>
                    <a:pt x="62" y="110"/>
                  </a:lnTo>
                  <a:lnTo>
                    <a:pt x="48" y="99"/>
                  </a:lnTo>
                  <a:lnTo>
                    <a:pt x="35" y="88"/>
                  </a:lnTo>
                  <a:lnTo>
                    <a:pt x="24" y="73"/>
                  </a:lnTo>
                  <a:lnTo>
                    <a:pt x="13" y="57"/>
                  </a:lnTo>
                  <a:lnTo>
                    <a:pt x="6" y="40"/>
                  </a:lnTo>
                  <a:lnTo>
                    <a:pt x="2" y="20"/>
                  </a:lnTo>
                  <a:lnTo>
                    <a:pt x="0" y="0"/>
                  </a:lnTo>
                  <a:lnTo>
                    <a:pt x="9" y="11"/>
                  </a:lnTo>
                  <a:lnTo>
                    <a:pt x="18" y="21"/>
                  </a:lnTo>
                  <a:lnTo>
                    <a:pt x="27" y="29"/>
                  </a:lnTo>
                  <a:lnTo>
                    <a:pt x="38" y="36"/>
                  </a:lnTo>
                  <a:lnTo>
                    <a:pt x="49" y="42"/>
                  </a:lnTo>
                  <a:lnTo>
                    <a:pt x="61" y="46"/>
                  </a:lnTo>
                  <a:lnTo>
                    <a:pt x="72" y="50"/>
                  </a:lnTo>
                  <a:lnTo>
                    <a:pt x="84" y="52"/>
                  </a:lnTo>
                  <a:lnTo>
                    <a:pt x="95" y="53"/>
                  </a:lnTo>
                  <a:lnTo>
                    <a:pt x="108" y="53"/>
                  </a:lnTo>
                  <a:lnTo>
                    <a:pt x="121" y="52"/>
                  </a:lnTo>
                  <a:lnTo>
                    <a:pt x="134" y="50"/>
                  </a:lnTo>
                  <a:lnTo>
                    <a:pt x="147" y="46"/>
                  </a:lnTo>
                  <a:lnTo>
                    <a:pt x="161" y="42"/>
                  </a:lnTo>
                  <a:lnTo>
                    <a:pt x="174" y="36"/>
                  </a:lnTo>
                  <a:lnTo>
                    <a:pt x="187" y="29"/>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80913" name="Freeform 16"/>
            <p:cNvSpPr>
              <a:spLocks/>
            </p:cNvSpPr>
            <p:nvPr/>
          </p:nvSpPr>
          <p:spPr bwMode="auto">
            <a:xfrm>
              <a:off x="3926" y="3010"/>
              <a:ext cx="77" cy="200"/>
            </a:xfrm>
            <a:custGeom>
              <a:avLst/>
              <a:gdLst>
                <a:gd name="T0" fmla="*/ 1 w 153"/>
                <a:gd name="T1" fmla="*/ 2 h 400"/>
                <a:gd name="T2" fmla="*/ 1 w 153"/>
                <a:gd name="T3" fmla="*/ 2 h 400"/>
                <a:gd name="T4" fmla="*/ 1 w 153"/>
                <a:gd name="T5" fmla="*/ 2 h 400"/>
                <a:gd name="T6" fmla="*/ 1 w 153"/>
                <a:gd name="T7" fmla="*/ 2 h 400"/>
                <a:gd name="T8" fmla="*/ 1 w 153"/>
                <a:gd name="T9" fmla="*/ 2 h 400"/>
                <a:gd name="T10" fmla="*/ 1 w 153"/>
                <a:gd name="T11" fmla="*/ 1 h 400"/>
                <a:gd name="T12" fmla="*/ 1 w 153"/>
                <a:gd name="T13" fmla="*/ 1 h 400"/>
                <a:gd name="T14" fmla="*/ 1 w 153"/>
                <a:gd name="T15" fmla="*/ 1 h 400"/>
                <a:gd name="T16" fmla="*/ 1 w 153"/>
                <a:gd name="T17" fmla="*/ 1 h 400"/>
                <a:gd name="T18" fmla="*/ 0 w 153"/>
                <a:gd name="T19" fmla="*/ 0 h 400"/>
                <a:gd name="T20" fmla="*/ 1 w 153"/>
                <a:gd name="T21" fmla="*/ 1 h 400"/>
                <a:gd name="T22" fmla="*/ 1 w 153"/>
                <a:gd name="T23" fmla="*/ 1 h 400"/>
                <a:gd name="T24" fmla="*/ 1 w 153"/>
                <a:gd name="T25" fmla="*/ 1 h 400"/>
                <a:gd name="T26" fmla="*/ 1 w 153"/>
                <a:gd name="T27" fmla="*/ 1 h 400"/>
                <a:gd name="T28" fmla="*/ 1 w 153"/>
                <a:gd name="T29" fmla="*/ 1 h 400"/>
                <a:gd name="T30" fmla="*/ 1 w 153"/>
                <a:gd name="T31" fmla="*/ 2 h 400"/>
                <a:gd name="T32" fmla="*/ 1 w 153"/>
                <a:gd name="T33" fmla="*/ 2 h 400"/>
                <a:gd name="T34" fmla="*/ 1 w 153"/>
                <a:gd name="T35" fmla="*/ 2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400"/>
                <a:gd name="T56" fmla="*/ 153 w 153"/>
                <a:gd name="T57" fmla="*/ 400 h 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400">
                  <a:moveTo>
                    <a:pt x="153" y="388"/>
                  </a:moveTo>
                  <a:lnTo>
                    <a:pt x="105" y="400"/>
                  </a:lnTo>
                  <a:lnTo>
                    <a:pt x="104" y="347"/>
                  </a:lnTo>
                  <a:lnTo>
                    <a:pt x="101" y="301"/>
                  </a:lnTo>
                  <a:lnTo>
                    <a:pt x="97" y="258"/>
                  </a:lnTo>
                  <a:lnTo>
                    <a:pt x="87" y="215"/>
                  </a:lnTo>
                  <a:lnTo>
                    <a:pt x="75" y="172"/>
                  </a:lnTo>
                  <a:lnTo>
                    <a:pt x="56" y="123"/>
                  </a:lnTo>
                  <a:lnTo>
                    <a:pt x="31" y="67"/>
                  </a:lnTo>
                  <a:lnTo>
                    <a:pt x="0" y="0"/>
                  </a:lnTo>
                  <a:lnTo>
                    <a:pt x="45" y="32"/>
                  </a:lnTo>
                  <a:lnTo>
                    <a:pt x="81" y="73"/>
                  </a:lnTo>
                  <a:lnTo>
                    <a:pt x="107" y="119"/>
                  </a:lnTo>
                  <a:lnTo>
                    <a:pt x="127" y="171"/>
                  </a:lnTo>
                  <a:lnTo>
                    <a:pt x="140" y="225"/>
                  </a:lnTo>
                  <a:lnTo>
                    <a:pt x="149" y="280"/>
                  </a:lnTo>
                  <a:lnTo>
                    <a:pt x="152" y="335"/>
                  </a:lnTo>
                  <a:lnTo>
                    <a:pt x="153" y="388"/>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80914" name="Freeform 17"/>
            <p:cNvSpPr>
              <a:spLocks/>
            </p:cNvSpPr>
            <p:nvPr/>
          </p:nvSpPr>
          <p:spPr bwMode="auto">
            <a:xfrm>
              <a:off x="3930" y="3330"/>
              <a:ext cx="80" cy="84"/>
            </a:xfrm>
            <a:custGeom>
              <a:avLst/>
              <a:gdLst>
                <a:gd name="T0" fmla="*/ 1 w 160"/>
                <a:gd name="T1" fmla="*/ 1 h 167"/>
                <a:gd name="T2" fmla="*/ 1 w 160"/>
                <a:gd name="T3" fmla="*/ 1 h 167"/>
                <a:gd name="T4" fmla="*/ 1 w 160"/>
                <a:gd name="T5" fmla="*/ 1 h 167"/>
                <a:gd name="T6" fmla="*/ 1 w 160"/>
                <a:gd name="T7" fmla="*/ 1 h 167"/>
                <a:gd name="T8" fmla="*/ 1 w 160"/>
                <a:gd name="T9" fmla="*/ 1 h 167"/>
                <a:gd name="T10" fmla="*/ 1 w 160"/>
                <a:gd name="T11" fmla="*/ 1 h 167"/>
                <a:gd name="T12" fmla="*/ 1 w 160"/>
                <a:gd name="T13" fmla="*/ 1 h 167"/>
                <a:gd name="T14" fmla="*/ 1 w 160"/>
                <a:gd name="T15" fmla="*/ 1 h 167"/>
                <a:gd name="T16" fmla="*/ 1 w 160"/>
                <a:gd name="T17" fmla="*/ 1 h 167"/>
                <a:gd name="T18" fmla="*/ 1 w 160"/>
                <a:gd name="T19" fmla="*/ 0 h 167"/>
                <a:gd name="T20" fmla="*/ 1 w 160"/>
                <a:gd name="T21" fmla="*/ 1 h 167"/>
                <a:gd name="T22" fmla="*/ 1 w 160"/>
                <a:gd name="T23" fmla="*/ 1 h 167"/>
                <a:gd name="T24" fmla="*/ 1 w 160"/>
                <a:gd name="T25" fmla="*/ 1 h 167"/>
                <a:gd name="T26" fmla="*/ 1 w 160"/>
                <a:gd name="T27" fmla="*/ 1 h 167"/>
                <a:gd name="T28" fmla="*/ 1 w 160"/>
                <a:gd name="T29" fmla="*/ 1 h 167"/>
                <a:gd name="T30" fmla="*/ 1 w 160"/>
                <a:gd name="T31" fmla="*/ 1 h 167"/>
                <a:gd name="T32" fmla="*/ 1 w 160"/>
                <a:gd name="T33" fmla="*/ 1 h 167"/>
                <a:gd name="T34" fmla="*/ 1 w 160"/>
                <a:gd name="T35" fmla="*/ 1 h 167"/>
                <a:gd name="T36" fmla="*/ 0 w 160"/>
                <a:gd name="T37" fmla="*/ 1 h 167"/>
                <a:gd name="T38" fmla="*/ 1 w 160"/>
                <a:gd name="T39" fmla="*/ 1 h 1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67"/>
                <a:gd name="T62" fmla="*/ 160 w 160"/>
                <a:gd name="T63" fmla="*/ 167 h 1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67">
                  <a:moveTo>
                    <a:pt x="11" y="154"/>
                  </a:moveTo>
                  <a:lnTo>
                    <a:pt x="36" y="144"/>
                  </a:lnTo>
                  <a:lnTo>
                    <a:pt x="56" y="132"/>
                  </a:lnTo>
                  <a:lnTo>
                    <a:pt x="75" y="121"/>
                  </a:lnTo>
                  <a:lnTo>
                    <a:pt x="90" y="107"/>
                  </a:lnTo>
                  <a:lnTo>
                    <a:pt x="102" y="92"/>
                  </a:lnTo>
                  <a:lnTo>
                    <a:pt x="115" y="75"/>
                  </a:lnTo>
                  <a:lnTo>
                    <a:pt x="128" y="54"/>
                  </a:lnTo>
                  <a:lnTo>
                    <a:pt x="140" y="30"/>
                  </a:lnTo>
                  <a:lnTo>
                    <a:pt x="152" y="0"/>
                  </a:lnTo>
                  <a:lnTo>
                    <a:pt x="160" y="4"/>
                  </a:lnTo>
                  <a:lnTo>
                    <a:pt x="144" y="38"/>
                  </a:lnTo>
                  <a:lnTo>
                    <a:pt x="130" y="65"/>
                  </a:lnTo>
                  <a:lnTo>
                    <a:pt x="116" y="88"/>
                  </a:lnTo>
                  <a:lnTo>
                    <a:pt x="101" y="108"/>
                  </a:lnTo>
                  <a:lnTo>
                    <a:pt x="83" y="124"/>
                  </a:lnTo>
                  <a:lnTo>
                    <a:pt x="61" y="139"/>
                  </a:lnTo>
                  <a:lnTo>
                    <a:pt x="33" y="153"/>
                  </a:lnTo>
                  <a:lnTo>
                    <a:pt x="0" y="167"/>
                  </a:lnTo>
                  <a:lnTo>
                    <a:pt x="11" y="154"/>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80915" name="Freeform 18"/>
            <p:cNvSpPr>
              <a:spLocks/>
            </p:cNvSpPr>
            <p:nvPr/>
          </p:nvSpPr>
          <p:spPr bwMode="auto">
            <a:xfrm>
              <a:off x="3794" y="2988"/>
              <a:ext cx="85" cy="98"/>
            </a:xfrm>
            <a:custGeom>
              <a:avLst/>
              <a:gdLst>
                <a:gd name="T0" fmla="*/ 1 w 169"/>
                <a:gd name="T1" fmla="*/ 0 h 197"/>
                <a:gd name="T2" fmla="*/ 1 w 169"/>
                <a:gd name="T3" fmla="*/ 0 h 197"/>
                <a:gd name="T4" fmla="*/ 1 w 169"/>
                <a:gd name="T5" fmla="*/ 0 h 197"/>
                <a:gd name="T6" fmla="*/ 1 w 169"/>
                <a:gd name="T7" fmla="*/ 0 h 197"/>
                <a:gd name="T8" fmla="*/ 1 w 169"/>
                <a:gd name="T9" fmla="*/ 0 h 197"/>
                <a:gd name="T10" fmla="*/ 1 w 169"/>
                <a:gd name="T11" fmla="*/ 0 h 197"/>
                <a:gd name="T12" fmla="*/ 1 w 169"/>
                <a:gd name="T13" fmla="*/ 0 h 197"/>
                <a:gd name="T14" fmla="*/ 1 w 169"/>
                <a:gd name="T15" fmla="*/ 0 h 197"/>
                <a:gd name="T16" fmla="*/ 1 w 169"/>
                <a:gd name="T17" fmla="*/ 0 h 197"/>
                <a:gd name="T18" fmla="*/ 0 w 169"/>
                <a:gd name="T19" fmla="*/ 0 h 197"/>
                <a:gd name="T20" fmla="*/ 1 w 169"/>
                <a:gd name="T21" fmla="*/ 0 h 197"/>
                <a:gd name="T22" fmla="*/ 1 w 169"/>
                <a:gd name="T23" fmla="*/ 0 h 197"/>
                <a:gd name="T24" fmla="*/ 1 w 169"/>
                <a:gd name="T25" fmla="*/ 0 h 197"/>
                <a:gd name="T26" fmla="*/ 1 w 169"/>
                <a:gd name="T27" fmla="*/ 0 h 197"/>
                <a:gd name="T28" fmla="*/ 1 w 169"/>
                <a:gd name="T29" fmla="*/ 0 h 197"/>
                <a:gd name="T30" fmla="*/ 1 w 169"/>
                <a:gd name="T31" fmla="*/ 0 h 197"/>
                <a:gd name="T32" fmla="*/ 1 w 169"/>
                <a:gd name="T33" fmla="*/ 0 h 197"/>
                <a:gd name="T34" fmla="*/ 1 w 169"/>
                <a:gd name="T35" fmla="*/ 0 h 197"/>
                <a:gd name="T36" fmla="*/ 1 w 169"/>
                <a:gd name="T37" fmla="*/ 0 h 197"/>
                <a:gd name="T38" fmla="*/ 1 w 169"/>
                <a:gd name="T39" fmla="*/ 0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97"/>
                <a:gd name="T62" fmla="*/ 169 w 169"/>
                <a:gd name="T63" fmla="*/ 197 h 1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97">
                  <a:moveTo>
                    <a:pt x="150" y="0"/>
                  </a:moveTo>
                  <a:lnTo>
                    <a:pt x="119" y="17"/>
                  </a:lnTo>
                  <a:lnTo>
                    <a:pt x="93" y="35"/>
                  </a:lnTo>
                  <a:lnTo>
                    <a:pt x="74" y="53"/>
                  </a:lnTo>
                  <a:lnTo>
                    <a:pt x="58" y="74"/>
                  </a:lnTo>
                  <a:lnTo>
                    <a:pt x="44" y="95"/>
                  </a:lnTo>
                  <a:lnTo>
                    <a:pt x="32" y="119"/>
                  </a:lnTo>
                  <a:lnTo>
                    <a:pt x="21" y="145"/>
                  </a:lnTo>
                  <a:lnTo>
                    <a:pt x="8" y="175"/>
                  </a:lnTo>
                  <a:lnTo>
                    <a:pt x="0" y="197"/>
                  </a:lnTo>
                  <a:lnTo>
                    <a:pt x="9" y="197"/>
                  </a:lnTo>
                  <a:lnTo>
                    <a:pt x="24" y="161"/>
                  </a:lnTo>
                  <a:lnTo>
                    <a:pt x="38" y="131"/>
                  </a:lnTo>
                  <a:lnTo>
                    <a:pt x="52" y="104"/>
                  </a:lnTo>
                  <a:lnTo>
                    <a:pt x="67" y="81"/>
                  </a:lnTo>
                  <a:lnTo>
                    <a:pt x="84" y="59"/>
                  </a:lnTo>
                  <a:lnTo>
                    <a:pt x="107" y="40"/>
                  </a:lnTo>
                  <a:lnTo>
                    <a:pt x="135" y="22"/>
                  </a:lnTo>
                  <a:lnTo>
                    <a:pt x="169" y="4"/>
                  </a:lnTo>
                  <a:lnTo>
                    <a:pt x="150" y="0"/>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sp>
          <p:nvSpPr>
            <p:cNvPr id="80916" name="Freeform 19"/>
            <p:cNvSpPr>
              <a:spLocks/>
            </p:cNvSpPr>
            <p:nvPr/>
          </p:nvSpPr>
          <p:spPr bwMode="auto">
            <a:xfrm>
              <a:off x="3817" y="2992"/>
              <a:ext cx="49" cy="45"/>
            </a:xfrm>
            <a:custGeom>
              <a:avLst/>
              <a:gdLst>
                <a:gd name="T0" fmla="*/ 1 w 98"/>
                <a:gd name="T1" fmla="*/ 0 h 91"/>
                <a:gd name="T2" fmla="*/ 1 w 98"/>
                <a:gd name="T3" fmla="*/ 0 h 91"/>
                <a:gd name="T4" fmla="*/ 1 w 98"/>
                <a:gd name="T5" fmla="*/ 0 h 91"/>
                <a:gd name="T6" fmla="*/ 1 w 98"/>
                <a:gd name="T7" fmla="*/ 0 h 91"/>
                <a:gd name="T8" fmla="*/ 1 w 98"/>
                <a:gd name="T9" fmla="*/ 0 h 91"/>
                <a:gd name="T10" fmla="*/ 1 w 98"/>
                <a:gd name="T11" fmla="*/ 0 h 91"/>
                <a:gd name="T12" fmla="*/ 1 w 98"/>
                <a:gd name="T13" fmla="*/ 0 h 91"/>
                <a:gd name="T14" fmla="*/ 1 w 98"/>
                <a:gd name="T15" fmla="*/ 0 h 91"/>
                <a:gd name="T16" fmla="*/ 0 w 98"/>
                <a:gd name="T17" fmla="*/ 0 h 91"/>
                <a:gd name="T18" fmla="*/ 1 w 98"/>
                <a:gd name="T19" fmla="*/ 0 h 91"/>
                <a:gd name="T20" fmla="*/ 1 w 98"/>
                <a:gd name="T21" fmla="*/ 0 h 91"/>
                <a:gd name="T22" fmla="*/ 1 w 98"/>
                <a:gd name="T23" fmla="*/ 0 h 91"/>
                <a:gd name="T24" fmla="*/ 1 w 98"/>
                <a:gd name="T25" fmla="*/ 0 h 91"/>
                <a:gd name="T26" fmla="*/ 1 w 98"/>
                <a:gd name="T27" fmla="*/ 0 h 91"/>
                <a:gd name="T28" fmla="*/ 1 w 98"/>
                <a:gd name="T29" fmla="*/ 0 h 91"/>
                <a:gd name="T30" fmla="*/ 1 w 98"/>
                <a:gd name="T31" fmla="*/ 0 h 91"/>
                <a:gd name="T32" fmla="*/ 1 w 98"/>
                <a:gd name="T33" fmla="*/ 0 h 91"/>
                <a:gd name="T34" fmla="*/ 1 w 98"/>
                <a:gd name="T35" fmla="*/ 0 h 91"/>
                <a:gd name="T36" fmla="*/ 1 w 98"/>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1"/>
                <a:gd name="T59" fmla="*/ 98 w 98"/>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1">
                  <a:moveTo>
                    <a:pt x="84" y="6"/>
                  </a:moveTo>
                  <a:lnTo>
                    <a:pt x="69" y="15"/>
                  </a:lnTo>
                  <a:lnTo>
                    <a:pt x="56" y="24"/>
                  </a:lnTo>
                  <a:lnTo>
                    <a:pt x="46" y="34"/>
                  </a:lnTo>
                  <a:lnTo>
                    <a:pt x="37" y="43"/>
                  </a:lnTo>
                  <a:lnTo>
                    <a:pt x="28" y="53"/>
                  </a:lnTo>
                  <a:lnTo>
                    <a:pt x="18" y="65"/>
                  </a:lnTo>
                  <a:lnTo>
                    <a:pt x="10" y="77"/>
                  </a:lnTo>
                  <a:lnTo>
                    <a:pt x="0" y="91"/>
                  </a:lnTo>
                  <a:lnTo>
                    <a:pt x="11" y="82"/>
                  </a:lnTo>
                  <a:lnTo>
                    <a:pt x="22" y="68"/>
                  </a:lnTo>
                  <a:lnTo>
                    <a:pt x="31" y="57"/>
                  </a:lnTo>
                  <a:lnTo>
                    <a:pt x="40" y="46"/>
                  </a:lnTo>
                  <a:lnTo>
                    <a:pt x="49" y="37"/>
                  </a:lnTo>
                  <a:lnTo>
                    <a:pt x="60" y="28"/>
                  </a:lnTo>
                  <a:lnTo>
                    <a:pt x="70" y="19"/>
                  </a:lnTo>
                  <a:lnTo>
                    <a:pt x="83" y="10"/>
                  </a:lnTo>
                  <a:lnTo>
                    <a:pt x="98" y="0"/>
                  </a:lnTo>
                  <a:lnTo>
                    <a:pt x="84" y="6"/>
                  </a:lnTo>
                  <a:close/>
                </a:path>
              </a:pathLst>
            </a:custGeom>
            <a:solidFill>
              <a:srgbClr val="FFFF35"/>
            </a:solidFill>
            <a:ln w="9525">
              <a:noFill/>
              <a:round/>
              <a:headEnd/>
              <a:tailEnd/>
            </a:ln>
          </p:spPr>
          <p:txBody>
            <a:bodyPr>
              <a:prstTxWarp prst="textNoShape">
                <a:avLst/>
              </a:prstTxWarp>
            </a:bodyPr>
            <a:lstStyle/>
            <a:p>
              <a:pPr eaLnBrk="0" hangingPunct="0"/>
              <a:endParaRPr lang="en-US"/>
            </a:p>
          </p:txBody>
        </p:sp>
        <p:sp>
          <p:nvSpPr>
            <p:cNvPr id="80917" name="Freeform 20"/>
            <p:cNvSpPr>
              <a:spLocks/>
            </p:cNvSpPr>
            <p:nvPr/>
          </p:nvSpPr>
          <p:spPr bwMode="auto">
            <a:xfrm>
              <a:off x="3850" y="3441"/>
              <a:ext cx="119" cy="659"/>
            </a:xfrm>
            <a:custGeom>
              <a:avLst/>
              <a:gdLst>
                <a:gd name="T0" fmla="*/ 1 w 237"/>
                <a:gd name="T1" fmla="*/ 0 h 1318"/>
                <a:gd name="T2" fmla="*/ 1 w 237"/>
                <a:gd name="T3" fmla="*/ 0 h 1318"/>
                <a:gd name="T4" fmla="*/ 1 w 237"/>
                <a:gd name="T5" fmla="*/ 0 h 1318"/>
                <a:gd name="T6" fmla="*/ 1 w 237"/>
                <a:gd name="T7" fmla="*/ 1 h 1318"/>
                <a:gd name="T8" fmla="*/ 1 w 237"/>
                <a:gd name="T9" fmla="*/ 1 h 1318"/>
                <a:gd name="T10" fmla="*/ 1 w 237"/>
                <a:gd name="T11" fmla="*/ 2 h 1318"/>
                <a:gd name="T12" fmla="*/ 1 w 237"/>
                <a:gd name="T13" fmla="*/ 2 h 1318"/>
                <a:gd name="T14" fmla="*/ 1 w 237"/>
                <a:gd name="T15" fmla="*/ 3 h 1318"/>
                <a:gd name="T16" fmla="*/ 1 w 237"/>
                <a:gd name="T17" fmla="*/ 3 h 1318"/>
                <a:gd name="T18" fmla="*/ 1 w 237"/>
                <a:gd name="T19" fmla="*/ 4 h 1318"/>
                <a:gd name="T20" fmla="*/ 1 w 237"/>
                <a:gd name="T21" fmla="*/ 4 h 1318"/>
                <a:gd name="T22" fmla="*/ 1 w 237"/>
                <a:gd name="T23" fmla="*/ 4 h 1318"/>
                <a:gd name="T24" fmla="*/ 1 w 237"/>
                <a:gd name="T25" fmla="*/ 4 h 1318"/>
                <a:gd name="T26" fmla="*/ 1 w 237"/>
                <a:gd name="T27" fmla="*/ 5 h 1318"/>
                <a:gd name="T28" fmla="*/ 1 w 237"/>
                <a:gd name="T29" fmla="*/ 5 h 1318"/>
                <a:gd name="T30" fmla="*/ 1 w 237"/>
                <a:gd name="T31" fmla="*/ 5 h 1318"/>
                <a:gd name="T32" fmla="*/ 1 w 237"/>
                <a:gd name="T33" fmla="*/ 5 h 1318"/>
                <a:gd name="T34" fmla="*/ 1 w 237"/>
                <a:gd name="T35" fmla="*/ 5 h 1318"/>
                <a:gd name="T36" fmla="*/ 1 w 237"/>
                <a:gd name="T37" fmla="*/ 5 h 1318"/>
                <a:gd name="T38" fmla="*/ 1 w 237"/>
                <a:gd name="T39" fmla="*/ 5 h 1318"/>
                <a:gd name="T40" fmla="*/ 1 w 237"/>
                <a:gd name="T41" fmla="*/ 6 h 1318"/>
                <a:gd name="T42" fmla="*/ 1 w 237"/>
                <a:gd name="T43" fmla="*/ 6 h 1318"/>
                <a:gd name="T44" fmla="*/ 1 w 237"/>
                <a:gd name="T45" fmla="*/ 6 h 1318"/>
                <a:gd name="T46" fmla="*/ 1 w 237"/>
                <a:gd name="T47" fmla="*/ 6 h 1318"/>
                <a:gd name="T48" fmla="*/ 1 w 237"/>
                <a:gd name="T49" fmla="*/ 6 h 1318"/>
                <a:gd name="T50" fmla="*/ 1 w 237"/>
                <a:gd name="T51" fmla="*/ 6 h 1318"/>
                <a:gd name="T52" fmla="*/ 1 w 237"/>
                <a:gd name="T53" fmla="*/ 6 h 1318"/>
                <a:gd name="T54" fmla="*/ 1 w 237"/>
                <a:gd name="T55" fmla="*/ 6 h 1318"/>
                <a:gd name="T56" fmla="*/ 1 w 237"/>
                <a:gd name="T57" fmla="*/ 6 h 1318"/>
                <a:gd name="T58" fmla="*/ 1 w 237"/>
                <a:gd name="T59" fmla="*/ 5 h 1318"/>
                <a:gd name="T60" fmla="*/ 1 w 237"/>
                <a:gd name="T61" fmla="*/ 5 h 1318"/>
                <a:gd name="T62" fmla="*/ 1 w 237"/>
                <a:gd name="T63" fmla="*/ 5 h 1318"/>
                <a:gd name="T64" fmla="*/ 1 w 237"/>
                <a:gd name="T65" fmla="*/ 5 h 1318"/>
                <a:gd name="T66" fmla="*/ 0 w 237"/>
                <a:gd name="T67" fmla="*/ 5 h 1318"/>
                <a:gd name="T68" fmla="*/ 1 w 237"/>
                <a:gd name="T69" fmla="*/ 4 h 1318"/>
                <a:gd name="T70" fmla="*/ 1 w 237"/>
                <a:gd name="T71" fmla="*/ 4 h 1318"/>
                <a:gd name="T72" fmla="*/ 1 w 237"/>
                <a:gd name="T73" fmla="*/ 4 h 1318"/>
                <a:gd name="T74" fmla="*/ 1 w 237"/>
                <a:gd name="T75" fmla="*/ 3 h 1318"/>
                <a:gd name="T76" fmla="*/ 1 w 237"/>
                <a:gd name="T77" fmla="*/ 3 h 1318"/>
                <a:gd name="T78" fmla="*/ 1 w 237"/>
                <a:gd name="T79" fmla="*/ 3 h 1318"/>
                <a:gd name="T80" fmla="*/ 1 w 237"/>
                <a:gd name="T81" fmla="*/ 0 h 1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7"/>
                <a:gd name="T124" fmla="*/ 0 h 1318"/>
                <a:gd name="T125" fmla="*/ 237 w 237"/>
                <a:gd name="T126" fmla="*/ 1318 h 13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7" h="1318">
                  <a:moveTo>
                    <a:pt x="79" y="0"/>
                  </a:moveTo>
                  <a:lnTo>
                    <a:pt x="100" y="0"/>
                  </a:lnTo>
                  <a:lnTo>
                    <a:pt x="136" y="0"/>
                  </a:lnTo>
                  <a:lnTo>
                    <a:pt x="140" y="81"/>
                  </a:lnTo>
                  <a:lnTo>
                    <a:pt x="144" y="168"/>
                  </a:lnTo>
                  <a:lnTo>
                    <a:pt x="145" y="257"/>
                  </a:lnTo>
                  <a:lnTo>
                    <a:pt x="146" y="337"/>
                  </a:lnTo>
                  <a:lnTo>
                    <a:pt x="178" y="668"/>
                  </a:lnTo>
                  <a:lnTo>
                    <a:pt x="191" y="739"/>
                  </a:lnTo>
                  <a:lnTo>
                    <a:pt x="203" y="807"/>
                  </a:lnTo>
                  <a:lnTo>
                    <a:pt x="213" y="871"/>
                  </a:lnTo>
                  <a:lnTo>
                    <a:pt x="222" y="935"/>
                  </a:lnTo>
                  <a:lnTo>
                    <a:pt x="228" y="998"/>
                  </a:lnTo>
                  <a:lnTo>
                    <a:pt x="234" y="1064"/>
                  </a:lnTo>
                  <a:lnTo>
                    <a:pt x="236" y="1132"/>
                  </a:lnTo>
                  <a:lnTo>
                    <a:pt x="237" y="1204"/>
                  </a:lnTo>
                  <a:lnTo>
                    <a:pt x="231" y="1225"/>
                  </a:lnTo>
                  <a:lnTo>
                    <a:pt x="224" y="1245"/>
                  </a:lnTo>
                  <a:lnTo>
                    <a:pt x="214" y="1262"/>
                  </a:lnTo>
                  <a:lnTo>
                    <a:pt x="203" y="1278"/>
                  </a:lnTo>
                  <a:lnTo>
                    <a:pt x="190" y="1293"/>
                  </a:lnTo>
                  <a:lnTo>
                    <a:pt x="175" y="1303"/>
                  </a:lnTo>
                  <a:lnTo>
                    <a:pt x="160" y="1313"/>
                  </a:lnTo>
                  <a:lnTo>
                    <a:pt x="144" y="1317"/>
                  </a:lnTo>
                  <a:lnTo>
                    <a:pt x="125" y="1318"/>
                  </a:lnTo>
                  <a:lnTo>
                    <a:pt x="108" y="1316"/>
                  </a:lnTo>
                  <a:lnTo>
                    <a:pt x="90" y="1310"/>
                  </a:lnTo>
                  <a:lnTo>
                    <a:pt x="71" y="1300"/>
                  </a:lnTo>
                  <a:lnTo>
                    <a:pt x="54" y="1286"/>
                  </a:lnTo>
                  <a:lnTo>
                    <a:pt x="38" y="1269"/>
                  </a:lnTo>
                  <a:lnTo>
                    <a:pt x="23" y="1248"/>
                  </a:lnTo>
                  <a:lnTo>
                    <a:pt x="9" y="1223"/>
                  </a:lnTo>
                  <a:lnTo>
                    <a:pt x="1" y="1162"/>
                  </a:lnTo>
                  <a:lnTo>
                    <a:pt x="0" y="1093"/>
                  </a:lnTo>
                  <a:lnTo>
                    <a:pt x="3" y="1016"/>
                  </a:lnTo>
                  <a:lnTo>
                    <a:pt x="11" y="936"/>
                  </a:lnTo>
                  <a:lnTo>
                    <a:pt x="23" y="852"/>
                  </a:lnTo>
                  <a:lnTo>
                    <a:pt x="37" y="766"/>
                  </a:lnTo>
                  <a:lnTo>
                    <a:pt x="53" y="680"/>
                  </a:lnTo>
                  <a:lnTo>
                    <a:pt x="69" y="596"/>
                  </a:lnTo>
                  <a:lnTo>
                    <a:pt x="79" y="0"/>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80918" name="Freeform 21"/>
            <p:cNvSpPr>
              <a:spLocks/>
            </p:cNvSpPr>
            <p:nvPr/>
          </p:nvSpPr>
          <p:spPr bwMode="auto">
            <a:xfrm>
              <a:off x="3902" y="3432"/>
              <a:ext cx="12" cy="234"/>
            </a:xfrm>
            <a:custGeom>
              <a:avLst/>
              <a:gdLst>
                <a:gd name="T0" fmla="*/ 0 w 24"/>
                <a:gd name="T1" fmla="*/ 1 h 467"/>
                <a:gd name="T2" fmla="*/ 0 w 24"/>
                <a:gd name="T3" fmla="*/ 2 h 467"/>
                <a:gd name="T4" fmla="*/ 1 w 24"/>
                <a:gd name="T5" fmla="*/ 2 h 467"/>
                <a:gd name="T6" fmla="*/ 1 w 24"/>
                <a:gd name="T7" fmla="*/ 0 h 467"/>
                <a:gd name="T8" fmla="*/ 0 w 24"/>
                <a:gd name="T9" fmla="*/ 1 h 467"/>
                <a:gd name="T10" fmla="*/ 0 60000 65536"/>
                <a:gd name="T11" fmla="*/ 0 60000 65536"/>
                <a:gd name="T12" fmla="*/ 0 60000 65536"/>
                <a:gd name="T13" fmla="*/ 0 60000 65536"/>
                <a:gd name="T14" fmla="*/ 0 60000 65536"/>
                <a:gd name="T15" fmla="*/ 0 w 24"/>
                <a:gd name="T16" fmla="*/ 0 h 467"/>
                <a:gd name="T17" fmla="*/ 24 w 24"/>
                <a:gd name="T18" fmla="*/ 467 h 467"/>
              </a:gdLst>
              <a:ahLst/>
              <a:cxnLst>
                <a:cxn ang="T10">
                  <a:pos x="T0" y="T1"/>
                </a:cxn>
                <a:cxn ang="T11">
                  <a:pos x="T2" y="T3"/>
                </a:cxn>
                <a:cxn ang="T12">
                  <a:pos x="T4" y="T5"/>
                </a:cxn>
                <a:cxn ang="T13">
                  <a:pos x="T6" y="T7"/>
                </a:cxn>
                <a:cxn ang="T14">
                  <a:pos x="T8" y="T9"/>
                </a:cxn>
              </a:cxnLst>
              <a:rect l="T15" t="T16" r="T17" b="T18"/>
              <a:pathLst>
                <a:path w="24" h="467">
                  <a:moveTo>
                    <a:pt x="0" y="13"/>
                  </a:moveTo>
                  <a:lnTo>
                    <a:pt x="0" y="467"/>
                  </a:lnTo>
                  <a:lnTo>
                    <a:pt x="24" y="458"/>
                  </a:lnTo>
                  <a:lnTo>
                    <a:pt x="24" y="0"/>
                  </a:lnTo>
                  <a:lnTo>
                    <a:pt x="0" y="13"/>
                  </a:lnTo>
                  <a:close/>
                </a:path>
              </a:pathLst>
            </a:custGeom>
            <a:solidFill>
              <a:srgbClr val="00335B"/>
            </a:solidFill>
            <a:ln w="9525">
              <a:noFill/>
              <a:round/>
              <a:headEnd/>
              <a:tailEnd/>
            </a:ln>
          </p:spPr>
          <p:txBody>
            <a:bodyPr>
              <a:prstTxWarp prst="textNoShape">
                <a:avLst/>
              </a:prstTxWarp>
            </a:bodyPr>
            <a:lstStyle/>
            <a:p>
              <a:pPr eaLnBrk="0" hangingPunct="0"/>
              <a:endParaRPr lang="en-US"/>
            </a:p>
          </p:txBody>
        </p:sp>
        <p:sp>
          <p:nvSpPr>
            <p:cNvPr id="80919" name="Freeform 22"/>
            <p:cNvSpPr>
              <a:spLocks/>
            </p:cNvSpPr>
            <p:nvPr/>
          </p:nvSpPr>
          <p:spPr bwMode="auto">
            <a:xfrm>
              <a:off x="3860" y="3679"/>
              <a:ext cx="103" cy="411"/>
            </a:xfrm>
            <a:custGeom>
              <a:avLst/>
              <a:gdLst>
                <a:gd name="T0" fmla="*/ 0 w 208"/>
                <a:gd name="T1" fmla="*/ 0 h 823"/>
                <a:gd name="T2" fmla="*/ 0 w 208"/>
                <a:gd name="T3" fmla="*/ 1 h 823"/>
                <a:gd name="T4" fmla="*/ 0 w 208"/>
                <a:gd name="T5" fmla="*/ 1 h 823"/>
                <a:gd name="T6" fmla="*/ 0 w 208"/>
                <a:gd name="T7" fmla="*/ 1 h 823"/>
                <a:gd name="T8" fmla="*/ 0 w 208"/>
                <a:gd name="T9" fmla="*/ 2 h 823"/>
                <a:gd name="T10" fmla="*/ 0 w 208"/>
                <a:gd name="T11" fmla="*/ 2 h 823"/>
                <a:gd name="T12" fmla="*/ 0 w 208"/>
                <a:gd name="T13" fmla="*/ 2 h 823"/>
                <a:gd name="T14" fmla="*/ 0 w 208"/>
                <a:gd name="T15" fmla="*/ 2 h 823"/>
                <a:gd name="T16" fmla="*/ 0 w 208"/>
                <a:gd name="T17" fmla="*/ 2 h 823"/>
                <a:gd name="T18" fmla="*/ 0 w 208"/>
                <a:gd name="T19" fmla="*/ 3 h 823"/>
                <a:gd name="T20" fmla="*/ 0 w 208"/>
                <a:gd name="T21" fmla="*/ 3 h 823"/>
                <a:gd name="T22" fmla="*/ 0 w 208"/>
                <a:gd name="T23" fmla="*/ 3 h 823"/>
                <a:gd name="T24" fmla="*/ 0 w 208"/>
                <a:gd name="T25" fmla="*/ 3 h 823"/>
                <a:gd name="T26" fmla="*/ 0 w 208"/>
                <a:gd name="T27" fmla="*/ 3 h 823"/>
                <a:gd name="T28" fmla="*/ 0 w 208"/>
                <a:gd name="T29" fmla="*/ 3 h 823"/>
                <a:gd name="T30" fmla="*/ 0 w 208"/>
                <a:gd name="T31" fmla="*/ 3 h 823"/>
                <a:gd name="T32" fmla="*/ 0 w 208"/>
                <a:gd name="T33" fmla="*/ 3 h 823"/>
                <a:gd name="T34" fmla="*/ 0 w 208"/>
                <a:gd name="T35" fmla="*/ 3 h 823"/>
                <a:gd name="T36" fmla="*/ 0 w 208"/>
                <a:gd name="T37" fmla="*/ 2 h 823"/>
                <a:gd name="T38" fmla="*/ 0 w 208"/>
                <a:gd name="T39" fmla="*/ 2 h 823"/>
                <a:gd name="T40" fmla="*/ 0 w 208"/>
                <a:gd name="T41" fmla="*/ 2 h 823"/>
                <a:gd name="T42" fmla="*/ 0 w 208"/>
                <a:gd name="T43" fmla="*/ 2 h 823"/>
                <a:gd name="T44" fmla="*/ 0 w 208"/>
                <a:gd name="T45" fmla="*/ 2 h 823"/>
                <a:gd name="T46" fmla="*/ 0 w 208"/>
                <a:gd name="T47" fmla="*/ 1 h 823"/>
                <a:gd name="T48" fmla="*/ 0 w 208"/>
                <a:gd name="T49" fmla="*/ 1 h 823"/>
                <a:gd name="T50" fmla="*/ 0 w 208"/>
                <a:gd name="T51" fmla="*/ 1 h 823"/>
                <a:gd name="T52" fmla="*/ 0 w 208"/>
                <a:gd name="T53" fmla="*/ 0 h 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823"/>
                <a:gd name="T83" fmla="*/ 208 w 208"/>
                <a:gd name="T84" fmla="*/ 823 h 8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823">
                  <a:moveTo>
                    <a:pt x="97" y="0"/>
                  </a:moveTo>
                  <a:lnTo>
                    <a:pt x="41" y="332"/>
                  </a:lnTo>
                  <a:lnTo>
                    <a:pt x="28" y="394"/>
                  </a:lnTo>
                  <a:lnTo>
                    <a:pt x="16" y="459"/>
                  </a:lnTo>
                  <a:lnTo>
                    <a:pt x="7" y="524"/>
                  </a:lnTo>
                  <a:lnTo>
                    <a:pt x="1" y="589"/>
                  </a:lnTo>
                  <a:lnTo>
                    <a:pt x="0" y="651"/>
                  </a:lnTo>
                  <a:lnTo>
                    <a:pt x="4" y="710"/>
                  </a:lnTo>
                  <a:lnTo>
                    <a:pt x="14" y="764"/>
                  </a:lnTo>
                  <a:lnTo>
                    <a:pt x="32" y="810"/>
                  </a:lnTo>
                  <a:lnTo>
                    <a:pt x="49" y="817"/>
                  </a:lnTo>
                  <a:lnTo>
                    <a:pt x="67" y="822"/>
                  </a:lnTo>
                  <a:lnTo>
                    <a:pt x="89" y="823"/>
                  </a:lnTo>
                  <a:lnTo>
                    <a:pt x="113" y="820"/>
                  </a:lnTo>
                  <a:lnTo>
                    <a:pt x="137" y="816"/>
                  </a:lnTo>
                  <a:lnTo>
                    <a:pt x="160" y="808"/>
                  </a:lnTo>
                  <a:lnTo>
                    <a:pt x="182" y="796"/>
                  </a:lnTo>
                  <a:lnTo>
                    <a:pt x="202" y="782"/>
                  </a:lnTo>
                  <a:lnTo>
                    <a:pt x="206" y="736"/>
                  </a:lnTo>
                  <a:lnTo>
                    <a:pt x="208" y="687"/>
                  </a:lnTo>
                  <a:lnTo>
                    <a:pt x="205" y="634"/>
                  </a:lnTo>
                  <a:lnTo>
                    <a:pt x="201" y="578"/>
                  </a:lnTo>
                  <a:lnTo>
                    <a:pt x="192" y="520"/>
                  </a:lnTo>
                  <a:lnTo>
                    <a:pt x="181" y="459"/>
                  </a:lnTo>
                  <a:lnTo>
                    <a:pt x="167" y="393"/>
                  </a:lnTo>
                  <a:lnTo>
                    <a:pt x="150" y="325"/>
                  </a:lnTo>
                  <a:lnTo>
                    <a:pt x="97" y="0"/>
                  </a:lnTo>
                  <a:close/>
                </a:path>
              </a:pathLst>
            </a:custGeom>
            <a:solidFill>
              <a:srgbClr val="8C4400"/>
            </a:solidFill>
            <a:ln w="9525">
              <a:noFill/>
              <a:round/>
              <a:headEnd/>
              <a:tailEnd/>
            </a:ln>
          </p:spPr>
          <p:txBody>
            <a:bodyPr>
              <a:prstTxWarp prst="textNoShape">
                <a:avLst/>
              </a:prstTxWarp>
            </a:bodyPr>
            <a:lstStyle/>
            <a:p>
              <a:pPr eaLnBrk="0" hangingPunct="0"/>
              <a:endParaRPr lang="en-US"/>
            </a:p>
          </p:txBody>
        </p:sp>
        <p:sp>
          <p:nvSpPr>
            <p:cNvPr id="80920" name="Freeform 23"/>
            <p:cNvSpPr>
              <a:spLocks/>
            </p:cNvSpPr>
            <p:nvPr/>
          </p:nvSpPr>
          <p:spPr bwMode="auto">
            <a:xfrm>
              <a:off x="3862" y="3700"/>
              <a:ext cx="98" cy="386"/>
            </a:xfrm>
            <a:custGeom>
              <a:avLst/>
              <a:gdLst>
                <a:gd name="T0" fmla="*/ 1 w 195"/>
                <a:gd name="T1" fmla="*/ 0 h 771"/>
                <a:gd name="T2" fmla="*/ 1 w 195"/>
                <a:gd name="T3" fmla="*/ 1 h 771"/>
                <a:gd name="T4" fmla="*/ 1 w 195"/>
                <a:gd name="T5" fmla="*/ 1 h 771"/>
                <a:gd name="T6" fmla="*/ 1 w 195"/>
                <a:gd name="T7" fmla="*/ 1 h 771"/>
                <a:gd name="T8" fmla="*/ 1 w 195"/>
                <a:gd name="T9" fmla="*/ 1 h 771"/>
                <a:gd name="T10" fmla="*/ 1 w 195"/>
                <a:gd name="T11" fmla="*/ 1 h 771"/>
                <a:gd name="T12" fmla="*/ 1 w 195"/>
                <a:gd name="T13" fmla="*/ 1 h 771"/>
                <a:gd name="T14" fmla="*/ 1 w 195"/>
                <a:gd name="T15" fmla="*/ 2 h 771"/>
                <a:gd name="T16" fmla="*/ 1 w 195"/>
                <a:gd name="T17" fmla="*/ 2 h 771"/>
                <a:gd name="T18" fmla="*/ 1 w 195"/>
                <a:gd name="T19" fmla="*/ 2 h 771"/>
                <a:gd name="T20" fmla="*/ 1 w 195"/>
                <a:gd name="T21" fmla="*/ 2 h 771"/>
                <a:gd name="T22" fmla="*/ 1 w 195"/>
                <a:gd name="T23" fmla="*/ 2 h 771"/>
                <a:gd name="T24" fmla="*/ 1 w 195"/>
                <a:gd name="T25" fmla="*/ 3 h 771"/>
                <a:gd name="T26" fmla="*/ 0 w 195"/>
                <a:gd name="T27" fmla="*/ 3 h 771"/>
                <a:gd name="T28" fmla="*/ 1 w 195"/>
                <a:gd name="T29" fmla="*/ 3 h 771"/>
                <a:gd name="T30" fmla="*/ 1 w 195"/>
                <a:gd name="T31" fmla="*/ 3 h 771"/>
                <a:gd name="T32" fmla="*/ 1 w 195"/>
                <a:gd name="T33" fmla="*/ 3 h 771"/>
                <a:gd name="T34" fmla="*/ 1 w 195"/>
                <a:gd name="T35" fmla="*/ 3 h 771"/>
                <a:gd name="T36" fmla="*/ 1 w 195"/>
                <a:gd name="T37" fmla="*/ 4 h 771"/>
                <a:gd name="T38" fmla="*/ 1 w 195"/>
                <a:gd name="T39" fmla="*/ 4 h 771"/>
                <a:gd name="T40" fmla="*/ 1 w 195"/>
                <a:gd name="T41" fmla="*/ 4 h 771"/>
                <a:gd name="T42" fmla="*/ 1 w 195"/>
                <a:gd name="T43" fmla="*/ 3 h 771"/>
                <a:gd name="T44" fmla="*/ 1 w 195"/>
                <a:gd name="T45" fmla="*/ 3 h 771"/>
                <a:gd name="T46" fmla="*/ 1 w 195"/>
                <a:gd name="T47" fmla="*/ 3 h 771"/>
                <a:gd name="T48" fmla="*/ 1 w 195"/>
                <a:gd name="T49" fmla="*/ 3 h 771"/>
                <a:gd name="T50" fmla="*/ 1 w 195"/>
                <a:gd name="T51" fmla="*/ 3 h 771"/>
                <a:gd name="T52" fmla="*/ 1 w 195"/>
                <a:gd name="T53" fmla="*/ 3 h 771"/>
                <a:gd name="T54" fmla="*/ 1 w 195"/>
                <a:gd name="T55" fmla="*/ 3 h 771"/>
                <a:gd name="T56" fmla="*/ 1 w 195"/>
                <a:gd name="T57" fmla="*/ 3 h 771"/>
                <a:gd name="T58" fmla="*/ 1 w 195"/>
                <a:gd name="T59" fmla="*/ 2 h 771"/>
                <a:gd name="T60" fmla="*/ 1 w 195"/>
                <a:gd name="T61" fmla="*/ 2 h 771"/>
                <a:gd name="T62" fmla="*/ 1 w 195"/>
                <a:gd name="T63" fmla="*/ 2 h 771"/>
                <a:gd name="T64" fmla="*/ 1 w 195"/>
                <a:gd name="T65" fmla="*/ 2 h 771"/>
                <a:gd name="T66" fmla="*/ 1 w 195"/>
                <a:gd name="T67" fmla="*/ 1 h 771"/>
                <a:gd name="T68" fmla="*/ 1 w 195"/>
                <a:gd name="T69" fmla="*/ 1 h 771"/>
                <a:gd name="T70" fmla="*/ 1 w 195"/>
                <a:gd name="T71" fmla="*/ 1 h 771"/>
                <a:gd name="T72" fmla="*/ 1 w 195"/>
                <a:gd name="T73" fmla="*/ 1 h 771"/>
                <a:gd name="T74" fmla="*/ 1 w 195"/>
                <a:gd name="T75" fmla="*/ 1 h 771"/>
                <a:gd name="T76" fmla="*/ 1 w 195"/>
                <a:gd name="T77" fmla="*/ 1 h 771"/>
                <a:gd name="T78" fmla="*/ 1 w 195"/>
                <a:gd name="T79" fmla="*/ 1 h 771"/>
                <a:gd name="T80" fmla="*/ 1 w 195"/>
                <a:gd name="T81" fmla="*/ 0 h 7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771"/>
                <a:gd name="T125" fmla="*/ 195 w 195"/>
                <a:gd name="T126" fmla="*/ 771 h 7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771">
                  <a:moveTo>
                    <a:pt x="91" y="0"/>
                  </a:moveTo>
                  <a:lnTo>
                    <a:pt x="84" y="39"/>
                  </a:lnTo>
                  <a:lnTo>
                    <a:pt x="78" y="78"/>
                  </a:lnTo>
                  <a:lnTo>
                    <a:pt x="71" y="117"/>
                  </a:lnTo>
                  <a:lnTo>
                    <a:pt x="64" y="156"/>
                  </a:lnTo>
                  <a:lnTo>
                    <a:pt x="58" y="196"/>
                  </a:lnTo>
                  <a:lnTo>
                    <a:pt x="51" y="235"/>
                  </a:lnTo>
                  <a:lnTo>
                    <a:pt x="45" y="274"/>
                  </a:lnTo>
                  <a:lnTo>
                    <a:pt x="38" y="313"/>
                  </a:lnTo>
                  <a:lnTo>
                    <a:pt x="26" y="371"/>
                  </a:lnTo>
                  <a:lnTo>
                    <a:pt x="16" y="431"/>
                  </a:lnTo>
                  <a:lnTo>
                    <a:pt x="7" y="492"/>
                  </a:lnTo>
                  <a:lnTo>
                    <a:pt x="2" y="552"/>
                  </a:lnTo>
                  <a:lnTo>
                    <a:pt x="0" y="609"/>
                  </a:lnTo>
                  <a:lnTo>
                    <a:pt x="3" y="663"/>
                  </a:lnTo>
                  <a:lnTo>
                    <a:pt x="14" y="713"/>
                  </a:lnTo>
                  <a:lnTo>
                    <a:pt x="31" y="757"/>
                  </a:lnTo>
                  <a:lnTo>
                    <a:pt x="46" y="765"/>
                  </a:lnTo>
                  <a:lnTo>
                    <a:pt x="64" y="769"/>
                  </a:lnTo>
                  <a:lnTo>
                    <a:pt x="85" y="771"/>
                  </a:lnTo>
                  <a:lnTo>
                    <a:pt x="107" y="769"/>
                  </a:lnTo>
                  <a:lnTo>
                    <a:pt x="130" y="764"/>
                  </a:lnTo>
                  <a:lnTo>
                    <a:pt x="152" y="756"/>
                  </a:lnTo>
                  <a:lnTo>
                    <a:pt x="172" y="743"/>
                  </a:lnTo>
                  <a:lnTo>
                    <a:pt x="190" y="728"/>
                  </a:lnTo>
                  <a:lnTo>
                    <a:pt x="194" y="683"/>
                  </a:lnTo>
                  <a:lnTo>
                    <a:pt x="195" y="636"/>
                  </a:lnTo>
                  <a:lnTo>
                    <a:pt x="192" y="585"/>
                  </a:lnTo>
                  <a:lnTo>
                    <a:pt x="188" y="532"/>
                  </a:lnTo>
                  <a:lnTo>
                    <a:pt x="180" y="477"/>
                  </a:lnTo>
                  <a:lnTo>
                    <a:pt x="169" y="417"/>
                  </a:lnTo>
                  <a:lnTo>
                    <a:pt x="157" y="355"/>
                  </a:lnTo>
                  <a:lnTo>
                    <a:pt x="142" y="290"/>
                  </a:lnTo>
                  <a:lnTo>
                    <a:pt x="135" y="253"/>
                  </a:lnTo>
                  <a:lnTo>
                    <a:pt x="129" y="217"/>
                  </a:lnTo>
                  <a:lnTo>
                    <a:pt x="122" y="181"/>
                  </a:lnTo>
                  <a:lnTo>
                    <a:pt x="116" y="145"/>
                  </a:lnTo>
                  <a:lnTo>
                    <a:pt x="111" y="108"/>
                  </a:lnTo>
                  <a:lnTo>
                    <a:pt x="104" y="72"/>
                  </a:lnTo>
                  <a:lnTo>
                    <a:pt x="98" y="35"/>
                  </a:lnTo>
                  <a:lnTo>
                    <a:pt x="91" y="0"/>
                  </a:lnTo>
                  <a:close/>
                </a:path>
              </a:pathLst>
            </a:custGeom>
            <a:solidFill>
              <a:srgbClr val="965100"/>
            </a:solidFill>
            <a:ln w="9525">
              <a:noFill/>
              <a:round/>
              <a:headEnd/>
              <a:tailEnd/>
            </a:ln>
          </p:spPr>
          <p:txBody>
            <a:bodyPr>
              <a:prstTxWarp prst="textNoShape">
                <a:avLst/>
              </a:prstTxWarp>
            </a:bodyPr>
            <a:lstStyle/>
            <a:p>
              <a:pPr eaLnBrk="0" hangingPunct="0"/>
              <a:endParaRPr lang="en-US"/>
            </a:p>
          </p:txBody>
        </p:sp>
        <p:sp>
          <p:nvSpPr>
            <p:cNvPr id="80921" name="Freeform 24"/>
            <p:cNvSpPr>
              <a:spLocks/>
            </p:cNvSpPr>
            <p:nvPr/>
          </p:nvSpPr>
          <p:spPr bwMode="auto">
            <a:xfrm>
              <a:off x="3867" y="3722"/>
              <a:ext cx="89" cy="360"/>
            </a:xfrm>
            <a:custGeom>
              <a:avLst/>
              <a:gdLst>
                <a:gd name="T0" fmla="*/ 0 w 180"/>
                <a:gd name="T1" fmla="*/ 0 h 722"/>
                <a:gd name="T2" fmla="*/ 0 w 180"/>
                <a:gd name="T3" fmla="*/ 0 h 722"/>
                <a:gd name="T4" fmla="*/ 0 w 180"/>
                <a:gd name="T5" fmla="*/ 0 h 722"/>
                <a:gd name="T6" fmla="*/ 0 w 180"/>
                <a:gd name="T7" fmla="*/ 0 h 722"/>
                <a:gd name="T8" fmla="*/ 0 w 180"/>
                <a:gd name="T9" fmla="*/ 0 h 722"/>
                <a:gd name="T10" fmla="*/ 0 w 180"/>
                <a:gd name="T11" fmla="*/ 0 h 722"/>
                <a:gd name="T12" fmla="*/ 0 w 180"/>
                <a:gd name="T13" fmla="*/ 0 h 722"/>
                <a:gd name="T14" fmla="*/ 0 w 180"/>
                <a:gd name="T15" fmla="*/ 1 h 722"/>
                <a:gd name="T16" fmla="*/ 0 w 180"/>
                <a:gd name="T17" fmla="*/ 1 h 722"/>
                <a:gd name="T18" fmla="*/ 0 w 180"/>
                <a:gd name="T19" fmla="*/ 1 h 722"/>
                <a:gd name="T20" fmla="*/ 0 w 180"/>
                <a:gd name="T21" fmla="*/ 1 h 722"/>
                <a:gd name="T22" fmla="*/ 0 w 180"/>
                <a:gd name="T23" fmla="*/ 1 h 722"/>
                <a:gd name="T24" fmla="*/ 0 w 180"/>
                <a:gd name="T25" fmla="*/ 2 h 722"/>
                <a:gd name="T26" fmla="*/ 0 w 180"/>
                <a:gd name="T27" fmla="*/ 2 h 722"/>
                <a:gd name="T28" fmla="*/ 0 w 180"/>
                <a:gd name="T29" fmla="*/ 2 h 722"/>
                <a:gd name="T30" fmla="*/ 0 w 180"/>
                <a:gd name="T31" fmla="*/ 2 h 722"/>
                <a:gd name="T32" fmla="*/ 0 w 180"/>
                <a:gd name="T33" fmla="*/ 2 h 722"/>
                <a:gd name="T34" fmla="*/ 0 w 180"/>
                <a:gd name="T35" fmla="*/ 2 h 722"/>
                <a:gd name="T36" fmla="*/ 0 w 180"/>
                <a:gd name="T37" fmla="*/ 2 h 722"/>
                <a:gd name="T38" fmla="*/ 0 w 180"/>
                <a:gd name="T39" fmla="*/ 2 h 722"/>
                <a:gd name="T40" fmla="*/ 0 w 180"/>
                <a:gd name="T41" fmla="*/ 2 h 722"/>
                <a:gd name="T42" fmla="*/ 0 w 180"/>
                <a:gd name="T43" fmla="*/ 2 h 722"/>
                <a:gd name="T44" fmla="*/ 0 w 180"/>
                <a:gd name="T45" fmla="*/ 2 h 722"/>
                <a:gd name="T46" fmla="*/ 0 w 180"/>
                <a:gd name="T47" fmla="*/ 2 h 722"/>
                <a:gd name="T48" fmla="*/ 0 w 180"/>
                <a:gd name="T49" fmla="*/ 2 h 722"/>
                <a:gd name="T50" fmla="*/ 0 w 180"/>
                <a:gd name="T51" fmla="*/ 2 h 722"/>
                <a:gd name="T52" fmla="*/ 0 w 180"/>
                <a:gd name="T53" fmla="*/ 2 h 722"/>
                <a:gd name="T54" fmla="*/ 0 w 180"/>
                <a:gd name="T55" fmla="*/ 2 h 722"/>
                <a:gd name="T56" fmla="*/ 0 w 180"/>
                <a:gd name="T57" fmla="*/ 1 h 722"/>
                <a:gd name="T58" fmla="*/ 0 w 180"/>
                <a:gd name="T59" fmla="*/ 1 h 722"/>
                <a:gd name="T60" fmla="*/ 0 w 180"/>
                <a:gd name="T61" fmla="*/ 1 h 722"/>
                <a:gd name="T62" fmla="*/ 0 w 180"/>
                <a:gd name="T63" fmla="*/ 1 h 722"/>
                <a:gd name="T64" fmla="*/ 0 w 180"/>
                <a:gd name="T65" fmla="*/ 1 h 722"/>
                <a:gd name="T66" fmla="*/ 0 w 180"/>
                <a:gd name="T67" fmla="*/ 0 h 722"/>
                <a:gd name="T68" fmla="*/ 0 w 180"/>
                <a:gd name="T69" fmla="*/ 0 h 722"/>
                <a:gd name="T70" fmla="*/ 0 w 180"/>
                <a:gd name="T71" fmla="*/ 0 h 722"/>
                <a:gd name="T72" fmla="*/ 0 w 180"/>
                <a:gd name="T73" fmla="*/ 0 h 722"/>
                <a:gd name="T74" fmla="*/ 0 w 180"/>
                <a:gd name="T75" fmla="*/ 0 h 722"/>
                <a:gd name="T76" fmla="*/ 0 w 180"/>
                <a:gd name="T77" fmla="*/ 0 h 722"/>
                <a:gd name="T78" fmla="*/ 0 w 180"/>
                <a:gd name="T79" fmla="*/ 0 h 722"/>
                <a:gd name="T80" fmla="*/ 0 w 180"/>
                <a:gd name="T81" fmla="*/ 0 h 7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722"/>
                <a:gd name="T125" fmla="*/ 180 w 180"/>
                <a:gd name="T126" fmla="*/ 722 h 7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722">
                  <a:moveTo>
                    <a:pt x="83" y="0"/>
                  </a:moveTo>
                  <a:lnTo>
                    <a:pt x="76" y="37"/>
                  </a:lnTo>
                  <a:lnTo>
                    <a:pt x="70" y="74"/>
                  </a:lnTo>
                  <a:lnTo>
                    <a:pt x="63" y="111"/>
                  </a:lnTo>
                  <a:lnTo>
                    <a:pt x="58" y="148"/>
                  </a:lnTo>
                  <a:lnTo>
                    <a:pt x="52" y="185"/>
                  </a:lnTo>
                  <a:lnTo>
                    <a:pt x="46" y="222"/>
                  </a:lnTo>
                  <a:lnTo>
                    <a:pt x="39" y="257"/>
                  </a:lnTo>
                  <a:lnTo>
                    <a:pt x="33" y="294"/>
                  </a:lnTo>
                  <a:lnTo>
                    <a:pt x="23" y="348"/>
                  </a:lnTo>
                  <a:lnTo>
                    <a:pt x="14" y="404"/>
                  </a:lnTo>
                  <a:lnTo>
                    <a:pt x="6" y="459"/>
                  </a:lnTo>
                  <a:lnTo>
                    <a:pt x="1" y="514"/>
                  </a:lnTo>
                  <a:lnTo>
                    <a:pt x="0" y="567"/>
                  </a:lnTo>
                  <a:lnTo>
                    <a:pt x="3" y="618"/>
                  </a:lnTo>
                  <a:lnTo>
                    <a:pt x="13" y="664"/>
                  </a:lnTo>
                  <a:lnTo>
                    <a:pt x="28" y="704"/>
                  </a:lnTo>
                  <a:lnTo>
                    <a:pt x="42" y="714"/>
                  </a:lnTo>
                  <a:lnTo>
                    <a:pt x="59" y="719"/>
                  </a:lnTo>
                  <a:lnTo>
                    <a:pt x="78" y="722"/>
                  </a:lnTo>
                  <a:lnTo>
                    <a:pt x="99" y="719"/>
                  </a:lnTo>
                  <a:lnTo>
                    <a:pt x="120" y="714"/>
                  </a:lnTo>
                  <a:lnTo>
                    <a:pt x="141" y="704"/>
                  </a:lnTo>
                  <a:lnTo>
                    <a:pt x="160" y="693"/>
                  </a:lnTo>
                  <a:lnTo>
                    <a:pt x="176" y="677"/>
                  </a:lnTo>
                  <a:lnTo>
                    <a:pt x="180" y="633"/>
                  </a:lnTo>
                  <a:lnTo>
                    <a:pt x="180" y="588"/>
                  </a:lnTo>
                  <a:lnTo>
                    <a:pt x="178" y="540"/>
                  </a:lnTo>
                  <a:lnTo>
                    <a:pt x="173" y="488"/>
                  </a:lnTo>
                  <a:lnTo>
                    <a:pt x="166" y="435"/>
                  </a:lnTo>
                  <a:lnTo>
                    <a:pt x="156" y="377"/>
                  </a:lnTo>
                  <a:lnTo>
                    <a:pt x="144" y="318"/>
                  </a:lnTo>
                  <a:lnTo>
                    <a:pt x="129" y="256"/>
                  </a:lnTo>
                  <a:lnTo>
                    <a:pt x="123" y="224"/>
                  </a:lnTo>
                  <a:lnTo>
                    <a:pt x="118" y="192"/>
                  </a:lnTo>
                  <a:lnTo>
                    <a:pt x="112" y="160"/>
                  </a:lnTo>
                  <a:lnTo>
                    <a:pt x="106" y="128"/>
                  </a:lnTo>
                  <a:lnTo>
                    <a:pt x="100" y="96"/>
                  </a:lnTo>
                  <a:lnTo>
                    <a:pt x="95" y="64"/>
                  </a:lnTo>
                  <a:lnTo>
                    <a:pt x="89" y="33"/>
                  </a:lnTo>
                  <a:lnTo>
                    <a:pt x="83" y="0"/>
                  </a:lnTo>
                  <a:close/>
                </a:path>
              </a:pathLst>
            </a:custGeom>
            <a:solidFill>
              <a:srgbClr val="9E5900"/>
            </a:solidFill>
            <a:ln w="9525">
              <a:noFill/>
              <a:round/>
              <a:headEnd/>
              <a:tailEnd/>
            </a:ln>
          </p:spPr>
          <p:txBody>
            <a:bodyPr>
              <a:prstTxWarp prst="textNoShape">
                <a:avLst/>
              </a:prstTxWarp>
            </a:bodyPr>
            <a:lstStyle/>
            <a:p>
              <a:pPr eaLnBrk="0" hangingPunct="0"/>
              <a:endParaRPr lang="en-US"/>
            </a:p>
          </p:txBody>
        </p:sp>
        <p:sp>
          <p:nvSpPr>
            <p:cNvPr id="80922" name="Freeform 25"/>
            <p:cNvSpPr>
              <a:spLocks/>
            </p:cNvSpPr>
            <p:nvPr/>
          </p:nvSpPr>
          <p:spPr bwMode="auto">
            <a:xfrm>
              <a:off x="3869" y="3743"/>
              <a:ext cx="84" cy="335"/>
            </a:xfrm>
            <a:custGeom>
              <a:avLst/>
              <a:gdLst>
                <a:gd name="T0" fmla="*/ 1 w 167"/>
                <a:gd name="T1" fmla="*/ 0 h 671"/>
                <a:gd name="T2" fmla="*/ 1 w 167"/>
                <a:gd name="T3" fmla="*/ 0 h 671"/>
                <a:gd name="T4" fmla="*/ 1 w 167"/>
                <a:gd name="T5" fmla="*/ 0 h 671"/>
                <a:gd name="T6" fmla="*/ 1 w 167"/>
                <a:gd name="T7" fmla="*/ 0 h 671"/>
                <a:gd name="T8" fmla="*/ 1 w 167"/>
                <a:gd name="T9" fmla="*/ 0 h 671"/>
                <a:gd name="T10" fmla="*/ 1 w 167"/>
                <a:gd name="T11" fmla="*/ 0 h 671"/>
                <a:gd name="T12" fmla="*/ 1 w 167"/>
                <a:gd name="T13" fmla="*/ 0 h 671"/>
                <a:gd name="T14" fmla="*/ 1 w 167"/>
                <a:gd name="T15" fmla="*/ 0 h 671"/>
                <a:gd name="T16" fmla="*/ 1 w 167"/>
                <a:gd name="T17" fmla="*/ 1 h 671"/>
                <a:gd name="T18" fmla="*/ 1 w 167"/>
                <a:gd name="T19" fmla="*/ 1 h 671"/>
                <a:gd name="T20" fmla="*/ 1 w 167"/>
                <a:gd name="T21" fmla="*/ 1 h 671"/>
                <a:gd name="T22" fmla="*/ 1 w 167"/>
                <a:gd name="T23" fmla="*/ 1 h 671"/>
                <a:gd name="T24" fmla="*/ 1 w 167"/>
                <a:gd name="T25" fmla="*/ 1 h 671"/>
                <a:gd name="T26" fmla="*/ 0 w 167"/>
                <a:gd name="T27" fmla="*/ 2 h 671"/>
                <a:gd name="T28" fmla="*/ 1 w 167"/>
                <a:gd name="T29" fmla="*/ 2 h 671"/>
                <a:gd name="T30" fmla="*/ 1 w 167"/>
                <a:gd name="T31" fmla="*/ 2 h 671"/>
                <a:gd name="T32" fmla="*/ 1 w 167"/>
                <a:gd name="T33" fmla="*/ 2 h 671"/>
                <a:gd name="T34" fmla="*/ 1 w 167"/>
                <a:gd name="T35" fmla="*/ 2 h 671"/>
                <a:gd name="T36" fmla="*/ 1 w 167"/>
                <a:gd name="T37" fmla="*/ 2 h 671"/>
                <a:gd name="T38" fmla="*/ 1 w 167"/>
                <a:gd name="T39" fmla="*/ 2 h 671"/>
                <a:gd name="T40" fmla="*/ 1 w 167"/>
                <a:gd name="T41" fmla="*/ 2 h 671"/>
                <a:gd name="T42" fmla="*/ 1 w 167"/>
                <a:gd name="T43" fmla="*/ 2 h 671"/>
                <a:gd name="T44" fmla="*/ 1 w 167"/>
                <a:gd name="T45" fmla="*/ 2 h 671"/>
                <a:gd name="T46" fmla="*/ 1 w 167"/>
                <a:gd name="T47" fmla="*/ 2 h 671"/>
                <a:gd name="T48" fmla="*/ 1 w 167"/>
                <a:gd name="T49" fmla="*/ 2 h 671"/>
                <a:gd name="T50" fmla="*/ 1 w 167"/>
                <a:gd name="T51" fmla="*/ 2 h 671"/>
                <a:gd name="T52" fmla="*/ 1 w 167"/>
                <a:gd name="T53" fmla="*/ 2 h 671"/>
                <a:gd name="T54" fmla="*/ 1 w 167"/>
                <a:gd name="T55" fmla="*/ 1 h 671"/>
                <a:gd name="T56" fmla="*/ 1 w 167"/>
                <a:gd name="T57" fmla="*/ 1 h 671"/>
                <a:gd name="T58" fmla="*/ 1 w 167"/>
                <a:gd name="T59" fmla="*/ 1 h 671"/>
                <a:gd name="T60" fmla="*/ 1 w 167"/>
                <a:gd name="T61" fmla="*/ 1 h 671"/>
                <a:gd name="T62" fmla="*/ 1 w 167"/>
                <a:gd name="T63" fmla="*/ 1 h 671"/>
                <a:gd name="T64" fmla="*/ 1 w 167"/>
                <a:gd name="T65" fmla="*/ 0 h 671"/>
                <a:gd name="T66" fmla="*/ 1 w 167"/>
                <a:gd name="T67" fmla="*/ 0 h 671"/>
                <a:gd name="T68" fmla="*/ 1 w 167"/>
                <a:gd name="T69" fmla="*/ 0 h 671"/>
                <a:gd name="T70" fmla="*/ 1 w 167"/>
                <a:gd name="T71" fmla="*/ 0 h 671"/>
                <a:gd name="T72" fmla="*/ 1 w 167"/>
                <a:gd name="T73" fmla="*/ 0 h 671"/>
                <a:gd name="T74" fmla="*/ 1 w 167"/>
                <a:gd name="T75" fmla="*/ 0 h 671"/>
                <a:gd name="T76" fmla="*/ 1 w 167"/>
                <a:gd name="T77" fmla="*/ 0 h 671"/>
                <a:gd name="T78" fmla="*/ 1 w 167"/>
                <a:gd name="T79" fmla="*/ 0 h 671"/>
                <a:gd name="T80" fmla="*/ 1 w 167"/>
                <a:gd name="T81" fmla="*/ 0 h 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671"/>
                <a:gd name="T125" fmla="*/ 167 w 167"/>
                <a:gd name="T126" fmla="*/ 671 h 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671">
                  <a:moveTo>
                    <a:pt x="76" y="0"/>
                  </a:moveTo>
                  <a:lnTo>
                    <a:pt x="70" y="34"/>
                  </a:lnTo>
                  <a:lnTo>
                    <a:pt x="65" y="69"/>
                  </a:lnTo>
                  <a:lnTo>
                    <a:pt x="60" y="104"/>
                  </a:lnTo>
                  <a:lnTo>
                    <a:pt x="54" y="137"/>
                  </a:lnTo>
                  <a:lnTo>
                    <a:pt x="48" y="172"/>
                  </a:lnTo>
                  <a:lnTo>
                    <a:pt x="42" y="206"/>
                  </a:lnTo>
                  <a:lnTo>
                    <a:pt x="37" y="241"/>
                  </a:lnTo>
                  <a:lnTo>
                    <a:pt x="31" y="275"/>
                  </a:lnTo>
                  <a:lnTo>
                    <a:pt x="22" y="324"/>
                  </a:lnTo>
                  <a:lnTo>
                    <a:pt x="14" y="374"/>
                  </a:lnTo>
                  <a:lnTo>
                    <a:pt x="7" y="425"/>
                  </a:lnTo>
                  <a:lnTo>
                    <a:pt x="2" y="476"/>
                  </a:lnTo>
                  <a:lnTo>
                    <a:pt x="0" y="525"/>
                  </a:lnTo>
                  <a:lnTo>
                    <a:pt x="3" y="571"/>
                  </a:lnTo>
                  <a:lnTo>
                    <a:pt x="11" y="614"/>
                  </a:lnTo>
                  <a:lnTo>
                    <a:pt x="25" y="651"/>
                  </a:lnTo>
                  <a:lnTo>
                    <a:pt x="39" y="663"/>
                  </a:lnTo>
                  <a:lnTo>
                    <a:pt x="56" y="668"/>
                  </a:lnTo>
                  <a:lnTo>
                    <a:pt x="75" y="671"/>
                  </a:lnTo>
                  <a:lnTo>
                    <a:pt x="94" y="668"/>
                  </a:lnTo>
                  <a:lnTo>
                    <a:pt x="114" y="663"/>
                  </a:lnTo>
                  <a:lnTo>
                    <a:pt x="132" y="653"/>
                  </a:lnTo>
                  <a:lnTo>
                    <a:pt x="150" y="641"/>
                  </a:lnTo>
                  <a:lnTo>
                    <a:pt x="165" y="624"/>
                  </a:lnTo>
                  <a:lnTo>
                    <a:pt x="167" y="582"/>
                  </a:lnTo>
                  <a:lnTo>
                    <a:pt x="167" y="538"/>
                  </a:lnTo>
                  <a:lnTo>
                    <a:pt x="165" y="491"/>
                  </a:lnTo>
                  <a:lnTo>
                    <a:pt x="160" y="441"/>
                  </a:lnTo>
                  <a:lnTo>
                    <a:pt x="153" y="391"/>
                  </a:lnTo>
                  <a:lnTo>
                    <a:pt x="144" y="336"/>
                  </a:lnTo>
                  <a:lnTo>
                    <a:pt x="132" y="280"/>
                  </a:lnTo>
                  <a:lnTo>
                    <a:pt x="120" y="221"/>
                  </a:lnTo>
                  <a:lnTo>
                    <a:pt x="114" y="193"/>
                  </a:lnTo>
                  <a:lnTo>
                    <a:pt x="108" y="166"/>
                  </a:lnTo>
                  <a:lnTo>
                    <a:pt x="104" y="138"/>
                  </a:lnTo>
                  <a:lnTo>
                    <a:pt x="98" y="111"/>
                  </a:lnTo>
                  <a:lnTo>
                    <a:pt x="92" y="83"/>
                  </a:lnTo>
                  <a:lnTo>
                    <a:pt x="87" y="55"/>
                  </a:lnTo>
                  <a:lnTo>
                    <a:pt x="82" y="28"/>
                  </a:lnTo>
                  <a:lnTo>
                    <a:pt x="76" y="0"/>
                  </a:lnTo>
                  <a:close/>
                </a:path>
              </a:pathLst>
            </a:custGeom>
            <a:solidFill>
              <a:srgbClr val="A86600"/>
            </a:solidFill>
            <a:ln w="9525">
              <a:noFill/>
              <a:round/>
              <a:headEnd/>
              <a:tailEnd/>
            </a:ln>
          </p:spPr>
          <p:txBody>
            <a:bodyPr>
              <a:prstTxWarp prst="textNoShape">
                <a:avLst/>
              </a:prstTxWarp>
            </a:bodyPr>
            <a:lstStyle/>
            <a:p>
              <a:pPr eaLnBrk="0" hangingPunct="0"/>
              <a:endParaRPr lang="en-US"/>
            </a:p>
          </p:txBody>
        </p:sp>
        <p:sp>
          <p:nvSpPr>
            <p:cNvPr id="80923" name="Freeform 26"/>
            <p:cNvSpPr>
              <a:spLocks/>
            </p:cNvSpPr>
            <p:nvPr/>
          </p:nvSpPr>
          <p:spPr bwMode="auto">
            <a:xfrm>
              <a:off x="3873" y="3764"/>
              <a:ext cx="77" cy="310"/>
            </a:xfrm>
            <a:custGeom>
              <a:avLst/>
              <a:gdLst>
                <a:gd name="T0" fmla="*/ 1 w 153"/>
                <a:gd name="T1" fmla="*/ 0 h 622"/>
                <a:gd name="T2" fmla="*/ 1 w 153"/>
                <a:gd name="T3" fmla="*/ 0 h 622"/>
                <a:gd name="T4" fmla="*/ 1 w 153"/>
                <a:gd name="T5" fmla="*/ 0 h 622"/>
                <a:gd name="T6" fmla="*/ 1 w 153"/>
                <a:gd name="T7" fmla="*/ 0 h 622"/>
                <a:gd name="T8" fmla="*/ 1 w 153"/>
                <a:gd name="T9" fmla="*/ 0 h 622"/>
                <a:gd name="T10" fmla="*/ 1 w 153"/>
                <a:gd name="T11" fmla="*/ 0 h 622"/>
                <a:gd name="T12" fmla="*/ 1 w 153"/>
                <a:gd name="T13" fmla="*/ 0 h 622"/>
                <a:gd name="T14" fmla="*/ 1 w 153"/>
                <a:gd name="T15" fmla="*/ 0 h 622"/>
                <a:gd name="T16" fmla="*/ 1 w 153"/>
                <a:gd name="T17" fmla="*/ 1 h 622"/>
                <a:gd name="T18" fmla="*/ 1 w 153"/>
                <a:gd name="T19" fmla="*/ 1 h 622"/>
                <a:gd name="T20" fmla="*/ 1 w 153"/>
                <a:gd name="T21" fmla="*/ 1 h 622"/>
                <a:gd name="T22" fmla="*/ 1 w 153"/>
                <a:gd name="T23" fmla="*/ 1 h 622"/>
                <a:gd name="T24" fmla="*/ 1 w 153"/>
                <a:gd name="T25" fmla="*/ 1 h 622"/>
                <a:gd name="T26" fmla="*/ 0 w 153"/>
                <a:gd name="T27" fmla="*/ 1 h 622"/>
                <a:gd name="T28" fmla="*/ 1 w 153"/>
                <a:gd name="T29" fmla="*/ 2 h 622"/>
                <a:gd name="T30" fmla="*/ 1 w 153"/>
                <a:gd name="T31" fmla="*/ 2 h 622"/>
                <a:gd name="T32" fmla="*/ 1 w 153"/>
                <a:gd name="T33" fmla="*/ 2 h 622"/>
                <a:gd name="T34" fmla="*/ 1 w 153"/>
                <a:gd name="T35" fmla="*/ 2 h 622"/>
                <a:gd name="T36" fmla="*/ 1 w 153"/>
                <a:gd name="T37" fmla="*/ 2 h 622"/>
                <a:gd name="T38" fmla="*/ 1 w 153"/>
                <a:gd name="T39" fmla="*/ 2 h 622"/>
                <a:gd name="T40" fmla="*/ 1 w 153"/>
                <a:gd name="T41" fmla="*/ 2 h 622"/>
                <a:gd name="T42" fmla="*/ 1 w 153"/>
                <a:gd name="T43" fmla="*/ 2 h 622"/>
                <a:gd name="T44" fmla="*/ 1 w 153"/>
                <a:gd name="T45" fmla="*/ 2 h 622"/>
                <a:gd name="T46" fmla="*/ 1 w 153"/>
                <a:gd name="T47" fmla="*/ 2 h 622"/>
                <a:gd name="T48" fmla="*/ 1 w 153"/>
                <a:gd name="T49" fmla="*/ 2 h 622"/>
                <a:gd name="T50" fmla="*/ 1 w 153"/>
                <a:gd name="T51" fmla="*/ 2 h 622"/>
                <a:gd name="T52" fmla="*/ 1 w 153"/>
                <a:gd name="T53" fmla="*/ 1 h 622"/>
                <a:gd name="T54" fmla="*/ 1 w 153"/>
                <a:gd name="T55" fmla="*/ 1 h 622"/>
                <a:gd name="T56" fmla="*/ 1 w 153"/>
                <a:gd name="T57" fmla="*/ 1 h 622"/>
                <a:gd name="T58" fmla="*/ 1 w 153"/>
                <a:gd name="T59" fmla="*/ 1 h 622"/>
                <a:gd name="T60" fmla="*/ 1 w 153"/>
                <a:gd name="T61" fmla="*/ 1 h 622"/>
                <a:gd name="T62" fmla="*/ 1 w 153"/>
                <a:gd name="T63" fmla="*/ 0 h 622"/>
                <a:gd name="T64" fmla="*/ 1 w 153"/>
                <a:gd name="T65" fmla="*/ 0 h 622"/>
                <a:gd name="T66" fmla="*/ 1 w 153"/>
                <a:gd name="T67" fmla="*/ 0 h 622"/>
                <a:gd name="T68" fmla="*/ 1 w 153"/>
                <a:gd name="T69" fmla="*/ 0 h 622"/>
                <a:gd name="T70" fmla="*/ 1 w 153"/>
                <a:gd name="T71" fmla="*/ 0 h 622"/>
                <a:gd name="T72" fmla="*/ 1 w 153"/>
                <a:gd name="T73" fmla="*/ 0 h 622"/>
                <a:gd name="T74" fmla="*/ 1 w 153"/>
                <a:gd name="T75" fmla="*/ 0 h 622"/>
                <a:gd name="T76" fmla="*/ 1 w 153"/>
                <a:gd name="T77" fmla="*/ 0 h 622"/>
                <a:gd name="T78" fmla="*/ 1 w 153"/>
                <a:gd name="T79" fmla="*/ 0 h 622"/>
                <a:gd name="T80" fmla="*/ 1 w 153"/>
                <a:gd name="T81" fmla="*/ 0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622"/>
                <a:gd name="T125" fmla="*/ 153 w 15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622">
                  <a:moveTo>
                    <a:pt x="68" y="0"/>
                  </a:moveTo>
                  <a:lnTo>
                    <a:pt x="63" y="33"/>
                  </a:lnTo>
                  <a:lnTo>
                    <a:pt x="59" y="65"/>
                  </a:lnTo>
                  <a:lnTo>
                    <a:pt x="53" y="97"/>
                  </a:lnTo>
                  <a:lnTo>
                    <a:pt x="48" y="129"/>
                  </a:lnTo>
                  <a:lnTo>
                    <a:pt x="42" y="162"/>
                  </a:lnTo>
                  <a:lnTo>
                    <a:pt x="38" y="194"/>
                  </a:lnTo>
                  <a:lnTo>
                    <a:pt x="32" y="226"/>
                  </a:lnTo>
                  <a:lnTo>
                    <a:pt x="28" y="259"/>
                  </a:lnTo>
                  <a:lnTo>
                    <a:pt x="19" y="302"/>
                  </a:lnTo>
                  <a:lnTo>
                    <a:pt x="11" y="348"/>
                  </a:lnTo>
                  <a:lnTo>
                    <a:pt x="4" y="394"/>
                  </a:lnTo>
                  <a:lnTo>
                    <a:pt x="1" y="441"/>
                  </a:lnTo>
                  <a:lnTo>
                    <a:pt x="0" y="486"/>
                  </a:lnTo>
                  <a:lnTo>
                    <a:pt x="2" y="527"/>
                  </a:lnTo>
                  <a:lnTo>
                    <a:pt x="9" y="565"/>
                  </a:lnTo>
                  <a:lnTo>
                    <a:pt x="22" y="600"/>
                  </a:lnTo>
                  <a:lnTo>
                    <a:pt x="36" y="612"/>
                  </a:lnTo>
                  <a:lnTo>
                    <a:pt x="52" y="619"/>
                  </a:lnTo>
                  <a:lnTo>
                    <a:pt x="69" y="622"/>
                  </a:lnTo>
                  <a:lnTo>
                    <a:pt x="87" y="620"/>
                  </a:lnTo>
                  <a:lnTo>
                    <a:pt x="105" y="613"/>
                  </a:lnTo>
                  <a:lnTo>
                    <a:pt x="122" y="604"/>
                  </a:lnTo>
                  <a:lnTo>
                    <a:pt x="138" y="590"/>
                  </a:lnTo>
                  <a:lnTo>
                    <a:pt x="152" y="573"/>
                  </a:lnTo>
                  <a:lnTo>
                    <a:pt x="153" y="533"/>
                  </a:lnTo>
                  <a:lnTo>
                    <a:pt x="153" y="489"/>
                  </a:lnTo>
                  <a:lnTo>
                    <a:pt x="150" y="444"/>
                  </a:lnTo>
                  <a:lnTo>
                    <a:pt x="145" y="398"/>
                  </a:lnTo>
                  <a:lnTo>
                    <a:pt x="139" y="348"/>
                  </a:lnTo>
                  <a:lnTo>
                    <a:pt x="130" y="298"/>
                  </a:lnTo>
                  <a:lnTo>
                    <a:pt x="120" y="244"/>
                  </a:lnTo>
                  <a:lnTo>
                    <a:pt x="107" y="188"/>
                  </a:lnTo>
                  <a:lnTo>
                    <a:pt x="102" y="165"/>
                  </a:lnTo>
                  <a:lnTo>
                    <a:pt x="98" y="141"/>
                  </a:lnTo>
                  <a:lnTo>
                    <a:pt x="93" y="118"/>
                  </a:lnTo>
                  <a:lnTo>
                    <a:pt x="87" y="95"/>
                  </a:lnTo>
                  <a:lnTo>
                    <a:pt x="83" y="72"/>
                  </a:lnTo>
                  <a:lnTo>
                    <a:pt x="78" y="48"/>
                  </a:lnTo>
                  <a:lnTo>
                    <a:pt x="72" y="25"/>
                  </a:lnTo>
                  <a:lnTo>
                    <a:pt x="68" y="0"/>
                  </a:lnTo>
                  <a:close/>
                </a:path>
              </a:pathLst>
            </a:custGeom>
            <a:solidFill>
              <a:srgbClr val="B27000"/>
            </a:solidFill>
            <a:ln w="9525">
              <a:noFill/>
              <a:round/>
              <a:headEnd/>
              <a:tailEnd/>
            </a:ln>
          </p:spPr>
          <p:txBody>
            <a:bodyPr>
              <a:prstTxWarp prst="textNoShape">
                <a:avLst/>
              </a:prstTxWarp>
            </a:bodyPr>
            <a:lstStyle/>
            <a:p>
              <a:pPr eaLnBrk="0" hangingPunct="0"/>
              <a:endParaRPr lang="en-US"/>
            </a:p>
          </p:txBody>
        </p:sp>
        <p:sp>
          <p:nvSpPr>
            <p:cNvPr id="80924" name="Freeform 27"/>
            <p:cNvSpPr>
              <a:spLocks/>
            </p:cNvSpPr>
            <p:nvPr/>
          </p:nvSpPr>
          <p:spPr bwMode="auto">
            <a:xfrm>
              <a:off x="3877" y="3785"/>
              <a:ext cx="70" cy="285"/>
            </a:xfrm>
            <a:custGeom>
              <a:avLst/>
              <a:gdLst>
                <a:gd name="T0" fmla="*/ 1 w 139"/>
                <a:gd name="T1" fmla="*/ 0 h 570"/>
                <a:gd name="T2" fmla="*/ 1 w 139"/>
                <a:gd name="T3" fmla="*/ 1 h 570"/>
                <a:gd name="T4" fmla="*/ 1 w 139"/>
                <a:gd name="T5" fmla="*/ 1 h 570"/>
                <a:gd name="T6" fmla="*/ 1 w 139"/>
                <a:gd name="T7" fmla="*/ 1 h 570"/>
                <a:gd name="T8" fmla="*/ 1 w 139"/>
                <a:gd name="T9" fmla="*/ 1 h 570"/>
                <a:gd name="T10" fmla="*/ 1 w 139"/>
                <a:gd name="T11" fmla="*/ 1 h 570"/>
                <a:gd name="T12" fmla="*/ 1 w 139"/>
                <a:gd name="T13" fmla="*/ 1 h 570"/>
                <a:gd name="T14" fmla="*/ 1 w 139"/>
                <a:gd name="T15" fmla="*/ 1 h 570"/>
                <a:gd name="T16" fmla="*/ 1 w 139"/>
                <a:gd name="T17" fmla="*/ 1 h 570"/>
                <a:gd name="T18" fmla="*/ 1 w 139"/>
                <a:gd name="T19" fmla="*/ 2 h 570"/>
                <a:gd name="T20" fmla="*/ 1 w 139"/>
                <a:gd name="T21" fmla="*/ 2 h 570"/>
                <a:gd name="T22" fmla="*/ 1 w 139"/>
                <a:gd name="T23" fmla="*/ 2 h 570"/>
                <a:gd name="T24" fmla="*/ 1 w 139"/>
                <a:gd name="T25" fmla="*/ 2 h 570"/>
                <a:gd name="T26" fmla="*/ 0 w 139"/>
                <a:gd name="T27" fmla="*/ 2 h 570"/>
                <a:gd name="T28" fmla="*/ 1 w 139"/>
                <a:gd name="T29" fmla="*/ 2 h 570"/>
                <a:gd name="T30" fmla="*/ 1 w 139"/>
                <a:gd name="T31" fmla="*/ 3 h 570"/>
                <a:gd name="T32" fmla="*/ 1 w 139"/>
                <a:gd name="T33" fmla="*/ 3 h 570"/>
                <a:gd name="T34" fmla="*/ 1 w 139"/>
                <a:gd name="T35" fmla="*/ 3 h 570"/>
                <a:gd name="T36" fmla="*/ 1 w 139"/>
                <a:gd name="T37" fmla="*/ 3 h 570"/>
                <a:gd name="T38" fmla="*/ 1 w 139"/>
                <a:gd name="T39" fmla="*/ 3 h 570"/>
                <a:gd name="T40" fmla="*/ 1 w 139"/>
                <a:gd name="T41" fmla="*/ 3 h 570"/>
                <a:gd name="T42" fmla="*/ 1 w 139"/>
                <a:gd name="T43" fmla="*/ 3 h 570"/>
                <a:gd name="T44" fmla="*/ 1 w 139"/>
                <a:gd name="T45" fmla="*/ 3 h 570"/>
                <a:gd name="T46" fmla="*/ 1 w 139"/>
                <a:gd name="T47" fmla="*/ 3 h 570"/>
                <a:gd name="T48" fmla="*/ 1 w 139"/>
                <a:gd name="T49" fmla="*/ 3 h 570"/>
                <a:gd name="T50" fmla="*/ 1 w 139"/>
                <a:gd name="T51" fmla="*/ 2 h 570"/>
                <a:gd name="T52" fmla="*/ 1 w 139"/>
                <a:gd name="T53" fmla="*/ 2 h 570"/>
                <a:gd name="T54" fmla="*/ 1 w 139"/>
                <a:gd name="T55" fmla="*/ 2 h 570"/>
                <a:gd name="T56" fmla="*/ 1 w 139"/>
                <a:gd name="T57" fmla="*/ 2 h 570"/>
                <a:gd name="T58" fmla="*/ 1 w 139"/>
                <a:gd name="T59" fmla="*/ 2 h 570"/>
                <a:gd name="T60" fmla="*/ 1 w 139"/>
                <a:gd name="T61" fmla="*/ 1 h 570"/>
                <a:gd name="T62" fmla="*/ 1 w 139"/>
                <a:gd name="T63" fmla="*/ 1 h 570"/>
                <a:gd name="T64" fmla="*/ 1 w 139"/>
                <a:gd name="T65" fmla="*/ 1 h 570"/>
                <a:gd name="T66" fmla="*/ 1 w 139"/>
                <a:gd name="T67" fmla="*/ 1 h 570"/>
                <a:gd name="T68" fmla="*/ 1 w 139"/>
                <a:gd name="T69" fmla="*/ 1 h 570"/>
                <a:gd name="T70" fmla="*/ 1 w 139"/>
                <a:gd name="T71" fmla="*/ 1 h 570"/>
                <a:gd name="T72" fmla="*/ 1 w 139"/>
                <a:gd name="T73" fmla="*/ 1 h 570"/>
                <a:gd name="T74" fmla="*/ 1 w 139"/>
                <a:gd name="T75" fmla="*/ 1 h 570"/>
                <a:gd name="T76" fmla="*/ 1 w 139"/>
                <a:gd name="T77" fmla="*/ 1 h 570"/>
                <a:gd name="T78" fmla="*/ 1 w 139"/>
                <a:gd name="T79" fmla="*/ 1 h 570"/>
                <a:gd name="T80" fmla="*/ 1 w 139"/>
                <a:gd name="T81" fmla="*/ 0 h 5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570"/>
                <a:gd name="T125" fmla="*/ 139 w 139"/>
                <a:gd name="T126" fmla="*/ 570 h 5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570">
                  <a:moveTo>
                    <a:pt x="61" y="0"/>
                  </a:moveTo>
                  <a:lnTo>
                    <a:pt x="56" y="30"/>
                  </a:lnTo>
                  <a:lnTo>
                    <a:pt x="52" y="60"/>
                  </a:lnTo>
                  <a:lnTo>
                    <a:pt x="47" y="90"/>
                  </a:lnTo>
                  <a:lnTo>
                    <a:pt x="42" y="119"/>
                  </a:lnTo>
                  <a:lnTo>
                    <a:pt x="38" y="149"/>
                  </a:lnTo>
                  <a:lnTo>
                    <a:pt x="33" y="179"/>
                  </a:lnTo>
                  <a:lnTo>
                    <a:pt x="29" y="209"/>
                  </a:lnTo>
                  <a:lnTo>
                    <a:pt x="24" y="239"/>
                  </a:lnTo>
                  <a:lnTo>
                    <a:pt x="17" y="279"/>
                  </a:lnTo>
                  <a:lnTo>
                    <a:pt x="10" y="319"/>
                  </a:lnTo>
                  <a:lnTo>
                    <a:pt x="4" y="361"/>
                  </a:lnTo>
                  <a:lnTo>
                    <a:pt x="1" y="402"/>
                  </a:lnTo>
                  <a:lnTo>
                    <a:pt x="0" y="443"/>
                  </a:lnTo>
                  <a:lnTo>
                    <a:pt x="2" y="479"/>
                  </a:lnTo>
                  <a:lnTo>
                    <a:pt x="9" y="514"/>
                  </a:lnTo>
                  <a:lnTo>
                    <a:pt x="19" y="545"/>
                  </a:lnTo>
                  <a:lnTo>
                    <a:pt x="32" y="559"/>
                  </a:lnTo>
                  <a:lnTo>
                    <a:pt x="47" y="567"/>
                  </a:lnTo>
                  <a:lnTo>
                    <a:pt x="63" y="570"/>
                  </a:lnTo>
                  <a:lnTo>
                    <a:pt x="79" y="568"/>
                  </a:lnTo>
                  <a:lnTo>
                    <a:pt x="97" y="562"/>
                  </a:lnTo>
                  <a:lnTo>
                    <a:pt x="112" y="552"/>
                  </a:lnTo>
                  <a:lnTo>
                    <a:pt x="127" y="537"/>
                  </a:lnTo>
                  <a:lnTo>
                    <a:pt x="138" y="520"/>
                  </a:lnTo>
                  <a:lnTo>
                    <a:pt x="139" y="481"/>
                  </a:lnTo>
                  <a:lnTo>
                    <a:pt x="138" y="439"/>
                  </a:lnTo>
                  <a:lnTo>
                    <a:pt x="136" y="396"/>
                  </a:lnTo>
                  <a:lnTo>
                    <a:pt x="131" y="351"/>
                  </a:lnTo>
                  <a:lnTo>
                    <a:pt x="125" y="305"/>
                  </a:lnTo>
                  <a:lnTo>
                    <a:pt x="117" y="256"/>
                  </a:lnTo>
                  <a:lnTo>
                    <a:pt x="108" y="206"/>
                  </a:lnTo>
                  <a:lnTo>
                    <a:pt x="97" y="153"/>
                  </a:lnTo>
                  <a:lnTo>
                    <a:pt x="92" y="134"/>
                  </a:lnTo>
                  <a:lnTo>
                    <a:pt x="87" y="115"/>
                  </a:lnTo>
                  <a:lnTo>
                    <a:pt x="83" y="96"/>
                  </a:lnTo>
                  <a:lnTo>
                    <a:pt x="78" y="76"/>
                  </a:lnTo>
                  <a:lnTo>
                    <a:pt x="74" y="58"/>
                  </a:lnTo>
                  <a:lnTo>
                    <a:pt x="70" y="38"/>
                  </a:lnTo>
                  <a:lnTo>
                    <a:pt x="65" y="20"/>
                  </a:lnTo>
                  <a:lnTo>
                    <a:pt x="61" y="0"/>
                  </a:lnTo>
                  <a:close/>
                </a:path>
              </a:pathLst>
            </a:custGeom>
            <a:solidFill>
              <a:srgbClr val="BC7C00"/>
            </a:solidFill>
            <a:ln w="9525">
              <a:noFill/>
              <a:round/>
              <a:headEnd/>
              <a:tailEnd/>
            </a:ln>
          </p:spPr>
          <p:txBody>
            <a:bodyPr>
              <a:prstTxWarp prst="textNoShape">
                <a:avLst/>
              </a:prstTxWarp>
            </a:bodyPr>
            <a:lstStyle/>
            <a:p>
              <a:pPr eaLnBrk="0" hangingPunct="0"/>
              <a:endParaRPr lang="en-US"/>
            </a:p>
          </p:txBody>
        </p:sp>
        <p:sp>
          <p:nvSpPr>
            <p:cNvPr id="80925" name="Freeform 28"/>
            <p:cNvSpPr>
              <a:spLocks/>
            </p:cNvSpPr>
            <p:nvPr/>
          </p:nvSpPr>
          <p:spPr bwMode="auto">
            <a:xfrm>
              <a:off x="3880" y="3806"/>
              <a:ext cx="64" cy="260"/>
            </a:xfrm>
            <a:custGeom>
              <a:avLst/>
              <a:gdLst>
                <a:gd name="T0" fmla="*/ 1 w 126"/>
                <a:gd name="T1" fmla="*/ 0 h 519"/>
                <a:gd name="T2" fmla="*/ 1 w 126"/>
                <a:gd name="T3" fmla="*/ 1 h 519"/>
                <a:gd name="T4" fmla="*/ 1 w 126"/>
                <a:gd name="T5" fmla="*/ 1 h 519"/>
                <a:gd name="T6" fmla="*/ 1 w 126"/>
                <a:gd name="T7" fmla="*/ 1 h 519"/>
                <a:gd name="T8" fmla="*/ 1 w 126"/>
                <a:gd name="T9" fmla="*/ 1 h 519"/>
                <a:gd name="T10" fmla="*/ 1 w 126"/>
                <a:gd name="T11" fmla="*/ 1 h 519"/>
                <a:gd name="T12" fmla="*/ 1 w 126"/>
                <a:gd name="T13" fmla="*/ 2 h 519"/>
                <a:gd name="T14" fmla="*/ 1 w 126"/>
                <a:gd name="T15" fmla="*/ 2 h 519"/>
                <a:gd name="T16" fmla="*/ 1 w 126"/>
                <a:gd name="T17" fmla="*/ 2 h 519"/>
                <a:gd name="T18" fmla="*/ 0 w 126"/>
                <a:gd name="T19" fmla="*/ 2 h 519"/>
                <a:gd name="T20" fmla="*/ 1 w 126"/>
                <a:gd name="T21" fmla="*/ 2 h 519"/>
                <a:gd name="T22" fmla="*/ 1 w 126"/>
                <a:gd name="T23" fmla="*/ 2 h 519"/>
                <a:gd name="T24" fmla="*/ 1 w 126"/>
                <a:gd name="T25" fmla="*/ 2 h 519"/>
                <a:gd name="T26" fmla="*/ 1 w 126"/>
                <a:gd name="T27" fmla="*/ 2 h 519"/>
                <a:gd name="T28" fmla="*/ 1 w 126"/>
                <a:gd name="T29" fmla="*/ 3 h 519"/>
                <a:gd name="T30" fmla="*/ 1 w 126"/>
                <a:gd name="T31" fmla="*/ 3 h 519"/>
                <a:gd name="T32" fmla="*/ 1 w 126"/>
                <a:gd name="T33" fmla="*/ 3 h 519"/>
                <a:gd name="T34" fmla="*/ 1 w 126"/>
                <a:gd name="T35" fmla="*/ 2 h 519"/>
                <a:gd name="T36" fmla="*/ 1 w 126"/>
                <a:gd name="T37" fmla="*/ 2 h 519"/>
                <a:gd name="T38" fmla="*/ 1 w 126"/>
                <a:gd name="T39" fmla="*/ 2 h 519"/>
                <a:gd name="T40" fmla="*/ 1 w 126"/>
                <a:gd name="T41" fmla="*/ 2 h 519"/>
                <a:gd name="T42" fmla="*/ 1 w 126"/>
                <a:gd name="T43" fmla="*/ 2 h 519"/>
                <a:gd name="T44" fmla="*/ 1 w 126"/>
                <a:gd name="T45" fmla="*/ 2 h 519"/>
                <a:gd name="T46" fmla="*/ 1 w 126"/>
                <a:gd name="T47" fmla="*/ 2 h 519"/>
                <a:gd name="T48" fmla="*/ 1 w 126"/>
                <a:gd name="T49" fmla="*/ 2 h 519"/>
                <a:gd name="T50" fmla="*/ 1 w 126"/>
                <a:gd name="T51" fmla="*/ 2 h 519"/>
                <a:gd name="T52" fmla="*/ 1 w 126"/>
                <a:gd name="T53" fmla="*/ 1 h 519"/>
                <a:gd name="T54" fmla="*/ 1 w 126"/>
                <a:gd name="T55" fmla="*/ 1 h 519"/>
                <a:gd name="T56" fmla="*/ 1 w 126"/>
                <a:gd name="T57" fmla="*/ 1 h 519"/>
                <a:gd name="T58" fmla="*/ 1 w 126"/>
                <a:gd name="T59" fmla="*/ 1 h 519"/>
                <a:gd name="T60" fmla="*/ 1 w 126"/>
                <a:gd name="T61" fmla="*/ 1 h 519"/>
                <a:gd name="T62" fmla="*/ 1 w 126"/>
                <a:gd name="T63" fmla="*/ 1 h 519"/>
                <a:gd name="T64" fmla="*/ 1 w 126"/>
                <a:gd name="T65" fmla="*/ 0 h 5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519"/>
                <a:gd name="T101" fmla="*/ 126 w 126"/>
                <a:gd name="T102" fmla="*/ 519 h 5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519">
                  <a:moveTo>
                    <a:pt x="54" y="0"/>
                  </a:moveTo>
                  <a:lnTo>
                    <a:pt x="46" y="54"/>
                  </a:lnTo>
                  <a:lnTo>
                    <a:pt x="37" y="109"/>
                  </a:lnTo>
                  <a:lnTo>
                    <a:pt x="28" y="164"/>
                  </a:lnTo>
                  <a:lnTo>
                    <a:pt x="20" y="220"/>
                  </a:lnTo>
                  <a:lnTo>
                    <a:pt x="14" y="255"/>
                  </a:lnTo>
                  <a:lnTo>
                    <a:pt x="8" y="291"/>
                  </a:lnTo>
                  <a:lnTo>
                    <a:pt x="3" y="328"/>
                  </a:lnTo>
                  <a:lnTo>
                    <a:pt x="1" y="364"/>
                  </a:lnTo>
                  <a:lnTo>
                    <a:pt x="0" y="400"/>
                  </a:lnTo>
                  <a:lnTo>
                    <a:pt x="2" y="433"/>
                  </a:lnTo>
                  <a:lnTo>
                    <a:pt x="8" y="464"/>
                  </a:lnTo>
                  <a:lnTo>
                    <a:pt x="17" y="492"/>
                  </a:lnTo>
                  <a:lnTo>
                    <a:pt x="30" y="507"/>
                  </a:lnTo>
                  <a:lnTo>
                    <a:pt x="43" y="516"/>
                  </a:lnTo>
                  <a:lnTo>
                    <a:pt x="58" y="519"/>
                  </a:lnTo>
                  <a:lnTo>
                    <a:pt x="73" y="517"/>
                  </a:lnTo>
                  <a:lnTo>
                    <a:pt x="88" y="511"/>
                  </a:lnTo>
                  <a:lnTo>
                    <a:pt x="102" y="501"/>
                  </a:lnTo>
                  <a:lnTo>
                    <a:pt x="115" y="486"/>
                  </a:lnTo>
                  <a:lnTo>
                    <a:pt x="125" y="468"/>
                  </a:lnTo>
                  <a:lnTo>
                    <a:pt x="126" y="429"/>
                  </a:lnTo>
                  <a:lnTo>
                    <a:pt x="125" y="390"/>
                  </a:lnTo>
                  <a:lnTo>
                    <a:pt x="122" y="349"/>
                  </a:lnTo>
                  <a:lnTo>
                    <a:pt x="117" y="306"/>
                  </a:lnTo>
                  <a:lnTo>
                    <a:pt x="111" y="262"/>
                  </a:lnTo>
                  <a:lnTo>
                    <a:pt x="105" y="216"/>
                  </a:lnTo>
                  <a:lnTo>
                    <a:pt x="95" y="168"/>
                  </a:lnTo>
                  <a:lnTo>
                    <a:pt x="85" y="118"/>
                  </a:lnTo>
                  <a:lnTo>
                    <a:pt x="77" y="88"/>
                  </a:lnTo>
                  <a:lnTo>
                    <a:pt x="70" y="60"/>
                  </a:lnTo>
                  <a:lnTo>
                    <a:pt x="62" y="30"/>
                  </a:lnTo>
                  <a:lnTo>
                    <a:pt x="54" y="0"/>
                  </a:lnTo>
                  <a:close/>
                </a:path>
              </a:pathLst>
            </a:custGeom>
            <a:solidFill>
              <a:srgbClr val="C48400"/>
            </a:solidFill>
            <a:ln w="9525">
              <a:noFill/>
              <a:round/>
              <a:headEnd/>
              <a:tailEnd/>
            </a:ln>
          </p:spPr>
          <p:txBody>
            <a:bodyPr>
              <a:prstTxWarp prst="textNoShape">
                <a:avLst/>
              </a:prstTxWarp>
            </a:bodyPr>
            <a:lstStyle/>
            <a:p>
              <a:pPr eaLnBrk="0" hangingPunct="0"/>
              <a:endParaRPr lang="en-US"/>
            </a:p>
          </p:txBody>
        </p:sp>
        <p:sp>
          <p:nvSpPr>
            <p:cNvPr id="80926" name="Freeform 29"/>
            <p:cNvSpPr>
              <a:spLocks/>
            </p:cNvSpPr>
            <p:nvPr/>
          </p:nvSpPr>
          <p:spPr bwMode="auto">
            <a:xfrm>
              <a:off x="3884" y="3828"/>
              <a:ext cx="56" cy="235"/>
            </a:xfrm>
            <a:custGeom>
              <a:avLst/>
              <a:gdLst>
                <a:gd name="T0" fmla="*/ 0 w 113"/>
                <a:gd name="T1" fmla="*/ 0 h 470"/>
                <a:gd name="T2" fmla="*/ 0 w 113"/>
                <a:gd name="T3" fmla="*/ 1 h 470"/>
                <a:gd name="T4" fmla="*/ 0 w 113"/>
                <a:gd name="T5" fmla="*/ 1 h 470"/>
                <a:gd name="T6" fmla="*/ 0 w 113"/>
                <a:gd name="T7" fmla="*/ 1 h 470"/>
                <a:gd name="T8" fmla="*/ 0 w 113"/>
                <a:gd name="T9" fmla="*/ 1 h 470"/>
                <a:gd name="T10" fmla="*/ 0 w 113"/>
                <a:gd name="T11" fmla="*/ 2 h 470"/>
                <a:gd name="T12" fmla="*/ 0 w 113"/>
                <a:gd name="T13" fmla="*/ 2 h 470"/>
                <a:gd name="T14" fmla="*/ 0 w 113"/>
                <a:gd name="T15" fmla="*/ 2 h 470"/>
                <a:gd name="T16" fmla="*/ 0 w 113"/>
                <a:gd name="T17" fmla="*/ 2 h 470"/>
                <a:gd name="T18" fmla="*/ 0 w 113"/>
                <a:gd name="T19" fmla="*/ 2 h 470"/>
                <a:gd name="T20" fmla="*/ 0 w 113"/>
                <a:gd name="T21" fmla="*/ 2 h 470"/>
                <a:gd name="T22" fmla="*/ 0 w 113"/>
                <a:gd name="T23" fmla="*/ 2 h 470"/>
                <a:gd name="T24" fmla="*/ 0 w 113"/>
                <a:gd name="T25" fmla="*/ 2 h 470"/>
                <a:gd name="T26" fmla="*/ 0 w 113"/>
                <a:gd name="T27" fmla="*/ 2 h 470"/>
                <a:gd name="T28" fmla="*/ 0 w 113"/>
                <a:gd name="T29" fmla="*/ 2 h 470"/>
                <a:gd name="T30" fmla="*/ 0 w 113"/>
                <a:gd name="T31" fmla="*/ 2 h 470"/>
                <a:gd name="T32" fmla="*/ 0 w 113"/>
                <a:gd name="T33" fmla="*/ 2 h 470"/>
                <a:gd name="T34" fmla="*/ 0 w 113"/>
                <a:gd name="T35" fmla="*/ 2 h 470"/>
                <a:gd name="T36" fmla="*/ 0 w 113"/>
                <a:gd name="T37" fmla="*/ 2 h 470"/>
                <a:gd name="T38" fmla="*/ 0 w 113"/>
                <a:gd name="T39" fmla="*/ 2 h 470"/>
                <a:gd name="T40" fmla="*/ 0 w 113"/>
                <a:gd name="T41" fmla="*/ 2 h 470"/>
                <a:gd name="T42" fmla="*/ 0 w 113"/>
                <a:gd name="T43" fmla="*/ 1 h 470"/>
                <a:gd name="T44" fmla="*/ 0 w 113"/>
                <a:gd name="T45" fmla="*/ 1 h 470"/>
                <a:gd name="T46" fmla="*/ 0 w 113"/>
                <a:gd name="T47" fmla="*/ 1 h 470"/>
                <a:gd name="T48" fmla="*/ 0 w 113"/>
                <a:gd name="T49" fmla="*/ 1 h 470"/>
                <a:gd name="T50" fmla="*/ 0 w 113"/>
                <a:gd name="T51" fmla="*/ 1 h 470"/>
                <a:gd name="T52" fmla="*/ 0 w 113"/>
                <a:gd name="T53" fmla="*/ 1 h 470"/>
                <a:gd name="T54" fmla="*/ 0 w 113"/>
                <a:gd name="T55" fmla="*/ 1 h 470"/>
                <a:gd name="T56" fmla="*/ 0 w 113"/>
                <a:gd name="T57" fmla="*/ 0 h 4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470"/>
                <a:gd name="T89" fmla="*/ 113 w 113"/>
                <a:gd name="T90" fmla="*/ 470 h 4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470">
                  <a:moveTo>
                    <a:pt x="47" y="0"/>
                  </a:moveTo>
                  <a:lnTo>
                    <a:pt x="39" y="50"/>
                  </a:lnTo>
                  <a:lnTo>
                    <a:pt x="32" y="101"/>
                  </a:lnTo>
                  <a:lnTo>
                    <a:pt x="24" y="150"/>
                  </a:lnTo>
                  <a:lnTo>
                    <a:pt x="17" y="201"/>
                  </a:lnTo>
                  <a:lnTo>
                    <a:pt x="7" y="263"/>
                  </a:lnTo>
                  <a:lnTo>
                    <a:pt x="0" y="328"/>
                  </a:lnTo>
                  <a:lnTo>
                    <a:pt x="1" y="387"/>
                  </a:lnTo>
                  <a:lnTo>
                    <a:pt x="13" y="439"/>
                  </a:lnTo>
                  <a:lnTo>
                    <a:pt x="26" y="457"/>
                  </a:lnTo>
                  <a:lnTo>
                    <a:pt x="39" y="466"/>
                  </a:lnTo>
                  <a:lnTo>
                    <a:pt x="53" y="470"/>
                  </a:lnTo>
                  <a:lnTo>
                    <a:pt x="66" y="468"/>
                  </a:lnTo>
                  <a:lnTo>
                    <a:pt x="80" y="461"/>
                  </a:lnTo>
                  <a:lnTo>
                    <a:pt x="92" y="450"/>
                  </a:lnTo>
                  <a:lnTo>
                    <a:pt x="103" y="435"/>
                  </a:lnTo>
                  <a:lnTo>
                    <a:pt x="113" y="415"/>
                  </a:lnTo>
                  <a:lnTo>
                    <a:pt x="113" y="378"/>
                  </a:lnTo>
                  <a:lnTo>
                    <a:pt x="111" y="340"/>
                  </a:lnTo>
                  <a:lnTo>
                    <a:pt x="108" y="302"/>
                  </a:lnTo>
                  <a:lnTo>
                    <a:pt x="104" y="261"/>
                  </a:lnTo>
                  <a:lnTo>
                    <a:pt x="99" y="219"/>
                  </a:lnTo>
                  <a:lnTo>
                    <a:pt x="92" y="177"/>
                  </a:lnTo>
                  <a:lnTo>
                    <a:pt x="84" y="132"/>
                  </a:lnTo>
                  <a:lnTo>
                    <a:pt x="75" y="86"/>
                  </a:lnTo>
                  <a:lnTo>
                    <a:pt x="68" y="64"/>
                  </a:lnTo>
                  <a:lnTo>
                    <a:pt x="61" y="43"/>
                  </a:lnTo>
                  <a:lnTo>
                    <a:pt x="54" y="21"/>
                  </a:lnTo>
                  <a:lnTo>
                    <a:pt x="47" y="0"/>
                  </a:lnTo>
                  <a:close/>
                </a:path>
              </a:pathLst>
            </a:custGeom>
            <a:solidFill>
              <a:srgbClr val="CE9100"/>
            </a:solidFill>
            <a:ln w="9525">
              <a:noFill/>
              <a:round/>
              <a:headEnd/>
              <a:tailEnd/>
            </a:ln>
          </p:spPr>
          <p:txBody>
            <a:bodyPr>
              <a:prstTxWarp prst="textNoShape">
                <a:avLst/>
              </a:prstTxWarp>
            </a:bodyPr>
            <a:lstStyle/>
            <a:p>
              <a:pPr eaLnBrk="0" hangingPunct="0"/>
              <a:endParaRPr lang="en-US"/>
            </a:p>
          </p:txBody>
        </p:sp>
        <p:sp>
          <p:nvSpPr>
            <p:cNvPr id="80927" name="Freeform 30"/>
            <p:cNvSpPr>
              <a:spLocks/>
            </p:cNvSpPr>
            <p:nvPr/>
          </p:nvSpPr>
          <p:spPr bwMode="auto">
            <a:xfrm>
              <a:off x="3888" y="3848"/>
              <a:ext cx="49" cy="211"/>
            </a:xfrm>
            <a:custGeom>
              <a:avLst/>
              <a:gdLst>
                <a:gd name="T0" fmla="*/ 0 w 99"/>
                <a:gd name="T1" fmla="*/ 0 h 420"/>
                <a:gd name="T2" fmla="*/ 0 w 99"/>
                <a:gd name="T3" fmla="*/ 1 h 420"/>
                <a:gd name="T4" fmla="*/ 0 w 99"/>
                <a:gd name="T5" fmla="*/ 1 h 420"/>
                <a:gd name="T6" fmla="*/ 0 w 99"/>
                <a:gd name="T7" fmla="*/ 1 h 420"/>
                <a:gd name="T8" fmla="*/ 0 w 99"/>
                <a:gd name="T9" fmla="*/ 1 h 420"/>
                <a:gd name="T10" fmla="*/ 0 w 99"/>
                <a:gd name="T11" fmla="*/ 1 h 420"/>
                <a:gd name="T12" fmla="*/ 0 w 99"/>
                <a:gd name="T13" fmla="*/ 2 h 420"/>
                <a:gd name="T14" fmla="*/ 0 w 99"/>
                <a:gd name="T15" fmla="*/ 2 h 420"/>
                <a:gd name="T16" fmla="*/ 0 w 99"/>
                <a:gd name="T17" fmla="*/ 2 h 420"/>
                <a:gd name="T18" fmla="*/ 0 w 99"/>
                <a:gd name="T19" fmla="*/ 2 h 420"/>
                <a:gd name="T20" fmla="*/ 0 w 99"/>
                <a:gd name="T21" fmla="*/ 2 h 420"/>
                <a:gd name="T22" fmla="*/ 0 w 99"/>
                <a:gd name="T23" fmla="*/ 2 h 420"/>
                <a:gd name="T24" fmla="*/ 0 w 99"/>
                <a:gd name="T25" fmla="*/ 2 h 420"/>
                <a:gd name="T26" fmla="*/ 0 w 99"/>
                <a:gd name="T27" fmla="*/ 2 h 420"/>
                <a:gd name="T28" fmla="*/ 0 w 99"/>
                <a:gd name="T29" fmla="*/ 2 h 420"/>
                <a:gd name="T30" fmla="*/ 0 w 99"/>
                <a:gd name="T31" fmla="*/ 2 h 420"/>
                <a:gd name="T32" fmla="*/ 0 w 99"/>
                <a:gd name="T33" fmla="*/ 2 h 420"/>
                <a:gd name="T34" fmla="*/ 0 w 99"/>
                <a:gd name="T35" fmla="*/ 2 h 420"/>
                <a:gd name="T36" fmla="*/ 0 w 99"/>
                <a:gd name="T37" fmla="*/ 2 h 420"/>
                <a:gd name="T38" fmla="*/ 0 w 99"/>
                <a:gd name="T39" fmla="*/ 1 h 420"/>
                <a:gd name="T40" fmla="*/ 0 w 99"/>
                <a:gd name="T41" fmla="*/ 1 h 420"/>
                <a:gd name="T42" fmla="*/ 0 w 99"/>
                <a:gd name="T43" fmla="*/ 1 h 420"/>
                <a:gd name="T44" fmla="*/ 0 w 99"/>
                <a:gd name="T45" fmla="*/ 1 h 420"/>
                <a:gd name="T46" fmla="*/ 0 w 99"/>
                <a:gd name="T47" fmla="*/ 1 h 420"/>
                <a:gd name="T48" fmla="*/ 0 w 99"/>
                <a:gd name="T49" fmla="*/ 1 h 420"/>
                <a:gd name="T50" fmla="*/ 0 w 99"/>
                <a:gd name="T51" fmla="*/ 1 h 420"/>
                <a:gd name="T52" fmla="*/ 0 w 99"/>
                <a:gd name="T53" fmla="*/ 1 h 420"/>
                <a:gd name="T54" fmla="*/ 0 w 99"/>
                <a:gd name="T55" fmla="*/ 1 h 420"/>
                <a:gd name="T56" fmla="*/ 0 w 99"/>
                <a:gd name="T57" fmla="*/ 0 h 4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420"/>
                <a:gd name="T89" fmla="*/ 99 w 99"/>
                <a:gd name="T90" fmla="*/ 420 h 4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420">
                  <a:moveTo>
                    <a:pt x="38" y="0"/>
                  </a:moveTo>
                  <a:lnTo>
                    <a:pt x="32" y="46"/>
                  </a:lnTo>
                  <a:lnTo>
                    <a:pt x="25" y="91"/>
                  </a:lnTo>
                  <a:lnTo>
                    <a:pt x="18" y="137"/>
                  </a:lnTo>
                  <a:lnTo>
                    <a:pt x="12" y="183"/>
                  </a:lnTo>
                  <a:lnTo>
                    <a:pt x="4" y="236"/>
                  </a:lnTo>
                  <a:lnTo>
                    <a:pt x="0" y="290"/>
                  </a:lnTo>
                  <a:lnTo>
                    <a:pt x="0" y="342"/>
                  </a:lnTo>
                  <a:lnTo>
                    <a:pt x="10" y="387"/>
                  </a:lnTo>
                  <a:lnTo>
                    <a:pt x="22" y="405"/>
                  </a:lnTo>
                  <a:lnTo>
                    <a:pt x="34" y="416"/>
                  </a:lnTo>
                  <a:lnTo>
                    <a:pt x="47" y="420"/>
                  </a:lnTo>
                  <a:lnTo>
                    <a:pt x="60" y="418"/>
                  </a:lnTo>
                  <a:lnTo>
                    <a:pt x="71" y="411"/>
                  </a:lnTo>
                  <a:lnTo>
                    <a:pt x="81" y="400"/>
                  </a:lnTo>
                  <a:lnTo>
                    <a:pt x="91" y="384"/>
                  </a:lnTo>
                  <a:lnTo>
                    <a:pt x="99" y="364"/>
                  </a:lnTo>
                  <a:lnTo>
                    <a:pt x="98" y="328"/>
                  </a:lnTo>
                  <a:lnTo>
                    <a:pt x="96" y="292"/>
                  </a:lnTo>
                  <a:lnTo>
                    <a:pt x="93" y="254"/>
                  </a:lnTo>
                  <a:lnTo>
                    <a:pt x="90" y="216"/>
                  </a:lnTo>
                  <a:lnTo>
                    <a:pt x="84" y="176"/>
                  </a:lnTo>
                  <a:lnTo>
                    <a:pt x="77" y="136"/>
                  </a:lnTo>
                  <a:lnTo>
                    <a:pt x="70" y="94"/>
                  </a:lnTo>
                  <a:lnTo>
                    <a:pt x="62" y="52"/>
                  </a:lnTo>
                  <a:lnTo>
                    <a:pt x="56" y="39"/>
                  </a:lnTo>
                  <a:lnTo>
                    <a:pt x="50" y="26"/>
                  </a:lnTo>
                  <a:lnTo>
                    <a:pt x="43" y="14"/>
                  </a:lnTo>
                  <a:lnTo>
                    <a:pt x="38" y="0"/>
                  </a:lnTo>
                  <a:close/>
                </a:path>
              </a:pathLst>
            </a:custGeom>
            <a:solidFill>
              <a:srgbClr val="D89E00"/>
            </a:solidFill>
            <a:ln w="9525">
              <a:noFill/>
              <a:round/>
              <a:headEnd/>
              <a:tailEnd/>
            </a:ln>
          </p:spPr>
          <p:txBody>
            <a:bodyPr>
              <a:prstTxWarp prst="textNoShape">
                <a:avLst/>
              </a:prstTxWarp>
            </a:bodyPr>
            <a:lstStyle/>
            <a:p>
              <a:pPr eaLnBrk="0" hangingPunct="0"/>
              <a:endParaRPr lang="en-US"/>
            </a:p>
          </p:txBody>
        </p:sp>
        <p:sp>
          <p:nvSpPr>
            <p:cNvPr id="80928" name="Freeform 31"/>
            <p:cNvSpPr>
              <a:spLocks/>
            </p:cNvSpPr>
            <p:nvPr/>
          </p:nvSpPr>
          <p:spPr bwMode="auto">
            <a:xfrm>
              <a:off x="3891" y="3870"/>
              <a:ext cx="44" cy="184"/>
            </a:xfrm>
            <a:custGeom>
              <a:avLst/>
              <a:gdLst>
                <a:gd name="T0" fmla="*/ 1 w 88"/>
                <a:gd name="T1" fmla="*/ 0 h 369"/>
                <a:gd name="T2" fmla="*/ 1 w 88"/>
                <a:gd name="T3" fmla="*/ 0 h 369"/>
                <a:gd name="T4" fmla="*/ 1 w 88"/>
                <a:gd name="T5" fmla="*/ 0 h 369"/>
                <a:gd name="T6" fmla="*/ 1 w 88"/>
                <a:gd name="T7" fmla="*/ 0 h 369"/>
                <a:gd name="T8" fmla="*/ 1 w 88"/>
                <a:gd name="T9" fmla="*/ 0 h 369"/>
                <a:gd name="T10" fmla="*/ 1 w 88"/>
                <a:gd name="T11" fmla="*/ 0 h 369"/>
                <a:gd name="T12" fmla="*/ 0 w 88"/>
                <a:gd name="T13" fmla="*/ 0 h 369"/>
                <a:gd name="T14" fmla="*/ 1 w 88"/>
                <a:gd name="T15" fmla="*/ 1 h 369"/>
                <a:gd name="T16" fmla="*/ 1 w 88"/>
                <a:gd name="T17" fmla="*/ 1 h 369"/>
                <a:gd name="T18" fmla="*/ 1 w 88"/>
                <a:gd name="T19" fmla="*/ 1 h 369"/>
                <a:gd name="T20" fmla="*/ 1 w 88"/>
                <a:gd name="T21" fmla="*/ 1 h 369"/>
                <a:gd name="T22" fmla="*/ 1 w 88"/>
                <a:gd name="T23" fmla="*/ 1 h 369"/>
                <a:gd name="T24" fmla="*/ 1 w 88"/>
                <a:gd name="T25" fmla="*/ 1 h 369"/>
                <a:gd name="T26" fmla="*/ 1 w 88"/>
                <a:gd name="T27" fmla="*/ 1 h 369"/>
                <a:gd name="T28" fmla="*/ 1 w 88"/>
                <a:gd name="T29" fmla="*/ 1 h 369"/>
                <a:gd name="T30" fmla="*/ 1 w 88"/>
                <a:gd name="T31" fmla="*/ 1 h 369"/>
                <a:gd name="T32" fmla="*/ 1 w 88"/>
                <a:gd name="T33" fmla="*/ 1 h 369"/>
                <a:gd name="T34" fmla="*/ 1 w 88"/>
                <a:gd name="T35" fmla="*/ 1 h 369"/>
                <a:gd name="T36" fmla="*/ 1 w 88"/>
                <a:gd name="T37" fmla="*/ 0 h 369"/>
                <a:gd name="T38" fmla="*/ 1 w 88"/>
                <a:gd name="T39" fmla="*/ 0 h 369"/>
                <a:gd name="T40" fmla="*/ 1 w 88"/>
                <a:gd name="T41" fmla="*/ 0 h 369"/>
                <a:gd name="T42" fmla="*/ 1 w 88"/>
                <a:gd name="T43" fmla="*/ 0 h 369"/>
                <a:gd name="T44" fmla="*/ 1 w 88"/>
                <a:gd name="T45" fmla="*/ 0 h 369"/>
                <a:gd name="T46" fmla="*/ 1 w 88"/>
                <a:gd name="T47" fmla="*/ 0 h 369"/>
                <a:gd name="T48" fmla="*/ 1 w 88"/>
                <a:gd name="T49" fmla="*/ 0 h 369"/>
                <a:gd name="T50" fmla="*/ 1 w 88"/>
                <a:gd name="T51" fmla="*/ 0 h 369"/>
                <a:gd name="T52" fmla="*/ 1 w 88"/>
                <a:gd name="T53" fmla="*/ 0 h 369"/>
                <a:gd name="T54" fmla="*/ 1 w 88"/>
                <a:gd name="T55" fmla="*/ 0 h 369"/>
                <a:gd name="T56" fmla="*/ 1 w 88"/>
                <a:gd name="T57" fmla="*/ 0 h 3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369"/>
                <a:gd name="T89" fmla="*/ 88 w 88"/>
                <a:gd name="T90" fmla="*/ 369 h 3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369">
                  <a:moveTo>
                    <a:pt x="33" y="0"/>
                  </a:moveTo>
                  <a:lnTo>
                    <a:pt x="27" y="42"/>
                  </a:lnTo>
                  <a:lnTo>
                    <a:pt x="22" y="82"/>
                  </a:lnTo>
                  <a:lnTo>
                    <a:pt x="17" y="124"/>
                  </a:lnTo>
                  <a:lnTo>
                    <a:pt x="11" y="164"/>
                  </a:lnTo>
                  <a:lnTo>
                    <a:pt x="4" y="209"/>
                  </a:lnTo>
                  <a:lnTo>
                    <a:pt x="0" y="254"/>
                  </a:lnTo>
                  <a:lnTo>
                    <a:pt x="2" y="297"/>
                  </a:lnTo>
                  <a:lnTo>
                    <a:pt x="8" y="333"/>
                  </a:lnTo>
                  <a:lnTo>
                    <a:pt x="20" y="353"/>
                  </a:lnTo>
                  <a:lnTo>
                    <a:pt x="32" y="365"/>
                  </a:lnTo>
                  <a:lnTo>
                    <a:pt x="43" y="369"/>
                  </a:lnTo>
                  <a:lnTo>
                    <a:pt x="55" y="368"/>
                  </a:lnTo>
                  <a:lnTo>
                    <a:pt x="65" y="361"/>
                  </a:lnTo>
                  <a:lnTo>
                    <a:pt x="74" y="348"/>
                  </a:lnTo>
                  <a:lnTo>
                    <a:pt x="82" y="332"/>
                  </a:lnTo>
                  <a:lnTo>
                    <a:pt x="88" y="312"/>
                  </a:lnTo>
                  <a:lnTo>
                    <a:pt x="87" y="278"/>
                  </a:lnTo>
                  <a:lnTo>
                    <a:pt x="85" y="244"/>
                  </a:lnTo>
                  <a:lnTo>
                    <a:pt x="81" y="208"/>
                  </a:lnTo>
                  <a:lnTo>
                    <a:pt x="78" y="171"/>
                  </a:lnTo>
                  <a:lnTo>
                    <a:pt x="72" y="134"/>
                  </a:lnTo>
                  <a:lnTo>
                    <a:pt x="67" y="96"/>
                  </a:lnTo>
                  <a:lnTo>
                    <a:pt x="60" y="57"/>
                  </a:lnTo>
                  <a:lnTo>
                    <a:pt x="53" y="18"/>
                  </a:lnTo>
                  <a:lnTo>
                    <a:pt x="49" y="13"/>
                  </a:lnTo>
                  <a:lnTo>
                    <a:pt x="43" y="8"/>
                  </a:lnTo>
                  <a:lnTo>
                    <a:pt x="38" y="5"/>
                  </a:lnTo>
                  <a:lnTo>
                    <a:pt x="33" y="0"/>
                  </a:lnTo>
                  <a:close/>
                </a:path>
              </a:pathLst>
            </a:custGeom>
            <a:solidFill>
              <a:srgbClr val="E2A800"/>
            </a:solidFill>
            <a:ln w="9525">
              <a:noFill/>
              <a:round/>
              <a:headEnd/>
              <a:tailEnd/>
            </a:ln>
          </p:spPr>
          <p:txBody>
            <a:bodyPr>
              <a:prstTxWarp prst="textNoShape">
                <a:avLst/>
              </a:prstTxWarp>
            </a:bodyPr>
            <a:lstStyle/>
            <a:p>
              <a:pPr eaLnBrk="0" hangingPunct="0"/>
              <a:endParaRPr lang="en-US"/>
            </a:p>
          </p:txBody>
        </p:sp>
        <p:sp>
          <p:nvSpPr>
            <p:cNvPr id="80929" name="Freeform 32"/>
            <p:cNvSpPr>
              <a:spLocks/>
            </p:cNvSpPr>
            <p:nvPr/>
          </p:nvSpPr>
          <p:spPr bwMode="auto">
            <a:xfrm>
              <a:off x="3894" y="3882"/>
              <a:ext cx="38" cy="168"/>
            </a:xfrm>
            <a:custGeom>
              <a:avLst/>
              <a:gdLst>
                <a:gd name="T0" fmla="*/ 1 w 75"/>
                <a:gd name="T1" fmla="*/ 1 h 335"/>
                <a:gd name="T2" fmla="*/ 1 w 75"/>
                <a:gd name="T3" fmla="*/ 1 h 335"/>
                <a:gd name="T4" fmla="*/ 1 w 75"/>
                <a:gd name="T5" fmla="*/ 1 h 335"/>
                <a:gd name="T6" fmla="*/ 1 w 75"/>
                <a:gd name="T7" fmla="*/ 1 h 335"/>
                <a:gd name="T8" fmla="*/ 1 w 75"/>
                <a:gd name="T9" fmla="*/ 1 h 335"/>
                <a:gd name="T10" fmla="*/ 1 w 75"/>
                <a:gd name="T11" fmla="*/ 1 h 335"/>
                <a:gd name="T12" fmla="*/ 0 w 75"/>
                <a:gd name="T13" fmla="*/ 1 h 335"/>
                <a:gd name="T14" fmla="*/ 1 w 75"/>
                <a:gd name="T15" fmla="*/ 2 h 335"/>
                <a:gd name="T16" fmla="*/ 1 w 75"/>
                <a:gd name="T17" fmla="*/ 2 h 335"/>
                <a:gd name="T18" fmla="*/ 1 w 75"/>
                <a:gd name="T19" fmla="*/ 2 h 335"/>
                <a:gd name="T20" fmla="*/ 1 w 75"/>
                <a:gd name="T21" fmla="*/ 2 h 335"/>
                <a:gd name="T22" fmla="*/ 1 w 75"/>
                <a:gd name="T23" fmla="*/ 2 h 335"/>
                <a:gd name="T24" fmla="*/ 1 w 75"/>
                <a:gd name="T25" fmla="*/ 2 h 335"/>
                <a:gd name="T26" fmla="*/ 1 w 75"/>
                <a:gd name="T27" fmla="*/ 2 h 335"/>
                <a:gd name="T28" fmla="*/ 1 w 75"/>
                <a:gd name="T29" fmla="*/ 2 h 335"/>
                <a:gd name="T30" fmla="*/ 1 w 75"/>
                <a:gd name="T31" fmla="*/ 2 h 335"/>
                <a:gd name="T32" fmla="*/ 1 w 75"/>
                <a:gd name="T33" fmla="*/ 2 h 335"/>
                <a:gd name="T34" fmla="*/ 1 w 75"/>
                <a:gd name="T35" fmla="*/ 1 h 335"/>
                <a:gd name="T36" fmla="*/ 1 w 75"/>
                <a:gd name="T37" fmla="*/ 1 h 335"/>
                <a:gd name="T38" fmla="*/ 1 w 75"/>
                <a:gd name="T39" fmla="*/ 1 h 335"/>
                <a:gd name="T40" fmla="*/ 1 w 75"/>
                <a:gd name="T41" fmla="*/ 0 h 335"/>
                <a:gd name="T42" fmla="*/ 1 w 75"/>
                <a:gd name="T43" fmla="*/ 1 h 335"/>
                <a:gd name="T44" fmla="*/ 1 w 75"/>
                <a:gd name="T45" fmla="*/ 1 h 335"/>
                <a:gd name="T46" fmla="*/ 1 w 75"/>
                <a:gd name="T47" fmla="*/ 1 h 335"/>
                <a:gd name="T48" fmla="*/ 1 w 75"/>
                <a:gd name="T49" fmla="*/ 1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335"/>
                <a:gd name="T77" fmla="*/ 75 w 75"/>
                <a:gd name="T78" fmla="*/ 335 h 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335">
                  <a:moveTo>
                    <a:pt x="25" y="17"/>
                  </a:moveTo>
                  <a:lnTo>
                    <a:pt x="20" y="53"/>
                  </a:lnTo>
                  <a:lnTo>
                    <a:pt x="16" y="90"/>
                  </a:lnTo>
                  <a:lnTo>
                    <a:pt x="12" y="125"/>
                  </a:lnTo>
                  <a:lnTo>
                    <a:pt x="7" y="162"/>
                  </a:lnTo>
                  <a:lnTo>
                    <a:pt x="3" y="198"/>
                  </a:lnTo>
                  <a:lnTo>
                    <a:pt x="0" y="233"/>
                  </a:lnTo>
                  <a:lnTo>
                    <a:pt x="1" y="266"/>
                  </a:lnTo>
                  <a:lnTo>
                    <a:pt x="6" y="297"/>
                  </a:lnTo>
                  <a:lnTo>
                    <a:pt x="16" y="318"/>
                  </a:lnTo>
                  <a:lnTo>
                    <a:pt x="28" y="331"/>
                  </a:lnTo>
                  <a:lnTo>
                    <a:pt x="38" y="335"/>
                  </a:lnTo>
                  <a:lnTo>
                    <a:pt x="48" y="334"/>
                  </a:lnTo>
                  <a:lnTo>
                    <a:pt x="57" y="327"/>
                  </a:lnTo>
                  <a:lnTo>
                    <a:pt x="64" y="313"/>
                  </a:lnTo>
                  <a:lnTo>
                    <a:pt x="71" y="296"/>
                  </a:lnTo>
                  <a:lnTo>
                    <a:pt x="75" y="275"/>
                  </a:lnTo>
                  <a:lnTo>
                    <a:pt x="71" y="210"/>
                  </a:lnTo>
                  <a:lnTo>
                    <a:pt x="64" y="143"/>
                  </a:lnTo>
                  <a:lnTo>
                    <a:pt x="55" y="72"/>
                  </a:lnTo>
                  <a:lnTo>
                    <a:pt x="43" y="0"/>
                  </a:lnTo>
                  <a:lnTo>
                    <a:pt x="38" y="4"/>
                  </a:lnTo>
                  <a:lnTo>
                    <a:pt x="34" y="8"/>
                  </a:lnTo>
                  <a:lnTo>
                    <a:pt x="29" y="12"/>
                  </a:lnTo>
                  <a:lnTo>
                    <a:pt x="25" y="17"/>
                  </a:lnTo>
                  <a:close/>
                </a:path>
              </a:pathLst>
            </a:custGeom>
            <a:solidFill>
              <a:srgbClr val="EAB200"/>
            </a:solidFill>
            <a:ln w="9525">
              <a:noFill/>
              <a:round/>
              <a:headEnd/>
              <a:tailEnd/>
            </a:ln>
          </p:spPr>
          <p:txBody>
            <a:bodyPr>
              <a:prstTxWarp prst="textNoShape">
                <a:avLst/>
              </a:prstTxWarp>
            </a:bodyPr>
            <a:lstStyle/>
            <a:p>
              <a:pPr eaLnBrk="0" hangingPunct="0"/>
              <a:endParaRPr lang="en-US"/>
            </a:p>
          </p:txBody>
        </p:sp>
        <p:sp>
          <p:nvSpPr>
            <p:cNvPr id="80930" name="Freeform 33"/>
            <p:cNvSpPr>
              <a:spLocks/>
            </p:cNvSpPr>
            <p:nvPr/>
          </p:nvSpPr>
          <p:spPr bwMode="auto">
            <a:xfrm>
              <a:off x="3898" y="3886"/>
              <a:ext cx="31" cy="161"/>
            </a:xfrm>
            <a:custGeom>
              <a:avLst/>
              <a:gdLst>
                <a:gd name="T0" fmla="*/ 0 w 63"/>
                <a:gd name="T1" fmla="*/ 1 h 320"/>
                <a:gd name="T2" fmla="*/ 0 w 63"/>
                <a:gd name="T3" fmla="*/ 1 h 320"/>
                <a:gd name="T4" fmla="*/ 0 w 63"/>
                <a:gd name="T5" fmla="*/ 1 h 320"/>
                <a:gd name="T6" fmla="*/ 0 w 63"/>
                <a:gd name="T7" fmla="*/ 1 h 320"/>
                <a:gd name="T8" fmla="*/ 0 w 63"/>
                <a:gd name="T9" fmla="*/ 1 h 320"/>
                <a:gd name="T10" fmla="*/ 0 w 63"/>
                <a:gd name="T11" fmla="*/ 1 h 320"/>
                <a:gd name="T12" fmla="*/ 0 w 63"/>
                <a:gd name="T13" fmla="*/ 1 h 320"/>
                <a:gd name="T14" fmla="*/ 0 w 63"/>
                <a:gd name="T15" fmla="*/ 2 h 320"/>
                <a:gd name="T16" fmla="*/ 0 w 63"/>
                <a:gd name="T17" fmla="*/ 2 h 320"/>
                <a:gd name="T18" fmla="*/ 0 w 63"/>
                <a:gd name="T19" fmla="*/ 2 h 320"/>
                <a:gd name="T20" fmla="*/ 0 w 63"/>
                <a:gd name="T21" fmla="*/ 2 h 320"/>
                <a:gd name="T22" fmla="*/ 0 w 63"/>
                <a:gd name="T23" fmla="*/ 2 h 320"/>
                <a:gd name="T24" fmla="*/ 0 w 63"/>
                <a:gd name="T25" fmla="*/ 2 h 320"/>
                <a:gd name="T26" fmla="*/ 0 w 63"/>
                <a:gd name="T27" fmla="*/ 2 h 320"/>
                <a:gd name="T28" fmla="*/ 0 w 63"/>
                <a:gd name="T29" fmla="*/ 2 h 320"/>
                <a:gd name="T30" fmla="*/ 0 w 63"/>
                <a:gd name="T31" fmla="*/ 2 h 320"/>
                <a:gd name="T32" fmla="*/ 0 w 63"/>
                <a:gd name="T33" fmla="*/ 2 h 320"/>
                <a:gd name="T34" fmla="*/ 0 w 63"/>
                <a:gd name="T35" fmla="*/ 1 h 320"/>
                <a:gd name="T36" fmla="*/ 0 w 63"/>
                <a:gd name="T37" fmla="*/ 1 h 320"/>
                <a:gd name="T38" fmla="*/ 0 w 63"/>
                <a:gd name="T39" fmla="*/ 1 h 320"/>
                <a:gd name="T40" fmla="*/ 0 w 63"/>
                <a:gd name="T41" fmla="*/ 0 h 320"/>
                <a:gd name="T42" fmla="*/ 0 w 63"/>
                <a:gd name="T43" fmla="*/ 1 h 320"/>
                <a:gd name="T44" fmla="*/ 0 w 63"/>
                <a:gd name="T45" fmla="*/ 1 h 320"/>
                <a:gd name="T46" fmla="*/ 0 w 63"/>
                <a:gd name="T47" fmla="*/ 1 h 320"/>
                <a:gd name="T48" fmla="*/ 0 w 63"/>
                <a:gd name="T49" fmla="*/ 1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20"/>
                <a:gd name="T77" fmla="*/ 63 w 63"/>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20">
                  <a:moveTo>
                    <a:pt x="17" y="52"/>
                  </a:moveTo>
                  <a:lnTo>
                    <a:pt x="13" y="83"/>
                  </a:lnTo>
                  <a:lnTo>
                    <a:pt x="10" y="115"/>
                  </a:lnTo>
                  <a:lnTo>
                    <a:pt x="6" y="146"/>
                  </a:lnTo>
                  <a:lnTo>
                    <a:pt x="3" y="178"/>
                  </a:lnTo>
                  <a:lnTo>
                    <a:pt x="2" y="204"/>
                  </a:lnTo>
                  <a:lnTo>
                    <a:pt x="0" y="230"/>
                  </a:lnTo>
                  <a:lnTo>
                    <a:pt x="0" y="256"/>
                  </a:lnTo>
                  <a:lnTo>
                    <a:pt x="3" y="279"/>
                  </a:lnTo>
                  <a:lnTo>
                    <a:pt x="13" y="301"/>
                  </a:lnTo>
                  <a:lnTo>
                    <a:pt x="22" y="314"/>
                  </a:lnTo>
                  <a:lnTo>
                    <a:pt x="32" y="320"/>
                  </a:lnTo>
                  <a:lnTo>
                    <a:pt x="40" y="318"/>
                  </a:lnTo>
                  <a:lnTo>
                    <a:pt x="48" y="311"/>
                  </a:lnTo>
                  <a:lnTo>
                    <a:pt x="53" y="297"/>
                  </a:lnTo>
                  <a:lnTo>
                    <a:pt x="59" y="280"/>
                  </a:lnTo>
                  <a:lnTo>
                    <a:pt x="63" y="258"/>
                  </a:lnTo>
                  <a:lnTo>
                    <a:pt x="56" y="195"/>
                  </a:lnTo>
                  <a:lnTo>
                    <a:pt x="49" y="131"/>
                  </a:lnTo>
                  <a:lnTo>
                    <a:pt x="40" y="66"/>
                  </a:lnTo>
                  <a:lnTo>
                    <a:pt x="30" y="0"/>
                  </a:lnTo>
                  <a:lnTo>
                    <a:pt x="27" y="13"/>
                  </a:lnTo>
                  <a:lnTo>
                    <a:pt x="23" y="25"/>
                  </a:lnTo>
                  <a:lnTo>
                    <a:pt x="20" y="39"/>
                  </a:lnTo>
                  <a:lnTo>
                    <a:pt x="17" y="52"/>
                  </a:lnTo>
                  <a:close/>
                </a:path>
              </a:pathLst>
            </a:custGeom>
            <a:solidFill>
              <a:srgbClr val="F4BC00"/>
            </a:solidFill>
            <a:ln w="9525">
              <a:noFill/>
              <a:round/>
              <a:headEnd/>
              <a:tailEnd/>
            </a:ln>
          </p:spPr>
          <p:txBody>
            <a:bodyPr>
              <a:prstTxWarp prst="textNoShape">
                <a:avLst/>
              </a:prstTxWarp>
            </a:bodyPr>
            <a:lstStyle/>
            <a:p>
              <a:pPr eaLnBrk="0" hangingPunct="0"/>
              <a:endParaRPr lang="en-US"/>
            </a:p>
          </p:txBody>
        </p:sp>
        <p:sp>
          <p:nvSpPr>
            <p:cNvPr id="80931" name="Freeform 34"/>
            <p:cNvSpPr>
              <a:spLocks/>
            </p:cNvSpPr>
            <p:nvPr/>
          </p:nvSpPr>
          <p:spPr bwMode="auto">
            <a:xfrm>
              <a:off x="3901" y="3890"/>
              <a:ext cx="25" cy="153"/>
            </a:xfrm>
            <a:custGeom>
              <a:avLst/>
              <a:gdLst>
                <a:gd name="T0" fmla="*/ 0 w 51"/>
                <a:gd name="T1" fmla="*/ 1 h 304"/>
                <a:gd name="T2" fmla="*/ 0 w 51"/>
                <a:gd name="T3" fmla="*/ 1 h 304"/>
                <a:gd name="T4" fmla="*/ 0 w 51"/>
                <a:gd name="T5" fmla="*/ 2 h 304"/>
                <a:gd name="T6" fmla="*/ 0 w 51"/>
                <a:gd name="T7" fmla="*/ 2 h 304"/>
                <a:gd name="T8" fmla="*/ 0 w 51"/>
                <a:gd name="T9" fmla="*/ 2 h 304"/>
                <a:gd name="T10" fmla="*/ 0 w 51"/>
                <a:gd name="T11" fmla="*/ 2 h 304"/>
                <a:gd name="T12" fmla="*/ 0 w 51"/>
                <a:gd name="T13" fmla="*/ 2 h 304"/>
                <a:gd name="T14" fmla="*/ 0 w 51"/>
                <a:gd name="T15" fmla="*/ 2 h 304"/>
                <a:gd name="T16" fmla="*/ 0 w 51"/>
                <a:gd name="T17" fmla="*/ 2 h 304"/>
                <a:gd name="T18" fmla="*/ 0 w 51"/>
                <a:gd name="T19" fmla="*/ 2 h 304"/>
                <a:gd name="T20" fmla="*/ 0 w 51"/>
                <a:gd name="T21" fmla="*/ 1 h 304"/>
                <a:gd name="T22" fmla="*/ 0 w 51"/>
                <a:gd name="T23" fmla="*/ 0 h 304"/>
                <a:gd name="T24" fmla="*/ 0 w 51"/>
                <a:gd name="T25" fmla="*/ 1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04"/>
                <a:gd name="T41" fmla="*/ 51 w 51"/>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04">
                  <a:moveTo>
                    <a:pt x="11" y="86"/>
                  </a:moveTo>
                  <a:lnTo>
                    <a:pt x="0" y="194"/>
                  </a:lnTo>
                  <a:lnTo>
                    <a:pt x="0" y="259"/>
                  </a:lnTo>
                  <a:lnTo>
                    <a:pt x="11" y="283"/>
                  </a:lnTo>
                  <a:lnTo>
                    <a:pt x="20" y="297"/>
                  </a:lnTo>
                  <a:lnTo>
                    <a:pt x="28" y="304"/>
                  </a:lnTo>
                  <a:lnTo>
                    <a:pt x="35" y="303"/>
                  </a:lnTo>
                  <a:lnTo>
                    <a:pt x="41" y="295"/>
                  </a:lnTo>
                  <a:lnTo>
                    <a:pt x="45" y="281"/>
                  </a:lnTo>
                  <a:lnTo>
                    <a:pt x="49" y="263"/>
                  </a:lnTo>
                  <a:lnTo>
                    <a:pt x="51" y="240"/>
                  </a:lnTo>
                  <a:lnTo>
                    <a:pt x="21" y="0"/>
                  </a:lnTo>
                  <a:lnTo>
                    <a:pt x="11" y="86"/>
                  </a:lnTo>
                  <a:close/>
                </a:path>
              </a:pathLst>
            </a:custGeom>
            <a:solidFill>
              <a:srgbClr val="FFC900"/>
            </a:solidFill>
            <a:ln w="9525">
              <a:noFill/>
              <a:round/>
              <a:headEnd/>
              <a:tailEnd/>
            </a:ln>
          </p:spPr>
          <p:txBody>
            <a:bodyPr>
              <a:prstTxWarp prst="textNoShape">
                <a:avLst/>
              </a:prstTxWarp>
            </a:bodyPr>
            <a:lstStyle/>
            <a:p>
              <a:pPr eaLnBrk="0" hangingPunct="0"/>
              <a:endParaRPr lang="en-US"/>
            </a:p>
          </p:txBody>
        </p:sp>
      </p:grpSp>
      <p:pic>
        <p:nvPicPr>
          <p:cNvPr id="80902" name="Picture 54" descr="MCj02508170000[1]"/>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440238" y="1533525"/>
            <a:ext cx="319087" cy="331788"/>
          </a:xfrm>
          <a:prstGeom prst="rect">
            <a:avLst/>
          </a:prstGeom>
          <a:noFill/>
          <a:ln w="9525">
            <a:noFill/>
            <a:miter lim="800000"/>
            <a:headEnd/>
            <a:tailEnd/>
          </a:ln>
        </p:spPr>
      </p:pic>
      <p:pic>
        <p:nvPicPr>
          <p:cNvPr id="80903" name="Picture 55" descr="MCj04325930000[1]"/>
          <p:cNvPicPr>
            <a:picLocks noChangeAspect="1" noChangeArrowheads="1"/>
          </p:cNvPicPr>
          <p:nvPr/>
        </p:nvPicPr>
        <p:blipFill>
          <a:blip r:embed="rId7"/>
          <a:srcRect/>
          <a:stretch>
            <a:fillRect/>
          </a:stretch>
        </p:blipFill>
        <p:spPr bwMode="auto">
          <a:xfrm>
            <a:off x="5572125" y="1514475"/>
            <a:ext cx="447675" cy="447675"/>
          </a:xfrm>
          <a:prstGeom prst="rect">
            <a:avLst/>
          </a:prstGeom>
          <a:noFill/>
          <a:ln w="9525">
            <a:noFill/>
            <a:miter lim="800000"/>
            <a:headEnd/>
            <a:tailEnd/>
          </a:ln>
        </p:spPr>
      </p:pic>
      <p:pic>
        <p:nvPicPr>
          <p:cNvPr id="80904" name="Picture 56" descr="MCj04348720000[1]"/>
          <p:cNvPicPr>
            <a:picLocks noChangeAspect="1" noChangeArrowheads="1"/>
          </p:cNvPicPr>
          <p:nvPr/>
        </p:nvPicPr>
        <p:blipFill>
          <a:blip r:embed="rId8"/>
          <a:srcRect/>
          <a:stretch>
            <a:fillRect/>
          </a:stretch>
        </p:blipFill>
        <p:spPr bwMode="auto">
          <a:xfrm>
            <a:off x="3495675" y="1390650"/>
            <a:ext cx="676275" cy="676275"/>
          </a:xfrm>
          <a:prstGeom prst="rect">
            <a:avLst/>
          </a:prstGeom>
          <a:noFill/>
          <a:ln w="9525">
            <a:noFill/>
            <a:miter lim="800000"/>
            <a:headEnd/>
            <a:tailEnd/>
          </a:ln>
        </p:spPr>
      </p:pic>
      <p:pic>
        <p:nvPicPr>
          <p:cNvPr id="40" name="Picture 57"/>
          <p:cNvPicPr>
            <a:picLocks noChangeAspect="1" noChangeArrowheads="1"/>
          </p:cNvPicPr>
          <p:nvPr/>
        </p:nvPicPr>
        <p:blipFill>
          <a:blip r:embed="rId9"/>
          <a:srcRect/>
          <a:stretch>
            <a:fillRect/>
          </a:stretch>
        </p:blipFill>
        <p:spPr bwMode="auto">
          <a:xfrm>
            <a:off x="5024438" y="1360488"/>
            <a:ext cx="400050" cy="754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81163" y="2176463"/>
            <a:ext cx="5983287" cy="3181350"/>
          </a:xfrm>
          <a:prstGeom prst="rect">
            <a:avLst/>
          </a:prstGeom>
          <a:noFill/>
          <a:ln w="9525">
            <a:noFill/>
            <a:miter lim="800000"/>
            <a:headEnd/>
            <a:tailEnd/>
          </a:ln>
          <a:effectLst/>
        </p:spPr>
        <p:txBody>
          <a:bodyPr lIns="90488" tIns="44450" rIns="90488" bIns="44450">
            <a:prstTxWarp prst="textNoShape">
              <a:avLst/>
            </a:prstTxWarp>
          </a:bodyPr>
          <a:lstStyle/>
          <a:p>
            <a:pPr marL="342900" indent="-342900">
              <a:spcBef>
                <a:spcPct val="20000"/>
              </a:spcBef>
              <a:buClr>
                <a:schemeClr val="hlink"/>
              </a:buClr>
              <a:buSzPct val="70000"/>
              <a:buFont typeface="Wingdings" pitchFamily="84" charset="2"/>
              <a:buNone/>
              <a:defRPr/>
            </a:pPr>
            <a:r>
              <a:rPr lang="en-US" sz="3200" b="0">
                <a:effectLst>
                  <a:outerShdw blurRad="38100" dist="38100" dir="2700000" algn="tl">
                    <a:srgbClr val="FFFFFF"/>
                  </a:outerShdw>
                </a:effectLst>
                <a:ea typeface="Osaka" pitchFamily="84" charset="-128"/>
                <a:cs typeface="Osaka" pitchFamily="84" charset="-128"/>
              </a:rPr>
              <a:t>   </a:t>
            </a:r>
          </a:p>
        </p:txBody>
      </p:sp>
      <p:pic>
        <p:nvPicPr>
          <p:cNvPr id="82946" name="Picture 6"/>
          <p:cNvPicPr>
            <a:picLocks noChangeAspect="1" noChangeArrowheads="1"/>
          </p:cNvPicPr>
          <p:nvPr/>
        </p:nvPicPr>
        <p:blipFill>
          <a:blip r:embed="rId3"/>
          <a:srcRect/>
          <a:stretch>
            <a:fillRect/>
          </a:stretch>
        </p:blipFill>
        <p:spPr bwMode="auto">
          <a:xfrm>
            <a:off x="914400" y="1905000"/>
            <a:ext cx="7015163" cy="4186238"/>
          </a:xfrm>
          <a:prstGeom prst="rect">
            <a:avLst/>
          </a:prstGeom>
          <a:noFill/>
          <a:ln w="9525">
            <a:noFill/>
            <a:miter lim="800000"/>
            <a:headEnd/>
            <a:tailEnd/>
          </a:ln>
        </p:spPr>
      </p:pic>
      <p:sp>
        <p:nvSpPr>
          <p:cNvPr id="82947" name="Rectangle 2"/>
          <p:cNvSpPr>
            <a:spLocks noGrp="1" noChangeArrowheads="1"/>
          </p:cNvSpPr>
          <p:nvPr>
            <p:ph type="title" idx="4294967295"/>
          </p:nvPr>
        </p:nvSpPr>
        <p:spPr>
          <a:xfrm>
            <a:off x="812800" y="228600"/>
            <a:ext cx="7543800" cy="1431925"/>
          </a:xfrm>
        </p:spPr>
        <p:txBody>
          <a:bodyPr lIns="90488" tIns="44450" rIns="90488" bIns="44450" anchor="b"/>
          <a:lstStyle/>
          <a:p>
            <a:r>
              <a:rPr lang="en-US" sz="3200" smtClean="0"/>
              <a:t>Left Hemisphere rationalizing behavior of Right Hemisphere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a:xfrm>
            <a:off x="1066800" y="304800"/>
            <a:ext cx="7543800" cy="1431925"/>
          </a:xfrm>
        </p:spPr>
        <p:txBody>
          <a:bodyPr lIns="90488" tIns="44450" rIns="90488" bIns="44450" anchor="b"/>
          <a:lstStyle/>
          <a:p>
            <a:r>
              <a:rPr lang="en-US" sz="3200"/>
              <a:t>Typical Split Brain Patient</a:t>
            </a:r>
          </a:p>
        </p:txBody>
      </p:sp>
      <p:sp>
        <p:nvSpPr>
          <p:cNvPr id="84994" name="Rectangle 3"/>
          <p:cNvSpPr txBox="1">
            <a:spLocks noChangeArrowheads="1"/>
          </p:cNvSpPr>
          <p:nvPr/>
        </p:nvSpPr>
        <p:spPr bwMode="auto">
          <a:xfrm>
            <a:off x="1066800" y="1981200"/>
            <a:ext cx="7543800" cy="4114800"/>
          </a:xfrm>
          <a:prstGeom prst="rect">
            <a:avLst/>
          </a:prstGeom>
          <a:noFill/>
          <a:ln w="9525">
            <a:noFill/>
            <a:miter lim="800000"/>
            <a:headEnd/>
            <a:tailEnd/>
          </a:ln>
        </p:spPr>
        <p:txBody>
          <a:bodyPr lIns="90488" tIns="44450" rIns="90488" bIns="44450">
            <a:prstTxWarp prst="textNoShape">
              <a:avLst/>
            </a:prstTxWarp>
          </a:bodyPr>
          <a:lstStyle/>
          <a:p>
            <a:pPr marL="342900" indent="-342900">
              <a:spcBef>
                <a:spcPct val="20000"/>
              </a:spcBef>
              <a:buClr>
                <a:schemeClr val="hlink"/>
              </a:buClr>
              <a:buSzPct val="70000"/>
              <a:buFont typeface="Wingdings" pitchFamily="84" charset="2"/>
              <a:buChar char="n"/>
            </a:pPr>
            <a:r>
              <a:rPr lang="en-US" sz="3200" b="0">
                <a:ea typeface="Osaka" pitchFamily="84" charset="-128"/>
                <a:cs typeface="Osaka" pitchFamily="84" charset="-128"/>
              </a:rPr>
              <a:t>Left Brain:</a:t>
            </a:r>
          </a:p>
          <a:p>
            <a:pPr marL="742950" lvl="1" indent="-285750">
              <a:spcBef>
                <a:spcPct val="20000"/>
              </a:spcBef>
              <a:buClr>
                <a:schemeClr val="tx1"/>
              </a:buClr>
              <a:buFontTx/>
              <a:buChar char="–"/>
            </a:pPr>
            <a:r>
              <a:rPr lang="en-US" sz="2800" b="0"/>
              <a:t>Normal language use</a:t>
            </a:r>
          </a:p>
          <a:p>
            <a:pPr marL="742950" lvl="1" indent="-285750">
              <a:spcBef>
                <a:spcPct val="20000"/>
              </a:spcBef>
              <a:buClr>
                <a:schemeClr val="tx1"/>
              </a:buClr>
              <a:buFontTx/>
              <a:buChar char="–"/>
            </a:pPr>
            <a:r>
              <a:rPr lang="en-US" sz="2800" b="0"/>
              <a:t>No easily detectable deficits.</a:t>
            </a:r>
          </a:p>
          <a:p>
            <a:pPr marL="342900" indent="-342900">
              <a:spcBef>
                <a:spcPct val="20000"/>
              </a:spcBef>
              <a:buClr>
                <a:schemeClr val="hlink"/>
              </a:buClr>
              <a:buSzPct val="70000"/>
              <a:buFont typeface="Wingdings" pitchFamily="84" charset="2"/>
              <a:buChar char="n"/>
            </a:pPr>
            <a:r>
              <a:rPr lang="en-US" sz="3200" b="0">
                <a:ea typeface="Osaka" pitchFamily="84" charset="-128"/>
                <a:cs typeface="Osaka" pitchFamily="84" charset="-128"/>
              </a:rPr>
              <a:t>Right Brain:</a:t>
            </a:r>
          </a:p>
          <a:p>
            <a:pPr marL="742950" lvl="1" indent="-285750">
              <a:spcBef>
                <a:spcPct val="20000"/>
              </a:spcBef>
              <a:buClr>
                <a:schemeClr val="tx1"/>
              </a:buClr>
              <a:buFontTx/>
              <a:buChar char="–"/>
            </a:pPr>
            <a:r>
              <a:rPr lang="en-US" sz="2800" b="0"/>
              <a:t>Some rudimentary word recognition.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Rectangle 2"/>
          <p:cNvSpPr txBox="1">
            <a:spLocks noChangeArrowheads="1"/>
          </p:cNvSpPr>
          <p:nvPr/>
        </p:nvSpPr>
        <p:spPr bwMode="auto">
          <a:xfrm>
            <a:off x="0" y="304800"/>
            <a:ext cx="9144000" cy="762000"/>
          </a:xfrm>
          <a:prstGeom prst="rect">
            <a:avLst/>
          </a:prstGeom>
          <a:noFill/>
          <a:ln w="9525">
            <a:noFill/>
            <a:miter lim="800000"/>
            <a:headEnd/>
            <a:tailEnd/>
          </a:ln>
        </p:spPr>
        <p:txBody>
          <a:bodyPr lIns="90488" tIns="44450" rIns="90488" bIns="44450" anchor="b">
            <a:prstTxWarp prst="textNoShape">
              <a:avLst/>
            </a:prstTxWarp>
          </a:bodyPr>
          <a:lstStyle/>
          <a:p>
            <a:pPr algn="ctr" eaLnBrk="0" hangingPunct="0"/>
            <a:r>
              <a:rPr lang="en-US" sz="3000" b="0">
                <a:solidFill>
                  <a:schemeClr val="tx2"/>
                </a:solidFill>
                <a:ea typeface="Osaka" pitchFamily="84" charset="-128"/>
                <a:cs typeface="Osaka" pitchFamily="84" charset="-128"/>
              </a:rPr>
              <a:t>Extremely useful walkthrough of a split-brain study</a:t>
            </a:r>
          </a:p>
        </p:txBody>
      </p:sp>
      <p:sp>
        <p:nvSpPr>
          <p:cNvPr id="87042" name="Rectangle 3"/>
          <p:cNvSpPr txBox="1">
            <a:spLocks noChangeArrowheads="1"/>
          </p:cNvSpPr>
          <p:nvPr/>
        </p:nvSpPr>
        <p:spPr bwMode="auto">
          <a:xfrm>
            <a:off x="152400" y="1981200"/>
            <a:ext cx="8839200" cy="4114800"/>
          </a:xfrm>
          <a:prstGeom prst="rect">
            <a:avLst/>
          </a:prstGeom>
          <a:noFill/>
          <a:ln w="9525">
            <a:noFill/>
            <a:miter lim="800000"/>
            <a:headEnd/>
            <a:tailEnd/>
          </a:ln>
        </p:spPr>
        <p:txBody>
          <a:bodyPr lIns="90488" tIns="44450" rIns="90488" bIns="44450">
            <a:prstTxWarp prst="textNoShape">
              <a:avLst/>
            </a:prstTxWarp>
          </a:bodyPr>
          <a:lstStyle/>
          <a:p>
            <a:pPr marL="342900" indent="-342900">
              <a:spcBef>
                <a:spcPct val="20000"/>
              </a:spcBef>
              <a:buClr>
                <a:schemeClr val="hlink"/>
              </a:buClr>
              <a:buSzPct val="70000"/>
            </a:pPr>
            <a:r>
              <a:rPr lang="en-US" sz="2000" b="0">
                <a:ea typeface="Osaka" pitchFamily="84" charset="-128"/>
                <a:cs typeface="Osaka" pitchFamily="84" charset="-128"/>
              </a:rPr>
              <a:t>http://ebooks.bfwpub.com/psychinquiry/shell.php?activity=simulate_splitbrain</a:t>
            </a:r>
            <a:endParaRPr lang="en-US" sz="2000" b="0"/>
          </a:p>
        </p:txBody>
      </p:sp>
      <p:pic>
        <p:nvPicPr>
          <p:cNvPr id="87043" name="Picture 3"/>
          <p:cNvPicPr>
            <a:picLocks noChangeAspect="1"/>
          </p:cNvPicPr>
          <p:nvPr/>
        </p:nvPicPr>
        <p:blipFill>
          <a:blip r:embed="rId2"/>
          <a:srcRect/>
          <a:stretch>
            <a:fillRect/>
          </a:stretch>
        </p:blipFill>
        <p:spPr bwMode="auto">
          <a:xfrm>
            <a:off x="685800" y="2590800"/>
            <a:ext cx="7747000" cy="37560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Rectangle 4"/>
          <p:cNvSpPr>
            <a:spLocks noGrp="1" noChangeArrowheads="1"/>
          </p:cNvSpPr>
          <p:nvPr>
            <p:ph type="title" idx="4294967295"/>
          </p:nvPr>
        </p:nvSpPr>
        <p:spPr>
          <a:xfrm>
            <a:off x="685800" y="0"/>
            <a:ext cx="7772400" cy="1143000"/>
          </a:xfrm>
        </p:spPr>
        <p:txBody>
          <a:bodyPr/>
          <a:lstStyle/>
          <a:p>
            <a:pPr eaLnBrk="1" hangingPunct="1"/>
            <a:r>
              <a:rPr lang="en-US" sz="3200"/>
              <a:t>Where is language located? </a:t>
            </a:r>
            <a:br>
              <a:rPr lang="en-US" sz="3200"/>
            </a:br>
            <a:r>
              <a:rPr lang="en-US" sz="3200"/>
              <a:t>Left hemisphere evidence</a:t>
            </a:r>
          </a:p>
        </p:txBody>
      </p:sp>
      <p:sp>
        <p:nvSpPr>
          <p:cNvPr id="88066" name="Rectangle 5"/>
          <p:cNvSpPr>
            <a:spLocks noGrp="1" noChangeArrowheads="1"/>
          </p:cNvSpPr>
          <p:nvPr>
            <p:ph type="body" idx="4294967295"/>
          </p:nvPr>
        </p:nvSpPr>
        <p:spPr>
          <a:xfrm>
            <a:off x="0" y="1219200"/>
            <a:ext cx="8305800" cy="762000"/>
          </a:xfrm>
        </p:spPr>
        <p:txBody>
          <a:bodyPr/>
          <a:lstStyle/>
          <a:p>
            <a:pPr eaLnBrk="1" hangingPunct="1">
              <a:buFontTx/>
              <a:buNone/>
            </a:pPr>
            <a:r>
              <a:rPr lang="en-US" sz="2400"/>
              <a:t>From normal adults: dichotic-listening experiments</a:t>
            </a:r>
          </a:p>
        </p:txBody>
      </p:sp>
      <p:pic>
        <p:nvPicPr>
          <p:cNvPr id="88067" name="Picture 8"/>
          <p:cNvPicPr>
            <a:picLocks noChangeAspect="1" noChangeArrowheads="1"/>
          </p:cNvPicPr>
          <p:nvPr/>
        </p:nvPicPr>
        <p:blipFill>
          <a:blip r:embed="rId3"/>
          <a:srcRect/>
          <a:stretch>
            <a:fillRect/>
          </a:stretch>
        </p:blipFill>
        <p:spPr bwMode="auto">
          <a:xfrm>
            <a:off x="1143000" y="2057400"/>
            <a:ext cx="3565525" cy="3257550"/>
          </a:xfrm>
          <a:prstGeom prst="rect">
            <a:avLst/>
          </a:prstGeom>
          <a:noFill/>
          <a:ln w="9525">
            <a:noFill/>
            <a:miter lim="800000"/>
            <a:headEnd/>
            <a:tailEnd/>
          </a:ln>
        </p:spPr>
      </p:pic>
      <p:sp>
        <p:nvSpPr>
          <p:cNvPr id="88068" name="Rectangle 9"/>
          <p:cNvSpPr>
            <a:spLocks noChangeArrowheads="1"/>
          </p:cNvSpPr>
          <p:nvPr/>
        </p:nvSpPr>
        <p:spPr bwMode="auto">
          <a:xfrm>
            <a:off x="1143000" y="3886200"/>
            <a:ext cx="609600" cy="838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rgbClr val="342062"/>
                </a:solidFill>
                <a:ea typeface="Osaka" pitchFamily="84" charset="-128"/>
                <a:cs typeface="Osaka" pitchFamily="84" charset="-128"/>
              </a:rPr>
              <a:t>ba</a:t>
            </a:r>
          </a:p>
        </p:txBody>
      </p:sp>
      <p:sp>
        <p:nvSpPr>
          <p:cNvPr id="88069" name="Rectangle 10"/>
          <p:cNvSpPr>
            <a:spLocks noChangeArrowheads="1"/>
          </p:cNvSpPr>
          <p:nvPr/>
        </p:nvSpPr>
        <p:spPr bwMode="auto">
          <a:xfrm>
            <a:off x="4191000" y="3886200"/>
            <a:ext cx="609600" cy="838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rgbClr val="342062"/>
                </a:solidFill>
                <a:ea typeface="Osaka" pitchFamily="84" charset="-128"/>
                <a:cs typeface="Osaka" pitchFamily="84" charset="-128"/>
              </a:rPr>
              <a:t>ga</a:t>
            </a:r>
          </a:p>
        </p:txBody>
      </p:sp>
      <p:sp>
        <p:nvSpPr>
          <p:cNvPr id="88070" name="Rectangle 11"/>
          <p:cNvSpPr>
            <a:spLocks noChangeArrowheads="1"/>
          </p:cNvSpPr>
          <p:nvPr/>
        </p:nvSpPr>
        <p:spPr bwMode="auto">
          <a:xfrm>
            <a:off x="4800600" y="3276600"/>
            <a:ext cx="4038600" cy="762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84" charset="-128"/>
                <a:cs typeface="Osaka" pitchFamily="84" charset="-128"/>
              </a:rPr>
              <a:t>Normal adults have a </a:t>
            </a:r>
            <a:r>
              <a:rPr lang="en-US" b="0">
                <a:solidFill>
                  <a:schemeClr val="tx2"/>
                </a:solidFill>
                <a:ea typeface="Osaka" pitchFamily="84" charset="-128"/>
                <a:cs typeface="Osaka" pitchFamily="84" charset="-128"/>
              </a:rPr>
              <a:t>right-ear advantage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Rectangle 3"/>
          <p:cNvSpPr txBox="1">
            <a:spLocks noChangeArrowheads="1"/>
          </p:cNvSpPr>
          <p:nvPr/>
        </p:nvSpPr>
        <p:spPr bwMode="auto">
          <a:xfrm>
            <a:off x="685800" y="1447800"/>
            <a:ext cx="7543800" cy="4114800"/>
          </a:xfrm>
          <a:prstGeom prst="rect">
            <a:avLst/>
          </a:prstGeom>
          <a:noFill/>
          <a:ln w="9525">
            <a:noFill/>
            <a:miter lim="800000"/>
            <a:headEnd/>
            <a:tailEnd/>
          </a:ln>
        </p:spPr>
        <p:txBody>
          <a:bodyPr lIns="90488" tIns="44450" rIns="90488" bIns="44450">
            <a:prstTxWarp prst="textNoShape">
              <a:avLst/>
            </a:prstTxWarp>
          </a:bodyPr>
          <a:lstStyle/>
          <a:p>
            <a:pPr marL="342900" indent="-342900">
              <a:spcBef>
                <a:spcPct val="20000"/>
              </a:spcBef>
              <a:buClr>
                <a:schemeClr val="hlink"/>
              </a:buClr>
              <a:buSzPct val="70000"/>
              <a:buFont typeface="Wingdings" pitchFamily="84" charset="2"/>
              <a:buChar char="n"/>
            </a:pPr>
            <a:r>
              <a:rPr lang="en-US" b="0">
                <a:solidFill>
                  <a:schemeClr val="bg2"/>
                </a:solidFill>
                <a:ea typeface="Osaka" pitchFamily="84" charset="-128"/>
                <a:cs typeface="Osaka" pitchFamily="84" charset="-128"/>
              </a:rPr>
              <a:t>Deaf Signers with Left Hemisphere Damage:</a:t>
            </a:r>
          </a:p>
          <a:p>
            <a:pPr marL="742950" lvl="1" indent="-285750">
              <a:spcBef>
                <a:spcPct val="20000"/>
              </a:spcBef>
              <a:buClr>
                <a:schemeClr val="tx1"/>
              </a:buClr>
              <a:buFontTx/>
              <a:buChar char="–"/>
            </a:pPr>
            <a:r>
              <a:rPr lang="en-US" b="0">
                <a:solidFill>
                  <a:schemeClr val="bg2"/>
                </a:solidFill>
              </a:rPr>
              <a:t>Language Deficit.  Aphasic.</a:t>
            </a:r>
            <a:endParaRPr lang="en-US" b="0">
              <a:solidFill>
                <a:srgbClr val="FFFF00"/>
              </a:solidFill>
            </a:endParaRPr>
          </a:p>
          <a:p>
            <a:pPr marL="742950" lvl="1" indent="-285750">
              <a:spcBef>
                <a:spcPct val="20000"/>
              </a:spcBef>
              <a:buClr>
                <a:schemeClr val="tx1"/>
              </a:buClr>
              <a:buFontTx/>
              <a:buChar char="–"/>
            </a:pPr>
            <a:endParaRPr lang="en-US" b="0"/>
          </a:p>
          <a:p>
            <a:pPr marL="342900" indent="-342900">
              <a:spcBef>
                <a:spcPct val="20000"/>
              </a:spcBef>
              <a:buClr>
                <a:schemeClr val="hlink"/>
              </a:buClr>
              <a:buSzPct val="70000"/>
              <a:buFont typeface="Wingdings" pitchFamily="84" charset="2"/>
              <a:buChar char="n"/>
            </a:pPr>
            <a:r>
              <a:rPr lang="en-US" b="0">
                <a:solidFill>
                  <a:srgbClr val="B3129A"/>
                </a:solidFill>
                <a:ea typeface="Osaka" pitchFamily="84" charset="-128"/>
                <a:cs typeface="Osaka" pitchFamily="84" charset="-128"/>
              </a:rPr>
              <a:t>Deaf Signers with Right Hemisphere Damage:</a:t>
            </a:r>
          </a:p>
          <a:p>
            <a:pPr marL="742950" lvl="1" indent="-285750">
              <a:spcBef>
                <a:spcPct val="20000"/>
              </a:spcBef>
              <a:buClr>
                <a:schemeClr val="tx1"/>
              </a:buClr>
              <a:buFontTx/>
              <a:buChar char="–"/>
            </a:pPr>
            <a:r>
              <a:rPr lang="en-US" b="0">
                <a:solidFill>
                  <a:srgbClr val="B3129A"/>
                </a:solidFill>
              </a:rPr>
              <a:t>Visuo-Spatial Deficits.</a:t>
            </a:r>
          </a:p>
          <a:p>
            <a:pPr marL="742950" lvl="1" indent="-285750">
              <a:spcBef>
                <a:spcPct val="20000"/>
              </a:spcBef>
              <a:buClr>
                <a:schemeClr val="tx1"/>
              </a:buClr>
              <a:buFontTx/>
              <a:buChar char="–"/>
            </a:pPr>
            <a:r>
              <a:rPr lang="en-US" b="0">
                <a:solidFill>
                  <a:srgbClr val="B3129A"/>
                </a:solidFill>
              </a:rPr>
              <a:t>No easily detectable language deficits.</a:t>
            </a:r>
            <a:endParaRPr lang="en-US" b="0">
              <a:solidFill>
                <a:srgbClr val="2AFF33"/>
              </a:solidFill>
            </a:endParaRPr>
          </a:p>
          <a:p>
            <a:pPr marL="742950" lvl="1" indent="-285750">
              <a:spcBef>
                <a:spcPct val="20000"/>
              </a:spcBef>
              <a:buClr>
                <a:schemeClr val="tx1"/>
              </a:buClr>
              <a:buFontTx/>
              <a:buChar char="–"/>
            </a:pPr>
            <a:endParaRPr lang="en-US" b="0"/>
          </a:p>
          <a:p>
            <a:pPr marL="342900" indent="-342900">
              <a:spcBef>
                <a:spcPct val="20000"/>
              </a:spcBef>
              <a:buClr>
                <a:schemeClr val="hlink"/>
              </a:buClr>
              <a:buSzPct val="70000"/>
              <a:buFont typeface="Wingdings" pitchFamily="84" charset="2"/>
              <a:buChar char="n"/>
            </a:pPr>
            <a:r>
              <a:rPr lang="en-US" b="0">
                <a:ea typeface="Osaka" pitchFamily="84" charset="-128"/>
                <a:cs typeface="Osaka" pitchFamily="84" charset="-128"/>
              </a:rPr>
              <a:t>Left Hemisphere </a:t>
            </a:r>
            <a:r>
              <a:rPr lang="en-US" b="0">
                <a:ea typeface="Osaka" pitchFamily="84" charset="-128"/>
                <a:cs typeface="Osaka" pitchFamily="84" charset="-128"/>
                <a:sym typeface="Wingdings" pitchFamily="84" charset="2"/>
              </a:rPr>
              <a:t>implicated in l</a:t>
            </a:r>
            <a:r>
              <a:rPr lang="en-US" b="0">
                <a:ea typeface="Osaka" pitchFamily="84" charset="-128"/>
                <a:cs typeface="Osaka" pitchFamily="84" charset="-128"/>
              </a:rPr>
              <a:t>anguage</a:t>
            </a:r>
          </a:p>
        </p:txBody>
      </p:sp>
      <p:sp>
        <p:nvSpPr>
          <p:cNvPr id="90114" name="Text Box 4"/>
          <p:cNvSpPr txBox="1">
            <a:spLocks noChangeArrowheads="1"/>
          </p:cNvSpPr>
          <p:nvPr/>
        </p:nvSpPr>
        <p:spPr bwMode="auto">
          <a:xfrm>
            <a:off x="4191000" y="5334000"/>
            <a:ext cx="4067175" cy="457200"/>
          </a:xfrm>
          <a:prstGeom prst="rect">
            <a:avLst/>
          </a:prstGeom>
          <a:noFill/>
          <a:ln w="9525">
            <a:noFill/>
            <a:miter lim="800000"/>
            <a:headEnd/>
            <a:tailEnd/>
          </a:ln>
        </p:spPr>
        <p:txBody>
          <a:bodyPr wrap="none">
            <a:prstTxWarp prst="textNoShape">
              <a:avLst/>
            </a:prstTxWarp>
            <a:spAutoFit/>
          </a:bodyPr>
          <a:lstStyle/>
          <a:p>
            <a:r>
              <a:rPr lang="en-US" b="0"/>
              <a:t>Poizner, Klima, &amp; Bellugi (1987)</a:t>
            </a:r>
          </a:p>
        </p:txBody>
      </p:sp>
      <p:sp>
        <p:nvSpPr>
          <p:cNvPr id="90115" name="Text Box 4"/>
          <p:cNvSpPr txBox="1">
            <a:spLocks noChangeArrowheads="1"/>
          </p:cNvSpPr>
          <p:nvPr/>
        </p:nvSpPr>
        <p:spPr bwMode="auto">
          <a:xfrm>
            <a:off x="304800" y="228600"/>
            <a:ext cx="8534400" cy="946150"/>
          </a:xfrm>
          <a:prstGeom prst="rect">
            <a:avLst/>
          </a:prstGeom>
          <a:noFill/>
          <a:ln w="9525">
            <a:noFill/>
            <a:miter lim="800000"/>
            <a:headEnd/>
            <a:tailEnd/>
          </a:ln>
        </p:spPr>
        <p:txBody>
          <a:bodyPr>
            <a:prstTxWarp prst="textNoShape">
              <a:avLst/>
            </a:prstTxWarp>
            <a:spAutoFit/>
          </a:bodyPr>
          <a:lstStyle/>
          <a:p>
            <a:r>
              <a:rPr lang="en-US" sz="2800" b="0">
                <a:solidFill>
                  <a:schemeClr val="tx2"/>
                </a:solidFill>
              </a:rPr>
              <a:t>Evidence for Left Hemisphere Lateralization from American Sign Language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1" name="Picture 4"/>
          <p:cNvPicPr>
            <a:picLocks noChangeAspect="1" noChangeArrowheads="1"/>
          </p:cNvPicPr>
          <p:nvPr/>
        </p:nvPicPr>
        <p:blipFill>
          <a:blip r:embed="rId3"/>
          <a:srcRect/>
          <a:stretch>
            <a:fillRect/>
          </a:stretch>
        </p:blipFill>
        <p:spPr bwMode="auto">
          <a:xfrm>
            <a:off x="838200" y="1676400"/>
            <a:ext cx="7300913" cy="5016500"/>
          </a:xfrm>
          <a:prstGeom prst="rect">
            <a:avLst/>
          </a:prstGeom>
          <a:noFill/>
          <a:ln w="9525">
            <a:noFill/>
            <a:miter lim="800000"/>
            <a:headEnd/>
            <a:tailEnd/>
          </a:ln>
        </p:spPr>
      </p:pic>
      <p:sp>
        <p:nvSpPr>
          <p:cNvPr id="92162" name="Text Box 4"/>
          <p:cNvSpPr txBox="1">
            <a:spLocks noChangeArrowheads="1"/>
          </p:cNvSpPr>
          <p:nvPr/>
        </p:nvSpPr>
        <p:spPr bwMode="auto">
          <a:xfrm>
            <a:off x="304800" y="228600"/>
            <a:ext cx="8534400" cy="519113"/>
          </a:xfrm>
          <a:prstGeom prst="rect">
            <a:avLst/>
          </a:prstGeom>
          <a:noFill/>
          <a:ln w="9525">
            <a:noFill/>
            <a:miter lim="800000"/>
            <a:headEnd/>
            <a:tailEnd/>
          </a:ln>
        </p:spPr>
        <p:txBody>
          <a:bodyPr>
            <a:prstTxWarp prst="textNoShape">
              <a:avLst/>
            </a:prstTxWarp>
            <a:spAutoFit/>
          </a:bodyPr>
          <a:lstStyle/>
          <a:p>
            <a:r>
              <a:rPr lang="en-US" sz="2800">
                <a:solidFill>
                  <a:schemeClr val="tx2"/>
                </a:solidFill>
              </a:rPr>
              <a:t>Hickok et al. 1998: ASL lateralization evidence</a:t>
            </a:r>
          </a:p>
        </p:txBody>
      </p:sp>
      <p:sp>
        <p:nvSpPr>
          <p:cNvPr id="92163" name="TextBox 3"/>
          <p:cNvSpPr txBox="1">
            <a:spLocks noChangeArrowheads="1"/>
          </p:cNvSpPr>
          <p:nvPr/>
        </p:nvSpPr>
        <p:spPr bwMode="auto">
          <a:xfrm>
            <a:off x="838200" y="838200"/>
            <a:ext cx="8001000" cy="822325"/>
          </a:xfrm>
          <a:prstGeom prst="rect">
            <a:avLst/>
          </a:prstGeom>
          <a:noFill/>
          <a:ln w="9525">
            <a:noFill/>
            <a:miter lim="800000"/>
            <a:headEnd/>
            <a:tailEnd/>
          </a:ln>
        </p:spPr>
        <p:txBody>
          <a:bodyPr>
            <a:prstTxWarp prst="textNoShape">
              <a:avLst/>
            </a:prstTxWarp>
            <a:spAutoFit/>
          </a:bodyPr>
          <a:lstStyle/>
          <a:p>
            <a:pPr eaLnBrk="0" hangingPunct="0"/>
            <a:r>
              <a:rPr lang="en-US" b="0">
                <a:solidFill>
                  <a:schemeClr val="bg2"/>
                </a:solidFill>
              </a:rPr>
              <a:t>Left hemisphere damage leads to language damage while right hemisphere damage does not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4"/>
          <p:cNvSpPr>
            <a:spLocks noGrp="1" noChangeArrowheads="1"/>
          </p:cNvSpPr>
          <p:nvPr>
            <p:ph type="title" idx="4294967295"/>
          </p:nvPr>
        </p:nvSpPr>
        <p:spPr>
          <a:xfrm>
            <a:off x="685800" y="0"/>
            <a:ext cx="7772400" cy="1143000"/>
          </a:xfrm>
        </p:spPr>
        <p:txBody>
          <a:bodyPr/>
          <a:lstStyle/>
          <a:p>
            <a:pPr eaLnBrk="1" hangingPunct="1"/>
            <a:r>
              <a:rPr lang="en-US" sz="3200"/>
              <a:t>The Human Vocal Tract: </a:t>
            </a:r>
            <a:br>
              <a:rPr lang="en-US" sz="3200"/>
            </a:br>
            <a:r>
              <a:rPr lang="en-US" sz="3200"/>
              <a:t>A Finely Honed Instrument</a:t>
            </a:r>
          </a:p>
        </p:txBody>
      </p:sp>
      <p:sp>
        <p:nvSpPr>
          <p:cNvPr id="21506" name="Text Box 10"/>
          <p:cNvSpPr txBox="1">
            <a:spLocks noChangeArrowheads="1"/>
          </p:cNvSpPr>
          <p:nvPr/>
        </p:nvSpPr>
        <p:spPr bwMode="auto">
          <a:xfrm>
            <a:off x="228600" y="990600"/>
            <a:ext cx="2895600" cy="4108450"/>
          </a:xfrm>
          <a:prstGeom prst="rect">
            <a:avLst/>
          </a:prstGeom>
          <a:noFill/>
          <a:ln w="9525">
            <a:noFill/>
            <a:miter lim="800000"/>
            <a:headEnd/>
            <a:tailEnd/>
          </a:ln>
        </p:spPr>
        <p:txBody>
          <a:bodyPr>
            <a:prstTxWarp prst="textNoShape">
              <a:avLst/>
            </a:prstTxWarp>
            <a:spAutoFit/>
          </a:bodyPr>
          <a:lstStyle/>
          <a:p>
            <a:pPr eaLnBrk="0" hangingPunct="0"/>
            <a:r>
              <a:rPr lang="en-US" b="0"/>
              <a:t>Speech is produced when air from the lungs exits the larynx and is filtered by the vocal tract above the larynx: glottis, pharynx, uvula, velum, hard palate, tongue, nasal cavity, alveolar ridge, teeth, lips.</a:t>
            </a:r>
          </a:p>
        </p:txBody>
      </p:sp>
      <p:pic>
        <p:nvPicPr>
          <p:cNvPr id="21507" name="Picture 12"/>
          <p:cNvPicPr>
            <a:picLocks noChangeAspect="1" noChangeArrowheads="1"/>
          </p:cNvPicPr>
          <p:nvPr/>
        </p:nvPicPr>
        <p:blipFill>
          <a:blip r:embed="rId3"/>
          <a:srcRect/>
          <a:stretch>
            <a:fillRect/>
          </a:stretch>
        </p:blipFill>
        <p:spPr bwMode="auto">
          <a:xfrm>
            <a:off x="3200400" y="1219200"/>
            <a:ext cx="5622925" cy="524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Rectangle 4"/>
          <p:cNvSpPr>
            <a:spLocks noGrp="1" noChangeArrowheads="1"/>
          </p:cNvSpPr>
          <p:nvPr>
            <p:ph type="title" idx="4294967295"/>
          </p:nvPr>
        </p:nvSpPr>
        <p:spPr>
          <a:xfrm>
            <a:off x="685800" y="0"/>
            <a:ext cx="7772400" cy="1143000"/>
          </a:xfrm>
        </p:spPr>
        <p:txBody>
          <a:bodyPr/>
          <a:lstStyle/>
          <a:p>
            <a:pPr eaLnBrk="1" hangingPunct="1"/>
            <a:r>
              <a:rPr lang="en-US" sz="3200"/>
              <a:t>Why the left hemisphere?</a:t>
            </a:r>
          </a:p>
        </p:txBody>
      </p:sp>
      <p:sp>
        <p:nvSpPr>
          <p:cNvPr id="94210" name="Rectangle 5"/>
          <p:cNvSpPr>
            <a:spLocks noGrp="1" noChangeArrowheads="1"/>
          </p:cNvSpPr>
          <p:nvPr>
            <p:ph type="body" idx="4294967295"/>
          </p:nvPr>
        </p:nvSpPr>
        <p:spPr>
          <a:xfrm>
            <a:off x="0" y="1219200"/>
            <a:ext cx="8305800" cy="762000"/>
          </a:xfrm>
        </p:spPr>
        <p:txBody>
          <a:bodyPr/>
          <a:lstStyle/>
          <a:p>
            <a:pPr eaLnBrk="1" hangingPunct="1">
              <a:buFontTx/>
              <a:buNone/>
            </a:pPr>
            <a:r>
              <a:rPr lang="en-US" sz="2400"/>
              <a:t>Left hemisphere may process information more analytically.</a:t>
            </a:r>
          </a:p>
        </p:txBody>
      </p:sp>
      <p:sp>
        <p:nvSpPr>
          <p:cNvPr id="94211" name="Rectangle 9"/>
          <p:cNvSpPr>
            <a:spLocks noChangeArrowheads="1"/>
          </p:cNvSpPr>
          <p:nvPr/>
        </p:nvSpPr>
        <p:spPr bwMode="auto">
          <a:xfrm>
            <a:off x="381000" y="1828800"/>
            <a:ext cx="8382000" cy="762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Trained musicians process music in the left hemisphere. Normal (untrained) people process it on the right.</a:t>
            </a:r>
          </a:p>
        </p:txBody>
      </p:sp>
      <p:sp>
        <p:nvSpPr>
          <p:cNvPr id="94212" name="Rectangle 10"/>
          <p:cNvSpPr>
            <a:spLocks noChangeArrowheads="1"/>
          </p:cNvSpPr>
          <p:nvPr/>
        </p:nvSpPr>
        <p:spPr bwMode="auto">
          <a:xfrm>
            <a:off x="0" y="4648200"/>
            <a:ext cx="8305800" cy="762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84" charset="-128"/>
                <a:cs typeface="Osaka" pitchFamily="84" charset="-128"/>
              </a:rPr>
              <a:t>Left hemisphere may be better at executing well-practiced routines, while right is better at responding to novel stimuli.</a:t>
            </a:r>
          </a:p>
        </p:txBody>
      </p:sp>
      <p:sp>
        <p:nvSpPr>
          <p:cNvPr id="94213" name="Rectangle 11"/>
          <p:cNvSpPr>
            <a:spLocks noChangeArrowheads="1"/>
          </p:cNvSpPr>
          <p:nvPr/>
        </p:nvSpPr>
        <p:spPr bwMode="auto">
          <a:xfrm>
            <a:off x="381000" y="5943600"/>
            <a:ext cx="8382000" cy="762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Language, for adults, is a well-practiced routine.</a:t>
            </a:r>
          </a:p>
        </p:txBody>
      </p:sp>
      <p:pic>
        <p:nvPicPr>
          <p:cNvPr id="94214" name="Picture 13"/>
          <p:cNvPicPr>
            <a:picLocks noChangeAspect="1" noChangeArrowheads="1"/>
          </p:cNvPicPr>
          <p:nvPr/>
        </p:nvPicPr>
        <p:blipFill>
          <a:blip r:embed="rId3"/>
          <a:srcRect/>
          <a:stretch>
            <a:fillRect/>
          </a:stretch>
        </p:blipFill>
        <p:spPr bwMode="auto">
          <a:xfrm>
            <a:off x="2895600" y="2667000"/>
            <a:ext cx="2714625"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Rectangle 1026"/>
          <p:cNvSpPr>
            <a:spLocks noGrp="1" noChangeArrowheads="1"/>
          </p:cNvSpPr>
          <p:nvPr>
            <p:ph type="title" idx="4294967295"/>
          </p:nvPr>
        </p:nvSpPr>
        <p:spPr>
          <a:xfrm>
            <a:off x="685800" y="0"/>
            <a:ext cx="7772400" cy="1143000"/>
          </a:xfrm>
        </p:spPr>
        <p:txBody>
          <a:bodyPr/>
          <a:lstStyle/>
          <a:p>
            <a:pPr eaLnBrk="1" hangingPunct="1"/>
            <a:r>
              <a:rPr lang="en-US" sz="3200"/>
              <a:t>Where is language located? </a:t>
            </a:r>
            <a:br>
              <a:rPr lang="en-US" sz="3200"/>
            </a:br>
            <a:r>
              <a:rPr lang="en-US" sz="3200"/>
              <a:t>Not-just-left hemisphere evidence</a:t>
            </a:r>
          </a:p>
        </p:txBody>
      </p:sp>
      <p:sp>
        <p:nvSpPr>
          <p:cNvPr id="96258" name="Rectangle 1027"/>
          <p:cNvSpPr>
            <a:spLocks noGrp="1" noChangeArrowheads="1"/>
          </p:cNvSpPr>
          <p:nvPr>
            <p:ph type="body" idx="4294967295"/>
          </p:nvPr>
        </p:nvSpPr>
        <p:spPr>
          <a:xfrm>
            <a:off x="0" y="1600200"/>
            <a:ext cx="9144000" cy="2133600"/>
          </a:xfrm>
        </p:spPr>
        <p:txBody>
          <a:bodyPr/>
          <a:lstStyle/>
          <a:p>
            <a:pPr eaLnBrk="1" hangingPunct="1">
              <a:buFontTx/>
              <a:buNone/>
            </a:pPr>
            <a:r>
              <a:rPr lang="en-US" sz="2300"/>
              <a:t>Sometimes, aphasia doesn’t result when there is left hemisphere damage.  </a:t>
            </a:r>
          </a:p>
          <a:p>
            <a:pPr eaLnBrk="1" hangingPunct="1">
              <a:buFontTx/>
              <a:buNone/>
            </a:pPr>
            <a:r>
              <a:rPr lang="en-US" sz="2300"/>
              <a:t>Sometimes, aphasia does result when there is right hemisphere damage.</a:t>
            </a:r>
          </a:p>
        </p:txBody>
      </p:sp>
      <p:sp>
        <p:nvSpPr>
          <p:cNvPr id="96259" name="Rectangle 1028"/>
          <p:cNvSpPr>
            <a:spLocks noChangeArrowheads="1"/>
          </p:cNvSpPr>
          <p:nvPr/>
        </p:nvSpPr>
        <p:spPr bwMode="auto">
          <a:xfrm>
            <a:off x="457200" y="3352800"/>
            <a:ext cx="3886200" cy="2057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chemeClr val="tx2"/>
                </a:solidFill>
                <a:ea typeface="Osaka" pitchFamily="84" charset="-128"/>
                <a:cs typeface="Osaka" pitchFamily="84" charset="-128"/>
              </a:rPr>
              <a:t>In some people (usually left-handed people), language is controlled by the right hemisphere.</a:t>
            </a:r>
          </a:p>
          <a:p>
            <a:pPr marL="342900" indent="-342900">
              <a:spcBef>
                <a:spcPct val="20000"/>
              </a:spcBef>
            </a:pPr>
            <a:endParaRPr lang="en-US" b="0">
              <a:ea typeface="Osaka" pitchFamily="84" charset="-128"/>
              <a:cs typeface="Osaka" pitchFamily="84" charset="-128"/>
            </a:endParaRPr>
          </a:p>
        </p:txBody>
      </p:sp>
      <p:pic>
        <p:nvPicPr>
          <p:cNvPr id="96260" name="Picture 1029"/>
          <p:cNvPicPr>
            <a:picLocks noChangeAspect="1" noChangeArrowheads="1"/>
          </p:cNvPicPr>
          <p:nvPr/>
        </p:nvPicPr>
        <p:blipFill>
          <a:blip r:embed="rId3"/>
          <a:srcRect/>
          <a:stretch>
            <a:fillRect/>
          </a:stretch>
        </p:blipFill>
        <p:spPr bwMode="auto">
          <a:xfrm>
            <a:off x="5638800" y="3276600"/>
            <a:ext cx="21844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Rectangle 1026"/>
          <p:cNvSpPr>
            <a:spLocks noGrp="1" noChangeArrowheads="1"/>
          </p:cNvSpPr>
          <p:nvPr>
            <p:ph type="title" idx="4294967295"/>
          </p:nvPr>
        </p:nvSpPr>
        <p:spPr>
          <a:xfrm>
            <a:off x="685800" y="0"/>
            <a:ext cx="7772400" cy="1143000"/>
          </a:xfrm>
        </p:spPr>
        <p:txBody>
          <a:bodyPr/>
          <a:lstStyle/>
          <a:p>
            <a:pPr eaLnBrk="1" hangingPunct="1"/>
            <a:r>
              <a:rPr lang="en-US" sz="3200"/>
              <a:t>Where is language located? </a:t>
            </a:r>
            <a:br>
              <a:rPr lang="en-US" sz="3200"/>
            </a:br>
            <a:r>
              <a:rPr lang="en-US" sz="3200"/>
              <a:t>Not-just-left hemisphere evidence</a:t>
            </a:r>
          </a:p>
        </p:txBody>
      </p:sp>
      <p:sp>
        <p:nvSpPr>
          <p:cNvPr id="98306" name="Rectangle 1027"/>
          <p:cNvSpPr>
            <a:spLocks noGrp="1" noChangeArrowheads="1"/>
          </p:cNvSpPr>
          <p:nvPr>
            <p:ph type="body" idx="4294967295"/>
          </p:nvPr>
        </p:nvSpPr>
        <p:spPr>
          <a:xfrm>
            <a:off x="0" y="1219200"/>
            <a:ext cx="8305800" cy="2133600"/>
          </a:xfrm>
        </p:spPr>
        <p:txBody>
          <a:bodyPr/>
          <a:lstStyle/>
          <a:p>
            <a:pPr eaLnBrk="1" hangingPunct="1">
              <a:buFontTx/>
              <a:buNone/>
            </a:pPr>
            <a:r>
              <a:rPr lang="en-US" sz="2400"/>
              <a:t>Right hemisphere contributions to language: tone contour, emotional tone, jokes, sarcasm, figurative language interpretation, following indirect requests</a:t>
            </a:r>
          </a:p>
          <a:p>
            <a:pPr eaLnBrk="1" hangingPunct="1">
              <a:buFontTx/>
              <a:buNone/>
            </a:pPr>
            <a:r>
              <a:rPr lang="en-US" sz="2400"/>
              <a:t>	(much of this falls under </a:t>
            </a:r>
            <a:r>
              <a:rPr lang="en-US" sz="2400">
                <a:solidFill>
                  <a:schemeClr val="tx2"/>
                </a:solidFill>
              </a:rPr>
              <a:t>pragmatics</a:t>
            </a:r>
            <a:r>
              <a:rPr lang="en-US" sz="2400"/>
              <a:t>)</a:t>
            </a:r>
          </a:p>
          <a:p>
            <a:pPr eaLnBrk="1" hangingPunct="1">
              <a:buFontTx/>
              <a:buNone/>
            </a:pPr>
            <a:r>
              <a:rPr lang="en-US" sz="2400">
                <a:solidFill>
                  <a:schemeClr val="tx2"/>
                </a:solidFill>
              </a:rPr>
              <a:t>Evidence: right hemisphere lesion patients</a:t>
            </a:r>
            <a:endParaRPr lang="en-US" sz="2400"/>
          </a:p>
        </p:txBody>
      </p:sp>
      <p:sp>
        <p:nvSpPr>
          <p:cNvPr id="98307" name="Rectangle 1028"/>
          <p:cNvSpPr>
            <a:spLocks noChangeArrowheads="1"/>
          </p:cNvSpPr>
          <p:nvPr/>
        </p:nvSpPr>
        <p:spPr bwMode="auto">
          <a:xfrm>
            <a:off x="0" y="3657600"/>
            <a:ext cx="9144000" cy="21336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solidFill>
                  <a:srgbClr val="B3129A"/>
                </a:solidFill>
                <a:ea typeface="Osaka" pitchFamily="84" charset="-128"/>
                <a:cs typeface="Osaka" pitchFamily="84" charset="-128"/>
              </a:rPr>
              <a:t>Right hemisphere activated by semantic processing</a:t>
            </a:r>
            <a:r>
              <a:rPr lang="en-US" b="0">
                <a:ea typeface="Osaka" pitchFamily="84" charset="-128"/>
                <a:cs typeface="Osaka" pitchFamily="84" charset="-128"/>
              </a:rPr>
              <a:t>, </a:t>
            </a:r>
          </a:p>
          <a:p>
            <a:pPr marL="342900" indent="-342900">
              <a:spcBef>
                <a:spcPct val="20000"/>
              </a:spcBef>
            </a:pPr>
            <a:r>
              <a:rPr lang="en-US" b="0">
                <a:ea typeface="Osaka" pitchFamily="84" charset="-128"/>
                <a:cs typeface="Osaka" pitchFamily="84" charset="-128"/>
              </a:rPr>
              <a:t>	while </a:t>
            </a:r>
            <a:r>
              <a:rPr lang="en-US" b="0">
                <a:solidFill>
                  <a:schemeClr val="bg2"/>
                </a:solidFill>
                <a:ea typeface="Osaka" pitchFamily="84" charset="-128"/>
                <a:cs typeface="Osaka" pitchFamily="84" charset="-128"/>
              </a:rPr>
              <a:t>left hemisphere activated primarily by syntactic processing</a:t>
            </a:r>
          </a:p>
          <a:p>
            <a:pPr marL="342900" indent="-342900">
              <a:spcBef>
                <a:spcPct val="20000"/>
              </a:spcBef>
            </a:pPr>
            <a:endParaRPr lang="en-US" sz="2200" b="0">
              <a:solidFill>
                <a:schemeClr val="bg2"/>
              </a:solidFill>
              <a:ea typeface="Osaka" pitchFamily="84" charset="-128"/>
              <a:cs typeface="Osaka" pitchFamily="84" charset="-128"/>
            </a:endParaRPr>
          </a:p>
          <a:p>
            <a:pPr marL="342900" indent="-342900">
              <a:spcBef>
                <a:spcPct val="20000"/>
              </a:spcBef>
            </a:pPr>
            <a:r>
              <a:rPr lang="en-US" sz="2200" b="0">
                <a:solidFill>
                  <a:schemeClr val="tx2"/>
                </a:solidFill>
                <a:ea typeface="Osaka" pitchFamily="84" charset="-128"/>
                <a:cs typeface="Osaka" pitchFamily="84" charset="-128"/>
              </a:rPr>
              <a:t>Evidence: ERP studies</a:t>
            </a:r>
          </a:p>
          <a:p>
            <a:pPr marL="342900" indent="-342900">
              <a:spcBef>
                <a:spcPct val="20000"/>
              </a:spcBef>
            </a:pPr>
            <a:r>
              <a:rPr lang="en-US" sz="2200" b="0">
                <a:solidFill>
                  <a:schemeClr val="tx2"/>
                </a:solidFill>
                <a:ea typeface="Osaka" pitchFamily="84" charset="-128"/>
                <a:cs typeface="Osaka" pitchFamily="84" charset="-128"/>
              </a:rPr>
              <a:t>Evidence: late language learners who aren’t as proficient with syntax, and have language located primarily in right hemisphere</a:t>
            </a:r>
            <a:endParaRPr lang="en-US" sz="2200"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Rectangle 1026"/>
          <p:cNvSpPr>
            <a:spLocks noGrp="1" noChangeArrowheads="1"/>
          </p:cNvSpPr>
          <p:nvPr>
            <p:ph type="title" idx="4294967295"/>
          </p:nvPr>
        </p:nvSpPr>
        <p:spPr>
          <a:xfrm>
            <a:off x="609600" y="0"/>
            <a:ext cx="7772400" cy="1143000"/>
          </a:xfrm>
        </p:spPr>
        <p:txBody>
          <a:bodyPr/>
          <a:lstStyle/>
          <a:p>
            <a:pPr eaLnBrk="1" hangingPunct="1"/>
            <a:r>
              <a:rPr lang="en-US" sz="3200"/>
              <a:t>How does a left hemisphere specialization for language develop?</a:t>
            </a:r>
          </a:p>
        </p:txBody>
      </p:sp>
      <p:sp>
        <p:nvSpPr>
          <p:cNvPr id="100354" name="Rectangle 1027"/>
          <p:cNvSpPr>
            <a:spLocks noGrp="1" noChangeArrowheads="1"/>
          </p:cNvSpPr>
          <p:nvPr>
            <p:ph type="body" idx="4294967295"/>
          </p:nvPr>
        </p:nvSpPr>
        <p:spPr>
          <a:xfrm>
            <a:off x="0" y="1447800"/>
            <a:ext cx="9144000" cy="4114800"/>
          </a:xfrm>
        </p:spPr>
        <p:txBody>
          <a:bodyPr/>
          <a:lstStyle/>
          <a:p>
            <a:pPr eaLnBrk="1" hangingPunct="1">
              <a:buFontTx/>
              <a:buNone/>
            </a:pPr>
            <a:r>
              <a:rPr lang="en-US" sz="2400">
                <a:solidFill>
                  <a:schemeClr val="hlink"/>
                </a:solidFill>
              </a:rPr>
              <a:t>Equipotentiality hypothesis</a:t>
            </a:r>
            <a:r>
              <a:rPr lang="en-US" sz="2400"/>
              <a:t>: left and right hemispheres have equal potential at birth </a:t>
            </a:r>
          </a:p>
          <a:p>
            <a:pPr eaLnBrk="1" hangingPunct="1">
              <a:buFontTx/>
              <a:buNone/>
            </a:pPr>
            <a:r>
              <a:rPr lang="en-US" sz="2400"/>
              <a:t>    Prediction: dichotic listening and brain injury in </a:t>
            </a:r>
            <a:r>
              <a:rPr lang="en-US" sz="2400">
                <a:solidFill>
                  <a:schemeClr val="hlink"/>
                </a:solidFill>
              </a:rPr>
              <a:t>children show less specialization for language than adults</a:t>
            </a:r>
          </a:p>
          <a:p>
            <a:pPr eaLnBrk="1" hangingPunct="1">
              <a:buFontTx/>
              <a:buNone/>
            </a:pPr>
            <a:endParaRPr lang="en-US" sz="2400"/>
          </a:p>
          <a:p>
            <a:pPr eaLnBrk="1" hangingPunct="1">
              <a:buFontTx/>
              <a:buNone/>
            </a:pPr>
            <a:r>
              <a:rPr lang="en-US" sz="2400">
                <a:solidFill>
                  <a:schemeClr val="folHlink"/>
                </a:solidFill>
              </a:rPr>
              <a:t>Invariance hypothesis</a:t>
            </a:r>
            <a:r>
              <a:rPr lang="en-US" sz="2400"/>
              <a:t>: left hemisphere specialization available at birth</a:t>
            </a:r>
          </a:p>
          <a:p>
            <a:pPr eaLnBrk="1" hangingPunct="1">
              <a:buFontTx/>
              <a:buNone/>
            </a:pPr>
            <a:r>
              <a:rPr lang="en-US" sz="2400"/>
              <a:t>	Prediction: dichotic listening and brain injury data from </a:t>
            </a:r>
            <a:r>
              <a:rPr lang="en-US" sz="2400">
                <a:solidFill>
                  <a:schemeClr val="folHlink"/>
                </a:solidFill>
              </a:rPr>
              <a:t>children should look like the corresponding data from adults</a:t>
            </a:r>
            <a:endParaRPr lang="en-US" sz="2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Rectangle 1026"/>
          <p:cNvSpPr>
            <a:spLocks noGrp="1" noChangeArrowheads="1"/>
          </p:cNvSpPr>
          <p:nvPr>
            <p:ph type="title" idx="4294967295"/>
          </p:nvPr>
        </p:nvSpPr>
        <p:spPr>
          <a:xfrm>
            <a:off x="609600" y="0"/>
            <a:ext cx="7772400" cy="1143000"/>
          </a:xfrm>
        </p:spPr>
        <p:txBody>
          <a:bodyPr/>
          <a:lstStyle/>
          <a:p>
            <a:pPr eaLnBrk="1" hangingPunct="1"/>
            <a:r>
              <a:rPr lang="en-US" sz="3200"/>
              <a:t>How does a left hemisphere specialization for language develop?</a:t>
            </a:r>
          </a:p>
        </p:txBody>
      </p:sp>
      <p:sp>
        <p:nvSpPr>
          <p:cNvPr id="102402" name="Rectangle 1027"/>
          <p:cNvSpPr>
            <a:spLocks noGrp="1" noChangeArrowheads="1"/>
          </p:cNvSpPr>
          <p:nvPr>
            <p:ph type="body" idx="4294967295"/>
          </p:nvPr>
        </p:nvSpPr>
        <p:spPr>
          <a:xfrm>
            <a:off x="0" y="1447800"/>
            <a:ext cx="9144000" cy="4114800"/>
          </a:xfrm>
        </p:spPr>
        <p:txBody>
          <a:bodyPr/>
          <a:lstStyle/>
          <a:p>
            <a:pPr eaLnBrk="1" hangingPunct="1">
              <a:buFontTx/>
              <a:buNone/>
            </a:pPr>
            <a:r>
              <a:rPr lang="en-US" sz="2400"/>
              <a:t>fMRI studies: </a:t>
            </a:r>
            <a:r>
              <a:rPr lang="en-US" sz="2400">
                <a:solidFill>
                  <a:schemeClr val="folHlink"/>
                </a:solidFill>
              </a:rPr>
              <a:t>newborns and 3-month-old infants show greater left-hemisphere than right-hemisphere activation in response to speech stimuli (as do adults)</a:t>
            </a:r>
          </a:p>
          <a:p>
            <a:pPr eaLnBrk="1" hangingPunct="1">
              <a:buFontTx/>
              <a:buNone/>
            </a:pPr>
            <a:r>
              <a:rPr lang="en-US" sz="2400"/>
              <a:t>	- But also </a:t>
            </a:r>
            <a:r>
              <a:rPr lang="en-US" sz="2400">
                <a:solidFill>
                  <a:schemeClr val="hlink"/>
                </a:solidFill>
              </a:rPr>
              <a:t>greater left-hemisphere activity in response to non-speech sounds</a:t>
            </a:r>
            <a:r>
              <a:rPr lang="en-US" sz="2400"/>
              <a:t>, suggesting general bias to process sounds in left hemisphere (older children [10-month-olds] and adults process non-speech sounds with right hemisphere)</a:t>
            </a:r>
          </a:p>
        </p:txBody>
      </p:sp>
      <p:pic>
        <p:nvPicPr>
          <p:cNvPr id="102403" name="Picture 1028"/>
          <p:cNvPicPr>
            <a:picLocks noChangeAspect="1" noChangeArrowheads="1"/>
          </p:cNvPicPr>
          <p:nvPr/>
        </p:nvPicPr>
        <p:blipFill>
          <a:blip r:embed="rId3"/>
          <a:srcRect/>
          <a:stretch>
            <a:fillRect/>
          </a:stretch>
        </p:blipFill>
        <p:spPr bwMode="auto">
          <a:xfrm>
            <a:off x="2971800" y="4267200"/>
            <a:ext cx="32512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Rectangle 1026"/>
          <p:cNvSpPr>
            <a:spLocks noGrp="1" noChangeArrowheads="1"/>
          </p:cNvSpPr>
          <p:nvPr>
            <p:ph type="title" idx="4294967295"/>
          </p:nvPr>
        </p:nvSpPr>
        <p:spPr>
          <a:xfrm>
            <a:off x="609600" y="0"/>
            <a:ext cx="7772400" cy="1143000"/>
          </a:xfrm>
        </p:spPr>
        <p:txBody>
          <a:bodyPr/>
          <a:lstStyle/>
          <a:p>
            <a:pPr eaLnBrk="1" hangingPunct="1"/>
            <a:r>
              <a:rPr lang="en-US" sz="3200"/>
              <a:t>How does a left hemisphere specialization for language develop?</a:t>
            </a:r>
          </a:p>
        </p:txBody>
      </p:sp>
      <p:sp>
        <p:nvSpPr>
          <p:cNvPr id="104450" name="Rectangle 1027"/>
          <p:cNvSpPr>
            <a:spLocks noGrp="1" noChangeArrowheads="1"/>
          </p:cNvSpPr>
          <p:nvPr>
            <p:ph type="body" idx="4294967295"/>
          </p:nvPr>
        </p:nvSpPr>
        <p:spPr>
          <a:xfrm>
            <a:off x="0" y="1371600"/>
            <a:ext cx="9144000" cy="3886200"/>
          </a:xfrm>
        </p:spPr>
        <p:txBody>
          <a:bodyPr/>
          <a:lstStyle/>
          <a:p>
            <a:pPr eaLnBrk="1" hangingPunct="1">
              <a:buFontTx/>
              <a:buNone/>
            </a:pPr>
            <a:r>
              <a:rPr lang="en-US" sz="2400"/>
              <a:t>Summary from experimental studies:</a:t>
            </a:r>
          </a:p>
          <a:p>
            <a:pPr eaLnBrk="1" hangingPunct="1">
              <a:buFontTx/>
              <a:buNone/>
            </a:pPr>
            <a:endParaRPr lang="en-US" sz="2400"/>
          </a:p>
          <a:p>
            <a:pPr eaLnBrk="1" hangingPunct="1">
              <a:buFontTx/>
              <a:buNone/>
            </a:pPr>
            <a:r>
              <a:rPr lang="en-US" sz="2400"/>
              <a:t>   </a:t>
            </a:r>
            <a:r>
              <a:rPr lang="en-US" sz="2400">
                <a:solidFill>
                  <a:schemeClr val="folHlink"/>
                </a:solidFill>
              </a:rPr>
              <a:t>Language processing appears to be specialized to the left hemisphere as early as researchers can test it.</a:t>
            </a:r>
            <a:endParaRPr lang="en-US" sz="2400"/>
          </a:p>
          <a:p>
            <a:pPr eaLnBrk="1" hangingPunct="1">
              <a:buFontTx/>
              <a:buNone/>
            </a:pPr>
            <a:endParaRPr lang="en-US" sz="2400"/>
          </a:p>
          <a:p>
            <a:pPr eaLnBrk="1" hangingPunct="1">
              <a:buFontTx/>
              <a:buNone/>
            </a:pPr>
            <a:r>
              <a:rPr lang="en-US" sz="2400">
                <a:solidFill>
                  <a:srgbClr val="2AFF33"/>
                </a:solidFill>
              </a:rPr>
              <a:t>   </a:t>
            </a:r>
            <a:r>
              <a:rPr lang="en-US" sz="2400">
                <a:solidFill>
                  <a:schemeClr val="hlink"/>
                </a:solidFill>
              </a:rPr>
              <a:t>But the infant brain is not the same as the adult brain - specialization/lateralization continues to increase as the brain matures.</a:t>
            </a:r>
            <a:endParaRPr lang="en-US"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Rectangle 1026"/>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Recap</a:t>
            </a:r>
          </a:p>
        </p:txBody>
      </p:sp>
      <p:sp>
        <p:nvSpPr>
          <p:cNvPr id="106498" name="Rectangle 1027"/>
          <p:cNvSpPr>
            <a:spLocks noChangeArrowheads="1"/>
          </p:cNvSpPr>
          <p:nvPr/>
        </p:nvSpPr>
        <p:spPr bwMode="auto">
          <a:xfrm>
            <a:off x="0" y="1371600"/>
            <a:ext cx="9144000" cy="3886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84" charset="-128"/>
                <a:cs typeface="Osaka" pitchFamily="84" charset="-128"/>
              </a:rPr>
              <a:t>Researchers interested in the functional architecture of the brain with respect to language are interested in how the brain is organized to accomplish the function of language.</a:t>
            </a:r>
          </a:p>
          <a:p>
            <a:pPr marL="342900" indent="-342900">
              <a:spcBef>
                <a:spcPct val="20000"/>
              </a:spcBef>
            </a:pPr>
            <a:endParaRPr lang="en-US" b="0">
              <a:ea typeface="Osaka" pitchFamily="84" charset="-128"/>
              <a:cs typeface="Osaka" pitchFamily="84" charset="-128"/>
            </a:endParaRPr>
          </a:p>
          <a:p>
            <a:pPr marL="342900" indent="-342900">
              <a:spcBef>
                <a:spcPct val="20000"/>
              </a:spcBef>
            </a:pPr>
            <a:r>
              <a:rPr lang="en-US" b="0">
                <a:ea typeface="Osaka" pitchFamily="84" charset="-128"/>
                <a:cs typeface="Osaka" pitchFamily="84" charset="-128"/>
              </a:rPr>
              <a:t>Broca’s and Wernicke’s aphasics, as well as split brain patients, indicate that certain areas of the brain seem to be integral for processing and producing language.</a:t>
            </a:r>
          </a:p>
          <a:p>
            <a:pPr marL="342900" indent="-342900">
              <a:spcBef>
                <a:spcPct val="20000"/>
              </a:spcBef>
            </a:pPr>
            <a:endParaRPr lang="en-US" b="0">
              <a:ea typeface="Osaka" pitchFamily="84" charset="-128"/>
              <a:cs typeface="Osaka" pitchFamily="84" charset="-128"/>
            </a:endParaRPr>
          </a:p>
          <a:p>
            <a:pPr marL="342900" indent="-342900">
              <a:spcBef>
                <a:spcPct val="20000"/>
              </a:spcBef>
            </a:pPr>
            <a:r>
              <a:rPr lang="en-US" b="0">
                <a:ea typeface="Osaka" pitchFamily="84" charset="-128"/>
                <a:cs typeface="Osaka" pitchFamily="84" charset="-128"/>
              </a:rPr>
              <a:t>Many aspects of language seem to be lateralized in the left hemisphere on many people (such as syntax), though some language processing may be done in the right hemisphere (such as semantics/lexical meaning). </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1026"/>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Questions?</a:t>
            </a:r>
          </a:p>
        </p:txBody>
      </p:sp>
      <p:sp>
        <p:nvSpPr>
          <p:cNvPr id="107522" name="Rectangle 1027"/>
          <p:cNvSpPr>
            <a:spLocks noChangeArrowheads="1"/>
          </p:cNvSpPr>
          <p:nvPr/>
        </p:nvSpPr>
        <p:spPr bwMode="auto">
          <a:xfrm>
            <a:off x="152400" y="5105400"/>
            <a:ext cx="8991600" cy="1143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84" charset="-128"/>
                <a:cs typeface="Osaka" pitchFamily="84" charset="-128"/>
              </a:rPr>
              <a:t>You should be able to do up through question 6 on HW1 and up through question 24 on the bio bases review questions.</a:t>
            </a:r>
          </a:p>
        </p:txBody>
      </p:sp>
      <p:pic>
        <p:nvPicPr>
          <p:cNvPr id="107523" name="Picture 5"/>
          <p:cNvPicPr>
            <a:picLocks noChangeAspect="1" noChangeArrowheads="1"/>
          </p:cNvPicPr>
          <p:nvPr/>
        </p:nvPicPr>
        <p:blipFill>
          <a:blip r:embed="rId2"/>
          <a:srcRect/>
          <a:stretch>
            <a:fillRect/>
          </a:stretch>
        </p:blipFill>
        <p:spPr bwMode="auto">
          <a:xfrm>
            <a:off x="2971800" y="1524000"/>
            <a:ext cx="3175000" cy="3276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0" y="0"/>
            <a:ext cx="9144000" cy="1143000"/>
          </a:xfrm>
        </p:spPr>
        <p:txBody>
          <a:bodyPr/>
          <a:lstStyle/>
          <a:p>
            <a:pPr eaLnBrk="1" hangingPunct="1"/>
            <a:r>
              <a:rPr lang="en-US" sz="3200"/>
              <a:t>Human Speech Apparatus: Pros and Cons</a:t>
            </a:r>
          </a:p>
        </p:txBody>
      </p:sp>
      <p:sp>
        <p:nvSpPr>
          <p:cNvPr id="23554" name="Rectangle 3"/>
          <p:cNvSpPr>
            <a:spLocks noGrp="1" noChangeArrowheads="1"/>
          </p:cNvSpPr>
          <p:nvPr>
            <p:ph type="body" idx="4294967295"/>
          </p:nvPr>
        </p:nvSpPr>
        <p:spPr>
          <a:xfrm>
            <a:off x="228600" y="1143000"/>
            <a:ext cx="8763000" cy="2590800"/>
          </a:xfrm>
        </p:spPr>
        <p:txBody>
          <a:bodyPr/>
          <a:lstStyle/>
          <a:p>
            <a:pPr eaLnBrk="1" hangingPunct="1">
              <a:buFontTx/>
              <a:buNone/>
            </a:pPr>
            <a:r>
              <a:rPr lang="en-US" sz="2400"/>
              <a:t>Larynx: most speech-specific feature of the human vocal tract.</a:t>
            </a:r>
          </a:p>
          <a:p>
            <a:pPr eaLnBrk="1" hangingPunct="1">
              <a:buFontTx/>
              <a:buNone/>
            </a:pPr>
            <a:r>
              <a:rPr lang="en-US" sz="2400"/>
              <a:t>Compared to other mammals, human larynx is very low.</a:t>
            </a:r>
          </a:p>
          <a:p>
            <a:pPr eaLnBrk="1" hangingPunct="1">
              <a:buFontTx/>
              <a:buNone/>
            </a:pPr>
            <a:r>
              <a:rPr lang="en-US" sz="2400"/>
              <a:t>   </a:t>
            </a:r>
            <a:r>
              <a:rPr lang="en-US" sz="2400">
                <a:solidFill>
                  <a:schemeClr val="tx2"/>
                </a:solidFill>
              </a:rPr>
              <a:t>The good</a:t>
            </a:r>
            <a:r>
              <a:rPr lang="en-US" sz="2400"/>
              <a:t>: Low larynx helps produce a wider variety of speech sounds.</a:t>
            </a:r>
          </a:p>
          <a:p>
            <a:pPr eaLnBrk="1" hangingPunct="1">
              <a:buFontTx/>
              <a:buNone/>
            </a:pPr>
            <a:r>
              <a:rPr lang="en-US" sz="2400"/>
              <a:t>   </a:t>
            </a:r>
            <a:r>
              <a:rPr lang="en-US" sz="2400">
                <a:solidFill>
                  <a:schemeClr val="tx2"/>
                </a:solidFill>
              </a:rPr>
              <a:t>The bad</a:t>
            </a:r>
            <a:r>
              <a:rPr lang="en-US" sz="2400"/>
              <a:t>: Humans are more likely to get food caught in the trachea and choke.</a:t>
            </a:r>
          </a:p>
        </p:txBody>
      </p:sp>
      <p:sp>
        <p:nvSpPr>
          <p:cNvPr id="23555" name="Rectangle 4"/>
          <p:cNvSpPr>
            <a:spLocks noChangeArrowheads="1"/>
          </p:cNvSpPr>
          <p:nvPr/>
        </p:nvSpPr>
        <p:spPr bwMode="auto">
          <a:xfrm>
            <a:off x="228600" y="4495800"/>
            <a:ext cx="8763000" cy="21336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84" charset="-128"/>
                <a:cs typeface="Osaka" pitchFamily="84" charset="-128"/>
              </a:rPr>
              <a:t>Lower mouth shape: accommodate the lower larynx</a:t>
            </a:r>
          </a:p>
          <a:p>
            <a:pPr marL="342900" indent="-342900">
              <a:spcBef>
                <a:spcPct val="20000"/>
              </a:spcBef>
            </a:pPr>
            <a:r>
              <a:rPr lang="en-US" b="0">
                <a:ea typeface="Osaka" pitchFamily="84" charset="-128"/>
                <a:cs typeface="Osaka" pitchFamily="84" charset="-128"/>
              </a:rPr>
              <a:t> </a:t>
            </a:r>
            <a:r>
              <a:rPr lang="en-US" b="0">
                <a:solidFill>
                  <a:schemeClr val="tx2"/>
                </a:solidFill>
                <a:ea typeface="Osaka" pitchFamily="84" charset="-128"/>
                <a:cs typeface="Osaka" pitchFamily="84" charset="-128"/>
              </a:rPr>
              <a:t>The good</a:t>
            </a:r>
            <a:r>
              <a:rPr lang="en-US" b="0">
                <a:ea typeface="Osaka" pitchFamily="84" charset="-128"/>
                <a:cs typeface="Osaka" pitchFamily="84" charset="-128"/>
              </a:rPr>
              <a:t>: Help support lower larynx.</a:t>
            </a:r>
          </a:p>
          <a:p>
            <a:pPr marL="342900" indent="-342900">
              <a:spcBef>
                <a:spcPct val="20000"/>
              </a:spcBef>
            </a:pPr>
            <a:r>
              <a:rPr lang="en-US" b="0">
                <a:ea typeface="Osaka" pitchFamily="84" charset="-128"/>
                <a:cs typeface="Osaka" pitchFamily="84" charset="-128"/>
              </a:rPr>
              <a:t> </a:t>
            </a:r>
            <a:r>
              <a:rPr lang="en-US" b="0">
                <a:solidFill>
                  <a:schemeClr val="tx2"/>
                </a:solidFill>
                <a:ea typeface="Osaka" pitchFamily="84" charset="-128"/>
                <a:cs typeface="Osaka" pitchFamily="84" charset="-128"/>
              </a:rPr>
              <a:t>The bad</a:t>
            </a:r>
            <a:r>
              <a:rPr lang="en-US" b="0">
                <a:ea typeface="Osaka" pitchFamily="84" charset="-128"/>
                <a:cs typeface="Osaka" pitchFamily="84" charset="-128"/>
              </a:rPr>
              <a:t>: Lead to overcrowded teeth and impacted wisdom teeth.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5"/>
          <p:cNvSpPr>
            <a:spLocks noGrp="1" noChangeArrowheads="1"/>
          </p:cNvSpPr>
          <p:nvPr>
            <p:ph type="title" idx="4294967295"/>
          </p:nvPr>
        </p:nvSpPr>
        <p:spPr>
          <a:xfrm>
            <a:off x="1066800" y="304800"/>
            <a:ext cx="7543800" cy="1431925"/>
          </a:xfrm>
        </p:spPr>
        <p:txBody>
          <a:bodyPr/>
          <a:lstStyle/>
          <a:p>
            <a:pPr eaLnBrk="1" hangingPunct="1"/>
            <a:r>
              <a:rPr lang="en-US" sz="3200" smtClean="0"/>
              <a:t>Brain areas associated with language</a:t>
            </a:r>
          </a:p>
        </p:txBody>
      </p:sp>
      <p:pic>
        <p:nvPicPr>
          <p:cNvPr id="25602" name="Picture 6" descr="brain-schematic"/>
          <p:cNvPicPr>
            <a:picLocks noChangeAspect="1" noChangeArrowheads="1"/>
          </p:cNvPicPr>
          <p:nvPr/>
        </p:nvPicPr>
        <p:blipFill>
          <a:blip r:embed="rId3"/>
          <a:srcRect/>
          <a:stretch>
            <a:fillRect/>
          </a:stretch>
        </p:blipFill>
        <p:spPr bwMode="auto">
          <a:xfrm>
            <a:off x="731838" y="2379663"/>
            <a:ext cx="4613275" cy="3567112"/>
          </a:xfrm>
          <a:prstGeom prst="rect">
            <a:avLst/>
          </a:prstGeom>
          <a:noFill/>
          <a:ln w="9525">
            <a:noFill/>
            <a:miter lim="800000"/>
            <a:headEnd/>
            <a:tailEnd/>
          </a:ln>
        </p:spPr>
      </p:pic>
      <p:pic>
        <p:nvPicPr>
          <p:cNvPr id="25603" name="Picture 7"/>
          <p:cNvPicPr>
            <a:picLocks noChangeAspect="1" noChangeArrowheads="1"/>
          </p:cNvPicPr>
          <p:nvPr/>
        </p:nvPicPr>
        <p:blipFill>
          <a:blip r:embed="rId4"/>
          <a:srcRect/>
          <a:stretch>
            <a:fillRect/>
          </a:stretch>
        </p:blipFill>
        <p:spPr bwMode="auto">
          <a:xfrm>
            <a:off x="5689600" y="1479550"/>
            <a:ext cx="3170238" cy="509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85800" y="0"/>
            <a:ext cx="7772400" cy="1143000"/>
          </a:xfrm>
        </p:spPr>
        <p:txBody>
          <a:bodyPr/>
          <a:lstStyle/>
          <a:p>
            <a:pPr eaLnBrk="1" hangingPunct="1"/>
            <a:r>
              <a:rPr lang="en-US" sz="3200"/>
              <a:t>Functional Architecture</a:t>
            </a:r>
          </a:p>
        </p:txBody>
      </p:sp>
      <p:sp>
        <p:nvSpPr>
          <p:cNvPr id="27650" name="Rectangle 3"/>
          <p:cNvSpPr>
            <a:spLocks noGrp="1" noChangeArrowheads="1"/>
          </p:cNvSpPr>
          <p:nvPr>
            <p:ph type="body" idx="4294967295"/>
          </p:nvPr>
        </p:nvSpPr>
        <p:spPr>
          <a:xfrm>
            <a:off x="0" y="1219200"/>
            <a:ext cx="9144000" cy="4114800"/>
          </a:xfrm>
        </p:spPr>
        <p:txBody>
          <a:bodyPr/>
          <a:lstStyle/>
          <a:p>
            <a:pPr eaLnBrk="1" hangingPunct="1">
              <a:buFontTx/>
              <a:buNone/>
            </a:pPr>
            <a:r>
              <a:rPr lang="en-US" sz="2400">
                <a:solidFill>
                  <a:schemeClr val="tx2"/>
                </a:solidFill>
              </a:rPr>
              <a:t>Functional architecture</a:t>
            </a:r>
            <a:r>
              <a:rPr lang="en-US" sz="2400"/>
              <a:t>: how the brain is organized to do what it does (that is, how it is organized to accomplish some function) </a:t>
            </a:r>
          </a:p>
          <a:p>
            <a:pPr eaLnBrk="1" hangingPunct="1">
              <a:buFontTx/>
              <a:buNone/>
            </a:pPr>
            <a:endParaRPr lang="en-US" sz="2400"/>
          </a:p>
          <a:p>
            <a:pPr eaLnBrk="1" hangingPunct="1">
              <a:buFontTx/>
              <a:buNone/>
            </a:pPr>
            <a:r>
              <a:rPr lang="en-US" sz="2400">
                <a:solidFill>
                  <a:schemeClr val="tx2"/>
                </a:solidFill>
              </a:rPr>
              <a:t>Neurolinguistics</a:t>
            </a:r>
            <a:r>
              <a:rPr lang="en-US" sz="2400"/>
              <a:t>: study of the brain with relation to language functioning.  One big question: is there a separate chunk of brain (or dedicated brain activity = a functional “organ”) specifically for language?</a:t>
            </a:r>
          </a:p>
        </p:txBody>
      </p:sp>
      <p:pic>
        <p:nvPicPr>
          <p:cNvPr id="27651" name="Picture 4"/>
          <p:cNvPicPr>
            <a:picLocks noChangeAspect="1" noChangeArrowheads="1"/>
          </p:cNvPicPr>
          <p:nvPr/>
        </p:nvPicPr>
        <p:blipFill>
          <a:blip r:embed="rId3"/>
          <a:srcRect/>
          <a:stretch>
            <a:fillRect/>
          </a:stretch>
        </p:blipFill>
        <p:spPr bwMode="auto">
          <a:xfrm>
            <a:off x="2971800" y="4419600"/>
            <a:ext cx="2232025" cy="203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A brain without language: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Insights during a stroke</a:t>
            </a:r>
          </a:p>
        </p:txBody>
      </p:sp>
      <p:sp>
        <p:nvSpPr>
          <p:cNvPr id="29698" name="Rectangle 3"/>
          <p:cNvSpPr>
            <a:spLocks noChangeArrowheads="1"/>
          </p:cNvSpPr>
          <p:nvPr/>
        </p:nvSpPr>
        <p:spPr bwMode="auto">
          <a:xfrm>
            <a:off x="0" y="1219200"/>
            <a:ext cx="9144000" cy="41148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sz="2000" b="0">
                <a:ea typeface="Osaka" pitchFamily="84" charset="-128"/>
                <a:cs typeface="Osaka" pitchFamily="84" charset="-128"/>
                <a:hlinkClick r:id="rId3"/>
              </a:rPr>
              <a:t>http://www.ted.com/talks/jill_bolte_taylor_s_powerful_stroke_of_insight.html</a:t>
            </a:r>
            <a:endParaRPr lang="en-US" sz="2000" b="0">
              <a:ea typeface="Osaka" pitchFamily="84" charset="-128"/>
              <a:cs typeface="Osaka" pitchFamily="84" charset="-128"/>
            </a:endParaRPr>
          </a:p>
          <a:p>
            <a:pPr marL="342900" indent="-342900" eaLnBrk="0" hangingPunct="0">
              <a:spcBef>
                <a:spcPct val="20000"/>
              </a:spcBef>
            </a:pPr>
            <a:r>
              <a:rPr lang="en-US" sz="2000" b="0">
                <a:ea typeface="Osaka" pitchFamily="84" charset="-128"/>
                <a:cs typeface="Osaka" pitchFamily="84" charset="-128"/>
              </a:rPr>
              <a:t>(about 10:30 through 13:22 of 18:41 minute video)</a:t>
            </a:r>
            <a:endParaRPr lang="en-US" sz="3200" b="0">
              <a:ea typeface="Osaka" pitchFamily="84" charset="-128"/>
              <a:cs typeface="Osaka" pitchFamily="84" charset="-128"/>
            </a:endParaRPr>
          </a:p>
        </p:txBody>
      </p:sp>
      <p:pic>
        <p:nvPicPr>
          <p:cNvPr id="29700" name="Picture 1028"/>
          <p:cNvPicPr>
            <a:picLocks noChangeAspect="1" noChangeArrowheads="1"/>
          </p:cNvPicPr>
          <p:nvPr/>
        </p:nvPicPr>
        <p:blipFill>
          <a:blip r:embed="rId4"/>
          <a:srcRect/>
          <a:stretch>
            <a:fillRect/>
          </a:stretch>
        </p:blipFill>
        <p:spPr bwMode="auto">
          <a:xfrm>
            <a:off x="990600" y="2514600"/>
            <a:ext cx="69723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4"/>
          <p:cNvSpPr>
            <a:spLocks noGrp="1" noChangeArrowheads="1"/>
          </p:cNvSpPr>
          <p:nvPr>
            <p:ph type="title" idx="4294967295"/>
          </p:nvPr>
        </p:nvSpPr>
        <p:spPr>
          <a:xfrm>
            <a:off x="685800" y="0"/>
            <a:ext cx="7772400" cy="1143000"/>
          </a:xfrm>
        </p:spPr>
        <p:txBody>
          <a:bodyPr/>
          <a:lstStyle/>
          <a:p>
            <a:pPr eaLnBrk="1" hangingPunct="1"/>
            <a:r>
              <a:rPr lang="en-US" sz="3200"/>
              <a:t>Methods of Neurolinguistic Investigation</a:t>
            </a:r>
          </a:p>
        </p:txBody>
      </p:sp>
      <p:sp>
        <p:nvSpPr>
          <p:cNvPr id="31746" name="Rectangle 5"/>
          <p:cNvSpPr>
            <a:spLocks noGrp="1" noChangeArrowheads="1"/>
          </p:cNvSpPr>
          <p:nvPr>
            <p:ph type="body" idx="4294967295"/>
          </p:nvPr>
        </p:nvSpPr>
        <p:spPr>
          <a:xfrm>
            <a:off x="0" y="1219200"/>
            <a:ext cx="9144000" cy="4114800"/>
          </a:xfrm>
        </p:spPr>
        <p:txBody>
          <a:bodyPr/>
          <a:lstStyle/>
          <a:p>
            <a:pPr eaLnBrk="1" hangingPunct="1">
              <a:buFontTx/>
              <a:buNone/>
            </a:pPr>
            <a:r>
              <a:rPr lang="en-US" sz="2400">
                <a:solidFill>
                  <a:schemeClr val="tx2"/>
                </a:solidFill>
              </a:rPr>
              <a:t>Lesion studies</a:t>
            </a:r>
            <a:r>
              <a:rPr lang="en-US" sz="2400"/>
              <a:t>: correlate missing bits of brain (lesions) with missing bits of psychological functioning.</a:t>
            </a:r>
          </a:p>
          <a:p>
            <a:pPr eaLnBrk="1" hangingPunct="1">
              <a:buFontTx/>
              <a:buNone/>
            </a:pPr>
            <a:r>
              <a:rPr lang="en-US" sz="2400"/>
              <a:t>    One very interesting kind of missing brain bit: </a:t>
            </a:r>
            <a:r>
              <a:rPr lang="en-US" sz="2400">
                <a:solidFill>
                  <a:schemeClr val="bg2"/>
                </a:solidFill>
              </a:rPr>
              <a:t>split or damaged corpus callosum, found in split brain patients</a:t>
            </a:r>
          </a:p>
          <a:p>
            <a:pPr eaLnBrk="1" hangingPunct="1">
              <a:buFontTx/>
              <a:buNone/>
            </a:pPr>
            <a:endParaRPr lang="en-US" sz="2400"/>
          </a:p>
          <a:p>
            <a:pPr eaLnBrk="1" hangingPunct="1">
              <a:buFontTx/>
              <a:buNone/>
            </a:pPr>
            <a:endParaRPr lang="en-US" sz="2400"/>
          </a:p>
          <a:p>
            <a:pPr eaLnBrk="1" hangingPunct="1">
              <a:buFontTx/>
              <a:buNone/>
            </a:pPr>
            <a:endParaRPr lang="en-US" sz="2400"/>
          </a:p>
        </p:txBody>
      </p:sp>
      <p:pic>
        <p:nvPicPr>
          <p:cNvPr id="31747" name="Picture 7"/>
          <p:cNvPicPr>
            <a:picLocks noChangeAspect="1" noChangeArrowheads="1"/>
          </p:cNvPicPr>
          <p:nvPr/>
        </p:nvPicPr>
        <p:blipFill>
          <a:blip r:embed="rId3"/>
          <a:srcRect/>
          <a:stretch>
            <a:fillRect/>
          </a:stretch>
        </p:blipFill>
        <p:spPr bwMode="auto">
          <a:xfrm>
            <a:off x="3048000" y="3352800"/>
            <a:ext cx="3124200" cy="276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7083</TotalTime>
  <Words>1724</Words>
  <Application>Microsoft Macintosh PowerPoint</Application>
  <PresentationFormat>On-screen Show (4:3)</PresentationFormat>
  <Paragraphs>260</Paragraphs>
  <Slides>47</Slides>
  <Notes>44</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47</vt:i4>
      </vt:variant>
    </vt:vector>
  </HeadingPairs>
  <TitlesOfParts>
    <vt:vector size="54" baseType="lpstr">
      <vt:lpstr>Calibri</vt:lpstr>
      <vt:lpstr>ＭＳ Ｐゴシック</vt:lpstr>
      <vt:lpstr>Arial</vt:lpstr>
      <vt:lpstr>Osaka</vt:lpstr>
      <vt:lpstr>Wingdings</vt:lpstr>
      <vt:lpstr>Times New Roman</vt:lpstr>
      <vt:lpstr>Blank Presentation</vt:lpstr>
      <vt:lpstr>Psych 56L/ Ling 51: Acquisition of Language</vt:lpstr>
      <vt:lpstr>Announcements</vt:lpstr>
      <vt:lpstr>Anatomy &amp; Language</vt:lpstr>
      <vt:lpstr>The Human Vocal Tract:  A Finely Honed Instrument</vt:lpstr>
      <vt:lpstr>Human Speech Apparatus: Pros and Cons</vt:lpstr>
      <vt:lpstr>Brain areas associated with language</vt:lpstr>
      <vt:lpstr>Functional Architecture</vt:lpstr>
      <vt:lpstr>PowerPoint Presentation</vt:lpstr>
      <vt:lpstr>Methods of Neurolinguistic Investigation</vt:lpstr>
      <vt:lpstr>Methods of Neurolinguistic Investigation</vt:lpstr>
      <vt:lpstr>Hemispheres &amp; Visual Field</vt:lpstr>
      <vt:lpstr>PowerPoint Presentation</vt:lpstr>
      <vt:lpstr>Methods of Neurolinguistic Investigation</vt:lpstr>
      <vt:lpstr>PowerPoint Presentation</vt:lpstr>
      <vt:lpstr>Methods of Neurolinguistic Investigation</vt:lpstr>
      <vt:lpstr>Methods of Neurolinguistic Investigation</vt:lpstr>
      <vt:lpstr>Methods of Neurolinguistic Investigation</vt:lpstr>
      <vt:lpstr>Methods of Neurolinguistic Investigation</vt:lpstr>
      <vt:lpstr>Methods of Neurolinguistic Investigation</vt:lpstr>
      <vt:lpstr>Where is language located?  Left hemisphere evidence</vt:lpstr>
      <vt:lpstr>Broca’s Aphasia</vt:lpstr>
      <vt:lpstr>Broca’s Aphasia</vt:lpstr>
      <vt:lpstr>Broca’s Aphasia</vt:lpstr>
      <vt:lpstr>Wernicke’s Aphasia</vt:lpstr>
      <vt:lpstr>Wernicke’s Aphasia</vt:lpstr>
      <vt:lpstr>Where is language located?  </vt:lpstr>
      <vt:lpstr>Where is language located?  Left hemisphere evidence</vt:lpstr>
      <vt:lpstr>Where is language located?  Left hemisphere evidence</vt:lpstr>
      <vt:lpstr>Testing Split Brain Patients</vt:lpstr>
      <vt:lpstr>Testing Split Brain Patients</vt:lpstr>
      <vt:lpstr>Testing Split Brain Patients</vt:lpstr>
      <vt:lpstr>Testing Split Brain Patients</vt:lpstr>
      <vt:lpstr>Testing Split Brain Patients</vt:lpstr>
      <vt:lpstr>Left Hemisphere rationalizing behavior of Right Hemisphere</vt:lpstr>
      <vt:lpstr>Typical Split Brain Patient</vt:lpstr>
      <vt:lpstr>PowerPoint Presentation</vt:lpstr>
      <vt:lpstr>Where is language located?  Left hemisphere evidence</vt:lpstr>
      <vt:lpstr>PowerPoint Presentation</vt:lpstr>
      <vt:lpstr>PowerPoint Presentation</vt:lpstr>
      <vt:lpstr>Why the left hemisphere?</vt:lpstr>
      <vt:lpstr>Where is language located?  Not-just-left hemisphere evidence</vt:lpstr>
      <vt:lpstr>Where is language located?  Not-just-left hemisphere evidence</vt:lpstr>
      <vt:lpstr>How does a left hemisphere specialization for language develop?</vt:lpstr>
      <vt:lpstr>How does a left hemisphere specialization for language develop?</vt:lpstr>
      <vt:lpstr>How does a left hemisphere specialization for language develop?</vt:lpstr>
      <vt:lpstr>PowerPoint Presentation</vt:lpstr>
      <vt:lpstr>PowerPoint Presentation</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Computing Services</cp:lastModifiedBy>
  <cp:revision>505</cp:revision>
  <cp:lastPrinted>2011-01-03T16:55:40Z</cp:lastPrinted>
  <dcterms:created xsi:type="dcterms:W3CDTF">2012-08-20T20:30:18Z</dcterms:created>
  <dcterms:modified xsi:type="dcterms:W3CDTF">2013-01-16T04:05:52Z</dcterms:modified>
</cp:coreProperties>
</file>