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1" r:id="rId1"/>
  </p:sldMasterIdLst>
  <p:notesMasterIdLst>
    <p:notesMasterId r:id="rId45"/>
  </p:notesMasterIdLst>
  <p:handoutMasterIdLst>
    <p:handoutMasterId r:id="rId46"/>
  </p:handoutMasterIdLst>
  <p:sldIdLst>
    <p:sldId id="257" r:id="rId2"/>
    <p:sldId id="258" r:id="rId3"/>
    <p:sldId id="259" r:id="rId4"/>
    <p:sldId id="295" r:id="rId5"/>
    <p:sldId id="260" r:id="rId6"/>
    <p:sldId id="261" r:id="rId7"/>
    <p:sldId id="262" r:id="rId8"/>
    <p:sldId id="263" r:id="rId9"/>
    <p:sldId id="264" r:id="rId10"/>
    <p:sldId id="265" r:id="rId11"/>
    <p:sldId id="266" r:id="rId12"/>
    <p:sldId id="267" r:id="rId13"/>
    <p:sldId id="268" r:id="rId14"/>
    <p:sldId id="297" r:id="rId15"/>
    <p:sldId id="296" r:id="rId16"/>
    <p:sldId id="29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9" r:id="rId43"/>
    <p:sldId id="294" r:id="rId44"/>
  </p:sldIdLst>
  <p:sldSz cx="9144000" cy="6858000" type="screen4x3"/>
  <p:notesSz cx="6858000" cy="9144000"/>
  <p:defaultTextStyle>
    <a:defPPr>
      <a:defRPr lang="en-US"/>
    </a:defPPr>
    <a:lvl1pPr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1pPr>
    <a:lvl2pPr marL="4572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2pPr>
    <a:lvl3pPr marL="9144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3pPr>
    <a:lvl4pPr marL="13716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4pPr>
    <a:lvl5pPr marL="1828800" algn="l" rtl="0" eaLnBrk="0" fontAlgn="base" hangingPunct="0">
      <a:spcBef>
        <a:spcPct val="0"/>
      </a:spcBef>
      <a:spcAft>
        <a:spcPct val="0"/>
      </a:spcAft>
      <a:defRPr sz="2400" b="1" kern="1200">
        <a:solidFill>
          <a:schemeClr val="tx1"/>
        </a:solidFill>
        <a:latin typeface="Arial" pitchFamily="-84" charset="0"/>
        <a:ea typeface="ＭＳ Ｐゴシック" pitchFamily="-84" charset="-128"/>
        <a:cs typeface="ＭＳ Ｐゴシック" pitchFamily="-84" charset="-128"/>
      </a:defRPr>
    </a:lvl5pPr>
    <a:lvl6pPr marL="22860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6pPr>
    <a:lvl7pPr marL="27432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7pPr>
    <a:lvl8pPr marL="32004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8pPr>
    <a:lvl9pPr marL="3657600" algn="l" defTabSz="457200" rtl="0" eaLnBrk="1" latinLnBrk="0" hangingPunct="1">
      <a:defRPr sz="2400" b="1" kern="1200">
        <a:solidFill>
          <a:schemeClr val="tx1"/>
        </a:solidFill>
        <a:latin typeface="Arial" pitchFamily="-84" charset="0"/>
        <a:ea typeface="ＭＳ Ｐゴシック" pitchFamily="-84" charset="-128"/>
        <a:cs typeface="ＭＳ Ｐゴシック" pitchFamily="-8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23A6"/>
    <a:srgbClr val="0F713C"/>
    <a:srgbClr val="B3129A"/>
    <a:srgbClr val="0D80C4"/>
    <a:srgbClr val="0B1FFF"/>
    <a:srgbClr val="8CFF4F"/>
    <a:srgbClr val="12E531"/>
    <a:srgbClr val="C29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40" autoAdjust="0"/>
    <p:restoredTop sz="90875" autoAdjust="0"/>
  </p:normalViewPr>
  <p:slideViewPr>
    <p:cSldViewPr>
      <p:cViewPr>
        <p:scale>
          <a:sx n="125" d="100"/>
          <a:sy n="125" d="100"/>
        </p:scale>
        <p:origin x="-120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latin typeface="Calibri"/>
            </a:endParaRPr>
          </a:p>
        </p:txBody>
      </p:sp>
      <p:sp>
        <p:nvSpPr>
          <p:cNvPr id="1157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fld id="{839E5550-B26D-1141-B559-3BD0C3013F70}" type="datetime1">
              <a:rPr lang="en-US">
                <a:latin typeface="Calibri"/>
              </a:rPr>
              <a:pPr/>
              <a:t>1/8/13</a:t>
            </a:fld>
            <a:endParaRPr lang="en-US">
              <a:latin typeface="Calibri"/>
            </a:endParaRPr>
          </a:p>
        </p:txBody>
      </p:sp>
      <p:sp>
        <p:nvSpPr>
          <p:cNvPr id="1157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latin typeface="Calibri"/>
            </a:endParaRPr>
          </a:p>
        </p:txBody>
      </p:sp>
      <p:sp>
        <p:nvSpPr>
          <p:cNvPr id="1157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C2277FAA-4B31-994F-95A8-B876668BCC80}" type="slidenum">
              <a:rPr lang="en-US">
                <a:latin typeface="Calibri"/>
              </a:rPr>
              <a:pPr/>
              <a:t>‹#›</a:t>
            </a:fld>
            <a:endParaRPr lang="en-US">
              <a:latin typeface="Calibri"/>
            </a:endParaRPr>
          </a:p>
        </p:txBody>
      </p:sp>
    </p:spTree>
    <p:extLst>
      <p:ext uri="{BB962C8B-B14F-4D97-AF65-F5344CB8AC3E}">
        <p14:creationId xmlns:p14="http://schemas.microsoft.com/office/powerpoint/2010/main" val="24887391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a:p>
        </p:txBody>
      </p:sp>
      <p:sp>
        <p:nvSpPr>
          <p:cNvPr id="133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atin typeface="Calibri"/>
                <a:ea typeface="ＭＳ Ｐゴシック" charset="-128"/>
                <a:cs typeface="ＭＳ Ｐゴシック" charset="-128"/>
              </a:defRPr>
            </a:lvl1pPr>
          </a:lstStyle>
          <a:p>
            <a:pPr>
              <a:defRPr/>
            </a:pPr>
            <a:endParaRPr lang="en-US"/>
          </a:p>
        </p:txBody>
      </p:sp>
      <p:sp>
        <p:nvSpPr>
          <p:cNvPr id="133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atin typeface="Calibri"/>
                <a:ea typeface="ＭＳ Ｐゴシック" charset="-128"/>
                <a:cs typeface="ＭＳ Ｐゴシック" charset="-128"/>
              </a:defRPr>
            </a:lvl1pPr>
          </a:lstStyle>
          <a:p>
            <a:pPr>
              <a:defRPr/>
            </a:pPr>
            <a:fld id="{1C578629-D6FA-6C47-94A5-B324EA8C6B46}" type="slidenum">
              <a:rPr lang="en-US"/>
              <a:pPr>
                <a:defRPr/>
              </a:pPr>
              <a:t>‹#›</a:t>
            </a:fld>
            <a:endParaRPr lang="en-US"/>
          </a:p>
        </p:txBody>
      </p:sp>
    </p:spTree>
    <p:extLst>
      <p:ext uri="{BB962C8B-B14F-4D97-AF65-F5344CB8AC3E}">
        <p14:creationId xmlns:p14="http://schemas.microsoft.com/office/powerpoint/2010/main" val="29858081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alibri"/>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BBB9A1B-64B3-4E4B-8081-F859F95293C6}" type="slidenum">
              <a:rPr lang="en-US" sz="1200" b="0">
                <a:latin typeface="Calibri"/>
              </a:rPr>
              <a:pPr algn="r"/>
              <a:t>1</a:t>
            </a:fld>
            <a:endParaRPr lang="en-US" sz="1200" b="0">
              <a:latin typeface="Calibri"/>
            </a:endParaRPr>
          </a:p>
        </p:txBody>
      </p:sp>
      <p:sp>
        <p:nvSpPr>
          <p:cNvPr id="20889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0890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7225EBD-598B-BE4B-A487-D44DF07FECA0}" type="slidenum">
              <a:rPr lang="en-US" sz="1200" b="0">
                <a:latin typeface="Calibri"/>
              </a:rPr>
              <a:pPr algn="r"/>
              <a:t>11</a:t>
            </a:fld>
            <a:endParaRPr lang="en-US" sz="1200" b="0">
              <a:latin typeface="Calibri"/>
            </a:endParaRPr>
          </a:p>
        </p:txBody>
      </p:sp>
      <p:sp>
        <p:nvSpPr>
          <p:cNvPr id="22425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426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321AE40-C6EE-7349-806B-7C51E9A977E6}" type="slidenum">
              <a:rPr lang="en-US" sz="1200" b="0">
                <a:latin typeface="Calibri"/>
              </a:rPr>
              <a:pPr algn="r"/>
              <a:t>17</a:t>
            </a:fld>
            <a:endParaRPr lang="en-US" sz="1200" b="0">
              <a:latin typeface="Calibri"/>
            </a:endParaRPr>
          </a:p>
        </p:txBody>
      </p:sp>
      <p:sp>
        <p:nvSpPr>
          <p:cNvPr id="22835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835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85666E7-1D02-824D-93A6-7CED0A60AFE3}" type="slidenum">
              <a:rPr lang="en-US" sz="1200" b="0">
                <a:latin typeface="Calibri"/>
              </a:rPr>
              <a:pPr algn="r"/>
              <a:t>18</a:t>
            </a:fld>
            <a:endParaRPr lang="en-US" sz="1200" b="0">
              <a:latin typeface="Calibri"/>
            </a:endParaRPr>
          </a:p>
        </p:txBody>
      </p:sp>
      <p:sp>
        <p:nvSpPr>
          <p:cNvPr id="23040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040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573648D-4653-CC42-98E9-215F76BF4F3E}" type="slidenum">
              <a:rPr lang="en-US" sz="1200" b="0">
                <a:latin typeface="Calibri"/>
              </a:rPr>
              <a:pPr algn="r"/>
              <a:t>19</a:t>
            </a:fld>
            <a:endParaRPr lang="en-US" sz="1200" b="0">
              <a:latin typeface="Calibri"/>
            </a:endParaRPr>
          </a:p>
        </p:txBody>
      </p:sp>
      <p:sp>
        <p:nvSpPr>
          <p:cNvPr id="23245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245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BAD5998-8B1A-7A4C-B17E-31B79FE5E72E}" type="slidenum">
              <a:rPr lang="en-US" sz="1200" b="0">
                <a:latin typeface="Calibri"/>
              </a:rPr>
              <a:pPr algn="r"/>
              <a:t>20</a:t>
            </a:fld>
            <a:endParaRPr lang="en-US" sz="1200" b="0">
              <a:latin typeface="Calibri"/>
            </a:endParaRPr>
          </a:p>
        </p:txBody>
      </p:sp>
      <p:sp>
        <p:nvSpPr>
          <p:cNvPr id="23449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450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F629426-85F1-E64D-9397-395C7F7FF4B1}" type="slidenum">
              <a:rPr lang="en-US" sz="1200" b="0">
                <a:latin typeface="Calibri"/>
              </a:rPr>
              <a:pPr algn="r"/>
              <a:t>21</a:t>
            </a:fld>
            <a:endParaRPr lang="en-US" sz="1200" b="0">
              <a:latin typeface="Calibri"/>
            </a:endParaRPr>
          </a:p>
        </p:txBody>
      </p:sp>
      <p:sp>
        <p:nvSpPr>
          <p:cNvPr id="23654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654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EA5B605-4E47-E241-9CF6-6B918EA31BB6}" type="slidenum">
              <a:rPr lang="en-US" sz="1200" b="0">
                <a:latin typeface="Calibri"/>
              </a:rPr>
              <a:pPr algn="r"/>
              <a:t>22</a:t>
            </a:fld>
            <a:endParaRPr lang="en-US" sz="1200" b="0">
              <a:latin typeface="Calibri"/>
            </a:endParaRPr>
          </a:p>
        </p:txBody>
      </p:sp>
      <p:sp>
        <p:nvSpPr>
          <p:cNvPr id="2385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3859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5C3558E3-EE9F-7042-9C99-EB1850C99A1D}" type="slidenum">
              <a:rPr lang="en-US" sz="1200" b="0">
                <a:latin typeface="Calibri"/>
              </a:rPr>
              <a:pPr algn="r"/>
              <a:t>2</a:t>
            </a:fld>
            <a:endParaRPr lang="en-US" sz="1200" b="0">
              <a:latin typeface="Calibri"/>
            </a:endParaRPr>
          </a:p>
        </p:txBody>
      </p:sp>
      <p:sp>
        <p:nvSpPr>
          <p:cNvPr id="21094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094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FEFE8C7-775C-8D4D-9B5A-CF0532A364F7}" type="slidenum">
              <a:rPr lang="en-US" sz="1200" b="0">
                <a:latin typeface="Calibri"/>
              </a:rPr>
              <a:pPr algn="r"/>
              <a:t>23</a:t>
            </a:fld>
            <a:endParaRPr lang="en-US" sz="1200" b="0">
              <a:latin typeface="Calibri"/>
            </a:endParaRPr>
          </a:p>
        </p:txBody>
      </p:sp>
      <p:sp>
        <p:nvSpPr>
          <p:cNvPr id="24064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064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8F36D89E-A8C3-3740-AEF7-7DA680DBDE40}" type="slidenum">
              <a:rPr lang="en-US" sz="1200" b="0">
                <a:latin typeface="Calibri"/>
              </a:rPr>
              <a:pPr algn="r"/>
              <a:t>24</a:t>
            </a:fld>
            <a:endParaRPr lang="en-US" sz="1200" b="0">
              <a:latin typeface="Calibri"/>
            </a:endParaRPr>
          </a:p>
        </p:txBody>
      </p:sp>
      <p:sp>
        <p:nvSpPr>
          <p:cNvPr id="24269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269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D892B99-01A2-1348-B046-78242C0AE0C3}" type="slidenum">
              <a:rPr lang="en-US" sz="1200" b="0">
                <a:latin typeface="Calibri"/>
              </a:rPr>
              <a:pPr algn="r"/>
              <a:t>25</a:t>
            </a:fld>
            <a:endParaRPr lang="en-US" sz="1200" b="0">
              <a:latin typeface="Calibri"/>
            </a:endParaRPr>
          </a:p>
        </p:txBody>
      </p:sp>
      <p:sp>
        <p:nvSpPr>
          <p:cNvPr id="24473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474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03A711B-4AE9-C144-9322-29F8EAD37D8B}" type="slidenum">
              <a:rPr lang="en-US" sz="1200" b="0">
                <a:latin typeface="Calibri"/>
              </a:rPr>
              <a:pPr algn="r"/>
              <a:t>26</a:t>
            </a:fld>
            <a:endParaRPr lang="en-US" sz="1200" b="0">
              <a:latin typeface="Calibri"/>
            </a:endParaRPr>
          </a:p>
        </p:txBody>
      </p:sp>
      <p:sp>
        <p:nvSpPr>
          <p:cNvPr id="24678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678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E9C7F975-3DF5-FC48-AE19-4B0BE7F61B81}" type="slidenum">
              <a:rPr lang="en-US" sz="1200" b="0">
                <a:latin typeface="Calibri"/>
              </a:rPr>
              <a:pPr algn="r"/>
              <a:t>27</a:t>
            </a:fld>
            <a:endParaRPr lang="en-US" sz="1200" b="0">
              <a:latin typeface="Calibri"/>
            </a:endParaRPr>
          </a:p>
        </p:txBody>
      </p:sp>
      <p:sp>
        <p:nvSpPr>
          <p:cNvPr id="24883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4883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F4B1B10-C2C6-5841-9BC2-BEBDB9F56D2E}" type="slidenum">
              <a:rPr lang="en-US" sz="1200" b="0">
                <a:latin typeface="Calibri"/>
              </a:rPr>
              <a:pPr algn="r"/>
              <a:t>28</a:t>
            </a:fld>
            <a:endParaRPr lang="en-US" sz="1200" b="0">
              <a:latin typeface="Calibri"/>
            </a:endParaRPr>
          </a:p>
        </p:txBody>
      </p:sp>
      <p:sp>
        <p:nvSpPr>
          <p:cNvPr id="25088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088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9547B5C6-0A63-874E-90C5-7CAF3F443172}" type="slidenum">
              <a:rPr lang="en-US" sz="1200" b="0">
                <a:latin typeface="Calibri"/>
              </a:rPr>
              <a:pPr algn="r"/>
              <a:t>29</a:t>
            </a:fld>
            <a:endParaRPr lang="en-US" sz="1200" b="0">
              <a:latin typeface="Calibri"/>
            </a:endParaRPr>
          </a:p>
        </p:txBody>
      </p:sp>
      <p:sp>
        <p:nvSpPr>
          <p:cNvPr id="25293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293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6EEE1C6-5CF0-B148-9F16-82F7BEC4BF84}" type="slidenum">
              <a:rPr lang="en-US" sz="1200" b="0">
                <a:latin typeface="Calibri"/>
              </a:rPr>
              <a:pPr algn="r"/>
              <a:t>30</a:t>
            </a:fld>
            <a:endParaRPr lang="en-US" sz="1200" b="0">
              <a:latin typeface="Calibri"/>
            </a:endParaRPr>
          </a:p>
        </p:txBody>
      </p:sp>
      <p:sp>
        <p:nvSpPr>
          <p:cNvPr id="25497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498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31388B1C-A245-5140-A841-414DABB61C9F}" type="slidenum">
              <a:rPr lang="en-US" sz="1200" b="0">
                <a:latin typeface="Calibri"/>
              </a:rPr>
              <a:pPr algn="r"/>
              <a:t>31</a:t>
            </a:fld>
            <a:endParaRPr lang="en-US" sz="1200" b="0">
              <a:latin typeface="Calibri"/>
            </a:endParaRPr>
          </a:p>
        </p:txBody>
      </p:sp>
      <p:sp>
        <p:nvSpPr>
          <p:cNvPr id="25702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702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6A750A7-BD00-424E-B405-9F073761EA91}" type="slidenum">
              <a:rPr lang="en-US" sz="1200" b="0">
                <a:latin typeface="Calibri"/>
              </a:rPr>
              <a:pPr algn="r"/>
              <a:t>32</a:t>
            </a:fld>
            <a:endParaRPr lang="en-US" sz="1200" b="0">
              <a:latin typeface="Calibri"/>
            </a:endParaRPr>
          </a:p>
        </p:txBody>
      </p:sp>
      <p:sp>
        <p:nvSpPr>
          <p:cNvPr id="25907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5907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3A395CE-0946-974E-BC43-5B5582B1A70A}" type="slidenum">
              <a:rPr lang="en-US" sz="1200" b="0">
                <a:latin typeface="Calibri"/>
              </a:rPr>
              <a:pPr algn="r"/>
              <a:t>3</a:t>
            </a:fld>
            <a:endParaRPr lang="en-US" sz="1200" b="0">
              <a:latin typeface="Calibri"/>
            </a:endParaRPr>
          </a:p>
        </p:txBody>
      </p:sp>
      <p:sp>
        <p:nvSpPr>
          <p:cNvPr id="2129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299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Rot="1" noChangeAspect="1" noChangeArrowheads="1" noTextEdit="1"/>
          </p:cNvSpPr>
          <p:nvPr>
            <p:ph type="sldImg"/>
          </p:nvPr>
        </p:nvSpPr>
        <p:spPr>
          <a:ln/>
        </p:spPr>
      </p:sp>
      <p:sp>
        <p:nvSpPr>
          <p:cNvPr id="285699"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1EE5CA29-DF34-034C-9086-BE4BD6D915C3}" type="slidenum">
              <a:rPr lang="en-US" sz="1200" b="0">
                <a:latin typeface="Calibri"/>
              </a:rPr>
              <a:pPr algn="r"/>
              <a:t>36</a:t>
            </a:fld>
            <a:endParaRPr lang="en-US" sz="1200" b="0">
              <a:latin typeface="Calibri"/>
            </a:endParaRPr>
          </a:p>
        </p:txBody>
      </p:sp>
      <p:sp>
        <p:nvSpPr>
          <p:cNvPr id="26419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419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368862A-5EC4-324E-8C60-C4EA750ECE0F}" type="slidenum">
              <a:rPr lang="en-US" sz="1200" b="0">
                <a:latin typeface="Calibri"/>
              </a:rPr>
              <a:pPr algn="r"/>
              <a:t>37</a:t>
            </a:fld>
            <a:endParaRPr lang="en-US" sz="1200" b="0">
              <a:latin typeface="Calibri"/>
            </a:endParaRPr>
          </a:p>
        </p:txBody>
      </p:sp>
      <p:sp>
        <p:nvSpPr>
          <p:cNvPr id="26624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624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2DA8C945-5D44-764D-B5F4-550BD77F8C77}" type="slidenum">
              <a:rPr lang="en-US" sz="1200" b="0">
                <a:latin typeface="Calibri"/>
              </a:rPr>
              <a:pPr algn="r"/>
              <a:t>38</a:t>
            </a:fld>
            <a:endParaRPr lang="en-US" sz="1200" b="0">
              <a:latin typeface="Calibri"/>
            </a:endParaRPr>
          </a:p>
        </p:txBody>
      </p:sp>
      <p:sp>
        <p:nvSpPr>
          <p:cNvPr id="268291"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68292"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F06E82B5-6842-5E4E-8796-84714CD78A59}" type="slidenum">
              <a:rPr lang="en-US" sz="1200" b="0">
                <a:latin typeface="Calibri"/>
              </a:rPr>
              <a:pPr algn="r"/>
              <a:t>39</a:t>
            </a:fld>
            <a:endParaRPr lang="en-US" sz="1200" b="0">
              <a:latin typeface="Calibri"/>
            </a:endParaRPr>
          </a:p>
        </p:txBody>
      </p:sp>
      <p:sp>
        <p:nvSpPr>
          <p:cNvPr id="270339"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0340"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4749C5D8-7666-B147-A2F6-BE3F5DCD74EF}" type="slidenum">
              <a:rPr lang="en-US" sz="1200" b="0">
                <a:latin typeface="Calibri"/>
              </a:rPr>
              <a:pPr algn="r"/>
              <a:t>40</a:t>
            </a:fld>
            <a:endParaRPr lang="en-US" sz="1200" b="0">
              <a:latin typeface="Calibri"/>
            </a:endParaRPr>
          </a:p>
        </p:txBody>
      </p:sp>
      <p:sp>
        <p:nvSpPr>
          <p:cNvPr id="27238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238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D3CF4C20-EFE1-8542-9CF0-32D11713811B}" type="slidenum">
              <a:rPr lang="en-US" sz="1200" b="0">
                <a:latin typeface="Calibri"/>
              </a:rPr>
              <a:pPr algn="r"/>
              <a:t>41</a:t>
            </a:fld>
            <a:endParaRPr lang="en-US" sz="1200" b="0">
              <a:latin typeface="Calibri"/>
            </a:endParaRPr>
          </a:p>
        </p:txBody>
      </p:sp>
      <p:sp>
        <p:nvSpPr>
          <p:cNvPr id="27443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443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C2BC58CD-1316-2645-9C62-19D37D9804D8}" type="slidenum">
              <a:rPr lang="en-US" sz="1200" b="0">
                <a:latin typeface="Calibri"/>
              </a:rPr>
              <a:pPr algn="r"/>
              <a:t>43</a:t>
            </a:fld>
            <a:endParaRPr lang="en-US" sz="1200" b="0">
              <a:latin typeface="Calibri"/>
            </a:endParaRPr>
          </a:p>
        </p:txBody>
      </p:sp>
      <p:sp>
        <p:nvSpPr>
          <p:cNvPr id="27648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7648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ln/>
        </p:spPr>
      </p:sp>
      <p:sp>
        <p:nvSpPr>
          <p:cNvPr id="278531"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A7B9BFA6-160E-184C-8076-00434F128D87}" type="slidenum">
              <a:rPr lang="en-US" sz="1200" b="0">
                <a:latin typeface="Calibri"/>
              </a:rPr>
              <a:pPr algn="r"/>
              <a:t>6</a:t>
            </a:fld>
            <a:endParaRPr lang="en-US" sz="1200" b="0">
              <a:latin typeface="Calibri"/>
            </a:endParaRPr>
          </a:p>
        </p:txBody>
      </p:sp>
      <p:sp>
        <p:nvSpPr>
          <p:cNvPr id="216067"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6068"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00523F50-8F5F-D64A-903D-1B2F6C00B6E8}" type="slidenum">
              <a:rPr lang="en-US" sz="1200" b="0">
                <a:latin typeface="Calibri"/>
              </a:rPr>
              <a:pPr algn="r"/>
              <a:t>7</a:t>
            </a:fld>
            <a:endParaRPr lang="en-US" sz="1200" b="0">
              <a:latin typeface="Calibri"/>
            </a:endParaRPr>
          </a:p>
        </p:txBody>
      </p:sp>
      <p:sp>
        <p:nvSpPr>
          <p:cNvPr id="218115"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18116"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a:fld id="{B5D36E47-4468-BB4A-B825-04CCE963A38C}" type="slidenum">
              <a:rPr lang="en-US" sz="1200" b="0">
                <a:latin typeface="Calibri"/>
              </a:rPr>
              <a:pPr algn="r"/>
              <a:t>8</a:t>
            </a:fld>
            <a:endParaRPr lang="en-US" sz="1200" b="0">
              <a:latin typeface="Calibri"/>
            </a:endParaRPr>
          </a:p>
        </p:txBody>
      </p:sp>
      <p:sp>
        <p:nvSpPr>
          <p:cNvPr id="220163" name="Rectangle 2"/>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220164" name="Rectangle 3"/>
          <p:cNvSpPr>
            <a:spLocks noGrp="1" noChangeArrowheads="1"/>
          </p:cNvSpPr>
          <p:nvPr>
            <p:ph type="body" idx="1"/>
          </p:nvPr>
        </p:nvSpPr>
        <p:spPr bwMode="auto">
          <a:xfrm>
            <a:off x="914400" y="4343400"/>
            <a:ext cx="5029200" cy="4114800"/>
          </a:xfrm>
          <a:prstGeom prst="rect">
            <a:avLst/>
          </a:prstGeom>
          <a:noFill/>
          <a:ln>
            <a:solidFill>
              <a:srgbClr val="000000"/>
            </a:solidFill>
            <a:miter lim="800000"/>
            <a:headEnd/>
            <a:tailEnd/>
          </a:ln>
        </p:spPr>
        <p:txBody>
          <a:bodyPr>
            <a:prstTxWarp prst="textNoShape">
              <a:avLst/>
            </a:prstTxWarp>
          </a:bodyPr>
          <a:lstStyle/>
          <a:p>
            <a:pPr eaLnBrk="1" hangingPunct="1"/>
            <a:endParaRPr lang="en-US">
              <a:ea typeface="ＭＳ Ｐゴシック" pitchFamily="-84" charset="-128"/>
              <a:cs typeface="ＭＳ Ｐゴシック" pitchFamily="-8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a:noFill/>
          <a:ln/>
        </p:spPr>
        <p:txBody>
          <a:bodyPr/>
          <a:lstStyle/>
          <a:p>
            <a:endParaRPr lang="en-US">
              <a:ea typeface="ＭＳ Ｐゴシック" pitchFamily="-84" charset="-128"/>
              <a:cs typeface="ＭＳ Ｐゴシック" pitchFamily="-8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61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2F2D67-B31A-4140-8598-6654FF403E7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16EE1B-1CA0-3D42-8BF1-2610FBA5901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E69BF0-9EE0-E74D-8C33-19C3E8EF23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D042B8-58C5-B543-A75F-066DAAEBB6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ED2DB1-DBA9-B14D-9A73-E29E29AEB89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7185238-820F-1542-8C4D-4656BAD09F9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DE3629E-F9D0-7742-B3E6-A043F62513A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3DAA883-DC55-C442-BBD0-34C2A03E126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BEED819-CF10-A54E-80A1-F1402A087B4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92A8425-5384-554F-BA45-6556B27281D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98F81E-163F-4943-927E-5C55818E8DB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Calibri"/>
                <a:ea typeface="+mn-ea"/>
                <a:cs typeface="+mn-cs"/>
              </a:defRPr>
            </a:lvl1pPr>
          </a:lstStyle>
          <a:p>
            <a:pPr>
              <a:defRPr/>
            </a:pPr>
            <a:endParaRPr 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Calibri"/>
                <a:ea typeface="+mn-ea"/>
                <a:cs typeface="+mn-cs"/>
              </a:defRPr>
            </a:lvl1pPr>
          </a:lstStyle>
          <a:p>
            <a:pPr>
              <a:defRPr/>
            </a:pPr>
            <a:endParaRPr lang="en-US"/>
          </a:p>
        </p:txBody>
      </p:sp>
      <p:sp>
        <p:nvSpPr>
          <p:cNvPr id="512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Calibri"/>
                <a:ea typeface="+mn-ea"/>
                <a:cs typeface="+mn-cs"/>
              </a:defRPr>
            </a:lvl1pPr>
          </a:lstStyle>
          <a:p>
            <a:pPr>
              <a:defRPr/>
            </a:pPr>
            <a:fld id="{13343159-2CD6-A347-A699-CFC4B641B2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xStyles>
    <p:titleStyle>
      <a:lvl1pPr algn="ctr" rtl="0" eaLnBrk="0" fontAlgn="base" hangingPunct="0">
        <a:spcBef>
          <a:spcPct val="0"/>
        </a:spcBef>
        <a:spcAft>
          <a:spcPct val="0"/>
        </a:spcAft>
        <a:defRPr sz="4400">
          <a:solidFill>
            <a:schemeClr val="tx2"/>
          </a:solidFill>
          <a:latin typeface="Calibri"/>
          <a:ea typeface="+mj-ea"/>
          <a:cs typeface="+mj-cs"/>
        </a:defRPr>
      </a:lvl1pPr>
      <a:lvl2pPr algn="ctr" rtl="0" eaLnBrk="0" fontAlgn="base" hangingPunct="0">
        <a:spcBef>
          <a:spcPct val="0"/>
        </a:spcBef>
        <a:spcAft>
          <a:spcPct val="0"/>
        </a:spcAft>
        <a:defRPr sz="4400">
          <a:solidFill>
            <a:schemeClr val="tx2"/>
          </a:solidFill>
          <a:latin typeface="Arial" charset="0"/>
          <a:ea typeface="Osaka" charset="-128"/>
          <a:cs typeface="Osaka" charset="-128"/>
        </a:defRPr>
      </a:lvl2pPr>
      <a:lvl3pPr algn="ctr" rtl="0" eaLnBrk="0" fontAlgn="base" hangingPunct="0">
        <a:spcBef>
          <a:spcPct val="0"/>
        </a:spcBef>
        <a:spcAft>
          <a:spcPct val="0"/>
        </a:spcAft>
        <a:defRPr sz="4400">
          <a:solidFill>
            <a:schemeClr val="tx2"/>
          </a:solidFill>
          <a:latin typeface="Arial" charset="0"/>
          <a:ea typeface="Osaka" charset="-128"/>
          <a:cs typeface="Osaka" charset="-128"/>
        </a:defRPr>
      </a:lvl3pPr>
      <a:lvl4pPr algn="ctr" rtl="0" eaLnBrk="0" fontAlgn="base" hangingPunct="0">
        <a:spcBef>
          <a:spcPct val="0"/>
        </a:spcBef>
        <a:spcAft>
          <a:spcPct val="0"/>
        </a:spcAft>
        <a:defRPr sz="4400">
          <a:solidFill>
            <a:schemeClr val="tx2"/>
          </a:solidFill>
          <a:latin typeface="Arial" charset="0"/>
          <a:ea typeface="Osaka" charset="-128"/>
          <a:cs typeface="Osaka" charset="-128"/>
        </a:defRPr>
      </a:lvl4pPr>
      <a:lvl5pPr algn="ctr" rtl="0" eaLnBrk="0" fontAlgn="base" hangingPunct="0">
        <a:spcBef>
          <a:spcPct val="0"/>
        </a:spcBef>
        <a:spcAft>
          <a:spcPct val="0"/>
        </a:spcAft>
        <a:defRPr sz="4400">
          <a:solidFill>
            <a:schemeClr val="tx2"/>
          </a:solidFill>
          <a:latin typeface="Arial" charset="0"/>
          <a:ea typeface="Osaka" charset="-128"/>
          <a:cs typeface="Osaka" charset="-128"/>
        </a:defRPr>
      </a:lvl5pPr>
      <a:lvl6pPr marL="457200" algn="ctr" rtl="0" fontAlgn="base">
        <a:spcBef>
          <a:spcPct val="0"/>
        </a:spcBef>
        <a:spcAft>
          <a:spcPct val="0"/>
        </a:spcAft>
        <a:defRPr sz="4400">
          <a:solidFill>
            <a:schemeClr val="tx2"/>
          </a:solidFill>
          <a:latin typeface="Arial" charset="0"/>
          <a:ea typeface="Osaka" charset="-128"/>
          <a:cs typeface="Osaka" charset="-128"/>
        </a:defRPr>
      </a:lvl6pPr>
      <a:lvl7pPr marL="914400" algn="ctr" rtl="0" fontAlgn="base">
        <a:spcBef>
          <a:spcPct val="0"/>
        </a:spcBef>
        <a:spcAft>
          <a:spcPct val="0"/>
        </a:spcAft>
        <a:defRPr sz="4400">
          <a:solidFill>
            <a:schemeClr val="tx2"/>
          </a:solidFill>
          <a:latin typeface="Arial" charset="0"/>
          <a:ea typeface="Osaka" charset="-128"/>
          <a:cs typeface="Osaka" charset="-128"/>
        </a:defRPr>
      </a:lvl7pPr>
      <a:lvl8pPr marL="1371600" algn="ctr" rtl="0" fontAlgn="base">
        <a:spcBef>
          <a:spcPct val="0"/>
        </a:spcBef>
        <a:spcAft>
          <a:spcPct val="0"/>
        </a:spcAft>
        <a:defRPr sz="4400">
          <a:solidFill>
            <a:schemeClr val="tx2"/>
          </a:solidFill>
          <a:latin typeface="Arial" charset="0"/>
          <a:ea typeface="Osaka" charset="-128"/>
          <a:cs typeface="Osaka" charset="-128"/>
        </a:defRPr>
      </a:lvl8pPr>
      <a:lvl9pPr marL="1828800" algn="ctr" rtl="0" fontAlgn="base">
        <a:spcBef>
          <a:spcPct val="0"/>
        </a:spcBef>
        <a:spcAft>
          <a:spcPct val="0"/>
        </a:spcAft>
        <a:defRPr sz="4400">
          <a:solidFill>
            <a:schemeClr val="tx2"/>
          </a:solidFill>
          <a:latin typeface="Arial" charset="0"/>
          <a:ea typeface="Osaka" charset="-128"/>
          <a:cs typeface="Osaka"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a:ea typeface="+mn-ea"/>
          <a:cs typeface="+mn-cs"/>
        </a:defRPr>
      </a:lvl1pPr>
      <a:lvl2pPr marL="742950" indent="-285750" algn="l" rtl="0" eaLnBrk="0" fontAlgn="base" hangingPunct="0">
        <a:spcBef>
          <a:spcPct val="20000"/>
        </a:spcBef>
        <a:spcAft>
          <a:spcPct val="0"/>
        </a:spcAft>
        <a:buChar char="–"/>
        <a:defRPr sz="2800">
          <a:solidFill>
            <a:schemeClr val="tx1"/>
          </a:solidFill>
          <a:latin typeface="Calibri"/>
          <a:ea typeface="+mn-ea"/>
          <a:cs typeface="+mn-cs"/>
        </a:defRPr>
      </a:lvl2pPr>
      <a:lvl3pPr marL="1143000" indent="-228600" algn="l" rtl="0" eaLnBrk="0" fontAlgn="base" hangingPunct="0">
        <a:spcBef>
          <a:spcPct val="20000"/>
        </a:spcBef>
        <a:spcAft>
          <a:spcPct val="0"/>
        </a:spcAft>
        <a:buChar char="•"/>
        <a:defRPr sz="2400">
          <a:solidFill>
            <a:schemeClr val="tx1"/>
          </a:solidFill>
          <a:latin typeface="Calibri"/>
          <a:ea typeface="+mn-ea"/>
          <a:cs typeface="+mn-cs"/>
        </a:defRPr>
      </a:lvl3pPr>
      <a:lvl4pPr marL="1600200" indent="-228600" algn="l" rtl="0" eaLnBrk="0" fontAlgn="base" hangingPunct="0">
        <a:spcBef>
          <a:spcPct val="20000"/>
        </a:spcBef>
        <a:spcAft>
          <a:spcPct val="0"/>
        </a:spcAft>
        <a:buChar char="–"/>
        <a:defRPr sz="2000">
          <a:solidFill>
            <a:schemeClr val="tx1"/>
          </a:solidFill>
          <a:latin typeface="Calibri"/>
          <a:ea typeface="+mn-ea"/>
          <a:cs typeface="+mn-cs"/>
        </a:defRPr>
      </a:lvl4pPr>
      <a:lvl5pPr marL="2057400" indent="-228600" algn="l" rtl="0" eaLnBrk="0" fontAlgn="base" hangingPunct="0">
        <a:spcBef>
          <a:spcPct val="20000"/>
        </a:spcBef>
        <a:spcAft>
          <a:spcPct val="0"/>
        </a:spcAft>
        <a:buChar char="»"/>
        <a:defRPr sz="2000">
          <a:solidFill>
            <a:schemeClr val="tx1"/>
          </a:solidFill>
          <a:latin typeface="Calibri"/>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13.xml"/><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microsoft.com/office/2007/relationships/media" Target="file://localhost/Users/lspearl/Desktop/Courses/course%20media/baby_stream_demo.aiff" TargetMode="External"/><Relationship Id="rId2" Type="http://schemas.openxmlformats.org/officeDocument/2006/relationships/audio" Target="file://localhost/Users/lspearl/Desktop/Courses/course%20media/baby_stream_demo.aiff"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5.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notesSlide" Target="../notesSlides/notesSlide4.xml"/><Relationship Id="rId5" Type="http://schemas.openxmlformats.org/officeDocument/2006/relationships/hyperlink" Target="http://www.ted.com/talks/deb_roy_the_birth_of_a_word.html" TargetMode="External"/><Relationship Id="rId6" Type="http://schemas.openxmlformats.org/officeDocument/2006/relationships/image" Target="../media/image1.png"/><Relationship Id="rId7" Type="http://schemas.openxmlformats.org/officeDocument/2006/relationships/image" Target="../media/image3.png"/><Relationship Id="rId1" Type="http://schemas.microsoft.com/office/2007/relationships/media" Target="file://localhost/Users/lspearl/Desktop/Courses/course%20media/Roy2011_TEDTalk.mp4" TargetMode="External"/><Relationship Id="rId2" Type="http://schemas.openxmlformats.org/officeDocument/2006/relationships/video" Target="file://localhost/Users/lspearl/Desktop/Courses/course%20media/Roy2011_TEDTalk.mp4"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2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ctrTitle" idx="4294967295"/>
          </p:nvPr>
        </p:nvSpPr>
        <p:spPr>
          <a:xfrm>
            <a:off x="0" y="1371600"/>
            <a:ext cx="9144000" cy="1143000"/>
          </a:xfrm>
        </p:spPr>
        <p:txBody>
          <a:bodyPr/>
          <a:lstStyle/>
          <a:p>
            <a:pPr eaLnBrk="1" hangingPunct="1"/>
            <a:r>
              <a:rPr lang="en-US" sz="4000" dirty="0"/>
              <a:t>Psych 56L/ Ling 51:</a:t>
            </a:r>
            <a:br>
              <a:rPr lang="en-US" sz="4000" dirty="0"/>
            </a:br>
            <a:r>
              <a:rPr lang="en-US" sz="4000" dirty="0"/>
              <a:t>Acquisition of Language</a:t>
            </a:r>
            <a:endParaRPr lang="en-US" dirty="0"/>
          </a:p>
        </p:txBody>
      </p:sp>
      <p:sp>
        <p:nvSpPr>
          <p:cNvPr id="207875" name="Rectangle 3"/>
          <p:cNvSpPr>
            <a:spLocks noGrp="1" noChangeArrowheads="1"/>
          </p:cNvSpPr>
          <p:nvPr>
            <p:ph type="subTitle" idx="4294967295"/>
          </p:nvPr>
        </p:nvSpPr>
        <p:spPr>
          <a:xfrm>
            <a:off x="457200" y="3352800"/>
            <a:ext cx="8229600" cy="1752600"/>
          </a:xfrm>
        </p:spPr>
        <p:txBody>
          <a:bodyPr/>
          <a:lstStyle/>
          <a:p>
            <a:pPr marL="0" indent="0" algn="ctr" eaLnBrk="1" hangingPunct="1">
              <a:buFontTx/>
              <a:buNone/>
            </a:pPr>
            <a:r>
              <a:rPr lang="en-US"/>
              <a:t>Lecture 2</a:t>
            </a:r>
          </a:p>
          <a:p>
            <a:pPr marL="0" indent="0" algn="ctr" eaLnBrk="1" hangingPunct="1">
              <a:buFontTx/>
              <a:buNone/>
            </a:pPr>
            <a:r>
              <a:rPr lang="en-US"/>
              <a:t>Introduction Continued</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4"/>
          <p:cNvSpPr>
            <a:spLocks noGrp="1" noChangeArrowheads="1"/>
          </p:cNvSpPr>
          <p:nvPr>
            <p:ph type="title" idx="4294967295"/>
          </p:nvPr>
        </p:nvSpPr>
        <p:spPr>
          <a:xfrm>
            <a:off x="685800" y="0"/>
            <a:ext cx="7772400" cy="1143000"/>
          </a:xfrm>
          <a:noFill/>
        </p:spPr>
        <p:txBody>
          <a:bodyPr/>
          <a:lstStyle/>
          <a:p>
            <a:pPr eaLnBrk="1" hangingPunct="1"/>
            <a:r>
              <a:rPr lang="en-US" sz="3200"/>
              <a:t>Innate Linguistic Knowledge?</a:t>
            </a:r>
          </a:p>
        </p:txBody>
      </p:sp>
      <p:sp>
        <p:nvSpPr>
          <p:cNvPr id="222211" name="Rectangle 6"/>
          <p:cNvSpPr>
            <a:spLocks noChangeArrowheads="1"/>
          </p:cNvSpPr>
          <p:nvPr/>
        </p:nvSpPr>
        <p:spPr bwMode="auto">
          <a:xfrm>
            <a:off x="152400" y="1371600"/>
            <a:ext cx="8991600" cy="4038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dirty="0">
                <a:latin typeface="Calibri"/>
                <a:ea typeface="Osaka" pitchFamily="-84" charset="-128"/>
                <a:cs typeface="Osaka" pitchFamily="-84" charset="-128"/>
              </a:rPr>
              <a:t>Why do children need this kind of head start?</a:t>
            </a:r>
          </a:p>
          <a:p>
            <a:pPr marL="342900" indent="-342900" eaLnBrk="1" hangingPunct="1">
              <a:spcBef>
                <a:spcPct val="20000"/>
              </a:spcBef>
            </a:pPr>
            <a:endParaRPr lang="en-US" b="0" dirty="0">
              <a:latin typeface="Calibri"/>
              <a:ea typeface="Osaka" pitchFamily="-84" charset="-128"/>
              <a:cs typeface="Osaka" pitchFamily="-84" charset="-128"/>
            </a:endParaRPr>
          </a:p>
          <a:p>
            <a:pPr marL="342900" indent="-342900" eaLnBrk="1" hangingPunct="1">
              <a:spcBef>
                <a:spcPct val="20000"/>
              </a:spcBef>
            </a:pPr>
            <a:r>
              <a:rPr lang="en-US" b="0" dirty="0">
                <a:latin typeface="Calibri"/>
                <a:ea typeface="Osaka" pitchFamily="-84" charset="-128"/>
                <a:cs typeface="Osaka" pitchFamily="-84" charset="-128"/>
              </a:rPr>
              <a:t>Proposal: Input is too impoverished for children to converge on the right language rules without it. This is sometimes called the </a:t>
            </a:r>
            <a:r>
              <a:rPr lang="en-US" b="0" dirty="0">
                <a:solidFill>
                  <a:schemeClr val="folHlink"/>
                </a:solidFill>
                <a:latin typeface="Calibri"/>
                <a:ea typeface="Osaka" pitchFamily="-84" charset="-128"/>
                <a:cs typeface="Osaka" pitchFamily="-84" charset="-128"/>
              </a:rPr>
              <a:t>Poverty of the Stimulus</a:t>
            </a:r>
            <a:r>
              <a:rPr lang="en-US" b="0" dirty="0">
                <a:latin typeface="Calibri"/>
                <a:ea typeface="Osaka" pitchFamily="-84" charset="-128"/>
                <a:cs typeface="Osaka" pitchFamily="-84" charset="-128"/>
              </a:rPr>
              <a:t>.</a:t>
            </a:r>
          </a:p>
          <a:p>
            <a:pPr marL="342900" indent="-342900" eaLnBrk="1" hangingPunct="1">
              <a:spcBef>
                <a:spcPct val="20000"/>
              </a:spcBef>
            </a:pPr>
            <a:endParaRPr lang="en-US" b="0" dirty="0">
              <a:latin typeface="Calibri"/>
              <a:ea typeface="Osaka" pitchFamily="-84" charset="-128"/>
              <a:cs typeface="Osaka" pitchFamily="-84" charset="-128"/>
            </a:endParaRPr>
          </a:p>
          <a:p>
            <a:pPr marL="342900" indent="-342900" eaLnBrk="1" hangingPunct="1">
              <a:spcBef>
                <a:spcPct val="20000"/>
              </a:spcBef>
            </a:pPr>
            <a:endParaRPr lang="en-US" b="0" dirty="0">
              <a:latin typeface="Calibri"/>
              <a:ea typeface="Osaka" pitchFamily="-84" charset="-128"/>
              <a:cs typeface="Osaka" pitchFamily="-84" charset="-128"/>
            </a:endParaRPr>
          </a:p>
          <a:p>
            <a:pPr marL="342900" indent="-342900" eaLnBrk="1" hangingPunct="1">
              <a:spcBef>
                <a:spcPct val="20000"/>
              </a:spcBef>
            </a:pPr>
            <a:r>
              <a:rPr lang="en-US" b="0" dirty="0">
                <a:latin typeface="Calibri"/>
                <a:ea typeface="Osaka" pitchFamily="-84" charset="-128"/>
                <a:cs typeface="Osaka" pitchFamily="-84" charset="-128"/>
              </a:rPr>
              <a:t> </a:t>
            </a:r>
            <a:r>
              <a:rPr lang="en-US" b="0" dirty="0">
                <a:solidFill>
                  <a:srgbClr val="0B1FFF"/>
                </a:solidFill>
                <a:latin typeface="Calibri"/>
                <a:ea typeface="Osaka" pitchFamily="-84" charset="-128"/>
                <a:cs typeface="Osaka" pitchFamily="-84" charset="-128"/>
              </a:rPr>
              <a:t>So, children need something else </a:t>
            </a:r>
            <a:r>
              <a:rPr lang="en-US" b="0" u="sng" dirty="0">
                <a:solidFill>
                  <a:srgbClr val="0B1FFF"/>
                </a:solidFill>
                <a:latin typeface="Calibri"/>
                <a:ea typeface="Osaka" pitchFamily="-84" charset="-128"/>
                <a:cs typeface="Osaka" pitchFamily="-84" charset="-128"/>
              </a:rPr>
              <a:t>besides just the data in the input</a:t>
            </a:r>
            <a:r>
              <a:rPr lang="en-US" b="0" dirty="0">
                <a:solidFill>
                  <a:srgbClr val="0B1FFF"/>
                </a:solidFill>
                <a:latin typeface="Calibri"/>
                <a:ea typeface="Osaka" pitchFamily="-84" charset="-128"/>
                <a:cs typeface="Osaka" pitchFamily="-84" charset="-128"/>
              </a:rPr>
              <a:t> to help them decide against the wrong rules.</a:t>
            </a:r>
            <a:endParaRPr lang="en-US" b="0" dirty="0">
              <a:latin typeface="Calibri"/>
              <a:ea typeface="Osaka" pitchFamily="-84" charset="-128"/>
              <a:cs typeface="Osaka" pitchFamily="-84" charset="-128"/>
            </a:endParaRPr>
          </a:p>
          <a:p>
            <a:pPr marL="342900" indent="-342900" eaLnBrk="1" hangingPunct="1">
              <a:spcBef>
                <a:spcPct val="20000"/>
              </a:spcBef>
            </a:pPr>
            <a:endParaRPr lang="en-US" b="0" dirty="0">
              <a:solidFill>
                <a:schemeClr val="folHlink"/>
              </a:solidFill>
              <a:latin typeface="Calibri"/>
              <a:ea typeface="Osaka" pitchFamily="-84" charset="-128"/>
              <a:cs typeface="Osaka"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4"/>
          <p:cNvSpPr>
            <a:spLocks noGrp="1" noChangeArrowheads="1"/>
          </p:cNvSpPr>
          <p:nvPr>
            <p:ph type="title" idx="4294967295"/>
          </p:nvPr>
        </p:nvSpPr>
        <p:spPr>
          <a:xfrm>
            <a:off x="604838" y="0"/>
            <a:ext cx="7772400" cy="1143000"/>
          </a:xfrm>
          <a:noFill/>
        </p:spPr>
        <p:txBody>
          <a:bodyPr/>
          <a:lstStyle/>
          <a:p>
            <a:pPr eaLnBrk="1" hangingPunct="1"/>
            <a:r>
              <a:rPr lang="en-US" sz="3200" smtClean="0"/>
              <a:t>Some Current Approaches</a:t>
            </a:r>
          </a:p>
        </p:txBody>
      </p:sp>
      <p:sp>
        <p:nvSpPr>
          <p:cNvPr id="223235" name="Rectangle 5"/>
          <p:cNvSpPr>
            <a:spLocks noGrp="1" noChangeArrowheads="1"/>
          </p:cNvSpPr>
          <p:nvPr>
            <p:ph type="body" idx="4294967295"/>
          </p:nvPr>
        </p:nvSpPr>
        <p:spPr>
          <a:xfrm>
            <a:off x="0" y="990600"/>
            <a:ext cx="9144000" cy="1981200"/>
          </a:xfrm>
          <a:noFill/>
        </p:spPr>
        <p:txBody>
          <a:bodyPr/>
          <a:lstStyle/>
          <a:p>
            <a:pPr eaLnBrk="1" hangingPunct="1">
              <a:buFontTx/>
              <a:buNone/>
            </a:pPr>
            <a:r>
              <a:rPr lang="en-US" sz="2200"/>
              <a:t>Language as a complex cognitive system that maps sounds to meaning</a:t>
            </a:r>
          </a:p>
          <a:p>
            <a:pPr eaLnBrk="1" hangingPunct="1">
              <a:buFontTx/>
              <a:buNone/>
            </a:pPr>
            <a:r>
              <a:rPr lang="en-US" sz="2200"/>
              <a:t>Another idea for the mechanism behind this process: </a:t>
            </a:r>
            <a:r>
              <a:rPr lang="en-US" sz="2200">
                <a:solidFill>
                  <a:schemeClr val="hlink"/>
                </a:solidFill>
              </a:rPr>
              <a:t>general learning abilities</a:t>
            </a:r>
          </a:p>
          <a:p>
            <a:pPr eaLnBrk="1" hangingPunct="1">
              <a:buFontTx/>
              <a:buNone/>
            </a:pPr>
            <a:endParaRPr lang="en-US" sz="2200">
              <a:solidFill>
                <a:schemeClr val="hlink"/>
              </a:solidFill>
            </a:endParaRPr>
          </a:p>
        </p:txBody>
      </p:sp>
      <p:sp>
        <p:nvSpPr>
          <p:cNvPr id="223236" name="Text Box 6"/>
          <p:cNvSpPr txBox="1">
            <a:spLocks noChangeArrowheads="1"/>
          </p:cNvSpPr>
          <p:nvPr/>
        </p:nvSpPr>
        <p:spPr bwMode="auto">
          <a:xfrm>
            <a:off x="228600" y="2743200"/>
            <a:ext cx="6629400" cy="3785652"/>
          </a:xfrm>
          <a:prstGeom prst="rect">
            <a:avLst/>
          </a:prstGeom>
          <a:noFill/>
          <a:ln w="9525">
            <a:noFill/>
            <a:miter lim="800000"/>
            <a:headEnd/>
            <a:tailEnd/>
          </a:ln>
        </p:spPr>
        <p:txBody>
          <a:bodyPr>
            <a:prstTxWarp prst="textNoShape">
              <a:avLst/>
            </a:prstTxWarp>
            <a:spAutoFit/>
          </a:bodyPr>
          <a:lstStyle/>
          <a:p>
            <a:r>
              <a:rPr lang="en-US" b="0">
                <a:solidFill>
                  <a:schemeClr val="tx2"/>
                </a:solidFill>
                <a:latin typeface="Calibri"/>
              </a:rPr>
              <a:t>Domain-general cognitive approach</a:t>
            </a:r>
            <a:endParaRPr lang="en-US" b="0">
              <a:latin typeface="Calibri"/>
            </a:endParaRPr>
          </a:p>
          <a:p>
            <a:r>
              <a:rPr lang="en-US" b="0">
                <a:latin typeface="Calibri"/>
              </a:rPr>
              <a:t>   Premise: Language acquisition is no different from any other kind of knowledge acquisition; children can solve this problem in the same way that they solve other problems (such as  perception, for example)</a:t>
            </a:r>
          </a:p>
          <a:p>
            <a:endParaRPr lang="en-US" b="0">
              <a:latin typeface="Calibri"/>
            </a:endParaRPr>
          </a:p>
          <a:p>
            <a:r>
              <a:rPr lang="en-US" b="0">
                <a:latin typeface="Calibri"/>
              </a:rPr>
              <a:t>Focus: description of </a:t>
            </a:r>
            <a:r>
              <a:rPr lang="en-US" b="0">
                <a:solidFill>
                  <a:schemeClr val="hlink"/>
                </a:solidFill>
                <a:latin typeface="Calibri"/>
              </a:rPr>
              <a:t>domain-general</a:t>
            </a:r>
            <a:r>
              <a:rPr lang="en-US" b="0">
                <a:solidFill>
                  <a:srgbClr val="2AFF33"/>
                </a:solidFill>
                <a:latin typeface="Calibri"/>
              </a:rPr>
              <a:t> </a:t>
            </a:r>
            <a:r>
              <a:rPr lang="en-US" b="0">
                <a:latin typeface="Calibri"/>
              </a:rPr>
              <a:t>learning capacities that serve language development, and the sources of input those capacities use</a:t>
            </a:r>
            <a:endParaRPr lang="en-US" b="0">
              <a:solidFill>
                <a:schemeClr val="tx2"/>
              </a:solidFill>
              <a:latin typeface="Calibri"/>
            </a:endParaRPr>
          </a:p>
        </p:txBody>
      </p:sp>
      <p:sp>
        <p:nvSpPr>
          <p:cNvPr id="223237" name="Text Box 7"/>
          <p:cNvSpPr txBox="1">
            <a:spLocks noChangeArrowheads="1"/>
          </p:cNvSpPr>
          <p:nvPr/>
        </p:nvSpPr>
        <p:spPr bwMode="auto">
          <a:xfrm>
            <a:off x="6934200" y="4572000"/>
            <a:ext cx="1997075" cy="1631216"/>
          </a:xfrm>
          <a:prstGeom prst="rect">
            <a:avLst/>
          </a:prstGeom>
          <a:noFill/>
          <a:ln w="9525">
            <a:noFill/>
            <a:miter lim="800000"/>
            <a:headEnd/>
            <a:tailEnd/>
          </a:ln>
        </p:spPr>
        <p:txBody>
          <a:bodyPr>
            <a:prstTxWarp prst="textNoShape">
              <a:avLst/>
            </a:prstTxWarp>
            <a:spAutoFit/>
          </a:bodyPr>
          <a:lstStyle/>
          <a:p>
            <a:r>
              <a:rPr lang="en-US" sz="2000" b="0">
                <a:solidFill>
                  <a:schemeClr val="hlink"/>
                </a:solidFill>
                <a:latin typeface="Calibri"/>
              </a:rPr>
              <a:t>Useful for all kinds of learning (ex: grouping things together into larger units)</a:t>
            </a:r>
          </a:p>
        </p:txBody>
      </p:sp>
      <p:sp>
        <p:nvSpPr>
          <p:cNvPr id="223238" name="Oval 8"/>
          <p:cNvSpPr>
            <a:spLocks noChangeArrowheads="1"/>
          </p:cNvSpPr>
          <p:nvPr/>
        </p:nvSpPr>
        <p:spPr bwMode="auto">
          <a:xfrm>
            <a:off x="4567238" y="2971800"/>
            <a:ext cx="2286000" cy="457200"/>
          </a:xfrm>
          <a:prstGeom prst="ellipse">
            <a:avLst/>
          </a:prstGeom>
          <a:noFill/>
          <a:ln w="9525">
            <a:noFill/>
            <a:round/>
            <a:headEnd/>
            <a:tailEnd/>
          </a:ln>
        </p:spPr>
        <p:txBody>
          <a:bodyPr wrap="none" anchor="ctr">
            <a:prstTxWarp prst="textNoShape">
              <a:avLst/>
            </a:prstTxWarp>
          </a:bodyPr>
          <a:lstStyle/>
          <a:p>
            <a:endParaRPr lang="en-US">
              <a:latin typeface="Calibri"/>
            </a:endParaRPr>
          </a:p>
        </p:txBody>
      </p:sp>
      <p:cxnSp>
        <p:nvCxnSpPr>
          <p:cNvPr id="223239" name="AutoShape 9"/>
          <p:cNvCxnSpPr>
            <a:cxnSpLocks noChangeShapeType="1"/>
            <a:stCxn id="223237" idx="0"/>
          </p:cNvCxnSpPr>
          <p:nvPr/>
        </p:nvCxnSpPr>
        <p:spPr bwMode="auto">
          <a:xfrm rot="16200000" flipH="1" flipV="1">
            <a:off x="6252369" y="3653631"/>
            <a:ext cx="762000" cy="2598738"/>
          </a:xfrm>
          <a:prstGeom prst="curvedConnector4">
            <a:avLst>
              <a:gd name="adj1" fmla="val -30000"/>
              <a:gd name="adj2" fmla="val 69212"/>
            </a:avLst>
          </a:prstGeom>
          <a:noFill/>
          <a:ln w="50800">
            <a:solidFill>
              <a:schemeClr val="hlink"/>
            </a:solidFill>
            <a:round/>
            <a:headEnd/>
            <a:tailEnd type="triangle" w="med" len="med"/>
          </a:ln>
        </p:spPr>
      </p:cxnSp>
      <p:sp>
        <p:nvSpPr>
          <p:cNvPr id="223240" name="Oval 10"/>
          <p:cNvSpPr>
            <a:spLocks noChangeArrowheads="1"/>
          </p:cNvSpPr>
          <p:nvPr/>
        </p:nvSpPr>
        <p:spPr bwMode="auto">
          <a:xfrm>
            <a:off x="3276600" y="5257800"/>
            <a:ext cx="2209800" cy="228600"/>
          </a:xfrm>
          <a:prstGeom prst="ellipse">
            <a:avLst/>
          </a:prstGeom>
          <a:noFill/>
          <a:ln w="9525">
            <a:noFill/>
            <a:round/>
            <a:headEnd/>
            <a:tailEnd/>
          </a:ln>
        </p:spPr>
        <p:txBody>
          <a:bodyPr wrap="none" anchor="ctr">
            <a:prstTxWarp prst="textNoShape">
              <a:avLst/>
            </a:prstTxWarp>
          </a:bodyPr>
          <a:lstStyle/>
          <a:p>
            <a:endParaRPr lang="en-US">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4"/>
          <p:cNvSpPr>
            <a:spLocks noGrp="1" noChangeArrowheads="1"/>
          </p:cNvSpPr>
          <p:nvPr>
            <p:ph type="title" idx="4294967295"/>
          </p:nvPr>
        </p:nvSpPr>
        <p:spPr>
          <a:xfrm>
            <a:off x="604838" y="0"/>
            <a:ext cx="7772400" cy="1143000"/>
          </a:xfrm>
          <a:noFill/>
        </p:spPr>
        <p:txBody>
          <a:bodyPr/>
          <a:lstStyle/>
          <a:p>
            <a:pPr eaLnBrk="1" hangingPunct="1"/>
            <a:r>
              <a:rPr lang="en-US" sz="3200" smtClean="0"/>
              <a:t>Some Current Approaches</a:t>
            </a:r>
          </a:p>
        </p:txBody>
      </p:sp>
      <p:sp>
        <p:nvSpPr>
          <p:cNvPr id="225284" name="Text Box 6"/>
          <p:cNvSpPr txBox="1">
            <a:spLocks noChangeArrowheads="1"/>
          </p:cNvSpPr>
          <p:nvPr/>
        </p:nvSpPr>
        <p:spPr bwMode="auto">
          <a:xfrm>
            <a:off x="304800" y="2971800"/>
            <a:ext cx="8234363" cy="1938992"/>
          </a:xfrm>
          <a:prstGeom prst="rect">
            <a:avLst/>
          </a:prstGeom>
          <a:noFill/>
          <a:ln w="9525">
            <a:noFill/>
            <a:miter lim="800000"/>
            <a:headEnd/>
            <a:tailEnd/>
          </a:ln>
        </p:spPr>
        <p:txBody>
          <a:bodyPr>
            <a:prstTxWarp prst="textNoShape">
              <a:avLst/>
            </a:prstTxWarp>
            <a:spAutoFit/>
          </a:bodyPr>
          <a:lstStyle/>
          <a:p>
            <a:r>
              <a:rPr lang="en-US" b="0">
                <a:solidFill>
                  <a:schemeClr val="tx2"/>
                </a:solidFill>
                <a:latin typeface="Calibri"/>
              </a:rPr>
              <a:t>Domain-general cognitive approach</a:t>
            </a:r>
          </a:p>
          <a:p>
            <a:r>
              <a:rPr lang="en-US" b="0">
                <a:latin typeface="Calibri"/>
              </a:rPr>
              <a:t>Basic premise:  Abilities that are useful for other kinds of input besides language input are used to learn language.  There is no knowledge or ability that is unique to language learning.</a:t>
            </a:r>
          </a:p>
          <a:p>
            <a:endParaRPr lang="en-US" b="0">
              <a:latin typeface="Calibri"/>
            </a:endParaRPr>
          </a:p>
        </p:txBody>
      </p:sp>
      <p:sp>
        <p:nvSpPr>
          <p:cNvPr id="225285" name="Oval 8"/>
          <p:cNvSpPr>
            <a:spLocks noChangeArrowheads="1"/>
          </p:cNvSpPr>
          <p:nvPr/>
        </p:nvSpPr>
        <p:spPr bwMode="auto">
          <a:xfrm>
            <a:off x="4567238" y="2971800"/>
            <a:ext cx="2286000" cy="457200"/>
          </a:xfrm>
          <a:prstGeom prst="ellipse">
            <a:avLst/>
          </a:prstGeom>
          <a:noFill/>
          <a:ln w="9525">
            <a:noFill/>
            <a:round/>
            <a:headEnd/>
            <a:tailEnd/>
          </a:ln>
        </p:spPr>
        <p:txBody>
          <a:bodyPr wrap="none" anchor="ctr">
            <a:prstTxWarp prst="textNoShape">
              <a:avLst/>
            </a:prstTxWarp>
          </a:bodyPr>
          <a:lstStyle/>
          <a:p>
            <a:endParaRPr lang="en-US">
              <a:latin typeface="Calibri"/>
            </a:endParaRPr>
          </a:p>
        </p:txBody>
      </p:sp>
      <p:sp>
        <p:nvSpPr>
          <p:cNvPr id="225286" name="Oval 10"/>
          <p:cNvSpPr>
            <a:spLocks noChangeArrowheads="1"/>
          </p:cNvSpPr>
          <p:nvPr/>
        </p:nvSpPr>
        <p:spPr bwMode="auto">
          <a:xfrm>
            <a:off x="3276600" y="5257800"/>
            <a:ext cx="2209800" cy="228600"/>
          </a:xfrm>
          <a:prstGeom prst="ellipse">
            <a:avLst/>
          </a:prstGeom>
          <a:noFill/>
          <a:ln w="9525">
            <a:noFill/>
            <a:round/>
            <a:headEnd/>
            <a:tailEnd/>
          </a:ln>
        </p:spPr>
        <p:txBody>
          <a:bodyPr wrap="none" anchor="ctr">
            <a:prstTxWarp prst="textNoShape">
              <a:avLst/>
            </a:prstTxWarp>
          </a:bodyPr>
          <a:lstStyle/>
          <a:p>
            <a:endParaRPr lang="en-US">
              <a:latin typeface="Calibri"/>
            </a:endParaRPr>
          </a:p>
        </p:txBody>
      </p:sp>
      <p:sp>
        <p:nvSpPr>
          <p:cNvPr id="225287" name="Rectangle 5"/>
          <p:cNvSpPr>
            <a:spLocks noChangeArrowheads="1"/>
          </p:cNvSpPr>
          <p:nvPr/>
        </p:nvSpPr>
        <p:spPr bwMode="auto">
          <a:xfrm>
            <a:off x="0" y="990600"/>
            <a:ext cx="9144000" cy="1981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a:latin typeface="Calibri"/>
                <a:ea typeface="Osaka" pitchFamily="-84" charset="-128"/>
                <a:cs typeface="Osaka" pitchFamily="-84" charset="-128"/>
              </a:rPr>
              <a:t>Language as a complex cognitive system that maps sounds to meaning</a:t>
            </a:r>
          </a:p>
          <a:p>
            <a:pPr marL="342900" indent="-342900" eaLnBrk="1" hangingPunct="1">
              <a:spcBef>
                <a:spcPct val="20000"/>
              </a:spcBef>
            </a:pPr>
            <a:r>
              <a:rPr lang="en-US" sz="2200" b="0">
                <a:latin typeface="Calibri"/>
                <a:ea typeface="Osaka" pitchFamily="-84" charset="-128"/>
                <a:cs typeface="Osaka" pitchFamily="-84" charset="-128"/>
              </a:rPr>
              <a:t>Another idea for the mechanism behind this process: </a:t>
            </a:r>
            <a:r>
              <a:rPr lang="en-US" sz="2200" b="0">
                <a:solidFill>
                  <a:schemeClr val="hlink"/>
                </a:solidFill>
                <a:latin typeface="Calibri"/>
                <a:ea typeface="Osaka" pitchFamily="-84" charset="-128"/>
                <a:cs typeface="Osaka" pitchFamily="-84" charset="-128"/>
              </a:rPr>
              <a:t>general learning abilities</a:t>
            </a:r>
          </a:p>
          <a:p>
            <a:pPr marL="342900" indent="-342900" eaLnBrk="1" hangingPunct="1">
              <a:spcBef>
                <a:spcPct val="20000"/>
              </a:spcBef>
            </a:pPr>
            <a:endParaRPr lang="en-US" sz="2200" b="0">
              <a:solidFill>
                <a:schemeClr val="hlink"/>
              </a:solidFill>
              <a:latin typeface="Calibri"/>
              <a:ea typeface="Osaka" pitchFamily="-84" charset="-128"/>
              <a:cs typeface="Osaka"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Title 1"/>
          <p:cNvSpPr>
            <a:spLocks noGrp="1"/>
          </p:cNvSpPr>
          <p:nvPr>
            <p:ph type="title" idx="4294967295"/>
          </p:nvPr>
        </p:nvSpPr>
        <p:spPr>
          <a:xfrm>
            <a:off x="0" y="0"/>
            <a:ext cx="7772400" cy="1143000"/>
          </a:xfrm>
        </p:spPr>
        <p:txBody>
          <a:bodyPr/>
          <a:lstStyle/>
          <a:p>
            <a:r>
              <a:rPr lang="en-US" sz="3200" smtClean="0"/>
              <a:t>Domain-general response to </a:t>
            </a:r>
            <a:br>
              <a:rPr lang="en-US" sz="3200" smtClean="0"/>
            </a:br>
            <a:r>
              <a:rPr lang="en-US" sz="3200" smtClean="0"/>
              <a:t>Poverty of the Stimulus</a:t>
            </a:r>
          </a:p>
        </p:txBody>
      </p:sp>
      <p:sp>
        <p:nvSpPr>
          <p:cNvPr id="4" name="Rectangle 5"/>
          <p:cNvSpPr txBox="1">
            <a:spLocks noChangeArrowheads="1"/>
          </p:cNvSpPr>
          <p:nvPr/>
        </p:nvSpPr>
        <p:spPr bwMode="auto">
          <a:xfrm>
            <a:off x="0" y="1143000"/>
            <a:ext cx="6400800" cy="11430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84" charset="-128"/>
                <a:cs typeface="Osaka" pitchFamily="-84" charset="-128"/>
              </a:rPr>
              <a:t>Maybe children don’t need domain-specific knowledge to learn language. </a:t>
            </a:r>
            <a:r>
              <a:rPr lang="en-US" b="0" dirty="0">
                <a:solidFill>
                  <a:srgbClr val="2AFF33"/>
                </a:solidFill>
                <a:latin typeface="Calibri"/>
                <a:ea typeface="Osaka" pitchFamily="-84" charset="-128"/>
                <a:cs typeface="Osaka" pitchFamily="-84" charset="-128"/>
              </a:rPr>
              <a:t> </a:t>
            </a:r>
            <a:r>
              <a:rPr lang="en-US" b="0" dirty="0">
                <a:solidFill>
                  <a:schemeClr val="hlink"/>
                </a:solidFill>
                <a:latin typeface="Calibri"/>
                <a:ea typeface="Osaka" pitchFamily="-84" charset="-128"/>
                <a:cs typeface="Osaka" pitchFamily="-84" charset="-128"/>
              </a:rPr>
              <a:t>Maybe they just use the data available to them more cleverly than some researchers think they do.</a:t>
            </a:r>
            <a:endParaRPr lang="en-US" b="0" dirty="0">
              <a:solidFill>
                <a:srgbClr val="2AFF33"/>
              </a:solidFill>
              <a:latin typeface="Calibri"/>
              <a:ea typeface="Osaka" pitchFamily="-84" charset="-128"/>
              <a:cs typeface="Osaka" pitchFamily="-84" charset="-128"/>
            </a:endParaRPr>
          </a:p>
        </p:txBody>
      </p:sp>
      <p:sp>
        <p:nvSpPr>
          <p:cNvPr id="8" name="Rectangle 5"/>
          <p:cNvSpPr txBox="1">
            <a:spLocks noChangeArrowheads="1"/>
          </p:cNvSpPr>
          <p:nvPr/>
        </p:nvSpPr>
        <p:spPr bwMode="auto">
          <a:xfrm>
            <a:off x="376238" y="1447800"/>
            <a:ext cx="6557962" cy="5105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defRPr/>
            </a:pPr>
            <a:endParaRPr lang="en-US" b="0" kern="0" dirty="0">
              <a:solidFill>
                <a:schemeClr val="folHlink"/>
              </a:solidFill>
              <a:latin typeface="Calibri"/>
              <a:ea typeface="+mn-ea"/>
              <a:cs typeface="+mn-cs"/>
            </a:endParaRPr>
          </a:p>
          <a:p>
            <a:pPr marL="342900" indent="-342900" eaLnBrk="1" hangingPunct="1">
              <a:spcBef>
                <a:spcPct val="20000"/>
              </a:spcBef>
              <a:defRPr/>
            </a:pPr>
            <a:endParaRPr lang="en-US" b="0" kern="0" dirty="0">
              <a:solidFill>
                <a:schemeClr val="folHlink"/>
              </a:solidFill>
              <a:latin typeface="Calibri"/>
              <a:ea typeface="+mn-ea"/>
              <a:cs typeface="+mn-cs"/>
            </a:endParaRPr>
          </a:p>
          <a:p>
            <a:pPr marL="342900" indent="-342900" eaLnBrk="1" hangingPunct="1">
              <a:spcBef>
                <a:spcPct val="20000"/>
              </a:spcBef>
              <a:defRPr/>
            </a:pPr>
            <a:endParaRPr lang="en-US" b="0" kern="0" dirty="0">
              <a:solidFill>
                <a:schemeClr val="folHlink"/>
              </a:solidFill>
              <a:latin typeface="Calibri"/>
              <a:ea typeface="+mn-ea"/>
              <a:cs typeface="+mn-cs"/>
            </a:endParaRPr>
          </a:p>
          <a:p>
            <a:pPr marL="342900" indent="-342900" eaLnBrk="1" hangingPunct="1">
              <a:spcBef>
                <a:spcPct val="20000"/>
              </a:spcBef>
              <a:defRPr/>
            </a:pPr>
            <a:r>
              <a:rPr lang="en-US" b="0" kern="0" dirty="0">
                <a:latin typeface="Calibri"/>
                <a:ea typeface="+mn-ea"/>
                <a:cs typeface="+mn-cs"/>
              </a:rPr>
              <a:t>Example:</a:t>
            </a:r>
          </a:p>
          <a:p>
            <a:pPr marL="342900" indent="-342900" eaLnBrk="1" hangingPunct="1">
              <a:spcBef>
                <a:spcPct val="20000"/>
              </a:spcBef>
              <a:defRPr/>
            </a:pPr>
            <a:r>
              <a:rPr lang="en-US" b="0" kern="0" dirty="0" err="1">
                <a:latin typeface="Calibri"/>
                <a:ea typeface="+mn-ea"/>
                <a:cs typeface="+mn-cs"/>
              </a:rPr>
              <a:t>Saffran</a:t>
            </a:r>
            <a:r>
              <a:rPr lang="en-US" b="0" kern="0" dirty="0">
                <a:latin typeface="Calibri"/>
                <a:ea typeface="+mn-ea"/>
                <a:cs typeface="+mn-cs"/>
              </a:rPr>
              <a:t>, </a:t>
            </a:r>
            <a:r>
              <a:rPr lang="en-US" b="0" kern="0" dirty="0" err="1">
                <a:latin typeface="Calibri"/>
                <a:ea typeface="+mn-ea"/>
                <a:cs typeface="+mn-cs"/>
              </a:rPr>
              <a:t>Aslin</a:t>
            </a:r>
            <a:r>
              <a:rPr lang="en-US" b="0" kern="0" dirty="0">
                <a:latin typeface="Calibri"/>
                <a:ea typeface="+mn-ea"/>
                <a:cs typeface="+mn-cs"/>
              </a:rPr>
              <a:t>, &amp; Newport (1996): 8-month-olds can (unconsciously) track probabilities between syllables in order to identify words in fluent speech in an artificial language</a:t>
            </a:r>
          </a:p>
          <a:p>
            <a:pPr marL="342900" indent="-342900" eaLnBrk="1" hangingPunct="1">
              <a:spcBef>
                <a:spcPct val="20000"/>
              </a:spcBef>
              <a:defRPr/>
            </a:pPr>
            <a:endParaRPr lang="en-US" b="0" kern="0" dirty="0">
              <a:latin typeface="Calibri"/>
              <a:ea typeface="+mn-ea"/>
              <a:cs typeface="+mn-cs"/>
            </a:endParaRPr>
          </a:p>
          <a:p>
            <a:pPr marL="342900" indent="-342900" eaLnBrk="1" hangingPunct="1">
              <a:spcBef>
                <a:spcPct val="20000"/>
              </a:spcBef>
              <a:defRPr/>
            </a:pPr>
            <a:endParaRPr lang="en-US" b="0" kern="0" dirty="0">
              <a:latin typeface="Calibri"/>
              <a:ea typeface="+mn-ea"/>
              <a:cs typeface="+mn-cs"/>
            </a:endParaRPr>
          </a:p>
        </p:txBody>
      </p:sp>
      <p:pic>
        <p:nvPicPr>
          <p:cNvPr id="226309" name="Picture 7"/>
          <p:cNvPicPr>
            <a:picLocks noChangeAspect="1" noChangeArrowheads="1"/>
          </p:cNvPicPr>
          <p:nvPr/>
        </p:nvPicPr>
        <p:blipFill>
          <a:blip r:embed="rId5"/>
          <a:srcRect/>
          <a:stretch>
            <a:fillRect/>
          </a:stretch>
        </p:blipFill>
        <p:spPr bwMode="auto">
          <a:xfrm>
            <a:off x="7239000" y="2514600"/>
            <a:ext cx="1622425" cy="1414463"/>
          </a:xfrm>
          <a:prstGeom prst="rect">
            <a:avLst/>
          </a:prstGeom>
          <a:noFill/>
          <a:ln w="9525">
            <a:noFill/>
            <a:miter lim="800000"/>
            <a:headEnd/>
            <a:tailEnd/>
          </a:ln>
        </p:spPr>
      </p:pic>
      <p:sp>
        <p:nvSpPr>
          <p:cNvPr id="226310" name="AutoShape 9"/>
          <p:cNvSpPr>
            <a:spLocks noChangeArrowheads="1"/>
          </p:cNvSpPr>
          <p:nvPr/>
        </p:nvSpPr>
        <p:spPr bwMode="auto">
          <a:xfrm>
            <a:off x="6477000" y="838200"/>
            <a:ext cx="2362200" cy="1676400"/>
          </a:xfrm>
          <a:prstGeom prst="cloudCallout">
            <a:avLst>
              <a:gd name="adj1" fmla="val 44370"/>
              <a:gd name="adj2" fmla="val 46403"/>
            </a:avLst>
          </a:prstGeom>
          <a:solidFill>
            <a:srgbClr val="FDFFDD"/>
          </a:solidFill>
          <a:ln w="9525">
            <a:solidFill>
              <a:schemeClr val="tx1"/>
            </a:solidFill>
            <a:round/>
            <a:headEnd/>
            <a:tailEnd/>
          </a:ln>
        </p:spPr>
        <p:txBody>
          <a:bodyPr wrap="none" anchor="ctr">
            <a:prstTxWarp prst="textNoShape">
              <a:avLst/>
            </a:prstTxWarp>
          </a:bodyPr>
          <a:lstStyle/>
          <a:p>
            <a:pPr algn="ctr"/>
            <a:endParaRPr lang="en-US">
              <a:latin typeface="Calibri"/>
            </a:endParaRPr>
          </a:p>
        </p:txBody>
      </p:sp>
      <p:pic>
        <p:nvPicPr>
          <p:cNvPr id="226311" name="Picture 11"/>
          <p:cNvPicPr>
            <a:picLocks noChangeAspect="1" noChangeArrowheads="1"/>
          </p:cNvPicPr>
          <p:nvPr/>
        </p:nvPicPr>
        <p:blipFill>
          <a:blip r:embed="rId6"/>
          <a:srcRect/>
          <a:stretch>
            <a:fillRect/>
          </a:stretch>
        </p:blipFill>
        <p:spPr bwMode="auto">
          <a:xfrm>
            <a:off x="7010400" y="1219200"/>
            <a:ext cx="1165225" cy="858838"/>
          </a:xfrm>
          <a:prstGeom prst="rect">
            <a:avLst/>
          </a:prstGeom>
          <a:noFill/>
          <a:ln w="9525">
            <a:noFill/>
            <a:miter lim="800000"/>
            <a:headEnd/>
            <a:tailEnd/>
          </a:ln>
        </p:spPr>
      </p:pic>
      <p:pic>
        <p:nvPicPr>
          <p:cNvPr id="226312" name="Picture 13"/>
          <p:cNvPicPr>
            <a:picLocks noChangeAspect="1" noChangeArrowheads="1"/>
          </p:cNvPicPr>
          <p:nvPr/>
        </p:nvPicPr>
        <p:blipFill>
          <a:blip r:embed="rId7"/>
          <a:srcRect/>
          <a:stretch>
            <a:fillRect/>
          </a:stretch>
        </p:blipFill>
        <p:spPr bwMode="auto">
          <a:xfrm>
            <a:off x="457200" y="5105400"/>
            <a:ext cx="6642100" cy="508000"/>
          </a:xfrm>
          <a:prstGeom prst="rect">
            <a:avLst/>
          </a:prstGeom>
          <a:noFill/>
          <a:ln w="9525">
            <a:noFill/>
            <a:miter lim="800000"/>
            <a:headEnd/>
            <a:tailEnd/>
          </a:ln>
        </p:spPr>
      </p:pic>
      <p:pic>
        <p:nvPicPr>
          <p:cNvPr id="9" name="baby_stream_demo.aiff">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8"/>
          <a:srcRect/>
          <a:stretch>
            <a:fillRect/>
          </a:stretch>
        </p:blipFill>
        <p:spPr bwMode="auto">
          <a:xfrm>
            <a:off x="2971800" y="5943600"/>
            <a:ext cx="406400" cy="406400"/>
          </a:xfrm>
          <a:prstGeom prst="rect">
            <a:avLst/>
          </a:prstGeom>
          <a:noFill/>
        </p:spPr>
      </p:pic>
      <p:sp>
        <p:nvSpPr>
          <p:cNvPr id="10" name="Rectangle 10"/>
          <p:cNvSpPr>
            <a:spLocks noChangeArrowheads="1"/>
          </p:cNvSpPr>
          <p:nvPr/>
        </p:nvSpPr>
        <p:spPr bwMode="auto">
          <a:xfrm>
            <a:off x="533400" y="6324600"/>
            <a:ext cx="5673348" cy="369332"/>
          </a:xfrm>
          <a:prstGeom prst="rect">
            <a:avLst/>
          </a:prstGeom>
          <a:noFill/>
          <a:ln w="9525">
            <a:noFill/>
            <a:miter lim="800000"/>
            <a:headEnd/>
            <a:tailEnd/>
          </a:ln>
        </p:spPr>
        <p:txBody>
          <a:bodyPr wrap="none">
            <a:prstTxWarp prst="textNoShape">
              <a:avLst/>
            </a:prstTxWarp>
            <a:spAutoFit/>
          </a:bodyPr>
          <a:lstStyle/>
          <a:p>
            <a:r>
              <a:rPr lang="en-US" sz="1800" b="0">
                <a:solidFill>
                  <a:schemeClr val="tx2"/>
                </a:solidFill>
                <a:latin typeface="Calibri"/>
              </a:rPr>
              <a:t>http://whyfiles.org/058language/images/baby_stream.aiff</a:t>
            </a:r>
          </a:p>
        </p:txBody>
      </p:sp>
      <p:sp>
        <p:nvSpPr>
          <p:cNvPr id="11" name="TextBox 10"/>
          <p:cNvSpPr txBox="1"/>
          <p:nvPr/>
        </p:nvSpPr>
        <p:spPr>
          <a:xfrm>
            <a:off x="533400" y="6019800"/>
            <a:ext cx="2005677" cy="369332"/>
          </a:xfrm>
          <a:prstGeom prst="rect">
            <a:avLst/>
          </a:prstGeom>
          <a:noFill/>
        </p:spPr>
        <p:txBody>
          <a:bodyPr wrap="none" rtlCol="0">
            <a:spAutoFit/>
          </a:bodyPr>
          <a:lstStyle/>
          <a:p>
            <a:r>
              <a:rPr lang="en-US" sz="1800" b="0">
                <a:latin typeface="Calibri"/>
              </a:rPr>
              <a:t>Sample audio input</a:t>
            </a:r>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01" fill="hold"/>
                                        <p:tgtEl>
                                          <p:spTgt spid="9"/>
                                        </p:tgtEl>
                                      </p:cBhvr>
                                    </p:cmd>
                                  </p:childTnLst>
                                </p:cTn>
                              </p:par>
                            </p:childTnLst>
                          </p:cTn>
                        </p:par>
                      </p:childTnLst>
                    </p:cTn>
                  </p:par>
                </p:childTnLst>
              </p:cTn>
              <p:nextCondLst>
                <p:cond evt="onClick" delay="0">
                  <p:tgtEl>
                    <p:spTgt spid="9"/>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0" y="0"/>
            <a:ext cx="7772400" cy="1143000"/>
          </a:xfrm>
          <a:prstGeom prst="rect">
            <a:avLst/>
          </a:prstGeom>
          <a:noFill/>
          <a:ln w="9525">
            <a:noFill/>
            <a:miter lim="800000"/>
            <a:headEnd/>
            <a:tailEnd/>
          </a:ln>
        </p:spPr>
        <p:txBody>
          <a:bodyPr anchor="ctr">
            <a:prstTxWarp prst="textNoShape">
              <a:avLst/>
            </a:prstTxWarp>
          </a:bodyPr>
          <a:lstStyle/>
          <a:p>
            <a:pPr algn="ctr"/>
            <a:r>
              <a:rPr lang="en-US" sz="3200" b="0">
                <a:solidFill>
                  <a:schemeClr val="tx2"/>
                </a:solidFill>
                <a:latin typeface="Calibri"/>
                <a:ea typeface="Osaka" pitchFamily="-84" charset="-128"/>
                <a:cs typeface="Osaka" pitchFamily="-84" charset="-128"/>
              </a:rPr>
              <a:t>Domain-general response to </a:t>
            </a:r>
            <a:br>
              <a:rPr lang="en-US" sz="3200" b="0">
                <a:solidFill>
                  <a:schemeClr val="tx2"/>
                </a:solidFill>
                <a:latin typeface="Calibri"/>
                <a:ea typeface="Osaka" pitchFamily="-84" charset="-128"/>
                <a:cs typeface="Osaka" pitchFamily="-84" charset="-128"/>
              </a:rPr>
            </a:br>
            <a:r>
              <a:rPr lang="en-US" sz="3200" b="0">
                <a:solidFill>
                  <a:schemeClr val="tx2"/>
                </a:solidFill>
                <a:latin typeface="Calibri"/>
                <a:ea typeface="Osaka" pitchFamily="-84" charset="-128"/>
                <a:cs typeface="Osaka" pitchFamily="-84" charset="-128"/>
              </a:rPr>
              <a:t>Poverty of the Stimulus</a:t>
            </a:r>
          </a:p>
        </p:txBody>
      </p:sp>
      <p:sp>
        <p:nvSpPr>
          <p:cNvPr id="4" name="Rectangle 5"/>
          <p:cNvSpPr txBox="1">
            <a:spLocks noChangeArrowheads="1"/>
          </p:cNvSpPr>
          <p:nvPr/>
        </p:nvSpPr>
        <p:spPr bwMode="auto">
          <a:xfrm>
            <a:off x="376238" y="1447800"/>
            <a:ext cx="6405562" cy="5105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endParaRPr lang="en-US" b="0" dirty="0">
              <a:solidFill>
                <a:schemeClr val="folHlink"/>
              </a:solidFill>
              <a:latin typeface="Calibri"/>
              <a:ea typeface="Osaka" pitchFamily="-84" charset="-128"/>
              <a:cs typeface="Osaka" pitchFamily="-84" charset="-128"/>
            </a:endParaRPr>
          </a:p>
          <a:p>
            <a:pPr marL="342900" indent="-342900" eaLnBrk="1" hangingPunct="1">
              <a:spcBef>
                <a:spcPct val="20000"/>
              </a:spcBef>
            </a:pPr>
            <a:endParaRPr lang="en-US" b="0" dirty="0">
              <a:solidFill>
                <a:schemeClr val="folHlink"/>
              </a:solidFill>
              <a:latin typeface="Calibri"/>
              <a:ea typeface="Osaka" pitchFamily="-84" charset="-128"/>
              <a:cs typeface="Osaka" pitchFamily="-84" charset="-128"/>
            </a:endParaRPr>
          </a:p>
          <a:p>
            <a:pPr marL="342900" indent="-342900" eaLnBrk="1" hangingPunct="1">
              <a:spcBef>
                <a:spcPct val="20000"/>
              </a:spcBef>
            </a:pPr>
            <a:endParaRPr lang="en-US" b="0" dirty="0">
              <a:solidFill>
                <a:schemeClr val="folHlink"/>
              </a:solidFill>
              <a:latin typeface="Calibri"/>
              <a:ea typeface="Osaka" pitchFamily="-84" charset="-128"/>
              <a:cs typeface="Osaka" pitchFamily="-84" charset="-128"/>
            </a:endParaRPr>
          </a:p>
          <a:p>
            <a:pPr marL="342900" indent="-342900" eaLnBrk="1" hangingPunct="1">
              <a:spcBef>
                <a:spcPct val="20000"/>
              </a:spcBef>
            </a:pPr>
            <a:r>
              <a:rPr lang="en-US" b="0" dirty="0">
                <a:latin typeface="Calibri"/>
                <a:ea typeface="Osaka" pitchFamily="-84" charset="-128"/>
                <a:cs typeface="Osaka" pitchFamily="-84" charset="-128"/>
              </a:rPr>
              <a:t>Example:</a:t>
            </a:r>
          </a:p>
          <a:p>
            <a:pPr marL="342900" indent="-342900" eaLnBrk="1" hangingPunct="1">
              <a:spcBef>
                <a:spcPct val="20000"/>
              </a:spcBef>
            </a:pPr>
            <a:r>
              <a:rPr lang="en-US" sz="2200" b="0" dirty="0">
                <a:latin typeface="Calibri"/>
                <a:ea typeface="Osaka" pitchFamily="-84" charset="-128"/>
                <a:cs typeface="Osaka" pitchFamily="-84" charset="-128"/>
              </a:rPr>
              <a:t>Roseberry, Richie, Hirsh-</a:t>
            </a:r>
            <a:r>
              <a:rPr lang="en-US" sz="2200" b="0" dirty="0" err="1">
                <a:latin typeface="Calibri"/>
                <a:ea typeface="Osaka" pitchFamily="-84" charset="-128"/>
                <a:cs typeface="Osaka" pitchFamily="-84" charset="-128"/>
              </a:rPr>
              <a:t>Pasek</a:t>
            </a:r>
            <a:r>
              <a:rPr lang="en-US" sz="2200" b="0" dirty="0">
                <a:latin typeface="Calibri"/>
                <a:ea typeface="Osaka" pitchFamily="-84" charset="-128"/>
                <a:cs typeface="Osaka" pitchFamily="-84" charset="-128"/>
              </a:rPr>
              <a:t>, </a:t>
            </a:r>
            <a:r>
              <a:rPr lang="en-US" sz="2200" b="0" dirty="0" err="1">
                <a:latin typeface="Calibri"/>
                <a:ea typeface="Osaka" pitchFamily="-84" charset="-128"/>
                <a:cs typeface="Osaka" pitchFamily="-84" charset="-128"/>
              </a:rPr>
              <a:t>Golinkoff</a:t>
            </a:r>
            <a:r>
              <a:rPr lang="en-US" sz="2200" b="0" dirty="0">
                <a:latin typeface="Calibri"/>
                <a:ea typeface="Osaka" pitchFamily="-84" charset="-128"/>
                <a:cs typeface="Osaka" pitchFamily="-84" charset="-128"/>
              </a:rPr>
              <a:t>, &amp; Shipley (2012): 8-month-old infants are able to (unconsciously) </a:t>
            </a:r>
            <a:r>
              <a:rPr lang="en-US" sz="2200" b="0" dirty="0">
                <a:solidFill>
                  <a:srgbClr val="7E23A6"/>
                </a:solidFill>
                <a:latin typeface="Calibri"/>
                <a:ea typeface="Osaka" pitchFamily="-84" charset="-128"/>
                <a:cs typeface="Osaka" pitchFamily="-84" charset="-128"/>
              </a:rPr>
              <a:t>track probabilities between dynamic events</a:t>
            </a:r>
            <a:r>
              <a:rPr lang="en-US" sz="2200" b="0" dirty="0">
                <a:latin typeface="Calibri"/>
                <a:ea typeface="Osaka" pitchFamily="-84" charset="-128"/>
                <a:cs typeface="Osaka" pitchFamily="-84" charset="-128"/>
              </a:rPr>
              <a:t>, such as a series of hand motions.</a:t>
            </a:r>
          </a:p>
        </p:txBody>
      </p:sp>
      <p:pic>
        <p:nvPicPr>
          <p:cNvPr id="5" name="Picture 7"/>
          <p:cNvPicPr>
            <a:picLocks noChangeAspect="1" noChangeArrowheads="1"/>
          </p:cNvPicPr>
          <p:nvPr/>
        </p:nvPicPr>
        <p:blipFill>
          <a:blip r:embed="rId2"/>
          <a:srcRect/>
          <a:stretch>
            <a:fillRect/>
          </a:stretch>
        </p:blipFill>
        <p:spPr bwMode="auto">
          <a:xfrm>
            <a:off x="7239000" y="2514600"/>
            <a:ext cx="1622425" cy="1414463"/>
          </a:xfrm>
          <a:prstGeom prst="rect">
            <a:avLst/>
          </a:prstGeom>
          <a:noFill/>
          <a:ln w="9525">
            <a:noFill/>
            <a:miter lim="800000"/>
            <a:headEnd/>
            <a:tailEnd/>
          </a:ln>
        </p:spPr>
      </p:pic>
      <p:sp>
        <p:nvSpPr>
          <p:cNvPr id="6" name="AutoShape 9"/>
          <p:cNvSpPr>
            <a:spLocks noChangeArrowheads="1"/>
          </p:cNvSpPr>
          <p:nvPr/>
        </p:nvSpPr>
        <p:spPr bwMode="auto">
          <a:xfrm>
            <a:off x="6477000" y="838200"/>
            <a:ext cx="2362200" cy="1676400"/>
          </a:xfrm>
          <a:prstGeom prst="cloudCallout">
            <a:avLst>
              <a:gd name="adj1" fmla="val 44370"/>
              <a:gd name="adj2" fmla="val 46403"/>
            </a:avLst>
          </a:prstGeom>
          <a:solidFill>
            <a:srgbClr val="FDFFDD"/>
          </a:solidFill>
          <a:ln w="9525">
            <a:solidFill>
              <a:schemeClr val="tx1"/>
            </a:solidFill>
            <a:round/>
            <a:headEnd/>
            <a:tailEnd/>
          </a:ln>
        </p:spPr>
        <p:txBody>
          <a:bodyPr wrap="none" anchor="ctr">
            <a:prstTxWarp prst="textNoShape">
              <a:avLst/>
            </a:prstTxWarp>
          </a:bodyPr>
          <a:lstStyle/>
          <a:p>
            <a:pPr algn="ctr"/>
            <a:endParaRPr lang="en-US">
              <a:latin typeface="Calibri"/>
            </a:endParaRPr>
          </a:p>
        </p:txBody>
      </p:sp>
      <p:pic>
        <p:nvPicPr>
          <p:cNvPr id="7" name="Picture 11"/>
          <p:cNvPicPr>
            <a:picLocks noChangeAspect="1" noChangeArrowheads="1"/>
          </p:cNvPicPr>
          <p:nvPr/>
        </p:nvPicPr>
        <p:blipFill>
          <a:blip r:embed="rId3"/>
          <a:srcRect/>
          <a:stretch>
            <a:fillRect/>
          </a:stretch>
        </p:blipFill>
        <p:spPr bwMode="auto">
          <a:xfrm>
            <a:off x="7010400" y="1219200"/>
            <a:ext cx="1165225" cy="858838"/>
          </a:xfrm>
          <a:prstGeom prst="rect">
            <a:avLst/>
          </a:prstGeom>
          <a:noFill/>
          <a:ln w="9525">
            <a:noFill/>
            <a:miter lim="800000"/>
            <a:headEnd/>
            <a:tailEnd/>
          </a:ln>
        </p:spPr>
      </p:pic>
      <p:pic>
        <p:nvPicPr>
          <p:cNvPr id="8" name="Picture 7"/>
          <p:cNvPicPr>
            <a:picLocks noChangeAspect="1"/>
          </p:cNvPicPr>
          <p:nvPr/>
        </p:nvPicPr>
        <p:blipFill>
          <a:blip r:embed="rId4"/>
          <a:stretch>
            <a:fillRect/>
          </a:stretch>
        </p:blipFill>
        <p:spPr>
          <a:xfrm>
            <a:off x="4343400" y="4648200"/>
            <a:ext cx="3340100" cy="2040576"/>
          </a:xfrm>
          <a:prstGeom prst="rect">
            <a:avLst/>
          </a:prstGeom>
        </p:spPr>
      </p:pic>
      <p:sp>
        <p:nvSpPr>
          <p:cNvPr id="9" name="Rectangle 5"/>
          <p:cNvSpPr txBox="1">
            <a:spLocks noChangeArrowheads="1"/>
          </p:cNvSpPr>
          <p:nvPr/>
        </p:nvSpPr>
        <p:spPr bwMode="auto">
          <a:xfrm>
            <a:off x="0" y="1143000"/>
            <a:ext cx="6400800" cy="11430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84" charset="-128"/>
                <a:cs typeface="Osaka" pitchFamily="-84" charset="-128"/>
              </a:rPr>
              <a:t>Maybe children don’t need domain-specific knowledge to learn language. </a:t>
            </a:r>
            <a:r>
              <a:rPr lang="en-US" b="0" dirty="0">
                <a:solidFill>
                  <a:srgbClr val="2AFF33"/>
                </a:solidFill>
                <a:latin typeface="Calibri"/>
                <a:ea typeface="Osaka" pitchFamily="-84" charset="-128"/>
                <a:cs typeface="Osaka" pitchFamily="-84" charset="-128"/>
              </a:rPr>
              <a:t> </a:t>
            </a:r>
            <a:r>
              <a:rPr lang="en-US" b="0" dirty="0">
                <a:solidFill>
                  <a:schemeClr val="hlink"/>
                </a:solidFill>
                <a:latin typeface="Calibri"/>
                <a:ea typeface="Osaka" pitchFamily="-84" charset="-128"/>
                <a:cs typeface="Osaka" pitchFamily="-84" charset="-128"/>
              </a:rPr>
              <a:t>Maybe they just use the data available to them more cleverly than some researchers think they do.</a:t>
            </a:r>
            <a:endParaRPr lang="en-US" b="0" dirty="0">
              <a:solidFill>
                <a:srgbClr val="2AFF33"/>
              </a:solidFill>
              <a:latin typeface="Calibri"/>
              <a:ea typeface="Osaka" pitchFamily="-84" charset="-128"/>
              <a:cs typeface="Osaka" pitchFamily="-84"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itle 1"/>
          <p:cNvSpPr>
            <a:spLocks/>
          </p:cNvSpPr>
          <p:nvPr/>
        </p:nvSpPr>
        <p:spPr bwMode="auto">
          <a:xfrm>
            <a:off x="0" y="0"/>
            <a:ext cx="7772400" cy="1143000"/>
          </a:xfrm>
          <a:prstGeom prst="rect">
            <a:avLst/>
          </a:prstGeom>
          <a:noFill/>
          <a:ln w="9525">
            <a:noFill/>
            <a:miter lim="800000"/>
            <a:headEnd/>
            <a:tailEnd/>
          </a:ln>
        </p:spPr>
        <p:txBody>
          <a:bodyPr anchor="ctr">
            <a:prstTxWarp prst="textNoShape">
              <a:avLst/>
            </a:prstTxWarp>
          </a:bodyPr>
          <a:lstStyle/>
          <a:p>
            <a:pPr algn="ctr"/>
            <a:r>
              <a:rPr lang="en-US" sz="3200" b="0">
                <a:solidFill>
                  <a:schemeClr val="tx2"/>
                </a:solidFill>
                <a:latin typeface="Calibri"/>
                <a:ea typeface="Osaka" pitchFamily="-84" charset="-128"/>
                <a:cs typeface="Osaka" pitchFamily="-84" charset="-128"/>
              </a:rPr>
              <a:t>Domain-general response to </a:t>
            </a:r>
            <a:br>
              <a:rPr lang="en-US" sz="3200" b="0">
                <a:solidFill>
                  <a:schemeClr val="tx2"/>
                </a:solidFill>
                <a:latin typeface="Calibri"/>
                <a:ea typeface="Osaka" pitchFamily="-84" charset="-128"/>
                <a:cs typeface="Osaka" pitchFamily="-84" charset="-128"/>
              </a:rPr>
            </a:br>
            <a:r>
              <a:rPr lang="en-US" sz="3200" b="0">
                <a:solidFill>
                  <a:schemeClr val="tx2"/>
                </a:solidFill>
                <a:latin typeface="Calibri"/>
                <a:ea typeface="Osaka" pitchFamily="-84" charset="-128"/>
                <a:cs typeface="Osaka" pitchFamily="-84" charset="-128"/>
              </a:rPr>
              <a:t>Poverty of the Stimulus</a:t>
            </a:r>
          </a:p>
        </p:txBody>
      </p:sp>
      <p:sp>
        <p:nvSpPr>
          <p:cNvPr id="8" name="Rectangle 5"/>
          <p:cNvSpPr txBox="1">
            <a:spLocks noChangeArrowheads="1"/>
          </p:cNvSpPr>
          <p:nvPr/>
        </p:nvSpPr>
        <p:spPr bwMode="auto">
          <a:xfrm>
            <a:off x="376238" y="1447800"/>
            <a:ext cx="6405562" cy="5105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endParaRPr lang="en-US" b="0" dirty="0">
              <a:solidFill>
                <a:schemeClr val="folHlink"/>
              </a:solidFill>
              <a:latin typeface="Calibri"/>
              <a:ea typeface="Osaka" pitchFamily="-84" charset="-128"/>
              <a:cs typeface="Osaka" pitchFamily="-84" charset="-128"/>
            </a:endParaRPr>
          </a:p>
          <a:p>
            <a:pPr marL="342900" indent="-342900" eaLnBrk="1" hangingPunct="1">
              <a:spcBef>
                <a:spcPct val="20000"/>
              </a:spcBef>
            </a:pPr>
            <a:endParaRPr lang="en-US" b="0" dirty="0">
              <a:solidFill>
                <a:schemeClr val="folHlink"/>
              </a:solidFill>
              <a:latin typeface="Calibri"/>
              <a:ea typeface="Osaka" pitchFamily="-84" charset="-128"/>
              <a:cs typeface="Osaka" pitchFamily="-84" charset="-128"/>
            </a:endParaRPr>
          </a:p>
          <a:p>
            <a:pPr marL="342900" indent="-342900" eaLnBrk="1" hangingPunct="1">
              <a:spcBef>
                <a:spcPct val="20000"/>
              </a:spcBef>
            </a:pPr>
            <a:endParaRPr lang="en-US" b="0" dirty="0">
              <a:solidFill>
                <a:schemeClr val="folHlink"/>
              </a:solidFill>
              <a:latin typeface="Calibri"/>
              <a:ea typeface="Osaka" pitchFamily="-84" charset="-128"/>
              <a:cs typeface="Osaka" pitchFamily="-84" charset="-128"/>
            </a:endParaRPr>
          </a:p>
          <a:p>
            <a:pPr marL="342900" indent="-342900" eaLnBrk="1" hangingPunct="1">
              <a:spcBef>
                <a:spcPct val="20000"/>
              </a:spcBef>
            </a:pPr>
            <a:r>
              <a:rPr lang="en-US" b="0" dirty="0">
                <a:latin typeface="Calibri"/>
                <a:ea typeface="Osaka" pitchFamily="-84" charset="-128"/>
                <a:cs typeface="Osaka" pitchFamily="-84" charset="-128"/>
              </a:rPr>
              <a:t>Example:</a:t>
            </a:r>
          </a:p>
          <a:p>
            <a:pPr marL="342900" indent="-342900" eaLnBrk="1" hangingPunct="1">
              <a:spcBef>
                <a:spcPct val="20000"/>
              </a:spcBef>
            </a:pPr>
            <a:r>
              <a:rPr lang="en-US" b="0" dirty="0">
                <a:latin typeface="Calibri"/>
                <a:ea typeface="Osaka" pitchFamily="-84" charset="-128"/>
                <a:cs typeface="Osaka" pitchFamily="-84" charset="-128"/>
              </a:rPr>
              <a:t>Denison, Reed, &amp; </a:t>
            </a:r>
            <a:r>
              <a:rPr lang="en-US" b="0" dirty="0" err="1">
                <a:latin typeface="Calibri"/>
                <a:ea typeface="Osaka" pitchFamily="-84" charset="-128"/>
                <a:cs typeface="Osaka" pitchFamily="-84" charset="-128"/>
              </a:rPr>
              <a:t>Xu</a:t>
            </a:r>
            <a:r>
              <a:rPr lang="en-US" b="0" dirty="0">
                <a:latin typeface="Calibri"/>
                <a:ea typeface="Osaka" pitchFamily="-84" charset="-128"/>
                <a:cs typeface="Osaka" pitchFamily="-84" charset="-128"/>
              </a:rPr>
              <a:t> (2011): 6-month-old infants are able to create </a:t>
            </a:r>
            <a:r>
              <a:rPr lang="en-US" b="0" dirty="0">
                <a:solidFill>
                  <a:schemeClr val="hlink"/>
                </a:solidFill>
                <a:latin typeface="Calibri"/>
                <a:ea typeface="Osaka" pitchFamily="-84" charset="-128"/>
                <a:cs typeface="Osaka" pitchFamily="-84" charset="-128"/>
              </a:rPr>
              <a:t>probabilistic expectations about their environment</a:t>
            </a:r>
            <a:r>
              <a:rPr lang="en-US" b="0" dirty="0">
                <a:latin typeface="Calibri"/>
                <a:ea typeface="Osaka" pitchFamily="-84" charset="-128"/>
                <a:cs typeface="Osaka" pitchFamily="-84" charset="-128"/>
              </a:rPr>
              <a:t>, based on their observations of their environment. For example, after seeing that a box is mostly filled with yellow balls, they are surprised when someone pulls four pink balls in a row out of the box. </a:t>
            </a:r>
          </a:p>
        </p:txBody>
      </p:sp>
      <p:pic>
        <p:nvPicPr>
          <p:cNvPr id="287749" name="Picture 7"/>
          <p:cNvPicPr>
            <a:picLocks noChangeAspect="1" noChangeArrowheads="1"/>
          </p:cNvPicPr>
          <p:nvPr/>
        </p:nvPicPr>
        <p:blipFill>
          <a:blip r:embed="rId2"/>
          <a:srcRect/>
          <a:stretch>
            <a:fillRect/>
          </a:stretch>
        </p:blipFill>
        <p:spPr bwMode="auto">
          <a:xfrm>
            <a:off x="7239000" y="2514600"/>
            <a:ext cx="1622425" cy="1414463"/>
          </a:xfrm>
          <a:prstGeom prst="rect">
            <a:avLst/>
          </a:prstGeom>
          <a:noFill/>
          <a:ln w="9525">
            <a:noFill/>
            <a:miter lim="800000"/>
            <a:headEnd/>
            <a:tailEnd/>
          </a:ln>
        </p:spPr>
      </p:pic>
      <p:sp>
        <p:nvSpPr>
          <p:cNvPr id="287750" name="AutoShape 9"/>
          <p:cNvSpPr>
            <a:spLocks noChangeArrowheads="1"/>
          </p:cNvSpPr>
          <p:nvPr/>
        </p:nvSpPr>
        <p:spPr bwMode="auto">
          <a:xfrm>
            <a:off x="6477000" y="838200"/>
            <a:ext cx="2362200" cy="1676400"/>
          </a:xfrm>
          <a:prstGeom prst="cloudCallout">
            <a:avLst>
              <a:gd name="adj1" fmla="val 44370"/>
              <a:gd name="adj2" fmla="val 46403"/>
            </a:avLst>
          </a:prstGeom>
          <a:solidFill>
            <a:srgbClr val="FDFFDD"/>
          </a:solidFill>
          <a:ln w="9525">
            <a:solidFill>
              <a:schemeClr val="tx1"/>
            </a:solidFill>
            <a:round/>
            <a:headEnd/>
            <a:tailEnd/>
          </a:ln>
        </p:spPr>
        <p:txBody>
          <a:bodyPr wrap="none" anchor="ctr">
            <a:prstTxWarp prst="textNoShape">
              <a:avLst/>
            </a:prstTxWarp>
          </a:bodyPr>
          <a:lstStyle/>
          <a:p>
            <a:pPr algn="ctr"/>
            <a:endParaRPr lang="en-US">
              <a:latin typeface="Calibri"/>
            </a:endParaRPr>
          </a:p>
        </p:txBody>
      </p:sp>
      <p:pic>
        <p:nvPicPr>
          <p:cNvPr id="287751" name="Picture 11"/>
          <p:cNvPicPr>
            <a:picLocks noChangeAspect="1" noChangeArrowheads="1"/>
          </p:cNvPicPr>
          <p:nvPr/>
        </p:nvPicPr>
        <p:blipFill>
          <a:blip r:embed="rId3"/>
          <a:srcRect/>
          <a:stretch>
            <a:fillRect/>
          </a:stretch>
        </p:blipFill>
        <p:spPr bwMode="auto">
          <a:xfrm>
            <a:off x="7010400" y="1219200"/>
            <a:ext cx="1165225" cy="858838"/>
          </a:xfrm>
          <a:prstGeom prst="rect">
            <a:avLst/>
          </a:prstGeom>
          <a:noFill/>
          <a:ln w="9525">
            <a:noFill/>
            <a:miter lim="800000"/>
            <a:headEnd/>
            <a:tailEnd/>
          </a:ln>
        </p:spPr>
      </p:pic>
      <p:sp>
        <p:nvSpPr>
          <p:cNvPr id="9" name="Rectangle 5"/>
          <p:cNvSpPr txBox="1">
            <a:spLocks noChangeArrowheads="1"/>
          </p:cNvSpPr>
          <p:nvPr/>
        </p:nvSpPr>
        <p:spPr bwMode="auto">
          <a:xfrm>
            <a:off x="0" y="1143000"/>
            <a:ext cx="6400800" cy="11430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84" charset="-128"/>
                <a:cs typeface="Osaka" pitchFamily="-84" charset="-128"/>
              </a:rPr>
              <a:t>Maybe children don’t need domain-specific knowledge to learn language. </a:t>
            </a:r>
            <a:r>
              <a:rPr lang="en-US" b="0" dirty="0">
                <a:solidFill>
                  <a:srgbClr val="2AFF33"/>
                </a:solidFill>
                <a:latin typeface="Calibri"/>
                <a:ea typeface="Osaka" pitchFamily="-84" charset="-128"/>
                <a:cs typeface="Osaka" pitchFamily="-84" charset="-128"/>
              </a:rPr>
              <a:t> </a:t>
            </a:r>
            <a:r>
              <a:rPr lang="en-US" b="0" dirty="0">
                <a:solidFill>
                  <a:schemeClr val="hlink"/>
                </a:solidFill>
                <a:latin typeface="Calibri"/>
                <a:ea typeface="Osaka" pitchFamily="-84" charset="-128"/>
                <a:cs typeface="Osaka" pitchFamily="-84" charset="-128"/>
              </a:rPr>
              <a:t>Maybe they just use the data available to them more cleverly than some researchers think they do.</a:t>
            </a:r>
            <a:endParaRPr lang="en-US" b="0" dirty="0">
              <a:solidFill>
                <a:srgbClr val="2AFF33"/>
              </a:solidFill>
              <a:latin typeface="Calibri"/>
              <a:ea typeface="Osaka" pitchFamily="-84" charset="-128"/>
              <a:cs typeface="Osaka" pitchFamily="-84" charset="-128"/>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p:cNvSpPr>
          <p:nvPr/>
        </p:nvSpPr>
        <p:spPr bwMode="auto">
          <a:xfrm>
            <a:off x="0" y="0"/>
            <a:ext cx="7772400" cy="1143000"/>
          </a:xfrm>
          <a:prstGeom prst="rect">
            <a:avLst/>
          </a:prstGeom>
          <a:noFill/>
          <a:ln w="9525">
            <a:noFill/>
            <a:miter lim="800000"/>
            <a:headEnd/>
            <a:tailEnd/>
          </a:ln>
        </p:spPr>
        <p:txBody>
          <a:bodyPr anchor="ctr">
            <a:prstTxWarp prst="textNoShape">
              <a:avLst/>
            </a:prstTxWarp>
          </a:bodyPr>
          <a:lstStyle/>
          <a:p>
            <a:pPr algn="ctr"/>
            <a:r>
              <a:rPr lang="en-US" sz="3200" b="0">
                <a:solidFill>
                  <a:schemeClr val="tx2"/>
                </a:solidFill>
                <a:latin typeface="Calibri"/>
                <a:ea typeface="Osaka" pitchFamily="-84" charset="-128"/>
                <a:cs typeface="Osaka" pitchFamily="-84" charset="-128"/>
              </a:rPr>
              <a:t>Domain-general response to </a:t>
            </a:r>
            <a:br>
              <a:rPr lang="en-US" sz="3200" b="0">
                <a:solidFill>
                  <a:schemeClr val="tx2"/>
                </a:solidFill>
                <a:latin typeface="Calibri"/>
                <a:ea typeface="Osaka" pitchFamily="-84" charset="-128"/>
                <a:cs typeface="Osaka" pitchFamily="-84" charset="-128"/>
              </a:rPr>
            </a:br>
            <a:r>
              <a:rPr lang="en-US" sz="3200" b="0">
                <a:solidFill>
                  <a:schemeClr val="tx2"/>
                </a:solidFill>
                <a:latin typeface="Calibri"/>
                <a:ea typeface="Osaka" pitchFamily="-84" charset="-128"/>
                <a:cs typeface="Osaka" pitchFamily="-84" charset="-128"/>
              </a:rPr>
              <a:t>Poverty of the Stimulus</a:t>
            </a:r>
          </a:p>
        </p:txBody>
      </p:sp>
      <p:sp>
        <p:nvSpPr>
          <p:cNvPr id="4" name="Rectangle 5"/>
          <p:cNvSpPr txBox="1">
            <a:spLocks noChangeArrowheads="1"/>
          </p:cNvSpPr>
          <p:nvPr/>
        </p:nvSpPr>
        <p:spPr bwMode="auto">
          <a:xfrm>
            <a:off x="376238" y="1447800"/>
            <a:ext cx="6405562" cy="5105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endParaRPr lang="en-US" b="0">
              <a:solidFill>
                <a:schemeClr val="folHlink"/>
              </a:solidFill>
              <a:latin typeface="Calibri"/>
              <a:ea typeface="Osaka" pitchFamily="-84" charset="-128"/>
              <a:cs typeface="Osaka" pitchFamily="-84" charset="-128"/>
            </a:endParaRPr>
          </a:p>
          <a:p>
            <a:pPr marL="342900" indent="-342900" eaLnBrk="1" hangingPunct="1">
              <a:spcBef>
                <a:spcPct val="20000"/>
              </a:spcBef>
            </a:pPr>
            <a:endParaRPr lang="en-US" b="0">
              <a:solidFill>
                <a:schemeClr val="folHlink"/>
              </a:solidFill>
              <a:latin typeface="Calibri"/>
              <a:ea typeface="Osaka" pitchFamily="-84" charset="-128"/>
              <a:cs typeface="Osaka" pitchFamily="-84" charset="-128"/>
            </a:endParaRPr>
          </a:p>
          <a:p>
            <a:pPr marL="342900" indent="-342900" eaLnBrk="1" hangingPunct="1">
              <a:spcBef>
                <a:spcPct val="20000"/>
              </a:spcBef>
            </a:pPr>
            <a:endParaRPr lang="en-US" b="0">
              <a:solidFill>
                <a:schemeClr val="folHlink"/>
              </a:solidFill>
              <a:latin typeface="Calibri"/>
              <a:ea typeface="Osaka" pitchFamily="-84" charset="-128"/>
              <a:cs typeface="Osaka" pitchFamily="-84" charset="-128"/>
            </a:endParaRPr>
          </a:p>
          <a:p>
            <a:pPr marL="342900" indent="-342900" eaLnBrk="1" hangingPunct="1">
              <a:spcBef>
                <a:spcPct val="20000"/>
              </a:spcBef>
            </a:pPr>
            <a:r>
              <a:rPr lang="en-US" b="0">
                <a:latin typeface="Calibri"/>
                <a:ea typeface="Osaka" pitchFamily="-84" charset="-128"/>
                <a:cs typeface="Osaka" pitchFamily="-84" charset="-128"/>
              </a:rPr>
              <a:t>Example:</a:t>
            </a:r>
          </a:p>
          <a:p>
            <a:pPr marL="342900" indent="-342900" eaLnBrk="1" hangingPunct="1">
              <a:spcBef>
                <a:spcPct val="20000"/>
              </a:spcBef>
            </a:pPr>
            <a:r>
              <a:rPr lang="en-US" b="0">
                <a:latin typeface="Calibri"/>
                <a:ea typeface="Osaka" pitchFamily="-84" charset="-128"/>
                <a:cs typeface="Osaka" pitchFamily="-84" charset="-128"/>
              </a:rPr>
              <a:t>Kidd, Piantadosi, &amp; Aslin (2012): 7- to 8-month-old infants have a tendency to learn only from data whose informational complexity is neither too high nor too low (the “Goldilocks Effect”). </a:t>
            </a:r>
          </a:p>
        </p:txBody>
      </p:sp>
      <p:pic>
        <p:nvPicPr>
          <p:cNvPr id="5" name="Picture 7"/>
          <p:cNvPicPr>
            <a:picLocks noChangeAspect="1" noChangeArrowheads="1"/>
          </p:cNvPicPr>
          <p:nvPr/>
        </p:nvPicPr>
        <p:blipFill>
          <a:blip r:embed="rId2"/>
          <a:srcRect/>
          <a:stretch>
            <a:fillRect/>
          </a:stretch>
        </p:blipFill>
        <p:spPr bwMode="auto">
          <a:xfrm>
            <a:off x="7239000" y="2514600"/>
            <a:ext cx="1622425" cy="1414463"/>
          </a:xfrm>
          <a:prstGeom prst="rect">
            <a:avLst/>
          </a:prstGeom>
          <a:noFill/>
          <a:ln w="9525">
            <a:noFill/>
            <a:miter lim="800000"/>
            <a:headEnd/>
            <a:tailEnd/>
          </a:ln>
        </p:spPr>
      </p:pic>
      <p:sp>
        <p:nvSpPr>
          <p:cNvPr id="6" name="AutoShape 9"/>
          <p:cNvSpPr>
            <a:spLocks noChangeArrowheads="1"/>
          </p:cNvSpPr>
          <p:nvPr/>
        </p:nvSpPr>
        <p:spPr bwMode="auto">
          <a:xfrm>
            <a:off x="6477000" y="838200"/>
            <a:ext cx="2362200" cy="1676400"/>
          </a:xfrm>
          <a:prstGeom prst="cloudCallout">
            <a:avLst>
              <a:gd name="adj1" fmla="val 44370"/>
              <a:gd name="adj2" fmla="val 46403"/>
            </a:avLst>
          </a:prstGeom>
          <a:solidFill>
            <a:srgbClr val="FDFFDD"/>
          </a:solidFill>
          <a:ln w="9525">
            <a:solidFill>
              <a:schemeClr val="tx1"/>
            </a:solidFill>
            <a:round/>
            <a:headEnd/>
            <a:tailEnd/>
          </a:ln>
        </p:spPr>
        <p:txBody>
          <a:bodyPr wrap="none" anchor="ctr">
            <a:prstTxWarp prst="textNoShape">
              <a:avLst/>
            </a:prstTxWarp>
          </a:bodyPr>
          <a:lstStyle/>
          <a:p>
            <a:pPr algn="ctr"/>
            <a:endParaRPr lang="en-US">
              <a:latin typeface="Calibri"/>
            </a:endParaRPr>
          </a:p>
        </p:txBody>
      </p:sp>
      <p:pic>
        <p:nvPicPr>
          <p:cNvPr id="7" name="Picture 11"/>
          <p:cNvPicPr>
            <a:picLocks noChangeAspect="1" noChangeArrowheads="1"/>
          </p:cNvPicPr>
          <p:nvPr/>
        </p:nvPicPr>
        <p:blipFill>
          <a:blip r:embed="rId3"/>
          <a:srcRect/>
          <a:stretch>
            <a:fillRect/>
          </a:stretch>
        </p:blipFill>
        <p:spPr bwMode="auto">
          <a:xfrm>
            <a:off x="7010400" y="1219200"/>
            <a:ext cx="1165225" cy="858838"/>
          </a:xfrm>
          <a:prstGeom prst="rect">
            <a:avLst/>
          </a:prstGeom>
          <a:noFill/>
          <a:ln w="9525">
            <a:noFill/>
            <a:miter lim="800000"/>
            <a:headEnd/>
            <a:tailEnd/>
          </a:ln>
        </p:spPr>
      </p:pic>
      <p:sp>
        <p:nvSpPr>
          <p:cNvPr id="8" name="Rectangle 5"/>
          <p:cNvSpPr txBox="1">
            <a:spLocks noChangeArrowheads="1"/>
          </p:cNvSpPr>
          <p:nvPr/>
        </p:nvSpPr>
        <p:spPr bwMode="auto">
          <a:xfrm>
            <a:off x="0" y="1143000"/>
            <a:ext cx="6400800" cy="11430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dirty="0">
                <a:latin typeface="Calibri"/>
                <a:ea typeface="Osaka" pitchFamily="-84" charset="-128"/>
                <a:cs typeface="Osaka" pitchFamily="-84" charset="-128"/>
              </a:rPr>
              <a:t>Maybe children don’t need domain-specific knowledge to learn language. </a:t>
            </a:r>
            <a:r>
              <a:rPr lang="en-US" b="0" dirty="0">
                <a:solidFill>
                  <a:srgbClr val="2AFF33"/>
                </a:solidFill>
                <a:latin typeface="Calibri"/>
                <a:ea typeface="Osaka" pitchFamily="-84" charset="-128"/>
                <a:cs typeface="Osaka" pitchFamily="-84" charset="-128"/>
              </a:rPr>
              <a:t> </a:t>
            </a:r>
            <a:r>
              <a:rPr lang="en-US" b="0" dirty="0">
                <a:solidFill>
                  <a:schemeClr val="hlink"/>
                </a:solidFill>
                <a:latin typeface="Calibri"/>
                <a:ea typeface="Osaka" pitchFamily="-84" charset="-128"/>
                <a:cs typeface="Osaka" pitchFamily="-84" charset="-128"/>
              </a:rPr>
              <a:t>Maybe they just use the data available to them more cleverly than some researchers think they do.</a:t>
            </a:r>
            <a:endParaRPr lang="en-US" b="0" dirty="0">
              <a:solidFill>
                <a:srgbClr val="2AFF33"/>
              </a:solidFill>
              <a:latin typeface="Calibri"/>
              <a:ea typeface="Osaka" pitchFamily="-84" charset="-128"/>
              <a:cs typeface="Osaka" pitchFamily="-8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idx="4294967295"/>
          </p:nvPr>
        </p:nvSpPr>
        <p:spPr>
          <a:xfrm>
            <a:off x="685800" y="0"/>
            <a:ext cx="7772400" cy="1143000"/>
          </a:xfrm>
        </p:spPr>
        <p:txBody>
          <a:bodyPr/>
          <a:lstStyle/>
          <a:p>
            <a:pPr eaLnBrk="1" hangingPunct="1"/>
            <a:r>
              <a:rPr lang="en-US" sz="3200"/>
              <a:t>Nature vs. Nurture</a:t>
            </a:r>
          </a:p>
        </p:txBody>
      </p:sp>
      <p:pic>
        <p:nvPicPr>
          <p:cNvPr id="227331" name="Picture 5"/>
          <p:cNvPicPr>
            <a:picLocks noChangeAspect="1" noChangeArrowheads="1"/>
          </p:cNvPicPr>
          <p:nvPr/>
        </p:nvPicPr>
        <p:blipFill>
          <a:blip r:embed="rId3"/>
          <a:srcRect/>
          <a:stretch>
            <a:fillRect/>
          </a:stretch>
        </p:blipFill>
        <p:spPr bwMode="auto">
          <a:xfrm>
            <a:off x="3041650" y="1316038"/>
            <a:ext cx="2536825" cy="531336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idx="4294967295"/>
          </p:nvPr>
        </p:nvSpPr>
        <p:spPr>
          <a:xfrm>
            <a:off x="685800" y="228600"/>
            <a:ext cx="7772400" cy="1143000"/>
          </a:xfrm>
        </p:spPr>
        <p:txBody>
          <a:bodyPr/>
          <a:lstStyle/>
          <a:p>
            <a:pPr eaLnBrk="1" hangingPunct="1"/>
            <a:r>
              <a:rPr lang="en-US" sz="3200"/>
              <a:t>The debate in a nutshell</a:t>
            </a:r>
          </a:p>
        </p:txBody>
      </p:sp>
      <p:sp>
        <p:nvSpPr>
          <p:cNvPr id="229379" name="Rectangle 3"/>
          <p:cNvSpPr>
            <a:spLocks noGrp="1" noChangeArrowheads="1"/>
          </p:cNvSpPr>
          <p:nvPr>
            <p:ph type="body" idx="4294967295"/>
          </p:nvPr>
        </p:nvSpPr>
        <p:spPr>
          <a:xfrm>
            <a:off x="304800" y="1219200"/>
            <a:ext cx="8534400" cy="2133600"/>
          </a:xfrm>
        </p:spPr>
        <p:txBody>
          <a:bodyPr/>
          <a:lstStyle/>
          <a:p>
            <a:pPr eaLnBrk="1" hangingPunct="1">
              <a:buFontTx/>
              <a:buNone/>
            </a:pPr>
            <a:r>
              <a:rPr lang="en-US" sz="2000"/>
              <a:t>Is the development of language in children the result of humans’ innate endowment (like upright posture &amp; bipedal locomotion)?  Or is it the result of circumstances in which children are nurtured (like table manners and formal math, which depend on particular experiences)?</a:t>
            </a:r>
          </a:p>
        </p:txBody>
      </p:sp>
      <p:sp>
        <p:nvSpPr>
          <p:cNvPr id="229380" name="Rectangle 4"/>
          <p:cNvSpPr>
            <a:spLocks noChangeArrowheads="1"/>
          </p:cNvSpPr>
          <p:nvPr/>
        </p:nvSpPr>
        <p:spPr bwMode="auto">
          <a:xfrm>
            <a:off x="533400" y="4572000"/>
            <a:ext cx="7848600" cy="533400"/>
          </a:xfrm>
          <a:prstGeom prst="rect">
            <a:avLst/>
          </a:prstGeom>
          <a:gradFill rotWithShape="0">
            <a:gsLst>
              <a:gs pos="0">
                <a:srgbClr val="0F713C"/>
              </a:gs>
              <a:gs pos="100000">
                <a:schemeClr val="hlink"/>
              </a:gs>
            </a:gsLst>
            <a:lin ang="0" scaled="1"/>
          </a:gradFill>
          <a:ln w="9525">
            <a:solidFill>
              <a:schemeClr val="bg1"/>
            </a:solidFill>
            <a:miter lim="800000"/>
            <a:headEnd/>
            <a:tailEnd/>
          </a:ln>
        </p:spPr>
        <p:txBody>
          <a:bodyPr wrap="none" anchor="ctr">
            <a:prstTxWarp prst="textNoShape">
              <a:avLst/>
            </a:prstTxWarp>
          </a:bodyPr>
          <a:lstStyle/>
          <a:p>
            <a:endParaRPr lang="en-US">
              <a:latin typeface="Calibri"/>
            </a:endParaRPr>
          </a:p>
        </p:txBody>
      </p:sp>
      <p:sp>
        <p:nvSpPr>
          <p:cNvPr id="229381" name="Text Box 5"/>
          <p:cNvSpPr txBox="1">
            <a:spLocks noChangeArrowheads="1"/>
          </p:cNvSpPr>
          <p:nvPr/>
        </p:nvSpPr>
        <p:spPr bwMode="auto">
          <a:xfrm>
            <a:off x="304800" y="3276600"/>
            <a:ext cx="4206875" cy="830997"/>
          </a:xfrm>
          <a:prstGeom prst="rect">
            <a:avLst/>
          </a:prstGeom>
          <a:noFill/>
          <a:ln w="9525">
            <a:noFill/>
            <a:miter lim="800000"/>
            <a:headEnd/>
            <a:tailEnd/>
          </a:ln>
        </p:spPr>
        <p:txBody>
          <a:bodyPr>
            <a:prstTxWarp prst="textNoShape">
              <a:avLst/>
            </a:prstTxWarp>
            <a:spAutoFit/>
          </a:bodyPr>
          <a:lstStyle/>
          <a:p>
            <a:r>
              <a:rPr lang="en-US" b="0">
                <a:solidFill>
                  <a:srgbClr val="0F713C"/>
                </a:solidFill>
                <a:latin typeface="Calibri"/>
              </a:rPr>
              <a:t>Empiricism: all knowledge and reason come from experience</a:t>
            </a:r>
          </a:p>
        </p:txBody>
      </p:sp>
      <p:cxnSp>
        <p:nvCxnSpPr>
          <p:cNvPr id="229382" name="AutoShape 6"/>
          <p:cNvCxnSpPr>
            <a:cxnSpLocks noChangeShapeType="1"/>
            <a:stCxn id="229381" idx="1"/>
            <a:endCxn id="229380" idx="1"/>
          </p:cNvCxnSpPr>
          <p:nvPr/>
        </p:nvCxnSpPr>
        <p:spPr bwMode="auto">
          <a:xfrm rot="10800000" flipH="1" flipV="1">
            <a:off x="304800" y="3692098"/>
            <a:ext cx="228600" cy="1146601"/>
          </a:xfrm>
          <a:prstGeom prst="curvedConnector3">
            <a:avLst>
              <a:gd name="adj1" fmla="val -100000"/>
            </a:avLst>
          </a:prstGeom>
          <a:noFill/>
          <a:ln w="63500">
            <a:solidFill>
              <a:srgbClr val="0F713C"/>
            </a:solidFill>
            <a:round/>
            <a:headEnd/>
            <a:tailEnd type="triangle" w="med" len="med"/>
          </a:ln>
        </p:spPr>
      </p:cxnSp>
      <p:sp>
        <p:nvSpPr>
          <p:cNvPr id="229383" name="Text Box 7"/>
          <p:cNvSpPr txBox="1">
            <a:spLocks noChangeArrowheads="1"/>
          </p:cNvSpPr>
          <p:nvPr/>
        </p:nvSpPr>
        <p:spPr bwMode="auto">
          <a:xfrm>
            <a:off x="4114800" y="5486400"/>
            <a:ext cx="4505325" cy="1200328"/>
          </a:xfrm>
          <a:prstGeom prst="rect">
            <a:avLst/>
          </a:prstGeom>
          <a:noFill/>
          <a:ln w="9525">
            <a:noFill/>
            <a:miter lim="800000"/>
            <a:headEnd/>
            <a:tailEnd/>
          </a:ln>
        </p:spPr>
        <p:txBody>
          <a:bodyPr>
            <a:prstTxWarp prst="textNoShape">
              <a:avLst/>
            </a:prstTxWarp>
            <a:spAutoFit/>
          </a:bodyPr>
          <a:lstStyle/>
          <a:p>
            <a:r>
              <a:rPr lang="en-US" b="0">
                <a:solidFill>
                  <a:schemeClr val="tx2"/>
                </a:solidFill>
                <a:latin typeface="Calibri"/>
              </a:rPr>
              <a:t>Nativism: mind has some pre-existing structure it imposes to interpret experience</a:t>
            </a:r>
          </a:p>
        </p:txBody>
      </p:sp>
      <p:cxnSp>
        <p:nvCxnSpPr>
          <p:cNvPr id="229384" name="AutoShape 8"/>
          <p:cNvCxnSpPr>
            <a:cxnSpLocks noChangeShapeType="1"/>
            <a:stCxn id="229383" idx="0"/>
            <a:endCxn id="229380" idx="3"/>
          </p:cNvCxnSpPr>
          <p:nvPr/>
        </p:nvCxnSpPr>
        <p:spPr bwMode="auto">
          <a:xfrm rot="5400000" flipH="1" flipV="1">
            <a:off x="7050881" y="4155282"/>
            <a:ext cx="647700" cy="2014537"/>
          </a:xfrm>
          <a:prstGeom prst="curvedConnector4">
            <a:avLst>
              <a:gd name="adj1" fmla="val 29412"/>
              <a:gd name="adj2" fmla="val 111348"/>
            </a:avLst>
          </a:prstGeom>
          <a:noFill/>
          <a:ln w="63500">
            <a:solidFill>
              <a:schemeClr val="tx2"/>
            </a:solidFill>
            <a:round/>
            <a:headEnd/>
            <a:tailEnd type="triangle" w="med" len="med"/>
          </a:ln>
        </p:spPr>
      </p:cxn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4"/>
          <p:cNvSpPr>
            <a:spLocks noGrp="1" noChangeArrowheads="1"/>
          </p:cNvSpPr>
          <p:nvPr>
            <p:ph type="title" idx="4294967295"/>
          </p:nvPr>
        </p:nvSpPr>
        <p:spPr>
          <a:xfrm>
            <a:off x="685800" y="228600"/>
            <a:ext cx="7772400" cy="1143000"/>
          </a:xfrm>
          <a:noFill/>
        </p:spPr>
        <p:txBody>
          <a:bodyPr/>
          <a:lstStyle/>
          <a:p>
            <a:pPr eaLnBrk="1" hangingPunct="1"/>
            <a:r>
              <a:rPr lang="en-US" sz="3200"/>
              <a:t>Nativism: Why believe it?</a:t>
            </a:r>
          </a:p>
        </p:txBody>
      </p:sp>
      <p:sp>
        <p:nvSpPr>
          <p:cNvPr id="231427" name="Rectangle 5"/>
          <p:cNvSpPr>
            <a:spLocks noGrp="1" noChangeArrowheads="1"/>
          </p:cNvSpPr>
          <p:nvPr>
            <p:ph type="body" idx="4294967295"/>
          </p:nvPr>
        </p:nvSpPr>
        <p:spPr>
          <a:xfrm>
            <a:off x="304800" y="1600200"/>
            <a:ext cx="8534400" cy="2133600"/>
          </a:xfrm>
          <a:noFill/>
        </p:spPr>
        <p:txBody>
          <a:bodyPr/>
          <a:lstStyle/>
          <a:p>
            <a:pPr marL="609600" indent="-609600" eaLnBrk="1" hangingPunct="1">
              <a:buFontTx/>
              <a:buAutoNum type="arabicParenBoth"/>
            </a:pPr>
            <a:r>
              <a:rPr lang="en-US" sz="2000"/>
              <a:t>Children acquire language rapidly</a:t>
            </a:r>
          </a:p>
          <a:p>
            <a:pPr marL="609600" indent="-609600" eaLnBrk="1" hangingPunct="1">
              <a:buFontTx/>
              <a:buAutoNum type="arabicParenBoth"/>
            </a:pPr>
            <a:r>
              <a:rPr lang="en-US" sz="2000"/>
              <a:t>Children acquire language with very little conscious effort</a:t>
            </a:r>
          </a:p>
          <a:p>
            <a:pPr marL="609600" indent="-609600" eaLnBrk="1" hangingPunct="1">
              <a:buFontTx/>
              <a:buAutoNum type="arabicParenBoth"/>
            </a:pPr>
            <a:r>
              <a:rPr lang="en-US" sz="2000"/>
              <a:t>Children acquire language without explicit instruction for most of it</a:t>
            </a:r>
          </a:p>
        </p:txBody>
      </p:sp>
      <p:sp>
        <p:nvSpPr>
          <p:cNvPr id="231429" name="Text Box 9"/>
          <p:cNvSpPr txBox="1">
            <a:spLocks noChangeArrowheads="1"/>
          </p:cNvSpPr>
          <p:nvPr/>
        </p:nvSpPr>
        <p:spPr bwMode="auto">
          <a:xfrm>
            <a:off x="4114800" y="5486400"/>
            <a:ext cx="4505325" cy="1200328"/>
          </a:xfrm>
          <a:prstGeom prst="rect">
            <a:avLst/>
          </a:prstGeom>
          <a:noFill/>
          <a:ln w="9525">
            <a:noFill/>
            <a:miter lim="800000"/>
            <a:headEnd/>
            <a:tailEnd/>
          </a:ln>
        </p:spPr>
        <p:txBody>
          <a:bodyPr>
            <a:prstTxWarp prst="textNoShape">
              <a:avLst/>
            </a:prstTxWarp>
            <a:spAutoFit/>
          </a:bodyPr>
          <a:lstStyle/>
          <a:p>
            <a:r>
              <a:rPr lang="en-US" b="0">
                <a:solidFill>
                  <a:schemeClr val="tx2"/>
                </a:solidFill>
                <a:latin typeface="Calibri"/>
              </a:rPr>
              <a:t>Nativism: mind has some pre-existing structure it imposes to interpret experience</a:t>
            </a:r>
          </a:p>
        </p:txBody>
      </p:sp>
      <p:cxnSp>
        <p:nvCxnSpPr>
          <p:cNvPr id="231430" name="AutoShape 10"/>
          <p:cNvCxnSpPr>
            <a:cxnSpLocks noChangeShapeType="1"/>
            <a:stCxn id="231429" idx="0"/>
          </p:cNvCxnSpPr>
          <p:nvPr/>
        </p:nvCxnSpPr>
        <p:spPr bwMode="auto">
          <a:xfrm rot="5400000" flipH="1" flipV="1">
            <a:off x="7050881" y="4155282"/>
            <a:ext cx="647700" cy="2014537"/>
          </a:xfrm>
          <a:prstGeom prst="curvedConnector2">
            <a:avLst/>
          </a:prstGeom>
          <a:noFill/>
          <a:ln w="63500">
            <a:solidFill>
              <a:schemeClr val="tx2"/>
            </a:solidFill>
            <a:round/>
            <a:headEnd/>
            <a:tailEnd type="triangle" w="med" len="med"/>
          </a:ln>
        </p:spPr>
      </p:cxnSp>
      <p:sp>
        <p:nvSpPr>
          <p:cNvPr id="231431" name="Rectangle 4"/>
          <p:cNvSpPr>
            <a:spLocks noChangeArrowheads="1"/>
          </p:cNvSpPr>
          <p:nvPr/>
        </p:nvSpPr>
        <p:spPr bwMode="auto">
          <a:xfrm>
            <a:off x="533400" y="4572000"/>
            <a:ext cx="7848600" cy="533400"/>
          </a:xfrm>
          <a:prstGeom prst="rect">
            <a:avLst/>
          </a:prstGeom>
          <a:gradFill rotWithShape="0">
            <a:gsLst>
              <a:gs pos="0">
                <a:srgbClr val="0F713C"/>
              </a:gs>
              <a:gs pos="100000">
                <a:schemeClr val="hlink"/>
              </a:gs>
            </a:gsLst>
            <a:lin ang="0" scaled="1"/>
          </a:gradFill>
          <a:ln w="9525">
            <a:solidFill>
              <a:schemeClr val="bg1"/>
            </a:solidFill>
            <a:miter lim="800000"/>
            <a:headEnd/>
            <a:tailEnd/>
          </a:ln>
        </p:spPr>
        <p:txBody>
          <a:bodyPr wrap="none" anchor="ctr">
            <a:prstTxWarp prst="textNoShape">
              <a:avLst/>
            </a:prstTxWarp>
          </a:bodyPr>
          <a:lstStyle/>
          <a:p>
            <a:endParaRPr lang="en-US">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1026"/>
          <p:cNvSpPr>
            <a:spLocks noGrp="1" noChangeArrowheads="1"/>
          </p:cNvSpPr>
          <p:nvPr>
            <p:ph type="title" idx="4294967295"/>
          </p:nvPr>
        </p:nvSpPr>
        <p:spPr/>
        <p:txBody>
          <a:bodyPr/>
          <a:lstStyle/>
          <a:p>
            <a:pPr eaLnBrk="1" hangingPunct="1"/>
            <a:r>
              <a:rPr lang="en-US" sz="3200" dirty="0"/>
              <a:t>Announcements</a:t>
            </a:r>
          </a:p>
        </p:txBody>
      </p:sp>
      <p:sp>
        <p:nvSpPr>
          <p:cNvPr id="209923" name="Rectangle 1027"/>
          <p:cNvSpPr>
            <a:spLocks noGrp="1" noChangeArrowheads="1"/>
          </p:cNvSpPr>
          <p:nvPr>
            <p:ph type="body" idx="4294967295"/>
          </p:nvPr>
        </p:nvSpPr>
        <p:spPr>
          <a:xfrm>
            <a:off x="152400" y="1981200"/>
            <a:ext cx="8991600" cy="4114800"/>
          </a:xfrm>
        </p:spPr>
        <p:txBody>
          <a:bodyPr/>
          <a:lstStyle/>
          <a:p>
            <a:pPr eaLnBrk="1" hangingPunct="1">
              <a:buFontTx/>
              <a:buNone/>
            </a:pPr>
            <a:r>
              <a:rPr lang="en-US" sz="2600" dirty="0"/>
              <a:t>Review questions for </a:t>
            </a:r>
            <a:r>
              <a:rPr lang="en-US" sz="2600" dirty="0" smtClean="0"/>
              <a:t>introductory material </a:t>
            </a:r>
            <a:r>
              <a:rPr lang="en-US" sz="2600" dirty="0"/>
              <a:t>available on website</a:t>
            </a:r>
          </a:p>
          <a:p>
            <a:pPr eaLnBrk="1" hangingPunct="1">
              <a:buFontTx/>
              <a:buNone/>
            </a:pPr>
            <a:endParaRPr lang="en-US" sz="2600" dirty="0"/>
          </a:p>
          <a:p>
            <a:pPr eaLnBrk="1" hangingPunct="1">
              <a:buFontTx/>
              <a:buNone/>
            </a:pPr>
            <a:r>
              <a:rPr lang="en-US" sz="2600" dirty="0"/>
              <a:t>Homework 1 available </a:t>
            </a:r>
            <a:r>
              <a:rPr lang="en-US" sz="2600" dirty="0" smtClean="0"/>
              <a:t>(be </a:t>
            </a:r>
            <a:r>
              <a:rPr lang="en-US" sz="2600" dirty="0"/>
              <a:t>working on it): due </a:t>
            </a:r>
            <a:r>
              <a:rPr lang="en-US" sz="2600" dirty="0" smtClean="0"/>
              <a:t>1/24/</a:t>
            </a:r>
            <a:r>
              <a:rPr lang="en-US" sz="2600" dirty="0"/>
              <a:t>13</a:t>
            </a:r>
          </a:p>
          <a:p>
            <a:pPr eaLnBrk="1" hangingPunct="1">
              <a:buFontTx/>
              <a:buNone/>
            </a:pPr>
            <a:endParaRPr lang="en-US" sz="2600" dirty="0"/>
          </a:p>
          <a:p>
            <a:pPr eaLnBrk="1" hangingPunct="1">
              <a:buFontTx/>
              <a:buNone/>
            </a:pPr>
            <a:r>
              <a:rPr lang="en-US" sz="2600" dirty="0"/>
              <a:t>Remember to look at the reference material in addition to downloading the lecture </a:t>
            </a:r>
            <a:r>
              <a:rPr lang="en-US" sz="2600" dirty="0" smtClean="0"/>
              <a:t>notes &amp; listening to the available podcasts</a:t>
            </a:r>
            <a:endParaRPr lang="en-US" sz="2600"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4"/>
          <p:cNvSpPr>
            <a:spLocks noGrp="1" noChangeArrowheads="1"/>
          </p:cNvSpPr>
          <p:nvPr>
            <p:ph type="title" idx="4294967295"/>
          </p:nvPr>
        </p:nvSpPr>
        <p:spPr>
          <a:xfrm>
            <a:off x="685800" y="228600"/>
            <a:ext cx="7772400" cy="1143000"/>
          </a:xfrm>
          <a:noFill/>
        </p:spPr>
        <p:txBody>
          <a:bodyPr/>
          <a:lstStyle/>
          <a:p>
            <a:pPr eaLnBrk="1" hangingPunct="1"/>
            <a:r>
              <a:rPr lang="en-US" sz="3200"/>
              <a:t>Nativism: Why believe it?</a:t>
            </a:r>
          </a:p>
        </p:txBody>
      </p:sp>
      <p:sp>
        <p:nvSpPr>
          <p:cNvPr id="233475" name="Rectangle 5"/>
          <p:cNvSpPr>
            <a:spLocks noGrp="1" noChangeArrowheads="1"/>
          </p:cNvSpPr>
          <p:nvPr>
            <p:ph type="body" idx="4294967295"/>
          </p:nvPr>
        </p:nvSpPr>
        <p:spPr>
          <a:xfrm>
            <a:off x="152400" y="1143000"/>
            <a:ext cx="6400800" cy="3352800"/>
          </a:xfrm>
          <a:noFill/>
        </p:spPr>
        <p:txBody>
          <a:bodyPr/>
          <a:lstStyle/>
          <a:p>
            <a:pPr marL="609600" indent="-609600" eaLnBrk="1" hangingPunct="1">
              <a:buFontTx/>
              <a:buNone/>
            </a:pPr>
            <a:r>
              <a:rPr lang="en-US" sz="2000"/>
              <a:t>“Language learning is not really something that the child does; it is something that happens to a child placed in an appropriate environment, much as the child’s body grows and matures in a predetermined way when provided with appropriate nutrition and environmental stimulation.” - Chomsky, 1973</a:t>
            </a:r>
          </a:p>
        </p:txBody>
      </p:sp>
      <p:sp>
        <p:nvSpPr>
          <p:cNvPr id="233477" name="Text Box 7"/>
          <p:cNvSpPr txBox="1">
            <a:spLocks noChangeArrowheads="1"/>
          </p:cNvSpPr>
          <p:nvPr/>
        </p:nvSpPr>
        <p:spPr bwMode="auto">
          <a:xfrm>
            <a:off x="4114800" y="5486400"/>
            <a:ext cx="4505325" cy="1200328"/>
          </a:xfrm>
          <a:prstGeom prst="rect">
            <a:avLst/>
          </a:prstGeom>
          <a:noFill/>
          <a:ln w="9525">
            <a:noFill/>
            <a:miter lim="800000"/>
            <a:headEnd/>
            <a:tailEnd/>
          </a:ln>
        </p:spPr>
        <p:txBody>
          <a:bodyPr>
            <a:prstTxWarp prst="textNoShape">
              <a:avLst/>
            </a:prstTxWarp>
            <a:spAutoFit/>
          </a:bodyPr>
          <a:lstStyle/>
          <a:p>
            <a:r>
              <a:rPr lang="en-US" b="0">
                <a:solidFill>
                  <a:schemeClr val="tx2"/>
                </a:solidFill>
                <a:latin typeface="Calibri"/>
              </a:rPr>
              <a:t>Nativism: mind has some pre-existing structure it imposes to interpret experience</a:t>
            </a:r>
          </a:p>
        </p:txBody>
      </p:sp>
      <p:cxnSp>
        <p:nvCxnSpPr>
          <p:cNvPr id="233478" name="AutoShape 8"/>
          <p:cNvCxnSpPr>
            <a:cxnSpLocks noChangeShapeType="1"/>
            <a:stCxn id="233477" idx="0"/>
          </p:cNvCxnSpPr>
          <p:nvPr/>
        </p:nvCxnSpPr>
        <p:spPr bwMode="auto">
          <a:xfrm rot="5400000" flipH="1" flipV="1">
            <a:off x="7050881" y="4155282"/>
            <a:ext cx="647700" cy="2014537"/>
          </a:xfrm>
          <a:prstGeom prst="curvedConnector2">
            <a:avLst/>
          </a:prstGeom>
          <a:noFill/>
          <a:ln w="63500">
            <a:solidFill>
              <a:schemeClr val="tx2"/>
            </a:solidFill>
            <a:round/>
            <a:headEnd/>
            <a:tailEnd type="triangle" w="med" len="med"/>
          </a:ln>
        </p:spPr>
      </p:cxnSp>
      <p:pic>
        <p:nvPicPr>
          <p:cNvPr id="233479" name="Picture 9"/>
          <p:cNvPicPr>
            <a:picLocks noChangeAspect="1" noChangeArrowheads="1"/>
          </p:cNvPicPr>
          <p:nvPr/>
        </p:nvPicPr>
        <p:blipFill>
          <a:blip r:embed="rId3"/>
          <a:srcRect/>
          <a:stretch>
            <a:fillRect/>
          </a:stretch>
        </p:blipFill>
        <p:spPr bwMode="auto">
          <a:xfrm>
            <a:off x="6781800" y="1676400"/>
            <a:ext cx="1887538" cy="2273300"/>
          </a:xfrm>
          <a:prstGeom prst="rect">
            <a:avLst/>
          </a:prstGeom>
          <a:noFill/>
          <a:ln w="9525">
            <a:noFill/>
            <a:miter lim="800000"/>
            <a:headEnd/>
            <a:tailEnd/>
          </a:ln>
        </p:spPr>
      </p:pic>
      <p:sp>
        <p:nvSpPr>
          <p:cNvPr id="233480" name="Rectangle 4"/>
          <p:cNvSpPr>
            <a:spLocks noChangeArrowheads="1"/>
          </p:cNvSpPr>
          <p:nvPr/>
        </p:nvSpPr>
        <p:spPr bwMode="auto">
          <a:xfrm>
            <a:off x="533400" y="4572000"/>
            <a:ext cx="7848600" cy="533400"/>
          </a:xfrm>
          <a:prstGeom prst="rect">
            <a:avLst/>
          </a:prstGeom>
          <a:gradFill rotWithShape="0">
            <a:gsLst>
              <a:gs pos="0">
                <a:srgbClr val="0F713C"/>
              </a:gs>
              <a:gs pos="100000">
                <a:schemeClr val="hlink"/>
              </a:gs>
            </a:gsLst>
            <a:lin ang="0" scaled="1"/>
          </a:gradFill>
          <a:ln w="9525">
            <a:solidFill>
              <a:schemeClr val="bg1"/>
            </a:solidFill>
            <a:miter lim="800000"/>
            <a:headEnd/>
            <a:tailEnd/>
          </a:ln>
        </p:spPr>
        <p:txBody>
          <a:bodyPr wrap="none" anchor="ctr">
            <a:prstTxWarp prst="textNoShape">
              <a:avLst/>
            </a:prstTxWarp>
          </a:bodyPr>
          <a:lstStyle/>
          <a:p>
            <a:endParaRPr lang="en-US">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4"/>
          <p:cNvSpPr>
            <a:spLocks noGrp="1" noChangeArrowheads="1"/>
          </p:cNvSpPr>
          <p:nvPr>
            <p:ph type="title" idx="4294967295"/>
          </p:nvPr>
        </p:nvSpPr>
        <p:spPr>
          <a:xfrm>
            <a:off x="685800" y="228600"/>
            <a:ext cx="7772400" cy="1143000"/>
          </a:xfrm>
          <a:noFill/>
        </p:spPr>
        <p:txBody>
          <a:bodyPr/>
          <a:lstStyle/>
          <a:p>
            <a:pPr eaLnBrk="1" hangingPunct="1"/>
            <a:r>
              <a:rPr lang="en-US" sz="3200" smtClean="0"/>
              <a:t>Interactionist/Constructionist View</a:t>
            </a:r>
          </a:p>
        </p:txBody>
      </p:sp>
      <p:sp>
        <p:nvSpPr>
          <p:cNvPr id="235523" name="Rectangle 5"/>
          <p:cNvSpPr>
            <a:spLocks noGrp="1" noChangeArrowheads="1"/>
          </p:cNvSpPr>
          <p:nvPr>
            <p:ph type="body" idx="4294967295"/>
          </p:nvPr>
        </p:nvSpPr>
        <p:spPr>
          <a:xfrm>
            <a:off x="304800" y="1219200"/>
            <a:ext cx="6096000" cy="2971800"/>
          </a:xfrm>
          <a:noFill/>
        </p:spPr>
        <p:txBody>
          <a:bodyPr/>
          <a:lstStyle/>
          <a:p>
            <a:pPr eaLnBrk="1" hangingPunct="1">
              <a:buFontTx/>
              <a:buNone/>
            </a:pPr>
            <a:r>
              <a:rPr lang="en-US" sz="2000"/>
              <a:t>“We on the other side think that learning language is a long slog, which requires from the child a lot of work. And the child is working as hard as he can, fifteen, sixteen hours a day.  We think it requires a relationship with an adult, and a whole set of cognitive abilities.” - Snow, 1993</a:t>
            </a:r>
          </a:p>
        </p:txBody>
      </p:sp>
      <p:sp>
        <p:nvSpPr>
          <p:cNvPr id="235525" name="Text Box 7"/>
          <p:cNvSpPr txBox="1">
            <a:spLocks noChangeArrowheads="1"/>
          </p:cNvSpPr>
          <p:nvPr/>
        </p:nvSpPr>
        <p:spPr bwMode="auto">
          <a:xfrm>
            <a:off x="1143000" y="5257800"/>
            <a:ext cx="7010400" cy="1569660"/>
          </a:xfrm>
          <a:prstGeom prst="rect">
            <a:avLst/>
          </a:prstGeom>
          <a:noFill/>
          <a:ln w="9525">
            <a:noFill/>
            <a:miter lim="800000"/>
            <a:headEnd/>
            <a:tailEnd/>
          </a:ln>
        </p:spPr>
        <p:txBody>
          <a:bodyPr>
            <a:prstTxWarp prst="textNoShape">
              <a:avLst/>
            </a:prstTxWarp>
            <a:spAutoFit/>
          </a:bodyPr>
          <a:lstStyle/>
          <a:p>
            <a:r>
              <a:rPr lang="en-US" b="0">
                <a:solidFill>
                  <a:srgbClr val="0F713C"/>
                </a:solidFill>
                <a:latin typeface="Calibri"/>
              </a:rPr>
              <a:t>Interactionist/constructionist: language is constructed by the child from experience, and the input is crucial - but there may still be some innate knowledge contributing</a:t>
            </a:r>
          </a:p>
        </p:txBody>
      </p:sp>
      <p:pic>
        <p:nvPicPr>
          <p:cNvPr id="235527" name="Picture 13"/>
          <p:cNvPicPr>
            <a:picLocks noChangeAspect="1" noChangeArrowheads="1"/>
          </p:cNvPicPr>
          <p:nvPr/>
        </p:nvPicPr>
        <p:blipFill>
          <a:blip r:embed="rId3"/>
          <a:srcRect/>
          <a:stretch>
            <a:fillRect/>
          </a:stretch>
        </p:blipFill>
        <p:spPr bwMode="auto">
          <a:xfrm>
            <a:off x="6858000" y="1524000"/>
            <a:ext cx="1533525" cy="1963738"/>
          </a:xfrm>
          <a:prstGeom prst="rect">
            <a:avLst/>
          </a:prstGeom>
          <a:noFill/>
          <a:ln w="9525">
            <a:noFill/>
            <a:miter lim="800000"/>
            <a:headEnd/>
            <a:tailEnd/>
          </a:ln>
        </p:spPr>
      </p:pic>
      <p:sp>
        <p:nvSpPr>
          <p:cNvPr id="235528" name="Rectangle 4"/>
          <p:cNvSpPr>
            <a:spLocks noChangeArrowheads="1"/>
          </p:cNvSpPr>
          <p:nvPr/>
        </p:nvSpPr>
        <p:spPr bwMode="auto">
          <a:xfrm>
            <a:off x="533400" y="4572000"/>
            <a:ext cx="7848600" cy="533400"/>
          </a:xfrm>
          <a:prstGeom prst="rect">
            <a:avLst/>
          </a:prstGeom>
          <a:gradFill rotWithShape="0">
            <a:gsLst>
              <a:gs pos="0">
                <a:srgbClr val="0F713C"/>
              </a:gs>
              <a:gs pos="100000">
                <a:schemeClr val="hlink"/>
              </a:gs>
            </a:gsLst>
            <a:lin ang="0" scaled="1"/>
          </a:gradFill>
          <a:ln w="9525">
            <a:solidFill>
              <a:schemeClr val="bg1"/>
            </a:solidFill>
            <a:miter lim="800000"/>
            <a:headEnd/>
            <a:tailEnd/>
          </a:ln>
        </p:spPr>
        <p:txBody>
          <a:bodyPr wrap="none" anchor="ctr">
            <a:prstTxWarp prst="textNoShape">
              <a:avLst/>
            </a:prstTxWarp>
          </a:bodyPr>
          <a:lstStyle/>
          <a:p>
            <a:endParaRPr lang="en-US">
              <a:latin typeface="Calibri"/>
            </a:endParaRPr>
          </a:p>
        </p:txBody>
      </p:sp>
      <p:sp>
        <p:nvSpPr>
          <p:cNvPr id="235529" name="Line 11"/>
          <p:cNvSpPr>
            <a:spLocks noChangeShapeType="1"/>
          </p:cNvSpPr>
          <p:nvPr/>
        </p:nvSpPr>
        <p:spPr bwMode="auto">
          <a:xfrm flipV="1">
            <a:off x="2362200" y="4953000"/>
            <a:ext cx="0" cy="381000"/>
          </a:xfrm>
          <a:prstGeom prst="line">
            <a:avLst/>
          </a:prstGeom>
          <a:noFill/>
          <a:ln w="63500">
            <a:solidFill>
              <a:srgbClr val="0F713C"/>
            </a:solidFill>
            <a:round/>
            <a:headEnd/>
            <a:tailEnd type="triangle" w="med" len="med"/>
          </a:ln>
        </p:spPr>
        <p:txBody>
          <a:bodyPr wrap="none" anchor="ctr">
            <a:prstTxWarp prst="textNoShape">
              <a:avLst/>
            </a:prstTxWarp>
          </a:bodyPr>
          <a:lstStyle/>
          <a:p>
            <a:endParaRPr lang="en-US">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idx="4294967295"/>
          </p:nvPr>
        </p:nvSpPr>
        <p:spPr>
          <a:xfrm>
            <a:off x="685800" y="0"/>
            <a:ext cx="7772400" cy="1143000"/>
          </a:xfrm>
        </p:spPr>
        <p:txBody>
          <a:bodyPr/>
          <a:lstStyle/>
          <a:p>
            <a:pPr eaLnBrk="1" hangingPunct="1"/>
            <a:r>
              <a:rPr lang="en-US" sz="3600" smtClean="0"/>
              <a:t>Back to nativism: the nature of nature</a:t>
            </a:r>
          </a:p>
        </p:txBody>
      </p:sp>
      <p:sp>
        <p:nvSpPr>
          <p:cNvPr id="237571" name="Rectangle 3"/>
          <p:cNvSpPr>
            <a:spLocks noGrp="1" noChangeArrowheads="1"/>
          </p:cNvSpPr>
          <p:nvPr>
            <p:ph type="body" idx="4294967295"/>
          </p:nvPr>
        </p:nvSpPr>
        <p:spPr>
          <a:xfrm>
            <a:off x="457200" y="1143000"/>
            <a:ext cx="8382000" cy="4114800"/>
          </a:xfrm>
        </p:spPr>
        <p:txBody>
          <a:bodyPr/>
          <a:lstStyle/>
          <a:p>
            <a:pPr eaLnBrk="1" hangingPunct="1">
              <a:buFontTx/>
              <a:buNone/>
            </a:pPr>
            <a:r>
              <a:rPr lang="en-US" sz="2400"/>
              <a:t>There are different ways for something to be innate:</a:t>
            </a:r>
          </a:p>
          <a:p>
            <a:pPr eaLnBrk="1" hangingPunct="1">
              <a:buFontTx/>
              <a:buNone/>
            </a:pPr>
            <a:r>
              <a:rPr lang="en-US" sz="2400"/>
              <a:t>	</a:t>
            </a:r>
          </a:p>
          <a:p>
            <a:pPr eaLnBrk="1" hangingPunct="1">
              <a:buFontTx/>
              <a:buNone/>
            </a:pPr>
            <a:r>
              <a:rPr lang="en-US" sz="2400"/>
              <a:t>	Knowledge itself is innate</a:t>
            </a:r>
          </a:p>
          <a:p>
            <a:pPr eaLnBrk="1" hangingPunct="1">
              <a:buFontTx/>
              <a:buNone/>
            </a:pPr>
            <a:endParaRPr lang="en-US" sz="2400"/>
          </a:p>
          <a:p>
            <a:pPr eaLnBrk="1" hangingPunct="1">
              <a:buFontTx/>
              <a:buNone/>
            </a:pPr>
            <a:endParaRPr lang="en-US" sz="2400"/>
          </a:p>
          <a:p>
            <a:pPr eaLnBrk="1" hangingPunct="1">
              <a:buFontTx/>
              <a:buNone/>
            </a:pPr>
            <a:r>
              <a:rPr lang="en-US" sz="2400"/>
              <a:t>	</a:t>
            </a:r>
          </a:p>
          <a:p>
            <a:pPr eaLnBrk="1" hangingPunct="1">
              <a:buFontTx/>
              <a:buNone/>
            </a:pPr>
            <a:r>
              <a:rPr lang="en-US" sz="2400"/>
              <a:t>	Procedures for learning are innate (knowledge is the result from these procedures)</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4"/>
          <p:cNvSpPr>
            <a:spLocks noGrp="1" noChangeArrowheads="1"/>
          </p:cNvSpPr>
          <p:nvPr>
            <p:ph type="title" idx="4294967295"/>
          </p:nvPr>
        </p:nvSpPr>
        <p:spPr>
          <a:xfrm>
            <a:off x="685800" y="0"/>
            <a:ext cx="7772400" cy="1143000"/>
          </a:xfrm>
          <a:noFill/>
        </p:spPr>
        <p:txBody>
          <a:bodyPr/>
          <a:lstStyle/>
          <a:p>
            <a:pPr eaLnBrk="1" hangingPunct="1"/>
            <a:r>
              <a:rPr lang="en-US" sz="3600" smtClean="0"/>
              <a:t>Back to nativism: the nature of nature</a:t>
            </a:r>
          </a:p>
        </p:txBody>
      </p:sp>
      <p:sp>
        <p:nvSpPr>
          <p:cNvPr id="239619" name="Rectangle 5"/>
          <p:cNvSpPr>
            <a:spLocks noGrp="1" noChangeArrowheads="1"/>
          </p:cNvSpPr>
          <p:nvPr>
            <p:ph type="body" idx="4294967295"/>
          </p:nvPr>
        </p:nvSpPr>
        <p:spPr>
          <a:xfrm>
            <a:off x="457200" y="1143000"/>
            <a:ext cx="8382000" cy="4114800"/>
          </a:xfrm>
          <a:noFill/>
        </p:spPr>
        <p:txBody>
          <a:bodyPr/>
          <a:lstStyle/>
          <a:p>
            <a:pPr eaLnBrk="1" hangingPunct="1">
              <a:buFontTx/>
              <a:buNone/>
            </a:pPr>
            <a:r>
              <a:rPr lang="en-US" sz="2400"/>
              <a:t>There are different ways for something to be innate:</a:t>
            </a:r>
          </a:p>
          <a:p>
            <a:pPr eaLnBrk="1" hangingPunct="1">
              <a:buFontTx/>
              <a:buNone/>
            </a:pPr>
            <a:r>
              <a:rPr lang="en-US" sz="2400"/>
              <a:t>	</a:t>
            </a:r>
          </a:p>
          <a:p>
            <a:pPr eaLnBrk="1" hangingPunct="1">
              <a:buFontTx/>
              <a:buNone/>
            </a:pPr>
            <a:r>
              <a:rPr lang="en-US" sz="2400">
                <a:solidFill>
                  <a:schemeClr val="bg2"/>
                </a:solidFill>
              </a:rPr>
              <a:t>	Knowledge itself is innate: children have inborn knowledge of the general form of language (domain-specific knowledge)</a:t>
            </a:r>
            <a:endParaRPr lang="en-US" sz="2400"/>
          </a:p>
          <a:p>
            <a:pPr eaLnBrk="1" hangingPunct="1">
              <a:buFontTx/>
              <a:buNone/>
            </a:pPr>
            <a:endParaRPr lang="en-US" sz="2400"/>
          </a:p>
          <a:p>
            <a:pPr eaLnBrk="1" hangingPunct="1">
              <a:buFontTx/>
              <a:buNone/>
            </a:pPr>
            <a:r>
              <a:rPr lang="en-US" sz="2400"/>
              <a:t>	Procedures for learning are innate (knowledge is the result from these procedures)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idx="4294967295"/>
          </p:nvPr>
        </p:nvSpPr>
        <p:spPr>
          <a:xfrm>
            <a:off x="152400" y="152400"/>
            <a:ext cx="8991600" cy="1143000"/>
          </a:xfrm>
        </p:spPr>
        <p:txBody>
          <a:bodyPr/>
          <a:lstStyle/>
          <a:p>
            <a:pPr eaLnBrk="1" hangingPunct="1"/>
            <a:r>
              <a:rPr lang="en-US" sz="3200"/>
              <a:t>Why do we think knowledge could be innate?</a:t>
            </a:r>
          </a:p>
        </p:txBody>
      </p:sp>
      <p:sp>
        <p:nvSpPr>
          <p:cNvPr id="241667" name="Rectangle 3"/>
          <p:cNvSpPr>
            <a:spLocks noGrp="1" noChangeArrowheads="1"/>
          </p:cNvSpPr>
          <p:nvPr>
            <p:ph type="body" idx="4294967295"/>
          </p:nvPr>
        </p:nvSpPr>
        <p:spPr>
          <a:xfrm>
            <a:off x="381000" y="1447800"/>
            <a:ext cx="7086600" cy="5105400"/>
          </a:xfrm>
        </p:spPr>
        <p:txBody>
          <a:bodyPr/>
          <a:lstStyle/>
          <a:p>
            <a:pPr eaLnBrk="1" hangingPunct="1">
              <a:buFontTx/>
              <a:buNone/>
            </a:pPr>
            <a:r>
              <a:rPr lang="en-US" sz="2400">
                <a:solidFill>
                  <a:schemeClr val="bg2"/>
                </a:solidFill>
              </a:rPr>
              <a:t>Common properties</a:t>
            </a:r>
            <a:r>
              <a:rPr lang="en-US" sz="2400"/>
              <a:t> of human languages: all languages of the world share structural properties.  This could be due to innate biases about how languages are structured.</a:t>
            </a:r>
          </a:p>
          <a:p>
            <a:pPr eaLnBrk="1" hangingPunct="1">
              <a:buFontTx/>
              <a:buNone/>
            </a:pPr>
            <a:endParaRPr lang="en-US" sz="2400"/>
          </a:p>
          <a:p>
            <a:pPr eaLnBrk="1" hangingPunct="1">
              <a:buFontTx/>
              <a:buNone/>
            </a:pPr>
            <a:r>
              <a:rPr lang="en-US" sz="2400"/>
              <a:t>Evolution has equipped the human mind with other useful knowledge (ex: world is 3D, even though retinas process only 2D)  - why not prior knowledge about language?</a:t>
            </a:r>
          </a:p>
        </p:txBody>
      </p:sp>
      <p:pic>
        <p:nvPicPr>
          <p:cNvPr id="241668" name="Picture 4"/>
          <p:cNvPicPr>
            <a:picLocks noChangeAspect="1" noChangeArrowheads="1"/>
          </p:cNvPicPr>
          <p:nvPr/>
        </p:nvPicPr>
        <p:blipFill>
          <a:blip r:embed="rId3"/>
          <a:srcRect/>
          <a:stretch>
            <a:fillRect/>
          </a:stretch>
        </p:blipFill>
        <p:spPr bwMode="auto">
          <a:xfrm>
            <a:off x="6934200" y="4495800"/>
            <a:ext cx="1262063" cy="1589088"/>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4"/>
          <p:cNvSpPr>
            <a:spLocks noGrp="1" noChangeArrowheads="1"/>
          </p:cNvSpPr>
          <p:nvPr>
            <p:ph type="title" idx="4294967295"/>
          </p:nvPr>
        </p:nvSpPr>
        <p:spPr>
          <a:xfrm>
            <a:off x="685800" y="0"/>
            <a:ext cx="7772400" cy="1143000"/>
          </a:xfrm>
          <a:noFill/>
        </p:spPr>
        <p:txBody>
          <a:bodyPr/>
          <a:lstStyle/>
          <a:p>
            <a:pPr eaLnBrk="1" hangingPunct="1"/>
            <a:r>
              <a:rPr lang="en-US" sz="3600" smtClean="0"/>
              <a:t>Back to nativism: the nature of nature</a:t>
            </a:r>
          </a:p>
        </p:txBody>
      </p:sp>
      <p:sp>
        <p:nvSpPr>
          <p:cNvPr id="243715" name="Rectangle 5"/>
          <p:cNvSpPr>
            <a:spLocks noGrp="1" noChangeArrowheads="1"/>
          </p:cNvSpPr>
          <p:nvPr>
            <p:ph type="body" idx="4294967295"/>
          </p:nvPr>
        </p:nvSpPr>
        <p:spPr>
          <a:xfrm>
            <a:off x="457200" y="1143000"/>
            <a:ext cx="8382000" cy="4876800"/>
          </a:xfrm>
          <a:noFill/>
        </p:spPr>
        <p:txBody>
          <a:bodyPr/>
          <a:lstStyle/>
          <a:p>
            <a:pPr eaLnBrk="1" hangingPunct="1">
              <a:buFontTx/>
              <a:buNone/>
            </a:pPr>
            <a:r>
              <a:rPr lang="en-US" sz="2400"/>
              <a:t>There are different ways for something to be innate:</a:t>
            </a:r>
          </a:p>
          <a:p>
            <a:pPr eaLnBrk="1" hangingPunct="1">
              <a:buFontTx/>
              <a:buNone/>
            </a:pPr>
            <a:r>
              <a:rPr lang="en-US" sz="2400"/>
              <a:t>	</a:t>
            </a:r>
          </a:p>
          <a:p>
            <a:pPr eaLnBrk="1" hangingPunct="1">
              <a:buFontTx/>
              <a:buNone/>
            </a:pPr>
            <a:r>
              <a:rPr lang="en-US" sz="2400"/>
              <a:t>	Knowledge itself is innate: children have inborn knowledge of the general form of language (domain-specific capacities)</a:t>
            </a:r>
          </a:p>
          <a:p>
            <a:pPr eaLnBrk="1" hangingPunct="1">
              <a:buFontTx/>
              <a:buNone/>
            </a:pPr>
            <a:endParaRPr lang="en-US" sz="2400"/>
          </a:p>
          <a:p>
            <a:pPr eaLnBrk="1" hangingPunct="1">
              <a:buFontTx/>
              <a:buNone/>
            </a:pPr>
            <a:r>
              <a:rPr lang="en-US" sz="2400"/>
              <a:t>	</a:t>
            </a:r>
            <a:r>
              <a:rPr lang="en-US" sz="2400">
                <a:solidFill>
                  <a:schemeClr val="hlink"/>
                </a:solidFill>
              </a:rPr>
              <a:t>Procedures for learning are innate (knowledge is the result from these procedures): children have domain-general capacities that all contribute to language acquisition, such as symbolic representation, memory, chunking input into smaller parts, and probabilistic analysis.</a:t>
            </a:r>
            <a:endParaRPr lang="en-US" sz="240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4"/>
          <p:cNvSpPr>
            <a:spLocks noGrp="1" noChangeArrowheads="1"/>
          </p:cNvSpPr>
          <p:nvPr>
            <p:ph type="title" idx="4294967295"/>
          </p:nvPr>
        </p:nvSpPr>
        <p:spPr>
          <a:xfrm>
            <a:off x="147638" y="152400"/>
            <a:ext cx="8991600" cy="1143000"/>
          </a:xfrm>
          <a:noFill/>
        </p:spPr>
        <p:txBody>
          <a:bodyPr/>
          <a:lstStyle/>
          <a:p>
            <a:pPr eaLnBrk="1" hangingPunct="1"/>
            <a:r>
              <a:rPr lang="en-US" sz="3200"/>
              <a:t>Why do we think some learning procedures are innate?</a:t>
            </a:r>
          </a:p>
        </p:txBody>
      </p:sp>
      <p:sp>
        <p:nvSpPr>
          <p:cNvPr id="245763" name="Rectangle 5"/>
          <p:cNvSpPr>
            <a:spLocks noGrp="1" noChangeArrowheads="1"/>
          </p:cNvSpPr>
          <p:nvPr>
            <p:ph type="body" idx="4294967295"/>
          </p:nvPr>
        </p:nvSpPr>
        <p:spPr>
          <a:xfrm>
            <a:off x="376238" y="1447800"/>
            <a:ext cx="6405562" cy="5105400"/>
          </a:xfrm>
          <a:noFill/>
        </p:spPr>
        <p:txBody>
          <a:bodyPr/>
          <a:lstStyle/>
          <a:p>
            <a:pPr eaLnBrk="1" hangingPunct="1">
              <a:buFontTx/>
              <a:buNone/>
            </a:pPr>
            <a:r>
              <a:rPr lang="en-US" sz="2200">
                <a:solidFill>
                  <a:schemeClr val="hlink"/>
                </a:solidFill>
              </a:rPr>
              <a:t>Babies as statistical learners</a:t>
            </a:r>
          </a:p>
          <a:p>
            <a:pPr eaLnBrk="1" hangingPunct="1">
              <a:buFontTx/>
              <a:buNone/>
            </a:pPr>
            <a:endParaRPr lang="en-US" sz="2200"/>
          </a:p>
          <a:p>
            <a:pPr eaLnBrk="1" hangingPunct="1">
              <a:buFontTx/>
              <a:buNone/>
            </a:pPr>
            <a:r>
              <a:rPr lang="en-US" sz="2200"/>
              <a:t>Statistical learning: keeping track of the relative frequency of two things (ex: how often they occur together)</a:t>
            </a:r>
          </a:p>
          <a:p>
            <a:pPr eaLnBrk="1" hangingPunct="1">
              <a:buFontTx/>
              <a:buNone/>
            </a:pPr>
            <a:endParaRPr lang="en-US" sz="2200"/>
          </a:p>
          <a:p>
            <a:pPr eaLnBrk="1" hangingPunct="1">
              <a:buFontTx/>
              <a:buNone/>
            </a:pPr>
            <a:r>
              <a:rPr lang="en-US" sz="2200"/>
              <a:t>Evidence that infants (6-month-olds, 8-month-olds) are capable of statistical learning and probabilistic reasoning abililities:</a:t>
            </a:r>
          </a:p>
          <a:p>
            <a:pPr eaLnBrk="1" hangingPunct="1">
              <a:buFontTx/>
              <a:buNone/>
            </a:pPr>
            <a:r>
              <a:rPr lang="en-US" sz="2200"/>
              <a:t>	Saffran et al. 1996, Denison et al. 2011, Roseberry et al. 2012</a:t>
            </a:r>
          </a:p>
          <a:p>
            <a:pPr eaLnBrk="1" hangingPunct="1">
              <a:buFontTx/>
              <a:buNone/>
            </a:pPr>
            <a:endParaRPr lang="en-US" sz="2200"/>
          </a:p>
          <a:p>
            <a:pPr eaLnBrk="1" hangingPunct="1">
              <a:buFontTx/>
              <a:buNone/>
            </a:pPr>
            <a:endParaRPr lang="en-US" sz="2200"/>
          </a:p>
          <a:p>
            <a:pPr eaLnBrk="1" hangingPunct="1">
              <a:buFontTx/>
              <a:buNone/>
            </a:pPr>
            <a:endParaRPr lang="en-US" sz="2200"/>
          </a:p>
        </p:txBody>
      </p:sp>
      <p:pic>
        <p:nvPicPr>
          <p:cNvPr id="245764" name="Picture 7"/>
          <p:cNvPicPr>
            <a:picLocks noChangeAspect="1" noChangeArrowheads="1"/>
          </p:cNvPicPr>
          <p:nvPr/>
        </p:nvPicPr>
        <p:blipFill>
          <a:blip r:embed="rId3"/>
          <a:srcRect/>
          <a:stretch>
            <a:fillRect/>
          </a:stretch>
        </p:blipFill>
        <p:spPr bwMode="auto">
          <a:xfrm>
            <a:off x="7010400" y="2590800"/>
            <a:ext cx="1622425" cy="1414463"/>
          </a:xfrm>
          <a:prstGeom prst="rect">
            <a:avLst/>
          </a:prstGeom>
          <a:noFill/>
          <a:ln w="9525">
            <a:noFill/>
            <a:miter lim="800000"/>
            <a:headEnd/>
            <a:tailEnd/>
          </a:ln>
        </p:spPr>
      </p:pic>
      <p:sp>
        <p:nvSpPr>
          <p:cNvPr id="245765" name="AutoShape 9"/>
          <p:cNvSpPr>
            <a:spLocks noChangeArrowheads="1"/>
          </p:cNvSpPr>
          <p:nvPr/>
        </p:nvSpPr>
        <p:spPr bwMode="auto">
          <a:xfrm>
            <a:off x="5791200" y="914400"/>
            <a:ext cx="2819400" cy="1676400"/>
          </a:xfrm>
          <a:prstGeom prst="cloudCallout">
            <a:avLst>
              <a:gd name="adj1" fmla="val 44370"/>
              <a:gd name="adj2" fmla="val 46403"/>
            </a:avLst>
          </a:prstGeom>
          <a:solidFill>
            <a:srgbClr val="FDFFDD"/>
          </a:solidFill>
          <a:ln w="9525">
            <a:solidFill>
              <a:schemeClr val="tx1"/>
            </a:solidFill>
            <a:round/>
            <a:headEnd/>
            <a:tailEnd/>
          </a:ln>
        </p:spPr>
        <p:txBody>
          <a:bodyPr wrap="none" anchor="ctr">
            <a:prstTxWarp prst="textNoShape">
              <a:avLst/>
            </a:prstTxWarp>
          </a:bodyPr>
          <a:lstStyle/>
          <a:p>
            <a:pPr algn="ctr"/>
            <a:endParaRPr lang="en-US">
              <a:latin typeface="Calibri"/>
            </a:endParaRPr>
          </a:p>
        </p:txBody>
      </p:sp>
      <p:pic>
        <p:nvPicPr>
          <p:cNvPr id="245766" name="Picture 11"/>
          <p:cNvPicPr>
            <a:picLocks noChangeAspect="1" noChangeArrowheads="1"/>
          </p:cNvPicPr>
          <p:nvPr/>
        </p:nvPicPr>
        <p:blipFill>
          <a:blip r:embed="rId4"/>
          <a:srcRect/>
          <a:stretch>
            <a:fillRect/>
          </a:stretch>
        </p:blipFill>
        <p:spPr bwMode="auto">
          <a:xfrm>
            <a:off x="6477000" y="1143000"/>
            <a:ext cx="1546225" cy="11398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4"/>
          <p:cNvSpPr>
            <a:spLocks noGrp="1" noChangeArrowheads="1"/>
          </p:cNvSpPr>
          <p:nvPr>
            <p:ph type="title" idx="4294967295"/>
          </p:nvPr>
        </p:nvSpPr>
        <p:spPr>
          <a:xfrm>
            <a:off x="147638" y="152400"/>
            <a:ext cx="8991600" cy="1143000"/>
          </a:xfrm>
          <a:noFill/>
        </p:spPr>
        <p:txBody>
          <a:bodyPr/>
          <a:lstStyle/>
          <a:p>
            <a:pPr eaLnBrk="1" hangingPunct="1"/>
            <a:r>
              <a:rPr lang="en-US" sz="3200"/>
              <a:t>Why do we think some learning procedures are innate?</a:t>
            </a:r>
          </a:p>
        </p:txBody>
      </p:sp>
      <p:sp>
        <p:nvSpPr>
          <p:cNvPr id="247811" name="Rectangle 5"/>
          <p:cNvSpPr>
            <a:spLocks noGrp="1" noChangeArrowheads="1"/>
          </p:cNvSpPr>
          <p:nvPr>
            <p:ph type="body" idx="4294967295"/>
          </p:nvPr>
        </p:nvSpPr>
        <p:spPr>
          <a:xfrm>
            <a:off x="376238" y="1447800"/>
            <a:ext cx="6405562" cy="5105400"/>
          </a:xfrm>
          <a:noFill/>
        </p:spPr>
        <p:txBody>
          <a:bodyPr/>
          <a:lstStyle/>
          <a:p>
            <a:pPr eaLnBrk="1" hangingPunct="1">
              <a:buFontTx/>
              <a:buNone/>
            </a:pPr>
            <a:r>
              <a:rPr lang="en-US" sz="2200">
                <a:solidFill>
                  <a:schemeClr val="hlink"/>
                </a:solidFill>
              </a:rPr>
              <a:t>Babies as statistical learners</a:t>
            </a:r>
          </a:p>
          <a:p>
            <a:pPr eaLnBrk="1" hangingPunct="1">
              <a:buFontTx/>
              <a:buNone/>
            </a:pPr>
            <a:endParaRPr lang="en-US" sz="2200"/>
          </a:p>
          <a:p>
            <a:pPr eaLnBrk="1" hangingPunct="1">
              <a:buFontTx/>
              <a:buNone/>
            </a:pPr>
            <a:r>
              <a:rPr lang="en-US" sz="2200"/>
              <a:t>Statistical learning is domain-general.</a:t>
            </a:r>
          </a:p>
          <a:p>
            <a:pPr eaLnBrk="1" hangingPunct="1">
              <a:buFontTx/>
              <a:buNone/>
            </a:pPr>
            <a:endParaRPr lang="en-US" sz="2200"/>
          </a:p>
          <a:p>
            <a:pPr eaLnBrk="1" hangingPunct="1">
              <a:buFontTx/>
              <a:buNone/>
            </a:pPr>
            <a:r>
              <a:rPr lang="en-US" sz="2000"/>
              <a:t>Saffran, Johnson, Aslin, &amp; Newport (1999): babies can track the probabilities between tones (not just between language stimuli like syllables)</a:t>
            </a:r>
          </a:p>
        </p:txBody>
      </p:sp>
      <p:pic>
        <p:nvPicPr>
          <p:cNvPr id="247812" name="Picture 6"/>
          <p:cNvPicPr>
            <a:picLocks noChangeAspect="1" noChangeArrowheads="1"/>
          </p:cNvPicPr>
          <p:nvPr/>
        </p:nvPicPr>
        <p:blipFill>
          <a:blip r:embed="rId3"/>
          <a:srcRect/>
          <a:stretch>
            <a:fillRect/>
          </a:stretch>
        </p:blipFill>
        <p:spPr bwMode="auto">
          <a:xfrm>
            <a:off x="7010400" y="2590800"/>
            <a:ext cx="1622425" cy="1414463"/>
          </a:xfrm>
          <a:prstGeom prst="rect">
            <a:avLst/>
          </a:prstGeom>
          <a:noFill/>
          <a:ln w="9525">
            <a:noFill/>
            <a:miter lim="800000"/>
            <a:headEnd/>
            <a:tailEnd/>
          </a:ln>
        </p:spPr>
      </p:pic>
      <p:sp>
        <p:nvSpPr>
          <p:cNvPr id="247813" name="AutoShape 7"/>
          <p:cNvSpPr>
            <a:spLocks noChangeArrowheads="1"/>
          </p:cNvSpPr>
          <p:nvPr/>
        </p:nvSpPr>
        <p:spPr bwMode="auto">
          <a:xfrm>
            <a:off x="5791200" y="914400"/>
            <a:ext cx="2819400" cy="1676400"/>
          </a:xfrm>
          <a:prstGeom prst="cloudCallout">
            <a:avLst>
              <a:gd name="adj1" fmla="val 44370"/>
              <a:gd name="adj2" fmla="val 46403"/>
            </a:avLst>
          </a:prstGeom>
          <a:solidFill>
            <a:srgbClr val="FDFFDD"/>
          </a:solidFill>
          <a:ln w="9525">
            <a:solidFill>
              <a:schemeClr val="tx1"/>
            </a:solidFill>
            <a:round/>
            <a:headEnd/>
            <a:tailEnd/>
          </a:ln>
        </p:spPr>
        <p:txBody>
          <a:bodyPr wrap="none" anchor="ctr">
            <a:prstTxWarp prst="textNoShape">
              <a:avLst/>
            </a:prstTxWarp>
          </a:bodyPr>
          <a:lstStyle/>
          <a:p>
            <a:pPr algn="ctr"/>
            <a:endParaRPr lang="en-US">
              <a:latin typeface="Calibri"/>
            </a:endParaRPr>
          </a:p>
        </p:txBody>
      </p:sp>
      <p:pic>
        <p:nvPicPr>
          <p:cNvPr id="247814" name="Picture 8"/>
          <p:cNvPicPr>
            <a:picLocks noChangeAspect="1" noChangeArrowheads="1"/>
          </p:cNvPicPr>
          <p:nvPr/>
        </p:nvPicPr>
        <p:blipFill>
          <a:blip r:embed="rId4"/>
          <a:srcRect/>
          <a:stretch>
            <a:fillRect/>
          </a:stretch>
        </p:blipFill>
        <p:spPr bwMode="auto">
          <a:xfrm>
            <a:off x="6477000" y="1143000"/>
            <a:ext cx="1546225" cy="1139825"/>
          </a:xfrm>
          <a:prstGeom prst="rect">
            <a:avLst/>
          </a:prstGeom>
          <a:noFill/>
          <a:ln w="9525">
            <a:noFill/>
            <a:miter lim="800000"/>
            <a:headEnd/>
            <a:tailEnd/>
          </a:ln>
        </p:spPr>
      </p:pic>
      <p:pic>
        <p:nvPicPr>
          <p:cNvPr id="247815" name="Picture 11"/>
          <p:cNvPicPr>
            <a:picLocks noChangeAspect="1" noChangeArrowheads="1"/>
          </p:cNvPicPr>
          <p:nvPr/>
        </p:nvPicPr>
        <p:blipFill>
          <a:blip r:embed="rId5"/>
          <a:srcRect/>
          <a:stretch>
            <a:fillRect/>
          </a:stretch>
        </p:blipFill>
        <p:spPr bwMode="auto">
          <a:xfrm>
            <a:off x="457200" y="4419600"/>
            <a:ext cx="2409825" cy="1808163"/>
          </a:xfrm>
          <a:prstGeom prst="rect">
            <a:avLst/>
          </a:prstGeom>
          <a:noFill/>
          <a:ln w="9525">
            <a:noFill/>
            <a:miter lim="800000"/>
            <a:headEnd/>
            <a:tailEnd/>
          </a:ln>
        </p:spPr>
      </p:pic>
      <p:sp>
        <p:nvSpPr>
          <p:cNvPr id="247816" name="Text Box 8"/>
          <p:cNvSpPr txBox="1">
            <a:spLocks noChangeArrowheads="1"/>
          </p:cNvSpPr>
          <p:nvPr/>
        </p:nvSpPr>
        <p:spPr bwMode="auto">
          <a:xfrm>
            <a:off x="3276600" y="4267200"/>
            <a:ext cx="5715000" cy="1938992"/>
          </a:xfrm>
          <a:prstGeom prst="rect">
            <a:avLst/>
          </a:prstGeom>
          <a:noFill/>
          <a:ln w="9525">
            <a:noFill/>
            <a:miter lim="800000"/>
            <a:headEnd/>
            <a:tailEnd/>
          </a:ln>
        </p:spPr>
        <p:txBody>
          <a:bodyPr wrap="square">
            <a:prstTxWarp prst="textNoShape">
              <a:avLst/>
            </a:prstTxWarp>
            <a:spAutoFit/>
          </a:bodyPr>
          <a:lstStyle/>
          <a:p>
            <a:r>
              <a:rPr lang="en-US" sz="2000" b="0">
                <a:latin typeface="Calibri"/>
              </a:rPr>
              <a:t>Denison et al. (2011): Infants can create probabilistic expectations about their environment (such as the color of balls in boxes), not just about language.</a:t>
            </a:r>
          </a:p>
          <a:p>
            <a:endParaRPr lang="en-US" sz="2000" b="0">
              <a:latin typeface="Calibri"/>
            </a:endParaRPr>
          </a:p>
          <a:p>
            <a:r>
              <a:rPr lang="en-US" sz="2000" b="0">
                <a:latin typeface="Calibri"/>
              </a:rPr>
              <a:t>Roseberry et al. (2012): Infants can track probabilities between dynamic events.</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4"/>
          <p:cNvSpPr>
            <a:spLocks noGrp="1" noChangeArrowheads="1"/>
          </p:cNvSpPr>
          <p:nvPr>
            <p:ph type="title" idx="4294967295"/>
          </p:nvPr>
        </p:nvSpPr>
        <p:spPr>
          <a:xfrm>
            <a:off x="147638" y="152400"/>
            <a:ext cx="8991600" cy="1143000"/>
          </a:xfrm>
          <a:noFill/>
        </p:spPr>
        <p:txBody>
          <a:bodyPr/>
          <a:lstStyle/>
          <a:p>
            <a:pPr eaLnBrk="1" hangingPunct="1"/>
            <a:r>
              <a:rPr lang="en-US" sz="3600" smtClean="0"/>
              <a:t>Back to nativism: the nature of nature</a:t>
            </a:r>
          </a:p>
        </p:txBody>
      </p:sp>
      <p:sp>
        <p:nvSpPr>
          <p:cNvPr id="249859" name="Rectangle 9"/>
          <p:cNvSpPr>
            <a:spLocks noGrp="1" noChangeArrowheads="1"/>
          </p:cNvSpPr>
          <p:nvPr>
            <p:ph type="body" idx="4294967295"/>
          </p:nvPr>
        </p:nvSpPr>
        <p:spPr>
          <a:xfrm>
            <a:off x="457200" y="1143000"/>
            <a:ext cx="8382000" cy="4114800"/>
          </a:xfrm>
          <a:noFill/>
        </p:spPr>
        <p:txBody>
          <a:bodyPr/>
          <a:lstStyle/>
          <a:p>
            <a:pPr eaLnBrk="1" hangingPunct="1">
              <a:buFontTx/>
              <a:buNone/>
            </a:pPr>
            <a:r>
              <a:rPr lang="en-US" sz="2400"/>
              <a:t>There are different ways for language acquisition to work:</a:t>
            </a:r>
          </a:p>
          <a:p>
            <a:pPr eaLnBrk="1" hangingPunct="1">
              <a:buFontTx/>
              <a:buNone/>
            </a:pPr>
            <a:endParaRPr lang="en-US" sz="2400"/>
          </a:p>
          <a:p>
            <a:pPr eaLnBrk="1" hangingPunct="1">
              <a:buFontTx/>
              <a:buNone/>
            </a:pPr>
            <a:endParaRPr lang="en-US" sz="2400"/>
          </a:p>
          <a:p>
            <a:pPr eaLnBrk="1" hangingPunct="1">
              <a:buFontTx/>
              <a:buNone/>
            </a:pPr>
            <a:endParaRPr lang="en-US" sz="2400"/>
          </a:p>
          <a:p>
            <a:pPr eaLnBrk="1" hangingPunct="1">
              <a:buFontTx/>
              <a:buNone/>
            </a:pPr>
            <a:endParaRPr lang="en-US" sz="2400"/>
          </a:p>
        </p:txBody>
      </p:sp>
      <p:sp>
        <p:nvSpPr>
          <p:cNvPr id="249861" name="Rectangle 11"/>
          <p:cNvSpPr>
            <a:spLocks noChangeArrowheads="1"/>
          </p:cNvSpPr>
          <p:nvPr/>
        </p:nvSpPr>
        <p:spPr bwMode="auto">
          <a:xfrm>
            <a:off x="228600" y="4038600"/>
            <a:ext cx="4038600" cy="1569660"/>
          </a:xfrm>
          <a:prstGeom prst="rect">
            <a:avLst/>
          </a:prstGeom>
          <a:noFill/>
          <a:ln w="9525">
            <a:noFill/>
            <a:miter lim="800000"/>
            <a:headEnd/>
            <a:tailEnd/>
          </a:ln>
        </p:spPr>
        <p:txBody>
          <a:bodyPr>
            <a:prstTxWarp prst="textNoShape">
              <a:avLst/>
            </a:prstTxWarp>
            <a:spAutoFit/>
          </a:bodyPr>
          <a:lstStyle/>
          <a:p>
            <a:r>
              <a:rPr lang="en-US" b="0">
                <a:solidFill>
                  <a:schemeClr val="hlink"/>
                </a:solidFill>
                <a:latin typeface="Calibri"/>
                <a:ea typeface="Osaka" pitchFamily="-84" charset="-128"/>
                <a:cs typeface="Osaka" pitchFamily="-84" charset="-128"/>
              </a:rPr>
              <a:t>General cognitive processes applied to language input (which can also apply to other kinds of input)</a:t>
            </a:r>
          </a:p>
        </p:txBody>
      </p:sp>
      <p:sp>
        <p:nvSpPr>
          <p:cNvPr id="249862" name="Rectangle 12"/>
          <p:cNvSpPr>
            <a:spLocks noChangeArrowheads="1"/>
          </p:cNvSpPr>
          <p:nvPr/>
        </p:nvSpPr>
        <p:spPr bwMode="auto">
          <a:xfrm>
            <a:off x="5097463" y="2590800"/>
            <a:ext cx="3770684" cy="461665"/>
          </a:xfrm>
          <a:prstGeom prst="rect">
            <a:avLst/>
          </a:prstGeom>
          <a:noFill/>
          <a:ln w="9525">
            <a:noFill/>
            <a:miter lim="800000"/>
            <a:headEnd/>
            <a:tailEnd/>
          </a:ln>
        </p:spPr>
        <p:txBody>
          <a:bodyPr wrap="none">
            <a:prstTxWarp prst="textNoShape">
              <a:avLst/>
            </a:prstTxWarp>
            <a:spAutoFit/>
          </a:bodyPr>
          <a:lstStyle/>
          <a:p>
            <a:r>
              <a:rPr lang="en-US" b="0">
                <a:solidFill>
                  <a:schemeClr val="bg2"/>
                </a:solidFill>
                <a:latin typeface="Calibri"/>
                <a:ea typeface="Osaka" pitchFamily="-84" charset="-128"/>
                <a:cs typeface="Osaka" pitchFamily="-84" charset="-128"/>
              </a:rPr>
              <a:t>One domain-specific module</a:t>
            </a:r>
          </a:p>
        </p:txBody>
      </p:sp>
      <p:sp>
        <p:nvSpPr>
          <p:cNvPr id="249863" name="Oval 14"/>
          <p:cNvSpPr>
            <a:spLocks noChangeArrowheads="1"/>
          </p:cNvSpPr>
          <p:nvPr/>
        </p:nvSpPr>
        <p:spPr bwMode="auto">
          <a:xfrm>
            <a:off x="3276600" y="1981200"/>
            <a:ext cx="762000" cy="609600"/>
          </a:xfrm>
          <a:prstGeom prst="ellipse">
            <a:avLst/>
          </a:prstGeom>
          <a:solidFill>
            <a:schemeClr val="bg2"/>
          </a:solidFill>
          <a:ln w="9525">
            <a:solidFill>
              <a:schemeClr val="tx2"/>
            </a:solidFill>
            <a:round/>
            <a:headEnd/>
            <a:tailEnd/>
          </a:ln>
        </p:spPr>
        <p:txBody>
          <a:bodyPr wrap="none" anchor="ctr">
            <a:prstTxWarp prst="textNoShape">
              <a:avLst/>
            </a:prstTxWarp>
          </a:bodyPr>
          <a:lstStyle/>
          <a:p>
            <a:endParaRPr lang="en-US">
              <a:solidFill>
                <a:schemeClr val="bg2"/>
              </a:solidFill>
              <a:latin typeface="Calibri"/>
            </a:endParaRPr>
          </a:p>
        </p:txBody>
      </p:sp>
      <p:cxnSp>
        <p:nvCxnSpPr>
          <p:cNvPr id="249864" name="AutoShape 23"/>
          <p:cNvCxnSpPr>
            <a:cxnSpLocks noChangeShapeType="1"/>
            <a:stCxn id="249863" idx="7"/>
            <a:endCxn id="249865" idx="0"/>
          </p:cNvCxnSpPr>
          <p:nvPr/>
        </p:nvCxnSpPr>
        <p:spPr bwMode="auto">
          <a:xfrm rot="-5400000">
            <a:off x="4491038" y="1493837"/>
            <a:ext cx="12700" cy="1139825"/>
          </a:xfrm>
          <a:prstGeom prst="curvedConnector3">
            <a:avLst>
              <a:gd name="adj1" fmla="val 2500000"/>
            </a:avLst>
          </a:prstGeom>
          <a:noFill/>
          <a:ln w="63500">
            <a:solidFill>
              <a:schemeClr val="bg2"/>
            </a:solidFill>
            <a:round/>
            <a:headEnd/>
            <a:tailEnd type="triangle" w="med" len="med"/>
          </a:ln>
        </p:spPr>
      </p:cxnSp>
      <p:sp>
        <p:nvSpPr>
          <p:cNvPr id="249865" name="AutoShape 24"/>
          <p:cNvSpPr>
            <a:spLocks noChangeArrowheads="1"/>
          </p:cNvSpPr>
          <p:nvPr/>
        </p:nvSpPr>
        <p:spPr bwMode="auto">
          <a:xfrm>
            <a:off x="4876800" y="2057400"/>
            <a:ext cx="381000" cy="381000"/>
          </a:xfrm>
          <a:prstGeom prst="roundRect">
            <a:avLst>
              <a:gd name="adj" fmla="val 16667"/>
            </a:avLst>
          </a:prstGeom>
          <a:solidFill>
            <a:srgbClr val="B3129A"/>
          </a:solidFill>
          <a:ln w="9525">
            <a:solidFill>
              <a:srgbClr val="B3129A"/>
            </a:solidFill>
            <a:round/>
            <a:headEnd/>
            <a:tailEnd/>
          </a:ln>
        </p:spPr>
        <p:txBody>
          <a:bodyPr wrap="none" anchor="ctr">
            <a:prstTxWarp prst="textNoShape">
              <a:avLst/>
            </a:prstTxWarp>
          </a:bodyPr>
          <a:lstStyle/>
          <a:p>
            <a:endParaRPr lang="en-US">
              <a:solidFill>
                <a:srgbClr val="B3129A"/>
              </a:solidFill>
              <a:latin typeface="Calibri"/>
            </a:endParaRPr>
          </a:p>
        </p:txBody>
      </p:sp>
      <p:sp>
        <p:nvSpPr>
          <p:cNvPr id="249866" name="Line 25"/>
          <p:cNvSpPr>
            <a:spLocks noChangeShapeType="1"/>
          </p:cNvSpPr>
          <p:nvPr/>
        </p:nvSpPr>
        <p:spPr bwMode="auto">
          <a:xfrm>
            <a:off x="5334000" y="2209800"/>
            <a:ext cx="3048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latin typeface="Calibri"/>
            </a:endParaRPr>
          </a:p>
        </p:txBody>
      </p:sp>
      <p:sp>
        <p:nvSpPr>
          <p:cNvPr id="249867" name="Text Box 26"/>
          <p:cNvSpPr txBox="1">
            <a:spLocks noChangeArrowheads="1"/>
          </p:cNvSpPr>
          <p:nvPr/>
        </p:nvSpPr>
        <p:spPr bwMode="auto">
          <a:xfrm>
            <a:off x="5699125" y="1952625"/>
            <a:ext cx="1313881" cy="461665"/>
          </a:xfrm>
          <a:prstGeom prst="rect">
            <a:avLst/>
          </a:prstGeom>
          <a:noFill/>
          <a:ln w="9525">
            <a:noFill/>
            <a:miter lim="800000"/>
            <a:headEnd/>
            <a:tailEnd/>
          </a:ln>
        </p:spPr>
        <p:txBody>
          <a:bodyPr wrap="none">
            <a:prstTxWarp prst="textNoShape">
              <a:avLst/>
            </a:prstTxWarp>
            <a:spAutoFit/>
          </a:bodyPr>
          <a:lstStyle/>
          <a:p>
            <a:r>
              <a:rPr lang="en-US" b="0">
                <a:latin typeface="Calibri"/>
              </a:rPr>
              <a:t>language</a:t>
            </a:r>
          </a:p>
        </p:txBody>
      </p:sp>
      <p:sp>
        <p:nvSpPr>
          <p:cNvPr id="249868" name="Oval 33"/>
          <p:cNvSpPr>
            <a:spLocks noChangeArrowheads="1"/>
          </p:cNvSpPr>
          <p:nvPr/>
        </p:nvSpPr>
        <p:spPr bwMode="auto">
          <a:xfrm>
            <a:off x="4567238" y="4724400"/>
            <a:ext cx="762000" cy="609600"/>
          </a:xfrm>
          <a:prstGeom prst="ellipse">
            <a:avLst/>
          </a:prstGeom>
          <a:solidFill>
            <a:schemeClr val="hlink"/>
          </a:solidFill>
          <a:ln w="9525">
            <a:solidFill>
              <a:schemeClr val="hlink"/>
            </a:solidFill>
            <a:round/>
            <a:headEnd/>
            <a:tailEnd/>
          </a:ln>
        </p:spPr>
        <p:txBody>
          <a:bodyPr wrap="none" anchor="ctr">
            <a:prstTxWarp prst="textNoShape">
              <a:avLst/>
            </a:prstTxWarp>
          </a:bodyPr>
          <a:lstStyle/>
          <a:p>
            <a:endParaRPr lang="en-US">
              <a:latin typeface="Calibri"/>
            </a:endParaRPr>
          </a:p>
        </p:txBody>
      </p:sp>
      <p:sp>
        <p:nvSpPr>
          <p:cNvPr id="249869" name="AutoShape 34"/>
          <p:cNvSpPr>
            <a:spLocks noChangeArrowheads="1"/>
          </p:cNvSpPr>
          <p:nvPr/>
        </p:nvSpPr>
        <p:spPr bwMode="auto">
          <a:xfrm>
            <a:off x="5634038" y="4495800"/>
            <a:ext cx="381000" cy="381000"/>
          </a:xfrm>
          <a:prstGeom prst="roundRect">
            <a:avLst>
              <a:gd name="adj" fmla="val 16667"/>
            </a:avLst>
          </a:prstGeom>
          <a:solidFill>
            <a:srgbClr val="B3129A"/>
          </a:solidFill>
          <a:ln w="9525">
            <a:solidFill>
              <a:schemeClr val="accent2"/>
            </a:solidFill>
            <a:round/>
            <a:headEnd/>
            <a:tailEnd/>
          </a:ln>
        </p:spPr>
        <p:txBody>
          <a:bodyPr wrap="none" anchor="ctr">
            <a:prstTxWarp prst="textNoShape">
              <a:avLst/>
            </a:prstTxWarp>
          </a:bodyPr>
          <a:lstStyle/>
          <a:p>
            <a:endParaRPr lang="en-US">
              <a:latin typeface="Calibri"/>
            </a:endParaRPr>
          </a:p>
        </p:txBody>
      </p:sp>
      <p:cxnSp>
        <p:nvCxnSpPr>
          <p:cNvPr id="249870" name="AutoShape 35"/>
          <p:cNvCxnSpPr>
            <a:cxnSpLocks noChangeShapeType="1"/>
            <a:stCxn id="249868" idx="0"/>
            <a:endCxn id="249869" idx="0"/>
          </p:cNvCxnSpPr>
          <p:nvPr/>
        </p:nvCxnSpPr>
        <p:spPr bwMode="auto">
          <a:xfrm rot="-5400000">
            <a:off x="5272088" y="4171950"/>
            <a:ext cx="228600" cy="876300"/>
          </a:xfrm>
          <a:prstGeom prst="curvedConnector3">
            <a:avLst>
              <a:gd name="adj1" fmla="val 200000"/>
            </a:avLst>
          </a:prstGeom>
          <a:noFill/>
          <a:ln w="63500">
            <a:solidFill>
              <a:srgbClr val="B3129A"/>
            </a:solidFill>
            <a:round/>
            <a:headEnd/>
            <a:tailEnd type="triangle" w="med" len="med"/>
          </a:ln>
        </p:spPr>
      </p:cxnSp>
      <p:sp>
        <p:nvSpPr>
          <p:cNvPr id="249871" name="AutoShape 36"/>
          <p:cNvSpPr>
            <a:spLocks noChangeArrowheads="1"/>
          </p:cNvSpPr>
          <p:nvPr/>
        </p:nvSpPr>
        <p:spPr bwMode="auto">
          <a:xfrm>
            <a:off x="5786438" y="5715000"/>
            <a:ext cx="381000" cy="381000"/>
          </a:xfrm>
          <a:prstGeom prst="roundRect">
            <a:avLst>
              <a:gd name="adj" fmla="val 16667"/>
            </a:avLst>
          </a:prstGeom>
          <a:solidFill>
            <a:schemeClr val="accent2"/>
          </a:solidFill>
          <a:ln w="9525">
            <a:solidFill>
              <a:schemeClr val="accent2"/>
            </a:solidFill>
            <a:round/>
            <a:headEnd/>
            <a:tailEnd/>
          </a:ln>
        </p:spPr>
        <p:txBody>
          <a:bodyPr wrap="none" anchor="ctr">
            <a:prstTxWarp prst="textNoShape">
              <a:avLst/>
            </a:prstTxWarp>
          </a:bodyPr>
          <a:lstStyle/>
          <a:p>
            <a:endParaRPr lang="en-US">
              <a:latin typeface="Calibri"/>
            </a:endParaRPr>
          </a:p>
        </p:txBody>
      </p:sp>
      <p:cxnSp>
        <p:nvCxnSpPr>
          <p:cNvPr id="249872" name="AutoShape 37"/>
          <p:cNvCxnSpPr>
            <a:cxnSpLocks noChangeShapeType="1"/>
            <a:stCxn id="249868" idx="6"/>
            <a:endCxn id="249871" idx="0"/>
          </p:cNvCxnSpPr>
          <p:nvPr/>
        </p:nvCxnSpPr>
        <p:spPr bwMode="auto">
          <a:xfrm>
            <a:off x="5329238" y="5029200"/>
            <a:ext cx="647700" cy="685800"/>
          </a:xfrm>
          <a:prstGeom prst="curvedConnector2">
            <a:avLst/>
          </a:prstGeom>
          <a:noFill/>
          <a:ln w="63500">
            <a:solidFill>
              <a:schemeClr val="accent2"/>
            </a:solidFill>
            <a:round/>
            <a:headEnd/>
            <a:tailEnd type="triangle" w="med" len="med"/>
          </a:ln>
        </p:spPr>
      </p:cxnSp>
      <p:sp>
        <p:nvSpPr>
          <p:cNvPr id="249873" name="AutoShape 38"/>
          <p:cNvSpPr>
            <a:spLocks noChangeArrowheads="1"/>
          </p:cNvSpPr>
          <p:nvPr/>
        </p:nvSpPr>
        <p:spPr bwMode="auto">
          <a:xfrm>
            <a:off x="3881438" y="5943600"/>
            <a:ext cx="381000" cy="381000"/>
          </a:xfrm>
          <a:prstGeom prst="roundRect">
            <a:avLst>
              <a:gd name="adj" fmla="val 16667"/>
            </a:avLst>
          </a:prstGeom>
          <a:solidFill>
            <a:srgbClr val="0D80C4"/>
          </a:solidFill>
          <a:ln w="9525">
            <a:solidFill>
              <a:srgbClr val="C29EF1"/>
            </a:solidFill>
            <a:round/>
            <a:headEnd/>
            <a:tailEnd/>
          </a:ln>
        </p:spPr>
        <p:txBody>
          <a:bodyPr wrap="none" anchor="ctr">
            <a:prstTxWarp prst="textNoShape">
              <a:avLst/>
            </a:prstTxWarp>
          </a:bodyPr>
          <a:lstStyle/>
          <a:p>
            <a:endParaRPr lang="en-US">
              <a:latin typeface="Calibri"/>
            </a:endParaRPr>
          </a:p>
        </p:txBody>
      </p:sp>
      <p:cxnSp>
        <p:nvCxnSpPr>
          <p:cNvPr id="249874" name="AutoShape 39"/>
          <p:cNvCxnSpPr>
            <a:cxnSpLocks noChangeShapeType="1"/>
            <a:stCxn id="249868" idx="2"/>
            <a:endCxn id="249873" idx="0"/>
          </p:cNvCxnSpPr>
          <p:nvPr/>
        </p:nvCxnSpPr>
        <p:spPr bwMode="auto">
          <a:xfrm rot="10800000" flipV="1">
            <a:off x="4071938" y="5029200"/>
            <a:ext cx="495300" cy="914400"/>
          </a:xfrm>
          <a:prstGeom prst="curvedConnector2">
            <a:avLst/>
          </a:prstGeom>
          <a:noFill/>
          <a:ln w="63500">
            <a:solidFill>
              <a:srgbClr val="0D80C4"/>
            </a:solidFill>
            <a:round/>
            <a:headEnd/>
            <a:tailEnd type="triangle" w="med" len="med"/>
          </a:ln>
        </p:spPr>
      </p:cxnSp>
      <p:sp>
        <p:nvSpPr>
          <p:cNvPr id="249875" name="Line 40"/>
          <p:cNvSpPr>
            <a:spLocks noChangeShapeType="1"/>
          </p:cNvSpPr>
          <p:nvPr/>
        </p:nvSpPr>
        <p:spPr bwMode="auto">
          <a:xfrm>
            <a:off x="6183313" y="4676775"/>
            <a:ext cx="3048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latin typeface="Calibri"/>
            </a:endParaRPr>
          </a:p>
        </p:txBody>
      </p:sp>
      <p:sp>
        <p:nvSpPr>
          <p:cNvPr id="249876" name="Text Box 41"/>
          <p:cNvSpPr txBox="1">
            <a:spLocks noChangeArrowheads="1"/>
          </p:cNvSpPr>
          <p:nvPr/>
        </p:nvSpPr>
        <p:spPr bwMode="auto">
          <a:xfrm>
            <a:off x="6548438" y="4419600"/>
            <a:ext cx="1313881" cy="461665"/>
          </a:xfrm>
          <a:prstGeom prst="rect">
            <a:avLst/>
          </a:prstGeom>
          <a:noFill/>
          <a:ln w="9525">
            <a:noFill/>
            <a:miter lim="800000"/>
            <a:headEnd/>
            <a:tailEnd/>
          </a:ln>
        </p:spPr>
        <p:txBody>
          <a:bodyPr wrap="none">
            <a:prstTxWarp prst="textNoShape">
              <a:avLst/>
            </a:prstTxWarp>
            <a:spAutoFit/>
          </a:bodyPr>
          <a:lstStyle/>
          <a:p>
            <a:r>
              <a:rPr lang="en-US" b="0">
                <a:latin typeface="Calibri"/>
              </a:rPr>
              <a:t>language</a:t>
            </a:r>
          </a:p>
        </p:txBody>
      </p:sp>
      <p:sp>
        <p:nvSpPr>
          <p:cNvPr id="249877" name="Line 42"/>
          <p:cNvSpPr>
            <a:spLocks noChangeShapeType="1"/>
          </p:cNvSpPr>
          <p:nvPr/>
        </p:nvSpPr>
        <p:spPr bwMode="auto">
          <a:xfrm>
            <a:off x="6335713" y="5972175"/>
            <a:ext cx="3048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latin typeface="Calibri"/>
            </a:endParaRPr>
          </a:p>
        </p:txBody>
      </p:sp>
      <p:sp>
        <p:nvSpPr>
          <p:cNvPr id="249878" name="Text Box 43"/>
          <p:cNvSpPr txBox="1">
            <a:spLocks noChangeArrowheads="1"/>
          </p:cNvSpPr>
          <p:nvPr/>
        </p:nvSpPr>
        <p:spPr bwMode="auto">
          <a:xfrm>
            <a:off x="6700838" y="5715000"/>
            <a:ext cx="1542760" cy="461665"/>
          </a:xfrm>
          <a:prstGeom prst="rect">
            <a:avLst/>
          </a:prstGeom>
          <a:noFill/>
          <a:ln w="9525">
            <a:noFill/>
            <a:miter lim="800000"/>
            <a:headEnd/>
            <a:tailEnd/>
          </a:ln>
        </p:spPr>
        <p:txBody>
          <a:bodyPr wrap="none">
            <a:prstTxWarp prst="textNoShape">
              <a:avLst/>
            </a:prstTxWarp>
            <a:spAutoFit/>
          </a:bodyPr>
          <a:lstStyle/>
          <a:p>
            <a:r>
              <a:rPr lang="en-US" b="0">
                <a:latin typeface="Calibri"/>
              </a:rPr>
              <a:t>perception</a:t>
            </a:r>
          </a:p>
        </p:txBody>
      </p:sp>
      <p:sp>
        <p:nvSpPr>
          <p:cNvPr id="249879" name="Line 44"/>
          <p:cNvSpPr>
            <a:spLocks noChangeShapeType="1"/>
          </p:cNvSpPr>
          <p:nvPr/>
        </p:nvSpPr>
        <p:spPr bwMode="auto">
          <a:xfrm flipH="1">
            <a:off x="3348038" y="6096000"/>
            <a:ext cx="381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latin typeface="Calibri"/>
            </a:endParaRPr>
          </a:p>
        </p:txBody>
      </p:sp>
      <p:sp>
        <p:nvSpPr>
          <p:cNvPr id="249880" name="Text Box 45"/>
          <p:cNvSpPr txBox="1">
            <a:spLocks noChangeArrowheads="1"/>
          </p:cNvSpPr>
          <p:nvPr/>
        </p:nvSpPr>
        <p:spPr bwMode="auto">
          <a:xfrm>
            <a:off x="1066800" y="5867400"/>
            <a:ext cx="2076710" cy="461665"/>
          </a:xfrm>
          <a:prstGeom prst="rect">
            <a:avLst/>
          </a:prstGeom>
          <a:noFill/>
          <a:ln w="9525">
            <a:noFill/>
            <a:miter lim="800000"/>
            <a:headEnd/>
            <a:tailEnd/>
          </a:ln>
        </p:spPr>
        <p:txBody>
          <a:bodyPr wrap="none">
            <a:prstTxWarp prst="textNoShape">
              <a:avLst/>
            </a:prstTxWarp>
            <a:spAutoFit/>
          </a:bodyPr>
          <a:lstStyle/>
          <a:p>
            <a:r>
              <a:rPr lang="en-US" b="0">
                <a:latin typeface="Calibri"/>
              </a:rPr>
              <a:t>spatial location</a:t>
            </a:r>
          </a:p>
        </p:txBody>
      </p:sp>
      <p:sp>
        <p:nvSpPr>
          <p:cNvPr id="249881" name="Rectangle 4"/>
          <p:cNvSpPr>
            <a:spLocks noChangeArrowheads="1"/>
          </p:cNvSpPr>
          <p:nvPr/>
        </p:nvSpPr>
        <p:spPr bwMode="auto">
          <a:xfrm>
            <a:off x="381000" y="3276600"/>
            <a:ext cx="7848600" cy="533400"/>
          </a:xfrm>
          <a:prstGeom prst="rect">
            <a:avLst/>
          </a:prstGeom>
          <a:gradFill rotWithShape="0">
            <a:gsLst>
              <a:gs pos="0">
                <a:srgbClr val="0F713C"/>
              </a:gs>
              <a:gs pos="100000">
                <a:schemeClr val="hlink"/>
              </a:gs>
            </a:gsLst>
            <a:lin ang="0" scaled="1"/>
          </a:gradFill>
          <a:ln w="9525">
            <a:solidFill>
              <a:schemeClr val="bg1"/>
            </a:solidFill>
            <a:miter lim="800000"/>
            <a:headEnd/>
            <a:tailEnd/>
          </a:ln>
        </p:spPr>
        <p:txBody>
          <a:bodyPr wrap="none" anchor="ctr">
            <a:prstTxWarp prst="textNoShape">
              <a:avLst/>
            </a:prstTxWarp>
          </a:bodyPr>
          <a:lstStyle/>
          <a:p>
            <a:endParaRPr lang="en-US">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4"/>
          <p:cNvSpPr>
            <a:spLocks noGrp="1" noChangeArrowheads="1"/>
          </p:cNvSpPr>
          <p:nvPr>
            <p:ph type="title" idx="4294967295"/>
          </p:nvPr>
        </p:nvSpPr>
        <p:spPr>
          <a:xfrm>
            <a:off x="142875" y="152400"/>
            <a:ext cx="8991600" cy="1143000"/>
          </a:xfrm>
          <a:noFill/>
        </p:spPr>
        <p:txBody>
          <a:bodyPr/>
          <a:lstStyle/>
          <a:p>
            <a:pPr eaLnBrk="1" hangingPunct="1"/>
            <a:r>
              <a:rPr lang="en-US" sz="3600" smtClean="0"/>
              <a:t>Back to nativism: the nature of nature</a:t>
            </a:r>
          </a:p>
        </p:txBody>
      </p:sp>
      <p:sp>
        <p:nvSpPr>
          <p:cNvPr id="251907" name="Rectangle 5"/>
          <p:cNvSpPr>
            <a:spLocks noGrp="1" noChangeArrowheads="1"/>
          </p:cNvSpPr>
          <p:nvPr>
            <p:ph type="body" idx="4294967295"/>
          </p:nvPr>
        </p:nvSpPr>
        <p:spPr>
          <a:xfrm>
            <a:off x="452438" y="1143000"/>
            <a:ext cx="8382000" cy="4114800"/>
          </a:xfrm>
          <a:noFill/>
        </p:spPr>
        <p:txBody>
          <a:bodyPr/>
          <a:lstStyle/>
          <a:p>
            <a:pPr eaLnBrk="1" hangingPunct="1">
              <a:buFontTx/>
              <a:buNone/>
            </a:pPr>
            <a:r>
              <a:rPr lang="en-US" sz="2400"/>
              <a:t>There are different ways for language acquisition to work:</a:t>
            </a:r>
          </a:p>
          <a:p>
            <a:pPr eaLnBrk="1" hangingPunct="1">
              <a:buFontTx/>
              <a:buNone/>
            </a:pPr>
            <a:endParaRPr lang="en-US" sz="2400"/>
          </a:p>
          <a:p>
            <a:pPr eaLnBrk="1" hangingPunct="1">
              <a:buFontTx/>
              <a:buNone/>
            </a:pPr>
            <a:endParaRPr lang="en-US" sz="2400"/>
          </a:p>
          <a:p>
            <a:pPr eaLnBrk="1" hangingPunct="1">
              <a:buFontTx/>
              <a:buNone/>
            </a:pPr>
            <a:endParaRPr lang="en-US" sz="2400"/>
          </a:p>
          <a:p>
            <a:pPr eaLnBrk="1" hangingPunct="1">
              <a:buFontTx/>
              <a:buNone/>
            </a:pPr>
            <a:endParaRPr lang="en-US" sz="2400"/>
          </a:p>
        </p:txBody>
      </p:sp>
      <p:sp>
        <p:nvSpPr>
          <p:cNvPr id="251909" name="Text Box 27"/>
          <p:cNvSpPr txBox="1">
            <a:spLocks noChangeArrowheads="1"/>
          </p:cNvSpPr>
          <p:nvPr/>
        </p:nvSpPr>
        <p:spPr bwMode="auto">
          <a:xfrm>
            <a:off x="533400" y="4648200"/>
            <a:ext cx="8153400" cy="1196975"/>
          </a:xfrm>
          <a:prstGeom prst="rect">
            <a:avLst/>
          </a:prstGeom>
          <a:noFill/>
          <a:ln w="9525">
            <a:solidFill>
              <a:schemeClr val="tx2"/>
            </a:solidFill>
            <a:miter lim="800000"/>
            <a:headEnd/>
            <a:tailEnd/>
          </a:ln>
        </p:spPr>
        <p:txBody>
          <a:bodyPr>
            <a:prstTxWarp prst="textNoShape">
              <a:avLst/>
            </a:prstTxWarp>
            <a:spAutoFit/>
          </a:bodyPr>
          <a:lstStyle/>
          <a:p>
            <a:r>
              <a:rPr lang="en-US" b="0">
                <a:solidFill>
                  <a:schemeClr val="tx2"/>
                </a:solidFill>
                <a:latin typeface="Calibri"/>
              </a:rPr>
              <a:t>Currently this debate between domain-specific and domain-general is going on for many areas of cognition, not just for language acquisition.</a:t>
            </a:r>
          </a:p>
        </p:txBody>
      </p:sp>
      <p:sp>
        <p:nvSpPr>
          <p:cNvPr id="251910" name="Rectangle 4"/>
          <p:cNvSpPr>
            <a:spLocks noChangeArrowheads="1"/>
          </p:cNvSpPr>
          <p:nvPr/>
        </p:nvSpPr>
        <p:spPr bwMode="auto">
          <a:xfrm>
            <a:off x="381000" y="3276600"/>
            <a:ext cx="7848600" cy="533400"/>
          </a:xfrm>
          <a:prstGeom prst="rect">
            <a:avLst/>
          </a:prstGeom>
          <a:gradFill rotWithShape="0">
            <a:gsLst>
              <a:gs pos="0">
                <a:srgbClr val="0F713C"/>
              </a:gs>
              <a:gs pos="100000">
                <a:schemeClr val="hlink"/>
              </a:gs>
            </a:gsLst>
            <a:lin ang="0" scaled="1"/>
          </a:gradFill>
          <a:ln w="9525">
            <a:solidFill>
              <a:schemeClr val="bg1"/>
            </a:solidFill>
            <a:miter lim="800000"/>
            <a:headEnd/>
            <a:tailEnd/>
          </a:ln>
        </p:spPr>
        <p:txBody>
          <a:bodyPr wrap="none" anchor="ctr">
            <a:prstTxWarp prst="textNoShape">
              <a:avLst/>
            </a:prstTxWarp>
          </a:bodyPr>
          <a:lstStyle/>
          <a:p>
            <a:endParaRPr lang="en-US">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4"/>
          <p:cNvSpPr>
            <a:spLocks noGrp="1" noChangeArrowheads="1"/>
          </p:cNvSpPr>
          <p:nvPr>
            <p:ph type="title" idx="4294967295"/>
          </p:nvPr>
        </p:nvSpPr>
        <p:spPr>
          <a:xfrm>
            <a:off x="0" y="0"/>
            <a:ext cx="9144000" cy="1143000"/>
          </a:xfrm>
          <a:noFill/>
        </p:spPr>
        <p:txBody>
          <a:bodyPr/>
          <a:lstStyle/>
          <a:p>
            <a:pPr eaLnBrk="1" hangingPunct="1"/>
            <a:r>
              <a:rPr lang="en-US" sz="3600" dirty="0"/>
              <a:t>Investigating normal language development</a:t>
            </a:r>
            <a:endParaRPr lang="en-US" dirty="0"/>
          </a:p>
        </p:txBody>
      </p:sp>
      <p:sp>
        <p:nvSpPr>
          <p:cNvPr id="211971" name="Rectangle 5"/>
          <p:cNvSpPr>
            <a:spLocks noGrp="1" noChangeArrowheads="1"/>
          </p:cNvSpPr>
          <p:nvPr>
            <p:ph type="body" idx="4294967295"/>
          </p:nvPr>
        </p:nvSpPr>
        <p:spPr>
          <a:xfrm>
            <a:off x="228600" y="1219200"/>
            <a:ext cx="6324600" cy="1524000"/>
          </a:xfrm>
          <a:noFill/>
        </p:spPr>
        <p:txBody>
          <a:bodyPr/>
          <a:lstStyle/>
          <a:p>
            <a:pPr eaLnBrk="1" hangingPunct="1">
              <a:lnSpc>
                <a:spcPct val="90000"/>
              </a:lnSpc>
              <a:buFontTx/>
              <a:buNone/>
            </a:pPr>
            <a:r>
              <a:rPr lang="en-US" sz="2200">
                <a:solidFill>
                  <a:schemeClr val="hlink"/>
                </a:solidFill>
              </a:rPr>
              <a:t>Diary studies</a:t>
            </a:r>
            <a:r>
              <a:rPr lang="en-US" sz="2200"/>
              <a:t>: keeping diaries of children’s development.  Charles Darwin did this with his son (Darwin, 1877), who seemed to follow the progression we now expect.</a:t>
            </a:r>
          </a:p>
        </p:txBody>
      </p:sp>
      <p:pic>
        <p:nvPicPr>
          <p:cNvPr id="211972" name="Picture 6"/>
          <p:cNvPicPr>
            <a:picLocks noChangeAspect="1" noChangeArrowheads="1"/>
          </p:cNvPicPr>
          <p:nvPr/>
        </p:nvPicPr>
        <p:blipFill>
          <a:blip r:embed="rId3"/>
          <a:srcRect/>
          <a:stretch>
            <a:fillRect/>
          </a:stretch>
        </p:blipFill>
        <p:spPr bwMode="auto">
          <a:xfrm>
            <a:off x="4562475" y="3424238"/>
            <a:ext cx="12700" cy="12700"/>
          </a:xfrm>
          <a:prstGeom prst="rect">
            <a:avLst/>
          </a:prstGeom>
          <a:noFill/>
          <a:ln w="9525">
            <a:noFill/>
            <a:miter lim="800000"/>
            <a:headEnd/>
            <a:tailEnd/>
          </a:ln>
        </p:spPr>
      </p:pic>
      <p:pic>
        <p:nvPicPr>
          <p:cNvPr id="211973" name="Picture 7"/>
          <p:cNvPicPr>
            <a:picLocks noChangeAspect="1" noChangeArrowheads="1"/>
          </p:cNvPicPr>
          <p:nvPr/>
        </p:nvPicPr>
        <p:blipFill>
          <a:blip r:embed="rId4"/>
          <a:srcRect/>
          <a:stretch>
            <a:fillRect/>
          </a:stretch>
        </p:blipFill>
        <p:spPr bwMode="auto">
          <a:xfrm>
            <a:off x="6629400" y="990600"/>
            <a:ext cx="1812925" cy="2286000"/>
          </a:xfrm>
          <a:prstGeom prst="rect">
            <a:avLst/>
          </a:prstGeom>
          <a:noFill/>
          <a:ln w="9525">
            <a:noFill/>
            <a:miter lim="800000"/>
            <a:headEnd/>
            <a:tailEnd/>
          </a:ln>
        </p:spPr>
      </p:pic>
      <p:sp>
        <p:nvSpPr>
          <p:cNvPr id="211974" name="Rectangle 8"/>
          <p:cNvSpPr>
            <a:spLocks noChangeArrowheads="1"/>
          </p:cNvSpPr>
          <p:nvPr/>
        </p:nvSpPr>
        <p:spPr bwMode="auto">
          <a:xfrm>
            <a:off x="228600" y="3429000"/>
            <a:ext cx="8686800" cy="2366289"/>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sz="2200" b="0">
                <a:latin typeface="Calibri"/>
                <a:ea typeface="Osaka" pitchFamily="-84" charset="-128"/>
                <a:cs typeface="Osaka" pitchFamily="-84" charset="-128"/>
              </a:rPr>
              <a:t>Other diary studies: Clara &amp; Wilhelm Stern’s 1907 </a:t>
            </a:r>
            <a:r>
              <a:rPr lang="en-US" sz="2200" b="0" i="1">
                <a:latin typeface="Calibri"/>
                <a:ea typeface="Osaka" pitchFamily="-84" charset="-128"/>
                <a:cs typeface="Osaka" pitchFamily="-84" charset="-128"/>
              </a:rPr>
              <a:t>Die Kindersprache</a:t>
            </a:r>
            <a:r>
              <a:rPr lang="en-US" sz="2200" b="0">
                <a:latin typeface="Calibri"/>
                <a:ea typeface="Osaka" pitchFamily="-84" charset="-128"/>
                <a:cs typeface="Osaka" pitchFamily="-84" charset="-128"/>
              </a:rPr>
              <a:t> and Werner Leopold’s (1939-1949) four volume account of his daughter’s acquisition of English &amp; German.</a:t>
            </a:r>
          </a:p>
          <a:p>
            <a:pPr eaLnBrk="1" hangingPunct="1">
              <a:lnSpc>
                <a:spcPct val="90000"/>
              </a:lnSpc>
              <a:spcBef>
                <a:spcPct val="20000"/>
              </a:spcBef>
            </a:pPr>
            <a:endParaRPr lang="en-US" sz="2200" b="0">
              <a:latin typeface="Calibri"/>
              <a:ea typeface="Osaka" pitchFamily="-84" charset="-128"/>
              <a:cs typeface="Osaka" pitchFamily="-84" charset="-128"/>
            </a:endParaRPr>
          </a:p>
          <a:p>
            <a:pPr eaLnBrk="1" hangingPunct="1">
              <a:lnSpc>
                <a:spcPct val="90000"/>
              </a:lnSpc>
              <a:spcBef>
                <a:spcPct val="20000"/>
              </a:spcBef>
            </a:pPr>
            <a:r>
              <a:rPr lang="en-US" sz="2200" b="0">
                <a:latin typeface="Calibri"/>
                <a:ea typeface="Osaka" pitchFamily="-84" charset="-128"/>
                <a:cs typeface="Osaka" pitchFamily="-84" charset="-128"/>
              </a:rPr>
              <a:t>Modern diary studies: Braunwald 1976; Bowerman 1985, 1990; Dromi 1987; A. Gopnik &amp; Meltzoff 1987;  L. Bloom, 1993;  Naigles, Vear, &amp; Hoff 2002</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ChangeArrowheads="1"/>
          </p:cNvSpPr>
          <p:nvPr>
            <p:ph type="title" idx="4294967295"/>
          </p:nvPr>
        </p:nvSpPr>
        <p:spPr>
          <a:xfrm>
            <a:off x="685800" y="152400"/>
            <a:ext cx="7772400" cy="1143000"/>
          </a:xfrm>
        </p:spPr>
        <p:txBody>
          <a:bodyPr/>
          <a:lstStyle/>
          <a:p>
            <a:pPr eaLnBrk="1" hangingPunct="1"/>
            <a:r>
              <a:rPr lang="en-US" sz="3200"/>
              <a:t>Quick Summary of Some Major Current Theories of Language Development</a:t>
            </a:r>
          </a:p>
        </p:txBody>
      </p:sp>
      <p:sp>
        <p:nvSpPr>
          <p:cNvPr id="253955" name="Rectangle 3"/>
          <p:cNvSpPr>
            <a:spLocks noGrp="1" noChangeArrowheads="1"/>
          </p:cNvSpPr>
          <p:nvPr>
            <p:ph type="body" idx="4294967295"/>
          </p:nvPr>
        </p:nvSpPr>
        <p:spPr>
          <a:xfrm>
            <a:off x="381000" y="1600200"/>
            <a:ext cx="7772400" cy="4724400"/>
          </a:xfrm>
        </p:spPr>
        <p:txBody>
          <a:bodyPr/>
          <a:lstStyle/>
          <a:p>
            <a:pPr eaLnBrk="1" hangingPunct="1">
              <a:lnSpc>
                <a:spcPct val="90000"/>
              </a:lnSpc>
              <a:buFontTx/>
              <a:buNone/>
            </a:pPr>
            <a:r>
              <a:rPr lang="en-US" sz="2400">
                <a:solidFill>
                  <a:schemeClr val="bg2"/>
                </a:solidFill>
              </a:rPr>
              <a:t>Generativist</a:t>
            </a:r>
            <a:endParaRPr lang="en-US" sz="2400">
              <a:solidFill>
                <a:schemeClr val="tx2"/>
              </a:solidFill>
            </a:endParaRPr>
          </a:p>
          <a:p>
            <a:pPr eaLnBrk="1" hangingPunct="1">
              <a:lnSpc>
                <a:spcPct val="90000"/>
              </a:lnSpc>
              <a:buFontTx/>
              <a:buNone/>
            </a:pPr>
            <a:endParaRPr lang="en-US" sz="2400">
              <a:solidFill>
                <a:schemeClr val="tx2"/>
              </a:solidFill>
            </a:endParaRPr>
          </a:p>
          <a:p>
            <a:pPr eaLnBrk="1" hangingPunct="1">
              <a:lnSpc>
                <a:spcPct val="90000"/>
              </a:lnSpc>
              <a:buFontTx/>
              <a:buNone/>
            </a:pPr>
            <a:endParaRPr lang="en-US" sz="2400">
              <a:solidFill>
                <a:schemeClr val="accent2"/>
              </a:solidFill>
            </a:endParaRPr>
          </a:p>
          <a:p>
            <a:pPr eaLnBrk="1" hangingPunct="1">
              <a:lnSpc>
                <a:spcPct val="90000"/>
              </a:lnSpc>
              <a:buFontTx/>
              <a:buNone/>
            </a:pPr>
            <a:endParaRPr lang="en-US" sz="2400">
              <a:solidFill>
                <a:schemeClr val="accent2"/>
              </a:solidFill>
            </a:endParaRPr>
          </a:p>
          <a:p>
            <a:pPr eaLnBrk="1" hangingPunct="1">
              <a:lnSpc>
                <a:spcPct val="90000"/>
              </a:lnSpc>
              <a:buFontTx/>
              <a:buNone/>
            </a:pPr>
            <a:r>
              <a:rPr lang="en-US" sz="2400">
                <a:solidFill>
                  <a:srgbClr val="0F713C"/>
                </a:solidFill>
              </a:rPr>
              <a:t>Constructionist</a:t>
            </a:r>
            <a:endParaRPr lang="en-US" sz="2400">
              <a:solidFill>
                <a:schemeClr val="tx2"/>
              </a:solidFill>
            </a:endParaRPr>
          </a:p>
          <a:p>
            <a:pPr eaLnBrk="1" hangingPunct="1">
              <a:lnSpc>
                <a:spcPct val="90000"/>
              </a:lnSpc>
              <a:buFontTx/>
              <a:buNone/>
            </a:pPr>
            <a:endParaRPr lang="en-US" sz="2400">
              <a:solidFill>
                <a:schemeClr val="tx2"/>
              </a:solidFill>
            </a:endParaRPr>
          </a:p>
          <a:p>
            <a:pPr eaLnBrk="1" hangingPunct="1">
              <a:lnSpc>
                <a:spcPct val="90000"/>
              </a:lnSpc>
              <a:buFontTx/>
              <a:buNone/>
            </a:pPr>
            <a:endParaRPr lang="en-US" sz="2400">
              <a:solidFill>
                <a:schemeClr val="folHlink"/>
              </a:solidFill>
            </a:endParaRPr>
          </a:p>
          <a:p>
            <a:pPr eaLnBrk="1" hangingPunct="1">
              <a:lnSpc>
                <a:spcPct val="90000"/>
              </a:lnSpc>
              <a:buFontTx/>
              <a:buNone/>
            </a:pPr>
            <a:endParaRPr lang="en-US" sz="2400">
              <a:solidFill>
                <a:srgbClr val="E76CFF"/>
              </a:solidFill>
            </a:endParaRPr>
          </a:p>
          <a:p>
            <a:pPr eaLnBrk="1" hangingPunct="1">
              <a:lnSpc>
                <a:spcPct val="90000"/>
              </a:lnSpc>
              <a:buFontTx/>
              <a:buNone/>
            </a:pPr>
            <a:endParaRPr lang="en-US" sz="2400">
              <a:solidFill>
                <a:schemeClr val="tx2"/>
              </a:solidFill>
            </a:endParaRPr>
          </a:p>
          <a:p>
            <a:pPr eaLnBrk="1" hangingPunct="1">
              <a:lnSpc>
                <a:spcPct val="90000"/>
              </a:lnSpc>
              <a:buFontTx/>
              <a:buNone/>
            </a:pPr>
            <a:endParaRPr lang="en-US" sz="2400">
              <a:solidFill>
                <a:schemeClr val="tx2"/>
              </a:solidFill>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4"/>
          <p:cNvSpPr>
            <a:spLocks noGrp="1" noChangeArrowheads="1"/>
          </p:cNvSpPr>
          <p:nvPr>
            <p:ph type="title" idx="4294967295"/>
          </p:nvPr>
        </p:nvSpPr>
        <p:spPr>
          <a:xfrm>
            <a:off x="685800" y="152400"/>
            <a:ext cx="7772400" cy="1143000"/>
          </a:xfrm>
          <a:noFill/>
        </p:spPr>
        <p:txBody>
          <a:bodyPr/>
          <a:lstStyle/>
          <a:p>
            <a:pPr eaLnBrk="1" hangingPunct="1"/>
            <a:r>
              <a:rPr lang="en-US" sz="3200"/>
              <a:t>Quick Summary of Some Major Current Theories of Language Development</a:t>
            </a:r>
          </a:p>
        </p:txBody>
      </p:sp>
      <p:sp>
        <p:nvSpPr>
          <p:cNvPr id="256003" name="Rectangle 5"/>
          <p:cNvSpPr>
            <a:spLocks noGrp="1" noChangeArrowheads="1"/>
          </p:cNvSpPr>
          <p:nvPr>
            <p:ph type="body" idx="4294967295"/>
          </p:nvPr>
        </p:nvSpPr>
        <p:spPr>
          <a:xfrm>
            <a:off x="381000" y="1600200"/>
            <a:ext cx="8610600" cy="4876800"/>
          </a:xfrm>
          <a:noFill/>
        </p:spPr>
        <p:txBody>
          <a:bodyPr/>
          <a:lstStyle/>
          <a:p>
            <a:pPr eaLnBrk="1" hangingPunct="1">
              <a:buFontTx/>
              <a:buNone/>
            </a:pPr>
            <a:r>
              <a:rPr lang="en-US" sz="2400">
                <a:solidFill>
                  <a:schemeClr val="bg2"/>
                </a:solidFill>
              </a:rPr>
              <a:t>Generativist: Universal Grammar, which contains biases for language structure, is innate.  Language experience triggers prior knowledge, which is domain-specific.</a:t>
            </a:r>
          </a:p>
          <a:p>
            <a:pPr eaLnBrk="1" hangingPunct="1">
              <a:buFontTx/>
              <a:buNone/>
            </a:pPr>
            <a:endParaRPr lang="en-US" sz="2400">
              <a:solidFill>
                <a:schemeClr val="accent2"/>
              </a:solidFill>
            </a:endParaRPr>
          </a:p>
          <a:p>
            <a:pPr eaLnBrk="1" hangingPunct="1">
              <a:buFontTx/>
              <a:buNone/>
            </a:pPr>
            <a:r>
              <a:rPr lang="en-US" sz="2400">
                <a:solidFill>
                  <a:srgbClr val="0F713C"/>
                </a:solidFill>
              </a:rPr>
              <a:t>Constructionist</a:t>
            </a:r>
            <a:endParaRPr lang="en-US" sz="2400">
              <a:solidFill>
                <a:schemeClr val="tx2"/>
              </a:solidFill>
            </a:endParaRPr>
          </a:p>
          <a:p>
            <a:pPr eaLnBrk="1" hangingPunct="1">
              <a:buFontTx/>
              <a:buNone/>
            </a:pPr>
            <a:endParaRPr lang="en-US" sz="2400">
              <a:solidFill>
                <a:schemeClr val="tx2"/>
              </a:solidFill>
            </a:endParaRPr>
          </a:p>
          <a:p>
            <a:pPr eaLnBrk="1" hangingPunct="1">
              <a:buFontTx/>
              <a:buNone/>
            </a:pPr>
            <a:endParaRPr lang="en-US" sz="2400">
              <a:solidFill>
                <a:schemeClr val="folHlink"/>
              </a:solidFill>
            </a:endParaRPr>
          </a:p>
          <a:p>
            <a:pPr eaLnBrk="1" hangingPunct="1">
              <a:buFontTx/>
              <a:buNone/>
            </a:pPr>
            <a:endParaRPr lang="en-US" sz="2400">
              <a:solidFill>
                <a:schemeClr val="folHlink"/>
              </a:solidFill>
            </a:endParaRPr>
          </a:p>
          <a:p>
            <a:pPr eaLnBrk="1" hangingPunct="1">
              <a:buFontTx/>
              <a:buNone/>
            </a:pPr>
            <a:endParaRPr lang="en-US" sz="2400">
              <a:solidFill>
                <a:schemeClr val="tx2"/>
              </a:solidFill>
            </a:endParaRPr>
          </a:p>
          <a:p>
            <a:pPr eaLnBrk="1" hangingPunct="1">
              <a:buFontTx/>
              <a:buNone/>
            </a:pPr>
            <a:endParaRPr lang="en-US" sz="2400">
              <a:solidFill>
                <a:schemeClr val="tx2"/>
              </a:solidFill>
            </a:endParaRPr>
          </a:p>
        </p:txBody>
      </p:sp>
      <p:sp>
        <p:nvSpPr>
          <p:cNvPr id="256004" name="Rectangle 12"/>
          <p:cNvSpPr>
            <a:spLocks noChangeArrowheads="1"/>
          </p:cNvSpPr>
          <p:nvPr/>
        </p:nvSpPr>
        <p:spPr bwMode="auto">
          <a:xfrm>
            <a:off x="4792663" y="3810000"/>
            <a:ext cx="3770684" cy="461665"/>
          </a:xfrm>
          <a:prstGeom prst="rect">
            <a:avLst/>
          </a:prstGeom>
          <a:noFill/>
          <a:ln w="9525">
            <a:noFill/>
            <a:miter lim="800000"/>
            <a:headEnd/>
            <a:tailEnd/>
          </a:ln>
        </p:spPr>
        <p:txBody>
          <a:bodyPr wrap="none">
            <a:prstTxWarp prst="textNoShape">
              <a:avLst/>
            </a:prstTxWarp>
            <a:spAutoFit/>
          </a:bodyPr>
          <a:lstStyle/>
          <a:p>
            <a:r>
              <a:rPr lang="en-US" b="0">
                <a:solidFill>
                  <a:schemeClr val="bg2"/>
                </a:solidFill>
                <a:latin typeface="Calibri"/>
                <a:ea typeface="Osaka" pitchFamily="-84" charset="-128"/>
                <a:cs typeface="Osaka" pitchFamily="-84" charset="-128"/>
              </a:rPr>
              <a:t>One domain-specific module</a:t>
            </a:r>
          </a:p>
        </p:txBody>
      </p:sp>
      <p:sp>
        <p:nvSpPr>
          <p:cNvPr id="256005" name="Oval 14"/>
          <p:cNvSpPr>
            <a:spLocks noChangeArrowheads="1"/>
          </p:cNvSpPr>
          <p:nvPr/>
        </p:nvSpPr>
        <p:spPr bwMode="auto">
          <a:xfrm>
            <a:off x="2971800" y="3200400"/>
            <a:ext cx="762000" cy="609600"/>
          </a:xfrm>
          <a:prstGeom prst="ellipse">
            <a:avLst/>
          </a:prstGeom>
          <a:solidFill>
            <a:schemeClr val="bg2"/>
          </a:solidFill>
          <a:ln w="9525">
            <a:solidFill>
              <a:schemeClr val="bg2"/>
            </a:solidFill>
            <a:round/>
            <a:headEnd/>
            <a:tailEnd/>
          </a:ln>
        </p:spPr>
        <p:txBody>
          <a:bodyPr wrap="none" anchor="ctr">
            <a:prstTxWarp prst="textNoShape">
              <a:avLst/>
            </a:prstTxWarp>
          </a:bodyPr>
          <a:lstStyle/>
          <a:p>
            <a:endParaRPr lang="en-US">
              <a:latin typeface="Calibri"/>
            </a:endParaRPr>
          </a:p>
        </p:txBody>
      </p:sp>
      <p:cxnSp>
        <p:nvCxnSpPr>
          <p:cNvPr id="256006" name="AutoShape 23"/>
          <p:cNvCxnSpPr>
            <a:cxnSpLocks noChangeShapeType="1"/>
            <a:stCxn id="256005" idx="7"/>
            <a:endCxn id="256007" idx="0"/>
          </p:cNvCxnSpPr>
          <p:nvPr/>
        </p:nvCxnSpPr>
        <p:spPr bwMode="auto">
          <a:xfrm rot="-5400000">
            <a:off x="4186238" y="2713037"/>
            <a:ext cx="12700" cy="1139825"/>
          </a:xfrm>
          <a:prstGeom prst="curvedConnector3">
            <a:avLst>
              <a:gd name="adj1" fmla="val 2500000"/>
            </a:avLst>
          </a:prstGeom>
          <a:noFill/>
          <a:ln w="63500">
            <a:solidFill>
              <a:srgbClr val="B3129A"/>
            </a:solidFill>
            <a:round/>
            <a:headEnd/>
            <a:tailEnd type="triangle" w="med" len="med"/>
          </a:ln>
        </p:spPr>
      </p:cxnSp>
      <p:sp>
        <p:nvSpPr>
          <p:cNvPr id="256007" name="AutoShape 24"/>
          <p:cNvSpPr>
            <a:spLocks noChangeArrowheads="1"/>
          </p:cNvSpPr>
          <p:nvPr/>
        </p:nvSpPr>
        <p:spPr bwMode="auto">
          <a:xfrm>
            <a:off x="4572000" y="3276600"/>
            <a:ext cx="381000" cy="381000"/>
          </a:xfrm>
          <a:prstGeom prst="roundRect">
            <a:avLst>
              <a:gd name="adj" fmla="val 16667"/>
            </a:avLst>
          </a:prstGeom>
          <a:solidFill>
            <a:srgbClr val="B3129A"/>
          </a:solidFill>
          <a:ln w="9525">
            <a:solidFill>
              <a:srgbClr val="B3129A"/>
            </a:solidFill>
            <a:round/>
            <a:headEnd/>
            <a:tailEnd/>
          </a:ln>
        </p:spPr>
        <p:txBody>
          <a:bodyPr wrap="none" anchor="ctr">
            <a:prstTxWarp prst="textNoShape">
              <a:avLst/>
            </a:prstTxWarp>
          </a:bodyPr>
          <a:lstStyle/>
          <a:p>
            <a:endParaRPr lang="en-US">
              <a:latin typeface="Calibri"/>
            </a:endParaRPr>
          </a:p>
        </p:txBody>
      </p:sp>
      <p:sp>
        <p:nvSpPr>
          <p:cNvPr id="256008" name="Line 25"/>
          <p:cNvSpPr>
            <a:spLocks noChangeShapeType="1"/>
          </p:cNvSpPr>
          <p:nvPr/>
        </p:nvSpPr>
        <p:spPr bwMode="auto">
          <a:xfrm>
            <a:off x="5029200" y="3429000"/>
            <a:ext cx="3048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latin typeface="Calibri"/>
            </a:endParaRPr>
          </a:p>
        </p:txBody>
      </p:sp>
      <p:sp>
        <p:nvSpPr>
          <p:cNvPr id="256009" name="Text Box 26"/>
          <p:cNvSpPr txBox="1">
            <a:spLocks noChangeArrowheads="1"/>
          </p:cNvSpPr>
          <p:nvPr/>
        </p:nvSpPr>
        <p:spPr bwMode="auto">
          <a:xfrm>
            <a:off x="5394325" y="3171825"/>
            <a:ext cx="1313881" cy="461665"/>
          </a:xfrm>
          <a:prstGeom prst="rect">
            <a:avLst/>
          </a:prstGeom>
          <a:noFill/>
          <a:ln w="9525">
            <a:noFill/>
            <a:miter lim="800000"/>
            <a:headEnd/>
            <a:tailEnd/>
          </a:ln>
        </p:spPr>
        <p:txBody>
          <a:bodyPr wrap="none">
            <a:prstTxWarp prst="textNoShape">
              <a:avLst/>
            </a:prstTxWarp>
            <a:spAutoFit/>
          </a:bodyPr>
          <a:lstStyle/>
          <a:p>
            <a:r>
              <a:rPr lang="en-US" b="0">
                <a:latin typeface="Calibri"/>
              </a:rPr>
              <a:t>language</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4"/>
          <p:cNvSpPr>
            <a:spLocks noGrp="1" noChangeArrowheads="1"/>
          </p:cNvSpPr>
          <p:nvPr>
            <p:ph type="title" idx="4294967295"/>
          </p:nvPr>
        </p:nvSpPr>
        <p:spPr>
          <a:xfrm>
            <a:off x="685800" y="152400"/>
            <a:ext cx="7772400" cy="1143000"/>
          </a:xfrm>
          <a:noFill/>
        </p:spPr>
        <p:txBody>
          <a:bodyPr/>
          <a:lstStyle/>
          <a:p>
            <a:pPr eaLnBrk="1" hangingPunct="1"/>
            <a:r>
              <a:rPr lang="en-US" sz="3200"/>
              <a:t>Quick Summary of Some Major Current Theories of Language Development</a:t>
            </a:r>
          </a:p>
        </p:txBody>
      </p:sp>
      <p:sp>
        <p:nvSpPr>
          <p:cNvPr id="258051" name="Rectangle 5"/>
          <p:cNvSpPr>
            <a:spLocks noGrp="1" noChangeArrowheads="1"/>
          </p:cNvSpPr>
          <p:nvPr>
            <p:ph type="body" idx="4294967295"/>
          </p:nvPr>
        </p:nvSpPr>
        <p:spPr>
          <a:xfrm>
            <a:off x="381000" y="1600200"/>
            <a:ext cx="8610600" cy="4876800"/>
          </a:xfrm>
          <a:noFill/>
        </p:spPr>
        <p:txBody>
          <a:bodyPr/>
          <a:lstStyle/>
          <a:p>
            <a:pPr eaLnBrk="1" hangingPunct="1">
              <a:buFontTx/>
              <a:buNone/>
            </a:pPr>
            <a:r>
              <a:rPr lang="en-US" sz="2400">
                <a:solidFill>
                  <a:schemeClr val="bg2"/>
                </a:solidFill>
              </a:rPr>
              <a:t>Generativist</a:t>
            </a:r>
            <a:endParaRPr lang="en-US" sz="2400">
              <a:solidFill>
                <a:schemeClr val="tx2"/>
              </a:solidFill>
            </a:endParaRPr>
          </a:p>
          <a:p>
            <a:pPr eaLnBrk="1" hangingPunct="1">
              <a:buFontTx/>
              <a:buNone/>
            </a:pPr>
            <a:endParaRPr lang="en-US" sz="2400">
              <a:solidFill>
                <a:schemeClr val="tx2"/>
              </a:solidFill>
            </a:endParaRPr>
          </a:p>
          <a:p>
            <a:pPr eaLnBrk="1" hangingPunct="1">
              <a:buFontTx/>
              <a:buNone/>
            </a:pPr>
            <a:endParaRPr lang="en-US" sz="2400">
              <a:solidFill>
                <a:schemeClr val="tx2"/>
              </a:solidFill>
            </a:endParaRPr>
          </a:p>
          <a:p>
            <a:pPr eaLnBrk="1" hangingPunct="1">
              <a:buFontTx/>
              <a:buNone/>
            </a:pPr>
            <a:r>
              <a:rPr lang="en-US" sz="2400">
                <a:solidFill>
                  <a:srgbClr val="0F713C"/>
                </a:solidFill>
              </a:rPr>
              <a:t>Constructionist: language is constructed by the child using general cognitive learning procedures applied to language input. These are domain-general abilities used for language learning.</a:t>
            </a:r>
          </a:p>
          <a:p>
            <a:pPr eaLnBrk="1" hangingPunct="1">
              <a:buFontTx/>
              <a:buNone/>
            </a:pPr>
            <a:endParaRPr lang="en-US" sz="2400">
              <a:solidFill>
                <a:schemeClr val="folHlink"/>
              </a:solidFill>
            </a:endParaRPr>
          </a:p>
          <a:p>
            <a:pPr eaLnBrk="1" hangingPunct="1">
              <a:buFontTx/>
              <a:buNone/>
            </a:pPr>
            <a:endParaRPr lang="en-US" sz="2400">
              <a:solidFill>
                <a:schemeClr val="folHlink"/>
              </a:solidFill>
            </a:endParaRPr>
          </a:p>
          <a:p>
            <a:pPr eaLnBrk="1" hangingPunct="1">
              <a:buFontTx/>
              <a:buNone/>
            </a:pPr>
            <a:endParaRPr lang="en-US" sz="2400">
              <a:solidFill>
                <a:schemeClr val="tx2"/>
              </a:solidFill>
            </a:endParaRPr>
          </a:p>
        </p:txBody>
      </p:sp>
      <p:sp>
        <p:nvSpPr>
          <p:cNvPr id="258059" name="Oval 33"/>
          <p:cNvSpPr>
            <a:spLocks noChangeArrowheads="1"/>
          </p:cNvSpPr>
          <p:nvPr/>
        </p:nvSpPr>
        <p:spPr bwMode="auto">
          <a:xfrm>
            <a:off x="4567238" y="4724400"/>
            <a:ext cx="762000" cy="609600"/>
          </a:xfrm>
          <a:prstGeom prst="ellipse">
            <a:avLst/>
          </a:prstGeom>
          <a:solidFill>
            <a:schemeClr val="hlink"/>
          </a:solidFill>
          <a:ln w="9525">
            <a:solidFill>
              <a:schemeClr val="hlink"/>
            </a:solidFill>
            <a:round/>
            <a:headEnd/>
            <a:tailEnd/>
          </a:ln>
        </p:spPr>
        <p:txBody>
          <a:bodyPr wrap="none" anchor="ctr">
            <a:prstTxWarp prst="textNoShape">
              <a:avLst/>
            </a:prstTxWarp>
          </a:bodyPr>
          <a:lstStyle/>
          <a:p>
            <a:endParaRPr lang="en-US">
              <a:latin typeface="Calibri"/>
            </a:endParaRPr>
          </a:p>
        </p:txBody>
      </p:sp>
      <p:sp>
        <p:nvSpPr>
          <p:cNvPr id="258060" name="AutoShape 34"/>
          <p:cNvSpPr>
            <a:spLocks noChangeArrowheads="1"/>
          </p:cNvSpPr>
          <p:nvPr/>
        </p:nvSpPr>
        <p:spPr bwMode="auto">
          <a:xfrm>
            <a:off x="5634038" y="4495800"/>
            <a:ext cx="381000" cy="381000"/>
          </a:xfrm>
          <a:prstGeom prst="roundRect">
            <a:avLst>
              <a:gd name="adj" fmla="val 16667"/>
            </a:avLst>
          </a:prstGeom>
          <a:solidFill>
            <a:srgbClr val="B3129A"/>
          </a:solidFill>
          <a:ln w="9525">
            <a:solidFill>
              <a:schemeClr val="accent2"/>
            </a:solidFill>
            <a:round/>
            <a:headEnd/>
            <a:tailEnd/>
          </a:ln>
        </p:spPr>
        <p:txBody>
          <a:bodyPr wrap="none" anchor="ctr">
            <a:prstTxWarp prst="textNoShape">
              <a:avLst/>
            </a:prstTxWarp>
          </a:bodyPr>
          <a:lstStyle/>
          <a:p>
            <a:endParaRPr lang="en-US">
              <a:latin typeface="Calibri"/>
            </a:endParaRPr>
          </a:p>
        </p:txBody>
      </p:sp>
      <p:cxnSp>
        <p:nvCxnSpPr>
          <p:cNvPr id="258061" name="AutoShape 35"/>
          <p:cNvCxnSpPr>
            <a:cxnSpLocks noChangeShapeType="1"/>
            <a:stCxn id="258059" idx="0"/>
            <a:endCxn id="258060" idx="0"/>
          </p:cNvCxnSpPr>
          <p:nvPr/>
        </p:nvCxnSpPr>
        <p:spPr bwMode="auto">
          <a:xfrm rot="-5400000">
            <a:off x="5272088" y="4171950"/>
            <a:ext cx="228600" cy="876300"/>
          </a:xfrm>
          <a:prstGeom prst="curvedConnector3">
            <a:avLst>
              <a:gd name="adj1" fmla="val 200000"/>
            </a:avLst>
          </a:prstGeom>
          <a:noFill/>
          <a:ln w="63500">
            <a:solidFill>
              <a:srgbClr val="B3129A"/>
            </a:solidFill>
            <a:round/>
            <a:headEnd/>
            <a:tailEnd type="triangle" w="med" len="med"/>
          </a:ln>
        </p:spPr>
      </p:cxnSp>
      <p:sp>
        <p:nvSpPr>
          <p:cNvPr id="258062" name="AutoShape 36"/>
          <p:cNvSpPr>
            <a:spLocks noChangeArrowheads="1"/>
          </p:cNvSpPr>
          <p:nvPr/>
        </p:nvSpPr>
        <p:spPr bwMode="auto">
          <a:xfrm>
            <a:off x="5786438" y="5715000"/>
            <a:ext cx="381000" cy="381000"/>
          </a:xfrm>
          <a:prstGeom prst="roundRect">
            <a:avLst>
              <a:gd name="adj" fmla="val 16667"/>
            </a:avLst>
          </a:prstGeom>
          <a:solidFill>
            <a:schemeClr val="accent2"/>
          </a:solidFill>
          <a:ln w="9525">
            <a:solidFill>
              <a:schemeClr val="accent2"/>
            </a:solidFill>
            <a:round/>
            <a:headEnd/>
            <a:tailEnd/>
          </a:ln>
        </p:spPr>
        <p:txBody>
          <a:bodyPr wrap="none" anchor="ctr">
            <a:prstTxWarp prst="textNoShape">
              <a:avLst/>
            </a:prstTxWarp>
          </a:bodyPr>
          <a:lstStyle/>
          <a:p>
            <a:endParaRPr lang="en-US">
              <a:latin typeface="Calibri"/>
            </a:endParaRPr>
          </a:p>
        </p:txBody>
      </p:sp>
      <p:cxnSp>
        <p:nvCxnSpPr>
          <p:cNvPr id="258063" name="AutoShape 37"/>
          <p:cNvCxnSpPr>
            <a:cxnSpLocks noChangeShapeType="1"/>
            <a:stCxn id="258059" idx="6"/>
            <a:endCxn id="258062" idx="0"/>
          </p:cNvCxnSpPr>
          <p:nvPr/>
        </p:nvCxnSpPr>
        <p:spPr bwMode="auto">
          <a:xfrm>
            <a:off x="5329238" y="5029200"/>
            <a:ext cx="647700" cy="685800"/>
          </a:xfrm>
          <a:prstGeom prst="curvedConnector2">
            <a:avLst/>
          </a:prstGeom>
          <a:noFill/>
          <a:ln w="63500">
            <a:solidFill>
              <a:schemeClr val="accent2"/>
            </a:solidFill>
            <a:round/>
            <a:headEnd/>
            <a:tailEnd type="triangle" w="med" len="med"/>
          </a:ln>
        </p:spPr>
      </p:cxnSp>
      <p:sp>
        <p:nvSpPr>
          <p:cNvPr id="258064" name="AutoShape 38"/>
          <p:cNvSpPr>
            <a:spLocks noChangeArrowheads="1"/>
          </p:cNvSpPr>
          <p:nvPr/>
        </p:nvSpPr>
        <p:spPr bwMode="auto">
          <a:xfrm>
            <a:off x="3881438" y="5943600"/>
            <a:ext cx="381000" cy="381000"/>
          </a:xfrm>
          <a:prstGeom prst="roundRect">
            <a:avLst>
              <a:gd name="adj" fmla="val 16667"/>
            </a:avLst>
          </a:prstGeom>
          <a:solidFill>
            <a:srgbClr val="0D80C4"/>
          </a:solidFill>
          <a:ln w="9525">
            <a:solidFill>
              <a:srgbClr val="C29EF1"/>
            </a:solidFill>
            <a:round/>
            <a:headEnd/>
            <a:tailEnd/>
          </a:ln>
        </p:spPr>
        <p:txBody>
          <a:bodyPr wrap="none" anchor="ctr">
            <a:prstTxWarp prst="textNoShape">
              <a:avLst/>
            </a:prstTxWarp>
          </a:bodyPr>
          <a:lstStyle/>
          <a:p>
            <a:endParaRPr lang="en-US">
              <a:latin typeface="Calibri"/>
            </a:endParaRPr>
          </a:p>
        </p:txBody>
      </p:sp>
      <p:cxnSp>
        <p:nvCxnSpPr>
          <p:cNvPr id="258065" name="AutoShape 39"/>
          <p:cNvCxnSpPr>
            <a:cxnSpLocks noChangeShapeType="1"/>
            <a:stCxn id="258059" idx="2"/>
            <a:endCxn id="258064" idx="0"/>
          </p:cNvCxnSpPr>
          <p:nvPr/>
        </p:nvCxnSpPr>
        <p:spPr bwMode="auto">
          <a:xfrm rot="10800000" flipV="1">
            <a:off x="4071938" y="5029200"/>
            <a:ext cx="495300" cy="914400"/>
          </a:xfrm>
          <a:prstGeom prst="curvedConnector2">
            <a:avLst/>
          </a:prstGeom>
          <a:noFill/>
          <a:ln w="63500">
            <a:solidFill>
              <a:srgbClr val="0D80C4"/>
            </a:solidFill>
            <a:round/>
            <a:headEnd/>
            <a:tailEnd type="triangle" w="med" len="med"/>
          </a:ln>
        </p:spPr>
      </p:cxnSp>
      <p:sp>
        <p:nvSpPr>
          <p:cNvPr id="12" name="Line 25"/>
          <p:cNvSpPr>
            <a:spLocks noChangeShapeType="1"/>
          </p:cNvSpPr>
          <p:nvPr/>
        </p:nvSpPr>
        <p:spPr bwMode="auto">
          <a:xfrm>
            <a:off x="6111875" y="4676775"/>
            <a:ext cx="3048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latin typeface="Calibri"/>
            </a:endParaRPr>
          </a:p>
        </p:txBody>
      </p:sp>
      <p:sp>
        <p:nvSpPr>
          <p:cNvPr id="13" name="Text Box 26"/>
          <p:cNvSpPr txBox="1">
            <a:spLocks noChangeArrowheads="1"/>
          </p:cNvSpPr>
          <p:nvPr/>
        </p:nvSpPr>
        <p:spPr bwMode="auto">
          <a:xfrm>
            <a:off x="6477000" y="4419600"/>
            <a:ext cx="1313881" cy="461665"/>
          </a:xfrm>
          <a:prstGeom prst="rect">
            <a:avLst/>
          </a:prstGeom>
          <a:noFill/>
          <a:ln w="9525">
            <a:noFill/>
            <a:miter lim="800000"/>
            <a:headEnd/>
            <a:tailEnd/>
          </a:ln>
        </p:spPr>
        <p:txBody>
          <a:bodyPr wrap="none">
            <a:prstTxWarp prst="textNoShape">
              <a:avLst/>
            </a:prstTxWarp>
            <a:spAutoFit/>
          </a:bodyPr>
          <a:lstStyle/>
          <a:p>
            <a:r>
              <a:rPr lang="en-US" b="0">
                <a:latin typeface="Calibri"/>
              </a:rPr>
              <a:t>language</a:t>
            </a:r>
          </a:p>
        </p:txBody>
      </p:sp>
      <p:sp>
        <p:nvSpPr>
          <p:cNvPr id="14" name="Line 42"/>
          <p:cNvSpPr>
            <a:spLocks noChangeShapeType="1"/>
          </p:cNvSpPr>
          <p:nvPr/>
        </p:nvSpPr>
        <p:spPr bwMode="auto">
          <a:xfrm>
            <a:off x="6335713" y="5972175"/>
            <a:ext cx="3048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latin typeface="Calibri"/>
            </a:endParaRPr>
          </a:p>
        </p:txBody>
      </p:sp>
      <p:sp>
        <p:nvSpPr>
          <p:cNvPr id="15" name="Text Box 43"/>
          <p:cNvSpPr txBox="1">
            <a:spLocks noChangeArrowheads="1"/>
          </p:cNvSpPr>
          <p:nvPr/>
        </p:nvSpPr>
        <p:spPr bwMode="auto">
          <a:xfrm>
            <a:off x="6700838" y="5715000"/>
            <a:ext cx="1542760" cy="461665"/>
          </a:xfrm>
          <a:prstGeom prst="rect">
            <a:avLst/>
          </a:prstGeom>
          <a:noFill/>
          <a:ln w="9525">
            <a:noFill/>
            <a:miter lim="800000"/>
            <a:headEnd/>
            <a:tailEnd/>
          </a:ln>
        </p:spPr>
        <p:txBody>
          <a:bodyPr wrap="none">
            <a:prstTxWarp prst="textNoShape">
              <a:avLst/>
            </a:prstTxWarp>
            <a:spAutoFit/>
          </a:bodyPr>
          <a:lstStyle/>
          <a:p>
            <a:r>
              <a:rPr lang="en-US" b="0">
                <a:latin typeface="Calibri"/>
              </a:rPr>
              <a:t>perception</a:t>
            </a:r>
          </a:p>
        </p:txBody>
      </p:sp>
      <p:sp>
        <p:nvSpPr>
          <p:cNvPr id="16" name="Line 44"/>
          <p:cNvSpPr>
            <a:spLocks noChangeShapeType="1"/>
          </p:cNvSpPr>
          <p:nvPr/>
        </p:nvSpPr>
        <p:spPr bwMode="auto">
          <a:xfrm flipH="1">
            <a:off x="3348038" y="6096000"/>
            <a:ext cx="381000" cy="0"/>
          </a:xfrm>
          <a:prstGeom prst="line">
            <a:avLst/>
          </a:prstGeom>
          <a:noFill/>
          <a:ln w="9525">
            <a:solidFill>
              <a:schemeClr val="tx1"/>
            </a:solidFill>
            <a:round/>
            <a:headEnd/>
            <a:tailEnd type="triangle" w="med" len="med"/>
          </a:ln>
        </p:spPr>
        <p:txBody>
          <a:bodyPr wrap="none" anchor="ctr">
            <a:prstTxWarp prst="textNoShape">
              <a:avLst/>
            </a:prstTxWarp>
          </a:bodyPr>
          <a:lstStyle/>
          <a:p>
            <a:endParaRPr lang="en-US">
              <a:latin typeface="Calibri"/>
            </a:endParaRPr>
          </a:p>
        </p:txBody>
      </p:sp>
      <p:sp>
        <p:nvSpPr>
          <p:cNvPr id="17" name="Text Box 45"/>
          <p:cNvSpPr txBox="1">
            <a:spLocks noChangeArrowheads="1"/>
          </p:cNvSpPr>
          <p:nvPr/>
        </p:nvSpPr>
        <p:spPr bwMode="auto">
          <a:xfrm>
            <a:off x="1066800" y="5867400"/>
            <a:ext cx="2076710" cy="461665"/>
          </a:xfrm>
          <a:prstGeom prst="rect">
            <a:avLst/>
          </a:prstGeom>
          <a:noFill/>
          <a:ln w="9525">
            <a:noFill/>
            <a:miter lim="800000"/>
            <a:headEnd/>
            <a:tailEnd/>
          </a:ln>
        </p:spPr>
        <p:txBody>
          <a:bodyPr wrap="none">
            <a:prstTxWarp prst="textNoShape">
              <a:avLst/>
            </a:prstTxWarp>
            <a:spAutoFit/>
          </a:bodyPr>
          <a:lstStyle/>
          <a:p>
            <a:r>
              <a:rPr lang="en-US" b="0">
                <a:latin typeface="Calibri"/>
              </a:rPr>
              <a:t>spatial location</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itle 1"/>
          <p:cNvSpPr>
            <a:spLocks noGrp="1"/>
          </p:cNvSpPr>
          <p:nvPr>
            <p:ph type="title" idx="4294967295"/>
          </p:nvPr>
        </p:nvSpPr>
        <p:spPr>
          <a:xfrm>
            <a:off x="685800" y="228600"/>
            <a:ext cx="7772400" cy="1143000"/>
          </a:xfrm>
        </p:spPr>
        <p:txBody>
          <a:bodyPr/>
          <a:lstStyle/>
          <a:p>
            <a:r>
              <a:rPr lang="en-US" sz="3200" smtClean="0"/>
              <a:t>An important division</a:t>
            </a:r>
          </a:p>
        </p:txBody>
      </p:sp>
      <p:cxnSp>
        <p:nvCxnSpPr>
          <p:cNvPr id="260099" name="Straight Connector 4"/>
          <p:cNvCxnSpPr>
            <a:cxnSpLocks noChangeShapeType="1"/>
          </p:cNvCxnSpPr>
          <p:nvPr/>
        </p:nvCxnSpPr>
        <p:spPr bwMode="auto">
          <a:xfrm rot="5400000">
            <a:off x="1982788" y="3886200"/>
            <a:ext cx="4113212" cy="1588"/>
          </a:xfrm>
          <a:prstGeom prst="line">
            <a:avLst/>
          </a:prstGeom>
          <a:noFill/>
          <a:ln w="38100">
            <a:solidFill>
              <a:schemeClr val="tx2"/>
            </a:solidFill>
            <a:round/>
            <a:headEnd/>
            <a:tailEnd/>
          </a:ln>
        </p:spPr>
      </p:cxnSp>
      <p:cxnSp>
        <p:nvCxnSpPr>
          <p:cNvPr id="260100" name="Straight Connector 6"/>
          <p:cNvCxnSpPr>
            <a:cxnSpLocks noChangeShapeType="1"/>
          </p:cNvCxnSpPr>
          <p:nvPr/>
        </p:nvCxnSpPr>
        <p:spPr bwMode="auto">
          <a:xfrm rot="10800000">
            <a:off x="1524000" y="3886200"/>
            <a:ext cx="5105400" cy="1588"/>
          </a:xfrm>
          <a:prstGeom prst="line">
            <a:avLst/>
          </a:prstGeom>
          <a:noFill/>
          <a:ln w="38100">
            <a:solidFill>
              <a:schemeClr val="tx2"/>
            </a:solidFill>
            <a:round/>
            <a:headEnd/>
            <a:tailEnd/>
          </a:ln>
        </p:spPr>
      </p:cxnSp>
      <p:sp>
        <p:nvSpPr>
          <p:cNvPr id="260101" name="TextBox 10"/>
          <p:cNvSpPr txBox="1">
            <a:spLocks noChangeArrowheads="1"/>
          </p:cNvSpPr>
          <p:nvPr/>
        </p:nvSpPr>
        <p:spPr bwMode="auto">
          <a:xfrm>
            <a:off x="2971800" y="1295400"/>
            <a:ext cx="2228044" cy="461665"/>
          </a:xfrm>
          <a:prstGeom prst="rect">
            <a:avLst/>
          </a:prstGeom>
          <a:noFill/>
          <a:ln w="9525">
            <a:noFill/>
            <a:miter lim="800000"/>
            <a:headEnd/>
            <a:tailEnd/>
          </a:ln>
        </p:spPr>
        <p:txBody>
          <a:bodyPr wrap="none">
            <a:prstTxWarp prst="textNoShape">
              <a:avLst/>
            </a:prstTxWarp>
            <a:spAutoFit/>
          </a:bodyPr>
          <a:lstStyle/>
          <a:p>
            <a:r>
              <a:rPr lang="en-US">
                <a:solidFill>
                  <a:schemeClr val="bg2"/>
                </a:solidFill>
                <a:latin typeface="Calibri"/>
              </a:rPr>
              <a:t>Domain-specific</a:t>
            </a:r>
            <a:endParaRPr lang="en-US">
              <a:solidFill>
                <a:schemeClr val="tx2"/>
              </a:solidFill>
              <a:latin typeface="Calibri"/>
            </a:endParaRPr>
          </a:p>
        </p:txBody>
      </p:sp>
      <p:sp>
        <p:nvSpPr>
          <p:cNvPr id="260102" name="TextBox 11"/>
          <p:cNvSpPr txBox="1">
            <a:spLocks noChangeArrowheads="1"/>
          </p:cNvSpPr>
          <p:nvPr/>
        </p:nvSpPr>
        <p:spPr bwMode="auto">
          <a:xfrm>
            <a:off x="2971800" y="6019800"/>
            <a:ext cx="2229246" cy="461665"/>
          </a:xfrm>
          <a:prstGeom prst="rect">
            <a:avLst/>
          </a:prstGeom>
          <a:noFill/>
          <a:ln w="9525">
            <a:noFill/>
            <a:miter lim="800000"/>
            <a:headEnd/>
            <a:tailEnd/>
          </a:ln>
        </p:spPr>
        <p:txBody>
          <a:bodyPr wrap="none">
            <a:prstTxWarp prst="textNoShape">
              <a:avLst/>
            </a:prstTxWarp>
            <a:spAutoFit/>
          </a:bodyPr>
          <a:lstStyle/>
          <a:p>
            <a:r>
              <a:rPr lang="en-US">
                <a:solidFill>
                  <a:srgbClr val="0F713C"/>
                </a:solidFill>
                <a:latin typeface="Calibri"/>
              </a:rPr>
              <a:t>Domain-general</a:t>
            </a:r>
          </a:p>
        </p:txBody>
      </p:sp>
      <p:sp>
        <p:nvSpPr>
          <p:cNvPr id="66567" name="TextBox 12"/>
          <p:cNvSpPr txBox="1">
            <a:spLocks noChangeArrowheads="1"/>
          </p:cNvSpPr>
          <p:nvPr/>
        </p:nvSpPr>
        <p:spPr bwMode="auto">
          <a:xfrm>
            <a:off x="6477000" y="3276600"/>
            <a:ext cx="1004001" cy="461665"/>
          </a:xfrm>
          <a:prstGeom prst="rect">
            <a:avLst/>
          </a:prstGeom>
          <a:noFill/>
          <a:ln w="9525">
            <a:noFill/>
            <a:miter lim="800000"/>
            <a:headEnd/>
            <a:tailEnd/>
          </a:ln>
        </p:spPr>
        <p:txBody>
          <a:bodyPr wrap="none">
            <a:prstTxWarp prst="textNoShape">
              <a:avLst/>
            </a:prstTxWarp>
            <a:spAutoFit/>
          </a:bodyPr>
          <a:lstStyle/>
          <a:p>
            <a:r>
              <a:rPr lang="en-US">
                <a:solidFill>
                  <a:srgbClr val="0D80C4"/>
                </a:solidFill>
                <a:latin typeface="Calibri"/>
              </a:rPr>
              <a:t>Innate</a:t>
            </a:r>
            <a:endParaRPr lang="en-US">
              <a:solidFill>
                <a:srgbClr val="D6C1FB"/>
              </a:solidFill>
              <a:latin typeface="Calibri"/>
            </a:endParaRPr>
          </a:p>
        </p:txBody>
      </p:sp>
      <p:sp>
        <p:nvSpPr>
          <p:cNvPr id="260104" name="TextBox 13"/>
          <p:cNvSpPr txBox="1">
            <a:spLocks noChangeArrowheads="1"/>
          </p:cNvSpPr>
          <p:nvPr/>
        </p:nvSpPr>
        <p:spPr bwMode="auto">
          <a:xfrm>
            <a:off x="152400" y="3276600"/>
            <a:ext cx="1216349" cy="461665"/>
          </a:xfrm>
          <a:prstGeom prst="rect">
            <a:avLst/>
          </a:prstGeom>
          <a:noFill/>
          <a:ln w="9525">
            <a:noFill/>
            <a:miter lim="800000"/>
            <a:headEnd/>
            <a:tailEnd/>
          </a:ln>
        </p:spPr>
        <p:txBody>
          <a:bodyPr wrap="none">
            <a:prstTxWarp prst="textNoShape">
              <a:avLst/>
            </a:prstTxWarp>
            <a:spAutoFit/>
          </a:bodyPr>
          <a:lstStyle/>
          <a:p>
            <a:r>
              <a:rPr lang="en-US">
                <a:solidFill>
                  <a:schemeClr val="accent1"/>
                </a:solidFill>
                <a:latin typeface="Calibri"/>
              </a:rPr>
              <a:t>Learned</a:t>
            </a:r>
            <a:endParaRPr lang="en-US">
              <a:solidFill>
                <a:srgbClr val="FFCB0A"/>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Title 1"/>
          <p:cNvSpPr>
            <a:spLocks noGrp="1"/>
          </p:cNvSpPr>
          <p:nvPr>
            <p:ph type="title" idx="4294967295"/>
          </p:nvPr>
        </p:nvSpPr>
        <p:spPr>
          <a:xfrm>
            <a:off x="685800" y="228600"/>
            <a:ext cx="7772400" cy="1143000"/>
          </a:xfrm>
        </p:spPr>
        <p:txBody>
          <a:bodyPr/>
          <a:lstStyle/>
          <a:p>
            <a:r>
              <a:rPr lang="en-US" sz="3200" smtClean="0"/>
              <a:t>An important division</a:t>
            </a:r>
          </a:p>
        </p:txBody>
      </p:sp>
      <p:sp>
        <p:nvSpPr>
          <p:cNvPr id="261129" name="TextBox 10"/>
          <p:cNvSpPr txBox="1">
            <a:spLocks noChangeArrowheads="1"/>
          </p:cNvSpPr>
          <p:nvPr/>
        </p:nvSpPr>
        <p:spPr bwMode="auto">
          <a:xfrm>
            <a:off x="4572000" y="2286000"/>
            <a:ext cx="1737825" cy="461665"/>
          </a:xfrm>
          <a:prstGeom prst="rect">
            <a:avLst/>
          </a:prstGeom>
          <a:noFill/>
          <a:ln w="9525">
            <a:noFill/>
            <a:miter lim="800000"/>
            <a:headEnd/>
            <a:tailEnd/>
          </a:ln>
        </p:spPr>
        <p:txBody>
          <a:bodyPr wrap="none">
            <a:prstTxWarp prst="textNoShape">
              <a:avLst/>
            </a:prstTxWarp>
            <a:spAutoFit/>
          </a:bodyPr>
          <a:lstStyle/>
          <a:p>
            <a:r>
              <a:rPr lang="en-US">
                <a:solidFill>
                  <a:schemeClr val="bg2"/>
                </a:solidFill>
                <a:latin typeface="Calibri"/>
              </a:rPr>
              <a:t>Generativist</a:t>
            </a:r>
            <a:endParaRPr lang="en-US">
              <a:solidFill>
                <a:schemeClr val="tx2"/>
              </a:solidFill>
              <a:latin typeface="Calibri"/>
            </a:endParaRPr>
          </a:p>
        </p:txBody>
      </p:sp>
      <p:sp>
        <p:nvSpPr>
          <p:cNvPr id="261130" name="TextBox 11"/>
          <p:cNvSpPr txBox="1">
            <a:spLocks noChangeArrowheads="1"/>
          </p:cNvSpPr>
          <p:nvPr/>
        </p:nvSpPr>
        <p:spPr bwMode="auto">
          <a:xfrm>
            <a:off x="4495800" y="4495800"/>
            <a:ext cx="2121093" cy="461665"/>
          </a:xfrm>
          <a:prstGeom prst="rect">
            <a:avLst/>
          </a:prstGeom>
          <a:noFill/>
          <a:ln w="9525">
            <a:noFill/>
            <a:miter lim="800000"/>
            <a:headEnd/>
            <a:tailEnd/>
          </a:ln>
        </p:spPr>
        <p:txBody>
          <a:bodyPr wrap="none">
            <a:prstTxWarp prst="textNoShape">
              <a:avLst/>
            </a:prstTxWarp>
            <a:spAutoFit/>
          </a:bodyPr>
          <a:lstStyle/>
          <a:p>
            <a:r>
              <a:rPr lang="en-US">
                <a:solidFill>
                  <a:srgbClr val="0F713C"/>
                </a:solidFill>
                <a:latin typeface="Calibri"/>
              </a:rPr>
              <a:t>Constructionist</a:t>
            </a:r>
            <a:endParaRPr lang="en-US">
              <a:solidFill>
                <a:srgbClr val="FFFF00"/>
              </a:solidFill>
              <a:latin typeface="Calibri"/>
            </a:endParaRPr>
          </a:p>
        </p:txBody>
      </p:sp>
      <p:cxnSp>
        <p:nvCxnSpPr>
          <p:cNvPr id="261131" name="Straight Connector 4"/>
          <p:cNvCxnSpPr>
            <a:cxnSpLocks noChangeShapeType="1"/>
          </p:cNvCxnSpPr>
          <p:nvPr/>
        </p:nvCxnSpPr>
        <p:spPr bwMode="auto">
          <a:xfrm rot="5400000">
            <a:off x="1982788" y="3886200"/>
            <a:ext cx="4113212" cy="1588"/>
          </a:xfrm>
          <a:prstGeom prst="line">
            <a:avLst/>
          </a:prstGeom>
          <a:noFill/>
          <a:ln w="38100">
            <a:solidFill>
              <a:schemeClr val="tx2"/>
            </a:solidFill>
            <a:round/>
            <a:headEnd/>
            <a:tailEnd/>
          </a:ln>
        </p:spPr>
      </p:cxnSp>
      <p:cxnSp>
        <p:nvCxnSpPr>
          <p:cNvPr id="261132" name="Straight Connector 6"/>
          <p:cNvCxnSpPr>
            <a:cxnSpLocks noChangeShapeType="1"/>
          </p:cNvCxnSpPr>
          <p:nvPr/>
        </p:nvCxnSpPr>
        <p:spPr bwMode="auto">
          <a:xfrm rot="10800000">
            <a:off x="1524000" y="3886200"/>
            <a:ext cx="5105400" cy="1588"/>
          </a:xfrm>
          <a:prstGeom prst="line">
            <a:avLst/>
          </a:prstGeom>
          <a:noFill/>
          <a:ln w="38100">
            <a:solidFill>
              <a:schemeClr val="tx2"/>
            </a:solidFill>
            <a:round/>
            <a:headEnd/>
            <a:tailEnd/>
          </a:ln>
        </p:spPr>
      </p:cxnSp>
      <p:sp>
        <p:nvSpPr>
          <p:cNvPr id="261133" name="TextBox 10"/>
          <p:cNvSpPr txBox="1">
            <a:spLocks noChangeArrowheads="1"/>
          </p:cNvSpPr>
          <p:nvPr/>
        </p:nvSpPr>
        <p:spPr bwMode="auto">
          <a:xfrm>
            <a:off x="2971800" y="1295400"/>
            <a:ext cx="2228044" cy="461665"/>
          </a:xfrm>
          <a:prstGeom prst="rect">
            <a:avLst/>
          </a:prstGeom>
          <a:noFill/>
          <a:ln w="9525">
            <a:noFill/>
            <a:miter lim="800000"/>
            <a:headEnd/>
            <a:tailEnd/>
          </a:ln>
        </p:spPr>
        <p:txBody>
          <a:bodyPr wrap="none">
            <a:prstTxWarp prst="textNoShape">
              <a:avLst/>
            </a:prstTxWarp>
            <a:spAutoFit/>
          </a:bodyPr>
          <a:lstStyle/>
          <a:p>
            <a:r>
              <a:rPr lang="en-US">
                <a:solidFill>
                  <a:schemeClr val="bg2"/>
                </a:solidFill>
                <a:latin typeface="Calibri"/>
              </a:rPr>
              <a:t>Domain-specific</a:t>
            </a:r>
            <a:endParaRPr lang="en-US">
              <a:solidFill>
                <a:schemeClr val="tx2"/>
              </a:solidFill>
              <a:latin typeface="Calibri"/>
            </a:endParaRPr>
          </a:p>
        </p:txBody>
      </p:sp>
      <p:sp>
        <p:nvSpPr>
          <p:cNvPr id="261134" name="TextBox 11"/>
          <p:cNvSpPr txBox="1">
            <a:spLocks noChangeArrowheads="1"/>
          </p:cNvSpPr>
          <p:nvPr/>
        </p:nvSpPr>
        <p:spPr bwMode="auto">
          <a:xfrm>
            <a:off x="2971800" y="6019800"/>
            <a:ext cx="2229246" cy="461665"/>
          </a:xfrm>
          <a:prstGeom prst="rect">
            <a:avLst/>
          </a:prstGeom>
          <a:noFill/>
          <a:ln w="9525">
            <a:noFill/>
            <a:miter lim="800000"/>
            <a:headEnd/>
            <a:tailEnd/>
          </a:ln>
        </p:spPr>
        <p:txBody>
          <a:bodyPr wrap="none">
            <a:prstTxWarp prst="textNoShape">
              <a:avLst/>
            </a:prstTxWarp>
            <a:spAutoFit/>
          </a:bodyPr>
          <a:lstStyle/>
          <a:p>
            <a:r>
              <a:rPr lang="en-US">
                <a:solidFill>
                  <a:srgbClr val="0F713C"/>
                </a:solidFill>
                <a:latin typeface="Calibri"/>
              </a:rPr>
              <a:t>Domain-general</a:t>
            </a:r>
          </a:p>
        </p:txBody>
      </p:sp>
      <p:sp>
        <p:nvSpPr>
          <p:cNvPr id="66567" name="TextBox 12"/>
          <p:cNvSpPr txBox="1">
            <a:spLocks noChangeArrowheads="1"/>
          </p:cNvSpPr>
          <p:nvPr/>
        </p:nvSpPr>
        <p:spPr bwMode="auto">
          <a:xfrm>
            <a:off x="6477000" y="3276600"/>
            <a:ext cx="1004001" cy="461665"/>
          </a:xfrm>
          <a:prstGeom prst="rect">
            <a:avLst/>
          </a:prstGeom>
          <a:noFill/>
          <a:ln w="9525">
            <a:noFill/>
            <a:miter lim="800000"/>
            <a:headEnd/>
            <a:tailEnd/>
          </a:ln>
        </p:spPr>
        <p:txBody>
          <a:bodyPr wrap="none">
            <a:prstTxWarp prst="textNoShape">
              <a:avLst/>
            </a:prstTxWarp>
            <a:spAutoFit/>
          </a:bodyPr>
          <a:lstStyle/>
          <a:p>
            <a:r>
              <a:rPr lang="en-US">
                <a:solidFill>
                  <a:srgbClr val="0D80C4"/>
                </a:solidFill>
                <a:latin typeface="Calibri"/>
              </a:rPr>
              <a:t>Innate</a:t>
            </a:r>
            <a:endParaRPr lang="en-US">
              <a:solidFill>
                <a:srgbClr val="D6C1FB"/>
              </a:solidFill>
              <a:latin typeface="Calibri"/>
            </a:endParaRPr>
          </a:p>
        </p:txBody>
      </p:sp>
      <p:sp>
        <p:nvSpPr>
          <p:cNvPr id="261136" name="TextBox 13"/>
          <p:cNvSpPr txBox="1">
            <a:spLocks noChangeArrowheads="1"/>
          </p:cNvSpPr>
          <p:nvPr/>
        </p:nvSpPr>
        <p:spPr bwMode="auto">
          <a:xfrm>
            <a:off x="152400" y="3276600"/>
            <a:ext cx="1216349" cy="461665"/>
          </a:xfrm>
          <a:prstGeom prst="rect">
            <a:avLst/>
          </a:prstGeom>
          <a:noFill/>
          <a:ln w="9525">
            <a:noFill/>
            <a:miter lim="800000"/>
            <a:headEnd/>
            <a:tailEnd/>
          </a:ln>
        </p:spPr>
        <p:txBody>
          <a:bodyPr wrap="none">
            <a:prstTxWarp prst="textNoShape">
              <a:avLst/>
            </a:prstTxWarp>
            <a:spAutoFit/>
          </a:bodyPr>
          <a:lstStyle/>
          <a:p>
            <a:r>
              <a:rPr lang="en-US">
                <a:solidFill>
                  <a:schemeClr val="accent1"/>
                </a:solidFill>
                <a:latin typeface="Calibri"/>
              </a:rPr>
              <a:t>Learned</a:t>
            </a:r>
            <a:endParaRPr lang="en-US">
              <a:solidFill>
                <a:srgbClr val="FFCB0A"/>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itle 1"/>
          <p:cNvSpPr>
            <a:spLocks noGrp="1"/>
          </p:cNvSpPr>
          <p:nvPr>
            <p:ph type="title" idx="4294967295"/>
          </p:nvPr>
        </p:nvSpPr>
        <p:spPr>
          <a:xfrm>
            <a:off x="685800" y="228600"/>
            <a:ext cx="7772400" cy="1143000"/>
          </a:xfrm>
        </p:spPr>
        <p:txBody>
          <a:bodyPr/>
          <a:lstStyle/>
          <a:p>
            <a:r>
              <a:rPr lang="en-US" sz="3200" smtClean="0"/>
              <a:t>An important division</a:t>
            </a:r>
          </a:p>
        </p:txBody>
      </p:sp>
      <p:sp>
        <p:nvSpPr>
          <p:cNvPr id="262157" name="TextBox 10"/>
          <p:cNvSpPr txBox="1">
            <a:spLocks noChangeArrowheads="1"/>
          </p:cNvSpPr>
          <p:nvPr/>
        </p:nvSpPr>
        <p:spPr bwMode="auto">
          <a:xfrm>
            <a:off x="4572000" y="2286000"/>
            <a:ext cx="1737825" cy="461665"/>
          </a:xfrm>
          <a:prstGeom prst="rect">
            <a:avLst/>
          </a:prstGeom>
          <a:noFill/>
          <a:ln w="9525">
            <a:noFill/>
            <a:miter lim="800000"/>
            <a:headEnd/>
            <a:tailEnd/>
          </a:ln>
        </p:spPr>
        <p:txBody>
          <a:bodyPr wrap="none">
            <a:prstTxWarp prst="textNoShape">
              <a:avLst/>
            </a:prstTxWarp>
            <a:spAutoFit/>
          </a:bodyPr>
          <a:lstStyle/>
          <a:p>
            <a:r>
              <a:rPr lang="en-US">
                <a:solidFill>
                  <a:schemeClr val="bg2"/>
                </a:solidFill>
                <a:latin typeface="Calibri"/>
              </a:rPr>
              <a:t>Generativist</a:t>
            </a:r>
            <a:endParaRPr lang="en-US">
              <a:solidFill>
                <a:schemeClr val="tx2"/>
              </a:solidFill>
              <a:latin typeface="Calibri"/>
            </a:endParaRPr>
          </a:p>
        </p:txBody>
      </p:sp>
      <p:sp>
        <p:nvSpPr>
          <p:cNvPr id="262158" name="TextBox 11"/>
          <p:cNvSpPr txBox="1">
            <a:spLocks noChangeArrowheads="1"/>
          </p:cNvSpPr>
          <p:nvPr/>
        </p:nvSpPr>
        <p:spPr bwMode="auto">
          <a:xfrm>
            <a:off x="4495800" y="4495800"/>
            <a:ext cx="2121093" cy="461665"/>
          </a:xfrm>
          <a:prstGeom prst="rect">
            <a:avLst/>
          </a:prstGeom>
          <a:noFill/>
          <a:ln w="9525">
            <a:noFill/>
            <a:miter lim="800000"/>
            <a:headEnd/>
            <a:tailEnd/>
          </a:ln>
        </p:spPr>
        <p:txBody>
          <a:bodyPr wrap="none">
            <a:prstTxWarp prst="textNoShape">
              <a:avLst/>
            </a:prstTxWarp>
            <a:spAutoFit/>
          </a:bodyPr>
          <a:lstStyle/>
          <a:p>
            <a:r>
              <a:rPr lang="en-US">
                <a:solidFill>
                  <a:srgbClr val="0F713C"/>
                </a:solidFill>
                <a:latin typeface="Calibri"/>
              </a:rPr>
              <a:t>Constructionist</a:t>
            </a:r>
            <a:endParaRPr lang="en-US">
              <a:solidFill>
                <a:srgbClr val="FFFF00"/>
              </a:solidFill>
              <a:latin typeface="Calibri"/>
            </a:endParaRPr>
          </a:p>
        </p:txBody>
      </p:sp>
      <p:cxnSp>
        <p:nvCxnSpPr>
          <p:cNvPr id="262159" name="Straight Connector 4"/>
          <p:cNvCxnSpPr>
            <a:cxnSpLocks noChangeShapeType="1"/>
          </p:cNvCxnSpPr>
          <p:nvPr/>
        </p:nvCxnSpPr>
        <p:spPr bwMode="auto">
          <a:xfrm rot="5400000">
            <a:off x="1982788" y="3886200"/>
            <a:ext cx="4113212" cy="1588"/>
          </a:xfrm>
          <a:prstGeom prst="line">
            <a:avLst/>
          </a:prstGeom>
          <a:noFill/>
          <a:ln w="38100">
            <a:solidFill>
              <a:schemeClr val="tx2"/>
            </a:solidFill>
            <a:round/>
            <a:headEnd/>
            <a:tailEnd/>
          </a:ln>
        </p:spPr>
      </p:cxnSp>
      <p:cxnSp>
        <p:nvCxnSpPr>
          <p:cNvPr id="262160" name="Straight Connector 6"/>
          <p:cNvCxnSpPr>
            <a:cxnSpLocks noChangeShapeType="1"/>
          </p:cNvCxnSpPr>
          <p:nvPr/>
        </p:nvCxnSpPr>
        <p:spPr bwMode="auto">
          <a:xfrm rot="10800000">
            <a:off x="1524000" y="3886200"/>
            <a:ext cx="5105400" cy="1588"/>
          </a:xfrm>
          <a:prstGeom prst="line">
            <a:avLst/>
          </a:prstGeom>
          <a:noFill/>
          <a:ln w="38100">
            <a:solidFill>
              <a:schemeClr val="tx2"/>
            </a:solidFill>
            <a:round/>
            <a:headEnd/>
            <a:tailEnd/>
          </a:ln>
        </p:spPr>
      </p:cxnSp>
      <p:sp>
        <p:nvSpPr>
          <p:cNvPr id="262161" name="TextBox 10"/>
          <p:cNvSpPr txBox="1">
            <a:spLocks noChangeArrowheads="1"/>
          </p:cNvSpPr>
          <p:nvPr/>
        </p:nvSpPr>
        <p:spPr bwMode="auto">
          <a:xfrm>
            <a:off x="2971800" y="1295400"/>
            <a:ext cx="2228044" cy="461665"/>
          </a:xfrm>
          <a:prstGeom prst="rect">
            <a:avLst/>
          </a:prstGeom>
          <a:noFill/>
          <a:ln w="9525">
            <a:noFill/>
            <a:miter lim="800000"/>
            <a:headEnd/>
            <a:tailEnd/>
          </a:ln>
        </p:spPr>
        <p:txBody>
          <a:bodyPr wrap="none">
            <a:prstTxWarp prst="textNoShape">
              <a:avLst/>
            </a:prstTxWarp>
            <a:spAutoFit/>
          </a:bodyPr>
          <a:lstStyle/>
          <a:p>
            <a:r>
              <a:rPr lang="en-US">
                <a:solidFill>
                  <a:schemeClr val="bg2"/>
                </a:solidFill>
                <a:latin typeface="Calibri"/>
              </a:rPr>
              <a:t>Domain-specific</a:t>
            </a:r>
            <a:endParaRPr lang="en-US">
              <a:solidFill>
                <a:schemeClr val="tx2"/>
              </a:solidFill>
              <a:latin typeface="Calibri"/>
            </a:endParaRPr>
          </a:p>
        </p:txBody>
      </p:sp>
      <p:sp>
        <p:nvSpPr>
          <p:cNvPr id="262162" name="TextBox 11"/>
          <p:cNvSpPr txBox="1">
            <a:spLocks noChangeArrowheads="1"/>
          </p:cNvSpPr>
          <p:nvPr/>
        </p:nvSpPr>
        <p:spPr bwMode="auto">
          <a:xfrm>
            <a:off x="2971800" y="6019800"/>
            <a:ext cx="2229246" cy="461665"/>
          </a:xfrm>
          <a:prstGeom prst="rect">
            <a:avLst/>
          </a:prstGeom>
          <a:noFill/>
          <a:ln w="9525">
            <a:noFill/>
            <a:miter lim="800000"/>
            <a:headEnd/>
            <a:tailEnd/>
          </a:ln>
        </p:spPr>
        <p:txBody>
          <a:bodyPr wrap="none">
            <a:prstTxWarp prst="textNoShape">
              <a:avLst/>
            </a:prstTxWarp>
            <a:spAutoFit/>
          </a:bodyPr>
          <a:lstStyle/>
          <a:p>
            <a:r>
              <a:rPr lang="en-US">
                <a:solidFill>
                  <a:srgbClr val="0F713C"/>
                </a:solidFill>
                <a:latin typeface="Calibri"/>
              </a:rPr>
              <a:t>Domain-general</a:t>
            </a:r>
          </a:p>
        </p:txBody>
      </p:sp>
      <p:sp>
        <p:nvSpPr>
          <p:cNvPr id="66567" name="TextBox 12"/>
          <p:cNvSpPr txBox="1">
            <a:spLocks noChangeArrowheads="1"/>
          </p:cNvSpPr>
          <p:nvPr/>
        </p:nvSpPr>
        <p:spPr bwMode="auto">
          <a:xfrm>
            <a:off x="6477000" y="3276600"/>
            <a:ext cx="1004001" cy="461665"/>
          </a:xfrm>
          <a:prstGeom prst="rect">
            <a:avLst/>
          </a:prstGeom>
          <a:noFill/>
          <a:ln w="9525">
            <a:noFill/>
            <a:miter lim="800000"/>
            <a:headEnd/>
            <a:tailEnd/>
          </a:ln>
        </p:spPr>
        <p:txBody>
          <a:bodyPr wrap="none">
            <a:prstTxWarp prst="textNoShape">
              <a:avLst/>
            </a:prstTxWarp>
            <a:spAutoFit/>
          </a:bodyPr>
          <a:lstStyle/>
          <a:p>
            <a:r>
              <a:rPr lang="en-US">
                <a:solidFill>
                  <a:srgbClr val="0D80C4"/>
                </a:solidFill>
                <a:latin typeface="Calibri"/>
              </a:rPr>
              <a:t>Innate</a:t>
            </a:r>
            <a:endParaRPr lang="en-US">
              <a:solidFill>
                <a:srgbClr val="D6C1FB"/>
              </a:solidFill>
              <a:latin typeface="Calibri"/>
            </a:endParaRPr>
          </a:p>
        </p:txBody>
      </p:sp>
      <p:sp>
        <p:nvSpPr>
          <p:cNvPr id="262164" name="TextBox 13"/>
          <p:cNvSpPr txBox="1">
            <a:spLocks noChangeArrowheads="1"/>
          </p:cNvSpPr>
          <p:nvPr/>
        </p:nvSpPr>
        <p:spPr bwMode="auto">
          <a:xfrm>
            <a:off x="152400" y="3276600"/>
            <a:ext cx="1216349" cy="461665"/>
          </a:xfrm>
          <a:prstGeom prst="rect">
            <a:avLst/>
          </a:prstGeom>
          <a:noFill/>
          <a:ln w="9525">
            <a:noFill/>
            <a:miter lim="800000"/>
            <a:headEnd/>
            <a:tailEnd/>
          </a:ln>
        </p:spPr>
        <p:txBody>
          <a:bodyPr wrap="none">
            <a:prstTxWarp prst="textNoShape">
              <a:avLst/>
            </a:prstTxWarp>
            <a:spAutoFit/>
          </a:bodyPr>
          <a:lstStyle/>
          <a:p>
            <a:r>
              <a:rPr lang="en-US">
                <a:solidFill>
                  <a:schemeClr val="accent1"/>
                </a:solidFill>
                <a:latin typeface="Calibri"/>
              </a:rPr>
              <a:t>Learned</a:t>
            </a:r>
            <a:endParaRPr lang="en-US">
              <a:solidFill>
                <a:srgbClr val="FFCB0A"/>
              </a:solidFill>
              <a:latin typeface="Calibri"/>
            </a:endParaRPr>
          </a:p>
        </p:txBody>
      </p:sp>
      <p:sp>
        <p:nvSpPr>
          <p:cNvPr id="262165" name="TextBox 12"/>
          <p:cNvSpPr txBox="1">
            <a:spLocks noChangeArrowheads="1"/>
          </p:cNvSpPr>
          <p:nvPr/>
        </p:nvSpPr>
        <p:spPr bwMode="auto">
          <a:xfrm>
            <a:off x="1905000" y="3657600"/>
            <a:ext cx="1441420" cy="461665"/>
          </a:xfrm>
          <a:prstGeom prst="rect">
            <a:avLst/>
          </a:prstGeom>
          <a:solidFill>
            <a:schemeClr val="bg1"/>
          </a:solidFill>
          <a:ln w="9525">
            <a:noFill/>
            <a:miter lim="800000"/>
            <a:headEnd/>
            <a:tailEnd/>
          </a:ln>
        </p:spPr>
        <p:txBody>
          <a:bodyPr wrap="none">
            <a:prstTxWarp prst="textNoShape">
              <a:avLst/>
            </a:prstTxWarp>
            <a:spAutoFit/>
          </a:bodyPr>
          <a:lstStyle/>
          <a:p>
            <a:r>
              <a:rPr lang="en-US">
                <a:solidFill>
                  <a:schemeClr val="accent1"/>
                </a:solidFill>
                <a:latin typeface="Calibri"/>
              </a:rPr>
              <a:t>Empiricist</a:t>
            </a:r>
          </a:p>
        </p:txBody>
      </p:sp>
      <p:sp>
        <p:nvSpPr>
          <p:cNvPr id="262166" name="TextBox 13"/>
          <p:cNvSpPr txBox="1">
            <a:spLocks noChangeArrowheads="1"/>
          </p:cNvSpPr>
          <p:nvPr/>
        </p:nvSpPr>
        <p:spPr bwMode="auto">
          <a:xfrm>
            <a:off x="4572000" y="3657600"/>
            <a:ext cx="1166756" cy="461665"/>
          </a:xfrm>
          <a:prstGeom prst="rect">
            <a:avLst/>
          </a:prstGeom>
          <a:solidFill>
            <a:schemeClr val="bg1"/>
          </a:solidFill>
          <a:ln w="9525">
            <a:noFill/>
            <a:miter lim="800000"/>
            <a:headEnd/>
            <a:tailEnd/>
          </a:ln>
        </p:spPr>
        <p:txBody>
          <a:bodyPr wrap="none">
            <a:prstTxWarp prst="textNoShape">
              <a:avLst/>
            </a:prstTxWarp>
            <a:spAutoFit/>
          </a:bodyPr>
          <a:lstStyle/>
          <a:p>
            <a:r>
              <a:rPr lang="en-US">
                <a:solidFill>
                  <a:srgbClr val="0D80C4"/>
                </a:solidFill>
                <a:latin typeface="Calibri"/>
              </a:rPr>
              <a:t>Nativist</a:t>
            </a:r>
            <a:endParaRPr lang="en-US">
              <a:solidFill>
                <a:schemeClr val="hlink"/>
              </a:solidFill>
              <a:latin typeface="Calibri"/>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idx="4294967295"/>
          </p:nvPr>
        </p:nvSpPr>
        <p:spPr>
          <a:xfrm>
            <a:off x="685800" y="2362200"/>
            <a:ext cx="7772400" cy="1143000"/>
          </a:xfrm>
        </p:spPr>
        <p:txBody>
          <a:bodyPr/>
          <a:lstStyle/>
          <a:p>
            <a:pPr eaLnBrk="1" hangingPunct="1"/>
            <a:r>
              <a:rPr lang="en-US" sz="3200"/>
              <a:t>Research Methods</a:t>
            </a:r>
          </a:p>
        </p:txBody>
      </p:sp>
      <p:pic>
        <p:nvPicPr>
          <p:cNvPr id="263171" name="Picture 4"/>
          <p:cNvPicPr>
            <a:picLocks noChangeAspect="1" noChangeArrowheads="1"/>
          </p:cNvPicPr>
          <p:nvPr/>
        </p:nvPicPr>
        <p:blipFill>
          <a:blip r:embed="rId3"/>
          <a:srcRect/>
          <a:stretch>
            <a:fillRect/>
          </a:stretch>
        </p:blipFill>
        <p:spPr bwMode="auto">
          <a:xfrm>
            <a:off x="3352800" y="3810000"/>
            <a:ext cx="2149475" cy="18415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4"/>
          <p:cNvSpPr>
            <a:spLocks noGrp="1" noChangeArrowheads="1"/>
          </p:cNvSpPr>
          <p:nvPr>
            <p:ph type="title" idx="4294967295"/>
          </p:nvPr>
        </p:nvSpPr>
        <p:spPr>
          <a:xfrm>
            <a:off x="609600" y="0"/>
            <a:ext cx="7772400" cy="1143000"/>
          </a:xfrm>
          <a:noFill/>
        </p:spPr>
        <p:txBody>
          <a:bodyPr/>
          <a:lstStyle/>
          <a:p>
            <a:pPr eaLnBrk="1" hangingPunct="1"/>
            <a:r>
              <a:rPr lang="en-US" sz="3200"/>
              <a:t>Research Methods</a:t>
            </a:r>
          </a:p>
        </p:txBody>
      </p:sp>
      <p:sp>
        <p:nvSpPr>
          <p:cNvPr id="265219" name="Rectangle 5"/>
          <p:cNvSpPr>
            <a:spLocks noGrp="1" noChangeArrowheads="1"/>
          </p:cNvSpPr>
          <p:nvPr>
            <p:ph type="body" idx="4294967295"/>
          </p:nvPr>
        </p:nvSpPr>
        <p:spPr>
          <a:xfrm>
            <a:off x="304800" y="1143000"/>
            <a:ext cx="8610600" cy="4876800"/>
          </a:xfrm>
          <a:noFill/>
        </p:spPr>
        <p:txBody>
          <a:bodyPr/>
          <a:lstStyle/>
          <a:p>
            <a:pPr eaLnBrk="1" hangingPunct="1">
              <a:lnSpc>
                <a:spcPct val="90000"/>
              </a:lnSpc>
              <a:buFontTx/>
              <a:buNone/>
            </a:pPr>
            <a:r>
              <a:rPr lang="en-US" sz="2400"/>
              <a:t>Important: do cross-linguistic and cross-cultural research.  Even if language is universal, there are individual differences in language development and there may be more than one route to acquisition success.  Also, there may be influence from different cultures on the language learning environment for children.</a:t>
            </a:r>
          </a:p>
          <a:p>
            <a:pPr eaLnBrk="1" hangingPunct="1">
              <a:lnSpc>
                <a:spcPct val="90000"/>
              </a:lnSpc>
              <a:buFontTx/>
              <a:buNone/>
            </a:pPr>
            <a:endParaRPr lang="en-US" sz="2400">
              <a:solidFill>
                <a:schemeClr val="tx2"/>
              </a:solidFill>
            </a:endParaRPr>
          </a:p>
        </p:txBody>
      </p:sp>
      <p:pic>
        <p:nvPicPr>
          <p:cNvPr id="265220" name="Picture 6"/>
          <p:cNvPicPr>
            <a:picLocks noChangeAspect="1" noChangeArrowheads="1"/>
          </p:cNvPicPr>
          <p:nvPr/>
        </p:nvPicPr>
        <p:blipFill>
          <a:blip r:embed="rId3"/>
          <a:srcRect/>
          <a:stretch>
            <a:fillRect/>
          </a:stretch>
        </p:blipFill>
        <p:spPr bwMode="auto">
          <a:xfrm>
            <a:off x="838200" y="3581400"/>
            <a:ext cx="1303338" cy="1957388"/>
          </a:xfrm>
          <a:prstGeom prst="rect">
            <a:avLst/>
          </a:prstGeom>
          <a:noFill/>
          <a:ln w="9525">
            <a:noFill/>
            <a:miter lim="800000"/>
            <a:headEnd/>
            <a:tailEnd/>
          </a:ln>
        </p:spPr>
      </p:pic>
      <p:pic>
        <p:nvPicPr>
          <p:cNvPr id="265221" name="Picture 7"/>
          <p:cNvPicPr>
            <a:picLocks noChangeAspect="1" noChangeArrowheads="1"/>
          </p:cNvPicPr>
          <p:nvPr/>
        </p:nvPicPr>
        <p:blipFill>
          <a:blip r:embed="rId4"/>
          <a:srcRect/>
          <a:stretch>
            <a:fillRect/>
          </a:stretch>
        </p:blipFill>
        <p:spPr bwMode="auto">
          <a:xfrm>
            <a:off x="2743200" y="4343400"/>
            <a:ext cx="1471613" cy="2033588"/>
          </a:xfrm>
          <a:prstGeom prst="rect">
            <a:avLst/>
          </a:prstGeom>
          <a:noFill/>
          <a:ln w="9525">
            <a:noFill/>
            <a:miter lim="800000"/>
            <a:headEnd/>
            <a:tailEnd/>
          </a:ln>
        </p:spPr>
      </p:pic>
      <p:pic>
        <p:nvPicPr>
          <p:cNvPr id="265222" name="Picture 8"/>
          <p:cNvPicPr>
            <a:picLocks noChangeAspect="1" noChangeArrowheads="1"/>
          </p:cNvPicPr>
          <p:nvPr/>
        </p:nvPicPr>
        <p:blipFill>
          <a:blip r:embed="rId5"/>
          <a:srcRect/>
          <a:stretch>
            <a:fillRect/>
          </a:stretch>
        </p:blipFill>
        <p:spPr bwMode="auto">
          <a:xfrm>
            <a:off x="4800600" y="3429000"/>
            <a:ext cx="1444625" cy="1804988"/>
          </a:xfrm>
          <a:prstGeom prst="rect">
            <a:avLst/>
          </a:prstGeom>
          <a:noFill/>
          <a:ln w="9525">
            <a:noFill/>
            <a:miter lim="800000"/>
            <a:headEnd/>
            <a:tailEnd/>
          </a:ln>
        </p:spPr>
      </p:pic>
      <p:pic>
        <p:nvPicPr>
          <p:cNvPr id="265223" name="Picture 9"/>
          <p:cNvPicPr>
            <a:picLocks noChangeAspect="1" noChangeArrowheads="1"/>
          </p:cNvPicPr>
          <p:nvPr/>
        </p:nvPicPr>
        <p:blipFill>
          <a:blip r:embed="rId6"/>
          <a:srcRect/>
          <a:stretch>
            <a:fillRect/>
          </a:stretch>
        </p:blipFill>
        <p:spPr bwMode="auto">
          <a:xfrm>
            <a:off x="6400800" y="4800600"/>
            <a:ext cx="1420813" cy="1600200"/>
          </a:xfrm>
          <a:prstGeom prst="rect">
            <a:avLst/>
          </a:prstGeom>
          <a:noFill/>
          <a:ln w="9525">
            <a:noFill/>
            <a:miter lim="800000"/>
            <a:headEnd/>
            <a:tailEnd/>
          </a:ln>
        </p:spPr>
      </p:pic>
      <p:pic>
        <p:nvPicPr>
          <p:cNvPr id="265224" name="Picture 10"/>
          <p:cNvPicPr>
            <a:picLocks noChangeAspect="1" noChangeArrowheads="1"/>
          </p:cNvPicPr>
          <p:nvPr/>
        </p:nvPicPr>
        <p:blipFill>
          <a:blip r:embed="rId7"/>
          <a:srcRect/>
          <a:stretch>
            <a:fillRect/>
          </a:stretch>
        </p:blipFill>
        <p:spPr bwMode="auto">
          <a:xfrm>
            <a:off x="7162800" y="3124200"/>
            <a:ext cx="1622425" cy="141446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4"/>
          <p:cNvSpPr>
            <a:spLocks noGrp="1" noChangeArrowheads="1"/>
          </p:cNvSpPr>
          <p:nvPr>
            <p:ph type="title" idx="4294967295"/>
          </p:nvPr>
        </p:nvSpPr>
        <p:spPr>
          <a:xfrm>
            <a:off x="609600" y="0"/>
            <a:ext cx="7772400" cy="1143000"/>
          </a:xfrm>
          <a:noFill/>
        </p:spPr>
        <p:txBody>
          <a:bodyPr/>
          <a:lstStyle/>
          <a:p>
            <a:pPr eaLnBrk="1" hangingPunct="1"/>
            <a:r>
              <a:rPr lang="en-US" sz="3200"/>
              <a:t>Research Methods</a:t>
            </a:r>
          </a:p>
        </p:txBody>
      </p:sp>
      <p:sp>
        <p:nvSpPr>
          <p:cNvPr id="267267" name="Rectangle 5"/>
          <p:cNvSpPr>
            <a:spLocks noGrp="1" noChangeArrowheads="1"/>
          </p:cNvSpPr>
          <p:nvPr>
            <p:ph type="body" idx="4294967295"/>
          </p:nvPr>
        </p:nvSpPr>
        <p:spPr>
          <a:xfrm>
            <a:off x="304800" y="1143000"/>
            <a:ext cx="8610600" cy="4876800"/>
          </a:xfrm>
          <a:noFill/>
        </p:spPr>
        <p:txBody>
          <a:bodyPr/>
          <a:lstStyle/>
          <a:p>
            <a:pPr eaLnBrk="1" hangingPunct="1">
              <a:lnSpc>
                <a:spcPct val="90000"/>
              </a:lnSpc>
              <a:buFontTx/>
              <a:buNone/>
            </a:pPr>
            <a:r>
              <a:rPr lang="en-US" sz="2400"/>
              <a:t>Analyzing samples of spontaneous speech from children:</a:t>
            </a:r>
          </a:p>
          <a:p>
            <a:pPr eaLnBrk="1" hangingPunct="1">
              <a:lnSpc>
                <a:spcPct val="90000"/>
              </a:lnSpc>
              <a:buFontTx/>
              <a:buNone/>
            </a:pPr>
            <a:endParaRPr lang="en-US" sz="2400"/>
          </a:p>
          <a:p>
            <a:pPr eaLnBrk="1" hangingPunct="1">
              <a:lnSpc>
                <a:spcPct val="90000"/>
              </a:lnSpc>
              <a:buFontTx/>
              <a:buNone/>
            </a:pPr>
            <a:r>
              <a:rPr lang="en-US" sz="2400"/>
              <a:t>Video/audio recordings of spontaneous speech samples</a:t>
            </a:r>
          </a:p>
          <a:p>
            <a:pPr eaLnBrk="1" hangingPunct="1">
              <a:lnSpc>
                <a:spcPct val="90000"/>
              </a:lnSpc>
              <a:buFontTx/>
              <a:buNone/>
            </a:pPr>
            <a:endParaRPr lang="en-US" sz="2400">
              <a:solidFill>
                <a:schemeClr val="tx2"/>
              </a:solidFill>
            </a:endParaRPr>
          </a:p>
        </p:txBody>
      </p:sp>
      <p:pic>
        <p:nvPicPr>
          <p:cNvPr id="267268" name="Picture 11"/>
          <p:cNvPicPr>
            <a:picLocks noChangeAspect="1" noChangeArrowheads="1"/>
          </p:cNvPicPr>
          <p:nvPr/>
        </p:nvPicPr>
        <p:blipFill>
          <a:blip r:embed="rId3"/>
          <a:srcRect/>
          <a:stretch>
            <a:fillRect/>
          </a:stretch>
        </p:blipFill>
        <p:spPr bwMode="auto">
          <a:xfrm>
            <a:off x="304800" y="2362200"/>
            <a:ext cx="7747000" cy="660400"/>
          </a:xfrm>
          <a:prstGeom prst="rect">
            <a:avLst/>
          </a:prstGeom>
          <a:noFill/>
          <a:ln w="9525">
            <a:noFill/>
            <a:miter lim="800000"/>
            <a:headEnd/>
            <a:tailEnd/>
          </a:ln>
        </p:spPr>
      </p:pic>
      <p:sp>
        <p:nvSpPr>
          <p:cNvPr id="267269" name="Rectangle 12"/>
          <p:cNvSpPr>
            <a:spLocks noChangeArrowheads="1"/>
          </p:cNvSpPr>
          <p:nvPr/>
        </p:nvSpPr>
        <p:spPr bwMode="auto">
          <a:xfrm>
            <a:off x="381000" y="3200400"/>
            <a:ext cx="8534400" cy="2905410"/>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b="0">
                <a:latin typeface="Calibri"/>
                <a:ea typeface="Osaka" pitchFamily="-84" charset="-128"/>
                <a:cs typeface="Osaka" pitchFamily="-84" charset="-128"/>
              </a:rPr>
              <a:t>Used to find out the nature of language children produce. Ideally, sample is representative of everything child says - but hard to do in practice. (Deb Roy’s work is a notable exception.) </a:t>
            </a:r>
          </a:p>
          <a:p>
            <a:pPr eaLnBrk="1" hangingPunct="1">
              <a:lnSpc>
                <a:spcPct val="90000"/>
              </a:lnSpc>
              <a:spcBef>
                <a:spcPct val="20000"/>
              </a:spcBef>
            </a:pPr>
            <a:endParaRPr lang="en-US" b="0">
              <a:latin typeface="Calibri"/>
              <a:ea typeface="Osaka" pitchFamily="-84" charset="-128"/>
              <a:cs typeface="Osaka" pitchFamily="-84" charset="-128"/>
            </a:endParaRPr>
          </a:p>
          <a:p>
            <a:pPr eaLnBrk="1" hangingPunct="1">
              <a:lnSpc>
                <a:spcPct val="90000"/>
              </a:lnSpc>
              <a:spcBef>
                <a:spcPct val="20000"/>
              </a:spcBef>
            </a:pPr>
            <a:r>
              <a:rPr lang="en-US" b="0">
                <a:latin typeface="Calibri"/>
                <a:ea typeface="Osaka" pitchFamily="-84" charset="-128"/>
                <a:cs typeface="Osaka" pitchFamily="-84" charset="-128"/>
              </a:rPr>
              <a:t>Because of this, it is hard to make claims that children don’t use/know a particular structure based on its absence in spontaneous speech samples. It could be that they simply didn’t say that structure when they were being recorded. </a:t>
            </a:r>
            <a:endParaRPr lang="en-US" b="0">
              <a:solidFill>
                <a:schemeClr val="tx2"/>
              </a:solidFill>
              <a:latin typeface="Calibri"/>
              <a:ea typeface="Osaka" pitchFamily="-84" charset="-128"/>
              <a:cs typeface="Osaka" pitchFamily="-84" charset="-128"/>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4"/>
          <p:cNvSpPr>
            <a:spLocks noGrp="1" noChangeArrowheads="1"/>
          </p:cNvSpPr>
          <p:nvPr>
            <p:ph type="title" idx="4294967295"/>
          </p:nvPr>
        </p:nvSpPr>
        <p:spPr>
          <a:xfrm>
            <a:off x="609600" y="0"/>
            <a:ext cx="7772400" cy="1143000"/>
          </a:xfrm>
          <a:noFill/>
        </p:spPr>
        <p:txBody>
          <a:bodyPr/>
          <a:lstStyle/>
          <a:p>
            <a:pPr eaLnBrk="1" hangingPunct="1"/>
            <a:r>
              <a:rPr lang="en-US" sz="3200"/>
              <a:t>Research Methods</a:t>
            </a:r>
          </a:p>
        </p:txBody>
      </p:sp>
      <p:sp>
        <p:nvSpPr>
          <p:cNvPr id="269315" name="Rectangle 5"/>
          <p:cNvSpPr>
            <a:spLocks noGrp="1" noChangeArrowheads="1"/>
          </p:cNvSpPr>
          <p:nvPr>
            <p:ph type="body" idx="4294967295"/>
          </p:nvPr>
        </p:nvSpPr>
        <p:spPr>
          <a:xfrm>
            <a:off x="304800" y="1143000"/>
            <a:ext cx="8610600" cy="4876800"/>
          </a:xfrm>
          <a:noFill/>
        </p:spPr>
        <p:txBody>
          <a:bodyPr/>
          <a:lstStyle/>
          <a:p>
            <a:pPr eaLnBrk="1" hangingPunct="1">
              <a:lnSpc>
                <a:spcPct val="90000"/>
              </a:lnSpc>
              <a:buFontTx/>
              <a:buNone/>
            </a:pPr>
            <a:r>
              <a:rPr lang="en-US" sz="2400"/>
              <a:t>Analyzing samples of spontaneous speech from children:</a:t>
            </a:r>
          </a:p>
          <a:p>
            <a:pPr eaLnBrk="1" hangingPunct="1">
              <a:lnSpc>
                <a:spcPct val="90000"/>
              </a:lnSpc>
              <a:buFontTx/>
              <a:buNone/>
            </a:pPr>
            <a:endParaRPr lang="en-US" sz="2400"/>
          </a:p>
          <a:p>
            <a:pPr eaLnBrk="1" hangingPunct="1">
              <a:lnSpc>
                <a:spcPct val="90000"/>
              </a:lnSpc>
              <a:buFontTx/>
              <a:buNone/>
            </a:pPr>
            <a:r>
              <a:rPr lang="en-US" sz="2400"/>
              <a:t>Video/audio recordings of spontaneous speech samples</a:t>
            </a:r>
          </a:p>
          <a:p>
            <a:pPr eaLnBrk="1" hangingPunct="1">
              <a:lnSpc>
                <a:spcPct val="90000"/>
              </a:lnSpc>
              <a:buFontTx/>
              <a:buNone/>
            </a:pPr>
            <a:endParaRPr lang="en-US" sz="2400">
              <a:solidFill>
                <a:schemeClr val="tx2"/>
              </a:solidFill>
            </a:endParaRPr>
          </a:p>
        </p:txBody>
      </p:sp>
      <p:pic>
        <p:nvPicPr>
          <p:cNvPr id="269316" name="Picture 6"/>
          <p:cNvPicPr>
            <a:picLocks noChangeAspect="1" noChangeArrowheads="1"/>
          </p:cNvPicPr>
          <p:nvPr/>
        </p:nvPicPr>
        <p:blipFill>
          <a:blip r:embed="rId3"/>
          <a:srcRect/>
          <a:stretch>
            <a:fillRect/>
          </a:stretch>
        </p:blipFill>
        <p:spPr bwMode="auto">
          <a:xfrm>
            <a:off x="304800" y="2362200"/>
            <a:ext cx="7747000" cy="660400"/>
          </a:xfrm>
          <a:prstGeom prst="rect">
            <a:avLst/>
          </a:prstGeom>
          <a:noFill/>
          <a:ln w="9525">
            <a:noFill/>
            <a:miter lim="800000"/>
            <a:headEnd/>
            <a:tailEnd/>
          </a:ln>
        </p:spPr>
      </p:pic>
      <p:sp>
        <p:nvSpPr>
          <p:cNvPr id="269317" name="Rectangle 7"/>
          <p:cNvSpPr>
            <a:spLocks noChangeArrowheads="1"/>
          </p:cNvSpPr>
          <p:nvPr/>
        </p:nvSpPr>
        <p:spPr bwMode="auto">
          <a:xfrm>
            <a:off x="381000" y="3200400"/>
            <a:ext cx="8534400" cy="2720745"/>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b="0">
                <a:latin typeface="Calibri"/>
                <a:ea typeface="Osaka" pitchFamily="-84" charset="-128"/>
                <a:cs typeface="Osaka" pitchFamily="-84" charset="-128"/>
              </a:rPr>
              <a:t>Difficulty: Have to transcribe recorded speech.  May take between 5 and 20 hours to faithfully transcribe 1 hour of child speech. </a:t>
            </a:r>
          </a:p>
          <a:p>
            <a:pPr eaLnBrk="1" hangingPunct="1">
              <a:lnSpc>
                <a:spcPct val="90000"/>
              </a:lnSpc>
              <a:spcBef>
                <a:spcPct val="20000"/>
              </a:spcBef>
            </a:pPr>
            <a:endParaRPr lang="en-US" b="0">
              <a:latin typeface="Calibri"/>
              <a:ea typeface="Osaka" pitchFamily="-84" charset="-128"/>
              <a:cs typeface="Osaka" pitchFamily="-84" charset="-128"/>
            </a:endParaRPr>
          </a:p>
          <a:p>
            <a:pPr eaLnBrk="1" hangingPunct="1">
              <a:lnSpc>
                <a:spcPct val="90000"/>
              </a:lnSpc>
              <a:spcBef>
                <a:spcPct val="20000"/>
              </a:spcBef>
            </a:pPr>
            <a:r>
              <a:rPr lang="en-US" b="0">
                <a:latin typeface="Calibri"/>
                <a:ea typeface="Osaka" pitchFamily="-84" charset="-128"/>
                <a:cs typeface="Osaka" pitchFamily="-84" charset="-128"/>
              </a:rPr>
              <a:t>Why?</a:t>
            </a:r>
          </a:p>
          <a:p>
            <a:pPr eaLnBrk="1" hangingPunct="1">
              <a:lnSpc>
                <a:spcPct val="90000"/>
              </a:lnSpc>
              <a:spcBef>
                <a:spcPct val="20000"/>
              </a:spcBef>
            </a:pPr>
            <a:r>
              <a:rPr lang="en-US" b="0">
                <a:latin typeface="Calibri"/>
                <a:ea typeface="Osaka" pitchFamily="-84" charset="-128"/>
                <a:cs typeface="Osaka" pitchFamily="-84" charset="-128"/>
              </a:rPr>
              <a:t>   Conversational speech does not often use complete sentences.</a:t>
            </a:r>
          </a:p>
          <a:p>
            <a:pPr eaLnBrk="1" hangingPunct="1">
              <a:lnSpc>
                <a:spcPct val="90000"/>
              </a:lnSpc>
              <a:spcBef>
                <a:spcPct val="20000"/>
              </a:spcBef>
            </a:pPr>
            <a:r>
              <a:rPr lang="en-US" b="0">
                <a:latin typeface="Calibri"/>
                <a:ea typeface="Osaka" pitchFamily="-84" charset="-128"/>
                <a:cs typeface="Osaka" pitchFamily="-84" charset="-128"/>
              </a:rPr>
              <a:t>   Child pronunciation is often not adult-like - and the non-adult-like parts are usually what researchers are interested in.  </a:t>
            </a:r>
            <a:endParaRPr lang="en-US" b="0">
              <a:solidFill>
                <a:schemeClr val="tx2"/>
              </a:solidFill>
              <a:latin typeface="Calibri"/>
              <a:ea typeface="Osaka" pitchFamily="-84" charset="-128"/>
              <a:cs typeface="Osaka" pitchFamily="-84"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4"/>
          <p:cNvSpPr>
            <a:spLocks noChangeArrowheads="1"/>
          </p:cNvSpPr>
          <p:nvPr/>
        </p:nvSpPr>
        <p:spPr bwMode="auto">
          <a:xfrm>
            <a:off x="0" y="0"/>
            <a:ext cx="9144000" cy="1143000"/>
          </a:xfrm>
          <a:prstGeom prst="rect">
            <a:avLst/>
          </a:prstGeom>
          <a:noFill/>
          <a:ln w="9525">
            <a:noFill/>
            <a:miter lim="800000"/>
            <a:headEnd/>
            <a:tailEnd/>
          </a:ln>
        </p:spPr>
        <p:txBody>
          <a:bodyPr anchor="ctr">
            <a:prstTxWarp prst="textNoShape">
              <a:avLst/>
            </a:prstTxWarp>
          </a:bodyPr>
          <a:lstStyle/>
          <a:p>
            <a:pPr algn="ctr" eaLnBrk="1" hangingPunct="1"/>
            <a:r>
              <a:rPr lang="en-US" sz="3600" b="0">
                <a:solidFill>
                  <a:schemeClr val="tx2"/>
                </a:solidFill>
                <a:latin typeface="Calibri"/>
                <a:ea typeface="Osaka" pitchFamily="-84" charset="-128"/>
                <a:cs typeface="Osaka" pitchFamily="-84" charset="-128"/>
              </a:rPr>
              <a:t>A very modern diary study</a:t>
            </a:r>
            <a:endParaRPr lang="en-US" sz="4400" b="0">
              <a:solidFill>
                <a:schemeClr val="tx2"/>
              </a:solidFill>
              <a:latin typeface="Calibri"/>
              <a:ea typeface="Osaka" pitchFamily="-84" charset="-128"/>
              <a:cs typeface="Osaka" pitchFamily="-84" charset="-128"/>
            </a:endParaRPr>
          </a:p>
        </p:txBody>
      </p:sp>
      <p:sp>
        <p:nvSpPr>
          <p:cNvPr id="277507" name="Rectangle 5"/>
          <p:cNvSpPr>
            <a:spLocks noChangeArrowheads="1"/>
          </p:cNvSpPr>
          <p:nvPr/>
        </p:nvSpPr>
        <p:spPr bwMode="auto">
          <a:xfrm>
            <a:off x="0" y="990600"/>
            <a:ext cx="9144000" cy="762000"/>
          </a:xfrm>
          <a:prstGeom prst="rect">
            <a:avLst/>
          </a:prstGeom>
          <a:noFill/>
          <a:ln w="9525">
            <a:noFill/>
            <a:miter lim="800000"/>
            <a:headEnd/>
            <a:tailEnd/>
          </a:ln>
        </p:spPr>
        <p:txBody>
          <a:bodyPr>
            <a:prstTxWarp prst="textNoShape">
              <a:avLst/>
            </a:prstTxWarp>
          </a:bodyPr>
          <a:lstStyle/>
          <a:p>
            <a:pPr marL="342900" indent="-342900" eaLnBrk="1" hangingPunct="1">
              <a:lnSpc>
                <a:spcPct val="90000"/>
              </a:lnSpc>
              <a:spcBef>
                <a:spcPct val="20000"/>
              </a:spcBef>
            </a:pPr>
            <a:r>
              <a:rPr lang="en-US" b="0">
                <a:latin typeface="Calibri"/>
                <a:ea typeface="Osaka" pitchFamily="-84" charset="-128"/>
                <a:cs typeface="Calibri"/>
                <a:hlinkClick r:id="rId5"/>
              </a:rPr>
              <a:t>http://www.ted.com/talks/deb_roy_the_birth_of_a_word.html</a:t>
            </a:r>
            <a:endParaRPr lang="en-US" b="0">
              <a:latin typeface="Calibri"/>
              <a:ea typeface="Osaka" pitchFamily="-84" charset="-128"/>
              <a:cs typeface="Calibri"/>
            </a:endParaRPr>
          </a:p>
          <a:p>
            <a:pPr marL="342900" indent="-342900" eaLnBrk="1" hangingPunct="1">
              <a:lnSpc>
                <a:spcPct val="90000"/>
              </a:lnSpc>
              <a:spcBef>
                <a:spcPct val="20000"/>
              </a:spcBef>
            </a:pPr>
            <a:r>
              <a:rPr lang="en-US" b="0">
                <a:latin typeface="Calibri"/>
                <a:ea typeface="Osaka" pitchFamily="-84" charset="-128"/>
                <a:cs typeface="Osaka" pitchFamily="-84" charset="-128"/>
              </a:rPr>
              <a:t>Beginning through about 4:15 (full video is about 17 minutes total)</a:t>
            </a:r>
          </a:p>
          <a:p>
            <a:pPr marL="342900" indent="-342900" eaLnBrk="1" hangingPunct="1">
              <a:lnSpc>
                <a:spcPct val="90000"/>
              </a:lnSpc>
              <a:spcBef>
                <a:spcPct val="20000"/>
              </a:spcBef>
            </a:pPr>
            <a:endParaRPr lang="en-US" b="0">
              <a:latin typeface="Calibri"/>
              <a:ea typeface="Osaka" pitchFamily="-84" charset="-128"/>
              <a:cs typeface="Osaka" pitchFamily="-84" charset="-128"/>
            </a:endParaRPr>
          </a:p>
        </p:txBody>
      </p:sp>
      <p:pic>
        <p:nvPicPr>
          <p:cNvPr id="277508" name="Picture 6"/>
          <p:cNvPicPr>
            <a:picLocks noChangeAspect="1" noChangeArrowheads="1"/>
          </p:cNvPicPr>
          <p:nvPr/>
        </p:nvPicPr>
        <p:blipFill>
          <a:blip r:embed="rId6"/>
          <a:srcRect/>
          <a:stretch>
            <a:fillRect/>
          </a:stretch>
        </p:blipFill>
        <p:spPr bwMode="auto">
          <a:xfrm>
            <a:off x="4562475" y="3424238"/>
            <a:ext cx="12700" cy="12700"/>
          </a:xfrm>
          <a:prstGeom prst="rect">
            <a:avLst/>
          </a:prstGeom>
          <a:noFill/>
          <a:ln w="9525">
            <a:noFill/>
            <a:miter lim="800000"/>
            <a:headEnd/>
            <a:tailEnd/>
          </a:ln>
        </p:spPr>
      </p:pic>
      <p:pic>
        <p:nvPicPr>
          <p:cNvPr id="277511" name="Picture 7" descr="/Users/lspearl/Desktop/Courses/course media/Roy2011_TEDTalk.mp4">
            <a:hlinkClick r:id="" action="ppaction://media"/>
          </p:cNvPr>
          <p:cNvPicPr/>
          <p:nvPr>
            <a:videoFile r:link="rId2"/>
            <p:extLst>
              <p:ext uri="{DAA4B4D4-6D71-4841-9C94-3DE7FCFB9230}">
                <p14:media xmlns:p14="http://schemas.microsoft.com/office/powerpoint/2010/main" r:link="rId1"/>
              </p:ext>
            </p:extLst>
          </p:nvPr>
        </p:nvPicPr>
        <p:blipFill>
          <a:blip r:embed="rId7"/>
          <a:srcRect/>
          <a:stretch>
            <a:fillRect/>
          </a:stretch>
        </p:blipFill>
        <p:spPr bwMode="auto">
          <a:xfrm>
            <a:off x="533400" y="1895475"/>
            <a:ext cx="8077200" cy="4541838"/>
          </a:xfrm>
          <a:prstGeom prst="rect">
            <a:avLst/>
          </a:prstGeom>
          <a:noFill/>
        </p:spPr>
      </p:pic>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277511"/>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77511"/>
                                        </p:tgtEl>
                                      </p:cBhvr>
                                    </p:cmd>
                                  </p:childTnLst>
                                </p:cTn>
                              </p:par>
                            </p:childTnLst>
                          </p:cTn>
                        </p:par>
                      </p:childTnLst>
                    </p:cTn>
                  </p:par>
                </p:childTnLst>
              </p:cTn>
              <p:nextCondLst>
                <p:cond evt="onClick" delay="0">
                  <p:tgtEl>
                    <p:spTgt spid="277511"/>
                  </p:tgtEl>
                </p:cond>
              </p:nextCondLst>
            </p:seq>
            <p:video>
              <p:cMediaNode>
                <p:cTn id="7" fill="hold" display="0">
                  <p:stCondLst>
                    <p:cond delay="indefinite"/>
                  </p:stCondLst>
                  <p:endCondLst>
                    <p:cond evt="onNext" delay="0">
                      <p:tgtEl>
                        <p:sldTgt/>
                      </p:tgtEl>
                    </p:cond>
                    <p:cond evt="onPrev" delay="0">
                      <p:tgtEl>
                        <p:sldTgt/>
                      </p:tgtEl>
                    </p:cond>
                  </p:endCondLst>
                </p:cTn>
                <p:tgtEl>
                  <p:spTgt spid="277511"/>
                </p:tgtEl>
              </p:cMediaNode>
            </p:vide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Rectangle 4"/>
          <p:cNvSpPr>
            <a:spLocks noGrp="1" noChangeArrowheads="1"/>
          </p:cNvSpPr>
          <p:nvPr>
            <p:ph type="title" idx="4294967295"/>
          </p:nvPr>
        </p:nvSpPr>
        <p:spPr>
          <a:xfrm>
            <a:off x="609600" y="0"/>
            <a:ext cx="7772400" cy="1143000"/>
          </a:xfrm>
          <a:noFill/>
        </p:spPr>
        <p:txBody>
          <a:bodyPr/>
          <a:lstStyle/>
          <a:p>
            <a:pPr eaLnBrk="1" hangingPunct="1"/>
            <a:r>
              <a:rPr lang="en-US" sz="3200"/>
              <a:t>Research Methods</a:t>
            </a:r>
          </a:p>
        </p:txBody>
      </p:sp>
      <p:sp>
        <p:nvSpPr>
          <p:cNvPr id="271363" name="Rectangle 5"/>
          <p:cNvSpPr>
            <a:spLocks noGrp="1" noChangeArrowheads="1"/>
          </p:cNvSpPr>
          <p:nvPr>
            <p:ph type="body" idx="4294967295"/>
          </p:nvPr>
        </p:nvSpPr>
        <p:spPr>
          <a:xfrm>
            <a:off x="304800" y="914400"/>
            <a:ext cx="8610600" cy="5943600"/>
          </a:xfrm>
          <a:noFill/>
        </p:spPr>
        <p:txBody>
          <a:bodyPr/>
          <a:lstStyle/>
          <a:p>
            <a:pPr eaLnBrk="1" hangingPunct="1">
              <a:lnSpc>
                <a:spcPct val="90000"/>
              </a:lnSpc>
              <a:buFontTx/>
              <a:buNone/>
            </a:pPr>
            <a:r>
              <a:rPr lang="en-US" sz="2200"/>
              <a:t>Getting standardized assessments of children’s performance</a:t>
            </a:r>
          </a:p>
          <a:p>
            <a:pPr eaLnBrk="1" hangingPunct="1">
              <a:lnSpc>
                <a:spcPct val="90000"/>
              </a:lnSpc>
              <a:buFontTx/>
              <a:buNone/>
            </a:pPr>
            <a:endParaRPr lang="en-US" sz="2200"/>
          </a:p>
          <a:p>
            <a:pPr eaLnBrk="1" hangingPunct="1">
              <a:lnSpc>
                <a:spcPct val="90000"/>
              </a:lnSpc>
              <a:buFontTx/>
              <a:buNone/>
            </a:pPr>
            <a:r>
              <a:rPr lang="en-US" sz="2200"/>
              <a:t>   Use coding systems like </a:t>
            </a:r>
            <a:r>
              <a:rPr lang="en-US" sz="2200">
                <a:solidFill>
                  <a:schemeClr val="folHlink"/>
                </a:solidFill>
              </a:rPr>
              <a:t>M</a:t>
            </a:r>
            <a:r>
              <a:rPr lang="en-US" sz="2200"/>
              <a:t>ean </a:t>
            </a:r>
            <a:r>
              <a:rPr lang="en-US" sz="2200">
                <a:solidFill>
                  <a:schemeClr val="folHlink"/>
                </a:solidFill>
              </a:rPr>
              <a:t>L</a:t>
            </a:r>
            <a:r>
              <a:rPr lang="en-US" sz="2200"/>
              <a:t>ength of </a:t>
            </a:r>
            <a:r>
              <a:rPr lang="en-US" sz="2200">
                <a:solidFill>
                  <a:schemeClr val="folHlink"/>
                </a:solidFill>
              </a:rPr>
              <a:t>U</a:t>
            </a:r>
            <a:r>
              <a:rPr lang="en-US" sz="2200"/>
              <a:t>tterance (</a:t>
            </a:r>
            <a:r>
              <a:rPr lang="en-US" sz="2200">
                <a:solidFill>
                  <a:schemeClr val="folHlink"/>
                </a:solidFill>
              </a:rPr>
              <a:t>MLU</a:t>
            </a:r>
            <a:r>
              <a:rPr lang="en-US" sz="2200"/>
              <a:t>), which correlates with measures of children’s grammatical and phonological development.  This is done by tracking the average number of meaning-bearing units (morphemes) in the </a:t>
            </a:r>
            <a:r>
              <a:rPr lang="en-US" sz="2200">
                <a:solidFill>
                  <a:srgbClr val="7E23A6"/>
                </a:solidFill>
              </a:rPr>
              <a:t>child’s speech</a:t>
            </a:r>
            <a:r>
              <a:rPr lang="en-US" sz="2200"/>
              <a:t>.  </a:t>
            </a:r>
          </a:p>
          <a:p>
            <a:pPr eaLnBrk="1" hangingPunct="1">
              <a:lnSpc>
                <a:spcPct val="90000"/>
              </a:lnSpc>
              <a:buFontTx/>
              <a:buNone/>
            </a:pPr>
            <a:r>
              <a:rPr lang="en-US" sz="2200"/>
              <a:t>		Ex: “He likes me” = 4 morphemes (“he”, “like”, “-s”, “me”) </a:t>
            </a:r>
          </a:p>
          <a:p>
            <a:pPr eaLnBrk="1" hangingPunct="1">
              <a:lnSpc>
                <a:spcPct val="90000"/>
              </a:lnSpc>
              <a:buFontTx/>
              <a:buNone/>
            </a:pPr>
            <a:endParaRPr lang="en-US" sz="2200"/>
          </a:p>
          <a:p>
            <a:pPr eaLnBrk="1" hangingPunct="1">
              <a:lnSpc>
                <a:spcPct val="90000"/>
              </a:lnSpc>
              <a:buFontTx/>
              <a:buNone/>
            </a:pPr>
            <a:r>
              <a:rPr lang="en-US" sz="2200"/>
              <a:t>   Use estimates that caregivers provide of children’s performance, such as the </a:t>
            </a:r>
            <a:r>
              <a:rPr lang="en-US" sz="2200">
                <a:solidFill>
                  <a:schemeClr val="folHlink"/>
                </a:solidFill>
              </a:rPr>
              <a:t>MacArthur-Bates Communicative Development Inventories</a:t>
            </a:r>
            <a:r>
              <a:rPr lang="en-US" sz="2200"/>
              <a:t> (CDIs): 8-16 months, 16-30 months, 30-36 months.  These include checklists of words, gestures, and word combinations </a:t>
            </a:r>
            <a:r>
              <a:rPr lang="en-US" sz="2200">
                <a:solidFill>
                  <a:srgbClr val="7E23A6"/>
                </a:solidFill>
              </a:rPr>
              <a:t>children use or comprehend</a:t>
            </a:r>
            <a:r>
              <a:rPr lang="en-US" sz="2200"/>
              <a:t>.</a:t>
            </a:r>
          </a:p>
          <a:p>
            <a:pPr eaLnBrk="1" hangingPunct="1">
              <a:lnSpc>
                <a:spcPct val="90000"/>
              </a:lnSpc>
              <a:buFontTx/>
              <a:buNone/>
            </a:pPr>
            <a:endParaRPr lang="en-US" sz="2200"/>
          </a:p>
          <a:p>
            <a:pPr eaLnBrk="1" hangingPunct="1">
              <a:lnSpc>
                <a:spcPct val="90000"/>
              </a:lnSpc>
              <a:buFontTx/>
              <a:buNone/>
            </a:pPr>
            <a:r>
              <a:rPr lang="en-US" sz="2200"/>
              <a:t>   Use examiner-administered tests like the </a:t>
            </a:r>
            <a:r>
              <a:rPr lang="en-US" sz="2200">
                <a:solidFill>
                  <a:schemeClr val="folHlink"/>
                </a:solidFill>
              </a:rPr>
              <a:t>Peabody Picture Vocabulary Test</a:t>
            </a:r>
            <a:r>
              <a:rPr lang="en-US" sz="2200"/>
              <a:t>, which assesses vocabulary </a:t>
            </a:r>
            <a:r>
              <a:rPr lang="en-US" sz="2200">
                <a:solidFill>
                  <a:srgbClr val="7E23A6"/>
                </a:solidFill>
              </a:rPr>
              <a:t>comprehension</a:t>
            </a:r>
            <a:r>
              <a:rPr lang="en-US" sz="2200"/>
              <a:t>.</a:t>
            </a:r>
            <a:endParaRPr lang="en-US" sz="2200">
              <a:solidFill>
                <a:schemeClr val="tx2"/>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Rectangle 4"/>
          <p:cNvSpPr>
            <a:spLocks noGrp="1" noChangeArrowheads="1"/>
          </p:cNvSpPr>
          <p:nvPr>
            <p:ph type="title" idx="4294967295"/>
          </p:nvPr>
        </p:nvSpPr>
        <p:spPr>
          <a:xfrm>
            <a:off x="609600" y="0"/>
            <a:ext cx="7772400" cy="1143000"/>
          </a:xfrm>
          <a:noFill/>
        </p:spPr>
        <p:txBody>
          <a:bodyPr/>
          <a:lstStyle/>
          <a:p>
            <a:pPr eaLnBrk="1" hangingPunct="1"/>
            <a:r>
              <a:rPr lang="en-US" sz="3200"/>
              <a:t>Research Methods</a:t>
            </a:r>
          </a:p>
        </p:txBody>
      </p:sp>
      <p:sp>
        <p:nvSpPr>
          <p:cNvPr id="273411" name="Rectangle 5"/>
          <p:cNvSpPr>
            <a:spLocks noGrp="1" noChangeArrowheads="1"/>
          </p:cNvSpPr>
          <p:nvPr>
            <p:ph type="body" idx="4294967295"/>
          </p:nvPr>
        </p:nvSpPr>
        <p:spPr>
          <a:xfrm>
            <a:off x="304800" y="914400"/>
            <a:ext cx="8610600" cy="5943600"/>
          </a:xfrm>
          <a:noFill/>
        </p:spPr>
        <p:txBody>
          <a:bodyPr/>
          <a:lstStyle/>
          <a:p>
            <a:pPr eaLnBrk="1" hangingPunct="1">
              <a:lnSpc>
                <a:spcPct val="90000"/>
              </a:lnSpc>
              <a:buFontTx/>
              <a:buNone/>
            </a:pPr>
            <a:r>
              <a:rPr lang="en-US" sz="2200"/>
              <a:t>Computational Modeling (Digital Children)</a:t>
            </a:r>
          </a:p>
          <a:p>
            <a:pPr eaLnBrk="1" hangingPunct="1">
              <a:lnSpc>
                <a:spcPct val="90000"/>
              </a:lnSpc>
              <a:buFontTx/>
              <a:buNone/>
            </a:pPr>
            <a:endParaRPr lang="en-US" sz="2200"/>
          </a:p>
          <a:p>
            <a:pPr eaLnBrk="1" hangingPunct="1">
              <a:lnSpc>
                <a:spcPct val="90000"/>
              </a:lnSpc>
              <a:buFontTx/>
              <a:buNone/>
            </a:pPr>
            <a:r>
              <a:rPr lang="en-US" sz="2200"/>
              <a:t>Create a computer program that takes the data children hear as input and see if it can learn the same knowledge children do from that input.  Usually, the program will implement some learning theory’s assumptions about how learning works (ex: what learning strategies children might use), and therefore test that theory empirically.</a:t>
            </a:r>
          </a:p>
          <a:p>
            <a:pPr eaLnBrk="1" hangingPunct="1">
              <a:lnSpc>
                <a:spcPct val="90000"/>
              </a:lnSpc>
              <a:buFontTx/>
              <a:buNone/>
            </a:pPr>
            <a:endParaRPr lang="en-US" sz="2200"/>
          </a:p>
          <a:p>
            <a:pPr eaLnBrk="1" hangingPunct="1">
              <a:lnSpc>
                <a:spcPct val="90000"/>
              </a:lnSpc>
              <a:buFontTx/>
              <a:buNone/>
            </a:pPr>
            <a:r>
              <a:rPr lang="en-US" sz="2200"/>
              <a:t>Ex: Learning to identify words in fluent speech (word segmentation) [Swingley 2005, Gambell &amp; Yang 2006, Pearl, Goldwater, &amp; Steyvers 2011, Phillips &amp; Pearl 2012]</a:t>
            </a:r>
          </a:p>
          <a:p>
            <a:pPr eaLnBrk="1" hangingPunct="1">
              <a:lnSpc>
                <a:spcPct val="90000"/>
              </a:lnSpc>
              <a:buFontTx/>
              <a:buNone/>
            </a:pPr>
            <a:endParaRPr lang="en-US" sz="2200"/>
          </a:p>
          <a:p>
            <a:pPr eaLnBrk="1" hangingPunct="1">
              <a:lnSpc>
                <a:spcPct val="90000"/>
              </a:lnSpc>
              <a:buFontTx/>
              <a:buNone/>
            </a:pPr>
            <a:r>
              <a:rPr lang="en-US" sz="2200"/>
              <a:t>Ex: Learning referential meaning, such as what </a:t>
            </a:r>
            <a:r>
              <a:rPr lang="en-US" sz="2200" i="1">
                <a:solidFill>
                  <a:schemeClr val="tx2"/>
                </a:solidFill>
              </a:rPr>
              <a:t>one</a:t>
            </a:r>
            <a:r>
              <a:rPr lang="en-US" sz="2200"/>
              <a:t> refers to in “Look at the purple goblin - and there’s another </a:t>
            </a:r>
            <a:r>
              <a:rPr lang="en-US" sz="2200">
                <a:solidFill>
                  <a:schemeClr val="tx2"/>
                </a:solidFill>
              </a:rPr>
              <a:t>one</a:t>
            </a:r>
            <a:r>
              <a:rPr lang="en-US" sz="2200"/>
              <a:t> behind Jareth, too.” [Foraker et al. 2009, Pearl &amp; Lidz 2009, Pearl &amp; Mis 2011]</a:t>
            </a:r>
            <a:endParaRPr lang="en-US" sz="2200">
              <a:solidFill>
                <a:schemeClr val="tx2"/>
              </a:solidFill>
            </a:endParaRPr>
          </a:p>
        </p:txBody>
      </p:sp>
      <p:pic>
        <p:nvPicPr>
          <p:cNvPr id="273412" name="Picture 7"/>
          <p:cNvPicPr>
            <a:picLocks noChangeAspect="1" noChangeArrowheads="1"/>
          </p:cNvPicPr>
          <p:nvPr/>
        </p:nvPicPr>
        <p:blipFill>
          <a:blip r:embed="rId3"/>
          <a:srcRect/>
          <a:stretch>
            <a:fillRect/>
          </a:stretch>
        </p:blipFill>
        <p:spPr bwMode="auto">
          <a:xfrm>
            <a:off x="6858000" y="304800"/>
            <a:ext cx="1038225" cy="127158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6096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0" cap="none" spc="0" normalizeH="0" baseline="0" noProof="0">
                <a:ln>
                  <a:noFill/>
                </a:ln>
                <a:solidFill>
                  <a:schemeClr val="tx2"/>
                </a:solidFill>
                <a:effectLst/>
                <a:uLnTx/>
                <a:uFillTx/>
                <a:latin typeface="Calibri"/>
                <a:ea typeface="+mj-ea"/>
                <a:cs typeface="+mj-cs"/>
              </a:rPr>
              <a:t>Recap</a:t>
            </a:r>
          </a:p>
        </p:txBody>
      </p:sp>
      <p:sp>
        <p:nvSpPr>
          <p:cNvPr id="3" name="Rectangle 5"/>
          <p:cNvSpPr txBox="1">
            <a:spLocks noChangeArrowheads="1"/>
          </p:cNvSpPr>
          <p:nvPr/>
        </p:nvSpPr>
        <p:spPr bwMode="auto">
          <a:xfrm>
            <a:off x="304800" y="914400"/>
            <a:ext cx="86106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None/>
              <a:tabLst/>
              <a:defRPr/>
            </a:pPr>
            <a:endParaRPr kumimoji="0" lang="en-US" b="0" i="0" u="none" strike="noStrike" kern="0" cap="none" spc="0" normalizeH="0" baseline="0" noProof="0" dirty="0">
              <a:ln>
                <a:noFill/>
              </a:ln>
              <a:solidFill>
                <a:schemeClr val="tx1"/>
              </a:solidFill>
              <a:effectLst/>
              <a:uLnTx/>
              <a:uFillTx/>
              <a:latin typeface="Calibri"/>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b="0" i="0" u="none" strike="noStrike" kern="0" cap="none" spc="0" normalizeH="0" baseline="0" noProof="0" dirty="0">
                <a:ln>
                  <a:noFill/>
                </a:ln>
                <a:solidFill>
                  <a:schemeClr val="tx1"/>
                </a:solidFill>
                <a:effectLst/>
                <a:uLnTx/>
                <a:uFillTx/>
                <a:latin typeface="Calibri"/>
                <a:ea typeface="+mn-ea"/>
                <a:cs typeface="+mn-cs"/>
              </a:rPr>
              <a:t>Some current approaches to how language acquisition works include the generativist</a:t>
            </a:r>
            <a:r>
              <a:rPr kumimoji="0" lang="en-US" b="0" i="0" u="none" strike="noStrike" kern="0" cap="none" spc="0" normalizeH="0" noProof="0" dirty="0">
                <a:ln>
                  <a:noFill/>
                </a:ln>
                <a:solidFill>
                  <a:schemeClr val="tx1"/>
                </a:solidFill>
                <a:effectLst/>
                <a:uLnTx/>
                <a:uFillTx/>
                <a:latin typeface="Calibri"/>
                <a:ea typeface="+mn-ea"/>
                <a:cs typeface="+mn-cs"/>
              </a:rPr>
              <a:t> approach and the constructionist approach. Both believe in innate knowledge, though only the generativist approach believes that knowledge is domain-specific.</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lang="en-US" b="0" kern="0" dirty="0">
              <a:latin typeface="Calibri"/>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b="0" i="0" u="none" strike="noStrike" kern="0" cap="none" spc="0" normalizeH="0" noProof="0" dirty="0">
                <a:ln>
                  <a:noFill/>
                </a:ln>
                <a:solidFill>
                  <a:schemeClr val="tx1"/>
                </a:solidFill>
                <a:effectLst/>
                <a:uLnTx/>
                <a:uFillTx/>
                <a:latin typeface="Calibri"/>
                <a:ea typeface="+mn-ea"/>
                <a:cs typeface="+mn-cs"/>
              </a:rPr>
              <a:t>There are different methods for investigating questions in language acquisition, most of which involve using child-directed input and child-produced output. One research method gaining prominence in the field is computational modeling, which tends to look at specific implementations of how the process of language acquisition could work.</a:t>
            </a:r>
          </a:p>
          <a:p>
            <a:pPr marL="342900" marR="0" lvl="0" indent="-342900" algn="l" defTabSz="914400" rtl="0" eaLnBrk="1" fontAlgn="base" latinLnBrk="0" hangingPunct="1">
              <a:lnSpc>
                <a:spcPct val="90000"/>
              </a:lnSpc>
              <a:spcBef>
                <a:spcPct val="20000"/>
              </a:spcBef>
              <a:spcAft>
                <a:spcPct val="0"/>
              </a:spcAft>
              <a:buClrTx/>
              <a:buSzTx/>
              <a:buFontTx/>
              <a:buNone/>
              <a:tabLst/>
              <a:defRPr/>
            </a:pPr>
            <a:endParaRPr lang="en-US" b="0" kern="0" dirty="0">
              <a:latin typeface="Calibri"/>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b="0" i="0" u="none" strike="noStrike" kern="0" cap="none" spc="0" normalizeH="0" noProof="0" dirty="0">
                <a:ln>
                  <a:noFill/>
                </a:ln>
                <a:solidFill>
                  <a:schemeClr val="tx1"/>
                </a:solidFill>
                <a:effectLst/>
                <a:uLnTx/>
                <a:uFillTx/>
                <a:latin typeface="Calibri"/>
                <a:ea typeface="+mn-ea"/>
                <a:cs typeface="+mn-cs"/>
              </a:rPr>
              <a:t> </a:t>
            </a:r>
            <a:endParaRPr kumimoji="0" lang="en-US" b="0" i="0" u="none" strike="noStrike" kern="0" cap="none" spc="0" normalizeH="0" baseline="0" noProof="0" dirty="0">
              <a:ln>
                <a:noFill/>
              </a:ln>
              <a:solidFill>
                <a:schemeClr val="tx2"/>
              </a:solidFill>
              <a:effectLst/>
              <a:uLnTx/>
              <a:uFillTx/>
              <a:latin typeface="Calibri"/>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idx="4294967295"/>
          </p:nvPr>
        </p:nvSpPr>
        <p:spPr>
          <a:xfrm>
            <a:off x="762000" y="457200"/>
            <a:ext cx="7772400" cy="1143000"/>
          </a:xfrm>
        </p:spPr>
        <p:txBody>
          <a:bodyPr/>
          <a:lstStyle/>
          <a:p>
            <a:pPr eaLnBrk="1" hangingPunct="1"/>
            <a:r>
              <a:rPr lang="en-US"/>
              <a:t>Questions?</a:t>
            </a:r>
          </a:p>
        </p:txBody>
      </p:sp>
      <p:pic>
        <p:nvPicPr>
          <p:cNvPr id="275459" name="Picture 4"/>
          <p:cNvPicPr>
            <a:picLocks noChangeAspect="1" noChangeArrowheads="1"/>
          </p:cNvPicPr>
          <p:nvPr/>
        </p:nvPicPr>
        <p:blipFill>
          <a:blip r:embed="rId3">
            <a:lum bright="38000" contrast="42000"/>
          </a:blip>
          <a:srcRect/>
          <a:stretch>
            <a:fillRect/>
          </a:stretch>
        </p:blipFill>
        <p:spPr bwMode="auto">
          <a:xfrm>
            <a:off x="3124200" y="1752600"/>
            <a:ext cx="2540000" cy="1663700"/>
          </a:xfrm>
          <a:prstGeom prst="rect">
            <a:avLst/>
          </a:prstGeom>
          <a:noFill/>
          <a:ln w="9525">
            <a:noFill/>
            <a:miter lim="800000"/>
            <a:headEnd/>
            <a:tailEnd/>
          </a:ln>
        </p:spPr>
      </p:pic>
      <p:sp>
        <p:nvSpPr>
          <p:cNvPr id="4" name="Rectangle 2"/>
          <p:cNvSpPr txBox="1">
            <a:spLocks noChangeArrowheads="1"/>
          </p:cNvSpPr>
          <p:nvPr/>
        </p:nvSpPr>
        <p:spPr bwMode="auto">
          <a:xfrm>
            <a:off x="457200" y="4114800"/>
            <a:ext cx="7772400" cy="1143000"/>
          </a:xfrm>
          <a:prstGeom prst="rect">
            <a:avLst/>
          </a:prstGeom>
          <a:noFill/>
          <a:ln w="9525">
            <a:noFill/>
            <a:miter lim="800000"/>
            <a:headEnd/>
            <a:tailEnd/>
          </a:ln>
        </p:spPr>
        <p:txBody>
          <a:bodyPr anchor="ctr">
            <a:prstTxWarp prst="textNoShape">
              <a:avLst/>
            </a:prstTxWarp>
          </a:bodyPr>
          <a:lstStyle/>
          <a:p>
            <a:pPr algn="ctr" eaLnBrk="1" hangingPunct="1"/>
            <a:r>
              <a:rPr lang="en-US" b="0">
                <a:solidFill>
                  <a:schemeClr val="tx2"/>
                </a:solidFill>
                <a:latin typeface="Calibri"/>
                <a:ea typeface="Osaka" pitchFamily="-84" charset="-128"/>
                <a:cs typeface="Osaka" pitchFamily="-84" charset="-128"/>
              </a:rPr>
              <a:t>You should now be able to answer all of the review questions for the introductory material, and the first 3 questions of HW1.</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idx="4294967295"/>
          </p:nvPr>
        </p:nvSpPr>
        <p:spPr>
          <a:xfrm>
            <a:off x="685800" y="0"/>
            <a:ext cx="7772400" cy="1143000"/>
          </a:xfrm>
        </p:spPr>
        <p:txBody>
          <a:bodyPr/>
          <a:lstStyle/>
          <a:p>
            <a:pPr eaLnBrk="1" hangingPunct="1"/>
            <a:r>
              <a:rPr lang="en-US" sz="3200"/>
              <a:t>The question</a:t>
            </a:r>
          </a:p>
        </p:txBody>
      </p:sp>
      <p:sp>
        <p:nvSpPr>
          <p:cNvPr id="5" name="Rectangle 3"/>
          <p:cNvSpPr txBox="1">
            <a:spLocks noChangeArrowheads="1"/>
          </p:cNvSpPr>
          <p:nvPr/>
        </p:nvSpPr>
        <p:spPr bwMode="auto">
          <a:xfrm>
            <a:off x="0" y="1143000"/>
            <a:ext cx="8915400" cy="13716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defRPr/>
            </a:pPr>
            <a:r>
              <a:rPr lang="en-US" b="0" kern="0">
                <a:latin typeface="Calibri"/>
                <a:ea typeface="+mn-ea"/>
                <a:cs typeface="+mn-cs"/>
              </a:rPr>
              <a:t>“It is obvious that children have some quality of mind that explains why they learn to talk but kittens, for example, do not” - Hoff, p.254</a:t>
            </a:r>
          </a:p>
        </p:txBody>
      </p:sp>
      <p:sp>
        <p:nvSpPr>
          <p:cNvPr id="214020" name="Rectangle 4"/>
          <p:cNvSpPr>
            <a:spLocks noChangeArrowheads="1"/>
          </p:cNvSpPr>
          <p:nvPr/>
        </p:nvSpPr>
        <p:spPr bwMode="auto">
          <a:xfrm>
            <a:off x="228600" y="2667000"/>
            <a:ext cx="4648200" cy="5334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solidFill>
                  <a:schemeClr val="tx2"/>
                </a:solidFill>
                <a:latin typeface="Calibri"/>
                <a:ea typeface="Osaka" pitchFamily="-84" charset="-128"/>
                <a:cs typeface="Osaka" pitchFamily="-84" charset="-128"/>
              </a:rPr>
              <a:t>Not obvious what this quality is.</a:t>
            </a:r>
          </a:p>
        </p:txBody>
      </p:sp>
      <p:sp>
        <p:nvSpPr>
          <p:cNvPr id="214021" name="Rectangle 5"/>
          <p:cNvSpPr>
            <a:spLocks noChangeArrowheads="1"/>
          </p:cNvSpPr>
          <p:nvPr/>
        </p:nvSpPr>
        <p:spPr bwMode="auto">
          <a:xfrm>
            <a:off x="304800" y="3733800"/>
            <a:ext cx="8534400" cy="838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latin typeface="Calibri"/>
                <a:ea typeface="Osaka" pitchFamily="-84" charset="-128"/>
                <a:cs typeface="Osaka" pitchFamily="-84" charset="-128"/>
              </a:rPr>
              <a:t>Idea 1: </a:t>
            </a:r>
            <a:r>
              <a:rPr lang="en-US" b="0">
                <a:solidFill>
                  <a:schemeClr val="folHlink"/>
                </a:solidFill>
                <a:latin typeface="Calibri"/>
                <a:ea typeface="Osaka" pitchFamily="-84" charset="-128"/>
                <a:cs typeface="Osaka" pitchFamily="-84" charset="-128"/>
              </a:rPr>
              <a:t>Children have specialized (domain-specific) knowledge about how language works</a:t>
            </a:r>
            <a:r>
              <a:rPr lang="en-US" b="0">
                <a:latin typeface="Calibri"/>
                <a:ea typeface="Osaka" pitchFamily="-84" charset="-128"/>
                <a:cs typeface="Osaka" pitchFamily="-84" charset="-128"/>
              </a:rPr>
              <a:t>.</a:t>
            </a:r>
          </a:p>
        </p:txBody>
      </p:sp>
      <p:sp>
        <p:nvSpPr>
          <p:cNvPr id="214022" name="Rectangle 6"/>
          <p:cNvSpPr>
            <a:spLocks noChangeArrowheads="1"/>
          </p:cNvSpPr>
          <p:nvPr/>
        </p:nvSpPr>
        <p:spPr bwMode="auto">
          <a:xfrm>
            <a:off x="304800" y="5334000"/>
            <a:ext cx="8534400" cy="838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b="0">
                <a:latin typeface="Calibri"/>
                <a:ea typeface="Osaka" pitchFamily="-84" charset="-128"/>
                <a:cs typeface="Osaka" pitchFamily="-84" charset="-128"/>
              </a:rPr>
              <a:t>Idea 2: </a:t>
            </a:r>
            <a:r>
              <a:rPr lang="en-US" b="0">
                <a:solidFill>
                  <a:schemeClr val="hlink"/>
                </a:solidFill>
                <a:latin typeface="Calibri"/>
                <a:ea typeface="Osaka" pitchFamily="-84" charset="-128"/>
                <a:cs typeface="Osaka" pitchFamily="-84" charset="-128"/>
              </a:rPr>
              <a:t>Children’s domain-general cognitive processes allow them to acquire language</a:t>
            </a:r>
            <a:r>
              <a:rPr lang="en-US" b="0">
                <a:solidFill>
                  <a:srgbClr val="2AFF33"/>
                </a:solidFill>
                <a:latin typeface="Calibri"/>
                <a:ea typeface="Osaka" pitchFamily="-84" charset="-128"/>
                <a:cs typeface="Osaka" pitchFamily="-84" charset="-128"/>
              </a:rPr>
              <a:t> </a:t>
            </a:r>
            <a:r>
              <a:rPr lang="en-US" b="0">
                <a:latin typeface="Calibri"/>
                <a:ea typeface="Osaka" pitchFamily="-84" charset="-128"/>
                <a:cs typeface="Osaka" pitchFamily="-84" charset="-128"/>
              </a:rPr>
              <a:t>while a kitten’s do not.</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4"/>
          <p:cNvSpPr>
            <a:spLocks noGrp="1" noChangeArrowheads="1"/>
          </p:cNvSpPr>
          <p:nvPr>
            <p:ph type="title" idx="4294967295"/>
          </p:nvPr>
        </p:nvSpPr>
        <p:spPr>
          <a:xfrm>
            <a:off x="0" y="0"/>
            <a:ext cx="9144000" cy="1143000"/>
          </a:xfrm>
          <a:noFill/>
        </p:spPr>
        <p:txBody>
          <a:bodyPr/>
          <a:lstStyle/>
          <a:p>
            <a:pPr eaLnBrk="1" hangingPunct="1"/>
            <a:r>
              <a:rPr lang="en-US" sz="3600"/>
              <a:t>Chomskyan Revolution</a:t>
            </a:r>
            <a:endParaRPr lang="en-US"/>
          </a:p>
        </p:txBody>
      </p:sp>
      <p:sp>
        <p:nvSpPr>
          <p:cNvPr id="215043" name="Rectangle 5"/>
          <p:cNvSpPr>
            <a:spLocks noGrp="1" noChangeArrowheads="1"/>
          </p:cNvSpPr>
          <p:nvPr>
            <p:ph type="body" idx="4294967295"/>
          </p:nvPr>
        </p:nvSpPr>
        <p:spPr>
          <a:xfrm>
            <a:off x="228600" y="990600"/>
            <a:ext cx="6324600" cy="2209800"/>
          </a:xfrm>
          <a:noFill/>
        </p:spPr>
        <p:txBody>
          <a:bodyPr/>
          <a:lstStyle/>
          <a:p>
            <a:pPr eaLnBrk="1" hangingPunct="1">
              <a:lnSpc>
                <a:spcPct val="90000"/>
              </a:lnSpc>
              <a:buFontTx/>
              <a:buNone/>
            </a:pPr>
            <a:r>
              <a:rPr lang="en-US" sz="2400"/>
              <a:t>Chomsky 1957: </a:t>
            </a:r>
            <a:r>
              <a:rPr lang="en-US" sz="2400" i="1"/>
              <a:t>Syntactic Structures</a:t>
            </a:r>
            <a:endParaRPr lang="en-US" sz="2400"/>
          </a:p>
          <a:p>
            <a:pPr eaLnBrk="1" hangingPunct="1">
              <a:lnSpc>
                <a:spcPct val="90000"/>
              </a:lnSpc>
              <a:buFontTx/>
              <a:buNone/>
            </a:pPr>
            <a:r>
              <a:rPr lang="en-US" sz="2400"/>
              <a:t>Innovation: What speakers do is not as interesting as the mental grammar that underlies what speakers do</a:t>
            </a:r>
          </a:p>
        </p:txBody>
      </p:sp>
      <p:pic>
        <p:nvPicPr>
          <p:cNvPr id="215044" name="Picture 6"/>
          <p:cNvPicPr>
            <a:picLocks noChangeAspect="1" noChangeArrowheads="1"/>
          </p:cNvPicPr>
          <p:nvPr/>
        </p:nvPicPr>
        <p:blipFill>
          <a:blip r:embed="rId3"/>
          <a:srcRect/>
          <a:stretch>
            <a:fillRect/>
          </a:stretch>
        </p:blipFill>
        <p:spPr bwMode="auto">
          <a:xfrm>
            <a:off x="4562475" y="3424238"/>
            <a:ext cx="12700" cy="12700"/>
          </a:xfrm>
          <a:prstGeom prst="rect">
            <a:avLst/>
          </a:prstGeom>
          <a:noFill/>
          <a:ln w="9525">
            <a:noFill/>
            <a:miter lim="800000"/>
            <a:headEnd/>
            <a:tailEnd/>
          </a:ln>
        </p:spPr>
      </p:pic>
      <p:sp>
        <p:nvSpPr>
          <p:cNvPr id="215045" name="Rectangle 8"/>
          <p:cNvSpPr>
            <a:spLocks noChangeArrowheads="1"/>
          </p:cNvSpPr>
          <p:nvPr/>
        </p:nvSpPr>
        <p:spPr bwMode="auto">
          <a:xfrm>
            <a:off x="2209800" y="3429000"/>
            <a:ext cx="6553200" cy="2905411"/>
          </a:xfrm>
          <a:prstGeom prst="rect">
            <a:avLst/>
          </a:prstGeom>
          <a:noFill/>
          <a:ln w="9525">
            <a:noFill/>
            <a:miter lim="800000"/>
            <a:headEnd/>
            <a:tailEnd/>
          </a:ln>
        </p:spPr>
        <p:txBody>
          <a:bodyPr>
            <a:prstTxWarp prst="textNoShape">
              <a:avLst/>
            </a:prstTxWarp>
            <a:spAutoFit/>
          </a:bodyPr>
          <a:lstStyle/>
          <a:p>
            <a:pPr eaLnBrk="1" hangingPunct="1">
              <a:lnSpc>
                <a:spcPct val="90000"/>
              </a:lnSpc>
              <a:spcBef>
                <a:spcPct val="20000"/>
              </a:spcBef>
            </a:pPr>
            <a:r>
              <a:rPr lang="en-US" b="0">
                <a:latin typeface="Calibri"/>
                <a:ea typeface="Osaka" pitchFamily="-84" charset="-128"/>
                <a:cs typeface="Osaka" pitchFamily="-84" charset="-128"/>
              </a:rPr>
              <a:t>So, if adults have a mental grammar that explains what they do when they talk, children must have a mental grammar that explains what children do when they talk.</a:t>
            </a:r>
          </a:p>
          <a:p>
            <a:pPr eaLnBrk="1" hangingPunct="1">
              <a:lnSpc>
                <a:spcPct val="90000"/>
              </a:lnSpc>
              <a:spcBef>
                <a:spcPct val="20000"/>
              </a:spcBef>
            </a:pPr>
            <a:endParaRPr lang="en-US" b="0">
              <a:latin typeface="Calibri"/>
              <a:ea typeface="Osaka" pitchFamily="-84" charset="-128"/>
              <a:cs typeface="Osaka" pitchFamily="-84" charset="-128"/>
            </a:endParaRPr>
          </a:p>
          <a:p>
            <a:pPr eaLnBrk="1" hangingPunct="1">
              <a:lnSpc>
                <a:spcPct val="90000"/>
              </a:lnSpc>
              <a:spcBef>
                <a:spcPct val="20000"/>
              </a:spcBef>
            </a:pPr>
            <a:r>
              <a:rPr lang="en-US" b="0">
                <a:solidFill>
                  <a:srgbClr val="0B1FFF"/>
                </a:solidFill>
                <a:latin typeface="Calibri"/>
                <a:ea typeface="Osaka" pitchFamily="-84" charset="-128"/>
                <a:cs typeface="Osaka" pitchFamily="-84" charset="-128"/>
              </a:rPr>
              <a:t>New formation of language development: What are children’s grammars like and how do they eventually achieve adult grammars?</a:t>
            </a:r>
            <a:endParaRPr lang="en-US" b="0">
              <a:solidFill>
                <a:srgbClr val="FFFF00"/>
              </a:solidFill>
              <a:latin typeface="Calibri"/>
              <a:ea typeface="Osaka" pitchFamily="-84" charset="-128"/>
              <a:cs typeface="Osaka" pitchFamily="-84" charset="-128"/>
            </a:endParaRPr>
          </a:p>
        </p:txBody>
      </p:sp>
      <p:pic>
        <p:nvPicPr>
          <p:cNvPr id="215046" name="Picture 10"/>
          <p:cNvPicPr>
            <a:picLocks noChangeAspect="1" noChangeArrowheads="1"/>
          </p:cNvPicPr>
          <p:nvPr/>
        </p:nvPicPr>
        <p:blipFill>
          <a:blip r:embed="rId4"/>
          <a:srcRect/>
          <a:stretch>
            <a:fillRect/>
          </a:stretch>
        </p:blipFill>
        <p:spPr bwMode="auto">
          <a:xfrm>
            <a:off x="6781800" y="914400"/>
            <a:ext cx="1887538" cy="2273300"/>
          </a:xfrm>
          <a:prstGeom prst="rect">
            <a:avLst/>
          </a:prstGeom>
          <a:noFill/>
          <a:ln w="9525">
            <a:noFill/>
            <a:miter lim="800000"/>
            <a:headEnd/>
            <a:tailEnd/>
          </a:ln>
        </p:spPr>
      </p:pic>
      <p:pic>
        <p:nvPicPr>
          <p:cNvPr id="215047" name="Picture 11"/>
          <p:cNvPicPr>
            <a:picLocks noChangeAspect="1" noChangeArrowheads="1"/>
          </p:cNvPicPr>
          <p:nvPr/>
        </p:nvPicPr>
        <p:blipFill>
          <a:blip r:embed="rId5"/>
          <a:srcRect/>
          <a:stretch>
            <a:fillRect/>
          </a:stretch>
        </p:blipFill>
        <p:spPr bwMode="auto">
          <a:xfrm>
            <a:off x="152400" y="3962400"/>
            <a:ext cx="2028825" cy="15224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4"/>
          <p:cNvSpPr>
            <a:spLocks noGrp="1" noChangeArrowheads="1"/>
          </p:cNvSpPr>
          <p:nvPr>
            <p:ph type="title" idx="4294967295"/>
          </p:nvPr>
        </p:nvSpPr>
        <p:spPr>
          <a:xfrm>
            <a:off x="609600" y="0"/>
            <a:ext cx="7772400" cy="1143000"/>
          </a:xfrm>
          <a:noFill/>
        </p:spPr>
        <p:txBody>
          <a:bodyPr/>
          <a:lstStyle/>
          <a:p>
            <a:pPr eaLnBrk="1" hangingPunct="1"/>
            <a:r>
              <a:rPr lang="en-US" sz="3200" smtClean="0"/>
              <a:t>Some Current Approaches</a:t>
            </a:r>
          </a:p>
        </p:txBody>
      </p:sp>
      <p:sp>
        <p:nvSpPr>
          <p:cNvPr id="217091" name="Rectangle 5"/>
          <p:cNvSpPr>
            <a:spLocks noGrp="1" noChangeArrowheads="1"/>
          </p:cNvSpPr>
          <p:nvPr>
            <p:ph type="body" idx="4294967295"/>
          </p:nvPr>
        </p:nvSpPr>
        <p:spPr>
          <a:xfrm>
            <a:off x="0" y="1143000"/>
            <a:ext cx="9144000" cy="1219200"/>
          </a:xfrm>
          <a:noFill/>
        </p:spPr>
        <p:txBody>
          <a:bodyPr/>
          <a:lstStyle/>
          <a:p>
            <a:pPr eaLnBrk="1" hangingPunct="1">
              <a:buFontTx/>
              <a:buNone/>
            </a:pPr>
            <a:r>
              <a:rPr lang="en-US" sz="2200"/>
              <a:t>Language as a complex cognitive system that maps sounds to meaning</a:t>
            </a:r>
          </a:p>
          <a:p>
            <a:pPr eaLnBrk="1" hangingPunct="1">
              <a:buFontTx/>
              <a:buNone/>
            </a:pPr>
            <a:r>
              <a:rPr lang="en-US" sz="2200"/>
              <a:t>One idea for the mechanism behind this process: </a:t>
            </a:r>
            <a:r>
              <a:rPr lang="en-US" sz="2200">
                <a:solidFill>
                  <a:srgbClr val="B3129A"/>
                </a:solidFill>
              </a:rPr>
              <a:t>Language Acquisition Device</a:t>
            </a:r>
          </a:p>
          <a:p>
            <a:pPr eaLnBrk="1" hangingPunct="1">
              <a:buFontTx/>
              <a:buNone/>
            </a:pPr>
            <a:endParaRPr lang="en-US" sz="2200">
              <a:solidFill>
                <a:srgbClr val="B3129A"/>
              </a:solidFill>
            </a:endParaRPr>
          </a:p>
        </p:txBody>
      </p:sp>
      <p:sp>
        <p:nvSpPr>
          <p:cNvPr id="217092" name="Text Box 7"/>
          <p:cNvSpPr txBox="1">
            <a:spLocks noChangeArrowheads="1"/>
          </p:cNvSpPr>
          <p:nvPr/>
        </p:nvSpPr>
        <p:spPr bwMode="auto">
          <a:xfrm>
            <a:off x="152400" y="2743200"/>
            <a:ext cx="2378075" cy="830997"/>
          </a:xfrm>
          <a:prstGeom prst="rect">
            <a:avLst/>
          </a:prstGeom>
          <a:noFill/>
          <a:ln w="9525">
            <a:noFill/>
            <a:miter lim="800000"/>
            <a:headEnd/>
            <a:tailEnd/>
          </a:ln>
        </p:spPr>
        <p:txBody>
          <a:bodyPr>
            <a:prstTxWarp prst="textNoShape">
              <a:avLst/>
            </a:prstTxWarp>
            <a:spAutoFit/>
          </a:bodyPr>
          <a:lstStyle/>
          <a:p>
            <a:r>
              <a:rPr lang="en-US" b="0">
                <a:solidFill>
                  <a:schemeClr val="tx2"/>
                </a:solidFill>
                <a:latin typeface="Calibri"/>
              </a:rPr>
              <a:t>Information from the environment</a:t>
            </a:r>
          </a:p>
        </p:txBody>
      </p:sp>
      <p:pic>
        <p:nvPicPr>
          <p:cNvPr id="217093" name="Picture 8"/>
          <p:cNvPicPr>
            <a:picLocks noChangeAspect="1" noChangeArrowheads="1"/>
          </p:cNvPicPr>
          <p:nvPr/>
        </p:nvPicPr>
        <p:blipFill>
          <a:blip r:embed="rId3"/>
          <a:srcRect/>
          <a:stretch>
            <a:fillRect/>
          </a:stretch>
        </p:blipFill>
        <p:spPr bwMode="auto">
          <a:xfrm>
            <a:off x="2743200" y="3124200"/>
            <a:ext cx="2028825" cy="1522413"/>
          </a:xfrm>
          <a:prstGeom prst="rect">
            <a:avLst/>
          </a:prstGeom>
          <a:noFill/>
          <a:ln w="38100">
            <a:solidFill>
              <a:schemeClr val="folHlink"/>
            </a:solidFill>
            <a:miter lim="800000"/>
            <a:headEnd/>
            <a:tailEnd/>
          </a:ln>
        </p:spPr>
      </p:pic>
      <p:sp>
        <p:nvSpPr>
          <p:cNvPr id="217094" name="Line 9"/>
          <p:cNvSpPr>
            <a:spLocks noChangeShapeType="1"/>
          </p:cNvSpPr>
          <p:nvPr/>
        </p:nvSpPr>
        <p:spPr bwMode="auto">
          <a:xfrm>
            <a:off x="2057400" y="3581400"/>
            <a:ext cx="533400" cy="0"/>
          </a:xfrm>
          <a:prstGeom prst="line">
            <a:avLst/>
          </a:prstGeom>
          <a:noFill/>
          <a:ln w="63500">
            <a:solidFill>
              <a:schemeClr val="tx2"/>
            </a:solidFill>
            <a:round/>
            <a:headEnd/>
            <a:tailEnd type="triangle" w="med" len="med"/>
          </a:ln>
        </p:spPr>
        <p:txBody>
          <a:bodyPr wrap="none" anchor="ctr">
            <a:prstTxWarp prst="textNoShape">
              <a:avLst/>
            </a:prstTxWarp>
          </a:bodyPr>
          <a:lstStyle/>
          <a:p>
            <a:endParaRPr lang="en-US">
              <a:latin typeface="Calibri"/>
            </a:endParaRPr>
          </a:p>
        </p:txBody>
      </p:sp>
      <p:sp>
        <p:nvSpPr>
          <p:cNvPr id="217095" name="Text Box 10"/>
          <p:cNvSpPr txBox="1">
            <a:spLocks noChangeArrowheads="1"/>
          </p:cNvSpPr>
          <p:nvPr/>
        </p:nvSpPr>
        <p:spPr bwMode="auto">
          <a:xfrm>
            <a:off x="2133600" y="4724400"/>
            <a:ext cx="4800600" cy="1569660"/>
          </a:xfrm>
          <a:prstGeom prst="rect">
            <a:avLst/>
          </a:prstGeom>
          <a:noFill/>
          <a:ln w="9525">
            <a:noFill/>
            <a:miter lim="800000"/>
            <a:headEnd/>
            <a:tailEnd/>
          </a:ln>
        </p:spPr>
        <p:txBody>
          <a:bodyPr>
            <a:prstTxWarp prst="textNoShape">
              <a:avLst/>
            </a:prstTxWarp>
            <a:spAutoFit/>
          </a:bodyPr>
          <a:lstStyle/>
          <a:p>
            <a:r>
              <a:rPr lang="en-US" b="0">
                <a:solidFill>
                  <a:schemeClr val="folHlink"/>
                </a:solidFill>
                <a:latin typeface="Calibri"/>
              </a:rPr>
              <a:t>Language Acquisition Device </a:t>
            </a:r>
          </a:p>
          <a:p>
            <a:r>
              <a:rPr lang="en-US" b="0">
                <a:solidFill>
                  <a:schemeClr val="folHlink"/>
                </a:solidFill>
                <a:latin typeface="Calibri"/>
              </a:rPr>
              <a:t>(unconscious process inside child’s mind, used only for learning language)</a:t>
            </a:r>
          </a:p>
        </p:txBody>
      </p:sp>
      <p:sp>
        <p:nvSpPr>
          <p:cNvPr id="217096" name="Line 11"/>
          <p:cNvSpPr>
            <a:spLocks noChangeShapeType="1"/>
          </p:cNvSpPr>
          <p:nvPr/>
        </p:nvSpPr>
        <p:spPr bwMode="auto">
          <a:xfrm>
            <a:off x="4953000" y="3581400"/>
            <a:ext cx="533400" cy="0"/>
          </a:xfrm>
          <a:prstGeom prst="line">
            <a:avLst/>
          </a:prstGeom>
          <a:noFill/>
          <a:ln w="63500">
            <a:solidFill>
              <a:srgbClr val="B3129A"/>
            </a:solidFill>
            <a:round/>
            <a:headEnd/>
            <a:tailEnd type="triangle" w="med" len="med"/>
          </a:ln>
        </p:spPr>
        <p:txBody>
          <a:bodyPr wrap="none" anchor="ctr">
            <a:prstTxWarp prst="textNoShape">
              <a:avLst/>
            </a:prstTxWarp>
          </a:bodyPr>
          <a:lstStyle/>
          <a:p>
            <a:endParaRPr lang="en-US">
              <a:latin typeface="Calibri"/>
            </a:endParaRPr>
          </a:p>
        </p:txBody>
      </p:sp>
      <p:sp>
        <p:nvSpPr>
          <p:cNvPr id="217097" name="Text Box 12"/>
          <p:cNvSpPr txBox="1">
            <a:spLocks noChangeArrowheads="1"/>
          </p:cNvSpPr>
          <p:nvPr/>
        </p:nvSpPr>
        <p:spPr bwMode="auto">
          <a:xfrm>
            <a:off x="5486400" y="3352800"/>
            <a:ext cx="3505200" cy="457200"/>
          </a:xfrm>
          <a:prstGeom prst="rect">
            <a:avLst/>
          </a:prstGeom>
          <a:noFill/>
          <a:ln w="9525">
            <a:noFill/>
            <a:miter lim="800000"/>
            <a:headEnd/>
            <a:tailEnd/>
          </a:ln>
        </p:spPr>
        <p:txBody>
          <a:bodyPr>
            <a:prstTxWarp prst="textNoShape">
              <a:avLst/>
            </a:prstTxWarp>
            <a:spAutoFit/>
          </a:bodyPr>
          <a:lstStyle/>
          <a:p>
            <a:r>
              <a:rPr lang="en-US" b="0">
                <a:solidFill>
                  <a:srgbClr val="B3129A"/>
                </a:solidFill>
                <a:latin typeface="Calibri"/>
              </a:rPr>
              <a:t>Language Acquisition</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4"/>
          <p:cNvSpPr>
            <a:spLocks noGrp="1" noChangeArrowheads="1"/>
          </p:cNvSpPr>
          <p:nvPr>
            <p:ph type="title" idx="4294967295"/>
          </p:nvPr>
        </p:nvSpPr>
        <p:spPr>
          <a:xfrm>
            <a:off x="609600" y="0"/>
            <a:ext cx="7772400" cy="1143000"/>
          </a:xfrm>
          <a:noFill/>
        </p:spPr>
        <p:txBody>
          <a:bodyPr/>
          <a:lstStyle/>
          <a:p>
            <a:pPr eaLnBrk="1" hangingPunct="1"/>
            <a:r>
              <a:rPr lang="en-US" sz="3200" smtClean="0"/>
              <a:t>Some Current Approaches</a:t>
            </a:r>
          </a:p>
        </p:txBody>
      </p:sp>
      <p:sp>
        <p:nvSpPr>
          <p:cNvPr id="219140" name="Text Box 6"/>
          <p:cNvSpPr txBox="1">
            <a:spLocks noChangeArrowheads="1"/>
          </p:cNvSpPr>
          <p:nvPr/>
        </p:nvSpPr>
        <p:spPr bwMode="auto">
          <a:xfrm>
            <a:off x="304800" y="2895600"/>
            <a:ext cx="6629400" cy="3416320"/>
          </a:xfrm>
          <a:prstGeom prst="rect">
            <a:avLst/>
          </a:prstGeom>
          <a:noFill/>
          <a:ln w="9525">
            <a:noFill/>
            <a:miter lim="800000"/>
            <a:headEnd/>
            <a:tailEnd/>
          </a:ln>
        </p:spPr>
        <p:txBody>
          <a:bodyPr>
            <a:prstTxWarp prst="textNoShape">
              <a:avLst/>
            </a:prstTxWarp>
            <a:spAutoFit/>
          </a:bodyPr>
          <a:lstStyle/>
          <a:p>
            <a:r>
              <a:rPr lang="en-US" b="0">
                <a:solidFill>
                  <a:schemeClr val="tx2"/>
                </a:solidFill>
                <a:latin typeface="Calibri"/>
              </a:rPr>
              <a:t>Linguistic approach</a:t>
            </a:r>
            <a:endParaRPr lang="en-US" b="0">
              <a:latin typeface="Calibri"/>
            </a:endParaRPr>
          </a:p>
          <a:p>
            <a:r>
              <a:rPr lang="en-US" b="0">
                <a:latin typeface="Calibri"/>
              </a:rPr>
              <a:t>   Premise: LAD contains some </a:t>
            </a:r>
            <a:r>
              <a:rPr lang="en-US" b="0">
                <a:solidFill>
                  <a:srgbClr val="0B1FFF"/>
                </a:solidFill>
                <a:latin typeface="Calibri"/>
              </a:rPr>
              <a:t>domain-specific</a:t>
            </a:r>
            <a:r>
              <a:rPr lang="en-US" b="0">
                <a:solidFill>
                  <a:srgbClr val="2AFF33"/>
                </a:solidFill>
                <a:latin typeface="Calibri"/>
              </a:rPr>
              <a:t> </a:t>
            </a:r>
            <a:r>
              <a:rPr lang="en-US" b="0">
                <a:latin typeface="Calibri"/>
              </a:rPr>
              <a:t>knowledge about the structure of language (this is often called </a:t>
            </a:r>
            <a:r>
              <a:rPr lang="en-US" b="0">
                <a:solidFill>
                  <a:srgbClr val="0B1FFF"/>
                </a:solidFill>
                <a:latin typeface="Calibri"/>
              </a:rPr>
              <a:t>Universal Grammar</a:t>
            </a:r>
            <a:r>
              <a:rPr lang="en-US" b="0">
                <a:latin typeface="Calibri"/>
              </a:rPr>
              <a:t>). </a:t>
            </a:r>
          </a:p>
          <a:p>
            <a:endParaRPr lang="en-US" b="0">
              <a:latin typeface="Calibri"/>
            </a:endParaRPr>
          </a:p>
          <a:p>
            <a:r>
              <a:rPr lang="en-US" b="0">
                <a:latin typeface="Calibri"/>
              </a:rPr>
              <a:t>Focus: description of children’s prior (innate) linguistic knowledge and how that knowledge interacts with the data from the native language to produce knowledge of the native language</a:t>
            </a:r>
            <a:endParaRPr lang="en-US" b="0">
              <a:solidFill>
                <a:schemeClr val="tx2"/>
              </a:solidFill>
              <a:latin typeface="Calibri"/>
            </a:endParaRPr>
          </a:p>
        </p:txBody>
      </p:sp>
      <p:sp>
        <p:nvSpPr>
          <p:cNvPr id="219141" name="Text Box 8"/>
          <p:cNvSpPr txBox="1">
            <a:spLocks noChangeArrowheads="1"/>
          </p:cNvSpPr>
          <p:nvPr/>
        </p:nvSpPr>
        <p:spPr bwMode="auto">
          <a:xfrm>
            <a:off x="7146925" y="3067050"/>
            <a:ext cx="1997075" cy="1015663"/>
          </a:xfrm>
          <a:prstGeom prst="rect">
            <a:avLst/>
          </a:prstGeom>
          <a:noFill/>
          <a:ln w="9525">
            <a:noFill/>
            <a:miter lim="800000"/>
            <a:headEnd/>
            <a:tailEnd/>
          </a:ln>
        </p:spPr>
        <p:txBody>
          <a:bodyPr>
            <a:prstTxWarp prst="textNoShape">
              <a:avLst/>
            </a:prstTxWarp>
            <a:spAutoFit/>
          </a:bodyPr>
          <a:lstStyle/>
          <a:p>
            <a:r>
              <a:rPr lang="en-US" sz="2000" b="0">
                <a:solidFill>
                  <a:srgbClr val="0B1FFF"/>
                </a:solidFill>
                <a:latin typeface="Calibri"/>
              </a:rPr>
              <a:t>Knowledge specifically about human language</a:t>
            </a:r>
          </a:p>
        </p:txBody>
      </p:sp>
      <p:sp>
        <p:nvSpPr>
          <p:cNvPr id="219142" name="Oval 10"/>
          <p:cNvSpPr>
            <a:spLocks noChangeArrowheads="1"/>
          </p:cNvSpPr>
          <p:nvPr/>
        </p:nvSpPr>
        <p:spPr bwMode="auto">
          <a:xfrm>
            <a:off x="4572000" y="2971800"/>
            <a:ext cx="2286000" cy="457200"/>
          </a:xfrm>
          <a:prstGeom prst="ellipse">
            <a:avLst/>
          </a:prstGeom>
          <a:noFill/>
          <a:ln w="9525">
            <a:noFill/>
            <a:round/>
            <a:headEnd/>
            <a:tailEnd/>
          </a:ln>
        </p:spPr>
        <p:txBody>
          <a:bodyPr wrap="none" anchor="ctr">
            <a:prstTxWarp prst="textNoShape">
              <a:avLst/>
            </a:prstTxWarp>
          </a:bodyPr>
          <a:lstStyle/>
          <a:p>
            <a:endParaRPr lang="en-US">
              <a:latin typeface="Calibri"/>
            </a:endParaRPr>
          </a:p>
        </p:txBody>
      </p:sp>
      <p:cxnSp>
        <p:nvCxnSpPr>
          <p:cNvPr id="219143" name="AutoShape 11"/>
          <p:cNvCxnSpPr>
            <a:cxnSpLocks noChangeShapeType="1"/>
            <a:stCxn id="219141" idx="0"/>
          </p:cNvCxnSpPr>
          <p:nvPr/>
        </p:nvCxnSpPr>
        <p:spPr bwMode="auto">
          <a:xfrm rot="16200000" flipH="1" flipV="1">
            <a:off x="7244557" y="2528094"/>
            <a:ext cx="361950" cy="1439862"/>
          </a:xfrm>
          <a:prstGeom prst="curvedConnector4">
            <a:avLst>
              <a:gd name="adj1" fmla="val -63158"/>
              <a:gd name="adj2" fmla="val 84675"/>
            </a:avLst>
          </a:prstGeom>
          <a:noFill/>
          <a:ln w="50800">
            <a:solidFill>
              <a:srgbClr val="0B1FFF"/>
            </a:solidFill>
            <a:round/>
            <a:headEnd/>
            <a:tailEnd type="triangle" w="med" len="med"/>
          </a:ln>
        </p:spPr>
      </p:cxnSp>
      <p:sp>
        <p:nvSpPr>
          <p:cNvPr id="219144" name="Rectangle 12"/>
          <p:cNvSpPr>
            <a:spLocks noChangeArrowheads="1"/>
          </p:cNvSpPr>
          <p:nvPr/>
        </p:nvSpPr>
        <p:spPr bwMode="auto">
          <a:xfrm>
            <a:off x="9201150" y="6289675"/>
            <a:ext cx="184150" cy="457200"/>
          </a:xfrm>
          <a:prstGeom prst="rect">
            <a:avLst/>
          </a:prstGeom>
          <a:noFill/>
          <a:ln w="9525">
            <a:noFill/>
            <a:miter lim="800000"/>
            <a:headEnd/>
            <a:tailEnd/>
          </a:ln>
        </p:spPr>
        <p:txBody>
          <a:bodyPr wrap="none">
            <a:prstTxWarp prst="textNoShape">
              <a:avLst/>
            </a:prstTxWarp>
            <a:spAutoFit/>
          </a:bodyPr>
          <a:lstStyle/>
          <a:p>
            <a:endParaRPr lang="en-US">
              <a:latin typeface="Calibri"/>
            </a:endParaRPr>
          </a:p>
        </p:txBody>
      </p:sp>
      <p:sp>
        <p:nvSpPr>
          <p:cNvPr id="219145" name="Rectangle 5"/>
          <p:cNvSpPr>
            <a:spLocks noChangeArrowheads="1"/>
          </p:cNvSpPr>
          <p:nvPr/>
        </p:nvSpPr>
        <p:spPr bwMode="auto">
          <a:xfrm>
            <a:off x="0" y="1143000"/>
            <a:ext cx="91440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a:latin typeface="Calibri"/>
                <a:ea typeface="Osaka" pitchFamily="-84" charset="-128"/>
                <a:cs typeface="Osaka" pitchFamily="-84" charset="-128"/>
              </a:rPr>
              <a:t>Language as a complex cognitive system that maps sounds to meaning</a:t>
            </a:r>
          </a:p>
          <a:p>
            <a:pPr marL="342900" indent="-342900" eaLnBrk="1" hangingPunct="1">
              <a:spcBef>
                <a:spcPct val="20000"/>
              </a:spcBef>
            </a:pPr>
            <a:r>
              <a:rPr lang="en-US" sz="2200" b="0">
                <a:latin typeface="Calibri"/>
                <a:ea typeface="Osaka" pitchFamily="-84" charset="-128"/>
                <a:cs typeface="Osaka" pitchFamily="-84" charset="-128"/>
              </a:rPr>
              <a:t>One idea for the mechanism behind this process: </a:t>
            </a:r>
            <a:r>
              <a:rPr lang="en-US" sz="2200" b="0">
                <a:solidFill>
                  <a:srgbClr val="B3129A"/>
                </a:solidFill>
                <a:latin typeface="Calibri"/>
                <a:ea typeface="Osaka" pitchFamily="-84" charset="-128"/>
                <a:cs typeface="Osaka" pitchFamily="-84" charset="-128"/>
              </a:rPr>
              <a:t>Language Acquisition Device</a:t>
            </a:r>
          </a:p>
          <a:p>
            <a:pPr marL="342900" indent="-342900" eaLnBrk="1" hangingPunct="1">
              <a:spcBef>
                <a:spcPct val="20000"/>
              </a:spcBef>
            </a:pPr>
            <a:endParaRPr lang="en-US" sz="2200" b="0">
              <a:latin typeface="Calibri"/>
              <a:ea typeface="Osaka" pitchFamily="-84" charset="-128"/>
              <a:cs typeface="Osaka" pitchFamily="-84" charset="-128"/>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4"/>
          <p:cNvSpPr>
            <a:spLocks noGrp="1" noChangeArrowheads="1"/>
          </p:cNvSpPr>
          <p:nvPr>
            <p:ph type="title" idx="4294967295"/>
          </p:nvPr>
        </p:nvSpPr>
        <p:spPr>
          <a:xfrm>
            <a:off x="609600" y="0"/>
            <a:ext cx="7772400" cy="1143000"/>
          </a:xfrm>
          <a:noFill/>
        </p:spPr>
        <p:txBody>
          <a:bodyPr/>
          <a:lstStyle/>
          <a:p>
            <a:pPr eaLnBrk="1" hangingPunct="1"/>
            <a:r>
              <a:rPr lang="en-US" sz="3200" smtClean="0"/>
              <a:t>Some Current Approaches</a:t>
            </a:r>
          </a:p>
        </p:txBody>
      </p:sp>
      <p:sp>
        <p:nvSpPr>
          <p:cNvPr id="221188" name="Text Box 6"/>
          <p:cNvSpPr txBox="1">
            <a:spLocks noChangeArrowheads="1"/>
          </p:cNvSpPr>
          <p:nvPr/>
        </p:nvSpPr>
        <p:spPr bwMode="auto">
          <a:xfrm>
            <a:off x="304800" y="2819400"/>
            <a:ext cx="8382000" cy="2677656"/>
          </a:xfrm>
          <a:prstGeom prst="rect">
            <a:avLst/>
          </a:prstGeom>
          <a:noFill/>
          <a:ln w="9525">
            <a:noFill/>
            <a:miter lim="800000"/>
            <a:headEnd/>
            <a:tailEnd/>
          </a:ln>
        </p:spPr>
        <p:txBody>
          <a:bodyPr>
            <a:prstTxWarp prst="textNoShape">
              <a:avLst/>
            </a:prstTxWarp>
            <a:spAutoFit/>
          </a:bodyPr>
          <a:lstStyle/>
          <a:p>
            <a:r>
              <a:rPr lang="en-US" b="0">
                <a:solidFill>
                  <a:srgbClr val="B3129A"/>
                </a:solidFill>
                <a:latin typeface="Calibri"/>
              </a:rPr>
              <a:t>LAD</a:t>
            </a:r>
            <a:r>
              <a:rPr lang="en-US" b="0">
                <a:solidFill>
                  <a:schemeClr val="tx2"/>
                </a:solidFill>
                <a:latin typeface="Calibri"/>
              </a:rPr>
              <a:t> + </a:t>
            </a:r>
            <a:r>
              <a:rPr lang="en-US" b="0">
                <a:solidFill>
                  <a:srgbClr val="0B1FFF"/>
                </a:solidFill>
                <a:latin typeface="Calibri"/>
              </a:rPr>
              <a:t>information from the environment</a:t>
            </a:r>
          </a:p>
          <a:p>
            <a:r>
              <a:rPr lang="en-US" b="0">
                <a:latin typeface="Calibri"/>
              </a:rPr>
              <a:t>Basic premise: The language acquisition device provides a </a:t>
            </a:r>
            <a:r>
              <a:rPr lang="en-US" b="0">
                <a:solidFill>
                  <a:srgbClr val="B3129A"/>
                </a:solidFill>
                <a:latin typeface="Calibri"/>
              </a:rPr>
              <a:t>little bit of knowledge about how human languages work to get the child started</a:t>
            </a:r>
            <a:r>
              <a:rPr lang="en-US" b="0">
                <a:latin typeface="Calibri"/>
              </a:rPr>
              <a:t>.  This allows the child to </a:t>
            </a:r>
            <a:r>
              <a:rPr lang="en-US" b="0">
                <a:solidFill>
                  <a:schemeClr val="bg2"/>
                </a:solidFill>
                <a:latin typeface="Calibri"/>
              </a:rPr>
              <a:t>use her language input more effectively</a:t>
            </a:r>
            <a:r>
              <a:rPr lang="en-US" b="0">
                <a:solidFill>
                  <a:srgbClr val="FFFF00"/>
                </a:solidFill>
                <a:latin typeface="Calibri"/>
              </a:rPr>
              <a:t> </a:t>
            </a:r>
            <a:r>
              <a:rPr lang="en-US" b="0">
                <a:latin typeface="Calibri"/>
              </a:rPr>
              <a:t>– to notice certain things more easily and to entertain only certain hypotheses about how language works.</a:t>
            </a:r>
          </a:p>
          <a:p>
            <a:r>
              <a:rPr lang="en-US" b="0">
                <a:latin typeface="Calibri"/>
              </a:rPr>
              <a:t>   </a:t>
            </a:r>
            <a:endParaRPr lang="en-US" b="0">
              <a:solidFill>
                <a:schemeClr val="tx2"/>
              </a:solidFill>
              <a:latin typeface="Calibri"/>
            </a:endParaRPr>
          </a:p>
        </p:txBody>
      </p:sp>
      <p:sp>
        <p:nvSpPr>
          <p:cNvPr id="221189" name="Oval 10"/>
          <p:cNvSpPr>
            <a:spLocks noChangeArrowheads="1"/>
          </p:cNvSpPr>
          <p:nvPr/>
        </p:nvSpPr>
        <p:spPr bwMode="auto">
          <a:xfrm>
            <a:off x="4572000" y="2971800"/>
            <a:ext cx="2286000" cy="457200"/>
          </a:xfrm>
          <a:prstGeom prst="ellipse">
            <a:avLst/>
          </a:prstGeom>
          <a:noFill/>
          <a:ln w="9525">
            <a:noFill/>
            <a:round/>
            <a:headEnd/>
            <a:tailEnd/>
          </a:ln>
        </p:spPr>
        <p:txBody>
          <a:bodyPr wrap="none" anchor="ctr">
            <a:prstTxWarp prst="textNoShape">
              <a:avLst/>
            </a:prstTxWarp>
          </a:bodyPr>
          <a:lstStyle/>
          <a:p>
            <a:endParaRPr lang="en-US">
              <a:latin typeface="Calibri"/>
            </a:endParaRPr>
          </a:p>
        </p:txBody>
      </p:sp>
      <p:sp>
        <p:nvSpPr>
          <p:cNvPr id="221190" name="Rectangle 12"/>
          <p:cNvSpPr>
            <a:spLocks noChangeArrowheads="1"/>
          </p:cNvSpPr>
          <p:nvPr/>
        </p:nvSpPr>
        <p:spPr bwMode="auto">
          <a:xfrm>
            <a:off x="9201150" y="6289675"/>
            <a:ext cx="184150" cy="457200"/>
          </a:xfrm>
          <a:prstGeom prst="rect">
            <a:avLst/>
          </a:prstGeom>
          <a:noFill/>
          <a:ln w="9525">
            <a:noFill/>
            <a:miter lim="800000"/>
            <a:headEnd/>
            <a:tailEnd/>
          </a:ln>
        </p:spPr>
        <p:txBody>
          <a:bodyPr wrap="none">
            <a:prstTxWarp prst="textNoShape">
              <a:avLst/>
            </a:prstTxWarp>
            <a:spAutoFit/>
          </a:bodyPr>
          <a:lstStyle/>
          <a:p>
            <a:endParaRPr lang="en-US">
              <a:latin typeface="Calibri"/>
            </a:endParaRPr>
          </a:p>
        </p:txBody>
      </p:sp>
      <p:sp>
        <p:nvSpPr>
          <p:cNvPr id="221191" name="Rectangle 5"/>
          <p:cNvSpPr>
            <a:spLocks noChangeArrowheads="1"/>
          </p:cNvSpPr>
          <p:nvPr/>
        </p:nvSpPr>
        <p:spPr bwMode="auto">
          <a:xfrm>
            <a:off x="0" y="1143000"/>
            <a:ext cx="9144000" cy="1219200"/>
          </a:xfrm>
          <a:prstGeom prst="rect">
            <a:avLst/>
          </a:prstGeom>
          <a:noFill/>
          <a:ln w="9525">
            <a:noFill/>
            <a:miter lim="800000"/>
            <a:headEnd/>
            <a:tailEnd/>
          </a:ln>
        </p:spPr>
        <p:txBody>
          <a:bodyPr>
            <a:prstTxWarp prst="textNoShape">
              <a:avLst/>
            </a:prstTxWarp>
          </a:bodyPr>
          <a:lstStyle/>
          <a:p>
            <a:pPr marL="342900" indent="-342900" eaLnBrk="1" hangingPunct="1">
              <a:spcBef>
                <a:spcPct val="20000"/>
              </a:spcBef>
            </a:pPr>
            <a:r>
              <a:rPr lang="en-US" sz="2200" b="0">
                <a:latin typeface="Calibri"/>
                <a:ea typeface="Osaka" pitchFamily="-84" charset="-128"/>
                <a:cs typeface="Osaka" pitchFamily="-84" charset="-128"/>
              </a:rPr>
              <a:t>Language as a complex cognitive system that maps sounds to meaning</a:t>
            </a:r>
          </a:p>
          <a:p>
            <a:pPr marL="342900" indent="-342900" eaLnBrk="1" hangingPunct="1">
              <a:spcBef>
                <a:spcPct val="20000"/>
              </a:spcBef>
            </a:pPr>
            <a:r>
              <a:rPr lang="en-US" sz="2200" b="0">
                <a:latin typeface="Calibri"/>
                <a:ea typeface="Osaka" pitchFamily="-84" charset="-128"/>
                <a:cs typeface="Osaka" pitchFamily="-84" charset="-128"/>
              </a:rPr>
              <a:t>One idea for the mechanism behind this process: </a:t>
            </a:r>
            <a:r>
              <a:rPr lang="en-US" sz="2200" b="0">
                <a:solidFill>
                  <a:srgbClr val="B3129A"/>
                </a:solidFill>
                <a:latin typeface="Calibri"/>
                <a:ea typeface="Osaka" pitchFamily="-84" charset="-128"/>
                <a:cs typeface="Osaka" pitchFamily="-84" charset="-128"/>
              </a:rPr>
              <a:t>Language Acquisition Device</a:t>
            </a:r>
          </a:p>
          <a:p>
            <a:pPr marL="342900" indent="-342900" eaLnBrk="1" hangingPunct="1">
              <a:spcBef>
                <a:spcPct val="20000"/>
              </a:spcBef>
            </a:pPr>
            <a:endParaRPr lang="en-US" sz="2200" b="0">
              <a:latin typeface="Calibri"/>
              <a:ea typeface="Osaka" pitchFamily="-84" charset="-128"/>
              <a:cs typeface="Osaka" pitchFamily="-84" charset="-128"/>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D7D7FF"/>
      </a:lt1>
      <a:dk2>
        <a:srgbClr val="3616A2"/>
      </a:dk2>
      <a:lt2>
        <a:srgbClr val="1711FF"/>
      </a:lt2>
      <a:accent1>
        <a:srgbClr val="CA4112"/>
      </a:accent1>
      <a:accent2>
        <a:srgbClr val="B52254"/>
      </a:accent2>
      <a:accent3>
        <a:srgbClr val="E8E8FF"/>
      </a:accent3>
      <a:accent4>
        <a:srgbClr val="000000"/>
      </a:accent4>
      <a:accent5>
        <a:srgbClr val="E1B0AA"/>
      </a:accent5>
      <a:accent6>
        <a:srgbClr val="A41E4B"/>
      </a:accent6>
      <a:hlink>
        <a:srgbClr val="8418AA"/>
      </a:hlink>
      <a:folHlink>
        <a:srgbClr val="1612C1"/>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Endymion:Applications:Microsoft Office 2004:Templates:Presentations:Designs:Blank Presentation</Template>
  <TotalTime>6770</TotalTime>
  <Words>2544</Words>
  <Application>Microsoft Macintosh PowerPoint</Application>
  <PresentationFormat>On-screen Show (4:3)</PresentationFormat>
  <Paragraphs>294</Paragraphs>
  <Slides>43</Slides>
  <Notes>39</Notes>
  <HiddenSlides>0</HiddenSlides>
  <MMClips>2</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Blank Presentation</vt:lpstr>
      <vt:lpstr>Psych 56L/ Ling 51: Acquisition of Language</vt:lpstr>
      <vt:lpstr>Announcements</vt:lpstr>
      <vt:lpstr>Investigating normal language development</vt:lpstr>
      <vt:lpstr>PowerPoint Presentation</vt:lpstr>
      <vt:lpstr>The question</vt:lpstr>
      <vt:lpstr>Chomskyan Revolution</vt:lpstr>
      <vt:lpstr>Some Current Approaches</vt:lpstr>
      <vt:lpstr>Some Current Approaches</vt:lpstr>
      <vt:lpstr>Some Current Approaches</vt:lpstr>
      <vt:lpstr>Innate Linguistic Knowledge?</vt:lpstr>
      <vt:lpstr>Some Current Approaches</vt:lpstr>
      <vt:lpstr>Some Current Approaches</vt:lpstr>
      <vt:lpstr>Domain-general response to  Poverty of the Stimulus</vt:lpstr>
      <vt:lpstr>PowerPoint Presentation</vt:lpstr>
      <vt:lpstr>PowerPoint Presentation</vt:lpstr>
      <vt:lpstr>PowerPoint Presentation</vt:lpstr>
      <vt:lpstr>Nature vs. Nurture</vt:lpstr>
      <vt:lpstr>The debate in a nutshell</vt:lpstr>
      <vt:lpstr>Nativism: Why believe it?</vt:lpstr>
      <vt:lpstr>Nativism: Why believe it?</vt:lpstr>
      <vt:lpstr>Interactionist/Constructionist View</vt:lpstr>
      <vt:lpstr>Back to nativism: the nature of nature</vt:lpstr>
      <vt:lpstr>Back to nativism: the nature of nature</vt:lpstr>
      <vt:lpstr>Why do we think knowledge could be innate?</vt:lpstr>
      <vt:lpstr>Back to nativism: the nature of nature</vt:lpstr>
      <vt:lpstr>Why do we think some learning procedures are innate?</vt:lpstr>
      <vt:lpstr>Why do we think some learning procedures are innate?</vt:lpstr>
      <vt:lpstr>Back to nativism: the nature of nature</vt:lpstr>
      <vt:lpstr>Back to nativism: the nature of nature</vt:lpstr>
      <vt:lpstr>Quick Summary of Some Major Current Theories of Language Development</vt:lpstr>
      <vt:lpstr>Quick Summary of Some Major Current Theories of Language Development</vt:lpstr>
      <vt:lpstr>Quick Summary of Some Major Current Theories of Language Development</vt:lpstr>
      <vt:lpstr>An important division</vt:lpstr>
      <vt:lpstr>An important division</vt:lpstr>
      <vt:lpstr>An important division</vt:lpstr>
      <vt:lpstr>Research Methods</vt:lpstr>
      <vt:lpstr>Research Methods</vt:lpstr>
      <vt:lpstr>Research Methods</vt:lpstr>
      <vt:lpstr>Research Methods</vt:lpstr>
      <vt:lpstr>Research Methods</vt:lpstr>
      <vt:lpstr>Research Methods</vt:lpstr>
      <vt:lpstr>PowerPoint Presentation</vt:lpstr>
      <vt:lpstr>Questions?</vt:lpstr>
    </vt:vector>
  </TitlesOfParts>
  <Company>Computing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 229: Language Acquisition</dc:title>
  <dc:creator>Computing Services</dc:creator>
  <cp:lastModifiedBy>Lisa Pearl</cp:lastModifiedBy>
  <cp:revision>445</cp:revision>
  <cp:lastPrinted>2011-01-03T16:55:40Z</cp:lastPrinted>
  <dcterms:created xsi:type="dcterms:W3CDTF">2012-12-21T21:33:15Z</dcterms:created>
  <dcterms:modified xsi:type="dcterms:W3CDTF">2013-01-09T00:16:56Z</dcterms:modified>
</cp:coreProperties>
</file>