
<file path=[Content_Types].xml><?xml version="1.0" encoding="utf-8"?>
<Types xmlns="http://schemas.openxmlformats.org/package/2006/content-types">
  <Default Extension="xml" ContentType="application/xml"/>
  <Default Extension="WAV" ContentType="audio/wav"/>
  <Default Extension="jpeg" ContentType="image/jpeg"/>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1" r:id="rId1"/>
  </p:sldMasterIdLst>
  <p:notesMasterIdLst>
    <p:notesMasterId r:id="rId52"/>
  </p:notesMasterIdLst>
  <p:handoutMasterIdLst>
    <p:handoutMasterId r:id="rId53"/>
  </p:handoutMasterIdLst>
  <p:sldIdLst>
    <p:sldId id="344" r:id="rId2"/>
    <p:sldId id="345" r:id="rId3"/>
    <p:sldId id="346" r:id="rId4"/>
    <p:sldId id="347" r:id="rId5"/>
    <p:sldId id="348" r:id="rId6"/>
    <p:sldId id="392" r:id="rId7"/>
    <p:sldId id="349" r:id="rId8"/>
    <p:sldId id="350" r:id="rId9"/>
    <p:sldId id="351" r:id="rId10"/>
    <p:sldId id="352" r:id="rId11"/>
    <p:sldId id="353" r:id="rId12"/>
    <p:sldId id="354" r:id="rId13"/>
    <p:sldId id="355" r:id="rId14"/>
    <p:sldId id="356" r:id="rId15"/>
    <p:sldId id="357" r:id="rId16"/>
    <p:sldId id="358" r:id="rId17"/>
    <p:sldId id="393" r:id="rId18"/>
    <p:sldId id="359" r:id="rId19"/>
    <p:sldId id="360" r:id="rId20"/>
    <p:sldId id="391" r:id="rId21"/>
    <p:sldId id="361" r:id="rId22"/>
    <p:sldId id="362" r:id="rId23"/>
    <p:sldId id="363" r:id="rId24"/>
    <p:sldId id="364" r:id="rId25"/>
    <p:sldId id="365" r:id="rId26"/>
    <p:sldId id="366" r:id="rId27"/>
    <p:sldId id="367" r:id="rId28"/>
    <p:sldId id="368" r:id="rId29"/>
    <p:sldId id="369" r:id="rId30"/>
    <p:sldId id="370" r:id="rId31"/>
    <p:sldId id="371" r:id="rId32"/>
    <p:sldId id="372" r:id="rId33"/>
    <p:sldId id="373" r:id="rId34"/>
    <p:sldId id="374" r:id="rId35"/>
    <p:sldId id="375" r:id="rId36"/>
    <p:sldId id="376" r:id="rId37"/>
    <p:sldId id="377" r:id="rId38"/>
    <p:sldId id="378" r:id="rId39"/>
    <p:sldId id="379" r:id="rId40"/>
    <p:sldId id="380" r:id="rId41"/>
    <p:sldId id="381" r:id="rId42"/>
    <p:sldId id="382" r:id="rId43"/>
    <p:sldId id="383" r:id="rId44"/>
    <p:sldId id="384" r:id="rId45"/>
    <p:sldId id="385" r:id="rId46"/>
    <p:sldId id="386" r:id="rId47"/>
    <p:sldId id="387" r:id="rId48"/>
    <p:sldId id="388" r:id="rId49"/>
    <p:sldId id="389" r:id="rId50"/>
    <p:sldId id="390" r:id="rId51"/>
  </p:sldIdLst>
  <p:sldSz cx="9144000" cy="6858000" type="screen4x3"/>
  <p:notesSz cx="6858000" cy="9144000"/>
  <p:defaultTextStyle>
    <a:defPPr>
      <a:defRPr lang="en-US"/>
    </a:defPPr>
    <a:lvl1pPr algn="l" rtl="0" eaLnBrk="0" fontAlgn="base" hangingPunct="0">
      <a:spcBef>
        <a:spcPct val="0"/>
      </a:spcBef>
      <a:spcAft>
        <a:spcPct val="0"/>
      </a:spcAft>
      <a:defRPr sz="2400" b="1" kern="1200">
        <a:solidFill>
          <a:schemeClr val="tx1"/>
        </a:solidFill>
        <a:latin typeface="Arial" pitchFamily="-1" charset="0"/>
        <a:ea typeface="ＭＳ Ｐゴシック" pitchFamily="-1" charset="-128"/>
        <a:cs typeface="ＭＳ Ｐゴシック" pitchFamily="-1" charset="-128"/>
      </a:defRPr>
    </a:lvl1pPr>
    <a:lvl2pPr marL="457200" algn="l" rtl="0" eaLnBrk="0" fontAlgn="base" hangingPunct="0">
      <a:spcBef>
        <a:spcPct val="0"/>
      </a:spcBef>
      <a:spcAft>
        <a:spcPct val="0"/>
      </a:spcAft>
      <a:defRPr sz="2400" b="1" kern="1200">
        <a:solidFill>
          <a:schemeClr val="tx1"/>
        </a:solidFill>
        <a:latin typeface="Arial" pitchFamily="-1" charset="0"/>
        <a:ea typeface="ＭＳ Ｐゴシック" pitchFamily="-1" charset="-128"/>
        <a:cs typeface="ＭＳ Ｐゴシック" pitchFamily="-1" charset="-128"/>
      </a:defRPr>
    </a:lvl2pPr>
    <a:lvl3pPr marL="914400" algn="l" rtl="0" eaLnBrk="0" fontAlgn="base" hangingPunct="0">
      <a:spcBef>
        <a:spcPct val="0"/>
      </a:spcBef>
      <a:spcAft>
        <a:spcPct val="0"/>
      </a:spcAft>
      <a:defRPr sz="2400" b="1" kern="1200">
        <a:solidFill>
          <a:schemeClr val="tx1"/>
        </a:solidFill>
        <a:latin typeface="Arial" pitchFamily="-1" charset="0"/>
        <a:ea typeface="ＭＳ Ｐゴシック" pitchFamily="-1" charset="-128"/>
        <a:cs typeface="ＭＳ Ｐゴシック" pitchFamily="-1" charset="-128"/>
      </a:defRPr>
    </a:lvl3pPr>
    <a:lvl4pPr marL="1371600" algn="l" rtl="0" eaLnBrk="0" fontAlgn="base" hangingPunct="0">
      <a:spcBef>
        <a:spcPct val="0"/>
      </a:spcBef>
      <a:spcAft>
        <a:spcPct val="0"/>
      </a:spcAft>
      <a:defRPr sz="2400" b="1" kern="1200">
        <a:solidFill>
          <a:schemeClr val="tx1"/>
        </a:solidFill>
        <a:latin typeface="Arial" pitchFamily="-1" charset="0"/>
        <a:ea typeface="ＭＳ Ｐゴシック" pitchFamily="-1" charset="-128"/>
        <a:cs typeface="ＭＳ Ｐゴシック" pitchFamily="-1" charset="-128"/>
      </a:defRPr>
    </a:lvl4pPr>
    <a:lvl5pPr marL="1828800" algn="l" rtl="0" eaLnBrk="0" fontAlgn="base" hangingPunct="0">
      <a:spcBef>
        <a:spcPct val="0"/>
      </a:spcBef>
      <a:spcAft>
        <a:spcPct val="0"/>
      </a:spcAft>
      <a:defRPr sz="2400" b="1" kern="1200">
        <a:solidFill>
          <a:schemeClr val="tx1"/>
        </a:solidFill>
        <a:latin typeface="Arial" pitchFamily="-1" charset="0"/>
        <a:ea typeface="ＭＳ Ｐゴシック" pitchFamily="-1" charset="-128"/>
        <a:cs typeface="ＭＳ Ｐゴシック" pitchFamily="-1" charset="-128"/>
      </a:defRPr>
    </a:lvl5pPr>
    <a:lvl6pPr marL="2286000" algn="l" defTabSz="457200" rtl="0" eaLnBrk="1" latinLnBrk="0" hangingPunct="1">
      <a:defRPr sz="2400" b="1" kern="1200">
        <a:solidFill>
          <a:schemeClr val="tx1"/>
        </a:solidFill>
        <a:latin typeface="Arial" pitchFamily="-1" charset="0"/>
        <a:ea typeface="ＭＳ Ｐゴシック" pitchFamily="-1" charset="-128"/>
        <a:cs typeface="ＭＳ Ｐゴシック" pitchFamily="-1" charset="-128"/>
      </a:defRPr>
    </a:lvl6pPr>
    <a:lvl7pPr marL="2743200" algn="l" defTabSz="457200" rtl="0" eaLnBrk="1" latinLnBrk="0" hangingPunct="1">
      <a:defRPr sz="2400" b="1" kern="1200">
        <a:solidFill>
          <a:schemeClr val="tx1"/>
        </a:solidFill>
        <a:latin typeface="Arial" pitchFamily="-1" charset="0"/>
        <a:ea typeface="ＭＳ Ｐゴシック" pitchFamily="-1" charset="-128"/>
        <a:cs typeface="ＭＳ Ｐゴシック" pitchFamily="-1" charset="-128"/>
      </a:defRPr>
    </a:lvl7pPr>
    <a:lvl8pPr marL="3200400" algn="l" defTabSz="457200" rtl="0" eaLnBrk="1" latinLnBrk="0" hangingPunct="1">
      <a:defRPr sz="2400" b="1" kern="1200">
        <a:solidFill>
          <a:schemeClr val="tx1"/>
        </a:solidFill>
        <a:latin typeface="Arial" pitchFamily="-1" charset="0"/>
        <a:ea typeface="ＭＳ Ｐゴシック" pitchFamily="-1" charset="-128"/>
        <a:cs typeface="ＭＳ Ｐゴシック" pitchFamily="-1" charset="-128"/>
      </a:defRPr>
    </a:lvl8pPr>
    <a:lvl9pPr marL="3657600" algn="l" defTabSz="457200" rtl="0" eaLnBrk="1" latinLnBrk="0" hangingPunct="1">
      <a:defRPr sz="2400" b="1" kern="1200">
        <a:solidFill>
          <a:schemeClr val="tx1"/>
        </a:solidFill>
        <a:latin typeface="Arial" pitchFamily="-1" charset="0"/>
        <a:ea typeface="ＭＳ Ｐゴシック" pitchFamily="-1" charset="-128"/>
        <a:cs typeface="ＭＳ Ｐゴシック" pitchFamily="-1"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6034"/>
    <a:srgbClr val="0F713C"/>
    <a:srgbClr val="B3129A"/>
    <a:srgbClr val="0D80C4"/>
    <a:srgbClr val="0B1FFF"/>
    <a:srgbClr val="8CFF4F"/>
    <a:srgbClr val="FFFFFF"/>
    <a:srgbClr val="073D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670" autoAdjust="0"/>
    <p:restoredTop sz="90929"/>
  </p:normalViewPr>
  <p:slideViewPr>
    <p:cSldViewPr>
      <p:cViewPr varScale="1">
        <p:scale>
          <a:sx n="114" d="100"/>
          <a:sy n="114" d="100"/>
        </p:scale>
        <p:origin x="-42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notesMaster" Target="notesMasters/notesMaster1.xml"/><Relationship Id="rId53" Type="http://schemas.openxmlformats.org/officeDocument/2006/relationships/handoutMaster" Target="handoutMasters/handoutMaster1.xml"/><Relationship Id="rId54" Type="http://schemas.openxmlformats.org/officeDocument/2006/relationships/printerSettings" Target="printerSettings/printerSettings1.bin"/><Relationship Id="rId55" Type="http://schemas.openxmlformats.org/officeDocument/2006/relationships/presProps" Target="presProps.xml"/><Relationship Id="rId56" Type="http://schemas.openxmlformats.org/officeDocument/2006/relationships/viewProps" Target="viewProps.xml"/><Relationship Id="rId57" Type="http://schemas.openxmlformats.org/officeDocument/2006/relationships/theme" Target="theme/theme1.xml"/><Relationship Id="rId58"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5714" name="Rectangle 2"/>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200" smtClean="0">
                <a:latin typeface="Arial" charset="0"/>
                <a:ea typeface="ＭＳ Ｐゴシック" charset="-128"/>
                <a:cs typeface="+mn-cs"/>
              </a:defRPr>
            </a:lvl1pPr>
          </a:lstStyle>
          <a:p>
            <a:pPr>
              <a:defRPr/>
            </a:pPr>
            <a:endParaRPr lang="en-US" dirty="0">
              <a:latin typeface="Calibri"/>
            </a:endParaRPr>
          </a:p>
        </p:txBody>
      </p:sp>
      <p:sp>
        <p:nvSpPr>
          <p:cNvPr id="115715" name="Rectangle 3"/>
          <p:cNvSpPr>
            <a:spLocks noGrp="1" noChangeArrowheads="1"/>
          </p:cNvSpPr>
          <p:nvPr>
            <p:ph type="dt" sz="quarter" idx="1"/>
          </p:nvPr>
        </p:nvSpPr>
        <p:spPr bwMode="auto">
          <a:xfrm>
            <a:off x="388620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200"/>
            </a:lvl1pPr>
          </a:lstStyle>
          <a:p>
            <a:fld id="{ED7FBC60-318A-D34F-823E-D72CBE87071A}" type="datetime1">
              <a:rPr lang="en-US">
                <a:latin typeface="Calibri"/>
              </a:rPr>
              <a:pPr/>
              <a:t>3/7/13</a:t>
            </a:fld>
            <a:endParaRPr lang="en-US" dirty="0">
              <a:latin typeface="Calibri"/>
            </a:endParaRPr>
          </a:p>
        </p:txBody>
      </p:sp>
      <p:sp>
        <p:nvSpPr>
          <p:cNvPr id="115716" name="Rectangle 4"/>
          <p:cNvSpPr>
            <a:spLocks noGrp="1" noChangeArrowheads="1"/>
          </p:cNvSpPr>
          <p:nvPr>
            <p:ph type="ftr" sz="quarter" idx="2"/>
          </p:nvPr>
        </p:nvSpPr>
        <p:spPr bwMode="auto">
          <a:xfrm>
            <a:off x="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defRPr sz="1200" smtClean="0">
                <a:latin typeface="Arial" charset="0"/>
                <a:ea typeface="ＭＳ Ｐゴシック" charset="-128"/>
                <a:cs typeface="+mn-cs"/>
              </a:defRPr>
            </a:lvl1pPr>
          </a:lstStyle>
          <a:p>
            <a:pPr>
              <a:defRPr/>
            </a:pPr>
            <a:endParaRPr lang="en-US" dirty="0">
              <a:latin typeface="Calibri"/>
            </a:endParaRPr>
          </a:p>
        </p:txBody>
      </p:sp>
      <p:sp>
        <p:nvSpPr>
          <p:cNvPr id="115717" name="Rectangle 5"/>
          <p:cNvSpPr>
            <a:spLocks noGrp="1" noChangeArrowheads="1"/>
          </p:cNvSpPr>
          <p:nvPr>
            <p:ph type="sldNum" sz="quarter" idx="3"/>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a:defRPr sz="1200"/>
            </a:lvl1pPr>
          </a:lstStyle>
          <a:p>
            <a:fld id="{820618D9-873D-934E-88F0-DE84792B5107}" type="slidenum">
              <a:rPr lang="en-US">
                <a:latin typeface="Calibri"/>
              </a:rPr>
              <a:pPr/>
              <a:t>‹#›</a:t>
            </a:fld>
            <a:endParaRPr lang="en-US" dirty="0">
              <a:latin typeface="Calibri"/>
            </a:endParaRPr>
          </a:p>
        </p:txBody>
      </p:sp>
    </p:spTree>
    <p:extLst>
      <p:ext uri="{BB962C8B-B14F-4D97-AF65-F5344CB8AC3E}">
        <p14:creationId xmlns:p14="http://schemas.microsoft.com/office/powerpoint/2010/main" val="24781044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b="0">
                <a:latin typeface="Calibri"/>
                <a:ea typeface="ＭＳ Ｐゴシック" charset="-128"/>
                <a:cs typeface="ＭＳ Ｐゴシック" charset="-128"/>
              </a:defRPr>
            </a:lvl1pPr>
          </a:lstStyle>
          <a:p>
            <a:pPr>
              <a:defRPr/>
            </a:pPr>
            <a:endParaRPr lang="en-US" dirty="0"/>
          </a:p>
        </p:txBody>
      </p:sp>
      <p:sp>
        <p:nvSpPr>
          <p:cNvPr id="13315"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b="0">
                <a:latin typeface="Calibri"/>
                <a:ea typeface="ＭＳ Ｐゴシック" charset="-128"/>
                <a:cs typeface="ＭＳ Ｐゴシック" charset="-128"/>
              </a:defRPr>
            </a:lvl1pPr>
          </a:lstStyle>
          <a:p>
            <a:pPr>
              <a:defRPr/>
            </a:pPr>
            <a:endParaRPr lang="en-US" dirty="0"/>
          </a:p>
        </p:txBody>
      </p:sp>
      <p:sp>
        <p:nvSpPr>
          <p:cNvPr id="5222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331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331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b="0">
                <a:latin typeface="Calibri"/>
                <a:ea typeface="ＭＳ Ｐゴシック" charset="-128"/>
                <a:cs typeface="ＭＳ Ｐゴシック" charset="-128"/>
              </a:defRPr>
            </a:lvl1pPr>
          </a:lstStyle>
          <a:p>
            <a:pPr>
              <a:defRPr/>
            </a:pPr>
            <a:endParaRPr lang="en-US" dirty="0"/>
          </a:p>
        </p:txBody>
      </p:sp>
      <p:sp>
        <p:nvSpPr>
          <p:cNvPr id="1331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b="0">
                <a:latin typeface="Calibri"/>
              </a:defRPr>
            </a:lvl1pPr>
          </a:lstStyle>
          <a:p>
            <a:fld id="{5850D7AB-EE42-CB4B-AC73-7368E6C235AE}" type="slidenum">
              <a:rPr lang="en-US" smtClean="0"/>
              <a:pPr/>
              <a:t>‹#›</a:t>
            </a:fld>
            <a:endParaRPr lang="en-US" dirty="0"/>
          </a:p>
        </p:txBody>
      </p:sp>
    </p:spTree>
    <p:extLst>
      <p:ext uri="{BB962C8B-B14F-4D97-AF65-F5344CB8AC3E}">
        <p14:creationId xmlns:p14="http://schemas.microsoft.com/office/powerpoint/2010/main" val="82061457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Calibri"/>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Calibri"/>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Calibri"/>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Calibri"/>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45DBE21E-F277-634C-83DB-31590F56CE5B}" type="slidenum">
              <a:rPr lang="en-US" sz="1200" b="0">
                <a:latin typeface="Calibri"/>
              </a:rPr>
              <a:pPr algn="r"/>
              <a:t>1</a:t>
            </a:fld>
            <a:endParaRPr lang="en-US" sz="1200" b="0" dirty="0">
              <a:latin typeface="Calibri"/>
            </a:endParaRPr>
          </a:p>
        </p:txBody>
      </p:sp>
      <p:sp>
        <p:nvSpPr>
          <p:cNvPr id="53251" name="Rectangle 2"/>
          <p:cNvSpPr>
            <a:spLocks noGrp="1" noRot="1" noChangeAspect="1" noChangeArrowheads="1" noTextEdit="1"/>
          </p:cNvSpPr>
          <p:nvPr>
            <p:ph type="sldImg"/>
          </p:nvPr>
        </p:nvSpPr>
        <p:spPr>
          <a:solidFill>
            <a:srgbClr val="FFFFFF"/>
          </a:solidFill>
          <a:ln/>
        </p:spPr>
      </p:sp>
      <p:sp>
        <p:nvSpPr>
          <p:cNvPr id="53252" name="Rectangle 3"/>
          <p:cNvSpPr>
            <a:spLocks noGrp="1" noChangeArrowheads="1"/>
          </p:cNvSpPr>
          <p:nvPr>
            <p:ph type="body" idx="1"/>
          </p:nvPr>
        </p:nvSpPr>
        <p:spPr>
          <a:noFill/>
          <a:ln/>
        </p:spPr>
        <p:txBody>
          <a:bodyPr/>
          <a:lstStyle/>
          <a:p>
            <a:pPr eaLnBrk="1" hangingPunct="1"/>
            <a:endParaRPr lang="en-US" dirty="0">
              <a:ea typeface="ＭＳ Ｐゴシック" pitchFamily="-1" charset="-128"/>
              <a:cs typeface="ＭＳ Ｐゴシック" pitchFamily="-1"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AFD4755A-8119-9B40-BF65-432FABEAA42F}" type="slidenum">
              <a:rPr lang="en-US" sz="1200" b="0">
                <a:latin typeface="Calibri"/>
              </a:rPr>
              <a:pPr algn="r"/>
              <a:t>10</a:t>
            </a:fld>
            <a:endParaRPr lang="en-US" sz="1200" b="0" dirty="0">
              <a:latin typeface="Calibri"/>
            </a:endParaRPr>
          </a:p>
        </p:txBody>
      </p:sp>
      <p:sp>
        <p:nvSpPr>
          <p:cNvPr id="62467" name="Rectangle 2"/>
          <p:cNvSpPr>
            <a:spLocks noGrp="1" noRot="1" noChangeAspect="1" noChangeArrowheads="1" noTextEdit="1"/>
          </p:cNvSpPr>
          <p:nvPr>
            <p:ph type="sldImg"/>
          </p:nvPr>
        </p:nvSpPr>
        <p:spPr>
          <a:solidFill>
            <a:srgbClr val="FFFFFF"/>
          </a:solidFill>
          <a:ln/>
        </p:spPr>
      </p:sp>
      <p:sp>
        <p:nvSpPr>
          <p:cNvPr id="62468" name="Rectangle 3"/>
          <p:cNvSpPr>
            <a:spLocks noGrp="1" noChangeArrowheads="1"/>
          </p:cNvSpPr>
          <p:nvPr>
            <p:ph type="body" idx="1"/>
          </p:nvPr>
        </p:nvSpPr>
        <p:spPr>
          <a:noFill/>
          <a:ln/>
        </p:spPr>
        <p:txBody>
          <a:bodyPr/>
          <a:lstStyle/>
          <a:p>
            <a:pPr eaLnBrk="1" hangingPunct="1"/>
            <a:endParaRPr lang="en-US" dirty="0">
              <a:ea typeface="ＭＳ Ｐゴシック" pitchFamily="-1" charset="-128"/>
              <a:cs typeface="ＭＳ Ｐゴシック" pitchFamily="-1"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F53D2E2A-2D9E-CD41-93C0-5654D17B8A20}" type="slidenum">
              <a:rPr lang="en-US" sz="1200" b="0">
                <a:latin typeface="Calibri"/>
              </a:rPr>
              <a:pPr algn="r"/>
              <a:t>11</a:t>
            </a:fld>
            <a:endParaRPr lang="en-US" sz="1200" b="0" dirty="0">
              <a:latin typeface="Calibri"/>
            </a:endParaRPr>
          </a:p>
        </p:txBody>
      </p:sp>
      <p:sp>
        <p:nvSpPr>
          <p:cNvPr id="63491" name="Rectangle 1026"/>
          <p:cNvSpPr>
            <a:spLocks noGrp="1" noRot="1" noChangeAspect="1" noChangeArrowheads="1" noTextEdit="1"/>
          </p:cNvSpPr>
          <p:nvPr>
            <p:ph type="sldImg"/>
          </p:nvPr>
        </p:nvSpPr>
        <p:spPr>
          <a:solidFill>
            <a:srgbClr val="FFFFFF"/>
          </a:solidFill>
          <a:ln/>
        </p:spPr>
      </p:sp>
      <p:sp>
        <p:nvSpPr>
          <p:cNvPr id="63492" name="Rectangle 1027"/>
          <p:cNvSpPr>
            <a:spLocks noGrp="1" noChangeArrowheads="1"/>
          </p:cNvSpPr>
          <p:nvPr>
            <p:ph type="body" idx="1"/>
          </p:nvPr>
        </p:nvSpPr>
        <p:spPr>
          <a:noFill/>
          <a:ln/>
        </p:spPr>
        <p:txBody>
          <a:bodyPr/>
          <a:lstStyle/>
          <a:p>
            <a:pPr eaLnBrk="1" hangingPunct="1"/>
            <a:endParaRPr lang="en-US" dirty="0">
              <a:ea typeface="ＭＳ Ｐゴシック" pitchFamily="-1" charset="-128"/>
              <a:cs typeface="ＭＳ Ｐゴシック" pitchFamily="-1"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BA5D14F6-4D7E-864F-8FBA-FB64755DC4CC}" type="slidenum">
              <a:rPr lang="en-US" sz="1200" b="0">
                <a:latin typeface="Calibri"/>
              </a:rPr>
              <a:pPr algn="r"/>
              <a:t>12</a:t>
            </a:fld>
            <a:endParaRPr lang="en-US" sz="1200" b="0" dirty="0">
              <a:latin typeface="Calibri"/>
            </a:endParaRPr>
          </a:p>
        </p:txBody>
      </p:sp>
      <p:sp>
        <p:nvSpPr>
          <p:cNvPr id="64515" name="Rectangle 2"/>
          <p:cNvSpPr>
            <a:spLocks noGrp="1" noRot="1" noChangeAspect="1" noChangeArrowheads="1" noTextEdit="1"/>
          </p:cNvSpPr>
          <p:nvPr>
            <p:ph type="sldImg"/>
          </p:nvPr>
        </p:nvSpPr>
        <p:spPr>
          <a:solidFill>
            <a:srgbClr val="FFFFFF"/>
          </a:solidFill>
          <a:ln/>
        </p:spPr>
      </p:sp>
      <p:sp>
        <p:nvSpPr>
          <p:cNvPr id="64516" name="Rectangle 3"/>
          <p:cNvSpPr>
            <a:spLocks noGrp="1" noChangeArrowheads="1"/>
          </p:cNvSpPr>
          <p:nvPr>
            <p:ph type="body" idx="1"/>
          </p:nvPr>
        </p:nvSpPr>
        <p:spPr>
          <a:noFill/>
          <a:ln/>
        </p:spPr>
        <p:txBody>
          <a:bodyPr/>
          <a:lstStyle/>
          <a:p>
            <a:pPr eaLnBrk="1" hangingPunct="1"/>
            <a:endParaRPr lang="en-US" dirty="0">
              <a:ea typeface="ＭＳ Ｐゴシック" pitchFamily="-1" charset="-128"/>
              <a:cs typeface="ＭＳ Ｐゴシック" pitchFamily="-1"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1026"/>
          <p:cNvSpPr>
            <a:spLocks noGrp="1" noRot="1" noChangeAspect="1" noChangeArrowheads="1" noTextEdit="1"/>
          </p:cNvSpPr>
          <p:nvPr>
            <p:ph type="sldImg"/>
          </p:nvPr>
        </p:nvSpPr>
        <p:spPr>
          <a:ln/>
        </p:spPr>
      </p:sp>
      <p:sp>
        <p:nvSpPr>
          <p:cNvPr id="65539" name="Rectangle 1027"/>
          <p:cNvSpPr>
            <a:spLocks noGrp="1" noChangeArrowheads="1"/>
          </p:cNvSpPr>
          <p:nvPr>
            <p:ph type="body" idx="1"/>
          </p:nvPr>
        </p:nvSpPr>
        <p:spPr>
          <a:noFill/>
          <a:ln/>
        </p:spPr>
        <p:txBody>
          <a:bodyPr/>
          <a:lstStyle/>
          <a:p>
            <a:endParaRPr lang="en-US" dirty="0">
              <a:ea typeface="ＭＳ Ｐゴシック" pitchFamily="-1" charset="-128"/>
              <a:cs typeface="ＭＳ Ｐゴシック" pitchFamily="-1"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1026"/>
          <p:cNvSpPr>
            <a:spLocks noGrp="1" noRot="1" noChangeAspect="1" noChangeArrowheads="1" noTextEdit="1"/>
          </p:cNvSpPr>
          <p:nvPr>
            <p:ph type="sldImg"/>
          </p:nvPr>
        </p:nvSpPr>
        <p:spPr>
          <a:ln/>
        </p:spPr>
      </p:sp>
      <p:sp>
        <p:nvSpPr>
          <p:cNvPr id="66563" name="Rectangle 1027"/>
          <p:cNvSpPr>
            <a:spLocks noGrp="1" noChangeArrowheads="1"/>
          </p:cNvSpPr>
          <p:nvPr>
            <p:ph type="body" idx="1"/>
          </p:nvPr>
        </p:nvSpPr>
        <p:spPr>
          <a:noFill/>
          <a:ln/>
        </p:spPr>
        <p:txBody>
          <a:bodyPr/>
          <a:lstStyle/>
          <a:p>
            <a:endParaRPr lang="en-US" dirty="0">
              <a:ea typeface="ＭＳ Ｐゴシック" pitchFamily="-1" charset="-128"/>
              <a:cs typeface="ＭＳ Ｐゴシック" pitchFamily="-1"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a:noFill/>
          <a:ln/>
        </p:spPr>
        <p:txBody>
          <a:bodyPr/>
          <a:lstStyle/>
          <a:p>
            <a:endParaRPr lang="en-US" dirty="0">
              <a:ea typeface="ＭＳ Ｐゴシック" pitchFamily="-1" charset="-128"/>
              <a:cs typeface="ＭＳ Ｐゴシック" pitchFamily="-1"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82D32E55-1364-5044-B0E2-87D50CE88AB1}" type="slidenum">
              <a:rPr lang="en-US" sz="1200" b="0">
                <a:latin typeface="Calibri"/>
              </a:rPr>
              <a:pPr algn="r"/>
              <a:t>16</a:t>
            </a:fld>
            <a:endParaRPr lang="en-US" sz="1200" b="0" dirty="0">
              <a:latin typeface="Calibri"/>
            </a:endParaRPr>
          </a:p>
        </p:txBody>
      </p:sp>
      <p:sp>
        <p:nvSpPr>
          <p:cNvPr id="68611" name="Rectangle 2"/>
          <p:cNvSpPr>
            <a:spLocks noGrp="1" noRot="1" noChangeAspect="1" noChangeArrowheads="1" noTextEdit="1"/>
          </p:cNvSpPr>
          <p:nvPr>
            <p:ph type="sldImg"/>
          </p:nvPr>
        </p:nvSpPr>
        <p:spPr>
          <a:solidFill>
            <a:srgbClr val="FFFFFF"/>
          </a:solidFill>
          <a:ln/>
        </p:spPr>
      </p:sp>
      <p:sp>
        <p:nvSpPr>
          <p:cNvPr id="68612" name="Rectangle 3"/>
          <p:cNvSpPr>
            <a:spLocks noGrp="1" noChangeArrowheads="1"/>
          </p:cNvSpPr>
          <p:nvPr>
            <p:ph type="body" idx="1"/>
          </p:nvPr>
        </p:nvSpPr>
        <p:spPr>
          <a:noFill/>
          <a:ln/>
        </p:spPr>
        <p:txBody>
          <a:bodyPr/>
          <a:lstStyle/>
          <a:p>
            <a:pPr eaLnBrk="1" hangingPunct="1"/>
            <a:endParaRPr lang="en-US" dirty="0">
              <a:ea typeface="ＭＳ Ｐゴシック" pitchFamily="-1" charset="-128"/>
              <a:cs typeface="ＭＳ Ｐゴシック" pitchFamily="-1"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D7D004E5-2527-5044-9AAE-131B10EA44F6}" type="slidenum">
              <a:rPr lang="en-US" sz="1200" b="0">
                <a:latin typeface="Calibri"/>
              </a:rPr>
              <a:pPr algn="r"/>
              <a:t>18</a:t>
            </a:fld>
            <a:endParaRPr lang="en-US" sz="1200" b="0" dirty="0">
              <a:latin typeface="Calibri"/>
            </a:endParaRPr>
          </a:p>
        </p:txBody>
      </p:sp>
      <p:sp>
        <p:nvSpPr>
          <p:cNvPr id="69635" name="Rectangle 2"/>
          <p:cNvSpPr>
            <a:spLocks noGrp="1" noRot="1" noChangeAspect="1" noChangeArrowheads="1" noTextEdit="1"/>
          </p:cNvSpPr>
          <p:nvPr>
            <p:ph type="sldImg"/>
          </p:nvPr>
        </p:nvSpPr>
        <p:spPr>
          <a:solidFill>
            <a:srgbClr val="FFFFFF"/>
          </a:solidFill>
          <a:ln/>
        </p:spPr>
      </p:sp>
      <p:sp>
        <p:nvSpPr>
          <p:cNvPr id="69636" name="Rectangle 3"/>
          <p:cNvSpPr>
            <a:spLocks noGrp="1" noChangeArrowheads="1"/>
          </p:cNvSpPr>
          <p:nvPr>
            <p:ph type="body" idx="1"/>
          </p:nvPr>
        </p:nvSpPr>
        <p:spPr>
          <a:noFill/>
          <a:ln/>
        </p:spPr>
        <p:txBody>
          <a:bodyPr/>
          <a:lstStyle/>
          <a:p>
            <a:pPr eaLnBrk="1" hangingPunct="1"/>
            <a:endParaRPr lang="en-US" dirty="0">
              <a:ea typeface="ＭＳ Ｐゴシック" pitchFamily="-1" charset="-128"/>
              <a:cs typeface="ＭＳ Ｐゴシック" pitchFamily="-1"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11FD2BE4-8F25-A941-950E-71FE34A6CB64}" type="slidenum">
              <a:rPr lang="en-US" sz="1200" b="0">
                <a:latin typeface="Calibri"/>
              </a:rPr>
              <a:pPr algn="r"/>
              <a:t>19</a:t>
            </a:fld>
            <a:endParaRPr lang="en-US" sz="1200" b="0" dirty="0">
              <a:latin typeface="Calibri"/>
            </a:endParaRPr>
          </a:p>
        </p:txBody>
      </p:sp>
      <p:sp>
        <p:nvSpPr>
          <p:cNvPr id="70659" name="Rectangle 2"/>
          <p:cNvSpPr>
            <a:spLocks noGrp="1" noRot="1" noChangeAspect="1" noChangeArrowheads="1" noTextEdit="1"/>
          </p:cNvSpPr>
          <p:nvPr>
            <p:ph type="sldImg"/>
          </p:nvPr>
        </p:nvSpPr>
        <p:spPr>
          <a:solidFill>
            <a:srgbClr val="FFFFFF"/>
          </a:solidFill>
          <a:ln/>
        </p:spPr>
      </p:sp>
      <p:sp>
        <p:nvSpPr>
          <p:cNvPr id="70660" name="Rectangle 3"/>
          <p:cNvSpPr>
            <a:spLocks noGrp="1" noChangeArrowheads="1"/>
          </p:cNvSpPr>
          <p:nvPr>
            <p:ph type="body" idx="1"/>
          </p:nvPr>
        </p:nvSpPr>
        <p:spPr>
          <a:noFill/>
          <a:ln/>
        </p:spPr>
        <p:txBody>
          <a:bodyPr/>
          <a:lstStyle/>
          <a:p>
            <a:pPr eaLnBrk="1" hangingPunct="1"/>
            <a:endParaRPr lang="en-US" dirty="0">
              <a:ea typeface="ＭＳ Ｐゴシック" pitchFamily="-1" charset="-128"/>
              <a:cs typeface="ＭＳ Ｐゴシック" pitchFamily="-1"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endParaRPr lang="en-US" dirty="0">
              <a:ea typeface="ＭＳ Ｐゴシック" pitchFamily="-1" charset="-128"/>
              <a:cs typeface="ＭＳ Ｐゴシック" pitchFamily="-1"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95BCB9C2-F0A5-EC4B-AE36-40591C36C8CF}" type="slidenum">
              <a:rPr lang="en-US" sz="1200" b="0">
                <a:latin typeface="Calibri"/>
              </a:rPr>
              <a:pPr algn="r"/>
              <a:t>2</a:t>
            </a:fld>
            <a:endParaRPr lang="en-US" sz="1200" b="0" dirty="0">
              <a:latin typeface="Calibri"/>
            </a:endParaRPr>
          </a:p>
        </p:txBody>
      </p:sp>
      <p:sp>
        <p:nvSpPr>
          <p:cNvPr id="54275" name="Rectangle 2"/>
          <p:cNvSpPr>
            <a:spLocks noGrp="1" noRot="1" noChangeAspect="1" noChangeArrowheads="1" noTextEdit="1"/>
          </p:cNvSpPr>
          <p:nvPr>
            <p:ph type="sldImg"/>
          </p:nvPr>
        </p:nvSpPr>
        <p:spPr>
          <a:solidFill>
            <a:srgbClr val="FFFFFF"/>
          </a:solidFill>
          <a:ln/>
        </p:spPr>
      </p:sp>
      <p:sp>
        <p:nvSpPr>
          <p:cNvPr id="54276" name="Rectangle 3"/>
          <p:cNvSpPr>
            <a:spLocks noGrp="1" noChangeArrowheads="1"/>
          </p:cNvSpPr>
          <p:nvPr>
            <p:ph type="body" idx="1"/>
          </p:nvPr>
        </p:nvSpPr>
        <p:spPr>
          <a:noFill/>
          <a:ln/>
        </p:spPr>
        <p:txBody>
          <a:bodyPr/>
          <a:lstStyle/>
          <a:p>
            <a:pPr eaLnBrk="1" hangingPunct="1"/>
            <a:endParaRPr lang="en-US" dirty="0">
              <a:ea typeface="ＭＳ Ｐゴシック" pitchFamily="-1" charset="-128"/>
              <a:cs typeface="ＭＳ Ｐゴシック" pitchFamily="-1"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7AC7C0E2-BD86-2347-8361-F0873E0558C1}" type="slidenum">
              <a:rPr lang="en-US" sz="1200" b="0">
                <a:latin typeface="Calibri"/>
              </a:rPr>
              <a:pPr algn="r"/>
              <a:t>21</a:t>
            </a:fld>
            <a:endParaRPr lang="en-US" sz="1200" b="0" dirty="0">
              <a:latin typeface="Calibri"/>
            </a:endParaRPr>
          </a:p>
        </p:txBody>
      </p:sp>
      <p:sp>
        <p:nvSpPr>
          <p:cNvPr id="72707" name="Rectangle 2"/>
          <p:cNvSpPr>
            <a:spLocks noGrp="1" noRot="1" noChangeAspect="1" noChangeArrowheads="1" noTextEdit="1"/>
          </p:cNvSpPr>
          <p:nvPr>
            <p:ph type="sldImg"/>
          </p:nvPr>
        </p:nvSpPr>
        <p:spPr>
          <a:solidFill>
            <a:srgbClr val="FFFFFF"/>
          </a:solidFill>
          <a:ln/>
        </p:spPr>
      </p:sp>
      <p:sp>
        <p:nvSpPr>
          <p:cNvPr id="72708" name="Rectangle 3"/>
          <p:cNvSpPr>
            <a:spLocks noGrp="1" noChangeArrowheads="1"/>
          </p:cNvSpPr>
          <p:nvPr>
            <p:ph type="body" idx="1"/>
          </p:nvPr>
        </p:nvSpPr>
        <p:spPr>
          <a:noFill/>
          <a:ln/>
        </p:spPr>
        <p:txBody>
          <a:bodyPr/>
          <a:lstStyle/>
          <a:p>
            <a:pPr eaLnBrk="1" hangingPunct="1"/>
            <a:endParaRPr lang="en-US" dirty="0">
              <a:ea typeface="ＭＳ Ｐゴシック" pitchFamily="-1" charset="-128"/>
              <a:cs typeface="ＭＳ Ｐゴシック" pitchFamily="-1"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92293C58-6E7C-DA40-B2A5-8E762B0AB421}" type="slidenum">
              <a:rPr lang="en-US" sz="1200" b="0">
                <a:latin typeface="Calibri"/>
              </a:rPr>
              <a:pPr algn="r"/>
              <a:t>22</a:t>
            </a:fld>
            <a:endParaRPr lang="en-US" sz="1200" b="0" dirty="0">
              <a:latin typeface="Calibri"/>
            </a:endParaRPr>
          </a:p>
        </p:txBody>
      </p:sp>
      <p:sp>
        <p:nvSpPr>
          <p:cNvPr id="73731" name="Rectangle 2"/>
          <p:cNvSpPr>
            <a:spLocks noGrp="1" noRot="1" noChangeAspect="1" noChangeArrowheads="1" noTextEdit="1"/>
          </p:cNvSpPr>
          <p:nvPr>
            <p:ph type="sldImg"/>
          </p:nvPr>
        </p:nvSpPr>
        <p:spPr>
          <a:solidFill>
            <a:srgbClr val="FFFFFF"/>
          </a:solidFill>
          <a:ln/>
        </p:spPr>
      </p:sp>
      <p:sp>
        <p:nvSpPr>
          <p:cNvPr id="73732" name="Rectangle 3"/>
          <p:cNvSpPr>
            <a:spLocks noGrp="1" noChangeArrowheads="1"/>
          </p:cNvSpPr>
          <p:nvPr>
            <p:ph type="body" idx="1"/>
          </p:nvPr>
        </p:nvSpPr>
        <p:spPr>
          <a:noFill/>
          <a:ln/>
        </p:spPr>
        <p:txBody>
          <a:bodyPr/>
          <a:lstStyle/>
          <a:p>
            <a:pPr eaLnBrk="1" hangingPunct="1"/>
            <a:endParaRPr lang="en-US" dirty="0">
              <a:ea typeface="ＭＳ Ｐゴシック" pitchFamily="-1" charset="-128"/>
              <a:cs typeface="ＭＳ Ｐゴシック" pitchFamily="-1"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156A32AD-2018-F54B-BB35-3344C131E810}" type="slidenum">
              <a:rPr lang="en-US" sz="1200" b="0">
                <a:latin typeface="Calibri"/>
              </a:rPr>
              <a:pPr algn="r"/>
              <a:t>23</a:t>
            </a:fld>
            <a:endParaRPr lang="en-US" sz="1200" b="0" dirty="0">
              <a:latin typeface="Calibri"/>
            </a:endParaRPr>
          </a:p>
        </p:txBody>
      </p:sp>
      <p:sp>
        <p:nvSpPr>
          <p:cNvPr id="74755" name="Rectangle 2"/>
          <p:cNvSpPr>
            <a:spLocks noGrp="1" noRot="1" noChangeAspect="1" noChangeArrowheads="1" noTextEdit="1"/>
          </p:cNvSpPr>
          <p:nvPr>
            <p:ph type="sldImg"/>
          </p:nvPr>
        </p:nvSpPr>
        <p:spPr>
          <a:solidFill>
            <a:srgbClr val="FFFFFF"/>
          </a:solidFill>
          <a:ln/>
        </p:spPr>
      </p:sp>
      <p:sp>
        <p:nvSpPr>
          <p:cNvPr id="74756" name="Rectangle 3"/>
          <p:cNvSpPr>
            <a:spLocks noGrp="1" noChangeArrowheads="1"/>
          </p:cNvSpPr>
          <p:nvPr>
            <p:ph type="body" idx="1"/>
          </p:nvPr>
        </p:nvSpPr>
        <p:spPr>
          <a:noFill/>
          <a:ln/>
        </p:spPr>
        <p:txBody>
          <a:bodyPr/>
          <a:lstStyle/>
          <a:p>
            <a:pPr eaLnBrk="1" hangingPunct="1"/>
            <a:endParaRPr lang="en-US" dirty="0">
              <a:ea typeface="ＭＳ Ｐゴシック" pitchFamily="-1" charset="-128"/>
              <a:cs typeface="ＭＳ Ｐゴシック" pitchFamily="-1"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04DAFAEA-5B7B-4243-AB6D-849DEEDB33DD}" type="slidenum">
              <a:rPr lang="en-US" sz="1200" b="0">
                <a:latin typeface="Calibri"/>
              </a:rPr>
              <a:pPr algn="r"/>
              <a:t>24</a:t>
            </a:fld>
            <a:endParaRPr lang="en-US" sz="1200" b="0" dirty="0">
              <a:latin typeface="Calibri"/>
            </a:endParaRPr>
          </a:p>
        </p:txBody>
      </p:sp>
      <p:sp>
        <p:nvSpPr>
          <p:cNvPr id="75779" name="Rectangle 2"/>
          <p:cNvSpPr>
            <a:spLocks noGrp="1" noRot="1" noChangeAspect="1" noChangeArrowheads="1" noTextEdit="1"/>
          </p:cNvSpPr>
          <p:nvPr>
            <p:ph type="sldImg"/>
          </p:nvPr>
        </p:nvSpPr>
        <p:spPr>
          <a:solidFill>
            <a:srgbClr val="FFFFFF"/>
          </a:solidFill>
          <a:ln/>
        </p:spPr>
      </p:sp>
      <p:sp>
        <p:nvSpPr>
          <p:cNvPr id="75780" name="Rectangle 3"/>
          <p:cNvSpPr>
            <a:spLocks noGrp="1" noChangeArrowheads="1"/>
          </p:cNvSpPr>
          <p:nvPr>
            <p:ph type="body" idx="1"/>
          </p:nvPr>
        </p:nvSpPr>
        <p:spPr>
          <a:noFill/>
          <a:ln/>
        </p:spPr>
        <p:txBody>
          <a:bodyPr/>
          <a:lstStyle/>
          <a:p>
            <a:pPr eaLnBrk="1" hangingPunct="1"/>
            <a:endParaRPr lang="en-US" dirty="0">
              <a:ea typeface="ＭＳ Ｐゴシック" pitchFamily="-1" charset="-128"/>
              <a:cs typeface="ＭＳ Ｐゴシック" pitchFamily="-1"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64C8266E-E3BA-D64C-BAD3-BBC9C795C70D}" type="slidenum">
              <a:rPr lang="en-US" sz="1200" b="0">
                <a:latin typeface="Calibri"/>
              </a:rPr>
              <a:pPr algn="r"/>
              <a:t>25</a:t>
            </a:fld>
            <a:endParaRPr lang="en-US" sz="1200" b="0" dirty="0">
              <a:latin typeface="Calibri"/>
            </a:endParaRPr>
          </a:p>
        </p:txBody>
      </p:sp>
      <p:sp>
        <p:nvSpPr>
          <p:cNvPr id="76803" name="Rectangle 2"/>
          <p:cNvSpPr>
            <a:spLocks noGrp="1" noRot="1" noChangeAspect="1" noChangeArrowheads="1" noTextEdit="1"/>
          </p:cNvSpPr>
          <p:nvPr>
            <p:ph type="sldImg"/>
          </p:nvPr>
        </p:nvSpPr>
        <p:spPr>
          <a:solidFill>
            <a:srgbClr val="FFFFFF"/>
          </a:solidFill>
          <a:ln/>
        </p:spPr>
      </p:sp>
      <p:sp>
        <p:nvSpPr>
          <p:cNvPr id="76804" name="Rectangle 3"/>
          <p:cNvSpPr>
            <a:spLocks noGrp="1" noChangeArrowheads="1"/>
          </p:cNvSpPr>
          <p:nvPr>
            <p:ph type="body" idx="1"/>
          </p:nvPr>
        </p:nvSpPr>
        <p:spPr>
          <a:noFill/>
          <a:ln/>
        </p:spPr>
        <p:txBody>
          <a:bodyPr/>
          <a:lstStyle/>
          <a:p>
            <a:pPr eaLnBrk="1" hangingPunct="1"/>
            <a:endParaRPr lang="en-US" dirty="0">
              <a:ea typeface="ＭＳ Ｐゴシック" pitchFamily="-1" charset="-128"/>
              <a:cs typeface="ＭＳ Ｐゴシック" pitchFamily="-1"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5C1BE67D-5161-5B4C-96A9-25A0964E50B1}" type="slidenum">
              <a:rPr lang="en-US" sz="1200" b="0">
                <a:latin typeface="Calibri"/>
              </a:rPr>
              <a:pPr algn="r"/>
              <a:t>26</a:t>
            </a:fld>
            <a:endParaRPr lang="en-US" sz="1200" b="0" dirty="0">
              <a:latin typeface="Calibri"/>
            </a:endParaRPr>
          </a:p>
        </p:txBody>
      </p:sp>
      <p:sp>
        <p:nvSpPr>
          <p:cNvPr id="77827" name="Rectangle 2"/>
          <p:cNvSpPr>
            <a:spLocks noGrp="1" noRot="1" noChangeAspect="1" noChangeArrowheads="1" noTextEdit="1"/>
          </p:cNvSpPr>
          <p:nvPr>
            <p:ph type="sldImg"/>
          </p:nvPr>
        </p:nvSpPr>
        <p:spPr>
          <a:solidFill>
            <a:srgbClr val="FFFFFF"/>
          </a:solidFill>
          <a:ln/>
        </p:spPr>
      </p:sp>
      <p:sp>
        <p:nvSpPr>
          <p:cNvPr id="77828" name="Rectangle 3"/>
          <p:cNvSpPr>
            <a:spLocks noGrp="1" noChangeArrowheads="1"/>
          </p:cNvSpPr>
          <p:nvPr>
            <p:ph type="body" idx="1"/>
          </p:nvPr>
        </p:nvSpPr>
        <p:spPr>
          <a:noFill/>
          <a:ln/>
        </p:spPr>
        <p:txBody>
          <a:bodyPr/>
          <a:lstStyle/>
          <a:p>
            <a:pPr eaLnBrk="1" hangingPunct="1"/>
            <a:endParaRPr lang="en-US" dirty="0">
              <a:ea typeface="ＭＳ Ｐゴシック" pitchFamily="-1" charset="-128"/>
              <a:cs typeface="ＭＳ Ｐゴシック" pitchFamily="-1"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080446D9-AFBA-6F48-ABD9-742DBD134ADD}" type="slidenum">
              <a:rPr lang="en-US" sz="1200" b="0">
                <a:latin typeface="Calibri"/>
              </a:rPr>
              <a:pPr algn="r"/>
              <a:t>27</a:t>
            </a:fld>
            <a:endParaRPr lang="en-US" sz="1200" b="0" dirty="0">
              <a:latin typeface="Calibri"/>
            </a:endParaRPr>
          </a:p>
        </p:txBody>
      </p:sp>
      <p:sp>
        <p:nvSpPr>
          <p:cNvPr id="78851" name="Rectangle 2"/>
          <p:cNvSpPr>
            <a:spLocks noGrp="1" noRot="1" noChangeAspect="1" noChangeArrowheads="1" noTextEdit="1"/>
          </p:cNvSpPr>
          <p:nvPr>
            <p:ph type="sldImg"/>
          </p:nvPr>
        </p:nvSpPr>
        <p:spPr>
          <a:solidFill>
            <a:srgbClr val="FFFFFF"/>
          </a:solidFill>
          <a:ln/>
        </p:spPr>
      </p:sp>
      <p:sp>
        <p:nvSpPr>
          <p:cNvPr id="78852" name="Rectangle 3"/>
          <p:cNvSpPr>
            <a:spLocks noGrp="1" noChangeArrowheads="1"/>
          </p:cNvSpPr>
          <p:nvPr>
            <p:ph type="body" idx="1"/>
          </p:nvPr>
        </p:nvSpPr>
        <p:spPr>
          <a:noFill/>
          <a:ln/>
        </p:spPr>
        <p:txBody>
          <a:bodyPr/>
          <a:lstStyle/>
          <a:p>
            <a:pPr eaLnBrk="1" hangingPunct="1"/>
            <a:endParaRPr lang="en-US" dirty="0">
              <a:ea typeface="ＭＳ Ｐゴシック" pitchFamily="-1" charset="-128"/>
              <a:cs typeface="ＭＳ Ｐゴシック" pitchFamily="-1"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BD53551A-BAB9-8848-9F08-E33F5881AF30}" type="slidenum">
              <a:rPr lang="en-US" sz="1200" b="0">
                <a:latin typeface="Calibri"/>
              </a:rPr>
              <a:pPr algn="r"/>
              <a:t>28</a:t>
            </a:fld>
            <a:endParaRPr lang="en-US" sz="1200" b="0" dirty="0">
              <a:latin typeface="Calibri"/>
            </a:endParaRPr>
          </a:p>
        </p:txBody>
      </p:sp>
      <p:sp>
        <p:nvSpPr>
          <p:cNvPr id="79875" name="Rectangle 2"/>
          <p:cNvSpPr>
            <a:spLocks noGrp="1" noRot="1" noChangeAspect="1" noChangeArrowheads="1" noTextEdit="1"/>
          </p:cNvSpPr>
          <p:nvPr>
            <p:ph type="sldImg"/>
          </p:nvPr>
        </p:nvSpPr>
        <p:spPr>
          <a:solidFill>
            <a:srgbClr val="FFFFFF"/>
          </a:solidFill>
          <a:ln/>
        </p:spPr>
      </p:sp>
      <p:sp>
        <p:nvSpPr>
          <p:cNvPr id="79876" name="Rectangle 3"/>
          <p:cNvSpPr>
            <a:spLocks noGrp="1" noChangeArrowheads="1"/>
          </p:cNvSpPr>
          <p:nvPr>
            <p:ph type="body" idx="1"/>
          </p:nvPr>
        </p:nvSpPr>
        <p:spPr>
          <a:noFill/>
          <a:ln/>
        </p:spPr>
        <p:txBody>
          <a:bodyPr/>
          <a:lstStyle/>
          <a:p>
            <a:pPr eaLnBrk="1" hangingPunct="1"/>
            <a:endParaRPr lang="en-US" dirty="0">
              <a:ea typeface="ＭＳ Ｐゴシック" pitchFamily="-1" charset="-128"/>
              <a:cs typeface="ＭＳ Ｐゴシック" pitchFamily="-1"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EB6F690F-3E15-9C43-A33C-097D865A5467}" type="slidenum">
              <a:rPr lang="en-US" sz="1200" b="0">
                <a:latin typeface="Calibri"/>
              </a:rPr>
              <a:pPr algn="r"/>
              <a:t>29</a:t>
            </a:fld>
            <a:endParaRPr lang="en-US" sz="1200" b="0" dirty="0">
              <a:latin typeface="Calibri"/>
            </a:endParaRPr>
          </a:p>
        </p:txBody>
      </p:sp>
      <p:sp>
        <p:nvSpPr>
          <p:cNvPr id="80899" name="Rectangle 2"/>
          <p:cNvSpPr>
            <a:spLocks noGrp="1" noRot="1" noChangeAspect="1" noChangeArrowheads="1" noTextEdit="1"/>
          </p:cNvSpPr>
          <p:nvPr>
            <p:ph type="sldImg"/>
          </p:nvPr>
        </p:nvSpPr>
        <p:spPr>
          <a:solidFill>
            <a:srgbClr val="FFFFFF"/>
          </a:solidFill>
          <a:ln/>
        </p:spPr>
      </p:sp>
      <p:sp>
        <p:nvSpPr>
          <p:cNvPr id="80900" name="Rectangle 3"/>
          <p:cNvSpPr>
            <a:spLocks noGrp="1" noChangeArrowheads="1"/>
          </p:cNvSpPr>
          <p:nvPr>
            <p:ph type="body" idx="1"/>
          </p:nvPr>
        </p:nvSpPr>
        <p:spPr>
          <a:noFill/>
          <a:ln/>
        </p:spPr>
        <p:txBody>
          <a:bodyPr/>
          <a:lstStyle/>
          <a:p>
            <a:pPr eaLnBrk="1" hangingPunct="1"/>
            <a:endParaRPr lang="en-US" dirty="0">
              <a:ea typeface="ＭＳ Ｐゴシック" pitchFamily="-1" charset="-128"/>
              <a:cs typeface="ＭＳ Ｐゴシック" pitchFamily="-1"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D37B38AE-8CF0-FC4F-9E74-983DF8B19C24}" type="slidenum">
              <a:rPr lang="en-US" sz="1200" b="0">
                <a:latin typeface="Calibri"/>
              </a:rPr>
              <a:pPr algn="r"/>
              <a:t>30</a:t>
            </a:fld>
            <a:endParaRPr lang="en-US" sz="1200" b="0" dirty="0">
              <a:latin typeface="Calibri"/>
            </a:endParaRPr>
          </a:p>
        </p:txBody>
      </p:sp>
      <p:sp>
        <p:nvSpPr>
          <p:cNvPr id="81923" name="Rectangle 2"/>
          <p:cNvSpPr>
            <a:spLocks noGrp="1" noRot="1" noChangeAspect="1" noChangeArrowheads="1" noTextEdit="1"/>
          </p:cNvSpPr>
          <p:nvPr>
            <p:ph type="sldImg"/>
          </p:nvPr>
        </p:nvSpPr>
        <p:spPr>
          <a:solidFill>
            <a:srgbClr val="FFFFFF"/>
          </a:solidFill>
          <a:ln/>
        </p:spPr>
      </p:sp>
      <p:sp>
        <p:nvSpPr>
          <p:cNvPr id="81924" name="Rectangle 3"/>
          <p:cNvSpPr>
            <a:spLocks noGrp="1" noChangeArrowheads="1"/>
          </p:cNvSpPr>
          <p:nvPr>
            <p:ph type="body" idx="1"/>
          </p:nvPr>
        </p:nvSpPr>
        <p:spPr>
          <a:noFill/>
          <a:ln/>
        </p:spPr>
        <p:txBody>
          <a:bodyPr/>
          <a:lstStyle/>
          <a:p>
            <a:pPr eaLnBrk="1" hangingPunct="1"/>
            <a:endParaRPr lang="en-US" dirty="0">
              <a:ea typeface="ＭＳ Ｐゴシック" pitchFamily="-1" charset="-128"/>
              <a:cs typeface="ＭＳ Ｐゴシック" pitchFamily="-1"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F14C37E0-B495-CF4C-9274-AE86B33ACF97}" type="slidenum">
              <a:rPr lang="en-US" sz="1200" b="0">
                <a:latin typeface="Calibri"/>
              </a:rPr>
              <a:pPr algn="r"/>
              <a:t>3</a:t>
            </a:fld>
            <a:endParaRPr lang="en-US" sz="1200" b="0" dirty="0">
              <a:latin typeface="Calibri"/>
            </a:endParaRPr>
          </a:p>
        </p:txBody>
      </p:sp>
      <p:sp>
        <p:nvSpPr>
          <p:cNvPr id="55299" name="Rectangle 2"/>
          <p:cNvSpPr>
            <a:spLocks noGrp="1" noRot="1" noChangeAspect="1" noChangeArrowheads="1" noTextEdit="1"/>
          </p:cNvSpPr>
          <p:nvPr>
            <p:ph type="sldImg"/>
          </p:nvPr>
        </p:nvSpPr>
        <p:spPr>
          <a:solidFill>
            <a:srgbClr val="FFFFFF"/>
          </a:solidFill>
          <a:ln/>
        </p:spPr>
      </p:sp>
      <p:sp>
        <p:nvSpPr>
          <p:cNvPr id="5530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dirty="0">
              <a:ea typeface="ＭＳ Ｐゴシック" pitchFamily="-1" charset="-128"/>
              <a:cs typeface="ＭＳ Ｐゴシック" pitchFamily="-1"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120C44A8-5D5D-8C4D-B634-FC38F712EBFE}" type="slidenum">
              <a:rPr lang="en-US" sz="1200" b="0">
                <a:latin typeface="Calibri"/>
              </a:rPr>
              <a:pPr algn="r"/>
              <a:t>31</a:t>
            </a:fld>
            <a:endParaRPr lang="en-US" sz="1200" b="0" dirty="0">
              <a:latin typeface="Calibri"/>
            </a:endParaRPr>
          </a:p>
        </p:txBody>
      </p:sp>
      <p:sp>
        <p:nvSpPr>
          <p:cNvPr id="82947" name="Rectangle 2"/>
          <p:cNvSpPr>
            <a:spLocks noGrp="1" noRot="1" noChangeAspect="1" noChangeArrowheads="1" noTextEdit="1"/>
          </p:cNvSpPr>
          <p:nvPr>
            <p:ph type="sldImg"/>
          </p:nvPr>
        </p:nvSpPr>
        <p:spPr>
          <a:solidFill>
            <a:srgbClr val="FFFFFF"/>
          </a:solidFill>
          <a:ln/>
        </p:spPr>
      </p:sp>
      <p:sp>
        <p:nvSpPr>
          <p:cNvPr id="82948" name="Rectangle 3"/>
          <p:cNvSpPr>
            <a:spLocks noGrp="1" noChangeArrowheads="1"/>
          </p:cNvSpPr>
          <p:nvPr>
            <p:ph type="body" idx="1"/>
          </p:nvPr>
        </p:nvSpPr>
        <p:spPr>
          <a:noFill/>
          <a:ln/>
        </p:spPr>
        <p:txBody>
          <a:bodyPr/>
          <a:lstStyle/>
          <a:p>
            <a:pPr eaLnBrk="1" hangingPunct="1"/>
            <a:endParaRPr lang="en-US" dirty="0">
              <a:ea typeface="ＭＳ Ｐゴシック" pitchFamily="-1" charset="-128"/>
              <a:cs typeface="ＭＳ Ｐゴシック" pitchFamily="-1" charset="-128"/>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B48D583E-39DA-DD47-869D-09CCA8110F10}" type="slidenum">
              <a:rPr lang="en-US" sz="1200" b="0">
                <a:latin typeface="Calibri"/>
              </a:rPr>
              <a:pPr algn="r"/>
              <a:t>32</a:t>
            </a:fld>
            <a:endParaRPr lang="en-US" sz="1200" b="0" dirty="0">
              <a:latin typeface="Calibri"/>
            </a:endParaRPr>
          </a:p>
        </p:txBody>
      </p:sp>
      <p:sp>
        <p:nvSpPr>
          <p:cNvPr id="83971" name="Rectangle 2"/>
          <p:cNvSpPr>
            <a:spLocks noGrp="1" noRot="1" noChangeAspect="1" noChangeArrowheads="1" noTextEdit="1"/>
          </p:cNvSpPr>
          <p:nvPr>
            <p:ph type="sldImg"/>
          </p:nvPr>
        </p:nvSpPr>
        <p:spPr>
          <a:solidFill>
            <a:srgbClr val="FFFFFF"/>
          </a:solidFill>
          <a:ln/>
        </p:spPr>
      </p:sp>
      <p:sp>
        <p:nvSpPr>
          <p:cNvPr id="83972" name="Rectangle 3"/>
          <p:cNvSpPr>
            <a:spLocks noGrp="1" noChangeArrowheads="1"/>
          </p:cNvSpPr>
          <p:nvPr>
            <p:ph type="body" idx="1"/>
          </p:nvPr>
        </p:nvSpPr>
        <p:spPr>
          <a:noFill/>
          <a:ln/>
        </p:spPr>
        <p:txBody>
          <a:bodyPr/>
          <a:lstStyle/>
          <a:p>
            <a:pPr eaLnBrk="1" hangingPunct="1"/>
            <a:endParaRPr lang="en-US" dirty="0">
              <a:ea typeface="ＭＳ Ｐゴシック" pitchFamily="-1" charset="-128"/>
              <a:cs typeface="ＭＳ Ｐゴシック" pitchFamily="-1" charset="-128"/>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6C7171FF-638A-8340-9E3A-FD36014778EA}" type="slidenum">
              <a:rPr lang="en-US" sz="1200" b="0">
                <a:latin typeface="Calibri"/>
              </a:rPr>
              <a:pPr algn="r"/>
              <a:t>33</a:t>
            </a:fld>
            <a:endParaRPr lang="en-US" sz="1200" b="0" dirty="0">
              <a:latin typeface="Calibri"/>
            </a:endParaRPr>
          </a:p>
        </p:txBody>
      </p:sp>
      <p:sp>
        <p:nvSpPr>
          <p:cNvPr id="84995" name="Rectangle 2"/>
          <p:cNvSpPr>
            <a:spLocks noGrp="1" noRot="1" noChangeAspect="1" noChangeArrowheads="1" noTextEdit="1"/>
          </p:cNvSpPr>
          <p:nvPr>
            <p:ph type="sldImg"/>
          </p:nvPr>
        </p:nvSpPr>
        <p:spPr>
          <a:solidFill>
            <a:srgbClr val="FFFFFF"/>
          </a:solidFill>
          <a:ln/>
        </p:spPr>
      </p:sp>
      <p:sp>
        <p:nvSpPr>
          <p:cNvPr id="84996" name="Rectangle 3"/>
          <p:cNvSpPr>
            <a:spLocks noGrp="1" noChangeArrowheads="1"/>
          </p:cNvSpPr>
          <p:nvPr>
            <p:ph type="body" idx="1"/>
          </p:nvPr>
        </p:nvSpPr>
        <p:spPr>
          <a:noFill/>
          <a:ln/>
        </p:spPr>
        <p:txBody>
          <a:bodyPr/>
          <a:lstStyle/>
          <a:p>
            <a:pPr eaLnBrk="1" hangingPunct="1"/>
            <a:endParaRPr lang="en-US" dirty="0">
              <a:ea typeface="ＭＳ Ｐゴシック" pitchFamily="-1" charset="-128"/>
              <a:cs typeface="ＭＳ Ｐゴシック" pitchFamily="-1" charset="-128"/>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398567F8-DF92-9040-AD52-7D795F86DFCE}" type="slidenum">
              <a:rPr lang="en-US" sz="1200" b="0">
                <a:latin typeface="Calibri"/>
              </a:rPr>
              <a:pPr algn="r"/>
              <a:t>34</a:t>
            </a:fld>
            <a:endParaRPr lang="en-US" sz="1200" b="0" dirty="0">
              <a:latin typeface="Calibri"/>
            </a:endParaRPr>
          </a:p>
        </p:txBody>
      </p:sp>
      <p:sp>
        <p:nvSpPr>
          <p:cNvPr id="86019" name="Rectangle 2"/>
          <p:cNvSpPr>
            <a:spLocks noGrp="1" noRot="1" noChangeAspect="1" noChangeArrowheads="1" noTextEdit="1"/>
          </p:cNvSpPr>
          <p:nvPr>
            <p:ph type="sldImg"/>
          </p:nvPr>
        </p:nvSpPr>
        <p:spPr>
          <a:solidFill>
            <a:srgbClr val="FFFFFF"/>
          </a:solidFill>
          <a:ln/>
        </p:spPr>
      </p:sp>
      <p:sp>
        <p:nvSpPr>
          <p:cNvPr id="86020" name="Rectangle 3"/>
          <p:cNvSpPr>
            <a:spLocks noGrp="1" noChangeArrowheads="1"/>
          </p:cNvSpPr>
          <p:nvPr>
            <p:ph type="body" idx="1"/>
          </p:nvPr>
        </p:nvSpPr>
        <p:spPr>
          <a:noFill/>
          <a:ln/>
        </p:spPr>
        <p:txBody>
          <a:bodyPr/>
          <a:lstStyle/>
          <a:p>
            <a:pPr eaLnBrk="1" hangingPunct="1"/>
            <a:endParaRPr lang="en-US" dirty="0">
              <a:ea typeface="ＭＳ Ｐゴシック" pitchFamily="-1" charset="-128"/>
              <a:cs typeface="ＭＳ Ｐゴシック" pitchFamily="-1" charset="-128"/>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1DEC2E39-0CBC-8840-9B4E-3FB66548F327}" type="slidenum">
              <a:rPr lang="en-US" sz="1200" b="0">
                <a:latin typeface="Calibri"/>
              </a:rPr>
              <a:pPr algn="r"/>
              <a:t>35</a:t>
            </a:fld>
            <a:endParaRPr lang="en-US" sz="1200" b="0" dirty="0">
              <a:latin typeface="Calibri"/>
            </a:endParaRPr>
          </a:p>
        </p:txBody>
      </p:sp>
      <p:sp>
        <p:nvSpPr>
          <p:cNvPr id="87043" name="Rectangle 2"/>
          <p:cNvSpPr>
            <a:spLocks noGrp="1" noRot="1" noChangeAspect="1" noChangeArrowheads="1" noTextEdit="1"/>
          </p:cNvSpPr>
          <p:nvPr>
            <p:ph type="sldImg"/>
          </p:nvPr>
        </p:nvSpPr>
        <p:spPr>
          <a:solidFill>
            <a:srgbClr val="FFFFFF"/>
          </a:solidFill>
          <a:ln/>
        </p:spPr>
      </p:sp>
      <p:sp>
        <p:nvSpPr>
          <p:cNvPr id="87044" name="Rectangle 3"/>
          <p:cNvSpPr>
            <a:spLocks noGrp="1" noChangeArrowheads="1"/>
          </p:cNvSpPr>
          <p:nvPr>
            <p:ph type="body" idx="1"/>
          </p:nvPr>
        </p:nvSpPr>
        <p:spPr>
          <a:noFill/>
          <a:ln/>
        </p:spPr>
        <p:txBody>
          <a:bodyPr/>
          <a:lstStyle/>
          <a:p>
            <a:pPr eaLnBrk="1" hangingPunct="1"/>
            <a:endParaRPr lang="en-US" dirty="0">
              <a:ea typeface="ＭＳ Ｐゴシック" pitchFamily="-1" charset="-128"/>
              <a:cs typeface="ＭＳ Ｐゴシック" pitchFamily="-1" charset="-128"/>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DEDF315B-F5AE-C84E-8AC9-4E33EAD9BF97}" type="slidenum">
              <a:rPr lang="en-US" sz="1200" b="0">
                <a:latin typeface="Calibri"/>
              </a:rPr>
              <a:pPr algn="r"/>
              <a:t>36</a:t>
            </a:fld>
            <a:endParaRPr lang="en-US" sz="1200" b="0" dirty="0">
              <a:latin typeface="Calibri"/>
            </a:endParaRPr>
          </a:p>
        </p:txBody>
      </p:sp>
      <p:sp>
        <p:nvSpPr>
          <p:cNvPr id="88067" name="Rectangle 2"/>
          <p:cNvSpPr>
            <a:spLocks noGrp="1" noRot="1" noChangeAspect="1" noChangeArrowheads="1" noTextEdit="1"/>
          </p:cNvSpPr>
          <p:nvPr>
            <p:ph type="sldImg"/>
          </p:nvPr>
        </p:nvSpPr>
        <p:spPr>
          <a:solidFill>
            <a:srgbClr val="FFFFFF"/>
          </a:solidFill>
          <a:ln/>
        </p:spPr>
      </p:sp>
      <p:sp>
        <p:nvSpPr>
          <p:cNvPr id="88068" name="Rectangle 3"/>
          <p:cNvSpPr>
            <a:spLocks noGrp="1" noChangeArrowheads="1"/>
          </p:cNvSpPr>
          <p:nvPr>
            <p:ph type="body" idx="1"/>
          </p:nvPr>
        </p:nvSpPr>
        <p:spPr>
          <a:noFill/>
          <a:ln/>
        </p:spPr>
        <p:txBody>
          <a:bodyPr/>
          <a:lstStyle/>
          <a:p>
            <a:pPr eaLnBrk="1" hangingPunct="1"/>
            <a:endParaRPr lang="en-US" dirty="0">
              <a:ea typeface="ＭＳ Ｐゴシック" pitchFamily="-1" charset="-128"/>
              <a:cs typeface="ＭＳ Ｐゴシック" pitchFamily="-1" charset="-128"/>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8B2A7073-A3D3-AD48-9178-0A569ED6419E}" type="slidenum">
              <a:rPr lang="en-US" sz="1200" b="0">
                <a:latin typeface="Calibri"/>
              </a:rPr>
              <a:pPr algn="r"/>
              <a:t>37</a:t>
            </a:fld>
            <a:endParaRPr lang="en-US" sz="1200" b="0" dirty="0">
              <a:latin typeface="Calibri"/>
            </a:endParaRPr>
          </a:p>
        </p:txBody>
      </p:sp>
      <p:sp>
        <p:nvSpPr>
          <p:cNvPr id="89091" name="Rectangle 2"/>
          <p:cNvSpPr>
            <a:spLocks noGrp="1" noRot="1" noChangeAspect="1" noChangeArrowheads="1" noTextEdit="1"/>
          </p:cNvSpPr>
          <p:nvPr>
            <p:ph type="sldImg"/>
          </p:nvPr>
        </p:nvSpPr>
        <p:spPr>
          <a:solidFill>
            <a:srgbClr val="FFFFFF"/>
          </a:solidFill>
          <a:ln/>
        </p:spPr>
      </p:sp>
      <p:sp>
        <p:nvSpPr>
          <p:cNvPr id="89092" name="Rectangle 3"/>
          <p:cNvSpPr>
            <a:spLocks noGrp="1" noChangeArrowheads="1"/>
          </p:cNvSpPr>
          <p:nvPr>
            <p:ph type="body" idx="1"/>
          </p:nvPr>
        </p:nvSpPr>
        <p:spPr>
          <a:noFill/>
          <a:ln/>
        </p:spPr>
        <p:txBody>
          <a:bodyPr/>
          <a:lstStyle/>
          <a:p>
            <a:pPr eaLnBrk="1" hangingPunct="1"/>
            <a:endParaRPr lang="en-US" dirty="0">
              <a:ea typeface="ＭＳ Ｐゴシック" pitchFamily="-1" charset="-128"/>
              <a:cs typeface="ＭＳ Ｐゴシック" pitchFamily="-1" charset="-128"/>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D4DFFF71-79FB-8147-B8BF-92E2B67129FF}" type="slidenum">
              <a:rPr lang="en-US" sz="1200" b="0">
                <a:latin typeface="Calibri"/>
              </a:rPr>
              <a:pPr algn="r"/>
              <a:t>38</a:t>
            </a:fld>
            <a:endParaRPr lang="en-US" sz="1200" b="0" dirty="0">
              <a:latin typeface="Calibri"/>
            </a:endParaRPr>
          </a:p>
        </p:txBody>
      </p:sp>
      <p:sp>
        <p:nvSpPr>
          <p:cNvPr id="90115" name="Rectangle 2"/>
          <p:cNvSpPr>
            <a:spLocks noGrp="1" noRot="1" noChangeAspect="1" noChangeArrowheads="1" noTextEdit="1"/>
          </p:cNvSpPr>
          <p:nvPr>
            <p:ph type="sldImg"/>
          </p:nvPr>
        </p:nvSpPr>
        <p:spPr>
          <a:solidFill>
            <a:srgbClr val="FFFFFF"/>
          </a:solidFill>
          <a:ln/>
        </p:spPr>
      </p:sp>
      <p:sp>
        <p:nvSpPr>
          <p:cNvPr id="90116" name="Rectangle 3"/>
          <p:cNvSpPr>
            <a:spLocks noGrp="1" noChangeArrowheads="1"/>
          </p:cNvSpPr>
          <p:nvPr>
            <p:ph type="body" idx="1"/>
          </p:nvPr>
        </p:nvSpPr>
        <p:spPr>
          <a:noFill/>
          <a:ln/>
        </p:spPr>
        <p:txBody>
          <a:bodyPr/>
          <a:lstStyle/>
          <a:p>
            <a:pPr eaLnBrk="1" hangingPunct="1"/>
            <a:endParaRPr lang="en-US" dirty="0">
              <a:ea typeface="ＭＳ Ｐゴシック" pitchFamily="-1" charset="-128"/>
              <a:cs typeface="ＭＳ Ｐゴシック" pitchFamily="-1" charset="-128"/>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8E3AEFF0-C873-3741-8277-28D8305F3832}" type="slidenum">
              <a:rPr lang="en-US" sz="1200" b="0">
                <a:latin typeface="Calibri"/>
              </a:rPr>
              <a:pPr algn="r"/>
              <a:t>39</a:t>
            </a:fld>
            <a:endParaRPr lang="en-US" sz="1200" b="0" dirty="0">
              <a:latin typeface="Calibri"/>
            </a:endParaRPr>
          </a:p>
        </p:txBody>
      </p:sp>
      <p:sp>
        <p:nvSpPr>
          <p:cNvPr id="91139" name="Rectangle 2"/>
          <p:cNvSpPr>
            <a:spLocks noGrp="1" noRot="1" noChangeAspect="1" noChangeArrowheads="1" noTextEdit="1"/>
          </p:cNvSpPr>
          <p:nvPr>
            <p:ph type="sldImg"/>
          </p:nvPr>
        </p:nvSpPr>
        <p:spPr>
          <a:solidFill>
            <a:srgbClr val="FFFFFF"/>
          </a:solidFill>
          <a:ln/>
        </p:spPr>
      </p:sp>
      <p:sp>
        <p:nvSpPr>
          <p:cNvPr id="91140" name="Rectangle 3"/>
          <p:cNvSpPr>
            <a:spLocks noGrp="1" noChangeArrowheads="1"/>
          </p:cNvSpPr>
          <p:nvPr>
            <p:ph type="body" idx="1"/>
          </p:nvPr>
        </p:nvSpPr>
        <p:spPr>
          <a:noFill/>
          <a:ln/>
        </p:spPr>
        <p:txBody>
          <a:bodyPr/>
          <a:lstStyle/>
          <a:p>
            <a:pPr eaLnBrk="1" hangingPunct="1"/>
            <a:endParaRPr lang="en-US" dirty="0">
              <a:ea typeface="ＭＳ Ｐゴシック" pitchFamily="-1" charset="-128"/>
              <a:cs typeface="ＭＳ Ｐゴシック" pitchFamily="-1" charset="-128"/>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9DB0301A-551A-5E41-B172-F3750465D785}" type="slidenum">
              <a:rPr lang="en-US" sz="1200" b="0">
                <a:latin typeface="Calibri"/>
              </a:rPr>
              <a:pPr algn="r"/>
              <a:t>40</a:t>
            </a:fld>
            <a:endParaRPr lang="en-US" sz="1200" b="0" dirty="0">
              <a:latin typeface="Calibri"/>
            </a:endParaRPr>
          </a:p>
        </p:txBody>
      </p:sp>
      <p:sp>
        <p:nvSpPr>
          <p:cNvPr id="92163" name="Rectangle 2"/>
          <p:cNvSpPr>
            <a:spLocks noGrp="1" noRot="1" noChangeAspect="1" noChangeArrowheads="1" noTextEdit="1"/>
          </p:cNvSpPr>
          <p:nvPr>
            <p:ph type="sldImg"/>
          </p:nvPr>
        </p:nvSpPr>
        <p:spPr>
          <a:solidFill>
            <a:srgbClr val="FFFFFF"/>
          </a:solidFill>
          <a:ln/>
        </p:spPr>
      </p:sp>
      <p:sp>
        <p:nvSpPr>
          <p:cNvPr id="92164" name="Rectangle 3"/>
          <p:cNvSpPr>
            <a:spLocks noGrp="1" noChangeArrowheads="1"/>
          </p:cNvSpPr>
          <p:nvPr>
            <p:ph type="body" idx="1"/>
          </p:nvPr>
        </p:nvSpPr>
        <p:spPr>
          <a:noFill/>
          <a:ln/>
        </p:spPr>
        <p:txBody>
          <a:bodyPr/>
          <a:lstStyle/>
          <a:p>
            <a:pPr eaLnBrk="1" hangingPunct="1"/>
            <a:endParaRPr lang="en-US" dirty="0">
              <a:ea typeface="ＭＳ Ｐゴシック" pitchFamily="-1" charset="-128"/>
              <a:cs typeface="ＭＳ Ｐゴシック" pitchFamily="-1"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FE1B9183-F810-B448-9F9A-586ECE19BDCE}" type="slidenum">
              <a:rPr lang="en-US" sz="1200" b="0">
                <a:latin typeface="Calibri"/>
              </a:rPr>
              <a:pPr algn="r"/>
              <a:t>4</a:t>
            </a:fld>
            <a:endParaRPr lang="en-US" sz="1200" b="0" dirty="0">
              <a:latin typeface="Calibri"/>
            </a:endParaRPr>
          </a:p>
        </p:txBody>
      </p:sp>
      <p:sp>
        <p:nvSpPr>
          <p:cNvPr id="56323" name="Rectangle 2"/>
          <p:cNvSpPr>
            <a:spLocks noGrp="1" noRot="1" noChangeAspect="1" noChangeArrowheads="1" noTextEdit="1"/>
          </p:cNvSpPr>
          <p:nvPr>
            <p:ph type="sldImg"/>
          </p:nvPr>
        </p:nvSpPr>
        <p:spPr>
          <a:solidFill>
            <a:srgbClr val="FFFFFF"/>
          </a:solidFill>
          <a:ln/>
        </p:spPr>
      </p:sp>
      <p:sp>
        <p:nvSpPr>
          <p:cNvPr id="56324" name="Rectangle 3"/>
          <p:cNvSpPr>
            <a:spLocks noGrp="1" noChangeArrowheads="1"/>
          </p:cNvSpPr>
          <p:nvPr>
            <p:ph type="body" idx="1"/>
          </p:nvPr>
        </p:nvSpPr>
        <p:spPr>
          <a:noFill/>
          <a:ln/>
        </p:spPr>
        <p:txBody>
          <a:bodyPr/>
          <a:lstStyle/>
          <a:p>
            <a:pPr eaLnBrk="1" hangingPunct="1"/>
            <a:endParaRPr lang="en-US" dirty="0">
              <a:ea typeface="ＭＳ Ｐゴシック" pitchFamily="-1" charset="-128"/>
              <a:cs typeface="ＭＳ Ｐゴシック" pitchFamily="-1" charset="-128"/>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FE0571EB-047A-AC4C-A9BD-529E1D8B2F9B}" type="slidenum">
              <a:rPr lang="en-US" sz="1200" b="0">
                <a:latin typeface="Calibri"/>
              </a:rPr>
              <a:pPr algn="r"/>
              <a:t>41</a:t>
            </a:fld>
            <a:endParaRPr lang="en-US" sz="1200" b="0" dirty="0">
              <a:latin typeface="Calibri"/>
            </a:endParaRPr>
          </a:p>
        </p:txBody>
      </p:sp>
      <p:sp>
        <p:nvSpPr>
          <p:cNvPr id="93187" name="Rectangle 2"/>
          <p:cNvSpPr>
            <a:spLocks noGrp="1" noRot="1" noChangeAspect="1" noChangeArrowheads="1" noTextEdit="1"/>
          </p:cNvSpPr>
          <p:nvPr>
            <p:ph type="sldImg"/>
          </p:nvPr>
        </p:nvSpPr>
        <p:spPr>
          <a:solidFill>
            <a:srgbClr val="FFFFFF"/>
          </a:solidFill>
          <a:ln/>
        </p:spPr>
      </p:sp>
      <p:sp>
        <p:nvSpPr>
          <p:cNvPr id="93188" name="Rectangle 3"/>
          <p:cNvSpPr>
            <a:spLocks noGrp="1" noChangeArrowheads="1"/>
          </p:cNvSpPr>
          <p:nvPr>
            <p:ph type="body" idx="1"/>
          </p:nvPr>
        </p:nvSpPr>
        <p:spPr>
          <a:noFill/>
          <a:ln/>
        </p:spPr>
        <p:txBody>
          <a:bodyPr/>
          <a:lstStyle/>
          <a:p>
            <a:pPr eaLnBrk="1" hangingPunct="1"/>
            <a:endParaRPr lang="en-US" dirty="0">
              <a:ea typeface="ＭＳ Ｐゴシック" pitchFamily="-1" charset="-128"/>
              <a:cs typeface="ＭＳ Ｐゴシック" pitchFamily="-1" charset="-128"/>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B667493C-848E-A54D-9278-5D4FC977C280}" type="slidenum">
              <a:rPr lang="en-US" sz="1200" b="0">
                <a:latin typeface="Calibri"/>
              </a:rPr>
              <a:pPr algn="r"/>
              <a:t>42</a:t>
            </a:fld>
            <a:endParaRPr lang="en-US" sz="1200" b="0" dirty="0">
              <a:latin typeface="Calibri"/>
            </a:endParaRPr>
          </a:p>
        </p:txBody>
      </p:sp>
      <p:sp>
        <p:nvSpPr>
          <p:cNvPr id="94211" name="Rectangle 2"/>
          <p:cNvSpPr>
            <a:spLocks noGrp="1" noRot="1" noChangeAspect="1" noChangeArrowheads="1" noTextEdit="1"/>
          </p:cNvSpPr>
          <p:nvPr>
            <p:ph type="sldImg"/>
          </p:nvPr>
        </p:nvSpPr>
        <p:spPr>
          <a:solidFill>
            <a:srgbClr val="FFFFFF"/>
          </a:solidFill>
          <a:ln/>
        </p:spPr>
      </p:sp>
      <p:sp>
        <p:nvSpPr>
          <p:cNvPr id="94212" name="Rectangle 3"/>
          <p:cNvSpPr>
            <a:spLocks noGrp="1" noChangeArrowheads="1"/>
          </p:cNvSpPr>
          <p:nvPr>
            <p:ph type="body" idx="1"/>
          </p:nvPr>
        </p:nvSpPr>
        <p:spPr>
          <a:noFill/>
          <a:ln/>
        </p:spPr>
        <p:txBody>
          <a:bodyPr/>
          <a:lstStyle/>
          <a:p>
            <a:pPr eaLnBrk="1" hangingPunct="1"/>
            <a:endParaRPr lang="en-US" dirty="0">
              <a:ea typeface="ＭＳ Ｐゴシック" pitchFamily="-1" charset="-128"/>
              <a:cs typeface="ＭＳ Ｐゴシック" pitchFamily="-1" charset="-128"/>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11AA2C08-6CAD-B840-970A-3E66CE0E4074}" type="slidenum">
              <a:rPr lang="en-US" sz="1200" b="0">
                <a:latin typeface="Calibri"/>
              </a:rPr>
              <a:pPr algn="r"/>
              <a:t>43</a:t>
            </a:fld>
            <a:endParaRPr lang="en-US" sz="1200" b="0" dirty="0">
              <a:latin typeface="Calibri"/>
            </a:endParaRPr>
          </a:p>
        </p:txBody>
      </p:sp>
      <p:sp>
        <p:nvSpPr>
          <p:cNvPr id="95235" name="Rectangle 2"/>
          <p:cNvSpPr>
            <a:spLocks noGrp="1" noRot="1" noChangeAspect="1" noChangeArrowheads="1" noTextEdit="1"/>
          </p:cNvSpPr>
          <p:nvPr>
            <p:ph type="sldImg"/>
          </p:nvPr>
        </p:nvSpPr>
        <p:spPr>
          <a:solidFill>
            <a:srgbClr val="FFFFFF"/>
          </a:solidFill>
          <a:ln/>
        </p:spPr>
      </p:sp>
      <p:sp>
        <p:nvSpPr>
          <p:cNvPr id="95236" name="Rectangle 3"/>
          <p:cNvSpPr>
            <a:spLocks noGrp="1" noChangeArrowheads="1"/>
          </p:cNvSpPr>
          <p:nvPr>
            <p:ph type="body" idx="1"/>
          </p:nvPr>
        </p:nvSpPr>
        <p:spPr>
          <a:noFill/>
          <a:ln/>
        </p:spPr>
        <p:txBody>
          <a:bodyPr/>
          <a:lstStyle/>
          <a:p>
            <a:pPr eaLnBrk="1" hangingPunct="1"/>
            <a:endParaRPr lang="en-US" dirty="0">
              <a:ea typeface="ＭＳ Ｐゴシック" pitchFamily="-1" charset="-128"/>
              <a:cs typeface="ＭＳ Ｐゴシック" pitchFamily="-1" charset="-128"/>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66C6094C-0C9D-134E-B191-938466F099EE}" type="slidenum">
              <a:rPr lang="en-US" sz="1200" b="0">
                <a:latin typeface="Calibri"/>
              </a:rPr>
              <a:pPr algn="r"/>
              <a:t>44</a:t>
            </a:fld>
            <a:endParaRPr lang="en-US" sz="1200" b="0" dirty="0">
              <a:latin typeface="Calibri"/>
            </a:endParaRPr>
          </a:p>
        </p:txBody>
      </p:sp>
      <p:sp>
        <p:nvSpPr>
          <p:cNvPr id="96259" name="Rectangle 2"/>
          <p:cNvSpPr>
            <a:spLocks noGrp="1" noRot="1" noChangeAspect="1" noChangeArrowheads="1" noTextEdit="1"/>
          </p:cNvSpPr>
          <p:nvPr>
            <p:ph type="sldImg"/>
          </p:nvPr>
        </p:nvSpPr>
        <p:spPr>
          <a:solidFill>
            <a:srgbClr val="FFFFFF"/>
          </a:solidFill>
          <a:ln/>
        </p:spPr>
      </p:sp>
      <p:sp>
        <p:nvSpPr>
          <p:cNvPr id="96260" name="Rectangle 3"/>
          <p:cNvSpPr>
            <a:spLocks noGrp="1" noChangeArrowheads="1"/>
          </p:cNvSpPr>
          <p:nvPr>
            <p:ph type="body" idx="1"/>
          </p:nvPr>
        </p:nvSpPr>
        <p:spPr>
          <a:noFill/>
          <a:ln/>
        </p:spPr>
        <p:txBody>
          <a:bodyPr/>
          <a:lstStyle/>
          <a:p>
            <a:pPr eaLnBrk="1" hangingPunct="1"/>
            <a:endParaRPr lang="en-US" dirty="0">
              <a:ea typeface="ＭＳ Ｐゴシック" pitchFamily="-1" charset="-128"/>
              <a:cs typeface="ＭＳ Ｐゴシック" pitchFamily="-1" charset="-128"/>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B20487A2-EA6D-8D49-8397-D8AB7DE9EC53}" type="slidenum">
              <a:rPr lang="en-US" sz="1200" b="0">
                <a:latin typeface="Calibri"/>
              </a:rPr>
              <a:pPr algn="r"/>
              <a:t>45</a:t>
            </a:fld>
            <a:endParaRPr lang="en-US" sz="1200" b="0" dirty="0">
              <a:latin typeface="Calibri"/>
            </a:endParaRPr>
          </a:p>
        </p:txBody>
      </p:sp>
      <p:sp>
        <p:nvSpPr>
          <p:cNvPr id="97283" name="Rectangle 2"/>
          <p:cNvSpPr>
            <a:spLocks noGrp="1" noRot="1" noChangeAspect="1" noChangeArrowheads="1" noTextEdit="1"/>
          </p:cNvSpPr>
          <p:nvPr>
            <p:ph type="sldImg"/>
          </p:nvPr>
        </p:nvSpPr>
        <p:spPr>
          <a:solidFill>
            <a:srgbClr val="FFFFFF"/>
          </a:solidFill>
          <a:ln/>
        </p:spPr>
      </p:sp>
      <p:sp>
        <p:nvSpPr>
          <p:cNvPr id="97284" name="Rectangle 3"/>
          <p:cNvSpPr>
            <a:spLocks noGrp="1" noChangeArrowheads="1"/>
          </p:cNvSpPr>
          <p:nvPr>
            <p:ph type="body" idx="1"/>
          </p:nvPr>
        </p:nvSpPr>
        <p:spPr>
          <a:noFill/>
          <a:ln/>
        </p:spPr>
        <p:txBody>
          <a:bodyPr/>
          <a:lstStyle/>
          <a:p>
            <a:pPr eaLnBrk="1" hangingPunct="1"/>
            <a:endParaRPr lang="en-US" dirty="0">
              <a:ea typeface="ＭＳ Ｐゴシック" pitchFamily="-1" charset="-128"/>
              <a:cs typeface="ＭＳ Ｐゴシック" pitchFamily="-1" charset="-128"/>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24AA6CBE-3BD0-E840-BF74-56A79BB3D048}" type="slidenum">
              <a:rPr lang="en-US" sz="1200" b="0">
                <a:latin typeface="Calibri"/>
              </a:rPr>
              <a:pPr algn="r"/>
              <a:t>46</a:t>
            </a:fld>
            <a:endParaRPr lang="en-US" sz="1200" b="0" dirty="0">
              <a:latin typeface="Calibri"/>
            </a:endParaRPr>
          </a:p>
        </p:txBody>
      </p:sp>
      <p:sp>
        <p:nvSpPr>
          <p:cNvPr id="98307" name="Rectangle 2"/>
          <p:cNvSpPr>
            <a:spLocks noGrp="1" noRot="1" noChangeAspect="1" noChangeArrowheads="1" noTextEdit="1"/>
          </p:cNvSpPr>
          <p:nvPr>
            <p:ph type="sldImg"/>
          </p:nvPr>
        </p:nvSpPr>
        <p:spPr>
          <a:solidFill>
            <a:srgbClr val="FFFFFF"/>
          </a:solidFill>
          <a:ln/>
        </p:spPr>
      </p:sp>
      <p:sp>
        <p:nvSpPr>
          <p:cNvPr id="98308" name="Rectangle 3"/>
          <p:cNvSpPr>
            <a:spLocks noGrp="1" noChangeArrowheads="1"/>
          </p:cNvSpPr>
          <p:nvPr>
            <p:ph type="body" idx="1"/>
          </p:nvPr>
        </p:nvSpPr>
        <p:spPr>
          <a:noFill/>
          <a:ln/>
        </p:spPr>
        <p:txBody>
          <a:bodyPr/>
          <a:lstStyle/>
          <a:p>
            <a:pPr eaLnBrk="1" hangingPunct="1"/>
            <a:endParaRPr lang="en-US" dirty="0">
              <a:ea typeface="ＭＳ Ｐゴシック" pitchFamily="-1" charset="-128"/>
              <a:cs typeface="ＭＳ Ｐゴシック" pitchFamily="-1" charset="-128"/>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06E1BC84-888D-4E47-8640-5C7C5D17AFB2}" type="slidenum">
              <a:rPr lang="en-US" sz="1200" b="0">
                <a:latin typeface="Calibri"/>
              </a:rPr>
              <a:pPr algn="r"/>
              <a:t>47</a:t>
            </a:fld>
            <a:endParaRPr lang="en-US" sz="1200" b="0" dirty="0">
              <a:latin typeface="Calibri"/>
            </a:endParaRPr>
          </a:p>
        </p:txBody>
      </p:sp>
      <p:sp>
        <p:nvSpPr>
          <p:cNvPr id="99331" name="Rectangle 2"/>
          <p:cNvSpPr>
            <a:spLocks noGrp="1" noRot="1" noChangeAspect="1" noChangeArrowheads="1" noTextEdit="1"/>
          </p:cNvSpPr>
          <p:nvPr>
            <p:ph type="sldImg"/>
          </p:nvPr>
        </p:nvSpPr>
        <p:spPr>
          <a:solidFill>
            <a:srgbClr val="FFFFFF"/>
          </a:solidFill>
          <a:ln/>
        </p:spPr>
      </p:sp>
      <p:sp>
        <p:nvSpPr>
          <p:cNvPr id="99332" name="Rectangle 3"/>
          <p:cNvSpPr>
            <a:spLocks noGrp="1" noChangeArrowheads="1"/>
          </p:cNvSpPr>
          <p:nvPr>
            <p:ph type="body" idx="1"/>
          </p:nvPr>
        </p:nvSpPr>
        <p:spPr>
          <a:noFill/>
          <a:ln/>
        </p:spPr>
        <p:txBody>
          <a:bodyPr/>
          <a:lstStyle/>
          <a:p>
            <a:pPr eaLnBrk="1" hangingPunct="1"/>
            <a:endParaRPr lang="en-US" dirty="0">
              <a:ea typeface="ＭＳ Ｐゴシック" pitchFamily="-1" charset="-128"/>
              <a:cs typeface="ＭＳ Ｐゴシック" pitchFamily="-1" charset="-128"/>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CAB73004-BDA6-3A48-9063-3A940D199963}" type="slidenum">
              <a:rPr lang="en-US" sz="1200" b="0">
                <a:latin typeface="Calibri"/>
              </a:rPr>
              <a:pPr algn="r"/>
              <a:t>48</a:t>
            </a:fld>
            <a:endParaRPr lang="en-US" sz="1200" b="0" dirty="0">
              <a:latin typeface="Calibri"/>
            </a:endParaRPr>
          </a:p>
        </p:txBody>
      </p:sp>
      <p:sp>
        <p:nvSpPr>
          <p:cNvPr id="100355" name="Rectangle 2"/>
          <p:cNvSpPr>
            <a:spLocks noGrp="1" noRot="1" noChangeAspect="1" noChangeArrowheads="1" noTextEdit="1"/>
          </p:cNvSpPr>
          <p:nvPr>
            <p:ph type="sldImg"/>
          </p:nvPr>
        </p:nvSpPr>
        <p:spPr>
          <a:solidFill>
            <a:srgbClr val="FFFFFF"/>
          </a:solidFill>
          <a:ln/>
        </p:spPr>
      </p:sp>
      <p:sp>
        <p:nvSpPr>
          <p:cNvPr id="100356" name="Rectangle 3"/>
          <p:cNvSpPr>
            <a:spLocks noGrp="1" noChangeArrowheads="1"/>
          </p:cNvSpPr>
          <p:nvPr>
            <p:ph type="body" idx="1"/>
          </p:nvPr>
        </p:nvSpPr>
        <p:spPr>
          <a:noFill/>
          <a:ln/>
        </p:spPr>
        <p:txBody>
          <a:bodyPr/>
          <a:lstStyle/>
          <a:p>
            <a:pPr eaLnBrk="1" hangingPunct="1"/>
            <a:endParaRPr lang="en-US" dirty="0">
              <a:ea typeface="ＭＳ Ｐゴシック" pitchFamily="-1" charset="-128"/>
              <a:cs typeface="ＭＳ Ｐゴシック" pitchFamily="-1" charset="-128"/>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a:noFill/>
          <a:ln/>
        </p:spPr>
        <p:txBody>
          <a:bodyPr/>
          <a:lstStyle/>
          <a:p>
            <a:endParaRPr lang="en-US" dirty="0">
              <a:ea typeface="ＭＳ Ｐゴシック" pitchFamily="-1" charset="-128"/>
              <a:cs typeface="ＭＳ Ｐゴシック" pitchFamily="-1" charset="-128"/>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92315B69-6DA3-D646-8F08-CA15E9B0C8E9}" type="slidenum">
              <a:rPr lang="en-US" sz="1200" b="0">
                <a:latin typeface="Calibri"/>
              </a:rPr>
              <a:pPr algn="r"/>
              <a:t>50</a:t>
            </a:fld>
            <a:endParaRPr lang="en-US" sz="1200" b="0" dirty="0">
              <a:latin typeface="Calibri"/>
            </a:endParaRPr>
          </a:p>
        </p:txBody>
      </p:sp>
      <p:sp>
        <p:nvSpPr>
          <p:cNvPr id="102403" name="Rectangle 2"/>
          <p:cNvSpPr>
            <a:spLocks noGrp="1" noRot="1" noChangeAspect="1" noChangeArrowheads="1" noTextEdit="1"/>
          </p:cNvSpPr>
          <p:nvPr>
            <p:ph type="sldImg"/>
          </p:nvPr>
        </p:nvSpPr>
        <p:spPr>
          <a:solidFill>
            <a:srgbClr val="FFFFFF"/>
          </a:solidFill>
          <a:ln/>
        </p:spPr>
      </p:sp>
      <p:sp>
        <p:nvSpPr>
          <p:cNvPr id="102404" name="Rectangle 3"/>
          <p:cNvSpPr>
            <a:spLocks noGrp="1" noChangeArrowheads="1"/>
          </p:cNvSpPr>
          <p:nvPr>
            <p:ph type="body" idx="1"/>
          </p:nvPr>
        </p:nvSpPr>
        <p:spPr>
          <a:noFill/>
          <a:ln/>
        </p:spPr>
        <p:txBody>
          <a:bodyPr/>
          <a:lstStyle/>
          <a:p>
            <a:pPr eaLnBrk="1" hangingPunct="1"/>
            <a:endParaRPr lang="en-US" dirty="0">
              <a:ea typeface="ＭＳ Ｐゴシック" pitchFamily="-1" charset="-128"/>
              <a:cs typeface="ＭＳ Ｐゴシック" pitchFamily="-1"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66F44908-0230-7146-BC80-0B1C69FE1C94}" type="slidenum">
              <a:rPr lang="en-US" sz="1200" b="0">
                <a:latin typeface="Calibri"/>
              </a:rPr>
              <a:pPr algn="r"/>
              <a:t>5</a:t>
            </a:fld>
            <a:endParaRPr lang="en-US" sz="1200" b="0" dirty="0">
              <a:latin typeface="Calibri"/>
            </a:endParaRPr>
          </a:p>
        </p:txBody>
      </p:sp>
      <p:sp>
        <p:nvSpPr>
          <p:cNvPr id="57347" name="Rectangle 2"/>
          <p:cNvSpPr>
            <a:spLocks noGrp="1" noRot="1" noChangeAspect="1" noChangeArrowheads="1" noTextEdit="1"/>
          </p:cNvSpPr>
          <p:nvPr>
            <p:ph type="sldImg"/>
          </p:nvPr>
        </p:nvSpPr>
        <p:spPr>
          <a:solidFill>
            <a:srgbClr val="FFFFFF"/>
          </a:solidFill>
          <a:ln/>
        </p:spPr>
      </p:sp>
      <p:sp>
        <p:nvSpPr>
          <p:cNvPr id="57348" name="Rectangle 3"/>
          <p:cNvSpPr>
            <a:spLocks noGrp="1" noChangeArrowheads="1"/>
          </p:cNvSpPr>
          <p:nvPr>
            <p:ph type="body" idx="1"/>
          </p:nvPr>
        </p:nvSpPr>
        <p:spPr>
          <a:noFill/>
          <a:ln/>
        </p:spPr>
        <p:txBody>
          <a:bodyPr/>
          <a:lstStyle/>
          <a:p>
            <a:pPr eaLnBrk="1" hangingPunct="1"/>
            <a:endParaRPr lang="en-US" dirty="0">
              <a:ea typeface="ＭＳ Ｐゴシック" pitchFamily="-1" charset="-128"/>
              <a:cs typeface="ＭＳ Ｐゴシック" pitchFamily="-1"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p:spPr>
        <p:txBody>
          <a:bodyPr/>
          <a:lstStyle/>
          <a:p>
            <a:endParaRPr lang="en-US" dirty="0">
              <a:ea typeface="ＭＳ Ｐゴシック" pitchFamily="-1" charset="-128"/>
              <a:cs typeface="ＭＳ Ｐゴシック" pitchFamily="-1"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p:spPr>
        <p:txBody>
          <a:bodyPr/>
          <a:lstStyle/>
          <a:p>
            <a:endParaRPr lang="en-US" dirty="0">
              <a:ea typeface="ＭＳ Ｐゴシック" pitchFamily="-1" charset="-128"/>
              <a:cs typeface="ＭＳ Ｐゴシック" pitchFamily="-1"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noFill/>
          <a:ln/>
        </p:spPr>
        <p:txBody>
          <a:bodyPr/>
          <a:lstStyle/>
          <a:p>
            <a:endParaRPr lang="en-US" dirty="0">
              <a:ea typeface="ＭＳ Ｐゴシック" pitchFamily="-1" charset="-128"/>
              <a:cs typeface="ＭＳ Ｐゴシック" pitchFamily="-1"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2866D645-83A7-694C-B442-AD32CF44B791}" type="slidenum">
              <a:rPr lang="en-US" sz="1200" b="0">
                <a:latin typeface="Calibri"/>
              </a:rPr>
              <a:pPr algn="r"/>
              <a:t>9</a:t>
            </a:fld>
            <a:endParaRPr lang="en-US" sz="1200" b="0" dirty="0">
              <a:latin typeface="Calibri"/>
            </a:endParaRPr>
          </a:p>
        </p:txBody>
      </p:sp>
      <p:sp>
        <p:nvSpPr>
          <p:cNvPr id="61443" name="Rectangle 2"/>
          <p:cNvSpPr>
            <a:spLocks noGrp="1" noRot="1" noChangeAspect="1" noChangeArrowheads="1" noTextEdit="1"/>
          </p:cNvSpPr>
          <p:nvPr>
            <p:ph type="sldImg"/>
          </p:nvPr>
        </p:nvSpPr>
        <p:spPr>
          <a:solidFill>
            <a:srgbClr val="FFFFFF"/>
          </a:solidFill>
          <a:ln/>
        </p:spPr>
      </p:sp>
      <p:sp>
        <p:nvSpPr>
          <p:cNvPr id="61444" name="Rectangle 3"/>
          <p:cNvSpPr>
            <a:spLocks noGrp="1" noChangeArrowheads="1"/>
          </p:cNvSpPr>
          <p:nvPr>
            <p:ph type="body" idx="1"/>
          </p:nvPr>
        </p:nvSpPr>
        <p:spPr>
          <a:noFill/>
          <a:ln/>
        </p:spPr>
        <p:txBody>
          <a:bodyPr/>
          <a:lstStyle/>
          <a:p>
            <a:pPr eaLnBrk="1" hangingPunct="1"/>
            <a:endParaRPr lang="en-US" dirty="0">
              <a:ea typeface="ＭＳ Ｐゴシック" pitchFamily="-1" charset="-128"/>
              <a:cs typeface="ＭＳ Ｐゴシック" pitchFamily="-1"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6147"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1502B215-AE33-3246-AFA3-D62684E1D529}"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1876CFA-66B4-9746-A962-EB9092F8529E}"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787F6D3B-1B5C-8545-BB9F-121B074B4FB3}"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9B9E328-4A04-CC49-BC0D-EA7C4811F715}"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5F547792-1323-1B4B-8506-15D66586127F}"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954494FF-165E-0943-80D2-9F63351E7DFD}"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D6E8A7FE-A59B-DC45-B186-D904A29F3A81}"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5E9ECE73-9D76-E140-945A-53EA2F323315}"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B81C2E25-3D3A-414D-A398-13F51CD179A5}"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BD7167D0-1BD2-A146-A637-B786BB1BEB84}"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163D3D2C-1848-6747-A849-78BD43CB4CBF}"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124"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atin typeface="Calibri"/>
                <a:ea typeface="+mn-ea"/>
                <a:cs typeface="+mn-cs"/>
              </a:defRPr>
            </a:lvl1pPr>
          </a:lstStyle>
          <a:p>
            <a:pPr>
              <a:defRPr/>
            </a:pPr>
            <a:endParaRPr lang="en-US" dirty="0"/>
          </a:p>
        </p:txBody>
      </p:sp>
      <p:sp>
        <p:nvSpPr>
          <p:cNvPr id="512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atin typeface="Calibri"/>
                <a:ea typeface="+mn-ea"/>
                <a:cs typeface="+mn-cs"/>
              </a:defRPr>
            </a:lvl1pPr>
          </a:lstStyle>
          <a:p>
            <a:pPr>
              <a:defRPr/>
            </a:pPr>
            <a:endParaRPr lang="en-US" dirty="0"/>
          </a:p>
        </p:txBody>
      </p:sp>
      <p:sp>
        <p:nvSpPr>
          <p:cNvPr id="5126"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atin typeface="Calibri"/>
                <a:ea typeface="Osaka" pitchFamily="-1" charset="-128"/>
                <a:cs typeface="Osaka" pitchFamily="-1" charset="-128"/>
              </a:defRPr>
            </a:lvl1pPr>
          </a:lstStyle>
          <a:p>
            <a:fld id="{EF6D42F7-4865-2B41-A680-F19C89D9701F}"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xStyles>
    <p:titleStyle>
      <a:lvl1pPr algn="ctr" rtl="0" eaLnBrk="0" fontAlgn="base" hangingPunct="0">
        <a:spcBef>
          <a:spcPct val="0"/>
        </a:spcBef>
        <a:spcAft>
          <a:spcPct val="0"/>
        </a:spcAft>
        <a:defRPr sz="4400">
          <a:solidFill>
            <a:schemeClr val="tx2"/>
          </a:solidFill>
          <a:latin typeface="Calibri"/>
          <a:ea typeface="+mj-ea"/>
          <a:cs typeface="+mj-cs"/>
        </a:defRPr>
      </a:lvl1pPr>
      <a:lvl2pPr algn="ctr" rtl="0" eaLnBrk="0" fontAlgn="base" hangingPunct="0">
        <a:spcBef>
          <a:spcPct val="0"/>
        </a:spcBef>
        <a:spcAft>
          <a:spcPct val="0"/>
        </a:spcAft>
        <a:defRPr sz="4400">
          <a:solidFill>
            <a:schemeClr val="tx2"/>
          </a:solidFill>
          <a:latin typeface="Arial" charset="0"/>
          <a:ea typeface="Osaka" charset="-128"/>
          <a:cs typeface="Osaka" charset="-128"/>
        </a:defRPr>
      </a:lvl2pPr>
      <a:lvl3pPr algn="ctr" rtl="0" eaLnBrk="0" fontAlgn="base" hangingPunct="0">
        <a:spcBef>
          <a:spcPct val="0"/>
        </a:spcBef>
        <a:spcAft>
          <a:spcPct val="0"/>
        </a:spcAft>
        <a:defRPr sz="4400">
          <a:solidFill>
            <a:schemeClr val="tx2"/>
          </a:solidFill>
          <a:latin typeface="Arial" charset="0"/>
          <a:ea typeface="Osaka" charset="-128"/>
          <a:cs typeface="Osaka" charset="-128"/>
        </a:defRPr>
      </a:lvl3pPr>
      <a:lvl4pPr algn="ctr" rtl="0" eaLnBrk="0" fontAlgn="base" hangingPunct="0">
        <a:spcBef>
          <a:spcPct val="0"/>
        </a:spcBef>
        <a:spcAft>
          <a:spcPct val="0"/>
        </a:spcAft>
        <a:defRPr sz="4400">
          <a:solidFill>
            <a:schemeClr val="tx2"/>
          </a:solidFill>
          <a:latin typeface="Arial" charset="0"/>
          <a:ea typeface="Osaka" charset="-128"/>
          <a:cs typeface="Osaka" charset="-128"/>
        </a:defRPr>
      </a:lvl4pPr>
      <a:lvl5pPr algn="ctr" rtl="0" eaLnBrk="0" fontAlgn="base" hangingPunct="0">
        <a:spcBef>
          <a:spcPct val="0"/>
        </a:spcBef>
        <a:spcAft>
          <a:spcPct val="0"/>
        </a:spcAft>
        <a:defRPr sz="4400">
          <a:solidFill>
            <a:schemeClr val="tx2"/>
          </a:solidFill>
          <a:latin typeface="Arial" charset="0"/>
          <a:ea typeface="Osaka" charset="-128"/>
          <a:cs typeface="Osaka" charset="-128"/>
        </a:defRPr>
      </a:lvl5pPr>
      <a:lvl6pPr marL="457200" algn="ctr" rtl="0" fontAlgn="base">
        <a:spcBef>
          <a:spcPct val="0"/>
        </a:spcBef>
        <a:spcAft>
          <a:spcPct val="0"/>
        </a:spcAft>
        <a:defRPr sz="4400">
          <a:solidFill>
            <a:schemeClr val="tx2"/>
          </a:solidFill>
          <a:latin typeface="Arial" charset="0"/>
          <a:ea typeface="Osaka" charset="-128"/>
          <a:cs typeface="Osaka" charset="-128"/>
        </a:defRPr>
      </a:lvl6pPr>
      <a:lvl7pPr marL="914400" algn="ctr" rtl="0" fontAlgn="base">
        <a:spcBef>
          <a:spcPct val="0"/>
        </a:spcBef>
        <a:spcAft>
          <a:spcPct val="0"/>
        </a:spcAft>
        <a:defRPr sz="4400">
          <a:solidFill>
            <a:schemeClr val="tx2"/>
          </a:solidFill>
          <a:latin typeface="Arial" charset="0"/>
          <a:ea typeface="Osaka" charset="-128"/>
          <a:cs typeface="Osaka" charset="-128"/>
        </a:defRPr>
      </a:lvl7pPr>
      <a:lvl8pPr marL="1371600" algn="ctr" rtl="0" fontAlgn="base">
        <a:spcBef>
          <a:spcPct val="0"/>
        </a:spcBef>
        <a:spcAft>
          <a:spcPct val="0"/>
        </a:spcAft>
        <a:defRPr sz="4400">
          <a:solidFill>
            <a:schemeClr val="tx2"/>
          </a:solidFill>
          <a:latin typeface="Arial" charset="0"/>
          <a:ea typeface="Osaka" charset="-128"/>
          <a:cs typeface="Osaka" charset="-128"/>
        </a:defRPr>
      </a:lvl8pPr>
      <a:lvl9pPr marL="1828800" algn="ctr" rtl="0" fontAlgn="base">
        <a:spcBef>
          <a:spcPct val="0"/>
        </a:spcBef>
        <a:spcAft>
          <a:spcPct val="0"/>
        </a:spcAft>
        <a:defRPr sz="4400">
          <a:solidFill>
            <a:schemeClr val="tx2"/>
          </a:solidFill>
          <a:latin typeface="Arial" charset="0"/>
          <a:ea typeface="Osaka" charset="-128"/>
          <a:cs typeface="Osaka" charset="-128"/>
        </a:defRPr>
      </a:lvl9pPr>
    </p:titleStyle>
    <p:bodyStyle>
      <a:lvl1pPr marL="342900" indent="-342900" algn="l" rtl="0" eaLnBrk="0" fontAlgn="base" hangingPunct="0">
        <a:spcBef>
          <a:spcPct val="20000"/>
        </a:spcBef>
        <a:spcAft>
          <a:spcPct val="0"/>
        </a:spcAft>
        <a:buChar char="•"/>
        <a:defRPr sz="3200">
          <a:solidFill>
            <a:schemeClr val="tx1"/>
          </a:solidFill>
          <a:latin typeface="Calibri"/>
          <a:ea typeface="+mn-ea"/>
          <a:cs typeface="+mn-cs"/>
        </a:defRPr>
      </a:lvl1pPr>
      <a:lvl2pPr marL="742950" indent="-285750" algn="l" rtl="0" eaLnBrk="0" fontAlgn="base" hangingPunct="0">
        <a:spcBef>
          <a:spcPct val="20000"/>
        </a:spcBef>
        <a:spcAft>
          <a:spcPct val="0"/>
        </a:spcAft>
        <a:buChar char="–"/>
        <a:defRPr sz="2800">
          <a:solidFill>
            <a:schemeClr val="tx1"/>
          </a:solidFill>
          <a:latin typeface="Calibri"/>
          <a:ea typeface="+mn-ea"/>
          <a:cs typeface="+mn-cs"/>
        </a:defRPr>
      </a:lvl2pPr>
      <a:lvl3pPr marL="1143000" indent="-228600" algn="l" rtl="0" eaLnBrk="0" fontAlgn="base" hangingPunct="0">
        <a:spcBef>
          <a:spcPct val="20000"/>
        </a:spcBef>
        <a:spcAft>
          <a:spcPct val="0"/>
        </a:spcAft>
        <a:buChar char="•"/>
        <a:defRPr sz="2400">
          <a:solidFill>
            <a:schemeClr val="tx1"/>
          </a:solidFill>
          <a:latin typeface="Calibri"/>
          <a:ea typeface="+mn-ea"/>
          <a:cs typeface="+mn-cs"/>
        </a:defRPr>
      </a:lvl3pPr>
      <a:lvl4pPr marL="1600200" indent="-228600" algn="l" rtl="0" eaLnBrk="0" fontAlgn="base" hangingPunct="0">
        <a:spcBef>
          <a:spcPct val="20000"/>
        </a:spcBef>
        <a:spcAft>
          <a:spcPct val="0"/>
        </a:spcAft>
        <a:buChar char="–"/>
        <a:defRPr sz="2000">
          <a:solidFill>
            <a:schemeClr val="tx1"/>
          </a:solidFill>
          <a:latin typeface="Calibri"/>
          <a:ea typeface="+mn-ea"/>
          <a:cs typeface="+mn-cs"/>
        </a:defRPr>
      </a:lvl4pPr>
      <a:lvl5pPr marL="2057400" indent="-228600" algn="l" rtl="0" eaLnBrk="0" fontAlgn="base" hangingPunct="0">
        <a:spcBef>
          <a:spcPct val="20000"/>
        </a:spcBef>
        <a:spcAft>
          <a:spcPct val="0"/>
        </a:spcAft>
        <a:buChar char="»"/>
        <a:defRPr sz="2000">
          <a:solidFill>
            <a:schemeClr val="tx1"/>
          </a:solidFill>
          <a:latin typeface="Calibri"/>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jpeg"/><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microsoft.com/office/2007/relationships/media" Target="../media/media2.WAV"/><Relationship Id="rId4" Type="http://schemas.openxmlformats.org/officeDocument/2006/relationships/audio" Target="../media/media2.WAV"/><Relationship Id="rId5" Type="http://schemas.openxmlformats.org/officeDocument/2006/relationships/slideLayout" Target="../slideLayouts/slideLayout7.xml"/><Relationship Id="rId6" Type="http://schemas.openxmlformats.org/officeDocument/2006/relationships/notesSlide" Target="../notesSlides/notesSlide14.xml"/><Relationship Id="rId7" Type="http://schemas.openxmlformats.org/officeDocument/2006/relationships/image" Target="../media/image12.png"/><Relationship Id="rId8" Type="http://schemas.openxmlformats.org/officeDocument/2006/relationships/image" Target="../media/image13.png"/><Relationship Id="rId1" Type="http://schemas.microsoft.com/office/2007/relationships/media" Target="../media/media1.WAV"/><Relationship Id="rId2" Type="http://schemas.openxmlformats.org/officeDocument/2006/relationships/audio" Target="../media/media1.WAV"/></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image" Target="../media/image1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 Id="rId3" Type="http://schemas.openxmlformats.org/officeDocument/2006/relationships/image" Target="../media/image15.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18.png"/><Relationship Id="rId6" Type="http://schemas.openxmlformats.org/officeDocument/2006/relationships/image" Target="../media/image3.png"/><Relationship Id="rId1" Type="http://schemas.openxmlformats.org/officeDocument/2006/relationships/slideLayout" Target="../slideLayouts/slideLayout7.xml"/><Relationship Id="rId2"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 Id="rId3" Type="http://schemas.openxmlformats.org/officeDocument/2006/relationships/image" Target="../media/image1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 Id="rId3" Type="http://schemas.openxmlformats.org/officeDocument/2006/relationships/image" Target="../media/image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 Id="rId3" Type="http://schemas.openxmlformats.org/officeDocument/2006/relationships/image" Target="../media/image18.png"/></Relationships>
</file>

<file path=ppt/slides/_rels/slide28.xml.rels><?xml version="1.0" encoding="UTF-8" standalone="yes"?>
<Relationships xmlns="http://schemas.openxmlformats.org/package/2006/relationships"><Relationship Id="rId11" Type="http://schemas.openxmlformats.org/officeDocument/2006/relationships/image" Target="../media/image27.png"/><Relationship Id="rId12" Type="http://schemas.openxmlformats.org/officeDocument/2006/relationships/image" Target="../media/image28.png"/><Relationship Id="rId13" Type="http://schemas.openxmlformats.org/officeDocument/2006/relationships/image" Target="../media/image29.png"/><Relationship Id="rId14" Type="http://schemas.openxmlformats.org/officeDocument/2006/relationships/image" Target="../media/image30.png"/><Relationship Id="rId1" Type="http://schemas.openxmlformats.org/officeDocument/2006/relationships/slideLayout" Target="../slideLayouts/slideLayout7.xml"/><Relationship Id="rId2" Type="http://schemas.openxmlformats.org/officeDocument/2006/relationships/notesSlide" Target="../notesSlides/notesSlide27.xml"/><Relationship Id="rId3" Type="http://schemas.openxmlformats.org/officeDocument/2006/relationships/image" Target="../media/image19.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23.png"/><Relationship Id="rId8" Type="http://schemas.openxmlformats.org/officeDocument/2006/relationships/image" Target="../media/image24.png"/><Relationship Id="rId9" Type="http://schemas.openxmlformats.org/officeDocument/2006/relationships/image" Target="../media/image25.png"/><Relationship Id="rId10" Type="http://schemas.openxmlformats.org/officeDocument/2006/relationships/image" Target="../media/image2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8.xml"/><Relationship Id="rId3"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9.xml"/><Relationship Id="rId3" Type="http://schemas.openxmlformats.org/officeDocument/2006/relationships/image" Target="../media/image3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3.xml"/><Relationship Id="rId3" Type="http://schemas.openxmlformats.org/officeDocument/2006/relationships/image" Target="../media/image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4.xml"/><Relationship Id="rId3" Type="http://schemas.openxmlformats.org/officeDocument/2006/relationships/image" Target="../media/image4.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9.xml"/><Relationship Id="rId3" Type="http://schemas.openxmlformats.org/officeDocument/2006/relationships/image" Target="../media/image32.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6.xml"/><Relationship Id="rId3" Type="http://schemas.openxmlformats.org/officeDocument/2006/relationships/image" Target="../media/image33.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50.xml.rels><?xml version="1.0" encoding="UTF-8" standalone="yes"?>
<Relationships xmlns="http://schemas.openxmlformats.org/package/2006/relationships"><Relationship Id="rId11" Type="http://schemas.openxmlformats.org/officeDocument/2006/relationships/image" Target="../media/image41.jpeg"/><Relationship Id="rId12" Type="http://schemas.microsoft.com/office/2007/relationships/hdphoto" Target="../media/hdphoto2.wdp"/><Relationship Id="rId1" Type="http://schemas.openxmlformats.org/officeDocument/2006/relationships/slideLayout" Target="../slideLayouts/slideLayout7.xml"/><Relationship Id="rId2" Type="http://schemas.openxmlformats.org/officeDocument/2006/relationships/notesSlide" Target="../notesSlides/notesSlide49.xml"/><Relationship Id="rId3" Type="http://schemas.openxmlformats.org/officeDocument/2006/relationships/image" Target="../media/image34.jpeg"/><Relationship Id="rId4" Type="http://schemas.microsoft.com/office/2007/relationships/hdphoto" Target="../media/hdphoto1.wdp"/><Relationship Id="rId5" Type="http://schemas.openxmlformats.org/officeDocument/2006/relationships/image" Target="../media/image35.png"/><Relationship Id="rId6" Type="http://schemas.openxmlformats.org/officeDocument/2006/relationships/image" Target="../media/image36.png"/><Relationship Id="rId7" Type="http://schemas.openxmlformats.org/officeDocument/2006/relationships/image" Target="../media/image37.png"/><Relationship Id="rId8" Type="http://schemas.openxmlformats.org/officeDocument/2006/relationships/image" Target="../media/image38.png"/><Relationship Id="rId9" Type="http://schemas.openxmlformats.org/officeDocument/2006/relationships/image" Target="../media/image39.png"/><Relationship Id="rId10" Type="http://schemas.openxmlformats.org/officeDocument/2006/relationships/image" Target="../media/image4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hyperlink" Target="http://www.youtube.com/watch?v=p_AAttEQj88"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idx="4294967295"/>
          </p:nvPr>
        </p:nvSpPr>
        <p:spPr>
          <a:xfrm>
            <a:off x="0" y="1371600"/>
            <a:ext cx="9144000" cy="1143000"/>
          </a:xfrm>
        </p:spPr>
        <p:txBody>
          <a:bodyPr/>
          <a:lstStyle/>
          <a:p>
            <a:pPr eaLnBrk="1" hangingPunct="1"/>
            <a:r>
              <a:rPr lang="en-US" sz="4000"/>
              <a:t>Psych 56L/ Ling 51:</a:t>
            </a:r>
            <a:br>
              <a:rPr lang="en-US" sz="4000"/>
            </a:br>
            <a:r>
              <a:rPr lang="en-US" sz="4000"/>
              <a:t>Acquisition of Language</a:t>
            </a:r>
            <a:endParaRPr lang="en-US"/>
          </a:p>
        </p:txBody>
      </p:sp>
      <p:sp>
        <p:nvSpPr>
          <p:cNvPr id="2051" name="Rectangle 3"/>
          <p:cNvSpPr>
            <a:spLocks noGrp="1" noChangeArrowheads="1"/>
          </p:cNvSpPr>
          <p:nvPr>
            <p:ph type="subTitle" idx="4294967295"/>
          </p:nvPr>
        </p:nvSpPr>
        <p:spPr>
          <a:xfrm>
            <a:off x="457200" y="3352800"/>
            <a:ext cx="8229600" cy="1752600"/>
          </a:xfrm>
        </p:spPr>
        <p:txBody>
          <a:bodyPr/>
          <a:lstStyle/>
          <a:p>
            <a:pPr marL="0" indent="0" algn="ctr" eaLnBrk="1" hangingPunct="1">
              <a:buFontTx/>
              <a:buNone/>
            </a:pPr>
            <a:r>
              <a:rPr lang="en-US"/>
              <a:t>Lecture 17</a:t>
            </a:r>
          </a:p>
          <a:p>
            <a:pPr marL="0" indent="0" algn="ctr" eaLnBrk="1" hangingPunct="1">
              <a:buFontTx/>
              <a:buNone/>
            </a:pPr>
            <a:r>
              <a:rPr lang="en-US"/>
              <a:t>Language in Special Populations</a:t>
            </a: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a:xfrm>
            <a:off x="0" y="0"/>
            <a:ext cx="9144000" cy="1143000"/>
          </a:xfrm>
        </p:spPr>
        <p:txBody>
          <a:bodyPr/>
          <a:lstStyle/>
          <a:p>
            <a:pPr eaLnBrk="1" hangingPunct="1"/>
            <a:r>
              <a:rPr lang="en-US" sz="3200"/>
              <a:t>Oral Language Development</a:t>
            </a:r>
          </a:p>
        </p:txBody>
      </p:sp>
      <p:sp>
        <p:nvSpPr>
          <p:cNvPr id="11267" name="Rectangle 3"/>
          <p:cNvSpPr>
            <a:spLocks noGrp="1" noChangeArrowheads="1"/>
          </p:cNvSpPr>
          <p:nvPr>
            <p:ph type="body" idx="4294967295"/>
          </p:nvPr>
        </p:nvSpPr>
        <p:spPr>
          <a:xfrm>
            <a:off x="0" y="1143000"/>
            <a:ext cx="9144000" cy="1905000"/>
          </a:xfrm>
        </p:spPr>
        <p:txBody>
          <a:bodyPr/>
          <a:lstStyle/>
          <a:p>
            <a:pPr eaLnBrk="1" hangingPunct="1">
              <a:buFontTx/>
              <a:buNone/>
            </a:pPr>
            <a:r>
              <a:rPr lang="en-US" sz="2400" dirty="0"/>
              <a:t>Deaf children are only exposed to lip movements</a:t>
            </a:r>
          </a:p>
          <a:p>
            <a:pPr eaLnBrk="1" hangingPunct="1">
              <a:buFontTx/>
              <a:buNone/>
            </a:pPr>
            <a:r>
              <a:rPr lang="en-US" sz="2400" dirty="0"/>
              <a:t>	- This is really hard!</a:t>
            </a:r>
          </a:p>
          <a:p>
            <a:pPr eaLnBrk="1" hangingPunct="1">
              <a:buFontTx/>
              <a:buNone/>
            </a:pPr>
            <a:endParaRPr lang="en-US" sz="2400" dirty="0"/>
          </a:p>
          <a:p>
            <a:pPr eaLnBrk="1" hangingPunct="1">
              <a:buFontTx/>
              <a:buNone/>
            </a:pPr>
            <a:r>
              <a:rPr lang="en-US" sz="2400" dirty="0"/>
              <a:t>Mouth “Elephant shoes” vs. “I love you.”</a:t>
            </a:r>
          </a:p>
        </p:txBody>
      </p:sp>
      <p:pic>
        <p:nvPicPr>
          <p:cNvPr id="11268" name="Picture 4"/>
          <p:cNvPicPr>
            <a:picLocks noChangeAspect="1" noChangeArrowheads="1"/>
          </p:cNvPicPr>
          <p:nvPr/>
        </p:nvPicPr>
        <p:blipFill>
          <a:blip r:embed="rId3"/>
          <a:srcRect/>
          <a:stretch>
            <a:fillRect/>
          </a:stretch>
        </p:blipFill>
        <p:spPr bwMode="auto">
          <a:xfrm>
            <a:off x="381000" y="3657600"/>
            <a:ext cx="1449388" cy="2173288"/>
          </a:xfrm>
          <a:prstGeom prst="rect">
            <a:avLst/>
          </a:prstGeom>
          <a:noFill/>
          <a:ln w="9525">
            <a:noFill/>
            <a:miter lim="800000"/>
            <a:headEnd/>
            <a:tailEnd/>
          </a:ln>
        </p:spPr>
      </p:pic>
      <p:pic>
        <p:nvPicPr>
          <p:cNvPr id="11269" name="Picture 5"/>
          <p:cNvPicPr>
            <a:picLocks noChangeAspect="1" noChangeArrowheads="1"/>
          </p:cNvPicPr>
          <p:nvPr/>
        </p:nvPicPr>
        <p:blipFill>
          <a:blip r:embed="rId4"/>
          <a:srcRect/>
          <a:stretch>
            <a:fillRect/>
          </a:stretch>
        </p:blipFill>
        <p:spPr bwMode="auto">
          <a:xfrm>
            <a:off x="2362201" y="4551932"/>
            <a:ext cx="2895600" cy="2026667"/>
          </a:xfrm>
          <a:prstGeom prst="rect">
            <a:avLst/>
          </a:prstGeom>
          <a:noFill/>
          <a:ln w="9525">
            <a:noFill/>
            <a:miter lim="800000"/>
            <a:headEnd/>
            <a:tailEnd/>
          </a:ln>
        </p:spPr>
      </p:pic>
      <p:sp>
        <p:nvSpPr>
          <p:cNvPr id="2" name="Rectangle 1"/>
          <p:cNvSpPr/>
          <p:nvPr/>
        </p:nvSpPr>
        <p:spPr>
          <a:xfrm>
            <a:off x="1371600" y="3048000"/>
            <a:ext cx="6705600" cy="461665"/>
          </a:xfrm>
          <a:prstGeom prst="rect">
            <a:avLst/>
          </a:prstGeom>
        </p:spPr>
        <p:txBody>
          <a:bodyPr wrap="square">
            <a:spAutoFit/>
          </a:bodyPr>
          <a:lstStyle/>
          <a:p>
            <a:pPr eaLnBrk="1" hangingPunct="1">
              <a:buFontTx/>
              <a:buNone/>
            </a:pPr>
            <a:r>
              <a:rPr lang="en-US" b="0" dirty="0">
                <a:latin typeface="Calibri"/>
                <a:cs typeface="Calibri"/>
              </a:rPr>
              <a:t>v</a:t>
            </a:r>
            <a:r>
              <a:rPr lang="en-US" b="0" dirty="0" smtClean="0">
                <a:latin typeface="Calibri"/>
                <a:cs typeface="Calibri"/>
              </a:rPr>
              <a:t>s. “olive juice” vs. “island view”</a:t>
            </a:r>
            <a:endParaRPr lang="en-US" b="0" dirty="0">
              <a:latin typeface="Calibri"/>
              <a:cs typeface="Calibri"/>
            </a:endParaRPr>
          </a:p>
        </p:txBody>
      </p:sp>
      <p:pic>
        <p:nvPicPr>
          <p:cNvPr id="3" name="Picture 2"/>
          <p:cNvPicPr>
            <a:picLocks noChangeAspect="1"/>
          </p:cNvPicPr>
          <p:nvPr/>
        </p:nvPicPr>
        <p:blipFill>
          <a:blip r:embed="rId5"/>
          <a:stretch>
            <a:fillRect/>
          </a:stretch>
        </p:blipFill>
        <p:spPr>
          <a:xfrm>
            <a:off x="6400800" y="2133600"/>
            <a:ext cx="2467610" cy="1701800"/>
          </a:xfrm>
          <a:prstGeom prst="rect">
            <a:avLst/>
          </a:prstGeom>
        </p:spPr>
      </p:pic>
      <p:pic>
        <p:nvPicPr>
          <p:cNvPr id="4" name="Picture 3"/>
          <p:cNvPicPr>
            <a:picLocks noChangeAspect="1"/>
          </p:cNvPicPr>
          <p:nvPr/>
        </p:nvPicPr>
        <p:blipFill>
          <a:blip r:embed="rId6"/>
          <a:stretch>
            <a:fillRect/>
          </a:stretch>
        </p:blipFill>
        <p:spPr>
          <a:xfrm>
            <a:off x="5562600" y="3962400"/>
            <a:ext cx="2184400" cy="16383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
          <p:cNvSpPr>
            <a:spLocks noGrp="1" noChangeArrowheads="1"/>
          </p:cNvSpPr>
          <p:nvPr>
            <p:ph type="title" idx="4294967295"/>
          </p:nvPr>
        </p:nvSpPr>
        <p:spPr>
          <a:xfrm>
            <a:off x="0" y="0"/>
            <a:ext cx="9144000" cy="1143000"/>
          </a:xfrm>
          <a:noFill/>
        </p:spPr>
        <p:txBody>
          <a:bodyPr/>
          <a:lstStyle/>
          <a:p>
            <a:pPr eaLnBrk="1" hangingPunct="1"/>
            <a:r>
              <a:rPr lang="en-US" sz="3200"/>
              <a:t>Oral Language Development</a:t>
            </a:r>
          </a:p>
        </p:txBody>
      </p:sp>
      <p:sp>
        <p:nvSpPr>
          <p:cNvPr id="12291" name="Rectangle 5"/>
          <p:cNvSpPr>
            <a:spLocks noGrp="1" noChangeArrowheads="1"/>
          </p:cNvSpPr>
          <p:nvPr>
            <p:ph type="body" idx="4294967295"/>
          </p:nvPr>
        </p:nvSpPr>
        <p:spPr>
          <a:xfrm>
            <a:off x="0" y="1143000"/>
            <a:ext cx="9144000" cy="2057400"/>
          </a:xfrm>
          <a:noFill/>
        </p:spPr>
        <p:txBody>
          <a:bodyPr/>
          <a:lstStyle/>
          <a:p>
            <a:pPr eaLnBrk="1" hangingPunct="1">
              <a:buFontTx/>
              <a:buNone/>
            </a:pPr>
            <a:r>
              <a:rPr lang="en-US" sz="2400">
                <a:solidFill>
                  <a:schemeClr val="hlink"/>
                </a:solidFill>
              </a:rPr>
              <a:t>Phonological development</a:t>
            </a:r>
            <a:r>
              <a:rPr lang="en-US" sz="2400"/>
              <a:t>:  Deaf children differ during the babble stage from hearing children in both the quality and quantity of sound production.  However, some orally trained children develop enough phonological awareness to identify rhymes from lip-reading.</a:t>
            </a:r>
          </a:p>
        </p:txBody>
      </p:sp>
      <p:sp>
        <p:nvSpPr>
          <p:cNvPr id="12292" name="Rectangle 8"/>
          <p:cNvSpPr>
            <a:spLocks noChangeArrowheads="1"/>
          </p:cNvSpPr>
          <p:nvPr/>
        </p:nvSpPr>
        <p:spPr bwMode="auto">
          <a:xfrm>
            <a:off x="0" y="3352800"/>
            <a:ext cx="9144000" cy="2971800"/>
          </a:xfrm>
          <a:prstGeom prst="rect">
            <a:avLst/>
          </a:prstGeom>
          <a:noFill/>
          <a:ln w="9525">
            <a:noFill/>
            <a:miter lim="800000"/>
            <a:headEnd/>
            <a:tailEnd/>
          </a:ln>
        </p:spPr>
        <p:txBody>
          <a:bodyPr>
            <a:prstTxWarp prst="textNoShape">
              <a:avLst/>
            </a:prstTxWarp>
          </a:bodyPr>
          <a:lstStyle/>
          <a:p>
            <a:pPr marL="342900" indent="-342900" eaLnBrk="1" hangingPunct="1">
              <a:spcBef>
                <a:spcPct val="20000"/>
              </a:spcBef>
            </a:pPr>
            <a:r>
              <a:rPr lang="en-US" b="0" dirty="0">
                <a:solidFill>
                  <a:schemeClr val="hlink"/>
                </a:solidFill>
                <a:latin typeface="Calibri"/>
                <a:ea typeface="Osaka" pitchFamily="-1" charset="-128"/>
                <a:cs typeface="Osaka" pitchFamily="-1" charset="-128"/>
              </a:rPr>
              <a:t>Lexical development</a:t>
            </a:r>
            <a:r>
              <a:rPr lang="en-US" b="0" dirty="0">
                <a:latin typeface="Calibri"/>
                <a:ea typeface="Osaka" pitchFamily="-1" charset="-128"/>
                <a:cs typeface="Osaka" pitchFamily="-1" charset="-128"/>
              </a:rPr>
              <a:t>: oral vocabulary is delayed and proceeds more slowly.</a:t>
            </a:r>
          </a:p>
          <a:p>
            <a:pPr marL="342900" indent="-342900" eaLnBrk="1" hangingPunct="1">
              <a:spcBef>
                <a:spcPct val="20000"/>
              </a:spcBef>
            </a:pPr>
            <a:endParaRPr lang="en-US" b="0" dirty="0">
              <a:latin typeface="Calibri"/>
              <a:ea typeface="Osaka" pitchFamily="-1" charset="-128"/>
              <a:cs typeface="Osaka" pitchFamily="-1" charset="-128"/>
            </a:endParaRPr>
          </a:p>
          <a:p>
            <a:pPr marL="342900" indent="-342900" eaLnBrk="1" hangingPunct="1">
              <a:spcBef>
                <a:spcPct val="20000"/>
              </a:spcBef>
            </a:pPr>
            <a:r>
              <a:rPr lang="en-US" b="0" dirty="0">
                <a:solidFill>
                  <a:schemeClr val="hlink"/>
                </a:solidFill>
                <a:latin typeface="Calibri"/>
                <a:ea typeface="Osaka" pitchFamily="-1" charset="-128"/>
                <a:cs typeface="Osaka" pitchFamily="-1" charset="-128"/>
              </a:rPr>
              <a:t>Syntactic development</a:t>
            </a:r>
            <a:r>
              <a:rPr lang="en-US" b="0" dirty="0">
                <a:latin typeface="Calibri"/>
                <a:ea typeface="Osaka" pitchFamily="-1" charset="-128"/>
                <a:cs typeface="Osaka" pitchFamily="-1" charset="-128"/>
              </a:rPr>
              <a:t>: delayed, and endpoint of development falls far short of normal language competence.</a:t>
            </a:r>
          </a:p>
          <a:p>
            <a:pPr marL="342900" indent="-342900" eaLnBrk="1" hangingPunct="1">
              <a:spcBef>
                <a:spcPct val="20000"/>
              </a:spcBef>
            </a:pPr>
            <a:r>
              <a:rPr lang="en-US" b="0" dirty="0">
                <a:solidFill>
                  <a:srgbClr val="D6C1FB"/>
                </a:solidFill>
                <a:latin typeface="Calibri"/>
                <a:ea typeface="Osaka" pitchFamily="-1" charset="-128"/>
                <a:cs typeface="Osaka" pitchFamily="-1" charset="-128"/>
              </a:rPr>
              <a:t>	</a:t>
            </a:r>
            <a:r>
              <a:rPr lang="en-US" sz="2000" b="0" dirty="0">
                <a:solidFill>
                  <a:schemeClr val="bg2"/>
                </a:solidFill>
                <a:latin typeface="Calibri"/>
                <a:ea typeface="Osaka" pitchFamily="-1" charset="-128"/>
                <a:cs typeface="Osaka" pitchFamily="-1" charset="-128"/>
              </a:rPr>
              <a:t>John goes to fishing.		Him wanted go.		Who TV watched?</a:t>
            </a:r>
          </a:p>
          <a:p>
            <a:pPr marL="342900" indent="-342900" eaLnBrk="1" hangingPunct="1">
              <a:spcBef>
                <a:spcPct val="20000"/>
              </a:spcBef>
            </a:pPr>
            <a:r>
              <a:rPr lang="en-US" sz="2000" b="0" dirty="0">
                <a:solidFill>
                  <a:schemeClr val="bg2"/>
                </a:solidFill>
                <a:latin typeface="Calibri"/>
                <a:ea typeface="Osaka" pitchFamily="-1" charset="-128"/>
                <a:cs typeface="Osaka" pitchFamily="-1" charset="-128"/>
              </a:rPr>
              <a:t>	Who a boy gave you a ball?		Tom has pushing the wagon.</a:t>
            </a:r>
            <a:endParaRPr lang="en-US" sz="2000" b="0" dirty="0">
              <a:solidFill>
                <a:srgbClr val="D6C1FB"/>
              </a:solidFill>
              <a:latin typeface="Calibri"/>
              <a:ea typeface="Osaka" pitchFamily="-1" charset="-128"/>
              <a:cs typeface="Osaka" pitchFamily="-1" charset="-128"/>
            </a:endParaRPr>
          </a:p>
          <a:p>
            <a:pPr marL="342900" indent="-342900" eaLnBrk="1" hangingPunct="1">
              <a:spcBef>
                <a:spcPct val="20000"/>
              </a:spcBef>
            </a:pPr>
            <a:r>
              <a:rPr lang="en-US" sz="2000" b="0" dirty="0">
                <a:latin typeface="Calibri"/>
                <a:ea typeface="Osaka" pitchFamily="-1" charset="-128"/>
                <a:cs typeface="Osaka" pitchFamily="-1" charset="-128"/>
              </a:rPr>
              <a:t>	</a:t>
            </a:r>
            <a:endParaRPr lang="en-US" b="0" dirty="0">
              <a:latin typeface="Calibri"/>
              <a:ea typeface="Osaka" pitchFamily="-1" charset="-128"/>
              <a:cs typeface="Osaka" pitchFamily="-1" charset="-128"/>
            </a:endParaRP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idx="4294967295"/>
          </p:nvPr>
        </p:nvSpPr>
        <p:spPr>
          <a:xfrm>
            <a:off x="685800" y="0"/>
            <a:ext cx="7772400" cy="1143000"/>
          </a:xfrm>
        </p:spPr>
        <p:txBody>
          <a:bodyPr/>
          <a:lstStyle/>
          <a:p>
            <a:pPr eaLnBrk="1" hangingPunct="1"/>
            <a:r>
              <a:rPr lang="en-US" sz="3200" dirty="0"/>
              <a:t>Deaf Children: </a:t>
            </a:r>
            <a:r>
              <a:rPr lang="en-US" sz="3200" dirty="0" smtClean="0"/>
              <a:t>Interim Recap</a:t>
            </a:r>
            <a:endParaRPr lang="en-US" sz="3200" dirty="0"/>
          </a:p>
        </p:txBody>
      </p:sp>
      <p:sp>
        <p:nvSpPr>
          <p:cNvPr id="13315" name="Rectangle 3"/>
          <p:cNvSpPr>
            <a:spLocks noGrp="1" noChangeArrowheads="1"/>
          </p:cNvSpPr>
          <p:nvPr>
            <p:ph type="body" idx="4294967295"/>
          </p:nvPr>
        </p:nvSpPr>
        <p:spPr>
          <a:xfrm>
            <a:off x="0" y="1066800"/>
            <a:ext cx="9144000" cy="5638800"/>
          </a:xfrm>
        </p:spPr>
        <p:txBody>
          <a:bodyPr/>
          <a:lstStyle/>
          <a:p>
            <a:pPr eaLnBrk="1" hangingPunct="1">
              <a:buFontTx/>
              <a:buNone/>
            </a:pPr>
            <a:r>
              <a:rPr lang="en-US" sz="2400"/>
              <a:t>Deaf children exposed to sign language learn language the same as normal-hearing children</a:t>
            </a:r>
          </a:p>
          <a:p>
            <a:pPr eaLnBrk="1" hangingPunct="1">
              <a:buFontTx/>
              <a:buNone/>
            </a:pPr>
            <a:r>
              <a:rPr lang="en-US" sz="2400">
                <a:solidFill>
                  <a:schemeClr val="tx2"/>
                </a:solidFill>
              </a:rPr>
              <a:t>	- </a:t>
            </a:r>
            <a:r>
              <a:rPr lang="en-US" sz="2400">
                <a:solidFill>
                  <a:schemeClr val="hlink"/>
                </a:solidFill>
              </a:rPr>
              <a:t>There’s no inherent deficit in language ability for deaf children</a:t>
            </a:r>
          </a:p>
          <a:p>
            <a:pPr eaLnBrk="1" hangingPunct="1">
              <a:buFontTx/>
              <a:buNone/>
            </a:pPr>
            <a:endParaRPr lang="en-US" sz="2400">
              <a:solidFill>
                <a:srgbClr val="FFFF00"/>
              </a:solidFill>
            </a:endParaRPr>
          </a:p>
          <a:p>
            <a:pPr eaLnBrk="1" hangingPunct="1">
              <a:buFontTx/>
              <a:buNone/>
            </a:pPr>
            <a:r>
              <a:rPr lang="en-US" sz="2400"/>
              <a:t>Deaf children exposed to spoken language learn much slower and never catch up to their normal-hearing peers!</a:t>
            </a:r>
          </a:p>
          <a:p>
            <a:pPr eaLnBrk="1" hangingPunct="1">
              <a:buFontTx/>
              <a:buNone/>
            </a:pPr>
            <a:r>
              <a:rPr lang="en-US" sz="2400">
                <a:solidFill>
                  <a:schemeClr val="tx2"/>
                </a:solidFill>
              </a:rPr>
              <a:t>	</a:t>
            </a:r>
            <a:r>
              <a:rPr lang="en-US" sz="2400">
                <a:solidFill>
                  <a:schemeClr val="hlink"/>
                </a:solidFill>
              </a:rPr>
              <a:t>- Deficit in spoken language, NOT in language generally</a:t>
            </a:r>
            <a:endParaRPr lang="en-US" sz="2400">
              <a:solidFill>
                <a:srgbClr val="FFFF00"/>
              </a:solidFill>
            </a:endParaRPr>
          </a:p>
        </p:txBody>
      </p:sp>
      <p:pic>
        <p:nvPicPr>
          <p:cNvPr id="5" name="Picture 4"/>
          <p:cNvPicPr>
            <a:picLocks noChangeAspect="1" noChangeArrowheads="1"/>
          </p:cNvPicPr>
          <p:nvPr/>
        </p:nvPicPr>
        <p:blipFill>
          <a:blip r:embed="rId3"/>
          <a:srcRect/>
          <a:stretch>
            <a:fillRect/>
          </a:stretch>
        </p:blipFill>
        <p:spPr bwMode="auto">
          <a:xfrm>
            <a:off x="2590800" y="4419600"/>
            <a:ext cx="3022600" cy="2009775"/>
          </a:xfrm>
          <a:prstGeom prst="rect">
            <a:avLst/>
          </a:prstGeom>
          <a:noFill/>
          <a:ln w="9525">
            <a:noFill/>
            <a:miter lim="800000"/>
            <a:headEnd/>
            <a:tailEnd/>
          </a:ln>
          <a:effectLst/>
        </p:spPr>
      </p:pic>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idx="4294967295"/>
          </p:nvPr>
        </p:nvSpPr>
        <p:spPr>
          <a:xfrm>
            <a:off x="685800" y="0"/>
            <a:ext cx="7772400" cy="1143000"/>
          </a:xfrm>
        </p:spPr>
        <p:txBody>
          <a:bodyPr/>
          <a:lstStyle/>
          <a:p>
            <a:r>
              <a:rPr lang="en-US" sz="3200"/>
              <a:t>Cochlear Implants</a:t>
            </a:r>
          </a:p>
        </p:txBody>
      </p:sp>
      <p:sp>
        <p:nvSpPr>
          <p:cNvPr id="14339" name="Content Placeholder 2"/>
          <p:cNvSpPr>
            <a:spLocks noGrp="1"/>
          </p:cNvSpPr>
          <p:nvPr>
            <p:ph idx="4294967295"/>
          </p:nvPr>
        </p:nvSpPr>
        <p:spPr>
          <a:xfrm>
            <a:off x="0" y="1066800"/>
            <a:ext cx="9144000" cy="5791200"/>
          </a:xfrm>
        </p:spPr>
        <p:txBody>
          <a:bodyPr/>
          <a:lstStyle/>
          <a:p>
            <a:r>
              <a:rPr lang="en-US" sz="2400"/>
              <a:t>Cochlear Implants (CI): Allow certain deaf individuals to hear</a:t>
            </a:r>
          </a:p>
          <a:p>
            <a:pPr lvl="1"/>
            <a:r>
              <a:rPr lang="en-US" sz="2400"/>
              <a:t>CIs are controversial: treat deafness as a disease which can be “cured”</a:t>
            </a:r>
          </a:p>
          <a:p>
            <a:r>
              <a:rPr lang="en-US" sz="2400"/>
              <a:t>How do they work?</a:t>
            </a:r>
          </a:p>
          <a:p>
            <a:pPr lvl="1"/>
            <a:r>
              <a:rPr lang="en-US" sz="2400"/>
              <a:t>Replaces the cochlea</a:t>
            </a:r>
          </a:p>
          <a:p>
            <a:pPr lvl="1"/>
            <a:r>
              <a:rPr lang="en-US" sz="2400"/>
              <a:t>Takes air pressure and turns it into neural signals</a:t>
            </a:r>
          </a:p>
        </p:txBody>
      </p:sp>
      <p:pic>
        <p:nvPicPr>
          <p:cNvPr id="14340" name="Picture 1"/>
          <p:cNvPicPr>
            <a:picLocks noChangeAspect="1"/>
          </p:cNvPicPr>
          <p:nvPr/>
        </p:nvPicPr>
        <p:blipFill>
          <a:blip r:embed="rId3"/>
          <a:srcRect/>
          <a:stretch>
            <a:fillRect/>
          </a:stretch>
        </p:blipFill>
        <p:spPr bwMode="auto">
          <a:xfrm>
            <a:off x="5105400" y="4211638"/>
            <a:ext cx="3352800" cy="2263775"/>
          </a:xfrm>
          <a:prstGeom prst="rect">
            <a:avLst/>
          </a:prstGeom>
          <a:noFill/>
          <a:ln w="9525">
            <a:noFill/>
            <a:miter lim="800000"/>
            <a:headEnd/>
            <a:tailEnd/>
          </a:ln>
        </p:spPr>
      </p:pic>
      <p:pic>
        <p:nvPicPr>
          <p:cNvPr id="14341" name="Picture 2"/>
          <p:cNvPicPr>
            <a:picLocks noChangeAspect="1"/>
          </p:cNvPicPr>
          <p:nvPr/>
        </p:nvPicPr>
        <p:blipFill>
          <a:blip r:embed="rId4"/>
          <a:srcRect/>
          <a:stretch>
            <a:fillRect/>
          </a:stretch>
        </p:blipFill>
        <p:spPr bwMode="auto">
          <a:xfrm>
            <a:off x="533400" y="3903663"/>
            <a:ext cx="2743200" cy="2879725"/>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idx="4294967295"/>
          </p:nvPr>
        </p:nvSpPr>
        <p:spPr/>
        <p:txBody>
          <a:bodyPr/>
          <a:lstStyle/>
          <a:p>
            <a:r>
              <a:rPr lang="en-US"/>
              <a:t>Cochlear Implants:</a:t>
            </a:r>
            <a:br>
              <a:rPr lang="en-US"/>
            </a:br>
            <a:r>
              <a:rPr lang="en-US"/>
              <a:t>Sample speech</a:t>
            </a:r>
          </a:p>
        </p:txBody>
      </p:sp>
      <p:sp>
        <p:nvSpPr>
          <p:cNvPr id="15363" name="Content Placeholder 2"/>
          <p:cNvSpPr>
            <a:spLocks noGrp="1"/>
          </p:cNvSpPr>
          <p:nvPr>
            <p:ph idx="4294967295"/>
          </p:nvPr>
        </p:nvSpPr>
        <p:spPr>
          <a:xfrm>
            <a:off x="685800" y="2362200"/>
            <a:ext cx="7772400" cy="4114800"/>
          </a:xfrm>
        </p:spPr>
        <p:txBody>
          <a:bodyPr/>
          <a:lstStyle/>
          <a:p>
            <a:pPr marL="0" indent="0">
              <a:buFontTx/>
              <a:buNone/>
            </a:pPr>
            <a:r>
              <a:rPr lang="en-US" sz="2400"/>
              <a:t>8-channel vocoded sentence</a:t>
            </a:r>
          </a:p>
          <a:p>
            <a:pPr marL="0" indent="0">
              <a:buFontTx/>
              <a:buNone/>
            </a:pPr>
            <a:endParaRPr lang="en-US" sz="2400"/>
          </a:p>
          <a:p>
            <a:pPr marL="0" indent="0">
              <a:buFontTx/>
              <a:buNone/>
            </a:pPr>
            <a:endParaRPr lang="en-US" sz="2400"/>
          </a:p>
          <a:p>
            <a:pPr marL="0" indent="0">
              <a:buFontTx/>
              <a:buNone/>
            </a:pPr>
            <a:r>
              <a:rPr lang="en-US" sz="2400"/>
              <a:t>Normal sentence</a:t>
            </a:r>
          </a:p>
          <a:p>
            <a:pPr marL="0" indent="0">
              <a:buFontTx/>
              <a:buNone/>
            </a:pPr>
            <a:endParaRPr lang="en-US" sz="2400"/>
          </a:p>
        </p:txBody>
      </p:sp>
      <p:pic>
        <p:nvPicPr>
          <p:cNvPr id="4" name="8chs3856.wav">
            <a:hlinkClick r:id="" action="ppaction://media"/>
          </p:cNvPr>
          <p:cNvPicPr>
            <a:picLocks noRot="1" noChangeAspect="1"/>
          </p:cNvPicPr>
          <p:nvPr>
            <a:audioFile r:link="rId2"/>
            <p:extLst>
              <p:ext uri="{DAA4B4D4-6D71-4841-9C94-3DE7FCFB9230}">
                <p14:media xmlns:p14="http://schemas.microsoft.com/office/powerpoint/2010/main" r:embed="rId1"/>
              </p:ext>
            </p:extLst>
          </p:nvPr>
        </p:nvPicPr>
        <p:blipFill>
          <a:blip r:embed="rId7"/>
          <a:srcRect/>
          <a:stretch>
            <a:fillRect/>
          </a:stretch>
        </p:blipFill>
        <p:spPr bwMode="auto">
          <a:xfrm>
            <a:off x="1066800" y="4343400"/>
            <a:ext cx="609600" cy="609600"/>
          </a:xfrm>
          <a:prstGeom prst="rect">
            <a:avLst/>
          </a:prstGeom>
          <a:noFill/>
          <a:ln w="9525">
            <a:noFill/>
            <a:miter lim="800000"/>
            <a:headEnd/>
            <a:tailEnd/>
          </a:ln>
        </p:spPr>
      </p:pic>
      <p:pic>
        <p:nvPicPr>
          <p:cNvPr id="5" name="8chs3857.wav">
            <a:hlinkClick r:id="" action="ppaction://media"/>
          </p:cNvPr>
          <p:cNvPicPr>
            <a:picLocks noRot="1" noChangeAspect="1"/>
          </p:cNvPicPr>
          <p:nvPr>
            <a:audioFile r:link="rId4"/>
            <p:extLst>
              <p:ext uri="{DAA4B4D4-6D71-4841-9C94-3DE7FCFB9230}">
                <p14:media xmlns:p14="http://schemas.microsoft.com/office/powerpoint/2010/main" r:embed="rId3"/>
              </p:ext>
            </p:extLst>
          </p:nvPr>
        </p:nvPicPr>
        <p:blipFill>
          <a:blip r:embed="rId8"/>
          <a:srcRect/>
          <a:stretch>
            <a:fillRect/>
          </a:stretch>
        </p:blipFill>
        <p:spPr bwMode="auto">
          <a:xfrm>
            <a:off x="1084263" y="2887663"/>
            <a:ext cx="609600" cy="6096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1978"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seq concurrent="1" nextAc="seek">
              <p:cTn id="8" restart="whenNotActive" fill="hold" evtFilter="cancelBubble" nodeType="interactiveSeq">
                <p:stCondLst>
                  <p:cond evt="onClick" delay="0">
                    <p:tgtEl>
                      <p:spTgt spid="5"/>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1" presetClass="mediacall" presetSubtype="0" fill="hold" nodeType="clickEffect">
                                  <p:stCondLst>
                                    <p:cond delay="0"/>
                                  </p:stCondLst>
                                  <p:childTnLst>
                                    <p:cmd type="call" cmd="playFrom(0.0)">
                                      <p:cBhvr>
                                        <p:cTn id="12" dur="1976" fill="hold"/>
                                        <p:tgtEl>
                                          <p:spTgt spid="5"/>
                                        </p:tgtEl>
                                      </p:cBhvr>
                                    </p:cmd>
                                  </p:childTnLst>
                                </p:cTn>
                              </p:par>
                            </p:childTnLst>
                          </p:cTn>
                        </p:par>
                      </p:childTnLst>
                    </p:cTn>
                  </p:par>
                </p:childTnLst>
              </p:cTn>
              <p:nextCondLst>
                <p:cond evt="onClick" delay="0">
                  <p:tgtEl>
                    <p:spTgt spid="5"/>
                  </p:tgtEl>
                </p:cond>
              </p:nextCondLst>
            </p:seq>
            <p:audio>
              <p:cMediaNode vol="80000">
                <p:cTn id="13" fill="hold" display="0">
                  <p:stCondLst>
                    <p:cond delay="indefinite"/>
                  </p:stCondLst>
                  <p:endCondLst>
                    <p:cond evt="onStopAudio" delay="0">
                      <p:tgtEl>
                        <p:sldTgt/>
                      </p:tgtEl>
                    </p:cond>
                  </p:endCondLst>
                </p:cTn>
                <p:tgtEl>
                  <p:spTgt spid="5"/>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idx="4294967295"/>
          </p:nvPr>
        </p:nvSpPr>
        <p:spPr>
          <a:xfrm>
            <a:off x="685800" y="0"/>
            <a:ext cx="7772400" cy="1143000"/>
          </a:xfrm>
        </p:spPr>
        <p:txBody>
          <a:bodyPr/>
          <a:lstStyle/>
          <a:p>
            <a:r>
              <a:rPr lang="en-US" sz="3200"/>
              <a:t>Cochlear Implants</a:t>
            </a:r>
          </a:p>
        </p:txBody>
      </p:sp>
      <p:sp>
        <p:nvSpPr>
          <p:cNvPr id="16387" name="Content Placeholder 2"/>
          <p:cNvSpPr>
            <a:spLocks noGrp="1"/>
          </p:cNvSpPr>
          <p:nvPr>
            <p:ph idx="4294967295"/>
          </p:nvPr>
        </p:nvSpPr>
        <p:spPr>
          <a:xfrm>
            <a:off x="0" y="1066800"/>
            <a:ext cx="9144000" cy="5791200"/>
          </a:xfrm>
        </p:spPr>
        <p:txBody>
          <a:bodyPr/>
          <a:lstStyle/>
          <a:p>
            <a:r>
              <a:rPr lang="en-US" sz="2400"/>
              <a:t>Why are cochlear implants interesting?</a:t>
            </a:r>
          </a:p>
          <a:p>
            <a:pPr lvl="1"/>
            <a:r>
              <a:rPr lang="en-US" sz="2400"/>
              <a:t>Explore how oral language develops after a lack of linguistic exposure</a:t>
            </a:r>
          </a:p>
          <a:p>
            <a:pPr lvl="1"/>
            <a:endParaRPr lang="en-US" sz="2400"/>
          </a:p>
          <a:p>
            <a:r>
              <a:rPr lang="en-US" sz="2400"/>
              <a:t>How do these children do with spoken language?</a:t>
            </a:r>
          </a:p>
          <a:p>
            <a:pPr lvl="1"/>
            <a:r>
              <a:rPr lang="en-US" sz="2400"/>
              <a:t>Wide variability, some catch up to normal-hearing peers, some are unable to use their implants</a:t>
            </a:r>
          </a:p>
          <a:p>
            <a:pPr lvl="1"/>
            <a:r>
              <a:rPr lang="en-US" sz="2400"/>
              <a:t>Deficits appear to be due to auditory capabilities</a:t>
            </a:r>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4"/>
          <p:cNvSpPr>
            <a:spLocks noGrp="1" noChangeArrowheads="1"/>
          </p:cNvSpPr>
          <p:nvPr>
            <p:ph type="title" idx="4294967295"/>
          </p:nvPr>
        </p:nvSpPr>
        <p:spPr>
          <a:xfrm>
            <a:off x="685800" y="0"/>
            <a:ext cx="7772400" cy="1143000"/>
          </a:xfrm>
          <a:noFill/>
        </p:spPr>
        <p:txBody>
          <a:bodyPr/>
          <a:lstStyle/>
          <a:p>
            <a:pPr eaLnBrk="1" hangingPunct="1"/>
            <a:r>
              <a:rPr lang="en-US" sz="3200"/>
              <a:t>Deaf children: Bigger picture recap</a:t>
            </a:r>
          </a:p>
        </p:txBody>
      </p:sp>
      <p:sp>
        <p:nvSpPr>
          <p:cNvPr id="17411" name="Rectangle 5"/>
          <p:cNvSpPr>
            <a:spLocks noGrp="1" noChangeArrowheads="1"/>
          </p:cNvSpPr>
          <p:nvPr>
            <p:ph type="body" idx="4294967295"/>
          </p:nvPr>
        </p:nvSpPr>
        <p:spPr>
          <a:xfrm>
            <a:off x="0" y="1600200"/>
            <a:ext cx="9144000" cy="3886200"/>
          </a:xfrm>
          <a:noFill/>
        </p:spPr>
        <p:txBody>
          <a:bodyPr/>
          <a:lstStyle/>
          <a:p>
            <a:pPr eaLnBrk="1" hangingPunct="1">
              <a:lnSpc>
                <a:spcPct val="90000"/>
              </a:lnSpc>
              <a:buFontTx/>
              <a:buNone/>
            </a:pPr>
            <a:r>
              <a:rPr lang="en-US" sz="2400" dirty="0"/>
              <a:t>Implication 1: </a:t>
            </a:r>
            <a:r>
              <a:rPr lang="en-US" sz="2400" dirty="0">
                <a:solidFill>
                  <a:schemeClr val="hlink"/>
                </a:solidFill>
              </a:rPr>
              <a:t>Language is a property of the human brain</a:t>
            </a:r>
            <a:r>
              <a:rPr lang="en-US" sz="2400" dirty="0"/>
              <a:t>, not a property predicated on the mouth and ears.</a:t>
            </a:r>
          </a:p>
          <a:p>
            <a:pPr eaLnBrk="1" hangingPunct="1">
              <a:lnSpc>
                <a:spcPct val="90000"/>
              </a:lnSpc>
              <a:buFontTx/>
              <a:buNone/>
            </a:pPr>
            <a:endParaRPr lang="en-US" sz="2400" dirty="0"/>
          </a:p>
          <a:p>
            <a:pPr eaLnBrk="1" hangingPunct="1">
              <a:lnSpc>
                <a:spcPct val="90000"/>
              </a:lnSpc>
              <a:buFontTx/>
              <a:buNone/>
            </a:pPr>
            <a:r>
              <a:rPr lang="en-US" sz="2400" dirty="0"/>
              <a:t>Implication 2: Since deaf children make the same mistakes in learning as hearing children - despite sign languages being more naturally iconic </a:t>
            </a:r>
            <a:r>
              <a:rPr lang="en-US" sz="2400" dirty="0" smtClean="0"/>
              <a:t>– this suggests </a:t>
            </a:r>
            <a:r>
              <a:rPr lang="en-US" sz="2400" dirty="0"/>
              <a:t>that </a:t>
            </a:r>
            <a:r>
              <a:rPr lang="en-US" sz="2400" dirty="0">
                <a:solidFill>
                  <a:schemeClr val="hlink"/>
                </a:solidFill>
              </a:rPr>
              <a:t>acquiring a formal grammatical system is a separate cognitive enterprise from learning how to communicate</a:t>
            </a:r>
            <a:r>
              <a:rPr lang="en-US" sz="2400" dirty="0"/>
              <a:t>.  If it wasn’t, sign languages should be easier to pick up than spoken languages.</a:t>
            </a:r>
          </a:p>
          <a:p>
            <a:pPr eaLnBrk="1" hangingPunct="1">
              <a:lnSpc>
                <a:spcPct val="90000"/>
              </a:lnSpc>
              <a:buFontTx/>
              <a:buNone/>
            </a:pPr>
            <a:endParaRPr lang="en-US" sz="2400" dirty="0"/>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noChangeArrowheads="1"/>
          </p:cNvSpPr>
          <p:nvPr/>
        </p:nvSpPr>
        <p:spPr bwMode="auto">
          <a:xfrm>
            <a:off x="685800" y="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Calibri"/>
                <a:ea typeface="+mj-ea"/>
                <a:cs typeface="+mj-cs"/>
              </a:defRPr>
            </a:lvl1pPr>
            <a:lvl2pPr algn="ctr" rtl="0" eaLnBrk="0" fontAlgn="base" hangingPunct="0">
              <a:spcBef>
                <a:spcPct val="0"/>
              </a:spcBef>
              <a:spcAft>
                <a:spcPct val="0"/>
              </a:spcAft>
              <a:defRPr sz="4400">
                <a:solidFill>
                  <a:schemeClr val="tx2"/>
                </a:solidFill>
                <a:latin typeface="Arial" charset="0"/>
                <a:ea typeface="Osaka" charset="-128"/>
                <a:cs typeface="Osaka" charset="-128"/>
              </a:defRPr>
            </a:lvl2pPr>
            <a:lvl3pPr algn="ctr" rtl="0" eaLnBrk="0" fontAlgn="base" hangingPunct="0">
              <a:spcBef>
                <a:spcPct val="0"/>
              </a:spcBef>
              <a:spcAft>
                <a:spcPct val="0"/>
              </a:spcAft>
              <a:defRPr sz="4400">
                <a:solidFill>
                  <a:schemeClr val="tx2"/>
                </a:solidFill>
                <a:latin typeface="Arial" charset="0"/>
                <a:ea typeface="Osaka" charset="-128"/>
                <a:cs typeface="Osaka" charset="-128"/>
              </a:defRPr>
            </a:lvl3pPr>
            <a:lvl4pPr algn="ctr" rtl="0" eaLnBrk="0" fontAlgn="base" hangingPunct="0">
              <a:spcBef>
                <a:spcPct val="0"/>
              </a:spcBef>
              <a:spcAft>
                <a:spcPct val="0"/>
              </a:spcAft>
              <a:defRPr sz="4400">
                <a:solidFill>
                  <a:schemeClr val="tx2"/>
                </a:solidFill>
                <a:latin typeface="Arial" charset="0"/>
                <a:ea typeface="Osaka" charset="-128"/>
                <a:cs typeface="Osaka" charset="-128"/>
              </a:defRPr>
            </a:lvl4pPr>
            <a:lvl5pPr algn="ctr" rtl="0" eaLnBrk="0" fontAlgn="base" hangingPunct="0">
              <a:spcBef>
                <a:spcPct val="0"/>
              </a:spcBef>
              <a:spcAft>
                <a:spcPct val="0"/>
              </a:spcAft>
              <a:defRPr sz="4400">
                <a:solidFill>
                  <a:schemeClr val="tx2"/>
                </a:solidFill>
                <a:latin typeface="Arial" charset="0"/>
                <a:ea typeface="Osaka" charset="-128"/>
                <a:cs typeface="Osaka" charset="-128"/>
              </a:defRPr>
            </a:lvl5pPr>
            <a:lvl6pPr marL="457200" algn="ctr" rtl="0" fontAlgn="base">
              <a:spcBef>
                <a:spcPct val="0"/>
              </a:spcBef>
              <a:spcAft>
                <a:spcPct val="0"/>
              </a:spcAft>
              <a:defRPr sz="4400">
                <a:solidFill>
                  <a:schemeClr val="tx2"/>
                </a:solidFill>
                <a:latin typeface="Arial" charset="0"/>
                <a:ea typeface="Osaka" charset="-128"/>
                <a:cs typeface="Osaka" charset="-128"/>
              </a:defRPr>
            </a:lvl6pPr>
            <a:lvl7pPr marL="914400" algn="ctr" rtl="0" fontAlgn="base">
              <a:spcBef>
                <a:spcPct val="0"/>
              </a:spcBef>
              <a:spcAft>
                <a:spcPct val="0"/>
              </a:spcAft>
              <a:defRPr sz="4400">
                <a:solidFill>
                  <a:schemeClr val="tx2"/>
                </a:solidFill>
                <a:latin typeface="Arial" charset="0"/>
                <a:ea typeface="Osaka" charset="-128"/>
                <a:cs typeface="Osaka" charset="-128"/>
              </a:defRPr>
            </a:lvl7pPr>
            <a:lvl8pPr marL="1371600" algn="ctr" rtl="0" fontAlgn="base">
              <a:spcBef>
                <a:spcPct val="0"/>
              </a:spcBef>
              <a:spcAft>
                <a:spcPct val="0"/>
              </a:spcAft>
              <a:defRPr sz="4400">
                <a:solidFill>
                  <a:schemeClr val="tx2"/>
                </a:solidFill>
                <a:latin typeface="Arial" charset="0"/>
                <a:ea typeface="Osaka" charset="-128"/>
                <a:cs typeface="Osaka" charset="-128"/>
              </a:defRPr>
            </a:lvl8pPr>
            <a:lvl9pPr marL="1828800" algn="ctr" rtl="0" fontAlgn="base">
              <a:spcBef>
                <a:spcPct val="0"/>
              </a:spcBef>
              <a:spcAft>
                <a:spcPct val="0"/>
              </a:spcAft>
              <a:defRPr sz="4400">
                <a:solidFill>
                  <a:schemeClr val="tx2"/>
                </a:solidFill>
                <a:latin typeface="Arial" charset="0"/>
                <a:ea typeface="Osaka" charset="-128"/>
                <a:cs typeface="Osaka" charset="-128"/>
              </a:defRPr>
            </a:lvl9pPr>
          </a:lstStyle>
          <a:p>
            <a:pPr eaLnBrk="1" hangingPunct="1"/>
            <a:r>
              <a:rPr lang="en-US" sz="3200" b="0" dirty="0" smtClean="0"/>
              <a:t>Deaf children: Bigger picture recap</a:t>
            </a:r>
            <a:endParaRPr lang="en-US" sz="3200" b="0" dirty="0"/>
          </a:p>
        </p:txBody>
      </p:sp>
      <p:sp>
        <p:nvSpPr>
          <p:cNvPr id="3" name="Rectangle 5"/>
          <p:cNvSpPr txBox="1">
            <a:spLocks noChangeArrowheads="1"/>
          </p:cNvSpPr>
          <p:nvPr/>
        </p:nvSpPr>
        <p:spPr bwMode="auto">
          <a:xfrm>
            <a:off x="0" y="1676400"/>
            <a:ext cx="91440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Calibri"/>
                <a:ea typeface="+mn-ea"/>
                <a:cs typeface="+mn-cs"/>
              </a:defRPr>
            </a:lvl1pPr>
            <a:lvl2pPr marL="742950" indent="-285750" algn="l" rtl="0" eaLnBrk="0" fontAlgn="base" hangingPunct="0">
              <a:spcBef>
                <a:spcPct val="20000"/>
              </a:spcBef>
              <a:spcAft>
                <a:spcPct val="0"/>
              </a:spcAft>
              <a:buChar char="–"/>
              <a:defRPr sz="2800">
                <a:solidFill>
                  <a:schemeClr val="tx1"/>
                </a:solidFill>
                <a:latin typeface="Calibri"/>
                <a:ea typeface="+mn-ea"/>
                <a:cs typeface="+mn-cs"/>
              </a:defRPr>
            </a:lvl2pPr>
            <a:lvl3pPr marL="1143000" indent="-228600" algn="l" rtl="0" eaLnBrk="0" fontAlgn="base" hangingPunct="0">
              <a:spcBef>
                <a:spcPct val="20000"/>
              </a:spcBef>
              <a:spcAft>
                <a:spcPct val="0"/>
              </a:spcAft>
              <a:buChar char="•"/>
              <a:defRPr sz="2400">
                <a:solidFill>
                  <a:schemeClr val="tx1"/>
                </a:solidFill>
                <a:latin typeface="Calibri"/>
                <a:ea typeface="+mn-ea"/>
                <a:cs typeface="+mn-cs"/>
              </a:defRPr>
            </a:lvl3pPr>
            <a:lvl4pPr marL="1600200" indent="-228600" algn="l" rtl="0" eaLnBrk="0" fontAlgn="base" hangingPunct="0">
              <a:spcBef>
                <a:spcPct val="20000"/>
              </a:spcBef>
              <a:spcAft>
                <a:spcPct val="0"/>
              </a:spcAft>
              <a:buChar char="–"/>
              <a:defRPr sz="2000">
                <a:solidFill>
                  <a:schemeClr val="tx1"/>
                </a:solidFill>
                <a:latin typeface="Calibri"/>
                <a:ea typeface="+mn-ea"/>
                <a:cs typeface="+mn-cs"/>
              </a:defRPr>
            </a:lvl4pPr>
            <a:lvl5pPr marL="2057400" indent="-228600" algn="l" rtl="0" eaLnBrk="0" fontAlgn="base" hangingPunct="0">
              <a:spcBef>
                <a:spcPct val="20000"/>
              </a:spcBef>
              <a:spcAft>
                <a:spcPct val="0"/>
              </a:spcAft>
              <a:buChar char="»"/>
              <a:defRPr sz="2000">
                <a:solidFill>
                  <a:schemeClr val="tx1"/>
                </a:solidFill>
                <a:latin typeface="Calibri"/>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a:lstStyle>
          <a:p>
            <a:pPr eaLnBrk="1" hangingPunct="1">
              <a:lnSpc>
                <a:spcPct val="90000"/>
              </a:lnSpc>
              <a:buFontTx/>
              <a:buNone/>
            </a:pPr>
            <a:endParaRPr lang="en-US" sz="2400" b="0" dirty="0" smtClean="0"/>
          </a:p>
          <a:p>
            <a:pPr eaLnBrk="1" hangingPunct="1">
              <a:lnSpc>
                <a:spcPct val="90000"/>
              </a:lnSpc>
              <a:buFontTx/>
              <a:buNone/>
            </a:pPr>
            <a:r>
              <a:rPr lang="en-US" sz="2400" b="0" dirty="0" smtClean="0"/>
              <a:t>Implication 3: While cochlear implants allow some deaf children to hear spoken language, there is wide variability in the ability to pick up the spoken language.  However, </a:t>
            </a:r>
            <a:r>
              <a:rPr lang="en-US" sz="2400" b="0" dirty="0" smtClean="0">
                <a:solidFill>
                  <a:schemeClr val="hlink"/>
                </a:solidFill>
              </a:rPr>
              <a:t>this is a deficit in the spoken modality, rather than a language deficit</a:t>
            </a:r>
            <a:r>
              <a:rPr lang="en-US" sz="2400" b="0" dirty="0" smtClean="0"/>
              <a:t> - these children still have native-level proficiency in their signed languages.</a:t>
            </a:r>
            <a:endParaRPr lang="en-US" sz="2400" b="0" dirty="0"/>
          </a:p>
        </p:txBody>
      </p:sp>
      <p:pic>
        <p:nvPicPr>
          <p:cNvPr id="4" name="Picture 4"/>
          <p:cNvPicPr>
            <a:picLocks noChangeAspect="1" noChangeArrowheads="1"/>
          </p:cNvPicPr>
          <p:nvPr/>
        </p:nvPicPr>
        <p:blipFill>
          <a:blip r:embed="rId2"/>
          <a:srcRect/>
          <a:stretch>
            <a:fillRect/>
          </a:stretch>
        </p:blipFill>
        <p:spPr bwMode="auto">
          <a:xfrm>
            <a:off x="2971800" y="4114800"/>
            <a:ext cx="2336800" cy="2336800"/>
          </a:xfrm>
          <a:prstGeom prst="rect">
            <a:avLst/>
          </a:prstGeom>
          <a:noFill/>
          <a:ln w="9525">
            <a:noFill/>
            <a:miter lim="800000"/>
            <a:headEnd/>
            <a:tailEnd/>
          </a:ln>
        </p:spPr>
      </p:pic>
    </p:spTree>
    <p:extLst>
      <p:ext uri="{BB962C8B-B14F-4D97-AF65-F5344CB8AC3E}">
        <p14:creationId xmlns:p14="http://schemas.microsoft.com/office/powerpoint/2010/main" val="1863936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idx="4294967295"/>
          </p:nvPr>
        </p:nvSpPr>
        <p:spPr>
          <a:xfrm>
            <a:off x="685800" y="0"/>
            <a:ext cx="7772400" cy="1143000"/>
          </a:xfrm>
        </p:spPr>
        <p:txBody>
          <a:bodyPr/>
          <a:lstStyle/>
          <a:p>
            <a:pPr eaLnBrk="1" hangingPunct="1"/>
            <a:r>
              <a:rPr lang="en-US" sz="3200"/>
              <a:t>Blind Children</a:t>
            </a:r>
          </a:p>
        </p:txBody>
      </p:sp>
      <p:pic>
        <p:nvPicPr>
          <p:cNvPr id="18435" name="Picture 5"/>
          <p:cNvPicPr>
            <a:picLocks noChangeAspect="1" noChangeArrowheads="1"/>
          </p:cNvPicPr>
          <p:nvPr/>
        </p:nvPicPr>
        <p:blipFill>
          <a:blip r:embed="rId3"/>
          <a:srcRect/>
          <a:stretch>
            <a:fillRect/>
          </a:stretch>
        </p:blipFill>
        <p:spPr bwMode="auto">
          <a:xfrm>
            <a:off x="2743200" y="1905000"/>
            <a:ext cx="3924300" cy="324485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idx="4294967295"/>
          </p:nvPr>
        </p:nvSpPr>
        <p:spPr>
          <a:xfrm>
            <a:off x="685800" y="0"/>
            <a:ext cx="7772400" cy="1143000"/>
          </a:xfrm>
        </p:spPr>
        <p:txBody>
          <a:bodyPr/>
          <a:lstStyle/>
          <a:p>
            <a:pPr eaLnBrk="1" hangingPunct="1"/>
            <a:r>
              <a:rPr lang="en-US" sz="3200"/>
              <a:t>Why blind children?</a:t>
            </a:r>
          </a:p>
        </p:txBody>
      </p:sp>
      <p:sp>
        <p:nvSpPr>
          <p:cNvPr id="19459" name="Rectangle 3"/>
          <p:cNvSpPr>
            <a:spLocks noGrp="1" noChangeArrowheads="1"/>
          </p:cNvSpPr>
          <p:nvPr>
            <p:ph type="body" idx="4294967295"/>
          </p:nvPr>
        </p:nvSpPr>
        <p:spPr>
          <a:xfrm>
            <a:off x="0" y="990600"/>
            <a:ext cx="9144000" cy="1676400"/>
          </a:xfrm>
        </p:spPr>
        <p:txBody>
          <a:bodyPr/>
          <a:lstStyle/>
          <a:p>
            <a:pPr eaLnBrk="1" hangingPunct="1">
              <a:buFontTx/>
              <a:buNone/>
            </a:pPr>
            <a:r>
              <a:rPr lang="en-US" sz="2400"/>
              <a:t>Blind children hear and talk, but lack visual cues to language:</a:t>
            </a:r>
          </a:p>
          <a:p>
            <a:pPr eaLnBrk="1" hangingPunct="1">
              <a:buFontTx/>
              <a:buNone/>
            </a:pPr>
            <a:endParaRPr lang="en-US" sz="2400"/>
          </a:p>
          <a:p>
            <a:pPr eaLnBrk="1" hangingPunct="1">
              <a:buFontTx/>
              <a:buNone/>
            </a:pPr>
            <a:endParaRPr lang="en-US" sz="2400"/>
          </a:p>
        </p:txBody>
      </p:sp>
      <p:sp>
        <p:nvSpPr>
          <p:cNvPr id="19460" name="Rectangle 4"/>
          <p:cNvSpPr>
            <a:spLocks noChangeArrowheads="1"/>
          </p:cNvSpPr>
          <p:nvPr/>
        </p:nvSpPr>
        <p:spPr bwMode="auto">
          <a:xfrm>
            <a:off x="0" y="1752600"/>
            <a:ext cx="9144000" cy="1066800"/>
          </a:xfrm>
          <a:prstGeom prst="rect">
            <a:avLst/>
          </a:prstGeom>
          <a:noFill/>
          <a:ln w="9525">
            <a:noFill/>
            <a:miter lim="800000"/>
            <a:headEnd/>
            <a:tailEnd/>
          </a:ln>
        </p:spPr>
        <p:txBody>
          <a:bodyPr>
            <a:prstTxWarp prst="textNoShape">
              <a:avLst/>
            </a:prstTxWarp>
          </a:bodyPr>
          <a:lstStyle/>
          <a:p>
            <a:pPr marL="342900" indent="-342900" eaLnBrk="1" hangingPunct="1">
              <a:spcBef>
                <a:spcPct val="20000"/>
              </a:spcBef>
            </a:pPr>
            <a:r>
              <a:rPr lang="en-US" b="0" dirty="0">
                <a:latin typeface="Calibri"/>
                <a:ea typeface="Osaka" pitchFamily="-1" charset="-128"/>
                <a:cs typeface="Osaka" pitchFamily="-1" charset="-128"/>
              </a:rPr>
              <a:t>Ex 1: achieving joint attention through pointing and eye gaze isn’t possible. </a:t>
            </a:r>
          </a:p>
        </p:txBody>
      </p:sp>
      <p:pic>
        <p:nvPicPr>
          <p:cNvPr id="19461" name="Picture 1"/>
          <p:cNvPicPr>
            <a:picLocks noChangeAspect="1"/>
          </p:cNvPicPr>
          <p:nvPr/>
        </p:nvPicPr>
        <p:blipFill>
          <a:blip r:embed="rId3"/>
          <a:srcRect/>
          <a:stretch>
            <a:fillRect/>
          </a:stretch>
        </p:blipFill>
        <p:spPr bwMode="auto">
          <a:xfrm>
            <a:off x="3314700" y="3162300"/>
            <a:ext cx="2895600" cy="2895600"/>
          </a:xfrm>
          <a:prstGeom prst="rect">
            <a:avLst/>
          </a:prstGeom>
          <a:noFill/>
          <a:ln w="9525">
            <a:noFill/>
            <a:miter lim="800000"/>
            <a:headEnd/>
            <a:tailEnd/>
          </a:ln>
        </p:spPr>
      </p:pic>
      <p:sp>
        <p:nvSpPr>
          <p:cNvPr id="19462" name="AutoShape 7"/>
          <p:cNvSpPr>
            <a:spLocks noChangeArrowheads="1"/>
          </p:cNvSpPr>
          <p:nvPr/>
        </p:nvSpPr>
        <p:spPr bwMode="auto">
          <a:xfrm>
            <a:off x="2209800" y="2895600"/>
            <a:ext cx="5105400" cy="3429000"/>
          </a:xfrm>
          <a:custGeom>
            <a:avLst/>
            <a:gdLst>
              <a:gd name="T0" fmla="*/ 2552700 w 21600"/>
              <a:gd name="T1" fmla="*/ 0 h 21600"/>
              <a:gd name="T2" fmla="*/ 747610 w 21600"/>
              <a:gd name="T3" fmla="*/ 502126 h 21600"/>
              <a:gd name="T4" fmla="*/ 0 w 21600"/>
              <a:gd name="T5" fmla="*/ 1714500 h 21600"/>
              <a:gd name="T6" fmla="*/ 747610 w 21600"/>
              <a:gd name="T7" fmla="*/ 2926874 h 21600"/>
              <a:gd name="T8" fmla="*/ 2552700 w 21600"/>
              <a:gd name="T9" fmla="*/ 3429000 h 21600"/>
              <a:gd name="T10" fmla="*/ 4357790 w 21600"/>
              <a:gd name="T11" fmla="*/ 2926874 h 21600"/>
              <a:gd name="T12" fmla="*/ 5105400 w 21600"/>
              <a:gd name="T13" fmla="*/ 1714500 h 21600"/>
              <a:gd name="T14" fmla="*/ 4357790 w 21600"/>
              <a:gd name="T15" fmla="*/ 50212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lnTo>
                  <a:pt x="17401" y="15493"/>
                </a:lnTo>
                <a:close/>
                <a:moveTo>
                  <a:pt x="4198" y="6106"/>
                </a:moveTo>
                <a:cubicBezTo>
                  <a:pt x="3223" y="7477"/>
                  <a:pt x="2700" y="9117"/>
                  <a:pt x="2700" y="10799"/>
                </a:cubicBezTo>
                <a:cubicBezTo>
                  <a:pt x="2700" y="15273"/>
                  <a:pt x="6326" y="18900"/>
                  <a:pt x="10800" y="18900"/>
                </a:cubicBezTo>
                <a:cubicBezTo>
                  <a:pt x="12482" y="18900"/>
                  <a:pt x="14122" y="18376"/>
                  <a:pt x="15493" y="17401"/>
                </a:cubicBezTo>
                <a:lnTo>
                  <a:pt x="4198" y="6106"/>
                </a:lnTo>
                <a:close/>
              </a:path>
            </a:pathLst>
          </a:custGeom>
          <a:solidFill>
            <a:srgbClr val="B3129A">
              <a:alpha val="23921"/>
            </a:srgbClr>
          </a:solidFill>
          <a:ln w="9525">
            <a:solidFill>
              <a:srgbClr val="B3129A">
                <a:alpha val="23137"/>
              </a:srgbClr>
            </a:solidFill>
            <a:miter lim="800000"/>
            <a:headEnd/>
            <a:tailEnd/>
          </a:ln>
        </p:spPr>
        <p:txBody>
          <a:bodyPr wrap="none" anchor="ctr">
            <a:prstTxWarp prst="textNoShape">
              <a:avLst/>
            </a:prstTxWarp>
          </a:bodyPr>
          <a:lstStyle/>
          <a:p>
            <a:endParaRPr lang="en-US" dirty="0">
              <a:latin typeface="Calibri"/>
            </a:endParaRP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idx="4294967295"/>
          </p:nvPr>
        </p:nvSpPr>
        <p:spPr/>
        <p:txBody>
          <a:bodyPr/>
          <a:lstStyle/>
          <a:p>
            <a:pPr eaLnBrk="1" hangingPunct="1"/>
            <a:r>
              <a:rPr lang="en-US" sz="3200"/>
              <a:t>Announcements</a:t>
            </a:r>
          </a:p>
        </p:txBody>
      </p:sp>
      <p:sp>
        <p:nvSpPr>
          <p:cNvPr id="3075" name="Rectangle 3"/>
          <p:cNvSpPr>
            <a:spLocks noGrp="1" noChangeArrowheads="1"/>
          </p:cNvSpPr>
          <p:nvPr>
            <p:ph type="body" idx="4294967295"/>
          </p:nvPr>
        </p:nvSpPr>
        <p:spPr>
          <a:xfrm>
            <a:off x="304800" y="1524000"/>
            <a:ext cx="8686800" cy="5334000"/>
          </a:xfrm>
        </p:spPr>
        <p:txBody>
          <a:bodyPr/>
          <a:lstStyle/>
          <a:p>
            <a:pPr eaLnBrk="1" hangingPunct="1">
              <a:buFontTx/>
              <a:buNone/>
            </a:pPr>
            <a:r>
              <a:rPr lang="en-US" sz="2400" dirty="0"/>
              <a:t>Review questions available for language development in special populations</a:t>
            </a:r>
          </a:p>
          <a:p>
            <a:pPr eaLnBrk="1" hangingPunct="1">
              <a:buFontTx/>
              <a:buNone/>
            </a:pPr>
            <a:endParaRPr lang="en-US" sz="2400" dirty="0"/>
          </a:p>
          <a:p>
            <a:pPr eaLnBrk="1" hangingPunct="1">
              <a:buFontTx/>
              <a:buNone/>
            </a:pPr>
            <a:r>
              <a:rPr lang="en-US" sz="2400" dirty="0"/>
              <a:t>Review session in class on 3</a:t>
            </a:r>
            <a:r>
              <a:rPr lang="en-US" sz="2400" dirty="0" smtClean="0"/>
              <a:t>/</a:t>
            </a:r>
            <a:r>
              <a:rPr lang="en-US" sz="2400" dirty="0" smtClean="0"/>
              <a:t>14</a:t>
            </a:r>
            <a:r>
              <a:rPr lang="en-US" sz="2400" dirty="0" smtClean="0"/>
              <a:t>/</a:t>
            </a:r>
            <a:r>
              <a:rPr lang="en-US" sz="2400" dirty="0"/>
              <a:t>13 for final</a:t>
            </a:r>
          </a:p>
          <a:p>
            <a:pPr eaLnBrk="1" hangingPunct="1">
              <a:buFontTx/>
              <a:buNone/>
            </a:pPr>
            <a:endParaRPr lang="en-US" sz="2400" dirty="0"/>
          </a:p>
          <a:p>
            <a:pPr eaLnBrk="1" hangingPunct="1">
              <a:buFontTx/>
              <a:buNone/>
            </a:pPr>
            <a:r>
              <a:rPr lang="en-US" sz="2400" dirty="0"/>
              <a:t>Final: 3</a:t>
            </a:r>
            <a:r>
              <a:rPr lang="en-US" sz="2400" dirty="0" smtClean="0"/>
              <a:t>/</a:t>
            </a:r>
            <a:r>
              <a:rPr lang="en-US" sz="2400" dirty="0" smtClean="0"/>
              <a:t>22</a:t>
            </a:r>
            <a:r>
              <a:rPr lang="en-US" sz="2400" dirty="0" smtClean="0"/>
              <a:t>/</a:t>
            </a:r>
            <a:r>
              <a:rPr lang="en-US" sz="2400" dirty="0"/>
              <a:t>13, </a:t>
            </a:r>
            <a:r>
              <a:rPr lang="en-US" sz="2400" dirty="0" smtClean="0"/>
              <a:t>10:30am-</a:t>
            </a:r>
            <a:r>
              <a:rPr lang="en-US" sz="2400" dirty="0" smtClean="0"/>
              <a:t>12</a:t>
            </a:r>
            <a:r>
              <a:rPr lang="en-US" sz="2400" dirty="0" smtClean="0"/>
              <a:t>:30pm, </a:t>
            </a:r>
            <a:r>
              <a:rPr lang="en-US" sz="2400" dirty="0"/>
              <a:t>in the normal classroom</a:t>
            </a:r>
          </a:p>
          <a:p>
            <a:pPr eaLnBrk="1" hangingPunct="1">
              <a:buFontTx/>
              <a:buNone/>
            </a:pPr>
            <a:r>
              <a:rPr lang="en-US" sz="2400" dirty="0"/>
              <a:t>			OR the computer lab in SBSG G241</a:t>
            </a:r>
          </a:p>
          <a:p>
            <a:pPr eaLnBrk="1" hangingPunct="1">
              <a:buFontTx/>
              <a:buNone/>
            </a:pPr>
            <a:endParaRPr lang="en-US" sz="2400" dirty="0"/>
          </a:p>
          <a:p>
            <a:pPr eaLnBrk="1" hangingPunct="1">
              <a:buFontTx/>
              <a:buNone/>
            </a:pPr>
            <a:r>
              <a:rPr lang="en-US" sz="2400" dirty="0"/>
              <a:t>Please fill out course evaluations</a:t>
            </a:r>
          </a:p>
          <a:p>
            <a:pPr eaLnBrk="1" hangingPunct="1">
              <a:buFontTx/>
              <a:buNone/>
            </a:pPr>
            <a:endParaRPr lang="en-US" sz="2400" dirty="0"/>
          </a:p>
          <a:p>
            <a:pPr eaLnBrk="1" hangingPunct="1">
              <a:buFontTx/>
              <a:buNone/>
            </a:pPr>
            <a:r>
              <a:rPr lang="en-US" sz="2400" dirty="0"/>
              <a:t>Remember that extra credit is available!</a:t>
            </a: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685800" y="0"/>
            <a:ext cx="7772400" cy="1143000"/>
          </a:xfrm>
          <a:prstGeom prst="rect">
            <a:avLst/>
          </a:prstGeom>
          <a:noFill/>
          <a:ln w="9525">
            <a:noFill/>
            <a:miter lim="800000"/>
            <a:headEnd/>
            <a:tailEnd/>
          </a:ln>
        </p:spPr>
        <p:txBody>
          <a:bodyPr anchor="ctr">
            <a:prstTxWarp prst="textNoShape">
              <a:avLst/>
            </a:prstTxWarp>
          </a:bodyPr>
          <a:lstStyle/>
          <a:p>
            <a:pPr algn="ctr" eaLnBrk="1" hangingPunct="1"/>
            <a:r>
              <a:rPr lang="en-US" sz="3200" b="0" dirty="0">
                <a:solidFill>
                  <a:schemeClr val="tx2"/>
                </a:solidFill>
                <a:latin typeface="Calibri"/>
                <a:ea typeface="Osaka" pitchFamily="-1" charset="-128"/>
                <a:cs typeface="Osaka" pitchFamily="-1" charset="-128"/>
              </a:rPr>
              <a:t>Why blind children?</a:t>
            </a:r>
          </a:p>
        </p:txBody>
      </p:sp>
      <p:sp>
        <p:nvSpPr>
          <p:cNvPr id="20483" name="Rectangle 3"/>
          <p:cNvSpPr>
            <a:spLocks noChangeArrowheads="1"/>
          </p:cNvSpPr>
          <p:nvPr/>
        </p:nvSpPr>
        <p:spPr bwMode="auto">
          <a:xfrm>
            <a:off x="0" y="990600"/>
            <a:ext cx="9144000" cy="1676400"/>
          </a:xfrm>
          <a:prstGeom prst="rect">
            <a:avLst/>
          </a:prstGeom>
          <a:noFill/>
          <a:ln w="9525">
            <a:noFill/>
            <a:miter lim="800000"/>
            <a:headEnd/>
            <a:tailEnd/>
          </a:ln>
        </p:spPr>
        <p:txBody>
          <a:bodyPr>
            <a:prstTxWarp prst="textNoShape">
              <a:avLst/>
            </a:prstTxWarp>
          </a:bodyPr>
          <a:lstStyle/>
          <a:p>
            <a:pPr marL="342900" indent="-342900" eaLnBrk="1" hangingPunct="1">
              <a:spcBef>
                <a:spcPct val="20000"/>
              </a:spcBef>
            </a:pPr>
            <a:r>
              <a:rPr lang="en-US" b="0" dirty="0">
                <a:latin typeface="Calibri"/>
                <a:ea typeface="Osaka" pitchFamily="-1" charset="-128"/>
                <a:cs typeface="Osaka" pitchFamily="-1" charset="-128"/>
              </a:rPr>
              <a:t>Blind children hear and talk, but lack visual cues to language:</a:t>
            </a:r>
          </a:p>
        </p:txBody>
      </p:sp>
      <p:sp>
        <p:nvSpPr>
          <p:cNvPr id="20484" name="Rectangle 5"/>
          <p:cNvSpPr>
            <a:spLocks noChangeArrowheads="1"/>
          </p:cNvSpPr>
          <p:nvPr/>
        </p:nvSpPr>
        <p:spPr bwMode="auto">
          <a:xfrm>
            <a:off x="0" y="1905000"/>
            <a:ext cx="9144000" cy="1752600"/>
          </a:xfrm>
          <a:prstGeom prst="rect">
            <a:avLst/>
          </a:prstGeom>
          <a:noFill/>
          <a:ln w="9525">
            <a:noFill/>
            <a:miter lim="800000"/>
            <a:headEnd/>
            <a:tailEnd/>
          </a:ln>
        </p:spPr>
        <p:txBody>
          <a:bodyPr>
            <a:prstTxWarp prst="textNoShape">
              <a:avLst/>
            </a:prstTxWarp>
          </a:bodyPr>
          <a:lstStyle/>
          <a:p>
            <a:pPr marL="342900" indent="-342900" eaLnBrk="1" hangingPunct="1">
              <a:spcBef>
                <a:spcPct val="20000"/>
              </a:spcBef>
            </a:pPr>
            <a:r>
              <a:rPr lang="en-US" b="0" dirty="0">
                <a:latin typeface="Calibri"/>
                <a:ea typeface="Osaka" pitchFamily="-1" charset="-128"/>
                <a:cs typeface="Osaka" pitchFamily="-1" charset="-128"/>
              </a:rPr>
              <a:t>Ex 2: visual information about lip configurations for producing sounds isn’t available. </a:t>
            </a:r>
          </a:p>
        </p:txBody>
      </p:sp>
      <p:pic>
        <p:nvPicPr>
          <p:cNvPr id="20485" name="Picture 1"/>
          <p:cNvPicPr>
            <a:picLocks noChangeAspect="1"/>
          </p:cNvPicPr>
          <p:nvPr/>
        </p:nvPicPr>
        <p:blipFill>
          <a:blip r:embed="rId3"/>
          <a:srcRect/>
          <a:stretch>
            <a:fillRect/>
          </a:stretch>
        </p:blipFill>
        <p:spPr bwMode="auto">
          <a:xfrm>
            <a:off x="2071688" y="3409950"/>
            <a:ext cx="3705225" cy="2705100"/>
          </a:xfrm>
          <a:prstGeom prst="rect">
            <a:avLst/>
          </a:prstGeom>
          <a:noFill/>
          <a:ln w="9525">
            <a:noFill/>
            <a:miter lim="800000"/>
            <a:headEnd/>
            <a:tailEnd/>
          </a:ln>
        </p:spPr>
      </p:pic>
      <p:sp>
        <p:nvSpPr>
          <p:cNvPr id="20486" name="AutoShape 9"/>
          <p:cNvSpPr>
            <a:spLocks noChangeArrowheads="1"/>
          </p:cNvSpPr>
          <p:nvPr/>
        </p:nvSpPr>
        <p:spPr bwMode="auto">
          <a:xfrm>
            <a:off x="1371600" y="3048000"/>
            <a:ext cx="5105400" cy="3429000"/>
          </a:xfrm>
          <a:custGeom>
            <a:avLst/>
            <a:gdLst>
              <a:gd name="T0" fmla="*/ 2552700 w 21600"/>
              <a:gd name="T1" fmla="*/ 0 h 21600"/>
              <a:gd name="T2" fmla="*/ 747610 w 21600"/>
              <a:gd name="T3" fmla="*/ 502126 h 21600"/>
              <a:gd name="T4" fmla="*/ 0 w 21600"/>
              <a:gd name="T5" fmla="*/ 1714500 h 21600"/>
              <a:gd name="T6" fmla="*/ 747610 w 21600"/>
              <a:gd name="T7" fmla="*/ 2926874 h 21600"/>
              <a:gd name="T8" fmla="*/ 2552700 w 21600"/>
              <a:gd name="T9" fmla="*/ 3429000 h 21600"/>
              <a:gd name="T10" fmla="*/ 4357790 w 21600"/>
              <a:gd name="T11" fmla="*/ 2926874 h 21600"/>
              <a:gd name="T12" fmla="*/ 5105400 w 21600"/>
              <a:gd name="T13" fmla="*/ 1714500 h 21600"/>
              <a:gd name="T14" fmla="*/ 4357790 w 21600"/>
              <a:gd name="T15" fmla="*/ 50212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lnTo>
                  <a:pt x="17401" y="15493"/>
                </a:lnTo>
                <a:close/>
                <a:moveTo>
                  <a:pt x="4198" y="6106"/>
                </a:moveTo>
                <a:cubicBezTo>
                  <a:pt x="3223" y="7477"/>
                  <a:pt x="2700" y="9117"/>
                  <a:pt x="2700" y="10799"/>
                </a:cubicBezTo>
                <a:cubicBezTo>
                  <a:pt x="2700" y="15273"/>
                  <a:pt x="6326" y="18900"/>
                  <a:pt x="10800" y="18900"/>
                </a:cubicBezTo>
                <a:cubicBezTo>
                  <a:pt x="12482" y="18900"/>
                  <a:pt x="14122" y="18376"/>
                  <a:pt x="15493" y="17401"/>
                </a:cubicBezTo>
                <a:lnTo>
                  <a:pt x="4198" y="6106"/>
                </a:lnTo>
                <a:close/>
              </a:path>
            </a:pathLst>
          </a:custGeom>
          <a:solidFill>
            <a:srgbClr val="B3129A">
              <a:alpha val="23921"/>
            </a:srgbClr>
          </a:solidFill>
          <a:ln w="9525">
            <a:solidFill>
              <a:srgbClr val="B3129A">
                <a:alpha val="23137"/>
              </a:srgbClr>
            </a:solidFill>
            <a:miter lim="800000"/>
            <a:headEnd/>
            <a:tailEnd/>
          </a:ln>
        </p:spPr>
        <p:txBody>
          <a:bodyPr wrap="none" anchor="ctr">
            <a:prstTxWarp prst="textNoShape">
              <a:avLst/>
            </a:prstTxWarp>
          </a:bodyPr>
          <a:lstStyle/>
          <a:p>
            <a:endParaRPr lang="en-US" dirty="0">
              <a:latin typeface="Calibri"/>
            </a:endParaRPr>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Grp="1" noChangeArrowheads="1"/>
          </p:cNvSpPr>
          <p:nvPr>
            <p:ph type="title" idx="4294967295"/>
          </p:nvPr>
        </p:nvSpPr>
        <p:spPr>
          <a:xfrm>
            <a:off x="685800" y="0"/>
            <a:ext cx="7772400" cy="1143000"/>
          </a:xfrm>
          <a:noFill/>
        </p:spPr>
        <p:txBody>
          <a:bodyPr/>
          <a:lstStyle/>
          <a:p>
            <a:pPr eaLnBrk="1" hangingPunct="1"/>
            <a:r>
              <a:rPr lang="en-US" sz="3200"/>
              <a:t>Linguistic Development of Blind Children</a:t>
            </a:r>
          </a:p>
        </p:txBody>
      </p:sp>
      <p:sp>
        <p:nvSpPr>
          <p:cNvPr id="21507" name="Rectangle 6"/>
          <p:cNvSpPr>
            <a:spLocks noChangeArrowheads="1"/>
          </p:cNvSpPr>
          <p:nvPr/>
        </p:nvSpPr>
        <p:spPr bwMode="auto">
          <a:xfrm>
            <a:off x="0" y="2667000"/>
            <a:ext cx="9144000" cy="1066800"/>
          </a:xfrm>
          <a:prstGeom prst="rect">
            <a:avLst/>
          </a:prstGeom>
          <a:noFill/>
          <a:ln w="9525">
            <a:noFill/>
            <a:miter lim="800000"/>
            <a:headEnd/>
            <a:tailEnd/>
          </a:ln>
        </p:spPr>
        <p:txBody>
          <a:bodyPr>
            <a:prstTxWarp prst="textNoShape">
              <a:avLst/>
            </a:prstTxWarp>
          </a:bodyPr>
          <a:lstStyle/>
          <a:p>
            <a:pPr marL="342900" indent="-342900" eaLnBrk="1" hangingPunct="1">
              <a:spcBef>
                <a:spcPct val="20000"/>
              </a:spcBef>
            </a:pPr>
            <a:r>
              <a:rPr lang="en-US" b="0" dirty="0">
                <a:latin typeface="Calibri"/>
                <a:ea typeface="Osaka" pitchFamily="-1" charset="-128"/>
                <a:cs typeface="Osaka" pitchFamily="-1" charset="-128"/>
              </a:rPr>
              <a:t>Lexicon </a:t>
            </a:r>
            <a:r>
              <a:rPr lang="en-US" b="0" dirty="0" smtClean="0">
                <a:latin typeface="Calibri"/>
                <a:ea typeface="Osaka" pitchFamily="-1" charset="-128"/>
                <a:cs typeface="Osaka" pitchFamily="-1" charset="-128"/>
              </a:rPr>
              <a:t>development: </a:t>
            </a:r>
            <a:r>
              <a:rPr lang="en-US" b="0" dirty="0">
                <a:latin typeface="Calibri"/>
                <a:ea typeface="Osaka" pitchFamily="-1" charset="-128"/>
                <a:cs typeface="Osaka" pitchFamily="-1" charset="-128"/>
              </a:rPr>
              <a:t>Blind children have </a:t>
            </a:r>
            <a:r>
              <a:rPr lang="en-US" b="0" dirty="0">
                <a:solidFill>
                  <a:srgbClr val="B3129A"/>
                </a:solidFill>
                <a:latin typeface="Calibri"/>
                <a:ea typeface="Osaka" pitchFamily="-1" charset="-128"/>
                <a:cs typeface="Osaka" pitchFamily="-1" charset="-128"/>
              </a:rPr>
              <a:t>fewer words for things that can be seen, but not touched</a:t>
            </a:r>
            <a:r>
              <a:rPr lang="en-US" b="0" dirty="0">
                <a:latin typeface="Calibri"/>
                <a:ea typeface="Osaka" pitchFamily="-1" charset="-128"/>
                <a:cs typeface="Osaka" pitchFamily="-1" charset="-128"/>
              </a:rPr>
              <a:t> (like flag, moon).  They have more words for things associated with auditory change.</a:t>
            </a:r>
          </a:p>
          <a:p>
            <a:pPr marL="342900" indent="-342900" eaLnBrk="1" hangingPunct="1">
              <a:spcBef>
                <a:spcPct val="20000"/>
              </a:spcBef>
            </a:pPr>
            <a:endParaRPr lang="en-US" b="0" dirty="0">
              <a:latin typeface="Calibri"/>
              <a:ea typeface="Osaka" pitchFamily="-1" charset="-128"/>
              <a:cs typeface="Osaka" pitchFamily="-1" charset="-128"/>
            </a:endParaRPr>
          </a:p>
        </p:txBody>
      </p:sp>
      <p:sp>
        <p:nvSpPr>
          <p:cNvPr id="21508" name="Rectangle 7"/>
          <p:cNvSpPr>
            <a:spLocks noChangeArrowheads="1"/>
          </p:cNvSpPr>
          <p:nvPr/>
        </p:nvSpPr>
        <p:spPr bwMode="auto">
          <a:xfrm>
            <a:off x="0" y="1143000"/>
            <a:ext cx="9144000" cy="1752600"/>
          </a:xfrm>
          <a:prstGeom prst="rect">
            <a:avLst/>
          </a:prstGeom>
          <a:noFill/>
          <a:ln w="9525">
            <a:noFill/>
            <a:miter lim="800000"/>
            <a:headEnd/>
            <a:tailEnd/>
          </a:ln>
        </p:spPr>
        <p:txBody>
          <a:bodyPr>
            <a:prstTxWarp prst="textNoShape">
              <a:avLst/>
            </a:prstTxWarp>
          </a:bodyPr>
          <a:lstStyle/>
          <a:p>
            <a:pPr marL="342900" indent="-342900" eaLnBrk="1" hangingPunct="1">
              <a:spcBef>
                <a:spcPct val="20000"/>
              </a:spcBef>
            </a:pPr>
            <a:r>
              <a:rPr lang="en-US" b="0" dirty="0">
                <a:latin typeface="Calibri"/>
                <a:ea typeface="Osaka" pitchFamily="-1" charset="-128"/>
                <a:cs typeface="Osaka" pitchFamily="-1" charset="-128"/>
              </a:rPr>
              <a:t>Phonological development: Blind children make </a:t>
            </a:r>
            <a:r>
              <a:rPr lang="en-US" b="0" dirty="0">
                <a:solidFill>
                  <a:srgbClr val="B3129A"/>
                </a:solidFill>
                <a:latin typeface="Calibri"/>
                <a:ea typeface="Osaka" pitchFamily="-1" charset="-128"/>
                <a:cs typeface="Osaka" pitchFamily="-1" charset="-128"/>
              </a:rPr>
              <a:t>more errors than sighted children with sounds that involve visible articulatory movements</a:t>
            </a:r>
            <a:r>
              <a:rPr lang="en-US" b="0" dirty="0">
                <a:latin typeface="Calibri"/>
                <a:ea typeface="Osaka" pitchFamily="-1" charset="-128"/>
                <a:cs typeface="Osaka" pitchFamily="-1" charset="-128"/>
              </a:rPr>
              <a:t> (/b/, /m/, /f/). </a:t>
            </a:r>
          </a:p>
          <a:p>
            <a:pPr marL="342900" indent="-342900" eaLnBrk="1" hangingPunct="1">
              <a:spcBef>
                <a:spcPct val="20000"/>
              </a:spcBef>
            </a:pPr>
            <a:endParaRPr lang="en-US" b="0" dirty="0">
              <a:latin typeface="Calibri"/>
              <a:ea typeface="Osaka" pitchFamily="-1" charset="-128"/>
              <a:cs typeface="Osaka" pitchFamily="-1" charset="-128"/>
            </a:endParaRPr>
          </a:p>
        </p:txBody>
      </p:sp>
      <p:sp>
        <p:nvSpPr>
          <p:cNvPr id="21509" name="Rectangle 9"/>
          <p:cNvSpPr>
            <a:spLocks noChangeArrowheads="1"/>
          </p:cNvSpPr>
          <p:nvPr/>
        </p:nvSpPr>
        <p:spPr bwMode="auto">
          <a:xfrm>
            <a:off x="0" y="4114800"/>
            <a:ext cx="9144000" cy="2362200"/>
          </a:xfrm>
          <a:prstGeom prst="rect">
            <a:avLst/>
          </a:prstGeom>
          <a:noFill/>
          <a:ln w="9525">
            <a:noFill/>
            <a:miter lim="800000"/>
            <a:headEnd/>
            <a:tailEnd/>
          </a:ln>
        </p:spPr>
        <p:txBody>
          <a:bodyPr>
            <a:prstTxWarp prst="textNoShape">
              <a:avLst/>
            </a:prstTxWarp>
          </a:bodyPr>
          <a:lstStyle/>
          <a:p>
            <a:pPr marL="342900" indent="-342900" eaLnBrk="1" hangingPunct="1">
              <a:spcBef>
                <a:spcPct val="20000"/>
              </a:spcBef>
            </a:pPr>
            <a:r>
              <a:rPr lang="en-US" b="0" dirty="0">
                <a:latin typeface="Calibri"/>
                <a:ea typeface="Osaka" pitchFamily="-1" charset="-128"/>
                <a:cs typeface="Osaka" pitchFamily="-1" charset="-128"/>
              </a:rPr>
              <a:t>Syntactic </a:t>
            </a:r>
            <a:r>
              <a:rPr lang="en-US" b="0" dirty="0" smtClean="0">
                <a:latin typeface="Calibri"/>
                <a:ea typeface="Osaka" pitchFamily="-1" charset="-128"/>
                <a:cs typeface="Osaka" pitchFamily="-1" charset="-128"/>
              </a:rPr>
              <a:t>development: </a:t>
            </a:r>
            <a:r>
              <a:rPr lang="en-US" b="0" dirty="0">
                <a:solidFill>
                  <a:srgbClr val="B3129A"/>
                </a:solidFill>
                <a:latin typeface="Calibri"/>
                <a:ea typeface="Osaka" pitchFamily="-1" charset="-128"/>
                <a:cs typeface="Osaka" pitchFamily="-1" charset="-128"/>
              </a:rPr>
              <a:t>Same as that of sighted children</a:t>
            </a:r>
            <a:r>
              <a:rPr lang="en-US" b="0" dirty="0">
                <a:latin typeface="Calibri"/>
                <a:ea typeface="Osaka" pitchFamily="-1" charset="-128"/>
                <a:cs typeface="Osaka" pitchFamily="-1" charset="-128"/>
              </a:rPr>
              <a:t>.</a:t>
            </a:r>
          </a:p>
          <a:p>
            <a:pPr marL="342900" indent="-342900" eaLnBrk="1" hangingPunct="1">
              <a:spcBef>
                <a:spcPct val="20000"/>
              </a:spcBef>
            </a:pPr>
            <a:r>
              <a:rPr lang="en-US" b="0" dirty="0">
                <a:latin typeface="Calibri"/>
                <a:ea typeface="Osaka" pitchFamily="-1" charset="-128"/>
                <a:cs typeface="Osaka" pitchFamily="-1" charset="-128"/>
              </a:rPr>
              <a:t>	- Some differences due to mother’s input (fewer questions, more commands), which leads to late auxiliary verb</a:t>
            </a:r>
            <a:r>
              <a:rPr lang="en-US" b="0" dirty="0">
                <a:solidFill>
                  <a:srgbClr val="21CF7D"/>
                </a:solidFill>
                <a:latin typeface="Calibri"/>
                <a:ea typeface="Osaka" pitchFamily="-1" charset="-128"/>
                <a:cs typeface="Osaka" pitchFamily="-1" charset="-128"/>
              </a:rPr>
              <a:t> </a:t>
            </a:r>
            <a:r>
              <a:rPr lang="en-US" b="0" dirty="0">
                <a:latin typeface="Calibri"/>
                <a:ea typeface="Osaka" pitchFamily="-1" charset="-128"/>
                <a:cs typeface="Osaka" pitchFamily="-1" charset="-128"/>
              </a:rPr>
              <a:t>(“has”, “is”) acquisition</a:t>
            </a:r>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4"/>
          <p:cNvSpPr>
            <a:spLocks noGrp="1" noChangeArrowheads="1"/>
          </p:cNvSpPr>
          <p:nvPr>
            <p:ph type="title" idx="4294967295"/>
          </p:nvPr>
        </p:nvSpPr>
        <p:spPr>
          <a:xfrm>
            <a:off x="685800" y="0"/>
            <a:ext cx="7772400" cy="1143000"/>
          </a:xfrm>
          <a:noFill/>
        </p:spPr>
        <p:txBody>
          <a:bodyPr/>
          <a:lstStyle/>
          <a:p>
            <a:pPr eaLnBrk="1" hangingPunct="1"/>
            <a:r>
              <a:rPr lang="en-US" sz="3200"/>
              <a:t>Insight into first language acquisition</a:t>
            </a:r>
          </a:p>
        </p:txBody>
      </p:sp>
      <p:sp>
        <p:nvSpPr>
          <p:cNvPr id="22531" name="Rectangle 7"/>
          <p:cNvSpPr>
            <a:spLocks noChangeArrowheads="1"/>
          </p:cNvSpPr>
          <p:nvPr/>
        </p:nvSpPr>
        <p:spPr bwMode="auto">
          <a:xfrm>
            <a:off x="0" y="1371600"/>
            <a:ext cx="9144000" cy="1447800"/>
          </a:xfrm>
          <a:prstGeom prst="rect">
            <a:avLst/>
          </a:prstGeom>
          <a:noFill/>
          <a:ln w="9525">
            <a:noFill/>
            <a:miter lim="800000"/>
            <a:headEnd/>
            <a:tailEnd/>
          </a:ln>
        </p:spPr>
        <p:txBody>
          <a:bodyPr>
            <a:prstTxWarp prst="textNoShape">
              <a:avLst/>
            </a:prstTxWarp>
          </a:bodyPr>
          <a:lstStyle/>
          <a:p>
            <a:pPr marL="342900" indent="-342900" eaLnBrk="1" hangingPunct="1">
              <a:spcBef>
                <a:spcPct val="20000"/>
              </a:spcBef>
            </a:pPr>
            <a:r>
              <a:rPr lang="en-US" b="0" dirty="0">
                <a:latin typeface="Calibri"/>
                <a:ea typeface="Osaka" pitchFamily="-1" charset="-128"/>
                <a:cs typeface="Osaka" pitchFamily="-1" charset="-128"/>
              </a:rPr>
              <a:t>One perspective: language development builds on nonverbal communication, and on accessing the meanings of sentences from the observable nonlinguistic context.</a:t>
            </a:r>
          </a:p>
        </p:txBody>
      </p:sp>
      <p:sp>
        <p:nvSpPr>
          <p:cNvPr id="22532" name="Rectangle 8"/>
          <p:cNvSpPr>
            <a:spLocks noChangeArrowheads="1"/>
          </p:cNvSpPr>
          <p:nvPr/>
        </p:nvSpPr>
        <p:spPr bwMode="auto">
          <a:xfrm>
            <a:off x="0" y="2971800"/>
            <a:ext cx="9144000" cy="3124200"/>
          </a:xfrm>
          <a:prstGeom prst="rect">
            <a:avLst/>
          </a:prstGeom>
          <a:noFill/>
          <a:ln w="9525">
            <a:noFill/>
            <a:miter lim="800000"/>
            <a:headEnd/>
            <a:tailEnd/>
          </a:ln>
        </p:spPr>
        <p:txBody>
          <a:bodyPr>
            <a:prstTxWarp prst="textNoShape">
              <a:avLst/>
            </a:prstTxWarp>
          </a:bodyPr>
          <a:lstStyle/>
          <a:p>
            <a:pPr marL="342900" indent="-342900" eaLnBrk="1" hangingPunct="1">
              <a:spcBef>
                <a:spcPct val="20000"/>
              </a:spcBef>
            </a:pPr>
            <a:r>
              <a:rPr lang="en-US" b="0" dirty="0">
                <a:solidFill>
                  <a:srgbClr val="B3129A"/>
                </a:solidFill>
                <a:latin typeface="Calibri"/>
                <a:ea typeface="Osaka" pitchFamily="-1" charset="-128"/>
                <a:cs typeface="Osaka" pitchFamily="-1" charset="-128"/>
              </a:rPr>
              <a:t>But blind children can’t do either of these - yet they still acquire language the same way (and at the same time) as sighted children do.</a:t>
            </a:r>
            <a:endParaRPr lang="en-US" b="0" dirty="0">
              <a:latin typeface="Calibri"/>
              <a:ea typeface="Osaka" pitchFamily="-1" charset="-128"/>
              <a:cs typeface="Osaka" pitchFamily="-1" charset="-128"/>
            </a:endParaRPr>
          </a:p>
          <a:p>
            <a:pPr marL="342900" indent="-342900" eaLnBrk="1" hangingPunct="1">
              <a:spcBef>
                <a:spcPct val="20000"/>
              </a:spcBef>
            </a:pPr>
            <a:endParaRPr lang="en-US" b="0" dirty="0">
              <a:latin typeface="Calibri"/>
              <a:ea typeface="Osaka" pitchFamily="-1" charset="-128"/>
              <a:cs typeface="Osaka" pitchFamily="-1" charset="-128"/>
            </a:endParaRPr>
          </a:p>
          <a:p>
            <a:pPr marL="342900" indent="-342900" eaLnBrk="1" hangingPunct="1">
              <a:spcBef>
                <a:spcPct val="20000"/>
              </a:spcBef>
            </a:pPr>
            <a:r>
              <a:rPr lang="en-US" b="0" dirty="0">
                <a:latin typeface="Calibri"/>
                <a:ea typeface="Osaka" pitchFamily="-1" charset="-128"/>
                <a:cs typeface="Osaka" pitchFamily="-1" charset="-128"/>
              </a:rPr>
              <a:t>Implication: Nonverbal cues are helpful, but not necessary.  Syntactic information in the language itself can be just as useful. (Remember how useful syntactic bootstrapping was for </a:t>
            </a:r>
            <a:r>
              <a:rPr lang="en-US" b="0" dirty="0" smtClean="0">
                <a:latin typeface="Calibri"/>
                <a:ea typeface="Osaka" pitchFamily="-1" charset="-128"/>
                <a:cs typeface="Osaka" pitchFamily="-1" charset="-128"/>
              </a:rPr>
              <a:t>lexical </a:t>
            </a:r>
            <a:r>
              <a:rPr lang="en-US" b="0" dirty="0">
                <a:latin typeface="Calibri"/>
                <a:ea typeface="Osaka" pitchFamily="-1" charset="-128"/>
                <a:cs typeface="Osaka" pitchFamily="-1" charset="-128"/>
              </a:rPr>
              <a:t>acquisition.)</a:t>
            </a:r>
            <a:endParaRPr lang="en-US" b="0" dirty="0">
              <a:solidFill>
                <a:schemeClr val="accent2"/>
              </a:solidFill>
              <a:latin typeface="Calibri"/>
              <a:ea typeface="Osaka" pitchFamily="-1" charset="-128"/>
              <a:cs typeface="Osaka" pitchFamily="-1" charset="-128"/>
            </a:endParaRPr>
          </a:p>
          <a:p>
            <a:pPr marL="342900" indent="-342900" eaLnBrk="1" hangingPunct="1">
              <a:spcBef>
                <a:spcPct val="20000"/>
              </a:spcBef>
            </a:pPr>
            <a:endParaRPr lang="en-US" b="0" dirty="0">
              <a:latin typeface="Calibri"/>
              <a:ea typeface="Osaka" pitchFamily="-1" charset="-128"/>
              <a:cs typeface="Osaka" pitchFamily="-1" charset="-128"/>
            </a:endParaRPr>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idx="4294967295"/>
          </p:nvPr>
        </p:nvSpPr>
        <p:spPr/>
        <p:txBody>
          <a:bodyPr/>
          <a:lstStyle/>
          <a:p>
            <a:pPr eaLnBrk="1" hangingPunct="1"/>
            <a:r>
              <a:rPr lang="en-US" sz="3200"/>
              <a:t>Mentally Retarded Children</a:t>
            </a:r>
          </a:p>
        </p:txBody>
      </p:sp>
      <p:pic>
        <p:nvPicPr>
          <p:cNvPr id="23555" name="Picture 4"/>
          <p:cNvPicPr>
            <a:picLocks noChangeAspect="1" noChangeArrowheads="1"/>
          </p:cNvPicPr>
          <p:nvPr/>
        </p:nvPicPr>
        <p:blipFill>
          <a:blip r:embed="rId3"/>
          <a:srcRect/>
          <a:stretch>
            <a:fillRect/>
          </a:stretch>
        </p:blipFill>
        <p:spPr bwMode="auto">
          <a:xfrm>
            <a:off x="457200" y="1676400"/>
            <a:ext cx="2371725" cy="1711325"/>
          </a:xfrm>
          <a:prstGeom prst="rect">
            <a:avLst/>
          </a:prstGeom>
          <a:noFill/>
          <a:ln w="9525">
            <a:noFill/>
            <a:miter lim="800000"/>
            <a:headEnd/>
            <a:tailEnd/>
          </a:ln>
        </p:spPr>
      </p:pic>
      <p:pic>
        <p:nvPicPr>
          <p:cNvPr id="23556" name="Picture 5"/>
          <p:cNvPicPr>
            <a:picLocks noChangeAspect="1" noChangeArrowheads="1"/>
          </p:cNvPicPr>
          <p:nvPr/>
        </p:nvPicPr>
        <p:blipFill>
          <a:blip r:embed="rId4"/>
          <a:srcRect/>
          <a:stretch>
            <a:fillRect/>
          </a:stretch>
        </p:blipFill>
        <p:spPr bwMode="auto">
          <a:xfrm>
            <a:off x="7086600" y="1447800"/>
            <a:ext cx="1489075" cy="1600200"/>
          </a:xfrm>
          <a:prstGeom prst="rect">
            <a:avLst/>
          </a:prstGeom>
          <a:noFill/>
          <a:ln w="9525">
            <a:noFill/>
            <a:miter lim="800000"/>
            <a:headEnd/>
            <a:tailEnd/>
          </a:ln>
        </p:spPr>
      </p:pic>
      <p:pic>
        <p:nvPicPr>
          <p:cNvPr id="23557" name="Picture 6"/>
          <p:cNvPicPr>
            <a:picLocks noChangeAspect="1" noChangeArrowheads="1"/>
          </p:cNvPicPr>
          <p:nvPr/>
        </p:nvPicPr>
        <p:blipFill>
          <a:blip r:embed="rId5"/>
          <a:srcRect/>
          <a:stretch>
            <a:fillRect/>
          </a:stretch>
        </p:blipFill>
        <p:spPr bwMode="auto">
          <a:xfrm>
            <a:off x="4800600" y="3200400"/>
            <a:ext cx="2514600" cy="2462213"/>
          </a:xfrm>
          <a:prstGeom prst="rect">
            <a:avLst/>
          </a:prstGeom>
          <a:noFill/>
          <a:ln w="15875">
            <a:solidFill>
              <a:schemeClr val="bg2"/>
            </a:solidFill>
            <a:miter lim="800000"/>
            <a:headEnd/>
            <a:tailEnd/>
          </a:ln>
        </p:spPr>
      </p:pic>
      <p:pic>
        <p:nvPicPr>
          <p:cNvPr id="23558" name="Picture 7"/>
          <p:cNvPicPr>
            <a:picLocks noChangeAspect="1" noChangeArrowheads="1"/>
          </p:cNvPicPr>
          <p:nvPr/>
        </p:nvPicPr>
        <p:blipFill>
          <a:blip r:embed="rId6"/>
          <a:srcRect/>
          <a:stretch>
            <a:fillRect/>
          </a:stretch>
        </p:blipFill>
        <p:spPr bwMode="auto">
          <a:xfrm>
            <a:off x="2438400" y="3505200"/>
            <a:ext cx="2052638" cy="2287588"/>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idx="4294967295"/>
          </p:nvPr>
        </p:nvSpPr>
        <p:spPr>
          <a:xfrm>
            <a:off x="609600" y="0"/>
            <a:ext cx="7772400" cy="1143000"/>
          </a:xfrm>
        </p:spPr>
        <p:txBody>
          <a:bodyPr/>
          <a:lstStyle/>
          <a:p>
            <a:pPr eaLnBrk="1" hangingPunct="1"/>
            <a:r>
              <a:rPr lang="en-US" sz="3200"/>
              <a:t>A Heterogeneous Group</a:t>
            </a:r>
          </a:p>
        </p:txBody>
      </p:sp>
      <p:sp>
        <p:nvSpPr>
          <p:cNvPr id="24579" name="Rectangle 3"/>
          <p:cNvSpPr>
            <a:spLocks noGrp="1" noChangeArrowheads="1"/>
          </p:cNvSpPr>
          <p:nvPr>
            <p:ph type="body" idx="4294967295"/>
          </p:nvPr>
        </p:nvSpPr>
        <p:spPr>
          <a:xfrm>
            <a:off x="0" y="1295400"/>
            <a:ext cx="9144000" cy="1447800"/>
          </a:xfrm>
        </p:spPr>
        <p:txBody>
          <a:bodyPr/>
          <a:lstStyle/>
          <a:p>
            <a:pPr eaLnBrk="1" hangingPunct="1">
              <a:buFontTx/>
              <a:buNone/>
            </a:pPr>
            <a:r>
              <a:rPr lang="en-US" sz="2400"/>
              <a:t>Mental retardation = “</a:t>
            </a:r>
            <a:r>
              <a:rPr lang="en-US" sz="2400">
                <a:solidFill>
                  <a:schemeClr val="folHlink"/>
                </a:solidFill>
              </a:rPr>
              <a:t>significantly subaverage general intellectual functioning…that is accompanied by significant limitations in adaptive functioning</a:t>
            </a:r>
            <a:r>
              <a:rPr lang="en-US" sz="2400"/>
              <a:t>”</a:t>
            </a:r>
          </a:p>
        </p:txBody>
      </p:sp>
      <p:sp>
        <p:nvSpPr>
          <p:cNvPr id="24580" name="Rectangle 4"/>
          <p:cNvSpPr>
            <a:spLocks noChangeArrowheads="1"/>
          </p:cNvSpPr>
          <p:nvPr/>
        </p:nvSpPr>
        <p:spPr bwMode="auto">
          <a:xfrm>
            <a:off x="0" y="2743200"/>
            <a:ext cx="9144000" cy="3429000"/>
          </a:xfrm>
          <a:prstGeom prst="rect">
            <a:avLst/>
          </a:prstGeom>
          <a:noFill/>
          <a:ln w="9525">
            <a:noFill/>
            <a:miter lim="800000"/>
            <a:headEnd/>
            <a:tailEnd/>
          </a:ln>
        </p:spPr>
        <p:txBody>
          <a:bodyPr>
            <a:prstTxWarp prst="textNoShape">
              <a:avLst/>
            </a:prstTxWarp>
          </a:bodyPr>
          <a:lstStyle/>
          <a:p>
            <a:pPr marL="342900" indent="-342900" eaLnBrk="1" hangingPunct="1">
              <a:spcBef>
                <a:spcPct val="20000"/>
              </a:spcBef>
            </a:pPr>
            <a:r>
              <a:rPr lang="en-US" b="0" dirty="0">
                <a:latin typeface="Calibri"/>
                <a:ea typeface="Osaka" pitchFamily="-1" charset="-128"/>
                <a:cs typeface="Osaka" pitchFamily="-1" charset="-128"/>
              </a:rPr>
              <a:t>This lets us test how general intelligence aids language acquisition.</a:t>
            </a:r>
          </a:p>
          <a:p>
            <a:pPr marL="342900" indent="-342900" eaLnBrk="1" hangingPunct="1">
              <a:spcBef>
                <a:spcPct val="20000"/>
              </a:spcBef>
            </a:pPr>
            <a:endParaRPr lang="en-US" b="0" dirty="0">
              <a:latin typeface="Calibri"/>
              <a:ea typeface="Osaka" pitchFamily="-1" charset="-128"/>
              <a:cs typeface="Osaka" pitchFamily="-1" charset="-128"/>
            </a:endParaRPr>
          </a:p>
          <a:p>
            <a:pPr marL="342900" indent="-342900" eaLnBrk="1" hangingPunct="1">
              <a:spcBef>
                <a:spcPct val="20000"/>
              </a:spcBef>
            </a:pPr>
            <a:r>
              <a:rPr lang="en-US" b="0" dirty="0">
                <a:latin typeface="Calibri"/>
                <a:ea typeface="Osaka" pitchFamily="-1" charset="-128"/>
                <a:cs typeface="Osaka" pitchFamily="-1" charset="-128"/>
              </a:rPr>
              <a:t>Research import: </a:t>
            </a:r>
          </a:p>
          <a:p>
            <a:pPr marL="342900" indent="-342900" eaLnBrk="1" hangingPunct="1">
              <a:spcBef>
                <a:spcPct val="20000"/>
              </a:spcBef>
            </a:pPr>
            <a:r>
              <a:rPr lang="en-US" b="0" dirty="0">
                <a:latin typeface="Calibri"/>
                <a:ea typeface="Osaka" pitchFamily="-1" charset="-128"/>
                <a:cs typeface="Osaka" pitchFamily="-1" charset="-128"/>
              </a:rPr>
              <a:t>	If language is the result of general cognitive abilities, mentally retarded individuals should have poor language.  </a:t>
            </a:r>
          </a:p>
          <a:p>
            <a:pPr marL="342900" indent="-342900" eaLnBrk="1" hangingPunct="1">
              <a:spcBef>
                <a:spcPct val="20000"/>
              </a:spcBef>
            </a:pPr>
            <a:endParaRPr lang="en-US" b="0" dirty="0">
              <a:latin typeface="Calibri"/>
              <a:ea typeface="Osaka" pitchFamily="-1" charset="-128"/>
              <a:cs typeface="Osaka" pitchFamily="-1" charset="-128"/>
            </a:endParaRPr>
          </a:p>
          <a:p>
            <a:pPr marL="342900" indent="-342900" eaLnBrk="1" hangingPunct="1">
              <a:spcBef>
                <a:spcPct val="20000"/>
              </a:spcBef>
            </a:pPr>
            <a:r>
              <a:rPr lang="en-US" b="0" dirty="0">
                <a:latin typeface="Calibri"/>
                <a:ea typeface="Osaka" pitchFamily="-1" charset="-128"/>
                <a:cs typeface="Osaka" pitchFamily="-1" charset="-128"/>
              </a:rPr>
              <a:t>	If language is a specialized ability, it may be fine even if general intelligence is poor.</a:t>
            </a:r>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4"/>
          <p:cNvSpPr>
            <a:spLocks noGrp="1" noChangeArrowheads="1"/>
          </p:cNvSpPr>
          <p:nvPr>
            <p:ph type="title" idx="4294967295"/>
          </p:nvPr>
        </p:nvSpPr>
        <p:spPr>
          <a:xfrm>
            <a:off x="609600" y="0"/>
            <a:ext cx="7772400" cy="1143000"/>
          </a:xfrm>
          <a:noFill/>
        </p:spPr>
        <p:txBody>
          <a:bodyPr/>
          <a:lstStyle/>
          <a:p>
            <a:pPr eaLnBrk="1" hangingPunct="1"/>
            <a:r>
              <a:rPr lang="en-US" sz="3200"/>
              <a:t>Down Syndrome</a:t>
            </a:r>
          </a:p>
        </p:txBody>
      </p:sp>
      <p:sp>
        <p:nvSpPr>
          <p:cNvPr id="25603" name="Rectangle 5"/>
          <p:cNvSpPr>
            <a:spLocks noGrp="1" noChangeArrowheads="1"/>
          </p:cNvSpPr>
          <p:nvPr>
            <p:ph type="body" idx="4294967295"/>
          </p:nvPr>
        </p:nvSpPr>
        <p:spPr>
          <a:xfrm>
            <a:off x="0" y="1295400"/>
            <a:ext cx="9144000" cy="1066800"/>
          </a:xfrm>
          <a:noFill/>
        </p:spPr>
        <p:txBody>
          <a:bodyPr/>
          <a:lstStyle/>
          <a:p>
            <a:pPr eaLnBrk="1" hangingPunct="1">
              <a:buFontTx/>
              <a:buNone/>
            </a:pPr>
            <a:r>
              <a:rPr lang="en-US" sz="2400"/>
              <a:t>Due to a chromosomal abnormality, and accounts for about one third of the moderately to severely mentally retarded population.</a:t>
            </a:r>
          </a:p>
        </p:txBody>
      </p:sp>
      <p:sp>
        <p:nvSpPr>
          <p:cNvPr id="25604" name="Rectangle 6"/>
          <p:cNvSpPr>
            <a:spLocks noChangeArrowheads="1"/>
          </p:cNvSpPr>
          <p:nvPr/>
        </p:nvSpPr>
        <p:spPr bwMode="auto">
          <a:xfrm>
            <a:off x="0" y="2514600"/>
            <a:ext cx="9144000" cy="3962400"/>
          </a:xfrm>
          <a:prstGeom prst="rect">
            <a:avLst/>
          </a:prstGeom>
          <a:noFill/>
          <a:ln w="9525">
            <a:noFill/>
            <a:miter lim="800000"/>
            <a:headEnd/>
            <a:tailEnd/>
          </a:ln>
        </p:spPr>
        <p:txBody>
          <a:bodyPr>
            <a:prstTxWarp prst="textNoShape">
              <a:avLst/>
            </a:prstTxWarp>
          </a:bodyPr>
          <a:lstStyle/>
          <a:p>
            <a:pPr marL="342900" indent="-342900" eaLnBrk="1" hangingPunct="1">
              <a:spcBef>
                <a:spcPct val="20000"/>
              </a:spcBef>
            </a:pPr>
            <a:r>
              <a:rPr lang="en-US" b="0" dirty="0">
                <a:latin typeface="Calibri"/>
                <a:ea typeface="Osaka" pitchFamily="-1" charset="-128"/>
                <a:cs typeface="Osaka" pitchFamily="-1" charset="-128"/>
              </a:rPr>
              <a:t>While some Down syndrome individuals achieve typical adult-linguistic competence, most do not.  </a:t>
            </a:r>
            <a:r>
              <a:rPr lang="en-US" b="0" dirty="0">
                <a:solidFill>
                  <a:schemeClr val="folHlink"/>
                </a:solidFill>
                <a:latin typeface="Calibri"/>
                <a:ea typeface="Osaka" pitchFamily="-1" charset="-128"/>
                <a:cs typeface="Osaka" pitchFamily="-1" charset="-128"/>
              </a:rPr>
              <a:t>Language tends to be more impaired than other cognitive functions.  Grammar is particularly impaired.  </a:t>
            </a:r>
          </a:p>
          <a:p>
            <a:pPr marL="342900" indent="-342900" eaLnBrk="1" hangingPunct="1">
              <a:spcBef>
                <a:spcPct val="20000"/>
              </a:spcBef>
            </a:pPr>
            <a:endParaRPr lang="en-US" b="0" dirty="0">
              <a:latin typeface="Calibri"/>
              <a:ea typeface="Osaka" pitchFamily="-1" charset="-128"/>
              <a:cs typeface="Osaka" pitchFamily="-1" charset="-128"/>
            </a:endParaRPr>
          </a:p>
          <a:p>
            <a:pPr marL="342900" indent="-342900" eaLnBrk="1" hangingPunct="1">
              <a:spcBef>
                <a:spcPct val="20000"/>
              </a:spcBef>
            </a:pPr>
            <a:r>
              <a:rPr lang="en-US" b="0" dirty="0">
                <a:latin typeface="Calibri"/>
                <a:ea typeface="Osaka" pitchFamily="-1" charset="-128"/>
                <a:cs typeface="Osaka" pitchFamily="-1" charset="-128"/>
              </a:rPr>
              <a:t>However, </a:t>
            </a:r>
            <a:r>
              <a:rPr lang="en-US" b="0" dirty="0">
                <a:solidFill>
                  <a:schemeClr val="folHlink"/>
                </a:solidFill>
                <a:latin typeface="Calibri"/>
                <a:ea typeface="Osaka" pitchFamily="-1" charset="-128"/>
                <a:cs typeface="Osaka" pitchFamily="-1" charset="-128"/>
              </a:rPr>
              <a:t>communicative development and pragmatic development are strong</a:t>
            </a:r>
            <a:r>
              <a:rPr lang="en-US" b="0" dirty="0">
                <a:latin typeface="Calibri"/>
                <a:ea typeface="Osaka" pitchFamily="-1" charset="-128"/>
                <a:cs typeface="Osaka" pitchFamily="-1" charset="-128"/>
              </a:rPr>
              <a:t>. Down syndrome babies vocalize more and engage in mutual eye contact more.  School-age children are particularly interested in social interaction and less interested in objects.</a:t>
            </a:r>
          </a:p>
        </p:txBody>
      </p:sp>
      <p:pic>
        <p:nvPicPr>
          <p:cNvPr id="25605" name="Picture 7"/>
          <p:cNvPicPr>
            <a:picLocks noChangeAspect="1" noChangeArrowheads="1"/>
          </p:cNvPicPr>
          <p:nvPr/>
        </p:nvPicPr>
        <p:blipFill>
          <a:blip r:embed="rId3"/>
          <a:srcRect/>
          <a:stretch>
            <a:fillRect/>
          </a:stretch>
        </p:blipFill>
        <p:spPr bwMode="auto">
          <a:xfrm>
            <a:off x="6705600" y="228600"/>
            <a:ext cx="1457325" cy="1050925"/>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idx="4294967295"/>
          </p:nvPr>
        </p:nvSpPr>
        <p:spPr>
          <a:xfrm>
            <a:off x="685800" y="0"/>
            <a:ext cx="7772400" cy="1143000"/>
          </a:xfrm>
        </p:spPr>
        <p:txBody>
          <a:bodyPr/>
          <a:lstStyle/>
          <a:p>
            <a:pPr eaLnBrk="1" hangingPunct="1"/>
            <a:r>
              <a:rPr lang="en-US" sz="3200"/>
              <a:t>Down Syndrome Implications</a:t>
            </a:r>
          </a:p>
        </p:txBody>
      </p:sp>
      <p:sp>
        <p:nvSpPr>
          <p:cNvPr id="26627" name="Rectangle 3"/>
          <p:cNvSpPr>
            <a:spLocks noGrp="1" noChangeArrowheads="1"/>
          </p:cNvSpPr>
          <p:nvPr>
            <p:ph type="body" idx="4294967295"/>
          </p:nvPr>
        </p:nvSpPr>
        <p:spPr>
          <a:xfrm>
            <a:off x="0" y="1371600"/>
            <a:ext cx="9144000" cy="4114800"/>
          </a:xfrm>
        </p:spPr>
        <p:txBody>
          <a:bodyPr/>
          <a:lstStyle/>
          <a:p>
            <a:pPr eaLnBrk="1" hangingPunct="1">
              <a:lnSpc>
                <a:spcPct val="90000"/>
              </a:lnSpc>
              <a:buFontTx/>
              <a:buNone/>
            </a:pPr>
            <a:r>
              <a:rPr lang="en-US" sz="2400" dirty="0">
                <a:solidFill>
                  <a:schemeClr val="folHlink"/>
                </a:solidFill>
              </a:rPr>
              <a:t>Some language development (ex: grammar) is impaired.</a:t>
            </a:r>
            <a:r>
              <a:rPr lang="en-US" sz="2400" dirty="0"/>
              <a:t>  </a:t>
            </a:r>
            <a:endParaRPr lang="en-US" sz="2400" dirty="0" smtClean="0"/>
          </a:p>
          <a:p>
            <a:pPr eaLnBrk="1" hangingPunct="1">
              <a:lnSpc>
                <a:spcPct val="90000"/>
              </a:lnSpc>
              <a:buFontTx/>
              <a:buNone/>
            </a:pPr>
            <a:r>
              <a:rPr lang="en-US" sz="2400" dirty="0"/>
              <a:t>	</a:t>
            </a:r>
            <a:r>
              <a:rPr lang="en-US" sz="2400" dirty="0" smtClean="0"/>
              <a:t>One conclusion</a:t>
            </a:r>
            <a:r>
              <a:rPr lang="en-US" sz="2400" dirty="0"/>
              <a:t>: Therefore language development requires general cognitive abilities. (Any other ways to interpret this if you’re a nativist?  Hint: Could a specific brain part be impaired too?)</a:t>
            </a:r>
          </a:p>
          <a:p>
            <a:pPr eaLnBrk="1" hangingPunct="1">
              <a:lnSpc>
                <a:spcPct val="90000"/>
              </a:lnSpc>
              <a:buFontTx/>
              <a:buNone/>
            </a:pPr>
            <a:endParaRPr lang="en-US" sz="2400" dirty="0"/>
          </a:p>
          <a:p>
            <a:pPr eaLnBrk="1" hangingPunct="1">
              <a:lnSpc>
                <a:spcPct val="90000"/>
              </a:lnSpc>
              <a:buFontTx/>
              <a:buNone/>
            </a:pPr>
            <a:r>
              <a:rPr lang="en-US" sz="2400" dirty="0">
                <a:solidFill>
                  <a:schemeClr val="folHlink"/>
                </a:solidFill>
              </a:rPr>
              <a:t>Some language development (ex: communicative/social aspects) is not as impaired.</a:t>
            </a:r>
            <a:endParaRPr lang="en-US" sz="2400" dirty="0"/>
          </a:p>
          <a:p>
            <a:pPr eaLnBrk="1" hangingPunct="1">
              <a:lnSpc>
                <a:spcPct val="90000"/>
              </a:lnSpc>
              <a:buFontTx/>
              <a:buNone/>
            </a:pPr>
            <a:r>
              <a:rPr lang="en-US" sz="2400" dirty="0"/>
              <a:t>	Therefore, “language” is not a single cognitive ability.  Some aspects can be impaired while others are spared.</a:t>
            </a:r>
          </a:p>
          <a:p>
            <a:pPr eaLnBrk="1" hangingPunct="1">
              <a:lnSpc>
                <a:spcPct val="90000"/>
              </a:lnSpc>
              <a:buFontTx/>
              <a:buNone/>
            </a:pPr>
            <a:endParaRPr lang="en-US" sz="2400" dirty="0"/>
          </a:p>
          <a:p>
            <a:pPr eaLnBrk="1" hangingPunct="1">
              <a:lnSpc>
                <a:spcPct val="90000"/>
              </a:lnSpc>
              <a:buFontTx/>
              <a:buNone/>
            </a:pPr>
            <a:r>
              <a:rPr lang="en-US" sz="2400" dirty="0"/>
              <a:t>Also consider that “intelligence” is not a single ability. Down Syndrome may affect some aspects of intelligence but not others.</a:t>
            </a:r>
          </a:p>
        </p:txBody>
      </p:sp>
      <p:pic>
        <p:nvPicPr>
          <p:cNvPr id="26628" name="Picture 4"/>
          <p:cNvPicPr>
            <a:picLocks noChangeAspect="1" noChangeArrowheads="1"/>
          </p:cNvPicPr>
          <p:nvPr/>
        </p:nvPicPr>
        <p:blipFill>
          <a:blip r:embed="rId3"/>
          <a:srcRect/>
          <a:stretch>
            <a:fillRect/>
          </a:stretch>
        </p:blipFill>
        <p:spPr bwMode="auto">
          <a:xfrm>
            <a:off x="7772400" y="228600"/>
            <a:ext cx="1055688" cy="1176338"/>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idx="4294967295"/>
          </p:nvPr>
        </p:nvSpPr>
        <p:spPr>
          <a:xfrm>
            <a:off x="685800" y="0"/>
            <a:ext cx="7772400" cy="1143000"/>
          </a:xfrm>
        </p:spPr>
        <p:txBody>
          <a:bodyPr/>
          <a:lstStyle/>
          <a:p>
            <a:pPr eaLnBrk="1" hangingPunct="1"/>
            <a:r>
              <a:rPr lang="en-US" sz="3200"/>
              <a:t>Williams Syndrome</a:t>
            </a:r>
          </a:p>
        </p:txBody>
      </p:sp>
      <p:sp>
        <p:nvSpPr>
          <p:cNvPr id="27651" name="Rectangle 3"/>
          <p:cNvSpPr>
            <a:spLocks noGrp="1" noChangeArrowheads="1"/>
          </p:cNvSpPr>
          <p:nvPr>
            <p:ph type="body" idx="4294967295"/>
          </p:nvPr>
        </p:nvSpPr>
        <p:spPr>
          <a:xfrm>
            <a:off x="0" y="1066800"/>
            <a:ext cx="9144000" cy="1676400"/>
          </a:xfrm>
        </p:spPr>
        <p:txBody>
          <a:bodyPr/>
          <a:lstStyle/>
          <a:p>
            <a:pPr eaLnBrk="1" hangingPunct="1">
              <a:buFontTx/>
              <a:buNone/>
            </a:pPr>
            <a:r>
              <a:rPr lang="en-US" sz="2400">
                <a:solidFill>
                  <a:schemeClr val="folHlink"/>
                </a:solidFill>
              </a:rPr>
              <a:t>Low general IQ (40-70),</a:t>
            </a:r>
            <a:r>
              <a:rPr lang="en-US" sz="2400"/>
              <a:t> poor math, poor </a:t>
            </a:r>
            <a:r>
              <a:rPr lang="en-US" sz="2400" i="1"/>
              <a:t>visuospatial</a:t>
            </a:r>
            <a:r>
              <a:rPr lang="en-US" sz="2400"/>
              <a:t> reconstruction abilities</a:t>
            </a:r>
          </a:p>
          <a:p>
            <a:pPr eaLnBrk="1" hangingPunct="1">
              <a:buFontTx/>
              <a:buNone/>
            </a:pPr>
            <a:r>
              <a:rPr lang="en-US" sz="2400">
                <a:solidFill>
                  <a:schemeClr val="folHlink"/>
                </a:solidFill>
              </a:rPr>
              <a:t>Good language</a:t>
            </a:r>
            <a:r>
              <a:rPr lang="en-US" sz="2400"/>
              <a:t>, often good with music, highly social</a:t>
            </a:r>
          </a:p>
        </p:txBody>
      </p:sp>
      <p:sp>
        <p:nvSpPr>
          <p:cNvPr id="27652" name="Rectangle 4"/>
          <p:cNvSpPr>
            <a:spLocks noChangeArrowheads="1"/>
          </p:cNvSpPr>
          <p:nvPr/>
        </p:nvSpPr>
        <p:spPr bwMode="auto">
          <a:xfrm>
            <a:off x="0" y="3276600"/>
            <a:ext cx="9144000" cy="990600"/>
          </a:xfrm>
          <a:prstGeom prst="rect">
            <a:avLst/>
          </a:prstGeom>
          <a:noFill/>
          <a:ln w="9525">
            <a:noFill/>
            <a:miter lim="800000"/>
            <a:headEnd/>
            <a:tailEnd/>
          </a:ln>
        </p:spPr>
        <p:txBody>
          <a:bodyPr>
            <a:prstTxWarp prst="textNoShape">
              <a:avLst/>
            </a:prstTxWarp>
          </a:bodyPr>
          <a:lstStyle/>
          <a:p>
            <a:pPr marL="342900" indent="-342900" eaLnBrk="1" hangingPunct="1">
              <a:spcBef>
                <a:spcPct val="20000"/>
              </a:spcBef>
            </a:pPr>
            <a:r>
              <a:rPr lang="en-US" b="0" dirty="0">
                <a:solidFill>
                  <a:schemeClr val="folHlink"/>
                </a:solidFill>
                <a:latin typeface="Calibri"/>
                <a:ea typeface="Osaka" pitchFamily="-1" charset="-128"/>
                <a:cs typeface="Osaka" pitchFamily="-1" charset="-128"/>
              </a:rPr>
              <a:t>Often used to make the argument for the </a:t>
            </a:r>
            <a:r>
              <a:rPr lang="en-US" b="0" dirty="0" err="1">
                <a:solidFill>
                  <a:schemeClr val="folHlink"/>
                </a:solidFill>
                <a:latin typeface="Calibri"/>
                <a:ea typeface="Osaka" pitchFamily="-1" charset="-128"/>
                <a:cs typeface="Osaka" pitchFamily="-1" charset="-128"/>
              </a:rPr>
              <a:t>dissociability</a:t>
            </a:r>
            <a:r>
              <a:rPr lang="en-US" b="0" dirty="0">
                <a:solidFill>
                  <a:schemeClr val="folHlink"/>
                </a:solidFill>
                <a:latin typeface="Calibri"/>
                <a:ea typeface="Osaka" pitchFamily="-1" charset="-128"/>
                <a:cs typeface="Osaka" pitchFamily="-1" charset="-128"/>
              </a:rPr>
              <a:t> of language and cognition.</a:t>
            </a:r>
            <a:endParaRPr lang="en-US" b="0" dirty="0">
              <a:latin typeface="Calibri"/>
              <a:ea typeface="Osaka" pitchFamily="-1" charset="-128"/>
              <a:cs typeface="Osaka" pitchFamily="-1" charset="-128"/>
            </a:endParaRPr>
          </a:p>
        </p:txBody>
      </p:sp>
      <p:pic>
        <p:nvPicPr>
          <p:cNvPr id="27653" name="Picture 5"/>
          <p:cNvPicPr>
            <a:picLocks noChangeAspect="1" noChangeArrowheads="1"/>
          </p:cNvPicPr>
          <p:nvPr/>
        </p:nvPicPr>
        <p:blipFill>
          <a:blip r:embed="rId3"/>
          <a:srcRect/>
          <a:stretch>
            <a:fillRect/>
          </a:stretch>
        </p:blipFill>
        <p:spPr bwMode="auto">
          <a:xfrm>
            <a:off x="4953000" y="3886200"/>
            <a:ext cx="2514600" cy="2462213"/>
          </a:xfrm>
          <a:prstGeom prst="rect">
            <a:avLst/>
          </a:prstGeom>
          <a:noFill/>
          <a:ln w="15875">
            <a:solidFill>
              <a:schemeClr val="bg2"/>
            </a:solid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4"/>
          <p:cNvSpPr>
            <a:spLocks noGrp="1" noChangeArrowheads="1"/>
          </p:cNvSpPr>
          <p:nvPr>
            <p:ph type="title" idx="4294967295"/>
          </p:nvPr>
        </p:nvSpPr>
        <p:spPr>
          <a:xfrm>
            <a:off x="0" y="0"/>
            <a:ext cx="9144000" cy="1143000"/>
          </a:xfrm>
          <a:noFill/>
        </p:spPr>
        <p:txBody>
          <a:bodyPr/>
          <a:lstStyle/>
          <a:p>
            <a:pPr eaLnBrk="1" hangingPunct="1"/>
            <a:r>
              <a:rPr lang="en-US" sz="3200"/>
              <a:t>Williams Syndrome: Copying Simple Pictures</a:t>
            </a:r>
          </a:p>
        </p:txBody>
      </p:sp>
      <p:pic>
        <p:nvPicPr>
          <p:cNvPr id="28675" name="Picture 6"/>
          <p:cNvPicPr>
            <a:picLocks noChangeAspect="1" noChangeArrowheads="1"/>
          </p:cNvPicPr>
          <p:nvPr/>
        </p:nvPicPr>
        <p:blipFill>
          <a:blip r:embed="rId3"/>
          <a:srcRect/>
          <a:stretch>
            <a:fillRect/>
          </a:stretch>
        </p:blipFill>
        <p:spPr bwMode="auto">
          <a:xfrm>
            <a:off x="2209800" y="1098550"/>
            <a:ext cx="1538288" cy="1087438"/>
          </a:xfrm>
          <a:prstGeom prst="rect">
            <a:avLst/>
          </a:prstGeom>
          <a:noFill/>
          <a:ln w="9525">
            <a:noFill/>
            <a:miter lim="800000"/>
            <a:headEnd/>
            <a:tailEnd/>
          </a:ln>
        </p:spPr>
      </p:pic>
      <p:pic>
        <p:nvPicPr>
          <p:cNvPr id="28676" name="Picture 7"/>
          <p:cNvPicPr>
            <a:picLocks noChangeAspect="1" noChangeArrowheads="1"/>
          </p:cNvPicPr>
          <p:nvPr/>
        </p:nvPicPr>
        <p:blipFill>
          <a:blip r:embed="rId4"/>
          <a:srcRect/>
          <a:stretch>
            <a:fillRect/>
          </a:stretch>
        </p:blipFill>
        <p:spPr bwMode="auto">
          <a:xfrm>
            <a:off x="4327525" y="1095375"/>
            <a:ext cx="1371600" cy="1050925"/>
          </a:xfrm>
          <a:prstGeom prst="rect">
            <a:avLst/>
          </a:prstGeom>
          <a:noFill/>
          <a:ln w="9525">
            <a:noFill/>
            <a:miter lim="800000"/>
            <a:headEnd/>
            <a:tailEnd/>
          </a:ln>
        </p:spPr>
      </p:pic>
      <p:pic>
        <p:nvPicPr>
          <p:cNvPr id="28677" name="Picture 8"/>
          <p:cNvPicPr>
            <a:picLocks noChangeAspect="1" noChangeArrowheads="1"/>
          </p:cNvPicPr>
          <p:nvPr/>
        </p:nvPicPr>
        <p:blipFill>
          <a:blip r:embed="rId5"/>
          <a:srcRect/>
          <a:stretch>
            <a:fillRect/>
          </a:stretch>
        </p:blipFill>
        <p:spPr bwMode="auto">
          <a:xfrm>
            <a:off x="6315075" y="1090613"/>
            <a:ext cx="1438275" cy="1014412"/>
          </a:xfrm>
          <a:prstGeom prst="rect">
            <a:avLst/>
          </a:prstGeom>
          <a:noFill/>
          <a:ln w="9525">
            <a:noFill/>
            <a:miter lim="800000"/>
            <a:headEnd/>
            <a:tailEnd/>
          </a:ln>
        </p:spPr>
      </p:pic>
      <p:pic>
        <p:nvPicPr>
          <p:cNvPr id="28678" name="Picture 9"/>
          <p:cNvPicPr>
            <a:picLocks noChangeAspect="1" noChangeArrowheads="1"/>
          </p:cNvPicPr>
          <p:nvPr/>
        </p:nvPicPr>
        <p:blipFill>
          <a:blip r:embed="rId6"/>
          <a:srcRect/>
          <a:stretch>
            <a:fillRect/>
          </a:stretch>
        </p:blipFill>
        <p:spPr bwMode="auto">
          <a:xfrm>
            <a:off x="2205038" y="2609850"/>
            <a:ext cx="1489075" cy="1090613"/>
          </a:xfrm>
          <a:prstGeom prst="rect">
            <a:avLst/>
          </a:prstGeom>
          <a:noFill/>
          <a:ln w="9525">
            <a:noFill/>
            <a:miter lim="800000"/>
            <a:headEnd/>
            <a:tailEnd/>
          </a:ln>
        </p:spPr>
      </p:pic>
      <p:pic>
        <p:nvPicPr>
          <p:cNvPr id="28679" name="Picture 10"/>
          <p:cNvPicPr>
            <a:picLocks noChangeAspect="1" noChangeArrowheads="1"/>
          </p:cNvPicPr>
          <p:nvPr/>
        </p:nvPicPr>
        <p:blipFill>
          <a:blip r:embed="rId7"/>
          <a:srcRect/>
          <a:stretch>
            <a:fillRect/>
          </a:stretch>
        </p:blipFill>
        <p:spPr bwMode="auto">
          <a:xfrm>
            <a:off x="4268788" y="2619375"/>
            <a:ext cx="1546225" cy="1046163"/>
          </a:xfrm>
          <a:prstGeom prst="rect">
            <a:avLst/>
          </a:prstGeom>
          <a:noFill/>
          <a:ln w="9525">
            <a:noFill/>
            <a:miter lim="800000"/>
            <a:headEnd/>
            <a:tailEnd/>
          </a:ln>
        </p:spPr>
      </p:pic>
      <p:pic>
        <p:nvPicPr>
          <p:cNvPr id="28680" name="Picture 11"/>
          <p:cNvPicPr>
            <a:picLocks noChangeAspect="1" noChangeArrowheads="1"/>
          </p:cNvPicPr>
          <p:nvPr/>
        </p:nvPicPr>
        <p:blipFill>
          <a:blip r:embed="rId8"/>
          <a:srcRect/>
          <a:stretch>
            <a:fillRect/>
          </a:stretch>
        </p:blipFill>
        <p:spPr bwMode="auto">
          <a:xfrm>
            <a:off x="6245225" y="2622550"/>
            <a:ext cx="1514475" cy="1089025"/>
          </a:xfrm>
          <a:prstGeom prst="rect">
            <a:avLst/>
          </a:prstGeom>
          <a:noFill/>
          <a:ln w="9525">
            <a:noFill/>
            <a:miter lim="800000"/>
            <a:headEnd/>
            <a:tailEnd/>
          </a:ln>
        </p:spPr>
      </p:pic>
      <p:pic>
        <p:nvPicPr>
          <p:cNvPr id="28681" name="Picture 12"/>
          <p:cNvPicPr>
            <a:picLocks noChangeAspect="1" noChangeArrowheads="1"/>
          </p:cNvPicPr>
          <p:nvPr/>
        </p:nvPicPr>
        <p:blipFill>
          <a:blip r:embed="rId9"/>
          <a:srcRect/>
          <a:stretch>
            <a:fillRect/>
          </a:stretch>
        </p:blipFill>
        <p:spPr bwMode="auto">
          <a:xfrm>
            <a:off x="2209800" y="4070350"/>
            <a:ext cx="1538288" cy="1093788"/>
          </a:xfrm>
          <a:prstGeom prst="rect">
            <a:avLst/>
          </a:prstGeom>
          <a:noFill/>
          <a:ln w="9525">
            <a:noFill/>
            <a:miter lim="800000"/>
            <a:headEnd/>
            <a:tailEnd/>
          </a:ln>
        </p:spPr>
      </p:pic>
      <p:pic>
        <p:nvPicPr>
          <p:cNvPr id="28682" name="Picture 13"/>
          <p:cNvPicPr>
            <a:picLocks noChangeAspect="1" noChangeArrowheads="1"/>
          </p:cNvPicPr>
          <p:nvPr/>
        </p:nvPicPr>
        <p:blipFill>
          <a:blip r:embed="rId10"/>
          <a:srcRect/>
          <a:stretch>
            <a:fillRect/>
          </a:stretch>
        </p:blipFill>
        <p:spPr bwMode="auto">
          <a:xfrm>
            <a:off x="4195763" y="4070350"/>
            <a:ext cx="1579562" cy="1090613"/>
          </a:xfrm>
          <a:prstGeom prst="rect">
            <a:avLst/>
          </a:prstGeom>
          <a:noFill/>
          <a:ln w="9525">
            <a:noFill/>
            <a:miter lim="800000"/>
            <a:headEnd/>
            <a:tailEnd/>
          </a:ln>
        </p:spPr>
      </p:pic>
      <p:pic>
        <p:nvPicPr>
          <p:cNvPr id="28683" name="Picture 14"/>
          <p:cNvPicPr>
            <a:picLocks noChangeAspect="1" noChangeArrowheads="1"/>
          </p:cNvPicPr>
          <p:nvPr/>
        </p:nvPicPr>
        <p:blipFill>
          <a:blip r:embed="rId11"/>
          <a:srcRect/>
          <a:stretch>
            <a:fillRect/>
          </a:stretch>
        </p:blipFill>
        <p:spPr bwMode="auto">
          <a:xfrm>
            <a:off x="6175375" y="4070350"/>
            <a:ext cx="1571625" cy="1090613"/>
          </a:xfrm>
          <a:prstGeom prst="rect">
            <a:avLst/>
          </a:prstGeom>
          <a:noFill/>
          <a:ln w="9525">
            <a:noFill/>
            <a:miter lim="800000"/>
            <a:headEnd/>
            <a:tailEnd/>
          </a:ln>
        </p:spPr>
      </p:pic>
      <p:sp>
        <p:nvSpPr>
          <p:cNvPr id="28684" name="Text Box 15"/>
          <p:cNvSpPr txBox="1">
            <a:spLocks noChangeArrowheads="1"/>
          </p:cNvSpPr>
          <p:nvPr/>
        </p:nvSpPr>
        <p:spPr bwMode="auto">
          <a:xfrm>
            <a:off x="788988" y="1352550"/>
            <a:ext cx="1039812" cy="457200"/>
          </a:xfrm>
          <a:prstGeom prst="rect">
            <a:avLst/>
          </a:prstGeom>
          <a:noFill/>
          <a:ln w="9525">
            <a:noFill/>
            <a:miter lim="800000"/>
            <a:headEnd/>
            <a:tailEnd/>
          </a:ln>
        </p:spPr>
        <p:txBody>
          <a:bodyPr>
            <a:prstTxWarp prst="textNoShape">
              <a:avLst/>
            </a:prstTxWarp>
            <a:spAutoFit/>
          </a:bodyPr>
          <a:lstStyle/>
          <a:p>
            <a:pPr>
              <a:spcBef>
                <a:spcPct val="50000"/>
              </a:spcBef>
            </a:pPr>
            <a:r>
              <a:rPr lang="en-US" b="0">
                <a:latin typeface="Times" pitchFamily="-1" charset="0"/>
              </a:rPr>
              <a:t>Model</a:t>
            </a:r>
          </a:p>
        </p:txBody>
      </p:sp>
      <p:sp>
        <p:nvSpPr>
          <p:cNvPr id="28685" name="Text Box 16"/>
          <p:cNvSpPr txBox="1">
            <a:spLocks noChangeArrowheads="1"/>
          </p:cNvSpPr>
          <p:nvPr/>
        </p:nvSpPr>
        <p:spPr bwMode="auto">
          <a:xfrm>
            <a:off x="762000" y="2533650"/>
            <a:ext cx="1109663" cy="895350"/>
          </a:xfrm>
          <a:prstGeom prst="rect">
            <a:avLst/>
          </a:prstGeom>
          <a:noFill/>
          <a:ln w="9525">
            <a:noFill/>
            <a:miter lim="800000"/>
            <a:headEnd/>
            <a:tailEnd/>
          </a:ln>
        </p:spPr>
        <p:txBody>
          <a:bodyPr>
            <a:prstTxWarp prst="textNoShape">
              <a:avLst/>
            </a:prstTxWarp>
            <a:spAutoFit/>
          </a:bodyPr>
          <a:lstStyle/>
          <a:p>
            <a:pPr>
              <a:spcBef>
                <a:spcPct val="20000"/>
              </a:spcBef>
            </a:pPr>
            <a:r>
              <a:rPr lang="en-US" b="0">
                <a:solidFill>
                  <a:schemeClr val="folHlink"/>
                </a:solidFill>
                <a:latin typeface="Times" pitchFamily="-1" charset="0"/>
              </a:rPr>
              <a:t>WS</a:t>
            </a:r>
            <a:endParaRPr lang="en-US" b="0">
              <a:latin typeface="Times" pitchFamily="-1" charset="0"/>
            </a:endParaRPr>
          </a:p>
          <a:p>
            <a:pPr>
              <a:spcBef>
                <a:spcPct val="20000"/>
              </a:spcBef>
            </a:pPr>
            <a:r>
              <a:rPr lang="en-US" b="0">
                <a:latin typeface="Times" pitchFamily="-1" charset="0"/>
              </a:rPr>
              <a:t>Age 11</a:t>
            </a:r>
          </a:p>
        </p:txBody>
      </p:sp>
      <p:sp>
        <p:nvSpPr>
          <p:cNvPr id="28686" name="Text Box 17"/>
          <p:cNvSpPr txBox="1">
            <a:spLocks noChangeArrowheads="1"/>
          </p:cNvSpPr>
          <p:nvPr/>
        </p:nvSpPr>
        <p:spPr bwMode="auto">
          <a:xfrm>
            <a:off x="762000" y="4114800"/>
            <a:ext cx="1109663" cy="895350"/>
          </a:xfrm>
          <a:prstGeom prst="rect">
            <a:avLst/>
          </a:prstGeom>
          <a:noFill/>
          <a:ln w="9525">
            <a:noFill/>
            <a:miter lim="800000"/>
            <a:headEnd/>
            <a:tailEnd/>
          </a:ln>
        </p:spPr>
        <p:txBody>
          <a:bodyPr>
            <a:prstTxWarp prst="textNoShape">
              <a:avLst/>
            </a:prstTxWarp>
            <a:spAutoFit/>
          </a:bodyPr>
          <a:lstStyle/>
          <a:p>
            <a:pPr>
              <a:spcBef>
                <a:spcPct val="50000"/>
              </a:spcBef>
            </a:pPr>
            <a:r>
              <a:rPr lang="en-US" b="0">
                <a:solidFill>
                  <a:schemeClr val="folHlink"/>
                </a:solidFill>
                <a:latin typeface="Times" pitchFamily="-1" charset="0"/>
              </a:rPr>
              <a:t>WS</a:t>
            </a:r>
          </a:p>
          <a:p>
            <a:pPr>
              <a:spcBef>
                <a:spcPct val="20000"/>
              </a:spcBef>
            </a:pPr>
            <a:r>
              <a:rPr lang="en-US" b="0">
                <a:latin typeface="Times" pitchFamily="-1" charset="0"/>
              </a:rPr>
              <a:t>Age 11</a:t>
            </a:r>
          </a:p>
        </p:txBody>
      </p:sp>
      <p:sp>
        <p:nvSpPr>
          <p:cNvPr id="28687" name="Text Box 18"/>
          <p:cNvSpPr txBox="1">
            <a:spLocks noChangeArrowheads="1"/>
          </p:cNvSpPr>
          <p:nvPr/>
        </p:nvSpPr>
        <p:spPr bwMode="auto">
          <a:xfrm>
            <a:off x="762000" y="5410200"/>
            <a:ext cx="1247775" cy="895350"/>
          </a:xfrm>
          <a:prstGeom prst="rect">
            <a:avLst/>
          </a:prstGeom>
          <a:noFill/>
          <a:ln w="9525">
            <a:noFill/>
            <a:miter lim="800000"/>
            <a:headEnd/>
            <a:tailEnd/>
          </a:ln>
        </p:spPr>
        <p:txBody>
          <a:bodyPr>
            <a:prstTxWarp prst="textNoShape">
              <a:avLst/>
            </a:prstTxWarp>
            <a:spAutoFit/>
          </a:bodyPr>
          <a:lstStyle/>
          <a:p>
            <a:pPr>
              <a:spcBef>
                <a:spcPct val="50000"/>
              </a:spcBef>
            </a:pPr>
            <a:r>
              <a:rPr lang="en-US" b="0">
                <a:latin typeface="Times" pitchFamily="-1" charset="0"/>
              </a:rPr>
              <a:t>Control</a:t>
            </a:r>
          </a:p>
          <a:p>
            <a:pPr>
              <a:spcBef>
                <a:spcPct val="20000"/>
              </a:spcBef>
            </a:pPr>
            <a:r>
              <a:rPr lang="en-US" b="0">
                <a:latin typeface="Times" pitchFamily="-1" charset="0"/>
              </a:rPr>
              <a:t>Age 6</a:t>
            </a:r>
          </a:p>
        </p:txBody>
      </p:sp>
      <p:pic>
        <p:nvPicPr>
          <p:cNvPr id="28688" name="Picture 19"/>
          <p:cNvPicPr>
            <a:picLocks noChangeAspect="1" noChangeArrowheads="1"/>
          </p:cNvPicPr>
          <p:nvPr/>
        </p:nvPicPr>
        <p:blipFill>
          <a:blip r:embed="rId12"/>
          <a:srcRect/>
          <a:stretch>
            <a:fillRect/>
          </a:stretch>
        </p:blipFill>
        <p:spPr bwMode="auto">
          <a:xfrm>
            <a:off x="2208213" y="5518150"/>
            <a:ext cx="1522412" cy="1089025"/>
          </a:xfrm>
          <a:prstGeom prst="rect">
            <a:avLst/>
          </a:prstGeom>
          <a:noFill/>
          <a:ln w="9525">
            <a:noFill/>
            <a:miter lim="800000"/>
            <a:headEnd/>
            <a:tailEnd/>
          </a:ln>
        </p:spPr>
      </p:pic>
      <p:pic>
        <p:nvPicPr>
          <p:cNvPr id="28689" name="Picture 20"/>
          <p:cNvPicPr>
            <a:picLocks noChangeAspect="1" noChangeArrowheads="1"/>
          </p:cNvPicPr>
          <p:nvPr/>
        </p:nvPicPr>
        <p:blipFill>
          <a:blip r:embed="rId13"/>
          <a:srcRect/>
          <a:stretch>
            <a:fillRect/>
          </a:stretch>
        </p:blipFill>
        <p:spPr bwMode="auto">
          <a:xfrm>
            <a:off x="4260850" y="5516563"/>
            <a:ext cx="1471613" cy="1074737"/>
          </a:xfrm>
          <a:prstGeom prst="rect">
            <a:avLst/>
          </a:prstGeom>
          <a:noFill/>
          <a:ln w="9525">
            <a:noFill/>
            <a:miter lim="800000"/>
            <a:headEnd/>
            <a:tailEnd/>
          </a:ln>
        </p:spPr>
      </p:pic>
      <p:pic>
        <p:nvPicPr>
          <p:cNvPr id="28690" name="Picture 21"/>
          <p:cNvPicPr>
            <a:picLocks noChangeAspect="1" noChangeArrowheads="1"/>
          </p:cNvPicPr>
          <p:nvPr/>
        </p:nvPicPr>
        <p:blipFill>
          <a:blip r:embed="rId14"/>
          <a:srcRect/>
          <a:stretch>
            <a:fillRect/>
          </a:stretch>
        </p:blipFill>
        <p:spPr bwMode="auto">
          <a:xfrm>
            <a:off x="6173788" y="5518150"/>
            <a:ext cx="1546225" cy="1087438"/>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4"/>
          <p:cNvSpPr>
            <a:spLocks noGrp="1" noChangeArrowheads="1"/>
          </p:cNvSpPr>
          <p:nvPr>
            <p:ph type="title" idx="4294967295"/>
          </p:nvPr>
        </p:nvSpPr>
        <p:spPr>
          <a:xfrm>
            <a:off x="0" y="0"/>
            <a:ext cx="9144000" cy="1143000"/>
          </a:xfrm>
          <a:noFill/>
        </p:spPr>
        <p:txBody>
          <a:bodyPr/>
          <a:lstStyle/>
          <a:p>
            <a:pPr eaLnBrk="1" hangingPunct="1"/>
            <a:r>
              <a:rPr lang="en-US" sz="3200"/>
              <a:t>Williams Syndrome: “Describe An Elephant”</a:t>
            </a:r>
          </a:p>
        </p:txBody>
      </p:sp>
      <p:sp>
        <p:nvSpPr>
          <p:cNvPr id="29699" name="Rectangle 5"/>
          <p:cNvSpPr>
            <a:spLocks noChangeArrowheads="1"/>
          </p:cNvSpPr>
          <p:nvPr/>
        </p:nvSpPr>
        <p:spPr bwMode="auto">
          <a:xfrm>
            <a:off x="228600" y="1295400"/>
            <a:ext cx="8534400" cy="3783087"/>
          </a:xfrm>
          <a:prstGeom prst="rect">
            <a:avLst/>
          </a:prstGeom>
          <a:noFill/>
          <a:ln w="12700">
            <a:noFill/>
            <a:miter lim="800000"/>
            <a:headEnd/>
            <a:tailEnd/>
          </a:ln>
        </p:spPr>
        <p:txBody>
          <a:bodyPr lIns="90487" tIns="44450" rIns="90487" bIns="44450">
            <a:prstTxWarp prst="textNoShape">
              <a:avLst/>
            </a:prstTxWarp>
            <a:spAutoFit/>
          </a:bodyPr>
          <a:lstStyle/>
          <a:p>
            <a:r>
              <a:rPr lang="en-US" b="0" dirty="0">
                <a:latin typeface="Calibri"/>
                <a:cs typeface="Calibri"/>
              </a:rPr>
              <a:t>“And what an elephant is, it is one of the animals.  And what the elephant does, it lives in the jungle.  It can also live in the zoo.  And what it has, it has long gray ears, fan ears, ears that can blow in the wind.  It has a long trunk that can pick up grass, or pick up hay…If they’re in a bad mood it can be terrible…If the elephant gets mad it could stomp; it could charge, like a bull can charge.  They have long big tusks.  They can damage a car…it could be dangerous.  When they’re in a pinch, when they’re in a bad mood it can be terrible.  You don’t want an elephant as a pet.  You want a cat or a dog or a bird…”</a:t>
            </a:r>
          </a:p>
        </p:txBody>
      </p:sp>
      <p:pic>
        <p:nvPicPr>
          <p:cNvPr id="29700" name="Picture 6"/>
          <p:cNvPicPr>
            <a:picLocks noChangeAspect="1" noChangeArrowheads="1"/>
          </p:cNvPicPr>
          <p:nvPr/>
        </p:nvPicPr>
        <p:blipFill>
          <a:blip r:embed="rId3"/>
          <a:srcRect/>
          <a:stretch>
            <a:fillRect/>
          </a:stretch>
        </p:blipFill>
        <p:spPr bwMode="auto">
          <a:xfrm>
            <a:off x="6172200" y="4724400"/>
            <a:ext cx="1489075" cy="16002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026"/>
          <p:cNvSpPr>
            <a:spLocks noGrp="1" noChangeArrowheads="1"/>
          </p:cNvSpPr>
          <p:nvPr>
            <p:ph type="title" idx="4294967295"/>
          </p:nvPr>
        </p:nvSpPr>
        <p:spPr>
          <a:xfrm>
            <a:off x="838200" y="1752600"/>
            <a:ext cx="7772400" cy="1143000"/>
          </a:xfrm>
        </p:spPr>
        <p:txBody>
          <a:bodyPr/>
          <a:lstStyle/>
          <a:p>
            <a:pPr eaLnBrk="1" hangingPunct="1"/>
            <a:r>
              <a:rPr lang="en-US" sz="3200"/>
              <a:t>Special Populations</a:t>
            </a:r>
          </a:p>
        </p:txBody>
      </p:sp>
      <p:pic>
        <p:nvPicPr>
          <p:cNvPr id="4099" name="Picture 1028"/>
          <p:cNvPicPr>
            <a:picLocks noChangeAspect="1" noChangeArrowheads="1"/>
          </p:cNvPicPr>
          <p:nvPr/>
        </p:nvPicPr>
        <p:blipFill>
          <a:blip r:embed="rId3"/>
          <a:srcRect/>
          <a:stretch>
            <a:fillRect/>
          </a:stretch>
        </p:blipFill>
        <p:spPr bwMode="auto">
          <a:xfrm>
            <a:off x="533400" y="838200"/>
            <a:ext cx="1498600" cy="1498600"/>
          </a:xfrm>
          <a:prstGeom prst="rect">
            <a:avLst/>
          </a:prstGeom>
          <a:noFill/>
          <a:ln w="9525">
            <a:noFill/>
            <a:miter lim="800000"/>
            <a:headEnd/>
            <a:tailEnd/>
          </a:ln>
        </p:spPr>
      </p:pic>
      <p:pic>
        <p:nvPicPr>
          <p:cNvPr id="4100" name="Picture 1029"/>
          <p:cNvPicPr>
            <a:picLocks noChangeAspect="1" noChangeArrowheads="1"/>
          </p:cNvPicPr>
          <p:nvPr/>
        </p:nvPicPr>
        <p:blipFill>
          <a:blip r:embed="rId4"/>
          <a:srcRect/>
          <a:stretch>
            <a:fillRect/>
          </a:stretch>
        </p:blipFill>
        <p:spPr bwMode="auto">
          <a:xfrm>
            <a:off x="914400" y="3200400"/>
            <a:ext cx="2247900" cy="1857375"/>
          </a:xfrm>
          <a:prstGeom prst="rect">
            <a:avLst/>
          </a:prstGeom>
          <a:noFill/>
          <a:ln w="9525">
            <a:noFill/>
            <a:miter lim="800000"/>
            <a:headEnd/>
            <a:tailEnd/>
          </a:ln>
        </p:spPr>
      </p:pic>
      <p:pic>
        <p:nvPicPr>
          <p:cNvPr id="4101" name="Picture 1030"/>
          <p:cNvPicPr>
            <a:picLocks noChangeAspect="1" noChangeArrowheads="1"/>
          </p:cNvPicPr>
          <p:nvPr/>
        </p:nvPicPr>
        <p:blipFill>
          <a:blip r:embed="rId5"/>
          <a:srcRect/>
          <a:stretch>
            <a:fillRect/>
          </a:stretch>
        </p:blipFill>
        <p:spPr bwMode="auto">
          <a:xfrm>
            <a:off x="6858000" y="457200"/>
            <a:ext cx="1641475" cy="1830388"/>
          </a:xfrm>
          <a:prstGeom prst="rect">
            <a:avLst/>
          </a:prstGeom>
          <a:noFill/>
          <a:ln w="9525">
            <a:noFill/>
            <a:miter lim="800000"/>
            <a:headEnd/>
            <a:tailEnd/>
          </a:ln>
        </p:spPr>
      </p:pic>
      <p:pic>
        <p:nvPicPr>
          <p:cNvPr id="4102" name="Picture 1031"/>
          <p:cNvPicPr>
            <a:picLocks noChangeAspect="1" noChangeArrowheads="1"/>
          </p:cNvPicPr>
          <p:nvPr/>
        </p:nvPicPr>
        <p:blipFill>
          <a:blip r:embed="rId6"/>
          <a:srcRect/>
          <a:stretch>
            <a:fillRect/>
          </a:stretch>
        </p:blipFill>
        <p:spPr bwMode="auto">
          <a:xfrm>
            <a:off x="4876800" y="3200400"/>
            <a:ext cx="2819400" cy="198755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idx="4294967295"/>
          </p:nvPr>
        </p:nvSpPr>
        <p:spPr>
          <a:xfrm>
            <a:off x="685800" y="0"/>
            <a:ext cx="7772400" cy="1143000"/>
          </a:xfrm>
        </p:spPr>
        <p:txBody>
          <a:bodyPr/>
          <a:lstStyle/>
          <a:p>
            <a:pPr eaLnBrk="1" hangingPunct="1"/>
            <a:r>
              <a:rPr lang="en-US" sz="3200"/>
              <a:t>Describing Complex Pictures</a:t>
            </a:r>
          </a:p>
        </p:txBody>
      </p:sp>
      <p:pic>
        <p:nvPicPr>
          <p:cNvPr id="30723" name="Picture 6"/>
          <p:cNvPicPr>
            <a:picLocks noChangeAspect="1" noChangeArrowheads="1"/>
          </p:cNvPicPr>
          <p:nvPr/>
        </p:nvPicPr>
        <p:blipFill>
          <a:blip r:embed="rId3"/>
          <a:srcRect/>
          <a:stretch>
            <a:fillRect/>
          </a:stretch>
        </p:blipFill>
        <p:spPr bwMode="auto">
          <a:xfrm>
            <a:off x="1981200" y="1447800"/>
            <a:ext cx="4799013" cy="3605213"/>
          </a:xfrm>
          <a:prstGeom prst="rect">
            <a:avLst/>
          </a:prstGeom>
          <a:noFill/>
          <a:ln w="25400">
            <a:solidFill>
              <a:schemeClr val="tx1"/>
            </a:solidFill>
            <a:miter lim="800000"/>
            <a:headEnd/>
            <a:tailEnd/>
          </a:ln>
        </p:spPr>
      </p:pic>
      <p:sp>
        <p:nvSpPr>
          <p:cNvPr id="30724" name="Text Box 7"/>
          <p:cNvSpPr txBox="1">
            <a:spLocks noChangeArrowheads="1"/>
          </p:cNvSpPr>
          <p:nvPr/>
        </p:nvSpPr>
        <p:spPr bwMode="auto">
          <a:xfrm>
            <a:off x="533400" y="5105400"/>
            <a:ext cx="7391400" cy="830997"/>
          </a:xfrm>
          <a:prstGeom prst="rect">
            <a:avLst/>
          </a:prstGeom>
          <a:noFill/>
          <a:ln w="9525">
            <a:noFill/>
            <a:miter lim="800000"/>
            <a:headEnd/>
            <a:tailEnd/>
          </a:ln>
        </p:spPr>
        <p:txBody>
          <a:bodyPr>
            <a:prstTxWarp prst="textNoShape">
              <a:avLst/>
            </a:prstTxWarp>
            <a:spAutoFit/>
          </a:bodyPr>
          <a:lstStyle/>
          <a:p>
            <a:pPr>
              <a:spcBef>
                <a:spcPct val="50000"/>
              </a:spcBef>
            </a:pPr>
            <a:r>
              <a:rPr lang="en-US" b="0" dirty="0">
                <a:latin typeface="Times" pitchFamily="-1" charset="0"/>
              </a:rPr>
              <a:t>“</a:t>
            </a:r>
            <a:r>
              <a:rPr lang="en-US" b="0" dirty="0">
                <a:latin typeface="Calibri"/>
              </a:rPr>
              <a:t>Max is looking at the cow who um the boy’s pointing to.</a:t>
            </a:r>
            <a:r>
              <a:rPr lang="en-US" b="0" dirty="0">
                <a:latin typeface="Times" pitchFamily="-1" charset="0"/>
              </a:rPr>
              <a:t>” </a:t>
            </a:r>
          </a:p>
          <a:p>
            <a:r>
              <a:rPr lang="en-US" b="0" dirty="0">
                <a:latin typeface="Times" pitchFamily="-1" charset="0"/>
              </a:rPr>
              <a:t>(WS age 12;10)</a:t>
            </a:r>
            <a:endParaRPr lang="en-US" sz="1800" b="0" dirty="0">
              <a:latin typeface="Times" pitchFamily="-1" charset="0"/>
            </a:endParaRPr>
          </a:p>
        </p:txBody>
      </p:sp>
      <p:sp>
        <p:nvSpPr>
          <p:cNvPr id="30725" name="Text Box 8"/>
          <p:cNvSpPr txBox="1">
            <a:spLocks noChangeArrowheads="1"/>
          </p:cNvSpPr>
          <p:nvPr/>
        </p:nvSpPr>
        <p:spPr bwMode="auto">
          <a:xfrm>
            <a:off x="6700838" y="6172200"/>
            <a:ext cx="2438400" cy="457200"/>
          </a:xfrm>
          <a:prstGeom prst="rect">
            <a:avLst/>
          </a:prstGeom>
          <a:noFill/>
          <a:ln w="9525">
            <a:noFill/>
            <a:miter lim="800000"/>
            <a:headEnd/>
            <a:tailEnd/>
          </a:ln>
        </p:spPr>
        <p:txBody>
          <a:bodyPr>
            <a:prstTxWarp prst="textNoShape">
              <a:avLst/>
            </a:prstTxWarp>
            <a:spAutoFit/>
          </a:bodyPr>
          <a:lstStyle/>
          <a:p>
            <a:pPr>
              <a:spcBef>
                <a:spcPct val="50000"/>
              </a:spcBef>
            </a:pPr>
            <a:r>
              <a:rPr lang="en-US" b="0">
                <a:latin typeface="Times" pitchFamily="-1" charset="0"/>
              </a:rPr>
              <a:t>(Zukowski 2008)</a:t>
            </a:r>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idx="4294967295"/>
          </p:nvPr>
        </p:nvSpPr>
        <p:spPr>
          <a:xfrm>
            <a:off x="685800" y="228600"/>
            <a:ext cx="7772400" cy="1143000"/>
          </a:xfrm>
        </p:spPr>
        <p:txBody>
          <a:bodyPr/>
          <a:lstStyle/>
          <a:p>
            <a:pPr eaLnBrk="1" hangingPunct="1"/>
            <a:r>
              <a:rPr lang="en-US" sz="3200"/>
              <a:t>Williams Syndrome: Conclusive?</a:t>
            </a:r>
          </a:p>
        </p:txBody>
      </p:sp>
      <p:sp>
        <p:nvSpPr>
          <p:cNvPr id="31747" name="Rectangle 3"/>
          <p:cNvSpPr>
            <a:spLocks noGrp="1" noChangeArrowheads="1"/>
          </p:cNvSpPr>
          <p:nvPr>
            <p:ph type="body" idx="4294967295"/>
          </p:nvPr>
        </p:nvSpPr>
        <p:spPr>
          <a:xfrm>
            <a:off x="0" y="1066800"/>
            <a:ext cx="9144000" cy="5486400"/>
          </a:xfrm>
        </p:spPr>
        <p:txBody>
          <a:bodyPr/>
          <a:lstStyle/>
          <a:p>
            <a:pPr eaLnBrk="1" hangingPunct="1">
              <a:lnSpc>
                <a:spcPct val="90000"/>
              </a:lnSpc>
              <a:buFontTx/>
              <a:buNone/>
            </a:pPr>
            <a:r>
              <a:rPr lang="en-US" sz="2400"/>
              <a:t>While their language skills are quite impressive in comparison to other cognitive abilities, </a:t>
            </a:r>
            <a:r>
              <a:rPr lang="en-US" sz="2400">
                <a:solidFill>
                  <a:schemeClr val="folHlink"/>
                </a:solidFill>
              </a:rPr>
              <a:t>they still lag behind those of typically developing children of the same chronological age</a:t>
            </a:r>
            <a:r>
              <a:rPr lang="en-US" sz="2400"/>
              <a:t>.</a:t>
            </a:r>
          </a:p>
          <a:p>
            <a:pPr eaLnBrk="1" hangingPunct="1">
              <a:lnSpc>
                <a:spcPct val="90000"/>
              </a:lnSpc>
              <a:buFontTx/>
              <a:buNone/>
            </a:pPr>
            <a:endParaRPr lang="en-US" sz="2400"/>
          </a:p>
          <a:p>
            <a:pPr eaLnBrk="1" hangingPunct="1">
              <a:lnSpc>
                <a:spcPct val="90000"/>
              </a:lnSpc>
              <a:buFontTx/>
              <a:buNone/>
            </a:pPr>
            <a:r>
              <a:rPr lang="en-US" sz="2400"/>
              <a:t>Williams syndrome children also show clear deficits on standardized tests of morphosyntactic knowledge.  In addition, while they may make grammatical errors similar to typically developing children (ex: contracting </a:t>
            </a:r>
            <a:r>
              <a:rPr lang="en-US" sz="2400" i="1"/>
              <a:t>wanna</a:t>
            </a:r>
            <a:r>
              <a:rPr lang="en-US" sz="2400"/>
              <a:t> when they shouldn’t: </a:t>
            </a:r>
            <a:r>
              <a:rPr lang="en-US" sz="2400" i="1"/>
              <a:t>*Who do you wanna win the race?),</a:t>
            </a:r>
            <a:r>
              <a:rPr lang="en-US" sz="2400"/>
              <a:t> </a:t>
            </a:r>
            <a:r>
              <a:rPr lang="en-US" sz="2400">
                <a:solidFill>
                  <a:schemeClr val="bg2"/>
                </a:solidFill>
              </a:rPr>
              <a:t>they don’t seem to recover from them</a:t>
            </a:r>
            <a:r>
              <a:rPr lang="en-US" sz="2400"/>
              <a:t> the way that typically developing children do (Zukowski &amp; Larsen 2012).</a:t>
            </a:r>
          </a:p>
          <a:p>
            <a:pPr eaLnBrk="1" hangingPunct="1">
              <a:lnSpc>
                <a:spcPct val="90000"/>
              </a:lnSpc>
              <a:buFontTx/>
              <a:buNone/>
            </a:pPr>
            <a:endParaRPr lang="en-US" sz="2400"/>
          </a:p>
          <a:p>
            <a:pPr eaLnBrk="1" hangingPunct="1">
              <a:lnSpc>
                <a:spcPct val="90000"/>
              </a:lnSpc>
              <a:buFontTx/>
              <a:buNone/>
            </a:pPr>
            <a:r>
              <a:rPr lang="en-US" sz="2400"/>
              <a:t>They also </a:t>
            </a:r>
            <a:r>
              <a:rPr lang="en-US" sz="2400">
                <a:solidFill>
                  <a:schemeClr val="bg2"/>
                </a:solidFill>
              </a:rPr>
              <a:t>seem to produce more than they comprehend</a:t>
            </a:r>
            <a:r>
              <a:rPr lang="en-US" sz="2400"/>
              <a:t> (like Wernicke’s aphasia patients).  Often they can’t answer questions about the stories they just told.</a:t>
            </a:r>
          </a:p>
        </p:txBody>
      </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idx="4294967295"/>
          </p:nvPr>
        </p:nvSpPr>
        <p:spPr>
          <a:xfrm>
            <a:off x="0" y="0"/>
            <a:ext cx="9144000" cy="1143000"/>
          </a:xfrm>
        </p:spPr>
        <p:txBody>
          <a:bodyPr/>
          <a:lstStyle/>
          <a:p>
            <a:pPr eaLnBrk="1" hangingPunct="1"/>
            <a:r>
              <a:rPr lang="en-US" sz="3200"/>
              <a:t>Williams Syndrome: Neurological Underpinnings</a:t>
            </a:r>
          </a:p>
        </p:txBody>
      </p:sp>
      <p:sp>
        <p:nvSpPr>
          <p:cNvPr id="32771" name="Rectangle 3"/>
          <p:cNvSpPr>
            <a:spLocks noGrp="1" noChangeArrowheads="1"/>
          </p:cNvSpPr>
          <p:nvPr>
            <p:ph type="body" idx="4294967295"/>
          </p:nvPr>
        </p:nvSpPr>
        <p:spPr>
          <a:xfrm>
            <a:off x="0" y="1143000"/>
            <a:ext cx="9144000" cy="4800600"/>
          </a:xfrm>
        </p:spPr>
        <p:txBody>
          <a:bodyPr/>
          <a:lstStyle/>
          <a:p>
            <a:pPr eaLnBrk="1" hangingPunct="1">
              <a:lnSpc>
                <a:spcPct val="90000"/>
              </a:lnSpc>
              <a:buFontTx/>
              <a:buNone/>
            </a:pPr>
            <a:r>
              <a:rPr lang="en-US" sz="2400" dirty="0"/>
              <a:t>Williams syndrome brain is hypersensitive to processing faces and voices, and </a:t>
            </a:r>
            <a:r>
              <a:rPr lang="en-US" sz="2400" dirty="0">
                <a:solidFill>
                  <a:schemeClr val="folHlink"/>
                </a:solidFill>
              </a:rPr>
              <a:t>more of the brain is devoted to learning language</a:t>
            </a:r>
            <a:r>
              <a:rPr lang="en-US" sz="2400" dirty="0"/>
              <a:t>.</a:t>
            </a:r>
          </a:p>
          <a:p>
            <a:pPr eaLnBrk="1" hangingPunct="1">
              <a:lnSpc>
                <a:spcPct val="90000"/>
              </a:lnSpc>
              <a:buFontTx/>
              <a:buNone/>
            </a:pPr>
            <a:endParaRPr lang="en-US" sz="2400" dirty="0"/>
          </a:p>
          <a:p>
            <a:pPr eaLnBrk="1" hangingPunct="1">
              <a:lnSpc>
                <a:spcPct val="90000"/>
              </a:lnSpc>
              <a:buFontTx/>
              <a:buNone/>
            </a:pPr>
            <a:r>
              <a:rPr lang="en-US" sz="2400" dirty="0"/>
              <a:t>So why does this lead to poorer performance in the end?</a:t>
            </a:r>
          </a:p>
          <a:p>
            <a:pPr eaLnBrk="1" hangingPunct="1">
              <a:lnSpc>
                <a:spcPct val="90000"/>
              </a:lnSpc>
              <a:buFontTx/>
              <a:buNone/>
            </a:pPr>
            <a:r>
              <a:rPr lang="en-US" sz="2400" dirty="0"/>
              <a:t>   </a:t>
            </a:r>
            <a:r>
              <a:rPr lang="en-US" sz="2400" dirty="0" err="1"/>
              <a:t>Karmiloff</a:t>
            </a:r>
            <a:r>
              <a:rPr lang="en-US" sz="2400" dirty="0"/>
              <a:t>-Smith et al. (1997</a:t>
            </a:r>
            <a:r>
              <a:rPr lang="en-US" sz="2400" dirty="0" smtClean="0"/>
              <a:t>) says: </a:t>
            </a:r>
            <a:r>
              <a:rPr lang="en-US" sz="2400" dirty="0"/>
              <a:t>Learning device is only driven to find patterns and extract rules (like grammar) when the space available is insufficient to memorize everything (similar to the “Less is More” idea of Newport (1990)).  So, </a:t>
            </a:r>
            <a:r>
              <a:rPr lang="en-US" sz="2400" dirty="0">
                <a:solidFill>
                  <a:schemeClr val="bg2"/>
                </a:solidFill>
              </a:rPr>
              <a:t>Williams syndrome children have a lot of memorization space…and subsequently not enough (unconscious) motivation to find patterns and make a more compact system of representation</a:t>
            </a:r>
            <a:r>
              <a:rPr lang="en-US" sz="2400" dirty="0"/>
              <a:t>.</a:t>
            </a:r>
          </a:p>
        </p:txBody>
      </p: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4"/>
          <p:cNvSpPr>
            <a:spLocks noGrp="1" noChangeArrowheads="1"/>
          </p:cNvSpPr>
          <p:nvPr>
            <p:ph type="title" idx="4294967295"/>
          </p:nvPr>
        </p:nvSpPr>
        <p:spPr>
          <a:xfrm>
            <a:off x="685800" y="228600"/>
            <a:ext cx="7772400" cy="1143000"/>
          </a:xfrm>
          <a:noFill/>
        </p:spPr>
        <p:txBody>
          <a:bodyPr/>
          <a:lstStyle/>
          <a:p>
            <a:pPr eaLnBrk="1" hangingPunct="1"/>
            <a:r>
              <a:rPr lang="en-US" sz="3200"/>
              <a:t>Williams Syndrome: Implications</a:t>
            </a:r>
          </a:p>
        </p:txBody>
      </p:sp>
      <p:sp>
        <p:nvSpPr>
          <p:cNvPr id="33795" name="Rectangle 5"/>
          <p:cNvSpPr>
            <a:spLocks noGrp="1" noChangeArrowheads="1"/>
          </p:cNvSpPr>
          <p:nvPr>
            <p:ph type="body" idx="4294967295"/>
          </p:nvPr>
        </p:nvSpPr>
        <p:spPr>
          <a:xfrm>
            <a:off x="0" y="1676400"/>
            <a:ext cx="9144000" cy="4114800"/>
          </a:xfrm>
          <a:noFill/>
        </p:spPr>
        <p:txBody>
          <a:bodyPr/>
          <a:lstStyle/>
          <a:p>
            <a:pPr eaLnBrk="1" hangingPunct="1">
              <a:lnSpc>
                <a:spcPct val="90000"/>
              </a:lnSpc>
              <a:buFontTx/>
              <a:buNone/>
            </a:pPr>
            <a:r>
              <a:rPr lang="en-US" sz="2400"/>
              <a:t>Excellent lexical development, phonological memory</a:t>
            </a:r>
          </a:p>
          <a:p>
            <a:pPr eaLnBrk="1" hangingPunct="1">
              <a:lnSpc>
                <a:spcPct val="90000"/>
              </a:lnSpc>
              <a:buFontTx/>
              <a:buNone/>
            </a:pPr>
            <a:r>
              <a:rPr lang="en-US" sz="2400"/>
              <a:t>				+</a:t>
            </a:r>
          </a:p>
          <a:p>
            <a:pPr eaLnBrk="1" hangingPunct="1">
              <a:lnSpc>
                <a:spcPct val="90000"/>
              </a:lnSpc>
              <a:buFontTx/>
              <a:buNone/>
            </a:pPr>
            <a:r>
              <a:rPr lang="en-US" sz="2400"/>
              <a:t>Poor performance on some aspects of grammar (and finding pattern regularities)</a:t>
            </a:r>
          </a:p>
          <a:p>
            <a:pPr eaLnBrk="1" hangingPunct="1">
              <a:lnSpc>
                <a:spcPct val="90000"/>
              </a:lnSpc>
              <a:buFontTx/>
              <a:buNone/>
            </a:pPr>
            <a:r>
              <a:rPr lang="en-US" sz="2400"/>
              <a:t>				= </a:t>
            </a:r>
          </a:p>
          <a:p>
            <a:pPr eaLnBrk="1" hangingPunct="1">
              <a:lnSpc>
                <a:spcPct val="90000"/>
              </a:lnSpc>
              <a:buFontTx/>
              <a:buNone/>
            </a:pPr>
            <a:r>
              <a:rPr lang="en-US" sz="2400"/>
              <a:t>	Williams syndrome children may acquire language differently than typically developing children.  </a:t>
            </a:r>
            <a:r>
              <a:rPr lang="en-US" sz="2400">
                <a:solidFill>
                  <a:schemeClr val="folHlink"/>
                </a:solidFill>
              </a:rPr>
              <a:t>Process is not the same (or at least gets stuck), and so end result (language system) may not be not the same.  Therefore, this may not be as decisive about the separation of typical language development from general intelligence.</a:t>
            </a:r>
          </a:p>
          <a:p>
            <a:pPr eaLnBrk="1" hangingPunct="1">
              <a:lnSpc>
                <a:spcPct val="90000"/>
              </a:lnSpc>
              <a:buFontTx/>
              <a:buNone/>
            </a:pPr>
            <a:endParaRPr lang="en-US" sz="2400">
              <a:solidFill>
                <a:schemeClr val="folHlink"/>
              </a:solidFill>
            </a:endParaRPr>
          </a:p>
        </p:txBody>
      </p:sp>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idx="4294967295"/>
          </p:nvPr>
        </p:nvSpPr>
        <p:spPr>
          <a:xfrm>
            <a:off x="609600" y="152400"/>
            <a:ext cx="7772400" cy="1143000"/>
          </a:xfrm>
        </p:spPr>
        <p:txBody>
          <a:bodyPr/>
          <a:lstStyle/>
          <a:p>
            <a:pPr eaLnBrk="1" hangingPunct="1"/>
            <a:r>
              <a:rPr lang="en-US" sz="3200"/>
              <a:t>Autistic Children</a:t>
            </a:r>
          </a:p>
        </p:txBody>
      </p:sp>
      <p:pic>
        <p:nvPicPr>
          <p:cNvPr id="34819" name="Picture 4"/>
          <p:cNvPicPr>
            <a:picLocks noChangeAspect="1" noChangeArrowheads="1"/>
          </p:cNvPicPr>
          <p:nvPr/>
        </p:nvPicPr>
        <p:blipFill>
          <a:blip r:embed="rId3"/>
          <a:srcRect/>
          <a:stretch>
            <a:fillRect/>
          </a:stretch>
        </p:blipFill>
        <p:spPr bwMode="auto">
          <a:xfrm>
            <a:off x="2133600" y="1828800"/>
            <a:ext cx="4864100" cy="34290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idx="4294967295"/>
          </p:nvPr>
        </p:nvSpPr>
        <p:spPr>
          <a:xfrm>
            <a:off x="685800" y="0"/>
            <a:ext cx="7772400" cy="1143000"/>
          </a:xfrm>
        </p:spPr>
        <p:txBody>
          <a:bodyPr/>
          <a:lstStyle/>
          <a:p>
            <a:pPr eaLnBrk="1" hangingPunct="1"/>
            <a:r>
              <a:rPr lang="en-US" sz="3200"/>
              <a:t>Characteristics of Autism</a:t>
            </a:r>
          </a:p>
        </p:txBody>
      </p:sp>
      <p:sp>
        <p:nvSpPr>
          <p:cNvPr id="35843" name="Rectangle 3"/>
          <p:cNvSpPr>
            <a:spLocks noGrp="1" noChangeArrowheads="1"/>
          </p:cNvSpPr>
          <p:nvPr>
            <p:ph type="body" idx="4294967295"/>
          </p:nvPr>
        </p:nvSpPr>
        <p:spPr>
          <a:xfrm>
            <a:off x="0" y="990600"/>
            <a:ext cx="9144000" cy="4114800"/>
          </a:xfrm>
        </p:spPr>
        <p:txBody>
          <a:bodyPr/>
          <a:lstStyle/>
          <a:p>
            <a:pPr eaLnBrk="1" hangingPunct="1">
              <a:buFontTx/>
              <a:buNone/>
            </a:pPr>
            <a:r>
              <a:rPr lang="en-US" sz="2400" dirty="0"/>
              <a:t>Always: </a:t>
            </a:r>
            <a:r>
              <a:rPr lang="en-US" sz="2400" dirty="0">
                <a:solidFill>
                  <a:srgbClr val="008000"/>
                </a:solidFill>
              </a:rPr>
              <a:t>impaired language and communication</a:t>
            </a:r>
          </a:p>
          <a:p>
            <a:pPr eaLnBrk="1" hangingPunct="1">
              <a:buFontTx/>
              <a:buNone/>
            </a:pPr>
            <a:r>
              <a:rPr lang="en-US" sz="2400" dirty="0"/>
              <a:t>Includes: impaired social development, delayed and deviant language, insistence on sameness, and onset before age 30 months</a:t>
            </a:r>
          </a:p>
          <a:p>
            <a:pPr eaLnBrk="1" hangingPunct="1">
              <a:buFontTx/>
              <a:buNone/>
            </a:pPr>
            <a:endParaRPr lang="en-US" sz="2400" dirty="0"/>
          </a:p>
          <a:p>
            <a:pPr eaLnBrk="1" hangingPunct="1">
              <a:buFontTx/>
              <a:buNone/>
            </a:pPr>
            <a:r>
              <a:rPr lang="en-US" sz="2400" dirty="0"/>
              <a:t>Variability: </a:t>
            </a:r>
            <a:r>
              <a:rPr lang="en-US" sz="2400" dirty="0">
                <a:solidFill>
                  <a:srgbClr val="008000"/>
                </a:solidFill>
              </a:rPr>
              <a:t>Distinction between lower- and higher-functioning individuals; linked to nonverbal cognitive abilities</a:t>
            </a:r>
          </a:p>
        </p:txBody>
      </p:sp>
      <p:pic>
        <p:nvPicPr>
          <p:cNvPr id="35844" name="Picture 4"/>
          <p:cNvPicPr>
            <a:picLocks noChangeAspect="1" noChangeArrowheads="1"/>
          </p:cNvPicPr>
          <p:nvPr/>
        </p:nvPicPr>
        <p:blipFill>
          <a:blip r:embed="rId3"/>
          <a:srcRect/>
          <a:stretch>
            <a:fillRect/>
          </a:stretch>
        </p:blipFill>
        <p:spPr bwMode="auto">
          <a:xfrm>
            <a:off x="2514600" y="4114800"/>
            <a:ext cx="3340100" cy="2354263"/>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4"/>
          <p:cNvSpPr>
            <a:spLocks noGrp="1" noChangeArrowheads="1"/>
          </p:cNvSpPr>
          <p:nvPr>
            <p:ph type="title" idx="4294967295"/>
          </p:nvPr>
        </p:nvSpPr>
        <p:spPr>
          <a:xfrm>
            <a:off x="685800" y="0"/>
            <a:ext cx="7772400" cy="1143000"/>
          </a:xfrm>
          <a:noFill/>
        </p:spPr>
        <p:txBody>
          <a:bodyPr/>
          <a:lstStyle/>
          <a:p>
            <a:pPr eaLnBrk="1" hangingPunct="1"/>
            <a:r>
              <a:rPr lang="en-US" sz="3200"/>
              <a:t>Language in Lower-Functioning Autistics</a:t>
            </a:r>
          </a:p>
        </p:txBody>
      </p:sp>
      <p:sp>
        <p:nvSpPr>
          <p:cNvPr id="36867" name="Rectangle 5"/>
          <p:cNvSpPr>
            <a:spLocks noGrp="1" noChangeArrowheads="1"/>
          </p:cNvSpPr>
          <p:nvPr>
            <p:ph type="body" idx="4294967295"/>
          </p:nvPr>
        </p:nvSpPr>
        <p:spPr>
          <a:xfrm>
            <a:off x="0" y="1371600"/>
            <a:ext cx="9144000" cy="4114800"/>
          </a:xfrm>
          <a:noFill/>
        </p:spPr>
        <p:txBody>
          <a:bodyPr/>
          <a:lstStyle/>
          <a:p>
            <a:pPr eaLnBrk="1" hangingPunct="1">
              <a:buFontTx/>
              <a:buNone/>
            </a:pPr>
            <a:r>
              <a:rPr lang="en-US" sz="2400" dirty="0"/>
              <a:t>Lower-functioning = ~80% of autistic individuals, scoring in mentally retarded range on nonverbal tests of development</a:t>
            </a:r>
          </a:p>
          <a:p>
            <a:pPr eaLnBrk="1" hangingPunct="1">
              <a:buFontTx/>
              <a:buNone/>
            </a:pPr>
            <a:endParaRPr lang="en-US" sz="2400" dirty="0"/>
          </a:p>
          <a:p>
            <a:pPr eaLnBrk="1" hangingPunct="1">
              <a:buFontTx/>
              <a:buNone/>
            </a:pPr>
            <a:r>
              <a:rPr lang="en-US" sz="2400" dirty="0"/>
              <a:t>~50% either do not speak at all or have </a:t>
            </a:r>
            <a:r>
              <a:rPr lang="en-US" sz="2400" dirty="0" err="1">
                <a:solidFill>
                  <a:srgbClr val="008000"/>
                </a:solidFill>
              </a:rPr>
              <a:t>echolalic</a:t>
            </a:r>
            <a:r>
              <a:rPr lang="en-US" sz="2400" dirty="0">
                <a:solidFill>
                  <a:srgbClr val="008000"/>
                </a:solidFill>
              </a:rPr>
              <a:t> speech</a:t>
            </a:r>
            <a:r>
              <a:rPr lang="en-US" sz="2400" dirty="0"/>
              <a:t>, which is the meaningless repetition of a word or word group previously produced by another speaker</a:t>
            </a:r>
          </a:p>
          <a:p>
            <a:pPr eaLnBrk="1" hangingPunct="1">
              <a:buFontTx/>
              <a:buNone/>
            </a:pPr>
            <a:endParaRPr lang="en-US" sz="2400" dirty="0"/>
          </a:p>
          <a:p>
            <a:pPr eaLnBrk="1" hangingPunct="1">
              <a:buFontTx/>
              <a:buNone/>
            </a:pPr>
            <a:r>
              <a:rPr lang="en-US" sz="2400" dirty="0"/>
              <a:t>Some mixed success in teaching lower-functioning individuals when speech is combined with manual signs. </a:t>
            </a:r>
          </a:p>
        </p:txBody>
      </p:sp>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4"/>
          <p:cNvSpPr>
            <a:spLocks noGrp="1" noChangeArrowheads="1"/>
          </p:cNvSpPr>
          <p:nvPr>
            <p:ph type="title" idx="4294967295"/>
          </p:nvPr>
        </p:nvSpPr>
        <p:spPr>
          <a:xfrm>
            <a:off x="685800" y="0"/>
            <a:ext cx="7772400" cy="1143000"/>
          </a:xfrm>
          <a:noFill/>
        </p:spPr>
        <p:txBody>
          <a:bodyPr/>
          <a:lstStyle/>
          <a:p>
            <a:pPr eaLnBrk="1" hangingPunct="1"/>
            <a:r>
              <a:rPr lang="en-US" sz="3200"/>
              <a:t>Language in Higher-Functioning Autistics</a:t>
            </a:r>
          </a:p>
        </p:txBody>
      </p:sp>
      <p:sp>
        <p:nvSpPr>
          <p:cNvPr id="37891" name="Rectangle 5"/>
          <p:cNvSpPr>
            <a:spLocks noGrp="1" noChangeArrowheads="1"/>
          </p:cNvSpPr>
          <p:nvPr>
            <p:ph type="body" idx="4294967295"/>
          </p:nvPr>
        </p:nvSpPr>
        <p:spPr>
          <a:xfrm>
            <a:off x="0" y="1371600"/>
            <a:ext cx="9144000" cy="1295400"/>
          </a:xfrm>
          <a:noFill/>
        </p:spPr>
        <p:txBody>
          <a:bodyPr/>
          <a:lstStyle/>
          <a:p>
            <a:pPr eaLnBrk="1" hangingPunct="1">
              <a:buFontTx/>
              <a:buNone/>
            </a:pPr>
            <a:r>
              <a:rPr lang="en-US" sz="2400"/>
              <a:t>Language success varies widely among higher-functioning autistics.  In general, development is delayed and deviant in at least some respects.</a:t>
            </a:r>
          </a:p>
        </p:txBody>
      </p:sp>
      <p:sp>
        <p:nvSpPr>
          <p:cNvPr id="37892" name="Rectangle 6"/>
          <p:cNvSpPr>
            <a:spLocks noChangeArrowheads="1"/>
          </p:cNvSpPr>
          <p:nvPr/>
        </p:nvSpPr>
        <p:spPr bwMode="auto">
          <a:xfrm>
            <a:off x="304800" y="2895600"/>
            <a:ext cx="8839200" cy="3194721"/>
          </a:xfrm>
          <a:prstGeom prst="rect">
            <a:avLst/>
          </a:prstGeom>
          <a:noFill/>
          <a:ln w="9525">
            <a:noFill/>
            <a:miter lim="800000"/>
            <a:headEnd/>
            <a:tailEnd/>
          </a:ln>
        </p:spPr>
        <p:txBody>
          <a:bodyPr>
            <a:prstTxWarp prst="textNoShape">
              <a:avLst/>
            </a:prstTxWarp>
            <a:spAutoFit/>
          </a:bodyPr>
          <a:lstStyle/>
          <a:p>
            <a:pPr eaLnBrk="1" hangingPunct="1">
              <a:spcBef>
                <a:spcPct val="20000"/>
              </a:spcBef>
            </a:pPr>
            <a:r>
              <a:rPr lang="en-US" b="0" dirty="0">
                <a:solidFill>
                  <a:srgbClr val="008000"/>
                </a:solidFill>
                <a:latin typeface="Calibri"/>
                <a:ea typeface="Osaka" pitchFamily="-1" charset="-128"/>
                <a:cs typeface="Osaka" pitchFamily="-1" charset="-128"/>
              </a:rPr>
              <a:t>Odd prosody</a:t>
            </a:r>
            <a:r>
              <a:rPr lang="en-US" b="0" dirty="0">
                <a:latin typeface="Calibri"/>
                <a:ea typeface="Osaka" pitchFamily="-1" charset="-128"/>
                <a:cs typeface="Osaka" pitchFamily="-1" charset="-128"/>
              </a:rPr>
              <a:t>: speech sounds mechanical (problems expressing emotional affect); possibly resulting from lack of attention to how others sound and/or a lack of interest in sounding like others</a:t>
            </a:r>
          </a:p>
          <a:p>
            <a:pPr eaLnBrk="1" hangingPunct="1">
              <a:spcBef>
                <a:spcPct val="20000"/>
              </a:spcBef>
            </a:pPr>
            <a:endParaRPr lang="en-US" b="0" dirty="0">
              <a:latin typeface="Calibri"/>
              <a:ea typeface="Osaka" pitchFamily="-1" charset="-128"/>
              <a:cs typeface="Osaka" pitchFamily="-1" charset="-128"/>
            </a:endParaRPr>
          </a:p>
          <a:p>
            <a:pPr eaLnBrk="1" hangingPunct="1">
              <a:spcBef>
                <a:spcPct val="20000"/>
              </a:spcBef>
            </a:pPr>
            <a:r>
              <a:rPr lang="en-US" b="0" dirty="0">
                <a:solidFill>
                  <a:srgbClr val="008000"/>
                </a:solidFill>
                <a:latin typeface="Calibri"/>
                <a:ea typeface="Osaka" pitchFamily="-1" charset="-128"/>
                <a:cs typeface="Osaka" pitchFamily="-1" charset="-128"/>
              </a:rPr>
              <a:t>Gaps in semantics</a:t>
            </a:r>
            <a:r>
              <a:rPr lang="en-US" b="0" dirty="0">
                <a:latin typeface="Calibri"/>
                <a:ea typeface="Osaka" pitchFamily="-1" charset="-128"/>
                <a:cs typeface="Osaka" pitchFamily="-1" charset="-128"/>
              </a:rPr>
              <a:t>: autistic children do not use words that refer to mental states, such as </a:t>
            </a:r>
            <a:r>
              <a:rPr lang="en-US" b="0" i="1" dirty="0">
                <a:latin typeface="Calibri"/>
                <a:ea typeface="Osaka" pitchFamily="-1" charset="-128"/>
                <a:cs typeface="Osaka" pitchFamily="-1" charset="-128"/>
              </a:rPr>
              <a:t>believe, guess, idea, </a:t>
            </a:r>
            <a:r>
              <a:rPr lang="en-US" b="0" dirty="0">
                <a:latin typeface="Calibri"/>
                <a:ea typeface="Osaka" pitchFamily="-1" charset="-128"/>
                <a:cs typeface="Osaka" pitchFamily="-1" charset="-128"/>
              </a:rPr>
              <a:t>etc.; however, </a:t>
            </a:r>
            <a:r>
              <a:rPr lang="en-US" b="0" dirty="0">
                <a:solidFill>
                  <a:srgbClr val="008000"/>
                </a:solidFill>
                <a:latin typeface="Calibri"/>
                <a:ea typeface="Osaka" pitchFamily="-1" charset="-128"/>
                <a:cs typeface="Osaka" pitchFamily="-1" charset="-128"/>
              </a:rPr>
              <a:t>generally show similar understanding of other word meanings</a:t>
            </a:r>
            <a:r>
              <a:rPr lang="en-US" b="0" dirty="0">
                <a:solidFill>
                  <a:srgbClr val="F0C50B"/>
                </a:solidFill>
                <a:latin typeface="Calibri"/>
                <a:ea typeface="Osaka" pitchFamily="-1" charset="-128"/>
                <a:cs typeface="Osaka" pitchFamily="-1" charset="-128"/>
              </a:rPr>
              <a:t> </a:t>
            </a:r>
            <a:r>
              <a:rPr lang="en-US" b="0" dirty="0">
                <a:latin typeface="Calibri"/>
                <a:ea typeface="Osaka" pitchFamily="-1" charset="-128"/>
                <a:cs typeface="Osaka" pitchFamily="-1" charset="-128"/>
              </a:rPr>
              <a:t>when compared with non-autistic children</a:t>
            </a:r>
          </a:p>
        </p:txBody>
      </p:sp>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4"/>
          <p:cNvSpPr>
            <a:spLocks noGrp="1" noChangeArrowheads="1"/>
          </p:cNvSpPr>
          <p:nvPr>
            <p:ph type="title" idx="4294967295"/>
          </p:nvPr>
        </p:nvSpPr>
        <p:spPr>
          <a:xfrm>
            <a:off x="685800" y="0"/>
            <a:ext cx="7772400" cy="1143000"/>
          </a:xfrm>
          <a:noFill/>
        </p:spPr>
        <p:txBody>
          <a:bodyPr/>
          <a:lstStyle/>
          <a:p>
            <a:pPr eaLnBrk="1" hangingPunct="1"/>
            <a:r>
              <a:rPr lang="en-US" sz="3200"/>
              <a:t>Language in Higher-Functioning Autistics</a:t>
            </a:r>
          </a:p>
        </p:txBody>
      </p:sp>
      <p:sp>
        <p:nvSpPr>
          <p:cNvPr id="38915" name="Rectangle 5"/>
          <p:cNvSpPr>
            <a:spLocks noGrp="1" noChangeArrowheads="1"/>
          </p:cNvSpPr>
          <p:nvPr>
            <p:ph type="body" idx="4294967295"/>
          </p:nvPr>
        </p:nvSpPr>
        <p:spPr>
          <a:xfrm>
            <a:off x="0" y="1371600"/>
            <a:ext cx="9144000" cy="1295400"/>
          </a:xfrm>
          <a:noFill/>
        </p:spPr>
        <p:txBody>
          <a:bodyPr/>
          <a:lstStyle/>
          <a:p>
            <a:pPr eaLnBrk="1" hangingPunct="1">
              <a:buFontTx/>
              <a:buNone/>
            </a:pPr>
            <a:r>
              <a:rPr lang="en-US" sz="2400"/>
              <a:t>Language success varies widely among higher-functioning autistics.  In general, development is delayed and deviant in at least some respects.</a:t>
            </a:r>
          </a:p>
        </p:txBody>
      </p:sp>
      <p:sp>
        <p:nvSpPr>
          <p:cNvPr id="38916" name="Rectangle 6"/>
          <p:cNvSpPr>
            <a:spLocks noChangeArrowheads="1"/>
          </p:cNvSpPr>
          <p:nvPr/>
        </p:nvSpPr>
        <p:spPr bwMode="auto">
          <a:xfrm>
            <a:off x="304800" y="2971800"/>
            <a:ext cx="8839200" cy="3194721"/>
          </a:xfrm>
          <a:prstGeom prst="rect">
            <a:avLst/>
          </a:prstGeom>
          <a:noFill/>
          <a:ln w="9525">
            <a:noFill/>
            <a:miter lim="800000"/>
            <a:headEnd/>
            <a:tailEnd/>
          </a:ln>
        </p:spPr>
        <p:txBody>
          <a:bodyPr>
            <a:prstTxWarp prst="textNoShape">
              <a:avLst/>
            </a:prstTxWarp>
            <a:spAutoFit/>
          </a:bodyPr>
          <a:lstStyle/>
          <a:p>
            <a:pPr eaLnBrk="1" hangingPunct="1">
              <a:spcBef>
                <a:spcPct val="20000"/>
              </a:spcBef>
            </a:pPr>
            <a:r>
              <a:rPr lang="en-US" b="0" dirty="0">
                <a:solidFill>
                  <a:srgbClr val="008000"/>
                </a:solidFill>
                <a:latin typeface="Calibri"/>
                <a:ea typeface="Osaka" pitchFamily="-1" charset="-128"/>
                <a:cs typeface="Osaka" pitchFamily="-1" charset="-128"/>
              </a:rPr>
              <a:t>Gaps in syntax</a:t>
            </a:r>
            <a:r>
              <a:rPr lang="en-US" b="0" dirty="0">
                <a:latin typeface="Calibri"/>
                <a:ea typeface="Osaka" pitchFamily="-1" charset="-128"/>
                <a:cs typeface="Osaka" pitchFamily="-1" charset="-128"/>
              </a:rPr>
              <a:t>: autistic children use a narrower range of constructions, generally do not ask questions; however, </a:t>
            </a:r>
            <a:r>
              <a:rPr lang="en-US" b="0" dirty="0">
                <a:solidFill>
                  <a:srgbClr val="008000"/>
                </a:solidFill>
                <a:latin typeface="Calibri"/>
                <a:ea typeface="Osaka" pitchFamily="-1" charset="-128"/>
                <a:cs typeface="Osaka" pitchFamily="-1" charset="-128"/>
              </a:rPr>
              <a:t>development generally follows a similar course to that of non-autistic children</a:t>
            </a:r>
          </a:p>
          <a:p>
            <a:pPr eaLnBrk="1" hangingPunct="1">
              <a:spcBef>
                <a:spcPct val="20000"/>
              </a:spcBef>
            </a:pPr>
            <a:endParaRPr lang="en-US" b="0" dirty="0">
              <a:latin typeface="Calibri"/>
              <a:ea typeface="Osaka" pitchFamily="-1" charset="-128"/>
              <a:cs typeface="Osaka" pitchFamily="-1" charset="-128"/>
            </a:endParaRPr>
          </a:p>
          <a:p>
            <a:pPr eaLnBrk="1" hangingPunct="1">
              <a:spcBef>
                <a:spcPct val="20000"/>
              </a:spcBef>
            </a:pPr>
            <a:r>
              <a:rPr lang="en-US" b="0" dirty="0">
                <a:solidFill>
                  <a:srgbClr val="008000"/>
                </a:solidFill>
                <a:latin typeface="Calibri"/>
                <a:ea typeface="Osaka" pitchFamily="-1" charset="-128"/>
                <a:cs typeface="Osaka" pitchFamily="-1" charset="-128"/>
              </a:rPr>
              <a:t>Severe communicative competence impairment</a:t>
            </a:r>
            <a:r>
              <a:rPr lang="en-US" b="0" dirty="0">
                <a:latin typeface="Calibri"/>
                <a:ea typeface="Osaka" pitchFamily="-1" charset="-128"/>
                <a:cs typeface="Osaka" pitchFamily="-1" charset="-128"/>
              </a:rPr>
              <a:t>: infants show little interest in people and no preference for their mother’s speech, rarely produce pointing gestures, joint attention skills markedly deficient, make pronoun reversal errors</a:t>
            </a:r>
          </a:p>
        </p:txBody>
      </p:sp>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idx="4294967295"/>
          </p:nvPr>
        </p:nvSpPr>
        <p:spPr>
          <a:xfrm>
            <a:off x="762000" y="0"/>
            <a:ext cx="7772400" cy="1143000"/>
          </a:xfrm>
        </p:spPr>
        <p:txBody>
          <a:bodyPr/>
          <a:lstStyle/>
          <a:p>
            <a:pPr eaLnBrk="1" hangingPunct="1"/>
            <a:r>
              <a:rPr lang="en-US" sz="3200"/>
              <a:t>Autism: Implications</a:t>
            </a:r>
          </a:p>
        </p:txBody>
      </p:sp>
      <p:sp>
        <p:nvSpPr>
          <p:cNvPr id="39939" name="Rectangle 3"/>
          <p:cNvSpPr>
            <a:spLocks noGrp="1" noChangeArrowheads="1"/>
          </p:cNvSpPr>
          <p:nvPr>
            <p:ph type="body" idx="4294967295"/>
          </p:nvPr>
        </p:nvSpPr>
        <p:spPr>
          <a:xfrm>
            <a:off x="0" y="1219200"/>
            <a:ext cx="9144000" cy="5105400"/>
          </a:xfrm>
        </p:spPr>
        <p:txBody>
          <a:bodyPr/>
          <a:lstStyle/>
          <a:p>
            <a:pPr eaLnBrk="1" hangingPunct="1">
              <a:lnSpc>
                <a:spcPct val="90000"/>
              </a:lnSpc>
              <a:buFontTx/>
              <a:buNone/>
            </a:pPr>
            <a:r>
              <a:rPr lang="en-US" sz="2400" dirty="0"/>
              <a:t>Impaired social abilities = impaired language, but crucially not the basic core of semantics and syntax</a:t>
            </a:r>
          </a:p>
          <a:p>
            <a:pPr eaLnBrk="1" hangingPunct="1">
              <a:lnSpc>
                <a:spcPct val="90000"/>
              </a:lnSpc>
              <a:buFontTx/>
              <a:buNone/>
            </a:pPr>
            <a:r>
              <a:rPr lang="en-US" sz="2400" dirty="0"/>
              <a:t>	Idea: There is a dissociation between language acquisition ability and social/communicative abilities</a:t>
            </a:r>
          </a:p>
          <a:p>
            <a:pPr eaLnBrk="1" hangingPunct="1">
              <a:lnSpc>
                <a:spcPct val="90000"/>
              </a:lnSpc>
              <a:buFontTx/>
              <a:buNone/>
            </a:pPr>
            <a:endParaRPr lang="en-US" sz="2400" dirty="0"/>
          </a:p>
          <a:p>
            <a:pPr eaLnBrk="1" hangingPunct="1">
              <a:lnSpc>
                <a:spcPct val="90000"/>
              </a:lnSpc>
              <a:buFontTx/>
              <a:buNone/>
            </a:pPr>
            <a:r>
              <a:rPr lang="en-US" sz="2400" dirty="0"/>
              <a:t>Idea: Basic deficit is </a:t>
            </a:r>
            <a:r>
              <a:rPr lang="en-US" sz="2400" dirty="0">
                <a:solidFill>
                  <a:srgbClr val="008000"/>
                </a:solidFill>
              </a:rPr>
              <a:t>lack of theory of mind</a:t>
            </a:r>
            <a:r>
              <a:rPr lang="en-US" sz="2400" dirty="0"/>
              <a:t>, and understanding people’s minds is a prerequisite to true communicative behavior.</a:t>
            </a:r>
          </a:p>
          <a:p>
            <a:pPr eaLnBrk="1" hangingPunct="1">
              <a:lnSpc>
                <a:spcPct val="90000"/>
              </a:lnSpc>
              <a:buFontTx/>
              <a:buNone/>
            </a:pPr>
            <a:endParaRPr lang="en-US" sz="2400" dirty="0"/>
          </a:p>
          <a:p>
            <a:pPr eaLnBrk="1" hangingPunct="1">
              <a:lnSpc>
                <a:spcPct val="90000"/>
              </a:lnSpc>
              <a:buFontTx/>
              <a:buNone/>
            </a:pPr>
            <a:r>
              <a:rPr lang="en-US" sz="2400" dirty="0"/>
              <a:t>However…lots of overlap with </a:t>
            </a:r>
            <a:r>
              <a:rPr lang="en-US" sz="2400" dirty="0">
                <a:solidFill>
                  <a:schemeClr val="tx2">
                    <a:lumMod val="60000"/>
                    <a:lumOff val="40000"/>
                  </a:schemeClr>
                </a:solidFill>
              </a:rPr>
              <a:t>specific language impairment </a:t>
            </a:r>
            <a:r>
              <a:rPr lang="en-US" sz="2400" dirty="0"/>
              <a:t>children, so underlying deficit may not be so simple as that.  Lack of theory of mind could be result, not cause.</a:t>
            </a: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a:xfrm>
            <a:off x="685800" y="0"/>
            <a:ext cx="7772400" cy="1143000"/>
          </a:xfrm>
        </p:spPr>
        <p:txBody>
          <a:bodyPr/>
          <a:lstStyle/>
          <a:p>
            <a:pPr eaLnBrk="1" hangingPunct="1"/>
            <a:r>
              <a:rPr lang="en-US" sz="3200"/>
              <a:t>Why special populations?</a:t>
            </a:r>
          </a:p>
        </p:txBody>
      </p:sp>
      <p:sp>
        <p:nvSpPr>
          <p:cNvPr id="5123" name="Rectangle 3"/>
          <p:cNvSpPr>
            <a:spLocks noGrp="1" noChangeArrowheads="1"/>
          </p:cNvSpPr>
          <p:nvPr>
            <p:ph type="body" idx="4294967295"/>
          </p:nvPr>
        </p:nvSpPr>
        <p:spPr>
          <a:xfrm>
            <a:off x="0" y="1066800"/>
            <a:ext cx="9144000" cy="5562600"/>
          </a:xfrm>
        </p:spPr>
        <p:txBody>
          <a:bodyPr/>
          <a:lstStyle/>
          <a:p>
            <a:pPr marL="609600" indent="-609600" eaLnBrk="1" hangingPunct="1">
              <a:buFontTx/>
              <a:buNone/>
            </a:pPr>
            <a:r>
              <a:rPr lang="en-US" sz="2200" dirty="0"/>
              <a:t>Not everyone is a typically developing child.</a:t>
            </a:r>
          </a:p>
          <a:p>
            <a:pPr marL="609600" indent="-609600" eaLnBrk="1" hangingPunct="1">
              <a:buFontTx/>
              <a:buNone/>
            </a:pPr>
            <a:endParaRPr lang="en-US" sz="2200" dirty="0"/>
          </a:p>
          <a:p>
            <a:pPr marL="609600" indent="-609600" eaLnBrk="1" hangingPunct="1">
              <a:buFontTx/>
              <a:buNone/>
            </a:pPr>
            <a:r>
              <a:rPr lang="en-US" sz="2200" dirty="0"/>
              <a:t>We can explore how different human abilities contribute to the human language acquisition process.</a:t>
            </a:r>
          </a:p>
          <a:p>
            <a:pPr marL="609600" indent="-609600" eaLnBrk="1" hangingPunct="1">
              <a:buFontTx/>
              <a:buNone/>
            </a:pPr>
            <a:endParaRPr lang="en-US" sz="2200" dirty="0"/>
          </a:p>
          <a:p>
            <a:pPr marL="609600" indent="-609600" eaLnBrk="1" hangingPunct="1">
              <a:buFontTx/>
              <a:buNone/>
            </a:pPr>
            <a:r>
              <a:rPr lang="en-US" sz="2200" dirty="0"/>
              <a:t>Does language develop differently if there’s no auditory input (</a:t>
            </a:r>
            <a:r>
              <a:rPr lang="en-US" sz="2200" dirty="0">
                <a:solidFill>
                  <a:schemeClr val="hlink"/>
                </a:solidFill>
              </a:rPr>
              <a:t>deaf children</a:t>
            </a:r>
            <a:r>
              <a:rPr lang="en-US" sz="2200" dirty="0"/>
              <a:t>)?  </a:t>
            </a:r>
          </a:p>
          <a:p>
            <a:pPr marL="609600" indent="-609600" eaLnBrk="1" hangingPunct="1">
              <a:buFontTx/>
              <a:buNone/>
            </a:pPr>
            <a:r>
              <a:rPr lang="en-US" sz="2200" dirty="0"/>
              <a:t>What about if there’s no visual input (</a:t>
            </a:r>
            <a:r>
              <a:rPr lang="en-US" sz="2200" dirty="0">
                <a:solidFill>
                  <a:srgbClr val="B3129A"/>
                </a:solidFill>
              </a:rPr>
              <a:t>blind children</a:t>
            </a:r>
            <a:r>
              <a:rPr lang="en-US" sz="2200" dirty="0"/>
              <a:t>)?</a:t>
            </a:r>
          </a:p>
          <a:p>
            <a:pPr marL="609600" indent="-609600" eaLnBrk="1" hangingPunct="1">
              <a:buFontTx/>
              <a:buNone/>
            </a:pPr>
            <a:r>
              <a:rPr lang="en-US" sz="2200" dirty="0"/>
              <a:t>What if general intelligence is lower (</a:t>
            </a:r>
            <a:r>
              <a:rPr lang="en-US" sz="2200" dirty="0">
                <a:solidFill>
                  <a:schemeClr val="folHlink"/>
                </a:solidFill>
              </a:rPr>
              <a:t>mentally retarded children</a:t>
            </a:r>
            <a:r>
              <a:rPr lang="en-US" sz="2200" dirty="0"/>
              <a:t>)?</a:t>
            </a:r>
          </a:p>
          <a:p>
            <a:pPr marL="609600" indent="-609600" eaLnBrk="1" hangingPunct="1">
              <a:buFontTx/>
              <a:buNone/>
            </a:pPr>
            <a:r>
              <a:rPr lang="en-US" sz="2200" dirty="0"/>
              <a:t>What if social abilities are lagging (</a:t>
            </a:r>
            <a:r>
              <a:rPr lang="en-US" sz="2200" dirty="0">
                <a:solidFill>
                  <a:srgbClr val="008000"/>
                </a:solidFill>
              </a:rPr>
              <a:t>autistic children</a:t>
            </a:r>
            <a:r>
              <a:rPr lang="en-US" sz="2200" dirty="0"/>
              <a:t>)?</a:t>
            </a:r>
          </a:p>
          <a:p>
            <a:pPr marL="609600" indent="-609600" eaLnBrk="1" hangingPunct="1">
              <a:buFontTx/>
              <a:buNone/>
            </a:pPr>
            <a:r>
              <a:rPr lang="en-US" sz="2200" dirty="0"/>
              <a:t>What about if only language abilities are lagging (</a:t>
            </a:r>
            <a:r>
              <a:rPr lang="en-US" sz="2200" dirty="0">
                <a:solidFill>
                  <a:schemeClr val="tx2">
                    <a:lumMod val="60000"/>
                    <a:lumOff val="40000"/>
                  </a:schemeClr>
                </a:solidFill>
              </a:rPr>
              <a:t>specific language impairment children</a:t>
            </a:r>
            <a:r>
              <a:rPr lang="en-US" sz="2200" dirty="0"/>
              <a:t>)?</a:t>
            </a:r>
          </a:p>
        </p:txBody>
      </p:sp>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idx="4294967295"/>
          </p:nvPr>
        </p:nvSpPr>
        <p:spPr/>
        <p:txBody>
          <a:bodyPr/>
          <a:lstStyle/>
          <a:p>
            <a:pPr eaLnBrk="1" hangingPunct="1"/>
            <a:r>
              <a:rPr lang="en-US" sz="3200" dirty="0">
                <a:solidFill>
                  <a:srgbClr val="7553E8"/>
                </a:solidFill>
              </a:rPr>
              <a:t>Specific Language Impairment</a:t>
            </a:r>
            <a:endParaRPr lang="en-US" sz="2400" dirty="0">
              <a:solidFill>
                <a:srgbClr val="7553E8"/>
              </a:solidFill>
            </a:endParaRPr>
          </a:p>
        </p:txBody>
      </p:sp>
      <p:pic>
        <p:nvPicPr>
          <p:cNvPr id="40963" name="Picture 5"/>
          <p:cNvPicPr>
            <a:picLocks noChangeAspect="1" noChangeArrowheads="1"/>
          </p:cNvPicPr>
          <p:nvPr/>
        </p:nvPicPr>
        <p:blipFill>
          <a:blip r:embed="rId3"/>
          <a:srcRect/>
          <a:stretch>
            <a:fillRect/>
          </a:stretch>
        </p:blipFill>
        <p:spPr bwMode="auto">
          <a:xfrm>
            <a:off x="2714625" y="2116138"/>
            <a:ext cx="3708400" cy="26289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4"/>
          <p:cNvSpPr>
            <a:spLocks noGrp="1" noChangeArrowheads="1"/>
          </p:cNvSpPr>
          <p:nvPr>
            <p:ph type="title" idx="4294967295"/>
          </p:nvPr>
        </p:nvSpPr>
        <p:spPr>
          <a:xfrm>
            <a:off x="685800" y="0"/>
            <a:ext cx="7772400" cy="1143000"/>
          </a:xfrm>
          <a:noFill/>
        </p:spPr>
        <p:txBody>
          <a:bodyPr/>
          <a:lstStyle/>
          <a:p>
            <a:pPr eaLnBrk="1" hangingPunct="1"/>
            <a:r>
              <a:rPr lang="en-US" sz="3200"/>
              <a:t>Characteristics of </a:t>
            </a:r>
            <a:br>
              <a:rPr lang="en-US" sz="3200"/>
            </a:br>
            <a:r>
              <a:rPr lang="en-US" sz="3200"/>
              <a:t>Specific Language Impairment (SLI)</a:t>
            </a:r>
          </a:p>
        </p:txBody>
      </p:sp>
      <p:sp>
        <p:nvSpPr>
          <p:cNvPr id="41987" name="Rectangle 5"/>
          <p:cNvSpPr>
            <a:spLocks noGrp="1" noChangeArrowheads="1"/>
          </p:cNvSpPr>
          <p:nvPr>
            <p:ph type="body" idx="4294967295"/>
          </p:nvPr>
        </p:nvSpPr>
        <p:spPr>
          <a:xfrm>
            <a:off x="0" y="1524000"/>
            <a:ext cx="9144000" cy="4114800"/>
          </a:xfrm>
          <a:noFill/>
        </p:spPr>
        <p:txBody>
          <a:bodyPr/>
          <a:lstStyle/>
          <a:p>
            <a:pPr eaLnBrk="1" hangingPunct="1">
              <a:buFontTx/>
              <a:buNone/>
            </a:pPr>
            <a:r>
              <a:rPr lang="en-US" sz="2400" dirty="0"/>
              <a:t>Speech from a </a:t>
            </a:r>
            <a:r>
              <a:rPr lang="en-US" sz="2400" dirty="0">
                <a:solidFill>
                  <a:srgbClr val="7553E8"/>
                </a:solidFill>
              </a:rPr>
              <a:t>16-year old with SLI</a:t>
            </a:r>
            <a:r>
              <a:rPr lang="en-US" sz="2400" dirty="0"/>
              <a:t>:</a:t>
            </a:r>
          </a:p>
          <a:p>
            <a:pPr eaLnBrk="1" hangingPunct="1">
              <a:buFontTx/>
              <a:buNone/>
            </a:pPr>
            <a:endParaRPr lang="en-US" sz="2400" dirty="0"/>
          </a:p>
          <a:p>
            <a:pPr eaLnBrk="1" hangingPunct="1">
              <a:buFontTx/>
              <a:buNone/>
            </a:pPr>
            <a:r>
              <a:rPr lang="en-US" sz="2400" dirty="0"/>
              <a:t>He </a:t>
            </a:r>
            <a:r>
              <a:rPr lang="en-US" sz="2400" dirty="0">
                <a:solidFill>
                  <a:srgbClr val="7553E8"/>
                </a:solidFill>
              </a:rPr>
              <a:t>want play </a:t>
            </a:r>
            <a:r>
              <a:rPr lang="en-US" sz="2400" dirty="0"/>
              <a:t>that violin.</a:t>
            </a:r>
          </a:p>
          <a:p>
            <a:pPr eaLnBrk="1" hangingPunct="1">
              <a:buFontTx/>
              <a:buNone/>
            </a:pPr>
            <a:r>
              <a:rPr lang="en-US" sz="2400" dirty="0"/>
              <a:t>Can I play </a:t>
            </a:r>
            <a:r>
              <a:rPr lang="en-US" sz="2400" dirty="0">
                <a:solidFill>
                  <a:srgbClr val="7553E8"/>
                </a:solidFill>
              </a:rPr>
              <a:t>with violin</a:t>
            </a:r>
            <a:r>
              <a:rPr lang="en-US" sz="2400" dirty="0"/>
              <a:t>?</a:t>
            </a:r>
          </a:p>
          <a:p>
            <a:pPr eaLnBrk="1" hangingPunct="1">
              <a:buFontTx/>
              <a:buNone/>
            </a:pPr>
            <a:r>
              <a:rPr lang="en-US" sz="2400" dirty="0"/>
              <a:t>Then he went home and </a:t>
            </a:r>
            <a:r>
              <a:rPr lang="en-US" sz="2400" dirty="0">
                <a:solidFill>
                  <a:srgbClr val="7553E8"/>
                </a:solidFill>
              </a:rPr>
              <a:t>tell mother </a:t>
            </a:r>
            <a:r>
              <a:rPr lang="en-US" sz="2400" dirty="0"/>
              <a:t>- his mother - tell </a:t>
            </a:r>
            <a:r>
              <a:rPr lang="en-US" sz="2400" dirty="0">
                <a:solidFill>
                  <a:srgbClr val="7553E8"/>
                </a:solidFill>
              </a:rPr>
              <a:t>what he doing </a:t>
            </a:r>
            <a:r>
              <a:rPr lang="en-US" sz="2400" dirty="0"/>
              <a:t>that day.</a:t>
            </a:r>
          </a:p>
          <a:p>
            <a:pPr eaLnBrk="1" hangingPunct="1">
              <a:buFontTx/>
              <a:buNone/>
            </a:pPr>
            <a:r>
              <a:rPr lang="en-US" sz="2400" dirty="0"/>
              <a:t>Then about noontime </a:t>
            </a:r>
            <a:r>
              <a:rPr lang="en-US" sz="2400" dirty="0">
                <a:solidFill>
                  <a:srgbClr val="7553E8"/>
                </a:solidFill>
              </a:rPr>
              <a:t>those guy </a:t>
            </a:r>
            <a:r>
              <a:rPr lang="en-US" sz="2400" dirty="0"/>
              <a:t>went in and eat and warm up.</a:t>
            </a:r>
          </a:p>
        </p:txBody>
      </p:sp>
    </p:spTree>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idx="4294967295"/>
          </p:nvPr>
        </p:nvSpPr>
        <p:spPr>
          <a:xfrm>
            <a:off x="685800" y="0"/>
            <a:ext cx="7772400" cy="1143000"/>
          </a:xfrm>
        </p:spPr>
        <p:txBody>
          <a:bodyPr/>
          <a:lstStyle/>
          <a:p>
            <a:pPr eaLnBrk="1" hangingPunct="1"/>
            <a:r>
              <a:rPr lang="en-US" sz="3200"/>
              <a:t>Characteristics of </a:t>
            </a:r>
            <a:br>
              <a:rPr lang="en-US" sz="3200"/>
            </a:br>
            <a:r>
              <a:rPr lang="en-US" sz="3200"/>
              <a:t>Specific Language Impairment (SLI)</a:t>
            </a:r>
          </a:p>
        </p:txBody>
      </p:sp>
      <p:sp>
        <p:nvSpPr>
          <p:cNvPr id="43011" name="Rectangle 3"/>
          <p:cNvSpPr>
            <a:spLocks noGrp="1" noChangeArrowheads="1"/>
          </p:cNvSpPr>
          <p:nvPr>
            <p:ph type="body" idx="4294967295"/>
          </p:nvPr>
        </p:nvSpPr>
        <p:spPr>
          <a:xfrm>
            <a:off x="0" y="1219200"/>
            <a:ext cx="9144000" cy="4114800"/>
          </a:xfrm>
        </p:spPr>
        <p:txBody>
          <a:bodyPr/>
          <a:lstStyle/>
          <a:p>
            <a:pPr eaLnBrk="1" hangingPunct="1">
              <a:lnSpc>
                <a:spcPct val="90000"/>
              </a:lnSpc>
              <a:buFontTx/>
              <a:buNone/>
            </a:pPr>
            <a:r>
              <a:rPr lang="en-US" sz="2400" dirty="0"/>
              <a:t>In the absence of any clear sensory or cognitive disorder, language development is impaired.</a:t>
            </a:r>
          </a:p>
          <a:p>
            <a:pPr eaLnBrk="1" hangingPunct="1">
              <a:lnSpc>
                <a:spcPct val="90000"/>
              </a:lnSpc>
              <a:buFontTx/>
              <a:buNone/>
            </a:pPr>
            <a:endParaRPr lang="en-US" sz="2400" dirty="0"/>
          </a:p>
          <a:p>
            <a:pPr eaLnBrk="1" hangingPunct="1">
              <a:lnSpc>
                <a:spcPct val="90000"/>
              </a:lnSpc>
              <a:buFontTx/>
              <a:buNone/>
            </a:pPr>
            <a:r>
              <a:rPr lang="en-US" sz="2400" dirty="0"/>
              <a:t>FoxP2 gene on chromosome 7: impairment affecting jaw and tongue movement, speech, and grammar (tense, number).</a:t>
            </a:r>
          </a:p>
          <a:p>
            <a:pPr eaLnBrk="1" hangingPunct="1">
              <a:lnSpc>
                <a:spcPct val="90000"/>
              </a:lnSpc>
              <a:buFontTx/>
              <a:buNone/>
            </a:pPr>
            <a:endParaRPr lang="en-US" sz="2400" dirty="0"/>
          </a:p>
          <a:p>
            <a:pPr eaLnBrk="1" hangingPunct="1">
              <a:lnSpc>
                <a:spcPct val="90000"/>
              </a:lnSpc>
              <a:buFontTx/>
              <a:buNone/>
            </a:pPr>
            <a:r>
              <a:rPr lang="en-US" sz="2400" dirty="0"/>
              <a:t>Generally, these children show late onset of talking as well.  Vocabulary development is typically delayed, </a:t>
            </a:r>
            <a:r>
              <a:rPr lang="en-US" sz="2400" dirty="0">
                <a:solidFill>
                  <a:srgbClr val="7553E8"/>
                </a:solidFill>
              </a:rPr>
              <a:t>but the greatest deficits are in morphology and syntax</a:t>
            </a:r>
            <a:r>
              <a:rPr lang="en-US" sz="2400" dirty="0"/>
              <a:t>.</a:t>
            </a:r>
          </a:p>
          <a:p>
            <a:pPr eaLnBrk="1" hangingPunct="1">
              <a:lnSpc>
                <a:spcPct val="90000"/>
              </a:lnSpc>
              <a:buFontTx/>
              <a:buNone/>
            </a:pPr>
            <a:endParaRPr lang="en-US" sz="2400" dirty="0"/>
          </a:p>
          <a:p>
            <a:pPr eaLnBrk="1" hangingPunct="1">
              <a:lnSpc>
                <a:spcPct val="90000"/>
              </a:lnSpc>
              <a:buFontTx/>
              <a:buNone/>
            </a:pPr>
            <a:r>
              <a:rPr lang="en-US" sz="2400" dirty="0"/>
              <a:t>However, SLI children </a:t>
            </a:r>
            <a:r>
              <a:rPr lang="en-US" sz="2400" dirty="0">
                <a:solidFill>
                  <a:srgbClr val="7553E8"/>
                </a:solidFill>
              </a:rPr>
              <a:t>produce different kinds of grammatical errors than typically developing children </a:t>
            </a:r>
            <a:r>
              <a:rPr lang="en-US" sz="2400" dirty="0"/>
              <a:t>– they may be learning differently than typical children</a:t>
            </a:r>
          </a:p>
        </p:txBody>
      </p:sp>
    </p:spTree>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4"/>
          <p:cNvSpPr>
            <a:spLocks noGrp="1" noChangeArrowheads="1"/>
          </p:cNvSpPr>
          <p:nvPr>
            <p:ph type="title" idx="4294967295"/>
          </p:nvPr>
        </p:nvSpPr>
        <p:spPr>
          <a:xfrm>
            <a:off x="685800" y="0"/>
            <a:ext cx="7772400" cy="1143000"/>
          </a:xfrm>
          <a:noFill/>
        </p:spPr>
        <p:txBody>
          <a:bodyPr/>
          <a:lstStyle/>
          <a:p>
            <a:pPr eaLnBrk="1" hangingPunct="1"/>
            <a:r>
              <a:rPr lang="en-US" sz="3200"/>
              <a:t>Characteristics of </a:t>
            </a:r>
            <a:br>
              <a:rPr lang="en-US" sz="3200"/>
            </a:br>
            <a:r>
              <a:rPr lang="en-US" sz="3200"/>
              <a:t>Specific Language Impairment (SLI)</a:t>
            </a:r>
          </a:p>
        </p:txBody>
      </p:sp>
      <p:sp>
        <p:nvSpPr>
          <p:cNvPr id="44035" name="Rectangle 5"/>
          <p:cNvSpPr>
            <a:spLocks noGrp="1" noChangeArrowheads="1"/>
          </p:cNvSpPr>
          <p:nvPr>
            <p:ph type="body" idx="4294967295"/>
          </p:nvPr>
        </p:nvSpPr>
        <p:spPr>
          <a:xfrm>
            <a:off x="0" y="1524000"/>
            <a:ext cx="9144000" cy="4419600"/>
          </a:xfrm>
          <a:noFill/>
        </p:spPr>
        <p:txBody>
          <a:bodyPr/>
          <a:lstStyle/>
          <a:p>
            <a:pPr eaLnBrk="1" hangingPunct="1">
              <a:lnSpc>
                <a:spcPct val="90000"/>
              </a:lnSpc>
              <a:buFontTx/>
              <a:buNone/>
            </a:pPr>
            <a:r>
              <a:rPr lang="en-US" sz="2400" dirty="0">
                <a:solidFill>
                  <a:srgbClr val="7553E8"/>
                </a:solidFill>
              </a:rPr>
              <a:t>Impaired phonological memory</a:t>
            </a:r>
            <a:r>
              <a:rPr lang="en-US" sz="2400" dirty="0"/>
              <a:t>: SLI children are generally worse than typically developing children at repeating a meaningless sequence of sounds. (Remember, that was useful for predicting size of vocabulary in typically developing children.)</a:t>
            </a:r>
          </a:p>
          <a:p>
            <a:pPr eaLnBrk="1" hangingPunct="1">
              <a:lnSpc>
                <a:spcPct val="90000"/>
              </a:lnSpc>
              <a:buFontTx/>
              <a:buNone/>
            </a:pPr>
            <a:endParaRPr lang="en-US" sz="2400" dirty="0"/>
          </a:p>
          <a:p>
            <a:pPr eaLnBrk="1" hangingPunct="1">
              <a:lnSpc>
                <a:spcPct val="90000"/>
              </a:lnSpc>
              <a:buFontTx/>
              <a:buNone/>
            </a:pPr>
            <a:r>
              <a:rPr lang="en-US" sz="2400" dirty="0">
                <a:solidFill>
                  <a:srgbClr val="7553E8"/>
                </a:solidFill>
              </a:rPr>
              <a:t>Nonlinguistic cognition impairment</a:t>
            </a:r>
            <a:r>
              <a:rPr lang="en-US" sz="2400" dirty="0"/>
              <a:t>: worse at symbolic functioning, mental imagery, hierarchical planning, hypothesis testing, reasoning, drawing inferences from stories.  </a:t>
            </a:r>
            <a:r>
              <a:rPr lang="en-US" sz="2400" dirty="0">
                <a:solidFill>
                  <a:srgbClr val="7553E8"/>
                </a:solidFill>
              </a:rPr>
              <a:t>Maybe SLI isn’t so specific to language? (Though perhaps these are the result of a language deficit in some cases - without the ability to use language for cognitive-offloading, performance on these other tasks suffers.)</a:t>
            </a:r>
          </a:p>
        </p:txBody>
      </p:sp>
    </p:spTree>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4"/>
          <p:cNvSpPr>
            <a:spLocks noGrp="1" noChangeArrowheads="1"/>
          </p:cNvSpPr>
          <p:nvPr>
            <p:ph type="title" idx="4294967295"/>
          </p:nvPr>
        </p:nvSpPr>
        <p:spPr>
          <a:xfrm>
            <a:off x="685800" y="0"/>
            <a:ext cx="7772400" cy="1143000"/>
          </a:xfrm>
          <a:noFill/>
        </p:spPr>
        <p:txBody>
          <a:bodyPr/>
          <a:lstStyle/>
          <a:p>
            <a:pPr eaLnBrk="1" hangingPunct="1"/>
            <a:r>
              <a:rPr lang="en-US" sz="3200"/>
              <a:t>Accounting for </a:t>
            </a:r>
            <a:br>
              <a:rPr lang="en-US" sz="3200"/>
            </a:br>
            <a:r>
              <a:rPr lang="en-US" sz="3200"/>
              <a:t>Specific Language Impairment (SLI)</a:t>
            </a:r>
          </a:p>
        </p:txBody>
      </p:sp>
      <p:sp>
        <p:nvSpPr>
          <p:cNvPr id="45059" name="Rectangle 5"/>
          <p:cNvSpPr>
            <a:spLocks noGrp="1" noChangeArrowheads="1"/>
          </p:cNvSpPr>
          <p:nvPr>
            <p:ph type="body" idx="4294967295"/>
          </p:nvPr>
        </p:nvSpPr>
        <p:spPr>
          <a:xfrm>
            <a:off x="0" y="1524000"/>
            <a:ext cx="9144000" cy="4953000"/>
          </a:xfrm>
          <a:noFill/>
        </p:spPr>
        <p:txBody>
          <a:bodyPr/>
          <a:lstStyle/>
          <a:p>
            <a:pPr eaLnBrk="1" hangingPunct="1">
              <a:lnSpc>
                <a:spcPct val="90000"/>
              </a:lnSpc>
              <a:buFontTx/>
              <a:buNone/>
            </a:pPr>
            <a:r>
              <a:rPr lang="en-US" sz="2400" dirty="0"/>
              <a:t>Idea 1: SLI children have an </a:t>
            </a:r>
            <a:r>
              <a:rPr lang="en-US" sz="2400" dirty="0">
                <a:solidFill>
                  <a:srgbClr val="7553E8"/>
                </a:solidFill>
              </a:rPr>
              <a:t>impairment in the language acquisition device</a:t>
            </a:r>
            <a:r>
              <a:rPr lang="en-US" sz="2400" dirty="0"/>
              <a:t> (generativist viewpoint). Specifically, their innate knowledge about language is missing a piece.</a:t>
            </a:r>
          </a:p>
          <a:p>
            <a:pPr eaLnBrk="1" hangingPunct="1">
              <a:lnSpc>
                <a:spcPct val="90000"/>
              </a:lnSpc>
              <a:buFontTx/>
              <a:buNone/>
            </a:pPr>
            <a:endParaRPr lang="en-US" sz="2400" dirty="0"/>
          </a:p>
          <a:p>
            <a:pPr eaLnBrk="1" hangingPunct="1">
              <a:lnSpc>
                <a:spcPct val="90000"/>
              </a:lnSpc>
              <a:buFontTx/>
              <a:buNone/>
            </a:pPr>
            <a:r>
              <a:rPr lang="en-US" sz="2400" dirty="0"/>
              <a:t>Ex: Unimpaired children hear </a:t>
            </a:r>
            <a:r>
              <a:rPr lang="en-US" sz="2400" i="1" dirty="0"/>
              <a:t>walk</a:t>
            </a:r>
            <a:r>
              <a:rPr lang="en-US" sz="2400" dirty="0"/>
              <a:t>, </a:t>
            </a:r>
            <a:r>
              <a:rPr lang="en-US" sz="2400" i="1" dirty="0"/>
              <a:t>walked</a:t>
            </a:r>
            <a:r>
              <a:rPr lang="en-US" sz="2400" dirty="0"/>
              <a:t>, </a:t>
            </a:r>
            <a:r>
              <a:rPr lang="en-US" sz="2400" i="1" dirty="0"/>
              <a:t>jump</a:t>
            </a:r>
            <a:r>
              <a:rPr lang="en-US" sz="2400" dirty="0"/>
              <a:t>, </a:t>
            </a:r>
            <a:r>
              <a:rPr lang="en-US" sz="2400" i="1" dirty="0"/>
              <a:t>jumped</a:t>
            </a:r>
            <a:r>
              <a:rPr lang="en-US" sz="2400" dirty="0"/>
              <a:t>, and build a rule for forming the past tense (+</a:t>
            </a:r>
            <a:r>
              <a:rPr lang="en-US" sz="2400" dirty="0" err="1"/>
              <a:t>ed</a:t>
            </a:r>
            <a:r>
              <a:rPr lang="en-US" sz="2400" dirty="0"/>
              <a:t>).  Children with SLI never use those regularities to build a rule. They just memorize the different forms. (This is similar to one idea about how Williams syndrome children develop, with the difference being that Williams syndrome children have better associative memories for acoustic stimuli.)  Crucial difference: even when they lack the memory capacity for all the grammatical forms, something keeps them from learning the rule.</a:t>
            </a:r>
          </a:p>
        </p:txBody>
      </p:sp>
    </p:spTree>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4"/>
          <p:cNvSpPr>
            <a:spLocks noGrp="1" noChangeArrowheads="1"/>
          </p:cNvSpPr>
          <p:nvPr>
            <p:ph type="title" idx="4294967295"/>
          </p:nvPr>
        </p:nvSpPr>
        <p:spPr>
          <a:xfrm>
            <a:off x="685800" y="0"/>
            <a:ext cx="7772400" cy="1143000"/>
          </a:xfrm>
          <a:noFill/>
        </p:spPr>
        <p:txBody>
          <a:bodyPr/>
          <a:lstStyle/>
          <a:p>
            <a:pPr eaLnBrk="1" hangingPunct="1"/>
            <a:r>
              <a:rPr lang="en-US" sz="3200"/>
              <a:t>Accounting for </a:t>
            </a:r>
            <a:br>
              <a:rPr lang="en-US" sz="3200"/>
            </a:br>
            <a:r>
              <a:rPr lang="en-US" sz="3200"/>
              <a:t>Specific Language Impairment (SLI)</a:t>
            </a:r>
          </a:p>
        </p:txBody>
      </p:sp>
      <p:sp>
        <p:nvSpPr>
          <p:cNvPr id="46083" name="Rectangle 5"/>
          <p:cNvSpPr>
            <a:spLocks noGrp="1" noChangeArrowheads="1"/>
          </p:cNvSpPr>
          <p:nvPr>
            <p:ph type="body" idx="4294967295"/>
          </p:nvPr>
        </p:nvSpPr>
        <p:spPr>
          <a:xfrm>
            <a:off x="0" y="1524000"/>
            <a:ext cx="9144000" cy="4953000"/>
          </a:xfrm>
          <a:noFill/>
        </p:spPr>
        <p:txBody>
          <a:bodyPr/>
          <a:lstStyle/>
          <a:p>
            <a:pPr eaLnBrk="1" hangingPunct="1">
              <a:lnSpc>
                <a:spcPct val="90000"/>
              </a:lnSpc>
              <a:buFontTx/>
              <a:buNone/>
            </a:pPr>
            <a:r>
              <a:rPr lang="en-US" sz="2300" dirty="0"/>
              <a:t>Idea 2: </a:t>
            </a:r>
            <a:r>
              <a:rPr lang="en-US" sz="2300" dirty="0">
                <a:solidFill>
                  <a:srgbClr val="7553E8"/>
                </a:solidFill>
              </a:rPr>
              <a:t>SLI children’s phonological memory impairment means that they don’t pick up on phonological information that is less salient</a:t>
            </a:r>
            <a:r>
              <a:rPr lang="en-US" sz="2300" dirty="0"/>
              <a:t>, like unstressed grammatical morphology (Leonard 1989). </a:t>
            </a:r>
          </a:p>
          <a:p>
            <a:pPr eaLnBrk="1" hangingPunct="1">
              <a:lnSpc>
                <a:spcPct val="90000"/>
              </a:lnSpc>
              <a:buFontTx/>
              <a:buNone/>
            </a:pPr>
            <a:endParaRPr lang="en-US" sz="2300" dirty="0"/>
          </a:p>
          <a:p>
            <a:pPr eaLnBrk="1" hangingPunct="1">
              <a:lnSpc>
                <a:spcPct val="90000"/>
              </a:lnSpc>
              <a:buFontTx/>
              <a:buNone/>
            </a:pPr>
            <a:r>
              <a:rPr lang="en-US" sz="2300" dirty="0"/>
              <a:t>Ex: </a:t>
            </a:r>
            <a:r>
              <a:rPr lang="en-US" sz="2300" dirty="0" err="1"/>
              <a:t>walk~walk</a:t>
            </a:r>
            <a:r>
              <a:rPr lang="en-US" sz="2300" dirty="0" err="1">
                <a:solidFill>
                  <a:srgbClr val="7553E8"/>
                </a:solidFill>
              </a:rPr>
              <a:t>ing</a:t>
            </a:r>
            <a:r>
              <a:rPr lang="en-US" sz="2300" dirty="0"/>
              <a:t>, may be difficult for SLI children to retain in memory, and so they are delayed in picking up this information.</a:t>
            </a:r>
          </a:p>
          <a:p>
            <a:pPr eaLnBrk="1" hangingPunct="1">
              <a:lnSpc>
                <a:spcPct val="90000"/>
              </a:lnSpc>
              <a:buFontTx/>
              <a:buNone/>
            </a:pPr>
            <a:endParaRPr lang="en-US" sz="2300" dirty="0"/>
          </a:p>
          <a:p>
            <a:pPr eaLnBrk="1" hangingPunct="1">
              <a:lnSpc>
                <a:spcPct val="90000"/>
              </a:lnSpc>
              <a:buFontTx/>
              <a:buNone/>
            </a:pPr>
            <a:r>
              <a:rPr lang="en-US" sz="2300" dirty="0"/>
              <a:t>Note: doesn’t necessarily account for all the differences between SLI and typically developing children.</a:t>
            </a:r>
          </a:p>
          <a:p>
            <a:pPr eaLnBrk="1" hangingPunct="1">
              <a:lnSpc>
                <a:spcPct val="90000"/>
              </a:lnSpc>
              <a:buFontTx/>
              <a:buNone/>
            </a:pPr>
            <a:endParaRPr lang="en-US" sz="2300" dirty="0"/>
          </a:p>
          <a:p>
            <a:pPr eaLnBrk="1" hangingPunct="1">
              <a:lnSpc>
                <a:spcPct val="90000"/>
              </a:lnSpc>
              <a:buFontTx/>
              <a:buNone/>
            </a:pPr>
            <a:r>
              <a:rPr lang="en-US" sz="2300" dirty="0"/>
              <a:t>Prediction: Should depend on the language - languages with more of this kind of less salient morphology should have more SLI kids.  So far, sometimes yes, sometimes no.</a:t>
            </a:r>
          </a:p>
        </p:txBody>
      </p:sp>
    </p:spTree>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4"/>
          <p:cNvSpPr>
            <a:spLocks noGrp="1" noChangeArrowheads="1"/>
          </p:cNvSpPr>
          <p:nvPr>
            <p:ph type="title" idx="4294967295"/>
          </p:nvPr>
        </p:nvSpPr>
        <p:spPr>
          <a:xfrm>
            <a:off x="685800" y="0"/>
            <a:ext cx="7772400" cy="1143000"/>
          </a:xfrm>
          <a:noFill/>
        </p:spPr>
        <p:txBody>
          <a:bodyPr/>
          <a:lstStyle/>
          <a:p>
            <a:pPr eaLnBrk="1" hangingPunct="1"/>
            <a:r>
              <a:rPr lang="en-US" sz="3200"/>
              <a:t>Accounting for </a:t>
            </a:r>
            <a:br>
              <a:rPr lang="en-US" sz="3200"/>
            </a:br>
            <a:r>
              <a:rPr lang="en-US" sz="3200"/>
              <a:t>Specific Language Impairment (SLI)</a:t>
            </a:r>
          </a:p>
        </p:txBody>
      </p:sp>
      <p:sp>
        <p:nvSpPr>
          <p:cNvPr id="47107" name="Rectangle 5"/>
          <p:cNvSpPr>
            <a:spLocks noGrp="1" noChangeArrowheads="1"/>
          </p:cNvSpPr>
          <p:nvPr>
            <p:ph type="body" idx="4294967295"/>
          </p:nvPr>
        </p:nvSpPr>
        <p:spPr>
          <a:xfrm>
            <a:off x="0" y="1524000"/>
            <a:ext cx="9144000" cy="4953000"/>
          </a:xfrm>
          <a:noFill/>
        </p:spPr>
        <p:txBody>
          <a:bodyPr/>
          <a:lstStyle/>
          <a:p>
            <a:pPr eaLnBrk="1" hangingPunct="1">
              <a:lnSpc>
                <a:spcPct val="90000"/>
              </a:lnSpc>
              <a:buFontTx/>
              <a:buNone/>
            </a:pPr>
            <a:r>
              <a:rPr lang="en-US" sz="2300" dirty="0"/>
              <a:t>Idea 3: </a:t>
            </a:r>
            <a:r>
              <a:rPr lang="en-US" sz="2300" dirty="0">
                <a:solidFill>
                  <a:srgbClr val="7553E8"/>
                </a:solidFill>
              </a:rPr>
              <a:t>SLI children can’t process rapidly processed stimuli, like speech, as well as typically developing children. </a:t>
            </a:r>
          </a:p>
          <a:p>
            <a:pPr eaLnBrk="1" hangingPunct="1">
              <a:lnSpc>
                <a:spcPct val="90000"/>
              </a:lnSpc>
              <a:buFontTx/>
              <a:buNone/>
            </a:pPr>
            <a:endParaRPr lang="en-US" sz="2300" dirty="0"/>
          </a:p>
          <a:p>
            <a:pPr eaLnBrk="1" hangingPunct="1">
              <a:lnSpc>
                <a:spcPct val="90000"/>
              </a:lnSpc>
              <a:buFontTx/>
              <a:buNone/>
            </a:pPr>
            <a:r>
              <a:rPr lang="en-US" sz="2300" dirty="0"/>
              <a:t>Ex: They can’t process rapidly presented musical tones as well (</a:t>
            </a:r>
            <a:r>
              <a:rPr lang="en-US" sz="2300" dirty="0" err="1"/>
              <a:t>Tallal</a:t>
            </a:r>
            <a:r>
              <a:rPr lang="en-US" sz="2300" dirty="0"/>
              <a:t> 1978, </a:t>
            </a:r>
            <a:r>
              <a:rPr lang="en-US" sz="2300" dirty="0" err="1"/>
              <a:t>Tallal</a:t>
            </a:r>
            <a:r>
              <a:rPr lang="en-US" sz="2300" dirty="0"/>
              <a:t> et al. 1985), in addition to not being able to distinguish acoustic signals like </a:t>
            </a:r>
            <a:r>
              <a:rPr lang="en-US" sz="2300" dirty="0" err="1"/>
              <a:t>dabiba</a:t>
            </a:r>
            <a:r>
              <a:rPr lang="en-US" sz="2300" dirty="0"/>
              <a:t> vs. </a:t>
            </a:r>
            <a:r>
              <a:rPr lang="en-US" sz="2300" dirty="0" err="1"/>
              <a:t>dabuba</a:t>
            </a:r>
            <a:r>
              <a:rPr lang="en-US" sz="2300" dirty="0"/>
              <a:t> (Leonard et al. 1992).</a:t>
            </a:r>
          </a:p>
          <a:p>
            <a:pPr eaLnBrk="1" hangingPunct="1">
              <a:lnSpc>
                <a:spcPct val="90000"/>
              </a:lnSpc>
              <a:buFontTx/>
              <a:buNone/>
            </a:pPr>
            <a:endParaRPr lang="en-US" sz="2400" dirty="0"/>
          </a:p>
          <a:p>
            <a:pPr eaLnBrk="1" hangingPunct="1">
              <a:lnSpc>
                <a:spcPct val="90000"/>
              </a:lnSpc>
              <a:buFontTx/>
              <a:buNone/>
            </a:pPr>
            <a:r>
              <a:rPr lang="en-US" sz="2400" dirty="0"/>
              <a:t>This ties in with the impaired phonological memory story, since children with a processing deficit will definitely have more trouble with less salient phonological cues like most grammatical morphology.</a:t>
            </a:r>
            <a:endParaRPr lang="en-US" sz="2300" dirty="0"/>
          </a:p>
        </p:txBody>
      </p:sp>
    </p:spTree>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4"/>
          <p:cNvSpPr>
            <a:spLocks noGrp="1" noChangeArrowheads="1"/>
          </p:cNvSpPr>
          <p:nvPr>
            <p:ph type="title" idx="4294967295"/>
          </p:nvPr>
        </p:nvSpPr>
        <p:spPr>
          <a:xfrm>
            <a:off x="685800" y="0"/>
            <a:ext cx="7772400" cy="1143000"/>
          </a:xfrm>
          <a:noFill/>
        </p:spPr>
        <p:txBody>
          <a:bodyPr/>
          <a:lstStyle/>
          <a:p>
            <a:pPr eaLnBrk="1" hangingPunct="1"/>
            <a:r>
              <a:rPr lang="en-US" sz="3200"/>
              <a:t>Genetic Factors in </a:t>
            </a:r>
            <a:br>
              <a:rPr lang="en-US" sz="3200"/>
            </a:br>
            <a:r>
              <a:rPr lang="en-US" sz="3200"/>
              <a:t>Specific Language Impairment (SLI)</a:t>
            </a:r>
          </a:p>
        </p:txBody>
      </p:sp>
      <p:sp>
        <p:nvSpPr>
          <p:cNvPr id="48131" name="Rectangle 5"/>
          <p:cNvSpPr>
            <a:spLocks noGrp="1" noChangeArrowheads="1"/>
          </p:cNvSpPr>
          <p:nvPr>
            <p:ph type="body" idx="4294967295"/>
          </p:nvPr>
        </p:nvSpPr>
        <p:spPr>
          <a:xfrm>
            <a:off x="0" y="1524000"/>
            <a:ext cx="9144000" cy="4953000"/>
          </a:xfrm>
          <a:noFill/>
        </p:spPr>
        <p:txBody>
          <a:bodyPr/>
          <a:lstStyle/>
          <a:p>
            <a:pPr eaLnBrk="1" hangingPunct="1">
              <a:lnSpc>
                <a:spcPct val="90000"/>
              </a:lnSpc>
              <a:buFontTx/>
              <a:buNone/>
            </a:pPr>
            <a:r>
              <a:rPr lang="en-US" sz="2400"/>
              <a:t>There seems to be a familial concentration of specific language impairment.  In the KE family, it turned out to be a single dominant gene at work (the FOXP2 gene).</a:t>
            </a:r>
          </a:p>
        </p:txBody>
      </p:sp>
      <p:pic>
        <p:nvPicPr>
          <p:cNvPr id="48132" name="Picture 6"/>
          <p:cNvPicPr>
            <a:picLocks noChangeAspect="1" noChangeArrowheads="1"/>
          </p:cNvPicPr>
          <p:nvPr/>
        </p:nvPicPr>
        <p:blipFill>
          <a:blip r:embed="rId3"/>
          <a:srcRect/>
          <a:stretch>
            <a:fillRect/>
          </a:stretch>
        </p:blipFill>
        <p:spPr bwMode="auto">
          <a:xfrm>
            <a:off x="2514600" y="3048000"/>
            <a:ext cx="3657600" cy="28956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idx="4294967295"/>
          </p:nvPr>
        </p:nvSpPr>
        <p:spPr>
          <a:xfrm>
            <a:off x="685800" y="0"/>
            <a:ext cx="7772400" cy="1143000"/>
          </a:xfrm>
        </p:spPr>
        <p:txBody>
          <a:bodyPr/>
          <a:lstStyle/>
          <a:p>
            <a:pPr eaLnBrk="1" hangingPunct="1"/>
            <a:r>
              <a:rPr lang="en-US" sz="3200"/>
              <a:t>SLI: Implications</a:t>
            </a:r>
          </a:p>
        </p:txBody>
      </p:sp>
      <p:sp>
        <p:nvSpPr>
          <p:cNvPr id="49155" name="Rectangle 3"/>
          <p:cNvSpPr>
            <a:spLocks noGrp="1" noChangeArrowheads="1"/>
          </p:cNvSpPr>
          <p:nvPr>
            <p:ph type="body" idx="4294967295"/>
          </p:nvPr>
        </p:nvSpPr>
        <p:spPr>
          <a:xfrm>
            <a:off x="0" y="1219200"/>
            <a:ext cx="9144000" cy="4572000"/>
          </a:xfrm>
        </p:spPr>
        <p:txBody>
          <a:bodyPr/>
          <a:lstStyle/>
          <a:p>
            <a:pPr eaLnBrk="1" hangingPunct="1">
              <a:lnSpc>
                <a:spcPct val="90000"/>
              </a:lnSpc>
              <a:buFontTx/>
              <a:buNone/>
            </a:pPr>
            <a:r>
              <a:rPr lang="en-US" sz="2400" dirty="0"/>
              <a:t>Since language development seems to depend on many different underlying abilities, </a:t>
            </a:r>
            <a:r>
              <a:rPr lang="en-US" sz="2400" dirty="0">
                <a:solidFill>
                  <a:srgbClr val="7553E8"/>
                </a:solidFill>
              </a:rPr>
              <a:t>language impairment will likely have a number of different underlying causes.</a:t>
            </a:r>
          </a:p>
          <a:p>
            <a:pPr eaLnBrk="1" hangingPunct="1">
              <a:lnSpc>
                <a:spcPct val="90000"/>
              </a:lnSpc>
              <a:buFontTx/>
              <a:buNone/>
            </a:pPr>
            <a:endParaRPr lang="en-US" sz="2400" dirty="0"/>
          </a:p>
          <a:p>
            <a:pPr eaLnBrk="1" hangingPunct="1">
              <a:lnSpc>
                <a:spcPct val="90000"/>
              </a:lnSpc>
              <a:buFontTx/>
              <a:buNone/>
            </a:pPr>
            <a:r>
              <a:rPr lang="en-US" sz="2400" dirty="0"/>
              <a:t>It also may be that SLI simply represents the low end of the spectrum of language acquisition (Leonard 1987, 1991).  SLI children show the same variability seen in typically developing children: some are weak in syntax but strong in pragmatics, some have the opposite pattern, and some are weak in both.  Potential underlying problem: </a:t>
            </a:r>
            <a:r>
              <a:rPr lang="en-US" sz="2400" dirty="0">
                <a:solidFill>
                  <a:srgbClr val="7553E8"/>
                </a:solidFill>
              </a:rPr>
              <a:t>ability to extract regularities is significantly below average, which leads to many problems in language development (and elsewhere).</a:t>
            </a:r>
          </a:p>
        </p:txBody>
      </p:sp>
    </p:spTree>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idx="4294967295"/>
          </p:nvPr>
        </p:nvSpPr>
        <p:spPr>
          <a:xfrm>
            <a:off x="685800" y="0"/>
            <a:ext cx="7772400" cy="1143000"/>
          </a:xfrm>
        </p:spPr>
        <p:txBody>
          <a:bodyPr/>
          <a:lstStyle/>
          <a:p>
            <a:r>
              <a:rPr lang="en-US" sz="3200"/>
              <a:t>Recap: Special Populations</a:t>
            </a:r>
          </a:p>
        </p:txBody>
      </p:sp>
      <p:sp>
        <p:nvSpPr>
          <p:cNvPr id="50179" name="Content Placeholder 2"/>
          <p:cNvSpPr>
            <a:spLocks noGrp="1"/>
          </p:cNvSpPr>
          <p:nvPr>
            <p:ph idx="4294967295"/>
          </p:nvPr>
        </p:nvSpPr>
        <p:spPr>
          <a:xfrm>
            <a:off x="685800" y="1219200"/>
            <a:ext cx="8229600" cy="4114800"/>
          </a:xfrm>
        </p:spPr>
        <p:txBody>
          <a:bodyPr/>
          <a:lstStyle/>
          <a:p>
            <a:pPr>
              <a:buNone/>
            </a:pPr>
            <a:r>
              <a:rPr lang="en-US" sz="2400"/>
              <a:t>	Special populations let us test what matters and what doesn’t matter for language acquisition:</a:t>
            </a:r>
          </a:p>
          <a:p>
            <a:pPr lvl="1"/>
            <a:r>
              <a:rPr lang="en-US" sz="2400"/>
              <a:t>Auditory cues: Only crucial for acquiring spoken language (deaf children)</a:t>
            </a:r>
          </a:p>
          <a:p>
            <a:pPr lvl="1"/>
            <a:r>
              <a:rPr lang="en-US" sz="2400"/>
              <a:t>Visual cues: Not crucial for acquiring language (blind children)</a:t>
            </a:r>
          </a:p>
          <a:p>
            <a:pPr lvl="1"/>
            <a:r>
              <a:rPr lang="en-US" sz="2400"/>
              <a:t>Social cues: Only crucial for pragmatics, maybe theory of mind (Down Syndrome, autistic children)</a:t>
            </a:r>
          </a:p>
          <a:p>
            <a:pPr lvl="1"/>
            <a:r>
              <a:rPr lang="en-US" sz="2400"/>
              <a:t>General intelligence: Potentially important for language acquisition, but not straightforward (Down Syndrome, Williams Syndrome)</a:t>
            </a:r>
          </a:p>
          <a:p>
            <a:pPr lvl="1"/>
            <a:r>
              <a:rPr lang="en-US" sz="2400"/>
              <a:t>Genetic factors? (SLI children)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idx="4294967295"/>
          </p:nvPr>
        </p:nvSpPr>
        <p:spPr>
          <a:xfrm>
            <a:off x="685800" y="457200"/>
            <a:ext cx="7772400" cy="1143000"/>
          </a:xfrm>
        </p:spPr>
        <p:txBody>
          <a:bodyPr/>
          <a:lstStyle/>
          <a:p>
            <a:pPr eaLnBrk="1" hangingPunct="1"/>
            <a:r>
              <a:rPr lang="en-US" sz="3200"/>
              <a:t>Deaf Children</a:t>
            </a:r>
          </a:p>
        </p:txBody>
      </p:sp>
      <p:pic>
        <p:nvPicPr>
          <p:cNvPr id="6147" name="Picture 4"/>
          <p:cNvPicPr>
            <a:picLocks noChangeAspect="1" noChangeArrowheads="1"/>
          </p:cNvPicPr>
          <p:nvPr/>
        </p:nvPicPr>
        <p:blipFill>
          <a:blip r:embed="rId3"/>
          <a:srcRect/>
          <a:stretch>
            <a:fillRect/>
          </a:stretch>
        </p:blipFill>
        <p:spPr bwMode="auto">
          <a:xfrm>
            <a:off x="2057400" y="1371600"/>
            <a:ext cx="5080000" cy="50800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idx="4294967295"/>
          </p:nvPr>
        </p:nvSpPr>
        <p:spPr>
          <a:xfrm>
            <a:off x="533400" y="0"/>
            <a:ext cx="7772400" cy="1143000"/>
          </a:xfrm>
        </p:spPr>
        <p:txBody>
          <a:bodyPr/>
          <a:lstStyle/>
          <a:p>
            <a:pPr eaLnBrk="1" hangingPunct="1"/>
            <a:r>
              <a:rPr lang="en-US"/>
              <a:t>Questions?</a:t>
            </a:r>
          </a:p>
        </p:txBody>
      </p:sp>
      <p:sp>
        <p:nvSpPr>
          <p:cNvPr id="51203" name="TextBox 3"/>
          <p:cNvSpPr txBox="1">
            <a:spLocks noChangeArrowheads="1"/>
          </p:cNvSpPr>
          <p:nvPr/>
        </p:nvSpPr>
        <p:spPr bwMode="auto">
          <a:xfrm>
            <a:off x="0" y="4419600"/>
            <a:ext cx="9144000" cy="2308324"/>
          </a:xfrm>
          <a:prstGeom prst="rect">
            <a:avLst/>
          </a:prstGeom>
          <a:noFill/>
          <a:ln w="9525">
            <a:noFill/>
            <a:miter lim="800000"/>
            <a:headEnd/>
            <a:tailEnd/>
          </a:ln>
        </p:spPr>
        <p:txBody>
          <a:bodyPr>
            <a:prstTxWarp prst="textNoShape">
              <a:avLst/>
            </a:prstTxWarp>
            <a:spAutoFit/>
          </a:bodyPr>
          <a:lstStyle/>
          <a:p>
            <a:r>
              <a:rPr lang="en-US" b="0" dirty="0">
                <a:latin typeface="Calibri"/>
              </a:rPr>
              <a:t>Don’t forget:</a:t>
            </a:r>
          </a:p>
          <a:p>
            <a:endParaRPr lang="en-US" b="0" dirty="0">
              <a:latin typeface="Calibri"/>
            </a:endParaRPr>
          </a:p>
          <a:p>
            <a:r>
              <a:rPr lang="en-US" b="0" dirty="0">
                <a:solidFill>
                  <a:schemeClr val="tx2"/>
                </a:solidFill>
                <a:latin typeface="Calibri"/>
              </a:rPr>
              <a:t>Final Exam Review – 3</a:t>
            </a:r>
            <a:r>
              <a:rPr lang="en-US" b="0" dirty="0" smtClean="0">
                <a:solidFill>
                  <a:schemeClr val="tx2"/>
                </a:solidFill>
                <a:latin typeface="Calibri"/>
              </a:rPr>
              <a:t>/</a:t>
            </a:r>
            <a:r>
              <a:rPr lang="en-US" b="0" dirty="0" smtClean="0">
                <a:solidFill>
                  <a:schemeClr val="tx2"/>
                </a:solidFill>
                <a:latin typeface="Calibri"/>
              </a:rPr>
              <a:t>14</a:t>
            </a:r>
            <a:r>
              <a:rPr lang="en-US" b="0" dirty="0" smtClean="0">
                <a:solidFill>
                  <a:schemeClr val="tx2"/>
                </a:solidFill>
                <a:latin typeface="Calibri"/>
              </a:rPr>
              <a:t>/</a:t>
            </a:r>
            <a:r>
              <a:rPr lang="en-US" b="0" dirty="0">
                <a:solidFill>
                  <a:schemeClr val="tx2"/>
                </a:solidFill>
                <a:latin typeface="Calibri"/>
              </a:rPr>
              <a:t>13, in class</a:t>
            </a:r>
          </a:p>
          <a:p>
            <a:endParaRPr lang="en-US" b="0" dirty="0">
              <a:solidFill>
                <a:schemeClr val="tx2"/>
              </a:solidFill>
              <a:latin typeface="Calibri"/>
            </a:endParaRPr>
          </a:p>
          <a:p>
            <a:r>
              <a:rPr lang="en-US" b="0" dirty="0">
                <a:solidFill>
                  <a:schemeClr val="tx2"/>
                </a:solidFill>
                <a:latin typeface="Calibri"/>
              </a:rPr>
              <a:t>Final Exam – 3</a:t>
            </a:r>
            <a:r>
              <a:rPr lang="en-US" b="0" dirty="0" smtClean="0">
                <a:solidFill>
                  <a:schemeClr val="tx2"/>
                </a:solidFill>
                <a:latin typeface="Calibri"/>
              </a:rPr>
              <a:t>/</a:t>
            </a:r>
            <a:r>
              <a:rPr lang="en-US" b="0" dirty="0" smtClean="0">
                <a:solidFill>
                  <a:schemeClr val="tx2"/>
                </a:solidFill>
                <a:latin typeface="Calibri"/>
              </a:rPr>
              <a:t>22</a:t>
            </a:r>
            <a:r>
              <a:rPr lang="en-US" b="0" dirty="0" smtClean="0">
                <a:solidFill>
                  <a:schemeClr val="tx2"/>
                </a:solidFill>
                <a:latin typeface="Calibri"/>
              </a:rPr>
              <a:t>/</a:t>
            </a:r>
            <a:r>
              <a:rPr lang="en-US" b="0" dirty="0">
                <a:solidFill>
                  <a:schemeClr val="tx2"/>
                </a:solidFill>
                <a:latin typeface="Calibri"/>
              </a:rPr>
              <a:t>13, in </a:t>
            </a:r>
            <a:r>
              <a:rPr lang="en-US" b="0" dirty="0" smtClean="0">
                <a:solidFill>
                  <a:schemeClr val="tx2"/>
                </a:solidFill>
                <a:latin typeface="Calibri"/>
              </a:rPr>
              <a:t>classroom RH 101 </a:t>
            </a:r>
            <a:r>
              <a:rPr lang="en-US" b="0" dirty="0">
                <a:solidFill>
                  <a:schemeClr val="tx2"/>
                </a:solidFill>
                <a:latin typeface="Calibri"/>
              </a:rPr>
              <a:t>or SBSG G241, </a:t>
            </a:r>
            <a:r>
              <a:rPr lang="en-US" b="0" dirty="0" smtClean="0">
                <a:solidFill>
                  <a:schemeClr val="tx2"/>
                </a:solidFill>
                <a:latin typeface="Calibri"/>
              </a:rPr>
              <a:t>10:30am-</a:t>
            </a:r>
            <a:r>
              <a:rPr lang="en-US" b="0" dirty="0" smtClean="0">
                <a:solidFill>
                  <a:schemeClr val="tx2"/>
                </a:solidFill>
                <a:latin typeface="Calibri"/>
              </a:rPr>
              <a:t>12</a:t>
            </a:r>
            <a:r>
              <a:rPr lang="en-US" b="0" dirty="0" smtClean="0">
                <a:solidFill>
                  <a:schemeClr val="tx2"/>
                </a:solidFill>
                <a:latin typeface="Calibri"/>
              </a:rPr>
              <a:t>:</a:t>
            </a:r>
            <a:r>
              <a:rPr lang="en-US" b="0" dirty="0">
                <a:solidFill>
                  <a:schemeClr val="tx2"/>
                </a:solidFill>
                <a:latin typeface="Calibri"/>
              </a:rPr>
              <a:t>30pm</a:t>
            </a:r>
            <a:endParaRPr lang="en-US" b="0" dirty="0">
              <a:solidFill>
                <a:srgbClr val="FFC000"/>
              </a:solidFill>
              <a:latin typeface="Calibri"/>
            </a:endParaRPr>
          </a:p>
        </p:txBody>
      </p:sp>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20000"/>
                    </a14:imgEffect>
                  </a14:imgLayer>
                </a14:imgProps>
              </a:ext>
            </a:extLst>
          </a:blip>
          <a:stretch>
            <a:fillRect/>
          </a:stretch>
        </p:blipFill>
        <p:spPr>
          <a:xfrm>
            <a:off x="1143000" y="2514600"/>
            <a:ext cx="1760737" cy="1739900"/>
          </a:xfrm>
          <a:prstGeom prst="rect">
            <a:avLst/>
          </a:prstGeom>
        </p:spPr>
      </p:pic>
      <p:pic>
        <p:nvPicPr>
          <p:cNvPr id="7" name="Picture 6"/>
          <p:cNvPicPr>
            <a:picLocks noChangeAspect="1"/>
          </p:cNvPicPr>
          <p:nvPr/>
        </p:nvPicPr>
        <p:blipFill>
          <a:blip r:embed="rId5"/>
          <a:stretch>
            <a:fillRect/>
          </a:stretch>
        </p:blipFill>
        <p:spPr>
          <a:xfrm>
            <a:off x="3048000" y="1143000"/>
            <a:ext cx="1574800" cy="1574800"/>
          </a:xfrm>
          <a:prstGeom prst="rect">
            <a:avLst/>
          </a:prstGeom>
        </p:spPr>
      </p:pic>
      <p:pic>
        <p:nvPicPr>
          <p:cNvPr id="8" name="Picture 7"/>
          <p:cNvPicPr>
            <a:picLocks noChangeAspect="1"/>
          </p:cNvPicPr>
          <p:nvPr/>
        </p:nvPicPr>
        <p:blipFill>
          <a:blip r:embed="rId6"/>
          <a:stretch>
            <a:fillRect/>
          </a:stretch>
        </p:blipFill>
        <p:spPr>
          <a:xfrm>
            <a:off x="4953000" y="1371600"/>
            <a:ext cx="2241144" cy="1104900"/>
          </a:xfrm>
          <a:prstGeom prst="rect">
            <a:avLst/>
          </a:prstGeom>
        </p:spPr>
      </p:pic>
      <p:pic>
        <p:nvPicPr>
          <p:cNvPr id="9" name="Picture 8"/>
          <p:cNvPicPr>
            <a:picLocks noChangeAspect="1"/>
          </p:cNvPicPr>
          <p:nvPr/>
        </p:nvPicPr>
        <p:blipFill>
          <a:blip r:embed="rId7"/>
          <a:stretch>
            <a:fillRect/>
          </a:stretch>
        </p:blipFill>
        <p:spPr>
          <a:xfrm>
            <a:off x="3200400" y="2971800"/>
            <a:ext cx="1527372" cy="1917700"/>
          </a:xfrm>
          <a:prstGeom prst="rect">
            <a:avLst/>
          </a:prstGeom>
        </p:spPr>
      </p:pic>
      <p:pic>
        <p:nvPicPr>
          <p:cNvPr id="10" name="Picture 9"/>
          <p:cNvPicPr>
            <a:picLocks noChangeAspect="1"/>
          </p:cNvPicPr>
          <p:nvPr/>
        </p:nvPicPr>
        <p:blipFill>
          <a:blip r:embed="rId8"/>
          <a:stretch>
            <a:fillRect/>
          </a:stretch>
        </p:blipFill>
        <p:spPr>
          <a:xfrm>
            <a:off x="533400" y="990600"/>
            <a:ext cx="1917847" cy="1327150"/>
          </a:xfrm>
          <a:prstGeom prst="rect">
            <a:avLst/>
          </a:prstGeom>
        </p:spPr>
      </p:pic>
      <p:pic>
        <p:nvPicPr>
          <p:cNvPr id="11" name="Picture 10"/>
          <p:cNvPicPr>
            <a:picLocks noChangeAspect="1"/>
          </p:cNvPicPr>
          <p:nvPr/>
        </p:nvPicPr>
        <p:blipFill>
          <a:blip r:embed="rId9"/>
          <a:stretch>
            <a:fillRect/>
          </a:stretch>
        </p:blipFill>
        <p:spPr>
          <a:xfrm>
            <a:off x="5029200" y="2743199"/>
            <a:ext cx="1219200" cy="1642533"/>
          </a:xfrm>
          <a:prstGeom prst="rect">
            <a:avLst/>
          </a:prstGeom>
        </p:spPr>
      </p:pic>
      <p:pic>
        <p:nvPicPr>
          <p:cNvPr id="12" name="Picture 11"/>
          <p:cNvPicPr>
            <a:picLocks noChangeAspect="1"/>
          </p:cNvPicPr>
          <p:nvPr/>
        </p:nvPicPr>
        <p:blipFill>
          <a:blip r:embed="rId10"/>
          <a:stretch>
            <a:fillRect/>
          </a:stretch>
        </p:blipFill>
        <p:spPr>
          <a:xfrm>
            <a:off x="7391400" y="1524000"/>
            <a:ext cx="1323586" cy="1682750"/>
          </a:xfrm>
          <a:prstGeom prst="rect">
            <a:avLst/>
          </a:prstGeom>
        </p:spPr>
      </p:pic>
      <p:pic>
        <p:nvPicPr>
          <p:cNvPr id="13" name="Picture 12"/>
          <p:cNvPicPr>
            <a:picLocks noChangeAspect="1"/>
          </p:cNvPicPr>
          <p:nvPr/>
        </p:nvPicPr>
        <p:blipFill>
          <a:blip r:embed="rId11">
            <a:extLst>
              <a:ext uri="{BEBA8EAE-BF5A-486C-A8C5-ECC9F3942E4B}">
                <a14:imgProps xmlns:a14="http://schemas.microsoft.com/office/drawing/2010/main">
                  <a14:imgLayer r:embed="rId12">
                    <a14:imgEffect>
                      <a14:brightnessContrast bright="40000"/>
                    </a14:imgEffect>
                  </a14:imgLayer>
                </a14:imgProps>
              </a:ext>
            </a:extLst>
          </a:blip>
          <a:stretch>
            <a:fillRect/>
          </a:stretch>
        </p:blipFill>
        <p:spPr>
          <a:xfrm>
            <a:off x="6477000" y="3352800"/>
            <a:ext cx="1791690" cy="18034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p:cNvSpPr>
          <p:nvPr/>
        </p:nvSpPr>
        <p:spPr bwMode="auto">
          <a:xfrm>
            <a:off x="762000" y="0"/>
            <a:ext cx="7772400" cy="1143000"/>
          </a:xfrm>
          <a:prstGeom prst="rect">
            <a:avLst/>
          </a:prstGeom>
          <a:noFill/>
          <a:ln w="9525">
            <a:noFill/>
            <a:miter lim="800000"/>
            <a:headEnd/>
            <a:tailEnd/>
          </a:ln>
        </p:spPr>
        <p:txBody>
          <a:bodyPr anchor="ctr">
            <a:prstTxWarp prst="textNoShape">
              <a:avLst/>
            </a:prstTxWarp>
          </a:bodyPr>
          <a:lstStyle/>
          <a:p>
            <a:pPr algn="ctr"/>
            <a:r>
              <a:rPr lang="en-US" sz="3200" b="0" dirty="0">
                <a:solidFill>
                  <a:schemeClr val="tx2"/>
                </a:solidFill>
                <a:latin typeface="Calibri"/>
                <a:ea typeface="Osaka" pitchFamily="-1" charset="-128"/>
                <a:cs typeface="Osaka" pitchFamily="-1" charset="-128"/>
              </a:rPr>
              <a:t>Sign language</a:t>
            </a:r>
          </a:p>
        </p:txBody>
      </p:sp>
      <p:sp>
        <p:nvSpPr>
          <p:cNvPr id="7171" name="Content Placeholder 2"/>
          <p:cNvSpPr>
            <a:spLocks/>
          </p:cNvSpPr>
          <p:nvPr/>
        </p:nvSpPr>
        <p:spPr bwMode="auto">
          <a:xfrm>
            <a:off x="0" y="990600"/>
            <a:ext cx="9144000" cy="5029200"/>
          </a:xfrm>
          <a:prstGeom prst="rect">
            <a:avLst/>
          </a:prstGeom>
          <a:noFill/>
          <a:ln w="9525">
            <a:noFill/>
            <a:miter lim="800000"/>
            <a:headEnd/>
            <a:tailEnd/>
          </a:ln>
        </p:spPr>
        <p:txBody>
          <a:bodyPr>
            <a:prstTxWarp prst="textNoShape">
              <a:avLst/>
            </a:prstTxWarp>
          </a:bodyPr>
          <a:lstStyle/>
          <a:p>
            <a:pPr marL="342900" indent="-342900">
              <a:spcBef>
                <a:spcPct val="20000"/>
              </a:spcBef>
              <a:buFontTx/>
              <a:buChar char="•"/>
            </a:pPr>
            <a:r>
              <a:rPr lang="en-US" b="0" dirty="0">
                <a:latin typeface="Calibri"/>
                <a:ea typeface="Osaka" pitchFamily="-1" charset="-128"/>
                <a:cs typeface="Osaka" pitchFamily="-1" charset="-128"/>
              </a:rPr>
              <a:t>Remember: Sign languages are just as complex as spoken languages - it’s just that they’re expressed with manual gestures and facial expressions, rather than spoken words.</a:t>
            </a:r>
          </a:p>
        </p:txBody>
      </p:sp>
      <p:sp>
        <p:nvSpPr>
          <p:cNvPr id="7172" name="Text Box 5"/>
          <p:cNvSpPr txBox="1">
            <a:spLocks noChangeArrowheads="1"/>
          </p:cNvSpPr>
          <p:nvPr/>
        </p:nvSpPr>
        <p:spPr bwMode="auto">
          <a:xfrm>
            <a:off x="304800" y="2362200"/>
            <a:ext cx="8610600" cy="5262979"/>
          </a:xfrm>
          <a:prstGeom prst="rect">
            <a:avLst/>
          </a:prstGeom>
          <a:noFill/>
          <a:ln w="9525">
            <a:noFill/>
            <a:miter lim="800000"/>
            <a:headEnd/>
            <a:tailEnd/>
          </a:ln>
        </p:spPr>
        <p:txBody>
          <a:bodyPr>
            <a:prstTxWarp prst="textNoShape">
              <a:avLst/>
            </a:prstTxWarp>
            <a:spAutoFit/>
          </a:bodyPr>
          <a:lstStyle/>
          <a:p>
            <a:r>
              <a:rPr lang="en-US" b="0" dirty="0">
                <a:latin typeface="Calibri"/>
              </a:rPr>
              <a:t>Signed vs. spoken languages:</a:t>
            </a:r>
          </a:p>
          <a:p>
            <a:r>
              <a:rPr lang="en-US" b="0" dirty="0">
                <a:latin typeface="Calibri"/>
                <a:hlinkClick r:id="rId3"/>
              </a:rPr>
              <a:t>http://www.youtube.com/watch?v=p_AAttEQj88</a:t>
            </a:r>
            <a:endParaRPr lang="en-US" b="0" dirty="0">
              <a:latin typeface="Calibri"/>
            </a:endParaRPr>
          </a:p>
          <a:p>
            <a:r>
              <a:rPr lang="en-US" b="0" dirty="0">
                <a:latin typeface="Calibri"/>
              </a:rPr>
              <a:t>(~6 minutes)</a:t>
            </a:r>
          </a:p>
          <a:p>
            <a:r>
              <a:rPr lang="en-US" b="0" dirty="0">
                <a:latin typeface="Calibri"/>
              </a:rPr>
              <a:t>(0:37 - 4:12)</a:t>
            </a:r>
          </a:p>
          <a:p>
            <a:r>
              <a:rPr lang="en-US" b="0" dirty="0">
                <a:latin typeface="Calibri"/>
              </a:rPr>
              <a:t>Using sign language to identify what the core properties of any language system are</a:t>
            </a:r>
          </a:p>
          <a:p>
            <a:endParaRPr lang="en-US" b="0" dirty="0">
              <a:latin typeface="Calibri"/>
            </a:endParaRPr>
          </a:p>
          <a:p>
            <a:r>
              <a:rPr lang="en-US" b="0" dirty="0">
                <a:latin typeface="Calibri"/>
              </a:rPr>
              <a:t>(4:12 - end) </a:t>
            </a:r>
          </a:p>
          <a:p>
            <a:r>
              <a:rPr lang="en-US" b="0" dirty="0">
                <a:latin typeface="Calibri"/>
              </a:rPr>
              <a:t>Language processing in brains of deaf people (left hemisphere specialization)</a:t>
            </a:r>
          </a:p>
          <a:p>
            <a:endParaRPr lang="en-US" b="0" dirty="0">
              <a:latin typeface="Calibri"/>
            </a:endParaRPr>
          </a:p>
          <a:p>
            <a:endParaRPr lang="en-US" b="0" dirty="0">
              <a:latin typeface="Calibri"/>
            </a:endParaRPr>
          </a:p>
          <a:p>
            <a:endParaRPr lang="en-US" b="0" dirty="0">
              <a:latin typeface="Calibri"/>
            </a:endParaRPr>
          </a:p>
          <a:p>
            <a:endParaRPr lang="en-US" b="0" dirty="0">
              <a:latin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idx="4294967295"/>
          </p:nvPr>
        </p:nvSpPr>
        <p:spPr>
          <a:xfrm>
            <a:off x="762000" y="0"/>
            <a:ext cx="7772400" cy="1143000"/>
          </a:xfrm>
        </p:spPr>
        <p:txBody>
          <a:bodyPr/>
          <a:lstStyle/>
          <a:p>
            <a:r>
              <a:rPr lang="en-US" sz="3200"/>
              <a:t>The situation</a:t>
            </a:r>
          </a:p>
        </p:txBody>
      </p:sp>
      <p:sp>
        <p:nvSpPr>
          <p:cNvPr id="8195" name="Content Placeholder 2"/>
          <p:cNvSpPr>
            <a:spLocks noGrp="1"/>
          </p:cNvSpPr>
          <p:nvPr>
            <p:ph idx="4294967295"/>
          </p:nvPr>
        </p:nvSpPr>
        <p:spPr>
          <a:xfrm>
            <a:off x="0" y="1295400"/>
            <a:ext cx="9144000" cy="5029200"/>
          </a:xfrm>
        </p:spPr>
        <p:txBody>
          <a:bodyPr/>
          <a:lstStyle/>
          <a:p>
            <a:r>
              <a:rPr lang="en-US" sz="2400"/>
              <a:t>Deaf individuals aren’t all the same</a:t>
            </a:r>
          </a:p>
          <a:p>
            <a:r>
              <a:rPr lang="en-US" sz="2400"/>
              <a:t>Deaf parents vs. Hearing parents</a:t>
            </a:r>
          </a:p>
          <a:p>
            <a:pPr lvl="1"/>
            <a:r>
              <a:rPr lang="en-US" sz="2400">
                <a:solidFill>
                  <a:schemeClr val="hlink"/>
                </a:solidFill>
              </a:rPr>
              <a:t>Deaf-of-deaf </a:t>
            </a:r>
            <a:r>
              <a:rPr lang="en-US" sz="2400"/>
              <a:t>children are exposed to a full language immediately</a:t>
            </a:r>
          </a:p>
          <a:p>
            <a:pPr lvl="1"/>
            <a:r>
              <a:rPr lang="en-US" sz="2400">
                <a:solidFill>
                  <a:schemeClr val="hlink"/>
                </a:solidFill>
              </a:rPr>
              <a:t>Deaf-of-hearing</a:t>
            </a:r>
            <a:r>
              <a:rPr lang="en-US" sz="2400">
                <a:solidFill>
                  <a:schemeClr val="tx2"/>
                </a:solidFill>
              </a:rPr>
              <a:t> </a:t>
            </a:r>
            <a:r>
              <a:rPr lang="en-US" sz="2400"/>
              <a:t>children are exposed to “non-native” signers: they receive inconsistent and incomplete input</a:t>
            </a:r>
          </a:p>
          <a:p>
            <a:r>
              <a:rPr lang="en-US" sz="2400"/>
              <a:t>Parents of deaf children also have to make a choice in how to teach their children</a:t>
            </a:r>
          </a:p>
          <a:p>
            <a:pPr>
              <a:buFontTx/>
              <a:buNone/>
            </a:pPr>
            <a:endParaRPr lang="en-US" sz="2400"/>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idx="4294967295"/>
          </p:nvPr>
        </p:nvSpPr>
        <p:spPr>
          <a:xfrm>
            <a:off x="685800" y="0"/>
            <a:ext cx="7772400" cy="1143000"/>
          </a:xfrm>
        </p:spPr>
        <p:txBody>
          <a:bodyPr/>
          <a:lstStyle/>
          <a:p>
            <a:r>
              <a:rPr lang="en-US" sz="3200"/>
              <a:t>Manual / Oral / Total traditions</a:t>
            </a:r>
          </a:p>
        </p:txBody>
      </p:sp>
      <p:sp>
        <p:nvSpPr>
          <p:cNvPr id="9219" name="Content Placeholder 2"/>
          <p:cNvSpPr>
            <a:spLocks noGrp="1"/>
          </p:cNvSpPr>
          <p:nvPr>
            <p:ph idx="4294967295"/>
          </p:nvPr>
        </p:nvSpPr>
        <p:spPr>
          <a:xfrm>
            <a:off x="0" y="1143000"/>
            <a:ext cx="9144000" cy="5334000"/>
          </a:xfrm>
        </p:spPr>
        <p:txBody>
          <a:bodyPr/>
          <a:lstStyle/>
          <a:p>
            <a:r>
              <a:rPr lang="en-US" sz="2400">
                <a:solidFill>
                  <a:schemeClr val="hlink"/>
                </a:solidFill>
              </a:rPr>
              <a:t>Manual tradition</a:t>
            </a:r>
            <a:endParaRPr lang="en-US" sz="2400"/>
          </a:p>
          <a:p>
            <a:pPr lvl="1"/>
            <a:r>
              <a:rPr lang="en-US" sz="2400"/>
              <a:t>Teach sign language exclusively (at least at first)</a:t>
            </a:r>
          </a:p>
          <a:p>
            <a:pPr lvl="1"/>
            <a:r>
              <a:rPr lang="en-US" sz="2400"/>
              <a:t>Gives linguistic input from day 1</a:t>
            </a:r>
          </a:p>
          <a:p>
            <a:pPr lvl="1"/>
            <a:endParaRPr lang="en-US" sz="2400"/>
          </a:p>
          <a:p>
            <a:r>
              <a:rPr lang="en-US" sz="2400">
                <a:solidFill>
                  <a:schemeClr val="hlink"/>
                </a:solidFill>
              </a:rPr>
              <a:t>Oral tradition</a:t>
            </a:r>
            <a:endParaRPr lang="en-US" sz="2400"/>
          </a:p>
          <a:p>
            <a:pPr lvl="1"/>
            <a:r>
              <a:rPr lang="en-US" sz="2400"/>
              <a:t>Force deaf children to learn spoken language</a:t>
            </a:r>
          </a:p>
          <a:p>
            <a:pPr lvl="1"/>
            <a:r>
              <a:rPr lang="en-US" sz="2400"/>
              <a:t>Delayed linguistic input, but potentially better communication with non-signers</a:t>
            </a:r>
          </a:p>
          <a:p>
            <a:pPr lvl="1"/>
            <a:endParaRPr lang="en-US" sz="2400"/>
          </a:p>
          <a:p>
            <a:r>
              <a:rPr lang="en-US" sz="2400">
                <a:solidFill>
                  <a:schemeClr val="hlink"/>
                </a:solidFill>
              </a:rPr>
              <a:t>Total communication</a:t>
            </a:r>
            <a:endParaRPr lang="en-US" sz="2400"/>
          </a:p>
          <a:p>
            <a:pPr lvl="1"/>
            <a:r>
              <a:rPr lang="en-US" sz="2400"/>
              <a:t>Expose deaf children both to manual &amp; oral language</a:t>
            </a: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idx="4294967295"/>
          </p:nvPr>
        </p:nvSpPr>
        <p:spPr>
          <a:xfrm>
            <a:off x="685800" y="0"/>
            <a:ext cx="7772400" cy="1143000"/>
          </a:xfrm>
        </p:spPr>
        <p:txBody>
          <a:bodyPr/>
          <a:lstStyle/>
          <a:p>
            <a:pPr eaLnBrk="1" hangingPunct="1"/>
            <a:r>
              <a:rPr lang="en-US" sz="3200"/>
              <a:t>Progression of </a:t>
            </a:r>
            <a:br>
              <a:rPr lang="en-US" sz="3200"/>
            </a:br>
            <a:r>
              <a:rPr lang="en-US" sz="3200"/>
              <a:t>Sign Language Acquisition</a:t>
            </a:r>
          </a:p>
        </p:txBody>
      </p:sp>
      <p:sp>
        <p:nvSpPr>
          <p:cNvPr id="10243" name="Rectangle 3"/>
          <p:cNvSpPr>
            <a:spLocks noGrp="1" noChangeArrowheads="1"/>
          </p:cNvSpPr>
          <p:nvPr>
            <p:ph type="body" idx="4294967295"/>
          </p:nvPr>
        </p:nvSpPr>
        <p:spPr>
          <a:xfrm>
            <a:off x="0" y="1524000"/>
            <a:ext cx="9144000" cy="1828800"/>
          </a:xfrm>
        </p:spPr>
        <p:txBody>
          <a:bodyPr/>
          <a:lstStyle/>
          <a:p>
            <a:pPr eaLnBrk="1" hangingPunct="1">
              <a:buFontTx/>
              <a:buNone/>
            </a:pPr>
            <a:r>
              <a:rPr lang="en-US" sz="2400">
                <a:solidFill>
                  <a:schemeClr val="hlink"/>
                </a:solidFill>
              </a:rPr>
              <a:t>Children pass through the same stages as in spoken language acquisition, in the same order</a:t>
            </a:r>
            <a:r>
              <a:rPr lang="en-US" sz="2400"/>
              <a:t>: manual babbling to single-sign productions, to multisign combinations, followed by morphological development and more complex syntax.</a:t>
            </a:r>
          </a:p>
        </p:txBody>
      </p:sp>
      <p:sp>
        <p:nvSpPr>
          <p:cNvPr id="10244" name="Rectangle 4"/>
          <p:cNvSpPr>
            <a:spLocks noChangeArrowheads="1"/>
          </p:cNvSpPr>
          <p:nvPr/>
        </p:nvSpPr>
        <p:spPr bwMode="auto">
          <a:xfrm>
            <a:off x="0" y="3886200"/>
            <a:ext cx="9144000" cy="1828800"/>
          </a:xfrm>
          <a:prstGeom prst="rect">
            <a:avLst/>
          </a:prstGeom>
          <a:noFill/>
          <a:ln w="9525">
            <a:noFill/>
            <a:miter lim="800000"/>
            <a:headEnd/>
            <a:tailEnd/>
          </a:ln>
        </p:spPr>
        <p:txBody>
          <a:bodyPr>
            <a:prstTxWarp prst="textNoShape">
              <a:avLst/>
            </a:prstTxWarp>
          </a:bodyPr>
          <a:lstStyle/>
          <a:p>
            <a:pPr marL="342900" indent="-342900" eaLnBrk="1" hangingPunct="1">
              <a:spcBef>
                <a:spcPct val="20000"/>
              </a:spcBef>
            </a:pPr>
            <a:r>
              <a:rPr lang="en-US" b="0" dirty="0">
                <a:solidFill>
                  <a:schemeClr val="hlink"/>
                </a:solidFill>
                <a:latin typeface="Calibri"/>
                <a:ea typeface="Osaka" pitchFamily="-1" charset="-128"/>
                <a:cs typeface="Osaka" pitchFamily="-1" charset="-128"/>
              </a:rPr>
              <a:t>Children make the same kind of mistakes as in spoken language acquisition</a:t>
            </a:r>
            <a:r>
              <a:rPr lang="en-US" b="0" dirty="0">
                <a:latin typeface="Calibri"/>
                <a:ea typeface="Osaka" pitchFamily="-1" charset="-128"/>
                <a:cs typeface="Osaka" pitchFamily="-1" charset="-128"/>
              </a:rPr>
              <a:t>, such as </a:t>
            </a:r>
            <a:r>
              <a:rPr lang="en-US" b="0" dirty="0" err="1">
                <a:latin typeface="Calibri"/>
                <a:ea typeface="Osaka" pitchFamily="-1" charset="-128"/>
                <a:cs typeface="Osaka" pitchFamily="-1" charset="-128"/>
              </a:rPr>
              <a:t>overregularization</a:t>
            </a:r>
            <a:r>
              <a:rPr lang="en-US" b="0" dirty="0">
                <a:latin typeface="Calibri"/>
                <a:ea typeface="Osaka" pitchFamily="-1" charset="-128"/>
                <a:cs typeface="Osaka" pitchFamily="-1" charset="-128"/>
              </a:rPr>
              <a:t> errors in morphology (“</a:t>
            </a:r>
            <a:r>
              <a:rPr lang="en-US" b="0" dirty="0" err="1">
                <a:latin typeface="Calibri"/>
                <a:ea typeface="Osaka" pitchFamily="-1" charset="-128"/>
                <a:cs typeface="Osaka" pitchFamily="-1" charset="-128"/>
              </a:rPr>
              <a:t>goed</a:t>
            </a:r>
            <a:r>
              <a:rPr lang="en-US" b="0" dirty="0">
                <a:latin typeface="Calibri"/>
                <a:ea typeface="Osaka" pitchFamily="-1" charset="-128"/>
                <a:cs typeface="Osaka" pitchFamily="-1" charset="-128"/>
              </a:rPr>
              <a:t>”), ignoring parental corrections of form, pronoun reversal errors (confusing what “I” and “you” mean) - despite these being signified by pointing gestures.</a:t>
            </a:r>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Blank Presentation">
  <a:themeElements>
    <a:clrScheme name="">
      <a:dk1>
        <a:srgbClr val="000000"/>
      </a:dk1>
      <a:lt1>
        <a:srgbClr val="D7D7FF"/>
      </a:lt1>
      <a:dk2>
        <a:srgbClr val="3616A2"/>
      </a:dk2>
      <a:lt2>
        <a:srgbClr val="1711FF"/>
      </a:lt2>
      <a:accent1>
        <a:srgbClr val="CA4112"/>
      </a:accent1>
      <a:accent2>
        <a:srgbClr val="B52254"/>
      </a:accent2>
      <a:accent3>
        <a:srgbClr val="E8E8FF"/>
      </a:accent3>
      <a:accent4>
        <a:srgbClr val="000000"/>
      </a:accent4>
      <a:accent5>
        <a:srgbClr val="E1B0AA"/>
      </a:accent5>
      <a:accent6>
        <a:srgbClr val="A41E4B"/>
      </a:accent6>
      <a:hlink>
        <a:srgbClr val="8418AA"/>
      </a:hlink>
      <a:folHlink>
        <a:srgbClr val="1612C1"/>
      </a:folHlink>
    </a:clrScheme>
    <a:fontScheme name="Blank Presentation">
      <a:majorFont>
        <a:latin typeface="Arial"/>
        <a:ea typeface="Osaka"/>
        <a:cs typeface="Osaka"/>
      </a:majorFont>
      <a:minorFont>
        <a:latin typeface="Arial"/>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Endymion:Applications:Microsoft Office 2004:Templates:Presentations:Designs:Blank Presentation</Template>
  <TotalTime>12627</TotalTime>
  <Words>2924</Words>
  <Application>Microsoft Macintosh PowerPoint</Application>
  <PresentationFormat>On-screen Show (4:3)</PresentationFormat>
  <Paragraphs>304</Paragraphs>
  <Slides>50</Slides>
  <Notes>49</Notes>
  <HiddenSlides>0</HiddenSlides>
  <MMClips>2</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Blank Presentation</vt:lpstr>
      <vt:lpstr>Psych 56L/ Ling 51: Acquisition of Language</vt:lpstr>
      <vt:lpstr>Announcements</vt:lpstr>
      <vt:lpstr>Special Populations</vt:lpstr>
      <vt:lpstr>Why special populations?</vt:lpstr>
      <vt:lpstr>Deaf Children</vt:lpstr>
      <vt:lpstr>PowerPoint Presentation</vt:lpstr>
      <vt:lpstr>The situation</vt:lpstr>
      <vt:lpstr>Manual / Oral / Total traditions</vt:lpstr>
      <vt:lpstr>Progression of  Sign Language Acquisition</vt:lpstr>
      <vt:lpstr>Oral Language Development</vt:lpstr>
      <vt:lpstr>Oral Language Development</vt:lpstr>
      <vt:lpstr>Deaf Children: Interim Recap</vt:lpstr>
      <vt:lpstr>Cochlear Implants</vt:lpstr>
      <vt:lpstr>Cochlear Implants: Sample speech</vt:lpstr>
      <vt:lpstr>Cochlear Implants</vt:lpstr>
      <vt:lpstr>Deaf children: Bigger picture recap</vt:lpstr>
      <vt:lpstr>PowerPoint Presentation</vt:lpstr>
      <vt:lpstr>Blind Children</vt:lpstr>
      <vt:lpstr>Why blind children?</vt:lpstr>
      <vt:lpstr>PowerPoint Presentation</vt:lpstr>
      <vt:lpstr>Linguistic Development of Blind Children</vt:lpstr>
      <vt:lpstr>Insight into first language acquisition</vt:lpstr>
      <vt:lpstr>Mentally Retarded Children</vt:lpstr>
      <vt:lpstr>A Heterogeneous Group</vt:lpstr>
      <vt:lpstr>Down Syndrome</vt:lpstr>
      <vt:lpstr>Down Syndrome Implications</vt:lpstr>
      <vt:lpstr>Williams Syndrome</vt:lpstr>
      <vt:lpstr>Williams Syndrome: Copying Simple Pictures</vt:lpstr>
      <vt:lpstr>Williams Syndrome: “Describe An Elephant”</vt:lpstr>
      <vt:lpstr>Describing Complex Pictures</vt:lpstr>
      <vt:lpstr>Williams Syndrome: Conclusive?</vt:lpstr>
      <vt:lpstr>Williams Syndrome: Neurological Underpinnings</vt:lpstr>
      <vt:lpstr>Williams Syndrome: Implications</vt:lpstr>
      <vt:lpstr>Autistic Children</vt:lpstr>
      <vt:lpstr>Characteristics of Autism</vt:lpstr>
      <vt:lpstr>Language in Lower-Functioning Autistics</vt:lpstr>
      <vt:lpstr>Language in Higher-Functioning Autistics</vt:lpstr>
      <vt:lpstr>Language in Higher-Functioning Autistics</vt:lpstr>
      <vt:lpstr>Autism: Implications</vt:lpstr>
      <vt:lpstr>Specific Language Impairment</vt:lpstr>
      <vt:lpstr>Characteristics of  Specific Language Impairment (SLI)</vt:lpstr>
      <vt:lpstr>Characteristics of  Specific Language Impairment (SLI)</vt:lpstr>
      <vt:lpstr>Characteristics of  Specific Language Impairment (SLI)</vt:lpstr>
      <vt:lpstr>Accounting for  Specific Language Impairment (SLI)</vt:lpstr>
      <vt:lpstr>Accounting for  Specific Language Impairment (SLI)</vt:lpstr>
      <vt:lpstr>Accounting for  Specific Language Impairment (SLI)</vt:lpstr>
      <vt:lpstr>Genetic Factors in  Specific Language Impairment (SLI)</vt:lpstr>
      <vt:lpstr>SLI: Implications</vt:lpstr>
      <vt:lpstr>Recap: Special Populations</vt:lpstr>
      <vt:lpstr>Questions?</vt:lpstr>
    </vt:vector>
  </TitlesOfParts>
  <Company>Computing Services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Psych 229: Language Acquisition</dc:title>
  <dc:creator>Computing Services</dc:creator>
  <cp:lastModifiedBy>Lisa Pearl</cp:lastModifiedBy>
  <cp:revision>1073</cp:revision>
  <cp:lastPrinted>2011-01-03T16:55:40Z</cp:lastPrinted>
  <dcterms:created xsi:type="dcterms:W3CDTF">2012-09-05T18:01:29Z</dcterms:created>
  <dcterms:modified xsi:type="dcterms:W3CDTF">2013-03-07T23:29:13Z</dcterms:modified>
</cp:coreProperties>
</file>