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64"/>
  </p:notesMasterIdLst>
  <p:handoutMasterIdLst>
    <p:handoutMasterId r:id="rId65"/>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29" r:id="rId48"/>
    <p:sldId id="328" r:id="rId49"/>
    <p:sldId id="330" r:id="rId50"/>
    <p:sldId id="315" r:id="rId51"/>
    <p:sldId id="332" r:id="rId52"/>
    <p:sldId id="331" r:id="rId53"/>
    <p:sldId id="316" r:id="rId54"/>
    <p:sldId id="317" r:id="rId55"/>
    <p:sldId id="333" r:id="rId56"/>
    <p:sldId id="321" r:id="rId57"/>
    <p:sldId id="322" r:id="rId58"/>
    <p:sldId id="323" r:id="rId59"/>
    <p:sldId id="324" r:id="rId60"/>
    <p:sldId id="325" r:id="rId61"/>
    <p:sldId id="326" r:id="rId62"/>
    <p:sldId id="327" r:id="rId63"/>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2pPr>
    <a:lvl3pPr marL="9144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3pPr>
    <a:lvl4pPr marL="13716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4pPr>
    <a:lvl5pPr marL="1828800" algn="l" rtl="0" eaLnBrk="0" fontAlgn="base" hangingPunct="0">
      <a:spcBef>
        <a:spcPct val="0"/>
      </a:spcBef>
      <a:spcAft>
        <a:spcPct val="0"/>
      </a:spcAft>
      <a:defRPr sz="2400" b="1"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sz="2400" b="1"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034"/>
    <a:srgbClr val="0F713C"/>
    <a:srgbClr val="B3129A"/>
    <a:srgbClr val="0D80C4"/>
    <a:srgbClr val="0B1FFF"/>
    <a:srgbClr val="8CFF4F"/>
    <a:srgbClr val="4D8D2D"/>
    <a:srgbClr val="FFF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70" autoAdjust="0"/>
    <p:restoredTop sz="90929"/>
  </p:normalViewPr>
  <p:slideViewPr>
    <p:cSldViewPr>
      <p:cViewPr>
        <p:scale>
          <a:sx n="125" d="100"/>
          <a:sy n="125" d="100"/>
        </p:scale>
        <p:origin x="-712"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latin typeface="Calibri"/>
            </a:endParaRPr>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3E71EFC4-5D45-854D-B116-D18B9B7C127E}" type="datetime1">
              <a:rPr lang="en-US">
                <a:latin typeface="Calibri"/>
              </a:rPr>
              <a:pPr/>
              <a:t>2/26/13</a:t>
            </a:fld>
            <a:endParaRPr lang="en-US" dirty="0">
              <a:latin typeface="Calibri"/>
            </a:endParaRPr>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latin typeface="Calibri"/>
            </a:endParaRPr>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B7D036E9-9641-5E49-A0DA-9F0487FE6A69}" type="slidenum">
              <a:rPr lang="en-US">
                <a:latin typeface="Calibri"/>
              </a:rPr>
              <a:pPr/>
              <a:t>‹#›</a:t>
            </a:fld>
            <a:endParaRPr lang="en-US" dirty="0">
              <a:latin typeface="Calibri"/>
            </a:endParaRPr>
          </a:p>
        </p:txBody>
      </p:sp>
    </p:spTree>
    <p:extLst>
      <p:ext uri="{BB962C8B-B14F-4D97-AF65-F5344CB8AC3E}">
        <p14:creationId xmlns:p14="http://schemas.microsoft.com/office/powerpoint/2010/main" val="3878072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fld id="{6CBB3F65-130D-864B-9AF3-87A4B6E0611C}" type="slidenum">
              <a:rPr lang="en-US" smtClean="0"/>
              <a:pPr>
                <a:defRPr/>
              </a:pPr>
              <a:t>‹#›</a:t>
            </a:fld>
            <a:endParaRPr lang="en-US" dirty="0"/>
          </a:p>
        </p:txBody>
      </p:sp>
    </p:spTree>
    <p:extLst>
      <p:ext uri="{BB962C8B-B14F-4D97-AF65-F5344CB8AC3E}">
        <p14:creationId xmlns:p14="http://schemas.microsoft.com/office/powerpoint/2010/main" val="2108022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57508DA-6531-8244-AD99-E51A02F26CB6}" type="slidenum">
              <a:rPr lang="en-US" sz="1200" b="0">
                <a:latin typeface="Calibri"/>
              </a:rPr>
              <a:pPr algn="r"/>
              <a:t>1</a:t>
            </a:fld>
            <a:endParaRPr lang="en-US" sz="1200" b="0" dirty="0">
              <a:latin typeface="Calibri"/>
            </a:endParaRPr>
          </a:p>
        </p:txBody>
      </p:sp>
      <p:sp>
        <p:nvSpPr>
          <p:cNvPr id="13209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09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9395"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1443"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3491"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5539"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7587"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9635"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1683"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3731"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5779"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7827"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0DBC835-A7AE-5546-9598-3C7C03A23A7D}" type="slidenum">
              <a:rPr lang="en-US" sz="1200" b="0">
                <a:latin typeface="Calibri"/>
              </a:rPr>
              <a:pPr algn="r"/>
              <a:t>2</a:t>
            </a:fld>
            <a:endParaRPr lang="en-US" sz="1200" b="0" dirty="0">
              <a:latin typeface="Calibri"/>
            </a:endParaRPr>
          </a:p>
        </p:txBody>
      </p:sp>
      <p:sp>
        <p:nvSpPr>
          <p:cNvPr id="13230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30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9875"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Placeholder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61923" name="Placeholder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Placeholder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63971" name="Placeholder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Placeholder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66019" name="Placeholder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68067"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0115"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63"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4211"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6259"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8307"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0F3C70A-2EBA-AA44-8BE0-B4EF58D51553}" type="slidenum">
              <a:rPr lang="en-US" sz="1200" b="0">
                <a:latin typeface="Calibri"/>
              </a:rPr>
              <a:pPr algn="r"/>
              <a:t>3</a:t>
            </a:fld>
            <a:endParaRPr lang="en-US" sz="1200" b="0" dirty="0">
              <a:latin typeface="Calibri"/>
            </a:endParaRPr>
          </a:p>
        </p:txBody>
      </p:sp>
      <p:sp>
        <p:nvSpPr>
          <p:cNvPr id="132505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506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0355"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2403"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4451"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6499"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8547"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0595"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2"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2643"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0"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4691"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6739"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8787"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7107"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0835"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2"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2883"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4931"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8"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6979"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9027"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1075"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2"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3123"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Rectangle 2"/>
          <p:cNvSpPr>
            <a:spLocks noGrp="1" noRot="1" noChangeAspect="1" noChangeArrowheads="1" noTextEdit="1"/>
          </p:cNvSpPr>
          <p:nvPr>
            <p:ph type="sldImg"/>
          </p:nvPr>
        </p:nvSpPr>
        <p:spPr>
          <a:ln/>
        </p:spPr>
      </p:sp>
      <p:sp>
        <p:nvSpPr>
          <p:cNvPr id="1447939"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2" name="Rectangle 2"/>
          <p:cNvSpPr>
            <a:spLocks noGrp="1" noRot="1" noChangeAspect="1" noChangeArrowheads="1" noTextEdit="1"/>
          </p:cNvSpPr>
          <p:nvPr>
            <p:ph type="sldImg"/>
          </p:nvPr>
        </p:nvSpPr>
        <p:spPr>
          <a:ln/>
        </p:spPr>
      </p:sp>
      <p:sp>
        <p:nvSpPr>
          <p:cNvPr id="1448963"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2"/>
          <p:cNvSpPr>
            <a:spLocks noGrp="1" noRot="1" noChangeAspect="1" noChangeArrowheads="1" noTextEdit="1"/>
          </p:cNvSpPr>
          <p:nvPr>
            <p:ph type="sldImg"/>
          </p:nvPr>
        </p:nvSpPr>
        <p:spPr>
          <a:ln/>
        </p:spPr>
      </p:sp>
      <p:sp>
        <p:nvSpPr>
          <p:cNvPr id="1449987"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29155"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5171"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Rot="1" noChangeAspect="1" noChangeArrowheads="1" noTextEdit="1"/>
          </p:cNvSpPr>
          <p:nvPr>
            <p:ph type="sldImg"/>
          </p:nvPr>
        </p:nvSpPr>
        <p:spPr>
          <a:ln/>
        </p:spPr>
      </p:sp>
      <p:sp>
        <p:nvSpPr>
          <p:cNvPr id="1451011"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Grp="1" noRot="1" noChangeAspect="1" noChangeArrowheads="1" noTextEdit="1"/>
          </p:cNvSpPr>
          <p:nvPr>
            <p:ph type="sldImg"/>
          </p:nvPr>
        </p:nvSpPr>
        <p:spPr>
          <a:ln/>
        </p:spPr>
      </p:sp>
      <p:sp>
        <p:nvSpPr>
          <p:cNvPr id="1452035"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7219"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6"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9267"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p:cNvSpPr>
            <a:spLocks noGrp="1" noRot="1" noChangeAspect="1" noChangeArrowheads="1" noTextEdit="1"/>
          </p:cNvSpPr>
          <p:nvPr>
            <p:ph type="sldImg"/>
          </p:nvPr>
        </p:nvSpPr>
        <p:spPr>
          <a:ln/>
        </p:spPr>
      </p:sp>
      <p:sp>
        <p:nvSpPr>
          <p:cNvPr id="1453059" name="Rectangle 3"/>
          <p:cNvSpPr>
            <a:spLocks noGrp="1" noChangeArrowheads="1"/>
          </p:cNvSpPr>
          <p:nvPr>
            <p:ph type="body" idx="1"/>
          </p:nvPr>
        </p:nvSpPr>
        <p:spPr>
          <a:noFill/>
          <a:ln/>
        </p:spPr>
        <p:txBody>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7459"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9507"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1555"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3603"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203"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50"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5651"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8"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7699"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172B9BE-F6C2-5F47-9C91-B3E5242879C2}" type="slidenum">
              <a:rPr lang="en-US" sz="1200" b="0">
                <a:latin typeface="Calibri"/>
              </a:rPr>
              <a:pPr algn="r"/>
              <a:t>62</a:t>
            </a:fld>
            <a:endParaRPr lang="en-US" sz="1200" b="0" dirty="0">
              <a:latin typeface="Calibri"/>
            </a:endParaRPr>
          </a:p>
        </p:txBody>
      </p:sp>
      <p:sp>
        <p:nvSpPr>
          <p:cNvPr id="143974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974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3251"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298"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5299"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Placeholder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7347" name="Placeholder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dirty="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98BF9C-06EA-8540-AB2D-1B4067D05E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5D165A-33FD-B947-BE07-BCFE2DAEF36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BD185A-FD19-C041-94C3-8518E41C217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EF036F-BF5F-FA47-81A9-717A42436C4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68F1F6-AF5D-4C47-994E-551D0A0322C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4AF4CD-AC71-924A-A577-CFC69D0FED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D6409E-3B00-9B40-B350-F7446BAE48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9A2A49-42E7-0945-8693-4C9E23A0FA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D931E8E-AD4A-9B4D-ADFB-6A5691934B2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F39373-7A85-1645-8D5E-7972E1F002D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A77849-9E0A-D94B-BD94-A406520D6C1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a:ea typeface="+mn-ea"/>
                <a:cs typeface="+mn-cs"/>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Calibri"/>
                <a:ea typeface="+mn-ea"/>
                <a:cs typeface="+mn-cs"/>
              </a:defRPr>
            </a:lvl1pPr>
          </a:lstStyle>
          <a:p>
            <a:pPr>
              <a:defRPr/>
            </a:pPr>
            <a:endParaRPr lang="en-US" dirty="0"/>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a:ea typeface="+mn-ea"/>
                <a:cs typeface="+mn-cs"/>
              </a:defRPr>
            </a:lvl1pPr>
          </a:lstStyle>
          <a:p>
            <a:pPr>
              <a:defRPr/>
            </a:pPr>
            <a:fld id="{9F518055-AB88-9647-973A-6C5B3DF1458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ChangeArrowheads="1"/>
          </p:cNvSpPr>
          <p:nvPr>
            <p:ph type="ctrTitle" idx="4294967295"/>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1319939" name="Rectangle 3"/>
          <p:cNvSpPr>
            <a:spLocks noGrp="1" noChangeArrowheads="1"/>
          </p:cNvSpPr>
          <p:nvPr>
            <p:ph type="subTitle" idx="4294967295"/>
          </p:nvPr>
        </p:nvSpPr>
        <p:spPr>
          <a:xfrm>
            <a:off x="457200" y="3352800"/>
            <a:ext cx="8229600" cy="1752600"/>
          </a:xfrm>
        </p:spPr>
        <p:txBody>
          <a:bodyPr/>
          <a:lstStyle/>
          <a:p>
            <a:pPr marL="0" indent="0" algn="ctr" eaLnBrk="1" hangingPunct="1">
              <a:buFontTx/>
              <a:buNone/>
            </a:pPr>
            <a:r>
              <a:rPr lang="en-US"/>
              <a:t>Lecture 14</a:t>
            </a:r>
          </a:p>
          <a:p>
            <a:pPr marL="0" indent="0" algn="ctr" eaLnBrk="1" hangingPunct="1">
              <a:buFontTx/>
              <a:buNone/>
            </a:pPr>
            <a:r>
              <a:rPr lang="en-US"/>
              <a:t>Development of Complex Syntax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Title 1"/>
          <p:cNvSpPr>
            <a:spLocks noGrp="1"/>
          </p:cNvSpPr>
          <p:nvPr>
            <p:ph type="title" idx="4294967295"/>
          </p:nvPr>
        </p:nvSpPr>
        <p:spPr>
          <a:xfrm>
            <a:off x="685800" y="152400"/>
            <a:ext cx="7772400" cy="1143000"/>
          </a:xfrm>
        </p:spPr>
        <p:txBody>
          <a:bodyPr/>
          <a:lstStyle/>
          <a:p>
            <a:r>
              <a:rPr lang="en-US" sz="3200" smtClean="0"/>
              <a:t>Silent Things</a:t>
            </a:r>
          </a:p>
        </p:txBody>
      </p:sp>
      <p:sp>
        <p:nvSpPr>
          <p:cNvPr id="1338371" name="Content Placeholder 2"/>
          <p:cNvSpPr>
            <a:spLocks noGrp="1"/>
          </p:cNvSpPr>
          <p:nvPr>
            <p:ph idx="4294967295"/>
          </p:nvPr>
        </p:nvSpPr>
        <p:spPr>
          <a:xfrm>
            <a:off x="228600" y="990600"/>
            <a:ext cx="8915400" cy="1676400"/>
          </a:xfrm>
        </p:spPr>
        <p:txBody>
          <a:bodyPr/>
          <a:lstStyle/>
          <a:p>
            <a:pPr>
              <a:buFontTx/>
              <a:buNone/>
            </a:pPr>
            <a:r>
              <a:rPr lang="en-US" sz="2400" smtClean="0"/>
              <a:t>Sometimes, certain verbs will allow </a:t>
            </a:r>
            <a:r>
              <a:rPr lang="en-US" sz="2400" smtClean="0">
                <a:solidFill>
                  <a:schemeClr val="tx2"/>
                </a:solidFill>
              </a:rPr>
              <a:t>partial or incomplete sentences</a:t>
            </a:r>
            <a:r>
              <a:rPr lang="en-US" sz="2400" smtClean="0"/>
              <a:t> to follow them:</a:t>
            </a:r>
          </a:p>
        </p:txBody>
      </p:sp>
      <p:sp>
        <p:nvSpPr>
          <p:cNvPr id="1338372" name="TextBox 5"/>
          <p:cNvSpPr txBox="1">
            <a:spLocks noChangeArrowheads="1"/>
          </p:cNvSpPr>
          <p:nvPr/>
        </p:nvSpPr>
        <p:spPr bwMode="auto">
          <a:xfrm>
            <a:off x="457200" y="2362200"/>
            <a:ext cx="7620000" cy="2677656"/>
          </a:xfrm>
          <a:prstGeom prst="rect">
            <a:avLst/>
          </a:prstGeom>
          <a:noFill/>
          <a:ln w="9525">
            <a:noFill/>
            <a:miter lim="800000"/>
            <a:headEnd/>
            <a:tailEnd/>
          </a:ln>
        </p:spPr>
        <p:txBody>
          <a:bodyPr>
            <a:prstTxWarp prst="textNoShape">
              <a:avLst/>
            </a:prstTxWarp>
            <a:spAutoFit/>
          </a:bodyPr>
          <a:lstStyle/>
          <a:p>
            <a:r>
              <a:rPr lang="en-US" b="0" dirty="0">
                <a:latin typeface="Calibri"/>
              </a:rPr>
              <a:t>The girl   tried</a:t>
            </a:r>
            <a:r>
              <a:rPr lang="en-US" b="0" dirty="0">
                <a:solidFill>
                  <a:srgbClr val="2CF1E9"/>
                </a:solidFill>
                <a:latin typeface="Calibri"/>
              </a:rPr>
              <a:t>       </a:t>
            </a:r>
            <a:r>
              <a:rPr lang="en-US" b="0" dirty="0">
                <a:solidFill>
                  <a:schemeClr val="tx2"/>
                </a:solidFill>
                <a:latin typeface="Calibri"/>
              </a:rPr>
              <a:t>to save her brother</a:t>
            </a:r>
            <a:r>
              <a:rPr lang="en-US" b="0" dirty="0">
                <a:latin typeface="Calibri"/>
              </a:rPr>
              <a:t>.</a:t>
            </a:r>
          </a:p>
          <a:p>
            <a:endParaRPr lang="en-US" b="0" dirty="0">
              <a:latin typeface="Calibri"/>
            </a:endParaRPr>
          </a:p>
          <a:p>
            <a:r>
              <a:rPr lang="en-US" b="0" dirty="0">
                <a:latin typeface="Calibri"/>
              </a:rPr>
              <a:t>The king   hopes       </a:t>
            </a:r>
            <a:r>
              <a:rPr lang="en-US" b="0" dirty="0">
                <a:solidFill>
                  <a:schemeClr val="tx2"/>
                </a:solidFill>
                <a:latin typeface="Calibri"/>
              </a:rPr>
              <a:t>to win the game</a:t>
            </a:r>
            <a:r>
              <a:rPr lang="en-US" b="0" dirty="0">
                <a:latin typeface="Calibri"/>
              </a:rPr>
              <a:t>.</a:t>
            </a:r>
          </a:p>
          <a:p>
            <a:endParaRPr lang="en-US" b="0" dirty="0">
              <a:latin typeface="Calibri"/>
            </a:endParaRPr>
          </a:p>
          <a:p>
            <a:r>
              <a:rPr lang="en-US" b="0" dirty="0">
                <a:latin typeface="Calibri"/>
              </a:rPr>
              <a:t>The goblins    wanted    </a:t>
            </a:r>
            <a:r>
              <a:rPr lang="en-US" b="0" dirty="0">
                <a:solidFill>
                  <a:schemeClr val="tx2"/>
                </a:solidFill>
                <a:latin typeface="Calibri"/>
              </a:rPr>
              <a:t>to keep the boy</a:t>
            </a:r>
            <a:r>
              <a:rPr lang="en-US" b="0" dirty="0">
                <a:latin typeface="Calibri"/>
              </a:rPr>
              <a:t>.</a:t>
            </a:r>
          </a:p>
          <a:p>
            <a:endParaRPr lang="en-US" b="0" dirty="0">
              <a:latin typeface="Calibri"/>
            </a:endParaRPr>
          </a:p>
          <a:p>
            <a:r>
              <a:rPr lang="en-US" b="0" dirty="0">
                <a:latin typeface="Calibri"/>
              </a:rPr>
              <a:t>The dwarf    decided     </a:t>
            </a:r>
            <a:r>
              <a:rPr lang="en-US" b="0" dirty="0">
                <a:solidFill>
                  <a:schemeClr val="tx2"/>
                </a:solidFill>
                <a:latin typeface="Calibri"/>
              </a:rPr>
              <a:t>to help the girl</a:t>
            </a:r>
            <a:r>
              <a:rPr lang="en-US" b="0" dirty="0">
                <a:latin typeface="Calibri"/>
              </a:rPr>
              <a:t>.</a:t>
            </a:r>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Title 1"/>
          <p:cNvSpPr>
            <a:spLocks noGrp="1"/>
          </p:cNvSpPr>
          <p:nvPr>
            <p:ph type="title" idx="4294967295"/>
          </p:nvPr>
        </p:nvSpPr>
        <p:spPr>
          <a:xfrm>
            <a:off x="685800" y="152400"/>
            <a:ext cx="7772400" cy="1143000"/>
          </a:xfrm>
        </p:spPr>
        <p:txBody>
          <a:bodyPr/>
          <a:lstStyle/>
          <a:p>
            <a:r>
              <a:rPr lang="en-US" sz="3200" smtClean="0"/>
              <a:t>Silent Things</a:t>
            </a:r>
          </a:p>
        </p:txBody>
      </p:sp>
      <p:sp>
        <p:nvSpPr>
          <p:cNvPr id="1340419" name="Content Placeholder 2"/>
          <p:cNvSpPr>
            <a:spLocks noGrp="1"/>
          </p:cNvSpPr>
          <p:nvPr>
            <p:ph idx="4294967295"/>
          </p:nvPr>
        </p:nvSpPr>
        <p:spPr>
          <a:xfrm>
            <a:off x="228600" y="990600"/>
            <a:ext cx="8915400" cy="1676400"/>
          </a:xfrm>
        </p:spPr>
        <p:txBody>
          <a:bodyPr/>
          <a:lstStyle/>
          <a:p>
            <a:pPr>
              <a:buFontTx/>
              <a:buNone/>
            </a:pPr>
            <a:r>
              <a:rPr lang="en-US" sz="2400" smtClean="0"/>
              <a:t>Sometimes, certain verbs will allow </a:t>
            </a:r>
            <a:r>
              <a:rPr lang="en-US" sz="2400" smtClean="0">
                <a:solidFill>
                  <a:schemeClr val="tx2"/>
                </a:solidFill>
              </a:rPr>
              <a:t>partial or incomplete sentences</a:t>
            </a:r>
            <a:r>
              <a:rPr lang="en-US" sz="2400" smtClean="0"/>
              <a:t> to follow them:</a:t>
            </a:r>
          </a:p>
        </p:txBody>
      </p:sp>
      <p:sp>
        <p:nvSpPr>
          <p:cNvPr id="1340420" name="TextBox 5"/>
          <p:cNvSpPr txBox="1">
            <a:spLocks noChangeArrowheads="1"/>
          </p:cNvSpPr>
          <p:nvPr/>
        </p:nvSpPr>
        <p:spPr bwMode="auto">
          <a:xfrm>
            <a:off x="457200" y="2362200"/>
            <a:ext cx="7620000" cy="2677656"/>
          </a:xfrm>
          <a:prstGeom prst="rect">
            <a:avLst/>
          </a:prstGeom>
          <a:noFill/>
          <a:ln w="9525">
            <a:noFill/>
            <a:miter lim="800000"/>
            <a:headEnd/>
            <a:tailEnd/>
          </a:ln>
        </p:spPr>
        <p:txBody>
          <a:bodyPr>
            <a:prstTxWarp prst="textNoShape">
              <a:avLst/>
            </a:prstTxWarp>
            <a:spAutoFit/>
          </a:bodyPr>
          <a:lstStyle/>
          <a:p>
            <a:r>
              <a:rPr lang="en-US" b="0" dirty="0">
                <a:latin typeface="Calibri"/>
              </a:rPr>
              <a:t>The girl </a:t>
            </a:r>
            <a:r>
              <a:rPr lang="en-US" b="0" dirty="0" smtClean="0">
                <a:latin typeface="Calibri"/>
              </a:rPr>
              <a:t>  tried</a:t>
            </a:r>
            <a:r>
              <a:rPr lang="en-US" b="0" dirty="0" smtClean="0">
                <a:solidFill>
                  <a:srgbClr val="2CF1E9"/>
                </a:solidFill>
                <a:latin typeface="Calibri"/>
              </a:rPr>
              <a:t>       </a:t>
            </a:r>
            <a:r>
              <a:rPr lang="en-US" b="0" dirty="0">
                <a:solidFill>
                  <a:schemeClr val="tx2"/>
                </a:solidFill>
                <a:latin typeface="Calibri"/>
              </a:rPr>
              <a:t>to save her brother</a:t>
            </a:r>
            <a:r>
              <a:rPr lang="en-US" b="0" dirty="0">
                <a:latin typeface="Calibri"/>
              </a:rPr>
              <a:t>.</a:t>
            </a:r>
          </a:p>
          <a:p>
            <a:endParaRPr lang="en-US" b="0" dirty="0">
              <a:latin typeface="Calibri"/>
            </a:endParaRPr>
          </a:p>
          <a:p>
            <a:r>
              <a:rPr lang="en-US" b="0" dirty="0">
                <a:latin typeface="Calibri"/>
              </a:rPr>
              <a:t>The king </a:t>
            </a:r>
            <a:r>
              <a:rPr lang="en-US" b="0" dirty="0" smtClean="0">
                <a:latin typeface="Calibri"/>
              </a:rPr>
              <a:t>  hopes       </a:t>
            </a:r>
            <a:r>
              <a:rPr lang="en-US" b="0" dirty="0">
                <a:solidFill>
                  <a:schemeClr val="tx2"/>
                </a:solidFill>
                <a:latin typeface="Calibri"/>
              </a:rPr>
              <a:t>to win the game</a:t>
            </a:r>
            <a:r>
              <a:rPr lang="en-US" b="0" dirty="0">
                <a:latin typeface="Calibri"/>
              </a:rPr>
              <a:t>.</a:t>
            </a:r>
          </a:p>
          <a:p>
            <a:endParaRPr lang="en-US" b="0" dirty="0">
              <a:latin typeface="Calibri"/>
            </a:endParaRPr>
          </a:p>
          <a:p>
            <a:r>
              <a:rPr lang="en-US" b="0" dirty="0">
                <a:latin typeface="Calibri"/>
              </a:rPr>
              <a:t>The goblins </a:t>
            </a:r>
            <a:r>
              <a:rPr lang="en-US" b="0" dirty="0" smtClean="0">
                <a:latin typeface="Calibri"/>
              </a:rPr>
              <a:t>   wanted    </a:t>
            </a:r>
            <a:r>
              <a:rPr lang="en-US" b="0" dirty="0">
                <a:solidFill>
                  <a:schemeClr val="tx2"/>
                </a:solidFill>
                <a:latin typeface="Calibri"/>
              </a:rPr>
              <a:t>to keep the boy</a:t>
            </a:r>
            <a:r>
              <a:rPr lang="en-US" b="0" dirty="0">
                <a:latin typeface="Calibri"/>
              </a:rPr>
              <a:t>.</a:t>
            </a:r>
          </a:p>
          <a:p>
            <a:endParaRPr lang="en-US" b="0" dirty="0">
              <a:latin typeface="Calibri"/>
            </a:endParaRPr>
          </a:p>
          <a:p>
            <a:r>
              <a:rPr lang="en-US" b="0" dirty="0">
                <a:latin typeface="Calibri"/>
              </a:rPr>
              <a:t>The dwarf </a:t>
            </a:r>
            <a:r>
              <a:rPr lang="en-US" b="0" dirty="0" smtClean="0">
                <a:latin typeface="Calibri"/>
              </a:rPr>
              <a:t>   decided     </a:t>
            </a:r>
            <a:r>
              <a:rPr lang="en-US" b="0" dirty="0">
                <a:solidFill>
                  <a:schemeClr val="tx2"/>
                </a:solidFill>
                <a:latin typeface="Calibri"/>
              </a:rPr>
              <a:t>to help the girl</a:t>
            </a:r>
            <a:r>
              <a:rPr lang="en-US" b="0" dirty="0">
                <a:latin typeface="Calibri"/>
              </a:rPr>
              <a:t>.</a:t>
            </a:r>
          </a:p>
        </p:txBody>
      </p:sp>
      <p:sp>
        <p:nvSpPr>
          <p:cNvPr id="1340421" name="TextBox 6"/>
          <p:cNvSpPr txBox="1">
            <a:spLocks noChangeArrowheads="1"/>
          </p:cNvSpPr>
          <p:nvPr/>
        </p:nvSpPr>
        <p:spPr bwMode="auto">
          <a:xfrm>
            <a:off x="304800" y="5562600"/>
            <a:ext cx="8382000" cy="830997"/>
          </a:xfrm>
          <a:prstGeom prst="rect">
            <a:avLst/>
          </a:prstGeom>
          <a:noFill/>
          <a:ln w="9525">
            <a:noFill/>
            <a:miter lim="800000"/>
            <a:headEnd/>
            <a:tailEnd/>
          </a:ln>
        </p:spPr>
        <p:txBody>
          <a:bodyPr>
            <a:prstTxWarp prst="textNoShape">
              <a:avLst/>
            </a:prstTxWarp>
            <a:spAutoFit/>
          </a:bodyPr>
          <a:lstStyle/>
          <a:p>
            <a:r>
              <a:rPr lang="en-US" b="0" dirty="0">
                <a:latin typeface="Calibri"/>
              </a:rPr>
              <a:t>The subject of the </a:t>
            </a:r>
            <a:r>
              <a:rPr lang="en-US" b="0" dirty="0">
                <a:solidFill>
                  <a:schemeClr val="tx2"/>
                </a:solidFill>
                <a:latin typeface="Calibri"/>
              </a:rPr>
              <a:t>embedded clause (the sentence following the main verb)</a:t>
            </a:r>
            <a:r>
              <a:rPr lang="en-US" b="0" dirty="0">
                <a:solidFill>
                  <a:srgbClr val="2CF1E9"/>
                </a:solidFill>
                <a:latin typeface="Calibri"/>
              </a:rPr>
              <a:t> </a:t>
            </a:r>
            <a:r>
              <a:rPr lang="en-US" b="0" dirty="0">
                <a:latin typeface="Calibri"/>
              </a:rPr>
              <a:t>is </a:t>
            </a:r>
            <a:r>
              <a:rPr lang="en-US" b="0" dirty="0">
                <a:solidFill>
                  <a:schemeClr val="hlink"/>
                </a:solidFill>
                <a:latin typeface="Calibri"/>
              </a:rPr>
              <a:t>implied</a:t>
            </a:r>
            <a:r>
              <a:rPr lang="en-US" b="0" dirty="0">
                <a:latin typeface="Calibri"/>
              </a:rPr>
              <a:t>, not overtly stated.</a:t>
            </a:r>
          </a:p>
        </p:txBody>
      </p:sp>
      <p:sp>
        <p:nvSpPr>
          <p:cNvPr id="1340422" name="TextBox 7"/>
          <p:cNvSpPr txBox="1">
            <a:spLocks noChangeArrowheads="1"/>
          </p:cNvSpPr>
          <p:nvPr/>
        </p:nvSpPr>
        <p:spPr bwMode="auto">
          <a:xfrm>
            <a:off x="6324600" y="1828800"/>
            <a:ext cx="2120292"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Implied Subject</a:t>
            </a:r>
          </a:p>
        </p:txBody>
      </p:sp>
      <p:sp>
        <p:nvSpPr>
          <p:cNvPr id="1340423" name="TextBox 8"/>
          <p:cNvSpPr txBox="1">
            <a:spLocks noChangeArrowheads="1"/>
          </p:cNvSpPr>
          <p:nvPr/>
        </p:nvSpPr>
        <p:spPr bwMode="auto">
          <a:xfrm>
            <a:off x="6477000" y="2362200"/>
            <a:ext cx="1098550" cy="457200"/>
          </a:xfrm>
          <a:prstGeom prst="rect">
            <a:avLst/>
          </a:prstGeom>
          <a:noFill/>
          <a:ln w="9525">
            <a:noFill/>
            <a:miter lim="800000"/>
            <a:headEnd/>
            <a:tailEnd/>
          </a:ln>
        </p:spPr>
        <p:txBody>
          <a:bodyPr wrap="none">
            <a:prstTxWarp prst="textNoShape">
              <a:avLst/>
            </a:prstTxWarp>
            <a:spAutoFit/>
          </a:bodyPr>
          <a:lstStyle/>
          <a:p>
            <a:r>
              <a:rPr lang="en-US" b="0" dirty="0">
                <a:solidFill>
                  <a:schemeClr val="hlink"/>
                </a:solidFill>
                <a:latin typeface="Calibri"/>
              </a:rPr>
              <a:t>the girl</a:t>
            </a:r>
          </a:p>
        </p:txBody>
      </p:sp>
      <p:sp>
        <p:nvSpPr>
          <p:cNvPr id="1340424" name="TextBox 9"/>
          <p:cNvSpPr txBox="1">
            <a:spLocks noChangeArrowheads="1"/>
          </p:cNvSpPr>
          <p:nvPr/>
        </p:nvSpPr>
        <p:spPr bwMode="auto">
          <a:xfrm>
            <a:off x="6477000" y="3048000"/>
            <a:ext cx="1189298" cy="461665"/>
          </a:xfrm>
          <a:prstGeom prst="rect">
            <a:avLst/>
          </a:prstGeom>
          <a:noFill/>
          <a:ln w="9525">
            <a:noFill/>
            <a:miter lim="800000"/>
            <a:headEnd/>
            <a:tailEnd/>
          </a:ln>
        </p:spPr>
        <p:txBody>
          <a:bodyPr wrap="none">
            <a:prstTxWarp prst="textNoShape">
              <a:avLst/>
            </a:prstTxWarp>
            <a:spAutoFit/>
          </a:bodyPr>
          <a:lstStyle/>
          <a:p>
            <a:r>
              <a:rPr lang="en-US" b="0" dirty="0">
                <a:solidFill>
                  <a:schemeClr val="hlink"/>
                </a:solidFill>
                <a:latin typeface="Calibri"/>
              </a:rPr>
              <a:t>the king</a:t>
            </a:r>
          </a:p>
        </p:txBody>
      </p:sp>
      <p:sp>
        <p:nvSpPr>
          <p:cNvPr id="1340425" name="TextBox 10"/>
          <p:cNvSpPr txBox="1">
            <a:spLocks noChangeArrowheads="1"/>
          </p:cNvSpPr>
          <p:nvPr/>
        </p:nvSpPr>
        <p:spPr bwMode="auto">
          <a:xfrm>
            <a:off x="6477000" y="3733800"/>
            <a:ext cx="1564401" cy="461665"/>
          </a:xfrm>
          <a:prstGeom prst="rect">
            <a:avLst/>
          </a:prstGeom>
          <a:noFill/>
          <a:ln w="9525">
            <a:noFill/>
            <a:miter lim="800000"/>
            <a:headEnd/>
            <a:tailEnd/>
          </a:ln>
        </p:spPr>
        <p:txBody>
          <a:bodyPr wrap="none">
            <a:prstTxWarp prst="textNoShape">
              <a:avLst/>
            </a:prstTxWarp>
            <a:spAutoFit/>
          </a:bodyPr>
          <a:lstStyle/>
          <a:p>
            <a:r>
              <a:rPr lang="en-US" b="0" dirty="0">
                <a:solidFill>
                  <a:schemeClr val="hlink"/>
                </a:solidFill>
                <a:latin typeface="Calibri"/>
              </a:rPr>
              <a:t>the goblins</a:t>
            </a:r>
          </a:p>
        </p:txBody>
      </p:sp>
      <p:sp>
        <p:nvSpPr>
          <p:cNvPr id="1340426" name="TextBox 11"/>
          <p:cNvSpPr txBox="1">
            <a:spLocks noChangeArrowheads="1"/>
          </p:cNvSpPr>
          <p:nvPr/>
        </p:nvSpPr>
        <p:spPr bwMode="auto">
          <a:xfrm>
            <a:off x="6477000" y="4495800"/>
            <a:ext cx="1438275" cy="457200"/>
          </a:xfrm>
          <a:prstGeom prst="rect">
            <a:avLst/>
          </a:prstGeom>
          <a:noFill/>
          <a:ln w="9525">
            <a:noFill/>
            <a:miter lim="800000"/>
            <a:headEnd/>
            <a:tailEnd/>
          </a:ln>
        </p:spPr>
        <p:txBody>
          <a:bodyPr wrap="none">
            <a:prstTxWarp prst="textNoShape">
              <a:avLst/>
            </a:prstTxWarp>
            <a:spAutoFit/>
          </a:bodyPr>
          <a:lstStyle/>
          <a:p>
            <a:r>
              <a:rPr lang="en-US" b="0" dirty="0">
                <a:solidFill>
                  <a:schemeClr val="hlink"/>
                </a:solidFill>
                <a:latin typeface="Calibri"/>
              </a:rPr>
              <a:t>the dwarf</a:t>
            </a:r>
          </a:p>
        </p:txBody>
      </p:sp>
      <p:sp>
        <p:nvSpPr>
          <p:cNvPr id="1340427" name="Rounded Rectangle 12"/>
          <p:cNvSpPr>
            <a:spLocks noChangeArrowheads="1"/>
          </p:cNvSpPr>
          <p:nvPr/>
        </p:nvSpPr>
        <p:spPr bwMode="auto">
          <a:xfrm>
            <a:off x="2362200" y="2438400"/>
            <a:ext cx="152400" cy="381000"/>
          </a:xfrm>
          <a:prstGeom prst="roundRect">
            <a:avLst>
              <a:gd name="adj" fmla="val 16667"/>
            </a:avLst>
          </a:prstGeom>
          <a:noFill/>
          <a:ln w="9525">
            <a:solidFill>
              <a:schemeClr val="hlink"/>
            </a:solidFill>
            <a:round/>
            <a:headEnd/>
            <a:tailEnd/>
          </a:ln>
        </p:spPr>
        <p:txBody>
          <a:bodyPr>
            <a:prstTxWarp prst="textNoShape">
              <a:avLst/>
            </a:prstTxWarp>
          </a:bodyPr>
          <a:lstStyle/>
          <a:p>
            <a:endParaRPr lang="en-US" dirty="0">
              <a:latin typeface="Calibri"/>
            </a:endParaRPr>
          </a:p>
        </p:txBody>
      </p:sp>
      <p:sp>
        <p:nvSpPr>
          <p:cNvPr id="1340428" name="Rounded Rectangle 13"/>
          <p:cNvSpPr>
            <a:spLocks noChangeArrowheads="1"/>
          </p:cNvSpPr>
          <p:nvPr/>
        </p:nvSpPr>
        <p:spPr bwMode="auto">
          <a:xfrm>
            <a:off x="2667000" y="3124200"/>
            <a:ext cx="152400" cy="381000"/>
          </a:xfrm>
          <a:prstGeom prst="roundRect">
            <a:avLst>
              <a:gd name="adj" fmla="val 16667"/>
            </a:avLst>
          </a:prstGeom>
          <a:noFill/>
          <a:ln w="9525">
            <a:solidFill>
              <a:schemeClr val="hlink"/>
            </a:solidFill>
            <a:round/>
            <a:headEnd/>
            <a:tailEnd/>
          </a:ln>
        </p:spPr>
        <p:txBody>
          <a:bodyPr>
            <a:prstTxWarp prst="textNoShape">
              <a:avLst/>
            </a:prstTxWarp>
          </a:bodyPr>
          <a:lstStyle/>
          <a:p>
            <a:endParaRPr lang="en-US" dirty="0">
              <a:latin typeface="Calibri"/>
            </a:endParaRPr>
          </a:p>
        </p:txBody>
      </p:sp>
      <p:sp>
        <p:nvSpPr>
          <p:cNvPr id="1340429" name="Rounded Rectangle 14"/>
          <p:cNvSpPr>
            <a:spLocks noChangeArrowheads="1"/>
          </p:cNvSpPr>
          <p:nvPr/>
        </p:nvSpPr>
        <p:spPr bwMode="auto">
          <a:xfrm>
            <a:off x="3276600" y="3886200"/>
            <a:ext cx="152400" cy="381000"/>
          </a:xfrm>
          <a:prstGeom prst="roundRect">
            <a:avLst>
              <a:gd name="adj" fmla="val 16667"/>
            </a:avLst>
          </a:prstGeom>
          <a:noFill/>
          <a:ln w="9525">
            <a:solidFill>
              <a:schemeClr val="hlink"/>
            </a:solidFill>
            <a:round/>
            <a:headEnd/>
            <a:tailEnd/>
          </a:ln>
        </p:spPr>
        <p:txBody>
          <a:bodyPr>
            <a:prstTxWarp prst="textNoShape">
              <a:avLst/>
            </a:prstTxWarp>
          </a:bodyPr>
          <a:lstStyle/>
          <a:p>
            <a:endParaRPr lang="en-US" dirty="0">
              <a:latin typeface="Calibri"/>
            </a:endParaRPr>
          </a:p>
        </p:txBody>
      </p:sp>
      <p:sp>
        <p:nvSpPr>
          <p:cNvPr id="1340430" name="Rounded Rectangle 15"/>
          <p:cNvSpPr>
            <a:spLocks noChangeArrowheads="1"/>
          </p:cNvSpPr>
          <p:nvPr/>
        </p:nvSpPr>
        <p:spPr bwMode="auto">
          <a:xfrm>
            <a:off x="3200400" y="4648200"/>
            <a:ext cx="152400" cy="381000"/>
          </a:xfrm>
          <a:prstGeom prst="roundRect">
            <a:avLst>
              <a:gd name="adj" fmla="val 16667"/>
            </a:avLst>
          </a:prstGeom>
          <a:noFill/>
          <a:ln w="9525">
            <a:solidFill>
              <a:schemeClr val="hlink"/>
            </a:solidFill>
            <a:round/>
            <a:headEnd/>
            <a:tailEnd/>
          </a:ln>
        </p:spPr>
        <p:txBody>
          <a:bodyPr>
            <a:prstTxWarp prst="textNoShape">
              <a:avLst/>
            </a:prstTxWarp>
          </a:bodyPr>
          <a:lstStyle/>
          <a:p>
            <a:endParaRPr lang="en-US" dirty="0">
              <a:latin typeface="Calibri"/>
            </a:endParaRPr>
          </a:p>
        </p:txBody>
      </p:sp>
      <p:cxnSp>
        <p:nvCxnSpPr>
          <p:cNvPr id="1340431" name="Curved Connector 17"/>
          <p:cNvCxnSpPr>
            <a:cxnSpLocks noChangeShapeType="1"/>
            <a:stCxn id="1340427" idx="2"/>
            <a:endCxn id="1340432" idx="2"/>
          </p:cNvCxnSpPr>
          <p:nvPr/>
        </p:nvCxnSpPr>
        <p:spPr bwMode="auto">
          <a:xfrm rot="5400000">
            <a:off x="1752600" y="2133601"/>
            <a:ext cx="3175" cy="1371600"/>
          </a:xfrm>
          <a:prstGeom prst="curvedConnector3">
            <a:avLst>
              <a:gd name="adj1" fmla="val 14395468"/>
            </a:avLst>
          </a:prstGeom>
          <a:noFill/>
          <a:ln w="9525">
            <a:solidFill>
              <a:schemeClr val="hlink"/>
            </a:solidFill>
            <a:round/>
            <a:headEnd/>
            <a:tailEnd type="arrow" w="med" len="med"/>
          </a:ln>
        </p:spPr>
      </p:cxnSp>
      <p:sp>
        <p:nvSpPr>
          <p:cNvPr id="1340432" name="Rounded Rectangle 27"/>
          <p:cNvSpPr>
            <a:spLocks noChangeArrowheads="1"/>
          </p:cNvSpPr>
          <p:nvPr/>
        </p:nvSpPr>
        <p:spPr bwMode="auto">
          <a:xfrm>
            <a:off x="533400" y="2438400"/>
            <a:ext cx="1066800" cy="381000"/>
          </a:xfrm>
          <a:prstGeom prst="roundRect">
            <a:avLst>
              <a:gd name="adj" fmla="val 16667"/>
            </a:avLst>
          </a:prstGeom>
          <a:noFill/>
          <a:ln w="9525">
            <a:solidFill>
              <a:schemeClr val="hlink"/>
            </a:solidFill>
            <a:round/>
            <a:headEnd/>
            <a:tailEnd/>
          </a:ln>
        </p:spPr>
        <p:txBody>
          <a:bodyPr>
            <a:prstTxWarp prst="textNoShape">
              <a:avLst/>
            </a:prstTxWarp>
          </a:bodyPr>
          <a:lstStyle/>
          <a:p>
            <a:endParaRPr lang="en-US" dirty="0">
              <a:latin typeface="Calibri"/>
            </a:endParaRPr>
          </a:p>
        </p:txBody>
      </p:sp>
      <p:sp>
        <p:nvSpPr>
          <p:cNvPr id="1340433" name="Rounded Rectangle 30"/>
          <p:cNvSpPr>
            <a:spLocks noChangeArrowheads="1"/>
          </p:cNvSpPr>
          <p:nvPr/>
        </p:nvSpPr>
        <p:spPr bwMode="auto">
          <a:xfrm>
            <a:off x="533400" y="3124200"/>
            <a:ext cx="1219200" cy="381000"/>
          </a:xfrm>
          <a:prstGeom prst="roundRect">
            <a:avLst>
              <a:gd name="adj" fmla="val 16667"/>
            </a:avLst>
          </a:prstGeom>
          <a:noFill/>
          <a:ln w="9525">
            <a:solidFill>
              <a:schemeClr val="hlink"/>
            </a:solidFill>
            <a:round/>
            <a:headEnd/>
            <a:tailEnd/>
          </a:ln>
        </p:spPr>
        <p:txBody>
          <a:bodyPr>
            <a:prstTxWarp prst="textNoShape">
              <a:avLst/>
            </a:prstTxWarp>
          </a:bodyPr>
          <a:lstStyle/>
          <a:p>
            <a:endParaRPr lang="en-US" dirty="0">
              <a:latin typeface="Calibri"/>
            </a:endParaRPr>
          </a:p>
        </p:txBody>
      </p:sp>
      <p:cxnSp>
        <p:nvCxnSpPr>
          <p:cNvPr id="1340434" name="Curved Connector 31"/>
          <p:cNvCxnSpPr>
            <a:cxnSpLocks noChangeShapeType="1"/>
            <a:stCxn id="1340428" idx="2"/>
            <a:endCxn id="1340433" idx="2"/>
          </p:cNvCxnSpPr>
          <p:nvPr/>
        </p:nvCxnSpPr>
        <p:spPr bwMode="auto">
          <a:xfrm rot="5400000">
            <a:off x="1943100" y="2705101"/>
            <a:ext cx="3175" cy="1600200"/>
          </a:xfrm>
          <a:prstGeom prst="curvedConnector3">
            <a:avLst>
              <a:gd name="adj1" fmla="val 14395468"/>
            </a:avLst>
          </a:prstGeom>
          <a:noFill/>
          <a:ln w="9525">
            <a:solidFill>
              <a:schemeClr val="hlink"/>
            </a:solidFill>
            <a:round/>
            <a:headEnd/>
            <a:tailEnd type="arrow" w="med" len="med"/>
          </a:ln>
        </p:spPr>
      </p:cxnSp>
      <p:sp>
        <p:nvSpPr>
          <p:cNvPr id="1340435" name="Rounded Rectangle 39"/>
          <p:cNvSpPr>
            <a:spLocks noChangeArrowheads="1"/>
          </p:cNvSpPr>
          <p:nvPr/>
        </p:nvSpPr>
        <p:spPr bwMode="auto">
          <a:xfrm>
            <a:off x="533400" y="3886200"/>
            <a:ext cx="1600200" cy="381000"/>
          </a:xfrm>
          <a:prstGeom prst="roundRect">
            <a:avLst>
              <a:gd name="adj" fmla="val 16667"/>
            </a:avLst>
          </a:prstGeom>
          <a:noFill/>
          <a:ln w="9525">
            <a:solidFill>
              <a:schemeClr val="hlink"/>
            </a:solidFill>
            <a:round/>
            <a:headEnd/>
            <a:tailEnd/>
          </a:ln>
        </p:spPr>
        <p:txBody>
          <a:bodyPr>
            <a:prstTxWarp prst="textNoShape">
              <a:avLst/>
            </a:prstTxWarp>
          </a:bodyPr>
          <a:lstStyle/>
          <a:p>
            <a:endParaRPr lang="en-US" dirty="0">
              <a:latin typeface="Calibri"/>
            </a:endParaRPr>
          </a:p>
        </p:txBody>
      </p:sp>
      <p:cxnSp>
        <p:nvCxnSpPr>
          <p:cNvPr id="1340436" name="Curved Connector 40"/>
          <p:cNvCxnSpPr>
            <a:cxnSpLocks noChangeShapeType="1"/>
            <a:stCxn id="1340429" idx="2"/>
            <a:endCxn id="1340435" idx="2"/>
          </p:cNvCxnSpPr>
          <p:nvPr/>
        </p:nvCxnSpPr>
        <p:spPr bwMode="auto">
          <a:xfrm rot="5400000">
            <a:off x="2343150" y="3257551"/>
            <a:ext cx="3175" cy="2019300"/>
          </a:xfrm>
          <a:prstGeom prst="curvedConnector3">
            <a:avLst>
              <a:gd name="adj1" fmla="val 14395468"/>
            </a:avLst>
          </a:prstGeom>
          <a:noFill/>
          <a:ln w="9525">
            <a:solidFill>
              <a:schemeClr val="hlink"/>
            </a:solidFill>
            <a:round/>
            <a:headEnd/>
            <a:tailEnd type="arrow" w="med" len="med"/>
          </a:ln>
        </p:spPr>
      </p:cxnSp>
      <p:sp>
        <p:nvSpPr>
          <p:cNvPr id="1340437" name="Rounded Rectangle 43"/>
          <p:cNvSpPr>
            <a:spLocks noChangeArrowheads="1"/>
          </p:cNvSpPr>
          <p:nvPr/>
        </p:nvSpPr>
        <p:spPr bwMode="auto">
          <a:xfrm>
            <a:off x="533400" y="4648200"/>
            <a:ext cx="1447800" cy="381000"/>
          </a:xfrm>
          <a:prstGeom prst="roundRect">
            <a:avLst>
              <a:gd name="adj" fmla="val 16667"/>
            </a:avLst>
          </a:prstGeom>
          <a:noFill/>
          <a:ln w="9525">
            <a:solidFill>
              <a:schemeClr val="hlink"/>
            </a:solidFill>
            <a:round/>
            <a:headEnd/>
            <a:tailEnd/>
          </a:ln>
        </p:spPr>
        <p:txBody>
          <a:bodyPr>
            <a:prstTxWarp prst="textNoShape">
              <a:avLst/>
            </a:prstTxWarp>
          </a:bodyPr>
          <a:lstStyle/>
          <a:p>
            <a:endParaRPr lang="en-US" dirty="0">
              <a:latin typeface="Calibri"/>
            </a:endParaRPr>
          </a:p>
        </p:txBody>
      </p:sp>
      <p:cxnSp>
        <p:nvCxnSpPr>
          <p:cNvPr id="1340438" name="Curved Connector 44"/>
          <p:cNvCxnSpPr>
            <a:cxnSpLocks noChangeShapeType="1"/>
            <a:stCxn id="1340430" idx="2"/>
            <a:endCxn id="1340437" idx="2"/>
          </p:cNvCxnSpPr>
          <p:nvPr/>
        </p:nvCxnSpPr>
        <p:spPr bwMode="auto">
          <a:xfrm rot="5400000">
            <a:off x="2266950" y="4019551"/>
            <a:ext cx="3175" cy="2019300"/>
          </a:xfrm>
          <a:prstGeom prst="curvedConnector3">
            <a:avLst>
              <a:gd name="adj1" fmla="val 14395468"/>
            </a:avLst>
          </a:prstGeom>
          <a:noFill/>
          <a:ln w="9525">
            <a:solidFill>
              <a:schemeClr val="hlink"/>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466"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42467" name="Content Placeholder 2"/>
          <p:cNvSpPr>
            <a:spLocks noGrp="1"/>
          </p:cNvSpPr>
          <p:nvPr>
            <p:ph idx="4294967295"/>
          </p:nvPr>
        </p:nvSpPr>
        <p:spPr>
          <a:xfrm>
            <a:off x="228600" y="990600"/>
            <a:ext cx="8915400" cy="1676400"/>
          </a:xfrm>
        </p:spPr>
        <p:txBody>
          <a:bodyPr/>
          <a:lstStyle/>
          <a:p>
            <a:pPr>
              <a:buFontTx/>
              <a:buNone/>
            </a:pPr>
            <a:r>
              <a:rPr lang="en-US" sz="2400" smtClean="0"/>
              <a:t>Sometimes there is more than one potential noun phrase that could act as the implied subject of the </a:t>
            </a:r>
            <a:r>
              <a:rPr lang="en-US" sz="2400" smtClean="0">
                <a:solidFill>
                  <a:schemeClr val="tx2"/>
                </a:solidFill>
              </a:rPr>
              <a:t>embedded clause</a:t>
            </a:r>
            <a:r>
              <a:rPr lang="en-US" sz="2400" smtClean="0"/>
              <a:t>:</a:t>
            </a:r>
          </a:p>
        </p:txBody>
      </p:sp>
      <p:sp>
        <p:nvSpPr>
          <p:cNvPr id="1342468" name="TextBox 4"/>
          <p:cNvSpPr txBox="1">
            <a:spLocks noChangeArrowheads="1"/>
          </p:cNvSpPr>
          <p:nvPr/>
        </p:nvSpPr>
        <p:spPr bwMode="auto">
          <a:xfrm>
            <a:off x="457200" y="2362200"/>
            <a:ext cx="7620000" cy="3046988"/>
          </a:xfrm>
          <a:prstGeom prst="rect">
            <a:avLst/>
          </a:prstGeom>
          <a:noFill/>
          <a:ln w="9525">
            <a:noFill/>
            <a:miter lim="800000"/>
            <a:headEnd/>
            <a:tailEnd/>
          </a:ln>
        </p:spPr>
        <p:txBody>
          <a:bodyPr>
            <a:prstTxWarp prst="textNoShape">
              <a:avLst/>
            </a:prstTxWarp>
            <a:spAutoFit/>
          </a:bodyPr>
          <a:lstStyle/>
          <a:p>
            <a:r>
              <a:rPr lang="en-US" b="0" dirty="0" err="1">
                <a:latin typeface="Calibri"/>
              </a:rPr>
              <a:t>Jareth</a:t>
            </a:r>
            <a:r>
              <a:rPr lang="en-US" b="0" dirty="0">
                <a:latin typeface="Calibri"/>
              </a:rPr>
              <a:t> told </a:t>
            </a:r>
            <a:r>
              <a:rPr lang="en-US" b="0" dirty="0" err="1">
                <a:latin typeface="Calibri"/>
              </a:rPr>
              <a:t>Hoggle</a:t>
            </a:r>
            <a:r>
              <a:rPr lang="en-US" b="0" dirty="0">
                <a:latin typeface="Calibri"/>
              </a:rPr>
              <a:t>      </a:t>
            </a:r>
            <a:r>
              <a:rPr lang="en-US" b="0" dirty="0">
                <a:solidFill>
                  <a:schemeClr val="tx2"/>
                </a:solidFill>
                <a:latin typeface="Calibri"/>
              </a:rPr>
              <a:t>to give the peach to Sarah</a:t>
            </a:r>
            <a:r>
              <a:rPr lang="en-US" b="0" dirty="0">
                <a:latin typeface="Calibri"/>
              </a:rPr>
              <a:t>.</a:t>
            </a:r>
          </a:p>
          <a:p>
            <a:endParaRPr lang="en-US" b="0" dirty="0">
              <a:latin typeface="Calibri"/>
            </a:endParaRPr>
          </a:p>
          <a:p>
            <a:r>
              <a:rPr lang="en-US" b="0" dirty="0">
                <a:solidFill>
                  <a:schemeClr val="hlink"/>
                </a:solidFill>
                <a:latin typeface="Calibri"/>
              </a:rPr>
              <a:t>Who’s giving the peach – </a:t>
            </a:r>
            <a:r>
              <a:rPr lang="en-US" b="0" dirty="0" err="1">
                <a:solidFill>
                  <a:schemeClr val="hlink"/>
                </a:solidFill>
                <a:latin typeface="Calibri"/>
              </a:rPr>
              <a:t>Jareth</a:t>
            </a:r>
            <a:r>
              <a:rPr lang="en-US" b="0" dirty="0">
                <a:solidFill>
                  <a:schemeClr val="hlink"/>
                </a:solidFill>
                <a:latin typeface="Calibri"/>
              </a:rPr>
              <a:t> or </a:t>
            </a:r>
            <a:r>
              <a:rPr lang="en-US" b="0" dirty="0" err="1">
                <a:solidFill>
                  <a:schemeClr val="hlink"/>
                </a:solidFill>
                <a:latin typeface="Calibri"/>
              </a:rPr>
              <a:t>Hoggle</a:t>
            </a:r>
            <a:r>
              <a:rPr lang="en-US" b="0" dirty="0">
                <a:solidFill>
                  <a:schemeClr val="hlink"/>
                </a:solidFill>
                <a:latin typeface="Calibri"/>
              </a:rPr>
              <a:t>?</a:t>
            </a:r>
            <a:endParaRPr lang="en-US" b="0" dirty="0">
              <a:latin typeface="Calibri"/>
            </a:endParaRPr>
          </a:p>
          <a:p>
            <a:endParaRPr lang="en-US" b="0" dirty="0">
              <a:latin typeface="Calibri"/>
            </a:endParaRPr>
          </a:p>
          <a:p>
            <a:endParaRPr lang="en-US" b="0" dirty="0">
              <a:latin typeface="Calibri"/>
            </a:endParaRPr>
          </a:p>
          <a:p>
            <a:r>
              <a:rPr lang="en-US" b="0" dirty="0" err="1">
                <a:latin typeface="Calibri"/>
              </a:rPr>
              <a:t>Hoggle</a:t>
            </a:r>
            <a:r>
              <a:rPr lang="en-US" b="0" dirty="0">
                <a:latin typeface="Calibri"/>
              </a:rPr>
              <a:t> promised </a:t>
            </a:r>
            <a:r>
              <a:rPr lang="en-US" b="0" dirty="0" err="1">
                <a:latin typeface="Calibri"/>
              </a:rPr>
              <a:t>Jareth</a:t>
            </a:r>
            <a:r>
              <a:rPr lang="en-US" b="0" dirty="0">
                <a:latin typeface="Calibri"/>
              </a:rPr>
              <a:t>        </a:t>
            </a:r>
            <a:r>
              <a:rPr lang="en-US" b="0" dirty="0">
                <a:solidFill>
                  <a:schemeClr val="tx2"/>
                </a:solidFill>
                <a:latin typeface="Calibri"/>
              </a:rPr>
              <a:t>to do so.</a:t>
            </a:r>
            <a:endParaRPr lang="en-US" b="0" dirty="0">
              <a:solidFill>
                <a:srgbClr val="2CF1E9"/>
              </a:solidFill>
              <a:latin typeface="Calibri"/>
            </a:endParaRPr>
          </a:p>
          <a:p>
            <a:endParaRPr lang="en-US" b="0" dirty="0">
              <a:solidFill>
                <a:srgbClr val="FFFFFF"/>
              </a:solidFill>
              <a:latin typeface="Calibri"/>
            </a:endParaRPr>
          </a:p>
          <a:p>
            <a:r>
              <a:rPr lang="en-US" b="0" dirty="0">
                <a:solidFill>
                  <a:schemeClr val="hlink"/>
                </a:solidFill>
                <a:latin typeface="Calibri"/>
              </a:rPr>
              <a:t>Who promised to do so – </a:t>
            </a:r>
            <a:r>
              <a:rPr lang="en-US" b="0" dirty="0" err="1">
                <a:solidFill>
                  <a:schemeClr val="hlink"/>
                </a:solidFill>
                <a:latin typeface="Calibri"/>
              </a:rPr>
              <a:t>Jareth</a:t>
            </a:r>
            <a:r>
              <a:rPr lang="en-US" b="0" dirty="0">
                <a:solidFill>
                  <a:schemeClr val="hlink"/>
                </a:solidFill>
                <a:latin typeface="Calibri"/>
              </a:rPr>
              <a:t> or </a:t>
            </a:r>
            <a:r>
              <a:rPr lang="en-US" b="0" dirty="0" err="1">
                <a:solidFill>
                  <a:schemeClr val="hlink"/>
                </a:solidFill>
                <a:latin typeface="Calibri"/>
              </a:rPr>
              <a:t>Hoggle</a:t>
            </a:r>
            <a:r>
              <a:rPr lang="en-US" b="0" dirty="0">
                <a:solidFill>
                  <a:schemeClr val="hlink"/>
                </a:solidFill>
                <a:latin typeface="Calibri"/>
              </a:rPr>
              <a:t>?</a:t>
            </a:r>
            <a:endParaRPr lang="en-US" b="0" dirty="0">
              <a:solidFill>
                <a:srgbClr val="FFFFFF"/>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4"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44515" name="Content Placeholder 2"/>
          <p:cNvSpPr>
            <a:spLocks noGrp="1"/>
          </p:cNvSpPr>
          <p:nvPr>
            <p:ph idx="4294967295"/>
          </p:nvPr>
        </p:nvSpPr>
        <p:spPr>
          <a:xfrm>
            <a:off x="228600" y="990600"/>
            <a:ext cx="8915400" cy="1676400"/>
          </a:xfrm>
        </p:spPr>
        <p:txBody>
          <a:bodyPr/>
          <a:lstStyle/>
          <a:p>
            <a:pPr>
              <a:buFontTx/>
              <a:buNone/>
            </a:pPr>
            <a:r>
              <a:rPr lang="en-US" sz="2400" smtClean="0"/>
              <a:t>Sometimes there is more than one potential noun phrase that could act as the implied subject of the </a:t>
            </a:r>
            <a:r>
              <a:rPr lang="en-US" sz="2400" smtClean="0">
                <a:solidFill>
                  <a:schemeClr val="tx2"/>
                </a:solidFill>
              </a:rPr>
              <a:t>embedded clause</a:t>
            </a:r>
            <a:r>
              <a:rPr lang="en-US" sz="2400" smtClean="0"/>
              <a:t>:</a:t>
            </a:r>
          </a:p>
        </p:txBody>
      </p:sp>
      <p:sp>
        <p:nvSpPr>
          <p:cNvPr id="1344516" name="TextBox 5"/>
          <p:cNvSpPr txBox="1">
            <a:spLocks noChangeArrowheads="1"/>
          </p:cNvSpPr>
          <p:nvPr/>
        </p:nvSpPr>
        <p:spPr bwMode="auto">
          <a:xfrm>
            <a:off x="457200" y="2362200"/>
            <a:ext cx="7620000" cy="3416320"/>
          </a:xfrm>
          <a:prstGeom prst="rect">
            <a:avLst/>
          </a:prstGeom>
          <a:noFill/>
          <a:ln w="9525">
            <a:noFill/>
            <a:miter lim="800000"/>
            <a:headEnd/>
            <a:tailEnd/>
          </a:ln>
        </p:spPr>
        <p:txBody>
          <a:bodyPr>
            <a:prstTxWarp prst="textNoShape">
              <a:avLst/>
            </a:prstTxWarp>
            <a:spAutoFit/>
          </a:bodyPr>
          <a:lstStyle/>
          <a:p>
            <a:r>
              <a:rPr lang="en-US" b="0" dirty="0" err="1">
                <a:latin typeface="Calibri"/>
              </a:rPr>
              <a:t>Jareth</a:t>
            </a:r>
            <a:r>
              <a:rPr lang="en-US" b="0" dirty="0">
                <a:latin typeface="Calibri"/>
              </a:rPr>
              <a:t> told </a:t>
            </a:r>
            <a:r>
              <a:rPr lang="en-US" b="0" dirty="0" err="1">
                <a:solidFill>
                  <a:schemeClr val="bg2"/>
                </a:solidFill>
                <a:latin typeface="Calibri"/>
              </a:rPr>
              <a:t>Hoggle</a:t>
            </a:r>
            <a:r>
              <a:rPr lang="en-US" b="0" dirty="0">
                <a:latin typeface="Calibri"/>
              </a:rPr>
              <a:t>      </a:t>
            </a:r>
            <a:r>
              <a:rPr lang="en-US" b="0" dirty="0">
                <a:solidFill>
                  <a:schemeClr val="tx2"/>
                </a:solidFill>
                <a:latin typeface="Calibri"/>
              </a:rPr>
              <a:t>to give the peach to Sarah.</a:t>
            </a:r>
          </a:p>
          <a:p>
            <a:endParaRPr lang="en-US" b="0" dirty="0">
              <a:latin typeface="Calibri"/>
            </a:endParaRPr>
          </a:p>
          <a:p>
            <a:r>
              <a:rPr lang="en-US" b="0" dirty="0">
                <a:solidFill>
                  <a:schemeClr val="hlink"/>
                </a:solidFill>
                <a:latin typeface="Calibri"/>
              </a:rPr>
              <a:t>Who’s giving the peach – </a:t>
            </a:r>
            <a:r>
              <a:rPr lang="en-US" b="0" dirty="0" err="1">
                <a:solidFill>
                  <a:schemeClr val="hlink"/>
                </a:solidFill>
                <a:latin typeface="Calibri"/>
              </a:rPr>
              <a:t>Jareth</a:t>
            </a:r>
            <a:r>
              <a:rPr lang="en-US" b="0" dirty="0">
                <a:solidFill>
                  <a:schemeClr val="hlink"/>
                </a:solidFill>
                <a:latin typeface="Calibri"/>
              </a:rPr>
              <a:t> or </a:t>
            </a:r>
            <a:r>
              <a:rPr lang="en-US" b="0" dirty="0" err="1">
                <a:solidFill>
                  <a:schemeClr val="hlink"/>
                </a:solidFill>
                <a:latin typeface="Calibri"/>
              </a:rPr>
              <a:t>Hoggle</a:t>
            </a:r>
            <a:r>
              <a:rPr lang="en-US" b="0" dirty="0">
                <a:solidFill>
                  <a:schemeClr val="hlink"/>
                </a:solidFill>
                <a:latin typeface="Calibri"/>
              </a:rPr>
              <a:t>?</a:t>
            </a:r>
            <a:endParaRPr lang="en-US" b="0" dirty="0">
              <a:latin typeface="Calibri"/>
            </a:endParaRPr>
          </a:p>
          <a:p>
            <a:r>
              <a:rPr lang="en-US" b="0" dirty="0">
                <a:latin typeface="Calibri"/>
              </a:rPr>
              <a:t>Adults say: </a:t>
            </a:r>
            <a:r>
              <a:rPr lang="en-US" b="0" dirty="0" err="1">
                <a:solidFill>
                  <a:schemeClr val="bg2"/>
                </a:solidFill>
                <a:latin typeface="Calibri"/>
              </a:rPr>
              <a:t>Hoggle</a:t>
            </a:r>
            <a:r>
              <a:rPr lang="en-US" b="0" dirty="0">
                <a:solidFill>
                  <a:schemeClr val="bg2"/>
                </a:solidFill>
                <a:latin typeface="Calibri"/>
              </a:rPr>
              <a:t> (Object of main clause)</a:t>
            </a:r>
            <a:endParaRPr lang="en-US" b="0" dirty="0">
              <a:solidFill>
                <a:srgbClr val="FFFF00"/>
              </a:solidFill>
              <a:latin typeface="Calibri"/>
            </a:endParaRPr>
          </a:p>
          <a:p>
            <a:endParaRPr lang="en-US" b="0" dirty="0">
              <a:latin typeface="Calibri"/>
            </a:endParaRPr>
          </a:p>
          <a:p>
            <a:r>
              <a:rPr lang="en-US" b="0" dirty="0" err="1">
                <a:solidFill>
                  <a:srgbClr val="B3129A"/>
                </a:solidFill>
                <a:latin typeface="Calibri"/>
              </a:rPr>
              <a:t>Hoggle</a:t>
            </a:r>
            <a:r>
              <a:rPr lang="en-US" b="0" dirty="0">
                <a:latin typeface="Calibri"/>
              </a:rPr>
              <a:t> promised </a:t>
            </a:r>
            <a:r>
              <a:rPr lang="en-US" b="0" dirty="0" err="1">
                <a:latin typeface="Calibri"/>
              </a:rPr>
              <a:t>Jareth</a:t>
            </a:r>
            <a:r>
              <a:rPr lang="en-US" b="0" dirty="0">
                <a:latin typeface="Calibri"/>
              </a:rPr>
              <a:t>        </a:t>
            </a:r>
            <a:r>
              <a:rPr lang="en-US" b="0" dirty="0">
                <a:solidFill>
                  <a:schemeClr val="tx2"/>
                </a:solidFill>
                <a:latin typeface="Calibri"/>
              </a:rPr>
              <a:t>to do so.</a:t>
            </a:r>
            <a:endParaRPr lang="en-US" b="0" dirty="0">
              <a:solidFill>
                <a:srgbClr val="2CF1E9"/>
              </a:solidFill>
              <a:latin typeface="Calibri"/>
            </a:endParaRPr>
          </a:p>
          <a:p>
            <a:endParaRPr lang="en-US" b="0" dirty="0">
              <a:solidFill>
                <a:srgbClr val="FFFFFF"/>
              </a:solidFill>
              <a:latin typeface="Calibri"/>
            </a:endParaRPr>
          </a:p>
          <a:p>
            <a:r>
              <a:rPr lang="en-US" b="0" dirty="0">
                <a:solidFill>
                  <a:schemeClr val="hlink"/>
                </a:solidFill>
                <a:latin typeface="Calibri"/>
              </a:rPr>
              <a:t>Who promised to do so – </a:t>
            </a:r>
            <a:r>
              <a:rPr lang="en-US" b="0" dirty="0" err="1">
                <a:solidFill>
                  <a:schemeClr val="hlink"/>
                </a:solidFill>
                <a:latin typeface="Calibri"/>
              </a:rPr>
              <a:t>Jareth</a:t>
            </a:r>
            <a:r>
              <a:rPr lang="en-US" b="0" dirty="0">
                <a:solidFill>
                  <a:schemeClr val="hlink"/>
                </a:solidFill>
                <a:latin typeface="Calibri"/>
              </a:rPr>
              <a:t> or </a:t>
            </a:r>
            <a:r>
              <a:rPr lang="en-US" b="0" dirty="0" err="1">
                <a:solidFill>
                  <a:schemeClr val="hlink"/>
                </a:solidFill>
                <a:latin typeface="Calibri"/>
              </a:rPr>
              <a:t>Hoggle</a:t>
            </a:r>
            <a:r>
              <a:rPr lang="en-US" b="0" dirty="0">
                <a:solidFill>
                  <a:schemeClr val="hlink"/>
                </a:solidFill>
                <a:latin typeface="Calibri"/>
              </a:rPr>
              <a:t>?</a:t>
            </a:r>
            <a:endParaRPr lang="en-US" b="0" dirty="0">
              <a:solidFill>
                <a:srgbClr val="FFFFFF"/>
              </a:solidFill>
              <a:latin typeface="Calibri"/>
            </a:endParaRPr>
          </a:p>
          <a:p>
            <a:r>
              <a:rPr lang="en-US" b="0" dirty="0">
                <a:latin typeface="Calibri"/>
              </a:rPr>
              <a:t>Adults say:</a:t>
            </a:r>
            <a:r>
              <a:rPr lang="en-US" b="0" dirty="0">
                <a:solidFill>
                  <a:srgbClr val="FFFFFF"/>
                </a:solidFill>
                <a:latin typeface="Calibri"/>
              </a:rPr>
              <a:t> </a:t>
            </a:r>
            <a:r>
              <a:rPr lang="en-US" b="0" dirty="0" err="1">
                <a:solidFill>
                  <a:srgbClr val="B3129A"/>
                </a:solidFill>
                <a:latin typeface="Calibri"/>
              </a:rPr>
              <a:t>Hoggle</a:t>
            </a:r>
            <a:r>
              <a:rPr lang="en-US" b="0" dirty="0">
                <a:solidFill>
                  <a:srgbClr val="B3129A"/>
                </a:solidFill>
                <a:latin typeface="Calibri"/>
              </a:rPr>
              <a:t> (Subject of main clause)</a:t>
            </a:r>
            <a:endParaRPr lang="en-US" b="0" dirty="0">
              <a:solidFill>
                <a:srgbClr val="FFFF00"/>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46563" name="Content Placeholder 2"/>
          <p:cNvSpPr>
            <a:spLocks noGrp="1"/>
          </p:cNvSpPr>
          <p:nvPr>
            <p:ph idx="4294967295"/>
          </p:nvPr>
        </p:nvSpPr>
        <p:spPr>
          <a:xfrm>
            <a:off x="228600" y="990600"/>
            <a:ext cx="8915400" cy="1676400"/>
          </a:xfrm>
        </p:spPr>
        <p:txBody>
          <a:bodyPr/>
          <a:lstStyle/>
          <a:p>
            <a:pPr>
              <a:buFontTx/>
              <a:buNone/>
            </a:pPr>
            <a:r>
              <a:rPr lang="en-US" sz="2400" smtClean="0"/>
              <a:t>How do we test what kids think?</a:t>
            </a:r>
          </a:p>
        </p:txBody>
      </p:sp>
      <p:sp>
        <p:nvSpPr>
          <p:cNvPr id="1346564" name="TextBox 5"/>
          <p:cNvSpPr txBox="1">
            <a:spLocks noChangeArrowheads="1"/>
          </p:cNvSpPr>
          <p:nvPr/>
        </p:nvSpPr>
        <p:spPr bwMode="auto">
          <a:xfrm>
            <a:off x="228600" y="1752600"/>
            <a:ext cx="8382000" cy="1569660"/>
          </a:xfrm>
          <a:prstGeom prst="rect">
            <a:avLst/>
          </a:prstGeom>
          <a:noFill/>
          <a:ln w="9525">
            <a:noFill/>
            <a:miter lim="800000"/>
            <a:headEnd/>
            <a:tailEnd/>
          </a:ln>
        </p:spPr>
        <p:txBody>
          <a:bodyPr>
            <a:prstTxWarp prst="textNoShape">
              <a:avLst/>
            </a:prstTxWarp>
            <a:spAutoFit/>
          </a:bodyPr>
          <a:lstStyle/>
          <a:p>
            <a:r>
              <a:rPr lang="en-US" b="0" dirty="0">
                <a:latin typeface="Calibri"/>
              </a:rPr>
              <a:t>Carol Chomsky (1969): testing 5 to 10-year-old children</a:t>
            </a:r>
          </a:p>
          <a:p>
            <a:endParaRPr lang="en-US" b="0" dirty="0">
              <a:solidFill>
                <a:srgbClr val="FFFF00"/>
              </a:solidFill>
              <a:latin typeface="Calibri"/>
            </a:endParaRPr>
          </a:p>
          <a:p>
            <a:r>
              <a:rPr lang="en-US" b="0" dirty="0">
                <a:latin typeface="Calibri"/>
              </a:rPr>
              <a:t>After making sure children understood the meaning of </a:t>
            </a:r>
            <a:r>
              <a:rPr lang="en-US" b="0" i="1" dirty="0">
                <a:solidFill>
                  <a:schemeClr val="hlink"/>
                </a:solidFill>
                <a:latin typeface="Calibri"/>
              </a:rPr>
              <a:t>promise</a:t>
            </a:r>
            <a:r>
              <a:rPr lang="en-US" b="0" dirty="0">
                <a:latin typeface="Calibri"/>
              </a:rPr>
              <a:t>, she asked them to act out sentences like the following:</a:t>
            </a:r>
          </a:p>
        </p:txBody>
      </p:sp>
      <p:sp>
        <p:nvSpPr>
          <p:cNvPr id="1346565" name="TextBox 6"/>
          <p:cNvSpPr txBox="1">
            <a:spLocks noChangeArrowheads="1"/>
          </p:cNvSpPr>
          <p:nvPr/>
        </p:nvSpPr>
        <p:spPr bwMode="auto">
          <a:xfrm>
            <a:off x="152400" y="4038600"/>
            <a:ext cx="8991600" cy="2677656"/>
          </a:xfrm>
          <a:prstGeom prst="rect">
            <a:avLst/>
          </a:prstGeom>
          <a:noFill/>
          <a:ln w="9525">
            <a:noFill/>
            <a:miter lim="800000"/>
            <a:headEnd/>
            <a:tailEnd/>
          </a:ln>
        </p:spPr>
        <p:txBody>
          <a:bodyPr>
            <a:prstTxWarp prst="textNoShape">
              <a:avLst/>
            </a:prstTxWarp>
            <a:spAutoFit/>
          </a:bodyPr>
          <a:lstStyle/>
          <a:p>
            <a:r>
              <a:rPr lang="en-US" b="0" dirty="0">
                <a:latin typeface="Calibri"/>
              </a:rPr>
              <a:t>“Bozo </a:t>
            </a:r>
            <a:r>
              <a:rPr lang="en-US" b="0" i="1" dirty="0">
                <a:solidFill>
                  <a:schemeClr val="tx2"/>
                </a:solidFill>
                <a:latin typeface="Calibri"/>
              </a:rPr>
              <a:t>tells</a:t>
            </a:r>
            <a:r>
              <a:rPr lang="en-US" b="0" dirty="0">
                <a:latin typeface="Calibri"/>
              </a:rPr>
              <a:t> Donald to hop up and down.  Make him do it.”</a:t>
            </a:r>
          </a:p>
          <a:p>
            <a:r>
              <a:rPr lang="en-US" b="0" dirty="0">
                <a:latin typeface="Calibri"/>
              </a:rPr>
              <a:t>	Who’s hopping?  Adults: </a:t>
            </a:r>
            <a:r>
              <a:rPr lang="en-US" b="0" dirty="0">
                <a:latin typeface="Calibri"/>
                <a:sym typeface="Wingdings" pitchFamily="-1" charset="2"/>
              </a:rPr>
              <a:t>Donald</a:t>
            </a:r>
            <a:endParaRPr lang="en-US" b="0" dirty="0">
              <a:latin typeface="Calibri"/>
            </a:endParaRPr>
          </a:p>
          <a:p>
            <a:endParaRPr lang="en-US" b="0" dirty="0">
              <a:latin typeface="Calibri"/>
            </a:endParaRPr>
          </a:p>
          <a:p>
            <a:r>
              <a:rPr lang="en-US" b="0" dirty="0">
                <a:latin typeface="Calibri"/>
              </a:rPr>
              <a:t>“Bozo </a:t>
            </a:r>
            <a:r>
              <a:rPr lang="en-US" b="0" i="1" dirty="0">
                <a:solidFill>
                  <a:schemeClr val="hlink"/>
                </a:solidFill>
                <a:latin typeface="Calibri"/>
              </a:rPr>
              <a:t>promises</a:t>
            </a:r>
            <a:r>
              <a:rPr lang="en-US" b="0" dirty="0">
                <a:latin typeface="Calibri"/>
              </a:rPr>
              <a:t> Donald to hop up and down.  Make him do it.”</a:t>
            </a:r>
          </a:p>
          <a:p>
            <a:r>
              <a:rPr lang="en-US" b="0" dirty="0">
                <a:latin typeface="Calibri"/>
              </a:rPr>
              <a:t>	Who’s hopping? Adults: Bozo	</a:t>
            </a:r>
          </a:p>
          <a:p>
            <a:endParaRPr lang="en-US" b="0" dirty="0">
              <a:latin typeface="Calibri"/>
            </a:endParaRPr>
          </a:p>
          <a:p>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48611" name="Content Placeholder 2"/>
          <p:cNvSpPr>
            <a:spLocks noGrp="1"/>
          </p:cNvSpPr>
          <p:nvPr>
            <p:ph idx="4294967295"/>
          </p:nvPr>
        </p:nvSpPr>
        <p:spPr>
          <a:xfrm>
            <a:off x="228600" y="990600"/>
            <a:ext cx="8915400" cy="1676400"/>
          </a:xfrm>
        </p:spPr>
        <p:txBody>
          <a:bodyPr/>
          <a:lstStyle/>
          <a:p>
            <a:pPr>
              <a:buFontTx/>
              <a:buNone/>
            </a:pPr>
            <a:r>
              <a:rPr lang="en-US" sz="2400" smtClean="0"/>
              <a:t>How do we test what kids think?</a:t>
            </a:r>
          </a:p>
        </p:txBody>
      </p:sp>
      <p:sp>
        <p:nvSpPr>
          <p:cNvPr id="1348612" name="TextBox 5"/>
          <p:cNvSpPr txBox="1">
            <a:spLocks noChangeArrowheads="1"/>
          </p:cNvSpPr>
          <p:nvPr/>
        </p:nvSpPr>
        <p:spPr bwMode="auto">
          <a:xfrm>
            <a:off x="228600" y="1752600"/>
            <a:ext cx="8382000" cy="1569660"/>
          </a:xfrm>
          <a:prstGeom prst="rect">
            <a:avLst/>
          </a:prstGeom>
          <a:noFill/>
          <a:ln w="9525">
            <a:noFill/>
            <a:miter lim="800000"/>
            <a:headEnd/>
            <a:tailEnd/>
          </a:ln>
        </p:spPr>
        <p:txBody>
          <a:bodyPr>
            <a:prstTxWarp prst="textNoShape">
              <a:avLst/>
            </a:prstTxWarp>
            <a:spAutoFit/>
          </a:bodyPr>
          <a:lstStyle/>
          <a:p>
            <a:r>
              <a:rPr lang="en-US" b="0" dirty="0">
                <a:latin typeface="Calibri"/>
              </a:rPr>
              <a:t>Carol Chomsky (1969): testing 5 to 10-year-old children</a:t>
            </a:r>
          </a:p>
          <a:p>
            <a:endParaRPr lang="en-US" b="0" dirty="0">
              <a:solidFill>
                <a:srgbClr val="FFFF00"/>
              </a:solidFill>
              <a:latin typeface="Calibri"/>
            </a:endParaRPr>
          </a:p>
          <a:p>
            <a:r>
              <a:rPr lang="en-US" b="0" dirty="0">
                <a:latin typeface="Calibri"/>
              </a:rPr>
              <a:t>After making sure children understood the meaning of </a:t>
            </a:r>
            <a:r>
              <a:rPr lang="en-US" b="0" i="1" dirty="0">
                <a:solidFill>
                  <a:schemeClr val="hlink"/>
                </a:solidFill>
                <a:latin typeface="Calibri"/>
              </a:rPr>
              <a:t>promise</a:t>
            </a:r>
            <a:r>
              <a:rPr lang="en-US" b="0" dirty="0">
                <a:latin typeface="Calibri"/>
              </a:rPr>
              <a:t>, she asked them to act out sentences like the following:</a:t>
            </a:r>
          </a:p>
        </p:txBody>
      </p:sp>
      <p:sp>
        <p:nvSpPr>
          <p:cNvPr id="1348613" name="TextBox 6"/>
          <p:cNvSpPr txBox="1">
            <a:spLocks noChangeArrowheads="1"/>
          </p:cNvSpPr>
          <p:nvPr/>
        </p:nvSpPr>
        <p:spPr bwMode="auto">
          <a:xfrm>
            <a:off x="152400" y="4038600"/>
            <a:ext cx="8991600" cy="3046988"/>
          </a:xfrm>
          <a:prstGeom prst="rect">
            <a:avLst/>
          </a:prstGeom>
          <a:noFill/>
          <a:ln w="9525">
            <a:noFill/>
            <a:miter lim="800000"/>
            <a:headEnd/>
            <a:tailEnd/>
          </a:ln>
        </p:spPr>
        <p:txBody>
          <a:bodyPr>
            <a:prstTxWarp prst="textNoShape">
              <a:avLst/>
            </a:prstTxWarp>
            <a:spAutoFit/>
          </a:bodyPr>
          <a:lstStyle/>
          <a:p>
            <a:r>
              <a:rPr lang="en-US" b="0" dirty="0">
                <a:latin typeface="Calibri"/>
              </a:rPr>
              <a:t>“Bozo </a:t>
            </a:r>
            <a:r>
              <a:rPr lang="en-US" b="0" i="1" dirty="0">
                <a:solidFill>
                  <a:schemeClr val="tx2"/>
                </a:solidFill>
                <a:latin typeface="Calibri"/>
              </a:rPr>
              <a:t>tells</a:t>
            </a:r>
            <a:r>
              <a:rPr lang="en-US" b="0" dirty="0">
                <a:latin typeface="Calibri"/>
              </a:rPr>
              <a:t> Donald to hop up and down.  Make him do it.”</a:t>
            </a:r>
          </a:p>
          <a:p>
            <a:r>
              <a:rPr lang="en-US" b="0" dirty="0">
                <a:latin typeface="Calibri"/>
              </a:rPr>
              <a:t>	Who’s hopping?  Adults:</a:t>
            </a:r>
            <a:r>
              <a:rPr lang="en-US" b="0" dirty="0">
                <a:latin typeface="Calibri"/>
                <a:sym typeface="Wingdings" pitchFamily="-1" charset="2"/>
              </a:rPr>
              <a:t> Donald</a:t>
            </a:r>
          </a:p>
          <a:p>
            <a:r>
              <a:rPr lang="en-US" b="0" dirty="0">
                <a:latin typeface="Calibri"/>
              </a:rPr>
              <a:t>			      </a:t>
            </a:r>
            <a:r>
              <a:rPr lang="en-US" b="0" dirty="0">
                <a:solidFill>
                  <a:schemeClr val="tx2"/>
                </a:solidFill>
                <a:latin typeface="Calibri"/>
              </a:rPr>
              <a:t>Kids: Donald</a:t>
            </a:r>
            <a:r>
              <a:rPr lang="en-US" b="0" dirty="0">
                <a:latin typeface="Calibri"/>
              </a:rPr>
              <a:t>	</a:t>
            </a:r>
          </a:p>
          <a:p>
            <a:r>
              <a:rPr lang="en-US" b="0" dirty="0">
                <a:latin typeface="Calibri"/>
              </a:rPr>
              <a:t>“Bozo </a:t>
            </a:r>
            <a:r>
              <a:rPr lang="en-US" b="0" i="1" dirty="0">
                <a:solidFill>
                  <a:schemeClr val="hlink"/>
                </a:solidFill>
                <a:latin typeface="Calibri"/>
              </a:rPr>
              <a:t>promises</a:t>
            </a:r>
            <a:r>
              <a:rPr lang="en-US" b="0" dirty="0">
                <a:latin typeface="Calibri"/>
              </a:rPr>
              <a:t> Donald to hop up and down.  Make him do it.”</a:t>
            </a:r>
          </a:p>
          <a:p>
            <a:r>
              <a:rPr lang="en-US" b="0" dirty="0">
                <a:latin typeface="Calibri"/>
              </a:rPr>
              <a:t>	Who’s hopping? Adults: Bozo</a:t>
            </a:r>
          </a:p>
          <a:p>
            <a:r>
              <a:rPr lang="en-US" b="0" dirty="0">
                <a:latin typeface="Calibri"/>
              </a:rPr>
              <a:t>			     </a:t>
            </a:r>
            <a:r>
              <a:rPr lang="en-US" b="0" dirty="0">
                <a:solidFill>
                  <a:srgbClr val="B3129A"/>
                </a:solidFill>
                <a:latin typeface="Calibri"/>
              </a:rPr>
              <a:t>Kids: Donald</a:t>
            </a:r>
            <a:r>
              <a:rPr lang="en-US" b="0" dirty="0">
                <a:solidFill>
                  <a:srgbClr val="FF6600"/>
                </a:solidFill>
                <a:latin typeface="Calibri"/>
              </a:rPr>
              <a:t>	</a:t>
            </a:r>
            <a:r>
              <a:rPr lang="en-US" b="0" dirty="0">
                <a:latin typeface="Calibri"/>
              </a:rPr>
              <a:t>	</a:t>
            </a:r>
          </a:p>
          <a:p>
            <a:endParaRPr lang="en-US" b="0" dirty="0">
              <a:latin typeface="Calibri"/>
            </a:endParaRPr>
          </a:p>
          <a:p>
            <a:endParaRPr lang="en-US" b="0" dirty="0">
              <a:latin typeface="Calibri"/>
            </a:endParaRPr>
          </a:p>
        </p:txBody>
      </p:sp>
      <p:sp>
        <p:nvSpPr>
          <p:cNvPr id="8" name="Content Placeholder 2"/>
          <p:cNvSpPr txBox="1">
            <a:spLocks/>
          </p:cNvSpPr>
          <p:nvPr/>
        </p:nvSpPr>
        <p:spPr bwMode="auto">
          <a:xfrm>
            <a:off x="304800" y="6248400"/>
            <a:ext cx="8610600" cy="6096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dirty="0">
                <a:solidFill>
                  <a:srgbClr val="B3129A"/>
                </a:solidFill>
                <a:latin typeface="Calibri"/>
                <a:ea typeface="Osaka" pitchFamily="-1" charset="-128"/>
                <a:cs typeface="Osaka" pitchFamily="-1" charset="-128"/>
              </a:rPr>
              <a:t>Initial child strategy: Pick nearest potential subject.</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50659" name="Content Placeholder 2"/>
          <p:cNvSpPr>
            <a:spLocks noGrp="1"/>
          </p:cNvSpPr>
          <p:nvPr>
            <p:ph idx="4294967295"/>
          </p:nvPr>
        </p:nvSpPr>
        <p:spPr>
          <a:xfrm>
            <a:off x="228600" y="990600"/>
            <a:ext cx="8915400" cy="1676400"/>
          </a:xfrm>
        </p:spPr>
        <p:txBody>
          <a:bodyPr/>
          <a:lstStyle/>
          <a:p>
            <a:pPr>
              <a:buFontTx/>
              <a:buNone/>
            </a:pPr>
            <a:r>
              <a:rPr lang="en-US" sz="2400" smtClean="0"/>
              <a:t>How do we test what kids think?</a:t>
            </a:r>
          </a:p>
        </p:txBody>
      </p:sp>
      <p:sp>
        <p:nvSpPr>
          <p:cNvPr id="1350660" name="TextBox 5"/>
          <p:cNvSpPr txBox="1">
            <a:spLocks noChangeArrowheads="1"/>
          </p:cNvSpPr>
          <p:nvPr/>
        </p:nvSpPr>
        <p:spPr bwMode="auto">
          <a:xfrm>
            <a:off x="228600" y="1752600"/>
            <a:ext cx="8382000" cy="1569660"/>
          </a:xfrm>
          <a:prstGeom prst="rect">
            <a:avLst/>
          </a:prstGeom>
          <a:noFill/>
          <a:ln w="9525">
            <a:noFill/>
            <a:miter lim="800000"/>
            <a:headEnd/>
            <a:tailEnd/>
          </a:ln>
        </p:spPr>
        <p:txBody>
          <a:bodyPr>
            <a:prstTxWarp prst="textNoShape">
              <a:avLst/>
            </a:prstTxWarp>
            <a:spAutoFit/>
          </a:bodyPr>
          <a:lstStyle/>
          <a:p>
            <a:r>
              <a:rPr lang="en-US" b="0" dirty="0">
                <a:latin typeface="Calibri"/>
              </a:rPr>
              <a:t>Kids must eventually learn that </a:t>
            </a:r>
            <a:r>
              <a:rPr lang="en-US" b="0" i="1" dirty="0">
                <a:solidFill>
                  <a:schemeClr val="hlink"/>
                </a:solidFill>
                <a:latin typeface="Calibri"/>
              </a:rPr>
              <a:t>promise</a:t>
            </a:r>
            <a:r>
              <a:rPr lang="en-US" b="0" dirty="0">
                <a:latin typeface="Calibri"/>
              </a:rPr>
              <a:t> does not behave like </a:t>
            </a:r>
            <a:r>
              <a:rPr lang="en-US" b="0" i="1" dirty="0">
                <a:solidFill>
                  <a:schemeClr val="tx2"/>
                </a:solidFill>
                <a:latin typeface="Calibri"/>
              </a:rPr>
              <a:t>tell</a:t>
            </a:r>
            <a:r>
              <a:rPr lang="en-US" b="0" dirty="0">
                <a:latin typeface="Calibri"/>
              </a:rPr>
              <a:t> – </a:t>
            </a:r>
            <a:r>
              <a:rPr lang="en-US" b="0" dirty="0">
                <a:solidFill>
                  <a:schemeClr val="bg2"/>
                </a:solidFill>
                <a:latin typeface="Calibri"/>
              </a:rPr>
              <a:t>the implied subject</a:t>
            </a:r>
            <a:r>
              <a:rPr lang="en-US" b="0" dirty="0">
                <a:solidFill>
                  <a:srgbClr val="FFFF00"/>
                </a:solidFill>
                <a:latin typeface="Calibri"/>
              </a:rPr>
              <a:t> </a:t>
            </a:r>
            <a:r>
              <a:rPr lang="en-US" b="0" dirty="0">
                <a:latin typeface="Calibri"/>
              </a:rPr>
              <a:t>of the embedded clause </a:t>
            </a:r>
            <a:r>
              <a:rPr lang="en-US" b="0" dirty="0">
                <a:solidFill>
                  <a:schemeClr val="bg2"/>
                </a:solidFill>
                <a:latin typeface="Calibri"/>
              </a:rPr>
              <a:t>is the subject of the main clause</a:t>
            </a:r>
            <a:r>
              <a:rPr lang="en-US" b="0" dirty="0">
                <a:latin typeface="Calibri"/>
              </a:rPr>
              <a:t>, not the object of the main clause. They may learn this through repeated exposures to </a:t>
            </a:r>
            <a:r>
              <a:rPr lang="en-US" b="0" i="1" dirty="0">
                <a:latin typeface="Calibri"/>
              </a:rPr>
              <a:t>promise.</a:t>
            </a:r>
            <a:endParaRPr lang="en-US" b="0" dirty="0">
              <a:latin typeface="Calibri"/>
            </a:endParaRPr>
          </a:p>
        </p:txBody>
      </p:sp>
      <p:sp>
        <p:nvSpPr>
          <p:cNvPr id="1350661" name="TextBox 6"/>
          <p:cNvSpPr txBox="1">
            <a:spLocks noChangeArrowheads="1"/>
          </p:cNvSpPr>
          <p:nvPr/>
        </p:nvSpPr>
        <p:spPr bwMode="auto">
          <a:xfrm>
            <a:off x="152400" y="4038600"/>
            <a:ext cx="8991600" cy="3046988"/>
          </a:xfrm>
          <a:prstGeom prst="rect">
            <a:avLst/>
          </a:prstGeom>
          <a:noFill/>
          <a:ln w="9525">
            <a:noFill/>
            <a:miter lim="800000"/>
            <a:headEnd/>
            <a:tailEnd/>
          </a:ln>
        </p:spPr>
        <p:txBody>
          <a:bodyPr>
            <a:prstTxWarp prst="textNoShape">
              <a:avLst/>
            </a:prstTxWarp>
            <a:spAutoFit/>
          </a:bodyPr>
          <a:lstStyle/>
          <a:p>
            <a:r>
              <a:rPr lang="en-US" b="0" dirty="0">
                <a:latin typeface="Calibri"/>
              </a:rPr>
              <a:t>“Bozo </a:t>
            </a:r>
            <a:r>
              <a:rPr lang="en-US" b="0" i="1" dirty="0">
                <a:solidFill>
                  <a:schemeClr val="tx2"/>
                </a:solidFill>
                <a:latin typeface="Calibri"/>
              </a:rPr>
              <a:t>tells</a:t>
            </a:r>
            <a:r>
              <a:rPr lang="en-US" b="0" dirty="0">
                <a:latin typeface="Calibri"/>
              </a:rPr>
              <a:t> Donald to hop up and down.  Make him do it.”</a:t>
            </a:r>
          </a:p>
          <a:p>
            <a:r>
              <a:rPr lang="en-US" b="0" dirty="0">
                <a:latin typeface="Calibri"/>
              </a:rPr>
              <a:t>	Who’s hopping?  Adults:</a:t>
            </a:r>
            <a:r>
              <a:rPr lang="en-US" b="0" dirty="0">
                <a:latin typeface="Calibri"/>
                <a:sym typeface="Wingdings" pitchFamily="-1" charset="2"/>
              </a:rPr>
              <a:t> Donald</a:t>
            </a:r>
          </a:p>
          <a:p>
            <a:r>
              <a:rPr lang="en-US" b="0" dirty="0">
                <a:latin typeface="Calibri"/>
              </a:rPr>
              <a:t>			      </a:t>
            </a:r>
            <a:r>
              <a:rPr lang="en-US" b="0" dirty="0">
                <a:solidFill>
                  <a:schemeClr val="tx2"/>
                </a:solidFill>
                <a:latin typeface="Calibri"/>
              </a:rPr>
              <a:t>Kids: Donald</a:t>
            </a:r>
            <a:r>
              <a:rPr lang="en-US" b="0" dirty="0">
                <a:latin typeface="Calibri"/>
              </a:rPr>
              <a:t>	</a:t>
            </a:r>
          </a:p>
          <a:p>
            <a:r>
              <a:rPr lang="en-US" b="0" dirty="0">
                <a:latin typeface="Calibri"/>
              </a:rPr>
              <a:t>“Bozo </a:t>
            </a:r>
            <a:r>
              <a:rPr lang="en-US" b="0" i="1" dirty="0">
                <a:solidFill>
                  <a:schemeClr val="hlink"/>
                </a:solidFill>
                <a:latin typeface="Calibri"/>
              </a:rPr>
              <a:t>promises</a:t>
            </a:r>
            <a:r>
              <a:rPr lang="en-US" b="0" dirty="0">
                <a:latin typeface="Calibri"/>
              </a:rPr>
              <a:t> Donald to hop up and down.  Make him do it.”</a:t>
            </a:r>
          </a:p>
          <a:p>
            <a:r>
              <a:rPr lang="en-US" b="0" dirty="0">
                <a:latin typeface="Calibri"/>
              </a:rPr>
              <a:t>	Who’s hopping? Adults: Bozo</a:t>
            </a:r>
          </a:p>
          <a:p>
            <a:r>
              <a:rPr lang="en-US" b="0" dirty="0">
                <a:latin typeface="Calibri"/>
              </a:rPr>
              <a:t>			     </a:t>
            </a:r>
            <a:r>
              <a:rPr lang="en-US" b="0" dirty="0">
                <a:solidFill>
                  <a:srgbClr val="B3129A"/>
                </a:solidFill>
                <a:latin typeface="Calibri"/>
              </a:rPr>
              <a:t>Kids: Donald</a:t>
            </a:r>
            <a:r>
              <a:rPr lang="en-US" b="0" dirty="0">
                <a:solidFill>
                  <a:srgbClr val="FF6600"/>
                </a:solidFill>
                <a:latin typeface="Calibri"/>
              </a:rPr>
              <a:t>	</a:t>
            </a:r>
            <a:r>
              <a:rPr lang="en-US" b="0" dirty="0">
                <a:latin typeface="Calibri"/>
              </a:rPr>
              <a:t>	</a:t>
            </a:r>
          </a:p>
          <a:p>
            <a:endParaRPr lang="en-US" b="0" dirty="0">
              <a:latin typeface="Calibri"/>
            </a:endParaRPr>
          </a:p>
          <a:p>
            <a:endParaRPr lang="en-US" b="0" dirty="0">
              <a:latin typeface="Calibri"/>
            </a:endParaRPr>
          </a:p>
        </p:txBody>
      </p:sp>
      <p:cxnSp>
        <p:nvCxnSpPr>
          <p:cNvPr id="1350662" name="Straight Connector 8"/>
          <p:cNvCxnSpPr>
            <a:cxnSpLocks noChangeShapeType="1"/>
          </p:cNvCxnSpPr>
          <p:nvPr/>
        </p:nvCxnSpPr>
        <p:spPr bwMode="auto">
          <a:xfrm>
            <a:off x="3581400" y="6096000"/>
            <a:ext cx="1676400" cy="1588"/>
          </a:xfrm>
          <a:prstGeom prst="line">
            <a:avLst/>
          </a:prstGeom>
          <a:noFill/>
          <a:ln w="63500">
            <a:solidFill>
              <a:schemeClr val="tx2"/>
            </a:solidFill>
            <a:round/>
            <a:headEnd/>
            <a:tailEnd/>
          </a:ln>
        </p:spPr>
      </p:cxnSp>
      <p:sp>
        <p:nvSpPr>
          <p:cNvPr id="1350663" name="TextBox 9"/>
          <p:cNvSpPr txBox="1">
            <a:spLocks noChangeArrowheads="1"/>
          </p:cNvSpPr>
          <p:nvPr/>
        </p:nvSpPr>
        <p:spPr bwMode="auto">
          <a:xfrm>
            <a:off x="5867400" y="5867400"/>
            <a:ext cx="910676" cy="461665"/>
          </a:xfrm>
          <a:prstGeom prst="rect">
            <a:avLst/>
          </a:prstGeom>
          <a:noFill/>
          <a:ln w="9525">
            <a:noFill/>
            <a:miter lim="800000"/>
            <a:headEnd/>
            <a:tailEnd/>
          </a:ln>
        </p:spPr>
        <p:txBody>
          <a:bodyPr wrap="none">
            <a:prstTxWarp prst="textNoShape">
              <a:avLst/>
            </a:prstTxWarp>
            <a:spAutoFit/>
          </a:bodyPr>
          <a:lstStyle/>
          <a:p>
            <a:r>
              <a:rPr lang="en-US" dirty="0">
                <a:solidFill>
                  <a:schemeClr val="tx2"/>
                </a:solidFill>
                <a:latin typeface="Calibri"/>
              </a:rPr>
              <a:t>Bozo!</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706"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52707" name="Content Placeholder 2"/>
          <p:cNvSpPr>
            <a:spLocks noGrp="1"/>
          </p:cNvSpPr>
          <p:nvPr>
            <p:ph idx="4294967295"/>
          </p:nvPr>
        </p:nvSpPr>
        <p:spPr>
          <a:xfrm>
            <a:off x="228600" y="990600"/>
            <a:ext cx="8915400" cy="1676400"/>
          </a:xfrm>
        </p:spPr>
        <p:txBody>
          <a:bodyPr/>
          <a:lstStyle/>
          <a:p>
            <a:pPr>
              <a:buFontTx/>
              <a:buNone/>
            </a:pPr>
            <a:r>
              <a:rPr lang="en-US" sz="2400" smtClean="0"/>
              <a:t>Sentences that have both an implied subject and implied object.</a:t>
            </a:r>
          </a:p>
        </p:txBody>
      </p:sp>
      <p:sp>
        <p:nvSpPr>
          <p:cNvPr id="6" name="Content Placeholder 2"/>
          <p:cNvSpPr txBox="1">
            <a:spLocks/>
          </p:cNvSpPr>
          <p:nvPr/>
        </p:nvSpPr>
        <p:spPr bwMode="auto">
          <a:xfrm>
            <a:off x="228600" y="1828800"/>
            <a:ext cx="8915400" cy="3429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dirty="0">
                <a:latin typeface="Calibri"/>
                <a:ea typeface="Osaka" pitchFamily="-1" charset="-128"/>
                <a:cs typeface="Osaka" pitchFamily="-1" charset="-128"/>
              </a:rPr>
              <a:t>The girl     is </a:t>
            </a:r>
            <a:r>
              <a:rPr lang="en-US" b="0" i="1" u="sng" dirty="0">
                <a:latin typeface="Calibri"/>
                <a:ea typeface="Osaka" pitchFamily="-1" charset="-128"/>
                <a:cs typeface="Osaka" pitchFamily="-1" charset="-128"/>
              </a:rPr>
              <a:t>eager</a:t>
            </a:r>
            <a:r>
              <a:rPr lang="en-US" b="0" dirty="0">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to see</a:t>
            </a:r>
            <a:r>
              <a:rPr lang="en-US" b="0" dirty="0">
                <a:latin typeface="Calibri"/>
                <a:ea typeface="Osaka" pitchFamily="-1" charset="-128"/>
                <a:cs typeface="Osaka" pitchFamily="-1" charset="-128"/>
              </a:rPr>
              <a:t>   .</a:t>
            </a:r>
          </a:p>
          <a:p>
            <a:pPr marL="342900" indent="-342900">
              <a:spcBef>
                <a:spcPct val="20000"/>
              </a:spcBef>
            </a:pPr>
            <a:endParaRPr lang="en-US" b="0" dirty="0">
              <a:solidFill>
                <a:schemeClr val="accent2"/>
              </a:solidFill>
              <a:latin typeface="Calibri"/>
              <a:ea typeface="Osaka" pitchFamily="-1" charset="-128"/>
              <a:cs typeface="Osaka" pitchFamily="-1" charset="-128"/>
            </a:endParaRPr>
          </a:p>
          <a:p>
            <a:pPr marL="342900" indent="-342900">
              <a:spcBef>
                <a:spcPct val="20000"/>
              </a:spcBef>
            </a:pPr>
            <a:r>
              <a:rPr lang="en-US" b="0" dirty="0">
                <a:solidFill>
                  <a:srgbClr val="B3129A"/>
                </a:solidFill>
                <a:latin typeface="Calibri"/>
                <a:ea typeface="Osaka" pitchFamily="-1" charset="-128"/>
                <a:cs typeface="Osaka" pitchFamily="-1" charset="-128"/>
              </a:rPr>
              <a:t>Who/what is doing the seeing (subject of see)?</a:t>
            </a:r>
            <a:endParaRPr lang="en-US" b="0" dirty="0">
              <a:solidFill>
                <a:schemeClr val="accent2"/>
              </a:solidFill>
              <a:latin typeface="Calibri"/>
              <a:ea typeface="Osaka" pitchFamily="-1" charset="-128"/>
              <a:cs typeface="Osaka" pitchFamily="-1" charset="-128"/>
            </a:endParaRPr>
          </a:p>
          <a:p>
            <a:pPr marL="342900" indent="-342900">
              <a:spcBef>
                <a:spcPct val="20000"/>
              </a:spcBef>
            </a:pPr>
            <a:endParaRPr lang="en-US" b="0" dirty="0">
              <a:solidFill>
                <a:srgbClr val="FFFF00"/>
              </a:solidFill>
              <a:latin typeface="Calibri"/>
              <a:ea typeface="Osaka" pitchFamily="-1" charset="-128"/>
              <a:cs typeface="Osaka" pitchFamily="-1" charset="-128"/>
            </a:endParaRPr>
          </a:p>
          <a:p>
            <a:pPr marL="342900" indent="-342900">
              <a:spcBef>
                <a:spcPct val="20000"/>
              </a:spcBef>
            </a:pPr>
            <a:endParaRPr lang="en-US" b="0" dirty="0">
              <a:solidFill>
                <a:srgbClr val="FFFF00"/>
              </a:solidFill>
              <a:latin typeface="Calibri"/>
              <a:ea typeface="Osaka" pitchFamily="-1" charset="-128"/>
              <a:cs typeface="Osaka" pitchFamily="-1" charset="-128"/>
            </a:endParaRPr>
          </a:p>
          <a:p>
            <a:pPr marL="342900" indent="-342900">
              <a:spcBef>
                <a:spcPct val="20000"/>
              </a:spcBef>
            </a:pPr>
            <a:endParaRPr lang="en-US" b="0" dirty="0">
              <a:solidFill>
                <a:srgbClr val="FFFF00"/>
              </a:solidFill>
              <a:latin typeface="Calibri"/>
              <a:ea typeface="Osaka" pitchFamily="-1" charset="-128"/>
              <a:cs typeface="Osaka" pitchFamily="-1" charset="-128"/>
            </a:endParaRPr>
          </a:p>
          <a:p>
            <a:pPr marL="342900" indent="-342900">
              <a:spcBef>
                <a:spcPct val="20000"/>
              </a:spcBef>
            </a:pPr>
            <a:r>
              <a:rPr lang="en-US" b="0" dirty="0">
                <a:solidFill>
                  <a:schemeClr val="bg2"/>
                </a:solidFill>
                <a:latin typeface="Calibri"/>
                <a:ea typeface="Osaka" pitchFamily="-1" charset="-128"/>
                <a:cs typeface="Osaka" pitchFamily="-1" charset="-128"/>
              </a:rPr>
              <a:t>Who/what is being seen (object of see)?</a:t>
            </a:r>
            <a:endParaRPr lang="en-US" b="0" dirty="0">
              <a:solidFill>
                <a:srgbClr val="FFFF00"/>
              </a:solidFill>
              <a:latin typeface="Calibri"/>
              <a:ea typeface="Osaka" pitchFamily="-1" charset="-128"/>
              <a:cs typeface="Osaka" pitchFamily="-1" charset="-128"/>
            </a:endParaRPr>
          </a:p>
          <a:p>
            <a:pPr marL="342900" indent="-342900">
              <a:spcBef>
                <a:spcPct val="20000"/>
              </a:spcBef>
            </a:pPr>
            <a:endParaRPr lang="en-US" b="0" dirty="0">
              <a:solidFill>
                <a:srgbClr val="FFFF00"/>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54755" name="Content Placeholder 2"/>
          <p:cNvSpPr>
            <a:spLocks noGrp="1"/>
          </p:cNvSpPr>
          <p:nvPr>
            <p:ph idx="4294967295"/>
          </p:nvPr>
        </p:nvSpPr>
        <p:spPr>
          <a:xfrm>
            <a:off x="228600" y="990600"/>
            <a:ext cx="8915400" cy="1676400"/>
          </a:xfrm>
        </p:spPr>
        <p:txBody>
          <a:bodyPr/>
          <a:lstStyle/>
          <a:p>
            <a:pPr>
              <a:buFontTx/>
              <a:buNone/>
            </a:pPr>
            <a:r>
              <a:rPr lang="en-US" sz="2400" smtClean="0"/>
              <a:t>Sentences that have both an implied subject and implied object.</a:t>
            </a:r>
          </a:p>
        </p:txBody>
      </p:sp>
      <p:sp>
        <p:nvSpPr>
          <p:cNvPr id="6" name="Content Placeholder 2"/>
          <p:cNvSpPr txBox="1">
            <a:spLocks/>
          </p:cNvSpPr>
          <p:nvPr/>
        </p:nvSpPr>
        <p:spPr bwMode="auto">
          <a:xfrm>
            <a:off x="228600" y="1828800"/>
            <a:ext cx="8915400" cy="3429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dirty="0">
                <a:latin typeface="Calibri"/>
                <a:ea typeface="Osaka" pitchFamily="-1" charset="-128"/>
                <a:cs typeface="Osaka" pitchFamily="-1" charset="-128"/>
              </a:rPr>
              <a:t>The girl     is </a:t>
            </a:r>
            <a:r>
              <a:rPr lang="en-US" b="0" i="1" u="sng" dirty="0">
                <a:latin typeface="Calibri"/>
                <a:ea typeface="Osaka" pitchFamily="-1" charset="-128"/>
                <a:cs typeface="Osaka" pitchFamily="-1" charset="-128"/>
              </a:rPr>
              <a:t>eager</a:t>
            </a:r>
            <a:r>
              <a:rPr lang="en-US" b="0" dirty="0">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to see</a:t>
            </a:r>
            <a:r>
              <a:rPr lang="en-US" b="0" dirty="0">
                <a:latin typeface="Calibri"/>
                <a:ea typeface="Osaka" pitchFamily="-1" charset="-128"/>
                <a:cs typeface="Osaka" pitchFamily="-1" charset="-128"/>
              </a:rPr>
              <a:t>   .</a:t>
            </a:r>
          </a:p>
          <a:p>
            <a:pPr marL="342900" indent="-342900">
              <a:spcBef>
                <a:spcPct val="20000"/>
              </a:spcBef>
            </a:pPr>
            <a:endParaRPr lang="en-US" b="0" dirty="0">
              <a:solidFill>
                <a:schemeClr val="accent2"/>
              </a:solidFill>
              <a:latin typeface="Calibri"/>
              <a:ea typeface="Osaka" pitchFamily="-1" charset="-128"/>
              <a:cs typeface="Osaka" pitchFamily="-1" charset="-128"/>
            </a:endParaRPr>
          </a:p>
          <a:p>
            <a:pPr marL="342900" indent="-342900">
              <a:spcBef>
                <a:spcPct val="20000"/>
              </a:spcBef>
            </a:pPr>
            <a:r>
              <a:rPr lang="en-US" b="0" dirty="0">
                <a:solidFill>
                  <a:srgbClr val="B3129A"/>
                </a:solidFill>
                <a:latin typeface="Calibri"/>
                <a:ea typeface="Osaka" pitchFamily="-1" charset="-128"/>
                <a:cs typeface="Osaka" pitchFamily="-1" charset="-128"/>
              </a:rPr>
              <a:t>Who/what is doing the seeing (subject of see)?</a:t>
            </a:r>
          </a:p>
          <a:p>
            <a:pPr marL="342900" indent="-342900">
              <a:spcBef>
                <a:spcPct val="20000"/>
              </a:spcBef>
            </a:pPr>
            <a:r>
              <a:rPr lang="en-US" b="0" dirty="0">
                <a:solidFill>
                  <a:srgbClr val="B3129A"/>
                </a:solidFill>
                <a:latin typeface="Calibri"/>
                <a:ea typeface="Osaka" pitchFamily="-1" charset="-128"/>
                <a:cs typeface="Osaka" pitchFamily="-1" charset="-128"/>
              </a:rPr>
              <a:t>The girl.</a:t>
            </a:r>
            <a:endParaRPr lang="en-US" b="0" dirty="0">
              <a:solidFill>
                <a:schemeClr val="accent2"/>
              </a:solidFill>
              <a:latin typeface="Calibri"/>
              <a:ea typeface="Osaka" pitchFamily="-1" charset="-128"/>
              <a:cs typeface="Osaka" pitchFamily="-1" charset="-128"/>
            </a:endParaRPr>
          </a:p>
          <a:p>
            <a:pPr marL="342900" indent="-342900">
              <a:spcBef>
                <a:spcPct val="20000"/>
              </a:spcBef>
            </a:pPr>
            <a:endParaRPr lang="en-US" b="0" dirty="0">
              <a:solidFill>
                <a:srgbClr val="FFFF00"/>
              </a:solidFill>
              <a:latin typeface="Calibri"/>
              <a:ea typeface="Osaka" pitchFamily="-1" charset="-128"/>
              <a:cs typeface="Osaka" pitchFamily="-1" charset="-128"/>
            </a:endParaRPr>
          </a:p>
          <a:p>
            <a:pPr marL="342900" indent="-342900">
              <a:spcBef>
                <a:spcPct val="20000"/>
              </a:spcBef>
            </a:pPr>
            <a:endParaRPr lang="en-US" b="0" dirty="0">
              <a:solidFill>
                <a:srgbClr val="FFFF00"/>
              </a:solidFill>
              <a:latin typeface="Calibri"/>
              <a:ea typeface="Osaka" pitchFamily="-1" charset="-128"/>
              <a:cs typeface="Osaka" pitchFamily="-1" charset="-128"/>
            </a:endParaRPr>
          </a:p>
          <a:p>
            <a:pPr marL="342900" indent="-342900">
              <a:spcBef>
                <a:spcPct val="20000"/>
              </a:spcBef>
            </a:pPr>
            <a:r>
              <a:rPr lang="en-US" b="0" dirty="0">
                <a:solidFill>
                  <a:schemeClr val="bg2"/>
                </a:solidFill>
                <a:latin typeface="Calibri"/>
                <a:ea typeface="Osaka" pitchFamily="-1" charset="-128"/>
                <a:cs typeface="Osaka" pitchFamily="-1" charset="-128"/>
              </a:rPr>
              <a:t>Who/what is being seen (object of see)?</a:t>
            </a:r>
            <a:endParaRPr lang="en-US" b="0" dirty="0">
              <a:solidFill>
                <a:srgbClr val="FFFF00"/>
              </a:solidFill>
              <a:latin typeface="Calibri"/>
              <a:ea typeface="Osaka" pitchFamily="-1" charset="-128"/>
              <a:cs typeface="Osaka" pitchFamily="-1" charset="-128"/>
            </a:endParaRPr>
          </a:p>
          <a:p>
            <a:pPr marL="342900" indent="-342900">
              <a:spcBef>
                <a:spcPct val="20000"/>
              </a:spcBef>
            </a:pPr>
            <a:endParaRPr lang="en-US" b="0" dirty="0">
              <a:solidFill>
                <a:srgbClr val="FFFF00"/>
              </a:solidFill>
              <a:latin typeface="Calibri"/>
              <a:ea typeface="Osaka" pitchFamily="-1" charset="-128"/>
              <a:cs typeface="Osaka" pitchFamily="-1" charset="-128"/>
            </a:endParaRPr>
          </a:p>
        </p:txBody>
      </p:sp>
      <p:sp>
        <p:nvSpPr>
          <p:cNvPr id="1354757" name="Rounded Rectangle 6"/>
          <p:cNvSpPr>
            <a:spLocks noChangeArrowheads="1"/>
          </p:cNvSpPr>
          <p:nvPr/>
        </p:nvSpPr>
        <p:spPr bwMode="auto">
          <a:xfrm>
            <a:off x="304800" y="1905000"/>
            <a:ext cx="1143000" cy="3810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latin typeface="Calibri"/>
            </a:endParaRPr>
          </a:p>
        </p:txBody>
      </p:sp>
      <p:sp>
        <p:nvSpPr>
          <p:cNvPr id="1354758" name="Rounded Rectangle 7"/>
          <p:cNvSpPr>
            <a:spLocks noChangeArrowheads="1"/>
          </p:cNvSpPr>
          <p:nvPr/>
        </p:nvSpPr>
        <p:spPr bwMode="auto">
          <a:xfrm>
            <a:off x="2667000" y="19050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solidFill>
                <a:srgbClr val="5BE5A4"/>
              </a:solidFill>
              <a:latin typeface="Calibri"/>
            </a:endParaRPr>
          </a:p>
        </p:txBody>
      </p:sp>
      <p:cxnSp>
        <p:nvCxnSpPr>
          <p:cNvPr id="1354759" name="Curved Connector 8"/>
          <p:cNvCxnSpPr>
            <a:cxnSpLocks noChangeShapeType="1"/>
            <a:stCxn id="1354758" idx="2"/>
            <a:endCxn id="1354757" idx="2"/>
          </p:cNvCxnSpPr>
          <p:nvPr/>
        </p:nvCxnSpPr>
        <p:spPr bwMode="auto">
          <a:xfrm rot="5400000">
            <a:off x="1809750" y="1352551"/>
            <a:ext cx="3175" cy="1866900"/>
          </a:xfrm>
          <a:prstGeom prst="curvedConnector3">
            <a:avLst>
              <a:gd name="adj1" fmla="val 14395468"/>
            </a:avLst>
          </a:prstGeom>
          <a:noFill/>
          <a:ln w="9525">
            <a:solidFill>
              <a:schemeClr val="accent2"/>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56803" name="Content Placeholder 2"/>
          <p:cNvSpPr>
            <a:spLocks noGrp="1"/>
          </p:cNvSpPr>
          <p:nvPr>
            <p:ph idx="4294967295"/>
          </p:nvPr>
        </p:nvSpPr>
        <p:spPr>
          <a:xfrm>
            <a:off x="228600" y="990600"/>
            <a:ext cx="8915400" cy="1676400"/>
          </a:xfrm>
        </p:spPr>
        <p:txBody>
          <a:bodyPr/>
          <a:lstStyle/>
          <a:p>
            <a:pPr>
              <a:buFontTx/>
              <a:buNone/>
            </a:pPr>
            <a:r>
              <a:rPr lang="en-US" sz="2400" smtClean="0"/>
              <a:t>Sentences that have both an implied subject and implied object.</a:t>
            </a:r>
          </a:p>
        </p:txBody>
      </p:sp>
      <p:sp>
        <p:nvSpPr>
          <p:cNvPr id="6" name="Content Placeholder 2"/>
          <p:cNvSpPr txBox="1">
            <a:spLocks/>
          </p:cNvSpPr>
          <p:nvPr/>
        </p:nvSpPr>
        <p:spPr bwMode="auto">
          <a:xfrm>
            <a:off x="228600" y="1828800"/>
            <a:ext cx="8915400" cy="37338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dirty="0">
                <a:latin typeface="Calibri"/>
                <a:ea typeface="Osaka" pitchFamily="-1" charset="-128"/>
                <a:cs typeface="Osaka" pitchFamily="-1" charset="-128"/>
              </a:rPr>
              <a:t>The girl  </a:t>
            </a:r>
            <a:r>
              <a:rPr lang="en-US" b="0" dirty="0" smtClean="0">
                <a:latin typeface="Calibri"/>
                <a:ea typeface="Osaka" pitchFamily="-1" charset="-128"/>
                <a:cs typeface="Osaka" pitchFamily="-1" charset="-128"/>
              </a:rPr>
              <a:t>   is </a:t>
            </a:r>
            <a:r>
              <a:rPr lang="en-US" b="0" i="1" u="sng" dirty="0">
                <a:latin typeface="Calibri"/>
                <a:ea typeface="Osaka" pitchFamily="-1" charset="-128"/>
                <a:cs typeface="Osaka" pitchFamily="-1" charset="-128"/>
              </a:rPr>
              <a:t>eager</a:t>
            </a:r>
            <a:r>
              <a:rPr lang="en-US" b="0" dirty="0">
                <a:latin typeface="Calibri"/>
                <a:ea typeface="Osaka" pitchFamily="-1" charset="-128"/>
                <a:cs typeface="Osaka" pitchFamily="-1" charset="-128"/>
              </a:rPr>
              <a:t>       </a:t>
            </a:r>
            <a:r>
              <a:rPr lang="en-US" b="0" dirty="0" smtClean="0">
                <a:latin typeface="Calibri"/>
                <a:ea typeface="Osaka" pitchFamily="-1" charset="-128"/>
                <a:cs typeface="Osaka" pitchFamily="-1" charset="-128"/>
              </a:rPr>
              <a:t>   </a:t>
            </a:r>
            <a:r>
              <a:rPr lang="en-US" b="0" dirty="0" smtClean="0">
                <a:solidFill>
                  <a:schemeClr val="tx2"/>
                </a:solidFill>
                <a:latin typeface="Calibri"/>
                <a:ea typeface="Osaka" pitchFamily="-1" charset="-128"/>
                <a:cs typeface="Osaka" pitchFamily="-1" charset="-128"/>
              </a:rPr>
              <a:t>to </a:t>
            </a:r>
            <a:r>
              <a:rPr lang="en-US" b="0" dirty="0">
                <a:solidFill>
                  <a:schemeClr val="tx2"/>
                </a:solidFill>
                <a:latin typeface="Calibri"/>
                <a:ea typeface="Osaka" pitchFamily="-1" charset="-128"/>
                <a:cs typeface="Osaka" pitchFamily="-1" charset="-128"/>
              </a:rPr>
              <a:t>see</a:t>
            </a:r>
            <a:r>
              <a:rPr lang="en-US" b="0" dirty="0">
                <a:latin typeface="Calibri"/>
                <a:ea typeface="Osaka" pitchFamily="-1" charset="-128"/>
                <a:cs typeface="Osaka" pitchFamily="-1" charset="-128"/>
              </a:rPr>
              <a:t>   .</a:t>
            </a:r>
          </a:p>
          <a:p>
            <a:pPr marL="342900" indent="-342900">
              <a:spcBef>
                <a:spcPct val="20000"/>
              </a:spcBef>
            </a:pPr>
            <a:endParaRPr lang="en-US" b="0" dirty="0">
              <a:solidFill>
                <a:schemeClr val="accent2"/>
              </a:solidFill>
              <a:latin typeface="Calibri"/>
              <a:ea typeface="Osaka" pitchFamily="-1" charset="-128"/>
              <a:cs typeface="Osaka" pitchFamily="-1" charset="-128"/>
            </a:endParaRPr>
          </a:p>
          <a:p>
            <a:pPr marL="342900" indent="-342900">
              <a:spcBef>
                <a:spcPct val="20000"/>
              </a:spcBef>
            </a:pPr>
            <a:r>
              <a:rPr lang="en-US" b="0" dirty="0">
                <a:solidFill>
                  <a:srgbClr val="B3129A"/>
                </a:solidFill>
                <a:latin typeface="Calibri"/>
                <a:ea typeface="Osaka" pitchFamily="-1" charset="-128"/>
                <a:cs typeface="Osaka" pitchFamily="-1" charset="-128"/>
              </a:rPr>
              <a:t>Who/what is doing the seeing (subject of see)?</a:t>
            </a:r>
          </a:p>
          <a:p>
            <a:pPr marL="342900" indent="-342900">
              <a:spcBef>
                <a:spcPct val="20000"/>
              </a:spcBef>
            </a:pPr>
            <a:r>
              <a:rPr lang="en-US" b="0" dirty="0">
                <a:solidFill>
                  <a:srgbClr val="B3129A"/>
                </a:solidFill>
                <a:latin typeface="Calibri"/>
                <a:ea typeface="Osaka" pitchFamily="-1" charset="-128"/>
                <a:cs typeface="Osaka" pitchFamily="-1" charset="-128"/>
              </a:rPr>
              <a:t>The girl.</a:t>
            </a:r>
            <a:endParaRPr lang="en-US" b="0" dirty="0">
              <a:solidFill>
                <a:schemeClr val="accent2"/>
              </a:solidFill>
              <a:latin typeface="Calibri"/>
              <a:ea typeface="Osaka" pitchFamily="-1" charset="-128"/>
              <a:cs typeface="Osaka" pitchFamily="-1" charset="-128"/>
            </a:endParaRPr>
          </a:p>
          <a:p>
            <a:pPr marL="342900" indent="-342900">
              <a:spcBef>
                <a:spcPct val="20000"/>
              </a:spcBef>
            </a:pPr>
            <a:endParaRPr lang="en-US" b="0" dirty="0">
              <a:solidFill>
                <a:srgbClr val="FFFF00"/>
              </a:solidFill>
              <a:latin typeface="Calibri"/>
              <a:ea typeface="Osaka" pitchFamily="-1" charset="-128"/>
              <a:cs typeface="Osaka" pitchFamily="-1" charset="-128"/>
            </a:endParaRPr>
          </a:p>
          <a:p>
            <a:pPr marL="342900" indent="-342900">
              <a:spcBef>
                <a:spcPct val="20000"/>
              </a:spcBef>
            </a:pPr>
            <a:endParaRPr lang="en-US" b="0" dirty="0">
              <a:solidFill>
                <a:srgbClr val="FFFF00"/>
              </a:solidFill>
              <a:latin typeface="Calibri"/>
              <a:ea typeface="Osaka" pitchFamily="-1" charset="-128"/>
              <a:cs typeface="Osaka" pitchFamily="-1" charset="-128"/>
            </a:endParaRPr>
          </a:p>
          <a:p>
            <a:pPr marL="342900" indent="-342900">
              <a:spcBef>
                <a:spcPct val="20000"/>
              </a:spcBef>
            </a:pPr>
            <a:r>
              <a:rPr lang="en-US" b="0" dirty="0">
                <a:solidFill>
                  <a:schemeClr val="bg2"/>
                </a:solidFill>
                <a:latin typeface="Calibri"/>
                <a:ea typeface="Osaka" pitchFamily="-1" charset="-128"/>
                <a:cs typeface="Osaka" pitchFamily="-1" charset="-128"/>
              </a:rPr>
              <a:t>Who/what is being seen (object of see)?</a:t>
            </a:r>
          </a:p>
          <a:p>
            <a:pPr marL="342900" indent="-342900">
              <a:spcBef>
                <a:spcPct val="20000"/>
              </a:spcBef>
            </a:pPr>
            <a:r>
              <a:rPr lang="en-US" b="0" dirty="0">
                <a:solidFill>
                  <a:schemeClr val="bg2"/>
                </a:solidFill>
                <a:latin typeface="Calibri"/>
                <a:ea typeface="Osaka" pitchFamily="-1" charset="-128"/>
                <a:cs typeface="Osaka" pitchFamily="-1" charset="-128"/>
              </a:rPr>
              <a:t>Something unspecified.</a:t>
            </a:r>
            <a:endParaRPr lang="en-US" b="0" dirty="0">
              <a:solidFill>
                <a:srgbClr val="FFFF00"/>
              </a:solidFill>
              <a:latin typeface="Calibri"/>
              <a:ea typeface="Osaka" pitchFamily="-1" charset="-128"/>
              <a:cs typeface="Osaka" pitchFamily="-1" charset="-128"/>
            </a:endParaRPr>
          </a:p>
        </p:txBody>
      </p:sp>
      <p:sp>
        <p:nvSpPr>
          <p:cNvPr id="1356805" name="Rounded Rectangle 6"/>
          <p:cNvSpPr>
            <a:spLocks noChangeArrowheads="1"/>
          </p:cNvSpPr>
          <p:nvPr/>
        </p:nvSpPr>
        <p:spPr bwMode="auto">
          <a:xfrm>
            <a:off x="304800" y="1905000"/>
            <a:ext cx="1143000" cy="3810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latin typeface="Calibri"/>
            </a:endParaRPr>
          </a:p>
        </p:txBody>
      </p:sp>
      <p:sp>
        <p:nvSpPr>
          <p:cNvPr id="1356806" name="Rounded Rectangle 7"/>
          <p:cNvSpPr>
            <a:spLocks noChangeArrowheads="1"/>
          </p:cNvSpPr>
          <p:nvPr/>
        </p:nvSpPr>
        <p:spPr bwMode="auto">
          <a:xfrm>
            <a:off x="2667000" y="19050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solidFill>
                <a:srgbClr val="5BE5A4"/>
              </a:solidFill>
              <a:latin typeface="Calibri"/>
            </a:endParaRPr>
          </a:p>
        </p:txBody>
      </p:sp>
      <p:cxnSp>
        <p:nvCxnSpPr>
          <p:cNvPr id="1356807" name="Curved Connector 8"/>
          <p:cNvCxnSpPr>
            <a:cxnSpLocks noChangeShapeType="1"/>
            <a:stCxn id="1356806" idx="2"/>
            <a:endCxn id="1356805" idx="2"/>
          </p:cNvCxnSpPr>
          <p:nvPr/>
        </p:nvCxnSpPr>
        <p:spPr bwMode="auto">
          <a:xfrm rot="5400000">
            <a:off x="1809750" y="1352551"/>
            <a:ext cx="3175" cy="1866900"/>
          </a:xfrm>
          <a:prstGeom prst="curvedConnector3">
            <a:avLst>
              <a:gd name="adj1" fmla="val 14395468"/>
            </a:avLst>
          </a:prstGeom>
          <a:noFill/>
          <a:ln w="9525">
            <a:solidFill>
              <a:schemeClr val="accent2"/>
            </a:solidFill>
            <a:round/>
            <a:headEnd/>
            <a:tailEnd type="arrow" w="med" len="med"/>
          </a:ln>
        </p:spPr>
      </p:cxnSp>
      <p:sp>
        <p:nvSpPr>
          <p:cNvPr id="1356808" name="Rounded Rectangle 9"/>
          <p:cNvSpPr>
            <a:spLocks noChangeArrowheads="1"/>
          </p:cNvSpPr>
          <p:nvPr/>
        </p:nvSpPr>
        <p:spPr bwMode="auto">
          <a:xfrm>
            <a:off x="4038600" y="1905000"/>
            <a:ext cx="152400" cy="381000"/>
          </a:xfrm>
          <a:prstGeom prst="roundRect">
            <a:avLst>
              <a:gd name="adj" fmla="val 16667"/>
            </a:avLst>
          </a:prstGeom>
          <a:noFill/>
          <a:ln w="9525">
            <a:solidFill>
              <a:schemeClr val="bg2"/>
            </a:solidFill>
            <a:round/>
            <a:headEnd/>
            <a:tailEnd/>
          </a:ln>
        </p:spPr>
        <p:txBody>
          <a:bodyPr>
            <a:prstTxWarp prst="textNoShape">
              <a:avLst/>
            </a:prstTxWarp>
          </a:bodyPr>
          <a:lstStyle/>
          <a:p>
            <a:endParaRPr lang="en-US" dirty="0">
              <a:solidFill>
                <a:srgbClr val="5BE5A4"/>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6" name="Rectangle 2"/>
          <p:cNvSpPr>
            <a:spLocks noGrp="1" noChangeArrowheads="1"/>
          </p:cNvSpPr>
          <p:nvPr>
            <p:ph type="title" idx="4294967295"/>
          </p:nvPr>
        </p:nvSpPr>
        <p:spPr/>
        <p:txBody>
          <a:bodyPr/>
          <a:lstStyle/>
          <a:p>
            <a:pPr eaLnBrk="1" hangingPunct="1"/>
            <a:r>
              <a:rPr lang="en-US" sz="3200"/>
              <a:t>Announcements</a:t>
            </a:r>
          </a:p>
        </p:txBody>
      </p:sp>
      <p:sp>
        <p:nvSpPr>
          <p:cNvPr id="1321987" name="Rectangle 3"/>
          <p:cNvSpPr>
            <a:spLocks noGrp="1" noChangeArrowheads="1"/>
          </p:cNvSpPr>
          <p:nvPr>
            <p:ph type="body" idx="4294967295"/>
          </p:nvPr>
        </p:nvSpPr>
        <p:spPr>
          <a:xfrm>
            <a:off x="685800" y="1981200"/>
            <a:ext cx="8229600" cy="4114800"/>
          </a:xfrm>
        </p:spPr>
        <p:txBody>
          <a:bodyPr/>
          <a:lstStyle/>
          <a:p>
            <a:pPr eaLnBrk="1" hangingPunct="1">
              <a:buFontTx/>
              <a:buNone/>
            </a:pPr>
            <a:r>
              <a:rPr lang="en-US" sz="2400" dirty="0" smtClean="0"/>
              <a:t>HW2 should be graded by the end of today</a:t>
            </a:r>
          </a:p>
          <a:p>
            <a:pPr eaLnBrk="1" hangingPunct="1">
              <a:buFontTx/>
              <a:buNone/>
            </a:pPr>
            <a:endParaRPr lang="en-US" sz="2400" dirty="0"/>
          </a:p>
          <a:p>
            <a:pPr eaLnBrk="1" hangingPunct="1">
              <a:buFontTx/>
              <a:buNone/>
            </a:pPr>
            <a:r>
              <a:rPr lang="en-US" sz="2400" dirty="0" smtClean="0"/>
              <a:t>Be working on </a:t>
            </a:r>
            <a:r>
              <a:rPr lang="en-US" sz="2400" dirty="0" smtClean="0"/>
              <a:t>HW3: due </a:t>
            </a:r>
            <a:r>
              <a:rPr lang="en-US" sz="2400" dirty="0" smtClean="0"/>
              <a:t>3</a:t>
            </a:r>
            <a:r>
              <a:rPr lang="en-US" sz="2400" dirty="0" smtClean="0"/>
              <a:t>/</a:t>
            </a:r>
            <a:r>
              <a:rPr lang="en-US" sz="2400" dirty="0" smtClean="0"/>
              <a:t>12</a:t>
            </a:r>
            <a:r>
              <a:rPr lang="en-US" sz="2400" dirty="0" smtClean="0"/>
              <a:t>/</a:t>
            </a:r>
            <a:r>
              <a:rPr lang="en-US" sz="2400" dirty="0" smtClean="0"/>
              <a:t>13</a:t>
            </a:r>
          </a:p>
          <a:p>
            <a:pPr eaLnBrk="1" hangingPunct="1">
              <a:buFontTx/>
              <a:buNone/>
            </a:pPr>
            <a:endParaRPr lang="en-US" sz="2400" dirty="0" smtClean="0"/>
          </a:p>
          <a:p>
            <a:pPr eaLnBrk="1" hangingPunct="1">
              <a:buFontTx/>
              <a:buNone/>
            </a:pPr>
            <a:r>
              <a:rPr lang="en-US" sz="2400" dirty="0" smtClean="0"/>
              <a:t>Be working on review questions for morphology and syntax</a:t>
            </a:r>
          </a:p>
          <a:p>
            <a:pPr eaLnBrk="1" hangingPunct="1">
              <a:buFontTx/>
              <a:buNone/>
            </a:pPr>
            <a:endParaRPr lang="en-US" sz="24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58851" name="Content Placeholder 2"/>
          <p:cNvSpPr>
            <a:spLocks noGrp="1"/>
          </p:cNvSpPr>
          <p:nvPr>
            <p:ph idx="4294967295"/>
          </p:nvPr>
        </p:nvSpPr>
        <p:spPr>
          <a:xfrm>
            <a:off x="228600" y="990600"/>
            <a:ext cx="8915400" cy="1676400"/>
          </a:xfrm>
        </p:spPr>
        <p:txBody>
          <a:bodyPr/>
          <a:lstStyle/>
          <a:p>
            <a:pPr>
              <a:buFontTx/>
              <a:buNone/>
            </a:pPr>
            <a:r>
              <a:rPr lang="en-US" sz="2400" smtClean="0"/>
              <a:t>Sentences that have both an implied subject and implied object.</a:t>
            </a:r>
          </a:p>
        </p:txBody>
      </p:sp>
      <p:sp>
        <p:nvSpPr>
          <p:cNvPr id="6" name="Content Placeholder 2"/>
          <p:cNvSpPr txBox="1">
            <a:spLocks/>
          </p:cNvSpPr>
          <p:nvPr/>
        </p:nvSpPr>
        <p:spPr bwMode="auto">
          <a:xfrm>
            <a:off x="228600" y="1828800"/>
            <a:ext cx="8915400" cy="37338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dirty="0">
                <a:latin typeface="Calibri"/>
                <a:ea typeface="Osaka" pitchFamily="-1" charset="-128"/>
                <a:cs typeface="Osaka" pitchFamily="-1" charset="-128"/>
              </a:rPr>
              <a:t>The girl     is </a:t>
            </a:r>
            <a:r>
              <a:rPr lang="en-US" b="0" i="1" u="sng" dirty="0">
                <a:latin typeface="Calibri"/>
                <a:ea typeface="Osaka" pitchFamily="-1" charset="-128"/>
                <a:cs typeface="Osaka" pitchFamily="-1" charset="-128"/>
              </a:rPr>
              <a:t>eager</a:t>
            </a:r>
            <a:r>
              <a:rPr lang="en-US" b="0" dirty="0">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to see</a:t>
            </a:r>
            <a:r>
              <a:rPr lang="en-US" b="0" dirty="0">
                <a:latin typeface="Calibri"/>
                <a:ea typeface="Osaka" pitchFamily="-1" charset="-128"/>
                <a:cs typeface="Osaka" pitchFamily="-1" charset="-128"/>
              </a:rPr>
              <a:t>   .</a:t>
            </a:r>
          </a:p>
          <a:p>
            <a:pPr marL="342900" indent="-342900">
              <a:spcBef>
                <a:spcPct val="20000"/>
              </a:spcBef>
            </a:pPr>
            <a:endParaRPr lang="en-US" b="0" dirty="0">
              <a:solidFill>
                <a:schemeClr val="accent2"/>
              </a:solidFill>
              <a:latin typeface="Calibri"/>
              <a:ea typeface="Osaka" pitchFamily="-1" charset="-128"/>
              <a:cs typeface="Osaka" pitchFamily="-1" charset="-128"/>
            </a:endParaRPr>
          </a:p>
          <a:p>
            <a:pPr marL="342900" indent="-342900">
              <a:spcBef>
                <a:spcPct val="20000"/>
              </a:spcBef>
            </a:pPr>
            <a:r>
              <a:rPr lang="en-US" b="0" dirty="0">
                <a:solidFill>
                  <a:srgbClr val="B3129A"/>
                </a:solidFill>
                <a:latin typeface="Calibri"/>
                <a:ea typeface="Osaka" pitchFamily="-1" charset="-128"/>
                <a:cs typeface="Osaka" pitchFamily="-1" charset="-128"/>
              </a:rPr>
              <a:t>Who/what is doing the seeing (subject of see)?</a:t>
            </a:r>
          </a:p>
          <a:p>
            <a:pPr marL="342900" indent="-342900">
              <a:spcBef>
                <a:spcPct val="20000"/>
              </a:spcBef>
            </a:pPr>
            <a:r>
              <a:rPr lang="en-US" b="0" dirty="0">
                <a:solidFill>
                  <a:srgbClr val="B3129A"/>
                </a:solidFill>
                <a:latin typeface="Calibri"/>
                <a:ea typeface="Osaka" pitchFamily="-1" charset="-128"/>
                <a:cs typeface="Osaka" pitchFamily="-1" charset="-128"/>
              </a:rPr>
              <a:t>The girl.</a:t>
            </a:r>
            <a:endParaRPr lang="en-US" b="0" dirty="0">
              <a:solidFill>
                <a:schemeClr val="accent2"/>
              </a:solidFill>
              <a:latin typeface="Calibri"/>
              <a:ea typeface="Osaka" pitchFamily="-1" charset="-128"/>
              <a:cs typeface="Osaka" pitchFamily="-1" charset="-128"/>
            </a:endParaRPr>
          </a:p>
          <a:p>
            <a:pPr marL="342900" indent="-342900">
              <a:spcBef>
                <a:spcPct val="20000"/>
              </a:spcBef>
            </a:pPr>
            <a:endParaRPr lang="en-US" b="0" dirty="0">
              <a:solidFill>
                <a:srgbClr val="FFFF00"/>
              </a:solidFill>
              <a:latin typeface="Calibri"/>
              <a:ea typeface="Osaka" pitchFamily="-1" charset="-128"/>
              <a:cs typeface="Osaka" pitchFamily="-1" charset="-128"/>
            </a:endParaRPr>
          </a:p>
          <a:p>
            <a:pPr marL="342900" indent="-342900">
              <a:spcBef>
                <a:spcPct val="20000"/>
              </a:spcBef>
            </a:pPr>
            <a:endParaRPr lang="en-US" b="0" dirty="0">
              <a:solidFill>
                <a:srgbClr val="FFFF00"/>
              </a:solidFill>
              <a:latin typeface="Calibri"/>
              <a:ea typeface="Osaka" pitchFamily="-1" charset="-128"/>
              <a:cs typeface="Osaka" pitchFamily="-1" charset="-128"/>
            </a:endParaRPr>
          </a:p>
          <a:p>
            <a:pPr marL="342900" indent="-342900">
              <a:spcBef>
                <a:spcPct val="20000"/>
              </a:spcBef>
            </a:pPr>
            <a:r>
              <a:rPr lang="en-US" b="0" dirty="0">
                <a:solidFill>
                  <a:schemeClr val="bg2"/>
                </a:solidFill>
                <a:latin typeface="Calibri"/>
                <a:ea typeface="Osaka" pitchFamily="-1" charset="-128"/>
                <a:cs typeface="Osaka" pitchFamily="-1" charset="-128"/>
              </a:rPr>
              <a:t>Who/what is being seen (object of see)?</a:t>
            </a:r>
          </a:p>
          <a:p>
            <a:pPr marL="342900" indent="-342900">
              <a:spcBef>
                <a:spcPct val="20000"/>
              </a:spcBef>
            </a:pPr>
            <a:r>
              <a:rPr lang="en-US" b="0" dirty="0">
                <a:solidFill>
                  <a:schemeClr val="bg2"/>
                </a:solidFill>
                <a:latin typeface="Calibri"/>
                <a:ea typeface="Osaka" pitchFamily="-1" charset="-128"/>
                <a:cs typeface="Osaka" pitchFamily="-1" charset="-128"/>
              </a:rPr>
              <a:t>Something unspecified.</a:t>
            </a:r>
          </a:p>
          <a:p>
            <a:pPr marL="342900" indent="-342900">
              <a:spcBef>
                <a:spcPct val="20000"/>
              </a:spcBef>
            </a:pPr>
            <a:r>
              <a:rPr lang="en-US" b="0" dirty="0">
                <a:solidFill>
                  <a:schemeClr val="bg2"/>
                </a:solidFill>
                <a:latin typeface="Calibri"/>
                <a:ea typeface="Osaka" pitchFamily="-1" charset="-128"/>
                <a:cs typeface="Osaka" pitchFamily="-1" charset="-128"/>
              </a:rPr>
              <a:t>This sentence means approximately something like</a:t>
            </a:r>
          </a:p>
          <a:p>
            <a:pPr marL="342900" indent="-342900">
              <a:spcBef>
                <a:spcPct val="20000"/>
              </a:spcBef>
            </a:pPr>
            <a:r>
              <a:rPr lang="en-US" b="0" dirty="0">
                <a:solidFill>
                  <a:schemeClr val="bg2"/>
                </a:solidFill>
                <a:latin typeface="Calibri"/>
                <a:ea typeface="Osaka" pitchFamily="-1" charset="-128"/>
                <a:cs typeface="Osaka" pitchFamily="-1" charset="-128"/>
              </a:rPr>
              <a:t>“The girl is eager to see (something).”</a:t>
            </a:r>
            <a:endParaRPr lang="en-US" b="0" dirty="0">
              <a:solidFill>
                <a:srgbClr val="FFFF00"/>
              </a:solidFill>
              <a:latin typeface="Calibri"/>
              <a:ea typeface="Osaka" pitchFamily="-1" charset="-128"/>
              <a:cs typeface="Osaka" pitchFamily="-1" charset="-128"/>
            </a:endParaRPr>
          </a:p>
        </p:txBody>
      </p:sp>
      <p:sp>
        <p:nvSpPr>
          <p:cNvPr id="1358853" name="Rounded Rectangle 6"/>
          <p:cNvSpPr>
            <a:spLocks noChangeArrowheads="1"/>
          </p:cNvSpPr>
          <p:nvPr/>
        </p:nvSpPr>
        <p:spPr bwMode="auto">
          <a:xfrm>
            <a:off x="304800" y="1905000"/>
            <a:ext cx="1143000" cy="3810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latin typeface="Calibri"/>
            </a:endParaRPr>
          </a:p>
        </p:txBody>
      </p:sp>
      <p:sp>
        <p:nvSpPr>
          <p:cNvPr id="1358854" name="Rounded Rectangle 7"/>
          <p:cNvSpPr>
            <a:spLocks noChangeArrowheads="1"/>
          </p:cNvSpPr>
          <p:nvPr/>
        </p:nvSpPr>
        <p:spPr bwMode="auto">
          <a:xfrm>
            <a:off x="2667000" y="19050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solidFill>
                <a:srgbClr val="5BE5A4"/>
              </a:solidFill>
              <a:latin typeface="Calibri"/>
            </a:endParaRPr>
          </a:p>
        </p:txBody>
      </p:sp>
      <p:cxnSp>
        <p:nvCxnSpPr>
          <p:cNvPr id="1358855" name="Curved Connector 8"/>
          <p:cNvCxnSpPr>
            <a:cxnSpLocks noChangeShapeType="1"/>
            <a:stCxn id="1358854" idx="2"/>
            <a:endCxn id="1358853" idx="2"/>
          </p:cNvCxnSpPr>
          <p:nvPr/>
        </p:nvCxnSpPr>
        <p:spPr bwMode="auto">
          <a:xfrm rot="5400000">
            <a:off x="1809750" y="1352551"/>
            <a:ext cx="3175" cy="1866900"/>
          </a:xfrm>
          <a:prstGeom prst="curvedConnector3">
            <a:avLst>
              <a:gd name="adj1" fmla="val 14395468"/>
            </a:avLst>
          </a:prstGeom>
          <a:noFill/>
          <a:ln w="9525">
            <a:solidFill>
              <a:schemeClr val="accent2"/>
            </a:solidFill>
            <a:round/>
            <a:headEnd/>
            <a:tailEnd type="arrow" w="med" len="med"/>
          </a:ln>
        </p:spPr>
      </p:cxnSp>
      <p:sp>
        <p:nvSpPr>
          <p:cNvPr id="1358856" name="Rounded Rectangle 9"/>
          <p:cNvSpPr>
            <a:spLocks noChangeArrowheads="1"/>
          </p:cNvSpPr>
          <p:nvPr/>
        </p:nvSpPr>
        <p:spPr bwMode="auto">
          <a:xfrm>
            <a:off x="4038600" y="1905000"/>
            <a:ext cx="152400" cy="381000"/>
          </a:xfrm>
          <a:prstGeom prst="roundRect">
            <a:avLst>
              <a:gd name="adj" fmla="val 16667"/>
            </a:avLst>
          </a:prstGeom>
          <a:noFill/>
          <a:ln w="9525">
            <a:solidFill>
              <a:schemeClr val="bg2"/>
            </a:solidFill>
            <a:round/>
            <a:headEnd/>
            <a:tailEnd/>
          </a:ln>
        </p:spPr>
        <p:txBody>
          <a:bodyPr>
            <a:prstTxWarp prst="textNoShape">
              <a:avLst/>
            </a:prstTxWarp>
          </a:bodyPr>
          <a:lstStyle/>
          <a:p>
            <a:endParaRPr lang="en-US" dirty="0">
              <a:solidFill>
                <a:srgbClr val="5BE5A4"/>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Title 1"/>
          <p:cNvSpPr>
            <a:spLocks noGrp="1"/>
          </p:cNvSpPr>
          <p:nvPr>
            <p:ph type="title" idx="4294967295"/>
          </p:nvPr>
        </p:nvSpPr>
        <p:spPr>
          <a:xfrm>
            <a:off x="685800" y="152400"/>
            <a:ext cx="7772400" cy="1143000"/>
          </a:xfrm>
        </p:spPr>
        <p:txBody>
          <a:bodyPr/>
          <a:lstStyle/>
          <a:p>
            <a:pPr eaLnBrk="1" hangingPunct="1"/>
            <a:r>
              <a:rPr lang="en-US" sz="3200" smtClean="0"/>
              <a:t>More complicated silent things</a:t>
            </a:r>
          </a:p>
        </p:txBody>
      </p:sp>
      <p:sp>
        <p:nvSpPr>
          <p:cNvPr id="1360899" name="Content Placeholder 2"/>
          <p:cNvSpPr>
            <a:spLocks noGrp="1"/>
          </p:cNvSpPr>
          <p:nvPr>
            <p:ph idx="4294967295"/>
          </p:nvPr>
        </p:nvSpPr>
        <p:spPr>
          <a:xfrm>
            <a:off x="228600" y="990600"/>
            <a:ext cx="8915400" cy="1676400"/>
          </a:xfrm>
        </p:spPr>
        <p:txBody>
          <a:bodyPr/>
          <a:lstStyle/>
          <a:p>
            <a:pPr eaLnBrk="1" hangingPunct="1">
              <a:buFontTx/>
              <a:buNone/>
            </a:pPr>
            <a:r>
              <a:rPr lang="en-US" sz="2400" smtClean="0"/>
              <a:t>Sentences that have both an implied subject and implied object.</a:t>
            </a:r>
          </a:p>
        </p:txBody>
      </p:sp>
      <p:sp>
        <p:nvSpPr>
          <p:cNvPr id="1360900" name="Content Placeholder 2"/>
          <p:cNvSpPr txBox="1">
            <a:spLocks/>
          </p:cNvSpPr>
          <p:nvPr/>
        </p:nvSpPr>
        <p:spPr bwMode="auto">
          <a:xfrm>
            <a:off x="228600" y="1828800"/>
            <a:ext cx="8915400" cy="3429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dirty="0">
                <a:latin typeface="Calibri"/>
                <a:ea typeface="Osaka" pitchFamily="-1" charset="-128"/>
                <a:cs typeface="Osaka" pitchFamily="-1" charset="-128"/>
              </a:rPr>
              <a:t>The girl      is </a:t>
            </a:r>
            <a:r>
              <a:rPr lang="en-US" b="0" i="1" u="sng" dirty="0">
                <a:latin typeface="Calibri"/>
                <a:ea typeface="Osaka" pitchFamily="-1" charset="-128"/>
                <a:cs typeface="Osaka" pitchFamily="-1" charset="-128"/>
              </a:rPr>
              <a:t>easy</a:t>
            </a:r>
            <a:r>
              <a:rPr lang="en-US" b="0" dirty="0">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to see</a:t>
            </a:r>
            <a:r>
              <a:rPr lang="en-US" b="0" dirty="0">
                <a:latin typeface="Calibri"/>
                <a:ea typeface="Osaka" pitchFamily="-1" charset="-128"/>
                <a:cs typeface="Osaka" pitchFamily="-1" charset="-128"/>
              </a:rPr>
              <a:t>   .</a:t>
            </a:r>
          </a:p>
          <a:p>
            <a:pPr marL="342900" indent="-342900">
              <a:spcBef>
                <a:spcPct val="20000"/>
              </a:spcBef>
            </a:pPr>
            <a:endParaRPr lang="en-US" b="0" dirty="0">
              <a:solidFill>
                <a:schemeClr val="accent2"/>
              </a:solidFill>
              <a:latin typeface="Calibri"/>
              <a:ea typeface="Osaka" pitchFamily="-1" charset="-128"/>
              <a:cs typeface="Osaka" pitchFamily="-1" charset="-128"/>
            </a:endParaRPr>
          </a:p>
          <a:p>
            <a:pPr marL="342900" indent="-342900">
              <a:spcBef>
                <a:spcPct val="20000"/>
              </a:spcBef>
            </a:pPr>
            <a:r>
              <a:rPr lang="en-US" b="0" dirty="0">
                <a:solidFill>
                  <a:srgbClr val="B3129A"/>
                </a:solidFill>
                <a:latin typeface="Calibri"/>
                <a:ea typeface="Osaka" pitchFamily="-1" charset="-128"/>
                <a:cs typeface="Osaka" pitchFamily="-1" charset="-128"/>
              </a:rPr>
              <a:t>Who/what is doing the seeing (subject of see)?</a:t>
            </a:r>
            <a:endParaRPr lang="en-US" b="0" dirty="0">
              <a:solidFill>
                <a:schemeClr val="accent2"/>
              </a:solidFill>
              <a:latin typeface="Calibri"/>
              <a:ea typeface="Osaka" pitchFamily="-1" charset="-128"/>
              <a:cs typeface="Osaka" pitchFamily="-1" charset="-128"/>
            </a:endParaRPr>
          </a:p>
          <a:p>
            <a:pPr marL="342900" indent="-342900">
              <a:spcBef>
                <a:spcPct val="20000"/>
              </a:spcBef>
            </a:pPr>
            <a:endParaRPr lang="en-US" b="0" dirty="0">
              <a:latin typeface="Calibri"/>
              <a:ea typeface="Osaka" pitchFamily="-1" charset="-128"/>
              <a:cs typeface="Osaka" pitchFamily="-1" charset="-128"/>
            </a:endParaRPr>
          </a:p>
          <a:p>
            <a:pPr marL="342900" indent="-342900">
              <a:spcBef>
                <a:spcPct val="20000"/>
              </a:spcBef>
            </a:pPr>
            <a:endParaRPr lang="en-US" b="0" dirty="0">
              <a:latin typeface="Calibri"/>
              <a:ea typeface="Osaka" pitchFamily="-1" charset="-128"/>
              <a:cs typeface="Osaka" pitchFamily="-1" charset="-128"/>
            </a:endParaRPr>
          </a:p>
          <a:p>
            <a:pPr marL="342900" indent="-342900">
              <a:spcBef>
                <a:spcPct val="20000"/>
              </a:spcBef>
            </a:pPr>
            <a:endParaRPr lang="en-US" b="0" dirty="0">
              <a:latin typeface="Calibri"/>
              <a:ea typeface="Osaka" pitchFamily="-1" charset="-128"/>
              <a:cs typeface="Osaka" pitchFamily="-1" charset="-128"/>
            </a:endParaRPr>
          </a:p>
          <a:p>
            <a:pPr marL="342900" indent="-342900">
              <a:spcBef>
                <a:spcPct val="20000"/>
              </a:spcBef>
            </a:pPr>
            <a:r>
              <a:rPr lang="en-US" b="0" dirty="0">
                <a:solidFill>
                  <a:schemeClr val="bg2"/>
                </a:solidFill>
                <a:latin typeface="Calibri"/>
                <a:ea typeface="Osaka" pitchFamily="-1" charset="-128"/>
                <a:cs typeface="Osaka" pitchFamily="-1" charset="-128"/>
              </a:rPr>
              <a:t>Who/what is being seen (object of see)?</a:t>
            </a:r>
            <a:endParaRPr lang="en-US" b="0" dirty="0">
              <a:solidFill>
                <a:srgbClr val="FFFF00"/>
              </a:solidFill>
              <a:latin typeface="Calibri"/>
              <a:ea typeface="Osaka" pitchFamily="-1" charset="-128"/>
              <a:cs typeface="Osaka"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Title 1"/>
          <p:cNvSpPr>
            <a:spLocks noGrp="1"/>
          </p:cNvSpPr>
          <p:nvPr>
            <p:ph type="title" idx="4294967295"/>
          </p:nvPr>
        </p:nvSpPr>
        <p:spPr>
          <a:xfrm>
            <a:off x="685800" y="152400"/>
            <a:ext cx="7772400" cy="1143000"/>
          </a:xfrm>
        </p:spPr>
        <p:txBody>
          <a:bodyPr/>
          <a:lstStyle/>
          <a:p>
            <a:pPr eaLnBrk="1" hangingPunct="1"/>
            <a:r>
              <a:rPr lang="en-US" sz="3200" smtClean="0"/>
              <a:t>More complicated silent things</a:t>
            </a:r>
          </a:p>
        </p:txBody>
      </p:sp>
      <p:sp>
        <p:nvSpPr>
          <p:cNvPr id="1362947" name="Content Placeholder 2"/>
          <p:cNvSpPr>
            <a:spLocks noGrp="1"/>
          </p:cNvSpPr>
          <p:nvPr>
            <p:ph idx="4294967295"/>
          </p:nvPr>
        </p:nvSpPr>
        <p:spPr>
          <a:xfrm>
            <a:off x="228600" y="990600"/>
            <a:ext cx="8915400" cy="1676400"/>
          </a:xfrm>
        </p:spPr>
        <p:txBody>
          <a:bodyPr/>
          <a:lstStyle/>
          <a:p>
            <a:pPr eaLnBrk="1" hangingPunct="1">
              <a:buFontTx/>
              <a:buNone/>
            </a:pPr>
            <a:r>
              <a:rPr lang="en-US" sz="2400" smtClean="0"/>
              <a:t>Sentences that have both an implied subject and implied object.</a:t>
            </a:r>
          </a:p>
        </p:txBody>
      </p:sp>
      <p:sp>
        <p:nvSpPr>
          <p:cNvPr id="1362948" name="Content Placeholder 2"/>
          <p:cNvSpPr txBox="1">
            <a:spLocks/>
          </p:cNvSpPr>
          <p:nvPr/>
        </p:nvSpPr>
        <p:spPr bwMode="auto">
          <a:xfrm>
            <a:off x="228600" y="1828800"/>
            <a:ext cx="8915400" cy="3429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dirty="0">
                <a:latin typeface="Calibri"/>
                <a:ea typeface="Osaka" pitchFamily="-1" charset="-128"/>
                <a:cs typeface="Osaka" pitchFamily="-1" charset="-128"/>
              </a:rPr>
              <a:t>The girl      is </a:t>
            </a:r>
            <a:r>
              <a:rPr lang="en-US" b="0" i="1" u="sng" dirty="0">
                <a:latin typeface="Calibri"/>
                <a:ea typeface="Osaka" pitchFamily="-1" charset="-128"/>
                <a:cs typeface="Osaka" pitchFamily="-1" charset="-128"/>
              </a:rPr>
              <a:t>easy</a:t>
            </a:r>
            <a:r>
              <a:rPr lang="en-US" b="0" dirty="0">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to see</a:t>
            </a:r>
            <a:r>
              <a:rPr lang="en-US" b="0" dirty="0">
                <a:latin typeface="Calibri"/>
                <a:ea typeface="Osaka" pitchFamily="-1" charset="-128"/>
                <a:cs typeface="Osaka" pitchFamily="-1" charset="-128"/>
              </a:rPr>
              <a:t>   .</a:t>
            </a:r>
          </a:p>
          <a:p>
            <a:pPr marL="342900" indent="-342900">
              <a:spcBef>
                <a:spcPct val="20000"/>
              </a:spcBef>
            </a:pPr>
            <a:endParaRPr lang="en-US" b="0" dirty="0">
              <a:solidFill>
                <a:schemeClr val="accent2"/>
              </a:solidFill>
              <a:latin typeface="Calibri"/>
              <a:ea typeface="Osaka" pitchFamily="-1" charset="-128"/>
              <a:cs typeface="Osaka" pitchFamily="-1" charset="-128"/>
            </a:endParaRPr>
          </a:p>
          <a:p>
            <a:pPr marL="342900" indent="-342900">
              <a:spcBef>
                <a:spcPct val="20000"/>
              </a:spcBef>
            </a:pPr>
            <a:r>
              <a:rPr lang="en-US" b="0" dirty="0">
                <a:solidFill>
                  <a:srgbClr val="B3129A"/>
                </a:solidFill>
                <a:latin typeface="Calibri"/>
                <a:ea typeface="Osaka" pitchFamily="-1" charset="-128"/>
                <a:cs typeface="Osaka" pitchFamily="-1" charset="-128"/>
              </a:rPr>
              <a:t>Who/what is doing the seeing (subject of see)?</a:t>
            </a:r>
            <a:endParaRPr lang="en-US" b="0" dirty="0">
              <a:solidFill>
                <a:schemeClr val="accent2"/>
              </a:solidFill>
              <a:latin typeface="Calibri"/>
              <a:ea typeface="Osaka" pitchFamily="-1" charset="-128"/>
              <a:cs typeface="Osaka" pitchFamily="-1" charset="-128"/>
            </a:endParaRPr>
          </a:p>
          <a:p>
            <a:pPr marL="342900" indent="-342900">
              <a:spcBef>
                <a:spcPct val="20000"/>
              </a:spcBef>
            </a:pPr>
            <a:endParaRPr lang="en-US" b="0" dirty="0">
              <a:latin typeface="Calibri"/>
              <a:ea typeface="Osaka" pitchFamily="-1" charset="-128"/>
              <a:cs typeface="Osaka" pitchFamily="-1" charset="-128"/>
            </a:endParaRPr>
          </a:p>
          <a:p>
            <a:pPr marL="342900" indent="-342900">
              <a:spcBef>
                <a:spcPct val="20000"/>
              </a:spcBef>
            </a:pPr>
            <a:endParaRPr lang="en-US" b="0" dirty="0">
              <a:solidFill>
                <a:srgbClr val="FFFF00"/>
              </a:solidFill>
              <a:latin typeface="Calibri"/>
              <a:ea typeface="Osaka" pitchFamily="-1" charset="-128"/>
              <a:cs typeface="Osaka" pitchFamily="-1" charset="-128"/>
            </a:endParaRPr>
          </a:p>
          <a:p>
            <a:pPr marL="342900" indent="-342900">
              <a:spcBef>
                <a:spcPct val="20000"/>
              </a:spcBef>
            </a:pPr>
            <a:endParaRPr lang="en-US" b="0" dirty="0">
              <a:solidFill>
                <a:srgbClr val="FFFF00"/>
              </a:solidFill>
              <a:latin typeface="Calibri"/>
              <a:ea typeface="Osaka" pitchFamily="-1" charset="-128"/>
              <a:cs typeface="Osaka" pitchFamily="-1" charset="-128"/>
            </a:endParaRPr>
          </a:p>
          <a:p>
            <a:pPr marL="342900" indent="-342900">
              <a:spcBef>
                <a:spcPct val="20000"/>
              </a:spcBef>
            </a:pPr>
            <a:r>
              <a:rPr lang="en-US" b="0" dirty="0">
                <a:solidFill>
                  <a:schemeClr val="bg2"/>
                </a:solidFill>
                <a:latin typeface="Calibri"/>
                <a:ea typeface="Osaka" pitchFamily="-1" charset="-128"/>
                <a:cs typeface="Osaka" pitchFamily="-1" charset="-128"/>
              </a:rPr>
              <a:t>Who/what is being seen (object of see)?</a:t>
            </a:r>
          </a:p>
          <a:p>
            <a:pPr marL="342900" indent="-342900">
              <a:spcBef>
                <a:spcPct val="20000"/>
              </a:spcBef>
            </a:pPr>
            <a:r>
              <a:rPr lang="en-US" b="0" dirty="0">
                <a:solidFill>
                  <a:schemeClr val="bg2"/>
                </a:solidFill>
                <a:latin typeface="Calibri"/>
                <a:ea typeface="Osaka" pitchFamily="-1" charset="-128"/>
                <a:cs typeface="Osaka" pitchFamily="-1" charset="-128"/>
              </a:rPr>
              <a:t>The girl.</a:t>
            </a:r>
            <a:endParaRPr lang="en-US" b="0" dirty="0">
              <a:solidFill>
                <a:srgbClr val="FFFF00"/>
              </a:solidFill>
              <a:latin typeface="Calibri"/>
              <a:ea typeface="Osaka" pitchFamily="-1" charset="-128"/>
              <a:cs typeface="Osaka" pitchFamily="-1" charset="-128"/>
            </a:endParaRPr>
          </a:p>
        </p:txBody>
      </p:sp>
      <p:sp>
        <p:nvSpPr>
          <p:cNvPr id="1362949" name="Rounded Rectangle 7"/>
          <p:cNvSpPr>
            <a:spLocks noChangeArrowheads="1"/>
          </p:cNvSpPr>
          <p:nvPr/>
        </p:nvSpPr>
        <p:spPr bwMode="auto">
          <a:xfrm>
            <a:off x="3886200" y="1905000"/>
            <a:ext cx="152400" cy="381000"/>
          </a:xfrm>
          <a:prstGeom prst="roundRect">
            <a:avLst>
              <a:gd name="adj" fmla="val 16667"/>
            </a:avLst>
          </a:prstGeom>
          <a:noFill/>
          <a:ln w="9525">
            <a:solidFill>
              <a:schemeClr val="bg2"/>
            </a:solidFill>
            <a:round/>
            <a:headEnd/>
            <a:tailEnd/>
          </a:ln>
        </p:spPr>
        <p:txBody>
          <a:bodyPr>
            <a:prstTxWarp prst="textNoShape">
              <a:avLst/>
            </a:prstTxWarp>
          </a:bodyPr>
          <a:lstStyle/>
          <a:p>
            <a:endParaRPr lang="en-US" dirty="0">
              <a:latin typeface="Calibri"/>
            </a:endParaRPr>
          </a:p>
        </p:txBody>
      </p:sp>
      <p:cxnSp>
        <p:nvCxnSpPr>
          <p:cNvPr id="1362950" name="Curved Connector 8"/>
          <p:cNvCxnSpPr>
            <a:cxnSpLocks noChangeShapeType="1"/>
            <a:stCxn id="1362949" idx="2"/>
            <a:endCxn id="1362951" idx="2"/>
          </p:cNvCxnSpPr>
          <p:nvPr/>
        </p:nvCxnSpPr>
        <p:spPr bwMode="auto">
          <a:xfrm rot="5400000">
            <a:off x="2419350" y="742951"/>
            <a:ext cx="3175" cy="3086100"/>
          </a:xfrm>
          <a:prstGeom prst="curvedConnector3">
            <a:avLst>
              <a:gd name="adj1" fmla="val 14395468"/>
            </a:avLst>
          </a:prstGeom>
          <a:noFill/>
          <a:ln w="9525">
            <a:solidFill>
              <a:schemeClr val="bg2"/>
            </a:solidFill>
            <a:round/>
            <a:headEnd/>
            <a:tailEnd type="arrow" w="med" len="med"/>
          </a:ln>
        </p:spPr>
      </p:cxnSp>
      <p:sp>
        <p:nvSpPr>
          <p:cNvPr id="1362951" name="Rounded Rectangle 9"/>
          <p:cNvSpPr>
            <a:spLocks noChangeArrowheads="1"/>
          </p:cNvSpPr>
          <p:nvPr/>
        </p:nvSpPr>
        <p:spPr bwMode="auto">
          <a:xfrm>
            <a:off x="304800" y="1905000"/>
            <a:ext cx="1143000" cy="381000"/>
          </a:xfrm>
          <a:prstGeom prst="roundRect">
            <a:avLst>
              <a:gd name="adj" fmla="val 16667"/>
            </a:avLst>
          </a:prstGeom>
          <a:noFill/>
          <a:ln w="9525">
            <a:solidFill>
              <a:schemeClr val="bg2"/>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Title 1"/>
          <p:cNvSpPr>
            <a:spLocks noGrp="1"/>
          </p:cNvSpPr>
          <p:nvPr>
            <p:ph type="title" idx="4294967295"/>
          </p:nvPr>
        </p:nvSpPr>
        <p:spPr>
          <a:xfrm>
            <a:off x="685800" y="152400"/>
            <a:ext cx="7772400" cy="1143000"/>
          </a:xfrm>
        </p:spPr>
        <p:txBody>
          <a:bodyPr/>
          <a:lstStyle/>
          <a:p>
            <a:pPr eaLnBrk="1" hangingPunct="1"/>
            <a:r>
              <a:rPr lang="en-US" sz="3200" smtClean="0"/>
              <a:t>More complicated silent things</a:t>
            </a:r>
          </a:p>
        </p:txBody>
      </p:sp>
      <p:sp>
        <p:nvSpPr>
          <p:cNvPr id="1364995" name="Content Placeholder 2"/>
          <p:cNvSpPr>
            <a:spLocks noGrp="1"/>
          </p:cNvSpPr>
          <p:nvPr>
            <p:ph idx="4294967295"/>
          </p:nvPr>
        </p:nvSpPr>
        <p:spPr>
          <a:xfrm>
            <a:off x="228600" y="990600"/>
            <a:ext cx="8915400" cy="1676400"/>
          </a:xfrm>
        </p:spPr>
        <p:txBody>
          <a:bodyPr/>
          <a:lstStyle/>
          <a:p>
            <a:pPr eaLnBrk="1" hangingPunct="1">
              <a:buFontTx/>
              <a:buNone/>
            </a:pPr>
            <a:r>
              <a:rPr lang="en-US" sz="2400" smtClean="0"/>
              <a:t>Sentences that have both an implied subject and implied object.</a:t>
            </a:r>
          </a:p>
        </p:txBody>
      </p:sp>
      <p:sp>
        <p:nvSpPr>
          <p:cNvPr id="1364996" name="Content Placeholder 2"/>
          <p:cNvSpPr txBox="1">
            <a:spLocks/>
          </p:cNvSpPr>
          <p:nvPr/>
        </p:nvSpPr>
        <p:spPr bwMode="auto">
          <a:xfrm>
            <a:off x="228600" y="1828800"/>
            <a:ext cx="8915400" cy="3429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dirty="0">
                <a:latin typeface="Calibri"/>
                <a:ea typeface="Osaka" pitchFamily="-1" charset="-128"/>
                <a:cs typeface="Osaka" pitchFamily="-1" charset="-128"/>
              </a:rPr>
              <a:t>The girl      is </a:t>
            </a:r>
            <a:r>
              <a:rPr lang="en-US" b="0" i="1" u="sng" dirty="0">
                <a:latin typeface="Calibri"/>
                <a:ea typeface="Osaka" pitchFamily="-1" charset="-128"/>
                <a:cs typeface="Osaka" pitchFamily="-1" charset="-128"/>
              </a:rPr>
              <a:t>easy</a:t>
            </a:r>
            <a:r>
              <a:rPr lang="en-US" b="0" dirty="0">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to see</a:t>
            </a:r>
            <a:r>
              <a:rPr lang="en-US" b="0" dirty="0">
                <a:latin typeface="Calibri"/>
                <a:ea typeface="Osaka" pitchFamily="-1" charset="-128"/>
                <a:cs typeface="Osaka" pitchFamily="-1" charset="-128"/>
              </a:rPr>
              <a:t>   .</a:t>
            </a:r>
          </a:p>
          <a:p>
            <a:pPr marL="342900" indent="-342900">
              <a:spcBef>
                <a:spcPct val="20000"/>
              </a:spcBef>
            </a:pPr>
            <a:endParaRPr lang="en-US" b="0" dirty="0">
              <a:solidFill>
                <a:schemeClr val="accent2"/>
              </a:solidFill>
              <a:latin typeface="Calibri"/>
              <a:ea typeface="Osaka" pitchFamily="-1" charset="-128"/>
              <a:cs typeface="Osaka" pitchFamily="-1" charset="-128"/>
            </a:endParaRPr>
          </a:p>
          <a:p>
            <a:pPr marL="342900" indent="-342900">
              <a:spcBef>
                <a:spcPct val="20000"/>
              </a:spcBef>
            </a:pPr>
            <a:r>
              <a:rPr lang="en-US" b="0" dirty="0">
                <a:solidFill>
                  <a:srgbClr val="B3129A"/>
                </a:solidFill>
                <a:latin typeface="Calibri"/>
                <a:ea typeface="Osaka" pitchFamily="-1" charset="-128"/>
                <a:cs typeface="Osaka" pitchFamily="-1" charset="-128"/>
              </a:rPr>
              <a:t>Who/what is doing the seeing (subject of see)?</a:t>
            </a:r>
          </a:p>
          <a:p>
            <a:pPr marL="342900" indent="-342900">
              <a:spcBef>
                <a:spcPct val="20000"/>
              </a:spcBef>
            </a:pPr>
            <a:r>
              <a:rPr lang="en-US" b="0" dirty="0">
                <a:solidFill>
                  <a:srgbClr val="B3129A"/>
                </a:solidFill>
                <a:latin typeface="Calibri"/>
                <a:ea typeface="Osaka" pitchFamily="-1" charset="-128"/>
                <a:cs typeface="Osaka" pitchFamily="-1" charset="-128"/>
              </a:rPr>
              <a:t>Someone not mentioned.  </a:t>
            </a:r>
          </a:p>
          <a:p>
            <a:pPr marL="342900" indent="-342900">
              <a:spcBef>
                <a:spcPct val="20000"/>
              </a:spcBef>
            </a:pPr>
            <a:endParaRPr lang="en-US" b="0" dirty="0">
              <a:solidFill>
                <a:srgbClr val="5BE5A4"/>
              </a:solidFill>
              <a:latin typeface="Calibri"/>
              <a:ea typeface="Osaka" pitchFamily="-1" charset="-128"/>
              <a:cs typeface="Osaka" pitchFamily="-1" charset="-128"/>
            </a:endParaRPr>
          </a:p>
          <a:p>
            <a:pPr marL="342900" indent="-342900">
              <a:spcBef>
                <a:spcPct val="20000"/>
              </a:spcBef>
            </a:pPr>
            <a:endParaRPr lang="en-US" b="0" dirty="0">
              <a:solidFill>
                <a:srgbClr val="5BE5A4"/>
              </a:solidFill>
              <a:latin typeface="Calibri"/>
              <a:ea typeface="Osaka" pitchFamily="-1" charset="-128"/>
              <a:cs typeface="Osaka" pitchFamily="-1" charset="-128"/>
            </a:endParaRPr>
          </a:p>
          <a:p>
            <a:pPr marL="342900" indent="-342900">
              <a:spcBef>
                <a:spcPct val="20000"/>
              </a:spcBef>
            </a:pPr>
            <a:r>
              <a:rPr lang="en-US" b="0" dirty="0">
                <a:solidFill>
                  <a:schemeClr val="bg2"/>
                </a:solidFill>
                <a:latin typeface="Calibri"/>
                <a:ea typeface="Osaka" pitchFamily="-1" charset="-128"/>
                <a:cs typeface="Osaka" pitchFamily="-1" charset="-128"/>
              </a:rPr>
              <a:t>Who/what is being seen (object of see)?</a:t>
            </a:r>
          </a:p>
          <a:p>
            <a:pPr marL="342900" indent="-342900">
              <a:spcBef>
                <a:spcPct val="20000"/>
              </a:spcBef>
            </a:pPr>
            <a:r>
              <a:rPr lang="en-US" b="0" dirty="0">
                <a:solidFill>
                  <a:schemeClr val="bg2"/>
                </a:solidFill>
                <a:latin typeface="Calibri"/>
                <a:ea typeface="Osaka" pitchFamily="-1" charset="-128"/>
                <a:cs typeface="Osaka" pitchFamily="-1" charset="-128"/>
              </a:rPr>
              <a:t>The girl.</a:t>
            </a:r>
            <a:endParaRPr lang="en-US" b="0" dirty="0">
              <a:solidFill>
                <a:srgbClr val="FFFF00"/>
              </a:solidFill>
              <a:latin typeface="Calibri"/>
              <a:ea typeface="Osaka" pitchFamily="-1" charset="-128"/>
              <a:cs typeface="Osaka" pitchFamily="-1" charset="-128"/>
            </a:endParaRPr>
          </a:p>
        </p:txBody>
      </p:sp>
      <p:sp>
        <p:nvSpPr>
          <p:cNvPr id="1364997" name="Rounded Rectangle 6"/>
          <p:cNvSpPr>
            <a:spLocks noChangeArrowheads="1"/>
          </p:cNvSpPr>
          <p:nvPr/>
        </p:nvSpPr>
        <p:spPr bwMode="auto">
          <a:xfrm>
            <a:off x="2667000" y="19050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solidFill>
                <a:srgbClr val="5BE5A4"/>
              </a:solidFill>
              <a:latin typeface="Calibri"/>
            </a:endParaRPr>
          </a:p>
        </p:txBody>
      </p:sp>
      <p:sp>
        <p:nvSpPr>
          <p:cNvPr id="1364998" name="Rounded Rectangle 7"/>
          <p:cNvSpPr>
            <a:spLocks noChangeArrowheads="1"/>
          </p:cNvSpPr>
          <p:nvPr/>
        </p:nvSpPr>
        <p:spPr bwMode="auto">
          <a:xfrm>
            <a:off x="3886200" y="1905000"/>
            <a:ext cx="152400" cy="381000"/>
          </a:xfrm>
          <a:prstGeom prst="roundRect">
            <a:avLst>
              <a:gd name="adj" fmla="val 16667"/>
            </a:avLst>
          </a:prstGeom>
          <a:noFill/>
          <a:ln w="9525">
            <a:solidFill>
              <a:schemeClr val="bg2"/>
            </a:solidFill>
            <a:round/>
            <a:headEnd/>
            <a:tailEnd/>
          </a:ln>
        </p:spPr>
        <p:txBody>
          <a:bodyPr>
            <a:prstTxWarp prst="textNoShape">
              <a:avLst/>
            </a:prstTxWarp>
          </a:bodyPr>
          <a:lstStyle/>
          <a:p>
            <a:endParaRPr lang="en-US" dirty="0">
              <a:latin typeface="Calibri"/>
            </a:endParaRPr>
          </a:p>
        </p:txBody>
      </p:sp>
      <p:cxnSp>
        <p:nvCxnSpPr>
          <p:cNvPr id="1364999" name="Curved Connector 8"/>
          <p:cNvCxnSpPr>
            <a:cxnSpLocks noChangeShapeType="1"/>
            <a:stCxn id="1364998" idx="2"/>
            <a:endCxn id="1365000" idx="2"/>
          </p:cNvCxnSpPr>
          <p:nvPr/>
        </p:nvCxnSpPr>
        <p:spPr bwMode="auto">
          <a:xfrm rot="5400000">
            <a:off x="2419350" y="742951"/>
            <a:ext cx="3175" cy="3086100"/>
          </a:xfrm>
          <a:prstGeom prst="curvedConnector3">
            <a:avLst>
              <a:gd name="adj1" fmla="val 14395468"/>
            </a:avLst>
          </a:prstGeom>
          <a:noFill/>
          <a:ln w="9525">
            <a:solidFill>
              <a:schemeClr val="bg2"/>
            </a:solidFill>
            <a:round/>
            <a:headEnd/>
            <a:tailEnd type="arrow" w="med" len="med"/>
          </a:ln>
        </p:spPr>
      </p:cxnSp>
      <p:sp>
        <p:nvSpPr>
          <p:cNvPr id="1365000" name="Rounded Rectangle 9"/>
          <p:cNvSpPr>
            <a:spLocks noChangeArrowheads="1"/>
          </p:cNvSpPr>
          <p:nvPr/>
        </p:nvSpPr>
        <p:spPr bwMode="auto">
          <a:xfrm>
            <a:off x="304800" y="1905000"/>
            <a:ext cx="1143000" cy="381000"/>
          </a:xfrm>
          <a:prstGeom prst="roundRect">
            <a:avLst>
              <a:gd name="adj" fmla="val 16667"/>
            </a:avLst>
          </a:prstGeom>
          <a:noFill/>
          <a:ln w="9525">
            <a:solidFill>
              <a:schemeClr val="bg2"/>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1" charset="-128"/>
                <a:cs typeface="Osaka" pitchFamily="-1" charset="-128"/>
              </a:rPr>
              <a:t>More complicated silent things</a:t>
            </a:r>
          </a:p>
        </p:txBody>
      </p:sp>
      <p:sp>
        <p:nvSpPr>
          <p:cNvPr id="1367043" name="Content Placeholder 2"/>
          <p:cNvSpPr>
            <a:spLocks/>
          </p:cNvSpPr>
          <p:nvPr/>
        </p:nvSpPr>
        <p:spPr bwMode="auto">
          <a:xfrm>
            <a:off x="228600" y="990600"/>
            <a:ext cx="8915400" cy="1676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1" charset="-128"/>
                <a:cs typeface="Osaka" pitchFamily="-1" charset="-128"/>
              </a:rPr>
              <a:t>Sentences that have both an implied subject and implied object.</a:t>
            </a:r>
          </a:p>
        </p:txBody>
      </p:sp>
      <p:sp>
        <p:nvSpPr>
          <p:cNvPr id="1367044" name="Content Placeholder 2"/>
          <p:cNvSpPr txBox="1">
            <a:spLocks/>
          </p:cNvSpPr>
          <p:nvPr/>
        </p:nvSpPr>
        <p:spPr bwMode="auto">
          <a:xfrm>
            <a:off x="228600" y="1828800"/>
            <a:ext cx="8915400" cy="3429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dirty="0">
                <a:latin typeface="Calibri"/>
                <a:ea typeface="Osaka" pitchFamily="-1" charset="-128"/>
                <a:cs typeface="Osaka" pitchFamily="-1" charset="-128"/>
              </a:rPr>
              <a:t>The girl  </a:t>
            </a:r>
            <a:r>
              <a:rPr lang="en-US" b="0" dirty="0" smtClean="0">
                <a:latin typeface="Calibri"/>
                <a:ea typeface="Osaka" pitchFamily="-1" charset="-128"/>
                <a:cs typeface="Osaka" pitchFamily="-1" charset="-128"/>
              </a:rPr>
              <a:t>    is </a:t>
            </a:r>
            <a:r>
              <a:rPr lang="en-US" b="0" i="1" u="sng" dirty="0">
                <a:latin typeface="Calibri"/>
                <a:ea typeface="Osaka" pitchFamily="-1" charset="-128"/>
                <a:cs typeface="Osaka" pitchFamily="-1" charset="-128"/>
              </a:rPr>
              <a:t>easy</a:t>
            </a:r>
            <a:r>
              <a:rPr lang="en-US" b="0" dirty="0">
                <a:latin typeface="Calibri"/>
                <a:ea typeface="Osaka" pitchFamily="-1" charset="-128"/>
                <a:cs typeface="Osaka" pitchFamily="-1" charset="-128"/>
              </a:rPr>
              <a:t>       </a:t>
            </a:r>
            <a:r>
              <a:rPr lang="en-US" b="0" dirty="0" smtClean="0">
                <a:latin typeface="Calibri"/>
                <a:ea typeface="Osaka" pitchFamily="-1" charset="-128"/>
                <a:cs typeface="Osaka" pitchFamily="-1" charset="-128"/>
              </a:rPr>
              <a:t>  </a:t>
            </a:r>
            <a:r>
              <a:rPr lang="en-US" b="0" dirty="0" smtClean="0">
                <a:solidFill>
                  <a:schemeClr val="tx2"/>
                </a:solidFill>
                <a:latin typeface="Calibri"/>
                <a:ea typeface="Osaka" pitchFamily="-1" charset="-128"/>
                <a:cs typeface="Osaka" pitchFamily="-1" charset="-128"/>
              </a:rPr>
              <a:t>to </a:t>
            </a:r>
            <a:r>
              <a:rPr lang="en-US" b="0" dirty="0">
                <a:solidFill>
                  <a:schemeClr val="tx2"/>
                </a:solidFill>
                <a:latin typeface="Calibri"/>
                <a:ea typeface="Osaka" pitchFamily="-1" charset="-128"/>
                <a:cs typeface="Osaka" pitchFamily="-1" charset="-128"/>
              </a:rPr>
              <a:t>see</a:t>
            </a:r>
            <a:r>
              <a:rPr lang="en-US" b="0" dirty="0">
                <a:latin typeface="Calibri"/>
                <a:ea typeface="Osaka" pitchFamily="-1" charset="-128"/>
                <a:cs typeface="Osaka" pitchFamily="-1" charset="-128"/>
              </a:rPr>
              <a:t>   .</a:t>
            </a:r>
          </a:p>
          <a:p>
            <a:pPr marL="342900" indent="-342900">
              <a:spcBef>
                <a:spcPct val="20000"/>
              </a:spcBef>
            </a:pPr>
            <a:endParaRPr lang="en-US" b="0" dirty="0">
              <a:solidFill>
                <a:schemeClr val="accent2"/>
              </a:solidFill>
              <a:latin typeface="Calibri"/>
              <a:ea typeface="Osaka" pitchFamily="-1" charset="-128"/>
              <a:cs typeface="Osaka" pitchFamily="-1" charset="-128"/>
            </a:endParaRPr>
          </a:p>
          <a:p>
            <a:pPr marL="342900" indent="-342900">
              <a:spcBef>
                <a:spcPct val="20000"/>
              </a:spcBef>
            </a:pPr>
            <a:r>
              <a:rPr lang="en-US" b="0" dirty="0">
                <a:solidFill>
                  <a:srgbClr val="B3129A"/>
                </a:solidFill>
                <a:latin typeface="Calibri"/>
                <a:ea typeface="Osaka" pitchFamily="-1" charset="-128"/>
                <a:cs typeface="Osaka" pitchFamily="-1" charset="-128"/>
              </a:rPr>
              <a:t>Who/what is doing the seeing (subject of see)?</a:t>
            </a:r>
          </a:p>
          <a:p>
            <a:pPr marL="342900" indent="-342900">
              <a:spcBef>
                <a:spcPct val="20000"/>
              </a:spcBef>
            </a:pPr>
            <a:r>
              <a:rPr lang="en-US" b="0" dirty="0">
                <a:solidFill>
                  <a:srgbClr val="B3129A"/>
                </a:solidFill>
                <a:latin typeface="Calibri"/>
                <a:ea typeface="Osaka" pitchFamily="-1" charset="-128"/>
                <a:cs typeface="Osaka" pitchFamily="-1" charset="-128"/>
              </a:rPr>
              <a:t>Someone not mentioned.  </a:t>
            </a:r>
          </a:p>
          <a:p>
            <a:pPr marL="342900" indent="-342900">
              <a:spcBef>
                <a:spcPct val="20000"/>
              </a:spcBef>
            </a:pPr>
            <a:r>
              <a:rPr lang="en-US" b="0" dirty="0">
                <a:solidFill>
                  <a:srgbClr val="B3129A"/>
                </a:solidFill>
                <a:latin typeface="Calibri"/>
                <a:ea typeface="Osaka" pitchFamily="-1" charset="-128"/>
                <a:cs typeface="Osaka" pitchFamily="-1" charset="-128"/>
              </a:rPr>
              <a:t>This sentence means the same thing as </a:t>
            </a:r>
          </a:p>
          <a:p>
            <a:pPr marL="342900" indent="-342900">
              <a:spcBef>
                <a:spcPct val="20000"/>
              </a:spcBef>
            </a:pPr>
            <a:r>
              <a:rPr lang="en-US" b="0" dirty="0">
                <a:solidFill>
                  <a:srgbClr val="B3129A"/>
                </a:solidFill>
                <a:latin typeface="Calibri"/>
                <a:ea typeface="Osaka" pitchFamily="-1" charset="-128"/>
                <a:cs typeface="Osaka" pitchFamily="-1" charset="-128"/>
              </a:rPr>
              <a:t>“It is easy (for someone) to see the girl.”</a:t>
            </a:r>
            <a:endParaRPr lang="en-US" b="0" dirty="0">
              <a:solidFill>
                <a:srgbClr val="5BE5A4"/>
              </a:solidFill>
              <a:latin typeface="Calibri"/>
              <a:ea typeface="Osaka" pitchFamily="-1" charset="-128"/>
              <a:cs typeface="Osaka" pitchFamily="-1" charset="-128"/>
            </a:endParaRPr>
          </a:p>
          <a:p>
            <a:pPr marL="342900" indent="-342900">
              <a:spcBef>
                <a:spcPct val="20000"/>
              </a:spcBef>
            </a:pPr>
            <a:r>
              <a:rPr lang="en-US" b="0" dirty="0">
                <a:solidFill>
                  <a:schemeClr val="bg2"/>
                </a:solidFill>
                <a:latin typeface="Calibri"/>
                <a:ea typeface="Osaka" pitchFamily="-1" charset="-128"/>
                <a:cs typeface="Osaka" pitchFamily="-1" charset="-128"/>
              </a:rPr>
              <a:t>Who/what is being seen (object of see)?</a:t>
            </a:r>
          </a:p>
          <a:p>
            <a:pPr marL="342900" indent="-342900">
              <a:spcBef>
                <a:spcPct val="20000"/>
              </a:spcBef>
            </a:pPr>
            <a:r>
              <a:rPr lang="en-US" b="0" dirty="0">
                <a:solidFill>
                  <a:schemeClr val="bg2"/>
                </a:solidFill>
                <a:latin typeface="Calibri"/>
                <a:ea typeface="Osaka" pitchFamily="-1" charset="-128"/>
                <a:cs typeface="Osaka" pitchFamily="-1" charset="-128"/>
              </a:rPr>
              <a:t>The girl.</a:t>
            </a:r>
            <a:endParaRPr lang="en-US" b="0" dirty="0">
              <a:solidFill>
                <a:srgbClr val="FFFF00"/>
              </a:solidFill>
              <a:latin typeface="Calibri"/>
              <a:ea typeface="Osaka" pitchFamily="-1" charset="-128"/>
              <a:cs typeface="Osaka" pitchFamily="-1" charset="-128"/>
            </a:endParaRPr>
          </a:p>
        </p:txBody>
      </p:sp>
      <p:sp>
        <p:nvSpPr>
          <p:cNvPr id="1367045" name="Rounded Rectangle 6"/>
          <p:cNvSpPr>
            <a:spLocks noChangeArrowheads="1"/>
          </p:cNvSpPr>
          <p:nvPr/>
        </p:nvSpPr>
        <p:spPr bwMode="auto">
          <a:xfrm>
            <a:off x="2667000" y="19050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solidFill>
                <a:srgbClr val="5BE5A4"/>
              </a:solidFill>
              <a:latin typeface="Calibri"/>
            </a:endParaRPr>
          </a:p>
        </p:txBody>
      </p:sp>
      <p:sp>
        <p:nvSpPr>
          <p:cNvPr id="1367046" name="Rounded Rectangle 7"/>
          <p:cNvSpPr>
            <a:spLocks noChangeArrowheads="1"/>
          </p:cNvSpPr>
          <p:nvPr/>
        </p:nvSpPr>
        <p:spPr bwMode="auto">
          <a:xfrm>
            <a:off x="3886200" y="1905000"/>
            <a:ext cx="152400" cy="381000"/>
          </a:xfrm>
          <a:prstGeom prst="roundRect">
            <a:avLst>
              <a:gd name="adj" fmla="val 16667"/>
            </a:avLst>
          </a:prstGeom>
          <a:noFill/>
          <a:ln w="9525">
            <a:solidFill>
              <a:schemeClr val="bg2"/>
            </a:solidFill>
            <a:round/>
            <a:headEnd/>
            <a:tailEnd/>
          </a:ln>
        </p:spPr>
        <p:txBody>
          <a:bodyPr>
            <a:prstTxWarp prst="textNoShape">
              <a:avLst/>
            </a:prstTxWarp>
          </a:bodyPr>
          <a:lstStyle/>
          <a:p>
            <a:endParaRPr lang="en-US" dirty="0">
              <a:latin typeface="Calibri"/>
            </a:endParaRPr>
          </a:p>
        </p:txBody>
      </p:sp>
      <p:cxnSp>
        <p:nvCxnSpPr>
          <p:cNvPr id="1367047" name="Curved Connector 8"/>
          <p:cNvCxnSpPr>
            <a:cxnSpLocks noChangeShapeType="1"/>
            <a:stCxn id="1367046" idx="2"/>
            <a:endCxn id="1367048" idx="2"/>
          </p:cNvCxnSpPr>
          <p:nvPr/>
        </p:nvCxnSpPr>
        <p:spPr bwMode="auto">
          <a:xfrm rot="5400000">
            <a:off x="2419350" y="742951"/>
            <a:ext cx="3175" cy="3086100"/>
          </a:xfrm>
          <a:prstGeom prst="curvedConnector3">
            <a:avLst>
              <a:gd name="adj1" fmla="val 14395468"/>
            </a:avLst>
          </a:prstGeom>
          <a:noFill/>
          <a:ln w="9525">
            <a:solidFill>
              <a:schemeClr val="bg2"/>
            </a:solidFill>
            <a:round/>
            <a:headEnd/>
            <a:tailEnd type="arrow" w="med" len="med"/>
          </a:ln>
        </p:spPr>
      </p:cxnSp>
      <p:sp>
        <p:nvSpPr>
          <p:cNvPr id="1367048" name="Rounded Rectangle 9"/>
          <p:cNvSpPr>
            <a:spLocks noChangeArrowheads="1"/>
          </p:cNvSpPr>
          <p:nvPr/>
        </p:nvSpPr>
        <p:spPr bwMode="auto">
          <a:xfrm>
            <a:off x="304800" y="1905000"/>
            <a:ext cx="1143000" cy="381000"/>
          </a:xfrm>
          <a:prstGeom prst="roundRect">
            <a:avLst>
              <a:gd name="adj" fmla="val 16667"/>
            </a:avLst>
          </a:prstGeom>
          <a:noFill/>
          <a:ln w="9525">
            <a:solidFill>
              <a:schemeClr val="bg2"/>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0"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69091" name="Content Placeholder 2"/>
          <p:cNvSpPr>
            <a:spLocks noGrp="1"/>
          </p:cNvSpPr>
          <p:nvPr>
            <p:ph idx="4294967295"/>
          </p:nvPr>
        </p:nvSpPr>
        <p:spPr>
          <a:xfrm>
            <a:off x="228600" y="990600"/>
            <a:ext cx="8915400" cy="1676400"/>
          </a:xfrm>
        </p:spPr>
        <p:txBody>
          <a:bodyPr/>
          <a:lstStyle/>
          <a:p>
            <a:pPr>
              <a:buFontTx/>
              <a:buNone/>
            </a:pPr>
            <a:r>
              <a:rPr lang="en-US" sz="2400" smtClean="0"/>
              <a:t>Sentences that have both an implied subject and implied object.</a:t>
            </a:r>
          </a:p>
        </p:txBody>
      </p:sp>
      <p:sp>
        <p:nvSpPr>
          <p:cNvPr id="6" name="Content Placeholder 2"/>
          <p:cNvSpPr txBox="1">
            <a:spLocks/>
          </p:cNvSpPr>
          <p:nvPr/>
        </p:nvSpPr>
        <p:spPr bwMode="auto">
          <a:xfrm>
            <a:off x="228600" y="1828800"/>
            <a:ext cx="8915400" cy="37338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dirty="0">
                <a:latin typeface="Calibri"/>
                <a:ea typeface="Osaka" pitchFamily="-1" charset="-128"/>
                <a:cs typeface="Osaka" pitchFamily="-1" charset="-128"/>
              </a:rPr>
              <a:t>The girl      is </a:t>
            </a:r>
            <a:r>
              <a:rPr lang="en-US" b="0" i="1" u="sng" dirty="0">
                <a:latin typeface="Calibri"/>
                <a:ea typeface="Osaka" pitchFamily="-1" charset="-128"/>
                <a:cs typeface="Osaka" pitchFamily="-1" charset="-128"/>
              </a:rPr>
              <a:t>easy</a:t>
            </a:r>
            <a:r>
              <a:rPr lang="en-US" b="0" dirty="0">
                <a:latin typeface="Calibri"/>
                <a:ea typeface="Osaka" pitchFamily="-1" charset="-128"/>
                <a:cs typeface="Osaka" pitchFamily="-1" charset="-128"/>
              </a:rPr>
              <a:t>         </a:t>
            </a:r>
            <a:r>
              <a:rPr lang="en-US" b="0" dirty="0">
                <a:solidFill>
                  <a:schemeClr val="tx2"/>
                </a:solidFill>
                <a:latin typeface="Calibri"/>
                <a:ea typeface="Osaka" pitchFamily="-1" charset="-128"/>
                <a:cs typeface="Osaka" pitchFamily="-1" charset="-128"/>
              </a:rPr>
              <a:t>to see</a:t>
            </a:r>
            <a:r>
              <a:rPr lang="en-US" b="0" dirty="0">
                <a:latin typeface="Calibri"/>
                <a:ea typeface="Osaka" pitchFamily="-1" charset="-128"/>
                <a:cs typeface="Osaka" pitchFamily="-1" charset="-128"/>
              </a:rPr>
              <a:t>   .</a:t>
            </a:r>
          </a:p>
          <a:p>
            <a:pPr marL="342900" indent="-342900">
              <a:spcBef>
                <a:spcPct val="20000"/>
              </a:spcBef>
            </a:pPr>
            <a:endParaRPr lang="en-US" dirty="0">
              <a:solidFill>
                <a:schemeClr val="accent2"/>
              </a:solidFill>
              <a:latin typeface="Calibri"/>
              <a:ea typeface="Osaka" pitchFamily="-1" charset="-128"/>
              <a:cs typeface="Osaka" pitchFamily="-1" charset="-128"/>
            </a:endParaRPr>
          </a:p>
          <a:p>
            <a:pPr marL="342900" indent="-342900">
              <a:spcBef>
                <a:spcPct val="20000"/>
              </a:spcBef>
            </a:pPr>
            <a:endParaRPr lang="en-US" b="0" dirty="0">
              <a:latin typeface="Calibri"/>
            </a:endParaRPr>
          </a:p>
          <a:p>
            <a:pPr marL="342900" indent="-342900">
              <a:spcBef>
                <a:spcPct val="20000"/>
              </a:spcBef>
            </a:pPr>
            <a:r>
              <a:rPr lang="en-US" b="0" dirty="0">
                <a:latin typeface="Calibri"/>
              </a:rPr>
              <a:t>How can we tell what children’s interpretations are for these kinds of sentences?</a:t>
            </a:r>
          </a:p>
        </p:txBody>
      </p:sp>
      <p:sp>
        <p:nvSpPr>
          <p:cNvPr id="1369093" name="Rounded Rectangle 11"/>
          <p:cNvSpPr>
            <a:spLocks noChangeArrowheads="1"/>
          </p:cNvSpPr>
          <p:nvPr/>
        </p:nvSpPr>
        <p:spPr bwMode="auto">
          <a:xfrm>
            <a:off x="2667000" y="19050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solidFill>
                <a:srgbClr val="5BE5A4"/>
              </a:solidFill>
              <a:latin typeface="Calibri"/>
            </a:endParaRPr>
          </a:p>
        </p:txBody>
      </p:sp>
      <p:sp>
        <p:nvSpPr>
          <p:cNvPr id="1369094" name="Rounded Rectangle 12"/>
          <p:cNvSpPr>
            <a:spLocks noChangeArrowheads="1"/>
          </p:cNvSpPr>
          <p:nvPr/>
        </p:nvSpPr>
        <p:spPr bwMode="auto">
          <a:xfrm>
            <a:off x="3886200" y="1905000"/>
            <a:ext cx="152400" cy="381000"/>
          </a:xfrm>
          <a:prstGeom prst="roundRect">
            <a:avLst>
              <a:gd name="adj" fmla="val 16667"/>
            </a:avLst>
          </a:prstGeom>
          <a:noFill/>
          <a:ln w="9525">
            <a:solidFill>
              <a:schemeClr val="bg2"/>
            </a:solidFill>
            <a:round/>
            <a:headEnd/>
            <a:tailEnd/>
          </a:ln>
        </p:spPr>
        <p:txBody>
          <a:bodyPr>
            <a:prstTxWarp prst="textNoShape">
              <a:avLst/>
            </a:prstTxWarp>
          </a:bodyPr>
          <a:lstStyle/>
          <a:p>
            <a:endParaRPr lang="en-US" dirty="0">
              <a:latin typeface="Calibri"/>
            </a:endParaRPr>
          </a:p>
        </p:txBody>
      </p:sp>
      <p:cxnSp>
        <p:nvCxnSpPr>
          <p:cNvPr id="1369095" name="Curved Connector 13"/>
          <p:cNvCxnSpPr>
            <a:cxnSpLocks noChangeShapeType="1"/>
            <a:stCxn id="1369094" idx="2"/>
            <a:endCxn id="1369096" idx="2"/>
          </p:cNvCxnSpPr>
          <p:nvPr/>
        </p:nvCxnSpPr>
        <p:spPr bwMode="auto">
          <a:xfrm rot="5400000">
            <a:off x="2419350" y="742951"/>
            <a:ext cx="3175" cy="3086100"/>
          </a:xfrm>
          <a:prstGeom prst="curvedConnector3">
            <a:avLst>
              <a:gd name="adj1" fmla="val 14395468"/>
            </a:avLst>
          </a:prstGeom>
          <a:noFill/>
          <a:ln w="9525">
            <a:solidFill>
              <a:schemeClr val="bg2"/>
            </a:solidFill>
            <a:round/>
            <a:headEnd/>
            <a:tailEnd type="arrow" w="med" len="med"/>
          </a:ln>
        </p:spPr>
      </p:cxnSp>
      <p:sp>
        <p:nvSpPr>
          <p:cNvPr id="1369096" name="Rounded Rectangle 14"/>
          <p:cNvSpPr>
            <a:spLocks noChangeArrowheads="1"/>
          </p:cNvSpPr>
          <p:nvPr/>
        </p:nvSpPr>
        <p:spPr bwMode="auto">
          <a:xfrm>
            <a:off x="304800" y="1905000"/>
            <a:ext cx="1143000" cy="381000"/>
          </a:xfrm>
          <a:prstGeom prst="roundRect">
            <a:avLst>
              <a:gd name="adj" fmla="val 16667"/>
            </a:avLst>
          </a:prstGeom>
          <a:noFill/>
          <a:ln w="9525">
            <a:solidFill>
              <a:schemeClr val="bg2"/>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8"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71139" name="Content Placeholder 2"/>
          <p:cNvSpPr>
            <a:spLocks noGrp="1"/>
          </p:cNvSpPr>
          <p:nvPr>
            <p:ph idx="4294967295"/>
          </p:nvPr>
        </p:nvSpPr>
        <p:spPr>
          <a:xfrm>
            <a:off x="228600" y="990600"/>
            <a:ext cx="8915400" cy="1676400"/>
          </a:xfrm>
        </p:spPr>
        <p:txBody>
          <a:bodyPr/>
          <a:lstStyle/>
          <a:p>
            <a:pPr>
              <a:buFontTx/>
              <a:buNone/>
            </a:pPr>
            <a:r>
              <a:rPr lang="en-US" sz="2400" smtClean="0"/>
              <a:t>Carol Chomsky (1969)</a:t>
            </a:r>
          </a:p>
        </p:txBody>
      </p:sp>
      <p:pic>
        <p:nvPicPr>
          <p:cNvPr id="1371140" name="Picture 10"/>
          <p:cNvPicPr>
            <a:picLocks noChangeAspect="1"/>
          </p:cNvPicPr>
          <p:nvPr/>
        </p:nvPicPr>
        <p:blipFill>
          <a:blip r:embed="rId3"/>
          <a:srcRect/>
          <a:stretch>
            <a:fillRect/>
          </a:stretch>
        </p:blipFill>
        <p:spPr bwMode="auto">
          <a:xfrm>
            <a:off x="304800" y="1676400"/>
            <a:ext cx="4362450" cy="2170113"/>
          </a:xfrm>
          <a:prstGeom prst="rect">
            <a:avLst/>
          </a:prstGeom>
          <a:noFill/>
          <a:ln w="9525">
            <a:noFill/>
            <a:miter lim="800000"/>
            <a:headEnd/>
            <a:tailEnd/>
          </a:ln>
        </p:spPr>
      </p:pic>
      <p:sp>
        <p:nvSpPr>
          <p:cNvPr id="1371141" name="TextBox 11"/>
          <p:cNvSpPr txBox="1">
            <a:spLocks noChangeArrowheads="1"/>
          </p:cNvSpPr>
          <p:nvPr/>
        </p:nvSpPr>
        <p:spPr bwMode="auto">
          <a:xfrm>
            <a:off x="4953000" y="1981200"/>
            <a:ext cx="326618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“Is the doll easy to see?”</a:t>
            </a:r>
          </a:p>
        </p:txBody>
      </p:sp>
      <p:sp>
        <p:nvSpPr>
          <p:cNvPr id="1371142" name="TextBox 12"/>
          <p:cNvSpPr txBox="1">
            <a:spLocks noChangeArrowheads="1"/>
          </p:cNvSpPr>
          <p:nvPr/>
        </p:nvSpPr>
        <p:spPr bwMode="auto">
          <a:xfrm>
            <a:off x="381000" y="4114800"/>
            <a:ext cx="8229600" cy="830997"/>
          </a:xfrm>
          <a:prstGeom prst="rect">
            <a:avLst/>
          </a:prstGeom>
          <a:noFill/>
          <a:ln w="9525">
            <a:noFill/>
            <a:miter lim="800000"/>
            <a:headEnd/>
            <a:tailEnd/>
          </a:ln>
        </p:spPr>
        <p:txBody>
          <a:bodyPr>
            <a:prstTxWarp prst="textNoShape">
              <a:avLst/>
            </a:prstTxWarp>
            <a:spAutoFit/>
          </a:bodyPr>
          <a:lstStyle/>
          <a:p>
            <a:r>
              <a:rPr lang="en-US" b="0" dirty="0">
                <a:latin typeface="Calibri"/>
              </a:rPr>
              <a:t>Adults say yes, since the doll is in plain sight.  What do children say?</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73187" name="Content Placeholder 2"/>
          <p:cNvSpPr>
            <a:spLocks noGrp="1"/>
          </p:cNvSpPr>
          <p:nvPr>
            <p:ph idx="4294967295"/>
          </p:nvPr>
        </p:nvSpPr>
        <p:spPr>
          <a:xfrm>
            <a:off x="228600" y="990600"/>
            <a:ext cx="8915400" cy="1676400"/>
          </a:xfrm>
        </p:spPr>
        <p:txBody>
          <a:bodyPr/>
          <a:lstStyle/>
          <a:p>
            <a:pPr>
              <a:buFontTx/>
              <a:buNone/>
            </a:pPr>
            <a:r>
              <a:rPr lang="en-US" sz="2400" smtClean="0"/>
              <a:t>Carol Chomsky (1969)</a:t>
            </a:r>
          </a:p>
        </p:txBody>
      </p:sp>
      <p:pic>
        <p:nvPicPr>
          <p:cNvPr id="1373188" name="Picture 5"/>
          <p:cNvPicPr>
            <a:picLocks noChangeAspect="1"/>
          </p:cNvPicPr>
          <p:nvPr/>
        </p:nvPicPr>
        <p:blipFill>
          <a:blip r:embed="rId3"/>
          <a:srcRect/>
          <a:stretch>
            <a:fillRect/>
          </a:stretch>
        </p:blipFill>
        <p:spPr bwMode="auto">
          <a:xfrm>
            <a:off x="304800" y="1676400"/>
            <a:ext cx="4362450" cy="2170113"/>
          </a:xfrm>
          <a:prstGeom prst="rect">
            <a:avLst/>
          </a:prstGeom>
          <a:noFill/>
          <a:ln w="9525">
            <a:noFill/>
            <a:miter lim="800000"/>
            <a:headEnd/>
            <a:tailEnd/>
          </a:ln>
        </p:spPr>
      </p:pic>
      <p:sp>
        <p:nvSpPr>
          <p:cNvPr id="1373189" name="TextBox 6"/>
          <p:cNvSpPr txBox="1">
            <a:spLocks noChangeArrowheads="1"/>
          </p:cNvSpPr>
          <p:nvPr/>
        </p:nvSpPr>
        <p:spPr bwMode="auto">
          <a:xfrm>
            <a:off x="4953000" y="1981200"/>
            <a:ext cx="326618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“Is the doll easy to see?”</a:t>
            </a:r>
          </a:p>
        </p:txBody>
      </p:sp>
      <p:sp>
        <p:nvSpPr>
          <p:cNvPr id="1373190" name="TextBox 7"/>
          <p:cNvSpPr txBox="1">
            <a:spLocks noChangeArrowheads="1"/>
          </p:cNvSpPr>
          <p:nvPr/>
        </p:nvSpPr>
        <p:spPr bwMode="auto">
          <a:xfrm>
            <a:off x="381000" y="4114800"/>
            <a:ext cx="8229600" cy="1938992"/>
          </a:xfrm>
          <a:prstGeom prst="rect">
            <a:avLst/>
          </a:prstGeom>
          <a:noFill/>
          <a:ln w="9525">
            <a:noFill/>
            <a:miter lim="800000"/>
            <a:headEnd/>
            <a:tailEnd/>
          </a:ln>
        </p:spPr>
        <p:txBody>
          <a:bodyPr>
            <a:prstTxWarp prst="textNoShape">
              <a:avLst/>
            </a:prstTxWarp>
            <a:spAutoFit/>
          </a:bodyPr>
          <a:lstStyle/>
          <a:p>
            <a:r>
              <a:rPr lang="en-US" b="0" dirty="0">
                <a:latin typeface="Calibri"/>
              </a:rPr>
              <a:t>Some say yes:</a:t>
            </a:r>
          </a:p>
          <a:p>
            <a:endParaRPr lang="en-US" b="0" dirty="0">
              <a:latin typeface="Calibri"/>
            </a:endParaRPr>
          </a:p>
          <a:p>
            <a:r>
              <a:rPr lang="en-US" b="0" dirty="0">
                <a:latin typeface="Calibri"/>
              </a:rPr>
              <a:t>Ann C. (8;8): “Easy”</a:t>
            </a:r>
          </a:p>
          <a:p>
            <a:r>
              <a:rPr lang="en-US" b="0" dirty="0">
                <a:latin typeface="Calibri"/>
              </a:rPr>
              <a:t>Experimenter: “Could you make her hard to see?”</a:t>
            </a:r>
          </a:p>
          <a:p>
            <a:r>
              <a:rPr lang="en-US" b="0" dirty="0">
                <a:latin typeface="Calibri"/>
              </a:rPr>
              <a:t>Ann C: “In the dark.”</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75235" name="Content Placeholder 2"/>
          <p:cNvSpPr>
            <a:spLocks noGrp="1"/>
          </p:cNvSpPr>
          <p:nvPr>
            <p:ph idx="4294967295"/>
          </p:nvPr>
        </p:nvSpPr>
        <p:spPr>
          <a:xfrm>
            <a:off x="228600" y="990600"/>
            <a:ext cx="8915400" cy="1676400"/>
          </a:xfrm>
        </p:spPr>
        <p:txBody>
          <a:bodyPr/>
          <a:lstStyle/>
          <a:p>
            <a:pPr>
              <a:buFontTx/>
              <a:buNone/>
            </a:pPr>
            <a:r>
              <a:rPr lang="en-US" sz="2400" smtClean="0"/>
              <a:t>Carol Chomsky (1969)</a:t>
            </a:r>
          </a:p>
        </p:txBody>
      </p:sp>
      <p:pic>
        <p:nvPicPr>
          <p:cNvPr id="1375236" name="Picture 5"/>
          <p:cNvPicPr>
            <a:picLocks noChangeAspect="1"/>
          </p:cNvPicPr>
          <p:nvPr/>
        </p:nvPicPr>
        <p:blipFill>
          <a:blip r:embed="rId3"/>
          <a:srcRect/>
          <a:stretch>
            <a:fillRect/>
          </a:stretch>
        </p:blipFill>
        <p:spPr bwMode="auto">
          <a:xfrm>
            <a:off x="304800" y="1676400"/>
            <a:ext cx="4362450" cy="2170113"/>
          </a:xfrm>
          <a:prstGeom prst="rect">
            <a:avLst/>
          </a:prstGeom>
          <a:noFill/>
          <a:ln w="9525">
            <a:noFill/>
            <a:miter lim="800000"/>
            <a:headEnd/>
            <a:tailEnd/>
          </a:ln>
        </p:spPr>
      </p:pic>
      <p:sp>
        <p:nvSpPr>
          <p:cNvPr id="1375237" name="TextBox 6"/>
          <p:cNvSpPr txBox="1">
            <a:spLocks noChangeArrowheads="1"/>
          </p:cNvSpPr>
          <p:nvPr/>
        </p:nvSpPr>
        <p:spPr bwMode="auto">
          <a:xfrm>
            <a:off x="4953000" y="1981200"/>
            <a:ext cx="326618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“Is the doll easy to see?”</a:t>
            </a:r>
          </a:p>
        </p:txBody>
      </p:sp>
      <p:sp>
        <p:nvSpPr>
          <p:cNvPr id="1375238" name="TextBox 7"/>
          <p:cNvSpPr txBox="1">
            <a:spLocks noChangeArrowheads="1"/>
          </p:cNvSpPr>
          <p:nvPr/>
        </p:nvSpPr>
        <p:spPr bwMode="auto">
          <a:xfrm>
            <a:off x="381000" y="4114800"/>
            <a:ext cx="8229600" cy="2308324"/>
          </a:xfrm>
          <a:prstGeom prst="rect">
            <a:avLst/>
          </a:prstGeom>
          <a:noFill/>
          <a:ln w="9525">
            <a:noFill/>
            <a:miter lim="800000"/>
            <a:headEnd/>
            <a:tailEnd/>
          </a:ln>
        </p:spPr>
        <p:txBody>
          <a:bodyPr>
            <a:prstTxWarp prst="textNoShape">
              <a:avLst/>
            </a:prstTxWarp>
            <a:spAutoFit/>
          </a:bodyPr>
          <a:lstStyle/>
          <a:p>
            <a:r>
              <a:rPr lang="en-US" b="0" dirty="0">
                <a:latin typeface="Calibri"/>
              </a:rPr>
              <a:t>However, more than a third say no.</a:t>
            </a:r>
          </a:p>
          <a:p>
            <a:endParaRPr lang="en-US" b="0" dirty="0">
              <a:latin typeface="Calibri"/>
            </a:endParaRPr>
          </a:p>
          <a:p>
            <a:r>
              <a:rPr lang="en-US" b="0" dirty="0">
                <a:latin typeface="Calibri"/>
              </a:rPr>
              <a:t>Eric (5;2): “Hard to see.”</a:t>
            </a:r>
          </a:p>
          <a:p>
            <a:r>
              <a:rPr lang="en-US" b="0" dirty="0">
                <a:latin typeface="Calibri"/>
              </a:rPr>
              <a:t>Experimenter: “Will you make her easy to see?”</a:t>
            </a:r>
          </a:p>
          <a:p>
            <a:r>
              <a:rPr lang="en-US" b="0" dirty="0">
                <a:latin typeface="Calibri"/>
              </a:rPr>
              <a:t>Eric: “Okay.” (He removes the blindfold.)</a:t>
            </a:r>
          </a:p>
          <a:p>
            <a:endParaRPr lang="en-US"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2"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77283" name="Content Placeholder 2"/>
          <p:cNvSpPr>
            <a:spLocks noGrp="1"/>
          </p:cNvSpPr>
          <p:nvPr>
            <p:ph idx="4294967295"/>
          </p:nvPr>
        </p:nvSpPr>
        <p:spPr>
          <a:xfrm>
            <a:off x="228600" y="990600"/>
            <a:ext cx="8915400" cy="1676400"/>
          </a:xfrm>
        </p:spPr>
        <p:txBody>
          <a:bodyPr/>
          <a:lstStyle/>
          <a:p>
            <a:pPr>
              <a:buFontTx/>
              <a:buNone/>
            </a:pPr>
            <a:r>
              <a:rPr lang="en-US" sz="2400" smtClean="0"/>
              <a:t>Carol Chomsky (1969)</a:t>
            </a:r>
          </a:p>
        </p:txBody>
      </p:sp>
      <p:pic>
        <p:nvPicPr>
          <p:cNvPr id="1377284" name="Picture 5"/>
          <p:cNvPicPr>
            <a:picLocks noChangeAspect="1"/>
          </p:cNvPicPr>
          <p:nvPr/>
        </p:nvPicPr>
        <p:blipFill>
          <a:blip r:embed="rId3"/>
          <a:srcRect/>
          <a:stretch>
            <a:fillRect/>
          </a:stretch>
        </p:blipFill>
        <p:spPr bwMode="auto">
          <a:xfrm>
            <a:off x="304800" y="1676400"/>
            <a:ext cx="4362450" cy="2170113"/>
          </a:xfrm>
          <a:prstGeom prst="rect">
            <a:avLst/>
          </a:prstGeom>
          <a:noFill/>
          <a:ln w="9525">
            <a:noFill/>
            <a:miter lim="800000"/>
            <a:headEnd/>
            <a:tailEnd/>
          </a:ln>
        </p:spPr>
      </p:pic>
      <p:sp>
        <p:nvSpPr>
          <p:cNvPr id="1377285" name="TextBox 6"/>
          <p:cNvSpPr txBox="1">
            <a:spLocks noChangeArrowheads="1"/>
          </p:cNvSpPr>
          <p:nvPr/>
        </p:nvSpPr>
        <p:spPr bwMode="auto">
          <a:xfrm>
            <a:off x="4953000" y="1981200"/>
            <a:ext cx="326618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“Is the doll easy to see?”</a:t>
            </a:r>
          </a:p>
        </p:txBody>
      </p:sp>
      <p:sp>
        <p:nvSpPr>
          <p:cNvPr id="1377286" name="TextBox 7"/>
          <p:cNvSpPr txBox="1">
            <a:spLocks noChangeArrowheads="1"/>
          </p:cNvSpPr>
          <p:nvPr/>
        </p:nvSpPr>
        <p:spPr bwMode="auto">
          <a:xfrm>
            <a:off x="381000" y="4114800"/>
            <a:ext cx="8610600" cy="1938992"/>
          </a:xfrm>
          <a:prstGeom prst="rect">
            <a:avLst/>
          </a:prstGeom>
          <a:noFill/>
          <a:ln w="9525">
            <a:noFill/>
            <a:miter lim="800000"/>
            <a:headEnd/>
            <a:tailEnd/>
          </a:ln>
        </p:spPr>
        <p:txBody>
          <a:bodyPr>
            <a:prstTxWarp prst="textNoShape">
              <a:avLst/>
            </a:prstTxWarp>
            <a:spAutoFit/>
          </a:bodyPr>
          <a:lstStyle/>
          <a:p>
            <a:r>
              <a:rPr lang="en-US" b="0" dirty="0">
                <a:latin typeface="Calibri"/>
              </a:rPr>
              <a:t>Child misinterpretation:</a:t>
            </a:r>
          </a:p>
          <a:p>
            <a:endParaRPr lang="en-US" b="0" dirty="0">
              <a:latin typeface="Calibri"/>
            </a:endParaRPr>
          </a:p>
          <a:p>
            <a:r>
              <a:rPr lang="en-US" b="0" dirty="0">
                <a:latin typeface="Calibri"/>
              </a:rPr>
              <a:t>“Is the doll </a:t>
            </a:r>
            <a:r>
              <a:rPr lang="en-US" b="0" dirty="0" smtClean="0">
                <a:latin typeface="Calibri"/>
              </a:rPr>
              <a:t>   easy          to </a:t>
            </a:r>
            <a:r>
              <a:rPr lang="en-US" b="0" dirty="0">
                <a:latin typeface="Calibri"/>
              </a:rPr>
              <a:t>see      ?”</a:t>
            </a:r>
          </a:p>
          <a:p>
            <a:endParaRPr lang="en-US" b="0" dirty="0">
              <a:latin typeface="Calibri"/>
            </a:endParaRPr>
          </a:p>
          <a:p>
            <a:r>
              <a:rPr lang="en-US" b="0" dirty="0">
                <a:latin typeface="Calibri"/>
              </a:rPr>
              <a:t>(</a:t>
            </a:r>
            <a:r>
              <a:rPr lang="en-US" b="0" dirty="0" err="1">
                <a:latin typeface="Calibri"/>
              </a:rPr>
              <a:t>Mis</a:t>
            </a:r>
            <a:r>
              <a:rPr lang="en-US" b="0" dirty="0">
                <a:latin typeface="Calibri"/>
              </a:rPr>
              <a:t>)Interpretation: “Is it easy for the doll to see (something)?”</a:t>
            </a:r>
          </a:p>
        </p:txBody>
      </p:sp>
      <p:sp>
        <p:nvSpPr>
          <p:cNvPr id="1377287" name="Rounded Rectangle 8"/>
          <p:cNvSpPr>
            <a:spLocks noChangeArrowheads="1"/>
          </p:cNvSpPr>
          <p:nvPr/>
        </p:nvSpPr>
        <p:spPr bwMode="auto">
          <a:xfrm>
            <a:off x="838200" y="4876800"/>
            <a:ext cx="1143000" cy="3810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latin typeface="Calibri"/>
            </a:endParaRPr>
          </a:p>
        </p:txBody>
      </p:sp>
      <p:sp>
        <p:nvSpPr>
          <p:cNvPr id="1377288" name="Rounded Rectangle 9"/>
          <p:cNvSpPr>
            <a:spLocks noChangeArrowheads="1"/>
          </p:cNvSpPr>
          <p:nvPr/>
        </p:nvSpPr>
        <p:spPr bwMode="auto">
          <a:xfrm>
            <a:off x="2819400" y="48768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solidFill>
                <a:srgbClr val="5BE5A4"/>
              </a:solidFill>
              <a:latin typeface="Calibri"/>
            </a:endParaRPr>
          </a:p>
        </p:txBody>
      </p:sp>
      <p:cxnSp>
        <p:nvCxnSpPr>
          <p:cNvPr id="1377289" name="Curved Connector 10"/>
          <p:cNvCxnSpPr>
            <a:cxnSpLocks noChangeShapeType="1"/>
            <a:stCxn id="1377288" idx="2"/>
            <a:endCxn id="1377287" idx="2"/>
          </p:cNvCxnSpPr>
          <p:nvPr/>
        </p:nvCxnSpPr>
        <p:spPr bwMode="auto">
          <a:xfrm rot="5400000">
            <a:off x="2152650" y="4514851"/>
            <a:ext cx="3175" cy="1485900"/>
          </a:xfrm>
          <a:prstGeom prst="curvedConnector3">
            <a:avLst>
              <a:gd name="adj1" fmla="val 14395468"/>
            </a:avLst>
          </a:prstGeom>
          <a:noFill/>
          <a:ln w="9525">
            <a:solidFill>
              <a:schemeClr val="accent2"/>
            </a:solidFill>
            <a:round/>
            <a:headEnd/>
            <a:tailEnd type="arrow" w="med" len="med"/>
          </a:ln>
        </p:spPr>
      </p:cxnSp>
      <p:sp>
        <p:nvSpPr>
          <p:cNvPr id="1377290" name="Rounded Rectangle 11"/>
          <p:cNvSpPr>
            <a:spLocks noChangeArrowheads="1"/>
          </p:cNvSpPr>
          <p:nvPr/>
        </p:nvSpPr>
        <p:spPr bwMode="auto">
          <a:xfrm>
            <a:off x="4267200" y="4876800"/>
            <a:ext cx="152400" cy="381000"/>
          </a:xfrm>
          <a:prstGeom prst="roundRect">
            <a:avLst>
              <a:gd name="adj" fmla="val 16667"/>
            </a:avLst>
          </a:prstGeom>
          <a:noFill/>
          <a:ln w="9525">
            <a:solidFill>
              <a:schemeClr val="bg2"/>
            </a:solidFill>
            <a:round/>
            <a:headEnd/>
            <a:tailEnd/>
          </a:ln>
        </p:spPr>
        <p:txBody>
          <a:bodyPr>
            <a:prstTxWarp prst="textNoShape">
              <a:avLst/>
            </a:prstTxWarp>
          </a:bodyPr>
          <a:lstStyle/>
          <a:p>
            <a:endParaRPr lang="en-US" dirty="0">
              <a:solidFill>
                <a:srgbClr val="5BE5A4"/>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p:cNvSpPr>
            <a:spLocks noGrp="1" noChangeArrowheads="1"/>
          </p:cNvSpPr>
          <p:nvPr>
            <p:ph type="title" idx="4294967295"/>
          </p:nvPr>
        </p:nvSpPr>
        <p:spPr>
          <a:xfrm>
            <a:off x="762000" y="228600"/>
            <a:ext cx="7772400" cy="1143000"/>
          </a:xfrm>
        </p:spPr>
        <p:txBody>
          <a:bodyPr/>
          <a:lstStyle/>
          <a:p>
            <a:pPr eaLnBrk="1" hangingPunct="1"/>
            <a:r>
              <a:rPr lang="en-US" sz="3200" smtClean="0"/>
              <a:t>What sentences mean</a:t>
            </a:r>
          </a:p>
        </p:txBody>
      </p:sp>
      <p:pic>
        <p:nvPicPr>
          <p:cNvPr id="1324036" name="Picture 5"/>
          <p:cNvPicPr>
            <a:picLocks noChangeAspect="1"/>
          </p:cNvPicPr>
          <p:nvPr/>
        </p:nvPicPr>
        <p:blipFill>
          <a:blip r:embed="rId3"/>
          <a:srcRect/>
          <a:stretch>
            <a:fillRect/>
          </a:stretch>
        </p:blipFill>
        <p:spPr bwMode="auto">
          <a:xfrm>
            <a:off x="1524000" y="2133600"/>
            <a:ext cx="6696075" cy="3733800"/>
          </a:xfrm>
          <a:prstGeom prst="rect">
            <a:avLst/>
          </a:prstGeom>
          <a:noFill/>
          <a:ln w="9525">
            <a:noFill/>
            <a:miter lim="800000"/>
            <a:headEnd/>
            <a:tailEnd/>
          </a:ln>
        </p:spPr>
      </p:pic>
      <p:sp>
        <p:nvSpPr>
          <p:cNvPr id="1324037" name="Text Box 5"/>
          <p:cNvSpPr txBox="1">
            <a:spLocks noChangeArrowheads="1"/>
          </p:cNvSpPr>
          <p:nvPr/>
        </p:nvSpPr>
        <p:spPr bwMode="auto">
          <a:xfrm>
            <a:off x="1660525" y="6067425"/>
            <a:ext cx="4613613"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rPr>
              <a:t>“Visiting relatives can be irritating.”</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0" name="Title 1"/>
          <p:cNvSpPr>
            <a:spLocks noGrp="1"/>
          </p:cNvSpPr>
          <p:nvPr>
            <p:ph type="title" idx="4294967295"/>
          </p:nvPr>
        </p:nvSpPr>
        <p:spPr>
          <a:xfrm>
            <a:off x="685800" y="152400"/>
            <a:ext cx="7772400" cy="1143000"/>
          </a:xfrm>
        </p:spPr>
        <p:txBody>
          <a:bodyPr/>
          <a:lstStyle/>
          <a:p>
            <a:r>
              <a:rPr lang="en-US" sz="3200" smtClean="0"/>
              <a:t>More complicated silent things</a:t>
            </a:r>
          </a:p>
        </p:txBody>
      </p:sp>
      <p:sp>
        <p:nvSpPr>
          <p:cNvPr id="1379331" name="Content Placeholder 2"/>
          <p:cNvSpPr>
            <a:spLocks noGrp="1"/>
          </p:cNvSpPr>
          <p:nvPr>
            <p:ph idx="4294967295"/>
          </p:nvPr>
        </p:nvSpPr>
        <p:spPr>
          <a:xfrm>
            <a:off x="228600" y="990600"/>
            <a:ext cx="8915400" cy="1676400"/>
          </a:xfrm>
        </p:spPr>
        <p:txBody>
          <a:bodyPr/>
          <a:lstStyle/>
          <a:p>
            <a:pPr>
              <a:buFontTx/>
              <a:buNone/>
            </a:pPr>
            <a:r>
              <a:rPr lang="en-US" sz="2400" smtClean="0"/>
              <a:t>Carol Chomsky (1969)</a:t>
            </a:r>
          </a:p>
        </p:txBody>
      </p:sp>
      <p:pic>
        <p:nvPicPr>
          <p:cNvPr id="1379332" name="Picture 5"/>
          <p:cNvPicPr>
            <a:picLocks noChangeAspect="1"/>
          </p:cNvPicPr>
          <p:nvPr/>
        </p:nvPicPr>
        <p:blipFill>
          <a:blip r:embed="rId3"/>
          <a:srcRect/>
          <a:stretch>
            <a:fillRect/>
          </a:stretch>
        </p:blipFill>
        <p:spPr bwMode="auto">
          <a:xfrm>
            <a:off x="304800" y="1676400"/>
            <a:ext cx="4362450" cy="2170113"/>
          </a:xfrm>
          <a:prstGeom prst="rect">
            <a:avLst/>
          </a:prstGeom>
          <a:noFill/>
          <a:ln w="9525">
            <a:noFill/>
            <a:miter lim="800000"/>
            <a:headEnd/>
            <a:tailEnd/>
          </a:ln>
        </p:spPr>
      </p:pic>
      <p:sp>
        <p:nvSpPr>
          <p:cNvPr id="1379333" name="TextBox 6"/>
          <p:cNvSpPr txBox="1">
            <a:spLocks noChangeArrowheads="1"/>
          </p:cNvSpPr>
          <p:nvPr/>
        </p:nvSpPr>
        <p:spPr bwMode="auto">
          <a:xfrm>
            <a:off x="4953000" y="1981200"/>
            <a:ext cx="326618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“Is the doll easy to see?”</a:t>
            </a:r>
          </a:p>
        </p:txBody>
      </p:sp>
      <p:sp>
        <p:nvSpPr>
          <p:cNvPr id="1379334" name="TextBox 7"/>
          <p:cNvSpPr txBox="1">
            <a:spLocks noChangeArrowheads="1"/>
          </p:cNvSpPr>
          <p:nvPr/>
        </p:nvSpPr>
        <p:spPr bwMode="auto">
          <a:xfrm>
            <a:off x="381000" y="4114800"/>
            <a:ext cx="8610600" cy="2677656"/>
          </a:xfrm>
          <a:prstGeom prst="rect">
            <a:avLst/>
          </a:prstGeom>
          <a:noFill/>
          <a:ln w="9525">
            <a:noFill/>
            <a:miter lim="800000"/>
            <a:headEnd/>
            <a:tailEnd/>
          </a:ln>
        </p:spPr>
        <p:txBody>
          <a:bodyPr>
            <a:prstTxWarp prst="textNoShape">
              <a:avLst/>
            </a:prstTxWarp>
            <a:spAutoFit/>
          </a:bodyPr>
          <a:lstStyle/>
          <a:p>
            <a:r>
              <a:rPr lang="en-US" b="0" dirty="0">
                <a:latin typeface="Calibri"/>
              </a:rPr>
              <a:t>Child misinterpretation:</a:t>
            </a:r>
          </a:p>
          <a:p>
            <a:endParaRPr lang="en-US" b="0" dirty="0">
              <a:latin typeface="Calibri"/>
            </a:endParaRPr>
          </a:p>
          <a:p>
            <a:r>
              <a:rPr lang="en-US" b="0" dirty="0">
                <a:latin typeface="Calibri"/>
              </a:rPr>
              <a:t>“Is the doll    easy          to see      ?”</a:t>
            </a:r>
          </a:p>
          <a:p>
            <a:endParaRPr lang="en-US" b="0" dirty="0">
              <a:latin typeface="Calibri"/>
            </a:endParaRPr>
          </a:p>
          <a:p>
            <a:r>
              <a:rPr lang="en-US" b="0" dirty="0">
                <a:latin typeface="Calibri"/>
              </a:rPr>
              <a:t>Children probably need more exposure to these kinds of constructions (</a:t>
            </a:r>
            <a:r>
              <a:rPr lang="en-US" b="0" i="1" dirty="0">
                <a:latin typeface="Calibri"/>
              </a:rPr>
              <a:t>is easy to</a:t>
            </a:r>
            <a:r>
              <a:rPr lang="en-US" b="0" dirty="0">
                <a:latin typeface="Calibri"/>
              </a:rPr>
              <a:t>, </a:t>
            </a:r>
            <a:r>
              <a:rPr lang="en-US" b="0" i="1" dirty="0">
                <a:latin typeface="Calibri"/>
              </a:rPr>
              <a:t>is hard to</a:t>
            </a:r>
            <a:r>
              <a:rPr lang="en-US" b="0" dirty="0">
                <a:latin typeface="Calibri"/>
              </a:rPr>
              <a:t>, …) in order to learn the correct interpretation.</a:t>
            </a:r>
          </a:p>
        </p:txBody>
      </p:sp>
      <p:sp>
        <p:nvSpPr>
          <p:cNvPr id="1379335" name="Rounded Rectangle 8"/>
          <p:cNvSpPr>
            <a:spLocks noChangeArrowheads="1"/>
          </p:cNvSpPr>
          <p:nvPr/>
        </p:nvSpPr>
        <p:spPr bwMode="auto">
          <a:xfrm>
            <a:off x="838200" y="4876800"/>
            <a:ext cx="1143000" cy="3810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latin typeface="Calibri"/>
            </a:endParaRPr>
          </a:p>
        </p:txBody>
      </p:sp>
      <p:sp>
        <p:nvSpPr>
          <p:cNvPr id="1379336" name="Rounded Rectangle 9"/>
          <p:cNvSpPr>
            <a:spLocks noChangeArrowheads="1"/>
          </p:cNvSpPr>
          <p:nvPr/>
        </p:nvSpPr>
        <p:spPr bwMode="auto">
          <a:xfrm>
            <a:off x="2819400" y="4876800"/>
            <a:ext cx="152400" cy="3810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solidFill>
                <a:srgbClr val="5BE5A4"/>
              </a:solidFill>
              <a:latin typeface="Calibri"/>
            </a:endParaRPr>
          </a:p>
        </p:txBody>
      </p:sp>
      <p:cxnSp>
        <p:nvCxnSpPr>
          <p:cNvPr id="1379337" name="Curved Connector 10"/>
          <p:cNvCxnSpPr>
            <a:cxnSpLocks noChangeShapeType="1"/>
            <a:stCxn id="1379336" idx="2"/>
            <a:endCxn id="1379335" idx="2"/>
          </p:cNvCxnSpPr>
          <p:nvPr/>
        </p:nvCxnSpPr>
        <p:spPr bwMode="auto">
          <a:xfrm rot="5400000">
            <a:off x="2152650" y="4514851"/>
            <a:ext cx="3175" cy="1485900"/>
          </a:xfrm>
          <a:prstGeom prst="curvedConnector3">
            <a:avLst>
              <a:gd name="adj1" fmla="val 14395468"/>
            </a:avLst>
          </a:prstGeom>
          <a:noFill/>
          <a:ln w="9525">
            <a:solidFill>
              <a:schemeClr val="accent2"/>
            </a:solidFill>
            <a:round/>
            <a:headEnd/>
            <a:tailEnd type="arrow" w="med" len="med"/>
          </a:ln>
        </p:spPr>
      </p:cxnSp>
      <p:sp>
        <p:nvSpPr>
          <p:cNvPr id="1379338" name="Rounded Rectangle 11"/>
          <p:cNvSpPr>
            <a:spLocks noChangeArrowheads="1"/>
          </p:cNvSpPr>
          <p:nvPr/>
        </p:nvSpPr>
        <p:spPr bwMode="auto">
          <a:xfrm>
            <a:off x="4267200" y="4876800"/>
            <a:ext cx="152400" cy="381000"/>
          </a:xfrm>
          <a:prstGeom prst="roundRect">
            <a:avLst>
              <a:gd name="adj" fmla="val 16667"/>
            </a:avLst>
          </a:prstGeom>
          <a:noFill/>
          <a:ln w="9525">
            <a:solidFill>
              <a:schemeClr val="bg2"/>
            </a:solidFill>
            <a:round/>
            <a:headEnd/>
            <a:tailEnd/>
          </a:ln>
        </p:spPr>
        <p:txBody>
          <a:bodyPr>
            <a:prstTxWarp prst="textNoShape">
              <a:avLst/>
            </a:prstTxWarp>
          </a:bodyPr>
          <a:lstStyle/>
          <a:p>
            <a:endParaRPr lang="en-US" dirty="0">
              <a:solidFill>
                <a:srgbClr val="5BE5A4"/>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Title 1"/>
          <p:cNvSpPr>
            <a:spLocks noGrp="1"/>
          </p:cNvSpPr>
          <p:nvPr>
            <p:ph type="title" idx="4294967295"/>
          </p:nvPr>
        </p:nvSpPr>
        <p:spPr>
          <a:xfrm>
            <a:off x="685800" y="152400"/>
            <a:ext cx="7772400" cy="1143000"/>
          </a:xfrm>
        </p:spPr>
        <p:txBody>
          <a:bodyPr/>
          <a:lstStyle/>
          <a:p>
            <a:r>
              <a:rPr lang="en-US" sz="3200" smtClean="0"/>
              <a:t>Pronouns</a:t>
            </a:r>
          </a:p>
        </p:txBody>
      </p:sp>
      <p:sp>
        <p:nvSpPr>
          <p:cNvPr id="1381379" name="Content Placeholder 2"/>
          <p:cNvSpPr>
            <a:spLocks noGrp="1"/>
          </p:cNvSpPr>
          <p:nvPr>
            <p:ph idx="4294967295"/>
          </p:nvPr>
        </p:nvSpPr>
        <p:spPr>
          <a:xfrm>
            <a:off x="228600" y="1143000"/>
            <a:ext cx="8610600" cy="4114800"/>
          </a:xfrm>
        </p:spPr>
        <p:txBody>
          <a:bodyPr/>
          <a:lstStyle/>
          <a:p>
            <a:pPr>
              <a:buFontTx/>
              <a:buNone/>
            </a:pPr>
            <a:r>
              <a:rPr lang="en-US" sz="2200" smtClean="0"/>
              <a:t>Pronouns are energy-saving devices that allow us to refer to someone or something (whose identity we know) without using a name (like “Sarah” or “Jareth”) or other noun phrase (like “the girl” or “a very impressive goblin king”).</a:t>
            </a:r>
          </a:p>
          <a:p>
            <a:pPr>
              <a:buFontTx/>
              <a:buNone/>
            </a:pPr>
            <a:endParaRPr lang="en-US" sz="2200" smtClean="0"/>
          </a:p>
        </p:txBody>
      </p:sp>
      <p:pic>
        <p:nvPicPr>
          <p:cNvPr id="1381380" name="Picture 4"/>
          <p:cNvPicPr>
            <a:picLocks noChangeAspect="1"/>
          </p:cNvPicPr>
          <p:nvPr/>
        </p:nvPicPr>
        <p:blipFill>
          <a:blip r:embed="rId3"/>
          <a:srcRect/>
          <a:stretch>
            <a:fillRect/>
          </a:stretch>
        </p:blipFill>
        <p:spPr bwMode="auto">
          <a:xfrm>
            <a:off x="6400800" y="2514600"/>
            <a:ext cx="2038350" cy="2022475"/>
          </a:xfrm>
          <a:prstGeom prst="rect">
            <a:avLst/>
          </a:prstGeom>
          <a:noFill/>
          <a:ln w="9525">
            <a:noFill/>
            <a:miter lim="800000"/>
            <a:headEnd/>
            <a:tailEnd/>
          </a:ln>
        </p:spPr>
      </p:pic>
      <p:sp>
        <p:nvSpPr>
          <p:cNvPr id="1381381" name="Rectangle 5"/>
          <p:cNvSpPr>
            <a:spLocks noChangeArrowheads="1"/>
          </p:cNvSpPr>
          <p:nvPr/>
        </p:nvSpPr>
        <p:spPr bwMode="auto">
          <a:xfrm>
            <a:off x="228600" y="2971800"/>
            <a:ext cx="5867400" cy="1785104"/>
          </a:xfrm>
          <a:prstGeom prst="rect">
            <a:avLst/>
          </a:prstGeom>
          <a:noFill/>
          <a:ln w="9525">
            <a:noFill/>
            <a:miter lim="800000"/>
            <a:headEnd/>
            <a:tailEnd/>
          </a:ln>
        </p:spPr>
        <p:txBody>
          <a:bodyPr>
            <a:prstTxWarp prst="textNoShape">
              <a:avLst/>
            </a:prstTxWarp>
            <a:spAutoFit/>
          </a:bodyPr>
          <a:lstStyle/>
          <a:p>
            <a:r>
              <a:rPr lang="en-US" sz="2200" b="0" dirty="0">
                <a:solidFill>
                  <a:schemeClr val="tx2"/>
                </a:solidFill>
                <a:latin typeface="Calibri"/>
              </a:rPr>
              <a:t>Sarah</a:t>
            </a:r>
            <a:r>
              <a:rPr lang="en-US" sz="2200" b="0" dirty="0">
                <a:latin typeface="Calibri"/>
              </a:rPr>
              <a:t> though that </a:t>
            </a:r>
            <a:r>
              <a:rPr lang="en-US" sz="2200" b="0" dirty="0">
                <a:solidFill>
                  <a:schemeClr val="tx2"/>
                </a:solidFill>
                <a:latin typeface="Calibri"/>
              </a:rPr>
              <a:t>she</a:t>
            </a:r>
            <a:r>
              <a:rPr lang="en-US" sz="2200" b="0" dirty="0">
                <a:latin typeface="Calibri"/>
              </a:rPr>
              <a:t> could save her brother.</a:t>
            </a:r>
          </a:p>
          <a:p>
            <a:endParaRPr lang="en-US" sz="2200" b="0" i="1" dirty="0">
              <a:latin typeface="Calibri"/>
            </a:endParaRPr>
          </a:p>
          <a:p>
            <a:r>
              <a:rPr lang="en-US" sz="2200" b="0" dirty="0" err="1">
                <a:solidFill>
                  <a:schemeClr val="hlink"/>
                </a:solidFill>
                <a:latin typeface="Calibri"/>
              </a:rPr>
              <a:t>Jareth</a:t>
            </a:r>
            <a:r>
              <a:rPr lang="en-US" sz="2200" b="0" dirty="0">
                <a:latin typeface="Calibri"/>
              </a:rPr>
              <a:t> was surprised </a:t>
            </a:r>
            <a:r>
              <a:rPr lang="en-US" sz="2200" b="0" dirty="0">
                <a:solidFill>
                  <a:schemeClr val="bg2"/>
                </a:solidFill>
                <a:latin typeface="Calibri"/>
              </a:rPr>
              <a:t>the girl</a:t>
            </a:r>
            <a:r>
              <a:rPr lang="en-US" sz="2200" b="0" dirty="0">
                <a:solidFill>
                  <a:srgbClr val="2CF1E9"/>
                </a:solidFill>
                <a:latin typeface="Calibri"/>
              </a:rPr>
              <a:t> </a:t>
            </a:r>
            <a:r>
              <a:rPr lang="en-US" sz="2200" b="0" dirty="0">
                <a:latin typeface="Calibri"/>
              </a:rPr>
              <a:t>summoned </a:t>
            </a:r>
            <a:r>
              <a:rPr lang="en-US" sz="2200" b="0" dirty="0">
                <a:solidFill>
                  <a:schemeClr val="hlink"/>
                </a:solidFill>
                <a:latin typeface="Calibri"/>
              </a:rPr>
              <a:t>him</a:t>
            </a:r>
            <a:r>
              <a:rPr lang="en-US" sz="2200" b="0" dirty="0">
                <a:latin typeface="Calibri"/>
              </a:rPr>
              <a:t>, and resolved to show </a:t>
            </a:r>
            <a:r>
              <a:rPr lang="en-US" sz="2200" b="0" dirty="0">
                <a:solidFill>
                  <a:schemeClr val="bg2"/>
                </a:solidFill>
                <a:latin typeface="Calibri"/>
              </a:rPr>
              <a:t>her</a:t>
            </a:r>
            <a:r>
              <a:rPr lang="en-US" sz="2200" b="0" dirty="0">
                <a:latin typeface="Calibri"/>
              </a:rPr>
              <a:t> </a:t>
            </a:r>
            <a:r>
              <a:rPr lang="en-US" sz="2200" b="0" dirty="0">
                <a:solidFill>
                  <a:schemeClr val="hlink"/>
                </a:solidFill>
                <a:latin typeface="Calibri"/>
              </a:rPr>
              <a:t>he</a:t>
            </a:r>
            <a:r>
              <a:rPr lang="en-US" sz="2200" b="0" dirty="0">
                <a:latin typeface="Calibri"/>
              </a:rPr>
              <a:t> was a very impressive goblin king.</a:t>
            </a:r>
          </a:p>
        </p:txBody>
      </p:sp>
      <p:pic>
        <p:nvPicPr>
          <p:cNvPr id="1381382" name="Picture 3"/>
          <p:cNvPicPr>
            <a:picLocks noChangeAspect="1"/>
          </p:cNvPicPr>
          <p:nvPr/>
        </p:nvPicPr>
        <p:blipFill>
          <a:blip r:embed="rId4">
            <a:lum bright="34000" contrast="54000"/>
            <a:grayscl/>
          </a:blip>
          <a:srcRect/>
          <a:stretch>
            <a:fillRect/>
          </a:stretch>
        </p:blipFill>
        <p:spPr bwMode="auto">
          <a:xfrm>
            <a:off x="4724400" y="4724400"/>
            <a:ext cx="2216150" cy="1743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Title 1"/>
          <p:cNvSpPr>
            <a:spLocks noGrp="1"/>
          </p:cNvSpPr>
          <p:nvPr>
            <p:ph type="title" idx="4294967295"/>
          </p:nvPr>
        </p:nvSpPr>
        <p:spPr>
          <a:xfrm>
            <a:off x="685800" y="152400"/>
            <a:ext cx="7772400" cy="1143000"/>
          </a:xfrm>
        </p:spPr>
        <p:txBody>
          <a:bodyPr/>
          <a:lstStyle/>
          <a:p>
            <a:r>
              <a:rPr lang="en-US" sz="3200" smtClean="0"/>
              <a:t>Pronouns</a:t>
            </a:r>
          </a:p>
        </p:txBody>
      </p:sp>
      <p:sp>
        <p:nvSpPr>
          <p:cNvPr id="1383427" name="Content Placeholder 2"/>
          <p:cNvSpPr>
            <a:spLocks noGrp="1"/>
          </p:cNvSpPr>
          <p:nvPr>
            <p:ph idx="4294967295"/>
          </p:nvPr>
        </p:nvSpPr>
        <p:spPr>
          <a:xfrm>
            <a:off x="228600" y="1143000"/>
            <a:ext cx="8610600" cy="2133600"/>
          </a:xfrm>
        </p:spPr>
        <p:txBody>
          <a:bodyPr/>
          <a:lstStyle/>
          <a:p>
            <a:pPr>
              <a:buFontTx/>
              <a:buNone/>
            </a:pPr>
            <a:r>
              <a:rPr lang="en-US" sz="2200" smtClean="0"/>
              <a:t>Young children seem to know how to use pronouns – they like to use them if a preceding noun has already established what they refer to. </a:t>
            </a:r>
          </a:p>
          <a:p>
            <a:pPr>
              <a:buFontTx/>
              <a:buNone/>
            </a:pPr>
            <a:endParaRPr lang="en-US" sz="2200" smtClean="0"/>
          </a:p>
          <a:p>
            <a:pPr>
              <a:buFontTx/>
              <a:buNone/>
            </a:pPr>
            <a:r>
              <a:rPr lang="en-US" sz="2200" smtClean="0"/>
              <a:t>Imitation task results with 2 ½ and 3-year-old children (Lust 1981): </a:t>
            </a:r>
          </a:p>
        </p:txBody>
      </p:sp>
      <p:sp>
        <p:nvSpPr>
          <p:cNvPr id="1383428" name="Rectangle 8"/>
          <p:cNvSpPr>
            <a:spLocks noChangeArrowheads="1"/>
          </p:cNvSpPr>
          <p:nvPr/>
        </p:nvSpPr>
        <p:spPr bwMode="auto">
          <a:xfrm>
            <a:off x="228600" y="2971800"/>
            <a:ext cx="8610600" cy="2123658"/>
          </a:xfrm>
          <a:prstGeom prst="rect">
            <a:avLst/>
          </a:prstGeom>
          <a:noFill/>
          <a:ln w="9525">
            <a:noFill/>
            <a:miter lim="800000"/>
            <a:headEnd/>
            <a:tailEnd/>
          </a:ln>
        </p:spPr>
        <p:txBody>
          <a:bodyPr>
            <a:prstTxWarp prst="textNoShape">
              <a:avLst/>
            </a:prstTxWarp>
            <a:spAutoFit/>
          </a:bodyPr>
          <a:lstStyle/>
          <a:p>
            <a:endParaRPr lang="en-US" sz="2200" b="0" dirty="0">
              <a:solidFill>
                <a:schemeClr val="tx2"/>
              </a:solidFill>
              <a:latin typeface="Calibri"/>
            </a:endParaRPr>
          </a:p>
          <a:p>
            <a:r>
              <a:rPr lang="en-US" sz="2200" b="0" dirty="0">
                <a:latin typeface="Calibri"/>
              </a:rPr>
              <a:t>Experimenter says a sentence with two names: </a:t>
            </a:r>
          </a:p>
          <a:p>
            <a:r>
              <a:rPr lang="en-US" sz="2200" b="0" dirty="0">
                <a:latin typeface="Calibri"/>
              </a:rPr>
              <a:t>“Because </a:t>
            </a:r>
            <a:r>
              <a:rPr lang="en-US" sz="2200" b="0" dirty="0">
                <a:solidFill>
                  <a:schemeClr val="tx2"/>
                </a:solidFill>
                <a:latin typeface="Calibri"/>
              </a:rPr>
              <a:t>Sam</a:t>
            </a:r>
            <a:r>
              <a:rPr lang="en-US" sz="2200" b="0" dirty="0">
                <a:latin typeface="Calibri"/>
              </a:rPr>
              <a:t> was thirsty, </a:t>
            </a:r>
            <a:r>
              <a:rPr lang="en-US" sz="2200" b="0" dirty="0">
                <a:solidFill>
                  <a:schemeClr val="tx2"/>
                </a:solidFill>
                <a:latin typeface="Calibri"/>
              </a:rPr>
              <a:t>Sam</a:t>
            </a:r>
            <a:r>
              <a:rPr lang="en-US" sz="2200" b="0" dirty="0">
                <a:latin typeface="Calibri"/>
              </a:rPr>
              <a:t> drank some soda.” </a:t>
            </a:r>
          </a:p>
          <a:p>
            <a:endParaRPr lang="en-US" sz="2200" b="0" i="1" dirty="0">
              <a:latin typeface="Calibri"/>
            </a:endParaRPr>
          </a:p>
          <a:p>
            <a:r>
              <a:rPr lang="en-US" sz="2200" b="0" dirty="0">
                <a:latin typeface="Calibri"/>
              </a:rPr>
              <a:t>Child replaces second name with a pronoun:</a:t>
            </a:r>
            <a:endParaRPr lang="en-US" sz="2200" b="0" dirty="0">
              <a:solidFill>
                <a:srgbClr val="FFFFFF"/>
              </a:solidFill>
              <a:latin typeface="Calibri"/>
            </a:endParaRPr>
          </a:p>
          <a:p>
            <a:r>
              <a:rPr lang="en-US" sz="2200" b="0" dirty="0">
                <a:latin typeface="Calibri"/>
              </a:rPr>
              <a:t>“Because </a:t>
            </a:r>
            <a:r>
              <a:rPr lang="en-US" sz="2200" b="0" dirty="0">
                <a:solidFill>
                  <a:schemeClr val="tx2"/>
                </a:solidFill>
                <a:latin typeface="Calibri"/>
              </a:rPr>
              <a:t>Sam</a:t>
            </a:r>
            <a:r>
              <a:rPr lang="en-US" sz="2200" b="0" dirty="0">
                <a:latin typeface="Calibri"/>
              </a:rPr>
              <a:t> was thirsty, </a:t>
            </a:r>
            <a:r>
              <a:rPr lang="en-US" sz="2200" b="0" dirty="0">
                <a:solidFill>
                  <a:schemeClr val="tx2"/>
                </a:solidFill>
                <a:latin typeface="Calibri"/>
              </a:rPr>
              <a:t>he</a:t>
            </a:r>
            <a:r>
              <a:rPr lang="en-US" sz="2200" b="0" dirty="0">
                <a:latin typeface="Calibri"/>
              </a:rPr>
              <a:t> drank some soda.”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Title 1"/>
          <p:cNvSpPr>
            <a:spLocks noGrp="1"/>
          </p:cNvSpPr>
          <p:nvPr>
            <p:ph type="title" idx="4294967295"/>
          </p:nvPr>
        </p:nvSpPr>
        <p:spPr>
          <a:xfrm>
            <a:off x="685800" y="152400"/>
            <a:ext cx="7772400" cy="1143000"/>
          </a:xfrm>
        </p:spPr>
        <p:txBody>
          <a:bodyPr/>
          <a:lstStyle/>
          <a:p>
            <a:r>
              <a:rPr lang="en-US" sz="3200" smtClean="0"/>
              <a:t>Pronouns</a:t>
            </a:r>
          </a:p>
        </p:txBody>
      </p:sp>
      <p:sp>
        <p:nvSpPr>
          <p:cNvPr id="1385475" name="Content Placeholder 2"/>
          <p:cNvSpPr>
            <a:spLocks noGrp="1"/>
          </p:cNvSpPr>
          <p:nvPr>
            <p:ph idx="4294967295"/>
          </p:nvPr>
        </p:nvSpPr>
        <p:spPr>
          <a:xfrm>
            <a:off x="228600" y="1143000"/>
            <a:ext cx="8610600" cy="2133600"/>
          </a:xfrm>
        </p:spPr>
        <p:txBody>
          <a:bodyPr/>
          <a:lstStyle/>
          <a:p>
            <a:pPr>
              <a:buFontTx/>
              <a:buNone/>
            </a:pPr>
            <a:r>
              <a:rPr lang="en-US" sz="2200" smtClean="0"/>
              <a:t>Young children seem to know how to use pronouns – they like to use them if a preceding noun has already established what they refer to. </a:t>
            </a:r>
          </a:p>
          <a:p>
            <a:pPr>
              <a:buFontTx/>
              <a:buNone/>
            </a:pPr>
            <a:endParaRPr lang="en-US" sz="2200" smtClean="0"/>
          </a:p>
          <a:p>
            <a:pPr>
              <a:buFontTx/>
              <a:buNone/>
            </a:pPr>
            <a:r>
              <a:rPr lang="en-US" sz="2200" smtClean="0"/>
              <a:t>Imitation task results with 2 ½ and 3-year-old children (Lust 1981): </a:t>
            </a:r>
          </a:p>
        </p:txBody>
      </p:sp>
      <p:sp>
        <p:nvSpPr>
          <p:cNvPr id="1385476" name="Rectangle 5"/>
          <p:cNvSpPr>
            <a:spLocks noChangeArrowheads="1"/>
          </p:cNvSpPr>
          <p:nvPr/>
        </p:nvSpPr>
        <p:spPr bwMode="auto">
          <a:xfrm>
            <a:off x="228600" y="2971800"/>
            <a:ext cx="8610600" cy="2123658"/>
          </a:xfrm>
          <a:prstGeom prst="rect">
            <a:avLst/>
          </a:prstGeom>
          <a:noFill/>
          <a:ln w="9525">
            <a:noFill/>
            <a:miter lim="800000"/>
            <a:headEnd/>
            <a:tailEnd/>
          </a:ln>
        </p:spPr>
        <p:txBody>
          <a:bodyPr>
            <a:prstTxWarp prst="textNoShape">
              <a:avLst/>
            </a:prstTxWarp>
            <a:spAutoFit/>
          </a:bodyPr>
          <a:lstStyle/>
          <a:p>
            <a:endParaRPr lang="en-US" sz="2200" b="0" dirty="0">
              <a:solidFill>
                <a:schemeClr val="tx2"/>
              </a:solidFill>
              <a:latin typeface="Calibri"/>
            </a:endParaRPr>
          </a:p>
          <a:p>
            <a:r>
              <a:rPr lang="en-US" sz="2200" b="0" dirty="0">
                <a:latin typeface="Calibri"/>
              </a:rPr>
              <a:t>Experimenter says a sentence with a pronoun before a name: </a:t>
            </a:r>
          </a:p>
          <a:p>
            <a:r>
              <a:rPr lang="en-US" sz="2200" b="0" dirty="0">
                <a:latin typeface="Calibri"/>
              </a:rPr>
              <a:t>“Because </a:t>
            </a:r>
            <a:r>
              <a:rPr lang="en-US" sz="2200" b="0" dirty="0">
                <a:solidFill>
                  <a:schemeClr val="tx2"/>
                </a:solidFill>
                <a:latin typeface="Calibri"/>
              </a:rPr>
              <a:t>he</a:t>
            </a:r>
            <a:r>
              <a:rPr lang="en-US" sz="2200" b="0" dirty="0">
                <a:latin typeface="Calibri"/>
              </a:rPr>
              <a:t> was thirsty, </a:t>
            </a:r>
            <a:r>
              <a:rPr lang="en-US" sz="2200" b="0" dirty="0">
                <a:solidFill>
                  <a:schemeClr val="tx2"/>
                </a:solidFill>
                <a:latin typeface="Calibri"/>
              </a:rPr>
              <a:t>Sam</a:t>
            </a:r>
            <a:r>
              <a:rPr lang="en-US" sz="2200" b="0" dirty="0">
                <a:latin typeface="Calibri"/>
              </a:rPr>
              <a:t> drank some soda.” </a:t>
            </a:r>
          </a:p>
          <a:p>
            <a:endParaRPr lang="en-US" sz="2200" b="0" i="1" dirty="0">
              <a:latin typeface="Calibri"/>
            </a:endParaRPr>
          </a:p>
          <a:p>
            <a:r>
              <a:rPr lang="en-US" sz="2200" b="0" dirty="0">
                <a:latin typeface="Calibri"/>
              </a:rPr>
              <a:t>Child replaces name and pronoun so name comes first:</a:t>
            </a:r>
            <a:endParaRPr lang="en-US" sz="2200" b="0" dirty="0">
              <a:solidFill>
                <a:srgbClr val="FFFFFF"/>
              </a:solidFill>
              <a:latin typeface="Calibri"/>
            </a:endParaRPr>
          </a:p>
          <a:p>
            <a:r>
              <a:rPr lang="en-US" sz="2200" b="0" dirty="0">
                <a:latin typeface="Calibri"/>
              </a:rPr>
              <a:t>“Because </a:t>
            </a:r>
            <a:r>
              <a:rPr lang="en-US" sz="2200" b="0" dirty="0">
                <a:solidFill>
                  <a:schemeClr val="tx2"/>
                </a:solidFill>
                <a:latin typeface="Calibri"/>
              </a:rPr>
              <a:t>Sam</a:t>
            </a:r>
            <a:r>
              <a:rPr lang="en-US" sz="2200" b="0" dirty="0">
                <a:latin typeface="Calibri"/>
              </a:rPr>
              <a:t> was thirsty, </a:t>
            </a:r>
            <a:r>
              <a:rPr lang="en-US" sz="2200" b="0" dirty="0">
                <a:solidFill>
                  <a:schemeClr val="tx2"/>
                </a:solidFill>
                <a:latin typeface="Calibri"/>
              </a:rPr>
              <a:t>he</a:t>
            </a:r>
            <a:r>
              <a:rPr lang="en-US" sz="2200" b="0" dirty="0">
                <a:latin typeface="Calibri"/>
              </a:rPr>
              <a:t> drank some soda.” </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Title 1"/>
          <p:cNvSpPr>
            <a:spLocks noGrp="1"/>
          </p:cNvSpPr>
          <p:nvPr>
            <p:ph type="title" idx="4294967295"/>
          </p:nvPr>
        </p:nvSpPr>
        <p:spPr>
          <a:xfrm>
            <a:off x="685800" y="152400"/>
            <a:ext cx="7772400" cy="1143000"/>
          </a:xfrm>
        </p:spPr>
        <p:txBody>
          <a:bodyPr/>
          <a:lstStyle/>
          <a:p>
            <a:r>
              <a:rPr lang="en-US" sz="3200" smtClean="0"/>
              <a:t>Trickier Pronouns</a:t>
            </a:r>
          </a:p>
        </p:txBody>
      </p:sp>
      <p:sp>
        <p:nvSpPr>
          <p:cNvPr id="1387523" name="Content Placeholder 2"/>
          <p:cNvSpPr>
            <a:spLocks noGrp="1"/>
          </p:cNvSpPr>
          <p:nvPr>
            <p:ph idx="4294967295"/>
          </p:nvPr>
        </p:nvSpPr>
        <p:spPr>
          <a:xfrm>
            <a:off x="228600" y="1828800"/>
            <a:ext cx="8610600" cy="2590800"/>
          </a:xfrm>
        </p:spPr>
        <p:txBody>
          <a:bodyPr/>
          <a:lstStyle/>
          <a:p>
            <a:pPr>
              <a:buFontTx/>
              <a:buNone/>
            </a:pPr>
            <a:r>
              <a:rPr lang="en-US" sz="2200" dirty="0" smtClean="0">
                <a:solidFill>
                  <a:schemeClr val="tx2"/>
                </a:solidFill>
              </a:rPr>
              <a:t>Reflexive pronouns </a:t>
            </a:r>
            <a:r>
              <a:rPr lang="en-US" sz="2200" dirty="0" smtClean="0"/>
              <a:t>have different forms than </a:t>
            </a:r>
            <a:r>
              <a:rPr lang="en-US" sz="2200" dirty="0" smtClean="0">
                <a:solidFill>
                  <a:schemeClr val="accent2"/>
                </a:solidFill>
              </a:rPr>
              <a:t>“plain” pronouns</a:t>
            </a:r>
          </a:p>
          <a:p>
            <a:pPr>
              <a:buFontTx/>
              <a:buNone/>
            </a:pPr>
            <a:endParaRPr lang="en-US" sz="2200" dirty="0" smtClean="0"/>
          </a:p>
          <a:p>
            <a:pPr>
              <a:buFontTx/>
              <a:buNone/>
            </a:pPr>
            <a:r>
              <a:rPr lang="en-US" sz="2200" dirty="0" smtClean="0">
                <a:solidFill>
                  <a:schemeClr val="tx2"/>
                </a:solidFill>
              </a:rPr>
              <a:t>myself		</a:t>
            </a:r>
            <a:r>
              <a:rPr lang="en-US" sz="2200" dirty="0" smtClean="0">
                <a:solidFill>
                  <a:schemeClr val="accent2"/>
                </a:solidFill>
              </a:rPr>
              <a:t>me, I		</a:t>
            </a:r>
            <a:r>
              <a:rPr lang="en-US" sz="2200" dirty="0" smtClean="0">
                <a:solidFill>
                  <a:schemeClr val="tx2"/>
                </a:solidFill>
              </a:rPr>
              <a:t>herself		</a:t>
            </a:r>
            <a:r>
              <a:rPr lang="en-US" sz="2200" dirty="0" smtClean="0">
                <a:solidFill>
                  <a:schemeClr val="accent2"/>
                </a:solidFill>
              </a:rPr>
              <a:t>she, her</a:t>
            </a:r>
          </a:p>
          <a:p>
            <a:pPr>
              <a:buFontTx/>
              <a:buNone/>
            </a:pPr>
            <a:r>
              <a:rPr lang="en-US" sz="2200" dirty="0" smtClean="0">
                <a:solidFill>
                  <a:schemeClr val="tx2"/>
                </a:solidFill>
              </a:rPr>
              <a:t>yourself	</a:t>
            </a:r>
            <a:r>
              <a:rPr lang="en-US" sz="2200" dirty="0" smtClean="0">
                <a:solidFill>
                  <a:schemeClr val="accent2"/>
                </a:solidFill>
              </a:rPr>
              <a:t>you		</a:t>
            </a:r>
            <a:r>
              <a:rPr lang="en-US" sz="2200" dirty="0" smtClean="0">
                <a:solidFill>
                  <a:schemeClr val="tx2"/>
                </a:solidFill>
              </a:rPr>
              <a:t>itself		</a:t>
            </a:r>
            <a:r>
              <a:rPr lang="en-US" sz="2200" dirty="0" smtClean="0">
                <a:solidFill>
                  <a:schemeClr val="accent2"/>
                </a:solidFill>
              </a:rPr>
              <a:t>it</a:t>
            </a:r>
          </a:p>
          <a:p>
            <a:pPr>
              <a:buFontTx/>
              <a:buNone/>
            </a:pPr>
            <a:r>
              <a:rPr lang="en-US" sz="2200" dirty="0" smtClean="0">
                <a:solidFill>
                  <a:schemeClr val="tx2"/>
                </a:solidFill>
              </a:rPr>
              <a:t>himself		</a:t>
            </a:r>
            <a:r>
              <a:rPr lang="en-US" sz="2200" dirty="0" smtClean="0">
                <a:solidFill>
                  <a:schemeClr val="accent2"/>
                </a:solidFill>
              </a:rPr>
              <a:t>he, him	</a:t>
            </a:r>
            <a:r>
              <a:rPr lang="en-US" sz="2200" dirty="0" smtClean="0">
                <a:solidFill>
                  <a:schemeClr val="accent2"/>
                </a:solidFill>
              </a:rPr>
              <a:t>	</a:t>
            </a:r>
            <a:r>
              <a:rPr lang="en-US" sz="2200" dirty="0" smtClean="0">
                <a:solidFill>
                  <a:schemeClr val="tx2"/>
                </a:solidFill>
              </a:rPr>
              <a:t>ourselves</a:t>
            </a:r>
            <a:r>
              <a:rPr lang="en-US" sz="2200" dirty="0" smtClean="0">
                <a:solidFill>
                  <a:schemeClr val="tx2"/>
                </a:solidFill>
              </a:rPr>
              <a:t>	</a:t>
            </a:r>
            <a:r>
              <a:rPr lang="en-US" sz="2200" dirty="0" smtClean="0">
                <a:solidFill>
                  <a:schemeClr val="accent2"/>
                </a:solidFill>
              </a:rPr>
              <a:t>we, us</a:t>
            </a:r>
          </a:p>
          <a:p>
            <a:pPr>
              <a:buFontTx/>
              <a:buNone/>
            </a:pPr>
            <a:r>
              <a:rPr lang="en-US" sz="2200" dirty="0" smtClean="0">
                <a:solidFill>
                  <a:schemeClr val="tx2"/>
                </a:solidFill>
              </a:rPr>
              <a:t>themselves	</a:t>
            </a:r>
            <a:r>
              <a:rPr lang="en-US" sz="2200" dirty="0" smtClean="0">
                <a:solidFill>
                  <a:schemeClr val="accent2"/>
                </a:solidFill>
              </a:rPr>
              <a:t>they, them</a:t>
            </a:r>
          </a:p>
          <a:p>
            <a:pPr>
              <a:buFontTx/>
              <a:buNone/>
            </a:pPr>
            <a:endParaRPr lang="en-US" sz="2200" dirty="0" smtClean="0">
              <a:solidFill>
                <a:schemeClr val="accent2"/>
              </a:solidFill>
            </a:endParaRPr>
          </a:p>
          <a:p>
            <a:pPr>
              <a:buFontTx/>
              <a:buNone/>
            </a:pPr>
            <a:endParaRPr lang="en-US" sz="2200" dirty="0" smtClean="0">
              <a:solidFill>
                <a:schemeClr val="accent2"/>
              </a:solidFill>
            </a:endParaRPr>
          </a:p>
          <a:p>
            <a:pPr>
              <a:buFontTx/>
              <a:buNone/>
            </a:pPr>
            <a:endParaRPr lang="en-US" sz="2200" dirty="0" smtClean="0"/>
          </a:p>
          <a:p>
            <a:pPr>
              <a:buFontTx/>
              <a:buNone/>
            </a:pPr>
            <a:endParaRPr lang="en-US" sz="2200" dirty="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Title 1"/>
          <p:cNvSpPr>
            <a:spLocks noGrp="1"/>
          </p:cNvSpPr>
          <p:nvPr>
            <p:ph type="title" idx="4294967295"/>
          </p:nvPr>
        </p:nvSpPr>
        <p:spPr>
          <a:xfrm>
            <a:off x="685800" y="152400"/>
            <a:ext cx="7772400" cy="1143000"/>
          </a:xfrm>
        </p:spPr>
        <p:txBody>
          <a:bodyPr/>
          <a:lstStyle/>
          <a:p>
            <a:r>
              <a:rPr lang="en-US" sz="3200" smtClean="0"/>
              <a:t>Trickier Pronouns</a:t>
            </a:r>
          </a:p>
        </p:txBody>
      </p:sp>
      <p:sp>
        <p:nvSpPr>
          <p:cNvPr id="1389571" name="Content Placeholder 2"/>
          <p:cNvSpPr>
            <a:spLocks noGrp="1"/>
          </p:cNvSpPr>
          <p:nvPr>
            <p:ph idx="4294967295"/>
          </p:nvPr>
        </p:nvSpPr>
        <p:spPr>
          <a:xfrm>
            <a:off x="228600" y="1828800"/>
            <a:ext cx="8610600" cy="3352800"/>
          </a:xfrm>
        </p:spPr>
        <p:txBody>
          <a:bodyPr/>
          <a:lstStyle/>
          <a:p>
            <a:pPr>
              <a:buFontTx/>
              <a:buNone/>
            </a:pPr>
            <a:r>
              <a:rPr lang="en-US" sz="2200" dirty="0" smtClean="0">
                <a:solidFill>
                  <a:schemeClr val="tx2"/>
                </a:solidFill>
              </a:rPr>
              <a:t>Reflexive pronouns </a:t>
            </a:r>
            <a:r>
              <a:rPr lang="en-US" sz="2200" dirty="0" smtClean="0"/>
              <a:t>behave differently than </a:t>
            </a:r>
            <a:r>
              <a:rPr lang="en-US" sz="2200" dirty="0" smtClean="0">
                <a:solidFill>
                  <a:schemeClr val="accent2"/>
                </a:solidFill>
              </a:rPr>
              <a:t>“plain” pronouns</a:t>
            </a:r>
            <a:r>
              <a:rPr lang="en-US" sz="2200" dirty="0" smtClean="0"/>
              <a:t>: they are interpreted differently</a:t>
            </a:r>
            <a:endParaRPr lang="en-US" sz="2200" dirty="0" smtClean="0">
              <a:solidFill>
                <a:schemeClr val="accent2"/>
              </a:solidFill>
            </a:endParaRPr>
          </a:p>
          <a:p>
            <a:pPr>
              <a:buFontTx/>
              <a:buNone/>
            </a:pPr>
            <a:endParaRPr lang="en-US" sz="2200" dirty="0" smtClean="0"/>
          </a:p>
          <a:p>
            <a:pPr>
              <a:buFontTx/>
              <a:buNone/>
            </a:pPr>
            <a:r>
              <a:rPr lang="en-US" sz="2200" dirty="0" err="1"/>
              <a:t>Jareth</a:t>
            </a:r>
            <a:r>
              <a:rPr lang="en-US" sz="2200" dirty="0"/>
              <a:t> thought   that </a:t>
            </a:r>
            <a:r>
              <a:rPr lang="en-US" sz="2200" dirty="0" err="1">
                <a:solidFill>
                  <a:schemeClr val="tx2"/>
                </a:solidFill>
              </a:rPr>
              <a:t>Hoggle</a:t>
            </a:r>
            <a:r>
              <a:rPr lang="en-US" sz="2200" dirty="0"/>
              <a:t>   tricked </a:t>
            </a:r>
            <a:r>
              <a:rPr lang="en-US" sz="2200" dirty="0">
                <a:solidFill>
                  <a:schemeClr val="tx2"/>
                </a:solidFill>
              </a:rPr>
              <a:t>himself</a:t>
            </a:r>
            <a:r>
              <a:rPr lang="en-US" sz="2200" dirty="0"/>
              <a:t>.</a:t>
            </a:r>
          </a:p>
          <a:p>
            <a:pPr>
              <a:buFontTx/>
              <a:buNone/>
            </a:pPr>
            <a:r>
              <a:rPr lang="en-US" sz="2200" dirty="0" smtClean="0"/>
              <a:t>= </a:t>
            </a:r>
            <a:r>
              <a:rPr lang="en-US" sz="2200" dirty="0" err="1" smtClean="0"/>
              <a:t>Jareth</a:t>
            </a:r>
            <a:r>
              <a:rPr lang="en-US" sz="2200" dirty="0" smtClean="0"/>
              <a:t> thought that </a:t>
            </a:r>
            <a:r>
              <a:rPr lang="en-US" sz="2200" dirty="0" err="1" smtClean="0"/>
              <a:t>Hoggle</a:t>
            </a:r>
            <a:r>
              <a:rPr lang="en-US" sz="2200" dirty="0" smtClean="0"/>
              <a:t> tricked </a:t>
            </a:r>
            <a:r>
              <a:rPr lang="en-US" sz="2200" dirty="0" err="1" smtClean="0"/>
              <a:t>Hoggle</a:t>
            </a:r>
            <a:r>
              <a:rPr lang="en-US" sz="2200" dirty="0" smtClean="0"/>
              <a:t>.</a:t>
            </a:r>
          </a:p>
          <a:p>
            <a:pPr>
              <a:buFontTx/>
              <a:buNone/>
            </a:pPr>
            <a:endParaRPr lang="en-US" sz="2200" dirty="0" smtClean="0"/>
          </a:p>
          <a:p>
            <a:pPr>
              <a:buFontTx/>
              <a:buNone/>
            </a:pPr>
            <a:r>
              <a:rPr lang="en-US" sz="2200" dirty="0" err="1">
                <a:solidFill>
                  <a:schemeClr val="accent2"/>
                </a:solidFill>
              </a:rPr>
              <a:t>Jareth</a:t>
            </a:r>
            <a:r>
              <a:rPr lang="en-US" sz="2200" dirty="0"/>
              <a:t> thought    that </a:t>
            </a:r>
            <a:r>
              <a:rPr lang="en-US" sz="2200" dirty="0" err="1"/>
              <a:t>Hoggle</a:t>
            </a:r>
            <a:r>
              <a:rPr lang="en-US" sz="2200" dirty="0"/>
              <a:t> tricked   </a:t>
            </a:r>
            <a:r>
              <a:rPr lang="en-US" sz="2200" dirty="0">
                <a:solidFill>
                  <a:schemeClr val="accent2"/>
                </a:solidFill>
              </a:rPr>
              <a:t>him</a:t>
            </a:r>
            <a:r>
              <a:rPr lang="en-US" sz="2200" dirty="0"/>
              <a:t>.</a:t>
            </a:r>
          </a:p>
          <a:p>
            <a:pPr>
              <a:buFontTx/>
              <a:buNone/>
            </a:pPr>
            <a:r>
              <a:rPr lang="en-US" sz="2200" dirty="0" smtClean="0"/>
              <a:t>= </a:t>
            </a:r>
            <a:r>
              <a:rPr lang="en-US" sz="2200" dirty="0" err="1" smtClean="0"/>
              <a:t>Jareth</a:t>
            </a:r>
            <a:r>
              <a:rPr lang="en-US" sz="2200" dirty="0" smtClean="0"/>
              <a:t> thought that </a:t>
            </a:r>
            <a:r>
              <a:rPr lang="en-US" sz="2200" dirty="0" err="1" smtClean="0"/>
              <a:t>Hoggle</a:t>
            </a:r>
            <a:r>
              <a:rPr lang="en-US" sz="2200" dirty="0" smtClean="0"/>
              <a:t> tricked </a:t>
            </a:r>
            <a:r>
              <a:rPr lang="en-US" sz="2200" dirty="0" err="1" smtClean="0"/>
              <a:t>Jareth</a:t>
            </a:r>
            <a:r>
              <a:rPr lang="en-US" sz="2200" dirty="0" smtClean="0"/>
              <a:t>.</a:t>
            </a:r>
          </a:p>
          <a:p>
            <a:pPr>
              <a:buFontTx/>
              <a:buNone/>
            </a:pPr>
            <a:endParaRPr lang="en-US" sz="2200" dirty="0" smtClean="0">
              <a:solidFill>
                <a:schemeClr val="accent2"/>
              </a:solidFill>
            </a:endParaRPr>
          </a:p>
          <a:p>
            <a:pPr>
              <a:buFontTx/>
              <a:buNone/>
            </a:pPr>
            <a:endParaRPr lang="en-US" sz="2200" dirty="0" smtClean="0"/>
          </a:p>
          <a:p>
            <a:pPr>
              <a:buFontTx/>
              <a:buNone/>
            </a:pPr>
            <a:endParaRPr lang="en-US" sz="2200" dirty="0" smtClean="0"/>
          </a:p>
        </p:txBody>
      </p:sp>
      <p:sp>
        <p:nvSpPr>
          <p:cNvPr id="1389572" name="Rounded Rectangle 5"/>
          <p:cNvSpPr>
            <a:spLocks noChangeArrowheads="1"/>
          </p:cNvSpPr>
          <p:nvPr/>
        </p:nvSpPr>
        <p:spPr bwMode="auto">
          <a:xfrm>
            <a:off x="0" y="3429000"/>
            <a:ext cx="6400800" cy="4572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
        <p:nvSpPr>
          <p:cNvPr id="1389573" name="Rounded Rectangle 6"/>
          <p:cNvSpPr>
            <a:spLocks noChangeArrowheads="1"/>
          </p:cNvSpPr>
          <p:nvPr/>
        </p:nvSpPr>
        <p:spPr bwMode="auto">
          <a:xfrm>
            <a:off x="228600" y="4648200"/>
            <a:ext cx="6400800" cy="457200"/>
          </a:xfrm>
          <a:prstGeom prst="roundRect">
            <a:avLst>
              <a:gd name="adj" fmla="val 16667"/>
            </a:avLst>
          </a:prstGeom>
          <a:solidFill>
            <a:schemeClr val="bg1"/>
          </a:solidFill>
          <a:ln w="9525">
            <a:solidFill>
              <a:schemeClr val="bg1"/>
            </a:solidFill>
            <a:round/>
            <a:headEnd/>
            <a:tailEnd/>
          </a:ln>
        </p:spPr>
        <p:txBody>
          <a:bodyPr>
            <a:prstTxWarp prst="textNoShape">
              <a:avLst/>
            </a:prstTxWarp>
          </a:bodyPr>
          <a:lstStyle/>
          <a:p>
            <a:endParaRPr lang="en-US"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8" name="Title 1"/>
          <p:cNvSpPr>
            <a:spLocks noGrp="1"/>
          </p:cNvSpPr>
          <p:nvPr>
            <p:ph type="title" idx="4294967295"/>
          </p:nvPr>
        </p:nvSpPr>
        <p:spPr>
          <a:xfrm>
            <a:off x="685800" y="152400"/>
            <a:ext cx="7772400" cy="1143000"/>
          </a:xfrm>
        </p:spPr>
        <p:txBody>
          <a:bodyPr/>
          <a:lstStyle/>
          <a:p>
            <a:r>
              <a:rPr lang="en-US" sz="3200" smtClean="0"/>
              <a:t>Trickier Pronouns</a:t>
            </a:r>
          </a:p>
        </p:txBody>
      </p:sp>
      <p:sp>
        <p:nvSpPr>
          <p:cNvPr id="1391619" name="Content Placeholder 2"/>
          <p:cNvSpPr>
            <a:spLocks noGrp="1"/>
          </p:cNvSpPr>
          <p:nvPr>
            <p:ph idx="4294967295"/>
          </p:nvPr>
        </p:nvSpPr>
        <p:spPr>
          <a:xfrm>
            <a:off x="228600" y="1828800"/>
            <a:ext cx="8610600" cy="4648200"/>
          </a:xfrm>
        </p:spPr>
        <p:txBody>
          <a:bodyPr/>
          <a:lstStyle/>
          <a:p>
            <a:pPr>
              <a:buFontTx/>
              <a:buNone/>
            </a:pPr>
            <a:r>
              <a:rPr lang="en-US" sz="2200" dirty="0" smtClean="0">
                <a:solidFill>
                  <a:schemeClr val="tx2"/>
                </a:solidFill>
              </a:rPr>
              <a:t>Reflexive pronouns </a:t>
            </a:r>
            <a:r>
              <a:rPr lang="en-US" sz="2200" dirty="0" smtClean="0"/>
              <a:t>behave differently than </a:t>
            </a:r>
            <a:r>
              <a:rPr lang="en-US" sz="2200" dirty="0" smtClean="0">
                <a:solidFill>
                  <a:schemeClr val="accent2"/>
                </a:solidFill>
              </a:rPr>
              <a:t>“plain” pronouns</a:t>
            </a:r>
            <a:r>
              <a:rPr lang="en-US" sz="2200" dirty="0" smtClean="0"/>
              <a:t>: they are interpreted differently</a:t>
            </a:r>
            <a:endParaRPr lang="en-US" sz="2200" dirty="0" smtClean="0">
              <a:solidFill>
                <a:schemeClr val="accent2"/>
              </a:solidFill>
            </a:endParaRPr>
          </a:p>
          <a:p>
            <a:pPr>
              <a:buFontTx/>
              <a:buNone/>
            </a:pPr>
            <a:endParaRPr lang="en-US" sz="2200" dirty="0" smtClean="0"/>
          </a:p>
          <a:p>
            <a:pPr>
              <a:buFontTx/>
              <a:buNone/>
            </a:pPr>
            <a:r>
              <a:rPr lang="en-US" sz="2200" dirty="0" err="1"/>
              <a:t>Jareth</a:t>
            </a:r>
            <a:r>
              <a:rPr lang="en-US" sz="2200" dirty="0"/>
              <a:t> thought   that </a:t>
            </a:r>
            <a:r>
              <a:rPr lang="en-US" sz="2200" dirty="0" err="1">
                <a:solidFill>
                  <a:schemeClr val="tx2"/>
                </a:solidFill>
              </a:rPr>
              <a:t>Hoggle</a:t>
            </a:r>
            <a:r>
              <a:rPr lang="en-US" sz="2200" dirty="0"/>
              <a:t>   tricked </a:t>
            </a:r>
            <a:r>
              <a:rPr lang="en-US" sz="2200" dirty="0">
                <a:solidFill>
                  <a:schemeClr val="tx2"/>
                </a:solidFill>
              </a:rPr>
              <a:t>himself</a:t>
            </a:r>
            <a:r>
              <a:rPr lang="en-US" sz="2200" dirty="0"/>
              <a:t>.</a:t>
            </a:r>
          </a:p>
          <a:p>
            <a:pPr>
              <a:buFontTx/>
              <a:buNone/>
            </a:pPr>
            <a:r>
              <a:rPr lang="en-US" sz="2200" dirty="0" smtClean="0"/>
              <a:t>= </a:t>
            </a:r>
            <a:r>
              <a:rPr lang="en-US" sz="2200" dirty="0" err="1" smtClean="0"/>
              <a:t>Jareth</a:t>
            </a:r>
            <a:r>
              <a:rPr lang="en-US" sz="2200" dirty="0" smtClean="0"/>
              <a:t> thought that </a:t>
            </a:r>
            <a:r>
              <a:rPr lang="en-US" sz="2200" dirty="0" err="1" smtClean="0"/>
              <a:t>Hoggle</a:t>
            </a:r>
            <a:r>
              <a:rPr lang="en-US" sz="2200" dirty="0" smtClean="0"/>
              <a:t> tricked </a:t>
            </a:r>
            <a:r>
              <a:rPr lang="en-US" sz="2200" dirty="0" err="1" smtClean="0"/>
              <a:t>Hoggle</a:t>
            </a:r>
            <a:r>
              <a:rPr lang="en-US" sz="2200" dirty="0" smtClean="0"/>
              <a:t>.</a:t>
            </a:r>
          </a:p>
          <a:p>
            <a:pPr>
              <a:buFontTx/>
              <a:buNone/>
            </a:pPr>
            <a:endParaRPr lang="en-US" sz="2200" dirty="0" smtClean="0"/>
          </a:p>
          <a:p>
            <a:pPr>
              <a:buFontTx/>
              <a:buNone/>
            </a:pPr>
            <a:r>
              <a:rPr lang="en-US" sz="2200" dirty="0" err="1">
                <a:solidFill>
                  <a:schemeClr val="accent2"/>
                </a:solidFill>
              </a:rPr>
              <a:t>Jareth</a:t>
            </a:r>
            <a:r>
              <a:rPr lang="en-US" sz="2200" dirty="0"/>
              <a:t> thought    that </a:t>
            </a:r>
            <a:r>
              <a:rPr lang="en-US" sz="2200" dirty="0" err="1"/>
              <a:t>Hoggle</a:t>
            </a:r>
            <a:r>
              <a:rPr lang="en-US" sz="2200" dirty="0"/>
              <a:t> tricked   </a:t>
            </a:r>
            <a:r>
              <a:rPr lang="en-US" sz="2200" dirty="0">
                <a:solidFill>
                  <a:schemeClr val="accent2"/>
                </a:solidFill>
              </a:rPr>
              <a:t>him</a:t>
            </a:r>
            <a:r>
              <a:rPr lang="en-US" sz="2200" dirty="0"/>
              <a:t>.</a:t>
            </a:r>
          </a:p>
          <a:p>
            <a:pPr>
              <a:buFontTx/>
              <a:buNone/>
            </a:pPr>
            <a:r>
              <a:rPr lang="en-US" sz="2200" dirty="0" smtClean="0"/>
              <a:t>= </a:t>
            </a:r>
            <a:r>
              <a:rPr lang="en-US" sz="2200" dirty="0" err="1" smtClean="0"/>
              <a:t>Jareth</a:t>
            </a:r>
            <a:r>
              <a:rPr lang="en-US" sz="2200" dirty="0" smtClean="0"/>
              <a:t> thought that </a:t>
            </a:r>
            <a:r>
              <a:rPr lang="en-US" sz="2200" dirty="0" err="1" smtClean="0"/>
              <a:t>Hoggle</a:t>
            </a:r>
            <a:r>
              <a:rPr lang="en-US" sz="2200" dirty="0" smtClean="0"/>
              <a:t> tricked </a:t>
            </a:r>
            <a:r>
              <a:rPr lang="en-US" sz="2200" dirty="0" err="1" smtClean="0"/>
              <a:t>Jareth</a:t>
            </a:r>
            <a:r>
              <a:rPr lang="en-US" sz="2200" dirty="0" smtClean="0"/>
              <a:t>.</a:t>
            </a:r>
          </a:p>
          <a:p>
            <a:pPr>
              <a:buFontTx/>
              <a:buNone/>
            </a:pPr>
            <a:endParaRPr lang="en-US" sz="2200" dirty="0" smtClean="0"/>
          </a:p>
          <a:p>
            <a:pPr>
              <a:buFontTx/>
              <a:buNone/>
            </a:pPr>
            <a:endParaRPr lang="en-US" sz="2200" dirty="0" smtClean="0">
              <a:solidFill>
                <a:schemeClr val="accent2"/>
              </a:solidFill>
            </a:endParaRPr>
          </a:p>
          <a:p>
            <a:pPr>
              <a:buFontTx/>
              <a:buNone/>
            </a:pPr>
            <a:endParaRPr lang="en-US" sz="2200" dirty="0" smtClean="0"/>
          </a:p>
          <a:p>
            <a:pPr>
              <a:buFontTx/>
              <a:buNone/>
            </a:pPr>
            <a:endParaRPr lang="en-US" sz="2200" dirty="0" smtClean="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Title 1"/>
          <p:cNvSpPr>
            <a:spLocks noGrp="1"/>
          </p:cNvSpPr>
          <p:nvPr>
            <p:ph type="title" idx="4294967295"/>
          </p:nvPr>
        </p:nvSpPr>
        <p:spPr>
          <a:xfrm>
            <a:off x="685800" y="152400"/>
            <a:ext cx="7772400" cy="1143000"/>
          </a:xfrm>
        </p:spPr>
        <p:txBody>
          <a:bodyPr/>
          <a:lstStyle/>
          <a:p>
            <a:r>
              <a:rPr lang="en-US" sz="3200" smtClean="0"/>
              <a:t>Trickier Pronouns</a:t>
            </a:r>
          </a:p>
        </p:txBody>
      </p:sp>
      <p:sp>
        <p:nvSpPr>
          <p:cNvPr id="1393667" name="Content Placeholder 2"/>
          <p:cNvSpPr>
            <a:spLocks noGrp="1"/>
          </p:cNvSpPr>
          <p:nvPr>
            <p:ph idx="4294967295"/>
          </p:nvPr>
        </p:nvSpPr>
        <p:spPr>
          <a:xfrm>
            <a:off x="228600" y="1828800"/>
            <a:ext cx="8610600" cy="4648200"/>
          </a:xfrm>
        </p:spPr>
        <p:txBody>
          <a:bodyPr/>
          <a:lstStyle/>
          <a:p>
            <a:pPr>
              <a:buFontTx/>
              <a:buNone/>
            </a:pPr>
            <a:r>
              <a:rPr lang="en-US" sz="2200" dirty="0" smtClean="0">
                <a:solidFill>
                  <a:schemeClr val="tx2"/>
                </a:solidFill>
              </a:rPr>
              <a:t>Reflexive pronouns </a:t>
            </a:r>
            <a:r>
              <a:rPr lang="en-US" sz="2200" dirty="0" smtClean="0"/>
              <a:t>behave differently than </a:t>
            </a:r>
            <a:r>
              <a:rPr lang="en-US" sz="2200" dirty="0" smtClean="0">
                <a:solidFill>
                  <a:schemeClr val="accent2"/>
                </a:solidFill>
              </a:rPr>
              <a:t>“plain” pronouns</a:t>
            </a:r>
            <a:r>
              <a:rPr lang="en-US" sz="2200" dirty="0" smtClean="0"/>
              <a:t>: they are interpreted differently</a:t>
            </a:r>
            <a:endParaRPr lang="en-US" sz="2200" dirty="0" smtClean="0">
              <a:solidFill>
                <a:schemeClr val="accent2"/>
              </a:solidFill>
            </a:endParaRPr>
          </a:p>
          <a:p>
            <a:pPr>
              <a:buFontTx/>
              <a:buNone/>
            </a:pPr>
            <a:endParaRPr lang="en-US" sz="2200" dirty="0" smtClean="0"/>
          </a:p>
          <a:p>
            <a:pPr>
              <a:buFontTx/>
              <a:buNone/>
            </a:pPr>
            <a:r>
              <a:rPr lang="en-US" sz="2200" dirty="0" err="1" smtClean="0"/>
              <a:t>Jareth</a:t>
            </a:r>
            <a:r>
              <a:rPr lang="en-US" sz="2200" dirty="0" smtClean="0"/>
              <a:t> thought </a:t>
            </a:r>
            <a:r>
              <a:rPr lang="en-US" sz="2200" dirty="0" smtClean="0"/>
              <a:t>  that </a:t>
            </a:r>
            <a:r>
              <a:rPr lang="en-US" sz="2200" dirty="0" err="1" smtClean="0">
                <a:solidFill>
                  <a:schemeClr val="tx2"/>
                </a:solidFill>
              </a:rPr>
              <a:t>Hoggle</a:t>
            </a:r>
            <a:r>
              <a:rPr lang="en-US" sz="2200" dirty="0" smtClean="0"/>
              <a:t> </a:t>
            </a:r>
            <a:r>
              <a:rPr lang="en-US" sz="2200" dirty="0" smtClean="0"/>
              <a:t>  tricked </a:t>
            </a:r>
            <a:r>
              <a:rPr lang="en-US" sz="2200" dirty="0" smtClean="0">
                <a:solidFill>
                  <a:schemeClr val="tx2"/>
                </a:solidFill>
              </a:rPr>
              <a:t>himself</a:t>
            </a:r>
            <a:r>
              <a:rPr lang="en-US" sz="2200" dirty="0" smtClean="0"/>
              <a:t>.</a:t>
            </a:r>
          </a:p>
          <a:p>
            <a:pPr>
              <a:buFontTx/>
              <a:buNone/>
            </a:pPr>
            <a:endParaRPr lang="en-US" sz="2200" dirty="0" smtClean="0"/>
          </a:p>
          <a:p>
            <a:pPr>
              <a:buFontTx/>
              <a:buNone/>
            </a:pPr>
            <a:endParaRPr lang="en-US" sz="2200" dirty="0" smtClean="0"/>
          </a:p>
          <a:p>
            <a:pPr>
              <a:buFontTx/>
              <a:buNone/>
            </a:pPr>
            <a:r>
              <a:rPr lang="en-US" sz="2200" dirty="0" err="1" smtClean="0">
                <a:solidFill>
                  <a:schemeClr val="accent2"/>
                </a:solidFill>
              </a:rPr>
              <a:t>Jareth</a:t>
            </a:r>
            <a:r>
              <a:rPr lang="en-US" sz="2200" dirty="0" smtClean="0"/>
              <a:t> thought </a:t>
            </a:r>
            <a:r>
              <a:rPr lang="en-US" sz="2200" dirty="0" smtClean="0"/>
              <a:t>   that </a:t>
            </a:r>
            <a:r>
              <a:rPr lang="en-US" sz="2200" dirty="0" err="1" smtClean="0"/>
              <a:t>Hoggle</a:t>
            </a:r>
            <a:r>
              <a:rPr lang="en-US" sz="2200" dirty="0" smtClean="0"/>
              <a:t> tricked </a:t>
            </a:r>
            <a:r>
              <a:rPr lang="en-US" sz="2200" dirty="0" smtClean="0"/>
              <a:t>  </a:t>
            </a:r>
            <a:r>
              <a:rPr lang="en-US" sz="2200" dirty="0" smtClean="0">
                <a:solidFill>
                  <a:schemeClr val="accent2"/>
                </a:solidFill>
              </a:rPr>
              <a:t>him</a:t>
            </a:r>
            <a:r>
              <a:rPr lang="en-US" sz="2200" dirty="0" smtClean="0"/>
              <a:t>.</a:t>
            </a:r>
          </a:p>
          <a:p>
            <a:pPr>
              <a:buFontTx/>
              <a:buNone/>
            </a:pPr>
            <a:endParaRPr lang="en-US" sz="2200" dirty="0" smtClean="0"/>
          </a:p>
          <a:p>
            <a:pPr>
              <a:buFontTx/>
              <a:buNone/>
            </a:pPr>
            <a:endParaRPr lang="en-US" sz="2200" dirty="0" smtClean="0"/>
          </a:p>
          <a:p>
            <a:pPr>
              <a:buFontTx/>
              <a:buNone/>
            </a:pPr>
            <a:r>
              <a:rPr lang="en-US" sz="2200" dirty="0" smtClean="0"/>
              <a:t>Rule: Reflexive pronouns must refer to a noun phrase inside the </a:t>
            </a:r>
            <a:r>
              <a:rPr lang="en-US" sz="2200" dirty="0" smtClean="0">
                <a:solidFill>
                  <a:schemeClr val="bg2"/>
                </a:solidFill>
              </a:rPr>
              <a:t>same clause</a:t>
            </a:r>
            <a:r>
              <a:rPr lang="en-US" sz="2200" dirty="0" smtClean="0">
                <a:solidFill>
                  <a:srgbClr val="FFFF00"/>
                </a:solidFill>
              </a:rPr>
              <a:t> </a:t>
            </a:r>
            <a:r>
              <a:rPr lang="en-US" sz="2200" dirty="0" smtClean="0"/>
              <a:t>while regular pronouns must not.</a:t>
            </a:r>
          </a:p>
          <a:p>
            <a:pPr>
              <a:buFontTx/>
              <a:buNone/>
            </a:pPr>
            <a:endParaRPr lang="en-US" sz="2200" dirty="0" smtClean="0"/>
          </a:p>
        </p:txBody>
      </p:sp>
      <p:sp>
        <p:nvSpPr>
          <p:cNvPr id="1393668" name="Double Brace 5"/>
          <p:cNvSpPr>
            <a:spLocks noChangeArrowheads="1"/>
          </p:cNvSpPr>
          <p:nvPr/>
        </p:nvSpPr>
        <p:spPr bwMode="auto">
          <a:xfrm>
            <a:off x="2057400" y="2971800"/>
            <a:ext cx="3581400" cy="457200"/>
          </a:xfrm>
          <a:prstGeom prst="bracePair">
            <a:avLst>
              <a:gd name="adj" fmla="val 14931"/>
            </a:avLst>
          </a:prstGeom>
          <a:noFill/>
          <a:ln w="38100">
            <a:solidFill>
              <a:schemeClr val="bg2"/>
            </a:solidFill>
            <a:round/>
            <a:headEnd/>
            <a:tailEnd/>
          </a:ln>
        </p:spPr>
        <p:txBody>
          <a:bodyPr>
            <a:prstTxWarp prst="textNoShape">
              <a:avLst/>
            </a:prstTxWarp>
          </a:bodyPr>
          <a:lstStyle/>
          <a:p>
            <a:endParaRPr lang="en-US" dirty="0">
              <a:solidFill>
                <a:schemeClr val="bg2"/>
              </a:solidFill>
              <a:latin typeface="Calibri"/>
            </a:endParaRPr>
          </a:p>
        </p:txBody>
      </p:sp>
      <p:sp>
        <p:nvSpPr>
          <p:cNvPr id="1393669" name="Double Brace 6"/>
          <p:cNvSpPr>
            <a:spLocks noChangeArrowheads="1"/>
          </p:cNvSpPr>
          <p:nvPr/>
        </p:nvSpPr>
        <p:spPr bwMode="auto">
          <a:xfrm>
            <a:off x="2133600" y="4191000"/>
            <a:ext cx="3048000" cy="457200"/>
          </a:xfrm>
          <a:prstGeom prst="bracePair">
            <a:avLst>
              <a:gd name="adj" fmla="val 8333"/>
            </a:avLst>
          </a:prstGeom>
          <a:noFill/>
          <a:ln w="38100">
            <a:solidFill>
              <a:schemeClr val="bg2"/>
            </a:solidFill>
            <a:round/>
            <a:headEnd/>
            <a:tailEnd/>
          </a:ln>
        </p:spPr>
        <p:txBody>
          <a:bodyPr>
            <a:prstTxWarp prst="textNoShape">
              <a:avLst/>
            </a:prstTxWarp>
          </a:bodyPr>
          <a:lstStyle/>
          <a:p>
            <a:endParaRPr lang="en-US" dirty="0">
              <a:latin typeface="Calibri"/>
            </a:endParaRPr>
          </a:p>
        </p:txBody>
      </p:sp>
      <p:sp>
        <p:nvSpPr>
          <p:cNvPr id="1393670" name="TextBox 7"/>
          <p:cNvSpPr txBox="1">
            <a:spLocks noChangeArrowheads="1"/>
          </p:cNvSpPr>
          <p:nvPr/>
        </p:nvSpPr>
        <p:spPr bwMode="auto">
          <a:xfrm>
            <a:off x="4572000" y="3352800"/>
            <a:ext cx="3161367" cy="369332"/>
          </a:xfrm>
          <a:prstGeom prst="rect">
            <a:avLst/>
          </a:prstGeom>
          <a:noFill/>
          <a:ln w="9525">
            <a:noFill/>
            <a:miter lim="800000"/>
            <a:headEnd/>
            <a:tailEnd/>
          </a:ln>
        </p:spPr>
        <p:txBody>
          <a:bodyPr wrap="none">
            <a:prstTxWarp prst="textNoShape">
              <a:avLst/>
            </a:prstTxWarp>
            <a:spAutoFit/>
          </a:bodyPr>
          <a:lstStyle/>
          <a:p>
            <a:r>
              <a:rPr lang="en-US" sz="1800" b="0" dirty="0">
                <a:solidFill>
                  <a:schemeClr val="tx2"/>
                </a:solidFill>
                <a:latin typeface="Calibri"/>
              </a:rPr>
              <a:t>must refer to NP in same clause</a:t>
            </a:r>
          </a:p>
        </p:txBody>
      </p:sp>
      <p:cxnSp>
        <p:nvCxnSpPr>
          <p:cNvPr id="1393671" name="Curved Connector 9"/>
          <p:cNvCxnSpPr>
            <a:cxnSpLocks noChangeShapeType="1"/>
            <a:stCxn id="1393672" idx="0"/>
            <a:endCxn id="1393673" idx="0"/>
          </p:cNvCxnSpPr>
          <p:nvPr/>
        </p:nvCxnSpPr>
        <p:spPr bwMode="auto">
          <a:xfrm rot="16200000" flipV="1">
            <a:off x="4114800" y="2057401"/>
            <a:ext cx="3175" cy="1828800"/>
          </a:xfrm>
          <a:prstGeom prst="curvedConnector3">
            <a:avLst>
              <a:gd name="adj1" fmla="val 14395468"/>
            </a:avLst>
          </a:prstGeom>
          <a:noFill/>
          <a:ln w="9525">
            <a:solidFill>
              <a:schemeClr val="tx2"/>
            </a:solidFill>
            <a:round/>
            <a:headEnd/>
            <a:tailEnd type="arrow" w="med" len="med"/>
          </a:ln>
        </p:spPr>
      </p:cxnSp>
      <p:sp>
        <p:nvSpPr>
          <p:cNvPr id="1393672" name="Rounded Rectangle 11"/>
          <p:cNvSpPr>
            <a:spLocks noChangeArrowheads="1"/>
          </p:cNvSpPr>
          <p:nvPr/>
        </p:nvSpPr>
        <p:spPr bwMode="auto">
          <a:xfrm>
            <a:off x="4495800" y="2971800"/>
            <a:ext cx="1066800" cy="381000"/>
          </a:xfrm>
          <a:prstGeom prst="roundRect">
            <a:avLst>
              <a:gd name="adj" fmla="val 16667"/>
            </a:avLst>
          </a:prstGeom>
          <a:noFill/>
          <a:ln w="9525">
            <a:solidFill>
              <a:schemeClr val="tx2"/>
            </a:solidFill>
            <a:round/>
            <a:headEnd/>
            <a:tailEnd/>
          </a:ln>
        </p:spPr>
        <p:txBody>
          <a:bodyPr>
            <a:prstTxWarp prst="textNoShape">
              <a:avLst/>
            </a:prstTxWarp>
          </a:bodyPr>
          <a:lstStyle/>
          <a:p>
            <a:endParaRPr lang="en-US" dirty="0">
              <a:latin typeface="Calibri"/>
            </a:endParaRPr>
          </a:p>
        </p:txBody>
      </p:sp>
      <p:sp>
        <p:nvSpPr>
          <p:cNvPr id="1393673" name="Rounded Rectangle 13"/>
          <p:cNvSpPr>
            <a:spLocks noChangeArrowheads="1"/>
          </p:cNvSpPr>
          <p:nvPr/>
        </p:nvSpPr>
        <p:spPr bwMode="auto">
          <a:xfrm>
            <a:off x="2667000" y="2971800"/>
            <a:ext cx="1066800" cy="381000"/>
          </a:xfrm>
          <a:prstGeom prst="roundRect">
            <a:avLst>
              <a:gd name="adj" fmla="val 16667"/>
            </a:avLst>
          </a:prstGeom>
          <a:noFill/>
          <a:ln w="9525">
            <a:solidFill>
              <a:schemeClr val="tx2"/>
            </a:solidFill>
            <a:round/>
            <a:headEnd/>
            <a:tailEnd/>
          </a:ln>
        </p:spPr>
        <p:txBody>
          <a:bodyPr>
            <a:prstTxWarp prst="textNoShape">
              <a:avLst/>
            </a:prstTxWarp>
          </a:bodyPr>
          <a:lstStyle/>
          <a:p>
            <a:endParaRPr lang="en-US" dirty="0">
              <a:latin typeface="Calibri"/>
            </a:endParaRPr>
          </a:p>
        </p:txBody>
      </p:sp>
      <p:cxnSp>
        <p:nvCxnSpPr>
          <p:cNvPr id="1393674" name="Curved Connector 16"/>
          <p:cNvCxnSpPr>
            <a:cxnSpLocks noChangeShapeType="1"/>
            <a:stCxn id="1393675" idx="0"/>
            <a:endCxn id="1393676" idx="0"/>
          </p:cNvCxnSpPr>
          <p:nvPr/>
        </p:nvCxnSpPr>
        <p:spPr bwMode="auto">
          <a:xfrm rot="-5400000" flipH="1" flipV="1">
            <a:off x="2705100" y="2171700"/>
            <a:ext cx="76200" cy="4114800"/>
          </a:xfrm>
          <a:prstGeom prst="curvedConnector3">
            <a:avLst>
              <a:gd name="adj1" fmla="val -300000"/>
            </a:avLst>
          </a:prstGeom>
          <a:noFill/>
          <a:ln w="9525">
            <a:solidFill>
              <a:schemeClr val="accent2"/>
            </a:solidFill>
            <a:round/>
            <a:headEnd/>
            <a:tailEnd type="arrow" w="med" len="med"/>
          </a:ln>
        </p:spPr>
      </p:cxnSp>
      <p:sp>
        <p:nvSpPr>
          <p:cNvPr id="1393675" name="Rounded Rectangle 17"/>
          <p:cNvSpPr>
            <a:spLocks noChangeArrowheads="1"/>
          </p:cNvSpPr>
          <p:nvPr/>
        </p:nvSpPr>
        <p:spPr bwMode="auto">
          <a:xfrm>
            <a:off x="4572000" y="4191000"/>
            <a:ext cx="457200" cy="3810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latin typeface="Calibri"/>
            </a:endParaRPr>
          </a:p>
        </p:txBody>
      </p:sp>
      <p:sp>
        <p:nvSpPr>
          <p:cNvPr id="1393676" name="Rounded Rectangle 18"/>
          <p:cNvSpPr>
            <a:spLocks noChangeArrowheads="1"/>
          </p:cNvSpPr>
          <p:nvPr/>
        </p:nvSpPr>
        <p:spPr bwMode="auto">
          <a:xfrm>
            <a:off x="228600" y="4267200"/>
            <a:ext cx="914400" cy="304800"/>
          </a:xfrm>
          <a:prstGeom prst="roundRect">
            <a:avLst>
              <a:gd name="adj" fmla="val 16667"/>
            </a:avLst>
          </a:prstGeom>
          <a:noFill/>
          <a:ln w="9525">
            <a:solidFill>
              <a:schemeClr val="accent2"/>
            </a:solidFill>
            <a:round/>
            <a:headEnd/>
            <a:tailEnd/>
          </a:ln>
        </p:spPr>
        <p:txBody>
          <a:bodyPr>
            <a:prstTxWarp prst="textNoShape">
              <a:avLst/>
            </a:prstTxWarp>
          </a:bodyPr>
          <a:lstStyle/>
          <a:p>
            <a:endParaRPr lang="en-US" dirty="0">
              <a:latin typeface="Calibri"/>
            </a:endParaRPr>
          </a:p>
        </p:txBody>
      </p:sp>
      <p:sp>
        <p:nvSpPr>
          <p:cNvPr id="1393677" name="TextBox 25"/>
          <p:cNvSpPr txBox="1">
            <a:spLocks noChangeArrowheads="1"/>
          </p:cNvSpPr>
          <p:nvPr/>
        </p:nvSpPr>
        <p:spPr bwMode="auto">
          <a:xfrm>
            <a:off x="4572000" y="4648200"/>
            <a:ext cx="4114800" cy="641350"/>
          </a:xfrm>
          <a:prstGeom prst="rect">
            <a:avLst/>
          </a:prstGeom>
          <a:noFill/>
          <a:ln w="9525">
            <a:noFill/>
            <a:miter lim="800000"/>
            <a:headEnd/>
            <a:tailEnd/>
          </a:ln>
        </p:spPr>
        <p:txBody>
          <a:bodyPr>
            <a:prstTxWarp prst="textNoShape">
              <a:avLst/>
            </a:prstTxWarp>
            <a:spAutoFit/>
          </a:bodyPr>
          <a:lstStyle/>
          <a:p>
            <a:r>
              <a:rPr lang="en-US" sz="1800" b="0" dirty="0">
                <a:solidFill>
                  <a:schemeClr val="accent2"/>
                </a:solidFill>
                <a:latin typeface="Calibri"/>
              </a:rPr>
              <a:t>must not refer to NP in same clause, but can refer to NP in different clause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4" name="Title 1"/>
          <p:cNvSpPr>
            <a:spLocks noGrp="1"/>
          </p:cNvSpPr>
          <p:nvPr>
            <p:ph type="title" idx="4294967295"/>
          </p:nvPr>
        </p:nvSpPr>
        <p:spPr>
          <a:xfrm>
            <a:off x="685800" y="152400"/>
            <a:ext cx="7772400" cy="1143000"/>
          </a:xfrm>
        </p:spPr>
        <p:txBody>
          <a:bodyPr/>
          <a:lstStyle/>
          <a:p>
            <a:r>
              <a:rPr lang="en-US" sz="3200" smtClean="0"/>
              <a:t>Trickier Pronouns</a:t>
            </a:r>
          </a:p>
        </p:txBody>
      </p:sp>
      <p:sp>
        <p:nvSpPr>
          <p:cNvPr id="1395715" name="Content Placeholder 2"/>
          <p:cNvSpPr>
            <a:spLocks noGrp="1"/>
          </p:cNvSpPr>
          <p:nvPr>
            <p:ph idx="4294967295"/>
          </p:nvPr>
        </p:nvSpPr>
        <p:spPr>
          <a:xfrm>
            <a:off x="228600" y="1219200"/>
            <a:ext cx="8610600" cy="4648200"/>
          </a:xfrm>
        </p:spPr>
        <p:txBody>
          <a:bodyPr/>
          <a:lstStyle/>
          <a:p>
            <a:pPr>
              <a:buFontTx/>
              <a:buNone/>
            </a:pPr>
            <a:r>
              <a:rPr lang="en-US" sz="2200" smtClean="0"/>
              <a:t>How can we test when children learn this distinction?</a:t>
            </a:r>
          </a:p>
          <a:p>
            <a:pPr>
              <a:buFontTx/>
              <a:buNone/>
            </a:pPr>
            <a:endParaRPr lang="en-US" sz="2200" smtClean="0"/>
          </a:p>
          <a:p>
            <a:pPr>
              <a:buFontTx/>
              <a:buNone/>
            </a:pPr>
            <a:r>
              <a:rPr lang="en-US" sz="2200" smtClean="0"/>
              <a:t>Act-Out Task:</a:t>
            </a:r>
            <a:endParaRPr lang="en-US" sz="2200" smtClean="0">
              <a:solidFill>
                <a:srgbClr val="FFFFFF"/>
              </a:solidFill>
            </a:endParaRPr>
          </a:p>
          <a:p>
            <a:pPr>
              <a:buFontTx/>
              <a:buNone/>
            </a:pPr>
            <a:endParaRPr lang="en-US" sz="2200" smtClean="0">
              <a:solidFill>
                <a:srgbClr val="FFFFFF"/>
              </a:solidFill>
            </a:endParaRPr>
          </a:p>
          <a:p>
            <a:pPr>
              <a:buFontTx/>
              <a:buNone/>
            </a:pPr>
            <a:r>
              <a:rPr lang="en-US" sz="2200" smtClean="0"/>
              <a:t>“Donald thinks that Mickey Mouse scratched</a:t>
            </a:r>
            <a:r>
              <a:rPr lang="en-US" sz="2200" smtClean="0">
                <a:solidFill>
                  <a:srgbClr val="FFFFFF"/>
                </a:solidFill>
              </a:rPr>
              <a:t> </a:t>
            </a:r>
            <a:r>
              <a:rPr lang="en-US" sz="2200" smtClean="0">
                <a:solidFill>
                  <a:schemeClr val="tx2"/>
                </a:solidFill>
              </a:rPr>
              <a:t>himself</a:t>
            </a:r>
            <a:r>
              <a:rPr lang="en-US" sz="2200" smtClean="0"/>
              <a:t>.</a:t>
            </a:r>
            <a:r>
              <a:rPr lang="en-US" sz="2200" smtClean="0">
                <a:solidFill>
                  <a:srgbClr val="FFFFFF"/>
                </a:solidFill>
              </a:rPr>
              <a:t> </a:t>
            </a:r>
            <a:r>
              <a:rPr lang="en-US" sz="2200" smtClean="0"/>
              <a:t>Show me what Mickey did.”</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r>
              <a:rPr lang="en-US" sz="2200" smtClean="0"/>
              <a:t>“Donald thinks that Mickey Mouse scratched</a:t>
            </a:r>
            <a:r>
              <a:rPr lang="en-US" sz="2200" smtClean="0">
                <a:solidFill>
                  <a:srgbClr val="FFFFFF"/>
                </a:solidFill>
              </a:rPr>
              <a:t> </a:t>
            </a:r>
            <a:r>
              <a:rPr lang="en-US" sz="2200" smtClean="0">
                <a:solidFill>
                  <a:schemeClr val="accent2"/>
                </a:solidFill>
              </a:rPr>
              <a:t>him</a:t>
            </a:r>
            <a:r>
              <a:rPr lang="en-US" sz="2200" smtClean="0"/>
              <a:t>.</a:t>
            </a:r>
            <a:r>
              <a:rPr lang="en-US" sz="2200" smtClean="0">
                <a:solidFill>
                  <a:srgbClr val="FFFFFF"/>
                </a:solidFill>
              </a:rPr>
              <a:t>  </a:t>
            </a:r>
            <a:r>
              <a:rPr lang="en-US" sz="2200" smtClean="0"/>
              <a:t>Show me what Mickey did.”</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pic>
        <p:nvPicPr>
          <p:cNvPr id="1395716" name="Picture 15"/>
          <p:cNvPicPr>
            <a:picLocks noChangeAspect="1"/>
          </p:cNvPicPr>
          <p:nvPr/>
        </p:nvPicPr>
        <p:blipFill>
          <a:blip r:embed="rId3"/>
          <a:srcRect/>
          <a:stretch>
            <a:fillRect/>
          </a:stretch>
        </p:blipFill>
        <p:spPr bwMode="auto">
          <a:xfrm>
            <a:off x="7162800" y="1143000"/>
            <a:ext cx="1574800" cy="157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Title 1"/>
          <p:cNvSpPr>
            <a:spLocks noGrp="1"/>
          </p:cNvSpPr>
          <p:nvPr>
            <p:ph type="title" idx="4294967295"/>
          </p:nvPr>
        </p:nvSpPr>
        <p:spPr>
          <a:xfrm>
            <a:off x="685800" y="152400"/>
            <a:ext cx="7772400" cy="1143000"/>
          </a:xfrm>
        </p:spPr>
        <p:txBody>
          <a:bodyPr/>
          <a:lstStyle/>
          <a:p>
            <a:r>
              <a:rPr lang="en-US" sz="3200" smtClean="0"/>
              <a:t>Trickier Pronouns</a:t>
            </a:r>
          </a:p>
        </p:txBody>
      </p:sp>
      <p:sp>
        <p:nvSpPr>
          <p:cNvPr id="1397763" name="Content Placeholder 2"/>
          <p:cNvSpPr>
            <a:spLocks noGrp="1"/>
          </p:cNvSpPr>
          <p:nvPr>
            <p:ph idx="4294967295"/>
          </p:nvPr>
        </p:nvSpPr>
        <p:spPr>
          <a:xfrm>
            <a:off x="228600" y="1219200"/>
            <a:ext cx="8610600" cy="4648200"/>
          </a:xfrm>
        </p:spPr>
        <p:txBody>
          <a:bodyPr/>
          <a:lstStyle/>
          <a:p>
            <a:pPr>
              <a:buFontTx/>
              <a:buNone/>
            </a:pPr>
            <a:r>
              <a:rPr lang="en-US" sz="2200" smtClean="0"/>
              <a:t>How can we test when children learn this distinction?</a:t>
            </a:r>
          </a:p>
          <a:p>
            <a:pPr>
              <a:buFontTx/>
              <a:buNone/>
            </a:pPr>
            <a:endParaRPr lang="en-US" sz="2200" smtClean="0"/>
          </a:p>
          <a:p>
            <a:pPr>
              <a:buFontTx/>
              <a:buNone/>
            </a:pPr>
            <a:r>
              <a:rPr lang="en-US" sz="2200" smtClean="0"/>
              <a:t>Act-Out Task:</a:t>
            </a:r>
            <a:endParaRPr lang="en-US" sz="2200" smtClean="0">
              <a:solidFill>
                <a:srgbClr val="FFFFFF"/>
              </a:solidFill>
            </a:endParaRPr>
          </a:p>
          <a:p>
            <a:pPr>
              <a:buFontTx/>
              <a:buNone/>
            </a:pPr>
            <a:endParaRPr lang="en-US" sz="2200" smtClean="0">
              <a:solidFill>
                <a:srgbClr val="FFFFFF"/>
              </a:solidFill>
            </a:endParaRPr>
          </a:p>
          <a:p>
            <a:pPr>
              <a:buFontTx/>
              <a:buNone/>
            </a:pPr>
            <a:r>
              <a:rPr lang="en-US" sz="2200" smtClean="0"/>
              <a:t>“Donald thinks that Mickey Mouse scratched</a:t>
            </a:r>
            <a:r>
              <a:rPr lang="en-US" sz="2200" smtClean="0">
                <a:solidFill>
                  <a:srgbClr val="FFFFFF"/>
                </a:solidFill>
              </a:rPr>
              <a:t> </a:t>
            </a:r>
            <a:r>
              <a:rPr lang="en-US" sz="2200" smtClean="0">
                <a:solidFill>
                  <a:schemeClr val="tx2"/>
                </a:solidFill>
              </a:rPr>
              <a:t>himself</a:t>
            </a:r>
            <a:r>
              <a:rPr lang="en-US" sz="2200" smtClean="0"/>
              <a:t>.</a:t>
            </a:r>
            <a:r>
              <a:rPr lang="en-US" sz="2200" smtClean="0">
                <a:solidFill>
                  <a:srgbClr val="FFFFFF"/>
                </a:solidFill>
              </a:rPr>
              <a:t> </a:t>
            </a:r>
            <a:r>
              <a:rPr lang="en-US" sz="2200" smtClean="0"/>
              <a:t>Show me what Mickey did.”</a:t>
            </a:r>
          </a:p>
          <a:p>
            <a:pPr>
              <a:buFontTx/>
              <a:buNone/>
            </a:pPr>
            <a:r>
              <a:rPr lang="en-US" sz="2200" smtClean="0"/>
              <a:t>	(Action: Mickey scratches</a:t>
            </a:r>
            <a:r>
              <a:rPr lang="en-US" sz="2200" smtClean="0">
                <a:solidFill>
                  <a:srgbClr val="FFFFFF"/>
                </a:solidFill>
              </a:rPr>
              <a:t> </a:t>
            </a:r>
            <a:r>
              <a:rPr lang="en-US" sz="2200" smtClean="0">
                <a:solidFill>
                  <a:schemeClr val="tx2"/>
                </a:solidFill>
              </a:rPr>
              <a:t>Mickey</a:t>
            </a:r>
            <a:r>
              <a:rPr lang="en-US" sz="2200" smtClean="0"/>
              <a:t>)</a:t>
            </a:r>
            <a:endParaRPr lang="en-US" sz="2200" smtClean="0">
              <a:solidFill>
                <a:srgbClr val="FFFFFF"/>
              </a:solidFill>
            </a:endParaRPr>
          </a:p>
          <a:p>
            <a:pPr>
              <a:buFontTx/>
              <a:buNone/>
            </a:pPr>
            <a:endParaRPr lang="en-US" sz="2200" smtClean="0">
              <a:solidFill>
                <a:srgbClr val="FFFFFF"/>
              </a:solidFill>
            </a:endParaRPr>
          </a:p>
          <a:p>
            <a:pPr>
              <a:buFontTx/>
              <a:buNone/>
            </a:pPr>
            <a:r>
              <a:rPr lang="en-US" sz="2200" smtClean="0"/>
              <a:t>“Donald thinks that Mickey Mouse scratched</a:t>
            </a:r>
            <a:r>
              <a:rPr lang="en-US" sz="2200" smtClean="0">
                <a:solidFill>
                  <a:srgbClr val="FFFFFF"/>
                </a:solidFill>
              </a:rPr>
              <a:t> </a:t>
            </a:r>
            <a:r>
              <a:rPr lang="en-US" sz="2200" smtClean="0">
                <a:solidFill>
                  <a:schemeClr val="accent2"/>
                </a:solidFill>
              </a:rPr>
              <a:t>him</a:t>
            </a:r>
            <a:r>
              <a:rPr lang="en-US" sz="2200" smtClean="0"/>
              <a:t>.</a:t>
            </a:r>
            <a:r>
              <a:rPr lang="en-US" sz="2200" smtClean="0">
                <a:solidFill>
                  <a:srgbClr val="FFFFFF"/>
                </a:solidFill>
              </a:rPr>
              <a:t>  </a:t>
            </a:r>
            <a:r>
              <a:rPr lang="en-US" sz="2200" smtClean="0"/>
              <a:t>Show me what Mickey did.”</a:t>
            </a:r>
          </a:p>
          <a:p>
            <a:pPr>
              <a:buFontTx/>
              <a:buNone/>
            </a:pPr>
            <a:r>
              <a:rPr lang="en-US" sz="2200" smtClean="0"/>
              <a:t>	(Action: Mickey scratches</a:t>
            </a:r>
            <a:r>
              <a:rPr lang="en-US" sz="2200" smtClean="0">
                <a:solidFill>
                  <a:srgbClr val="FFFFFF"/>
                </a:solidFill>
              </a:rPr>
              <a:t> </a:t>
            </a:r>
            <a:r>
              <a:rPr lang="en-US" sz="2200" smtClean="0">
                <a:solidFill>
                  <a:schemeClr val="accent2"/>
                </a:solidFill>
              </a:rPr>
              <a:t>Donald</a:t>
            </a:r>
            <a:r>
              <a:rPr lang="en-US" sz="2200" smtClean="0"/>
              <a:t>)</a:t>
            </a: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pic>
        <p:nvPicPr>
          <p:cNvPr id="1397764" name="Picture 5"/>
          <p:cNvPicPr>
            <a:picLocks noChangeAspect="1"/>
          </p:cNvPicPr>
          <p:nvPr/>
        </p:nvPicPr>
        <p:blipFill>
          <a:blip r:embed="rId3"/>
          <a:srcRect/>
          <a:stretch>
            <a:fillRect/>
          </a:stretch>
        </p:blipFill>
        <p:spPr bwMode="auto">
          <a:xfrm>
            <a:off x="7162800" y="1143000"/>
            <a:ext cx="1574800" cy="157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2" name="Title 1"/>
          <p:cNvSpPr>
            <a:spLocks noGrp="1"/>
          </p:cNvSpPr>
          <p:nvPr>
            <p:ph type="title" idx="4294967295"/>
          </p:nvPr>
        </p:nvSpPr>
        <p:spPr>
          <a:xfrm>
            <a:off x="685800" y="152400"/>
            <a:ext cx="7772400" cy="1143000"/>
          </a:xfrm>
        </p:spPr>
        <p:txBody>
          <a:bodyPr/>
          <a:lstStyle/>
          <a:p>
            <a:r>
              <a:rPr lang="en-US" sz="3200" smtClean="0"/>
              <a:t>Passives</a:t>
            </a:r>
          </a:p>
        </p:txBody>
      </p:sp>
      <p:sp>
        <p:nvSpPr>
          <p:cNvPr id="1326083" name="Content Placeholder 2"/>
          <p:cNvSpPr>
            <a:spLocks noGrp="1"/>
          </p:cNvSpPr>
          <p:nvPr>
            <p:ph idx="4294967295"/>
          </p:nvPr>
        </p:nvSpPr>
        <p:spPr>
          <a:xfrm>
            <a:off x="228600" y="1219200"/>
            <a:ext cx="8610600" cy="5334000"/>
          </a:xfrm>
        </p:spPr>
        <p:txBody>
          <a:bodyPr/>
          <a:lstStyle/>
          <a:p>
            <a:pPr>
              <a:buFontTx/>
              <a:buNone/>
            </a:pPr>
            <a:r>
              <a:rPr lang="en-US" sz="2400" smtClean="0"/>
              <a:t>Passives are tricky because the subject of the sentence is the “undergoer” of the action (rather than the “doer” as it is in active sentences).</a:t>
            </a:r>
          </a:p>
          <a:p>
            <a:pPr>
              <a:buFontTx/>
              <a:buNone/>
            </a:pPr>
            <a:endParaRPr lang="en-US" sz="2400" smtClean="0"/>
          </a:p>
          <a:p>
            <a:pPr>
              <a:buFontTx/>
              <a:buNone/>
            </a:pPr>
            <a:r>
              <a:rPr lang="en-US" sz="2400" smtClean="0"/>
              <a:t>Active sentence:</a:t>
            </a:r>
          </a:p>
          <a:p>
            <a:pPr>
              <a:buFontTx/>
              <a:buNone/>
            </a:pPr>
            <a:r>
              <a:rPr lang="en-US" sz="2400" smtClean="0">
                <a:solidFill>
                  <a:schemeClr val="bg2"/>
                </a:solidFill>
              </a:rPr>
              <a:t>Sarah</a:t>
            </a:r>
            <a:r>
              <a:rPr lang="en-US" sz="2400" smtClean="0"/>
              <a:t>     </a:t>
            </a:r>
            <a:r>
              <a:rPr lang="en-US" sz="2400" smtClean="0">
                <a:solidFill>
                  <a:schemeClr val="tx2"/>
                </a:solidFill>
              </a:rPr>
              <a:t>saved</a:t>
            </a:r>
            <a:r>
              <a:rPr lang="en-US" sz="2400" smtClean="0"/>
              <a:t>  </a:t>
            </a:r>
            <a:r>
              <a:rPr lang="en-US" sz="2400" smtClean="0">
                <a:solidFill>
                  <a:srgbClr val="B3129A"/>
                </a:solidFill>
              </a:rPr>
              <a:t>Tobey</a:t>
            </a:r>
            <a:r>
              <a:rPr lang="en-US" sz="2400" smtClean="0"/>
              <a:t>.</a:t>
            </a:r>
          </a:p>
          <a:p>
            <a:pPr>
              <a:buFontTx/>
              <a:buNone/>
            </a:pPr>
            <a:r>
              <a:rPr lang="en-US" sz="2400" smtClean="0">
                <a:solidFill>
                  <a:schemeClr val="hlink"/>
                </a:solidFill>
              </a:rPr>
              <a:t>Subject</a:t>
            </a:r>
            <a:r>
              <a:rPr lang="en-US" sz="2400" smtClean="0"/>
              <a:t>    </a:t>
            </a:r>
            <a:r>
              <a:rPr lang="en-US" sz="2400" smtClean="0">
                <a:solidFill>
                  <a:schemeClr val="tx2"/>
                </a:solidFill>
              </a:rPr>
              <a:t>Verb</a:t>
            </a:r>
            <a:r>
              <a:rPr lang="en-US" sz="2400" smtClean="0"/>
              <a:t>   </a:t>
            </a:r>
            <a:r>
              <a:rPr lang="en-US" sz="2400" smtClean="0">
                <a:solidFill>
                  <a:srgbClr val="0C6034"/>
                </a:solidFill>
              </a:rPr>
              <a:t>Object</a:t>
            </a:r>
            <a:endParaRPr lang="en-US" sz="2400" smtClean="0">
              <a:solidFill>
                <a:srgbClr val="FFFF00"/>
              </a:solidFill>
            </a:endParaRPr>
          </a:p>
          <a:p>
            <a:pPr>
              <a:buFontTx/>
              <a:buNone/>
            </a:pPr>
            <a:endParaRPr lang="en-US" sz="2400" smtClean="0"/>
          </a:p>
          <a:p>
            <a:pPr>
              <a:buFontTx/>
              <a:buNone/>
            </a:pPr>
            <a:r>
              <a:rPr lang="en-US" sz="2400" smtClean="0"/>
              <a:t>Passive equivalent:</a:t>
            </a:r>
          </a:p>
          <a:p>
            <a:pPr>
              <a:buFontTx/>
              <a:buNone/>
            </a:pPr>
            <a:r>
              <a:rPr lang="en-US" sz="2400" smtClean="0">
                <a:solidFill>
                  <a:srgbClr val="B3129A"/>
                </a:solidFill>
              </a:rPr>
              <a:t>Tobey</a:t>
            </a:r>
            <a:r>
              <a:rPr lang="en-US" sz="2400" smtClean="0"/>
              <a:t>     was</a:t>
            </a:r>
            <a:r>
              <a:rPr lang="en-US" sz="2400" smtClean="0">
                <a:solidFill>
                  <a:schemeClr val="tx2"/>
                </a:solidFill>
              </a:rPr>
              <a:t> saved </a:t>
            </a:r>
            <a:r>
              <a:rPr lang="en-US" sz="2400" smtClean="0"/>
              <a:t>by Sarah.</a:t>
            </a:r>
          </a:p>
          <a:p>
            <a:pPr>
              <a:buFontTx/>
              <a:buNone/>
            </a:pPr>
            <a:r>
              <a:rPr lang="en-US" sz="2400" smtClean="0">
                <a:solidFill>
                  <a:schemeClr val="hlink"/>
                </a:solidFill>
              </a:rPr>
              <a:t>Subject</a:t>
            </a:r>
            <a:r>
              <a:rPr lang="en-US" sz="2400" smtClean="0"/>
              <a:t>           </a:t>
            </a:r>
            <a:r>
              <a:rPr lang="en-US" sz="2400" smtClean="0">
                <a:solidFill>
                  <a:schemeClr val="tx2"/>
                </a:solidFill>
              </a:rPr>
              <a:t>Verb</a:t>
            </a:r>
            <a:r>
              <a:rPr lang="en-US" sz="2400" smtClean="0"/>
              <a:t>       </a:t>
            </a:r>
          </a:p>
        </p:txBody>
      </p:sp>
      <p:sp>
        <p:nvSpPr>
          <p:cNvPr id="1326084" name="TextBox 3"/>
          <p:cNvSpPr txBox="1">
            <a:spLocks noChangeArrowheads="1"/>
          </p:cNvSpPr>
          <p:nvPr/>
        </p:nvSpPr>
        <p:spPr bwMode="auto">
          <a:xfrm>
            <a:off x="5181600" y="4343400"/>
            <a:ext cx="3251611" cy="461665"/>
          </a:xfrm>
          <a:prstGeom prst="rect">
            <a:avLst/>
          </a:prstGeom>
          <a:noFill/>
          <a:ln w="9525">
            <a:solidFill>
              <a:schemeClr val="tx2"/>
            </a:solidFill>
            <a:miter lim="800000"/>
            <a:headEnd/>
            <a:tailEnd/>
          </a:ln>
        </p:spPr>
        <p:txBody>
          <a:bodyPr wrap="none">
            <a:prstTxWarp prst="textNoShape">
              <a:avLst/>
            </a:prstTxWarp>
            <a:spAutoFit/>
          </a:bodyPr>
          <a:lstStyle/>
          <a:p>
            <a:r>
              <a:rPr lang="en-US" b="0" dirty="0">
                <a:latin typeface="Calibri"/>
              </a:rPr>
              <a:t>semantically “light” verb</a:t>
            </a:r>
          </a:p>
        </p:txBody>
      </p:sp>
      <p:sp>
        <p:nvSpPr>
          <p:cNvPr id="1326085" name="Rounded Rectangle 4"/>
          <p:cNvSpPr>
            <a:spLocks noChangeArrowheads="1"/>
          </p:cNvSpPr>
          <p:nvPr/>
        </p:nvSpPr>
        <p:spPr bwMode="auto">
          <a:xfrm>
            <a:off x="1447800" y="5105400"/>
            <a:ext cx="457200" cy="381000"/>
          </a:xfrm>
          <a:prstGeom prst="roundRect">
            <a:avLst>
              <a:gd name="adj" fmla="val 16667"/>
            </a:avLst>
          </a:prstGeom>
          <a:noFill/>
          <a:ln w="9525">
            <a:solidFill>
              <a:schemeClr val="tx2"/>
            </a:solidFill>
            <a:round/>
            <a:headEnd/>
            <a:tailEnd/>
          </a:ln>
        </p:spPr>
        <p:txBody>
          <a:bodyPr>
            <a:prstTxWarp prst="textNoShape">
              <a:avLst/>
            </a:prstTxWarp>
          </a:bodyPr>
          <a:lstStyle/>
          <a:p>
            <a:endParaRPr lang="en-US" dirty="0">
              <a:latin typeface="Calibri"/>
            </a:endParaRPr>
          </a:p>
        </p:txBody>
      </p:sp>
      <p:cxnSp>
        <p:nvCxnSpPr>
          <p:cNvPr id="1326086" name="Curved Connector 6"/>
          <p:cNvCxnSpPr>
            <a:cxnSpLocks noChangeShapeType="1"/>
            <a:stCxn id="1326084" idx="1"/>
          </p:cNvCxnSpPr>
          <p:nvPr/>
        </p:nvCxnSpPr>
        <p:spPr bwMode="auto">
          <a:xfrm rot="10800000" flipV="1">
            <a:off x="1828800" y="4574233"/>
            <a:ext cx="3352800" cy="534342"/>
          </a:xfrm>
          <a:prstGeom prst="curvedConnector3">
            <a:avLst>
              <a:gd name="adj1" fmla="val 50000"/>
            </a:avLst>
          </a:prstGeom>
          <a:noFill/>
          <a:ln w="9525">
            <a:solidFill>
              <a:schemeClr val="tx2"/>
            </a:solidFill>
            <a:round/>
            <a:headEnd/>
            <a:tailEnd type="arrow" w="med" len="med"/>
          </a:ln>
        </p:spPr>
      </p:cxnSp>
      <p:sp>
        <p:nvSpPr>
          <p:cNvPr id="1326087" name="TextBox 8"/>
          <p:cNvSpPr txBox="1">
            <a:spLocks noChangeArrowheads="1"/>
          </p:cNvSpPr>
          <p:nvPr/>
        </p:nvSpPr>
        <p:spPr bwMode="auto">
          <a:xfrm>
            <a:off x="5105400" y="5562600"/>
            <a:ext cx="2318513" cy="461665"/>
          </a:xfrm>
          <a:prstGeom prst="rect">
            <a:avLst/>
          </a:prstGeom>
          <a:noFill/>
          <a:ln w="9525">
            <a:solidFill>
              <a:srgbClr val="0D80C4"/>
            </a:solidFill>
            <a:miter lim="800000"/>
            <a:headEnd/>
            <a:tailEnd/>
          </a:ln>
        </p:spPr>
        <p:txBody>
          <a:bodyPr wrap="none">
            <a:prstTxWarp prst="textNoShape">
              <a:avLst/>
            </a:prstTxWarp>
            <a:spAutoFit/>
          </a:bodyPr>
          <a:lstStyle/>
          <a:p>
            <a:r>
              <a:rPr lang="en-US" b="0" dirty="0">
                <a:latin typeface="Calibri"/>
              </a:rPr>
              <a:t>doer “by” phrase</a:t>
            </a:r>
          </a:p>
        </p:txBody>
      </p:sp>
      <p:sp>
        <p:nvSpPr>
          <p:cNvPr id="1326088" name="Rounded Rectangle 9"/>
          <p:cNvSpPr>
            <a:spLocks noChangeArrowheads="1"/>
          </p:cNvSpPr>
          <p:nvPr/>
        </p:nvSpPr>
        <p:spPr bwMode="auto">
          <a:xfrm>
            <a:off x="3048000" y="5105400"/>
            <a:ext cx="1371600" cy="381000"/>
          </a:xfrm>
          <a:prstGeom prst="roundRect">
            <a:avLst>
              <a:gd name="adj" fmla="val 16667"/>
            </a:avLst>
          </a:prstGeom>
          <a:noFill/>
          <a:ln w="9525">
            <a:solidFill>
              <a:srgbClr val="0D80C4"/>
            </a:solidFill>
            <a:round/>
            <a:headEnd/>
            <a:tailEnd/>
          </a:ln>
        </p:spPr>
        <p:txBody>
          <a:bodyPr>
            <a:prstTxWarp prst="textNoShape">
              <a:avLst/>
            </a:prstTxWarp>
          </a:bodyPr>
          <a:lstStyle/>
          <a:p>
            <a:endParaRPr lang="en-US" dirty="0">
              <a:latin typeface="Calibri"/>
            </a:endParaRPr>
          </a:p>
        </p:txBody>
      </p:sp>
      <p:cxnSp>
        <p:nvCxnSpPr>
          <p:cNvPr id="1326089" name="Curved Connector 11"/>
          <p:cNvCxnSpPr>
            <a:cxnSpLocks noChangeShapeType="1"/>
          </p:cNvCxnSpPr>
          <p:nvPr/>
        </p:nvCxnSpPr>
        <p:spPr bwMode="auto">
          <a:xfrm rot="10800000">
            <a:off x="4419600" y="5334000"/>
            <a:ext cx="609600" cy="457200"/>
          </a:xfrm>
          <a:prstGeom prst="curvedConnector3">
            <a:avLst>
              <a:gd name="adj1" fmla="val 50000"/>
            </a:avLst>
          </a:prstGeom>
          <a:noFill/>
          <a:ln w="9525">
            <a:solidFill>
              <a:srgbClr val="0D80C4"/>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0" name="Title 1"/>
          <p:cNvSpPr>
            <a:spLocks noGrp="1"/>
          </p:cNvSpPr>
          <p:nvPr>
            <p:ph type="title" idx="4294967295"/>
          </p:nvPr>
        </p:nvSpPr>
        <p:spPr>
          <a:xfrm>
            <a:off x="685800" y="152400"/>
            <a:ext cx="7772400" cy="1143000"/>
          </a:xfrm>
        </p:spPr>
        <p:txBody>
          <a:bodyPr/>
          <a:lstStyle/>
          <a:p>
            <a:r>
              <a:rPr lang="en-US" sz="3200" smtClean="0"/>
              <a:t>Trickier Pronouns</a:t>
            </a:r>
          </a:p>
        </p:txBody>
      </p:sp>
      <p:sp>
        <p:nvSpPr>
          <p:cNvPr id="1399811" name="Content Placeholder 2"/>
          <p:cNvSpPr>
            <a:spLocks noGrp="1"/>
          </p:cNvSpPr>
          <p:nvPr>
            <p:ph idx="4294967295"/>
          </p:nvPr>
        </p:nvSpPr>
        <p:spPr>
          <a:xfrm>
            <a:off x="228600" y="1219200"/>
            <a:ext cx="8610600" cy="1981200"/>
          </a:xfrm>
        </p:spPr>
        <p:txBody>
          <a:bodyPr/>
          <a:lstStyle/>
          <a:p>
            <a:pPr>
              <a:buFontTx/>
              <a:buNone/>
            </a:pPr>
            <a:r>
              <a:rPr lang="en-US" sz="2200" smtClean="0"/>
              <a:t>How can we test when children learn this distinction?</a:t>
            </a:r>
          </a:p>
          <a:p>
            <a:pPr>
              <a:buFontTx/>
              <a:buNone/>
            </a:pPr>
            <a:endParaRPr lang="en-US" sz="2200" smtClean="0"/>
          </a:p>
          <a:p>
            <a:pPr>
              <a:buFontTx/>
              <a:buNone/>
            </a:pPr>
            <a:r>
              <a:rPr lang="en-US" sz="2200" smtClean="0"/>
              <a:t>Comprehension Task (Chien &amp; Wexler 1990):</a:t>
            </a:r>
          </a:p>
          <a:p>
            <a:pPr>
              <a:buFontTx/>
              <a:buNone/>
            </a:pPr>
            <a:r>
              <a:rPr lang="en-US" sz="2200" smtClean="0"/>
              <a:t>“Here’s a picture of Mama Bear and Goldilocks.”</a:t>
            </a: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pic>
        <p:nvPicPr>
          <p:cNvPr id="1399812" name="Picture 6"/>
          <p:cNvPicPr>
            <a:picLocks noChangeAspect="1"/>
          </p:cNvPicPr>
          <p:nvPr/>
        </p:nvPicPr>
        <p:blipFill>
          <a:blip r:embed="rId3"/>
          <a:srcRect/>
          <a:stretch>
            <a:fillRect/>
          </a:stretch>
        </p:blipFill>
        <p:spPr bwMode="auto">
          <a:xfrm>
            <a:off x="457200" y="3048000"/>
            <a:ext cx="1971675" cy="1765300"/>
          </a:xfrm>
          <a:prstGeom prst="rect">
            <a:avLst/>
          </a:prstGeom>
          <a:noFill/>
          <a:ln w="9525">
            <a:noFill/>
            <a:miter lim="800000"/>
            <a:headEnd/>
            <a:tailEnd/>
          </a:ln>
        </p:spPr>
      </p:pic>
      <p:sp>
        <p:nvSpPr>
          <p:cNvPr id="1399813" name="TextBox 7"/>
          <p:cNvSpPr txBox="1">
            <a:spLocks noChangeArrowheads="1"/>
          </p:cNvSpPr>
          <p:nvPr/>
        </p:nvSpPr>
        <p:spPr bwMode="auto">
          <a:xfrm>
            <a:off x="1752600" y="5105400"/>
            <a:ext cx="3983482"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“Is Mama Bear touching </a:t>
            </a:r>
            <a:r>
              <a:rPr lang="en-US" b="0" dirty="0">
                <a:solidFill>
                  <a:schemeClr val="accent2"/>
                </a:solidFill>
                <a:latin typeface="Calibri"/>
              </a:rPr>
              <a:t>her</a:t>
            </a:r>
            <a:r>
              <a:rPr lang="en-US" b="0" dirty="0">
                <a:latin typeface="Calibri"/>
              </a:rPr>
              <a:t>?”</a:t>
            </a:r>
          </a:p>
        </p:txBody>
      </p:sp>
      <p:sp>
        <p:nvSpPr>
          <p:cNvPr id="1399814" name="TextBox 8"/>
          <p:cNvSpPr txBox="1">
            <a:spLocks noChangeArrowheads="1"/>
          </p:cNvSpPr>
          <p:nvPr/>
        </p:nvSpPr>
        <p:spPr bwMode="auto">
          <a:xfrm>
            <a:off x="3810000" y="3657600"/>
            <a:ext cx="455613" cy="457200"/>
          </a:xfrm>
          <a:prstGeom prst="rect">
            <a:avLst/>
          </a:prstGeom>
          <a:noFill/>
          <a:ln w="9525">
            <a:noFill/>
            <a:miter lim="800000"/>
            <a:headEnd/>
            <a:tailEnd/>
          </a:ln>
        </p:spPr>
        <p:txBody>
          <a:bodyPr wrap="none">
            <a:prstTxWarp prst="textNoShape">
              <a:avLst/>
            </a:prstTxWarp>
            <a:spAutoFit/>
          </a:bodyPr>
          <a:lstStyle/>
          <a:p>
            <a:r>
              <a:rPr lang="en-US" b="0" dirty="0">
                <a:latin typeface="Calibri"/>
              </a:rPr>
              <a:t>or</a:t>
            </a:r>
          </a:p>
        </p:txBody>
      </p:sp>
      <p:pic>
        <p:nvPicPr>
          <p:cNvPr id="1399815" name="Picture 9"/>
          <p:cNvPicPr>
            <a:picLocks noChangeAspect="1"/>
          </p:cNvPicPr>
          <p:nvPr/>
        </p:nvPicPr>
        <p:blipFill>
          <a:blip r:embed="rId4"/>
          <a:srcRect/>
          <a:stretch>
            <a:fillRect/>
          </a:stretch>
        </p:blipFill>
        <p:spPr bwMode="auto">
          <a:xfrm>
            <a:off x="5181600" y="3048000"/>
            <a:ext cx="2254250" cy="1662113"/>
          </a:xfrm>
          <a:prstGeom prst="rect">
            <a:avLst/>
          </a:prstGeom>
          <a:noFill/>
          <a:ln w="9525">
            <a:noFill/>
            <a:miter lim="800000"/>
            <a:headEnd/>
            <a:tailEnd/>
          </a:ln>
        </p:spPr>
      </p:pic>
      <p:sp>
        <p:nvSpPr>
          <p:cNvPr id="1399816" name="TextBox 10"/>
          <p:cNvSpPr txBox="1">
            <a:spLocks noChangeArrowheads="1"/>
          </p:cNvSpPr>
          <p:nvPr/>
        </p:nvSpPr>
        <p:spPr bwMode="auto">
          <a:xfrm>
            <a:off x="533400" y="5486400"/>
            <a:ext cx="678999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Children who understand plain pronouns will answer</a:t>
            </a:r>
          </a:p>
        </p:txBody>
      </p:sp>
      <p:sp>
        <p:nvSpPr>
          <p:cNvPr id="1399817" name="TextBox 11"/>
          <p:cNvSpPr txBox="1">
            <a:spLocks noChangeArrowheads="1"/>
          </p:cNvSpPr>
          <p:nvPr/>
        </p:nvSpPr>
        <p:spPr bwMode="auto">
          <a:xfrm>
            <a:off x="838200" y="6096000"/>
            <a:ext cx="626343"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rPr>
              <a:t>YES</a:t>
            </a:r>
          </a:p>
        </p:txBody>
      </p:sp>
      <p:sp>
        <p:nvSpPr>
          <p:cNvPr id="1399818" name="TextBox 12"/>
          <p:cNvSpPr txBox="1">
            <a:spLocks noChangeArrowheads="1"/>
          </p:cNvSpPr>
          <p:nvPr/>
        </p:nvSpPr>
        <p:spPr bwMode="auto">
          <a:xfrm>
            <a:off x="6096000" y="6019800"/>
            <a:ext cx="58712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NO</a:t>
            </a:r>
          </a:p>
        </p:txBody>
      </p:sp>
      <p:cxnSp>
        <p:nvCxnSpPr>
          <p:cNvPr id="1399819" name="Straight Arrow Connector 14"/>
          <p:cNvCxnSpPr>
            <a:cxnSpLocks noChangeShapeType="1"/>
            <a:stCxn id="1399818" idx="0"/>
          </p:cNvCxnSpPr>
          <p:nvPr/>
        </p:nvCxnSpPr>
        <p:spPr bwMode="auto">
          <a:xfrm flipH="1" flipV="1">
            <a:off x="6305551" y="4710114"/>
            <a:ext cx="84009" cy="1309686"/>
          </a:xfrm>
          <a:prstGeom prst="straightConnector1">
            <a:avLst/>
          </a:prstGeom>
          <a:noFill/>
          <a:ln w="9525">
            <a:solidFill>
              <a:schemeClr val="tx1"/>
            </a:solidFill>
            <a:prstDash val="dash"/>
            <a:round/>
            <a:headEnd/>
            <a:tailEnd type="arrow" w="med" len="med"/>
          </a:ln>
        </p:spPr>
      </p:cxnSp>
      <p:cxnSp>
        <p:nvCxnSpPr>
          <p:cNvPr id="1399820" name="Straight Arrow Connector 16"/>
          <p:cNvCxnSpPr>
            <a:cxnSpLocks noChangeShapeType="1"/>
            <a:stCxn id="1399817" idx="0"/>
          </p:cNvCxnSpPr>
          <p:nvPr/>
        </p:nvCxnSpPr>
        <p:spPr bwMode="auto">
          <a:xfrm flipV="1">
            <a:off x="1151372" y="4813300"/>
            <a:ext cx="288491" cy="1282700"/>
          </a:xfrm>
          <a:prstGeom prst="straightConnector1">
            <a:avLst/>
          </a:prstGeom>
          <a:noFill/>
          <a:ln w="9525">
            <a:solidFill>
              <a:schemeClr val="tx1"/>
            </a:solidFill>
            <a:prstDash val="dash"/>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8" name="Title 1"/>
          <p:cNvSpPr>
            <a:spLocks noGrp="1"/>
          </p:cNvSpPr>
          <p:nvPr>
            <p:ph type="title" idx="4294967295"/>
          </p:nvPr>
        </p:nvSpPr>
        <p:spPr>
          <a:xfrm>
            <a:off x="685800" y="152400"/>
            <a:ext cx="7772400" cy="1143000"/>
          </a:xfrm>
        </p:spPr>
        <p:txBody>
          <a:bodyPr/>
          <a:lstStyle/>
          <a:p>
            <a:r>
              <a:rPr lang="en-US" sz="3200" smtClean="0"/>
              <a:t>Trickier Pronouns</a:t>
            </a:r>
          </a:p>
        </p:txBody>
      </p:sp>
      <p:sp>
        <p:nvSpPr>
          <p:cNvPr id="1401859" name="Content Placeholder 2"/>
          <p:cNvSpPr>
            <a:spLocks noGrp="1"/>
          </p:cNvSpPr>
          <p:nvPr>
            <p:ph idx="4294967295"/>
          </p:nvPr>
        </p:nvSpPr>
        <p:spPr>
          <a:xfrm>
            <a:off x="228600" y="1219200"/>
            <a:ext cx="8610600" cy="1981200"/>
          </a:xfrm>
        </p:spPr>
        <p:txBody>
          <a:bodyPr/>
          <a:lstStyle/>
          <a:p>
            <a:pPr>
              <a:buFontTx/>
              <a:buNone/>
            </a:pPr>
            <a:r>
              <a:rPr lang="en-US" sz="2200" smtClean="0"/>
              <a:t>How can we test when children learn this distinction?</a:t>
            </a:r>
          </a:p>
          <a:p>
            <a:pPr>
              <a:buFontTx/>
              <a:buNone/>
            </a:pPr>
            <a:endParaRPr lang="en-US" sz="2200" smtClean="0"/>
          </a:p>
          <a:p>
            <a:pPr>
              <a:buFontTx/>
              <a:buNone/>
            </a:pPr>
            <a:r>
              <a:rPr lang="en-US" sz="2200" smtClean="0"/>
              <a:t>Comprehension Task (Chien &amp; Wexler 1990):</a:t>
            </a:r>
          </a:p>
          <a:p>
            <a:pPr>
              <a:buFontTx/>
              <a:buNone/>
            </a:pPr>
            <a:r>
              <a:rPr lang="en-US" sz="2200" smtClean="0"/>
              <a:t>“Here’s a picture of Mama Bear and Goldilocks.”</a:t>
            </a: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pic>
        <p:nvPicPr>
          <p:cNvPr id="1401860" name="Picture 5"/>
          <p:cNvPicPr>
            <a:picLocks noChangeAspect="1"/>
          </p:cNvPicPr>
          <p:nvPr/>
        </p:nvPicPr>
        <p:blipFill>
          <a:blip r:embed="rId3"/>
          <a:srcRect/>
          <a:stretch>
            <a:fillRect/>
          </a:stretch>
        </p:blipFill>
        <p:spPr bwMode="auto">
          <a:xfrm>
            <a:off x="457200" y="3048000"/>
            <a:ext cx="1971675" cy="1765300"/>
          </a:xfrm>
          <a:prstGeom prst="rect">
            <a:avLst/>
          </a:prstGeom>
          <a:noFill/>
          <a:ln w="9525">
            <a:noFill/>
            <a:miter lim="800000"/>
            <a:headEnd/>
            <a:tailEnd/>
          </a:ln>
        </p:spPr>
      </p:pic>
      <p:sp>
        <p:nvSpPr>
          <p:cNvPr id="1401861" name="TextBox 6"/>
          <p:cNvSpPr txBox="1">
            <a:spLocks noChangeArrowheads="1"/>
          </p:cNvSpPr>
          <p:nvPr/>
        </p:nvSpPr>
        <p:spPr bwMode="auto">
          <a:xfrm>
            <a:off x="1752600" y="5105400"/>
            <a:ext cx="446242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“Is Mama Bear touching </a:t>
            </a:r>
            <a:r>
              <a:rPr lang="en-US" b="0" dirty="0">
                <a:solidFill>
                  <a:schemeClr val="tx2"/>
                </a:solidFill>
                <a:latin typeface="Calibri"/>
              </a:rPr>
              <a:t>herself</a:t>
            </a:r>
            <a:r>
              <a:rPr lang="en-US" b="0" dirty="0">
                <a:latin typeface="Calibri"/>
              </a:rPr>
              <a:t>?”</a:t>
            </a:r>
          </a:p>
        </p:txBody>
      </p:sp>
      <p:sp>
        <p:nvSpPr>
          <p:cNvPr id="1401862" name="TextBox 7"/>
          <p:cNvSpPr txBox="1">
            <a:spLocks noChangeArrowheads="1"/>
          </p:cNvSpPr>
          <p:nvPr/>
        </p:nvSpPr>
        <p:spPr bwMode="auto">
          <a:xfrm>
            <a:off x="3810000" y="3657600"/>
            <a:ext cx="455613" cy="457200"/>
          </a:xfrm>
          <a:prstGeom prst="rect">
            <a:avLst/>
          </a:prstGeom>
          <a:noFill/>
          <a:ln w="9525">
            <a:noFill/>
            <a:miter lim="800000"/>
            <a:headEnd/>
            <a:tailEnd/>
          </a:ln>
        </p:spPr>
        <p:txBody>
          <a:bodyPr wrap="none">
            <a:prstTxWarp prst="textNoShape">
              <a:avLst/>
            </a:prstTxWarp>
            <a:spAutoFit/>
          </a:bodyPr>
          <a:lstStyle/>
          <a:p>
            <a:r>
              <a:rPr lang="en-US" b="0" dirty="0">
                <a:latin typeface="Calibri"/>
              </a:rPr>
              <a:t>or</a:t>
            </a:r>
          </a:p>
        </p:txBody>
      </p:sp>
      <p:pic>
        <p:nvPicPr>
          <p:cNvPr id="1401863" name="Picture 8"/>
          <p:cNvPicPr>
            <a:picLocks noChangeAspect="1"/>
          </p:cNvPicPr>
          <p:nvPr/>
        </p:nvPicPr>
        <p:blipFill>
          <a:blip r:embed="rId4"/>
          <a:srcRect/>
          <a:stretch>
            <a:fillRect/>
          </a:stretch>
        </p:blipFill>
        <p:spPr bwMode="auto">
          <a:xfrm>
            <a:off x="5181600" y="3048000"/>
            <a:ext cx="2254250" cy="1662113"/>
          </a:xfrm>
          <a:prstGeom prst="rect">
            <a:avLst/>
          </a:prstGeom>
          <a:noFill/>
          <a:ln w="9525">
            <a:noFill/>
            <a:miter lim="800000"/>
            <a:headEnd/>
            <a:tailEnd/>
          </a:ln>
        </p:spPr>
      </p:pic>
      <p:sp>
        <p:nvSpPr>
          <p:cNvPr id="1401864" name="TextBox 9"/>
          <p:cNvSpPr txBox="1">
            <a:spLocks noChangeArrowheads="1"/>
          </p:cNvSpPr>
          <p:nvPr/>
        </p:nvSpPr>
        <p:spPr bwMode="auto">
          <a:xfrm>
            <a:off x="533400" y="5486400"/>
            <a:ext cx="7250703"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Children who understand reflexive pronouns will answer</a:t>
            </a:r>
          </a:p>
        </p:txBody>
      </p:sp>
      <p:sp>
        <p:nvSpPr>
          <p:cNvPr id="1401865" name="TextBox 10"/>
          <p:cNvSpPr txBox="1">
            <a:spLocks noChangeArrowheads="1"/>
          </p:cNvSpPr>
          <p:nvPr/>
        </p:nvSpPr>
        <p:spPr bwMode="auto">
          <a:xfrm>
            <a:off x="838200" y="6096000"/>
            <a:ext cx="58712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NO</a:t>
            </a:r>
          </a:p>
        </p:txBody>
      </p:sp>
      <p:sp>
        <p:nvSpPr>
          <p:cNvPr id="1401866" name="TextBox 11"/>
          <p:cNvSpPr txBox="1">
            <a:spLocks noChangeArrowheads="1"/>
          </p:cNvSpPr>
          <p:nvPr/>
        </p:nvSpPr>
        <p:spPr bwMode="auto">
          <a:xfrm>
            <a:off x="6096000" y="6019800"/>
            <a:ext cx="626343"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rPr>
              <a:t>YES</a:t>
            </a:r>
            <a:endParaRPr lang="en-US" b="0" dirty="0">
              <a:solidFill>
                <a:srgbClr val="2CF1E9"/>
              </a:solidFill>
              <a:latin typeface="Calibri"/>
            </a:endParaRPr>
          </a:p>
        </p:txBody>
      </p:sp>
      <p:cxnSp>
        <p:nvCxnSpPr>
          <p:cNvPr id="1401867" name="Straight Arrow Connector 12"/>
          <p:cNvCxnSpPr>
            <a:cxnSpLocks noChangeShapeType="1"/>
            <a:stCxn id="1401866" idx="0"/>
          </p:cNvCxnSpPr>
          <p:nvPr/>
        </p:nvCxnSpPr>
        <p:spPr bwMode="auto">
          <a:xfrm flipH="1" flipV="1">
            <a:off x="6305551" y="4710114"/>
            <a:ext cx="103621" cy="1309686"/>
          </a:xfrm>
          <a:prstGeom prst="straightConnector1">
            <a:avLst/>
          </a:prstGeom>
          <a:noFill/>
          <a:ln w="9525">
            <a:solidFill>
              <a:schemeClr val="tx1"/>
            </a:solidFill>
            <a:prstDash val="dash"/>
            <a:round/>
            <a:headEnd/>
            <a:tailEnd type="arrow" w="med" len="med"/>
          </a:ln>
        </p:spPr>
      </p:cxnSp>
      <p:cxnSp>
        <p:nvCxnSpPr>
          <p:cNvPr id="1401868" name="Straight Arrow Connector 13"/>
          <p:cNvCxnSpPr>
            <a:cxnSpLocks noChangeShapeType="1"/>
            <a:stCxn id="1401865" idx="0"/>
          </p:cNvCxnSpPr>
          <p:nvPr/>
        </p:nvCxnSpPr>
        <p:spPr bwMode="auto">
          <a:xfrm flipV="1">
            <a:off x="1131760" y="4813300"/>
            <a:ext cx="308103" cy="1282700"/>
          </a:xfrm>
          <a:prstGeom prst="straightConnector1">
            <a:avLst/>
          </a:prstGeom>
          <a:noFill/>
          <a:ln w="9525">
            <a:solidFill>
              <a:schemeClr val="tx1"/>
            </a:solidFill>
            <a:prstDash val="dash"/>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6" name="Title 1"/>
          <p:cNvSpPr>
            <a:spLocks noGrp="1"/>
          </p:cNvSpPr>
          <p:nvPr>
            <p:ph type="title" idx="4294967295"/>
          </p:nvPr>
        </p:nvSpPr>
        <p:spPr>
          <a:xfrm>
            <a:off x="685800" y="152400"/>
            <a:ext cx="7772400" cy="1143000"/>
          </a:xfrm>
        </p:spPr>
        <p:txBody>
          <a:bodyPr/>
          <a:lstStyle/>
          <a:p>
            <a:r>
              <a:rPr lang="en-US" sz="3200" smtClean="0"/>
              <a:t>Trickier Pronouns</a:t>
            </a:r>
          </a:p>
        </p:txBody>
      </p:sp>
      <p:sp>
        <p:nvSpPr>
          <p:cNvPr id="1403907" name="Content Placeholder 2"/>
          <p:cNvSpPr>
            <a:spLocks noGrp="1"/>
          </p:cNvSpPr>
          <p:nvPr>
            <p:ph idx="4294967295"/>
          </p:nvPr>
        </p:nvSpPr>
        <p:spPr>
          <a:xfrm>
            <a:off x="228600" y="1219200"/>
            <a:ext cx="8610600" cy="1524000"/>
          </a:xfrm>
        </p:spPr>
        <p:txBody>
          <a:bodyPr/>
          <a:lstStyle/>
          <a:p>
            <a:pPr>
              <a:buFontTx/>
              <a:buNone/>
            </a:pPr>
            <a:r>
              <a:rPr lang="en-US" sz="2200" smtClean="0"/>
              <a:t>Children between the ages of 3 and 5 years old often do fairly well on the interpretation of reflexive pronouns.</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pic>
        <p:nvPicPr>
          <p:cNvPr id="1403908" name="Picture 5"/>
          <p:cNvPicPr>
            <a:picLocks noChangeAspect="1"/>
          </p:cNvPicPr>
          <p:nvPr/>
        </p:nvPicPr>
        <p:blipFill>
          <a:blip r:embed="rId3"/>
          <a:srcRect/>
          <a:stretch>
            <a:fillRect/>
          </a:stretch>
        </p:blipFill>
        <p:spPr bwMode="auto">
          <a:xfrm>
            <a:off x="457200" y="3048000"/>
            <a:ext cx="1971675" cy="1765300"/>
          </a:xfrm>
          <a:prstGeom prst="rect">
            <a:avLst/>
          </a:prstGeom>
          <a:noFill/>
          <a:ln w="9525">
            <a:noFill/>
            <a:miter lim="800000"/>
            <a:headEnd/>
            <a:tailEnd/>
          </a:ln>
        </p:spPr>
      </p:pic>
      <p:sp>
        <p:nvSpPr>
          <p:cNvPr id="1403909" name="TextBox 6"/>
          <p:cNvSpPr txBox="1">
            <a:spLocks noChangeArrowheads="1"/>
          </p:cNvSpPr>
          <p:nvPr/>
        </p:nvSpPr>
        <p:spPr bwMode="auto">
          <a:xfrm>
            <a:off x="1752600" y="5105400"/>
            <a:ext cx="4462429"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“Is Mama Bear touching </a:t>
            </a:r>
            <a:r>
              <a:rPr lang="en-US" b="0" dirty="0">
                <a:solidFill>
                  <a:schemeClr val="tx2"/>
                </a:solidFill>
                <a:latin typeface="Calibri"/>
              </a:rPr>
              <a:t>herself</a:t>
            </a:r>
            <a:r>
              <a:rPr lang="en-US" b="0" dirty="0">
                <a:latin typeface="Calibri"/>
              </a:rPr>
              <a:t>?”</a:t>
            </a:r>
          </a:p>
        </p:txBody>
      </p:sp>
      <p:sp>
        <p:nvSpPr>
          <p:cNvPr id="1403910" name="TextBox 7"/>
          <p:cNvSpPr txBox="1">
            <a:spLocks noChangeArrowheads="1"/>
          </p:cNvSpPr>
          <p:nvPr/>
        </p:nvSpPr>
        <p:spPr bwMode="auto">
          <a:xfrm>
            <a:off x="3810000" y="3657600"/>
            <a:ext cx="455613" cy="457200"/>
          </a:xfrm>
          <a:prstGeom prst="rect">
            <a:avLst/>
          </a:prstGeom>
          <a:noFill/>
          <a:ln w="9525">
            <a:noFill/>
            <a:miter lim="800000"/>
            <a:headEnd/>
            <a:tailEnd/>
          </a:ln>
        </p:spPr>
        <p:txBody>
          <a:bodyPr wrap="none">
            <a:prstTxWarp prst="textNoShape">
              <a:avLst/>
            </a:prstTxWarp>
            <a:spAutoFit/>
          </a:bodyPr>
          <a:lstStyle/>
          <a:p>
            <a:r>
              <a:rPr lang="en-US" b="0" dirty="0">
                <a:latin typeface="Calibri"/>
              </a:rPr>
              <a:t>or</a:t>
            </a:r>
          </a:p>
        </p:txBody>
      </p:sp>
      <p:pic>
        <p:nvPicPr>
          <p:cNvPr id="1403911" name="Picture 8"/>
          <p:cNvPicPr>
            <a:picLocks noChangeAspect="1"/>
          </p:cNvPicPr>
          <p:nvPr/>
        </p:nvPicPr>
        <p:blipFill>
          <a:blip r:embed="rId4"/>
          <a:srcRect/>
          <a:stretch>
            <a:fillRect/>
          </a:stretch>
        </p:blipFill>
        <p:spPr bwMode="auto">
          <a:xfrm>
            <a:off x="5181600" y="3048000"/>
            <a:ext cx="2254250" cy="1662113"/>
          </a:xfrm>
          <a:prstGeom prst="rect">
            <a:avLst/>
          </a:prstGeom>
          <a:noFill/>
          <a:ln w="9525">
            <a:noFill/>
            <a:miter lim="800000"/>
            <a:headEnd/>
            <a:tailEnd/>
          </a:ln>
        </p:spPr>
      </p:pic>
      <p:sp>
        <p:nvSpPr>
          <p:cNvPr id="1403912" name="TextBox 10"/>
          <p:cNvSpPr txBox="1">
            <a:spLocks noChangeArrowheads="1"/>
          </p:cNvSpPr>
          <p:nvPr/>
        </p:nvSpPr>
        <p:spPr bwMode="auto">
          <a:xfrm>
            <a:off x="838200" y="6096000"/>
            <a:ext cx="58712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NO</a:t>
            </a:r>
          </a:p>
        </p:txBody>
      </p:sp>
      <p:sp>
        <p:nvSpPr>
          <p:cNvPr id="1403913" name="TextBox 11"/>
          <p:cNvSpPr txBox="1">
            <a:spLocks noChangeArrowheads="1"/>
          </p:cNvSpPr>
          <p:nvPr/>
        </p:nvSpPr>
        <p:spPr bwMode="auto">
          <a:xfrm>
            <a:off x="6096000" y="6019800"/>
            <a:ext cx="626343" cy="461665"/>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rPr>
              <a:t>YES</a:t>
            </a:r>
            <a:endParaRPr lang="en-US" b="0" dirty="0">
              <a:solidFill>
                <a:srgbClr val="2CF1E9"/>
              </a:solidFill>
              <a:latin typeface="Calibri"/>
            </a:endParaRPr>
          </a:p>
        </p:txBody>
      </p:sp>
      <p:cxnSp>
        <p:nvCxnSpPr>
          <p:cNvPr id="1403914" name="Straight Arrow Connector 12"/>
          <p:cNvCxnSpPr>
            <a:cxnSpLocks noChangeShapeType="1"/>
            <a:stCxn id="1403913" idx="0"/>
          </p:cNvCxnSpPr>
          <p:nvPr/>
        </p:nvCxnSpPr>
        <p:spPr bwMode="auto">
          <a:xfrm flipH="1" flipV="1">
            <a:off x="6305551" y="4710114"/>
            <a:ext cx="103621" cy="1309686"/>
          </a:xfrm>
          <a:prstGeom prst="straightConnector1">
            <a:avLst/>
          </a:prstGeom>
          <a:noFill/>
          <a:ln w="9525">
            <a:solidFill>
              <a:schemeClr val="tx1"/>
            </a:solidFill>
            <a:prstDash val="dash"/>
            <a:round/>
            <a:headEnd/>
            <a:tailEnd type="arrow" w="med" len="med"/>
          </a:ln>
        </p:spPr>
      </p:cxnSp>
      <p:cxnSp>
        <p:nvCxnSpPr>
          <p:cNvPr id="1403915" name="Straight Arrow Connector 13"/>
          <p:cNvCxnSpPr>
            <a:cxnSpLocks noChangeShapeType="1"/>
            <a:stCxn id="1403912" idx="0"/>
          </p:cNvCxnSpPr>
          <p:nvPr/>
        </p:nvCxnSpPr>
        <p:spPr bwMode="auto">
          <a:xfrm flipV="1">
            <a:off x="1131760" y="4813300"/>
            <a:ext cx="308103" cy="1282700"/>
          </a:xfrm>
          <a:prstGeom prst="straightConnector1">
            <a:avLst/>
          </a:prstGeom>
          <a:noFill/>
          <a:ln w="9525">
            <a:solidFill>
              <a:schemeClr val="tx1"/>
            </a:solidFill>
            <a:prstDash val="dash"/>
            <a:round/>
            <a:headEnd/>
            <a:tailEnd type="arrow" w="med" len="med"/>
          </a:ln>
        </p:spPr>
      </p:cxnSp>
      <p:sp>
        <p:nvSpPr>
          <p:cNvPr id="1403916" name="Rectangle 14"/>
          <p:cNvSpPr>
            <a:spLocks noChangeArrowheads="1"/>
          </p:cNvSpPr>
          <p:nvPr/>
        </p:nvSpPr>
        <p:spPr bwMode="auto">
          <a:xfrm>
            <a:off x="304800" y="2438400"/>
            <a:ext cx="7467600" cy="427038"/>
          </a:xfrm>
          <a:prstGeom prst="rect">
            <a:avLst/>
          </a:prstGeom>
          <a:noFill/>
          <a:ln w="9525">
            <a:noFill/>
            <a:miter lim="800000"/>
            <a:headEnd/>
            <a:tailEnd/>
          </a:ln>
        </p:spPr>
        <p:txBody>
          <a:bodyPr>
            <a:prstTxWarp prst="textNoShape">
              <a:avLst/>
            </a:prstTxWarp>
            <a:spAutoFit/>
          </a:bodyPr>
          <a:lstStyle/>
          <a:p>
            <a:r>
              <a:rPr lang="en-US" sz="2200" b="0" dirty="0">
                <a:latin typeface="Calibri"/>
              </a:rPr>
              <a:t>“Here’s a picture of Mama Bear and Goldilocks.”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4" name="Title 1"/>
          <p:cNvSpPr>
            <a:spLocks noGrp="1"/>
          </p:cNvSpPr>
          <p:nvPr>
            <p:ph type="title" idx="4294967295"/>
          </p:nvPr>
        </p:nvSpPr>
        <p:spPr>
          <a:xfrm>
            <a:off x="685800" y="152400"/>
            <a:ext cx="7772400" cy="1143000"/>
          </a:xfrm>
        </p:spPr>
        <p:txBody>
          <a:bodyPr/>
          <a:lstStyle/>
          <a:p>
            <a:r>
              <a:rPr lang="en-US" sz="3200" smtClean="0"/>
              <a:t>Trickier Pronouns</a:t>
            </a:r>
          </a:p>
        </p:txBody>
      </p:sp>
      <p:sp>
        <p:nvSpPr>
          <p:cNvPr id="1405955" name="Content Placeholder 2"/>
          <p:cNvSpPr>
            <a:spLocks noGrp="1"/>
          </p:cNvSpPr>
          <p:nvPr>
            <p:ph idx="4294967295"/>
          </p:nvPr>
        </p:nvSpPr>
        <p:spPr>
          <a:xfrm>
            <a:off x="228600" y="1219200"/>
            <a:ext cx="8610600" cy="1524000"/>
          </a:xfrm>
        </p:spPr>
        <p:txBody>
          <a:bodyPr/>
          <a:lstStyle/>
          <a:p>
            <a:pPr>
              <a:buFontTx/>
              <a:buNone/>
            </a:pPr>
            <a:r>
              <a:rPr lang="en-US" sz="2200" smtClean="0"/>
              <a:t>However, these same children seem to have trouble with plain pronouns – they’ll interpret them as reflexive.</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pic>
        <p:nvPicPr>
          <p:cNvPr id="1405956" name="Picture 5"/>
          <p:cNvPicPr>
            <a:picLocks noChangeAspect="1"/>
          </p:cNvPicPr>
          <p:nvPr/>
        </p:nvPicPr>
        <p:blipFill>
          <a:blip r:embed="rId3"/>
          <a:srcRect/>
          <a:stretch>
            <a:fillRect/>
          </a:stretch>
        </p:blipFill>
        <p:spPr bwMode="auto">
          <a:xfrm>
            <a:off x="457200" y="3048000"/>
            <a:ext cx="1971675" cy="1765300"/>
          </a:xfrm>
          <a:prstGeom prst="rect">
            <a:avLst/>
          </a:prstGeom>
          <a:noFill/>
          <a:ln w="9525">
            <a:noFill/>
            <a:miter lim="800000"/>
            <a:headEnd/>
            <a:tailEnd/>
          </a:ln>
        </p:spPr>
      </p:pic>
      <p:sp>
        <p:nvSpPr>
          <p:cNvPr id="1405957" name="TextBox 6"/>
          <p:cNvSpPr txBox="1">
            <a:spLocks noChangeArrowheads="1"/>
          </p:cNvSpPr>
          <p:nvPr/>
        </p:nvSpPr>
        <p:spPr bwMode="auto">
          <a:xfrm>
            <a:off x="1752600" y="5105400"/>
            <a:ext cx="3983482"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“Is Mama Bear touching </a:t>
            </a:r>
            <a:r>
              <a:rPr lang="en-US" b="0" dirty="0">
                <a:solidFill>
                  <a:schemeClr val="accent2"/>
                </a:solidFill>
                <a:latin typeface="Calibri"/>
              </a:rPr>
              <a:t>her</a:t>
            </a:r>
            <a:r>
              <a:rPr lang="en-US" b="0" dirty="0">
                <a:latin typeface="Calibri"/>
              </a:rPr>
              <a:t>?”</a:t>
            </a:r>
          </a:p>
        </p:txBody>
      </p:sp>
      <p:sp>
        <p:nvSpPr>
          <p:cNvPr id="1405958" name="TextBox 7"/>
          <p:cNvSpPr txBox="1">
            <a:spLocks noChangeArrowheads="1"/>
          </p:cNvSpPr>
          <p:nvPr/>
        </p:nvSpPr>
        <p:spPr bwMode="auto">
          <a:xfrm>
            <a:off x="3810000" y="3657600"/>
            <a:ext cx="455613" cy="457200"/>
          </a:xfrm>
          <a:prstGeom prst="rect">
            <a:avLst/>
          </a:prstGeom>
          <a:noFill/>
          <a:ln w="9525">
            <a:noFill/>
            <a:miter lim="800000"/>
            <a:headEnd/>
            <a:tailEnd/>
          </a:ln>
        </p:spPr>
        <p:txBody>
          <a:bodyPr wrap="none">
            <a:prstTxWarp prst="textNoShape">
              <a:avLst/>
            </a:prstTxWarp>
            <a:spAutoFit/>
          </a:bodyPr>
          <a:lstStyle/>
          <a:p>
            <a:r>
              <a:rPr lang="en-US" b="0" dirty="0">
                <a:latin typeface="Calibri"/>
              </a:rPr>
              <a:t>or</a:t>
            </a:r>
          </a:p>
        </p:txBody>
      </p:sp>
      <p:pic>
        <p:nvPicPr>
          <p:cNvPr id="1405959" name="Picture 8"/>
          <p:cNvPicPr>
            <a:picLocks noChangeAspect="1"/>
          </p:cNvPicPr>
          <p:nvPr/>
        </p:nvPicPr>
        <p:blipFill>
          <a:blip r:embed="rId4"/>
          <a:srcRect/>
          <a:stretch>
            <a:fillRect/>
          </a:stretch>
        </p:blipFill>
        <p:spPr bwMode="auto">
          <a:xfrm>
            <a:off x="5181600" y="3048000"/>
            <a:ext cx="2254250" cy="1662113"/>
          </a:xfrm>
          <a:prstGeom prst="rect">
            <a:avLst/>
          </a:prstGeom>
          <a:noFill/>
          <a:ln w="9525">
            <a:noFill/>
            <a:miter lim="800000"/>
            <a:headEnd/>
            <a:tailEnd/>
          </a:ln>
        </p:spPr>
      </p:pic>
      <p:sp>
        <p:nvSpPr>
          <p:cNvPr id="1405960" name="TextBox 9"/>
          <p:cNvSpPr txBox="1">
            <a:spLocks noChangeArrowheads="1"/>
          </p:cNvSpPr>
          <p:nvPr/>
        </p:nvSpPr>
        <p:spPr bwMode="auto">
          <a:xfrm>
            <a:off x="838200" y="6096000"/>
            <a:ext cx="587120" cy="461665"/>
          </a:xfrm>
          <a:prstGeom prst="rect">
            <a:avLst/>
          </a:prstGeom>
          <a:noFill/>
          <a:ln w="9525">
            <a:noFill/>
            <a:miter lim="800000"/>
            <a:headEnd/>
            <a:tailEnd/>
          </a:ln>
        </p:spPr>
        <p:txBody>
          <a:bodyPr wrap="none">
            <a:prstTxWarp prst="textNoShape">
              <a:avLst/>
            </a:prstTxWarp>
            <a:spAutoFit/>
          </a:bodyPr>
          <a:lstStyle/>
          <a:p>
            <a:r>
              <a:rPr lang="en-US" b="0" dirty="0">
                <a:latin typeface="Calibri"/>
              </a:rPr>
              <a:t>NO</a:t>
            </a:r>
          </a:p>
        </p:txBody>
      </p:sp>
      <p:sp>
        <p:nvSpPr>
          <p:cNvPr id="1405961" name="TextBox 10"/>
          <p:cNvSpPr txBox="1">
            <a:spLocks noChangeArrowheads="1"/>
          </p:cNvSpPr>
          <p:nvPr/>
        </p:nvSpPr>
        <p:spPr bwMode="auto">
          <a:xfrm>
            <a:off x="6096000" y="6019800"/>
            <a:ext cx="626343" cy="461665"/>
          </a:xfrm>
          <a:prstGeom prst="rect">
            <a:avLst/>
          </a:prstGeom>
          <a:noFill/>
          <a:ln w="9525">
            <a:noFill/>
            <a:miter lim="800000"/>
            <a:headEnd/>
            <a:tailEnd/>
          </a:ln>
        </p:spPr>
        <p:txBody>
          <a:bodyPr wrap="none">
            <a:prstTxWarp prst="textNoShape">
              <a:avLst/>
            </a:prstTxWarp>
            <a:spAutoFit/>
          </a:bodyPr>
          <a:lstStyle/>
          <a:p>
            <a:r>
              <a:rPr lang="en-US" b="0" dirty="0">
                <a:solidFill>
                  <a:schemeClr val="accent2"/>
                </a:solidFill>
                <a:latin typeface="Calibri"/>
              </a:rPr>
              <a:t>YES</a:t>
            </a:r>
          </a:p>
        </p:txBody>
      </p:sp>
      <p:cxnSp>
        <p:nvCxnSpPr>
          <p:cNvPr id="1405962" name="Straight Arrow Connector 11"/>
          <p:cNvCxnSpPr>
            <a:cxnSpLocks noChangeShapeType="1"/>
            <a:stCxn id="1405961" idx="0"/>
          </p:cNvCxnSpPr>
          <p:nvPr/>
        </p:nvCxnSpPr>
        <p:spPr bwMode="auto">
          <a:xfrm flipH="1" flipV="1">
            <a:off x="6305551" y="4710114"/>
            <a:ext cx="103621" cy="1309686"/>
          </a:xfrm>
          <a:prstGeom prst="straightConnector1">
            <a:avLst/>
          </a:prstGeom>
          <a:noFill/>
          <a:ln w="9525">
            <a:solidFill>
              <a:schemeClr val="tx1"/>
            </a:solidFill>
            <a:prstDash val="dash"/>
            <a:round/>
            <a:headEnd/>
            <a:tailEnd type="arrow" w="med" len="med"/>
          </a:ln>
        </p:spPr>
      </p:cxnSp>
      <p:cxnSp>
        <p:nvCxnSpPr>
          <p:cNvPr id="1405963" name="Straight Arrow Connector 12"/>
          <p:cNvCxnSpPr>
            <a:cxnSpLocks noChangeShapeType="1"/>
            <a:stCxn id="1405960" idx="0"/>
          </p:cNvCxnSpPr>
          <p:nvPr/>
        </p:nvCxnSpPr>
        <p:spPr bwMode="auto">
          <a:xfrm flipV="1">
            <a:off x="1131760" y="4813300"/>
            <a:ext cx="308103" cy="1282700"/>
          </a:xfrm>
          <a:prstGeom prst="straightConnector1">
            <a:avLst/>
          </a:prstGeom>
          <a:noFill/>
          <a:ln w="9525">
            <a:solidFill>
              <a:schemeClr val="tx1"/>
            </a:solidFill>
            <a:prstDash val="dash"/>
            <a:round/>
            <a:headEnd/>
            <a:tailEnd type="arrow" w="med" len="med"/>
          </a:ln>
        </p:spPr>
      </p:cxnSp>
      <p:sp>
        <p:nvSpPr>
          <p:cNvPr id="1405964" name="Rectangle 13"/>
          <p:cNvSpPr>
            <a:spLocks noChangeArrowheads="1"/>
          </p:cNvSpPr>
          <p:nvPr/>
        </p:nvSpPr>
        <p:spPr bwMode="auto">
          <a:xfrm>
            <a:off x="304800" y="2438400"/>
            <a:ext cx="7467600" cy="427038"/>
          </a:xfrm>
          <a:prstGeom prst="rect">
            <a:avLst/>
          </a:prstGeom>
          <a:noFill/>
          <a:ln w="9525">
            <a:noFill/>
            <a:miter lim="800000"/>
            <a:headEnd/>
            <a:tailEnd/>
          </a:ln>
        </p:spPr>
        <p:txBody>
          <a:bodyPr>
            <a:prstTxWarp prst="textNoShape">
              <a:avLst/>
            </a:prstTxWarp>
            <a:spAutoFit/>
          </a:bodyPr>
          <a:lstStyle/>
          <a:p>
            <a:r>
              <a:rPr lang="en-US" sz="2200" b="0" dirty="0">
                <a:latin typeface="Calibri"/>
              </a:rPr>
              <a:t>“Here’s a picture of Mama Bear and Goldilocks.”</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2" name="Title 1"/>
          <p:cNvSpPr>
            <a:spLocks noGrp="1"/>
          </p:cNvSpPr>
          <p:nvPr>
            <p:ph type="title" idx="4294967295"/>
          </p:nvPr>
        </p:nvSpPr>
        <p:spPr>
          <a:xfrm>
            <a:off x="685800" y="152400"/>
            <a:ext cx="7772400" cy="1143000"/>
          </a:xfrm>
        </p:spPr>
        <p:txBody>
          <a:bodyPr/>
          <a:lstStyle/>
          <a:p>
            <a:r>
              <a:rPr lang="en-US" sz="3200" smtClean="0"/>
              <a:t>Trickier Pronouns</a:t>
            </a:r>
          </a:p>
        </p:txBody>
      </p:sp>
      <p:sp>
        <p:nvSpPr>
          <p:cNvPr id="1408003" name="Content Placeholder 2"/>
          <p:cNvSpPr>
            <a:spLocks noGrp="1"/>
          </p:cNvSpPr>
          <p:nvPr>
            <p:ph idx="4294967295"/>
          </p:nvPr>
        </p:nvSpPr>
        <p:spPr>
          <a:xfrm>
            <a:off x="228600" y="1219200"/>
            <a:ext cx="8610600" cy="1219200"/>
          </a:xfrm>
        </p:spPr>
        <p:txBody>
          <a:bodyPr/>
          <a:lstStyle/>
          <a:p>
            <a:pPr>
              <a:buFontTx/>
              <a:buNone/>
            </a:pPr>
            <a:r>
              <a:rPr lang="en-US" sz="2200" smtClean="0"/>
              <a:t>Interestingly, even though children mistakenly interpret plain pronouns as reflexive, they don’t seem to make this mistake in their own productions.</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408004" name="Rectangle 13"/>
          <p:cNvSpPr>
            <a:spLocks noChangeArrowheads="1"/>
          </p:cNvSpPr>
          <p:nvPr/>
        </p:nvSpPr>
        <p:spPr bwMode="auto">
          <a:xfrm>
            <a:off x="304800" y="2438400"/>
            <a:ext cx="8153400" cy="1446550"/>
          </a:xfrm>
          <a:prstGeom prst="rect">
            <a:avLst/>
          </a:prstGeom>
          <a:noFill/>
          <a:ln w="9525">
            <a:noFill/>
            <a:miter lim="800000"/>
            <a:headEnd/>
            <a:tailEnd/>
          </a:ln>
        </p:spPr>
        <p:txBody>
          <a:bodyPr>
            <a:prstTxWarp prst="textNoShape">
              <a:avLst/>
            </a:prstTxWarp>
            <a:spAutoFit/>
          </a:bodyPr>
          <a:lstStyle/>
          <a:p>
            <a:r>
              <a:rPr lang="en-US" sz="2200" b="0" dirty="0">
                <a:latin typeface="Calibri"/>
              </a:rPr>
              <a:t>Bloom et al. (1991): Looking at 100,000 spontaneous utterances of three children, beginning at age 2.</a:t>
            </a:r>
            <a:endParaRPr lang="en-US" sz="2200" b="0" dirty="0">
              <a:solidFill>
                <a:srgbClr val="FFFFFF"/>
              </a:solidFill>
              <a:latin typeface="Calibri"/>
            </a:endParaRPr>
          </a:p>
          <a:p>
            <a:endParaRPr lang="en-US" sz="2200" b="0" dirty="0">
              <a:solidFill>
                <a:srgbClr val="FFFFFF"/>
              </a:solidFill>
              <a:latin typeface="Calibri"/>
            </a:endParaRPr>
          </a:p>
          <a:p>
            <a:r>
              <a:rPr lang="en-US" sz="2200" b="0" i="1" dirty="0">
                <a:solidFill>
                  <a:schemeClr val="accent2"/>
                </a:solidFill>
                <a:latin typeface="Calibri"/>
              </a:rPr>
              <a:t>me</a:t>
            </a:r>
            <a:r>
              <a:rPr lang="en-US" sz="2200" b="0" dirty="0">
                <a:solidFill>
                  <a:srgbClr val="FFFFFF"/>
                </a:solidFill>
                <a:latin typeface="Calibri"/>
              </a:rPr>
              <a:t> </a:t>
            </a:r>
            <a:r>
              <a:rPr lang="en-US" sz="2200" b="0" dirty="0">
                <a:latin typeface="Calibri"/>
              </a:rPr>
              <a:t>and</a:t>
            </a:r>
            <a:r>
              <a:rPr lang="en-US" sz="2200" b="0" dirty="0">
                <a:solidFill>
                  <a:srgbClr val="FFFFFF"/>
                </a:solidFill>
                <a:latin typeface="Calibri"/>
              </a:rPr>
              <a:t> </a:t>
            </a:r>
            <a:r>
              <a:rPr lang="en-US" sz="2200" b="0" i="1" dirty="0">
                <a:solidFill>
                  <a:schemeClr val="tx2"/>
                </a:solidFill>
                <a:latin typeface="Calibri"/>
              </a:rPr>
              <a:t>myself</a:t>
            </a:r>
            <a:r>
              <a:rPr lang="en-US" sz="2200" b="0" dirty="0">
                <a:solidFill>
                  <a:srgbClr val="FFFFFF"/>
                </a:solidFill>
                <a:latin typeface="Calibri"/>
              </a:rPr>
              <a:t> </a:t>
            </a:r>
            <a:r>
              <a:rPr lang="en-US" sz="2200" b="0" dirty="0">
                <a:latin typeface="Calibri"/>
              </a:rPr>
              <a:t>were used correctly 95% of the time.</a:t>
            </a:r>
            <a:endParaRPr lang="en-US" sz="2200" b="0" i="1" dirty="0">
              <a:latin typeface="Calibri"/>
            </a:endParaRPr>
          </a:p>
        </p:txBody>
      </p:sp>
      <p:sp>
        <p:nvSpPr>
          <p:cNvPr id="1408005" name="Rectangle 14"/>
          <p:cNvSpPr>
            <a:spLocks noChangeArrowheads="1"/>
          </p:cNvSpPr>
          <p:nvPr/>
        </p:nvSpPr>
        <p:spPr bwMode="auto">
          <a:xfrm>
            <a:off x="381000" y="4343400"/>
            <a:ext cx="8763000" cy="2123658"/>
          </a:xfrm>
          <a:prstGeom prst="rect">
            <a:avLst/>
          </a:prstGeom>
          <a:noFill/>
          <a:ln w="9525">
            <a:noFill/>
            <a:miter lim="800000"/>
            <a:headEnd/>
            <a:tailEnd/>
          </a:ln>
        </p:spPr>
        <p:txBody>
          <a:bodyPr>
            <a:prstTxWarp prst="textNoShape">
              <a:avLst/>
            </a:prstTxWarp>
            <a:spAutoFit/>
          </a:bodyPr>
          <a:lstStyle/>
          <a:p>
            <a:r>
              <a:rPr lang="en-US" sz="2200" b="0" dirty="0">
                <a:latin typeface="Calibri"/>
              </a:rPr>
              <a:t>This suggests that children know the distinction between some reflexive and plain pronouns (as evidenced in their own productions), but they have trouble making this distinction for the pronouns tested in the experiments.  Perhaps the experiments aren’t good at really getting at children’s knowledge? (Conroy et al 2009 suggest that previous results are due to experimental artifact.)</a:t>
            </a:r>
            <a:endParaRPr lang="en-US" sz="2200" b="0" i="1" dirty="0">
              <a:solidFill>
                <a:srgbClr val="FFFFFF"/>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Title 1"/>
          <p:cNvSpPr>
            <a:spLocks noGrp="1"/>
          </p:cNvSpPr>
          <p:nvPr>
            <p:ph type="title" idx="4294967295"/>
          </p:nvPr>
        </p:nvSpPr>
        <p:spPr>
          <a:xfrm>
            <a:off x="685800" y="152400"/>
            <a:ext cx="7772400" cy="1143000"/>
          </a:xfrm>
        </p:spPr>
        <p:txBody>
          <a:bodyPr/>
          <a:lstStyle/>
          <a:p>
            <a:r>
              <a:rPr lang="en-US" sz="3200" smtClean="0"/>
              <a:t>Trickier Pronouns</a:t>
            </a:r>
          </a:p>
        </p:txBody>
      </p:sp>
      <p:sp>
        <p:nvSpPr>
          <p:cNvPr id="1410051" name="Content Placeholder 2"/>
          <p:cNvSpPr>
            <a:spLocks noGrp="1"/>
          </p:cNvSpPr>
          <p:nvPr>
            <p:ph idx="4294967295"/>
          </p:nvPr>
        </p:nvSpPr>
        <p:spPr>
          <a:xfrm>
            <a:off x="228600" y="1219200"/>
            <a:ext cx="8610600" cy="1219200"/>
          </a:xfrm>
        </p:spPr>
        <p:txBody>
          <a:bodyPr/>
          <a:lstStyle/>
          <a:p>
            <a:pPr>
              <a:buFontTx/>
              <a:buNone/>
            </a:pPr>
            <a:r>
              <a:rPr lang="en-US" sz="2200" smtClean="0"/>
              <a:t>Evidence for incomplete knowledge? Children do seem to have trouble using plain pronouns in ways that make it easy to understand what these pronouns refer to.</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410052" name="Rectangle 5"/>
          <p:cNvSpPr>
            <a:spLocks noChangeArrowheads="1"/>
          </p:cNvSpPr>
          <p:nvPr/>
        </p:nvSpPr>
        <p:spPr bwMode="auto">
          <a:xfrm>
            <a:off x="304800" y="2819400"/>
            <a:ext cx="8153400" cy="2431435"/>
          </a:xfrm>
          <a:prstGeom prst="rect">
            <a:avLst/>
          </a:prstGeom>
          <a:noFill/>
          <a:ln w="9525">
            <a:noFill/>
            <a:miter lim="800000"/>
            <a:headEnd/>
            <a:tailEnd/>
          </a:ln>
        </p:spPr>
        <p:txBody>
          <a:bodyPr>
            <a:prstTxWarp prst="textNoShape">
              <a:avLst/>
            </a:prstTxWarp>
            <a:spAutoFit/>
          </a:bodyPr>
          <a:lstStyle/>
          <a:p>
            <a:r>
              <a:rPr lang="en-US" sz="2200" b="0" dirty="0">
                <a:latin typeface="Calibri"/>
              </a:rPr>
              <a:t>An excerpt from a four-year-</a:t>
            </a:r>
            <a:r>
              <a:rPr lang="en-US" sz="2200" b="0" dirty="0" err="1">
                <a:latin typeface="Calibri"/>
              </a:rPr>
              <a:t>old’s</a:t>
            </a:r>
            <a:r>
              <a:rPr lang="en-US" sz="2200" b="0" dirty="0">
                <a:latin typeface="Calibri"/>
              </a:rPr>
              <a:t> description of a picture:</a:t>
            </a:r>
          </a:p>
          <a:p>
            <a:endParaRPr lang="en-US" sz="2200" b="0" i="1" dirty="0">
              <a:latin typeface="Calibri"/>
            </a:endParaRPr>
          </a:p>
          <a:p>
            <a:r>
              <a:rPr lang="en-US" sz="2200" b="0" dirty="0">
                <a:latin typeface="Calibri"/>
              </a:rPr>
              <a:t>“…she’s sitting on the seat airplane…she’s giving something to a girl, now she’s looking at a book…now she’s putting the thing up high.”</a:t>
            </a:r>
          </a:p>
          <a:p>
            <a:endParaRPr lang="en-US" sz="2200" b="0" dirty="0">
              <a:latin typeface="Calibri"/>
            </a:endParaRPr>
          </a:p>
          <a:p>
            <a:endParaRPr lang="en-US" sz="2200" b="0" dirty="0">
              <a:latin typeface="Calibri"/>
            </a:endParaRPr>
          </a:p>
          <a:p>
            <a:r>
              <a:rPr lang="en-US" sz="2000" b="0" dirty="0">
                <a:latin typeface="Calibri"/>
              </a:rPr>
              <a:t>So what’s the problem with this description?</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8" name="Title 1"/>
          <p:cNvSpPr>
            <a:spLocks noGrp="1"/>
          </p:cNvSpPr>
          <p:nvPr>
            <p:ph type="title" idx="4294967295"/>
          </p:nvPr>
        </p:nvSpPr>
        <p:spPr>
          <a:xfrm>
            <a:off x="685800" y="152400"/>
            <a:ext cx="7772400" cy="1143000"/>
          </a:xfrm>
        </p:spPr>
        <p:txBody>
          <a:bodyPr/>
          <a:lstStyle/>
          <a:p>
            <a:r>
              <a:rPr lang="en-US" sz="3200" smtClean="0"/>
              <a:t>Trickier Pronouns</a:t>
            </a:r>
          </a:p>
        </p:txBody>
      </p:sp>
      <p:sp>
        <p:nvSpPr>
          <p:cNvPr id="1412099" name="Content Placeholder 2"/>
          <p:cNvSpPr>
            <a:spLocks noGrp="1"/>
          </p:cNvSpPr>
          <p:nvPr>
            <p:ph idx="4294967295"/>
          </p:nvPr>
        </p:nvSpPr>
        <p:spPr>
          <a:xfrm>
            <a:off x="228600" y="1219200"/>
            <a:ext cx="8610600" cy="1219200"/>
          </a:xfrm>
        </p:spPr>
        <p:txBody>
          <a:bodyPr/>
          <a:lstStyle/>
          <a:p>
            <a:pPr>
              <a:buFontTx/>
              <a:buNone/>
            </a:pPr>
            <a:r>
              <a:rPr lang="en-US" sz="2200" smtClean="0"/>
              <a:t>Evidence for incomplete knowledge? Children do seem to have trouble using plain pronouns in ways that make it easy to understand what these pronouns refer to.</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412100" name="Rectangle 5"/>
          <p:cNvSpPr>
            <a:spLocks noChangeArrowheads="1"/>
          </p:cNvSpPr>
          <p:nvPr/>
        </p:nvSpPr>
        <p:spPr bwMode="auto">
          <a:xfrm>
            <a:off x="304800" y="2819400"/>
            <a:ext cx="8153400" cy="3354765"/>
          </a:xfrm>
          <a:prstGeom prst="rect">
            <a:avLst/>
          </a:prstGeom>
          <a:noFill/>
          <a:ln w="9525">
            <a:noFill/>
            <a:miter lim="800000"/>
            <a:headEnd/>
            <a:tailEnd/>
          </a:ln>
        </p:spPr>
        <p:txBody>
          <a:bodyPr>
            <a:prstTxWarp prst="textNoShape">
              <a:avLst/>
            </a:prstTxWarp>
            <a:spAutoFit/>
          </a:bodyPr>
          <a:lstStyle/>
          <a:p>
            <a:r>
              <a:rPr lang="en-US" sz="2200" b="0" dirty="0">
                <a:latin typeface="Calibri"/>
              </a:rPr>
              <a:t>An excerpt from a four-year-</a:t>
            </a:r>
            <a:r>
              <a:rPr lang="en-US" sz="2200" b="0" dirty="0" err="1">
                <a:latin typeface="Calibri"/>
              </a:rPr>
              <a:t>old’s</a:t>
            </a:r>
            <a:r>
              <a:rPr lang="en-US" sz="2200" b="0" dirty="0">
                <a:latin typeface="Calibri"/>
              </a:rPr>
              <a:t> description of a picture:</a:t>
            </a:r>
          </a:p>
          <a:p>
            <a:endParaRPr lang="en-US" sz="2200" b="0" i="1" dirty="0">
              <a:latin typeface="Calibri"/>
            </a:endParaRPr>
          </a:p>
          <a:p>
            <a:r>
              <a:rPr lang="en-US" sz="2200" b="0" dirty="0">
                <a:latin typeface="Calibri"/>
              </a:rPr>
              <a:t>“…</a:t>
            </a:r>
            <a:r>
              <a:rPr lang="en-US" sz="2200" b="0" dirty="0">
                <a:solidFill>
                  <a:schemeClr val="bg2"/>
                </a:solidFill>
                <a:latin typeface="Calibri"/>
              </a:rPr>
              <a:t>she’s</a:t>
            </a:r>
            <a:r>
              <a:rPr lang="en-US" sz="2200" b="0" dirty="0">
                <a:solidFill>
                  <a:srgbClr val="FFFFFF"/>
                </a:solidFill>
                <a:latin typeface="Calibri"/>
              </a:rPr>
              <a:t> </a:t>
            </a:r>
            <a:r>
              <a:rPr lang="en-US" sz="2200" b="0" dirty="0">
                <a:latin typeface="Calibri"/>
              </a:rPr>
              <a:t>sitting on the seat airplane…</a:t>
            </a:r>
            <a:r>
              <a:rPr lang="en-US" sz="2200" b="0" dirty="0">
                <a:solidFill>
                  <a:schemeClr val="hlink"/>
                </a:solidFill>
                <a:latin typeface="Calibri"/>
              </a:rPr>
              <a:t>she’s</a:t>
            </a:r>
            <a:r>
              <a:rPr lang="en-US" sz="2200" b="0" dirty="0">
                <a:solidFill>
                  <a:srgbClr val="FFFFFF"/>
                </a:solidFill>
                <a:latin typeface="Calibri"/>
              </a:rPr>
              <a:t> </a:t>
            </a:r>
            <a:r>
              <a:rPr lang="en-US" sz="2200" b="0" dirty="0">
                <a:latin typeface="Calibri"/>
              </a:rPr>
              <a:t>giving something to a girl, now she’s looking at a book…now she’s putting the thing up high.”</a:t>
            </a:r>
          </a:p>
          <a:p>
            <a:endParaRPr lang="en-US" sz="2200" b="0" dirty="0">
              <a:solidFill>
                <a:srgbClr val="FFFFFF"/>
              </a:solidFill>
              <a:latin typeface="Calibri"/>
            </a:endParaRPr>
          </a:p>
          <a:p>
            <a:endParaRPr lang="en-US" sz="2200" b="0" dirty="0">
              <a:solidFill>
                <a:srgbClr val="FFFFFF"/>
              </a:solidFill>
              <a:latin typeface="Calibri"/>
            </a:endParaRPr>
          </a:p>
          <a:p>
            <a:r>
              <a:rPr lang="en-US" sz="2000" b="0" dirty="0">
                <a:latin typeface="Calibri"/>
              </a:rPr>
              <a:t>So what’s the problem with this description?  The first</a:t>
            </a:r>
            <a:r>
              <a:rPr lang="en-US" sz="2000" b="0" dirty="0">
                <a:solidFill>
                  <a:srgbClr val="FFFFFF"/>
                </a:solidFill>
                <a:latin typeface="Calibri"/>
              </a:rPr>
              <a:t> </a:t>
            </a:r>
            <a:r>
              <a:rPr lang="en-US" sz="2000" b="0" i="1" dirty="0">
                <a:solidFill>
                  <a:schemeClr val="bg2"/>
                </a:solidFill>
                <a:latin typeface="Calibri"/>
              </a:rPr>
              <a:t>she</a:t>
            </a:r>
            <a:r>
              <a:rPr lang="en-US" sz="2000" b="0" dirty="0">
                <a:solidFill>
                  <a:srgbClr val="FFFFFF"/>
                </a:solidFill>
                <a:latin typeface="Calibri"/>
              </a:rPr>
              <a:t> </a:t>
            </a:r>
            <a:r>
              <a:rPr lang="en-US" sz="2000" b="0" dirty="0">
                <a:latin typeface="Calibri"/>
              </a:rPr>
              <a:t>refers to a girl and the second</a:t>
            </a:r>
            <a:r>
              <a:rPr lang="en-US" sz="2000" b="0" dirty="0">
                <a:solidFill>
                  <a:srgbClr val="FFFFFF"/>
                </a:solidFill>
                <a:latin typeface="Calibri"/>
              </a:rPr>
              <a:t> </a:t>
            </a:r>
            <a:r>
              <a:rPr lang="en-US" sz="2000" b="0" dirty="0">
                <a:solidFill>
                  <a:schemeClr val="hlink"/>
                </a:solidFill>
                <a:latin typeface="Calibri"/>
              </a:rPr>
              <a:t>she</a:t>
            </a:r>
            <a:r>
              <a:rPr lang="en-US" sz="2000" b="0" dirty="0">
                <a:solidFill>
                  <a:srgbClr val="FFFFFF"/>
                </a:solidFill>
                <a:latin typeface="Calibri"/>
              </a:rPr>
              <a:t> </a:t>
            </a:r>
            <a:r>
              <a:rPr lang="en-US" sz="2000" b="0" dirty="0">
                <a:latin typeface="Calibri"/>
              </a:rPr>
              <a:t>refers to a woman.  This would be a bit strange for an adult to say, unless there was some indication that the second</a:t>
            </a:r>
            <a:r>
              <a:rPr lang="en-US" sz="2000" b="0" dirty="0">
                <a:solidFill>
                  <a:srgbClr val="FFFFFF"/>
                </a:solidFill>
                <a:latin typeface="Calibri"/>
              </a:rPr>
              <a:t> </a:t>
            </a:r>
            <a:r>
              <a:rPr lang="en-US" sz="2000" b="0" dirty="0">
                <a:solidFill>
                  <a:schemeClr val="hlink"/>
                </a:solidFill>
                <a:latin typeface="Calibri"/>
              </a:rPr>
              <a:t>she</a:t>
            </a:r>
            <a:r>
              <a:rPr lang="en-US" sz="2000" b="0" dirty="0">
                <a:solidFill>
                  <a:srgbClr val="FFFFFF"/>
                </a:solidFill>
                <a:latin typeface="Calibri"/>
              </a:rPr>
              <a:t> </a:t>
            </a:r>
            <a:r>
              <a:rPr lang="en-US" sz="2000" b="0" dirty="0">
                <a:latin typeface="Calibri"/>
              </a:rPr>
              <a:t>is different (perhaps by pointing at the new referent).</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Title 1"/>
          <p:cNvSpPr>
            <a:spLocks/>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a:r>
              <a:rPr lang="en-US" sz="3200" b="0" dirty="0">
                <a:solidFill>
                  <a:schemeClr val="tx2"/>
                </a:solidFill>
                <a:latin typeface="Calibri"/>
                <a:ea typeface="Osaka" pitchFamily="-1" charset="-128"/>
                <a:cs typeface="Osaka" pitchFamily="-1" charset="-128"/>
              </a:rPr>
              <a:t>The problem of assuming knowledge of a pronoun’s referent</a:t>
            </a:r>
          </a:p>
        </p:txBody>
      </p:sp>
      <p:sp>
        <p:nvSpPr>
          <p:cNvPr id="1441795" name="Content Placeholder 2"/>
          <p:cNvSpPr>
            <a:spLocks/>
          </p:cNvSpPr>
          <p:nvPr/>
        </p:nvSpPr>
        <p:spPr bwMode="auto">
          <a:xfrm>
            <a:off x="228600" y="1219200"/>
            <a:ext cx="8610600" cy="1219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i="1" dirty="0">
                <a:latin typeface="Calibri"/>
                <a:ea typeface="Osaka" pitchFamily="-1" charset="-128"/>
                <a:cs typeface="Osaka" pitchFamily="-1" charset="-128"/>
              </a:rPr>
              <a:t>Alice in Wonderland</a:t>
            </a:r>
            <a:r>
              <a:rPr lang="en-US" b="0" dirty="0">
                <a:latin typeface="Calibri"/>
                <a:ea typeface="Osaka" pitchFamily="-1" charset="-128"/>
                <a:cs typeface="Osaka" pitchFamily="-1" charset="-128"/>
              </a:rPr>
              <a:t>, Chapter 12, by Lewis </a:t>
            </a:r>
            <a:r>
              <a:rPr lang="en-US" b="0" dirty="0" smtClean="0">
                <a:latin typeface="Calibri"/>
                <a:ea typeface="Osaka" pitchFamily="-1" charset="-128"/>
                <a:cs typeface="Osaka" pitchFamily="-1" charset="-128"/>
              </a:rPr>
              <a:t>Carroll</a:t>
            </a:r>
            <a:endParaRPr lang="en-US" sz="1200" b="0" dirty="0">
              <a:latin typeface="Calibri"/>
              <a:ea typeface="Osaka" pitchFamily="-1" charset="-128"/>
              <a:cs typeface="Osaka" pitchFamily="-1" charset="-128"/>
            </a:endParaRPr>
          </a:p>
          <a:p>
            <a:pPr marL="342900" indent="-342900">
              <a:spcBef>
                <a:spcPct val="20000"/>
              </a:spcBef>
            </a:pPr>
            <a:endParaRPr lang="en-US" sz="1200" b="0" dirty="0">
              <a:latin typeface="Calibri"/>
              <a:ea typeface="Osaka" pitchFamily="-1" charset="-128"/>
              <a:cs typeface="Osaka" pitchFamily="-1" charset="-128"/>
            </a:endParaRPr>
          </a:p>
          <a:p>
            <a:pPr marL="342900" indent="-342900">
              <a:spcBef>
                <a:spcPct val="20000"/>
              </a:spcBef>
            </a:pPr>
            <a:r>
              <a:rPr lang="en-US" sz="2000" b="0" dirty="0">
                <a:solidFill>
                  <a:schemeClr val="hlink"/>
                </a:solidFill>
                <a:latin typeface="Calibri"/>
                <a:ea typeface="Osaka" pitchFamily="-1" charset="-128"/>
                <a:cs typeface="Osaka" pitchFamily="-1" charset="-128"/>
              </a:rPr>
              <a:t>They</a:t>
            </a:r>
            <a:r>
              <a:rPr lang="en-US" sz="2000" b="0" dirty="0">
                <a:latin typeface="Calibri"/>
                <a:ea typeface="Osaka" pitchFamily="-1" charset="-128"/>
                <a:cs typeface="Osaka" pitchFamily="-1" charset="-128"/>
              </a:rPr>
              <a:t> told me you had been to </a:t>
            </a:r>
            <a:r>
              <a:rPr lang="en-US" sz="2000" b="0" dirty="0">
                <a:solidFill>
                  <a:schemeClr val="hlink"/>
                </a:solidFill>
                <a:latin typeface="Calibri"/>
                <a:ea typeface="Osaka" pitchFamily="-1" charset="-128"/>
                <a:cs typeface="Osaka" pitchFamily="-1" charset="-128"/>
              </a:rPr>
              <a:t>her</a:t>
            </a:r>
            <a:r>
              <a:rPr lang="en-US" sz="2000" b="0" dirty="0">
                <a:latin typeface="Calibri"/>
                <a:ea typeface="Osaka" pitchFamily="-1" charset="-128"/>
                <a:cs typeface="Osaka" pitchFamily="-1" charset="-128"/>
              </a:rPr>
              <a:t>,</a:t>
            </a:r>
          </a:p>
          <a:p>
            <a:pPr marL="342900" indent="-342900">
              <a:spcBef>
                <a:spcPct val="20000"/>
              </a:spcBef>
            </a:pPr>
            <a:r>
              <a:rPr lang="en-US" sz="2000" b="0" dirty="0">
                <a:latin typeface="Calibri"/>
                <a:ea typeface="Osaka" pitchFamily="-1" charset="-128"/>
                <a:cs typeface="Osaka" pitchFamily="-1" charset="-128"/>
              </a:rPr>
              <a:t>And mentioned me to </a:t>
            </a:r>
            <a:r>
              <a:rPr lang="en-US" sz="2000" b="0" dirty="0">
                <a:solidFill>
                  <a:schemeClr val="hlink"/>
                </a:solidFill>
                <a:latin typeface="Calibri"/>
                <a:ea typeface="Osaka" pitchFamily="-1" charset="-128"/>
                <a:cs typeface="Osaka" pitchFamily="-1" charset="-128"/>
              </a:rPr>
              <a:t>him</a:t>
            </a:r>
            <a:r>
              <a:rPr lang="en-US" sz="2000" b="0" dirty="0">
                <a:latin typeface="Calibri"/>
                <a:ea typeface="Osaka" pitchFamily="-1" charset="-128"/>
                <a:cs typeface="Osaka" pitchFamily="-1" charset="-128"/>
              </a:rPr>
              <a:t>:</a:t>
            </a:r>
          </a:p>
          <a:p>
            <a:pPr marL="342900" indent="-342900">
              <a:spcBef>
                <a:spcPct val="20000"/>
              </a:spcBef>
            </a:pPr>
            <a:r>
              <a:rPr lang="en-US" sz="2000" b="0" dirty="0">
                <a:solidFill>
                  <a:schemeClr val="hlink"/>
                </a:solidFill>
                <a:latin typeface="Calibri"/>
                <a:ea typeface="Osaka" pitchFamily="-1" charset="-128"/>
                <a:cs typeface="Osaka" pitchFamily="-1" charset="-128"/>
              </a:rPr>
              <a:t>She</a:t>
            </a:r>
            <a:r>
              <a:rPr lang="en-US" sz="2000" b="0" dirty="0">
                <a:latin typeface="Calibri"/>
                <a:ea typeface="Osaka" pitchFamily="-1" charset="-128"/>
                <a:cs typeface="Osaka" pitchFamily="-1" charset="-128"/>
              </a:rPr>
              <a:t> gave me a good character,</a:t>
            </a:r>
          </a:p>
          <a:p>
            <a:pPr marL="342900" indent="-342900">
              <a:spcBef>
                <a:spcPct val="20000"/>
              </a:spcBef>
            </a:pPr>
            <a:r>
              <a:rPr lang="en-US" sz="2000" b="0" dirty="0">
                <a:latin typeface="Calibri"/>
                <a:ea typeface="Osaka" pitchFamily="-1" charset="-128"/>
                <a:cs typeface="Osaka" pitchFamily="-1" charset="-128"/>
              </a:rPr>
              <a:t>But said I could not swim.</a:t>
            </a:r>
          </a:p>
          <a:p>
            <a:pPr marL="342900" indent="-342900">
              <a:spcBef>
                <a:spcPct val="20000"/>
              </a:spcBef>
            </a:pPr>
            <a:endParaRPr lang="en-US" sz="2000" b="0" dirty="0">
              <a:latin typeface="Calibri"/>
              <a:ea typeface="Osaka" pitchFamily="-1" charset="-128"/>
              <a:cs typeface="Osaka" pitchFamily="-1" charset="-128"/>
            </a:endParaRPr>
          </a:p>
          <a:p>
            <a:pPr marL="342900" indent="-342900">
              <a:spcBef>
                <a:spcPct val="20000"/>
              </a:spcBef>
            </a:pPr>
            <a:r>
              <a:rPr lang="en-US" sz="2000" b="0" dirty="0">
                <a:solidFill>
                  <a:schemeClr val="hlink"/>
                </a:solidFill>
                <a:latin typeface="Calibri"/>
                <a:ea typeface="Osaka" pitchFamily="-1" charset="-128"/>
                <a:cs typeface="Osaka" pitchFamily="-1" charset="-128"/>
              </a:rPr>
              <a:t>He</a:t>
            </a:r>
            <a:r>
              <a:rPr lang="en-US" sz="2000" b="0" dirty="0">
                <a:latin typeface="Calibri"/>
                <a:ea typeface="Osaka" pitchFamily="-1" charset="-128"/>
                <a:cs typeface="Osaka" pitchFamily="-1" charset="-128"/>
              </a:rPr>
              <a:t> sent them word I had not gone</a:t>
            </a:r>
          </a:p>
          <a:p>
            <a:pPr marL="342900" indent="-342900">
              <a:spcBef>
                <a:spcPct val="20000"/>
              </a:spcBef>
            </a:pPr>
            <a:r>
              <a:rPr lang="en-US" sz="2000" b="0" dirty="0">
                <a:latin typeface="Calibri"/>
                <a:ea typeface="Osaka" pitchFamily="-1" charset="-128"/>
                <a:cs typeface="Osaka" pitchFamily="-1" charset="-128"/>
              </a:rPr>
              <a:t>(We know it to be true):</a:t>
            </a:r>
          </a:p>
          <a:p>
            <a:pPr marL="342900" indent="-342900">
              <a:spcBef>
                <a:spcPct val="20000"/>
              </a:spcBef>
            </a:pPr>
            <a:r>
              <a:rPr lang="en-US" sz="2000" b="0" dirty="0">
                <a:latin typeface="Calibri"/>
                <a:ea typeface="Osaka" pitchFamily="-1" charset="-128"/>
                <a:cs typeface="Osaka" pitchFamily="-1" charset="-128"/>
              </a:rPr>
              <a:t>If </a:t>
            </a:r>
            <a:r>
              <a:rPr lang="en-US" sz="2000" b="0" dirty="0">
                <a:solidFill>
                  <a:schemeClr val="hlink"/>
                </a:solidFill>
                <a:latin typeface="Calibri"/>
                <a:ea typeface="Osaka" pitchFamily="-1" charset="-128"/>
                <a:cs typeface="Osaka" pitchFamily="-1" charset="-128"/>
              </a:rPr>
              <a:t>she</a:t>
            </a:r>
            <a:r>
              <a:rPr lang="en-US" sz="2000" b="0" dirty="0">
                <a:latin typeface="Calibri"/>
                <a:ea typeface="Osaka" pitchFamily="-1" charset="-128"/>
                <a:cs typeface="Osaka" pitchFamily="-1" charset="-128"/>
              </a:rPr>
              <a:t> should push the matter on,</a:t>
            </a:r>
          </a:p>
          <a:p>
            <a:pPr marL="342900" indent="-342900">
              <a:spcBef>
                <a:spcPct val="20000"/>
              </a:spcBef>
            </a:pPr>
            <a:r>
              <a:rPr lang="en-US" sz="2000" b="0" dirty="0">
                <a:latin typeface="Calibri"/>
                <a:ea typeface="Osaka" pitchFamily="-1" charset="-128"/>
                <a:cs typeface="Osaka" pitchFamily="-1" charset="-128"/>
              </a:rPr>
              <a:t>What would become of you?</a:t>
            </a:r>
          </a:p>
          <a:p>
            <a:pPr marL="342900" indent="-342900">
              <a:spcBef>
                <a:spcPct val="20000"/>
              </a:spcBef>
            </a:pPr>
            <a:endParaRPr lang="en-US" sz="2000" b="0" dirty="0">
              <a:latin typeface="Calibri"/>
              <a:ea typeface="Osaka" pitchFamily="-1" charset="-128"/>
              <a:cs typeface="Osaka" pitchFamily="-1" charset="-128"/>
            </a:endParaRPr>
          </a:p>
          <a:p>
            <a:pPr marL="342900" indent="-342900">
              <a:spcBef>
                <a:spcPct val="20000"/>
              </a:spcBef>
              <a:buFontTx/>
              <a:buChar char="•"/>
            </a:pPr>
            <a:endParaRPr lang="en-US" sz="1200" b="0" dirty="0">
              <a:latin typeface="Calibri"/>
              <a:ea typeface="Osaka" pitchFamily="-1" charset="-128"/>
              <a:cs typeface="Osaka" pitchFamily="-1" charset="-128"/>
            </a:endParaRPr>
          </a:p>
          <a:p>
            <a:pPr marL="342900" indent="-342900">
              <a:spcBef>
                <a:spcPct val="20000"/>
              </a:spcBef>
            </a:pPr>
            <a:endParaRPr lang="en-US" sz="1200" b="0" dirty="0">
              <a:latin typeface="Calibri"/>
              <a:ea typeface="Osaka" pitchFamily="-1" charset="-128"/>
              <a:cs typeface="Osaka" pitchFamily="-1" charset="-128"/>
            </a:endParaRPr>
          </a:p>
          <a:p>
            <a:pPr marL="342900" indent="-342900">
              <a:spcBef>
                <a:spcPct val="20000"/>
              </a:spcBef>
            </a:pPr>
            <a:r>
              <a:rPr lang="en-US" sz="1200" b="0" dirty="0">
                <a:latin typeface="Calibri"/>
                <a:ea typeface="Osaka" pitchFamily="-1" charset="-128"/>
                <a:cs typeface="Osaka" pitchFamily="-1" charset="-128"/>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0771" name="Content Placeholder 2"/>
          <p:cNvSpPr>
            <a:spLocks/>
          </p:cNvSpPr>
          <p:nvPr/>
        </p:nvSpPr>
        <p:spPr bwMode="auto">
          <a:xfrm>
            <a:off x="228600" y="1219200"/>
            <a:ext cx="8610600" cy="1219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i="1" dirty="0">
                <a:latin typeface="Calibri"/>
                <a:ea typeface="Osaka" pitchFamily="-1" charset="-128"/>
                <a:cs typeface="Osaka" pitchFamily="-1" charset="-128"/>
              </a:rPr>
              <a:t>Alice in Wonderland</a:t>
            </a:r>
            <a:r>
              <a:rPr lang="en-US" b="0" dirty="0">
                <a:latin typeface="Calibri"/>
                <a:ea typeface="Osaka" pitchFamily="-1" charset="-128"/>
                <a:cs typeface="Osaka" pitchFamily="-1" charset="-128"/>
              </a:rPr>
              <a:t>, Chapter 12, by Lewis </a:t>
            </a:r>
            <a:r>
              <a:rPr lang="en-US" b="0" dirty="0" smtClean="0">
                <a:latin typeface="Calibri"/>
                <a:ea typeface="Osaka" pitchFamily="-1" charset="-128"/>
                <a:cs typeface="Osaka" pitchFamily="-1" charset="-128"/>
              </a:rPr>
              <a:t>Carroll</a:t>
            </a:r>
            <a:endParaRPr lang="en-US" b="0" dirty="0">
              <a:latin typeface="Calibri"/>
              <a:ea typeface="Osaka" pitchFamily="-1" charset="-128"/>
              <a:cs typeface="Osaka" pitchFamily="-1" charset="-128"/>
            </a:endParaRPr>
          </a:p>
          <a:p>
            <a:pPr marL="342900" indent="-342900">
              <a:spcBef>
                <a:spcPct val="20000"/>
              </a:spcBef>
            </a:pPr>
            <a:endParaRPr lang="en-US" b="0" dirty="0">
              <a:latin typeface="Calibri"/>
              <a:ea typeface="Osaka" pitchFamily="-1" charset="-128"/>
              <a:cs typeface="Osaka" pitchFamily="-1" charset="-128"/>
            </a:endParaRPr>
          </a:p>
          <a:p>
            <a:pPr marL="342900" indent="-342900">
              <a:spcBef>
                <a:spcPct val="20000"/>
              </a:spcBef>
            </a:pPr>
            <a:r>
              <a:rPr lang="en-US" sz="2000" b="0" dirty="0">
                <a:latin typeface="Calibri"/>
                <a:ea typeface="Osaka" pitchFamily="-1" charset="-128"/>
                <a:cs typeface="Osaka" pitchFamily="-1" charset="-128"/>
              </a:rPr>
              <a:t>I gave </a:t>
            </a:r>
            <a:r>
              <a:rPr lang="en-US" sz="2000" b="0" dirty="0">
                <a:solidFill>
                  <a:schemeClr val="hlink"/>
                </a:solidFill>
                <a:latin typeface="Calibri"/>
                <a:ea typeface="Osaka" pitchFamily="-1" charset="-128"/>
                <a:cs typeface="Osaka" pitchFamily="-1" charset="-128"/>
              </a:rPr>
              <a:t>her</a:t>
            </a:r>
            <a:r>
              <a:rPr lang="en-US" sz="2000" b="0" dirty="0">
                <a:latin typeface="Calibri"/>
                <a:ea typeface="Osaka" pitchFamily="-1" charset="-128"/>
                <a:cs typeface="Osaka" pitchFamily="-1" charset="-128"/>
              </a:rPr>
              <a:t> one, </a:t>
            </a:r>
            <a:r>
              <a:rPr lang="en-US" sz="2000" b="0" dirty="0">
                <a:solidFill>
                  <a:schemeClr val="hlink"/>
                </a:solidFill>
                <a:latin typeface="Calibri"/>
                <a:ea typeface="Osaka" pitchFamily="-1" charset="-128"/>
                <a:cs typeface="Osaka" pitchFamily="-1" charset="-128"/>
              </a:rPr>
              <a:t>they</a:t>
            </a:r>
            <a:r>
              <a:rPr lang="en-US" sz="2000" b="0" dirty="0">
                <a:latin typeface="Calibri"/>
                <a:ea typeface="Osaka" pitchFamily="-1" charset="-128"/>
                <a:cs typeface="Osaka" pitchFamily="-1" charset="-128"/>
              </a:rPr>
              <a:t> gave </a:t>
            </a:r>
            <a:r>
              <a:rPr lang="en-US" sz="2000" b="0" dirty="0">
                <a:solidFill>
                  <a:schemeClr val="hlink"/>
                </a:solidFill>
                <a:latin typeface="Calibri"/>
                <a:ea typeface="Osaka" pitchFamily="-1" charset="-128"/>
                <a:cs typeface="Osaka" pitchFamily="-1" charset="-128"/>
              </a:rPr>
              <a:t>him</a:t>
            </a:r>
            <a:r>
              <a:rPr lang="en-US" sz="2000" b="0" dirty="0">
                <a:latin typeface="Calibri"/>
                <a:ea typeface="Osaka" pitchFamily="-1" charset="-128"/>
                <a:cs typeface="Osaka" pitchFamily="-1" charset="-128"/>
              </a:rPr>
              <a:t> two,</a:t>
            </a:r>
          </a:p>
          <a:p>
            <a:pPr marL="342900" indent="-342900">
              <a:spcBef>
                <a:spcPct val="20000"/>
              </a:spcBef>
            </a:pPr>
            <a:r>
              <a:rPr lang="en-US" sz="2000" b="0" dirty="0">
                <a:latin typeface="Calibri"/>
                <a:ea typeface="Osaka" pitchFamily="-1" charset="-128"/>
                <a:cs typeface="Osaka" pitchFamily="-1" charset="-128"/>
              </a:rPr>
              <a:t>You gave us three or more;</a:t>
            </a:r>
          </a:p>
          <a:p>
            <a:pPr marL="342900" indent="-342900">
              <a:spcBef>
                <a:spcPct val="20000"/>
              </a:spcBef>
            </a:pPr>
            <a:r>
              <a:rPr lang="en-US" sz="2000" b="0" dirty="0">
                <a:solidFill>
                  <a:schemeClr val="hlink"/>
                </a:solidFill>
                <a:latin typeface="Calibri"/>
                <a:ea typeface="Osaka" pitchFamily="-1" charset="-128"/>
                <a:cs typeface="Osaka" pitchFamily="-1" charset="-128"/>
              </a:rPr>
              <a:t>They</a:t>
            </a:r>
            <a:r>
              <a:rPr lang="en-US" sz="2000" b="0" dirty="0">
                <a:latin typeface="Calibri"/>
                <a:ea typeface="Osaka" pitchFamily="-1" charset="-128"/>
                <a:cs typeface="Osaka" pitchFamily="-1" charset="-128"/>
              </a:rPr>
              <a:t> all returned from </a:t>
            </a:r>
            <a:r>
              <a:rPr lang="en-US" sz="2000" b="0" dirty="0">
                <a:solidFill>
                  <a:schemeClr val="hlink"/>
                </a:solidFill>
                <a:latin typeface="Calibri"/>
                <a:ea typeface="Osaka" pitchFamily="-1" charset="-128"/>
                <a:cs typeface="Osaka" pitchFamily="-1" charset="-128"/>
              </a:rPr>
              <a:t>him</a:t>
            </a:r>
            <a:r>
              <a:rPr lang="en-US" sz="2000" b="0" dirty="0">
                <a:latin typeface="Calibri"/>
                <a:ea typeface="Osaka" pitchFamily="-1" charset="-128"/>
                <a:cs typeface="Osaka" pitchFamily="-1" charset="-128"/>
              </a:rPr>
              <a:t> to you,</a:t>
            </a:r>
          </a:p>
          <a:p>
            <a:pPr marL="342900" indent="-342900">
              <a:spcBef>
                <a:spcPct val="20000"/>
              </a:spcBef>
            </a:pPr>
            <a:r>
              <a:rPr lang="en-US" sz="2000" b="0" dirty="0">
                <a:latin typeface="Calibri"/>
                <a:ea typeface="Osaka" pitchFamily="-1" charset="-128"/>
                <a:cs typeface="Osaka" pitchFamily="-1" charset="-128"/>
              </a:rPr>
              <a:t>Though </a:t>
            </a:r>
            <a:r>
              <a:rPr lang="en-US" sz="2000" b="0" dirty="0">
                <a:solidFill>
                  <a:schemeClr val="hlink"/>
                </a:solidFill>
                <a:latin typeface="Calibri"/>
                <a:ea typeface="Osaka" pitchFamily="-1" charset="-128"/>
                <a:cs typeface="Osaka" pitchFamily="-1" charset="-128"/>
              </a:rPr>
              <a:t>they</a:t>
            </a:r>
            <a:r>
              <a:rPr lang="en-US" sz="2000" b="0" dirty="0">
                <a:latin typeface="Calibri"/>
                <a:ea typeface="Osaka" pitchFamily="-1" charset="-128"/>
                <a:cs typeface="Osaka" pitchFamily="-1" charset="-128"/>
              </a:rPr>
              <a:t> were mine before.</a:t>
            </a:r>
          </a:p>
          <a:p>
            <a:pPr marL="342900" indent="-342900">
              <a:spcBef>
                <a:spcPct val="20000"/>
              </a:spcBef>
            </a:pPr>
            <a:endParaRPr lang="en-US" sz="2000" b="0" dirty="0">
              <a:latin typeface="Calibri"/>
              <a:ea typeface="Osaka" pitchFamily="-1" charset="-128"/>
              <a:cs typeface="Osaka" pitchFamily="-1" charset="-128"/>
            </a:endParaRPr>
          </a:p>
          <a:p>
            <a:pPr marL="342900" indent="-342900">
              <a:spcBef>
                <a:spcPct val="20000"/>
              </a:spcBef>
            </a:pPr>
            <a:r>
              <a:rPr lang="en-US" sz="2000" b="0" dirty="0">
                <a:latin typeface="Calibri"/>
                <a:ea typeface="Osaka" pitchFamily="-1" charset="-128"/>
                <a:cs typeface="Osaka" pitchFamily="-1" charset="-128"/>
              </a:rPr>
              <a:t>If I or </a:t>
            </a:r>
            <a:r>
              <a:rPr lang="en-US" sz="2000" b="0" dirty="0">
                <a:solidFill>
                  <a:schemeClr val="hlink"/>
                </a:solidFill>
                <a:latin typeface="Calibri"/>
                <a:ea typeface="Osaka" pitchFamily="-1" charset="-128"/>
                <a:cs typeface="Osaka" pitchFamily="-1" charset="-128"/>
              </a:rPr>
              <a:t>she</a:t>
            </a:r>
            <a:r>
              <a:rPr lang="en-US" sz="2000" b="0" dirty="0">
                <a:latin typeface="Calibri"/>
                <a:ea typeface="Osaka" pitchFamily="-1" charset="-128"/>
                <a:cs typeface="Osaka" pitchFamily="-1" charset="-128"/>
              </a:rPr>
              <a:t> should chance to be</a:t>
            </a:r>
          </a:p>
          <a:p>
            <a:pPr marL="342900" indent="-342900">
              <a:spcBef>
                <a:spcPct val="20000"/>
              </a:spcBef>
            </a:pPr>
            <a:r>
              <a:rPr lang="en-US" sz="2000" b="0" dirty="0">
                <a:latin typeface="Calibri"/>
                <a:ea typeface="Osaka" pitchFamily="-1" charset="-128"/>
                <a:cs typeface="Osaka" pitchFamily="-1" charset="-128"/>
              </a:rPr>
              <a:t>Involved in this affair,</a:t>
            </a:r>
          </a:p>
          <a:p>
            <a:pPr marL="342900" indent="-342900">
              <a:spcBef>
                <a:spcPct val="20000"/>
              </a:spcBef>
            </a:pPr>
            <a:r>
              <a:rPr lang="en-US" sz="2000" b="0" dirty="0">
                <a:solidFill>
                  <a:schemeClr val="hlink"/>
                </a:solidFill>
                <a:latin typeface="Calibri"/>
                <a:ea typeface="Osaka" pitchFamily="-1" charset="-128"/>
                <a:cs typeface="Osaka" pitchFamily="-1" charset="-128"/>
              </a:rPr>
              <a:t>He</a:t>
            </a:r>
            <a:r>
              <a:rPr lang="en-US" sz="2000" b="0" dirty="0">
                <a:latin typeface="Calibri"/>
                <a:ea typeface="Osaka" pitchFamily="-1" charset="-128"/>
                <a:cs typeface="Osaka" pitchFamily="-1" charset="-128"/>
              </a:rPr>
              <a:t> trusts to you to set </a:t>
            </a:r>
            <a:r>
              <a:rPr lang="en-US" sz="2000" b="0" dirty="0">
                <a:solidFill>
                  <a:schemeClr val="hlink"/>
                </a:solidFill>
                <a:latin typeface="Calibri"/>
                <a:ea typeface="Osaka" pitchFamily="-1" charset="-128"/>
                <a:cs typeface="Osaka" pitchFamily="-1" charset="-128"/>
              </a:rPr>
              <a:t>them</a:t>
            </a:r>
            <a:r>
              <a:rPr lang="en-US" sz="2000" b="0" dirty="0">
                <a:latin typeface="Calibri"/>
                <a:ea typeface="Osaka" pitchFamily="-1" charset="-128"/>
                <a:cs typeface="Osaka" pitchFamily="-1" charset="-128"/>
              </a:rPr>
              <a:t> free,</a:t>
            </a:r>
          </a:p>
          <a:p>
            <a:pPr marL="342900" indent="-342900">
              <a:spcBef>
                <a:spcPct val="20000"/>
              </a:spcBef>
            </a:pPr>
            <a:r>
              <a:rPr lang="en-US" sz="2000" b="0" dirty="0">
                <a:latin typeface="Calibri"/>
                <a:ea typeface="Osaka" pitchFamily="-1" charset="-128"/>
                <a:cs typeface="Osaka" pitchFamily="-1" charset="-128"/>
              </a:rPr>
              <a:t>Exactly as we were.</a:t>
            </a:r>
          </a:p>
          <a:p>
            <a:pPr marL="342900" indent="-342900">
              <a:spcBef>
                <a:spcPct val="20000"/>
              </a:spcBef>
            </a:pPr>
            <a:endParaRPr lang="en-US" b="0" dirty="0">
              <a:latin typeface="Calibri"/>
              <a:ea typeface="Osaka" pitchFamily="-1" charset="-128"/>
              <a:cs typeface="Osaka" pitchFamily="-1" charset="-128"/>
            </a:endParaRPr>
          </a:p>
        </p:txBody>
      </p:sp>
      <p:sp>
        <p:nvSpPr>
          <p:cNvPr id="1440773" name="Title 1"/>
          <p:cNvSpPr>
            <a:spLocks/>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a:r>
              <a:rPr lang="en-US" sz="3200" b="0" dirty="0">
                <a:solidFill>
                  <a:schemeClr val="tx2"/>
                </a:solidFill>
                <a:latin typeface="Calibri"/>
                <a:ea typeface="Osaka" pitchFamily="-1" charset="-128"/>
                <a:cs typeface="Osaka" pitchFamily="-1" charset="-128"/>
              </a:rPr>
              <a:t>The problem of assuming knowledge of a pronoun’s referent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18" name="Content Placeholder 2"/>
          <p:cNvSpPr>
            <a:spLocks/>
          </p:cNvSpPr>
          <p:nvPr/>
        </p:nvSpPr>
        <p:spPr bwMode="auto">
          <a:xfrm>
            <a:off x="228600" y="1219200"/>
            <a:ext cx="8610600" cy="1219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b="0" i="1" dirty="0">
                <a:latin typeface="Calibri"/>
                <a:ea typeface="Osaka" pitchFamily="-1" charset="-128"/>
                <a:cs typeface="Osaka" pitchFamily="-1" charset="-128"/>
              </a:rPr>
              <a:t>Alice in Wonderland</a:t>
            </a:r>
            <a:r>
              <a:rPr lang="en-US" b="0" dirty="0">
                <a:latin typeface="Calibri"/>
                <a:ea typeface="Osaka" pitchFamily="-1" charset="-128"/>
                <a:cs typeface="Osaka" pitchFamily="-1" charset="-128"/>
              </a:rPr>
              <a:t>, Chapter 12, by Lewis </a:t>
            </a:r>
            <a:r>
              <a:rPr lang="en-US" b="0" dirty="0" smtClean="0">
                <a:latin typeface="Calibri"/>
                <a:ea typeface="Osaka" pitchFamily="-1" charset="-128"/>
                <a:cs typeface="Osaka" pitchFamily="-1" charset="-128"/>
              </a:rPr>
              <a:t>Carroll</a:t>
            </a:r>
            <a:endParaRPr lang="en-US" sz="1200" b="0" dirty="0">
              <a:latin typeface="Calibri"/>
              <a:ea typeface="Osaka" pitchFamily="-1" charset="-128"/>
              <a:cs typeface="Osaka" pitchFamily="-1" charset="-128"/>
            </a:endParaRPr>
          </a:p>
          <a:p>
            <a:pPr marL="342900" indent="-342900">
              <a:spcBef>
                <a:spcPct val="20000"/>
              </a:spcBef>
            </a:pPr>
            <a:endParaRPr lang="en-US" sz="1200" b="0" dirty="0">
              <a:latin typeface="Calibri"/>
              <a:ea typeface="Osaka" pitchFamily="-1" charset="-128"/>
              <a:cs typeface="Osaka" pitchFamily="-1" charset="-128"/>
            </a:endParaRPr>
          </a:p>
          <a:p>
            <a:pPr marL="342900" indent="-342900">
              <a:spcBef>
                <a:spcPct val="20000"/>
              </a:spcBef>
            </a:pPr>
            <a:endParaRPr lang="en-US" sz="2000" b="0" dirty="0">
              <a:latin typeface="Calibri"/>
              <a:ea typeface="Osaka" pitchFamily="-1" charset="-128"/>
              <a:cs typeface="Osaka" pitchFamily="-1" charset="-128"/>
            </a:endParaRPr>
          </a:p>
          <a:p>
            <a:pPr marL="342900" indent="-342900">
              <a:spcBef>
                <a:spcPct val="20000"/>
              </a:spcBef>
            </a:pPr>
            <a:r>
              <a:rPr lang="en-US" sz="2000" b="0" dirty="0">
                <a:latin typeface="Calibri"/>
                <a:ea typeface="Osaka" pitchFamily="-1" charset="-128"/>
                <a:cs typeface="Osaka" pitchFamily="-1" charset="-128"/>
              </a:rPr>
              <a:t>My notion was that you had been</a:t>
            </a:r>
          </a:p>
          <a:p>
            <a:pPr marL="342900" indent="-342900">
              <a:spcBef>
                <a:spcPct val="20000"/>
              </a:spcBef>
            </a:pPr>
            <a:r>
              <a:rPr lang="en-US" sz="2000" b="0" dirty="0">
                <a:latin typeface="Calibri"/>
                <a:ea typeface="Osaka" pitchFamily="-1" charset="-128"/>
                <a:cs typeface="Osaka" pitchFamily="-1" charset="-128"/>
              </a:rPr>
              <a:t>(Before </a:t>
            </a:r>
            <a:r>
              <a:rPr lang="en-US" sz="2000" b="0" dirty="0">
                <a:solidFill>
                  <a:schemeClr val="hlink"/>
                </a:solidFill>
                <a:latin typeface="Calibri"/>
                <a:ea typeface="Osaka" pitchFamily="-1" charset="-128"/>
                <a:cs typeface="Osaka" pitchFamily="-1" charset="-128"/>
              </a:rPr>
              <a:t>she</a:t>
            </a:r>
            <a:r>
              <a:rPr lang="en-US" sz="2000" b="0" dirty="0">
                <a:latin typeface="Calibri"/>
                <a:ea typeface="Osaka" pitchFamily="-1" charset="-128"/>
                <a:cs typeface="Osaka" pitchFamily="-1" charset="-128"/>
              </a:rPr>
              <a:t> had this fit)</a:t>
            </a:r>
          </a:p>
          <a:p>
            <a:pPr marL="342900" indent="-342900">
              <a:spcBef>
                <a:spcPct val="20000"/>
              </a:spcBef>
            </a:pPr>
            <a:r>
              <a:rPr lang="en-US" sz="2000" b="0" dirty="0">
                <a:latin typeface="Calibri"/>
                <a:ea typeface="Osaka" pitchFamily="-1" charset="-128"/>
                <a:cs typeface="Osaka" pitchFamily="-1" charset="-128"/>
              </a:rPr>
              <a:t>An obstacle that came between</a:t>
            </a:r>
          </a:p>
          <a:p>
            <a:pPr marL="342900" indent="-342900">
              <a:spcBef>
                <a:spcPct val="20000"/>
              </a:spcBef>
            </a:pPr>
            <a:r>
              <a:rPr lang="en-US" sz="2000" b="0" dirty="0">
                <a:solidFill>
                  <a:schemeClr val="hlink"/>
                </a:solidFill>
                <a:latin typeface="Calibri"/>
                <a:ea typeface="Osaka" pitchFamily="-1" charset="-128"/>
                <a:cs typeface="Osaka" pitchFamily="-1" charset="-128"/>
              </a:rPr>
              <a:t>Him</a:t>
            </a:r>
            <a:r>
              <a:rPr lang="en-US" sz="2000" b="0" dirty="0">
                <a:latin typeface="Calibri"/>
                <a:ea typeface="Osaka" pitchFamily="-1" charset="-128"/>
                <a:cs typeface="Osaka" pitchFamily="-1" charset="-128"/>
              </a:rPr>
              <a:t>, and ourselves, and </a:t>
            </a:r>
            <a:r>
              <a:rPr lang="en-US" sz="2000" b="0" dirty="0">
                <a:solidFill>
                  <a:schemeClr val="hlink"/>
                </a:solidFill>
                <a:latin typeface="Calibri"/>
                <a:ea typeface="Osaka" pitchFamily="-1" charset="-128"/>
                <a:cs typeface="Osaka" pitchFamily="-1" charset="-128"/>
              </a:rPr>
              <a:t>it</a:t>
            </a:r>
            <a:r>
              <a:rPr lang="en-US" sz="2000" b="0" dirty="0">
                <a:latin typeface="Calibri"/>
                <a:ea typeface="Osaka" pitchFamily="-1" charset="-128"/>
                <a:cs typeface="Osaka" pitchFamily="-1" charset="-128"/>
              </a:rPr>
              <a:t>.</a:t>
            </a:r>
          </a:p>
          <a:p>
            <a:pPr marL="342900" indent="-342900">
              <a:spcBef>
                <a:spcPct val="20000"/>
              </a:spcBef>
            </a:pPr>
            <a:endParaRPr lang="en-US" sz="2000" b="0" dirty="0">
              <a:latin typeface="Calibri"/>
              <a:ea typeface="Osaka" pitchFamily="-1" charset="-128"/>
              <a:cs typeface="Osaka" pitchFamily="-1" charset="-128"/>
            </a:endParaRPr>
          </a:p>
          <a:p>
            <a:pPr marL="342900" indent="-342900">
              <a:spcBef>
                <a:spcPct val="20000"/>
              </a:spcBef>
            </a:pPr>
            <a:r>
              <a:rPr lang="en-US" sz="2000" b="0" dirty="0">
                <a:latin typeface="Calibri"/>
                <a:ea typeface="Osaka" pitchFamily="-1" charset="-128"/>
                <a:cs typeface="Osaka" pitchFamily="-1" charset="-128"/>
              </a:rPr>
              <a:t>Don't let </a:t>
            </a:r>
            <a:r>
              <a:rPr lang="en-US" sz="2000" b="0" dirty="0">
                <a:solidFill>
                  <a:schemeClr val="hlink"/>
                </a:solidFill>
                <a:latin typeface="Calibri"/>
                <a:ea typeface="Osaka" pitchFamily="-1" charset="-128"/>
                <a:cs typeface="Osaka" pitchFamily="-1" charset="-128"/>
              </a:rPr>
              <a:t>him</a:t>
            </a:r>
            <a:r>
              <a:rPr lang="en-US" sz="2000" b="0" dirty="0">
                <a:latin typeface="Calibri"/>
                <a:ea typeface="Osaka" pitchFamily="-1" charset="-128"/>
                <a:cs typeface="Osaka" pitchFamily="-1" charset="-128"/>
              </a:rPr>
              <a:t> know </a:t>
            </a:r>
            <a:r>
              <a:rPr lang="en-US" sz="2000" b="0" dirty="0">
                <a:solidFill>
                  <a:schemeClr val="hlink"/>
                </a:solidFill>
                <a:latin typeface="Calibri"/>
                <a:ea typeface="Osaka" pitchFamily="-1" charset="-128"/>
                <a:cs typeface="Osaka" pitchFamily="-1" charset="-128"/>
              </a:rPr>
              <a:t>she</a:t>
            </a:r>
            <a:r>
              <a:rPr lang="en-US" sz="2000" b="0" dirty="0">
                <a:latin typeface="Calibri"/>
                <a:ea typeface="Osaka" pitchFamily="-1" charset="-128"/>
                <a:cs typeface="Osaka" pitchFamily="-1" charset="-128"/>
              </a:rPr>
              <a:t> liked </a:t>
            </a:r>
            <a:r>
              <a:rPr lang="en-US" sz="2000" b="0" dirty="0">
                <a:solidFill>
                  <a:schemeClr val="hlink"/>
                </a:solidFill>
                <a:latin typeface="Calibri"/>
                <a:ea typeface="Osaka" pitchFamily="-1" charset="-128"/>
                <a:cs typeface="Osaka" pitchFamily="-1" charset="-128"/>
              </a:rPr>
              <a:t>them</a:t>
            </a:r>
            <a:r>
              <a:rPr lang="en-US" sz="2000" b="0" dirty="0">
                <a:latin typeface="Calibri"/>
                <a:ea typeface="Osaka" pitchFamily="-1" charset="-128"/>
                <a:cs typeface="Osaka" pitchFamily="-1" charset="-128"/>
              </a:rPr>
              <a:t> best,</a:t>
            </a:r>
          </a:p>
          <a:p>
            <a:pPr marL="342900" indent="-342900">
              <a:spcBef>
                <a:spcPct val="20000"/>
              </a:spcBef>
            </a:pPr>
            <a:r>
              <a:rPr lang="en-US" sz="2000" b="0" dirty="0">
                <a:latin typeface="Calibri"/>
                <a:ea typeface="Osaka" pitchFamily="-1" charset="-128"/>
                <a:cs typeface="Osaka" pitchFamily="-1" charset="-128"/>
              </a:rPr>
              <a:t>For </a:t>
            </a:r>
            <a:r>
              <a:rPr lang="en-US" sz="2000" b="0" dirty="0">
                <a:solidFill>
                  <a:schemeClr val="hlink"/>
                </a:solidFill>
                <a:latin typeface="Calibri"/>
                <a:ea typeface="Osaka" pitchFamily="-1" charset="-128"/>
                <a:cs typeface="Osaka" pitchFamily="-1" charset="-128"/>
              </a:rPr>
              <a:t>this</a:t>
            </a:r>
            <a:r>
              <a:rPr lang="en-US" sz="2000" b="0" dirty="0">
                <a:latin typeface="Calibri"/>
                <a:ea typeface="Osaka" pitchFamily="-1" charset="-128"/>
                <a:cs typeface="Osaka" pitchFamily="-1" charset="-128"/>
              </a:rPr>
              <a:t> must ever be</a:t>
            </a:r>
          </a:p>
          <a:p>
            <a:pPr marL="342900" indent="-342900">
              <a:spcBef>
                <a:spcPct val="20000"/>
              </a:spcBef>
            </a:pPr>
            <a:r>
              <a:rPr lang="en-US" sz="2000" b="0" dirty="0">
                <a:latin typeface="Calibri"/>
                <a:ea typeface="Osaka" pitchFamily="-1" charset="-128"/>
                <a:cs typeface="Osaka" pitchFamily="-1" charset="-128"/>
              </a:rPr>
              <a:t>A secret, kept from all the rest,</a:t>
            </a:r>
          </a:p>
          <a:p>
            <a:pPr marL="342900" indent="-342900">
              <a:spcBef>
                <a:spcPct val="20000"/>
              </a:spcBef>
            </a:pPr>
            <a:r>
              <a:rPr lang="en-US" sz="2000" b="0" dirty="0">
                <a:latin typeface="Calibri"/>
                <a:ea typeface="Osaka" pitchFamily="-1" charset="-128"/>
                <a:cs typeface="Osaka" pitchFamily="-1" charset="-128"/>
              </a:rPr>
              <a:t>Between yourself and me.</a:t>
            </a:r>
          </a:p>
          <a:p>
            <a:pPr marL="342900" indent="-342900">
              <a:spcBef>
                <a:spcPct val="20000"/>
              </a:spcBef>
            </a:pPr>
            <a:endParaRPr lang="en-US" sz="1200" b="0" dirty="0">
              <a:latin typeface="Calibri"/>
              <a:ea typeface="Osaka" pitchFamily="-1" charset="-128"/>
              <a:cs typeface="Osaka" pitchFamily="-1" charset="-128"/>
            </a:endParaRPr>
          </a:p>
        </p:txBody>
      </p:sp>
      <p:sp>
        <p:nvSpPr>
          <p:cNvPr id="1442819" name="Title 1"/>
          <p:cNvSpPr>
            <a:spLocks/>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a:r>
              <a:rPr lang="en-US" sz="3200" b="0" dirty="0">
                <a:solidFill>
                  <a:schemeClr val="tx2"/>
                </a:solidFill>
                <a:latin typeface="Calibri"/>
                <a:ea typeface="Osaka" pitchFamily="-1" charset="-128"/>
                <a:cs typeface="Osaka" pitchFamily="-1" charset="-128"/>
              </a:rPr>
              <a:t>The problem of assuming knowledge of a pronoun’s referent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8130" name="Title 1"/>
          <p:cNvSpPr>
            <a:spLocks noGrp="1"/>
          </p:cNvSpPr>
          <p:nvPr>
            <p:ph type="title" idx="4294967295"/>
          </p:nvPr>
        </p:nvSpPr>
        <p:spPr>
          <a:xfrm>
            <a:off x="685800" y="152400"/>
            <a:ext cx="7772400" cy="1143000"/>
          </a:xfrm>
        </p:spPr>
        <p:txBody>
          <a:bodyPr/>
          <a:lstStyle/>
          <a:p>
            <a:r>
              <a:rPr lang="en-US" sz="3200" smtClean="0"/>
              <a:t>Passives</a:t>
            </a:r>
          </a:p>
        </p:txBody>
      </p:sp>
      <p:sp>
        <p:nvSpPr>
          <p:cNvPr id="1328131" name="Content Placeholder 2"/>
          <p:cNvSpPr>
            <a:spLocks noGrp="1"/>
          </p:cNvSpPr>
          <p:nvPr>
            <p:ph idx="4294967295"/>
          </p:nvPr>
        </p:nvSpPr>
        <p:spPr>
          <a:xfrm>
            <a:off x="228600" y="1219200"/>
            <a:ext cx="8915400" cy="5334000"/>
          </a:xfrm>
        </p:spPr>
        <p:txBody>
          <a:bodyPr/>
          <a:lstStyle/>
          <a:p>
            <a:pPr>
              <a:buFontTx/>
              <a:buNone/>
            </a:pPr>
            <a:r>
              <a:rPr lang="en-US" sz="2400" smtClean="0"/>
              <a:t>Children usually start producing passives when they are three years old.</a:t>
            </a:r>
          </a:p>
          <a:p>
            <a:pPr>
              <a:buFontTx/>
              <a:buNone/>
            </a:pPr>
            <a:endParaRPr lang="en-US" sz="2400" smtClean="0"/>
          </a:p>
          <a:p>
            <a:pPr>
              <a:buFontTx/>
              <a:buNone/>
            </a:pPr>
            <a:r>
              <a:rPr lang="en-US" sz="2400" smtClean="0"/>
              <a:t>Some example passives &amp; the ages when they were produced:</a:t>
            </a:r>
          </a:p>
          <a:p>
            <a:pPr>
              <a:buFontTx/>
              <a:buNone/>
            </a:pPr>
            <a:r>
              <a:rPr lang="en-US" sz="2400" smtClean="0"/>
              <a:t>“Do you think the flower’s supposed to </a:t>
            </a:r>
            <a:r>
              <a:rPr lang="en-US" sz="2400" smtClean="0">
                <a:solidFill>
                  <a:schemeClr val="hlink"/>
                </a:solidFill>
              </a:rPr>
              <a:t>be picked</a:t>
            </a:r>
            <a:r>
              <a:rPr lang="en-US" sz="2400" smtClean="0">
                <a:solidFill>
                  <a:srgbClr val="FFFF00"/>
                </a:solidFill>
              </a:rPr>
              <a:t> </a:t>
            </a:r>
            <a:r>
              <a:rPr lang="en-US" sz="2400" smtClean="0"/>
              <a:t>by somebody?” (2;10)</a:t>
            </a:r>
          </a:p>
          <a:p>
            <a:pPr>
              <a:buFontTx/>
              <a:buNone/>
            </a:pPr>
            <a:r>
              <a:rPr lang="en-US" sz="2400" smtClean="0"/>
              <a:t>“So it can’t </a:t>
            </a:r>
            <a:r>
              <a:rPr lang="en-US" sz="2400" smtClean="0">
                <a:solidFill>
                  <a:schemeClr val="hlink"/>
                </a:solidFill>
              </a:rPr>
              <a:t>be cleaned</a:t>
            </a:r>
            <a:r>
              <a:rPr lang="en-US" sz="2400" smtClean="0"/>
              <a:t>?” (3;2)</a:t>
            </a:r>
          </a:p>
          <a:p>
            <a:pPr>
              <a:buFontTx/>
              <a:buNone/>
            </a:pPr>
            <a:r>
              <a:rPr lang="en-US" sz="2400" smtClean="0"/>
              <a:t>“I don’t want the bird to </a:t>
            </a:r>
            <a:r>
              <a:rPr lang="en-US" sz="2400" smtClean="0">
                <a:solidFill>
                  <a:schemeClr val="hlink"/>
                </a:solidFill>
              </a:rPr>
              <a:t>get eated</a:t>
            </a:r>
            <a:r>
              <a:rPr lang="en-US" sz="2400" smtClean="0"/>
              <a:t>.” (3;7)</a:t>
            </a:r>
          </a:p>
          <a:p>
            <a:pPr>
              <a:buFontTx/>
              <a:buNone/>
            </a:pPr>
            <a:r>
              <a:rPr lang="en-US" sz="2400" smtClean="0"/>
              <a:t>“She brought her inside so she won’t </a:t>
            </a:r>
            <a:r>
              <a:rPr lang="en-US" sz="2400" smtClean="0">
                <a:solidFill>
                  <a:schemeClr val="hlink"/>
                </a:solidFill>
              </a:rPr>
              <a:t>get all stinked up</a:t>
            </a:r>
            <a:r>
              <a:rPr lang="en-US" sz="2400" smtClean="0">
                <a:solidFill>
                  <a:srgbClr val="FFFF00"/>
                </a:solidFill>
              </a:rPr>
              <a:t> </a:t>
            </a:r>
            <a:r>
              <a:rPr lang="en-US" sz="2400" smtClean="0"/>
              <a:t>by the skunk.” (4;1)</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Title 1"/>
          <p:cNvSpPr>
            <a:spLocks noGrp="1"/>
          </p:cNvSpPr>
          <p:nvPr>
            <p:ph type="title" idx="4294967295"/>
          </p:nvPr>
        </p:nvSpPr>
        <p:spPr>
          <a:xfrm>
            <a:off x="685800" y="152400"/>
            <a:ext cx="7772400" cy="1143000"/>
          </a:xfrm>
        </p:spPr>
        <p:txBody>
          <a:bodyPr/>
          <a:lstStyle/>
          <a:p>
            <a:r>
              <a:rPr lang="en-US" sz="3200" smtClean="0"/>
              <a:t>Quantifiers</a:t>
            </a:r>
          </a:p>
        </p:txBody>
      </p:sp>
      <p:sp>
        <p:nvSpPr>
          <p:cNvPr id="1414147" name="Content Placeholder 2"/>
          <p:cNvSpPr>
            <a:spLocks noGrp="1"/>
          </p:cNvSpPr>
          <p:nvPr>
            <p:ph idx="4294967295"/>
          </p:nvPr>
        </p:nvSpPr>
        <p:spPr>
          <a:xfrm>
            <a:off x="228600" y="1219200"/>
            <a:ext cx="8610600" cy="1219200"/>
          </a:xfrm>
        </p:spPr>
        <p:txBody>
          <a:bodyPr/>
          <a:lstStyle/>
          <a:p>
            <a:pPr>
              <a:buFontTx/>
              <a:buNone/>
            </a:pPr>
            <a:r>
              <a:rPr lang="en-US" sz="2200" smtClean="0"/>
              <a:t>Quantifiers are words that express quantities, like </a:t>
            </a:r>
            <a:r>
              <a:rPr lang="en-US" sz="2200" i="1" smtClean="0">
                <a:solidFill>
                  <a:schemeClr val="bg2"/>
                </a:solidFill>
              </a:rPr>
              <a:t>a</a:t>
            </a:r>
            <a:r>
              <a:rPr lang="en-US" sz="2200" i="1" smtClean="0"/>
              <a:t>, </a:t>
            </a:r>
            <a:r>
              <a:rPr lang="en-US" sz="2200" i="1" smtClean="0">
                <a:solidFill>
                  <a:schemeClr val="bg2"/>
                </a:solidFill>
              </a:rPr>
              <a:t>some</a:t>
            </a:r>
            <a:r>
              <a:rPr lang="en-US" sz="2200" i="1" smtClean="0"/>
              <a:t>, </a:t>
            </a:r>
            <a:r>
              <a:rPr lang="en-US" sz="2200" i="1" smtClean="0">
                <a:solidFill>
                  <a:schemeClr val="bg2"/>
                </a:solidFill>
              </a:rPr>
              <a:t>every</a:t>
            </a:r>
            <a:r>
              <a:rPr lang="en-US" sz="2200" i="1" smtClean="0"/>
              <a:t>, </a:t>
            </a:r>
            <a:r>
              <a:rPr lang="en-US" sz="2200" i="1" smtClean="0">
                <a:solidFill>
                  <a:schemeClr val="bg2"/>
                </a:solidFill>
              </a:rPr>
              <a:t>none</a:t>
            </a:r>
            <a:r>
              <a:rPr lang="en-US" sz="2200" i="1" smtClean="0"/>
              <a:t>, </a:t>
            </a:r>
            <a:r>
              <a:rPr lang="en-US" sz="2200" smtClean="0"/>
              <a:t>and </a:t>
            </a:r>
            <a:r>
              <a:rPr lang="en-US" sz="2200" i="1" smtClean="0">
                <a:solidFill>
                  <a:schemeClr val="bg2"/>
                </a:solidFill>
              </a:rPr>
              <a:t>most</a:t>
            </a:r>
            <a:r>
              <a:rPr lang="en-US" sz="2200" i="1" smtClean="0"/>
              <a:t>.</a:t>
            </a:r>
            <a:r>
              <a:rPr lang="en-US" sz="2200" smtClean="0"/>
              <a:t> </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414148" name="Rectangle 5"/>
          <p:cNvSpPr>
            <a:spLocks noChangeArrowheads="1"/>
          </p:cNvSpPr>
          <p:nvPr/>
        </p:nvSpPr>
        <p:spPr bwMode="auto">
          <a:xfrm>
            <a:off x="304800" y="2438400"/>
            <a:ext cx="8153400" cy="2462212"/>
          </a:xfrm>
          <a:prstGeom prst="rect">
            <a:avLst/>
          </a:prstGeom>
          <a:noFill/>
          <a:ln w="9525">
            <a:noFill/>
            <a:miter lim="800000"/>
            <a:headEnd/>
            <a:tailEnd/>
          </a:ln>
        </p:spPr>
        <p:txBody>
          <a:bodyPr>
            <a:prstTxWarp prst="textNoShape">
              <a:avLst/>
            </a:prstTxWarp>
            <a:spAutoFit/>
          </a:bodyPr>
          <a:lstStyle/>
          <a:p>
            <a:r>
              <a:rPr lang="en-US" sz="2200" b="0" dirty="0">
                <a:solidFill>
                  <a:srgbClr val="1A1818"/>
                </a:solidFill>
                <a:latin typeface="Calibri"/>
              </a:rPr>
              <a:t>“The first problem is simply one of abstraction…they are not tied to concrete referents and </a:t>
            </a:r>
            <a:r>
              <a:rPr lang="en-US" sz="2200" b="0" dirty="0">
                <a:solidFill>
                  <a:schemeClr val="bg2"/>
                </a:solidFill>
                <a:latin typeface="Calibri"/>
              </a:rPr>
              <a:t>can be applied to any noun, with only a few constraints</a:t>
            </a:r>
            <a:r>
              <a:rPr lang="en-US" sz="2200" b="0" dirty="0">
                <a:solidFill>
                  <a:srgbClr val="1A1818"/>
                </a:solidFill>
                <a:latin typeface="Calibri"/>
              </a:rPr>
              <a:t>…In addition, their meanings are </a:t>
            </a:r>
            <a:r>
              <a:rPr lang="en-US" sz="2200" b="0" dirty="0">
                <a:solidFill>
                  <a:schemeClr val="bg2"/>
                </a:solidFill>
                <a:latin typeface="Calibri"/>
              </a:rPr>
              <a:t>highly contextually defined</a:t>
            </a:r>
            <a:r>
              <a:rPr lang="en-US" sz="2200" b="0" dirty="0">
                <a:solidFill>
                  <a:srgbClr val="1A1818"/>
                </a:solidFill>
                <a:latin typeface="Calibri"/>
              </a:rPr>
              <a:t>. Even a single phrase like </a:t>
            </a:r>
            <a:r>
              <a:rPr lang="en-US" sz="2200" b="0" i="1" dirty="0">
                <a:solidFill>
                  <a:srgbClr val="1A1818"/>
                </a:solidFill>
                <a:latin typeface="Calibri"/>
              </a:rPr>
              <a:t>every girl</a:t>
            </a:r>
            <a:r>
              <a:rPr lang="en-US" sz="2200" b="0" dirty="0">
                <a:solidFill>
                  <a:srgbClr val="1A1818"/>
                </a:solidFill>
                <a:latin typeface="Calibri"/>
              </a:rPr>
              <a:t> will pick out a different set of girls and a different number of girls depending on whether the context of discourse is the people in my class or the people in my family.” - Wagner, 2010 </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6"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a:r>
              <a:rPr lang="en-US" sz="3200" b="0" dirty="0">
                <a:solidFill>
                  <a:schemeClr val="tx2"/>
                </a:solidFill>
                <a:latin typeface="Calibri"/>
                <a:ea typeface="Osaka" pitchFamily="-1" charset="-128"/>
                <a:cs typeface="Osaka" pitchFamily="-1" charset="-128"/>
              </a:rPr>
              <a:t>Quantifiers</a:t>
            </a:r>
          </a:p>
        </p:txBody>
      </p:sp>
      <p:sp>
        <p:nvSpPr>
          <p:cNvPr id="1444867" name="Content Placeholder 2"/>
          <p:cNvSpPr>
            <a:spLocks/>
          </p:cNvSpPr>
          <p:nvPr/>
        </p:nvSpPr>
        <p:spPr bwMode="auto">
          <a:xfrm>
            <a:off x="228600" y="1219200"/>
            <a:ext cx="8610600" cy="1219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200" b="0" dirty="0">
                <a:latin typeface="Calibri"/>
                <a:ea typeface="Osaka" pitchFamily="-1" charset="-128"/>
                <a:cs typeface="Osaka" pitchFamily="-1" charset="-128"/>
              </a:rPr>
              <a:t>Quantifiers are words that express quantities, like </a:t>
            </a:r>
            <a:r>
              <a:rPr lang="en-US" sz="2200" b="0" i="1" dirty="0">
                <a:solidFill>
                  <a:schemeClr val="bg2"/>
                </a:solidFill>
                <a:latin typeface="Calibri"/>
                <a:ea typeface="Osaka" pitchFamily="-1" charset="-128"/>
                <a:cs typeface="Osaka" pitchFamily="-1" charset="-128"/>
              </a:rPr>
              <a:t>a</a:t>
            </a:r>
            <a:r>
              <a:rPr lang="en-US" sz="2200" b="0" i="1" dirty="0">
                <a:latin typeface="Calibri"/>
                <a:ea typeface="Osaka" pitchFamily="-1" charset="-128"/>
                <a:cs typeface="Osaka" pitchFamily="-1" charset="-128"/>
              </a:rPr>
              <a:t>, </a:t>
            </a:r>
            <a:r>
              <a:rPr lang="en-US" sz="2200" b="0" i="1" dirty="0">
                <a:solidFill>
                  <a:schemeClr val="bg2"/>
                </a:solidFill>
                <a:latin typeface="Calibri"/>
                <a:ea typeface="Osaka" pitchFamily="-1" charset="-128"/>
                <a:cs typeface="Osaka" pitchFamily="-1" charset="-128"/>
              </a:rPr>
              <a:t>some</a:t>
            </a:r>
            <a:r>
              <a:rPr lang="en-US" sz="2200" b="0" i="1" dirty="0">
                <a:latin typeface="Calibri"/>
                <a:ea typeface="Osaka" pitchFamily="-1" charset="-128"/>
                <a:cs typeface="Osaka" pitchFamily="-1" charset="-128"/>
              </a:rPr>
              <a:t>, </a:t>
            </a:r>
            <a:r>
              <a:rPr lang="en-US" sz="2200" b="0" i="1" dirty="0">
                <a:solidFill>
                  <a:schemeClr val="bg2"/>
                </a:solidFill>
                <a:latin typeface="Calibri"/>
                <a:ea typeface="Osaka" pitchFamily="-1" charset="-128"/>
                <a:cs typeface="Osaka" pitchFamily="-1" charset="-128"/>
              </a:rPr>
              <a:t>every</a:t>
            </a:r>
            <a:r>
              <a:rPr lang="en-US" sz="2200" b="0" i="1" dirty="0">
                <a:latin typeface="Calibri"/>
                <a:ea typeface="Osaka" pitchFamily="-1" charset="-128"/>
                <a:cs typeface="Osaka" pitchFamily="-1" charset="-128"/>
              </a:rPr>
              <a:t>, </a:t>
            </a:r>
            <a:r>
              <a:rPr lang="en-US" sz="2200" b="0" i="1" dirty="0">
                <a:solidFill>
                  <a:schemeClr val="bg2"/>
                </a:solidFill>
                <a:latin typeface="Calibri"/>
                <a:ea typeface="Osaka" pitchFamily="-1" charset="-128"/>
                <a:cs typeface="Osaka" pitchFamily="-1" charset="-128"/>
              </a:rPr>
              <a:t>none</a:t>
            </a:r>
            <a:r>
              <a:rPr lang="en-US" sz="2200" b="0" i="1" dirty="0">
                <a:latin typeface="Calibri"/>
                <a:ea typeface="Osaka" pitchFamily="-1" charset="-128"/>
                <a:cs typeface="Osaka" pitchFamily="-1" charset="-128"/>
              </a:rPr>
              <a:t>, </a:t>
            </a:r>
            <a:r>
              <a:rPr lang="en-US" sz="2200" b="0" dirty="0">
                <a:latin typeface="Calibri"/>
                <a:ea typeface="Osaka" pitchFamily="-1" charset="-128"/>
                <a:cs typeface="Osaka" pitchFamily="-1" charset="-128"/>
              </a:rPr>
              <a:t>and </a:t>
            </a:r>
            <a:r>
              <a:rPr lang="en-US" sz="2200" b="0" i="1" dirty="0">
                <a:solidFill>
                  <a:schemeClr val="bg2"/>
                </a:solidFill>
                <a:latin typeface="Calibri"/>
                <a:ea typeface="Osaka" pitchFamily="-1" charset="-128"/>
                <a:cs typeface="Osaka" pitchFamily="-1" charset="-128"/>
              </a:rPr>
              <a:t>most</a:t>
            </a:r>
            <a:r>
              <a:rPr lang="en-US" sz="2200" b="0" i="1" dirty="0">
                <a:latin typeface="Calibri"/>
                <a:ea typeface="Osaka" pitchFamily="-1" charset="-128"/>
                <a:cs typeface="Osaka" pitchFamily="-1" charset="-128"/>
              </a:rPr>
              <a:t>.</a:t>
            </a:r>
            <a:r>
              <a:rPr lang="en-US" sz="2200" b="0" dirty="0">
                <a:latin typeface="Calibri"/>
                <a:ea typeface="Osaka" pitchFamily="-1" charset="-128"/>
                <a:cs typeface="Osaka" pitchFamily="-1" charset="-128"/>
              </a:rPr>
              <a:t> </a:t>
            </a:r>
          </a:p>
          <a:p>
            <a:pPr marL="342900" indent="-342900">
              <a:spcBef>
                <a:spcPct val="20000"/>
              </a:spcBef>
            </a:pPr>
            <a:endParaRPr lang="en-US" sz="2200" b="0" dirty="0">
              <a:solidFill>
                <a:srgbClr val="FFFFFF"/>
              </a:solidFill>
              <a:latin typeface="Calibri"/>
              <a:ea typeface="Osaka" pitchFamily="-1" charset="-128"/>
              <a:cs typeface="Osaka" pitchFamily="-1" charset="-128"/>
            </a:endParaRPr>
          </a:p>
          <a:p>
            <a:pPr marL="342900" indent="-342900">
              <a:spcBef>
                <a:spcPct val="20000"/>
              </a:spcBef>
            </a:pPr>
            <a:endParaRPr lang="en-US" sz="2200" b="0" dirty="0">
              <a:solidFill>
                <a:srgbClr val="FFFFFF"/>
              </a:solidFill>
              <a:latin typeface="Calibri"/>
              <a:ea typeface="Osaka" pitchFamily="-1" charset="-128"/>
              <a:cs typeface="Osaka" pitchFamily="-1" charset="-128"/>
            </a:endParaRPr>
          </a:p>
          <a:p>
            <a:pPr marL="342900" indent="-342900">
              <a:spcBef>
                <a:spcPct val="20000"/>
              </a:spcBef>
            </a:pPr>
            <a:endParaRPr lang="en-US" sz="2200" b="0" dirty="0">
              <a:latin typeface="Calibri"/>
              <a:ea typeface="Osaka" pitchFamily="-1" charset="-128"/>
              <a:cs typeface="Osaka" pitchFamily="-1" charset="-128"/>
            </a:endParaRPr>
          </a:p>
          <a:p>
            <a:pPr marL="342900" indent="-342900">
              <a:spcBef>
                <a:spcPct val="20000"/>
              </a:spcBef>
            </a:pPr>
            <a:endParaRPr lang="en-US" sz="2200" b="0" dirty="0">
              <a:latin typeface="Calibri"/>
              <a:ea typeface="Osaka" pitchFamily="-1" charset="-128"/>
              <a:cs typeface="Osaka" pitchFamily="-1" charset="-128"/>
            </a:endParaRPr>
          </a:p>
        </p:txBody>
      </p:sp>
      <p:sp>
        <p:nvSpPr>
          <p:cNvPr id="1444868" name="Rectangle 5"/>
          <p:cNvSpPr>
            <a:spLocks noChangeArrowheads="1"/>
          </p:cNvSpPr>
          <p:nvPr/>
        </p:nvSpPr>
        <p:spPr bwMode="auto">
          <a:xfrm>
            <a:off x="304800" y="2438400"/>
            <a:ext cx="8153400" cy="1446550"/>
          </a:xfrm>
          <a:prstGeom prst="rect">
            <a:avLst/>
          </a:prstGeom>
          <a:noFill/>
          <a:ln w="9525">
            <a:noFill/>
            <a:miter lim="800000"/>
            <a:headEnd/>
            <a:tailEnd/>
          </a:ln>
        </p:spPr>
        <p:txBody>
          <a:bodyPr>
            <a:prstTxWarp prst="textNoShape">
              <a:avLst/>
            </a:prstTxWarp>
            <a:spAutoFit/>
          </a:bodyPr>
          <a:lstStyle/>
          <a:p>
            <a:r>
              <a:rPr lang="en-US" sz="2200" b="0" dirty="0">
                <a:solidFill>
                  <a:srgbClr val="1A1818"/>
                </a:solidFill>
                <a:latin typeface="Calibri"/>
              </a:rPr>
              <a:t>“A final, and perhaps more difficult problem posed by quantifiers is the fact that their interpretation also depends on the </a:t>
            </a:r>
            <a:r>
              <a:rPr lang="en-US" sz="2200" b="0" dirty="0">
                <a:solidFill>
                  <a:schemeClr val="hlink"/>
                </a:solidFill>
                <a:latin typeface="Calibri"/>
              </a:rPr>
              <a:t>scope</a:t>
            </a:r>
            <a:r>
              <a:rPr lang="en-US" sz="2200" b="0" dirty="0">
                <a:solidFill>
                  <a:srgbClr val="1A1818"/>
                </a:solidFill>
                <a:latin typeface="Calibri"/>
              </a:rPr>
              <a:t> they take in a sentence. Scope itself is often ambiguous and </a:t>
            </a:r>
            <a:r>
              <a:rPr lang="en-US" sz="2200" b="0" dirty="0">
                <a:solidFill>
                  <a:schemeClr val="hlink"/>
                </a:solidFill>
                <a:latin typeface="Calibri"/>
              </a:rPr>
              <a:t>does not depend on the linear order of elements in a sentence</a:t>
            </a:r>
            <a:r>
              <a:rPr lang="en-US" sz="2200" b="0" dirty="0">
                <a:solidFill>
                  <a:srgbClr val="1A1818"/>
                </a:solidFill>
                <a:latin typeface="Calibri"/>
              </a:rPr>
              <a:t>.” - Wagner, 2010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a:r>
              <a:rPr lang="en-US" sz="3200" b="0" dirty="0">
                <a:solidFill>
                  <a:schemeClr val="tx2"/>
                </a:solidFill>
                <a:latin typeface="Calibri"/>
                <a:ea typeface="Osaka" pitchFamily="-1" charset="-128"/>
                <a:cs typeface="Osaka" pitchFamily="-1" charset="-128"/>
              </a:rPr>
              <a:t>Quantifiers</a:t>
            </a:r>
          </a:p>
        </p:txBody>
      </p:sp>
      <p:sp>
        <p:nvSpPr>
          <p:cNvPr id="1443844" name="Rectangle 5"/>
          <p:cNvSpPr>
            <a:spLocks noChangeArrowheads="1"/>
          </p:cNvSpPr>
          <p:nvPr/>
        </p:nvSpPr>
        <p:spPr bwMode="auto">
          <a:xfrm>
            <a:off x="304800" y="2133600"/>
            <a:ext cx="8153400" cy="1107996"/>
          </a:xfrm>
          <a:prstGeom prst="rect">
            <a:avLst/>
          </a:prstGeom>
          <a:noFill/>
          <a:ln w="9525">
            <a:noFill/>
            <a:miter lim="800000"/>
            <a:headEnd/>
            <a:tailEnd/>
          </a:ln>
        </p:spPr>
        <p:txBody>
          <a:bodyPr>
            <a:prstTxWarp prst="textNoShape">
              <a:avLst/>
            </a:prstTxWarp>
            <a:spAutoFit/>
          </a:bodyPr>
          <a:lstStyle/>
          <a:p>
            <a:r>
              <a:rPr lang="en-US" sz="2200" b="0" dirty="0">
                <a:latin typeface="Calibri"/>
              </a:rPr>
              <a:t>When two (or more) quantifiers are in a sentence, they interact semantically to determine the sentence’s meaning, based on the </a:t>
            </a:r>
            <a:r>
              <a:rPr lang="en-US" sz="2200" b="0" dirty="0">
                <a:solidFill>
                  <a:schemeClr val="hlink"/>
                </a:solidFill>
                <a:latin typeface="Calibri"/>
              </a:rPr>
              <a:t>scope</a:t>
            </a:r>
            <a:r>
              <a:rPr lang="en-US" sz="2200" b="0" dirty="0">
                <a:latin typeface="Calibri"/>
              </a:rPr>
              <a:t> of each quantifier.</a:t>
            </a:r>
            <a:endParaRPr lang="en-US" sz="2000" b="0" dirty="0">
              <a:solidFill>
                <a:srgbClr val="FFFFFF"/>
              </a:solidFill>
              <a:latin typeface="Calibri"/>
            </a:endParaRPr>
          </a:p>
        </p:txBody>
      </p:sp>
      <p:sp>
        <p:nvSpPr>
          <p:cNvPr id="1443845" name="Rectangle 6"/>
          <p:cNvSpPr>
            <a:spLocks noChangeArrowheads="1"/>
          </p:cNvSpPr>
          <p:nvPr/>
        </p:nvSpPr>
        <p:spPr bwMode="auto">
          <a:xfrm>
            <a:off x="381000" y="3352800"/>
            <a:ext cx="8153400" cy="427038"/>
          </a:xfrm>
          <a:prstGeom prst="rect">
            <a:avLst/>
          </a:prstGeom>
          <a:noFill/>
          <a:ln w="9525">
            <a:noFill/>
            <a:miter lim="800000"/>
            <a:headEnd/>
            <a:tailEnd/>
          </a:ln>
        </p:spPr>
        <p:txBody>
          <a:bodyPr>
            <a:prstTxWarp prst="textNoShape">
              <a:avLst/>
            </a:prstTxWarp>
            <a:spAutoFit/>
          </a:bodyPr>
          <a:lstStyle/>
          <a:p>
            <a:r>
              <a:rPr lang="en-US" sz="2200" b="0" dirty="0">
                <a:solidFill>
                  <a:schemeClr val="bg2"/>
                </a:solidFill>
                <a:latin typeface="Calibri"/>
              </a:rPr>
              <a:t>Every</a:t>
            </a:r>
            <a:r>
              <a:rPr lang="en-US" sz="2200" b="0" dirty="0">
                <a:latin typeface="Calibri"/>
              </a:rPr>
              <a:t>one saw </a:t>
            </a:r>
            <a:r>
              <a:rPr lang="en-US" sz="2200" b="0" dirty="0">
                <a:solidFill>
                  <a:schemeClr val="bg2"/>
                </a:solidFill>
                <a:latin typeface="Calibri"/>
              </a:rPr>
              <a:t>a</a:t>
            </a:r>
            <a:r>
              <a:rPr lang="en-US" sz="2200" b="0" dirty="0">
                <a:latin typeface="Calibri"/>
              </a:rPr>
              <a:t> movie last night.</a:t>
            </a:r>
            <a:endParaRPr lang="en-US" sz="2000" b="0" dirty="0">
              <a:latin typeface="Calibri"/>
            </a:endParaRPr>
          </a:p>
        </p:txBody>
      </p:sp>
      <p:sp>
        <p:nvSpPr>
          <p:cNvPr id="1443846" name="Content Placeholder 2"/>
          <p:cNvSpPr>
            <a:spLocks/>
          </p:cNvSpPr>
          <p:nvPr/>
        </p:nvSpPr>
        <p:spPr bwMode="auto">
          <a:xfrm>
            <a:off x="228600" y="1219200"/>
            <a:ext cx="8610600" cy="1219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200" b="0" dirty="0">
                <a:latin typeface="Calibri"/>
                <a:ea typeface="Osaka" pitchFamily="-1" charset="-128"/>
                <a:cs typeface="Osaka" pitchFamily="-1" charset="-128"/>
              </a:rPr>
              <a:t>Quantifiers are words that express quantities, like </a:t>
            </a:r>
            <a:r>
              <a:rPr lang="en-US" sz="2200" b="0" i="1" dirty="0">
                <a:solidFill>
                  <a:schemeClr val="bg2"/>
                </a:solidFill>
                <a:latin typeface="Calibri"/>
                <a:ea typeface="Osaka" pitchFamily="-1" charset="-128"/>
                <a:cs typeface="Osaka" pitchFamily="-1" charset="-128"/>
              </a:rPr>
              <a:t>a</a:t>
            </a:r>
            <a:r>
              <a:rPr lang="en-US" sz="2200" b="0" i="1" dirty="0">
                <a:latin typeface="Calibri"/>
                <a:ea typeface="Osaka" pitchFamily="-1" charset="-128"/>
                <a:cs typeface="Osaka" pitchFamily="-1" charset="-128"/>
              </a:rPr>
              <a:t>, </a:t>
            </a:r>
            <a:r>
              <a:rPr lang="en-US" sz="2200" b="0" i="1" dirty="0">
                <a:solidFill>
                  <a:schemeClr val="bg2"/>
                </a:solidFill>
                <a:latin typeface="Calibri"/>
                <a:ea typeface="Osaka" pitchFamily="-1" charset="-128"/>
                <a:cs typeface="Osaka" pitchFamily="-1" charset="-128"/>
              </a:rPr>
              <a:t>some</a:t>
            </a:r>
            <a:r>
              <a:rPr lang="en-US" sz="2200" b="0" i="1" dirty="0">
                <a:latin typeface="Calibri"/>
                <a:ea typeface="Osaka" pitchFamily="-1" charset="-128"/>
                <a:cs typeface="Osaka" pitchFamily="-1" charset="-128"/>
              </a:rPr>
              <a:t>, </a:t>
            </a:r>
            <a:r>
              <a:rPr lang="en-US" sz="2200" b="0" i="1" dirty="0">
                <a:solidFill>
                  <a:schemeClr val="bg2"/>
                </a:solidFill>
                <a:latin typeface="Calibri"/>
                <a:ea typeface="Osaka" pitchFamily="-1" charset="-128"/>
                <a:cs typeface="Osaka" pitchFamily="-1" charset="-128"/>
              </a:rPr>
              <a:t>every</a:t>
            </a:r>
            <a:r>
              <a:rPr lang="en-US" sz="2200" b="0" i="1" dirty="0">
                <a:latin typeface="Calibri"/>
                <a:ea typeface="Osaka" pitchFamily="-1" charset="-128"/>
                <a:cs typeface="Osaka" pitchFamily="-1" charset="-128"/>
              </a:rPr>
              <a:t>, </a:t>
            </a:r>
            <a:r>
              <a:rPr lang="en-US" sz="2200" b="0" i="1" dirty="0">
                <a:solidFill>
                  <a:schemeClr val="bg2"/>
                </a:solidFill>
                <a:latin typeface="Calibri"/>
                <a:ea typeface="Osaka" pitchFamily="-1" charset="-128"/>
                <a:cs typeface="Osaka" pitchFamily="-1" charset="-128"/>
              </a:rPr>
              <a:t>none</a:t>
            </a:r>
            <a:r>
              <a:rPr lang="en-US" sz="2200" b="0" i="1" dirty="0">
                <a:latin typeface="Calibri"/>
                <a:ea typeface="Osaka" pitchFamily="-1" charset="-128"/>
                <a:cs typeface="Osaka" pitchFamily="-1" charset="-128"/>
              </a:rPr>
              <a:t>, </a:t>
            </a:r>
            <a:r>
              <a:rPr lang="en-US" sz="2200" b="0" dirty="0">
                <a:latin typeface="Calibri"/>
                <a:ea typeface="Osaka" pitchFamily="-1" charset="-128"/>
                <a:cs typeface="Osaka" pitchFamily="-1" charset="-128"/>
              </a:rPr>
              <a:t>and </a:t>
            </a:r>
            <a:r>
              <a:rPr lang="en-US" sz="2200" b="0" i="1" dirty="0">
                <a:solidFill>
                  <a:schemeClr val="bg2"/>
                </a:solidFill>
                <a:latin typeface="Calibri"/>
                <a:ea typeface="Osaka" pitchFamily="-1" charset="-128"/>
                <a:cs typeface="Osaka" pitchFamily="-1" charset="-128"/>
              </a:rPr>
              <a:t>most</a:t>
            </a:r>
            <a:r>
              <a:rPr lang="en-US" sz="2200" b="0" i="1" dirty="0">
                <a:latin typeface="Calibri"/>
                <a:ea typeface="Osaka" pitchFamily="-1" charset="-128"/>
                <a:cs typeface="Osaka" pitchFamily="-1" charset="-128"/>
              </a:rPr>
              <a:t>.</a:t>
            </a:r>
            <a:r>
              <a:rPr lang="en-US" sz="2200" b="0" dirty="0">
                <a:latin typeface="Calibri"/>
                <a:ea typeface="Osaka" pitchFamily="-1" charset="-128"/>
                <a:cs typeface="Osaka" pitchFamily="-1" charset="-128"/>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4" name="Title 1"/>
          <p:cNvSpPr>
            <a:spLocks noGrp="1"/>
          </p:cNvSpPr>
          <p:nvPr>
            <p:ph type="title" idx="4294967295"/>
          </p:nvPr>
        </p:nvSpPr>
        <p:spPr>
          <a:xfrm>
            <a:off x="685800" y="152400"/>
            <a:ext cx="7772400" cy="1143000"/>
          </a:xfrm>
        </p:spPr>
        <p:txBody>
          <a:bodyPr/>
          <a:lstStyle/>
          <a:p>
            <a:r>
              <a:rPr lang="en-US" sz="3200" smtClean="0"/>
              <a:t>Quantifiers</a:t>
            </a:r>
          </a:p>
        </p:txBody>
      </p:sp>
      <p:sp>
        <p:nvSpPr>
          <p:cNvPr id="1416198" name="Rectangle 7"/>
          <p:cNvSpPr>
            <a:spLocks noChangeArrowheads="1"/>
          </p:cNvSpPr>
          <p:nvPr/>
        </p:nvSpPr>
        <p:spPr bwMode="auto">
          <a:xfrm>
            <a:off x="457200" y="3962400"/>
            <a:ext cx="8153400" cy="2769989"/>
          </a:xfrm>
          <a:prstGeom prst="rect">
            <a:avLst/>
          </a:prstGeom>
          <a:noFill/>
          <a:ln w="9525">
            <a:noFill/>
            <a:miter lim="800000"/>
            <a:headEnd/>
            <a:tailEnd/>
          </a:ln>
        </p:spPr>
        <p:txBody>
          <a:bodyPr>
            <a:prstTxWarp prst="textNoShape">
              <a:avLst/>
            </a:prstTxWarp>
            <a:spAutoFit/>
          </a:bodyPr>
          <a:lstStyle/>
          <a:p>
            <a:r>
              <a:rPr lang="en-US" sz="2200" b="0" dirty="0">
                <a:latin typeface="Calibri"/>
              </a:rPr>
              <a:t>scope: </a:t>
            </a:r>
            <a:r>
              <a:rPr lang="en-US" sz="2200" b="0" dirty="0">
                <a:solidFill>
                  <a:schemeClr val="bg2"/>
                </a:solidFill>
                <a:latin typeface="Calibri"/>
              </a:rPr>
              <a:t>every</a:t>
            </a:r>
            <a:r>
              <a:rPr lang="en-US" sz="2200" b="0" dirty="0">
                <a:latin typeface="Calibri"/>
              </a:rPr>
              <a:t> &gt;&gt;  </a:t>
            </a:r>
            <a:r>
              <a:rPr lang="en-US" sz="2200" b="0" dirty="0">
                <a:solidFill>
                  <a:schemeClr val="bg2"/>
                </a:solidFill>
                <a:latin typeface="Calibri"/>
              </a:rPr>
              <a:t>a</a:t>
            </a:r>
            <a:r>
              <a:rPr lang="en-US" sz="2200" b="0" dirty="0">
                <a:latin typeface="Calibri"/>
              </a:rPr>
              <a:t> (</a:t>
            </a:r>
            <a:r>
              <a:rPr lang="en-US" sz="2000" b="0" dirty="0">
                <a:latin typeface="Calibri"/>
              </a:rPr>
              <a:t>“</a:t>
            </a:r>
            <a:r>
              <a:rPr lang="en-US" sz="2000" b="0" dirty="0">
                <a:solidFill>
                  <a:schemeClr val="bg2"/>
                </a:solidFill>
                <a:latin typeface="Calibri"/>
              </a:rPr>
              <a:t>every</a:t>
            </a:r>
            <a:r>
              <a:rPr lang="en-US" sz="2000" b="0" dirty="0">
                <a:latin typeface="Calibri"/>
              </a:rPr>
              <a:t> has scope over </a:t>
            </a:r>
            <a:r>
              <a:rPr lang="en-US" sz="2000" b="0" dirty="0">
                <a:solidFill>
                  <a:schemeClr val="bg2"/>
                </a:solidFill>
                <a:latin typeface="Calibri"/>
              </a:rPr>
              <a:t>a</a:t>
            </a:r>
            <a:r>
              <a:rPr lang="en-US" sz="2000" b="0" dirty="0">
                <a:latin typeface="Calibri"/>
              </a:rPr>
              <a:t>”)</a:t>
            </a:r>
            <a:r>
              <a:rPr lang="en-US" sz="2200" b="0" dirty="0">
                <a:latin typeface="Calibri"/>
              </a:rPr>
              <a:t> </a:t>
            </a:r>
          </a:p>
          <a:p>
            <a:r>
              <a:rPr lang="en-US" sz="2200" b="0" dirty="0">
                <a:latin typeface="Calibri"/>
              </a:rPr>
              <a:t>	For </a:t>
            </a:r>
            <a:r>
              <a:rPr lang="en-US" sz="2200" b="0" dirty="0">
                <a:solidFill>
                  <a:schemeClr val="bg2"/>
                </a:solidFill>
                <a:latin typeface="Calibri"/>
              </a:rPr>
              <a:t>every</a:t>
            </a:r>
            <a:r>
              <a:rPr lang="en-US" sz="2200" b="0" dirty="0">
                <a:latin typeface="Calibri"/>
              </a:rPr>
              <a:t> person </a:t>
            </a:r>
            <a:r>
              <a:rPr lang="en-US" sz="2200" b="0" dirty="0">
                <a:solidFill>
                  <a:srgbClr val="B3129A"/>
                </a:solidFill>
                <a:latin typeface="Calibri"/>
              </a:rPr>
              <a:t>p</a:t>
            </a:r>
            <a:r>
              <a:rPr lang="en-US" sz="2200" b="0" dirty="0">
                <a:latin typeface="Calibri"/>
              </a:rPr>
              <a:t>, that person saw </a:t>
            </a:r>
            <a:r>
              <a:rPr lang="en-US" sz="2200" b="0" dirty="0">
                <a:solidFill>
                  <a:schemeClr val="bg2"/>
                </a:solidFill>
                <a:latin typeface="Calibri"/>
              </a:rPr>
              <a:t>a</a:t>
            </a:r>
            <a:r>
              <a:rPr lang="en-US" sz="2200" b="0" dirty="0">
                <a:latin typeface="Calibri"/>
              </a:rPr>
              <a:t> movie </a:t>
            </a:r>
            <a:r>
              <a:rPr lang="en-US" sz="2200" b="0" dirty="0">
                <a:solidFill>
                  <a:srgbClr val="0C6034"/>
                </a:solidFill>
                <a:latin typeface="Calibri"/>
              </a:rPr>
              <a:t>m</a:t>
            </a:r>
            <a:r>
              <a:rPr lang="en-US" sz="2200" b="0" dirty="0">
                <a:latin typeface="Calibri"/>
              </a:rPr>
              <a:t>.</a:t>
            </a:r>
          </a:p>
          <a:p>
            <a:endParaRPr lang="en-US" sz="2200" b="0" dirty="0">
              <a:latin typeface="Calibri"/>
            </a:endParaRPr>
          </a:p>
          <a:p>
            <a:r>
              <a:rPr lang="en-US" sz="2200" b="0" dirty="0">
                <a:latin typeface="Calibri"/>
              </a:rPr>
              <a:t>Compatible with this situation:</a:t>
            </a:r>
          </a:p>
          <a:p>
            <a:r>
              <a:rPr lang="en-US" sz="2200" b="0" dirty="0">
                <a:solidFill>
                  <a:srgbClr val="B3129A"/>
                </a:solidFill>
                <a:latin typeface="Calibri"/>
              </a:rPr>
              <a:t>Lisa</a:t>
            </a:r>
            <a:r>
              <a:rPr lang="en-US" sz="2200" b="0" dirty="0">
                <a:latin typeface="Calibri"/>
              </a:rPr>
              <a:t> watched </a:t>
            </a:r>
            <a:r>
              <a:rPr lang="en-US" sz="2200" b="0" i="1" dirty="0">
                <a:solidFill>
                  <a:srgbClr val="0C6034"/>
                </a:solidFill>
                <a:latin typeface="Calibri"/>
              </a:rPr>
              <a:t>Labyrinth</a:t>
            </a:r>
            <a:r>
              <a:rPr lang="en-US" sz="2200" b="0" dirty="0">
                <a:latin typeface="Calibri"/>
              </a:rPr>
              <a:t>, </a:t>
            </a:r>
            <a:r>
              <a:rPr lang="en-US" sz="2200" b="0" dirty="0">
                <a:solidFill>
                  <a:srgbClr val="B3129A"/>
                </a:solidFill>
                <a:latin typeface="Calibri"/>
              </a:rPr>
              <a:t>Joseph</a:t>
            </a:r>
            <a:r>
              <a:rPr lang="en-US" sz="2200" b="0" dirty="0">
                <a:latin typeface="Calibri"/>
              </a:rPr>
              <a:t> watched </a:t>
            </a:r>
            <a:r>
              <a:rPr lang="en-US" sz="2200" b="0" i="1" dirty="0">
                <a:solidFill>
                  <a:srgbClr val="0C6034"/>
                </a:solidFill>
                <a:latin typeface="Calibri"/>
              </a:rPr>
              <a:t>Troy</a:t>
            </a:r>
            <a:r>
              <a:rPr lang="en-US" sz="2200" b="0" dirty="0">
                <a:latin typeface="Calibri"/>
              </a:rPr>
              <a:t>, and </a:t>
            </a:r>
            <a:r>
              <a:rPr lang="en-US" sz="2200" b="0" dirty="0">
                <a:solidFill>
                  <a:srgbClr val="B3129A"/>
                </a:solidFill>
                <a:latin typeface="Calibri"/>
              </a:rPr>
              <a:t>Benjamin</a:t>
            </a:r>
            <a:r>
              <a:rPr lang="en-US" sz="2200" b="0" dirty="0">
                <a:latin typeface="Calibri"/>
              </a:rPr>
              <a:t> watched </a:t>
            </a:r>
            <a:r>
              <a:rPr lang="en-US" sz="2200" b="0" i="1" dirty="0">
                <a:solidFill>
                  <a:srgbClr val="0C6034"/>
                </a:solidFill>
                <a:latin typeface="Calibri"/>
              </a:rPr>
              <a:t>Serenity</a:t>
            </a:r>
            <a:r>
              <a:rPr lang="en-US" sz="2200" b="0" i="1" dirty="0">
                <a:latin typeface="Calibri"/>
              </a:rPr>
              <a:t>.</a:t>
            </a:r>
          </a:p>
          <a:p>
            <a:endParaRPr lang="en-US" sz="2200" b="0" dirty="0">
              <a:latin typeface="Calibri"/>
            </a:endParaRPr>
          </a:p>
          <a:p>
            <a:endParaRPr lang="en-US" sz="2000" b="0" dirty="0">
              <a:latin typeface="Calibri"/>
            </a:endParaRPr>
          </a:p>
        </p:txBody>
      </p:sp>
      <p:sp>
        <p:nvSpPr>
          <p:cNvPr id="1416199" name="Rectangle 5"/>
          <p:cNvSpPr>
            <a:spLocks noChangeArrowheads="1"/>
          </p:cNvSpPr>
          <p:nvPr/>
        </p:nvSpPr>
        <p:spPr bwMode="auto">
          <a:xfrm>
            <a:off x="304800" y="2133600"/>
            <a:ext cx="8153400" cy="1107996"/>
          </a:xfrm>
          <a:prstGeom prst="rect">
            <a:avLst/>
          </a:prstGeom>
          <a:noFill/>
          <a:ln w="9525">
            <a:noFill/>
            <a:miter lim="800000"/>
            <a:headEnd/>
            <a:tailEnd/>
          </a:ln>
        </p:spPr>
        <p:txBody>
          <a:bodyPr>
            <a:prstTxWarp prst="textNoShape">
              <a:avLst/>
            </a:prstTxWarp>
            <a:spAutoFit/>
          </a:bodyPr>
          <a:lstStyle/>
          <a:p>
            <a:r>
              <a:rPr lang="en-US" sz="2200" b="0" dirty="0">
                <a:latin typeface="Calibri"/>
              </a:rPr>
              <a:t>When two (or more) quantifiers are in a sentence, they interact semantically to determine the sentence’s meaning, based on the </a:t>
            </a:r>
            <a:r>
              <a:rPr lang="en-US" sz="2200" b="0" dirty="0">
                <a:solidFill>
                  <a:schemeClr val="hlink"/>
                </a:solidFill>
                <a:latin typeface="Calibri"/>
              </a:rPr>
              <a:t>scope</a:t>
            </a:r>
            <a:r>
              <a:rPr lang="en-US" sz="2200" b="0" dirty="0">
                <a:latin typeface="Calibri"/>
              </a:rPr>
              <a:t> of each quantifier.</a:t>
            </a:r>
            <a:endParaRPr lang="en-US" sz="2000" b="0" dirty="0">
              <a:solidFill>
                <a:srgbClr val="FFFFFF"/>
              </a:solidFill>
              <a:latin typeface="Calibri"/>
            </a:endParaRPr>
          </a:p>
        </p:txBody>
      </p:sp>
      <p:sp>
        <p:nvSpPr>
          <p:cNvPr id="1416200" name="Rectangle 6"/>
          <p:cNvSpPr>
            <a:spLocks noChangeArrowheads="1"/>
          </p:cNvSpPr>
          <p:nvPr/>
        </p:nvSpPr>
        <p:spPr bwMode="auto">
          <a:xfrm>
            <a:off x="381000" y="3352800"/>
            <a:ext cx="8763000" cy="427038"/>
          </a:xfrm>
          <a:prstGeom prst="rect">
            <a:avLst/>
          </a:prstGeom>
          <a:noFill/>
          <a:ln w="9525">
            <a:noFill/>
            <a:miter lim="800000"/>
            <a:headEnd/>
            <a:tailEnd/>
          </a:ln>
        </p:spPr>
        <p:txBody>
          <a:bodyPr>
            <a:prstTxWarp prst="textNoShape">
              <a:avLst/>
            </a:prstTxWarp>
            <a:spAutoFit/>
          </a:bodyPr>
          <a:lstStyle/>
          <a:p>
            <a:r>
              <a:rPr lang="en-US" sz="2200" b="0" dirty="0">
                <a:solidFill>
                  <a:schemeClr val="bg2"/>
                </a:solidFill>
                <a:latin typeface="Calibri"/>
              </a:rPr>
              <a:t>Every</a:t>
            </a:r>
            <a:r>
              <a:rPr lang="en-US" sz="2200" b="0" dirty="0">
                <a:latin typeface="Calibri"/>
              </a:rPr>
              <a:t>one saw </a:t>
            </a:r>
            <a:r>
              <a:rPr lang="en-US" sz="2200" b="0" dirty="0">
                <a:solidFill>
                  <a:schemeClr val="bg2"/>
                </a:solidFill>
                <a:latin typeface="Calibri"/>
              </a:rPr>
              <a:t>a</a:t>
            </a:r>
            <a:r>
              <a:rPr lang="en-US" sz="2200" b="0" dirty="0">
                <a:latin typeface="Calibri"/>
              </a:rPr>
              <a:t> movie last night </a:t>
            </a:r>
            <a:r>
              <a:rPr lang="en-US" sz="1800" b="0" dirty="0">
                <a:latin typeface="Calibri"/>
              </a:rPr>
              <a:t>(and they each enjoyed the one they saw)</a:t>
            </a:r>
            <a:r>
              <a:rPr lang="en-US" sz="2200" b="0" dirty="0">
                <a:latin typeface="Calibri"/>
              </a:rPr>
              <a:t>.</a:t>
            </a:r>
            <a:endParaRPr lang="en-US" sz="2000" b="0" dirty="0">
              <a:latin typeface="Calibri"/>
            </a:endParaRPr>
          </a:p>
        </p:txBody>
      </p:sp>
      <p:sp>
        <p:nvSpPr>
          <p:cNvPr id="1416201" name="Content Placeholder 2"/>
          <p:cNvSpPr>
            <a:spLocks/>
          </p:cNvSpPr>
          <p:nvPr/>
        </p:nvSpPr>
        <p:spPr bwMode="auto">
          <a:xfrm>
            <a:off x="228600" y="1219200"/>
            <a:ext cx="8610600" cy="1219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200" b="0" dirty="0">
                <a:latin typeface="Calibri"/>
                <a:ea typeface="Osaka" pitchFamily="-1" charset="-128"/>
                <a:cs typeface="Osaka" pitchFamily="-1" charset="-128"/>
              </a:rPr>
              <a:t>Quantifiers are words that express quantities, like </a:t>
            </a:r>
            <a:r>
              <a:rPr lang="en-US" sz="2200" b="0" i="1" dirty="0">
                <a:solidFill>
                  <a:schemeClr val="bg2"/>
                </a:solidFill>
                <a:latin typeface="Calibri"/>
                <a:ea typeface="Osaka" pitchFamily="-1" charset="-128"/>
                <a:cs typeface="Osaka" pitchFamily="-1" charset="-128"/>
              </a:rPr>
              <a:t>a</a:t>
            </a:r>
            <a:r>
              <a:rPr lang="en-US" sz="2200" b="0" i="1" dirty="0">
                <a:latin typeface="Calibri"/>
                <a:ea typeface="Osaka" pitchFamily="-1" charset="-128"/>
                <a:cs typeface="Osaka" pitchFamily="-1" charset="-128"/>
              </a:rPr>
              <a:t>, </a:t>
            </a:r>
            <a:r>
              <a:rPr lang="en-US" sz="2200" b="0" i="1" dirty="0">
                <a:solidFill>
                  <a:schemeClr val="bg2"/>
                </a:solidFill>
                <a:latin typeface="Calibri"/>
                <a:ea typeface="Osaka" pitchFamily="-1" charset="-128"/>
                <a:cs typeface="Osaka" pitchFamily="-1" charset="-128"/>
              </a:rPr>
              <a:t>some</a:t>
            </a:r>
            <a:r>
              <a:rPr lang="en-US" sz="2200" b="0" i="1" dirty="0">
                <a:latin typeface="Calibri"/>
                <a:ea typeface="Osaka" pitchFamily="-1" charset="-128"/>
                <a:cs typeface="Osaka" pitchFamily="-1" charset="-128"/>
              </a:rPr>
              <a:t>, </a:t>
            </a:r>
            <a:r>
              <a:rPr lang="en-US" sz="2200" b="0" i="1" dirty="0">
                <a:solidFill>
                  <a:schemeClr val="bg2"/>
                </a:solidFill>
                <a:latin typeface="Calibri"/>
                <a:ea typeface="Osaka" pitchFamily="-1" charset="-128"/>
                <a:cs typeface="Osaka" pitchFamily="-1" charset="-128"/>
              </a:rPr>
              <a:t>every</a:t>
            </a:r>
            <a:r>
              <a:rPr lang="en-US" sz="2200" b="0" i="1" dirty="0">
                <a:latin typeface="Calibri"/>
                <a:ea typeface="Osaka" pitchFamily="-1" charset="-128"/>
                <a:cs typeface="Osaka" pitchFamily="-1" charset="-128"/>
              </a:rPr>
              <a:t>, </a:t>
            </a:r>
            <a:r>
              <a:rPr lang="en-US" sz="2200" b="0" i="1" dirty="0">
                <a:solidFill>
                  <a:schemeClr val="bg2"/>
                </a:solidFill>
                <a:latin typeface="Calibri"/>
                <a:ea typeface="Osaka" pitchFamily="-1" charset="-128"/>
                <a:cs typeface="Osaka" pitchFamily="-1" charset="-128"/>
              </a:rPr>
              <a:t>none</a:t>
            </a:r>
            <a:r>
              <a:rPr lang="en-US" sz="2200" b="0" i="1" dirty="0">
                <a:latin typeface="Calibri"/>
                <a:ea typeface="Osaka" pitchFamily="-1" charset="-128"/>
                <a:cs typeface="Osaka" pitchFamily="-1" charset="-128"/>
              </a:rPr>
              <a:t>, </a:t>
            </a:r>
            <a:r>
              <a:rPr lang="en-US" sz="2200" b="0" dirty="0">
                <a:latin typeface="Calibri"/>
                <a:ea typeface="Osaka" pitchFamily="-1" charset="-128"/>
                <a:cs typeface="Osaka" pitchFamily="-1" charset="-128"/>
              </a:rPr>
              <a:t>and </a:t>
            </a:r>
            <a:r>
              <a:rPr lang="en-US" sz="2200" b="0" i="1" dirty="0">
                <a:solidFill>
                  <a:schemeClr val="bg2"/>
                </a:solidFill>
                <a:latin typeface="Calibri"/>
                <a:ea typeface="Osaka" pitchFamily="-1" charset="-128"/>
                <a:cs typeface="Osaka" pitchFamily="-1" charset="-128"/>
              </a:rPr>
              <a:t>most</a:t>
            </a:r>
            <a:r>
              <a:rPr lang="en-US" sz="2200" b="0" i="1" dirty="0">
                <a:latin typeface="Calibri"/>
                <a:ea typeface="Osaka" pitchFamily="-1" charset="-128"/>
                <a:cs typeface="Osaka" pitchFamily="-1" charset="-128"/>
              </a:rPr>
              <a:t>.</a:t>
            </a:r>
            <a:r>
              <a:rPr lang="en-US" sz="2200" b="0" dirty="0">
                <a:latin typeface="Calibri"/>
                <a:ea typeface="Osaka" pitchFamily="-1" charset="-128"/>
                <a:cs typeface="Osaka" pitchFamily="-1" charset="-128"/>
              </a:rPr>
              <a:t> </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2" name="Title 1"/>
          <p:cNvSpPr>
            <a:spLocks noGrp="1"/>
          </p:cNvSpPr>
          <p:nvPr>
            <p:ph type="title" idx="4294967295"/>
          </p:nvPr>
        </p:nvSpPr>
        <p:spPr>
          <a:xfrm>
            <a:off x="685800" y="152400"/>
            <a:ext cx="7772400" cy="1143000"/>
          </a:xfrm>
        </p:spPr>
        <p:txBody>
          <a:bodyPr/>
          <a:lstStyle/>
          <a:p>
            <a:r>
              <a:rPr lang="en-US" sz="3200" smtClean="0"/>
              <a:t>Quantifiers</a:t>
            </a:r>
          </a:p>
        </p:txBody>
      </p:sp>
      <p:sp>
        <p:nvSpPr>
          <p:cNvPr id="1418246" name="Rectangle 7"/>
          <p:cNvSpPr>
            <a:spLocks noChangeArrowheads="1"/>
          </p:cNvSpPr>
          <p:nvPr/>
        </p:nvSpPr>
        <p:spPr bwMode="auto">
          <a:xfrm>
            <a:off x="457200" y="3962400"/>
            <a:ext cx="8153400" cy="2431435"/>
          </a:xfrm>
          <a:prstGeom prst="rect">
            <a:avLst/>
          </a:prstGeom>
          <a:noFill/>
          <a:ln w="9525">
            <a:noFill/>
            <a:miter lim="800000"/>
            <a:headEnd/>
            <a:tailEnd/>
          </a:ln>
        </p:spPr>
        <p:txBody>
          <a:bodyPr>
            <a:prstTxWarp prst="textNoShape">
              <a:avLst/>
            </a:prstTxWarp>
            <a:spAutoFit/>
          </a:bodyPr>
          <a:lstStyle/>
          <a:p>
            <a:r>
              <a:rPr lang="en-US" sz="2200" b="0" dirty="0">
                <a:latin typeface="Calibri"/>
              </a:rPr>
              <a:t>scope: </a:t>
            </a:r>
            <a:r>
              <a:rPr lang="en-US" sz="2200" b="0" dirty="0">
                <a:solidFill>
                  <a:schemeClr val="bg2"/>
                </a:solidFill>
                <a:latin typeface="Calibri"/>
              </a:rPr>
              <a:t>a</a:t>
            </a:r>
            <a:r>
              <a:rPr lang="en-US" sz="2200" b="0" dirty="0">
                <a:latin typeface="Calibri"/>
              </a:rPr>
              <a:t> &gt;&gt;  </a:t>
            </a:r>
            <a:r>
              <a:rPr lang="en-US" sz="2200" b="0" dirty="0">
                <a:solidFill>
                  <a:schemeClr val="bg2"/>
                </a:solidFill>
                <a:latin typeface="Calibri"/>
              </a:rPr>
              <a:t>every</a:t>
            </a:r>
            <a:r>
              <a:rPr lang="en-US" sz="2200" b="0" dirty="0">
                <a:latin typeface="Calibri"/>
              </a:rPr>
              <a:t> (“</a:t>
            </a:r>
            <a:r>
              <a:rPr lang="en-US" sz="2200" b="0" dirty="0">
                <a:solidFill>
                  <a:schemeClr val="bg2"/>
                </a:solidFill>
                <a:latin typeface="Calibri"/>
              </a:rPr>
              <a:t>a</a:t>
            </a:r>
            <a:r>
              <a:rPr lang="en-US" sz="2200" b="0" dirty="0">
                <a:latin typeface="Calibri"/>
              </a:rPr>
              <a:t> has scope over </a:t>
            </a:r>
            <a:r>
              <a:rPr lang="en-US" sz="2200" b="0" dirty="0">
                <a:solidFill>
                  <a:schemeClr val="bg2"/>
                </a:solidFill>
                <a:latin typeface="Calibri"/>
              </a:rPr>
              <a:t>every</a:t>
            </a:r>
            <a:r>
              <a:rPr lang="en-US" sz="2200" b="0" dirty="0">
                <a:latin typeface="Calibri"/>
              </a:rPr>
              <a:t>”)</a:t>
            </a:r>
          </a:p>
          <a:p>
            <a:r>
              <a:rPr lang="en-US" sz="2200" b="0" dirty="0">
                <a:latin typeface="Calibri"/>
              </a:rPr>
              <a:t>	For </a:t>
            </a:r>
            <a:r>
              <a:rPr lang="en-US" sz="2200" b="0" dirty="0">
                <a:solidFill>
                  <a:schemeClr val="bg2"/>
                </a:solidFill>
                <a:latin typeface="Calibri"/>
              </a:rPr>
              <a:t>a</a:t>
            </a:r>
            <a:r>
              <a:rPr lang="en-US" sz="2200" b="0" dirty="0">
                <a:latin typeface="Calibri"/>
              </a:rPr>
              <a:t> movie </a:t>
            </a:r>
            <a:r>
              <a:rPr lang="en-US" sz="2200" b="0" dirty="0">
                <a:solidFill>
                  <a:srgbClr val="0C6034"/>
                </a:solidFill>
                <a:latin typeface="Calibri"/>
              </a:rPr>
              <a:t>m</a:t>
            </a:r>
            <a:r>
              <a:rPr lang="en-US" sz="2200" b="0" dirty="0">
                <a:latin typeface="Calibri"/>
              </a:rPr>
              <a:t>, </a:t>
            </a:r>
            <a:r>
              <a:rPr lang="en-US" sz="2200" b="0" dirty="0">
                <a:solidFill>
                  <a:schemeClr val="bg2"/>
                </a:solidFill>
                <a:latin typeface="Calibri"/>
              </a:rPr>
              <a:t>every</a:t>
            </a:r>
            <a:r>
              <a:rPr lang="en-US" sz="2200" b="0" dirty="0">
                <a:latin typeface="Calibri"/>
              </a:rPr>
              <a:t> </a:t>
            </a:r>
            <a:r>
              <a:rPr lang="en-US" sz="2200" b="0" dirty="0">
                <a:solidFill>
                  <a:srgbClr val="B3129A"/>
                </a:solidFill>
                <a:latin typeface="Calibri"/>
              </a:rPr>
              <a:t>person</a:t>
            </a:r>
            <a:r>
              <a:rPr lang="en-US" sz="2200" b="0" dirty="0">
                <a:latin typeface="Calibri"/>
              </a:rPr>
              <a:t> saw </a:t>
            </a:r>
            <a:r>
              <a:rPr lang="en-US" sz="2200" b="0" dirty="0">
                <a:solidFill>
                  <a:srgbClr val="0C6034"/>
                </a:solidFill>
                <a:latin typeface="Calibri"/>
              </a:rPr>
              <a:t>m</a:t>
            </a:r>
            <a:r>
              <a:rPr lang="en-US" sz="2200" b="0" dirty="0">
                <a:latin typeface="Calibri"/>
              </a:rPr>
              <a:t>.</a:t>
            </a:r>
          </a:p>
          <a:p>
            <a:endParaRPr lang="en-US" sz="2200" b="0" dirty="0">
              <a:latin typeface="Calibri"/>
            </a:endParaRPr>
          </a:p>
          <a:p>
            <a:r>
              <a:rPr lang="en-US" sz="2200" b="0" dirty="0">
                <a:latin typeface="Calibri"/>
              </a:rPr>
              <a:t>Compatible with this situation:</a:t>
            </a:r>
          </a:p>
          <a:p>
            <a:r>
              <a:rPr lang="en-US" sz="2200" b="0" dirty="0">
                <a:solidFill>
                  <a:srgbClr val="B3129A"/>
                </a:solidFill>
                <a:latin typeface="Calibri"/>
              </a:rPr>
              <a:t>Lisa</a:t>
            </a:r>
            <a:r>
              <a:rPr lang="en-US" sz="2200" b="0" dirty="0">
                <a:latin typeface="Calibri"/>
              </a:rPr>
              <a:t>, </a:t>
            </a:r>
            <a:r>
              <a:rPr lang="en-US" sz="2200" b="0" dirty="0">
                <a:solidFill>
                  <a:srgbClr val="B3129A"/>
                </a:solidFill>
                <a:latin typeface="Calibri"/>
              </a:rPr>
              <a:t>Joseph</a:t>
            </a:r>
            <a:r>
              <a:rPr lang="en-US" sz="2200" b="0" dirty="0">
                <a:latin typeface="Calibri"/>
              </a:rPr>
              <a:t>, and </a:t>
            </a:r>
            <a:r>
              <a:rPr lang="en-US" sz="2200" b="0" dirty="0">
                <a:solidFill>
                  <a:srgbClr val="B3129A"/>
                </a:solidFill>
                <a:latin typeface="Calibri"/>
              </a:rPr>
              <a:t>Benjamin</a:t>
            </a:r>
            <a:r>
              <a:rPr lang="en-US" sz="2200" b="0" dirty="0">
                <a:latin typeface="Calibri"/>
              </a:rPr>
              <a:t> watched </a:t>
            </a:r>
            <a:r>
              <a:rPr lang="en-US" sz="2200" b="0" i="1" dirty="0">
                <a:solidFill>
                  <a:srgbClr val="0C6034"/>
                </a:solidFill>
                <a:latin typeface="Calibri"/>
              </a:rPr>
              <a:t>Labyrinth</a:t>
            </a:r>
            <a:r>
              <a:rPr lang="en-US" sz="2200" b="0" i="1" dirty="0">
                <a:latin typeface="Calibri"/>
              </a:rPr>
              <a:t>.</a:t>
            </a:r>
          </a:p>
          <a:p>
            <a:endParaRPr lang="en-US" sz="2200" b="0" dirty="0">
              <a:latin typeface="Calibri"/>
            </a:endParaRPr>
          </a:p>
          <a:p>
            <a:endParaRPr lang="en-US" sz="2000" b="0" dirty="0">
              <a:latin typeface="Calibri"/>
            </a:endParaRPr>
          </a:p>
        </p:txBody>
      </p:sp>
      <p:sp>
        <p:nvSpPr>
          <p:cNvPr id="1418247" name="Rectangle 5"/>
          <p:cNvSpPr>
            <a:spLocks noChangeArrowheads="1"/>
          </p:cNvSpPr>
          <p:nvPr/>
        </p:nvSpPr>
        <p:spPr bwMode="auto">
          <a:xfrm>
            <a:off x="304800" y="2133600"/>
            <a:ext cx="8153400" cy="1107996"/>
          </a:xfrm>
          <a:prstGeom prst="rect">
            <a:avLst/>
          </a:prstGeom>
          <a:noFill/>
          <a:ln w="9525">
            <a:noFill/>
            <a:miter lim="800000"/>
            <a:headEnd/>
            <a:tailEnd/>
          </a:ln>
        </p:spPr>
        <p:txBody>
          <a:bodyPr>
            <a:prstTxWarp prst="textNoShape">
              <a:avLst/>
            </a:prstTxWarp>
            <a:spAutoFit/>
          </a:bodyPr>
          <a:lstStyle/>
          <a:p>
            <a:r>
              <a:rPr lang="en-US" sz="2200" b="0" dirty="0">
                <a:latin typeface="Calibri"/>
              </a:rPr>
              <a:t>When two (or more) quantifiers are in a sentence, they interact semantically to determine the sentence’s meaning, based on the </a:t>
            </a:r>
            <a:r>
              <a:rPr lang="en-US" sz="2200" b="0" dirty="0">
                <a:solidFill>
                  <a:schemeClr val="hlink"/>
                </a:solidFill>
                <a:latin typeface="Calibri"/>
              </a:rPr>
              <a:t>scope</a:t>
            </a:r>
            <a:r>
              <a:rPr lang="en-US" sz="2200" b="0" dirty="0">
                <a:latin typeface="Calibri"/>
              </a:rPr>
              <a:t> of each quantifier.</a:t>
            </a:r>
            <a:endParaRPr lang="en-US" sz="2000" b="0" dirty="0">
              <a:solidFill>
                <a:srgbClr val="FFFFFF"/>
              </a:solidFill>
              <a:latin typeface="Calibri"/>
            </a:endParaRPr>
          </a:p>
        </p:txBody>
      </p:sp>
      <p:sp>
        <p:nvSpPr>
          <p:cNvPr id="1418248" name="Rectangle 6"/>
          <p:cNvSpPr>
            <a:spLocks noChangeArrowheads="1"/>
          </p:cNvSpPr>
          <p:nvPr/>
        </p:nvSpPr>
        <p:spPr bwMode="auto">
          <a:xfrm>
            <a:off x="381000" y="3352800"/>
            <a:ext cx="8153400" cy="427038"/>
          </a:xfrm>
          <a:prstGeom prst="rect">
            <a:avLst/>
          </a:prstGeom>
          <a:noFill/>
          <a:ln w="9525">
            <a:noFill/>
            <a:miter lim="800000"/>
            <a:headEnd/>
            <a:tailEnd/>
          </a:ln>
        </p:spPr>
        <p:txBody>
          <a:bodyPr>
            <a:prstTxWarp prst="textNoShape">
              <a:avLst/>
            </a:prstTxWarp>
            <a:spAutoFit/>
          </a:bodyPr>
          <a:lstStyle/>
          <a:p>
            <a:r>
              <a:rPr lang="en-US" sz="2200" b="0" dirty="0">
                <a:solidFill>
                  <a:schemeClr val="bg2"/>
                </a:solidFill>
                <a:latin typeface="Calibri"/>
              </a:rPr>
              <a:t>Every</a:t>
            </a:r>
            <a:r>
              <a:rPr lang="en-US" sz="2200" b="0" dirty="0">
                <a:latin typeface="Calibri"/>
              </a:rPr>
              <a:t>one saw </a:t>
            </a:r>
            <a:r>
              <a:rPr lang="en-US" sz="2200" b="0" dirty="0">
                <a:solidFill>
                  <a:schemeClr val="bg2"/>
                </a:solidFill>
                <a:latin typeface="Calibri"/>
              </a:rPr>
              <a:t>a</a:t>
            </a:r>
            <a:r>
              <a:rPr lang="en-US" sz="2200" b="0" dirty="0">
                <a:latin typeface="Calibri"/>
              </a:rPr>
              <a:t> movie last night </a:t>
            </a:r>
            <a:r>
              <a:rPr lang="en-US" sz="1800" b="0" dirty="0">
                <a:latin typeface="Calibri"/>
              </a:rPr>
              <a:t>(and they all thought it was great)</a:t>
            </a:r>
            <a:r>
              <a:rPr lang="en-US" sz="2200" b="0" dirty="0">
                <a:latin typeface="Calibri"/>
              </a:rPr>
              <a:t>.</a:t>
            </a:r>
            <a:endParaRPr lang="en-US" sz="2000" b="0" dirty="0">
              <a:latin typeface="Calibri"/>
            </a:endParaRPr>
          </a:p>
        </p:txBody>
      </p:sp>
      <p:sp>
        <p:nvSpPr>
          <p:cNvPr id="1418249" name="Content Placeholder 2"/>
          <p:cNvSpPr>
            <a:spLocks/>
          </p:cNvSpPr>
          <p:nvPr/>
        </p:nvSpPr>
        <p:spPr bwMode="auto">
          <a:xfrm>
            <a:off x="228600" y="1219200"/>
            <a:ext cx="8610600" cy="12192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200" b="0" dirty="0">
                <a:latin typeface="Calibri"/>
                <a:ea typeface="Osaka" pitchFamily="-1" charset="-128"/>
                <a:cs typeface="Osaka" pitchFamily="-1" charset="-128"/>
              </a:rPr>
              <a:t>Quantifiers are words that express quantities, like </a:t>
            </a:r>
            <a:r>
              <a:rPr lang="en-US" sz="2200" b="0" i="1" dirty="0">
                <a:solidFill>
                  <a:schemeClr val="bg2"/>
                </a:solidFill>
                <a:latin typeface="Calibri"/>
                <a:ea typeface="Osaka" pitchFamily="-1" charset="-128"/>
                <a:cs typeface="Osaka" pitchFamily="-1" charset="-128"/>
              </a:rPr>
              <a:t>a</a:t>
            </a:r>
            <a:r>
              <a:rPr lang="en-US" sz="2200" b="0" i="1" dirty="0">
                <a:latin typeface="Calibri"/>
                <a:ea typeface="Osaka" pitchFamily="-1" charset="-128"/>
                <a:cs typeface="Osaka" pitchFamily="-1" charset="-128"/>
              </a:rPr>
              <a:t>, </a:t>
            </a:r>
            <a:r>
              <a:rPr lang="en-US" sz="2200" b="0" i="1" dirty="0">
                <a:solidFill>
                  <a:schemeClr val="bg2"/>
                </a:solidFill>
                <a:latin typeface="Calibri"/>
                <a:ea typeface="Osaka" pitchFamily="-1" charset="-128"/>
                <a:cs typeface="Osaka" pitchFamily="-1" charset="-128"/>
              </a:rPr>
              <a:t>some</a:t>
            </a:r>
            <a:r>
              <a:rPr lang="en-US" sz="2200" b="0" i="1" dirty="0">
                <a:latin typeface="Calibri"/>
                <a:ea typeface="Osaka" pitchFamily="-1" charset="-128"/>
                <a:cs typeface="Osaka" pitchFamily="-1" charset="-128"/>
              </a:rPr>
              <a:t>, </a:t>
            </a:r>
            <a:r>
              <a:rPr lang="en-US" sz="2200" b="0" i="1" dirty="0">
                <a:solidFill>
                  <a:schemeClr val="bg2"/>
                </a:solidFill>
                <a:latin typeface="Calibri"/>
                <a:ea typeface="Osaka" pitchFamily="-1" charset="-128"/>
                <a:cs typeface="Osaka" pitchFamily="-1" charset="-128"/>
              </a:rPr>
              <a:t>every</a:t>
            </a:r>
            <a:r>
              <a:rPr lang="en-US" sz="2200" b="0" i="1" dirty="0">
                <a:latin typeface="Calibri"/>
                <a:ea typeface="Osaka" pitchFamily="-1" charset="-128"/>
                <a:cs typeface="Osaka" pitchFamily="-1" charset="-128"/>
              </a:rPr>
              <a:t>, </a:t>
            </a:r>
            <a:r>
              <a:rPr lang="en-US" sz="2200" b="0" i="1" dirty="0">
                <a:solidFill>
                  <a:schemeClr val="bg2"/>
                </a:solidFill>
                <a:latin typeface="Calibri"/>
                <a:ea typeface="Osaka" pitchFamily="-1" charset="-128"/>
                <a:cs typeface="Osaka" pitchFamily="-1" charset="-128"/>
              </a:rPr>
              <a:t>none</a:t>
            </a:r>
            <a:r>
              <a:rPr lang="en-US" sz="2200" b="0" i="1" dirty="0">
                <a:latin typeface="Calibri"/>
                <a:ea typeface="Osaka" pitchFamily="-1" charset="-128"/>
                <a:cs typeface="Osaka" pitchFamily="-1" charset="-128"/>
              </a:rPr>
              <a:t>, </a:t>
            </a:r>
            <a:r>
              <a:rPr lang="en-US" sz="2200" b="0" dirty="0">
                <a:latin typeface="Calibri"/>
                <a:ea typeface="Osaka" pitchFamily="-1" charset="-128"/>
                <a:cs typeface="Osaka" pitchFamily="-1" charset="-128"/>
              </a:rPr>
              <a:t>and </a:t>
            </a:r>
            <a:r>
              <a:rPr lang="en-US" sz="2200" b="0" i="1" dirty="0">
                <a:solidFill>
                  <a:schemeClr val="bg2"/>
                </a:solidFill>
                <a:latin typeface="Calibri"/>
                <a:ea typeface="Osaka" pitchFamily="-1" charset="-128"/>
                <a:cs typeface="Osaka" pitchFamily="-1" charset="-128"/>
              </a:rPr>
              <a:t>most</a:t>
            </a:r>
            <a:r>
              <a:rPr lang="en-US" sz="2200" b="0" i="1" dirty="0">
                <a:latin typeface="Calibri"/>
                <a:ea typeface="Osaka" pitchFamily="-1" charset="-128"/>
                <a:cs typeface="Osaka" pitchFamily="-1" charset="-128"/>
              </a:rPr>
              <a:t>.</a:t>
            </a:r>
            <a:r>
              <a:rPr lang="en-US" sz="2200" b="0" dirty="0">
                <a:latin typeface="Calibri"/>
                <a:ea typeface="Osaka" pitchFamily="-1" charset="-128"/>
                <a:cs typeface="Osaka" pitchFamily="-1" charset="-128"/>
              </a:rPr>
              <a:t> </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Title 1"/>
          <p:cNvSpPr>
            <a:spLocks/>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a:r>
              <a:rPr lang="en-US" sz="3200" b="0" dirty="0">
                <a:solidFill>
                  <a:schemeClr val="tx2"/>
                </a:solidFill>
                <a:latin typeface="Calibri"/>
                <a:ea typeface="Osaka" pitchFamily="-1" charset="-128"/>
                <a:cs typeface="Osaka" pitchFamily="-1" charset="-128"/>
              </a:rPr>
              <a:t>Quantifiers</a:t>
            </a:r>
          </a:p>
        </p:txBody>
      </p:sp>
      <p:sp>
        <p:nvSpPr>
          <p:cNvPr id="1445891" name="Content Placeholder 2"/>
          <p:cNvSpPr>
            <a:spLocks/>
          </p:cNvSpPr>
          <p:nvPr/>
        </p:nvSpPr>
        <p:spPr bwMode="auto">
          <a:xfrm>
            <a:off x="228600" y="1219200"/>
            <a:ext cx="8610600" cy="1219200"/>
          </a:xfrm>
          <a:prstGeom prst="rect">
            <a:avLst/>
          </a:prstGeom>
          <a:noFill/>
          <a:ln w="9525">
            <a:noFill/>
            <a:miter lim="800000"/>
            <a:headEnd/>
            <a:tailEnd/>
          </a:ln>
        </p:spPr>
        <p:txBody>
          <a:bodyPr>
            <a:prstTxWarp prst="textNoShape">
              <a:avLst/>
            </a:prstTxWarp>
          </a:bodyPr>
          <a:lstStyle/>
          <a:p>
            <a:pPr marL="342900" indent="-342900">
              <a:spcBef>
                <a:spcPct val="20000"/>
              </a:spcBef>
            </a:pPr>
            <a:endParaRPr lang="en-US" sz="2200" b="0" dirty="0">
              <a:solidFill>
                <a:srgbClr val="FFFFFF"/>
              </a:solidFill>
              <a:latin typeface="Calibri"/>
              <a:ea typeface="Osaka" pitchFamily="-1" charset="-128"/>
              <a:cs typeface="Osaka" pitchFamily="-1" charset="-128"/>
            </a:endParaRPr>
          </a:p>
          <a:p>
            <a:pPr marL="342900" indent="-342900">
              <a:spcBef>
                <a:spcPct val="20000"/>
              </a:spcBef>
            </a:pPr>
            <a:endParaRPr lang="en-US" sz="2200" b="0" dirty="0">
              <a:solidFill>
                <a:srgbClr val="FFFFFF"/>
              </a:solidFill>
              <a:latin typeface="Calibri"/>
              <a:ea typeface="Osaka" pitchFamily="-1" charset="-128"/>
              <a:cs typeface="Osaka" pitchFamily="-1" charset="-128"/>
            </a:endParaRPr>
          </a:p>
          <a:p>
            <a:pPr marL="342900" indent="-342900">
              <a:spcBef>
                <a:spcPct val="20000"/>
              </a:spcBef>
            </a:pPr>
            <a:endParaRPr lang="en-US" sz="2200" b="0" dirty="0">
              <a:latin typeface="Calibri"/>
              <a:ea typeface="Osaka" pitchFamily="-1" charset="-128"/>
              <a:cs typeface="Osaka" pitchFamily="-1" charset="-128"/>
            </a:endParaRPr>
          </a:p>
          <a:p>
            <a:pPr marL="342900" indent="-342900">
              <a:spcBef>
                <a:spcPct val="20000"/>
              </a:spcBef>
            </a:pPr>
            <a:endParaRPr lang="en-US" sz="2200" b="0" dirty="0">
              <a:latin typeface="Calibri"/>
              <a:ea typeface="Osaka" pitchFamily="-1" charset="-128"/>
              <a:cs typeface="Osaka" pitchFamily="-1" charset="-128"/>
            </a:endParaRPr>
          </a:p>
        </p:txBody>
      </p:sp>
      <p:sp>
        <p:nvSpPr>
          <p:cNvPr id="1445892" name="Rectangle 5"/>
          <p:cNvSpPr>
            <a:spLocks noChangeArrowheads="1"/>
          </p:cNvSpPr>
          <p:nvPr/>
        </p:nvSpPr>
        <p:spPr bwMode="auto">
          <a:xfrm>
            <a:off x="228600" y="1371600"/>
            <a:ext cx="8763000" cy="156966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Children’s preferences for scope (</a:t>
            </a:r>
            <a:r>
              <a:rPr lang="en-US" b="0" dirty="0" err="1">
                <a:solidFill>
                  <a:schemeClr val="tx2"/>
                </a:solidFill>
                <a:latin typeface="Calibri"/>
              </a:rPr>
              <a:t>Lidz</a:t>
            </a:r>
            <a:r>
              <a:rPr lang="en-US" b="0" dirty="0">
                <a:solidFill>
                  <a:schemeClr val="tx2"/>
                </a:solidFill>
                <a:latin typeface="Calibri"/>
              </a:rPr>
              <a:t> &amp; </a:t>
            </a:r>
            <a:r>
              <a:rPr lang="en-US" b="0" dirty="0" err="1">
                <a:solidFill>
                  <a:schemeClr val="tx2"/>
                </a:solidFill>
                <a:latin typeface="Calibri"/>
              </a:rPr>
              <a:t>Musolino</a:t>
            </a:r>
            <a:r>
              <a:rPr lang="en-US" b="0" dirty="0">
                <a:solidFill>
                  <a:schemeClr val="tx2"/>
                </a:solidFill>
                <a:latin typeface="Calibri"/>
              </a:rPr>
              <a:t> 2002)</a:t>
            </a:r>
            <a:endParaRPr lang="en-US" b="0" dirty="0">
              <a:latin typeface="Calibri"/>
            </a:endParaRPr>
          </a:p>
          <a:p>
            <a:r>
              <a:rPr lang="en-US" b="0" dirty="0">
                <a:latin typeface="Calibri"/>
              </a:rPr>
              <a:t>Children find it easier to interpret scope relations that match the linear order. Adults can more easily get the interpretation that does not match the linear (surface) order. </a:t>
            </a:r>
          </a:p>
        </p:txBody>
      </p:sp>
      <p:sp>
        <p:nvSpPr>
          <p:cNvPr id="1445895" name="Rectangle 6"/>
          <p:cNvSpPr>
            <a:spLocks noChangeArrowheads="1"/>
          </p:cNvSpPr>
          <p:nvPr/>
        </p:nvSpPr>
        <p:spPr bwMode="auto">
          <a:xfrm>
            <a:off x="381000" y="3352800"/>
            <a:ext cx="8153400" cy="427038"/>
          </a:xfrm>
          <a:prstGeom prst="rect">
            <a:avLst/>
          </a:prstGeom>
          <a:noFill/>
          <a:ln w="9525">
            <a:noFill/>
            <a:miter lim="800000"/>
            <a:headEnd/>
            <a:tailEnd/>
          </a:ln>
        </p:spPr>
        <p:txBody>
          <a:bodyPr>
            <a:prstTxWarp prst="textNoShape">
              <a:avLst/>
            </a:prstTxWarp>
            <a:spAutoFit/>
          </a:bodyPr>
          <a:lstStyle/>
          <a:p>
            <a:r>
              <a:rPr lang="en-US" sz="2200" b="0" dirty="0">
                <a:solidFill>
                  <a:schemeClr val="bg2"/>
                </a:solidFill>
                <a:latin typeface="Calibri"/>
              </a:rPr>
              <a:t>Every</a:t>
            </a:r>
            <a:r>
              <a:rPr lang="en-US" sz="2200" b="0" dirty="0">
                <a:latin typeface="Calibri"/>
              </a:rPr>
              <a:t>one saw </a:t>
            </a:r>
            <a:r>
              <a:rPr lang="en-US" sz="2200" b="0" dirty="0">
                <a:solidFill>
                  <a:schemeClr val="bg2"/>
                </a:solidFill>
                <a:latin typeface="Calibri"/>
              </a:rPr>
              <a:t>a</a:t>
            </a:r>
            <a:r>
              <a:rPr lang="en-US" sz="2200" b="0" dirty="0">
                <a:latin typeface="Calibri"/>
              </a:rPr>
              <a:t> movie last night.</a:t>
            </a:r>
            <a:endParaRPr lang="en-US" sz="2000" b="0" dirty="0">
              <a:latin typeface="Calibri"/>
            </a:endParaRPr>
          </a:p>
        </p:txBody>
      </p:sp>
      <p:sp>
        <p:nvSpPr>
          <p:cNvPr id="1445896" name="Rectangle 7"/>
          <p:cNvSpPr>
            <a:spLocks noChangeArrowheads="1"/>
          </p:cNvSpPr>
          <p:nvPr/>
        </p:nvSpPr>
        <p:spPr bwMode="auto">
          <a:xfrm>
            <a:off x="457200" y="3962400"/>
            <a:ext cx="8153400" cy="2462212"/>
          </a:xfrm>
          <a:prstGeom prst="rect">
            <a:avLst/>
          </a:prstGeom>
          <a:noFill/>
          <a:ln w="9525">
            <a:noFill/>
            <a:miter lim="800000"/>
            <a:headEnd/>
            <a:tailEnd/>
          </a:ln>
        </p:spPr>
        <p:txBody>
          <a:bodyPr>
            <a:prstTxWarp prst="textNoShape">
              <a:avLst/>
            </a:prstTxWarp>
            <a:spAutoFit/>
          </a:bodyPr>
          <a:lstStyle/>
          <a:p>
            <a:r>
              <a:rPr lang="en-US" sz="2200" b="0" dirty="0">
                <a:solidFill>
                  <a:schemeClr val="tx2"/>
                </a:solidFill>
                <a:latin typeface="Calibri"/>
              </a:rPr>
              <a:t>Children prefer this </a:t>
            </a:r>
            <a:r>
              <a:rPr lang="en-US" sz="2200" b="0" dirty="0" err="1">
                <a:solidFill>
                  <a:schemeClr val="tx2"/>
                </a:solidFill>
                <a:latin typeface="Calibri"/>
              </a:rPr>
              <a:t>interpretion</a:t>
            </a:r>
            <a:r>
              <a:rPr lang="en-US" sz="2200" b="0" dirty="0">
                <a:solidFill>
                  <a:schemeClr val="tx2"/>
                </a:solidFill>
                <a:latin typeface="Calibri"/>
              </a:rPr>
              <a:t>:</a:t>
            </a:r>
            <a:endParaRPr lang="en-US" sz="2200" b="0" dirty="0">
              <a:latin typeface="Calibri"/>
            </a:endParaRPr>
          </a:p>
          <a:p>
            <a:r>
              <a:rPr lang="en-US" sz="2200" b="0" dirty="0">
                <a:latin typeface="Calibri"/>
              </a:rPr>
              <a:t>scope: </a:t>
            </a:r>
            <a:r>
              <a:rPr lang="en-US" sz="2200" b="0" dirty="0">
                <a:solidFill>
                  <a:schemeClr val="bg2"/>
                </a:solidFill>
                <a:latin typeface="Calibri"/>
              </a:rPr>
              <a:t>every</a:t>
            </a:r>
            <a:r>
              <a:rPr lang="en-US" sz="2200" b="0" dirty="0">
                <a:latin typeface="Calibri"/>
              </a:rPr>
              <a:t> &gt;&gt;  </a:t>
            </a:r>
            <a:r>
              <a:rPr lang="en-US" sz="2200" b="0" dirty="0">
                <a:solidFill>
                  <a:schemeClr val="bg2"/>
                </a:solidFill>
                <a:latin typeface="Calibri"/>
              </a:rPr>
              <a:t>a</a:t>
            </a:r>
            <a:r>
              <a:rPr lang="en-US" sz="2200" b="0" dirty="0">
                <a:latin typeface="Calibri"/>
              </a:rPr>
              <a:t> (</a:t>
            </a:r>
            <a:r>
              <a:rPr lang="en-US" sz="2000" b="0" dirty="0">
                <a:latin typeface="Calibri"/>
              </a:rPr>
              <a:t>“</a:t>
            </a:r>
            <a:r>
              <a:rPr lang="en-US" sz="2000" b="0" dirty="0">
                <a:solidFill>
                  <a:schemeClr val="bg2"/>
                </a:solidFill>
                <a:latin typeface="Calibri"/>
              </a:rPr>
              <a:t>every</a:t>
            </a:r>
            <a:r>
              <a:rPr lang="en-US" sz="2000" b="0" dirty="0">
                <a:latin typeface="Calibri"/>
              </a:rPr>
              <a:t> has scope over </a:t>
            </a:r>
            <a:r>
              <a:rPr lang="en-US" sz="2000" b="0" dirty="0">
                <a:solidFill>
                  <a:schemeClr val="bg2"/>
                </a:solidFill>
                <a:latin typeface="Calibri"/>
              </a:rPr>
              <a:t>a</a:t>
            </a:r>
            <a:r>
              <a:rPr lang="en-US" sz="2000" b="0" dirty="0">
                <a:latin typeface="Calibri"/>
              </a:rPr>
              <a:t>”)</a:t>
            </a:r>
            <a:r>
              <a:rPr lang="en-US" sz="2200" b="0" dirty="0">
                <a:latin typeface="Calibri"/>
              </a:rPr>
              <a:t> </a:t>
            </a:r>
          </a:p>
          <a:p>
            <a:r>
              <a:rPr lang="en-US" sz="2200" b="0" dirty="0">
                <a:latin typeface="Calibri"/>
              </a:rPr>
              <a:t>	For </a:t>
            </a:r>
            <a:r>
              <a:rPr lang="en-US" sz="2200" b="0" dirty="0">
                <a:solidFill>
                  <a:schemeClr val="bg2"/>
                </a:solidFill>
                <a:latin typeface="Calibri"/>
              </a:rPr>
              <a:t>every</a:t>
            </a:r>
            <a:r>
              <a:rPr lang="en-US" sz="2200" b="0" dirty="0">
                <a:latin typeface="Calibri"/>
              </a:rPr>
              <a:t> person </a:t>
            </a:r>
            <a:r>
              <a:rPr lang="en-US" sz="2200" b="0" dirty="0">
                <a:solidFill>
                  <a:srgbClr val="B3129A"/>
                </a:solidFill>
                <a:latin typeface="Calibri"/>
              </a:rPr>
              <a:t>p</a:t>
            </a:r>
            <a:r>
              <a:rPr lang="en-US" sz="2200" b="0" dirty="0">
                <a:latin typeface="Calibri"/>
              </a:rPr>
              <a:t>, that person saw </a:t>
            </a:r>
            <a:r>
              <a:rPr lang="en-US" sz="2200" b="0" dirty="0">
                <a:solidFill>
                  <a:schemeClr val="bg2"/>
                </a:solidFill>
                <a:latin typeface="Calibri"/>
              </a:rPr>
              <a:t>a</a:t>
            </a:r>
            <a:r>
              <a:rPr lang="en-US" sz="2200" b="0" dirty="0">
                <a:latin typeface="Calibri"/>
              </a:rPr>
              <a:t> movie </a:t>
            </a:r>
            <a:r>
              <a:rPr lang="en-US" sz="2200" b="0" dirty="0">
                <a:solidFill>
                  <a:srgbClr val="0C6034"/>
                </a:solidFill>
                <a:latin typeface="Calibri"/>
              </a:rPr>
              <a:t>m</a:t>
            </a:r>
            <a:r>
              <a:rPr lang="en-US" sz="2200" b="0" dirty="0">
                <a:latin typeface="Calibri"/>
              </a:rPr>
              <a:t>.</a:t>
            </a:r>
          </a:p>
          <a:p>
            <a:endParaRPr lang="en-US" sz="2200" b="0" dirty="0">
              <a:latin typeface="Calibri"/>
            </a:endParaRPr>
          </a:p>
          <a:p>
            <a:r>
              <a:rPr lang="en-US" sz="2200" b="0" dirty="0">
                <a:solidFill>
                  <a:schemeClr val="tx2"/>
                </a:solidFill>
                <a:latin typeface="Calibri"/>
              </a:rPr>
              <a:t>As opposed to this one:</a:t>
            </a:r>
            <a:endParaRPr lang="en-US" sz="2200" b="0" dirty="0">
              <a:latin typeface="Calibri"/>
            </a:endParaRPr>
          </a:p>
          <a:p>
            <a:r>
              <a:rPr lang="en-US" sz="2200" b="0" dirty="0">
                <a:latin typeface="Calibri"/>
              </a:rPr>
              <a:t>scope: </a:t>
            </a:r>
            <a:r>
              <a:rPr lang="en-US" sz="2200" b="0" dirty="0">
                <a:solidFill>
                  <a:schemeClr val="bg2"/>
                </a:solidFill>
                <a:latin typeface="Calibri"/>
              </a:rPr>
              <a:t>a</a:t>
            </a:r>
            <a:r>
              <a:rPr lang="en-US" sz="2200" b="0" dirty="0">
                <a:latin typeface="Calibri"/>
              </a:rPr>
              <a:t> &gt;&gt;  </a:t>
            </a:r>
            <a:r>
              <a:rPr lang="en-US" sz="2200" b="0" dirty="0">
                <a:solidFill>
                  <a:schemeClr val="bg2"/>
                </a:solidFill>
                <a:latin typeface="Calibri"/>
              </a:rPr>
              <a:t>every</a:t>
            </a:r>
            <a:r>
              <a:rPr lang="en-US" sz="2200" b="0" dirty="0">
                <a:latin typeface="Calibri"/>
              </a:rPr>
              <a:t> (“</a:t>
            </a:r>
            <a:r>
              <a:rPr lang="en-US" sz="2200" b="0" dirty="0">
                <a:solidFill>
                  <a:schemeClr val="bg2"/>
                </a:solidFill>
                <a:latin typeface="Calibri"/>
              </a:rPr>
              <a:t>a</a:t>
            </a:r>
            <a:r>
              <a:rPr lang="en-US" sz="2200" b="0" dirty="0">
                <a:latin typeface="Calibri"/>
              </a:rPr>
              <a:t> has scope over </a:t>
            </a:r>
            <a:r>
              <a:rPr lang="en-US" sz="2200" b="0" dirty="0">
                <a:solidFill>
                  <a:schemeClr val="bg2"/>
                </a:solidFill>
                <a:latin typeface="Calibri"/>
              </a:rPr>
              <a:t>every</a:t>
            </a:r>
            <a:r>
              <a:rPr lang="en-US" sz="2200" b="0" dirty="0">
                <a:latin typeface="Calibri"/>
              </a:rPr>
              <a:t>”)</a:t>
            </a:r>
          </a:p>
          <a:p>
            <a:r>
              <a:rPr lang="en-US" sz="2200" b="0" dirty="0">
                <a:latin typeface="Calibri"/>
              </a:rPr>
              <a:t>	For </a:t>
            </a:r>
            <a:r>
              <a:rPr lang="en-US" sz="2200" b="0" dirty="0">
                <a:solidFill>
                  <a:schemeClr val="bg2"/>
                </a:solidFill>
                <a:latin typeface="Calibri"/>
              </a:rPr>
              <a:t>a</a:t>
            </a:r>
            <a:r>
              <a:rPr lang="en-US" sz="2200" b="0" dirty="0">
                <a:latin typeface="Calibri"/>
              </a:rPr>
              <a:t> movie </a:t>
            </a:r>
            <a:r>
              <a:rPr lang="en-US" sz="2200" b="0" dirty="0">
                <a:solidFill>
                  <a:srgbClr val="0C6034"/>
                </a:solidFill>
                <a:latin typeface="Calibri"/>
              </a:rPr>
              <a:t>m</a:t>
            </a:r>
            <a:r>
              <a:rPr lang="en-US" sz="2200" b="0" dirty="0">
                <a:latin typeface="Calibri"/>
              </a:rPr>
              <a:t>, </a:t>
            </a:r>
            <a:r>
              <a:rPr lang="en-US" sz="2200" b="0" dirty="0">
                <a:solidFill>
                  <a:schemeClr val="bg2"/>
                </a:solidFill>
                <a:latin typeface="Calibri"/>
              </a:rPr>
              <a:t>every</a:t>
            </a:r>
            <a:r>
              <a:rPr lang="en-US" sz="2200" b="0" dirty="0">
                <a:latin typeface="Calibri"/>
              </a:rPr>
              <a:t> </a:t>
            </a:r>
            <a:r>
              <a:rPr lang="en-US" sz="2200" b="0" dirty="0">
                <a:solidFill>
                  <a:srgbClr val="B3129A"/>
                </a:solidFill>
                <a:latin typeface="Calibri"/>
              </a:rPr>
              <a:t>person</a:t>
            </a:r>
            <a:r>
              <a:rPr lang="en-US" sz="2200" b="0" dirty="0">
                <a:latin typeface="Calibri"/>
              </a:rPr>
              <a:t> saw </a:t>
            </a:r>
            <a:r>
              <a:rPr lang="en-US" sz="2200" b="0" dirty="0">
                <a:solidFill>
                  <a:srgbClr val="0C6034"/>
                </a:solidFill>
                <a:latin typeface="Calibri"/>
              </a:rPr>
              <a:t>m</a:t>
            </a:r>
            <a:r>
              <a:rPr lang="en-US" sz="2200" b="0" dirty="0">
                <a:latin typeface="Calibri"/>
              </a:rPr>
              <a:t>.</a:t>
            </a:r>
            <a:endParaRPr lang="en-US" sz="2000" b="0" dirty="0">
              <a:latin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4" name="Title 1"/>
          <p:cNvSpPr>
            <a:spLocks noGrp="1"/>
          </p:cNvSpPr>
          <p:nvPr>
            <p:ph type="title" idx="4294967295"/>
          </p:nvPr>
        </p:nvSpPr>
        <p:spPr>
          <a:xfrm>
            <a:off x="685800" y="152400"/>
            <a:ext cx="7772400" cy="1143000"/>
          </a:xfrm>
        </p:spPr>
        <p:txBody>
          <a:bodyPr/>
          <a:lstStyle/>
          <a:p>
            <a:r>
              <a:rPr lang="en-US" sz="3200" smtClean="0"/>
              <a:t>Quantifiers</a:t>
            </a:r>
          </a:p>
        </p:txBody>
      </p:sp>
      <p:sp>
        <p:nvSpPr>
          <p:cNvPr id="1426435" name="Content Placeholder 2"/>
          <p:cNvSpPr>
            <a:spLocks noGrp="1"/>
          </p:cNvSpPr>
          <p:nvPr>
            <p:ph idx="4294967295"/>
          </p:nvPr>
        </p:nvSpPr>
        <p:spPr>
          <a:xfrm>
            <a:off x="228600" y="1219200"/>
            <a:ext cx="8610600" cy="1219200"/>
          </a:xfrm>
        </p:spPr>
        <p:txBody>
          <a:bodyPr/>
          <a:lstStyle/>
          <a:p>
            <a:pPr>
              <a:buFontTx/>
              <a:buNone/>
            </a:pPr>
            <a:r>
              <a:rPr lang="en-US" sz="2200" smtClean="0"/>
              <a:t>Testing children: Picture task (Roeper &amp; DeVilliers 1991)</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pic>
        <p:nvPicPr>
          <p:cNvPr id="1426436" name="Picture 8"/>
          <p:cNvPicPr>
            <a:picLocks noChangeAspect="1"/>
          </p:cNvPicPr>
          <p:nvPr/>
        </p:nvPicPr>
        <p:blipFill>
          <a:blip r:embed="rId3"/>
          <a:srcRect/>
          <a:stretch>
            <a:fillRect/>
          </a:stretch>
        </p:blipFill>
        <p:spPr bwMode="auto">
          <a:xfrm>
            <a:off x="381000" y="1828800"/>
            <a:ext cx="4549775" cy="3733800"/>
          </a:xfrm>
          <a:prstGeom prst="rect">
            <a:avLst/>
          </a:prstGeom>
          <a:noFill/>
          <a:ln w="9525">
            <a:noFill/>
            <a:miter lim="800000"/>
            <a:headEnd/>
            <a:tailEnd/>
          </a:ln>
        </p:spPr>
      </p:pic>
      <p:sp>
        <p:nvSpPr>
          <p:cNvPr id="1426437" name="Rectangle 9"/>
          <p:cNvSpPr>
            <a:spLocks noChangeArrowheads="1"/>
          </p:cNvSpPr>
          <p:nvPr/>
        </p:nvSpPr>
        <p:spPr bwMode="auto">
          <a:xfrm>
            <a:off x="5105400" y="1752600"/>
            <a:ext cx="4038600" cy="427038"/>
          </a:xfrm>
          <a:prstGeom prst="rect">
            <a:avLst/>
          </a:prstGeom>
          <a:noFill/>
          <a:ln w="9525">
            <a:noFill/>
            <a:miter lim="800000"/>
            <a:headEnd/>
            <a:tailEnd/>
          </a:ln>
        </p:spPr>
        <p:txBody>
          <a:bodyPr>
            <a:prstTxWarp prst="textNoShape">
              <a:avLst/>
            </a:prstTxWarp>
            <a:spAutoFit/>
          </a:bodyPr>
          <a:lstStyle/>
          <a:p>
            <a:r>
              <a:rPr lang="en-US" sz="2200" b="0" dirty="0">
                <a:latin typeface="Calibri"/>
              </a:rPr>
              <a:t>“Is </a:t>
            </a:r>
            <a:r>
              <a:rPr lang="en-US" sz="2200" b="0" dirty="0">
                <a:solidFill>
                  <a:schemeClr val="bg2"/>
                </a:solidFill>
                <a:latin typeface="Calibri"/>
              </a:rPr>
              <a:t>every</a:t>
            </a:r>
            <a:r>
              <a:rPr lang="en-US" sz="2200" b="0" dirty="0">
                <a:latin typeface="Calibri"/>
              </a:rPr>
              <a:t> child riding </a:t>
            </a:r>
            <a:r>
              <a:rPr lang="en-US" sz="2200" b="0" dirty="0">
                <a:solidFill>
                  <a:schemeClr val="bg2"/>
                </a:solidFill>
                <a:latin typeface="Calibri"/>
              </a:rPr>
              <a:t>a</a:t>
            </a:r>
            <a:r>
              <a:rPr lang="en-US" sz="2200" b="0" dirty="0">
                <a:latin typeface="Calibri"/>
              </a:rPr>
              <a:t> horse?”</a:t>
            </a:r>
            <a:endParaRPr lang="en-US" sz="2000" b="0" dirty="0">
              <a:latin typeface="Calibri"/>
            </a:endParaRPr>
          </a:p>
        </p:txBody>
      </p:sp>
      <p:sp>
        <p:nvSpPr>
          <p:cNvPr id="1426438" name="Rectangle 10"/>
          <p:cNvSpPr>
            <a:spLocks noChangeArrowheads="1"/>
          </p:cNvSpPr>
          <p:nvPr/>
        </p:nvSpPr>
        <p:spPr bwMode="auto">
          <a:xfrm>
            <a:off x="685800" y="5867400"/>
            <a:ext cx="8229600" cy="762000"/>
          </a:xfrm>
          <a:prstGeom prst="rect">
            <a:avLst/>
          </a:prstGeom>
          <a:noFill/>
          <a:ln w="9525">
            <a:noFill/>
            <a:miter lim="800000"/>
            <a:headEnd/>
            <a:tailEnd/>
          </a:ln>
        </p:spPr>
        <p:txBody>
          <a:bodyPr>
            <a:prstTxWarp prst="textNoShape">
              <a:avLst/>
            </a:prstTxWarp>
            <a:spAutoFit/>
          </a:bodyPr>
          <a:lstStyle/>
          <a:p>
            <a:r>
              <a:rPr lang="en-US" sz="2200" b="0" dirty="0">
                <a:latin typeface="Calibri"/>
              </a:rPr>
              <a:t>Children as young as three answer “yes”, showing they understand either interpretation.</a:t>
            </a:r>
            <a:endParaRPr lang="en-US" sz="2000" b="0" dirty="0">
              <a:latin typeface="Calibri"/>
            </a:endParaRPr>
          </a:p>
        </p:txBody>
      </p:sp>
      <p:sp>
        <p:nvSpPr>
          <p:cNvPr id="1426439" name="Rectangle 11"/>
          <p:cNvSpPr>
            <a:spLocks noChangeArrowheads="1"/>
          </p:cNvSpPr>
          <p:nvPr/>
        </p:nvSpPr>
        <p:spPr bwMode="auto">
          <a:xfrm>
            <a:off x="5105400" y="2819400"/>
            <a:ext cx="4038600" cy="1036638"/>
          </a:xfrm>
          <a:prstGeom prst="rect">
            <a:avLst/>
          </a:prstGeom>
          <a:noFill/>
          <a:ln w="9525">
            <a:noFill/>
            <a:miter lim="800000"/>
            <a:headEnd/>
            <a:tailEnd/>
          </a:ln>
        </p:spPr>
        <p:txBody>
          <a:bodyPr>
            <a:prstTxWarp prst="textNoShape">
              <a:avLst/>
            </a:prstTxWarp>
            <a:spAutoFit/>
          </a:bodyPr>
          <a:lstStyle/>
          <a:p>
            <a:r>
              <a:rPr lang="en-US" sz="2200" b="0" dirty="0">
                <a:solidFill>
                  <a:schemeClr val="bg2"/>
                </a:solidFill>
                <a:latin typeface="Calibri"/>
              </a:rPr>
              <a:t>every</a:t>
            </a:r>
            <a:r>
              <a:rPr lang="en-US" sz="2200" b="0" dirty="0">
                <a:latin typeface="Calibri"/>
              </a:rPr>
              <a:t> &gt;&gt; </a:t>
            </a:r>
            <a:r>
              <a:rPr lang="en-US" sz="2200" b="0" dirty="0">
                <a:solidFill>
                  <a:schemeClr val="bg2"/>
                </a:solidFill>
                <a:latin typeface="Calibri"/>
              </a:rPr>
              <a:t>a</a:t>
            </a:r>
          </a:p>
          <a:p>
            <a:r>
              <a:rPr lang="en-US" sz="2000" b="0" dirty="0">
                <a:latin typeface="Calibri"/>
              </a:rPr>
              <a:t>(“For every child c, c is riding a horse.”)</a:t>
            </a:r>
          </a:p>
        </p:txBody>
      </p:sp>
      <p:sp>
        <p:nvSpPr>
          <p:cNvPr id="1426440" name="Rectangle 12"/>
          <p:cNvSpPr>
            <a:spLocks noChangeArrowheads="1"/>
          </p:cNvSpPr>
          <p:nvPr/>
        </p:nvSpPr>
        <p:spPr bwMode="auto">
          <a:xfrm>
            <a:off x="5105400" y="4267200"/>
            <a:ext cx="4038600" cy="1036638"/>
          </a:xfrm>
          <a:prstGeom prst="rect">
            <a:avLst/>
          </a:prstGeom>
          <a:noFill/>
          <a:ln w="9525">
            <a:noFill/>
            <a:miter lim="800000"/>
            <a:headEnd/>
            <a:tailEnd/>
          </a:ln>
        </p:spPr>
        <p:txBody>
          <a:bodyPr>
            <a:prstTxWarp prst="textNoShape">
              <a:avLst/>
            </a:prstTxWarp>
            <a:spAutoFit/>
          </a:bodyPr>
          <a:lstStyle/>
          <a:p>
            <a:r>
              <a:rPr lang="en-US" sz="2200" b="0" dirty="0">
                <a:solidFill>
                  <a:schemeClr val="bg2"/>
                </a:solidFill>
                <a:latin typeface="Calibri"/>
              </a:rPr>
              <a:t>a</a:t>
            </a:r>
            <a:r>
              <a:rPr lang="en-US" sz="2200" b="0" dirty="0">
                <a:latin typeface="Calibri"/>
              </a:rPr>
              <a:t> &gt;&gt; </a:t>
            </a:r>
            <a:r>
              <a:rPr lang="en-US" sz="2200" b="0" dirty="0">
                <a:solidFill>
                  <a:schemeClr val="bg2"/>
                </a:solidFill>
                <a:latin typeface="Calibri"/>
              </a:rPr>
              <a:t>every</a:t>
            </a:r>
          </a:p>
          <a:p>
            <a:r>
              <a:rPr lang="en-US" sz="2000" b="0" dirty="0">
                <a:latin typeface="Calibri"/>
              </a:rPr>
              <a:t>(“For a horse h, every child is riding h.”)</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Title 1"/>
          <p:cNvSpPr>
            <a:spLocks noGrp="1"/>
          </p:cNvSpPr>
          <p:nvPr>
            <p:ph type="title" idx="4294967295"/>
          </p:nvPr>
        </p:nvSpPr>
        <p:spPr>
          <a:xfrm>
            <a:off x="685800" y="152400"/>
            <a:ext cx="7772400" cy="1143000"/>
          </a:xfrm>
        </p:spPr>
        <p:txBody>
          <a:bodyPr/>
          <a:lstStyle/>
          <a:p>
            <a:r>
              <a:rPr lang="en-US" sz="3200" smtClean="0"/>
              <a:t>Quantifiers</a:t>
            </a:r>
          </a:p>
        </p:txBody>
      </p:sp>
      <p:sp>
        <p:nvSpPr>
          <p:cNvPr id="1428483" name="Content Placeholder 2"/>
          <p:cNvSpPr>
            <a:spLocks noGrp="1"/>
          </p:cNvSpPr>
          <p:nvPr>
            <p:ph idx="4294967295"/>
          </p:nvPr>
        </p:nvSpPr>
        <p:spPr>
          <a:xfrm>
            <a:off x="228600" y="1219200"/>
            <a:ext cx="8610600" cy="1219200"/>
          </a:xfrm>
        </p:spPr>
        <p:txBody>
          <a:bodyPr/>
          <a:lstStyle/>
          <a:p>
            <a:pPr>
              <a:buFontTx/>
              <a:buNone/>
            </a:pPr>
            <a:r>
              <a:rPr lang="en-US" sz="2200" smtClean="0"/>
              <a:t>However, children seem to have trouble sometimes (Philip 1991)</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428484" name="Rectangle 6"/>
          <p:cNvSpPr>
            <a:spLocks noChangeArrowheads="1"/>
          </p:cNvSpPr>
          <p:nvPr/>
        </p:nvSpPr>
        <p:spPr bwMode="auto">
          <a:xfrm>
            <a:off x="4800600" y="1752600"/>
            <a:ext cx="4343400" cy="427038"/>
          </a:xfrm>
          <a:prstGeom prst="rect">
            <a:avLst/>
          </a:prstGeom>
          <a:noFill/>
          <a:ln w="9525">
            <a:noFill/>
            <a:miter lim="800000"/>
            <a:headEnd/>
            <a:tailEnd/>
          </a:ln>
        </p:spPr>
        <p:txBody>
          <a:bodyPr>
            <a:prstTxWarp prst="textNoShape">
              <a:avLst/>
            </a:prstTxWarp>
            <a:spAutoFit/>
          </a:bodyPr>
          <a:lstStyle/>
          <a:p>
            <a:r>
              <a:rPr lang="en-US" sz="2200" b="0" dirty="0">
                <a:latin typeface="Calibri"/>
              </a:rPr>
              <a:t>“Is </a:t>
            </a:r>
            <a:r>
              <a:rPr lang="en-US" sz="2200" b="0" dirty="0">
                <a:solidFill>
                  <a:schemeClr val="bg2"/>
                </a:solidFill>
                <a:latin typeface="Calibri"/>
              </a:rPr>
              <a:t>every</a:t>
            </a:r>
            <a:r>
              <a:rPr lang="en-US" sz="2200" b="0" dirty="0">
                <a:latin typeface="Calibri"/>
              </a:rPr>
              <a:t> girl riding </a:t>
            </a:r>
            <a:r>
              <a:rPr lang="en-US" sz="2200" b="0" dirty="0">
                <a:solidFill>
                  <a:schemeClr val="bg2"/>
                </a:solidFill>
                <a:latin typeface="Calibri"/>
              </a:rPr>
              <a:t>an</a:t>
            </a:r>
            <a:r>
              <a:rPr lang="en-US" sz="2200" b="0" dirty="0">
                <a:latin typeface="Calibri"/>
              </a:rPr>
              <a:t> elephant?”</a:t>
            </a:r>
            <a:endParaRPr lang="en-US" sz="2000" b="0" dirty="0">
              <a:latin typeface="Calibri"/>
            </a:endParaRPr>
          </a:p>
        </p:txBody>
      </p:sp>
      <p:sp>
        <p:nvSpPr>
          <p:cNvPr id="1428485" name="Rectangle 8"/>
          <p:cNvSpPr>
            <a:spLocks noChangeArrowheads="1"/>
          </p:cNvSpPr>
          <p:nvPr/>
        </p:nvSpPr>
        <p:spPr bwMode="auto">
          <a:xfrm>
            <a:off x="4876800" y="2362200"/>
            <a:ext cx="4038600" cy="427038"/>
          </a:xfrm>
          <a:prstGeom prst="rect">
            <a:avLst/>
          </a:prstGeom>
          <a:noFill/>
          <a:ln w="9525">
            <a:noFill/>
            <a:miter lim="800000"/>
            <a:headEnd/>
            <a:tailEnd/>
          </a:ln>
        </p:spPr>
        <p:txBody>
          <a:bodyPr>
            <a:prstTxWarp prst="textNoShape">
              <a:avLst/>
            </a:prstTxWarp>
            <a:spAutoFit/>
          </a:bodyPr>
          <a:lstStyle/>
          <a:p>
            <a:r>
              <a:rPr lang="en-US" sz="2200" b="0" dirty="0">
                <a:solidFill>
                  <a:schemeClr val="bg2"/>
                </a:solidFill>
                <a:latin typeface="Calibri"/>
              </a:rPr>
              <a:t>every</a:t>
            </a:r>
            <a:r>
              <a:rPr lang="en-US" sz="2200" b="0" dirty="0">
                <a:latin typeface="Calibri"/>
              </a:rPr>
              <a:t> &gt;&gt; </a:t>
            </a:r>
            <a:r>
              <a:rPr lang="en-US" sz="2200" b="0" dirty="0">
                <a:solidFill>
                  <a:schemeClr val="bg2"/>
                </a:solidFill>
                <a:latin typeface="Calibri"/>
              </a:rPr>
              <a:t>a</a:t>
            </a:r>
            <a:endParaRPr lang="en-US" sz="2000" b="0" dirty="0">
              <a:latin typeface="Calibri"/>
            </a:endParaRPr>
          </a:p>
        </p:txBody>
      </p:sp>
      <p:pic>
        <p:nvPicPr>
          <p:cNvPr id="1428486" name="Picture 10"/>
          <p:cNvPicPr>
            <a:picLocks noChangeAspect="1"/>
          </p:cNvPicPr>
          <p:nvPr/>
        </p:nvPicPr>
        <p:blipFill>
          <a:blip r:embed="rId3"/>
          <a:srcRect/>
          <a:stretch>
            <a:fillRect/>
          </a:stretch>
        </p:blipFill>
        <p:spPr bwMode="auto">
          <a:xfrm>
            <a:off x="457200" y="1981200"/>
            <a:ext cx="4273550" cy="3276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Title 1"/>
          <p:cNvSpPr>
            <a:spLocks noGrp="1"/>
          </p:cNvSpPr>
          <p:nvPr>
            <p:ph type="title" idx="4294967295"/>
          </p:nvPr>
        </p:nvSpPr>
        <p:spPr>
          <a:xfrm>
            <a:off x="685800" y="152400"/>
            <a:ext cx="7772400" cy="1143000"/>
          </a:xfrm>
        </p:spPr>
        <p:txBody>
          <a:bodyPr/>
          <a:lstStyle/>
          <a:p>
            <a:r>
              <a:rPr lang="en-US" sz="3200" smtClean="0"/>
              <a:t>Quantifiers</a:t>
            </a:r>
          </a:p>
        </p:txBody>
      </p:sp>
      <p:sp>
        <p:nvSpPr>
          <p:cNvPr id="1430531" name="Content Placeholder 2"/>
          <p:cNvSpPr>
            <a:spLocks noGrp="1"/>
          </p:cNvSpPr>
          <p:nvPr>
            <p:ph idx="4294967295"/>
          </p:nvPr>
        </p:nvSpPr>
        <p:spPr>
          <a:xfrm>
            <a:off x="228600" y="1219200"/>
            <a:ext cx="8610600" cy="1219200"/>
          </a:xfrm>
        </p:spPr>
        <p:txBody>
          <a:bodyPr/>
          <a:lstStyle/>
          <a:p>
            <a:pPr>
              <a:buFontTx/>
              <a:buNone/>
            </a:pPr>
            <a:r>
              <a:rPr lang="en-US" sz="2200" smtClean="0"/>
              <a:t>However, children seem to have trouble sometimes (Philip 1991)</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430533" name="Rectangle 6"/>
          <p:cNvSpPr>
            <a:spLocks noChangeArrowheads="1"/>
          </p:cNvSpPr>
          <p:nvPr/>
        </p:nvSpPr>
        <p:spPr bwMode="auto">
          <a:xfrm>
            <a:off x="4800600" y="3200400"/>
            <a:ext cx="4114800" cy="1785104"/>
          </a:xfrm>
          <a:prstGeom prst="rect">
            <a:avLst/>
          </a:prstGeom>
          <a:noFill/>
          <a:ln w="9525">
            <a:noFill/>
            <a:miter lim="800000"/>
            <a:headEnd/>
            <a:tailEnd/>
          </a:ln>
        </p:spPr>
        <p:txBody>
          <a:bodyPr>
            <a:prstTxWarp prst="textNoShape">
              <a:avLst/>
            </a:prstTxWarp>
            <a:spAutoFit/>
          </a:bodyPr>
          <a:lstStyle/>
          <a:p>
            <a:r>
              <a:rPr lang="en-US" sz="2200" b="0" dirty="0">
                <a:latin typeface="Calibri"/>
              </a:rPr>
              <a:t>Children answer “no” – and say that this is not true </a:t>
            </a:r>
            <a:r>
              <a:rPr lang="en-US" sz="2200" b="0" dirty="0">
                <a:solidFill>
                  <a:srgbClr val="B3129A"/>
                </a:solidFill>
                <a:latin typeface="Calibri"/>
              </a:rPr>
              <a:t>because there is one elephant not being ridden</a:t>
            </a:r>
            <a:r>
              <a:rPr lang="en-US" sz="2200" b="0" dirty="0">
                <a:latin typeface="Calibri"/>
              </a:rPr>
              <a:t>! (even though </a:t>
            </a:r>
            <a:r>
              <a:rPr lang="en-US" sz="2200" b="0" dirty="0">
                <a:solidFill>
                  <a:schemeClr val="bg2"/>
                </a:solidFill>
                <a:latin typeface="Calibri"/>
              </a:rPr>
              <a:t>every</a:t>
            </a:r>
            <a:r>
              <a:rPr lang="en-US" sz="2200" b="0" dirty="0">
                <a:latin typeface="Calibri"/>
              </a:rPr>
              <a:t> doesn’t modify </a:t>
            </a:r>
            <a:r>
              <a:rPr lang="en-US" sz="2200" b="0" dirty="0">
                <a:solidFill>
                  <a:srgbClr val="B3129A"/>
                </a:solidFill>
                <a:latin typeface="Calibri"/>
              </a:rPr>
              <a:t>elephant</a:t>
            </a:r>
            <a:r>
              <a:rPr lang="en-US" sz="2200" b="0" dirty="0">
                <a:latin typeface="Calibri"/>
              </a:rPr>
              <a:t>)</a:t>
            </a:r>
            <a:endParaRPr lang="en-US" sz="2000" b="0" dirty="0">
              <a:solidFill>
                <a:srgbClr val="FFFFFF"/>
              </a:solidFill>
              <a:latin typeface="Calibri"/>
            </a:endParaRPr>
          </a:p>
        </p:txBody>
      </p:sp>
      <p:pic>
        <p:nvPicPr>
          <p:cNvPr id="1430535" name="Picture 8"/>
          <p:cNvPicPr>
            <a:picLocks noChangeAspect="1"/>
          </p:cNvPicPr>
          <p:nvPr/>
        </p:nvPicPr>
        <p:blipFill>
          <a:blip r:embed="rId3"/>
          <a:srcRect/>
          <a:stretch>
            <a:fillRect/>
          </a:stretch>
        </p:blipFill>
        <p:spPr bwMode="auto">
          <a:xfrm>
            <a:off x="457200" y="1981200"/>
            <a:ext cx="4273550" cy="3276600"/>
          </a:xfrm>
          <a:prstGeom prst="rect">
            <a:avLst/>
          </a:prstGeom>
          <a:noFill/>
          <a:ln w="9525">
            <a:noFill/>
            <a:miter lim="800000"/>
            <a:headEnd/>
            <a:tailEnd/>
          </a:ln>
        </p:spPr>
      </p:pic>
      <p:sp>
        <p:nvSpPr>
          <p:cNvPr id="1430536" name="Oval 9"/>
          <p:cNvSpPr>
            <a:spLocks noChangeArrowheads="1"/>
          </p:cNvSpPr>
          <p:nvPr/>
        </p:nvSpPr>
        <p:spPr bwMode="auto">
          <a:xfrm>
            <a:off x="2667000" y="1828800"/>
            <a:ext cx="2209800" cy="1828800"/>
          </a:xfrm>
          <a:prstGeom prst="ellipse">
            <a:avLst/>
          </a:prstGeom>
          <a:solidFill>
            <a:schemeClr val="bg2">
              <a:alpha val="21960"/>
            </a:schemeClr>
          </a:solidFill>
          <a:ln w="9525">
            <a:solidFill>
              <a:schemeClr val="bg2"/>
            </a:solidFill>
            <a:round/>
            <a:headEnd/>
            <a:tailEnd/>
          </a:ln>
        </p:spPr>
        <p:txBody>
          <a:bodyPr>
            <a:prstTxWarp prst="textNoShape">
              <a:avLst/>
            </a:prstTxWarp>
          </a:bodyPr>
          <a:lstStyle/>
          <a:p>
            <a:endParaRPr lang="en-US" dirty="0">
              <a:latin typeface="Calibri"/>
            </a:endParaRPr>
          </a:p>
        </p:txBody>
      </p:sp>
      <p:sp>
        <p:nvSpPr>
          <p:cNvPr id="1430537" name="Rectangle 10"/>
          <p:cNvSpPr>
            <a:spLocks noChangeArrowheads="1"/>
          </p:cNvSpPr>
          <p:nvPr/>
        </p:nvSpPr>
        <p:spPr bwMode="auto">
          <a:xfrm>
            <a:off x="381000" y="5411788"/>
            <a:ext cx="8534400" cy="1006475"/>
          </a:xfrm>
          <a:prstGeom prst="rect">
            <a:avLst/>
          </a:prstGeom>
          <a:noFill/>
          <a:ln w="9525">
            <a:noFill/>
            <a:miter lim="800000"/>
            <a:headEnd/>
            <a:tailEnd/>
          </a:ln>
        </p:spPr>
        <p:txBody>
          <a:bodyPr>
            <a:prstTxWarp prst="textNoShape">
              <a:avLst/>
            </a:prstTxWarp>
            <a:spAutoFit/>
          </a:bodyPr>
          <a:lstStyle/>
          <a:p>
            <a:r>
              <a:rPr lang="en-US" sz="2000" b="0" dirty="0">
                <a:latin typeface="Calibri"/>
              </a:rPr>
              <a:t>Potential issue: Children are much more sensitive to the context of a question. It’s somewhat strange to ask about something that’s obvious from the picture – like whether each girl is riding an elephant.</a:t>
            </a:r>
            <a:r>
              <a:rPr lang="en-US" sz="2000" b="0" dirty="0">
                <a:solidFill>
                  <a:srgbClr val="FFFFFF"/>
                </a:solidFill>
                <a:latin typeface="Calibri"/>
              </a:rPr>
              <a:t>  </a:t>
            </a:r>
          </a:p>
        </p:txBody>
      </p:sp>
      <p:sp>
        <p:nvSpPr>
          <p:cNvPr id="1430538" name="Rectangle 6"/>
          <p:cNvSpPr>
            <a:spLocks noChangeArrowheads="1"/>
          </p:cNvSpPr>
          <p:nvPr/>
        </p:nvSpPr>
        <p:spPr bwMode="auto">
          <a:xfrm>
            <a:off x="4800600" y="1752600"/>
            <a:ext cx="4343400" cy="427038"/>
          </a:xfrm>
          <a:prstGeom prst="rect">
            <a:avLst/>
          </a:prstGeom>
          <a:noFill/>
          <a:ln w="9525">
            <a:noFill/>
            <a:miter lim="800000"/>
            <a:headEnd/>
            <a:tailEnd/>
          </a:ln>
        </p:spPr>
        <p:txBody>
          <a:bodyPr>
            <a:prstTxWarp prst="textNoShape">
              <a:avLst/>
            </a:prstTxWarp>
            <a:spAutoFit/>
          </a:bodyPr>
          <a:lstStyle/>
          <a:p>
            <a:r>
              <a:rPr lang="en-US" sz="2200" b="0" dirty="0">
                <a:latin typeface="Calibri"/>
              </a:rPr>
              <a:t>“Is </a:t>
            </a:r>
            <a:r>
              <a:rPr lang="en-US" sz="2200" b="0" dirty="0">
                <a:solidFill>
                  <a:schemeClr val="bg2"/>
                </a:solidFill>
                <a:latin typeface="Calibri"/>
              </a:rPr>
              <a:t>every</a:t>
            </a:r>
            <a:r>
              <a:rPr lang="en-US" sz="2200" b="0" dirty="0">
                <a:latin typeface="Calibri"/>
              </a:rPr>
              <a:t> girl riding </a:t>
            </a:r>
            <a:r>
              <a:rPr lang="en-US" sz="2200" b="0" dirty="0">
                <a:solidFill>
                  <a:schemeClr val="bg2"/>
                </a:solidFill>
                <a:latin typeface="Calibri"/>
              </a:rPr>
              <a:t>an</a:t>
            </a:r>
            <a:r>
              <a:rPr lang="en-US" sz="2200" b="0" dirty="0">
                <a:latin typeface="Calibri"/>
              </a:rPr>
              <a:t> elephant?”</a:t>
            </a:r>
            <a:endParaRPr lang="en-US" sz="2000" b="0" dirty="0">
              <a:latin typeface="Calibri"/>
            </a:endParaRPr>
          </a:p>
        </p:txBody>
      </p:sp>
      <p:sp>
        <p:nvSpPr>
          <p:cNvPr id="1430539" name="Rectangle 8"/>
          <p:cNvSpPr>
            <a:spLocks noChangeArrowheads="1"/>
          </p:cNvSpPr>
          <p:nvPr/>
        </p:nvSpPr>
        <p:spPr bwMode="auto">
          <a:xfrm>
            <a:off x="4876800" y="2362200"/>
            <a:ext cx="4038600" cy="427038"/>
          </a:xfrm>
          <a:prstGeom prst="rect">
            <a:avLst/>
          </a:prstGeom>
          <a:noFill/>
          <a:ln w="9525">
            <a:noFill/>
            <a:miter lim="800000"/>
            <a:headEnd/>
            <a:tailEnd/>
          </a:ln>
        </p:spPr>
        <p:txBody>
          <a:bodyPr>
            <a:prstTxWarp prst="textNoShape">
              <a:avLst/>
            </a:prstTxWarp>
            <a:spAutoFit/>
          </a:bodyPr>
          <a:lstStyle/>
          <a:p>
            <a:r>
              <a:rPr lang="en-US" sz="2200" b="0" dirty="0">
                <a:solidFill>
                  <a:schemeClr val="bg2"/>
                </a:solidFill>
                <a:latin typeface="Calibri"/>
              </a:rPr>
              <a:t>every</a:t>
            </a:r>
            <a:r>
              <a:rPr lang="en-US" sz="2200" b="0" dirty="0">
                <a:latin typeface="Calibri"/>
              </a:rPr>
              <a:t> &gt;&gt; </a:t>
            </a:r>
            <a:r>
              <a:rPr lang="en-US" sz="2200" b="0" dirty="0">
                <a:solidFill>
                  <a:schemeClr val="bg2"/>
                </a:solidFill>
                <a:latin typeface="Calibri"/>
              </a:rPr>
              <a:t>a</a:t>
            </a:r>
            <a:endParaRPr lang="en-US" sz="2000" b="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Title 1"/>
          <p:cNvSpPr>
            <a:spLocks noGrp="1"/>
          </p:cNvSpPr>
          <p:nvPr>
            <p:ph type="title" idx="4294967295"/>
          </p:nvPr>
        </p:nvSpPr>
        <p:spPr>
          <a:xfrm>
            <a:off x="685800" y="152400"/>
            <a:ext cx="7772400" cy="1143000"/>
          </a:xfrm>
        </p:spPr>
        <p:txBody>
          <a:bodyPr/>
          <a:lstStyle/>
          <a:p>
            <a:r>
              <a:rPr lang="en-US" sz="3200" smtClean="0"/>
              <a:t>Quantifiers</a:t>
            </a:r>
          </a:p>
        </p:txBody>
      </p:sp>
      <p:sp>
        <p:nvSpPr>
          <p:cNvPr id="1432579" name="Content Placeholder 2"/>
          <p:cNvSpPr>
            <a:spLocks noGrp="1"/>
          </p:cNvSpPr>
          <p:nvPr>
            <p:ph idx="4294967295"/>
          </p:nvPr>
        </p:nvSpPr>
        <p:spPr>
          <a:xfrm>
            <a:off x="228600" y="1219200"/>
            <a:ext cx="8610600" cy="1219200"/>
          </a:xfrm>
        </p:spPr>
        <p:txBody>
          <a:bodyPr/>
          <a:lstStyle/>
          <a:p>
            <a:pPr>
              <a:buFontTx/>
              <a:buNone/>
            </a:pPr>
            <a:r>
              <a:rPr lang="en-US" sz="2200" smtClean="0"/>
              <a:t>A more context-friendly setup (Crain et al. 1996)</a:t>
            </a:r>
          </a:p>
          <a:p>
            <a:pPr>
              <a:buFontTx/>
              <a:buNone/>
            </a:pPr>
            <a:endParaRPr lang="en-US" sz="2200" smtClean="0">
              <a:solidFill>
                <a:srgbClr val="FFFFFF"/>
              </a:solidFill>
            </a:endParaRPr>
          </a:p>
          <a:p>
            <a:pPr>
              <a:buFontTx/>
              <a:buNone/>
            </a:pPr>
            <a:endParaRPr lang="en-US" sz="2200" smtClean="0">
              <a:solidFill>
                <a:srgbClr val="FFFFFF"/>
              </a:solidFill>
            </a:endParaRPr>
          </a:p>
          <a:p>
            <a:pPr>
              <a:buFontTx/>
              <a:buNone/>
            </a:pPr>
            <a:endParaRPr lang="en-US" sz="2200" smtClean="0"/>
          </a:p>
          <a:p>
            <a:pPr>
              <a:buFontTx/>
              <a:buNone/>
            </a:pPr>
            <a:endParaRPr lang="en-US" sz="2200" smtClean="0"/>
          </a:p>
        </p:txBody>
      </p:sp>
      <p:sp>
        <p:nvSpPr>
          <p:cNvPr id="1432580" name="Rectangle 5"/>
          <p:cNvSpPr>
            <a:spLocks noChangeArrowheads="1"/>
          </p:cNvSpPr>
          <p:nvPr/>
        </p:nvSpPr>
        <p:spPr bwMode="auto">
          <a:xfrm>
            <a:off x="381000" y="1676400"/>
            <a:ext cx="8763000" cy="1107996"/>
          </a:xfrm>
          <a:prstGeom prst="rect">
            <a:avLst/>
          </a:prstGeom>
          <a:noFill/>
          <a:ln w="9525">
            <a:noFill/>
            <a:miter lim="800000"/>
            <a:headEnd/>
            <a:tailEnd/>
          </a:ln>
        </p:spPr>
        <p:txBody>
          <a:bodyPr>
            <a:prstTxWarp prst="textNoShape">
              <a:avLst/>
            </a:prstTxWarp>
            <a:spAutoFit/>
          </a:bodyPr>
          <a:lstStyle/>
          <a:p>
            <a:r>
              <a:rPr lang="en-US" sz="2200" b="0" dirty="0">
                <a:latin typeface="Calibri"/>
              </a:rPr>
              <a:t>Story: A mother talks with her two daughters about whether they should drink soda or hot cider after skiing.  The girls express a preference for soda, but are persuaded by their mother’s example to have cider.</a:t>
            </a:r>
            <a:endParaRPr lang="en-US" sz="2000" b="0" dirty="0">
              <a:latin typeface="Calibri"/>
            </a:endParaRPr>
          </a:p>
        </p:txBody>
      </p:sp>
      <p:sp>
        <p:nvSpPr>
          <p:cNvPr id="1432581" name="Rectangle 6"/>
          <p:cNvSpPr>
            <a:spLocks noChangeArrowheads="1"/>
          </p:cNvSpPr>
          <p:nvPr/>
        </p:nvSpPr>
        <p:spPr bwMode="auto">
          <a:xfrm>
            <a:off x="4724400" y="3810000"/>
            <a:ext cx="4114800" cy="2462212"/>
          </a:xfrm>
          <a:prstGeom prst="rect">
            <a:avLst/>
          </a:prstGeom>
          <a:noFill/>
          <a:ln w="9525">
            <a:noFill/>
            <a:miter lim="800000"/>
            <a:headEnd/>
            <a:tailEnd/>
          </a:ln>
        </p:spPr>
        <p:txBody>
          <a:bodyPr>
            <a:prstTxWarp prst="textNoShape">
              <a:avLst/>
            </a:prstTxWarp>
            <a:spAutoFit/>
          </a:bodyPr>
          <a:lstStyle/>
          <a:p>
            <a:r>
              <a:rPr lang="en-US" sz="2200" b="0" dirty="0">
                <a:latin typeface="Calibri"/>
              </a:rPr>
              <a:t>“Did </a:t>
            </a:r>
            <a:r>
              <a:rPr lang="en-US" sz="2200" b="0" dirty="0">
                <a:solidFill>
                  <a:schemeClr val="bg2"/>
                </a:solidFill>
                <a:latin typeface="Calibri"/>
              </a:rPr>
              <a:t>every</a:t>
            </a:r>
            <a:r>
              <a:rPr lang="en-US" sz="2200" b="0" dirty="0">
                <a:latin typeface="Calibri"/>
              </a:rPr>
              <a:t> skier drink </a:t>
            </a:r>
            <a:r>
              <a:rPr lang="en-US" sz="2200" b="0" dirty="0">
                <a:solidFill>
                  <a:schemeClr val="bg2"/>
                </a:solidFill>
                <a:latin typeface="Calibri"/>
              </a:rPr>
              <a:t>a </a:t>
            </a:r>
            <a:r>
              <a:rPr lang="en-US" sz="2200" b="0" dirty="0">
                <a:latin typeface="Calibri"/>
              </a:rPr>
              <a:t>cup of apple cider?”</a:t>
            </a:r>
          </a:p>
          <a:p>
            <a:endParaRPr lang="en-US" sz="2200" b="0" dirty="0">
              <a:latin typeface="Calibri"/>
            </a:endParaRPr>
          </a:p>
          <a:p>
            <a:r>
              <a:rPr lang="en-US" sz="2200" b="0" dirty="0">
                <a:latin typeface="Calibri"/>
              </a:rPr>
              <a:t>(Not apparent from the picture what happened – children have to recall from the story what happened.) </a:t>
            </a:r>
            <a:endParaRPr lang="en-US" sz="2000" b="0" dirty="0">
              <a:latin typeface="Calibri"/>
            </a:endParaRPr>
          </a:p>
        </p:txBody>
      </p:sp>
      <p:pic>
        <p:nvPicPr>
          <p:cNvPr id="1432582" name="Picture 11"/>
          <p:cNvPicPr>
            <a:picLocks noChangeAspect="1"/>
          </p:cNvPicPr>
          <p:nvPr/>
        </p:nvPicPr>
        <p:blipFill>
          <a:blip r:embed="rId3"/>
          <a:srcRect/>
          <a:stretch>
            <a:fillRect/>
          </a:stretch>
        </p:blipFill>
        <p:spPr bwMode="auto">
          <a:xfrm>
            <a:off x="381000" y="3505200"/>
            <a:ext cx="4000500" cy="1771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178" name="Title 1"/>
          <p:cNvSpPr>
            <a:spLocks noGrp="1"/>
          </p:cNvSpPr>
          <p:nvPr>
            <p:ph type="title" idx="4294967295"/>
          </p:nvPr>
        </p:nvSpPr>
        <p:spPr>
          <a:xfrm>
            <a:off x="685800" y="152400"/>
            <a:ext cx="7772400" cy="1143000"/>
          </a:xfrm>
        </p:spPr>
        <p:txBody>
          <a:bodyPr/>
          <a:lstStyle/>
          <a:p>
            <a:r>
              <a:rPr lang="en-US" sz="3200" smtClean="0"/>
              <a:t>Passives</a:t>
            </a:r>
          </a:p>
        </p:txBody>
      </p:sp>
      <p:sp>
        <p:nvSpPr>
          <p:cNvPr id="1330179" name="Content Placeholder 2"/>
          <p:cNvSpPr>
            <a:spLocks noGrp="1"/>
          </p:cNvSpPr>
          <p:nvPr>
            <p:ph idx="4294967295"/>
          </p:nvPr>
        </p:nvSpPr>
        <p:spPr>
          <a:xfrm>
            <a:off x="228600" y="1219200"/>
            <a:ext cx="8915400" cy="5334000"/>
          </a:xfrm>
        </p:spPr>
        <p:txBody>
          <a:bodyPr/>
          <a:lstStyle/>
          <a:p>
            <a:pPr>
              <a:buFontTx/>
              <a:buNone/>
            </a:pPr>
            <a:r>
              <a:rPr lang="en-US" sz="2400" smtClean="0"/>
              <a:t>In fact, children seem to over-produce passives, applying a “passive” rule to verbs that (some) adults wouldn’t make passive.</a:t>
            </a:r>
          </a:p>
          <a:p>
            <a:pPr>
              <a:buFontTx/>
              <a:buNone/>
            </a:pPr>
            <a:endParaRPr lang="en-US" sz="2400" smtClean="0"/>
          </a:p>
          <a:p>
            <a:pPr>
              <a:buFontTx/>
              <a:buNone/>
            </a:pPr>
            <a:r>
              <a:rPr lang="en-US" sz="2400" smtClean="0"/>
              <a:t>Passive rule =~ be/get + VERB + en/ed</a:t>
            </a:r>
          </a:p>
          <a:p>
            <a:pPr>
              <a:buFontTx/>
              <a:buNone/>
            </a:pPr>
            <a:endParaRPr lang="en-US" sz="2400" smtClean="0"/>
          </a:p>
          <a:p>
            <a:pPr>
              <a:buFontTx/>
              <a:buNone/>
            </a:pPr>
            <a:r>
              <a:rPr lang="en-US" sz="2400" smtClean="0"/>
              <a:t>Some example over-produced passives:</a:t>
            </a:r>
          </a:p>
          <a:p>
            <a:pPr>
              <a:buFontTx/>
              <a:buNone/>
            </a:pPr>
            <a:r>
              <a:rPr lang="en-US" sz="2400" smtClean="0"/>
              <a:t>“…they won’t </a:t>
            </a:r>
            <a:r>
              <a:rPr lang="en-US" sz="2400" smtClean="0">
                <a:solidFill>
                  <a:schemeClr val="hlink"/>
                </a:solidFill>
              </a:rPr>
              <a:t>get staled</a:t>
            </a:r>
            <a:r>
              <a:rPr lang="en-US" sz="2400" smtClean="0"/>
              <a:t>.” (3;6)</a:t>
            </a:r>
          </a:p>
          <a:p>
            <a:pPr>
              <a:buFontTx/>
              <a:buNone/>
            </a:pPr>
            <a:r>
              <a:rPr lang="en-US" sz="2400" smtClean="0"/>
              <a:t>“The tiger will come and eat David and then he will </a:t>
            </a:r>
            <a:r>
              <a:rPr lang="en-US" sz="2400" smtClean="0">
                <a:solidFill>
                  <a:schemeClr val="hlink"/>
                </a:solidFill>
              </a:rPr>
              <a:t>be died</a:t>
            </a:r>
            <a:r>
              <a:rPr lang="en-US" sz="2400" smtClean="0"/>
              <a:t>.” (4;0) </a:t>
            </a:r>
          </a:p>
          <a:p>
            <a:pPr>
              <a:buFontTx/>
              <a:buNone/>
            </a:pPr>
            <a:r>
              <a:rPr lang="en-US" sz="2400" smtClean="0"/>
              <a:t>“I want these pancakes to </a:t>
            </a:r>
            <a:r>
              <a:rPr lang="en-US" sz="2400" smtClean="0">
                <a:solidFill>
                  <a:schemeClr val="hlink"/>
                </a:solidFill>
              </a:rPr>
              <a:t>be sugared</a:t>
            </a:r>
            <a:r>
              <a:rPr lang="en-US" sz="2400" smtClean="0"/>
              <a:t>.” (4;2)</a:t>
            </a:r>
          </a:p>
          <a:p>
            <a:pPr>
              <a:buFontTx/>
              <a:buNone/>
            </a:pPr>
            <a:r>
              <a:rPr lang="en-US" sz="2400" smtClean="0"/>
              <a:t>“Why </a:t>
            </a:r>
            <a:r>
              <a:rPr lang="en-US" sz="2400" smtClean="0">
                <a:solidFill>
                  <a:schemeClr val="hlink"/>
                </a:solidFill>
              </a:rPr>
              <a:t>is</a:t>
            </a:r>
            <a:r>
              <a:rPr lang="en-US" sz="2400" smtClean="0"/>
              <a:t> the laundry place </a:t>
            </a:r>
            <a:r>
              <a:rPr lang="en-US" sz="2400" smtClean="0">
                <a:solidFill>
                  <a:schemeClr val="hlink"/>
                </a:solidFill>
              </a:rPr>
              <a:t>stayed</a:t>
            </a:r>
            <a:r>
              <a:rPr lang="en-US" sz="2400" smtClean="0"/>
              <a:t> open all night?” (4;3)</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26" name="Title 1"/>
          <p:cNvSpPr>
            <a:spLocks noGrp="1"/>
          </p:cNvSpPr>
          <p:nvPr>
            <p:ph type="title" idx="4294967295"/>
          </p:nvPr>
        </p:nvSpPr>
        <p:spPr>
          <a:xfrm>
            <a:off x="685800" y="152400"/>
            <a:ext cx="7772400" cy="1143000"/>
          </a:xfrm>
        </p:spPr>
        <p:txBody>
          <a:bodyPr/>
          <a:lstStyle/>
          <a:p>
            <a:r>
              <a:rPr lang="en-US" sz="3200" smtClean="0"/>
              <a:t>Quantifiers</a:t>
            </a:r>
          </a:p>
        </p:txBody>
      </p:sp>
      <p:sp>
        <p:nvSpPr>
          <p:cNvPr id="1434627" name="Content Placeholder 2"/>
          <p:cNvSpPr>
            <a:spLocks noGrp="1"/>
          </p:cNvSpPr>
          <p:nvPr>
            <p:ph idx="4294967295"/>
          </p:nvPr>
        </p:nvSpPr>
        <p:spPr>
          <a:xfrm>
            <a:off x="228600" y="1219200"/>
            <a:ext cx="8610600" cy="1219200"/>
          </a:xfrm>
        </p:spPr>
        <p:txBody>
          <a:bodyPr/>
          <a:lstStyle/>
          <a:p>
            <a:pPr>
              <a:buFontTx/>
              <a:buNone/>
            </a:pPr>
            <a:endParaRPr lang="en-US" sz="2200" smtClean="0"/>
          </a:p>
          <a:p>
            <a:pPr>
              <a:buFontTx/>
              <a:buNone/>
            </a:pPr>
            <a:endParaRPr lang="en-US" sz="2200" smtClean="0"/>
          </a:p>
          <a:p>
            <a:pPr>
              <a:buFontTx/>
              <a:buNone/>
            </a:pPr>
            <a:endParaRPr lang="en-US" sz="2200" smtClean="0"/>
          </a:p>
          <a:p>
            <a:pPr>
              <a:buFontTx/>
              <a:buNone/>
            </a:pPr>
            <a:endParaRPr lang="en-US" sz="2200" smtClean="0"/>
          </a:p>
        </p:txBody>
      </p:sp>
      <p:sp>
        <p:nvSpPr>
          <p:cNvPr id="1434628" name="Rectangle 5"/>
          <p:cNvSpPr>
            <a:spLocks noChangeArrowheads="1"/>
          </p:cNvSpPr>
          <p:nvPr/>
        </p:nvSpPr>
        <p:spPr bwMode="auto">
          <a:xfrm>
            <a:off x="228600" y="1143000"/>
            <a:ext cx="8763000" cy="1938992"/>
          </a:xfrm>
          <a:prstGeom prst="rect">
            <a:avLst/>
          </a:prstGeom>
          <a:noFill/>
          <a:ln w="9525">
            <a:noFill/>
            <a:miter lim="800000"/>
            <a:headEnd/>
            <a:tailEnd/>
          </a:ln>
        </p:spPr>
        <p:txBody>
          <a:bodyPr>
            <a:prstTxWarp prst="textNoShape">
              <a:avLst/>
            </a:prstTxWarp>
            <a:spAutoFit/>
          </a:bodyPr>
          <a:lstStyle/>
          <a:p>
            <a:r>
              <a:rPr lang="en-US" sz="2000" b="0" dirty="0">
                <a:latin typeface="Calibri"/>
              </a:rPr>
              <a:t>Crain et al. 1996: </a:t>
            </a:r>
            <a:r>
              <a:rPr lang="en-US" sz="2000" b="0" dirty="0">
                <a:solidFill>
                  <a:schemeClr val="tx2"/>
                </a:solidFill>
                <a:latin typeface="Calibri"/>
              </a:rPr>
              <a:t>Children between the ages of three and five years old responded “yes” (just like adults would).</a:t>
            </a:r>
            <a:r>
              <a:rPr lang="en-US" sz="2000" b="0" dirty="0">
                <a:latin typeface="Calibri"/>
              </a:rPr>
              <a:t>  This suggests that young children’s previous issues with interpreting these kinds of questions stems from an issue in the experimental setup.  Specifically, </a:t>
            </a:r>
            <a:r>
              <a:rPr lang="en-US" sz="2000" b="0" dirty="0">
                <a:solidFill>
                  <a:schemeClr val="tx2"/>
                </a:solidFill>
                <a:latin typeface="Calibri"/>
              </a:rPr>
              <a:t>children are sensitive to the pragmatics of asking a question (don’t ask if it’s obvious).</a:t>
            </a:r>
            <a:r>
              <a:rPr lang="en-US" sz="2000" b="0" dirty="0">
                <a:latin typeface="Calibri"/>
              </a:rPr>
              <a:t>  If a question violates this rule, children search for an alternative meaning for the question.</a:t>
            </a:r>
          </a:p>
        </p:txBody>
      </p:sp>
      <p:sp>
        <p:nvSpPr>
          <p:cNvPr id="1434629" name="Rectangle 6"/>
          <p:cNvSpPr>
            <a:spLocks noChangeArrowheads="1"/>
          </p:cNvSpPr>
          <p:nvPr/>
        </p:nvSpPr>
        <p:spPr bwMode="auto">
          <a:xfrm>
            <a:off x="4724400" y="3810000"/>
            <a:ext cx="4114800" cy="2462212"/>
          </a:xfrm>
          <a:prstGeom prst="rect">
            <a:avLst/>
          </a:prstGeom>
          <a:noFill/>
          <a:ln w="9525">
            <a:noFill/>
            <a:miter lim="800000"/>
            <a:headEnd/>
            <a:tailEnd/>
          </a:ln>
        </p:spPr>
        <p:txBody>
          <a:bodyPr>
            <a:prstTxWarp prst="textNoShape">
              <a:avLst/>
            </a:prstTxWarp>
            <a:spAutoFit/>
          </a:bodyPr>
          <a:lstStyle/>
          <a:p>
            <a:r>
              <a:rPr lang="en-US" sz="2200" b="0" dirty="0">
                <a:latin typeface="Calibri"/>
              </a:rPr>
              <a:t>“Did </a:t>
            </a:r>
            <a:r>
              <a:rPr lang="en-US" sz="2200" b="0" dirty="0">
                <a:solidFill>
                  <a:schemeClr val="bg2"/>
                </a:solidFill>
                <a:latin typeface="Calibri"/>
              </a:rPr>
              <a:t>every</a:t>
            </a:r>
            <a:r>
              <a:rPr lang="en-US" sz="2200" b="0" dirty="0">
                <a:latin typeface="Calibri"/>
              </a:rPr>
              <a:t> skier drink </a:t>
            </a:r>
            <a:r>
              <a:rPr lang="en-US" sz="2200" b="0" dirty="0">
                <a:solidFill>
                  <a:schemeClr val="bg2"/>
                </a:solidFill>
                <a:latin typeface="Calibri"/>
              </a:rPr>
              <a:t>a</a:t>
            </a:r>
            <a:r>
              <a:rPr lang="en-US" sz="2200" b="0" dirty="0">
                <a:latin typeface="Calibri"/>
              </a:rPr>
              <a:t> cup of apple cider?”</a:t>
            </a:r>
          </a:p>
          <a:p>
            <a:endParaRPr lang="en-US" sz="2200" b="0" dirty="0">
              <a:latin typeface="Calibri"/>
            </a:endParaRPr>
          </a:p>
          <a:p>
            <a:r>
              <a:rPr lang="en-US" sz="2200" b="0" dirty="0">
                <a:latin typeface="Calibri"/>
              </a:rPr>
              <a:t>(Not apparent from the picture what happened – children have to recall from the story what happened.) </a:t>
            </a:r>
            <a:endParaRPr lang="en-US" sz="2000" b="0" dirty="0">
              <a:latin typeface="Calibri"/>
            </a:endParaRPr>
          </a:p>
        </p:txBody>
      </p:sp>
      <p:pic>
        <p:nvPicPr>
          <p:cNvPr id="1434630" name="Picture 7"/>
          <p:cNvPicPr>
            <a:picLocks noChangeAspect="1"/>
          </p:cNvPicPr>
          <p:nvPr/>
        </p:nvPicPr>
        <p:blipFill>
          <a:blip r:embed="rId3"/>
          <a:srcRect/>
          <a:stretch>
            <a:fillRect/>
          </a:stretch>
        </p:blipFill>
        <p:spPr bwMode="auto">
          <a:xfrm>
            <a:off x="381000" y="3505200"/>
            <a:ext cx="4000500" cy="1771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4" name="Title 1"/>
          <p:cNvSpPr>
            <a:spLocks noGrp="1"/>
          </p:cNvSpPr>
          <p:nvPr>
            <p:ph type="title" idx="4294967295"/>
          </p:nvPr>
        </p:nvSpPr>
        <p:spPr>
          <a:xfrm>
            <a:off x="685800" y="152400"/>
            <a:ext cx="7772400" cy="1143000"/>
          </a:xfrm>
        </p:spPr>
        <p:txBody>
          <a:bodyPr/>
          <a:lstStyle/>
          <a:p>
            <a:r>
              <a:rPr lang="en-US" sz="3200" smtClean="0"/>
              <a:t>Recap</a:t>
            </a:r>
          </a:p>
        </p:txBody>
      </p:sp>
      <p:sp>
        <p:nvSpPr>
          <p:cNvPr id="1436675" name="Content Placeholder 2"/>
          <p:cNvSpPr>
            <a:spLocks noGrp="1"/>
          </p:cNvSpPr>
          <p:nvPr>
            <p:ph idx="4294967295"/>
          </p:nvPr>
        </p:nvSpPr>
        <p:spPr>
          <a:xfrm>
            <a:off x="0" y="1066800"/>
            <a:ext cx="9144000" cy="5410200"/>
          </a:xfrm>
        </p:spPr>
        <p:txBody>
          <a:bodyPr/>
          <a:lstStyle/>
          <a:p>
            <a:pPr>
              <a:buFontTx/>
              <a:buNone/>
            </a:pPr>
            <a:r>
              <a:rPr lang="en-US" sz="2200" smtClean="0"/>
              <a:t>Children must learn to interpret sentences that contain constructions that can be difficult to interpret just by using simple strategies, such as passives and sentences with implied subjects and implied objects.  </a:t>
            </a:r>
          </a:p>
          <a:p>
            <a:pPr>
              <a:buFontTx/>
              <a:buNone/>
            </a:pPr>
            <a:endParaRPr lang="en-US" sz="2200" smtClean="0"/>
          </a:p>
          <a:p>
            <a:pPr>
              <a:buFontTx/>
              <a:buNone/>
            </a:pPr>
            <a:r>
              <a:rPr lang="en-US" sz="2200" smtClean="0"/>
              <a:t>Pronouns can also be difficult, since there are different rules of interpretation for plain pronouns and reflexive pronouns.</a:t>
            </a:r>
          </a:p>
          <a:p>
            <a:pPr>
              <a:buFontTx/>
              <a:buNone/>
            </a:pPr>
            <a:endParaRPr lang="en-US" sz="2200" smtClean="0"/>
          </a:p>
          <a:p>
            <a:pPr>
              <a:buFontTx/>
              <a:buNone/>
            </a:pPr>
            <a:r>
              <a:rPr lang="en-US" sz="2200" smtClean="0"/>
              <a:t>Quantifiers are also more difficult since they can interact with each other to form the interpretation of a sentence.  In many cases, the meaning of the sentence is ambiguous since more than one interpretation is possible.</a:t>
            </a:r>
          </a:p>
          <a:p>
            <a:pPr>
              <a:buFontTx/>
              <a:buNone/>
            </a:pPr>
            <a:endParaRPr lang="en-US" sz="2200" smtClean="0"/>
          </a:p>
          <a:p>
            <a:pPr>
              <a:buFontTx/>
              <a:buNone/>
            </a:pPr>
            <a:r>
              <a:rPr lang="en-US" sz="2200" smtClean="0"/>
              <a:t>Sometimes, the errors children make seem to reflect a genuine lack of knowledge.  Other times, they may be due to experimental design, rather than an actual lack of knowledge.</a:t>
            </a:r>
          </a:p>
          <a:p>
            <a:pPr>
              <a:buFontTx/>
              <a:buNone/>
            </a:pPr>
            <a:endParaRPr lang="en-US" sz="2200" smtClean="0"/>
          </a:p>
          <a:p>
            <a:pPr>
              <a:buFontTx/>
              <a:buNone/>
            </a:pPr>
            <a:endParaRPr lang="en-US" sz="2200" smtClean="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2" name="Rectangle 2"/>
          <p:cNvSpPr>
            <a:spLocks noGrp="1" noChangeArrowheads="1"/>
          </p:cNvSpPr>
          <p:nvPr>
            <p:ph type="title" idx="4294967295"/>
          </p:nvPr>
        </p:nvSpPr>
        <p:spPr>
          <a:xfrm>
            <a:off x="533400" y="457200"/>
            <a:ext cx="7772400" cy="1143000"/>
          </a:xfrm>
        </p:spPr>
        <p:txBody>
          <a:bodyPr/>
          <a:lstStyle/>
          <a:p>
            <a:pPr eaLnBrk="1" hangingPunct="1"/>
            <a:r>
              <a:rPr lang="en-US"/>
              <a:t>Questions?</a:t>
            </a:r>
          </a:p>
        </p:txBody>
      </p:sp>
      <p:pic>
        <p:nvPicPr>
          <p:cNvPr id="1438723" name="Picture 3"/>
          <p:cNvPicPr>
            <a:picLocks noChangeAspect="1"/>
          </p:cNvPicPr>
          <p:nvPr/>
        </p:nvPicPr>
        <p:blipFill>
          <a:blip r:embed="rId3"/>
          <a:srcRect/>
          <a:stretch>
            <a:fillRect/>
          </a:stretch>
        </p:blipFill>
        <p:spPr bwMode="auto">
          <a:xfrm>
            <a:off x="3352800" y="1524000"/>
            <a:ext cx="1981200" cy="3149600"/>
          </a:xfrm>
          <a:prstGeom prst="rect">
            <a:avLst/>
          </a:prstGeom>
          <a:noFill/>
          <a:ln w="9525">
            <a:noFill/>
            <a:miter lim="800000"/>
            <a:headEnd/>
            <a:tailEnd/>
          </a:ln>
        </p:spPr>
      </p:pic>
      <p:sp>
        <p:nvSpPr>
          <p:cNvPr id="4" name="Rectangle 2"/>
          <p:cNvSpPr txBox="1">
            <a:spLocks noChangeArrowheads="1"/>
          </p:cNvSpPr>
          <p:nvPr/>
        </p:nvSpPr>
        <p:spPr bwMode="auto">
          <a:xfrm>
            <a:off x="228600" y="5181600"/>
            <a:ext cx="8458200" cy="1143000"/>
          </a:xfrm>
          <a:prstGeom prst="rect">
            <a:avLst/>
          </a:prstGeom>
          <a:noFill/>
          <a:ln w="9525">
            <a:noFill/>
            <a:miter lim="800000"/>
            <a:headEnd/>
            <a:tailEnd/>
          </a:ln>
        </p:spPr>
        <p:txBody>
          <a:bodyPr anchor="ctr">
            <a:prstTxWarp prst="textNoShape">
              <a:avLst/>
            </a:prstTxWarp>
          </a:bodyPr>
          <a:lstStyle/>
          <a:p>
            <a:pPr algn="ctr" eaLnBrk="1" hangingPunct="1"/>
            <a:r>
              <a:rPr lang="en-US" b="0" dirty="0">
                <a:latin typeface="Calibri"/>
                <a:ea typeface="Osaka" pitchFamily="-1" charset="-128"/>
                <a:cs typeface="Osaka" pitchFamily="-1" charset="-128"/>
              </a:rPr>
              <a:t>You should be able to do all the review questions for morphology &amp; syntax, and up through question </a:t>
            </a:r>
            <a:r>
              <a:rPr lang="en-US" b="0" dirty="0" smtClean="0">
                <a:latin typeface="Calibri"/>
                <a:ea typeface="Osaka" pitchFamily="-1" charset="-128"/>
                <a:cs typeface="Osaka" pitchFamily="-1" charset="-128"/>
              </a:rPr>
              <a:t>6 </a:t>
            </a:r>
            <a:r>
              <a:rPr lang="en-US" b="0" dirty="0">
                <a:latin typeface="Calibri"/>
                <a:ea typeface="Osaka" pitchFamily="-1" charset="-128"/>
                <a:cs typeface="Osaka" pitchFamily="-1" charset="-128"/>
              </a:rPr>
              <a:t>for HW3.</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Title 1"/>
          <p:cNvSpPr>
            <a:spLocks noGrp="1"/>
          </p:cNvSpPr>
          <p:nvPr>
            <p:ph type="title" idx="4294967295"/>
          </p:nvPr>
        </p:nvSpPr>
        <p:spPr>
          <a:xfrm>
            <a:off x="685800" y="152400"/>
            <a:ext cx="7772400" cy="1143000"/>
          </a:xfrm>
        </p:spPr>
        <p:txBody>
          <a:bodyPr/>
          <a:lstStyle/>
          <a:p>
            <a:r>
              <a:rPr lang="en-US" sz="3200" smtClean="0"/>
              <a:t>Passives</a:t>
            </a:r>
          </a:p>
        </p:txBody>
      </p:sp>
      <p:sp>
        <p:nvSpPr>
          <p:cNvPr id="1332227" name="Content Placeholder 2"/>
          <p:cNvSpPr>
            <a:spLocks noGrp="1"/>
          </p:cNvSpPr>
          <p:nvPr>
            <p:ph idx="4294967295"/>
          </p:nvPr>
        </p:nvSpPr>
        <p:spPr>
          <a:xfrm>
            <a:off x="228600" y="1219200"/>
            <a:ext cx="8915400" cy="5334000"/>
          </a:xfrm>
        </p:spPr>
        <p:txBody>
          <a:bodyPr/>
          <a:lstStyle/>
          <a:p>
            <a:pPr>
              <a:buFontTx/>
              <a:buNone/>
            </a:pPr>
            <a:r>
              <a:rPr lang="en-US" sz="2400" smtClean="0"/>
              <a:t>Still, despite producing passives spontaneously, children seem to have persistent trouble understanding passive sentences.</a:t>
            </a:r>
          </a:p>
          <a:p>
            <a:pPr>
              <a:buFontTx/>
              <a:buNone/>
            </a:pPr>
            <a:endParaRPr lang="en-US" sz="2400" smtClean="0"/>
          </a:p>
        </p:txBody>
      </p:sp>
      <p:pic>
        <p:nvPicPr>
          <p:cNvPr id="1332228" name="Picture 6"/>
          <p:cNvPicPr>
            <a:picLocks noChangeAspect="1"/>
          </p:cNvPicPr>
          <p:nvPr/>
        </p:nvPicPr>
        <p:blipFill>
          <a:blip r:embed="rId3"/>
          <a:srcRect/>
          <a:stretch>
            <a:fillRect/>
          </a:stretch>
        </p:blipFill>
        <p:spPr bwMode="auto">
          <a:xfrm>
            <a:off x="533400" y="2286000"/>
            <a:ext cx="2743200" cy="2771775"/>
          </a:xfrm>
          <a:prstGeom prst="rect">
            <a:avLst/>
          </a:prstGeom>
          <a:noFill/>
          <a:ln w="9525">
            <a:noFill/>
            <a:miter lim="800000"/>
            <a:headEnd/>
            <a:tailEnd/>
          </a:ln>
        </p:spPr>
      </p:pic>
      <p:sp>
        <p:nvSpPr>
          <p:cNvPr id="1332229" name="TextBox 7"/>
          <p:cNvSpPr txBox="1">
            <a:spLocks noChangeArrowheads="1"/>
          </p:cNvSpPr>
          <p:nvPr/>
        </p:nvSpPr>
        <p:spPr bwMode="auto">
          <a:xfrm>
            <a:off x="3581400" y="3124200"/>
            <a:ext cx="5181600" cy="830997"/>
          </a:xfrm>
          <a:prstGeom prst="rect">
            <a:avLst/>
          </a:prstGeom>
          <a:noFill/>
          <a:ln w="9525">
            <a:noFill/>
            <a:miter lim="800000"/>
            <a:headEnd/>
            <a:tailEnd/>
          </a:ln>
        </p:spPr>
        <p:txBody>
          <a:bodyPr>
            <a:prstTxWarp prst="textNoShape">
              <a:avLst/>
            </a:prstTxWarp>
            <a:spAutoFit/>
          </a:bodyPr>
          <a:lstStyle/>
          <a:p>
            <a:r>
              <a:rPr lang="en-US" b="0" dirty="0">
                <a:latin typeface="Calibri"/>
              </a:rPr>
              <a:t>Which of these pictures shows </a:t>
            </a:r>
          </a:p>
          <a:p>
            <a:r>
              <a:rPr lang="en-US" b="0" dirty="0">
                <a:latin typeface="Calibri"/>
              </a:rPr>
              <a:t>“</a:t>
            </a:r>
            <a:r>
              <a:rPr lang="en-US" b="0" dirty="0">
                <a:solidFill>
                  <a:schemeClr val="hlink"/>
                </a:solidFill>
                <a:latin typeface="Calibri"/>
              </a:rPr>
              <a:t>The dog is bitten by the cat</a:t>
            </a:r>
            <a:r>
              <a:rPr lang="en-US" b="0" dirty="0">
                <a:latin typeface="Calibri"/>
              </a:rPr>
              <a:t>”?</a:t>
            </a:r>
          </a:p>
        </p:txBody>
      </p:sp>
      <p:sp>
        <p:nvSpPr>
          <p:cNvPr id="1332230" name="TextBox 8"/>
          <p:cNvSpPr txBox="1">
            <a:spLocks noChangeArrowheads="1"/>
          </p:cNvSpPr>
          <p:nvPr/>
        </p:nvSpPr>
        <p:spPr bwMode="auto">
          <a:xfrm>
            <a:off x="3505200" y="2667000"/>
            <a:ext cx="5181600" cy="457200"/>
          </a:xfrm>
          <a:prstGeom prst="rect">
            <a:avLst/>
          </a:prstGeom>
          <a:noFill/>
          <a:ln w="9525">
            <a:noFill/>
            <a:miter lim="800000"/>
            <a:headEnd/>
            <a:tailEnd/>
          </a:ln>
        </p:spPr>
        <p:txBody>
          <a:bodyPr>
            <a:prstTxWarp prst="textNoShape">
              <a:avLst/>
            </a:prstTxWarp>
            <a:spAutoFit/>
          </a:bodyPr>
          <a:lstStyle/>
          <a:p>
            <a:r>
              <a:rPr lang="en-US" b="0" dirty="0">
                <a:latin typeface="Calibri"/>
              </a:rPr>
              <a:t>Standard comprehension task:</a:t>
            </a:r>
          </a:p>
        </p:txBody>
      </p:sp>
      <p:sp>
        <p:nvSpPr>
          <p:cNvPr id="1332231" name="TextBox 9"/>
          <p:cNvSpPr txBox="1">
            <a:spLocks noChangeArrowheads="1"/>
          </p:cNvSpPr>
          <p:nvPr/>
        </p:nvSpPr>
        <p:spPr bwMode="auto">
          <a:xfrm>
            <a:off x="457200" y="5105400"/>
            <a:ext cx="8153400" cy="1569660"/>
          </a:xfrm>
          <a:prstGeom prst="rect">
            <a:avLst/>
          </a:prstGeom>
          <a:noFill/>
          <a:ln w="9525">
            <a:noFill/>
            <a:miter lim="800000"/>
            <a:headEnd/>
            <a:tailEnd/>
          </a:ln>
        </p:spPr>
        <p:txBody>
          <a:bodyPr>
            <a:prstTxWarp prst="textNoShape">
              <a:avLst/>
            </a:prstTxWarp>
            <a:spAutoFit/>
          </a:bodyPr>
          <a:lstStyle/>
          <a:p>
            <a:r>
              <a:rPr lang="en-US" b="0" dirty="0">
                <a:latin typeface="Calibri"/>
              </a:rPr>
              <a:t>Children under age five usually do very poorly on these tasks, getting less than 50% right (worse than guessing)! Part of the trouble is that they can’t use world knowledge to help figure it out.</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4" name="Title 1"/>
          <p:cNvSpPr>
            <a:spLocks noGrp="1"/>
          </p:cNvSpPr>
          <p:nvPr>
            <p:ph type="title" idx="4294967295"/>
          </p:nvPr>
        </p:nvSpPr>
        <p:spPr>
          <a:xfrm>
            <a:off x="685800" y="152400"/>
            <a:ext cx="7772400" cy="1143000"/>
          </a:xfrm>
        </p:spPr>
        <p:txBody>
          <a:bodyPr/>
          <a:lstStyle/>
          <a:p>
            <a:r>
              <a:rPr lang="en-US" sz="3200" smtClean="0"/>
              <a:t>Passives</a:t>
            </a:r>
          </a:p>
        </p:txBody>
      </p:sp>
      <p:sp>
        <p:nvSpPr>
          <p:cNvPr id="1334275" name="Content Placeholder 2"/>
          <p:cNvSpPr>
            <a:spLocks noGrp="1"/>
          </p:cNvSpPr>
          <p:nvPr>
            <p:ph idx="4294967295"/>
          </p:nvPr>
        </p:nvSpPr>
        <p:spPr>
          <a:xfrm>
            <a:off x="228600" y="990600"/>
            <a:ext cx="8915400" cy="5334000"/>
          </a:xfrm>
        </p:spPr>
        <p:txBody>
          <a:bodyPr/>
          <a:lstStyle/>
          <a:p>
            <a:pPr>
              <a:buFontTx/>
              <a:buNone/>
            </a:pPr>
            <a:r>
              <a:rPr lang="en-US" sz="2400" smtClean="0"/>
              <a:t>Eventually, children learn to notice the more subtle signals that of a passive sentence – </a:t>
            </a:r>
            <a:r>
              <a:rPr lang="en-US" sz="2400" smtClean="0">
                <a:solidFill>
                  <a:schemeClr val="hlink"/>
                </a:solidFill>
              </a:rPr>
              <a:t>the light verb</a:t>
            </a:r>
            <a:r>
              <a:rPr lang="en-US" sz="2400" smtClean="0"/>
              <a:t>, the </a:t>
            </a:r>
            <a:r>
              <a:rPr lang="en-US" sz="2400" smtClean="0">
                <a:solidFill>
                  <a:srgbClr val="B3129A"/>
                </a:solidFill>
              </a:rPr>
              <a:t>participle (-en/-ed) ending</a:t>
            </a:r>
            <a:r>
              <a:rPr lang="en-US" sz="2400" smtClean="0"/>
              <a:t>, and sometimes </a:t>
            </a:r>
            <a:r>
              <a:rPr lang="en-US" sz="2400" smtClean="0">
                <a:solidFill>
                  <a:schemeClr val="tx2"/>
                </a:solidFill>
              </a:rPr>
              <a:t>the “doer” by phrase</a:t>
            </a:r>
            <a:r>
              <a:rPr lang="en-US" sz="2400" smtClean="0"/>
              <a:t>.</a:t>
            </a:r>
          </a:p>
          <a:p>
            <a:pPr>
              <a:buFontTx/>
              <a:buNone/>
            </a:pPr>
            <a:endParaRPr lang="en-US" sz="2400" smtClean="0"/>
          </a:p>
        </p:txBody>
      </p:sp>
      <p:pic>
        <p:nvPicPr>
          <p:cNvPr id="1334276" name="Picture 5"/>
          <p:cNvPicPr>
            <a:picLocks noChangeAspect="1"/>
          </p:cNvPicPr>
          <p:nvPr/>
        </p:nvPicPr>
        <p:blipFill>
          <a:blip r:embed="rId3"/>
          <a:srcRect/>
          <a:stretch>
            <a:fillRect/>
          </a:stretch>
        </p:blipFill>
        <p:spPr bwMode="auto">
          <a:xfrm>
            <a:off x="533400" y="2286000"/>
            <a:ext cx="2743200" cy="2771775"/>
          </a:xfrm>
          <a:prstGeom prst="rect">
            <a:avLst/>
          </a:prstGeom>
          <a:noFill/>
          <a:ln w="9525">
            <a:noFill/>
            <a:miter lim="800000"/>
            <a:headEnd/>
            <a:tailEnd/>
          </a:ln>
        </p:spPr>
      </p:pic>
      <p:sp>
        <p:nvSpPr>
          <p:cNvPr id="1334277" name="TextBox 6"/>
          <p:cNvSpPr txBox="1">
            <a:spLocks noChangeArrowheads="1"/>
          </p:cNvSpPr>
          <p:nvPr/>
        </p:nvSpPr>
        <p:spPr bwMode="auto">
          <a:xfrm>
            <a:off x="3505200" y="3200400"/>
            <a:ext cx="5181600" cy="830997"/>
          </a:xfrm>
          <a:prstGeom prst="rect">
            <a:avLst/>
          </a:prstGeom>
          <a:noFill/>
          <a:ln w="9525">
            <a:noFill/>
            <a:miter lim="800000"/>
            <a:headEnd/>
            <a:tailEnd/>
          </a:ln>
        </p:spPr>
        <p:txBody>
          <a:bodyPr>
            <a:prstTxWarp prst="textNoShape">
              <a:avLst/>
            </a:prstTxWarp>
            <a:spAutoFit/>
          </a:bodyPr>
          <a:lstStyle/>
          <a:p>
            <a:r>
              <a:rPr lang="en-US" b="0" dirty="0">
                <a:latin typeface="Calibri"/>
              </a:rPr>
              <a:t>Which of these pictures shows </a:t>
            </a:r>
          </a:p>
          <a:p>
            <a:r>
              <a:rPr lang="en-US" b="0" dirty="0">
                <a:latin typeface="Calibri"/>
              </a:rPr>
              <a:t>“The dog </a:t>
            </a:r>
            <a:r>
              <a:rPr lang="en-US" b="0" dirty="0">
                <a:solidFill>
                  <a:schemeClr val="hlink"/>
                </a:solidFill>
                <a:latin typeface="Calibri"/>
              </a:rPr>
              <a:t>is</a:t>
            </a:r>
            <a:r>
              <a:rPr lang="en-US" b="0" dirty="0">
                <a:latin typeface="Calibri"/>
              </a:rPr>
              <a:t> bitt</a:t>
            </a:r>
            <a:r>
              <a:rPr lang="en-US" b="0" dirty="0">
                <a:solidFill>
                  <a:srgbClr val="B3129A"/>
                </a:solidFill>
                <a:latin typeface="Calibri"/>
              </a:rPr>
              <a:t>en</a:t>
            </a:r>
            <a:r>
              <a:rPr lang="en-US" b="0" dirty="0">
                <a:latin typeface="Calibri"/>
              </a:rPr>
              <a:t> </a:t>
            </a:r>
            <a:r>
              <a:rPr lang="en-US" b="0" dirty="0">
                <a:solidFill>
                  <a:schemeClr val="tx2"/>
                </a:solidFill>
                <a:latin typeface="Calibri"/>
              </a:rPr>
              <a:t>by the cat</a:t>
            </a:r>
            <a:r>
              <a:rPr lang="en-US" b="0" dirty="0">
                <a:latin typeface="Calibri"/>
              </a:rPr>
              <a:t>”?</a:t>
            </a:r>
          </a:p>
        </p:txBody>
      </p:sp>
      <p:sp>
        <p:nvSpPr>
          <p:cNvPr id="1334278" name="TextBox 7"/>
          <p:cNvSpPr txBox="1">
            <a:spLocks noChangeArrowheads="1"/>
          </p:cNvSpPr>
          <p:nvPr/>
        </p:nvSpPr>
        <p:spPr bwMode="auto">
          <a:xfrm>
            <a:off x="3505200" y="2667000"/>
            <a:ext cx="5181600" cy="457200"/>
          </a:xfrm>
          <a:prstGeom prst="rect">
            <a:avLst/>
          </a:prstGeom>
          <a:noFill/>
          <a:ln w="9525">
            <a:noFill/>
            <a:miter lim="800000"/>
            <a:headEnd/>
            <a:tailEnd/>
          </a:ln>
        </p:spPr>
        <p:txBody>
          <a:bodyPr>
            <a:prstTxWarp prst="textNoShape">
              <a:avLst/>
            </a:prstTxWarp>
            <a:spAutoFit/>
          </a:bodyPr>
          <a:lstStyle/>
          <a:p>
            <a:r>
              <a:rPr lang="en-US" b="0" dirty="0">
                <a:latin typeface="Calibri"/>
              </a:rPr>
              <a:t>Standard comprehension task:</a:t>
            </a:r>
          </a:p>
        </p:txBody>
      </p:sp>
      <p:sp>
        <p:nvSpPr>
          <p:cNvPr id="1334279" name="TextBox 8"/>
          <p:cNvSpPr txBox="1">
            <a:spLocks noChangeArrowheads="1"/>
          </p:cNvSpPr>
          <p:nvPr/>
        </p:nvSpPr>
        <p:spPr bwMode="auto">
          <a:xfrm>
            <a:off x="457200" y="5410200"/>
            <a:ext cx="8153400" cy="457200"/>
          </a:xfrm>
          <a:prstGeom prst="rect">
            <a:avLst/>
          </a:prstGeom>
          <a:noFill/>
          <a:ln w="9525">
            <a:noFill/>
            <a:miter lim="800000"/>
            <a:headEnd/>
            <a:tailEnd/>
          </a:ln>
        </p:spPr>
        <p:txBody>
          <a:bodyPr>
            <a:prstTxWarp prst="textNoShape">
              <a:avLst/>
            </a:prstTxWarp>
            <a:spAutoFit/>
          </a:bodyPr>
          <a:lstStyle/>
          <a:p>
            <a:r>
              <a:rPr lang="en-US" b="0" dirty="0">
                <a:latin typeface="Calibri"/>
              </a:rPr>
              <a:t>But it </a:t>
            </a:r>
            <a:r>
              <a:rPr lang="en-US" b="0" i="1" dirty="0">
                <a:latin typeface="Calibri"/>
              </a:rPr>
              <a:t>does</a:t>
            </a:r>
            <a:r>
              <a:rPr lang="en-US" b="0" dirty="0">
                <a:latin typeface="Calibri"/>
              </a:rPr>
              <a:t> take awhile…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2" name="Title 1"/>
          <p:cNvSpPr>
            <a:spLocks noGrp="1"/>
          </p:cNvSpPr>
          <p:nvPr>
            <p:ph type="title" idx="4294967295"/>
          </p:nvPr>
        </p:nvSpPr>
        <p:spPr>
          <a:xfrm>
            <a:off x="685800" y="152400"/>
            <a:ext cx="7772400" cy="1143000"/>
          </a:xfrm>
        </p:spPr>
        <p:txBody>
          <a:bodyPr/>
          <a:lstStyle/>
          <a:p>
            <a:r>
              <a:rPr lang="en-US" sz="3200" smtClean="0"/>
              <a:t>Silent Things</a:t>
            </a:r>
          </a:p>
        </p:txBody>
      </p:sp>
      <p:sp>
        <p:nvSpPr>
          <p:cNvPr id="1336323" name="Content Placeholder 2"/>
          <p:cNvSpPr>
            <a:spLocks noGrp="1"/>
          </p:cNvSpPr>
          <p:nvPr>
            <p:ph idx="4294967295"/>
          </p:nvPr>
        </p:nvSpPr>
        <p:spPr>
          <a:xfrm>
            <a:off x="228600" y="990600"/>
            <a:ext cx="8915400" cy="1676400"/>
          </a:xfrm>
        </p:spPr>
        <p:txBody>
          <a:bodyPr/>
          <a:lstStyle/>
          <a:p>
            <a:pPr>
              <a:buFontTx/>
              <a:buNone/>
            </a:pPr>
            <a:r>
              <a:rPr lang="en-US" sz="2400" smtClean="0"/>
              <a:t>Some sentences allow </a:t>
            </a:r>
            <a:r>
              <a:rPr lang="en-US" sz="2400" smtClean="0">
                <a:solidFill>
                  <a:schemeClr val="tx2"/>
                </a:solidFill>
              </a:rPr>
              <a:t>other sentences inside of them</a:t>
            </a:r>
            <a:r>
              <a:rPr lang="en-US" sz="2400" smtClean="0"/>
              <a:t>:</a:t>
            </a:r>
          </a:p>
        </p:txBody>
      </p:sp>
      <p:sp>
        <p:nvSpPr>
          <p:cNvPr id="1336324" name="TextBox 7"/>
          <p:cNvSpPr txBox="1">
            <a:spLocks noChangeArrowheads="1"/>
          </p:cNvSpPr>
          <p:nvPr/>
        </p:nvSpPr>
        <p:spPr bwMode="auto">
          <a:xfrm>
            <a:off x="457200" y="2362200"/>
            <a:ext cx="7620000" cy="1200328"/>
          </a:xfrm>
          <a:prstGeom prst="rect">
            <a:avLst/>
          </a:prstGeom>
          <a:noFill/>
          <a:ln w="9525">
            <a:noFill/>
            <a:miter lim="800000"/>
            <a:headEnd/>
            <a:tailEnd/>
          </a:ln>
        </p:spPr>
        <p:txBody>
          <a:bodyPr>
            <a:prstTxWarp prst="textNoShape">
              <a:avLst/>
            </a:prstTxWarp>
            <a:spAutoFit/>
          </a:bodyPr>
          <a:lstStyle/>
          <a:p>
            <a:r>
              <a:rPr lang="en-US" b="0" dirty="0">
                <a:latin typeface="Calibri"/>
              </a:rPr>
              <a:t>We know </a:t>
            </a:r>
            <a:r>
              <a:rPr lang="en-US" b="0" dirty="0">
                <a:solidFill>
                  <a:schemeClr val="bg2"/>
                </a:solidFill>
                <a:latin typeface="Calibri"/>
              </a:rPr>
              <a:t>something</a:t>
            </a:r>
            <a:r>
              <a:rPr lang="en-US" b="0" dirty="0">
                <a:latin typeface="Calibri"/>
              </a:rPr>
              <a:t>.</a:t>
            </a:r>
          </a:p>
          <a:p>
            <a:endParaRPr lang="en-US" b="0" dirty="0">
              <a:latin typeface="Calibri"/>
            </a:endParaRPr>
          </a:p>
          <a:p>
            <a:r>
              <a:rPr lang="en-US" b="0" dirty="0">
                <a:latin typeface="Calibri"/>
              </a:rPr>
              <a:t>We know </a:t>
            </a:r>
            <a:r>
              <a:rPr lang="en-US" b="0" dirty="0">
                <a:solidFill>
                  <a:schemeClr val="tx2"/>
                </a:solidFill>
                <a:latin typeface="Calibri"/>
              </a:rPr>
              <a:t>children eventually acquire language</a:t>
            </a:r>
            <a:r>
              <a:rPr lang="en-US" b="0" dirty="0">
                <a:latin typeface="Calibri"/>
              </a:rPr>
              <a:t>.</a:t>
            </a:r>
          </a:p>
        </p:txBody>
      </p:sp>
      <p:sp>
        <p:nvSpPr>
          <p:cNvPr id="1336325" name="TextBox 8"/>
          <p:cNvSpPr txBox="1">
            <a:spLocks noChangeArrowheads="1"/>
          </p:cNvSpPr>
          <p:nvPr/>
        </p:nvSpPr>
        <p:spPr bwMode="auto">
          <a:xfrm>
            <a:off x="457200" y="4114800"/>
            <a:ext cx="8153400" cy="1569660"/>
          </a:xfrm>
          <a:prstGeom prst="rect">
            <a:avLst/>
          </a:prstGeom>
          <a:noFill/>
          <a:ln w="9525">
            <a:noFill/>
            <a:miter lim="800000"/>
            <a:headEnd/>
            <a:tailEnd/>
          </a:ln>
        </p:spPr>
        <p:txBody>
          <a:bodyPr>
            <a:prstTxWarp prst="textNoShape">
              <a:avLst/>
            </a:prstTxWarp>
            <a:spAutoFit/>
          </a:bodyPr>
          <a:lstStyle/>
          <a:p>
            <a:r>
              <a:rPr lang="en-US" b="0" dirty="0">
                <a:latin typeface="Calibri"/>
              </a:rPr>
              <a:t>Here, the sentence “children eventually acquire language” acts like the direct object of the verb </a:t>
            </a:r>
            <a:r>
              <a:rPr lang="en-US" b="0" i="1" dirty="0">
                <a:latin typeface="Calibri"/>
              </a:rPr>
              <a:t>know</a:t>
            </a:r>
            <a:r>
              <a:rPr lang="en-US" b="0" dirty="0">
                <a:latin typeface="Calibri"/>
              </a:rPr>
              <a:t> (it’s the sentence inside the main sentence, called the embedded clause or sentential complement).</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10186</TotalTime>
  <Words>4043</Words>
  <Application>Microsoft Macintosh PowerPoint</Application>
  <PresentationFormat>On-screen Show (4:3)</PresentationFormat>
  <Paragraphs>553</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Blank Presentation</vt:lpstr>
      <vt:lpstr>Psych 56L/ Ling 51: Acquisition of Language</vt:lpstr>
      <vt:lpstr>Announcements</vt:lpstr>
      <vt:lpstr>What sentences mean</vt:lpstr>
      <vt:lpstr>Passives</vt:lpstr>
      <vt:lpstr>Passives</vt:lpstr>
      <vt:lpstr>Passives</vt:lpstr>
      <vt:lpstr>Passives</vt:lpstr>
      <vt:lpstr>Passives</vt:lpstr>
      <vt:lpstr>Silent Things</vt:lpstr>
      <vt:lpstr>Silent Things</vt:lpstr>
      <vt:lpstr>Silent Things</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PowerPoint Presentation</vt:lpstr>
      <vt:lpstr>More complicated silent things</vt:lpstr>
      <vt:lpstr>More complicated silent things</vt:lpstr>
      <vt:lpstr>More complicated silent things</vt:lpstr>
      <vt:lpstr>More complicated silent things</vt:lpstr>
      <vt:lpstr>More complicated silent things</vt:lpstr>
      <vt:lpstr>More complicated silent things</vt:lpstr>
      <vt:lpstr>Pronouns</vt:lpstr>
      <vt:lpstr>Pronouns</vt:lpstr>
      <vt:lpstr>Pronouns</vt:lpstr>
      <vt:lpstr>Trickier Pronouns</vt:lpstr>
      <vt:lpstr>Trickier Pronouns</vt:lpstr>
      <vt:lpstr>Trickier Pronouns</vt:lpstr>
      <vt:lpstr>Trickier Pronouns</vt:lpstr>
      <vt:lpstr>Trickier Pronouns</vt:lpstr>
      <vt:lpstr>Trickier Pronouns</vt:lpstr>
      <vt:lpstr>Trickier Pronouns</vt:lpstr>
      <vt:lpstr>Trickier Pronouns</vt:lpstr>
      <vt:lpstr>Trickier Pronouns</vt:lpstr>
      <vt:lpstr>Trickier Pronouns</vt:lpstr>
      <vt:lpstr>Trickier Pronouns</vt:lpstr>
      <vt:lpstr>Trickier Pronouns</vt:lpstr>
      <vt:lpstr>Trickier Pronouns</vt:lpstr>
      <vt:lpstr>PowerPoint Presentation</vt:lpstr>
      <vt:lpstr>PowerPoint Presentation</vt:lpstr>
      <vt:lpstr>PowerPoint Presentation</vt:lpstr>
      <vt:lpstr>Quantifiers</vt:lpstr>
      <vt:lpstr>PowerPoint Presentation</vt:lpstr>
      <vt:lpstr>PowerPoint Presentation</vt:lpstr>
      <vt:lpstr>Quantifiers</vt:lpstr>
      <vt:lpstr>Quantifiers</vt:lpstr>
      <vt:lpstr>PowerPoint Presentation</vt:lpstr>
      <vt:lpstr>Quantifiers</vt:lpstr>
      <vt:lpstr>Quantifiers</vt:lpstr>
      <vt:lpstr>Quantifiers</vt:lpstr>
      <vt:lpstr>Quantifiers</vt:lpstr>
      <vt:lpstr>Quantifiers</vt:lpstr>
      <vt:lpstr>Recap</vt:lpstr>
      <vt:lpstr>Questions?</vt:lpstr>
    </vt:vector>
  </TitlesOfParts>
  <Company>Computing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909</cp:revision>
  <cp:lastPrinted>2011-01-03T16:55:40Z</cp:lastPrinted>
  <dcterms:created xsi:type="dcterms:W3CDTF">2012-08-31T23:23:39Z</dcterms:created>
  <dcterms:modified xsi:type="dcterms:W3CDTF">2013-02-26T23:18:02Z</dcterms:modified>
</cp:coreProperties>
</file>