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1" r:id="rId1"/>
  </p:sldMasterIdLst>
  <p:notesMasterIdLst>
    <p:notesMasterId r:id="rId86"/>
  </p:notesMasterIdLst>
  <p:handoutMasterIdLst>
    <p:handoutMasterId r:id="rId87"/>
  </p:handoutMasterIdLst>
  <p:sldIdLst>
    <p:sldId id="267" r:id="rId2"/>
    <p:sldId id="268" r:id="rId3"/>
    <p:sldId id="269" r:id="rId4"/>
    <p:sldId id="270" r:id="rId5"/>
    <p:sldId id="271" r:id="rId6"/>
    <p:sldId id="272" r:id="rId7"/>
    <p:sldId id="273"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91" r:id="rId26"/>
    <p:sldId id="292" r:id="rId27"/>
    <p:sldId id="293" r:id="rId28"/>
    <p:sldId id="294" r:id="rId29"/>
    <p:sldId id="295" r:id="rId30"/>
    <p:sldId id="296" r:id="rId31"/>
    <p:sldId id="297" r:id="rId32"/>
    <p:sldId id="298" r:id="rId33"/>
    <p:sldId id="299" r:id="rId34"/>
    <p:sldId id="300" r:id="rId35"/>
    <p:sldId id="301" r:id="rId36"/>
    <p:sldId id="302" r:id="rId37"/>
    <p:sldId id="303" r:id="rId38"/>
    <p:sldId id="304" r:id="rId39"/>
    <p:sldId id="305" r:id="rId40"/>
    <p:sldId id="341" r:id="rId41"/>
    <p:sldId id="340" r:id="rId42"/>
    <p:sldId id="306" r:id="rId43"/>
    <p:sldId id="307" r:id="rId44"/>
    <p:sldId id="308" r:id="rId45"/>
    <p:sldId id="309" r:id="rId46"/>
    <p:sldId id="310" r:id="rId47"/>
    <p:sldId id="311" r:id="rId48"/>
    <p:sldId id="312" r:id="rId49"/>
    <p:sldId id="313" r:id="rId50"/>
    <p:sldId id="314" r:id="rId51"/>
    <p:sldId id="315" r:id="rId52"/>
    <p:sldId id="316" r:id="rId53"/>
    <p:sldId id="317" r:id="rId54"/>
    <p:sldId id="318" r:id="rId55"/>
    <p:sldId id="319" r:id="rId56"/>
    <p:sldId id="320" r:id="rId57"/>
    <p:sldId id="321" r:id="rId58"/>
    <p:sldId id="322" r:id="rId59"/>
    <p:sldId id="323" r:id="rId60"/>
    <p:sldId id="324" r:id="rId61"/>
    <p:sldId id="325" r:id="rId62"/>
    <p:sldId id="326" r:id="rId63"/>
    <p:sldId id="327" r:id="rId64"/>
    <p:sldId id="328" r:id="rId65"/>
    <p:sldId id="329" r:id="rId66"/>
    <p:sldId id="330" r:id="rId67"/>
    <p:sldId id="331" r:id="rId68"/>
    <p:sldId id="332" r:id="rId69"/>
    <p:sldId id="333" r:id="rId70"/>
    <p:sldId id="334" r:id="rId71"/>
    <p:sldId id="335" r:id="rId72"/>
    <p:sldId id="336" r:id="rId73"/>
    <p:sldId id="337" r:id="rId74"/>
    <p:sldId id="342" r:id="rId75"/>
    <p:sldId id="343" r:id="rId76"/>
    <p:sldId id="344" r:id="rId77"/>
    <p:sldId id="345" r:id="rId78"/>
    <p:sldId id="346" r:id="rId79"/>
    <p:sldId id="347" r:id="rId80"/>
    <p:sldId id="348" r:id="rId81"/>
    <p:sldId id="349" r:id="rId82"/>
    <p:sldId id="350" r:id="rId83"/>
    <p:sldId id="338" r:id="rId84"/>
    <p:sldId id="339" r:id="rId85"/>
  </p:sldIdLst>
  <p:sldSz cx="9144000" cy="6858000" type="screen4x3"/>
  <p:notesSz cx="6858000" cy="9144000"/>
  <p:defaultTextStyle>
    <a:defPPr>
      <a:defRPr lang="en-US"/>
    </a:defPPr>
    <a:lvl1pPr algn="l" rtl="0" eaLnBrk="0" fontAlgn="base" hangingPunct="0">
      <a:spcBef>
        <a:spcPct val="0"/>
      </a:spcBef>
      <a:spcAft>
        <a:spcPct val="0"/>
      </a:spcAft>
      <a:defRPr sz="2400" b="1" kern="1200">
        <a:solidFill>
          <a:schemeClr val="tx1"/>
        </a:solidFill>
        <a:latin typeface="Arial" pitchFamily="-1" charset="0"/>
        <a:ea typeface="ＭＳ Ｐゴシック" pitchFamily="-1" charset="-128"/>
        <a:cs typeface="ＭＳ Ｐゴシック" pitchFamily="-1" charset="-128"/>
      </a:defRPr>
    </a:lvl1pPr>
    <a:lvl2pPr marL="457200" algn="l" rtl="0" eaLnBrk="0" fontAlgn="base" hangingPunct="0">
      <a:spcBef>
        <a:spcPct val="0"/>
      </a:spcBef>
      <a:spcAft>
        <a:spcPct val="0"/>
      </a:spcAft>
      <a:defRPr sz="2400" b="1" kern="1200">
        <a:solidFill>
          <a:schemeClr val="tx1"/>
        </a:solidFill>
        <a:latin typeface="Arial" pitchFamily="-1" charset="0"/>
        <a:ea typeface="ＭＳ Ｐゴシック" pitchFamily="-1" charset="-128"/>
        <a:cs typeface="ＭＳ Ｐゴシック" pitchFamily="-1" charset="-128"/>
      </a:defRPr>
    </a:lvl2pPr>
    <a:lvl3pPr marL="914400" algn="l" rtl="0" eaLnBrk="0" fontAlgn="base" hangingPunct="0">
      <a:spcBef>
        <a:spcPct val="0"/>
      </a:spcBef>
      <a:spcAft>
        <a:spcPct val="0"/>
      </a:spcAft>
      <a:defRPr sz="2400" b="1" kern="1200">
        <a:solidFill>
          <a:schemeClr val="tx1"/>
        </a:solidFill>
        <a:latin typeface="Arial" pitchFamily="-1" charset="0"/>
        <a:ea typeface="ＭＳ Ｐゴシック" pitchFamily="-1" charset="-128"/>
        <a:cs typeface="ＭＳ Ｐゴシック" pitchFamily="-1" charset="-128"/>
      </a:defRPr>
    </a:lvl3pPr>
    <a:lvl4pPr marL="1371600" algn="l" rtl="0" eaLnBrk="0" fontAlgn="base" hangingPunct="0">
      <a:spcBef>
        <a:spcPct val="0"/>
      </a:spcBef>
      <a:spcAft>
        <a:spcPct val="0"/>
      </a:spcAft>
      <a:defRPr sz="2400" b="1" kern="1200">
        <a:solidFill>
          <a:schemeClr val="tx1"/>
        </a:solidFill>
        <a:latin typeface="Arial" pitchFamily="-1" charset="0"/>
        <a:ea typeface="ＭＳ Ｐゴシック" pitchFamily="-1" charset="-128"/>
        <a:cs typeface="ＭＳ Ｐゴシック" pitchFamily="-1" charset="-128"/>
      </a:defRPr>
    </a:lvl4pPr>
    <a:lvl5pPr marL="1828800" algn="l" rtl="0" eaLnBrk="0" fontAlgn="base" hangingPunct="0">
      <a:spcBef>
        <a:spcPct val="0"/>
      </a:spcBef>
      <a:spcAft>
        <a:spcPct val="0"/>
      </a:spcAft>
      <a:defRPr sz="2400" b="1" kern="1200">
        <a:solidFill>
          <a:schemeClr val="tx1"/>
        </a:solidFill>
        <a:latin typeface="Arial" pitchFamily="-1" charset="0"/>
        <a:ea typeface="ＭＳ Ｐゴシック" pitchFamily="-1" charset="-128"/>
        <a:cs typeface="ＭＳ Ｐゴシック" pitchFamily="-1" charset="-128"/>
      </a:defRPr>
    </a:lvl5pPr>
    <a:lvl6pPr marL="2286000" algn="l" defTabSz="457200" rtl="0" eaLnBrk="1" latinLnBrk="0" hangingPunct="1">
      <a:defRPr sz="2400" b="1" kern="1200">
        <a:solidFill>
          <a:schemeClr val="tx1"/>
        </a:solidFill>
        <a:latin typeface="Arial" pitchFamily="-1" charset="0"/>
        <a:ea typeface="ＭＳ Ｐゴシック" pitchFamily="-1" charset="-128"/>
        <a:cs typeface="ＭＳ Ｐゴシック" pitchFamily="-1" charset="-128"/>
      </a:defRPr>
    </a:lvl6pPr>
    <a:lvl7pPr marL="2743200" algn="l" defTabSz="457200" rtl="0" eaLnBrk="1" latinLnBrk="0" hangingPunct="1">
      <a:defRPr sz="2400" b="1" kern="1200">
        <a:solidFill>
          <a:schemeClr val="tx1"/>
        </a:solidFill>
        <a:latin typeface="Arial" pitchFamily="-1" charset="0"/>
        <a:ea typeface="ＭＳ Ｐゴシック" pitchFamily="-1" charset="-128"/>
        <a:cs typeface="ＭＳ Ｐゴシック" pitchFamily="-1" charset="-128"/>
      </a:defRPr>
    </a:lvl7pPr>
    <a:lvl8pPr marL="3200400" algn="l" defTabSz="457200" rtl="0" eaLnBrk="1" latinLnBrk="0" hangingPunct="1">
      <a:defRPr sz="2400" b="1" kern="1200">
        <a:solidFill>
          <a:schemeClr val="tx1"/>
        </a:solidFill>
        <a:latin typeface="Arial" pitchFamily="-1" charset="0"/>
        <a:ea typeface="ＭＳ Ｐゴシック" pitchFamily="-1" charset="-128"/>
        <a:cs typeface="ＭＳ Ｐゴシック" pitchFamily="-1" charset="-128"/>
      </a:defRPr>
    </a:lvl8pPr>
    <a:lvl9pPr marL="3657600" algn="l" defTabSz="457200" rtl="0" eaLnBrk="1" latinLnBrk="0" hangingPunct="1">
      <a:defRPr sz="2400" b="1" kern="1200">
        <a:solidFill>
          <a:schemeClr val="tx1"/>
        </a:solidFill>
        <a:latin typeface="Arial" pitchFamily="-1" charset="0"/>
        <a:ea typeface="ＭＳ Ｐゴシック" pitchFamily="-1" charset="-128"/>
        <a:cs typeface="ＭＳ Ｐゴシック" pitchFamily="-1"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6034"/>
    <a:srgbClr val="0F713C"/>
    <a:srgbClr val="B3129A"/>
    <a:srgbClr val="0D80C4"/>
    <a:srgbClr val="0B1FFF"/>
    <a:srgbClr val="8CFF4F"/>
    <a:srgbClr val="4D8D2D"/>
    <a:srgbClr val="FFFD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p:scale>
          <a:sx n="125" d="100"/>
          <a:sy n="125" d="100"/>
        </p:scale>
        <p:origin x="-160" y="-1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viewProps" Target="viewProps.xml"/><Relationship Id="rId91" Type="http://schemas.openxmlformats.org/officeDocument/2006/relationships/theme" Target="theme/theme1.xml"/><Relationship Id="rId92"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notesMaster" Target="notesMasters/notesMaster1.xml"/><Relationship Id="rId87" Type="http://schemas.openxmlformats.org/officeDocument/2006/relationships/handoutMaster" Target="handoutMasters/handoutMaster1.xml"/><Relationship Id="rId88" Type="http://schemas.openxmlformats.org/officeDocument/2006/relationships/printerSettings" Target="printerSettings/printerSettings1.bin"/><Relationship Id="rId8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57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dirty="0">
              <a:latin typeface="Calibri"/>
            </a:endParaRPr>
          </a:p>
        </p:txBody>
      </p:sp>
      <p:sp>
        <p:nvSpPr>
          <p:cNvPr id="11571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128"/>
                <a:cs typeface="ＭＳ Ｐゴシック" charset="-128"/>
              </a:defRPr>
            </a:lvl1pPr>
          </a:lstStyle>
          <a:p>
            <a:pPr>
              <a:defRPr/>
            </a:pPr>
            <a:fld id="{9686ABFE-B5FD-5A49-B44F-A58CFFABE9DF}" type="datetime1">
              <a:rPr lang="en-US">
                <a:latin typeface="Calibri"/>
              </a:rPr>
              <a:pPr>
                <a:defRPr/>
              </a:pPr>
              <a:t>2/7/13</a:t>
            </a:fld>
            <a:endParaRPr lang="en-US" dirty="0">
              <a:latin typeface="Calibri"/>
            </a:endParaRPr>
          </a:p>
        </p:txBody>
      </p:sp>
      <p:sp>
        <p:nvSpPr>
          <p:cNvPr id="11571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dirty="0">
              <a:latin typeface="Calibri"/>
            </a:endParaRPr>
          </a:p>
        </p:txBody>
      </p:sp>
      <p:sp>
        <p:nvSpPr>
          <p:cNvPr id="11571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charset="-128"/>
                <a:cs typeface="ＭＳ Ｐゴシック" charset="-128"/>
              </a:defRPr>
            </a:lvl1pPr>
          </a:lstStyle>
          <a:p>
            <a:pPr>
              <a:defRPr/>
            </a:pPr>
            <a:fld id="{D4CF669D-7F04-1649-9BFB-30C887E58EF1}" type="slidenum">
              <a:rPr lang="en-US">
                <a:latin typeface="Calibri"/>
              </a:rPr>
              <a:pPr>
                <a:defRPr/>
              </a:pPr>
              <a:t>‹#›</a:t>
            </a:fld>
            <a:endParaRPr lang="en-US" dirty="0">
              <a:latin typeface="Calibri"/>
            </a:endParaRPr>
          </a:p>
        </p:txBody>
      </p:sp>
    </p:spTree>
    <p:extLst>
      <p:ext uri="{BB962C8B-B14F-4D97-AF65-F5344CB8AC3E}">
        <p14:creationId xmlns:p14="http://schemas.microsoft.com/office/powerpoint/2010/main" val="14300957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b="0">
                <a:latin typeface="Calibri"/>
                <a:ea typeface="ＭＳ Ｐゴシック" charset="-128"/>
                <a:cs typeface="ＭＳ Ｐゴシック" charset="-128"/>
              </a:defRPr>
            </a:lvl1pPr>
          </a:lstStyle>
          <a:p>
            <a:pPr>
              <a:defRPr/>
            </a:pPr>
            <a:endParaRPr lang="en-US" dirty="0"/>
          </a:p>
        </p:txBody>
      </p:sp>
      <p:sp>
        <p:nvSpPr>
          <p:cNvPr id="1331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b="0">
                <a:latin typeface="Calibri"/>
                <a:ea typeface="ＭＳ Ｐゴシック" charset="-128"/>
                <a:cs typeface="ＭＳ Ｐゴシック" charset="-128"/>
              </a:defRPr>
            </a:lvl1pPr>
          </a:lstStyle>
          <a:p>
            <a:pPr>
              <a:defRPr/>
            </a:pPr>
            <a:endParaRPr lang="en-US" dirty="0"/>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31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b="0">
                <a:latin typeface="Calibri"/>
                <a:ea typeface="ＭＳ Ｐゴシック" charset="-128"/>
                <a:cs typeface="ＭＳ Ｐゴシック" charset="-128"/>
              </a:defRPr>
            </a:lvl1pPr>
          </a:lstStyle>
          <a:p>
            <a:pPr>
              <a:defRPr/>
            </a:pPr>
            <a:endParaRPr lang="en-US" dirty="0"/>
          </a:p>
        </p:txBody>
      </p:sp>
      <p:sp>
        <p:nvSpPr>
          <p:cNvPr id="1331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b="0">
                <a:latin typeface="Calibri"/>
                <a:ea typeface="ＭＳ Ｐゴシック" charset="-128"/>
                <a:cs typeface="ＭＳ Ｐゴシック" charset="-128"/>
              </a:defRPr>
            </a:lvl1pPr>
          </a:lstStyle>
          <a:p>
            <a:pPr>
              <a:defRPr/>
            </a:pPr>
            <a:fld id="{31CE3ED4-142B-3C4F-98D7-F6958E905CA5}" type="slidenum">
              <a:rPr lang="en-US" smtClean="0"/>
              <a:pPr>
                <a:defRPr/>
              </a:pPr>
              <a:t>‹#›</a:t>
            </a:fld>
            <a:endParaRPr lang="en-US" dirty="0"/>
          </a:p>
        </p:txBody>
      </p:sp>
    </p:spTree>
    <p:extLst>
      <p:ext uri="{BB962C8B-B14F-4D97-AF65-F5344CB8AC3E}">
        <p14:creationId xmlns:p14="http://schemas.microsoft.com/office/powerpoint/2010/main" val="15832787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Calibri"/>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Calibri"/>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Calibri"/>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Calibri"/>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0BC9EEB1-8C2F-2845-9475-3ED2D147B85A}" type="slidenum">
              <a:rPr lang="en-US" sz="1200" b="0">
                <a:latin typeface="Calibri"/>
              </a:rPr>
              <a:pPr algn="r"/>
              <a:t>1</a:t>
            </a:fld>
            <a:endParaRPr lang="en-US" sz="1200" b="0" dirty="0">
              <a:latin typeface="Calibri"/>
            </a:endParaRPr>
          </a:p>
        </p:txBody>
      </p:sp>
      <p:sp>
        <p:nvSpPr>
          <p:cNvPr id="16387" name="Rectangle 2"/>
          <p:cNvSpPr>
            <a:spLocks noGrp="1" noRot="1" noChangeAspect="1" noChangeArrowheads="1" noTextEdit="1"/>
          </p:cNvSpPr>
          <p:nvPr>
            <p:ph type="sldImg"/>
          </p:nvPr>
        </p:nvSpPr>
        <p:spPr>
          <a:solidFill>
            <a:srgbClr val="FFFFFF"/>
          </a:solidFill>
          <a:ln/>
        </p:spPr>
      </p:sp>
      <p:sp>
        <p:nvSpPr>
          <p:cNvPr id="16388" name="Rectangle 3"/>
          <p:cNvSpPr>
            <a:spLocks noGrp="1" noChangeArrowheads="1"/>
          </p:cNvSpPr>
          <p:nvPr>
            <p:ph type="body" idx="1"/>
          </p:nvPr>
        </p:nvSpPr>
        <p:spPr>
          <a:noFill/>
          <a:ln>
            <a:solidFill>
              <a:srgbClr val="000000"/>
            </a:solidFill>
          </a:ln>
        </p:spPr>
        <p:txBody>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C065DF2E-A8F3-3747-9C93-B8B91262300D}" type="slidenum">
              <a:rPr lang="en-US" sz="1200" b="0">
                <a:latin typeface="Calibri"/>
              </a:rPr>
              <a:pPr algn="r"/>
              <a:t>10</a:t>
            </a:fld>
            <a:endParaRPr lang="en-US" sz="1200" b="0" dirty="0">
              <a:latin typeface="Calibri"/>
            </a:endParaRPr>
          </a:p>
        </p:txBody>
      </p:sp>
      <p:sp>
        <p:nvSpPr>
          <p:cNvPr id="34819" name="Rectangle 2"/>
          <p:cNvSpPr>
            <a:spLocks noGrp="1" noRot="1" noChangeAspect="1" noChangeArrowheads="1" noTextEdit="1"/>
          </p:cNvSpPr>
          <p:nvPr>
            <p:ph type="sldImg"/>
          </p:nvPr>
        </p:nvSpPr>
        <p:spPr>
          <a:solidFill>
            <a:srgbClr val="FFFFFF"/>
          </a:solidFill>
          <a:ln/>
        </p:spPr>
      </p:sp>
      <p:sp>
        <p:nvSpPr>
          <p:cNvPr id="34820" name="Rectangle 3"/>
          <p:cNvSpPr>
            <a:spLocks noGrp="1" noChangeArrowheads="1"/>
          </p:cNvSpPr>
          <p:nvPr>
            <p:ph type="body" idx="1"/>
          </p:nvPr>
        </p:nvSpPr>
        <p:spPr>
          <a:noFill/>
          <a:ln>
            <a:solidFill>
              <a:srgbClr val="000000"/>
            </a:solidFill>
          </a:ln>
        </p:spPr>
        <p:txBody>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1D8B13E8-C84F-974C-9249-280F88379E7D}" type="slidenum">
              <a:rPr lang="en-US" sz="1200" b="0">
                <a:latin typeface="Calibri"/>
              </a:rPr>
              <a:pPr algn="r"/>
              <a:t>11</a:t>
            </a:fld>
            <a:endParaRPr lang="en-US" sz="1200" b="0" dirty="0">
              <a:latin typeface="Calibri"/>
            </a:endParaRPr>
          </a:p>
        </p:txBody>
      </p:sp>
      <p:sp>
        <p:nvSpPr>
          <p:cNvPr id="36867" name="Rectangle 2"/>
          <p:cNvSpPr>
            <a:spLocks noGrp="1" noRot="1" noChangeAspect="1" noChangeArrowheads="1" noTextEdit="1"/>
          </p:cNvSpPr>
          <p:nvPr>
            <p:ph type="sldImg"/>
          </p:nvPr>
        </p:nvSpPr>
        <p:spPr>
          <a:solidFill>
            <a:srgbClr val="FFFFFF"/>
          </a:solidFill>
          <a:ln/>
        </p:spPr>
      </p:sp>
      <p:sp>
        <p:nvSpPr>
          <p:cNvPr id="36868" name="Rectangle 3"/>
          <p:cNvSpPr>
            <a:spLocks noGrp="1" noChangeArrowheads="1"/>
          </p:cNvSpPr>
          <p:nvPr>
            <p:ph type="body" idx="1"/>
          </p:nvPr>
        </p:nvSpPr>
        <p:spPr>
          <a:noFill/>
          <a:ln>
            <a:solidFill>
              <a:srgbClr val="000000"/>
            </a:solidFill>
          </a:ln>
        </p:spPr>
        <p:txBody>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F134FC81-03B2-524B-8FDC-A6B65505E122}" type="slidenum">
              <a:rPr lang="en-US" sz="1200" b="0">
                <a:latin typeface="Calibri"/>
              </a:rPr>
              <a:pPr algn="r"/>
              <a:t>12</a:t>
            </a:fld>
            <a:endParaRPr lang="en-US" sz="1200" b="0" dirty="0">
              <a:latin typeface="Calibri"/>
            </a:endParaRPr>
          </a:p>
        </p:txBody>
      </p:sp>
      <p:sp>
        <p:nvSpPr>
          <p:cNvPr id="38915" name="Rectangle 2"/>
          <p:cNvSpPr>
            <a:spLocks noGrp="1" noRot="1" noChangeAspect="1" noChangeArrowheads="1" noTextEdit="1"/>
          </p:cNvSpPr>
          <p:nvPr>
            <p:ph type="sldImg"/>
          </p:nvPr>
        </p:nvSpPr>
        <p:spPr>
          <a:solidFill>
            <a:srgbClr val="FFFFFF"/>
          </a:solidFill>
          <a:ln/>
        </p:spPr>
      </p:sp>
      <p:sp>
        <p:nvSpPr>
          <p:cNvPr id="38916" name="Rectangle 3"/>
          <p:cNvSpPr>
            <a:spLocks noGrp="1" noChangeArrowheads="1"/>
          </p:cNvSpPr>
          <p:nvPr>
            <p:ph type="body" idx="1"/>
          </p:nvPr>
        </p:nvSpPr>
        <p:spPr>
          <a:noFill/>
          <a:ln>
            <a:solidFill>
              <a:srgbClr val="000000"/>
            </a:solidFill>
          </a:ln>
        </p:spPr>
        <p:txBody>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E788A139-0D97-1A47-B454-D9040A351628}" type="slidenum">
              <a:rPr lang="en-US" sz="1200" b="0">
                <a:latin typeface="Calibri"/>
              </a:rPr>
              <a:pPr algn="r"/>
              <a:t>13</a:t>
            </a:fld>
            <a:endParaRPr lang="en-US" sz="1200" b="0" dirty="0">
              <a:latin typeface="Calibri"/>
            </a:endParaRPr>
          </a:p>
        </p:txBody>
      </p:sp>
      <p:sp>
        <p:nvSpPr>
          <p:cNvPr id="40963" name="Rectangle 2"/>
          <p:cNvSpPr>
            <a:spLocks noGrp="1" noRot="1" noChangeAspect="1" noChangeArrowheads="1" noTextEdit="1"/>
          </p:cNvSpPr>
          <p:nvPr>
            <p:ph type="sldImg"/>
          </p:nvPr>
        </p:nvSpPr>
        <p:spPr>
          <a:solidFill>
            <a:srgbClr val="FFFFFF"/>
          </a:solidFill>
          <a:ln/>
        </p:spPr>
      </p:sp>
      <p:sp>
        <p:nvSpPr>
          <p:cNvPr id="40964" name="Rectangle 3"/>
          <p:cNvSpPr>
            <a:spLocks noGrp="1" noChangeArrowheads="1"/>
          </p:cNvSpPr>
          <p:nvPr>
            <p:ph type="body" idx="1"/>
          </p:nvPr>
        </p:nvSpPr>
        <p:spPr>
          <a:noFill/>
          <a:ln>
            <a:solidFill>
              <a:srgbClr val="000000"/>
            </a:solidFill>
          </a:ln>
        </p:spPr>
        <p:txBody>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49DA98D8-8523-8F43-BB67-FADDE8F1F185}" type="slidenum">
              <a:rPr lang="en-US" sz="1200" b="0">
                <a:latin typeface="Calibri"/>
              </a:rPr>
              <a:pPr algn="r"/>
              <a:t>14</a:t>
            </a:fld>
            <a:endParaRPr lang="en-US" sz="1200" b="0" dirty="0">
              <a:latin typeface="Calibri"/>
            </a:endParaRPr>
          </a:p>
        </p:txBody>
      </p:sp>
      <p:sp>
        <p:nvSpPr>
          <p:cNvPr id="43011" name="Rectangle 2"/>
          <p:cNvSpPr>
            <a:spLocks noGrp="1" noRot="1" noChangeAspect="1" noChangeArrowheads="1" noTextEdit="1"/>
          </p:cNvSpPr>
          <p:nvPr>
            <p:ph type="sldImg"/>
          </p:nvPr>
        </p:nvSpPr>
        <p:spPr>
          <a:solidFill>
            <a:srgbClr val="FFFFFF"/>
          </a:solidFill>
          <a:ln/>
        </p:spPr>
      </p:sp>
      <p:sp>
        <p:nvSpPr>
          <p:cNvPr id="43012" name="Rectangle 3"/>
          <p:cNvSpPr>
            <a:spLocks noGrp="1" noChangeArrowheads="1"/>
          </p:cNvSpPr>
          <p:nvPr>
            <p:ph type="body" idx="1"/>
          </p:nvPr>
        </p:nvSpPr>
        <p:spPr>
          <a:noFill/>
          <a:ln>
            <a:solidFill>
              <a:srgbClr val="000000"/>
            </a:solidFill>
          </a:ln>
        </p:spPr>
        <p:txBody>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A9CBA70E-0B89-354A-8352-A1F59B490958}" type="slidenum">
              <a:rPr lang="en-US" sz="1200" b="0">
                <a:latin typeface="Calibri"/>
              </a:rPr>
              <a:pPr algn="r"/>
              <a:t>15</a:t>
            </a:fld>
            <a:endParaRPr lang="en-US" sz="1200" b="0" dirty="0">
              <a:latin typeface="Calibri"/>
            </a:endParaRPr>
          </a:p>
        </p:txBody>
      </p:sp>
      <p:sp>
        <p:nvSpPr>
          <p:cNvPr id="45059" name="Rectangle 2"/>
          <p:cNvSpPr>
            <a:spLocks noGrp="1" noRot="1" noChangeAspect="1" noChangeArrowheads="1" noTextEdit="1"/>
          </p:cNvSpPr>
          <p:nvPr>
            <p:ph type="sldImg"/>
          </p:nvPr>
        </p:nvSpPr>
        <p:spPr>
          <a:solidFill>
            <a:srgbClr val="FFFFFF"/>
          </a:solidFill>
          <a:ln/>
        </p:spPr>
      </p:sp>
      <p:sp>
        <p:nvSpPr>
          <p:cNvPr id="45060" name="Rectangle 3"/>
          <p:cNvSpPr>
            <a:spLocks noGrp="1" noChangeArrowheads="1"/>
          </p:cNvSpPr>
          <p:nvPr>
            <p:ph type="body" idx="1"/>
          </p:nvPr>
        </p:nvSpPr>
        <p:spPr>
          <a:noFill/>
          <a:ln>
            <a:solidFill>
              <a:srgbClr val="000000"/>
            </a:solidFill>
          </a:ln>
        </p:spPr>
        <p:txBody>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81999AF1-2D05-6840-8797-C3C2AADC70F9}" type="slidenum">
              <a:rPr lang="en-US" sz="1200" b="0">
                <a:latin typeface="Calibri"/>
              </a:rPr>
              <a:pPr algn="r"/>
              <a:t>16</a:t>
            </a:fld>
            <a:endParaRPr lang="en-US" sz="1200" b="0" dirty="0">
              <a:latin typeface="Calibri"/>
            </a:endParaRPr>
          </a:p>
        </p:txBody>
      </p:sp>
      <p:sp>
        <p:nvSpPr>
          <p:cNvPr id="47107" name="Rectangle 2"/>
          <p:cNvSpPr>
            <a:spLocks noGrp="1" noRot="1" noChangeAspect="1" noChangeArrowheads="1" noTextEdit="1"/>
          </p:cNvSpPr>
          <p:nvPr>
            <p:ph type="sldImg"/>
          </p:nvPr>
        </p:nvSpPr>
        <p:spPr>
          <a:solidFill>
            <a:srgbClr val="FFFFFF"/>
          </a:solidFill>
          <a:ln/>
        </p:spPr>
      </p:sp>
      <p:sp>
        <p:nvSpPr>
          <p:cNvPr id="47108" name="Rectangle 3"/>
          <p:cNvSpPr>
            <a:spLocks noGrp="1" noChangeArrowheads="1"/>
          </p:cNvSpPr>
          <p:nvPr>
            <p:ph type="body" idx="1"/>
          </p:nvPr>
        </p:nvSpPr>
        <p:spPr>
          <a:noFill/>
          <a:ln>
            <a:solidFill>
              <a:srgbClr val="000000"/>
            </a:solidFill>
          </a:ln>
        </p:spPr>
        <p:txBody>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D17056C7-4EA5-A24B-B9C6-2304319EDFA8}" type="slidenum">
              <a:rPr lang="en-US" sz="1200" b="0">
                <a:latin typeface="Calibri"/>
              </a:rPr>
              <a:pPr algn="r"/>
              <a:t>17</a:t>
            </a:fld>
            <a:endParaRPr lang="en-US" sz="1200" b="0" dirty="0">
              <a:latin typeface="Calibri"/>
            </a:endParaRPr>
          </a:p>
        </p:txBody>
      </p:sp>
      <p:sp>
        <p:nvSpPr>
          <p:cNvPr id="49155" name="Rectangle 2"/>
          <p:cNvSpPr>
            <a:spLocks noGrp="1" noRot="1" noChangeAspect="1" noChangeArrowheads="1" noTextEdit="1"/>
          </p:cNvSpPr>
          <p:nvPr>
            <p:ph type="sldImg"/>
          </p:nvPr>
        </p:nvSpPr>
        <p:spPr>
          <a:solidFill>
            <a:srgbClr val="FFFFFF"/>
          </a:solidFill>
          <a:ln/>
        </p:spPr>
      </p:sp>
      <p:sp>
        <p:nvSpPr>
          <p:cNvPr id="49156" name="Rectangle 3"/>
          <p:cNvSpPr>
            <a:spLocks noGrp="1" noChangeArrowheads="1"/>
          </p:cNvSpPr>
          <p:nvPr>
            <p:ph type="body" idx="1"/>
          </p:nvPr>
        </p:nvSpPr>
        <p:spPr>
          <a:noFill/>
          <a:ln>
            <a:solidFill>
              <a:srgbClr val="000000"/>
            </a:solidFill>
          </a:ln>
        </p:spPr>
        <p:txBody>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28029120-3FE9-004C-A604-D5FAB02A6B40}" type="slidenum">
              <a:rPr lang="en-US" sz="1200" b="0">
                <a:latin typeface="Calibri"/>
              </a:rPr>
              <a:pPr algn="r"/>
              <a:t>18</a:t>
            </a:fld>
            <a:endParaRPr lang="en-US" sz="1200" b="0" dirty="0">
              <a:latin typeface="Calibri"/>
            </a:endParaRPr>
          </a:p>
        </p:txBody>
      </p:sp>
      <p:sp>
        <p:nvSpPr>
          <p:cNvPr id="51203" name="Rectangle 2"/>
          <p:cNvSpPr>
            <a:spLocks noGrp="1" noRot="1" noChangeAspect="1" noChangeArrowheads="1" noTextEdit="1"/>
          </p:cNvSpPr>
          <p:nvPr>
            <p:ph type="sldImg"/>
          </p:nvPr>
        </p:nvSpPr>
        <p:spPr>
          <a:solidFill>
            <a:srgbClr val="FFFFFF"/>
          </a:solidFill>
          <a:ln/>
        </p:spPr>
      </p:sp>
      <p:sp>
        <p:nvSpPr>
          <p:cNvPr id="51204" name="Rectangle 3"/>
          <p:cNvSpPr>
            <a:spLocks noGrp="1" noChangeArrowheads="1"/>
          </p:cNvSpPr>
          <p:nvPr>
            <p:ph type="body" idx="1"/>
          </p:nvPr>
        </p:nvSpPr>
        <p:spPr>
          <a:noFill/>
          <a:ln>
            <a:solidFill>
              <a:srgbClr val="000000"/>
            </a:solidFill>
          </a:ln>
        </p:spPr>
        <p:txBody>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B60C1206-7D29-2446-9FE0-6FF46B4FFE5A}" type="slidenum">
              <a:rPr lang="en-US" sz="1200" b="0">
                <a:latin typeface="Calibri"/>
              </a:rPr>
              <a:pPr algn="r"/>
              <a:t>19</a:t>
            </a:fld>
            <a:endParaRPr lang="en-US" sz="1200" b="0" dirty="0">
              <a:latin typeface="Calibri"/>
            </a:endParaRPr>
          </a:p>
        </p:txBody>
      </p:sp>
      <p:sp>
        <p:nvSpPr>
          <p:cNvPr id="53251" name="Rectangle 2"/>
          <p:cNvSpPr>
            <a:spLocks noGrp="1" noRot="1" noChangeAspect="1" noChangeArrowheads="1" noTextEdit="1"/>
          </p:cNvSpPr>
          <p:nvPr>
            <p:ph type="sldImg"/>
          </p:nvPr>
        </p:nvSpPr>
        <p:spPr>
          <a:solidFill>
            <a:srgbClr val="FFFFFF"/>
          </a:solidFill>
          <a:ln/>
        </p:spPr>
      </p:sp>
      <p:sp>
        <p:nvSpPr>
          <p:cNvPr id="53252" name="Rectangle 3"/>
          <p:cNvSpPr>
            <a:spLocks noGrp="1" noChangeArrowheads="1"/>
          </p:cNvSpPr>
          <p:nvPr>
            <p:ph type="body" idx="1"/>
          </p:nvPr>
        </p:nvSpPr>
        <p:spPr>
          <a:noFill/>
          <a:ln>
            <a:solidFill>
              <a:srgbClr val="000000"/>
            </a:solidFill>
          </a:ln>
        </p:spPr>
        <p:txBody>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B3EECC9D-B612-CC45-85F3-8D05A8B90A63}" type="slidenum">
              <a:rPr lang="en-US" sz="1200" b="0">
                <a:latin typeface="Calibri"/>
              </a:rPr>
              <a:pPr algn="r"/>
              <a:t>2</a:t>
            </a:fld>
            <a:endParaRPr lang="en-US" sz="1200" b="0" dirty="0">
              <a:latin typeface="Calibri"/>
            </a:endParaRPr>
          </a:p>
        </p:txBody>
      </p:sp>
      <p:sp>
        <p:nvSpPr>
          <p:cNvPr id="18435" name="Rectangle 1026"/>
          <p:cNvSpPr>
            <a:spLocks noGrp="1" noRot="1" noChangeAspect="1" noChangeArrowheads="1" noTextEdit="1"/>
          </p:cNvSpPr>
          <p:nvPr>
            <p:ph type="sldImg"/>
          </p:nvPr>
        </p:nvSpPr>
        <p:spPr>
          <a:solidFill>
            <a:srgbClr val="FFFFFF"/>
          </a:solidFill>
          <a:ln/>
        </p:spPr>
      </p:sp>
      <p:sp>
        <p:nvSpPr>
          <p:cNvPr id="18436" name="Rectangle 1027"/>
          <p:cNvSpPr>
            <a:spLocks noGrp="1" noChangeArrowheads="1"/>
          </p:cNvSpPr>
          <p:nvPr>
            <p:ph type="body" idx="1"/>
          </p:nvPr>
        </p:nvSpPr>
        <p:spPr>
          <a:noFill/>
          <a:ln>
            <a:solidFill>
              <a:srgbClr val="000000"/>
            </a:solidFill>
          </a:ln>
        </p:spPr>
        <p:txBody>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E8E98198-6526-5541-84DD-A4D512CD40BF}" type="slidenum">
              <a:rPr lang="en-US" sz="1200" b="0">
                <a:latin typeface="Calibri"/>
              </a:rPr>
              <a:pPr algn="r"/>
              <a:t>20</a:t>
            </a:fld>
            <a:endParaRPr lang="en-US" sz="1200" b="0" dirty="0">
              <a:latin typeface="Calibri"/>
            </a:endParaRPr>
          </a:p>
        </p:txBody>
      </p:sp>
      <p:sp>
        <p:nvSpPr>
          <p:cNvPr id="55299" name="Rectangle 2"/>
          <p:cNvSpPr>
            <a:spLocks noGrp="1" noRot="1" noChangeAspect="1" noChangeArrowheads="1"/>
          </p:cNvSpPr>
          <p:nvPr>
            <p:ph type="sldImg"/>
          </p:nvPr>
        </p:nvSpPr>
        <p:spPr>
          <a:solidFill>
            <a:srgbClr val="FFFFFF"/>
          </a:solidFill>
          <a:ln/>
        </p:spPr>
      </p:sp>
      <p:sp>
        <p:nvSpPr>
          <p:cNvPr id="5530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A6A4DFEA-1BED-2244-BCB0-A21534F5FD3F}" type="slidenum">
              <a:rPr lang="en-US" sz="1200" b="0">
                <a:latin typeface="Calibri"/>
              </a:rPr>
              <a:pPr algn="r"/>
              <a:t>21</a:t>
            </a:fld>
            <a:endParaRPr lang="en-US" sz="1200" b="0" dirty="0">
              <a:latin typeface="Calibri"/>
            </a:endParaRPr>
          </a:p>
        </p:txBody>
      </p:sp>
      <p:sp>
        <p:nvSpPr>
          <p:cNvPr id="57347" name="Rectangle 2"/>
          <p:cNvSpPr>
            <a:spLocks noGrp="1" noRot="1" noChangeAspect="1" noChangeArrowheads="1"/>
          </p:cNvSpPr>
          <p:nvPr>
            <p:ph type="sldImg"/>
          </p:nvPr>
        </p:nvSpPr>
        <p:spPr>
          <a:solidFill>
            <a:srgbClr val="FFFFFF"/>
          </a:solidFill>
          <a:ln/>
        </p:spPr>
      </p:sp>
      <p:sp>
        <p:nvSpPr>
          <p:cNvPr id="5734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36A08C39-F21D-D046-9B1B-0BBC80F19083}" type="slidenum">
              <a:rPr lang="en-US" sz="1200" b="0">
                <a:latin typeface="Calibri"/>
              </a:rPr>
              <a:pPr algn="r"/>
              <a:t>22</a:t>
            </a:fld>
            <a:endParaRPr lang="en-US" sz="1200" b="0" dirty="0">
              <a:latin typeface="Calibri"/>
            </a:endParaRPr>
          </a:p>
        </p:txBody>
      </p:sp>
      <p:sp>
        <p:nvSpPr>
          <p:cNvPr id="59395" name="Rectangle 2"/>
          <p:cNvSpPr>
            <a:spLocks noGrp="1" noRot="1" noChangeAspect="1" noChangeArrowheads="1"/>
          </p:cNvSpPr>
          <p:nvPr>
            <p:ph type="sldImg"/>
          </p:nvPr>
        </p:nvSpPr>
        <p:spPr>
          <a:solidFill>
            <a:srgbClr val="FFFFFF"/>
          </a:solidFill>
          <a:ln/>
        </p:spPr>
      </p:sp>
      <p:sp>
        <p:nvSpPr>
          <p:cNvPr id="5939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4A179631-2DE0-8743-8917-487AF72D5E6A}" type="slidenum">
              <a:rPr lang="en-US" sz="1200" b="0">
                <a:latin typeface="Calibri"/>
              </a:rPr>
              <a:pPr algn="r"/>
              <a:t>23</a:t>
            </a:fld>
            <a:endParaRPr lang="en-US" sz="1200" b="0" dirty="0">
              <a:latin typeface="Calibri"/>
            </a:endParaRPr>
          </a:p>
        </p:txBody>
      </p:sp>
      <p:sp>
        <p:nvSpPr>
          <p:cNvPr id="61443" name="Rectangle 2"/>
          <p:cNvSpPr>
            <a:spLocks noGrp="1" noRot="1" noChangeAspect="1" noChangeArrowheads="1"/>
          </p:cNvSpPr>
          <p:nvPr>
            <p:ph type="sldImg"/>
          </p:nvPr>
        </p:nvSpPr>
        <p:spPr>
          <a:solidFill>
            <a:srgbClr val="FFFFFF"/>
          </a:solidFill>
          <a:ln/>
        </p:spPr>
      </p:sp>
      <p:sp>
        <p:nvSpPr>
          <p:cNvPr id="6144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B8AF1B60-4C9D-A940-9894-70B173A89C35}" type="slidenum">
              <a:rPr lang="en-US" sz="1200" b="0">
                <a:latin typeface="Calibri"/>
              </a:rPr>
              <a:pPr algn="r"/>
              <a:t>24</a:t>
            </a:fld>
            <a:endParaRPr lang="en-US" sz="1200" b="0" dirty="0">
              <a:latin typeface="Calibri"/>
            </a:endParaRPr>
          </a:p>
        </p:txBody>
      </p:sp>
      <p:sp>
        <p:nvSpPr>
          <p:cNvPr id="63491" name="Rectangle 2"/>
          <p:cNvSpPr>
            <a:spLocks noGrp="1" noRot="1" noChangeAspect="1" noChangeArrowheads="1"/>
          </p:cNvSpPr>
          <p:nvPr>
            <p:ph type="sldImg"/>
          </p:nvPr>
        </p:nvSpPr>
        <p:spPr>
          <a:solidFill>
            <a:srgbClr val="FFFFFF"/>
          </a:solidFill>
          <a:ln/>
        </p:spPr>
      </p:sp>
      <p:sp>
        <p:nvSpPr>
          <p:cNvPr id="6349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05DBA719-A753-2D4F-BF2A-C505E1FBCCCF}" type="slidenum">
              <a:rPr lang="en-US" sz="1200" b="0">
                <a:latin typeface="Calibri"/>
              </a:rPr>
              <a:pPr algn="r"/>
              <a:t>25</a:t>
            </a:fld>
            <a:endParaRPr lang="en-US" sz="1200" b="0" dirty="0">
              <a:latin typeface="Calibri"/>
            </a:endParaRPr>
          </a:p>
        </p:txBody>
      </p:sp>
      <p:sp>
        <p:nvSpPr>
          <p:cNvPr id="65539" name="Rectangle 2"/>
          <p:cNvSpPr>
            <a:spLocks noGrp="1" noRot="1" noChangeAspect="1" noChangeArrowheads="1"/>
          </p:cNvSpPr>
          <p:nvPr>
            <p:ph type="sldImg"/>
          </p:nvPr>
        </p:nvSpPr>
        <p:spPr>
          <a:solidFill>
            <a:srgbClr val="FFFFFF"/>
          </a:solidFill>
          <a:ln/>
        </p:spPr>
      </p:sp>
      <p:sp>
        <p:nvSpPr>
          <p:cNvPr id="6554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F568537B-161A-0A4C-BB0E-188591A5A7F1}" type="slidenum">
              <a:rPr lang="en-US" sz="1200" b="0">
                <a:latin typeface="Calibri"/>
              </a:rPr>
              <a:pPr algn="r"/>
              <a:t>26</a:t>
            </a:fld>
            <a:endParaRPr lang="en-US" sz="1200" b="0" dirty="0">
              <a:latin typeface="Calibri"/>
            </a:endParaRPr>
          </a:p>
        </p:txBody>
      </p:sp>
      <p:sp>
        <p:nvSpPr>
          <p:cNvPr id="67587" name="Rectangle 2"/>
          <p:cNvSpPr>
            <a:spLocks noGrp="1" noRot="1" noChangeAspect="1" noChangeArrowheads="1"/>
          </p:cNvSpPr>
          <p:nvPr>
            <p:ph type="sldImg"/>
          </p:nvPr>
        </p:nvSpPr>
        <p:spPr>
          <a:solidFill>
            <a:srgbClr val="FFFFFF"/>
          </a:solidFill>
          <a:ln/>
        </p:spPr>
      </p:sp>
      <p:sp>
        <p:nvSpPr>
          <p:cNvPr id="6758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58F900E8-F7E5-B944-94AA-39DD755915F7}" type="slidenum">
              <a:rPr lang="en-US" sz="1200" b="0">
                <a:latin typeface="Calibri"/>
              </a:rPr>
              <a:pPr algn="r"/>
              <a:t>27</a:t>
            </a:fld>
            <a:endParaRPr lang="en-US" sz="1200" b="0" dirty="0">
              <a:latin typeface="Calibri"/>
            </a:endParaRPr>
          </a:p>
        </p:txBody>
      </p:sp>
      <p:sp>
        <p:nvSpPr>
          <p:cNvPr id="69635" name="Rectangle 2"/>
          <p:cNvSpPr>
            <a:spLocks noGrp="1" noRot="1" noChangeAspect="1" noChangeArrowheads="1"/>
          </p:cNvSpPr>
          <p:nvPr>
            <p:ph type="sldImg"/>
          </p:nvPr>
        </p:nvSpPr>
        <p:spPr>
          <a:solidFill>
            <a:srgbClr val="FFFFFF"/>
          </a:solidFill>
          <a:ln/>
        </p:spPr>
      </p:sp>
      <p:sp>
        <p:nvSpPr>
          <p:cNvPr id="6963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453C21C4-185F-1C42-AC12-4EC931CB4C2D}" type="slidenum">
              <a:rPr lang="en-US" sz="1200" b="0">
                <a:latin typeface="Calibri"/>
              </a:rPr>
              <a:pPr algn="r"/>
              <a:t>28</a:t>
            </a:fld>
            <a:endParaRPr lang="en-US" sz="1200" b="0" dirty="0">
              <a:latin typeface="Calibri"/>
            </a:endParaRPr>
          </a:p>
        </p:txBody>
      </p:sp>
      <p:sp>
        <p:nvSpPr>
          <p:cNvPr id="71683" name="Rectangle 2"/>
          <p:cNvSpPr>
            <a:spLocks noGrp="1" noRot="1" noChangeAspect="1" noChangeArrowheads="1"/>
          </p:cNvSpPr>
          <p:nvPr>
            <p:ph type="sldImg"/>
          </p:nvPr>
        </p:nvSpPr>
        <p:spPr>
          <a:solidFill>
            <a:srgbClr val="FFFFFF"/>
          </a:solidFill>
          <a:ln/>
        </p:spPr>
      </p:sp>
      <p:sp>
        <p:nvSpPr>
          <p:cNvPr id="716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8A75F069-CFA8-9848-ACFD-865947624D65}" type="slidenum">
              <a:rPr lang="en-US" sz="1200" b="0">
                <a:latin typeface="Calibri"/>
              </a:rPr>
              <a:pPr algn="r"/>
              <a:t>29</a:t>
            </a:fld>
            <a:endParaRPr lang="en-US" sz="1200" b="0" dirty="0">
              <a:latin typeface="Calibri"/>
            </a:endParaRPr>
          </a:p>
        </p:txBody>
      </p:sp>
      <p:sp>
        <p:nvSpPr>
          <p:cNvPr id="73731" name="Rectangle 2"/>
          <p:cNvSpPr>
            <a:spLocks noGrp="1" noRot="1" noChangeAspect="1" noChangeArrowheads="1"/>
          </p:cNvSpPr>
          <p:nvPr>
            <p:ph type="sldImg"/>
          </p:nvPr>
        </p:nvSpPr>
        <p:spPr>
          <a:solidFill>
            <a:srgbClr val="FFFFFF"/>
          </a:solidFill>
          <a:ln/>
        </p:spPr>
      </p:sp>
      <p:sp>
        <p:nvSpPr>
          <p:cNvPr id="7373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4DBA6B8F-4013-FC41-81F0-75AAC106728A}" type="slidenum">
              <a:rPr lang="en-US" sz="1200" b="0">
                <a:latin typeface="Calibri"/>
              </a:rPr>
              <a:pPr algn="r"/>
              <a:t>3</a:t>
            </a:fld>
            <a:endParaRPr lang="en-US" sz="1200" b="0" dirty="0">
              <a:latin typeface="Calibri"/>
            </a:endParaRPr>
          </a:p>
        </p:txBody>
      </p:sp>
      <p:sp>
        <p:nvSpPr>
          <p:cNvPr id="20483" name="Rectangle 2"/>
          <p:cNvSpPr>
            <a:spLocks noGrp="1" noRot="1" noChangeAspect="1" noChangeArrowheads="1" noTextEdit="1"/>
          </p:cNvSpPr>
          <p:nvPr>
            <p:ph type="sldImg"/>
          </p:nvPr>
        </p:nvSpPr>
        <p:spPr>
          <a:solidFill>
            <a:srgbClr val="FFFFFF"/>
          </a:solidFill>
          <a:ln/>
        </p:spPr>
      </p:sp>
      <p:sp>
        <p:nvSpPr>
          <p:cNvPr id="20484" name="Rectangle 3"/>
          <p:cNvSpPr>
            <a:spLocks noGrp="1" noChangeArrowheads="1"/>
          </p:cNvSpPr>
          <p:nvPr>
            <p:ph type="body" idx="1"/>
          </p:nvPr>
        </p:nvSpPr>
        <p:spPr>
          <a:noFill/>
          <a:ln>
            <a:solidFill>
              <a:srgbClr val="000000"/>
            </a:solidFill>
          </a:ln>
        </p:spPr>
        <p:txBody>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5C4AE4DA-A5FD-3446-B5E5-C300C783BBF9}" type="slidenum">
              <a:rPr lang="en-US" sz="1200" b="0">
                <a:latin typeface="Calibri"/>
              </a:rPr>
              <a:pPr algn="r"/>
              <a:t>30</a:t>
            </a:fld>
            <a:endParaRPr lang="en-US" sz="1200" b="0" dirty="0">
              <a:latin typeface="Calibri"/>
            </a:endParaRPr>
          </a:p>
        </p:txBody>
      </p:sp>
      <p:sp>
        <p:nvSpPr>
          <p:cNvPr id="75779" name="Rectangle 2"/>
          <p:cNvSpPr>
            <a:spLocks noGrp="1" noRot="1" noChangeAspect="1" noChangeArrowheads="1"/>
          </p:cNvSpPr>
          <p:nvPr>
            <p:ph type="sldImg"/>
          </p:nvPr>
        </p:nvSpPr>
        <p:spPr>
          <a:solidFill>
            <a:srgbClr val="FFFFFF"/>
          </a:solidFill>
          <a:ln/>
        </p:spPr>
      </p:sp>
      <p:sp>
        <p:nvSpPr>
          <p:cNvPr id="7578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9EBB0B1F-C4CC-E74F-B975-E9EF1EC01949}" type="slidenum">
              <a:rPr lang="en-US" sz="1200" b="0">
                <a:latin typeface="Calibri"/>
              </a:rPr>
              <a:pPr algn="r"/>
              <a:t>31</a:t>
            </a:fld>
            <a:endParaRPr lang="en-US" sz="1200" b="0" dirty="0">
              <a:latin typeface="Calibri"/>
            </a:endParaRPr>
          </a:p>
        </p:txBody>
      </p:sp>
      <p:sp>
        <p:nvSpPr>
          <p:cNvPr id="77827" name="Rectangle 2"/>
          <p:cNvSpPr>
            <a:spLocks noGrp="1" noRot="1" noChangeAspect="1" noChangeArrowheads="1"/>
          </p:cNvSpPr>
          <p:nvPr>
            <p:ph type="sldImg"/>
          </p:nvPr>
        </p:nvSpPr>
        <p:spPr>
          <a:solidFill>
            <a:srgbClr val="FFFFFF"/>
          </a:solidFill>
          <a:ln/>
        </p:spPr>
      </p:sp>
      <p:sp>
        <p:nvSpPr>
          <p:cNvPr id="7782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C541DFA9-7FD4-4642-A94E-6D6A65D244DB}" type="slidenum">
              <a:rPr lang="en-US" sz="1200" b="0">
                <a:latin typeface="Calibri"/>
              </a:rPr>
              <a:pPr algn="r"/>
              <a:t>32</a:t>
            </a:fld>
            <a:endParaRPr lang="en-US" sz="1200" b="0" dirty="0">
              <a:latin typeface="Calibri"/>
            </a:endParaRPr>
          </a:p>
        </p:txBody>
      </p:sp>
      <p:sp>
        <p:nvSpPr>
          <p:cNvPr id="79875" name="Rectangle 2"/>
          <p:cNvSpPr>
            <a:spLocks noGrp="1" noRot="1" noChangeAspect="1" noChangeArrowheads="1"/>
          </p:cNvSpPr>
          <p:nvPr>
            <p:ph type="sldImg"/>
          </p:nvPr>
        </p:nvSpPr>
        <p:spPr>
          <a:solidFill>
            <a:srgbClr val="FFFFFF"/>
          </a:solidFill>
          <a:ln/>
        </p:spPr>
      </p:sp>
      <p:sp>
        <p:nvSpPr>
          <p:cNvPr id="7987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3844EB17-626B-5141-AB7B-B2C661D2649B}" type="slidenum">
              <a:rPr lang="en-US" sz="1200" b="0">
                <a:latin typeface="Calibri"/>
              </a:rPr>
              <a:pPr algn="r"/>
              <a:t>33</a:t>
            </a:fld>
            <a:endParaRPr lang="en-US" sz="1200" b="0" dirty="0">
              <a:latin typeface="Calibri"/>
            </a:endParaRPr>
          </a:p>
        </p:txBody>
      </p:sp>
      <p:sp>
        <p:nvSpPr>
          <p:cNvPr id="81923" name="Rectangle 2"/>
          <p:cNvSpPr>
            <a:spLocks noGrp="1" noRot="1" noChangeAspect="1" noChangeArrowheads="1"/>
          </p:cNvSpPr>
          <p:nvPr>
            <p:ph type="sldImg"/>
          </p:nvPr>
        </p:nvSpPr>
        <p:spPr>
          <a:solidFill>
            <a:srgbClr val="FFFFFF"/>
          </a:solidFill>
          <a:ln/>
        </p:spPr>
      </p:sp>
      <p:sp>
        <p:nvSpPr>
          <p:cNvPr id="8192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32438AFE-AD6A-014E-89D2-B0969532F82F}" type="slidenum">
              <a:rPr lang="en-US" sz="1200" b="0">
                <a:latin typeface="Calibri"/>
              </a:rPr>
              <a:pPr algn="r"/>
              <a:t>34</a:t>
            </a:fld>
            <a:endParaRPr lang="en-US" sz="1200" b="0" dirty="0">
              <a:latin typeface="Calibri"/>
            </a:endParaRPr>
          </a:p>
        </p:txBody>
      </p:sp>
      <p:sp>
        <p:nvSpPr>
          <p:cNvPr id="83971" name="Rectangle 1026"/>
          <p:cNvSpPr>
            <a:spLocks noGrp="1" noRot="1" noChangeAspect="1" noChangeArrowheads="1" noTextEdit="1"/>
          </p:cNvSpPr>
          <p:nvPr>
            <p:ph type="sldImg"/>
          </p:nvPr>
        </p:nvSpPr>
        <p:spPr>
          <a:solidFill>
            <a:srgbClr val="FFFFFF"/>
          </a:solidFill>
          <a:ln/>
        </p:spPr>
      </p:sp>
      <p:sp>
        <p:nvSpPr>
          <p:cNvPr id="83972" name="Rectangle 1027"/>
          <p:cNvSpPr>
            <a:spLocks noGrp="1" noChangeArrowheads="1"/>
          </p:cNvSpPr>
          <p:nvPr>
            <p:ph type="body" idx="1"/>
          </p:nvPr>
        </p:nvSpPr>
        <p:spPr>
          <a:noFill/>
          <a:ln>
            <a:solidFill>
              <a:srgbClr val="000000"/>
            </a:solidFill>
          </a:ln>
        </p:spPr>
        <p:txBody>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0D8138B1-68E5-C54D-9B66-1055A4629D44}" type="slidenum">
              <a:rPr lang="en-US" sz="1200" b="0">
                <a:latin typeface="Calibri"/>
              </a:rPr>
              <a:pPr algn="r"/>
              <a:t>35</a:t>
            </a:fld>
            <a:endParaRPr lang="en-US" sz="1200" b="0" dirty="0">
              <a:latin typeface="Calibri"/>
            </a:endParaRPr>
          </a:p>
        </p:txBody>
      </p:sp>
      <p:sp>
        <p:nvSpPr>
          <p:cNvPr id="86019" name="Rectangle 1026"/>
          <p:cNvSpPr>
            <a:spLocks noGrp="1" noRot="1" noChangeAspect="1" noChangeArrowheads="1" noTextEdit="1"/>
          </p:cNvSpPr>
          <p:nvPr>
            <p:ph type="sldImg"/>
          </p:nvPr>
        </p:nvSpPr>
        <p:spPr>
          <a:solidFill>
            <a:srgbClr val="FFFFFF"/>
          </a:solidFill>
          <a:ln/>
        </p:spPr>
      </p:sp>
      <p:sp>
        <p:nvSpPr>
          <p:cNvPr id="86020" name="Rectangle 1027"/>
          <p:cNvSpPr>
            <a:spLocks noGrp="1" noChangeArrowheads="1"/>
          </p:cNvSpPr>
          <p:nvPr>
            <p:ph type="body" idx="1"/>
          </p:nvPr>
        </p:nvSpPr>
        <p:spPr>
          <a:noFill/>
          <a:ln>
            <a:solidFill>
              <a:srgbClr val="000000"/>
            </a:solidFill>
          </a:ln>
        </p:spPr>
        <p:txBody>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8075F503-A4B4-7E46-9FB7-C3E6E69A56E7}" type="slidenum">
              <a:rPr lang="en-US" sz="1200" b="0">
                <a:latin typeface="Calibri"/>
              </a:rPr>
              <a:pPr algn="r"/>
              <a:t>36</a:t>
            </a:fld>
            <a:endParaRPr lang="en-US" sz="1200" b="0" dirty="0">
              <a:latin typeface="Calibri"/>
            </a:endParaRPr>
          </a:p>
        </p:txBody>
      </p:sp>
      <p:sp>
        <p:nvSpPr>
          <p:cNvPr id="88067" name="Rectangle 2"/>
          <p:cNvSpPr>
            <a:spLocks noGrp="1" noRot="1" noChangeAspect="1" noChangeArrowheads="1"/>
          </p:cNvSpPr>
          <p:nvPr>
            <p:ph type="sldImg"/>
          </p:nvPr>
        </p:nvSpPr>
        <p:spPr>
          <a:solidFill>
            <a:srgbClr val="FFFFFF"/>
          </a:solidFill>
          <a:ln/>
        </p:spPr>
      </p:sp>
      <p:sp>
        <p:nvSpPr>
          <p:cNvPr id="880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6C5F2B17-E4B7-304E-8FB2-5D7E0E7856EC}" type="slidenum">
              <a:rPr lang="en-US" sz="1200" b="0">
                <a:latin typeface="Calibri"/>
              </a:rPr>
              <a:pPr algn="r"/>
              <a:t>37</a:t>
            </a:fld>
            <a:endParaRPr lang="en-US" sz="1200" b="0" dirty="0">
              <a:latin typeface="Calibri"/>
            </a:endParaRPr>
          </a:p>
        </p:txBody>
      </p:sp>
      <p:sp>
        <p:nvSpPr>
          <p:cNvPr id="90115" name="Rectangle 2"/>
          <p:cNvSpPr>
            <a:spLocks noGrp="1" noRot="1" noChangeAspect="1" noChangeArrowheads="1"/>
          </p:cNvSpPr>
          <p:nvPr>
            <p:ph type="sldImg"/>
          </p:nvPr>
        </p:nvSpPr>
        <p:spPr>
          <a:solidFill>
            <a:srgbClr val="FFFFFF"/>
          </a:solidFill>
          <a:ln/>
        </p:spPr>
      </p:sp>
      <p:sp>
        <p:nvSpPr>
          <p:cNvPr id="9011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DE06157B-035E-0B4E-86C6-58E6AA0F78EC}" type="slidenum">
              <a:rPr lang="en-US" sz="1200" b="0">
                <a:latin typeface="Calibri"/>
              </a:rPr>
              <a:pPr algn="r"/>
              <a:t>38</a:t>
            </a:fld>
            <a:endParaRPr lang="en-US" sz="1200" b="0" dirty="0">
              <a:latin typeface="Calibri"/>
            </a:endParaRPr>
          </a:p>
        </p:txBody>
      </p:sp>
      <p:sp>
        <p:nvSpPr>
          <p:cNvPr id="92163" name="Rectangle 2"/>
          <p:cNvSpPr>
            <a:spLocks noGrp="1" noRot="1" noChangeAspect="1" noChangeArrowheads="1"/>
          </p:cNvSpPr>
          <p:nvPr>
            <p:ph type="sldImg"/>
          </p:nvPr>
        </p:nvSpPr>
        <p:spPr>
          <a:solidFill>
            <a:srgbClr val="FFFFFF"/>
          </a:solidFill>
          <a:ln/>
        </p:spPr>
      </p:sp>
      <p:sp>
        <p:nvSpPr>
          <p:cNvPr id="9216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5DA64462-22E0-E04D-900A-060FFF33530D}" type="slidenum">
              <a:rPr lang="en-US" sz="1200" b="0">
                <a:latin typeface="Calibri"/>
              </a:rPr>
              <a:pPr algn="r"/>
              <a:t>39</a:t>
            </a:fld>
            <a:endParaRPr lang="en-US" sz="1200" b="0" dirty="0">
              <a:latin typeface="Calibri"/>
            </a:endParaRPr>
          </a:p>
        </p:txBody>
      </p:sp>
      <p:sp>
        <p:nvSpPr>
          <p:cNvPr id="94211" name="Rectangle 2"/>
          <p:cNvSpPr>
            <a:spLocks noGrp="1" noRot="1" noChangeAspect="1" noChangeArrowheads="1"/>
          </p:cNvSpPr>
          <p:nvPr>
            <p:ph type="sldImg"/>
          </p:nvPr>
        </p:nvSpPr>
        <p:spPr>
          <a:solidFill>
            <a:srgbClr val="FFFFFF"/>
          </a:solidFill>
          <a:ln/>
        </p:spPr>
      </p:sp>
      <p:sp>
        <p:nvSpPr>
          <p:cNvPr id="9421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F8E80A5D-6440-A249-B85B-B8D15B767227}" type="slidenum">
              <a:rPr lang="en-US" sz="1200" b="0">
                <a:latin typeface="Calibri"/>
              </a:rPr>
              <a:pPr algn="r"/>
              <a:t>4</a:t>
            </a:fld>
            <a:endParaRPr lang="en-US" sz="1200" b="0" dirty="0">
              <a:latin typeface="Calibri"/>
            </a:endParaRPr>
          </a:p>
        </p:txBody>
      </p:sp>
      <p:sp>
        <p:nvSpPr>
          <p:cNvPr id="22531" name="Rectangle 2"/>
          <p:cNvSpPr>
            <a:spLocks noGrp="1" noRot="1" noChangeAspect="1" noChangeArrowheads="1" noTextEdit="1"/>
          </p:cNvSpPr>
          <p:nvPr>
            <p:ph type="sldImg"/>
          </p:nvPr>
        </p:nvSpPr>
        <p:spPr>
          <a:solidFill>
            <a:srgbClr val="FFFFFF"/>
          </a:solidFill>
          <a:ln/>
        </p:spPr>
      </p:sp>
      <p:sp>
        <p:nvSpPr>
          <p:cNvPr id="22532" name="Rectangle 3"/>
          <p:cNvSpPr>
            <a:spLocks noGrp="1" noChangeArrowheads="1"/>
          </p:cNvSpPr>
          <p:nvPr>
            <p:ph type="body" idx="1"/>
          </p:nvPr>
        </p:nvSpPr>
        <p:spPr>
          <a:noFill/>
          <a:ln>
            <a:solidFill>
              <a:srgbClr val="000000"/>
            </a:solidFill>
          </a:ln>
        </p:spPr>
        <p:txBody>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a:noFill/>
          <a:ln/>
        </p:spPr>
        <p:txBody>
          <a:bodyPr/>
          <a:lstStyle/>
          <a:p>
            <a:endParaRPr lang="en-US" dirty="0">
              <a:ea typeface="ＭＳ Ｐゴシック" pitchFamily="-1" charset="-128"/>
              <a:cs typeface="ＭＳ Ｐゴシック" pitchFamily="-1"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B1FC22E9-4457-8D44-88DF-91A58E9FBB87}" type="slidenum">
              <a:rPr lang="en-US" sz="1200" b="0">
                <a:latin typeface="Calibri"/>
              </a:rPr>
              <a:pPr algn="r"/>
              <a:t>42</a:t>
            </a:fld>
            <a:endParaRPr lang="en-US" sz="1200" b="0" dirty="0">
              <a:latin typeface="Calibri"/>
            </a:endParaRPr>
          </a:p>
        </p:txBody>
      </p:sp>
      <p:sp>
        <p:nvSpPr>
          <p:cNvPr id="96259" name="Rectangle 2"/>
          <p:cNvSpPr>
            <a:spLocks noGrp="1" noRot="1" noChangeAspect="1" noChangeArrowheads="1"/>
          </p:cNvSpPr>
          <p:nvPr>
            <p:ph type="sldImg"/>
          </p:nvPr>
        </p:nvSpPr>
        <p:spPr>
          <a:solidFill>
            <a:srgbClr val="FFFFFF"/>
          </a:solidFill>
          <a:ln/>
        </p:spPr>
      </p:sp>
      <p:sp>
        <p:nvSpPr>
          <p:cNvPr id="9626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p:cNvSpPr>
          <p:nvPr>
            <p:ph type="sldImg"/>
          </p:nvPr>
        </p:nvSpPr>
        <p:spPr>
          <a:solidFill>
            <a:srgbClr val="FFFFFF"/>
          </a:solidFill>
          <a:ln/>
        </p:spPr>
      </p:sp>
      <p:sp>
        <p:nvSpPr>
          <p:cNvPr id="98307" name="Rectangle 3"/>
          <p:cNvSpPr>
            <a:spLocks noGrp="1" noChangeArrowheads="1"/>
          </p:cNvSpPr>
          <p:nvPr>
            <p:ph type="body" idx="1"/>
          </p:nvPr>
        </p:nvSpPr>
        <p:spPr>
          <a:solidFill>
            <a:srgbClr val="FFFFFF"/>
          </a:solidFill>
          <a:ln>
            <a:solidFill>
              <a:srgbClr val="000000"/>
            </a:solidFill>
          </a:ln>
        </p:spPr>
        <p:txBody>
          <a:bodyPr/>
          <a:lstStyle/>
          <a:p>
            <a:endParaRPr lang="en-US" dirty="0">
              <a:ea typeface="ＭＳ Ｐゴシック" pitchFamily="-1" charset="-128"/>
              <a:cs typeface="ＭＳ Ｐゴシック" pitchFamily="-1"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p:spPr>
        <p:txBody>
          <a:bodyPr/>
          <a:lstStyle/>
          <a:p>
            <a:endParaRPr lang="en-US" dirty="0">
              <a:ea typeface="ＭＳ Ｐゴシック" pitchFamily="-1" charset="-128"/>
              <a:cs typeface="ＭＳ Ｐゴシック" pitchFamily="-1"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B104ACD6-0225-7E41-A728-0674D0C2A5FA}" type="slidenum">
              <a:rPr lang="en-US" sz="1200" b="0">
                <a:latin typeface="Calibri"/>
              </a:rPr>
              <a:pPr algn="r"/>
              <a:t>45</a:t>
            </a:fld>
            <a:endParaRPr lang="en-US" sz="1200" b="0" dirty="0">
              <a:latin typeface="Calibri"/>
            </a:endParaRPr>
          </a:p>
        </p:txBody>
      </p:sp>
      <p:sp>
        <p:nvSpPr>
          <p:cNvPr id="102403" name="Rectangle 2"/>
          <p:cNvSpPr>
            <a:spLocks noGrp="1" noRot="1" noChangeAspect="1" noChangeArrowheads="1"/>
          </p:cNvSpPr>
          <p:nvPr>
            <p:ph type="sldImg"/>
          </p:nvPr>
        </p:nvSpPr>
        <p:spPr>
          <a:solidFill>
            <a:srgbClr val="FFFFFF"/>
          </a:solidFill>
          <a:ln/>
        </p:spPr>
      </p:sp>
      <p:sp>
        <p:nvSpPr>
          <p:cNvPr id="10240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47717CD3-265B-D54C-B588-1504344C870B}" type="slidenum">
              <a:rPr lang="en-US" sz="1200" b="0">
                <a:latin typeface="Calibri"/>
              </a:rPr>
              <a:pPr algn="r"/>
              <a:t>46</a:t>
            </a:fld>
            <a:endParaRPr lang="en-US" sz="1200" b="0" dirty="0">
              <a:latin typeface="Calibri"/>
            </a:endParaRPr>
          </a:p>
        </p:txBody>
      </p:sp>
      <p:sp>
        <p:nvSpPr>
          <p:cNvPr id="104451" name="Rectangle 2"/>
          <p:cNvSpPr>
            <a:spLocks noGrp="1" noRot="1" noChangeAspect="1" noChangeArrowheads="1" noTextEdit="1"/>
          </p:cNvSpPr>
          <p:nvPr>
            <p:ph type="sldImg"/>
          </p:nvPr>
        </p:nvSpPr>
        <p:spPr>
          <a:solidFill>
            <a:srgbClr val="FFFFFF"/>
          </a:solidFill>
          <a:ln/>
        </p:spPr>
      </p:sp>
      <p:sp>
        <p:nvSpPr>
          <p:cNvPr id="104452" name="Rectangle 3"/>
          <p:cNvSpPr>
            <a:spLocks noGrp="1" noChangeArrowheads="1"/>
          </p:cNvSpPr>
          <p:nvPr>
            <p:ph type="body" idx="1"/>
          </p:nvPr>
        </p:nvSpPr>
        <p:spPr>
          <a:noFill/>
          <a:ln>
            <a:solidFill>
              <a:srgbClr val="000000"/>
            </a:solidFill>
          </a:ln>
        </p:spPr>
        <p:txBody>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8D5D25E5-33FC-B042-8A67-7E4EC7EC9B78}" type="slidenum">
              <a:rPr lang="en-US" sz="1200" b="0">
                <a:latin typeface="Calibri"/>
              </a:rPr>
              <a:pPr algn="r"/>
              <a:t>47</a:t>
            </a:fld>
            <a:endParaRPr lang="en-US" sz="1200" b="0" dirty="0">
              <a:latin typeface="Calibri"/>
            </a:endParaRPr>
          </a:p>
        </p:txBody>
      </p:sp>
      <p:sp>
        <p:nvSpPr>
          <p:cNvPr id="106499" name="Rectangle 2"/>
          <p:cNvSpPr>
            <a:spLocks noGrp="1" noRot="1" noChangeAspect="1" noChangeArrowheads="1" noTextEdit="1"/>
          </p:cNvSpPr>
          <p:nvPr>
            <p:ph type="sldImg"/>
          </p:nvPr>
        </p:nvSpPr>
        <p:spPr>
          <a:solidFill>
            <a:srgbClr val="FFFFFF"/>
          </a:solidFill>
          <a:ln/>
        </p:spPr>
      </p:sp>
      <p:sp>
        <p:nvSpPr>
          <p:cNvPr id="106500" name="Rectangle 3"/>
          <p:cNvSpPr>
            <a:spLocks noGrp="1" noChangeArrowheads="1"/>
          </p:cNvSpPr>
          <p:nvPr>
            <p:ph type="body" idx="1"/>
          </p:nvPr>
        </p:nvSpPr>
        <p:spPr>
          <a:noFill/>
          <a:ln>
            <a:solidFill>
              <a:srgbClr val="000000"/>
            </a:solidFill>
          </a:ln>
        </p:spPr>
        <p:txBody>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3B4A01DE-7833-E943-B543-4B689CB241B7}" type="slidenum">
              <a:rPr lang="en-US" sz="1200" b="0">
                <a:latin typeface="Calibri"/>
              </a:rPr>
              <a:pPr algn="r"/>
              <a:t>48</a:t>
            </a:fld>
            <a:endParaRPr lang="en-US" sz="1200" b="0" dirty="0">
              <a:latin typeface="Calibri"/>
            </a:endParaRPr>
          </a:p>
        </p:txBody>
      </p:sp>
      <p:sp>
        <p:nvSpPr>
          <p:cNvPr id="108547" name="Rectangle 2"/>
          <p:cNvSpPr>
            <a:spLocks noGrp="1" noRot="1" noChangeAspect="1" noChangeArrowheads="1" noTextEdit="1"/>
          </p:cNvSpPr>
          <p:nvPr>
            <p:ph type="sldImg"/>
          </p:nvPr>
        </p:nvSpPr>
        <p:spPr>
          <a:solidFill>
            <a:srgbClr val="FFFFFF"/>
          </a:solidFill>
          <a:ln/>
        </p:spPr>
      </p:sp>
      <p:sp>
        <p:nvSpPr>
          <p:cNvPr id="108548" name="Rectangle 3"/>
          <p:cNvSpPr>
            <a:spLocks noGrp="1" noChangeArrowheads="1"/>
          </p:cNvSpPr>
          <p:nvPr>
            <p:ph type="body" idx="1"/>
          </p:nvPr>
        </p:nvSpPr>
        <p:spPr>
          <a:noFill/>
          <a:ln>
            <a:solidFill>
              <a:srgbClr val="000000"/>
            </a:solidFill>
          </a:ln>
        </p:spPr>
        <p:txBody>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2023F799-F28E-2E40-9610-900936D50B76}" type="slidenum">
              <a:rPr lang="en-US" sz="1200" b="0">
                <a:latin typeface="Calibri"/>
              </a:rPr>
              <a:pPr algn="r"/>
              <a:t>49</a:t>
            </a:fld>
            <a:endParaRPr lang="en-US" sz="1200" b="0" dirty="0">
              <a:latin typeface="Calibri"/>
            </a:endParaRPr>
          </a:p>
        </p:txBody>
      </p:sp>
      <p:sp>
        <p:nvSpPr>
          <p:cNvPr id="110595" name="Rectangle 2"/>
          <p:cNvSpPr>
            <a:spLocks noGrp="1" noRot="1" noChangeAspect="1" noChangeArrowheads="1" noTextEdit="1"/>
          </p:cNvSpPr>
          <p:nvPr>
            <p:ph type="sldImg"/>
          </p:nvPr>
        </p:nvSpPr>
        <p:spPr>
          <a:solidFill>
            <a:srgbClr val="FFFFFF"/>
          </a:solidFill>
          <a:ln/>
        </p:spPr>
      </p:sp>
      <p:sp>
        <p:nvSpPr>
          <p:cNvPr id="110596" name="Rectangle 3"/>
          <p:cNvSpPr>
            <a:spLocks noGrp="1" noChangeArrowheads="1"/>
          </p:cNvSpPr>
          <p:nvPr>
            <p:ph type="body" idx="1"/>
          </p:nvPr>
        </p:nvSpPr>
        <p:spPr>
          <a:noFill/>
          <a:ln>
            <a:solidFill>
              <a:srgbClr val="000000"/>
            </a:solidFill>
          </a:ln>
        </p:spPr>
        <p:txBody>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9B3FEA08-43D6-524C-8480-0CE020AEE259}" type="slidenum">
              <a:rPr lang="en-US" sz="1200" b="0">
                <a:latin typeface="Calibri"/>
              </a:rPr>
              <a:pPr algn="r"/>
              <a:t>50</a:t>
            </a:fld>
            <a:endParaRPr lang="en-US" sz="1200" b="0" dirty="0">
              <a:latin typeface="Calibri"/>
            </a:endParaRPr>
          </a:p>
        </p:txBody>
      </p:sp>
      <p:sp>
        <p:nvSpPr>
          <p:cNvPr id="112643" name="Rectangle 2"/>
          <p:cNvSpPr>
            <a:spLocks noGrp="1" noRot="1" noChangeAspect="1" noChangeArrowheads="1" noTextEdit="1"/>
          </p:cNvSpPr>
          <p:nvPr>
            <p:ph type="sldImg"/>
          </p:nvPr>
        </p:nvSpPr>
        <p:spPr>
          <a:solidFill>
            <a:srgbClr val="FFFFFF"/>
          </a:solidFill>
          <a:ln/>
        </p:spPr>
      </p:sp>
      <p:sp>
        <p:nvSpPr>
          <p:cNvPr id="112644" name="Rectangle 3"/>
          <p:cNvSpPr>
            <a:spLocks noGrp="1" noChangeArrowheads="1"/>
          </p:cNvSpPr>
          <p:nvPr>
            <p:ph type="body" idx="1"/>
          </p:nvPr>
        </p:nvSpPr>
        <p:spPr>
          <a:noFill/>
          <a:ln>
            <a:solidFill>
              <a:srgbClr val="000000"/>
            </a:solidFill>
          </a:ln>
        </p:spPr>
        <p:txBody>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DF7B5D08-5831-3D4D-8A7F-A7BE4D6D40B3}" type="slidenum">
              <a:rPr lang="en-US" sz="1200" b="0">
                <a:latin typeface="Calibri"/>
              </a:rPr>
              <a:pPr algn="r"/>
              <a:t>5</a:t>
            </a:fld>
            <a:endParaRPr lang="en-US" sz="1200" b="0" dirty="0">
              <a:latin typeface="Calibri"/>
            </a:endParaRPr>
          </a:p>
        </p:txBody>
      </p:sp>
      <p:sp>
        <p:nvSpPr>
          <p:cNvPr id="24579" name="Rectangle 2"/>
          <p:cNvSpPr>
            <a:spLocks noGrp="1" noRot="1" noChangeAspect="1" noChangeArrowheads="1" noTextEdit="1"/>
          </p:cNvSpPr>
          <p:nvPr>
            <p:ph type="sldImg"/>
          </p:nvPr>
        </p:nvSpPr>
        <p:spPr>
          <a:solidFill>
            <a:srgbClr val="FFFFFF"/>
          </a:solidFill>
          <a:ln/>
        </p:spPr>
      </p:sp>
      <p:sp>
        <p:nvSpPr>
          <p:cNvPr id="24580" name="Rectangle 3"/>
          <p:cNvSpPr>
            <a:spLocks noGrp="1" noChangeArrowheads="1"/>
          </p:cNvSpPr>
          <p:nvPr>
            <p:ph type="body" idx="1"/>
          </p:nvPr>
        </p:nvSpPr>
        <p:spPr>
          <a:noFill/>
          <a:ln>
            <a:solidFill>
              <a:srgbClr val="000000"/>
            </a:solidFill>
          </a:ln>
        </p:spPr>
        <p:txBody>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01A74EF4-73B8-3B46-9C5D-0591F2775133}" type="slidenum">
              <a:rPr lang="en-US" sz="1200" b="0">
                <a:latin typeface="Calibri"/>
              </a:rPr>
              <a:pPr algn="r"/>
              <a:t>51</a:t>
            </a:fld>
            <a:endParaRPr lang="en-US" sz="1200" b="0" dirty="0">
              <a:latin typeface="Calibri"/>
            </a:endParaRPr>
          </a:p>
        </p:txBody>
      </p:sp>
      <p:sp>
        <p:nvSpPr>
          <p:cNvPr id="114691" name="Rectangle 2"/>
          <p:cNvSpPr>
            <a:spLocks noGrp="1" noRot="1" noChangeAspect="1" noChangeArrowheads="1" noTextEdit="1"/>
          </p:cNvSpPr>
          <p:nvPr>
            <p:ph type="sldImg"/>
          </p:nvPr>
        </p:nvSpPr>
        <p:spPr>
          <a:solidFill>
            <a:srgbClr val="FFFFFF"/>
          </a:solidFill>
          <a:ln/>
        </p:spPr>
      </p:sp>
      <p:sp>
        <p:nvSpPr>
          <p:cNvPr id="114692" name="Rectangle 3"/>
          <p:cNvSpPr>
            <a:spLocks noGrp="1" noChangeArrowheads="1"/>
          </p:cNvSpPr>
          <p:nvPr>
            <p:ph type="body" idx="1"/>
          </p:nvPr>
        </p:nvSpPr>
        <p:spPr>
          <a:noFill/>
          <a:ln>
            <a:solidFill>
              <a:srgbClr val="000000"/>
            </a:solidFill>
          </a:ln>
        </p:spPr>
        <p:txBody>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EA2F28F1-C1F3-B84A-A3F4-A085824F15F7}" type="slidenum">
              <a:rPr lang="en-US" sz="1200" b="0">
                <a:latin typeface="Calibri"/>
              </a:rPr>
              <a:pPr algn="r"/>
              <a:t>52</a:t>
            </a:fld>
            <a:endParaRPr lang="en-US" sz="1200" b="0" dirty="0">
              <a:latin typeface="Calibri"/>
            </a:endParaRPr>
          </a:p>
        </p:txBody>
      </p:sp>
      <p:sp>
        <p:nvSpPr>
          <p:cNvPr id="116739" name="Rectangle 2"/>
          <p:cNvSpPr>
            <a:spLocks noGrp="1" noRot="1" noChangeAspect="1" noChangeArrowheads="1" noTextEdit="1"/>
          </p:cNvSpPr>
          <p:nvPr>
            <p:ph type="sldImg"/>
          </p:nvPr>
        </p:nvSpPr>
        <p:spPr>
          <a:solidFill>
            <a:srgbClr val="FFFFFF"/>
          </a:solidFill>
          <a:ln/>
        </p:spPr>
      </p:sp>
      <p:sp>
        <p:nvSpPr>
          <p:cNvPr id="116740" name="Rectangle 3"/>
          <p:cNvSpPr>
            <a:spLocks noGrp="1" noChangeArrowheads="1"/>
          </p:cNvSpPr>
          <p:nvPr>
            <p:ph type="body" idx="1"/>
          </p:nvPr>
        </p:nvSpPr>
        <p:spPr>
          <a:noFill/>
          <a:ln>
            <a:solidFill>
              <a:srgbClr val="000000"/>
            </a:solidFill>
          </a:ln>
        </p:spPr>
        <p:txBody>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31FE35E1-D137-3442-B58A-35E2001D2A53}" type="slidenum">
              <a:rPr lang="en-US" sz="1200" b="0">
                <a:latin typeface="Calibri"/>
              </a:rPr>
              <a:pPr algn="r"/>
              <a:t>53</a:t>
            </a:fld>
            <a:endParaRPr lang="en-US" sz="1200" b="0" dirty="0">
              <a:latin typeface="Calibri"/>
            </a:endParaRPr>
          </a:p>
        </p:txBody>
      </p:sp>
      <p:sp>
        <p:nvSpPr>
          <p:cNvPr id="118787" name="Rectangle 2"/>
          <p:cNvSpPr>
            <a:spLocks noGrp="1" noRot="1" noChangeAspect="1" noChangeArrowheads="1" noTextEdit="1"/>
          </p:cNvSpPr>
          <p:nvPr>
            <p:ph type="sldImg"/>
          </p:nvPr>
        </p:nvSpPr>
        <p:spPr>
          <a:solidFill>
            <a:srgbClr val="FFFFFF"/>
          </a:solidFill>
          <a:ln/>
        </p:spPr>
      </p:sp>
      <p:sp>
        <p:nvSpPr>
          <p:cNvPr id="118788" name="Rectangle 3"/>
          <p:cNvSpPr>
            <a:spLocks noGrp="1" noChangeArrowheads="1"/>
          </p:cNvSpPr>
          <p:nvPr>
            <p:ph type="body" idx="1"/>
          </p:nvPr>
        </p:nvSpPr>
        <p:spPr>
          <a:noFill/>
          <a:ln>
            <a:solidFill>
              <a:srgbClr val="000000"/>
            </a:solidFill>
          </a:ln>
        </p:spPr>
        <p:txBody>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17E6C86C-DFD7-2641-A7EC-4CDEE5F957F7}" type="slidenum">
              <a:rPr lang="en-US" sz="1200" b="0">
                <a:latin typeface="Calibri"/>
              </a:rPr>
              <a:pPr algn="r"/>
              <a:t>54</a:t>
            </a:fld>
            <a:endParaRPr lang="en-US" sz="1200" b="0" dirty="0">
              <a:latin typeface="Calibri"/>
            </a:endParaRPr>
          </a:p>
        </p:txBody>
      </p:sp>
      <p:sp>
        <p:nvSpPr>
          <p:cNvPr id="120835" name="Rectangle 2"/>
          <p:cNvSpPr>
            <a:spLocks noGrp="1" noRot="1" noChangeAspect="1" noChangeArrowheads="1" noTextEdit="1"/>
          </p:cNvSpPr>
          <p:nvPr>
            <p:ph type="sldImg"/>
          </p:nvPr>
        </p:nvSpPr>
        <p:spPr>
          <a:solidFill>
            <a:srgbClr val="FFFFFF"/>
          </a:solidFill>
          <a:ln/>
        </p:spPr>
      </p:sp>
      <p:sp>
        <p:nvSpPr>
          <p:cNvPr id="120836" name="Rectangle 3"/>
          <p:cNvSpPr>
            <a:spLocks noGrp="1" noChangeArrowheads="1"/>
          </p:cNvSpPr>
          <p:nvPr>
            <p:ph type="body" idx="1"/>
          </p:nvPr>
        </p:nvSpPr>
        <p:spPr>
          <a:noFill/>
          <a:ln>
            <a:solidFill>
              <a:srgbClr val="000000"/>
            </a:solidFill>
          </a:ln>
        </p:spPr>
        <p:txBody>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E1405FDE-3171-FF4B-9163-FE94E88277D7}" type="slidenum">
              <a:rPr lang="en-US" sz="1200" b="0">
                <a:latin typeface="Calibri"/>
              </a:rPr>
              <a:pPr algn="r"/>
              <a:t>55</a:t>
            </a:fld>
            <a:endParaRPr lang="en-US" sz="1200" b="0" dirty="0">
              <a:latin typeface="Calibri"/>
            </a:endParaRPr>
          </a:p>
        </p:txBody>
      </p:sp>
      <p:sp>
        <p:nvSpPr>
          <p:cNvPr id="122883" name="Rectangle 2"/>
          <p:cNvSpPr>
            <a:spLocks noGrp="1" noRot="1" noChangeAspect="1" noChangeArrowheads="1" noTextEdit="1"/>
          </p:cNvSpPr>
          <p:nvPr>
            <p:ph type="sldImg"/>
          </p:nvPr>
        </p:nvSpPr>
        <p:spPr>
          <a:solidFill>
            <a:srgbClr val="FFFFFF"/>
          </a:solidFill>
          <a:ln/>
        </p:spPr>
      </p:sp>
      <p:sp>
        <p:nvSpPr>
          <p:cNvPr id="122884" name="Rectangle 3"/>
          <p:cNvSpPr>
            <a:spLocks noGrp="1" noChangeArrowheads="1"/>
          </p:cNvSpPr>
          <p:nvPr>
            <p:ph type="body" idx="1"/>
          </p:nvPr>
        </p:nvSpPr>
        <p:spPr>
          <a:noFill/>
          <a:ln>
            <a:solidFill>
              <a:srgbClr val="000000"/>
            </a:solidFill>
          </a:ln>
        </p:spPr>
        <p:txBody>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CCA915F3-3924-8446-A608-FFBDF7B7331C}" type="slidenum">
              <a:rPr lang="en-US" sz="1200" b="0">
                <a:latin typeface="Calibri"/>
              </a:rPr>
              <a:pPr algn="r"/>
              <a:t>56</a:t>
            </a:fld>
            <a:endParaRPr lang="en-US" sz="1200" b="0" dirty="0">
              <a:latin typeface="Calibri"/>
            </a:endParaRPr>
          </a:p>
        </p:txBody>
      </p:sp>
      <p:sp>
        <p:nvSpPr>
          <p:cNvPr id="124931" name="Rectangle 2"/>
          <p:cNvSpPr>
            <a:spLocks noGrp="1" noRot="1" noChangeAspect="1" noChangeArrowheads="1" noTextEdit="1"/>
          </p:cNvSpPr>
          <p:nvPr>
            <p:ph type="sldImg"/>
          </p:nvPr>
        </p:nvSpPr>
        <p:spPr>
          <a:solidFill>
            <a:srgbClr val="FFFFFF"/>
          </a:solidFill>
          <a:ln/>
        </p:spPr>
      </p:sp>
      <p:sp>
        <p:nvSpPr>
          <p:cNvPr id="124932" name="Rectangle 3"/>
          <p:cNvSpPr>
            <a:spLocks noGrp="1" noChangeArrowheads="1"/>
          </p:cNvSpPr>
          <p:nvPr>
            <p:ph type="body" idx="1"/>
          </p:nvPr>
        </p:nvSpPr>
        <p:spPr>
          <a:noFill/>
          <a:ln>
            <a:solidFill>
              <a:srgbClr val="000000"/>
            </a:solidFill>
          </a:ln>
        </p:spPr>
        <p:txBody>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1B113FD1-F10E-BA42-8E6C-5A10549BCB6B}" type="slidenum">
              <a:rPr lang="en-US" sz="1200" b="0">
                <a:latin typeface="Calibri"/>
              </a:rPr>
              <a:pPr algn="r"/>
              <a:t>57</a:t>
            </a:fld>
            <a:endParaRPr lang="en-US" sz="1200" b="0" dirty="0">
              <a:latin typeface="Calibri"/>
            </a:endParaRPr>
          </a:p>
        </p:txBody>
      </p:sp>
      <p:sp>
        <p:nvSpPr>
          <p:cNvPr id="126979" name="Rectangle 2"/>
          <p:cNvSpPr>
            <a:spLocks noGrp="1" noRot="1" noChangeAspect="1" noChangeArrowheads="1" noTextEdit="1"/>
          </p:cNvSpPr>
          <p:nvPr>
            <p:ph type="sldImg"/>
          </p:nvPr>
        </p:nvSpPr>
        <p:spPr>
          <a:solidFill>
            <a:srgbClr val="FFFFFF"/>
          </a:solidFill>
          <a:ln/>
        </p:spPr>
      </p:sp>
      <p:sp>
        <p:nvSpPr>
          <p:cNvPr id="126980" name="Rectangle 3"/>
          <p:cNvSpPr>
            <a:spLocks noGrp="1" noChangeArrowheads="1"/>
          </p:cNvSpPr>
          <p:nvPr>
            <p:ph type="body" idx="1"/>
          </p:nvPr>
        </p:nvSpPr>
        <p:spPr>
          <a:noFill/>
          <a:ln>
            <a:solidFill>
              <a:srgbClr val="000000"/>
            </a:solidFill>
          </a:ln>
        </p:spPr>
        <p:txBody>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02EDFF7A-E6B1-1040-8F60-BE44DD4DD67B}" type="slidenum">
              <a:rPr lang="en-US" sz="1200" b="0">
                <a:latin typeface="Calibri"/>
              </a:rPr>
              <a:pPr algn="r"/>
              <a:t>58</a:t>
            </a:fld>
            <a:endParaRPr lang="en-US" sz="1200" b="0" dirty="0">
              <a:latin typeface="Calibri"/>
            </a:endParaRPr>
          </a:p>
        </p:txBody>
      </p:sp>
      <p:sp>
        <p:nvSpPr>
          <p:cNvPr id="129027" name="Rectangle 2"/>
          <p:cNvSpPr>
            <a:spLocks noGrp="1" noRot="1" noChangeAspect="1" noChangeArrowheads="1" noTextEdit="1"/>
          </p:cNvSpPr>
          <p:nvPr>
            <p:ph type="sldImg"/>
          </p:nvPr>
        </p:nvSpPr>
        <p:spPr>
          <a:solidFill>
            <a:srgbClr val="FFFFFF"/>
          </a:solidFill>
          <a:ln/>
        </p:spPr>
      </p:sp>
      <p:sp>
        <p:nvSpPr>
          <p:cNvPr id="129028" name="Rectangle 3"/>
          <p:cNvSpPr>
            <a:spLocks noGrp="1" noChangeArrowheads="1"/>
          </p:cNvSpPr>
          <p:nvPr>
            <p:ph type="body" idx="1"/>
          </p:nvPr>
        </p:nvSpPr>
        <p:spPr>
          <a:noFill/>
          <a:ln>
            <a:solidFill>
              <a:srgbClr val="000000"/>
            </a:solidFill>
          </a:ln>
        </p:spPr>
        <p:txBody>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4670846C-9358-A547-96BC-E597BACED0F2}" type="slidenum">
              <a:rPr lang="en-US" sz="1200" b="0">
                <a:latin typeface="Calibri"/>
              </a:rPr>
              <a:pPr algn="r"/>
              <a:t>59</a:t>
            </a:fld>
            <a:endParaRPr lang="en-US" sz="1200" b="0" dirty="0">
              <a:latin typeface="Calibri"/>
            </a:endParaRPr>
          </a:p>
        </p:txBody>
      </p:sp>
      <p:sp>
        <p:nvSpPr>
          <p:cNvPr id="131075" name="Rectangle 2"/>
          <p:cNvSpPr>
            <a:spLocks noGrp="1" noRot="1" noChangeAspect="1" noChangeArrowheads="1" noTextEdit="1"/>
          </p:cNvSpPr>
          <p:nvPr>
            <p:ph type="sldImg"/>
          </p:nvPr>
        </p:nvSpPr>
        <p:spPr>
          <a:solidFill>
            <a:srgbClr val="FFFFFF"/>
          </a:solidFill>
          <a:ln/>
        </p:spPr>
      </p:sp>
      <p:sp>
        <p:nvSpPr>
          <p:cNvPr id="131076" name="Rectangle 3"/>
          <p:cNvSpPr>
            <a:spLocks noGrp="1" noChangeArrowheads="1"/>
          </p:cNvSpPr>
          <p:nvPr>
            <p:ph type="body" idx="1"/>
          </p:nvPr>
        </p:nvSpPr>
        <p:spPr>
          <a:noFill/>
          <a:ln>
            <a:solidFill>
              <a:srgbClr val="000000"/>
            </a:solidFill>
          </a:ln>
        </p:spPr>
        <p:txBody>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964308D0-D477-C149-A00F-C3966B7224A7}" type="slidenum">
              <a:rPr lang="en-US" sz="1200" b="0">
                <a:latin typeface="Calibri"/>
              </a:rPr>
              <a:pPr algn="r"/>
              <a:t>60</a:t>
            </a:fld>
            <a:endParaRPr lang="en-US" sz="1200" b="0" dirty="0">
              <a:latin typeface="Calibri"/>
            </a:endParaRPr>
          </a:p>
        </p:txBody>
      </p:sp>
      <p:sp>
        <p:nvSpPr>
          <p:cNvPr id="133123" name="Rectangle 2"/>
          <p:cNvSpPr>
            <a:spLocks noGrp="1" noRot="1" noChangeAspect="1" noChangeArrowheads="1" noTextEdit="1"/>
          </p:cNvSpPr>
          <p:nvPr>
            <p:ph type="sldImg"/>
          </p:nvPr>
        </p:nvSpPr>
        <p:spPr>
          <a:solidFill>
            <a:srgbClr val="FFFFFF"/>
          </a:solidFill>
          <a:ln/>
        </p:spPr>
      </p:sp>
      <p:sp>
        <p:nvSpPr>
          <p:cNvPr id="133124" name="Rectangle 3"/>
          <p:cNvSpPr>
            <a:spLocks noGrp="1" noChangeArrowheads="1"/>
          </p:cNvSpPr>
          <p:nvPr>
            <p:ph type="body" idx="1"/>
          </p:nvPr>
        </p:nvSpPr>
        <p:spPr>
          <a:noFill/>
          <a:ln>
            <a:solidFill>
              <a:srgbClr val="000000"/>
            </a:solidFill>
          </a:ln>
        </p:spPr>
        <p:txBody>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p:cNvSpPr>
          <p:nvPr>
            <p:ph type="sldImg"/>
          </p:nvPr>
        </p:nvSpPr>
        <p:spPr>
          <a:solidFill>
            <a:srgbClr val="FFFFFF"/>
          </a:solidFill>
          <a:ln/>
        </p:spPr>
      </p:sp>
      <p:sp>
        <p:nvSpPr>
          <p:cNvPr id="26627" name="Rectangle 3"/>
          <p:cNvSpPr>
            <a:spLocks noGrp="1" noChangeArrowheads="1"/>
          </p:cNvSpPr>
          <p:nvPr>
            <p:ph type="body" idx="1"/>
          </p:nvPr>
        </p:nvSpPr>
        <p:spPr>
          <a:solidFill>
            <a:srgbClr val="FFFFFF"/>
          </a:solidFill>
          <a:ln>
            <a:solidFill>
              <a:srgbClr val="000000"/>
            </a:solidFill>
          </a:ln>
        </p:spPr>
        <p:txBody>
          <a:bodyPr/>
          <a:lstStyle/>
          <a:p>
            <a:endParaRPr lang="en-US" dirty="0">
              <a:ea typeface="ＭＳ Ｐゴシック" pitchFamily="-1" charset="-128"/>
              <a:cs typeface="ＭＳ Ｐゴシック" pitchFamily="-1" charset="-128"/>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44D7355C-F978-9241-9FAC-FC88207BC558}" type="slidenum">
              <a:rPr lang="en-US" sz="1200" b="0">
                <a:latin typeface="Calibri"/>
              </a:rPr>
              <a:pPr algn="r"/>
              <a:t>61</a:t>
            </a:fld>
            <a:endParaRPr lang="en-US" sz="1200" b="0" dirty="0">
              <a:latin typeface="Calibri"/>
            </a:endParaRPr>
          </a:p>
        </p:txBody>
      </p:sp>
      <p:sp>
        <p:nvSpPr>
          <p:cNvPr id="135171" name="Rectangle 2"/>
          <p:cNvSpPr>
            <a:spLocks noGrp="1" noRot="1" noChangeAspect="1" noChangeArrowheads="1" noTextEdit="1"/>
          </p:cNvSpPr>
          <p:nvPr>
            <p:ph type="sldImg"/>
          </p:nvPr>
        </p:nvSpPr>
        <p:spPr>
          <a:solidFill>
            <a:srgbClr val="FFFFFF"/>
          </a:solidFill>
          <a:ln/>
        </p:spPr>
      </p:sp>
      <p:sp>
        <p:nvSpPr>
          <p:cNvPr id="135172" name="Rectangle 3"/>
          <p:cNvSpPr>
            <a:spLocks noGrp="1" noChangeArrowheads="1"/>
          </p:cNvSpPr>
          <p:nvPr>
            <p:ph type="body" idx="1"/>
          </p:nvPr>
        </p:nvSpPr>
        <p:spPr>
          <a:noFill/>
          <a:ln>
            <a:solidFill>
              <a:srgbClr val="000000"/>
            </a:solidFill>
          </a:ln>
        </p:spPr>
        <p:txBody>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208CFAFC-AF22-214E-93D5-47845E2AAA00}" type="slidenum">
              <a:rPr lang="en-US" sz="1200" b="0">
                <a:latin typeface="Calibri"/>
              </a:rPr>
              <a:pPr algn="r"/>
              <a:t>62</a:t>
            </a:fld>
            <a:endParaRPr lang="en-US" sz="1200" b="0" dirty="0">
              <a:latin typeface="Calibri"/>
            </a:endParaRPr>
          </a:p>
        </p:txBody>
      </p:sp>
      <p:sp>
        <p:nvSpPr>
          <p:cNvPr id="137219" name="Rectangle 2"/>
          <p:cNvSpPr>
            <a:spLocks noGrp="1" noRot="1" noChangeAspect="1" noChangeArrowheads="1" noTextEdit="1"/>
          </p:cNvSpPr>
          <p:nvPr>
            <p:ph type="sldImg"/>
          </p:nvPr>
        </p:nvSpPr>
        <p:spPr>
          <a:solidFill>
            <a:srgbClr val="FFFFFF"/>
          </a:solidFill>
          <a:ln/>
        </p:spPr>
      </p:sp>
      <p:sp>
        <p:nvSpPr>
          <p:cNvPr id="137220" name="Rectangle 3"/>
          <p:cNvSpPr>
            <a:spLocks noGrp="1" noChangeArrowheads="1"/>
          </p:cNvSpPr>
          <p:nvPr>
            <p:ph type="body" idx="1"/>
          </p:nvPr>
        </p:nvSpPr>
        <p:spPr>
          <a:noFill/>
          <a:ln>
            <a:solidFill>
              <a:srgbClr val="000000"/>
            </a:solidFill>
          </a:ln>
        </p:spPr>
        <p:txBody>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8382CC80-7D78-AA4B-941D-C58FBE87A4ED}" type="slidenum">
              <a:rPr lang="en-US" sz="1200" b="0">
                <a:latin typeface="Calibri"/>
              </a:rPr>
              <a:pPr algn="r"/>
              <a:t>63</a:t>
            </a:fld>
            <a:endParaRPr lang="en-US" sz="1200" b="0" dirty="0">
              <a:latin typeface="Calibri"/>
            </a:endParaRPr>
          </a:p>
        </p:txBody>
      </p:sp>
      <p:sp>
        <p:nvSpPr>
          <p:cNvPr id="139267" name="Rectangle 2"/>
          <p:cNvSpPr>
            <a:spLocks noGrp="1" noRot="1" noChangeAspect="1" noChangeArrowheads="1" noTextEdit="1"/>
          </p:cNvSpPr>
          <p:nvPr>
            <p:ph type="sldImg"/>
          </p:nvPr>
        </p:nvSpPr>
        <p:spPr>
          <a:solidFill>
            <a:srgbClr val="FFFFFF"/>
          </a:solidFill>
          <a:ln/>
        </p:spPr>
      </p:sp>
      <p:sp>
        <p:nvSpPr>
          <p:cNvPr id="139268" name="Rectangle 3"/>
          <p:cNvSpPr>
            <a:spLocks noGrp="1" noChangeArrowheads="1"/>
          </p:cNvSpPr>
          <p:nvPr>
            <p:ph type="body" idx="1"/>
          </p:nvPr>
        </p:nvSpPr>
        <p:spPr>
          <a:noFill/>
          <a:ln>
            <a:solidFill>
              <a:srgbClr val="000000"/>
            </a:solidFill>
          </a:ln>
        </p:spPr>
        <p:txBody>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p:cNvSpPr>
          <p:nvPr>
            <p:ph type="sldImg"/>
          </p:nvPr>
        </p:nvSpPr>
        <p:spPr>
          <a:solidFill>
            <a:srgbClr val="FFFFFF"/>
          </a:solidFill>
          <a:ln/>
        </p:spPr>
      </p:sp>
      <p:sp>
        <p:nvSpPr>
          <p:cNvPr id="141315" name="Rectangle 3"/>
          <p:cNvSpPr>
            <a:spLocks noGrp="1" noChangeArrowheads="1"/>
          </p:cNvSpPr>
          <p:nvPr>
            <p:ph type="body" idx="1"/>
          </p:nvPr>
        </p:nvSpPr>
        <p:spPr>
          <a:solidFill>
            <a:srgbClr val="FFFFFF"/>
          </a:solidFill>
          <a:ln>
            <a:solidFill>
              <a:srgbClr val="000000"/>
            </a:solidFill>
          </a:ln>
        </p:spPr>
        <p:txBody>
          <a:bodyPr/>
          <a:lstStyle/>
          <a:p>
            <a:endParaRPr lang="en-US" dirty="0">
              <a:ea typeface="ＭＳ Ｐゴシック" pitchFamily="-1" charset="-128"/>
              <a:cs typeface="ＭＳ Ｐゴシック" pitchFamily="-1" charset="-128"/>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p:cNvSpPr>
          <p:nvPr>
            <p:ph type="sldImg"/>
          </p:nvPr>
        </p:nvSpPr>
        <p:spPr>
          <a:solidFill>
            <a:srgbClr val="FFFFFF"/>
          </a:solidFill>
          <a:ln/>
        </p:spPr>
      </p:sp>
      <p:sp>
        <p:nvSpPr>
          <p:cNvPr id="143363" name="Rectangle 3"/>
          <p:cNvSpPr>
            <a:spLocks noGrp="1" noChangeArrowheads="1"/>
          </p:cNvSpPr>
          <p:nvPr>
            <p:ph type="body" idx="1"/>
          </p:nvPr>
        </p:nvSpPr>
        <p:spPr>
          <a:solidFill>
            <a:srgbClr val="FFFFFF"/>
          </a:solidFill>
          <a:ln>
            <a:solidFill>
              <a:srgbClr val="000000"/>
            </a:solidFill>
          </a:ln>
        </p:spPr>
        <p:txBody>
          <a:bodyPr/>
          <a:lstStyle/>
          <a:p>
            <a:endParaRPr lang="en-US" dirty="0">
              <a:ea typeface="ＭＳ Ｐゴシック" pitchFamily="-1" charset="-128"/>
              <a:cs typeface="ＭＳ Ｐゴシック" pitchFamily="-1" charset="-128"/>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p:cNvSpPr>
          <p:nvPr>
            <p:ph type="sldImg"/>
          </p:nvPr>
        </p:nvSpPr>
        <p:spPr>
          <a:solidFill>
            <a:srgbClr val="FFFFFF"/>
          </a:solidFill>
          <a:ln/>
        </p:spPr>
      </p:sp>
      <p:sp>
        <p:nvSpPr>
          <p:cNvPr id="145411" name="Rectangle 3"/>
          <p:cNvSpPr>
            <a:spLocks noGrp="1" noChangeArrowheads="1"/>
          </p:cNvSpPr>
          <p:nvPr>
            <p:ph type="body" idx="1"/>
          </p:nvPr>
        </p:nvSpPr>
        <p:spPr>
          <a:solidFill>
            <a:srgbClr val="FFFFFF"/>
          </a:solidFill>
          <a:ln>
            <a:solidFill>
              <a:srgbClr val="000000"/>
            </a:solidFill>
          </a:ln>
        </p:spPr>
        <p:txBody>
          <a:bodyPr/>
          <a:lstStyle/>
          <a:p>
            <a:endParaRPr lang="en-US" dirty="0">
              <a:ea typeface="ＭＳ Ｐゴシック" pitchFamily="-1" charset="-128"/>
              <a:cs typeface="ＭＳ Ｐゴシック" pitchFamily="-1" charset="-128"/>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p:cNvSpPr>
          <p:nvPr>
            <p:ph type="sldImg"/>
          </p:nvPr>
        </p:nvSpPr>
        <p:spPr>
          <a:solidFill>
            <a:srgbClr val="FFFFFF"/>
          </a:solidFill>
          <a:ln/>
        </p:spPr>
      </p:sp>
      <p:sp>
        <p:nvSpPr>
          <p:cNvPr id="147459" name="Rectangle 3"/>
          <p:cNvSpPr>
            <a:spLocks noGrp="1" noChangeArrowheads="1"/>
          </p:cNvSpPr>
          <p:nvPr>
            <p:ph type="body" idx="1"/>
          </p:nvPr>
        </p:nvSpPr>
        <p:spPr>
          <a:solidFill>
            <a:srgbClr val="FFFFFF"/>
          </a:solidFill>
          <a:ln>
            <a:solidFill>
              <a:srgbClr val="000000"/>
            </a:solidFill>
          </a:ln>
        </p:spPr>
        <p:txBody>
          <a:bodyPr/>
          <a:lstStyle/>
          <a:p>
            <a:endParaRPr lang="en-US" dirty="0">
              <a:ea typeface="ＭＳ Ｐゴシック" pitchFamily="-1" charset="-128"/>
              <a:cs typeface="ＭＳ Ｐゴシック" pitchFamily="-1" charset="-128"/>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p:cNvSpPr>
          <p:nvPr>
            <p:ph type="sldImg"/>
          </p:nvPr>
        </p:nvSpPr>
        <p:spPr>
          <a:solidFill>
            <a:srgbClr val="FFFFFF"/>
          </a:solidFill>
          <a:ln/>
        </p:spPr>
      </p:sp>
      <p:sp>
        <p:nvSpPr>
          <p:cNvPr id="149507" name="Rectangle 3"/>
          <p:cNvSpPr>
            <a:spLocks noGrp="1" noChangeArrowheads="1"/>
          </p:cNvSpPr>
          <p:nvPr>
            <p:ph type="body" idx="1"/>
          </p:nvPr>
        </p:nvSpPr>
        <p:spPr>
          <a:solidFill>
            <a:srgbClr val="FFFFFF"/>
          </a:solidFill>
          <a:ln>
            <a:solidFill>
              <a:srgbClr val="000000"/>
            </a:solidFill>
          </a:ln>
        </p:spPr>
        <p:txBody>
          <a:bodyPr/>
          <a:lstStyle/>
          <a:p>
            <a:endParaRPr lang="en-US" dirty="0">
              <a:ea typeface="ＭＳ Ｐゴシック" pitchFamily="-1" charset="-128"/>
              <a:cs typeface="ＭＳ Ｐゴシック" pitchFamily="-1" charset="-128"/>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p:cNvSpPr>
          <p:nvPr>
            <p:ph type="sldImg"/>
          </p:nvPr>
        </p:nvSpPr>
        <p:spPr>
          <a:solidFill>
            <a:srgbClr val="FFFFFF"/>
          </a:solidFill>
          <a:ln/>
        </p:spPr>
      </p:sp>
      <p:sp>
        <p:nvSpPr>
          <p:cNvPr id="151555" name="Rectangle 3"/>
          <p:cNvSpPr>
            <a:spLocks noGrp="1" noChangeArrowheads="1"/>
          </p:cNvSpPr>
          <p:nvPr>
            <p:ph type="body" idx="1"/>
          </p:nvPr>
        </p:nvSpPr>
        <p:spPr>
          <a:solidFill>
            <a:srgbClr val="FFFFFF"/>
          </a:solidFill>
          <a:ln>
            <a:solidFill>
              <a:srgbClr val="000000"/>
            </a:solidFill>
          </a:ln>
        </p:spPr>
        <p:txBody>
          <a:bodyPr/>
          <a:lstStyle/>
          <a:p>
            <a:endParaRPr lang="en-US" dirty="0">
              <a:ea typeface="ＭＳ Ｐゴシック" pitchFamily="-1" charset="-128"/>
              <a:cs typeface="ＭＳ Ｐゴシック" pitchFamily="-1" charset="-128"/>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p:cNvSpPr>
          <p:nvPr>
            <p:ph type="sldImg"/>
          </p:nvPr>
        </p:nvSpPr>
        <p:spPr>
          <a:solidFill>
            <a:srgbClr val="FFFFFF"/>
          </a:solidFill>
          <a:ln/>
        </p:spPr>
      </p:sp>
      <p:sp>
        <p:nvSpPr>
          <p:cNvPr id="153603" name="Rectangle 3"/>
          <p:cNvSpPr>
            <a:spLocks noGrp="1" noChangeArrowheads="1"/>
          </p:cNvSpPr>
          <p:nvPr>
            <p:ph type="body" idx="1"/>
          </p:nvPr>
        </p:nvSpPr>
        <p:spPr>
          <a:solidFill>
            <a:srgbClr val="FFFFFF"/>
          </a:solidFill>
          <a:ln>
            <a:solidFill>
              <a:srgbClr val="000000"/>
            </a:solidFill>
          </a:ln>
        </p:spPr>
        <p:txBody>
          <a:bodyPr/>
          <a:lstStyle/>
          <a:p>
            <a:endParaRPr lang="en-US" dirty="0">
              <a:ea typeface="ＭＳ Ｐゴシック" pitchFamily="-1" charset="-128"/>
              <a:cs typeface="ＭＳ Ｐゴシック" pitchFamily="-1"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57857D45-AB21-BF4A-AA5F-FEBB39BA1261}" type="slidenum">
              <a:rPr lang="en-US" sz="1200" b="0">
                <a:latin typeface="Calibri"/>
              </a:rPr>
              <a:pPr algn="r"/>
              <a:t>7</a:t>
            </a:fld>
            <a:endParaRPr lang="en-US" sz="1200" b="0" dirty="0">
              <a:latin typeface="Calibri"/>
            </a:endParaRPr>
          </a:p>
        </p:txBody>
      </p:sp>
      <p:sp>
        <p:nvSpPr>
          <p:cNvPr id="28675" name="Rectangle 2"/>
          <p:cNvSpPr>
            <a:spLocks noGrp="1" noRot="1" noChangeAspect="1" noChangeArrowheads="1" noTextEdit="1"/>
          </p:cNvSpPr>
          <p:nvPr>
            <p:ph type="sldImg"/>
          </p:nvPr>
        </p:nvSpPr>
        <p:spPr>
          <a:solidFill>
            <a:srgbClr val="FFFFFF"/>
          </a:solidFill>
          <a:ln/>
        </p:spPr>
      </p:sp>
      <p:sp>
        <p:nvSpPr>
          <p:cNvPr id="28676" name="Rectangle 3"/>
          <p:cNvSpPr>
            <a:spLocks noGrp="1" noChangeArrowheads="1"/>
          </p:cNvSpPr>
          <p:nvPr>
            <p:ph type="body" idx="1"/>
          </p:nvPr>
        </p:nvSpPr>
        <p:spPr>
          <a:noFill/>
          <a:ln>
            <a:solidFill>
              <a:srgbClr val="000000"/>
            </a:solidFill>
          </a:ln>
        </p:spPr>
        <p:txBody>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p:cNvSpPr>
          <p:nvPr>
            <p:ph type="sldImg"/>
          </p:nvPr>
        </p:nvSpPr>
        <p:spPr>
          <a:solidFill>
            <a:srgbClr val="FFFFFF"/>
          </a:solidFill>
          <a:ln/>
        </p:spPr>
      </p:sp>
      <p:sp>
        <p:nvSpPr>
          <p:cNvPr id="155651" name="Rectangle 3"/>
          <p:cNvSpPr>
            <a:spLocks noGrp="1" noChangeArrowheads="1"/>
          </p:cNvSpPr>
          <p:nvPr>
            <p:ph type="body" idx="1"/>
          </p:nvPr>
        </p:nvSpPr>
        <p:spPr>
          <a:solidFill>
            <a:srgbClr val="FFFFFF"/>
          </a:solidFill>
          <a:ln>
            <a:solidFill>
              <a:srgbClr val="000000"/>
            </a:solidFill>
          </a:ln>
        </p:spPr>
        <p:txBody>
          <a:bodyPr/>
          <a:lstStyle/>
          <a:p>
            <a:endParaRPr lang="en-US" dirty="0">
              <a:ea typeface="ＭＳ Ｐゴシック" pitchFamily="-1" charset="-128"/>
              <a:cs typeface="ＭＳ Ｐゴシック" pitchFamily="-1" charset="-128"/>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p:cNvSpPr>
          <p:nvPr>
            <p:ph type="sldImg"/>
          </p:nvPr>
        </p:nvSpPr>
        <p:spPr>
          <a:solidFill>
            <a:srgbClr val="FFFFFF"/>
          </a:solidFill>
          <a:ln/>
        </p:spPr>
      </p:sp>
      <p:sp>
        <p:nvSpPr>
          <p:cNvPr id="157699" name="Rectangle 3"/>
          <p:cNvSpPr>
            <a:spLocks noGrp="1" noChangeArrowheads="1"/>
          </p:cNvSpPr>
          <p:nvPr>
            <p:ph type="body" idx="1"/>
          </p:nvPr>
        </p:nvSpPr>
        <p:spPr>
          <a:solidFill>
            <a:srgbClr val="FFFFFF"/>
          </a:solidFill>
          <a:ln>
            <a:solidFill>
              <a:srgbClr val="000000"/>
            </a:solidFill>
          </a:ln>
        </p:spPr>
        <p:txBody>
          <a:bodyPr/>
          <a:lstStyle/>
          <a:p>
            <a:endParaRPr lang="en-US" dirty="0">
              <a:ea typeface="ＭＳ Ｐゴシック" pitchFamily="-1" charset="-128"/>
              <a:cs typeface="ＭＳ Ｐゴシック" pitchFamily="-1" charset="-128"/>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p:cNvSpPr>
          <p:nvPr>
            <p:ph type="sldImg"/>
          </p:nvPr>
        </p:nvSpPr>
        <p:spPr>
          <a:solidFill>
            <a:srgbClr val="FFFFFF"/>
          </a:solidFill>
          <a:ln/>
        </p:spPr>
      </p:sp>
      <p:sp>
        <p:nvSpPr>
          <p:cNvPr id="159747" name="Rectangle 3"/>
          <p:cNvSpPr>
            <a:spLocks noGrp="1" noChangeArrowheads="1"/>
          </p:cNvSpPr>
          <p:nvPr>
            <p:ph type="body" idx="1"/>
          </p:nvPr>
        </p:nvSpPr>
        <p:spPr>
          <a:solidFill>
            <a:srgbClr val="FFFFFF"/>
          </a:solidFill>
          <a:ln>
            <a:solidFill>
              <a:srgbClr val="000000"/>
            </a:solidFill>
          </a:ln>
        </p:spPr>
        <p:txBody>
          <a:bodyPr/>
          <a:lstStyle/>
          <a:p>
            <a:endParaRPr lang="en-US" dirty="0">
              <a:ea typeface="ＭＳ Ｐゴシック" pitchFamily="-1" charset="-128"/>
              <a:cs typeface="ＭＳ Ｐゴシック" pitchFamily="-1" charset="-128"/>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6A873ACE-25EA-D547-88C3-56EB0F31C7F6}" type="slidenum">
              <a:rPr lang="en-US" sz="1200" b="0">
                <a:latin typeface="Calibri"/>
              </a:rPr>
              <a:pPr algn="r"/>
              <a:t>83</a:t>
            </a:fld>
            <a:endParaRPr lang="en-US" sz="1200" b="0" dirty="0">
              <a:latin typeface="Calibri"/>
            </a:endParaRPr>
          </a:p>
        </p:txBody>
      </p:sp>
      <p:sp>
        <p:nvSpPr>
          <p:cNvPr id="161795" name="Rectangle 2"/>
          <p:cNvSpPr>
            <a:spLocks noGrp="1" noRot="1" noChangeAspect="1" noChangeArrowheads="1" noTextEdit="1"/>
          </p:cNvSpPr>
          <p:nvPr>
            <p:ph type="sldImg"/>
          </p:nvPr>
        </p:nvSpPr>
        <p:spPr>
          <a:solidFill>
            <a:srgbClr val="FFFFFF"/>
          </a:solidFill>
          <a:ln/>
        </p:spPr>
      </p:sp>
      <p:sp>
        <p:nvSpPr>
          <p:cNvPr id="161796" name="Rectangle 3"/>
          <p:cNvSpPr>
            <a:spLocks noGrp="1" noChangeArrowheads="1"/>
          </p:cNvSpPr>
          <p:nvPr>
            <p:ph type="body" idx="1"/>
          </p:nvPr>
        </p:nvSpPr>
        <p:spPr>
          <a:noFill/>
          <a:ln>
            <a:solidFill>
              <a:srgbClr val="000000"/>
            </a:solidFill>
          </a:ln>
        </p:spPr>
        <p:txBody>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F6E6D8AA-7854-C446-B657-624DEBA04EE0}" type="slidenum">
              <a:rPr lang="en-US" sz="1200" b="0">
                <a:latin typeface="Calibri"/>
              </a:rPr>
              <a:pPr algn="r"/>
              <a:t>84</a:t>
            </a:fld>
            <a:endParaRPr lang="en-US" sz="1200" b="0" dirty="0">
              <a:latin typeface="Calibri"/>
            </a:endParaRPr>
          </a:p>
        </p:txBody>
      </p:sp>
      <p:sp>
        <p:nvSpPr>
          <p:cNvPr id="163843" name="Rectangle 2"/>
          <p:cNvSpPr>
            <a:spLocks noGrp="1" noRot="1" noChangeAspect="1" noChangeArrowheads="1" noTextEdit="1"/>
          </p:cNvSpPr>
          <p:nvPr>
            <p:ph type="sldImg"/>
          </p:nvPr>
        </p:nvSpPr>
        <p:spPr>
          <a:solidFill>
            <a:srgbClr val="FFFFFF"/>
          </a:solidFill>
          <a:ln/>
        </p:spPr>
      </p:sp>
      <p:sp>
        <p:nvSpPr>
          <p:cNvPr id="163844" name="Rectangle 3"/>
          <p:cNvSpPr>
            <a:spLocks noGrp="1" noChangeArrowheads="1"/>
          </p:cNvSpPr>
          <p:nvPr>
            <p:ph type="body" idx="1"/>
          </p:nvPr>
        </p:nvSpPr>
        <p:spPr>
          <a:noFill/>
          <a:ln>
            <a:solidFill>
              <a:srgbClr val="000000"/>
            </a:solidFill>
          </a:ln>
        </p:spPr>
        <p:txBody>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E76B29AD-45A6-3843-B04E-11DFC78E735D}" type="slidenum">
              <a:rPr lang="en-US" sz="1200" b="0">
                <a:latin typeface="Calibri"/>
              </a:rPr>
              <a:pPr algn="r"/>
              <a:t>8</a:t>
            </a:fld>
            <a:endParaRPr lang="en-US" sz="1200" b="0" dirty="0">
              <a:latin typeface="Calibri"/>
            </a:endParaRPr>
          </a:p>
        </p:txBody>
      </p:sp>
      <p:sp>
        <p:nvSpPr>
          <p:cNvPr id="30723" name="Rectangle 2"/>
          <p:cNvSpPr>
            <a:spLocks noGrp="1" noRot="1" noChangeAspect="1" noChangeArrowheads="1" noTextEdit="1"/>
          </p:cNvSpPr>
          <p:nvPr>
            <p:ph type="sldImg"/>
          </p:nvPr>
        </p:nvSpPr>
        <p:spPr>
          <a:solidFill>
            <a:srgbClr val="FFFFFF"/>
          </a:solidFill>
          <a:ln/>
        </p:spPr>
      </p:sp>
      <p:sp>
        <p:nvSpPr>
          <p:cNvPr id="30724" name="Rectangle 3"/>
          <p:cNvSpPr>
            <a:spLocks noGrp="1" noChangeArrowheads="1"/>
          </p:cNvSpPr>
          <p:nvPr>
            <p:ph type="body" idx="1"/>
          </p:nvPr>
        </p:nvSpPr>
        <p:spPr>
          <a:noFill/>
          <a:ln>
            <a:solidFill>
              <a:srgbClr val="000000"/>
            </a:solidFill>
          </a:ln>
        </p:spPr>
        <p:txBody>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E528D5B0-2C49-BB4F-B886-D1D38F38FC07}" type="slidenum">
              <a:rPr lang="en-US" sz="1200" b="0">
                <a:latin typeface="Calibri"/>
              </a:rPr>
              <a:pPr algn="r"/>
              <a:t>9</a:t>
            </a:fld>
            <a:endParaRPr lang="en-US" sz="1200" b="0" dirty="0">
              <a:latin typeface="Calibri"/>
            </a:endParaRPr>
          </a:p>
        </p:txBody>
      </p:sp>
      <p:sp>
        <p:nvSpPr>
          <p:cNvPr id="32771" name="Rectangle 2"/>
          <p:cNvSpPr>
            <a:spLocks noGrp="1" noRot="1" noChangeAspect="1" noChangeArrowheads="1" noTextEdit="1"/>
          </p:cNvSpPr>
          <p:nvPr>
            <p:ph type="sldImg"/>
          </p:nvPr>
        </p:nvSpPr>
        <p:spPr>
          <a:solidFill>
            <a:srgbClr val="FFFFFF"/>
          </a:solidFill>
          <a:ln/>
        </p:spPr>
      </p:sp>
      <p:sp>
        <p:nvSpPr>
          <p:cNvPr id="32772" name="Rectangle 3"/>
          <p:cNvSpPr>
            <a:spLocks noGrp="1" noChangeArrowheads="1"/>
          </p:cNvSpPr>
          <p:nvPr>
            <p:ph type="body" idx="1"/>
          </p:nvPr>
        </p:nvSpPr>
        <p:spPr>
          <a:noFill/>
          <a:ln>
            <a:solidFill>
              <a:srgbClr val="000000"/>
            </a:solidFill>
          </a:ln>
        </p:spPr>
        <p:txBody>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86B6DCB-12FD-3246-90CE-886E5C5DD59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8161F8C-83D7-244B-8EC3-359A9D8DF3D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EE1C97-0D36-684D-939C-B56D8EAB836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801A0D-8422-D94D-AB9F-B60152F5705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F6374F-6860-E242-B8EE-3351FF7D041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06FAD82-CD4D-EC4C-92DD-850C8E48C48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127C320-9D83-AB41-96BA-C87087E5B45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884CE3B-9462-B641-9FC7-024C5A6365E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46F8BC1-E0C4-0449-8568-3976D2B79C9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E929C28-CEAD-104B-8E16-BFBB371E0EE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857F30C-DF44-284D-8FA4-8C6B67310B7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Calibri"/>
                <a:ea typeface="+mn-ea"/>
                <a:cs typeface="+mn-cs"/>
              </a:defRPr>
            </a:lvl1pPr>
          </a:lstStyle>
          <a:p>
            <a:pPr>
              <a:defRPr/>
            </a:pPr>
            <a:endParaRPr lang="en-US" dirty="0"/>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Calibri"/>
                <a:ea typeface="+mn-ea"/>
                <a:cs typeface="+mn-cs"/>
              </a:defRPr>
            </a:lvl1pPr>
          </a:lstStyle>
          <a:p>
            <a:pPr>
              <a:defRPr/>
            </a:pPr>
            <a:endParaRPr lang="en-US" dirty="0"/>
          </a:p>
        </p:txBody>
      </p:sp>
      <p:sp>
        <p:nvSpPr>
          <p:cNvPr id="512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Calibri"/>
                <a:ea typeface="+mn-ea"/>
                <a:cs typeface="+mn-cs"/>
              </a:defRPr>
            </a:lvl1pPr>
          </a:lstStyle>
          <a:p>
            <a:pPr>
              <a:defRPr/>
            </a:pPr>
            <a:fld id="{87355170-024D-4440-9DFC-1B83F9FFA230}"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rtl="0" eaLnBrk="0" fontAlgn="base" hangingPunct="0">
        <a:spcBef>
          <a:spcPct val="0"/>
        </a:spcBef>
        <a:spcAft>
          <a:spcPct val="0"/>
        </a:spcAft>
        <a:defRPr sz="4400">
          <a:solidFill>
            <a:schemeClr val="tx2"/>
          </a:solidFill>
          <a:latin typeface="Calibri"/>
          <a:ea typeface="+mj-ea"/>
          <a:cs typeface="+mj-cs"/>
        </a:defRPr>
      </a:lvl1pPr>
      <a:lvl2pPr algn="ctr" rtl="0" eaLnBrk="0" fontAlgn="base" hangingPunct="0">
        <a:spcBef>
          <a:spcPct val="0"/>
        </a:spcBef>
        <a:spcAft>
          <a:spcPct val="0"/>
        </a:spcAft>
        <a:defRPr sz="4400">
          <a:solidFill>
            <a:schemeClr val="tx2"/>
          </a:solidFill>
          <a:latin typeface="Arial" charset="0"/>
          <a:ea typeface="Osaka" charset="-128"/>
          <a:cs typeface="Osaka" charset="-128"/>
        </a:defRPr>
      </a:lvl2pPr>
      <a:lvl3pPr algn="ctr" rtl="0" eaLnBrk="0" fontAlgn="base" hangingPunct="0">
        <a:spcBef>
          <a:spcPct val="0"/>
        </a:spcBef>
        <a:spcAft>
          <a:spcPct val="0"/>
        </a:spcAft>
        <a:defRPr sz="4400">
          <a:solidFill>
            <a:schemeClr val="tx2"/>
          </a:solidFill>
          <a:latin typeface="Arial" charset="0"/>
          <a:ea typeface="Osaka" charset="-128"/>
          <a:cs typeface="Osaka" charset="-128"/>
        </a:defRPr>
      </a:lvl3pPr>
      <a:lvl4pPr algn="ctr" rtl="0" eaLnBrk="0" fontAlgn="base" hangingPunct="0">
        <a:spcBef>
          <a:spcPct val="0"/>
        </a:spcBef>
        <a:spcAft>
          <a:spcPct val="0"/>
        </a:spcAft>
        <a:defRPr sz="4400">
          <a:solidFill>
            <a:schemeClr val="tx2"/>
          </a:solidFill>
          <a:latin typeface="Arial" charset="0"/>
          <a:ea typeface="Osaka" charset="-128"/>
          <a:cs typeface="Osaka" charset="-128"/>
        </a:defRPr>
      </a:lvl4pPr>
      <a:lvl5pPr algn="ctr" rtl="0" eaLnBrk="0" fontAlgn="base" hangingPunct="0">
        <a:spcBef>
          <a:spcPct val="0"/>
        </a:spcBef>
        <a:spcAft>
          <a:spcPct val="0"/>
        </a:spcAft>
        <a:defRPr sz="4400">
          <a:solidFill>
            <a:schemeClr val="tx2"/>
          </a:solidFill>
          <a:latin typeface="Arial" charset="0"/>
          <a:ea typeface="Osaka" charset="-128"/>
          <a:cs typeface="Osaka" charset="-128"/>
        </a:defRPr>
      </a:lvl5pPr>
      <a:lvl6pPr marL="457200" algn="ctr" rtl="0" fontAlgn="base">
        <a:spcBef>
          <a:spcPct val="0"/>
        </a:spcBef>
        <a:spcAft>
          <a:spcPct val="0"/>
        </a:spcAft>
        <a:defRPr sz="4400">
          <a:solidFill>
            <a:schemeClr val="tx2"/>
          </a:solidFill>
          <a:latin typeface="Arial" charset="0"/>
          <a:ea typeface="Osaka" charset="-128"/>
          <a:cs typeface="Osaka" charset="-128"/>
        </a:defRPr>
      </a:lvl6pPr>
      <a:lvl7pPr marL="914400" algn="ctr" rtl="0" fontAlgn="base">
        <a:spcBef>
          <a:spcPct val="0"/>
        </a:spcBef>
        <a:spcAft>
          <a:spcPct val="0"/>
        </a:spcAft>
        <a:defRPr sz="4400">
          <a:solidFill>
            <a:schemeClr val="tx2"/>
          </a:solidFill>
          <a:latin typeface="Arial" charset="0"/>
          <a:ea typeface="Osaka" charset="-128"/>
          <a:cs typeface="Osaka" charset="-128"/>
        </a:defRPr>
      </a:lvl7pPr>
      <a:lvl8pPr marL="1371600" algn="ctr" rtl="0" fontAlgn="base">
        <a:spcBef>
          <a:spcPct val="0"/>
        </a:spcBef>
        <a:spcAft>
          <a:spcPct val="0"/>
        </a:spcAft>
        <a:defRPr sz="4400">
          <a:solidFill>
            <a:schemeClr val="tx2"/>
          </a:solidFill>
          <a:latin typeface="Arial" charset="0"/>
          <a:ea typeface="Osaka" charset="-128"/>
          <a:cs typeface="Osaka" charset="-128"/>
        </a:defRPr>
      </a:lvl8pPr>
      <a:lvl9pPr marL="1828800" algn="ctr" rtl="0" fontAlgn="base">
        <a:spcBef>
          <a:spcPct val="0"/>
        </a:spcBef>
        <a:spcAft>
          <a:spcPct val="0"/>
        </a:spcAft>
        <a:defRPr sz="4400">
          <a:solidFill>
            <a:schemeClr val="tx2"/>
          </a:solidFill>
          <a:latin typeface="Arial" charset="0"/>
          <a:ea typeface="Osaka" charset="-128"/>
          <a:cs typeface="Osaka"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a:ea typeface="+mn-ea"/>
          <a:cs typeface="+mn-cs"/>
        </a:defRPr>
      </a:lvl1pPr>
      <a:lvl2pPr marL="742950" indent="-285750" algn="l" rtl="0" eaLnBrk="0" fontAlgn="base" hangingPunct="0">
        <a:spcBef>
          <a:spcPct val="20000"/>
        </a:spcBef>
        <a:spcAft>
          <a:spcPct val="0"/>
        </a:spcAft>
        <a:buChar char="–"/>
        <a:defRPr sz="2800">
          <a:solidFill>
            <a:schemeClr val="tx1"/>
          </a:solidFill>
          <a:latin typeface="Calibri"/>
          <a:ea typeface="+mn-ea"/>
          <a:cs typeface="+mn-cs"/>
        </a:defRPr>
      </a:lvl2pPr>
      <a:lvl3pPr marL="1143000" indent="-228600" algn="l" rtl="0" eaLnBrk="0" fontAlgn="base" hangingPunct="0">
        <a:spcBef>
          <a:spcPct val="20000"/>
        </a:spcBef>
        <a:spcAft>
          <a:spcPct val="0"/>
        </a:spcAft>
        <a:buChar char="•"/>
        <a:defRPr sz="2400">
          <a:solidFill>
            <a:schemeClr val="tx1"/>
          </a:solidFill>
          <a:latin typeface="Calibri"/>
          <a:ea typeface="+mn-ea"/>
          <a:cs typeface="+mn-cs"/>
        </a:defRPr>
      </a:lvl3pPr>
      <a:lvl4pPr marL="1600200" indent="-228600" algn="l" rtl="0" eaLnBrk="0" fontAlgn="base" hangingPunct="0">
        <a:spcBef>
          <a:spcPct val="20000"/>
        </a:spcBef>
        <a:spcAft>
          <a:spcPct val="0"/>
        </a:spcAft>
        <a:buChar char="–"/>
        <a:defRPr sz="2000">
          <a:solidFill>
            <a:schemeClr val="tx1"/>
          </a:solidFill>
          <a:latin typeface="Calibri"/>
          <a:ea typeface="+mn-ea"/>
          <a:cs typeface="+mn-cs"/>
        </a:defRPr>
      </a:lvl4pPr>
      <a:lvl5pPr marL="2057400" indent="-228600" algn="l" rtl="0" eaLnBrk="0" fontAlgn="base" hangingPunct="0">
        <a:spcBef>
          <a:spcPct val="20000"/>
        </a:spcBef>
        <a:spcAft>
          <a:spcPct val="0"/>
        </a:spcAft>
        <a:buChar char="»"/>
        <a:defRPr sz="2000">
          <a:solidFill>
            <a:schemeClr val="tx1"/>
          </a:solidFill>
          <a:latin typeface="Calibri"/>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 Id="rId3"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8.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4.xml"/><Relationship Id="rId3"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idx="4294967295"/>
          </p:nvPr>
        </p:nvSpPr>
        <p:spPr>
          <a:xfrm>
            <a:off x="0" y="1371600"/>
            <a:ext cx="9144000" cy="1143000"/>
          </a:xfrm>
        </p:spPr>
        <p:txBody>
          <a:bodyPr/>
          <a:lstStyle/>
          <a:p>
            <a:pPr eaLnBrk="1" hangingPunct="1"/>
            <a:r>
              <a:rPr lang="en-US" sz="4000"/>
              <a:t>Psych 56L/ Ling 51:</a:t>
            </a:r>
            <a:br>
              <a:rPr lang="en-US" sz="4000"/>
            </a:br>
            <a:r>
              <a:rPr lang="en-US" sz="4000"/>
              <a:t>Acquisition of Language</a:t>
            </a:r>
            <a:endParaRPr lang="en-US"/>
          </a:p>
        </p:txBody>
      </p:sp>
      <p:sp>
        <p:nvSpPr>
          <p:cNvPr id="15363" name="Rectangle 3"/>
          <p:cNvSpPr>
            <a:spLocks noGrp="1" noChangeArrowheads="1"/>
          </p:cNvSpPr>
          <p:nvPr>
            <p:ph type="subTitle" idx="4294967295"/>
          </p:nvPr>
        </p:nvSpPr>
        <p:spPr>
          <a:xfrm>
            <a:off x="457200" y="3352800"/>
            <a:ext cx="8229600" cy="1752600"/>
          </a:xfrm>
        </p:spPr>
        <p:txBody>
          <a:bodyPr/>
          <a:lstStyle/>
          <a:p>
            <a:pPr marL="0" indent="0" algn="ctr" eaLnBrk="1" hangingPunct="1">
              <a:buFontTx/>
              <a:buNone/>
            </a:pPr>
            <a:r>
              <a:rPr lang="en-US"/>
              <a:t>Lecture 12</a:t>
            </a:r>
          </a:p>
          <a:p>
            <a:pPr marL="0" indent="0" algn="ctr" eaLnBrk="1" hangingPunct="1">
              <a:buFontTx/>
              <a:buNone/>
            </a:pPr>
            <a:r>
              <a:rPr lang="en-US"/>
              <a:t>Development of Morphology &amp; Syntax I</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a:xfrm>
            <a:off x="685800" y="0"/>
            <a:ext cx="7772400" cy="1143000"/>
          </a:xfrm>
          <a:noFill/>
        </p:spPr>
        <p:txBody>
          <a:bodyPr/>
          <a:lstStyle/>
          <a:p>
            <a:pPr eaLnBrk="1" hangingPunct="1"/>
            <a:r>
              <a:rPr lang="en-US" sz="3200"/>
              <a:t>Types of Morphology</a:t>
            </a:r>
          </a:p>
        </p:txBody>
      </p:sp>
      <p:sp>
        <p:nvSpPr>
          <p:cNvPr id="33795" name="Rectangle 8"/>
          <p:cNvSpPr>
            <a:spLocks noChangeArrowheads="1"/>
          </p:cNvSpPr>
          <p:nvPr/>
        </p:nvSpPr>
        <p:spPr bwMode="auto">
          <a:xfrm>
            <a:off x="381000" y="4495800"/>
            <a:ext cx="7391400" cy="12192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latin typeface="Calibri"/>
                <a:ea typeface="Osaka" pitchFamily="-1" charset="-128"/>
                <a:cs typeface="Osaka" pitchFamily="-1" charset="-128"/>
              </a:rPr>
              <a:t>He scowls.	      scowls = scowl + </a:t>
            </a:r>
            <a:r>
              <a:rPr lang="en-US" b="0" dirty="0">
                <a:solidFill>
                  <a:schemeClr val="bg2"/>
                </a:solidFill>
                <a:latin typeface="Calibri"/>
                <a:ea typeface="Osaka" pitchFamily="-1" charset="-128"/>
                <a:cs typeface="Osaka" pitchFamily="-1" charset="-128"/>
              </a:rPr>
              <a:t>s</a:t>
            </a:r>
            <a:r>
              <a:rPr lang="en-US" b="0" dirty="0">
                <a:latin typeface="Calibri"/>
                <a:ea typeface="Osaka" pitchFamily="-1" charset="-128"/>
                <a:cs typeface="Osaka" pitchFamily="-1" charset="-128"/>
              </a:rPr>
              <a:t> = </a:t>
            </a:r>
          </a:p>
          <a:p>
            <a:pPr marL="342900" indent="-342900" eaLnBrk="1" hangingPunct="1">
              <a:spcBef>
                <a:spcPct val="20000"/>
              </a:spcBef>
            </a:pPr>
            <a:endParaRPr lang="en-US" b="0" dirty="0">
              <a:latin typeface="Calibri"/>
              <a:ea typeface="Osaka" pitchFamily="-1" charset="-128"/>
              <a:cs typeface="Osaka" pitchFamily="-1" charset="-128"/>
            </a:endParaRPr>
          </a:p>
        </p:txBody>
      </p:sp>
      <p:sp>
        <p:nvSpPr>
          <p:cNvPr id="33796" name="Text Box 10"/>
          <p:cNvSpPr txBox="1">
            <a:spLocks noChangeArrowheads="1"/>
          </p:cNvSpPr>
          <p:nvPr/>
        </p:nvSpPr>
        <p:spPr bwMode="auto">
          <a:xfrm>
            <a:off x="7543800" y="4267200"/>
            <a:ext cx="1600200" cy="830997"/>
          </a:xfrm>
          <a:prstGeom prst="rect">
            <a:avLst/>
          </a:prstGeom>
          <a:noFill/>
          <a:ln w="9525">
            <a:noFill/>
            <a:miter lim="800000"/>
            <a:headEnd/>
            <a:tailEnd/>
          </a:ln>
        </p:spPr>
        <p:txBody>
          <a:bodyPr>
            <a:prstTxWarp prst="textNoShape">
              <a:avLst/>
            </a:prstTxWarp>
            <a:spAutoFit/>
          </a:bodyPr>
          <a:lstStyle/>
          <a:p>
            <a:r>
              <a:rPr lang="en-US" b="0" dirty="0">
                <a:latin typeface="Calibri"/>
              </a:rPr>
              <a:t>+ </a:t>
            </a:r>
            <a:r>
              <a:rPr lang="en-US" b="0" dirty="0">
                <a:solidFill>
                  <a:schemeClr val="bg2"/>
                </a:solidFill>
                <a:latin typeface="Calibri"/>
              </a:rPr>
              <a:t>present     </a:t>
            </a:r>
          </a:p>
          <a:p>
            <a:r>
              <a:rPr lang="en-US" b="0" dirty="0">
                <a:solidFill>
                  <a:schemeClr val="bg2"/>
                </a:solidFill>
                <a:latin typeface="Calibri"/>
              </a:rPr>
              <a:t>   tense</a:t>
            </a:r>
          </a:p>
        </p:txBody>
      </p:sp>
      <p:sp>
        <p:nvSpPr>
          <p:cNvPr id="33797" name="AutoShape 11"/>
          <p:cNvSpPr>
            <a:spLocks noChangeArrowheads="1"/>
          </p:cNvSpPr>
          <p:nvPr/>
        </p:nvSpPr>
        <p:spPr bwMode="auto">
          <a:xfrm>
            <a:off x="4724400" y="4953000"/>
            <a:ext cx="304800" cy="381000"/>
          </a:xfrm>
          <a:prstGeom prst="roundRect">
            <a:avLst>
              <a:gd name="adj" fmla="val 16667"/>
            </a:avLst>
          </a:prstGeom>
          <a:noFill/>
          <a:ln w="9525">
            <a:noFill/>
            <a:round/>
            <a:headEnd/>
            <a:tailEnd/>
          </a:ln>
        </p:spPr>
        <p:txBody>
          <a:bodyPr wrap="none" anchor="ctr">
            <a:prstTxWarp prst="textNoShape">
              <a:avLst/>
            </a:prstTxWarp>
          </a:bodyPr>
          <a:lstStyle/>
          <a:p>
            <a:endParaRPr lang="en-US" dirty="0">
              <a:latin typeface="Calibri"/>
            </a:endParaRPr>
          </a:p>
        </p:txBody>
      </p:sp>
      <p:sp>
        <p:nvSpPr>
          <p:cNvPr id="33798" name="Rectangle 5"/>
          <p:cNvSpPr>
            <a:spLocks noChangeArrowheads="1"/>
          </p:cNvSpPr>
          <p:nvPr/>
        </p:nvSpPr>
        <p:spPr bwMode="auto">
          <a:xfrm>
            <a:off x="0" y="1066800"/>
            <a:ext cx="9144000" cy="12192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solidFill>
                  <a:schemeClr val="bg2"/>
                </a:solidFill>
                <a:latin typeface="Calibri"/>
                <a:ea typeface="Osaka" pitchFamily="-1" charset="-128"/>
                <a:cs typeface="Osaka" pitchFamily="-1" charset="-128"/>
              </a:rPr>
              <a:t>Inflectional morphology</a:t>
            </a:r>
            <a:r>
              <a:rPr lang="en-US" b="0" dirty="0">
                <a:latin typeface="Calibri"/>
                <a:ea typeface="Osaka" pitchFamily="-1" charset="-128"/>
                <a:cs typeface="Osaka" pitchFamily="-1" charset="-128"/>
              </a:rPr>
              <a:t>: adds grammatical information, but does not change the word’s category (nouns stay nouns, verbs stay verbs, etc.)</a:t>
            </a:r>
          </a:p>
        </p:txBody>
      </p:sp>
      <p:sp>
        <p:nvSpPr>
          <p:cNvPr id="33799" name="Rectangle 6"/>
          <p:cNvSpPr>
            <a:spLocks noChangeArrowheads="1"/>
          </p:cNvSpPr>
          <p:nvPr/>
        </p:nvSpPr>
        <p:spPr bwMode="auto">
          <a:xfrm>
            <a:off x="457200" y="2590800"/>
            <a:ext cx="8458200" cy="12192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latin typeface="Calibri"/>
                <a:ea typeface="Osaka" pitchFamily="-1" charset="-128"/>
                <a:cs typeface="Osaka" pitchFamily="-1" charset="-128"/>
              </a:rPr>
              <a:t>One goblin.</a:t>
            </a:r>
          </a:p>
          <a:p>
            <a:pPr marL="342900" indent="-342900" eaLnBrk="1" hangingPunct="1">
              <a:spcBef>
                <a:spcPct val="20000"/>
              </a:spcBef>
            </a:pPr>
            <a:r>
              <a:rPr lang="en-US" b="0" dirty="0">
                <a:latin typeface="Calibri"/>
                <a:ea typeface="Osaka" pitchFamily="-1" charset="-128"/>
                <a:cs typeface="Osaka" pitchFamily="-1" charset="-128"/>
              </a:rPr>
              <a:t>Two goblin</a:t>
            </a:r>
            <a:r>
              <a:rPr lang="en-US" b="0" dirty="0">
                <a:solidFill>
                  <a:schemeClr val="bg2"/>
                </a:solidFill>
                <a:latin typeface="Calibri"/>
                <a:ea typeface="Osaka" pitchFamily="-1" charset="-128"/>
                <a:cs typeface="Osaka" pitchFamily="-1" charset="-128"/>
              </a:rPr>
              <a:t>s</a:t>
            </a:r>
            <a:r>
              <a:rPr lang="en-US" b="0" dirty="0">
                <a:latin typeface="Calibri"/>
                <a:ea typeface="Osaka" pitchFamily="-1" charset="-128"/>
                <a:cs typeface="Osaka" pitchFamily="-1" charset="-128"/>
              </a:rPr>
              <a:t>.		goblins = goblin + </a:t>
            </a:r>
            <a:r>
              <a:rPr lang="en-US" b="0" dirty="0">
                <a:solidFill>
                  <a:schemeClr val="bg2"/>
                </a:solidFill>
                <a:latin typeface="Calibri"/>
                <a:ea typeface="Osaka" pitchFamily="-1" charset="-128"/>
                <a:cs typeface="Osaka" pitchFamily="-1" charset="-128"/>
              </a:rPr>
              <a:t>s</a:t>
            </a:r>
            <a:r>
              <a:rPr lang="en-US" b="0" dirty="0">
                <a:latin typeface="Calibri"/>
                <a:ea typeface="Osaka" pitchFamily="-1" charset="-128"/>
                <a:cs typeface="Osaka" pitchFamily="-1" charset="-128"/>
              </a:rPr>
              <a:t> = </a:t>
            </a:r>
          </a:p>
        </p:txBody>
      </p:sp>
      <p:sp>
        <p:nvSpPr>
          <p:cNvPr id="33800" name="Text Box 8"/>
          <p:cNvSpPr txBox="1">
            <a:spLocks noChangeArrowheads="1"/>
          </p:cNvSpPr>
          <p:nvPr/>
        </p:nvSpPr>
        <p:spPr bwMode="auto">
          <a:xfrm>
            <a:off x="7620000" y="2971800"/>
            <a:ext cx="1126931" cy="461665"/>
          </a:xfrm>
          <a:prstGeom prst="rect">
            <a:avLst/>
          </a:prstGeom>
          <a:noFill/>
          <a:ln w="9525">
            <a:noFill/>
            <a:miter lim="800000"/>
            <a:headEnd/>
            <a:tailEnd/>
          </a:ln>
        </p:spPr>
        <p:txBody>
          <a:bodyPr wrap="none">
            <a:prstTxWarp prst="textNoShape">
              <a:avLst/>
            </a:prstTxWarp>
            <a:spAutoFit/>
          </a:bodyPr>
          <a:lstStyle/>
          <a:p>
            <a:r>
              <a:rPr lang="en-US" b="0" dirty="0">
                <a:latin typeface="Calibri"/>
              </a:rPr>
              <a:t>+ </a:t>
            </a:r>
            <a:r>
              <a:rPr lang="en-US" b="0" dirty="0">
                <a:solidFill>
                  <a:schemeClr val="bg2"/>
                </a:solidFill>
                <a:latin typeface="Calibri"/>
              </a:rPr>
              <a:t>plural</a:t>
            </a:r>
            <a:endParaRPr lang="en-US" b="0" dirty="0">
              <a:latin typeface="Calibri"/>
            </a:endParaRPr>
          </a:p>
        </p:txBody>
      </p:sp>
      <p:sp>
        <p:nvSpPr>
          <p:cNvPr id="33801" name="AutoShape 9"/>
          <p:cNvSpPr>
            <a:spLocks noChangeArrowheads="1"/>
          </p:cNvSpPr>
          <p:nvPr/>
        </p:nvSpPr>
        <p:spPr bwMode="auto">
          <a:xfrm>
            <a:off x="4800600" y="3048000"/>
            <a:ext cx="304800" cy="381000"/>
          </a:xfrm>
          <a:prstGeom prst="roundRect">
            <a:avLst>
              <a:gd name="adj" fmla="val 16667"/>
            </a:avLst>
          </a:prstGeom>
          <a:noFill/>
          <a:ln w="9525">
            <a:noFill/>
            <a:round/>
            <a:headEnd/>
            <a:tailEnd/>
          </a:ln>
        </p:spPr>
        <p:txBody>
          <a:bodyPr wrap="none" anchor="ctr">
            <a:prstTxWarp prst="textNoShape">
              <a:avLst/>
            </a:prstTxWarp>
          </a:bodyPr>
          <a:lstStyle/>
          <a:p>
            <a:endParaRPr lang="en-US" dirty="0">
              <a:latin typeface="Calibri"/>
            </a:endParaRPr>
          </a:p>
        </p:txBody>
      </p:sp>
      <p:pic>
        <p:nvPicPr>
          <p:cNvPr id="33802" name="Picture 1040"/>
          <p:cNvPicPr>
            <a:picLocks noChangeAspect="1" noChangeArrowheads="1"/>
          </p:cNvPicPr>
          <p:nvPr/>
        </p:nvPicPr>
        <p:blipFill>
          <a:blip r:embed="rId3"/>
          <a:srcRect/>
          <a:stretch>
            <a:fillRect/>
          </a:stretch>
        </p:blipFill>
        <p:spPr bwMode="auto">
          <a:xfrm>
            <a:off x="6248400" y="2743200"/>
            <a:ext cx="1365250" cy="1155700"/>
          </a:xfrm>
          <a:prstGeom prst="rect">
            <a:avLst/>
          </a:prstGeom>
          <a:noFill/>
          <a:ln w="9525">
            <a:noFill/>
            <a:miter lim="800000"/>
            <a:headEnd/>
            <a:tailEnd/>
          </a:ln>
        </p:spPr>
      </p:pic>
      <p:pic>
        <p:nvPicPr>
          <p:cNvPr id="33803" name="Picture 1041"/>
          <p:cNvPicPr>
            <a:picLocks noChangeAspect="1" noChangeArrowheads="1"/>
          </p:cNvPicPr>
          <p:nvPr/>
        </p:nvPicPr>
        <p:blipFill>
          <a:blip r:embed="rId3"/>
          <a:srcRect/>
          <a:stretch>
            <a:fillRect/>
          </a:stretch>
        </p:blipFill>
        <p:spPr bwMode="auto">
          <a:xfrm>
            <a:off x="6019800" y="4267200"/>
            <a:ext cx="1365250" cy="11557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685800" y="0"/>
            <a:ext cx="7772400" cy="1143000"/>
          </a:xfrm>
          <a:noFill/>
        </p:spPr>
        <p:txBody>
          <a:bodyPr/>
          <a:lstStyle/>
          <a:p>
            <a:pPr eaLnBrk="1" hangingPunct="1"/>
            <a:r>
              <a:rPr lang="en-US" sz="3200"/>
              <a:t>Types of Morphology</a:t>
            </a:r>
          </a:p>
        </p:txBody>
      </p:sp>
      <p:sp>
        <p:nvSpPr>
          <p:cNvPr id="35843" name="Rectangle 8"/>
          <p:cNvSpPr>
            <a:spLocks noChangeArrowheads="1"/>
          </p:cNvSpPr>
          <p:nvPr/>
        </p:nvSpPr>
        <p:spPr bwMode="auto">
          <a:xfrm>
            <a:off x="381000" y="4495800"/>
            <a:ext cx="7391400" cy="12192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latin typeface="Calibri"/>
                <a:ea typeface="Osaka" pitchFamily="-1" charset="-128"/>
                <a:cs typeface="Osaka" pitchFamily="-1" charset="-128"/>
              </a:rPr>
              <a:t>He scowls.	      scowls = scowl + </a:t>
            </a:r>
            <a:r>
              <a:rPr lang="en-US" b="0" dirty="0">
                <a:solidFill>
                  <a:schemeClr val="bg2"/>
                </a:solidFill>
                <a:latin typeface="Calibri"/>
                <a:ea typeface="Osaka" pitchFamily="-1" charset="-128"/>
                <a:cs typeface="Osaka" pitchFamily="-1" charset="-128"/>
              </a:rPr>
              <a:t>s</a:t>
            </a:r>
            <a:r>
              <a:rPr lang="en-US" b="0" dirty="0">
                <a:latin typeface="Calibri"/>
                <a:ea typeface="Osaka" pitchFamily="-1" charset="-128"/>
                <a:cs typeface="Osaka" pitchFamily="-1" charset="-128"/>
              </a:rPr>
              <a:t> = </a:t>
            </a:r>
          </a:p>
          <a:p>
            <a:pPr marL="342900" indent="-342900" eaLnBrk="1" hangingPunct="1">
              <a:spcBef>
                <a:spcPct val="20000"/>
              </a:spcBef>
            </a:pPr>
            <a:endParaRPr lang="en-US" b="0" dirty="0">
              <a:latin typeface="Calibri"/>
              <a:ea typeface="Osaka" pitchFamily="-1" charset="-128"/>
              <a:cs typeface="Osaka" pitchFamily="-1" charset="-128"/>
            </a:endParaRPr>
          </a:p>
          <a:p>
            <a:pPr marL="342900" indent="-342900" eaLnBrk="1" hangingPunct="1">
              <a:spcBef>
                <a:spcPct val="20000"/>
              </a:spcBef>
            </a:pPr>
            <a:r>
              <a:rPr lang="en-US" b="0" dirty="0">
                <a:latin typeface="Calibri"/>
                <a:ea typeface="Osaka" pitchFamily="-1" charset="-128"/>
                <a:cs typeface="Osaka" pitchFamily="-1" charset="-128"/>
              </a:rPr>
              <a:t>He’s scowling. scowling = scowl + </a:t>
            </a:r>
            <a:r>
              <a:rPr lang="en-US" b="0" dirty="0" err="1">
                <a:solidFill>
                  <a:schemeClr val="bg2"/>
                </a:solidFill>
                <a:latin typeface="Calibri"/>
                <a:ea typeface="Osaka" pitchFamily="-1" charset="-128"/>
                <a:cs typeface="Osaka" pitchFamily="-1" charset="-128"/>
              </a:rPr>
              <a:t>ing</a:t>
            </a:r>
            <a:r>
              <a:rPr lang="en-US" b="0" dirty="0">
                <a:latin typeface="Calibri"/>
                <a:ea typeface="Osaka" pitchFamily="-1" charset="-128"/>
                <a:cs typeface="Osaka" pitchFamily="-1" charset="-128"/>
              </a:rPr>
              <a:t> = </a:t>
            </a:r>
          </a:p>
        </p:txBody>
      </p:sp>
      <p:sp>
        <p:nvSpPr>
          <p:cNvPr id="35844" name="Text Box 10"/>
          <p:cNvSpPr txBox="1">
            <a:spLocks noChangeArrowheads="1"/>
          </p:cNvSpPr>
          <p:nvPr/>
        </p:nvSpPr>
        <p:spPr bwMode="auto">
          <a:xfrm>
            <a:off x="7543800" y="4267200"/>
            <a:ext cx="1600200" cy="830997"/>
          </a:xfrm>
          <a:prstGeom prst="rect">
            <a:avLst/>
          </a:prstGeom>
          <a:noFill/>
          <a:ln w="9525">
            <a:noFill/>
            <a:miter lim="800000"/>
            <a:headEnd/>
            <a:tailEnd/>
          </a:ln>
        </p:spPr>
        <p:txBody>
          <a:bodyPr>
            <a:prstTxWarp prst="textNoShape">
              <a:avLst/>
            </a:prstTxWarp>
            <a:spAutoFit/>
          </a:bodyPr>
          <a:lstStyle/>
          <a:p>
            <a:r>
              <a:rPr lang="en-US" b="0" dirty="0">
                <a:latin typeface="Calibri"/>
              </a:rPr>
              <a:t>+ </a:t>
            </a:r>
            <a:r>
              <a:rPr lang="en-US" b="0" dirty="0">
                <a:solidFill>
                  <a:schemeClr val="bg2"/>
                </a:solidFill>
                <a:latin typeface="Calibri"/>
              </a:rPr>
              <a:t>present     </a:t>
            </a:r>
          </a:p>
          <a:p>
            <a:r>
              <a:rPr lang="en-US" b="0" dirty="0">
                <a:solidFill>
                  <a:schemeClr val="bg2"/>
                </a:solidFill>
                <a:latin typeface="Calibri"/>
              </a:rPr>
              <a:t>   tense</a:t>
            </a:r>
          </a:p>
        </p:txBody>
      </p:sp>
      <p:sp>
        <p:nvSpPr>
          <p:cNvPr id="35845" name="AutoShape 11"/>
          <p:cNvSpPr>
            <a:spLocks noChangeArrowheads="1"/>
          </p:cNvSpPr>
          <p:nvPr/>
        </p:nvSpPr>
        <p:spPr bwMode="auto">
          <a:xfrm>
            <a:off x="4724400" y="4953000"/>
            <a:ext cx="304800" cy="381000"/>
          </a:xfrm>
          <a:prstGeom prst="roundRect">
            <a:avLst>
              <a:gd name="adj" fmla="val 16667"/>
            </a:avLst>
          </a:prstGeom>
          <a:noFill/>
          <a:ln w="9525">
            <a:noFill/>
            <a:round/>
            <a:headEnd/>
            <a:tailEnd/>
          </a:ln>
        </p:spPr>
        <p:txBody>
          <a:bodyPr wrap="none" anchor="ctr">
            <a:prstTxWarp prst="textNoShape">
              <a:avLst/>
            </a:prstTxWarp>
          </a:bodyPr>
          <a:lstStyle/>
          <a:p>
            <a:endParaRPr lang="en-US" dirty="0">
              <a:latin typeface="Calibri"/>
            </a:endParaRPr>
          </a:p>
        </p:txBody>
      </p:sp>
      <p:sp>
        <p:nvSpPr>
          <p:cNvPr id="35846" name="Rectangle 5"/>
          <p:cNvSpPr>
            <a:spLocks noChangeArrowheads="1"/>
          </p:cNvSpPr>
          <p:nvPr/>
        </p:nvSpPr>
        <p:spPr bwMode="auto">
          <a:xfrm>
            <a:off x="0" y="1066800"/>
            <a:ext cx="9144000" cy="12192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solidFill>
                  <a:schemeClr val="bg2"/>
                </a:solidFill>
                <a:latin typeface="Calibri"/>
                <a:ea typeface="Osaka" pitchFamily="-1" charset="-128"/>
                <a:cs typeface="Osaka" pitchFamily="-1" charset="-128"/>
              </a:rPr>
              <a:t>Inflectional morphology</a:t>
            </a:r>
            <a:r>
              <a:rPr lang="en-US" b="0" dirty="0">
                <a:latin typeface="Calibri"/>
                <a:ea typeface="Osaka" pitchFamily="-1" charset="-128"/>
                <a:cs typeface="Osaka" pitchFamily="-1" charset="-128"/>
              </a:rPr>
              <a:t>: adds grammatical information, but does not change the word’s category (nouns stay nouns, verbs stay verbs, etc.)</a:t>
            </a:r>
          </a:p>
        </p:txBody>
      </p:sp>
      <p:sp>
        <p:nvSpPr>
          <p:cNvPr id="35847" name="Rectangle 6"/>
          <p:cNvSpPr>
            <a:spLocks noChangeArrowheads="1"/>
          </p:cNvSpPr>
          <p:nvPr/>
        </p:nvSpPr>
        <p:spPr bwMode="auto">
          <a:xfrm>
            <a:off x="457200" y="2590800"/>
            <a:ext cx="8458200" cy="12192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latin typeface="Calibri"/>
                <a:ea typeface="Osaka" pitchFamily="-1" charset="-128"/>
                <a:cs typeface="Osaka" pitchFamily="-1" charset="-128"/>
              </a:rPr>
              <a:t>One goblin.</a:t>
            </a:r>
          </a:p>
          <a:p>
            <a:pPr marL="342900" indent="-342900" eaLnBrk="1" hangingPunct="1">
              <a:spcBef>
                <a:spcPct val="20000"/>
              </a:spcBef>
            </a:pPr>
            <a:r>
              <a:rPr lang="en-US" b="0" dirty="0">
                <a:latin typeface="Calibri"/>
                <a:ea typeface="Osaka" pitchFamily="-1" charset="-128"/>
                <a:cs typeface="Osaka" pitchFamily="-1" charset="-128"/>
              </a:rPr>
              <a:t>Two goblin</a:t>
            </a:r>
            <a:r>
              <a:rPr lang="en-US" b="0" dirty="0">
                <a:solidFill>
                  <a:schemeClr val="bg2"/>
                </a:solidFill>
                <a:latin typeface="Calibri"/>
                <a:ea typeface="Osaka" pitchFamily="-1" charset="-128"/>
                <a:cs typeface="Osaka" pitchFamily="-1" charset="-128"/>
              </a:rPr>
              <a:t>s</a:t>
            </a:r>
            <a:r>
              <a:rPr lang="en-US" b="0" dirty="0">
                <a:latin typeface="Calibri"/>
                <a:ea typeface="Osaka" pitchFamily="-1" charset="-128"/>
                <a:cs typeface="Osaka" pitchFamily="-1" charset="-128"/>
              </a:rPr>
              <a:t>.		goblins = goblin + </a:t>
            </a:r>
            <a:r>
              <a:rPr lang="en-US" b="0" dirty="0">
                <a:solidFill>
                  <a:schemeClr val="bg2"/>
                </a:solidFill>
                <a:latin typeface="Calibri"/>
                <a:ea typeface="Osaka" pitchFamily="-1" charset="-128"/>
                <a:cs typeface="Osaka" pitchFamily="-1" charset="-128"/>
              </a:rPr>
              <a:t>s</a:t>
            </a:r>
            <a:r>
              <a:rPr lang="en-US" b="0" dirty="0">
                <a:latin typeface="Calibri"/>
                <a:ea typeface="Osaka" pitchFamily="-1" charset="-128"/>
                <a:cs typeface="Osaka" pitchFamily="-1" charset="-128"/>
              </a:rPr>
              <a:t> = </a:t>
            </a:r>
          </a:p>
        </p:txBody>
      </p:sp>
      <p:sp>
        <p:nvSpPr>
          <p:cNvPr id="35848" name="Text Box 8"/>
          <p:cNvSpPr txBox="1">
            <a:spLocks noChangeArrowheads="1"/>
          </p:cNvSpPr>
          <p:nvPr/>
        </p:nvSpPr>
        <p:spPr bwMode="auto">
          <a:xfrm>
            <a:off x="7620000" y="2971800"/>
            <a:ext cx="1126931" cy="461665"/>
          </a:xfrm>
          <a:prstGeom prst="rect">
            <a:avLst/>
          </a:prstGeom>
          <a:noFill/>
          <a:ln w="9525">
            <a:noFill/>
            <a:miter lim="800000"/>
            <a:headEnd/>
            <a:tailEnd/>
          </a:ln>
        </p:spPr>
        <p:txBody>
          <a:bodyPr wrap="none">
            <a:prstTxWarp prst="textNoShape">
              <a:avLst/>
            </a:prstTxWarp>
            <a:spAutoFit/>
          </a:bodyPr>
          <a:lstStyle/>
          <a:p>
            <a:r>
              <a:rPr lang="en-US" b="0" dirty="0">
                <a:latin typeface="Calibri"/>
              </a:rPr>
              <a:t>+ </a:t>
            </a:r>
            <a:r>
              <a:rPr lang="en-US" b="0" dirty="0">
                <a:solidFill>
                  <a:schemeClr val="bg2"/>
                </a:solidFill>
                <a:latin typeface="Calibri"/>
              </a:rPr>
              <a:t>plural</a:t>
            </a:r>
            <a:endParaRPr lang="en-US" b="0" dirty="0">
              <a:latin typeface="Calibri"/>
            </a:endParaRPr>
          </a:p>
        </p:txBody>
      </p:sp>
      <p:sp>
        <p:nvSpPr>
          <p:cNvPr id="35849" name="AutoShape 9"/>
          <p:cNvSpPr>
            <a:spLocks noChangeArrowheads="1"/>
          </p:cNvSpPr>
          <p:nvPr/>
        </p:nvSpPr>
        <p:spPr bwMode="auto">
          <a:xfrm>
            <a:off x="4800600" y="3048000"/>
            <a:ext cx="304800" cy="381000"/>
          </a:xfrm>
          <a:prstGeom prst="roundRect">
            <a:avLst>
              <a:gd name="adj" fmla="val 16667"/>
            </a:avLst>
          </a:prstGeom>
          <a:noFill/>
          <a:ln w="9525">
            <a:noFill/>
            <a:round/>
            <a:headEnd/>
            <a:tailEnd/>
          </a:ln>
        </p:spPr>
        <p:txBody>
          <a:bodyPr wrap="none" anchor="ctr">
            <a:prstTxWarp prst="textNoShape">
              <a:avLst/>
            </a:prstTxWarp>
          </a:bodyPr>
          <a:lstStyle/>
          <a:p>
            <a:endParaRPr lang="en-US" dirty="0">
              <a:latin typeface="Calibri"/>
            </a:endParaRPr>
          </a:p>
        </p:txBody>
      </p:sp>
      <p:pic>
        <p:nvPicPr>
          <p:cNvPr id="35850" name="Picture 1044"/>
          <p:cNvPicPr>
            <a:picLocks noChangeAspect="1" noChangeArrowheads="1"/>
          </p:cNvPicPr>
          <p:nvPr/>
        </p:nvPicPr>
        <p:blipFill>
          <a:blip r:embed="rId3"/>
          <a:srcRect/>
          <a:stretch>
            <a:fillRect/>
          </a:stretch>
        </p:blipFill>
        <p:spPr bwMode="auto">
          <a:xfrm>
            <a:off x="6248400" y="2743200"/>
            <a:ext cx="1365250" cy="1155700"/>
          </a:xfrm>
          <a:prstGeom prst="rect">
            <a:avLst/>
          </a:prstGeom>
          <a:noFill/>
          <a:ln w="9525">
            <a:noFill/>
            <a:miter lim="800000"/>
            <a:headEnd/>
            <a:tailEnd/>
          </a:ln>
        </p:spPr>
      </p:pic>
      <p:pic>
        <p:nvPicPr>
          <p:cNvPr id="35851" name="Picture 1045"/>
          <p:cNvPicPr>
            <a:picLocks noChangeAspect="1" noChangeArrowheads="1"/>
          </p:cNvPicPr>
          <p:nvPr/>
        </p:nvPicPr>
        <p:blipFill>
          <a:blip r:embed="rId3"/>
          <a:srcRect/>
          <a:stretch>
            <a:fillRect/>
          </a:stretch>
        </p:blipFill>
        <p:spPr bwMode="auto">
          <a:xfrm>
            <a:off x="6019800" y="4267200"/>
            <a:ext cx="1365250" cy="1155700"/>
          </a:xfrm>
          <a:prstGeom prst="rect">
            <a:avLst/>
          </a:prstGeom>
          <a:noFill/>
          <a:ln w="9525">
            <a:noFill/>
            <a:miter lim="800000"/>
            <a:headEnd/>
            <a:tailEnd/>
          </a:ln>
        </p:spPr>
      </p:pic>
      <p:sp>
        <p:nvSpPr>
          <p:cNvPr id="35852" name="Text Box 10"/>
          <p:cNvSpPr txBox="1">
            <a:spLocks noChangeArrowheads="1"/>
          </p:cNvSpPr>
          <p:nvPr/>
        </p:nvSpPr>
        <p:spPr bwMode="auto">
          <a:xfrm>
            <a:off x="7239000" y="5257800"/>
            <a:ext cx="1905000" cy="830997"/>
          </a:xfrm>
          <a:prstGeom prst="rect">
            <a:avLst/>
          </a:prstGeom>
          <a:noFill/>
          <a:ln w="9525">
            <a:noFill/>
            <a:miter lim="800000"/>
            <a:headEnd/>
            <a:tailEnd/>
          </a:ln>
        </p:spPr>
        <p:txBody>
          <a:bodyPr>
            <a:prstTxWarp prst="textNoShape">
              <a:avLst/>
            </a:prstTxWarp>
            <a:spAutoFit/>
          </a:bodyPr>
          <a:lstStyle/>
          <a:p>
            <a:r>
              <a:rPr lang="en-US" b="0" dirty="0">
                <a:latin typeface="Calibri"/>
              </a:rPr>
              <a:t>+ </a:t>
            </a:r>
            <a:r>
              <a:rPr lang="en-US" b="0" dirty="0">
                <a:solidFill>
                  <a:schemeClr val="bg2"/>
                </a:solidFill>
                <a:latin typeface="Calibri"/>
              </a:rPr>
              <a:t>continuing action</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Grp="1" noChangeArrowheads="1"/>
          </p:cNvSpPr>
          <p:nvPr>
            <p:ph type="title" idx="4294967295"/>
          </p:nvPr>
        </p:nvSpPr>
        <p:spPr>
          <a:xfrm>
            <a:off x="685800" y="0"/>
            <a:ext cx="7772400" cy="1143000"/>
          </a:xfrm>
          <a:noFill/>
        </p:spPr>
        <p:txBody>
          <a:bodyPr/>
          <a:lstStyle/>
          <a:p>
            <a:pPr eaLnBrk="1" hangingPunct="1"/>
            <a:r>
              <a:rPr lang="en-US" sz="3200"/>
              <a:t>Types of Morphology</a:t>
            </a:r>
          </a:p>
        </p:txBody>
      </p:sp>
      <p:sp>
        <p:nvSpPr>
          <p:cNvPr id="37891" name="Rectangle 5"/>
          <p:cNvSpPr>
            <a:spLocks noGrp="1" noChangeArrowheads="1"/>
          </p:cNvSpPr>
          <p:nvPr>
            <p:ph type="body" idx="4294967295"/>
          </p:nvPr>
        </p:nvSpPr>
        <p:spPr>
          <a:xfrm>
            <a:off x="0" y="1066800"/>
            <a:ext cx="9144000" cy="1219200"/>
          </a:xfrm>
          <a:noFill/>
        </p:spPr>
        <p:txBody>
          <a:bodyPr/>
          <a:lstStyle/>
          <a:p>
            <a:pPr eaLnBrk="1" hangingPunct="1">
              <a:buFontTx/>
              <a:buNone/>
            </a:pPr>
            <a:r>
              <a:rPr lang="en-US" sz="2400">
                <a:solidFill>
                  <a:srgbClr val="B3129A"/>
                </a:solidFill>
              </a:rPr>
              <a:t>Derivational morphology</a:t>
            </a:r>
            <a:r>
              <a:rPr lang="en-US" sz="2400"/>
              <a:t>: forms a new word, potentially changing the word’s category (nouns become adjectives, verbs become nouns, etc.)</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Grp="1" noChangeArrowheads="1"/>
          </p:cNvSpPr>
          <p:nvPr>
            <p:ph type="title" idx="4294967295"/>
          </p:nvPr>
        </p:nvSpPr>
        <p:spPr>
          <a:xfrm>
            <a:off x="685800" y="0"/>
            <a:ext cx="7772400" cy="1143000"/>
          </a:xfrm>
          <a:noFill/>
        </p:spPr>
        <p:txBody>
          <a:bodyPr/>
          <a:lstStyle/>
          <a:p>
            <a:pPr eaLnBrk="1" hangingPunct="1"/>
            <a:r>
              <a:rPr lang="en-US" sz="3200"/>
              <a:t>Types of Morphology</a:t>
            </a:r>
          </a:p>
        </p:txBody>
      </p:sp>
      <p:sp>
        <p:nvSpPr>
          <p:cNvPr id="39939" name="Rectangle 6"/>
          <p:cNvSpPr>
            <a:spLocks noChangeArrowheads="1"/>
          </p:cNvSpPr>
          <p:nvPr/>
        </p:nvSpPr>
        <p:spPr bwMode="auto">
          <a:xfrm>
            <a:off x="457200" y="2590800"/>
            <a:ext cx="8458200" cy="12192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latin typeface="Calibri"/>
                <a:ea typeface="Osaka" pitchFamily="-1" charset="-128"/>
                <a:cs typeface="Osaka" pitchFamily="-1" charset="-128"/>
              </a:rPr>
              <a:t>goblin</a:t>
            </a:r>
          </a:p>
          <a:p>
            <a:pPr marL="342900" indent="-342900" eaLnBrk="1" hangingPunct="1">
              <a:spcBef>
                <a:spcPct val="20000"/>
              </a:spcBef>
            </a:pPr>
            <a:r>
              <a:rPr lang="en-US" b="0" dirty="0" err="1">
                <a:latin typeface="Calibri"/>
                <a:ea typeface="Osaka" pitchFamily="-1" charset="-128"/>
                <a:cs typeface="Osaka" pitchFamily="-1" charset="-128"/>
              </a:rPr>
              <a:t>goblin</a:t>
            </a:r>
            <a:r>
              <a:rPr lang="en-US" b="0" dirty="0" err="1">
                <a:solidFill>
                  <a:srgbClr val="B3129A"/>
                </a:solidFill>
                <a:latin typeface="Calibri"/>
                <a:ea typeface="Osaka" pitchFamily="-1" charset="-128"/>
                <a:cs typeface="Osaka" pitchFamily="-1" charset="-128"/>
              </a:rPr>
              <a:t>ish</a:t>
            </a:r>
            <a:r>
              <a:rPr lang="en-US" b="0" dirty="0">
                <a:latin typeface="Calibri"/>
                <a:ea typeface="Osaka" pitchFamily="-1" charset="-128"/>
                <a:cs typeface="Osaka" pitchFamily="-1" charset="-128"/>
              </a:rPr>
              <a:t>	</a:t>
            </a:r>
            <a:r>
              <a:rPr lang="en-US" b="0" dirty="0" err="1">
                <a:latin typeface="Calibri"/>
                <a:ea typeface="Osaka" pitchFamily="-1" charset="-128"/>
                <a:cs typeface="Osaka" pitchFamily="-1" charset="-128"/>
              </a:rPr>
              <a:t>goblinish</a:t>
            </a:r>
            <a:r>
              <a:rPr lang="en-US" b="0" dirty="0">
                <a:latin typeface="Calibri"/>
                <a:ea typeface="Osaka" pitchFamily="-1" charset="-128"/>
                <a:cs typeface="Osaka" pitchFamily="-1" charset="-128"/>
              </a:rPr>
              <a:t> = goblin + </a:t>
            </a:r>
            <a:r>
              <a:rPr lang="en-US" b="0" dirty="0" err="1">
                <a:solidFill>
                  <a:srgbClr val="B3129A"/>
                </a:solidFill>
                <a:latin typeface="Calibri"/>
                <a:ea typeface="Osaka" pitchFamily="-1" charset="-128"/>
                <a:cs typeface="Osaka" pitchFamily="-1" charset="-128"/>
              </a:rPr>
              <a:t>ish</a:t>
            </a:r>
            <a:r>
              <a:rPr lang="en-US" b="0" dirty="0">
                <a:latin typeface="Calibri"/>
                <a:ea typeface="Osaka" pitchFamily="-1" charset="-128"/>
                <a:cs typeface="Osaka" pitchFamily="-1" charset="-128"/>
              </a:rPr>
              <a:t> = </a:t>
            </a:r>
          </a:p>
        </p:txBody>
      </p:sp>
      <p:sp>
        <p:nvSpPr>
          <p:cNvPr id="39940" name="Text Box 8"/>
          <p:cNvSpPr txBox="1">
            <a:spLocks noChangeArrowheads="1"/>
          </p:cNvSpPr>
          <p:nvPr/>
        </p:nvSpPr>
        <p:spPr bwMode="auto">
          <a:xfrm>
            <a:off x="7239000" y="2971800"/>
            <a:ext cx="1575371" cy="461665"/>
          </a:xfrm>
          <a:prstGeom prst="rect">
            <a:avLst/>
          </a:prstGeom>
          <a:noFill/>
          <a:ln w="9525">
            <a:noFill/>
            <a:miter lim="800000"/>
            <a:headEnd/>
            <a:tailEnd/>
          </a:ln>
        </p:spPr>
        <p:txBody>
          <a:bodyPr wrap="none">
            <a:prstTxWarp prst="textNoShape">
              <a:avLst/>
            </a:prstTxWarp>
            <a:spAutoFit/>
          </a:bodyPr>
          <a:lstStyle/>
          <a:p>
            <a:r>
              <a:rPr lang="en-US" b="0" dirty="0">
                <a:latin typeface="Calibri"/>
              </a:rPr>
              <a:t>+ </a:t>
            </a:r>
            <a:r>
              <a:rPr lang="en-US" b="0" dirty="0">
                <a:solidFill>
                  <a:srgbClr val="B3129A"/>
                </a:solidFill>
                <a:latin typeface="Calibri"/>
              </a:rPr>
              <a:t>similar to</a:t>
            </a:r>
          </a:p>
        </p:txBody>
      </p:sp>
      <p:sp>
        <p:nvSpPr>
          <p:cNvPr id="39941" name="AutoShape 9"/>
          <p:cNvSpPr>
            <a:spLocks noChangeArrowheads="1"/>
          </p:cNvSpPr>
          <p:nvPr/>
        </p:nvSpPr>
        <p:spPr bwMode="auto">
          <a:xfrm>
            <a:off x="4800600" y="3048000"/>
            <a:ext cx="304800" cy="381000"/>
          </a:xfrm>
          <a:prstGeom prst="roundRect">
            <a:avLst>
              <a:gd name="adj" fmla="val 16667"/>
            </a:avLst>
          </a:prstGeom>
          <a:noFill/>
          <a:ln w="9525">
            <a:noFill/>
            <a:round/>
            <a:headEnd/>
            <a:tailEnd/>
          </a:ln>
        </p:spPr>
        <p:txBody>
          <a:bodyPr wrap="none" anchor="ctr">
            <a:prstTxWarp prst="textNoShape">
              <a:avLst/>
            </a:prstTxWarp>
          </a:bodyPr>
          <a:lstStyle/>
          <a:p>
            <a:endParaRPr lang="en-US" dirty="0">
              <a:latin typeface="Calibri"/>
            </a:endParaRPr>
          </a:p>
        </p:txBody>
      </p:sp>
      <p:sp>
        <p:nvSpPr>
          <p:cNvPr id="39942" name="Rectangle 5"/>
          <p:cNvSpPr>
            <a:spLocks noChangeArrowheads="1"/>
          </p:cNvSpPr>
          <p:nvPr/>
        </p:nvSpPr>
        <p:spPr bwMode="auto">
          <a:xfrm>
            <a:off x="0" y="1066800"/>
            <a:ext cx="9144000" cy="12192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solidFill>
                  <a:srgbClr val="B3129A"/>
                </a:solidFill>
                <a:latin typeface="Calibri"/>
                <a:ea typeface="Osaka" pitchFamily="-1" charset="-128"/>
                <a:cs typeface="Osaka" pitchFamily="-1" charset="-128"/>
              </a:rPr>
              <a:t>Derivational morphology</a:t>
            </a:r>
            <a:r>
              <a:rPr lang="en-US" b="0" dirty="0">
                <a:latin typeface="Calibri"/>
                <a:ea typeface="Osaka" pitchFamily="-1" charset="-128"/>
                <a:cs typeface="Osaka" pitchFamily="-1" charset="-128"/>
              </a:rPr>
              <a:t>: forms a new word, potentially changing the word’s category (nouns become adjectives, verbs become nouns, etc.)</a:t>
            </a:r>
          </a:p>
        </p:txBody>
      </p:sp>
      <p:pic>
        <p:nvPicPr>
          <p:cNvPr id="39943" name="Picture 9"/>
          <p:cNvPicPr>
            <a:picLocks noChangeAspect="1" noChangeArrowheads="1"/>
          </p:cNvPicPr>
          <p:nvPr/>
        </p:nvPicPr>
        <p:blipFill>
          <a:blip r:embed="rId3"/>
          <a:srcRect/>
          <a:stretch>
            <a:fillRect/>
          </a:stretch>
        </p:blipFill>
        <p:spPr bwMode="auto">
          <a:xfrm>
            <a:off x="5867400" y="2743200"/>
            <a:ext cx="1365250" cy="11557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Grp="1" noChangeArrowheads="1"/>
          </p:cNvSpPr>
          <p:nvPr>
            <p:ph type="title" idx="4294967295"/>
          </p:nvPr>
        </p:nvSpPr>
        <p:spPr>
          <a:xfrm>
            <a:off x="685800" y="0"/>
            <a:ext cx="7772400" cy="1143000"/>
          </a:xfrm>
          <a:noFill/>
        </p:spPr>
        <p:txBody>
          <a:bodyPr/>
          <a:lstStyle/>
          <a:p>
            <a:pPr eaLnBrk="1" hangingPunct="1"/>
            <a:r>
              <a:rPr lang="en-US" sz="3200"/>
              <a:t>Types of Morphology</a:t>
            </a:r>
          </a:p>
        </p:txBody>
      </p:sp>
      <p:sp>
        <p:nvSpPr>
          <p:cNvPr id="41987" name="Rectangle 10"/>
          <p:cNvSpPr>
            <a:spLocks noChangeArrowheads="1"/>
          </p:cNvSpPr>
          <p:nvPr/>
        </p:nvSpPr>
        <p:spPr bwMode="auto">
          <a:xfrm>
            <a:off x="381000" y="4495800"/>
            <a:ext cx="7391400" cy="12192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latin typeface="Calibri"/>
                <a:ea typeface="Osaka" pitchFamily="-1" charset="-128"/>
                <a:cs typeface="Osaka" pitchFamily="-1" charset="-128"/>
              </a:rPr>
              <a:t>scowl	      </a:t>
            </a:r>
          </a:p>
          <a:p>
            <a:pPr marL="342900" indent="-342900" eaLnBrk="1" hangingPunct="1">
              <a:spcBef>
                <a:spcPct val="20000"/>
              </a:spcBef>
            </a:pPr>
            <a:r>
              <a:rPr lang="en-US" b="0" dirty="0" err="1">
                <a:latin typeface="Calibri"/>
                <a:ea typeface="Osaka" pitchFamily="-1" charset="-128"/>
                <a:cs typeface="Osaka" pitchFamily="-1" charset="-128"/>
              </a:rPr>
              <a:t>scowl</a:t>
            </a:r>
            <a:r>
              <a:rPr lang="en-US" b="0" dirty="0" err="1">
                <a:solidFill>
                  <a:srgbClr val="B3129A"/>
                </a:solidFill>
                <a:latin typeface="Calibri"/>
                <a:ea typeface="Osaka" pitchFamily="-1" charset="-128"/>
                <a:cs typeface="Osaka" pitchFamily="-1" charset="-128"/>
              </a:rPr>
              <a:t>er</a:t>
            </a:r>
            <a:r>
              <a:rPr lang="en-US" b="0" dirty="0">
                <a:solidFill>
                  <a:schemeClr val="tx2"/>
                </a:solidFill>
                <a:latin typeface="Calibri"/>
                <a:ea typeface="Osaka" pitchFamily="-1" charset="-128"/>
                <a:cs typeface="Osaka" pitchFamily="-1" charset="-128"/>
              </a:rPr>
              <a:t> </a:t>
            </a:r>
            <a:r>
              <a:rPr lang="en-US" b="0" dirty="0">
                <a:latin typeface="Calibri"/>
                <a:ea typeface="Osaka" pitchFamily="-1" charset="-128"/>
                <a:cs typeface="Osaka" pitchFamily="-1" charset="-128"/>
              </a:rPr>
              <a:t>     </a:t>
            </a:r>
            <a:r>
              <a:rPr lang="en-US" b="0" dirty="0" err="1">
                <a:latin typeface="Calibri"/>
                <a:ea typeface="Osaka" pitchFamily="-1" charset="-128"/>
                <a:cs typeface="Osaka" pitchFamily="-1" charset="-128"/>
              </a:rPr>
              <a:t>scowler</a:t>
            </a:r>
            <a:r>
              <a:rPr lang="en-US" b="0" dirty="0">
                <a:latin typeface="Calibri"/>
                <a:ea typeface="Osaka" pitchFamily="-1" charset="-128"/>
                <a:cs typeface="Osaka" pitchFamily="-1" charset="-128"/>
              </a:rPr>
              <a:t> = scowl + </a:t>
            </a:r>
            <a:r>
              <a:rPr lang="en-US" b="0" dirty="0" err="1">
                <a:solidFill>
                  <a:srgbClr val="B3129A"/>
                </a:solidFill>
                <a:latin typeface="Calibri"/>
                <a:ea typeface="Osaka" pitchFamily="-1" charset="-128"/>
                <a:cs typeface="Osaka" pitchFamily="-1" charset="-128"/>
              </a:rPr>
              <a:t>er</a:t>
            </a:r>
            <a:r>
              <a:rPr lang="en-US" b="0" dirty="0">
                <a:latin typeface="Calibri"/>
                <a:ea typeface="Osaka" pitchFamily="-1" charset="-128"/>
                <a:cs typeface="Osaka" pitchFamily="-1" charset="-128"/>
              </a:rPr>
              <a:t> = </a:t>
            </a:r>
          </a:p>
        </p:txBody>
      </p:sp>
      <p:sp>
        <p:nvSpPr>
          <p:cNvPr id="41988" name="AutoShape 12"/>
          <p:cNvSpPr>
            <a:spLocks noChangeArrowheads="1"/>
          </p:cNvSpPr>
          <p:nvPr/>
        </p:nvSpPr>
        <p:spPr bwMode="auto">
          <a:xfrm>
            <a:off x="4724400" y="4953000"/>
            <a:ext cx="304800" cy="381000"/>
          </a:xfrm>
          <a:prstGeom prst="roundRect">
            <a:avLst>
              <a:gd name="adj" fmla="val 16667"/>
            </a:avLst>
          </a:prstGeom>
          <a:noFill/>
          <a:ln w="9525">
            <a:noFill/>
            <a:round/>
            <a:headEnd/>
            <a:tailEnd/>
          </a:ln>
        </p:spPr>
        <p:txBody>
          <a:bodyPr wrap="none" anchor="ctr">
            <a:prstTxWarp prst="textNoShape">
              <a:avLst/>
            </a:prstTxWarp>
          </a:bodyPr>
          <a:lstStyle/>
          <a:p>
            <a:endParaRPr lang="en-US" dirty="0">
              <a:latin typeface="Calibri"/>
            </a:endParaRPr>
          </a:p>
        </p:txBody>
      </p:sp>
      <p:sp>
        <p:nvSpPr>
          <p:cNvPr id="41989" name="Text Box 13"/>
          <p:cNvSpPr txBox="1">
            <a:spLocks noChangeArrowheads="1"/>
          </p:cNvSpPr>
          <p:nvPr/>
        </p:nvSpPr>
        <p:spPr bwMode="auto">
          <a:xfrm>
            <a:off x="7086600" y="4572000"/>
            <a:ext cx="1600200" cy="1200328"/>
          </a:xfrm>
          <a:prstGeom prst="rect">
            <a:avLst/>
          </a:prstGeom>
          <a:noFill/>
          <a:ln w="9525">
            <a:noFill/>
            <a:miter lim="800000"/>
            <a:headEnd/>
            <a:tailEnd/>
          </a:ln>
        </p:spPr>
        <p:txBody>
          <a:bodyPr>
            <a:prstTxWarp prst="textNoShape">
              <a:avLst/>
            </a:prstTxWarp>
            <a:spAutoFit/>
          </a:bodyPr>
          <a:lstStyle/>
          <a:p>
            <a:r>
              <a:rPr lang="en-US" b="0" dirty="0">
                <a:latin typeface="Calibri"/>
              </a:rPr>
              <a:t>+ </a:t>
            </a:r>
            <a:r>
              <a:rPr lang="en-US" b="0" dirty="0">
                <a:solidFill>
                  <a:srgbClr val="B3129A"/>
                </a:solidFill>
                <a:latin typeface="Calibri"/>
              </a:rPr>
              <a:t>one who does that action</a:t>
            </a:r>
            <a:endParaRPr lang="en-US" b="0" dirty="0">
              <a:latin typeface="Calibri"/>
            </a:endParaRPr>
          </a:p>
        </p:txBody>
      </p:sp>
      <p:sp>
        <p:nvSpPr>
          <p:cNvPr id="41990" name="Rectangle 6"/>
          <p:cNvSpPr>
            <a:spLocks noChangeArrowheads="1"/>
          </p:cNvSpPr>
          <p:nvPr/>
        </p:nvSpPr>
        <p:spPr bwMode="auto">
          <a:xfrm>
            <a:off x="457200" y="2590800"/>
            <a:ext cx="8458200" cy="12192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latin typeface="Calibri"/>
                <a:ea typeface="Osaka" pitchFamily="-1" charset="-128"/>
                <a:cs typeface="Osaka" pitchFamily="-1" charset="-128"/>
              </a:rPr>
              <a:t>goblin</a:t>
            </a:r>
          </a:p>
          <a:p>
            <a:pPr marL="342900" indent="-342900" eaLnBrk="1" hangingPunct="1">
              <a:spcBef>
                <a:spcPct val="20000"/>
              </a:spcBef>
            </a:pPr>
            <a:r>
              <a:rPr lang="en-US" b="0" dirty="0" err="1">
                <a:latin typeface="Calibri"/>
                <a:ea typeface="Osaka" pitchFamily="-1" charset="-128"/>
                <a:cs typeface="Osaka" pitchFamily="-1" charset="-128"/>
              </a:rPr>
              <a:t>goblin</a:t>
            </a:r>
            <a:r>
              <a:rPr lang="en-US" b="0" dirty="0" err="1">
                <a:solidFill>
                  <a:srgbClr val="B3129A"/>
                </a:solidFill>
                <a:latin typeface="Calibri"/>
                <a:ea typeface="Osaka" pitchFamily="-1" charset="-128"/>
                <a:cs typeface="Osaka" pitchFamily="-1" charset="-128"/>
              </a:rPr>
              <a:t>ish</a:t>
            </a:r>
            <a:r>
              <a:rPr lang="en-US" b="0" dirty="0">
                <a:latin typeface="Calibri"/>
                <a:ea typeface="Osaka" pitchFamily="-1" charset="-128"/>
                <a:cs typeface="Osaka" pitchFamily="-1" charset="-128"/>
              </a:rPr>
              <a:t>	</a:t>
            </a:r>
            <a:r>
              <a:rPr lang="en-US" b="0" dirty="0" err="1">
                <a:latin typeface="Calibri"/>
                <a:ea typeface="Osaka" pitchFamily="-1" charset="-128"/>
                <a:cs typeface="Osaka" pitchFamily="-1" charset="-128"/>
              </a:rPr>
              <a:t>goblinish</a:t>
            </a:r>
            <a:r>
              <a:rPr lang="en-US" b="0" dirty="0">
                <a:latin typeface="Calibri"/>
                <a:ea typeface="Osaka" pitchFamily="-1" charset="-128"/>
                <a:cs typeface="Osaka" pitchFamily="-1" charset="-128"/>
              </a:rPr>
              <a:t> = goblin + </a:t>
            </a:r>
            <a:r>
              <a:rPr lang="en-US" b="0" dirty="0" err="1">
                <a:solidFill>
                  <a:srgbClr val="B3129A"/>
                </a:solidFill>
                <a:latin typeface="Calibri"/>
                <a:ea typeface="Osaka" pitchFamily="-1" charset="-128"/>
                <a:cs typeface="Osaka" pitchFamily="-1" charset="-128"/>
              </a:rPr>
              <a:t>ish</a:t>
            </a:r>
            <a:r>
              <a:rPr lang="en-US" b="0" dirty="0">
                <a:latin typeface="Calibri"/>
                <a:ea typeface="Osaka" pitchFamily="-1" charset="-128"/>
                <a:cs typeface="Osaka" pitchFamily="-1" charset="-128"/>
              </a:rPr>
              <a:t> = </a:t>
            </a:r>
          </a:p>
        </p:txBody>
      </p:sp>
      <p:sp>
        <p:nvSpPr>
          <p:cNvPr id="41991" name="Text Box 8"/>
          <p:cNvSpPr txBox="1">
            <a:spLocks noChangeArrowheads="1"/>
          </p:cNvSpPr>
          <p:nvPr/>
        </p:nvSpPr>
        <p:spPr bwMode="auto">
          <a:xfrm>
            <a:off x="7239000" y="2971800"/>
            <a:ext cx="1575371" cy="461665"/>
          </a:xfrm>
          <a:prstGeom prst="rect">
            <a:avLst/>
          </a:prstGeom>
          <a:noFill/>
          <a:ln w="9525">
            <a:noFill/>
            <a:miter lim="800000"/>
            <a:headEnd/>
            <a:tailEnd/>
          </a:ln>
        </p:spPr>
        <p:txBody>
          <a:bodyPr wrap="none">
            <a:prstTxWarp prst="textNoShape">
              <a:avLst/>
            </a:prstTxWarp>
            <a:spAutoFit/>
          </a:bodyPr>
          <a:lstStyle/>
          <a:p>
            <a:r>
              <a:rPr lang="en-US" b="0" dirty="0">
                <a:latin typeface="Calibri"/>
              </a:rPr>
              <a:t>+ </a:t>
            </a:r>
            <a:r>
              <a:rPr lang="en-US" b="0" dirty="0">
                <a:solidFill>
                  <a:srgbClr val="B3129A"/>
                </a:solidFill>
                <a:latin typeface="Calibri"/>
              </a:rPr>
              <a:t>similar to</a:t>
            </a:r>
          </a:p>
        </p:txBody>
      </p:sp>
      <p:sp>
        <p:nvSpPr>
          <p:cNvPr id="41992" name="AutoShape 9"/>
          <p:cNvSpPr>
            <a:spLocks noChangeArrowheads="1"/>
          </p:cNvSpPr>
          <p:nvPr/>
        </p:nvSpPr>
        <p:spPr bwMode="auto">
          <a:xfrm>
            <a:off x="4800600" y="3048000"/>
            <a:ext cx="304800" cy="381000"/>
          </a:xfrm>
          <a:prstGeom prst="roundRect">
            <a:avLst>
              <a:gd name="adj" fmla="val 16667"/>
            </a:avLst>
          </a:prstGeom>
          <a:noFill/>
          <a:ln w="9525">
            <a:noFill/>
            <a:round/>
            <a:headEnd/>
            <a:tailEnd/>
          </a:ln>
        </p:spPr>
        <p:txBody>
          <a:bodyPr wrap="none" anchor="ctr">
            <a:prstTxWarp prst="textNoShape">
              <a:avLst/>
            </a:prstTxWarp>
          </a:bodyPr>
          <a:lstStyle/>
          <a:p>
            <a:endParaRPr lang="en-US" dirty="0">
              <a:latin typeface="Calibri"/>
            </a:endParaRPr>
          </a:p>
        </p:txBody>
      </p:sp>
      <p:sp>
        <p:nvSpPr>
          <p:cNvPr id="41993" name="Rectangle 5"/>
          <p:cNvSpPr>
            <a:spLocks noChangeArrowheads="1"/>
          </p:cNvSpPr>
          <p:nvPr/>
        </p:nvSpPr>
        <p:spPr bwMode="auto">
          <a:xfrm>
            <a:off x="0" y="1066800"/>
            <a:ext cx="9144000" cy="12192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solidFill>
                  <a:srgbClr val="B3129A"/>
                </a:solidFill>
                <a:latin typeface="Calibri"/>
                <a:ea typeface="Osaka" pitchFamily="-1" charset="-128"/>
                <a:cs typeface="Osaka" pitchFamily="-1" charset="-128"/>
              </a:rPr>
              <a:t>Derivational morphology</a:t>
            </a:r>
            <a:r>
              <a:rPr lang="en-US" b="0" dirty="0">
                <a:latin typeface="Calibri"/>
                <a:ea typeface="Osaka" pitchFamily="-1" charset="-128"/>
                <a:cs typeface="Osaka" pitchFamily="-1" charset="-128"/>
              </a:rPr>
              <a:t>: forms a new word, potentially changing the word’s category (nouns become adjectives, verbs become nouns, etc.)</a:t>
            </a:r>
          </a:p>
        </p:txBody>
      </p:sp>
      <p:pic>
        <p:nvPicPr>
          <p:cNvPr id="41994" name="Picture 16"/>
          <p:cNvPicPr>
            <a:picLocks noChangeAspect="1" noChangeArrowheads="1"/>
          </p:cNvPicPr>
          <p:nvPr/>
        </p:nvPicPr>
        <p:blipFill>
          <a:blip r:embed="rId3"/>
          <a:srcRect/>
          <a:stretch>
            <a:fillRect/>
          </a:stretch>
        </p:blipFill>
        <p:spPr bwMode="auto">
          <a:xfrm>
            <a:off x="5867400" y="2743200"/>
            <a:ext cx="1365250" cy="1155700"/>
          </a:xfrm>
          <a:prstGeom prst="rect">
            <a:avLst/>
          </a:prstGeom>
          <a:noFill/>
          <a:ln w="9525">
            <a:noFill/>
            <a:miter lim="800000"/>
            <a:headEnd/>
            <a:tailEnd/>
          </a:ln>
        </p:spPr>
      </p:pic>
      <p:pic>
        <p:nvPicPr>
          <p:cNvPr id="41995" name="Picture 17"/>
          <p:cNvPicPr>
            <a:picLocks noChangeAspect="1" noChangeArrowheads="1"/>
          </p:cNvPicPr>
          <p:nvPr/>
        </p:nvPicPr>
        <p:blipFill>
          <a:blip r:embed="rId3"/>
          <a:srcRect/>
          <a:stretch>
            <a:fillRect/>
          </a:stretch>
        </p:blipFill>
        <p:spPr bwMode="auto">
          <a:xfrm>
            <a:off x="5486400" y="4572000"/>
            <a:ext cx="1365250" cy="11557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a:xfrm>
            <a:off x="685800" y="0"/>
            <a:ext cx="7772400" cy="1143000"/>
          </a:xfrm>
        </p:spPr>
        <p:txBody>
          <a:bodyPr/>
          <a:lstStyle/>
          <a:p>
            <a:pPr eaLnBrk="1" hangingPunct="1"/>
            <a:r>
              <a:rPr lang="en-US" sz="3200"/>
              <a:t>Crosslinguistic Comparison</a:t>
            </a:r>
          </a:p>
        </p:txBody>
      </p:sp>
      <p:sp>
        <p:nvSpPr>
          <p:cNvPr id="44035" name="Rectangle 3"/>
          <p:cNvSpPr>
            <a:spLocks noGrp="1" noChangeArrowheads="1"/>
          </p:cNvSpPr>
          <p:nvPr>
            <p:ph type="body" idx="4294967295"/>
          </p:nvPr>
        </p:nvSpPr>
        <p:spPr>
          <a:xfrm>
            <a:off x="0" y="1143000"/>
            <a:ext cx="9144000" cy="1295400"/>
          </a:xfrm>
        </p:spPr>
        <p:txBody>
          <a:bodyPr/>
          <a:lstStyle/>
          <a:p>
            <a:pPr eaLnBrk="1" hangingPunct="1">
              <a:buFontTx/>
              <a:buNone/>
            </a:pPr>
            <a:r>
              <a:rPr lang="en-US" sz="2400"/>
              <a:t>English does not have a rich morphological system, compared to other languages.  Instead, English mostly relies on word order to indicate who did what to whom.</a:t>
            </a:r>
          </a:p>
        </p:txBody>
      </p:sp>
      <p:sp>
        <p:nvSpPr>
          <p:cNvPr id="44036" name="Rectangle 4"/>
          <p:cNvSpPr>
            <a:spLocks noChangeArrowheads="1"/>
          </p:cNvSpPr>
          <p:nvPr/>
        </p:nvSpPr>
        <p:spPr bwMode="auto">
          <a:xfrm>
            <a:off x="0" y="2743200"/>
            <a:ext cx="9144000" cy="6096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latin typeface="Calibri"/>
                <a:ea typeface="Osaka" pitchFamily="-1" charset="-128"/>
                <a:cs typeface="Osaka" pitchFamily="-1" charset="-128"/>
              </a:rPr>
              <a:t>Languages like Hungarian, however, rely more on morphology.</a:t>
            </a:r>
          </a:p>
        </p:txBody>
      </p:sp>
      <p:sp>
        <p:nvSpPr>
          <p:cNvPr id="44037" name="Rectangle 5"/>
          <p:cNvSpPr>
            <a:spLocks noChangeArrowheads="1"/>
          </p:cNvSpPr>
          <p:nvPr/>
        </p:nvSpPr>
        <p:spPr bwMode="auto">
          <a:xfrm>
            <a:off x="0" y="3505200"/>
            <a:ext cx="9144000" cy="16002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latin typeface="Calibri"/>
                <a:ea typeface="Osaka" pitchFamily="-1" charset="-128"/>
                <a:cs typeface="Osaka" pitchFamily="-1" charset="-128"/>
              </a:rPr>
              <a:t>“The boy gave a book to the girl.”</a:t>
            </a:r>
          </a:p>
          <a:p>
            <a:pPr marL="342900" indent="-342900" eaLnBrk="1" hangingPunct="1">
              <a:spcBef>
                <a:spcPct val="20000"/>
              </a:spcBef>
            </a:pPr>
            <a:endParaRPr lang="en-US" b="0" dirty="0">
              <a:latin typeface="Calibri"/>
              <a:ea typeface="Osaka" pitchFamily="-1" charset="-128"/>
              <a:cs typeface="Osaka" pitchFamily="-1" charset="-128"/>
            </a:endParaRPr>
          </a:p>
          <a:p>
            <a:pPr marL="342900" indent="-342900" eaLnBrk="1" hangingPunct="1">
              <a:spcBef>
                <a:spcPct val="20000"/>
              </a:spcBef>
            </a:pPr>
            <a:r>
              <a:rPr lang="en-US" b="0" dirty="0">
                <a:latin typeface="Calibri"/>
                <a:ea typeface="Osaka" pitchFamily="-1" charset="-128"/>
                <a:cs typeface="Osaka" pitchFamily="-1" charset="-128"/>
              </a:rPr>
              <a:t>A     </a:t>
            </a:r>
            <a:r>
              <a:rPr lang="en-US" b="0" dirty="0" err="1">
                <a:latin typeface="Calibri"/>
                <a:ea typeface="Osaka" pitchFamily="-1" charset="-128"/>
                <a:cs typeface="Osaka" pitchFamily="-1" charset="-128"/>
              </a:rPr>
              <a:t>fi</a:t>
            </a:r>
            <a:r>
              <a:rPr lang="en-US" altLang="ja-JP" b="0" dirty="0" err="1">
                <a:latin typeface="Calibri"/>
                <a:ea typeface="Osaka" pitchFamily="-1" charset="-128"/>
                <a:cs typeface="Osaka" pitchFamily="-1" charset="-128"/>
              </a:rPr>
              <a:t>ú</a:t>
            </a:r>
            <a:r>
              <a:rPr lang="en-US" altLang="ja-JP" b="0" dirty="0">
                <a:latin typeface="Calibri"/>
                <a:ea typeface="Osaka" pitchFamily="-1" charset="-128"/>
                <a:cs typeface="Osaka" pitchFamily="-1" charset="-128"/>
              </a:rPr>
              <a:t>    </a:t>
            </a:r>
            <a:r>
              <a:rPr lang="en-US" altLang="ja-JP" b="0" dirty="0" err="1">
                <a:latin typeface="Calibri"/>
                <a:ea typeface="Osaka" pitchFamily="-1" charset="-128"/>
                <a:cs typeface="Osaka" pitchFamily="-1" charset="-128"/>
              </a:rPr>
              <a:t>könyv</a:t>
            </a:r>
            <a:r>
              <a:rPr lang="en-US" altLang="ja-JP" b="0" dirty="0" err="1">
                <a:solidFill>
                  <a:schemeClr val="hlink"/>
                </a:solidFill>
                <a:latin typeface="Calibri"/>
                <a:ea typeface="Osaka" pitchFamily="-1" charset="-128"/>
                <a:cs typeface="Osaka" pitchFamily="-1" charset="-128"/>
              </a:rPr>
              <a:t>et</a:t>
            </a:r>
            <a:r>
              <a:rPr lang="en-US" altLang="ja-JP" b="0" dirty="0">
                <a:solidFill>
                  <a:schemeClr val="hlink"/>
                </a:solidFill>
                <a:latin typeface="Calibri"/>
                <a:ea typeface="Osaka" pitchFamily="-1" charset="-128"/>
                <a:cs typeface="Osaka" pitchFamily="-1" charset="-128"/>
              </a:rPr>
              <a:t> </a:t>
            </a:r>
            <a:r>
              <a:rPr lang="en-US" altLang="ja-JP" b="0" dirty="0">
                <a:latin typeface="Calibri"/>
                <a:ea typeface="Osaka" pitchFamily="-1" charset="-128"/>
                <a:cs typeface="Osaka" pitchFamily="-1" charset="-128"/>
              </a:rPr>
              <a:t>          </a:t>
            </a:r>
            <a:r>
              <a:rPr lang="en-US" altLang="ja-JP" b="0" dirty="0" err="1">
                <a:latin typeface="Calibri"/>
                <a:ea typeface="Osaka" pitchFamily="-1" charset="-128"/>
                <a:cs typeface="Osaka" pitchFamily="-1" charset="-128"/>
              </a:rPr>
              <a:t>adott</a:t>
            </a:r>
            <a:r>
              <a:rPr lang="en-US" altLang="ja-JP" b="0" dirty="0">
                <a:latin typeface="Calibri"/>
                <a:ea typeface="Osaka" pitchFamily="-1" charset="-128"/>
                <a:cs typeface="Osaka" pitchFamily="-1" charset="-128"/>
              </a:rPr>
              <a:t>          a       </a:t>
            </a:r>
            <a:r>
              <a:rPr lang="en-US" altLang="ja-JP" b="0" dirty="0" err="1">
                <a:latin typeface="Calibri"/>
                <a:ea typeface="Osaka" pitchFamily="-1" charset="-128"/>
                <a:cs typeface="Osaka" pitchFamily="-1" charset="-128"/>
              </a:rPr>
              <a:t>lány</a:t>
            </a:r>
            <a:r>
              <a:rPr lang="en-US" altLang="ja-JP" b="0" dirty="0" err="1">
                <a:solidFill>
                  <a:schemeClr val="hlink"/>
                </a:solidFill>
                <a:latin typeface="Calibri"/>
                <a:ea typeface="Osaka" pitchFamily="-1" charset="-128"/>
                <a:cs typeface="Osaka" pitchFamily="-1" charset="-128"/>
              </a:rPr>
              <a:t>nak</a:t>
            </a:r>
            <a:r>
              <a:rPr lang="en-US" altLang="ja-JP" b="0" dirty="0">
                <a:latin typeface="Calibri"/>
                <a:ea typeface="Osaka" pitchFamily="-1" charset="-128"/>
                <a:cs typeface="Osaka" pitchFamily="-1" charset="-128"/>
              </a:rPr>
              <a:t>.</a:t>
            </a:r>
          </a:p>
          <a:p>
            <a:pPr marL="342900" indent="-342900" eaLnBrk="1" hangingPunct="1">
              <a:spcBef>
                <a:spcPct val="20000"/>
              </a:spcBef>
            </a:pPr>
            <a:r>
              <a:rPr lang="en-US" altLang="ja-JP" b="0" dirty="0">
                <a:latin typeface="Calibri"/>
                <a:ea typeface="Osaka" pitchFamily="-1" charset="-128"/>
                <a:cs typeface="Osaka" pitchFamily="-1" charset="-128"/>
              </a:rPr>
              <a:t>The boy  a </a:t>
            </a:r>
            <a:r>
              <a:rPr lang="en-US" altLang="ja-JP" b="0" dirty="0" err="1">
                <a:latin typeface="Calibri"/>
                <a:ea typeface="Osaka" pitchFamily="-1" charset="-128"/>
                <a:cs typeface="Osaka" pitchFamily="-1" charset="-128"/>
              </a:rPr>
              <a:t>book+</a:t>
            </a:r>
            <a:r>
              <a:rPr lang="en-US" altLang="ja-JP" b="0" dirty="0" err="1">
                <a:solidFill>
                  <a:schemeClr val="hlink"/>
                </a:solidFill>
                <a:latin typeface="Calibri"/>
                <a:ea typeface="Osaka" pitchFamily="-1" charset="-128"/>
                <a:cs typeface="Osaka" pitchFamily="-1" charset="-128"/>
              </a:rPr>
              <a:t>ACC</a:t>
            </a:r>
            <a:r>
              <a:rPr lang="en-US" altLang="ja-JP" b="0" dirty="0">
                <a:latin typeface="Calibri"/>
                <a:ea typeface="Osaka" pitchFamily="-1" charset="-128"/>
                <a:cs typeface="Osaka" pitchFamily="-1" charset="-128"/>
              </a:rPr>
              <a:t>    gave          the    </a:t>
            </a:r>
            <a:r>
              <a:rPr lang="en-US" altLang="ja-JP" b="0" dirty="0" err="1">
                <a:latin typeface="Calibri"/>
                <a:ea typeface="Osaka" pitchFamily="-1" charset="-128"/>
                <a:cs typeface="Osaka" pitchFamily="-1" charset="-128"/>
              </a:rPr>
              <a:t>girl+</a:t>
            </a:r>
            <a:r>
              <a:rPr lang="en-US" altLang="ja-JP" b="0" dirty="0" err="1">
                <a:solidFill>
                  <a:schemeClr val="hlink"/>
                </a:solidFill>
                <a:latin typeface="Calibri"/>
                <a:ea typeface="Osaka" pitchFamily="-1" charset="-128"/>
                <a:cs typeface="Osaka" pitchFamily="-1" charset="-128"/>
              </a:rPr>
              <a:t>DAT</a:t>
            </a:r>
            <a:endParaRPr lang="en-US" b="0" dirty="0">
              <a:latin typeface="Calibri"/>
              <a:ea typeface="Osaka" pitchFamily="-1" charset="-128"/>
              <a:cs typeface="Osaka" pitchFamily="-1" charset="-128"/>
            </a:endParaRPr>
          </a:p>
          <a:p>
            <a:pPr marL="342900" indent="-342900" eaLnBrk="1" hangingPunct="1">
              <a:spcBef>
                <a:spcPct val="20000"/>
              </a:spcBef>
            </a:pPr>
            <a:endParaRPr lang="en-US" b="0" dirty="0">
              <a:latin typeface="Calibri"/>
              <a:ea typeface="Osaka" pitchFamily="-1" charset="-128"/>
              <a:cs typeface="Osaka" pitchFamily="-1" charset="-128"/>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4"/>
          <p:cNvSpPr>
            <a:spLocks noGrp="1" noChangeArrowheads="1"/>
          </p:cNvSpPr>
          <p:nvPr>
            <p:ph type="title" idx="4294967295"/>
          </p:nvPr>
        </p:nvSpPr>
        <p:spPr>
          <a:xfrm>
            <a:off x="685800" y="0"/>
            <a:ext cx="7772400" cy="1143000"/>
          </a:xfrm>
          <a:noFill/>
        </p:spPr>
        <p:txBody>
          <a:bodyPr/>
          <a:lstStyle/>
          <a:p>
            <a:pPr eaLnBrk="1" hangingPunct="1"/>
            <a:r>
              <a:rPr lang="en-US" sz="3200"/>
              <a:t>Crosslinguistic Comparison</a:t>
            </a:r>
          </a:p>
        </p:txBody>
      </p:sp>
      <p:sp>
        <p:nvSpPr>
          <p:cNvPr id="46083" name="Rectangle 5"/>
          <p:cNvSpPr>
            <a:spLocks noGrp="1" noChangeArrowheads="1"/>
          </p:cNvSpPr>
          <p:nvPr>
            <p:ph type="body" idx="4294967295"/>
          </p:nvPr>
        </p:nvSpPr>
        <p:spPr>
          <a:xfrm>
            <a:off x="0" y="1143000"/>
            <a:ext cx="9144000" cy="1295400"/>
          </a:xfrm>
          <a:noFill/>
        </p:spPr>
        <p:txBody>
          <a:bodyPr/>
          <a:lstStyle/>
          <a:p>
            <a:pPr eaLnBrk="1" hangingPunct="1">
              <a:buFontTx/>
              <a:buNone/>
            </a:pPr>
            <a:r>
              <a:rPr lang="en-US" sz="2400"/>
              <a:t>English does not have a rich morphological system, compared to other languages.  Instead, English mostly relies on word order to indicate who did what to whom.</a:t>
            </a:r>
          </a:p>
        </p:txBody>
      </p:sp>
      <p:sp>
        <p:nvSpPr>
          <p:cNvPr id="46084" name="Rectangle 6"/>
          <p:cNvSpPr>
            <a:spLocks noChangeArrowheads="1"/>
          </p:cNvSpPr>
          <p:nvPr/>
        </p:nvSpPr>
        <p:spPr bwMode="auto">
          <a:xfrm>
            <a:off x="0" y="2743200"/>
            <a:ext cx="9144000" cy="6096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latin typeface="Calibri"/>
                <a:ea typeface="Osaka" pitchFamily="-1" charset="-128"/>
                <a:cs typeface="Osaka" pitchFamily="-1" charset="-128"/>
              </a:rPr>
              <a:t>Languages like Hungarian, however, rely more on morphology.</a:t>
            </a:r>
          </a:p>
        </p:txBody>
      </p:sp>
      <p:sp>
        <p:nvSpPr>
          <p:cNvPr id="46085" name="Rectangle 7"/>
          <p:cNvSpPr>
            <a:spLocks noChangeArrowheads="1"/>
          </p:cNvSpPr>
          <p:nvPr/>
        </p:nvSpPr>
        <p:spPr bwMode="auto">
          <a:xfrm>
            <a:off x="0" y="3505200"/>
            <a:ext cx="9144000" cy="16002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latin typeface="Calibri"/>
                <a:ea typeface="Osaka" pitchFamily="-1" charset="-128"/>
                <a:cs typeface="Osaka" pitchFamily="-1" charset="-128"/>
              </a:rPr>
              <a:t>“The boy gave a book to the girl.”</a:t>
            </a:r>
          </a:p>
          <a:p>
            <a:pPr marL="342900" indent="-342900" eaLnBrk="1" hangingPunct="1">
              <a:spcBef>
                <a:spcPct val="20000"/>
              </a:spcBef>
            </a:pPr>
            <a:endParaRPr lang="en-US" b="0" dirty="0">
              <a:latin typeface="Calibri"/>
              <a:ea typeface="Osaka" pitchFamily="-1" charset="-128"/>
              <a:cs typeface="Osaka" pitchFamily="-1" charset="-128"/>
            </a:endParaRPr>
          </a:p>
          <a:p>
            <a:pPr marL="342900" indent="-342900" eaLnBrk="1" hangingPunct="1">
              <a:spcBef>
                <a:spcPct val="20000"/>
              </a:spcBef>
            </a:pPr>
            <a:r>
              <a:rPr lang="en-US" b="0" dirty="0">
                <a:latin typeface="Calibri"/>
                <a:ea typeface="Osaka" pitchFamily="-1" charset="-128"/>
                <a:cs typeface="Osaka" pitchFamily="-1" charset="-128"/>
              </a:rPr>
              <a:t>A     </a:t>
            </a:r>
            <a:r>
              <a:rPr lang="en-US" b="0" dirty="0" err="1">
                <a:latin typeface="Calibri"/>
                <a:ea typeface="Osaka" pitchFamily="-1" charset="-128"/>
                <a:cs typeface="Osaka" pitchFamily="-1" charset="-128"/>
              </a:rPr>
              <a:t>fi</a:t>
            </a:r>
            <a:r>
              <a:rPr lang="en-US" altLang="ja-JP" b="0" dirty="0" err="1">
                <a:latin typeface="Calibri"/>
                <a:ea typeface="Osaka" pitchFamily="-1" charset="-128"/>
                <a:cs typeface="Osaka" pitchFamily="-1" charset="-128"/>
              </a:rPr>
              <a:t>ú</a:t>
            </a:r>
            <a:r>
              <a:rPr lang="en-US" altLang="ja-JP" b="0" dirty="0">
                <a:latin typeface="Calibri"/>
                <a:ea typeface="Osaka" pitchFamily="-1" charset="-128"/>
                <a:cs typeface="Osaka" pitchFamily="-1" charset="-128"/>
              </a:rPr>
              <a:t>    </a:t>
            </a:r>
            <a:r>
              <a:rPr lang="en-US" altLang="ja-JP" b="0" dirty="0" err="1">
                <a:latin typeface="Calibri"/>
                <a:ea typeface="Osaka" pitchFamily="-1" charset="-128"/>
                <a:cs typeface="Osaka" pitchFamily="-1" charset="-128"/>
              </a:rPr>
              <a:t>könyv</a:t>
            </a:r>
            <a:r>
              <a:rPr lang="en-US" altLang="ja-JP" b="0" dirty="0" err="1">
                <a:solidFill>
                  <a:schemeClr val="hlink"/>
                </a:solidFill>
                <a:latin typeface="Calibri"/>
                <a:ea typeface="Osaka" pitchFamily="-1" charset="-128"/>
                <a:cs typeface="Osaka" pitchFamily="-1" charset="-128"/>
              </a:rPr>
              <a:t>et</a:t>
            </a:r>
            <a:r>
              <a:rPr lang="en-US" altLang="ja-JP" b="0" dirty="0">
                <a:solidFill>
                  <a:schemeClr val="hlink"/>
                </a:solidFill>
                <a:latin typeface="Calibri"/>
                <a:ea typeface="Osaka" pitchFamily="-1" charset="-128"/>
                <a:cs typeface="Osaka" pitchFamily="-1" charset="-128"/>
              </a:rPr>
              <a:t> </a:t>
            </a:r>
            <a:r>
              <a:rPr lang="en-US" altLang="ja-JP" b="0" dirty="0">
                <a:latin typeface="Calibri"/>
                <a:ea typeface="Osaka" pitchFamily="-1" charset="-128"/>
                <a:cs typeface="Osaka" pitchFamily="-1" charset="-128"/>
              </a:rPr>
              <a:t>          </a:t>
            </a:r>
            <a:r>
              <a:rPr lang="en-US" altLang="ja-JP" b="0" dirty="0" err="1">
                <a:latin typeface="Calibri"/>
                <a:ea typeface="Osaka" pitchFamily="-1" charset="-128"/>
                <a:cs typeface="Osaka" pitchFamily="-1" charset="-128"/>
              </a:rPr>
              <a:t>adott</a:t>
            </a:r>
            <a:r>
              <a:rPr lang="en-US" altLang="ja-JP" b="0" dirty="0">
                <a:latin typeface="Calibri"/>
                <a:ea typeface="Osaka" pitchFamily="-1" charset="-128"/>
                <a:cs typeface="Osaka" pitchFamily="-1" charset="-128"/>
              </a:rPr>
              <a:t>          a       </a:t>
            </a:r>
            <a:r>
              <a:rPr lang="en-US" altLang="ja-JP" b="0" dirty="0" err="1">
                <a:latin typeface="Calibri"/>
                <a:ea typeface="Osaka" pitchFamily="-1" charset="-128"/>
                <a:cs typeface="Osaka" pitchFamily="-1" charset="-128"/>
              </a:rPr>
              <a:t>lány</a:t>
            </a:r>
            <a:r>
              <a:rPr lang="en-US" altLang="ja-JP" b="0" dirty="0" err="1">
                <a:solidFill>
                  <a:schemeClr val="hlink"/>
                </a:solidFill>
                <a:latin typeface="Calibri"/>
                <a:ea typeface="Osaka" pitchFamily="-1" charset="-128"/>
                <a:cs typeface="Osaka" pitchFamily="-1" charset="-128"/>
              </a:rPr>
              <a:t>nak</a:t>
            </a:r>
            <a:r>
              <a:rPr lang="en-US" altLang="ja-JP" b="0" dirty="0">
                <a:latin typeface="Calibri"/>
                <a:ea typeface="Osaka" pitchFamily="-1" charset="-128"/>
                <a:cs typeface="Osaka" pitchFamily="-1" charset="-128"/>
              </a:rPr>
              <a:t>.</a:t>
            </a:r>
          </a:p>
          <a:p>
            <a:pPr marL="342900" indent="-342900" eaLnBrk="1" hangingPunct="1">
              <a:spcBef>
                <a:spcPct val="20000"/>
              </a:spcBef>
            </a:pPr>
            <a:r>
              <a:rPr lang="en-US" altLang="ja-JP" b="0" dirty="0">
                <a:latin typeface="Calibri"/>
                <a:ea typeface="Osaka" pitchFamily="-1" charset="-128"/>
                <a:cs typeface="Osaka" pitchFamily="-1" charset="-128"/>
              </a:rPr>
              <a:t>The boy  a </a:t>
            </a:r>
            <a:r>
              <a:rPr lang="en-US" altLang="ja-JP" b="0" dirty="0" err="1">
                <a:latin typeface="Calibri"/>
                <a:ea typeface="Osaka" pitchFamily="-1" charset="-128"/>
                <a:cs typeface="Osaka" pitchFamily="-1" charset="-128"/>
              </a:rPr>
              <a:t>book+</a:t>
            </a:r>
            <a:r>
              <a:rPr lang="en-US" altLang="ja-JP" b="0" dirty="0" err="1">
                <a:solidFill>
                  <a:schemeClr val="hlink"/>
                </a:solidFill>
                <a:latin typeface="Calibri"/>
                <a:ea typeface="Osaka" pitchFamily="-1" charset="-128"/>
                <a:cs typeface="Osaka" pitchFamily="-1" charset="-128"/>
              </a:rPr>
              <a:t>ACC</a:t>
            </a:r>
            <a:r>
              <a:rPr lang="en-US" altLang="ja-JP" b="0" dirty="0">
                <a:latin typeface="Calibri"/>
                <a:ea typeface="Osaka" pitchFamily="-1" charset="-128"/>
                <a:cs typeface="Osaka" pitchFamily="-1" charset="-128"/>
              </a:rPr>
              <a:t>    gave          the    </a:t>
            </a:r>
            <a:r>
              <a:rPr lang="en-US" altLang="ja-JP" b="0" dirty="0" err="1">
                <a:latin typeface="Calibri"/>
                <a:ea typeface="Osaka" pitchFamily="-1" charset="-128"/>
                <a:cs typeface="Osaka" pitchFamily="-1" charset="-128"/>
              </a:rPr>
              <a:t>girl+</a:t>
            </a:r>
            <a:r>
              <a:rPr lang="en-US" altLang="ja-JP" b="0" dirty="0" err="1">
                <a:solidFill>
                  <a:schemeClr val="hlink"/>
                </a:solidFill>
                <a:latin typeface="Calibri"/>
                <a:ea typeface="Osaka" pitchFamily="-1" charset="-128"/>
                <a:cs typeface="Osaka" pitchFamily="-1" charset="-128"/>
              </a:rPr>
              <a:t>DAT</a:t>
            </a:r>
            <a:endParaRPr lang="en-US" b="0" dirty="0">
              <a:latin typeface="Calibri"/>
              <a:ea typeface="Osaka" pitchFamily="-1" charset="-128"/>
              <a:cs typeface="Osaka" pitchFamily="-1" charset="-128"/>
            </a:endParaRPr>
          </a:p>
          <a:p>
            <a:pPr marL="342900" indent="-342900" eaLnBrk="1" hangingPunct="1">
              <a:spcBef>
                <a:spcPct val="20000"/>
              </a:spcBef>
            </a:pPr>
            <a:endParaRPr lang="en-US" b="0" dirty="0">
              <a:latin typeface="Calibri"/>
              <a:ea typeface="Osaka" pitchFamily="-1" charset="-128"/>
              <a:cs typeface="Osaka" pitchFamily="-1" charset="-128"/>
            </a:endParaRPr>
          </a:p>
        </p:txBody>
      </p:sp>
      <p:sp>
        <p:nvSpPr>
          <p:cNvPr id="46086" name="Rectangle 8"/>
          <p:cNvSpPr>
            <a:spLocks noChangeArrowheads="1"/>
          </p:cNvSpPr>
          <p:nvPr/>
        </p:nvSpPr>
        <p:spPr bwMode="auto">
          <a:xfrm>
            <a:off x="0" y="5562600"/>
            <a:ext cx="9144000" cy="6096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latin typeface="Calibri"/>
                <a:ea typeface="Osaka" pitchFamily="-1" charset="-128"/>
                <a:cs typeface="Osaka" pitchFamily="-1" charset="-128"/>
              </a:rPr>
              <a:t>Inflectional morphology: </a:t>
            </a:r>
            <a:r>
              <a:rPr lang="en-US" b="0" dirty="0">
                <a:solidFill>
                  <a:schemeClr val="hlink"/>
                </a:solidFill>
                <a:latin typeface="Calibri"/>
                <a:ea typeface="Osaka" pitchFamily="-1" charset="-128"/>
                <a:cs typeface="Osaka" pitchFamily="-1" charset="-128"/>
              </a:rPr>
              <a:t>ACC</a:t>
            </a:r>
            <a:r>
              <a:rPr lang="en-US" b="0" dirty="0">
                <a:solidFill>
                  <a:schemeClr val="tx2"/>
                </a:solidFill>
                <a:latin typeface="Calibri"/>
                <a:ea typeface="Osaka" pitchFamily="-1" charset="-128"/>
                <a:cs typeface="Osaka" pitchFamily="-1" charset="-128"/>
              </a:rPr>
              <a:t> </a:t>
            </a:r>
            <a:r>
              <a:rPr lang="en-US" b="0" dirty="0">
                <a:latin typeface="Calibri"/>
                <a:ea typeface="Osaka" pitchFamily="-1" charset="-128"/>
                <a:cs typeface="Osaka" pitchFamily="-1" charset="-128"/>
              </a:rPr>
              <a:t>= accusative case = direct object (</a:t>
            </a:r>
            <a:r>
              <a:rPr lang="en-US" b="0" dirty="0">
                <a:solidFill>
                  <a:schemeClr val="hlink"/>
                </a:solidFill>
                <a:latin typeface="Calibri"/>
                <a:ea typeface="Osaka" pitchFamily="-1" charset="-128"/>
                <a:cs typeface="Osaka" pitchFamily="-1" charset="-128"/>
              </a:rPr>
              <a:t>thing given</a:t>
            </a:r>
            <a:r>
              <a:rPr lang="en-US" b="0" dirty="0">
                <a:latin typeface="Calibri"/>
                <a:ea typeface="Osaka" pitchFamily="-1" charset="-128"/>
                <a:cs typeface="Osaka" pitchFamily="-1" charset="-128"/>
              </a:rPr>
              <a:t>)</a:t>
            </a:r>
          </a:p>
        </p:txBody>
      </p:sp>
      <p:sp>
        <p:nvSpPr>
          <p:cNvPr id="46087" name="Oval 9"/>
          <p:cNvSpPr>
            <a:spLocks noChangeArrowheads="1"/>
          </p:cNvSpPr>
          <p:nvPr/>
        </p:nvSpPr>
        <p:spPr bwMode="auto">
          <a:xfrm>
            <a:off x="1295400" y="4419600"/>
            <a:ext cx="1981200" cy="914400"/>
          </a:xfrm>
          <a:prstGeom prst="ellipse">
            <a:avLst/>
          </a:prstGeom>
          <a:noFill/>
          <a:ln w="9525">
            <a:solidFill>
              <a:schemeClr val="tx2"/>
            </a:solidFill>
            <a:round/>
            <a:headEnd/>
            <a:tailEnd/>
          </a:ln>
        </p:spPr>
        <p:txBody>
          <a:bodyPr wrap="none" anchor="ctr">
            <a:prstTxWarp prst="textNoShape">
              <a:avLst/>
            </a:prstTxWarp>
          </a:bodyPr>
          <a:lstStyle/>
          <a:p>
            <a:endParaRPr lang="en-US" dirty="0">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
          <p:cNvSpPr>
            <a:spLocks noGrp="1" noChangeArrowheads="1"/>
          </p:cNvSpPr>
          <p:nvPr>
            <p:ph type="title" idx="4294967295"/>
          </p:nvPr>
        </p:nvSpPr>
        <p:spPr>
          <a:xfrm>
            <a:off x="685800" y="0"/>
            <a:ext cx="7772400" cy="1143000"/>
          </a:xfrm>
          <a:noFill/>
        </p:spPr>
        <p:txBody>
          <a:bodyPr/>
          <a:lstStyle/>
          <a:p>
            <a:pPr eaLnBrk="1" hangingPunct="1"/>
            <a:r>
              <a:rPr lang="en-US" sz="3200"/>
              <a:t>Crosslinguistic Comparison</a:t>
            </a:r>
          </a:p>
        </p:txBody>
      </p:sp>
      <p:sp>
        <p:nvSpPr>
          <p:cNvPr id="48131" name="Rectangle 5"/>
          <p:cNvSpPr>
            <a:spLocks noGrp="1" noChangeArrowheads="1"/>
          </p:cNvSpPr>
          <p:nvPr>
            <p:ph type="body" idx="4294967295"/>
          </p:nvPr>
        </p:nvSpPr>
        <p:spPr>
          <a:xfrm>
            <a:off x="0" y="1143000"/>
            <a:ext cx="9144000" cy="1295400"/>
          </a:xfrm>
          <a:noFill/>
        </p:spPr>
        <p:txBody>
          <a:bodyPr/>
          <a:lstStyle/>
          <a:p>
            <a:pPr eaLnBrk="1" hangingPunct="1">
              <a:buFontTx/>
              <a:buNone/>
            </a:pPr>
            <a:r>
              <a:rPr lang="en-US" sz="2400"/>
              <a:t>English does not have a rich morphological system, compared to other languages.  Instead, English mostly relies on word order to indicate who did what to whom.</a:t>
            </a:r>
          </a:p>
        </p:txBody>
      </p:sp>
      <p:sp>
        <p:nvSpPr>
          <p:cNvPr id="48132" name="Rectangle 6"/>
          <p:cNvSpPr>
            <a:spLocks noChangeArrowheads="1"/>
          </p:cNvSpPr>
          <p:nvPr/>
        </p:nvSpPr>
        <p:spPr bwMode="auto">
          <a:xfrm>
            <a:off x="0" y="2743200"/>
            <a:ext cx="9144000" cy="6096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latin typeface="Calibri"/>
                <a:ea typeface="Osaka" pitchFamily="-1" charset="-128"/>
                <a:cs typeface="Osaka" pitchFamily="-1" charset="-128"/>
              </a:rPr>
              <a:t>Languages like Hungarian, however, rely more on morphology.</a:t>
            </a:r>
          </a:p>
        </p:txBody>
      </p:sp>
      <p:sp>
        <p:nvSpPr>
          <p:cNvPr id="48133" name="Rectangle 7"/>
          <p:cNvSpPr>
            <a:spLocks noChangeArrowheads="1"/>
          </p:cNvSpPr>
          <p:nvPr/>
        </p:nvSpPr>
        <p:spPr bwMode="auto">
          <a:xfrm>
            <a:off x="0" y="3505200"/>
            <a:ext cx="9144000" cy="16002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latin typeface="Calibri"/>
                <a:ea typeface="Osaka" pitchFamily="-1" charset="-128"/>
                <a:cs typeface="Osaka" pitchFamily="-1" charset="-128"/>
              </a:rPr>
              <a:t>“The boy gave a book to the girl.”</a:t>
            </a:r>
          </a:p>
          <a:p>
            <a:pPr marL="342900" indent="-342900" eaLnBrk="1" hangingPunct="1">
              <a:spcBef>
                <a:spcPct val="20000"/>
              </a:spcBef>
            </a:pPr>
            <a:endParaRPr lang="en-US" b="0" dirty="0">
              <a:latin typeface="Calibri"/>
              <a:ea typeface="Osaka" pitchFamily="-1" charset="-128"/>
              <a:cs typeface="Osaka" pitchFamily="-1" charset="-128"/>
            </a:endParaRPr>
          </a:p>
          <a:p>
            <a:pPr marL="342900" indent="-342900" eaLnBrk="1" hangingPunct="1">
              <a:spcBef>
                <a:spcPct val="20000"/>
              </a:spcBef>
            </a:pPr>
            <a:r>
              <a:rPr lang="en-US" b="0" dirty="0">
                <a:latin typeface="Calibri"/>
                <a:ea typeface="Osaka" pitchFamily="-1" charset="-128"/>
                <a:cs typeface="Osaka" pitchFamily="-1" charset="-128"/>
              </a:rPr>
              <a:t>A     </a:t>
            </a:r>
            <a:r>
              <a:rPr lang="en-US" b="0" dirty="0" err="1">
                <a:latin typeface="Calibri"/>
                <a:ea typeface="Osaka" pitchFamily="-1" charset="-128"/>
                <a:cs typeface="Osaka" pitchFamily="-1" charset="-128"/>
              </a:rPr>
              <a:t>fi</a:t>
            </a:r>
            <a:r>
              <a:rPr lang="en-US" altLang="ja-JP" b="0" dirty="0" err="1">
                <a:latin typeface="Calibri"/>
                <a:ea typeface="Osaka" pitchFamily="-1" charset="-128"/>
                <a:cs typeface="Osaka" pitchFamily="-1" charset="-128"/>
              </a:rPr>
              <a:t>ú</a:t>
            </a:r>
            <a:r>
              <a:rPr lang="en-US" altLang="ja-JP" b="0" dirty="0">
                <a:latin typeface="Calibri"/>
                <a:ea typeface="Osaka" pitchFamily="-1" charset="-128"/>
                <a:cs typeface="Osaka" pitchFamily="-1" charset="-128"/>
              </a:rPr>
              <a:t>    </a:t>
            </a:r>
            <a:r>
              <a:rPr lang="en-US" altLang="ja-JP" b="0" dirty="0" err="1">
                <a:latin typeface="Calibri"/>
                <a:ea typeface="Osaka" pitchFamily="-1" charset="-128"/>
                <a:cs typeface="Osaka" pitchFamily="-1" charset="-128"/>
              </a:rPr>
              <a:t>könyv</a:t>
            </a:r>
            <a:r>
              <a:rPr lang="en-US" altLang="ja-JP" b="0" dirty="0" err="1">
                <a:solidFill>
                  <a:schemeClr val="hlink"/>
                </a:solidFill>
                <a:latin typeface="Calibri"/>
                <a:ea typeface="Osaka" pitchFamily="-1" charset="-128"/>
                <a:cs typeface="Osaka" pitchFamily="-1" charset="-128"/>
              </a:rPr>
              <a:t>et</a:t>
            </a:r>
            <a:r>
              <a:rPr lang="en-US" altLang="ja-JP" b="0" dirty="0">
                <a:solidFill>
                  <a:schemeClr val="hlink"/>
                </a:solidFill>
                <a:latin typeface="Calibri"/>
                <a:ea typeface="Osaka" pitchFamily="-1" charset="-128"/>
                <a:cs typeface="Osaka" pitchFamily="-1" charset="-128"/>
              </a:rPr>
              <a:t> </a:t>
            </a:r>
            <a:r>
              <a:rPr lang="en-US" altLang="ja-JP" b="0" dirty="0">
                <a:latin typeface="Calibri"/>
                <a:ea typeface="Osaka" pitchFamily="-1" charset="-128"/>
                <a:cs typeface="Osaka" pitchFamily="-1" charset="-128"/>
              </a:rPr>
              <a:t>          </a:t>
            </a:r>
            <a:r>
              <a:rPr lang="en-US" altLang="ja-JP" b="0" dirty="0" err="1">
                <a:latin typeface="Calibri"/>
                <a:ea typeface="Osaka" pitchFamily="-1" charset="-128"/>
                <a:cs typeface="Osaka" pitchFamily="-1" charset="-128"/>
              </a:rPr>
              <a:t>adott</a:t>
            </a:r>
            <a:r>
              <a:rPr lang="en-US" altLang="ja-JP" b="0" dirty="0">
                <a:latin typeface="Calibri"/>
                <a:ea typeface="Osaka" pitchFamily="-1" charset="-128"/>
                <a:cs typeface="Osaka" pitchFamily="-1" charset="-128"/>
              </a:rPr>
              <a:t>          a       </a:t>
            </a:r>
            <a:r>
              <a:rPr lang="en-US" altLang="ja-JP" b="0" dirty="0" err="1">
                <a:latin typeface="Calibri"/>
                <a:ea typeface="Osaka" pitchFamily="-1" charset="-128"/>
                <a:cs typeface="Osaka" pitchFamily="-1" charset="-128"/>
              </a:rPr>
              <a:t>lány</a:t>
            </a:r>
            <a:r>
              <a:rPr lang="en-US" altLang="ja-JP" b="0" dirty="0" err="1">
                <a:solidFill>
                  <a:schemeClr val="hlink"/>
                </a:solidFill>
                <a:latin typeface="Calibri"/>
                <a:ea typeface="Osaka" pitchFamily="-1" charset="-128"/>
                <a:cs typeface="Osaka" pitchFamily="-1" charset="-128"/>
              </a:rPr>
              <a:t>nak</a:t>
            </a:r>
            <a:r>
              <a:rPr lang="en-US" altLang="ja-JP" b="0" dirty="0">
                <a:latin typeface="Calibri"/>
                <a:ea typeface="Osaka" pitchFamily="-1" charset="-128"/>
                <a:cs typeface="Osaka" pitchFamily="-1" charset="-128"/>
              </a:rPr>
              <a:t>.</a:t>
            </a:r>
          </a:p>
          <a:p>
            <a:pPr marL="342900" indent="-342900" eaLnBrk="1" hangingPunct="1">
              <a:spcBef>
                <a:spcPct val="20000"/>
              </a:spcBef>
            </a:pPr>
            <a:r>
              <a:rPr lang="en-US" altLang="ja-JP" b="0" dirty="0">
                <a:latin typeface="Calibri"/>
                <a:ea typeface="Osaka" pitchFamily="-1" charset="-128"/>
                <a:cs typeface="Osaka" pitchFamily="-1" charset="-128"/>
              </a:rPr>
              <a:t>The boy  a </a:t>
            </a:r>
            <a:r>
              <a:rPr lang="en-US" altLang="ja-JP" b="0" dirty="0" err="1">
                <a:latin typeface="Calibri"/>
                <a:ea typeface="Osaka" pitchFamily="-1" charset="-128"/>
                <a:cs typeface="Osaka" pitchFamily="-1" charset="-128"/>
              </a:rPr>
              <a:t>book+</a:t>
            </a:r>
            <a:r>
              <a:rPr lang="en-US" altLang="ja-JP" b="0" dirty="0" err="1">
                <a:solidFill>
                  <a:schemeClr val="hlink"/>
                </a:solidFill>
                <a:latin typeface="Calibri"/>
                <a:ea typeface="Osaka" pitchFamily="-1" charset="-128"/>
                <a:cs typeface="Osaka" pitchFamily="-1" charset="-128"/>
              </a:rPr>
              <a:t>ACC</a:t>
            </a:r>
            <a:r>
              <a:rPr lang="en-US" altLang="ja-JP" b="0" dirty="0">
                <a:latin typeface="Calibri"/>
                <a:ea typeface="Osaka" pitchFamily="-1" charset="-128"/>
                <a:cs typeface="Osaka" pitchFamily="-1" charset="-128"/>
              </a:rPr>
              <a:t>    gave          the    </a:t>
            </a:r>
            <a:r>
              <a:rPr lang="en-US" altLang="ja-JP" b="0" dirty="0" err="1">
                <a:latin typeface="Calibri"/>
                <a:ea typeface="Osaka" pitchFamily="-1" charset="-128"/>
                <a:cs typeface="Osaka" pitchFamily="-1" charset="-128"/>
              </a:rPr>
              <a:t>girl+</a:t>
            </a:r>
            <a:r>
              <a:rPr lang="en-US" altLang="ja-JP" b="0" dirty="0" err="1">
                <a:solidFill>
                  <a:schemeClr val="hlink"/>
                </a:solidFill>
                <a:latin typeface="Calibri"/>
                <a:ea typeface="Osaka" pitchFamily="-1" charset="-128"/>
                <a:cs typeface="Osaka" pitchFamily="-1" charset="-128"/>
              </a:rPr>
              <a:t>DAT</a:t>
            </a:r>
            <a:endParaRPr lang="en-US" b="0" dirty="0">
              <a:latin typeface="Calibri"/>
              <a:ea typeface="Osaka" pitchFamily="-1" charset="-128"/>
              <a:cs typeface="Osaka" pitchFamily="-1" charset="-128"/>
            </a:endParaRPr>
          </a:p>
          <a:p>
            <a:pPr marL="342900" indent="-342900" eaLnBrk="1" hangingPunct="1">
              <a:spcBef>
                <a:spcPct val="20000"/>
              </a:spcBef>
            </a:pPr>
            <a:endParaRPr lang="en-US" b="0" dirty="0">
              <a:latin typeface="Calibri"/>
              <a:ea typeface="Osaka" pitchFamily="-1" charset="-128"/>
              <a:cs typeface="Osaka" pitchFamily="-1" charset="-128"/>
            </a:endParaRPr>
          </a:p>
        </p:txBody>
      </p:sp>
      <p:sp>
        <p:nvSpPr>
          <p:cNvPr id="48134" name="Rectangle 8"/>
          <p:cNvSpPr>
            <a:spLocks noChangeArrowheads="1"/>
          </p:cNvSpPr>
          <p:nvPr/>
        </p:nvSpPr>
        <p:spPr bwMode="auto">
          <a:xfrm>
            <a:off x="0" y="5562600"/>
            <a:ext cx="9144000" cy="6096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latin typeface="Calibri"/>
                <a:ea typeface="Osaka" pitchFamily="-1" charset="-128"/>
                <a:cs typeface="Osaka" pitchFamily="-1" charset="-128"/>
              </a:rPr>
              <a:t>Inflectional morphology: </a:t>
            </a:r>
            <a:r>
              <a:rPr lang="en-US" b="0" dirty="0">
                <a:solidFill>
                  <a:schemeClr val="hlink"/>
                </a:solidFill>
                <a:latin typeface="Calibri"/>
                <a:ea typeface="Osaka" pitchFamily="-1" charset="-128"/>
                <a:cs typeface="Osaka" pitchFamily="-1" charset="-128"/>
              </a:rPr>
              <a:t>DAT</a:t>
            </a:r>
            <a:r>
              <a:rPr lang="en-US" b="0" dirty="0">
                <a:solidFill>
                  <a:schemeClr val="tx2"/>
                </a:solidFill>
                <a:latin typeface="Calibri"/>
                <a:ea typeface="Osaka" pitchFamily="-1" charset="-128"/>
                <a:cs typeface="Osaka" pitchFamily="-1" charset="-128"/>
              </a:rPr>
              <a:t> </a:t>
            </a:r>
            <a:r>
              <a:rPr lang="en-US" b="0" dirty="0">
                <a:latin typeface="Calibri"/>
                <a:ea typeface="Osaka" pitchFamily="-1" charset="-128"/>
                <a:cs typeface="Osaka" pitchFamily="-1" charset="-128"/>
              </a:rPr>
              <a:t>= dative case = indirect object (</a:t>
            </a:r>
            <a:r>
              <a:rPr lang="en-US" b="0" dirty="0">
                <a:solidFill>
                  <a:schemeClr val="hlink"/>
                </a:solidFill>
                <a:latin typeface="Calibri"/>
                <a:ea typeface="Osaka" pitchFamily="-1" charset="-128"/>
                <a:cs typeface="Osaka" pitchFamily="-1" charset="-128"/>
              </a:rPr>
              <a:t>recipient of giving</a:t>
            </a:r>
            <a:r>
              <a:rPr lang="en-US" b="0" dirty="0">
                <a:latin typeface="Calibri"/>
                <a:ea typeface="Osaka" pitchFamily="-1" charset="-128"/>
                <a:cs typeface="Osaka" pitchFamily="-1" charset="-128"/>
              </a:rPr>
              <a:t>)</a:t>
            </a:r>
          </a:p>
        </p:txBody>
      </p:sp>
      <p:sp>
        <p:nvSpPr>
          <p:cNvPr id="48135" name="Oval 9"/>
          <p:cNvSpPr>
            <a:spLocks noChangeArrowheads="1"/>
          </p:cNvSpPr>
          <p:nvPr/>
        </p:nvSpPr>
        <p:spPr bwMode="auto">
          <a:xfrm>
            <a:off x="5410200" y="4419600"/>
            <a:ext cx="1828800" cy="914400"/>
          </a:xfrm>
          <a:prstGeom prst="ellipse">
            <a:avLst/>
          </a:prstGeom>
          <a:noFill/>
          <a:ln w="9525">
            <a:solidFill>
              <a:schemeClr val="tx2"/>
            </a:solidFill>
            <a:round/>
            <a:headEnd/>
            <a:tailEnd/>
          </a:ln>
        </p:spPr>
        <p:txBody>
          <a:bodyPr wrap="none" anchor="ctr">
            <a:prstTxWarp prst="textNoShape">
              <a:avLst/>
            </a:prstTxWarp>
          </a:bodyPr>
          <a:lstStyle/>
          <a:p>
            <a:endParaRPr lang="en-US" dirty="0">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idx="4294967295"/>
          </p:nvPr>
        </p:nvSpPr>
        <p:spPr>
          <a:xfrm>
            <a:off x="685800" y="0"/>
            <a:ext cx="7772400" cy="1143000"/>
          </a:xfrm>
        </p:spPr>
        <p:txBody>
          <a:bodyPr/>
          <a:lstStyle/>
          <a:p>
            <a:pPr eaLnBrk="1" hangingPunct="1"/>
            <a:r>
              <a:rPr lang="en-US" sz="3200"/>
              <a:t>Morphology Recap</a:t>
            </a:r>
          </a:p>
        </p:txBody>
      </p:sp>
      <p:sp>
        <p:nvSpPr>
          <p:cNvPr id="50179" name="Rectangle 3"/>
          <p:cNvSpPr>
            <a:spLocks noGrp="1" noChangeArrowheads="1"/>
          </p:cNvSpPr>
          <p:nvPr>
            <p:ph type="body" idx="4294967295"/>
          </p:nvPr>
        </p:nvSpPr>
        <p:spPr>
          <a:xfrm>
            <a:off x="0" y="1066800"/>
            <a:ext cx="9144000" cy="5257800"/>
          </a:xfrm>
        </p:spPr>
        <p:txBody>
          <a:bodyPr/>
          <a:lstStyle/>
          <a:p>
            <a:pPr eaLnBrk="1" hangingPunct="1">
              <a:buFontTx/>
              <a:buNone/>
            </a:pPr>
            <a:r>
              <a:rPr lang="en-US" sz="2400"/>
              <a:t>Morphology refers to how words are put together to convey meaning.</a:t>
            </a:r>
          </a:p>
          <a:p>
            <a:pPr eaLnBrk="1" hangingPunct="1">
              <a:buFontTx/>
              <a:buNone/>
            </a:pPr>
            <a:endParaRPr lang="en-US" sz="2400"/>
          </a:p>
          <a:p>
            <a:pPr eaLnBrk="1" hangingPunct="1">
              <a:buFontTx/>
              <a:buNone/>
            </a:pPr>
            <a:r>
              <a:rPr lang="en-US" sz="2400"/>
              <a:t>The smallest units of meaning are morphemes, which can be smaller than a whole word.</a:t>
            </a:r>
          </a:p>
          <a:p>
            <a:pPr eaLnBrk="1" hangingPunct="1">
              <a:buFontTx/>
              <a:buNone/>
            </a:pPr>
            <a:endParaRPr lang="en-US" sz="2400"/>
          </a:p>
          <a:p>
            <a:pPr eaLnBrk="1" hangingPunct="1">
              <a:buFontTx/>
              <a:buNone/>
            </a:pPr>
            <a:r>
              <a:rPr lang="en-US" sz="2400"/>
              <a:t>Some morphology can change the category of a word (derivational), while other morphology does not (inflectional).</a:t>
            </a:r>
          </a:p>
          <a:p>
            <a:pPr eaLnBrk="1" hangingPunct="1">
              <a:buFontTx/>
              <a:buNone/>
            </a:pPr>
            <a:endParaRPr lang="en-US" sz="2400"/>
          </a:p>
          <a:p>
            <a:pPr eaLnBrk="1" hangingPunct="1">
              <a:buFontTx/>
              <a:buNone/>
            </a:pPr>
            <a:r>
              <a:rPr lang="en-US" sz="2400"/>
              <a:t>Languages vary on how rich their system of morphology is.  Children must learn how their language puts words together, and what types of meaning can be conveyed via morphology.</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p:txBody>
          <a:bodyPr/>
          <a:lstStyle/>
          <a:p>
            <a:pPr eaLnBrk="1" hangingPunct="1"/>
            <a:r>
              <a:rPr lang="en-US" sz="3200" dirty="0"/>
              <a:t>Adult </a:t>
            </a:r>
            <a:r>
              <a:rPr lang="en-US" sz="3200" dirty="0" smtClean="0"/>
              <a:t>knowledge</a:t>
            </a:r>
            <a:r>
              <a:rPr lang="en-US" sz="3200" dirty="0"/>
              <a:t>: </a:t>
            </a:r>
            <a:r>
              <a:rPr lang="en-US" sz="3200" dirty="0" smtClean="0"/>
              <a:t/>
            </a:r>
            <a:br>
              <a:rPr lang="en-US" sz="3200" dirty="0" smtClean="0"/>
            </a:br>
            <a:r>
              <a:rPr lang="en-US" sz="3200" dirty="0" smtClean="0"/>
              <a:t>The </a:t>
            </a:r>
            <a:r>
              <a:rPr lang="en-US" sz="3200" dirty="0"/>
              <a:t>t</a:t>
            </a:r>
            <a:r>
              <a:rPr lang="en-US" sz="3200" dirty="0" smtClean="0"/>
              <a:t>arget </a:t>
            </a:r>
            <a:r>
              <a:rPr lang="en-US" sz="3200" dirty="0"/>
              <a:t>s</a:t>
            </a:r>
            <a:r>
              <a:rPr lang="en-US" sz="3200" dirty="0" smtClean="0"/>
              <a:t>tate for syntax</a:t>
            </a:r>
            <a:endParaRPr lang="en-US" sz="3200" dirty="0"/>
          </a:p>
        </p:txBody>
      </p:sp>
      <p:pic>
        <p:nvPicPr>
          <p:cNvPr id="52227" name="Picture 12"/>
          <p:cNvPicPr>
            <a:picLocks noChangeAspect="1" noChangeArrowheads="1"/>
          </p:cNvPicPr>
          <p:nvPr/>
        </p:nvPicPr>
        <p:blipFill>
          <a:blip r:embed="rId3"/>
          <a:srcRect/>
          <a:stretch>
            <a:fillRect/>
          </a:stretch>
        </p:blipFill>
        <p:spPr bwMode="auto">
          <a:xfrm>
            <a:off x="5791200" y="2819400"/>
            <a:ext cx="2286000" cy="3352800"/>
          </a:xfrm>
          <a:prstGeom prst="rect">
            <a:avLst/>
          </a:prstGeom>
          <a:noFill/>
          <a:ln w="9525">
            <a:noFill/>
            <a:miter lim="800000"/>
            <a:headEnd/>
            <a:tailEnd/>
          </a:ln>
        </p:spPr>
      </p:pic>
      <p:pic>
        <p:nvPicPr>
          <p:cNvPr id="52228" name="Picture 13"/>
          <p:cNvPicPr>
            <a:picLocks noChangeAspect="1" noChangeArrowheads="1"/>
          </p:cNvPicPr>
          <p:nvPr/>
        </p:nvPicPr>
        <p:blipFill>
          <a:blip r:embed="rId4"/>
          <a:srcRect/>
          <a:stretch>
            <a:fillRect/>
          </a:stretch>
        </p:blipFill>
        <p:spPr bwMode="auto">
          <a:xfrm>
            <a:off x="3124200" y="2438400"/>
            <a:ext cx="1612900" cy="1435100"/>
          </a:xfrm>
          <a:prstGeom prst="rect">
            <a:avLst/>
          </a:prstGeom>
          <a:noFill/>
          <a:ln w="9525">
            <a:noFill/>
            <a:miter lim="800000"/>
            <a:headEnd/>
            <a:tailEnd/>
          </a:ln>
        </p:spPr>
      </p:pic>
      <p:pic>
        <p:nvPicPr>
          <p:cNvPr id="52229" name="Picture 14"/>
          <p:cNvPicPr>
            <a:picLocks noChangeAspect="1" noChangeArrowheads="1"/>
          </p:cNvPicPr>
          <p:nvPr/>
        </p:nvPicPr>
        <p:blipFill>
          <a:blip r:embed="rId5"/>
          <a:srcRect/>
          <a:stretch>
            <a:fillRect/>
          </a:stretch>
        </p:blipFill>
        <p:spPr bwMode="auto">
          <a:xfrm>
            <a:off x="838200" y="1981200"/>
            <a:ext cx="1155700" cy="11303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p:txBody>
          <a:bodyPr/>
          <a:lstStyle/>
          <a:p>
            <a:pPr eaLnBrk="1" hangingPunct="1"/>
            <a:r>
              <a:rPr lang="en-US" sz="3200"/>
              <a:t>Announcements</a:t>
            </a:r>
            <a:endParaRPr lang="en-US"/>
          </a:p>
        </p:txBody>
      </p:sp>
      <p:sp>
        <p:nvSpPr>
          <p:cNvPr id="17411" name="Rectangle 3"/>
          <p:cNvSpPr>
            <a:spLocks noGrp="1" noChangeArrowheads="1"/>
          </p:cNvSpPr>
          <p:nvPr>
            <p:ph type="body" idx="4294967295"/>
          </p:nvPr>
        </p:nvSpPr>
        <p:spPr/>
        <p:txBody>
          <a:bodyPr/>
          <a:lstStyle/>
          <a:p>
            <a:pPr eaLnBrk="1" hangingPunct="1">
              <a:lnSpc>
                <a:spcPct val="90000"/>
              </a:lnSpc>
              <a:buFontTx/>
              <a:buChar char="-"/>
            </a:pPr>
            <a:r>
              <a:rPr lang="en-US" sz="2400" dirty="0" smtClean="0"/>
              <a:t>HW2 </a:t>
            </a:r>
            <a:r>
              <a:rPr lang="en-US" sz="2400" dirty="0"/>
              <a:t>due </a:t>
            </a:r>
            <a:r>
              <a:rPr lang="en-US" sz="2400" dirty="0" smtClean="0"/>
              <a:t>today by 1:50pm</a:t>
            </a:r>
            <a:endParaRPr lang="en-US" sz="2400" dirty="0" smtClean="0"/>
          </a:p>
          <a:p>
            <a:pPr eaLnBrk="1" hangingPunct="1">
              <a:lnSpc>
                <a:spcPct val="90000"/>
              </a:lnSpc>
              <a:buFontTx/>
              <a:buChar char="-"/>
            </a:pPr>
            <a:endParaRPr lang="en-US" sz="2400" dirty="0" smtClean="0"/>
          </a:p>
          <a:p>
            <a:pPr eaLnBrk="1" hangingPunct="1">
              <a:lnSpc>
                <a:spcPct val="90000"/>
              </a:lnSpc>
              <a:buFontTx/>
              <a:buChar char="-"/>
            </a:pPr>
            <a:r>
              <a:rPr lang="en-US" sz="2400" dirty="0"/>
              <a:t>Review questions for morphology and syntax available</a:t>
            </a:r>
          </a:p>
          <a:p>
            <a:pPr eaLnBrk="1" hangingPunct="1">
              <a:lnSpc>
                <a:spcPct val="90000"/>
              </a:lnSpc>
              <a:buFontTx/>
              <a:buChar char="-"/>
            </a:pPr>
            <a:endParaRPr lang="en-US" sz="2400" dirty="0"/>
          </a:p>
          <a:p>
            <a:pPr eaLnBrk="1" hangingPunct="1">
              <a:lnSpc>
                <a:spcPct val="90000"/>
              </a:lnSpc>
              <a:buFontTx/>
              <a:buChar char="-"/>
            </a:pPr>
            <a:r>
              <a:rPr lang="en-US" sz="2400" dirty="0"/>
              <a:t>HW3 available (begin working on it): due 3</a:t>
            </a:r>
            <a:r>
              <a:rPr lang="en-US" sz="2400" dirty="0" smtClean="0"/>
              <a:t>/</a:t>
            </a:r>
            <a:r>
              <a:rPr lang="en-US" sz="2400" dirty="0" smtClean="0"/>
              <a:t>12</a:t>
            </a:r>
            <a:r>
              <a:rPr lang="en-US" sz="2400" dirty="0" smtClean="0"/>
              <a:t>/</a:t>
            </a:r>
            <a:r>
              <a:rPr lang="en-US" sz="2400" dirty="0" smtClean="0"/>
              <a:t>13</a:t>
            </a:r>
          </a:p>
          <a:p>
            <a:pPr eaLnBrk="1" hangingPunct="1">
              <a:lnSpc>
                <a:spcPct val="90000"/>
              </a:lnSpc>
              <a:buFontTx/>
              <a:buChar char="-"/>
            </a:pPr>
            <a:endParaRPr lang="en-US" sz="2400" dirty="0"/>
          </a:p>
          <a:p>
            <a:pPr eaLnBrk="1" hangingPunct="1">
              <a:lnSpc>
                <a:spcPct val="90000"/>
              </a:lnSpc>
              <a:buFontTx/>
              <a:buNone/>
            </a:pP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a:xfrm>
            <a:off x="0" y="0"/>
            <a:ext cx="9144000" cy="1143000"/>
          </a:xfrm>
        </p:spPr>
        <p:txBody>
          <a:bodyPr/>
          <a:lstStyle/>
          <a:p>
            <a:pPr eaLnBrk="1" hangingPunct="1"/>
            <a:r>
              <a:rPr lang="en-US" sz="3200"/>
              <a:t>Creativity of Human Language</a:t>
            </a:r>
            <a:endParaRPr lang="en-US"/>
          </a:p>
        </p:txBody>
      </p:sp>
      <p:sp>
        <p:nvSpPr>
          <p:cNvPr id="54275" name="Rectangle 3"/>
          <p:cNvSpPr>
            <a:spLocks noGrp="1" noChangeArrowheads="1"/>
          </p:cNvSpPr>
          <p:nvPr>
            <p:ph type="body" idx="4294967295"/>
          </p:nvPr>
        </p:nvSpPr>
        <p:spPr>
          <a:xfrm>
            <a:off x="0" y="1143000"/>
            <a:ext cx="8458200" cy="1905000"/>
          </a:xfrm>
        </p:spPr>
        <p:txBody>
          <a:bodyPr/>
          <a:lstStyle/>
          <a:p>
            <a:pPr eaLnBrk="1" hangingPunct="1">
              <a:buFontTx/>
              <a:buNone/>
            </a:pPr>
            <a:r>
              <a:rPr lang="en-US" sz="2400"/>
              <a:t>Ability to combine signs with simple meanings to create </a:t>
            </a:r>
          </a:p>
          <a:p>
            <a:pPr eaLnBrk="1" hangingPunct="1">
              <a:buFontTx/>
              <a:buNone/>
            </a:pPr>
            <a:r>
              <a:rPr lang="en-US" sz="2400"/>
              <a:t>(1) Utterances with complex meanings</a:t>
            </a:r>
          </a:p>
          <a:p>
            <a:pPr eaLnBrk="1" hangingPunct="1">
              <a:buFontTx/>
              <a:buNone/>
            </a:pPr>
            <a:r>
              <a:rPr lang="en-US" sz="2400"/>
              <a:t>(2) Novel expressions</a:t>
            </a:r>
          </a:p>
          <a:p>
            <a:pPr eaLnBrk="1" hangingPunct="1">
              <a:buFontTx/>
              <a:buNone/>
            </a:pPr>
            <a:r>
              <a:rPr lang="en-US" sz="2400"/>
              <a:t>(3) </a:t>
            </a:r>
            <a:r>
              <a:rPr lang="en-US" sz="2400" i="1"/>
              <a:t>Infinitely</a:t>
            </a:r>
            <a:r>
              <a:rPr lang="en-US" sz="2400"/>
              <a:t> many</a:t>
            </a:r>
          </a:p>
        </p:txBody>
      </p:sp>
      <p:sp>
        <p:nvSpPr>
          <p:cNvPr id="54276" name="Rectangle 5"/>
          <p:cNvSpPr>
            <a:spLocks noChangeArrowheads="1"/>
          </p:cNvSpPr>
          <p:nvPr/>
        </p:nvSpPr>
        <p:spPr bwMode="auto">
          <a:xfrm>
            <a:off x="228600" y="3352800"/>
            <a:ext cx="8915400" cy="2971800"/>
          </a:xfrm>
          <a:prstGeom prst="rect">
            <a:avLst/>
          </a:prstGeom>
          <a:noFill/>
          <a:ln w="9525">
            <a:noFill/>
            <a:miter lim="800000"/>
            <a:headEnd/>
            <a:tailEnd/>
          </a:ln>
        </p:spPr>
        <p:txBody>
          <a:bodyPr>
            <a:prstTxWarp prst="textNoShape">
              <a:avLst/>
            </a:prstTxWarp>
          </a:bodyPr>
          <a:lstStyle/>
          <a:p>
            <a:pPr marL="342900" indent="-342900" eaLnBrk="1" hangingPunct="1">
              <a:lnSpc>
                <a:spcPct val="90000"/>
              </a:lnSpc>
              <a:spcBef>
                <a:spcPct val="20000"/>
              </a:spcBef>
            </a:pPr>
            <a:r>
              <a:rPr lang="en-US" b="0" dirty="0">
                <a:solidFill>
                  <a:schemeClr val="tx2"/>
                </a:solidFill>
                <a:latin typeface="Calibri"/>
                <a:ea typeface="Osaka" pitchFamily="-1" charset="-128"/>
                <a:cs typeface="Osaka" pitchFamily="-1" charset="-128"/>
              </a:rPr>
              <a:t>Sentences never heard before...</a:t>
            </a:r>
          </a:p>
          <a:p>
            <a:pPr marL="742950" lvl="1" indent="-285750" eaLnBrk="1" hangingPunct="1">
              <a:lnSpc>
                <a:spcPct val="90000"/>
              </a:lnSpc>
              <a:spcBef>
                <a:spcPct val="20000"/>
              </a:spcBef>
            </a:pPr>
            <a:r>
              <a:rPr lang="en-US" b="0" dirty="0">
                <a:latin typeface="Calibri"/>
                <a:ea typeface="Osaka" pitchFamily="-1" charset="-128"/>
                <a:cs typeface="Osaka" pitchFamily="-1" charset="-128"/>
              </a:rPr>
              <a:t>“Some tulips are starting to samba on </a:t>
            </a:r>
          </a:p>
          <a:p>
            <a:pPr marL="742950" lvl="1" indent="-285750" eaLnBrk="1" hangingPunct="1">
              <a:lnSpc>
                <a:spcPct val="90000"/>
              </a:lnSpc>
              <a:spcBef>
                <a:spcPct val="20000"/>
              </a:spcBef>
            </a:pPr>
            <a:r>
              <a:rPr lang="en-US" b="0" dirty="0">
                <a:latin typeface="Calibri"/>
                <a:ea typeface="Osaka" pitchFamily="-1" charset="-128"/>
                <a:cs typeface="Osaka" pitchFamily="-1" charset="-128"/>
              </a:rPr>
              <a:t>the chessboard.”</a:t>
            </a:r>
          </a:p>
          <a:p>
            <a:pPr marL="342900" indent="-342900" eaLnBrk="1" hangingPunct="1">
              <a:lnSpc>
                <a:spcPct val="90000"/>
              </a:lnSpc>
              <a:spcBef>
                <a:spcPct val="20000"/>
              </a:spcBef>
            </a:pPr>
            <a:r>
              <a:rPr lang="en-US" b="0" dirty="0">
                <a:solidFill>
                  <a:schemeClr val="tx2"/>
                </a:solidFill>
                <a:latin typeface="Calibri"/>
                <a:ea typeface="Osaka" pitchFamily="-1" charset="-128"/>
                <a:cs typeface="Osaka" pitchFamily="-1" charset="-128"/>
              </a:rPr>
              <a:t>Sentences of prodigious length...</a:t>
            </a:r>
            <a:endParaRPr lang="en-US" b="0" dirty="0">
              <a:latin typeface="Calibri"/>
              <a:ea typeface="Osaka" pitchFamily="-1" charset="-128"/>
              <a:cs typeface="Osaka" pitchFamily="-1" charset="-128"/>
            </a:endParaRPr>
          </a:p>
          <a:p>
            <a:pPr marL="742950" lvl="1" indent="-285750" eaLnBrk="1" hangingPunct="1">
              <a:lnSpc>
                <a:spcPct val="90000"/>
              </a:lnSpc>
              <a:spcBef>
                <a:spcPct val="20000"/>
              </a:spcBef>
            </a:pPr>
            <a:r>
              <a:rPr lang="en-US" b="0" dirty="0">
                <a:latin typeface="Calibri"/>
                <a:ea typeface="Osaka" pitchFamily="-1" charset="-128"/>
                <a:cs typeface="Osaka" pitchFamily="-1" charset="-128"/>
              </a:rPr>
              <a:t>“</a:t>
            </a:r>
            <a:r>
              <a:rPr lang="en-US" b="0" dirty="0" err="1">
                <a:latin typeface="Calibri"/>
                <a:ea typeface="Osaka" pitchFamily="-1" charset="-128"/>
                <a:cs typeface="Osaka" pitchFamily="-1" charset="-128"/>
              </a:rPr>
              <a:t>Hoggle</a:t>
            </a:r>
            <a:r>
              <a:rPr lang="en-US" b="0" dirty="0">
                <a:latin typeface="Calibri"/>
                <a:ea typeface="Osaka" pitchFamily="-1" charset="-128"/>
                <a:cs typeface="Osaka" pitchFamily="-1" charset="-128"/>
              </a:rPr>
              <a:t> said that he thought that the odiferous leader of the goblins had it in mind to tell the unfortunate princess that the cries that she made during her kidnapping from the nearby kingdom that the goblins themselves thought was a general waste of countryside ...”</a:t>
            </a:r>
          </a:p>
        </p:txBody>
      </p:sp>
      <p:pic>
        <p:nvPicPr>
          <p:cNvPr id="54277" name="Picture 6"/>
          <p:cNvPicPr>
            <a:picLocks noChangeAspect="1" noChangeArrowheads="1"/>
          </p:cNvPicPr>
          <p:nvPr/>
        </p:nvPicPr>
        <p:blipFill>
          <a:blip r:embed="rId3"/>
          <a:srcRect/>
          <a:stretch>
            <a:fillRect/>
          </a:stretch>
        </p:blipFill>
        <p:spPr bwMode="auto">
          <a:xfrm>
            <a:off x="7543800" y="3657600"/>
            <a:ext cx="1270000" cy="1003300"/>
          </a:xfrm>
          <a:prstGeom prst="rect">
            <a:avLst/>
          </a:prstGeom>
          <a:noFill/>
          <a:ln w="9525">
            <a:noFill/>
            <a:miter lim="800000"/>
            <a:headEnd/>
            <a:tailEnd/>
          </a:ln>
        </p:spPr>
      </p:pic>
      <p:pic>
        <p:nvPicPr>
          <p:cNvPr id="54278" name="Picture 7"/>
          <p:cNvPicPr>
            <a:picLocks noChangeAspect="1" noChangeArrowheads="1"/>
          </p:cNvPicPr>
          <p:nvPr/>
        </p:nvPicPr>
        <p:blipFill>
          <a:blip r:embed="rId4"/>
          <a:srcRect/>
          <a:stretch>
            <a:fillRect/>
          </a:stretch>
        </p:blipFill>
        <p:spPr bwMode="auto">
          <a:xfrm>
            <a:off x="5791200" y="1905000"/>
            <a:ext cx="1574800" cy="15748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a:xfrm>
            <a:off x="0" y="0"/>
            <a:ext cx="9144000" cy="1143000"/>
          </a:xfrm>
        </p:spPr>
        <p:txBody>
          <a:bodyPr/>
          <a:lstStyle/>
          <a:p>
            <a:pPr eaLnBrk="1" hangingPunct="1"/>
            <a:r>
              <a:rPr lang="en-US" sz="3200"/>
              <a:t>An Account That Won’t Work</a:t>
            </a:r>
            <a:endParaRPr lang="en-US"/>
          </a:p>
        </p:txBody>
      </p:sp>
      <p:sp>
        <p:nvSpPr>
          <p:cNvPr id="56323" name="Rectangle 3"/>
          <p:cNvSpPr>
            <a:spLocks noGrp="1" noChangeArrowheads="1"/>
          </p:cNvSpPr>
          <p:nvPr>
            <p:ph type="body" idx="4294967295"/>
          </p:nvPr>
        </p:nvSpPr>
        <p:spPr>
          <a:xfrm>
            <a:off x="304800" y="1371600"/>
            <a:ext cx="8305800" cy="4114800"/>
          </a:xfrm>
        </p:spPr>
        <p:txBody>
          <a:bodyPr/>
          <a:lstStyle/>
          <a:p>
            <a:pPr eaLnBrk="1" hangingPunct="1">
              <a:buFontTx/>
              <a:buNone/>
            </a:pPr>
            <a:r>
              <a:rPr lang="en-US" sz="2400"/>
              <a:t>“You just string words together in an order that makes sense”</a:t>
            </a:r>
          </a:p>
          <a:p>
            <a:pPr eaLnBrk="1" hangingPunct="1"/>
            <a:endParaRPr lang="en-US" sz="2400"/>
          </a:p>
          <a:p>
            <a:pPr eaLnBrk="1" hangingPunct="1">
              <a:buFontTx/>
              <a:buNone/>
            </a:pPr>
            <a:r>
              <a:rPr lang="en-US" sz="2400"/>
              <a:t>	In other words...</a:t>
            </a:r>
          </a:p>
          <a:p>
            <a:pPr eaLnBrk="1" hangingPunct="1">
              <a:buFontTx/>
              <a:buNone/>
            </a:pPr>
            <a:endParaRPr lang="en-US" sz="2400"/>
          </a:p>
          <a:p>
            <a:pPr eaLnBrk="1" hangingPunct="1">
              <a:buFontTx/>
              <a:buNone/>
            </a:pPr>
            <a:r>
              <a:rPr lang="en-US" sz="2400" i="1"/>
              <a:t>	“</a:t>
            </a:r>
            <a:r>
              <a:rPr lang="en-US" sz="2400" b="1" i="1">
                <a:solidFill>
                  <a:schemeClr val="tx2"/>
                </a:solidFill>
              </a:rPr>
              <a:t>Syntax</a:t>
            </a:r>
            <a:r>
              <a:rPr lang="en-US" sz="2400">
                <a:solidFill>
                  <a:schemeClr val="tx2"/>
                </a:solidFill>
              </a:rPr>
              <a:t> is determined by </a:t>
            </a:r>
            <a:r>
              <a:rPr lang="en-US" sz="2400" b="1" i="1">
                <a:solidFill>
                  <a:schemeClr val="tx2"/>
                </a:solidFill>
              </a:rPr>
              <a:t>Meaning</a:t>
            </a:r>
            <a:r>
              <a:rPr lang="en-US" sz="2400" i="1"/>
              <a:t>”</a:t>
            </a:r>
          </a:p>
          <a:p>
            <a:pPr eaLnBrk="1" hangingPunct="1">
              <a:buFontTx/>
              <a:buNone/>
            </a:pPr>
            <a:r>
              <a:rPr lang="en-US" sz="2400" i="1"/>
              <a:t>	</a:t>
            </a:r>
            <a:r>
              <a:rPr lang="en-US" sz="2400"/>
              <a:t>(The way words are put together is determined solely by what they mean)</a:t>
            </a:r>
            <a:endParaRPr lang="en-US" sz="2400" i="1"/>
          </a:p>
        </p:txBody>
      </p:sp>
      <p:pic>
        <p:nvPicPr>
          <p:cNvPr id="56324" name="Picture 4"/>
          <p:cNvPicPr>
            <a:picLocks noChangeAspect="1" noChangeArrowheads="1"/>
          </p:cNvPicPr>
          <p:nvPr/>
        </p:nvPicPr>
        <p:blipFill>
          <a:blip r:embed="rId3"/>
          <a:srcRect/>
          <a:stretch>
            <a:fillRect/>
          </a:stretch>
        </p:blipFill>
        <p:spPr bwMode="auto">
          <a:xfrm>
            <a:off x="5638800" y="4572000"/>
            <a:ext cx="2667000" cy="16891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a:xfrm>
            <a:off x="0" y="0"/>
            <a:ext cx="9144000" cy="1143000"/>
          </a:xfrm>
        </p:spPr>
        <p:txBody>
          <a:bodyPr/>
          <a:lstStyle/>
          <a:p>
            <a:pPr eaLnBrk="1" hangingPunct="1"/>
            <a:r>
              <a:rPr lang="en-US" sz="3200"/>
              <a:t>Syntax is More than Meaning</a:t>
            </a:r>
            <a:endParaRPr lang="en-US"/>
          </a:p>
        </p:txBody>
      </p:sp>
      <p:sp>
        <p:nvSpPr>
          <p:cNvPr id="909315" name="Rectangle 3"/>
          <p:cNvSpPr>
            <a:spLocks noGrp="1" noChangeArrowheads="1"/>
          </p:cNvSpPr>
          <p:nvPr>
            <p:ph type="body" idx="4294967295"/>
          </p:nvPr>
        </p:nvSpPr>
        <p:spPr>
          <a:xfrm>
            <a:off x="152400" y="1447800"/>
            <a:ext cx="8991600" cy="4114800"/>
          </a:xfrm>
        </p:spPr>
        <p:txBody>
          <a:bodyPr/>
          <a:lstStyle/>
          <a:p>
            <a:pPr eaLnBrk="1" hangingPunct="1">
              <a:lnSpc>
                <a:spcPct val="90000"/>
              </a:lnSpc>
              <a:buFontTx/>
              <a:buNone/>
              <a:defRPr/>
            </a:pPr>
            <a:r>
              <a:rPr lang="en-US" sz="2400">
                <a:solidFill>
                  <a:schemeClr val="tx2"/>
                </a:solidFill>
              </a:rPr>
              <a:t>Nonsense sentences with clear syntax</a:t>
            </a:r>
            <a:endParaRPr lang="en-US" sz="2400" b="1">
              <a:solidFill>
                <a:schemeClr val="hlink"/>
              </a:solidFill>
              <a:effectLst>
                <a:outerShdw blurRad="38100" dist="38100" dir="2700000" algn="tl">
                  <a:srgbClr val="FFFFFF"/>
                </a:outerShdw>
              </a:effectLst>
            </a:endParaRPr>
          </a:p>
          <a:p>
            <a:pPr eaLnBrk="1" hangingPunct="1">
              <a:lnSpc>
                <a:spcPct val="90000"/>
              </a:lnSpc>
              <a:buFontTx/>
              <a:buNone/>
              <a:defRPr/>
            </a:pPr>
            <a:endParaRPr lang="en-US" sz="2400"/>
          </a:p>
          <a:p>
            <a:pPr eaLnBrk="1" hangingPunct="1">
              <a:lnSpc>
                <a:spcPct val="90000"/>
              </a:lnSpc>
              <a:buFontTx/>
              <a:buNone/>
              <a:defRPr/>
            </a:pPr>
            <a:r>
              <a:rPr lang="en-US" sz="2400"/>
              <a:t>	Colorless green ideas sleep furiously. (Chomsky)</a:t>
            </a:r>
          </a:p>
          <a:p>
            <a:pPr eaLnBrk="1" hangingPunct="1">
              <a:lnSpc>
                <a:spcPct val="90000"/>
              </a:lnSpc>
              <a:buFontTx/>
              <a:buNone/>
              <a:defRPr/>
            </a:pPr>
            <a:r>
              <a:rPr lang="en-US" sz="2400"/>
              <a:t>	A verb crumpled the ocean.</a:t>
            </a:r>
          </a:p>
          <a:p>
            <a:pPr eaLnBrk="1" hangingPunct="1">
              <a:lnSpc>
                <a:spcPct val="90000"/>
              </a:lnSpc>
              <a:buFontTx/>
              <a:buNone/>
              <a:defRPr/>
            </a:pPr>
            <a:r>
              <a:rPr lang="en-US" sz="2400"/>
              <a:t>	I gave the question a goblin-shimmying egg.</a:t>
            </a:r>
          </a:p>
          <a:p>
            <a:pPr eaLnBrk="1" hangingPunct="1">
              <a:lnSpc>
                <a:spcPct val="90000"/>
              </a:lnSpc>
              <a:buFontTx/>
              <a:buNone/>
              <a:defRPr/>
            </a:pPr>
            <a:endParaRPr lang="en-US" sz="2400"/>
          </a:p>
          <a:p>
            <a:pPr eaLnBrk="1" hangingPunct="1">
              <a:lnSpc>
                <a:spcPct val="90000"/>
              </a:lnSpc>
              <a:buFontTx/>
              <a:buNone/>
              <a:defRPr/>
            </a:pPr>
            <a:r>
              <a:rPr lang="en-US" sz="2400">
                <a:solidFill>
                  <a:schemeClr val="tx2"/>
                </a:solidFill>
              </a:rPr>
              <a:t>…which are incomprehensible when the syntax is nonsense</a:t>
            </a:r>
            <a:endParaRPr lang="en-US" sz="2400"/>
          </a:p>
          <a:p>
            <a:pPr eaLnBrk="1" hangingPunct="1">
              <a:lnSpc>
                <a:spcPct val="90000"/>
              </a:lnSpc>
              <a:buFontTx/>
              <a:buNone/>
              <a:defRPr/>
            </a:pPr>
            <a:r>
              <a:rPr lang="en-US" sz="2400"/>
              <a:t>	*Furiously sleep ideas green colorless.</a:t>
            </a:r>
          </a:p>
          <a:p>
            <a:pPr eaLnBrk="1" hangingPunct="1">
              <a:lnSpc>
                <a:spcPct val="90000"/>
              </a:lnSpc>
              <a:buFontTx/>
              <a:buNone/>
              <a:defRPr/>
            </a:pPr>
            <a:r>
              <a:rPr lang="en-US" sz="2400"/>
              <a:t>	Ocean the crumpled verb a.</a:t>
            </a:r>
          </a:p>
          <a:p>
            <a:pPr eaLnBrk="1" hangingPunct="1">
              <a:lnSpc>
                <a:spcPct val="90000"/>
              </a:lnSpc>
              <a:buFontTx/>
              <a:buNone/>
              <a:defRPr/>
            </a:pPr>
            <a:r>
              <a:rPr lang="en-US" sz="2400"/>
              <a:t>	*The question I an egg goblin-shimmying gave.</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63" name="Rectangle 3"/>
          <p:cNvSpPr>
            <a:spLocks noGrp="1" noChangeArrowheads="1"/>
          </p:cNvSpPr>
          <p:nvPr>
            <p:ph type="body" idx="4294967295"/>
          </p:nvPr>
        </p:nvSpPr>
        <p:spPr>
          <a:xfrm>
            <a:off x="0" y="1219200"/>
            <a:ext cx="9144000" cy="4114800"/>
          </a:xfrm>
        </p:spPr>
        <p:txBody>
          <a:bodyPr/>
          <a:lstStyle/>
          <a:p>
            <a:pPr eaLnBrk="1" hangingPunct="1">
              <a:lnSpc>
                <a:spcPct val="90000"/>
              </a:lnSpc>
              <a:buFontTx/>
              <a:buNone/>
              <a:defRPr/>
            </a:pPr>
            <a:r>
              <a:rPr lang="en-US" sz="2400" dirty="0">
                <a:solidFill>
                  <a:schemeClr val="tx2"/>
                </a:solidFill>
              </a:rPr>
              <a:t>Famous nonsense sentences with clear syntax</a:t>
            </a:r>
            <a:endParaRPr lang="en-US" sz="2800" b="1" dirty="0">
              <a:solidFill>
                <a:srgbClr val="8900FF"/>
              </a:solidFill>
              <a:effectLst>
                <a:outerShdw blurRad="38100" dist="38100" dir="2700000" algn="tl">
                  <a:srgbClr val="FFFFFF"/>
                </a:outerShdw>
              </a:effectLst>
            </a:endParaRPr>
          </a:p>
          <a:p>
            <a:pPr eaLnBrk="1" hangingPunct="1">
              <a:lnSpc>
                <a:spcPct val="90000"/>
              </a:lnSpc>
              <a:spcBef>
                <a:spcPct val="0"/>
              </a:spcBef>
              <a:buFontTx/>
              <a:buNone/>
              <a:defRPr/>
            </a:pPr>
            <a:endParaRPr lang="en-US" sz="2400" dirty="0"/>
          </a:p>
          <a:p>
            <a:pPr eaLnBrk="1" hangingPunct="1">
              <a:lnSpc>
                <a:spcPct val="90000"/>
              </a:lnSpc>
              <a:spcBef>
                <a:spcPct val="0"/>
              </a:spcBef>
              <a:buFontTx/>
              <a:buNone/>
              <a:defRPr/>
            </a:pPr>
            <a:r>
              <a:rPr lang="en-US" sz="2400" dirty="0"/>
              <a:t>			</a:t>
            </a:r>
            <a:r>
              <a:rPr lang="en-US" sz="2400" dirty="0" err="1"/>
              <a:t>‘Twas</a:t>
            </a:r>
            <a:r>
              <a:rPr lang="en-US" sz="2400" dirty="0"/>
              <a:t> </a:t>
            </a:r>
            <a:r>
              <a:rPr lang="en-US" sz="2400" dirty="0" err="1"/>
              <a:t>brillig</a:t>
            </a:r>
            <a:r>
              <a:rPr lang="en-US" sz="2400" dirty="0"/>
              <a:t> and the </a:t>
            </a:r>
            <a:r>
              <a:rPr lang="en-US" sz="2400" dirty="0" err="1"/>
              <a:t>slithy</a:t>
            </a:r>
            <a:r>
              <a:rPr lang="en-US" sz="2400" dirty="0"/>
              <a:t> </a:t>
            </a:r>
            <a:r>
              <a:rPr lang="en-US" sz="2400" dirty="0" err="1"/>
              <a:t>toves</a:t>
            </a:r>
            <a:endParaRPr lang="en-US" sz="2400" dirty="0"/>
          </a:p>
          <a:p>
            <a:pPr eaLnBrk="1" hangingPunct="1">
              <a:lnSpc>
                <a:spcPct val="90000"/>
              </a:lnSpc>
              <a:spcBef>
                <a:spcPct val="0"/>
              </a:spcBef>
              <a:buFontTx/>
              <a:buNone/>
              <a:defRPr/>
            </a:pPr>
            <a:r>
              <a:rPr lang="en-US" sz="2400" dirty="0"/>
              <a:t>			Did gyre and </a:t>
            </a:r>
            <a:r>
              <a:rPr lang="en-US" sz="2400" dirty="0" err="1"/>
              <a:t>gimble</a:t>
            </a:r>
            <a:r>
              <a:rPr lang="en-US" sz="2400" dirty="0"/>
              <a:t> in the </a:t>
            </a:r>
            <a:r>
              <a:rPr lang="en-US" sz="2400" dirty="0" err="1"/>
              <a:t>wabe</a:t>
            </a:r>
            <a:r>
              <a:rPr lang="en-US" sz="2400" dirty="0"/>
              <a:t>;</a:t>
            </a:r>
          </a:p>
          <a:p>
            <a:pPr eaLnBrk="1" hangingPunct="1">
              <a:lnSpc>
                <a:spcPct val="90000"/>
              </a:lnSpc>
              <a:spcBef>
                <a:spcPct val="0"/>
              </a:spcBef>
              <a:buFontTx/>
              <a:buNone/>
              <a:defRPr/>
            </a:pPr>
            <a:r>
              <a:rPr lang="en-US" sz="2400" dirty="0"/>
              <a:t>			All </a:t>
            </a:r>
            <a:r>
              <a:rPr lang="en-US" sz="2400" dirty="0" err="1"/>
              <a:t>mimsy</a:t>
            </a:r>
            <a:r>
              <a:rPr lang="en-US" sz="2400" dirty="0"/>
              <a:t> were the </a:t>
            </a:r>
            <a:r>
              <a:rPr lang="en-US" sz="2400" dirty="0" err="1"/>
              <a:t>borogroves</a:t>
            </a:r>
            <a:r>
              <a:rPr lang="en-US" sz="2400" dirty="0"/>
              <a:t>,</a:t>
            </a:r>
          </a:p>
          <a:p>
            <a:pPr eaLnBrk="1" hangingPunct="1">
              <a:lnSpc>
                <a:spcPct val="90000"/>
              </a:lnSpc>
              <a:spcBef>
                <a:spcPct val="0"/>
              </a:spcBef>
              <a:buFontTx/>
              <a:buNone/>
              <a:defRPr/>
            </a:pPr>
            <a:r>
              <a:rPr lang="en-US" sz="2400" dirty="0"/>
              <a:t>			And the </a:t>
            </a:r>
            <a:r>
              <a:rPr lang="en-US" sz="2400" dirty="0" err="1"/>
              <a:t>mome</a:t>
            </a:r>
            <a:r>
              <a:rPr lang="en-US" sz="2400" dirty="0"/>
              <a:t> </a:t>
            </a:r>
            <a:r>
              <a:rPr lang="en-US" sz="2400" dirty="0" err="1"/>
              <a:t>raths</a:t>
            </a:r>
            <a:r>
              <a:rPr lang="en-US" sz="2400" dirty="0"/>
              <a:t> </a:t>
            </a:r>
            <a:r>
              <a:rPr lang="en-US" sz="2400" dirty="0" err="1" smtClean="0"/>
              <a:t>outgrabe</a:t>
            </a:r>
            <a:endParaRPr lang="en-US" sz="2400" dirty="0" smtClean="0"/>
          </a:p>
          <a:p>
            <a:pPr eaLnBrk="1" hangingPunct="1">
              <a:lnSpc>
                <a:spcPct val="90000"/>
              </a:lnSpc>
              <a:spcBef>
                <a:spcPct val="0"/>
              </a:spcBef>
              <a:buFontTx/>
              <a:buNone/>
              <a:defRPr/>
            </a:pPr>
            <a:endParaRPr lang="en-US" sz="1200" dirty="0"/>
          </a:p>
          <a:p>
            <a:pPr eaLnBrk="1" hangingPunct="1">
              <a:lnSpc>
                <a:spcPct val="90000"/>
              </a:lnSpc>
              <a:spcBef>
                <a:spcPct val="0"/>
              </a:spcBef>
              <a:buFontTx/>
              <a:buNone/>
              <a:defRPr/>
            </a:pPr>
            <a:r>
              <a:rPr lang="en-US" sz="2400" dirty="0"/>
              <a:t>			Beware the </a:t>
            </a:r>
            <a:r>
              <a:rPr lang="en-US" sz="2400" dirty="0" err="1"/>
              <a:t>Jabberwock</a:t>
            </a:r>
            <a:r>
              <a:rPr lang="en-US" sz="2400" dirty="0"/>
              <a:t>, my son!</a:t>
            </a:r>
          </a:p>
          <a:p>
            <a:pPr eaLnBrk="1" hangingPunct="1">
              <a:lnSpc>
                <a:spcPct val="90000"/>
              </a:lnSpc>
              <a:spcBef>
                <a:spcPct val="0"/>
              </a:spcBef>
              <a:buFontTx/>
              <a:buNone/>
              <a:defRPr/>
            </a:pPr>
            <a:r>
              <a:rPr lang="en-US" sz="2400" dirty="0"/>
              <a:t>			The jaws that bite, the claws that catch!</a:t>
            </a:r>
          </a:p>
          <a:p>
            <a:pPr eaLnBrk="1" hangingPunct="1">
              <a:lnSpc>
                <a:spcPct val="90000"/>
              </a:lnSpc>
              <a:spcBef>
                <a:spcPct val="0"/>
              </a:spcBef>
              <a:buFontTx/>
              <a:buNone/>
              <a:defRPr/>
            </a:pPr>
            <a:r>
              <a:rPr lang="en-US" sz="2400" dirty="0"/>
              <a:t>     		Beware the </a:t>
            </a:r>
            <a:r>
              <a:rPr lang="en-US" sz="2400" dirty="0" err="1"/>
              <a:t>Jubjub</a:t>
            </a:r>
            <a:r>
              <a:rPr lang="en-US" sz="2400" dirty="0"/>
              <a:t> bird, and shun</a:t>
            </a:r>
          </a:p>
          <a:p>
            <a:pPr eaLnBrk="1" hangingPunct="1">
              <a:lnSpc>
                <a:spcPct val="90000"/>
              </a:lnSpc>
              <a:spcBef>
                <a:spcPct val="0"/>
              </a:spcBef>
              <a:buFontTx/>
              <a:buNone/>
              <a:defRPr/>
            </a:pPr>
            <a:r>
              <a:rPr lang="en-US" sz="2400" dirty="0"/>
              <a:t>			The </a:t>
            </a:r>
            <a:r>
              <a:rPr lang="en-US" sz="2400" dirty="0" err="1"/>
              <a:t>frumious</a:t>
            </a:r>
            <a:r>
              <a:rPr lang="en-US" sz="2400" dirty="0"/>
              <a:t> </a:t>
            </a:r>
            <a:r>
              <a:rPr lang="en-US" sz="2400" dirty="0" err="1"/>
              <a:t>Bandersnatch</a:t>
            </a:r>
            <a:r>
              <a:rPr lang="en-US" sz="2400" dirty="0" smtClean="0"/>
              <a:t>!”</a:t>
            </a:r>
            <a:endParaRPr lang="en-US" sz="2400" dirty="0"/>
          </a:p>
          <a:p>
            <a:pPr eaLnBrk="1" hangingPunct="1">
              <a:lnSpc>
                <a:spcPct val="90000"/>
              </a:lnSpc>
              <a:spcBef>
                <a:spcPct val="0"/>
              </a:spcBef>
              <a:buFontTx/>
              <a:buNone/>
              <a:defRPr/>
            </a:pPr>
            <a:endParaRPr lang="en-US" sz="1200" dirty="0"/>
          </a:p>
          <a:p>
            <a:pPr eaLnBrk="1" hangingPunct="1">
              <a:lnSpc>
                <a:spcPct val="90000"/>
              </a:lnSpc>
              <a:spcBef>
                <a:spcPct val="0"/>
              </a:spcBef>
              <a:buFontTx/>
              <a:buNone/>
              <a:defRPr/>
            </a:pPr>
            <a:r>
              <a:rPr lang="en-US" sz="2400" dirty="0"/>
              <a:t>			</a:t>
            </a:r>
            <a:r>
              <a:rPr lang="en-US" sz="2400" dirty="0" smtClean="0"/>
              <a:t>- Lewis </a:t>
            </a:r>
            <a:r>
              <a:rPr lang="en-US" sz="2400" dirty="0"/>
              <a:t>Carroll, </a:t>
            </a:r>
            <a:r>
              <a:rPr lang="en-US" sz="2400" i="1" dirty="0"/>
              <a:t>Jabberwocky</a:t>
            </a:r>
          </a:p>
        </p:txBody>
      </p:sp>
      <p:sp>
        <p:nvSpPr>
          <p:cNvPr id="60419" name="Rectangle 5"/>
          <p:cNvSpPr>
            <a:spLocks noGrp="1" noChangeArrowheads="1"/>
          </p:cNvSpPr>
          <p:nvPr>
            <p:ph type="title" idx="4294967295"/>
          </p:nvPr>
        </p:nvSpPr>
        <p:spPr>
          <a:xfrm>
            <a:off x="0" y="0"/>
            <a:ext cx="9144000" cy="1143000"/>
          </a:xfrm>
          <a:noFill/>
        </p:spPr>
        <p:txBody>
          <a:bodyPr/>
          <a:lstStyle/>
          <a:p>
            <a:pPr eaLnBrk="1" hangingPunct="1"/>
            <a:r>
              <a:rPr lang="en-US" sz="3200"/>
              <a:t>Syntax is More than Meaning</a:t>
            </a:r>
            <a:endParaRPr lang="en-US"/>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idx="4294967295"/>
          </p:nvPr>
        </p:nvSpPr>
        <p:spPr>
          <a:xfrm>
            <a:off x="0" y="0"/>
            <a:ext cx="9144000" cy="1143000"/>
          </a:xfrm>
        </p:spPr>
        <p:txBody>
          <a:bodyPr/>
          <a:lstStyle/>
          <a:p>
            <a:pPr eaLnBrk="1" hangingPunct="1"/>
            <a:r>
              <a:rPr lang="en-US" sz="3200"/>
              <a:t>Syntax is More than Meaning</a:t>
            </a:r>
            <a:endParaRPr lang="en-US"/>
          </a:p>
        </p:txBody>
      </p:sp>
      <p:sp>
        <p:nvSpPr>
          <p:cNvPr id="62467" name="Rectangle 3"/>
          <p:cNvSpPr>
            <a:spLocks noGrp="1" noChangeArrowheads="1"/>
          </p:cNvSpPr>
          <p:nvPr>
            <p:ph type="body" idx="4294967295"/>
          </p:nvPr>
        </p:nvSpPr>
        <p:spPr>
          <a:xfrm>
            <a:off x="1981200" y="1828800"/>
            <a:ext cx="7162800" cy="3276600"/>
          </a:xfrm>
        </p:spPr>
        <p:txBody>
          <a:bodyPr/>
          <a:lstStyle/>
          <a:p>
            <a:pPr eaLnBrk="1" hangingPunct="1">
              <a:lnSpc>
                <a:spcPct val="90000"/>
              </a:lnSpc>
              <a:buFontTx/>
              <a:buNone/>
            </a:pPr>
            <a:r>
              <a:rPr lang="en-US" sz="2400"/>
              <a:t>'It seems very pretty,' she said when she had finished it, 'but it's RATHER hard to understand!'  (You see she didn't like to confess, even to herself, that she couldn't make it out at all.) 'Somehow it seems to fill my head with ideas -- only I don't exactly know what they are!  However, </a:t>
            </a:r>
            <a:r>
              <a:rPr lang="en-US" sz="2400">
                <a:solidFill>
                  <a:schemeClr val="tx2"/>
                </a:solidFill>
              </a:rPr>
              <a:t>SOMEBODY killed SOMETHING</a:t>
            </a:r>
            <a:r>
              <a:rPr lang="en-US" sz="2400"/>
              <a:t>: that's clear, at any rate -- '</a:t>
            </a:r>
          </a:p>
        </p:txBody>
      </p:sp>
      <p:pic>
        <p:nvPicPr>
          <p:cNvPr id="62468" name="Picture 4"/>
          <p:cNvPicPr>
            <a:picLocks noChangeAspect="1" noChangeArrowheads="1"/>
          </p:cNvPicPr>
          <p:nvPr/>
        </p:nvPicPr>
        <p:blipFill>
          <a:blip r:embed="rId3"/>
          <a:srcRect/>
          <a:stretch>
            <a:fillRect/>
          </a:stretch>
        </p:blipFill>
        <p:spPr bwMode="auto">
          <a:xfrm>
            <a:off x="152400" y="3962400"/>
            <a:ext cx="1876425" cy="217328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a:spLocks noGrp="1" noChangeArrowheads="1"/>
          </p:cNvSpPr>
          <p:nvPr>
            <p:ph type="body" idx="4294967295"/>
          </p:nvPr>
        </p:nvSpPr>
        <p:spPr>
          <a:xfrm>
            <a:off x="381000" y="1219200"/>
            <a:ext cx="8229600" cy="4114800"/>
          </a:xfrm>
        </p:spPr>
        <p:txBody>
          <a:bodyPr/>
          <a:lstStyle/>
          <a:p>
            <a:pPr eaLnBrk="1" hangingPunct="1">
              <a:lnSpc>
                <a:spcPct val="90000"/>
              </a:lnSpc>
              <a:buFontTx/>
              <a:buNone/>
            </a:pPr>
            <a:r>
              <a:rPr lang="en-US" sz="2400">
                <a:solidFill>
                  <a:schemeClr val="tx2"/>
                </a:solidFill>
              </a:rPr>
              <a:t>And these same nonsense sentences with nonsense syntax are incomprehensible…</a:t>
            </a:r>
            <a:endParaRPr lang="en-US" sz="2400"/>
          </a:p>
          <a:p>
            <a:pPr eaLnBrk="1" hangingPunct="1">
              <a:lnSpc>
                <a:spcPct val="90000"/>
              </a:lnSpc>
              <a:spcBef>
                <a:spcPct val="0"/>
              </a:spcBef>
              <a:buFontTx/>
              <a:buNone/>
            </a:pPr>
            <a:endParaRPr lang="en-US" sz="2400"/>
          </a:p>
          <a:p>
            <a:pPr eaLnBrk="1" hangingPunct="1">
              <a:lnSpc>
                <a:spcPct val="90000"/>
              </a:lnSpc>
              <a:spcBef>
                <a:spcPct val="0"/>
              </a:spcBef>
              <a:buFontTx/>
              <a:buNone/>
            </a:pPr>
            <a:r>
              <a:rPr lang="en-US" sz="2400"/>
              <a:t>			‘Toves slithy the and brillig ‘twas</a:t>
            </a:r>
          </a:p>
          <a:p>
            <a:pPr eaLnBrk="1" hangingPunct="1">
              <a:lnSpc>
                <a:spcPct val="90000"/>
              </a:lnSpc>
              <a:spcBef>
                <a:spcPct val="0"/>
              </a:spcBef>
              <a:buFontTx/>
              <a:buNone/>
            </a:pPr>
            <a:r>
              <a:rPr lang="en-US" sz="2400"/>
              <a:t>			wabe the in gimble and gyre did...</a:t>
            </a:r>
          </a:p>
          <a:p>
            <a:pPr eaLnBrk="1" hangingPunct="1">
              <a:lnSpc>
                <a:spcPct val="90000"/>
              </a:lnSpc>
              <a:spcBef>
                <a:spcPct val="0"/>
              </a:spcBef>
              <a:buFontTx/>
              <a:buNone/>
            </a:pPr>
            <a:endParaRPr lang="en-US" sz="2400" i="1"/>
          </a:p>
        </p:txBody>
      </p:sp>
      <p:pic>
        <p:nvPicPr>
          <p:cNvPr id="64515" name="Picture 4"/>
          <p:cNvPicPr>
            <a:picLocks noChangeAspect="1" noChangeArrowheads="1"/>
          </p:cNvPicPr>
          <p:nvPr/>
        </p:nvPicPr>
        <p:blipFill>
          <a:blip r:embed="rId3"/>
          <a:srcRect/>
          <a:stretch>
            <a:fillRect/>
          </a:stretch>
        </p:blipFill>
        <p:spPr bwMode="auto">
          <a:xfrm>
            <a:off x="3352800" y="3657600"/>
            <a:ext cx="1784350" cy="2541588"/>
          </a:xfrm>
          <a:prstGeom prst="rect">
            <a:avLst/>
          </a:prstGeom>
          <a:noFill/>
          <a:ln w="9525">
            <a:noFill/>
            <a:miter lim="800000"/>
            <a:headEnd/>
            <a:tailEnd/>
          </a:ln>
        </p:spPr>
      </p:pic>
      <p:sp>
        <p:nvSpPr>
          <p:cNvPr id="64516" name="Rectangle 6"/>
          <p:cNvSpPr>
            <a:spLocks noGrp="1" noChangeArrowheads="1"/>
          </p:cNvSpPr>
          <p:nvPr>
            <p:ph type="title" idx="4294967295"/>
          </p:nvPr>
        </p:nvSpPr>
        <p:spPr>
          <a:xfrm>
            <a:off x="0" y="0"/>
            <a:ext cx="9144000" cy="1143000"/>
          </a:xfrm>
          <a:noFill/>
        </p:spPr>
        <p:txBody>
          <a:bodyPr/>
          <a:lstStyle/>
          <a:p>
            <a:pPr eaLnBrk="1" hangingPunct="1"/>
            <a:r>
              <a:rPr lang="en-US" sz="3200"/>
              <a:t>Syntax is More than Meaning</a:t>
            </a:r>
            <a:endParaRPr lang="en-US"/>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ChangeArrowheads="1"/>
          </p:cNvSpPr>
          <p:nvPr>
            <p:ph type="body" idx="4294967295"/>
          </p:nvPr>
        </p:nvSpPr>
        <p:spPr>
          <a:xfrm>
            <a:off x="0" y="1143000"/>
            <a:ext cx="8610600" cy="4114800"/>
          </a:xfrm>
        </p:spPr>
        <p:txBody>
          <a:bodyPr/>
          <a:lstStyle/>
          <a:p>
            <a:pPr eaLnBrk="1" hangingPunct="1">
              <a:buFontTx/>
              <a:buNone/>
            </a:pPr>
            <a:r>
              <a:rPr lang="en-US" sz="2400">
                <a:solidFill>
                  <a:schemeClr val="tx2"/>
                </a:solidFill>
              </a:rPr>
              <a:t>Ungrammatical sentences that make perfect sense</a:t>
            </a:r>
            <a:endParaRPr lang="en-US" sz="2400">
              <a:solidFill>
                <a:srgbClr val="8900FF"/>
              </a:solidFill>
            </a:endParaRPr>
          </a:p>
          <a:p>
            <a:pPr eaLnBrk="1" hangingPunct="1">
              <a:spcBef>
                <a:spcPct val="0"/>
              </a:spcBef>
              <a:buFontTx/>
              <a:buNone/>
            </a:pPr>
            <a:endParaRPr lang="en-US" sz="2400"/>
          </a:p>
          <a:p>
            <a:pPr eaLnBrk="1" hangingPunct="1">
              <a:spcBef>
                <a:spcPct val="0"/>
              </a:spcBef>
              <a:buFontTx/>
              <a:buNone/>
            </a:pPr>
            <a:endParaRPr lang="en-US" sz="2400"/>
          </a:p>
          <a:p>
            <a:pPr eaLnBrk="1" hangingPunct="1">
              <a:spcBef>
                <a:spcPct val="0"/>
              </a:spcBef>
              <a:buFontTx/>
              <a:buNone/>
            </a:pPr>
            <a:r>
              <a:rPr lang="en-US" sz="2400"/>
              <a:t>	Jareth put the cape on.</a:t>
            </a:r>
          </a:p>
          <a:p>
            <a:pPr eaLnBrk="1" hangingPunct="1">
              <a:spcBef>
                <a:spcPct val="0"/>
              </a:spcBef>
              <a:buFontTx/>
              <a:buNone/>
            </a:pPr>
            <a:r>
              <a:rPr lang="en-US" sz="2400"/>
              <a:t>	Jareth put on the cape.</a:t>
            </a:r>
          </a:p>
          <a:p>
            <a:pPr eaLnBrk="1" hangingPunct="1">
              <a:spcBef>
                <a:spcPct val="0"/>
              </a:spcBef>
              <a:buFontTx/>
              <a:buNone/>
            </a:pPr>
            <a:endParaRPr lang="en-US" sz="2400"/>
          </a:p>
          <a:p>
            <a:pPr eaLnBrk="1" hangingPunct="1">
              <a:spcBef>
                <a:spcPct val="0"/>
              </a:spcBef>
              <a:buFontTx/>
              <a:buNone/>
            </a:pPr>
            <a:r>
              <a:rPr lang="en-US" sz="2400"/>
              <a:t>	Jareth put it on.</a:t>
            </a:r>
          </a:p>
          <a:p>
            <a:pPr eaLnBrk="1" hangingPunct="1">
              <a:spcBef>
                <a:spcPct val="0"/>
              </a:spcBef>
              <a:buFontTx/>
              <a:buNone/>
            </a:pPr>
            <a:r>
              <a:rPr lang="en-US" sz="2400"/>
              <a:t>	</a:t>
            </a:r>
            <a:r>
              <a:rPr lang="en-US" sz="2400">
                <a:solidFill>
                  <a:schemeClr val="tx2"/>
                </a:solidFill>
              </a:rPr>
              <a:t>*Jareth put on it</a:t>
            </a:r>
            <a:r>
              <a:rPr lang="en-US" sz="2400"/>
              <a:t>.</a:t>
            </a:r>
          </a:p>
        </p:txBody>
      </p:sp>
      <p:pic>
        <p:nvPicPr>
          <p:cNvPr id="66563" name="Picture 4"/>
          <p:cNvPicPr>
            <a:picLocks noChangeAspect="1" noChangeArrowheads="1"/>
          </p:cNvPicPr>
          <p:nvPr/>
        </p:nvPicPr>
        <p:blipFill>
          <a:blip r:embed="rId3"/>
          <a:srcRect/>
          <a:stretch>
            <a:fillRect/>
          </a:stretch>
        </p:blipFill>
        <p:spPr bwMode="auto">
          <a:xfrm>
            <a:off x="6096000" y="2667000"/>
            <a:ext cx="2065338" cy="2890838"/>
          </a:xfrm>
          <a:prstGeom prst="rect">
            <a:avLst/>
          </a:prstGeom>
          <a:noFill/>
          <a:ln w="9525">
            <a:noFill/>
            <a:miter lim="800000"/>
            <a:headEnd/>
            <a:tailEnd/>
          </a:ln>
        </p:spPr>
      </p:pic>
      <p:sp>
        <p:nvSpPr>
          <p:cNvPr id="66564" name="Rectangle 6"/>
          <p:cNvSpPr>
            <a:spLocks noGrp="1" noChangeArrowheads="1"/>
          </p:cNvSpPr>
          <p:nvPr>
            <p:ph type="title" idx="4294967295"/>
          </p:nvPr>
        </p:nvSpPr>
        <p:spPr>
          <a:xfrm>
            <a:off x="0" y="0"/>
            <a:ext cx="9144000" cy="1143000"/>
          </a:xfrm>
          <a:noFill/>
        </p:spPr>
        <p:txBody>
          <a:bodyPr/>
          <a:lstStyle/>
          <a:p>
            <a:pPr eaLnBrk="1" hangingPunct="1"/>
            <a:r>
              <a:rPr lang="en-US" sz="3200"/>
              <a:t>Syntax is More than Meaning</a:t>
            </a:r>
            <a:endParaRPr lang="en-US"/>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Grp="1" noChangeArrowheads="1"/>
          </p:cNvSpPr>
          <p:nvPr>
            <p:ph type="body" idx="4294967295"/>
          </p:nvPr>
        </p:nvSpPr>
        <p:spPr>
          <a:xfrm>
            <a:off x="0" y="1066800"/>
            <a:ext cx="9144000" cy="4114800"/>
          </a:xfrm>
        </p:spPr>
        <p:txBody>
          <a:bodyPr/>
          <a:lstStyle/>
          <a:p>
            <a:pPr eaLnBrk="1" hangingPunct="1">
              <a:buFontTx/>
              <a:buNone/>
            </a:pPr>
            <a:r>
              <a:rPr lang="en-US" sz="2400">
                <a:solidFill>
                  <a:schemeClr val="tx2"/>
                </a:solidFill>
              </a:rPr>
              <a:t>Ungrammatical sentences that make perfect sense</a:t>
            </a:r>
            <a:endParaRPr lang="en-US" sz="2400"/>
          </a:p>
          <a:p>
            <a:pPr eaLnBrk="1" hangingPunct="1">
              <a:spcBef>
                <a:spcPct val="0"/>
              </a:spcBef>
              <a:buFontTx/>
              <a:buNone/>
            </a:pPr>
            <a:endParaRPr lang="en-US" sz="2400"/>
          </a:p>
          <a:p>
            <a:pPr eaLnBrk="1" hangingPunct="1">
              <a:spcBef>
                <a:spcPct val="0"/>
              </a:spcBef>
              <a:buFontTx/>
              <a:buNone/>
            </a:pPr>
            <a:r>
              <a:rPr lang="en-US" sz="2400"/>
              <a:t>	Sarah gave a ring to the Wiseman.</a:t>
            </a:r>
          </a:p>
          <a:p>
            <a:pPr eaLnBrk="1" hangingPunct="1">
              <a:spcBef>
                <a:spcPct val="0"/>
              </a:spcBef>
              <a:buFontTx/>
              <a:buNone/>
            </a:pPr>
            <a:r>
              <a:rPr lang="en-US" sz="2400"/>
              <a:t>	Sarah gave him a ring.</a:t>
            </a:r>
          </a:p>
          <a:p>
            <a:pPr eaLnBrk="1" hangingPunct="1">
              <a:spcBef>
                <a:spcPct val="0"/>
              </a:spcBef>
              <a:buFontTx/>
              <a:buNone/>
            </a:pPr>
            <a:endParaRPr lang="en-US" sz="2400"/>
          </a:p>
          <a:p>
            <a:pPr eaLnBrk="1" hangingPunct="1">
              <a:spcBef>
                <a:spcPct val="0"/>
              </a:spcBef>
              <a:buFontTx/>
              <a:buNone/>
            </a:pPr>
            <a:r>
              <a:rPr lang="en-US" sz="2400"/>
              <a:t>	Sarah donated a ring to the Wiseman.</a:t>
            </a:r>
          </a:p>
          <a:p>
            <a:pPr eaLnBrk="1" hangingPunct="1">
              <a:spcBef>
                <a:spcPct val="0"/>
              </a:spcBef>
              <a:buFontTx/>
              <a:buNone/>
            </a:pPr>
            <a:r>
              <a:rPr lang="en-US" sz="2400"/>
              <a:t>	</a:t>
            </a:r>
            <a:r>
              <a:rPr lang="en-US" sz="2400">
                <a:solidFill>
                  <a:schemeClr val="tx2"/>
                </a:solidFill>
              </a:rPr>
              <a:t>*Sarah donated him a ring</a:t>
            </a:r>
            <a:r>
              <a:rPr lang="en-US" sz="2400"/>
              <a:t>.</a:t>
            </a:r>
          </a:p>
        </p:txBody>
      </p:sp>
      <p:pic>
        <p:nvPicPr>
          <p:cNvPr id="68611" name="Picture 4"/>
          <p:cNvPicPr>
            <a:picLocks noChangeAspect="1" noChangeArrowheads="1"/>
          </p:cNvPicPr>
          <p:nvPr/>
        </p:nvPicPr>
        <p:blipFill>
          <a:blip r:embed="rId3"/>
          <a:srcRect/>
          <a:stretch>
            <a:fillRect/>
          </a:stretch>
        </p:blipFill>
        <p:spPr bwMode="auto">
          <a:xfrm>
            <a:off x="2895600" y="5105400"/>
            <a:ext cx="2574925" cy="1109663"/>
          </a:xfrm>
          <a:prstGeom prst="rect">
            <a:avLst/>
          </a:prstGeom>
          <a:noFill/>
          <a:ln w="9525">
            <a:noFill/>
            <a:miter lim="800000"/>
            <a:headEnd/>
            <a:tailEnd/>
          </a:ln>
        </p:spPr>
      </p:pic>
      <p:pic>
        <p:nvPicPr>
          <p:cNvPr id="68612" name="Picture 5"/>
          <p:cNvPicPr>
            <a:picLocks noChangeAspect="1" noChangeArrowheads="1"/>
          </p:cNvPicPr>
          <p:nvPr/>
        </p:nvPicPr>
        <p:blipFill>
          <a:blip r:embed="rId4"/>
          <a:srcRect/>
          <a:stretch>
            <a:fillRect/>
          </a:stretch>
        </p:blipFill>
        <p:spPr bwMode="auto">
          <a:xfrm>
            <a:off x="6096000" y="5410200"/>
            <a:ext cx="2651125" cy="1143000"/>
          </a:xfrm>
          <a:prstGeom prst="rect">
            <a:avLst/>
          </a:prstGeom>
          <a:noFill/>
          <a:ln w="9525">
            <a:noFill/>
            <a:miter lim="800000"/>
            <a:headEnd/>
            <a:tailEnd/>
          </a:ln>
        </p:spPr>
      </p:pic>
      <p:sp>
        <p:nvSpPr>
          <p:cNvPr id="68613" name="Rectangle 7"/>
          <p:cNvSpPr>
            <a:spLocks noGrp="1" noChangeArrowheads="1"/>
          </p:cNvSpPr>
          <p:nvPr/>
        </p:nvSpPr>
        <p:spPr bwMode="auto">
          <a:xfrm>
            <a:off x="0" y="0"/>
            <a:ext cx="9144000" cy="1143000"/>
          </a:xfrm>
          <a:prstGeom prst="rect">
            <a:avLst/>
          </a:prstGeom>
          <a:noFill/>
          <a:ln w="9525">
            <a:noFill/>
            <a:miter lim="800000"/>
            <a:headEnd/>
            <a:tailEnd/>
          </a:ln>
        </p:spPr>
        <p:txBody>
          <a:bodyPr anchor="ctr">
            <a:prstTxWarp prst="textNoShape">
              <a:avLst/>
            </a:prstTxWarp>
          </a:bodyPr>
          <a:lstStyle/>
          <a:p>
            <a:pPr algn="ctr"/>
            <a:r>
              <a:rPr lang="en-US" sz="3200" b="0" dirty="0">
                <a:solidFill>
                  <a:schemeClr val="tx2"/>
                </a:solidFill>
                <a:latin typeface="Calibri"/>
              </a:rPr>
              <a:t>Syntax is More than Meaning</a:t>
            </a:r>
            <a:endParaRPr lang="en-US" sz="4400" b="0" dirty="0">
              <a:solidFill>
                <a:schemeClr val="tx2"/>
              </a:solidFill>
              <a:latin typeface="Calibri"/>
            </a:endParaRPr>
          </a:p>
        </p:txBody>
      </p:sp>
      <p:pic>
        <p:nvPicPr>
          <p:cNvPr id="68614" name="Picture 8"/>
          <p:cNvPicPr>
            <a:picLocks noChangeAspect="1" noChangeArrowheads="1"/>
          </p:cNvPicPr>
          <p:nvPr/>
        </p:nvPicPr>
        <p:blipFill>
          <a:blip r:embed="rId5"/>
          <a:srcRect/>
          <a:stretch>
            <a:fillRect/>
          </a:stretch>
        </p:blipFill>
        <p:spPr bwMode="auto">
          <a:xfrm>
            <a:off x="838200" y="4114800"/>
            <a:ext cx="1270000" cy="15367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body" idx="4294967295"/>
          </p:nvPr>
        </p:nvSpPr>
        <p:spPr>
          <a:xfrm>
            <a:off x="0" y="1143000"/>
            <a:ext cx="8915400" cy="4114800"/>
          </a:xfrm>
        </p:spPr>
        <p:txBody>
          <a:bodyPr/>
          <a:lstStyle/>
          <a:p>
            <a:pPr eaLnBrk="1" hangingPunct="1">
              <a:lnSpc>
                <a:spcPct val="90000"/>
              </a:lnSpc>
              <a:buFontTx/>
              <a:buNone/>
            </a:pPr>
            <a:r>
              <a:rPr lang="en-US" sz="2400">
                <a:solidFill>
                  <a:schemeClr val="tx2"/>
                </a:solidFill>
              </a:rPr>
              <a:t>Ungrammatical sentences that make perfect sense</a:t>
            </a:r>
            <a:endParaRPr lang="en-US" sz="2400"/>
          </a:p>
          <a:p>
            <a:pPr eaLnBrk="1" hangingPunct="1">
              <a:lnSpc>
                <a:spcPct val="90000"/>
              </a:lnSpc>
              <a:spcBef>
                <a:spcPct val="0"/>
              </a:spcBef>
              <a:buFontTx/>
              <a:buNone/>
            </a:pPr>
            <a:endParaRPr lang="en-US" sz="2400"/>
          </a:p>
          <a:p>
            <a:pPr eaLnBrk="1" hangingPunct="1">
              <a:lnSpc>
                <a:spcPct val="90000"/>
              </a:lnSpc>
              <a:spcBef>
                <a:spcPct val="0"/>
              </a:spcBef>
              <a:buFontTx/>
              <a:buNone/>
            </a:pPr>
            <a:r>
              <a:rPr lang="en-US" sz="2400"/>
              <a:t>	Jareth made Hoggle leave.</a:t>
            </a:r>
          </a:p>
          <a:p>
            <a:pPr eaLnBrk="1" hangingPunct="1">
              <a:lnSpc>
                <a:spcPct val="90000"/>
              </a:lnSpc>
              <a:spcBef>
                <a:spcPct val="0"/>
              </a:spcBef>
              <a:buFontTx/>
              <a:buNone/>
            </a:pPr>
            <a:r>
              <a:rPr lang="en-US" sz="2400"/>
              <a:t>	Jareth let Hoggle leave.</a:t>
            </a:r>
          </a:p>
          <a:p>
            <a:pPr eaLnBrk="1" hangingPunct="1">
              <a:lnSpc>
                <a:spcPct val="90000"/>
              </a:lnSpc>
              <a:spcBef>
                <a:spcPct val="0"/>
              </a:spcBef>
              <a:buFontTx/>
              <a:buNone/>
            </a:pPr>
            <a:r>
              <a:rPr lang="en-US" sz="2400"/>
              <a:t>	Jareth saw Hoggle leave.</a:t>
            </a:r>
          </a:p>
          <a:p>
            <a:pPr eaLnBrk="1" hangingPunct="1">
              <a:lnSpc>
                <a:spcPct val="90000"/>
              </a:lnSpc>
              <a:spcBef>
                <a:spcPct val="0"/>
              </a:spcBef>
              <a:buFontTx/>
              <a:buNone/>
            </a:pPr>
            <a:r>
              <a:rPr lang="en-US" sz="2400"/>
              <a:t>	</a:t>
            </a:r>
            <a:r>
              <a:rPr lang="en-US" sz="2400">
                <a:solidFill>
                  <a:schemeClr val="tx2"/>
                </a:solidFill>
              </a:rPr>
              <a:t>*Jareth wanted Hoggle leave</a:t>
            </a:r>
            <a:r>
              <a:rPr lang="en-US" sz="2400"/>
              <a:t>.</a:t>
            </a:r>
          </a:p>
          <a:p>
            <a:pPr eaLnBrk="1" hangingPunct="1">
              <a:lnSpc>
                <a:spcPct val="90000"/>
              </a:lnSpc>
              <a:spcBef>
                <a:spcPct val="0"/>
              </a:spcBef>
              <a:buFontTx/>
              <a:buNone/>
            </a:pPr>
            <a:endParaRPr lang="en-US" sz="2400"/>
          </a:p>
          <a:p>
            <a:pPr eaLnBrk="1" hangingPunct="1">
              <a:lnSpc>
                <a:spcPct val="90000"/>
              </a:lnSpc>
              <a:spcBef>
                <a:spcPct val="0"/>
              </a:spcBef>
              <a:buFontTx/>
              <a:buNone/>
            </a:pPr>
            <a:r>
              <a:rPr lang="en-US" sz="2400"/>
              <a:t>	</a:t>
            </a:r>
            <a:r>
              <a:rPr lang="en-US" sz="2400">
                <a:solidFill>
                  <a:schemeClr val="tx2"/>
                </a:solidFill>
              </a:rPr>
              <a:t>*Jareth made Hoggle to leave.</a:t>
            </a:r>
          </a:p>
          <a:p>
            <a:pPr eaLnBrk="1" hangingPunct="1">
              <a:lnSpc>
                <a:spcPct val="90000"/>
              </a:lnSpc>
              <a:spcBef>
                <a:spcPct val="0"/>
              </a:spcBef>
              <a:buFontTx/>
              <a:buNone/>
            </a:pPr>
            <a:r>
              <a:rPr lang="en-US" sz="2400">
                <a:solidFill>
                  <a:schemeClr val="tx2"/>
                </a:solidFill>
              </a:rPr>
              <a:t>	*Jareth let Hoggle to leave.</a:t>
            </a:r>
          </a:p>
          <a:p>
            <a:pPr eaLnBrk="1" hangingPunct="1">
              <a:lnSpc>
                <a:spcPct val="90000"/>
              </a:lnSpc>
              <a:spcBef>
                <a:spcPct val="0"/>
              </a:spcBef>
              <a:buFontTx/>
              <a:buNone/>
            </a:pPr>
            <a:r>
              <a:rPr lang="en-US" sz="2400">
                <a:solidFill>
                  <a:schemeClr val="tx2"/>
                </a:solidFill>
              </a:rPr>
              <a:t>	*Jareth saw Hoggle to leave.</a:t>
            </a:r>
          </a:p>
          <a:p>
            <a:pPr eaLnBrk="1" hangingPunct="1">
              <a:lnSpc>
                <a:spcPct val="90000"/>
              </a:lnSpc>
              <a:spcBef>
                <a:spcPct val="0"/>
              </a:spcBef>
              <a:buFontTx/>
              <a:buNone/>
            </a:pPr>
            <a:r>
              <a:rPr lang="en-US" sz="2400"/>
              <a:t>	Jareth wanted Hoggle to leave.</a:t>
            </a:r>
          </a:p>
        </p:txBody>
      </p:sp>
      <p:pic>
        <p:nvPicPr>
          <p:cNvPr id="70659" name="Picture 4"/>
          <p:cNvPicPr>
            <a:picLocks noChangeAspect="1" noChangeArrowheads="1"/>
          </p:cNvPicPr>
          <p:nvPr/>
        </p:nvPicPr>
        <p:blipFill>
          <a:blip r:embed="rId3"/>
          <a:srcRect/>
          <a:stretch>
            <a:fillRect/>
          </a:stretch>
        </p:blipFill>
        <p:spPr bwMode="auto">
          <a:xfrm>
            <a:off x="5562600" y="3733800"/>
            <a:ext cx="1371600" cy="1289050"/>
          </a:xfrm>
          <a:prstGeom prst="rect">
            <a:avLst/>
          </a:prstGeom>
          <a:noFill/>
          <a:ln w="9525">
            <a:noFill/>
            <a:miter lim="800000"/>
            <a:headEnd/>
            <a:tailEnd/>
          </a:ln>
        </p:spPr>
      </p:pic>
      <p:pic>
        <p:nvPicPr>
          <p:cNvPr id="70660" name="Picture 5"/>
          <p:cNvPicPr>
            <a:picLocks noChangeAspect="1" noChangeArrowheads="1"/>
          </p:cNvPicPr>
          <p:nvPr/>
        </p:nvPicPr>
        <p:blipFill>
          <a:blip r:embed="rId4"/>
          <a:srcRect/>
          <a:stretch>
            <a:fillRect/>
          </a:stretch>
        </p:blipFill>
        <p:spPr bwMode="auto">
          <a:xfrm>
            <a:off x="7239000" y="3048000"/>
            <a:ext cx="1630363" cy="2668588"/>
          </a:xfrm>
          <a:prstGeom prst="rect">
            <a:avLst/>
          </a:prstGeom>
          <a:noFill/>
          <a:ln w="9525">
            <a:noFill/>
            <a:miter lim="800000"/>
            <a:headEnd/>
            <a:tailEnd/>
          </a:ln>
        </p:spPr>
      </p:pic>
      <p:sp>
        <p:nvSpPr>
          <p:cNvPr id="70661" name="Rectangle 8"/>
          <p:cNvSpPr>
            <a:spLocks noGrp="1" noChangeArrowheads="1"/>
          </p:cNvSpPr>
          <p:nvPr/>
        </p:nvSpPr>
        <p:spPr bwMode="auto">
          <a:xfrm>
            <a:off x="0" y="0"/>
            <a:ext cx="9144000" cy="1143000"/>
          </a:xfrm>
          <a:prstGeom prst="rect">
            <a:avLst/>
          </a:prstGeom>
          <a:noFill/>
          <a:ln w="9525">
            <a:noFill/>
            <a:miter lim="800000"/>
            <a:headEnd/>
            <a:tailEnd/>
          </a:ln>
        </p:spPr>
        <p:txBody>
          <a:bodyPr anchor="ctr">
            <a:prstTxWarp prst="textNoShape">
              <a:avLst/>
            </a:prstTxWarp>
          </a:bodyPr>
          <a:lstStyle/>
          <a:p>
            <a:pPr algn="ctr"/>
            <a:r>
              <a:rPr lang="en-US" sz="3200" b="0" dirty="0">
                <a:solidFill>
                  <a:schemeClr val="tx2"/>
                </a:solidFill>
                <a:latin typeface="Calibri"/>
              </a:rPr>
              <a:t>Syntax is More than Meaning</a:t>
            </a:r>
            <a:endParaRPr lang="en-US" sz="4400" b="0" dirty="0">
              <a:solidFill>
                <a:schemeClr val="tx2"/>
              </a:solidFill>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
          <p:cNvSpPr>
            <a:spLocks noGrp="1" noChangeArrowheads="1"/>
          </p:cNvSpPr>
          <p:nvPr>
            <p:ph type="body" idx="4294967295"/>
          </p:nvPr>
        </p:nvSpPr>
        <p:spPr>
          <a:xfrm>
            <a:off x="0" y="1219200"/>
            <a:ext cx="9144000" cy="4114800"/>
          </a:xfrm>
        </p:spPr>
        <p:txBody>
          <a:bodyPr/>
          <a:lstStyle/>
          <a:p>
            <a:pPr eaLnBrk="1" hangingPunct="1">
              <a:buFontTx/>
              <a:buNone/>
            </a:pPr>
            <a:r>
              <a:rPr lang="en-US" sz="2400">
                <a:solidFill>
                  <a:schemeClr val="tx2"/>
                </a:solidFill>
              </a:rPr>
              <a:t>Cross-language Variation</a:t>
            </a:r>
            <a:br>
              <a:rPr lang="en-US" sz="2400">
                <a:solidFill>
                  <a:schemeClr val="tx2"/>
                </a:solidFill>
              </a:rPr>
            </a:br>
            <a:r>
              <a:rPr lang="en-US" sz="2400"/>
              <a:t>If syntax was entirely determined by meaning, then we should not expect to find syntactic differences between languages of the world….but we do see variation.</a:t>
            </a:r>
          </a:p>
          <a:p>
            <a:pPr eaLnBrk="1" hangingPunct="1">
              <a:spcBef>
                <a:spcPct val="0"/>
              </a:spcBef>
              <a:buFontTx/>
              <a:buNone/>
            </a:pPr>
            <a:endParaRPr lang="en-US" sz="2400"/>
          </a:p>
          <a:p>
            <a:pPr eaLnBrk="1" hangingPunct="1">
              <a:spcBef>
                <a:spcPct val="0"/>
              </a:spcBef>
              <a:buFontTx/>
              <a:buNone/>
            </a:pPr>
            <a:r>
              <a:rPr lang="en-US" sz="2400"/>
              <a:t>	English: </a:t>
            </a:r>
            <a:r>
              <a:rPr lang="en-US" sz="2400">
                <a:solidFill>
                  <a:schemeClr val="hlink"/>
                </a:solidFill>
              </a:rPr>
              <a:t>Sarah</a:t>
            </a:r>
            <a:r>
              <a:rPr lang="en-US" sz="2400"/>
              <a:t>     </a:t>
            </a:r>
            <a:r>
              <a:rPr lang="en-US" sz="2400">
                <a:solidFill>
                  <a:srgbClr val="B3129A"/>
                </a:solidFill>
              </a:rPr>
              <a:t>sees</a:t>
            </a:r>
            <a:r>
              <a:rPr lang="en-US" sz="2400"/>
              <a:t> 		</a:t>
            </a:r>
            <a:r>
              <a:rPr lang="en-US" sz="2400">
                <a:solidFill>
                  <a:schemeClr val="tx2"/>
                </a:solidFill>
              </a:rPr>
              <a:t>that book</a:t>
            </a:r>
            <a:r>
              <a:rPr lang="en-US" sz="2400"/>
              <a:t>.</a:t>
            </a:r>
          </a:p>
          <a:p>
            <a:pPr eaLnBrk="1" hangingPunct="1">
              <a:spcBef>
                <a:spcPct val="0"/>
              </a:spcBef>
              <a:buFontTx/>
              <a:buNone/>
            </a:pPr>
            <a:endParaRPr lang="en-US" sz="2400"/>
          </a:p>
          <a:p>
            <a:pPr eaLnBrk="1" hangingPunct="1">
              <a:spcBef>
                <a:spcPct val="0"/>
              </a:spcBef>
              <a:buFontTx/>
              <a:buNone/>
            </a:pPr>
            <a:r>
              <a:rPr lang="en-US" sz="2400"/>
              <a:t>	Korean: </a:t>
            </a:r>
            <a:r>
              <a:rPr lang="en-US" sz="2400">
                <a:solidFill>
                  <a:schemeClr val="hlink"/>
                </a:solidFill>
              </a:rPr>
              <a:t>Sarah</a:t>
            </a:r>
            <a:r>
              <a:rPr lang="en-US" sz="2400"/>
              <a:t> 	</a:t>
            </a:r>
            <a:r>
              <a:rPr lang="en-US" sz="2400">
                <a:solidFill>
                  <a:schemeClr val="tx2"/>
                </a:solidFill>
              </a:rPr>
              <a:t>ku chayk</a:t>
            </a:r>
            <a:r>
              <a:rPr lang="en-US" sz="2400"/>
              <a:t> 	</a:t>
            </a:r>
            <a:r>
              <a:rPr lang="en-US" sz="2400">
                <a:solidFill>
                  <a:srgbClr val="B3129A"/>
                </a:solidFill>
              </a:rPr>
              <a:t>poata</a:t>
            </a:r>
            <a:r>
              <a:rPr lang="en-US" sz="2400"/>
              <a:t>.</a:t>
            </a:r>
          </a:p>
          <a:p>
            <a:pPr lvl="2" eaLnBrk="1" hangingPunct="1">
              <a:spcBef>
                <a:spcPct val="0"/>
              </a:spcBef>
              <a:buFontTx/>
              <a:buNone/>
            </a:pPr>
            <a:r>
              <a:rPr lang="en-US"/>
              <a:t>	    </a:t>
            </a:r>
            <a:r>
              <a:rPr lang="en-US">
                <a:solidFill>
                  <a:schemeClr val="hlink"/>
                </a:solidFill>
              </a:rPr>
              <a:t>Sarah</a:t>
            </a:r>
            <a:r>
              <a:rPr lang="en-US"/>
              <a:t> 	</a:t>
            </a:r>
            <a:r>
              <a:rPr lang="en-US">
                <a:solidFill>
                  <a:schemeClr val="tx2"/>
                </a:solidFill>
              </a:rPr>
              <a:t>that book</a:t>
            </a:r>
            <a:r>
              <a:rPr lang="en-US"/>
              <a:t> 	</a:t>
            </a:r>
            <a:r>
              <a:rPr lang="en-US">
                <a:solidFill>
                  <a:srgbClr val="B3129A"/>
                </a:solidFill>
              </a:rPr>
              <a:t>see</a:t>
            </a:r>
            <a:endParaRPr lang="en-US"/>
          </a:p>
        </p:txBody>
      </p:sp>
      <p:sp>
        <p:nvSpPr>
          <p:cNvPr id="72707" name="Rectangle 5"/>
          <p:cNvSpPr>
            <a:spLocks noGrp="1" noChangeArrowheads="1"/>
          </p:cNvSpPr>
          <p:nvPr/>
        </p:nvSpPr>
        <p:spPr bwMode="auto">
          <a:xfrm>
            <a:off x="0" y="0"/>
            <a:ext cx="9144000" cy="1143000"/>
          </a:xfrm>
          <a:prstGeom prst="rect">
            <a:avLst/>
          </a:prstGeom>
          <a:noFill/>
          <a:ln w="9525">
            <a:noFill/>
            <a:miter lim="800000"/>
            <a:headEnd/>
            <a:tailEnd/>
          </a:ln>
        </p:spPr>
        <p:txBody>
          <a:bodyPr anchor="ctr">
            <a:prstTxWarp prst="textNoShape">
              <a:avLst/>
            </a:prstTxWarp>
          </a:bodyPr>
          <a:lstStyle/>
          <a:p>
            <a:pPr algn="ctr"/>
            <a:r>
              <a:rPr lang="en-US" sz="3200" b="0" dirty="0">
                <a:solidFill>
                  <a:schemeClr val="tx2"/>
                </a:solidFill>
                <a:latin typeface="Calibri"/>
              </a:rPr>
              <a:t>Syntax is More than Meaning</a:t>
            </a:r>
            <a:endParaRPr lang="en-US" sz="4400" b="0" dirty="0">
              <a:solidFill>
                <a:schemeClr val="tx2"/>
              </a:solidFill>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title" idx="4294967295"/>
          </p:nvPr>
        </p:nvSpPr>
        <p:spPr>
          <a:noFill/>
        </p:spPr>
        <p:txBody>
          <a:bodyPr/>
          <a:lstStyle/>
          <a:p>
            <a:pPr eaLnBrk="1" hangingPunct="1"/>
            <a:r>
              <a:rPr lang="en-US" sz="3200" dirty="0"/>
              <a:t>Adult </a:t>
            </a:r>
            <a:r>
              <a:rPr lang="en-US" sz="3200" dirty="0" smtClean="0"/>
              <a:t>knowledge</a:t>
            </a:r>
            <a:r>
              <a:rPr lang="en-US" sz="3200" dirty="0"/>
              <a:t>: </a:t>
            </a:r>
            <a:r>
              <a:rPr lang="en-US" sz="3200" dirty="0" smtClean="0"/>
              <a:t/>
            </a:r>
            <a:br>
              <a:rPr lang="en-US" sz="3200" dirty="0" smtClean="0"/>
            </a:br>
            <a:r>
              <a:rPr lang="en-US" sz="3200" dirty="0" smtClean="0"/>
              <a:t>The </a:t>
            </a:r>
            <a:r>
              <a:rPr lang="en-US" sz="3200" dirty="0"/>
              <a:t>t</a:t>
            </a:r>
            <a:r>
              <a:rPr lang="en-US" sz="3200" dirty="0" smtClean="0"/>
              <a:t>arget </a:t>
            </a:r>
            <a:r>
              <a:rPr lang="en-US" sz="3200" dirty="0"/>
              <a:t>s</a:t>
            </a:r>
            <a:r>
              <a:rPr lang="en-US" sz="3200" dirty="0" smtClean="0"/>
              <a:t>tate for </a:t>
            </a:r>
            <a:r>
              <a:rPr lang="en-US" sz="3200" dirty="0"/>
              <a:t>m</a:t>
            </a:r>
            <a:r>
              <a:rPr lang="en-US" sz="3200" dirty="0" smtClean="0"/>
              <a:t>orphology</a:t>
            </a:r>
            <a:endParaRPr lang="en-US" sz="3200" dirty="0"/>
          </a:p>
        </p:txBody>
      </p:sp>
      <p:pic>
        <p:nvPicPr>
          <p:cNvPr id="19459" name="Picture 5"/>
          <p:cNvPicPr>
            <a:picLocks noChangeAspect="1" noChangeArrowheads="1"/>
          </p:cNvPicPr>
          <p:nvPr/>
        </p:nvPicPr>
        <p:blipFill>
          <a:blip r:embed="rId3"/>
          <a:srcRect/>
          <a:stretch>
            <a:fillRect/>
          </a:stretch>
        </p:blipFill>
        <p:spPr bwMode="auto">
          <a:xfrm>
            <a:off x="5791200" y="2819400"/>
            <a:ext cx="2286000" cy="3352800"/>
          </a:xfrm>
          <a:prstGeom prst="rect">
            <a:avLst/>
          </a:prstGeom>
          <a:noFill/>
          <a:ln w="9525">
            <a:noFill/>
            <a:miter lim="800000"/>
            <a:headEnd/>
            <a:tailEnd/>
          </a:ln>
        </p:spPr>
      </p:pic>
      <p:pic>
        <p:nvPicPr>
          <p:cNvPr id="19460" name="Picture 6"/>
          <p:cNvPicPr>
            <a:picLocks noChangeAspect="1" noChangeArrowheads="1"/>
          </p:cNvPicPr>
          <p:nvPr/>
        </p:nvPicPr>
        <p:blipFill>
          <a:blip r:embed="rId4"/>
          <a:srcRect/>
          <a:stretch>
            <a:fillRect/>
          </a:stretch>
        </p:blipFill>
        <p:spPr bwMode="auto">
          <a:xfrm>
            <a:off x="3124200" y="2438400"/>
            <a:ext cx="1612900" cy="1435100"/>
          </a:xfrm>
          <a:prstGeom prst="rect">
            <a:avLst/>
          </a:prstGeom>
          <a:noFill/>
          <a:ln w="9525">
            <a:noFill/>
            <a:miter lim="800000"/>
            <a:headEnd/>
            <a:tailEnd/>
          </a:ln>
        </p:spPr>
      </p:pic>
      <p:pic>
        <p:nvPicPr>
          <p:cNvPr id="19461" name="Picture 7"/>
          <p:cNvPicPr>
            <a:picLocks noChangeAspect="1" noChangeArrowheads="1"/>
          </p:cNvPicPr>
          <p:nvPr/>
        </p:nvPicPr>
        <p:blipFill>
          <a:blip r:embed="rId5"/>
          <a:srcRect/>
          <a:stretch>
            <a:fillRect/>
          </a:stretch>
        </p:blipFill>
        <p:spPr bwMode="auto">
          <a:xfrm>
            <a:off x="838200" y="1981200"/>
            <a:ext cx="1155700" cy="11303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p:cNvSpPr>
            <a:spLocks noGrp="1" noChangeArrowheads="1"/>
          </p:cNvSpPr>
          <p:nvPr>
            <p:ph type="body" idx="4294967295"/>
          </p:nvPr>
        </p:nvSpPr>
        <p:spPr>
          <a:xfrm>
            <a:off x="0" y="1219200"/>
            <a:ext cx="9144000" cy="4114800"/>
          </a:xfrm>
        </p:spPr>
        <p:txBody>
          <a:bodyPr/>
          <a:lstStyle/>
          <a:p>
            <a:pPr eaLnBrk="1" hangingPunct="1">
              <a:buFontTx/>
              <a:buNone/>
            </a:pPr>
            <a:r>
              <a:rPr lang="en-US" sz="2400">
                <a:solidFill>
                  <a:schemeClr val="tx2"/>
                </a:solidFill>
              </a:rPr>
              <a:t>Cross-language Variation</a:t>
            </a:r>
            <a:br>
              <a:rPr lang="en-US" sz="2400">
                <a:solidFill>
                  <a:schemeClr val="tx2"/>
                </a:solidFill>
              </a:rPr>
            </a:br>
            <a:r>
              <a:rPr lang="en-US" sz="2400"/>
              <a:t>If syntax was entirely determined by meaning, then we should not expect to find syntactic differences between languages of the world….but we do see variation.</a:t>
            </a:r>
          </a:p>
          <a:p>
            <a:pPr eaLnBrk="1" hangingPunct="1">
              <a:spcBef>
                <a:spcPct val="0"/>
              </a:spcBef>
              <a:buFontTx/>
              <a:buNone/>
            </a:pPr>
            <a:endParaRPr lang="en-US" sz="2400"/>
          </a:p>
          <a:p>
            <a:pPr eaLnBrk="1" hangingPunct="1">
              <a:spcBef>
                <a:spcPct val="0"/>
              </a:spcBef>
              <a:buFontTx/>
              <a:buNone/>
            </a:pPr>
            <a:r>
              <a:rPr lang="en-US" sz="2400"/>
              <a:t>	English: 	</a:t>
            </a:r>
          </a:p>
          <a:p>
            <a:pPr eaLnBrk="1" hangingPunct="1">
              <a:spcBef>
                <a:spcPct val="0"/>
              </a:spcBef>
              <a:buFontTx/>
              <a:buNone/>
            </a:pPr>
            <a:r>
              <a:rPr lang="en-US" sz="2400"/>
              <a:t>	</a:t>
            </a:r>
            <a:r>
              <a:rPr lang="en-US" sz="2400">
                <a:solidFill>
                  <a:schemeClr val="hlink"/>
                </a:solidFill>
              </a:rPr>
              <a:t>Baso</a:t>
            </a:r>
            <a:r>
              <a:rPr lang="en-US" sz="2400"/>
              <a:t> </a:t>
            </a:r>
            <a:r>
              <a:rPr lang="en-US" sz="2400">
                <a:solidFill>
                  <a:schemeClr val="tx2"/>
                </a:solidFill>
              </a:rPr>
              <a:t>put</a:t>
            </a:r>
            <a:r>
              <a:rPr lang="en-US" sz="2400"/>
              <a:t> </a:t>
            </a:r>
            <a:r>
              <a:rPr lang="en-US" sz="2400">
                <a:solidFill>
                  <a:srgbClr val="B3129A"/>
                </a:solidFill>
              </a:rPr>
              <a:t>the money</a:t>
            </a:r>
            <a:r>
              <a:rPr lang="en-US" sz="2400"/>
              <a:t> </a:t>
            </a:r>
            <a:r>
              <a:rPr lang="en-US" sz="2400">
                <a:solidFill>
                  <a:schemeClr val="folHlink"/>
                </a:solidFill>
              </a:rPr>
              <a:t>in</a:t>
            </a:r>
            <a:r>
              <a:rPr lang="en-US" sz="2400"/>
              <a:t> </a:t>
            </a:r>
            <a:r>
              <a:rPr lang="en-US" sz="2400">
                <a:solidFill>
                  <a:srgbClr val="B3129A"/>
                </a:solidFill>
              </a:rPr>
              <a:t>the cupboard</a:t>
            </a:r>
            <a:r>
              <a:rPr lang="en-US" sz="2400"/>
              <a:t>.</a:t>
            </a:r>
          </a:p>
          <a:p>
            <a:pPr eaLnBrk="1" hangingPunct="1">
              <a:spcBef>
                <a:spcPct val="0"/>
              </a:spcBef>
              <a:buFontTx/>
              <a:buNone/>
            </a:pPr>
            <a:endParaRPr lang="en-US" sz="2400"/>
          </a:p>
          <a:p>
            <a:pPr eaLnBrk="1" hangingPunct="1">
              <a:spcBef>
                <a:spcPct val="0"/>
              </a:spcBef>
              <a:buFontTx/>
              <a:buNone/>
            </a:pPr>
            <a:r>
              <a:rPr lang="en-US" sz="2400"/>
              <a:t>	Selayarese (spoken in Indonesia):</a:t>
            </a:r>
          </a:p>
          <a:p>
            <a:pPr eaLnBrk="1" hangingPunct="1">
              <a:spcBef>
                <a:spcPct val="0"/>
              </a:spcBef>
              <a:buFontTx/>
              <a:buNone/>
            </a:pPr>
            <a:r>
              <a:rPr lang="en-US" sz="2400"/>
              <a:t>    </a:t>
            </a:r>
            <a:r>
              <a:rPr lang="en-US" sz="2400">
                <a:solidFill>
                  <a:schemeClr val="tx2"/>
                </a:solidFill>
              </a:rPr>
              <a:t>Lataroi</a:t>
            </a:r>
            <a:r>
              <a:rPr lang="en-US" sz="2400"/>
              <a:t>    </a:t>
            </a:r>
            <a:r>
              <a:rPr lang="en-US" sz="2400">
                <a:solidFill>
                  <a:srgbClr val="B3129A"/>
                </a:solidFill>
              </a:rPr>
              <a:t>doe      injo</a:t>
            </a:r>
            <a:r>
              <a:rPr lang="en-US" sz="2400"/>
              <a:t>      </a:t>
            </a:r>
            <a:r>
              <a:rPr lang="en-US" sz="2400">
                <a:solidFill>
                  <a:schemeClr val="folHlink"/>
                </a:solidFill>
              </a:rPr>
              <a:t>ri</a:t>
            </a:r>
            <a:r>
              <a:rPr lang="en-US" sz="2400"/>
              <a:t>  </a:t>
            </a:r>
            <a:r>
              <a:rPr lang="en-US" sz="2400">
                <a:solidFill>
                  <a:srgbClr val="B3129A"/>
                </a:solidFill>
              </a:rPr>
              <a:t>lamari</a:t>
            </a:r>
            <a:r>
              <a:rPr lang="en-US" sz="2400">
                <a:solidFill>
                  <a:srgbClr val="ED5EFF"/>
                </a:solidFill>
              </a:rPr>
              <a:t>       </a:t>
            </a:r>
            <a:r>
              <a:rPr lang="en-US" sz="2400">
                <a:solidFill>
                  <a:srgbClr val="B3129A"/>
                </a:solidFill>
              </a:rPr>
              <a:t>injo</a:t>
            </a:r>
            <a:r>
              <a:rPr lang="en-US" sz="2400"/>
              <a:t>      i </a:t>
            </a:r>
            <a:r>
              <a:rPr lang="en-US" sz="2400">
                <a:solidFill>
                  <a:schemeClr val="hlink"/>
                </a:solidFill>
              </a:rPr>
              <a:t>Baso</a:t>
            </a:r>
            <a:r>
              <a:rPr lang="en-US" sz="2400"/>
              <a:t>.</a:t>
            </a:r>
          </a:p>
          <a:p>
            <a:pPr eaLnBrk="1" hangingPunct="1">
              <a:spcBef>
                <a:spcPct val="0"/>
              </a:spcBef>
              <a:buFontTx/>
              <a:buNone/>
            </a:pPr>
            <a:r>
              <a:rPr lang="en-US" sz="2400"/>
              <a:t>	</a:t>
            </a:r>
            <a:r>
              <a:rPr lang="en-US" sz="2400">
                <a:solidFill>
                  <a:schemeClr val="tx2"/>
                </a:solidFill>
              </a:rPr>
              <a:t>put</a:t>
            </a:r>
            <a:r>
              <a:rPr lang="en-US" sz="2400"/>
              <a:t>         </a:t>
            </a:r>
            <a:r>
              <a:rPr lang="en-US" sz="2400">
                <a:solidFill>
                  <a:srgbClr val="B3129A"/>
                </a:solidFill>
              </a:rPr>
              <a:t>money  the</a:t>
            </a:r>
            <a:r>
              <a:rPr lang="en-US" sz="2400"/>
              <a:t>      </a:t>
            </a:r>
            <a:r>
              <a:rPr lang="en-US" sz="2400">
                <a:solidFill>
                  <a:schemeClr val="folHlink"/>
                </a:solidFill>
              </a:rPr>
              <a:t>in</a:t>
            </a:r>
            <a:r>
              <a:rPr lang="en-US" sz="2400"/>
              <a:t> </a:t>
            </a:r>
            <a:r>
              <a:rPr lang="en-US" sz="2400">
                <a:solidFill>
                  <a:srgbClr val="B3129A"/>
                </a:solidFill>
              </a:rPr>
              <a:t>cupboard   the</a:t>
            </a:r>
            <a:r>
              <a:rPr lang="en-US" sz="2400"/>
              <a:t>        </a:t>
            </a:r>
            <a:r>
              <a:rPr lang="en-US" sz="2400">
                <a:solidFill>
                  <a:schemeClr val="hlink"/>
                </a:solidFill>
              </a:rPr>
              <a:t>Baso</a:t>
            </a:r>
            <a:endParaRPr lang="en-US" sz="2400"/>
          </a:p>
        </p:txBody>
      </p:sp>
      <p:sp>
        <p:nvSpPr>
          <p:cNvPr id="74755" name="Rectangle 5"/>
          <p:cNvSpPr>
            <a:spLocks noGrp="1" noChangeArrowheads="1"/>
          </p:cNvSpPr>
          <p:nvPr/>
        </p:nvSpPr>
        <p:spPr bwMode="auto">
          <a:xfrm>
            <a:off x="0" y="0"/>
            <a:ext cx="9144000" cy="1143000"/>
          </a:xfrm>
          <a:prstGeom prst="rect">
            <a:avLst/>
          </a:prstGeom>
          <a:noFill/>
          <a:ln w="9525">
            <a:noFill/>
            <a:miter lim="800000"/>
            <a:headEnd/>
            <a:tailEnd/>
          </a:ln>
        </p:spPr>
        <p:txBody>
          <a:bodyPr anchor="ctr">
            <a:prstTxWarp prst="textNoShape">
              <a:avLst/>
            </a:prstTxWarp>
          </a:bodyPr>
          <a:lstStyle/>
          <a:p>
            <a:pPr algn="ctr"/>
            <a:r>
              <a:rPr lang="en-US" sz="3200" b="0" dirty="0">
                <a:solidFill>
                  <a:schemeClr val="tx2"/>
                </a:solidFill>
                <a:latin typeface="Calibri"/>
              </a:rPr>
              <a:t>Syntax is More than Meaning</a:t>
            </a:r>
            <a:endParaRPr lang="en-US" sz="4400" b="0" dirty="0">
              <a:solidFill>
                <a:schemeClr val="tx2"/>
              </a:solidFill>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idx="4294967295"/>
          </p:nvPr>
        </p:nvSpPr>
        <p:spPr>
          <a:xfrm>
            <a:off x="0" y="0"/>
            <a:ext cx="9144000" cy="1143000"/>
          </a:xfrm>
        </p:spPr>
        <p:txBody>
          <a:bodyPr/>
          <a:lstStyle/>
          <a:p>
            <a:pPr eaLnBrk="1" hangingPunct="1"/>
            <a:r>
              <a:rPr lang="en-US" sz="3200"/>
              <a:t>So…what does determine </a:t>
            </a:r>
            <a:br>
              <a:rPr lang="en-US" sz="3200"/>
            </a:br>
            <a:r>
              <a:rPr lang="en-US" sz="3200"/>
              <a:t>how you string words together?</a:t>
            </a:r>
            <a:endParaRPr lang="en-US"/>
          </a:p>
        </p:txBody>
      </p:sp>
      <p:sp>
        <p:nvSpPr>
          <p:cNvPr id="76803" name="Rectangle 3"/>
          <p:cNvSpPr>
            <a:spLocks noGrp="1" noChangeArrowheads="1"/>
          </p:cNvSpPr>
          <p:nvPr>
            <p:ph type="body" idx="4294967295"/>
          </p:nvPr>
        </p:nvSpPr>
        <p:spPr>
          <a:xfrm>
            <a:off x="228600" y="1524000"/>
            <a:ext cx="8458200" cy="2209800"/>
          </a:xfrm>
        </p:spPr>
        <p:txBody>
          <a:bodyPr/>
          <a:lstStyle/>
          <a:p>
            <a:pPr eaLnBrk="1" hangingPunct="1">
              <a:buFontTx/>
              <a:buNone/>
            </a:pPr>
            <a:endParaRPr lang="en-US" sz="2400"/>
          </a:p>
          <a:p>
            <a:pPr eaLnBrk="1" hangingPunct="1">
              <a:buFontTx/>
              <a:buNone/>
            </a:pPr>
            <a:r>
              <a:rPr lang="en-US" sz="2400"/>
              <a:t>Answer: Syntax!</a:t>
            </a:r>
          </a:p>
          <a:p>
            <a:pPr eaLnBrk="1" hangingPunct="1">
              <a:buFontTx/>
              <a:buNone/>
            </a:pPr>
            <a:r>
              <a:rPr lang="en-US" sz="2400"/>
              <a:t>(That is, our knowledge of the possible </a:t>
            </a:r>
            <a:r>
              <a:rPr lang="en-US" sz="2400" i="1"/>
              <a:t>forms</a:t>
            </a:r>
            <a:r>
              <a:rPr lang="en-US" sz="2400"/>
              <a:t> of sentences in our language.)</a:t>
            </a:r>
          </a:p>
        </p:txBody>
      </p:sp>
      <p:sp>
        <p:nvSpPr>
          <p:cNvPr id="76804" name="Rectangle 4"/>
          <p:cNvSpPr>
            <a:spLocks noChangeArrowheads="1"/>
          </p:cNvSpPr>
          <p:nvPr/>
        </p:nvSpPr>
        <p:spPr bwMode="auto">
          <a:xfrm>
            <a:off x="304800" y="4114800"/>
            <a:ext cx="5181600" cy="1274195"/>
          </a:xfrm>
          <a:prstGeom prst="rect">
            <a:avLst/>
          </a:prstGeom>
          <a:noFill/>
          <a:ln w="9525">
            <a:noFill/>
            <a:miter lim="800000"/>
            <a:headEnd/>
            <a:tailEnd/>
          </a:ln>
        </p:spPr>
        <p:txBody>
          <a:bodyPr>
            <a:prstTxWarp prst="textNoShape">
              <a:avLst/>
            </a:prstTxWarp>
            <a:spAutoFit/>
          </a:bodyPr>
          <a:lstStyle/>
          <a:p>
            <a:pPr eaLnBrk="1" hangingPunct="1">
              <a:spcBef>
                <a:spcPct val="20000"/>
              </a:spcBef>
            </a:pPr>
            <a:r>
              <a:rPr lang="en-US" b="0" i="1" dirty="0">
                <a:latin typeface="Calibri"/>
                <a:ea typeface="Osaka" pitchFamily="-1" charset="-128"/>
                <a:cs typeface="Osaka" pitchFamily="-1" charset="-128"/>
              </a:rPr>
              <a:t>“</a:t>
            </a:r>
            <a:r>
              <a:rPr lang="en-US" i="1" dirty="0">
                <a:solidFill>
                  <a:schemeClr val="tx2"/>
                </a:solidFill>
                <a:latin typeface="Calibri"/>
                <a:ea typeface="Osaka" pitchFamily="-1" charset="-128"/>
                <a:cs typeface="Osaka" pitchFamily="-1" charset="-128"/>
              </a:rPr>
              <a:t>Syntax</a:t>
            </a:r>
            <a:r>
              <a:rPr lang="en-US" b="0" dirty="0">
                <a:solidFill>
                  <a:schemeClr val="tx2"/>
                </a:solidFill>
                <a:latin typeface="Calibri"/>
                <a:ea typeface="Osaka" pitchFamily="-1" charset="-128"/>
                <a:cs typeface="Osaka" pitchFamily="-1" charset="-128"/>
              </a:rPr>
              <a:t> is determined by </a:t>
            </a:r>
            <a:r>
              <a:rPr lang="en-US" i="1" dirty="0">
                <a:solidFill>
                  <a:schemeClr val="tx2"/>
                </a:solidFill>
                <a:latin typeface="Calibri"/>
                <a:ea typeface="Osaka" pitchFamily="-1" charset="-128"/>
                <a:cs typeface="Osaka" pitchFamily="-1" charset="-128"/>
              </a:rPr>
              <a:t>Meaning</a:t>
            </a:r>
            <a:r>
              <a:rPr lang="en-US" b="0" i="1" dirty="0">
                <a:latin typeface="Calibri"/>
                <a:ea typeface="Osaka" pitchFamily="-1" charset="-128"/>
                <a:cs typeface="Osaka" pitchFamily="-1" charset="-128"/>
              </a:rPr>
              <a:t>”</a:t>
            </a:r>
          </a:p>
          <a:p>
            <a:pPr eaLnBrk="1" hangingPunct="1">
              <a:spcBef>
                <a:spcPct val="20000"/>
              </a:spcBef>
            </a:pPr>
            <a:r>
              <a:rPr lang="en-US" b="0" dirty="0">
                <a:latin typeface="Calibri"/>
                <a:ea typeface="Osaka" pitchFamily="-1" charset="-128"/>
                <a:cs typeface="Osaka" pitchFamily="-1" charset="-128"/>
              </a:rPr>
              <a:t>(The way words are put together is determined solely by what they mean)</a:t>
            </a:r>
          </a:p>
        </p:txBody>
      </p:sp>
      <p:pic>
        <p:nvPicPr>
          <p:cNvPr id="76805" name="Picture 5"/>
          <p:cNvPicPr>
            <a:picLocks noChangeAspect="1" noChangeArrowheads="1"/>
          </p:cNvPicPr>
          <p:nvPr/>
        </p:nvPicPr>
        <p:blipFill>
          <a:blip r:embed="rId3"/>
          <a:srcRect/>
          <a:stretch>
            <a:fillRect/>
          </a:stretch>
        </p:blipFill>
        <p:spPr bwMode="auto">
          <a:xfrm>
            <a:off x="5638800" y="4572000"/>
            <a:ext cx="2667000" cy="1689100"/>
          </a:xfrm>
          <a:prstGeom prst="rect">
            <a:avLst/>
          </a:prstGeom>
          <a:noFill/>
          <a:ln w="9525">
            <a:noFill/>
            <a:miter lim="800000"/>
            <a:headEnd/>
            <a:tailEnd/>
          </a:ln>
        </p:spPr>
      </p:pic>
      <p:sp>
        <p:nvSpPr>
          <p:cNvPr id="76806" name="AutoShape 6"/>
          <p:cNvSpPr>
            <a:spLocks noChangeArrowheads="1"/>
          </p:cNvSpPr>
          <p:nvPr/>
        </p:nvSpPr>
        <p:spPr bwMode="auto">
          <a:xfrm>
            <a:off x="304800" y="4114800"/>
            <a:ext cx="4419600" cy="1676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699" y="9117"/>
                  <a:pt x="2699" y="10799"/>
                </a:cubicBezTo>
                <a:cubicBezTo>
                  <a:pt x="2700" y="15273"/>
                  <a:pt x="6326" y="18900"/>
                  <a:pt x="10800" y="18900"/>
                </a:cubicBezTo>
                <a:cubicBezTo>
                  <a:pt x="12482" y="18900"/>
                  <a:pt x="14122" y="18376"/>
                  <a:pt x="15493" y="17401"/>
                </a:cubicBezTo>
                <a:close/>
              </a:path>
            </a:pathLst>
          </a:custGeom>
          <a:solidFill>
            <a:schemeClr val="tx2">
              <a:alpha val="18823"/>
            </a:schemeClr>
          </a:solidFill>
          <a:ln w="9525">
            <a:solidFill>
              <a:schemeClr val="tx1"/>
            </a:solidFill>
            <a:miter lim="800000"/>
            <a:headEnd/>
            <a:tailEnd/>
          </a:ln>
        </p:spPr>
        <p:txBody>
          <a:bodyPr wrap="none" anchor="ctr">
            <a:prstTxWarp prst="textNoShape">
              <a:avLst/>
            </a:prstTxWarp>
          </a:bodyPr>
          <a:lstStyle/>
          <a:p>
            <a:endParaRPr lang="en-US" dirty="0">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idx="4294967295"/>
          </p:nvPr>
        </p:nvSpPr>
        <p:spPr>
          <a:xfrm>
            <a:off x="1066800" y="0"/>
            <a:ext cx="6781800" cy="1143000"/>
          </a:xfrm>
        </p:spPr>
        <p:txBody>
          <a:bodyPr/>
          <a:lstStyle/>
          <a:p>
            <a:pPr eaLnBrk="1" hangingPunct="1"/>
            <a:r>
              <a:rPr lang="en-US" sz="3600">
                <a:cs typeface="Calibri"/>
              </a:rPr>
              <a:t>A Template</a:t>
            </a:r>
            <a:endParaRPr lang="en-US">
              <a:cs typeface="Calibri"/>
            </a:endParaRPr>
          </a:p>
        </p:txBody>
      </p:sp>
      <p:sp>
        <p:nvSpPr>
          <p:cNvPr id="78851" name="Rectangle 3"/>
          <p:cNvSpPr>
            <a:spLocks noGrp="1" noChangeArrowheads="1"/>
          </p:cNvSpPr>
          <p:nvPr>
            <p:ph type="body" idx="4294967295"/>
          </p:nvPr>
        </p:nvSpPr>
        <p:spPr>
          <a:xfrm>
            <a:off x="0" y="1143000"/>
            <a:ext cx="9144000" cy="838200"/>
          </a:xfrm>
        </p:spPr>
        <p:txBody>
          <a:bodyPr/>
          <a:lstStyle/>
          <a:p>
            <a:pPr eaLnBrk="1" hangingPunct="1">
              <a:buFontTx/>
              <a:buNone/>
            </a:pPr>
            <a:r>
              <a:rPr lang="en-US" sz="2000">
                <a:cs typeface="Calibri"/>
              </a:rPr>
              <a:t>A sentence often consists of a </a:t>
            </a:r>
            <a:r>
              <a:rPr lang="en-US" sz="2000">
                <a:solidFill>
                  <a:schemeClr val="hlink"/>
                </a:solidFill>
                <a:cs typeface="Calibri"/>
              </a:rPr>
              <a:t>Noun Phrase</a:t>
            </a:r>
            <a:r>
              <a:rPr lang="en-US" sz="2000">
                <a:cs typeface="Calibri"/>
              </a:rPr>
              <a:t> followed by a </a:t>
            </a:r>
            <a:r>
              <a:rPr lang="en-US" sz="2000">
                <a:solidFill>
                  <a:schemeClr val="hlink"/>
                </a:solidFill>
                <a:cs typeface="Calibri"/>
              </a:rPr>
              <a:t>Verb Phrase</a:t>
            </a:r>
            <a:endParaRPr lang="en-US" sz="2800">
              <a:cs typeface="Calibri"/>
            </a:endParaRPr>
          </a:p>
        </p:txBody>
      </p:sp>
      <p:sp>
        <p:nvSpPr>
          <p:cNvPr id="78852" name="Line 4"/>
          <p:cNvSpPr>
            <a:spLocks noChangeShapeType="1"/>
          </p:cNvSpPr>
          <p:nvPr/>
        </p:nvSpPr>
        <p:spPr bwMode="auto">
          <a:xfrm>
            <a:off x="5791200" y="3567113"/>
            <a:ext cx="1066800" cy="1066800"/>
          </a:xfrm>
          <a:prstGeom prst="line">
            <a:avLst/>
          </a:prstGeom>
          <a:noFill/>
          <a:ln w="9525">
            <a:solidFill>
              <a:schemeClr val="tx1"/>
            </a:solidFill>
            <a:round/>
            <a:headEnd/>
            <a:tailEnd/>
          </a:ln>
        </p:spPr>
        <p:txBody>
          <a:bodyPr wrap="none" anchor="ctr">
            <a:prstTxWarp prst="textNoShape">
              <a:avLst/>
            </a:prstTxWarp>
          </a:bodyPr>
          <a:lstStyle/>
          <a:p>
            <a:endParaRPr lang="en-US" dirty="0">
              <a:latin typeface="Calibri"/>
              <a:cs typeface="Calibri"/>
            </a:endParaRPr>
          </a:p>
        </p:txBody>
      </p:sp>
      <p:sp>
        <p:nvSpPr>
          <p:cNvPr id="78853" name="Line 5"/>
          <p:cNvSpPr>
            <a:spLocks noChangeShapeType="1"/>
          </p:cNvSpPr>
          <p:nvPr/>
        </p:nvSpPr>
        <p:spPr bwMode="auto">
          <a:xfrm flipH="1">
            <a:off x="4724400" y="3567113"/>
            <a:ext cx="1066800" cy="1066800"/>
          </a:xfrm>
          <a:prstGeom prst="line">
            <a:avLst/>
          </a:prstGeom>
          <a:noFill/>
          <a:ln w="9525">
            <a:solidFill>
              <a:schemeClr val="tx1"/>
            </a:solidFill>
            <a:round/>
            <a:headEnd/>
            <a:tailEnd/>
          </a:ln>
        </p:spPr>
        <p:txBody>
          <a:bodyPr wrap="none" anchor="ctr">
            <a:prstTxWarp prst="textNoShape">
              <a:avLst/>
            </a:prstTxWarp>
          </a:bodyPr>
          <a:lstStyle/>
          <a:p>
            <a:endParaRPr lang="en-US" dirty="0">
              <a:latin typeface="Calibri"/>
              <a:cs typeface="Calibri"/>
            </a:endParaRPr>
          </a:p>
        </p:txBody>
      </p:sp>
      <p:sp>
        <p:nvSpPr>
          <p:cNvPr id="78854" name="Text Box 6"/>
          <p:cNvSpPr txBox="1">
            <a:spLocks noChangeArrowheads="1"/>
          </p:cNvSpPr>
          <p:nvPr/>
        </p:nvSpPr>
        <p:spPr bwMode="auto">
          <a:xfrm>
            <a:off x="5637213" y="3124200"/>
            <a:ext cx="349650" cy="523220"/>
          </a:xfrm>
          <a:prstGeom prst="rect">
            <a:avLst/>
          </a:prstGeom>
          <a:noFill/>
          <a:ln w="9525">
            <a:noFill/>
            <a:miter lim="800000"/>
            <a:headEnd/>
            <a:tailEnd/>
          </a:ln>
        </p:spPr>
        <p:txBody>
          <a:bodyPr wrap="none">
            <a:prstTxWarp prst="textNoShape">
              <a:avLst/>
            </a:prstTxWarp>
            <a:spAutoFit/>
          </a:bodyPr>
          <a:lstStyle/>
          <a:p>
            <a:r>
              <a:rPr lang="en-US" sz="2800" b="0">
                <a:latin typeface="Calibri"/>
                <a:cs typeface="Calibri"/>
              </a:rPr>
              <a:t>S</a:t>
            </a:r>
          </a:p>
        </p:txBody>
      </p:sp>
      <p:sp>
        <p:nvSpPr>
          <p:cNvPr id="78855" name="Text Box 7"/>
          <p:cNvSpPr txBox="1">
            <a:spLocks noChangeArrowheads="1"/>
          </p:cNvSpPr>
          <p:nvPr/>
        </p:nvSpPr>
        <p:spPr bwMode="auto">
          <a:xfrm>
            <a:off x="4267200" y="4572000"/>
            <a:ext cx="601948" cy="523220"/>
          </a:xfrm>
          <a:prstGeom prst="rect">
            <a:avLst/>
          </a:prstGeom>
          <a:noFill/>
          <a:ln w="9525">
            <a:noFill/>
            <a:miter lim="800000"/>
            <a:headEnd/>
            <a:tailEnd/>
          </a:ln>
        </p:spPr>
        <p:txBody>
          <a:bodyPr wrap="none">
            <a:prstTxWarp prst="textNoShape">
              <a:avLst/>
            </a:prstTxWarp>
            <a:spAutoFit/>
          </a:bodyPr>
          <a:lstStyle/>
          <a:p>
            <a:r>
              <a:rPr lang="en-US" sz="2800" b="0">
                <a:latin typeface="Calibri"/>
                <a:cs typeface="Calibri"/>
              </a:rPr>
              <a:t>NP</a:t>
            </a:r>
          </a:p>
        </p:txBody>
      </p:sp>
      <p:sp>
        <p:nvSpPr>
          <p:cNvPr id="78856" name="Text Box 8"/>
          <p:cNvSpPr txBox="1">
            <a:spLocks noChangeArrowheads="1"/>
          </p:cNvSpPr>
          <p:nvPr/>
        </p:nvSpPr>
        <p:spPr bwMode="auto">
          <a:xfrm>
            <a:off x="6751638" y="4557713"/>
            <a:ext cx="573895" cy="523220"/>
          </a:xfrm>
          <a:prstGeom prst="rect">
            <a:avLst/>
          </a:prstGeom>
          <a:noFill/>
          <a:ln w="9525">
            <a:noFill/>
            <a:miter lim="800000"/>
            <a:headEnd/>
            <a:tailEnd/>
          </a:ln>
        </p:spPr>
        <p:txBody>
          <a:bodyPr wrap="none">
            <a:prstTxWarp prst="textNoShape">
              <a:avLst/>
            </a:prstTxWarp>
            <a:spAutoFit/>
          </a:bodyPr>
          <a:lstStyle/>
          <a:p>
            <a:r>
              <a:rPr lang="en-US" sz="2800" b="0">
                <a:latin typeface="Calibri"/>
                <a:cs typeface="Calibri"/>
              </a:rPr>
              <a:t>VP</a:t>
            </a:r>
          </a:p>
        </p:txBody>
      </p:sp>
      <p:sp>
        <p:nvSpPr>
          <p:cNvPr id="78857" name="Text Box 9"/>
          <p:cNvSpPr txBox="1">
            <a:spLocks noChangeArrowheads="1"/>
          </p:cNvSpPr>
          <p:nvPr/>
        </p:nvSpPr>
        <p:spPr bwMode="auto">
          <a:xfrm>
            <a:off x="3886200" y="2057400"/>
            <a:ext cx="37338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b="0" dirty="0">
                <a:solidFill>
                  <a:schemeClr val="tx2"/>
                </a:solidFill>
                <a:latin typeface="Calibri"/>
                <a:cs typeface="Calibri"/>
              </a:rPr>
              <a:t>Phrase Structure Rule</a:t>
            </a:r>
          </a:p>
        </p:txBody>
      </p:sp>
      <p:sp>
        <p:nvSpPr>
          <p:cNvPr id="78858" name="Text Box 10"/>
          <p:cNvSpPr txBox="1">
            <a:spLocks noChangeArrowheads="1"/>
          </p:cNvSpPr>
          <p:nvPr/>
        </p:nvSpPr>
        <p:spPr bwMode="auto">
          <a:xfrm>
            <a:off x="304800" y="3124200"/>
            <a:ext cx="37338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b="0" dirty="0">
                <a:solidFill>
                  <a:schemeClr val="tx2"/>
                </a:solidFill>
                <a:latin typeface="Calibri"/>
                <a:cs typeface="Calibri"/>
              </a:rPr>
              <a:t>Phrase Structure Tree</a:t>
            </a:r>
          </a:p>
        </p:txBody>
      </p:sp>
      <p:sp>
        <p:nvSpPr>
          <p:cNvPr id="78859" name="Rectangle 11"/>
          <p:cNvSpPr>
            <a:spLocks noChangeArrowheads="1"/>
          </p:cNvSpPr>
          <p:nvPr/>
        </p:nvSpPr>
        <p:spPr bwMode="auto">
          <a:xfrm>
            <a:off x="228600" y="2057400"/>
            <a:ext cx="1981200" cy="457200"/>
          </a:xfrm>
          <a:prstGeom prst="rect">
            <a:avLst/>
          </a:prstGeom>
          <a:solidFill>
            <a:srgbClr val="FF24E9">
              <a:alpha val="3922"/>
            </a:srgbClr>
          </a:solidFill>
          <a:ln w="9525">
            <a:solidFill>
              <a:schemeClr val="tx1"/>
            </a:solidFill>
            <a:miter lim="800000"/>
            <a:headEnd/>
            <a:tailEnd/>
          </a:ln>
        </p:spPr>
        <p:txBody>
          <a:bodyPr wrap="none" anchor="ctr">
            <a:prstTxWarp prst="textNoShape">
              <a:avLst/>
            </a:prstTxWarp>
          </a:bodyPr>
          <a:lstStyle/>
          <a:p>
            <a:endParaRPr lang="en-US" dirty="0">
              <a:latin typeface="Calibri"/>
              <a:cs typeface="Calibri"/>
            </a:endParaRPr>
          </a:p>
        </p:txBody>
      </p:sp>
      <p:sp>
        <p:nvSpPr>
          <p:cNvPr id="78860" name="Rectangle 12"/>
          <p:cNvSpPr>
            <a:spLocks noChangeArrowheads="1"/>
          </p:cNvSpPr>
          <p:nvPr/>
        </p:nvSpPr>
        <p:spPr bwMode="auto">
          <a:xfrm>
            <a:off x="3962400" y="3124200"/>
            <a:ext cx="3505200" cy="2057400"/>
          </a:xfrm>
          <a:prstGeom prst="rect">
            <a:avLst/>
          </a:prstGeom>
          <a:solidFill>
            <a:srgbClr val="73FF47">
              <a:alpha val="3922"/>
            </a:srgbClr>
          </a:solidFill>
          <a:ln w="9525">
            <a:solidFill>
              <a:schemeClr val="tx1"/>
            </a:solidFill>
            <a:miter lim="800000"/>
            <a:headEnd/>
            <a:tailEnd/>
          </a:ln>
        </p:spPr>
        <p:txBody>
          <a:bodyPr wrap="none" anchor="ctr">
            <a:prstTxWarp prst="textNoShape">
              <a:avLst/>
            </a:prstTxWarp>
          </a:bodyPr>
          <a:lstStyle/>
          <a:p>
            <a:endParaRPr lang="en-US" dirty="0">
              <a:latin typeface="Calibri"/>
              <a:cs typeface="Calibri"/>
            </a:endParaRPr>
          </a:p>
        </p:txBody>
      </p:sp>
      <p:sp>
        <p:nvSpPr>
          <p:cNvPr id="78861" name="AutoShape 13"/>
          <p:cNvSpPr>
            <a:spLocks noChangeArrowheads="1"/>
          </p:cNvSpPr>
          <p:nvPr/>
        </p:nvSpPr>
        <p:spPr bwMode="auto">
          <a:xfrm>
            <a:off x="2590800" y="2133600"/>
            <a:ext cx="1143000" cy="304800"/>
          </a:xfrm>
          <a:prstGeom prst="leftArrow">
            <a:avLst>
              <a:gd name="adj1" fmla="val 50000"/>
              <a:gd name="adj2" fmla="val 93750"/>
            </a:avLst>
          </a:prstGeom>
          <a:solidFill>
            <a:schemeClr val="tx2"/>
          </a:solidFill>
          <a:ln w="9525">
            <a:solidFill>
              <a:schemeClr val="tx1"/>
            </a:solidFill>
            <a:miter lim="800000"/>
            <a:headEnd/>
            <a:tailEnd/>
          </a:ln>
        </p:spPr>
        <p:txBody>
          <a:bodyPr wrap="none" anchor="ctr">
            <a:prstTxWarp prst="textNoShape">
              <a:avLst/>
            </a:prstTxWarp>
          </a:bodyPr>
          <a:lstStyle/>
          <a:p>
            <a:endParaRPr lang="en-US" dirty="0">
              <a:latin typeface="Calibri"/>
              <a:cs typeface="Calibri"/>
            </a:endParaRPr>
          </a:p>
        </p:txBody>
      </p:sp>
      <p:sp>
        <p:nvSpPr>
          <p:cNvPr id="78862" name="AutoShape 14"/>
          <p:cNvSpPr>
            <a:spLocks noChangeArrowheads="1"/>
          </p:cNvSpPr>
          <p:nvPr/>
        </p:nvSpPr>
        <p:spPr bwMode="auto">
          <a:xfrm>
            <a:off x="2895600" y="3581400"/>
            <a:ext cx="990600" cy="304800"/>
          </a:xfrm>
          <a:prstGeom prst="rightArrow">
            <a:avLst>
              <a:gd name="adj1" fmla="val 50000"/>
              <a:gd name="adj2" fmla="val 81250"/>
            </a:avLst>
          </a:prstGeom>
          <a:solidFill>
            <a:schemeClr val="tx2"/>
          </a:solidFill>
          <a:ln w="9525">
            <a:solidFill>
              <a:schemeClr val="tx1"/>
            </a:solidFill>
            <a:miter lim="800000"/>
            <a:headEnd/>
            <a:tailEnd/>
          </a:ln>
        </p:spPr>
        <p:txBody>
          <a:bodyPr wrap="none" anchor="ctr">
            <a:prstTxWarp prst="textNoShape">
              <a:avLst/>
            </a:prstTxWarp>
          </a:bodyPr>
          <a:lstStyle/>
          <a:p>
            <a:endParaRPr lang="en-US" dirty="0">
              <a:latin typeface="Calibri"/>
              <a:cs typeface="Calibri"/>
            </a:endParaRPr>
          </a:p>
        </p:txBody>
      </p:sp>
      <p:sp>
        <p:nvSpPr>
          <p:cNvPr id="78863" name="Rectangle 15"/>
          <p:cNvSpPr>
            <a:spLocks noChangeArrowheads="1"/>
          </p:cNvSpPr>
          <p:nvPr/>
        </p:nvSpPr>
        <p:spPr bwMode="auto">
          <a:xfrm>
            <a:off x="228600" y="2057400"/>
            <a:ext cx="1567857"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Calibri"/>
              </a:rPr>
              <a:t>S --&gt; NP VP</a:t>
            </a: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p:cNvSpPr>
            <a:spLocks noGrp="1" noChangeArrowheads="1"/>
          </p:cNvSpPr>
          <p:nvPr>
            <p:ph type="body" idx="4294967295"/>
          </p:nvPr>
        </p:nvSpPr>
        <p:spPr>
          <a:xfrm>
            <a:off x="685800" y="1600200"/>
            <a:ext cx="2133600" cy="533400"/>
          </a:xfrm>
        </p:spPr>
        <p:txBody>
          <a:bodyPr/>
          <a:lstStyle/>
          <a:p>
            <a:pPr eaLnBrk="1" hangingPunct="1">
              <a:buFontTx/>
              <a:buNone/>
            </a:pPr>
            <a:r>
              <a:rPr lang="en-US" sz="2400">
                <a:solidFill>
                  <a:schemeClr val="hlink"/>
                </a:solidFill>
              </a:rPr>
              <a:t>Noun Phrase</a:t>
            </a:r>
            <a:endParaRPr lang="en-US" sz="2400"/>
          </a:p>
        </p:txBody>
      </p:sp>
      <p:sp>
        <p:nvSpPr>
          <p:cNvPr id="80899" name="Rectangle 4"/>
          <p:cNvSpPr>
            <a:spLocks noChangeArrowheads="1"/>
          </p:cNvSpPr>
          <p:nvPr/>
        </p:nvSpPr>
        <p:spPr bwMode="auto">
          <a:xfrm>
            <a:off x="4800600" y="1676400"/>
            <a:ext cx="3886200" cy="5334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solidFill>
                  <a:schemeClr val="hlink"/>
                </a:solidFill>
                <a:latin typeface="Calibri"/>
                <a:ea typeface="Osaka" pitchFamily="-1" charset="-128"/>
                <a:cs typeface="Osaka" pitchFamily="-1" charset="-128"/>
              </a:rPr>
              <a:t>Verb Phrase</a:t>
            </a:r>
            <a:br>
              <a:rPr lang="en-US" b="0" dirty="0">
                <a:solidFill>
                  <a:schemeClr val="hlink"/>
                </a:solidFill>
                <a:latin typeface="Calibri"/>
                <a:ea typeface="Osaka" pitchFamily="-1" charset="-128"/>
                <a:cs typeface="Osaka" pitchFamily="-1" charset="-128"/>
              </a:rPr>
            </a:br>
            <a:endParaRPr lang="en-US" b="0" dirty="0">
              <a:solidFill>
                <a:schemeClr val="hlink"/>
              </a:solidFill>
              <a:latin typeface="Calibri"/>
              <a:ea typeface="Osaka" pitchFamily="-1" charset="-128"/>
              <a:cs typeface="Osaka" pitchFamily="-1" charset="-128"/>
            </a:endParaRPr>
          </a:p>
        </p:txBody>
      </p:sp>
      <p:sp>
        <p:nvSpPr>
          <p:cNvPr id="80900" name="Rectangle 43"/>
          <p:cNvSpPr>
            <a:spLocks noGrp="1" noChangeArrowheads="1"/>
          </p:cNvSpPr>
          <p:nvPr>
            <p:ph type="title" idx="4294967295"/>
          </p:nvPr>
        </p:nvSpPr>
        <p:spPr>
          <a:xfrm>
            <a:off x="1066800" y="0"/>
            <a:ext cx="6781800" cy="1143000"/>
          </a:xfrm>
          <a:noFill/>
        </p:spPr>
        <p:txBody>
          <a:bodyPr/>
          <a:lstStyle/>
          <a:p>
            <a:pPr eaLnBrk="1" hangingPunct="1"/>
            <a:r>
              <a:rPr lang="en-US" sz="3600"/>
              <a:t>A Template</a:t>
            </a:r>
            <a:endParaRPr lang="en-US"/>
          </a:p>
        </p:txBody>
      </p:sp>
      <p:sp>
        <p:nvSpPr>
          <p:cNvPr id="80901" name="Rectangle 44"/>
          <p:cNvSpPr>
            <a:spLocks noChangeArrowheads="1"/>
          </p:cNvSpPr>
          <p:nvPr/>
        </p:nvSpPr>
        <p:spPr bwMode="auto">
          <a:xfrm>
            <a:off x="685800" y="2286000"/>
            <a:ext cx="1149350" cy="457200"/>
          </a:xfrm>
          <a:prstGeom prst="rect">
            <a:avLst/>
          </a:prstGeom>
          <a:noFill/>
          <a:ln w="9525">
            <a:noFill/>
            <a:miter lim="800000"/>
            <a:headEnd/>
            <a:tailEnd/>
          </a:ln>
        </p:spPr>
        <p:txBody>
          <a:bodyPr>
            <a:prstTxWarp prst="textNoShape">
              <a:avLst/>
            </a:prstTxWarp>
            <a:spAutoFit/>
          </a:bodyPr>
          <a:lstStyle/>
          <a:p>
            <a:r>
              <a:rPr lang="en-US" b="0" dirty="0" err="1">
                <a:latin typeface="Calibri"/>
                <a:ea typeface="Osaka" pitchFamily="-1" charset="-128"/>
                <a:cs typeface="Osaka" pitchFamily="-1" charset="-128"/>
              </a:rPr>
              <a:t>Hoggle</a:t>
            </a:r>
            <a:endParaRPr lang="en-US" b="0" dirty="0">
              <a:latin typeface="Calibri"/>
              <a:ea typeface="Osaka" pitchFamily="-1" charset="-128"/>
              <a:cs typeface="Osaka" pitchFamily="-1" charset="-128"/>
            </a:endParaRPr>
          </a:p>
        </p:txBody>
      </p:sp>
      <p:sp>
        <p:nvSpPr>
          <p:cNvPr id="80902" name="Rectangle 45"/>
          <p:cNvSpPr>
            <a:spLocks noChangeArrowheads="1"/>
          </p:cNvSpPr>
          <p:nvPr/>
        </p:nvSpPr>
        <p:spPr bwMode="auto">
          <a:xfrm>
            <a:off x="685800" y="2819400"/>
            <a:ext cx="1828800" cy="457200"/>
          </a:xfrm>
          <a:prstGeom prst="rect">
            <a:avLst/>
          </a:prstGeom>
          <a:noFill/>
          <a:ln w="9525">
            <a:noFill/>
            <a:miter lim="800000"/>
            <a:headEnd/>
            <a:tailEnd/>
          </a:ln>
        </p:spPr>
        <p:txBody>
          <a:bodyPr>
            <a:prstTxWarp prst="textNoShape">
              <a:avLst/>
            </a:prstTxWarp>
            <a:spAutoFit/>
          </a:bodyPr>
          <a:lstStyle/>
          <a:p>
            <a:r>
              <a:rPr lang="en-US" b="0" dirty="0">
                <a:latin typeface="Calibri"/>
                <a:ea typeface="Osaka" pitchFamily="-1" charset="-128"/>
                <a:cs typeface="Osaka" pitchFamily="-1" charset="-128"/>
              </a:rPr>
              <a:t>The chicken</a:t>
            </a:r>
          </a:p>
        </p:txBody>
      </p:sp>
      <p:sp>
        <p:nvSpPr>
          <p:cNvPr id="80903" name="Rectangle 46"/>
          <p:cNvSpPr>
            <a:spLocks noChangeArrowheads="1"/>
          </p:cNvSpPr>
          <p:nvPr/>
        </p:nvSpPr>
        <p:spPr bwMode="auto">
          <a:xfrm>
            <a:off x="685800" y="3352800"/>
            <a:ext cx="2133600" cy="457200"/>
          </a:xfrm>
          <a:prstGeom prst="rect">
            <a:avLst/>
          </a:prstGeom>
          <a:noFill/>
          <a:ln w="9525">
            <a:noFill/>
            <a:miter lim="800000"/>
            <a:headEnd/>
            <a:tailEnd/>
          </a:ln>
        </p:spPr>
        <p:txBody>
          <a:bodyPr>
            <a:prstTxWarp prst="textNoShape">
              <a:avLst/>
            </a:prstTxWarp>
            <a:spAutoFit/>
          </a:bodyPr>
          <a:lstStyle/>
          <a:p>
            <a:r>
              <a:rPr lang="en-US" b="0" dirty="0">
                <a:latin typeface="Calibri"/>
                <a:ea typeface="Osaka" pitchFamily="-1" charset="-128"/>
                <a:cs typeface="Osaka" pitchFamily="-1" charset="-128"/>
              </a:rPr>
              <a:t>Seven goblins</a:t>
            </a:r>
          </a:p>
        </p:txBody>
      </p:sp>
      <p:sp>
        <p:nvSpPr>
          <p:cNvPr id="80904" name="Rectangle 47"/>
          <p:cNvSpPr>
            <a:spLocks noChangeArrowheads="1"/>
          </p:cNvSpPr>
          <p:nvPr/>
        </p:nvSpPr>
        <p:spPr bwMode="auto">
          <a:xfrm>
            <a:off x="762000" y="3886200"/>
            <a:ext cx="1066800" cy="457200"/>
          </a:xfrm>
          <a:prstGeom prst="rect">
            <a:avLst/>
          </a:prstGeom>
          <a:noFill/>
          <a:ln w="9525">
            <a:noFill/>
            <a:miter lim="800000"/>
            <a:headEnd/>
            <a:tailEnd/>
          </a:ln>
        </p:spPr>
        <p:txBody>
          <a:bodyPr>
            <a:prstTxWarp prst="textNoShape">
              <a:avLst/>
            </a:prstTxWarp>
            <a:spAutoFit/>
          </a:bodyPr>
          <a:lstStyle/>
          <a:p>
            <a:r>
              <a:rPr lang="en-US" b="0" dirty="0">
                <a:latin typeface="Calibri"/>
                <a:ea typeface="Osaka" pitchFamily="-1" charset="-128"/>
                <a:cs typeface="Osaka" pitchFamily="-1" charset="-128"/>
              </a:rPr>
              <a:t>Sarah</a:t>
            </a:r>
          </a:p>
        </p:txBody>
      </p:sp>
      <p:sp>
        <p:nvSpPr>
          <p:cNvPr id="80905" name="Rectangle 48"/>
          <p:cNvSpPr>
            <a:spLocks noChangeArrowheads="1"/>
          </p:cNvSpPr>
          <p:nvPr/>
        </p:nvSpPr>
        <p:spPr bwMode="auto">
          <a:xfrm>
            <a:off x="762000" y="4419600"/>
            <a:ext cx="1524000" cy="457200"/>
          </a:xfrm>
          <a:prstGeom prst="rect">
            <a:avLst/>
          </a:prstGeom>
          <a:noFill/>
          <a:ln w="9525">
            <a:noFill/>
            <a:miter lim="800000"/>
            <a:headEnd/>
            <a:tailEnd/>
          </a:ln>
        </p:spPr>
        <p:txBody>
          <a:bodyPr>
            <a:prstTxWarp prst="textNoShape">
              <a:avLst/>
            </a:prstTxWarp>
            <a:spAutoFit/>
          </a:bodyPr>
          <a:lstStyle/>
          <a:p>
            <a:r>
              <a:rPr lang="en-US" b="0" dirty="0">
                <a:latin typeface="Calibri"/>
                <a:ea typeface="Osaka" pitchFamily="-1" charset="-128"/>
                <a:cs typeface="Osaka" pitchFamily="-1" charset="-128"/>
              </a:rPr>
              <a:t>A feeling</a:t>
            </a:r>
          </a:p>
        </p:txBody>
      </p:sp>
      <p:sp>
        <p:nvSpPr>
          <p:cNvPr id="80906" name="Rectangle 49"/>
          <p:cNvSpPr>
            <a:spLocks noChangeArrowheads="1"/>
          </p:cNvSpPr>
          <p:nvPr/>
        </p:nvSpPr>
        <p:spPr bwMode="auto">
          <a:xfrm>
            <a:off x="762000" y="4876800"/>
            <a:ext cx="3276600" cy="830997"/>
          </a:xfrm>
          <a:prstGeom prst="rect">
            <a:avLst/>
          </a:prstGeom>
          <a:noFill/>
          <a:ln w="9525">
            <a:noFill/>
            <a:miter lim="800000"/>
            <a:headEnd/>
            <a:tailEnd/>
          </a:ln>
        </p:spPr>
        <p:txBody>
          <a:bodyPr>
            <a:prstTxWarp prst="textNoShape">
              <a:avLst/>
            </a:prstTxWarp>
            <a:spAutoFit/>
          </a:bodyPr>
          <a:lstStyle/>
          <a:p>
            <a:r>
              <a:rPr lang="en-US" b="0" dirty="0">
                <a:latin typeface="Calibri"/>
                <a:ea typeface="Osaka" pitchFamily="-1" charset="-128"/>
                <a:cs typeface="Osaka" pitchFamily="-1" charset="-128"/>
              </a:rPr>
              <a:t>The strangest story that you ever did hear</a:t>
            </a:r>
          </a:p>
        </p:txBody>
      </p:sp>
      <p:sp>
        <p:nvSpPr>
          <p:cNvPr id="80907" name="Rectangle 50"/>
          <p:cNvSpPr>
            <a:spLocks noChangeArrowheads="1"/>
          </p:cNvSpPr>
          <p:nvPr/>
        </p:nvSpPr>
        <p:spPr bwMode="auto">
          <a:xfrm>
            <a:off x="4876800" y="2362200"/>
            <a:ext cx="1149350" cy="457200"/>
          </a:xfrm>
          <a:prstGeom prst="rect">
            <a:avLst/>
          </a:prstGeom>
          <a:noFill/>
          <a:ln w="9525">
            <a:noFill/>
            <a:miter lim="800000"/>
            <a:headEnd/>
            <a:tailEnd/>
          </a:ln>
        </p:spPr>
        <p:txBody>
          <a:bodyPr>
            <a:prstTxWarp prst="textNoShape">
              <a:avLst/>
            </a:prstTxWarp>
            <a:spAutoFit/>
          </a:bodyPr>
          <a:lstStyle/>
          <a:p>
            <a:r>
              <a:rPr lang="en-US" b="0" dirty="0">
                <a:latin typeface="Calibri"/>
                <a:ea typeface="Osaka" pitchFamily="-1" charset="-128"/>
                <a:cs typeface="Osaka" pitchFamily="-1" charset="-128"/>
              </a:rPr>
              <a:t>slept</a:t>
            </a:r>
          </a:p>
        </p:txBody>
      </p:sp>
      <p:sp>
        <p:nvSpPr>
          <p:cNvPr id="80908" name="Rectangle 51"/>
          <p:cNvSpPr>
            <a:spLocks noChangeArrowheads="1"/>
          </p:cNvSpPr>
          <p:nvPr/>
        </p:nvSpPr>
        <p:spPr bwMode="auto">
          <a:xfrm>
            <a:off x="4876800" y="2819400"/>
            <a:ext cx="3581400" cy="457200"/>
          </a:xfrm>
          <a:prstGeom prst="rect">
            <a:avLst/>
          </a:prstGeom>
          <a:noFill/>
          <a:ln w="9525">
            <a:noFill/>
            <a:miter lim="800000"/>
            <a:headEnd/>
            <a:tailEnd/>
          </a:ln>
        </p:spPr>
        <p:txBody>
          <a:bodyPr>
            <a:prstTxWarp prst="textNoShape">
              <a:avLst/>
            </a:prstTxWarp>
            <a:spAutoFit/>
          </a:bodyPr>
          <a:lstStyle/>
          <a:p>
            <a:r>
              <a:rPr lang="en-US" b="0" dirty="0">
                <a:latin typeface="Calibri"/>
                <a:ea typeface="Osaka" pitchFamily="-1" charset="-128"/>
                <a:cs typeface="Osaka" pitchFamily="-1" charset="-128"/>
              </a:rPr>
              <a:t>tricked the guards</a:t>
            </a:r>
          </a:p>
        </p:txBody>
      </p:sp>
      <p:sp>
        <p:nvSpPr>
          <p:cNvPr id="80909" name="Rectangle 52"/>
          <p:cNvSpPr>
            <a:spLocks noChangeArrowheads="1"/>
          </p:cNvSpPr>
          <p:nvPr/>
        </p:nvSpPr>
        <p:spPr bwMode="auto">
          <a:xfrm>
            <a:off x="4953000" y="3276600"/>
            <a:ext cx="1149350" cy="457200"/>
          </a:xfrm>
          <a:prstGeom prst="rect">
            <a:avLst/>
          </a:prstGeom>
          <a:noFill/>
          <a:ln w="9525">
            <a:noFill/>
            <a:miter lim="800000"/>
            <a:headEnd/>
            <a:tailEnd/>
          </a:ln>
        </p:spPr>
        <p:txBody>
          <a:bodyPr>
            <a:prstTxWarp prst="textNoShape">
              <a:avLst/>
            </a:prstTxWarp>
            <a:spAutoFit/>
          </a:bodyPr>
          <a:lstStyle/>
          <a:p>
            <a:r>
              <a:rPr lang="en-US" b="0" dirty="0">
                <a:latin typeface="Calibri"/>
                <a:ea typeface="Osaka" pitchFamily="-1" charset="-128"/>
                <a:cs typeface="Osaka" pitchFamily="-1" charset="-128"/>
              </a:rPr>
              <a:t>left</a:t>
            </a:r>
          </a:p>
        </p:txBody>
      </p:sp>
      <p:sp>
        <p:nvSpPr>
          <p:cNvPr id="80910" name="Rectangle 53"/>
          <p:cNvSpPr>
            <a:spLocks noChangeArrowheads="1"/>
          </p:cNvSpPr>
          <p:nvPr/>
        </p:nvSpPr>
        <p:spPr bwMode="auto">
          <a:xfrm>
            <a:off x="4953000" y="3810000"/>
            <a:ext cx="4038600" cy="830997"/>
          </a:xfrm>
          <a:prstGeom prst="rect">
            <a:avLst/>
          </a:prstGeom>
          <a:noFill/>
          <a:ln w="9525">
            <a:noFill/>
            <a:miter lim="800000"/>
            <a:headEnd/>
            <a:tailEnd/>
          </a:ln>
        </p:spPr>
        <p:txBody>
          <a:bodyPr>
            <a:prstTxWarp prst="textNoShape">
              <a:avLst/>
            </a:prstTxWarp>
            <a:spAutoFit/>
          </a:bodyPr>
          <a:lstStyle/>
          <a:p>
            <a:r>
              <a:rPr lang="en-US" b="0" dirty="0">
                <a:latin typeface="Calibri"/>
                <a:ea typeface="Osaka" pitchFamily="-1" charset="-128"/>
                <a:cs typeface="Osaka" pitchFamily="-1" charset="-128"/>
              </a:rPr>
              <a:t>said that </a:t>
            </a:r>
            <a:r>
              <a:rPr lang="en-US" b="0" dirty="0" err="1">
                <a:latin typeface="Calibri"/>
                <a:ea typeface="Osaka" pitchFamily="-1" charset="-128"/>
                <a:cs typeface="Osaka" pitchFamily="-1" charset="-128"/>
              </a:rPr>
              <a:t>Ludo</a:t>
            </a:r>
            <a:r>
              <a:rPr lang="en-US" b="0" dirty="0">
                <a:latin typeface="Calibri"/>
                <a:ea typeface="Osaka" pitchFamily="-1" charset="-128"/>
                <a:cs typeface="Osaka" pitchFamily="-1" charset="-128"/>
              </a:rPr>
              <a:t> thought that pixies were nasty</a:t>
            </a:r>
          </a:p>
        </p:txBody>
      </p:sp>
      <p:sp>
        <p:nvSpPr>
          <p:cNvPr id="80911" name="Rectangle 54"/>
          <p:cNvSpPr>
            <a:spLocks noChangeArrowheads="1"/>
          </p:cNvSpPr>
          <p:nvPr/>
        </p:nvSpPr>
        <p:spPr bwMode="auto">
          <a:xfrm>
            <a:off x="4953000" y="4724400"/>
            <a:ext cx="2667000" cy="457200"/>
          </a:xfrm>
          <a:prstGeom prst="rect">
            <a:avLst/>
          </a:prstGeom>
          <a:noFill/>
          <a:ln w="9525">
            <a:noFill/>
            <a:miter lim="800000"/>
            <a:headEnd/>
            <a:tailEnd/>
          </a:ln>
        </p:spPr>
        <p:txBody>
          <a:bodyPr>
            <a:prstTxWarp prst="textNoShape">
              <a:avLst/>
            </a:prstTxWarp>
            <a:spAutoFit/>
          </a:bodyPr>
          <a:lstStyle/>
          <a:p>
            <a:r>
              <a:rPr lang="en-US" b="0" dirty="0">
                <a:latin typeface="Calibri"/>
                <a:ea typeface="Osaka" pitchFamily="-1" charset="-128"/>
                <a:cs typeface="Osaka" pitchFamily="-1" charset="-128"/>
              </a:rPr>
              <a:t>kicked the bucket</a:t>
            </a:r>
          </a:p>
        </p:txBody>
      </p:sp>
      <p:sp>
        <p:nvSpPr>
          <p:cNvPr id="80912" name="Rectangle 55"/>
          <p:cNvSpPr>
            <a:spLocks noChangeArrowheads="1"/>
          </p:cNvSpPr>
          <p:nvPr/>
        </p:nvSpPr>
        <p:spPr bwMode="auto">
          <a:xfrm>
            <a:off x="4953000" y="5410200"/>
            <a:ext cx="3505200" cy="457200"/>
          </a:xfrm>
          <a:prstGeom prst="rect">
            <a:avLst/>
          </a:prstGeom>
          <a:noFill/>
          <a:ln w="9525">
            <a:noFill/>
            <a:miter lim="800000"/>
            <a:headEnd/>
            <a:tailEnd/>
          </a:ln>
        </p:spPr>
        <p:txBody>
          <a:bodyPr>
            <a:prstTxWarp prst="textNoShape">
              <a:avLst/>
            </a:prstTxWarp>
            <a:spAutoFit/>
          </a:bodyPr>
          <a:lstStyle/>
          <a:p>
            <a:r>
              <a:rPr lang="en-US" b="0" dirty="0">
                <a:latin typeface="Calibri"/>
                <a:ea typeface="Osaka" pitchFamily="-1" charset="-128"/>
                <a:cs typeface="Osaka" pitchFamily="-1" charset="-128"/>
              </a:rPr>
              <a:t>got drunk on dwarf wine</a:t>
            </a: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6"/>
          <p:cNvSpPr txBox="1">
            <a:spLocks noChangeArrowheads="1"/>
          </p:cNvSpPr>
          <p:nvPr/>
        </p:nvSpPr>
        <p:spPr bwMode="auto">
          <a:xfrm>
            <a:off x="2971800" y="6172200"/>
            <a:ext cx="3124200" cy="579438"/>
          </a:xfrm>
          <a:prstGeom prst="rect">
            <a:avLst/>
          </a:prstGeom>
          <a:noFill/>
          <a:ln w="9525">
            <a:noFill/>
            <a:miter lim="800000"/>
            <a:headEnd/>
            <a:tailEnd/>
          </a:ln>
        </p:spPr>
        <p:txBody>
          <a:bodyPr>
            <a:prstTxWarp prst="textNoShape">
              <a:avLst/>
            </a:prstTxWarp>
            <a:spAutoFit/>
          </a:bodyPr>
          <a:lstStyle/>
          <a:p>
            <a:pPr algn="ctr">
              <a:spcBef>
                <a:spcPct val="50000"/>
              </a:spcBef>
            </a:pPr>
            <a:r>
              <a:rPr lang="en-US" sz="3200">
                <a:latin typeface="Calibri"/>
                <a:cs typeface="Calibri"/>
              </a:rPr>
              <a:t>6 Sentences</a:t>
            </a:r>
            <a:endParaRPr lang="en-US" sz="3200" b="0">
              <a:latin typeface="Calibri"/>
              <a:cs typeface="Calibri"/>
            </a:endParaRPr>
          </a:p>
        </p:txBody>
      </p:sp>
      <p:sp>
        <p:nvSpPr>
          <p:cNvPr id="82947" name="Rectangle 7"/>
          <p:cNvSpPr>
            <a:spLocks noGrp="1" noChangeArrowheads="1"/>
          </p:cNvSpPr>
          <p:nvPr>
            <p:ph type="title" idx="4294967295"/>
          </p:nvPr>
        </p:nvSpPr>
        <p:spPr>
          <a:xfrm>
            <a:off x="1066800" y="0"/>
            <a:ext cx="6781800" cy="1143000"/>
          </a:xfrm>
          <a:noFill/>
        </p:spPr>
        <p:txBody>
          <a:bodyPr/>
          <a:lstStyle/>
          <a:p>
            <a:pPr eaLnBrk="1" hangingPunct="1"/>
            <a:r>
              <a:rPr lang="en-US" sz="3600">
                <a:cs typeface="Calibri"/>
              </a:rPr>
              <a:t>A Template</a:t>
            </a:r>
            <a:endParaRPr lang="en-US">
              <a:cs typeface="Calibri"/>
            </a:endParaRPr>
          </a:p>
        </p:txBody>
      </p:sp>
      <p:sp>
        <p:nvSpPr>
          <p:cNvPr id="82948" name="Rectangle 8"/>
          <p:cNvSpPr>
            <a:spLocks noChangeArrowheads="1"/>
          </p:cNvSpPr>
          <p:nvPr/>
        </p:nvSpPr>
        <p:spPr bwMode="auto">
          <a:xfrm>
            <a:off x="685800" y="2286000"/>
            <a:ext cx="1149350" cy="457200"/>
          </a:xfrm>
          <a:prstGeom prst="rect">
            <a:avLst/>
          </a:prstGeom>
          <a:noFill/>
          <a:ln w="9525">
            <a:noFill/>
            <a:miter lim="800000"/>
            <a:headEnd/>
            <a:tailEnd/>
          </a:ln>
        </p:spPr>
        <p:txBody>
          <a:bodyPr>
            <a:prstTxWarp prst="textNoShape">
              <a:avLst/>
            </a:prstTxWarp>
            <a:spAutoFit/>
          </a:bodyPr>
          <a:lstStyle/>
          <a:p>
            <a:r>
              <a:rPr lang="en-US" b="0" dirty="0" err="1">
                <a:latin typeface="Calibri"/>
                <a:ea typeface="Osaka" pitchFamily="-1" charset="-128"/>
                <a:cs typeface="Calibri"/>
              </a:rPr>
              <a:t>Hoggle</a:t>
            </a:r>
            <a:endParaRPr lang="en-US" b="0" dirty="0">
              <a:latin typeface="Calibri"/>
              <a:ea typeface="Osaka" pitchFamily="-1" charset="-128"/>
              <a:cs typeface="Calibri"/>
            </a:endParaRPr>
          </a:p>
        </p:txBody>
      </p:sp>
      <p:sp>
        <p:nvSpPr>
          <p:cNvPr id="82949" name="Rectangle 9"/>
          <p:cNvSpPr>
            <a:spLocks noChangeArrowheads="1"/>
          </p:cNvSpPr>
          <p:nvPr/>
        </p:nvSpPr>
        <p:spPr bwMode="auto">
          <a:xfrm>
            <a:off x="685800" y="2819400"/>
            <a:ext cx="1828800" cy="457200"/>
          </a:xfrm>
          <a:prstGeom prst="rect">
            <a:avLst/>
          </a:prstGeom>
          <a:noFill/>
          <a:ln w="9525">
            <a:noFill/>
            <a:miter lim="800000"/>
            <a:headEnd/>
            <a:tailEnd/>
          </a:ln>
        </p:spPr>
        <p:txBody>
          <a:bodyPr>
            <a:prstTxWarp prst="textNoShape">
              <a:avLst/>
            </a:prstTxWarp>
            <a:spAutoFit/>
          </a:bodyPr>
          <a:lstStyle/>
          <a:p>
            <a:r>
              <a:rPr lang="en-US" b="0" dirty="0">
                <a:latin typeface="Calibri"/>
                <a:ea typeface="Osaka" pitchFamily="-1" charset="-128"/>
                <a:cs typeface="Calibri"/>
              </a:rPr>
              <a:t>The chicken</a:t>
            </a:r>
          </a:p>
        </p:txBody>
      </p:sp>
      <p:sp>
        <p:nvSpPr>
          <p:cNvPr id="82950" name="Rectangle 10"/>
          <p:cNvSpPr>
            <a:spLocks noChangeArrowheads="1"/>
          </p:cNvSpPr>
          <p:nvPr/>
        </p:nvSpPr>
        <p:spPr bwMode="auto">
          <a:xfrm>
            <a:off x="685800" y="3352800"/>
            <a:ext cx="2133600" cy="457200"/>
          </a:xfrm>
          <a:prstGeom prst="rect">
            <a:avLst/>
          </a:prstGeom>
          <a:noFill/>
          <a:ln w="9525">
            <a:noFill/>
            <a:miter lim="800000"/>
            <a:headEnd/>
            <a:tailEnd/>
          </a:ln>
        </p:spPr>
        <p:txBody>
          <a:bodyPr>
            <a:prstTxWarp prst="textNoShape">
              <a:avLst/>
            </a:prstTxWarp>
            <a:spAutoFit/>
          </a:bodyPr>
          <a:lstStyle/>
          <a:p>
            <a:r>
              <a:rPr lang="en-US" b="0" dirty="0">
                <a:latin typeface="Calibri"/>
                <a:ea typeface="Osaka" pitchFamily="-1" charset="-128"/>
                <a:cs typeface="Calibri"/>
              </a:rPr>
              <a:t>Seven goblins</a:t>
            </a:r>
          </a:p>
        </p:txBody>
      </p:sp>
      <p:sp>
        <p:nvSpPr>
          <p:cNvPr id="82951" name="Rectangle 11"/>
          <p:cNvSpPr>
            <a:spLocks noChangeArrowheads="1"/>
          </p:cNvSpPr>
          <p:nvPr/>
        </p:nvSpPr>
        <p:spPr bwMode="auto">
          <a:xfrm>
            <a:off x="762000" y="3886200"/>
            <a:ext cx="1066800" cy="457200"/>
          </a:xfrm>
          <a:prstGeom prst="rect">
            <a:avLst/>
          </a:prstGeom>
          <a:noFill/>
          <a:ln w="9525">
            <a:noFill/>
            <a:miter lim="800000"/>
            <a:headEnd/>
            <a:tailEnd/>
          </a:ln>
        </p:spPr>
        <p:txBody>
          <a:bodyPr>
            <a:prstTxWarp prst="textNoShape">
              <a:avLst/>
            </a:prstTxWarp>
            <a:spAutoFit/>
          </a:bodyPr>
          <a:lstStyle/>
          <a:p>
            <a:r>
              <a:rPr lang="en-US" b="0" dirty="0">
                <a:latin typeface="Calibri"/>
                <a:ea typeface="Osaka" pitchFamily="-1" charset="-128"/>
                <a:cs typeface="Calibri"/>
              </a:rPr>
              <a:t>Sarah</a:t>
            </a:r>
          </a:p>
        </p:txBody>
      </p:sp>
      <p:sp>
        <p:nvSpPr>
          <p:cNvPr id="82952" name="Rectangle 12"/>
          <p:cNvSpPr>
            <a:spLocks noChangeArrowheads="1"/>
          </p:cNvSpPr>
          <p:nvPr/>
        </p:nvSpPr>
        <p:spPr bwMode="auto">
          <a:xfrm>
            <a:off x="762000" y="4419600"/>
            <a:ext cx="1524000" cy="457200"/>
          </a:xfrm>
          <a:prstGeom prst="rect">
            <a:avLst/>
          </a:prstGeom>
          <a:noFill/>
          <a:ln w="9525">
            <a:noFill/>
            <a:miter lim="800000"/>
            <a:headEnd/>
            <a:tailEnd/>
          </a:ln>
        </p:spPr>
        <p:txBody>
          <a:bodyPr>
            <a:prstTxWarp prst="textNoShape">
              <a:avLst/>
            </a:prstTxWarp>
            <a:spAutoFit/>
          </a:bodyPr>
          <a:lstStyle/>
          <a:p>
            <a:r>
              <a:rPr lang="en-US" b="0" dirty="0">
                <a:latin typeface="Calibri"/>
                <a:ea typeface="Osaka" pitchFamily="-1" charset="-128"/>
                <a:cs typeface="Calibri"/>
              </a:rPr>
              <a:t>A feeling</a:t>
            </a:r>
          </a:p>
        </p:txBody>
      </p:sp>
      <p:sp>
        <p:nvSpPr>
          <p:cNvPr id="82953" name="Rectangle 13"/>
          <p:cNvSpPr>
            <a:spLocks noChangeArrowheads="1"/>
          </p:cNvSpPr>
          <p:nvPr/>
        </p:nvSpPr>
        <p:spPr bwMode="auto">
          <a:xfrm>
            <a:off x="762000" y="4876800"/>
            <a:ext cx="3276600" cy="830997"/>
          </a:xfrm>
          <a:prstGeom prst="rect">
            <a:avLst/>
          </a:prstGeom>
          <a:noFill/>
          <a:ln w="9525">
            <a:noFill/>
            <a:miter lim="800000"/>
            <a:headEnd/>
            <a:tailEnd/>
          </a:ln>
        </p:spPr>
        <p:txBody>
          <a:bodyPr>
            <a:prstTxWarp prst="textNoShape">
              <a:avLst/>
            </a:prstTxWarp>
            <a:spAutoFit/>
          </a:bodyPr>
          <a:lstStyle/>
          <a:p>
            <a:r>
              <a:rPr lang="en-US" b="0" dirty="0">
                <a:latin typeface="Calibri"/>
                <a:ea typeface="Osaka" pitchFamily="-1" charset="-128"/>
                <a:cs typeface="Calibri"/>
              </a:rPr>
              <a:t>The strangest story that you ever did hear</a:t>
            </a:r>
          </a:p>
        </p:txBody>
      </p:sp>
      <p:sp>
        <p:nvSpPr>
          <p:cNvPr id="82954" name="Rectangle 14"/>
          <p:cNvSpPr>
            <a:spLocks noChangeArrowheads="1"/>
          </p:cNvSpPr>
          <p:nvPr/>
        </p:nvSpPr>
        <p:spPr bwMode="auto">
          <a:xfrm>
            <a:off x="4876800" y="2362200"/>
            <a:ext cx="1149350" cy="457200"/>
          </a:xfrm>
          <a:prstGeom prst="rect">
            <a:avLst/>
          </a:prstGeom>
          <a:noFill/>
          <a:ln w="9525">
            <a:noFill/>
            <a:miter lim="800000"/>
            <a:headEnd/>
            <a:tailEnd/>
          </a:ln>
        </p:spPr>
        <p:txBody>
          <a:bodyPr>
            <a:prstTxWarp prst="textNoShape">
              <a:avLst/>
            </a:prstTxWarp>
            <a:spAutoFit/>
          </a:bodyPr>
          <a:lstStyle/>
          <a:p>
            <a:r>
              <a:rPr lang="en-US" b="0" dirty="0">
                <a:latin typeface="Calibri"/>
                <a:ea typeface="Osaka" pitchFamily="-1" charset="-128"/>
                <a:cs typeface="Calibri"/>
              </a:rPr>
              <a:t>slept</a:t>
            </a:r>
          </a:p>
        </p:txBody>
      </p:sp>
      <p:sp>
        <p:nvSpPr>
          <p:cNvPr id="82955" name="Rectangle 15"/>
          <p:cNvSpPr>
            <a:spLocks noChangeArrowheads="1"/>
          </p:cNvSpPr>
          <p:nvPr/>
        </p:nvSpPr>
        <p:spPr bwMode="auto">
          <a:xfrm>
            <a:off x="4876800" y="2819400"/>
            <a:ext cx="3581400" cy="457200"/>
          </a:xfrm>
          <a:prstGeom prst="rect">
            <a:avLst/>
          </a:prstGeom>
          <a:noFill/>
          <a:ln w="9525">
            <a:noFill/>
            <a:miter lim="800000"/>
            <a:headEnd/>
            <a:tailEnd/>
          </a:ln>
        </p:spPr>
        <p:txBody>
          <a:bodyPr>
            <a:prstTxWarp prst="textNoShape">
              <a:avLst/>
            </a:prstTxWarp>
            <a:spAutoFit/>
          </a:bodyPr>
          <a:lstStyle/>
          <a:p>
            <a:r>
              <a:rPr lang="en-US" b="0" dirty="0">
                <a:latin typeface="Calibri"/>
                <a:ea typeface="Osaka" pitchFamily="-1" charset="-128"/>
                <a:cs typeface="Calibri"/>
              </a:rPr>
              <a:t>tricked the guards</a:t>
            </a:r>
          </a:p>
        </p:txBody>
      </p:sp>
      <p:sp>
        <p:nvSpPr>
          <p:cNvPr id="82956" name="Rectangle 16"/>
          <p:cNvSpPr>
            <a:spLocks noChangeArrowheads="1"/>
          </p:cNvSpPr>
          <p:nvPr/>
        </p:nvSpPr>
        <p:spPr bwMode="auto">
          <a:xfrm>
            <a:off x="4953000" y="3276600"/>
            <a:ext cx="1149350" cy="457200"/>
          </a:xfrm>
          <a:prstGeom prst="rect">
            <a:avLst/>
          </a:prstGeom>
          <a:noFill/>
          <a:ln w="9525">
            <a:noFill/>
            <a:miter lim="800000"/>
            <a:headEnd/>
            <a:tailEnd/>
          </a:ln>
        </p:spPr>
        <p:txBody>
          <a:bodyPr>
            <a:prstTxWarp prst="textNoShape">
              <a:avLst/>
            </a:prstTxWarp>
            <a:spAutoFit/>
          </a:bodyPr>
          <a:lstStyle/>
          <a:p>
            <a:r>
              <a:rPr lang="en-US" b="0" dirty="0">
                <a:latin typeface="Calibri"/>
                <a:ea typeface="Osaka" pitchFamily="-1" charset="-128"/>
                <a:cs typeface="Calibri"/>
              </a:rPr>
              <a:t>left</a:t>
            </a:r>
          </a:p>
        </p:txBody>
      </p:sp>
      <p:sp>
        <p:nvSpPr>
          <p:cNvPr id="82957" name="Rectangle 17"/>
          <p:cNvSpPr>
            <a:spLocks noChangeArrowheads="1"/>
          </p:cNvSpPr>
          <p:nvPr/>
        </p:nvSpPr>
        <p:spPr bwMode="auto">
          <a:xfrm>
            <a:off x="4953000" y="3810000"/>
            <a:ext cx="4038600" cy="830997"/>
          </a:xfrm>
          <a:prstGeom prst="rect">
            <a:avLst/>
          </a:prstGeom>
          <a:noFill/>
          <a:ln w="9525">
            <a:noFill/>
            <a:miter lim="800000"/>
            <a:headEnd/>
            <a:tailEnd/>
          </a:ln>
        </p:spPr>
        <p:txBody>
          <a:bodyPr>
            <a:prstTxWarp prst="textNoShape">
              <a:avLst/>
            </a:prstTxWarp>
            <a:spAutoFit/>
          </a:bodyPr>
          <a:lstStyle/>
          <a:p>
            <a:r>
              <a:rPr lang="en-US" b="0" dirty="0">
                <a:latin typeface="Calibri"/>
                <a:ea typeface="Osaka" pitchFamily="-1" charset="-128"/>
                <a:cs typeface="Calibri"/>
              </a:rPr>
              <a:t>said that </a:t>
            </a:r>
            <a:r>
              <a:rPr lang="en-US" b="0" dirty="0" err="1">
                <a:latin typeface="Calibri"/>
                <a:ea typeface="Osaka" pitchFamily="-1" charset="-128"/>
                <a:cs typeface="Calibri"/>
              </a:rPr>
              <a:t>Ludo</a:t>
            </a:r>
            <a:r>
              <a:rPr lang="en-US" b="0" dirty="0">
                <a:latin typeface="Calibri"/>
                <a:ea typeface="Osaka" pitchFamily="-1" charset="-128"/>
                <a:cs typeface="Calibri"/>
              </a:rPr>
              <a:t> thought that pixies were nasty</a:t>
            </a:r>
          </a:p>
        </p:txBody>
      </p:sp>
      <p:sp>
        <p:nvSpPr>
          <p:cNvPr id="82958" name="Rectangle 18"/>
          <p:cNvSpPr>
            <a:spLocks noChangeArrowheads="1"/>
          </p:cNvSpPr>
          <p:nvPr/>
        </p:nvSpPr>
        <p:spPr bwMode="auto">
          <a:xfrm>
            <a:off x="4953000" y="4724400"/>
            <a:ext cx="2667000" cy="457200"/>
          </a:xfrm>
          <a:prstGeom prst="rect">
            <a:avLst/>
          </a:prstGeom>
          <a:noFill/>
          <a:ln w="9525">
            <a:noFill/>
            <a:miter lim="800000"/>
            <a:headEnd/>
            <a:tailEnd/>
          </a:ln>
        </p:spPr>
        <p:txBody>
          <a:bodyPr>
            <a:prstTxWarp prst="textNoShape">
              <a:avLst/>
            </a:prstTxWarp>
            <a:spAutoFit/>
          </a:bodyPr>
          <a:lstStyle/>
          <a:p>
            <a:r>
              <a:rPr lang="en-US" b="0" dirty="0">
                <a:latin typeface="Calibri"/>
                <a:ea typeface="Osaka" pitchFamily="-1" charset="-128"/>
                <a:cs typeface="Calibri"/>
              </a:rPr>
              <a:t>kicked the bucket</a:t>
            </a:r>
          </a:p>
        </p:txBody>
      </p:sp>
      <p:sp>
        <p:nvSpPr>
          <p:cNvPr id="82959" name="Rectangle 19"/>
          <p:cNvSpPr>
            <a:spLocks noChangeArrowheads="1"/>
          </p:cNvSpPr>
          <p:nvPr/>
        </p:nvSpPr>
        <p:spPr bwMode="auto">
          <a:xfrm>
            <a:off x="4953000" y="5410200"/>
            <a:ext cx="3505200" cy="457200"/>
          </a:xfrm>
          <a:prstGeom prst="rect">
            <a:avLst/>
          </a:prstGeom>
          <a:noFill/>
          <a:ln w="9525">
            <a:noFill/>
            <a:miter lim="800000"/>
            <a:headEnd/>
            <a:tailEnd/>
          </a:ln>
        </p:spPr>
        <p:txBody>
          <a:bodyPr>
            <a:prstTxWarp prst="textNoShape">
              <a:avLst/>
            </a:prstTxWarp>
            <a:spAutoFit/>
          </a:bodyPr>
          <a:lstStyle/>
          <a:p>
            <a:r>
              <a:rPr lang="en-US" b="0" dirty="0">
                <a:latin typeface="Calibri"/>
                <a:ea typeface="Osaka" pitchFamily="-1" charset="-128"/>
                <a:cs typeface="Calibri"/>
              </a:rPr>
              <a:t>got drunk on dwarf wine</a:t>
            </a:r>
          </a:p>
        </p:txBody>
      </p:sp>
      <p:cxnSp>
        <p:nvCxnSpPr>
          <p:cNvPr id="82960" name="AutoShape 20"/>
          <p:cNvCxnSpPr>
            <a:cxnSpLocks noChangeShapeType="1"/>
            <a:stCxn id="82948" idx="3"/>
            <a:endCxn id="82954" idx="1"/>
          </p:cNvCxnSpPr>
          <p:nvPr/>
        </p:nvCxnSpPr>
        <p:spPr bwMode="auto">
          <a:xfrm>
            <a:off x="1835150" y="2514600"/>
            <a:ext cx="3041650" cy="76200"/>
          </a:xfrm>
          <a:prstGeom prst="straightConnector1">
            <a:avLst/>
          </a:prstGeom>
          <a:noFill/>
          <a:ln w="9525">
            <a:solidFill>
              <a:srgbClr val="F0498F"/>
            </a:solidFill>
            <a:round/>
            <a:headEnd/>
            <a:tailEnd type="triangle" w="med" len="med"/>
          </a:ln>
        </p:spPr>
      </p:cxnSp>
      <p:cxnSp>
        <p:nvCxnSpPr>
          <p:cNvPr id="82961" name="AutoShape 21"/>
          <p:cNvCxnSpPr>
            <a:cxnSpLocks noChangeShapeType="1"/>
            <a:stCxn id="82948" idx="3"/>
            <a:endCxn id="82955" idx="1"/>
          </p:cNvCxnSpPr>
          <p:nvPr/>
        </p:nvCxnSpPr>
        <p:spPr bwMode="auto">
          <a:xfrm>
            <a:off x="1835150" y="2514600"/>
            <a:ext cx="3041650" cy="533400"/>
          </a:xfrm>
          <a:prstGeom prst="straightConnector1">
            <a:avLst/>
          </a:prstGeom>
          <a:noFill/>
          <a:ln w="9525">
            <a:solidFill>
              <a:srgbClr val="F0498F"/>
            </a:solidFill>
            <a:round/>
            <a:headEnd/>
            <a:tailEnd type="triangle" w="med" len="med"/>
          </a:ln>
        </p:spPr>
      </p:cxnSp>
      <p:cxnSp>
        <p:nvCxnSpPr>
          <p:cNvPr id="82962" name="AutoShape 22"/>
          <p:cNvCxnSpPr>
            <a:cxnSpLocks noChangeShapeType="1"/>
            <a:stCxn id="82948" idx="3"/>
            <a:endCxn id="82956" idx="1"/>
          </p:cNvCxnSpPr>
          <p:nvPr/>
        </p:nvCxnSpPr>
        <p:spPr bwMode="auto">
          <a:xfrm>
            <a:off x="1835150" y="2514600"/>
            <a:ext cx="3117850" cy="990600"/>
          </a:xfrm>
          <a:prstGeom prst="straightConnector1">
            <a:avLst/>
          </a:prstGeom>
          <a:noFill/>
          <a:ln w="9525">
            <a:solidFill>
              <a:srgbClr val="F0498F"/>
            </a:solidFill>
            <a:round/>
            <a:headEnd/>
            <a:tailEnd type="triangle" w="med" len="med"/>
          </a:ln>
        </p:spPr>
      </p:cxnSp>
      <p:cxnSp>
        <p:nvCxnSpPr>
          <p:cNvPr id="82963" name="AutoShape 23"/>
          <p:cNvCxnSpPr>
            <a:cxnSpLocks noChangeShapeType="1"/>
            <a:stCxn id="82948" idx="3"/>
            <a:endCxn id="82957" idx="1"/>
          </p:cNvCxnSpPr>
          <p:nvPr/>
        </p:nvCxnSpPr>
        <p:spPr bwMode="auto">
          <a:xfrm>
            <a:off x="1835150" y="2514600"/>
            <a:ext cx="3117850" cy="1710899"/>
          </a:xfrm>
          <a:prstGeom prst="straightConnector1">
            <a:avLst/>
          </a:prstGeom>
          <a:noFill/>
          <a:ln w="9525">
            <a:solidFill>
              <a:srgbClr val="F0498F"/>
            </a:solidFill>
            <a:round/>
            <a:headEnd/>
            <a:tailEnd type="triangle" w="med" len="med"/>
          </a:ln>
        </p:spPr>
      </p:cxnSp>
      <p:cxnSp>
        <p:nvCxnSpPr>
          <p:cNvPr id="82964" name="AutoShape 24"/>
          <p:cNvCxnSpPr>
            <a:cxnSpLocks noChangeShapeType="1"/>
            <a:stCxn id="82948" idx="3"/>
            <a:endCxn id="82958" idx="1"/>
          </p:cNvCxnSpPr>
          <p:nvPr/>
        </p:nvCxnSpPr>
        <p:spPr bwMode="auto">
          <a:xfrm>
            <a:off x="1835150" y="2514600"/>
            <a:ext cx="3117850" cy="2438400"/>
          </a:xfrm>
          <a:prstGeom prst="straightConnector1">
            <a:avLst/>
          </a:prstGeom>
          <a:noFill/>
          <a:ln w="9525">
            <a:solidFill>
              <a:srgbClr val="F0498F"/>
            </a:solidFill>
            <a:round/>
            <a:headEnd/>
            <a:tailEnd type="triangle" w="med" len="med"/>
          </a:ln>
        </p:spPr>
      </p:cxnSp>
      <p:cxnSp>
        <p:nvCxnSpPr>
          <p:cNvPr id="82965" name="AutoShape 25"/>
          <p:cNvCxnSpPr>
            <a:cxnSpLocks noChangeShapeType="1"/>
            <a:stCxn id="82948" idx="3"/>
            <a:endCxn id="82959" idx="1"/>
          </p:cNvCxnSpPr>
          <p:nvPr/>
        </p:nvCxnSpPr>
        <p:spPr bwMode="auto">
          <a:xfrm>
            <a:off x="1835150" y="2514600"/>
            <a:ext cx="3117850" cy="3124200"/>
          </a:xfrm>
          <a:prstGeom prst="straightConnector1">
            <a:avLst/>
          </a:prstGeom>
          <a:noFill/>
          <a:ln w="9525">
            <a:solidFill>
              <a:srgbClr val="F0498F"/>
            </a:solidFill>
            <a:round/>
            <a:headEnd/>
            <a:tailEnd type="triangle" w="med" len="med"/>
          </a:ln>
        </p:spPr>
      </p:cxnSp>
      <p:sp>
        <p:nvSpPr>
          <p:cNvPr id="82966" name="Rectangle 3"/>
          <p:cNvSpPr>
            <a:spLocks noChangeArrowheads="1"/>
          </p:cNvSpPr>
          <p:nvPr/>
        </p:nvSpPr>
        <p:spPr bwMode="auto">
          <a:xfrm>
            <a:off x="685800" y="1600200"/>
            <a:ext cx="2133600" cy="5334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solidFill>
                  <a:schemeClr val="hlink"/>
                </a:solidFill>
                <a:latin typeface="Calibri"/>
                <a:ea typeface="Osaka" pitchFamily="-1" charset="-128"/>
                <a:cs typeface="Calibri"/>
              </a:rPr>
              <a:t>Noun Phrase</a:t>
            </a:r>
            <a:endParaRPr lang="en-US" b="0" dirty="0">
              <a:latin typeface="Calibri"/>
              <a:ea typeface="Osaka" pitchFamily="-1" charset="-128"/>
              <a:cs typeface="Calibri"/>
            </a:endParaRPr>
          </a:p>
        </p:txBody>
      </p:sp>
      <p:sp>
        <p:nvSpPr>
          <p:cNvPr id="82967" name="Rectangle 4"/>
          <p:cNvSpPr>
            <a:spLocks noChangeArrowheads="1"/>
          </p:cNvSpPr>
          <p:nvPr/>
        </p:nvSpPr>
        <p:spPr bwMode="auto">
          <a:xfrm>
            <a:off x="4800600" y="1676400"/>
            <a:ext cx="3886200" cy="5334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solidFill>
                  <a:schemeClr val="hlink"/>
                </a:solidFill>
                <a:latin typeface="Calibri"/>
                <a:ea typeface="Osaka" pitchFamily="-1" charset="-128"/>
                <a:cs typeface="Calibri"/>
              </a:rPr>
              <a:t>Verb Phrase</a:t>
            </a:r>
            <a:br>
              <a:rPr lang="en-US" b="0" dirty="0">
                <a:solidFill>
                  <a:schemeClr val="hlink"/>
                </a:solidFill>
                <a:latin typeface="Calibri"/>
                <a:ea typeface="Osaka" pitchFamily="-1" charset="-128"/>
                <a:cs typeface="Calibri"/>
              </a:rPr>
            </a:br>
            <a:endParaRPr lang="en-US" b="0" dirty="0">
              <a:solidFill>
                <a:schemeClr val="hlink"/>
              </a:solidFill>
              <a:latin typeface="Calibri"/>
              <a:ea typeface="Osaka" pitchFamily="-1" charset="-128"/>
              <a:cs typeface="Calibri"/>
            </a:endParaRP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6"/>
          <p:cNvSpPr txBox="1">
            <a:spLocks noChangeArrowheads="1"/>
          </p:cNvSpPr>
          <p:nvPr/>
        </p:nvSpPr>
        <p:spPr bwMode="auto">
          <a:xfrm>
            <a:off x="2971800" y="6172200"/>
            <a:ext cx="3124200" cy="579438"/>
          </a:xfrm>
          <a:prstGeom prst="rect">
            <a:avLst/>
          </a:prstGeom>
          <a:noFill/>
          <a:ln w="9525">
            <a:noFill/>
            <a:miter lim="800000"/>
            <a:headEnd/>
            <a:tailEnd/>
          </a:ln>
        </p:spPr>
        <p:txBody>
          <a:bodyPr>
            <a:prstTxWarp prst="textNoShape">
              <a:avLst/>
            </a:prstTxWarp>
            <a:spAutoFit/>
          </a:bodyPr>
          <a:lstStyle/>
          <a:p>
            <a:pPr algn="ctr">
              <a:spcBef>
                <a:spcPct val="50000"/>
              </a:spcBef>
            </a:pPr>
            <a:r>
              <a:rPr lang="en-US" sz="3200">
                <a:latin typeface="Calibri"/>
                <a:cs typeface="Calibri"/>
              </a:rPr>
              <a:t>36 Sentences</a:t>
            </a:r>
            <a:endParaRPr lang="en-US" sz="3200" b="0">
              <a:latin typeface="Calibri"/>
              <a:cs typeface="Calibri"/>
            </a:endParaRPr>
          </a:p>
        </p:txBody>
      </p:sp>
      <p:sp>
        <p:nvSpPr>
          <p:cNvPr id="84995" name="Rectangle 7"/>
          <p:cNvSpPr>
            <a:spLocks noGrp="1" noChangeArrowheads="1"/>
          </p:cNvSpPr>
          <p:nvPr>
            <p:ph type="title" idx="4294967295"/>
          </p:nvPr>
        </p:nvSpPr>
        <p:spPr>
          <a:xfrm>
            <a:off x="1066800" y="0"/>
            <a:ext cx="6781800" cy="1143000"/>
          </a:xfrm>
          <a:noFill/>
        </p:spPr>
        <p:txBody>
          <a:bodyPr/>
          <a:lstStyle/>
          <a:p>
            <a:pPr eaLnBrk="1" hangingPunct="1"/>
            <a:r>
              <a:rPr lang="en-US" sz="3600">
                <a:cs typeface="Calibri"/>
              </a:rPr>
              <a:t>A Template</a:t>
            </a:r>
            <a:endParaRPr lang="en-US">
              <a:cs typeface="Calibri"/>
            </a:endParaRPr>
          </a:p>
        </p:txBody>
      </p:sp>
      <p:sp>
        <p:nvSpPr>
          <p:cNvPr id="84996" name="Rectangle 8"/>
          <p:cNvSpPr>
            <a:spLocks noChangeArrowheads="1"/>
          </p:cNvSpPr>
          <p:nvPr/>
        </p:nvSpPr>
        <p:spPr bwMode="auto">
          <a:xfrm>
            <a:off x="685800" y="2286000"/>
            <a:ext cx="1149350" cy="457200"/>
          </a:xfrm>
          <a:prstGeom prst="rect">
            <a:avLst/>
          </a:prstGeom>
          <a:noFill/>
          <a:ln w="9525">
            <a:noFill/>
            <a:miter lim="800000"/>
            <a:headEnd/>
            <a:tailEnd/>
          </a:ln>
        </p:spPr>
        <p:txBody>
          <a:bodyPr>
            <a:prstTxWarp prst="textNoShape">
              <a:avLst/>
            </a:prstTxWarp>
            <a:spAutoFit/>
          </a:bodyPr>
          <a:lstStyle/>
          <a:p>
            <a:r>
              <a:rPr lang="en-US" b="0" dirty="0" err="1">
                <a:latin typeface="Calibri"/>
                <a:ea typeface="Osaka" pitchFamily="-1" charset="-128"/>
                <a:cs typeface="Calibri"/>
              </a:rPr>
              <a:t>Hoggle</a:t>
            </a:r>
            <a:endParaRPr lang="en-US" b="0" dirty="0">
              <a:latin typeface="Calibri"/>
              <a:ea typeface="Osaka" pitchFamily="-1" charset="-128"/>
              <a:cs typeface="Calibri"/>
            </a:endParaRPr>
          </a:p>
        </p:txBody>
      </p:sp>
      <p:sp>
        <p:nvSpPr>
          <p:cNvPr id="84997" name="Rectangle 9"/>
          <p:cNvSpPr>
            <a:spLocks noChangeArrowheads="1"/>
          </p:cNvSpPr>
          <p:nvPr/>
        </p:nvSpPr>
        <p:spPr bwMode="auto">
          <a:xfrm>
            <a:off x="685800" y="2819400"/>
            <a:ext cx="1828800" cy="457200"/>
          </a:xfrm>
          <a:prstGeom prst="rect">
            <a:avLst/>
          </a:prstGeom>
          <a:noFill/>
          <a:ln w="9525">
            <a:noFill/>
            <a:miter lim="800000"/>
            <a:headEnd/>
            <a:tailEnd/>
          </a:ln>
        </p:spPr>
        <p:txBody>
          <a:bodyPr>
            <a:prstTxWarp prst="textNoShape">
              <a:avLst/>
            </a:prstTxWarp>
            <a:spAutoFit/>
          </a:bodyPr>
          <a:lstStyle/>
          <a:p>
            <a:r>
              <a:rPr lang="en-US" b="0" dirty="0">
                <a:latin typeface="Calibri"/>
                <a:ea typeface="Osaka" pitchFamily="-1" charset="-128"/>
                <a:cs typeface="Calibri"/>
              </a:rPr>
              <a:t>The chicken</a:t>
            </a:r>
          </a:p>
        </p:txBody>
      </p:sp>
      <p:sp>
        <p:nvSpPr>
          <p:cNvPr id="84998" name="Rectangle 10"/>
          <p:cNvSpPr>
            <a:spLocks noChangeArrowheads="1"/>
          </p:cNvSpPr>
          <p:nvPr/>
        </p:nvSpPr>
        <p:spPr bwMode="auto">
          <a:xfrm>
            <a:off x="685800" y="3352800"/>
            <a:ext cx="2133600" cy="457200"/>
          </a:xfrm>
          <a:prstGeom prst="rect">
            <a:avLst/>
          </a:prstGeom>
          <a:noFill/>
          <a:ln w="9525">
            <a:noFill/>
            <a:miter lim="800000"/>
            <a:headEnd/>
            <a:tailEnd/>
          </a:ln>
        </p:spPr>
        <p:txBody>
          <a:bodyPr>
            <a:prstTxWarp prst="textNoShape">
              <a:avLst/>
            </a:prstTxWarp>
            <a:spAutoFit/>
          </a:bodyPr>
          <a:lstStyle/>
          <a:p>
            <a:r>
              <a:rPr lang="en-US" b="0" dirty="0">
                <a:latin typeface="Calibri"/>
                <a:ea typeface="Osaka" pitchFamily="-1" charset="-128"/>
                <a:cs typeface="Calibri"/>
              </a:rPr>
              <a:t>Seven goblins</a:t>
            </a:r>
          </a:p>
        </p:txBody>
      </p:sp>
      <p:sp>
        <p:nvSpPr>
          <p:cNvPr id="84999" name="Rectangle 11"/>
          <p:cNvSpPr>
            <a:spLocks noChangeArrowheads="1"/>
          </p:cNvSpPr>
          <p:nvPr/>
        </p:nvSpPr>
        <p:spPr bwMode="auto">
          <a:xfrm>
            <a:off x="762000" y="3886200"/>
            <a:ext cx="1066800" cy="457200"/>
          </a:xfrm>
          <a:prstGeom prst="rect">
            <a:avLst/>
          </a:prstGeom>
          <a:noFill/>
          <a:ln w="9525">
            <a:noFill/>
            <a:miter lim="800000"/>
            <a:headEnd/>
            <a:tailEnd/>
          </a:ln>
        </p:spPr>
        <p:txBody>
          <a:bodyPr>
            <a:prstTxWarp prst="textNoShape">
              <a:avLst/>
            </a:prstTxWarp>
            <a:spAutoFit/>
          </a:bodyPr>
          <a:lstStyle/>
          <a:p>
            <a:r>
              <a:rPr lang="en-US" b="0" dirty="0">
                <a:latin typeface="Calibri"/>
                <a:ea typeface="Osaka" pitchFamily="-1" charset="-128"/>
                <a:cs typeface="Calibri"/>
              </a:rPr>
              <a:t>Sarah</a:t>
            </a:r>
          </a:p>
        </p:txBody>
      </p:sp>
      <p:sp>
        <p:nvSpPr>
          <p:cNvPr id="85000" name="Rectangle 12"/>
          <p:cNvSpPr>
            <a:spLocks noChangeArrowheads="1"/>
          </p:cNvSpPr>
          <p:nvPr/>
        </p:nvSpPr>
        <p:spPr bwMode="auto">
          <a:xfrm>
            <a:off x="762000" y="4419600"/>
            <a:ext cx="1524000" cy="457200"/>
          </a:xfrm>
          <a:prstGeom prst="rect">
            <a:avLst/>
          </a:prstGeom>
          <a:noFill/>
          <a:ln w="9525">
            <a:noFill/>
            <a:miter lim="800000"/>
            <a:headEnd/>
            <a:tailEnd/>
          </a:ln>
        </p:spPr>
        <p:txBody>
          <a:bodyPr>
            <a:prstTxWarp prst="textNoShape">
              <a:avLst/>
            </a:prstTxWarp>
            <a:spAutoFit/>
          </a:bodyPr>
          <a:lstStyle/>
          <a:p>
            <a:r>
              <a:rPr lang="en-US" b="0" dirty="0">
                <a:latin typeface="Calibri"/>
                <a:ea typeface="Osaka" pitchFamily="-1" charset="-128"/>
                <a:cs typeface="Calibri"/>
              </a:rPr>
              <a:t>A feeling</a:t>
            </a:r>
          </a:p>
        </p:txBody>
      </p:sp>
      <p:sp>
        <p:nvSpPr>
          <p:cNvPr id="85001" name="Rectangle 13"/>
          <p:cNvSpPr>
            <a:spLocks noChangeArrowheads="1"/>
          </p:cNvSpPr>
          <p:nvPr/>
        </p:nvSpPr>
        <p:spPr bwMode="auto">
          <a:xfrm>
            <a:off x="762000" y="4876800"/>
            <a:ext cx="3276600" cy="830997"/>
          </a:xfrm>
          <a:prstGeom prst="rect">
            <a:avLst/>
          </a:prstGeom>
          <a:noFill/>
          <a:ln w="9525">
            <a:noFill/>
            <a:miter lim="800000"/>
            <a:headEnd/>
            <a:tailEnd/>
          </a:ln>
        </p:spPr>
        <p:txBody>
          <a:bodyPr>
            <a:prstTxWarp prst="textNoShape">
              <a:avLst/>
            </a:prstTxWarp>
            <a:spAutoFit/>
          </a:bodyPr>
          <a:lstStyle/>
          <a:p>
            <a:r>
              <a:rPr lang="en-US" b="0" dirty="0">
                <a:latin typeface="Calibri"/>
                <a:ea typeface="Osaka" pitchFamily="-1" charset="-128"/>
                <a:cs typeface="Calibri"/>
              </a:rPr>
              <a:t>The strangest story that you ever did hear</a:t>
            </a:r>
          </a:p>
        </p:txBody>
      </p:sp>
      <p:sp>
        <p:nvSpPr>
          <p:cNvPr id="85002" name="Rectangle 14"/>
          <p:cNvSpPr>
            <a:spLocks noChangeArrowheads="1"/>
          </p:cNvSpPr>
          <p:nvPr/>
        </p:nvSpPr>
        <p:spPr bwMode="auto">
          <a:xfrm>
            <a:off x="4876800" y="2362200"/>
            <a:ext cx="1149350" cy="457200"/>
          </a:xfrm>
          <a:prstGeom prst="rect">
            <a:avLst/>
          </a:prstGeom>
          <a:noFill/>
          <a:ln w="9525">
            <a:noFill/>
            <a:miter lim="800000"/>
            <a:headEnd/>
            <a:tailEnd/>
          </a:ln>
        </p:spPr>
        <p:txBody>
          <a:bodyPr>
            <a:prstTxWarp prst="textNoShape">
              <a:avLst/>
            </a:prstTxWarp>
            <a:spAutoFit/>
          </a:bodyPr>
          <a:lstStyle/>
          <a:p>
            <a:r>
              <a:rPr lang="en-US" b="0" dirty="0">
                <a:latin typeface="Calibri"/>
                <a:ea typeface="Osaka" pitchFamily="-1" charset="-128"/>
                <a:cs typeface="Calibri"/>
              </a:rPr>
              <a:t>slept</a:t>
            </a:r>
          </a:p>
        </p:txBody>
      </p:sp>
      <p:sp>
        <p:nvSpPr>
          <p:cNvPr id="85003" name="Rectangle 15"/>
          <p:cNvSpPr>
            <a:spLocks noChangeArrowheads="1"/>
          </p:cNvSpPr>
          <p:nvPr/>
        </p:nvSpPr>
        <p:spPr bwMode="auto">
          <a:xfrm>
            <a:off x="4876800" y="2819400"/>
            <a:ext cx="3581400" cy="457200"/>
          </a:xfrm>
          <a:prstGeom prst="rect">
            <a:avLst/>
          </a:prstGeom>
          <a:noFill/>
          <a:ln w="9525">
            <a:noFill/>
            <a:miter lim="800000"/>
            <a:headEnd/>
            <a:tailEnd/>
          </a:ln>
        </p:spPr>
        <p:txBody>
          <a:bodyPr>
            <a:prstTxWarp prst="textNoShape">
              <a:avLst/>
            </a:prstTxWarp>
            <a:spAutoFit/>
          </a:bodyPr>
          <a:lstStyle/>
          <a:p>
            <a:r>
              <a:rPr lang="en-US" b="0" dirty="0">
                <a:latin typeface="Calibri"/>
                <a:ea typeface="Osaka" pitchFamily="-1" charset="-128"/>
                <a:cs typeface="Calibri"/>
              </a:rPr>
              <a:t>tricked the guards</a:t>
            </a:r>
          </a:p>
        </p:txBody>
      </p:sp>
      <p:sp>
        <p:nvSpPr>
          <p:cNvPr id="85004" name="Rectangle 16"/>
          <p:cNvSpPr>
            <a:spLocks noChangeArrowheads="1"/>
          </p:cNvSpPr>
          <p:nvPr/>
        </p:nvSpPr>
        <p:spPr bwMode="auto">
          <a:xfrm>
            <a:off x="4953000" y="3276600"/>
            <a:ext cx="1149350" cy="457200"/>
          </a:xfrm>
          <a:prstGeom prst="rect">
            <a:avLst/>
          </a:prstGeom>
          <a:noFill/>
          <a:ln w="9525">
            <a:noFill/>
            <a:miter lim="800000"/>
            <a:headEnd/>
            <a:tailEnd/>
          </a:ln>
        </p:spPr>
        <p:txBody>
          <a:bodyPr>
            <a:prstTxWarp prst="textNoShape">
              <a:avLst/>
            </a:prstTxWarp>
            <a:spAutoFit/>
          </a:bodyPr>
          <a:lstStyle/>
          <a:p>
            <a:r>
              <a:rPr lang="en-US" b="0" dirty="0">
                <a:latin typeface="Calibri"/>
                <a:ea typeface="Osaka" pitchFamily="-1" charset="-128"/>
                <a:cs typeface="Calibri"/>
              </a:rPr>
              <a:t>left</a:t>
            </a:r>
          </a:p>
        </p:txBody>
      </p:sp>
      <p:sp>
        <p:nvSpPr>
          <p:cNvPr id="85005" name="Rectangle 17"/>
          <p:cNvSpPr>
            <a:spLocks noChangeArrowheads="1"/>
          </p:cNvSpPr>
          <p:nvPr/>
        </p:nvSpPr>
        <p:spPr bwMode="auto">
          <a:xfrm>
            <a:off x="4953000" y="3810000"/>
            <a:ext cx="4038600" cy="830997"/>
          </a:xfrm>
          <a:prstGeom prst="rect">
            <a:avLst/>
          </a:prstGeom>
          <a:noFill/>
          <a:ln w="9525">
            <a:noFill/>
            <a:miter lim="800000"/>
            <a:headEnd/>
            <a:tailEnd/>
          </a:ln>
        </p:spPr>
        <p:txBody>
          <a:bodyPr>
            <a:prstTxWarp prst="textNoShape">
              <a:avLst/>
            </a:prstTxWarp>
            <a:spAutoFit/>
          </a:bodyPr>
          <a:lstStyle/>
          <a:p>
            <a:r>
              <a:rPr lang="en-US" b="0" dirty="0">
                <a:latin typeface="Calibri"/>
                <a:ea typeface="Osaka" pitchFamily="-1" charset="-128"/>
                <a:cs typeface="Calibri"/>
              </a:rPr>
              <a:t>said that </a:t>
            </a:r>
            <a:r>
              <a:rPr lang="en-US" b="0" dirty="0" err="1">
                <a:latin typeface="Calibri"/>
                <a:ea typeface="Osaka" pitchFamily="-1" charset="-128"/>
                <a:cs typeface="Calibri"/>
              </a:rPr>
              <a:t>Ludo</a:t>
            </a:r>
            <a:r>
              <a:rPr lang="en-US" b="0" dirty="0">
                <a:latin typeface="Calibri"/>
                <a:ea typeface="Osaka" pitchFamily="-1" charset="-128"/>
                <a:cs typeface="Calibri"/>
              </a:rPr>
              <a:t> thought that pixies were nasty</a:t>
            </a:r>
          </a:p>
        </p:txBody>
      </p:sp>
      <p:sp>
        <p:nvSpPr>
          <p:cNvPr id="85006" name="Rectangle 18"/>
          <p:cNvSpPr>
            <a:spLocks noChangeArrowheads="1"/>
          </p:cNvSpPr>
          <p:nvPr/>
        </p:nvSpPr>
        <p:spPr bwMode="auto">
          <a:xfrm>
            <a:off x="4953000" y="4724400"/>
            <a:ext cx="2667000" cy="457200"/>
          </a:xfrm>
          <a:prstGeom prst="rect">
            <a:avLst/>
          </a:prstGeom>
          <a:noFill/>
          <a:ln w="9525">
            <a:noFill/>
            <a:miter lim="800000"/>
            <a:headEnd/>
            <a:tailEnd/>
          </a:ln>
        </p:spPr>
        <p:txBody>
          <a:bodyPr>
            <a:prstTxWarp prst="textNoShape">
              <a:avLst/>
            </a:prstTxWarp>
            <a:spAutoFit/>
          </a:bodyPr>
          <a:lstStyle/>
          <a:p>
            <a:r>
              <a:rPr lang="en-US" b="0" dirty="0">
                <a:latin typeface="Calibri"/>
                <a:ea typeface="Osaka" pitchFamily="-1" charset="-128"/>
                <a:cs typeface="Calibri"/>
              </a:rPr>
              <a:t>kicked the bucket</a:t>
            </a:r>
          </a:p>
        </p:txBody>
      </p:sp>
      <p:sp>
        <p:nvSpPr>
          <p:cNvPr id="85007" name="Rectangle 19"/>
          <p:cNvSpPr>
            <a:spLocks noChangeArrowheads="1"/>
          </p:cNvSpPr>
          <p:nvPr/>
        </p:nvSpPr>
        <p:spPr bwMode="auto">
          <a:xfrm>
            <a:off x="4953000" y="5410200"/>
            <a:ext cx="3505200" cy="457200"/>
          </a:xfrm>
          <a:prstGeom prst="rect">
            <a:avLst/>
          </a:prstGeom>
          <a:noFill/>
          <a:ln w="9525">
            <a:noFill/>
            <a:miter lim="800000"/>
            <a:headEnd/>
            <a:tailEnd/>
          </a:ln>
        </p:spPr>
        <p:txBody>
          <a:bodyPr>
            <a:prstTxWarp prst="textNoShape">
              <a:avLst/>
            </a:prstTxWarp>
            <a:spAutoFit/>
          </a:bodyPr>
          <a:lstStyle/>
          <a:p>
            <a:r>
              <a:rPr lang="en-US" b="0" dirty="0">
                <a:latin typeface="Calibri"/>
                <a:ea typeface="Osaka" pitchFamily="-1" charset="-128"/>
                <a:cs typeface="Calibri"/>
              </a:rPr>
              <a:t>got drunk on dwarf wine</a:t>
            </a:r>
          </a:p>
        </p:txBody>
      </p:sp>
      <p:cxnSp>
        <p:nvCxnSpPr>
          <p:cNvPr id="85008" name="AutoShape 21"/>
          <p:cNvCxnSpPr>
            <a:cxnSpLocks noChangeShapeType="1"/>
            <a:stCxn id="84996" idx="3"/>
            <a:endCxn id="85003" idx="1"/>
          </p:cNvCxnSpPr>
          <p:nvPr/>
        </p:nvCxnSpPr>
        <p:spPr bwMode="auto">
          <a:xfrm>
            <a:off x="1835150" y="2514600"/>
            <a:ext cx="3041650" cy="533400"/>
          </a:xfrm>
          <a:prstGeom prst="straightConnector1">
            <a:avLst/>
          </a:prstGeom>
          <a:noFill/>
          <a:ln w="9525">
            <a:solidFill>
              <a:srgbClr val="F0498F"/>
            </a:solidFill>
            <a:round/>
            <a:headEnd/>
            <a:tailEnd type="triangle" w="med" len="med"/>
          </a:ln>
        </p:spPr>
      </p:cxnSp>
      <p:cxnSp>
        <p:nvCxnSpPr>
          <p:cNvPr id="85009" name="AutoShape 22"/>
          <p:cNvCxnSpPr>
            <a:cxnSpLocks noChangeShapeType="1"/>
            <a:stCxn id="84996" idx="3"/>
            <a:endCxn id="85004" idx="1"/>
          </p:cNvCxnSpPr>
          <p:nvPr/>
        </p:nvCxnSpPr>
        <p:spPr bwMode="auto">
          <a:xfrm>
            <a:off x="1835150" y="2514600"/>
            <a:ext cx="3117850" cy="990600"/>
          </a:xfrm>
          <a:prstGeom prst="straightConnector1">
            <a:avLst/>
          </a:prstGeom>
          <a:noFill/>
          <a:ln w="9525">
            <a:solidFill>
              <a:srgbClr val="F0498F"/>
            </a:solidFill>
            <a:round/>
            <a:headEnd/>
            <a:tailEnd type="triangle" w="med" len="med"/>
          </a:ln>
        </p:spPr>
      </p:cxnSp>
      <p:cxnSp>
        <p:nvCxnSpPr>
          <p:cNvPr id="85010" name="AutoShape 23"/>
          <p:cNvCxnSpPr>
            <a:cxnSpLocks noChangeShapeType="1"/>
            <a:stCxn id="84996" idx="3"/>
            <a:endCxn id="85005" idx="1"/>
          </p:cNvCxnSpPr>
          <p:nvPr/>
        </p:nvCxnSpPr>
        <p:spPr bwMode="auto">
          <a:xfrm>
            <a:off x="1835150" y="2514600"/>
            <a:ext cx="3117850" cy="1710899"/>
          </a:xfrm>
          <a:prstGeom prst="straightConnector1">
            <a:avLst/>
          </a:prstGeom>
          <a:noFill/>
          <a:ln w="9525">
            <a:solidFill>
              <a:srgbClr val="F0498F"/>
            </a:solidFill>
            <a:round/>
            <a:headEnd/>
            <a:tailEnd type="triangle" w="med" len="med"/>
          </a:ln>
        </p:spPr>
      </p:cxnSp>
      <p:cxnSp>
        <p:nvCxnSpPr>
          <p:cNvPr id="85011" name="AutoShape 24"/>
          <p:cNvCxnSpPr>
            <a:cxnSpLocks noChangeShapeType="1"/>
            <a:stCxn id="84996" idx="3"/>
            <a:endCxn id="85006" idx="1"/>
          </p:cNvCxnSpPr>
          <p:nvPr/>
        </p:nvCxnSpPr>
        <p:spPr bwMode="auto">
          <a:xfrm>
            <a:off x="1835150" y="2514600"/>
            <a:ext cx="3117850" cy="2438400"/>
          </a:xfrm>
          <a:prstGeom prst="straightConnector1">
            <a:avLst/>
          </a:prstGeom>
          <a:noFill/>
          <a:ln w="9525">
            <a:solidFill>
              <a:srgbClr val="F0498F"/>
            </a:solidFill>
            <a:round/>
            <a:headEnd/>
            <a:tailEnd type="triangle" w="med" len="med"/>
          </a:ln>
        </p:spPr>
      </p:cxnSp>
      <p:cxnSp>
        <p:nvCxnSpPr>
          <p:cNvPr id="85012" name="AutoShape 25"/>
          <p:cNvCxnSpPr>
            <a:cxnSpLocks noChangeShapeType="1"/>
            <a:stCxn id="84996" idx="3"/>
            <a:endCxn id="85007" idx="1"/>
          </p:cNvCxnSpPr>
          <p:nvPr/>
        </p:nvCxnSpPr>
        <p:spPr bwMode="auto">
          <a:xfrm>
            <a:off x="1835150" y="2514600"/>
            <a:ext cx="3117850" cy="3124200"/>
          </a:xfrm>
          <a:prstGeom prst="straightConnector1">
            <a:avLst/>
          </a:prstGeom>
          <a:noFill/>
          <a:ln w="9525">
            <a:solidFill>
              <a:srgbClr val="F0498F"/>
            </a:solidFill>
            <a:round/>
            <a:headEnd/>
            <a:tailEnd type="triangle" w="med" len="med"/>
          </a:ln>
        </p:spPr>
      </p:cxnSp>
      <p:cxnSp>
        <p:nvCxnSpPr>
          <p:cNvPr id="85013" name="AutoShape 26"/>
          <p:cNvCxnSpPr>
            <a:cxnSpLocks noChangeShapeType="1"/>
            <a:stCxn id="84997" idx="3"/>
            <a:endCxn id="85002" idx="1"/>
          </p:cNvCxnSpPr>
          <p:nvPr/>
        </p:nvCxnSpPr>
        <p:spPr bwMode="auto">
          <a:xfrm flipV="1">
            <a:off x="2514600" y="2590800"/>
            <a:ext cx="2362200" cy="457200"/>
          </a:xfrm>
          <a:prstGeom prst="straightConnector1">
            <a:avLst/>
          </a:prstGeom>
          <a:noFill/>
          <a:ln w="9525">
            <a:solidFill>
              <a:srgbClr val="F0864F"/>
            </a:solidFill>
            <a:round/>
            <a:headEnd/>
            <a:tailEnd type="triangle" w="med" len="med"/>
          </a:ln>
        </p:spPr>
      </p:cxnSp>
      <p:cxnSp>
        <p:nvCxnSpPr>
          <p:cNvPr id="85014" name="AutoShape 27"/>
          <p:cNvCxnSpPr>
            <a:cxnSpLocks noChangeShapeType="1"/>
            <a:stCxn id="84997" idx="3"/>
            <a:endCxn id="85003" idx="1"/>
          </p:cNvCxnSpPr>
          <p:nvPr/>
        </p:nvCxnSpPr>
        <p:spPr bwMode="auto">
          <a:xfrm>
            <a:off x="2514600" y="3048000"/>
            <a:ext cx="2362200" cy="0"/>
          </a:xfrm>
          <a:prstGeom prst="straightConnector1">
            <a:avLst/>
          </a:prstGeom>
          <a:noFill/>
          <a:ln w="9525">
            <a:solidFill>
              <a:srgbClr val="F0864F"/>
            </a:solidFill>
            <a:round/>
            <a:headEnd/>
            <a:tailEnd type="triangle" w="med" len="med"/>
          </a:ln>
        </p:spPr>
      </p:cxnSp>
      <p:cxnSp>
        <p:nvCxnSpPr>
          <p:cNvPr id="85015" name="AutoShape 28"/>
          <p:cNvCxnSpPr>
            <a:cxnSpLocks noChangeShapeType="1"/>
            <a:stCxn id="84997" idx="3"/>
            <a:endCxn id="85004" idx="1"/>
          </p:cNvCxnSpPr>
          <p:nvPr/>
        </p:nvCxnSpPr>
        <p:spPr bwMode="auto">
          <a:xfrm>
            <a:off x="2514600" y="3048000"/>
            <a:ext cx="2438400" cy="457200"/>
          </a:xfrm>
          <a:prstGeom prst="straightConnector1">
            <a:avLst/>
          </a:prstGeom>
          <a:noFill/>
          <a:ln w="9525">
            <a:solidFill>
              <a:srgbClr val="F0864F"/>
            </a:solidFill>
            <a:round/>
            <a:headEnd/>
            <a:tailEnd type="triangle" w="med" len="med"/>
          </a:ln>
        </p:spPr>
      </p:cxnSp>
      <p:cxnSp>
        <p:nvCxnSpPr>
          <p:cNvPr id="85016" name="AutoShape 29"/>
          <p:cNvCxnSpPr>
            <a:cxnSpLocks noChangeShapeType="1"/>
            <a:stCxn id="84997" idx="3"/>
            <a:endCxn id="85005" idx="1"/>
          </p:cNvCxnSpPr>
          <p:nvPr/>
        </p:nvCxnSpPr>
        <p:spPr bwMode="auto">
          <a:xfrm>
            <a:off x="2514600" y="3048000"/>
            <a:ext cx="2438400" cy="1177499"/>
          </a:xfrm>
          <a:prstGeom prst="straightConnector1">
            <a:avLst/>
          </a:prstGeom>
          <a:noFill/>
          <a:ln w="9525">
            <a:solidFill>
              <a:srgbClr val="F0864F"/>
            </a:solidFill>
            <a:round/>
            <a:headEnd/>
            <a:tailEnd type="triangle" w="med" len="med"/>
          </a:ln>
        </p:spPr>
      </p:cxnSp>
      <p:cxnSp>
        <p:nvCxnSpPr>
          <p:cNvPr id="85017" name="AutoShape 30"/>
          <p:cNvCxnSpPr>
            <a:cxnSpLocks noChangeShapeType="1"/>
            <a:stCxn id="84997" idx="3"/>
            <a:endCxn id="85006" idx="1"/>
          </p:cNvCxnSpPr>
          <p:nvPr/>
        </p:nvCxnSpPr>
        <p:spPr bwMode="auto">
          <a:xfrm>
            <a:off x="2514600" y="3048000"/>
            <a:ext cx="2438400" cy="1905000"/>
          </a:xfrm>
          <a:prstGeom prst="straightConnector1">
            <a:avLst/>
          </a:prstGeom>
          <a:noFill/>
          <a:ln w="9525">
            <a:solidFill>
              <a:srgbClr val="F0864F"/>
            </a:solidFill>
            <a:round/>
            <a:headEnd/>
            <a:tailEnd type="triangle" w="med" len="med"/>
          </a:ln>
        </p:spPr>
      </p:cxnSp>
      <p:cxnSp>
        <p:nvCxnSpPr>
          <p:cNvPr id="85018" name="AutoShape 31"/>
          <p:cNvCxnSpPr>
            <a:cxnSpLocks noChangeShapeType="1"/>
            <a:stCxn id="84997" idx="3"/>
            <a:endCxn id="85007" idx="1"/>
          </p:cNvCxnSpPr>
          <p:nvPr/>
        </p:nvCxnSpPr>
        <p:spPr bwMode="auto">
          <a:xfrm>
            <a:off x="2514600" y="3048000"/>
            <a:ext cx="2438400" cy="2590800"/>
          </a:xfrm>
          <a:prstGeom prst="straightConnector1">
            <a:avLst/>
          </a:prstGeom>
          <a:noFill/>
          <a:ln w="9525">
            <a:solidFill>
              <a:srgbClr val="F0864F"/>
            </a:solidFill>
            <a:round/>
            <a:headEnd/>
            <a:tailEnd type="triangle" w="med" len="med"/>
          </a:ln>
        </p:spPr>
      </p:cxnSp>
      <p:cxnSp>
        <p:nvCxnSpPr>
          <p:cNvPr id="85019" name="AutoShape 32"/>
          <p:cNvCxnSpPr>
            <a:cxnSpLocks noChangeShapeType="1"/>
            <a:stCxn id="84998" idx="3"/>
            <a:endCxn id="85002" idx="1"/>
          </p:cNvCxnSpPr>
          <p:nvPr/>
        </p:nvCxnSpPr>
        <p:spPr bwMode="auto">
          <a:xfrm flipV="1">
            <a:off x="2819400" y="2590800"/>
            <a:ext cx="2057400" cy="990600"/>
          </a:xfrm>
          <a:prstGeom prst="straightConnector1">
            <a:avLst/>
          </a:prstGeom>
          <a:noFill/>
          <a:ln w="9525">
            <a:solidFill>
              <a:schemeClr val="folHlink"/>
            </a:solidFill>
            <a:round/>
            <a:headEnd/>
            <a:tailEnd type="triangle" w="med" len="med"/>
          </a:ln>
        </p:spPr>
      </p:cxnSp>
      <p:cxnSp>
        <p:nvCxnSpPr>
          <p:cNvPr id="85020" name="AutoShape 33"/>
          <p:cNvCxnSpPr>
            <a:cxnSpLocks noChangeShapeType="1"/>
            <a:stCxn id="84998" idx="3"/>
            <a:endCxn id="85003" idx="1"/>
          </p:cNvCxnSpPr>
          <p:nvPr/>
        </p:nvCxnSpPr>
        <p:spPr bwMode="auto">
          <a:xfrm flipV="1">
            <a:off x="2819400" y="3048000"/>
            <a:ext cx="2057400" cy="533400"/>
          </a:xfrm>
          <a:prstGeom prst="straightConnector1">
            <a:avLst/>
          </a:prstGeom>
          <a:noFill/>
          <a:ln w="9525">
            <a:solidFill>
              <a:schemeClr val="folHlink"/>
            </a:solidFill>
            <a:round/>
            <a:headEnd/>
            <a:tailEnd type="triangle" w="med" len="med"/>
          </a:ln>
        </p:spPr>
      </p:cxnSp>
      <p:cxnSp>
        <p:nvCxnSpPr>
          <p:cNvPr id="85021" name="AutoShape 34"/>
          <p:cNvCxnSpPr>
            <a:cxnSpLocks noChangeShapeType="1"/>
            <a:stCxn id="84998" idx="3"/>
            <a:endCxn id="85004" idx="1"/>
          </p:cNvCxnSpPr>
          <p:nvPr/>
        </p:nvCxnSpPr>
        <p:spPr bwMode="auto">
          <a:xfrm flipV="1">
            <a:off x="2819400" y="3505200"/>
            <a:ext cx="2133600" cy="76200"/>
          </a:xfrm>
          <a:prstGeom prst="straightConnector1">
            <a:avLst/>
          </a:prstGeom>
          <a:noFill/>
          <a:ln w="9525">
            <a:solidFill>
              <a:schemeClr val="folHlink"/>
            </a:solidFill>
            <a:round/>
            <a:headEnd/>
            <a:tailEnd type="triangle" w="med" len="med"/>
          </a:ln>
        </p:spPr>
      </p:cxnSp>
      <p:cxnSp>
        <p:nvCxnSpPr>
          <p:cNvPr id="85022" name="AutoShape 35"/>
          <p:cNvCxnSpPr>
            <a:cxnSpLocks noChangeShapeType="1"/>
            <a:stCxn id="84998" idx="3"/>
            <a:endCxn id="85005" idx="1"/>
          </p:cNvCxnSpPr>
          <p:nvPr/>
        </p:nvCxnSpPr>
        <p:spPr bwMode="auto">
          <a:xfrm>
            <a:off x="2819400" y="3581400"/>
            <a:ext cx="2133600" cy="644099"/>
          </a:xfrm>
          <a:prstGeom prst="straightConnector1">
            <a:avLst/>
          </a:prstGeom>
          <a:noFill/>
          <a:ln w="9525">
            <a:solidFill>
              <a:schemeClr val="folHlink"/>
            </a:solidFill>
            <a:round/>
            <a:headEnd/>
            <a:tailEnd type="triangle" w="med" len="med"/>
          </a:ln>
        </p:spPr>
      </p:cxnSp>
      <p:cxnSp>
        <p:nvCxnSpPr>
          <p:cNvPr id="85023" name="AutoShape 36"/>
          <p:cNvCxnSpPr>
            <a:cxnSpLocks noChangeShapeType="1"/>
            <a:stCxn id="84998" idx="3"/>
            <a:endCxn id="85006" idx="1"/>
          </p:cNvCxnSpPr>
          <p:nvPr/>
        </p:nvCxnSpPr>
        <p:spPr bwMode="auto">
          <a:xfrm>
            <a:off x="2819400" y="3581400"/>
            <a:ext cx="2133600" cy="1371600"/>
          </a:xfrm>
          <a:prstGeom prst="straightConnector1">
            <a:avLst/>
          </a:prstGeom>
          <a:noFill/>
          <a:ln w="9525">
            <a:solidFill>
              <a:schemeClr val="folHlink"/>
            </a:solidFill>
            <a:round/>
            <a:headEnd/>
            <a:tailEnd type="triangle" w="med" len="med"/>
          </a:ln>
        </p:spPr>
      </p:cxnSp>
      <p:cxnSp>
        <p:nvCxnSpPr>
          <p:cNvPr id="85024" name="AutoShape 37"/>
          <p:cNvCxnSpPr>
            <a:cxnSpLocks noChangeShapeType="1"/>
            <a:stCxn id="84998" idx="3"/>
            <a:endCxn id="85007" idx="1"/>
          </p:cNvCxnSpPr>
          <p:nvPr/>
        </p:nvCxnSpPr>
        <p:spPr bwMode="auto">
          <a:xfrm>
            <a:off x="2819400" y="3581400"/>
            <a:ext cx="2133600" cy="2057400"/>
          </a:xfrm>
          <a:prstGeom prst="straightConnector1">
            <a:avLst/>
          </a:prstGeom>
          <a:noFill/>
          <a:ln w="9525">
            <a:solidFill>
              <a:schemeClr val="folHlink"/>
            </a:solidFill>
            <a:round/>
            <a:headEnd/>
            <a:tailEnd type="triangle" w="med" len="med"/>
          </a:ln>
        </p:spPr>
      </p:cxnSp>
      <p:cxnSp>
        <p:nvCxnSpPr>
          <p:cNvPr id="85025" name="AutoShape 38"/>
          <p:cNvCxnSpPr>
            <a:cxnSpLocks noChangeShapeType="1"/>
            <a:stCxn id="84999" idx="3"/>
            <a:endCxn id="85002" idx="1"/>
          </p:cNvCxnSpPr>
          <p:nvPr/>
        </p:nvCxnSpPr>
        <p:spPr bwMode="auto">
          <a:xfrm flipV="1">
            <a:off x="1828800" y="2590800"/>
            <a:ext cx="3048000" cy="1524000"/>
          </a:xfrm>
          <a:prstGeom prst="straightConnector1">
            <a:avLst/>
          </a:prstGeom>
          <a:noFill/>
          <a:ln w="9525">
            <a:solidFill>
              <a:schemeClr val="accent2"/>
            </a:solidFill>
            <a:round/>
            <a:headEnd/>
            <a:tailEnd type="triangle" w="med" len="med"/>
          </a:ln>
        </p:spPr>
      </p:cxnSp>
      <p:cxnSp>
        <p:nvCxnSpPr>
          <p:cNvPr id="85026" name="AutoShape 39"/>
          <p:cNvCxnSpPr>
            <a:cxnSpLocks noChangeShapeType="1"/>
            <a:stCxn id="84999" idx="3"/>
            <a:endCxn id="85003" idx="1"/>
          </p:cNvCxnSpPr>
          <p:nvPr/>
        </p:nvCxnSpPr>
        <p:spPr bwMode="auto">
          <a:xfrm flipV="1">
            <a:off x="1828800" y="3048000"/>
            <a:ext cx="3048000" cy="1066800"/>
          </a:xfrm>
          <a:prstGeom prst="straightConnector1">
            <a:avLst/>
          </a:prstGeom>
          <a:noFill/>
          <a:ln w="9525">
            <a:solidFill>
              <a:schemeClr val="accent2"/>
            </a:solidFill>
            <a:round/>
            <a:headEnd/>
            <a:tailEnd type="triangle" w="med" len="med"/>
          </a:ln>
        </p:spPr>
      </p:cxnSp>
      <p:cxnSp>
        <p:nvCxnSpPr>
          <p:cNvPr id="85027" name="AutoShape 40"/>
          <p:cNvCxnSpPr>
            <a:cxnSpLocks noChangeShapeType="1"/>
            <a:stCxn id="84999" idx="3"/>
            <a:endCxn id="85004" idx="1"/>
          </p:cNvCxnSpPr>
          <p:nvPr/>
        </p:nvCxnSpPr>
        <p:spPr bwMode="auto">
          <a:xfrm flipV="1">
            <a:off x="1828800" y="3505200"/>
            <a:ext cx="3124200" cy="609600"/>
          </a:xfrm>
          <a:prstGeom prst="straightConnector1">
            <a:avLst/>
          </a:prstGeom>
          <a:noFill/>
          <a:ln w="9525">
            <a:solidFill>
              <a:schemeClr val="accent2"/>
            </a:solidFill>
            <a:round/>
            <a:headEnd/>
            <a:tailEnd type="triangle" w="med" len="med"/>
          </a:ln>
        </p:spPr>
      </p:cxnSp>
      <p:cxnSp>
        <p:nvCxnSpPr>
          <p:cNvPr id="85028" name="AutoShape 41"/>
          <p:cNvCxnSpPr>
            <a:cxnSpLocks noChangeShapeType="1"/>
            <a:stCxn id="84999" idx="3"/>
          </p:cNvCxnSpPr>
          <p:nvPr/>
        </p:nvCxnSpPr>
        <p:spPr bwMode="auto">
          <a:xfrm>
            <a:off x="1828800" y="4114800"/>
            <a:ext cx="3048000" cy="76200"/>
          </a:xfrm>
          <a:prstGeom prst="straightConnector1">
            <a:avLst/>
          </a:prstGeom>
          <a:noFill/>
          <a:ln w="9525">
            <a:solidFill>
              <a:schemeClr val="accent2"/>
            </a:solidFill>
            <a:round/>
            <a:headEnd/>
            <a:tailEnd type="triangle" w="med" len="med"/>
          </a:ln>
        </p:spPr>
      </p:cxnSp>
      <p:cxnSp>
        <p:nvCxnSpPr>
          <p:cNvPr id="85029" name="AutoShape 42"/>
          <p:cNvCxnSpPr>
            <a:cxnSpLocks noChangeShapeType="1"/>
            <a:stCxn id="84999" idx="3"/>
            <a:endCxn id="85006" idx="1"/>
          </p:cNvCxnSpPr>
          <p:nvPr/>
        </p:nvCxnSpPr>
        <p:spPr bwMode="auto">
          <a:xfrm>
            <a:off x="1828800" y="4114800"/>
            <a:ext cx="3124200" cy="838200"/>
          </a:xfrm>
          <a:prstGeom prst="straightConnector1">
            <a:avLst/>
          </a:prstGeom>
          <a:noFill/>
          <a:ln w="9525">
            <a:solidFill>
              <a:schemeClr val="accent2"/>
            </a:solidFill>
            <a:round/>
            <a:headEnd/>
            <a:tailEnd type="triangle" w="med" len="med"/>
          </a:ln>
        </p:spPr>
      </p:cxnSp>
      <p:cxnSp>
        <p:nvCxnSpPr>
          <p:cNvPr id="85030" name="AutoShape 43"/>
          <p:cNvCxnSpPr>
            <a:cxnSpLocks noChangeShapeType="1"/>
            <a:stCxn id="84999" idx="3"/>
            <a:endCxn id="85007" idx="1"/>
          </p:cNvCxnSpPr>
          <p:nvPr/>
        </p:nvCxnSpPr>
        <p:spPr bwMode="auto">
          <a:xfrm>
            <a:off x="1828800" y="4114800"/>
            <a:ext cx="3124200" cy="1524000"/>
          </a:xfrm>
          <a:prstGeom prst="straightConnector1">
            <a:avLst/>
          </a:prstGeom>
          <a:noFill/>
          <a:ln w="9525">
            <a:solidFill>
              <a:schemeClr val="accent2"/>
            </a:solidFill>
            <a:round/>
            <a:headEnd/>
            <a:tailEnd type="triangle" w="med" len="med"/>
          </a:ln>
        </p:spPr>
      </p:cxnSp>
      <p:cxnSp>
        <p:nvCxnSpPr>
          <p:cNvPr id="85031" name="AutoShape 44"/>
          <p:cNvCxnSpPr>
            <a:cxnSpLocks noChangeShapeType="1"/>
            <a:stCxn id="85000" idx="3"/>
            <a:endCxn id="85002" idx="1"/>
          </p:cNvCxnSpPr>
          <p:nvPr/>
        </p:nvCxnSpPr>
        <p:spPr bwMode="auto">
          <a:xfrm flipV="1">
            <a:off x="2286000" y="2590800"/>
            <a:ext cx="2590800" cy="2057400"/>
          </a:xfrm>
          <a:prstGeom prst="straightConnector1">
            <a:avLst/>
          </a:prstGeom>
          <a:noFill/>
          <a:ln w="9525">
            <a:solidFill>
              <a:schemeClr val="tx2"/>
            </a:solidFill>
            <a:round/>
            <a:headEnd/>
            <a:tailEnd type="triangle" w="med" len="med"/>
          </a:ln>
        </p:spPr>
      </p:cxnSp>
      <p:cxnSp>
        <p:nvCxnSpPr>
          <p:cNvPr id="85032" name="AutoShape 45"/>
          <p:cNvCxnSpPr>
            <a:cxnSpLocks noChangeShapeType="1"/>
            <a:stCxn id="85000" idx="3"/>
            <a:endCxn id="85003" idx="1"/>
          </p:cNvCxnSpPr>
          <p:nvPr/>
        </p:nvCxnSpPr>
        <p:spPr bwMode="auto">
          <a:xfrm flipV="1">
            <a:off x="2286000" y="3048000"/>
            <a:ext cx="2590800" cy="1600200"/>
          </a:xfrm>
          <a:prstGeom prst="straightConnector1">
            <a:avLst/>
          </a:prstGeom>
          <a:noFill/>
          <a:ln w="9525">
            <a:solidFill>
              <a:schemeClr val="tx2"/>
            </a:solidFill>
            <a:round/>
            <a:headEnd/>
            <a:tailEnd type="triangle" w="med" len="med"/>
          </a:ln>
        </p:spPr>
      </p:cxnSp>
      <p:cxnSp>
        <p:nvCxnSpPr>
          <p:cNvPr id="85033" name="AutoShape 46"/>
          <p:cNvCxnSpPr>
            <a:cxnSpLocks noChangeShapeType="1"/>
            <a:stCxn id="85000" idx="3"/>
            <a:endCxn id="85004" idx="1"/>
          </p:cNvCxnSpPr>
          <p:nvPr/>
        </p:nvCxnSpPr>
        <p:spPr bwMode="auto">
          <a:xfrm flipV="1">
            <a:off x="2286000" y="3505200"/>
            <a:ext cx="2667000" cy="1143000"/>
          </a:xfrm>
          <a:prstGeom prst="straightConnector1">
            <a:avLst/>
          </a:prstGeom>
          <a:noFill/>
          <a:ln w="9525">
            <a:solidFill>
              <a:schemeClr val="tx2"/>
            </a:solidFill>
            <a:round/>
            <a:headEnd/>
            <a:tailEnd type="triangle" w="med" len="med"/>
          </a:ln>
        </p:spPr>
      </p:cxnSp>
      <p:cxnSp>
        <p:nvCxnSpPr>
          <p:cNvPr id="85034" name="AutoShape 47"/>
          <p:cNvCxnSpPr>
            <a:cxnSpLocks noChangeShapeType="1"/>
            <a:stCxn id="85000" idx="3"/>
            <a:endCxn id="85005" idx="1"/>
          </p:cNvCxnSpPr>
          <p:nvPr/>
        </p:nvCxnSpPr>
        <p:spPr bwMode="auto">
          <a:xfrm flipV="1">
            <a:off x="2286000" y="4225499"/>
            <a:ext cx="2667000" cy="422701"/>
          </a:xfrm>
          <a:prstGeom prst="straightConnector1">
            <a:avLst/>
          </a:prstGeom>
          <a:noFill/>
          <a:ln w="9525">
            <a:solidFill>
              <a:schemeClr val="tx2"/>
            </a:solidFill>
            <a:round/>
            <a:headEnd/>
            <a:tailEnd type="triangle" w="med" len="med"/>
          </a:ln>
        </p:spPr>
      </p:cxnSp>
      <p:cxnSp>
        <p:nvCxnSpPr>
          <p:cNvPr id="85035" name="AutoShape 48"/>
          <p:cNvCxnSpPr>
            <a:cxnSpLocks noChangeShapeType="1"/>
            <a:stCxn id="85000" idx="3"/>
            <a:endCxn id="85006" idx="1"/>
          </p:cNvCxnSpPr>
          <p:nvPr/>
        </p:nvCxnSpPr>
        <p:spPr bwMode="auto">
          <a:xfrm>
            <a:off x="2286000" y="4648200"/>
            <a:ext cx="2667000" cy="304800"/>
          </a:xfrm>
          <a:prstGeom prst="straightConnector1">
            <a:avLst/>
          </a:prstGeom>
          <a:noFill/>
          <a:ln w="9525">
            <a:solidFill>
              <a:schemeClr val="tx2"/>
            </a:solidFill>
            <a:round/>
            <a:headEnd/>
            <a:tailEnd type="triangle" w="med" len="med"/>
          </a:ln>
        </p:spPr>
      </p:cxnSp>
      <p:cxnSp>
        <p:nvCxnSpPr>
          <p:cNvPr id="85036" name="AutoShape 49"/>
          <p:cNvCxnSpPr>
            <a:cxnSpLocks noChangeShapeType="1"/>
            <a:stCxn id="85000" idx="3"/>
            <a:endCxn id="85007" idx="1"/>
          </p:cNvCxnSpPr>
          <p:nvPr/>
        </p:nvCxnSpPr>
        <p:spPr bwMode="auto">
          <a:xfrm>
            <a:off x="2286000" y="4648200"/>
            <a:ext cx="2667000" cy="990600"/>
          </a:xfrm>
          <a:prstGeom prst="straightConnector1">
            <a:avLst/>
          </a:prstGeom>
          <a:noFill/>
          <a:ln w="9525">
            <a:solidFill>
              <a:schemeClr val="tx2"/>
            </a:solidFill>
            <a:round/>
            <a:headEnd/>
            <a:tailEnd type="triangle" w="med" len="med"/>
          </a:ln>
        </p:spPr>
      </p:cxnSp>
      <p:cxnSp>
        <p:nvCxnSpPr>
          <p:cNvPr id="85037" name="AutoShape 50"/>
          <p:cNvCxnSpPr>
            <a:cxnSpLocks noChangeShapeType="1"/>
            <a:stCxn id="85001" idx="3"/>
            <a:endCxn id="85002" idx="1"/>
          </p:cNvCxnSpPr>
          <p:nvPr/>
        </p:nvCxnSpPr>
        <p:spPr bwMode="auto">
          <a:xfrm flipV="1">
            <a:off x="4038600" y="2590800"/>
            <a:ext cx="838200" cy="2701499"/>
          </a:xfrm>
          <a:prstGeom prst="straightConnector1">
            <a:avLst/>
          </a:prstGeom>
          <a:noFill/>
          <a:ln w="9525">
            <a:solidFill>
              <a:schemeClr val="bg2"/>
            </a:solidFill>
            <a:round/>
            <a:headEnd/>
            <a:tailEnd type="triangle" w="med" len="med"/>
          </a:ln>
        </p:spPr>
      </p:cxnSp>
      <p:cxnSp>
        <p:nvCxnSpPr>
          <p:cNvPr id="85038" name="AutoShape 51"/>
          <p:cNvCxnSpPr>
            <a:cxnSpLocks noChangeShapeType="1"/>
            <a:stCxn id="85001" idx="3"/>
            <a:endCxn id="85003" idx="1"/>
          </p:cNvCxnSpPr>
          <p:nvPr/>
        </p:nvCxnSpPr>
        <p:spPr bwMode="auto">
          <a:xfrm flipV="1">
            <a:off x="4038600" y="3048000"/>
            <a:ext cx="838200" cy="2244299"/>
          </a:xfrm>
          <a:prstGeom prst="straightConnector1">
            <a:avLst/>
          </a:prstGeom>
          <a:noFill/>
          <a:ln w="9525">
            <a:solidFill>
              <a:schemeClr val="bg2"/>
            </a:solidFill>
            <a:round/>
            <a:headEnd/>
            <a:tailEnd type="triangle" w="med" len="med"/>
          </a:ln>
        </p:spPr>
      </p:cxnSp>
      <p:cxnSp>
        <p:nvCxnSpPr>
          <p:cNvPr id="85039" name="AutoShape 52"/>
          <p:cNvCxnSpPr>
            <a:cxnSpLocks noChangeShapeType="1"/>
            <a:stCxn id="85001" idx="3"/>
            <a:endCxn id="85004" idx="1"/>
          </p:cNvCxnSpPr>
          <p:nvPr/>
        </p:nvCxnSpPr>
        <p:spPr bwMode="auto">
          <a:xfrm flipV="1">
            <a:off x="4038600" y="3505200"/>
            <a:ext cx="914400" cy="1787099"/>
          </a:xfrm>
          <a:prstGeom prst="straightConnector1">
            <a:avLst/>
          </a:prstGeom>
          <a:noFill/>
          <a:ln w="9525">
            <a:solidFill>
              <a:schemeClr val="bg2"/>
            </a:solidFill>
            <a:round/>
            <a:headEnd/>
            <a:tailEnd type="triangle" w="med" len="med"/>
          </a:ln>
        </p:spPr>
      </p:cxnSp>
      <p:cxnSp>
        <p:nvCxnSpPr>
          <p:cNvPr id="85040" name="AutoShape 53"/>
          <p:cNvCxnSpPr>
            <a:cxnSpLocks noChangeShapeType="1"/>
            <a:stCxn id="85001" idx="3"/>
            <a:endCxn id="85005" idx="1"/>
          </p:cNvCxnSpPr>
          <p:nvPr/>
        </p:nvCxnSpPr>
        <p:spPr bwMode="auto">
          <a:xfrm flipV="1">
            <a:off x="4038600" y="4225499"/>
            <a:ext cx="914400" cy="1066800"/>
          </a:xfrm>
          <a:prstGeom prst="straightConnector1">
            <a:avLst/>
          </a:prstGeom>
          <a:noFill/>
          <a:ln w="9525">
            <a:solidFill>
              <a:schemeClr val="bg2"/>
            </a:solidFill>
            <a:round/>
            <a:headEnd/>
            <a:tailEnd type="triangle" w="med" len="med"/>
          </a:ln>
        </p:spPr>
      </p:cxnSp>
      <p:cxnSp>
        <p:nvCxnSpPr>
          <p:cNvPr id="85041" name="AutoShape 54"/>
          <p:cNvCxnSpPr>
            <a:cxnSpLocks noChangeShapeType="1"/>
            <a:stCxn id="85001" idx="3"/>
            <a:endCxn id="85006" idx="1"/>
          </p:cNvCxnSpPr>
          <p:nvPr/>
        </p:nvCxnSpPr>
        <p:spPr bwMode="auto">
          <a:xfrm flipV="1">
            <a:off x="4038600" y="4953000"/>
            <a:ext cx="914400" cy="339299"/>
          </a:xfrm>
          <a:prstGeom prst="straightConnector1">
            <a:avLst/>
          </a:prstGeom>
          <a:noFill/>
          <a:ln w="9525">
            <a:solidFill>
              <a:schemeClr val="bg2"/>
            </a:solidFill>
            <a:round/>
            <a:headEnd/>
            <a:tailEnd type="triangle" w="med" len="med"/>
          </a:ln>
        </p:spPr>
      </p:cxnSp>
      <p:cxnSp>
        <p:nvCxnSpPr>
          <p:cNvPr id="85042" name="AutoShape 55"/>
          <p:cNvCxnSpPr>
            <a:cxnSpLocks noChangeShapeType="1"/>
            <a:stCxn id="85001" idx="3"/>
            <a:endCxn id="85007" idx="1"/>
          </p:cNvCxnSpPr>
          <p:nvPr/>
        </p:nvCxnSpPr>
        <p:spPr bwMode="auto">
          <a:xfrm>
            <a:off x="4038600" y="5292299"/>
            <a:ext cx="914400" cy="346501"/>
          </a:xfrm>
          <a:prstGeom prst="straightConnector1">
            <a:avLst/>
          </a:prstGeom>
          <a:noFill/>
          <a:ln w="9525">
            <a:solidFill>
              <a:schemeClr val="bg2"/>
            </a:solidFill>
            <a:round/>
            <a:headEnd/>
            <a:tailEnd type="triangle" w="med" len="med"/>
          </a:ln>
        </p:spPr>
      </p:cxnSp>
      <p:sp>
        <p:nvSpPr>
          <p:cNvPr id="85043" name="Rectangle 3"/>
          <p:cNvSpPr>
            <a:spLocks noChangeArrowheads="1"/>
          </p:cNvSpPr>
          <p:nvPr/>
        </p:nvSpPr>
        <p:spPr bwMode="auto">
          <a:xfrm>
            <a:off x="685800" y="1600200"/>
            <a:ext cx="2133600" cy="5334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solidFill>
                  <a:schemeClr val="hlink"/>
                </a:solidFill>
                <a:latin typeface="Calibri"/>
                <a:ea typeface="Osaka" pitchFamily="-1" charset="-128"/>
                <a:cs typeface="Calibri"/>
              </a:rPr>
              <a:t>Noun Phrase</a:t>
            </a:r>
            <a:endParaRPr lang="en-US" b="0" dirty="0">
              <a:latin typeface="Calibri"/>
              <a:ea typeface="Osaka" pitchFamily="-1" charset="-128"/>
              <a:cs typeface="Calibri"/>
            </a:endParaRPr>
          </a:p>
        </p:txBody>
      </p:sp>
      <p:sp>
        <p:nvSpPr>
          <p:cNvPr id="85044" name="Rectangle 4"/>
          <p:cNvSpPr>
            <a:spLocks noChangeArrowheads="1"/>
          </p:cNvSpPr>
          <p:nvPr/>
        </p:nvSpPr>
        <p:spPr bwMode="auto">
          <a:xfrm>
            <a:off x="4800600" y="1676400"/>
            <a:ext cx="3886200" cy="5334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solidFill>
                  <a:schemeClr val="hlink"/>
                </a:solidFill>
                <a:latin typeface="Calibri"/>
                <a:ea typeface="Osaka" pitchFamily="-1" charset="-128"/>
                <a:cs typeface="Calibri"/>
              </a:rPr>
              <a:t>Verb Phrase</a:t>
            </a:r>
            <a:br>
              <a:rPr lang="en-US" b="0" dirty="0">
                <a:solidFill>
                  <a:schemeClr val="hlink"/>
                </a:solidFill>
                <a:latin typeface="Calibri"/>
                <a:ea typeface="Osaka" pitchFamily="-1" charset="-128"/>
                <a:cs typeface="Calibri"/>
              </a:rPr>
            </a:br>
            <a:endParaRPr lang="en-US" b="0" dirty="0">
              <a:solidFill>
                <a:schemeClr val="hlink"/>
              </a:solidFill>
              <a:latin typeface="Calibri"/>
              <a:ea typeface="Osaka" pitchFamily="-1" charset="-128"/>
              <a:cs typeface="Calibri"/>
            </a:endParaRP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3"/>
          <p:cNvSpPr>
            <a:spLocks noGrp="1" noChangeArrowheads="1"/>
          </p:cNvSpPr>
          <p:nvPr>
            <p:ph type="body" idx="4294967295"/>
          </p:nvPr>
        </p:nvSpPr>
        <p:spPr>
          <a:xfrm>
            <a:off x="304800" y="1143000"/>
            <a:ext cx="2133600" cy="533400"/>
          </a:xfrm>
        </p:spPr>
        <p:txBody>
          <a:bodyPr/>
          <a:lstStyle/>
          <a:p>
            <a:pPr eaLnBrk="1" hangingPunct="1">
              <a:buFontTx/>
              <a:buNone/>
            </a:pPr>
            <a:r>
              <a:rPr lang="en-US" sz="2000">
                <a:solidFill>
                  <a:schemeClr val="folHlink"/>
                </a:solidFill>
                <a:cs typeface="Calibri"/>
              </a:rPr>
              <a:t>Noun Phrase</a:t>
            </a:r>
          </a:p>
        </p:txBody>
      </p:sp>
      <p:sp>
        <p:nvSpPr>
          <p:cNvPr id="87043" name="Rectangle 4"/>
          <p:cNvSpPr>
            <a:spLocks noChangeArrowheads="1"/>
          </p:cNvSpPr>
          <p:nvPr/>
        </p:nvSpPr>
        <p:spPr bwMode="auto">
          <a:xfrm>
            <a:off x="6096000" y="1143000"/>
            <a:ext cx="1981200" cy="5334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solidFill>
                  <a:schemeClr val="hlink"/>
                </a:solidFill>
                <a:latin typeface="Calibri"/>
                <a:ea typeface="Osaka" pitchFamily="-1" charset="-128"/>
                <a:cs typeface="Calibri"/>
              </a:rPr>
              <a:t>Verb Phrase</a:t>
            </a:r>
          </a:p>
        </p:txBody>
      </p:sp>
      <p:grpSp>
        <p:nvGrpSpPr>
          <p:cNvPr id="87044" name="Group 5"/>
          <p:cNvGrpSpPr>
            <a:grpSpLocks/>
          </p:cNvGrpSpPr>
          <p:nvPr/>
        </p:nvGrpSpPr>
        <p:grpSpPr bwMode="auto">
          <a:xfrm>
            <a:off x="990600" y="2957513"/>
            <a:ext cx="1371600" cy="609600"/>
            <a:chOff x="3936" y="3264"/>
            <a:chExt cx="1344" cy="672"/>
          </a:xfrm>
        </p:grpSpPr>
        <p:sp>
          <p:nvSpPr>
            <p:cNvPr id="87069" name="Line 6"/>
            <p:cNvSpPr>
              <a:spLocks noChangeShapeType="1"/>
            </p:cNvSpPr>
            <p:nvPr/>
          </p:nvSpPr>
          <p:spPr bwMode="auto">
            <a:xfrm>
              <a:off x="4608" y="3264"/>
              <a:ext cx="672" cy="672"/>
            </a:xfrm>
            <a:prstGeom prst="line">
              <a:avLst/>
            </a:prstGeom>
            <a:noFill/>
            <a:ln w="9525">
              <a:solidFill>
                <a:schemeClr val="tx1"/>
              </a:solidFill>
              <a:round/>
              <a:headEnd/>
              <a:tailEnd/>
            </a:ln>
          </p:spPr>
          <p:txBody>
            <a:bodyPr wrap="none" anchor="ctr">
              <a:prstTxWarp prst="textNoShape">
                <a:avLst/>
              </a:prstTxWarp>
            </a:bodyPr>
            <a:lstStyle/>
            <a:p>
              <a:endParaRPr lang="en-US" dirty="0">
                <a:latin typeface="Calibri"/>
                <a:cs typeface="Calibri"/>
              </a:endParaRPr>
            </a:p>
          </p:txBody>
        </p:sp>
        <p:sp>
          <p:nvSpPr>
            <p:cNvPr id="87070" name="Line 7"/>
            <p:cNvSpPr>
              <a:spLocks noChangeShapeType="1"/>
            </p:cNvSpPr>
            <p:nvPr/>
          </p:nvSpPr>
          <p:spPr bwMode="auto">
            <a:xfrm flipH="1">
              <a:off x="3936" y="3264"/>
              <a:ext cx="672" cy="672"/>
            </a:xfrm>
            <a:prstGeom prst="line">
              <a:avLst/>
            </a:prstGeom>
            <a:noFill/>
            <a:ln w="9525">
              <a:solidFill>
                <a:schemeClr val="tx1"/>
              </a:solidFill>
              <a:round/>
              <a:headEnd/>
              <a:tailEnd/>
            </a:ln>
          </p:spPr>
          <p:txBody>
            <a:bodyPr wrap="none" anchor="ctr">
              <a:prstTxWarp prst="textNoShape">
                <a:avLst/>
              </a:prstTxWarp>
            </a:bodyPr>
            <a:lstStyle/>
            <a:p>
              <a:endParaRPr lang="en-US" dirty="0">
                <a:latin typeface="Calibri"/>
                <a:cs typeface="Calibri"/>
              </a:endParaRPr>
            </a:p>
          </p:txBody>
        </p:sp>
      </p:grpSp>
      <p:sp>
        <p:nvSpPr>
          <p:cNvPr id="87045" name="Text Box 8"/>
          <p:cNvSpPr txBox="1">
            <a:spLocks noChangeArrowheads="1"/>
          </p:cNvSpPr>
          <p:nvPr/>
        </p:nvSpPr>
        <p:spPr bwMode="auto">
          <a:xfrm>
            <a:off x="1371600" y="2514600"/>
            <a:ext cx="685800" cy="457200"/>
          </a:xfrm>
          <a:prstGeom prst="rect">
            <a:avLst/>
          </a:prstGeom>
          <a:noFill/>
          <a:ln w="9525">
            <a:noFill/>
            <a:miter lim="800000"/>
            <a:headEnd/>
            <a:tailEnd/>
          </a:ln>
        </p:spPr>
        <p:txBody>
          <a:bodyPr>
            <a:prstTxWarp prst="textNoShape">
              <a:avLst/>
            </a:prstTxWarp>
            <a:spAutoFit/>
          </a:bodyPr>
          <a:lstStyle/>
          <a:p>
            <a:r>
              <a:rPr lang="en-US" b="0">
                <a:solidFill>
                  <a:schemeClr val="folHlink"/>
                </a:solidFill>
                <a:latin typeface="Calibri"/>
                <a:cs typeface="Calibri"/>
              </a:rPr>
              <a:t>NP</a:t>
            </a:r>
          </a:p>
        </p:txBody>
      </p:sp>
      <p:sp>
        <p:nvSpPr>
          <p:cNvPr id="87046" name="Text Box 9"/>
          <p:cNvSpPr txBox="1">
            <a:spLocks noChangeArrowheads="1"/>
          </p:cNvSpPr>
          <p:nvPr/>
        </p:nvSpPr>
        <p:spPr bwMode="auto">
          <a:xfrm>
            <a:off x="517525" y="3552825"/>
            <a:ext cx="630251" cy="461665"/>
          </a:xfrm>
          <a:prstGeom prst="rect">
            <a:avLst/>
          </a:prstGeom>
          <a:noFill/>
          <a:ln w="9525">
            <a:noFill/>
            <a:miter lim="800000"/>
            <a:headEnd/>
            <a:tailEnd/>
          </a:ln>
        </p:spPr>
        <p:txBody>
          <a:bodyPr wrap="none">
            <a:prstTxWarp prst="textNoShape">
              <a:avLst/>
            </a:prstTxWarp>
            <a:spAutoFit/>
          </a:bodyPr>
          <a:lstStyle/>
          <a:p>
            <a:r>
              <a:rPr lang="en-US" b="0">
                <a:solidFill>
                  <a:schemeClr val="folHlink"/>
                </a:solidFill>
                <a:latin typeface="Calibri"/>
                <a:cs typeface="Calibri"/>
              </a:rPr>
              <a:t>Det</a:t>
            </a:r>
          </a:p>
        </p:txBody>
      </p:sp>
      <p:sp>
        <p:nvSpPr>
          <p:cNvPr id="87047" name="Text Box 10"/>
          <p:cNvSpPr txBox="1">
            <a:spLocks noChangeArrowheads="1"/>
          </p:cNvSpPr>
          <p:nvPr/>
        </p:nvSpPr>
        <p:spPr bwMode="auto">
          <a:xfrm>
            <a:off x="2209800" y="3536950"/>
            <a:ext cx="383338" cy="461665"/>
          </a:xfrm>
          <a:prstGeom prst="rect">
            <a:avLst/>
          </a:prstGeom>
          <a:noFill/>
          <a:ln w="9525">
            <a:noFill/>
            <a:miter lim="800000"/>
            <a:headEnd/>
            <a:tailEnd/>
          </a:ln>
        </p:spPr>
        <p:txBody>
          <a:bodyPr wrap="none">
            <a:prstTxWarp prst="textNoShape">
              <a:avLst/>
            </a:prstTxWarp>
            <a:spAutoFit/>
          </a:bodyPr>
          <a:lstStyle/>
          <a:p>
            <a:r>
              <a:rPr lang="en-US" b="0">
                <a:solidFill>
                  <a:schemeClr val="folHlink"/>
                </a:solidFill>
                <a:latin typeface="Calibri"/>
                <a:cs typeface="Calibri"/>
              </a:rPr>
              <a:t>N</a:t>
            </a:r>
          </a:p>
        </p:txBody>
      </p:sp>
      <p:grpSp>
        <p:nvGrpSpPr>
          <p:cNvPr id="87048" name="Group 11"/>
          <p:cNvGrpSpPr>
            <a:grpSpLocks/>
          </p:cNvGrpSpPr>
          <p:nvPr/>
        </p:nvGrpSpPr>
        <p:grpSpPr bwMode="auto">
          <a:xfrm>
            <a:off x="6553200" y="2805113"/>
            <a:ext cx="1371600" cy="609600"/>
            <a:chOff x="3936" y="3264"/>
            <a:chExt cx="1344" cy="672"/>
          </a:xfrm>
        </p:grpSpPr>
        <p:sp>
          <p:nvSpPr>
            <p:cNvPr id="83995" name="Line 12"/>
            <p:cNvSpPr>
              <a:spLocks noChangeShapeType="1"/>
            </p:cNvSpPr>
            <p:nvPr/>
          </p:nvSpPr>
          <p:spPr bwMode="auto">
            <a:xfrm>
              <a:off x="4608" y="3264"/>
              <a:ext cx="672" cy="672"/>
            </a:xfrm>
            <a:prstGeom prst="line">
              <a:avLst/>
            </a:prstGeom>
            <a:noFill/>
            <a:ln w="9525">
              <a:solidFill>
                <a:schemeClr val="tx1"/>
              </a:solidFill>
              <a:round/>
              <a:headEnd/>
              <a:tailEnd/>
            </a:ln>
          </p:spPr>
          <p:txBody>
            <a:bodyPr wrap="none" anchor="ctr">
              <a:prstTxWarp prst="textNoShape">
                <a:avLst/>
              </a:prstTxWarp>
            </a:bodyPr>
            <a:lstStyle/>
            <a:p>
              <a:pPr>
                <a:defRPr/>
              </a:pPr>
              <a:endParaRPr lang="en-US" dirty="0">
                <a:solidFill>
                  <a:schemeClr val="bg2">
                    <a:lumMod val="40000"/>
                    <a:lumOff val="60000"/>
                  </a:schemeClr>
                </a:solidFill>
                <a:latin typeface="Calibri"/>
                <a:ea typeface="ＭＳ Ｐゴシック" charset="-128"/>
                <a:cs typeface="Calibri"/>
              </a:endParaRPr>
            </a:p>
          </p:txBody>
        </p:sp>
        <p:sp>
          <p:nvSpPr>
            <p:cNvPr id="83996" name="Line 13"/>
            <p:cNvSpPr>
              <a:spLocks noChangeShapeType="1"/>
            </p:cNvSpPr>
            <p:nvPr/>
          </p:nvSpPr>
          <p:spPr bwMode="auto">
            <a:xfrm flipH="1">
              <a:off x="3936" y="3264"/>
              <a:ext cx="672" cy="672"/>
            </a:xfrm>
            <a:prstGeom prst="line">
              <a:avLst/>
            </a:prstGeom>
            <a:noFill/>
            <a:ln w="9525">
              <a:solidFill>
                <a:schemeClr val="tx1"/>
              </a:solidFill>
              <a:round/>
              <a:headEnd/>
              <a:tailEnd/>
            </a:ln>
          </p:spPr>
          <p:txBody>
            <a:bodyPr wrap="none" anchor="ctr">
              <a:prstTxWarp prst="textNoShape">
                <a:avLst/>
              </a:prstTxWarp>
            </a:bodyPr>
            <a:lstStyle/>
            <a:p>
              <a:pPr>
                <a:defRPr/>
              </a:pPr>
              <a:endParaRPr lang="en-US" dirty="0">
                <a:solidFill>
                  <a:schemeClr val="bg2">
                    <a:lumMod val="40000"/>
                    <a:lumOff val="60000"/>
                  </a:schemeClr>
                </a:solidFill>
                <a:latin typeface="Calibri"/>
                <a:ea typeface="ＭＳ Ｐゴシック" charset="-128"/>
                <a:cs typeface="Calibri"/>
              </a:endParaRPr>
            </a:p>
          </p:txBody>
        </p:sp>
      </p:grpSp>
      <p:sp>
        <p:nvSpPr>
          <p:cNvPr id="87049" name="Text Box 14"/>
          <p:cNvSpPr txBox="1">
            <a:spLocks noChangeArrowheads="1"/>
          </p:cNvSpPr>
          <p:nvPr/>
        </p:nvSpPr>
        <p:spPr bwMode="auto">
          <a:xfrm>
            <a:off x="6934200" y="2362200"/>
            <a:ext cx="685800" cy="457200"/>
          </a:xfrm>
          <a:prstGeom prst="rect">
            <a:avLst/>
          </a:prstGeom>
          <a:noFill/>
          <a:ln w="9525">
            <a:noFill/>
            <a:miter lim="800000"/>
            <a:headEnd/>
            <a:tailEnd/>
          </a:ln>
        </p:spPr>
        <p:txBody>
          <a:bodyPr>
            <a:prstTxWarp prst="textNoShape">
              <a:avLst/>
            </a:prstTxWarp>
            <a:spAutoFit/>
          </a:bodyPr>
          <a:lstStyle/>
          <a:p>
            <a:r>
              <a:rPr lang="en-US" b="0">
                <a:solidFill>
                  <a:schemeClr val="hlink"/>
                </a:solidFill>
                <a:latin typeface="Calibri"/>
                <a:cs typeface="Calibri"/>
              </a:rPr>
              <a:t>VP</a:t>
            </a:r>
          </a:p>
        </p:txBody>
      </p:sp>
      <p:sp>
        <p:nvSpPr>
          <p:cNvPr id="87050" name="Text Box 15"/>
          <p:cNvSpPr txBox="1">
            <a:spLocks noChangeArrowheads="1"/>
          </p:cNvSpPr>
          <p:nvPr/>
        </p:nvSpPr>
        <p:spPr bwMode="auto">
          <a:xfrm>
            <a:off x="6172200" y="3352800"/>
            <a:ext cx="364202" cy="461665"/>
          </a:xfrm>
          <a:prstGeom prst="rect">
            <a:avLst/>
          </a:prstGeom>
          <a:noFill/>
          <a:ln w="9525">
            <a:noFill/>
            <a:miter lim="800000"/>
            <a:headEnd/>
            <a:tailEnd/>
          </a:ln>
        </p:spPr>
        <p:txBody>
          <a:bodyPr wrap="none">
            <a:prstTxWarp prst="textNoShape">
              <a:avLst/>
            </a:prstTxWarp>
            <a:spAutoFit/>
          </a:bodyPr>
          <a:lstStyle/>
          <a:p>
            <a:r>
              <a:rPr lang="en-US" b="0">
                <a:solidFill>
                  <a:schemeClr val="hlink"/>
                </a:solidFill>
                <a:latin typeface="Calibri"/>
                <a:cs typeface="Calibri"/>
              </a:rPr>
              <a:t>V</a:t>
            </a:r>
          </a:p>
        </p:txBody>
      </p:sp>
      <p:sp>
        <p:nvSpPr>
          <p:cNvPr id="87051" name="Text Box 16"/>
          <p:cNvSpPr txBox="1">
            <a:spLocks noChangeArrowheads="1"/>
          </p:cNvSpPr>
          <p:nvPr/>
        </p:nvSpPr>
        <p:spPr bwMode="auto">
          <a:xfrm>
            <a:off x="7772400" y="3338513"/>
            <a:ext cx="601948" cy="523220"/>
          </a:xfrm>
          <a:prstGeom prst="rect">
            <a:avLst/>
          </a:prstGeom>
          <a:noFill/>
          <a:ln w="9525">
            <a:noFill/>
            <a:miter lim="800000"/>
            <a:headEnd/>
            <a:tailEnd/>
          </a:ln>
        </p:spPr>
        <p:txBody>
          <a:bodyPr wrap="none">
            <a:prstTxWarp prst="textNoShape">
              <a:avLst/>
            </a:prstTxWarp>
            <a:spAutoFit/>
          </a:bodyPr>
          <a:lstStyle/>
          <a:p>
            <a:r>
              <a:rPr lang="en-US" sz="2800" b="0">
                <a:solidFill>
                  <a:schemeClr val="hlink"/>
                </a:solidFill>
                <a:latin typeface="Calibri"/>
                <a:cs typeface="Calibri"/>
              </a:rPr>
              <a:t>NP</a:t>
            </a:r>
          </a:p>
        </p:txBody>
      </p:sp>
      <p:sp>
        <p:nvSpPr>
          <p:cNvPr id="87052" name="Text Box 17"/>
          <p:cNvSpPr txBox="1">
            <a:spLocks noChangeArrowheads="1"/>
          </p:cNvSpPr>
          <p:nvPr/>
        </p:nvSpPr>
        <p:spPr bwMode="auto">
          <a:xfrm>
            <a:off x="1066800" y="5029200"/>
            <a:ext cx="685800" cy="457200"/>
          </a:xfrm>
          <a:prstGeom prst="rect">
            <a:avLst/>
          </a:prstGeom>
          <a:noFill/>
          <a:ln w="9525">
            <a:noFill/>
            <a:miter lim="800000"/>
            <a:headEnd/>
            <a:tailEnd/>
          </a:ln>
        </p:spPr>
        <p:txBody>
          <a:bodyPr>
            <a:prstTxWarp prst="textNoShape">
              <a:avLst/>
            </a:prstTxWarp>
            <a:spAutoFit/>
          </a:bodyPr>
          <a:lstStyle/>
          <a:p>
            <a:r>
              <a:rPr lang="en-US" b="0">
                <a:solidFill>
                  <a:schemeClr val="folHlink"/>
                </a:solidFill>
                <a:latin typeface="Calibri"/>
                <a:cs typeface="Calibri"/>
              </a:rPr>
              <a:t>NP</a:t>
            </a:r>
          </a:p>
        </p:txBody>
      </p:sp>
      <p:sp>
        <p:nvSpPr>
          <p:cNvPr id="87053" name="Line 18"/>
          <p:cNvSpPr>
            <a:spLocks noChangeShapeType="1"/>
          </p:cNvSpPr>
          <p:nvPr/>
        </p:nvSpPr>
        <p:spPr bwMode="auto">
          <a:xfrm>
            <a:off x="1371600" y="5486400"/>
            <a:ext cx="0" cy="533400"/>
          </a:xfrm>
          <a:prstGeom prst="line">
            <a:avLst/>
          </a:prstGeom>
          <a:noFill/>
          <a:ln w="9525">
            <a:solidFill>
              <a:schemeClr val="tx1"/>
            </a:solidFill>
            <a:round/>
            <a:headEnd/>
            <a:tailEnd/>
          </a:ln>
        </p:spPr>
        <p:txBody>
          <a:bodyPr wrap="none" anchor="ctr">
            <a:prstTxWarp prst="textNoShape">
              <a:avLst/>
            </a:prstTxWarp>
          </a:bodyPr>
          <a:lstStyle/>
          <a:p>
            <a:endParaRPr lang="en-US" dirty="0">
              <a:latin typeface="Calibri"/>
              <a:cs typeface="Calibri"/>
            </a:endParaRPr>
          </a:p>
        </p:txBody>
      </p:sp>
      <p:sp>
        <p:nvSpPr>
          <p:cNvPr id="87054" name="Text Box 19"/>
          <p:cNvSpPr txBox="1">
            <a:spLocks noChangeArrowheads="1"/>
          </p:cNvSpPr>
          <p:nvPr/>
        </p:nvSpPr>
        <p:spPr bwMode="auto">
          <a:xfrm>
            <a:off x="1158875" y="6003925"/>
            <a:ext cx="383338" cy="461665"/>
          </a:xfrm>
          <a:prstGeom prst="rect">
            <a:avLst/>
          </a:prstGeom>
          <a:noFill/>
          <a:ln w="9525">
            <a:noFill/>
            <a:miter lim="800000"/>
            <a:headEnd/>
            <a:tailEnd/>
          </a:ln>
        </p:spPr>
        <p:txBody>
          <a:bodyPr wrap="none">
            <a:prstTxWarp prst="textNoShape">
              <a:avLst/>
            </a:prstTxWarp>
            <a:spAutoFit/>
          </a:bodyPr>
          <a:lstStyle/>
          <a:p>
            <a:r>
              <a:rPr lang="en-US" b="0">
                <a:solidFill>
                  <a:schemeClr val="folHlink"/>
                </a:solidFill>
                <a:latin typeface="Calibri"/>
                <a:cs typeface="Calibri"/>
              </a:rPr>
              <a:t>N</a:t>
            </a:r>
          </a:p>
        </p:txBody>
      </p:sp>
      <p:sp>
        <p:nvSpPr>
          <p:cNvPr id="87055" name="Text Box 20"/>
          <p:cNvSpPr txBox="1">
            <a:spLocks noChangeArrowheads="1"/>
          </p:cNvSpPr>
          <p:nvPr/>
        </p:nvSpPr>
        <p:spPr bwMode="auto">
          <a:xfrm>
            <a:off x="7010400" y="4953000"/>
            <a:ext cx="685800" cy="457200"/>
          </a:xfrm>
          <a:prstGeom prst="rect">
            <a:avLst/>
          </a:prstGeom>
          <a:noFill/>
          <a:ln w="9525">
            <a:noFill/>
            <a:miter lim="800000"/>
            <a:headEnd/>
            <a:tailEnd/>
          </a:ln>
        </p:spPr>
        <p:txBody>
          <a:bodyPr>
            <a:prstTxWarp prst="textNoShape">
              <a:avLst/>
            </a:prstTxWarp>
            <a:spAutoFit/>
          </a:bodyPr>
          <a:lstStyle/>
          <a:p>
            <a:r>
              <a:rPr lang="en-US" b="0">
                <a:solidFill>
                  <a:schemeClr val="hlink"/>
                </a:solidFill>
                <a:latin typeface="Calibri"/>
                <a:cs typeface="Calibri"/>
              </a:rPr>
              <a:t>VP</a:t>
            </a:r>
          </a:p>
        </p:txBody>
      </p:sp>
      <p:sp>
        <p:nvSpPr>
          <p:cNvPr id="83984" name="Line 21"/>
          <p:cNvSpPr>
            <a:spLocks noChangeShapeType="1"/>
          </p:cNvSpPr>
          <p:nvPr/>
        </p:nvSpPr>
        <p:spPr bwMode="auto">
          <a:xfrm>
            <a:off x="7315200" y="5410200"/>
            <a:ext cx="0" cy="533400"/>
          </a:xfrm>
          <a:prstGeom prst="line">
            <a:avLst/>
          </a:prstGeom>
          <a:noFill/>
          <a:ln w="9525">
            <a:solidFill>
              <a:schemeClr val="tx1"/>
            </a:solidFill>
            <a:round/>
            <a:headEnd/>
            <a:tailEnd/>
          </a:ln>
        </p:spPr>
        <p:txBody>
          <a:bodyPr wrap="none" anchor="ctr">
            <a:prstTxWarp prst="textNoShape">
              <a:avLst/>
            </a:prstTxWarp>
          </a:bodyPr>
          <a:lstStyle/>
          <a:p>
            <a:pPr>
              <a:defRPr/>
            </a:pPr>
            <a:endParaRPr lang="en-US" dirty="0">
              <a:solidFill>
                <a:schemeClr val="bg2">
                  <a:lumMod val="40000"/>
                  <a:lumOff val="60000"/>
                </a:schemeClr>
              </a:solidFill>
              <a:latin typeface="Calibri"/>
              <a:ea typeface="ＭＳ Ｐゴシック" charset="-128"/>
              <a:cs typeface="Calibri"/>
            </a:endParaRPr>
          </a:p>
        </p:txBody>
      </p:sp>
      <p:sp>
        <p:nvSpPr>
          <p:cNvPr id="87057" name="Text Box 22"/>
          <p:cNvSpPr txBox="1">
            <a:spLocks noChangeArrowheads="1"/>
          </p:cNvSpPr>
          <p:nvPr/>
        </p:nvSpPr>
        <p:spPr bwMode="auto">
          <a:xfrm>
            <a:off x="7102475" y="5927725"/>
            <a:ext cx="364202" cy="461665"/>
          </a:xfrm>
          <a:prstGeom prst="rect">
            <a:avLst/>
          </a:prstGeom>
          <a:noFill/>
          <a:ln w="9525">
            <a:noFill/>
            <a:miter lim="800000"/>
            <a:headEnd/>
            <a:tailEnd/>
          </a:ln>
        </p:spPr>
        <p:txBody>
          <a:bodyPr wrap="none">
            <a:prstTxWarp prst="textNoShape">
              <a:avLst/>
            </a:prstTxWarp>
            <a:spAutoFit/>
          </a:bodyPr>
          <a:lstStyle/>
          <a:p>
            <a:r>
              <a:rPr lang="en-US" b="0">
                <a:solidFill>
                  <a:schemeClr val="hlink"/>
                </a:solidFill>
                <a:latin typeface="Calibri"/>
                <a:cs typeface="Calibri"/>
              </a:rPr>
              <a:t>V</a:t>
            </a:r>
          </a:p>
        </p:txBody>
      </p:sp>
      <p:sp>
        <p:nvSpPr>
          <p:cNvPr id="87058" name="Rectangle 24"/>
          <p:cNvSpPr>
            <a:spLocks noGrp="1" noChangeArrowheads="1"/>
          </p:cNvSpPr>
          <p:nvPr>
            <p:ph type="title" idx="4294967295"/>
          </p:nvPr>
        </p:nvSpPr>
        <p:spPr>
          <a:xfrm>
            <a:off x="1066800" y="0"/>
            <a:ext cx="6781800" cy="1143000"/>
          </a:xfrm>
          <a:noFill/>
        </p:spPr>
        <p:txBody>
          <a:bodyPr/>
          <a:lstStyle/>
          <a:p>
            <a:pPr eaLnBrk="1" hangingPunct="1"/>
            <a:r>
              <a:rPr lang="en-US" sz="3600">
                <a:cs typeface="Calibri"/>
              </a:rPr>
              <a:t>A Template</a:t>
            </a:r>
            <a:endParaRPr lang="en-US">
              <a:cs typeface="Calibri"/>
            </a:endParaRPr>
          </a:p>
        </p:txBody>
      </p:sp>
      <p:sp>
        <p:nvSpPr>
          <p:cNvPr id="87059" name="Rectangle 25"/>
          <p:cNvSpPr>
            <a:spLocks noChangeArrowheads="1"/>
          </p:cNvSpPr>
          <p:nvPr/>
        </p:nvSpPr>
        <p:spPr bwMode="auto">
          <a:xfrm>
            <a:off x="457200" y="1981200"/>
            <a:ext cx="1737074" cy="461665"/>
          </a:xfrm>
          <a:prstGeom prst="rect">
            <a:avLst/>
          </a:prstGeom>
          <a:noFill/>
          <a:ln w="9525">
            <a:noFill/>
            <a:miter lim="800000"/>
            <a:headEnd/>
            <a:tailEnd/>
          </a:ln>
        </p:spPr>
        <p:txBody>
          <a:bodyPr wrap="none">
            <a:prstTxWarp prst="textNoShape">
              <a:avLst/>
            </a:prstTxWarp>
            <a:spAutoFit/>
          </a:bodyPr>
          <a:lstStyle/>
          <a:p>
            <a:pPr eaLnBrk="1" hangingPunct="1">
              <a:spcBef>
                <a:spcPct val="20000"/>
              </a:spcBef>
            </a:pPr>
            <a:r>
              <a:rPr lang="en-US" b="0" dirty="0">
                <a:solidFill>
                  <a:schemeClr val="folHlink"/>
                </a:solidFill>
                <a:latin typeface="Calibri"/>
                <a:ea typeface="Osaka" pitchFamily="-1" charset="-128"/>
                <a:cs typeface="Calibri"/>
              </a:rPr>
              <a:t>NP --&gt; </a:t>
            </a:r>
            <a:r>
              <a:rPr lang="en-US" b="0" dirty="0" err="1">
                <a:solidFill>
                  <a:schemeClr val="folHlink"/>
                </a:solidFill>
                <a:latin typeface="Calibri"/>
                <a:ea typeface="Osaka" pitchFamily="-1" charset="-128"/>
                <a:cs typeface="Calibri"/>
              </a:rPr>
              <a:t>Det</a:t>
            </a:r>
            <a:r>
              <a:rPr lang="en-US" b="0" dirty="0">
                <a:solidFill>
                  <a:schemeClr val="folHlink"/>
                </a:solidFill>
                <a:latin typeface="Calibri"/>
                <a:ea typeface="Osaka" pitchFamily="-1" charset="-128"/>
                <a:cs typeface="Calibri"/>
              </a:rPr>
              <a:t> N</a:t>
            </a:r>
          </a:p>
        </p:txBody>
      </p:sp>
      <p:sp>
        <p:nvSpPr>
          <p:cNvPr id="87060" name="Rectangle 26"/>
          <p:cNvSpPr>
            <a:spLocks noChangeArrowheads="1"/>
          </p:cNvSpPr>
          <p:nvPr/>
        </p:nvSpPr>
        <p:spPr bwMode="auto">
          <a:xfrm>
            <a:off x="609600" y="4495800"/>
            <a:ext cx="1221909" cy="830997"/>
          </a:xfrm>
          <a:prstGeom prst="rect">
            <a:avLst/>
          </a:prstGeom>
          <a:noFill/>
          <a:ln w="9525">
            <a:noFill/>
            <a:miter lim="800000"/>
            <a:headEnd/>
            <a:tailEnd/>
          </a:ln>
        </p:spPr>
        <p:txBody>
          <a:bodyPr wrap="none">
            <a:prstTxWarp prst="textNoShape">
              <a:avLst/>
            </a:prstTxWarp>
            <a:spAutoFit/>
          </a:bodyPr>
          <a:lstStyle/>
          <a:p>
            <a:r>
              <a:rPr lang="en-US" b="0" dirty="0">
                <a:solidFill>
                  <a:schemeClr val="folHlink"/>
                </a:solidFill>
                <a:latin typeface="Calibri"/>
                <a:ea typeface="Osaka" pitchFamily="-1" charset="-128"/>
                <a:cs typeface="Calibri"/>
              </a:rPr>
              <a:t>NP --&gt; N</a:t>
            </a:r>
            <a:br>
              <a:rPr lang="en-US" b="0" dirty="0">
                <a:solidFill>
                  <a:schemeClr val="folHlink"/>
                </a:solidFill>
                <a:latin typeface="Calibri"/>
                <a:ea typeface="Osaka" pitchFamily="-1" charset="-128"/>
                <a:cs typeface="Calibri"/>
              </a:rPr>
            </a:br>
            <a:endParaRPr lang="en-US" b="0" dirty="0">
              <a:solidFill>
                <a:schemeClr val="folHlink"/>
              </a:solidFill>
              <a:latin typeface="Calibri"/>
              <a:ea typeface="Osaka" pitchFamily="-1" charset="-128"/>
              <a:cs typeface="Calibri"/>
            </a:endParaRPr>
          </a:p>
        </p:txBody>
      </p:sp>
      <p:sp>
        <p:nvSpPr>
          <p:cNvPr id="87061" name="Rectangle 27"/>
          <p:cNvSpPr>
            <a:spLocks noChangeArrowheads="1"/>
          </p:cNvSpPr>
          <p:nvPr/>
        </p:nvSpPr>
        <p:spPr bwMode="auto">
          <a:xfrm>
            <a:off x="6172200" y="1905000"/>
            <a:ext cx="1601069" cy="461665"/>
          </a:xfrm>
          <a:prstGeom prst="rect">
            <a:avLst/>
          </a:prstGeom>
          <a:noFill/>
          <a:ln w="9525">
            <a:noFill/>
            <a:miter lim="800000"/>
            <a:headEnd/>
            <a:tailEnd/>
          </a:ln>
        </p:spPr>
        <p:txBody>
          <a:bodyPr wrap="none">
            <a:prstTxWarp prst="textNoShape">
              <a:avLst/>
            </a:prstTxWarp>
            <a:spAutoFit/>
          </a:bodyPr>
          <a:lstStyle/>
          <a:p>
            <a:pPr eaLnBrk="1" hangingPunct="1">
              <a:spcBef>
                <a:spcPct val="20000"/>
              </a:spcBef>
            </a:pPr>
            <a:r>
              <a:rPr lang="en-US" b="0" dirty="0">
                <a:solidFill>
                  <a:schemeClr val="hlink"/>
                </a:solidFill>
                <a:latin typeface="Calibri"/>
                <a:ea typeface="Osaka" pitchFamily="-1" charset="-128"/>
                <a:cs typeface="Calibri"/>
              </a:rPr>
              <a:t>VP --&gt; V NP</a:t>
            </a:r>
          </a:p>
        </p:txBody>
      </p:sp>
      <p:sp>
        <p:nvSpPr>
          <p:cNvPr id="87062" name="Rectangle 28"/>
          <p:cNvSpPr>
            <a:spLocks noChangeArrowheads="1"/>
          </p:cNvSpPr>
          <p:nvPr/>
        </p:nvSpPr>
        <p:spPr bwMode="auto">
          <a:xfrm>
            <a:off x="6705600" y="4343400"/>
            <a:ext cx="1184940" cy="830997"/>
          </a:xfrm>
          <a:prstGeom prst="rect">
            <a:avLst/>
          </a:prstGeom>
          <a:noFill/>
          <a:ln w="9525">
            <a:noFill/>
            <a:miter lim="800000"/>
            <a:headEnd/>
            <a:tailEnd/>
          </a:ln>
        </p:spPr>
        <p:txBody>
          <a:bodyPr wrap="none">
            <a:prstTxWarp prst="textNoShape">
              <a:avLst/>
            </a:prstTxWarp>
            <a:spAutoFit/>
          </a:bodyPr>
          <a:lstStyle/>
          <a:p>
            <a:r>
              <a:rPr lang="en-US" b="0" dirty="0">
                <a:solidFill>
                  <a:schemeClr val="hlink"/>
                </a:solidFill>
                <a:latin typeface="Calibri"/>
                <a:ea typeface="Osaka" pitchFamily="-1" charset="-128"/>
                <a:cs typeface="Calibri"/>
              </a:rPr>
              <a:t>VP --&gt; V</a:t>
            </a:r>
            <a:br>
              <a:rPr lang="en-US" b="0" dirty="0">
                <a:solidFill>
                  <a:schemeClr val="hlink"/>
                </a:solidFill>
                <a:latin typeface="Calibri"/>
                <a:ea typeface="Osaka" pitchFamily="-1" charset="-128"/>
                <a:cs typeface="Calibri"/>
              </a:rPr>
            </a:br>
            <a:endParaRPr lang="en-US" b="0" dirty="0">
              <a:solidFill>
                <a:schemeClr val="hlink"/>
              </a:solidFill>
              <a:latin typeface="Calibri"/>
              <a:ea typeface="Osaka" pitchFamily="-1" charset="-128"/>
              <a:cs typeface="Calibri"/>
            </a:endParaRPr>
          </a:p>
        </p:txBody>
      </p:sp>
      <p:sp>
        <p:nvSpPr>
          <p:cNvPr id="87063" name="Rounded Rectangle 26"/>
          <p:cNvSpPr>
            <a:spLocks noChangeArrowheads="1"/>
          </p:cNvSpPr>
          <p:nvPr/>
        </p:nvSpPr>
        <p:spPr bwMode="auto">
          <a:xfrm>
            <a:off x="228600" y="1981200"/>
            <a:ext cx="2743200" cy="2209800"/>
          </a:xfrm>
          <a:prstGeom prst="roundRect">
            <a:avLst>
              <a:gd name="adj" fmla="val 16667"/>
            </a:avLst>
          </a:prstGeom>
          <a:noFill/>
          <a:ln w="9525">
            <a:solidFill>
              <a:schemeClr val="folHlink"/>
            </a:solidFill>
            <a:round/>
            <a:headEnd/>
            <a:tailEnd/>
          </a:ln>
        </p:spPr>
        <p:txBody>
          <a:bodyPr>
            <a:prstTxWarp prst="textNoShape">
              <a:avLst/>
            </a:prstTxWarp>
          </a:bodyPr>
          <a:lstStyle/>
          <a:p>
            <a:endParaRPr lang="en-US" dirty="0">
              <a:latin typeface="Calibri"/>
              <a:cs typeface="Calibri"/>
            </a:endParaRPr>
          </a:p>
        </p:txBody>
      </p:sp>
      <p:sp>
        <p:nvSpPr>
          <p:cNvPr id="87064" name="Rounded Rectangle 27"/>
          <p:cNvSpPr>
            <a:spLocks noChangeArrowheads="1"/>
          </p:cNvSpPr>
          <p:nvPr/>
        </p:nvSpPr>
        <p:spPr bwMode="auto">
          <a:xfrm>
            <a:off x="304800" y="4419600"/>
            <a:ext cx="2743200" cy="2209800"/>
          </a:xfrm>
          <a:prstGeom prst="roundRect">
            <a:avLst>
              <a:gd name="adj" fmla="val 16667"/>
            </a:avLst>
          </a:prstGeom>
          <a:noFill/>
          <a:ln w="9525">
            <a:solidFill>
              <a:schemeClr val="folHlink"/>
            </a:solidFill>
            <a:round/>
            <a:headEnd/>
            <a:tailEnd/>
          </a:ln>
        </p:spPr>
        <p:txBody>
          <a:bodyPr>
            <a:prstTxWarp prst="textNoShape">
              <a:avLst/>
            </a:prstTxWarp>
          </a:bodyPr>
          <a:lstStyle/>
          <a:p>
            <a:endParaRPr lang="en-US" dirty="0">
              <a:latin typeface="Calibri"/>
              <a:cs typeface="Calibri"/>
            </a:endParaRPr>
          </a:p>
        </p:txBody>
      </p:sp>
      <p:sp>
        <p:nvSpPr>
          <p:cNvPr id="29" name="Rounded Rectangle 28"/>
          <p:cNvSpPr>
            <a:spLocks noChangeArrowheads="1"/>
          </p:cNvSpPr>
          <p:nvPr/>
        </p:nvSpPr>
        <p:spPr bwMode="auto">
          <a:xfrm>
            <a:off x="5791200" y="1905000"/>
            <a:ext cx="2743200" cy="2209800"/>
          </a:xfrm>
          <a:prstGeom prst="roundRect">
            <a:avLst>
              <a:gd name="adj" fmla="val 16667"/>
            </a:avLst>
          </a:prstGeom>
          <a:noFill/>
          <a:ln w="9525">
            <a:solidFill>
              <a:schemeClr val="hlink"/>
            </a:solidFill>
            <a:round/>
            <a:headEnd/>
            <a:tailEnd/>
          </a:ln>
        </p:spPr>
        <p:txBody>
          <a:bodyPr>
            <a:prstTxWarp prst="textNoShape">
              <a:avLst/>
            </a:prstTxWarp>
          </a:bodyPr>
          <a:lstStyle/>
          <a:p>
            <a:pPr>
              <a:defRPr/>
            </a:pPr>
            <a:endParaRPr lang="en-US" dirty="0">
              <a:solidFill>
                <a:schemeClr val="bg2">
                  <a:lumMod val="40000"/>
                  <a:lumOff val="60000"/>
                </a:schemeClr>
              </a:solidFill>
              <a:latin typeface="Calibri"/>
              <a:ea typeface="ＭＳ Ｐゴシック" charset="-128"/>
              <a:cs typeface="Calibri"/>
            </a:endParaRPr>
          </a:p>
        </p:txBody>
      </p:sp>
      <p:sp>
        <p:nvSpPr>
          <p:cNvPr id="30" name="Rounded Rectangle 29"/>
          <p:cNvSpPr>
            <a:spLocks noChangeArrowheads="1"/>
          </p:cNvSpPr>
          <p:nvPr/>
        </p:nvSpPr>
        <p:spPr bwMode="auto">
          <a:xfrm>
            <a:off x="5867400" y="4343400"/>
            <a:ext cx="2743200" cy="2209800"/>
          </a:xfrm>
          <a:prstGeom prst="roundRect">
            <a:avLst>
              <a:gd name="adj" fmla="val 16667"/>
            </a:avLst>
          </a:prstGeom>
          <a:noFill/>
          <a:ln w="9525">
            <a:solidFill>
              <a:schemeClr val="hlink"/>
            </a:solidFill>
            <a:round/>
            <a:headEnd/>
            <a:tailEnd/>
          </a:ln>
        </p:spPr>
        <p:txBody>
          <a:bodyPr>
            <a:prstTxWarp prst="textNoShape">
              <a:avLst/>
            </a:prstTxWarp>
          </a:bodyPr>
          <a:lstStyle/>
          <a:p>
            <a:pPr>
              <a:defRPr/>
            </a:pPr>
            <a:endParaRPr lang="en-US" dirty="0">
              <a:solidFill>
                <a:schemeClr val="bg2">
                  <a:lumMod val="40000"/>
                  <a:lumOff val="60000"/>
                </a:schemeClr>
              </a:solidFill>
              <a:latin typeface="Calibri"/>
              <a:ea typeface="ＭＳ Ｐゴシック" charset="-128"/>
              <a:cs typeface="Calibri"/>
            </a:endParaRP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idx="4294967295"/>
          </p:nvPr>
        </p:nvSpPr>
        <p:spPr>
          <a:xfrm>
            <a:off x="914400" y="0"/>
            <a:ext cx="6781800" cy="1143000"/>
          </a:xfrm>
        </p:spPr>
        <p:txBody>
          <a:bodyPr/>
          <a:lstStyle/>
          <a:p>
            <a:pPr eaLnBrk="1" hangingPunct="1"/>
            <a:r>
              <a:rPr lang="en-US" sz="3200">
                <a:cs typeface="Calibri"/>
              </a:rPr>
              <a:t>A Tiny Little Grammar</a:t>
            </a:r>
            <a:endParaRPr lang="en-US">
              <a:cs typeface="Calibri"/>
            </a:endParaRPr>
          </a:p>
        </p:txBody>
      </p:sp>
      <p:sp>
        <p:nvSpPr>
          <p:cNvPr id="89091" name="Rectangle 3"/>
          <p:cNvSpPr>
            <a:spLocks noGrp="1" noChangeArrowheads="1"/>
          </p:cNvSpPr>
          <p:nvPr>
            <p:ph type="body" idx="4294967295"/>
          </p:nvPr>
        </p:nvSpPr>
        <p:spPr>
          <a:xfrm>
            <a:off x="533400" y="1066800"/>
            <a:ext cx="3886200" cy="4114800"/>
          </a:xfrm>
        </p:spPr>
        <p:txBody>
          <a:bodyPr/>
          <a:lstStyle/>
          <a:p>
            <a:pPr eaLnBrk="1" hangingPunct="1">
              <a:lnSpc>
                <a:spcPct val="90000"/>
              </a:lnSpc>
              <a:buFontTx/>
              <a:buNone/>
            </a:pPr>
            <a:r>
              <a:rPr lang="en-US" sz="2400">
                <a:cs typeface="Calibri"/>
              </a:rPr>
              <a:t>5 Rules</a:t>
            </a:r>
            <a:br>
              <a:rPr lang="en-US" sz="2400">
                <a:cs typeface="Calibri"/>
              </a:rPr>
            </a:br>
            <a:r>
              <a:rPr lang="en-US" sz="2400">
                <a:cs typeface="Calibri"/>
              </a:rPr>
              <a:t/>
            </a:r>
            <a:br>
              <a:rPr lang="en-US" sz="2400">
                <a:cs typeface="Calibri"/>
              </a:rPr>
            </a:br>
            <a:r>
              <a:rPr lang="en-US" sz="2400">
                <a:cs typeface="Calibri"/>
              </a:rPr>
              <a:t>S 	--&gt; NP VP</a:t>
            </a:r>
            <a:br>
              <a:rPr lang="en-US" sz="2400">
                <a:cs typeface="Calibri"/>
              </a:rPr>
            </a:br>
            <a:endParaRPr lang="en-US" sz="2400">
              <a:cs typeface="Calibri"/>
            </a:endParaRPr>
          </a:p>
          <a:p>
            <a:pPr eaLnBrk="1" hangingPunct="1">
              <a:lnSpc>
                <a:spcPct val="90000"/>
              </a:lnSpc>
              <a:buFontTx/>
              <a:buNone/>
            </a:pPr>
            <a:r>
              <a:rPr lang="en-US" sz="2400">
                <a:cs typeface="Calibri"/>
              </a:rPr>
              <a:t>	NP	--&gt; Det N</a:t>
            </a:r>
            <a:br>
              <a:rPr lang="en-US" sz="2400">
                <a:cs typeface="Calibri"/>
              </a:rPr>
            </a:br>
            <a:endParaRPr lang="en-US" sz="2400">
              <a:cs typeface="Calibri"/>
            </a:endParaRPr>
          </a:p>
          <a:p>
            <a:pPr eaLnBrk="1" hangingPunct="1">
              <a:lnSpc>
                <a:spcPct val="90000"/>
              </a:lnSpc>
              <a:buFontTx/>
              <a:buNone/>
            </a:pPr>
            <a:r>
              <a:rPr lang="en-US" sz="2400">
                <a:cs typeface="Calibri"/>
              </a:rPr>
              <a:t>	NP	--&gt; N</a:t>
            </a:r>
            <a:br>
              <a:rPr lang="en-US" sz="2400">
                <a:cs typeface="Calibri"/>
              </a:rPr>
            </a:br>
            <a:endParaRPr lang="en-US" sz="2400">
              <a:cs typeface="Calibri"/>
            </a:endParaRPr>
          </a:p>
          <a:p>
            <a:pPr eaLnBrk="1" hangingPunct="1">
              <a:lnSpc>
                <a:spcPct val="90000"/>
              </a:lnSpc>
              <a:buFontTx/>
              <a:buNone/>
            </a:pPr>
            <a:r>
              <a:rPr lang="en-US" sz="2400">
                <a:cs typeface="Calibri"/>
              </a:rPr>
              <a:t>	VP	--&gt; V NP</a:t>
            </a:r>
            <a:br>
              <a:rPr lang="en-US" sz="2400">
                <a:cs typeface="Calibri"/>
              </a:rPr>
            </a:br>
            <a:endParaRPr lang="en-US" sz="2400">
              <a:cs typeface="Calibri"/>
            </a:endParaRPr>
          </a:p>
          <a:p>
            <a:pPr eaLnBrk="1" hangingPunct="1">
              <a:lnSpc>
                <a:spcPct val="90000"/>
              </a:lnSpc>
              <a:buFontTx/>
              <a:buNone/>
            </a:pPr>
            <a:r>
              <a:rPr lang="en-US" sz="2400">
                <a:cs typeface="Calibri"/>
              </a:rPr>
              <a:t>	VP	--&gt; V</a:t>
            </a:r>
            <a:endParaRPr lang="en-US">
              <a:cs typeface="Calibri"/>
            </a:endParaRPr>
          </a:p>
        </p:txBody>
      </p:sp>
      <p:sp>
        <p:nvSpPr>
          <p:cNvPr id="89092" name="Rectangle 4"/>
          <p:cNvSpPr>
            <a:spLocks noChangeArrowheads="1"/>
          </p:cNvSpPr>
          <p:nvPr/>
        </p:nvSpPr>
        <p:spPr bwMode="auto">
          <a:xfrm>
            <a:off x="4876800" y="1295400"/>
            <a:ext cx="3886200" cy="41148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latin typeface="Calibri"/>
                <a:ea typeface="Osaka" pitchFamily="-1" charset="-128"/>
                <a:cs typeface="Calibri"/>
              </a:rPr>
              <a:t>9 Words</a:t>
            </a:r>
            <a:br>
              <a:rPr lang="en-US" b="0" dirty="0">
                <a:latin typeface="Calibri"/>
                <a:ea typeface="Osaka" pitchFamily="-1" charset="-128"/>
                <a:cs typeface="Calibri"/>
              </a:rPr>
            </a:br>
            <a:r>
              <a:rPr lang="en-US" b="0" dirty="0" err="1">
                <a:latin typeface="Calibri"/>
                <a:ea typeface="Osaka" pitchFamily="-1" charset="-128"/>
                <a:cs typeface="Calibri"/>
              </a:rPr>
              <a:t>Det</a:t>
            </a:r>
            <a:r>
              <a:rPr lang="en-US" b="0" dirty="0">
                <a:latin typeface="Calibri"/>
                <a:ea typeface="Osaka" pitchFamily="-1" charset="-128"/>
                <a:cs typeface="Calibri"/>
              </a:rPr>
              <a:t>: </a:t>
            </a:r>
            <a:r>
              <a:rPr lang="en-US" b="0" i="1" dirty="0">
                <a:latin typeface="Calibri"/>
                <a:ea typeface="Osaka" pitchFamily="-1" charset="-128"/>
                <a:cs typeface="Calibri"/>
              </a:rPr>
              <a:t>the, four, some</a:t>
            </a:r>
            <a:br>
              <a:rPr lang="en-US" b="0" i="1" dirty="0">
                <a:latin typeface="Calibri"/>
                <a:ea typeface="Osaka" pitchFamily="-1" charset="-128"/>
                <a:cs typeface="Calibri"/>
              </a:rPr>
            </a:br>
            <a:r>
              <a:rPr lang="en-US" b="0" i="1" dirty="0">
                <a:latin typeface="Calibri"/>
                <a:ea typeface="Osaka" pitchFamily="-1" charset="-128"/>
                <a:cs typeface="Calibri"/>
              </a:rPr>
              <a:t/>
            </a:r>
            <a:br>
              <a:rPr lang="en-US" b="0" i="1" dirty="0">
                <a:latin typeface="Calibri"/>
                <a:ea typeface="Osaka" pitchFamily="-1" charset="-128"/>
                <a:cs typeface="Calibri"/>
              </a:rPr>
            </a:br>
            <a:r>
              <a:rPr lang="en-US" b="0" dirty="0">
                <a:latin typeface="Calibri"/>
                <a:ea typeface="Osaka" pitchFamily="-1" charset="-128"/>
                <a:cs typeface="Calibri"/>
              </a:rPr>
              <a:t>N: </a:t>
            </a:r>
            <a:r>
              <a:rPr lang="en-US" b="0" i="1" dirty="0">
                <a:latin typeface="Calibri"/>
                <a:ea typeface="Osaka" pitchFamily="-1" charset="-128"/>
                <a:cs typeface="Calibri"/>
              </a:rPr>
              <a:t>goblins, crystals, peaches</a:t>
            </a:r>
            <a:r>
              <a:rPr lang="en-US" b="0" dirty="0">
                <a:latin typeface="Calibri"/>
                <a:ea typeface="Osaka" pitchFamily="-1" charset="-128"/>
                <a:cs typeface="Calibri"/>
              </a:rPr>
              <a:t/>
            </a:r>
            <a:br>
              <a:rPr lang="en-US" b="0" dirty="0">
                <a:latin typeface="Calibri"/>
                <a:ea typeface="Osaka" pitchFamily="-1" charset="-128"/>
                <a:cs typeface="Calibri"/>
              </a:rPr>
            </a:br>
            <a:r>
              <a:rPr lang="en-US" b="0" dirty="0">
                <a:latin typeface="Calibri"/>
                <a:ea typeface="Osaka" pitchFamily="-1" charset="-128"/>
                <a:cs typeface="Calibri"/>
              </a:rPr>
              <a:t/>
            </a:r>
            <a:br>
              <a:rPr lang="en-US" b="0" dirty="0">
                <a:latin typeface="Calibri"/>
                <a:ea typeface="Osaka" pitchFamily="-1" charset="-128"/>
                <a:cs typeface="Calibri"/>
              </a:rPr>
            </a:br>
            <a:r>
              <a:rPr lang="en-US" b="0" dirty="0">
                <a:latin typeface="Calibri"/>
                <a:ea typeface="Osaka" pitchFamily="-1" charset="-128"/>
                <a:cs typeface="Calibri"/>
              </a:rPr>
              <a:t>V: </a:t>
            </a:r>
            <a:r>
              <a:rPr lang="en-US" b="0" i="1" dirty="0">
                <a:latin typeface="Calibri"/>
                <a:ea typeface="Osaka" pitchFamily="-1" charset="-128"/>
                <a:cs typeface="Calibri"/>
              </a:rPr>
              <a:t>understood, ate, approached</a:t>
            </a:r>
          </a:p>
        </p:txBody>
      </p:sp>
      <p:sp>
        <p:nvSpPr>
          <p:cNvPr id="940037" name="Text Box 5"/>
          <p:cNvSpPr txBox="1">
            <a:spLocks noChangeArrowheads="1"/>
          </p:cNvSpPr>
          <p:nvPr/>
        </p:nvSpPr>
        <p:spPr bwMode="auto">
          <a:xfrm>
            <a:off x="2895600" y="5029200"/>
            <a:ext cx="4724400" cy="579438"/>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3200" b="0">
                <a:solidFill>
                  <a:schemeClr val="tx2"/>
                </a:solidFill>
                <a:latin typeface="Calibri"/>
                <a:cs typeface="Calibri"/>
              </a:rPr>
              <a:t>468 Sentences</a:t>
            </a: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5"/>
          <p:cNvSpPr txBox="1">
            <a:spLocks noChangeArrowheads="1"/>
          </p:cNvSpPr>
          <p:nvPr/>
        </p:nvSpPr>
        <p:spPr bwMode="auto">
          <a:xfrm>
            <a:off x="2590800" y="5257800"/>
            <a:ext cx="4724400" cy="579438"/>
          </a:xfrm>
          <a:prstGeom prst="rect">
            <a:avLst/>
          </a:prstGeom>
          <a:noFill/>
          <a:ln w="9525">
            <a:noFill/>
            <a:miter lim="800000"/>
            <a:headEnd/>
            <a:tailEnd/>
          </a:ln>
        </p:spPr>
        <p:txBody>
          <a:bodyPr>
            <a:prstTxWarp prst="textNoShape">
              <a:avLst/>
            </a:prstTxWarp>
            <a:spAutoFit/>
          </a:bodyPr>
          <a:lstStyle/>
          <a:p>
            <a:pPr algn="ctr">
              <a:spcBef>
                <a:spcPct val="50000"/>
              </a:spcBef>
            </a:pPr>
            <a:r>
              <a:rPr lang="en-US" sz="3200">
                <a:solidFill>
                  <a:schemeClr val="tx2"/>
                </a:solidFill>
                <a:latin typeface="Calibri"/>
                <a:cs typeface="Calibri"/>
              </a:rPr>
              <a:t>122,100 Sentences</a:t>
            </a:r>
            <a:endParaRPr lang="en-US" sz="3200" b="0">
              <a:solidFill>
                <a:schemeClr val="tx2"/>
              </a:solidFill>
              <a:latin typeface="Calibri"/>
              <a:cs typeface="Calibri"/>
            </a:endParaRPr>
          </a:p>
        </p:txBody>
      </p:sp>
      <p:sp>
        <p:nvSpPr>
          <p:cNvPr id="91139" name="Rectangle 7"/>
          <p:cNvSpPr>
            <a:spLocks noGrp="1" noChangeArrowheads="1"/>
          </p:cNvSpPr>
          <p:nvPr>
            <p:ph type="title" idx="4294967295"/>
          </p:nvPr>
        </p:nvSpPr>
        <p:spPr>
          <a:xfrm>
            <a:off x="914400" y="0"/>
            <a:ext cx="6781800" cy="1143000"/>
          </a:xfrm>
          <a:noFill/>
        </p:spPr>
        <p:txBody>
          <a:bodyPr/>
          <a:lstStyle/>
          <a:p>
            <a:pPr eaLnBrk="1" hangingPunct="1"/>
            <a:r>
              <a:rPr lang="en-US" sz="3200">
                <a:cs typeface="Calibri"/>
              </a:rPr>
              <a:t>A Tiny Little Grammar</a:t>
            </a:r>
            <a:endParaRPr lang="en-US">
              <a:cs typeface="Calibri"/>
            </a:endParaRPr>
          </a:p>
        </p:txBody>
      </p:sp>
      <p:sp>
        <p:nvSpPr>
          <p:cNvPr id="91140" name="Rectangle 8"/>
          <p:cNvSpPr>
            <a:spLocks noChangeArrowheads="1"/>
          </p:cNvSpPr>
          <p:nvPr/>
        </p:nvSpPr>
        <p:spPr bwMode="auto">
          <a:xfrm>
            <a:off x="533400" y="1066800"/>
            <a:ext cx="3886200" cy="4114800"/>
          </a:xfrm>
          <a:prstGeom prst="rect">
            <a:avLst/>
          </a:prstGeom>
          <a:noFill/>
          <a:ln w="9525">
            <a:noFill/>
            <a:miter lim="800000"/>
            <a:headEnd/>
            <a:tailEnd/>
          </a:ln>
        </p:spPr>
        <p:txBody>
          <a:bodyPr>
            <a:prstTxWarp prst="textNoShape">
              <a:avLst/>
            </a:prstTxWarp>
          </a:bodyPr>
          <a:lstStyle/>
          <a:p>
            <a:pPr marL="342900" indent="-342900" eaLnBrk="1" hangingPunct="1">
              <a:lnSpc>
                <a:spcPct val="90000"/>
              </a:lnSpc>
              <a:spcBef>
                <a:spcPct val="20000"/>
              </a:spcBef>
            </a:pPr>
            <a:r>
              <a:rPr lang="en-US" b="0" dirty="0">
                <a:latin typeface="Calibri"/>
                <a:ea typeface="Osaka" pitchFamily="-1" charset="-128"/>
                <a:cs typeface="Calibri"/>
              </a:rPr>
              <a:t>5 Rules</a:t>
            </a:r>
            <a:br>
              <a:rPr lang="en-US" b="0" dirty="0">
                <a:latin typeface="Calibri"/>
                <a:ea typeface="Osaka" pitchFamily="-1" charset="-128"/>
                <a:cs typeface="Calibri"/>
              </a:rPr>
            </a:br>
            <a:r>
              <a:rPr lang="en-US" b="0" dirty="0">
                <a:latin typeface="Calibri"/>
                <a:ea typeface="Osaka" pitchFamily="-1" charset="-128"/>
                <a:cs typeface="Calibri"/>
              </a:rPr>
              <a:t/>
            </a:r>
            <a:br>
              <a:rPr lang="en-US" b="0" dirty="0">
                <a:latin typeface="Calibri"/>
                <a:ea typeface="Osaka" pitchFamily="-1" charset="-128"/>
                <a:cs typeface="Calibri"/>
              </a:rPr>
            </a:br>
            <a:r>
              <a:rPr lang="en-US" b="0" dirty="0">
                <a:latin typeface="Calibri"/>
                <a:ea typeface="Osaka" pitchFamily="-1" charset="-128"/>
                <a:cs typeface="Calibri"/>
              </a:rPr>
              <a:t>S 	--&gt; NP VP</a:t>
            </a:r>
            <a:br>
              <a:rPr lang="en-US" b="0" dirty="0">
                <a:latin typeface="Calibri"/>
                <a:ea typeface="Osaka" pitchFamily="-1" charset="-128"/>
                <a:cs typeface="Calibri"/>
              </a:rPr>
            </a:br>
            <a:endParaRPr lang="en-US" b="0" dirty="0">
              <a:latin typeface="Calibri"/>
              <a:ea typeface="Osaka" pitchFamily="-1" charset="-128"/>
              <a:cs typeface="Calibri"/>
            </a:endParaRPr>
          </a:p>
          <a:p>
            <a:pPr marL="342900" indent="-342900" eaLnBrk="1" hangingPunct="1">
              <a:lnSpc>
                <a:spcPct val="90000"/>
              </a:lnSpc>
              <a:spcBef>
                <a:spcPct val="20000"/>
              </a:spcBef>
            </a:pPr>
            <a:r>
              <a:rPr lang="en-US" b="0" dirty="0">
                <a:latin typeface="Calibri"/>
                <a:ea typeface="Osaka" pitchFamily="-1" charset="-128"/>
                <a:cs typeface="Calibri"/>
              </a:rPr>
              <a:t>	NP	--&gt; </a:t>
            </a:r>
            <a:r>
              <a:rPr lang="en-US" b="0" dirty="0" err="1">
                <a:latin typeface="Calibri"/>
                <a:ea typeface="Osaka" pitchFamily="-1" charset="-128"/>
                <a:cs typeface="Calibri"/>
              </a:rPr>
              <a:t>Det</a:t>
            </a:r>
            <a:r>
              <a:rPr lang="en-US" b="0" dirty="0">
                <a:latin typeface="Calibri"/>
                <a:ea typeface="Osaka" pitchFamily="-1" charset="-128"/>
                <a:cs typeface="Calibri"/>
              </a:rPr>
              <a:t> N</a:t>
            </a:r>
            <a:br>
              <a:rPr lang="en-US" b="0" dirty="0">
                <a:latin typeface="Calibri"/>
                <a:ea typeface="Osaka" pitchFamily="-1" charset="-128"/>
                <a:cs typeface="Calibri"/>
              </a:rPr>
            </a:br>
            <a:endParaRPr lang="en-US" b="0" dirty="0">
              <a:latin typeface="Calibri"/>
              <a:ea typeface="Osaka" pitchFamily="-1" charset="-128"/>
              <a:cs typeface="Calibri"/>
            </a:endParaRPr>
          </a:p>
          <a:p>
            <a:pPr marL="342900" indent="-342900" eaLnBrk="1" hangingPunct="1">
              <a:lnSpc>
                <a:spcPct val="90000"/>
              </a:lnSpc>
              <a:spcBef>
                <a:spcPct val="20000"/>
              </a:spcBef>
            </a:pPr>
            <a:r>
              <a:rPr lang="en-US" b="0" dirty="0">
                <a:latin typeface="Calibri"/>
                <a:ea typeface="Osaka" pitchFamily="-1" charset="-128"/>
                <a:cs typeface="Calibri"/>
              </a:rPr>
              <a:t>	NP	--&gt; N</a:t>
            </a:r>
            <a:br>
              <a:rPr lang="en-US" b="0" dirty="0">
                <a:latin typeface="Calibri"/>
                <a:ea typeface="Osaka" pitchFamily="-1" charset="-128"/>
                <a:cs typeface="Calibri"/>
              </a:rPr>
            </a:br>
            <a:endParaRPr lang="en-US" b="0" dirty="0">
              <a:latin typeface="Calibri"/>
              <a:ea typeface="Osaka" pitchFamily="-1" charset="-128"/>
              <a:cs typeface="Calibri"/>
            </a:endParaRPr>
          </a:p>
          <a:p>
            <a:pPr marL="342900" indent="-342900" eaLnBrk="1" hangingPunct="1">
              <a:lnSpc>
                <a:spcPct val="90000"/>
              </a:lnSpc>
              <a:spcBef>
                <a:spcPct val="20000"/>
              </a:spcBef>
            </a:pPr>
            <a:r>
              <a:rPr lang="en-US" b="0" dirty="0">
                <a:latin typeface="Calibri"/>
                <a:ea typeface="Osaka" pitchFamily="-1" charset="-128"/>
                <a:cs typeface="Calibri"/>
              </a:rPr>
              <a:t>	VP	--&gt; V NP</a:t>
            </a:r>
            <a:br>
              <a:rPr lang="en-US" b="0" dirty="0">
                <a:latin typeface="Calibri"/>
                <a:ea typeface="Osaka" pitchFamily="-1" charset="-128"/>
                <a:cs typeface="Calibri"/>
              </a:rPr>
            </a:br>
            <a:endParaRPr lang="en-US" b="0" dirty="0">
              <a:latin typeface="Calibri"/>
              <a:ea typeface="Osaka" pitchFamily="-1" charset="-128"/>
              <a:cs typeface="Calibri"/>
            </a:endParaRPr>
          </a:p>
          <a:p>
            <a:pPr marL="342900" indent="-342900" eaLnBrk="1" hangingPunct="1">
              <a:lnSpc>
                <a:spcPct val="90000"/>
              </a:lnSpc>
              <a:spcBef>
                <a:spcPct val="20000"/>
              </a:spcBef>
            </a:pPr>
            <a:r>
              <a:rPr lang="en-US" b="0" dirty="0">
                <a:latin typeface="Calibri"/>
                <a:ea typeface="Osaka" pitchFamily="-1" charset="-128"/>
                <a:cs typeface="Calibri"/>
              </a:rPr>
              <a:t>	VP	--&gt; V</a:t>
            </a:r>
            <a:endParaRPr lang="en-US" sz="3200" b="0" dirty="0">
              <a:latin typeface="Calibri"/>
              <a:ea typeface="Osaka" pitchFamily="-1" charset="-128"/>
              <a:cs typeface="Calibri"/>
            </a:endParaRPr>
          </a:p>
        </p:txBody>
      </p:sp>
      <p:sp>
        <p:nvSpPr>
          <p:cNvPr id="91141" name="Rectangle 9"/>
          <p:cNvSpPr>
            <a:spLocks noChangeArrowheads="1"/>
          </p:cNvSpPr>
          <p:nvPr/>
        </p:nvSpPr>
        <p:spPr bwMode="auto">
          <a:xfrm>
            <a:off x="4876800" y="1143000"/>
            <a:ext cx="3886200" cy="41148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latin typeface="Calibri"/>
                <a:ea typeface="Osaka" pitchFamily="-1" charset="-128"/>
                <a:cs typeface="Calibri"/>
              </a:rPr>
              <a:t>30 Words</a:t>
            </a:r>
            <a:br>
              <a:rPr lang="en-US" b="0" dirty="0">
                <a:latin typeface="Calibri"/>
                <a:ea typeface="Osaka" pitchFamily="-1" charset="-128"/>
                <a:cs typeface="Calibri"/>
              </a:rPr>
            </a:br>
            <a:r>
              <a:rPr lang="en-US" b="0" dirty="0" err="1">
                <a:latin typeface="Calibri"/>
                <a:ea typeface="Osaka" pitchFamily="-1" charset="-128"/>
                <a:cs typeface="Calibri"/>
              </a:rPr>
              <a:t>Det</a:t>
            </a:r>
            <a:r>
              <a:rPr lang="en-US" b="0" dirty="0">
                <a:latin typeface="Calibri"/>
                <a:ea typeface="Osaka" pitchFamily="-1" charset="-128"/>
                <a:cs typeface="Calibri"/>
              </a:rPr>
              <a:t>: </a:t>
            </a:r>
            <a:r>
              <a:rPr lang="en-US" b="0" i="1" dirty="0">
                <a:latin typeface="Calibri"/>
                <a:ea typeface="Osaka" pitchFamily="-1" charset="-128"/>
                <a:cs typeface="Calibri"/>
              </a:rPr>
              <a:t>the, four, some</a:t>
            </a:r>
            <a:br>
              <a:rPr lang="en-US" b="0" i="1" dirty="0">
                <a:latin typeface="Calibri"/>
                <a:ea typeface="Osaka" pitchFamily="-1" charset="-128"/>
                <a:cs typeface="Calibri"/>
              </a:rPr>
            </a:br>
            <a:r>
              <a:rPr lang="en-US" b="0" i="1" dirty="0">
                <a:latin typeface="Calibri"/>
                <a:ea typeface="Osaka" pitchFamily="-1" charset="-128"/>
                <a:cs typeface="Calibri"/>
              </a:rPr>
              <a:t>+ 7 more</a:t>
            </a:r>
          </a:p>
          <a:p>
            <a:pPr marL="342900" indent="-342900" eaLnBrk="1" hangingPunct="1">
              <a:spcBef>
                <a:spcPct val="20000"/>
              </a:spcBef>
            </a:pPr>
            <a:r>
              <a:rPr lang="en-US" b="0" i="1" dirty="0">
                <a:latin typeface="Calibri"/>
                <a:ea typeface="Osaka" pitchFamily="-1" charset="-128"/>
                <a:cs typeface="Calibri"/>
              </a:rPr>
              <a:t/>
            </a:r>
            <a:br>
              <a:rPr lang="en-US" b="0" i="1" dirty="0">
                <a:latin typeface="Calibri"/>
                <a:ea typeface="Osaka" pitchFamily="-1" charset="-128"/>
                <a:cs typeface="Calibri"/>
              </a:rPr>
            </a:br>
            <a:r>
              <a:rPr lang="en-US" b="0" dirty="0">
                <a:latin typeface="Calibri"/>
                <a:ea typeface="Osaka" pitchFamily="-1" charset="-128"/>
                <a:cs typeface="Calibri"/>
              </a:rPr>
              <a:t>N: </a:t>
            </a:r>
            <a:r>
              <a:rPr lang="en-US" b="0" i="1" dirty="0">
                <a:latin typeface="Calibri"/>
                <a:ea typeface="Osaka" pitchFamily="-1" charset="-128"/>
                <a:cs typeface="Calibri"/>
              </a:rPr>
              <a:t>goblins, crystals, peaches</a:t>
            </a:r>
            <a:r>
              <a:rPr lang="en-US" b="0" dirty="0">
                <a:latin typeface="Calibri"/>
                <a:ea typeface="Osaka" pitchFamily="-1" charset="-128"/>
                <a:cs typeface="Calibri"/>
              </a:rPr>
              <a:t> + 7 more</a:t>
            </a:r>
            <a:br>
              <a:rPr lang="en-US" b="0" dirty="0">
                <a:latin typeface="Calibri"/>
                <a:ea typeface="Osaka" pitchFamily="-1" charset="-128"/>
                <a:cs typeface="Calibri"/>
              </a:rPr>
            </a:br>
            <a:endParaRPr lang="en-US" b="0" dirty="0">
              <a:latin typeface="Calibri"/>
              <a:ea typeface="Osaka" pitchFamily="-1" charset="-128"/>
              <a:cs typeface="Calibri"/>
            </a:endParaRPr>
          </a:p>
          <a:p>
            <a:pPr marL="342900" indent="-342900" eaLnBrk="1" hangingPunct="1">
              <a:spcBef>
                <a:spcPct val="20000"/>
              </a:spcBef>
            </a:pPr>
            <a:r>
              <a:rPr lang="en-US" b="0" dirty="0">
                <a:latin typeface="Calibri"/>
                <a:ea typeface="Osaka" pitchFamily="-1" charset="-128"/>
                <a:cs typeface="Calibri"/>
              </a:rPr>
              <a:t>	V: </a:t>
            </a:r>
            <a:r>
              <a:rPr lang="en-US" b="0" i="1" dirty="0">
                <a:latin typeface="Calibri"/>
                <a:ea typeface="Osaka" pitchFamily="-1" charset="-128"/>
                <a:cs typeface="Calibri"/>
              </a:rPr>
              <a:t>understood, ate, approached + 7 more</a:t>
            </a: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idx="4294967295"/>
          </p:nvPr>
        </p:nvSpPr>
        <p:spPr>
          <a:xfrm>
            <a:off x="1143000" y="0"/>
            <a:ext cx="6781800" cy="1143000"/>
          </a:xfrm>
        </p:spPr>
        <p:txBody>
          <a:bodyPr/>
          <a:lstStyle/>
          <a:p>
            <a:pPr eaLnBrk="1" hangingPunct="1"/>
            <a:r>
              <a:rPr lang="en-US" sz="3200">
                <a:cs typeface="Calibri"/>
              </a:rPr>
              <a:t>Embedded Sentences</a:t>
            </a:r>
            <a:endParaRPr lang="en-US">
              <a:cs typeface="Calibri"/>
            </a:endParaRPr>
          </a:p>
        </p:txBody>
      </p:sp>
      <p:sp>
        <p:nvSpPr>
          <p:cNvPr id="93187" name="Rectangle 3"/>
          <p:cNvSpPr>
            <a:spLocks noGrp="1" noChangeArrowheads="1"/>
          </p:cNvSpPr>
          <p:nvPr>
            <p:ph type="body" idx="4294967295"/>
          </p:nvPr>
        </p:nvSpPr>
        <p:spPr>
          <a:xfrm>
            <a:off x="0" y="1219200"/>
            <a:ext cx="9144000" cy="5334000"/>
          </a:xfrm>
        </p:spPr>
        <p:txBody>
          <a:bodyPr/>
          <a:lstStyle/>
          <a:p>
            <a:pPr eaLnBrk="1" hangingPunct="1">
              <a:lnSpc>
                <a:spcPct val="90000"/>
              </a:lnSpc>
              <a:buFontTx/>
              <a:buNone/>
            </a:pPr>
            <a:r>
              <a:rPr lang="en-US" sz="2200" dirty="0">
                <a:cs typeface="Calibri"/>
              </a:rPr>
              <a:t>Additional VP Rule</a:t>
            </a:r>
          </a:p>
          <a:p>
            <a:pPr eaLnBrk="1" hangingPunct="1">
              <a:lnSpc>
                <a:spcPct val="90000"/>
              </a:lnSpc>
            </a:pPr>
            <a:endParaRPr lang="en-US" sz="2200" dirty="0">
              <a:cs typeface="Calibri"/>
            </a:endParaRPr>
          </a:p>
          <a:p>
            <a:pPr eaLnBrk="1" hangingPunct="1">
              <a:lnSpc>
                <a:spcPct val="90000"/>
              </a:lnSpc>
              <a:buFontTx/>
              <a:buNone/>
            </a:pPr>
            <a:r>
              <a:rPr lang="en-US" sz="2200" dirty="0">
                <a:cs typeface="Calibri"/>
              </a:rPr>
              <a:t>	</a:t>
            </a:r>
            <a:r>
              <a:rPr lang="en-US" sz="2200" dirty="0" err="1">
                <a:solidFill>
                  <a:schemeClr val="hlink"/>
                </a:solidFill>
                <a:cs typeface="Calibri"/>
              </a:rPr>
              <a:t>Hoggle</a:t>
            </a:r>
            <a:r>
              <a:rPr lang="en-US" sz="2200" dirty="0">
                <a:solidFill>
                  <a:schemeClr val="hlink"/>
                </a:solidFill>
                <a:cs typeface="Calibri"/>
              </a:rPr>
              <a:t> thought</a:t>
            </a:r>
            <a:r>
              <a:rPr lang="en-US" sz="2200" dirty="0">
                <a:cs typeface="Calibri"/>
              </a:rPr>
              <a:t> Sarah ate the peach.</a:t>
            </a:r>
          </a:p>
          <a:p>
            <a:pPr eaLnBrk="1" hangingPunct="1">
              <a:lnSpc>
                <a:spcPct val="90000"/>
              </a:lnSpc>
              <a:buFontTx/>
              <a:buNone/>
            </a:pPr>
            <a:r>
              <a:rPr lang="en-US" sz="2200" dirty="0">
                <a:cs typeface="Calibri"/>
              </a:rPr>
              <a:t>	VP </a:t>
            </a:r>
            <a:r>
              <a:rPr lang="en-US" sz="2200" dirty="0">
                <a:cs typeface="Calibri"/>
                <a:sym typeface="Wingdings" pitchFamily="-1" charset="2"/>
              </a:rPr>
              <a:t></a:t>
            </a:r>
            <a:r>
              <a:rPr lang="en-US" sz="2200" dirty="0">
                <a:cs typeface="Calibri"/>
              </a:rPr>
              <a:t> V </a:t>
            </a:r>
            <a:r>
              <a:rPr lang="en-US" sz="2200" dirty="0">
                <a:solidFill>
                  <a:srgbClr val="0C6034"/>
                </a:solidFill>
                <a:cs typeface="Calibri"/>
              </a:rPr>
              <a:t>S</a:t>
            </a:r>
            <a:r>
              <a:rPr lang="en-US" sz="2200" dirty="0">
                <a:cs typeface="Calibri"/>
              </a:rPr>
              <a:t/>
            </a:r>
            <a:br>
              <a:rPr lang="en-US" sz="2200" dirty="0">
                <a:cs typeface="Calibri"/>
              </a:rPr>
            </a:br>
            <a:endParaRPr lang="en-US" sz="2200" dirty="0">
              <a:cs typeface="Calibri"/>
            </a:endParaRPr>
          </a:p>
          <a:p>
            <a:pPr eaLnBrk="1" hangingPunct="1">
              <a:lnSpc>
                <a:spcPct val="90000"/>
              </a:lnSpc>
              <a:buFontTx/>
              <a:buNone/>
            </a:pPr>
            <a:r>
              <a:rPr lang="en-US" sz="2200" dirty="0">
                <a:cs typeface="Calibri"/>
              </a:rPr>
              <a:t>	</a:t>
            </a:r>
          </a:p>
          <a:p>
            <a:pPr eaLnBrk="1" hangingPunct="1">
              <a:lnSpc>
                <a:spcPct val="90000"/>
              </a:lnSpc>
              <a:buFontTx/>
              <a:buNone/>
            </a:pPr>
            <a:r>
              <a:rPr lang="en-US" sz="2200" dirty="0">
                <a:cs typeface="Calibri"/>
              </a:rPr>
              <a:t>	</a:t>
            </a:r>
          </a:p>
          <a:p>
            <a:pPr eaLnBrk="1" hangingPunct="1">
              <a:lnSpc>
                <a:spcPct val="90000"/>
              </a:lnSpc>
              <a:buFontTx/>
              <a:buNone/>
            </a:pPr>
            <a:r>
              <a:rPr lang="en-US" sz="2200" dirty="0">
                <a:cs typeface="Calibri"/>
              </a:rPr>
              <a:t>	Recursion =</a:t>
            </a:r>
            <a:r>
              <a:rPr lang="en-US" sz="2200" dirty="0">
                <a:solidFill>
                  <a:schemeClr val="bg2"/>
                </a:solidFill>
                <a:cs typeface="Calibri"/>
              </a:rPr>
              <a:t> </a:t>
            </a:r>
            <a:r>
              <a:rPr lang="en-US" sz="2200" dirty="0">
                <a:solidFill>
                  <a:srgbClr val="0C6034"/>
                </a:solidFill>
                <a:cs typeface="Calibri"/>
              </a:rPr>
              <a:t>a phrase of one kind inside a phrase of the same kind</a:t>
            </a:r>
            <a:r>
              <a:rPr lang="en-US" sz="2200" dirty="0">
                <a:cs typeface="Calibri"/>
              </a:rPr>
              <a:t> (a sentence is a kind of phrase, so a sentence-inside-a-sentence fits this definition)</a:t>
            </a:r>
          </a:p>
          <a:p>
            <a:pPr eaLnBrk="1" hangingPunct="1">
              <a:lnSpc>
                <a:spcPct val="90000"/>
              </a:lnSpc>
              <a:buFontTx/>
              <a:buNone/>
            </a:pPr>
            <a:endParaRPr lang="en-US" sz="2200" dirty="0">
              <a:cs typeface="Calibri"/>
            </a:endParaRPr>
          </a:p>
          <a:p>
            <a:pPr eaLnBrk="1" hangingPunct="1">
              <a:lnSpc>
                <a:spcPct val="90000"/>
              </a:lnSpc>
              <a:buFontTx/>
              <a:buNone/>
            </a:pPr>
            <a:endParaRPr lang="en-US" sz="2200" dirty="0">
              <a:cs typeface="Calibri"/>
            </a:endParaRPr>
          </a:p>
          <a:p>
            <a:pPr eaLnBrk="1" hangingPunct="1">
              <a:lnSpc>
                <a:spcPct val="90000"/>
              </a:lnSpc>
              <a:buFontTx/>
              <a:buNone/>
            </a:pPr>
            <a:r>
              <a:rPr lang="en-US" sz="2200" dirty="0">
                <a:cs typeface="Calibri"/>
              </a:rPr>
              <a:t>	Combine with S --&gt; NP VP, to get recursion:</a:t>
            </a:r>
          </a:p>
          <a:p>
            <a:pPr eaLnBrk="1" hangingPunct="1">
              <a:lnSpc>
                <a:spcPct val="90000"/>
              </a:lnSpc>
              <a:buFontTx/>
              <a:buNone/>
            </a:pPr>
            <a:endParaRPr lang="en-US" sz="2200" dirty="0">
              <a:cs typeface="Calibri"/>
            </a:endParaRPr>
          </a:p>
          <a:p>
            <a:pPr eaLnBrk="1" hangingPunct="1">
              <a:lnSpc>
                <a:spcPct val="90000"/>
              </a:lnSpc>
              <a:buFontTx/>
              <a:buNone/>
            </a:pPr>
            <a:r>
              <a:rPr lang="en-US" sz="2200" dirty="0">
                <a:cs typeface="Calibri"/>
              </a:rPr>
              <a:t>	</a:t>
            </a:r>
            <a:r>
              <a:rPr lang="en-US" sz="2200" dirty="0">
                <a:solidFill>
                  <a:srgbClr val="0F713C"/>
                </a:solidFill>
                <a:cs typeface="Calibri"/>
              </a:rPr>
              <a:t>S</a:t>
            </a:r>
            <a:r>
              <a:rPr lang="en-US" sz="2200" dirty="0">
                <a:cs typeface="Calibri"/>
              </a:rPr>
              <a:t> --&gt; NP VP --&gt; NP V </a:t>
            </a:r>
            <a:r>
              <a:rPr lang="en-US" sz="2200" dirty="0">
                <a:solidFill>
                  <a:srgbClr val="0F713C"/>
                </a:solidFill>
                <a:cs typeface="Calibri"/>
              </a:rPr>
              <a:t>S</a:t>
            </a:r>
            <a:endParaRPr lang="en-US" sz="2200" dirty="0">
              <a:cs typeface="Calibri"/>
            </a:endParaRPr>
          </a:p>
        </p:txBody>
      </p:sp>
      <p:sp>
        <p:nvSpPr>
          <p:cNvPr id="93188" name="Text Box 4"/>
          <p:cNvSpPr txBox="1">
            <a:spLocks noChangeArrowheads="1"/>
          </p:cNvSpPr>
          <p:nvPr/>
        </p:nvSpPr>
        <p:spPr bwMode="auto">
          <a:xfrm>
            <a:off x="5029200" y="2438400"/>
            <a:ext cx="3962400" cy="1200328"/>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b="0" dirty="0">
                <a:latin typeface="Calibri"/>
                <a:cs typeface="Calibri"/>
              </a:rPr>
              <a:t>Can be used to create a sentence-inside-a-sentence</a:t>
            </a:r>
            <a:br>
              <a:rPr lang="en-US" b="0" dirty="0">
                <a:latin typeface="Calibri"/>
                <a:cs typeface="Calibri"/>
              </a:rPr>
            </a:br>
            <a:r>
              <a:rPr lang="en-US" b="0" dirty="0">
                <a:latin typeface="Calibri"/>
                <a:cs typeface="Calibri"/>
              </a:rPr>
              <a:t>= example of </a:t>
            </a:r>
            <a:r>
              <a:rPr lang="en-US" i="1" dirty="0">
                <a:solidFill>
                  <a:srgbClr val="0C6034"/>
                </a:solidFill>
                <a:latin typeface="Calibri"/>
                <a:cs typeface="Calibri"/>
              </a:rPr>
              <a:t>recursion</a:t>
            </a:r>
            <a:endParaRPr lang="en-US" i="1" dirty="0">
              <a:solidFill>
                <a:srgbClr val="FFFF00"/>
              </a:solidFill>
              <a:latin typeface="Calibri"/>
              <a:cs typeface="Calibri"/>
            </a:endParaRPr>
          </a:p>
        </p:txBody>
      </p:sp>
      <p:sp>
        <p:nvSpPr>
          <p:cNvPr id="93190" name="Rectangle 6"/>
          <p:cNvSpPr>
            <a:spLocks noChangeArrowheads="1"/>
          </p:cNvSpPr>
          <p:nvPr/>
        </p:nvSpPr>
        <p:spPr bwMode="auto">
          <a:xfrm>
            <a:off x="4953000" y="2438400"/>
            <a:ext cx="3581400" cy="1143000"/>
          </a:xfrm>
          <a:prstGeom prst="rect">
            <a:avLst/>
          </a:prstGeom>
          <a:noFill/>
          <a:ln w="9525">
            <a:solidFill>
              <a:schemeClr val="hlink"/>
            </a:solidFill>
            <a:miter lim="800000"/>
            <a:headEnd/>
            <a:tailEnd/>
          </a:ln>
        </p:spPr>
        <p:txBody>
          <a:bodyPr wrap="none" anchor="ctr">
            <a:prstTxWarp prst="textNoShape">
              <a:avLst/>
            </a:prstTxWarp>
          </a:bodyPr>
          <a:lstStyle/>
          <a:p>
            <a:endParaRPr lang="en-US" dirty="0">
              <a:latin typeface="Calibri"/>
              <a:cs typeface="Calibri"/>
            </a:endParaRPr>
          </a:p>
        </p:txBody>
      </p:sp>
      <p:sp>
        <p:nvSpPr>
          <p:cNvPr id="93193" name="AutoShape 5"/>
          <p:cNvSpPr>
            <a:spLocks noChangeArrowheads="1"/>
          </p:cNvSpPr>
          <p:nvPr/>
        </p:nvSpPr>
        <p:spPr bwMode="auto">
          <a:xfrm>
            <a:off x="2133600" y="2286000"/>
            <a:ext cx="2209800" cy="533400"/>
          </a:xfrm>
          <a:prstGeom prst="leftArrow">
            <a:avLst>
              <a:gd name="adj1" fmla="val 50000"/>
              <a:gd name="adj2" fmla="val 103571"/>
            </a:avLst>
          </a:prstGeom>
          <a:solidFill>
            <a:schemeClr val="hlink">
              <a:alpha val="50195"/>
            </a:schemeClr>
          </a:solidFill>
          <a:ln w="9525">
            <a:solidFill>
              <a:schemeClr val="tx1"/>
            </a:solidFill>
            <a:miter lim="800000"/>
            <a:headEnd/>
            <a:tailEnd/>
          </a:ln>
        </p:spPr>
        <p:txBody>
          <a:bodyPr wrap="none" anchor="ctr">
            <a:prstTxWarp prst="textNoShape">
              <a:avLst/>
            </a:prstTxWarp>
          </a:bodyPr>
          <a:lstStyle/>
          <a:p>
            <a:endParaRPr lang="en-US" dirty="0">
              <a:latin typeface="Calibri"/>
              <a:cs typeface="Calibri"/>
            </a:endParaRPr>
          </a:p>
        </p:txBody>
      </p:sp>
      <p:pic>
        <p:nvPicPr>
          <p:cNvPr id="7" name="Picture 6"/>
          <p:cNvPicPr>
            <a:picLocks noChangeAspect="1"/>
          </p:cNvPicPr>
          <p:nvPr/>
        </p:nvPicPr>
        <p:blipFill>
          <a:blip r:embed="rId3"/>
          <a:stretch>
            <a:fillRect/>
          </a:stretch>
        </p:blipFill>
        <p:spPr>
          <a:xfrm>
            <a:off x="6400800" y="4724400"/>
            <a:ext cx="2413000" cy="180975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685800" y="0"/>
            <a:ext cx="7772400" cy="1143000"/>
          </a:xfrm>
        </p:spPr>
        <p:txBody>
          <a:bodyPr/>
          <a:lstStyle/>
          <a:p>
            <a:pPr eaLnBrk="1" hangingPunct="1"/>
            <a:r>
              <a:rPr lang="en-US" sz="3200"/>
              <a:t>Words and word parts</a:t>
            </a:r>
          </a:p>
        </p:txBody>
      </p:sp>
      <p:sp>
        <p:nvSpPr>
          <p:cNvPr id="21507" name="Rectangle 3"/>
          <p:cNvSpPr>
            <a:spLocks noGrp="1" noChangeArrowheads="1"/>
          </p:cNvSpPr>
          <p:nvPr>
            <p:ph type="body" idx="4294967295"/>
          </p:nvPr>
        </p:nvSpPr>
        <p:spPr>
          <a:xfrm>
            <a:off x="0" y="1066800"/>
            <a:ext cx="9144000" cy="1219200"/>
          </a:xfrm>
        </p:spPr>
        <p:txBody>
          <a:bodyPr/>
          <a:lstStyle/>
          <a:p>
            <a:pPr eaLnBrk="1" hangingPunct="1">
              <a:buFontTx/>
              <a:buNone/>
            </a:pPr>
            <a:r>
              <a:rPr lang="en-US" sz="2400"/>
              <a:t>The smallest unit manipulated by the rules of syntax is </a:t>
            </a:r>
            <a:r>
              <a:rPr lang="en-US" sz="2400" i="1">
                <a:solidFill>
                  <a:schemeClr val="tx2"/>
                </a:solidFill>
              </a:rPr>
              <a:t>not</a:t>
            </a:r>
            <a:r>
              <a:rPr lang="en-US" sz="2400" i="1"/>
              <a:t> </a:t>
            </a:r>
            <a:r>
              <a:rPr lang="en-US" sz="2400"/>
              <a:t>a single word.  Instead there are units smaller than words that play a role, called </a:t>
            </a:r>
            <a:r>
              <a:rPr lang="en-US" sz="2400">
                <a:solidFill>
                  <a:schemeClr val="hlink"/>
                </a:solidFill>
              </a:rPr>
              <a:t>morphemes</a:t>
            </a:r>
            <a:r>
              <a:rPr lang="en-US" sz="2400"/>
              <a:t>.</a:t>
            </a:r>
          </a:p>
        </p:txBody>
      </p:sp>
      <p:sp>
        <p:nvSpPr>
          <p:cNvPr id="21508" name="Rectangle 4"/>
          <p:cNvSpPr>
            <a:spLocks noChangeArrowheads="1"/>
          </p:cNvSpPr>
          <p:nvPr/>
        </p:nvSpPr>
        <p:spPr bwMode="auto">
          <a:xfrm>
            <a:off x="457200" y="2590800"/>
            <a:ext cx="8458200" cy="12192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latin typeface="Calibri"/>
                <a:ea typeface="Osaka" pitchFamily="-1" charset="-128"/>
                <a:cs typeface="Osaka" pitchFamily="-1" charset="-128"/>
              </a:rPr>
              <a:t>One goblin.</a:t>
            </a:r>
          </a:p>
          <a:p>
            <a:pPr marL="342900" indent="-342900" eaLnBrk="1" hangingPunct="1">
              <a:spcBef>
                <a:spcPct val="20000"/>
              </a:spcBef>
            </a:pPr>
            <a:r>
              <a:rPr lang="en-US" b="0" dirty="0">
                <a:latin typeface="Calibri"/>
                <a:ea typeface="Osaka" pitchFamily="-1" charset="-128"/>
                <a:cs typeface="Osaka" pitchFamily="-1" charset="-128"/>
              </a:rPr>
              <a:t>Two goblin</a:t>
            </a:r>
            <a:r>
              <a:rPr lang="en-US" b="0" dirty="0">
                <a:solidFill>
                  <a:schemeClr val="hlink"/>
                </a:solidFill>
                <a:latin typeface="Calibri"/>
                <a:ea typeface="Osaka" pitchFamily="-1" charset="-128"/>
                <a:cs typeface="Osaka" pitchFamily="-1" charset="-128"/>
              </a:rPr>
              <a:t>s</a:t>
            </a:r>
            <a:r>
              <a:rPr lang="en-US" b="0" dirty="0">
                <a:latin typeface="Calibri"/>
                <a:ea typeface="Osaka" pitchFamily="-1" charset="-128"/>
                <a:cs typeface="Osaka" pitchFamily="-1" charset="-128"/>
              </a:rPr>
              <a:t>.		goblins = goblin + </a:t>
            </a:r>
            <a:r>
              <a:rPr lang="en-US" b="0" dirty="0">
                <a:solidFill>
                  <a:schemeClr val="hlink"/>
                </a:solidFill>
                <a:latin typeface="Calibri"/>
                <a:ea typeface="Osaka" pitchFamily="-1" charset="-128"/>
                <a:cs typeface="Osaka" pitchFamily="-1" charset="-128"/>
              </a:rPr>
              <a:t>s</a:t>
            </a:r>
            <a:r>
              <a:rPr lang="en-US" b="0" dirty="0">
                <a:latin typeface="Calibri"/>
                <a:ea typeface="Osaka" pitchFamily="-1" charset="-128"/>
                <a:cs typeface="Osaka" pitchFamily="-1" charset="-128"/>
              </a:rPr>
              <a:t> = </a:t>
            </a:r>
          </a:p>
        </p:txBody>
      </p:sp>
      <p:sp>
        <p:nvSpPr>
          <p:cNvPr id="21509" name="Text Box 6"/>
          <p:cNvSpPr txBox="1">
            <a:spLocks noChangeArrowheads="1"/>
          </p:cNvSpPr>
          <p:nvPr/>
        </p:nvSpPr>
        <p:spPr bwMode="auto">
          <a:xfrm>
            <a:off x="7620000" y="2971800"/>
            <a:ext cx="1126931" cy="461665"/>
          </a:xfrm>
          <a:prstGeom prst="rect">
            <a:avLst/>
          </a:prstGeom>
          <a:noFill/>
          <a:ln w="9525">
            <a:noFill/>
            <a:miter lim="800000"/>
            <a:headEnd/>
            <a:tailEnd/>
          </a:ln>
        </p:spPr>
        <p:txBody>
          <a:bodyPr wrap="none">
            <a:prstTxWarp prst="textNoShape">
              <a:avLst/>
            </a:prstTxWarp>
            <a:spAutoFit/>
          </a:bodyPr>
          <a:lstStyle/>
          <a:p>
            <a:r>
              <a:rPr lang="en-US" b="0" dirty="0">
                <a:latin typeface="Calibri"/>
              </a:rPr>
              <a:t>+ </a:t>
            </a:r>
            <a:r>
              <a:rPr lang="en-US" b="0" dirty="0">
                <a:solidFill>
                  <a:schemeClr val="hlink"/>
                </a:solidFill>
                <a:latin typeface="Calibri"/>
              </a:rPr>
              <a:t>plural</a:t>
            </a:r>
            <a:endParaRPr lang="en-US" b="0" dirty="0">
              <a:latin typeface="Calibri"/>
            </a:endParaRPr>
          </a:p>
        </p:txBody>
      </p:sp>
      <p:sp>
        <p:nvSpPr>
          <p:cNvPr id="21510" name="Rectangle 7"/>
          <p:cNvSpPr>
            <a:spLocks noChangeArrowheads="1"/>
          </p:cNvSpPr>
          <p:nvPr/>
        </p:nvSpPr>
        <p:spPr bwMode="auto">
          <a:xfrm>
            <a:off x="304800" y="4191000"/>
            <a:ext cx="5562600" cy="6096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latin typeface="Calibri"/>
                <a:ea typeface="Osaka" pitchFamily="-1" charset="-128"/>
                <a:cs typeface="Osaka" pitchFamily="-1" charset="-128"/>
              </a:rPr>
              <a:t>Morpheme = smallest unit of meaning</a:t>
            </a:r>
          </a:p>
        </p:txBody>
      </p:sp>
      <p:pic>
        <p:nvPicPr>
          <p:cNvPr id="21511" name="Picture 1032"/>
          <p:cNvPicPr>
            <a:picLocks noChangeAspect="1" noChangeArrowheads="1"/>
          </p:cNvPicPr>
          <p:nvPr/>
        </p:nvPicPr>
        <p:blipFill>
          <a:blip r:embed="rId3"/>
          <a:srcRect/>
          <a:stretch>
            <a:fillRect/>
          </a:stretch>
        </p:blipFill>
        <p:spPr bwMode="auto">
          <a:xfrm>
            <a:off x="6248400" y="2743200"/>
            <a:ext cx="1365250" cy="11557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143000" y="0"/>
            <a:ext cx="6781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a:ln>
                  <a:noFill/>
                </a:ln>
                <a:solidFill>
                  <a:schemeClr val="tx2"/>
                </a:solidFill>
                <a:effectLst/>
                <a:uLnTx/>
                <a:uFillTx/>
                <a:latin typeface="Calibri"/>
                <a:ea typeface="+mj-ea"/>
                <a:cs typeface="+mj-cs"/>
              </a:rPr>
              <a:t>Embedded Sentences</a:t>
            </a:r>
            <a:endParaRPr kumimoji="0" lang="en-US" sz="4400" b="0" i="0" u="none" strike="noStrike" kern="0" cap="none" spc="0" normalizeH="0" baseline="0" noProof="0" dirty="0">
              <a:ln>
                <a:noFill/>
              </a:ln>
              <a:solidFill>
                <a:schemeClr val="tx2"/>
              </a:solidFill>
              <a:effectLst/>
              <a:uLnTx/>
              <a:uFillTx/>
              <a:latin typeface="Calibri"/>
              <a:ea typeface="+mj-ea"/>
              <a:cs typeface="+mj-cs"/>
            </a:endParaRPr>
          </a:p>
        </p:txBody>
      </p:sp>
      <p:sp>
        <p:nvSpPr>
          <p:cNvPr id="3" name="Rectangle 3"/>
          <p:cNvSpPr txBox="1">
            <a:spLocks noChangeArrowheads="1"/>
          </p:cNvSpPr>
          <p:nvPr/>
        </p:nvSpPr>
        <p:spPr bwMode="auto">
          <a:xfrm>
            <a:off x="0" y="1219200"/>
            <a:ext cx="91440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sz="2200" b="0" i="0" u="none" strike="noStrike" kern="0" cap="none" spc="0" normalizeH="0" baseline="0" noProof="0" dirty="0">
                <a:ln>
                  <a:noFill/>
                </a:ln>
                <a:solidFill>
                  <a:schemeClr val="tx1"/>
                </a:solidFill>
                <a:effectLst/>
                <a:uLnTx/>
                <a:uFillTx/>
                <a:latin typeface="Calibri"/>
                <a:ea typeface="+mn-ea"/>
                <a:cs typeface="+mn-cs"/>
              </a:rPr>
              <a:t>Additional VP Rule</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endParaRPr kumimoji="0" lang="en-US" sz="2200" b="0" i="0" u="none" strike="noStrike" kern="0" cap="none" spc="0" normalizeH="0" baseline="0" noProof="0" dirty="0">
              <a:ln>
                <a:noFill/>
              </a:ln>
              <a:solidFill>
                <a:schemeClr val="tx1"/>
              </a:solidFill>
              <a:effectLst/>
              <a:uLnTx/>
              <a:uFillTx/>
              <a:latin typeface="Calibri"/>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sz="2200" b="0" i="0" u="none" strike="noStrike" kern="0" cap="none" spc="0" normalizeH="0" baseline="0" noProof="0" dirty="0">
                <a:ln>
                  <a:noFill/>
                </a:ln>
                <a:solidFill>
                  <a:schemeClr val="tx1"/>
                </a:solidFill>
                <a:effectLst/>
                <a:uLnTx/>
                <a:uFillTx/>
                <a:latin typeface="Calibri"/>
                <a:ea typeface="+mn-ea"/>
                <a:cs typeface="+mn-cs"/>
              </a:rPr>
              <a:t>	</a:t>
            </a:r>
            <a:r>
              <a:rPr kumimoji="0" lang="en-US" sz="2200" b="0" i="0" u="none" strike="noStrike" kern="0" cap="none" spc="0" normalizeH="0" baseline="0" noProof="0" dirty="0" err="1">
                <a:ln>
                  <a:noFill/>
                </a:ln>
                <a:solidFill>
                  <a:schemeClr val="hlink"/>
                </a:solidFill>
                <a:effectLst/>
                <a:uLnTx/>
                <a:uFillTx/>
                <a:latin typeface="Calibri"/>
                <a:ea typeface="+mn-ea"/>
                <a:cs typeface="+mn-cs"/>
              </a:rPr>
              <a:t>Hoggle</a:t>
            </a:r>
            <a:r>
              <a:rPr kumimoji="0" lang="en-US" sz="2200" b="0" i="0" u="none" strike="noStrike" kern="0" cap="none" spc="0" normalizeH="0" baseline="0" noProof="0" dirty="0">
                <a:ln>
                  <a:noFill/>
                </a:ln>
                <a:solidFill>
                  <a:schemeClr val="hlink"/>
                </a:solidFill>
                <a:effectLst/>
                <a:uLnTx/>
                <a:uFillTx/>
                <a:latin typeface="Calibri"/>
                <a:ea typeface="+mn-ea"/>
                <a:cs typeface="+mn-cs"/>
              </a:rPr>
              <a:t> thought</a:t>
            </a:r>
            <a:r>
              <a:rPr kumimoji="0" lang="en-US" sz="2200" b="0" i="0" u="none" strike="noStrike" kern="0" cap="none" spc="0" normalizeH="0" baseline="0" noProof="0" dirty="0">
                <a:ln>
                  <a:noFill/>
                </a:ln>
                <a:solidFill>
                  <a:schemeClr val="tx1"/>
                </a:solidFill>
                <a:effectLst/>
                <a:uLnTx/>
                <a:uFillTx/>
                <a:latin typeface="Calibri"/>
                <a:ea typeface="+mn-ea"/>
                <a:cs typeface="+mn-cs"/>
              </a:rPr>
              <a:t> Sarah ate the peach.</a:t>
            </a:r>
          </a:p>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sz="2200" b="0" i="0" u="none" strike="noStrike" kern="0" cap="none" spc="0" normalizeH="0" baseline="0" noProof="0" dirty="0">
                <a:ln>
                  <a:noFill/>
                </a:ln>
                <a:solidFill>
                  <a:schemeClr val="tx1"/>
                </a:solidFill>
                <a:effectLst/>
                <a:uLnTx/>
                <a:uFillTx/>
                <a:latin typeface="Calibri"/>
                <a:ea typeface="+mn-ea"/>
                <a:cs typeface="+mn-cs"/>
              </a:rPr>
              <a:t>	VP </a:t>
            </a:r>
            <a:r>
              <a:rPr kumimoji="0" lang="en-US" sz="2200" b="0" i="0" u="none" strike="noStrike" kern="0" cap="none" spc="0" normalizeH="0" baseline="0" noProof="0" dirty="0">
                <a:ln>
                  <a:noFill/>
                </a:ln>
                <a:solidFill>
                  <a:schemeClr val="tx1"/>
                </a:solidFill>
                <a:effectLst/>
                <a:uLnTx/>
                <a:uFillTx/>
                <a:latin typeface="Calibri"/>
                <a:ea typeface="+mn-ea"/>
                <a:cs typeface="+mn-cs"/>
                <a:sym typeface="Wingdings" pitchFamily="-1" charset="2"/>
              </a:rPr>
              <a:t></a:t>
            </a:r>
            <a:r>
              <a:rPr kumimoji="0" lang="en-US" sz="2200" b="0" i="0" u="none" strike="noStrike" kern="0" cap="none" spc="0" normalizeH="0" baseline="0" noProof="0" dirty="0">
                <a:ln>
                  <a:noFill/>
                </a:ln>
                <a:solidFill>
                  <a:schemeClr val="tx1"/>
                </a:solidFill>
                <a:effectLst/>
                <a:uLnTx/>
                <a:uFillTx/>
                <a:latin typeface="Calibri"/>
                <a:ea typeface="+mn-ea"/>
                <a:cs typeface="+mn-cs"/>
              </a:rPr>
              <a:t> V </a:t>
            </a:r>
            <a:r>
              <a:rPr kumimoji="0" lang="en-US" sz="2200" b="0" i="0" u="none" strike="noStrike" kern="0" cap="none" spc="0" normalizeH="0" baseline="0" noProof="0" dirty="0">
                <a:ln>
                  <a:noFill/>
                </a:ln>
                <a:solidFill>
                  <a:srgbClr val="0C6034"/>
                </a:solidFill>
                <a:effectLst/>
                <a:uLnTx/>
                <a:uFillTx/>
                <a:latin typeface="Calibri"/>
                <a:ea typeface="+mn-ea"/>
                <a:cs typeface="+mn-cs"/>
              </a:rPr>
              <a:t>S</a:t>
            </a:r>
            <a:r>
              <a:rPr kumimoji="0" lang="en-US" sz="2200" b="0" i="0" u="none" strike="noStrike" kern="0" cap="none" spc="0" normalizeH="0" baseline="0" noProof="0" dirty="0">
                <a:ln>
                  <a:noFill/>
                </a:ln>
                <a:solidFill>
                  <a:schemeClr val="tx1"/>
                </a:solidFill>
                <a:effectLst/>
                <a:uLnTx/>
                <a:uFillTx/>
                <a:latin typeface="Calibri"/>
                <a:ea typeface="+mn-ea"/>
                <a:cs typeface="+mn-cs"/>
              </a:rPr>
              <a:t/>
            </a:r>
            <a:br>
              <a:rPr kumimoji="0" lang="en-US" sz="2200" b="0" i="0" u="none" strike="noStrike" kern="0" cap="none" spc="0" normalizeH="0" baseline="0" noProof="0" dirty="0">
                <a:ln>
                  <a:noFill/>
                </a:ln>
                <a:solidFill>
                  <a:schemeClr val="tx1"/>
                </a:solidFill>
                <a:effectLst/>
                <a:uLnTx/>
                <a:uFillTx/>
                <a:latin typeface="Calibri"/>
                <a:ea typeface="+mn-ea"/>
                <a:cs typeface="+mn-cs"/>
              </a:rPr>
            </a:br>
            <a:endParaRPr kumimoji="0" lang="en-US" sz="2200" b="0" i="0" u="none" strike="noStrike" kern="0" cap="none" spc="0" normalizeH="0" baseline="0" noProof="0" dirty="0">
              <a:ln>
                <a:noFill/>
              </a:ln>
              <a:solidFill>
                <a:schemeClr val="tx1"/>
              </a:solidFill>
              <a:effectLst/>
              <a:uLnTx/>
              <a:uFillTx/>
              <a:latin typeface="Calibri"/>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sz="2200" b="0" i="0" u="none" strike="noStrike" kern="0" cap="none" spc="0" normalizeH="0" baseline="0" noProof="0" dirty="0">
                <a:ln>
                  <a:noFill/>
                </a:ln>
                <a:solidFill>
                  <a:schemeClr val="tx1"/>
                </a:solidFill>
                <a:effectLst/>
                <a:uLnTx/>
                <a:uFillTx/>
                <a:latin typeface="Calibri"/>
                <a:ea typeface="+mn-ea"/>
                <a:cs typeface="+mn-cs"/>
              </a:rPr>
              <a:t>	</a:t>
            </a:r>
          </a:p>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sz="2200" b="0" i="0" u="none" strike="noStrike" kern="0" cap="none" spc="0" normalizeH="0" baseline="0" noProof="0" dirty="0">
                <a:ln>
                  <a:noFill/>
                </a:ln>
                <a:solidFill>
                  <a:schemeClr val="tx1"/>
                </a:solidFill>
                <a:effectLst/>
                <a:uLnTx/>
                <a:uFillTx/>
                <a:latin typeface="Calibri"/>
                <a:ea typeface="+mn-ea"/>
                <a:cs typeface="+mn-cs"/>
              </a:rPr>
              <a:t>	</a:t>
            </a:r>
          </a:p>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sz="2200" b="0" i="0" u="none" strike="noStrike" kern="0" cap="none" spc="0" normalizeH="0" baseline="0" noProof="0" dirty="0">
                <a:ln>
                  <a:noFill/>
                </a:ln>
                <a:solidFill>
                  <a:schemeClr val="tx1"/>
                </a:solidFill>
                <a:effectLst/>
                <a:uLnTx/>
                <a:uFillTx/>
                <a:latin typeface="Calibri"/>
                <a:ea typeface="+mn-ea"/>
                <a:cs typeface="+mn-cs"/>
              </a:rPr>
              <a:t>	Recursion =</a:t>
            </a:r>
            <a:r>
              <a:rPr kumimoji="0" lang="en-US" sz="2200" b="0" i="0" u="none" strike="noStrike" kern="0" cap="none" spc="0" normalizeH="0" baseline="0" noProof="0" dirty="0">
                <a:ln>
                  <a:noFill/>
                </a:ln>
                <a:solidFill>
                  <a:schemeClr val="bg2"/>
                </a:solidFill>
                <a:effectLst/>
                <a:uLnTx/>
                <a:uFillTx/>
                <a:latin typeface="Calibri"/>
                <a:ea typeface="+mn-ea"/>
                <a:cs typeface="+mn-cs"/>
              </a:rPr>
              <a:t> </a:t>
            </a:r>
            <a:r>
              <a:rPr kumimoji="0" lang="en-US" sz="2200" b="0" i="0" u="none" strike="noStrike" kern="0" cap="none" spc="0" normalizeH="0" baseline="0" noProof="0" dirty="0">
                <a:ln>
                  <a:noFill/>
                </a:ln>
                <a:solidFill>
                  <a:srgbClr val="0C6034"/>
                </a:solidFill>
                <a:effectLst/>
                <a:uLnTx/>
                <a:uFillTx/>
                <a:latin typeface="Calibri"/>
                <a:ea typeface="+mn-ea"/>
                <a:cs typeface="+mn-cs"/>
              </a:rPr>
              <a:t>a phrase of one kind inside a phrase of the same kind</a:t>
            </a:r>
            <a:r>
              <a:rPr kumimoji="0" lang="en-US" sz="2200" b="0" i="0" u="none" strike="noStrike" kern="0" cap="none" spc="0" normalizeH="0" baseline="0" noProof="0" dirty="0">
                <a:ln>
                  <a:noFill/>
                </a:ln>
                <a:solidFill>
                  <a:schemeClr val="tx1"/>
                </a:solidFill>
                <a:effectLst/>
                <a:uLnTx/>
                <a:uFillTx/>
                <a:latin typeface="Calibri"/>
                <a:ea typeface="+mn-ea"/>
                <a:cs typeface="+mn-cs"/>
              </a:rPr>
              <a:t> (a sentence is a kind of phrase, so a sentence-inside-a-sentence fits this definition)</a:t>
            </a:r>
          </a:p>
          <a:p>
            <a:pPr marL="342900" marR="0" lvl="0" indent="-342900" algn="l" defTabSz="914400" rtl="0" eaLnBrk="1" fontAlgn="base" latinLnBrk="0" hangingPunct="1">
              <a:lnSpc>
                <a:spcPct val="90000"/>
              </a:lnSpc>
              <a:spcBef>
                <a:spcPct val="20000"/>
              </a:spcBef>
              <a:spcAft>
                <a:spcPct val="0"/>
              </a:spcAft>
              <a:buClrTx/>
              <a:buSzTx/>
              <a:buFontTx/>
              <a:buNone/>
              <a:tabLst/>
              <a:defRPr/>
            </a:pPr>
            <a:endParaRPr lang="en-US" sz="2200" b="0" kern="0" dirty="0">
              <a:latin typeface="Calibri"/>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sz="2200" b="0" i="0" u="none" strike="noStrike" kern="0" cap="none" spc="0" normalizeH="0" baseline="0" noProof="0" dirty="0">
                <a:ln>
                  <a:noFill/>
                </a:ln>
                <a:solidFill>
                  <a:schemeClr val="tx1"/>
                </a:solidFill>
                <a:effectLst/>
                <a:uLnTx/>
                <a:uFillTx/>
                <a:latin typeface="Calibri"/>
                <a:ea typeface="+mn-ea"/>
                <a:cs typeface="+mn-cs"/>
              </a:rPr>
              <a:t>	</a:t>
            </a:r>
          </a:p>
        </p:txBody>
      </p:sp>
      <p:sp>
        <p:nvSpPr>
          <p:cNvPr id="4" name="Text Box 4"/>
          <p:cNvSpPr txBox="1">
            <a:spLocks noChangeArrowheads="1"/>
          </p:cNvSpPr>
          <p:nvPr/>
        </p:nvSpPr>
        <p:spPr bwMode="auto">
          <a:xfrm>
            <a:off x="5029200" y="2438400"/>
            <a:ext cx="3733800" cy="1200328"/>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b="0" dirty="0">
                <a:latin typeface="Calibri"/>
                <a:cs typeface="Calibri"/>
              </a:rPr>
              <a:t>Can be used to create a sentence-inside-a-sentence</a:t>
            </a:r>
            <a:br>
              <a:rPr lang="en-US" b="0" dirty="0">
                <a:latin typeface="Calibri"/>
                <a:cs typeface="Calibri"/>
              </a:rPr>
            </a:br>
            <a:r>
              <a:rPr lang="en-US" b="0" dirty="0">
                <a:latin typeface="Calibri"/>
                <a:cs typeface="Calibri"/>
              </a:rPr>
              <a:t>= example of </a:t>
            </a:r>
            <a:r>
              <a:rPr lang="en-US" i="1" dirty="0">
                <a:solidFill>
                  <a:srgbClr val="0C6034"/>
                </a:solidFill>
                <a:latin typeface="Calibri"/>
                <a:cs typeface="Calibri"/>
              </a:rPr>
              <a:t>recursion</a:t>
            </a:r>
            <a:endParaRPr lang="en-US" i="1" dirty="0">
              <a:solidFill>
                <a:srgbClr val="FFFF00"/>
              </a:solidFill>
              <a:latin typeface="Calibri"/>
              <a:cs typeface="Calibri"/>
            </a:endParaRPr>
          </a:p>
        </p:txBody>
      </p:sp>
      <p:sp>
        <p:nvSpPr>
          <p:cNvPr id="5" name="Rectangle 6"/>
          <p:cNvSpPr>
            <a:spLocks noChangeArrowheads="1"/>
          </p:cNvSpPr>
          <p:nvPr/>
        </p:nvSpPr>
        <p:spPr bwMode="auto">
          <a:xfrm>
            <a:off x="4953000" y="2438400"/>
            <a:ext cx="3581400" cy="1143000"/>
          </a:xfrm>
          <a:prstGeom prst="rect">
            <a:avLst/>
          </a:prstGeom>
          <a:noFill/>
          <a:ln w="9525">
            <a:solidFill>
              <a:schemeClr val="hlink"/>
            </a:solidFill>
            <a:miter lim="800000"/>
            <a:headEnd/>
            <a:tailEnd/>
          </a:ln>
        </p:spPr>
        <p:txBody>
          <a:bodyPr wrap="none" anchor="ctr">
            <a:prstTxWarp prst="textNoShape">
              <a:avLst/>
            </a:prstTxWarp>
          </a:bodyPr>
          <a:lstStyle/>
          <a:p>
            <a:endParaRPr lang="en-US" dirty="0">
              <a:latin typeface="Calibri"/>
            </a:endParaRPr>
          </a:p>
        </p:txBody>
      </p:sp>
      <p:sp>
        <p:nvSpPr>
          <p:cNvPr id="6" name="AutoShape 5"/>
          <p:cNvSpPr>
            <a:spLocks noChangeArrowheads="1"/>
          </p:cNvSpPr>
          <p:nvPr/>
        </p:nvSpPr>
        <p:spPr bwMode="auto">
          <a:xfrm>
            <a:off x="2133600" y="2286000"/>
            <a:ext cx="2209800" cy="533400"/>
          </a:xfrm>
          <a:prstGeom prst="leftArrow">
            <a:avLst>
              <a:gd name="adj1" fmla="val 50000"/>
              <a:gd name="adj2" fmla="val 103571"/>
            </a:avLst>
          </a:prstGeom>
          <a:solidFill>
            <a:schemeClr val="hlink">
              <a:alpha val="50195"/>
            </a:schemeClr>
          </a:solidFill>
          <a:ln w="9525">
            <a:solidFill>
              <a:schemeClr val="tx1"/>
            </a:solidFill>
            <a:miter lim="800000"/>
            <a:headEnd/>
            <a:tailEnd/>
          </a:ln>
        </p:spPr>
        <p:txBody>
          <a:bodyPr wrap="none" anchor="ctr">
            <a:prstTxWarp prst="textNoShape">
              <a:avLst/>
            </a:prstTxWarp>
          </a:bodyPr>
          <a:lstStyle/>
          <a:p>
            <a:endParaRPr lang="en-US" dirty="0">
              <a:latin typeface="Calibri"/>
            </a:endParaRPr>
          </a:p>
        </p:txBody>
      </p:sp>
      <p:pic>
        <p:nvPicPr>
          <p:cNvPr id="7" name="Picture 6"/>
          <p:cNvPicPr>
            <a:picLocks noChangeAspect="1"/>
          </p:cNvPicPr>
          <p:nvPr/>
        </p:nvPicPr>
        <p:blipFill>
          <a:blip r:embed="rId2"/>
          <a:stretch>
            <a:fillRect/>
          </a:stretch>
        </p:blipFill>
        <p:spPr>
          <a:xfrm>
            <a:off x="6400800" y="4724400"/>
            <a:ext cx="2413000" cy="1809750"/>
          </a:xfrm>
          <a:prstGeom prst="rect">
            <a:avLst/>
          </a:prstGeom>
        </p:spPr>
      </p:pic>
      <p:sp>
        <p:nvSpPr>
          <p:cNvPr id="8" name="Rectangle 7"/>
          <p:cNvSpPr/>
          <p:nvPr/>
        </p:nvSpPr>
        <p:spPr>
          <a:xfrm>
            <a:off x="0" y="4724400"/>
            <a:ext cx="6324600" cy="2067233"/>
          </a:xfrm>
          <a:prstGeom prst="rect">
            <a:avLst/>
          </a:prstGeom>
        </p:spPr>
        <p:txBody>
          <a:bodyPr wrap="square">
            <a:spAutoFit/>
          </a:bodyPr>
          <a:lstStyle/>
          <a:p>
            <a:pPr marL="342900" lvl="0" indent="-342900" eaLnBrk="1" hangingPunct="1">
              <a:lnSpc>
                <a:spcPct val="90000"/>
              </a:lnSpc>
              <a:spcBef>
                <a:spcPct val="20000"/>
              </a:spcBef>
              <a:defRPr/>
            </a:pPr>
            <a:r>
              <a:rPr lang="en-US" sz="2000" b="0" kern="0" dirty="0">
                <a:latin typeface="Calibri"/>
              </a:rPr>
              <a:t>We can also see this property in English noun phrases</a:t>
            </a:r>
          </a:p>
          <a:p>
            <a:pPr marL="342900" lvl="0" indent="-342900" eaLnBrk="1" hangingPunct="1">
              <a:lnSpc>
                <a:spcPct val="90000"/>
              </a:lnSpc>
              <a:spcBef>
                <a:spcPct val="20000"/>
              </a:spcBef>
              <a:defRPr/>
            </a:pPr>
            <a:r>
              <a:rPr lang="en-US" sz="2000" b="0" kern="0" dirty="0">
                <a:solidFill>
                  <a:srgbClr val="B3129A"/>
                </a:solidFill>
                <a:latin typeface="Calibri"/>
              </a:rPr>
              <a:t>NP</a:t>
            </a:r>
            <a:r>
              <a:rPr lang="en-US" sz="2000" b="0" kern="0" dirty="0">
                <a:latin typeface="Calibri"/>
              </a:rPr>
              <a:t> </a:t>
            </a:r>
            <a:r>
              <a:rPr lang="en-US" sz="2000" b="0" kern="0" dirty="0">
                <a:latin typeface="Calibri"/>
                <a:sym typeface="Wingdings"/>
              </a:rPr>
              <a:t> </a:t>
            </a:r>
            <a:r>
              <a:rPr lang="en-US" sz="2000" b="0" kern="0" dirty="0">
                <a:solidFill>
                  <a:srgbClr val="B3129A"/>
                </a:solidFill>
                <a:latin typeface="Calibri"/>
                <a:sym typeface="Wingdings"/>
              </a:rPr>
              <a:t>NP</a:t>
            </a:r>
            <a:r>
              <a:rPr lang="en-US" sz="2000" b="0" kern="0" dirty="0">
                <a:solidFill>
                  <a:schemeClr val="bg2"/>
                </a:solidFill>
                <a:latin typeface="Calibri"/>
                <a:sym typeface="Wingdings"/>
              </a:rPr>
              <a:t>’s</a:t>
            </a:r>
            <a:r>
              <a:rPr lang="en-US" sz="2000" b="0" kern="0" dirty="0">
                <a:latin typeface="Calibri"/>
                <a:sym typeface="Wingdings"/>
              </a:rPr>
              <a:t> </a:t>
            </a:r>
            <a:r>
              <a:rPr lang="en-US" sz="2000" b="0" kern="0" dirty="0">
                <a:solidFill>
                  <a:srgbClr val="660066"/>
                </a:solidFill>
                <a:latin typeface="Calibri"/>
                <a:sym typeface="Wingdings"/>
              </a:rPr>
              <a:t>Noun</a:t>
            </a:r>
          </a:p>
          <a:p>
            <a:pPr marL="342900" lvl="0" indent="-342900" eaLnBrk="1" hangingPunct="1">
              <a:lnSpc>
                <a:spcPct val="90000"/>
              </a:lnSpc>
              <a:spcBef>
                <a:spcPct val="20000"/>
              </a:spcBef>
              <a:defRPr/>
            </a:pPr>
            <a:endParaRPr lang="en-US" sz="2000" b="0" kern="0" dirty="0">
              <a:latin typeface="Calibri"/>
            </a:endParaRPr>
          </a:p>
          <a:p>
            <a:pPr marL="342900" lvl="0" indent="-342900" eaLnBrk="1" hangingPunct="1">
              <a:lnSpc>
                <a:spcPct val="90000"/>
              </a:lnSpc>
              <a:spcBef>
                <a:spcPct val="20000"/>
              </a:spcBef>
              <a:defRPr/>
            </a:pPr>
            <a:r>
              <a:rPr lang="en-US" sz="2000" b="0" kern="0" dirty="0">
                <a:solidFill>
                  <a:srgbClr val="B3129A"/>
                </a:solidFill>
                <a:latin typeface="Calibri"/>
              </a:rPr>
              <a:t>Sarah</a:t>
            </a:r>
            <a:r>
              <a:rPr lang="en-US" sz="2000" b="0" kern="0" dirty="0">
                <a:solidFill>
                  <a:srgbClr val="1711FF"/>
                </a:solidFill>
                <a:latin typeface="Calibri"/>
              </a:rPr>
              <a:t>’s</a:t>
            </a:r>
            <a:r>
              <a:rPr lang="en-US" sz="2000" b="0" kern="0" dirty="0">
                <a:solidFill>
                  <a:srgbClr val="B3129A"/>
                </a:solidFill>
                <a:latin typeface="Calibri"/>
              </a:rPr>
              <a:t> </a:t>
            </a:r>
            <a:r>
              <a:rPr lang="en-US" sz="2000" b="0" kern="0" dirty="0">
                <a:solidFill>
                  <a:srgbClr val="660066"/>
                </a:solidFill>
                <a:latin typeface="Calibri"/>
              </a:rPr>
              <a:t>friend</a:t>
            </a:r>
            <a:r>
              <a:rPr lang="en-US" sz="2000" b="0" kern="0" dirty="0">
                <a:solidFill>
                  <a:srgbClr val="B3129A"/>
                </a:solidFill>
                <a:latin typeface="Calibri"/>
              </a:rPr>
              <a:t> </a:t>
            </a:r>
            <a:r>
              <a:rPr lang="en-US" sz="2000" b="0" kern="0" dirty="0">
                <a:latin typeface="Calibri"/>
              </a:rPr>
              <a:t>is a dwarf.</a:t>
            </a:r>
          </a:p>
          <a:p>
            <a:pPr marL="342900" lvl="0" indent="-342900" eaLnBrk="1" hangingPunct="1">
              <a:lnSpc>
                <a:spcPct val="90000"/>
              </a:lnSpc>
              <a:spcBef>
                <a:spcPct val="20000"/>
              </a:spcBef>
              <a:defRPr/>
            </a:pPr>
            <a:r>
              <a:rPr lang="en-US" sz="2000" b="0" kern="0" dirty="0">
                <a:solidFill>
                  <a:srgbClr val="B3129A"/>
                </a:solidFill>
                <a:latin typeface="Calibri"/>
              </a:rPr>
              <a:t>Sarah</a:t>
            </a:r>
            <a:r>
              <a:rPr lang="en-US" sz="2000" b="0" kern="0" dirty="0">
                <a:solidFill>
                  <a:srgbClr val="1711FF"/>
                </a:solidFill>
                <a:latin typeface="Calibri"/>
              </a:rPr>
              <a:t>’s</a:t>
            </a:r>
            <a:r>
              <a:rPr lang="en-US" sz="2000" b="0" kern="0" dirty="0">
                <a:solidFill>
                  <a:srgbClr val="B3129A"/>
                </a:solidFill>
                <a:latin typeface="Calibri"/>
              </a:rPr>
              <a:t> friend</a:t>
            </a:r>
            <a:r>
              <a:rPr lang="en-US" sz="2000" b="0" kern="0" dirty="0">
                <a:solidFill>
                  <a:srgbClr val="1711FF"/>
                </a:solidFill>
                <a:latin typeface="Calibri"/>
              </a:rPr>
              <a:t>’s</a:t>
            </a:r>
            <a:r>
              <a:rPr lang="en-US" sz="2000" b="0" kern="0" dirty="0">
                <a:solidFill>
                  <a:srgbClr val="B3129A"/>
                </a:solidFill>
                <a:latin typeface="Calibri"/>
              </a:rPr>
              <a:t> </a:t>
            </a:r>
            <a:r>
              <a:rPr lang="en-US" sz="2000" b="0" kern="0" dirty="0">
                <a:solidFill>
                  <a:srgbClr val="660066"/>
                </a:solidFill>
                <a:latin typeface="Calibri"/>
              </a:rPr>
              <a:t>uncle</a:t>
            </a:r>
            <a:r>
              <a:rPr lang="en-US" sz="2000" b="0" kern="0" dirty="0">
                <a:solidFill>
                  <a:srgbClr val="B3129A"/>
                </a:solidFill>
                <a:latin typeface="Calibri"/>
              </a:rPr>
              <a:t> </a:t>
            </a:r>
            <a:r>
              <a:rPr lang="en-US" sz="2000" b="0" kern="0" dirty="0">
                <a:latin typeface="Calibri"/>
              </a:rPr>
              <a:t>is a dwarf.</a:t>
            </a:r>
          </a:p>
          <a:p>
            <a:pPr marL="342900" lvl="0" indent="-342900" eaLnBrk="1" hangingPunct="1">
              <a:lnSpc>
                <a:spcPct val="90000"/>
              </a:lnSpc>
              <a:spcBef>
                <a:spcPct val="20000"/>
              </a:spcBef>
              <a:defRPr/>
            </a:pPr>
            <a:r>
              <a:rPr lang="en-US" sz="2000" b="0" kern="0" dirty="0">
                <a:solidFill>
                  <a:srgbClr val="B3129A"/>
                </a:solidFill>
                <a:latin typeface="Calibri"/>
              </a:rPr>
              <a:t>Sarah</a:t>
            </a:r>
            <a:r>
              <a:rPr lang="en-US" sz="2000" b="0" kern="0" dirty="0">
                <a:solidFill>
                  <a:srgbClr val="1711FF"/>
                </a:solidFill>
                <a:latin typeface="Calibri"/>
              </a:rPr>
              <a:t>’s</a:t>
            </a:r>
            <a:r>
              <a:rPr lang="en-US" sz="2000" b="0" kern="0" dirty="0">
                <a:solidFill>
                  <a:srgbClr val="B3129A"/>
                </a:solidFill>
                <a:latin typeface="Calibri"/>
              </a:rPr>
              <a:t> friend</a:t>
            </a:r>
            <a:r>
              <a:rPr lang="en-US" sz="2000" b="0" kern="0" dirty="0">
                <a:solidFill>
                  <a:srgbClr val="1711FF"/>
                </a:solidFill>
                <a:latin typeface="Calibri"/>
              </a:rPr>
              <a:t>’s</a:t>
            </a:r>
            <a:r>
              <a:rPr lang="en-US" sz="2000" b="0" kern="0" dirty="0">
                <a:solidFill>
                  <a:srgbClr val="B3129A"/>
                </a:solidFill>
                <a:latin typeface="Calibri"/>
              </a:rPr>
              <a:t> uncle</a:t>
            </a:r>
            <a:r>
              <a:rPr lang="en-US" sz="2000" b="0" kern="0" dirty="0">
                <a:solidFill>
                  <a:srgbClr val="1711FF"/>
                </a:solidFill>
                <a:latin typeface="Calibri"/>
              </a:rPr>
              <a:t>’s</a:t>
            </a:r>
            <a:r>
              <a:rPr lang="en-US" sz="2000" b="0" kern="0" dirty="0">
                <a:solidFill>
                  <a:srgbClr val="B3129A"/>
                </a:solidFill>
                <a:latin typeface="Calibri"/>
              </a:rPr>
              <a:t> </a:t>
            </a:r>
            <a:r>
              <a:rPr lang="en-US" sz="2000" b="0" kern="0" dirty="0">
                <a:solidFill>
                  <a:srgbClr val="660066"/>
                </a:solidFill>
                <a:latin typeface="Calibri"/>
              </a:rPr>
              <a:t>neighbor</a:t>
            </a:r>
            <a:r>
              <a:rPr lang="en-US" sz="2000" b="0" kern="0" dirty="0">
                <a:solidFill>
                  <a:srgbClr val="B3129A"/>
                </a:solidFill>
                <a:latin typeface="Calibri"/>
              </a:rPr>
              <a:t> </a:t>
            </a:r>
            <a:r>
              <a:rPr lang="en-US" sz="2000" b="0" kern="0" dirty="0">
                <a:latin typeface="Calibri"/>
              </a:rPr>
              <a:t>is a dwarf.</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ChangeArrowheads="1"/>
          </p:cNvSpPr>
          <p:nvPr/>
        </p:nvSpPr>
        <p:spPr bwMode="auto">
          <a:xfrm>
            <a:off x="1143000" y="0"/>
            <a:ext cx="6781800" cy="1143000"/>
          </a:xfrm>
          <a:prstGeom prst="rect">
            <a:avLst/>
          </a:prstGeom>
          <a:noFill/>
          <a:ln w="9525">
            <a:noFill/>
            <a:miter lim="800000"/>
            <a:headEnd/>
            <a:tailEnd/>
          </a:ln>
        </p:spPr>
        <p:txBody>
          <a:bodyPr anchor="ctr">
            <a:prstTxWarp prst="textNoShape">
              <a:avLst/>
            </a:prstTxWarp>
          </a:bodyPr>
          <a:lstStyle/>
          <a:p>
            <a:pPr algn="ctr" eaLnBrk="1" hangingPunct="1"/>
            <a:r>
              <a:rPr lang="en-US" sz="3200" b="0" dirty="0">
                <a:solidFill>
                  <a:schemeClr val="tx2"/>
                </a:solidFill>
                <a:latin typeface="Calibri"/>
                <a:ea typeface="Osaka" pitchFamily="-1" charset="-128"/>
                <a:cs typeface="Osaka" pitchFamily="-1" charset="-128"/>
              </a:rPr>
              <a:t>Embedded Sentences</a:t>
            </a:r>
            <a:endParaRPr lang="en-US" sz="4400" b="0" dirty="0">
              <a:solidFill>
                <a:schemeClr val="tx2"/>
              </a:solidFill>
              <a:latin typeface="Calibri"/>
              <a:ea typeface="Osaka" pitchFamily="-1" charset="-128"/>
              <a:cs typeface="Osaka" pitchFamily="-1" charset="-128"/>
            </a:endParaRPr>
          </a:p>
        </p:txBody>
      </p:sp>
      <p:sp>
        <p:nvSpPr>
          <p:cNvPr id="164867" name="Rectangle 3"/>
          <p:cNvSpPr>
            <a:spLocks noChangeArrowheads="1"/>
          </p:cNvSpPr>
          <p:nvPr/>
        </p:nvSpPr>
        <p:spPr bwMode="auto">
          <a:xfrm>
            <a:off x="0" y="1219200"/>
            <a:ext cx="9144000" cy="4648200"/>
          </a:xfrm>
          <a:prstGeom prst="rect">
            <a:avLst/>
          </a:prstGeom>
          <a:noFill/>
          <a:ln w="9525">
            <a:noFill/>
            <a:miter lim="800000"/>
            <a:headEnd/>
            <a:tailEnd/>
          </a:ln>
        </p:spPr>
        <p:txBody>
          <a:bodyPr>
            <a:prstTxWarp prst="textNoShape">
              <a:avLst/>
            </a:prstTxWarp>
          </a:bodyPr>
          <a:lstStyle/>
          <a:p>
            <a:pPr marL="342900" indent="-342900" eaLnBrk="1" hangingPunct="1">
              <a:lnSpc>
                <a:spcPct val="90000"/>
              </a:lnSpc>
              <a:spcBef>
                <a:spcPct val="20000"/>
              </a:spcBef>
            </a:pPr>
            <a:r>
              <a:rPr lang="en-US" sz="2200" b="0" dirty="0">
                <a:latin typeface="Calibri"/>
                <a:ea typeface="Osaka" pitchFamily="-1" charset="-128"/>
                <a:cs typeface="Osaka" pitchFamily="-1" charset="-128"/>
              </a:rPr>
              <a:t>Additional VP Rule</a:t>
            </a:r>
          </a:p>
          <a:p>
            <a:pPr marL="342900" indent="-342900" eaLnBrk="1" hangingPunct="1">
              <a:lnSpc>
                <a:spcPct val="90000"/>
              </a:lnSpc>
              <a:spcBef>
                <a:spcPct val="20000"/>
              </a:spcBef>
              <a:buFontTx/>
              <a:buChar char="•"/>
            </a:pPr>
            <a:endParaRPr lang="en-US" sz="2200" b="0" dirty="0">
              <a:latin typeface="Calibri"/>
              <a:ea typeface="Osaka" pitchFamily="-1" charset="-128"/>
              <a:cs typeface="Osaka" pitchFamily="-1" charset="-128"/>
            </a:endParaRPr>
          </a:p>
          <a:p>
            <a:pPr marL="342900" indent="-342900" eaLnBrk="1" hangingPunct="1">
              <a:lnSpc>
                <a:spcPct val="90000"/>
              </a:lnSpc>
              <a:spcBef>
                <a:spcPct val="20000"/>
              </a:spcBef>
            </a:pPr>
            <a:r>
              <a:rPr lang="en-US" sz="2200" b="0" dirty="0">
                <a:latin typeface="Calibri"/>
                <a:ea typeface="Osaka" pitchFamily="-1" charset="-128"/>
                <a:cs typeface="Osaka" pitchFamily="-1" charset="-128"/>
              </a:rPr>
              <a:t>	</a:t>
            </a:r>
            <a:r>
              <a:rPr lang="en-US" sz="2200" b="0" dirty="0" err="1">
                <a:solidFill>
                  <a:schemeClr val="hlink"/>
                </a:solidFill>
                <a:latin typeface="Calibri"/>
                <a:ea typeface="Osaka" pitchFamily="-1" charset="-128"/>
                <a:cs typeface="Osaka" pitchFamily="-1" charset="-128"/>
              </a:rPr>
              <a:t>Hoggle</a:t>
            </a:r>
            <a:r>
              <a:rPr lang="en-US" sz="2200" b="0" dirty="0">
                <a:solidFill>
                  <a:schemeClr val="hlink"/>
                </a:solidFill>
                <a:latin typeface="Calibri"/>
                <a:ea typeface="Osaka" pitchFamily="-1" charset="-128"/>
                <a:cs typeface="Osaka" pitchFamily="-1" charset="-128"/>
              </a:rPr>
              <a:t> thought</a:t>
            </a:r>
            <a:r>
              <a:rPr lang="en-US" sz="2200" b="0" dirty="0">
                <a:latin typeface="Calibri"/>
                <a:ea typeface="Osaka" pitchFamily="-1" charset="-128"/>
                <a:cs typeface="Osaka" pitchFamily="-1" charset="-128"/>
              </a:rPr>
              <a:t> Sarah ate the peach.</a:t>
            </a:r>
          </a:p>
          <a:p>
            <a:pPr marL="342900" indent="-342900" eaLnBrk="1" hangingPunct="1">
              <a:lnSpc>
                <a:spcPct val="90000"/>
              </a:lnSpc>
              <a:spcBef>
                <a:spcPct val="20000"/>
              </a:spcBef>
            </a:pPr>
            <a:r>
              <a:rPr lang="en-US" sz="2200" b="0" dirty="0">
                <a:latin typeface="Calibri"/>
                <a:ea typeface="Osaka" pitchFamily="-1" charset="-128"/>
                <a:cs typeface="Osaka" pitchFamily="-1" charset="-128"/>
              </a:rPr>
              <a:t>	VP </a:t>
            </a:r>
            <a:r>
              <a:rPr lang="en-US" sz="2200" b="0" dirty="0">
                <a:latin typeface="Calibri"/>
                <a:ea typeface="Osaka" pitchFamily="-1" charset="-128"/>
                <a:cs typeface="Osaka" pitchFamily="-1" charset="-128"/>
                <a:sym typeface="Wingdings" pitchFamily="-1" charset="2"/>
              </a:rPr>
              <a:t></a:t>
            </a:r>
            <a:r>
              <a:rPr lang="en-US" sz="2200" b="0" dirty="0">
                <a:latin typeface="Calibri"/>
                <a:ea typeface="Osaka" pitchFamily="-1" charset="-128"/>
                <a:cs typeface="Osaka" pitchFamily="-1" charset="-128"/>
              </a:rPr>
              <a:t> V </a:t>
            </a:r>
            <a:r>
              <a:rPr lang="en-US" sz="2200" b="0" dirty="0">
                <a:solidFill>
                  <a:srgbClr val="0C6034"/>
                </a:solidFill>
                <a:latin typeface="Calibri"/>
                <a:ea typeface="Osaka" pitchFamily="-1" charset="-128"/>
                <a:cs typeface="Osaka" pitchFamily="-1" charset="-128"/>
              </a:rPr>
              <a:t>S</a:t>
            </a:r>
            <a:r>
              <a:rPr lang="en-US" sz="2200" b="0" dirty="0">
                <a:latin typeface="Calibri"/>
                <a:ea typeface="Osaka" pitchFamily="-1" charset="-128"/>
                <a:cs typeface="Osaka" pitchFamily="-1" charset="-128"/>
              </a:rPr>
              <a:t/>
            </a:r>
            <a:br>
              <a:rPr lang="en-US" sz="2200" b="0" dirty="0">
                <a:latin typeface="Calibri"/>
                <a:ea typeface="Osaka" pitchFamily="-1" charset="-128"/>
                <a:cs typeface="Osaka" pitchFamily="-1" charset="-128"/>
              </a:rPr>
            </a:br>
            <a:endParaRPr lang="en-US" sz="2200" b="0" dirty="0">
              <a:latin typeface="Calibri"/>
              <a:ea typeface="Osaka" pitchFamily="-1" charset="-128"/>
              <a:cs typeface="Osaka" pitchFamily="-1" charset="-128"/>
            </a:endParaRPr>
          </a:p>
          <a:p>
            <a:pPr marL="342900" indent="-342900" eaLnBrk="1" hangingPunct="1">
              <a:lnSpc>
                <a:spcPct val="90000"/>
              </a:lnSpc>
              <a:spcBef>
                <a:spcPct val="20000"/>
              </a:spcBef>
            </a:pPr>
            <a:r>
              <a:rPr lang="en-US" sz="2200" b="0" dirty="0">
                <a:latin typeface="Calibri"/>
                <a:ea typeface="Osaka" pitchFamily="-1" charset="-128"/>
                <a:cs typeface="Osaka" pitchFamily="-1" charset="-128"/>
              </a:rPr>
              <a:t>	</a:t>
            </a:r>
          </a:p>
          <a:p>
            <a:pPr marL="342900" indent="-342900" eaLnBrk="1" hangingPunct="1">
              <a:lnSpc>
                <a:spcPct val="90000"/>
              </a:lnSpc>
              <a:spcBef>
                <a:spcPct val="20000"/>
              </a:spcBef>
            </a:pPr>
            <a:r>
              <a:rPr lang="en-US" sz="2200" b="0" dirty="0">
                <a:solidFill>
                  <a:schemeClr val="hlink"/>
                </a:solidFill>
                <a:latin typeface="Calibri"/>
                <a:ea typeface="Osaka" pitchFamily="-1" charset="-128"/>
                <a:cs typeface="Osaka" pitchFamily="-1" charset="-128"/>
              </a:rPr>
              <a:t>	</a:t>
            </a:r>
          </a:p>
          <a:p>
            <a:pPr marL="342900" indent="-342900" eaLnBrk="1" hangingPunct="1">
              <a:lnSpc>
                <a:spcPct val="90000"/>
              </a:lnSpc>
              <a:spcBef>
                <a:spcPct val="20000"/>
              </a:spcBef>
            </a:pPr>
            <a:endParaRPr lang="en-US" sz="2200" b="0" dirty="0">
              <a:solidFill>
                <a:schemeClr val="hlink"/>
              </a:solidFill>
              <a:latin typeface="Calibri"/>
              <a:ea typeface="Osaka" pitchFamily="-1" charset="-128"/>
              <a:cs typeface="Osaka" pitchFamily="-1" charset="-128"/>
            </a:endParaRPr>
          </a:p>
          <a:p>
            <a:pPr marL="342900" indent="-342900" eaLnBrk="1" hangingPunct="1">
              <a:lnSpc>
                <a:spcPct val="90000"/>
              </a:lnSpc>
              <a:spcBef>
                <a:spcPct val="20000"/>
              </a:spcBef>
            </a:pPr>
            <a:r>
              <a:rPr lang="en-US" sz="2200" b="0" dirty="0">
                <a:solidFill>
                  <a:schemeClr val="hlink"/>
                </a:solidFill>
                <a:latin typeface="Calibri"/>
                <a:ea typeface="Osaka" pitchFamily="-1" charset="-128"/>
                <a:cs typeface="Osaka" pitchFamily="-1" charset="-128"/>
              </a:rPr>
              <a:t>	</a:t>
            </a:r>
            <a:r>
              <a:rPr lang="en-US" sz="2200" b="0" dirty="0" err="1">
                <a:solidFill>
                  <a:schemeClr val="bg2"/>
                </a:solidFill>
                <a:latin typeface="Calibri"/>
                <a:ea typeface="Osaka" pitchFamily="-1" charset="-128"/>
                <a:cs typeface="Osaka" pitchFamily="-1" charset="-128"/>
              </a:rPr>
              <a:t>Ludo</a:t>
            </a:r>
            <a:r>
              <a:rPr lang="en-US" sz="2200" b="0" dirty="0">
                <a:solidFill>
                  <a:schemeClr val="bg2"/>
                </a:solidFill>
                <a:latin typeface="Calibri"/>
                <a:ea typeface="Osaka" pitchFamily="-1" charset="-128"/>
                <a:cs typeface="Osaka" pitchFamily="-1" charset="-128"/>
              </a:rPr>
              <a:t> said</a:t>
            </a:r>
            <a:r>
              <a:rPr lang="en-US" sz="2200" b="0" dirty="0">
                <a:solidFill>
                  <a:srgbClr val="D6C1FB"/>
                </a:solidFill>
                <a:latin typeface="Calibri"/>
                <a:ea typeface="Osaka" pitchFamily="-1" charset="-128"/>
                <a:cs typeface="Osaka" pitchFamily="-1" charset="-128"/>
              </a:rPr>
              <a:t> </a:t>
            </a:r>
            <a:r>
              <a:rPr lang="en-US" sz="2200" b="0" dirty="0" err="1">
                <a:solidFill>
                  <a:schemeClr val="hlink"/>
                </a:solidFill>
                <a:latin typeface="Calibri"/>
                <a:ea typeface="Osaka" pitchFamily="-1" charset="-128"/>
                <a:cs typeface="Osaka" pitchFamily="-1" charset="-128"/>
              </a:rPr>
              <a:t>Hoggle</a:t>
            </a:r>
            <a:r>
              <a:rPr lang="en-US" sz="2200" b="0" dirty="0">
                <a:solidFill>
                  <a:schemeClr val="hlink"/>
                </a:solidFill>
                <a:latin typeface="Calibri"/>
                <a:ea typeface="Osaka" pitchFamily="-1" charset="-128"/>
                <a:cs typeface="Osaka" pitchFamily="-1" charset="-128"/>
              </a:rPr>
              <a:t> thought</a:t>
            </a:r>
            <a:r>
              <a:rPr lang="en-US" sz="2200" b="0" dirty="0">
                <a:solidFill>
                  <a:schemeClr val="tx2"/>
                </a:solidFill>
                <a:latin typeface="Calibri"/>
                <a:ea typeface="Osaka" pitchFamily="-1" charset="-128"/>
                <a:cs typeface="Osaka" pitchFamily="-1" charset="-128"/>
              </a:rPr>
              <a:t> Sarah ate the peach</a:t>
            </a:r>
            <a:r>
              <a:rPr lang="en-US" sz="2200" b="0" dirty="0">
                <a:latin typeface="Calibri"/>
                <a:ea typeface="Osaka" pitchFamily="-1" charset="-128"/>
                <a:cs typeface="Osaka" pitchFamily="-1" charset="-128"/>
              </a:rPr>
              <a:t>.</a:t>
            </a:r>
          </a:p>
          <a:p>
            <a:pPr marL="342900" indent="-342900" eaLnBrk="1" hangingPunct="1">
              <a:lnSpc>
                <a:spcPct val="90000"/>
              </a:lnSpc>
              <a:spcBef>
                <a:spcPct val="20000"/>
              </a:spcBef>
            </a:pPr>
            <a:r>
              <a:rPr lang="en-US" sz="2200" b="0" dirty="0">
                <a:solidFill>
                  <a:srgbClr val="0C6034"/>
                </a:solidFill>
                <a:latin typeface="Calibri"/>
                <a:ea typeface="Osaka" pitchFamily="-1" charset="-128"/>
                <a:cs typeface="Osaka" pitchFamily="-1" charset="-128"/>
              </a:rPr>
              <a:t>	The fairy claimed</a:t>
            </a:r>
            <a:r>
              <a:rPr lang="en-US" sz="2200" b="0" dirty="0">
                <a:solidFill>
                  <a:srgbClr val="CCFFCC"/>
                </a:solidFill>
                <a:latin typeface="Calibri"/>
                <a:ea typeface="Osaka" pitchFamily="-1" charset="-128"/>
                <a:cs typeface="Osaka" pitchFamily="-1" charset="-128"/>
              </a:rPr>
              <a:t> </a:t>
            </a:r>
            <a:r>
              <a:rPr lang="en-US" sz="2200" b="0" dirty="0" err="1">
                <a:solidFill>
                  <a:schemeClr val="bg2"/>
                </a:solidFill>
                <a:latin typeface="Calibri"/>
                <a:ea typeface="Osaka" pitchFamily="-1" charset="-128"/>
                <a:cs typeface="Osaka" pitchFamily="-1" charset="-128"/>
              </a:rPr>
              <a:t>Ludo</a:t>
            </a:r>
            <a:r>
              <a:rPr lang="en-US" sz="2200" b="0" dirty="0">
                <a:solidFill>
                  <a:schemeClr val="bg2"/>
                </a:solidFill>
                <a:latin typeface="Calibri"/>
                <a:ea typeface="Osaka" pitchFamily="-1" charset="-128"/>
                <a:cs typeface="Osaka" pitchFamily="-1" charset="-128"/>
              </a:rPr>
              <a:t> said</a:t>
            </a:r>
            <a:r>
              <a:rPr lang="en-US" sz="2200" b="0" dirty="0">
                <a:solidFill>
                  <a:srgbClr val="D6C1FB"/>
                </a:solidFill>
                <a:latin typeface="Calibri"/>
                <a:ea typeface="Osaka" pitchFamily="-1" charset="-128"/>
                <a:cs typeface="Osaka" pitchFamily="-1" charset="-128"/>
              </a:rPr>
              <a:t> </a:t>
            </a:r>
            <a:r>
              <a:rPr lang="en-US" sz="2200" b="0" dirty="0" err="1">
                <a:solidFill>
                  <a:schemeClr val="hlink"/>
                </a:solidFill>
                <a:latin typeface="Calibri"/>
                <a:ea typeface="Osaka" pitchFamily="-1" charset="-128"/>
                <a:cs typeface="Osaka" pitchFamily="-1" charset="-128"/>
              </a:rPr>
              <a:t>Hoggle</a:t>
            </a:r>
            <a:r>
              <a:rPr lang="en-US" sz="2200" b="0" dirty="0">
                <a:solidFill>
                  <a:schemeClr val="hlink"/>
                </a:solidFill>
                <a:latin typeface="Calibri"/>
                <a:ea typeface="Osaka" pitchFamily="-1" charset="-128"/>
                <a:cs typeface="Osaka" pitchFamily="-1" charset="-128"/>
              </a:rPr>
              <a:t> thought</a:t>
            </a:r>
            <a:r>
              <a:rPr lang="en-US" sz="2200" b="0" dirty="0">
                <a:solidFill>
                  <a:schemeClr val="accent1"/>
                </a:solidFill>
                <a:latin typeface="Calibri"/>
                <a:ea typeface="Osaka" pitchFamily="-1" charset="-128"/>
                <a:cs typeface="Osaka" pitchFamily="-1" charset="-128"/>
              </a:rPr>
              <a:t> </a:t>
            </a:r>
            <a:r>
              <a:rPr lang="en-US" sz="2200" b="0" dirty="0">
                <a:latin typeface="Calibri"/>
                <a:ea typeface="Osaka" pitchFamily="-1" charset="-128"/>
                <a:cs typeface="Osaka" pitchFamily="-1" charset="-128"/>
              </a:rPr>
              <a:t>Sarah ate the peach. </a:t>
            </a:r>
          </a:p>
          <a:p>
            <a:pPr marL="342900" indent="-342900" eaLnBrk="1" hangingPunct="1">
              <a:lnSpc>
                <a:spcPct val="90000"/>
              </a:lnSpc>
              <a:spcBef>
                <a:spcPct val="20000"/>
              </a:spcBef>
            </a:pPr>
            <a:r>
              <a:rPr lang="en-US" sz="2200" b="0" dirty="0">
                <a:solidFill>
                  <a:srgbClr val="FF24E9"/>
                </a:solidFill>
                <a:latin typeface="Calibri"/>
                <a:ea typeface="Osaka" pitchFamily="-1" charset="-128"/>
                <a:cs typeface="Osaka" pitchFamily="-1" charset="-128"/>
              </a:rPr>
              <a:t>	</a:t>
            </a:r>
            <a:r>
              <a:rPr lang="en-US" sz="2200" b="0" dirty="0">
                <a:solidFill>
                  <a:schemeClr val="accent1"/>
                </a:solidFill>
                <a:latin typeface="Calibri"/>
                <a:ea typeface="Osaka" pitchFamily="-1" charset="-128"/>
                <a:cs typeface="Osaka" pitchFamily="-1" charset="-128"/>
              </a:rPr>
              <a:t>The Wiseman’s </a:t>
            </a:r>
            <a:r>
              <a:rPr lang="en-US" sz="2200" b="0" dirty="0" err="1">
                <a:solidFill>
                  <a:schemeClr val="accent1"/>
                </a:solidFill>
                <a:latin typeface="Calibri"/>
                <a:ea typeface="Osaka" pitchFamily="-1" charset="-128"/>
                <a:cs typeface="Osaka" pitchFamily="-1" charset="-128"/>
              </a:rPr>
              <a:t>birdhat</a:t>
            </a:r>
            <a:r>
              <a:rPr lang="en-US" sz="2200" b="0" dirty="0">
                <a:solidFill>
                  <a:schemeClr val="accent1"/>
                </a:solidFill>
                <a:latin typeface="Calibri"/>
                <a:ea typeface="Osaka" pitchFamily="-1" charset="-128"/>
                <a:cs typeface="Osaka" pitchFamily="-1" charset="-128"/>
              </a:rPr>
              <a:t> hoped</a:t>
            </a:r>
            <a:r>
              <a:rPr lang="en-US" sz="2200" b="0" dirty="0">
                <a:solidFill>
                  <a:srgbClr val="F0864F"/>
                </a:solidFill>
                <a:latin typeface="Calibri"/>
                <a:ea typeface="Osaka" pitchFamily="-1" charset="-128"/>
                <a:cs typeface="Osaka" pitchFamily="-1" charset="-128"/>
              </a:rPr>
              <a:t> </a:t>
            </a:r>
            <a:r>
              <a:rPr lang="en-US" sz="2200" b="0" dirty="0">
                <a:solidFill>
                  <a:srgbClr val="0C6034"/>
                </a:solidFill>
                <a:latin typeface="Calibri"/>
                <a:ea typeface="Osaka" pitchFamily="-1" charset="-128"/>
                <a:cs typeface="Osaka" pitchFamily="-1" charset="-128"/>
              </a:rPr>
              <a:t>the fairy claimed</a:t>
            </a:r>
            <a:r>
              <a:rPr lang="en-US" sz="2200" b="0" dirty="0">
                <a:solidFill>
                  <a:srgbClr val="CCFFCC"/>
                </a:solidFill>
                <a:latin typeface="Calibri"/>
                <a:ea typeface="Osaka" pitchFamily="-1" charset="-128"/>
                <a:cs typeface="Osaka" pitchFamily="-1" charset="-128"/>
              </a:rPr>
              <a:t> </a:t>
            </a:r>
            <a:r>
              <a:rPr lang="en-US" sz="2200" b="0" dirty="0" err="1">
                <a:solidFill>
                  <a:schemeClr val="bg2"/>
                </a:solidFill>
                <a:latin typeface="Calibri"/>
                <a:ea typeface="Osaka" pitchFamily="-1" charset="-128"/>
                <a:cs typeface="Osaka" pitchFamily="-1" charset="-128"/>
              </a:rPr>
              <a:t>Ludo</a:t>
            </a:r>
            <a:r>
              <a:rPr lang="en-US" sz="2200" b="0" dirty="0">
                <a:solidFill>
                  <a:schemeClr val="bg2"/>
                </a:solidFill>
                <a:latin typeface="Calibri"/>
                <a:ea typeface="Osaka" pitchFamily="-1" charset="-128"/>
                <a:cs typeface="Osaka" pitchFamily="-1" charset="-128"/>
              </a:rPr>
              <a:t> said</a:t>
            </a:r>
            <a:r>
              <a:rPr lang="en-US" sz="2200" b="0" dirty="0">
                <a:solidFill>
                  <a:srgbClr val="D6C1FB"/>
                </a:solidFill>
                <a:latin typeface="Calibri"/>
                <a:ea typeface="Osaka" pitchFamily="-1" charset="-128"/>
                <a:cs typeface="Osaka" pitchFamily="-1" charset="-128"/>
              </a:rPr>
              <a:t> </a:t>
            </a:r>
            <a:r>
              <a:rPr lang="en-US" sz="2200" b="0" dirty="0" err="1">
                <a:solidFill>
                  <a:schemeClr val="hlink"/>
                </a:solidFill>
                <a:latin typeface="Calibri"/>
                <a:ea typeface="Osaka" pitchFamily="-1" charset="-128"/>
                <a:cs typeface="Osaka" pitchFamily="-1" charset="-128"/>
              </a:rPr>
              <a:t>Hoggle</a:t>
            </a:r>
            <a:r>
              <a:rPr lang="en-US" sz="2200" b="0" dirty="0">
                <a:solidFill>
                  <a:schemeClr val="hlink"/>
                </a:solidFill>
                <a:latin typeface="Calibri"/>
                <a:ea typeface="Osaka" pitchFamily="-1" charset="-128"/>
                <a:cs typeface="Osaka" pitchFamily="-1" charset="-128"/>
              </a:rPr>
              <a:t> thought</a:t>
            </a:r>
            <a:r>
              <a:rPr lang="en-US" sz="2200" b="0" dirty="0">
                <a:solidFill>
                  <a:schemeClr val="accent1"/>
                </a:solidFill>
                <a:latin typeface="Calibri"/>
                <a:ea typeface="Osaka" pitchFamily="-1" charset="-128"/>
                <a:cs typeface="Osaka" pitchFamily="-1" charset="-128"/>
              </a:rPr>
              <a:t> </a:t>
            </a:r>
            <a:r>
              <a:rPr lang="en-US" sz="2200" b="0" dirty="0">
                <a:latin typeface="Calibri"/>
                <a:ea typeface="Osaka" pitchFamily="-1" charset="-128"/>
                <a:cs typeface="Osaka" pitchFamily="-1" charset="-128"/>
              </a:rPr>
              <a:t>Sarah ate the peach.</a:t>
            </a:r>
          </a:p>
        </p:txBody>
      </p:sp>
      <p:sp>
        <p:nvSpPr>
          <p:cNvPr id="164869" name="AutoShape 5"/>
          <p:cNvSpPr>
            <a:spLocks noChangeArrowheads="1"/>
          </p:cNvSpPr>
          <p:nvPr/>
        </p:nvSpPr>
        <p:spPr bwMode="auto">
          <a:xfrm>
            <a:off x="2133600" y="2286000"/>
            <a:ext cx="2209800" cy="533400"/>
          </a:xfrm>
          <a:prstGeom prst="leftArrow">
            <a:avLst>
              <a:gd name="adj1" fmla="val 50000"/>
              <a:gd name="adj2" fmla="val 103571"/>
            </a:avLst>
          </a:prstGeom>
          <a:solidFill>
            <a:schemeClr val="hlink">
              <a:alpha val="50195"/>
            </a:schemeClr>
          </a:solidFill>
          <a:ln w="9525">
            <a:solidFill>
              <a:schemeClr val="tx1"/>
            </a:solidFill>
            <a:miter lim="800000"/>
            <a:headEnd/>
            <a:tailEnd/>
          </a:ln>
        </p:spPr>
        <p:txBody>
          <a:bodyPr wrap="none" anchor="ctr">
            <a:prstTxWarp prst="textNoShape">
              <a:avLst/>
            </a:prstTxWarp>
          </a:bodyPr>
          <a:lstStyle/>
          <a:p>
            <a:endParaRPr lang="en-US" dirty="0">
              <a:latin typeface="Calibri"/>
            </a:endParaRPr>
          </a:p>
        </p:txBody>
      </p:sp>
      <p:sp>
        <p:nvSpPr>
          <p:cNvPr id="164871" name="Text Box 7"/>
          <p:cNvSpPr txBox="1">
            <a:spLocks noChangeArrowheads="1"/>
          </p:cNvSpPr>
          <p:nvPr/>
        </p:nvSpPr>
        <p:spPr bwMode="auto">
          <a:xfrm>
            <a:off x="5257800" y="5562600"/>
            <a:ext cx="3581400" cy="830997"/>
          </a:xfrm>
          <a:prstGeom prst="rect">
            <a:avLst/>
          </a:prstGeom>
          <a:noFill/>
          <a:ln w="9525">
            <a:noFill/>
            <a:miter lim="800000"/>
            <a:headEnd/>
            <a:tailEnd/>
          </a:ln>
        </p:spPr>
        <p:txBody>
          <a:bodyPr>
            <a:prstTxWarp prst="textNoShape">
              <a:avLst/>
            </a:prstTxWarp>
            <a:spAutoFit/>
          </a:bodyPr>
          <a:lstStyle/>
          <a:p>
            <a:pPr>
              <a:spcBef>
                <a:spcPct val="50000"/>
              </a:spcBef>
            </a:pPr>
            <a:r>
              <a:rPr lang="en-US" dirty="0">
                <a:latin typeface="Calibri"/>
                <a:cs typeface="Calibri"/>
              </a:rPr>
              <a:t>Infinitely many sentences can be generated!</a:t>
            </a:r>
            <a:endParaRPr lang="en-US" b="0" dirty="0">
              <a:latin typeface="Calibri"/>
              <a:cs typeface="Calibri"/>
            </a:endParaRPr>
          </a:p>
        </p:txBody>
      </p:sp>
      <p:sp>
        <p:nvSpPr>
          <p:cNvPr id="164872" name="Rectangle 8"/>
          <p:cNvSpPr>
            <a:spLocks noChangeArrowheads="1"/>
          </p:cNvSpPr>
          <p:nvPr/>
        </p:nvSpPr>
        <p:spPr bwMode="auto">
          <a:xfrm>
            <a:off x="5181600" y="5546725"/>
            <a:ext cx="3581400" cy="838200"/>
          </a:xfrm>
          <a:prstGeom prst="rect">
            <a:avLst/>
          </a:prstGeom>
          <a:noFill/>
          <a:ln w="9525">
            <a:solidFill>
              <a:schemeClr val="hlink"/>
            </a:solidFill>
            <a:miter lim="800000"/>
            <a:headEnd/>
            <a:tailEnd/>
          </a:ln>
        </p:spPr>
        <p:txBody>
          <a:bodyPr wrap="none" anchor="ctr">
            <a:prstTxWarp prst="textNoShape">
              <a:avLst/>
            </a:prstTxWarp>
          </a:bodyPr>
          <a:lstStyle/>
          <a:p>
            <a:endParaRPr lang="en-US" dirty="0">
              <a:latin typeface="Calibri"/>
            </a:endParaRPr>
          </a:p>
        </p:txBody>
      </p:sp>
      <p:sp>
        <p:nvSpPr>
          <p:cNvPr id="164873" name="Text Box 4"/>
          <p:cNvSpPr txBox="1">
            <a:spLocks noChangeArrowheads="1"/>
          </p:cNvSpPr>
          <p:nvPr/>
        </p:nvSpPr>
        <p:spPr bwMode="auto">
          <a:xfrm>
            <a:off x="5029200" y="2438400"/>
            <a:ext cx="3657600" cy="1200328"/>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b="0" dirty="0">
                <a:latin typeface="Calibri"/>
                <a:cs typeface="Calibri"/>
              </a:rPr>
              <a:t>Can be used to create a sentence-inside-a-sentence</a:t>
            </a:r>
            <a:br>
              <a:rPr lang="en-US" b="0" dirty="0">
                <a:latin typeface="Calibri"/>
                <a:cs typeface="Calibri"/>
              </a:rPr>
            </a:br>
            <a:r>
              <a:rPr lang="en-US" b="0" dirty="0">
                <a:latin typeface="Calibri"/>
                <a:cs typeface="Calibri"/>
              </a:rPr>
              <a:t>= example of </a:t>
            </a:r>
            <a:r>
              <a:rPr lang="en-US" i="1" dirty="0">
                <a:solidFill>
                  <a:srgbClr val="0C6034"/>
                </a:solidFill>
                <a:latin typeface="Calibri"/>
                <a:cs typeface="Calibri"/>
              </a:rPr>
              <a:t>recursion</a:t>
            </a:r>
            <a:endParaRPr lang="en-US" i="1" dirty="0">
              <a:solidFill>
                <a:srgbClr val="FFFF00"/>
              </a:solidFill>
              <a:latin typeface="Calibri"/>
              <a:cs typeface="Calibri"/>
            </a:endParaRPr>
          </a:p>
        </p:txBody>
      </p:sp>
      <p:sp>
        <p:nvSpPr>
          <p:cNvPr id="164874" name="Rectangle 6"/>
          <p:cNvSpPr>
            <a:spLocks noChangeArrowheads="1"/>
          </p:cNvSpPr>
          <p:nvPr/>
        </p:nvSpPr>
        <p:spPr bwMode="auto">
          <a:xfrm>
            <a:off x="4953000" y="2438400"/>
            <a:ext cx="3581400" cy="1143000"/>
          </a:xfrm>
          <a:prstGeom prst="rect">
            <a:avLst/>
          </a:prstGeom>
          <a:noFill/>
          <a:ln w="9525">
            <a:solidFill>
              <a:schemeClr val="hlink"/>
            </a:solidFill>
            <a:miter lim="800000"/>
            <a:headEnd/>
            <a:tailEnd/>
          </a:ln>
        </p:spPr>
        <p:txBody>
          <a:bodyPr wrap="none" anchor="ctr">
            <a:prstTxWarp prst="textNoShape">
              <a:avLst/>
            </a:prstTxWarp>
          </a:bodyPr>
          <a:lstStyle/>
          <a:p>
            <a:endParaRPr lang="en-US" dirty="0">
              <a:latin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idx="4294967295"/>
          </p:nvPr>
        </p:nvSpPr>
        <p:spPr>
          <a:xfrm>
            <a:off x="1371600" y="0"/>
            <a:ext cx="6781800" cy="1143000"/>
          </a:xfrm>
        </p:spPr>
        <p:txBody>
          <a:bodyPr/>
          <a:lstStyle/>
          <a:p>
            <a:pPr eaLnBrk="1" hangingPunct="1"/>
            <a:r>
              <a:rPr lang="en-US" sz="3200"/>
              <a:t>Complementizer</a:t>
            </a:r>
            <a:endParaRPr lang="en-US"/>
          </a:p>
        </p:txBody>
      </p:sp>
      <p:sp>
        <p:nvSpPr>
          <p:cNvPr id="95235" name="Rectangle 3"/>
          <p:cNvSpPr>
            <a:spLocks noGrp="1" noChangeArrowheads="1"/>
          </p:cNvSpPr>
          <p:nvPr>
            <p:ph type="body" idx="4294967295"/>
          </p:nvPr>
        </p:nvSpPr>
        <p:spPr>
          <a:xfrm>
            <a:off x="266700" y="1676400"/>
            <a:ext cx="8610600" cy="4114800"/>
          </a:xfrm>
        </p:spPr>
        <p:txBody>
          <a:bodyPr/>
          <a:lstStyle/>
          <a:p>
            <a:pPr eaLnBrk="1" hangingPunct="1">
              <a:lnSpc>
                <a:spcPct val="90000"/>
              </a:lnSpc>
              <a:buFontTx/>
              <a:buNone/>
            </a:pPr>
            <a:r>
              <a:rPr lang="en-US" sz="2400" smtClean="0"/>
              <a:t>Complementizer (Comp): words like THAT, IF, and WHETHER that allow one sentence to be the subject or object of another sentence</a:t>
            </a:r>
          </a:p>
          <a:p>
            <a:pPr eaLnBrk="1" hangingPunct="1">
              <a:lnSpc>
                <a:spcPct val="90000"/>
              </a:lnSpc>
              <a:buFontTx/>
              <a:buNone/>
            </a:pPr>
            <a:endParaRPr lang="en-US" sz="2400" smtClean="0"/>
          </a:p>
          <a:p>
            <a:pPr eaLnBrk="1" hangingPunct="1">
              <a:lnSpc>
                <a:spcPct val="90000"/>
              </a:lnSpc>
              <a:buFontTx/>
              <a:buNone/>
            </a:pPr>
            <a:r>
              <a:rPr lang="en-US" sz="2400" smtClean="0"/>
              <a:t>Hoggle </a:t>
            </a:r>
            <a:r>
              <a:rPr lang="en-US" sz="2400" smtClean="0">
                <a:solidFill>
                  <a:schemeClr val="hlink"/>
                </a:solidFill>
              </a:rPr>
              <a:t>realized</a:t>
            </a:r>
            <a:r>
              <a:rPr lang="en-US" sz="2400" smtClean="0"/>
              <a:t> </a:t>
            </a:r>
            <a:r>
              <a:rPr lang="en-US" sz="2400" u="sng" smtClean="0">
                <a:solidFill>
                  <a:schemeClr val="accent1"/>
                </a:solidFill>
              </a:rPr>
              <a:t>that</a:t>
            </a:r>
            <a:r>
              <a:rPr lang="en-US" sz="2400" u="sng" smtClean="0"/>
              <a:t> </a:t>
            </a:r>
            <a:r>
              <a:rPr lang="en-US" sz="2400" u="sng" smtClean="0">
                <a:solidFill>
                  <a:srgbClr val="0C6034"/>
                </a:solidFill>
              </a:rPr>
              <a:t>Sarah ate the peach</a:t>
            </a:r>
            <a:r>
              <a:rPr lang="en-US" sz="2400" smtClean="0"/>
              <a:t>.</a:t>
            </a:r>
          </a:p>
          <a:p>
            <a:pPr eaLnBrk="1" hangingPunct="1">
              <a:lnSpc>
                <a:spcPct val="90000"/>
              </a:lnSpc>
              <a:buFontTx/>
              <a:buNone/>
            </a:pPr>
            <a:r>
              <a:rPr lang="en-US" sz="2400" u="sng" smtClean="0">
                <a:solidFill>
                  <a:schemeClr val="accent1"/>
                </a:solidFill>
              </a:rPr>
              <a:t>Whether</a:t>
            </a:r>
            <a:r>
              <a:rPr lang="en-US" sz="2400" u="sng" smtClean="0"/>
              <a:t> </a:t>
            </a:r>
            <a:r>
              <a:rPr lang="en-US" sz="2400" u="sng" smtClean="0">
                <a:solidFill>
                  <a:srgbClr val="0C6034"/>
                </a:solidFill>
              </a:rPr>
              <a:t>Sarah ate the peach</a:t>
            </a:r>
            <a:r>
              <a:rPr lang="en-US" sz="2400" smtClean="0">
                <a:solidFill>
                  <a:schemeClr val="tx2"/>
                </a:solidFill>
              </a:rPr>
              <a:t> </a:t>
            </a:r>
            <a:r>
              <a:rPr lang="en-US" sz="2400" smtClean="0"/>
              <a:t>didn’t matter.</a:t>
            </a:r>
          </a:p>
          <a:p>
            <a:pPr eaLnBrk="1" hangingPunct="1">
              <a:lnSpc>
                <a:spcPct val="90000"/>
              </a:lnSpc>
              <a:buFontTx/>
              <a:buNone/>
            </a:pPr>
            <a:endParaRPr lang="en-US" sz="2400" smtClean="0"/>
          </a:p>
          <a:p>
            <a:pPr eaLnBrk="1" hangingPunct="1">
              <a:lnSpc>
                <a:spcPct val="90000"/>
              </a:lnSpc>
              <a:buFontTx/>
              <a:buNone/>
            </a:pPr>
            <a:r>
              <a:rPr lang="en-US" sz="2400" smtClean="0">
                <a:solidFill>
                  <a:schemeClr val="tx2"/>
                </a:solidFill>
              </a:rPr>
              <a:t>S’</a:t>
            </a:r>
            <a:r>
              <a:rPr lang="en-US" sz="2400" smtClean="0"/>
              <a:t> </a:t>
            </a:r>
            <a:r>
              <a:rPr lang="en-US" sz="2400" smtClean="0">
                <a:sym typeface="Symbol" pitchFamily="-1" charset="2"/>
              </a:rPr>
              <a:t></a:t>
            </a:r>
            <a:r>
              <a:rPr lang="en-US" sz="2400" smtClean="0"/>
              <a:t> </a:t>
            </a:r>
            <a:r>
              <a:rPr lang="en-US" sz="2400" smtClean="0">
                <a:solidFill>
                  <a:schemeClr val="accent1"/>
                </a:solidFill>
              </a:rPr>
              <a:t>Comp</a:t>
            </a:r>
            <a:r>
              <a:rPr lang="en-US" sz="2400" smtClean="0"/>
              <a:t> </a:t>
            </a:r>
            <a:r>
              <a:rPr lang="en-US" sz="2400" smtClean="0">
                <a:solidFill>
                  <a:srgbClr val="0C6034"/>
                </a:solidFill>
              </a:rPr>
              <a:t>S</a:t>
            </a:r>
            <a:endParaRPr lang="en-US" sz="2400" smtClean="0"/>
          </a:p>
          <a:p>
            <a:pPr eaLnBrk="1" hangingPunct="1">
              <a:lnSpc>
                <a:spcPct val="90000"/>
              </a:lnSpc>
              <a:buFontTx/>
              <a:buNone/>
            </a:pPr>
            <a:r>
              <a:rPr lang="en-US" sz="2400" smtClean="0">
                <a:solidFill>
                  <a:schemeClr val="hlink"/>
                </a:solidFill>
              </a:rPr>
              <a:t>VP </a:t>
            </a:r>
            <a:r>
              <a:rPr lang="en-US" sz="2400" smtClean="0">
                <a:solidFill>
                  <a:schemeClr val="hlink"/>
                </a:solidFill>
                <a:sym typeface="Symbol" pitchFamily="-1" charset="2"/>
              </a:rPr>
              <a:t></a:t>
            </a:r>
            <a:r>
              <a:rPr lang="en-US" sz="2400" smtClean="0">
                <a:solidFill>
                  <a:schemeClr val="hlink"/>
                </a:solidFill>
              </a:rPr>
              <a:t> V </a:t>
            </a:r>
            <a:r>
              <a:rPr lang="en-US" sz="2400" smtClean="0">
                <a:solidFill>
                  <a:schemeClr val="tx2"/>
                </a:solidFill>
              </a:rPr>
              <a:t>S’</a:t>
            </a:r>
            <a:endParaRPr lang="en-US" sz="2400" smtClean="0"/>
          </a:p>
          <a:p>
            <a:pPr eaLnBrk="1" hangingPunct="1">
              <a:lnSpc>
                <a:spcPct val="90000"/>
              </a:lnSpc>
              <a:buFontTx/>
              <a:buNone/>
            </a:pPr>
            <a:r>
              <a:rPr lang="en-US" sz="2400" smtClean="0">
                <a:solidFill>
                  <a:srgbClr val="0C6034"/>
                </a:solidFill>
              </a:rPr>
              <a:t>S</a:t>
            </a:r>
            <a:r>
              <a:rPr lang="en-US" sz="2400" smtClean="0">
                <a:solidFill>
                  <a:schemeClr val="tx2"/>
                </a:solidFill>
              </a:rPr>
              <a:t> </a:t>
            </a:r>
            <a:r>
              <a:rPr lang="en-US" sz="2400" smtClean="0">
                <a:solidFill>
                  <a:schemeClr val="tx2"/>
                </a:solidFill>
                <a:sym typeface="Symbol" pitchFamily="-1" charset="2"/>
              </a:rPr>
              <a:t></a:t>
            </a:r>
            <a:r>
              <a:rPr lang="en-US" sz="2400" smtClean="0">
                <a:solidFill>
                  <a:schemeClr val="tx2"/>
                </a:solidFill>
              </a:rPr>
              <a:t> S’ </a:t>
            </a:r>
            <a:r>
              <a:rPr lang="en-US" sz="2400" smtClean="0"/>
              <a:t>VP</a:t>
            </a: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idx="4294967295"/>
          </p:nvPr>
        </p:nvSpPr>
        <p:spPr>
          <a:xfrm>
            <a:off x="1371600" y="0"/>
            <a:ext cx="6781800" cy="1143000"/>
          </a:xfrm>
        </p:spPr>
        <p:txBody>
          <a:bodyPr/>
          <a:lstStyle/>
          <a:p>
            <a:pPr eaLnBrk="1" hangingPunct="1"/>
            <a:r>
              <a:rPr lang="en-US" sz="3200"/>
              <a:t>Complementizer</a:t>
            </a:r>
            <a:endParaRPr lang="en-US"/>
          </a:p>
        </p:txBody>
      </p:sp>
      <p:sp>
        <p:nvSpPr>
          <p:cNvPr id="97283" name="Rectangle 3"/>
          <p:cNvSpPr txBox="1">
            <a:spLocks noChangeArrowheads="1"/>
          </p:cNvSpPr>
          <p:nvPr/>
        </p:nvSpPr>
        <p:spPr bwMode="auto">
          <a:xfrm>
            <a:off x="266700" y="1676400"/>
            <a:ext cx="8610600" cy="4114800"/>
          </a:xfrm>
          <a:prstGeom prst="rect">
            <a:avLst/>
          </a:prstGeom>
          <a:noFill/>
          <a:ln w="9525">
            <a:noFill/>
            <a:miter lim="800000"/>
            <a:headEnd/>
            <a:tailEnd/>
          </a:ln>
        </p:spPr>
        <p:txBody>
          <a:bodyPr>
            <a:prstTxWarp prst="textNoShape">
              <a:avLst/>
            </a:prstTxWarp>
          </a:bodyPr>
          <a:lstStyle/>
          <a:p>
            <a:pPr marL="342900" indent="-342900" eaLnBrk="1" hangingPunct="1">
              <a:lnSpc>
                <a:spcPct val="90000"/>
              </a:lnSpc>
              <a:spcBef>
                <a:spcPct val="20000"/>
              </a:spcBef>
            </a:pPr>
            <a:r>
              <a:rPr lang="en-US" b="0" dirty="0" err="1">
                <a:latin typeface="Calibri"/>
                <a:ea typeface="Osaka" pitchFamily="-1" charset="-128"/>
                <a:cs typeface="Osaka" pitchFamily="-1" charset="-128"/>
              </a:rPr>
              <a:t>Complementizer</a:t>
            </a:r>
            <a:r>
              <a:rPr lang="en-US" b="0" dirty="0">
                <a:latin typeface="Calibri"/>
                <a:ea typeface="Osaka" pitchFamily="-1" charset="-128"/>
                <a:cs typeface="Osaka" pitchFamily="-1" charset="-128"/>
              </a:rPr>
              <a:t> (Comp): words like THAT, IF, and WHETHER that allow one sentence to be the subject or object of another sentence</a:t>
            </a:r>
          </a:p>
          <a:p>
            <a:pPr marL="342900" indent="-342900" eaLnBrk="1" hangingPunct="1">
              <a:lnSpc>
                <a:spcPct val="90000"/>
              </a:lnSpc>
              <a:spcBef>
                <a:spcPct val="20000"/>
              </a:spcBef>
            </a:pPr>
            <a:endParaRPr lang="en-US" b="0" dirty="0">
              <a:latin typeface="Calibri"/>
              <a:ea typeface="Osaka" pitchFamily="-1" charset="-128"/>
              <a:cs typeface="Osaka" pitchFamily="-1" charset="-128"/>
            </a:endParaRPr>
          </a:p>
          <a:p>
            <a:pPr marL="342900" indent="-342900" eaLnBrk="1" hangingPunct="1">
              <a:lnSpc>
                <a:spcPct val="90000"/>
              </a:lnSpc>
              <a:spcBef>
                <a:spcPct val="20000"/>
              </a:spcBef>
            </a:pPr>
            <a:r>
              <a:rPr lang="en-US" b="0" dirty="0" err="1">
                <a:latin typeface="Calibri"/>
                <a:ea typeface="Osaka" pitchFamily="-1" charset="-128"/>
                <a:cs typeface="Osaka" pitchFamily="-1" charset="-128"/>
              </a:rPr>
              <a:t>Hoggle</a:t>
            </a:r>
            <a:r>
              <a:rPr lang="en-US" b="0" dirty="0">
                <a:latin typeface="Calibri"/>
                <a:ea typeface="Osaka" pitchFamily="-1" charset="-128"/>
                <a:cs typeface="Osaka" pitchFamily="-1" charset="-128"/>
              </a:rPr>
              <a:t> </a:t>
            </a:r>
            <a:r>
              <a:rPr lang="en-US" b="0" dirty="0">
                <a:solidFill>
                  <a:schemeClr val="hlink"/>
                </a:solidFill>
                <a:latin typeface="Calibri"/>
                <a:ea typeface="Osaka" pitchFamily="-1" charset="-128"/>
                <a:cs typeface="Osaka" pitchFamily="-1" charset="-128"/>
              </a:rPr>
              <a:t>realized</a:t>
            </a:r>
            <a:r>
              <a:rPr lang="en-US" b="0" dirty="0">
                <a:latin typeface="Calibri"/>
                <a:ea typeface="Osaka" pitchFamily="-1" charset="-128"/>
                <a:cs typeface="Osaka" pitchFamily="-1" charset="-128"/>
              </a:rPr>
              <a:t> </a:t>
            </a:r>
            <a:r>
              <a:rPr lang="en-US" b="0" u="sng" dirty="0">
                <a:solidFill>
                  <a:schemeClr val="accent1"/>
                </a:solidFill>
                <a:latin typeface="Calibri"/>
                <a:ea typeface="Osaka" pitchFamily="-1" charset="-128"/>
                <a:cs typeface="Osaka" pitchFamily="-1" charset="-128"/>
              </a:rPr>
              <a:t>that</a:t>
            </a:r>
            <a:r>
              <a:rPr lang="en-US" b="0" u="sng" dirty="0">
                <a:latin typeface="Calibri"/>
                <a:ea typeface="Osaka" pitchFamily="-1" charset="-128"/>
                <a:cs typeface="Osaka" pitchFamily="-1" charset="-128"/>
              </a:rPr>
              <a:t> </a:t>
            </a:r>
            <a:r>
              <a:rPr lang="en-US" b="0" u="sng" dirty="0">
                <a:solidFill>
                  <a:srgbClr val="0C6034"/>
                </a:solidFill>
                <a:latin typeface="Calibri"/>
                <a:ea typeface="Osaka" pitchFamily="-1" charset="-128"/>
                <a:cs typeface="Osaka" pitchFamily="-1" charset="-128"/>
              </a:rPr>
              <a:t>Sarah ate the peach</a:t>
            </a:r>
            <a:r>
              <a:rPr lang="en-US" b="0" dirty="0">
                <a:latin typeface="Calibri"/>
                <a:ea typeface="Osaka" pitchFamily="-1" charset="-128"/>
                <a:cs typeface="Osaka" pitchFamily="-1" charset="-128"/>
              </a:rPr>
              <a:t>.</a:t>
            </a:r>
          </a:p>
          <a:p>
            <a:pPr marL="342900" indent="-342900" eaLnBrk="1" hangingPunct="1">
              <a:lnSpc>
                <a:spcPct val="90000"/>
              </a:lnSpc>
              <a:spcBef>
                <a:spcPct val="20000"/>
              </a:spcBef>
            </a:pPr>
            <a:r>
              <a:rPr lang="en-US" b="0" u="sng" dirty="0">
                <a:solidFill>
                  <a:schemeClr val="accent1"/>
                </a:solidFill>
                <a:latin typeface="Calibri"/>
                <a:ea typeface="Osaka" pitchFamily="-1" charset="-128"/>
                <a:cs typeface="Osaka" pitchFamily="-1" charset="-128"/>
              </a:rPr>
              <a:t>Whether</a:t>
            </a:r>
            <a:r>
              <a:rPr lang="en-US" b="0" u="sng" dirty="0">
                <a:latin typeface="Calibri"/>
                <a:ea typeface="Osaka" pitchFamily="-1" charset="-128"/>
                <a:cs typeface="Osaka" pitchFamily="-1" charset="-128"/>
              </a:rPr>
              <a:t> </a:t>
            </a:r>
            <a:r>
              <a:rPr lang="en-US" b="0" u="sng" dirty="0">
                <a:solidFill>
                  <a:srgbClr val="0C6034"/>
                </a:solidFill>
                <a:latin typeface="Calibri"/>
                <a:ea typeface="Osaka" pitchFamily="-1" charset="-128"/>
                <a:cs typeface="Osaka" pitchFamily="-1" charset="-128"/>
              </a:rPr>
              <a:t>Sarah ate the peach</a:t>
            </a:r>
            <a:r>
              <a:rPr lang="en-US" b="0" dirty="0">
                <a:solidFill>
                  <a:schemeClr val="tx2"/>
                </a:solidFill>
                <a:latin typeface="Calibri"/>
                <a:ea typeface="Osaka" pitchFamily="-1" charset="-128"/>
                <a:cs typeface="Osaka" pitchFamily="-1" charset="-128"/>
              </a:rPr>
              <a:t> </a:t>
            </a:r>
            <a:r>
              <a:rPr lang="en-US" b="0" dirty="0">
                <a:latin typeface="Calibri"/>
                <a:ea typeface="Osaka" pitchFamily="-1" charset="-128"/>
                <a:cs typeface="Osaka" pitchFamily="-1" charset="-128"/>
              </a:rPr>
              <a:t>didn’t matter.</a:t>
            </a:r>
          </a:p>
          <a:p>
            <a:pPr marL="342900" indent="-342900" eaLnBrk="1" hangingPunct="1">
              <a:lnSpc>
                <a:spcPct val="90000"/>
              </a:lnSpc>
              <a:spcBef>
                <a:spcPct val="20000"/>
              </a:spcBef>
            </a:pPr>
            <a:endParaRPr lang="en-US" b="0" dirty="0">
              <a:latin typeface="Calibri"/>
              <a:ea typeface="Osaka" pitchFamily="-1" charset="-128"/>
              <a:cs typeface="Osaka" pitchFamily="-1" charset="-128"/>
            </a:endParaRPr>
          </a:p>
          <a:p>
            <a:pPr marL="342900" indent="-342900" eaLnBrk="1" hangingPunct="1">
              <a:lnSpc>
                <a:spcPct val="90000"/>
              </a:lnSpc>
              <a:spcBef>
                <a:spcPct val="20000"/>
              </a:spcBef>
            </a:pPr>
            <a:r>
              <a:rPr lang="en-US" b="0" dirty="0">
                <a:solidFill>
                  <a:schemeClr val="tx2"/>
                </a:solidFill>
                <a:latin typeface="Calibri"/>
                <a:ea typeface="Osaka" pitchFamily="-1" charset="-128"/>
                <a:cs typeface="Osaka" pitchFamily="-1" charset="-128"/>
              </a:rPr>
              <a:t>S’</a:t>
            </a:r>
            <a:r>
              <a:rPr lang="en-US" b="0" dirty="0">
                <a:latin typeface="Calibri"/>
                <a:ea typeface="Osaka" pitchFamily="-1" charset="-128"/>
                <a:cs typeface="Osaka" pitchFamily="-1" charset="-128"/>
              </a:rPr>
              <a:t> </a:t>
            </a:r>
            <a:r>
              <a:rPr lang="en-US" b="0" dirty="0">
                <a:latin typeface="Calibri"/>
                <a:ea typeface="Osaka" pitchFamily="-1" charset="-128"/>
                <a:cs typeface="Osaka" pitchFamily="-1" charset="-128"/>
                <a:sym typeface="Symbol" pitchFamily="-1" charset="2"/>
              </a:rPr>
              <a:t></a:t>
            </a:r>
            <a:r>
              <a:rPr lang="en-US" b="0" dirty="0">
                <a:latin typeface="Calibri"/>
                <a:ea typeface="Osaka" pitchFamily="-1" charset="-128"/>
                <a:cs typeface="Osaka" pitchFamily="-1" charset="-128"/>
              </a:rPr>
              <a:t> </a:t>
            </a:r>
            <a:r>
              <a:rPr lang="en-US" b="0" dirty="0">
                <a:solidFill>
                  <a:schemeClr val="accent1"/>
                </a:solidFill>
                <a:latin typeface="Calibri"/>
                <a:ea typeface="Osaka" pitchFamily="-1" charset="-128"/>
                <a:cs typeface="Osaka" pitchFamily="-1" charset="-128"/>
              </a:rPr>
              <a:t>Comp</a:t>
            </a:r>
            <a:r>
              <a:rPr lang="en-US" b="0" dirty="0">
                <a:latin typeface="Calibri"/>
                <a:ea typeface="Osaka" pitchFamily="-1" charset="-128"/>
                <a:cs typeface="Osaka" pitchFamily="-1" charset="-128"/>
              </a:rPr>
              <a:t> </a:t>
            </a:r>
            <a:r>
              <a:rPr lang="en-US" b="0" dirty="0">
                <a:solidFill>
                  <a:srgbClr val="0C6034"/>
                </a:solidFill>
                <a:latin typeface="Calibri"/>
                <a:ea typeface="Osaka" pitchFamily="-1" charset="-128"/>
                <a:cs typeface="Osaka" pitchFamily="-1" charset="-128"/>
              </a:rPr>
              <a:t>S</a:t>
            </a:r>
            <a:endParaRPr lang="en-US" b="0" dirty="0">
              <a:latin typeface="Calibri"/>
              <a:ea typeface="Osaka" pitchFamily="-1" charset="-128"/>
              <a:cs typeface="Osaka" pitchFamily="-1" charset="-128"/>
            </a:endParaRPr>
          </a:p>
          <a:p>
            <a:pPr marL="342900" indent="-342900" eaLnBrk="1" hangingPunct="1">
              <a:lnSpc>
                <a:spcPct val="90000"/>
              </a:lnSpc>
              <a:spcBef>
                <a:spcPct val="20000"/>
              </a:spcBef>
            </a:pPr>
            <a:r>
              <a:rPr lang="en-US" b="0" dirty="0">
                <a:solidFill>
                  <a:schemeClr val="hlink"/>
                </a:solidFill>
                <a:latin typeface="Calibri"/>
                <a:ea typeface="Osaka" pitchFamily="-1" charset="-128"/>
                <a:cs typeface="Osaka" pitchFamily="-1" charset="-128"/>
              </a:rPr>
              <a:t>VP </a:t>
            </a:r>
            <a:r>
              <a:rPr lang="en-US" b="0" dirty="0">
                <a:solidFill>
                  <a:schemeClr val="hlink"/>
                </a:solidFill>
                <a:latin typeface="Calibri"/>
                <a:ea typeface="Osaka" pitchFamily="-1" charset="-128"/>
                <a:cs typeface="Osaka" pitchFamily="-1" charset="-128"/>
                <a:sym typeface="Symbol" pitchFamily="-1" charset="2"/>
              </a:rPr>
              <a:t></a:t>
            </a:r>
            <a:r>
              <a:rPr lang="en-US" b="0" dirty="0">
                <a:solidFill>
                  <a:schemeClr val="hlink"/>
                </a:solidFill>
                <a:latin typeface="Calibri"/>
                <a:ea typeface="Osaka" pitchFamily="-1" charset="-128"/>
                <a:cs typeface="Osaka" pitchFamily="-1" charset="-128"/>
              </a:rPr>
              <a:t> V </a:t>
            </a:r>
            <a:r>
              <a:rPr lang="en-US" b="0" dirty="0">
                <a:solidFill>
                  <a:schemeClr val="tx2"/>
                </a:solidFill>
                <a:latin typeface="Calibri"/>
                <a:ea typeface="Osaka" pitchFamily="-1" charset="-128"/>
                <a:cs typeface="Osaka" pitchFamily="-1" charset="-128"/>
              </a:rPr>
              <a:t>S’</a:t>
            </a:r>
            <a:endParaRPr lang="en-US" b="0" dirty="0">
              <a:latin typeface="Calibri"/>
              <a:ea typeface="Osaka" pitchFamily="-1" charset="-128"/>
              <a:cs typeface="Osaka" pitchFamily="-1" charset="-128"/>
            </a:endParaRPr>
          </a:p>
          <a:p>
            <a:pPr marL="342900" indent="-342900" eaLnBrk="1" hangingPunct="1">
              <a:lnSpc>
                <a:spcPct val="90000"/>
              </a:lnSpc>
              <a:spcBef>
                <a:spcPct val="20000"/>
              </a:spcBef>
            </a:pPr>
            <a:r>
              <a:rPr lang="en-US" b="0" dirty="0">
                <a:solidFill>
                  <a:srgbClr val="0C6034"/>
                </a:solidFill>
                <a:latin typeface="Calibri"/>
                <a:ea typeface="Osaka" pitchFamily="-1" charset="-128"/>
                <a:cs typeface="Osaka" pitchFamily="-1" charset="-128"/>
              </a:rPr>
              <a:t>S</a:t>
            </a:r>
            <a:r>
              <a:rPr lang="en-US" b="0" dirty="0">
                <a:solidFill>
                  <a:schemeClr val="tx2"/>
                </a:solidFill>
                <a:latin typeface="Calibri"/>
                <a:ea typeface="Osaka" pitchFamily="-1" charset="-128"/>
                <a:cs typeface="Osaka" pitchFamily="-1" charset="-128"/>
              </a:rPr>
              <a:t> </a:t>
            </a:r>
            <a:r>
              <a:rPr lang="en-US" b="0" dirty="0">
                <a:solidFill>
                  <a:schemeClr val="tx2"/>
                </a:solidFill>
                <a:latin typeface="Calibri"/>
                <a:ea typeface="Osaka" pitchFamily="-1" charset="-128"/>
                <a:cs typeface="Osaka" pitchFamily="-1" charset="-128"/>
                <a:sym typeface="Symbol" pitchFamily="-1" charset="2"/>
              </a:rPr>
              <a:t></a:t>
            </a:r>
            <a:r>
              <a:rPr lang="en-US" b="0" dirty="0">
                <a:solidFill>
                  <a:schemeClr val="tx2"/>
                </a:solidFill>
                <a:latin typeface="Calibri"/>
                <a:ea typeface="Osaka" pitchFamily="-1" charset="-128"/>
                <a:cs typeface="Osaka" pitchFamily="-1" charset="-128"/>
              </a:rPr>
              <a:t> S’ </a:t>
            </a:r>
            <a:r>
              <a:rPr lang="en-US" b="0" dirty="0">
                <a:latin typeface="Calibri"/>
                <a:ea typeface="Osaka" pitchFamily="-1" charset="-128"/>
                <a:cs typeface="Osaka" pitchFamily="-1" charset="-128"/>
              </a:rPr>
              <a:t>VP</a:t>
            </a:r>
          </a:p>
        </p:txBody>
      </p:sp>
      <p:sp>
        <p:nvSpPr>
          <p:cNvPr id="97284" name="TextBox 5"/>
          <p:cNvSpPr txBox="1">
            <a:spLocks noChangeArrowheads="1"/>
          </p:cNvSpPr>
          <p:nvPr/>
        </p:nvSpPr>
        <p:spPr bwMode="auto">
          <a:xfrm>
            <a:off x="2819400" y="4724400"/>
            <a:ext cx="3184736" cy="1938992"/>
          </a:xfrm>
          <a:prstGeom prst="rect">
            <a:avLst/>
          </a:prstGeom>
          <a:noFill/>
          <a:ln w="9525">
            <a:noFill/>
            <a:miter lim="800000"/>
            <a:headEnd/>
            <a:tailEnd/>
          </a:ln>
        </p:spPr>
        <p:txBody>
          <a:bodyPr wrap="none">
            <a:prstTxWarp prst="textNoShape">
              <a:avLst/>
            </a:prstTxWarp>
            <a:spAutoFit/>
          </a:bodyPr>
          <a:lstStyle/>
          <a:p>
            <a:r>
              <a:rPr lang="en-US" b="0" dirty="0">
                <a:solidFill>
                  <a:srgbClr val="0C6034"/>
                </a:solidFill>
                <a:latin typeface="Calibri"/>
              </a:rPr>
              <a:t>Example of Recursion 1:</a:t>
            </a:r>
            <a:endParaRPr lang="en-US" b="0" dirty="0">
              <a:solidFill>
                <a:srgbClr val="FFFF00"/>
              </a:solidFill>
              <a:latin typeface="Calibri"/>
            </a:endParaRPr>
          </a:p>
          <a:p>
            <a:r>
              <a:rPr lang="en-US" b="0" dirty="0">
                <a:solidFill>
                  <a:srgbClr val="0C6034"/>
                </a:solidFill>
                <a:latin typeface="Calibri"/>
              </a:rPr>
              <a:t>S</a:t>
            </a:r>
            <a:r>
              <a:rPr lang="en-US" b="0" dirty="0">
                <a:latin typeface="Calibri"/>
              </a:rPr>
              <a:t> expands to include S’</a:t>
            </a:r>
          </a:p>
          <a:p>
            <a:r>
              <a:rPr lang="en-US" b="0" dirty="0">
                <a:latin typeface="Calibri"/>
              </a:rPr>
              <a:t>S’ expands to include </a:t>
            </a:r>
            <a:r>
              <a:rPr lang="en-US" b="0" dirty="0">
                <a:solidFill>
                  <a:srgbClr val="0C6034"/>
                </a:solidFill>
                <a:latin typeface="Calibri"/>
              </a:rPr>
              <a:t>S</a:t>
            </a:r>
          </a:p>
          <a:p>
            <a:endParaRPr lang="en-US" b="0" dirty="0">
              <a:solidFill>
                <a:srgbClr val="0C6034"/>
              </a:solidFill>
              <a:latin typeface="Calibri"/>
            </a:endParaRPr>
          </a:p>
          <a:p>
            <a:r>
              <a:rPr lang="en-US" b="0" dirty="0">
                <a:solidFill>
                  <a:srgbClr val="0C6034"/>
                </a:solidFill>
                <a:latin typeface="Calibri"/>
              </a:rPr>
              <a:t>S</a:t>
            </a:r>
            <a:r>
              <a:rPr lang="en-US" b="0" dirty="0">
                <a:latin typeface="Calibri"/>
              </a:rPr>
              <a:t> </a:t>
            </a:r>
            <a:r>
              <a:rPr lang="en-US" b="0" dirty="0">
                <a:latin typeface="Calibri"/>
                <a:sym typeface="Wingdings"/>
              </a:rPr>
              <a:t> </a:t>
            </a:r>
            <a:r>
              <a:rPr lang="en-US" b="0" dirty="0">
                <a:solidFill>
                  <a:schemeClr val="tx2"/>
                </a:solidFill>
                <a:latin typeface="Calibri"/>
                <a:sym typeface="Wingdings"/>
              </a:rPr>
              <a:t>S’ </a:t>
            </a:r>
            <a:r>
              <a:rPr lang="en-US" b="0" dirty="0">
                <a:latin typeface="Calibri"/>
                <a:sym typeface="Wingdings"/>
              </a:rPr>
              <a:t>VP  </a:t>
            </a:r>
            <a:r>
              <a:rPr lang="en-US" b="0" dirty="0">
                <a:solidFill>
                  <a:schemeClr val="accent1"/>
                </a:solidFill>
                <a:latin typeface="Calibri"/>
                <a:sym typeface="Wingdings"/>
              </a:rPr>
              <a:t>Comp</a:t>
            </a:r>
            <a:r>
              <a:rPr lang="en-US" b="0" dirty="0">
                <a:latin typeface="Calibri"/>
                <a:sym typeface="Wingdings"/>
              </a:rPr>
              <a:t> </a:t>
            </a:r>
            <a:r>
              <a:rPr lang="en-US" b="0" dirty="0">
                <a:solidFill>
                  <a:srgbClr val="0C6034"/>
                </a:solidFill>
                <a:latin typeface="Calibri"/>
                <a:sym typeface="Wingdings"/>
              </a:rPr>
              <a:t>S</a:t>
            </a:r>
            <a:r>
              <a:rPr lang="en-US" b="0" dirty="0">
                <a:latin typeface="Calibri"/>
                <a:sym typeface="Wingdings"/>
              </a:rPr>
              <a:t> VP</a:t>
            </a:r>
            <a:endParaRPr lang="en-US" b="0" dirty="0">
              <a:latin typeface="Calibri"/>
            </a:endParaRPr>
          </a:p>
        </p:txBody>
      </p:sp>
      <p:sp>
        <p:nvSpPr>
          <p:cNvPr id="7" name="Oval 6"/>
          <p:cNvSpPr>
            <a:spLocks noChangeArrowheads="1"/>
          </p:cNvSpPr>
          <p:nvPr/>
        </p:nvSpPr>
        <p:spPr bwMode="auto">
          <a:xfrm>
            <a:off x="152400" y="4267200"/>
            <a:ext cx="2362200" cy="609600"/>
          </a:xfrm>
          <a:prstGeom prst="ellipse">
            <a:avLst/>
          </a:prstGeom>
          <a:solidFill>
            <a:schemeClr val="tx2">
              <a:alpha val="10196"/>
            </a:schemeClr>
          </a:solidFill>
          <a:ln w="9525">
            <a:solidFill>
              <a:schemeClr val="tx2"/>
            </a:solidFill>
            <a:round/>
            <a:headEnd/>
            <a:tailEnd/>
          </a:ln>
        </p:spPr>
        <p:txBody>
          <a:bodyPr>
            <a:prstTxWarp prst="textNoShape">
              <a:avLst/>
            </a:prstTxWarp>
          </a:bodyPr>
          <a:lstStyle/>
          <a:p>
            <a:endParaRPr lang="en-US" b="0" dirty="0">
              <a:latin typeface="Calibri"/>
            </a:endParaRPr>
          </a:p>
        </p:txBody>
      </p:sp>
      <p:sp>
        <p:nvSpPr>
          <p:cNvPr id="8" name="Oval 7"/>
          <p:cNvSpPr>
            <a:spLocks noChangeArrowheads="1"/>
          </p:cNvSpPr>
          <p:nvPr/>
        </p:nvSpPr>
        <p:spPr bwMode="auto">
          <a:xfrm>
            <a:off x="228600" y="5105400"/>
            <a:ext cx="2362200" cy="609600"/>
          </a:xfrm>
          <a:prstGeom prst="ellipse">
            <a:avLst/>
          </a:prstGeom>
          <a:solidFill>
            <a:schemeClr val="tx2">
              <a:alpha val="10196"/>
            </a:schemeClr>
          </a:solidFill>
          <a:ln w="9525">
            <a:solidFill>
              <a:schemeClr val="tx2"/>
            </a:solidFill>
            <a:round/>
            <a:headEnd/>
            <a:tailEnd/>
          </a:ln>
        </p:spPr>
        <p:txBody>
          <a:bodyPr>
            <a:prstTxWarp prst="textNoShape">
              <a:avLst/>
            </a:prstTxWarp>
          </a:bodyPr>
          <a:lstStyle/>
          <a:p>
            <a:endParaRPr lang="en-US" b="0" dirty="0">
              <a:latin typeface="Calibri"/>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idx="4294967295"/>
          </p:nvPr>
        </p:nvSpPr>
        <p:spPr>
          <a:xfrm>
            <a:off x="1371600" y="0"/>
            <a:ext cx="6781800" cy="1143000"/>
          </a:xfrm>
        </p:spPr>
        <p:txBody>
          <a:bodyPr/>
          <a:lstStyle/>
          <a:p>
            <a:pPr eaLnBrk="1" hangingPunct="1"/>
            <a:r>
              <a:rPr lang="en-US" sz="3200"/>
              <a:t>Complementizer</a:t>
            </a:r>
            <a:endParaRPr lang="en-US"/>
          </a:p>
        </p:txBody>
      </p:sp>
      <p:sp>
        <p:nvSpPr>
          <p:cNvPr id="99331" name="Rectangle 3"/>
          <p:cNvSpPr txBox="1">
            <a:spLocks noChangeArrowheads="1"/>
          </p:cNvSpPr>
          <p:nvPr/>
        </p:nvSpPr>
        <p:spPr bwMode="auto">
          <a:xfrm>
            <a:off x="266700" y="1676400"/>
            <a:ext cx="8610600" cy="4114800"/>
          </a:xfrm>
          <a:prstGeom prst="rect">
            <a:avLst/>
          </a:prstGeom>
          <a:noFill/>
          <a:ln w="9525">
            <a:noFill/>
            <a:miter lim="800000"/>
            <a:headEnd/>
            <a:tailEnd/>
          </a:ln>
        </p:spPr>
        <p:txBody>
          <a:bodyPr>
            <a:prstTxWarp prst="textNoShape">
              <a:avLst/>
            </a:prstTxWarp>
          </a:bodyPr>
          <a:lstStyle/>
          <a:p>
            <a:pPr marL="342900" indent="-342900" eaLnBrk="1" hangingPunct="1">
              <a:lnSpc>
                <a:spcPct val="90000"/>
              </a:lnSpc>
              <a:spcBef>
                <a:spcPct val="20000"/>
              </a:spcBef>
            </a:pPr>
            <a:r>
              <a:rPr lang="en-US" b="0" dirty="0" err="1">
                <a:latin typeface="Calibri"/>
                <a:ea typeface="Osaka" pitchFamily="-1" charset="-128"/>
                <a:cs typeface="Osaka" pitchFamily="-1" charset="-128"/>
              </a:rPr>
              <a:t>Complementizer</a:t>
            </a:r>
            <a:r>
              <a:rPr lang="en-US" b="0" dirty="0">
                <a:latin typeface="Calibri"/>
                <a:ea typeface="Osaka" pitchFamily="-1" charset="-128"/>
                <a:cs typeface="Osaka" pitchFamily="-1" charset="-128"/>
              </a:rPr>
              <a:t> </a:t>
            </a:r>
            <a:r>
              <a:rPr lang="en-US" b="0" dirty="0">
                <a:latin typeface="Calibri"/>
              </a:rPr>
              <a:t>(Comp)</a:t>
            </a:r>
            <a:r>
              <a:rPr lang="en-US" b="0" dirty="0">
                <a:latin typeface="Calibri"/>
                <a:ea typeface="Osaka" pitchFamily="-1" charset="-128"/>
                <a:cs typeface="Osaka" pitchFamily="-1" charset="-128"/>
              </a:rPr>
              <a:t>: words like THAT, IF, and WHETHER that allow one sentence to be the subject or object of another sentence</a:t>
            </a:r>
          </a:p>
          <a:p>
            <a:pPr marL="342900" indent="-342900" eaLnBrk="1" hangingPunct="1">
              <a:lnSpc>
                <a:spcPct val="90000"/>
              </a:lnSpc>
              <a:spcBef>
                <a:spcPct val="20000"/>
              </a:spcBef>
            </a:pPr>
            <a:endParaRPr lang="en-US" b="0" dirty="0">
              <a:latin typeface="Calibri"/>
              <a:ea typeface="Osaka" pitchFamily="-1" charset="-128"/>
              <a:cs typeface="Osaka" pitchFamily="-1" charset="-128"/>
            </a:endParaRPr>
          </a:p>
          <a:p>
            <a:pPr marL="342900" indent="-342900" eaLnBrk="1" hangingPunct="1">
              <a:lnSpc>
                <a:spcPct val="90000"/>
              </a:lnSpc>
              <a:spcBef>
                <a:spcPct val="20000"/>
              </a:spcBef>
            </a:pPr>
            <a:r>
              <a:rPr lang="en-US" b="0" dirty="0" err="1">
                <a:latin typeface="Calibri"/>
                <a:ea typeface="Osaka" pitchFamily="-1" charset="-128"/>
                <a:cs typeface="Osaka" pitchFamily="-1" charset="-128"/>
              </a:rPr>
              <a:t>Hoggle</a:t>
            </a:r>
            <a:r>
              <a:rPr lang="en-US" b="0" dirty="0">
                <a:latin typeface="Calibri"/>
                <a:ea typeface="Osaka" pitchFamily="-1" charset="-128"/>
                <a:cs typeface="Osaka" pitchFamily="-1" charset="-128"/>
              </a:rPr>
              <a:t> </a:t>
            </a:r>
            <a:r>
              <a:rPr lang="en-US" b="0" dirty="0">
                <a:solidFill>
                  <a:schemeClr val="hlink"/>
                </a:solidFill>
                <a:latin typeface="Calibri"/>
                <a:ea typeface="Osaka" pitchFamily="-1" charset="-128"/>
                <a:cs typeface="Osaka" pitchFamily="-1" charset="-128"/>
              </a:rPr>
              <a:t>realized</a:t>
            </a:r>
            <a:r>
              <a:rPr lang="en-US" b="0" dirty="0">
                <a:latin typeface="Calibri"/>
                <a:ea typeface="Osaka" pitchFamily="-1" charset="-128"/>
                <a:cs typeface="Osaka" pitchFamily="-1" charset="-128"/>
              </a:rPr>
              <a:t> </a:t>
            </a:r>
            <a:r>
              <a:rPr lang="en-US" b="0" u="sng" dirty="0">
                <a:solidFill>
                  <a:schemeClr val="accent1"/>
                </a:solidFill>
                <a:latin typeface="Calibri"/>
                <a:ea typeface="Osaka" pitchFamily="-1" charset="-128"/>
                <a:cs typeface="Osaka" pitchFamily="-1" charset="-128"/>
              </a:rPr>
              <a:t>that</a:t>
            </a:r>
            <a:r>
              <a:rPr lang="en-US" b="0" u="sng" dirty="0">
                <a:latin typeface="Calibri"/>
                <a:ea typeface="Osaka" pitchFamily="-1" charset="-128"/>
                <a:cs typeface="Osaka" pitchFamily="-1" charset="-128"/>
              </a:rPr>
              <a:t> </a:t>
            </a:r>
            <a:r>
              <a:rPr lang="en-US" b="0" u="sng" dirty="0">
                <a:solidFill>
                  <a:srgbClr val="0C6034"/>
                </a:solidFill>
                <a:latin typeface="Calibri"/>
                <a:ea typeface="Osaka" pitchFamily="-1" charset="-128"/>
                <a:cs typeface="Osaka" pitchFamily="-1" charset="-128"/>
              </a:rPr>
              <a:t>Sarah ate the peach</a:t>
            </a:r>
            <a:r>
              <a:rPr lang="en-US" b="0" dirty="0">
                <a:latin typeface="Calibri"/>
                <a:ea typeface="Osaka" pitchFamily="-1" charset="-128"/>
                <a:cs typeface="Osaka" pitchFamily="-1" charset="-128"/>
              </a:rPr>
              <a:t>.</a:t>
            </a:r>
          </a:p>
          <a:p>
            <a:pPr marL="342900" indent="-342900" eaLnBrk="1" hangingPunct="1">
              <a:lnSpc>
                <a:spcPct val="90000"/>
              </a:lnSpc>
              <a:spcBef>
                <a:spcPct val="20000"/>
              </a:spcBef>
            </a:pPr>
            <a:r>
              <a:rPr lang="en-US" b="0" u="sng" dirty="0">
                <a:solidFill>
                  <a:schemeClr val="accent1"/>
                </a:solidFill>
                <a:latin typeface="Calibri"/>
                <a:ea typeface="Osaka" pitchFamily="-1" charset="-128"/>
                <a:cs typeface="Osaka" pitchFamily="-1" charset="-128"/>
              </a:rPr>
              <a:t>Whether</a:t>
            </a:r>
            <a:r>
              <a:rPr lang="en-US" b="0" u="sng" dirty="0">
                <a:latin typeface="Calibri"/>
                <a:ea typeface="Osaka" pitchFamily="-1" charset="-128"/>
                <a:cs typeface="Osaka" pitchFamily="-1" charset="-128"/>
              </a:rPr>
              <a:t> </a:t>
            </a:r>
            <a:r>
              <a:rPr lang="en-US" b="0" u="sng" dirty="0">
                <a:solidFill>
                  <a:srgbClr val="0C6034"/>
                </a:solidFill>
                <a:latin typeface="Calibri"/>
                <a:ea typeface="Osaka" pitchFamily="-1" charset="-128"/>
                <a:cs typeface="Osaka" pitchFamily="-1" charset="-128"/>
              </a:rPr>
              <a:t>Sarah ate the peach</a:t>
            </a:r>
            <a:r>
              <a:rPr lang="en-US" b="0" dirty="0">
                <a:solidFill>
                  <a:schemeClr val="tx2"/>
                </a:solidFill>
                <a:latin typeface="Calibri"/>
                <a:ea typeface="Osaka" pitchFamily="-1" charset="-128"/>
                <a:cs typeface="Osaka" pitchFamily="-1" charset="-128"/>
              </a:rPr>
              <a:t> </a:t>
            </a:r>
            <a:r>
              <a:rPr lang="en-US" b="0" dirty="0">
                <a:latin typeface="Calibri"/>
                <a:ea typeface="Osaka" pitchFamily="-1" charset="-128"/>
                <a:cs typeface="Osaka" pitchFamily="-1" charset="-128"/>
              </a:rPr>
              <a:t>didn’t matter.</a:t>
            </a:r>
          </a:p>
          <a:p>
            <a:pPr marL="342900" indent="-342900" eaLnBrk="1" hangingPunct="1">
              <a:lnSpc>
                <a:spcPct val="90000"/>
              </a:lnSpc>
              <a:spcBef>
                <a:spcPct val="20000"/>
              </a:spcBef>
            </a:pPr>
            <a:endParaRPr lang="en-US" b="0" dirty="0">
              <a:latin typeface="Calibri"/>
              <a:ea typeface="Osaka" pitchFamily="-1" charset="-128"/>
              <a:cs typeface="Osaka" pitchFamily="-1" charset="-128"/>
            </a:endParaRPr>
          </a:p>
          <a:p>
            <a:pPr marL="342900" indent="-342900" eaLnBrk="1" hangingPunct="1">
              <a:lnSpc>
                <a:spcPct val="90000"/>
              </a:lnSpc>
              <a:spcBef>
                <a:spcPct val="20000"/>
              </a:spcBef>
            </a:pPr>
            <a:r>
              <a:rPr lang="en-US" b="0" dirty="0">
                <a:solidFill>
                  <a:schemeClr val="tx2"/>
                </a:solidFill>
                <a:latin typeface="Calibri"/>
                <a:ea typeface="Osaka" pitchFamily="-1" charset="-128"/>
                <a:cs typeface="Osaka" pitchFamily="-1" charset="-128"/>
              </a:rPr>
              <a:t>S’</a:t>
            </a:r>
            <a:r>
              <a:rPr lang="en-US" b="0" dirty="0">
                <a:latin typeface="Calibri"/>
                <a:ea typeface="Osaka" pitchFamily="-1" charset="-128"/>
                <a:cs typeface="Osaka" pitchFamily="-1" charset="-128"/>
              </a:rPr>
              <a:t> </a:t>
            </a:r>
            <a:r>
              <a:rPr lang="en-US" b="0" dirty="0">
                <a:latin typeface="Calibri"/>
                <a:ea typeface="Osaka" pitchFamily="-1" charset="-128"/>
                <a:cs typeface="Osaka" pitchFamily="-1" charset="-128"/>
                <a:sym typeface="Symbol" pitchFamily="-1" charset="2"/>
              </a:rPr>
              <a:t></a:t>
            </a:r>
            <a:r>
              <a:rPr lang="en-US" b="0" dirty="0">
                <a:latin typeface="Calibri"/>
                <a:ea typeface="Osaka" pitchFamily="-1" charset="-128"/>
                <a:cs typeface="Osaka" pitchFamily="-1" charset="-128"/>
              </a:rPr>
              <a:t> </a:t>
            </a:r>
            <a:r>
              <a:rPr lang="en-US" b="0" dirty="0">
                <a:solidFill>
                  <a:schemeClr val="accent1"/>
                </a:solidFill>
                <a:latin typeface="Calibri"/>
                <a:ea typeface="Osaka" pitchFamily="-1" charset="-128"/>
                <a:cs typeface="Osaka" pitchFamily="-1" charset="-128"/>
              </a:rPr>
              <a:t>Comp</a:t>
            </a:r>
            <a:r>
              <a:rPr lang="en-US" b="0" dirty="0">
                <a:latin typeface="Calibri"/>
                <a:ea typeface="Osaka" pitchFamily="-1" charset="-128"/>
                <a:cs typeface="Osaka" pitchFamily="-1" charset="-128"/>
              </a:rPr>
              <a:t> </a:t>
            </a:r>
            <a:r>
              <a:rPr lang="en-US" b="0" dirty="0">
                <a:solidFill>
                  <a:srgbClr val="0C6034"/>
                </a:solidFill>
                <a:latin typeface="Calibri"/>
                <a:ea typeface="Osaka" pitchFamily="-1" charset="-128"/>
                <a:cs typeface="Osaka" pitchFamily="-1" charset="-128"/>
              </a:rPr>
              <a:t>S</a:t>
            </a:r>
            <a:endParaRPr lang="en-US" b="0" dirty="0">
              <a:latin typeface="Calibri"/>
              <a:ea typeface="Osaka" pitchFamily="-1" charset="-128"/>
              <a:cs typeface="Osaka" pitchFamily="-1" charset="-128"/>
            </a:endParaRPr>
          </a:p>
          <a:p>
            <a:pPr marL="342900" indent="-342900" eaLnBrk="1" hangingPunct="1">
              <a:lnSpc>
                <a:spcPct val="90000"/>
              </a:lnSpc>
              <a:spcBef>
                <a:spcPct val="20000"/>
              </a:spcBef>
            </a:pPr>
            <a:r>
              <a:rPr lang="en-US" b="0" dirty="0">
                <a:solidFill>
                  <a:schemeClr val="hlink"/>
                </a:solidFill>
                <a:latin typeface="Calibri"/>
                <a:ea typeface="Osaka" pitchFamily="-1" charset="-128"/>
                <a:cs typeface="Osaka" pitchFamily="-1" charset="-128"/>
              </a:rPr>
              <a:t>VP </a:t>
            </a:r>
            <a:r>
              <a:rPr lang="en-US" b="0" dirty="0">
                <a:solidFill>
                  <a:schemeClr val="hlink"/>
                </a:solidFill>
                <a:latin typeface="Calibri"/>
                <a:ea typeface="Osaka" pitchFamily="-1" charset="-128"/>
                <a:cs typeface="Osaka" pitchFamily="-1" charset="-128"/>
                <a:sym typeface="Symbol" pitchFamily="-1" charset="2"/>
              </a:rPr>
              <a:t></a:t>
            </a:r>
            <a:r>
              <a:rPr lang="en-US" b="0" dirty="0">
                <a:solidFill>
                  <a:schemeClr val="hlink"/>
                </a:solidFill>
                <a:latin typeface="Calibri"/>
                <a:ea typeface="Osaka" pitchFamily="-1" charset="-128"/>
                <a:cs typeface="Osaka" pitchFamily="-1" charset="-128"/>
              </a:rPr>
              <a:t> V </a:t>
            </a:r>
            <a:r>
              <a:rPr lang="en-US" b="0" dirty="0">
                <a:solidFill>
                  <a:schemeClr val="tx2"/>
                </a:solidFill>
                <a:latin typeface="Calibri"/>
                <a:ea typeface="Osaka" pitchFamily="-1" charset="-128"/>
                <a:cs typeface="Osaka" pitchFamily="-1" charset="-128"/>
              </a:rPr>
              <a:t>S’</a:t>
            </a:r>
            <a:endParaRPr lang="en-US" b="0" dirty="0">
              <a:latin typeface="Calibri"/>
              <a:ea typeface="Osaka" pitchFamily="-1" charset="-128"/>
              <a:cs typeface="Osaka" pitchFamily="-1" charset="-128"/>
            </a:endParaRPr>
          </a:p>
          <a:p>
            <a:pPr marL="342900" indent="-342900" eaLnBrk="1" hangingPunct="1">
              <a:lnSpc>
                <a:spcPct val="90000"/>
              </a:lnSpc>
              <a:spcBef>
                <a:spcPct val="20000"/>
              </a:spcBef>
            </a:pPr>
            <a:r>
              <a:rPr lang="en-US" b="0" dirty="0">
                <a:solidFill>
                  <a:srgbClr val="0C6034"/>
                </a:solidFill>
                <a:latin typeface="Calibri"/>
                <a:ea typeface="Osaka" pitchFamily="-1" charset="-128"/>
                <a:cs typeface="Osaka" pitchFamily="-1" charset="-128"/>
              </a:rPr>
              <a:t>S</a:t>
            </a:r>
            <a:r>
              <a:rPr lang="en-US" b="0" dirty="0">
                <a:solidFill>
                  <a:schemeClr val="tx2"/>
                </a:solidFill>
                <a:latin typeface="Calibri"/>
                <a:ea typeface="Osaka" pitchFamily="-1" charset="-128"/>
                <a:cs typeface="Osaka" pitchFamily="-1" charset="-128"/>
              </a:rPr>
              <a:t> </a:t>
            </a:r>
            <a:r>
              <a:rPr lang="en-US" b="0" dirty="0">
                <a:solidFill>
                  <a:schemeClr val="tx2"/>
                </a:solidFill>
                <a:latin typeface="Calibri"/>
                <a:ea typeface="Osaka" pitchFamily="-1" charset="-128"/>
                <a:cs typeface="Osaka" pitchFamily="-1" charset="-128"/>
                <a:sym typeface="Symbol" pitchFamily="-1" charset="2"/>
              </a:rPr>
              <a:t></a:t>
            </a:r>
            <a:r>
              <a:rPr lang="en-US" b="0" dirty="0">
                <a:solidFill>
                  <a:schemeClr val="tx2"/>
                </a:solidFill>
                <a:latin typeface="Calibri"/>
                <a:ea typeface="Osaka" pitchFamily="-1" charset="-128"/>
                <a:cs typeface="Osaka" pitchFamily="-1" charset="-128"/>
              </a:rPr>
              <a:t> S’ </a:t>
            </a:r>
            <a:r>
              <a:rPr lang="en-US" b="0" dirty="0">
                <a:latin typeface="Calibri"/>
                <a:ea typeface="Osaka" pitchFamily="-1" charset="-128"/>
                <a:cs typeface="Osaka" pitchFamily="-1" charset="-128"/>
              </a:rPr>
              <a:t>VP</a:t>
            </a:r>
          </a:p>
          <a:p>
            <a:pPr marL="342900" indent="-342900" eaLnBrk="1" hangingPunct="1">
              <a:lnSpc>
                <a:spcPct val="90000"/>
              </a:lnSpc>
              <a:spcBef>
                <a:spcPct val="20000"/>
              </a:spcBef>
            </a:pPr>
            <a:endParaRPr lang="en-US" b="0" dirty="0">
              <a:solidFill>
                <a:srgbClr val="FFFF00"/>
              </a:solidFill>
              <a:latin typeface="Calibri"/>
              <a:ea typeface="Osaka" pitchFamily="-1" charset="-128"/>
              <a:cs typeface="Osaka" pitchFamily="-1" charset="-128"/>
            </a:endParaRPr>
          </a:p>
        </p:txBody>
      </p:sp>
      <p:sp>
        <p:nvSpPr>
          <p:cNvPr id="99332" name="TextBox 5"/>
          <p:cNvSpPr txBox="1">
            <a:spLocks noChangeArrowheads="1"/>
          </p:cNvSpPr>
          <p:nvPr/>
        </p:nvSpPr>
        <p:spPr bwMode="auto">
          <a:xfrm>
            <a:off x="2819400" y="4495800"/>
            <a:ext cx="4576343" cy="2677656"/>
          </a:xfrm>
          <a:prstGeom prst="rect">
            <a:avLst/>
          </a:prstGeom>
          <a:noFill/>
          <a:ln w="9525">
            <a:noFill/>
            <a:miter lim="800000"/>
            <a:headEnd/>
            <a:tailEnd/>
          </a:ln>
        </p:spPr>
        <p:txBody>
          <a:bodyPr wrap="none">
            <a:prstTxWarp prst="textNoShape">
              <a:avLst/>
            </a:prstTxWarp>
            <a:spAutoFit/>
          </a:bodyPr>
          <a:lstStyle/>
          <a:p>
            <a:r>
              <a:rPr lang="en-US" b="0" dirty="0">
                <a:solidFill>
                  <a:srgbClr val="0C6034"/>
                </a:solidFill>
                <a:latin typeface="Calibri"/>
              </a:rPr>
              <a:t>Example of Recursion 2:</a:t>
            </a:r>
            <a:endParaRPr lang="en-US" b="0" dirty="0">
              <a:solidFill>
                <a:srgbClr val="FFFF00"/>
              </a:solidFill>
              <a:latin typeface="Calibri"/>
            </a:endParaRPr>
          </a:p>
          <a:p>
            <a:r>
              <a:rPr lang="en-US" b="0" dirty="0">
                <a:solidFill>
                  <a:srgbClr val="0C6034"/>
                </a:solidFill>
                <a:latin typeface="Calibri"/>
              </a:rPr>
              <a:t>S</a:t>
            </a:r>
            <a:r>
              <a:rPr lang="en-US" b="0" dirty="0">
                <a:latin typeface="Calibri"/>
              </a:rPr>
              <a:t> expands to include VP</a:t>
            </a:r>
          </a:p>
          <a:p>
            <a:r>
              <a:rPr lang="en-US" b="0" dirty="0">
                <a:latin typeface="Calibri"/>
              </a:rPr>
              <a:t>VP expands to include S’</a:t>
            </a:r>
          </a:p>
          <a:p>
            <a:r>
              <a:rPr lang="en-US" b="0" dirty="0">
                <a:latin typeface="Calibri"/>
              </a:rPr>
              <a:t>S’ expands to include </a:t>
            </a:r>
            <a:r>
              <a:rPr lang="en-US" b="0" dirty="0">
                <a:solidFill>
                  <a:srgbClr val="0C6034"/>
                </a:solidFill>
                <a:latin typeface="Calibri"/>
              </a:rPr>
              <a:t>S</a:t>
            </a:r>
          </a:p>
          <a:p>
            <a:endParaRPr lang="en-US" b="0" dirty="0">
              <a:solidFill>
                <a:srgbClr val="0C6034"/>
              </a:solidFill>
              <a:latin typeface="Calibri"/>
            </a:endParaRPr>
          </a:p>
          <a:p>
            <a:r>
              <a:rPr lang="en-US" b="0" dirty="0">
                <a:solidFill>
                  <a:srgbClr val="0C6034"/>
                </a:solidFill>
                <a:latin typeface="Calibri"/>
              </a:rPr>
              <a:t>S</a:t>
            </a:r>
            <a:r>
              <a:rPr lang="en-US" b="0" dirty="0">
                <a:latin typeface="Calibri"/>
              </a:rPr>
              <a:t> </a:t>
            </a:r>
            <a:r>
              <a:rPr lang="en-US" b="0" dirty="0">
                <a:latin typeface="Calibri"/>
                <a:sym typeface="Wingdings"/>
              </a:rPr>
              <a:t> S’ </a:t>
            </a:r>
            <a:r>
              <a:rPr lang="en-US" b="0" dirty="0">
                <a:solidFill>
                  <a:srgbClr val="660066"/>
                </a:solidFill>
                <a:latin typeface="Calibri"/>
                <a:sym typeface="Wingdings"/>
              </a:rPr>
              <a:t>VP</a:t>
            </a:r>
            <a:r>
              <a:rPr lang="en-US" b="0" dirty="0">
                <a:latin typeface="Calibri"/>
                <a:sym typeface="Wingdings"/>
              </a:rPr>
              <a:t>  S’ </a:t>
            </a:r>
            <a:r>
              <a:rPr lang="en-US" b="0" dirty="0">
                <a:solidFill>
                  <a:srgbClr val="660066"/>
                </a:solidFill>
                <a:latin typeface="Calibri"/>
                <a:sym typeface="Wingdings"/>
              </a:rPr>
              <a:t>V</a:t>
            </a:r>
            <a:r>
              <a:rPr lang="en-US" b="0" dirty="0">
                <a:latin typeface="Calibri"/>
                <a:sym typeface="Wingdings"/>
              </a:rPr>
              <a:t> </a:t>
            </a:r>
            <a:r>
              <a:rPr lang="en-US" b="0" dirty="0">
                <a:solidFill>
                  <a:schemeClr val="tx2"/>
                </a:solidFill>
                <a:latin typeface="Calibri"/>
                <a:sym typeface="Wingdings"/>
              </a:rPr>
              <a:t>S</a:t>
            </a:r>
            <a:r>
              <a:rPr lang="en-US" b="0" dirty="0">
                <a:solidFill>
                  <a:srgbClr val="3616A2"/>
                </a:solidFill>
                <a:latin typeface="Calibri"/>
                <a:sym typeface="Wingdings"/>
              </a:rPr>
              <a:t>’</a:t>
            </a:r>
            <a:r>
              <a:rPr lang="en-US" b="0" dirty="0">
                <a:latin typeface="Calibri"/>
                <a:sym typeface="Wingdings"/>
              </a:rPr>
              <a:t>  S’ </a:t>
            </a:r>
            <a:r>
              <a:rPr lang="en-US" b="0" dirty="0">
                <a:solidFill>
                  <a:schemeClr val="bg2"/>
                </a:solidFill>
                <a:latin typeface="Calibri"/>
                <a:sym typeface="Wingdings"/>
              </a:rPr>
              <a:t>V</a:t>
            </a:r>
            <a:r>
              <a:rPr lang="en-US" b="0" dirty="0">
                <a:latin typeface="Calibri"/>
                <a:sym typeface="Wingdings"/>
              </a:rPr>
              <a:t> </a:t>
            </a:r>
            <a:r>
              <a:rPr lang="en-US" b="0" dirty="0">
                <a:solidFill>
                  <a:schemeClr val="accent1"/>
                </a:solidFill>
                <a:latin typeface="Calibri"/>
                <a:sym typeface="Wingdings"/>
              </a:rPr>
              <a:t>Comp</a:t>
            </a:r>
            <a:r>
              <a:rPr lang="en-US" b="0" dirty="0">
                <a:latin typeface="Calibri"/>
                <a:sym typeface="Wingdings"/>
              </a:rPr>
              <a:t> </a:t>
            </a:r>
            <a:r>
              <a:rPr lang="en-US" b="0" dirty="0">
                <a:solidFill>
                  <a:srgbClr val="0C6034"/>
                </a:solidFill>
                <a:latin typeface="Calibri"/>
                <a:sym typeface="Wingdings"/>
              </a:rPr>
              <a:t>S</a:t>
            </a:r>
            <a:r>
              <a:rPr lang="en-US" b="0" dirty="0">
                <a:latin typeface="Calibri"/>
                <a:sym typeface="Wingdings"/>
              </a:rPr>
              <a:t>  </a:t>
            </a:r>
            <a:endParaRPr lang="en-US" b="0" dirty="0">
              <a:latin typeface="Calibri"/>
            </a:endParaRPr>
          </a:p>
          <a:p>
            <a:endParaRPr lang="en-US" b="0" dirty="0">
              <a:solidFill>
                <a:srgbClr val="0C6034"/>
              </a:solidFill>
              <a:latin typeface="Calibri"/>
            </a:endParaRPr>
          </a:p>
        </p:txBody>
      </p:sp>
      <p:sp>
        <p:nvSpPr>
          <p:cNvPr id="7" name="Oval 6"/>
          <p:cNvSpPr>
            <a:spLocks noChangeArrowheads="1"/>
          </p:cNvSpPr>
          <p:nvPr/>
        </p:nvSpPr>
        <p:spPr bwMode="auto">
          <a:xfrm>
            <a:off x="152400" y="4267200"/>
            <a:ext cx="2362200" cy="457200"/>
          </a:xfrm>
          <a:prstGeom prst="ellipse">
            <a:avLst/>
          </a:prstGeom>
          <a:solidFill>
            <a:schemeClr val="tx2">
              <a:alpha val="10196"/>
            </a:schemeClr>
          </a:solidFill>
          <a:ln w="9525">
            <a:solidFill>
              <a:schemeClr val="tx2"/>
            </a:solidFill>
            <a:round/>
            <a:headEnd/>
            <a:tailEnd/>
          </a:ln>
        </p:spPr>
        <p:txBody>
          <a:bodyPr>
            <a:prstTxWarp prst="textNoShape">
              <a:avLst/>
            </a:prstTxWarp>
          </a:bodyPr>
          <a:lstStyle/>
          <a:p>
            <a:endParaRPr lang="en-US" dirty="0">
              <a:latin typeface="Calibri"/>
            </a:endParaRPr>
          </a:p>
        </p:txBody>
      </p:sp>
      <p:sp>
        <p:nvSpPr>
          <p:cNvPr id="8" name="Oval 7"/>
          <p:cNvSpPr>
            <a:spLocks noChangeArrowheads="1"/>
          </p:cNvSpPr>
          <p:nvPr/>
        </p:nvSpPr>
        <p:spPr bwMode="auto">
          <a:xfrm>
            <a:off x="152400" y="4724400"/>
            <a:ext cx="2362200" cy="457200"/>
          </a:xfrm>
          <a:prstGeom prst="ellipse">
            <a:avLst/>
          </a:prstGeom>
          <a:solidFill>
            <a:schemeClr val="tx2">
              <a:alpha val="10196"/>
            </a:schemeClr>
          </a:solidFill>
          <a:ln w="9525">
            <a:solidFill>
              <a:schemeClr val="tx2"/>
            </a:solidFill>
            <a:round/>
            <a:headEnd/>
            <a:tailEnd/>
          </a:ln>
        </p:spPr>
        <p:txBody>
          <a:bodyPr>
            <a:prstTxWarp prst="textNoShape">
              <a:avLst/>
            </a:prstTxWarp>
          </a:bodyPr>
          <a:lstStyle/>
          <a:p>
            <a:endParaRPr lang="en-US" dirty="0">
              <a:latin typeface="Calibri"/>
            </a:endParaRPr>
          </a:p>
        </p:txBody>
      </p:sp>
      <p:sp>
        <p:nvSpPr>
          <p:cNvPr id="9" name="Oval 8"/>
          <p:cNvSpPr>
            <a:spLocks noChangeArrowheads="1"/>
          </p:cNvSpPr>
          <p:nvPr/>
        </p:nvSpPr>
        <p:spPr bwMode="auto">
          <a:xfrm>
            <a:off x="152400" y="5181600"/>
            <a:ext cx="2362200" cy="381000"/>
          </a:xfrm>
          <a:prstGeom prst="ellipse">
            <a:avLst/>
          </a:prstGeom>
          <a:solidFill>
            <a:schemeClr val="tx2">
              <a:alpha val="10196"/>
            </a:schemeClr>
          </a:solidFill>
          <a:ln w="9525">
            <a:solidFill>
              <a:schemeClr val="tx2"/>
            </a:solidFill>
            <a:round/>
            <a:headEnd/>
            <a:tailEnd/>
          </a:ln>
        </p:spPr>
        <p:txBody>
          <a:bodyPr>
            <a:prstTxWarp prst="textNoShape">
              <a:avLst/>
            </a:prstTxWarp>
          </a:bodyPr>
          <a:lstStyle/>
          <a:p>
            <a:endParaRPr lang="en-US" dirty="0">
              <a:latin typeface="Calibri"/>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idx="4294967295"/>
          </p:nvPr>
        </p:nvSpPr>
        <p:spPr>
          <a:xfrm>
            <a:off x="0" y="228600"/>
            <a:ext cx="9144000" cy="1143000"/>
          </a:xfrm>
        </p:spPr>
        <p:txBody>
          <a:bodyPr/>
          <a:lstStyle/>
          <a:p>
            <a:pPr eaLnBrk="1" hangingPunct="1"/>
            <a:r>
              <a:rPr lang="en-US" sz="3200"/>
              <a:t>A Slightly Bigger Grammar</a:t>
            </a:r>
            <a:endParaRPr lang="en-US"/>
          </a:p>
        </p:txBody>
      </p:sp>
      <p:sp>
        <p:nvSpPr>
          <p:cNvPr id="101379" name="Rectangle 3"/>
          <p:cNvSpPr>
            <a:spLocks noGrp="1" noChangeArrowheads="1"/>
          </p:cNvSpPr>
          <p:nvPr>
            <p:ph type="body" idx="4294967295"/>
          </p:nvPr>
        </p:nvSpPr>
        <p:spPr>
          <a:xfrm>
            <a:off x="381000" y="1143000"/>
            <a:ext cx="4572000" cy="5486400"/>
          </a:xfrm>
        </p:spPr>
        <p:txBody>
          <a:bodyPr/>
          <a:lstStyle/>
          <a:p>
            <a:pPr eaLnBrk="1" hangingPunct="1">
              <a:lnSpc>
                <a:spcPct val="90000"/>
              </a:lnSpc>
              <a:buFontTx/>
              <a:buNone/>
            </a:pPr>
            <a:r>
              <a:rPr lang="en-US" sz="2400"/>
              <a:t>9 Rules</a:t>
            </a:r>
            <a:br>
              <a:rPr lang="en-US" sz="2400"/>
            </a:br>
            <a:r>
              <a:rPr lang="en-US" sz="2400"/>
              <a:t/>
            </a:r>
            <a:br>
              <a:rPr lang="en-US" sz="2400"/>
            </a:br>
            <a:r>
              <a:rPr lang="en-US" sz="2400"/>
              <a:t>S   --&gt; NP VP</a:t>
            </a:r>
            <a:br>
              <a:rPr lang="en-US" sz="2400"/>
            </a:br>
            <a:r>
              <a:rPr lang="en-US" sz="2400"/>
              <a:t>S   --&gt; S’ VP</a:t>
            </a:r>
          </a:p>
          <a:p>
            <a:pPr eaLnBrk="1" hangingPunct="1">
              <a:lnSpc>
                <a:spcPct val="90000"/>
              </a:lnSpc>
              <a:buFontTx/>
              <a:buNone/>
            </a:pPr>
            <a:endParaRPr lang="en-US" sz="2400"/>
          </a:p>
          <a:p>
            <a:pPr eaLnBrk="1" hangingPunct="1">
              <a:lnSpc>
                <a:spcPct val="90000"/>
              </a:lnSpc>
              <a:buFontTx/>
              <a:buNone/>
            </a:pPr>
            <a:r>
              <a:rPr lang="en-US" sz="2400"/>
              <a:t>	NP	--&gt; Det N</a:t>
            </a:r>
            <a:br>
              <a:rPr lang="en-US" sz="2400"/>
            </a:br>
            <a:r>
              <a:rPr lang="en-US" sz="2400"/>
              <a:t>NP	--&gt; N</a:t>
            </a:r>
          </a:p>
          <a:p>
            <a:pPr eaLnBrk="1" hangingPunct="1">
              <a:lnSpc>
                <a:spcPct val="90000"/>
              </a:lnSpc>
              <a:buFontTx/>
              <a:buNone/>
            </a:pPr>
            <a:r>
              <a:rPr lang="en-US" sz="2400"/>
              <a:t/>
            </a:r>
            <a:br>
              <a:rPr lang="en-US" sz="2400"/>
            </a:br>
            <a:r>
              <a:rPr lang="en-US" sz="2400"/>
              <a:t>VP	--&gt; V NP</a:t>
            </a:r>
            <a:br>
              <a:rPr lang="en-US" sz="2400"/>
            </a:br>
            <a:r>
              <a:rPr lang="en-US" sz="2400"/>
              <a:t>VP	--&gt; V</a:t>
            </a:r>
          </a:p>
          <a:p>
            <a:pPr eaLnBrk="1" hangingPunct="1">
              <a:lnSpc>
                <a:spcPct val="90000"/>
              </a:lnSpc>
              <a:buFontTx/>
              <a:buNone/>
            </a:pPr>
            <a:r>
              <a:rPr lang="en-US" sz="2400"/>
              <a:t>	VP --&gt; V S</a:t>
            </a:r>
          </a:p>
          <a:p>
            <a:pPr eaLnBrk="1" hangingPunct="1">
              <a:lnSpc>
                <a:spcPct val="90000"/>
              </a:lnSpc>
              <a:buFontTx/>
              <a:buNone/>
            </a:pPr>
            <a:r>
              <a:rPr lang="en-US" sz="2400"/>
              <a:t>	VP --&gt; V S’</a:t>
            </a:r>
          </a:p>
          <a:p>
            <a:pPr eaLnBrk="1" hangingPunct="1">
              <a:lnSpc>
                <a:spcPct val="90000"/>
              </a:lnSpc>
              <a:buFontTx/>
              <a:buNone/>
            </a:pPr>
            <a:endParaRPr lang="en-US" sz="2400"/>
          </a:p>
          <a:p>
            <a:pPr eaLnBrk="1" hangingPunct="1">
              <a:lnSpc>
                <a:spcPct val="90000"/>
              </a:lnSpc>
              <a:buFontTx/>
              <a:buNone/>
            </a:pPr>
            <a:r>
              <a:rPr lang="en-US" sz="2400"/>
              <a:t>	S’ --&gt; Comp S</a:t>
            </a:r>
          </a:p>
        </p:txBody>
      </p:sp>
      <p:sp>
        <p:nvSpPr>
          <p:cNvPr id="101380" name="Text Box 4"/>
          <p:cNvSpPr txBox="1">
            <a:spLocks noChangeArrowheads="1"/>
          </p:cNvSpPr>
          <p:nvPr/>
        </p:nvSpPr>
        <p:spPr bwMode="auto">
          <a:xfrm>
            <a:off x="4038600" y="1447800"/>
            <a:ext cx="3490409" cy="461665"/>
          </a:xfrm>
          <a:prstGeom prst="rect">
            <a:avLst/>
          </a:prstGeom>
          <a:noFill/>
          <a:ln w="9525">
            <a:noFill/>
            <a:miter lim="800000"/>
            <a:headEnd/>
            <a:tailEnd/>
          </a:ln>
        </p:spPr>
        <p:txBody>
          <a:bodyPr wrap="none">
            <a:prstTxWarp prst="textNoShape">
              <a:avLst/>
            </a:prstTxWarp>
            <a:spAutoFit/>
          </a:bodyPr>
          <a:lstStyle/>
          <a:p>
            <a:r>
              <a:rPr lang="en-US" b="0" dirty="0">
                <a:latin typeface="Calibri"/>
              </a:rPr>
              <a:t>Sentences it can generate:</a:t>
            </a:r>
          </a:p>
        </p:txBody>
      </p:sp>
      <p:sp>
        <p:nvSpPr>
          <p:cNvPr id="101381" name="Text Box 7"/>
          <p:cNvSpPr txBox="1">
            <a:spLocks noChangeArrowheads="1"/>
          </p:cNvSpPr>
          <p:nvPr/>
        </p:nvSpPr>
        <p:spPr bwMode="auto">
          <a:xfrm>
            <a:off x="4114800" y="2438400"/>
            <a:ext cx="2614718" cy="461665"/>
          </a:xfrm>
          <a:prstGeom prst="rect">
            <a:avLst/>
          </a:prstGeom>
          <a:noFill/>
          <a:ln w="9525">
            <a:noFill/>
            <a:miter lim="800000"/>
            <a:headEnd/>
            <a:tailEnd/>
          </a:ln>
        </p:spPr>
        <p:txBody>
          <a:bodyPr wrap="none">
            <a:prstTxWarp prst="textNoShape">
              <a:avLst/>
            </a:prstTxWarp>
            <a:spAutoFit/>
          </a:bodyPr>
          <a:lstStyle/>
          <a:p>
            <a:r>
              <a:rPr lang="en-US" b="0" dirty="0" err="1">
                <a:latin typeface="Calibri"/>
              </a:rPr>
              <a:t>Hoggle</a:t>
            </a:r>
            <a:r>
              <a:rPr lang="en-US" b="0" dirty="0">
                <a:latin typeface="Calibri"/>
              </a:rPr>
              <a:t> likes jewels.</a:t>
            </a:r>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4"/>
          <p:cNvSpPr>
            <a:spLocks noGrp="1" noChangeArrowheads="1"/>
          </p:cNvSpPr>
          <p:nvPr>
            <p:ph type="title" idx="4294967295"/>
          </p:nvPr>
        </p:nvSpPr>
        <p:spPr>
          <a:xfrm>
            <a:off x="0" y="228600"/>
            <a:ext cx="9144000" cy="1143000"/>
          </a:xfrm>
          <a:noFill/>
        </p:spPr>
        <p:txBody>
          <a:bodyPr/>
          <a:lstStyle/>
          <a:p>
            <a:pPr eaLnBrk="1" hangingPunct="1"/>
            <a:r>
              <a:rPr lang="en-US" sz="3200"/>
              <a:t>A Slightly Bigger Grammar</a:t>
            </a:r>
            <a:endParaRPr lang="en-US"/>
          </a:p>
        </p:txBody>
      </p:sp>
      <p:sp>
        <p:nvSpPr>
          <p:cNvPr id="103427" name="Rectangle 5"/>
          <p:cNvSpPr>
            <a:spLocks noGrp="1" noChangeArrowheads="1"/>
          </p:cNvSpPr>
          <p:nvPr>
            <p:ph type="body" idx="4294967295"/>
          </p:nvPr>
        </p:nvSpPr>
        <p:spPr>
          <a:xfrm>
            <a:off x="381000" y="1143000"/>
            <a:ext cx="4572000" cy="5486400"/>
          </a:xfrm>
          <a:noFill/>
        </p:spPr>
        <p:txBody>
          <a:bodyPr/>
          <a:lstStyle/>
          <a:p>
            <a:pPr eaLnBrk="1" hangingPunct="1">
              <a:lnSpc>
                <a:spcPct val="90000"/>
              </a:lnSpc>
              <a:buFontTx/>
              <a:buNone/>
            </a:pPr>
            <a:r>
              <a:rPr lang="en-US" sz="2400"/>
              <a:t>9 Rules</a:t>
            </a:r>
            <a:br>
              <a:rPr lang="en-US" sz="2400"/>
            </a:br>
            <a:r>
              <a:rPr lang="en-US" sz="2400"/>
              <a:t/>
            </a:r>
            <a:br>
              <a:rPr lang="en-US" sz="2400"/>
            </a:br>
            <a:r>
              <a:rPr lang="en-US" sz="2400"/>
              <a:t>S   --&gt; NP VP</a:t>
            </a:r>
            <a:br>
              <a:rPr lang="en-US" sz="2400"/>
            </a:br>
            <a:r>
              <a:rPr lang="en-US" sz="2400"/>
              <a:t>S   --&gt; S’ VP</a:t>
            </a:r>
          </a:p>
          <a:p>
            <a:pPr eaLnBrk="1" hangingPunct="1">
              <a:lnSpc>
                <a:spcPct val="90000"/>
              </a:lnSpc>
              <a:buFontTx/>
              <a:buNone/>
            </a:pPr>
            <a:endParaRPr lang="en-US" sz="2400"/>
          </a:p>
          <a:p>
            <a:pPr eaLnBrk="1" hangingPunct="1">
              <a:lnSpc>
                <a:spcPct val="90000"/>
              </a:lnSpc>
              <a:buFontTx/>
              <a:buNone/>
            </a:pPr>
            <a:r>
              <a:rPr lang="en-US" sz="2400"/>
              <a:t>	NP	--&gt; Det N</a:t>
            </a:r>
            <a:br>
              <a:rPr lang="en-US" sz="2400"/>
            </a:br>
            <a:r>
              <a:rPr lang="en-US" sz="2400"/>
              <a:t>NP	--&gt; N</a:t>
            </a:r>
          </a:p>
          <a:p>
            <a:pPr eaLnBrk="1" hangingPunct="1">
              <a:lnSpc>
                <a:spcPct val="90000"/>
              </a:lnSpc>
              <a:buFontTx/>
              <a:buNone/>
            </a:pPr>
            <a:r>
              <a:rPr lang="en-US" sz="2400"/>
              <a:t/>
            </a:r>
            <a:br>
              <a:rPr lang="en-US" sz="2400"/>
            </a:br>
            <a:r>
              <a:rPr lang="en-US" sz="2400"/>
              <a:t>VP	--&gt; V NP</a:t>
            </a:r>
            <a:br>
              <a:rPr lang="en-US" sz="2400"/>
            </a:br>
            <a:r>
              <a:rPr lang="en-US" sz="2400"/>
              <a:t>VP	--&gt; V</a:t>
            </a:r>
          </a:p>
          <a:p>
            <a:pPr eaLnBrk="1" hangingPunct="1">
              <a:lnSpc>
                <a:spcPct val="90000"/>
              </a:lnSpc>
              <a:buFontTx/>
              <a:buNone/>
            </a:pPr>
            <a:r>
              <a:rPr lang="en-US" sz="2400"/>
              <a:t>	VP --&gt; V S</a:t>
            </a:r>
          </a:p>
          <a:p>
            <a:pPr eaLnBrk="1" hangingPunct="1">
              <a:lnSpc>
                <a:spcPct val="90000"/>
              </a:lnSpc>
              <a:buFontTx/>
              <a:buNone/>
            </a:pPr>
            <a:r>
              <a:rPr lang="en-US" sz="2400"/>
              <a:t>	VP --&gt; V S’</a:t>
            </a:r>
          </a:p>
          <a:p>
            <a:pPr eaLnBrk="1" hangingPunct="1">
              <a:lnSpc>
                <a:spcPct val="90000"/>
              </a:lnSpc>
              <a:buFontTx/>
              <a:buNone/>
            </a:pPr>
            <a:endParaRPr lang="en-US" sz="2400"/>
          </a:p>
          <a:p>
            <a:pPr eaLnBrk="1" hangingPunct="1">
              <a:lnSpc>
                <a:spcPct val="90000"/>
              </a:lnSpc>
              <a:buFontTx/>
              <a:buNone/>
            </a:pPr>
            <a:r>
              <a:rPr lang="en-US" sz="2400"/>
              <a:t>	S’ --&gt; Comp S</a:t>
            </a:r>
          </a:p>
        </p:txBody>
      </p:sp>
      <p:sp>
        <p:nvSpPr>
          <p:cNvPr id="103428" name="Text Box 6"/>
          <p:cNvSpPr txBox="1">
            <a:spLocks noChangeArrowheads="1"/>
          </p:cNvSpPr>
          <p:nvPr/>
        </p:nvSpPr>
        <p:spPr bwMode="auto">
          <a:xfrm>
            <a:off x="4038600" y="1447800"/>
            <a:ext cx="3490409" cy="461665"/>
          </a:xfrm>
          <a:prstGeom prst="rect">
            <a:avLst/>
          </a:prstGeom>
          <a:noFill/>
          <a:ln w="9525">
            <a:noFill/>
            <a:miter lim="800000"/>
            <a:headEnd/>
            <a:tailEnd/>
          </a:ln>
        </p:spPr>
        <p:txBody>
          <a:bodyPr wrap="none">
            <a:prstTxWarp prst="textNoShape">
              <a:avLst/>
            </a:prstTxWarp>
            <a:spAutoFit/>
          </a:bodyPr>
          <a:lstStyle/>
          <a:p>
            <a:r>
              <a:rPr lang="en-US" b="0" dirty="0">
                <a:latin typeface="Calibri"/>
              </a:rPr>
              <a:t>Sentences it can generate:</a:t>
            </a:r>
          </a:p>
        </p:txBody>
      </p:sp>
      <p:sp>
        <p:nvSpPr>
          <p:cNvPr id="103429" name="Rectangle 8"/>
          <p:cNvSpPr>
            <a:spLocks noChangeArrowheads="1"/>
          </p:cNvSpPr>
          <p:nvPr/>
        </p:nvSpPr>
        <p:spPr bwMode="auto">
          <a:xfrm>
            <a:off x="4267200" y="3124200"/>
            <a:ext cx="1707018"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S   --&gt; NP VP</a:t>
            </a:r>
          </a:p>
        </p:txBody>
      </p:sp>
      <p:sp>
        <p:nvSpPr>
          <p:cNvPr id="103430" name="AutoShape 9"/>
          <p:cNvSpPr>
            <a:spLocks noChangeArrowheads="1"/>
          </p:cNvSpPr>
          <p:nvPr/>
        </p:nvSpPr>
        <p:spPr bwMode="auto">
          <a:xfrm>
            <a:off x="685800" y="1752600"/>
            <a:ext cx="2057400" cy="381000"/>
          </a:xfrm>
          <a:prstGeom prst="roundRect">
            <a:avLst>
              <a:gd name="adj" fmla="val 16667"/>
            </a:avLst>
          </a:prstGeom>
          <a:noFill/>
          <a:ln w="9525">
            <a:solidFill>
              <a:schemeClr val="tx2"/>
            </a:solidFill>
            <a:round/>
            <a:headEnd/>
            <a:tailEnd/>
          </a:ln>
        </p:spPr>
        <p:txBody>
          <a:bodyPr wrap="none" anchor="ctr">
            <a:prstTxWarp prst="textNoShape">
              <a:avLst/>
            </a:prstTxWarp>
          </a:bodyPr>
          <a:lstStyle/>
          <a:p>
            <a:endParaRPr lang="en-US" dirty="0">
              <a:latin typeface="Calibri"/>
            </a:endParaRPr>
          </a:p>
        </p:txBody>
      </p:sp>
      <p:sp>
        <p:nvSpPr>
          <p:cNvPr id="103431" name="Text Box 7"/>
          <p:cNvSpPr txBox="1">
            <a:spLocks noChangeArrowheads="1"/>
          </p:cNvSpPr>
          <p:nvPr/>
        </p:nvSpPr>
        <p:spPr bwMode="auto">
          <a:xfrm>
            <a:off x="4114800" y="2438400"/>
            <a:ext cx="2614718" cy="461665"/>
          </a:xfrm>
          <a:prstGeom prst="rect">
            <a:avLst/>
          </a:prstGeom>
          <a:noFill/>
          <a:ln w="9525">
            <a:noFill/>
            <a:miter lim="800000"/>
            <a:headEnd/>
            <a:tailEnd/>
          </a:ln>
        </p:spPr>
        <p:txBody>
          <a:bodyPr wrap="none">
            <a:prstTxWarp prst="textNoShape">
              <a:avLst/>
            </a:prstTxWarp>
            <a:spAutoFit/>
          </a:bodyPr>
          <a:lstStyle/>
          <a:p>
            <a:r>
              <a:rPr lang="en-US" b="0" dirty="0" err="1">
                <a:latin typeface="Calibri"/>
              </a:rPr>
              <a:t>Hoggle</a:t>
            </a:r>
            <a:r>
              <a:rPr lang="en-US" b="0" dirty="0">
                <a:latin typeface="Calibri"/>
              </a:rPr>
              <a:t> likes jewels.</a:t>
            </a:r>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4"/>
          <p:cNvSpPr>
            <a:spLocks noGrp="1" noChangeArrowheads="1"/>
          </p:cNvSpPr>
          <p:nvPr>
            <p:ph type="title" idx="4294967295"/>
          </p:nvPr>
        </p:nvSpPr>
        <p:spPr>
          <a:xfrm>
            <a:off x="0" y="228600"/>
            <a:ext cx="9144000" cy="1143000"/>
          </a:xfrm>
          <a:noFill/>
        </p:spPr>
        <p:txBody>
          <a:bodyPr/>
          <a:lstStyle/>
          <a:p>
            <a:pPr eaLnBrk="1" hangingPunct="1"/>
            <a:r>
              <a:rPr lang="en-US" sz="3200"/>
              <a:t>A Slightly Bigger Grammar</a:t>
            </a:r>
            <a:endParaRPr lang="en-US" sz="2400"/>
          </a:p>
        </p:txBody>
      </p:sp>
      <p:sp>
        <p:nvSpPr>
          <p:cNvPr id="105475" name="Rectangle 5"/>
          <p:cNvSpPr>
            <a:spLocks noGrp="1" noChangeArrowheads="1"/>
          </p:cNvSpPr>
          <p:nvPr>
            <p:ph type="body" idx="4294967295"/>
          </p:nvPr>
        </p:nvSpPr>
        <p:spPr>
          <a:xfrm>
            <a:off x="381000" y="1143000"/>
            <a:ext cx="4572000" cy="5486400"/>
          </a:xfrm>
          <a:noFill/>
        </p:spPr>
        <p:txBody>
          <a:bodyPr/>
          <a:lstStyle/>
          <a:p>
            <a:pPr eaLnBrk="1" hangingPunct="1">
              <a:lnSpc>
                <a:spcPct val="90000"/>
              </a:lnSpc>
              <a:buFontTx/>
              <a:buNone/>
            </a:pPr>
            <a:r>
              <a:rPr lang="en-US" sz="2400"/>
              <a:t>9 Rules</a:t>
            </a:r>
            <a:br>
              <a:rPr lang="en-US" sz="2400"/>
            </a:br>
            <a:r>
              <a:rPr lang="en-US" sz="2400"/>
              <a:t/>
            </a:r>
            <a:br>
              <a:rPr lang="en-US" sz="2400"/>
            </a:br>
            <a:r>
              <a:rPr lang="en-US" sz="2400"/>
              <a:t>S   --&gt; NP VP</a:t>
            </a:r>
            <a:br>
              <a:rPr lang="en-US" sz="2400"/>
            </a:br>
            <a:r>
              <a:rPr lang="en-US" sz="2400"/>
              <a:t>S   --&gt; S’ VP</a:t>
            </a:r>
          </a:p>
          <a:p>
            <a:pPr eaLnBrk="1" hangingPunct="1">
              <a:lnSpc>
                <a:spcPct val="90000"/>
              </a:lnSpc>
              <a:buFontTx/>
              <a:buNone/>
            </a:pPr>
            <a:endParaRPr lang="en-US" sz="2400"/>
          </a:p>
          <a:p>
            <a:pPr eaLnBrk="1" hangingPunct="1">
              <a:lnSpc>
                <a:spcPct val="90000"/>
              </a:lnSpc>
              <a:buFontTx/>
              <a:buNone/>
            </a:pPr>
            <a:r>
              <a:rPr lang="en-US" sz="2400"/>
              <a:t>	NP	--&gt; Det N</a:t>
            </a:r>
            <a:br>
              <a:rPr lang="en-US" sz="2400"/>
            </a:br>
            <a:r>
              <a:rPr lang="en-US" sz="2400"/>
              <a:t>NP	--&gt; N</a:t>
            </a:r>
          </a:p>
          <a:p>
            <a:pPr eaLnBrk="1" hangingPunct="1">
              <a:lnSpc>
                <a:spcPct val="90000"/>
              </a:lnSpc>
              <a:buFontTx/>
              <a:buNone/>
            </a:pPr>
            <a:r>
              <a:rPr lang="en-US" sz="2400"/>
              <a:t/>
            </a:r>
            <a:br>
              <a:rPr lang="en-US" sz="2400"/>
            </a:br>
            <a:r>
              <a:rPr lang="en-US" sz="2400"/>
              <a:t>VP	--&gt; V NP</a:t>
            </a:r>
            <a:br>
              <a:rPr lang="en-US" sz="2400"/>
            </a:br>
            <a:r>
              <a:rPr lang="en-US" sz="2400"/>
              <a:t>VP	--&gt; V</a:t>
            </a:r>
          </a:p>
          <a:p>
            <a:pPr eaLnBrk="1" hangingPunct="1">
              <a:lnSpc>
                <a:spcPct val="90000"/>
              </a:lnSpc>
              <a:buFontTx/>
              <a:buNone/>
            </a:pPr>
            <a:r>
              <a:rPr lang="en-US" sz="2400"/>
              <a:t>	VP --&gt; V S</a:t>
            </a:r>
          </a:p>
          <a:p>
            <a:pPr eaLnBrk="1" hangingPunct="1">
              <a:lnSpc>
                <a:spcPct val="90000"/>
              </a:lnSpc>
              <a:buFontTx/>
              <a:buNone/>
            </a:pPr>
            <a:r>
              <a:rPr lang="en-US" sz="2400"/>
              <a:t>	VP --&gt; V S’</a:t>
            </a:r>
          </a:p>
          <a:p>
            <a:pPr eaLnBrk="1" hangingPunct="1">
              <a:lnSpc>
                <a:spcPct val="90000"/>
              </a:lnSpc>
              <a:buFontTx/>
              <a:buNone/>
            </a:pPr>
            <a:endParaRPr lang="en-US" sz="2400"/>
          </a:p>
          <a:p>
            <a:pPr eaLnBrk="1" hangingPunct="1">
              <a:lnSpc>
                <a:spcPct val="90000"/>
              </a:lnSpc>
              <a:buFontTx/>
              <a:buNone/>
            </a:pPr>
            <a:r>
              <a:rPr lang="en-US" sz="2400"/>
              <a:t>	S’ --&gt; Comp S</a:t>
            </a:r>
          </a:p>
        </p:txBody>
      </p:sp>
      <p:sp>
        <p:nvSpPr>
          <p:cNvPr id="105476" name="Text Box 6"/>
          <p:cNvSpPr txBox="1">
            <a:spLocks noChangeArrowheads="1"/>
          </p:cNvSpPr>
          <p:nvPr/>
        </p:nvSpPr>
        <p:spPr bwMode="auto">
          <a:xfrm>
            <a:off x="4038600" y="1447800"/>
            <a:ext cx="3490409" cy="461665"/>
          </a:xfrm>
          <a:prstGeom prst="rect">
            <a:avLst/>
          </a:prstGeom>
          <a:noFill/>
          <a:ln w="9525">
            <a:noFill/>
            <a:miter lim="800000"/>
            <a:headEnd/>
            <a:tailEnd/>
          </a:ln>
        </p:spPr>
        <p:txBody>
          <a:bodyPr wrap="none">
            <a:prstTxWarp prst="textNoShape">
              <a:avLst/>
            </a:prstTxWarp>
            <a:spAutoFit/>
          </a:bodyPr>
          <a:lstStyle/>
          <a:p>
            <a:r>
              <a:rPr lang="en-US" b="0" dirty="0">
                <a:latin typeface="Calibri"/>
              </a:rPr>
              <a:t>Sentences it can generate:</a:t>
            </a:r>
          </a:p>
        </p:txBody>
      </p:sp>
      <p:sp>
        <p:nvSpPr>
          <p:cNvPr id="105477" name="Rectangle 8"/>
          <p:cNvSpPr>
            <a:spLocks noChangeArrowheads="1"/>
          </p:cNvSpPr>
          <p:nvPr/>
        </p:nvSpPr>
        <p:spPr bwMode="auto">
          <a:xfrm>
            <a:off x="4267200" y="3124200"/>
            <a:ext cx="1707018"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S   --&gt; </a:t>
            </a:r>
            <a:r>
              <a:rPr lang="en-US" b="0" dirty="0">
                <a:solidFill>
                  <a:schemeClr val="accent2"/>
                </a:solidFill>
                <a:latin typeface="Calibri"/>
                <a:ea typeface="Osaka" pitchFamily="-1" charset="-128"/>
                <a:cs typeface="Osaka" pitchFamily="-1" charset="-128"/>
              </a:rPr>
              <a:t>NP</a:t>
            </a:r>
            <a:r>
              <a:rPr lang="en-US" b="0" dirty="0">
                <a:latin typeface="Calibri"/>
                <a:ea typeface="Osaka" pitchFamily="-1" charset="-128"/>
                <a:cs typeface="Osaka" pitchFamily="-1" charset="-128"/>
              </a:rPr>
              <a:t> </a:t>
            </a:r>
            <a:r>
              <a:rPr lang="en-US" b="0" dirty="0">
                <a:solidFill>
                  <a:schemeClr val="tx2"/>
                </a:solidFill>
                <a:latin typeface="Calibri"/>
                <a:ea typeface="Osaka" pitchFamily="-1" charset="-128"/>
                <a:cs typeface="Osaka" pitchFamily="-1" charset="-128"/>
              </a:rPr>
              <a:t>VP</a:t>
            </a:r>
          </a:p>
        </p:txBody>
      </p:sp>
      <p:sp>
        <p:nvSpPr>
          <p:cNvPr id="105478" name="Rectangle 9"/>
          <p:cNvSpPr>
            <a:spLocks noChangeArrowheads="1"/>
          </p:cNvSpPr>
          <p:nvPr/>
        </p:nvSpPr>
        <p:spPr bwMode="auto">
          <a:xfrm>
            <a:off x="3962400" y="3810000"/>
            <a:ext cx="1221909" cy="461665"/>
          </a:xfrm>
          <a:prstGeom prst="rect">
            <a:avLst/>
          </a:prstGeom>
          <a:noFill/>
          <a:ln w="9525">
            <a:noFill/>
            <a:miter lim="800000"/>
            <a:headEnd/>
            <a:tailEnd/>
          </a:ln>
        </p:spPr>
        <p:txBody>
          <a:bodyPr wrap="none">
            <a:prstTxWarp prst="textNoShape">
              <a:avLst/>
            </a:prstTxWarp>
            <a:spAutoFit/>
          </a:bodyPr>
          <a:lstStyle/>
          <a:p>
            <a:r>
              <a:rPr lang="en-US" b="0" dirty="0">
                <a:solidFill>
                  <a:schemeClr val="accent2"/>
                </a:solidFill>
                <a:latin typeface="Calibri"/>
                <a:ea typeface="Osaka" pitchFamily="-1" charset="-128"/>
                <a:cs typeface="Osaka" pitchFamily="-1" charset="-128"/>
              </a:rPr>
              <a:t>NP --&gt; N</a:t>
            </a:r>
          </a:p>
        </p:txBody>
      </p:sp>
      <p:sp>
        <p:nvSpPr>
          <p:cNvPr id="105479" name="Rectangle 10"/>
          <p:cNvSpPr>
            <a:spLocks noChangeArrowheads="1"/>
          </p:cNvSpPr>
          <p:nvPr/>
        </p:nvSpPr>
        <p:spPr bwMode="auto">
          <a:xfrm>
            <a:off x="5791200" y="3810000"/>
            <a:ext cx="1670650" cy="461665"/>
          </a:xfrm>
          <a:prstGeom prst="rect">
            <a:avLst/>
          </a:prstGeom>
          <a:noFill/>
          <a:ln w="9525">
            <a:noFill/>
            <a:miter lim="800000"/>
            <a:headEnd/>
            <a:tailEnd/>
          </a:ln>
        </p:spPr>
        <p:txBody>
          <a:bodyPr wrap="none">
            <a:prstTxWarp prst="textNoShape">
              <a:avLst/>
            </a:prstTxWarp>
            <a:spAutoFit/>
          </a:bodyPr>
          <a:lstStyle/>
          <a:p>
            <a:r>
              <a:rPr lang="en-US" b="0" dirty="0">
                <a:solidFill>
                  <a:schemeClr val="tx2"/>
                </a:solidFill>
                <a:latin typeface="Calibri"/>
                <a:ea typeface="Osaka" pitchFamily="-1" charset="-128"/>
                <a:cs typeface="Osaka" pitchFamily="-1" charset="-128"/>
              </a:rPr>
              <a:t>VP  --&gt; V NP</a:t>
            </a:r>
          </a:p>
        </p:txBody>
      </p:sp>
      <p:sp>
        <p:nvSpPr>
          <p:cNvPr id="105480" name="AutoShape 11"/>
          <p:cNvSpPr>
            <a:spLocks noChangeArrowheads="1"/>
          </p:cNvSpPr>
          <p:nvPr/>
        </p:nvSpPr>
        <p:spPr bwMode="auto">
          <a:xfrm>
            <a:off x="685800" y="3276600"/>
            <a:ext cx="1447800" cy="381000"/>
          </a:xfrm>
          <a:prstGeom prst="roundRect">
            <a:avLst>
              <a:gd name="adj" fmla="val 16667"/>
            </a:avLst>
          </a:prstGeom>
          <a:noFill/>
          <a:ln w="9525">
            <a:solidFill>
              <a:schemeClr val="tx2"/>
            </a:solidFill>
            <a:round/>
            <a:headEnd/>
            <a:tailEnd/>
          </a:ln>
        </p:spPr>
        <p:txBody>
          <a:bodyPr wrap="none" anchor="ctr">
            <a:prstTxWarp prst="textNoShape">
              <a:avLst/>
            </a:prstTxWarp>
          </a:bodyPr>
          <a:lstStyle/>
          <a:p>
            <a:endParaRPr lang="en-US" dirty="0">
              <a:latin typeface="Calibri"/>
            </a:endParaRPr>
          </a:p>
        </p:txBody>
      </p:sp>
      <p:sp>
        <p:nvSpPr>
          <p:cNvPr id="105481" name="AutoShape 12"/>
          <p:cNvSpPr>
            <a:spLocks noChangeArrowheads="1"/>
          </p:cNvSpPr>
          <p:nvPr/>
        </p:nvSpPr>
        <p:spPr bwMode="auto">
          <a:xfrm>
            <a:off x="685800" y="3962400"/>
            <a:ext cx="1981200" cy="381000"/>
          </a:xfrm>
          <a:prstGeom prst="roundRect">
            <a:avLst>
              <a:gd name="adj" fmla="val 16667"/>
            </a:avLst>
          </a:prstGeom>
          <a:noFill/>
          <a:ln w="9525">
            <a:solidFill>
              <a:schemeClr val="tx2"/>
            </a:solidFill>
            <a:round/>
            <a:headEnd/>
            <a:tailEnd/>
          </a:ln>
        </p:spPr>
        <p:txBody>
          <a:bodyPr wrap="none" anchor="ctr">
            <a:prstTxWarp prst="textNoShape">
              <a:avLst/>
            </a:prstTxWarp>
          </a:bodyPr>
          <a:lstStyle/>
          <a:p>
            <a:pPr algn="ctr"/>
            <a:endParaRPr lang="en-US" dirty="0">
              <a:latin typeface="Calibri"/>
            </a:endParaRPr>
          </a:p>
        </p:txBody>
      </p:sp>
      <p:sp>
        <p:nvSpPr>
          <p:cNvPr id="105482" name="Text Box 7"/>
          <p:cNvSpPr txBox="1">
            <a:spLocks noChangeArrowheads="1"/>
          </p:cNvSpPr>
          <p:nvPr/>
        </p:nvSpPr>
        <p:spPr bwMode="auto">
          <a:xfrm>
            <a:off x="4114800" y="2438400"/>
            <a:ext cx="2614718" cy="461665"/>
          </a:xfrm>
          <a:prstGeom prst="rect">
            <a:avLst/>
          </a:prstGeom>
          <a:noFill/>
          <a:ln w="9525">
            <a:noFill/>
            <a:miter lim="800000"/>
            <a:headEnd/>
            <a:tailEnd/>
          </a:ln>
        </p:spPr>
        <p:txBody>
          <a:bodyPr wrap="none">
            <a:prstTxWarp prst="textNoShape">
              <a:avLst/>
            </a:prstTxWarp>
            <a:spAutoFit/>
          </a:bodyPr>
          <a:lstStyle/>
          <a:p>
            <a:r>
              <a:rPr lang="en-US" b="0" dirty="0" err="1">
                <a:latin typeface="Calibri"/>
              </a:rPr>
              <a:t>Hoggle</a:t>
            </a:r>
            <a:r>
              <a:rPr lang="en-US" b="0" dirty="0">
                <a:latin typeface="Calibri"/>
              </a:rPr>
              <a:t> likes jewels.</a:t>
            </a:r>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4"/>
          <p:cNvSpPr>
            <a:spLocks noGrp="1" noChangeArrowheads="1"/>
          </p:cNvSpPr>
          <p:nvPr>
            <p:ph type="title" idx="4294967295"/>
          </p:nvPr>
        </p:nvSpPr>
        <p:spPr>
          <a:xfrm>
            <a:off x="0" y="228600"/>
            <a:ext cx="9144000" cy="1143000"/>
          </a:xfrm>
          <a:noFill/>
        </p:spPr>
        <p:txBody>
          <a:bodyPr/>
          <a:lstStyle/>
          <a:p>
            <a:pPr eaLnBrk="1" hangingPunct="1"/>
            <a:r>
              <a:rPr lang="en-US" sz="3200"/>
              <a:t>A Slightly Bigger Grammar</a:t>
            </a:r>
            <a:endParaRPr lang="en-US" sz="2400"/>
          </a:p>
        </p:txBody>
      </p:sp>
      <p:sp>
        <p:nvSpPr>
          <p:cNvPr id="107523" name="Rectangle 5"/>
          <p:cNvSpPr>
            <a:spLocks noGrp="1" noChangeArrowheads="1"/>
          </p:cNvSpPr>
          <p:nvPr>
            <p:ph type="body" idx="4294967295"/>
          </p:nvPr>
        </p:nvSpPr>
        <p:spPr>
          <a:xfrm>
            <a:off x="381000" y="1143000"/>
            <a:ext cx="4572000" cy="5486400"/>
          </a:xfrm>
          <a:noFill/>
        </p:spPr>
        <p:txBody>
          <a:bodyPr/>
          <a:lstStyle/>
          <a:p>
            <a:pPr eaLnBrk="1" hangingPunct="1">
              <a:lnSpc>
                <a:spcPct val="90000"/>
              </a:lnSpc>
              <a:buFontTx/>
              <a:buNone/>
            </a:pPr>
            <a:r>
              <a:rPr lang="en-US" sz="2400"/>
              <a:t>9 Rules</a:t>
            </a:r>
            <a:br>
              <a:rPr lang="en-US" sz="2400"/>
            </a:br>
            <a:r>
              <a:rPr lang="en-US" sz="2400"/>
              <a:t/>
            </a:r>
            <a:br>
              <a:rPr lang="en-US" sz="2400"/>
            </a:br>
            <a:r>
              <a:rPr lang="en-US" sz="2400"/>
              <a:t>S   --&gt; NP VP</a:t>
            </a:r>
            <a:br>
              <a:rPr lang="en-US" sz="2400"/>
            </a:br>
            <a:r>
              <a:rPr lang="en-US" sz="2400"/>
              <a:t>S   --&gt; S’ VP</a:t>
            </a:r>
          </a:p>
          <a:p>
            <a:pPr eaLnBrk="1" hangingPunct="1">
              <a:lnSpc>
                <a:spcPct val="90000"/>
              </a:lnSpc>
              <a:buFontTx/>
              <a:buNone/>
            </a:pPr>
            <a:endParaRPr lang="en-US" sz="2400"/>
          </a:p>
          <a:p>
            <a:pPr eaLnBrk="1" hangingPunct="1">
              <a:lnSpc>
                <a:spcPct val="90000"/>
              </a:lnSpc>
              <a:buFontTx/>
              <a:buNone/>
            </a:pPr>
            <a:r>
              <a:rPr lang="en-US" sz="2400"/>
              <a:t>	NP	--&gt; Det N</a:t>
            </a:r>
            <a:br>
              <a:rPr lang="en-US" sz="2400"/>
            </a:br>
            <a:r>
              <a:rPr lang="en-US" sz="2400"/>
              <a:t>NP	--&gt; N</a:t>
            </a:r>
          </a:p>
          <a:p>
            <a:pPr eaLnBrk="1" hangingPunct="1">
              <a:lnSpc>
                <a:spcPct val="90000"/>
              </a:lnSpc>
              <a:buFontTx/>
              <a:buNone/>
            </a:pPr>
            <a:r>
              <a:rPr lang="en-US" sz="2400"/>
              <a:t/>
            </a:r>
            <a:br>
              <a:rPr lang="en-US" sz="2400"/>
            </a:br>
            <a:r>
              <a:rPr lang="en-US" sz="2400"/>
              <a:t>VP	--&gt; V NP</a:t>
            </a:r>
            <a:br>
              <a:rPr lang="en-US" sz="2400"/>
            </a:br>
            <a:r>
              <a:rPr lang="en-US" sz="2400"/>
              <a:t>VP	--&gt; V</a:t>
            </a:r>
          </a:p>
          <a:p>
            <a:pPr eaLnBrk="1" hangingPunct="1">
              <a:lnSpc>
                <a:spcPct val="90000"/>
              </a:lnSpc>
              <a:buFontTx/>
              <a:buNone/>
            </a:pPr>
            <a:r>
              <a:rPr lang="en-US" sz="2400"/>
              <a:t>	VP --&gt; V S</a:t>
            </a:r>
          </a:p>
          <a:p>
            <a:pPr eaLnBrk="1" hangingPunct="1">
              <a:lnSpc>
                <a:spcPct val="90000"/>
              </a:lnSpc>
              <a:buFontTx/>
              <a:buNone/>
            </a:pPr>
            <a:r>
              <a:rPr lang="en-US" sz="2400"/>
              <a:t>	VP --&gt; V S’</a:t>
            </a:r>
          </a:p>
          <a:p>
            <a:pPr eaLnBrk="1" hangingPunct="1">
              <a:lnSpc>
                <a:spcPct val="90000"/>
              </a:lnSpc>
              <a:buFontTx/>
              <a:buNone/>
            </a:pPr>
            <a:endParaRPr lang="en-US" sz="2400"/>
          </a:p>
          <a:p>
            <a:pPr eaLnBrk="1" hangingPunct="1">
              <a:lnSpc>
                <a:spcPct val="90000"/>
              </a:lnSpc>
              <a:buFontTx/>
              <a:buNone/>
            </a:pPr>
            <a:r>
              <a:rPr lang="en-US" sz="2400"/>
              <a:t>	S’ --&gt; Comp S</a:t>
            </a:r>
          </a:p>
        </p:txBody>
      </p:sp>
      <p:sp>
        <p:nvSpPr>
          <p:cNvPr id="107524" name="Text Box 6"/>
          <p:cNvSpPr txBox="1">
            <a:spLocks noChangeArrowheads="1"/>
          </p:cNvSpPr>
          <p:nvPr/>
        </p:nvSpPr>
        <p:spPr bwMode="auto">
          <a:xfrm>
            <a:off x="4038600" y="1447800"/>
            <a:ext cx="3490409" cy="461665"/>
          </a:xfrm>
          <a:prstGeom prst="rect">
            <a:avLst/>
          </a:prstGeom>
          <a:noFill/>
          <a:ln w="9525">
            <a:noFill/>
            <a:miter lim="800000"/>
            <a:headEnd/>
            <a:tailEnd/>
          </a:ln>
        </p:spPr>
        <p:txBody>
          <a:bodyPr wrap="none">
            <a:prstTxWarp prst="textNoShape">
              <a:avLst/>
            </a:prstTxWarp>
            <a:spAutoFit/>
          </a:bodyPr>
          <a:lstStyle/>
          <a:p>
            <a:r>
              <a:rPr lang="en-US" b="0" dirty="0">
                <a:latin typeface="Calibri"/>
              </a:rPr>
              <a:t>Sentences it can generate:</a:t>
            </a:r>
          </a:p>
        </p:txBody>
      </p:sp>
      <p:sp>
        <p:nvSpPr>
          <p:cNvPr id="107525" name="Rectangle 8"/>
          <p:cNvSpPr>
            <a:spLocks noChangeArrowheads="1"/>
          </p:cNvSpPr>
          <p:nvPr/>
        </p:nvSpPr>
        <p:spPr bwMode="auto">
          <a:xfrm>
            <a:off x="4267200" y="3124200"/>
            <a:ext cx="1707018"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S   --&gt; NP VP</a:t>
            </a:r>
          </a:p>
        </p:txBody>
      </p:sp>
      <p:sp>
        <p:nvSpPr>
          <p:cNvPr id="107526" name="Rectangle 9"/>
          <p:cNvSpPr>
            <a:spLocks noChangeArrowheads="1"/>
          </p:cNvSpPr>
          <p:nvPr/>
        </p:nvSpPr>
        <p:spPr bwMode="auto">
          <a:xfrm>
            <a:off x="3962400" y="3810000"/>
            <a:ext cx="1221909" cy="461665"/>
          </a:xfrm>
          <a:prstGeom prst="rect">
            <a:avLst/>
          </a:prstGeom>
          <a:noFill/>
          <a:ln w="9525">
            <a:noFill/>
            <a:miter lim="800000"/>
            <a:headEnd/>
            <a:tailEnd/>
          </a:ln>
        </p:spPr>
        <p:txBody>
          <a:bodyPr wrap="none">
            <a:prstTxWarp prst="textNoShape">
              <a:avLst/>
            </a:prstTxWarp>
            <a:spAutoFit/>
          </a:bodyPr>
          <a:lstStyle/>
          <a:p>
            <a:r>
              <a:rPr lang="en-US" b="0" dirty="0">
                <a:solidFill>
                  <a:schemeClr val="accent2"/>
                </a:solidFill>
                <a:latin typeface="Calibri"/>
                <a:ea typeface="Osaka" pitchFamily="-1" charset="-128"/>
                <a:cs typeface="Osaka" pitchFamily="-1" charset="-128"/>
              </a:rPr>
              <a:t>NP --&gt; N</a:t>
            </a:r>
          </a:p>
        </p:txBody>
      </p:sp>
      <p:sp>
        <p:nvSpPr>
          <p:cNvPr id="107527" name="Rectangle 10"/>
          <p:cNvSpPr>
            <a:spLocks noChangeArrowheads="1"/>
          </p:cNvSpPr>
          <p:nvPr/>
        </p:nvSpPr>
        <p:spPr bwMode="auto">
          <a:xfrm>
            <a:off x="5791200" y="3810000"/>
            <a:ext cx="1670650" cy="461665"/>
          </a:xfrm>
          <a:prstGeom prst="rect">
            <a:avLst/>
          </a:prstGeom>
          <a:noFill/>
          <a:ln w="9525">
            <a:noFill/>
            <a:miter lim="800000"/>
            <a:headEnd/>
            <a:tailEnd/>
          </a:ln>
        </p:spPr>
        <p:txBody>
          <a:bodyPr wrap="none">
            <a:prstTxWarp prst="textNoShape">
              <a:avLst/>
            </a:prstTxWarp>
            <a:spAutoFit/>
          </a:bodyPr>
          <a:lstStyle/>
          <a:p>
            <a:r>
              <a:rPr lang="en-US" b="0" dirty="0">
                <a:solidFill>
                  <a:schemeClr val="tx2"/>
                </a:solidFill>
                <a:latin typeface="Calibri"/>
                <a:ea typeface="Osaka" pitchFamily="-1" charset="-128"/>
                <a:cs typeface="Osaka" pitchFamily="-1" charset="-128"/>
              </a:rPr>
              <a:t>VP  --&gt; V NP</a:t>
            </a:r>
          </a:p>
        </p:txBody>
      </p:sp>
      <p:sp>
        <p:nvSpPr>
          <p:cNvPr id="107528" name="Rectangle 11"/>
          <p:cNvSpPr>
            <a:spLocks noChangeArrowheads="1"/>
          </p:cNvSpPr>
          <p:nvPr/>
        </p:nvSpPr>
        <p:spPr bwMode="auto">
          <a:xfrm>
            <a:off x="4648200" y="4419600"/>
            <a:ext cx="383338" cy="461665"/>
          </a:xfrm>
          <a:prstGeom prst="rect">
            <a:avLst/>
          </a:prstGeom>
          <a:noFill/>
          <a:ln w="9525">
            <a:noFill/>
            <a:miter lim="800000"/>
            <a:headEnd/>
            <a:tailEnd/>
          </a:ln>
        </p:spPr>
        <p:txBody>
          <a:bodyPr wrap="none">
            <a:prstTxWarp prst="textNoShape">
              <a:avLst/>
            </a:prstTxWarp>
            <a:spAutoFit/>
          </a:bodyPr>
          <a:lstStyle/>
          <a:p>
            <a:r>
              <a:rPr lang="en-US" b="0" dirty="0">
                <a:solidFill>
                  <a:schemeClr val="accent2"/>
                </a:solidFill>
                <a:latin typeface="Calibri"/>
                <a:ea typeface="Osaka" pitchFamily="-1" charset="-128"/>
                <a:cs typeface="Osaka" pitchFamily="-1" charset="-128"/>
              </a:rPr>
              <a:t>N</a:t>
            </a:r>
          </a:p>
        </p:txBody>
      </p:sp>
      <p:sp>
        <p:nvSpPr>
          <p:cNvPr id="107529" name="Rectangle 12"/>
          <p:cNvSpPr>
            <a:spLocks noChangeArrowheads="1"/>
          </p:cNvSpPr>
          <p:nvPr/>
        </p:nvSpPr>
        <p:spPr bwMode="auto">
          <a:xfrm>
            <a:off x="5943600" y="4419600"/>
            <a:ext cx="925704" cy="461665"/>
          </a:xfrm>
          <a:prstGeom prst="rect">
            <a:avLst/>
          </a:prstGeom>
          <a:noFill/>
          <a:ln w="9525">
            <a:noFill/>
            <a:miter lim="800000"/>
            <a:headEnd/>
            <a:tailEnd/>
          </a:ln>
        </p:spPr>
        <p:txBody>
          <a:bodyPr wrap="none">
            <a:prstTxWarp prst="textNoShape">
              <a:avLst/>
            </a:prstTxWarp>
            <a:spAutoFit/>
          </a:bodyPr>
          <a:lstStyle/>
          <a:p>
            <a:r>
              <a:rPr lang="en-US" b="0" dirty="0">
                <a:solidFill>
                  <a:schemeClr val="tx2"/>
                </a:solidFill>
                <a:latin typeface="Calibri"/>
                <a:ea typeface="Osaka" pitchFamily="-1" charset="-128"/>
                <a:cs typeface="Osaka" pitchFamily="-1" charset="-128"/>
              </a:rPr>
              <a:t>V   NP</a:t>
            </a:r>
          </a:p>
        </p:txBody>
      </p:sp>
      <p:sp>
        <p:nvSpPr>
          <p:cNvPr id="107530" name="Rectangle 13"/>
          <p:cNvSpPr>
            <a:spLocks noChangeArrowheads="1"/>
          </p:cNvSpPr>
          <p:nvPr/>
        </p:nvSpPr>
        <p:spPr bwMode="auto">
          <a:xfrm>
            <a:off x="4267200" y="4953000"/>
            <a:ext cx="1052241" cy="461665"/>
          </a:xfrm>
          <a:prstGeom prst="rect">
            <a:avLst/>
          </a:prstGeom>
          <a:noFill/>
          <a:ln w="9525">
            <a:noFill/>
            <a:miter lim="800000"/>
            <a:headEnd/>
            <a:tailEnd/>
          </a:ln>
        </p:spPr>
        <p:txBody>
          <a:bodyPr wrap="none">
            <a:prstTxWarp prst="textNoShape">
              <a:avLst/>
            </a:prstTxWarp>
            <a:spAutoFit/>
          </a:bodyPr>
          <a:lstStyle/>
          <a:p>
            <a:r>
              <a:rPr lang="en-US" b="0" dirty="0" err="1">
                <a:solidFill>
                  <a:schemeClr val="accent2"/>
                </a:solidFill>
                <a:latin typeface="Calibri"/>
                <a:ea typeface="Osaka" pitchFamily="-1" charset="-128"/>
                <a:cs typeface="Osaka" pitchFamily="-1" charset="-128"/>
              </a:rPr>
              <a:t>Hoggle</a:t>
            </a:r>
            <a:endParaRPr lang="en-US" b="0" dirty="0">
              <a:solidFill>
                <a:schemeClr val="accent2"/>
              </a:solidFill>
              <a:latin typeface="Calibri"/>
              <a:ea typeface="Osaka" pitchFamily="-1" charset="-128"/>
              <a:cs typeface="Osaka" pitchFamily="-1" charset="-128"/>
            </a:endParaRPr>
          </a:p>
        </p:txBody>
      </p:sp>
      <p:sp>
        <p:nvSpPr>
          <p:cNvPr id="107531" name="Rectangle 14"/>
          <p:cNvSpPr>
            <a:spLocks noChangeArrowheads="1"/>
          </p:cNvSpPr>
          <p:nvPr/>
        </p:nvSpPr>
        <p:spPr bwMode="auto">
          <a:xfrm>
            <a:off x="5943600" y="4953000"/>
            <a:ext cx="1677563" cy="461665"/>
          </a:xfrm>
          <a:prstGeom prst="rect">
            <a:avLst/>
          </a:prstGeom>
          <a:noFill/>
          <a:ln w="9525">
            <a:noFill/>
            <a:miter lim="800000"/>
            <a:headEnd/>
            <a:tailEnd/>
          </a:ln>
        </p:spPr>
        <p:txBody>
          <a:bodyPr wrap="none">
            <a:prstTxWarp prst="textNoShape">
              <a:avLst/>
            </a:prstTxWarp>
            <a:spAutoFit/>
          </a:bodyPr>
          <a:lstStyle/>
          <a:p>
            <a:r>
              <a:rPr lang="en-US" b="0" dirty="0">
                <a:solidFill>
                  <a:schemeClr val="tx2"/>
                </a:solidFill>
                <a:latin typeface="Calibri"/>
                <a:ea typeface="Osaka" pitchFamily="-1" charset="-128"/>
                <a:cs typeface="Osaka" pitchFamily="-1" charset="-128"/>
              </a:rPr>
              <a:t>likes jewels.</a:t>
            </a:r>
          </a:p>
        </p:txBody>
      </p:sp>
      <p:sp>
        <p:nvSpPr>
          <p:cNvPr id="107532" name="Text Box 7"/>
          <p:cNvSpPr txBox="1">
            <a:spLocks noChangeArrowheads="1"/>
          </p:cNvSpPr>
          <p:nvPr/>
        </p:nvSpPr>
        <p:spPr bwMode="auto">
          <a:xfrm>
            <a:off x="4114800" y="2438400"/>
            <a:ext cx="2614718" cy="461665"/>
          </a:xfrm>
          <a:prstGeom prst="rect">
            <a:avLst/>
          </a:prstGeom>
          <a:noFill/>
          <a:ln w="9525">
            <a:noFill/>
            <a:miter lim="800000"/>
            <a:headEnd/>
            <a:tailEnd/>
          </a:ln>
        </p:spPr>
        <p:txBody>
          <a:bodyPr wrap="none">
            <a:prstTxWarp prst="textNoShape">
              <a:avLst/>
            </a:prstTxWarp>
            <a:spAutoFit/>
          </a:bodyPr>
          <a:lstStyle/>
          <a:p>
            <a:r>
              <a:rPr lang="en-US" b="0" dirty="0" err="1">
                <a:latin typeface="Calibri"/>
              </a:rPr>
              <a:t>Hoggle</a:t>
            </a:r>
            <a:r>
              <a:rPr lang="en-US" b="0" dirty="0">
                <a:latin typeface="Calibri"/>
              </a:rPr>
              <a:t> likes jewels.</a:t>
            </a:r>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4"/>
          <p:cNvSpPr>
            <a:spLocks noGrp="1" noChangeArrowheads="1"/>
          </p:cNvSpPr>
          <p:nvPr>
            <p:ph type="title" idx="4294967295"/>
          </p:nvPr>
        </p:nvSpPr>
        <p:spPr>
          <a:xfrm>
            <a:off x="0" y="228600"/>
            <a:ext cx="9144000" cy="1143000"/>
          </a:xfrm>
          <a:noFill/>
        </p:spPr>
        <p:txBody>
          <a:bodyPr/>
          <a:lstStyle/>
          <a:p>
            <a:pPr eaLnBrk="1" hangingPunct="1"/>
            <a:r>
              <a:rPr lang="en-US" sz="3200"/>
              <a:t>A Slightly Bigger Grammar</a:t>
            </a:r>
            <a:endParaRPr lang="en-US" sz="2400"/>
          </a:p>
        </p:txBody>
      </p:sp>
      <p:sp>
        <p:nvSpPr>
          <p:cNvPr id="109571" name="Rectangle 5"/>
          <p:cNvSpPr>
            <a:spLocks noGrp="1" noChangeArrowheads="1"/>
          </p:cNvSpPr>
          <p:nvPr>
            <p:ph type="body" idx="4294967295"/>
          </p:nvPr>
        </p:nvSpPr>
        <p:spPr>
          <a:xfrm>
            <a:off x="381000" y="1143000"/>
            <a:ext cx="4572000" cy="5486400"/>
          </a:xfrm>
          <a:noFill/>
        </p:spPr>
        <p:txBody>
          <a:bodyPr/>
          <a:lstStyle/>
          <a:p>
            <a:pPr eaLnBrk="1" hangingPunct="1">
              <a:lnSpc>
                <a:spcPct val="90000"/>
              </a:lnSpc>
              <a:buFontTx/>
              <a:buNone/>
            </a:pPr>
            <a:r>
              <a:rPr lang="en-US" sz="2400"/>
              <a:t>9 Rules</a:t>
            </a:r>
            <a:br>
              <a:rPr lang="en-US" sz="2400"/>
            </a:br>
            <a:r>
              <a:rPr lang="en-US" sz="2400"/>
              <a:t/>
            </a:r>
            <a:br>
              <a:rPr lang="en-US" sz="2400"/>
            </a:br>
            <a:r>
              <a:rPr lang="en-US" sz="2400"/>
              <a:t>S   --&gt; NP VP</a:t>
            </a:r>
            <a:br>
              <a:rPr lang="en-US" sz="2400"/>
            </a:br>
            <a:r>
              <a:rPr lang="en-US" sz="2400"/>
              <a:t>S   --&gt; S’ VP</a:t>
            </a:r>
          </a:p>
          <a:p>
            <a:pPr eaLnBrk="1" hangingPunct="1">
              <a:lnSpc>
                <a:spcPct val="90000"/>
              </a:lnSpc>
              <a:buFontTx/>
              <a:buNone/>
            </a:pPr>
            <a:endParaRPr lang="en-US" sz="2400"/>
          </a:p>
          <a:p>
            <a:pPr eaLnBrk="1" hangingPunct="1">
              <a:lnSpc>
                <a:spcPct val="90000"/>
              </a:lnSpc>
              <a:buFontTx/>
              <a:buNone/>
            </a:pPr>
            <a:r>
              <a:rPr lang="en-US" sz="2400"/>
              <a:t>	NP	--&gt; Det N</a:t>
            </a:r>
            <a:br>
              <a:rPr lang="en-US" sz="2400"/>
            </a:br>
            <a:r>
              <a:rPr lang="en-US" sz="2400"/>
              <a:t>NP	--&gt; N</a:t>
            </a:r>
          </a:p>
          <a:p>
            <a:pPr eaLnBrk="1" hangingPunct="1">
              <a:lnSpc>
                <a:spcPct val="90000"/>
              </a:lnSpc>
              <a:buFontTx/>
              <a:buNone/>
            </a:pPr>
            <a:r>
              <a:rPr lang="en-US" sz="2400"/>
              <a:t/>
            </a:r>
            <a:br>
              <a:rPr lang="en-US" sz="2400"/>
            </a:br>
            <a:r>
              <a:rPr lang="en-US" sz="2400"/>
              <a:t>VP	--&gt; V NP</a:t>
            </a:r>
            <a:br>
              <a:rPr lang="en-US" sz="2400"/>
            </a:br>
            <a:r>
              <a:rPr lang="en-US" sz="2400"/>
              <a:t>VP	--&gt; V</a:t>
            </a:r>
          </a:p>
          <a:p>
            <a:pPr eaLnBrk="1" hangingPunct="1">
              <a:lnSpc>
                <a:spcPct val="90000"/>
              </a:lnSpc>
              <a:buFontTx/>
              <a:buNone/>
            </a:pPr>
            <a:r>
              <a:rPr lang="en-US" sz="2400"/>
              <a:t>	VP --&gt; V S</a:t>
            </a:r>
          </a:p>
          <a:p>
            <a:pPr eaLnBrk="1" hangingPunct="1">
              <a:lnSpc>
                <a:spcPct val="90000"/>
              </a:lnSpc>
              <a:buFontTx/>
              <a:buNone/>
            </a:pPr>
            <a:r>
              <a:rPr lang="en-US" sz="2400"/>
              <a:t>	VP --&gt; V S’</a:t>
            </a:r>
          </a:p>
          <a:p>
            <a:pPr eaLnBrk="1" hangingPunct="1">
              <a:lnSpc>
                <a:spcPct val="90000"/>
              </a:lnSpc>
              <a:buFontTx/>
              <a:buNone/>
            </a:pPr>
            <a:endParaRPr lang="en-US" sz="2400"/>
          </a:p>
          <a:p>
            <a:pPr eaLnBrk="1" hangingPunct="1">
              <a:lnSpc>
                <a:spcPct val="90000"/>
              </a:lnSpc>
              <a:buFontTx/>
              <a:buNone/>
            </a:pPr>
            <a:r>
              <a:rPr lang="en-US" sz="2400"/>
              <a:t>	S’ --&gt; Comp S</a:t>
            </a:r>
          </a:p>
        </p:txBody>
      </p:sp>
      <p:sp>
        <p:nvSpPr>
          <p:cNvPr id="109572" name="Text Box 6"/>
          <p:cNvSpPr txBox="1">
            <a:spLocks noChangeArrowheads="1"/>
          </p:cNvSpPr>
          <p:nvPr/>
        </p:nvSpPr>
        <p:spPr bwMode="auto">
          <a:xfrm>
            <a:off x="4038600" y="1447800"/>
            <a:ext cx="3490409" cy="461665"/>
          </a:xfrm>
          <a:prstGeom prst="rect">
            <a:avLst/>
          </a:prstGeom>
          <a:noFill/>
          <a:ln w="9525">
            <a:noFill/>
            <a:miter lim="800000"/>
            <a:headEnd/>
            <a:tailEnd/>
          </a:ln>
        </p:spPr>
        <p:txBody>
          <a:bodyPr wrap="none">
            <a:prstTxWarp prst="textNoShape">
              <a:avLst/>
            </a:prstTxWarp>
            <a:spAutoFit/>
          </a:bodyPr>
          <a:lstStyle/>
          <a:p>
            <a:r>
              <a:rPr lang="en-US" b="0" dirty="0">
                <a:latin typeface="Calibri"/>
              </a:rPr>
              <a:t>Sentences it can generate:</a:t>
            </a:r>
          </a:p>
        </p:txBody>
      </p:sp>
      <p:sp>
        <p:nvSpPr>
          <p:cNvPr id="109573" name="Rectangle 8"/>
          <p:cNvSpPr>
            <a:spLocks noChangeArrowheads="1"/>
          </p:cNvSpPr>
          <p:nvPr/>
        </p:nvSpPr>
        <p:spPr bwMode="auto">
          <a:xfrm>
            <a:off x="5410200" y="3048000"/>
            <a:ext cx="326081"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S</a:t>
            </a:r>
          </a:p>
        </p:txBody>
      </p:sp>
      <p:sp>
        <p:nvSpPr>
          <p:cNvPr id="109574" name="Rectangle 9"/>
          <p:cNvSpPr>
            <a:spLocks noChangeArrowheads="1"/>
          </p:cNvSpPr>
          <p:nvPr/>
        </p:nvSpPr>
        <p:spPr bwMode="auto">
          <a:xfrm>
            <a:off x="4572000" y="3810000"/>
            <a:ext cx="542336" cy="461665"/>
          </a:xfrm>
          <a:prstGeom prst="rect">
            <a:avLst/>
          </a:prstGeom>
          <a:noFill/>
          <a:ln w="9525">
            <a:noFill/>
            <a:miter lim="800000"/>
            <a:headEnd/>
            <a:tailEnd/>
          </a:ln>
        </p:spPr>
        <p:txBody>
          <a:bodyPr wrap="none">
            <a:prstTxWarp prst="textNoShape">
              <a:avLst/>
            </a:prstTxWarp>
            <a:spAutoFit/>
          </a:bodyPr>
          <a:lstStyle/>
          <a:p>
            <a:r>
              <a:rPr lang="en-US" b="0" dirty="0">
                <a:solidFill>
                  <a:schemeClr val="accent2"/>
                </a:solidFill>
                <a:latin typeface="Calibri"/>
                <a:ea typeface="Osaka" pitchFamily="-1" charset="-128"/>
                <a:cs typeface="Osaka" pitchFamily="-1" charset="-128"/>
              </a:rPr>
              <a:t>NP</a:t>
            </a:r>
          </a:p>
        </p:txBody>
      </p:sp>
      <p:sp>
        <p:nvSpPr>
          <p:cNvPr id="109575" name="Rectangle 10"/>
          <p:cNvSpPr>
            <a:spLocks noChangeArrowheads="1"/>
          </p:cNvSpPr>
          <p:nvPr/>
        </p:nvSpPr>
        <p:spPr bwMode="auto">
          <a:xfrm>
            <a:off x="6172200" y="3810000"/>
            <a:ext cx="518291" cy="461665"/>
          </a:xfrm>
          <a:prstGeom prst="rect">
            <a:avLst/>
          </a:prstGeom>
          <a:noFill/>
          <a:ln w="9525">
            <a:noFill/>
            <a:miter lim="800000"/>
            <a:headEnd/>
            <a:tailEnd/>
          </a:ln>
        </p:spPr>
        <p:txBody>
          <a:bodyPr wrap="none">
            <a:prstTxWarp prst="textNoShape">
              <a:avLst/>
            </a:prstTxWarp>
            <a:spAutoFit/>
          </a:bodyPr>
          <a:lstStyle/>
          <a:p>
            <a:r>
              <a:rPr lang="en-US" b="0" dirty="0">
                <a:solidFill>
                  <a:schemeClr val="tx2"/>
                </a:solidFill>
                <a:latin typeface="Calibri"/>
                <a:ea typeface="Osaka" pitchFamily="-1" charset="-128"/>
                <a:cs typeface="Osaka" pitchFamily="-1" charset="-128"/>
              </a:rPr>
              <a:t>VP</a:t>
            </a:r>
          </a:p>
        </p:txBody>
      </p:sp>
      <p:sp>
        <p:nvSpPr>
          <p:cNvPr id="109576" name="Rectangle 11"/>
          <p:cNvSpPr>
            <a:spLocks noChangeArrowheads="1"/>
          </p:cNvSpPr>
          <p:nvPr/>
        </p:nvSpPr>
        <p:spPr bwMode="auto">
          <a:xfrm>
            <a:off x="4648200" y="4419600"/>
            <a:ext cx="383338" cy="461665"/>
          </a:xfrm>
          <a:prstGeom prst="rect">
            <a:avLst/>
          </a:prstGeom>
          <a:noFill/>
          <a:ln w="9525">
            <a:noFill/>
            <a:miter lim="800000"/>
            <a:headEnd/>
            <a:tailEnd/>
          </a:ln>
        </p:spPr>
        <p:txBody>
          <a:bodyPr wrap="none">
            <a:prstTxWarp prst="textNoShape">
              <a:avLst/>
            </a:prstTxWarp>
            <a:spAutoFit/>
          </a:bodyPr>
          <a:lstStyle/>
          <a:p>
            <a:r>
              <a:rPr lang="en-US" b="0" dirty="0">
                <a:solidFill>
                  <a:schemeClr val="accent2"/>
                </a:solidFill>
                <a:latin typeface="Calibri"/>
                <a:ea typeface="Osaka" pitchFamily="-1" charset="-128"/>
                <a:cs typeface="Osaka" pitchFamily="-1" charset="-128"/>
              </a:rPr>
              <a:t>N</a:t>
            </a:r>
          </a:p>
        </p:txBody>
      </p:sp>
      <p:sp>
        <p:nvSpPr>
          <p:cNvPr id="109577" name="Rectangle 12"/>
          <p:cNvSpPr>
            <a:spLocks noChangeArrowheads="1"/>
          </p:cNvSpPr>
          <p:nvPr/>
        </p:nvSpPr>
        <p:spPr bwMode="auto">
          <a:xfrm>
            <a:off x="5943600" y="4419600"/>
            <a:ext cx="364202" cy="461665"/>
          </a:xfrm>
          <a:prstGeom prst="rect">
            <a:avLst/>
          </a:prstGeom>
          <a:noFill/>
          <a:ln w="9525">
            <a:noFill/>
            <a:miter lim="800000"/>
            <a:headEnd/>
            <a:tailEnd/>
          </a:ln>
        </p:spPr>
        <p:txBody>
          <a:bodyPr wrap="none">
            <a:prstTxWarp prst="textNoShape">
              <a:avLst/>
            </a:prstTxWarp>
            <a:spAutoFit/>
          </a:bodyPr>
          <a:lstStyle/>
          <a:p>
            <a:r>
              <a:rPr lang="en-US" b="0" dirty="0">
                <a:solidFill>
                  <a:schemeClr val="tx2"/>
                </a:solidFill>
                <a:latin typeface="Calibri"/>
                <a:ea typeface="Osaka" pitchFamily="-1" charset="-128"/>
                <a:cs typeface="Osaka" pitchFamily="-1" charset="-128"/>
              </a:rPr>
              <a:t>V</a:t>
            </a:r>
          </a:p>
        </p:txBody>
      </p:sp>
      <p:sp>
        <p:nvSpPr>
          <p:cNvPr id="109578" name="Rectangle 13"/>
          <p:cNvSpPr>
            <a:spLocks noChangeArrowheads="1"/>
          </p:cNvSpPr>
          <p:nvPr/>
        </p:nvSpPr>
        <p:spPr bwMode="auto">
          <a:xfrm>
            <a:off x="4267200" y="4953000"/>
            <a:ext cx="1052241" cy="461665"/>
          </a:xfrm>
          <a:prstGeom prst="rect">
            <a:avLst/>
          </a:prstGeom>
          <a:noFill/>
          <a:ln w="9525">
            <a:noFill/>
            <a:miter lim="800000"/>
            <a:headEnd/>
            <a:tailEnd/>
          </a:ln>
        </p:spPr>
        <p:txBody>
          <a:bodyPr wrap="none">
            <a:prstTxWarp prst="textNoShape">
              <a:avLst/>
            </a:prstTxWarp>
            <a:spAutoFit/>
          </a:bodyPr>
          <a:lstStyle/>
          <a:p>
            <a:r>
              <a:rPr lang="en-US" b="0" dirty="0" err="1">
                <a:solidFill>
                  <a:schemeClr val="accent2"/>
                </a:solidFill>
                <a:latin typeface="Calibri"/>
                <a:ea typeface="Osaka" pitchFamily="-1" charset="-128"/>
                <a:cs typeface="Osaka" pitchFamily="-1" charset="-128"/>
              </a:rPr>
              <a:t>Hoggle</a:t>
            </a:r>
            <a:endParaRPr lang="en-US" b="0" dirty="0">
              <a:solidFill>
                <a:schemeClr val="accent2"/>
              </a:solidFill>
              <a:latin typeface="Calibri"/>
              <a:ea typeface="Osaka" pitchFamily="-1" charset="-128"/>
              <a:cs typeface="Osaka" pitchFamily="-1" charset="-128"/>
            </a:endParaRPr>
          </a:p>
        </p:txBody>
      </p:sp>
      <p:sp>
        <p:nvSpPr>
          <p:cNvPr id="109579" name="Rectangle 14"/>
          <p:cNvSpPr>
            <a:spLocks noChangeArrowheads="1"/>
          </p:cNvSpPr>
          <p:nvPr/>
        </p:nvSpPr>
        <p:spPr bwMode="auto">
          <a:xfrm>
            <a:off x="5943600" y="4953000"/>
            <a:ext cx="1677563" cy="461665"/>
          </a:xfrm>
          <a:prstGeom prst="rect">
            <a:avLst/>
          </a:prstGeom>
          <a:noFill/>
          <a:ln w="9525">
            <a:noFill/>
            <a:miter lim="800000"/>
            <a:headEnd/>
            <a:tailEnd/>
          </a:ln>
        </p:spPr>
        <p:txBody>
          <a:bodyPr wrap="none">
            <a:prstTxWarp prst="textNoShape">
              <a:avLst/>
            </a:prstTxWarp>
            <a:spAutoFit/>
          </a:bodyPr>
          <a:lstStyle/>
          <a:p>
            <a:r>
              <a:rPr lang="en-US" b="0" dirty="0">
                <a:solidFill>
                  <a:schemeClr val="tx2"/>
                </a:solidFill>
                <a:latin typeface="Calibri"/>
                <a:ea typeface="Osaka" pitchFamily="-1" charset="-128"/>
                <a:cs typeface="Osaka" pitchFamily="-1" charset="-128"/>
              </a:rPr>
              <a:t>likes jewels.</a:t>
            </a:r>
          </a:p>
        </p:txBody>
      </p:sp>
      <p:cxnSp>
        <p:nvCxnSpPr>
          <p:cNvPr id="109580" name="AutoShape 15"/>
          <p:cNvCxnSpPr>
            <a:cxnSpLocks noChangeShapeType="1"/>
            <a:stCxn id="109573" idx="2"/>
            <a:endCxn id="109574" idx="0"/>
          </p:cNvCxnSpPr>
          <p:nvPr/>
        </p:nvCxnSpPr>
        <p:spPr bwMode="auto">
          <a:xfrm flipH="1">
            <a:off x="4843168" y="3509665"/>
            <a:ext cx="730073" cy="300335"/>
          </a:xfrm>
          <a:prstGeom prst="straightConnector1">
            <a:avLst/>
          </a:prstGeom>
          <a:noFill/>
          <a:ln w="9525">
            <a:solidFill>
              <a:schemeClr val="tx1"/>
            </a:solidFill>
            <a:round/>
            <a:headEnd/>
            <a:tailEnd/>
          </a:ln>
        </p:spPr>
      </p:cxnSp>
      <p:cxnSp>
        <p:nvCxnSpPr>
          <p:cNvPr id="109581" name="AutoShape 16"/>
          <p:cNvCxnSpPr>
            <a:cxnSpLocks noChangeShapeType="1"/>
            <a:stCxn id="109574" idx="2"/>
            <a:endCxn id="109576" idx="0"/>
          </p:cNvCxnSpPr>
          <p:nvPr/>
        </p:nvCxnSpPr>
        <p:spPr bwMode="auto">
          <a:xfrm flipH="1">
            <a:off x="4839869" y="4271665"/>
            <a:ext cx="3299" cy="147935"/>
          </a:xfrm>
          <a:prstGeom prst="straightConnector1">
            <a:avLst/>
          </a:prstGeom>
          <a:noFill/>
          <a:ln w="9525">
            <a:solidFill>
              <a:schemeClr val="tx1"/>
            </a:solidFill>
            <a:round/>
            <a:headEnd/>
            <a:tailEnd/>
          </a:ln>
        </p:spPr>
      </p:cxnSp>
      <p:cxnSp>
        <p:nvCxnSpPr>
          <p:cNvPr id="109582" name="AutoShape 17"/>
          <p:cNvCxnSpPr>
            <a:cxnSpLocks noChangeShapeType="1"/>
            <a:stCxn id="109573" idx="2"/>
            <a:endCxn id="109575" idx="0"/>
          </p:cNvCxnSpPr>
          <p:nvPr/>
        </p:nvCxnSpPr>
        <p:spPr bwMode="auto">
          <a:xfrm>
            <a:off x="5573241" y="3509665"/>
            <a:ext cx="858105" cy="300335"/>
          </a:xfrm>
          <a:prstGeom prst="straightConnector1">
            <a:avLst/>
          </a:prstGeom>
          <a:noFill/>
          <a:ln w="9525">
            <a:solidFill>
              <a:schemeClr val="tx1"/>
            </a:solidFill>
            <a:round/>
            <a:headEnd/>
            <a:tailEnd/>
          </a:ln>
        </p:spPr>
      </p:cxnSp>
      <p:cxnSp>
        <p:nvCxnSpPr>
          <p:cNvPr id="109583" name="AutoShape 18"/>
          <p:cNvCxnSpPr>
            <a:cxnSpLocks noChangeShapeType="1"/>
            <a:stCxn id="109575" idx="2"/>
            <a:endCxn id="109577" idx="0"/>
          </p:cNvCxnSpPr>
          <p:nvPr/>
        </p:nvCxnSpPr>
        <p:spPr bwMode="auto">
          <a:xfrm flipH="1">
            <a:off x="6125701" y="4271665"/>
            <a:ext cx="305645" cy="147935"/>
          </a:xfrm>
          <a:prstGeom prst="straightConnector1">
            <a:avLst/>
          </a:prstGeom>
          <a:noFill/>
          <a:ln w="9525">
            <a:solidFill>
              <a:schemeClr val="tx1"/>
            </a:solidFill>
            <a:round/>
            <a:headEnd/>
            <a:tailEnd/>
          </a:ln>
        </p:spPr>
      </p:cxnSp>
      <p:sp>
        <p:nvSpPr>
          <p:cNvPr id="109584" name="Rectangle 19"/>
          <p:cNvSpPr>
            <a:spLocks noChangeArrowheads="1"/>
          </p:cNvSpPr>
          <p:nvPr/>
        </p:nvSpPr>
        <p:spPr bwMode="auto">
          <a:xfrm>
            <a:off x="6705600" y="4343400"/>
            <a:ext cx="542336" cy="461665"/>
          </a:xfrm>
          <a:prstGeom prst="rect">
            <a:avLst/>
          </a:prstGeom>
          <a:noFill/>
          <a:ln w="9525">
            <a:noFill/>
            <a:miter lim="800000"/>
            <a:headEnd/>
            <a:tailEnd/>
          </a:ln>
        </p:spPr>
        <p:txBody>
          <a:bodyPr wrap="none">
            <a:prstTxWarp prst="textNoShape">
              <a:avLst/>
            </a:prstTxWarp>
            <a:spAutoFit/>
          </a:bodyPr>
          <a:lstStyle/>
          <a:p>
            <a:r>
              <a:rPr lang="en-US" b="0" dirty="0">
                <a:solidFill>
                  <a:schemeClr val="tx2"/>
                </a:solidFill>
                <a:latin typeface="Calibri"/>
                <a:ea typeface="Osaka" pitchFamily="-1" charset="-128"/>
                <a:cs typeface="Osaka" pitchFamily="-1" charset="-128"/>
              </a:rPr>
              <a:t>NP</a:t>
            </a:r>
          </a:p>
        </p:txBody>
      </p:sp>
      <p:cxnSp>
        <p:nvCxnSpPr>
          <p:cNvPr id="109585" name="AutoShape 20"/>
          <p:cNvCxnSpPr>
            <a:cxnSpLocks noChangeShapeType="1"/>
            <a:stCxn id="109575" idx="2"/>
            <a:endCxn id="109584" idx="0"/>
          </p:cNvCxnSpPr>
          <p:nvPr/>
        </p:nvCxnSpPr>
        <p:spPr bwMode="auto">
          <a:xfrm>
            <a:off x="6431346" y="4271665"/>
            <a:ext cx="545422" cy="71735"/>
          </a:xfrm>
          <a:prstGeom prst="straightConnector1">
            <a:avLst/>
          </a:prstGeom>
          <a:noFill/>
          <a:ln w="9525">
            <a:solidFill>
              <a:schemeClr val="tx1"/>
            </a:solidFill>
            <a:round/>
            <a:headEnd/>
            <a:tailEnd/>
          </a:ln>
        </p:spPr>
      </p:cxnSp>
      <p:sp>
        <p:nvSpPr>
          <p:cNvPr id="109586" name="Text Box 7"/>
          <p:cNvSpPr txBox="1">
            <a:spLocks noChangeArrowheads="1"/>
          </p:cNvSpPr>
          <p:nvPr/>
        </p:nvSpPr>
        <p:spPr bwMode="auto">
          <a:xfrm>
            <a:off x="4114800" y="2438400"/>
            <a:ext cx="2614718" cy="461665"/>
          </a:xfrm>
          <a:prstGeom prst="rect">
            <a:avLst/>
          </a:prstGeom>
          <a:noFill/>
          <a:ln w="9525">
            <a:noFill/>
            <a:miter lim="800000"/>
            <a:headEnd/>
            <a:tailEnd/>
          </a:ln>
        </p:spPr>
        <p:txBody>
          <a:bodyPr wrap="none">
            <a:prstTxWarp prst="textNoShape">
              <a:avLst/>
            </a:prstTxWarp>
            <a:spAutoFit/>
          </a:bodyPr>
          <a:lstStyle/>
          <a:p>
            <a:r>
              <a:rPr lang="en-US" b="0" dirty="0" err="1">
                <a:latin typeface="Calibri"/>
              </a:rPr>
              <a:t>Hoggle</a:t>
            </a:r>
            <a:r>
              <a:rPr lang="en-US" b="0" dirty="0">
                <a:latin typeface="Calibri"/>
              </a:rPr>
              <a:t> likes jewels.</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title" idx="4294967295"/>
          </p:nvPr>
        </p:nvSpPr>
        <p:spPr>
          <a:xfrm>
            <a:off x="685800" y="0"/>
            <a:ext cx="7772400" cy="1143000"/>
          </a:xfrm>
          <a:noFill/>
        </p:spPr>
        <p:txBody>
          <a:bodyPr/>
          <a:lstStyle/>
          <a:p>
            <a:pPr eaLnBrk="1" hangingPunct="1"/>
            <a:r>
              <a:rPr lang="en-US" sz="3200"/>
              <a:t>Words and word parts</a:t>
            </a:r>
          </a:p>
        </p:txBody>
      </p:sp>
      <p:sp>
        <p:nvSpPr>
          <p:cNvPr id="23555" name="Rectangle 5"/>
          <p:cNvSpPr>
            <a:spLocks noGrp="1" noChangeArrowheads="1"/>
          </p:cNvSpPr>
          <p:nvPr>
            <p:ph type="body" idx="4294967295"/>
          </p:nvPr>
        </p:nvSpPr>
        <p:spPr>
          <a:xfrm>
            <a:off x="0" y="1066800"/>
            <a:ext cx="9144000" cy="1219200"/>
          </a:xfrm>
          <a:noFill/>
        </p:spPr>
        <p:txBody>
          <a:bodyPr/>
          <a:lstStyle/>
          <a:p>
            <a:pPr eaLnBrk="1" hangingPunct="1">
              <a:buFontTx/>
              <a:buNone/>
            </a:pPr>
            <a:r>
              <a:rPr lang="en-US" sz="2400" smtClean="0"/>
              <a:t>The smallest unit manipulated by the rules of syntax is </a:t>
            </a:r>
            <a:r>
              <a:rPr lang="en-US" sz="2400" i="1" smtClean="0">
                <a:solidFill>
                  <a:schemeClr val="tx2"/>
                </a:solidFill>
              </a:rPr>
              <a:t>not</a:t>
            </a:r>
            <a:r>
              <a:rPr lang="en-US" sz="2400" i="1" smtClean="0"/>
              <a:t> </a:t>
            </a:r>
            <a:r>
              <a:rPr lang="en-US" sz="2400" smtClean="0"/>
              <a:t>a single word.  Instead there are units smaller than words that play a role, called </a:t>
            </a:r>
            <a:r>
              <a:rPr lang="en-US" sz="2400" smtClean="0">
                <a:solidFill>
                  <a:schemeClr val="hlink"/>
                </a:solidFill>
              </a:rPr>
              <a:t>morphemes</a:t>
            </a:r>
            <a:r>
              <a:rPr lang="en-US" sz="2400" smtClean="0"/>
              <a:t>.</a:t>
            </a:r>
          </a:p>
        </p:txBody>
      </p:sp>
      <p:sp>
        <p:nvSpPr>
          <p:cNvPr id="23556" name="Rectangle 6"/>
          <p:cNvSpPr>
            <a:spLocks noChangeArrowheads="1"/>
          </p:cNvSpPr>
          <p:nvPr/>
        </p:nvSpPr>
        <p:spPr bwMode="auto">
          <a:xfrm>
            <a:off x="457200" y="2590800"/>
            <a:ext cx="8458200" cy="12192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latin typeface="Calibri"/>
                <a:ea typeface="Osaka" pitchFamily="-1" charset="-128"/>
                <a:cs typeface="Osaka" pitchFamily="-1" charset="-128"/>
              </a:rPr>
              <a:t>One goblin.</a:t>
            </a:r>
          </a:p>
          <a:p>
            <a:pPr marL="342900" indent="-342900" eaLnBrk="1" hangingPunct="1">
              <a:spcBef>
                <a:spcPct val="20000"/>
              </a:spcBef>
            </a:pPr>
            <a:r>
              <a:rPr lang="en-US" b="0" dirty="0">
                <a:latin typeface="Calibri"/>
                <a:ea typeface="Osaka" pitchFamily="-1" charset="-128"/>
                <a:cs typeface="Osaka" pitchFamily="-1" charset="-128"/>
              </a:rPr>
              <a:t>Two goblins.		goblins = goblin + </a:t>
            </a:r>
            <a:r>
              <a:rPr lang="en-US" b="0" dirty="0">
                <a:solidFill>
                  <a:schemeClr val="hlink"/>
                </a:solidFill>
                <a:latin typeface="Calibri"/>
                <a:ea typeface="Osaka" pitchFamily="-1" charset="-128"/>
                <a:cs typeface="Osaka" pitchFamily="-1" charset="-128"/>
              </a:rPr>
              <a:t>s</a:t>
            </a:r>
            <a:r>
              <a:rPr lang="en-US" b="0" dirty="0">
                <a:latin typeface="Calibri"/>
                <a:ea typeface="Osaka" pitchFamily="-1" charset="-128"/>
                <a:cs typeface="Osaka" pitchFamily="-1" charset="-128"/>
              </a:rPr>
              <a:t> = </a:t>
            </a:r>
          </a:p>
        </p:txBody>
      </p:sp>
      <p:sp>
        <p:nvSpPr>
          <p:cNvPr id="23557" name="Text Box 8"/>
          <p:cNvSpPr txBox="1">
            <a:spLocks noChangeArrowheads="1"/>
          </p:cNvSpPr>
          <p:nvPr/>
        </p:nvSpPr>
        <p:spPr bwMode="auto">
          <a:xfrm>
            <a:off x="7620000" y="2971800"/>
            <a:ext cx="1126931" cy="461665"/>
          </a:xfrm>
          <a:prstGeom prst="rect">
            <a:avLst/>
          </a:prstGeom>
          <a:noFill/>
          <a:ln w="9525">
            <a:noFill/>
            <a:miter lim="800000"/>
            <a:headEnd/>
            <a:tailEnd/>
          </a:ln>
        </p:spPr>
        <p:txBody>
          <a:bodyPr wrap="none">
            <a:prstTxWarp prst="textNoShape">
              <a:avLst/>
            </a:prstTxWarp>
            <a:spAutoFit/>
          </a:bodyPr>
          <a:lstStyle/>
          <a:p>
            <a:r>
              <a:rPr lang="en-US" b="0" dirty="0">
                <a:latin typeface="Calibri"/>
              </a:rPr>
              <a:t>+ </a:t>
            </a:r>
            <a:r>
              <a:rPr lang="en-US" b="0" dirty="0">
                <a:solidFill>
                  <a:schemeClr val="hlink"/>
                </a:solidFill>
                <a:latin typeface="Calibri"/>
              </a:rPr>
              <a:t>plural</a:t>
            </a:r>
            <a:endParaRPr lang="en-US" b="0" dirty="0">
              <a:latin typeface="Calibri"/>
            </a:endParaRPr>
          </a:p>
        </p:txBody>
      </p:sp>
      <p:sp>
        <p:nvSpPr>
          <p:cNvPr id="23558" name="Rectangle 9"/>
          <p:cNvSpPr>
            <a:spLocks noChangeArrowheads="1"/>
          </p:cNvSpPr>
          <p:nvPr/>
        </p:nvSpPr>
        <p:spPr bwMode="auto">
          <a:xfrm>
            <a:off x="304800" y="4191000"/>
            <a:ext cx="5562600" cy="13716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solidFill>
                  <a:schemeClr val="hlink"/>
                </a:solidFill>
                <a:latin typeface="Calibri"/>
                <a:ea typeface="Osaka" pitchFamily="-1" charset="-128"/>
                <a:cs typeface="Osaka" pitchFamily="-1" charset="-128"/>
              </a:rPr>
              <a:t>Bound morpheme</a:t>
            </a:r>
            <a:r>
              <a:rPr lang="en-US" b="0" dirty="0">
                <a:latin typeface="Calibri"/>
                <a:ea typeface="Osaka" pitchFamily="-1" charset="-128"/>
                <a:cs typeface="Osaka" pitchFamily="-1" charset="-128"/>
              </a:rPr>
              <a:t> = morpheme that can’t stand on its own - it must be attached to something</a:t>
            </a:r>
          </a:p>
        </p:txBody>
      </p:sp>
      <p:sp>
        <p:nvSpPr>
          <p:cNvPr id="23559" name="AutoShape 11"/>
          <p:cNvSpPr>
            <a:spLocks noChangeArrowheads="1"/>
          </p:cNvSpPr>
          <p:nvPr/>
        </p:nvSpPr>
        <p:spPr bwMode="auto">
          <a:xfrm>
            <a:off x="5638800" y="3048000"/>
            <a:ext cx="304800" cy="381000"/>
          </a:xfrm>
          <a:prstGeom prst="roundRect">
            <a:avLst>
              <a:gd name="adj" fmla="val 16667"/>
            </a:avLst>
          </a:prstGeom>
          <a:noFill/>
          <a:ln w="9525">
            <a:noFill/>
            <a:round/>
            <a:headEnd/>
            <a:tailEnd/>
          </a:ln>
        </p:spPr>
        <p:txBody>
          <a:bodyPr wrap="none" anchor="ctr">
            <a:prstTxWarp prst="textNoShape">
              <a:avLst/>
            </a:prstTxWarp>
          </a:bodyPr>
          <a:lstStyle/>
          <a:p>
            <a:endParaRPr lang="en-US" dirty="0">
              <a:latin typeface="Calibri"/>
            </a:endParaRPr>
          </a:p>
        </p:txBody>
      </p:sp>
      <p:cxnSp>
        <p:nvCxnSpPr>
          <p:cNvPr id="23560" name="AutoShape 12"/>
          <p:cNvCxnSpPr>
            <a:cxnSpLocks noChangeShapeType="1"/>
            <a:stCxn id="23558" idx="0"/>
            <a:endCxn id="23559" idx="2"/>
          </p:cNvCxnSpPr>
          <p:nvPr/>
        </p:nvCxnSpPr>
        <p:spPr bwMode="auto">
          <a:xfrm rot="-5400000">
            <a:off x="4057650" y="2457450"/>
            <a:ext cx="762000" cy="2705100"/>
          </a:xfrm>
          <a:prstGeom prst="curvedConnector3">
            <a:avLst>
              <a:gd name="adj1" fmla="val 50000"/>
            </a:avLst>
          </a:prstGeom>
          <a:noFill/>
          <a:ln w="9525">
            <a:solidFill>
              <a:schemeClr val="tx1"/>
            </a:solidFill>
            <a:round/>
            <a:headEnd/>
            <a:tailEnd type="triangle" w="med" len="med"/>
          </a:ln>
        </p:spPr>
      </p:cxnSp>
      <p:pic>
        <p:nvPicPr>
          <p:cNvPr id="23561" name="Picture 1034"/>
          <p:cNvPicPr>
            <a:picLocks noChangeAspect="1" noChangeArrowheads="1"/>
          </p:cNvPicPr>
          <p:nvPr/>
        </p:nvPicPr>
        <p:blipFill>
          <a:blip r:embed="rId3"/>
          <a:srcRect/>
          <a:stretch>
            <a:fillRect/>
          </a:stretch>
        </p:blipFill>
        <p:spPr bwMode="auto">
          <a:xfrm>
            <a:off x="6248400" y="2743200"/>
            <a:ext cx="1365250" cy="11557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4"/>
          <p:cNvSpPr>
            <a:spLocks noGrp="1" noChangeArrowheads="1"/>
          </p:cNvSpPr>
          <p:nvPr>
            <p:ph type="title" idx="4294967295"/>
          </p:nvPr>
        </p:nvSpPr>
        <p:spPr>
          <a:xfrm>
            <a:off x="0" y="228600"/>
            <a:ext cx="9144000" cy="1143000"/>
          </a:xfrm>
          <a:noFill/>
        </p:spPr>
        <p:txBody>
          <a:bodyPr/>
          <a:lstStyle/>
          <a:p>
            <a:pPr eaLnBrk="1" hangingPunct="1"/>
            <a:r>
              <a:rPr lang="en-US" sz="3200"/>
              <a:t>A Slightly Bigger Grammar</a:t>
            </a:r>
            <a:endParaRPr lang="en-US" sz="2400"/>
          </a:p>
        </p:txBody>
      </p:sp>
      <p:sp>
        <p:nvSpPr>
          <p:cNvPr id="111619" name="Rectangle 5"/>
          <p:cNvSpPr>
            <a:spLocks noGrp="1" noChangeArrowheads="1"/>
          </p:cNvSpPr>
          <p:nvPr>
            <p:ph type="body" idx="4294967295"/>
          </p:nvPr>
        </p:nvSpPr>
        <p:spPr>
          <a:xfrm>
            <a:off x="381000" y="1143000"/>
            <a:ext cx="4572000" cy="5486400"/>
          </a:xfrm>
          <a:noFill/>
        </p:spPr>
        <p:txBody>
          <a:bodyPr/>
          <a:lstStyle/>
          <a:p>
            <a:pPr eaLnBrk="1" hangingPunct="1">
              <a:lnSpc>
                <a:spcPct val="90000"/>
              </a:lnSpc>
              <a:buFontTx/>
              <a:buNone/>
            </a:pPr>
            <a:r>
              <a:rPr lang="en-US" sz="2400"/>
              <a:t>9 Rules</a:t>
            </a:r>
            <a:br>
              <a:rPr lang="en-US" sz="2400"/>
            </a:br>
            <a:r>
              <a:rPr lang="en-US" sz="2400"/>
              <a:t/>
            </a:r>
            <a:br>
              <a:rPr lang="en-US" sz="2400"/>
            </a:br>
            <a:r>
              <a:rPr lang="en-US" sz="2400"/>
              <a:t>S   --&gt; NP VP</a:t>
            </a:r>
            <a:br>
              <a:rPr lang="en-US" sz="2400"/>
            </a:br>
            <a:r>
              <a:rPr lang="en-US" sz="2400"/>
              <a:t>S   --&gt; S’ VP</a:t>
            </a:r>
          </a:p>
          <a:p>
            <a:pPr eaLnBrk="1" hangingPunct="1">
              <a:lnSpc>
                <a:spcPct val="90000"/>
              </a:lnSpc>
              <a:buFontTx/>
              <a:buNone/>
            </a:pPr>
            <a:endParaRPr lang="en-US" sz="2400"/>
          </a:p>
          <a:p>
            <a:pPr eaLnBrk="1" hangingPunct="1">
              <a:lnSpc>
                <a:spcPct val="90000"/>
              </a:lnSpc>
              <a:buFontTx/>
              <a:buNone/>
            </a:pPr>
            <a:r>
              <a:rPr lang="en-US" sz="2400"/>
              <a:t>	NP	--&gt; Det N</a:t>
            </a:r>
            <a:br>
              <a:rPr lang="en-US" sz="2400"/>
            </a:br>
            <a:r>
              <a:rPr lang="en-US" sz="2400"/>
              <a:t>NP	--&gt; N</a:t>
            </a:r>
          </a:p>
          <a:p>
            <a:pPr eaLnBrk="1" hangingPunct="1">
              <a:lnSpc>
                <a:spcPct val="90000"/>
              </a:lnSpc>
              <a:buFontTx/>
              <a:buNone/>
            </a:pPr>
            <a:r>
              <a:rPr lang="en-US" sz="2400"/>
              <a:t/>
            </a:r>
            <a:br>
              <a:rPr lang="en-US" sz="2400"/>
            </a:br>
            <a:r>
              <a:rPr lang="en-US" sz="2400"/>
              <a:t>VP	--&gt; V NP</a:t>
            </a:r>
            <a:br>
              <a:rPr lang="en-US" sz="2400"/>
            </a:br>
            <a:r>
              <a:rPr lang="en-US" sz="2400"/>
              <a:t>VP	--&gt; V</a:t>
            </a:r>
          </a:p>
          <a:p>
            <a:pPr eaLnBrk="1" hangingPunct="1">
              <a:lnSpc>
                <a:spcPct val="90000"/>
              </a:lnSpc>
              <a:buFontTx/>
              <a:buNone/>
            </a:pPr>
            <a:r>
              <a:rPr lang="en-US" sz="2400"/>
              <a:t>	VP --&gt; V S</a:t>
            </a:r>
          </a:p>
          <a:p>
            <a:pPr eaLnBrk="1" hangingPunct="1">
              <a:lnSpc>
                <a:spcPct val="90000"/>
              </a:lnSpc>
              <a:buFontTx/>
              <a:buNone/>
            </a:pPr>
            <a:r>
              <a:rPr lang="en-US" sz="2400"/>
              <a:t>	VP --&gt; V S’</a:t>
            </a:r>
          </a:p>
          <a:p>
            <a:pPr eaLnBrk="1" hangingPunct="1">
              <a:lnSpc>
                <a:spcPct val="90000"/>
              </a:lnSpc>
              <a:buFontTx/>
              <a:buNone/>
            </a:pPr>
            <a:endParaRPr lang="en-US" sz="2400"/>
          </a:p>
          <a:p>
            <a:pPr eaLnBrk="1" hangingPunct="1">
              <a:lnSpc>
                <a:spcPct val="90000"/>
              </a:lnSpc>
              <a:buFontTx/>
              <a:buNone/>
            </a:pPr>
            <a:r>
              <a:rPr lang="en-US" sz="2400"/>
              <a:t>	S’ --&gt; Comp S</a:t>
            </a:r>
          </a:p>
        </p:txBody>
      </p:sp>
      <p:sp>
        <p:nvSpPr>
          <p:cNvPr id="111620" name="Text Box 6"/>
          <p:cNvSpPr txBox="1">
            <a:spLocks noChangeArrowheads="1"/>
          </p:cNvSpPr>
          <p:nvPr/>
        </p:nvSpPr>
        <p:spPr bwMode="auto">
          <a:xfrm>
            <a:off x="4038600" y="1447800"/>
            <a:ext cx="3490409" cy="461665"/>
          </a:xfrm>
          <a:prstGeom prst="rect">
            <a:avLst/>
          </a:prstGeom>
          <a:noFill/>
          <a:ln w="9525">
            <a:noFill/>
            <a:miter lim="800000"/>
            <a:headEnd/>
            <a:tailEnd/>
          </a:ln>
        </p:spPr>
        <p:txBody>
          <a:bodyPr wrap="none">
            <a:prstTxWarp prst="textNoShape">
              <a:avLst/>
            </a:prstTxWarp>
            <a:spAutoFit/>
          </a:bodyPr>
          <a:lstStyle/>
          <a:p>
            <a:r>
              <a:rPr lang="en-US" b="0" dirty="0">
                <a:latin typeface="Calibri"/>
              </a:rPr>
              <a:t>Sentences it can generate:</a:t>
            </a:r>
          </a:p>
        </p:txBody>
      </p:sp>
      <p:sp>
        <p:nvSpPr>
          <p:cNvPr id="111621" name="Text Box 7"/>
          <p:cNvSpPr txBox="1">
            <a:spLocks noChangeArrowheads="1"/>
          </p:cNvSpPr>
          <p:nvPr/>
        </p:nvSpPr>
        <p:spPr bwMode="auto">
          <a:xfrm>
            <a:off x="3733800" y="1981200"/>
            <a:ext cx="4800600" cy="830997"/>
          </a:xfrm>
          <a:prstGeom prst="rect">
            <a:avLst/>
          </a:prstGeom>
          <a:noFill/>
          <a:ln w="9525">
            <a:noFill/>
            <a:miter lim="800000"/>
            <a:headEnd/>
            <a:tailEnd/>
          </a:ln>
        </p:spPr>
        <p:txBody>
          <a:bodyPr>
            <a:prstTxWarp prst="textNoShape">
              <a:avLst/>
            </a:prstTxWarp>
            <a:spAutoFit/>
          </a:bodyPr>
          <a:lstStyle/>
          <a:p>
            <a:r>
              <a:rPr lang="en-US" b="0" dirty="0">
                <a:latin typeface="Calibri"/>
              </a:rPr>
              <a:t>Sarah thought that she solved the Labyrinth.</a:t>
            </a:r>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4"/>
          <p:cNvSpPr>
            <a:spLocks noGrp="1" noChangeArrowheads="1"/>
          </p:cNvSpPr>
          <p:nvPr>
            <p:ph type="title" idx="4294967295"/>
          </p:nvPr>
        </p:nvSpPr>
        <p:spPr>
          <a:xfrm>
            <a:off x="0" y="228600"/>
            <a:ext cx="9144000" cy="1143000"/>
          </a:xfrm>
          <a:noFill/>
        </p:spPr>
        <p:txBody>
          <a:bodyPr/>
          <a:lstStyle/>
          <a:p>
            <a:pPr eaLnBrk="1" hangingPunct="1"/>
            <a:r>
              <a:rPr lang="en-US" sz="3200"/>
              <a:t>A Slightly Bigger Grammar</a:t>
            </a:r>
            <a:endParaRPr lang="en-US" sz="2400"/>
          </a:p>
        </p:txBody>
      </p:sp>
      <p:sp>
        <p:nvSpPr>
          <p:cNvPr id="113667" name="Rectangle 5"/>
          <p:cNvSpPr>
            <a:spLocks noGrp="1" noChangeArrowheads="1"/>
          </p:cNvSpPr>
          <p:nvPr>
            <p:ph type="body" idx="4294967295"/>
          </p:nvPr>
        </p:nvSpPr>
        <p:spPr>
          <a:xfrm>
            <a:off x="381000" y="1143000"/>
            <a:ext cx="4572000" cy="5486400"/>
          </a:xfrm>
          <a:noFill/>
        </p:spPr>
        <p:txBody>
          <a:bodyPr/>
          <a:lstStyle/>
          <a:p>
            <a:pPr eaLnBrk="1" hangingPunct="1">
              <a:lnSpc>
                <a:spcPct val="90000"/>
              </a:lnSpc>
              <a:buFontTx/>
              <a:buNone/>
            </a:pPr>
            <a:r>
              <a:rPr lang="en-US" sz="2400"/>
              <a:t>9 Rules</a:t>
            </a:r>
            <a:br>
              <a:rPr lang="en-US" sz="2400"/>
            </a:br>
            <a:r>
              <a:rPr lang="en-US" sz="2400"/>
              <a:t/>
            </a:r>
            <a:br>
              <a:rPr lang="en-US" sz="2400"/>
            </a:br>
            <a:r>
              <a:rPr lang="en-US" sz="2400"/>
              <a:t>S   --&gt; NP VP</a:t>
            </a:r>
            <a:br>
              <a:rPr lang="en-US" sz="2400"/>
            </a:br>
            <a:r>
              <a:rPr lang="en-US" sz="2400"/>
              <a:t>S   --&gt; S’ VP</a:t>
            </a:r>
          </a:p>
          <a:p>
            <a:pPr eaLnBrk="1" hangingPunct="1">
              <a:lnSpc>
                <a:spcPct val="90000"/>
              </a:lnSpc>
              <a:buFontTx/>
              <a:buNone/>
            </a:pPr>
            <a:endParaRPr lang="en-US" sz="2400"/>
          </a:p>
          <a:p>
            <a:pPr eaLnBrk="1" hangingPunct="1">
              <a:lnSpc>
                <a:spcPct val="90000"/>
              </a:lnSpc>
              <a:buFontTx/>
              <a:buNone/>
            </a:pPr>
            <a:r>
              <a:rPr lang="en-US" sz="2400"/>
              <a:t>	NP	--&gt; Det N</a:t>
            </a:r>
            <a:br>
              <a:rPr lang="en-US" sz="2400"/>
            </a:br>
            <a:r>
              <a:rPr lang="en-US" sz="2400"/>
              <a:t>NP	--&gt; N</a:t>
            </a:r>
          </a:p>
          <a:p>
            <a:pPr eaLnBrk="1" hangingPunct="1">
              <a:lnSpc>
                <a:spcPct val="90000"/>
              </a:lnSpc>
              <a:buFontTx/>
              <a:buNone/>
            </a:pPr>
            <a:r>
              <a:rPr lang="en-US" sz="2400"/>
              <a:t/>
            </a:r>
            <a:br>
              <a:rPr lang="en-US" sz="2400"/>
            </a:br>
            <a:r>
              <a:rPr lang="en-US" sz="2400"/>
              <a:t>VP	--&gt; V NP</a:t>
            </a:r>
            <a:br>
              <a:rPr lang="en-US" sz="2400"/>
            </a:br>
            <a:r>
              <a:rPr lang="en-US" sz="2400"/>
              <a:t>VP	--&gt; V</a:t>
            </a:r>
          </a:p>
          <a:p>
            <a:pPr eaLnBrk="1" hangingPunct="1">
              <a:lnSpc>
                <a:spcPct val="90000"/>
              </a:lnSpc>
              <a:buFontTx/>
              <a:buNone/>
            </a:pPr>
            <a:r>
              <a:rPr lang="en-US" sz="2400"/>
              <a:t>	VP --&gt; V S</a:t>
            </a:r>
          </a:p>
          <a:p>
            <a:pPr eaLnBrk="1" hangingPunct="1">
              <a:lnSpc>
                <a:spcPct val="90000"/>
              </a:lnSpc>
              <a:buFontTx/>
              <a:buNone/>
            </a:pPr>
            <a:r>
              <a:rPr lang="en-US" sz="2400"/>
              <a:t>	VP --&gt; V S’</a:t>
            </a:r>
          </a:p>
          <a:p>
            <a:pPr eaLnBrk="1" hangingPunct="1">
              <a:lnSpc>
                <a:spcPct val="90000"/>
              </a:lnSpc>
              <a:buFontTx/>
              <a:buNone/>
            </a:pPr>
            <a:endParaRPr lang="en-US" sz="2400"/>
          </a:p>
          <a:p>
            <a:pPr eaLnBrk="1" hangingPunct="1">
              <a:lnSpc>
                <a:spcPct val="90000"/>
              </a:lnSpc>
              <a:buFontTx/>
              <a:buNone/>
            </a:pPr>
            <a:r>
              <a:rPr lang="en-US" sz="2400"/>
              <a:t>	S’ --&gt; Comp S</a:t>
            </a:r>
          </a:p>
        </p:txBody>
      </p:sp>
      <p:sp>
        <p:nvSpPr>
          <p:cNvPr id="113668" name="Text Box 6"/>
          <p:cNvSpPr txBox="1">
            <a:spLocks noChangeArrowheads="1"/>
          </p:cNvSpPr>
          <p:nvPr/>
        </p:nvSpPr>
        <p:spPr bwMode="auto">
          <a:xfrm>
            <a:off x="4038600" y="1447800"/>
            <a:ext cx="3490409" cy="461665"/>
          </a:xfrm>
          <a:prstGeom prst="rect">
            <a:avLst/>
          </a:prstGeom>
          <a:noFill/>
          <a:ln w="9525">
            <a:noFill/>
            <a:miter lim="800000"/>
            <a:headEnd/>
            <a:tailEnd/>
          </a:ln>
        </p:spPr>
        <p:txBody>
          <a:bodyPr wrap="none">
            <a:prstTxWarp prst="textNoShape">
              <a:avLst/>
            </a:prstTxWarp>
            <a:spAutoFit/>
          </a:bodyPr>
          <a:lstStyle/>
          <a:p>
            <a:r>
              <a:rPr lang="en-US" b="0" dirty="0">
                <a:latin typeface="Calibri"/>
              </a:rPr>
              <a:t>Sentences it can generate:</a:t>
            </a:r>
          </a:p>
        </p:txBody>
      </p:sp>
      <p:sp>
        <p:nvSpPr>
          <p:cNvPr id="113669" name="Rectangle 8"/>
          <p:cNvSpPr>
            <a:spLocks noChangeArrowheads="1"/>
          </p:cNvSpPr>
          <p:nvPr/>
        </p:nvSpPr>
        <p:spPr bwMode="auto">
          <a:xfrm>
            <a:off x="5562600" y="2514600"/>
            <a:ext cx="1707018"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S   --&gt; NP VP</a:t>
            </a:r>
          </a:p>
        </p:txBody>
      </p:sp>
      <p:sp>
        <p:nvSpPr>
          <p:cNvPr id="113670" name="AutoShape 25"/>
          <p:cNvSpPr>
            <a:spLocks noChangeArrowheads="1"/>
          </p:cNvSpPr>
          <p:nvPr/>
        </p:nvSpPr>
        <p:spPr bwMode="auto">
          <a:xfrm>
            <a:off x="685800" y="1752600"/>
            <a:ext cx="2057400" cy="381000"/>
          </a:xfrm>
          <a:prstGeom prst="roundRect">
            <a:avLst>
              <a:gd name="adj" fmla="val 16667"/>
            </a:avLst>
          </a:prstGeom>
          <a:noFill/>
          <a:ln w="9525">
            <a:solidFill>
              <a:schemeClr val="tx2"/>
            </a:solidFill>
            <a:round/>
            <a:headEnd/>
            <a:tailEnd/>
          </a:ln>
        </p:spPr>
        <p:txBody>
          <a:bodyPr wrap="none" anchor="ctr">
            <a:prstTxWarp prst="textNoShape">
              <a:avLst/>
            </a:prstTxWarp>
          </a:bodyPr>
          <a:lstStyle/>
          <a:p>
            <a:endParaRPr lang="en-US" dirty="0">
              <a:latin typeface="Calibri"/>
            </a:endParaRPr>
          </a:p>
        </p:txBody>
      </p:sp>
      <p:sp>
        <p:nvSpPr>
          <p:cNvPr id="113671" name="Text Box 7"/>
          <p:cNvSpPr txBox="1">
            <a:spLocks noChangeArrowheads="1"/>
          </p:cNvSpPr>
          <p:nvPr/>
        </p:nvSpPr>
        <p:spPr bwMode="auto">
          <a:xfrm>
            <a:off x="3733800" y="1981200"/>
            <a:ext cx="4800600" cy="830997"/>
          </a:xfrm>
          <a:prstGeom prst="rect">
            <a:avLst/>
          </a:prstGeom>
          <a:noFill/>
          <a:ln w="9525">
            <a:noFill/>
            <a:miter lim="800000"/>
            <a:headEnd/>
            <a:tailEnd/>
          </a:ln>
        </p:spPr>
        <p:txBody>
          <a:bodyPr>
            <a:prstTxWarp prst="textNoShape">
              <a:avLst/>
            </a:prstTxWarp>
            <a:spAutoFit/>
          </a:bodyPr>
          <a:lstStyle/>
          <a:p>
            <a:r>
              <a:rPr lang="en-US" b="0" dirty="0">
                <a:latin typeface="Calibri"/>
              </a:rPr>
              <a:t>Sarah thought that she solved the Labyrinth.</a:t>
            </a:r>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4"/>
          <p:cNvSpPr>
            <a:spLocks noGrp="1" noChangeArrowheads="1"/>
          </p:cNvSpPr>
          <p:nvPr>
            <p:ph type="title" idx="4294967295"/>
          </p:nvPr>
        </p:nvSpPr>
        <p:spPr>
          <a:xfrm>
            <a:off x="0" y="228600"/>
            <a:ext cx="9144000" cy="1143000"/>
          </a:xfrm>
          <a:noFill/>
        </p:spPr>
        <p:txBody>
          <a:bodyPr/>
          <a:lstStyle/>
          <a:p>
            <a:pPr eaLnBrk="1" hangingPunct="1"/>
            <a:r>
              <a:rPr lang="en-US" sz="3200"/>
              <a:t>A Slightly Bigger Grammar</a:t>
            </a:r>
            <a:endParaRPr lang="en-US" sz="2400"/>
          </a:p>
        </p:txBody>
      </p:sp>
      <p:sp>
        <p:nvSpPr>
          <p:cNvPr id="115715" name="Rectangle 5"/>
          <p:cNvSpPr>
            <a:spLocks noGrp="1" noChangeArrowheads="1"/>
          </p:cNvSpPr>
          <p:nvPr>
            <p:ph type="body" idx="4294967295"/>
          </p:nvPr>
        </p:nvSpPr>
        <p:spPr>
          <a:xfrm>
            <a:off x="381000" y="1143000"/>
            <a:ext cx="4572000" cy="5486400"/>
          </a:xfrm>
          <a:noFill/>
        </p:spPr>
        <p:txBody>
          <a:bodyPr/>
          <a:lstStyle/>
          <a:p>
            <a:pPr eaLnBrk="1" hangingPunct="1">
              <a:lnSpc>
                <a:spcPct val="90000"/>
              </a:lnSpc>
              <a:buFontTx/>
              <a:buNone/>
            </a:pPr>
            <a:r>
              <a:rPr lang="en-US" sz="2400"/>
              <a:t>9 Rules</a:t>
            </a:r>
            <a:br>
              <a:rPr lang="en-US" sz="2400"/>
            </a:br>
            <a:r>
              <a:rPr lang="en-US" sz="2400"/>
              <a:t/>
            </a:r>
            <a:br>
              <a:rPr lang="en-US" sz="2400"/>
            </a:br>
            <a:r>
              <a:rPr lang="en-US" sz="2400"/>
              <a:t>S   --&gt; NP VP</a:t>
            </a:r>
            <a:br>
              <a:rPr lang="en-US" sz="2400"/>
            </a:br>
            <a:r>
              <a:rPr lang="en-US" sz="2400"/>
              <a:t>S   --&gt; S’ VP</a:t>
            </a:r>
          </a:p>
          <a:p>
            <a:pPr eaLnBrk="1" hangingPunct="1">
              <a:lnSpc>
                <a:spcPct val="90000"/>
              </a:lnSpc>
              <a:buFontTx/>
              <a:buNone/>
            </a:pPr>
            <a:endParaRPr lang="en-US" sz="2400"/>
          </a:p>
          <a:p>
            <a:pPr eaLnBrk="1" hangingPunct="1">
              <a:lnSpc>
                <a:spcPct val="90000"/>
              </a:lnSpc>
              <a:buFontTx/>
              <a:buNone/>
            </a:pPr>
            <a:r>
              <a:rPr lang="en-US" sz="2400"/>
              <a:t>	NP	--&gt; Det N</a:t>
            </a:r>
            <a:br>
              <a:rPr lang="en-US" sz="2400"/>
            </a:br>
            <a:r>
              <a:rPr lang="en-US" sz="2400"/>
              <a:t>NP	--&gt; N</a:t>
            </a:r>
          </a:p>
          <a:p>
            <a:pPr eaLnBrk="1" hangingPunct="1">
              <a:lnSpc>
                <a:spcPct val="90000"/>
              </a:lnSpc>
              <a:buFontTx/>
              <a:buNone/>
            </a:pPr>
            <a:r>
              <a:rPr lang="en-US" sz="2400"/>
              <a:t/>
            </a:r>
            <a:br>
              <a:rPr lang="en-US" sz="2400"/>
            </a:br>
            <a:r>
              <a:rPr lang="en-US" sz="2400"/>
              <a:t>VP	--&gt; V NP</a:t>
            </a:r>
            <a:br>
              <a:rPr lang="en-US" sz="2400"/>
            </a:br>
            <a:r>
              <a:rPr lang="en-US" sz="2400"/>
              <a:t>VP	--&gt; V</a:t>
            </a:r>
          </a:p>
          <a:p>
            <a:pPr eaLnBrk="1" hangingPunct="1">
              <a:lnSpc>
                <a:spcPct val="90000"/>
              </a:lnSpc>
              <a:buFontTx/>
              <a:buNone/>
            </a:pPr>
            <a:r>
              <a:rPr lang="en-US" sz="2400"/>
              <a:t>	VP --&gt; V S</a:t>
            </a:r>
          </a:p>
          <a:p>
            <a:pPr eaLnBrk="1" hangingPunct="1">
              <a:lnSpc>
                <a:spcPct val="90000"/>
              </a:lnSpc>
              <a:buFontTx/>
              <a:buNone/>
            </a:pPr>
            <a:r>
              <a:rPr lang="en-US" sz="2400"/>
              <a:t>	VP --&gt; V S’</a:t>
            </a:r>
          </a:p>
          <a:p>
            <a:pPr eaLnBrk="1" hangingPunct="1">
              <a:lnSpc>
                <a:spcPct val="90000"/>
              </a:lnSpc>
              <a:buFontTx/>
              <a:buNone/>
            </a:pPr>
            <a:endParaRPr lang="en-US" sz="2400"/>
          </a:p>
          <a:p>
            <a:pPr eaLnBrk="1" hangingPunct="1">
              <a:lnSpc>
                <a:spcPct val="90000"/>
              </a:lnSpc>
              <a:buFontTx/>
              <a:buNone/>
            </a:pPr>
            <a:r>
              <a:rPr lang="en-US" sz="2400"/>
              <a:t>	S’ --&gt; Comp S</a:t>
            </a:r>
          </a:p>
        </p:txBody>
      </p:sp>
      <p:sp>
        <p:nvSpPr>
          <p:cNvPr id="115716" name="Text Box 6"/>
          <p:cNvSpPr txBox="1">
            <a:spLocks noChangeArrowheads="1"/>
          </p:cNvSpPr>
          <p:nvPr/>
        </p:nvSpPr>
        <p:spPr bwMode="auto">
          <a:xfrm>
            <a:off x="4038600" y="1447800"/>
            <a:ext cx="3490409" cy="461665"/>
          </a:xfrm>
          <a:prstGeom prst="rect">
            <a:avLst/>
          </a:prstGeom>
          <a:noFill/>
          <a:ln w="9525">
            <a:noFill/>
            <a:miter lim="800000"/>
            <a:headEnd/>
            <a:tailEnd/>
          </a:ln>
        </p:spPr>
        <p:txBody>
          <a:bodyPr wrap="none">
            <a:prstTxWarp prst="textNoShape">
              <a:avLst/>
            </a:prstTxWarp>
            <a:spAutoFit/>
          </a:bodyPr>
          <a:lstStyle/>
          <a:p>
            <a:r>
              <a:rPr lang="en-US" b="0" dirty="0">
                <a:latin typeface="Calibri"/>
              </a:rPr>
              <a:t>Sentences it can generate:</a:t>
            </a:r>
          </a:p>
        </p:txBody>
      </p:sp>
      <p:sp>
        <p:nvSpPr>
          <p:cNvPr id="115717" name="Rectangle 8"/>
          <p:cNvSpPr>
            <a:spLocks noChangeArrowheads="1"/>
          </p:cNvSpPr>
          <p:nvPr/>
        </p:nvSpPr>
        <p:spPr bwMode="auto">
          <a:xfrm>
            <a:off x="5562600" y="2514600"/>
            <a:ext cx="1707018"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S   --&gt; </a:t>
            </a:r>
            <a:r>
              <a:rPr lang="en-US" b="0" dirty="0">
                <a:solidFill>
                  <a:schemeClr val="accent2"/>
                </a:solidFill>
                <a:latin typeface="Calibri"/>
                <a:ea typeface="Osaka" pitchFamily="-1" charset="-128"/>
                <a:cs typeface="Osaka" pitchFamily="-1" charset="-128"/>
              </a:rPr>
              <a:t>NP</a:t>
            </a:r>
            <a:r>
              <a:rPr lang="en-US" b="0" dirty="0">
                <a:latin typeface="Calibri"/>
                <a:ea typeface="Osaka" pitchFamily="-1" charset="-128"/>
                <a:cs typeface="Osaka" pitchFamily="-1" charset="-128"/>
              </a:rPr>
              <a:t> </a:t>
            </a:r>
            <a:r>
              <a:rPr lang="en-US" b="0" dirty="0">
                <a:solidFill>
                  <a:schemeClr val="tx2"/>
                </a:solidFill>
                <a:latin typeface="Calibri"/>
                <a:ea typeface="Osaka" pitchFamily="-1" charset="-128"/>
                <a:cs typeface="Osaka" pitchFamily="-1" charset="-128"/>
              </a:rPr>
              <a:t>VP</a:t>
            </a:r>
            <a:endParaRPr lang="en-US" b="0" dirty="0">
              <a:latin typeface="Calibri"/>
              <a:ea typeface="Osaka" pitchFamily="-1" charset="-128"/>
              <a:cs typeface="Osaka" pitchFamily="-1" charset="-128"/>
            </a:endParaRPr>
          </a:p>
        </p:txBody>
      </p:sp>
      <p:sp>
        <p:nvSpPr>
          <p:cNvPr id="115718" name="Rectangle 9"/>
          <p:cNvSpPr>
            <a:spLocks noChangeArrowheads="1"/>
          </p:cNvSpPr>
          <p:nvPr/>
        </p:nvSpPr>
        <p:spPr bwMode="auto">
          <a:xfrm>
            <a:off x="3276600" y="2971800"/>
            <a:ext cx="1221909" cy="461665"/>
          </a:xfrm>
          <a:prstGeom prst="rect">
            <a:avLst/>
          </a:prstGeom>
          <a:noFill/>
          <a:ln w="9525">
            <a:noFill/>
            <a:miter lim="800000"/>
            <a:headEnd/>
            <a:tailEnd/>
          </a:ln>
        </p:spPr>
        <p:txBody>
          <a:bodyPr wrap="none">
            <a:prstTxWarp prst="textNoShape">
              <a:avLst/>
            </a:prstTxWarp>
            <a:spAutoFit/>
          </a:bodyPr>
          <a:lstStyle/>
          <a:p>
            <a:r>
              <a:rPr lang="en-US" b="0" dirty="0">
                <a:solidFill>
                  <a:schemeClr val="accent2"/>
                </a:solidFill>
                <a:latin typeface="Calibri"/>
                <a:ea typeface="Osaka" pitchFamily="-1" charset="-128"/>
                <a:cs typeface="Osaka" pitchFamily="-1" charset="-128"/>
              </a:rPr>
              <a:t>NP --&gt; N</a:t>
            </a:r>
          </a:p>
        </p:txBody>
      </p:sp>
      <p:sp>
        <p:nvSpPr>
          <p:cNvPr id="115719" name="Rectangle 10"/>
          <p:cNvSpPr>
            <a:spLocks noChangeArrowheads="1"/>
          </p:cNvSpPr>
          <p:nvPr/>
        </p:nvSpPr>
        <p:spPr bwMode="auto">
          <a:xfrm>
            <a:off x="4953000" y="2971800"/>
            <a:ext cx="1531188" cy="461665"/>
          </a:xfrm>
          <a:prstGeom prst="rect">
            <a:avLst/>
          </a:prstGeom>
          <a:noFill/>
          <a:ln w="9525">
            <a:noFill/>
            <a:miter lim="800000"/>
            <a:headEnd/>
            <a:tailEnd/>
          </a:ln>
        </p:spPr>
        <p:txBody>
          <a:bodyPr wrap="none">
            <a:prstTxWarp prst="textNoShape">
              <a:avLst/>
            </a:prstTxWarp>
            <a:spAutoFit/>
          </a:bodyPr>
          <a:lstStyle/>
          <a:p>
            <a:r>
              <a:rPr lang="en-US" b="0" dirty="0">
                <a:solidFill>
                  <a:schemeClr val="tx2"/>
                </a:solidFill>
                <a:latin typeface="Calibri"/>
                <a:ea typeface="Osaka" pitchFamily="-1" charset="-128"/>
                <a:cs typeface="Osaka" pitchFamily="-1" charset="-128"/>
              </a:rPr>
              <a:t>VP  --&gt; V S’</a:t>
            </a:r>
          </a:p>
        </p:txBody>
      </p:sp>
      <p:sp>
        <p:nvSpPr>
          <p:cNvPr id="115720" name="AutoShape 11"/>
          <p:cNvSpPr>
            <a:spLocks noChangeArrowheads="1"/>
          </p:cNvSpPr>
          <p:nvPr/>
        </p:nvSpPr>
        <p:spPr bwMode="auto">
          <a:xfrm>
            <a:off x="685800" y="3276600"/>
            <a:ext cx="1524000" cy="381000"/>
          </a:xfrm>
          <a:prstGeom prst="roundRect">
            <a:avLst>
              <a:gd name="adj" fmla="val 16667"/>
            </a:avLst>
          </a:prstGeom>
          <a:noFill/>
          <a:ln w="9525">
            <a:solidFill>
              <a:schemeClr val="tx2"/>
            </a:solidFill>
            <a:round/>
            <a:headEnd/>
            <a:tailEnd/>
          </a:ln>
        </p:spPr>
        <p:txBody>
          <a:bodyPr wrap="none" anchor="ctr">
            <a:prstTxWarp prst="textNoShape">
              <a:avLst/>
            </a:prstTxWarp>
          </a:bodyPr>
          <a:lstStyle/>
          <a:p>
            <a:endParaRPr lang="en-US" dirty="0">
              <a:latin typeface="Calibri"/>
            </a:endParaRPr>
          </a:p>
        </p:txBody>
      </p:sp>
      <p:sp>
        <p:nvSpPr>
          <p:cNvPr id="115721" name="AutoShape 12"/>
          <p:cNvSpPr>
            <a:spLocks noChangeArrowheads="1"/>
          </p:cNvSpPr>
          <p:nvPr/>
        </p:nvSpPr>
        <p:spPr bwMode="auto">
          <a:xfrm>
            <a:off x="762000" y="5105400"/>
            <a:ext cx="1676400" cy="381000"/>
          </a:xfrm>
          <a:prstGeom prst="roundRect">
            <a:avLst>
              <a:gd name="adj" fmla="val 16667"/>
            </a:avLst>
          </a:prstGeom>
          <a:noFill/>
          <a:ln w="9525">
            <a:solidFill>
              <a:schemeClr val="tx2"/>
            </a:solidFill>
            <a:round/>
            <a:headEnd/>
            <a:tailEnd/>
          </a:ln>
        </p:spPr>
        <p:txBody>
          <a:bodyPr wrap="none" anchor="ctr">
            <a:prstTxWarp prst="textNoShape">
              <a:avLst/>
            </a:prstTxWarp>
          </a:bodyPr>
          <a:lstStyle/>
          <a:p>
            <a:endParaRPr lang="en-US" dirty="0">
              <a:latin typeface="Calibri"/>
            </a:endParaRPr>
          </a:p>
        </p:txBody>
      </p:sp>
      <p:sp>
        <p:nvSpPr>
          <p:cNvPr id="115722" name="Text Box 7"/>
          <p:cNvSpPr txBox="1">
            <a:spLocks noChangeArrowheads="1"/>
          </p:cNvSpPr>
          <p:nvPr/>
        </p:nvSpPr>
        <p:spPr bwMode="auto">
          <a:xfrm>
            <a:off x="3733800" y="1981200"/>
            <a:ext cx="4800600" cy="830997"/>
          </a:xfrm>
          <a:prstGeom prst="rect">
            <a:avLst/>
          </a:prstGeom>
          <a:noFill/>
          <a:ln w="9525">
            <a:noFill/>
            <a:miter lim="800000"/>
            <a:headEnd/>
            <a:tailEnd/>
          </a:ln>
        </p:spPr>
        <p:txBody>
          <a:bodyPr>
            <a:prstTxWarp prst="textNoShape">
              <a:avLst/>
            </a:prstTxWarp>
            <a:spAutoFit/>
          </a:bodyPr>
          <a:lstStyle/>
          <a:p>
            <a:r>
              <a:rPr lang="en-US" b="0" dirty="0">
                <a:latin typeface="Calibri"/>
              </a:rPr>
              <a:t>Sarah thought that she solved the Labyrinth.</a:t>
            </a:r>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4"/>
          <p:cNvSpPr>
            <a:spLocks noGrp="1" noChangeArrowheads="1"/>
          </p:cNvSpPr>
          <p:nvPr>
            <p:ph type="title" idx="4294967295"/>
          </p:nvPr>
        </p:nvSpPr>
        <p:spPr>
          <a:xfrm>
            <a:off x="0" y="228600"/>
            <a:ext cx="9144000" cy="1143000"/>
          </a:xfrm>
          <a:noFill/>
        </p:spPr>
        <p:txBody>
          <a:bodyPr/>
          <a:lstStyle/>
          <a:p>
            <a:pPr eaLnBrk="1" hangingPunct="1"/>
            <a:r>
              <a:rPr lang="en-US" sz="3200"/>
              <a:t>A Slightly Bigger Grammar</a:t>
            </a:r>
            <a:endParaRPr lang="en-US" sz="2400"/>
          </a:p>
        </p:txBody>
      </p:sp>
      <p:sp>
        <p:nvSpPr>
          <p:cNvPr id="117763" name="Rectangle 5"/>
          <p:cNvSpPr>
            <a:spLocks noGrp="1" noChangeArrowheads="1"/>
          </p:cNvSpPr>
          <p:nvPr>
            <p:ph type="body" idx="4294967295"/>
          </p:nvPr>
        </p:nvSpPr>
        <p:spPr>
          <a:xfrm>
            <a:off x="381000" y="1143000"/>
            <a:ext cx="4572000" cy="5486400"/>
          </a:xfrm>
          <a:noFill/>
        </p:spPr>
        <p:txBody>
          <a:bodyPr/>
          <a:lstStyle/>
          <a:p>
            <a:pPr eaLnBrk="1" hangingPunct="1">
              <a:lnSpc>
                <a:spcPct val="90000"/>
              </a:lnSpc>
              <a:buFontTx/>
              <a:buNone/>
            </a:pPr>
            <a:r>
              <a:rPr lang="en-US" sz="2400"/>
              <a:t>9 Rules</a:t>
            </a:r>
            <a:br>
              <a:rPr lang="en-US" sz="2400"/>
            </a:br>
            <a:r>
              <a:rPr lang="en-US" sz="2400"/>
              <a:t/>
            </a:r>
            <a:br>
              <a:rPr lang="en-US" sz="2400"/>
            </a:br>
            <a:r>
              <a:rPr lang="en-US" sz="2400"/>
              <a:t>S   --&gt; NP VP</a:t>
            </a:r>
            <a:br>
              <a:rPr lang="en-US" sz="2400"/>
            </a:br>
            <a:r>
              <a:rPr lang="en-US" sz="2400"/>
              <a:t>S   --&gt; S’ VP</a:t>
            </a:r>
          </a:p>
          <a:p>
            <a:pPr eaLnBrk="1" hangingPunct="1">
              <a:lnSpc>
                <a:spcPct val="90000"/>
              </a:lnSpc>
              <a:buFontTx/>
              <a:buNone/>
            </a:pPr>
            <a:endParaRPr lang="en-US" sz="2400"/>
          </a:p>
          <a:p>
            <a:pPr eaLnBrk="1" hangingPunct="1">
              <a:lnSpc>
                <a:spcPct val="90000"/>
              </a:lnSpc>
              <a:buFontTx/>
              <a:buNone/>
            </a:pPr>
            <a:r>
              <a:rPr lang="en-US" sz="2400"/>
              <a:t>	NP	--&gt; Det N</a:t>
            </a:r>
            <a:br>
              <a:rPr lang="en-US" sz="2400"/>
            </a:br>
            <a:r>
              <a:rPr lang="en-US" sz="2400"/>
              <a:t>NP	--&gt; N</a:t>
            </a:r>
          </a:p>
          <a:p>
            <a:pPr eaLnBrk="1" hangingPunct="1">
              <a:lnSpc>
                <a:spcPct val="90000"/>
              </a:lnSpc>
              <a:buFontTx/>
              <a:buNone/>
            </a:pPr>
            <a:r>
              <a:rPr lang="en-US" sz="2400"/>
              <a:t/>
            </a:r>
            <a:br>
              <a:rPr lang="en-US" sz="2400"/>
            </a:br>
            <a:r>
              <a:rPr lang="en-US" sz="2400"/>
              <a:t>VP	--&gt; V NP</a:t>
            </a:r>
            <a:br>
              <a:rPr lang="en-US" sz="2400"/>
            </a:br>
            <a:r>
              <a:rPr lang="en-US" sz="2400"/>
              <a:t>VP	--&gt; V</a:t>
            </a:r>
          </a:p>
          <a:p>
            <a:pPr eaLnBrk="1" hangingPunct="1">
              <a:lnSpc>
                <a:spcPct val="90000"/>
              </a:lnSpc>
              <a:buFontTx/>
              <a:buNone/>
            </a:pPr>
            <a:r>
              <a:rPr lang="en-US" sz="2400"/>
              <a:t>	VP --&gt; V S</a:t>
            </a:r>
          </a:p>
          <a:p>
            <a:pPr eaLnBrk="1" hangingPunct="1">
              <a:lnSpc>
                <a:spcPct val="90000"/>
              </a:lnSpc>
              <a:buFontTx/>
              <a:buNone/>
            </a:pPr>
            <a:r>
              <a:rPr lang="en-US" sz="2400"/>
              <a:t>	VP --&gt; V S’</a:t>
            </a:r>
          </a:p>
          <a:p>
            <a:pPr eaLnBrk="1" hangingPunct="1">
              <a:lnSpc>
                <a:spcPct val="90000"/>
              </a:lnSpc>
              <a:buFontTx/>
              <a:buNone/>
            </a:pPr>
            <a:endParaRPr lang="en-US" sz="2400"/>
          </a:p>
          <a:p>
            <a:pPr eaLnBrk="1" hangingPunct="1">
              <a:lnSpc>
                <a:spcPct val="90000"/>
              </a:lnSpc>
              <a:buFontTx/>
              <a:buNone/>
            </a:pPr>
            <a:r>
              <a:rPr lang="en-US" sz="2400"/>
              <a:t>	S’ --&gt; Comp S</a:t>
            </a:r>
          </a:p>
        </p:txBody>
      </p:sp>
      <p:sp>
        <p:nvSpPr>
          <p:cNvPr id="117764" name="Text Box 6"/>
          <p:cNvSpPr txBox="1">
            <a:spLocks noChangeArrowheads="1"/>
          </p:cNvSpPr>
          <p:nvPr/>
        </p:nvSpPr>
        <p:spPr bwMode="auto">
          <a:xfrm>
            <a:off x="4038600" y="1447800"/>
            <a:ext cx="3490409" cy="461665"/>
          </a:xfrm>
          <a:prstGeom prst="rect">
            <a:avLst/>
          </a:prstGeom>
          <a:noFill/>
          <a:ln w="9525">
            <a:noFill/>
            <a:miter lim="800000"/>
            <a:headEnd/>
            <a:tailEnd/>
          </a:ln>
        </p:spPr>
        <p:txBody>
          <a:bodyPr wrap="none">
            <a:prstTxWarp prst="textNoShape">
              <a:avLst/>
            </a:prstTxWarp>
            <a:spAutoFit/>
          </a:bodyPr>
          <a:lstStyle/>
          <a:p>
            <a:r>
              <a:rPr lang="en-US" b="0" dirty="0">
                <a:latin typeface="Calibri"/>
              </a:rPr>
              <a:t>Sentences it can generate:</a:t>
            </a:r>
          </a:p>
        </p:txBody>
      </p:sp>
      <p:sp>
        <p:nvSpPr>
          <p:cNvPr id="117765" name="Rectangle 8"/>
          <p:cNvSpPr>
            <a:spLocks noChangeArrowheads="1"/>
          </p:cNvSpPr>
          <p:nvPr/>
        </p:nvSpPr>
        <p:spPr bwMode="auto">
          <a:xfrm>
            <a:off x="5562600" y="2514600"/>
            <a:ext cx="1707018"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S   --&gt; NP VP</a:t>
            </a:r>
          </a:p>
        </p:txBody>
      </p:sp>
      <p:sp>
        <p:nvSpPr>
          <p:cNvPr id="117766" name="Rectangle 9"/>
          <p:cNvSpPr>
            <a:spLocks noChangeArrowheads="1"/>
          </p:cNvSpPr>
          <p:nvPr/>
        </p:nvSpPr>
        <p:spPr bwMode="auto">
          <a:xfrm>
            <a:off x="3276600" y="2971800"/>
            <a:ext cx="1221909"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NP --&gt; N</a:t>
            </a:r>
          </a:p>
        </p:txBody>
      </p:sp>
      <p:sp>
        <p:nvSpPr>
          <p:cNvPr id="117767" name="Rectangle 10"/>
          <p:cNvSpPr>
            <a:spLocks noChangeArrowheads="1"/>
          </p:cNvSpPr>
          <p:nvPr/>
        </p:nvSpPr>
        <p:spPr bwMode="auto">
          <a:xfrm>
            <a:off x="4953000" y="2971800"/>
            <a:ext cx="1531188"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VP  --&gt; V S’</a:t>
            </a:r>
          </a:p>
        </p:txBody>
      </p:sp>
      <p:sp>
        <p:nvSpPr>
          <p:cNvPr id="117768" name="Rectangle 11"/>
          <p:cNvSpPr>
            <a:spLocks noChangeArrowheads="1"/>
          </p:cNvSpPr>
          <p:nvPr/>
        </p:nvSpPr>
        <p:spPr bwMode="auto">
          <a:xfrm>
            <a:off x="3733800" y="3352800"/>
            <a:ext cx="383338" cy="461665"/>
          </a:xfrm>
          <a:prstGeom prst="rect">
            <a:avLst/>
          </a:prstGeom>
          <a:noFill/>
          <a:ln w="9525">
            <a:noFill/>
            <a:miter lim="800000"/>
            <a:headEnd/>
            <a:tailEnd/>
          </a:ln>
        </p:spPr>
        <p:txBody>
          <a:bodyPr wrap="none">
            <a:prstTxWarp prst="textNoShape">
              <a:avLst/>
            </a:prstTxWarp>
            <a:spAutoFit/>
          </a:bodyPr>
          <a:lstStyle/>
          <a:p>
            <a:r>
              <a:rPr lang="en-US" b="0" dirty="0">
                <a:solidFill>
                  <a:schemeClr val="accent2"/>
                </a:solidFill>
                <a:latin typeface="Calibri"/>
                <a:ea typeface="Osaka" pitchFamily="-1" charset="-128"/>
                <a:cs typeface="Osaka" pitchFamily="-1" charset="-128"/>
              </a:rPr>
              <a:t>N</a:t>
            </a:r>
          </a:p>
        </p:txBody>
      </p:sp>
      <p:sp>
        <p:nvSpPr>
          <p:cNvPr id="117769" name="Rectangle 12"/>
          <p:cNvSpPr>
            <a:spLocks noChangeArrowheads="1"/>
          </p:cNvSpPr>
          <p:nvPr/>
        </p:nvSpPr>
        <p:spPr bwMode="auto">
          <a:xfrm>
            <a:off x="5029200" y="3352800"/>
            <a:ext cx="786243" cy="461665"/>
          </a:xfrm>
          <a:prstGeom prst="rect">
            <a:avLst/>
          </a:prstGeom>
          <a:noFill/>
          <a:ln w="9525">
            <a:noFill/>
            <a:miter lim="800000"/>
            <a:headEnd/>
            <a:tailEnd/>
          </a:ln>
        </p:spPr>
        <p:txBody>
          <a:bodyPr wrap="none">
            <a:prstTxWarp prst="textNoShape">
              <a:avLst/>
            </a:prstTxWarp>
            <a:spAutoFit/>
          </a:bodyPr>
          <a:lstStyle/>
          <a:p>
            <a:r>
              <a:rPr lang="en-US" b="0" dirty="0">
                <a:solidFill>
                  <a:schemeClr val="tx2"/>
                </a:solidFill>
                <a:latin typeface="Calibri"/>
                <a:ea typeface="Osaka" pitchFamily="-1" charset="-128"/>
                <a:cs typeface="Osaka" pitchFamily="-1" charset="-128"/>
              </a:rPr>
              <a:t>V   S’</a:t>
            </a:r>
          </a:p>
        </p:txBody>
      </p:sp>
      <p:sp>
        <p:nvSpPr>
          <p:cNvPr id="117770" name="Rectangle 13"/>
          <p:cNvSpPr>
            <a:spLocks noChangeArrowheads="1"/>
          </p:cNvSpPr>
          <p:nvPr/>
        </p:nvSpPr>
        <p:spPr bwMode="auto">
          <a:xfrm>
            <a:off x="3505200" y="3733800"/>
            <a:ext cx="889937" cy="461665"/>
          </a:xfrm>
          <a:prstGeom prst="rect">
            <a:avLst/>
          </a:prstGeom>
          <a:noFill/>
          <a:ln w="9525">
            <a:noFill/>
            <a:miter lim="800000"/>
            <a:headEnd/>
            <a:tailEnd/>
          </a:ln>
        </p:spPr>
        <p:txBody>
          <a:bodyPr wrap="none">
            <a:prstTxWarp prst="textNoShape">
              <a:avLst/>
            </a:prstTxWarp>
            <a:spAutoFit/>
          </a:bodyPr>
          <a:lstStyle/>
          <a:p>
            <a:r>
              <a:rPr lang="en-US" b="0" dirty="0">
                <a:solidFill>
                  <a:schemeClr val="accent2"/>
                </a:solidFill>
                <a:latin typeface="Calibri"/>
                <a:ea typeface="Osaka" pitchFamily="-1" charset="-128"/>
                <a:cs typeface="Osaka" pitchFamily="-1" charset="-128"/>
              </a:rPr>
              <a:t>Sarah</a:t>
            </a:r>
          </a:p>
        </p:txBody>
      </p:sp>
      <p:sp>
        <p:nvSpPr>
          <p:cNvPr id="117771" name="Rectangle 14"/>
          <p:cNvSpPr>
            <a:spLocks noChangeArrowheads="1"/>
          </p:cNvSpPr>
          <p:nvPr/>
        </p:nvSpPr>
        <p:spPr bwMode="auto">
          <a:xfrm>
            <a:off x="5867400" y="3733800"/>
            <a:ext cx="1828746" cy="461665"/>
          </a:xfrm>
          <a:prstGeom prst="rect">
            <a:avLst/>
          </a:prstGeom>
          <a:noFill/>
          <a:ln w="9525">
            <a:noFill/>
            <a:miter lim="800000"/>
            <a:headEnd/>
            <a:tailEnd/>
          </a:ln>
        </p:spPr>
        <p:txBody>
          <a:bodyPr wrap="none">
            <a:prstTxWarp prst="textNoShape">
              <a:avLst/>
            </a:prstTxWarp>
            <a:spAutoFit/>
          </a:bodyPr>
          <a:lstStyle/>
          <a:p>
            <a:r>
              <a:rPr lang="en-US" b="0" dirty="0">
                <a:solidFill>
                  <a:schemeClr val="tx2"/>
                </a:solidFill>
                <a:latin typeface="Calibri"/>
                <a:ea typeface="Osaka" pitchFamily="-1" charset="-128"/>
                <a:cs typeface="Osaka" pitchFamily="-1" charset="-128"/>
              </a:rPr>
              <a:t>S’ --&gt; Comp S</a:t>
            </a:r>
          </a:p>
        </p:txBody>
      </p:sp>
      <p:sp>
        <p:nvSpPr>
          <p:cNvPr id="117772" name="Rectangle 24"/>
          <p:cNvSpPr>
            <a:spLocks noChangeArrowheads="1"/>
          </p:cNvSpPr>
          <p:nvPr/>
        </p:nvSpPr>
        <p:spPr bwMode="auto">
          <a:xfrm>
            <a:off x="4724400" y="3733800"/>
            <a:ext cx="1201738" cy="457200"/>
          </a:xfrm>
          <a:prstGeom prst="rect">
            <a:avLst/>
          </a:prstGeom>
          <a:noFill/>
          <a:ln w="9525">
            <a:noFill/>
            <a:miter lim="800000"/>
            <a:headEnd/>
            <a:tailEnd/>
          </a:ln>
        </p:spPr>
        <p:txBody>
          <a:bodyPr wrap="none">
            <a:prstTxWarp prst="textNoShape">
              <a:avLst/>
            </a:prstTxWarp>
            <a:spAutoFit/>
          </a:bodyPr>
          <a:lstStyle/>
          <a:p>
            <a:r>
              <a:rPr lang="en-US" b="0" dirty="0">
                <a:solidFill>
                  <a:schemeClr val="tx2"/>
                </a:solidFill>
                <a:latin typeface="Calibri"/>
                <a:ea typeface="Osaka" pitchFamily="-1" charset="-128"/>
                <a:cs typeface="Osaka" pitchFamily="-1" charset="-128"/>
              </a:rPr>
              <a:t>thought</a:t>
            </a:r>
          </a:p>
        </p:txBody>
      </p:sp>
      <p:sp>
        <p:nvSpPr>
          <p:cNvPr id="117773" name="AutoShape 25"/>
          <p:cNvSpPr>
            <a:spLocks noChangeArrowheads="1"/>
          </p:cNvSpPr>
          <p:nvPr/>
        </p:nvSpPr>
        <p:spPr bwMode="auto">
          <a:xfrm>
            <a:off x="685800" y="5943600"/>
            <a:ext cx="2209800" cy="381000"/>
          </a:xfrm>
          <a:prstGeom prst="roundRect">
            <a:avLst>
              <a:gd name="adj" fmla="val 16667"/>
            </a:avLst>
          </a:prstGeom>
          <a:noFill/>
          <a:ln w="9525">
            <a:solidFill>
              <a:schemeClr val="tx2"/>
            </a:solidFill>
            <a:round/>
            <a:headEnd/>
            <a:tailEnd/>
          </a:ln>
        </p:spPr>
        <p:txBody>
          <a:bodyPr wrap="none" anchor="ctr">
            <a:prstTxWarp prst="textNoShape">
              <a:avLst/>
            </a:prstTxWarp>
          </a:bodyPr>
          <a:lstStyle/>
          <a:p>
            <a:endParaRPr lang="en-US" dirty="0">
              <a:latin typeface="Calibri"/>
            </a:endParaRPr>
          </a:p>
        </p:txBody>
      </p:sp>
      <p:sp>
        <p:nvSpPr>
          <p:cNvPr id="117774" name="Text Box 7"/>
          <p:cNvSpPr txBox="1">
            <a:spLocks noChangeArrowheads="1"/>
          </p:cNvSpPr>
          <p:nvPr/>
        </p:nvSpPr>
        <p:spPr bwMode="auto">
          <a:xfrm>
            <a:off x="3733800" y="1981200"/>
            <a:ext cx="4800600" cy="830997"/>
          </a:xfrm>
          <a:prstGeom prst="rect">
            <a:avLst/>
          </a:prstGeom>
          <a:noFill/>
          <a:ln w="9525">
            <a:noFill/>
            <a:miter lim="800000"/>
            <a:headEnd/>
            <a:tailEnd/>
          </a:ln>
        </p:spPr>
        <p:txBody>
          <a:bodyPr>
            <a:prstTxWarp prst="textNoShape">
              <a:avLst/>
            </a:prstTxWarp>
            <a:spAutoFit/>
          </a:bodyPr>
          <a:lstStyle/>
          <a:p>
            <a:r>
              <a:rPr lang="en-US" b="0" dirty="0">
                <a:latin typeface="Calibri"/>
              </a:rPr>
              <a:t>Sarah thought that she solved the Labyrinth.</a:t>
            </a:r>
          </a:p>
        </p:txBody>
      </p:sp>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4"/>
          <p:cNvSpPr>
            <a:spLocks noGrp="1" noChangeArrowheads="1"/>
          </p:cNvSpPr>
          <p:nvPr>
            <p:ph type="title" idx="4294967295"/>
          </p:nvPr>
        </p:nvSpPr>
        <p:spPr>
          <a:xfrm>
            <a:off x="0" y="228600"/>
            <a:ext cx="9144000" cy="1143000"/>
          </a:xfrm>
          <a:noFill/>
        </p:spPr>
        <p:txBody>
          <a:bodyPr/>
          <a:lstStyle/>
          <a:p>
            <a:pPr eaLnBrk="1" hangingPunct="1"/>
            <a:r>
              <a:rPr lang="en-US" sz="3200"/>
              <a:t>A Slightly Bigger Grammar</a:t>
            </a:r>
            <a:endParaRPr lang="en-US" sz="2400"/>
          </a:p>
        </p:txBody>
      </p:sp>
      <p:sp>
        <p:nvSpPr>
          <p:cNvPr id="119811" name="Rectangle 5"/>
          <p:cNvSpPr>
            <a:spLocks noGrp="1" noChangeArrowheads="1"/>
          </p:cNvSpPr>
          <p:nvPr>
            <p:ph type="body" idx="4294967295"/>
          </p:nvPr>
        </p:nvSpPr>
        <p:spPr>
          <a:xfrm>
            <a:off x="381000" y="1143000"/>
            <a:ext cx="4572000" cy="5486400"/>
          </a:xfrm>
          <a:noFill/>
        </p:spPr>
        <p:txBody>
          <a:bodyPr/>
          <a:lstStyle/>
          <a:p>
            <a:pPr eaLnBrk="1" hangingPunct="1">
              <a:lnSpc>
                <a:spcPct val="90000"/>
              </a:lnSpc>
              <a:buFontTx/>
              <a:buNone/>
            </a:pPr>
            <a:r>
              <a:rPr lang="en-US" sz="2400"/>
              <a:t>9 Rules</a:t>
            </a:r>
            <a:br>
              <a:rPr lang="en-US" sz="2400"/>
            </a:br>
            <a:r>
              <a:rPr lang="en-US" sz="2400"/>
              <a:t/>
            </a:r>
            <a:br>
              <a:rPr lang="en-US" sz="2400"/>
            </a:br>
            <a:r>
              <a:rPr lang="en-US" sz="2400"/>
              <a:t>S   --&gt; NP VP</a:t>
            </a:r>
            <a:br>
              <a:rPr lang="en-US" sz="2400"/>
            </a:br>
            <a:r>
              <a:rPr lang="en-US" sz="2400"/>
              <a:t>S   --&gt; S’ VP</a:t>
            </a:r>
          </a:p>
          <a:p>
            <a:pPr eaLnBrk="1" hangingPunct="1">
              <a:lnSpc>
                <a:spcPct val="90000"/>
              </a:lnSpc>
              <a:buFontTx/>
              <a:buNone/>
            </a:pPr>
            <a:endParaRPr lang="en-US" sz="2400"/>
          </a:p>
          <a:p>
            <a:pPr eaLnBrk="1" hangingPunct="1">
              <a:lnSpc>
                <a:spcPct val="90000"/>
              </a:lnSpc>
              <a:buFontTx/>
              <a:buNone/>
            </a:pPr>
            <a:r>
              <a:rPr lang="en-US" sz="2400"/>
              <a:t>	NP	--&gt; Det N</a:t>
            </a:r>
            <a:br>
              <a:rPr lang="en-US" sz="2400"/>
            </a:br>
            <a:r>
              <a:rPr lang="en-US" sz="2400"/>
              <a:t>NP	--&gt; N</a:t>
            </a:r>
          </a:p>
          <a:p>
            <a:pPr eaLnBrk="1" hangingPunct="1">
              <a:lnSpc>
                <a:spcPct val="90000"/>
              </a:lnSpc>
              <a:buFontTx/>
              <a:buNone/>
            </a:pPr>
            <a:r>
              <a:rPr lang="en-US" sz="2400"/>
              <a:t/>
            </a:r>
            <a:br>
              <a:rPr lang="en-US" sz="2400"/>
            </a:br>
            <a:r>
              <a:rPr lang="en-US" sz="2400"/>
              <a:t>VP	--&gt; V NP</a:t>
            </a:r>
            <a:br>
              <a:rPr lang="en-US" sz="2400"/>
            </a:br>
            <a:r>
              <a:rPr lang="en-US" sz="2400"/>
              <a:t>VP	--&gt; V</a:t>
            </a:r>
          </a:p>
          <a:p>
            <a:pPr eaLnBrk="1" hangingPunct="1">
              <a:lnSpc>
                <a:spcPct val="90000"/>
              </a:lnSpc>
              <a:buFontTx/>
              <a:buNone/>
            </a:pPr>
            <a:r>
              <a:rPr lang="en-US" sz="2400"/>
              <a:t>	VP --&gt; V S</a:t>
            </a:r>
          </a:p>
          <a:p>
            <a:pPr eaLnBrk="1" hangingPunct="1">
              <a:lnSpc>
                <a:spcPct val="90000"/>
              </a:lnSpc>
              <a:buFontTx/>
              <a:buNone/>
            </a:pPr>
            <a:r>
              <a:rPr lang="en-US" sz="2400"/>
              <a:t>	VP --&gt; V S’</a:t>
            </a:r>
          </a:p>
          <a:p>
            <a:pPr eaLnBrk="1" hangingPunct="1">
              <a:lnSpc>
                <a:spcPct val="90000"/>
              </a:lnSpc>
              <a:buFontTx/>
              <a:buNone/>
            </a:pPr>
            <a:endParaRPr lang="en-US" sz="2400"/>
          </a:p>
          <a:p>
            <a:pPr eaLnBrk="1" hangingPunct="1">
              <a:lnSpc>
                <a:spcPct val="90000"/>
              </a:lnSpc>
              <a:buFontTx/>
              <a:buNone/>
            </a:pPr>
            <a:r>
              <a:rPr lang="en-US" sz="2400"/>
              <a:t>	S’ --&gt; Comp S</a:t>
            </a:r>
          </a:p>
        </p:txBody>
      </p:sp>
      <p:sp>
        <p:nvSpPr>
          <p:cNvPr id="119812" name="Text Box 6"/>
          <p:cNvSpPr txBox="1">
            <a:spLocks noChangeArrowheads="1"/>
          </p:cNvSpPr>
          <p:nvPr/>
        </p:nvSpPr>
        <p:spPr bwMode="auto">
          <a:xfrm>
            <a:off x="4038600" y="1447800"/>
            <a:ext cx="3490409" cy="461665"/>
          </a:xfrm>
          <a:prstGeom prst="rect">
            <a:avLst/>
          </a:prstGeom>
          <a:noFill/>
          <a:ln w="9525">
            <a:noFill/>
            <a:miter lim="800000"/>
            <a:headEnd/>
            <a:tailEnd/>
          </a:ln>
        </p:spPr>
        <p:txBody>
          <a:bodyPr wrap="none">
            <a:prstTxWarp prst="textNoShape">
              <a:avLst/>
            </a:prstTxWarp>
            <a:spAutoFit/>
          </a:bodyPr>
          <a:lstStyle/>
          <a:p>
            <a:r>
              <a:rPr lang="en-US" b="0" dirty="0">
                <a:latin typeface="Calibri"/>
              </a:rPr>
              <a:t>Sentences it can generate:</a:t>
            </a:r>
          </a:p>
        </p:txBody>
      </p:sp>
      <p:sp>
        <p:nvSpPr>
          <p:cNvPr id="119813" name="Rectangle 8"/>
          <p:cNvSpPr>
            <a:spLocks noChangeArrowheads="1"/>
          </p:cNvSpPr>
          <p:nvPr/>
        </p:nvSpPr>
        <p:spPr bwMode="auto">
          <a:xfrm>
            <a:off x="5562600" y="2514600"/>
            <a:ext cx="1707018"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S   --&gt; NP VP</a:t>
            </a:r>
          </a:p>
        </p:txBody>
      </p:sp>
      <p:sp>
        <p:nvSpPr>
          <p:cNvPr id="119814" name="Rectangle 9"/>
          <p:cNvSpPr>
            <a:spLocks noChangeArrowheads="1"/>
          </p:cNvSpPr>
          <p:nvPr/>
        </p:nvSpPr>
        <p:spPr bwMode="auto">
          <a:xfrm>
            <a:off x="3276600" y="2971800"/>
            <a:ext cx="1221909"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NP --&gt; N</a:t>
            </a:r>
          </a:p>
        </p:txBody>
      </p:sp>
      <p:sp>
        <p:nvSpPr>
          <p:cNvPr id="119815" name="Rectangle 10"/>
          <p:cNvSpPr>
            <a:spLocks noChangeArrowheads="1"/>
          </p:cNvSpPr>
          <p:nvPr/>
        </p:nvSpPr>
        <p:spPr bwMode="auto">
          <a:xfrm>
            <a:off x="4953000" y="2971800"/>
            <a:ext cx="1531188"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VP  --&gt; V S’</a:t>
            </a:r>
          </a:p>
        </p:txBody>
      </p:sp>
      <p:sp>
        <p:nvSpPr>
          <p:cNvPr id="119816" name="Rectangle 11"/>
          <p:cNvSpPr>
            <a:spLocks noChangeArrowheads="1"/>
          </p:cNvSpPr>
          <p:nvPr/>
        </p:nvSpPr>
        <p:spPr bwMode="auto">
          <a:xfrm>
            <a:off x="3733800" y="3352800"/>
            <a:ext cx="383338"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N</a:t>
            </a:r>
          </a:p>
        </p:txBody>
      </p:sp>
      <p:sp>
        <p:nvSpPr>
          <p:cNvPr id="119817" name="Rectangle 12"/>
          <p:cNvSpPr>
            <a:spLocks noChangeArrowheads="1"/>
          </p:cNvSpPr>
          <p:nvPr/>
        </p:nvSpPr>
        <p:spPr bwMode="auto">
          <a:xfrm>
            <a:off x="5029200" y="3352800"/>
            <a:ext cx="786243"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V   S’</a:t>
            </a:r>
          </a:p>
        </p:txBody>
      </p:sp>
      <p:sp>
        <p:nvSpPr>
          <p:cNvPr id="119818" name="Rectangle 13"/>
          <p:cNvSpPr>
            <a:spLocks noChangeArrowheads="1"/>
          </p:cNvSpPr>
          <p:nvPr/>
        </p:nvSpPr>
        <p:spPr bwMode="auto">
          <a:xfrm>
            <a:off x="3505200" y="3733800"/>
            <a:ext cx="889937" cy="461665"/>
          </a:xfrm>
          <a:prstGeom prst="rect">
            <a:avLst/>
          </a:prstGeom>
          <a:noFill/>
          <a:ln w="9525">
            <a:noFill/>
            <a:miter lim="800000"/>
            <a:headEnd/>
            <a:tailEnd/>
          </a:ln>
        </p:spPr>
        <p:txBody>
          <a:bodyPr wrap="none">
            <a:prstTxWarp prst="textNoShape">
              <a:avLst/>
            </a:prstTxWarp>
            <a:spAutoFit/>
          </a:bodyPr>
          <a:lstStyle/>
          <a:p>
            <a:r>
              <a:rPr lang="en-US" b="0" dirty="0">
                <a:solidFill>
                  <a:schemeClr val="accent2"/>
                </a:solidFill>
                <a:latin typeface="Calibri"/>
                <a:ea typeface="Osaka" pitchFamily="-1" charset="-128"/>
                <a:cs typeface="Osaka" pitchFamily="-1" charset="-128"/>
              </a:rPr>
              <a:t>Sarah</a:t>
            </a:r>
          </a:p>
        </p:txBody>
      </p:sp>
      <p:sp>
        <p:nvSpPr>
          <p:cNvPr id="119819" name="Rectangle 15"/>
          <p:cNvSpPr>
            <a:spLocks noChangeArrowheads="1"/>
          </p:cNvSpPr>
          <p:nvPr/>
        </p:nvSpPr>
        <p:spPr bwMode="auto">
          <a:xfrm>
            <a:off x="4724400" y="3733800"/>
            <a:ext cx="1201738" cy="457200"/>
          </a:xfrm>
          <a:prstGeom prst="rect">
            <a:avLst/>
          </a:prstGeom>
          <a:noFill/>
          <a:ln w="9525">
            <a:noFill/>
            <a:miter lim="800000"/>
            <a:headEnd/>
            <a:tailEnd/>
          </a:ln>
        </p:spPr>
        <p:txBody>
          <a:bodyPr wrap="none">
            <a:prstTxWarp prst="textNoShape">
              <a:avLst/>
            </a:prstTxWarp>
            <a:spAutoFit/>
          </a:bodyPr>
          <a:lstStyle/>
          <a:p>
            <a:r>
              <a:rPr lang="en-US" b="0" dirty="0">
                <a:solidFill>
                  <a:schemeClr val="tx2"/>
                </a:solidFill>
                <a:latin typeface="Calibri"/>
                <a:ea typeface="Osaka" pitchFamily="-1" charset="-128"/>
                <a:cs typeface="Osaka" pitchFamily="-1" charset="-128"/>
              </a:rPr>
              <a:t>thought</a:t>
            </a:r>
          </a:p>
        </p:txBody>
      </p:sp>
      <p:sp>
        <p:nvSpPr>
          <p:cNvPr id="119820" name="Rectangle 16"/>
          <p:cNvSpPr>
            <a:spLocks noChangeArrowheads="1"/>
          </p:cNvSpPr>
          <p:nvPr/>
        </p:nvSpPr>
        <p:spPr bwMode="auto">
          <a:xfrm>
            <a:off x="5867400" y="3733800"/>
            <a:ext cx="1129636" cy="461665"/>
          </a:xfrm>
          <a:prstGeom prst="rect">
            <a:avLst/>
          </a:prstGeom>
          <a:noFill/>
          <a:ln w="9525">
            <a:noFill/>
            <a:miter lim="800000"/>
            <a:headEnd/>
            <a:tailEnd/>
          </a:ln>
        </p:spPr>
        <p:txBody>
          <a:bodyPr wrap="none">
            <a:prstTxWarp prst="textNoShape">
              <a:avLst/>
            </a:prstTxWarp>
            <a:spAutoFit/>
          </a:bodyPr>
          <a:lstStyle/>
          <a:p>
            <a:r>
              <a:rPr lang="en-US" b="0" dirty="0">
                <a:solidFill>
                  <a:schemeClr val="tx2"/>
                </a:solidFill>
                <a:latin typeface="Calibri"/>
                <a:ea typeface="Osaka" pitchFamily="-1" charset="-128"/>
                <a:cs typeface="Osaka" pitchFamily="-1" charset="-128"/>
              </a:rPr>
              <a:t>Comp S</a:t>
            </a:r>
          </a:p>
        </p:txBody>
      </p:sp>
      <p:sp>
        <p:nvSpPr>
          <p:cNvPr id="119821" name="Text Box 7"/>
          <p:cNvSpPr txBox="1">
            <a:spLocks noChangeArrowheads="1"/>
          </p:cNvSpPr>
          <p:nvPr/>
        </p:nvSpPr>
        <p:spPr bwMode="auto">
          <a:xfrm>
            <a:off x="3733800" y="1981200"/>
            <a:ext cx="4800600" cy="830997"/>
          </a:xfrm>
          <a:prstGeom prst="rect">
            <a:avLst/>
          </a:prstGeom>
          <a:noFill/>
          <a:ln w="9525">
            <a:noFill/>
            <a:miter lim="800000"/>
            <a:headEnd/>
            <a:tailEnd/>
          </a:ln>
        </p:spPr>
        <p:txBody>
          <a:bodyPr>
            <a:prstTxWarp prst="textNoShape">
              <a:avLst/>
            </a:prstTxWarp>
            <a:spAutoFit/>
          </a:bodyPr>
          <a:lstStyle/>
          <a:p>
            <a:r>
              <a:rPr lang="en-US" b="0" dirty="0">
                <a:latin typeface="Calibri"/>
              </a:rPr>
              <a:t>Sarah thought that she solved the Labyrinth.</a:t>
            </a:r>
          </a:p>
        </p:txBody>
      </p:sp>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4"/>
          <p:cNvSpPr>
            <a:spLocks noGrp="1" noChangeArrowheads="1"/>
          </p:cNvSpPr>
          <p:nvPr>
            <p:ph type="title" idx="4294967295"/>
          </p:nvPr>
        </p:nvSpPr>
        <p:spPr>
          <a:xfrm>
            <a:off x="0" y="228600"/>
            <a:ext cx="9144000" cy="1143000"/>
          </a:xfrm>
          <a:noFill/>
        </p:spPr>
        <p:txBody>
          <a:bodyPr/>
          <a:lstStyle/>
          <a:p>
            <a:pPr eaLnBrk="1" hangingPunct="1"/>
            <a:r>
              <a:rPr lang="en-US" sz="3200"/>
              <a:t>A Slightly Bigger Grammar</a:t>
            </a:r>
            <a:endParaRPr lang="en-US" sz="2400"/>
          </a:p>
        </p:txBody>
      </p:sp>
      <p:sp>
        <p:nvSpPr>
          <p:cNvPr id="121859" name="Rectangle 5"/>
          <p:cNvSpPr>
            <a:spLocks noGrp="1" noChangeArrowheads="1"/>
          </p:cNvSpPr>
          <p:nvPr>
            <p:ph type="body" idx="4294967295"/>
          </p:nvPr>
        </p:nvSpPr>
        <p:spPr>
          <a:xfrm>
            <a:off x="381000" y="1143000"/>
            <a:ext cx="4572000" cy="5486400"/>
          </a:xfrm>
          <a:noFill/>
        </p:spPr>
        <p:txBody>
          <a:bodyPr/>
          <a:lstStyle/>
          <a:p>
            <a:pPr eaLnBrk="1" hangingPunct="1">
              <a:lnSpc>
                <a:spcPct val="90000"/>
              </a:lnSpc>
              <a:buFontTx/>
              <a:buNone/>
            </a:pPr>
            <a:r>
              <a:rPr lang="en-US" sz="2400"/>
              <a:t>9 Rules</a:t>
            </a:r>
            <a:br>
              <a:rPr lang="en-US" sz="2400"/>
            </a:br>
            <a:r>
              <a:rPr lang="en-US" sz="2400"/>
              <a:t/>
            </a:r>
            <a:br>
              <a:rPr lang="en-US" sz="2400"/>
            </a:br>
            <a:r>
              <a:rPr lang="en-US" sz="2400"/>
              <a:t>S   --&gt; NP VP</a:t>
            </a:r>
            <a:br>
              <a:rPr lang="en-US" sz="2400"/>
            </a:br>
            <a:r>
              <a:rPr lang="en-US" sz="2400"/>
              <a:t>S   --&gt; S’ VP</a:t>
            </a:r>
          </a:p>
          <a:p>
            <a:pPr eaLnBrk="1" hangingPunct="1">
              <a:lnSpc>
                <a:spcPct val="90000"/>
              </a:lnSpc>
              <a:buFontTx/>
              <a:buNone/>
            </a:pPr>
            <a:endParaRPr lang="en-US" sz="2400"/>
          </a:p>
          <a:p>
            <a:pPr eaLnBrk="1" hangingPunct="1">
              <a:lnSpc>
                <a:spcPct val="90000"/>
              </a:lnSpc>
              <a:buFontTx/>
              <a:buNone/>
            </a:pPr>
            <a:r>
              <a:rPr lang="en-US" sz="2400"/>
              <a:t>	NP	--&gt; Det N</a:t>
            </a:r>
            <a:br>
              <a:rPr lang="en-US" sz="2400"/>
            </a:br>
            <a:r>
              <a:rPr lang="en-US" sz="2400"/>
              <a:t>NP	--&gt; N</a:t>
            </a:r>
          </a:p>
          <a:p>
            <a:pPr eaLnBrk="1" hangingPunct="1">
              <a:lnSpc>
                <a:spcPct val="90000"/>
              </a:lnSpc>
              <a:buFontTx/>
              <a:buNone/>
            </a:pPr>
            <a:r>
              <a:rPr lang="en-US" sz="2400"/>
              <a:t/>
            </a:r>
            <a:br>
              <a:rPr lang="en-US" sz="2400"/>
            </a:br>
            <a:r>
              <a:rPr lang="en-US" sz="2400"/>
              <a:t>VP	--&gt; V NP</a:t>
            </a:r>
            <a:br>
              <a:rPr lang="en-US" sz="2400"/>
            </a:br>
            <a:r>
              <a:rPr lang="en-US" sz="2400"/>
              <a:t>VP	--&gt; V</a:t>
            </a:r>
          </a:p>
          <a:p>
            <a:pPr eaLnBrk="1" hangingPunct="1">
              <a:lnSpc>
                <a:spcPct val="90000"/>
              </a:lnSpc>
              <a:buFontTx/>
              <a:buNone/>
            </a:pPr>
            <a:r>
              <a:rPr lang="en-US" sz="2400"/>
              <a:t>	VP --&gt; V S</a:t>
            </a:r>
          </a:p>
          <a:p>
            <a:pPr eaLnBrk="1" hangingPunct="1">
              <a:lnSpc>
                <a:spcPct val="90000"/>
              </a:lnSpc>
              <a:buFontTx/>
              <a:buNone/>
            </a:pPr>
            <a:r>
              <a:rPr lang="en-US" sz="2400"/>
              <a:t>	VP --&gt; V S’</a:t>
            </a:r>
          </a:p>
          <a:p>
            <a:pPr eaLnBrk="1" hangingPunct="1">
              <a:lnSpc>
                <a:spcPct val="90000"/>
              </a:lnSpc>
              <a:buFontTx/>
              <a:buNone/>
            </a:pPr>
            <a:endParaRPr lang="en-US" sz="2400"/>
          </a:p>
          <a:p>
            <a:pPr eaLnBrk="1" hangingPunct="1">
              <a:lnSpc>
                <a:spcPct val="90000"/>
              </a:lnSpc>
              <a:buFontTx/>
              <a:buNone/>
            </a:pPr>
            <a:r>
              <a:rPr lang="en-US" sz="2400"/>
              <a:t>	S’ --&gt; Comp S</a:t>
            </a:r>
          </a:p>
        </p:txBody>
      </p:sp>
      <p:sp>
        <p:nvSpPr>
          <p:cNvPr id="121860" name="Text Box 6"/>
          <p:cNvSpPr txBox="1">
            <a:spLocks noChangeArrowheads="1"/>
          </p:cNvSpPr>
          <p:nvPr/>
        </p:nvSpPr>
        <p:spPr bwMode="auto">
          <a:xfrm>
            <a:off x="4038600" y="1447800"/>
            <a:ext cx="3490409" cy="461665"/>
          </a:xfrm>
          <a:prstGeom prst="rect">
            <a:avLst/>
          </a:prstGeom>
          <a:noFill/>
          <a:ln w="9525">
            <a:noFill/>
            <a:miter lim="800000"/>
            <a:headEnd/>
            <a:tailEnd/>
          </a:ln>
        </p:spPr>
        <p:txBody>
          <a:bodyPr wrap="none">
            <a:prstTxWarp prst="textNoShape">
              <a:avLst/>
            </a:prstTxWarp>
            <a:spAutoFit/>
          </a:bodyPr>
          <a:lstStyle/>
          <a:p>
            <a:r>
              <a:rPr lang="en-US" b="0" dirty="0">
                <a:latin typeface="Calibri"/>
              </a:rPr>
              <a:t>Sentences it can generate:</a:t>
            </a:r>
          </a:p>
        </p:txBody>
      </p:sp>
      <p:sp>
        <p:nvSpPr>
          <p:cNvPr id="121861" name="Rectangle 8"/>
          <p:cNvSpPr>
            <a:spLocks noChangeArrowheads="1"/>
          </p:cNvSpPr>
          <p:nvPr/>
        </p:nvSpPr>
        <p:spPr bwMode="auto">
          <a:xfrm>
            <a:off x="5562600" y="2514600"/>
            <a:ext cx="1707018"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S   --&gt; NP VP</a:t>
            </a:r>
          </a:p>
        </p:txBody>
      </p:sp>
      <p:sp>
        <p:nvSpPr>
          <p:cNvPr id="121862" name="Rectangle 9"/>
          <p:cNvSpPr>
            <a:spLocks noChangeArrowheads="1"/>
          </p:cNvSpPr>
          <p:nvPr/>
        </p:nvSpPr>
        <p:spPr bwMode="auto">
          <a:xfrm>
            <a:off x="3276600" y="2971800"/>
            <a:ext cx="1221909"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NP --&gt; N</a:t>
            </a:r>
          </a:p>
        </p:txBody>
      </p:sp>
      <p:sp>
        <p:nvSpPr>
          <p:cNvPr id="121863" name="Rectangle 10"/>
          <p:cNvSpPr>
            <a:spLocks noChangeArrowheads="1"/>
          </p:cNvSpPr>
          <p:nvPr/>
        </p:nvSpPr>
        <p:spPr bwMode="auto">
          <a:xfrm>
            <a:off x="4953000" y="2971800"/>
            <a:ext cx="1531188"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VP  --&gt; V S’</a:t>
            </a:r>
          </a:p>
        </p:txBody>
      </p:sp>
      <p:sp>
        <p:nvSpPr>
          <p:cNvPr id="121864" name="Rectangle 11"/>
          <p:cNvSpPr>
            <a:spLocks noChangeArrowheads="1"/>
          </p:cNvSpPr>
          <p:nvPr/>
        </p:nvSpPr>
        <p:spPr bwMode="auto">
          <a:xfrm>
            <a:off x="3733800" y="3352800"/>
            <a:ext cx="383338"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N</a:t>
            </a:r>
          </a:p>
        </p:txBody>
      </p:sp>
      <p:sp>
        <p:nvSpPr>
          <p:cNvPr id="121865" name="Rectangle 12"/>
          <p:cNvSpPr>
            <a:spLocks noChangeArrowheads="1"/>
          </p:cNvSpPr>
          <p:nvPr/>
        </p:nvSpPr>
        <p:spPr bwMode="auto">
          <a:xfrm>
            <a:off x="5029200" y="3352800"/>
            <a:ext cx="786243"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V   S’</a:t>
            </a:r>
          </a:p>
        </p:txBody>
      </p:sp>
      <p:sp>
        <p:nvSpPr>
          <p:cNvPr id="121866" name="Rectangle 13"/>
          <p:cNvSpPr>
            <a:spLocks noChangeArrowheads="1"/>
          </p:cNvSpPr>
          <p:nvPr/>
        </p:nvSpPr>
        <p:spPr bwMode="auto">
          <a:xfrm>
            <a:off x="3505200" y="3733800"/>
            <a:ext cx="889937" cy="461665"/>
          </a:xfrm>
          <a:prstGeom prst="rect">
            <a:avLst/>
          </a:prstGeom>
          <a:noFill/>
          <a:ln w="9525">
            <a:noFill/>
            <a:miter lim="800000"/>
            <a:headEnd/>
            <a:tailEnd/>
          </a:ln>
        </p:spPr>
        <p:txBody>
          <a:bodyPr wrap="none">
            <a:prstTxWarp prst="textNoShape">
              <a:avLst/>
            </a:prstTxWarp>
            <a:spAutoFit/>
          </a:bodyPr>
          <a:lstStyle/>
          <a:p>
            <a:r>
              <a:rPr lang="en-US" b="0" dirty="0">
                <a:solidFill>
                  <a:schemeClr val="accent2"/>
                </a:solidFill>
                <a:latin typeface="Calibri"/>
                <a:ea typeface="Osaka" pitchFamily="-1" charset="-128"/>
                <a:cs typeface="Osaka" pitchFamily="-1" charset="-128"/>
              </a:rPr>
              <a:t>Sarah</a:t>
            </a:r>
          </a:p>
        </p:txBody>
      </p:sp>
      <p:sp>
        <p:nvSpPr>
          <p:cNvPr id="121867" name="Rectangle 14"/>
          <p:cNvSpPr>
            <a:spLocks noChangeArrowheads="1"/>
          </p:cNvSpPr>
          <p:nvPr/>
        </p:nvSpPr>
        <p:spPr bwMode="auto">
          <a:xfrm>
            <a:off x="4724400" y="3733800"/>
            <a:ext cx="1201738" cy="457200"/>
          </a:xfrm>
          <a:prstGeom prst="rect">
            <a:avLst/>
          </a:prstGeom>
          <a:noFill/>
          <a:ln w="9525">
            <a:noFill/>
            <a:miter lim="800000"/>
            <a:headEnd/>
            <a:tailEnd/>
          </a:ln>
        </p:spPr>
        <p:txBody>
          <a:bodyPr wrap="none">
            <a:prstTxWarp prst="textNoShape">
              <a:avLst/>
            </a:prstTxWarp>
            <a:spAutoFit/>
          </a:bodyPr>
          <a:lstStyle/>
          <a:p>
            <a:r>
              <a:rPr lang="en-US" b="0" dirty="0">
                <a:solidFill>
                  <a:schemeClr val="tx2"/>
                </a:solidFill>
                <a:latin typeface="Calibri"/>
                <a:ea typeface="Osaka" pitchFamily="-1" charset="-128"/>
                <a:cs typeface="Osaka" pitchFamily="-1" charset="-128"/>
              </a:rPr>
              <a:t>thought</a:t>
            </a:r>
          </a:p>
        </p:txBody>
      </p:sp>
      <p:sp>
        <p:nvSpPr>
          <p:cNvPr id="121868" name="Rectangle 15"/>
          <p:cNvSpPr>
            <a:spLocks noChangeArrowheads="1"/>
          </p:cNvSpPr>
          <p:nvPr/>
        </p:nvSpPr>
        <p:spPr bwMode="auto">
          <a:xfrm>
            <a:off x="5867400" y="3733800"/>
            <a:ext cx="1129636" cy="461665"/>
          </a:xfrm>
          <a:prstGeom prst="rect">
            <a:avLst/>
          </a:prstGeom>
          <a:noFill/>
          <a:ln w="9525">
            <a:noFill/>
            <a:miter lim="800000"/>
            <a:headEnd/>
            <a:tailEnd/>
          </a:ln>
        </p:spPr>
        <p:txBody>
          <a:bodyPr wrap="none">
            <a:prstTxWarp prst="textNoShape">
              <a:avLst/>
            </a:prstTxWarp>
            <a:spAutoFit/>
          </a:bodyPr>
          <a:lstStyle/>
          <a:p>
            <a:r>
              <a:rPr lang="en-US" b="0" dirty="0">
                <a:solidFill>
                  <a:schemeClr val="tx2"/>
                </a:solidFill>
                <a:latin typeface="Calibri"/>
                <a:ea typeface="Osaka" pitchFamily="-1" charset="-128"/>
                <a:cs typeface="Osaka" pitchFamily="-1" charset="-128"/>
              </a:rPr>
              <a:t>Comp S</a:t>
            </a:r>
          </a:p>
        </p:txBody>
      </p:sp>
      <p:sp>
        <p:nvSpPr>
          <p:cNvPr id="121869" name="Rectangle 16"/>
          <p:cNvSpPr>
            <a:spLocks noChangeArrowheads="1"/>
          </p:cNvSpPr>
          <p:nvPr/>
        </p:nvSpPr>
        <p:spPr bwMode="auto">
          <a:xfrm>
            <a:off x="5943600" y="4191000"/>
            <a:ext cx="699981" cy="461665"/>
          </a:xfrm>
          <a:prstGeom prst="rect">
            <a:avLst/>
          </a:prstGeom>
          <a:noFill/>
          <a:ln w="9525">
            <a:noFill/>
            <a:miter lim="800000"/>
            <a:headEnd/>
            <a:tailEnd/>
          </a:ln>
        </p:spPr>
        <p:txBody>
          <a:bodyPr wrap="none">
            <a:prstTxWarp prst="textNoShape">
              <a:avLst/>
            </a:prstTxWarp>
            <a:spAutoFit/>
          </a:bodyPr>
          <a:lstStyle/>
          <a:p>
            <a:r>
              <a:rPr lang="en-US" b="0" dirty="0">
                <a:solidFill>
                  <a:schemeClr val="tx2"/>
                </a:solidFill>
                <a:latin typeface="Calibri"/>
                <a:ea typeface="Osaka" pitchFamily="-1" charset="-128"/>
                <a:cs typeface="Osaka" pitchFamily="-1" charset="-128"/>
              </a:rPr>
              <a:t>that</a:t>
            </a:r>
          </a:p>
        </p:txBody>
      </p:sp>
      <p:sp>
        <p:nvSpPr>
          <p:cNvPr id="121870" name="Text Box 7"/>
          <p:cNvSpPr txBox="1">
            <a:spLocks noChangeArrowheads="1"/>
          </p:cNvSpPr>
          <p:nvPr/>
        </p:nvSpPr>
        <p:spPr bwMode="auto">
          <a:xfrm>
            <a:off x="3733800" y="1981200"/>
            <a:ext cx="4800600" cy="830997"/>
          </a:xfrm>
          <a:prstGeom prst="rect">
            <a:avLst/>
          </a:prstGeom>
          <a:noFill/>
          <a:ln w="9525">
            <a:noFill/>
            <a:miter lim="800000"/>
            <a:headEnd/>
            <a:tailEnd/>
          </a:ln>
        </p:spPr>
        <p:txBody>
          <a:bodyPr>
            <a:prstTxWarp prst="textNoShape">
              <a:avLst/>
            </a:prstTxWarp>
            <a:spAutoFit/>
          </a:bodyPr>
          <a:lstStyle/>
          <a:p>
            <a:r>
              <a:rPr lang="en-US" b="0" dirty="0">
                <a:latin typeface="Calibri"/>
              </a:rPr>
              <a:t>Sarah thought that she solved the Labyrinth.</a:t>
            </a:r>
          </a:p>
        </p:txBody>
      </p:sp>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4"/>
          <p:cNvSpPr>
            <a:spLocks noGrp="1" noChangeArrowheads="1"/>
          </p:cNvSpPr>
          <p:nvPr>
            <p:ph type="title" idx="4294967295"/>
          </p:nvPr>
        </p:nvSpPr>
        <p:spPr>
          <a:xfrm>
            <a:off x="0" y="228600"/>
            <a:ext cx="9144000" cy="1143000"/>
          </a:xfrm>
          <a:noFill/>
        </p:spPr>
        <p:txBody>
          <a:bodyPr/>
          <a:lstStyle/>
          <a:p>
            <a:pPr eaLnBrk="1" hangingPunct="1"/>
            <a:r>
              <a:rPr lang="en-US" sz="3200"/>
              <a:t>A Slightly Bigger Grammar</a:t>
            </a:r>
            <a:endParaRPr lang="en-US" sz="2400"/>
          </a:p>
        </p:txBody>
      </p:sp>
      <p:sp>
        <p:nvSpPr>
          <p:cNvPr id="123907" name="Rectangle 5"/>
          <p:cNvSpPr>
            <a:spLocks noGrp="1" noChangeArrowheads="1"/>
          </p:cNvSpPr>
          <p:nvPr>
            <p:ph type="body" idx="4294967295"/>
          </p:nvPr>
        </p:nvSpPr>
        <p:spPr>
          <a:xfrm>
            <a:off x="381000" y="1143000"/>
            <a:ext cx="4572000" cy="5486400"/>
          </a:xfrm>
          <a:noFill/>
        </p:spPr>
        <p:txBody>
          <a:bodyPr/>
          <a:lstStyle/>
          <a:p>
            <a:pPr eaLnBrk="1" hangingPunct="1">
              <a:lnSpc>
                <a:spcPct val="90000"/>
              </a:lnSpc>
              <a:buFontTx/>
              <a:buNone/>
            </a:pPr>
            <a:r>
              <a:rPr lang="en-US" sz="2400"/>
              <a:t>9 Rules</a:t>
            </a:r>
            <a:br>
              <a:rPr lang="en-US" sz="2400"/>
            </a:br>
            <a:r>
              <a:rPr lang="en-US" sz="2400"/>
              <a:t/>
            </a:r>
            <a:br>
              <a:rPr lang="en-US" sz="2400"/>
            </a:br>
            <a:r>
              <a:rPr lang="en-US" sz="2400"/>
              <a:t>S   --&gt; NP VP</a:t>
            </a:r>
            <a:br>
              <a:rPr lang="en-US" sz="2400"/>
            </a:br>
            <a:r>
              <a:rPr lang="en-US" sz="2400"/>
              <a:t>S   --&gt; S’ VP</a:t>
            </a:r>
          </a:p>
          <a:p>
            <a:pPr eaLnBrk="1" hangingPunct="1">
              <a:lnSpc>
                <a:spcPct val="90000"/>
              </a:lnSpc>
              <a:buFontTx/>
              <a:buNone/>
            </a:pPr>
            <a:endParaRPr lang="en-US" sz="2400"/>
          </a:p>
          <a:p>
            <a:pPr eaLnBrk="1" hangingPunct="1">
              <a:lnSpc>
                <a:spcPct val="90000"/>
              </a:lnSpc>
              <a:buFontTx/>
              <a:buNone/>
            </a:pPr>
            <a:r>
              <a:rPr lang="en-US" sz="2400"/>
              <a:t>	NP	--&gt; Det N</a:t>
            </a:r>
            <a:br>
              <a:rPr lang="en-US" sz="2400"/>
            </a:br>
            <a:r>
              <a:rPr lang="en-US" sz="2400"/>
              <a:t>NP	--&gt; N</a:t>
            </a:r>
          </a:p>
          <a:p>
            <a:pPr eaLnBrk="1" hangingPunct="1">
              <a:lnSpc>
                <a:spcPct val="90000"/>
              </a:lnSpc>
              <a:buFontTx/>
              <a:buNone/>
            </a:pPr>
            <a:r>
              <a:rPr lang="en-US" sz="2400"/>
              <a:t/>
            </a:r>
            <a:br>
              <a:rPr lang="en-US" sz="2400"/>
            </a:br>
            <a:r>
              <a:rPr lang="en-US" sz="2400"/>
              <a:t>VP	--&gt; V NP</a:t>
            </a:r>
            <a:br>
              <a:rPr lang="en-US" sz="2400"/>
            </a:br>
            <a:r>
              <a:rPr lang="en-US" sz="2400"/>
              <a:t>VP	--&gt; V</a:t>
            </a:r>
          </a:p>
          <a:p>
            <a:pPr eaLnBrk="1" hangingPunct="1">
              <a:lnSpc>
                <a:spcPct val="90000"/>
              </a:lnSpc>
              <a:buFontTx/>
              <a:buNone/>
            </a:pPr>
            <a:r>
              <a:rPr lang="en-US" sz="2400"/>
              <a:t>	VP --&gt; V S</a:t>
            </a:r>
          </a:p>
          <a:p>
            <a:pPr eaLnBrk="1" hangingPunct="1">
              <a:lnSpc>
                <a:spcPct val="90000"/>
              </a:lnSpc>
              <a:buFontTx/>
              <a:buNone/>
            </a:pPr>
            <a:r>
              <a:rPr lang="en-US" sz="2400"/>
              <a:t>	VP --&gt; V S’</a:t>
            </a:r>
          </a:p>
          <a:p>
            <a:pPr eaLnBrk="1" hangingPunct="1">
              <a:lnSpc>
                <a:spcPct val="90000"/>
              </a:lnSpc>
              <a:buFontTx/>
              <a:buNone/>
            </a:pPr>
            <a:endParaRPr lang="en-US" sz="2400"/>
          </a:p>
          <a:p>
            <a:pPr eaLnBrk="1" hangingPunct="1">
              <a:lnSpc>
                <a:spcPct val="90000"/>
              </a:lnSpc>
              <a:buFontTx/>
              <a:buNone/>
            </a:pPr>
            <a:r>
              <a:rPr lang="en-US" sz="2400"/>
              <a:t>	S’ --&gt; Comp S</a:t>
            </a:r>
          </a:p>
        </p:txBody>
      </p:sp>
      <p:sp>
        <p:nvSpPr>
          <p:cNvPr id="123908" name="Text Box 6"/>
          <p:cNvSpPr txBox="1">
            <a:spLocks noChangeArrowheads="1"/>
          </p:cNvSpPr>
          <p:nvPr/>
        </p:nvSpPr>
        <p:spPr bwMode="auto">
          <a:xfrm>
            <a:off x="4038600" y="1447800"/>
            <a:ext cx="3490409" cy="461665"/>
          </a:xfrm>
          <a:prstGeom prst="rect">
            <a:avLst/>
          </a:prstGeom>
          <a:noFill/>
          <a:ln w="9525">
            <a:noFill/>
            <a:miter lim="800000"/>
            <a:headEnd/>
            <a:tailEnd/>
          </a:ln>
        </p:spPr>
        <p:txBody>
          <a:bodyPr wrap="none">
            <a:prstTxWarp prst="textNoShape">
              <a:avLst/>
            </a:prstTxWarp>
            <a:spAutoFit/>
          </a:bodyPr>
          <a:lstStyle/>
          <a:p>
            <a:r>
              <a:rPr lang="en-US" b="0" dirty="0">
                <a:latin typeface="Calibri"/>
              </a:rPr>
              <a:t>Sentences it can generate:</a:t>
            </a:r>
          </a:p>
        </p:txBody>
      </p:sp>
      <p:sp>
        <p:nvSpPr>
          <p:cNvPr id="123909" name="Rectangle 8"/>
          <p:cNvSpPr>
            <a:spLocks noChangeArrowheads="1"/>
          </p:cNvSpPr>
          <p:nvPr/>
        </p:nvSpPr>
        <p:spPr bwMode="auto">
          <a:xfrm>
            <a:off x="5562600" y="2514600"/>
            <a:ext cx="1707018"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S   --&gt; NP VP</a:t>
            </a:r>
          </a:p>
        </p:txBody>
      </p:sp>
      <p:sp>
        <p:nvSpPr>
          <p:cNvPr id="123910" name="Rectangle 9"/>
          <p:cNvSpPr>
            <a:spLocks noChangeArrowheads="1"/>
          </p:cNvSpPr>
          <p:nvPr/>
        </p:nvSpPr>
        <p:spPr bwMode="auto">
          <a:xfrm>
            <a:off x="3276600" y="2971800"/>
            <a:ext cx="1221909"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NP --&gt; N</a:t>
            </a:r>
          </a:p>
        </p:txBody>
      </p:sp>
      <p:sp>
        <p:nvSpPr>
          <p:cNvPr id="123911" name="Rectangle 10"/>
          <p:cNvSpPr>
            <a:spLocks noChangeArrowheads="1"/>
          </p:cNvSpPr>
          <p:nvPr/>
        </p:nvSpPr>
        <p:spPr bwMode="auto">
          <a:xfrm>
            <a:off x="4953000" y="2971800"/>
            <a:ext cx="1531188"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VP  --&gt; V S’</a:t>
            </a:r>
          </a:p>
        </p:txBody>
      </p:sp>
      <p:sp>
        <p:nvSpPr>
          <p:cNvPr id="123912" name="Rectangle 11"/>
          <p:cNvSpPr>
            <a:spLocks noChangeArrowheads="1"/>
          </p:cNvSpPr>
          <p:nvPr/>
        </p:nvSpPr>
        <p:spPr bwMode="auto">
          <a:xfrm>
            <a:off x="3733800" y="3352800"/>
            <a:ext cx="383338"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N</a:t>
            </a:r>
          </a:p>
        </p:txBody>
      </p:sp>
      <p:sp>
        <p:nvSpPr>
          <p:cNvPr id="123913" name="Rectangle 12"/>
          <p:cNvSpPr>
            <a:spLocks noChangeArrowheads="1"/>
          </p:cNvSpPr>
          <p:nvPr/>
        </p:nvSpPr>
        <p:spPr bwMode="auto">
          <a:xfrm>
            <a:off x="5029200" y="3352800"/>
            <a:ext cx="786243"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V   S’</a:t>
            </a:r>
          </a:p>
        </p:txBody>
      </p:sp>
      <p:sp>
        <p:nvSpPr>
          <p:cNvPr id="123914" name="Rectangle 13"/>
          <p:cNvSpPr>
            <a:spLocks noChangeArrowheads="1"/>
          </p:cNvSpPr>
          <p:nvPr/>
        </p:nvSpPr>
        <p:spPr bwMode="auto">
          <a:xfrm>
            <a:off x="3505200" y="3733800"/>
            <a:ext cx="889937" cy="461665"/>
          </a:xfrm>
          <a:prstGeom prst="rect">
            <a:avLst/>
          </a:prstGeom>
          <a:noFill/>
          <a:ln w="9525">
            <a:noFill/>
            <a:miter lim="800000"/>
            <a:headEnd/>
            <a:tailEnd/>
          </a:ln>
        </p:spPr>
        <p:txBody>
          <a:bodyPr wrap="none">
            <a:prstTxWarp prst="textNoShape">
              <a:avLst/>
            </a:prstTxWarp>
            <a:spAutoFit/>
          </a:bodyPr>
          <a:lstStyle/>
          <a:p>
            <a:r>
              <a:rPr lang="en-US" b="0" dirty="0">
                <a:solidFill>
                  <a:schemeClr val="accent2"/>
                </a:solidFill>
                <a:latin typeface="Calibri"/>
                <a:ea typeface="Osaka" pitchFamily="-1" charset="-128"/>
                <a:cs typeface="Osaka" pitchFamily="-1" charset="-128"/>
              </a:rPr>
              <a:t>Sarah</a:t>
            </a:r>
          </a:p>
        </p:txBody>
      </p:sp>
      <p:sp>
        <p:nvSpPr>
          <p:cNvPr id="123915" name="Rectangle 14"/>
          <p:cNvSpPr>
            <a:spLocks noChangeArrowheads="1"/>
          </p:cNvSpPr>
          <p:nvPr/>
        </p:nvSpPr>
        <p:spPr bwMode="auto">
          <a:xfrm>
            <a:off x="4724400" y="3733800"/>
            <a:ext cx="1201738" cy="457200"/>
          </a:xfrm>
          <a:prstGeom prst="rect">
            <a:avLst/>
          </a:prstGeom>
          <a:noFill/>
          <a:ln w="9525">
            <a:noFill/>
            <a:miter lim="800000"/>
            <a:headEnd/>
            <a:tailEnd/>
          </a:ln>
        </p:spPr>
        <p:txBody>
          <a:bodyPr wrap="none">
            <a:prstTxWarp prst="textNoShape">
              <a:avLst/>
            </a:prstTxWarp>
            <a:spAutoFit/>
          </a:bodyPr>
          <a:lstStyle/>
          <a:p>
            <a:r>
              <a:rPr lang="en-US" b="0" dirty="0">
                <a:solidFill>
                  <a:schemeClr val="tx2"/>
                </a:solidFill>
                <a:latin typeface="Calibri"/>
                <a:ea typeface="Osaka" pitchFamily="-1" charset="-128"/>
                <a:cs typeface="Osaka" pitchFamily="-1" charset="-128"/>
              </a:rPr>
              <a:t>thought</a:t>
            </a:r>
          </a:p>
        </p:txBody>
      </p:sp>
      <p:sp>
        <p:nvSpPr>
          <p:cNvPr id="123916" name="Rectangle 15"/>
          <p:cNvSpPr>
            <a:spLocks noChangeArrowheads="1"/>
          </p:cNvSpPr>
          <p:nvPr/>
        </p:nvSpPr>
        <p:spPr bwMode="auto">
          <a:xfrm>
            <a:off x="5867400" y="3733800"/>
            <a:ext cx="1050137" cy="461665"/>
          </a:xfrm>
          <a:prstGeom prst="rect">
            <a:avLst/>
          </a:prstGeom>
          <a:noFill/>
          <a:ln w="9525">
            <a:noFill/>
            <a:miter lim="800000"/>
            <a:headEnd/>
            <a:tailEnd/>
          </a:ln>
        </p:spPr>
        <p:txBody>
          <a:bodyPr wrap="none">
            <a:prstTxWarp prst="textNoShape">
              <a:avLst/>
            </a:prstTxWarp>
            <a:spAutoFit/>
          </a:bodyPr>
          <a:lstStyle/>
          <a:p>
            <a:r>
              <a:rPr lang="en-US" b="0" dirty="0">
                <a:solidFill>
                  <a:schemeClr val="tx2"/>
                </a:solidFill>
                <a:latin typeface="Calibri"/>
                <a:ea typeface="Osaka" pitchFamily="-1" charset="-128"/>
                <a:cs typeface="Osaka" pitchFamily="-1" charset="-128"/>
              </a:rPr>
              <a:t>that   S</a:t>
            </a:r>
          </a:p>
        </p:txBody>
      </p:sp>
      <p:sp>
        <p:nvSpPr>
          <p:cNvPr id="123917" name="Text Box 7"/>
          <p:cNvSpPr txBox="1">
            <a:spLocks noChangeArrowheads="1"/>
          </p:cNvSpPr>
          <p:nvPr/>
        </p:nvSpPr>
        <p:spPr bwMode="auto">
          <a:xfrm>
            <a:off x="3733800" y="1981200"/>
            <a:ext cx="4800600" cy="830997"/>
          </a:xfrm>
          <a:prstGeom prst="rect">
            <a:avLst/>
          </a:prstGeom>
          <a:noFill/>
          <a:ln w="9525">
            <a:noFill/>
            <a:miter lim="800000"/>
            <a:headEnd/>
            <a:tailEnd/>
          </a:ln>
        </p:spPr>
        <p:txBody>
          <a:bodyPr>
            <a:prstTxWarp prst="textNoShape">
              <a:avLst/>
            </a:prstTxWarp>
            <a:spAutoFit/>
          </a:bodyPr>
          <a:lstStyle/>
          <a:p>
            <a:r>
              <a:rPr lang="en-US" b="0" dirty="0">
                <a:latin typeface="Calibri"/>
              </a:rPr>
              <a:t>Sarah thought that she solved the Labyrinth.</a:t>
            </a:r>
          </a:p>
        </p:txBody>
      </p:sp>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4"/>
          <p:cNvSpPr>
            <a:spLocks noGrp="1" noChangeArrowheads="1"/>
          </p:cNvSpPr>
          <p:nvPr>
            <p:ph type="title" idx="4294967295"/>
          </p:nvPr>
        </p:nvSpPr>
        <p:spPr>
          <a:xfrm>
            <a:off x="0" y="228600"/>
            <a:ext cx="9144000" cy="1143000"/>
          </a:xfrm>
          <a:noFill/>
        </p:spPr>
        <p:txBody>
          <a:bodyPr/>
          <a:lstStyle/>
          <a:p>
            <a:pPr eaLnBrk="1" hangingPunct="1"/>
            <a:r>
              <a:rPr lang="en-US" sz="3200"/>
              <a:t>A Slightly Bigger Grammar</a:t>
            </a:r>
            <a:endParaRPr lang="en-US" sz="2400"/>
          </a:p>
        </p:txBody>
      </p:sp>
      <p:sp>
        <p:nvSpPr>
          <p:cNvPr id="125955" name="Rectangle 5"/>
          <p:cNvSpPr>
            <a:spLocks noGrp="1" noChangeArrowheads="1"/>
          </p:cNvSpPr>
          <p:nvPr>
            <p:ph type="body" idx="4294967295"/>
          </p:nvPr>
        </p:nvSpPr>
        <p:spPr>
          <a:xfrm>
            <a:off x="381000" y="1143000"/>
            <a:ext cx="4572000" cy="5486400"/>
          </a:xfrm>
          <a:noFill/>
        </p:spPr>
        <p:txBody>
          <a:bodyPr/>
          <a:lstStyle/>
          <a:p>
            <a:pPr eaLnBrk="1" hangingPunct="1">
              <a:lnSpc>
                <a:spcPct val="90000"/>
              </a:lnSpc>
              <a:buFontTx/>
              <a:buNone/>
            </a:pPr>
            <a:r>
              <a:rPr lang="en-US" sz="2400"/>
              <a:t>9 Rules</a:t>
            </a:r>
            <a:br>
              <a:rPr lang="en-US" sz="2400"/>
            </a:br>
            <a:r>
              <a:rPr lang="en-US" sz="2400"/>
              <a:t/>
            </a:r>
            <a:br>
              <a:rPr lang="en-US" sz="2400"/>
            </a:br>
            <a:r>
              <a:rPr lang="en-US" sz="2400"/>
              <a:t>S   --&gt; NP VP</a:t>
            </a:r>
            <a:br>
              <a:rPr lang="en-US" sz="2400"/>
            </a:br>
            <a:r>
              <a:rPr lang="en-US" sz="2400"/>
              <a:t>S   --&gt; S’ VP</a:t>
            </a:r>
          </a:p>
          <a:p>
            <a:pPr eaLnBrk="1" hangingPunct="1">
              <a:lnSpc>
                <a:spcPct val="90000"/>
              </a:lnSpc>
              <a:buFontTx/>
              <a:buNone/>
            </a:pPr>
            <a:endParaRPr lang="en-US" sz="2400"/>
          </a:p>
          <a:p>
            <a:pPr eaLnBrk="1" hangingPunct="1">
              <a:lnSpc>
                <a:spcPct val="90000"/>
              </a:lnSpc>
              <a:buFontTx/>
              <a:buNone/>
            </a:pPr>
            <a:r>
              <a:rPr lang="en-US" sz="2400"/>
              <a:t>	NP	--&gt; Det N</a:t>
            </a:r>
            <a:br>
              <a:rPr lang="en-US" sz="2400"/>
            </a:br>
            <a:r>
              <a:rPr lang="en-US" sz="2400"/>
              <a:t>NP	--&gt; N</a:t>
            </a:r>
          </a:p>
          <a:p>
            <a:pPr eaLnBrk="1" hangingPunct="1">
              <a:lnSpc>
                <a:spcPct val="90000"/>
              </a:lnSpc>
              <a:buFontTx/>
              <a:buNone/>
            </a:pPr>
            <a:r>
              <a:rPr lang="en-US" sz="2400"/>
              <a:t/>
            </a:r>
            <a:br>
              <a:rPr lang="en-US" sz="2400"/>
            </a:br>
            <a:r>
              <a:rPr lang="en-US" sz="2400"/>
              <a:t>VP	--&gt; V NP</a:t>
            </a:r>
            <a:br>
              <a:rPr lang="en-US" sz="2400"/>
            </a:br>
            <a:r>
              <a:rPr lang="en-US" sz="2400"/>
              <a:t>VP	--&gt; V</a:t>
            </a:r>
          </a:p>
          <a:p>
            <a:pPr eaLnBrk="1" hangingPunct="1">
              <a:lnSpc>
                <a:spcPct val="90000"/>
              </a:lnSpc>
              <a:buFontTx/>
              <a:buNone/>
            </a:pPr>
            <a:r>
              <a:rPr lang="en-US" sz="2400"/>
              <a:t>	VP --&gt; V S</a:t>
            </a:r>
          </a:p>
          <a:p>
            <a:pPr eaLnBrk="1" hangingPunct="1">
              <a:lnSpc>
                <a:spcPct val="90000"/>
              </a:lnSpc>
              <a:buFontTx/>
              <a:buNone/>
            </a:pPr>
            <a:r>
              <a:rPr lang="en-US" sz="2400"/>
              <a:t>	VP --&gt; V S’</a:t>
            </a:r>
          </a:p>
          <a:p>
            <a:pPr eaLnBrk="1" hangingPunct="1">
              <a:lnSpc>
                <a:spcPct val="90000"/>
              </a:lnSpc>
              <a:buFontTx/>
              <a:buNone/>
            </a:pPr>
            <a:endParaRPr lang="en-US" sz="2400"/>
          </a:p>
          <a:p>
            <a:pPr eaLnBrk="1" hangingPunct="1">
              <a:lnSpc>
                <a:spcPct val="90000"/>
              </a:lnSpc>
              <a:buFontTx/>
              <a:buNone/>
            </a:pPr>
            <a:r>
              <a:rPr lang="en-US" sz="2400"/>
              <a:t>	S’ --&gt; Comp S</a:t>
            </a:r>
          </a:p>
        </p:txBody>
      </p:sp>
      <p:sp>
        <p:nvSpPr>
          <p:cNvPr id="125956" name="Text Box 6"/>
          <p:cNvSpPr txBox="1">
            <a:spLocks noChangeArrowheads="1"/>
          </p:cNvSpPr>
          <p:nvPr/>
        </p:nvSpPr>
        <p:spPr bwMode="auto">
          <a:xfrm>
            <a:off x="4038600" y="1447800"/>
            <a:ext cx="3490409" cy="461665"/>
          </a:xfrm>
          <a:prstGeom prst="rect">
            <a:avLst/>
          </a:prstGeom>
          <a:noFill/>
          <a:ln w="9525">
            <a:noFill/>
            <a:miter lim="800000"/>
            <a:headEnd/>
            <a:tailEnd/>
          </a:ln>
        </p:spPr>
        <p:txBody>
          <a:bodyPr wrap="none">
            <a:prstTxWarp prst="textNoShape">
              <a:avLst/>
            </a:prstTxWarp>
            <a:spAutoFit/>
          </a:bodyPr>
          <a:lstStyle/>
          <a:p>
            <a:r>
              <a:rPr lang="en-US" b="0" dirty="0">
                <a:latin typeface="Calibri"/>
              </a:rPr>
              <a:t>Sentences it can generate:</a:t>
            </a:r>
          </a:p>
        </p:txBody>
      </p:sp>
      <p:sp>
        <p:nvSpPr>
          <p:cNvPr id="125957" name="Rectangle 8"/>
          <p:cNvSpPr>
            <a:spLocks noChangeArrowheads="1"/>
          </p:cNvSpPr>
          <p:nvPr/>
        </p:nvSpPr>
        <p:spPr bwMode="auto">
          <a:xfrm>
            <a:off x="5562600" y="2514600"/>
            <a:ext cx="1707018"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S   --&gt; NP VP</a:t>
            </a:r>
          </a:p>
        </p:txBody>
      </p:sp>
      <p:sp>
        <p:nvSpPr>
          <p:cNvPr id="125958" name="Rectangle 9"/>
          <p:cNvSpPr>
            <a:spLocks noChangeArrowheads="1"/>
          </p:cNvSpPr>
          <p:nvPr/>
        </p:nvSpPr>
        <p:spPr bwMode="auto">
          <a:xfrm>
            <a:off x="3276600" y="2971800"/>
            <a:ext cx="1221909"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NP --&gt; N</a:t>
            </a:r>
          </a:p>
        </p:txBody>
      </p:sp>
      <p:sp>
        <p:nvSpPr>
          <p:cNvPr id="125959" name="Rectangle 10"/>
          <p:cNvSpPr>
            <a:spLocks noChangeArrowheads="1"/>
          </p:cNvSpPr>
          <p:nvPr/>
        </p:nvSpPr>
        <p:spPr bwMode="auto">
          <a:xfrm>
            <a:off x="4953000" y="2971800"/>
            <a:ext cx="1531188"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VP  --&gt; V S’</a:t>
            </a:r>
          </a:p>
        </p:txBody>
      </p:sp>
      <p:sp>
        <p:nvSpPr>
          <p:cNvPr id="125960" name="Rectangle 11"/>
          <p:cNvSpPr>
            <a:spLocks noChangeArrowheads="1"/>
          </p:cNvSpPr>
          <p:nvPr/>
        </p:nvSpPr>
        <p:spPr bwMode="auto">
          <a:xfrm>
            <a:off x="3733800" y="3352800"/>
            <a:ext cx="383338"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N</a:t>
            </a:r>
          </a:p>
        </p:txBody>
      </p:sp>
      <p:sp>
        <p:nvSpPr>
          <p:cNvPr id="125961" name="Rectangle 12"/>
          <p:cNvSpPr>
            <a:spLocks noChangeArrowheads="1"/>
          </p:cNvSpPr>
          <p:nvPr/>
        </p:nvSpPr>
        <p:spPr bwMode="auto">
          <a:xfrm>
            <a:off x="5029200" y="3352800"/>
            <a:ext cx="786243"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V   S’</a:t>
            </a:r>
          </a:p>
        </p:txBody>
      </p:sp>
      <p:sp>
        <p:nvSpPr>
          <p:cNvPr id="125962" name="Rectangle 13"/>
          <p:cNvSpPr>
            <a:spLocks noChangeArrowheads="1"/>
          </p:cNvSpPr>
          <p:nvPr/>
        </p:nvSpPr>
        <p:spPr bwMode="auto">
          <a:xfrm>
            <a:off x="3505200" y="3733800"/>
            <a:ext cx="889937" cy="461665"/>
          </a:xfrm>
          <a:prstGeom prst="rect">
            <a:avLst/>
          </a:prstGeom>
          <a:noFill/>
          <a:ln w="9525">
            <a:noFill/>
            <a:miter lim="800000"/>
            <a:headEnd/>
            <a:tailEnd/>
          </a:ln>
        </p:spPr>
        <p:txBody>
          <a:bodyPr wrap="none">
            <a:prstTxWarp prst="textNoShape">
              <a:avLst/>
            </a:prstTxWarp>
            <a:spAutoFit/>
          </a:bodyPr>
          <a:lstStyle/>
          <a:p>
            <a:r>
              <a:rPr lang="en-US" b="0" dirty="0">
                <a:solidFill>
                  <a:schemeClr val="accent2"/>
                </a:solidFill>
                <a:latin typeface="Calibri"/>
                <a:ea typeface="Osaka" pitchFamily="-1" charset="-128"/>
                <a:cs typeface="Osaka" pitchFamily="-1" charset="-128"/>
              </a:rPr>
              <a:t>Sarah</a:t>
            </a:r>
          </a:p>
        </p:txBody>
      </p:sp>
      <p:sp>
        <p:nvSpPr>
          <p:cNvPr id="125963" name="Rectangle 14"/>
          <p:cNvSpPr>
            <a:spLocks noChangeArrowheads="1"/>
          </p:cNvSpPr>
          <p:nvPr/>
        </p:nvSpPr>
        <p:spPr bwMode="auto">
          <a:xfrm>
            <a:off x="4724400" y="3733800"/>
            <a:ext cx="1201738" cy="457200"/>
          </a:xfrm>
          <a:prstGeom prst="rect">
            <a:avLst/>
          </a:prstGeom>
          <a:noFill/>
          <a:ln w="9525">
            <a:noFill/>
            <a:miter lim="800000"/>
            <a:headEnd/>
            <a:tailEnd/>
          </a:ln>
        </p:spPr>
        <p:txBody>
          <a:bodyPr wrap="none">
            <a:prstTxWarp prst="textNoShape">
              <a:avLst/>
            </a:prstTxWarp>
            <a:spAutoFit/>
          </a:bodyPr>
          <a:lstStyle/>
          <a:p>
            <a:r>
              <a:rPr lang="en-US" b="0" dirty="0">
                <a:solidFill>
                  <a:schemeClr val="tx2"/>
                </a:solidFill>
                <a:latin typeface="Calibri"/>
                <a:ea typeface="Osaka" pitchFamily="-1" charset="-128"/>
                <a:cs typeface="Osaka" pitchFamily="-1" charset="-128"/>
              </a:rPr>
              <a:t>thought</a:t>
            </a:r>
          </a:p>
        </p:txBody>
      </p:sp>
      <p:sp>
        <p:nvSpPr>
          <p:cNvPr id="125964" name="Rectangle 15"/>
          <p:cNvSpPr>
            <a:spLocks noChangeArrowheads="1"/>
          </p:cNvSpPr>
          <p:nvPr/>
        </p:nvSpPr>
        <p:spPr bwMode="auto">
          <a:xfrm>
            <a:off x="5867400" y="3733800"/>
            <a:ext cx="699981" cy="461665"/>
          </a:xfrm>
          <a:prstGeom prst="rect">
            <a:avLst/>
          </a:prstGeom>
          <a:noFill/>
          <a:ln w="9525">
            <a:noFill/>
            <a:miter lim="800000"/>
            <a:headEnd/>
            <a:tailEnd/>
          </a:ln>
        </p:spPr>
        <p:txBody>
          <a:bodyPr wrap="none">
            <a:prstTxWarp prst="textNoShape">
              <a:avLst/>
            </a:prstTxWarp>
            <a:spAutoFit/>
          </a:bodyPr>
          <a:lstStyle/>
          <a:p>
            <a:r>
              <a:rPr lang="en-US" b="0" dirty="0">
                <a:solidFill>
                  <a:schemeClr val="tx2"/>
                </a:solidFill>
                <a:latin typeface="Calibri"/>
                <a:ea typeface="Osaka" pitchFamily="-1" charset="-128"/>
                <a:cs typeface="Osaka" pitchFamily="-1" charset="-128"/>
              </a:rPr>
              <a:t>that </a:t>
            </a:r>
          </a:p>
        </p:txBody>
      </p:sp>
      <p:sp>
        <p:nvSpPr>
          <p:cNvPr id="125965" name="Rectangle 16"/>
          <p:cNvSpPr>
            <a:spLocks noChangeArrowheads="1"/>
          </p:cNvSpPr>
          <p:nvPr/>
        </p:nvSpPr>
        <p:spPr bwMode="auto">
          <a:xfrm>
            <a:off x="6553200" y="3733800"/>
            <a:ext cx="1567857" cy="461665"/>
          </a:xfrm>
          <a:prstGeom prst="rect">
            <a:avLst/>
          </a:prstGeom>
          <a:noFill/>
          <a:ln w="9525">
            <a:noFill/>
            <a:miter lim="800000"/>
            <a:headEnd/>
            <a:tailEnd/>
          </a:ln>
        </p:spPr>
        <p:txBody>
          <a:bodyPr wrap="none">
            <a:prstTxWarp prst="textNoShape">
              <a:avLst/>
            </a:prstTxWarp>
            <a:spAutoFit/>
          </a:bodyPr>
          <a:lstStyle/>
          <a:p>
            <a:r>
              <a:rPr lang="en-US" b="0" dirty="0">
                <a:solidFill>
                  <a:schemeClr val="tx2"/>
                </a:solidFill>
                <a:latin typeface="Calibri"/>
                <a:ea typeface="Osaka" pitchFamily="-1" charset="-128"/>
                <a:cs typeface="Osaka" pitchFamily="-1" charset="-128"/>
              </a:rPr>
              <a:t>S --&gt; NP VP</a:t>
            </a:r>
          </a:p>
        </p:txBody>
      </p:sp>
      <p:sp>
        <p:nvSpPr>
          <p:cNvPr id="125966" name="AutoShape 17"/>
          <p:cNvSpPr>
            <a:spLocks noChangeArrowheads="1"/>
          </p:cNvSpPr>
          <p:nvPr/>
        </p:nvSpPr>
        <p:spPr bwMode="auto">
          <a:xfrm>
            <a:off x="762000" y="1752600"/>
            <a:ext cx="1981200" cy="381000"/>
          </a:xfrm>
          <a:prstGeom prst="roundRect">
            <a:avLst>
              <a:gd name="adj" fmla="val 16667"/>
            </a:avLst>
          </a:prstGeom>
          <a:noFill/>
          <a:ln w="9525">
            <a:solidFill>
              <a:schemeClr val="tx2"/>
            </a:solidFill>
            <a:round/>
            <a:headEnd/>
            <a:tailEnd/>
          </a:ln>
        </p:spPr>
        <p:txBody>
          <a:bodyPr wrap="none" anchor="ctr">
            <a:prstTxWarp prst="textNoShape">
              <a:avLst/>
            </a:prstTxWarp>
          </a:bodyPr>
          <a:lstStyle/>
          <a:p>
            <a:endParaRPr lang="en-US" dirty="0">
              <a:latin typeface="Calibri"/>
            </a:endParaRPr>
          </a:p>
        </p:txBody>
      </p:sp>
      <p:sp>
        <p:nvSpPr>
          <p:cNvPr id="125967" name="Text Box 7"/>
          <p:cNvSpPr txBox="1">
            <a:spLocks noChangeArrowheads="1"/>
          </p:cNvSpPr>
          <p:nvPr/>
        </p:nvSpPr>
        <p:spPr bwMode="auto">
          <a:xfrm>
            <a:off x="3733800" y="1981200"/>
            <a:ext cx="4800600" cy="830997"/>
          </a:xfrm>
          <a:prstGeom prst="rect">
            <a:avLst/>
          </a:prstGeom>
          <a:noFill/>
          <a:ln w="9525">
            <a:noFill/>
            <a:miter lim="800000"/>
            <a:headEnd/>
            <a:tailEnd/>
          </a:ln>
        </p:spPr>
        <p:txBody>
          <a:bodyPr>
            <a:prstTxWarp prst="textNoShape">
              <a:avLst/>
            </a:prstTxWarp>
            <a:spAutoFit/>
          </a:bodyPr>
          <a:lstStyle/>
          <a:p>
            <a:r>
              <a:rPr lang="en-US" b="0" dirty="0">
                <a:latin typeface="Calibri"/>
              </a:rPr>
              <a:t>Sarah thought that she solved the Labyrinth.</a:t>
            </a:r>
          </a:p>
        </p:txBody>
      </p:sp>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4"/>
          <p:cNvSpPr>
            <a:spLocks noGrp="1" noChangeArrowheads="1"/>
          </p:cNvSpPr>
          <p:nvPr>
            <p:ph type="title" idx="4294967295"/>
          </p:nvPr>
        </p:nvSpPr>
        <p:spPr>
          <a:xfrm>
            <a:off x="0" y="228600"/>
            <a:ext cx="9144000" cy="1143000"/>
          </a:xfrm>
          <a:noFill/>
        </p:spPr>
        <p:txBody>
          <a:bodyPr/>
          <a:lstStyle/>
          <a:p>
            <a:pPr eaLnBrk="1" hangingPunct="1"/>
            <a:r>
              <a:rPr lang="en-US" sz="3200"/>
              <a:t>A Slightly Bigger Grammar</a:t>
            </a:r>
            <a:endParaRPr lang="en-US" sz="2400"/>
          </a:p>
        </p:txBody>
      </p:sp>
      <p:sp>
        <p:nvSpPr>
          <p:cNvPr id="128003" name="Rectangle 5"/>
          <p:cNvSpPr>
            <a:spLocks noGrp="1" noChangeArrowheads="1"/>
          </p:cNvSpPr>
          <p:nvPr>
            <p:ph type="body" idx="4294967295"/>
          </p:nvPr>
        </p:nvSpPr>
        <p:spPr>
          <a:xfrm>
            <a:off x="381000" y="1143000"/>
            <a:ext cx="4572000" cy="5486400"/>
          </a:xfrm>
          <a:noFill/>
        </p:spPr>
        <p:txBody>
          <a:bodyPr/>
          <a:lstStyle/>
          <a:p>
            <a:pPr eaLnBrk="1" hangingPunct="1">
              <a:lnSpc>
                <a:spcPct val="90000"/>
              </a:lnSpc>
              <a:buFontTx/>
              <a:buNone/>
            </a:pPr>
            <a:r>
              <a:rPr lang="en-US" sz="2400"/>
              <a:t>9 Rules</a:t>
            </a:r>
            <a:br>
              <a:rPr lang="en-US" sz="2400"/>
            </a:br>
            <a:r>
              <a:rPr lang="en-US" sz="2400"/>
              <a:t/>
            </a:r>
            <a:br>
              <a:rPr lang="en-US" sz="2400"/>
            </a:br>
            <a:r>
              <a:rPr lang="en-US" sz="2400"/>
              <a:t>S   --&gt; NP VP</a:t>
            </a:r>
            <a:br>
              <a:rPr lang="en-US" sz="2400"/>
            </a:br>
            <a:r>
              <a:rPr lang="en-US" sz="2400"/>
              <a:t>S   --&gt; S’ VP</a:t>
            </a:r>
          </a:p>
          <a:p>
            <a:pPr eaLnBrk="1" hangingPunct="1">
              <a:lnSpc>
                <a:spcPct val="90000"/>
              </a:lnSpc>
              <a:buFontTx/>
              <a:buNone/>
            </a:pPr>
            <a:endParaRPr lang="en-US" sz="2400"/>
          </a:p>
          <a:p>
            <a:pPr eaLnBrk="1" hangingPunct="1">
              <a:lnSpc>
                <a:spcPct val="90000"/>
              </a:lnSpc>
              <a:buFontTx/>
              <a:buNone/>
            </a:pPr>
            <a:r>
              <a:rPr lang="en-US" sz="2400"/>
              <a:t>	NP	--&gt; Det N</a:t>
            </a:r>
            <a:br>
              <a:rPr lang="en-US" sz="2400"/>
            </a:br>
            <a:r>
              <a:rPr lang="en-US" sz="2400"/>
              <a:t>NP	--&gt; N</a:t>
            </a:r>
          </a:p>
          <a:p>
            <a:pPr eaLnBrk="1" hangingPunct="1">
              <a:lnSpc>
                <a:spcPct val="90000"/>
              </a:lnSpc>
              <a:buFontTx/>
              <a:buNone/>
            </a:pPr>
            <a:r>
              <a:rPr lang="en-US" sz="2400"/>
              <a:t/>
            </a:r>
            <a:br>
              <a:rPr lang="en-US" sz="2400"/>
            </a:br>
            <a:r>
              <a:rPr lang="en-US" sz="2400"/>
              <a:t>VP	--&gt; V NP</a:t>
            </a:r>
            <a:br>
              <a:rPr lang="en-US" sz="2400"/>
            </a:br>
            <a:r>
              <a:rPr lang="en-US" sz="2400"/>
              <a:t>VP	--&gt; V</a:t>
            </a:r>
          </a:p>
          <a:p>
            <a:pPr eaLnBrk="1" hangingPunct="1">
              <a:lnSpc>
                <a:spcPct val="90000"/>
              </a:lnSpc>
              <a:buFontTx/>
              <a:buNone/>
            </a:pPr>
            <a:r>
              <a:rPr lang="en-US" sz="2400"/>
              <a:t>	VP --&gt; V S</a:t>
            </a:r>
          </a:p>
          <a:p>
            <a:pPr eaLnBrk="1" hangingPunct="1">
              <a:lnSpc>
                <a:spcPct val="90000"/>
              </a:lnSpc>
              <a:buFontTx/>
              <a:buNone/>
            </a:pPr>
            <a:r>
              <a:rPr lang="en-US" sz="2400"/>
              <a:t>	VP --&gt; V S’</a:t>
            </a:r>
          </a:p>
          <a:p>
            <a:pPr eaLnBrk="1" hangingPunct="1">
              <a:lnSpc>
                <a:spcPct val="90000"/>
              </a:lnSpc>
              <a:buFontTx/>
              <a:buNone/>
            </a:pPr>
            <a:endParaRPr lang="en-US" sz="2400"/>
          </a:p>
          <a:p>
            <a:pPr eaLnBrk="1" hangingPunct="1">
              <a:lnSpc>
                <a:spcPct val="90000"/>
              </a:lnSpc>
              <a:buFontTx/>
              <a:buNone/>
            </a:pPr>
            <a:r>
              <a:rPr lang="en-US" sz="2400"/>
              <a:t>	S’ --&gt; Comp S</a:t>
            </a:r>
          </a:p>
        </p:txBody>
      </p:sp>
      <p:sp>
        <p:nvSpPr>
          <p:cNvPr id="128004" name="Text Box 6"/>
          <p:cNvSpPr txBox="1">
            <a:spLocks noChangeArrowheads="1"/>
          </p:cNvSpPr>
          <p:nvPr/>
        </p:nvSpPr>
        <p:spPr bwMode="auto">
          <a:xfrm>
            <a:off x="4038600" y="1447800"/>
            <a:ext cx="3490409" cy="461665"/>
          </a:xfrm>
          <a:prstGeom prst="rect">
            <a:avLst/>
          </a:prstGeom>
          <a:noFill/>
          <a:ln w="9525">
            <a:noFill/>
            <a:miter lim="800000"/>
            <a:headEnd/>
            <a:tailEnd/>
          </a:ln>
        </p:spPr>
        <p:txBody>
          <a:bodyPr wrap="none">
            <a:prstTxWarp prst="textNoShape">
              <a:avLst/>
            </a:prstTxWarp>
            <a:spAutoFit/>
          </a:bodyPr>
          <a:lstStyle/>
          <a:p>
            <a:r>
              <a:rPr lang="en-US" b="0" dirty="0">
                <a:latin typeface="Calibri"/>
              </a:rPr>
              <a:t>Sentences it can generate:</a:t>
            </a:r>
          </a:p>
        </p:txBody>
      </p:sp>
      <p:sp>
        <p:nvSpPr>
          <p:cNvPr id="128005" name="Rectangle 8"/>
          <p:cNvSpPr>
            <a:spLocks noChangeArrowheads="1"/>
          </p:cNvSpPr>
          <p:nvPr/>
        </p:nvSpPr>
        <p:spPr bwMode="auto">
          <a:xfrm>
            <a:off x="5562600" y="2514600"/>
            <a:ext cx="1707018"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S   --&gt; NP VP</a:t>
            </a:r>
          </a:p>
        </p:txBody>
      </p:sp>
      <p:sp>
        <p:nvSpPr>
          <p:cNvPr id="128006" name="Rectangle 9"/>
          <p:cNvSpPr>
            <a:spLocks noChangeArrowheads="1"/>
          </p:cNvSpPr>
          <p:nvPr/>
        </p:nvSpPr>
        <p:spPr bwMode="auto">
          <a:xfrm>
            <a:off x="3276600" y="2971800"/>
            <a:ext cx="1221909"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NP --&gt; N</a:t>
            </a:r>
          </a:p>
        </p:txBody>
      </p:sp>
      <p:sp>
        <p:nvSpPr>
          <p:cNvPr id="128007" name="Rectangle 10"/>
          <p:cNvSpPr>
            <a:spLocks noChangeArrowheads="1"/>
          </p:cNvSpPr>
          <p:nvPr/>
        </p:nvSpPr>
        <p:spPr bwMode="auto">
          <a:xfrm>
            <a:off x="4953000" y="2971800"/>
            <a:ext cx="1531188"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VP  --&gt; V S’</a:t>
            </a:r>
          </a:p>
        </p:txBody>
      </p:sp>
      <p:sp>
        <p:nvSpPr>
          <p:cNvPr id="128008" name="Rectangle 11"/>
          <p:cNvSpPr>
            <a:spLocks noChangeArrowheads="1"/>
          </p:cNvSpPr>
          <p:nvPr/>
        </p:nvSpPr>
        <p:spPr bwMode="auto">
          <a:xfrm>
            <a:off x="3733800" y="3352800"/>
            <a:ext cx="383338"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N</a:t>
            </a:r>
          </a:p>
        </p:txBody>
      </p:sp>
      <p:sp>
        <p:nvSpPr>
          <p:cNvPr id="128009" name="Rectangle 12"/>
          <p:cNvSpPr>
            <a:spLocks noChangeArrowheads="1"/>
          </p:cNvSpPr>
          <p:nvPr/>
        </p:nvSpPr>
        <p:spPr bwMode="auto">
          <a:xfrm>
            <a:off x="5029200" y="3352800"/>
            <a:ext cx="786243"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V   S’</a:t>
            </a:r>
          </a:p>
        </p:txBody>
      </p:sp>
      <p:sp>
        <p:nvSpPr>
          <p:cNvPr id="128010" name="Rectangle 13"/>
          <p:cNvSpPr>
            <a:spLocks noChangeArrowheads="1"/>
          </p:cNvSpPr>
          <p:nvPr/>
        </p:nvSpPr>
        <p:spPr bwMode="auto">
          <a:xfrm>
            <a:off x="3505200" y="3733800"/>
            <a:ext cx="889937" cy="461665"/>
          </a:xfrm>
          <a:prstGeom prst="rect">
            <a:avLst/>
          </a:prstGeom>
          <a:noFill/>
          <a:ln w="9525">
            <a:noFill/>
            <a:miter lim="800000"/>
            <a:headEnd/>
            <a:tailEnd/>
          </a:ln>
        </p:spPr>
        <p:txBody>
          <a:bodyPr wrap="none">
            <a:prstTxWarp prst="textNoShape">
              <a:avLst/>
            </a:prstTxWarp>
            <a:spAutoFit/>
          </a:bodyPr>
          <a:lstStyle/>
          <a:p>
            <a:r>
              <a:rPr lang="en-US" b="0" dirty="0">
                <a:solidFill>
                  <a:schemeClr val="accent2"/>
                </a:solidFill>
                <a:latin typeface="Calibri"/>
                <a:ea typeface="Osaka" pitchFamily="-1" charset="-128"/>
                <a:cs typeface="Osaka" pitchFamily="-1" charset="-128"/>
              </a:rPr>
              <a:t>Sarah</a:t>
            </a:r>
          </a:p>
        </p:txBody>
      </p:sp>
      <p:sp>
        <p:nvSpPr>
          <p:cNvPr id="128011" name="Rectangle 14"/>
          <p:cNvSpPr>
            <a:spLocks noChangeArrowheads="1"/>
          </p:cNvSpPr>
          <p:nvPr/>
        </p:nvSpPr>
        <p:spPr bwMode="auto">
          <a:xfrm>
            <a:off x="4724400" y="3733800"/>
            <a:ext cx="1201738" cy="457200"/>
          </a:xfrm>
          <a:prstGeom prst="rect">
            <a:avLst/>
          </a:prstGeom>
          <a:noFill/>
          <a:ln w="9525">
            <a:noFill/>
            <a:miter lim="800000"/>
            <a:headEnd/>
            <a:tailEnd/>
          </a:ln>
        </p:spPr>
        <p:txBody>
          <a:bodyPr wrap="none">
            <a:prstTxWarp prst="textNoShape">
              <a:avLst/>
            </a:prstTxWarp>
            <a:spAutoFit/>
          </a:bodyPr>
          <a:lstStyle/>
          <a:p>
            <a:r>
              <a:rPr lang="en-US" b="0" dirty="0">
                <a:solidFill>
                  <a:schemeClr val="tx2"/>
                </a:solidFill>
                <a:latin typeface="Calibri"/>
                <a:ea typeface="Osaka" pitchFamily="-1" charset="-128"/>
                <a:cs typeface="Osaka" pitchFamily="-1" charset="-128"/>
              </a:rPr>
              <a:t>thought</a:t>
            </a:r>
          </a:p>
        </p:txBody>
      </p:sp>
      <p:sp>
        <p:nvSpPr>
          <p:cNvPr id="128012" name="Rectangle 15"/>
          <p:cNvSpPr>
            <a:spLocks noChangeArrowheads="1"/>
          </p:cNvSpPr>
          <p:nvPr/>
        </p:nvSpPr>
        <p:spPr bwMode="auto">
          <a:xfrm>
            <a:off x="5867400" y="3733800"/>
            <a:ext cx="699981" cy="461665"/>
          </a:xfrm>
          <a:prstGeom prst="rect">
            <a:avLst/>
          </a:prstGeom>
          <a:noFill/>
          <a:ln w="9525">
            <a:noFill/>
            <a:miter lim="800000"/>
            <a:headEnd/>
            <a:tailEnd/>
          </a:ln>
        </p:spPr>
        <p:txBody>
          <a:bodyPr wrap="none">
            <a:prstTxWarp prst="textNoShape">
              <a:avLst/>
            </a:prstTxWarp>
            <a:spAutoFit/>
          </a:bodyPr>
          <a:lstStyle/>
          <a:p>
            <a:r>
              <a:rPr lang="en-US" b="0" dirty="0">
                <a:solidFill>
                  <a:schemeClr val="tx2"/>
                </a:solidFill>
                <a:latin typeface="Calibri"/>
                <a:ea typeface="Osaka" pitchFamily="-1" charset="-128"/>
                <a:cs typeface="Osaka" pitchFamily="-1" charset="-128"/>
              </a:rPr>
              <a:t>that </a:t>
            </a:r>
          </a:p>
        </p:txBody>
      </p:sp>
      <p:sp>
        <p:nvSpPr>
          <p:cNvPr id="128013" name="Rectangle 16"/>
          <p:cNvSpPr>
            <a:spLocks noChangeArrowheads="1"/>
          </p:cNvSpPr>
          <p:nvPr/>
        </p:nvSpPr>
        <p:spPr bwMode="auto">
          <a:xfrm>
            <a:off x="6553200" y="3733800"/>
            <a:ext cx="945541" cy="461665"/>
          </a:xfrm>
          <a:prstGeom prst="rect">
            <a:avLst/>
          </a:prstGeom>
          <a:noFill/>
          <a:ln w="9525">
            <a:noFill/>
            <a:miter lim="800000"/>
            <a:headEnd/>
            <a:tailEnd/>
          </a:ln>
        </p:spPr>
        <p:txBody>
          <a:bodyPr wrap="none">
            <a:prstTxWarp prst="textNoShape">
              <a:avLst/>
            </a:prstTxWarp>
            <a:spAutoFit/>
          </a:bodyPr>
          <a:lstStyle/>
          <a:p>
            <a:r>
              <a:rPr lang="en-US" b="0" dirty="0">
                <a:solidFill>
                  <a:schemeClr val="accent2"/>
                </a:solidFill>
                <a:latin typeface="Calibri"/>
                <a:ea typeface="Osaka" pitchFamily="-1" charset="-128"/>
                <a:cs typeface="Osaka" pitchFamily="-1" charset="-128"/>
              </a:rPr>
              <a:t>NP</a:t>
            </a:r>
            <a:r>
              <a:rPr lang="en-US" b="0" dirty="0">
                <a:solidFill>
                  <a:schemeClr val="tx2"/>
                </a:solidFill>
                <a:latin typeface="Calibri"/>
                <a:ea typeface="Osaka" pitchFamily="-1" charset="-128"/>
                <a:cs typeface="Osaka" pitchFamily="-1" charset="-128"/>
              </a:rPr>
              <a:t> VP</a:t>
            </a:r>
          </a:p>
        </p:txBody>
      </p:sp>
      <p:sp>
        <p:nvSpPr>
          <p:cNvPr id="128014" name="Text Box 7"/>
          <p:cNvSpPr txBox="1">
            <a:spLocks noChangeArrowheads="1"/>
          </p:cNvSpPr>
          <p:nvPr/>
        </p:nvSpPr>
        <p:spPr bwMode="auto">
          <a:xfrm>
            <a:off x="3733800" y="1981200"/>
            <a:ext cx="4800600" cy="830997"/>
          </a:xfrm>
          <a:prstGeom prst="rect">
            <a:avLst/>
          </a:prstGeom>
          <a:noFill/>
          <a:ln w="9525">
            <a:noFill/>
            <a:miter lim="800000"/>
            <a:headEnd/>
            <a:tailEnd/>
          </a:ln>
        </p:spPr>
        <p:txBody>
          <a:bodyPr>
            <a:prstTxWarp prst="textNoShape">
              <a:avLst/>
            </a:prstTxWarp>
            <a:spAutoFit/>
          </a:bodyPr>
          <a:lstStyle/>
          <a:p>
            <a:r>
              <a:rPr lang="en-US" b="0" dirty="0">
                <a:latin typeface="Calibri"/>
              </a:rPr>
              <a:t>Sarah thought that she solved the Labyrinth.</a:t>
            </a:r>
          </a:p>
        </p:txBody>
      </p:sp>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4"/>
          <p:cNvSpPr>
            <a:spLocks noGrp="1" noChangeArrowheads="1"/>
          </p:cNvSpPr>
          <p:nvPr>
            <p:ph type="title" idx="4294967295"/>
          </p:nvPr>
        </p:nvSpPr>
        <p:spPr>
          <a:xfrm>
            <a:off x="0" y="228600"/>
            <a:ext cx="9144000" cy="1143000"/>
          </a:xfrm>
          <a:noFill/>
        </p:spPr>
        <p:txBody>
          <a:bodyPr/>
          <a:lstStyle/>
          <a:p>
            <a:pPr eaLnBrk="1" hangingPunct="1"/>
            <a:r>
              <a:rPr lang="en-US" sz="3200"/>
              <a:t>A Slightly Bigger Grammar</a:t>
            </a:r>
            <a:endParaRPr lang="en-US" sz="2400"/>
          </a:p>
        </p:txBody>
      </p:sp>
      <p:sp>
        <p:nvSpPr>
          <p:cNvPr id="130051" name="Rectangle 5"/>
          <p:cNvSpPr>
            <a:spLocks noGrp="1" noChangeArrowheads="1"/>
          </p:cNvSpPr>
          <p:nvPr>
            <p:ph type="body" idx="4294967295"/>
          </p:nvPr>
        </p:nvSpPr>
        <p:spPr>
          <a:xfrm>
            <a:off x="381000" y="1143000"/>
            <a:ext cx="4572000" cy="5486400"/>
          </a:xfrm>
          <a:noFill/>
        </p:spPr>
        <p:txBody>
          <a:bodyPr/>
          <a:lstStyle/>
          <a:p>
            <a:pPr eaLnBrk="1" hangingPunct="1">
              <a:lnSpc>
                <a:spcPct val="90000"/>
              </a:lnSpc>
              <a:buFontTx/>
              <a:buNone/>
            </a:pPr>
            <a:r>
              <a:rPr lang="en-US" sz="2400"/>
              <a:t>9 Rules</a:t>
            </a:r>
            <a:br>
              <a:rPr lang="en-US" sz="2400"/>
            </a:br>
            <a:r>
              <a:rPr lang="en-US" sz="2400"/>
              <a:t/>
            </a:r>
            <a:br>
              <a:rPr lang="en-US" sz="2400"/>
            </a:br>
            <a:r>
              <a:rPr lang="en-US" sz="2400"/>
              <a:t>S   --&gt; NP VP</a:t>
            </a:r>
            <a:br>
              <a:rPr lang="en-US" sz="2400"/>
            </a:br>
            <a:r>
              <a:rPr lang="en-US" sz="2400"/>
              <a:t>S   --&gt; S’ VP</a:t>
            </a:r>
          </a:p>
          <a:p>
            <a:pPr eaLnBrk="1" hangingPunct="1">
              <a:lnSpc>
                <a:spcPct val="90000"/>
              </a:lnSpc>
              <a:buFontTx/>
              <a:buNone/>
            </a:pPr>
            <a:endParaRPr lang="en-US" sz="2400"/>
          </a:p>
          <a:p>
            <a:pPr eaLnBrk="1" hangingPunct="1">
              <a:lnSpc>
                <a:spcPct val="90000"/>
              </a:lnSpc>
              <a:buFontTx/>
              <a:buNone/>
            </a:pPr>
            <a:r>
              <a:rPr lang="en-US" sz="2400"/>
              <a:t>	NP	--&gt; Det N</a:t>
            </a:r>
            <a:br>
              <a:rPr lang="en-US" sz="2400"/>
            </a:br>
            <a:r>
              <a:rPr lang="en-US" sz="2400"/>
              <a:t>NP	--&gt; N</a:t>
            </a:r>
          </a:p>
          <a:p>
            <a:pPr eaLnBrk="1" hangingPunct="1">
              <a:lnSpc>
                <a:spcPct val="90000"/>
              </a:lnSpc>
              <a:buFontTx/>
              <a:buNone/>
            </a:pPr>
            <a:r>
              <a:rPr lang="en-US" sz="2400"/>
              <a:t/>
            </a:r>
            <a:br>
              <a:rPr lang="en-US" sz="2400"/>
            </a:br>
            <a:r>
              <a:rPr lang="en-US" sz="2400"/>
              <a:t>VP	--&gt; V NP</a:t>
            </a:r>
            <a:br>
              <a:rPr lang="en-US" sz="2400"/>
            </a:br>
            <a:r>
              <a:rPr lang="en-US" sz="2400"/>
              <a:t>VP	--&gt; V</a:t>
            </a:r>
          </a:p>
          <a:p>
            <a:pPr eaLnBrk="1" hangingPunct="1">
              <a:lnSpc>
                <a:spcPct val="90000"/>
              </a:lnSpc>
              <a:buFontTx/>
              <a:buNone/>
            </a:pPr>
            <a:r>
              <a:rPr lang="en-US" sz="2400"/>
              <a:t>	VP --&gt; V S</a:t>
            </a:r>
          </a:p>
          <a:p>
            <a:pPr eaLnBrk="1" hangingPunct="1">
              <a:lnSpc>
                <a:spcPct val="90000"/>
              </a:lnSpc>
              <a:buFontTx/>
              <a:buNone/>
            </a:pPr>
            <a:r>
              <a:rPr lang="en-US" sz="2400"/>
              <a:t>	VP --&gt; V S’</a:t>
            </a:r>
          </a:p>
          <a:p>
            <a:pPr eaLnBrk="1" hangingPunct="1">
              <a:lnSpc>
                <a:spcPct val="90000"/>
              </a:lnSpc>
              <a:buFontTx/>
              <a:buNone/>
            </a:pPr>
            <a:endParaRPr lang="en-US" sz="2400"/>
          </a:p>
          <a:p>
            <a:pPr eaLnBrk="1" hangingPunct="1">
              <a:lnSpc>
                <a:spcPct val="90000"/>
              </a:lnSpc>
              <a:buFontTx/>
              <a:buNone/>
            </a:pPr>
            <a:r>
              <a:rPr lang="en-US" sz="2400"/>
              <a:t>	S’ --&gt; Comp S</a:t>
            </a:r>
          </a:p>
        </p:txBody>
      </p:sp>
      <p:sp>
        <p:nvSpPr>
          <p:cNvPr id="130052" name="Text Box 6"/>
          <p:cNvSpPr txBox="1">
            <a:spLocks noChangeArrowheads="1"/>
          </p:cNvSpPr>
          <p:nvPr/>
        </p:nvSpPr>
        <p:spPr bwMode="auto">
          <a:xfrm>
            <a:off x="4038600" y="1447800"/>
            <a:ext cx="3490409" cy="461665"/>
          </a:xfrm>
          <a:prstGeom prst="rect">
            <a:avLst/>
          </a:prstGeom>
          <a:noFill/>
          <a:ln w="9525">
            <a:noFill/>
            <a:miter lim="800000"/>
            <a:headEnd/>
            <a:tailEnd/>
          </a:ln>
        </p:spPr>
        <p:txBody>
          <a:bodyPr wrap="none">
            <a:prstTxWarp prst="textNoShape">
              <a:avLst/>
            </a:prstTxWarp>
            <a:spAutoFit/>
          </a:bodyPr>
          <a:lstStyle/>
          <a:p>
            <a:r>
              <a:rPr lang="en-US" b="0" dirty="0">
                <a:latin typeface="Calibri"/>
              </a:rPr>
              <a:t>Sentences it can generate:</a:t>
            </a:r>
          </a:p>
        </p:txBody>
      </p:sp>
      <p:sp>
        <p:nvSpPr>
          <p:cNvPr id="130053" name="Rectangle 8"/>
          <p:cNvSpPr>
            <a:spLocks noChangeArrowheads="1"/>
          </p:cNvSpPr>
          <p:nvPr/>
        </p:nvSpPr>
        <p:spPr bwMode="auto">
          <a:xfrm>
            <a:off x="5562600" y="2514600"/>
            <a:ext cx="1707018"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S   --&gt; NP VP</a:t>
            </a:r>
          </a:p>
        </p:txBody>
      </p:sp>
      <p:sp>
        <p:nvSpPr>
          <p:cNvPr id="130054" name="Rectangle 9"/>
          <p:cNvSpPr>
            <a:spLocks noChangeArrowheads="1"/>
          </p:cNvSpPr>
          <p:nvPr/>
        </p:nvSpPr>
        <p:spPr bwMode="auto">
          <a:xfrm>
            <a:off x="3276600" y="2971800"/>
            <a:ext cx="1221909"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NP --&gt; N</a:t>
            </a:r>
          </a:p>
        </p:txBody>
      </p:sp>
      <p:sp>
        <p:nvSpPr>
          <p:cNvPr id="130055" name="Rectangle 10"/>
          <p:cNvSpPr>
            <a:spLocks noChangeArrowheads="1"/>
          </p:cNvSpPr>
          <p:nvPr/>
        </p:nvSpPr>
        <p:spPr bwMode="auto">
          <a:xfrm>
            <a:off x="4953000" y="2971800"/>
            <a:ext cx="1531188"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VP  --&gt; V S’</a:t>
            </a:r>
          </a:p>
        </p:txBody>
      </p:sp>
      <p:sp>
        <p:nvSpPr>
          <p:cNvPr id="130056" name="Rectangle 11"/>
          <p:cNvSpPr>
            <a:spLocks noChangeArrowheads="1"/>
          </p:cNvSpPr>
          <p:nvPr/>
        </p:nvSpPr>
        <p:spPr bwMode="auto">
          <a:xfrm>
            <a:off x="3733800" y="3352800"/>
            <a:ext cx="383338"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N</a:t>
            </a:r>
          </a:p>
        </p:txBody>
      </p:sp>
      <p:sp>
        <p:nvSpPr>
          <p:cNvPr id="130057" name="Rectangle 12"/>
          <p:cNvSpPr>
            <a:spLocks noChangeArrowheads="1"/>
          </p:cNvSpPr>
          <p:nvPr/>
        </p:nvSpPr>
        <p:spPr bwMode="auto">
          <a:xfrm>
            <a:off x="5029200" y="3352800"/>
            <a:ext cx="786243"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V   S’</a:t>
            </a:r>
          </a:p>
        </p:txBody>
      </p:sp>
      <p:sp>
        <p:nvSpPr>
          <p:cNvPr id="130058" name="Rectangle 13"/>
          <p:cNvSpPr>
            <a:spLocks noChangeArrowheads="1"/>
          </p:cNvSpPr>
          <p:nvPr/>
        </p:nvSpPr>
        <p:spPr bwMode="auto">
          <a:xfrm>
            <a:off x="3505200" y="3733800"/>
            <a:ext cx="889937" cy="461665"/>
          </a:xfrm>
          <a:prstGeom prst="rect">
            <a:avLst/>
          </a:prstGeom>
          <a:noFill/>
          <a:ln w="9525">
            <a:noFill/>
            <a:miter lim="800000"/>
            <a:headEnd/>
            <a:tailEnd/>
          </a:ln>
        </p:spPr>
        <p:txBody>
          <a:bodyPr wrap="none">
            <a:prstTxWarp prst="textNoShape">
              <a:avLst/>
            </a:prstTxWarp>
            <a:spAutoFit/>
          </a:bodyPr>
          <a:lstStyle/>
          <a:p>
            <a:r>
              <a:rPr lang="en-US" b="0" dirty="0">
                <a:solidFill>
                  <a:schemeClr val="accent2"/>
                </a:solidFill>
                <a:latin typeface="Calibri"/>
                <a:ea typeface="Osaka" pitchFamily="-1" charset="-128"/>
                <a:cs typeface="Osaka" pitchFamily="-1" charset="-128"/>
              </a:rPr>
              <a:t>Sarah</a:t>
            </a:r>
          </a:p>
        </p:txBody>
      </p:sp>
      <p:sp>
        <p:nvSpPr>
          <p:cNvPr id="130059" name="Rectangle 14"/>
          <p:cNvSpPr>
            <a:spLocks noChangeArrowheads="1"/>
          </p:cNvSpPr>
          <p:nvPr/>
        </p:nvSpPr>
        <p:spPr bwMode="auto">
          <a:xfrm>
            <a:off x="4724400" y="3733800"/>
            <a:ext cx="1201738" cy="457200"/>
          </a:xfrm>
          <a:prstGeom prst="rect">
            <a:avLst/>
          </a:prstGeom>
          <a:noFill/>
          <a:ln w="9525">
            <a:noFill/>
            <a:miter lim="800000"/>
            <a:headEnd/>
            <a:tailEnd/>
          </a:ln>
        </p:spPr>
        <p:txBody>
          <a:bodyPr wrap="none">
            <a:prstTxWarp prst="textNoShape">
              <a:avLst/>
            </a:prstTxWarp>
            <a:spAutoFit/>
          </a:bodyPr>
          <a:lstStyle/>
          <a:p>
            <a:r>
              <a:rPr lang="en-US" b="0" dirty="0">
                <a:solidFill>
                  <a:schemeClr val="tx2"/>
                </a:solidFill>
                <a:latin typeface="Calibri"/>
                <a:ea typeface="Osaka" pitchFamily="-1" charset="-128"/>
                <a:cs typeface="Osaka" pitchFamily="-1" charset="-128"/>
              </a:rPr>
              <a:t>thought</a:t>
            </a:r>
          </a:p>
        </p:txBody>
      </p:sp>
      <p:sp>
        <p:nvSpPr>
          <p:cNvPr id="130060" name="Rectangle 15"/>
          <p:cNvSpPr>
            <a:spLocks noChangeArrowheads="1"/>
          </p:cNvSpPr>
          <p:nvPr/>
        </p:nvSpPr>
        <p:spPr bwMode="auto">
          <a:xfrm>
            <a:off x="5867400" y="3733800"/>
            <a:ext cx="699981" cy="461665"/>
          </a:xfrm>
          <a:prstGeom prst="rect">
            <a:avLst/>
          </a:prstGeom>
          <a:noFill/>
          <a:ln w="9525">
            <a:noFill/>
            <a:miter lim="800000"/>
            <a:headEnd/>
            <a:tailEnd/>
          </a:ln>
        </p:spPr>
        <p:txBody>
          <a:bodyPr wrap="none">
            <a:prstTxWarp prst="textNoShape">
              <a:avLst/>
            </a:prstTxWarp>
            <a:spAutoFit/>
          </a:bodyPr>
          <a:lstStyle/>
          <a:p>
            <a:r>
              <a:rPr lang="en-US" b="0" dirty="0">
                <a:solidFill>
                  <a:schemeClr val="tx2"/>
                </a:solidFill>
                <a:latin typeface="Calibri"/>
                <a:ea typeface="Osaka" pitchFamily="-1" charset="-128"/>
                <a:cs typeface="Osaka" pitchFamily="-1" charset="-128"/>
              </a:rPr>
              <a:t>that </a:t>
            </a:r>
          </a:p>
        </p:txBody>
      </p:sp>
      <p:sp>
        <p:nvSpPr>
          <p:cNvPr id="130061" name="Rectangle 16"/>
          <p:cNvSpPr>
            <a:spLocks noChangeArrowheads="1"/>
          </p:cNvSpPr>
          <p:nvPr/>
        </p:nvSpPr>
        <p:spPr bwMode="auto">
          <a:xfrm>
            <a:off x="6553200" y="3733800"/>
            <a:ext cx="945541" cy="461665"/>
          </a:xfrm>
          <a:prstGeom prst="rect">
            <a:avLst/>
          </a:prstGeom>
          <a:noFill/>
          <a:ln w="9525">
            <a:noFill/>
            <a:miter lim="800000"/>
            <a:headEnd/>
            <a:tailEnd/>
          </a:ln>
        </p:spPr>
        <p:txBody>
          <a:bodyPr wrap="none">
            <a:prstTxWarp prst="textNoShape">
              <a:avLst/>
            </a:prstTxWarp>
            <a:spAutoFit/>
          </a:bodyPr>
          <a:lstStyle/>
          <a:p>
            <a:r>
              <a:rPr lang="en-US" b="0" dirty="0">
                <a:solidFill>
                  <a:schemeClr val="accent2"/>
                </a:solidFill>
                <a:latin typeface="Calibri"/>
                <a:ea typeface="Osaka" pitchFamily="-1" charset="-128"/>
                <a:cs typeface="Osaka" pitchFamily="-1" charset="-128"/>
              </a:rPr>
              <a:t>NP</a:t>
            </a:r>
            <a:r>
              <a:rPr lang="en-US" b="0" dirty="0">
                <a:solidFill>
                  <a:schemeClr val="tx2"/>
                </a:solidFill>
                <a:latin typeface="Calibri"/>
                <a:ea typeface="Osaka" pitchFamily="-1" charset="-128"/>
                <a:cs typeface="Osaka" pitchFamily="-1" charset="-128"/>
              </a:rPr>
              <a:t> VP</a:t>
            </a:r>
          </a:p>
        </p:txBody>
      </p:sp>
      <p:sp>
        <p:nvSpPr>
          <p:cNvPr id="130062" name="Rectangle 17"/>
          <p:cNvSpPr>
            <a:spLocks noChangeArrowheads="1"/>
          </p:cNvSpPr>
          <p:nvPr/>
        </p:nvSpPr>
        <p:spPr bwMode="auto">
          <a:xfrm>
            <a:off x="5638800" y="4191000"/>
            <a:ext cx="1221909" cy="461665"/>
          </a:xfrm>
          <a:prstGeom prst="rect">
            <a:avLst/>
          </a:prstGeom>
          <a:noFill/>
          <a:ln w="9525">
            <a:noFill/>
            <a:miter lim="800000"/>
            <a:headEnd/>
            <a:tailEnd/>
          </a:ln>
        </p:spPr>
        <p:txBody>
          <a:bodyPr wrap="none">
            <a:prstTxWarp prst="textNoShape">
              <a:avLst/>
            </a:prstTxWarp>
            <a:spAutoFit/>
          </a:bodyPr>
          <a:lstStyle/>
          <a:p>
            <a:r>
              <a:rPr lang="en-US" b="0" dirty="0">
                <a:solidFill>
                  <a:schemeClr val="accent2"/>
                </a:solidFill>
                <a:latin typeface="Calibri"/>
                <a:ea typeface="Osaka" pitchFamily="-1" charset="-128"/>
                <a:cs typeface="Osaka" pitchFamily="-1" charset="-128"/>
              </a:rPr>
              <a:t>NP --&gt; N</a:t>
            </a:r>
            <a:endParaRPr lang="en-US" b="0" dirty="0">
              <a:solidFill>
                <a:schemeClr val="tx2"/>
              </a:solidFill>
              <a:latin typeface="Calibri"/>
              <a:ea typeface="Osaka" pitchFamily="-1" charset="-128"/>
              <a:cs typeface="Osaka" pitchFamily="-1" charset="-128"/>
            </a:endParaRPr>
          </a:p>
        </p:txBody>
      </p:sp>
      <p:sp>
        <p:nvSpPr>
          <p:cNvPr id="130063" name="Rectangle 18"/>
          <p:cNvSpPr>
            <a:spLocks noChangeArrowheads="1"/>
          </p:cNvSpPr>
          <p:nvPr/>
        </p:nvSpPr>
        <p:spPr bwMode="auto">
          <a:xfrm>
            <a:off x="7162800" y="4191000"/>
            <a:ext cx="1601069" cy="461665"/>
          </a:xfrm>
          <a:prstGeom prst="rect">
            <a:avLst/>
          </a:prstGeom>
          <a:noFill/>
          <a:ln w="9525">
            <a:noFill/>
            <a:miter lim="800000"/>
            <a:headEnd/>
            <a:tailEnd/>
          </a:ln>
        </p:spPr>
        <p:txBody>
          <a:bodyPr wrap="none">
            <a:prstTxWarp prst="textNoShape">
              <a:avLst/>
            </a:prstTxWarp>
            <a:spAutoFit/>
          </a:bodyPr>
          <a:lstStyle/>
          <a:p>
            <a:r>
              <a:rPr lang="en-US" b="0" dirty="0">
                <a:solidFill>
                  <a:schemeClr val="tx2"/>
                </a:solidFill>
                <a:latin typeface="Calibri"/>
                <a:ea typeface="Osaka" pitchFamily="-1" charset="-128"/>
                <a:cs typeface="Osaka" pitchFamily="-1" charset="-128"/>
              </a:rPr>
              <a:t>VP --&gt; V NP</a:t>
            </a:r>
          </a:p>
        </p:txBody>
      </p:sp>
      <p:sp>
        <p:nvSpPr>
          <p:cNvPr id="130064" name="AutoShape 19"/>
          <p:cNvSpPr>
            <a:spLocks noChangeArrowheads="1"/>
          </p:cNvSpPr>
          <p:nvPr/>
        </p:nvSpPr>
        <p:spPr bwMode="auto">
          <a:xfrm>
            <a:off x="762000" y="3276600"/>
            <a:ext cx="1447800" cy="381000"/>
          </a:xfrm>
          <a:prstGeom prst="roundRect">
            <a:avLst>
              <a:gd name="adj" fmla="val 16667"/>
            </a:avLst>
          </a:prstGeom>
          <a:noFill/>
          <a:ln w="9525">
            <a:solidFill>
              <a:schemeClr val="tx2"/>
            </a:solidFill>
            <a:round/>
            <a:headEnd/>
            <a:tailEnd/>
          </a:ln>
        </p:spPr>
        <p:txBody>
          <a:bodyPr wrap="none" anchor="ctr">
            <a:prstTxWarp prst="textNoShape">
              <a:avLst/>
            </a:prstTxWarp>
          </a:bodyPr>
          <a:lstStyle/>
          <a:p>
            <a:endParaRPr lang="en-US" dirty="0">
              <a:latin typeface="Calibri"/>
            </a:endParaRPr>
          </a:p>
        </p:txBody>
      </p:sp>
      <p:sp>
        <p:nvSpPr>
          <p:cNvPr id="130065" name="AutoShape 20"/>
          <p:cNvSpPr>
            <a:spLocks noChangeArrowheads="1"/>
          </p:cNvSpPr>
          <p:nvPr/>
        </p:nvSpPr>
        <p:spPr bwMode="auto">
          <a:xfrm>
            <a:off x="762000" y="3962400"/>
            <a:ext cx="1905000" cy="381000"/>
          </a:xfrm>
          <a:prstGeom prst="roundRect">
            <a:avLst>
              <a:gd name="adj" fmla="val 16667"/>
            </a:avLst>
          </a:prstGeom>
          <a:noFill/>
          <a:ln w="9525">
            <a:solidFill>
              <a:schemeClr val="tx2"/>
            </a:solidFill>
            <a:round/>
            <a:headEnd/>
            <a:tailEnd/>
          </a:ln>
        </p:spPr>
        <p:txBody>
          <a:bodyPr wrap="none" anchor="ctr">
            <a:prstTxWarp prst="textNoShape">
              <a:avLst/>
            </a:prstTxWarp>
          </a:bodyPr>
          <a:lstStyle/>
          <a:p>
            <a:endParaRPr lang="en-US" dirty="0">
              <a:latin typeface="Calibri"/>
            </a:endParaRPr>
          </a:p>
        </p:txBody>
      </p:sp>
      <p:sp>
        <p:nvSpPr>
          <p:cNvPr id="130066" name="Text Box 7"/>
          <p:cNvSpPr txBox="1">
            <a:spLocks noChangeArrowheads="1"/>
          </p:cNvSpPr>
          <p:nvPr/>
        </p:nvSpPr>
        <p:spPr bwMode="auto">
          <a:xfrm>
            <a:off x="3733800" y="1981200"/>
            <a:ext cx="4800600" cy="830997"/>
          </a:xfrm>
          <a:prstGeom prst="rect">
            <a:avLst/>
          </a:prstGeom>
          <a:noFill/>
          <a:ln w="9525">
            <a:noFill/>
            <a:miter lim="800000"/>
            <a:headEnd/>
            <a:tailEnd/>
          </a:ln>
        </p:spPr>
        <p:txBody>
          <a:bodyPr>
            <a:prstTxWarp prst="textNoShape">
              <a:avLst/>
            </a:prstTxWarp>
            <a:spAutoFit/>
          </a:bodyPr>
          <a:lstStyle/>
          <a:p>
            <a:r>
              <a:rPr lang="en-US" b="0" dirty="0">
                <a:latin typeface="Calibri"/>
              </a:rPr>
              <a:t>Sarah thought that she solved the Labyrinth.</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title" idx="4294967295"/>
          </p:nvPr>
        </p:nvSpPr>
        <p:spPr>
          <a:xfrm>
            <a:off x="685800" y="0"/>
            <a:ext cx="7772400" cy="1143000"/>
          </a:xfrm>
          <a:noFill/>
        </p:spPr>
        <p:txBody>
          <a:bodyPr/>
          <a:lstStyle/>
          <a:p>
            <a:pPr eaLnBrk="1" hangingPunct="1"/>
            <a:r>
              <a:rPr lang="en-US" sz="3200"/>
              <a:t>Words and word parts</a:t>
            </a:r>
          </a:p>
        </p:txBody>
      </p:sp>
      <p:sp>
        <p:nvSpPr>
          <p:cNvPr id="25603" name="Rectangle 5"/>
          <p:cNvSpPr txBox="1">
            <a:spLocks noChangeArrowheads="1"/>
          </p:cNvSpPr>
          <p:nvPr/>
        </p:nvSpPr>
        <p:spPr bwMode="auto">
          <a:xfrm>
            <a:off x="0" y="1066800"/>
            <a:ext cx="9144000" cy="12192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latin typeface="Calibri"/>
                <a:ea typeface="Osaka" pitchFamily="-1" charset="-128"/>
                <a:cs typeface="Osaka" pitchFamily="-1" charset="-128"/>
              </a:rPr>
              <a:t>The smallest unit manipulated by the rules of syntax is </a:t>
            </a:r>
            <a:r>
              <a:rPr lang="en-US" b="0" i="1" dirty="0">
                <a:solidFill>
                  <a:schemeClr val="tx2"/>
                </a:solidFill>
                <a:latin typeface="Calibri"/>
                <a:ea typeface="Osaka" pitchFamily="-1" charset="-128"/>
                <a:cs typeface="Osaka" pitchFamily="-1" charset="-128"/>
              </a:rPr>
              <a:t>not</a:t>
            </a:r>
            <a:r>
              <a:rPr lang="en-US" b="0" i="1" dirty="0">
                <a:latin typeface="Calibri"/>
                <a:ea typeface="Osaka" pitchFamily="-1" charset="-128"/>
                <a:cs typeface="Osaka" pitchFamily="-1" charset="-128"/>
              </a:rPr>
              <a:t> </a:t>
            </a:r>
            <a:r>
              <a:rPr lang="en-US" b="0" dirty="0">
                <a:latin typeface="Calibri"/>
                <a:ea typeface="Osaka" pitchFamily="-1" charset="-128"/>
                <a:cs typeface="Osaka" pitchFamily="-1" charset="-128"/>
              </a:rPr>
              <a:t>a single word.  Instead there are units smaller than words that play a role, called </a:t>
            </a:r>
            <a:r>
              <a:rPr lang="en-US" b="0" dirty="0">
                <a:solidFill>
                  <a:schemeClr val="hlink"/>
                </a:solidFill>
                <a:latin typeface="Calibri"/>
                <a:ea typeface="Osaka" pitchFamily="-1" charset="-128"/>
                <a:cs typeface="Osaka" pitchFamily="-1" charset="-128"/>
              </a:rPr>
              <a:t>morphemes</a:t>
            </a:r>
            <a:r>
              <a:rPr lang="en-US" b="0" dirty="0">
                <a:latin typeface="Calibri"/>
                <a:ea typeface="Osaka" pitchFamily="-1" charset="-128"/>
                <a:cs typeface="Osaka" pitchFamily="-1" charset="-128"/>
              </a:rPr>
              <a:t>.</a:t>
            </a:r>
          </a:p>
        </p:txBody>
      </p:sp>
      <p:sp>
        <p:nvSpPr>
          <p:cNvPr id="25604" name="Rectangle 6"/>
          <p:cNvSpPr>
            <a:spLocks noChangeArrowheads="1"/>
          </p:cNvSpPr>
          <p:nvPr/>
        </p:nvSpPr>
        <p:spPr bwMode="auto">
          <a:xfrm>
            <a:off x="457200" y="2590800"/>
            <a:ext cx="8458200" cy="12192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latin typeface="Calibri"/>
                <a:ea typeface="Osaka" pitchFamily="-1" charset="-128"/>
                <a:cs typeface="Osaka" pitchFamily="-1" charset="-128"/>
              </a:rPr>
              <a:t>One goblin.</a:t>
            </a:r>
          </a:p>
          <a:p>
            <a:pPr marL="342900" indent="-342900" eaLnBrk="1" hangingPunct="1">
              <a:spcBef>
                <a:spcPct val="20000"/>
              </a:spcBef>
            </a:pPr>
            <a:r>
              <a:rPr lang="en-US" b="0" dirty="0">
                <a:latin typeface="Calibri"/>
                <a:ea typeface="Osaka" pitchFamily="-1" charset="-128"/>
                <a:cs typeface="Osaka" pitchFamily="-1" charset="-128"/>
              </a:rPr>
              <a:t>Two goblins.		goblins = goblin + </a:t>
            </a:r>
            <a:r>
              <a:rPr lang="en-US" b="0" dirty="0">
                <a:solidFill>
                  <a:schemeClr val="hlink"/>
                </a:solidFill>
                <a:latin typeface="Calibri"/>
                <a:ea typeface="Osaka" pitchFamily="-1" charset="-128"/>
                <a:cs typeface="Osaka" pitchFamily="-1" charset="-128"/>
              </a:rPr>
              <a:t>s</a:t>
            </a:r>
            <a:r>
              <a:rPr lang="en-US" b="0" dirty="0">
                <a:latin typeface="Calibri"/>
                <a:ea typeface="Osaka" pitchFamily="-1" charset="-128"/>
                <a:cs typeface="Osaka" pitchFamily="-1" charset="-128"/>
              </a:rPr>
              <a:t> = </a:t>
            </a:r>
          </a:p>
        </p:txBody>
      </p:sp>
      <p:sp>
        <p:nvSpPr>
          <p:cNvPr id="25605" name="Text Box 8"/>
          <p:cNvSpPr txBox="1">
            <a:spLocks noChangeArrowheads="1"/>
          </p:cNvSpPr>
          <p:nvPr/>
        </p:nvSpPr>
        <p:spPr bwMode="auto">
          <a:xfrm>
            <a:off x="7620000" y="2971800"/>
            <a:ext cx="1126931" cy="461665"/>
          </a:xfrm>
          <a:prstGeom prst="rect">
            <a:avLst/>
          </a:prstGeom>
          <a:noFill/>
          <a:ln w="9525">
            <a:noFill/>
            <a:miter lim="800000"/>
            <a:headEnd/>
            <a:tailEnd/>
          </a:ln>
        </p:spPr>
        <p:txBody>
          <a:bodyPr wrap="none">
            <a:prstTxWarp prst="textNoShape">
              <a:avLst/>
            </a:prstTxWarp>
            <a:spAutoFit/>
          </a:bodyPr>
          <a:lstStyle/>
          <a:p>
            <a:r>
              <a:rPr lang="en-US" b="0" dirty="0">
                <a:latin typeface="Calibri"/>
              </a:rPr>
              <a:t>+ </a:t>
            </a:r>
            <a:r>
              <a:rPr lang="en-US" b="0" dirty="0">
                <a:solidFill>
                  <a:schemeClr val="hlink"/>
                </a:solidFill>
                <a:latin typeface="Calibri"/>
              </a:rPr>
              <a:t>plural</a:t>
            </a:r>
            <a:endParaRPr lang="en-US" b="0" dirty="0">
              <a:latin typeface="Calibri"/>
            </a:endParaRPr>
          </a:p>
        </p:txBody>
      </p:sp>
      <p:sp>
        <p:nvSpPr>
          <p:cNvPr id="25606" name="AutoShape 11"/>
          <p:cNvSpPr>
            <a:spLocks noChangeArrowheads="1"/>
          </p:cNvSpPr>
          <p:nvPr/>
        </p:nvSpPr>
        <p:spPr bwMode="auto">
          <a:xfrm>
            <a:off x="5638800" y="3048000"/>
            <a:ext cx="304800" cy="381000"/>
          </a:xfrm>
          <a:prstGeom prst="roundRect">
            <a:avLst>
              <a:gd name="adj" fmla="val 16667"/>
            </a:avLst>
          </a:prstGeom>
          <a:noFill/>
          <a:ln w="9525">
            <a:noFill/>
            <a:round/>
            <a:headEnd/>
            <a:tailEnd/>
          </a:ln>
        </p:spPr>
        <p:txBody>
          <a:bodyPr wrap="none" anchor="ctr">
            <a:prstTxWarp prst="textNoShape">
              <a:avLst/>
            </a:prstTxWarp>
          </a:bodyPr>
          <a:lstStyle/>
          <a:p>
            <a:endParaRPr lang="en-US" dirty="0">
              <a:latin typeface="Calibri"/>
            </a:endParaRPr>
          </a:p>
        </p:txBody>
      </p:sp>
      <p:cxnSp>
        <p:nvCxnSpPr>
          <p:cNvPr id="25607" name="AutoShape 12"/>
          <p:cNvCxnSpPr>
            <a:cxnSpLocks noChangeShapeType="1"/>
            <a:endCxn id="25606" idx="2"/>
          </p:cNvCxnSpPr>
          <p:nvPr/>
        </p:nvCxnSpPr>
        <p:spPr bwMode="auto">
          <a:xfrm rot="-5400000">
            <a:off x="4057650" y="2457450"/>
            <a:ext cx="762000" cy="2705100"/>
          </a:xfrm>
          <a:prstGeom prst="curvedConnector3">
            <a:avLst>
              <a:gd name="adj1" fmla="val 50000"/>
            </a:avLst>
          </a:prstGeom>
          <a:noFill/>
          <a:ln w="9525">
            <a:solidFill>
              <a:schemeClr val="tx1"/>
            </a:solidFill>
            <a:round/>
            <a:headEnd/>
            <a:tailEnd type="triangle" w="med" len="med"/>
          </a:ln>
        </p:spPr>
      </p:cxnSp>
      <p:pic>
        <p:nvPicPr>
          <p:cNvPr id="25608" name="Picture 11"/>
          <p:cNvPicPr>
            <a:picLocks noChangeAspect="1"/>
          </p:cNvPicPr>
          <p:nvPr/>
        </p:nvPicPr>
        <p:blipFill>
          <a:blip r:embed="rId3"/>
          <a:srcRect/>
          <a:stretch>
            <a:fillRect/>
          </a:stretch>
        </p:blipFill>
        <p:spPr bwMode="auto">
          <a:xfrm>
            <a:off x="304800" y="4343400"/>
            <a:ext cx="7200900" cy="1960563"/>
          </a:xfrm>
          <a:prstGeom prst="rect">
            <a:avLst/>
          </a:prstGeom>
          <a:noFill/>
          <a:ln w="9525">
            <a:noFill/>
            <a:miter lim="800000"/>
            <a:headEnd/>
            <a:tailEnd/>
          </a:ln>
        </p:spPr>
      </p:pic>
      <p:pic>
        <p:nvPicPr>
          <p:cNvPr id="25609" name="Picture 1034"/>
          <p:cNvPicPr>
            <a:picLocks noChangeAspect="1" noChangeArrowheads="1"/>
          </p:cNvPicPr>
          <p:nvPr/>
        </p:nvPicPr>
        <p:blipFill>
          <a:blip r:embed="rId4"/>
          <a:srcRect/>
          <a:stretch>
            <a:fillRect/>
          </a:stretch>
        </p:blipFill>
        <p:spPr bwMode="auto">
          <a:xfrm>
            <a:off x="6248400" y="2743200"/>
            <a:ext cx="1365250" cy="1155700"/>
          </a:xfrm>
          <a:prstGeom prst="rect">
            <a:avLst/>
          </a:prstGeom>
          <a:noFill/>
          <a:ln w="9525">
            <a:no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4"/>
          <p:cNvSpPr>
            <a:spLocks noGrp="1" noChangeArrowheads="1"/>
          </p:cNvSpPr>
          <p:nvPr>
            <p:ph type="title" idx="4294967295"/>
          </p:nvPr>
        </p:nvSpPr>
        <p:spPr>
          <a:xfrm>
            <a:off x="0" y="228600"/>
            <a:ext cx="9144000" cy="1143000"/>
          </a:xfrm>
          <a:noFill/>
        </p:spPr>
        <p:txBody>
          <a:bodyPr/>
          <a:lstStyle/>
          <a:p>
            <a:pPr eaLnBrk="1" hangingPunct="1"/>
            <a:r>
              <a:rPr lang="en-US" sz="3200"/>
              <a:t>A Slightly Bigger Grammar</a:t>
            </a:r>
            <a:endParaRPr lang="en-US" sz="2400"/>
          </a:p>
        </p:txBody>
      </p:sp>
      <p:sp>
        <p:nvSpPr>
          <p:cNvPr id="132099" name="Rectangle 5"/>
          <p:cNvSpPr>
            <a:spLocks noGrp="1" noChangeArrowheads="1"/>
          </p:cNvSpPr>
          <p:nvPr>
            <p:ph type="body" idx="4294967295"/>
          </p:nvPr>
        </p:nvSpPr>
        <p:spPr>
          <a:xfrm>
            <a:off x="381000" y="1143000"/>
            <a:ext cx="4572000" cy="5486400"/>
          </a:xfrm>
          <a:noFill/>
        </p:spPr>
        <p:txBody>
          <a:bodyPr/>
          <a:lstStyle/>
          <a:p>
            <a:pPr eaLnBrk="1" hangingPunct="1">
              <a:lnSpc>
                <a:spcPct val="90000"/>
              </a:lnSpc>
              <a:buFontTx/>
              <a:buNone/>
            </a:pPr>
            <a:r>
              <a:rPr lang="en-US" sz="2400"/>
              <a:t>9 Rules</a:t>
            </a:r>
            <a:br>
              <a:rPr lang="en-US" sz="2400"/>
            </a:br>
            <a:r>
              <a:rPr lang="en-US" sz="2400"/>
              <a:t/>
            </a:r>
            <a:br>
              <a:rPr lang="en-US" sz="2400"/>
            </a:br>
            <a:r>
              <a:rPr lang="en-US" sz="2400"/>
              <a:t>S   --&gt; NP VP</a:t>
            </a:r>
            <a:br>
              <a:rPr lang="en-US" sz="2400"/>
            </a:br>
            <a:r>
              <a:rPr lang="en-US" sz="2400"/>
              <a:t>S   --&gt; S’ VP</a:t>
            </a:r>
          </a:p>
          <a:p>
            <a:pPr eaLnBrk="1" hangingPunct="1">
              <a:lnSpc>
                <a:spcPct val="90000"/>
              </a:lnSpc>
              <a:buFontTx/>
              <a:buNone/>
            </a:pPr>
            <a:endParaRPr lang="en-US" sz="2400"/>
          </a:p>
          <a:p>
            <a:pPr eaLnBrk="1" hangingPunct="1">
              <a:lnSpc>
                <a:spcPct val="90000"/>
              </a:lnSpc>
              <a:buFontTx/>
              <a:buNone/>
            </a:pPr>
            <a:r>
              <a:rPr lang="en-US" sz="2400"/>
              <a:t>	NP	--&gt; Det N</a:t>
            </a:r>
            <a:br>
              <a:rPr lang="en-US" sz="2400"/>
            </a:br>
            <a:r>
              <a:rPr lang="en-US" sz="2400"/>
              <a:t>NP	--&gt; N</a:t>
            </a:r>
          </a:p>
          <a:p>
            <a:pPr eaLnBrk="1" hangingPunct="1">
              <a:lnSpc>
                <a:spcPct val="90000"/>
              </a:lnSpc>
              <a:buFontTx/>
              <a:buNone/>
            </a:pPr>
            <a:r>
              <a:rPr lang="en-US" sz="2400"/>
              <a:t/>
            </a:r>
            <a:br>
              <a:rPr lang="en-US" sz="2400"/>
            </a:br>
            <a:r>
              <a:rPr lang="en-US" sz="2400"/>
              <a:t>VP	--&gt; V NP</a:t>
            </a:r>
            <a:br>
              <a:rPr lang="en-US" sz="2400"/>
            </a:br>
            <a:r>
              <a:rPr lang="en-US" sz="2400"/>
              <a:t>VP	--&gt; V</a:t>
            </a:r>
          </a:p>
          <a:p>
            <a:pPr eaLnBrk="1" hangingPunct="1">
              <a:lnSpc>
                <a:spcPct val="90000"/>
              </a:lnSpc>
              <a:buFontTx/>
              <a:buNone/>
            </a:pPr>
            <a:r>
              <a:rPr lang="en-US" sz="2400"/>
              <a:t>	VP --&gt; V S</a:t>
            </a:r>
          </a:p>
          <a:p>
            <a:pPr eaLnBrk="1" hangingPunct="1">
              <a:lnSpc>
                <a:spcPct val="90000"/>
              </a:lnSpc>
              <a:buFontTx/>
              <a:buNone/>
            </a:pPr>
            <a:r>
              <a:rPr lang="en-US" sz="2400"/>
              <a:t>	VP --&gt; V S’</a:t>
            </a:r>
          </a:p>
          <a:p>
            <a:pPr eaLnBrk="1" hangingPunct="1">
              <a:lnSpc>
                <a:spcPct val="90000"/>
              </a:lnSpc>
              <a:buFontTx/>
              <a:buNone/>
            </a:pPr>
            <a:endParaRPr lang="en-US" sz="2400"/>
          </a:p>
          <a:p>
            <a:pPr eaLnBrk="1" hangingPunct="1">
              <a:lnSpc>
                <a:spcPct val="90000"/>
              </a:lnSpc>
              <a:buFontTx/>
              <a:buNone/>
            </a:pPr>
            <a:r>
              <a:rPr lang="en-US" sz="2400"/>
              <a:t>	S’ --&gt; Comp S</a:t>
            </a:r>
          </a:p>
        </p:txBody>
      </p:sp>
      <p:sp>
        <p:nvSpPr>
          <p:cNvPr id="132100" name="Text Box 6"/>
          <p:cNvSpPr txBox="1">
            <a:spLocks noChangeArrowheads="1"/>
          </p:cNvSpPr>
          <p:nvPr/>
        </p:nvSpPr>
        <p:spPr bwMode="auto">
          <a:xfrm>
            <a:off x="4038600" y="1447800"/>
            <a:ext cx="3490409" cy="461665"/>
          </a:xfrm>
          <a:prstGeom prst="rect">
            <a:avLst/>
          </a:prstGeom>
          <a:noFill/>
          <a:ln w="9525">
            <a:noFill/>
            <a:miter lim="800000"/>
            <a:headEnd/>
            <a:tailEnd/>
          </a:ln>
        </p:spPr>
        <p:txBody>
          <a:bodyPr wrap="none">
            <a:prstTxWarp prst="textNoShape">
              <a:avLst/>
            </a:prstTxWarp>
            <a:spAutoFit/>
          </a:bodyPr>
          <a:lstStyle/>
          <a:p>
            <a:r>
              <a:rPr lang="en-US" b="0" dirty="0">
                <a:latin typeface="Calibri"/>
              </a:rPr>
              <a:t>Sentences it can generate:</a:t>
            </a:r>
          </a:p>
        </p:txBody>
      </p:sp>
      <p:sp>
        <p:nvSpPr>
          <p:cNvPr id="132101" name="Rectangle 8"/>
          <p:cNvSpPr>
            <a:spLocks noChangeArrowheads="1"/>
          </p:cNvSpPr>
          <p:nvPr/>
        </p:nvSpPr>
        <p:spPr bwMode="auto">
          <a:xfrm>
            <a:off x="5562600" y="2514600"/>
            <a:ext cx="1707018"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S   --&gt; NP VP</a:t>
            </a:r>
          </a:p>
        </p:txBody>
      </p:sp>
      <p:sp>
        <p:nvSpPr>
          <p:cNvPr id="132102" name="Rectangle 9"/>
          <p:cNvSpPr>
            <a:spLocks noChangeArrowheads="1"/>
          </p:cNvSpPr>
          <p:nvPr/>
        </p:nvSpPr>
        <p:spPr bwMode="auto">
          <a:xfrm>
            <a:off x="3276600" y="2971800"/>
            <a:ext cx="1221909"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NP --&gt; N</a:t>
            </a:r>
          </a:p>
        </p:txBody>
      </p:sp>
      <p:sp>
        <p:nvSpPr>
          <p:cNvPr id="132103" name="Rectangle 10"/>
          <p:cNvSpPr>
            <a:spLocks noChangeArrowheads="1"/>
          </p:cNvSpPr>
          <p:nvPr/>
        </p:nvSpPr>
        <p:spPr bwMode="auto">
          <a:xfrm>
            <a:off x="4953000" y="2971800"/>
            <a:ext cx="1531188"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VP  --&gt; V S’</a:t>
            </a:r>
          </a:p>
        </p:txBody>
      </p:sp>
      <p:sp>
        <p:nvSpPr>
          <p:cNvPr id="132104" name="Rectangle 11"/>
          <p:cNvSpPr>
            <a:spLocks noChangeArrowheads="1"/>
          </p:cNvSpPr>
          <p:nvPr/>
        </p:nvSpPr>
        <p:spPr bwMode="auto">
          <a:xfrm>
            <a:off x="3733800" y="3352800"/>
            <a:ext cx="383338"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N</a:t>
            </a:r>
          </a:p>
        </p:txBody>
      </p:sp>
      <p:sp>
        <p:nvSpPr>
          <p:cNvPr id="132105" name="Rectangle 12"/>
          <p:cNvSpPr>
            <a:spLocks noChangeArrowheads="1"/>
          </p:cNvSpPr>
          <p:nvPr/>
        </p:nvSpPr>
        <p:spPr bwMode="auto">
          <a:xfrm>
            <a:off x="5029200" y="3352800"/>
            <a:ext cx="786243"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V   S’</a:t>
            </a:r>
          </a:p>
        </p:txBody>
      </p:sp>
      <p:sp>
        <p:nvSpPr>
          <p:cNvPr id="132106" name="Rectangle 13"/>
          <p:cNvSpPr>
            <a:spLocks noChangeArrowheads="1"/>
          </p:cNvSpPr>
          <p:nvPr/>
        </p:nvSpPr>
        <p:spPr bwMode="auto">
          <a:xfrm>
            <a:off x="3505200" y="3733800"/>
            <a:ext cx="889937" cy="461665"/>
          </a:xfrm>
          <a:prstGeom prst="rect">
            <a:avLst/>
          </a:prstGeom>
          <a:noFill/>
          <a:ln w="9525">
            <a:noFill/>
            <a:miter lim="800000"/>
            <a:headEnd/>
            <a:tailEnd/>
          </a:ln>
        </p:spPr>
        <p:txBody>
          <a:bodyPr wrap="none">
            <a:prstTxWarp prst="textNoShape">
              <a:avLst/>
            </a:prstTxWarp>
            <a:spAutoFit/>
          </a:bodyPr>
          <a:lstStyle/>
          <a:p>
            <a:r>
              <a:rPr lang="en-US" b="0" dirty="0">
                <a:solidFill>
                  <a:schemeClr val="accent2"/>
                </a:solidFill>
                <a:latin typeface="Calibri"/>
                <a:ea typeface="Osaka" pitchFamily="-1" charset="-128"/>
                <a:cs typeface="Osaka" pitchFamily="-1" charset="-128"/>
              </a:rPr>
              <a:t>Sarah</a:t>
            </a:r>
          </a:p>
        </p:txBody>
      </p:sp>
      <p:sp>
        <p:nvSpPr>
          <p:cNvPr id="132107" name="Rectangle 14"/>
          <p:cNvSpPr>
            <a:spLocks noChangeArrowheads="1"/>
          </p:cNvSpPr>
          <p:nvPr/>
        </p:nvSpPr>
        <p:spPr bwMode="auto">
          <a:xfrm>
            <a:off x="4724400" y="3733800"/>
            <a:ext cx="1201738" cy="457200"/>
          </a:xfrm>
          <a:prstGeom prst="rect">
            <a:avLst/>
          </a:prstGeom>
          <a:noFill/>
          <a:ln w="9525">
            <a:noFill/>
            <a:miter lim="800000"/>
            <a:headEnd/>
            <a:tailEnd/>
          </a:ln>
        </p:spPr>
        <p:txBody>
          <a:bodyPr wrap="none">
            <a:prstTxWarp prst="textNoShape">
              <a:avLst/>
            </a:prstTxWarp>
            <a:spAutoFit/>
          </a:bodyPr>
          <a:lstStyle/>
          <a:p>
            <a:r>
              <a:rPr lang="en-US" b="0" dirty="0">
                <a:solidFill>
                  <a:schemeClr val="tx2"/>
                </a:solidFill>
                <a:latin typeface="Calibri"/>
                <a:ea typeface="Osaka" pitchFamily="-1" charset="-128"/>
                <a:cs typeface="Osaka" pitchFamily="-1" charset="-128"/>
              </a:rPr>
              <a:t>thought</a:t>
            </a:r>
          </a:p>
        </p:txBody>
      </p:sp>
      <p:sp>
        <p:nvSpPr>
          <p:cNvPr id="132108" name="Rectangle 15"/>
          <p:cNvSpPr>
            <a:spLocks noChangeArrowheads="1"/>
          </p:cNvSpPr>
          <p:nvPr/>
        </p:nvSpPr>
        <p:spPr bwMode="auto">
          <a:xfrm>
            <a:off x="5867400" y="3733800"/>
            <a:ext cx="699981" cy="461665"/>
          </a:xfrm>
          <a:prstGeom prst="rect">
            <a:avLst/>
          </a:prstGeom>
          <a:noFill/>
          <a:ln w="9525">
            <a:noFill/>
            <a:miter lim="800000"/>
            <a:headEnd/>
            <a:tailEnd/>
          </a:ln>
        </p:spPr>
        <p:txBody>
          <a:bodyPr wrap="none">
            <a:prstTxWarp prst="textNoShape">
              <a:avLst/>
            </a:prstTxWarp>
            <a:spAutoFit/>
          </a:bodyPr>
          <a:lstStyle/>
          <a:p>
            <a:r>
              <a:rPr lang="en-US" b="0" dirty="0">
                <a:solidFill>
                  <a:schemeClr val="tx2"/>
                </a:solidFill>
                <a:latin typeface="Calibri"/>
                <a:ea typeface="Osaka" pitchFamily="-1" charset="-128"/>
                <a:cs typeface="Osaka" pitchFamily="-1" charset="-128"/>
              </a:rPr>
              <a:t>that </a:t>
            </a:r>
          </a:p>
        </p:txBody>
      </p:sp>
      <p:sp>
        <p:nvSpPr>
          <p:cNvPr id="132109" name="Rectangle 16"/>
          <p:cNvSpPr>
            <a:spLocks noChangeArrowheads="1"/>
          </p:cNvSpPr>
          <p:nvPr/>
        </p:nvSpPr>
        <p:spPr bwMode="auto">
          <a:xfrm>
            <a:off x="6553200" y="3733800"/>
            <a:ext cx="945541"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NP VP</a:t>
            </a:r>
          </a:p>
        </p:txBody>
      </p:sp>
      <p:sp>
        <p:nvSpPr>
          <p:cNvPr id="132110" name="Rectangle 17"/>
          <p:cNvSpPr>
            <a:spLocks noChangeArrowheads="1"/>
          </p:cNvSpPr>
          <p:nvPr/>
        </p:nvSpPr>
        <p:spPr bwMode="auto">
          <a:xfrm>
            <a:off x="5638800" y="4191000"/>
            <a:ext cx="1221909" cy="461665"/>
          </a:xfrm>
          <a:prstGeom prst="rect">
            <a:avLst/>
          </a:prstGeom>
          <a:noFill/>
          <a:ln w="9525">
            <a:noFill/>
            <a:miter lim="800000"/>
            <a:headEnd/>
            <a:tailEnd/>
          </a:ln>
        </p:spPr>
        <p:txBody>
          <a:bodyPr wrap="none">
            <a:prstTxWarp prst="textNoShape">
              <a:avLst/>
            </a:prstTxWarp>
            <a:spAutoFit/>
          </a:bodyPr>
          <a:lstStyle/>
          <a:p>
            <a:r>
              <a:rPr lang="en-US" b="0" dirty="0">
                <a:solidFill>
                  <a:schemeClr val="accent2"/>
                </a:solidFill>
                <a:latin typeface="Calibri"/>
                <a:ea typeface="Osaka" pitchFamily="-1" charset="-128"/>
                <a:cs typeface="Osaka" pitchFamily="-1" charset="-128"/>
              </a:rPr>
              <a:t>NP --&gt; N</a:t>
            </a:r>
            <a:endParaRPr lang="en-US" b="0" dirty="0">
              <a:solidFill>
                <a:schemeClr val="tx2"/>
              </a:solidFill>
              <a:latin typeface="Calibri"/>
              <a:ea typeface="Osaka" pitchFamily="-1" charset="-128"/>
              <a:cs typeface="Osaka" pitchFamily="-1" charset="-128"/>
            </a:endParaRPr>
          </a:p>
        </p:txBody>
      </p:sp>
      <p:sp>
        <p:nvSpPr>
          <p:cNvPr id="132111" name="Rectangle 18"/>
          <p:cNvSpPr>
            <a:spLocks noChangeArrowheads="1"/>
          </p:cNvSpPr>
          <p:nvPr/>
        </p:nvSpPr>
        <p:spPr bwMode="auto">
          <a:xfrm>
            <a:off x="7162800" y="4191000"/>
            <a:ext cx="1601069" cy="461665"/>
          </a:xfrm>
          <a:prstGeom prst="rect">
            <a:avLst/>
          </a:prstGeom>
          <a:noFill/>
          <a:ln w="9525">
            <a:noFill/>
            <a:miter lim="800000"/>
            <a:headEnd/>
            <a:tailEnd/>
          </a:ln>
        </p:spPr>
        <p:txBody>
          <a:bodyPr wrap="none">
            <a:prstTxWarp prst="textNoShape">
              <a:avLst/>
            </a:prstTxWarp>
            <a:spAutoFit/>
          </a:bodyPr>
          <a:lstStyle/>
          <a:p>
            <a:r>
              <a:rPr lang="en-US" b="0" dirty="0">
                <a:solidFill>
                  <a:schemeClr val="tx2"/>
                </a:solidFill>
                <a:latin typeface="Calibri"/>
                <a:ea typeface="Osaka" pitchFamily="-1" charset="-128"/>
                <a:cs typeface="Osaka" pitchFamily="-1" charset="-128"/>
              </a:rPr>
              <a:t>VP --&gt; V NP</a:t>
            </a:r>
          </a:p>
        </p:txBody>
      </p:sp>
      <p:sp>
        <p:nvSpPr>
          <p:cNvPr id="132112" name="Rectangle 19"/>
          <p:cNvSpPr>
            <a:spLocks noChangeArrowheads="1"/>
          </p:cNvSpPr>
          <p:nvPr/>
        </p:nvSpPr>
        <p:spPr bwMode="auto">
          <a:xfrm>
            <a:off x="6096000" y="4572000"/>
            <a:ext cx="383338" cy="461665"/>
          </a:xfrm>
          <a:prstGeom prst="rect">
            <a:avLst/>
          </a:prstGeom>
          <a:noFill/>
          <a:ln w="9525">
            <a:noFill/>
            <a:miter lim="800000"/>
            <a:headEnd/>
            <a:tailEnd/>
          </a:ln>
        </p:spPr>
        <p:txBody>
          <a:bodyPr wrap="none">
            <a:prstTxWarp prst="textNoShape">
              <a:avLst/>
            </a:prstTxWarp>
            <a:spAutoFit/>
          </a:bodyPr>
          <a:lstStyle/>
          <a:p>
            <a:r>
              <a:rPr lang="en-US" b="0" dirty="0">
                <a:solidFill>
                  <a:schemeClr val="accent2"/>
                </a:solidFill>
                <a:latin typeface="Calibri"/>
                <a:ea typeface="Osaka" pitchFamily="-1" charset="-128"/>
                <a:cs typeface="Osaka" pitchFamily="-1" charset="-128"/>
              </a:rPr>
              <a:t>N</a:t>
            </a:r>
            <a:endParaRPr lang="en-US" b="0" dirty="0">
              <a:solidFill>
                <a:schemeClr val="tx2"/>
              </a:solidFill>
              <a:latin typeface="Calibri"/>
              <a:ea typeface="Osaka" pitchFamily="-1" charset="-128"/>
              <a:cs typeface="Osaka" pitchFamily="-1" charset="-128"/>
            </a:endParaRPr>
          </a:p>
        </p:txBody>
      </p:sp>
      <p:sp>
        <p:nvSpPr>
          <p:cNvPr id="132113" name="Rectangle 20"/>
          <p:cNvSpPr>
            <a:spLocks noChangeArrowheads="1"/>
          </p:cNvSpPr>
          <p:nvPr/>
        </p:nvSpPr>
        <p:spPr bwMode="auto">
          <a:xfrm>
            <a:off x="5943600" y="4953000"/>
            <a:ext cx="619881" cy="461665"/>
          </a:xfrm>
          <a:prstGeom prst="rect">
            <a:avLst/>
          </a:prstGeom>
          <a:noFill/>
          <a:ln w="9525">
            <a:noFill/>
            <a:miter lim="800000"/>
            <a:headEnd/>
            <a:tailEnd/>
          </a:ln>
        </p:spPr>
        <p:txBody>
          <a:bodyPr wrap="none">
            <a:prstTxWarp prst="textNoShape">
              <a:avLst/>
            </a:prstTxWarp>
            <a:spAutoFit/>
          </a:bodyPr>
          <a:lstStyle/>
          <a:p>
            <a:r>
              <a:rPr lang="en-US" b="0" dirty="0">
                <a:solidFill>
                  <a:schemeClr val="accent2"/>
                </a:solidFill>
                <a:latin typeface="Calibri"/>
                <a:ea typeface="Osaka" pitchFamily="-1" charset="-128"/>
                <a:cs typeface="Osaka" pitchFamily="-1" charset="-128"/>
              </a:rPr>
              <a:t>she</a:t>
            </a:r>
            <a:endParaRPr lang="en-US" b="0" dirty="0">
              <a:solidFill>
                <a:schemeClr val="tx2"/>
              </a:solidFill>
              <a:latin typeface="Calibri"/>
              <a:ea typeface="Osaka" pitchFamily="-1" charset="-128"/>
              <a:cs typeface="Osaka" pitchFamily="-1" charset="-128"/>
            </a:endParaRPr>
          </a:p>
        </p:txBody>
      </p:sp>
      <p:sp>
        <p:nvSpPr>
          <p:cNvPr id="132114" name="Rectangle 21"/>
          <p:cNvSpPr>
            <a:spLocks noChangeArrowheads="1"/>
          </p:cNvSpPr>
          <p:nvPr/>
        </p:nvSpPr>
        <p:spPr bwMode="auto">
          <a:xfrm>
            <a:off x="7467600" y="4572000"/>
            <a:ext cx="786543" cy="461665"/>
          </a:xfrm>
          <a:prstGeom prst="rect">
            <a:avLst/>
          </a:prstGeom>
          <a:noFill/>
          <a:ln w="9525">
            <a:noFill/>
            <a:miter lim="800000"/>
            <a:headEnd/>
            <a:tailEnd/>
          </a:ln>
        </p:spPr>
        <p:txBody>
          <a:bodyPr wrap="none">
            <a:prstTxWarp prst="textNoShape">
              <a:avLst/>
            </a:prstTxWarp>
            <a:spAutoFit/>
          </a:bodyPr>
          <a:lstStyle/>
          <a:p>
            <a:r>
              <a:rPr lang="en-US" b="0" dirty="0">
                <a:solidFill>
                  <a:schemeClr val="tx2"/>
                </a:solidFill>
                <a:latin typeface="Calibri"/>
                <a:ea typeface="Osaka" pitchFamily="-1" charset="-128"/>
                <a:cs typeface="Osaka" pitchFamily="-1" charset="-128"/>
              </a:rPr>
              <a:t>V NP</a:t>
            </a:r>
          </a:p>
        </p:txBody>
      </p:sp>
      <p:sp>
        <p:nvSpPr>
          <p:cNvPr id="132115" name="Rectangle 22"/>
          <p:cNvSpPr>
            <a:spLocks noChangeArrowheads="1"/>
          </p:cNvSpPr>
          <p:nvPr/>
        </p:nvSpPr>
        <p:spPr bwMode="auto">
          <a:xfrm>
            <a:off x="6858000" y="4953000"/>
            <a:ext cx="991828" cy="461665"/>
          </a:xfrm>
          <a:prstGeom prst="rect">
            <a:avLst/>
          </a:prstGeom>
          <a:noFill/>
          <a:ln w="9525">
            <a:noFill/>
            <a:miter lim="800000"/>
            <a:headEnd/>
            <a:tailEnd/>
          </a:ln>
        </p:spPr>
        <p:txBody>
          <a:bodyPr wrap="none">
            <a:prstTxWarp prst="textNoShape">
              <a:avLst/>
            </a:prstTxWarp>
            <a:spAutoFit/>
          </a:bodyPr>
          <a:lstStyle/>
          <a:p>
            <a:r>
              <a:rPr lang="en-US" b="0" dirty="0">
                <a:solidFill>
                  <a:schemeClr val="tx2"/>
                </a:solidFill>
                <a:latin typeface="Calibri"/>
                <a:ea typeface="Osaka" pitchFamily="-1" charset="-128"/>
                <a:cs typeface="Osaka" pitchFamily="-1" charset="-128"/>
              </a:rPr>
              <a:t>solved</a:t>
            </a:r>
          </a:p>
        </p:txBody>
      </p:sp>
      <p:sp>
        <p:nvSpPr>
          <p:cNvPr id="132116" name="Text Box 7"/>
          <p:cNvSpPr txBox="1">
            <a:spLocks noChangeArrowheads="1"/>
          </p:cNvSpPr>
          <p:nvPr/>
        </p:nvSpPr>
        <p:spPr bwMode="auto">
          <a:xfrm>
            <a:off x="3733800" y="1981200"/>
            <a:ext cx="4800600" cy="830997"/>
          </a:xfrm>
          <a:prstGeom prst="rect">
            <a:avLst/>
          </a:prstGeom>
          <a:noFill/>
          <a:ln w="9525">
            <a:noFill/>
            <a:miter lim="800000"/>
            <a:headEnd/>
            <a:tailEnd/>
          </a:ln>
        </p:spPr>
        <p:txBody>
          <a:bodyPr>
            <a:prstTxWarp prst="textNoShape">
              <a:avLst/>
            </a:prstTxWarp>
            <a:spAutoFit/>
          </a:bodyPr>
          <a:lstStyle/>
          <a:p>
            <a:r>
              <a:rPr lang="en-US" b="0" dirty="0">
                <a:latin typeface="Calibri"/>
              </a:rPr>
              <a:t>Sarah thought that she solved the Labyrinth.</a:t>
            </a:r>
          </a:p>
        </p:txBody>
      </p:sp>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4"/>
          <p:cNvSpPr>
            <a:spLocks noGrp="1" noChangeArrowheads="1"/>
          </p:cNvSpPr>
          <p:nvPr>
            <p:ph type="title" idx="4294967295"/>
          </p:nvPr>
        </p:nvSpPr>
        <p:spPr>
          <a:xfrm>
            <a:off x="0" y="228600"/>
            <a:ext cx="9144000" cy="1143000"/>
          </a:xfrm>
          <a:noFill/>
        </p:spPr>
        <p:txBody>
          <a:bodyPr/>
          <a:lstStyle/>
          <a:p>
            <a:pPr eaLnBrk="1" hangingPunct="1"/>
            <a:r>
              <a:rPr lang="en-US" sz="3200"/>
              <a:t>A Slightly Bigger Grammar</a:t>
            </a:r>
            <a:endParaRPr lang="en-US" sz="2400"/>
          </a:p>
        </p:txBody>
      </p:sp>
      <p:sp>
        <p:nvSpPr>
          <p:cNvPr id="134147" name="Rectangle 5"/>
          <p:cNvSpPr>
            <a:spLocks noGrp="1" noChangeArrowheads="1"/>
          </p:cNvSpPr>
          <p:nvPr>
            <p:ph type="body" idx="4294967295"/>
          </p:nvPr>
        </p:nvSpPr>
        <p:spPr>
          <a:xfrm>
            <a:off x="381000" y="1143000"/>
            <a:ext cx="4572000" cy="5486400"/>
          </a:xfrm>
          <a:noFill/>
        </p:spPr>
        <p:txBody>
          <a:bodyPr/>
          <a:lstStyle/>
          <a:p>
            <a:pPr eaLnBrk="1" hangingPunct="1">
              <a:lnSpc>
                <a:spcPct val="90000"/>
              </a:lnSpc>
              <a:buFontTx/>
              <a:buNone/>
            </a:pPr>
            <a:r>
              <a:rPr lang="en-US" sz="2400"/>
              <a:t>9 Rules</a:t>
            </a:r>
            <a:br>
              <a:rPr lang="en-US" sz="2400"/>
            </a:br>
            <a:r>
              <a:rPr lang="en-US" sz="2400"/>
              <a:t/>
            </a:r>
            <a:br>
              <a:rPr lang="en-US" sz="2400"/>
            </a:br>
            <a:r>
              <a:rPr lang="en-US" sz="2400"/>
              <a:t>S   --&gt; NP VP</a:t>
            </a:r>
            <a:br>
              <a:rPr lang="en-US" sz="2400"/>
            </a:br>
            <a:r>
              <a:rPr lang="en-US" sz="2400"/>
              <a:t>S   --&gt; S’ VP</a:t>
            </a:r>
          </a:p>
          <a:p>
            <a:pPr eaLnBrk="1" hangingPunct="1">
              <a:lnSpc>
                <a:spcPct val="90000"/>
              </a:lnSpc>
              <a:buFontTx/>
              <a:buNone/>
            </a:pPr>
            <a:endParaRPr lang="en-US" sz="2400"/>
          </a:p>
          <a:p>
            <a:pPr eaLnBrk="1" hangingPunct="1">
              <a:lnSpc>
                <a:spcPct val="90000"/>
              </a:lnSpc>
              <a:buFontTx/>
              <a:buNone/>
            </a:pPr>
            <a:r>
              <a:rPr lang="en-US" sz="2400"/>
              <a:t>	NP	--&gt; Det N</a:t>
            </a:r>
            <a:br>
              <a:rPr lang="en-US" sz="2400"/>
            </a:br>
            <a:r>
              <a:rPr lang="en-US" sz="2400"/>
              <a:t>NP	--&gt; N</a:t>
            </a:r>
          </a:p>
          <a:p>
            <a:pPr eaLnBrk="1" hangingPunct="1">
              <a:lnSpc>
                <a:spcPct val="90000"/>
              </a:lnSpc>
              <a:buFontTx/>
              <a:buNone/>
            </a:pPr>
            <a:r>
              <a:rPr lang="en-US" sz="2400"/>
              <a:t/>
            </a:r>
            <a:br>
              <a:rPr lang="en-US" sz="2400"/>
            </a:br>
            <a:r>
              <a:rPr lang="en-US" sz="2400"/>
              <a:t>VP	--&gt; V NP</a:t>
            </a:r>
            <a:br>
              <a:rPr lang="en-US" sz="2400"/>
            </a:br>
            <a:r>
              <a:rPr lang="en-US" sz="2400"/>
              <a:t>VP	--&gt; V</a:t>
            </a:r>
          </a:p>
          <a:p>
            <a:pPr eaLnBrk="1" hangingPunct="1">
              <a:lnSpc>
                <a:spcPct val="90000"/>
              </a:lnSpc>
              <a:buFontTx/>
              <a:buNone/>
            </a:pPr>
            <a:r>
              <a:rPr lang="en-US" sz="2400"/>
              <a:t>	VP --&gt; V S</a:t>
            </a:r>
          </a:p>
          <a:p>
            <a:pPr eaLnBrk="1" hangingPunct="1">
              <a:lnSpc>
                <a:spcPct val="90000"/>
              </a:lnSpc>
              <a:buFontTx/>
              <a:buNone/>
            </a:pPr>
            <a:r>
              <a:rPr lang="en-US" sz="2400"/>
              <a:t>	VP --&gt; V S’</a:t>
            </a:r>
          </a:p>
          <a:p>
            <a:pPr eaLnBrk="1" hangingPunct="1">
              <a:lnSpc>
                <a:spcPct val="90000"/>
              </a:lnSpc>
              <a:buFontTx/>
              <a:buNone/>
            </a:pPr>
            <a:endParaRPr lang="en-US" sz="2400"/>
          </a:p>
          <a:p>
            <a:pPr eaLnBrk="1" hangingPunct="1">
              <a:lnSpc>
                <a:spcPct val="90000"/>
              </a:lnSpc>
              <a:buFontTx/>
              <a:buNone/>
            </a:pPr>
            <a:r>
              <a:rPr lang="en-US" sz="2400"/>
              <a:t>	S’ --&gt; Comp S</a:t>
            </a:r>
          </a:p>
        </p:txBody>
      </p:sp>
      <p:sp>
        <p:nvSpPr>
          <p:cNvPr id="134148" name="Text Box 6"/>
          <p:cNvSpPr txBox="1">
            <a:spLocks noChangeArrowheads="1"/>
          </p:cNvSpPr>
          <p:nvPr/>
        </p:nvSpPr>
        <p:spPr bwMode="auto">
          <a:xfrm>
            <a:off x="4038600" y="1447800"/>
            <a:ext cx="3490409" cy="461665"/>
          </a:xfrm>
          <a:prstGeom prst="rect">
            <a:avLst/>
          </a:prstGeom>
          <a:noFill/>
          <a:ln w="9525">
            <a:noFill/>
            <a:miter lim="800000"/>
            <a:headEnd/>
            <a:tailEnd/>
          </a:ln>
        </p:spPr>
        <p:txBody>
          <a:bodyPr wrap="none">
            <a:prstTxWarp prst="textNoShape">
              <a:avLst/>
            </a:prstTxWarp>
            <a:spAutoFit/>
          </a:bodyPr>
          <a:lstStyle/>
          <a:p>
            <a:r>
              <a:rPr lang="en-US" b="0" dirty="0">
                <a:latin typeface="Calibri"/>
              </a:rPr>
              <a:t>Sentences it can generate:</a:t>
            </a:r>
          </a:p>
        </p:txBody>
      </p:sp>
      <p:sp>
        <p:nvSpPr>
          <p:cNvPr id="134149" name="Rectangle 8"/>
          <p:cNvSpPr>
            <a:spLocks noChangeArrowheads="1"/>
          </p:cNvSpPr>
          <p:nvPr/>
        </p:nvSpPr>
        <p:spPr bwMode="auto">
          <a:xfrm>
            <a:off x="5562600" y="2514600"/>
            <a:ext cx="1707018"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S   --&gt; NP VP</a:t>
            </a:r>
          </a:p>
        </p:txBody>
      </p:sp>
      <p:sp>
        <p:nvSpPr>
          <p:cNvPr id="134150" name="Rectangle 9"/>
          <p:cNvSpPr>
            <a:spLocks noChangeArrowheads="1"/>
          </p:cNvSpPr>
          <p:nvPr/>
        </p:nvSpPr>
        <p:spPr bwMode="auto">
          <a:xfrm>
            <a:off x="3276600" y="2971800"/>
            <a:ext cx="1221909"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NP --&gt; N</a:t>
            </a:r>
          </a:p>
        </p:txBody>
      </p:sp>
      <p:sp>
        <p:nvSpPr>
          <p:cNvPr id="134151" name="Rectangle 10"/>
          <p:cNvSpPr>
            <a:spLocks noChangeArrowheads="1"/>
          </p:cNvSpPr>
          <p:nvPr/>
        </p:nvSpPr>
        <p:spPr bwMode="auto">
          <a:xfrm>
            <a:off x="4953000" y="2971800"/>
            <a:ext cx="1531188"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VP  --&gt; V S’</a:t>
            </a:r>
          </a:p>
        </p:txBody>
      </p:sp>
      <p:sp>
        <p:nvSpPr>
          <p:cNvPr id="134152" name="Rectangle 11"/>
          <p:cNvSpPr>
            <a:spLocks noChangeArrowheads="1"/>
          </p:cNvSpPr>
          <p:nvPr/>
        </p:nvSpPr>
        <p:spPr bwMode="auto">
          <a:xfrm>
            <a:off x="3733800" y="3352800"/>
            <a:ext cx="383338"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N</a:t>
            </a:r>
          </a:p>
        </p:txBody>
      </p:sp>
      <p:sp>
        <p:nvSpPr>
          <p:cNvPr id="134153" name="Rectangle 12"/>
          <p:cNvSpPr>
            <a:spLocks noChangeArrowheads="1"/>
          </p:cNvSpPr>
          <p:nvPr/>
        </p:nvSpPr>
        <p:spPr bwMode="auto">
          <a:xfrm>
            <a:off x="5029200" y="3352800"/>
            <a:ext cx="786243"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V   S’</a:t>
            </a:r>
          </a:p>
        </p:txBody>
      </p:sp>
      <p:sp>
        <p:nvSpPr>
          <p:cNvPr id="134154" name="Rectangle 13"/>
          <p:cNvSpPr>
            <a:spLocks noChangeArrowheads="1"/>
          </p:cNvSpPr>
          <p:nvPr/>
        </p:nvSpPr>
        <p:spPr bwMode="auto">
          <a:xfrm>
            <a:off x="3505200" y="3733800"/>
            <a:ext cx="889937" cy="461665"/>
          </a:xfrm>
          <a:prstGeom prst="rect">
            <a:avLst/>
          </a:prstGeom>
          <a:noFill/>
          <a:ln w="9525">
            <a:noFill/>
            <a:miter lim="800000"/>
            <a:headEnd/>
            <a:tailEnd/>
          </a:ln>
        </p:spPr>
        <p:txBody>
          <a:bodyPr wrap="none">
            <a:prstTxWarp prst="textNoShape">
              <a:avLst/>
            </a:prstTxWarp>
            <a:spAutoFit/>
          </a:bodyPr>
          <a:lstStyle/>
          <a:p>
            <a:r>
              <a:rPr lang="en-US" b="0" dirty="0">
                <a:solidFill>
                  <a:schemeClr val="accent2"/>
                </a:solidFill>
                <a:latin typeface="Calibri"/>
                <a:ea typeface="Osaka" pitchFamily="-1" charset="-128"/>
                <a:cs typeface="Osaka" pitchFamily="-1" charset="-128"/>
              </a:rPr>
              <a:t>Sarah</a:t>
            </a:r>
          </a:p>
        </p:txBody>
      </p:sp>
      <p:sp>
        <p:nvSpPr>
          <p:cNvPr id="134155" name="Rectangle 14"/>
          <p:cNvSpPr>
            <a:spLocks noChangeArrowheads="1"/>
          </p:cNvSpPr>
          <p:nvPr/>
        </p:nvSpPr>
        <p:spPr bwMode="auto">
          <a:xfrm>
            <a:off x="4724400" y="3733800"/>
            <a:ext cx="1201738" cy="457200"/>
          </a:xfrm>
          <a:prstGeom prst="rect">
            <a:avLst/>
          </a:prstGeom>
          <a:noFill/>
          <a:ln w="9525">
            <a:noFill/>
            <a:miter lim="800000"/>
            <a:headEnd/>
            <a:tailEnd/>
          </a:ln>
        </p:spPr>
        <p:txBody>
          <a:bodyPr wrap="none">
            <a:prstTxWarp prst="textNoShape">
              <a:avLst/>
            </a:prstTxWarp>
            <a:spAutoFit/>
          </a:bodyPr>
          <a:lstStyle/>
          <a:p>
            <a:r>
              <a:rPr lang="en-US" b="0" dirty="0">
                <a:solidFill>
                  <a:schemeClr val="tx2"/>
                </a:solidFill>
                <a:latin typeface="Calibri"/>
                <a:ea typeface="Osaka" pitchFamily="-1" charset="-128"/>
                <a:cs typeface="Osaka" pitchFamily="-1" charset="-128"/>
              </a:rPr>
              <a:t>thought</a:t>
            </a:r>
          </a:p>
        </p:txBody>
      </p:sp>
      <p:sp>
        <p:nvSpPr>
          <p:cNvPr id="134156" name="Rectangle 15"/>
          <p:cNvSpPr>
            <a:spLocks noChangeArrowheads="1"/>
          </p:cNvSpPr>
          <p:nvPr/>
        </p:nvSpPr>
        <p:spPr bwMode="auto">
          <a:xfrm>
            <a:off x="5867400" y="3733800"/>
            <a:ext cx="699981" cy="461665"/>
          </a:xfrm>
          <a:prstGeom prst="rect">
            <a:avLst/>
          </a:prstGeom>
          <a:noFill/>
          <a:ln w="9525">
            <a:noFill/>
            <a:miter lim="800000"/>
            <a:headEnd/>
            <a:tailEnd/>
          </a:ln>
        </p:spPr>
        <p:txBody>
          <a:bodyPr wrap="none">
            <a:prstTxWarp prst="textNoShape">
              <a:avLst/>
            </a:prstTxWarp>
            <a:spAutoFit/>
          </a:bodyPr>
          <a:lstStyle/>
          <a:p>
            <a:r>
              <a:rPr lang="en-US" b="0" dirty="0">
                <a:solidFill>
                  <a:schemeClr val="tx2"/>
                </a:solidFill>
                <a:latin typeface="Calibri"/>
                <a:ea typeface="Osaka" pitchFamily="-1" charset="-128"/>
                <a:cs typeface="Osaka" pitchFamily="-1" charset="-128"/>
              </a:rPr>
              <a:t>that </a:t>
            </a:r>
          </a:p>
        </p:txBody>
      </p:sp>
      <p:sp>
        <p:nvSpPr>
          <p:cNvPr id="134157" name="Rectangle 16"/>
          <p:cNvSpPr>
            <a:spLocks noChangeArrowheads="1"/>
          </p:cNvSpPr>
          <p:nvPr/>
        </p:nvSpPr>
        <p:spPr bwMode="auto">
          <a:xfrm>
            <a:off x="6553200" y="3733800"/>
            <a:ext cx="945541"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NP VP</a:t>
            </a:r>
          </a:p>
        </p:txBody>
      </p:sp>
      <p:sp>
        <p:nvSpPr>
          <p:cNvPr id="134158" name="Rectangle 17"/>
          <p:cNvSpPr>
            <a:spLocks noChangeArrowheads="1"/>
          </p:cNvSpPr>
          <p:nvPr/>
        </p:nvSpPr>
        <p:spPr bwMode="auto">
          <a:xfrm>
            <a:off x="5638800" y="4191000"/>
            <a:ext cx="1221909"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NP --&gt; N</a:t>
            </a:r>
          </a:p>
        </p:txBody>
      </p:sp>
      <p:sp>
        <p:nvSpPr>
          <p:cNvPr id="134159" name="Rectangle 18"/>
          <p:cNvSpPr>
            <a:spLocks noChangeArrowheads="1"/>
          </p:cNvSpPr>
          <p:nvPr/>
        </p:nvSpPr>
        <p:spPr bwMode="auto">
          <a:xfrm>
            <a:off x="7162800" y="4191000"/>
            <a:ext cx="1601069"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VP --&gt; V NP</a:t>
            </a:r>
          </a:p>
        </p:txBody>
      </p:sp>
      <p:sp>
        <p:nvSpPr>
          <p:cNvPr id="134160" name="Rectangle 19"/>
          <p:cNvSpPr>
            <a:spLocks noChangeArrowheads="1"/>
          </p:cNvSpPr>
          <p:nvPr/>
        </p:nvSpPr>
        <p:spPr bwMode="auto">
          <a:xfrm>
            <a:off x="6096000" y="4572000"/>
            <a:ext cx="383338"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N</a:t>
            </a:r>
          </a:p>
        </p:txBody>
      </p:sp>
      <p:sp>
        <p:nvSpPr>
          <p:cNvPr id="134161" name="Rectangle 20"/>
          <p:cNvSpPr>
            <a:spLocks noChangeArrowheads="1"/>
          </p:cNvSpPr>
          <p:nvPr/>
        </p:nvSpPr>
        <p:spPr bwMode="auto">
          <a:xfrm>
            <a:off x="5943600" y="4953000"/>
            <a:ext cx="619881" cy="461665"/>
          </a:xfrm>
          <a:prstGeom prst="rect">
            <a:avLst/>
          </a:prstGeom>
          <a:noFill/>
          <a:ln w="9525">
            <a:noFill/>
            <a:miter lim="800000"/>
            <a:headEnd/>
            <a:tailEnd/>
          </a:ln>
        </p:spPr>
        <p:txBody>
          <a:bodyPr wrap="none">
            <a:prstTxWarp prst="textNoShape">
              <a:avLst/>
            </a:prstTxWarp>
            <a:spAutoFit/>
          </a:bodyPr>
          <a:lstStyle/>
          <a:p>
            <a:r>
              <a:rPr lang="en-US" b="0" dirty="0">
                <a:solidFill>
                  <a:schemeClr val="accent2"/>
                </a:solidFill>
                <a:latin typeface="Calibri"/>
                <a:ea typeface="Osaka" pitchFamily="-1" charset="-128"/>
                <a:cs typeface="Osaka" pitchFamily="-1" charset="-128"/>
              </a:rPr>
              <a:t>she</a:t>
            </a:r>
            <a:endParaRPr lang="en-US" b="0" dirty="0">
              <a:solidFill>
                <a:schemeClr val="tx2"/>
              </a:solidFill>
              <a:latin typeface="Calibri"/>
              <a:ea typeface="Osaka" pitchFamily="-1" charset="-128"/>
              <a:cs typeface="Osaka" pitchFamily="-1" charset="-128"/>
            </a:endParaRPr>
          </a:p>
        </p:txBody>
      </p:sp>
      <p:sp>
        <p:nvSpPr>
          <p:cNvPr id="134162" name="Rectangle 21"/>
          <p:cNvSpPr>
            <a:spLocks noChangeArrowheads="1"/>
          </p:cNvSpPr>
          <p:nvPr/>
        </p:nvSpPr>
        <p:spPr bwMode="auto">
          <a:xfrm>
            <a:off x="7467600" y="4572000"/>
            <a:ext cx="786543"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V </a:t>
            </a:r>
            <a:r>
              <a:rPr lang="en-US" b="0" dirty="0">
                <a:solidFill>
                  <a:schemeClr val="accent2"/>
                </a:solidFill>
                <a:latin typeface="Calibri"/>
                <a:ea typeface="Osaka" pitchFamily="-1" charset="-128"/>
                <a:cs typeface="Osaka" pitchFamily="-1" charset="-128"/>
              </a:rPr>
              <a:t>NP</a:t>
            </a:r>
            <a:endParaRPr lang="en-US" b="0" dirty="0">
              <a:latin typeface="Calibri"/>
              <a:ea typeface="Osaka" pitchFamily="-1" charset="-128"/>
              <a:cs typeface="Osaka" pitchFamily="-1" charset="-128"/>
            </a:endParaRPr>
          </a:p>
        </p:txBody>
      </p:sp>
      <p:sp>
        <p:nvSpPr>
          <p:cNvPr id="134163" name="Rectangle 22"/>
          <p:cNvSpPr>
            <a:spLocks noChangeArrowheads="1"/>
          </p:cNvSpPr>
          <p:nvPr/>
        </p:nvSpPr>
        <p:spPr bwMode="auto">
          <a:xfrm>
            <a:off x="6858000" y="4953000"/>
            <a:ext cx="991828" cy="461665"/>
          </a:xfrm>
          <a:prstGeom prst="rect">
            <a:avLst/>
          </a:prstGeom>
          <a:noFill/>
          <a:ln w="9525">
            <a:noFill/>
            <a:miter lim="800000"/>
            <a:headEnd/>
            <a:tailEnd/>
          </a:ln>
        </p:spPr>
        <p:txBody>
          <a:bodyPr wrap="none">
            <a:prstTxWarp prst="textNoShape">
              <a:avLst/>
            </a:prstTxWarp>
            <a:spAutoFit/>
          </a:bodyPr>
          <a:lstStyle/>
          <a:p>
            <a:r>
              <a:rPr lang="en-US" b="0" dirty="0">
                <a:solidFill>
                  <a:schemeClr val="tx2"/>
                </a:solidFill>
                <a:latin typeface="Calibri"/>
                <a:ea typeface="Osaka" pitchFamily="-1" charset="-128"/>
                <a:cs typeface="Osaka" pitchFamily="-1" charset="-128"/>
              </a:rPr>
              <a:t>solved</a:t>
            </a:r>
          </a:p>
        </p:txBody>
      </p:sp>
      <p:sp>
        <p:nvSpPr>
          <p:cNvPr id="134164" name="Rectangle 23"/>
          <p:cNvSpPr>
            <a:spLocks noChangeArrowheads="1"/>
          </p:cNvSpPr>
          <p:nvPr/>
        </p:nvSpPr>
        <p:spPr bwMode="auto">
          <a:xfrm>
            <a:off x="6858000" y="5410200"/>
            <a:ext cx="1737074" cy="461665"/>
          </a:xfrm>
          <a:prstGeom prst="rect">
            <a:avLst/>
          </a:prstGeom>
          <a:noFill/>
          <a:ln w="9525">
            <a:noFill/>
            <a:miter lim="800000"/>
            <a:headEnd/>
            <a:tailEnd/>
          </a:ln>
        </p:spPr>
        <p:txBody>
          <a:bodyPr wrap="none">
            <a:prstTxWarp prst="textNoShape">
              <a:avLst/>
            </a:prstTxWarp>
            <a:spAutoFit/>
          </a:bodyPr>
          <a:lstStyle/>
          <a:p>
            <a:r>
              <a:rPr lang="en-US" b="0" dirty="0">
                <a:solidFill>
                  <a:schemeClr val="accent2"/>
                </a:solidFill>
                <a:latin typeface="Calibri"/>
                <a:ea typeface="Osaka" pitchFamily="-1" charset="-128"/>
                <a:cs typeface="Osaka" pitchFamily="-1" charset="-128"/>
              </a:rPr>
              <a:t>NP --&gt; </a:t>
            </a:r>
            <a:r>
              <a:rPr lang="en-US" b="0" dirty="0" err="1">
                <a:solidFill>
                  <a:schemeClr val="accent2"/>
                </a:solidFill>
                <a:latin typeface="Calibri"/>
                <a:ea typeface="Osaka" pitchFamily="-1" charset="-128"/>
                <a:cs typeface="Osaka" pitchFamily="-1" charset="-128"/>
              </a:rPr>
              <a:t>Det</a:t>
            </a:r>
            <a:r>
              <a:rPr lang="en-US" b="0" dirty="0">
                <a:solidFill>
                  <a:schemeClr val="accent2"/>
                </a:solidFill>
                <a:latin typeface="Calibri"/>
                <a:ea typeface="Osaka" pitchFamily="-1" charset="-128"/>
                <a:cs typeface="Osaka" pitchFamily="-1" charset="-128"/>
              </a:rPr>
              <a:t> N</a:t>
            </a:r>
            <a:endParaRPr lang="en-US" b="0" dirty="0">
              <a:latin typeface="Calibri"/>
              <a:ea typeface="Osaka" pitchFamily="-1" charset="-128"/>
              <a:cs typeface="Osaka" pitchFamily="-1" charset="-128"/>
            </a:endParaRPr>
          </a:p>
        </p:txBody>
      </p:sp>
      <p:sp>
        <p:nvSpPr>
          <p:cNvPr id="134165" name="AutoShape 24"/>
          <p:cNvSpPr>
            <a:spLocks noChangeArrowheads="1"/>
          </p:cNvSpPr>
          <p:nvPr/>
        </p:nvSpPr>
        <p:spPr bwMode="auto">
          <a:xfrm>
            <a:off x="762000" y="2895600"/>
            <a:ext cx="1905000" cy="381000"/>
          </a:xfrm>
          <a:prstGeom prst="roundRect">
            <a:avLst>
              <a:gd name="adj" fmla="val 16667"/>
            </a:avLst>
          </a:prstGeom>
          <a:noFill/>
          <a:ln w="9525">
            <a:solidFill>
              <a:schemeClr val="tx2"/>
            </a:solidFill>
            <a:round/>
            <a:headEnd/>
            <a:tailEnd/>
          </a:ln>
        </p:spPr>
        <p:txBody>
          <a:bodyPr wrap="none" anchor="ctr">
            <a:prstTxWarp prst="textNoShape">
              <a:avLst/>
            </a:prstTxWarp>
          </a:bodyPr>
          <a:lstStyle/>
          <a:p>
            <a:endParaRPr lang="en-US" dirty="0">
              <a:latin typeface="Calibri"/>
            </a:endParaRPr>
          </a:p>
        </p:txBody>
      </p:sp>
      <p:sp>
        <p:nvSpPr>
          <p:cNvPr id="134166" name="Text Box 7"/>
          <p:cNvSpPr txBox="1">
            <a:spLocks noChangeArrowheads="1"/>
          </p:cNvSpPr>
          <p:nvPr/>
        </p:nvSpPr>
        <p:spPr bwMode="auto">
          <a:xfrm>
            <a:off x="3733800" y="1981200"/>
            <a:ext cx="4800600" cy="830997"/>
          </a:xfrm>
          <a:prstGeom prst="rect">
            <a:avLst/>
          </a:prstGeom>
          <a:noFill/>
          <a:ln w="9525">
            <a:noFill/>
            <a:miter lim="800000"/>
            <a:headEnd/>
            <a:tailEnd/>
          </a:ln>
        </p:spPr>
        <p:txBody>
          <a:bodyPr>
            <a:prstTxWarp prst="textNoShape">
              <a:avLst/>
            </a:prstTxWarp>
            <a:spAutoFit/>
          </a:bodyPr>
          <a:lstStyle/>
          <a:p>
            <a:r>
              <a:rPr lang="en-US" b="0" dirty="0">
                <a:latin typeface="Calibri"/>
              </a:rPr>
              <a:t>Sarah thought that she solved the Labyrinth.</a:t>
            </a:r>
          </a:p>
        </p:txBody>
      </p:sp>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4"/>
          <p:cNvSpPr>
            <a:spLocks noGrp="1" noChangeArrowheads="1"/>
          </p:cNvSpPr>
          <p:nvPr>
            <p:ph type="title" idx="4294967295"/>
          </p:nvPr>
        </p:nvSpPr>
        <p:spPr>
          <a:xfrm>
            <a:off x="0" y="228600"/>
            <a:ext cx="9144000" cy="1143000"/>
          </a:xfrm>
          <a:noFill/>
        </p:spPr>
        <p:txBody>
          <a:bodyPr/>
          <a:lstStyle/>
          <a:p>
            <a:pPr eaLnBrk="1" hangingPunct="1"/>
            <a:r>
              <a:rPr lang="en-US" sz="3200"/>
              <a:t>A Slightly Bigger Grammar</a:t>
            </a:r>
            <a:endParaRPr lang="en-US" sz="2400"/>
          </a:p>
        </p:txBody>
      </p:sp>
      <p:sp>
        <p:nvSpPr>
          <p:cNvPr id="136195" name="Rectangle 5"/>
          <p:cNvSpPr>
            <a:spLocks noGrp="1" noChangeArrowheads="1"/>
          </p:cNvSpPr>
          <p:nvPr>
            <p:ph type="body" idx="4294967295"/>
          </p:nvPr>
        </p:nvSpPr>
        <p:spPr>
          <a:xfrm>
            <a:off x="381000" y="1143000"/>
            <a:ext cx="4572000" cy="5486400"/>
          </a:xfrm>
          <a:noFill/>
        </p:spPr>
        <p:txBody>
          <a:bodyPr/>
          <a:lstStyle/>
          <a:p>
            <a:pPr eaLnBrk="1" hangingPunct="1">
              <a:lnSpc>
                <a:spcPct val="90000"/>
              </a:lnSpc>
              <a:buFontTx/>
              <a:buNone/>
            </a:pPr>
            <a:r>
              <a:rPr lang="en-US" sz="2400"/>
              <a:t>9 Rules</a:t>
            </a:r>
            <a:br>
              <a:rPr lang="en-US" sz="2400"/>
            </a:br>
            <a:r>
              <a:rPr lang="en-US" sz="2400"/>
              <a:t/>
            </a:r>
            <a:br>
              <a:rPr lang="en-US" sz="2400"/>
            </a:br>
            <a:r>
              <a:rPr lang="en-US" sz="2400"/>
              <a:t>S   --&gt; NP VP</a:t>
            </a:r>
            <a:br>
              <a:rPr lang="en-US" sz="2400"/>
            </a:br>
            <a:r>
              <a:rPr lang="en-US" sz="2400"/>
              <a:t>S   --&gt; S’ VP</a:t>
            </a:r>
          </a:p>
          <a:p>
            <a:pPr eaLnBrk="1" hangingPunct="1">
              <a:lnSpc>
                <a:spcPct val="90000"/>
              </a:lnSpc>
              <a:buFontTx/>
              <a:buNone/>
            </a:pPr>
            <a:endParaRPr lang="en-US" sz="2400"/>
          </a:p>
          <a:p>
            <a:pPr eaLnBrk="1" hangingPunct="1">
              <a:lnSpc>
                <a:spcPct val="90000"/>
              </a:lnSpc>
              <a:buFontTx/>
              <a:buNone/>
            </a:pPr>
            <a:r>
              <a:rPr lang="en-US" sz="2400"/>
              <a:t>	NP	--&gt; Det N</a:t>
            </a:r>
            <a:br>
              <a:rPr lang="en-US" sz="2400"/>
            </a:br>
            <a:r>
              <a:rPr lang="en-US" sz="2400"/>
              <a:t>NP	--&gt; N</a:t>
            </a:r>
          </a:p>
          <a:p>
            <a:pPr eaLnBrk="1" hangingPunct="1">
              <a:lnSpc>
                <a:spcPct val="90000"/>
              </a:lnSpc>
              <a:buFontTx/>
              <a:buNone/>
            </a:pPr>
            <a:r>
              <a:rPr lang="en-US" sz="2400"/>
              <a:t/>
            </a:r>
            <a:br>
              <a:rPr lang="en-US" sz="2400"/>
            </a:br>
            <a:r>
              <a:rPr lang="en-US" sz="2400"/>
              <a:t>VP	--&gt; V NP</a:t>
            </a:r>
            <a:br>
              <a:rPr lang="en-US" sz="2400"/>
            </a:br>
            <a:r>
              <a:rPr lang="en-US" sz="2400"/>
              <a:t>VP	--&gt; V</a:t>
            </a:r>
          </a:p>
          <a:p>
            <a:pPr eaLnBrk="1" hangingPunct="1">
              <a:lnSpc>
                <a:spcPct val="90000"/>
              </a:lnSpc>
              <a:buFontTx/>
              <a:buNone/>
            </a:pPr>
            <a:r>
              <a:rPr lang="en-US" sz="2400"/>
              <a:t>	VP --&gt; V S</a:t>
            </a:r>
          </a:p>
          <a:p>
            <a:pPr eaLnBrk="1" hangingPunct="1">
              <a:lnSpc>
                <a:spcPct val="90000"/>
              </a:lnSpc>
              <a:buFontTx/>
              <a:buNone/>
            </a:pPr>
            <a:r>
              <a:rPr lang="en-US" sz="2400"/>
              <a:t>	VP --&gt; V S’</a:t>
            </a:r>
          </a:p>
          <a:p>
            <a:pPr eaLnBrk="1" hangingPunct="1">
              <a:lnSpc>
                <a:spcPct val="90000"/>
              </a:lnSpc>
              <a:buFontTx/>
              <a:buNone/>
            </a:pPr>
            <a:endParaRPr lang="en-US" sz="2400"/>
          </a:p>
          <a:p>
            <a:pPr eaLnBrk="1" hangingPunct="1">
              <a:lnSpc>
                <a:spcPct val="90000"/>
              </a:lnSpc>
              <a:buFontTx/>
              <a:buNone/>
            </a:pPr>
            <a:r>
              <a:rPr lang="en-US" sz="2400"/>
              <a:t>	S’ --&gt; Comp S</a:t>
            </a:r>
          </a:p>
        </p:txBody>
      </p:sp>
      <p:sp>
        <p:nvSpPr>
          <p:cNvPr id="136196" name="Text Box 6"/>
          <p:cNvSpPr txBox="1">
            <a:spLocks noChangeArrowheads="1"/>
          </p:cNvSpPr>
          <p:nvPr/>
        </p:nvSpPr>
        <p:spPr bwMode="auto">
          <a:xfrm>
            <a:off x="4038600" y="1447800"/>
            <a:ext cx="3490409" cy="461665"/>
          </a:xfrm>
          <a:prstGeom prst="rect">
            <a:avLst/>
          </a:prstGeom>
          <a:noFill/>
          <a:ln w="9525">
            <a:noFill/>
            <a:miter lim="800000"/>
            <a:headEnd/>
            <a:tailEnd/>
          </a:ln>
        </p:spPr>
        <p:txBody>
          <a:bodyPr wrap="none">
            <a:prstTxWarp prst="textNoShape">
              <a:avLst/>
            </a:prstTxWarp>
            <a:spAutoFit/>
          </a:bodyPr>
          <a:lstStyle/>
          <a:p>
            <a:r>
              <a:rPr lang="en-US" b="0" dirty="0">
                <a:latin typeface="Calibri"/>
              </a:rPr>
              <a:t>Sentences it can generate:</a:t>
            </a:r>
          </a:p>
        </p:txBody>
      </p:sp>
      <p:sp>
        <p:nvSpPr>
          <p:cNvPr id="136197" name="Rectangle 8"/>
          <p:cNvSpPr>
            <a:spLocks noChangeArrowheads="1"/>
          </p:cNvSpPr>
          <p:nvPr/>
        </p:nvSpPr>
        <p:spPr bwMode="auto">
          <a:xfrm>
            <a:off x="5562600" y="2514600"/>
            <a:ext cx="1707018"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S   --&gt; NP VP</a:t>
            </a:r>
          </a:p>
        </p:txBody>
      </p:sp>
      <p:sp>
        <p:nvSpPr>
          <p:cNvPr id="136198" name="Rectangle 9"/>
          <p:cNvSpPr>
            <a:spLocks noChangeArrowheads="1"/>
          </p:cNvSpPr>
          <p:nvPr/>
        </p:nvSpPr>
        <p:spPr bwMode="auto">
          <a:xfrm>
            <a:off x="3276600" y="2971800"/>
            <a:ext cx="1221909"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NP --&gt; N</a:t>
            </a:r>
          </a:p>
        </p:txBody>
      </p:sp>
      <p:sp>
        <p:nvSpPr>
          <p:cNvPr id="136199" name="Rectangle 10"/>
          <p:cNvSpPr>
            <a:spLocks noChangeArrowheads="1"/>
          </p:cNvSpPr>
          <p:nvPr/>
        </p:nvSpPr>
        <p:spPr bwMode="auto">
          <a:xfrm>
            <a:off x="4953000" y="2971800"/>
            <a:ext cx="1531188"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VP  --&gt; V S’</a:t>
            </a:r>
          </a:p>
        </p:txBody>
      </p:sp>
      <p:sp>
        <p:nvSpPr>
          <p:cNvPr id="136200" name="Rectangle 11"/>
          <p:cNvSpPr>
            <a:spLocks noChangeArrowheads="1"/>
          </p:cNvSpPr>
          <p:nvPr/>
        </p:nvSpPr>
        <p:spPr bwMode="auto">
          <a:xfrm>
            <a:off x="3733800" y="3352800"/>
            <a:ext cx="383338"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N</a:t>
            </a:r>
          </a:p>
        </p:txBody>
      </p:sp>
      <p:sp>
        <p:nvSpPr>
          <p:cNvPr id="136201" name="Rectangle 12"/>
          <p:cNvSpPr>
            <a:spLocks noChangeArrowheads="1"/>
          </p:cNvSpPr>
          <p:nvPr/>
        </p:nvSpPr>
        <p:spPr bwMode="auto">
          <a:xfrm>
            <a:off x="5029200" y="3352800"/>
            <a:ext cx="786243"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V   S’</a:t>
            </a:r>
          </a:p>
        </p:txBody>
      </p:sp>
      <p:sp>
        <p:nvSpPr>
          <p:cNvPr id="136202" name="Rectangle 13"/>
          <p:cNvSpPr>
            <a:spLocks noChangeArrowheads="1"/>
          </p:cNvSpPr>
          <p:nvPr/>
        </p:nvSpPr>
        <p:spPr bwMode="auto">
          <a:xfrm>
            <a:off x="3505200" y="3733800"/>
            <a:ext cx="889937" cy="461665"/>
          </a:xfrm>
          <a:prstGeom prst="rect">
            <a:avLst/>
          </a:prstGeom>
          <a:noFill/>
          <a:ln w="9525">
            <a:noFill/>
            <a:miter lim="800000"/>
            <a:headEnd/>
            <a:tailEnd/>
          </a:ln>
        </p:spPr>
        <p:txBody>
          <a:bodyPr wrap="none">
            <a:prstTxWarp prst="textNoShape">
              <a:avLst/>
            </a:prstTxWarp>
            <a:spAutoFit/>
          </a:bodyPr>
          <a:lstStyle/>
          <a:p>
            <a:r>
              <a:rPr lang="en-US" b="0" dirty="0">
                <a:solidFill>
                  <a:schemeClr val="accent2"/>
                </a:solidFill>
                <a:latin typeface="Calibri"/>
                <a:ea typeface="Osaka" pitchFamily="-1" charset="-128"/>
                <a:cs typeface="Osaka" pitchFamily="-1" charset="-128"/>
              </a:rPr>
              <a:t>Sarah</a:t>
            </a:r>
          </a:p>
        </p:txBody>
      </p:sp>
      <p:sp>
        <p:nvSpPr>
          <p:cNvPr id="136203" name="Rectangle 14"/>
          <p:cNvSpPr>
            <a:spLocks noChangeArrowheads="1"/>
          </p:cNvSpPr>
          <p:nvPr/>
        </p:nvSpPr>
        <p:spPr bwMode="auto">
          <a:xfrm>
            <a:off x="4724400" y="3733800"/>
            <a:ext cx="1201738" cy="457200"/>
          </a:xfrm>
          <a:prstGeom prst="rect">
            <a:avLst/>
          </a:prstGeom>
          <a:noFill/>
          <a:ln w="9525">
            <a:noFill/>
            <a:miter lim="800000"/>
            <a:headEnd/>
            <a:tailEnd/>
          </a:ln>
        </p:spPr>
        <p:txBody>
          <a:bodyPr wrap="none">
            <a:prstTxWarp prst="textNoShape">
              <a:avLst/>
            </a:prstTxWarp>
            <a:spAutoFit/>
          </a:bodyPr>
          <a:lstStyle/>
          <a:p>
            <a:r>
              <a:rPr lang="en-US" b="0" dirty="0">
                <a:solidFill>
                  <a:schemeClr val="tx2"/>
                </a:solidFill>
                <a:latin typeface="Calibri"/>
                <a:ea typeface="Osaka" pitchFamily="-1" charset="-128"/>
                <a:cs typeface="Osaka" pitchFamily="-1" charset="-128"/>
              </a:rPr>
              <a:t>thought</a:t>
            </a:r>
          </a:p>
        </p:txBody>
      </p:sp>
      <p:sp>
        <p:nvSpPr>
          <p:cNvPr id="136204" name="Rectangle 15"/>
          <p:cNvSpPr>
            <a:spLocks noChangeArrowheads="1"/>
          </p:cNvSpPr>
          <p:nvPr/>
        </p:nvSpPr>
        <p:spPr bwMode="auto">
          <a:xfrm>
            <a:off x="5867400" y="3733800"/>
            <a:ext cx="699981" cy="461665"/>
          </a:xfrm>
          <a:prstGeom prst="rect">
            <a:avLst/>
          </a:prstGeom>
          <a:noFill/>
          <a:ln w="9525">
            <a:noFill/>
            <a:miter lim="800000"/>
            <a:headEnd/>
            <a:tailEnd/>
          </a:ln>
        </p:spPr>
        <p:txBody>
          <a:bodyPr wrap="none">
            <a:prstTxWarp prst="textNoShape">
              <a:avLst/>
            </a:prstTxWarp>
            <a:spAutoFit/>
          </a:bodyPr>
          <a:lstStyle/>
          <a:p>
            <a:r>
              <a:rPr lang="en-US" b="0" dirty="0">
                <a:solidFill>
                  <a:schemeClr val="tx2"/>
                </a:solidFill>
                <a:latin typeface="Calibri"/>
                <a:ea typeface="Osaka" pitchFamily="-1" charset="-128"/>
                <a:cs typeface="Osaka" pitchFamily="-1" charset="-128"/>
              </a:rPr>
              <a:t>that </a:t>
            </a:r>
          </a:p>
        </p:txBody>
      </p:sp>
      <p:sp>
        <p:nvSpPr>
          <p:cNvPr id="136205" name="Rectangle 16"/>
          <p:cNvSpPr>
            <a:spLocks noChangeArrowheads="1"/>
          </p:cNvSpPr>
          <p:nvPr/>
        </p:nvSpPr>
        <p:spPr bwMode="auto">
          <a:xfrm>
            <a:off x="6553200" y="3733800"/>
            <a:ext cx="945541"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NP VP</a:t>
            </a:r>
          </a:p>
        </p:txBody>
      </p:sp>
      <p:sp>
        <p:nvSpPr>
          <p:cNvPr id="136206" name="Rectangle 17"/>
          <p:cNvSpPr>
            <a:spLocks noChangeArrowheads="1"/>
          </p:cNvSpPr>
          <p:nvPr/>
        </p:nvSpPr>
        <p:spPr bwMode="auto">
          <a:xfrm>
            <a:off x="5638800" y="4191000"/>
            <a:ext cx="1221909"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NP --&gt; N</a:t>
            </a:r>
          </a:p>
        </p:txBody>
      </p:sp>
      <p:sp>
        <p:nvSpPr>
          <p:cNvPr id="136207" name="Rectangle 18"/>
          <p:cNvSpPr>
            <a:spLocks noChangeArrowheads="1"/>
          </p:cNvSpPr>
          <p:nvPr/>
        </p:nvSpPr>
        <p:spPr bwMode="auto">
          <a:xfrm>
            <a:off x="7162800" y="4191000"/>
            <a:ext cx="1601069"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VP --&gt; V NP</a:t>
            </a:r>
          </a:p>
        </p:txBody>
      </p:sp>
      <p:sp>
        <p:nvSpPr>
          <p:cNvPr id="136208" name="Rectangle 19"/>
          <p:cNvSpPr>
            <a:spLocks noChangeArrowheads="1"/>
          </p:cNvSpPr>
          <p:nvPr/>
        </p:nvSpPr>
        <p:spPr bwMode="auto">
          <a:xfrm>
            <a:off x="6096000" y="4572000"/>
            <a:ext cx="383338"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N</a:t>
            </a:r>
          </a:p>
        </p:txBody>
      </p:sp>
      <p:sp>
        <p:nvSpPr>
          <p:cNvPr id="136209" name="Rectangle 20"/>
          <p:cNvSpPr>
            <a:spLocks noChangeArrowheads="1"/>
          </p:cNvSpPr>
          <p:nvPr/>
        </p:nvSpPr>
        <p:spPr bwMode="auto">
          <a:xfrm>
            <a:off x="5943600" y="4953000"/>
            <a:ext cx="619881" cy="461665"/>
          </a:xfrm>
          <a:prstGeom prst="rect">
            <a:avLst/>
          </a:prstGeom>
          <a:noFill/>
          <a:ln w="9525">
            <a:noFill/>
            <a:miter lim="800000"/>
            <a:headEnd/>
            <a:tailEnd/>
          </a:ln>
        </p:spPr>
        <p:txBody>
          <a:bodyPr wrap="none">
            <a:prstTxWarp prst="textNoShape">
              <a:avLst/>
            </a:prstTxWarp>
            <a:spAutoFit/>
          </a:bodyPr>
          <a:lstStyle/>
          <a:p>
            <a:r>
              <a:rPr lang="en-US" b="0" dirty="0">
                <a:solidFill>
                  <a:schemeClr val="accent2"/>
                </a:solidFill>
                <a:latin typeface="Calibri"/>
                <a:ea typeface="Osaka" pitchFamily="-1" charset="-128"/>
                <a:cs typeface="Osaka" pitchFamily="-1" charset="-128"/>
              </a:rPr>
              <a:t>she</a:t>
            </a:r>
            <a:endParaRPr lang="en-US" b="0" dirty="0">
              <a:solidFill>
                <a:schemeClr val="tx2"/>
              </a:solidFill>
              <a:latin typeface="Calibri"/>
              <a:ea typeface="Osaka" pitchFamily="-1" charset="-128"/>
              <a:cs typeface="Osaka" pitchFamily="-1" charset="-128"/>
            </a:endParaRPr>
          </a:p>
        </p:txBody>
      </p:sp>
      <p:sp>
        <p:nvSpPr>
          <p:cNvPr id="136210" name="Rectangle 21"/>
          <p:cNvSpPr>
            <a:spLocks noChangeArrowheads="1"/>
          </p:cNvSpPr>
          <p:nvPr/>
        </p:nvSpPr>
        <p:spPr bwMode="auto">
          <a:xfrm>
            <a:off x="7467600" y="4572000"/>
            <a:ext cx="786543"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V NP</a:t>
            </a:r>
          </a:p>
        </p:txBody>
      </p:sp>
      <p:sp>
        <p:nvSpPr>
          <p:cNvPr id="136211" name="Rectangle 22"/>
          <p:cNvSpPr>
            <a:spLocks noChangeArrowheads="1"/>
          </p:cNvSpPr>
          <p:nvPr/>
        </p:nvSpPr>
        <p:spPr bwMode="auto">
          <a:xfrm>
            <a:off x="6858000" y="4953000"/>
            <a:ext cx="991828" cy="461665"/>
          </a:xfrm>
          <a:prstGeom prst="rect">
            <a:avLst/>
          </a:prstGeom>
          <a:noFill/>
          <a:ln w="9525">
            <a:noFill/>
            <a:miter lim="800000"/>
            <a:headEnd/>
            <a:tailEnd/>
          </a:ln>
        </p:spPr>
        <p:txBody>
          <a:bodyPr wrap="none">
            <a:prstTxWarp prst="textNoShape">
              <a:avLst/>
            </a:prstTxWarp>
            <a:spAutoFit/>
          </a:bodyPr>
          <a:lstStyle/>
          <a:p>
            <a:r>
              <a:rPr lang="en-US" b="0" dirty="0">
                <a:solidFill>
                  <a:schemeClr val="tx2"/>
                </a:solidFill>
                <a:latin typeface="Calibri"/>
                <a:ea typeface="Osaka" pitchFamily="-1" charset="-128"/>
                <a:cs typeface="Osaka" pitchFamily="-1" charset="-128"/>
              </a:rPr>
              <a:t>solved</a:t>
            </a:r>
          </a:p>
        </p:txBody>
      </p:sp>
      <p:sp>
        <p:nvSpPr>
          <p:cNvPr id="136212" name="Rectangle 23"/>
          <p:cNvSpPr>
            <a:spLocks noChangeArrowheads="1"/>
          </p:cNvSpPr>
          <p:nvPr/>
        </p:nvSpPr>
        <p:spPr bwMode="auto">
          <a:xfrm>
            <a:off x="7162800" y="5486400"/>
            <a:ext cx="1107244" cy="461665"/>
          </a:xfrm>
          <a:prstGeom prst="rect">
            <a:avLst/>
          </a:prstGeom>
          <a:noFill/>
          <a:ln w="9525">
            <a:noFill/>
            <a:miter lim="800000"/>
            <a:headEnd/>
            <a:tailEnd/>
          </a:ln>
        </p:spPr>
        <p:txBody>
          <a:bodyPr wrap="none">
            <a:prstTxWarp prst="textNoShape">
              <a:avLst/>
            </a:prstTxWarp>
            <a:spAutoFit/>
          </a:bodyPr>
          <a:lstStyle/>
          <a:p>
            <a:r>
              <a:rPr lang="en-US" b="0" dirty="0" err="1">
                <a:solidFill>
                  <a:schemeClr val="accent2"/>
                </a:solidFill>
                <a:latin typeface="Calibri"/>
                <a:ea typeface="Osaka" pitchFamily="-1" charset="-128"/>
                <a:cs typeface="Osaka" pitchFamily="-1" charset="-128"/>
              </a:rPr>
              <a:t>Det</a:t>
            </a:r>
            <a:r>
              <a:rPr lang="en-US" b="0" dirty="0">
                <a:solidFill>
                  <a:schemeClr val="accent2"/>
                </a:solidFill>
                <a:latin typeface="Calibri"/>
                <a:ea typeface="Osaka" pitchFamily="-1" charset="-128"/>
                <a:cs typeface="Osaka" pitchFamily="-1" charset="-128"/>
              </a:rPr>
              <a:t>    N</a:t>
            </a:r>
            <a:endParaRPr lang="en-US" b="0" dirty="0">
              <a:latin typeface="Calibri"/>
              <a:ea typeface="Osaka" pitchFamily="-1" charset="-128"/>
              <a:cs typeface="Osaka" pitchFamily="-1" charset="-128"/>
            </a:endParaRPr>
          </a:p>
        </p:txBody>
      </p:sp>
      <p:sp>
        <p:nvSpPr>
          <p:cNvPr id="136213" name="Rectangle 24"/>
          <p:cNvSpPr>
            <a:spLocks noChangeArrowheads="1"/>
          </p:cNvSpPr>
          <p:nvPr/>
        </p:nvSpPr>
        <p:spPr bwMode="auto">
          <a:xfrm>
            <a:off x="7010400" y="6096000"/>
            <a:ext cx="1854444" cy="461665"/>
          </a:xfrm>
          <a:prstGeom prst="rect">
            <a:avLst/>
          </a:prstGeom>
          <a:noFill/>
          <a:ln w="9525">
            <a:noFill/>
            <a:miter lim="800000"/>
            <a:headEnd/>
            <a:tailEnd/>
          </a:ln>
        </p:spPr>
        <p:txBody>
          <a:bodyPr wrap="none">
            <a:prstTxWarp prst="textNoShape">
              <a:avLst/>
            </a:prstTxWarp>
            <a:spAutoFit/>
          </a:bodyPr>
          <a:lstStyle/>
          <a:p>
            <a:r>
              <a:rPr lang="en-US" b="0" dirty="0">
                <a:solidFill>
                  <a:schemeClr val="accent2"/>
                </a:solidFill>
                <a:latin typeface="Calibri"/>
                <a:ea typeface="Osaka" pitchFamily="-1" charset="-128"/>
                <a:cs typeface="Osaka" pitchFamily="-1" charset="-128"/>
              </a:rPr>
              <a:t>the Labyrinth</a:t>
            </a:r>
            <a:endParaRPr lang="en-US" b="0" dirty="0">
              <a:latin typeface="Calibri"/>
              <a:ea typeface="Osaka" pitchFamily="-1" charset="-128"/>
              <a:cs typeface="Osaka" pitchFamily="-1" charset="-128"/>
            </a:endParaRPr>
          </a:p>
        </p:txBody>
      </p:sp>
      <p:sp>
        <p:nvSpPr>
          <p:cNvPr id="136214" name="Text Box 7"/>
          <p:cNvSpPr txBox="1">
            <a:spLocks noChangeArrowheads="1"/>
          </p:cNvSpPr>
          <p:nvPr/>
        </p:nvSpPr>
        <p:spPr bwMode="auto">
          <a:xfrm>
            <a:off x="3733800" y="1981200"/>
            <a:ext cx="4800600" cy="830997"/>
          </a:xfrm>
          <a:prstGeom prst="rect">
            <a:avLst/>
          </a:prstGeom>
          <a:noFill/>
          <a:ln w="9525">
            <a:noFill/>
            <a:miter lim="800000"/>
            <a:headEnd/>
            <a:tailEnd/>
          </a:ln>
        </p:spPr>
        <p:txBody>
          <a:bodyPr>
            <a:prstTxWarp prst="textNoShape">
              <a:avLst/>
            </a:prstTxWarp>
            <a:spAutoFit/>
          </a:bodyPr>
          <a:lstStyle/>
          <a:p>
            <a:r>
              <a:rPr lang="en-US" b="0" dirty="0">
                <a:latin typeface="Calibri"/>
              </a:rPr>
              <a:t>Sarah thought that she solved the Labyrinth.</a:t>
            </a:r>
          </a:p>
        </p:txBody>
      </p:sp>
    </p:spTree>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4"/>
          <p:cNvSpPr>
            <a:spLocks noGrp="1" noChangeArrowheads="1"/>
          </p:cNvSpPr>
          <p:nvPr>
            <p:ph type="title" idx="4294967295"/>
          </p:nvPr>
        </p:nvSpPr>
        <p:spPr>
          <a:xfrm>
            <a:off x="0" y="228600"/>
            <a:ext cx="9144000" cy="1143000"/>
          </a:xfrm>
          <a:noFill/>
        </p:spPr>
        <p:txBody>
          <a:bodyPr/>
          <a:lstStyle/>
          <a:p>
            <a:pPr eaLnBrk="1" hangingPunct="1"/>
            <a:r>
              <a:rPr lang="en-US" sz="3200"/>
              <a:t>A Slightly Bigger Grammar</a:t>
            </a:r>
            <a:endParaRPr lang="en-US" sz="2400"/>
          </a:p>
        </p:txBody>
      </p:sp>
      <p:sp>
        <p:nvSpPr>
          <p:cNvPr id="138243" name="Rectangle 5"/>
          <p:cNvSpPr>
            <a:spLocks noGrp="1" noChangeArrowheads="1"/>
          </p:cNvSpPr>
          <p:nvPr>
            <p:ph type="body" idx="4294967295"/>
          </p:nvPr>
        </p:nvSpPr>
        <p:spPr>
          <a:xfrm>
            <a:off x="381000" y="1143000"/>
            <a:ext cx="4572000" cy="5486400"/>
          </a:xfrm>
          <a:noFill/>
        </p:spPr>
        <p:txBody>
          <a:bodyPr/>
          <a:lstStyle/>
          <a:p>
            <a:pPr eaLnBrk="1" hangingPunct="1">
              <a:lnSpc>
                <a:spcPct val="90000"/>
              </a:lnSpc>
              <a:buFontTx/>
              <a:buNone/>
            </a:pPr>
            <a:r>
              <a:rPr lang="en-US" sz="2400"/>
              <a:t>9 Rules</a:t>
            </a:r>
            <a:br>
              <a:rPr lang="en-US" sz="2400"/>
            </a:br>
            <a:r>
              <a:rPr lang="en-US" sz="2400"/>
              <a:t/>
            </a:r>
            <a:br>
              <a:rPr lang="en-US" sz="2400"/>
            </a:br>
            <a:r>
              <a:rPr lang="en-US" sz="2400"/>
              <a:t>S   --&gt; NP VP</a:t>
            </a:r>
            <a:br>
              <a:rPr lang="en-US" sz="2400"/>
            </a:br>
            <a:r>
              <a:rPr lang="en-US" sz="2400"/>
              <a:t>S   --&gt; S’ VP</a:t>
            </a:r>
          </a:p>
          <a:p>
            <a:pPr eaLnBrk="1" hangingPunct="1">
              <a:lnSpc>
                <a:spcPct val="90000"/>
              </a:lnSpc>
              <a:buFontTx/>
              <a:buNone/>
            </a:pPr>
            <a:endParaRPr lang="en-US" sz="2400"/>
          </a:p>
          <a:p>
            <a:pPr eaLnBrk="1" hangingPunct="1">
              <a:lnSpc>
                <a:spcPct val="90000"/>
              </a:lnSpc>
              <a:buFontTx/>
              <a:buNone/>
            </a:pPr>
            <a:r>
              <a:rPr lang="en-US" sz="2400"/>
              <a:t>	NP	--&gt; Det N</a:t>
            </a:r>
            <a:br>
              <a:rPr lang="en-US" sz="2400"/>
            </a:br>
            <a:r>
              <a:rPr lang="en-US" sz="2400"/>
              <a:t>NP	--&gt; N</a:t>
            </a:r>
          </a:p>
          <a:p>
            <a:pPr eaLnBrk="1" hangingPunct="1">
              <a:lnSpc>
                <a:spcPct val="90000"/>
              </a:lnSpc>
              <a:buFontTx/>
              <a:buNone/>
            </a:pPr>
            <a:r>
              <a:rPr lang="en-US" sz="2400"/>
              <a:t/>
            </a:r>
            <a:br>
              <a:rPr lang="en-US" sz="2400"/>
            </a:br>
            <a:r>
              <a:rPr lang="en-US" sz="2400"/>
              <a:t>VP	--&gt; V NP</a:t>
            </a:r>
            <a:br>
              <a:rPr lang="en-US" sz="2400"/>
            </a:br>
            <a:r>
              <a:rPr lang="en-US" sz="2400"/>
              <a:t>VP	--&gt; V</a:t>
            </a:r>
          </a:p>
          <a:p>
            <a:pPr eaLnBrk="1" hangingPunct="1">
              <a:lnSpc>
                <a:spcPct val="90000"/>
              </a:lnSpc>
              <a:buFontTx/>
              <a:buNone/>
            </a:pPr>
            <a:r>
              <a:rPr lang="en-US" sz="2400"/>
              <a:t>	VP --&gt; V S</a:t>
            </a:r>
          </a:p>
          <a:p>
            <a:pPr eaLnBrk="1" hangingPunct="1">
              <a:lnSpc>
                <a:spcPct val="90000"/>
              </a:lnSpc>
              <a:buFontTx/>
              <a:buNone/>
            </a:pPr>
            <a:r>
              <a:rPr lang="en-US" sz="2400"/>
              <a:t>	VP --&gt; V S’</a:t>
            </a:r>
          </a:p>
          <a:p>
            <a:pPr eaLnBrk="1" hangingPunct="1">
              <a:lnSpc>
                <a:spcPct val="90000"/>
              </a:lnSpc>
              <a:buFontTx/>
              <a:buNone/>
            </a:pPr>
            <a:endParaRPr lang="en-US" sz="2400"/>
          </a:p>
          <a:p>
            <a:pPr eaLnBrk="1" hangingPunct="1">
              <a:lnSpc>
                <a:spcPct val="90000"/>
              </a:lnSpc>
              <a:buFontTx/>
              <a:buNone/>
            </a:pPr>
            <a:r>
              <a:rPr lang="en-US" sz="2400"/>
              <a:t>	S’ --&gt; Comp S</a:t>
            </a:r>
          </a:p>
        </p:txBody>
      </p:sp>
      <p:sp>
        <p:nvSpPr>
          <p:cNvPr id="138244" name="Text Box 6"/>
          <p:cNvSpPr txBox="1">
            <a:spLocks noChangeArrowheads="1"/>
          </p:cNvSpPr>
          <p:nvPr/>
        </p:nvSpPr>
        <p:spPr bwMode="auto">
          <a:xfrm>
            <a:off x="4038600" y="1447800"/>
            <a:ext cx="3490409" cy="461665"/>
          </a:xfrm>
          <a:prstGeom prst="rect">
            <a:avLst/>
          </a:prstGeom>
          <a:noFill/>
          <a:ln w="9525">
            <a:noFill/>
            <a:miter lim="800000"/>
            <a:headEnd/>
            <a:tailEnd/>
          </a:ln>
        </p:spPr>
        <p:txBody>
          <a:bodyPr wrap="none">
            <a:prstTxWarp prst="textNoShape">
              <a:avLst/>
            </a:prstTxWarp>
            <a:spAutoFit/>
          </a:bodyPr>
          <a:lstStyle/>
          <a:p>
            <a:r>
              <a:rPr lang="en-US" b="0" dirty="0">
                <a:latin typeface="Calibri"/>
              </a:rPr>
              <a:t>Sentences it can generate:</a:t>
            </a:r>
          </a:p>
        </p:txBody>
      </p:sp>
      <p:sp>
        <p:nvSpPr>
          <p:cNvPr id="138245" name="Rectangle 8"/>
          <p:cNvSpPr>
            <a:spLocks noChangeArrowheads="1"/>
          </p:cNvSpPr>
          <p:nvPr/>
        </p:nvSpPr>
        <p:spPr bwMode="auto">
          <a:xfrm>
            <a:off x="5867400" y="2438400"/>
            <a:ext cx="326081"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S</a:t>
            </a:r>
          </a:p>
        </p:txBody>
      </p:sp>
      <p:sp>
        <p:nvSpPr>
          <p:cNvPr id="138246" name="Rectangle 9"/>
          <p:cNvSpPr>
            <a:spLocks noChangeArrowheads="1"/>
          </p:cNvSpPr>
          <p:nvPr/>
        </p:nvSpPr>
        <p:spPr bwMode="auto">
          <a:xfrm>
            <a:off x="3733800" y="2819400"/>
            <a:ext cx="542336"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NP</a:t>
            </a:r>
          </a:p>
        </p:txBody>
      </p:sp>
      <p:sp>
        <p:nvSpPr>
          <p:cNvPr id="138247" name="Rectangle 10"/>
          <p:cNvSpPr>
            <a:spLocks noChangeArrowheads="1"/>
          </p:cNvSpPr>
          <p:nvPr/>
        </p:nvSpPr>
        <p:spPr bwMode="auto">
          <a:xfrm>
            <a:off x="5105400" y="2819400"/>
            <a:ext cx="518291"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VP</a:t>
            </a:r>
          </a:p>
        </p:txBody>
      </p:sp>
      <p:sp>
        <p:nvSpPr>
          <p:cNvPr id="138248" name="Rectangle 11"/>
          <p:cNvSpPr>
            <a:spLocks noChangeArrowheads="1"/>
          </p:cNvSpPr>
          <p:nvPr/>
        </p:nvSpPr>
        <p:spPr bwMode="auto">
          <a:xfrm>
            <a:off x="3733800" y="3429000"/>
            <a:ext cx="383338"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N</a:t>
            </a:r>
          </a:p>
        </p:txBody>
      </p:sp>
      <p:sp>
        <p:nvSpPr>
          <p:cNvPr id="138249" name="Rectangle 12"/>
          <p:cNvSpPr>
            <a:spLocks noChangeArrowheads="1"/>
          </p:cNvSpPr>
          <p:nvPr/>
        </p:nvSpPr>
        <p:spPr bwMode="auto">
          <a:xfrm>
            <a:off x="5029200" y="3352800"/>
            <a:ext cx="364202"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V</a:t>
            </a:r>
          </a:p>
        </p:txBody>
      </p:sp>
      <p:sp>
        <p:nvSpPr>
          <p:cNvPr id="138250" name="Rectangle 13"/>
          <p:cNvSpPr>
            <a:spLocks noChangeArrowheads="1"/>
          </p:cNvSpPr>
          <p:nvPr/>
        </p:nvSpPr>
        <p:spPr bwMode="auto">
          <a:xfrm>
            <a:off x="3505200" y="3733800"/>
            <a:ext cx="889937" cy="461665"/>
          </a:xfrm>
          <a:prstGeom prst="rect">
            <a:avLst/>
          </a:prstGeom>
          <a:noFill/>
          <a:ln w="9525">
            <a:noFill/>
            <a:miter lim="800000"/>
            <a:headEnd/>
            <a:tailEnd/>
          </a:ln>
        </p:spPr>
        <p:txBody>
          <a:bodyPr wrap="none">
            <a:prstTxWarp prst="textNoShape">
              <a:avLst/>
            </a:prstTxWarp>
            <a:spAutoFit/>
          </a:bodyPr>
          <a:lstStyle/>
          <a:p>
            <a:r>
              <a:rPr lang="en-US" b="0" dirty="0">
                <a:solidFill>
                  <a:schemeClr val="accent2"/>
                </a:solidFill>
                <a:latin typeface="Calibri"/>
                <a:ea typeface="Osaka" pitchFamily="-1" charset="-128"/>
                <a:cs typeface="Osaka" pitchFamily="-1" charset="-128"/>
              </a:rPr>
              <a:t>Sarah</a:t>
            </a:r>
          </a:p>
        </p:txBody>
      </p:sp>
      <p:sp>
        <p:nvSpPr>
          <p:cNvPr id="138251" name="Rectangle 14"/>
          <p:cNvSpPr>
            <a:spLocks noChangeArrowheads="1"/>
          </p:cNvSpPr>
          <p:nvPr/>
        </p:nvSpPr>
        <p:spPr bwMode="auto">
          <a:xfrm>
            <a:off x="4724400" y="3733800"/>
            <a:ext cx="1201738" cy="457200"/>
          </a:xfrm>
          <a:prstGeom prst="rect">
            <a:avLst/>
          </a:prstGeom>
          <a:noFill/>
          <a:ln w="9525">
            <a:noFill/>
            <a:miter lim="800000"/>
            <a:headEnd/>
            <a:tailEnd/>
          </a:ln>
        </p:spPr>
        <p:txBody>
          <a:bodyPr wrap="none">
            <a:prstTxWarp prst="textNoShape">
              <a:avLst/>
            </a:prstTxWarp>
            <a:spAutoFit/>
          </a:bodyPr>
          <a:lstStyle/>
          <a:p>
            <a:r>
              <a:rPr lang="en-US" b="0" dirty="0">
                <a:solidFill>
                  <a:schemeClr val="tx2"/>
                </a:solidFill>
                <a:latin typeface="Calibri"/>
                <a:ea typeface="Osaka" pitchFamily="-1" charset="-128"/>
                <a:cs typeface="Osaka" pitchFamily="-1" charset="-128"/>
              </a:rPr>
              <a:t>thought</a:t>
            </a:r>
          </a:p>
        </p:txBody>
      </p:sp>
      <p:sp>
        <p:nvSpPr>
          <p:cNvPr id="138252" name="Rectangle 15"/>
          <p:cNvSpPr>
            <a:spLocks noChangeArrowheads="1"/>
          </p:cNvSpPr>
          <p:nvPr/>
        </p:nvSpPr>
        <p:spPr bwMode="auto">
          <a:xfrm>
            <a:off x="5867400" y="3733800"/>
            <a:ext cx="699981" cy="461665"/>
          </a:xfrm>
          <a:prstGeom prst="rect">
            <a:avLst/>
          </a:prstGeom>
          <a:noFill/>
          <a:ln w="9525">
            <a:noFill/>
            <a:miter lim="800000"/>
            <a:headEnd/>
            <a:tailEnd/>
          </a:ln>
        </p:spPr>
        <p:txBody>
          <a:bodyPr wrap="none">
            <a:prstTxWarp prst="textNoShape">
              <a:avLst/>
            </a:prstTxWarp>
            <a:spAutoFit/>
          </a:bodyPr>
          <a:lstStyle/>
          <a:p>
            <a:r>
              <a:rPr lang="en-US" b="0" dirty="0">
                <a:solidFill>
                  <a:schemeClr val="tx2"/>
                </a:solidFill>
                <a:latin typeface="Calibri"/>
                <a:ea typeface="Osaka" pitchFamily="-1" charset="-128"/>
                <a:cs typeface="Osaka" pitchFamily="-1" charset="-128"/>
              </a:rPr>
              <a:t>that </a:t>
            </a:r>
          </a:p>
        </p:txBody>
      </p:sp>
      <p:sp>
        <p:nvSpPr>
          <p:cNvPr id="138253" name="Rectangle 16"/>
          <p:cNvSpPr>
            <a:spLocks noChangeArrowheads="1"/>
          </p:cNvSpPr>
          <p:nvPr/>
        </p:nvSpPr>
        <p:spPr bwMode="auto">
          <a:xfrm>
            <a:off x="6934200" y="3733800"/>
            <a:ext cx="326081"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S</a:t>
            </a:r>
          </a:p>
        </p:txBody>
      </p:sp>
      <p:sp>
        <p:nvSpPr>
          <p:cNvPr id="138254" name="Rectangle 17"/>
          <p:cNvSpPr>
            <a:spLocks noChangeArrowheads="1"/>
          </p:cNvSpPr>
          <p:nvPr/>
        </p:nvSpPr>
        <p:spPr bwMode="auto">
          <a:xfrm>
            <a:off x="5943600" y="4191000"/>
            <a:ext cx="542336"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NP</a:t>
            </a:r>
          </a:p>
        </p:txBody>
      </p:sp>
      <p:sp>
        <p:nvSpPr>
          <p:cNvPr id="138255" name="Rectangle 18"/>
          <p:cNvSpPr>
            <a:spLocks noChangeArrowheads="1"/>
          </p:cNvSpPr>
          <p:nvPr/>
        </p:nvSpPr>
        <p:spPr bwMode="auto">
          <a:xfrm>
            <a:off x="7467600" y="4114800"/>
            <a:ext cx="518291"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VP</a:t>
            </a:r>
          </a:p>
        </p:txBody>
      </p:sp>
      <p:sp>
        <p:nvSpPr>
          <p:cNvPr id="138256" name="Rectangle 19"/>
          <p:cNvSpPr>
            <a:spLocks noChangeArrowheads="1"/>
          </p:cNvSpPr>
          <p:nvPr/>
        </p:nvSpPr>
        <p:spPr bwMode="auto">
          <a:xfrm>
            <a:off x="6096000" y="4572000"/>
            <a:ext cx="383338"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N</a:t>
            </a:r>
          </a:p>
        </p:txBody>
      </p:sp>
      <p:sp>
        <p:nvSpPr>
          <p:cNvPr id="138257" name="Rectangle 20"/>
          <p:cNvSpPr>
            <a:spLocks noChangeArrowheads="1"/>
          </p:cNvSpPr>
          <p:nvPr/>
        </p:nvSpPr>
        <p:spPr bwMode="auto">
          <a:xfrm>
            <a:off x="5943600" y="4953000"/>
            <a:ext cx="619881" cy="461665"/>
          </a:xfrm>
          <a:prstGeom prst="rect">
            <a:avLst/>
          </a:prstGeom>
          <a:noFill/>
          <a:ln w="9525">
            <a:noFill/>
            <a:miter lim="800000"/>
            <a:headEnd/>
            <a:tailEnd/>
          </a:ln>
        </p:spPr>
        <p:txBody>
          <a:bodyPr wrap="none">
            <a:prstTxWarp prst="textNoShape">
              <a:avLst/>
            </a:prstTxWarp>
            <a:spAutoFit/>
          </a:bodyPr>
          <a:lstStyle/>
          <a:p>
            <a:r>
              <a:rPr lang="en-US" b="0" dirty="0">
                <a:solidFill>
                  <a:schemeClr val="accent2"/>
                </a:solidFill>
                <a:latin typeface="Calibri"/>
                <a:ea typeface="Osaka" pitchFamily="-1" charset="-128"/>
                <a:cs typeface="Osaka" pitchFamily="-1" charset="-128"/>
              </a:rPr>
              <a:t>she</a:t>
            </a:r>
            <a:endParaRPr lang="en-US" b="0" dirty="0">
              <a:solidFill>
                <a:schemeClr val="tx2"/>
              </a:solidFill>
              <a:latin typeface="Calibri"/>
              <a:ea typeface="Osaka" pitchFamily="-1" charset="-128"/>
              <a:cs typeface="Osaka" pitchFamily="-1" charset="-128"/>
            </a:endParaRPr>
          </a:p>
        </p:txBody>
      </p:sp>
      <p:sp>
        <p:nvSpPr>
          <p:cNvPr id="138258" name="Rectangle 21"/>
          <p:cNvSpPr>
            <a:spLocks noChangeArrowheads="1"/>
          </p:cNvSpPr>
          <p:nvPr/>
        </p:nvSpPr>
        <p:spPr bwMode="auto">
          <a:xfrm>
            <a:off x="7162800" y="4648200"/>
            <a:ext cx="364202"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V</a:t>
            </a:r>
          </a:p>
        </p:txBody>
      </p:sp>
      <p:sp>
        <p:nvSpPr>
          <p:cNvPr id="138259" name="Rectangle 22"/>
          <p:cNvSpPr>
            <a:spLocks noChangeArrowheads="1"/>
          </p:cNvSpPr>
          <p:nvPr/>
        </p:nvSpPr>
        <p:spPr bwMode="auto">
          <a:xfrm>
            <a:off x="6858000" y="4953000"/>
            <a:ext cx="991828" cy="461665"/>
          </a:xfrm>
          <a:prstGeom prst="rect">
            <a:avLst/>
          </a:prstGeom>
          <a:noFill/>
          <a:ln w="9525">
            <a:noFill/>
            <a:miter lim="800000"/>
            <a:headEnd/>
            <a:tailEnd/>
          </a:ln>
        </p:spPr>
        <p:txBody>
          <a:bodyPr wrap="none">
            <a:prstTxWarp prst="textNoShape">
              <a:avLst/>
            </a:prstTxWarp>
            <a:spAutoFit/>
          </a:bodyPr>
          <a:lstStyle/>
          <a:p>
            <a:r>
              <a:rPr lang="en-US" b="0" dirty="0">
                <a:solidFill>
                  <a:schemeClr val="tx2"/>
                </a:solidFill>
                <a:latin typeface="Calibri"/>
                <a:ea typeface="Osaka" pitchFamily="-1" charset="-128"/>
                <a:cs typeface="Osaka" pitchFamily="-1" charset="-128"/>
              </a:rPr>
              <a:t>solved</a:t>
            </a:r>
          </a:p>
        </p:txBody>
      </p:sp>
      <p:sp>
        <p:nvSpPr>
          <p:cNvPr id="138260" name="Rectangle 23"/>
          <p:cNvSpPr>
            <a:spLocks noChangeArrowheads="1"/>
          </p:cNvSpPr>
          <p:nvPr/>
        </p:nvSpPr>
        <p:spPr bwMode="auto">
          <a:xfrm>
            <a:off x="7162800" y="5486400"/>
            <a:ext cx="630251" cy="461665"/>
          </a:xfrm>
          <a:prstGeom prst="rect">
            <a:avLst/>
          </a:prstGeom>
          <a:noFill/>
          <a:ln w="9525">
            <a:noFill/>
            <a:miter lim="800000"/>
            <a:headEnd/>
            <a:tailEnd/>
          </a:ln>
        </p:spPr>
        <p:txBody>
          <a:bodyPr wrap="none">
            <a:prstTxWarp prst="textNoShape">
              <a:avLst/>
            </a:prstTxWarp>
            <a:spAutoFit/>
          </a:bodyPr>
          <a:lstStyle/>
          <a:p>
            <a:r>
              <a:rPr lang="en-US" b="0" dirty="0" err="1">
                <a:latin typeface="Calibri"/>
                <a:ea typeface="Osaka" pitchFamily="-1" charset="-128"/>
                <a:cs typeface="Osaka" pitchFamily="-1" charset="-128"/>
              </a:rPr>
              <a:t>Det</a:t>
            </a:r>
            <a:endParaRPr lang="en-US" b="0" dirty="0">
              <a:latin typeface="Calibri"/>
              <a:ea typeface="Osaka" pitchFamily="-1" charset="-128"/>
              <a:cs typeface="Osaka" pitchFamily="-1" charset="-128"/>
            </a:endParaRPr>
          </a:p>
        </p:txBody>
      </p:sp>
      <p:sp>
        <p:nvSpPr>
          <p:cNvPr id="138261" name="Rectangle 24"/>
          <p:cNvSpPr>
            <a:spLocks noChangeArrowheads="1"/>
          </p:cNvSpPr>
          <p:nvPr/>
        </p:nvSpPr>
        <p:spPr bwMode="auto">
          <a:xfrm>
            <a:off x="7010400" y="6096000"/>
            <a:ext cx="1854444" cy="461665"/>
          </a:xfrm>
          <a:prstGeom prst="rect">
            <a:avLst/>
          </a:prstGeom>
          <a:noFill/>
          <a:ln w="9525">
            <a:noFill/>
            <a:miter lim="800000"/>
            <a:headEnd/>
            <a:tailEnd/>
          </a:ln>
        </p:spPr>
        <p:txBody>
          <a:bodyPr wrap="none">
            <a:prstTxWarp prst="textNoShape">
              <a:avLst/>
            </a:prstTxWarp>
            <a:spAutoFit/>
          </a:bodyPr>
          <a:lstStyle/>
          <a:p>
            <a:r>
              <a:rPr lang="en-US" b="0" dirty="0">
                <a:solidFill>
                  <a:schemeClr val="accent2"/>
                </a:solidFill>
                <a:latin typeface="Calibri"/>
                <a:ea typeface="Osaka" pitchFamily="-1" charset="-128"/>
                <a:cs typeface="Osaka" pitchFamily="-1" charset="-128"/>
              </a:rPr>
              <a:t>the Labyrinth</a:t>
            </a:r>
            <a:endParaRPr lang="en-US" b="0" dirty="0">
              <a:latin typeface="Calibri"/>
              <a:ea typeface="Osaka" pitchFamily="-1" charset="-128"/>
              <a:cs typeface="Osaka" pitchFamily="-1" charset="-128"/>
            </a:endParaRPr>
          </a:p>
        </p:txBody>
      </p:sp>
      <p:sp>
        <p:nvSpPr>
          <p:cNvPr id="138262" name="Rectangle 25"/>
          <p:cNvSpPr>
            <a:spLocks noChangeArrowheads="1"/>
          </p:cNvSpPr>
          <p:nvPr/>
        </p:nvSpPr>
        <p:spPr bwMode="auto">
          <a:xfrm>
            <a:off x="7924800" y="4800600"/>
            <a:ext cx="542336"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NP</a:t>
            </a:r>
          </a:p>
        </p:txBody>
      </p:sp>
      <p:sp>
        <p:nvSpPr>
          <p:cNvPr id="138263" name="Rectangle 26"/>
          <p:cNvSpPr>
            <a:spLocks noChangeArrowheads="1"/>
          </p:cNvSpPr>
          <p:nvPr/>
        </p:nvSpPr>
        <p:spPr bwMode="auto">
          <a:xfrm>
            <a:off x="5943600" y="3124200"/>
            <a:ext cx="455613" cy="457200"/>
          </a:xfrm>
          <a:prstGeom prst="rect">
            <a:avLst/>
          </a:prstGeom>
          <a:noFill/>
          <a:ln w="9525">
            <a:noFill/>
            <a:miter lim="800000"/>
            <a:headEnd/>
            <a:tailEnd/>
          </a:ln>
        </p:spPr>
        <p:txBody>
          <a:bodyPr>
            <a:prstTxWarp prst="textNoShape">
              <a:avLst/>
            </a:prstTxWarp>
            <a:spAutoFit/>
          </a:bodyPr>
          <a:lstStyle/>
          <a:p>
            <a:r>
              <a:rPr lang="en-US" b="0" dirty="0">
                <a:latin typeface="Calibri"/>
                <a:ea typeface="Osaka" pitchFamily="-1" charset="-128"/>
                <a:cs typeface="Osaka" pitchFamily="-1" charset="-128"/>
              </a:rPr>
              <a:t>S’</a:t>
            </a:r>
          </a:p>
        </p:txBody>
      </p:sp>
      <p:sp>
        <p:nvSpPr>
          <p:cNvPr id="138264" name="Rectangle 27"/>
          <p:cNvSpPr>
            <a:spLocks noChangeArrowheads="1"/>
          </p:cNvSpPr>
          <p:nvPr/>
        </p:nvSpPr>
        <p:spPr bwMode="auto">
          <a:xfrm>
            <a:off x="5791200" y="3429000"/>
            <a:ext cx="914400" cy="396875"/>
          </a:xfrm>
          <a:prstGeom prst="rect">
            <a:avLst/>
          </a:prstGeom>
          <a:noFill/>
          <a:ln w="9525">
            <a:noFill/>
            <a:miter lim="800000"/>
            <a:headEnd/>
            <a:tailEnd/>
          </a:ln>
        </p:spPr>
        <p:txBody>
          <a:bodyPr>
            <a:prstTxWarp prst="textNoShape">
              <a:avLst/>
            </a:prstTxWarp>
            <a:spAutoFit/>
          </a:bodyPr>
          <a:lstStyle/>
          <a:p>
            <a:r>
              <a:rPr lang="en-US" sz="2000" b="0" dirty="0">
                <a:latin typeface="Calibri"/>
                <a:ea typeface="Osaka" pitchFamily="-1" charset="-128"/>
                <a:cs typeface="Osaka" pitchFamily="-1" charset="-128"/>
              </a:rPr>
              <a:t>Comp</a:t>
            </a:r>
          </a:p>
        </p:txBody>
      </p:sp>
      <p:cxnSp>
        <p:nvCxnSpPr>
          <p:cNvPr id="138265" name="AutoShape 28"/>
          <p:cNvCxnSpPr>
            <a:cxnSpLocks noChangeShapeType="1"/>
            <a:stCxn id="138245" idx="1"/>
            <a:endCxn id="138246" idx="0"/>
          </p:cNvCxnSpPr>
          <p:nvPr/>
        </p:nvCxnSpPr>
        <p:spPr bwMode="auto">
          <a:xfrm flipH="1">
            <a:off x="4004968" y="2669233"/>
            <a:ext cx="1862432" cy="150167"/>
          </a:xfrm>
          <a:prstGeom prst="straightConnector1">
            <a:avLst/>
          </a:prstGeom>
          <a:noFill/>
          <a:ln w="9525">
            <a:solidFill>
              <a:schemeClr val="tx1"/>
            </a:solidFill>
            <a:round/>
            <a:headEnd/>
            <a:tailEnd type="triangle" w="med" len="med"/>
          </a:ln>
        </p:spPr>
      </p:cxnSp>
      <p:cxnSp>
        <p:nvCxnSpPr>
          <p:cNvPr id="138266" name="AutoShape 29"/>
          <p:cNvCxnSpPr>
            <a:cxnSpLocks noChangeShapeType="1"/>
            <a:stCxn id="138245" idx="1"/>
            <a:endCxn id="138247" idx="0"/>
          </p:cNvCxnSpPr>
          <p:nvPr/>
        </p:nvCxnSpPr>
        <p:spPr bwMode="auto">
          <a:xfrm flipH="1">
            <a:off x="5364546" y="2669233"/>
            <a:ext cx="502854" cy="150167"/>
          </a:xfrm>
          <a:prstGeom prst="straightConnector1">
            <a:avLst/>
          </a:prstGeom>
          <a:noFill/>
          <a:ln w="9525">
            <a:solidFill>
              <a:schemeClr val="tx1"/>
            </a:solidFill>
            <a:round/>
            <a:headEnd/>
            <a:tailEnd type="triangle" w="med" len="med"/>
          </a:ln>
        </p:spPr>
      </p:cxnSp>
      <p:cxnSp>
        <p:nvCxnSpPr>
          <p:cNvPr id="138267" name="AutoShape 30"/>
          <p:cNvCxnSpPr>
            <a:cxnSpLocks noChangeShapeType="1"/>
            <a:stCxn id="138246" idx="2"/>
            <a:endCxn id="138248" idx="0"/>
          </p:cNvCxnSpPr>
          <p:nvPr/>
        </p:nvCxnSpPr>
        <p:spPr bwMode="auto">
          <a:xfrm flipH="1">
            <a:off x="3925469" y="3281065"/>
            <a:ext cx="79499" cy="147935"/>
          </a:xfrm>
          <a:prstGeom prst="straightConnector1">
            <a:avLst/>
          </a:prstGeom>
          <a:noFill/>
          <a:ln w="9525">
            <a:solidFill>
              <a:schemeClr val="tx1"/>
            </a:solidFill>
            <a:round/>
            <a:headEnd/>
            <a:tailEnd type="triangle" w="med" len="med"/>
          </a:ln>
        </p:spPr>
      </p:cxnSp>
      <p:cxnSp>
        <p:nvCxnSpPr>
          <p:cNvPr id="138268" name="AutoShape 31"/>
          <p:cNvCxnSpPr>
            <a:cxnSpLocks noChangeShapeType="1"/>
            <a:stCxn id="138247" idx="2"/>
            <a:endCxn id="138249" idx="0"/>
          </p:cNvCxnSpPr>
          <p:nvPr/>
        </p:nvCxnSpPr>
        <p:spPr bwMode="auto">
          <a:xfrm flipH="1">
            <a:off x="5211301" y="3281065"/>
            <a:ext cx="153245" cy="71735"/>
          </a:xfrm>
          <a:prstGeom prst="straightConnector1">
            <a:avLst/>
          </a:prstGeom>
          <a:noFill/>
          <a:ln w="9525">
            <a:solidFill>
              <a:schemeClr val="tx1"/>
            </a:solidFill>
            <a:round/>
            <a:headEnd/>
            <a:tailEnd type="triangle" w="med" len="med"/>
          </a:ln>
        </p:spPr>
      </p:cxnSp>
      <p:cxnSp>
        <p:nvCxnSpPr>
          <p:cNvPr id="138269" name="AutoShape 32"/>
          <p:cNvCxnSpPr>
            <a:cxnSpLocks noChangeShapeType="1"/>
            <a:stCxn id="138247" idx="2"/>
            <a:endCxn id="138263" idx="1"/>
          </p:cNvCxnSpPr>
          <p:nvPr/>
        </p:nvCxnSpPr>
        <p:spPr bwMode="auto">
          <a:xfrm>
            <a:off x="5364546" y="3281065"/>
            <a:ext cx="579054" cy="71735"/>
          </a:xfrm>
          <a:prstGeom prst="straightConnector1">
            <a:avLst/>
          </a:prstGeom>
          <a:noFill/>
          <a:ln w="9525">
            <a:solidFill>
              <a:schemeClr val="tx1"/>
            </a:solidFill>
            <a:round/>
            <a:headEnd/>
            <a:tailEnd type="triangle" w="med" len="med"/>
          </a:ln>
        </p:spPr>
      </p:cxnSp>
      <p:cxnSp>
        <p:nvCxnSpPr>
          <p:cNvPr id="138270" name="AutoShape 33"/>
          <p:cNvCxnSpPr>
            <a:cxnSpLocks noChangeShapeType="1"/>
            <a:stCxn id="138263" idx="3"/>
            <a:endCxn id="138253" idx="0"/>
          </p:cNvCxnSpPr>
          <p:nvPr/>
        </p:nvCxnSpPr>
        <p:spPr bwMode="auto">
          <a:xfrm>
            <a:off x="6399213" y="3352800"/>
            <a:ext cx="698028" cy="381000"/>
          </a:xfrm>
          <a:prstGeom prst="straightConnector1">
            <a:avLst/>
          </a:prstGeom>
          <a:noFill/>
          <a:ln w="9525">
            <a:solidFill>
              <a:schemeClr val="tx1"/>
            </a:solidFill>
            <a:round/>
            <a:headEnd/>
            <a:tailEnd type="triangle" w="med" len="med"/>
          </a:ln>
        </p:spPr>
      </p:cxnSp>
      <p:cxnSp>
        <p:nvCxnSpPr>
          <p:cNvPr id="138271" name="AutoShape 34"/>
          <p:cNvCxnSpPr>
            <a:cxnSpLocks noChangeShapeType="1"/>
            <a:stCxn id="138253" idx="1"/>
            <a:endCxn id="138254" idx="0"/>
          </p:cNvCxnSpPr>
          <p:nvPr/>
        </p:nvCxnSpPr>
        <p:spPr bwMode="auto">
          <a:xfrm flipH="1">
            <a:off x="6214768" y="3964633"/>
            <a:ext cx="719432" cy="226367"/>
          </a:xfrm>
          <a:prstGeom prst="straightConnector1">
            <a:avLst/>
          </a:prstGeom>
          <a:noFill/>
          <a:ln w="9525">
            <a:solidFill>
              <a:schemeClr val="tx1"/>
            </a:solidFill>
            <a:round/>
            <a:headEnd/>
            <a:tailEnd type="triangle" w="med" len="med"/>
          </a:ln>
        </p:spPr>
      </p:cxnSp>
      <p:cxnSp>
        <p:nvCxnSpPr>
          <p:cNvPr id="138272" name="AutoShape 35"/>
          <p:cNvCxnSpPr>
            <a:cxnSpLocks noChangeShapeType="1"/>
            <a:stCxn id="138253" idx="3"/>
            <a:endCxn id="138255" idx="0"/>
          </p:cNvCxnSpPr>
          <p:nvPr/>
        </p:nvCxnSpPr>
        <p:spPr bwMode="auto">
          <a:xfrm>
            <a:off x="7260281" y="3964633"/>
            <a:ext cx="466465" cy="150167"/>
          </a:xfrm>
          <a:prstGeom prst="straightConnector1">
            <a:avLst/>
          </a:prstGeom>
          <a:noFill/>
          <a:ln w="9525">
            <a:solidFill>
              <a:schemeClr val="tx1"/>
            </a:solidFill>
            <a:round/>
            <a:headEnd/>
            <a:tailEnd type="triangle" w="med" len="med"/>
          </a:ln>
        </p:spPr>
      </p:cxnSp>
      <p:cxnSp>
        <p:nvCxnSpPr>
          <p:cNvPr id="138273" name="AutoShape 36"/>
          <p:cNvCxnSpPr>
            <a:cxnSpLocks noChangeShapeType="1"/>
            <a:stCxn id="138255" idx="2"/>
            <a:endCxn id="138258" idx="0"/>
          </p:cNvCxnSpPr>
          <p:nvPr/>
        </p:nvCxnSpPr>
        <p:spPr bwMode="auto">
          <a:xfrm flipH="1">
            <a:off x="7344901" y="4576465"/>
            <a:ext cx="381845" cy="71735"/>
          </a:xfrm>
          <a:prstGeom prst="straightConnector1">
            <a:avLst/>
          </a:prstGeom>
          <a:noFill/>
          <a:ln w="9525">
            <a:solidFill>
              <a:schemeClr val="tx1"/>
            </a:solidFill>
            <a:round/>
            <a:headEnd/>
            <a:tailEnd type="triangle" w="med" len="med"/>
          </a:ln>
        </p:spPr>
      </p:cxnSp>
      <p:cxnSp>
        <p:nvCxnSpPr>
          <p:cNvPr id="138274" name="AutoShape 37"/>
          <p:cNvCxnSpPr>
            <a:cxnSpLocks noChangeShapeType="1"/>
            <a:stCxn id="138255" idx="2"/>
            <a:endCxn id="138262" idx="0"/>
          </p:cNvCxnSpPr>
          <p:nvPr/>
        </p:nvCxnSpPr>
        <p:spPr bwMode="auto">
          <a:xfrm>
            <a:off x="7726746" y="4576465"/>
            <a:ext cx="469222" cy="224135"/>
          </a:xfrm>
          <a:prstGeom prst="straightConnector1">
            <a:avLst/>
          </a:prstGeom>
          <a:noFill/>
          <a:ln w="9525">
            <a:solidFill>
              <a:schemeClr val="tx1"/>
            </a:solidFill>
            <a:round/>
            <a:headEnd/>
            <a:tailEnd type="triangle" w="med" len="med"/>
          </a:ln>
        </p:spPr>
      </p:cxnSp>
      <p:cxnSp>
        <p:nvCxnSpPr>
          <p:cNvPr id="138275" name="AutoShape 38"/>
          <p:cNvCxnSpPr>
            <a:cxnSpLocks noChangeShapeType="1"/>
            <a:stCxn id="138262" idx="2"/>
            <a:endCxn id="138260" idx="0"/>
          </p:cNvCxnSpPr>
          <p:nvPr/>
        </p:nvCxnSpPr>
        <p:spPr bwMode="auto">
          <a:xfrm flipH="1">
            <a:off x="7477926" y="5262265"/>
            <a:ext cx="718042" cy="224135"/>
          </a:xfrm>
          <a:prstGeom prst="straightConnector1">
            <a:avLst/>
          </a:prstGeom>
          <a:noFill/>
          <a:ln w="9525">
            <a:solidFill>
              <a:schemeClr val="tx1"/>
            </a:solidFill>
            <a:round/>
            <a:headEnd/>
            <a:tailEnd type="triangle" w="med" len="med"/>
          </a:ln>
        </p:spPr>
      </p:cxnSp>
      <p:cxnSp>
        <p:nvCxnSpPr>
          <p:cNvPr id="138276" name="AutoShape 39"/>
          <p:cNvCxnSpPr>
            <a:cxnSpLocks noChangeShapeType="1"/>
            <a:stCxn id="138262" idx="2"/>
            <a:endCxn id="138277" idx="0"/>
          </p:cNvCxnSpPr>
          <p:nvPr/>
        </p:nvCxnSpPr>
        <p:spPr bwMode="auto">
          <a:xfrm>
            <a:off x="8195968" y="5262265"/>
            <a:ext cx="72901" cy="224135"/>
          </a:xfrm>
          <a:prstGeom prst="straightConnector1">
            <a:avLst/>
          </a:prstGeom>
          <a:noFill/>
          <a:ln w="9525">
            <a:solidFill>
              <a:schemeClr val="tx1"/>
            </a:solidFill>
            <a:round/>
            <a:headEnd/>
            <a:tailEnd type="triangle" w="med" len="med"/>
          </a:ln>
        </p:spPr>
      </p:cxnSp>
      <p:sp>
        <p:nvSpPr>
          <p:cNvPr id="138277" name="Rectangle 40"/>
          <p:cNvSpPr>
            <a:spLocks noChangeArrowheads="1"/>
          </p:cNvSpPr>
          <p:nvPr/>
        </p:nvSpPr>
        <p:spPr bwMode="auto">
          <a:xfrm>
            <a:off x="8077200" y="5486400"/>
            <a:ext cx="383338"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N</a:t>
            </a:r>
          </a:p>
        </p:txBody>
      </p:sp>
      <p:sp>
        <p:nvSpPr>
          <p:cNvPr id="138278" name="Text Box 7"/>
          <p:cNvSpPr txBox="1">
            <a:spLocks noChangeArrowheads="1"/>
          </p:cNvSpPr>
          <p:nvPr/>
        </p:nvSpPr>
        <p:spPr bwMode="auto">
          <a:xfrm>
            <a:off x="3733800" y="1981200"/>
            <a:ext cx="4800600" cy="830997"/>
          </a:xfrm>
          <a:prstGeom prst="rect">
            <a:avLst/>
          </a:prstGeom>
          <a:noFill/>
          <a:ln w="9525">
            <a:noFill/>
            <a:miter lim="800000"/>
            <a:headEnd/>
            <a:tailEnd/>
          </a:ln>
        </p:spPr>
        <p:txBody>
          <a:bodyPr>
            <a:prstTxWarp prst="textNoShape">
              <a:avLst/>
            </a:prstTxWarp>
            <a:spAutoFit/>
          </a:bodyPr>
          <a:lstStyle/>
          <a:p>
            <a:r>
              <a:rPr lang="en-US" b="0" dirty="0">
                <a:latin typeface="Calibri"/>
              </a:rPr>
              <a:t>Sarah thought that she solved the Labyrinth.</a:t>
            </a:r>
          </a:p>
        </p:txBody>
      </p:sp>
    </p:spTree>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4"/>
          <p:cNvSpPr>
            <a:spLocks noGrp="1" noChangeArrowheads="1"/>
          </p:cNvSpPr>
          <p:nvPr>
            <p:ph type="title" idx="4294967295"/>
          </p:nvPr>
        </p:nvSpPr>
        <p:spPr>
          <a:xfrm>
            <a:off x="0" y="228600"/>
            <a:ext cx="9144000" cy="1143000"/>
          </a:xfrm>
          <a:noFill/>
        </p:spPr>
        <p:txBody>
          <a:bodyPr/>
          <a:lstStyle/>
          <a:p>
            <a:pPr eaLnBrk="1" hangingPunct="1"/>
            <a:r>
              <a:rPr lang="en-US" sz="3200" smtClean="0"/>
              <a:t>Figuring out structure: bottom-up</a:t>
            </a:r>
            <a:endParaRPr lang="en-US" sz="2400" smtClean="0"/>
          </a:p>
        </p:txBody>
      </p:sp>
      <p:sp>
        <p:nvSpPr>
          <p:cNvPr id="5" name="Rectangle 5"/>
          <p:cNvSpPr txBox="1">
            <a:spLocks noChangeArrowheads="1"/>
          </p:cNvSpPr>
          <p:nvPr/>
        </p:nvSpPr>
        <p:spPr bwMode="auto">
          <a:xfrm>
            <a:off x="381000" y="1143000"/>
            <a:ext cx="4572000" cy="5486400"/>
          </a:xfrm>
          <a:prstGeom prst="rect">
            <a:avLst/>
          </a:prstGeom>
          <a:noFill/>
          <a:ln w="9525">
            <a:noFill/>
            <a:miter lim="800000"/>
            <a:headEnd/>
            <a:tailEnd/>
          </a:ln>
          <a:effectLst/>
        </p:spPr>
        <p:txBody>
          <a:bodyPr>
            <a:prstTxWarp prst="textNoShape">
              <a:avLst/>
            </a:prstTxWarp>
          </a:bodyPr>
          <a:lstStyle/>
          <a:p>
            <a:pPr marL="342900" indent="-342900" eaLnBrk="1" hangingPunct="1">
              <a:lnSpc>
                <a:spcPct val="90000"/>
              </a:lnSpc>
              <a:spcBef>
                <a:spcPct val="20000"/>
              </a:spcBef>
              <a:defRPr/>
            </a:pPr>
            <a:r>
              <a:rPr lang="en-US" b="0" kern="0" dirty="0">
                <a:latin typeface="Calibri"/>
                <a:ea typeface="+mn-ea"/>
                <a:cs typeface="+mn-cs"/>
              </a:rPr>
              <a:t>9 Rules</a:t>
            </a:r>
            <a:br>
              <a:rPr lang="en-US" b="0" kern="0" dirty="0">
                <a:latin typeface="Calibri"/>
                <a:ea typeface="+mn-ea"/>
                <a:cs typeface="+mn-cs"/>
              </a:rPr>
            </a:br>
            <a:r>
              <a:rPr lang="en-US" b="0" kern="0" dirty="0">
                <a:latin typeface="Calibri"/>
                <a:ea typeface="+mn-ea"/>
                <a:cs typeface="+mn-cs"/>
              </a:rPr>
              <a:t/>
            </a:r>
            <a:br>
              <a:rPr lang="en-US" b="0" kern="0" dirty="0">
                <a:latin typeface="Calibri"/>
                <a:ea typeface="+mn-ea"/>
                <a:cs typeface="+mn-cs"/>
              </a:rPr>
            </a:br>
            <a:r>
              <a:rPr lang="en-US" b="0" kern="0" dirty="0">
                <a:latin typeface="Calibri"/>
                <a:ea typeface="+mn-ea"/>
                <a:cs typeface="+mn-cs"/>
              </a:rPr>
              <a:t>S   --&gt; NP VP</a:t>
            </a:r>
            <a:br>
              <a:rPr lang="en-US" b="0" kern="0" dirty="0">
                <a:latin typeface="Calibri"/>
                <a:ea typeface="+mn-ea"/>
                <a:cs typeface="+mn-cs"/>
              </a:rPr>
            </a:br>
            <a:r>
              <a:rPr lang="en-US" b="0" kern="0" dirty="0">
                <a:latin typeface="Calibri"/>
                <a:ea typeface="+mn-ea"/>
                <a:cs typeface="+mn-cs"/>
              </a:rPr>
              <a:t>S   --&gt; S’ VP</a:t>
            </a:r>
          </a:p>
          <a:p>
            <a:pPr marL="342900" indent="-342900" eaLnBrk="1" hangingPunct="1">
              <a:lnSpc>
                <a:spcPct val="90000"/>
              </a:lnSpc>
              <a:spcBef>
                <a:spcPct val="20000"/>
              </a:spcBef>
              <a:defRPr/>
            </a:pPr>
            <a:endParaRPr lang="en-US" b="0" kern="0" dirty="0">
              <a:latin typeface="Calibri"/>
              <a:ea typeface="+mn-ea"/>
              <a:cs typeface="+mn-cs"/>
            </a:endParaRPr>
          </a:p>
          <a:p>
            <a:pPr marL="342900" indent="-342900" eaLnBrk="1" hangingPunct="1">
              <a:lnSpc>
                <a:spcPct val="90000"/>
              </a:lnSpc>
              <a:spcBef>
                <a:spcPct val="20000"/>
              </a:spcBef>
              <a:defRPr/>
            </a:pPr>
            <a:r>
              <a:rPr lang="en-US" b="0" kern="0" dirty="0">
                <a:latin typeface="Calibri"/>
                <a:ea typeface="+mn-ea"/>
                <a:cs typeface="+mn-cs"/>
              </a:rPr>
              <a:t>	NP	--&gt; </a:t>
            </a:r>
            <a:r>
              <a:rPr lang="en-US" b="0" kern="0" dirty="0" err="1">
                <a:latin typeface="Calibri"/>
                <a:ea typeface="+mn-ea"/>
                <a:cs typeface="+mn-cs"/>
              </a:rPr>
              <a:t>Det</a:t>
            </a:r>
            <a:r>
              <a:rPr lang="en-US" b="0" kern="0" dirty="0">
                <a:latin typeface="Calibri"/>
                <a:ea typeface="+mn-ea"/>
                <a:cs typeface="+mn-cs"/>
              </a:rPr>
              <a:t> N</a:t>
            </a:r>
            <a:br>
              <a:rPr lang="en-US" b="0" kern="0" dirty="0">
                <a:latin typeface="Calibri"/>
                <a:ea typeface="+mn-ea"/>
                <a:cs typeface="+mn-cs"/>
              </a:rPr>
            </a:br>
            <a:r>
              <a:rPr lang="en-US" b="0" kern="0" dirty="0">
                <a:latin typeface="Calibri"/>
                <a:ea typeface="+mn-ea"/>
                <a:cs typeface="+mn-cs"/>
              </a:rPr>
              <a:t>NP	--&gt; N</a:t>
            </a:r>
          </a:p>
          <a:p>
            <a:pPr marL="342900" indent="-342900" eaLnBrk="1" hangingPunct="1">
              <a:lnSpc>
                <a:spcPct val="90000"/>
              </a:lnSpc>
              <a:spcBef>
                <a:spcPct val="20000"/>
              </a:spcBef>
              <a:defRPr/>
            </a:pPr>
            <a:r>
              <a:rPr lang="en-US" b="0" kern="0" dirty="0">
                <a:latin typeface="Calibri"/>
                <a:ea typeface="+mn-ea"/>
                <a:cs typeface="+mn-cs"/>
              </a:rPr>
              <a:t/>
            </a:r>
            <a:br>
              <a:rPr lang="en-US" b="0" kern="0" dirty="0">
                <a:latin typeface="Calibri"/>
                <a:ea typeface="+mn-ea"/>
                <a:cs typeface="+mn-cs"/>
              </a:rPr>
            </a:br>
            <a:r>
              <a:rPr lang="en-US" b="0" kern="0" dirty="0">
                <a:latin typeface="Calibri"/>
                <a:ea typeface="+mn-ea"/>
                <a:cs typeface="+mn-cs"/>
              </a:rPr>
              <a:t>VP	--&gt; V NP</a:t>
            </a:r>
            <a:br>
              <a:rPr lang="en-US" b="0" kern="0" dirty="0">
                <a:latin typeface="Calibri"/>
                <a:ea typeface="+mn-ea"/>
                <a:cs typeface="+mn-cs"/>
              </a:rPr>
            </a:br>
            <a:r>
              <a:rPr lang="en-US" b="0" kern="0" dirty="0">
                <a:latin typeface="Calibri"/>
                <a:ea typeface="+mn-ea"/>
                <a:cs typeface="+mn-cs"/>
              </a:rPr>
              <a:t>VP	--&gt; V</a:t>
            </a:r>
          </a:p>
          <a:p>
            <a:pPr marL="342900" indent="-342900" eaLnBrk="1" hangingPunct="1">
              <a:lnSpc>
                <a:spcPct val="90000"/>
              </a:lnSpc>
              <a:spcBef>
                <a:spcPct val="20000"/>
              </a:spcBef>
              <a:defRPr/>
            </a:pPr>
            <a:r>
              <a:rPr lang="en-US" b="0" kern="0" dirty="0">
                <a:latin typeface="Calibri"/>
                <a:ea typeface="+mn-ea"/>
                <a:cs typeface="+mn-cs"/>
              </a:rPr>
              <a:t>	VP --&gt; V S</a:t>
            </a:r>
          </a:p>
          <a:p>
            <a:pPr marL="342900" indent="-342900" eaLnBrk="1" hangingPunct="1">
              <a:lnSpc>
                <a:spcPct val="90000"/>
              </a:lnSpc>
              <a:spcBef>
                <a:spcPct val="20000"/>
              </a:spcBef>
              <a:defRPr/>
            </a:pPr>
            <a:r>
              <a:rPr lang="en-US" b="0" kern="0" dirty="0">
                <a:latin typeface="Calibri"/>
                <a:ea typeface="+mn-ea"/>
                <a:cs typeface="+mn-cs"/>
              </a:rPr>
              <a:t>	VP --&gt; V S’</a:t>
            </a:r>
          </a:p>
          <a:p>
            <a:pPr marL="342900" indent="-342900" eaLnBrk="1" hangingPunct="1">
              <a:lnSpc>
                <a:spcPct val="90000"/>
              </a:lnSpc>
              <a:spcBef>
                <a:spcPct val="20000"/>
              </a:spcBef>
              <a:defRPr/>
            </a:pPr>
            <a:endParaRPr lang="en-US" b="0" kern="0" dirty="0">
              <a:latin typeface="Calibri"/>
              <a:ea typeface="+mn-ea"/>
              <a:cs typeface="+mn-cs"/>
            </a:endParaRPr>
          </a:p>
          <a:p>
            <a:pPr marL="342900" indent="-342900" eaLnBrk="1" hangingPunct="1">
              <a:lnSpc>
                <a:spcPct val="90000"/>
              </a:lnSpc>
              <a:spcBef>
                <a:spcPct val="20000"/>
              </a:spcBef>
              <a:defRPr/>
            </a:pPr>
            <a:r>
              <a:rPr lang="en-US" b="0" kern="0" dirty="0">
                <a:latin typeface="Calibri"/>
                <a:ea typeface="+mn-ea"/>
                <a:cs typeface="+mn-cs"/>
              </a:rPr>
              <a:t>	S’ --&gt; Comp S</a:t>
            </a:r>
          </a:p>
        </p:txBody>
      </p:sp>
      <p:sp>
        <p:nvSpPr>
          <p:cNvPr id="140292" name="Text Box 7"/>
          <p:cNvSpPr txBox="1">
            <a:spLocks noChangeArrowheads="1"/>
          </p:cNvSpPr>
          <p:nvPr/>
        </p:nvSpPr>
        <p:spPr bwMode="auto">
          <a:xfrm>
            <a:off x="3124200" y="5791200"/>
            <a:ext cx="5791200" cy="457200"/>
          </a:xfrm>
          <a:prstGeom prst="rect">
            <a:avLst/>
          </a:prstGeom>
          <a:noFill/>
          <a:ln w="9525">
            <a:noFill/>
            <a:miter lim="800000"/>
            <a:headEnd/>
            <a:tailEnd/>
          </a:ln>
        </p:spPr>
        <p:txBody>
          <a:bodyPr>
            <a:prstTxWarp prst="textNoShape">
              <a:avLst/>
            </a:prstTxWarp>
            <a:spAutoFit/>
          </a:bodyPr>
          <a:lstStyle/>
          <a:p>
            <a:r>
              <a:rPr lang="en-US" b="0" dirty="0">
                <a:latin typeface="Calibri"/>
              </a:rPr>
              <a:t>Sarah thought that </a:t>
            </a:r>
            <a:r>
              <a:rPr lang="en-US" b="0" dirty="0" err="1">
                <a:latin typeface="Calibri"/>
              </a:rPr>
              <a:t>Hoggle</a:t>
            </a:r>
            <a:r>
              <a:rPr lang="en-US" b="0" dirty="0">
                <a:latin typeface="Calibri"/>
              </a:rPr>
              <a:t>   was    a    cheat.</a:t>
            </a:r>
            <a:endParaRPr lang="en-US" b="0" dirty="0">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4"/>
          <p:cNvSpPr>
            <a:spLocks noGrp="1" noChangeArrowheads="1"/>
          </p:cNvSpPr>
          <p:nvPr>
            <p:ph type="title" idx="4294967295"/>
          </p:nvPr>
        </p:nvSpPr>
        <p:spPr>
          <a:xfrm>
            <a:off x="0" y="228600"/>
            <a:ext cx="9144000" cy="1143000"/>
          </a:xfrm>
          <a:noFill/>
        </p:spPr>
        <p:txBody>
          <a:bodyPr/>
          <a:lstStyle/>
          <a:p>
            <a:pPr eaLnBrk="1" hangingPunct="1"/>
            <a:r>
              <a:rPr lang="en-US" sz="3200" smtClean="0"/>
              <a:t>Figuring out structure: bottom-up</a:t>
            </a:r>
            <a:endParaRPr lang="en-US" sz="2400" smtClean="0"/>
          </a:p>
        </p:txBody>
      </p:sp>
      <p:sp>
        <p:nvSpPr>
          <p:cNvPr id="5" name="Rectangle 5"/>
          <p:cNvSpPr txBox="1">
            <a:spLocks noChangeArrowheads="1"/>
          </p:cNvSpPr>
          <p:nvPr/>
        </p:nvSpPr>
        <p:spPr bwMode="auto">
          <a:xfrm>
            <a:off x="381000" y="1143000"/>
            <a:ext cx="4572000" cy="5486400"/>
          </a:xfrm>
          <a:prstGeom prst="rect">
            <a:avLst/>
          </a:prstGeom>
          <a:noFill/>
          <a:ln w="9525">
            <a:noFill/>
            <a:miter lim="800000"/>
            <a:headEnd/>
            <a:tailEnd/>
          </a:ln>
          <a:effectLst/>
        </p:spPr>
        <p:txBody>
          <a:bodyPr>
            <a:prstTxWarp prst="textNoShape">
              <a:avLst/>
            </a:prstTxWarp>
          </a:bodyPr>
          <a:lstStyle/>
          <a:p>
            <a:pPr marL="342900" indent="-342900" eaLnBrk="1" hangingPunct="1">
              <a:lnSpc>
                <a:spcPct val="90000"/>
              </a:lnSpc>
              <a:spcBef>
                <a:spcPct val="20000"/>
              </a:spcBef>
              <a:defRPr/>
            </a:pPr>
            <a:r>
              <a:rPr lang="en-US" b="0" kern="0" dirty="0">
                <a:latin typeface="Calibri"/>
                <a:ea typeface="+mn-ea"/>
                <a:cs typeface="+mn-cs"/>
              </a:rPr>
              <a:t>9 Rules</a:t>
            </a:r>
            <a:br>
              <a:rPr lang="en-US" b="0" kern="0" dirty="0">
                <a:latin typeface="Calibri"/>
                <a:ea typeface="+mn-ea"/>
                <a:cs typeface="+mn-cs"/>
              </a:rPr>
            </a:br>
            <a:r>
              <a:rPr lang="en-US" b="0" kern="0" dirty="0">
                <a:latin typeface="Calibri"/>
                <a:ea typeface="+mn-ea"/>
                <a:cs typeface="+mn-cs"/>
              </a:rPr>
              <a:t/>
            </a:r>
            <a:br>
              <a:rPr lang="en-US" b="0" kern="0" dirty="0">
                <a:latin typeface="Calibri"/>
                <a:ea typeface="+mn-ea"/>
                <a:cs typeface="+mn-cs"/>
              </a:rPr>
            </a:br>
            <a:r>
              <a:rPr lang="en-US" b="0" kern="0" dirty="0">
                <a:latin typeface="Calibri"/>
                <a:ea typeface="+mn-ea"/>
                <a:cs typeface="+mn-cs"/>
              </a:rPr>
              <a:t>S   --&gt; NP VP</a:t>
            </a:r>
            <a:br>
              <a:rPr lang="en-US" b="0" kern="0" dirty="0">
                <a:latin typeface="Calibri"/>
                <a:ea typeface="+mn-ea"/>
                <a:cs typeface="+mn-cs"/>
              </a:rPr>
            </a:br>
            <a:r>
              <a:rPr lang="en-US" b="0" kern="0" dirty="0">
                <a:latin typeface="Calibri"/>
                <a:ea typeface="+mn-ea"/>
                <a:cs typeface="+mn-cs"/>
              </a:rPr>
              <a:t>S   --&gt; S’ VP</a:t>
            </a:r>
          </a:p>
          <a:p>
            <a:pPr marL="342900" indent="-342900" eaLnBrk="1" hangingPunct="1">
              <a:lnSpc>
                <a:spcPct val="90000"/>
              </a:lnSpc>
              <a:spcBef>
                <a:spcPct val="20000"/>
              </a:spcBef>
              <a:defRPr/>
            </a:pPr>
            <a:endParaRPr lang="en-US" b="0" kern="0" dirty="0">
              <a:latin typeface="Calibri"/>
              <a:ea typeface="+mn-ea"/>
              <a:cs typeface="+mn-cs"/>
            </a:endParaRPr>
          </a:p>
          <a:p>
            <a:pPr marL="342900" indent="-342900" eaLnBrk="1" hangingPunct="1">
              <a:lnSpc>
                <a:spcPct val="90000"/>
              </a:lnSpc>
              <a:spcBef>
                <a:spcPct val="20000"/>
              </a:spcBef>
              <a:defRPr/>
            </a:pPr>
            <a:r>
              <a:rPr lang="en-US" b="0" kern="0" dirty="0">
                <a:latin typeface="Calibri"/>
                <a:ea typeface="+mn-ea"/>
                <a:cs typeface="+mn-cs"/>
              </a:rPr>
              <a:t>	NP	--&gt; </a:t>
            </a:r>
            <a:r>
              <a:rPr lang="en-US" b="0" kern="0" dirty="0" err="1">
                <a:latin typeface="Calibri"/>
                <a:ea typeface="+mn-ea"/>
                <a:cs typeface="+mn-cs"/>
              </a:rPr>
              <a:t>Det</a:t>
            </a:r>
            <a:r>
              <a:rPr lang="en-US" b="0" kern="0" dirty="0">
                <a:latin typeface="Calibri"/>
                <a:ea typeface="+mn-ea"/>
                <a:cs typeface="+mn-cs"/>
              </a:rPr>
              <a:t> N</a:t>
            </a:r>
            <a:br>
              <a:rPr lang="en-US" b="0" kern="0" dirty="0">
                <a:latin typeface="Calibri"/>
                <a:ea typeface="+mn-ea"/>
                <a:cs typeface="+mn-cs"/>
              </a:rPr>
            </a:br>
            <a:r>
              <a:rPr lang="en-US" b="0" kern="0" dirty="0">
                <a:latin typeface="Calibri"/>
                <a:ea typeface="+mn-ea"/>
                <a:cs typeface="+mn-cs"/>
              </a:rPr>
              <a:t>NP	--&gt; N</a:t>
            </a:r>
          </a:p>
          <a:p>
            <a:pPr marL="342900" indent="-342900" eaLnBrk="1" hangingPunct="1">
              <a:lnSpc>
                <a:spcPct val="90000"/>
              </a:lnSpc>
              <a:spcBef>
                <a:spcPct val="20000"/>
              </a:spcBef>
              <a:defRPr/>
            </a:pPr>
            <a:r>
              <a:rPr lang="en-US" b="0" kern="0" dirty="0">
                <a:latin typeface="Calibri"/>
                <a:ea typeface="+mn-ea"/>
                <a:cs typeface="+mn-cs"/>
              </a:rPr>
              <a:t/>
            </a:r>
            <a:br>
              <a:rPr lang="en-US" b="0" kern="0" dirty="0">
                <a:latin typeface="Calibri"/>
                <a:ea typeface="+mn-ea"/>
                <a:cs typeface="+mn-cs"/>
              </a:rPr>
            </a:br>
            <a:r>
              <a:rPr lang="en-US" b="0" kern="0" dirty="0">
                <a:latin typeface="Calibri"/>
                <a:ea typeface="+mn-ea"/>
                <a:cs typeface="+mn-cs"/>
              </a:rPr>
              <a:t>VP	--&gt; V NP</a:t>
            </a:r>
            <a:br>
              <a:rPr lang="en-US" b="0" kern="0" dirty="0">
                <a:latin typeface="Calibri"/>
                <a:ea typeface="+mn-ea"/>
                <a:cs typeface="+mn-cs"/>
              </a:rPr>
            </a:br>
            <a:r>
              <a:rPr lang="en-US" b="0" kern="0" dirty="0">
                <a:latin typeface="Calibri"/>
                <a:ea typeface="+mn-ea"/>
                <a:cs typeface="+mn-cs"/>
              </a:rPr>
              <a:t>VP	--&gt; V</a:t>
            </a:r>
          </a:p>
          <a:p>
            <a:pPr marL="342900" indent="-342900" eaLnBrk="1" hangingPunct="1">
              <a:lnSpc>
                <a:spcPct val="90000"/>
              </a:lnSpc>
              <a:spcBef>
                <a:spcPct val="20000"/>
              </a:spcBef>
              <a:defRPr/>
            </a:pPr>
            <a:r>
              <a:rPr lang="en-US" b="0" kern="0" dirty="0">
                <a:latin typeface="Calibri"/>
                <a:ea typeface="+mn-ea"/>
                <a:cs typeface="+mn-cs"/>
              </a:rPr>
              <a:t>	VP --&gt; V S</a:t>
            </a:r>
          </a:p>
          <a:p>
            <a:pPr marL="342900" indent="-342900" eaLnBrk="1" hangingPunct="1">
              <a:lnSpc>
                <a:spcPct val="90000"/>
              </a:lnSpc>
              <a:spcBef>
                <a:spcPct val="20000"/>
              </a:spcBef>
              <a:defRPr/>
            </a:pPr>
            <a:r>
              <a:rPr lang="en-US" b="0" kern="0" dirty="0">
                <a:latin typeface="Calibri"/>
                <a:ea typeface="+mn-ea"/>
                <a:cs typeface="+mn-cs"/>
              </a:rPr>
              <a:t>	VP --&gt; V S’</a:t>
            </a:r>
          </a:p>
          <a:p>
            <a:pPr marL="342900" indent="-342900" eaLnBrk="1" hangingPunct="1">
              <a:lnSpc>
                <a:spcPct val="90000"/>
              </a:lnSpc>
              <a:spcBef>
                <a:spcPct val="20000"/>
              </a:spcBef>
              <a:defRPr/>
            </a:pPr>
            <a:endParaRPr lang="en-US" b="0" kern="0" dirty="0">
              <a:latin typeface="Calibri"/>
              <a:ea typeface="+mn-ea"/>
              <a:cs typeface="+mn-cs"/>
            </a:endParaRPr>
          </a:p>
          <a:p>
            <a:pPr marL="342900" indent="-342900" eaLnBrk="1" hangingPunct="1">
              <a:lnSpc>
                <a:spcPct val="90000"/>
              </a:lnSpc>
              <a:spcBef>
                <a:spcPct val="20000"/>
              </a:spcBef>
              <a:defRPr/>
            </a:pPr>
            <a:r>
              <a:rPr lang="en-US" b="0" kern="0" dirty="0">
                <a:latin typeface="Calibri"/>
                <a:ea typeface="+mn-ea"/>
                <a:cs typeface="+mn-cs"/>
              </a:rPr>
              <a:t>	S’ --&gt; Comp S</a:t>
            </a:r>
          </a:p>
        </p:txBody>
      </p:sp>
      <p:sp>
        <p:nvSpPr>
          <p:cNvPr id="142340" name="Rectangle 23"/>
          <p:cNvSpPr>
            <a:spLocks noChangeArrowheads="1"/>
          </p:cNvSpPr>
          <p:nvPr/>
        </p:nvSpPr>
        <p:spPr bwMode="auto">
          <a:xfrm>
            <a:off x="7239000" y="5486400"/>
            <a:ext cx="630251" cy="461665"/>
          </a:xfrm>
          <a:prstGeom prst="rect">
            <a:avLst/>
          </a:prstGeom>
          <a:noFill/>
          <a:ln w="9525">
            <a:noFill/>
            <a:miter lim="800000"/>
            <a:headEnd/>
            <a:tailEnd/>
          </a:ln>
        </p:spPr>
        <p:txBody>
          <a:bodyPr wrap="none">
            <a:prstTxWarp prst="textNoShape">
              <a:avLst/>
            </a:prstTxWarp>
            <a:spAutoFit/>
          </a:bodyPr>
          <a:lstStyle/>
          <a:p>
            <a:r>
              <a:rPr lang="en-US" b="0" dirty="0" err="1">
                <a:latin typeface="Calibri"/>
                <a:ea typeface="Osaka" pitchFamily="-1" charset="-128"/>
                <a:cs typeface="Osaka" pitchFamily="-1" charset="-128"/>
              </a:rPr>
              <a:t>Det</a:t>
            </a:r>
            <a:endParaRPr lang="en-US" b="0" dirty="0">
              <a:latin typeface="Calibri"/>
              <a:ea typeface="Osaka" pitchFamily="-1" charset="-128"/>
              <a:cs typeface="Osaka" pitchFamily="-1" charset="-128"/>
            </a:endParaRPr>
          </a:p>
        </p:txBody>
      </p:sp>
      <p:sp>
        <p:nvSpPr>
          <p:cNvPr id="142341" name="Rectangle 40"/>
          <p:cNvSpPr>
            <a:spLocks noChangeArrowheads="1"/>
          </p:cNvSpPr>
          <p:nvPr/>
        </p:nvSpPr>
        <p:spPr bwMode="auto">
          <a:xfrm>
            <a:off x="8077200" y="5486400"/>
            <a:ext cx="383338"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N</a:t>
            </a:r>
          </a:p>
        </p:txBody>
      </p:sp>
      <p:sp>
        <p:nvSpPr>
          <p:cNvPr id="142342" name="Rectangle 21"/>
          <p:cNvSpPr>
            <a:spLocks noChangeArrowheads="1"/>
          </p:cNvSpPr>
          <p:nvPr/>
        </p:nvSpPr>
        <p:spPr bwMode="auto">
          <a:xfrm>
            <a:off x="6781800" y="5486400"/>
            <a:ext cx="364202"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V</a:t>
            </a:r>
          </a:p>
        </p:txBody>
      </p:sp>
      <p:sp>
        <p:nvSpPr>
          <p:cNvPr id="142343" name="Rectangle 19"/>
          <p:cNvSpPr>
            <a:spLocks noChangeArrowheads="1"/>
          </p:cNvSpPr>
          <p:nvPr/>
        </p:nvSpPr>
        <p:spPr bwMode="auto">
          <a:xfrm>
            <a:off x="5943600" y="5486400"/>
            <a:ext cx="383338"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N</a:t>
            </a:r>
          </a:p>
        </p:txBody>
      </p:sp>
      <p:sp>
        <p:nvSpPr>
          <p:cNvPr id="142344" name="Rectangle 12"/>
          <p:cNvSpPr>
            <a:spLocks noChangeArrowheads="1"/>
          </p:cNvSpPr>
          <p:nvPr/>
        </p:nvSpPr>
        <p:spPr bwMode="auto">
          <a:xfrm>
            <a:off x="4419600" y="5486400"/>
            <a:ext cx="364202"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V</a:t>
            </a:r>
          </a:p>
        </p:txBody>
      </p:sp>
      <p:sp>
        <p:nvSpPr>
          <p:cNvPr id="142345" name="Rectangle 19"/>
          <p:cNvSpPr>
            <a:spLocks noChangeArrowheads="1"/>
          </p:cNvSpPr>
          <p:nvPr/>
        </p:nvSpPr>
        <p:spPr bwMode="auto">
          <a:xfrm>
            <a:off x="3352800" y="5486400"/>
            <a:ext cx="383338"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N</a:t>
            </a:r>
          </a:p>
        </p:txBody>
      </p:sp>
      <p:sp>
        <p:nvSpPr>
          <p:cNvPr id="142346" name="Rectangle 12"/>
          <p:cNvSpPr>
            <a:spLocks noChangeArrowheads="1"/>
          </p:cNvSpPr>
          <p:nvPr/>
        </p:nvSpPr>
        <p:spPr bwMode="auto">
          <a:xfrm>
            <a:off x="4876800" y="5486400"/>
            <a:ext cx="918641"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Comp</a:t>
            </a:r>
          </a:p>
        </p:txBody>
      </p:sp>
      <p:sp>
        <p:nvSpPr>
          <p:cNvPr id="142347" name="Text Box 7"/>
          <p:cNvSpPr txBox="1">
            <a:spLocks noChangeArrowheads="1"/>
          </p:cNvSpPr>
          <p:nvPr/>
        </p:nvSpPr>
        <p:spPr bwMode="auto">
          <a:xfrm>
            <a:off x="3124200" y="5791200"/>
            <a:ext cx="5791200" cy="457200"/>
          </a:xfrm>
          <a:prstGeom prst="rect">
            <a:avLst/>
          </a:prstGeom>
          <a:noFill/>
          <a:ln w="9525">
            <a:noFill/>
            <a:miter lim="800000"/>
            <a:headEnd/>
            <a:tailEnd/>
          </a:ln>
        </p:spPr>
        <p:txBody>
          <a:bodyPr>
            <a:prstTxWarp prst="textNoShape">
              <a:avLst/>
            </a:prstTxWarp>
            <a:spAutoFit/>
          </a:bodyPr>
          <a:lstStyle/>
          <a:p>
            <a:r>
              <a:rPr lang="en-US" b="0" dirty="0">
                <a:latin typeface="Calibri"/>
              </a:rPr>
              <a:t>Sarah thought that </a:t>
            </a:r>
            <a:r>
              <a:rPr lang="en-US" b="0" dirty="0" err="1">
                <a:latin typeface="Calibri"/>
              </a:rPr>
              <a:t>Hoggle</a:t>
            </a:r>
            <a:r>
              <a:rPr lang="en-US" b="0" dirty="0">
                <a:latin typeface="Calibri"/>
              </a:rPr>
              <a:t> </a:t>
            </a:r>
            <a:r>
              <a:rPr lang="en-US" b="0" dirty="0" smtClean="0">
                <a:latin typeface="Calibri"/>
              </a:rPr>
              <a:t>  was    a    cheat</a:t>
            </a:r>
            <a:r>
              <a:rPr lang="en-US" b="0" dirty="0">
                <a:latin typeface="Calibri"/>
              </a:rPr>
              <a:t>.</a:t>
            </a:r>
          </a:p>
        </p:txBody>
      </p:sp>
    </p:spTree>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4"/>
          <p:cNvSpPr>
            <a:spLocks noGrp="1" noChangeArrowheads="1"/>
          </p:cNvSpPr>
          <p:nvPr>
            <p:ph type="title" idx="4294967295"/>
          </p:nvPr>
        </p:nvSpPr>
        <p:spPr>
          <a:xfrm>
            <a:off x="0" y="228600"/>
            <a:ext cx="9144000" cy="1143000"/>
          </a:xfrm>
          <a:noFill/>
        </p:spPr>
        <p:txBody>
          <a:bodyPr/>
          <a:lstStyle/>
          <a:p>
            <a:pPr eaLnBrk="1" hangingPunct="1"/>
            <a:r>
              <a:rPr lang="en-US" sz="3200" smtClean="0"/>
              <a:t>Figuring out structure: bottom-up</a:t>
            </a:r>
            <a:endParaRPr lang="en-US" sz="2400" smtClean="0"/>
          </a:p>
        </p:txBody>
      </p:sp>
      <p:sp>
        <p:nvSpPr>
          <p:cNvPr id="144387" name="Rectangle 5"/>
          <p:cNvSpPr txBox="1">
            <a:spLocks noChangeArrowheads="1"/>
          </p:cNvSpPr>
          <p:nvPr/>
        </p:nvSpPr>
        <p:spPr bwMode="auto">
          <a:xfrm>
            <a:off x="381000" y="1143000"/>
            <a:ext cx="4572000" cy="5486400"/>
          </a:xfrm>
          <a:prstGeom prst="rect">
            <a:avLst/>
          </a:prstGeom>
          <a:noFill/>
          <a:ln w="9525">
            <a:noFill/>
            <a:miter lim="800000"/>
            <a:headEnd/>
            <a:tailEnd/>
          </a:ln>
        </p:spPr>
        <p:txBody>
          <a:bodyPr>
            <a:prstTxWarp prst="textNoShape">
              <a:avLst/>
            </a:prstTxWarp>
          </a:bodyPr>
          <a:lstStyle/>
          <a:p>
            <a:pPr marL="342900" indent="-342900" eaLnBrk="1" hangingPunct="1">
              <a:lnSpc>
                <a:spcPct val="90000"/>
              </a:lnSpc>
              <a:spcBef>
                <a:spcPct val="20000"/>
              </a:spcBef>
            </a:pPr>
            <a:r>
              <a:rPr lang="en-US" b="0" dirty="0">
                <a:latin typeface="Calibri"/>
                <a:ea typeface="Osaka" pitchFamily="-1" charset="-128"/>
                <a:cs typeface="Osaka" pitchFamily="-1" charset="-128"/>
              </a:rPr>
              <a:t>9 Rules</a:t>
            </a:r>
            <a:br>
              <a:rPr lang="en-US" b="0" dirty="0">
                <a:latin typeface="Calibri"/>
                <a:ea typeface="Osaka" pitchFamily="-1" charset="-128"/>
                <a:cs typeface="Osaka" pitchFamily="-1" charset="-128"/>
              </a:rPr>
            </a:br>
            <a:r>
              <a:rPr lang="en-US" b="0" dirty="0">
                <a:latin typeface="Calibri"/>
                <a:ea typeface="Osaka" pitchFamily="-1" charset="-128"/>
                <a:cs typeface="Osaka" pitchFamily="-1" charset="-128"/>
              </a:rPr>
              <a:t/>
            </a:r>
            <a:br>
              <a:rPr lang="en-US" b="0" dirty="0">
                <a:latin typeface="Calibri"/>
                <a:ea typeface="Osaka" pitchFamily="-1" charset="-128"/>
                <a:cs typeface="Osaka" pitchFamily="-1" charset="-128"/>
              </a:rPr>
            </a:br>
            <a:r>
              <a:rPr lang="en-US" b="0" dirty="0">
                <a:latin typeface="Calibri"/>
                <a:ea typeface="Osaka" pitchFamily="-1" charset="-128"/>
                <a:cs typeface="Osaka" pitchFamily="-1" charset="-128"/>
              </a:rPr>
              <a:t>S   --&gt; NP VP</a:t>
            </a:r>
            <a:br>
              <a:rPr lang="en-US" b="0" dirty="0">
                <a:latin typeface="Calibri"/>
                <a:ea typeface="Osaka" pitchFamily="-1" charset="-128"/>
                <a:cs typeface="Osaka" pitchFamily="-1" charset="-128"/>
              </a:rPr>
            </a:br>
            <a:r>
              <a:rPr lang="en-US" b="0" dirty="0">
                <a:latin typeface="Calibri"/>
                <a:ea typeface="Osaka" pitchFamily="-1" charset="-128"/>
                <a:cs typeface="Osaka" pitchFamily="-1" charset="-128"/>
              </a:rPr>
              <a:t>S   --&gt; S’ VP</a:t>
            </a:r>
          </a:p>
          <a:p>
            <a:pPr marL="342900" indent="-342900" eaLnBrk="1" hangingPunct="1">
              <a:lnSpc>
                <a:spcPct val="90000"/>
              </a:lnSpc>
              <a:spcBef>
                <a:spcPct val="20000"/>
              </a:spcBef>
            </a:pPr>
            <a:endParaRPr lang="en-US" b="0" dirty="0">
              <a:latin typeface="Calibri"/>
              <a:ea typeface="Osaka" pitchFamily="-1" charset="-128"/>
              <a:cs typeface="Osaka" pitchFamily="-1" charset="-128"/>
            </a:endParaRPr>
          </a:p>
          <a:p>
            <a:pPr marL="342900" indent="-342900" eaLnBrk="1" hangingPunct="1">
              <a:lnSpc>
                <a:spcPct val="90000"/>
              </a:lnSpc>
              <a:spcBef>
                <a:spcPct val="20000"/>
              </a:spcBef>
            </a:pPr>
            <a:r>
              <a:rPr lang="en-US" b="0" dirty="0">
                <a:latin typeface="Calibri"/>
                <a:ea typeface="Osaka" pitchFamily="-1" charset="-128"/>
                <a:cs typeface="Osaka" pitchFamily="-1" charset="-128"/>
              </a:rPr>
              <a:t>	</a:t>
            </a:r>
            <a:r>
              <a:rPr lang="en-US" b="0" dirty="0">
                <a:solidFill>
                  <a:schemeClr val="hlink"/>
                </a:solidFill>
                <a:latin typeface="Calibri"/>
                <a:ea typeface="Osaka" pitchFamily="-1" charset="-128"/>
                <a:cs typeface="Osaka" pitchFamily="-1" charset="-128"/>
              </a:rPr>
              <a:t>NP	--&gt; </a:t>
            </a:r>
            <a:r>
              <a:rPr lang="en-US" b="0" dirty="0" err="1">
                <a:solidFill>
                  <a:schemeClr val="hlink"/>
                </a:solidFill>
                <a:latin typeface="Calibri"/>
                <a:ea typeface="Osaka" pitchFamily="-1" charset="-128"/>
                <a:cs typeface="Osaka" pitchFamily="-1" charset="-128"/>
              </a:rPr>
              <a:t>Det</a:t>
            </a:r>
            <a:r>
              <a:rPr lang="en-US" b="0" dirty="0">
                <a:solidFill>
                  <a:schemeClr val="hlink"/>
                </a:solidFill>
                <a:latin typeface="Calibri"/>
                <a:ea typeface="Osaka" pitchFamily="-1" charset="-128"/>
                <a:cs typeface="Osaka" pitchFamily="-1" charset="-128"/>
              </a:rPr>
              <a:t> N</a:t>
            </a:r>
            <a:r>
              <a:rPr lang="en-US" b="0" dirty="0">
                <a:latin typeface="Calibri"/>
                <a:ea typeface="Osaka" pitchFamily="-1" charset="-128"/>
                <a:cs typeface="Osaka" pitchFamily="-1" charset="-128"/>
              </a:rPr>
              <a:t/>
            </a:r>
            <a:br>
              <a:rPr lang="en-US" b="0" dirty="0">
                <a:latin typeface="Calibri"/>
                <a:ea typeface="Osaka" pitchFamily="-1" charset="-128"/>
                <a:cs typeface="Osaka" pitchFamily="-1" charset="-128"/>
              </a:rPr>
            </a:br>
            <a:r>
              <a:rPr lang="en-US" b="0" dirty="0">
                <a:latin typeface="Calibri"/>
                <a:ea typeface="Osaka" pitchFamily="-1" charset="-128"/>
                <a:cs typeface="Osaka" pitchFamily="-1" charset="-128"/>
              </a:rPr>
              <a:t>NP	--&gt; N</a:t>
            </a:r>
          </a:p>
          <a:p>
            <a:pPr marL="342900" indent="-342900" eaLnBrk="1" hangingPunct="1">
              <a:lnSpc>
                <a:spcPct val="90000"/>
              </a:lnSpc>
              <a:spcBef>
                <a:spcPct val="20000"/>
              </a:spcBef>
            </a:pPr>
            <a:r>
              <a:rPr lang="en-US" b="0" dirty="0">
                <a:latin typeface="Calibri"/>
                <a:ea typeface="Osaka" pitchFamily="-1" charset="-128"/>
                <a:cs typeface="Osaka" pitchFamily="-1" charset="-128"/>
              </a:rPr>
              <a:t/>
            </a:r>
            <a:br>
              <a:rPr lang="en-US" b="0" dirty="0">
                <a:latin typeface="Calibri"/>
                <a:ea typeface="Osaka" pitchFamily="-1" charset="-128"/>
                <a:cs typeface="Osaka" pitchFamily="-1" charset="-128"/>
              </a:rPr>
            </a:br>
            <a:r>
              <a:rPr lang="en-US" b="0" dirty="0">
                <a:latin typeface="Calibri"/>
                <a:ea typeface="Osaka" pitchFamily="-1" charset="-128"/>
                <a:cs typeface="Osaka" pitchFamily="-1" charset="-128"/>
              </a:rPr>
              <a:t>VP	--&gt; V NP</a:t>
            </a:r>
            <a:br>
              <a:rPr lang="en-US" b="0" dirty="0">
                <a:latin typeface="Calibri"/>
                <a:ea typeface="Osaka" pitchFamily="-1" charset="-128"/>
                <a:cs typeface="Osaka" pitchFamily="-1" charset="-128"/>
              </a:rPr>
            </a:br>
            <a:r>
              <a:rPr lang="en-US" b="0" dirty="0">
                <a:latin typeface="Calibri"/>
                <a:ea typeface="Osaka" pitchFamily="-1" charset="-128"/>
                <a:cs typeface="Osaka" pitchFamily="-1" charset="-128"/>
              </a:rPr>
              <a:t>VP	--&gt; V</a:t>
            </a:r>
          </a:p>
          <a:p>
            <a:pPr marL="342900" indent="-342900" eaLnBrk="1" hangingPunct="1">
              <a:lnSpc>
                <a:spcPct val="90000"/>
              </a:lnSpc>
              <a:spcBef>
                <a:spcPct val="20000"/>
              </a:spcBef>
            </a:pPr>
            <a:r>
              <a:rPr lang="en-US" b="0" dirty="0">
                <a:latin typeface="Calibri"/>
                <a:ea typeface="Osaka" pitchFamily="-1" charset="-128"/>
                <a:cs typeface="Osaka" pitchFamily="-1" charset="-128"/>
              </a:rPr>
              <a:t>	VP --&gt; V S</a:t>
            </a:r>
          </a:p>
          <a:p>
            <a:pPr marL="342900" indent="-342900" eaLnBrk="1" hangingPunct="1">
              <a:lnSpc>
                <a:spcPct val="90000"/>
              </a:lnSpc>
              <a:spcBef>
                <a:spcPct val="20000"/>
              </a:spcBef>
            </a:pPr>
            <a:r>
              <a:rPr lang="en-US" b="0" dirty="0">
                <a:latin typeface="Calibri"/>
                <a:ea typeface="Osaka" pitchFamily="-1" charset="-128"/>
                <a:cs typeface="Osaka" pitchFamily="-1" charset="-128"/>
              </a:rPr>
              <a:t>	VP --&gt; V S’</a:t>
            </a:r>
          </a:p>
          <a:p>
            <a:pPr marL="342900" indent="-342900" eaLnBrk="1" hangingPunct="1">
              <a:lnSpc>
                <a:spcPct val="90000"/>
              </a:lnSpc>
              <a:spcBef>
                <a:spcPct val="20000"/>
              </a:spcBef>
            </a:pPr>
            <a:endParaRPr lang="en-US" b="0" dirty="0">
              <a:latin typeface="Calibri"/>
              <a:ea typeface="Osaka" pitchFamily="-1" charset="-128"/>
              <a:cs typeface="Osaka" pitchFamily="-1" charset="-128"/>
            </a:endParaRPr>
          </a:p>
          <a:p>
            <a:pPr marL="342900" indent="-342900" eaLnBrk="1" hangingPunct="1">
              <a:lnSpc>
                <a:spcPct val="90000"/>
              </a:lnSpc>
              <a:spcBef>
                <a:spcPct val="20000"/>
              </a:spcBef>
            </a:pPr>
            <a:r>
              <a:rPr lang="en-US" b="0" dirty="0">
                <a:latin typeface="Calibri"/>
                <a:ea typeface="Osaka" pitchFamily="-1" charset="-128"/>
                <a:cs typeface="Osaka" pitchFamily="-1" charset="-128"/>
              </a:rPr>
              <a:t>	S’ --&gt; Comp S</a:t>
            </a:r>
          </a:p>
        </p:txBody>
      </p:sp>
      <p:sp>
        <p:nvSpPr>
          <p:cNvPr id="144388" name="Rectangle 25"/>
          <p:cNvSpPr>
            <a:spLocks noChangeArrowheads="1"/>
          </p:cNvSpPr>
          <p:nvPr/>
        </p:nvSpPr>
        <p:spPr bwMode="auto">
          <a:xfrm>
            <a:off x="7924800" y="4800600"/>
            <a:ext cx="542336"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NP</a:t>
            </a:r>
          </a:p>
        </p:txBody>
      </p:sp>
      <p:cxnSp>
        <p:nvCxnSpPr>
          <p:cNvPr id="144389" name="AutoShape 38"/>
          <p:cNvCxnSpPr>
            <a:cxnSpLocks noChangeShapeType="1"/>
            <a:stCxn id="144388" idx="2"/>
          </p:cNvCxnSpPr>
          <p:nvPr/>
        </p:nvCxnSpPr>
        <p:spPr bwMode="auto">
          <a:xfrm flipH="1">
            <a:off x="7569200" y="5262265"/>
            <a:ext cx="626768" cy="224135"/>
          </a:xfrm>
          <a:prstGeom prst="straightConnector1">
            <a:avLst/>
          </a:prstGeom>
          <a:noFill/>
          <a:ln w="9525">
            <a:solidFill>
              <a:schemeClr val="tx1"/>
            </a:solidFill>
            <a:round/>
            <a:headEnd/>
            <a:tailEnd type="triangle" w="med" len="med"/>
          </a:ln>
        </p:spPr>
      </p:cxnSp>
      <p:cxnSp>
        <p:nvCxnSpPr>
          <p:cNvPr id="144390" name="AutoShape 39"/>
          <p:cNvCxnSpPr>
            <a:cxnSpLocks noChangeShapeType="1"/>
            <a:stCxn id="144388" idx="2"/>
          </p:cNvCxnSpPr>
          <p:nvPr/>
        </p:nvCxnSpPr>
        <p:spPr bwMode="auto">
          <a:xfrm>
            <a:off x="8195968" y="5262265"/>
            <a:ext cx="84432" cy="224135"/>
          </a:xfrm>
          <a:prstGeom prst="straightConnector1">
            <a:avLst/>
          </a:prstGeom>
          <a:noFill/>
          <a:ln w="9525">
            <a:solidFill>
              <a:schemeClr val="tx1"/>
            </a:solidFill>
            <a:round/>
            <a:headEnd/>
            <a:tailEnd type="triangle" w="med" len="med"/>
          </a:ln>
        </p:spPr>
      </p:cxnSp>
      <p:sp>
        <p:nvSpPr>
          <p:cNvPr id="144391" name="Rectangle 23"/>
          <p:cNvSpPr>
            <a:spLocks noChangeArrowheads="1"/>
          </p:cNvSpPr>
          <p:nvPr/>
        </p:nvSpPr>
        <p:spPr bwMode="auto">
          <a:xfrm>
            <a:off x="7239000" y="5486400"/>
            <a:ext cx="630251" cy="461665"/>
          </a:xfrm>
          <a:prstGeom prst="rect">
            <a:avLst/>
          </a:prstGeom>
          <a:noFill/>
          <a:ln w="9525">
            <a:noFill/>
            <a:miter lim="800000"/>
            <a:headEnd/>
            <a:tailEnd/>
          </a:ln>
        </p:spPr>
        <p:txBody>
          <a:bodyPr wrap="none">
            <a:prstTxWarp prst="textNoShape">
              <a:avLst/>
            </a:prstTxWarp>
            <a:spAutoFit/>
          </a:bodyPr>
          <a:lstStyle/>
          <a:p>
            <a:r>
              <a:rPr lang="en-US" b="0" dirty="0" err="1">
                <a:latin typeface="Calibri"/>
                <a:ea typeface="Osaka" pitchFamily="-1" charset="-128"/>
                <a:cs typeface="Osaka" pitchFamily="-1" charset="-128"/>
              </a:rPr>
              <a:t>Det</a:t>
            </a:r>
            <a:endParaRPr lang="en-US" b="0" dirty="0">
              <a:latin typeface="Calibri"/>
              <a:ea typeface="Osaka" pitchFamily="-1" charset="-128"/>
              <a:cs typeface="Osaka" pitchFamily="-1" charset="-128"/>
            </a:endParaRPr>
          </a:p>
        </p:txBody>
      </p:sp>
      <p:sp>
        <p:nvSpPr>
          <p:cNvPr id="144392" name="Rectangle 40"/>
          <p:cNvSpPr>
            <a:spLocks noChangeArrowheads="1"/>
          </p:cNvSpPr>
          <p:nvPr/>
        </p:nvSpPr>
        <p:spPr bwMode="auto">
          <a:xfrm>
            <a:off x="8077200" y="5486400"/>
            <a:ext cx="383338"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N</a:t>
            </a:r>
          </a:p>
        </p:txBody>
      </p:sp>
      <p:sp>
        <p:nvSpPr>
          <p:cNvPr id="144393" name="Rectangle 21"/>
          <p:cNvSpPr>
            <a:spLocks noChangeArrowheads="1"/>
          </p:cNvSpPr>
          <p:nvPr/>
        </p:nvSpPr>
        <p:spPr bwMode="auto">
          <a:xfrm>
            <a:off x="6781800" y="5486400"/>
            <a:ext cx="364202"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V</a:t>
            </a:r>
          </a:p>
        </p:txBody>
      </p:sp>
      <p:sp>
        <p:nvSpPr>
          <p:cNvPr id="144394" name="Rectangle 19"/>
          <p:cNvSpPr>
            <a:spLocks noChangeArrowheads="1"/>
          </p:cNvSpPr>
          <p:nvPr/>
        </p:nvSpPr>
        <p:spPr bwMode="auto">
          <a:xfrm>
            <a:off x="5943600" y="5486400"/>
            <a:ext cx="383338"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N</a:t>
            </a:r>
          </a:p>
        </p:txBody>
      </p:sp>
      <p:sp>
        <p:nvSpPr>
          <p:cNvPr id="144395" name="Rectangle 12"/>
          <p:cNvSpPr>
            <a:spLocks noChangeArrowheads="1"/>
          </p:cNvSpPr>
          <p:nvPr/>
        </p:nvSpPr>
        <p:spPr bwMode="auto">
          <a:xfrm>
            <a:off x="4419600" y="5486400"/>
            <a:ext cx="364202"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V</a:t>
            </a:r>
          </a:p>
        </p:txBody>
      </p:sp>
      <p:sp>
        <p:nvSpPr>
          <p:cNvPr id="144396" name="Rectangle 19"/>
          <p:cNvSpPr>
            <a:spLocks noChangeArrowheads="1"/>
          </p:cNvSpPr>
          <p:nvPr/>
        </p:nvSpPr>
        <p:spPr bwMode="auto">
          <a:xfrm>
            <a:off x="3352800" y="5486400"/>
            <a:ext cx="383338"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N</a:t>
            </a:r>
          </a:p>
        </p:txBody>
      </p:sp>
      <p:sp>
        <p:nvSpPr>
          <p:cNvPr id="144397" name="Rectangle 12"/>
          <p:cNvSpPr>
            <a:spLocks noChangeArrowheads="1"/>
          </p:cNvSpPr>
          <p:nvPr/>
        </p:nvSpPr>
        <p:spPr bwMode="auto">
          <a:xfrm>
            <a:off x="4876800" y="5486400"/>
            <a:ext cx="918641"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Comp</a:t>
            </a:r>
          </a:p>
        </p:txBody>
      </p:sp>
      <p:sp>
        <p:nvSpPr>
          <p:cNvPr id="144398" name="Text Box 7"/>
          <p:cNvSpPr txBox="1">
            <a:spLocks noChangeArrowheads="1"/>
          </p:cNvSpPr>
          <p:nvPr/>
        </p:nvSpPr>
        <p:spPr bwMode="auto">
          <a:xfrm>
            <a:off x="3124200" y="5791200"/>
            <a:ext cx="5791200" cy="457200"/>
          </a:xfrm>
          <a:prstGeom prst="rect">
            <a:avLst/>
          </a:prstGeom>
          <a:noFill/>
          <a:ln w="9525">
            <a:noFill/>
            <a:miter lim="800000"/>
            <a:headEnd/>
            <a:tailEnd/>
          </a:ln>
        </p:spPr>
        <p:txBody>
          <a:bodyPr>
            <a:prstTxWarp prst="textNoShape">
              <a:avLst/>
            </a:prstTxWarp>
            <a:spAutoFit/>
          </a:bodyPr>
          <a:lstStyle/>
          <a:p>
            <a:r>
              <a:rPr lang="en-US" b="0" dirty="0">
                <a:latin typeface="Calibri"/>
              </a:rPr>
              <a:t>Sarah thought that </a:t>
            </a:r>
            <a:r>
              <a:rPr lang="en-US" b="0" dirty="0" err="1">
                <a:latin typeface="Calibri"/>
              </a:rPr>
              <a:t>Hoggle</a:t>
            </a:r>
            <a:r>
              <a:rPr lang="en-US" b="0" dirty="0">
                <a:latin typeface="Calibri"/>
              </a:rPr>
              <a:t>   was    a    cheat.</a:t>
            </a:r>
            <a:endParaRPr lang="en-US" b="0" dirty="0">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4"/>
          <p:cNvSpPr>
            <a:spLocks noGrp="1" noChangeArrowheads="1"/>
          </p:cNvSpPr>
          <p:nvPr>
            <p:ph type="title" idx="4294967295"/>
          </p:nvPr>
        </p:nvSpPr>
        <p:spPr>
          <a:xfrm>
            <a:off x="0" y="228600"/>
            <a:ext cx="9144000" cy="1143000"/>
          </a:xfrm>
          <a:noFill/>
        </p:spPr>
        <p:txBody>
          <a:bodyPr/>
          <a:lstStyle/>
          <a:p>
            <a:pPr eaLnBrk="1" hangingPunct="1"/>
            <a:r>
              <a:rPr lang="en-US" sz="3200" smtClean="0"/>
              <a:t>Figuring out structure: bottom-up</a:t>
            </a:r>
            <a:endParaRPr lang="en-US" sz="2400" smtClean="0"/>
          </a:p>
        </p:txBody>
      </p:sp>
      <p:sp>
        <p:nvSpPr>
          <p:cNvPr id="146435" name="Rectangle 5"/>
          <p:cNvSpPr txBox="1">
            <a:spLocks noChangeArrowheads="1"/>
          </p:cNvSpPr>
          <p:nvPr/>
        </p:nvSpPr>
        <p:spPr bwMode="auto">
          <a:xfrm>
            <a:off x="381000" y="1143000"/>
            <a:ext cx="4572000" cy="5486400"/>
          </a:xfrm>
          <a:prstGeom prst="rect">
            <a:avLst/>
          </a:prstGeom>
          <a:noFill/>
          <a:ln w="9525">
            <a:noFill/>
            <a:miter lim="800000"/>
            <a:headEnd/>
            <a:tailEnd/>
          </a:ln>
        </p:spPr>
        <p:txBody>
          <a:bodyPr>
            <a:prstTxWarp prst="textNoShape">
              <a:avLst/>
            </a:prstTxWarp>
          </a:bodyPr>
          <a:lstStyle/>
          <a:p>
            <a:pPr marL="342900" indent="-342900" eaLnBrk="1" hangingPunct="1">
              <a:lnSpc>
                <a:spcPct val="90000"/>
              </a:lnSpc>
              <a:spcBef>
                <a:spcPct val="20000"/>
              </a:spcBef>
            </a:pPr>
            <a:r>
              <a:rPr lang="en-US" b="0" dirty="0">
                <a:latin typeface="Calibri"/>
                <a:ea typeface="Osaka" pitchFamily="-1" charset="-128"/>
                <a:cs typeface="Osaka" pitchFamily="-1" charset="-128"/>
              </a:rPr>
              <a:t>9 Rules</a:t>
            </a:r>
            <a:br>
              <a:rPr lang="en-US" b="0" dirty="0">
                <a:latin typeface="Calibri"/>
                <a:ea typeface="Osaka" pitchFamily="-1" charset="-128"/>
                <a:cs typeface="Osaka" pitchFamily="-1" charset="-128"/>
              </a:rPr>
            </a:br>
            <a:r>
              <a:rPr lang="en-US" b="0" dirty="0">
                <a:latin typeface="Calibri"/>
                <a:ea typeface="Osaka" pitchFamily="-1" charset="-128"/>
                <a:cs typeface="Osaka" pitchFamily="-1" charset="-128"/>
              </a:rPr>
              <a:t/>
            </a:r>
            <a:br>
              <a:rPr lang="en-US" b="0" dirty="0">
                <a:latin typeface="Calibri"/>
                <a:ea typeface="Osaka" pitchFamily="-1" charset="-128"/>
                <a:cs typeface="Osaka" pitchFamily="-1" charset="-128"/>
              </a:rPr>
            </a:br>
            <a:r>
              <a:rPr lang="en-US" b="0" dirty="0">
                <a:latin typeface="Calibri"/>
                <a:ea typeface="Osaka" pitchFamily="-1" charset="-128"/>
                <a:cs typeface="Osaka" pitchFamily="-1" charset="-128"/>
              </a:rPr>
              <a:t>S   --&gt; NP VP</a:t>
            </a:r>
            <a:br>
              <a:rPr lang="en-US" b="0" dirty="0">
                <a:latin typeface="Calibri"/>
                <a:ea typeface="Osaka" pitchFamily="-1" charset="-128"/>
                <a:cs typeface="Osaka" pitchFamily="-1" charset="-128"/>
              </a:rPr>
            </a:br>
            <a:r>
              <a:rPr lang="en-US" b="0" dirty="0">
                <a:latin typeface="Calibri"/>
                <a:ea typeface="Osaka" pitchFamily="-1" charset="-128"/>
                <a:cs typeface="Osaka" pitchFamily="-1" charset="-128"/>
              </a:rPr>
              <a:t>S   --&gt; S’ VP</a:t>
            </a:r>
          </a:p>
          <a:p>
            <a:pPr marL="342900" indent="-342900" eaLnBrk="1" hangingPunct="1">
              <a:lnSpc>
                <a:spcPct val="90000"/>
              </a:lnSpc>
              <a:spcBef>
                <a:spcPct val="20000"/>
              </a:spcBef>
            </a:pPr>
            <a:endParaRPr lang="en-US" b="0" dirty="0">
              <a:latin typeface="Calibri"/>
              <a:ea typeface="Osaka" pitchFamily="-1" charset="-128"/>
              <a:cs typeface="Osaka" pitchFamily="-1" charset="-128"/>
            </a:endParaRPr>
          </a:p>
          <a:p>
            <a:pPr marL="342900" indent="-342900" eaLnBrk="1" hangingPunct="1">
              <a:lnSpc>
                <a:spcPct val="90000"/>
              </a:lnSpc>
              <a:spcBef>
                <a:spcPct val="20000"/>
              </a:spcBef>
            </a:pPr>
            <a:r>
              <a:rPr lang="en-US" b="0" dirty="0">
                <a:latin typeface="Calibri"/>
                <a:ea typeface="Osaka" pitchFamily="-1" charset="-128"/>
                <a:cs typeface="Osaka" pitchFamily="-1" charset="-128"/>
              </a:rPr>
              <a:t>	NP	--&gt; </a:t>
            </a:r>
            <a:r>
              <a:rPr lang="en-US" b="0" dirty="0" err="1">
                <a:latin typeface="Calibri"/>
                <a:ea typeface="Osaka" pitchFamily="-1" charset="-128"/>
                <a:cs typeface="Osaka" pitchFamily="-1" charset="-128"/>
              </a:rPr>
              <a:t>Det</a:t>
            </a:r>
            <a:r>
              <a:rPr lang="en-US" b="0" dirty="0">
                <a:latin typeface="Calibri"/>
                <a:ea typeface="Osaka" pitchFamily="-1" charset="-128"/>
                <a:cs typeface="Osaka" pitchFamily="-1" charset="-128"/>
              </a:rPr>
              <a:t> N</a:t>
            </a:r>
            <a:br>
              <a:rPr lang="en-US" b="0" dirty="0">
                <a:latin typeface="Calibri"/>
                <a:ea typeface="Osaka" pitchFamily="-1" charset="-128"/>
                <a:cs typeface="Osaka" pitchFamily="-1" charset="-128"/>
              </a:rPr>
            </a:br>
            <a:r>
              <a:rPr lang="en-US" b="0" dirty="0">
                <a:latin typeface="Calibri"/>
                <a:ea typeface="Osaka" pitchFamily="-1" charset="-128"/>
                <a:cs typeface="Osaka" pitchFamily="-1" charset="-128"/>
              </a:rPr>
              <a:t>NP	--&gt; N</a:t>
            </a:r>
          </a:p>
          <a:p>
            <a:pPr marL="342900" indent="-342900" eaLnBrk="1" hangingPunct="1">
              <a:lnSpc>
                <a:spcPct val="90000"/>
              </a:lnSpc>
              <a:spcBef>
                <a:spcPct val="20000"/>
              </a:spcBef>
            </a:pPr>
            <a:r>
              <a:rPr lang="en-US" b="0" dirty="0">
                <a:latin typeface="Calibri"/>
                <a:ea typeface="Osaka" pitchFamily="-1" charset="-128"/>
                <a:cs typeface="Osaka" pitchFamily="-1" charset="-128"/>
              </a:rPr>
              <a:t/>
            </a:r>
            <a:br>
              <a:rPr lang="en-US" b="0" dirty="0">
                <a:latin typeface="Calibri"/>
                <a:ea typeface="Osaka" pitchFamily="-1" charset="-128"/>
                <a:cs typeface="Osaka" pitchFamily="-1" charset="-128"/>
              </a:rPr>
            </a:br>
            <a:r>
              <a:rPr lang="en-US" b="0" dirty="0">
                <a:solidFill>
                  <a:schemeClr val="hlink"/>
                </a:solidFill>
                <a:latin typeface="Calibri"/>
                <a:ea typeface="Osaka" pitchFamily="-1" charset="-128"/>
                <a:cs typeface="Osaka" pitchFamily="-1" charset="-128"/>
              </a:rPr>
              <a:t>VP	--&gt; V NP</a:t>
            </a:r>
            <a:r>
              <a:rPr lang="en-US" b="0" dirty="0">
                <a:latin typeface="Calibri"/>
                <a:ea typeface="Osaka" pitchFamily="-1" charset="-128"/>
                <a:cs typeface="Osaka" pitchFamily="-1" charset="-128"/>
              </a:rPr>
              <a:t/>
            </a:r>
            <a:br>
              <a:rPr lang="en-US" b="0" dirty="0">
                <a:latin typeface="Calibri"/>
                <a:ea typeface="Osaka" pitchFamily="-1" charset="-128"/>
                <a:cs typeface="Osaka" pitchFamily="-1" charset="-128"/>
              </a:rPr>
            </a:br>
            <a:r>
              <a:rPr lang="en-US" b="0" dirty="0">
                <a:latin typeface="Calibri"/>
                <a:ea typeface="Osaka" pitchFamily="-1" charset="-128"/>
                <a:cs typeface="Osaka" pitchFamily="-1" charset="-128"/>
              </a:rPr>
              <a:t>VP	--&gt; V</a:t>
            </a:r>
          </a:p>
          <a:p>
            <a:pPr marL="342900" indent="-342900" eaLnBrk="1" hangingPunct="1">
              <a:lnSpc>
                <a:spcPct val="90000"/>
              </a:lnSpc>
              <a:spcBef>
                <a:spcPct val="20000"/>
              </a:spcBef>
            </a:pPr>
            <a:r>
              <a:rPr lang="en-US" b="0" dirty="0">
                <a:latin typeface="Calibri"/>
                <a:ea typeface="Osaka" pitchFamily="-1" charset="-128"/>
                <a:cs typeface="Osaka" pitchFamily="-1" charset="-128"/>
              </a:rPr>
              <a:t>	VP --&gt; V S</a:t>
            </a:r>
          </a:p>
          <a:p>
            <a:pPr marL="342900" indent="-342900" eaLnBrk="1" hangingPunct="1">
              <a:lnSpc>
                <a:spcPct val="90000"/>
              </a:lnSpc>
              <a:spcBef>
                <a:spcPct val="20000"/>
              </a:spcBef>
            </a:pPr>
            <a:r>
              <a:rPr lang="en-US" b="0" dirty="0">
                <a:latin typeface="Calibri"/>
                <a:ea typeface="Osaka" pitchFamily="-1" charset="-128"/>
                <a:cs typeface="Osaka" pitchFamily="-1" charset="-128"/>
              </a:rPr>
              <a:t>	VP --&gt; V S’</a:t>
            </a:r>
          </a:p>
          <a:p>
            <a:pPr marL="342900" indent="-342900" eaLnBrk="1" hangingPunct="1">
              <a:lnSpc>
                <a:spcPct val="90000"/>
              </a:lnSpc>
              <a:spcBef>
                <a:spcPct val="20000"/>
              </a:spcBef>
            </a:pPr>
            <a:endParaRPr lang="en-US" b="0" dirty="0">
              <a:latin typeface="Calibri"/>
              <a:ea typeface="Osaka" pitchFamily="-1" charset="-128"/>
              <a:cs typeface="Osaka" pitchFamily="-1" charset="-128"/>
            </a:endParaRPr>
          </a:p>
          <a:p>
            <a:pPr marL="342900" indent="-342900" eaLnBrk="1" hangingPunct="1">
              <a:lnSpc>
                <a:spcPct val="90000"/>
              </a:lnSpc>
              <a:spcBef>
                <a:spcPct val="20000"/>
              </a:spcBef>
            </a:pPr>
            <a:r>
              <a:rPr lang="en-US" b="0" dirty="0">
                <a:latin typeface="Calibri"/>
                <a:ea typeface="Osaka" pitchFamily="-1" charset="-128"/>
                <a:cs typeface="Osaka" pitchFamily="-1" charset="-128"/>
              </a:rPr>
              <a:t>	S’ --&gt; Comp S</a:t>
            </a:r>
          </a:p>
        </p:txBody>
      </p:sp>
      <p:sp>
        <p:nvSpPr>
          <p:cNvPr id="146436" name="Rectangle 18"/>
          <p:cNvSpPr>
            <a:spLocks noChangeArrowheads="1"/>
          </p:cNvSpPr>
          <p:nvPr/>
        </p:nvSpPr>
        <p:spPr bwMode="auto">
          <a:xfrm>
            <a:off x="7467600" y="4114800"/>
            <a:ext cx="518291"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VP</a:t>
            </a:r>
          </a:p>
        </p:txBody>
      </p:sp>
      <p:sp>
        <p:nvSpPr>
          <p:cNvPr id="146437" name="Rectangle 25"/>
          <p:cNvSpPr>
            <a:spLocks noChangeArrowheads="1"/>
          </p:cNvSpPr>
          <p:nvPr/>
        </p:nvSpPr>
        <p:spPr bwMode="auto">
          <a:xfrm>
            <a:off x="7924800" y="4800600"/>
            <a:ext cx="542336"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NP</a:t>
            </a:r>
          </a:p>
        </p:txBody>
      </p:sp>
      <p:cxnSp>
        <p:nvCxnSpPr>
          <p:cNvPr id="146438" name="AutoShape 36"/>
          <p:cNvCxnSpPr>
            <a:cxnSpLocks noChangeShapeType="1"/>
            <a:stCxn id="146436" idx="2"/>
          </p:cNvCxnSpPr>
          <p:nvPr/>
        </p:nvCxnSpPr>
        <p:spPr bwMode="auto">
          <a:xfrm flipH="1">
            <a:off x="6975475" y="4576465"/>
            <a:ext cx="751271" cy="909935"/>
          </a:xfrm>
          <a:prstGeom prst="straightConnector1">
            <a:avLst/>
          </a:prstGeom>
          <a:noFill/>
          <a:ln w="9525">
            <a:solidFill>
              <a:schemeClr val="tx1"/>
            </a:solidFill>
            <a:round/>
            <a:headEnd/>
            <a:tailEnd type="triangle" w="med" len="med"/>
          </a:ln>
        </p:spPr>
      </p:cxnSp>
      <p:cxnSp>
        <p:nvCxnSpPr>
          <p:cNvPr id="146439" name="AutoShape 37"/>
          <p:cNvCxnSpPr>
            <a:cxnSpLocks noChangeShapeType="1"/>
            <a:stCxn id="146436" idx="2"/>
            <a:endCxn id="146437" idx="0"/>
          </p:cNvCxnSpPr>
          <p:nvPr/>
        </p:nvCxnSpPr>
        <p:spPr bwMode="auto">
          <a:xfrm>
            <a:off x="7726746" y="4576465"/>
            <a:ext cx="469222" cy="224135"/>
          </a:xfrm>
          <a:prstGeom prst="straightConnector1">
            <a:avLst/>
          </a:prstGeom>
          <a:noFill/>
          <a:ln w="9525">
            <a:solidFill>
              <a:schemeClr val="tx1"/>
            </a:solidFill>
            <a:round/>
            <a:headEnd/>
            <a:tailEnd type="triangle" w="med" len="med"/>
          </a:ln>
        </p:spPr>
      </p:cxnSp>
      <p:cxnSp>
        <p:nvCxnSpPr>
          <p:cNvPr id="146440" name="AutoShape 38"/>
          <p:cNvCxnSpPr>
            <a:cxnSpLocks noChangeShapeType="1"/>
            <a:stCxn id="146437" idx="2"/>
          </p:cNvCxnSpPr>
          <p:nvPr/>
        </p:nvCxnSpPr>
        <p:spPr bwMode="auto">
          <a:xfrm flipH="1">
            <a:off x="7569200" y="5262265"/>
            <a:ext cx="626768" cy="224135"/>
          </a:xfrm>
          <a:prstGeom prst="straightConnector1">
            <a:avLst/>
          </a:prstGeom>
          <a:noFill/>
          <a:ln w="9525">
            <a:solidFill>
              <a:schemeClr val="tx1"/>
            </a:solidFill>
            <a:round/>
            <a:headEnd/>
            <a:tailEnd type="triangle" w="med" len="med"/>
          </a:ln>
        </p:spPr>
      </p:cxnSp>
      <p:cxnSp>
        <p:nvCxnSpPr>
          <p:cNvPr id="146441" name="AutoShape 39"/>
          <p:cNvCxnSpPr>
            <a:cxnSpLocks noChangeShapeType="1"/>
            <a:stCxn id="146437" idx="2"/>
          </p:cNvCxnSpPr>
          <p:nvPr/>
        </p:nvCxnSpPr>
        <p:spPr bwMode="auto">
          <a:xfrm>
            <a:off x="8195968" y="5262265"/>
            <a:ext cx="84432" cy="224135"/>
          </a:xfrm>
          <a:prstGeom prst="straightConnector1">
            <a:avLst/>
          </a:prstGeom>
          <a:noFill/>
          <a:ln w="9525">
            <a:solidFill>
              <a:schemeClr val="tx1"/>
            </a:solidFill>
            <a:round/>
            <a:headEnd/>
            <a:tailEnd type="triangle" w="med" len="med"/>
          </a:ln>
        </p:spPr>
      </p:cxnSp>
      <p:sp>
        <p:nvSpPr>
          <p:cNvPr id="146442" name="Rectangle 23"/>
          <p:cNvSpPr>
            <a:spLocks noChangeArrowheads="1"/>
          </p:cNvSpPr>
          <p:nvPr/>
        </p:nvSpPr>
        <p:spPr bwMode="auto">
          <a:xfrm>
            <a:off x="7239000" y="5486400"/>
            <a:ext cx="630251" cy="461665"/>
          </a:xfrm>
          <a:prstGeom prst="rect">
            <a:avLst/>
          </a:prstGeom>
          <a:noFill/>
          <a:ln w="9525">
            <a:noFill/>
            <a:miter lim="800000"/>
            <a:headEnd/>
            <a:tailEnd/>
          </a:ln>
        </p:spPr>
        <p:txBody>
          <a:bodyPr wrap="none">
            <a:prstTxWarp prst="textNoShape">
              <a:avLst/>
            </a:prstTxWarp>
            <a:spAutoFit/>
          </a:bodyPr>
          <a:lstStyle/>
          <a:p>
            <a:r>
              <a:rPr lang="en-US" b="0" dirty="0" err="1">
                <a:latin typeface="Calibri"/>
                <a:ea typeface="Osaka" pitchFamily="-1" charset="-128"/>
                <a:cs typeface="Osaka" pitchFamily="-1" charset="-128"/>
              </a:rPr>
              <a:t>Det</a:t>
            </a:r>
            <a:endParaRPr lang="en-US" b="0" dirty="0">
              <a:latin typeface="Calibri"/>
              <a:ea typeface="Osaka" pitchFamily="-1" charset="-128"/>
              <a:cs typeface="Osaka" pitchFamily="-1" charset="-128"/>
            </a:endParaRPr>
          </a:p>
        </p:txBody>
      </p:sp>
      <p:sp>
        <p:nvSpPr>
          <p:cNvPr id="146443" name="Rectangle 40"/>
          <p:cNvSpPr>
            <a:spLocks noChangeArrowheads="1"/>
          </p:cNvSpPr>
          <p:nvPr/>
        </p:nvSpPr>
        <p:spPr bwMode="auto">
          <a:xfrm>
            <a:off x="8077200" y="5486400"/>
            <a:ext cx="383338"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N</a:t>
            </a:r>
          </a:p>
        </p:txBody>
      </p:sp>
      <p:sp>
        <p:nvSpPr>
          <p:cNvPr id="146444" name="Rectangle 21"/>
          <p:cNvSpPr>
            <a:spLocks noChangeArrowheads="1"/>
          </p:cNvSpPr>
          <p:nvPr/>
        </p:nvSpPr>
        <p:spPr bwMode="auto">
          <a:xfrm>
            <a:off x="6781800" y="5486400"/>
            <a:ext cx="364202"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V</a:t>
            </a:r>
          </a:p>
        </p:txBody>
      </p:sp>
      <p:sp>
        <p:nvSpPr>
          <p:cNvPr id="146445" name="Rectangle 19"/>
          <p:cNvSpPr>
            <a:spLocks noChangeArrowheads="1"/>
          </p:cNvSpPr>
          <p:nvPr/>
        </p:nvSpPr>
        <p:spPr bwMode="auto">
          <a:xfrm>
            <a:off x="5943600" y="5486400"/>
            <a:ext cx="383338"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N</a:t>
            </a:r>
          </a:p>
        </p:txBody>
      </p:sp>
      <p:sp>
        <p:nvSpPr>
          <p:cNvPr id="146446" name="Rectangle 12"/>
          <p:cNvSpPr>
            <a:spLocks noChangeArrowheads="1"/>
          </p:cNvSpPr>
          <p:nvPr/>
        </p:nvSpPr>
        <p:spPr bwMode="auto">
          <a:xfrm>
            <a:off x="4419600" y="5486400"/>
            <a:ext cx="364202"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V</a:t>
            </a:r>
          </a:p>
        </p:txBody>
      </p:sp>
      <p:sp>
        <p:nvSpPr>
          <p:cNvPr id="146447" name="Rectangle 19"/>
          <p:cNvSpPr>
            <a:spLocks noChangeArrowheads="1"/>
          </p:cNvSpPr>
          <p:nvPr/>
        </p:nvSpPr>
        <p:spPr bwMode="auto">
          <a:xfrm>
            <a:off x="3352800" y="5486400"/>
            <a:ext cx="383338"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N</a:t>
            </a:r>
          </a:p>
        </p:txBody>
      </p:sp>
      <p:sp>
        <p:nvSpPr>
          <p:cNvPr id="146448" name="Rectangle 12"/>
          <p:cNvSpPr>
            <a:spLocks noChangeArrowheads="1"/>
          </p:cNvSpPr>
          <p:nvPr/>
        </p:nvSpPr>
        <p:spPr bwMode="auto">
          <a:xfrm>
            <a:off x="4876800" y="5486400"/>
            <a:ext cx="918641"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Comp</a:t>
            </a:r>
          </a:p>
        </p:txBody>
      </p:sp>
      <p:sp>
        <p:nvSpPr>
          <p:cNvPr id="146449" name="Text Box 7"/>
          <p:cNvSpPr txBox="1">
            <a:spLocks noChangeArrowheads="1"/>
          </p:cNvSpPr>
          <p:nvPr/>
        </p:nvSpPr>
        <p:spPr bwMode="auto">
          <a:xfrm>
            <a:off x="3124200" y="5791200"/>
            <a:ext cx="5791200" cy="457200"/>
          </a:xfrm>
          <a:prstGeom prst="rect">
            <a:avLst/>
          </a:prstGeom>
          <a:noFill/>
          <a:ln w="9525">
            <a:noFill/>
            <a:miter lim="800000"/>
            <a:headEnd/>
            <a:tailEnd/>
          </a:ln>
        </p:spPr>
        <p:txBody>
          <a:bodyPr>
            <a:prstTxWarp prst="textNoShape">
              <a:avLst/>
            </a:prstTxWarp>
            <a:spAutoFit/>
          </a:bodyPr>
          <a:lstStyle/>
          <a:p>
            <a:r>
              <a:rPr lang="en-US" b="0" dirty="0">
                <a:latin typeface="Calibri"/>
              </a:rPr>
              <a:t>Sarah thought that </a:t>
            </a:r>
            <a:r>
              <a:rPr lang="en-US" b="0" dirty="0" err="1">
                <a:latin typeface="Calibri"/>
              </a:rPr>
              <a:t>Hoggle</a:t>
            </a:r>
            <a:r>
              <a:rPr lang="en-US" b="0" dirty="0">
                <a:latin typeface="Calibri"/>
              </a:rPr>
              <a:t>   was    a    cheat.</a:t>
            </a:r>
            <a:endParaRPr lang="en-US" b="0" dirty="0">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4"/>
          <p:cNvSpPr>
            <a:spLocks noGrp="1" noChangeArrowheads="1"/>
          </p:cNvSpPr>
          <p:nvPr>
            <p:ph type="title" idx="4294967295"/>
          </p:nvPr>
        </p:nvSpPr>
        <p:spPr>
          <a:xfrm>
            <a:off x="0" y="228600"/>
            <a:ext cx="9144000" cy="1143000"/>
          </a:xfrm>
          <a:noFill/>
        </p:spPr>
        <p:txBody>
          <a:bodyPr/>
          <a:lstStyle/>
          <a:p>
            <a:pPr eaLnBrk="1" hangingPunct="1"/>
            <a:r>
              <a:rPr lang="en-US" sz="3200" smtClean="0"/>
              <a:t>Figuring out structure: bottom-up</a:t>
            </a:r>
            <a:endParaRPr lang="en-US" sz="2400" smtClean="0"/>
          </a:p>
        </p:txBody>
      </p:sp>
      <p:sp>
        <p:nvSpPr>
          <p:cNvPr id="148483" name="Rectangle 5"/>
          <p:cNvSpPr txBox="1">
            <a:spLocks noChangeArrowheads="1"/>
          </p:cNvSpPr>
          <p:nvPr/>
        </p:nvSpPr>
        <p:spPr bwMode="auto">
          <a:xfrm>
            <a:off x="381000" y="1143000"/>
            <a:ext cx="4572000" cy="5486400"/>
          </a:xfrm>
          <a:prstGeom prst="rect">
            <a:avLst/>
          </a:prstGeom>
          <a:noFill/>
          <a:ln w="9525">
            <a:noFill/>
            <a:miter lim="800000"/>
            <a:headEnd/>
            <a:tailEnd/>
          </a:ln>
        </p:spPr>
        <p:txBody>
          <a:bodyPr>
            <a:prstTxWarp prst="textNoShape">
              <a:avLst/>
            </a:prstTxWarp>
          </a:bodyPr>
          <a:lstStyle/>
          <a:p>
            <a:pPr marL="342900" indent="-342900" eaLnBrk="1" hangingPunct="1">
              <a:lnSpc>
                <a:spcPct val="90000"/>
              </a:lnSpc>
              <a:spcBef>
                <a:spcPct val="20000"/>
              </a:spcBef>
            </a:pPr>
            <a:r>
              <a:rPr lang="en-US" b="0" dirty="0">
                <a:latin typeface="Calibri"/>
                <a:ea typeface="Osaka" pitchFamily="-1" charset="-128"/>
                <a:cs typeface="Osaka" pitchFamily="-1" charset="-128"/>
              </a:rPr>
              <a:t>9 Rules</a:t>
            </a:r>
            <a:br>
              <a:rPr lang="en-US" b="0" dirty="0">
                <a:latin typeface="Calibri"/>
                <a:ea typeface="Osaka" pitchFamily="-1" charset="-128"/>
                <a:cs typeface="Osaka" pitchFamily="-1" charset="-128"/>
              </a:rPr>
            </a:br>
            <a:r>
              <a:rPr lang="en-US" b="0" dirty="0">
                <a:latin typeface="Calibri"/>
                <a:ea typeface="Osaka" pitchFamily="-1" charset="-128"/>
                <a:cs typeface="Osaka" pitchFamily="-1" charset="-128"/>
              </a:rPr>
              <a:t/>
            </a:r>
            <a:br>
              <a:rPr lang="en-US" b="0" dirty="0">
                <a:latin typeface="Calibri"/>
                <a:ea typeface="Osaka" pitchFamily="-1" charset="-128"/>
                <a:cs typeface="Osaka" pitchFamily="-1" charset="-128"/>
              </a:rPr>
            </a:br>
            <a:r>
              <a:rPr lang="en-US" b="0" dirty="0">
                <a:latin typeface="Calibri"/>
                <a:ea typeface="Osaka" pitchFamily="-1" charset="-128"/>
                <a:cs typeface="Osaka" pitchFamily="-1" charset="-128"/>
              </a:rPr>
              <a:t>S   --&gt; NP VP</a:t>
            </a:r>
            <a:br>
              <a:rPr lang="en-US" b="0" dirty="0">
                <a:latin typeface="Calibri"/>
                <a:ea typeface="Osaka" pitchFamily="-1" charset="-128"/>
                <a:cs typeface="Osaka" pitchFamily="-1" charset="-128"/>
              </a:rPr>
            </a:br>
            <a:r>
              <a:rPr lang="en-US" b="0" dirty="0">
                <a:latin typeface="Calibri"/>
                <a:ea typeface="Osaka" pitchFamily="-1" charset="-128"/>
                <a:cs typeface="Osaka" pitchFamily="-1" charset="-128"/>
              </a:rPr>
              <a:t>S   --&gt; S’ VP</a:t>
            </a:r>
          </a:p>
          <a:p>
            <a:pPr marL="342900" indent="-342900" eaLnBrk="1" hangingPunct="1">
              <a:lnSpc>
                <a:spcPct val="90000"/>
              </a:lnSpc>
              <a:spcBef>
                <a:spcPct val="20000"/>
              </a:spcBef>
            </a:pPr>
            <a:endParaRPr lang="en-US" b="0" dirty="0">
              <a:latin typeface="Calibri"/>
              <a:ea typeface="Osaka" pitchFamily="-1" charset="-128"/>
              <a:cs typeface="Osaka" pitchFamily="-1" charset="-128"/>
            </a:endParaRPr>
          </a:p>
          <a:p>
            <a:pPr marL="342900" indent="-342900" eaLnBrk="1" hangingPunct="1">
              <a:lnSpc>
                <a:spcPct val="90000"/>
              </a:lnSpc>
              <a:spcBef>
                <a:spcPct val="20000"/>
              </a:spcBef>
            </a:pPr>
            <a:r>
              <a:rPr lang="en-US" b="0" dirty="0">
                <a:latin typeface="Calibri"/>
                <a:ea typeface="Osaka" pitchFamily="-1" charset="-128"/>
                <a:cs typeface="Osaka" pitchFamily="-1" charset="-128"/>
              </a:rPr>
              <a:t>	NP	--&gt; </a:t>
            </a:r>
            <a:r>
              <a:rPr lang="en-US" b="0" dirty="0" err="1">
                <a:latin typeface="Calibri"/>
                <a:ea typeface="Osaka" pitchFamily="-1" charset="-128"/>
                <a:cs typeface="Osaka" pitchFamily="-1" charset="-128"/>
              </a:rPr>
              <a:t>Det</a:t>
            </a:r>
            <a:r>
              <a:rPr lang="en-US" b="0" dirty="0">
                <a:latin typeface="Calibri"/>
                <a:ea typeface="Osaka" pitchFamily="-1" charset="-128"/>
                <a:cs typeface="Osaka" pitchFamily="-1" charset="-128"/>
              </a:rPr>
              <a:t> N</a:t>
            </a:r>
            <a:br>
              <a:rPr lang="en-US" b="0" dirty="0">
                <a:latin typeface="Calibri"/>
                <a:ea typeface="Osaka" pitchFamily="-1" charset="-128"/>
                <a:cs typeface="Osaka" pitchFamily="-1" charset="-128"/>
              </a:rPr>
            </a:br>
            <a:r>
              <a:rPr lang="en-US" b="0" dirty="0">
                <a:solidFill>
                  <a:schemeClr val="hlink"/>
                </a:solidFill>
                <a:latin typeface="Calibri"/>
                <a:ea typeface="Osaka" pitchFamily="-1" charset="-128"/>
                <a:cs typeface="Osaka" pitchFamily="-1" charset="-128"/>
              </a:rPr>
              <a:t>NP	--&gt; N</a:t>
            </a:r>
            <a:endParaRPr lang="en-US" b="0" dirty="0">
              <a:solidFill>
                <a:srgbClr val="FFFF00"/>
              </a:solidFill>
              <a:latin typeface="Calibri"/>
              <a:ea typeface="Osaka" pitchFamily="-1" charset="-128"/>
              <a:cs typeface="Osaka" pitchFamily="-1" charset="-128"/>
            </a:endParaRPr>
          </a:p>
          <a:p>
            <a:pPr marL="342900" indent="-342900" eaLnBrk="1" hangingPunct="1">
              <a:lnSpc>
                <a:spcPct val="90000"/>
              </a:lnSpc>
              <a:spcBef>
                <a:spcPct val="20000"/>
              </a:spcBef>
            </a:pPr>
            <a:r>
              <a:rPr lang="en-US" b="0" dirty="0">
                <a:latin typeface="Calibri"/>
                <a:ea typeface="Osaka" pitchFamily="-1" charset="-128"/>
                <a:cs typeface="Osaka" pitchFamily="-1" charset="-128"/>
              </a:rPr>
              <a:t/>
            </a:r>
            <a:br>
              <a:rPr lang="en-US" b="0" dirty="0">
                <a:latin typeface="Calibri"/>
                <a:ea typeface="Osaka" pitchFamily="-1" charset="-128"/>
                <a:cs typeface="Osaka" pitchFamily="-1" charset="-128"/>
              </a:rPr>
            </a:br>
            <a:r>
              <a:rPr lang="en-US" b="0" dirty="0">
                <a:latin typeface="Calibri"/>
                <a:ea typeface="Osaka" pitchFamily="-1" charset="-128"/>
                <a:cs typeface="Osaka" pitchFamily="-1" charset="-128"/>
              </a:rPr>
              <a:t>VP	--&gt; V NP</a:t>
            </a:r>
            <a:br>
              <a:rPr lang="en-US" b="0" dirty="0">
                <a:latin typeface="Calibri"/>
                <a:ea typeface="Osaka" pitchFamily="-1" charset="-128"/>
                <a:cs typeface="Osaka" pitchFamily="-1" charset="-128"/>
              </a:rPr>
            </a:br>
            <a:r>
              <a:rPr lang="en-US" b="0" dirty="0">
                <a:latin typeface="Calibri"/>
                <a:ea typeface="Osaka" pitchFamily="-1" charset="-128"/>
                <a:cs typeface="Osaka" pitchFamily="-1" charset="-128"/>
              </a:rPr>
              <a:t>VP	--&gt; V</a:t>
            </a:r>
          </a:p>
          <a:p>
            <a:pPr marL="342900" indent="-342900" eaLnBrk="1" hangingPunct="1">
              <a:lnSpc>
                <a:spcPct val="90000"/>
              </a:lnSpc>
              <a:spcBef>
                <a:spcPct val="20000"/>
              </a:spcBef>
            </a:pPr>
            <a:r>
              <a:rPr lang="en-US" b="0" dirty="0">
                <a:latin typeface="Calibri"/>
                <a:ea typeface="Osaka" pitchFamily="-1" charset="-128"/>
                <a:cs typeface="Osaka" pitchFamily="-1" charset="-128"/>
              </a:rPr>
              <a:t>	VP --&gt; V S</a:t>
            </a:r>
          </a:p>
          <a:p>
            <a:pPr marL="342900" indent="-342900" eaLnBrk="1" hangingPunct="1">
              <a:lnSpc>
                <a:spcPct val="90000"/>
              </a:lnSpc>
              <a:spcBef>
                <a:spcPct val="20000"/>
              </a:spcBef>
            </a:pPr>
            <a:r>
              <a:rPr lang="en-US" b="0" dirty="0">
                <a:latin typeface="Calibri"/>
                <a:ea typeface="Osaka" pitchFamily="-1" charset="-128"/>
                <a:cs typeface="Osaka" pitchFamily="-1" charset="-128"/>
              </a:rPr>
              <a:t>	VP --&gt; V S’</a:t>
            </a:r>
          </a:p>
          <a:p>
            <a:pPr marL="342900" indent="-342900" eaLnBrk="1" hangingPunct="1">
              <a:lnSpc>
                <a:spcPct val="90000"/>
              </a:lnSpc>
              <a:spcBef>
                <a:spcPct val="20000"/>
              </a:spcBef>
            </a:pPr>
            <a:endParaRPr lang="en-US" b="0" dirty="0">
              <a:latin typeface="Calibri"/>
              <a:ea typeface="Osaka" pitchFamily="-1" charset="-128"/>
              <a:cs typeface="Osaka" pitchFamily="-1" charset="-128"/>
            </a:endParaRPr>
          </a:p>
          <a:p>
            <a:pPr marL="342900" indent="-342900" eaLnBrk="1" hangingPunct="1">
              <a:lnSpc>
                <a:spcPct val="90000"/>
              </a:lnSpc>
              <a:spcBef>
                <a:spcPct val="20000"/>
              </a:spcBef>
            </a:pPr>
            <a:r>
              <a:rPr lang="en-US" b="0" dirty="0">
                <a:latin typeface="Calibri"/>
                <a:ea typeface="Osaka" pitchFamily="-1" charset="-128"/>
                <a:cs typeface="Osaka" pitchFamily="-1" charset="-128"/>
              </a:rPr>
              <a:t>	S’ --&gt; Comp S</a:t>
            </a:r>
          </a:p>
        </p:txBody>
      </p:sp>
      <p:sp>
        <p:nvSpPr>
          <p:cNvPr id="148484" name="Rectangle 17"/>
          <p:cNvSpPr>
            <a:spLocks noChangeArrowheads="1"/>
          </p:cNvSpPr>
          <p:nvPr/>
        </p:nvSpPr>
        <p:spPr bwMode="auto">
          <a:xfrm>
            <a:off x="5867400" y="4724400"/>
            <a:ext cx="542336"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NP</a:t>
            </a:r>
          </a:p>
        </p:txBody>
      </p:sp>
      <p:sp>
        <p:nvSpPr>
          <p:cNvPr id="148485" name="Rectangle 18"/>
          <p:cNvSpPr>
            <a:spLocks noChangeArrowheads="1"/>
          </p:cNvSpPr>
          <p:nvPr/>
        </p:nvSpPr>
        <p:spPr bwMode="auto">
          <a:xfrm>
            <a:off x="7467600" y="4114800"/>
            <a:ext cx="518291"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VP</a:t>
            </a:r>
          </a:p>
        </p:txBody>
      </p:sp>
      <p:sp>
        <p:nvSpPr>
          <p:cNvPr id="148486" name="Rectangle 25"/>
          <p:cNvSpPr>
            <a:spLocks noChangeArrowheads="1"/>
          </p:cNvSpPr>
          <p:nvPr/>
        </p:nvSpPr>
        <p:spPr bwMode="auto">
          <a:xfrm>
            <a:off x="7924800" y="4800600"/>
            <a:ext cx="542336"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NP</a:t>
            </a:r>
          </a:p>
        </p:txBody>
      </p:sp>
      <p:cxnSp>
        <p:nvCxnSpPr>
          <p:cNvPr id="148487" name="AutoShape 36"/>
          <p:cNvCxnSpPr>
            <a:cxnSpLocks noChangeShapeType="1"/>
            <a:stCxn id="148485" idx="2"/>
          </p:cNvCxnSpPr>
          <p:nvPr/>
        </p:nvCxnSpPr>
        <p:spPr bwMode="auto">
          <a:xfrm flipH="1">
            <a:off x="6975475" y="4576465"/>
            <a:ext cx="751271" cy="909935"/>
          </a:xfrm>
          <a:prstGeom prst="straightConnector1">
            <a:avLst/>
          </a:prstGeom>
          <a:noFill/>
          <a:ln w="9525">
            <a:solidFill>
              <a:schemeClr val="tx1"/>
            </a:solidFill>
            <a:round/>
            <a:headEnd/>
            <a:tailEnd type="triangle" w="med" len="med"/>
          </a:ln>
        </p:spPr>
      </p:cxnSp>
      <p:cxnSp>
        <p:nvCxnSpPr>
          <p:cNvPr id="148488" name="AutoShape 37"/>
          <p:cNvCxnSpPr>
            <a:cxnSpLocks noChangeShapeType="1"/>
            <a:stCxn id="148485" idx="2"/>
            <a:endCxn id="148486" idx="0"/>
          </p:cNvCxnSpPr>
          <p:nvPr/>
        </p:nvCxnSpPr>
        <p:spPr bwMode="auto">
          <a:xfrm>
            <a:off x="7726746" y="4576465"/>
            <a:ext cx="469222" cy="224135"/>
          </a:xfrm>
          <a:prstGeom prst="straightConnector1">
            <a:avLst/>
          </a:prstGeom>
          <a:noFill/>
          <a:ln w="9525">
            <a:solidFill>
              <a:schemeClr val="tx1"/>
            </a:solidFill>
            <a:round/>
            <a:headEnd/>
            <a:tailEnd type="triangle" w="med" len="med"/>
          </a:ln>
        </p:spPr>
      </p:cxnSp>
      <p:cxnSp>
        <p:nvCxnSpPr>
          <p:cNvPr id="148489" name="AutoShape 38"/>
          <p:cNvCxnSpPr>
            <a:cxnSpLocks noChangeShapeType="1"/>
            <a:stCxn id="148486" idx="2"/>
          </p:cNvCxnSpPr>
          <p:nvPr/>
        </p:nvCxnSpPr>
        <p:spPr bwMode="auto">
          <a:xfrm flipH="1">
            <a:off x="7569200" y="5262265"/>
            <a:ext cx="626768" cy="224135"/>
          </a:xfrm>
          <a:prstGeom prst="straightConnector1">
            <a:avLst/>
          </a:prstGeom>
          <a:noFill/>
          <a:ln w="9525">
            <a:solidFill>
              <a:schemeClr val="tx1"/>
            </a:solidFill>
            <a:round/>
            <a:headEnd/>
            <a:tailEnd type="triangle" w="med" len="med"/>
          </a:ln>
        </p:spPr>
      </p:cxnSp>
      <p:cxnSp>
        <p:nvCxnSpPr>
          <p:cNvPr id="148490" name="AutoShape 39"/>
          <p:cNvCxnSpPr>
            <a:cxnSpLocks noChangeShapeType="1"/>
            <a:stCxn id="148486" idx="2"/>
          </p:cNvCxnSpPr>
          <p:nvPr/>
        </p:nvCxnSpPr>
        <p:spPr bwMode="auto">
          <a:xfrm>
            <a:off x="8195968" y="5262265"/>
            <a:ext cx="84432" cy="224135"/>
          </a:xfrm>
          <a:prstGeom prst="straightConnector1">
            <a:avLst/>
          </a:prstGeom>
          <a:noFill/>
          <a:ln w="9525">
            <a:solidFill>
              <a:schemeClr val="tx1"/>
            </a:solidFill>
            <a:round/>
            <a:headEnd/>
            <a:tailEnd type="triangle" w="med" len="med"/>
          </a:ln>
        </p:spPr>
      </p:cxnSp>
      <p:cxnSp>
        <p:nvCxnSpPr>
          <p:cNvPr id="148491" name="AutoShape 34"/>
          <p:cNvCxnSpPr>
            <a:cxnSpLocks noChangeShapeType="1"/>
            <a:stCxn id="148484" idx="2"/>
          </p:cNvCxnSpPr>
          <p:nvPr/>
        </p:nvCxnSpPr>
        <p:spPr bwMode="auto">
          <a:xfrm>
            <a:off x="6138568" y="5186065"/>
            <a:ext cx="8232" cy="300335"/>
          </a:xfrm>
          <a:prstGeom prst="straightConnector1">
            <a:avLst/>
          </a:prstGeom>
          <a:noFill/>
          <a:ln w="9525">
            <a:solidFill>
              <a:schemeClr val="tx1"/>
            </a:solidFill>
            <a:round/>
            <a:headEnd/>
            <a:tailEnd type="triangle" w="med" len="med"/>
          </a:ln>
        </p:spPr>
      </p:cxnSp>
      <p:sp>
        <p:nvSpPr>
          <p:cNvPr id="148492" name="Rectangle 23"/>
          <p:cNvSpPr>
            <a:spLocks noChangeArrowheads="1"/>
          </p:cNvSpPr>
          <p:nvPr/>
        </p:nvSpPr>
        <p:spPr bwMode="auto">
          <a:xfrm>
            <a:off x="7239000" y="5486400"/>
            <a:ext cx="630251" cy="461665"/>
          </a:xfrm>
          <a:prstGeom prst="rect">
            <a:avLst/>
          </a:prstGeom>
          <a:noFill/>
          <a:ln w="9525">
            <a:noFill/>
            <a:miter lim="800000"/>
            <a:headEnd/>
            <a:tailEnd/>
          </a:ln>
        </p:spPr>
        <p:txBody>
          <a:bodyPr wrap="none">
            <a:prstTxWarp prst="textNoShape">
              <a:avLst/>
            </a:prstTxWarp>
            <a:spAutoFit/>
          </a:bodyPr>
          <a:lstStyle/>
          <a:p>
            <a:r>
              <a:rPr lang="en-US" b="0" dirty="0" err="1">
                <a:latin typeface="Calibri"/>
                <a:ea typeface="Osaka" pitchFamily="-1" charset="-128"/>
                <a:cs typeface="Osaka" pitchFamily="-1" charset="-128"/>
              </a:rPr>
              <a:t>Det</a:t>
            </a:r>
            <a:endParaRPr lang="en-US" b="0" dirty="0">
              <a:latin typeface="Calibri"/>
              <a:ea typeface="Osaka" pitchFamily="-1" charset="-128"/>
              <a:cs typeface="Osaka" pitchFamily="-1" charset="-128"/>
            </a:endParaRPr>
          </a:p>
        </p:txBody>
      </p:sp>
      <p:sp>
        <p:nvSpPr>
          <p:cNvPr id="148493" name="Rectangle 40"/>
          <p:cNvSpPr>
            <a:spLocks noChangeArrowheads="1"/>
          </p:cNvSpPr>
          <p:nvPr/>
        </p:nvSpPr>
        <p:spPr bwMode="auto">
          <a:xfrm>
            <a:off x="8077200" y="5486400"/>
            <a:ext cx="383338"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N</a:t>
            </a:r>
          </a:p>
        </p:txBody>
      </p:sp>
      <p:sp>
        <p:nvSpPr>
          <p:cNvPr id="148494" name="Rectangle 21"/>
          <p:cNvSpPr>
            <a:spLocks noChangeArrowheads="1"/>
          </p:cNvSpPr>
          <p:nvPr/>
        </p:nvSpPr>
        <p:spPr bwMode="auto">
          <a:xfrm>
            <a:off x="6781800" y="5486400"/>
            <a:ext cx="364202"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V</a:t>
            </a:r>
          </a:p>
        </p:txBody>
      </p:sp>
      <p:sp>
        <p:nvSpPr>
          <p:cNvPr id="148495" name="Rectangle 19"/>
          <p:cNvSpPr>
            <a:spLocks noChangeArrowheads="1"/>
          </p:cNvSpPr>
          <p:nvPr/>
        </p:nvSpPr>
        <p:spPr bwMode="auto">
          <a:xfrm>
            <a:off x="5943600" y="5486400"/>
            <a:ext cx="383338"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N</a:t>
            </a:r>
          </a:p>
        </p:txBody>
      </p:sp>
      <p:sp>
        <p:nvSpPr>
          <p:cNvPr id="148496" name="Rectangle 12"/>
          <p:cNvSpPr>
            <a:spLocks noChangeArrowheads="1"/>
          </p:cNvSpPr>
          <p:nvPr/>
        </p:nvSpPr>
        <p:spPr bwMode="auto">
          <a:xfrm>
            <a:off x="4419600" y="5486400"/>
            <a:ext cx="364202"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V</a:t>
            </a:r>
          </a:p>
        </p:txBody>
      </p:sp>
      <p:sp>
        <p:nvSpPr>
          <p:cNvPr id="148497" name="Rectangle 19"/>
          <p:cNvSpPr>
            <a:spLocks noChangeArrowheads="1"/>
          </p:cNvSpPr>
          <p:nvPr/>
        </p:nvSpPr>
        <p:spPr bwMode="auto">
          <a:xfrm>
            <a:off x="3352800" y="5486400"/>
            <a:ext cx="383338"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N</a:t>
            </a:r>
          </a:p>
        </p:txBody>
      </p:sp>
      <p:sp>
        <p:nvSpPr>
          <p:cNvPr id="148498" name="Rectangle 12"/>
          <p:cNvSpPr>
            <a:spLocks noChangeArrowheads="1"/>
          </p:cNvSpPr>
          <p:nvPr/>
        </p:nvSpPr>
        <p:spPr bwMode="auto">
          <a:xfrm>
            <a:off x="4876800" y="5486400"/>
            <a:ext cx="918641"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Comp</a:t>
            </a:r>
          </a:p>
        </p:txBody>
      </p:sp>
      <p:sp>
        <p:nvSpPr>
          <p:cNvPr id="148499" name="Text Box 7"/>
          <p:cNvSpPr txBox="1">
            <a:spLocks noChangeArrowheads="1"/>
          </p:cNvSpPr>
          <p:nvPr/>
        </p:nvSpPr>
        <p:spPr bwMode="auto">
          <a:xfrm>
            <a:off x="3124200" y="5791200"/>
            <a:ext cx="5791200" cy="457200"/>
          </a:xfrm>
          <a:prstGeom prst="rect">
            <a:avLst/>
          </a:prstGeom>
          <a:noFill/>
          <a:ln w="9525">
            <a:noFill/>
            <a:miter lim="800000"/>
            <a:headEnd/>
            <a:tailEnd/>
          </a:ln>
        </p:spPr>
        <p:txBody>
          <a:bodyPr>
            <a:prstTxWarp prst="textNoShape">
              <a:avLst/>
            </a:prstTxWarp>
            <a:spAutoFit/>
          </a:bodyPr>
          <a:lstStyle/>
          <a:p>
            <a:r>
              <a:rPr lang="en-US" b="0" dirty="0">
                <a:latin typeface="Calibri"/>
              </a:rPr>
              <a:t>Sarah thought that </a:t>
            </a:r>
            <a:r>
              <a:rPr lang="en-US" b="0" dirty="0" err="1">
                <a:latin typeface="Calibri"/>
              </a:rPr>
              <a:t>Hoggle</a:t>
            </a:r>
            <a:r>
              <a:rPr lang="en-US" b="0" dirty="0">
                <a:latin typeface="Calibri"/>
              </a:rPr>
              <a:t>   was    a    cheat.</a:t>
            </a:r>
            <a:endParaRPr lang="en-US" b="0" dirty="0">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4"/>
          <p:cNvSpPr>
            <a:spLocks noGrp="1" noChangeArrowheads="1"/>
          </p:cNvSpPr>
          <p:nvPr>
            <p:ph type="title" idx="4294967295"/>
          </p:nvPr>
        </p:nvSpPr>
        <p:spPr>
          <a:xfrm>
            <a:off x="0" y="228600"/>
            <a:ext cx="9144000" cy="1143000"/>
          </a:xfrm>
          <a:noFill/>
        </p:spPr>
        <p:txBody>
          <a:bodyPr/>
          <a:lstStyle/>
          <a:p>
            <a:pPr eaLnBrk="1" hangingPunct="1"/>
            <a:r>
              <a:rPr lang="en-US" sz="3200" smtClean="0"/>
              <a:t>Figuring out structure: bottom-up</a:t>
            </a:r>
            <a:endParaRPr lang="en-US" sz="2400" smtClean="0"/>
          </a:p>
        </p:txBody>
      </p:sp>
      <p:sp>
        <p:nvSpPr>
          <p:cNvPr id="150531" name="Rectangle 5"/>
          <p:cNvSpPr txBox="1">
            <a:spLocks noChangeArrowheads="1"/>
          </p:cNvSpPr>
          <p:nvPr/>
        </p:nvSpPr>
        <p:spPr bwMode="auto">
          <a:xfrm>
            <a:off x="381000" y="1143000"/>
            <a:ext cx="4572000" cy="5486400"/>
          </a:xfrm>
          <a:prstGeom prst="rect">
            <a:avLst/>
          </a:prstGeom>
          <a:noFill/>
          <a:ln w="9525">
            <a:noFill/>
            <a:miter lim="800000"/>
            <a:headEnd/>
            <a:tailEnd/>
          </a:ln>
        </p:spPr>
        <p:txBody>
          <a:bodyPr>
            <a:prstTxWarp prst="textNoShape">
              <a:avLst/>
            </a:prstTxWarp>
          </a:bodyPr>
          <a:lstStyle/>
          <a:p>
            <a:pPr marL="342900" indent="-342900" eaLnBrk="1" hangingPunct="1">
              <a:lnSpc>
                <a:spcPct val="90000"/>
              </a:lnSpc>
              <a:spcBef>
                <a:spcPct val="20000"/>
              </a:spcBef>
            </a:pPr>
            <a:r>
              <a:rPr lang="en-US" b="0" dirty="0">
                <a:latin typeface="Calibri"/>
                <a:ea typeface="Osaka" pitchFamily="-1" charset="-128"/>
                <a:cs typeface="Osaka" pitchFamily="-1" charset="-128"/>
              </a:rPr>
              <a:t>9 Rules</a:t>
            </a:r>
            <a:br>
              <a:rPr lang="en-US" b="0" dirty="0">
                <a:latin typeface="Calibri"/>
                <a:ea typeface="Osaka" pitchFamily="-1" charset="-128"/>
                <a:cs typeface="Osaka" pitchFamily="-1" charset="-128"/>
              </a:rPr>
            </a:br>
            <a:r>
              <a:rPr lang="en-US" b="0" dirty="0">
                <a:latin typeface="Calibri"/>
                <a:ea typeface="Osaka" pitchFamily="-1" charset="-128"/>
                <a:cs typeface="Osaka" pitchFamily="-1" charset="-128"/>
              </a:rPr>
              <a:t/>
            </a:r>
            <a:br>
              <a:rPr lang="en-US" b="0" dirty="0">
                <a:latin typeface="Calibri"/>
                <a:ea typeface="Osaka" pitchFamily="-1" charset="-128"/>
                <a:cs typeface="Osaka" pitchFamily="-1" charset="-128"/>
              </a:rPr>
            </a:br>
            <a:r>
              <a:rPr lang="en-US" b="0" dirty="0">
                <a:solidFill>
                  <a:schemeClr val="hlink"/>
                </a:solidFill>
                <a:latin typeface="Calibri"/>
                <a:ea typeface="Osaka" pitchFamily="-1" charset="-128"/>
                <a:cs typeface="Osaka" pitchFamily="-1" charset="-128"/>
              </a:rPr>
              <a:t>S   --&gt; NP VP</a:t>
            </a:r>
            <a:r>
              <a:rPr lang="en-US" b="0" dirty="0">
                <a:latin typeface="Calibri"/>
                <a:ea typeface="Osaka" pitchFamily="-1" charset="-128"/>
                <a:cs typeface="Osaka" pitchFamily="-1" charset="-128"/>
              </a:rPr>
              <a:t/>
            </a:r>
            <a:br>
              <a:rPr lang="en-US" b="0" dirty="0">
                <a:latin typeface="Calibri"/>
                <a:ea typeface="Osaka" pitchFamily="-1" charset="-128"/>
                <a:cs typeface="Osaka" pitchFamily="-1" charset="-128"/>
              </a:rPr>
            </a:br>
            <a:r>
              <a:rPr lang="en-US" b="0" dirty="0">
                <a:latin typeface="Calibri"/>
                <a:ea typeface="Osaka" pitchFamily="-1" charset="-128"/>
                <a:cs typeface="Osaka" pitchFamily="-1" charset="-128"/>
              </a:rPr>
              <a:t>S   --&gt; S’ VP</a:t>
            </a:r>
          </a:p>
          <a:p>
            <a:pPr marL="342900" indent="-342900" eaLnBrk="1" hangingPunct="1">
              <a:lnSpc>
                <a:spcPct val="90000"/>
              </a:lnSpc>
              <a:spcBef>
                <a:spcPct val="20000"/>
              </a:spcBef>
            </a:pPr>
            <a:endParaRPr lang="en-US" b="0" dirty="0">
              <a:latin typeface="Calibri"/>
              <a:ea typeface="Osaka" pitchFamily="-1" charset="-128"/>
              <a:cs typeface="Osaka" pitchFamily="-1" charset="-128"/>
            </a:endParaRPr>
          </a:p>
          <a:p>
            <a:pPr marL="342900" indent="-342900" eaLnBrk="1" hangingPunct="1">
              <a:lnSpc>
                <a:spcPct val="90000"/>
              </a:lnSpc>
              <a:spcBef>
                <a:spcPct val="20000"/>
              </a:spcBef>
            </a:pPr>
            <a:r>
              <a:rPr lang="en-US" b="0" dirty="0">
                <a:latin typeface="Calibri"/>
                <a:ea typeface="Osaka" pitchFamily="-1" charset="-128"/>
                <a:cs typeface="Osaka" pitchFamily="-1" charset="-128"/>
              </a:rPr>
              <a:t>	NP	--&gt; </a:t>
            </a:r>
            <a:r>
              <a:rPr lang="en-US" b="0" dirty="0" err="1">
                <a:latin typeface="Calibri"/>
                <a:ea typeface="Osaka" pitchFamily="-1" charset="-128"/>
                <a:cs typeface="Osaka" pitchFamily="-1" charset="-128"/>
              </a:rPr>
              <a:t>Det</a:t>
            </a:r>
            <a:r>
              <a:rPr lang="en-US" b="0" dirty="0">
                <a:latin typeface="Calibri"/>
                <a:ea typeface="Osaka" pitchFamily="-1" charset="-128"/>
                <a:cs typeface="Osaka" pitchFamily="-1" charset="-128"/>
              </a:rPr>
              <a:t> N</a:t>
            </a:r>
            <a:br>
              <a:rPr lang="en-US" b="0" dirty="0">
                <a:latin typeface="Calibri"/>
                <a:ea typeface="Osaka" pitchFamily="-1" charset="-128"/>
                <a:cs typeface="Osaka" pitchFamily="-1" charset="-128"/>
              </a:rPr>
            </a:br>
            <a:r>
              <a:rPr lang="en-US" b="0" dirty="0">
                <a:latin typeface="Calibri"/>
                <a:ea typeface="Osaka" pitchFamily="-1" charset="-128"/>
                <a:cs typeface="Osaka" pitchFamily="-1" charset="-128"/>
              </a:rPr>
              <a:t>NP	--&gt; N</a:t>
            </a:r>
          </a:p>
          <a:p>
            <a:pPr marL="342900" indent="-342900" eaLnBrk="1" hangingPunct="1">
              <a:lnSpc>
                <a:spcPct val="90000"/>
              </a:lnSpc>
              <a:spcBef>
                <a:spcPct val="20000"/>
              </a:spcBef>
            </a:pPr>
            <a:r>
              <a:rPr lang="en-US" b="0" dirty="0">
                <a:latin typeface="Calibri"/>
                <a:ea typeface="Osaka" pitchFamily="-1" charset="-128"/>
                <a:cs typeface="Osaka" pitchFamily="-1" charset="-128"/>
              </a:rPr>
              <a:t/>
            </a:r>
            <a:br>
              <a:rPr lang="en-US" b="0" dirty="0">
                <a:latin typeface="Calibri"/>
                <a:ea typeface="Osaka" pitchFamily="-1" charset="-128"/>
                <a:cs typeface="Osaka" pitchFamily="-1" charset="-128"/>
              </a:rPr>
            </a:br>
            <a:r>
              <a:rPr lang="en-US" b="0" dirty="0">
                <a:latin typeface="Calibri"/>
                <a:ea typeface="Osaka" pitchFamily="-1" charset="-128"/>
                <a:cs typeface="Osaka" pitchFamily="-1" charset="-128"/>
              </a:rPr>
              <a:t>VP	--&gt; V NP</a:t>
            </a:r>
            <a:br>
              <a:rPr lang="en-US" b="0" dirty="0">
                <a:latin typeface="Calibri"/>
                <a:ea typeface="Osaka" pitchFamily="-1" charset="-128"/>
                <a:cs typeface="Osaka" pitchFamily="-1" charset="-128"/>
              </a:rPr>
            </a:br>
            <a:r>
              <a:rPr lang="en-US" b="0" dirty="0">
                <a:latin typeface="Calibri"/>
                <a:ea typeface="Osaka" pitchFamily="-1" charset="-128"/>
                <a:cs typeface="Osaka" pitchFamily="-1" charset="-128"/>
              </a:rPr>
              <a:t>VP	--&gt; V</a:t>
            </a:r>
          </a:p>
          <a:p>
            <a:pPr marL="342900" indent="-342900" eaLnBrk="1" hangingPunct="1">
              <a:lnSpc>
                <a:spcPct val="90000"/>
              </a:lnSpc>
              <a:spcBef>
                <a:spcPct val="20000"/>
              </a:spcBef>
            </a:pPr>
            <a:r>
              <a:rPr lang="en-US" b="0" dirty="0">
                <a:latin typeface="Calibri"/>
                <a:ea typeface="Osaka" pitchFamily="-1" charset="-128"/>
                <a:cs typeface="Osaka" pitchFamily="-1" charset="-128"/>
              </a:rPr>
              <a:t>	VP --&gt; V S</a:t>
            </a:r>
          </a:p>
          <a:p>
            <a:pPr marL="342900" indent="-342900" eaLnBrk="1" hangingPunct="1">
              <a:lnSpc>
                <a:spcPct val="90000"/>
              </a:lnSpc>
              <a:spcBef>
                <a:spcPct val="20000"/>
              </a:spcBef>
            </a:pPr>
            <a:r>
              <a:rPr lang="en-US" b="0" dirty="0">
                <a:latin typeface="Calibri"/>
                <a:ea typeface="Osaka" pitchFamily="-1" charset="-128"/>
                <a:cs typeface="Osaka" pitchFamily="-1" charset="-128"/>
              </a:rPr>
              <a:t>	VP --&gt; V S’</a:t>
            </a:r>
          </a:p>
          <a:p>
            <a:pPr marL="342900" indent="-342900" eaLnBrk="1" hangingPunct="1">
              <a:lnSpc>
                <a:spcPct val="90000"/>
              </a:lnSpc>
              <a:spcBef>
                <a:spcPct val="20000"/>
              </a:spcBef>
            </a:pPr>
            <a:endParaRPr lang="en-US" b="0" dirty="0">
              <a:latin typeface="Calibri"/>
              <a:ea typeface="Osaka" pitchFamily="-1" charset="-128"/>
              <a:cs typeface="Osaka" pitchFamily="-1" charset="-128"/>
            </a:endParaRPr>
          </a:p>
          <a:p>
            <a:pPr marL="342900" indent="-342900" eaLnBrk="1" hangingPunct="1">
              <a:lnSpc>
                <a:spcPct val="90000"/>
              </a:lnSpc>
              <a:spcBef>
                <a:spcPct val="20000"/>
              </a:spcBef>
            </a:pPr>
            <a:r>
              <a:rPr lang="en-US" b="0" dirty="0">
                <a:latin typeface="Calibri"/>
                <a:ea typeface="Osaka" pitchFamily="-1" charset="-128"/>
                <a:cs typeface="Osaka" pitchFamily="-1" charset="-128"/>
              </a:rPr>
              <a:t>	S’ --&gt; Comp S</a:t>
            </a:r>
          </a:p>
        </p:txBody>
      </p:sp>
      <p:sp>
        <p:nvSpPr>
          <p:cNvPr id="150532" name="Rectangle 16"/>
          <p:cNvSpPr>
            <a:spLocks noChangeArrowheads="1"/>
          </p:cNvSpPr>
          <p:nvPr/>
        </p:nvSpPr>
        <p:spPr bwMode="auto">
          <a:xfrm>
            <a:off x="6934200" y="3733800"/>
            <a:ext cx="326081"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S</a:t>
            </a:r>
          </a:p>
        </p:txBody>
      </p:sp>
      <p:sp>
        <p:nvSpPr>
          <p:cNvPr id="150533" name="Rectangle 17"/>
          <p:cNvSpPr>
            <a:spLocks noChangeArrowheads="1"/>
          </p:cNvSpPr>
          <p:nvPr/>
        </p:nvSpPr>
        <p:spPr bwMode="auto">
          <a:xfrm>
            <a:off x="5867400" y="4724400"/>
            <a:ext cx="542336"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NP</a:t>
            </a:r>
          </a:p>
        </p:txBody>
      </p:sp>
      <p:sp>
        <p:nvSpPr>
          <p:cNvPr id="150534" name="Rectangle 18"/>
          <p:cNvSpPr>
            <a:spLocks noChangeArrowheads="1"/>
          </p:cNvSpPr>
          <p:nvPr/>
        </p:nvSpPr>
        <p:spPr bwMode="auto">
          <a:xfrm>
            <a:off x="7467600" y="4114800"/>
            <a:ext cx="518291"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VP</a:t>
            </a:r>
          </a:p>
        </p:txBody>
      </p:sp>
      <p:sp>
        <p:nvSpPr>
          <p:cNvPr id="150535" name="Rectangle 25"/>
          <p:cNvSpPr>
            <a:spLocks noChangeArrowheads="1"/>
          </p:cNvSpPr>
          <p:nvPr/>
        </p:nvSpPr>
        <p:spPr bwMode="auto">
          <a:xfrm>
            <a:off x="7924800" y="4800600"/>
            <a:ext cx="542336"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NP</a:t>
            </a:r>
          </a:p>
        </p:txBody>
      </p:sp>
      <p:cxnSp>
        <p:nvCxnSpPr>
          <p:cNvPr id="150536" name="AutoShape 34"/>
          <p:cNvCxnSpPr>
            <a:cxnSpLocks noChangeShapeType="1"/>
            <a:stCxn id="150532" idx="1"/>
            <a:endCxn id="150533" idx="0"/>
          </p:cNvCxnSpPr>
          <p:nvPr/>
        </p:nvCxnSpPr>
        <p:spPr bwMode="auto">
          <a:xfrm flipH="1">
            <a:off x="6138568" y="3964633"/>
            <a:ext cx="795632" cy="759767"/>
          </a:xfrm>
          <a:prstGeom prst="straightConnector1">
            <a:avLst/>
          </a:prstGeom>
          <a:noFill/>
          <a:ln w="9525">
            <a:solidFill>
              <a:schemeClr val="tx1"/>
            </a:solidFill>
            <a:round/>
            <a:headEnd/>
            <a:tailEnd type="triangle" w="med" len="med"/>
          </a:ln>
        </p:spPr>
      </p:cxnSp>
      <p:cxnSp>
        <p:nvCxnSpPr>
          <p:cNvPr id="150537" name="AutoShape 35"/>
          <p:cNvCxnSpPr>
            <a:cxnSpLocks noChangeShapeType="1"/>
            <a:stCxn id="150532" idx="3"/>
            <a:endCxn id="150534" idx="0"/>
          </p:cNvCxnSpPr>
          <p:nvPr/>
        </p:nvCxnSpPr>
        <p:spPr bwMode="auto">
          <a:xfrm>
            <a:off x="7260281" y="3964633"/>
            <a:ext cx="466465" cy="150167"/>
          </a:xfrm>
          <a:prstGeom prst="straightConnector1">
            <a:avLst/>
          </a:prstGeom>
          <a:noFill/>
          <a:ln w="9525">
            <a:solidFill>
              <a:schemeClr val="tx1"/>
            </a:solidFill>
            <a:round/>
            <a:headEnd/>
            <a:tailEnd type="triangle" w="med" len="med"/>
          </a:ln>
        </p:spPr>
      </p:cxnSp>
      <p:cxnSp>
        <p:nvCxnSpPr>
          <p:cNvPr id="150538" name="AutoShape 36"/>
          <p:cNvCxnSpPr>
            <a:cxnSpLocks noChangeShapeType="1"/>
            <a:stCxn id="150534" idx="2"/>
          </p:cNvCxnSpPr>
          <p:nvPr/>
        </p:nvCxnSpPr>
        <p:spPr bwMode="auto">
          <a:xfrm flipH="1">
            <a:off x="6975475" y="4576465"/>
            <a:ext cx="751271" cy="909935"/>
          </a:xfrm>
          <a:prstGeom prst="straightConnector1">
            <a:avLst/>
          </a:prstGeom>
          <a:noFill/>
          <a:ln w="9525">
            <a:solidFill>
              <a:schemeClr val="tx1"/>
            </a:solidFill>
            <a:round/>
            <a:headEnd/>
            <a:tailEnd type="triangle" w="med" len="med"/>
          </a:ln>
        </p:spPr>
      </p:cxnSp>
      <p:cxnSp>
        <p:nvCxnSpPr>
          <p:cNvPr id="150539" name="AutoShape 37"/>
          <p:cNvCxnSpPr>
            <a:cxnSpLocks noChangeShapeType="1"/>
            <a:stCxn id="150534" idx="2"/>
            <a:endCxn id="150535" idx="0"/>
          </p:cNvCxnSpPr>
          <p:nvPr/>
        </p:nvCxnSpPr>
        <p:spPr bwMode="auto">
          <a:xfrm>
            <a:off x="7726746" y="4576465"/>
            <a:ext cx="469222" cy="224135"/>
          </a:xfrm>
          <a:prstGeom prst="straightConnector1">
            <a:avLst/>
          </a:prstGeom>
          <a:noFill/>
          <a:ln w="9525">
            <a:solidFill>
              <a:schemeClr val="tx1"/>
            </a:solidFill>
            <a:round/>
            <a:headEnd/>
            <a:tailEnd type="triangle" w="med" len="med"/>
          </a:ln>
        </p:spPr>
      </p:cxnSp>
      <p:cxnSp>
        <p:nvCxnSpPr>
          <p:cNvPr id="150540" name="AutoShape 38"/>
          <p:cNvCxnSpPr>
            <a:cxnSpLocks noChangeShapeType="1"/>
            <a:stCxn id="150535" idx="2"/>
          </p:cNvCxnSpPr>
          <p:nvPr/>
        </p:nvCxnSpPr>
        <p:spPr bwMode="auto">
          <a:xfrm flipH="1">
            <a:off x="7569200" y="5262265"/>
            <a:ext cx="626768" cy="224135"/>
          </a:xfrm>
          <a:prstGeom prst="straightConnector1">
            <a:avLst/>
          </a:prstGeom>
          <a:noFill/>
          <a:ln w="9525">
            <a:solidFill>
              <a:schemeClr val="tx1"/>
            </a:solidFill>
            <a:round/>
            <a:headEnd/>
            <a:tailEnd type="triangle" w="med" len="med"/>
          </a:ln>
        </p:spPr>
      </p:cxnSp>
      <p:cxnSp>
        <p:nvCxnSpPr>
          <p:cNvPr id="150541" name="AutoShape 39"/>
          <p:cNvCxnSpPr>
            <a:cxnSpLocks noChangeShapeType="1"/>
            <a:stCxn id="150535" idx="2"/>
          </p:cNvCxnSpPr>
          <p:nvPr/>
        </p:nvCxnSpPr>
        <p:spPr bwMode="auto">
          <a:xfrm>
            <a:off x="8195968" y="5262265"/>
            <a:ext cx="84432" cy="224135"/>
          </a:xfrm>
          <a:prstGeom prst="straightConnector1">
            <a:avLst/>
          </a:prstGeom>
          <a:noFill/>
          <a:ln w="9525">
            <a:solidFill>
              <a:schemeClr val="tx1"/>
            </a:solidFill>
            <a:round/>
            <a:headEnd/>
            <a:tailEnd type="triangle" w="med" len="med"/>
          </a:ln>
        </p:spPr>
      </p:cxnSp>
      <p:cxnSp>
        <p:nvCxnSpPr>
          <p:cNvPr id="150542" name="AutoShape 34"/>
          <p:cNvCxnSpPr>
            <a:cxnSpLocks noChangeShapeType="1"/>
            <a:stCxn id="150533" idx="2"/>
          </p:cNvCxnSpPr>
          <p:nvPr/>
        </p:nvCxnSpPr>
        <p:spPr bwMode="auto">
          <a:xfrm>
            <a:off x="6138568" y="5186065"/>
            <a:ext cx="8232" cy="300335"/>
          </a:xfrm>
          <a:prstGeom prst="straightConnector1">
            <a:avLst/>
          </a:prstGeom>
          <a:noFill/>
          <a:ln w="9525">
            <a:solidFill>
              <a:schemeClr val="tx1"/>
            </a:solidFill>
            <a:round/>
            <a:headEnd/>
            <a:tailEnd type="triangle" w="med" len="med"/>
          </a:ln>
        </p:spPr>
      </p:cxnSp>
      <p:sp>
        <p:nvSpPr>
          <p:cNvPr id="150543" name="Rectangle 23"/>
          <p:cNvSpPr>
            <a:spLocks noChangeArrowheads="1"/>
          </p:cNvSpPr>
          <p:nvPr/>
        </p:nvSpPr>
        <p:spPr bwMode="auto">
          <a:xfrm>
            <a:off x="7239000" y="5486400"/>
            <a:ext cx="630251" cy="461665"/>
          </a:xfrm>
          <a:prstGeom prst="rect">
            <a:avLst/>
          </a:prstGeom>
          <a:noFill/>
          <a:ln w="9525">
            <a:noFill/>
            <a:miter lim="800000"/>
            <a:headEnd/>
            <a:tailEnd/>
          </a:ln>
        </p:spPr>
        <p:txBody>
          <a:bodyPr wrap="none">
            <a:prstTxWarp prst="textNoShape">
              <a:avLst/>
            </a:prstTxWarp>
            <a:spAutoFit/>
          </a:bodyPr>
          <a:lstStyle/>
          <a:p>
            <a:r>
              <a:rPr lang="en-US" b="0" dirty="0" err="1">
                <a:latin typeface="Calibri"/>
                <a:ea typeface="Osaka" pitchFamily="-1" charset="-128"/>
                <a:cs typeface="Osaka" pitchFamily="-1" charset="-128"/>
              </a:rPr>
              <a:t>Det</a:t>
            </a:r>
            <a:endParaRPr lang="en-US" b="0" dirty="0">
              <a:latin typeface="Calibri"/>
              <a:ea typeface="Osaka" pitchFamily="-1" charset="-128"/>
              <a:cs typeface="Osaka" pitchFamily="-1" charset="-128"/>
            </a:endParaRPr>
          </a:p>
        </p:txBody>
      </p:sp>
      <p:sp>
        <p:nvSpPr>
          <p:cNvPr id="150544" name="Rectangle 40"/>
          <p:cNvSpPr>
            <a:spLocks noChangeArrowheads="1"/>
          </p:cNvSpPr>
          <p:nvPr/>
        </p:nvSpPr>
        <p:spPr bwMode="auto">
          <a:xfrm>
            <a:off x="8077200" y="5486400"/>
            <a:ext cx="383338"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N</a:t>
            </a:r>
          </a:p>
        </p:txBody>
      </p:sp>
      <p:sp>
        <p:nvSpPr>
          <p:cNvPr id="150545" name="Rectangle 21"/>
          <p:cNvSpPr>
            <a:spLocks noChangeArrowheads="1"/>
          </p:cNvSpPr>
          <p:nvPr/>
        </p:nvSpPr>
        <p:spPr bwMode="auto">
          <a:xfrm>
            <a:off x="6781800" y="5486400"/>
            <a:ext cx="364202"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V</a:t>
            </a:r>
          </a:p>
        </p:txBody>
      </p:sp>
      <p:sp>
        <p:nvSpPr>
          <p:cNvPr id="150546" name="Rectangle 19"/>
          <p:cNvSpPr>
            <a:spLocks noChangeArrowheads="1"/>
          </p:cNvSpPr>
          <p:nvPr/>
        </p:nvSpPr>
        <p:spPr bwMode="auto">
          <a:xfrm>
            <a:off x="5943600" y="5486400"/>
            <a:ext cx="383338"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N</a:t>
            </a:r>
          </a:p>
        </p:txBody>
      </p:sp>
      <p:sp>
        <p:nvSpPr>
          <p:cNvPr id="150547" name="Rectangle 12"/>
          <p:cNvSpPr>
            <a:spLocks noChangeArrowheads="1"/>
          </p:cNvSpPr>
          <p:nvPr/>
        </p:nvSpPr>
        <p:spPr bwMode="auto">
          <a:xfrm>
            <a:off x="4419600" y="5486400"/>
            <a:ext cx="364202"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V</a:t>
            </a:r>
          </a:p>
        </p:txBody>
      </p:sp>
      <p:sp>
        <p:nvSpPr>
          <p:cNvPr id="150548" name="Rectangle 19"/>
          <p:cNvSpPr>
            <a:spLocks noChangeArrowheads="1"/>
          </p:cNvSpPr>
          <p:nvPr/>
        </p:nvSpPr>
        <p:spPr bwMode="auto">
          <a:xfrm>
            <a:off x="3352800" y="5486400"/>
            <a:ext cx="383338"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N</a:t>
            </a:r>
          </a:p>
        </p:txBody>
      </p:sp>
      <p:sp>
        <p:nvSpPr>
          <p:cNvPr id="150549" name="Rectangle 12"/>
          <p:cNvSpPr>
            <a:spLocks noChangeArrowheads="1"/>
          </p:cNvSpPr>
          <p:nvPr/>
        </p:nvSpPr>
        <p:spPr bwMode="auto">
          <a:xfrm>
            <a:off x="4876800" y="5486400"/>
            <a:ext cx="918641"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Comp</a:t>
            </a:r>
          </a:p>
        </p:txBody>
      </p:sp>
      <p:sp>
        <p:nvSpPr>
          <p:cNvPr id="150550" name="Text Box 7"/>
          <p:cNvSpPr txBox="1">
            <a:spLocks noChangeArrowheads="1"/>
          </p:cNvSpPr>
          <p:nvPr/>
        </p:nvSpPr>
        <p:spPr bwMode="auto">
          <a:xfrm>
            <a:off x="3124200" y="5791200"/>
            <a:ext cx="5791200" cy="457200"/>
          </a:xfrm>
          <a:prstGeom prst="rect">
            <a:avLst/>
          </a:prstGeom>
          <a:noFill/>
          <a:ln w="9525">
            <a:noFill/>
            <a:miter lim="800000"/>
            <a:headEnd/>
            <a:tailEnd/>
          </a:ln>
        </p:spPr>
        <p:txBody>
          <a:bodyPr>
            <a:prstTxWarp prst="textNoShape">
              <a:avLst/>
            </a:prstTxWarp>
            <a:spAutoFit/>
          </a:bodyPr>
          <a:lstStyle/>
          <a:p>
            <a:r>
              <a:rPr lang="en-US" b="0" dirty="0">
                <a:latin typeface="Calibri"/>
              </a:rPr>
              <a:t>Sarah thought that </a:t>
            </a:r>
            <a:r>
              <a:rPr lang="en-US" b="0" dirty="0" err="1">
                <a:latin typeface="Calibri"/>
              </a:rPr>
              <a:t>Hoggle</a:t>
            </a:r>
            <a:r>
              <a:rPr lang="en-US" b="0" dirty="0">
                <a:latin typeface="Calibri"/>
              </a:rPr>
              <a:t>   was    a    cheat.</a:t>
            </a:r>
            <a:endParaRPr lang="en-US" b="0" dirty="0">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title" idx="4294967295"/>
          </p:nvPr>
        </p:nvSpPr>
        <p:spPr>
          <a:xfrm>
            <a:off x="685800" y="0"/>
            <a:ext cx="7772400" cy="1143000"/>
          </a:xfrm>
          <a:noFill/>
        </p:spPr>
        <p:txBody>
          <a:bodyPr/>
          <a:lstStyle/>
          <a:p>
            <a:pPr eaLnBrk="1" hangingPunct="1"/>
            <a:r>
              <a:rPr lang="en-US" sz="3200"/>
              <a:t>Words and word parts</a:t>
            </a:r>
          </a:p>
        </p:txBody>
      </p:sp>
      <p:sp>
        <p:nvSpPr>
          <p:cNvPr id="27651" name="Rectangle 5"/>
          <p:cNvSpPr>
            <a:spLocks noGrp="1" noChangeArrowheads="1"/>
          </p:cNvSpPr>
          <p:nvPr>
            <p:ph type="body" idx="4294967295"/>
          </p:nvPr>
        </p:nvSpPr>
        <p:spPr>
          <a:xfrm>
            <a:off x="0" y="1066800"/>
            <a:ext cx="9144000" cy="1219200"/>
          </a:xfrm>
          <a:noFill/>
        </p:spPr>
        <p:txBody>
          <a:bodyPr/>
          <a:lstStyle/>
          <a:p>
            <a:pPr eaLnBrk="1" hangingPunct="1">
              <a:buFontTx/>
              <a:buNone/>
            </a:pPr>
            <a:r>
              <a:rPr lang="en-US" sz="2400" smtClean="0"/>
              <a:t>The smallest unit manipulated by the rules of syntax is </a:t>
            </a:r>
            <a:r>
              <a:rPr lang="en-US" sz="2400" i="1" smtClean="0">
                <a:solidFill>
                  <a:schemeClr val="tx2"/>
                </a:solidFill>
              </a:rPr>
              <a:t>not</a:t>
            </a:r>
            <a:r>
              <a:rPr lang="en-US" sz="2400" i="1" smtClean="0"/>
              <a:t> </a:t>
            </a:r>
            <a:r>
              <a:rPr lang="en-US" sz="2400" smtClean="0"/>
              <a:t>a single word.  Instead there are units smaller than words that play a role, called </a:t>
            </a:r>
            <a:r>
              <a:rPr lang="en-US" sz="2400" smtClean="0">
                <a:solidFill>
                  <a:schemeClr val="hlink"/>
                </a:solidFill>
              </a:rPr>
              <a:t>morphemes</a:t>
            </a:r>
            <a:r>
              <a:rPr lang="en-US" sz="2400" smtClean="0"/>
              <a:t>.</a:t>
            </a:r>
          </a:p>
        </p:txBody>
      </p:sp>
      <p:sp>
        <p:nvSpPr>
          <p:cNvPr id="27652" name="Rectangle 6"/>
          <p:cNvSpPr>
            <a:spLocks noChangeArrowheads="1"/>
          </p:cNvSpPr>
          <p:nvPr/>
        </p:nvSpPr>
        <p:spPr bwMode="auto">
          <a:xfrm>
            <a:off x="457200" y="2590800"/>
            <a:ext cx="8458200" cy="12192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latin typeface="Calibri"/>
                <a:ea typeface="Osaka" pitchFamily="-1" charset="-128"/>
                <a:cs typeface="Osaka" pitchFamily="-1" charset="-128"/>
              </a:rPr>
              <a:t>One goblin.</a:t>
            </a:r>
          </a:p>
          <a:p>
            <a:pPr marL="342900" indent="-342900" eaLnBrk="1" hangingPunct="1">
              <a:spcBef>
                <a:spcPct val="20000"/>
              </a:spcBef>
            </a:pPr>
            <a:r>
              <a:rPr lang="en-US" b="0" dirty="0">
                <a:latin typeface="Calibri"/>
                <a:ea typeface="Osaka" pitchFamily="-1" charset="-128"/>
                <a:cs typeface="Osaka" pitchFamily="-1" charset="-128"/>
              </a:rPr>
              <a:t>Two goblins.		goblins = </a:t>
            </a:r>
            <a:r>
              <a:rPr lang="en-US" b="0" dirty="0">
                <a:solidFill>
                  <a:schemeClr val="hlink"/>
                </a:solidFill>
                <a:latin typeface="Calibri"/>
                <a:ea typeface="Osaka" pitchFamily="-1" charset="-128"/>
                <a:cs typeface="Osaka" pitchFamily="-1" charset="-128"/>
              </a:rPr>
              <a:t>goblin</a:t>
            </a:r>
            <a:r>
              <a:rPr lang="en-US" b="0" dirty="0">
                <a:latin typeface="Calibri"/>
                <a:ea typeface="Osaka" pitchFamily="-1" charset="-128"/>
                <a:cs typeface="Osaka" pitchFamily="-1" charset="-128"/>
              </a:rPr>
              <a:t> + s = </a:t>
            </a:r>
          </a:p>
        </p:txBody>
      </p:sp>
      <p:sp>
        <p:nvSpPr>
          <p:cNvPr id="27653" name="Text Box 8"/>
          <p:cNvSpPr txBox="1">
            <a:spLocks noChangeArrowheads="1"/>
          </p:cNvSpPr>
          <p:nvPr/>
        </p:nvSpPr>
        <p:spPr bwMode="auto">
          <a:xfrm>
            <a:off x="7620000" y="2971800"/>
            <a:ext cx="1126931" cy="461665"/>
          </a:xfrm>
          <a:prstGeom prst="rect">
            <a:avLst/>
          </a:prstGeom>
          <a:noFill/>
          <a:ln w="9525">
            <a:noFill/>
            <a:miter lim="800000"/>
            <a:headEnd/>
            <a:tailEnd/>
          </a:ln>
        </p:spPr>
        <p:txBody>
          <a:bodyPr wrap="none">
            <a:prstTxWarp prst="textNoShape">
              <a:avLst/>
            </a:prstTxWarp>
            <a:spAutoFit/>
          </a:bodyPr>
          <a:lstStyle/>
          <a:p>
            <a:r>
              <a:rPr lang="en-US" b="0" dirty="0">
                <a:latin typeface="Calibri"/>
              </a:rPr>
              <a:t>+ plural</a:t>
            </a:r>
          </a:p>
        </p:txBody>
      </p:sp>
      <p:sp>
        <p:nvSpPr>
          <p:cNvPr id="27654" name="Rectangle 9"/>
          <p:cNvSpPr>
            <a:spLocks noChangeArrowheads="1"/>
          </p:cNvSpPr>
          <p:nvPr/>
        </p:nvSpPr>
        <p:spPr bwMode="auto">
          <a:xfrm>
            <a:off x="304800" y="4191000"/>
            <a:ext cx="5562600" cy="13716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solidFill>
                  <a:schemeClr val="hlink"/>
                </a:solidFill>
                <a:latin typeface="Calibri"/>
                <a:ea typeface="Osaka" pitchFamily="-1" charset="-128"/>
                <a:cs typeface="Osaka" pitchFamily="-1" charset="-128"/>
              </a:rPr>
              <a:t>Free morpheme</a:t>
            </a:r>
            <a:r>
              <a:rPr lang="en-US" b="0" dirty="0">
                <a:latin typeface="Calibri"/>
                <a:ea typeface="Osaka" pitchFamily="-1" charset="-128"/>
                <a:cs typeface="Osaka" pitchFamily="-1" charset="-128"/>
              </a:rPr>
              <a:t> = morpheme that can stand on its own - it does not need to be attached to another morpheme</a:t>
            </a:r>
          </a:p>
        </p:txBody>
      </p:sp>
      <p:sp>
        <p:nvSpPr>
          <p:cNvPr id="27655" name="AutoShape 10"/>
          <p:cNvSpPr>
            <a:spLocks noChangeArrowheads="1"/>
          </p:cNvSpPr>
          <p:nvPr/>
        </p:nvSpPr>
        <p:spPr bwMode="auto">
          <a:xfrm>
            <a:off x="4800600" y="3048000"/>
            <a:ext cx="304800" cy="381000"/>
          </a:xfrm>
          <a:prstGeom prst="roundRect">
            <a:avLst>
              <a:gd name="adj" fmla="val 16667"/>
            </a:avLst>
          </a:prstGeom>
          <a:noFill/>
          <a:ln w="9525">
            <a:noFill/>
            <a:round/>
            <a:headEnd/>
            <a:tailEnd/>
          </a:ln>
        </p:spPr>
        <p:txBody>
          <a:bodyPr wrap="none" anchor="ctr">
            <a:prstTxWarp prst="textNoShape">
              <a:avLst/>
            </a:prstTxWarp>
          </a:bodyPr>
          <a:lstStyle/>
          <a:p>
            <a:endParaRPr lang="en-US" dirty="0">
              <a:latin typeface="Calibri"/>
            </a:endParaRPr>
          </a:p>
        </p:txBody>
      </p:sp>
      <p:cxnSp>
        <p:nvCxnSpPr>
          <p:cNvPr id="27656" name="AutoShape 11"/>
          <p:cNvCxnSpPr>
            <a:cxnSpLocks noChangeShapeType="1"/>
            <a:stCxn id="27654" idx="0"/>
            <a:endCxn id="27655" idx="2"/>
          </p:cNvCxnSpPr>
          <p:nvPr/>
        </p:nvCxnSpPr>
        <p:spPr bwMode="auto">
          <a:xfrm rot="-5400000">
            <a:off x="3638550" y="2876550"/>
            <a:ext cx="762000" cy="1866900"/>
          </a:xfrm>
          <a:prstGeom prst="curvedConnector3">
            <a:avLst>
              <a:gd name="adj1" fmla="val 50000"/>
            </a:avLst>
          </a:prstGeom>
          <a:noFill/>
          <a:ln w="9525">
            <a:solidFill>
              <a:schemeClr val="tx1"/>
            </a:solidFill>
            <a:round/>
            <a:headEnd/>
            <a:tailEnd type="triangle" w="med" len="med"/>
          </a:ln>
        </p:spPr>
      </p:cxnSp>
      <p:pic>
        <p:nvPicPr>
          <p:cNvPr id="27657" name="Picture 1034"/>
          <p:cNvPicPr>
            <a:picLocks noChangeAspect="1" noChangeArrowheads="1"/>
          </p:cNvPicPr>
          <p:nvPr/>
        </p:nvPicPr>
        <p:blipFill>
          <a:blip r:embed="rId3"/>
          <a:srcRect/>
          <a:stretch>
            <a:fillRect/>
          </a:stretch>
        </p:blipFill>
        <p:spPr bwMode="auto">
          <a:xfrm>
            <a:off x="6248400" y="2743200"/>
            <a:ext cx="1365250" cy="11557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4"/>
          <p:cNvSpPr>
            <a:spLocks noGrp="1" noChangeArrowheads="1"/>
          </p:cNvSpPr>
          <p:nvPr>
            <p:ph type="title" idx="4294967295"/>
          </p:nvPr>
        </p:nvSpPr>
        <p:spPr>
          <a:xfrm>
            <a:off x="0" y="228600"/>
            <a:ext cx="9144000" cy="1143000"/>
          </a:xfrm>
          <a:noFill/>
        </p:spPr>
        <p:txBody>
          <a:bodyPr/>
          <a:lstStyle/>
          <a:p>
            <a:pPr eaLnBrk="1" hangingPunct="1"/>
            <a:r>
              <a:rPr lang="en-US" sz="3200" smtClean="0"/>
              <a:t>Figuring out structure: bottom-up</a:t>
            </a:r>
            <a:endParaRPr lang="en-US" sz="2400" smtClean="0"/>
          </a:p>
        </p:txBody>
      </p:sp>
      <p:sp>
        <p:nvSpPr>
          <p:cNvPr id="152579" name="Rectangle 5"/>
          <p:cNvSpPr txBox="1">
            <a:spLocks noChangeArrowheads="1"/>
          </p:cNvSpPr>
          <p:nvPr/>
        </p:nvSpPr>
        <p:spPr bwMode="auto">
          <a:xfrm>
            <a:off x="381000" y="1219200"/>
            <a:ext cx="4572000" cy="5486400"/>
          </a:xfrm>
          <a:prstGeom prst="rect">
            <a:avLst/>
          </a:prstGeom>
          <a:noFill/>
          <a:ln w="9525">
            <a:noFill/>
            <a:miter lim="800000"/>
            <a:headEnd/>
            <a:tailEnd/>
          </a:ln>
        </p:spPr>
        <p:txBody>
          <a:bodyPr>
            <a:prstTxWarp prst="textNoShape">
              <a:avLst/>
            </a:prstTxWarp>
          </a:bodyPr>
          <a:lstStyle/>
          <a:p>
            <a:pPr marL="342900" indent="-342900" eaLnBrk="1" hangingPunct="1">
              <a:lnSpc>
                <a:spcPct val="90000"/>
              </a:lnSpc>
              <a:spcBef>
                <a:spcPct val="20000"/>
              </a:spcBef>
            </a:pPr>
            <a:r>
              <a:rPr lang="en-US" b="0" dirty="0">
                <a:latin typeface="Calibri"/>
                <a:ea typeface="Osaka" pitchFamily="-1" charset="-128"/>
                <a:cs typeface="Osaka" pitchFamily="-1" charset="-128"/>
              </a:rPr>
              <a:t>9 Rules</a:t>
            </a:r>
            <a:br>
              <a:rPr lang="en-US" b="0" dirty="0">
                <a:latin typeface="Calibri"/>
                <a:ea typeface="Osaka" pitchFamily="-1" charset="-128"/>
                <a:cs typeface="Osaka" pitchFamily="-1" charset="-128"/>
              </a:rPr>
            </a:br>
            <a:r>
              <a:rPr lang="en-US" b="0" dirty="0">
                <a:latin typeface="Calibri"/>
                <a:ea typeface="Osaka" pitchFamily="-1" charset="-128"/>
                <a:cs typeface="Osaka" pitchFamily="-1" charset="-128"/>
              </a:rPr>
              <a:t/>
            </a:r>
            <a:br>
              <a:rPr lang="en-US" b="0" dirty="0">
                <a:latin typeface="Calibri"/>
                <a:ea typeface="Osaka" pitchFamily="-1" charset="-128"/>
                <a:cs typeface="Osaka" pitchFamily="-1" charset="-128"/>
              </a:rPr>
            </a:br>
            <a:r>
              <a:rPr lang="en-US" b="0" dirty="0">
                <a:latin typeface="Calibri"/>
                <a:ea typeface="Osaka" pitchFamily="-1" charset="-128"/>
                <a:cs typeface="Osaka" pitchFamily="-1" charset="-128"/>
              </a:rPr>
              <a:t>S   --&gt; NP VP</a:t>
            </a:r>
            <a:br>
              <a:rPr lang="en-US" b="0" dirty="0">
                <a:latin typeface="Calibri"/>
                <a:ea typeface="Osaka" pitchFamily="-1" charset="-128"/>
                <a:cs typeface="Osaka" pitchFamily="-1" charset="-128"/>
              </a:rPr>
            </a:br>
            <a:r>
              <a:rPr lang="en-US" b="0" dirty="0">
                <a:latin typeface="Calibri"/>
                <a:ea typeface="Osaka" pitchFamily="-1" charset="-128"/>
                <a:cs typeface="Osaka" pitchFamily="-1" charset="-128"/>
              </a:rPr>
              <a:t>S   --&gt; S’ VP</a:t>
            </a:r>
          </a:p>
          <a:p>
            <a:pPr marL="342900" indent="-342900" eaLnBrk="1" hangingPunct="1">
              <a:lnSpc>
                <a:spcPct val="90000"/>
              </a:lnSpc>
              <a:spcBef>
                <a:spcPct val="20000"/>
              </a:spcBef>
            </a:pPr>
            <a:endParaRPr lang="en-US" b="0" dirty="0">
              <a:latin typeface="Calibri"/>
              <a:ea typeface="Osaka" pitchFamily="-1" charset="-128"/>
              <a:cs typeface="Osaka" pitchFamily="-1" charset="-128"/>
            </a:endParaRPr>
          </a:p>
          <a:p>
            <a:pPr marL="342900" indent="-342900" eaLnBrk="1" hangingPunct="1">
              <a:lnSpc>
                <a:spcPct val="90000"/>
              </a:lnSpc>
              <a:spcBef>
                <a:spcPct val="20000"/>
              </a:spcBef>
            </a:pPr>
            <a:r>
              <a:rPr lang="en-US" b="0" dirty="0">
                <a:latin typeface="Calibri"/>
                <a:ea typeface="Osaka" pitchFamily="-1" charset="-128"/>
                <a:cs typeface="Osaka" pitchFamily="-1" charset="-128"/>
              </a:rPr>
              <a:t>	NP	--&gt; </a:t>
            </a:r>
            <a:r>
              <a:rPr lang="en-US" b="0" dirty="0" err="1">
                <a:latin typeface="Calibri"/>
                <a:ea typeface="Osaka" pitchFamily="-1" charset="-128"/>
                <a:cs typeface="Osaka" pitchFamily="-1" charset="-128"/>
              </a:rPr>
              <a:t>Det</a:t>
            </a:r>
            <a:r>
              <a:rPr lang="en-US" b="0" dirty="0">
                <a:latin typeface="Calibri"/>
                <a:ea typeface="Osaka" pitchFamily="-1" charset="-128"/>
                <a:cs typeface="Osaka" pitchFamily="-1" charset="-128"/>
              </a:rPr>
              <a:t> N</a:t>
            </a:r>
            <a:br>
              <a:rPr lang="en-US" b="0" dirty="0">
                <a:latin typeface="Calibri"/>
                <a:ea typeface="Osaka" pitchFamily="-1" charset="-128"/>
                <a:cs typeface="Osaka" pitchFamily="-1" charset="-128"/>
              </a:rPr>
            </a:br>
            <a:r>
              <a:rPr lang="en-US" b="0" dirty="0">
                <a:latin typeface="Calibri"/>
                <a:ea typeface="Osaka" pitchFamily="-1" charset="-128"/>
                <a:cs typeface="Osaka" pitchFamily="-1" charset="-128"/>
              </a:rPr>
              <a:t>NP	--&gt; N</a:t>
            </a:r>
          </a:p>
          <a:p>
            <a:pPr marL="342900" indent="-342900" eaLnBrk="1" hangingPunct="1">
              <a:lnSpc>
                <a:spcPct val="90000"/>
              </a:lnSpc>
              <a:spcBef>
                <a:spcPct val="20000"/>
              </a:spcBef>
            </a:pPr>
            <a:r>
              <a:rPr lang="en-US" b="0" dirty="0">
                <a:latin typeface="Calibri"/>
                <a:ea typeface="Osaka" pitchFamily="-1" charset="-128"/>
                <a:cs typeface="Osaka" pitchFamily="-1" charset="-128"/>
              </a:rPr>
              <a:t/>
            </a:r>
            <a:br>
              <a:rPr lang="en-US" b="0" dirty="0">
                <a:latin typeface="Calibri"/>
                <a:ea typeface="Osaka" pitchFamily="-1" charset="-128"/>
                <a:cs typeface="Osaka" pitchFamily="-1" charset="-128"/>
              </a:rPr>
            </a:br>
            <a:r>
              <a:rPr lang="en-US" b="0" dirty="0">
                <a:latin typeface="Calibri"/>
                <a:ea typeface="Osaka" pitchFamily="-1" charset="-128"/>
                <a:cs typeface="Osaka" pitchFamily="-1" charset="-128"/>
              </a:rPr>
              <a:t>VP	--&gt; V NP</a:t>
            </a:r>
            <a:br>
              <a:rPr lang="en-US" b="0" dirty="0">
                <a:latin typeface="Calibri"/>
                <a:ea typeface="Osaka" pitchFamily="-1" charset="-128"/>
                <a:cs typeface="Osaka" pitchFamily="-1" charset="-128"/>
              </a:rPr>
            </a:br>
            <a:r>
              <a:rPr lang="en-US" b="0" dirty="0">
                <a:latin typeface="Calibri"/>
                <a:ea typeface="Osaka" pitchFamily="-1" charset="-128"/>
                <a:cs typeface="Osaka" pitchFamily="-1" charset="-128"/>
              </a:rPr>
              <a:t>VP	--&gt; V</a:t>
            </a:r>
          </a:p>
          <a:p>
            <a:pPr marL="342900" indent="-342900" eaLnBrk="1" hangingPunct="1">
              <a:lnSpc>
                <a:spcPct val="90000"/>
              </a:lnSpc>
              <a:spcBef>
                <a:spcPct val="20000"/>
              </a:spcBef>
            </a:pPr>
            <a:r>
              <a:rPr lang="en-US" b="0" dirty="0">
                <a:latin typeface="Calibri"/>
                <a:ea typeface="Osaka" pitchFamily="-1" charset="-128"/>
                <a:cs typeface="Osaka" pitchFamily="-1" charset="-128"/>
              </a:rPr>
              <a:t>	VP --&gt; V S</a:t>
            </a:r>
          </a:p>
          <a:p>
            <a:pPr marL="342900" indent="-342900" eaLnBrk="1" hangingPunct="1">
              <a:lnSpc>
                <a:spcPct val="90000"/>
              </a:lnSpc>
              <a:spcBef>
                <a:spcPct val="20000"/>
              </a:spcBef>
            </a:pPr>
            <a:r>
              <a:rPr lang="en-US" b="0" dirty="0">
                <a:latin typeface="Calibri"/>
                <a:ea typeface="Osaka" pitchFamily="-1" charset="-128"/>
                <a:cs typeface="Osaka" pitchFamily="-1" charset="-128"/>
              </a:rPr>
              <a:t>	VP --&gt; V S’</a:t>
            </a:r>
          </a:p>
          <a:p>
            <a:pPr marL="342900" indent="-342900" eaLnBrk="1" hangingPunct="1">
              <a:lnSpc>
                <a:spcPct val="90000"/>
              </a:lnSpc>
              <a:spcBef>
                <a:spcPct val="20000"/>
              </a:spcBef>
            </a:pPr>
            <a:endParaRPr lang="en-US" b="0" dirty="0">
              <a:latin typeface="Calibri"/>
              <a:ea typeface="Osaka" pitchFamily="-1" charset="-128"/>
              <a:cs typeface="Osaka" pitchFamily="-1" charset="-128"/>
            </a:endParaRPr>
          </a:p>
          <a:p>
            <a:pPr marL="342900" indent="-342900" eaLnBrk="1" hangingPunct="1">
              <a:lnSpc>
                <a:spcPct val="90000"/>
              </a:lnSpc>
              <a:spcBef>
                <a:spcPct val="20000"/>
              </a:spcBef>
            </a:pPr>
            <a:r>
              <a:rPr lang="en-US" b="0" dirty="0">
                <a:latin typeface="Calibri"/>
                <a:ea typeface="Osaka" pitchFamily="-1" charset="-128"/>
                <a:cs typeface="Osaka" pitchFamily="-1" charset="-128"/>
              </a:rPr>
              <a:t>	</a:t>
            </a:r>
            <a:r>
              <a:rPr lang="en-US" b="0" dirty="0">
                <a:solidFill>
                  <a:schemeClr val="hlink"/>
                </a:solidFill>
                <a:latin typeface="Calibri"/>
                <a:ea typeface="Osaka" pitchFamily="-1" charset="-128"/>
                <a:cs typeface="Osaka" pitchFamily="-1" charset="-128"/>
              </a:rPr>
              <a:t>S’ --&gt; Comp S</a:t>
            </a:r>
            <a:endParaRPr lang="en-US" b="0" dirty="0">
              <a:solidFill>
                <a:srgbClr val="FFFF00"/>
              </a:solidFill>
              <a:latin typeface="Calibri"/>
              <a:ea typeface="Osaka" pitchFamily="-1" charset="-128"/>
              <a:cs typeface="Osaka" pitchFamily="-1" charset="-128"/>
            </a:endParaRPr>
          </a:p>
        </p:txBody>
      </p:sp>
      <p:sp>
        <p:nvSpPr>
          <p:cNvPr id="152580" name="Rectangle 16"/>
          <p:cNvSpPr>
            <a:spLocks noChangeArrowheads="1"/>
          </p:cNvSpPr>
          <p:nvPr/>
        </p:nvSpPr>
        <p:spPr bwMode="auto">
          <a:xfrm>
            <a:off x="6934200" y="3733800"/>
            <a:ext cx="326081"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S</a:t>
            </a:r>
          </a:p>
        </p:txBody>
      </p:sp>
      <p:sp>
        <p:nvSpPr>
          <p:cNvPr id="152581" name="Rectangle 17"/>
          <p:cNvSpPr>
            <a:spLocks noChangeArrowheads="1"/>
          </p:cNvSpPr>
          <p:nvPr/>
        </p:nvSpPr>
        <p:spPr bwMode="auto">
          <a:xfrm>
            <a:off x="5867400" y="4724400"/>
            <a:ext cx="542336"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NP</a:t>
            </a:r>
          </a:p>
        </p:txBody>
      </p:sp>
      <p:sp>
        <p:nvSpPr>
          <p:cNvPr id="152582" name="Rectangle 18"/>
          <p:cNvSpPr>
            <a:spLocks noChangeArrowheads="1"/>
          </p:cNvSpPr>
          <p:nvPr/>
        </p:nvSpPr>
        <p:spPr bwMode="auto">
          <a:xfrm>
            <a:off x="7467600" y="4114800"/>
            <a:ext cx="518291"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VP</a:t>
            </a:r>
          </a:p>
        </p:txBody>
      </p:sp>
      <p:sp>
        <p:nvSpPr>
          <p:cNvPr id="152583" name="Rectangle 25"/>
          <p:cNvSpPr>
            <a:spLocks noChangeArrowheads="1"/>
          </p:cNvSpPr>
          <p:nvPr/>
        </p:nvSpPr>
        <p:spPr bwMode="auto">
          <a:xfrm>
            <a:off x="7924800" y="4800600"/>
            <a:ext cx="542336"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NP</a:t>
            </a:r>
          </a:p>
        </p:txBody>
      </p:sp>
      <p:sp>
        <p:nvSpPr>
          <p:cNvPr id="152584" name="Rectangle 26"/>
          <p:cNvSpPr>
            <a:spLocks noChangeArrowheads="1"/>
          </p:cNvSpPr>
          <p:nvPr/>
        </p:nvSpPr>
        <p:spPr bwMode="auto">
          <a:xfrm>
            <a:off x="5943600" y="3124200"/>
            <a:ext cx="455613" cy="457200"/>
          </a:xfrm>
          <a:prstGeom prst="rect">
            <a:avLst/>
          </a:prstGeom>
          <a:noFill/>
          <a:ln w="9525">
            <a:noFill/>
            <a:miter lim="800000"/>
            <a:headEnd/>
            <a:tailEnd/>
          </a:ln>
        </p:spPr>
        <p:txBody>
          <a:bodyPr>
            <a:prstTxWarp prst="textNoShape">
              <a:avLst/>
            </a:prstTxWarp>
            <a:spAutoFit/>
          </a:bodyPr>
          <a:lstStyle/>
          <a:p>
            <a:r>
              <a:rPr lang="en-US" b="0" dirty="0">
                <a:latin typeface="Calibri"/>
                <a:ea typeface="Osaka" pitchFamily="-1" charset="-128"/>
                <a:cs typeface="Osaka" pitchFamily="-1" charset="-128"/>
              </a:rPr>
              <a:t>S’</a:t>
            </a:r>
          </a:p>
        </p:txBody>
      </p:sp>
      <p:cxnSp>
        <p:nvCxnSpPr>
          <p:cNvPr id="152585" name="AutoShape 33"/>
          <p:cNvCxnSpPr>
            <a:cxnSpLocks noChangeShapeType="1"/>
            <a:stCxn id="152584" idx="3"/>
            <a:endCxn id="152580" idx="0"/>
          </p:cNvCxnSpPr>
          <p:nvPr/>
        </p:nvCxnSpPr>
        <p:spPr bwMode="auto">
          <a:xfrm>
            <a:off x="6399213" y="3352800"/>
            <a:ext cx="698028" cy="381000"/>
          </a:xfrm>
          <a:prstGeom prst="straightConnector1">
            <a:avLst/>
          </a:prstGeom>
          <a:noFill/>
          <a:ln w="9525">
            <a:solidFill>
              <a:schemeClr val="tx1"/>
            </a:solidFill>
            <a:round/>
            <a:headEnd/>
            <a:tailEnd type="triangle" w="med" len="med"/>
          </a:ln>
        </p:spPr>
      </p:cxnSp>
      <p:cxnSp>
        <p:nvCxnSpPr>
          <p:cNvPr id="152586" name="AutoShape 34"/>
          <p:cNvCxnSpPr>
            <a:cxnSpLocks noChangeShapeType="1"/>
            <a:stCxn id="152580" idx="1"/>
            <a:endCxn id="152581" idx="0"/>
          </p:cNvCxnSpPr>
          <p:nvPr/>
        </p:nvCxnSpPr>
        <p:spPr bwMode="auto">
          <a:xfrm flipH="1">
            <a:off x="6138568" y="3964633"/>
            <a:ext cx="795632" cy="759767"/>
          </a:xfrm>
          <a:prstGeom prst="straightConnector1">
            <a:avLst/>
          </a:prstGeom>
          <a:noFill/>
          <a:ln w="9525">
            <a:solidFill>
              <a:schemeClr val="tx1"/>
            </a:solidFill>
            <a:round/>
            <a:headEnd/>
            <a:tailEnd type="triangle" w="med" len="med"/>
          </a:ln>
        </p:spPr>
      </p:cxnSp>
      <p:cxnSp>
        <p:nvCxnSpPr>
          <p:cNvPr id="152587" name="AutoShape 35"/>
          <p:cNvCxnSpPr>
            <a:cxnSpLocks noChangeShapeType="1"/>
            <a:stCxn id="152580" idx="3"/>
            <a:endCxn id="152582" idx="0"/>
          </p:cNvCxnSpPr>
          <p:nvPr/>
        </p:nvCxnSpPr>
        <p:spPr bwMode="auto">
          <a:xfrm>
            <a:off x="7260281" y="3964633"/>
            <a:ext cx="466465" cy="150167"/>
          </a:xfrm>
          <a:prstGeom prst="straightConnector1">
            <a:avLst/>
          </a:prstGeom>
          <a:noFill/>
          <a:ln w="9525">
            <a:solidFill>
              <a:schemeClr val="tx1"/>
            </a:solidFill>
            <a:round/>
            <a:headEnd/>
            <a:tailEnd type="triangle" w="med" len="med"/>
          </a:ln>
        </p:spPr>
      </p:cxnSp>
      <p:cxnSp>
        <p:nvCxnSpPr>
          <p:cNvPr id="152588" name="AutoShape 36"/>
          <p:cNvCxnSpPr>
            <a:cxnSpLocks noChangeShapeType="1"/>
            <a:stCxn id="152582" idx="2"/>
          </p:cNvCxnSpPr>
          <p:nvPr/>
        </p:nvCxnSpPr>
        <p:spPr bwMode="auto">
          <a:xfrm flipH="1">
            <a:off x="6975475" y="4576465"/>
            <a:ext cx="751271" cy="909935"/>
          </a:xfrm>
          <a:prstGeom prst="straightConnector1">
            <a:avLst/>
          </a:prstGeom>
          <a:noFill/>
          <a:ln w="9525">
            <a:solidFill>
              <a:schemeClr val="tx1"/>
            </a:solidFill>
            <a:round/>
            <a:headEnd/>
            <a:tailEnd type="triangle" w="med" len="med"/>
          </a:ln>
        </p:spPr>
      </p:cxnSp>
      <p:cxnSp>
        <p:nvCxnSpPr>
          <p:cNvPr id="152589" name="AutoShape 37"/>
          <p:cNvCxnSpPr>
            <a:cxnSpLocks noChangeShapeType="1"/>
            <a:stCxn id="152582" idx="2"/>
            <a:endCxn id="152583" idx="0"/>
          </p:cNvCxnSpPr>
          <p:nvPr/>
        </p:nvCxnSpPr>
        <p:spPr bwMode="auto">
          <a:xfrm>
            <a:off x="7726746" y="4576465"/>
            <a:ext cx="469222" cy="224135"/>
          </a:xfrm>
          <a:prstGeom prst="straightConnector1">
            <a:avLst/>
          </a:prstGeom>
          <a:noFill/>
          <a:ln w="9525">
            <a:solidFill>
              <a:schemeClr val="tx1"/>
            </a:solidFill>
            <a:round/>
            <a:headEnd/>
            <a:tailEnd type="triangle" w="med" len="med"/>
          </a:ln>
        </p:spPr>
      </p:cxnSp>
      <p:cxnSp>
        <p:nvCxnSpPr>
          <p:cNvPr id="152590" name="AutoShape 38"/>
          <p:cNvCxnSpPr>
            <a:cxnSpLocks noChangeShapeType="1"/>
            <a:stCxn id="152583" idx="2"/>
          </p:cNvCxnSpPr>
          <p:nvPr/>
        </p:nvCxnSpPr>
        <p:spPr bwMode="auto">
          <a:xfrm flipH="1">
            <a:off x="7569200" y="5262265"/>
            <a:ext cx="626768" cy="224135"/>
          </a:xfrm>
          <a:prstGeom prst="straightConnector1">
            <a:avLst/>
          </a:prstGeom>
          <a:noFill/>
          <a:ln w="9525">
            <a:solidFill>
              <a:schemeClr val="tx1"/>
            </a:solidFill>
            <a:round/>
            <a:headEnd/>
            <a:tailEnd type="triangle" w="med" len="med"/>
          </a:ln>
        </p:spPr>
      </p:cxnSp>
      <p:cxnSp>
        <p:nvCxnSpPr>
          <p:cNvPr id="152591" name="AutoShape 39"/>
          <p:cNvCxnSpPr>
            <a:cxnSpLocks noChangeShapeType="1"/>
            <a:stCxn id="152583" idx="2"/>
          </p:cNvCxnSpPr>
          <p:nvPr/>
        </p:nvCxnSpPr>
        <p:spPr bwMode="auto">
          <a:xfrm>
            <a:off x="8195968" y="5262265"/>
            <a:ext cx="84432" cy="224135"/>
          </a:xfrm>
          <a:prstGeom prst="straightConnector1">
            <a:avLst/>
          </a:prstGeom>
          <a:noFill/>
          <a:ln w="9525">
            <a:solidFill>
              <a:schemeClr val="tx1"/>
            </a:solidFill>
            <a:round/>
            <a:headEnd/>
            <a:tailEnd type="triangle" w="med" len="med"/>
          </a:ln>
        </p:spPr>
      </p:cxnSp>
      <p:cxnSp>
        <p:nvCxnSpPr>
          <p:cNvPr id="152592" name="AutoShape 34"/>
          <p:cNvCxnSpPr>
            <a:cxnSpLocks noChangeShapeType="1"/>
            <a:stCxn id="152581" idx="2"/>
          </p:cNvCxnSpPr>
          <p:nvPr/>
        </p:nvCxnSpPr>
        <p:spPr bwMode="auto">
          <a:xfrm>
            <a:off x="6138568" y="5186065"/>
            <a:ext cx="8232" cy="300335"/>
          </a:xfrm>
          <a:prstGeom prst="straightConnector1">
            <a:avLst/>
          </a:prstGeom>
          <a:noFill/>
          <a:ln w="9525">
            <a:solidFill>
              <a:schemeClr val="tx1"/>
            </a:solidFill>
            <a:round/>
            <a:headEnd/>
            <a:tailEnd type="triangle" w="med" len="med"/>
          </a:ln>
        </p:spPr>
      </p:cxnSp>
      <p:sp>
        <p:nvSpPr>
          <p:cNvPr id="152593" name="Rectangle 23"/>
          <p:cNvSpPr>
            <a:spLocks noChangeArrowheads="1"/>
          </p:cNvSpPr>
          <p:nvPr/>
        </p:nvSpPr>
        <p:spPr bwMode="auto">
          <a:xfrm>
            <a:off x="7239000" y="5486400"/>
            <a:ext cx="630251" cy="461665"/>
          </a:xfrm>
          <a:prstGeom prst="rect">
            <a:avLst/>
          </a:prstGeom>
          <a:noFill/>
          <a:ln w="9525">
            <a:noFill/>
            <a:miter lim="800000"/>
            <a:headEnd/>
            <a:tailEnd/>
          </a:ln>
        </p:spPr>
        <p:txBody>
          <a:bodyPr wrap="none">
            <a:prstTxWarp prst="textNoShape">
              <a:avLst/>
            </a:prstTxWarp>
            <a:spAutoFit/>
          </a:bodyPr>
          <a:lstStyle/>
          <a:p>
            <a:r>
              <a:rPr lang="en-US" b="0" dirty="0" err="1">
                <a:latin typeface="Calibri"/>
                <a:ea typeface="Osaka" pitchFamily="-1" charset="-128"/>
                <a:cs typeface="Osaka" pitchFamily="-1" charset="-128"/>
              </a:rPr>
              <a:t>Det</a:t>
            </a:r>
            <a:endParaRPr lang="en-US" b="0" dirty="0">
              <a:latin typeface="Calibri"/>
              <a:ea typeface="Osaka" pitchFamily="-1" charset="-128"/>
              <a:cs typeface="Osaka" pitchFamily="-1" charset="-128"/>
            </a:endParaRPr>
          </a:p>
        </p:txBody>
      </p:sp>
      <p:sp>
        <p:nvSpPr>
          <p:cNvPr id="152594" name="Rectangle 33"/>
          <p:cNvSpPr>
            <a:spLocks noChangeArrowheads="1"/>
          </p:cNvSpPr>
          <p:nvPr/>
        </p:nvSpPr>
        <p:spPr bwMode="auto">
          <a:xfrm>
            <a:off x="8077200" y="5486400"/>
            <a:ext cx="383338"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N</a:t>
            </a:r>
          </a:p>
        </p:txBody>
      </p:sp>
      <p:sp>
        <p:nvSpPr>
          <p:cNvPr id="152595" name="Rectangle 21"/>
          <p:cNvSpPr>
            <a:spLocks noChangeArrowheads="1"/>
          </p:cNvSpPr>
          <p:nvPr/>
        </p:nvSpPr>
        <p:spPr bwMode="auto">
          <a:xfrm>
            <a:off x="6781800" y="5486400"/>
            <a:ext cx="364202"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V</a:t>
            </a:r>
          </a:p>
        </p:txBody>
      </p:sp>
      <p:sp>
        <p:nvSpPr>
          <p:cNvPr id="152596" name="Rectangle 19"/>
          <p:cNvSpPr>
            <a:spLocks noChangeArrowheads="1"/>
          </p:cNvSpPr>
          <p:nvPr/>
        </p:nvSpPr>
        <p:spPr bwMode="auto">
          <a:xfrm>
            <a:off x="5943600" y="5486400"/>
            <a:ext cx="383338"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N</a:t>
            </a:r>
          </a:p>
        </p:txBody>
      </p:sp>
      <p:sp>
        <p:nvSpPr>
          <p:cNvPr id="152597" name="Rectangle 12"/>
          <p:cNvSpPr>
            <a:spLocks noChangeArrowheads="1"/>
          </p:cNvSpPr>
          <p:nvPr/>
        </p:nvSpPr>
        <p:spPr bwMode="auto">
          <a:xfrm>
            <a:off x="4419600" y="5486400"/>
            <a:ext cx="364202"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V</a:t>
            </a:r>
          </a:p>
        </p:txBody>
      </p:sp>
      <p:sp>
        <p:nvSpPr>
          <p:cNvPr id="152598" name="Rectangle 19"/>
          <p:cNvSpPr>
            <a:spLocks noChangeArrowheads="1"/>
          </p:cNvSpPr>
          <p:nvPr/>
        </p:nvSpPr>
        <p:spPr bwMode="auto">
          <a:xfrm>
            <a:off x="3352800" y="5486400"/>
            <a:ext cx="383338"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N</a:t>
            </a:r>
          </a:p>
        </p:txBody>
      </p:sp>
      <p:sp>
        <p:nvSpPr>
          <p:cNvPr id="152599" name="Rectangle 12"/>
          <p:cNvSpPr>
            <a:spLocks noChangeArrowheads="1"/>
          </p:cNvSpPr>
          <p:nvPr/>
        </p:nvSpPr>
        <p:spPr bwMode="auto">
          <a:xfrm>
            <a:off x="4876800" y="5486400"/>
            <a:ext cx="918641"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Comp</a:t>
            </a:r>
          </a:p>
        </p:txBody>
      </p:sp>
      <p:cxnSp>
        <p:nvCxnSpPr>
          <p:cNvPr id="152600" name="AutoShape 33"/>
          <p:cNvCxnSpPr>
            <a:cxnSpLocks noChangeShapeType="1"/>
            <a:endCxn id="152599" idx="0"/>
          </p:cNvCxnSpPr>
          <p:nvPr/>
        </p:nvCxnSpPr>
        <p:spPr bwMode="auto">
          <a:xfrm flipH="1">
            <a:off x="5336121" y="3505200"/>
            <a:ext cx="755118" cy="1981200"/>
          </a:xfrm>
          <a:prstGeom prst="straightConnector1">
            <a:avLst/>
          </a:prstGeom>
          <a:noFill/>
          <a:ln w="9525">
            <a:solidFill>
              <a:schemeClr val="tx1"/>
            </a:solidFill>
            <a:round/>
            <a:headEnd/>
            <a:tailEnd type="triangle" w="med" len="med"/>
          </a:ln>
        </p:spPr>
      </p:cxnSp>
      <p:sp>
        <p:nvSpPr>
          <p:cNvPr id="152601" name="Text Box 7"/>
          <p:cNvSpPr txBox="1">
            <a:spLocks noChangeArrowheads="1"/>
          </p:cNvSpPr>
          <p:nvPr/>
        </p:nvSpPr>
        <p:spPr bwMode="auto">
          <a:xfrm>
            <a:off x="3124200" y="5791200"/>
            <a:ext cx="5791200" cy="457200"/>
          </a:xfrm>
          <a:prstGeom prst="rect">
            <a:avLst/>
          </a:prstGeom>
          <a:noFill/>
          <a:ln w="9525">
            <a:noFill/>
            <a:miter lim="800000"/>
            <a:headEnd/>
            <a:tailEnd/>
          </a:ln>
        </p:spPr>
        <p:txBody>
          <a:bodyPr>
            <a:prstTxWarp prst="textNoShape">
              <a:avLst/>
            </a:prstTxWarp>
            <a:spAutoFit/>
          </a:bodyPr>
          <a:lstStyle/>
          <a:p>
            <a:r>
              <a:rPr lang="en-US" b="0" dirty="0">
                <a:latin typeface="Calibri"/>
              </a:rPr>
              <a:t>Sarah thought that </a:t>
            </a:r>
            <a:r>
              <a:rPr lang="en-US" b="0" dirty="0" err="1">
                <a:latin typeface="Calibri"/>
              </a:rPr>
              <a:t>Hoggle</a:t>
            </a:r>
            <a:r>
              <a:rPr lang="en-US" b="0" dirty="0">
                <a:latin typeface="Calibri"/>
              </a:rPr>
              <a:t>   was    a    cheat.</a:t>
            </a:r>
            <a:endParaRPr lang="en-US" b="0" dirty="0">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4"/>
          <p:cNvSpPr>
            <a:spLocks noGrp="1" noChangeArrowheads="1"/>
          </p:cNvSpPr>
          <p:nvPr>
            <p:ph type="title" idx="4294967295"/>
          </p:nvPr>
        </p:nvSpPr>
        <p:spPr>
          <a:xfrm>
            <a:off x="0" y="228600"/>
            <a:ext cx="9144000" cy="1143000"/>
          </a:xfrm>
          <a:noFill/>
        </p:spPr>
        <p:txBody>
          <a:bodyPr/>
          <a:lstStyle/>
          <a:p>
            <a:pPr eaLnBrk="1" hangingPunct="1"/>
            <a:r>
              <a:rPr lang="en-US" sz="3200" smtClean="0"/>
              <a:t>Figuring out structure: bottom-up</a:t>
            </a:r>
            <a:endParaRPr lang="en-US" sz="2400" smtClean="0"/>
          </a:p>
        </p:txBody>
      </p:sp>
      <p:sp>
        <p:nvSpPr>
          <p:cNvPr id="154627" name="Rectangle 5"/>
          <p:cNvSpPr txBox="1">
            <a:spLocks noChangeArrowheads="1"/>
          </p:cNvSpPr>
          <p:nvPr/>
        </p:nvSpPr>
        <p:spPr bwMode="auto">
          <a:xfrm>
            <a:off x="381000" y="1143000"/>
            <a:ext cx="4572000" cy="5486400"/>
          </a:xfrm>
          <a:prstGeom prst="rect">
            <a:avLst/>
          </a:prstGeom>
          <a:noFill/>
          <a:ln w="9525">
            <a:noFill/>
            <a:miter lim="800000"/>
            <a:headEnd/>
            <a:tailEnd/>
          </a:ln>
        </p:spPr>
        <p:txBody>
          <a:bodyPr>
            <a:prstTxWarp prst="textNoShape">
              <a:avLst/>
            </a:prstTxWarp>
          </a:bodyPr>
          <a:lstStyle/>
          <a:p>
            <a:pPr marL="342900" indent="-342900" eaLnBrk="1" hangingPunct="1">
              <a:lnSpc>
                <a:spcPct val="90000"/>
              </a:lnSpc>
              <a:spcBef>
                <a:spcPct val="20000"/>
              </a:spcBef>
            </a:pPr>
            <a:r>
              <a:rPr lang="en-US" b="0" dirty="0">
                <a:latin typeface="Calibri"/>
                <a:ea typeface="Osaka" pitchFamily="-1" charset="-128"/>
                <a:cs typeface="Osaka" pitchFamily="-1" charset="-128"/>
              </a:rPr>
              <a:t>9 Rules</a:t>
            </a:r>
            <a:br>
              <a:rPr lang="en-US" b="0" dirty="0">
                <a:latin typeface="Calibri"/>
                <a:ea typeface="Osaka" pitchFamily="-1" charset="-128"/>
                <a:cs typeface="Osaka" pitchFamily="-1" charset="-128"/>
              </a:rPr>
            </a:br>
            <a:r>
              <a:rPr lang="en-US" b="0" dirty="0">
                <a:latin typeface="Calibri"/>
                <a:ea typeface="Osaka" pitchFamily="-1" charset="-128"/>
                <a:cs typeface="Osaka" pitchFamily="-1" charset="-128"/>
              </a:rPr>
              <a:t/>
            </a:r>
            <a:br>
              <a:rPr lang="en-US" b="0" dirty="0">
                <a:latin typeface="Calibri"/>
                <a:ea typeface="Osaka" pitchFamily="-1" charset="-128"/>
                <a:cs typeface="Osaka" pitchFamily="-1" charset="-128"/>
              </a:rPr>
            </a:br>
            <a:r>
              <a:rPr lang="en-US" b="0" dirty="0">
                <a:latin typeface="Calibri"/>
                <a:ea typeface="Osaka" pitchFamily="-1" charset="-128"/>
                <a:cs typeface="Osaka" pitchFamily="-1" charset="-128"/>
              </a:rPr>
              <a:t>S   --&gt; NP VP</a:t>
            </a:r>
            <a:br>
              <a:rPr lang="en-US" b="0" dirty="0">
                <a:latin typeface="Calibri"/>
                <a:ea typeface="Osaka" pitchFamily="-1" charset="-128"/>
                <a:cs typeface="Osaka" pitchFamily="-1" charset="-128"/>
              </a:rPr>
            </a:br>
            <a:r>
              <a:rPr lang="en-US" b="0" dirty="0">
                <a:latin typeface="Calibri"/>
                <a:ea typeface="Osaka" pitchFamily="-1" charset="-128"/>
                <a:cs typeface="Osaka" pitchFamily="-1" charset="-128"/>
              </a:rPr>
              <a:t>S   --&gt; S’ VP</a:t>
            </a:r>
          </a:p>
          <a:p>
            <a:pPr marL="342900" indent="-342900" eaLnBrk="1" hangingPunct="1">
              <a:lnSpc>
                <a:spcPct val="90000"/>
              </a:lnSpc>
              <a:spcBef>
                <a:spcPct val="20000"/>
              </a:spcBef>
            </a:pPr>
            <a:endParaRPr lang="en-US" b="0" dirty="0">
              <a:latin typeface="Calibri"/>
              <a:ea typeface="Osaka" pitchFamily="-1" charset="-128"/>
              <a:cs typeface="Osaka" pitchFamily="-1" charset="-128"/>
            </a:endParaRPr>
          </a:p>
          <a:p>
            <a:pPr marL="342900" indent="-342900" eaLnBrk="1" hangingPunct="1">
              <a:lnSpc>
                <a:spcPct val="90000"/>
              </a:lnSpc>
              <a:spcBef>
                <a:spcPct val="20000"/>
              </a:spcBef>
            </a:pPr>
            <a:r>
              <a:rPr lang="en-US" b="0" dirty="0">
                <a:latin typeface="Calibri"/>
                <a:ea typeface="Osaka" pitchFamily="-1" charset="-128"/>
                <a:cs typeface="Osaka" pitchFamily="-1" charset="-128"/>
              </a:rPr>
              <a:t>	NP	--&gt; </a:t>
            </a:r>
            <a:r>
              <a:rPr lang="en-US" b="0" dirty="0" err="1">
                <a:latin typeface="Calibri"/>
                <a:ea typeface="Osaka" pitchFamily="-1" charset="-128"/>
                <a:cs typeface="Osaka" pitchFamily="-1" charset="-128"/>
              </a:rPr>
              <a:t>Det</a:t>
            </a:r>
            <a:r>
              <a:rPr lang="en-US" b="0" dirty="0">
                <a:latin typeface="Calibri"/>
                <a:ea typeface="Osaka" pitchFamily="-1" charset="-128"/>
                <a:cs typeface="Osaka" pitchFamily="-1" charset="-128"/>
              </a:rPr>
              <a:t> N</a:t>
            </a:r>
            <a:br>
              <a:rPr lang="en-US" b="0" dirty="0">
                <a:latin typeface="Calibri"/>
                <a:ea typeface="Osaka" pitchFamily="-1" charset="-128"/>
                <a:cs typeface="Osaka" pitchFamily="-1" charset="-128"/>
              </a:rPr>
            </a:br>
            <a:r>
              <a:rPr lang="en-US" b="0" dirty="0">
                <a:latin typeface="Calibri"/>
                <a:ea typeface="Osaka" pitchFamily="-1" charset="-128"/>
                <a:cs typeface="Osaka" pitchFamily="-1" charset="-128"/>
              </a:rPr>
              <a:t>NP	--&gt; N</a:t>
            </a:r>
          </a:p>
          <a:p>
            <a:pPr marL="342900" indent="-342900" eaLnBrk="1" hangingPunct="1">
              <a:lnSpc>
                <a:spcPct val="90000"/>
              </a:lnSpc>
              <a:spcBef>
                <a:spcPct val="20000"/>
              </a:spcBef>
            </a:pPr>
            <a:r>
              <a:rPr lang="en-US" b="0" dirty="0">
                <a:latin typeface="Calibri"/>
                <a:ea typeface="Osaka" pitchFamily="-1" charset="-128"/>
                <a:cs typeface="Osaka" pitchFamily="-1" charset="-128"/>
              </a:rPr>
              <a:t/>
            </a:r>
            <a:br>
              <a:rPr lang="en-US" b="0" dirty="0">
                <a:latin typeface="Calibri"/>
                <a:ea typeface="Osaka" pitchFamily="-1" charset="-128"/>
                <a:cs typeface="Osaka" pitchFamily="-1" charset="-128"/>
              </a:rPr>
            </a:br>
            <a:r>
              <a:rPr lang="en-US" b="0" dirty="0">
                <a:latin typeface="Calibri"/>
                <a:ea typeface="Osaka" pitchFamily="-1" charset="-128"/>
                <a:cs typeface="Osaka" pitchFamily="-1" charset="-128"/>
              </a:rPr>
              <a:t>VP	--&gt; V NP</a:t>
            </a:r>
            <a:br>
              <a:rPr lang="en-US" b="0" dirty="0">
                <a:latin typeface="Calibri"/>
                <a:ea typeface="Osaka" pitchFamily="-1" charset="-128"/>
                <a:cs typeface="Osaka" pitchFamily="-1" charset="-128"/>
              </a:rPr>
            </a:br>
            <a:r>
              <a:rPr lang="en-US" b="0" dirty="0">
                <a:latin typeface="Calibri"/>
                <a:ea typeface="Osaka" pitchFamily="-1" charset="-128"/>
                <a:cs typeface="Osaka" pitchFamily="-1" charset="-128"/>
              </a:rPr>
              <a:t>VP	--&gt; V</a:t>
            </a:r>
          </a:p>
          <a:p>
            <a:pPr marL="342900" indent="-342900" eaLnBrk="1" hangingPunct="1">
              <a:lnSpc>
                <a:spcPct val="90000"/>
              </a:lnSpc>
              <a:spcBef>
                <a:spcPct val="20000"/>
              </a:spcBef>
            </a:pPr>
            <a:r>
              <a:rPr lang="en-US" b="0" dirty="0">
                <a:latin typeface="Calibri"/>
                <a:ea typeface="Osaka" pitchFamily="-1" charset="-128"/>
                <a:cs typeface="Osaka" pitchFamily="-1" charset="-128"/>
              </a:rPr>
              <a:t>	VP --&gt; V S</a:t>
            </a:r>
          </a:p>
          <a:p>
            <a:pPr marL="342900" indent="-342900" eaLnBrk="1" hangingPunct="1">
              <a:lnSpc>
                <a:spcPct val="90000"/>
              </a:lnSpc>
              <a:spcBef>
                <a:spcPct val="20000"/>
              </a:spcBef>
            </a:pPr>
            <a:r>
              <a:rPr lang="en-US" b="0" dirty="0">
                <a:latin typeface="Calibri"/>
                <a:ea typeface="Osaka" pitchFamily="-1" charset="-128"/>
                <a:cs typeface="Osaka" pitchFamily="-1" charset="-128"/>
              </a:rPr>
              <a:t>	</a:t>
            </a:r>
            <a:r>
              <a:rPr lang="en-US" b="0" dirty="0">
                <a:solidFill>
                  <a:schemeClr val="hlink"/>
                </a:solidFill>
                <a:latin typeface="Calibri"/>
                <a:ea typeface="Osaka" pitchFamily="-1" charset="-128"/>
                <a:cs typeface="Osaka" pitchFamily="-1" charset="-128"/>
              </a:rPr>
              <a:t>VP --&gt; V S’</a:t>
            </a:r>
            <a:endParaRPr lang="en-US" b="0" dirty="0">
              <a:solidFill>
                <a:srgbClr val="FFFF00"/>
              </a:solidFill>
              <a:latin typeface="Calibri"/>
              <a:ea typeface="Osaka" pitchFamily="-1" charset="-128"/>
              <a:cs typeface="Osaka" pitchFamily="-1" charset="-128"/>
            </a:endParaRPr>
          </a:p>
          <a:p>
            <a:pPr marL="342900" indent="-342900" eaLnBrk="1" hangingPunct="1">
              <a:lnSpc>
                <a:spcPct val="90000"/>
              </a:lnSpc>
              <a:spcBef>
                <a:spcPct val="20000"/>
              </a:spcBef>
            </a:pPr>
            <a:endParaRPr lang="en-US" b="0" dirty="0">
              <a:latin typeface="Calibri"/>
              <a:ea typeface="Osaka" pitchFamily="-1" charset="-128"/>
              <a:cs typeface="Osaka" pitchFamily="-1" charset="-128"/>
            </a:endParaRPr>
          </a:p>
          <a:p>
            <a:pPr marL="342900" indent="-342900" eaLnBrk="1" hangingPunct="1">
              <a:lnSpc>
                <a:spcPct val="90000"/>
              </a:lnSpc>
              <a:spcBef>
                <a:spcPct val="20000"/>
              </a:spcBef>
            </a:pPr>
            <a:r>
              <a:rPr lang="en-US" b="0" dirty="0">
                <a:latin typeface="Calibri"/>
                <a:ea typeface="Osaka" pitchFamily="-1" charset="-128"/>
                <a:cs typeface="Osaka" pitchFamily="-1" charset="-128"/>
              </a:rPr>
              <a:t>	S’ --&gt; Comp S</a:t>
            </a:r>
          </a:p>
        </p:txBody>
      </p:sp>
      <p:sp>
        <p:nvSpPr>
          <p:cNvPr id="154628" name="Rectangle 10"/>
          <p:cNvSpPr>
            <a:spLocks noChangeArrowheads="1"/>
          </p:cNvSpPr>
          <p:nvPr/>
        </p:nvSpPr>
        <p:spPr bwMode="auto">
          <a:xfrm>
            <a:off x="5105400" y="2819400"/>
            <a:ext cx="518291"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VP</a:t>
            </a:r>
          </a:p>
        </p:txBody>
      </p:sp>
      <p:sp>
        <p:nvSpPr>
          <p:cNvPr id="154629" name="Rectangle 16"/>
          <p:cNvSpPr>
            <a:spLocks noChangeArrowheads="1"/>
          </p:cNvSpPr>
          <p:nvPr/>
        </p:nvSpPr>
        <p:spPr bwMode="auto">
          <a:xfrm>
            <a:off x="6934200" y="3733800"/>
            <a:ext cx="326081"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S</a:t>
            </a:r>
          </a:p>
        </p:txBody>
      </p:sp>
      <p:sp>
        <p:nvSpPr>
          <p:cNvPr id="154630" name="Rectangle 17"/>
          <p:cNvSpPr>
            <a:spLocks noChangeArrowheads="1"/>
          </p:cNvSpPr>
          <p:nvPr/>
        </p:nvSpPr>
        <p:spPr bwMode="auto">
          <a:xfrm>
            <a:off x="5867400" y="4724400"/>
            <a:ext cx="542336"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NP</a:t>
            </a:r>
          </a:p>
        </p:txBody>
      </p:sp>
      <p:sp>
        <p:nvSpPr>
          <p:cNvPr id="154631" name="Rectangle 18"/>
          <p:cNvSpPr>
            <a:spLocks noChangeArrowheads="1"/>
          </p:cNvSpPr>
          <p:nvPr/>
        </p:nvSpPr>
        <p:spPr bwMode="auto">
          <a:xfrm>
            <a:off x="7467600" y="4114800"/>
            <a:ext cx="518291"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VP</a:t>
            </a:r>
          </a:p>
        </p:txBody>
      </p:sp>
      <p:sp>
        <p:nvSpPr>
          <p:cNvPr id="154632" name="Rectangle 25"/>
          <p:cNvSpPr>
            <a:spLocks noChangeArrowheads="1"/>
          </p:cNvSpPr>
          <p:nvPr/>
        </p:nvSpPr>
        <p:spPr bwMode="auto">
          <a:xfrm>
            <a:off x="7924800" y="4800600"/>
            <a:ext cx="542336"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NP</a:t>
            </a:r>
          </a:p>
        </p:txBody>
      </p:sp>
      <p:sp>
        <p:nvSpPr>
          <p:cNvPr id="154633" name="Rectangle 26"/>
          <p:cNvSpPr>
            <a:spLocks noChangeArrowheads="1"/>
          </p:cNvSpPr>
          <p:nvPr/>
        </p:nvSpPr>
        <p:spPr bwMode="auto">
          <a:xfrm>
            <a:off x="5943600" y="3124200"/>
            <a:ext cx="455613" cy="457200"/>
          </a:xfrm>
          <a:prstGeom prst="rect">
            <a:avLst/>
          </a:prstGeom>
          <a:noFill/>
          <a:ln w="9525">
            <a:noFill/>
            <a:miter lim="800000"/>
            <a:headEnd/>
            <a:tailEnd/>
          </a:ln>
        </p:spPr>
        <p:txBody>
          <a:bodyPr>
            <a:prstTxWarp prst="textNoShape">
              <a:avLst/>
            </a:prstTxWarp>
            <a:spAutoFit/>
          </a:bodyPr>
          <a:lstStyle/>
          <a:p>
            <a:r>
              <a:rPr lang="en-US" b="0" dirty="0">
                <a:latin typeface="Calibri"/>
                <a:ea typeface="Osaka" pitchFamily="-1" charset="-128"/>
                <a:cs typeface="Osaka" pitchFamily="-1" charset="-128"/>
              </a:rPr>
              <a:t>S’</a:t>
            </a:r>
          </a:p>
        </p:txBody>
      </p:sp>
      <p:cxnSp>
        <p:nvCxnSpPr>
          <p:cNvPr id="154634" name="AutoShape 31"/>
          <p:cNvCxnSpPr>
            <a:cxnSpLocks noChangeShapeType="1"/>
            <a:stCxn id="154628" idx="2"/>
            <a:endCxn id="154648" idx="0"/>
          </p:cNvCxnSpPr>
          <p:nvPr/>
        </p:nvCxnSpPr>
        <p:spPr bwMode="auto">
          <a:xfrm flipH="1">
            <a:off x="4601701" y="3281065"/>
            <a:ext cx="762845" cy="2205335"/>
          </a:xfrm>
          <a:prstGeom prst="straightConnector1">
            <a:avLst/>
          </a:prstGeom>
          <a:noFill/>
          <a:ln w="9525">
            <a:solidFill>
              <a:schemeClr val="tx1"/>
            </a:solidFill>
            <a:round/>
            <a:headEnd/>
            <a:tailEnd type="triangle" w="med" len="med"/>
          </a:ln>
        </p:spPr>
      </p:cxnSp>
      <p:cxnSp>
        <p:nvCxnSpPr>
          <p:cNvPr id="154635" name="AutoShape 32"/>
          <p:cNvCxnSpPr>
            <a:cxnSpLocks noChangeShapeType="1"/>
            <a:stCxn id="154628" idx="2"/>
            <a:endCxn id="154633" idx="1"/>
          </p:cNvCxnSpPr>
          <p:nvPr/>
        </p:nvCxnSpPr>
        <p:spPr bwMode="auto">
          <a:xfrm>
            <a:off x="5364546" y="3281065"/>
            <a:ext cx="579054" cy="71735"/>
          </a:xfrm>
          <a:prstGeom prst="straightConnector1">
            <a:avLst/>
          </a:prstGeom>
          <a:noFill/>
          <a:ln w="9525">
            <a:solidFill>
              <a:schemeClr val="tx1"/>
            </a:solidFill>
            <a:round/>
            <a:headEnd/>
            <a:tailEnd type="triangle" w="med" len="med"/>
          </a:ln>
        </p:spPr>
      </p:cxnSp>
      <p:cxnSp>
        <p:nvCxnSpPr>
          <p:cNvPr id="154636" name="AutoShape 33"/>
          <p:cNvCxnSpPr>
            <a:cxnSpLocks noChangeShapeType="1"/>
            <a:stCxn id="154633" idx="3"/>
            <a:endCxn id="154629" idx="0"/>
          </p:cNvCxnSpPr>
          <p:nvPr/>
        </p:nvCxnSpPr>
        <p:spPr bwMode="auto">
          <a:xfrm>
            <a:off x="6399213" y="3352800"/>
            <a:ext cx="698028" cy="381000"/>
          </a:xfrm>
          <a:prstGeom prst="straightConnector1">
            <a:avLst/>
          </a:prstGeom>
          <a:noFill/>
          <a:ln w="9525">
            <a:solidFill>
              <a:schemeClr val="tx1"/>
            </a:solidFill>
            <a:round/>
            <a:headEnd/>
            <a:tailEnd type="triangle" w="med" len="med"/>
          </a:ln>
        </p:spPr>
      </p:cxnSp>
      <p:cxnSp>
        <p:nvCxnSpPr>
          <p:cNvPr id="154637" name="AutoShape 34"/>
          <p:cNvCxnSpPr>
            <a:cxnSpLocks noChangeShapeType="1"/>
            <a:stCxn id="154629" idx="1"/>
            <a:endCxn id="154630" idx="0"/>
          </p:cNvCxnSpPr>
          <p:nvPr/>
        </p:nvCxnSpPr>
        <p:spPr bwMode="auto">
          <a:xfrm flipH="1">
            <a:off x="6138568" y="3964633"/>
            <a:ext cx="795632" cy="759767"/>
          </a:xfrm>
          <a:prstGeom prst="straightConnector1">
            <a:avLst/>
          </a:prstGeom>
          <a:noFill/>
          <a:ln w="9525">
            <a:solidFill>
              <a:schemeClr val="tx1"/>
            </a:solidFill>
            <a:round/>
            <a:headEnd/>
            <a:tailEnd type="triangle" w="med" len="med"/>
          </a:ln>
        </p:spPr>
      </p:cxnSp>
      <p:cxnSp>
        <p:nvCxnSpPr>
          <p:cNvPr id="154638" name="AutoShape 35"/>
          <p:cNvCxnSpPr>
            <a:cxnSpLocks noChangeShapeType="1"/>
            <a:stCxn id="154629" idx="3"/>
            <a:endCxn id="154631" idx="0"/>
          </p:cNvCxnSpPr>
          <p:nvPr/>
        </p:nvCxnSpPr>
        <p:spPr bwMode="auto">
          <a:xfrm>
            <a:off x="7260281" y="3964633"/>
            <a:ext cx="466465" cy="150167"/>
          </a:xfrm>
          <a:prstGeom prst="straightConnector1">
            <a:avLst/>
          </a:prstGeom>
          <a:noFill/>
          <a:ln w="9525">
            <a:solidFill>
              <a:schemeClr val="tx1"/>
            </a:solidFill>
            <a:round/>
            <a:headEnd/>
            <a:tailEnd type="triangle" w="med" len="med"/>
          </a:ln>
        </p:spPr>
      </p:cxnSp>
      <p:cxnSp>
        <p:nvCxnSpPr>
          <p:cNvPr id="154639" name="AutoShape 36"/>
          <p:cNvCxnSpPr>
            <a:cxnSpLocks noChangeShapeType="1"/>
            <a:stCxn id="154631" idx="2"/>
          </p:cNvCxnSpPr>
          <p:nvPr/>
        </p:nvCxnSpPr>
        <p:spPr bwMode="auto">
          <a:xfrm flipH="1">
            <a:off x="6975475" y="4576465"/>
            <a:ext cx="751271" cy="909935"/>
          </a:xfrm>
          <a:prstGeom prst="straightConnector1">
            <a:avLst/>
          </a:prstGeom>
          <a:noFill/>
          <a:ln w="9525">
            <a:solidFill>
              <a:schemeClr val="tx1"/>
            </a:solidFill>
            <a:round/>
            <a:headEnd/>
            <a:tailEnd type="triangle" w="med" len="med"/>
          </a:ln>
        </p:spPr>
      </p:cxnSp>
      <p:cxnSp>
        <p:nvCxnSpPr>
          <p:cNvPr id="154640" name="AutoShape 37"/>
          <p:cNvCxnSpPr>
            <a:cxnSpLocks noChangeShapeType="1"/>
            <a:stCxn id="154631" idx="2"/>
            <a:endCxn id="154632" idx="0"/>
          </p:cNvCxnSpPr>
          <p:nvPr/>
        </p:nvCxnSpPr>
        <p:spPr bwMode="auto">
          <a:xfrm>
            <a:off x="7726746" y="4576465"/>
            <a:ext cx="469222" cy="224135"/>
          </a:xfrm>
          <a:prstGeom prst="straightConnector1">
            <a:avLst/>
          </a:prstGeom>
          <a:noFill/>
          <a:ln w="9525">
            <a:solidFill>
              <a:schemeClr val="tx1"/>
            </a:solidFill>
            <a:round/>
            <a:headEnd/>
            <a:tailEnd type="triangle" w="med" len="med"/>
          </a:ln>
        </p:spPr>
      </p:cxnSp>
      <p:cxnSp>
        <p:nvCxnSpPr>
          <p:cNvPr id="154641" name="AutoShape 38"/>
          <p:cNvCxnSpPr>
            <a:cxnSpLocks noChangeShapeType="1"/>
            <a:stCxn id="154632" idx="2"/>
          </p:cNvCxnSpPr>
          <p:nvPr/>
        </p:nvCxnSpPr>
        <p:spPr bwMode="auto">
          <a:xfrm flipH="1">
            <a:off x="7569200" y="5262265"/>
            <a:ext cx="626768" cy="224135"/>
          </a:xfrm>
          <a:prstGeom prst="straightConnector1">
            <a:avLst/>
          </a:prstGeom>
          <a:noFill/>
          <a:ln w="9525">
            <a:solidFill>
              <a:schemeClr val="tx1"/>
            </a:solidFill>
            <a:round/>
            <a:headEnd/>
            <a:tailEnd type="triangle" w="med" len="med"/>
          </a:ln>
        </p:spPr>
      </p:cxnSp>
      <p:cxnSp>
        <p:nvCxnSpPr>
          <p:cNvPr id="154642" name="AutoShape 39"/>
          <p:cNvCxnSpPr>
            <a:cxnSpLocks noChangeShapeType="1"/>
            <a:stCxn id="154632" idx="2"/>
          </p:cNvCxnSpPr>
          <p:nvPr/>
        </p:nvCxnSpPr>
        <p:spPr bwMode="auto">
          <a:xfrm>
            <a:off x="8195968" y="5262265"/>
            <a:ext cx="84432" cy="224135"/>
          </a:xfrm>
          <a:prstGeom prst="straightConnector1">
            <a:avLst/>
          </a:prstGeom>
          <a:noFill/>
          <a:ln w="9525">
            <a:solidFill>
              <a:schemeClr val="tx1"/>
            </a:solidFill>
            <a:round/>
            <a:headEnd/>
            <a:tailEnd type="triangle" w="med" len="med"/>
          </a:ln>
        </p:spPr>
      </p:cxnSp>
      <p:cxnSp>
        <p:nvCxnSpPr>
          <p:cNvPr id="154643" name="AutoShape 34"/>
          <p:cNvCxnSpPr>
            <a:cxnSpLocks noChangeShapeType="1"/>
            <a:stCxn id="154630" idx="2"/>
          </p:cNvCxnSpPr>
          <p:nvPr/>
        </p:nvCxnSpPr>
        <p:spPr bwMode="auto">
          <a:xfrm>
            <a:off x="6138568" y="5186065"/>
            <a:ext cx="8232" cy="300335"/>
          </a:xfrm>
          <a:prstGeom prst="straightConnector1">
            <a:avLst/>
          </a:prstGeom>
          <a:noFill/>
          <a:ln w="9525">
            <a:solidFill>
              <a:schemeClr val="tx1"/>
            </a:solidFill>
            <a:round/>
            <a:headEnd/>
            <a:tailEnd type="triangle" w="med" len="med"/>
          </a:ln>
        </p:spPr>
      </p:cxnSp>
      <p:sp>
        <p:nvSpPr>
          <p:cNvPr id="154644" name="Rectangle 23"/>
          <p:cNvSpPr>
            <a:spLocks noChangeArrowheads="1"/>
          </p:cNvSpPr>
          <p:nvPr/>
        </p:nvSpPr>
        <p:spPr bwMode="auto">
          <a:xfrm>
            <a:off x="7239000" y="5486400"/>
            <a:ext cx="630251" cy="461665"/>
          </a:xfrm>
          <a:prstGeom prst="rect">
            <a:avLst/>
          </a:prstGeom>
          <a:noFill/>
          <a:ln w="9525">
            <a:noFill/>
            <a:miter lim="800000"/>
            <a:headEnd/>
            <a:tailEnd/>
          </a:ln>
        </p:spPr>
        <p:txBody>
          <a:bodyPr wrap="none">
            <a:prstTxWarp prst="textNoShape">
              <a:avLst/>
            </a:prstTxWarp>
            <a:spAutoFit/>
          </a:bodyPr>
          <a:lstStyle/>
          <a:p>
            <a:r>
              <a:rPr lang="en-US" b="0" dirty="0" err="1">
                <a:latin typeface="Calibri"/>
                <a:ea typeface="Osaka" pitchFamily="-1" charset="-128"/>
                <a:cs typeface="Osaka" pitchFamily="-1" charset="-128"/>
              </a:rPr>
              <a:t>Det</a:t>
            </a:r>
            <a:endParaRPr lang="en-US" b="0" dirty="0">
              <a:latin typeface="Calibri"/>
              <a:ea typeface="Osaka" pitchFamily="-1" charset="-128"/>
              <a:cs typeface="Osaka" pitchFamily="-1" charset="-128"/>
            </a:endParaRPr>
          </a:p>
        </p:txBody>
      </p:sp>
      <p:sp>
        <p:nvSpPr>
          <p:cNvPr id="154645" name="Rectangle 31"/>
          <p:cNvSpPr>
            <a:spLocks noChangeArrowheads="1"/>
          </p:cNvSpPr>
          <p:nvPr/>
        </p:nvSpPr>
        <p:spPr bwMode="auto">
          <a:xfrm>
            <a:off x="8077200" y="5486400"/>
            <a:ext cx="383338"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N</a:t>
            </a:r>
          </a:p>
        </p:txBody>
      </p:sp>
      <p:sp>
        <p:nvSpPr>
          <p:cNvPr id="154646" name="Rectangle 21"/>
          <p:cNvSpPr>
            <a:spLocks noChangeArrowheads="1"/>
          </p:cNvSpPr>
          <p:nvPr/>
        </p:nvSpPr>
        <p:spPr bwMode="auto">
          <a:xfrm>
            <a:off x="6781800" y="5486400"/>
            <a:ext cx="364202"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V</a:t>
            </a:r>
          </a:p>
        </p:txBody>
      </p:sp>
      <p:sp>
        <p:nvSpPr>
          <p:cNvPr id="154647" name="Rectangle 19"/>
          <p:cNvSpPr>
            <a:spLocks noChangeArrowheads="1"/>
          </p:cNvSpPr>
          <p:nvPr/>
        </p:nvSpPr>
        <p:spPr bwMode="auto">
          <a:xfrm>
            <a:off x="5943600" y="5486400"/>
            <a:ext cx="383338"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N</a:t>
            </a:r>
          </a:p>
        </p:txBody>
      </p:sp>
      <p:sp>
        <p:nvSpPr>
          <p:cNvPr id="154648" name="Rectangle 12"/>
          <p:cNvSpPr>
            <a:spLocks noChangeArrowheads="1"/>
          </p:cNvSpPr>
          <p:nvPr/>
        </p:nvSpPr>
        <p:spPr bwMode="auto">
          <a:xfrm>
            <a:off x="4419600" y="5486400"/>
            <a:ext cx="364202"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V</a:t>
            </a:r>
          </a:p>
        </p:txBody>
      </p:sp>
      <p:sp>
        <p:nvSpPr>
          <p:cNvPr id="154649" name="Rectangle 19"/>
          <p:cNvSpPr>
            <a:spLocks noChangeArrowheads="1"/>
          </p:cNvSpPr>
          <p:nvPr/>
        </p:nvSpPr>
        <p:spPr bwMode="auto">
          <a:xfrm>
            <a:off x="3352800" y="5486400"/>
            <a:ext cx="383338"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N</a:t>
            </a:r>
          </a:p>
        </p:txBody>
      </p:sp>
      <p:sp>
        <p:nvSpPr>
          <p:cNvPr id="154650" name="Rectangle 12"/>
          <p:cNvSpPr>
            <a:spLocks noChangeArrowheads="1"/>
          </p:cNvSpPr>
          <p:nvPr/>
        </p:nvSpPr>
        <p:spPr bwMode="auto">
          <a:xfrm>
            <a:off x="4876800" y="5486400"/>
            <a:ext cx="918641"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Comp</a:t>
            </a:r>
          </a:p>
        </p:txBody>
      </p:sp>
      <p:cxnSp>
        <p:nvCxnSpPr>
          <p:cNvPr id="154651" name="AutoShape 33"/>
          <p:cNvCxnSpPr>
            <a:cxnSpLocks noChangeShapeType="1"/>
            <a:endCxn id="154650" idx="0"/>
          </p:cNvCxnSpPr>
          <p:nvPr/>
        </p:nvCxnSpPr>
        <p:spPr bwMode="auto">
          <a:xfrm flipH="1">
            <a:off x="5336121" y="3505200"/>
            <a:ext cx="755118" cy="1981200"/>
          </a:xfrm>
          <a:prstGeom prst="straightConnector1">
            <a:avLst/>
          </a:prstGeom>
          <a:noFill/>
          <a:ln w="9525">
            <a:solidFill>
              <a:schemeClr val="tx1"/>
            </a:solidFill>
            <a:round/>
            <a:headEnd/>
            <a:tailEnd type="triangle" w="med" len="med"/>
          </a:ln>
        </p:spPr>
      </p:cxnSp>
      <p:sp>
        <p:nvSpPr>
          <p:cNvPr id="154652" name="Text Box 7"/>
          <p:cNvSpPr txBox="1">
            <a:spLocks noChangeArrowheads="1"/>
          </p:cNvSpPr>
          <p:nvPr/>
        </p:nvSpPr>
        <p:spPr bwMode="auto">
          <a:xfrm>
            <a:off x="3124200" y="5791200"/>
            <a:ext cx="5791200" cy="457200"/>
          </a:xfrm>
          <a:prstGeom prst="rect">
            <a:avLst/>
          </a:prstGeom>
          <a:noFill/>
          <a:ln w="9525">
            <a:noFill/>
            <a:miter lim="800000"/>
            <a:headEnd/>
            <a:tailEnd/>
          </a:ln>
        </p:spPr>
        <p:txBody>
          <a:bodyPr>
            <a:prstTxWarp prst="textNoShape">
              <a:avLst/>
            </a:prstTxWarp>
            <a:spAutoFit/>
          </a:bodyPr>
          <a:lstStyle/>
          <a:p>
            <a:r>
              <a:rPr lang="en-US" b="0" dirty="0">
                <a:latin typeface="Calibri"/>
              </a:rPr>
              <a:t>Sarah thought that </a:t>
            </a:r>
            <a:r>
              <a:rPr lang="en-US" b="0" dirty="0" err="1">
                <a:latin typeface="Calibri"/>
              </a:rPr>
              <a:t>Hoggle</a:t>
            </a:r>
            <a:r>
              <a:rPr lang="en-US" b="0" dirty="0">
                <a:latin typeface="Calibri"/>
              </a:rPr>
              <a:t>   was    a    cheat.</a:t>
            </a:r>
            <a:endParaRPr lang="en-US" b="0" dirty="0">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4"/>
          <p:cNvSpPr>
            <a:spLocks noGrp="1" noChangeArrowheads="1"/>
          </p:cNvSpPr>
          <p:nvPr>
            <p:ph type="title" idx="4294967295"/>
          </p:nvPr>
        </p:nvSpPr>
        <p:spPr>
          <a:xfrm>
            <a:off x="0" y="228600"/>
            <a:ext cx="9144000" cy="1143000"/>
          </a:xfrm>
          <a:noFill/>
        </p:spPr>
        <p:txBody>
          <a:bodyPr/>
          <a:lstStyle/>
          <a:p>
            <a:pPr eaLnBrk="1" hangingPunct="1"/>
            <a:r>
              <a:rPr lang="en-US" sz="3200" smtClean="0"/>
              <a:t>Figuring out structure: bottom-up</a:t>
            </a:r>
            <a:endParaRPr lang="en-US" sz="2400" smtClean="0"/>
          </a:p>
        </p:txBody>
      </p:sp>
      <p:sp>
        <p:nvSpPr>
          <p:cNvPr id="156675" name="Rectangle 5"/>
          <p:cNvSpPr txBox="1">
            <a:spLocks noChangeArrowheads="1"/>
          </p:cNvSpPr>
          <p:nvPr/>
        </p:nvSpPr>
        <p:spPr bwMode="auto">
          <a:xfrm>
            <a:off x="381000" y="1143000"/>
            <a:ext cx="4572000" cy="5486400"/>
          </a:xfrm>
          <a:prstGeom prst="rect">
            <a:avLst/>
          </a:prstGeom>
          <a:noFill/>
          <a:ln w="9525">
            <a:noFill/>
            <a:miter lim="800000"/>
            <a:headEnd/>
            <a:tailEnd/>
          </a:ln>
        </p:spPr>
        <p:txBody>
          <a:bodyPr>
            <a:prstTxWarp prst="textNoShape">
              <a:avLst/>
            </a:prstTxWarp>
          </a:bodyPr>
          <a:lstStyle/>
          <a:p>
            <a:pPr marL="342900" indent="-342900" eaLnBrk="1" hangingPunct="1">
              <a:lnSpc>
                <a:spcPct val="90000"/>
              </a:lnSpc>
              <a:spcBef>
                <a:spcPct val="20000"/>
              </a:spcBef>
            </a:pPr>
            <a:r>
              <a:rPr lang="en-US" b="0" dirty="0">
                <a:latin typeface="Calibri"/>
                <a:ea typeface="Osaka" pitchFamily="-1" charset="-128"/>
                <a:cs typeface="Osaka" pitchFamily="-1" charset="-128"/>
              </a:rPr>
              <a:t>9 Rules</a:t>
            </a:r>
            <a:br>
              <a:rPr lang="en-US" b="0" dirty="0">
                <a:latin typeface="Calibri"/>
                <a:ea typeface="Osaka" pitchFamily="-1" charset="-128"/>
                <a:cs typeface="Osaka" pitchFamily="-1" charset="-128"/>
              </a:rPr>
            </a:br>
            <a:r>
              <a:rPr lang="en-US" b="0" dirty="0">
                <a:latin typeface="Calibri"/>
                <a:ea typeface="Osaka" pitchFamily="-1" charset="-128"/>
                <a:cs typeface="Osaka" pitchFamily="-1" charset="-128"/>
              </a:rPr>
              <a:t/>
            </a:r>
            <a:br>
              <a:rPr lang="en-US" b="0" dirty="0">
                <a:latin typeface="Calibri"/>
                <a:ea typeface="Osaka" pitchFamily="-1" charset="-128"/>
                <a:cs typeface="Osaka" pitchFamily="-1" charset="-128"/>
              </a:rPr>
            </a:br>
            <a:r>
              <a:rPr lang="en-US" b="0" dirty="0">
                <a:latin typeface="Calibri"/>
                <a:ea typeface="Osaka" pitchFamily="-1" charset="-128"/>
                <a:cs typeface="Osaka" pitchFamily="-1" charset="-128"/>
              </a:rPr>
              <a:t>S   --&gt; NP VP</a:t>
            </a:r>
            <a:br>
              <a:rPr lang="en-US" b="0" dirty="0">
                <a:latin typeface="Calibri"/>
                <a:ea typeface="Osaka" pitchFamily="-1" charset="-128"/>
                <a:cs typeface="Osaka" pitchFamily="-1" charset="-128"/>
              </a:rPr>
            </a:br>
            <a:r>
              <a:rPr lang="en-US" b="0" dirty="0">
                <a:latin typeface="Calibri"/>
                <a:ea typeface="Osaka" pitchFamily="-1" charset="-128"/>
                <a:cs typeface="Osaka" pitchFamily="-1" charset="-128"/>
              </a:rPr>
              <a:t>S   --&gt; S’ VP</a:t>
            </a:r>
          </a:p>
          <a:p>
            <a:pPr marL="342900" indent="-342900" eaLnBrk="1" hangingPunct="1">
              <a:lnSpc>
                <a:spcPct val="90000"/>
              </a:lnSpc>
              <a:spcBef>
                <a:spcPct val="20000"/>
              </a:spcBef>
            </a:pPr>
            <a:endParaRPr lang="en-US" b="0" dirty="0">
              <a:latin typeface="Calibri"/>
              <a:ea typeface="Osaka" pitchFamily="-1" charset="-128"/>
              <a:cs typeface="Osaka" pitchFamily="-1" charset="-128"/>
            </a:endParaRPr>
          </a:p>
          <a:p>
            <a:pPr marL="342900" indent="-342900" eaLnBrk="1" hangingPunct="1">
              <a:lnSpc>
                <a:spcPct val="90000"/>
              </a:lnSpc>
              <a:spcBef>
                <a:spcPct val="20000"/>
              </a:spcBef>
            </a:pPr>
            <a:r>
              <a:rPr lang="en-US" b="0" dirty="0">
                <a:latin typeface="Calibri"/>
                <a:ea typeface="Osaka" pitchFamily="-1" charset="-128"/>
                <a:cs typeface="Osaka" pitchFamily="-1" charset="-128"/>
              </a:rPr>
              <a:t>	NP	--&gt; </a:t>
            </a:r>
            <a:r>
              <a:rPr lang="en-US" b="0" dirty="0" err="1">
                <a:latin typeface="Calibri"/>
                <a:ea typeface="Osaka" pitchFamily="-1" charset="-128"/>
                <a:cs typeface="Osaka" pitchFamily="-1" charset="-128"/>
              </a:rPr>
              <a:t>Det</a:t>
            </a:r>
            <a:r>
              <a:rPr lang="en-US" b="0" dirty="0">
                <a:latin typeface="Calibri"/>
                <a:ea typeface="Osaka" pitchFamily="-1" charset="-128"/>
                <a:cs typeface="Osaka" pitchFamily="-1" charset="-128"/>
              </a:rPr>
              <a:t> N</a:t>
            </a:r>
            <a:br>
              <a:rPr lang="en-US" b="0" dirty="0">
                <a:latin typeface="Calibri"/>
                <a:ea typeface="Osaka" pitchFamily="-1" charset="-128"/>
                <a:cs typeface="Osaka" pitchFamily="-1" charset="-128"/>
              </a:rPr>
            </a:br>
            <a:r>
              <a:rPr lang="en-US" b="0" dirty="0">
                <a:solidFill>
                  <a:schemeClr val="hlink"/>
                </a:solidFill>
                <a:latin typeface="Calibri"/>
                <a:ea typeface="Osaka" pitchFamily="-1" charset="-128"/>
                <a:cs typeface="Osaka" pitchFamily="-1" charset="-128"/>
              </a:rPr>
              <a:t>NP	--&gt; N</a:t>
            </a:r>
            <a:endParaRPr lang="en-US" b="0" dirty="0">
              <a:solidFill>
                <a:srgbClr val="FFFF00"/>
              </a:solidFill>
              <a:latin typeface="Calibri"/>
              <a:ea typeface="Osaka" pitchFamily="-1" charset="-128"/>
              <a:cs typeface="Osaka" pitchFamily="-1" charset="-128"/>
            </a:endParaRPr>
          </a:p>
          <a:p>
            <a:pPr marL="342900" indent="-342900" eaLnBrk="1" hangingPunct="1">
              <a:lnSpc>
                <a:spcPct val="90000"/>
              </a:lnSpc>
              <a:spcBef>
                <a:spcPct val="20000"/>
              </a:spcBef>
            </a:pPr>
            <a:r>
              <a:rPr lang="en-US" b="0" dirty="0">
                <a:latin typeface="Calibri"/>
                <a:ea typeface="Osaka" pitchFamily="-1" charset="-128"/>
                <a:cs typeface="Osaka" pitchFamily="-1" charset="-128"/>
              </a:rPr>
              <a:t/>
            </a:r>
            <a:br>
              <a:rPr lang="en-US" b="0" dirty="0">
                <a:latin typeface="Calibri"/>
                <a:ea typeface="Osaka" pitchFamily="-1" charset="-128"/>
                <a:cs typeface="Osaka" pitchFamily="-1" charset="-128"/>
              </a:rPr>
            </a:br>
            <a:r>
              <a:rPr lang="en-US" b="0" dirty="0">
                <a:latin typeface="Calibri"/>
                <a:ea typeface="Osaka" pitchFamily="-1" charset="-128"/>
                <a:cs typeface="Osaka" pitchFamily="-1" charset="-128"/>
              </a:rPr>
              <a:t>VP	--&gt; V NP</a:t>
            </a:r>
            <a:br>
              <a:rPr lang="en-US" b="0" dirty="0">
                <a:latin typeface="Calibri"/>
                <a:ea typeface="Osaka" pitchFamily="-1" charset="-128"/>
                <a:cs typeface="Osaka" pitchFamily="-1" charset="-128"/>
              </a:rPr>
            </a:br>
            <a:r>
              <a:rPr lang="en-US" b="0" dirty="0">
                <a:latin typeface="Calibri"/>
                <a:ea typeface="Osaka" pitchFamily="-1" charset="-128"/>
                <a:cs typeface="Osaka" pitchFamily="-1" charset="-128"/>
              </a:rPr>
              <a:t>VP	--&gt; V</a:t>
            </a:r>
          </a:p>
          <a:p>
            <a:pPr marL="342900" indent="-342900" eaLnBrk="1" hangingPunct="1">
              <a:lnSpc>
                <a:spcPct val="90000"/>
              </a:lnSpc>
              <a:spcBef>
                <a:spcPct val="20000"/>
              </a:spcBef>
            </a:pPr>
            <a:r>
              <a:rPr lang="en-US" b="0" dirty="0">
                <a:latin typeface="Calibri"/>
                <a:ea typeface="Osaka" pitchFamily="-1" charset="-128"/>
                <a:cs typeface="Osaka" pitchFamily="-1" charset="-128"/>
              </a:rPr>
              <a:t>	VP --&gt; V S</a:t>
            </a:r>
          </a:p>
          <a:p>
            <a:pPr marL="342900" indent="-342900" eaLnBrk="1" hangingPunct="1">
              <a:lnSpc>
                <a:spcPct val="90000"/>
              </a:lnSpc>
              <a:spcBef>
                <a:spcPct val="20000"/>
              </a:spcBef>
            </a:pPr>
            <a:r>
              <a:rPr lang="en-US" b="0" dirty="0">
                <a:latin typeface="Calibri"/>
                <a:ea typeface="Osaka" pitchFamily="-1" charset="-128"/>
                <a:cs typeface="Osaka" pitchFamily="-1" charset="-128"/>
              </a:rPr>
              <a:t>	VP --&gt; V S’</a:t>
            </a:r>
          </a:p>
          <a:p>
            <a:pPr marL="342900" indent="-342900" eaLnBrk="1" hangingPunct="1">
              <a:lnSpc>
                <a:spcPct val="90000"/>
              </a:lnSpc>
              <a:spcBef>
                <a:spcPct val="20000"/>
              </a:spcBef>
            </a:pPr>
            <a:endParaRPr lang="en-US" b="0" dirty="0">
              <a:latin typeface="Calibri"/>
              <a:ea typeface="Osaka" pitchFamily="-1" charset="-128"/>
              <a:cs typeface="Osaka" pitchFamily="-1" charset="-128"/>
            </a:endParaRPr>
          </a:p>
          <a:p>
            <a:pPr marL="342900" indent="-342900" eaLnBrk="1" hangingPunct="1">
              <a:lnSpc>
                <a:spcPct val="90000"/>
              </a:lnSpc>
              <a:spcBef>
                <a:spcPct val="20000"/>
              </a:spcBef>
            </a:pPr>
            <a:r>
              <a:rPr lang="en-US" b="0" dirty="0">
                <a:latin typeface="Calibri"/>
                <a:ea typeface="Osaka" pitchFamily="-1" charset="-128"/>
                <a:cs typeface="Osaka" pitchFamily="-1" charset="-128"/>
              </a:rPr>
              <a:t>	S’ --&gt; Comp S</a:t>
            </a:r>
          </a:p>
        </p:txBody>
      </p:sp>
      <p:sp>
        <p:nvSpPr>
          <p:cNvPr id="156676" name="Rectangle 9"/>
          <p:cNvSpPr>
            <a:spLocks noChangeArrowheads="1"/>
          </p:cNvSpPr>
          <p:nvPr/>
        </p:nvSpPr>
        <p:spPr bwMode="auto">
          <a:xfrm>
            <a:off x="3733800" y="2819400"/>
            <a:ext cx="542336"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NP</a:t>
            </a:r>
          </a:p>
        </p:txBody>
      </p:sp>
      <p:sp>
        <p:nvSpPr>
          <p:cNvPr id="156677" name="Rectangle 10"/>
          <p:cNvSpPr>
            <a:spLocks noChangeArrowheads="1"/>
          </p:cNvSpPr>
          <p:nvPr/>
        </p:nvSpPr>
        <p:spPr bwMode="auto">
          <a:xfrm>
            <a:off x="5105400" y="2819400"/>
            <a:ext cx="518291"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VP</a:t>
            </a:r>
          </a:p>
        </p:txBody>
      </p:sp>
      <p:sp>
        <p:nvSpPr>
          <p:cNvPr id="156678" name="Rectangle 16"/>
          <p:cNvSpPr>
            <a:spLocks noChangeArrowheads="1"/>
          </p:cNvSpPr>
          <p:nvPr/>
        </p:nvSpPr>
        <p:spPr bwMode="auto">
          <a:xfrm>
            <a:off x="6934200" y="3733800"/>
            <a:ext cx="326081"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S</a:t>
            </a:r>
          </a:p>
        </p:txBody>
      </p:sp>
      <p:sp>
        <p:nvSpPr>
          <p:cNvPr id="156679" name="Rectangle 17"/>
          <p:cNvSpPr>
            <a:spLocks noChangeArrowheads="1"/>
          </p:cNvSpPr>
          <p:nvPr/>
        </p:nvSpPr>
        <p:spPr bwMode="auto">
          <a:xfrm>
            <a:off x="5867400" y="4724400"/>
            <a:ext cx="542336"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NP</a:t>
            </a:r>
          </a:p>
        </p:txBody>
      </p:sp>
      <p:sp>
        <p:nvSpPr>
          <p:cNvPr id="156680" name="Rectangle 18"/>
          <p:cNvSpPr>
            <a:spLocks noChangeArrowheads="1"/>
          </p:cNvSpPr>
          <p:nvPr/>
        </p:nvSpPr>
        <p:spPr bwMode="auto">
          <a:xfrm>
            <a:off x="7467600" y="4114800"/>
            <a:ext cx="518291"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VP</a:t>
            </a:r>
          </a:p>
        </p:txBody>
      </p:sp>
      <p:sp>
        <p:nvSpPr>
          <p:cNvPr id="156681" name="Rectangle 25"/>
          <p:cNvSpPr>
            <a:spLocks noChangeArrowheads="1"/>
          </p:cNvSpPr>
          <p:nvPr/>
        </p:nvSpPr>
        <p:spPr bwMode="auto">
          <a:xfrm>
            <a:off x="7924800" y="4800600"/>
            <a:ext cx="542336"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NP</a:t>
            </a:r>
          </a:p>
        </p:txBody>
      </p:sp>
      <p:sp>
        <p:nvSpPr>
          <p:cNvPr id="156682" name="Rectangle 26"/>
          <p:cNvSpPr>
            <a:spLocks noChangeArrowheads="1"/>
          </p:cNvSpPr>
          <p:nvPr/>
        </p:nvSpPr>
        <p:spPr bwMode="auto">
          <a:xfrm>
            <a:off x="5943600" y="3124200"/>
            <a:ext cx="455613" cy="457200"/>
          </a:xfrm>
          <a:prstGeom prst="rect">
            <a:avLst/>
          </a:prstGeom>
          <a:noFill/>
          <a:ln w="9525">
            <a:noFill/>
            <a:miter lim="800000"/>
            <a:headEnd/>
            <a:tailEnd/>
          </a:ln>
        </p:spPr>
        <p:txBody>
          <a:bodyPr>
            <a:prstTxWarp prst="textNoShape">
              <a:avLst/>
            </a:prstTxWarp>
            <a:spAutoFit/>
          </a:bodyPr>
          <a:lstStyle/>
          <a:p>
            <a:r>
              <a:rPr lang="en-US" b="0" dirty="0">
                <a:latin typeface="Calibri"/>
                <a:ea typeface="Osaka" pitchFamily="-1" charset="-128"/>
                <a:cs typeface="Osaka" pitchFamily="-1" charset="-128"/>
              </a:rPr>
              <a:t>S’</a:t>
            </a:r>
          </a:p>
        </p:txBody>
      </p:sp>
      <p:cxnSp>
        <p:nvCxnSpPr>
          <p:cNvPr id="156683" name="AutoShape 30"/>
          <p:cNvCxnSpPr>
            <a:cxnSpLocks noChangeShapeType="1"/>
            <a:stCxn id="156676" idx="2"/>
            <a:endCxn id="156699" idx="0"/>
          </p:cNvCxnSpPr>
          <p:nvPr/>
        </p:nvCxnSpPr>
        <p:spPr bwMode="auto">
          <a:xfrm flipH="1">
            <a:off x="3544469" y="3281065"/>
            <a:ext cx="460499" cy="2205335"/>
          </a:xfrm>
          <a:prstGeom prst="straightConnector1">
            <a:avLst/>
          </a:prstGeom>
          <a:noFill/>
          <a:ln w="9525">
            <a:solidFill>
              <a:schemeClr val="tx1"/>
            </a:solidFill>
            <a:round/>
            <a:headEnd/>
            <a:tailEnd type="triangle" w="med" len="med"/>
          </a:ln>
        </p:spPr>
      </p:cxnSp>
      <p:cxnSp>
        <p:nvCxnSpPr>
          <p:cNvPr id="156684" name="AutoShape 31"/>
          <p:cNvCxnSpPr>
            <a:cxnSpLocks noChangeShapeType="1"/>
            <a:stCxn id="156677" idx="2"/>
            <a:endCxn id="156698" idx="0"/>
          </p:cNvCxnSpPr>
          <p:nvPr/>
        </p:nvCxnSpPr>
        <p:spPr bwMode="auto">
          <a:xfrm flipH="1">
            <a:off x="4601701" y="3281065"/>
            <a:ext cx="762845" cy="2205335"/>
          </a:xfrm>
          <a:prstGeom prst="straightConnector1">
            <a:avLst/>
          </a:prstGeom>
          <a:noFill/>
          <a:ln w="9525">
            <a:solidFill>
              <a:schemeClr val="tx1"/>
            </a:solidFill>
            <a:round/>
            <a:headEnd/>
            <a:tailEnd type="triangle" w="med" len="med"/>
          </a:ln>
        </p:spPr>
      </p:cxnSp>
      <p:cxnSp>
        <p:nvCxnSpPr>
          <p:cNvPr id="156685" name="AutoShape 32"/>
          <p:cNvCxnSpPr>
            <a:cxnSpLocks noChangeShapeType="1"/>
            <a:stCxn id="156677" idx="2"/>
            <a:endCxn id="156682" idx="1"/>
          </p:cNvCxnSpPr>
          <p:nvPr/>
        </p:nvCxnSpPr>
        <p:spPr bwMode="auto">
          <a:xfrm>
            <a:off x="5364546" y="3281065"/>
            <a:ext cx="579054" cy="71735"/>
          </a:xfrm>
          <a:prstGeom prst="straightConnector1">
            <a:avLst/>
          </a:prstGeom>
          <a:noFill/>
          <a:ln w="9525">
            <a:solidFill>
              <a:schemeClr val="tx1"/>
            </a:solidFill>
            <a:round/>
            <a:headEnd/>
            <a:tailEnd type="triangle" w="med" len="med"/>
          </a:ln>
        </p:spPr>
      </p:cxnSp>
      <p:cxnSp>
        <p:nvCxnSpPr>
          <p:cNvPr id="156686" name="AutoShape 33"/>
          <p:cNvCxnSpPr>
            <a:cxnSpLocks noChangeShapeType="1"/>
            <a:stCxn id="156682" idx="3"/>
            <a:endCxn id="156678" idx="0"/>
          </p:cNvCxnSpPr>
          <p:nvPr/>
        </p:nvCxnSpPr>
        <p:spPr bwMode="auto">
          <a:xfrm>
            <a:off x="6399213" y="3352800"/>
            <a:ext cx="698028" cy="381000"/>
          </a:xfrm>
          <a:prstGeom prst="straightConnector1">
            <a:avLst/>
          </a:prstGeom>
          <a:noFill/>
          <a:ln w="9525">
            <a:solidFill>
              <a:schemeClr val="tx1"/>
            </a:solidFill>
            <a:round/>
            <a:headEnd/>
            <a:tailEnd type="triangle" w="med" len="med"/>
          </a:ln>
        </p:spPr>
      </p:cxnSp>
      <p:cxnSp>
        <p:nvCxnSpPr>
          <p:cNvPr id="156687" name="AutoShape 34"/>
          <p:cNvCxnSpPr>
            <a:cxnSpLocks noChangeShapeType="1"/>
            <a:stCxn id="156678" idx="1"/>
            <a:endCxn id="156679" idx="0"/>
          </p:cNvCxnSpPr>
          <p:nvPr/>
        </p:nvCxnSpPr>
        <p:spPr bwMode="auto">
          <a:xfrm flipH="1">
            <a:off x="6138568" y="3964633"/>
            <a:ext cx="795632" cy="759767"/>
          </a:xfrm>
          <a:prstGeom prst="straightConnector1">
            <a:avLst/>
          </a:prstGeom>
          <a:noFill/>
          <a:ln w="9525">
            <a:solidFill>
              <a:schemeClr val="tx1"/>
            </a:solidFill>
            <a:round/>
            <a:headEnd/>
            <a:tailEnd type="triangle" w="med" len="med"/>
          </a:ln>
        </p:spPr>
      </p:cxnSp>
      <p:cxnSp>
        <p:nvCxnSpPr>
          <p:cNvPr id="156688" name="AutoShape 35"/>
          <p:cNvCxnSpPr>
            <a:cxnSpLocks noChangeShapeType="1"/>
            <a:stCxn id="156678" idx="3"/>
            <a:endCxn id="156680" idx="0"/>
          </p:cNvCxnSpPr>
          <p:nvPr/>
        </p:nvCxnSpPr>
        <p:spPr bwMode="auto">
          <a:xfrm>
            <a:off x="7260281" y="3964633"/>
            <a:ext cx="466465" cy="150167"/>
          </a:xfrm>
          <a:prstGeom prst="straightConnector1">
            <a:avLst/>
          </a:prstGeom>
          <a:noFill/>
          <a:ln w="9525">
            <a:solidFill>
              <a:schemeClr val="tx1"/>
            </a:solidFill>
            <a:round/>
            <a:headEnd/>
            <a:tailEnd type="triangle" w="med" len="med"/>
          </a:ln>
        </p:spPr>
      </p:cxnSp>
      <p:cxnSp>
        <p:nvCxnSpPr>
          <p:cNvPr id="156689" name="AutoShape 36"/>
          <p:cNvCxnSpPr>
            <a:cxnSpLocks noChangeShapeType="1"/>
            <a:stCxn id="156680" idx="2"/>
          </p:cNvCxnSpPr>
          <p:nvPr/>
        </p:nvCxnSpPr>
        <p:spPr bwMode="auto">
          <a:xfrm flipH="1">
            <a:off x="6975475" y="4576465"/>
            <a:ext cx="751271" cy="909935"/>
          </a:xfrm>
          <a:prstGeom prst="straightConnector1">
            <a:avLst/>
          </a:prstGeom>
          <a:noFill/>
          <a:ln w="9525">
            <a:solidFill>
              <a:schemeClr val="tx1"/>
            </a:solidFill>
            <a:round/>
            <a:headEnd/>
            <a:tailEnd type="triangle" w="med" len="med"/>
          </a:ln>
        </p:spPr>
      </p:cxnSp>
      <p:cxnSp>
        <p:nvCxnSpPr>
          <p:cNvPr id="156690" name="AutoShape 37"/>
          <p:cNvCxnSpPr>
            <a:cxnSpLocks noChangeShapeType="1"/>
            <a:stCxn id="156680" idx="2"/>
            <a:endCxn id="156681" idx="0"/>
          </p:cNvCxnSpPr>
          <p:nvPr/>
        </p:nvCxnSpPr>
        <p:spPr bwMode="auto">
          <a:xfrm>
            <a:off x="7726746" y="4576465"/>
            <a:ext cx="469222" cy="224135"/>
          </a:xfrm>
          <a:prstGeom prst="straightConnector1">
            <a:avLst/>
          </a:prstGeom>
          <a:noFill/>
          <a:ln w="9525">
            <a:solidFill>
              <a:schemeClr val="tx1"/>
            </a:solidFill>
            <a:round/>
            <a:headEnd/>
            <a:tailEnd type="triangle" w="med" len="med"/>
          </a:ln>
        </p:spPr>
      </p:cxnSp>
      <p:cxnSp>
        <p:nvCxnSpPr>
          <p:cNvPr id="156691" name="AutoShape 38"/>
          <p:cNvCxnSpPr>
            <a:cxnSpLocks noChangeShapeType="1"/>
            <a:stCxn id="156681" idx="2"/>
          </p:cNvCxnSpPr>
          <p:nvPr/>
        </p:nvCxnSpPr>
        <p:spPr bwMode="auto">
          <a:xfrm flipH="1">
            <a:off x="7569200" y="5262265"/>
            <a:ext cx="626768" cy="224135"/>
          </a:xfrm>
          <a:prstGeom prst="straightConnector1">
            <a:avLst/>
          </a:prstGeom>
          <a:noFill/>
          <a:ln w="9525">
            <a:solidFill>
              <a:schemeClr val="tx1"/>
            </a:solidFill>
            <a:round/>
            <a:headEnd/>
            <a:tailEnd type="triangle" w="med" len="med"/>
          </a:ln>
        </p:spPr>
      </p:cxnSp>
      <p:cxnSp>
        <p:nvCxnSpPr>
          <p:cNvPr id="156692" name="AutoShape 39"/>
          <p:cNvCxnSpPr>
            <a:cxnSpLocks noChangeShapeType="1"/>
            <a:stCxn id="156681" idx="2"/>
          </p:cNvCxnSpPr>
          <p:nvPr/>
        </p:nvCxnSpPr>
        <p:spPr bwMode="auto">
          <a:xfrm>
            <a:off x="8195968" y="5262265"/>
            <a:ext cx="84432" cy="224135"/>
          </a:xfrm>
          <a:prstGeom prst="straightConnector1">
            <a:avLst/>
          </a:prstGeom>
          <a:noFill/>
          <a:ln w="9525">
            <a:solidFill>
              <a:schemeClr val="tx1"/>
            </a:solidFill>
            <a:round/>
            <a:headEnd/>
            <a:tailEnd type="triangle" w="med" len="med"/>
          </a:ln>
        </p:spPr>
      </p:cxnSp>
      <p:cxnSp>
        <p:nvCxnSpPr>
          <p:cNvPr id="156693" name="AutoShape 34"/>
          <p:cNvCxnSpPr>
            <a:cxnSpLocks noChangeShapeType="1"/>
            <a:stCxn id="156679" idx="2"/>
          </p:cNvCxnSpPr>
          <p:nvPr/>
        </p:nvCxnSpPr>
        <p:spPr bwMode="auto">
          <a:xfrm>
            <a:off x="6138568" y="5186065"/>
            <a:ext cx="8232" cy="300335"/>
          </a:xfrm>
          <a:prstGeom prst="straightConnector1">
            <a:avLst/>
          </a:prstGeom>
          <a:noFill/>
          <a:ln w="9525">
            <a:solidFill>
              <a:schemeClr val="tx1"/>
            </a:solidFill>
            <a:round/>
            <a:headEnd/>
            <a:tailEnd type="triangle" w="med" len="med"/>
          </a:ln>
        </p:spPr>
      </p:cxnSp>
      <p:sp>
        <p:nvSpPr>
          <p:cNvPr id="156694" name="Rectangle 23"/>
          <p:cNvSpPr>
            <a:spLocks noChangeArrowheads="1"/>
          </p:cNvSpPr>
          <p:nvPr/>
        </p:nvSpPr>
        <p:spPr bwMode="auto">
          <a:xfrm>
            <a:off x="7239000" y="5486400"/>
            <a:ext cx="630251" cy="461665"/>
          </a:xfrm>
          <a:prstGeom prst="rect">
            <a:avLst/>
          </a:prstGeom>
          <a:noFill/>
          <a:ln w="9525">
            <a:noFill/>
            <a:miter lim="800000"/>
            <a:headEnd/>
            <a:tailEnd/>
          </a:ln>
        </p:spPr>
        <p:txBody>
          <a:bodyPr wrap="none">
            <a:prstTxWarp prst="textNoShape">
              <a:avLst/>
            </a:prstTxWarp>
            <a:spAutoFit/>
          </a:bodyPr>
          <a:lstStyle/>
          <a:p>
            <a:r>
              <a:rPr lang="en-US" b="0" dirty="0" err="1">
                <a:latin typeface="Calibri"/>
                <a:ea typeface="Osaka" pitchFamily="-1" charset="-128"/>
                <a:cs typeface="Osaka" pitchFamily="-1" charset="-128"/>
              </a:rPr>
              <a:t>Det</a:t>
            </a:r>
            <a:endParaRPr lang="en-US" b="0" dirty="0">
              <a:latin typeface="Calibri"/>
              <a:ea typeface="Osaka" pitchFamily="-1" charset="-128"/>
              <a:cs typeface="Osaka" pitchFamily="-1" charset="-128"/>
            </a:endParaRPr>
          </a:p>
        </p:txBody>
      </p:sp>
      <p:sp>
        <p:nvSpPr>
          <p:cNvPr id="156695" name="Rectangle 29"/>
          <p:cNvSpPr>
            <a:spLocks noChangeArrowheads="1"/>
          </p:cNvSpPr>
          <p:nvPr/>
        </p:nvSpPr>
        <p:spPr bwMode="auto">
          <a:xfrm>
            <a:off x="8077200" y="5486400"/>
            <a:ext cx="383338"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N</a:t>
            </a:r>
          </a:p>
        </p:txBody>
      </p:sp>
      <p:sp>
        <p:nvSpPr>
          <p:cNvPr id="156696" name="Rectangle 21"/>
          <p:cNvSpPr>
            <a:spLocks noChangeArrowheads="1"/>
          </p:cNvSpPr>
          <p:nvPr/>
        </p:nvSpPr>
        <p:spPr bwMode="auto">
          <a:xfrm>
            <a:off x="6781800" y="5486400"/>
            <a:ext cx="364202"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V</a:t>
            </a:r>
          </a:p>
        </p:txBody>
      </p:sp>
      <p:sp>
        <p:nvSpPr>
          <p:cNvPr id="156697" name="Rectangle 19"/>
          <p:cNvSpPr>
            <a:spLocks noChangeArrowheads="1"/>
          </p:cNvSpPr>
          <p:nvPr/>
        </p:nvSpPr>
        <p:spPr bwMode="auto">
          <a:xfrm>
            <a:off x="5943600" y="5486400"/>
            <a:ext cx="383338"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N</a:t>
            </a:r>
          </a:p>
        </p:txBody>
      </p:sp>
      <p:sp>
        <p:nvSpPr>
          <p:cNvPr id="156698" name="Rectangle 12"/>
          <p:cNvSpPr>
            <a:spLocks noChangeArrowheads="1"/>
          </p:cNvSpPr>
          <p:nvPr/>
        </p:nvSpPr>
        <p:spPr bwMode="auto">
          <a:xfrm>
            <a:off x="4419600" y="5486400"/>
            <a:ext cx="364202"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V</a:t>
            </a:r>
          </a:p>
        </p:txBody>
      </p:sp>
      <p:sp>
        <p:nvSpPr>
          <p:cNvPr id="156699" name="Rectangle 19"/>
          <p:cNvSpPr>
            <a:spLocks noChangeArrowheads="1"/>
          </p:cNvSpPr>
          <p:nvPr/>
        </p:nvSpPr>
        <p:spPr bwMode="auto">
          <a:xfrm>
            <a:off x="3352800" y="5486400"/>
            <a:ext cx="383338"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N</a:t>
            </a:r>
          </a:p>
        </p:txBody>
      </p:sp>
      <p:sp>
        <p:nvSpPr>
          <p:cNvPr id="156700" name="Rectangle 12"/>
          <p:cNvSpPr>
            <a:spLocks noChangeArrowheads="1"/>
          </p:cNvSpPr>
          <p:nvPr/>
        </p:nvSpPr>
        <p:spPr bwMode="auto">
          <a:xfrm>
            <a:off x="4876800" y="5486400"/>
            <a:ext cx="918641"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Comp</a:t>
            </a:r>
          </a:p>
        </p:txBody>
      </p:sp>
      <p:cxnSp>
        <p:nvCxnSpPr>
          <p:cNvPr id="156701" name="AutoShape 33"/>
          <p:cNvCxnSpPr>
            <a:cxnSpLocks noChangeShapeType="1"/>
            <a:endCxn id="156700" idx="0"/>
          </p:cNvCxnSpPr>
          <p:nvPr/>
        </p:nvCxnSpPr>
        <p:spPr bwMode="auto">
          <a:xfrm flipH="1">
            <a:off x="5336121" y="3505200"/>
            <a:ext cx="755118" cy="1981200"/>
          </a:xfrm>
          <a:prstGeom prst="straightConnector1">
            <a:avLst/>
          </a:prstGeom>
          <a:noFill/>
          <a:ln w="9525">
            <a:solidFill>
              <a:schemeClr val="tx1"/>
            </a:solidFill>
            <a:round/>
            <a:headEnd/>
            <a:tailEnd type="triangle" w="med" len="med"/>
          </a:ln>
        </p:spPr>
      </p:cxnSp>
      <p:sp>
        <p:nvSpPr>
          <p:cNvPr id="156702" name="Text Box 7"/>
          <p:cNvSpPr txBox="1">
            <a:spLocks noChangeArrowheads="1"/>
          </p:cNvSpPr>
          <p:nvPr/>
        </p:nvSpPr>
        <p:spPr bwMode="auto">
          <a:xfrm>
            <a:off x="3124200" y="5791200"/>
            <a:ext cx="5791200" cy="457200"/>
          </a:xfrm>
          <a:prstGeom prst="rect">
            <a:avLst/>
          </a:prstGeom>
          <a:noFill/>
          <a:ln w="9525">
            <a:noFill/>
            <a:miter lim="800000"/>
            <a:headEnd/>
            <a:tailEnd/>
          </a:ln>
        </p:spPr>
        <p:txBody>
          <a:bodyPr>
            <a:prstTxWarp prst="textNoShape">
              <a:avLst/>
            </a:prstTxWarp>
            <a:spAutoFit/>
          </a:bodyPr>
          <a:lstStyle/>
          <a:p>
            <a:r>
              <a:rPr lang="en-US" b="0" dirty="0">
                <a:latin typeface="Calibri"/>
              </a:rPr>
              <a:t>Sarah thought that </a:t>
            </a:r>
            <a:r>
              <a:rPr lang="en-US" b="0" dirty="0" err="1">
                <a:latin typeface="Calibri"/>
              </a:rPr>
              <a:t>Hoggle</a:t>
            </a:r>
            <a:r>
              <a:rPr lang="en-US" b="0" dirty="0">
                <a:latin typeface="Calibri"/>
              </a:rPr>
              <a:t>   was    a    cheat.</a:t>
            </a:r>
            <a:endParaRPr lang="en-US" b="0" dirty="0">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4"/>
          <p:cNvSpPr>
            <a:spLocks noGrp="1" noChangeArrowheads="1"/>
          </p:cNvSpPr>
          <p:nvPr>
            <p:ph type="title" idx="4294967295"/>
          </p:nvPr>
        </p:nvSpPr>
        <p:spPr>
          <a:xfrm>
            <a:off x="0" y="228600"/>
            <a:ext cx="9144000" cy="1143000"/>
          </a:xfrm>
          <a:noFill/>
        </p:spPr>
        <p:txBody>
          <a:bodyPr/>
          <a:lstStyle/>
          <a:p>
            <a:pPr eaLnBrk="1" hangingPunct="1"/>
            <a:r>
              <a:rPr lang="en-US" sz="3200" smtClean="0"/>
              <a:t>Figuring out structure: bottom-up</a:t>
            </a:r>
            <a:endParaRPr lang="en-US" sz="2400" smtClean="0"/>
          </a:p>
        </p:txBody>
      </p:sp>
      <p:sp>
        <p:nvSpPr>
          <p:cNvPr id="158723" name="Rectangle 5"/>
          <p:cNvSpPr txBox="1">
            <a:spLocks noChangeArrowheads="1"/>
          </p:cNvSpPr>
          <p:nvPr/>
        </p:nvSpPr>
        <p:spPr bwMode="auto">
          <a:xfrm>
            <a:off x="381000" y="1143000"/>
            <a:ext cx="4572000" cy="5486400"/>
          </a:xfrm>
          <a:prstGeom prst="rect">
            <a:avLst/>
          </a:prstGeom>
          <a:noFill/>
          <a:ln w="9525">
            <a:noFill/>
            <a:miter lim="800000"/>
            <a:headEnd/>
            <a:tailEnd/>
          </a:ln>
        </p:spPr>
        <p:txBody>
          <a:bodyPr>
            <a:prstTxWarp prst="textNoShape">
              <a:avLst/>
            </a:prstTxWarp>
          </a:bodyPr>
          <a:lstStyle/>
          <a:p>
            <a:pPr marL="342900" indent="-342900" eaLnBrk="1" hangingPunct="1">
              <a:lnSpc>
                <a:spcPct val="90000"/>
              </a:lnSpc>
              <a:spcBef>
                <a:spcPct val="20000"/>
              </a:spcBef>
            </a:pPr>
            <a:r>
              <a:rPr lang="en-US" b="0" dirty="0">
                <a:latin typeface="Calibri"/>
                <a:ea typeface="Osaka" pitchFamily="-1" charset="-128"/>
                <a:cs typeface="Osaka" pitchFamily="-1" charset="-128"/>
              </a:rPr>
              <a:t>9 Rules</a:t>
            </a:r>
            <a:br>
              <a:rPr lang="en-US" b="0" dirty="0">
                <a:latin typeface="Calibri"/>
                <a:ea typeface="Osaka" pitchFamily="-1" charset="-128"/>
                <a:cs typeface="Osaka" pitchFamily="-1" charset="-128"/>
              </a:rPr>
            </a:br>
            <a:r>
              <a:rPr lang="en-US" b="0" dirty="0">
                <a:latin typeface="Calibri"/>
                <a:ea typeface="Osaka" pitchFamily="-1" charset="-128"/>
                <a:cs typeface="Osaka" pitchFamily="-1" charset="-128"/>
              </a:rPr>
              <a:t/>
            </a:r>
            <a:br>
              <a:rPr lang="en-US" b="0" dirty="0">
                <a:latin typeface="Calibri"/>
                <a:ea typeface="Osaka" pitchFamily="-1" charset="-128"/>
                <a:cs typeface="Osaka" pitchFamily="-1" charset="-128"/>
              </a:rPr>
            </a:br>
            <a:r>
              <a:rPr lang="en-US" b="0" dirty="0">
                <a:solidFill>
                  <a:schemeClr val="hlink"/>
                </a:solidFill>
                <a:latin typeface="Calibri"/>
                <a:ea typeface="Osaka" pitchFamily="-1" charset="-128"/>
                <a:cs typeface="Osaka" pitchFamily="-1" charset="-128"/>
              </a:rPr>
              <a:t>S   --&gt; NP VP</a:t>
            </a:r>
            <a:r>
              <a:rPr lang="en-US" b="0" dirty="0">
                <a:latin typeface="Calibri"/>
                <a:ea typeface="Osaka" pitchFamily="-1" charset="-128"/>
                <a:cs typeface="Osaka" pitchFamily="-1" charset="-128"/>
              </a:rPr>
              <a:t/>
            </a:r>
            <a:br>
              <a:rPr lang="en-US" b="0" dirty="0">
                <a:latin typeface="Calibri"/>
                <a:ea typeface="Osaka" pitchFamily="-1" charset="-128"/>
                <a:cs typeface="Osaka" pitchFamily="-1" charset="-128"/>
              </a:rPr>
            </a:br>
            <a:r>
              <a:rPr lang="en-US" b="0" dirty="0">
                <a:latin typeface="Calibri"/>
                <a:ea typeface="Osaka" pitchFamily="-1" charset="-128"/>
                <a:cs typeface="Osaka" pitchFamily="-1" charset="-128"/>
              </a:rPr>
              <a:t>S   --&gt; S’ VP</a:t>
            </a:r>
          </a:p>
          <a:p>
            <a:pPr marL="342900" indent="-342900" eaLnBrk="1" hangingPunct="1">
              <a:lnSpc>
                <a:spcPct val="90000"/>
              </a:lnSpc>
              <a:spcBef>
                <a:spcPct val="20000"/>
              </a:spcBef>
            </a:pPr>
            <a:endParaRPr lang="en-US" b="0" dirty="0">
              <a:latin typeface="Calibri"/>
              <a:ea typeface="Osaka" pitchFamily="-1" charset="-128"/>
              <a:cs typeface="Osaka" pitchFamily="-1" charset="-128"/>
            </a:endParaRPr>
          </a:p>
          <a:p>
            <a:pPr marL="342900" indent="-342900" eaLnBrk="1" hangingPunct="1">
              <a:lnSpc>
                <a:spcPct val="90000"/>
              </a:lnSpc>
              <a:spcBef>
                <a:spcPct val="20000"/>
              </a:spcBef>
            </a:pPr>
            <a:r>
              <a:rPr lang="en-US" b="0" dirty="0">
                <a:latin typeface="Calibri"/>
                <a:ea typeface="Osaka" pitchFamily="-1" charset="-128"/>
                <a:cs typeface="Osaka" pitchFamily="-1" charset="-128"/>
              </a:rPr>
              <a:t>	NP	--&gt; </a:t>
            </a:r>
            <a:r>
              <a:rPr lang="en-US" b="0" dirty="0" err="1">
                <a:latin typeface="Calibri"/>
                <a:ea typeface="Osaka" pitchFamily="-1" charset="-128"/>
                <a:cs typeface="Osaka" pitchFamily="-1" charset="-128"/>
              </a:rPr>
              <a:t>Det</a:t>
            </a:r>
            <a:r>
              <a:rPr lang="en-US" b="0" dirty="0">
                <a:latin typeface="Calibri"/>
                <a:ea typeface="Osaka" pitchFamily="-1" charset="-128"/>
                <a:cs typeface="Osaka" pitchFamily="-1" charset="-128"/>
              </a:rPr>
              <a:t> N</a:t>
            </a:r>
            <a:br>
              <a:rPr lang="en-US" b="0" dirty="0">
                <a:latin typeface="Calibri"/>
                <a:ea typeface="Osaka" pitchFamily="-1" charset="-128"/>
                <a:cs typeface="Osaka" pitchFamily="-1" charset="-128"/>
              </a:rPr>
            </a:br>
            <a:r>
              <a:rPr lang="en-US" b="0" dirty="0">
                <a:latin typeface="Calibri"/>
                <a:ea typeface="Osaka" pitchFamily="-1" charset="-128"/>
                <a:cs typeface="Osaka" pitchFamily="-1" charset="-128"/>
              </a:rPr>
              <a:t>NP	--&gt; N</a:t>
            </a:r>
          </a:p>
          <a:p>
            <a:pPr marL="342900" indent="-342900" eaLnBrk="1" hangingPunct="1">
              <a:lnSpc>
                <a:spcPct val="90000"/>
              </a:lnSpc>
              <a:spcBef>
                <a:spcPct val="20000"/>
              </a:spcBef>
            </a:pPr>
            <a:r>
              <a:rPr lang="en-US" b="0" dirty="0">
                <a:latin typeface="Calibri"/>
                <a:ea typeface="Osaka" pitchFamily="-1" charset="-128"/>
                <a:cs typeface="Osaka" pitchFamily="-1" charset="-128"/>
              </a:rPr>
              <a:t/>
            </a:r>
            <a:br>
              <a:rPr lang="en-US" b="0" dirty="0">
                <a:latin typeface="Calibri"/>
                <a:ea typeface="Osaka" pitchFamily="-1" charset="-128"/>
                <a:cs typeface="Osaka" pitchFamily="-1" charset="-128"/>
              </a:rPr>
            </a:br>
            <a:r>
              <a:rPr lang="en-US" b="0" dirty="0">
                <a:latin typeface="Calibri"/>
                <a:ea typeface="Osaka" pitchFamily="-1" charset="-128"/>
                <a:cs typeface="Osaka" pitchFamily="-1" charset="-128"/>
              </a:rPr>
              <a:t>VP	--&gt; V NP</a:t>
            </a:r>
            <a:br>
              <a:rPr lang="en-US" b="0" dirty="0">
                <a:latin typeface="Calibri"/>
                <a:ea typeface="Osaka" pitchFamily="-1" charset="-128"/>
                <a:cs typeface="Osaka" pitchFamily="-1" charset="-128"/>
              </a:rPr>
            </a:br>
            <a:r>
              <a:rPr lang="en-US" b="0" dirty="0">
                <a:latin typeface="Calibri"/>
                <a:ea typeface="Osaka" pitchFamily="-1" charset="-128"/>
                <a:cs typeface="Osaka" pitchFamily="-1" charset="-128"/>
              </a:rPr>
              <a:t>VP	--&gt; V</a:t>
            </a:r>
          </a:p>
          <a:p>
            <a:pPr marL="342900" indent="-342900" eaLnBrk="1" hangingPunct="1">
              <a:lnSpc>
                <a:spcPct val="90000"/>
              </a:lnSpc>
              <a:spcBef>
                <a:spcPct val="20000"/>
              </a:spcBef>
            </a:pPr>
            <a:r>
              <a:rPr lang="en-US" b="0" dirty="0">
                <a:latin typeface="Calibri"/>
                <a:ea typeface="Osaka" pitchFamily="-1" charset="-128"/>
                <a:cs typeface="Osaka" pitchFamily="-1" charset="-128"/>
              </a:rPr>
              <a:t>	VP --&gt; V S</a:t>
            </a:r>
          </a:p>
          <a:p>
            <a:pPr marL="342900" indent="-342900" eaLnBrk="1" hangingPunct="1">
              <a:lnSpc>
                <a:spcPct val="90000"/>
              </a:lnSpc>
              <a:spcBef>
                <a:spcPct val="20000"/>
              </a:spcBef>
            </a:pPr>
            <a:r>
              <a:rPr lang="en-US" b="0" dirty="0">
                <a:latin typeface="Calibri"/>
                <a:ea typeface="Osaka" pitchFamily="-1" charset="-128"/>
                <a:cs typeface="Osaka" pitchFamily="-1" charset="-128"/>
              </a:rPr>
              <a:t>	VP --&gt; V S’</a:t>
            </a:r>
          </a:p>
          <a:p>
            <a:pPr marL="342900" indent="-342900" eaLnBrk="1" hangingPunct="1">
              <a:lnSpc>
                <a:spcPct val="90000"/>
              </a:lnSpc>
              <a:spcBef>
                <a:spcPct val="20000"/>
              </a:spcBef>
            </a:pPr>
            <a:endParaRPr lang="en-US" b="0" dirty="0">
              <a:latin typeface="Calibri"/>
              <a:ea typeface="Osaka" pitchFamily="-1" charset="-128"/>
              <a:cs typeface="Osaka" pitchFamily="-1" charset="-128"/>
            </a:endParaRPr>
          </a:p>
          <a:p>
            <a:pPr marL="342900" indent="-342900" eaLnBrk="1" hangingPunct="1">
              <a:lnSpc>
                <a:spcPct val="90000"/>
              </a:lnSpc>
              <a:spcBef>
                <a:spcPct val="20000"/>
              </a:spcBef>
            </a:pPr>
            <a:r>
              <a:rPr lang="en-US" b="0" dirty="0">
                <a:latin typeface="Calibri"/>
                <a:ea typeface="Osaka" pitchFamily="-1" charset="-128"/>
                <a:cs typeface="Osaka" pitchFamily="-1" charset="-128"/>
              </a:rPr>
              <a:t>	S’ --&gt; Comp S</a:t>
            </a:r>
          </a:p>
        </p:txBody>
      </p:sp>
      <p:sp>
        <p:nvSpPr>
          <p:cNvPr id="158724" name="Rectangle 8"/>
          <p:cNvSpPr>
            <a:spLocks noChangeArrowheads="1"/>
          </p:cNvSpPr>
          <p:nvPr/>
        </p:nvSpPr>
        <p:spPr bwMode="auto">
          <a:xfrm>
            <a:off x="4724400" y="1905000"/>
            <a:ext cx="326081"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S</a:t>
            </a:r>
          </a:p>
        </p:txBody>
      </p:sp>
      <p:sp>
        <p:nvSpPr>
          <p:cNvPr id="158725" name="Rectangle 9"/>
          <p:cNvSpPr>
            <a:spLocks noChangeArrowheads="1"/>
          </p:cNvSpPr>
          <p:nvPr/>
        </p:nvSpPr>
        <p:spPr bwMode="auto">
          <a:xfrm>
            <a:off x="3733800" y="2819400"/>
            <a:ext cx="542336"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NP</a:t>
            </a:r>
          </a:p>
        </p:txBody>
      </p:sp>
      <p:sp>
        <p:nvSpPr>
          <p:cNvPr id="158726" name="Rectangle 10"/>
          <p:cNvSpPr>
            <a:spLocks noChangeArrowheads="1"/>
          </p:cNvSpPr>
          <p:nvPr/>
        </p:nvSpPr>
        <p:spPr bwMode="auto">
          <a:xfrm>
            <a:off x="5105400" y="2819400"/>
            <a:ext cx="518291"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VP</a:t>
            </a:r>
          </a:p>
        </p:txBody>
      </p:sp>
      <p:sp>
        <p:nvSpPr>
          <p:cNvPr id="158727" name="Rectangle 16"/>
          <p:cNvSpPr>
            <a:spLocks noChangeArrowheads="1"/>
          </p:cNvSpPr>
          <p:nvPr/>
        </p:nvSpPr>
        <p:spPr bwMode="auto">
          <a:xfrm>
            <a:off x="6934200" y="3733800"/>
            <a:ext cx="326081"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S</a:t>
            </a:r>
          </a:p>
        </p:txBody>
      </p:sp>
      <p:sp>
        <p:nvSpPr>
          <p:cNvPr id="158728" name="Rectangle 17"/>
          <p:cNvSpPr>
            <a:spLocks noChangeArrowheads="1"/>
          </p:cNvSpPr>
          <p:nvPr/>
        </p:nvSpPr>
        <p:spPr bwMode="auto">
          <a:xfrm>
            <a:off x="5867400" y="4724400"/>
            <a:ext cx="542336"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NP</a:t>
            </a:r>
          </a:p>
        </p:txBody>
      </p:sp>
      <p:sp>
        <p:nvSpPr>
          <p:cNvPr id="158729" name="Rectangle 18"/>
          <p:cNvSpPr>
            <a:spLocks noChangeArrowheads="1"/>
          </p:cNvSpPr>
          <p:nvPr/>
        </p:nvSpPr>
        <p:spPr bwMode="auto">
          <a:xfrm>
            <a:off x="7467600" y="4114800"/>
            <a:ext cx="518291"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VP</a:t>
            </a:r>
          </a:p>
        </p:txBody>
      </p:sp>
      <p:sp>
        <p:nvSpPr>
          <p:cNvPr id="158730" name="Rectangle 25"/>
          <p:cNvSpPr>
            <a:spLocks noChangeArrowheads="1"/>
          </p:cNvSpPr>
          <p:nvPr/>
        </p:nvSpPr>
        <p:spPr bwMode="auto">
          <a:xfrm>
            <a:off x="7924800" y="4800600"/>
            <a:ext cx="542336"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NP</a:t>
            </a:r>
          </a:p>
        </p:txBody>
      </p:sp>
      <p:sp>
        <p:nvSpPr>
          <p:cNvPr id="158731" name="Rectangle 26"/>
          <p:cNvSpPr>
            <a:spLocks noChangeArrowheads="1"/>
          </p:cNvSpPr>
          <p:nvPr/>
        </p:nvSpPr>
        <p:spPr bwMode="auto">
          <a:xfrm>
            <a:off x="5943600" y="3124200"/>
            <a:ext cx="455613" cy="457200"/>
          </a:xfrm>
          <a:prstGeom prst="rect">
            <a:avLst/>
          </a:prstGeom>
          <a:noFill/>
          <a:ln w="9525">
            <a:noFill/>
            <a:miter lim="800000"/>
            <a:headEnd/>
            <a:tailEnd/>
          </a:ln>
        </p:spPr>
        <p:txBody>
          <a:bodyPr>
            <a:prstTxWarp prst="textNoShape">
              <a:avLst/>
            </a:prstTxWarp>
            <a:spAutoFit/>
          </a:bodyPr>
          <a:lstStyle/>
          <a:p>
            <a:r>
              <a:rPr lang="en-US" b="0" dirty="0">
                <a:latin typeface="Calibri"/>
                <a:ea typeface="Osaka" pitchFamily="-1" charset="-128"/>
                <a:cs typeface="Osaka" pitchFamily="-1" charset="-128"/>
              </a:rPr>
              <a:t>S’</a:t>
            </a:r>
          </a:p>
        </p:txBody>
      </p:sp>
      <p:cxnSp>
        <p:nvCxnSpPr>
          <p:cNvPr id="158732" name="AutoShape 28"/>
          <p:cNvCxnSpPr>
            <a:cxnSpLocks noChangeShapeType="1"/>
            <a:stCxn id="158724" idx="2"/>
            <a:endCxn id="158725" idx="0"/>
          </p:cNvCxnSpPr>
          <p:nvPr/>
        </p:nvCxnSpPr>
        <p:spPr bwMode="auto">
          <a:xfrm flipH="1">
            <a:off x="4004968" y="2366665"/>
            <a:ext cx="882473" cy="452735"/>
          </a:xfrm>
          <a:prstGeom prst="straightConnector1">
            <a:avLst/>
          </a:prstGeom>
          <a:noFill/>
          <a:ln w="9525">
            <a:solidFill>
              <a:schemeClr val="tx1"/>
            </a:solidFill>
            <a:round/>
            <a:headEnd/>
            <a:tailEnd type="triangle" w="med" len="med"/>
          </a:ln>
        </p:spPr>
      </p:cxnSp>
      <p:cxnSp>
        <p:nvCxnSpPr>
          <p:cNvPr id="158733" name="AutoShape 29"/>
          <p:cNvCxnSpPr>
            <a:cxnSpLocks noChangeShapeType="1"/>
            <a:stCxn id="158724" idx="2"/>
            <a:endCxn id="158726" idx="0"/>
          </p:cNvCxnSpPr>
          <p:nvPr/>
        </p:nvCxnSpPr>
        <p:spPr bwMode="auto">
          <a:xfrm>
            <a:off x="4887441" y="2366665"/>
            <a:ext cx="477105" cy="452735"/>
          </a:xfrm>
          <a:prstGeom prst="straightConnector1">
            <a:avLst/>
          </a:prstGeom>
          <a:noFill/>
          <a:ln w="9525">
            <a:solidFill>
              <a:schemeClr val="tx1"/>
            </a:solidFill>
            <a:round/>
            <a:headEnd/>
            <a:tailEnd type="triangle" w="med" len="med"/>
          </a:ln>
        </p:spPr>
      </p:cxnSp>
      <p:cxnSp>
        <p:nvCxnSpPr>
          <p:cNvPr id="158734" name="AutoShape 30"/>
          <p:cNvCxnSpPr>
            <a:cxnSpLocks noChangeShapeType="1"/>
            <a:stCxn id="158725" idx="2"/>
            <a:endCxn id="158750" idx="0"/>
          </p:cNvCxnSpPr>
          <p:nvPr/>
        </p:nvCxnSpPr>
        <p:spPr bwMode="auto">
          <a:xfrm flipH="1">
            <a:off x="3544469" y="3281065"/>
            <a:ext cx="460499" cy="2205335"/>
          </a:xfrm>
          <a:prstGeom prst="straightConnector1">
            <a:avLst/>
          </a:prstGeom>
          <a:noFill/>
          <a:ln w="9525">
            <a:solidFill>
              <a:schemeClr val="tx1"/>
            </a:solidFill>
            <a:round/>
            <a:headEnd/>
            <a:tailEnd type="triangle" w="med" len="med"/>
          </a:ln>
        </p:spPr>
      </p:cxnSp>
      <p:cxnSp>
        <p:nvCxnSpPr>
          <p:cNvPr id="158735" name="AutoShape 31"/>
          <p:cNvCxnSpPr>
            <a:cxnSpLocks noChangeShapeType="1"/>
            <a:stCxn id="158726" idx="2"/>
            <a:endCxn id="158749" idx="0"/>
          </p:cNvCxnSpPr>
          <p:nvPr/>
        </p:nvCxnSpPr>
        <p:spPr bwMode="auto">
          <a:xfrm flipH="1">
            <a:off x="4601701" y="3281065"/>
            <a:ext cx="762845" cy="2205335"/>
          </a:xfrm>
          <a:prstGeom prst="straightConnector1">
            <a:avLst/>
          </a:prstGeom>
          <a:noFill/>
          <a:ln w="9525">
            <a:solidFill>
              <a:schemeClr val="tx1"/>
            </a:solidFill>
            <a:round/>
            <a:headEnd/>
            <a:tailEnd type="triangle" w="med" len="med"/>
          </a:ln>
        </p:spPr>
      </p:cxnSp>
      <p:cxnSp>
        <p:nvCxnSpPr>
          <p:cNvPr id="158736" name="AutoShape 32"/>
          <p:cNvCxnSpPr>
            <a:cxnSpLocks noChangeShapeType="1"/>
            <a:stCxn id="158726" idx="2"/>
            <a:endCxn id="158731" idx="1"/>
          </p:cNvCxnSpPr>
          <p:nvPr/>
        </p:nvCxnSpPr>
        <p:spPr bwMode="auto">
          <a:xfrm>
            <a:off x="5364546" y="3281065"/>
            <a:ext cx="579054" cy="71735"/>
          </a:xfrm>
          <a:prstGeom prst="straightConnector1">
            <a:avLst/>
          </a:prstGeom>
          <a:noFill/>
          <a:ln w="9525">
            <a:solidFill>
              <a:schemeClr val="tx1"/>
            </a:solidFill>
            <a:round/>
            <a:headEnd/>
            <a:tailEnd type="triangle" w="med" len="med"/>
          </a:ln>
        </p:spPr>
      </p:cxnSp>
      <p:cxnSp>
        <p:nvCxnSpPr>
          <p:cNvPr id="158737" name="AutoShape 33"/>
          <p:cNvCxnSpPr>
            <a:cxnSpLocks noChangeShapeType="1"/>
            <a:stCxn id="158731" idx="3"/>
            <a:endCxn id="158727" idx="0"/>
          </p:cNvCxnSpPr>
          <p:nvPr/>
        </p:nvCxnSpPr>
        <p:spPr bwMode="auto">
          <a:xfrm>
            <a:off x="6399213" y="3352800"/>
            <a:ext cx="698028" cy="381000"/>
          </a:xfrm>
          <a:prstGeom prst="straightConnector1">
            <a:avLst/>
          </a:prstGeom>
          <a:noFill/>
          <a:ln w="9525">
            <a:solidFill>
              <a:schemeClr val="tx1"/>
            </a:solidFill>
            <a:round/>
            <a:headEnd/>
            <a:tailEnd type="triangle" w="med" len="med"/>
          </a:ln>
        </p:spPr>
      </p:cxnSp>
      <p:cxnSp>
        <p:nvCxnSpPr>
          <p:cNvPr id="158738" name="AutoShape 34"/>
          <p:cNvCxnSpPr>
            <a:cxnSpLocks noChangeShapeType="1"/>
            <a:stCxn id="158727" idx="1"/>
            <a:endCxn id="158728" idx="0"/>
          </p:cNvCxnSpPr>
          <p:nvPr/>
        </p:nvCxnSpPr>
        <p:spPr bwMode="auto">
          <a:xfrm flipH="1">
            <a:off x="6138568" y="3964633"/>
            <a:ext cx="795632" cy="759767"/>
          </a:xfrm>
          <a:prstGeom prst="straightConnector1">
            <a:avLst/>
          </a:prstGeom>
          <a:noFill/>
          <a:ln w="9525">
            <a:solidFill>
              <a:schemeClr val="tx1"/>
            </a:solidFill>
            <a:round/>
            <a:headEnd/>
            <a:tailEnd type="triangle" w="med" len="med"/>
          </a:ln>
        </p:spPr>
      </p:cxnSp>
      <p:cxnSp>
        <p:nvCxnSpPr>
          <p:cNvPr id="158739" name="AutoShape 35"/>
          <p:cNvCxnSpPr>
            <a:cxnSpLocks noChangeShapeType="1"/>
            <a:stCxn id="158727" idx="3"/>
            <a:endCxn id="158729" idx="0"/>
          </p:cNvCxnSpPr>
          <p:nvPr/>
        </p:nvCxnSpPr>
        <p:spPr bwMode="auto">
          <a:xfrm>
            <a:off x="7260281" y="3964633"/>
            <a:ext cx="466465" cy="150167"/>
          </a:xfrm>
          <a:prstGeom prst="straightConnector1">
            <a:avLst/>
          </a:prstGeom>
          <a:noFill/>
          <a:ln w="9525">
            <a:solidFill>
              <a:schemeClr val="tx1"/>
            </a:solidFill>
            <a:round/>
            <a:headEnd/>
            <a:tailEnd type="triangle" w="med" len="med"/>
          </a:ln>
        </p:spPr>
      </p:cxnSp>
      <p:cxnSp>
        <p:nvCxnSpPr>
          <p:cNvPr id="158740" name="AutoShape 36"/>
          <p:cNvCxnSpPr>
            <a:cxnSpLocks noChangeShapeType="1"/>
            <a:stCxn id="158729" idx="2"/>
          </p:cNvCxnSpPr>
          <p:nvPr/>
        </p:nvCxnSpPr>
        <p:spPr bwMode="auto">
          <a:xfrm flipH="1">
            <a:off x="6975475" y="4576465"/>
            <a:ext cx="751271" cy="909935"/>
          </a:xfrm>
          <a:prstGeom prst="straightConnector1">
            <a:avLst/>
          </a:prstGeom>
          <a:noFill/>
          <a:ln w="9525">
            <a:solidFill>
              <a:schemeClr val="tx1"/>
            </a:solidFill>
            <a:round/>
            <a:headEnd/>
            <a:tailEnd type="triangle" w="med" len="med"/>
          </a:ln>
        </p:spPr>
      </p:cxnSp>
      <p:cxnSp>
        <p:nvCxnSpPr>
          <p:cNvPr id="158741" name="AutoShape 37"/>
          <p:cNvCxnSpPr>
            <a:cxnSpLocks noChangeShapeType="1"/>
            <a:stCxn id="158729" idx="2"/>
            <a:endCxn id="158730" idx="0"/>
          </p:cNvCxnSpPr>
          <p:nvPr/>
        </p:nvCxnSpPr>
        <p:spPr bwMode="auto">
          <a:xfrm>
            <a:off x="7726746" y="4576465"/>
            <a:ext cx="469222" cy="224135"/>
          </a:xfrm>
          <a:prstGeom prst="straightConnector1">
            <a:avLst/>
          </a:prstGeom>
          <a:noFill/>
          <a:ln w="9525">
            <a:solidFill>
              <a:schemeClr val="tx1"/>
            </a:solidFill>
            <a:round/>
            <a:headEnd/>
            <a:tailEnd type="triangle" w="med" len="med"/>
          </a:ln>
        </p:spPr>
      </p:cxnSp>
      <p:cxnSp>
        <p:nvCxnSpPr>
          <p:cNvPr id="158742" name="AutoShape 38"/>
          <p:cNvCxnSpPr>
            <a:cxnSpLocks noChangeShapeType="1"/>
            <a:stCxn id="158730" idx="2"/>
          </p:cNvCxnSpPr>
          <p:nvPr/>
        </p:nvCxnSpPr>
        <p:spPr bwMode="auto">
          <a:xfrm flipH="1">
            <a:off x="7569200" y="5262265"/>
            <a:ext cx="626768" cy="224135"/>
          </a:xfrm>
          <a:prstGeom prst="straightConnector1">
            <a:avLst/>
          </a:prstGeom>
          <a:noFill/>
          <a:ln w="9525">
            <a:solidFill>
              <a:schemeClr val="tx1"/>
            </a:solidFill>
            <a:round/>
            <a:headEnd/>
            <a:tailEnd type="triangle" w="med" len="med"/>
          </a:ln>
        </p:spPr>
      </p:cxnSp>
      <p:cxnSp>
        <p:nvCxnSpPr>
          <p:cNvPr id="158743" name="AutoShape 39"/>
          <p:cNvCxnSpPr>
            <a:cxnSpLocks noChangeShapeType="1"/>
            <a:stCxn id="158730" idx="2"/>
          </p:cNvCxnSpPr>
          <p:nvPr/>
        </p:nvCxnSpPr>
        <p:spPr bwMode="auto">
          <a:xfrm>
            <a:off x="8195968" y="5262265"/>
            <a:ext cx="84432" cy="224135"/>
          </a:xfrm>
          <a:prstGeom prst="straightConnector1">
            <a:avLst/>
          </a:prstGeom>
          <a:noFill/>
          <a:ln w="9525">
            <a:solidFill>
              <a:schemeClr val="tx1"/>
            </a:solidFill>
            <a:round/>
            <a:headEnd/>
            <a:tailEnd type="triangle" w="med" len="med"/>
          </a:ln>
        </p:spPr>
      </p:cxnSp>
      <p:cxnSp>
        <p:nvCxnSpPr>
          <p:cNvPr id="158744" name="AutoShape 34"/>
          <p:cNvCxnSpPr>
            <a:cxnSpLocks noChangeShapeType="1"/>
            <a:stCxn id="158728" idx="2"/>
          </p:cNvCxnSpPr>
          <p:nvPr/>
        </p:nvCxnSpPr>
        <p:spPr bwMode="auto">
          <a:xfrm>
            <a:off x="6138568" y="5186065"/>
            <a:ext cx="8232" cy="300335"/>
          </a:xfrm>
          <a:prstGeom prst="straightConnector1">
            <a:avLst/>
          </a:prstGeom>
          <a:noFill/>
          <a:ln w="9525">
            <a:solidFill>
              <a:schemeClr val="tx1"/>
            </a:solidFill>
            <a:round/>
            <a:headEnd/>
            <a:tailEnd type="triangle" w="med" len="med"/>
          </a:ln>
        </p:spPr>
      </p:cxnSp>
      <p:sp>
        <p:nvSpPr>
          <p:cNvPr id="158745" name="Rectangle 23"/>
          <p:cNvSpPr>
            <a:spLocks noChangeArrowheads="1"/>
          </p:cNvSpPr>
          <p:nvPr/>
        </p:nvSpPr>
        <p:spPr bwMode="auto">
          <a:xfrm>
            <a:off x="7239000" y="5486400"/>
            <a:ext cx="630251" cy="461665"/>
          </a:xfrm>
          <a:prstGeom prst="rect">
            <a:avLst/>
          </a:prstGeom>
          <a:noFill/>
          <a:ln w="9525">
            <a:noFill/>
            <a:miter lim="800000"/>
            <a:headEnd/>
            <a:tailEnd/>
          </a:ln>
        </p:spPr>
        <p:txBody>
          <a:bodyPr wrap="none">
            <a:prstTxWarp prst="textNoShape">
              <a:avLst/>
            </a:prstTxWarp>
            <a:spAutoFit/>
          </a:bodyPr>
          <a:lstStyle/>
          <a:p>
            <a:r>
              <a:rPr lang="en-US" b="0" dirty="0" err="1">
                <a:latin typeface="Calibri"/>
                <a:ea typeface="Osaka" pitchFamily="-1" charset="-128"/>
                <a:cs typeface="Osaka" pitchFamily="-1" charset="-128"/>
              </a:rPr>
              <a:t>Det</a:t>
            </a:r>
            <a:endParaRPr lang="en-US" b="0" dirty="0">
              <a:latin typeface="Calibri"/>
              <a:ea typeface="Osaka" pitchFamily="-1" charset="-128"/>
              <a:cs typeface="Osaka" pitchFamily="-1" charset="-128"/>
            </a:endParaRPr>
          </a:p>
        </p:txBody>
      </p:sp>
      <p:sp>
        <p:nvSpPr>
          <p:cNvPr id="158746" name="Rectangle 27"/>
          <p:cNvSpPr>
            <a:spLocks noChangeArrowheads="1"/>
          </p:cNvSpPr>
          <p:nvPr/>
        </p:nvSpPr>
        <p:spPr bwMode="auto">
          <a:xfrm>
            <a:off x="8077200" y="5486400"/>
            <a:ext cx="383338"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N</a:t>
            </a:r>
          </a:p>
        </p:txBody>
      </p:sp>
      <p:sp>
        <p:nvSpPr>
          <p:cNvPr id="158747" name="Rectangle 21"/>
          <p:cNvSpPr>
            <a:spLocks noChangeArrowheads="1"/>
          </p:cNvSpPr>
          <p:nvPr/>
        </p:nvSpPr>
        <p:spPr bwMode="auto">
          <a:xfrm>
            <a:off x="6781800" y="5486400"/>
            <a:ext cx="364202"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V</a:t>
            </a:r>
          </a:p>
        </p:txBody>
      </p:sp>
      <p:sp>
        <p:nvSpPr>
          <p:cNvPr id="158748" name="Rectangle 19"/>
          <p:cNvSpPr>
            <a:spLocks noChangeArrowheads="1"/>
          </p:cNvSpPr>
          <p:nvPr/>
        </p:nvSpPr>
        <p:spPr bwMode="auto">
          <a:xfrm>
            <a:off x="5943600" y="5486400"/>
            <a:ext cx="383338"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N</a:t>
            </a:r>
          </a:p>
        </p:txBody>
      </p:sp>
      <p:sp>
        <p:nvSpPr>
          <p:cNvPr id="158749" name="Rectangle 12"/>
          <p:cNvSpPr>
            <a:spLocks noChangeArrowheads="1"/>
          </p:cNvSpPr>
          <p:nvPr/>
        </p:nvSpPr>
        <p:spPr bwMode="auto">
          <a:xfrm>
            <a:off x="4419600" y="5486400"/>
            <a:ext cx="364202"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V</a:t>
            </a:r>
          </a:p>
        </p:txBody>
      </p:sp>
      <p:sp>
        <p:nvSpPr>
          <p:cNvPr id="158750" name="Rectangle 19"/>
          <p:cNvSpPr>
            <a:spLocks noChangeArrowheads="1"/>
          </p:cNvSpPr>
          <p:nvPr/>
        </p:nvSpPr>
        <p:spPr bwMode="auto">
          <a:xfrm>
            <a:off x="3352800" y="5486400"/>
            <a:ext cx="383338"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N</a:t>
            </a:r>
          </a:p>
        </p:txBody>
      </p:sp>
      <p:sp>
        <p:nvSpPr>
          <p:cNvPr id="158751" name="Rectangle 12"/>
          <p:cNvSpPr>
            <a:spLocks noChangeArrowheads="1"/>
          </p:cNvSpPr>
          <p:nvPr/>
        </p:nvSpPr>
        <p:spPr bwMode="auto">
          <a:xfrm>
            <a:off x="4876800" y="5486400"/>
            <a:ext cx="918641"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Comp</a:t>
            </a:r>
          </a:p>
        </p:txBody>
      </p:sp>
      <p:cxnSp>
        <p:nvCxnSpPr>
          <p:cNvPr id="158752" name="AutoShape 33"/>
          <p:cNvCxnSpPr>
            <a:cxnSpLocks noChangeShapeType="1"/>
            <a:endCxn id="158751" idx="0"/>
          </p:cNvCxnSpPr>
          <p:nvPr/>
        </p:nvCxnSpPr>
        <p:spPr bwMode="auto">
          <a:xfrm flipH="1">
            <a:off x="5336121" y="3505200"/>
            <a:ext cx="755118" cy="1981200"/>
          </a:xfrm>
          <a:prstGeom prst="straightConnector1">
            <a:avLst/>
          </a:prstGeom>
          <a:noFill/>
          <a:ln w="9525">
            <a:solidFill>
              <a:schemeClr val="tx1"/>
            </a:solidFill>
            <a:round/>
            <a:headEnd/>
            <a:tailEnd type="triangle" w="med" len="med"/>
          </a:ln>
        </p:spPr>
      </p:cxnSp>
      <p:sp>
        <p:nvSpPr>
          <p:cNvPr id="158753" name="Text Box 7"/>
          <p:cNvSpPr txBox="1">
            <a:spLocks noChangeArrowheads="1"/>
          </p:cNvSpPr>
          <p:nvPr/>
        </p:nvSpPr>
        <p:spPr bwMode="auto">
          <a:xfrm>
            <a:off x="3124200" y="5791200"/>
            <a:ext cx="5791200" cy="457200"/>
          </a:xfrm>
          <a:prstGeom prst="rect">
            <a:avLst/>
          </a:prstGeom>
          <a:noFill/>
          <a:ln w="9525">
            <a:noFill/>
            <a:miter lim="800000"/>
            <a:headEnd/>
            <a:tailEnd/>
          </a:ln>
        </p:spPr>
        <p:txBody>
          <a:bodyPr>
            <a:prstTxWarp prst="textNoShape">
              <a:avLst/>
            </a:prstTxWarp>
            <a:spAutoFit/>
          </a:bodyPr>
          <a:lstStyle/>
          <a:p>
            <a:r>
              <a:rPr lang="en-US" b="0" dirty="0">
                <a:latin typeface="Calibri"/>
              </a:rPr>
              <a:t>Sarah thought that </a:t>
            </a:r>
            <a:r>
              <a:rPr lang="en-US" b="0" dirty="0" err="1">
                <a:latin typeface="Calibri"/>
              </a:rPr>
              <a:t>Hoggle</a:t>
            </a:r>
            <a:r>
              <a:rPr lang="en-US" b="0" dirty="0">
                <a:latin typeface="Calibri"/>
              </a:rPr>
              <a:t>   was    a    cheat.</a:t>
            </a:r>
            <a:endParaRPr lang="en-US" b="0" dirty="0">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bwMode="auto">
          <a:xfrm>
            <a:off x="0" y="22860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chemeClr val="tx2"/>
                </a:solidFill>
                <a:effectLst/>
                <a:uLnTx/>
                <a:uFillTx/>
                <a:latin typeface="Calibri"/>
                <a:ea typeface="+mj-ea"/>
                <a:cs typeface="+mj-cs"/>
              </a:rPr>
              <a:t>Figuring out structure: bottom-up</a:t>
            </a:r>
            <a:endParaRPr kumimoji="0" lang="en-US" sz="2400" b="0" i="0" u="none" strike="noStrike" kern="0" cap="none" spc="0" normalizeH="0" baseline="0" noProof="0" dirty="0" smtClean="0">
              <a:ln>
                <a:noFill/>
              </a:ln>
              <a:solidFill>
                <a:schemeClr val="tx2"/>
              </a:solidFill>
              <a:effectLst/>
              <a:uLnTx/>
              <a:uFillTx/>
              <a:latin typeface="Calibri"/>
              <a:ea typeface="+mj-ea"/>
              <a:cs typeface="+mj-cs"/>
            </a:endParaRPr>
          </a:p>
        </p:txBody>
      </p:sp>
      <p:sp>
        <p:nvSpPr>
          <p:cNvPr id="3" name="Rectangle 5"/>
          <p:cNvSpPr txBox="1">
            <a:spLocks noChangeArrowheads="1"/>
          </p:cNvSpPr>
          <p:nvPr/>
        </p:nvSpPr>
        <p:spPr bwMode="auto">
          <a:xfrm>
            <a:off x="381000" y="1143000"/>
            <a:ext cx="4572000" cy="5486400"/>
          </a:xfrm>
          <a:prstGeom prst="rect">
            <a:avLst/>
          </a:prstGeom>
          <a:noFill/>
          <a:ln w="9525">
            <a:noFill/>
            <a:miter lim="800000"/>
            <a:headEnd/>
            <a:tailEnd/>
          </a:ln>
        </p:spPr>
        <p:txBody>
          <a:bodyPr>
            <a:prstTxWarp prst="textNoShape">
              <a:avLst/>
            </a:prstTxWarp>
          </a:bodyPr>
          <a:lstStyle/>
          <a:p>
            <a:pPr marL="342900" indent="-342900" eaLnBrk="1" hangingPunct="1">
              <a:lnSpc>
                <a:spcPct val="90000"/>
              </a:lnSpc>
              <a:spcBef>
                <a:spcPct val="20000"/>
              </a:spcBef>
            </a:pPr>
            <a:r>
              <a:rPr lang="en-US" b="0" dirty="0">
                <a:latin typeface="Calibri"/>
                <a:ea typeface="Osaka" pitchFamily="-1" charset="-128"/>
                <a:cs typeface="Osaka" pitchFamily="-1" charset="-128"/>
              </a:rPr>
              <a:t>9 Rules</a:t>
            </a:r>
            <a:br>
              <a:rPr lang="en-US" b="0" dirty="0">
                <a:latin typeface="Calibri"/>
                <a:ea typeface="Osaka" pitchFamily="-1" charset="-128"/>
                <a:cs typeface="Osaka" pitchFamily="-1" charset="-128"/>
              </a:rPr>
            </a:br>
            <a:r>
              <a:rPr lang="en-US" b="0" dirty="0">
                <a:latin typeface="Calibri"/>
                <a:ea typeface="Osaka" pitchFamily="-1" charset="-128"/>
                <a:cs typeface="Osaka" pitchFamily="-1" charset="-128"/>
              </a:rPr>
              <a:t/>
            </a:r>
            <a:br>
              <a:rPr lang="en-US" b="0" dirty="0">
                <a:latin typeface="Calibri"/>
                <a:ea typeface="Osaka" pitchFamily="-1" charset="-128"/>
                <a:cs typeface="Osaka" pitchFamily="-1" charset="-128"/>
              </a:rPr>
            </a:br>
            <a:r>
              <a:rPr lang="en-US" b="0" dirty="0">
                <a:solidFill>
                  <a:schemeClr val="accent4"/>
                </a:solidFill>
                <a:latin typeface="Calibri"/>
                <a:ea typeface="Osaka" pitchFamily="-1" charset="-128"/>
                <a:cs typeface="Osaka" pitchFamily="-1" charset="-128"/>
              </a:rPr>
              <a:t>S   --&gt; NP VP</a:t>
            </a:r>
            <a:r>
              <a:rPr lang="en-US" b="0" dirty="0">
                <a:latin typeface="Calibri"/>
                <a:ea typeface="Osaka" pitchFamily="-1" charset="-128"/>
                <a:cs typeface="Osaka" pitchFamily="-1" charset="-128"/>
              </a:rPr>
              <a:t/>
            </a:r>
            <a:br>
              <a:rPr lang="en-US" b="0" dirty="0">
                <a:latin typeface="Calibri"/>
                <a:ea typeface="Osaka" pitchFamily="-1" charset="-128"/>
                <a:cs typeface="Osaka" pitchFamily="-1" charset="-128"/>
              </a:rPr>
            </a:br>
            <a:r>
              <a:rPr lang="en-US" b="0" dirty="0">
                <a:latin typeface="Calibri"/>
                <a:ea typeface="Osaka" pitchFamily="-1" charset="-128"/>
                <a:cs typeface="Osaka" pitchFamily="-1" charset="-128"/>
              </a:rPr>
              <a:t>S   --&gt; S’ VP</a:t>
            </a:r>
          </a:p>
          <a:p>
            <a:pPr marL="342900" indent="-342900" eaLnBrk="1" hangingPunct="1">
              <a:lnSpc>
                <a:spcPct val="90000"/>
              </a:lnSpc>
              <a:spcBef>
                <a:spcPct val="20000"/>
              </a:spcBef>
            </a:pPr>
            <a:endParaRPr lang="en-US" b="0" dirty="0">
              <a:latin typeface="Calibri"/>
              <a:ea typeface="Osaka" pitchFamily="-1" charset="-128"/>
              <a:cs typeface="Osaka" pitchFamily="-1" charset="-128"/>
            </a:endParaRPr>
          </a:p>
          <a:p>
            <a:pPr marL="342900" indent="-342900" eaLnBrk="1" hangingPunct="1">
              <a:lnSpc>
                <a:spcPct val="90000"/>
              </a:lnSpc>
              <a:spcBef>
                <a:spcPct val="20000"/>
              </a:spcBef>
            </a:pPr>
            <a:r>
              <a:rPr lang="en-US" b="0" dirty="0">
                <a:latin typeface="Calibri"/>
                <a:ea typeface="Osaka" pitchFamily="-1" charset="-128"/>
                <a:cs typeface="Osaka" pitchFamily="-1" charset="-128"/>
              </a:rPr>
              <a:t>	NP	--&gt; </a:t>
            </a:r>
            <a:r>
              <a:rPr lang="en-US" b="0" dirty="0" err="1">
                <a:latin typeface="Calibri"/>
                <a:ea typeface="Osaka" pitchFamily="-1" charset="-128"/>
                <a:cs typeface="Osaka" pitchFamily="-1" charset="-128"/>
              </a:rPr>
              <a:t>Det</a:t>
            </a:r>
            <a:r>
              <a:rPr lang="en-US" b="0" dirty="0">
                <a:latin typeface="Calibri"/>
                <a:ea typeface="Osaka" pitchFamily="-1" charset="-128"/>
                <a:cs typeface="Osaka" pitchFamily="-1" charset="-128"/>
              </a:rPr>
              <a:t> N</a:t>
            </a:r>
            <a:br>
              <a:rPr lang="en-US" b="0" dirty="0">
                <a:latin typeface="Calibri"/>
                <a:ea typeface="Osaka" pitchFamily="-1" charset="-128"/>
                <a:cs typeface="Osaka" pitchFamily="-1" charset="-128"/>
              </a:rPr>
            </a:br>
            <a:r>
              <a:rPr lang="en-US" b="0" dirty="0">
                <a:latin typeface="Calibri"/>
                <a:ea typeface="Osaka" pitchFamily="-1" charset="-128"/>
                <a:cs typeface="Osaka" pitchFamily="-1" charset="-128"/>
              </a:rPr>
              <a:t>NP	--&gt; N</a:t>
            </a:r>
          </a:p>
          <a:p>
            <a:pPr marL="342900" indent="-342900" eaLnBrk="1" hangingPunct="1">
              <a:lnSpc>
                <a:spcPct val="90000"/>
              </a:lnSpc>
              <a:spcBef>
                <a:spcPct val="20000"/>
              </a:spcBef>
            </a:pPr>
            <a:r>
              <a:rPr lang="en-US" b="0" dirty="0">
                <a:latin typeface="Calibri"/>
                <a:ea typeface="Osaka" pitchFamily="-1" charset="-128"/>
                <a:cs typeface="Osaka" pitchFamily="-1" charset="-128"/>
              </a:rPr>
              <a:t/>
            </a:r>
            <a:br>
              <a:rPr lang="en-US" b="0" dirty="0">
                <a:latin typeface="Calibri"/>
                <a:ea typeface="Osaka" pitchFamily="-1" charset="-128"/>
                <a:cs typeface="Osaka" pitchFamily="-1" charset="-128"/>
              </a:rPr>
            </a:br>
            <a:r>
              <a:rPr lang="en-US" b="0" dirty="0">
                <a:latin typeface="Calibri"/>
                <a:ea typeface="Osaka" pitchFamily="-1" charset="-128"/>
                <a:cs typeface="Osaka" pitchFamily="-1" charset="-128"/>
              </a:rPr>
              <a:t>VP	--&gt; V NP</a:t>
            </a:r>
            <a:br>
              <a:rPr lang="en-US" b="0" dirty="0">
                <a:latin typeface="Calibri"/>
                <a:ea typeface="Osaka" pitchFamily="-1" charset="-128"/>
                <a:cs typeface="Osaka" pitchFamily="-1" charset="-128"/>
              </a:rPr>
            </a:br>
            <a:r>
              <a:rPr lang="en-US" b="0" dirty="0">
                <a:latin typeface="Calibri"/>
                <a:ea typeface="Osaka" pitchFamily="-1" charset="-128"/>
                <a:cs typeface="Osaka" pitchFamily="-1" charset="-128"/>
              </a:rPr>
              <a:t>VP	--&gt; V</a:t>
            </a:r>
          </a:p>
          <a:p>
            <a:pPr marL="342900" indent="-342900" eaLnBrk="1" hangingPunct="1">
              <a:lnSpc>
                <a:spcPct val="90000"/>
              </a:lnSpc>
              <a:spcBef>
                <a:spcPct val="20000"/>
              </a:spcBef>
            </a:pPr>
            <a:r>
              <a:rPr lang="en-US" b="0" dirty="0">
                <a:latin typeface="Calibri"/>
                <a:ea typeface="Osaka" pitchFamily="-1" charset="-128"/>
                <a:cs typeface="Osaka" pitchFamily="-1" charset="-128"/>
              </a:rPr>
              <a:t>	VP --&gt; V S</a:t>
            </a:r>
          </a:p>
          <a:p>
            <a:pPr marL="342900" indent="-342900" eaLnBrk="1" hangingPunct="1">
              <a:lnSpc>
                <a:spcPct val="90000"/>
              </a:lnSpc>
              <a:spcBef>
                <a:spcPct val="20000"/>
              </a:spcBef>
            </a:pPr>
            <a:r>
              <a:rPr lang="en-US" b="0" dirty="0">
                <a:latin typeface="Calibri"/>
                <a:ea typeface="Osaka" pitchFamily="-1" charset="-128"/>
                <a:cs typeface="Osaka" pitchFamily="-1" charset="-128"/>
              </a:rPr>
              <a:t>	VP --&gt; V S’</a:t>
            </a:r>
          </a:p>
          <a:p>
            <a:pPr marL="342900" indent="-342900" eaLnBrk="1" hangingPunct="1">
              <a:lnSpc>
                <a:spcPct val="90000"/>
              </a:lnSpc>
              <a:spcBef>
                <a:spcPct val="20000"/>
              </a:spcBef>
            </a:pPr>
            <a:endParaRPr lang="en-US" b="0" dirty="0">
              <a:latin typeface="Calibri"/>
              <a:ea typeface="Osaka" pitchFamily="-1" charset="-128"/>
              <a:cs typeface="Osaka" pitchFamily="-1" charset="-128"/>
            </a:endParaRPr>
          </a:p>
          <a:p>
            <a:pPr marL="342900" indent="-342900" eaLnBrk="1" hangingPunct="1">
              <a:lnSpc>
                <a:spcPct val="90000"/>
              </a:lnSpc>
              <a:spcBef>
                <a:spcPct val="20000"/>
              </a:spcBef>
            </a:pPr>
            <a:r>
              <a:rPr lang="en-US" b="0" dirty="0">
                <a:latin typeface="Calibri"/>
                <a:ea typeface="Osaka" pitchFamily="-1" charset="-128"/>
                <a:cs typeface="Osaka" pitchFamily="-1" charset="-128"/>
              </a:rPr>
              <a:t>	S’ --&gt; Comp S</a:t>
            </a:r>
          </a:p>
        </p:txBody>
      </p:sp>
      <p:sp>
        <p:nvSpPr>
          <p:cNvPr id="33" name="Text Box 7"/>
          <p:cNvSpPr txBox="1">
            <a:spLocks noChangeArrowheads="1"/>
          </p:cNvSpPr>
          <p:nvPr/>
        </p:nvSpPr>
        <p:spPr bwMode="auto">
          <a:xfrm>
            <a:off x="3124200" y="5791200"/>
            <a:ext cx="5791200" cy="457200"/>
          </a:xfrm>
          <a:prstGeom prst="rect">
            <a:avLst/>
          </a:prstGeom>
          <a:noFill/>
          <a:ln w="9525">
            <a:noFill/>
            <a:miter lim="800000"/>
            <a:headEnd/>
            <a:tailEnd/>
          </a:ln>
        </p:spPr>
        <p:txBody>
          <a:bodyPr>
            <a:prstTxWarp prst="textNoShape">
              <a:avLst/>
            </a:prstTxWarp>
            <a:spAutoFit/>
          </a:bodyPr>
          <a:lstStyle/>
          <a:p>
            <a:r>
              <a:rPr lang="en-US" b="0" dirty="0">
                <a:latin typeface="Calibri"/>
              </a:rPr>
              <a:t>That </a:t>
            </a:r>
            <a:r>
              <a:rPr lang="en-US" b="0" dirty="0" err="1">
                <a:latin typeface="Calibri"/>
              </a:rPr>
              <a:t>Hoggle</a:t>
            </a:r>
            <a:r>
              <a:rPr lang="en-US" b="0" dirty="0">
                <a:latin typeface="Calibri"/>
              </a:rPr>
              <a:t>   lied   surprised  Sarah.</a:t>
            </a:r>
            <a:endParaRPr lang="en-US" b="0" dirty="0">
              <a:latin typeface="Calibri"/>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bwMode="auto">
          <a:xfrm>
            <a:off x="0" y="22860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chemeClr val="tx2"/>
                </a:solidFill>
                <a:effectLst/>
                <a:uLnTx/>
                <a:uFillTx/>
                <a:latin typeface="Calibri"/>
                <a:ea typeface="+mj-ea"/>
                <a:cs typeface="+mj-cs"/>
              </a:rPr>
              <a:t>Figuring out structure: bottom-up</a:t>
            </a:r>
            <a:endParaRPr kumimoji="0" lang="en-US" sz="2400" b="0" i="0" u="none" strike="noStrike" kern="0" cap="none" spc="0" normalizeH="0" baseline="0" noProof="0" dirty="0" smtClean="0">
              <a:ln>
                <a:noFill/>
              </a:ln>
              <a:solidFill>
                <a:schemeClr val="tx2"/>
              </a:solidFill>
              <a:effectLst/>
              <a:uLnTx/>
              <a:uFillTx/>
              <a:latin typeface="Calibri"/>
              <a:ea typeface="+mj-ea"/>
              <a:cs typeface="+mj-cs"/>
            </a:endParaRPr>
          </a:p>
        </p:txBody>
      </p:sp>
      <p:sp>
        <p:nvSpPr>
          <p:cNvPr id="3" name="Rectangle 5"/>
          <p:cNvSpPr txBox="1">
            <a:spLocks noChangeArrowheads="1"/>
          </p:cNvSpPr>
          <p:nvPr/>
        </p:nvSpPr>
        <p:spPr bwMode="auto">
          <a:xfrm>
            <a:off x="381000" y="1143000"/>
            <a:ext cx="4572000" cy="5486400"/>
          </a:xfrm>
          <a:prstGeom prst="rect">
            <a:avLst/>
          </a:prstGeom>
          <a:noFill/>
          <a:ln w="9525">
            <a:noFill/>
            <a:miter lim="800000"/>
            <a:headEnd/>
            <a:tailEnd/>
          </a:ln>
        </p:spPr>
        <p:txBody>
          <a:bodyPr>
            <a:prstTxWarp prst="textNoShape">
              <a:avLst/>
            </a:prstTxWarp>
          </a:bodyPr>
          <a:lstStyle/>
          <a:p>
            <a:pPr marL="342900" indent="-342900" eaLnBrk="1" hangingPunct="1">
              <a:lnSpc>
                <a:spcPct val="90000"/>
              </a:lnSpc>
              <a:spcBef>
                <a:spcPct val="20000"/>
              </a:spcBef>
            </a:pPr>
            <a:r>
              <a:rPr lang="en-US" b="0" dirty="0">
                <a:latin typeface="Calibri"/>
                <a:ea typeface="Osaka" pitchFamily="-1" charset="-128"/>
                <a:cs typeface="Osaka" pitchFamily="-1" charset="-128"/>
              </a:rPr>
              <a:t>9 Rules</a:t>
            </a:r>
            <a:br>
              <a:rPr lang="en-US" b="0" dirty="0">
                <a:latin typeface="Calibri"/>
                <a:ea typeface="Osaka" pitchFamily="-1" charset="-128"/>
                <a:cs typeface="Osaka" pitchFamily="-1" charset="-128"/>
              </a:rPr>
            </a:br>
            <a:r>
              <a:rPr lang="en-US" b="0" dirty="0">
                <a:latin typeface="Calibri"/>
                <a:ea typeface="Osaka" pitchFamily="-1" charset="-128"/>
                <a:cs typeface="Osaka" pitchFamily="-1" charset="-128"/>
              </a:rPr>
              <a:t/>
            </a:r>
            <a:br>
              <a:rPr lang="en-US" b="0" dirty="0">
                <a:latin typeface="Calibri"/>
                <a:ea typeface="Osaka" pitchFamily="-1" charset="-128"/>
                <a:cs typeface="Osaka" pitchFamily="-1" charset="-128"/>
              </a:rPr>
            </a:br>
            <a:r>
              <a:rPr lang="en-US" b="0" dirty="0">
                <a:solidFill>
                  <a:schemeClr val="accent4"/>
                </a:solidFill>
                <a:latin typeface="Calibri"/>
                <a:ea typeface="Osaka" pitchFamily="-1" charset="-128"/>
                <a:cs typeface="Osaka" pitchFamily="-1" charset="-128"/>
              </a:rPr>
              <a:t>S   --&gt; NP VP</a:t>
            </a:r>
            <a:r>
              <a:rPr lang="en-US" b="0" dirty="0">
                <a:latin typeface="Calibri"/>
                <a:ea typeface="Osaka" pitchFamily="-1" charset="-128"/>
                <a:cs typeface="Osaka" pitchFamily="-1" charset="-128"/>
              </a:rPr>
              <a:t/>
            </a:r>
            <a:br>
              <a:rPr lang="en-US" b="0" dirty="0">
                <a:latin typeface="Calibri"/>
                <a:ea typeface="Osaka" pitchFamily="-1" charset="-128"/>
                <a:cs typeface="Osaka" pitchFamily="-1" charset="-128"/>
              </a:rPr>
            </a:br>
            <a:r>
              <a:rPr lang="en-US" b="0" dirty="0">
                <a:latin typeface="Calibri"/>
                <a:ea typeface="Osaka" pitchFamily="-1" charset="-128"/>
                <a:cs typeface="Osaka" pitchFamily="-1" charset="-128"/>
              </a:rPr>
              <a:t>S   --&gt; S’ VP</a:t>
            </a:r>
          </a:p>
          <a:p>
            <a:pPr marL="342900" indent="-342900" eaLnBrk="1" hangingPunct="1">
              <a:lnSpc>
                <a:spcPct val="90000"/>
              </a:lnSpc>
              <a:spcBef>
                <a:spcPct val="20000"/>
              </a:spcBef>
            </a:pPr>
            <a:endParaRPr lang="en-US" b="0" dirty="0">
              <a:latin typeface="Calibri"/>
              <a:ea typeface="Osaka" pitchFamily="-1" charset="-128"/>
              <a:cs typeface="Osaka" pitchFamily="-1" charset="-128"/>
            </a:endParaRPr>
          </a:p>
          <a:p>
            <a:pPr marL="342900" indent="-342900" eaLnBrk="1" hangingPunct="1">
              <a:lnSpc>
                <a:spcPct val="90000"/>
              </a:lnSpc>
              <a:spcBef>
                <a:spcPct val="20000"/>
              </a:spcBef>
            </a:pPr>
            <a:r>
              <a:rPr lang="en-US" b="0" dirty="0">
                <a:latin typeface="Calibri"/>
                <a:ea typeface="Osaka" pitchFamily="-1" charset="-128"/>
                <a:cs typeface="Osaka" pitchFamily="-1" charset="-128"/>
              </a:rPr>
              <a:t>	NP	--&gt; </a:t>
            </a:r>
            <a:r>
              <a:rPr lang="en-US" b="0" dirty="0" err="1">
                <a:latin typeface="Calibri"/>
                <a:ea typeface="Osaka" pitchFamily="-1" charset="-128"/>
                <a:cs typeface="Osaka" pitchFamily="-1" charset="-128"/>
              </a:rPr>
              <a:t>Det</a:t>
            </a:r>
            <a:r>
              <a:rPr lang="en-US" b="0" dirty="0">
                <a:latin typeface="Calibri"/>
                <a:ea typeface="Osaka" pitchFamily="-1" charset="-128"/>
                <a:cs typeface="Osaka" pitchFamily="-1" charset="-128"/>
              </a:rPr>
              <a:t> N</a:t>
            </a:r>
            <a:br>
              <a:rPr lang="en-US" b="0" dirty="0">
                <a:latin typeface="Calibri"/>
                <a:ea typeface="Osaka" pitchFamily="-1" charset="-128"/>
                <a:cs typeface="Osaka" pitchFamily="-1" charset="-128"/>
              </a:rPr>
            </a:br>
            <a:r>
              <a:rPr lang="en-US" b="0" dirty="0">
                <a:latin typeface="Calibri"/>
                <a:ea typeface="Osaka" pitchFamily="-1" charset="-128"/>
                <a:cs typeface="Osaka" pitchFamily="-1" charset="-128"/>
              </a:rPr>
              <a:t>NP	--&gt; N</a:t>
            </a:r>
          </a:p>
          <a:p>
            <a:pPr marL="342900" indent="-342900" eaLnBrk="1" hangingPunct="1">
              <a:lnSpc>
                <a:spcPct val="90000"/>
              </a:lnSpc>
              <a:spcBef>
                <a:spcPct val="20000"/>
              </a:spcBef>
            </a:pPr>
            <a:r>
              <a:rPr lang="en-US" b="0" dirty="0">
                <a:latin typeface="Calibri"/>
                <a:ea typeface="Osaka" pitchFamily="-1" charset="-128"/>
                <a:cs typeface="Osaka" pitchFamily="-1" charset="-128"/>
              </a:rPr>
              <a:t/>
            </a:r>
            <a:br>
              <a:rPr lang="en-US" b="0" dirty="0">
                <a:latin typeface="Calibri"/>
                <a:ea typeface="Osaka" pitchFamily="-1" charset="-128"/>
                <a:cs typeface="Osaka" pitchFamily="-1" charset="-128"/>
              </a:rPr>
            </a:br>
            <a:r>
              <a:rPr lang="en-US" b="0" dirty="0">
                <a:latin typeface="Calibri"/>
                <a:ea typeface="Osaka" pitchFamily="-1" charset="-128"/>
                <a:cs typeface="Osaka" pitchFamily="-1" charset="-128"/>
              </a:rPr>
              <a:t>VP	--&gt; V NP</a:t>
            </a:r>
            <a:br>
              <a:rPr lang="en-US" b="0" dirty="0">
                <a:latin typeface="Calibri"/>
                <a:ea typeface="Osaka" pitchFamily="-1" charset="-128"/>
                <a:cs typeface="Osaka" pitchFamily="-1" charset="-128"/>
              </a:rPr>
            </a:br>
            <a:r>
              <a:rPr lang="en-US" b="0" dirty="0">
                <a:latin typeface="Calibri"/>
                <a:ea typeface="Osaka" pitchFamily="-1" charset="-128"/>
                <a:cs typeface="Osaka" pitchFamily="-1" charset="-128"/>
              </a:rPr>
              <a:t>VP	--&gt; V</a:t>
            </a:r>
          </a:p>
          <a:p>
            <a:pPr marL="342900" indent="-342900" eaLnBrk="1" hangingPunct="1">
              <a:lnSpc>
                <a:spcPct val="90000"/>
              </a:lnSpc>
              <a:spcBef>
                <a:spcPct val="20000"/>
              </a:spcBef>
            </a:pPr>
            <a:r>
              <a:rPr lang="en-US" b="0" dirty="0">
                <a:latin typeface="Calibri"/>
                <a:ea typeface="Osaka" pitchFamily="-1" charset="-128"/>
                <a:cs typeface="Osaka" pitchFamily="-1" charset="-128"/>
              </a:rPr>
              <a:t>	VP --&gt; V S</a:t>
            </a:r>
          </a:p>
          <a:p>
            <a:pPr marL="342900" indent="-342900" eaLnBrk="1" hangingPunct="1">
              <a:lnSpc>
                <a:spcPct val="90000"/>
              </a:lnSpc>
              <a:spcBef>
                <a:spcPct val="20000"/>
              </a:spcBef>
            </a:pPr>
            <a:r>
              <a:rPr lang="en-US" b="0" dirty="0">
                <a:latin typeface="Calibri"/>
                <a:ea typeface="Osaka" pitchFamily="-1" charset="-128"/>
                <a:cs typeface="Osaka" pitchFamily="-1" charset="-128"/>
              </a:rPr>
              <a:t>	VP --&gt; V S’</a:t>
            </a:r>
          </a:p>
          <a:p>
            <a:pPr marL="342900" indent="-342900" eaLnBrk="1" hangingPunct="1">
              <a:lnSpc>
                <a:spcPct val="90000"/>
              </a:lnSpc>
              <a:spcBef>
                <a:spcPct val="20000"/>
              </a:spcBef>
            </a:pPr>
            <a:endParaRPr lang="en-US" b="0" dirty="0">
              <a:latin typeface="Calibri"/>
              <a:ea typeface="Osaka" pitchFamily="-1" charset="-128"/>
              <a:cs typeface="Osaka" pitchFamily="-1" charset="-128"/>
            </a:endParaRPr>
          </a:p>
          <a:p>
            <a:pPr marL="342900" indent="-342900" eaLnBrk="1" hangingPunct="1">
              <a:lnSpc>
                <a:spcPct val="90000"/>
              </a:lnSpc>
              <a:spcBef>
                <a:spcPct val="20000"/>
              </a:spcBef>
            </a:pPr>
            <a:r>
              <a:rPr lang="en-US" b="0" dirty="0">
                <a:latin typeface="Calibri"/>
                <a:ea typeface="Osaka" pitchFamily="-1" charset="-128"/>
                <a:cs typeface="Osaka" pitchFamily="-1" charset="-128"/>
              </a:rPr>
              <a:t>	S’ --&gt; Comp S</a:t>
            </a:r>
          </a:p>
        </p:txBody>
      </p:sp>
      <p:sp>
        <p:nvSpPr>
          <p:cNvPr id="4" name="Text Box 7"/>
          <p:cNvSpPr txBox="1">
            <a:spLocks noChangeArrowheads="1"/>
          </p:cNvSpPr>
          <p:nvPr/>
        </p:nvSpPr>
        <p:spPr bwMode="auto">
          <a:xfrm>
            <a:off x="3124200" y="5791200"/>
            <a:ext cx="5791200" cy="457200"/>
          </a:xfrm>
          <a:prstGeom prst="rect">
            <a:avLst/>
          </a:prstGeom>
          <a:noFill/>
          <a:ln w="9525">
            <a:noFill/>
            <a:miter lim="800000"/>
            <a:headEnd/>
            <a:tailEnd/>
          </a:ln>
        </p:spPr>
        <p:txBody>
          <a:bodyPr>
            <a:prstTxWarp prst="textNoShape">
              <a:avLst/>
            </a:prstTxWarp>
            <a:spAutoFit/>
          </a:bodyPr>
          <a:lstStyle/>
          <a:p>
            <a:r>
              <a:rPr lang="en-US" b="0" dirty="0">
                <a:latin typeface="Calibri"/>
              </a:rPr>
              <a:t>That </a:t>
            </a:r>
            <a:r>
              <a:rPr lang="en-US" b="0" dirty="0" err="1">
                <a:latin typeface="Calibri"/>
              </a:rPr>
              <a:t>Hoggle</a:t>
            </a:r>
            <a:r>
              <a:rPr lang="en-US" b="0" dirty="0">
                <a:latin typeface="Calibri"/>
              </a:rPr>
              <a:t> </a:t>
            </a:r>
            <a:r>
              <a:rPr lang="en-US" b="0" dirty="0" smtClean="0">
                <a:latin typeface="Calibri"/>
              </a:rPr>
              <a:t>  lied   surprised  Sarah</a:t>
            </a:r>
            <a:r>
              <a:rPr lang="en-US" b="0" dirty="0">
                <a:latin typeface="Calibri"/>
              </a:rPr>
              <a:t>.</a:t>
            </a:r>
          </a:p>
        </p:txBody>
      </p:sp>
      <p:sp>
        <p:nvSpPr>
          <p:cNvPr id="5" name="TextBox 4"/>
          <p:cNvSpPr txBox="1"/>
          <p:nvPr/>
        </p:nvSpPr>
        <p:spPr>
          <a:xfrm>
            <a:off x="3124200" y="5410200"/>
            <a:ext cx="857476" cy="430887"/>
          </a:xfrm>
          <a:prstGeom prst="rect">
            <a:avLst/>
          </a:prstGeom>
          <a:noFill/>
        </p:spPr>
        <p:txBody>
          <a:bodyPr wrap="none" rtlCol="0">
            <a:spAutoFit/>
          </a:bodyPr>
          <a:lstStyle/>
          <a:p>
            <a:r>
              <a:rPr lang="en-US" sz="2200" b="0" dirty="0">
                <a:latin typeface="Calibri"/>
              </a:rPr>
              <a:t>Comp</a:t>
            </a:r>
          </a:p>
        </p:txBody>
      </p:sp>
      <p:sp>
        <p:nvSpPr>
          <p:cNvPr id="6" name="TextBox 5"/>
          <p:cNvSpPr txBox="1"/>
          <p:nvPr/>
        </p:nvSpPr>
        <p:spPr>
          <a:xfrm>
            <a:off x="4191000" y="5410200"/>
            <a:ext cx="366782" cy="430887"/>
          </a:xfrm>
          <a:prstGeom prst="rect">
            <a:avLst/>
          </a:prstGeom>
          <a:noFill/>
        </p:spPr>
        <p:txBody>
          <a:bodyPr wrap="none" rtlCol="0">
            <a:spAutoFit/>
          </a:bodyPr>
          <a:lstStyle/>
          <a:p>
            <a:r>
              <a:rPr lang="en-US" sz="2200" b="0" dirty="0">
                <a:latin typeface="Calibri"/>
              </a:rPr>
              <a:t>N</a:t>
            </a:r>
          </a:p>
        </p:txBody>
      </p:sp>
      <p:sp>
        <p:nvSpPr>
          <p:cNvPr id="7" name="TextBox 6"/>
          <p:cNvSpPr txBox="1"/>
          <p:nvPr/>
        </p:nvSpPr>
        <p:spPr>
          <a:xfrm>
            <a:off x="5029200" y="5410200"/>
            <a:ext cx="344741" cy="430887"/>
          </a:xfrm>
          <a:prstGeom prst="rect">
            <a:avLst/>
          </a:prstGeom>
          <a:noFill/>
        </p:spPr>
        <p:txBody>
          <a:bodyPr wrap="none" rtlCol="0">
            <a:spAutoFit/>
          </a:bodyPr>
          <a:lstStyle/>
          <a:p>
            <a:r>
              <a:rPr lang="en-US" sz="2200" b="0" dirty="0">
                <a:latin typeface="Calibri"/>
              </a:rPr>
              <a:t>V</a:t>
            </a:r>
          </a:p>
        </p:txBody>
      </p:sp>
      <p:sp>
        <p:nvSpPr>
          <p:cNvPr id="8" name="TextBox 7"/>
          <p:cNvSpPr txBox="1"/>
          <p:nvPr/>
        </p:nvSpPr>
        <p:spPr>
          <a:xfrm>
            <a:off x="5943600" y="5410200"/>
            <a:ext cx="344741" cy="430887"/>
          </a:xfrm>
          <a:prstGeom prst="rect">
            <a:avLst/>
          </a:prstGeom>
          <a:noFill/>
        </p:spPr>
        <p:txBody>
          <a:bodyPr wrap="none" rtlCol="0">
            <a:spAutoFit/>
          </a:bodyPr>
          <a:lstStyle/>
          <a:p>
            <a:r>
              <a:rPr lang="en-US" sz="2200" b="0" dirty="0">
                <a:latin typeface="Calibri"/>
              </a:rPr>
              <a:t>V</a:t>
            </a:r>
          </a:p>
        </p:txBody>
      </p:sp>
      <p:sp>
        <p:nvSpPr>
          <p:cNvPr id="9" name="TextBox 8"/>
          <p:cNvSpPr txBox="1"/>
          <p:nvPr/>
        </p:nvSpPr>
        <p:spPr>
          <a:xfrm>
            <a:off x="7010400" y="5410200"/>
            <a:ext cx="366782" cy="430887"/>
          </a:xfrm>
          <a:prstGeom prst="rect">
            <a:avLst/>
          </a:prstGeom>
          <a:noFill/>
        </p:spPr>
        <p:txBody>
          <a:bodyPr wrap="none" rtlCol="0">
            <a:spAutoFit/>
          </a:bodyPr>
          <a:lstStyle/>
          <a:p>
            <a:r>
              <a:rPr lang="en-US" sz="2200" b="0" dirty="0">
                <a:latin typeface="Calibri"/>
              </a:rPr>
              <a:t>N</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bwMode="auto">
          <a:xfrm>
            <a:off x="0" y="22860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chemeClr val="tx2"/>
                </a:solidFill>
                <a:effectLst/>
                <a:uLnTx/>
                <a:uFillTx/>
                <a:latin typeface="Calibri"/>
                <a:ea typeface="+mj-ea"/>
                <a:cs typeface="+mj-cs"/>
              </a:rPr>
              <a:t>Figuring out structure: bottom-up</a:t>
            </a:r>
            <a:endParaRPr kumimoji="0" lang="en-US" sz="2400" b="0" i="0" u="none" strike="noStrike" kern="0" cap="none" spc="0" normalizeH="0" baseline="0" noProof="0" dirty="0" smtClean="0">
              <a:ln>
                <a:noFill/>
              </a:ln>
              <a:solidFill>
                <a:schemeClr val="tx2"/>
              </a:solidFill>
              <a:effectLst/>
              <a:uLnTx/>
              <a:uFillTx/>
              <a:latin typeface="Calibri"/>
              <a:ea typeface="+mj-ea"/>
              <a:cs typeface="+mj-cs"/>
            </a:endParaRPr>
          </a:p>
        </p:txBody>
      </p:sp>
      <p:sp>
        <p:nvSpPr>
          <p:cNvPr id="3" name="Rectangle 5"/>
          <p:cNvSpPr txBox="1">
            <a:spLocks noChangeArrowheads="1"/>
          </p:cNvSpPr>
          <p:nvPr/>
        </p:nvSpPr>
        <p:spPr bwMode="auto">
          <a:xfrm>
            <a:off x="381000" y="1143000"/>
            <a:ext cx="4572000" cy="5486400"/>
          </a:xfrm>
          <a:prstGeom prst="rect">
            <a:avLst/>
          </a:prstGeom>
          <a:noFill/>
          <a:ln w="9525">
            <a:noFill/>
            <a:miter lim="800000"/>
            <a:headEnd/>
            <a:tailEnd/>
          </a:ln>
        </p:spPr>
        <p:txBody>
          <a:bodyPr>
            <a:prstTxWarp prst="textNoShape">
              <a:avLst/>
            </a:prstTxWarp>
          </a:bodyPr>
          <a:lstStyle/>
          <a:p>
            <a:pPr marL="342900" indent="-342900" eaLnBrk="1" hangingPunct="1">
              <a:lnSpc>
                <a:spcPct val="90000"/>
              </a:lnSpc>
              <a:spcBef>
                <a:spcPct val="20000"/>
              </a:spcBef>
            </a:pPr>
            <a:r>
              <a:rPr lang="en-US" b="0" dirty="0">
                <a:latin typeface="Calibri"/>
                <a:ea typeface="Osaka" pitchFamily="-1" charset="-128"/>
                <a:cs typeface="Osaka" pitchFamily="-1" charset="-128"/>
              </a:rPr>
              <a:t>9 Rules</a:t>
            </a:r>
            <a:br>
              <a:rPr lang="en-US" b="0" dirty="0">
                <a:latin typeface="Calibri"/>
                <a:ea typeface="Osaka" pitchFamily="-1" charset="-128"/>
                <a:cs typeface="Osaka" pitchFamily="-1" charset="-128"/>
              </a:rPr>
            </a:br>
            <a:r>
              <a:rPr lang="en-US" b="0" dirty="0">
                <a:latin typeface="Calibri"/>
                <a:ea typeface="Osaka" pitchFamily="-1" charset="-128"/>
                <a:cs typeface="Osaka" pitchFamily="-1" charset="-128"/>
              </a:rPr>
              <a:t/>
            </a:r>
            <a:br>
              <a:rPr lang="en-US" b="0" dirty="0">
                <a:latin typeface="Calibri"/>
                <a:ea typeface="Osaka" pitchFamily="-1" charset="-128"/>
                <a:cs typeface="Osaka" pitchFamily="-1" charset="-128"/>
              </a:rPr>
            </a:br>
            <a:r>
              <a:rPr lang="en-US" b="0" dirty="0">
                <a:solidFill>
                  <a:schemeClr val="accent4"/>
                </a:solidFill>
                <a:latin typeface="Calibri"/>
                <a:ea typeface="Osaka" pitchFamily="-1" charset="-128"/>
                <a:cs typeface="Osaka" pitchFamily="-1" charset="-128"/>
              </a:rPr>
              <a:t>S   --&gt; NP VP</a:t>
            </a:r>
            <a:r>
              <a:rPr lang="en-US" b="0" dirty="0">
                <a:latin typeface="Calibri"/>
                <a:ea typeface="Osaka" pitchFamily="-1" charset="-128"/>
                <a:cs typeface="Osaka" pitchFamily="-1" charset="-128"/>
              </a:rPr>
              <a:t/>
            </a:r>
            <a:br>
              <a:rPr lang="en-US" b="0" dirty="0">
                <a:latin typeface="Calibri"/>
                <a:ea typeface="Osaka" pitchFamily="-1" charset="-128"/>
                <a:cs typeface="Osaka" pitchFamily="-1" charset="-128"/>
              </a:rPr>
            </a:br>
            <a:r>
              <a:rPr lang="en-US" b="0" dirty="0">
                <a:latin typeface="Calibri"/>
                <a:ea typeface="Osaka" pitchFamily="-1" charset="-128"/>
                <a:cs typeface="Osaka" pitchFamily="-1" charset="-128"/>
              </a:rPr>
              <a:t>S   --&gt; S’ VP</a:t>
            </a:r>
          </a:p>
          <a:p>
            <a:pPr marL="342900" indent="-342900" eaLnBrk="1" hangingPunct="1">
              <a:lnSpc>
                <a:spcPct val="90000"/>
              </a:lnSpc>
              <a:spcBef>
                <a:spcPct val="20000"/>
              </a:spcBef>
            </a:pPr>
            <a:endParaRPr lang="en-US" b="0" dirty="0">
              <a:latin typeface="Calibri"/>
              <a:ea typeface="Osaka" pitchFamily="-1" charset="-128"/>
              <a:cs typeface="Osaka" pitchFamily="-1" charset="-128"/>
            </a:endParaRPr>
          </a:p>
          <a:p>
            <a:pPr marL="342900" indent="-342900" eaLnBrk="1" hangingPunct="1">
              <a:lnSpc>
                <a:spcPct val="90000"/>
              </a:lnSpc>
              <a:spcBef>
                <a:spcPct val="20000"/>
              </a:spcBef>
            </a:pPr>
            <a:r>
              <a:rPr lang="en-US" b="0" dirty="0">
                <a:latin typeface="Calibri"/>
                <a:ea typeface="Osaka" pitchFamily="-1" charset="-128"/>
                <a:cs typeface="Osaka" pitchFamily="-1" charset="-128"/>
              </a:rPr>
              <a:t>	NP	--&gt; </a:t>
            </a:r>
            <a:r>
              <a:rPr lang="en-US" b="0" dirty="0" err="1">
                <a:latin typeface="Calibri"/>
                <a:ea typeface="Osaka" pitchFamily="-1" charset="-128"/>
                <a:cs typeface="Osaka" pitchFamily="-1" charset="-128"/>
              </a:rPr>
              <a:t>Det</a:t>
            </a:r>
            <a:r>
              <a:rPr lang="en-US" b="0" dirty="0">
                <a:latin typeface="Calibri"/>
                <a:ea typeface="Osaka" pitchFamily="-1" charset="-128"/>
                <a:cs typeface="Osaka" pitchFamily="-1" charset="-128"/>
              </a:rPr>
              <a:t> N</a:t>
            </a:r>
            <a:br>
              <a:rPr lang="en-US" b="0" dirty="0">
                <a:latin typeface="Calibri"/>
                <a:ea typeface="Osaka" pitchFamily="-1" charset="-128"/>
                <a:cs typeface="Osaka" pitchFamily="-1" charset="-128"/>
              </a:rPr>
            </a:br>
            <a:r>
              <a:rPr lang="en-US" b="0" dirty="0">
                <a:solidFill>
                  <a:srgbClr val="660066"/>
                </a:solidFill>
                <a:latin typeface="Calibri"/>
                <a:ea typeface="Osaka" pitchFamily="-1" charset="-128"/>
                <a:cs typeface="Osaka" pitchFamily="-1" charset="-128"/>
              </a:rPr>
              <a:t>NP	--&gt; N</a:t>
            </a:r>
          </a:p>
          <a:p>
            <a:pPr marL="342900" indent="-342900" eaLnBrk="1" hangingPunct="1">
              <a:lnSpc>
                <a:spcPct val="90000"/>
              </a:lnSpc>
              <a:spcBef>
                <a:spcPct val="20000"/>
              </a:spcBef>
            </a:pPr>
            <a:r>
              <a:rPr lang="en-US" b="0" dirty="0">
                <a:latin typeface="Calibri"/>
                <a:ea typeface="Osaka" pitchFamily="-1" charset="-128"/>
                <a:cs typeface="Osaka" pitchFamily="-1" charset="-128"/>
              </a:rPr>
              <a:t/>
            </a:r>
            <a:br>
              <a:rPr lang="en-US" b="0" dirty="0">
                <a:latin typeface="Calibri"/>
                <a:ea typeface="Osaka" pitchFamily="-1" charset="-128"/>
                <a:cs typeface="Osaka" pitchFamily="-1" charset="-128"/>
              </a:rPr>
            </a:br>
            <a:r>
              <a:rPr lang="en-US" b="0" dirty="0">
                <a:latin typeface="Calibri"/>
                <a:ea typeface="Osaka" pitchFamily="-1" charset="-128"/>
                <a:cs typeface="Osaka" pitchFamily="-1" charset="-128"/>
              </a:rPr>
              <a:t>VP	--&gt; V NP</a:t>
            </a:r>
            <a:br>
              <a:rPr lang="en-US" b="0" dirty="0">
                <a:latin typeface="Calibri"/>
                <a:ea typeface="Osaka" pitchFamily="-1" charset="-128"/>
                <a:cs typeface="Osaka" pitchFamily="-1" charset="-128"/>
              </a:rPr>
            </a:br>
            <a:r>
              <a:rPr lang="en-US" b="0" dirty="0">
                <a:latin typeface="Calibri"/>
                <a:ea typeface="Osaka" pitchFamily="-1" charset="-128"/>
                <a:cs typeface="Osaka" pitchFamily="-1" charset="-128"/>
              </a:rPr>
              <a:t>VP	--&gt; V</a:t>
            </a:r>
          </a:p>
          <a:p>
            <a:pPr marL="342900" indent="-342900" eaLnBrk="1" hangingPunct="1">
              <a:lnSpc>
                <a:spcPct val="90000"/>
              </a:lnSpc>
              <a:spcBef>
                <a:spcPct val="20000"/>
              </a:spcBef>
            </a:pPr>
            <a:r>
              <a:rPr lang="en-US" b="0" dirty="0">
                <a:latin typeface="Calibri"/>
                <a:ea typeface="Osaka" pitchFamily="-1" charset="-128"/>
                <a:cs typeface="Osaka" pitchFamily="-1" charset="-128"/>
              </a:rPr>
              <a:t>	VP --&gt; V S</a:t>
            </a:r>
          </a:p>
          <a:p>
            <a:pPr marL="342900" indent="-342900" eaLnBrk="1" hangingPunct="1">
              <a:lnSpc>
                <a:spcPct val="90000"/>
              </a:lnSpc>
              <a:spcBef>
                <a:spcPct val="20000"/>
              </a:spcBef>
            </a:pPr>
            <a:r>
              <a:rPr lang="en-US" b="0" dirty="0">
                <a:latin typeface="Calibri"/>
                <a:ea typeface="Osaka" pitchFamily="-1" charset="-128"/>
                <a:cs typeface="Osaka" pitchFamily="-1" charset="-128"/>
              </a:rPr>
              <a:t>	VP --&gt; V S’</a:t>
            </a:r>
          </a:p>
          <a:p>
            <a:pPr marL="342900" indent="-342900" eaLnBrk="1" hangingPunct="1">
              <a:lnSpc>
                <a:spcPct val="90000"/>
              </a:lnSpc>
              <a:spcBef>
                <a:spcPct val="20000"/>
              </a:spcBef>
            </a:pPr>
            <a:endParaRPr lang="en-US" b="0" dirty="0">
              <a:latin typeface="Calibri"/>
              <a:ea typeface="Osaka" pitchFamily="-1" charset="-128"/>
              <a:cs typeface="Osaka" pitchFamily="-1" charset="-128"/>
            </a:endParaRPr>
          </a:p>
          <a:p>
            <a:pPr marL="342900" indent="-342900" eaLnBrk="1" hangingPunct="1">
              <a:lnSpc>
                <a:spcPct val="90000"/>
              </a:lnSpc>
              <a:spcBef>
                <a:spcPct val="20000"/>
              </a:spcBef>
            </a:pPr>
            <a:r>
              <a:rPr lang="en-US" b="0" dirty="0">
                <a:latin typeface="Calibri"/>
                <a:ea typeface="Osaka" pitchFamily="-1" charset="-128"/>
                <a:cs typeface="Osaka" pitchFamily="-1" charset="-128"/>
              </a:rPr>
              <a:t>	S’ --&gt; Comp S</a:t>
            </a:r>
          </a:p>
        </p:txBody>
      </p:sp>
      <p:sp>
        <p:nvSpPr>
          <p:cNvPr id="4" name="Text Box 7"/>
          <p:cNvSpPr txBox="1">
            <a:spLocks noChangeArrowheads="1"/>
          </p:cNvSpPr>
          <p:nvPr/>
        </p:nvSpPr>
        <p:spPr bwMode="auto">
          <a:xfrm>
            <a:off x="3124200" y="5791200"/>
            <a:ext cx="5791200" cy="457200"/>
          </a:xfrm>
          <a:prstGeom prst="rect">
            <a:avLst/>
          </a:prstGeom>
          <a:noFill/>
          <a:ln w="9525">
            <a:noFill/>
            <a:miter lim="800000"/>
            <a:headEnd/>
            <a:tailEnd/>
          </a:ln>
        </p:spPr>
        <p:txBody>
          <a:bodyPr>
            <a:prstTxWarp prst="textNoShape">
              <a:avLst/>
            </a:prstTxWarp>
            <a:spAutoFit/>
          </a:bodyPr>
          <a:lstStyle/>
          <a:p>
            <a:r>
              <a:rPr lang="en-US" b="0" dirty="0">
                <a:latin typeface="Calibri"/>
              </a:rPr>
              <a:t>That </a:t>
            </a:r>
            <a:r>
              <a:rPr lang="en-US" b="0" dirty="0" err="1">
                <a:latin typeface="Calibri"/>
              </a:rPr>
              <a:t>Hoggle</a:t>
            </a:r>
            <a:r>
              <a:rPr lang="en-US" b="0" dirty="0">
                <a:latin typeface="Calibri"/>
              </a:rPr>
              <a:t>   lied   surprised  Sarah.</a:t>
            </a:r>
            <a:endParaRPr lang="en-US" b="0" dirty="0">
              <a:latin typeface="Calibri"/>
            </a:endParaRPr>
          </a:p>
        </p:txBody>
      </p:sp>
      <p:sp>
        <p:nvSpPr>
          <p:cNvPr id="5" name="TextBox 4"/>
          <p:cNvSpPr txBox="1"/>
          <p:nvPr/>
        </p:nvSpPr>
        <p:spPr>
          <a:xfrm>
            <a:off x="3124200" y="5410200"/>
            <a:ext cx="857476" cy="430887"/>
          </a:xfrm>
          <a:prstGeom prst="rect">
            <a:avLst/>
          </a:prstGeom>
          <a:noFill/>
        </p:spPr>
        <p:txBody>
          <a:bodyPr wrap="none" rtlCol="0">
            <a:spAutoFit/>
          </a:bodyPr>
          <a:lstStyle/>
          <a:p>
            <a:r>
              <a:rPr lang="en-US" sz="2200" b="0" dirty="0">
                <a:latin typeface="Calibri"/>
              </a:rPr>
              <a:t>Comp</a:t>
            </a:r>
          </a:p>
        </p:txBody>
      </p:sp>
      <p:sp>
        <p:nvSpPr>
          <p:cNvPr id="6" name="TextBox 5"/>
          <p:cNvSpPr txBox="1"/>
          <p:nvPr/>
        </p:nvSpPr>
        <p:spPr>
          <a:xfrm>
            <a:off x="4191000" y="5410200"/>
            <a:ext cx="366782" cy="430887"/>
          </a:xfrm>
          <a:prstGeom prst="rect">
            <a:avLst/>
          </a:prstGeom>
          <a:noFill/>
        </p:spPr>
        <p:txBody>
          <a:bodyPr wrap="none" rtlCol="0">
            <a:spAutoFit/>
          </a:bodyPr>
          <a:lstStyle/>
          <a:p>
            <a:r>
              <a:rPr lang="en-US" sz="2200" b="0" dirty="0">
                <a:latin typeface="Calibri"/>
              </a:rPr>
              <a:t>N</a:t>
            </a:r>
          </a:p>
        </p:txBody>
      </p:sp>
      <p:sp>
        <p:nvSpPr>
          <p:cNvPr id="7" name="TextBox 6"/>
          <p:cNvSpPr txBox="1"/>
          <p:nvPr/>
        </p:nvSpPr>
        <p:spPr>
          <a:xfrm>
            <a:off x="5029200" y="5410200"/>
            <a:ext cx="344741" cy="430887"/>
          </a:xfrm>
          <a:prstGeom prst="rect">
            <a:avLst/>
          </a:prstGeom>
          <a:noFill/>
        </p:spPr>
        <p:txBody>
          <a:bodyPr wrap="none" rtlCol="0">
            <a:spAutoFit/>
          </a:bodyPr>
          <a:lstStyle/>
          <a:p>
            <a:r>
              <a:rPr lang="en-US" sz="2200" b="0" dirty="0">
                <a:latin typeface="Calibri"/>
              </a:rPr>
              <a:t>V</a:t>
            </a:r>
          </a:p>
        </p:txBody>
      </p:sp>
      <p:sp>
        <p:nvSpPr>
          <p:cNvPr id="8" name="TextBox 7"/>
          <p:cNvSpPr txBox="1"/>
          <p:nvPr/>
        </p:nvSpPr>
        <p:spPr>
          <a:xfrm>
            <a:off x="5943600" y="5410200"/>
            <a:ext cx="344741" cy="430887"/>
          </a:xfrm>
          <a:prstGeom prst="rect">
            <a:avLst/>
          </a:prstGeom>
          <a:noFill/>
        </p:spPr>
        <p:txBody>
          <a:bodyPr wrap="none" rtlCol="0">
            <a:spAutoFit/>
          </a:bodyPr>
          <a:lstStyle/>
          <a:p>
            <a:r>
              <a:rPr lang="en-US" sz="2200" b="0" dirty="0">
                <a:latin typeface="Calibri"/>
              </a:rPr>
              <a:t>V</a:t>
            </a:r>
          </a:p>
        </p:txBody>
      </p:sp>
      <p:sp>
        <p:nvSpPr>
          <p:cNvPr id="9" name="TextBox 8"/>
          <p:cNvSpPr txBox="1"/>
          <p:nvPr/>
        </p:nvSpPr>
        <p:spPr>
          <a:xfrm>
            <a:off x="7010400" y="5410200"/>
            <a:ext cx="366782" cy="430887"/>
          </a:xfrm>
          <a:prstGeom prst="rect">
            <a:avLst/>
          </a:prstGeom>
          <a:noFill/>
        </p:spPr>
        <p:txBody>
          <a:bodyPr wrap="none" rtlCol="0">
            <a:spAutoFit/>
          </a:bodyPr>
          <a:lstStyle/>
          <a:p>
            <a:r>
              <a:rPr lang="en-US" sz="2200" b="0" dirty="0">
                <a:latin typeface="Calibri"/>
              </a:rPr>
              <a:t>N</a:t>
            </a:r>
          </a:p>
        </p:txBody>
      </p:sp>
      <p:sp>
        <p:nvSpPr>
          <p:cNvPr id="10" name="Rectangle 25"/>
          <p:cNvSpPr>
            <a:spLocks noChangeArrowheads="1"/>
          </p:cNvSpPr>
          <p:nvPr/>
        </p:nvSpPr>
        <p:spPr bwMode="auto">
          <a:xfrm>
            <a:off x="6858000" y="4800600"/>
            <a:ext cx="542336"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NP</a:t>
            </a:r>
          </a:p>
        </p:txBody>
      </p:sp>
      <p:cxnSp>
        <p:nvCxnSpPr>
          <p:cNvPr id="11" name="AutoShape 39"/>
          <p:cNvCxnSpPr>
            <a:cxnSpLocks noChangeShapeType="1"/>
          </p:cNvCxnSpPr>
          <p:nvPr/>
        </p:nvCxnSpPr>
        <p:spPr bwMode="auto">
          <a:xfrm>
            <a:off x="7162800" y="5257800"/>
            <a:ext cx="50800" cy="228600"/>
          </a:xfrm>
          <a:prstGeom prst="straightConnector1">
            <a:avLst/>
          </a:prstGeom>
          <a:noFill/>
          <a:ln w="9525">
            <a:solidFill>
              <a:schemeClr val="tx1"/>
            </a:solidFill>
            <a:round/>
            <a:headEnd/>
            <a:tailEnd type="triangle" w="med" len="med"/>
          </a:ln>
        </p:spPr>
      </p:cxn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bwMode="auto">
          <a:xfrm>
            <a:off x="0" y="22860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chemeClr val="tx2"/>
                </a:solidFill>
                <a:effectLst/>
                <a:uLnTx/>
                <a:uFillTx/>
                <a:latin typeface="Calibri"/>
                <a:ea typeface="+mj-ea"/>
                <a:cs typeface="+mj-cs"/>
              </a:rPr>
              <a:t>Figuring out structure: bottom-up</a:t>
            </a:r>
            <a:endParaRPr kumimoji="0" lang="en-US" sz="2400" b="0" i="0" u="none" strike="noStrike" kern="0" cap="none" spc="0" normalizeH="0" baseline="0" noProof="0" dirty="0" smtClean="0">
              <a:ln>
                <a:noFill/>
              </a:ln>
              <a:solidFill>
                <a:schemeClr val="tx2"/>
              </a:solidFill>
              <a:effectLst/>
              <a:uLnTx/>
              <a:uFillTx/>
              <a:latin typeface="Calibri"/>
              <a:ea typeface="+mj-ea"/>
              <a:cs typeface="+mj-cs"/>
            </a:endParaRPr>
          </a:p>
        </p:txBody>
      </p:sp>
      <p:sp>
        <p:nvSpPr>
          <p:cNvPr id="3" name="Rectangle 5"/>
          <p:cNvSpPr txBox="1">
            <a:spLocks noChangeArrowheads="1"/>
          </p:cNvSpPr>
          <p:nvPr/>
        </p:nvSpPr>
        <p:spPr bwMode="auto">
          <a:xfrm>
            <a:off x="381000" y="1143000"/>
            <a:ext cx="4572000" cy="5486400"/>
          </a:xfrm>
          <a:prstGeom prst="rect">
            <a:avLst/>
          </a:prstGeom>
          <a:noFill/>
          <a:ln w="9525">
            <a:noFill/>
            <a:miter lim="800000"/>
            <a:headEnd/>
            <a:tailEnd/>
          </a:ln>
        </p:spPr>
        <p:txBody>
          <a:bodyPr>
            <a:prstTxWarp prst="textNoShape">
              <a:avLst/>
            </a:prstTxWarp>
          </a:bodyPr>
          <a:lstStyle/>
          <a:p>
            <a:pPr marL="342900" indent="-342900" eaLnBrk="1" hangingPunct="1">
              <a:lnSpc>
                <a:spcPct val="90000"/>
              </a:lnSpc>
              <a:spcBef>
                <a:spcPct val="20000"/>
              </a:spcBef>
            </a:pPr>
            <a:r>
              <a:rPr lang="en-US" b="0" dirty="0">
                <a:latin typeface="Calibri"/>
                <a:ea typeface="Osaka" pitchFamily="-1" charset="-128"/>
                <a:cs typeface="Osaka" pitchFamily="-1" charset="-128"/>
              </a:rPr>
              <a:t>9 Rules</a:t>
            </a:r>
            <a:br>
              <a:rPr lang="en-US" b="0" dirty="0">
                <a:latin typeface="Calibri"/>
                <a:ea typeface="Osaka" pitchFamily="-1" charset="-128"/>
                <a:cs typeface="Osaka" pitchFamily="-1" charset="-128"/>
              </a:rPr>
            </a:br>
            <a:r>
              <a:rPr lang="en-US" b="0" dirty="0">
                <a:latin typeface="Calibri"/>
                <a:ea typeface="Osaka" pitchFamily="-1" charset="-128"/>
                <a:cs typeface="Osaka" pitchFamily="-1" charset="-128"/>
              </a:rPr>
              <a:t/>
            </a:r>
            <a:br>
              <a:rPr lang="en-US" b="0" dirty="0">
                <a:latin typeface="Calibri"/>
                <a:ea typeface="Osaka" pitchFamily="-1" charset="-128"/>
                <a:cs typeface="Osaka" pitchFamily="-1" charset="-128"/>
              </a:rPr>
            </a:br>
            <a:r>
              <a:rPr lang="en-US" b="0" dirty="0">
                <a:solidFill>
                  <a:schemeClr val="accent4"/>
                </a:solidFill>
                <a:latin typeface="Calibri"/>
                <a:ea typeface="Osaka" pitchFamily="-1" charset="-128"/>
                <a:cs typeface="Osaka" pitchFamily="-1" charset="-128"/>
              </a:rPr>
              <a:t>S   --&gt; NP VP</a:t>
            </a:r>
            <a:r>
              <a:rPr lang="en-US" b="0" dirty="0">
                <a:latin typeface="Calibri"/>
                <a:ea typeface="Osaka" pitchFamily="-1" charset="-128"/>
                <a:cs typeface="Osaka" pitchFamily="-1" charset="-128"/>
              </a:rPr>
              <a:t/>
            </a:r>
            <a:br>
              <a:rPr lang="en-US" b="0" dirty="0">
                <a:latin typeface="Calibri"/>
                <a:ea typeface="Osaka" pitchFamily="-1" charset="-128"/>
                <a:cs typeface="Osaka" pitchFamily="-1" charset="-128"/>
              </a:rPr>
            </a:br>
            <a:r>
              <a:rPr lang="en-US" b="0" dirty="0">
                <a:latin typeface="Calibri"/>
                <a:ea typeface="Osaka" pitchFamily="-1" charset="-128"/>
                <a:cs typeface="Osaka" pitchFamily="-1" charset="-128"/>
              </a:rPr>
              <a:t>S   --&gt; S’ VP</a:t>
            </a:r>
          </a:p>
          <a:p>
            <a:pPr marL="342900" indent="-342900" eaLnBrk="1" hangingPunct="1">
              <a:lnSpc>
                <a:spcPct val="90000"/>
              </a:lnSpc>
              <a:spcBef>
                <a:spcPct val="20000"/>
              </a:spcBef>
            </a:pPr>
            <a:endParaRPr lang="en-US" b="0" dirty="0">
              <a:latin typeface="Calibri"/>
              <a:ea typeface="Osaka" pitchFamily="-1" charset="-128"/>
              <a:cs typeface="Osaka" pitchFamily="-1" charset="-128"/>
            </a:endParaRPr>
          </a:p>
          <a:p>
            <a:pPr marL="342900" indent="-342900" eaLnBrk="1" hangingPunct="1">
              <a:lnSpc>
                <a:spcPct val="90000"/>
              </a:lnSpc>
              <a:spcBef>
                <a:spcPct val="20000"/>
              </a:spcBef>
            </a:pPr>
            <a:r>
              <a:rPr lang="en-US" b="0" dirty="0">
                <a:latin typeface="Calibri"/>
                <a:ea typeface="Osaka" pitchFamily="-1" charset="-128"/>
                <a:cs typeface="Osaka" pitchFamily="-1" charset="-128"/>
              </a:rPr>
              <a:t>	NP	--&gt; </a:t>
            </a:r>
            <a:r>
              <a:rPr lang="en-US" b="0" dirty="0" err="1">
                <a:latin typeface="Calibri"/>
                <a:ea typeface="Osaka" pitchFamily="-1" charset="-128"/>
                <a:cs typeface="Osaka" pitchFamily="-1" charset="-128"/>
              </a:rPr>
              <a:t>Det</a:t>
            </a:r>
            <a:r>
              <a:rPr lang="en-US" b="0" dirty="0">
                <a:latin typeface="Calibri"/>
                <a:ea typeface="Osaka" pitchFamily="-1" charset="-128"/>
                <a:cs typeface="Osaka" pitchFamily="-1" charset="-128"/>
              </a:rPr>
              <a:t> N</a:t>
            </a:r>
            <a:br>
              <a:rPr lang="en-US" b="0" dirty="0">
                <a:latin typeface="Calibri"/>
                <a:ea typeface="Osaka" pitchFamily="-1" charset="-128"/>
                <a:cs typeface="Osaka" pitchFamily="-1" charset="-128"/>
              </a:rPr>
            </a:br>
            <a:r>
              <a:rPr lang="en-US" b="0" dirty="0">
                <a:latin typeface="Calibri"/>
                <a:ea typeface="Osaka" pitchFamily="-1" charset="-128"/>
                <a:cs typeface="Osaka" pitchFamily="-1" charset="-128"/>
              </a:rPr>
              <a:t>NP	--&gt; N</a:t>
            </a:r>
          </a:p>
          <a:p>
            <a:pPr marL="342900" indent="-342900" eaLnBrk="1" hangingPunct="1">
              <a:lnSpc>
                <a:spcPct val="90000"/>
              </a:lnSpc>
              <a:spcBef>
                <a:spcPct val="20000"/>
              </a:spcBef>
            </a:pPr>
            <a:r>
              <a:rPr lang="en-US" b="0" dirty="0">
                <a:latin typeface="Calibri"/>
                <a:ea typeface="Osaka" pitchFamily="-1" charset="-128"/>
                <a:cs typeface="Osaka" pitchFamily="-1" charset="-128"/>
              </a:rPr>
              <a:t/>
            </a:r>
            <a:br>
              <a:rPr lang="en-US" b="0" dirty="0">
                <a:latin typeface="Calibri"/>
                <a:ea typeface="Osaka" pitchFamily="-1" charset="-128"/>
                <a:cs typeface="Osaka" pitchFamily="-1" charset="-128"/>
              </a:rPr>
            </a:br>
            <a:r>
              <a:rPr lang="en-US" b="0" dirty="0">
                <a:solidFill>
                  <a:srgbClr val="660066"/>
                </a:solidFill>
                <a:latin typeface="Calibri"/>
                <a:ea typeface="Osaka" pitchFamily="-1" charset="-128"/>
                <a:cs typeface="Osaka" pitchFamily="-1" charset="-128"/>
              </a:rPr>
              <a:t>VP	--&gt; V NP</a:t>
            </a:r>
            <a:r>
              <a:rPr lang="en-US" b="0" dirty="0">
                <a:latin typeface="Calibri"/>
                <a:ea typeface="Osaka" pitchFamily="-1" charset="-128"/>
                <a:cs typeface="Osaka" pitchFamily="-1" charset="-128"/>
              </a:rPr>
              <a:t/>
            </a:r>
            <a:br>
              <a:rPr lang="en-US" b="0" dirty="0">
                <a:latin typeface="Calibri"/>
                <a:ea typeface="Osaka" pitchFamily="-1" charset="-128"/>
                <a:cs typeface="Osaka" pitchFamily="-1" charset="-128"/>
              </a:rPr>
            </a:br>
            <a:r>
              <a:rPr lang="en-US" b="0" dirty="0">
                <a:latin typeface="Calibri"/>
                <a:ea typeface="Osaka" pitchFamily="-1" charset="-128"/>
                <a:cs typeface="Osaka" pitchFamily="-1" charset="-128"/>
              </a:rPr>
              <a:t>VP	--&gt; V</a:t>
            </a:r>
          </a:p>
          <a:p>
            <a:pPr marL="342900" indent="-342900" eaLnBrk="1" hangingPunct="1">
              <a:lnSpc>
                <a:spcPct val="90000"/>
              </a:lnSpc>
              <a:spcBef>
                <a:spcPct val="20000"/>
              </a:spcBef>
            </a:pPr>
            <a:r>
              <a:rPr lang="en-US" b="0" dirty="0">
                <a:latin typeface="Calibri"/>
                <a:ea typeface="Osaka" pitchFamily="-1" charset="-128"/>
                <a:cs typeface="Osaka" pitchFamily="-1" charset="-128"/>
              </a:rPr>
              <a:t>	VP --&gt; V S</a:t>
            </a:r>
          </a:p>
          <a:p>
            <a:pPr marL="342900" indent="-342900" eaLnBrk="1" hangingPunct="1">
              <a:lnSpc>
                <a:spcPct val="90000"/>
              </a:lnSpc>
              <a:spcBef>
                <a:spcPct val="20000"/>
              </a:spcBef>
            </a:pPr>
            <a:r>
              <a:rPr lang="en-US" b="0" dirty="0">
                <a:latin typeface="Calibri"/>
                <a:ea typeface="Osaka" pitchFamily="-1" charset="-128"/>
                <a:cs typeface="Osaka" pitchFamily="-1" charset="-128"/>
              </a:rPr>
              <a:t>	VP --&gt; V S’</a:t>
            </a:r>
          </a:p>
          <a:p>
            <a:pPr marL="342900" indent="-342900" eaLnBrk="1" hangingPunct="1">
              <a:lnSpc>
                <a:spcPct val="90000"/>
              </a:lnSpc>
              <a:spcBef>
                <a:spcPct val="20000"/>
              </a:spcBef>
            </a:pPr>
            <a:endParaRPr lang="en-US" b="0" dirty="0">
              <a:latin typeface="Calibri"/>
              <a:ea typeface="Osaka" pitchFamily="-1" charset="-128"/>
              <a:cs typeface="Osaka" pitchFamily="-1" charset="-128"/>
            </a:endParaRPr>
          </a:p>
          <a:p>
            <a:pPr marL="342900" indent="-342900" eaLnBrk="1" hangingPunct="1">
              <a:lnSpc>
                <a:spcPct val="90000"/>
              </a:lnSpc>
              <a:spcBef>
                <a:spcPct val="20000"/>
              </a:spcBef>
            </a:pPr>
            <a:r>
              <a:rPr lang="en-US" b="0" dirty="0">
                <a:latin typeface="Calibri"/>
                <a:ea typeface="Osaka" pitchFamily="-1" charset="-128"/>
                <a:cs typeface="Osaka" pitchFamily="-1" charset="-128"/>
              </a:rPr>
              <a:t>	S’ --&gt; Comp S</a:t>
            </a:r>
          </a:p>
        </p:txBody>
      </p:sp>
      <p:sp>
        <p:nvSpPr>
          <p:cNvPr id="4" name="Text Box 7"/>
          <p:cNvSpPr txBox="1">
            <a:spLocks noChangeArrowheads="1"/>
          </p:cNvSpPr>
          <p:nvPr/>
        </p:nvSpPr>
        <p:spPr bwMode="auto">
          <a:xfrm>
            <a:off x="3124200" y="5791200"/>
            <a:ext cx="5791200" cy="457200"/>
          </a:xfrm>
          <a:prstGeom prst="rect">
            <a:avLst/>
          </a:prstGeom>
          <a:noFill/>
          <a:ln w="9525">
            <a:noFill/>
            <a:miter lim="800000"/>
            <a:headEnd/>
            <a:tailEnd/>
          </a:ln>
        </p:spPr>
        <p:txBody>
          <a:bodyPr>
            <a:prstTxWarp prst="textNoShape">
              <a:avLst/>
            </a:prstTxWarp>
            <a:spAutoFit/>
          </a:bodyPr>
          <a:lstStyle/>
          <a:p>
            <a:r>
              <a:rPr lang="en-US" b="0" dirty="0">
                <a:latin typeface="Calibri"/>
              </a:rPr>
              <a:t>That </a:t>
            </a:r>
            <a:r>
              <a:rPr lang="en-US" b="0" dirty="0" err="1">
                <a:latin typeface="Calibri"/>
              </a:rPr>
              <a:t>Hoggle</a:t>
            </a:r>
            <a:r>
              <a:rPr lang="en-US" b="0" dirty="0">
                <a:latin typeface="Calibri"/>
              </a:rPr>
              <a:t>   lied   surprised  Sarah.</a:t>
            </a:r>
            <a:endParaRPr lang="en-US" b="0" dirty="0">
              <a:latin typeface="Calibri"/>
            </a:endParaRPr>
          </a:p>
        </p:txBody>
      </p:sp>
      <p:sp>
        <p:nvSpPr>
          <p:cNvPr id="5" name="TextBox 4"/>
          <p:cNvSpPr txBox="1"/>
          <p:nvPr/>
        </p:nvSpPr>
        <p:spPr>
          <a:xfrm>
            <a:off x="3124200" y="5410200"/>
            <a:ext cx="857476" cy="430887"/>
          </a:xfrm>
          <a:prstGeom prst="rect">
            <a:avLst/>
          </a:prstGeom>
          <a:noFill/>
        </p:spPr>
        <p:txBody>
          <a:bodyPr wrap="none" rtlCol="0">
            <a:spAutoFit/>
          </a:bodyPr>
          <a:lstStyle/>
          <a:p>
            <a:r>
              <a:rPr lang="en-US" sz="2200" b="0" dirty="0">
                <a:latin typeface="Calibri"/>
              </a:rPr>
              <a:t>Comp</a:t>
            </a:r>
          </a:p>
        </p:txBody>
      </p:sp>
      <p:sp>
        <p:nvSpPr>
          <p:cNvPr id="6" name="TextBox 5"/>
          <p:cNvSpPr txBox="1"/>
          <p:nvPr/>
        </p:nvSpPr>
        <p:spPr>
          <a:xfrm>
            <a:off x="4191000" y="5410200"/>
            <a:ext cx="366782" cy="430887"/>
          </a:xfrm>
          <a:prstGeom prst="rect">
            <a:avLst/>
          </a:prstGeom>
          <a:noFill/>
        </p:spPr>
        <p:txBody>
          <a:bodyPr wrap="none" rtlCol="0">
            <a:spAutoFit/>
          </a:bodyPr>
          <a:lstStyle/>
          <a:p>
            <a:r>
              <a:rPr lang="en-US" sz="2200" b="0" dirty="0">
                <a:latin typeface="Calibri"/>
              </a:rPr>
              <a:t>N</a:t>
            </a:r>
          </a:p>
        </p:txBody>
      </p:sp>
      <p:sp>
        <p:nvSpPr>
          <p:cNvPr id="7" name="TextBox 6"/>
          <p:cNvSpPr txBox="1"/>
          <p:nvPr/>
        </p:nvSpPr>
        <p:spPr>
          <a:xfrm>
            <a:off x="5029200" y="5410200"/>
            <a:ext cx="344741" cy="430887"/>
          </a:xfrm>
          <a:prstGeom prst="rect">
            <a:avLst/>
          </a:prstGeom>
          <a:noFill/>
        </p:spPr>
        <p:txBody>
          <a:bodyPr wrap="none" rtlCol="0">
            <a:spAutoFit/>
          </a:bodyPr>
          <a:lstStyle/>
          <a:p>
            <a:r>
              <a:rPr lang="en-US" sz="2200" b="0" dirty="0">
                <a:latin typeface="Calibri"/>
              </a:rPr>
              <a:t>V</a:t>
            </a:r>
          </a:p>
        </p:txBody>
      </p:sp>
      <p:sp>
        <p:nvSpPr>
          <p:cNvPr id="8" name="TextBox 7"/>
          <p:cNvSpPr txBox="1"/>
          <p:nvPr/>
        </p:nvSpPr>
        <p:spPr>
          <a:xfrm>
            <a:off x="5943600" y="5410200"/>
            <a:ext cx="344741" cy="430887"/>
          </a:xfrm>
          <a:prstGeom prst="rect">
            <a:avLst/>
          </a:prstGeom>
          <a:noFill/>
        </p:spPr>
        <p:txBody>
          <a:bodyPr wrap="none" rtlCol="0">
            <a:spAutoFit/>
          </a:bodyPr>
          <a:lstStyle/>
          <a:p>
            <a:r>
              <a:rPr lang="en-US" sz="2200" b="0" dirty="0">
                <a:latin typeface="Calibri"/>
              </a:rPr>
              <a:t>V</a:t>
            </a:r>
          </a:p>
        </p:txBody>
      </p:sp>
      <p:sp>
        <p:nvSpPr>
          <p:cNvPr id="9" name="TextBox 8"/>
          <p:cNvSpPr txBox="1"/>
          <p:nvPr/>
        </p:nvSpPr>
        <p:spPr>
          <a:xfrm>
            <a:off x="7010400" y="5410200"/>
            <a:ext cx="366782" cy="430887"/>
          </a:xfrm>
          <a:prstGeom prst="rect">
            <a:avLst/>
          </a:prstGeom>
          <a:noFill/>
        </p:spPr>
        <p:txBody>
          <a:bodyPr wrap="none" rtlCol="0">
            <a:spAutoFit/>
          </a:bodyPr>
          <a:lstStyle/>
          <a:p>
            <a:r>
              <a:rPr lang="en-US" sz="2200" b="0" dirty="0">
                <a:latin typeface="Calibri"/>
              </a:rPr>
              <a:t>N</a:t>
            </a:r>
          </a:p>
        </p:txBody>
      </p:sp>
      <p:sp>
        <p:nvSpPr>
          <p:cNvPr id="10" name="Rectangle 25"/>
          <p:cNvSpPr>
            <a:spLocks noChangeArrowheads="1"/>
          </p:cNvSpPr>
          <p:nvPr/>
        </p:nvSpPr>
        <p:spPr bwMode="auto">
          <a:xfrm>
            <a:off x="6858000" y="4800600"/>
            <a:ext cx="542336"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NP</a:t>
            </a:r>
          </a:p>
        </p:txBody>
      </p:sp>
      <p:cxnSp>
        <p:nvCxnSpPr>
          <p:cNvPr id="11" name="AutoShape 39"/>
          <p:cNvCxnSpPr>
            <a:cxnSpLocks noChangeShapeType="1"/>
          </p:cNvCxnSpPr>
          <p:nvPr/>
        </p:nvCxnSpPr>
        <p:spPr bwMode="auto">
          <a:xfrm>
            <a:off x="7162800" y="5257800"/>
            <a:ext cx="50800" cy="228600"/>
          </a:xfrm>
          <a:prstGeom prst="straightConnector1">
            <a:avLst/>
          </a:prstGeom>
          <a:noFill/>
          <a:ln w="9525">
            <a:solidFill>
              <a:schemeClr val="tx1"/>
            </a:solidFill>
            <a:round/>
            <a:headEnd/>
            <a:tailEnd type="triangle" w="med" len="med"/>
          </a:ln>
        </p:spPr>
      </p:cxnSp>
      <p:cxnSp>
        <p:nvCxnSpPr>
          <p:cNvPr id="12" name="AutoShape 39"/>
          <p:cNvCxnSpPr>
            <a:cxnSpLocks noChangeShapeType="1"/>
          </p:cNvCxnSpPr>
          <p:nvPr/>
        </p:nvCxnSpPr>
        <p:spPr bwMode="auto">
          <a:xfrm rot="5400000">
            <a:off x="5930900" y="4864100"/>
            <a:ext cx="762000" cy="330200"/>
          </a:xfrm>
          <a:prstGeom prst="straightConnector1">
            <a:avLst/>
          </a:prstGeom>
          <a:noFill/>
          <a:ln w="9525">
            <a:solidFill>
              <a:schemeClr val="tx1"/>
            </a:solidFill>
            <a:round/>
            <a:headEnd/>
            <a:tailEnd type="triangle" w="med" len="med"/>
          </a:ln>
        </p:spPr>
      </p:cxnSp>
      <p:sp>
        <p:nvSpPr>
          <p:cNvPr id="14" name="Rectangle 25"/>
          <p:cNvSpPr>
            <a:spLocks noChangeArrowheads="1"/>
          </p:cNvSpPr>
          <p:nvPr/>
        </p:nvSpPr>
        <p:spPr bwMode="auto">
          <a:xfrm>
            <a:off x="6324600" y="4191000"/>
            <a:ext cx="518291"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VP</a:t>
            </a:r>
          </a:p>
        </p:txBody>
      </p:sp>
      <p:cxnSp>
        <p:nvCxnSpPr>
          <p:cNvPr id="16" name="AutoShape 39"/>
          <p:cNvCxnSpPr>
            <a:cxnSpLocks noChangeShapeType="1"/>
            <a:stCxn id="14" idx="2"/>
          </p:cNvCxnSpPr>
          <p:nvPr/>
        </p:nvCxnSpPr>
        <p:spPr bwMode="auto">
          <a:xfrm>
            <a:off x="6583746" y="4652665"/>
            <a:ext cx="426655" cy="224134"/>
          </a:xfrm>
          <a:prstGeom prst="straightConnector1">
            <a:avLst/>
          </a:prstGeom>
          <a:noFill/>
          <a:ln w="9525">
            <a:solidFill>
              <a:schemeClr val="tx1"/>
            </a:solidFill>
            <a:round/>
            <a:headEnd/>
            <a:tailEnd type="triangle" w="med" len="med"/>
          </a:ln>
        </p:spPr>
      </p:cxn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bwMode="auto">
          <a:xfrm>
            <a:off x="0" y="22860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chemeClr val="tx2"/>
                </a:solidFill>
                <a:effectLst/>
                <a:uLnTx/>
                <a:uFillTx/>
                <a:latin typeface="Calibri"/>
                <a:ea typeface="+mj-ea"/>
                <a:cs typeface="+mj-cs"/>
              </a:rPr>
              <a:t>Figuring out structure: bottom-up</a:t>
            </a:r>
            <a:endParaRPr kumimoji="0" lang="en-US" sz="2400" b="0" i="0" u="none" strike="noStrike" kern="0" cap="none" spc="0" normalizeH="0" baseline="0" noProof="0" dirty="0" smtClean="0">
              <a:ln>
                <a:noFill/>
              </a:ln>
              <a:solidFill>
                <a:schemeClr val="tx2"/>
              </a:solidFill>
              <a:effectLst/>
              <a:uLnTx/>
              <a:uFillTx/>
              <a:latin typeface="Calibri"/>
              <a:ea typeface="+mj-ea"/>
              <a:cs typeface="+mj-cs"/>
            </a:endParaRPr>
          </a:p>
        </p:txBody>
      </p:sp>
      <p:sp>
        <p:nvSpPr>
          <p:cNvPr id="3" name="Rectangle 5"/>
          <p:cNvSpPr txBox="1">
            <a:spLocks noChangeArrowheads="1"/>
          </p:cNvSpPr>
          <p:nvPr/>
        </p:nvSpPr>
        <p:spPr bwMode="auto">
          <a:xfrm>
            <a:off x="381000" y="1143000"/>
            <a:ext cx="4572000" cy="5486400"/>
          </a:xfrm>
          <a:prstGeom prst="rect">
            <a:avLst/>
          </a:prstGeom>
          <a:noFill/>
          <a:ln w="9525">
            <a:noFill/>
            <a:miter lim="800000"/>
            <a:headEnd/>
            <a:tailEnd/>
          </a:ln>
        </p:spPr>
        <p:txBody>
          <a:bodyPr>
            <a:prstTxWarp prst="textNoShape">
              <a:avLst/>
            </a:prstTxWarp>
          </a:bodyPr>
          <a:lstStyle/>
          <a:p>
            <a:pPr marL="342900" indent="-342900" eaLnBrk="1" hangingPunct="1">
              <a:lnSpc>
                <a:spcPct val="90000"/>
              </a:lnSpc>
              <a:spcBef>
                <a:spcPct val="20000"/>
              </a:spcBef>
            </a:pPr>
            <a:r>
              <a:rPr lang="en-US" b="0" dirty="0">
                <a:latin typeface="Calibri"/>
                <a:ea typeface="Osaka" pitchFamily="-1" charset="-128"/>
                <a:cs typeface="Osaka" pitchFamily="-1" charset="-128"/>
              </a:rPr>
              <a:t>9 Rules</a:t>
            </a:r>
            <a:br>
              <a:rPr lang="en-US" b="0" dirty="0">
                <a:latin typeface="Calibri"/>
                <a:ea typeface="Osaka" pitchFamily="-1" charset="-128"/>
                <a:cs typeface="Osaka" pitchFamily="-1" charset="-128"/>
              </a:rPr>
            </a:br>
            <a:r>
              <a:rPr lang="en-US" b="0" dirty="0">
                <a:latin typeface="Calibri"/>
                <a:ea typeface="Osaka" pitchFamily="-1" charset="-128"/>
                <a:cs typeface="Osaka" pitchFamily="-1" charset="-128"/>
              </a:rPr>
              <a:t/>
            </a:r>
            <a:br>
              <a:rPr lang="en-US" b="0" dirty="0">
                <a:latin typeface="Calibri"/>
                <a:ea typeface="Osaka" pitchFamily="-1" charset="-128"/>
                <a:cs typeface="Osaka" pitchFamily="-1" charset="-128"/>
              </a:rPr>
            </a:br>
            <a:r>
              <a:rPr lang="en-US" b="0" dirty="0">
                <a:solidFill>
                  <a:schemeClr val="accent4"/>
                </a:solidFill>
                <a:latin typeface="Calibri"/>
                <a:ea typeface="Osaka" pitchFamily="-1" charset="-128"/>
                <a:cs typeface="Osaka" pitchFamily="-1" charset="-128"/>
              </a:rPr>
              <a:t>S   --&gt; NP VP</a:t>
            </a:r>
            <a:r>
              <a:rPr lang="en-US" b="0" dirty="0">
                <a:latin typeface="Calibri"/>
                <a:ea typeface="Osaka" pitchFamily="-1" charset="-128"/>
                <a:cs typeface="Osaka" pitchFamily="-1" charset="-128"/>
              </a:rPr>
              <a:t/>
            </a:r>
            <a:br>
              <a:rPr lang="en-US" b="0" dirty="0">
                <a:latin typeface="Calibri"/>
                <a:ea typeface="Osaka" pitchFamily="-1" charset="-128"/>
                <a:cs typeface="Osaka" pitchFamily="-1" charset="-128"/>
              </a:rPr>
            </a:br>
            <a:r>
              <a:rPr lang="en-US" b="0" dirty="0">
                <a:latin typeface="Calibri"/>
                <a:ea typeface="Osaka" pitchFamily="-1" charset="-128"/>
                <a:cs typeface="Osaka" pitchFamily="-1" charset="-128"/>
              </a:rPr>
              <a:t>S   --&gt; S’ VP</a:t>
            </a:r>
          </a:p>
          <a:p>
            <a:pPr marL="342900" indent="-342900" eaLnBrk="1" hangingPunct="1">
              <a:lnSpc>
                <a:spcPct val="90000"/>
              </a:lnSpc>
              <a:spcBef>
                <a:spcPct val="20000"/>
              </a:spcBef>
            </a:pPr>
            <a:endParaRPr lang="en-US" b="0" dirty="0">
              <a:latin typeface="Calibri"/>
              <a:ea typeface="Osaka" pitchFamily="-1" charset="-128"/>
              <a:cs typeface="Osaka" pitchFamily="-1" charset="-128"/>
            </a:endParaRPr>
          </a:p>
          <a:p>
            <a:pPr marL="342900" indent="-342900" eaLnBrk="1" hangingPunct="1">
              <a:lnSpc>
                <a:spcPct val="90000"/>
              </a:lnSpc>
              <a:spcBef>
                <a:spcPct val="20000"/>
              </a:spcBef>
            </a:pPr>
            <a:r>
              <a:rPr lang="en-US" b="0" dirty="0">
                <a:latin typeface="Calibri"/>
                <a:ea typeface="Osaka" pitchFamily="-1" charset="-128"/>
                <a:cs typeface="Osaka" pitchFamily="-1" charset="-128"/>
              </a:rPr>
              <a:t>	NP	--&gt; </a:t>
            </a:r>
            <a:r>
              <a:rPr lang="en-US" b="0" dirty="0" err="1">
                <a:latin typeface="Calibri"/>
                <a:ea typeface="Osaka" pitchFamily="-1" charset="-128"/>
                <a:cs typeface="Osaka" pitchFamily="-1" charset="-128"/>
              </a:rPr>
              <a:t>Det</a:t>
            </a:r>
            <a:r>
              <a:rPr lang="en-US" b="0" dirty="0">
                <a:latin typeface="Calibri"/>
                <a:ea typeface="Osaka" pitchFamily="-1" charset="-128"/>
                <a:cs typeface="Osaka" pitchFamily="-1" charset="-128"/>
              </a:rPr>
              <a:t> N</a:t>
            </a:r>
            <a:br>
              <a:rPr lang="en-US" b="0" dirty="0">
                <a:latin typeface="Calibri"/>
                <a:ea typeface="Osaka" pitchFamily="-1" charset="-128"/>
                <a:cs typeface="Osaka" pitchFamily="-1" charset="-128"/>
              </a:rPr>
            </a:br>
            <a:r>
              <a:rPr lang="en-US" b="0" dirty="0">
                <a:latin typeface="Calibri"/>
                <a:ea typeface="Osaka" pitchFamily="-1" charset="-128"/>
                <a:cs typeface="Osaka" pitchFamily="-1" charset="-128"/>
              </a:rPr>
              <a:t>NP	--&gt; N</a:t>
            </a:r>
          </a:p>
          <a:p>
            <a:pPr marL="342900" indent="-342900" eaLnBrk="1" hangingPunct="1">
              <a:lnSpc>
                <a:spcPct val="90000"/>
              </a:lnSpc>
              <a:spcBef>
                <a:spcPct val="20000"/>
              </a:spcBef>
            </a:pPr>
            <a:r>
              <a:rPr lang="en-US" b="0" dirty="0">
                <a:latin typeface="Calibri"/>
                <a:ea typeface="Osaka" pitchFamily="-1" charset="-128"/>
                <a:cs typeface="Osaka" pitchFamily="-1" charset="-128"/>
              </a:rPr>
              <a:t/>
            </a:r>
            <a:br>
              <a:rPr lang="en-US" b="0" dirty="0">
                <a:latin typeface="Calibri"/>
                <a:ea typeface="Osaka" pitchFamily="-1" charset="-128"/>
                <a:cs typeface="Osaka" pitchFamily="-1" charset="-128"/>
              </a:rPr>
            </a:br>
            <a:r>
              <a:rPr lang="en-US" b="0" dirty="0">
                <a:latin typeface="Calibri"/>
                <a:ea typeface="Osaka" pitchFamily="-1" charset="-128"/>
                <a:cs typeface="Osaka" pitchFamily="-1" charset="-128"/>
              </a:rPr>
              <a:t>VP	--&gt; V NP</a:t>
            </a:r>
            <a:br>
              <a:rPr lang="en-US" b="0" dirty="0">
                <a:latin typeface="Calibri"/>
                <a:ea typeface="Osaka" pitchFamily="-1" charset="-128"/>
                <a:cs typeface="Osaka" pitchFamily="-1" charset="-128"/>
              </a:rPr>
            </a:br>
            <a:r>
              <a:rPr lang="en-US" b="0" dirty="0">
                <a:solidFill>
                  <a:srgbClr val="660066"/>
                </a:solidFill>
                <a:latin typeface="Calibri"/>
                <a:ea typeface="Osaka" pitchFamily="-1" charset="-128"/>
                <a:cs typeface="Osaka" pitchFamily="-1" charset="-128"/>
              </a:rPr>
              <a:t>VP	--&gt; V</a:t>
            </a:r>
          </a:p>
          <a:p>
            <a:pPr marL="342900" indent="-342900" eaLnBrk="1" hangingPunct="1">
              <a:lnSpc>
                <a:spcPct val="90000"/>
              </a:lnSpc>
              <a:spcBef>
                <a:spcPct val="20000"/>
              </a:spcBef>
            </a:pPr>
            <a:r>
              <a:rPr lang="en-US" b="0" dirty="0">
                <a:latin typeface="Calibri"/>
                <a:ea typeface="Osaka" pitchFamily="-1" charset="-128"/>
                <a:cs typeface="Osaka" pitchFamily="-1" charset="-128"/>
              </a:rPr>
              <a:t>	VP --&gt; V S</a:t>
            </a:r>
          </a:p>
          <a:p>
            <a:pPr marL="342900" indent="-342900" eaLnBrk="1" hangingPunct="1">
              <a:lnSpc>
                <a:spcPct val="90000"/>
              </a:lnSpc>
              <a:spcBef>
                <a:spcPct val="20000"/>
              </a:spcBef>
            </a:pPr>
            <a:r>
              <a:rPr lang="en-US" b="0" dirty="0">
                <a:latin typeface="Calibri"/>
                <a:ea typeface="Osaka" pitchFamily="-1" charset="-128"/>
                <a:cs typeface="Osaka" pitchFamily="-1" charset="-128"/>
              </a:rPr>
              <a:t>	VP --&gt; V S’</a:t>
            </a:r>
          </a:p>
          <a:p>
            <a:pPr marL="342900" indent="-342900" eaLnBrk="1" hangingPunct="1">
              <a:lnSpc>
                <a:spcPct val="90000"/>
              </a:lnSpc>
              <a:spcBef>
                <a:spcPct val="20000"/>
              </a:spcBef>
            </a:pPr>
            <a:endParaRPr lang="en-US" b="0" dirty="0">
              <a:latin typeface="Calibri"/>
              <a:ea typeface="Osaka" pitchFamily="-1" charset="-128"/>
              <a:cs typeface="Osaka" pitchFamily="-1" charset="-128"/>
            </a:endParaRPr>
          </a:p>
          <a:p>
            <a:pPr marL="342900" indent="-342900" eaLnBrk="1" hangingPunct="1">
              <a:lnSpc>
                <a:spcPct val="90000"/>
              </a:lnSpc>
              <a:spcBef>
                <a:spcPct val="20000"/>
              </a:spcBef>
            </a:pPr>
            <a:r>
              <a:rPr lang="en-US" b="0" dirty="0">
                <a:latin typeface="Calibri"/>
                <a:ea typeface="Osaka" pitchFamily="-1" charset="-128"/>
                <a:cs typeface="Osaka" pitchFamily="-1" charset="-128"/>
              </a:rPr>
              <a:t>	S’ --&gt; Comp S</a:t>
            </a:r>
          </a:p>
        </p:txBody>
      </p:sp>
      <p:sp>
        <p:nvSpPr>
          <p:cNvPr id="4" name="Text Box 7"/>
          <p:cNvSpPr txBox="1">
            <a:spLocks noChangeArrowheads="1"/>
          </p:cNvSpPr>
          <p:nvPr/>
        </p:nvSpPr>
        <p:spPr bwMode="auto">
          <a:xfrm>
            <a:off x="3124200" y="5791200"/>
            <a:ext cx="5791200" cy="457200"/>
          </a:xfrm>
          <a:prstGeom prst="rect">
            <a:avLst/>
          </a:prstGeom>
          <a:noFill/>
          <a:ln w="9525">
            <a:noFill/>
            <a:miter lim="800000"/>
            <a:headEnd/>
            <a:tailEnd/>
          </a:ln>
        </p:spPr>
        <p:txBody>
          <a:bodyPr>
            <a:prstTxWarp prst="textNoShape">
              <a:avLst/>
            </a:prstTxWarp>
            <a:spAutoFit/>
          </a:bodyPr>
          <a:lstStyle/>
          <a:p>
            <a:r>
              <a:rPr lang="en-US" b="0" dirty="0">
                <a:latin typeface="Calibri"/>
              </a:rPr>
              <a:t>That </a:t>
            </a:r>
            <a:r>
              <a:rPr lang="en-US" b="0" dirty="0" err="1">
                <a:latin typeface="Calibri"/>
              </a:rPr>
              <a:t>Hoggle</a:t>
            </a:r>
            <a:r>
              <a:rPr lang="en-US" b="0" dirty="0">
                <a:latin typeface="Calibri"/>
              </a:rPr>
              <a:t>   lied   surprised  Sarah.</a:t>
            </a:r>
            <a:endParaRPr lang="en-US" b="0" dirty="0">
              <a:latin typeface="Calibri"/>
            </a:endParaRPr>
          </a:p>
        </p:txBody>
      </p:sp>
      <p:sp>
        <p:nvSpPr>
          <p:cNvPr id="5" name="TextBox 4"/>
          <p:cNvSpPr txBox="1"/>
          <p:nvPr/>
        </p:nvSpPr>
        <p:spPr>
          <a:xfrm>
            <a:off x="3124200" y="5410200"/>
            <a:ext cx="857476" cy="430887"/>
          </a:xfrm>
          <a:prstGeom prst="rect">
            <a:avLst/>
          </a:prstGeom>
          <a:noFill/>
        </p:spPr>
        <p:txBody>
          <a:bodyPr wrap="none" rtlCol="0">
            <a:spAutoFit/>
          </a:bodyPr>
          <a:lstStyle/>
          <a:p>
            <a:r>
              <a:rPr lang="en-US" sz="2200" b="0" dirty="0">
                <a:latin typeface="Calibri"/>
              </a:rPr>
              <a:t>Comp</a:t>
            </a:r>
          </a:p>
        </p:txBody>
      </p:sp>
      <p:sp>
        <p:nvSpPr>
          <p:cNvPr id="6" name="TextBox 5"/>
          <p:cNvSpPr txBox="1"/>
          <p:nvPr/>
        </p:nvSpPr>
        <p:spPr>
          <a:xfrm>
            <a:off x="4191000" y="5410200"/>
            <a:ext cx="366782" cy="430887"/>
          </a:xfrm>
          <a:prstGeom prst="rect">
            <a:avLst/>
          </a:prstGeom>
          <a:noFill/>
        </p:spPr>
        <p:txBody>
          <a:bodyPr wrap="none" rtlCol="0">
            <a:spAutoFit/>
          </a:bodyPr>
          <a:lstStyle/>
          <a:p>
            <a:r>
              <a:rPr lang="en-US" sz="2200" b="0" dirty="0">
                <a:latin typeface="Calibri"/>
              </a:rPr>
              <a:t>N</a:t>
            </a:r>
          </a:p>
        </p:txBody>
      </p:sp>
      <p:sp>
        <p:nvSpPr>
          <p:cNvPr id="7" name="TextBox 6"/>
          <p:cNvSpPr txBox="1"/>
          <p:nvPr/>
        </p:nvSpPr>
        <p:spPr>
          <a:xfrm>
            <a:off x="5029200" y="5410200"/>
            <a:ext cx="344741" cy="430887"/>
          </a:xfrm>
          <a:prstGeom prst="rect">
            <a:avLst/>
          </a:prstGeom>
          <a:noFill/>
        </p:spPr>
        <p:txBody>
          <a:bodyPr wrap="none" rtlCol="0">
            <a:spAutoFit/>
          </a:bodyPr>
          <a:lstStyle/>
          <a:p>
            <a:r>
              <a:rPr lang="en-US" sz="2200" b="0" dirty="0">
                <a:latin typeface="Calibri"/>
              </a:rPr>
              <a:t>V</a:t>
            </a:r>
          </a:p>
        </p:txBody>
      </p:sp>
      <p:sp>
        <p:nvSpPr>
          <p:cNvPr id="8" name="TextBox 7"/>
          <p:cNvSpPr txBox="1"/>
          <p:nvPr/>
        </p:nvSpPr>
        <p:spPr>
          <a:xfrm>
            <a:off x="5943600" y="5410200"/>
            <a:ext cx="344741" cy="430887"/>
          </a:xfrm>
          <a:prstGeom prst="rect">
            <a:avLst/>
          </a:prstGeom>
          <a:noFill/>
        </p:spPr>
        <p:txBody>
          <a:bodyPr wrap="none" rtlCol="0">
            <a:spAutoFit/>
          </a:bodyPr>
          <a:lstStyle/>
          <a:p>
            <a:r>
              <a:rPr lang="en-US" sz="2200" b="0" dirty="0">
                <a:latin typeface="Calibri"/>
              </a:rPr>
              <a:t>V</a:t>
            </a:r>
          </a:p>
        </p:txBody>
      </p:sp>
      <p:sp>
        <p:nvSpPr>
          <p:cNvPr id="9" name="TextBox 8"/>
          <p:cNvSpPr txBox="1"/>
          <p:nvPr/>
        </p:nvSpPr>
        <p:spPr>
          <a:xfrm>
            <a:off x="7010400" y="5410200"/>
            <a:ext cx="366782" cy="430887"/>
          </a:xfrm>
          <a:prstGeom prst="rect">
            <a:avLst/>
          </a:prstGeom>
          <a:noFill/>
        </p:spPr>
        <p:txBody>
          <a:bodyPr wrap="none" rtlCol="0">
            <a:spAutoFit/>
          </a:bodyPr>
          <a:lstStyle/>
          <a:p>
            <a:r>
              <a:rPr lang="en-US" sz="2200" b="0" dirty="0">
                <a:latin typeface="Calibri"/>
              </a:rPr>
              <a:t>N</a:t>
            </a:r>
          </a:p>
        </p:txBody>
      </p:sp>
      <p:sp>
        <p:nvSpPr>
          <p:cNvPr id="10" name="Rectangle 25"/>
          <p:cNvSpPr>
            <a:spLocks noChangeArrowheads="1"/>
          </p:cNvSpPr>
          <p:nvPr/>
        </p:nvSpPr>
        <p:spPr bwMode="auto">
          <a:xfrm>
            <a:off x="6858000" y="4800600"/>
            <a:ext cx="542336"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NP</a:t>
            </a:r>
          </a:p>
        </p:txBody>
      </p:sp>
      <p:cxnSp>
        <p:nvCxnSpPr>
          <p:cNvPr id="11" name="AutoShape 39"/>
          <p:cNvCxnSpPr>
            <a:cxnSpLocks noChangeShapeType="1"/>
          </p:cNvCxnSpPr>
          <p:nvPr/>
        </p:nvCxnSpPr>
        <p:spPr bwMode="auto">
          <a:xfrm>
            <a:off x="7162800" y="5257800"/>
            <a:ext cx="50800" cy="228600"/>
          </a:xfrm>
          <a:prstGeom prst="straightConnector1">
            <a:avLst/>
          </a:prstGeom>
          <a:noFill/>
          <a:ln w="9525">
            <a:solidFill>
              <a:schemeClr val="tx1"/>
            </a:solidFill>
            <a:round/>
            <a:headEnd/>
            <a:tailEnd type="triangle" w="med" len="med"/>
          </a:ln>
        </p:spPr>
      </p:cxnSp>
      <p:cxnSp>
        <p:nvCxnSpPr>
          <p:cNvPr id="12" name="AutoShape 39"/>
          <p:cNvCxnSpPr>
            <a:cxnSpLocks noChangeShapeType="1"/>
          </p:cNvCxnSpPr>
          <p:nvPr/>
        </p:nvCxnSpPr>
        <p:spPr bwMode="auto">
          <a:xfrm rot="5400000">
            <a:off x="5930900" y="4864100"/>
            <a:ext cx="762000" cy="330200"/>
          </a:xfrm>
          <a:prstGeom prst="straightConnector1">
            <a:avLst/>
          </a:prstGeom>
          <a:noFill/>
          <a:ln w="9525">
            <a:solidFill>
              <a:schemeClr val="tx1"/>
            </a:solidFill>
            <a:round/>
            <a:headEnd/>
            <a:tailEnd type="triangle" w="med" len="med"/>
          </a:ln>
        </p:spPr>
      </p:cxnSp>
      <p:sp>
        <p:nvSpPr>
          <p:cNvPr id="13" name="Rectangle 25"/>
          <p:cNvSpPr>
            <a:spLocks noChangeArrowheads="1"/>
          </p:cNvSpPr>
          <p:nvPr/>
        </p:nvSpPr>
        <p:spPr bwMode="auto">
          <a:xfrm>
            <a:off x="6324600" y="4191000"/>
            <a:ext cx="518291"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VP</a:t>
            </a:r>
          </a:p>
        </p:txBody>
      </p:sp>
      <p:cxnSp>
        <p:nvCxnSpPr>
          <p:cNvPr id="14" name="AutoShape 39"/>
          <p:cNvCxnSpPr>
            <a:cxnSpLocks noChangeShapeType="1"/>
            <a:stCxn id="13" idx="2"/>
          </p:cNvCxnSpPr>
          <p:nvPr/>
        </p:nvCxnSpPr>
        <p:spPr bwMode="auto">
          <a:xfrm>
            <a:off x="6583746" y="4652665"/>
            <a:ext cx="426655" cy="224134"/>
          </a:xfrm>
          <a:prstGeom prst="straightConnector1">
            <a:avLst/>
          </a:prstGeom>
          <a:noFill/>
          <a:ln w="9525">
            <a:solidFill>
              <a:schemeClr val="tx1"/>
            </a:solidFill>
            <a:round/>
            <a:headEnd/>
            <a:tailEnd type="triangle" w="med" len="med"/>
          </a:ln>
        </p:spPr>
      </p:cxnSp>
      <p:cxnSp>
        <p:nvCxnSpPr>
          <p:cNvPr id="15" name="AutoShape 39"/>
          <p:cNvCxnSpPr>
            <a:cxnSpLocks noChangeShapeType="1"/>
          </p:cNvCxnSpPr>
          <p:nvPr/>
        </p:nvCxnSpPr>
        <p:spPr bwMode="auto">
          <a:xfrm rot="5400000">
            <a:off x="4990306" y="5219700"/>
            <a:ext cx="381794" cy="794"/>
          </a:xfrm>
          <a:prstGeom prst="straightConnector1">
            <a:avLst/>
          </a:prstGeom>
          <a:noFill/>
          <a:ln w="9525">
            <a:solidFill>
              <a:schemeClr val="tx1"/>
            </a:solidFill>
            <a:round/>
            <a:headEnd/>
            <a:tailEnd type="triangle" w="med" len="med"/>
          </a:ln>
        </p:spPr>
      </p:cxnSp>
      <p:sp>
        <p:nvSpPr>
          <p:cNvPr id="18" name="Rectangle 25"/>
          <p:cNvSpPr>
            <a:spLocks noChangeArrowheads="1"/>
          </p:cNvSpPr>
          <p:nvPr/>
        </p:nvSpPr>
        <p:spPr bwMode="auto">
          <a:xfrm>
            <a:off x="4953000" y="4572000"/>
            <a:ext cx="518291"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VP</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bwMode="auto">
          <a:xfrm>
            <a:off x="0" y="22860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chemeClr val="tx2"/>
                </a:solidFill>
                <a:effectLst/>
                <a:uLnTx/>
                <a:uFillTx/>
                <a:latin typeface="Calibri"/>
                <a:ea typeface="+mj-ea"/>
                <a:cs typeface="+mj-cs"/>
              </a:rPr>
              <a:t>Figuring out structure: bottom-up</a:t>
            </a:r>
            <a:endParaRPr kumimoji="0" lang="en-US" sz="2400" b="0" i="0" u="none" strike="noStrike" kern="0" cap="none" spc="0" normalizeH="0" baseline="0" noProof="0" dirty="0" smtClean="0">
              <a:ln>
                <a:noFill/>
              </a:ln>
              <a:solidFill>
                <a:schemeClr val="tx2"/>
              </a:solidFill>
              <a:effectLst/>
              <a:uLnTx/>
              <a:uFillTx/>
              <a:latin typeface="Calibri"/>
              <a:ea typeface="+mj-ea"/>
              <a:cs typeface="+mj-cs"/>
            </a:endParaRPr>
          </a:p>
        </p:txBody>
      </p:sp>
      <p:sp>
        <p:nvSpPr>
          <p:cNvPr id="3" name="Rectangle 5"/>
          <p:cNvSpPr txBox="1">
            <a:spLocks noChangeArrowheads="1"/>
          </p:cNvSpPr>
          <p:nvPr/>
        </p:nvSpPr>
        <p:spPr bwMode="auto">
          <a:xfrm>
            <a:off x="381000" y="1143000"/>
            <a:ext cx="4572000" cy="5486400"/>
          </a:xfrm>
          <a:prstGeom prst="rect">
            <a:avLst/>
          </a:prstGeom>
          <a:noFill/>
          <a:ln w="9525">
            <a:noFill/>
            <a:miter lim="800000"/>
            <a:headEnd/>
            <a:tailEnd/>
          </a:ln>
        </p:spPr>
        <p:txBody>
          <a:bodyPr>
            <a:prstTxWarp prst="textNoShape">
              <a:avLst/>
            </a:prstTxWarp>
          </a:bodyPr>
          <a:lstStyle/>
          <a:p>
            <a:pPr marL="342900" indent="-342900" eaLnBrk="1" hangingPunct="1">
              <a:lnSpc>
                <a:spcPct val="90000"/>
              </a:lnSpc>
              <a:spcBef>
                <a:spcPct val="20000"/>
              </a:spcBef>
            </a:pPr>
            <a:r>
              <a:rPr lang="en-US" b="0" dirty="0">
                <a:latin typeface="Calibri"/>
                <a:ea typeface="Osaka" pitchFamily="-1" charset="-128"/>
                <a:cs typeface="Osaka" pitchFamily="-1" charset="-128"/>
              </a:rPr>
              <a:t>9 Rules</a:t>
            </a:r>
            <a:br>
              <a:rPr lang="en-US" b="0" dirty="0">
                <a:latin typeface="Calibri"/>
                <a:ea typeface="Osaka" pitchFamily="-1" charset="-128"/>
                <a:cs typeface="Osaka" pitchFamily="-1" charset="-128"/>
              </a:rPr>
            </a:br>
            <a:r>
              <a:rPr lang="en-US" b="0" dirty="0">
                <a:latin typeface="Calibri"/>
                <a:ea typeface="Osaka" pitchFamily="-1" charset="-128"/>
                <a:cs typeface="Osaka" pitchFamily="-1" charset="-128"/>
              </a:rPr>
              <a:t/>
            </a:r>
            <a:br>
              <a:rPr lang="en-US" b="0" dirty="0">
                <a:latin typeface="Calibri"/>
                <a:ea typeface="Osaka" pitchFamily="-1" charset="-128"/>
                <a:cs typeface="Osaka" pitchFamily="-1" charset="-128"/>
              </a:rPr>
            </a:br>
            <a:r>
              <a:rPr lang="en-US" b="0" dirty="0">
                <a:solidFill>
                  <a:schemeClr val="accent4"/>
                </a:solidFill>
                <a:latin typeface="Calibri"/>
                <a:ea typeface="Osaka" pitchFamily="-1" charset="-128"/>
                <a:cs typeface="Osaka" pitchFamily="-1" charset="-128"/>
              </a:rPr>
              <a:t>S   --&gt; NP VP</a:t>
            </a:r>
            <a:r>
              <a:rPr lang="en-US" b="0" dirty="0">
                <a:latin typeface="Calibri"/>
                <a:ea typeface="Osaka" pitchFamily="-1" charset="-128"/>
                <a:cs typeface="Osaka" pitchFamily="-1" charset="-128"/>
              </a:rPr>
              <a:t/>
            </a:r>
            <a:br>
              <a:rPr lang="en-US" b="0" dirty="0">
                <a:latin typeface="Calibri"/>
                <a:ea typeface="Osaka" pitchFamily="-1" charset="-128"/>
                <a:cs typeface="Osaka" pitchFamily="-1" charset="-128"/>
              </a:rPr>
            </a:br>
            <a:r>
              <a:rPr lang="en-US" b="0" dirty="0">
                <a:latin typeface="Calibri"/>
                <a:ea typeface="Osaka" pitchFamily="-1" charset="-128"/>
                <a:cs typeface="Osaka" pitchFamily="-1" charset="-128"/>
              </a:rPr>
              <a:t>S   --&gt; S’ VP</a:t>
            </a:r>
          </a:p>
          <a:p>
            <a:pPr marL="342900" indent="-342900" eaLnBrk="1" hangingPunct="1">
              <a:lnSpc>
                <a:spcPct val="90000"/>
              </a:lnSpc>
              <a:spcBef>
                <a:spcPct val="20000"/>
              </a:spcBef>
            </a:pPr>
            <a:endParaRPr lang="en-US" b="0" dirty="0">
              <a:latin typeface="Calibri"/>
              <a:ea typeface="Osaka" pitchFamily="-1" charset="-128"/>
              <a:cs typeface="Osaka" pitchFamily="-1" charset="-128"/>
            </a:endParaRPr>
          </a:p>
          <a:p>
            <a:pPr marL="342900" indent="-342900" eaLnBrk="1" hangingPunct="1">
              <a:lnSpc>
                <a:spcPct val="90000"/>
              </a:lnSpc>
              <a:spcBef>
                <a:spcPct val="20000"/>
              </a:spcBef>
            </a:pPr>
            <a:r>
              <a:rPr lang="en-US" b="0" dirty="0">
                <a:latin typeface="Calibri"/>
                <a:ea typeface="Osaka" pitchFamily="-1" charset="-128"/>
                <a:cs typeface="Osaka" pitchFamily="-1" charset="-128"/>
              </a:rPr>
              <a:t>	NP	--&gt; </a:t>
            </a:r>
            <a:r>
              <a:rPr lang="en-US" b="0" dirty="0" err="1">
                <a:latin typeface="Calibri"/>
                <a:ea typeface="Osaka" pitchFamily="-1" charset="-128"/>
                <a:cs typeface="Osaka" pitchFamily="-1" charset="-128"/>
              </a:rPr>
              <a:t>Det</a:t>
            </a:r>
            <a:r>
              <a:rPr lang="en-US" b="0" dirty="0">
                <a:latin typeface="Calibri"/>
                <a:ea typeface="Osaka" pitchFamily="-1" charset="-128"/>
                <a:cs typeface="Osaka" pitchFamily="-1" charset="-128"/>
              </a:rPr>
              <a:t> N</a:t>
            </a:r>
            <a:br>
              <a:rPr lang="en-US" b="0" dirty="0">
                <a:latin typeface="Calibri"/>
                <a:ea typeface="Osaka" pitchFamily="-1" charset="-128"/>
                <a:cs typeface="Osaka" pitchFamily="-1" charset="-128"/>
              </a:rPr>
            </a:br>
            <a:r>
              <a:rPr lang="en-US" b="0" dirty="0">
                <a:solidFill>
                  <a:srgbClr val="660066"/>
                </a:solidFill>
                <a:latin typeface="Calibri"/>
                <a:ea typeface="Osaka" pitchFamily="-1" charset="-128"/>
                <a:cs typeface="Osaka" pitchFamily="-1" charset="-128"/>
              </a:rPr>
              <a:t>NP	--&gt; N</a:t>
            </a:r>
          </a:p>
          <a:p>
            <a:pPr marL="342900" indent="-342900" eaLnBrk="1" hangingPunct="1">
              <a:lnSpc>
                <a:spcPct val="90000"/>
              </a:lnSpc>
              <a:spcBef>
                <a:spcPct val="20000"/>
              </a:spcBef>
            </a:pPr>
            <a:r>
              <a:rPr lang="en-US" b="0" dirty="0">
                <a:latin typeface="Calibri"/>
                <a:ea typeface="Osaka" pitchFamily="-1" charset="-128"/>
                <a:cs typeface="Osaka" pitchFamily="-1" charset="-128"/>
              </a:rPr>
              <a:t/>
            </a:r>
            <a:br>
              <a:rPr lang="en-US" b="0" dirty="0">
                <a:latin typeface="Calibri"/>
                <a:ea typeface="Osaka" pitchFamily="-1" charset="-128"/>
                <a:cs typeface="Osaka" pitchFamily="-1" charset="-128"/>
              </a:rPr>
            </a:br>
            <a:r>
              <a:rPr lang="en-US" b="0" dirty="0">
                <a:latin typeface="Calibri"/>
                <a:ea typeface="Osaka" pitchFamily="-1" charset="-128"/>
                <a:cs typeface="Osaka" pitchFamily="-1" charset="-128"/>
              </a:rPr>
              <a:t>VP	--&gt; V NP</a:t>
            </a:r>
            <a:br>
              <a:rPr lang="en-US" b="0" dirty="0">
                <a:latin typeface="Calibri"/>
                <a:ea typeface="Osaka" pitchFamily="-1" charset="-128"/>
                <a:cs typeface="Osaka" pitchFamily="-1" charset="-128"/>
              </a:rPr>
            </a:br>
            <a:r>
              <a:rPr lang="en-US" b="0" dirty="0">
                <a:latin typeface="Calibri"/>
                <a:ea typeface="Osaka" pitchFamily="-1" charset="-128"/>
                <a:cs typeface="Osaka" pitchFamily="-1" charset="-128"/>
              </a:rPr>
              <a:t>VP	--&gt; V</a:t>
            </a:r>
          </a:p>
          <a:p>
            <a:pPr marL="342900" indent="-342900" eaLnBrk="1" hangingPunct="1">
              <a:lnSpc>
                <a:spcPct val="90000"/>
              </a:lnSpc>
              <a:spcBef>
                <a:spcPct val="20000"/>
              </a:spcBef>
            </a:pPr>
            <a:r>
              <a:rPr lang="en-US" b="0" dirty="0">
                <a:latin typeface="Calibri"/>
                <a:ea typeface="Osaka" pitchFamily="-1" charset="-128"/>
                <a:cs typeface="Osaka" pitchFamily="-1" charset="-128"/>
              </a:rPr>
              <a:t>	VP --&gt; V S</a:t>
            </a:r>
          </a:p>
          <a:p>
            <a:pPr marL="342900" indent="-342900" eaLnBrk="1" hangingPunct="1">
              <a:lnSpc>
                <a:spcPct val="90000"/>
              </a:lnSpc>
              <a:spcBef>
                <a:spcPct val="20000"/>
              </a:spcBef>
            </a:pPr>
            <a:r>
              <a:rPr lang="en-US" b="0" dirty="0">
                <a:latin typeface="Calibri"/>
                <a:ea typeface="Osaka" pitchFamily="-1" charset="-128"/>
                <a:cs typeface="Osaka" pitchFamily="-1" charset="-128"/>
              </a:rPr>
              <a:t>	VP --&gt; V S’</a:t>
            </a:r>
          </a:p>
          <a:p>
            <a:pPr marL="342900" indent="-342900" eaLnBrk="1" hangingPunct="1">
              <a:lnSpc>
                <a:spcPct val="90000"/>
              </a:lnSpc>
              <a:spcBef>
                <a:spcPct val="20000"/>
              </a:spcBef>
            </a:pPr>
            <a:endParaRPr lang="en-US" b="0" dirty="0">
              <a:latin typeface="Calibri"/>
              <a:ea typeface="Osaka" pitchFamily="-1" charset="-128"/>
              <a:cs typeface="Osaka" pitchFamily="-1" charset="-128"/>
            </a:endParaRPr>
          </a:p>
          <a:p>
            <a:pPr marL="342900" indent="-342900" eaLnBrk="1" hangingPunct="1">
              <a:lnSpc>
                <a:spcPct val="90000"/>
              </a:lnSpc>
              <a:spcBef>
                <a:spcPct val="20000"/>
              </a:spcBef>
            </a:pPr>
            <a:r>
              <a:rPr lang="en-US" b="0" dirty="0">
                <a:latin typeface="Calibri"/>
                <a:ea typeface="Osaka" pitchFamily="-1" charset="-128"/>
                <a:cs typeface="Osaka" pitchFamily="-1" charset="-128"/>
              </a:rPr>
              <a:t>	S’ --&gt; Comp S</a:t>
            </a:r>
          </a:p>
        </p:txBody>
      </p:sp>
      <p:sp>
        <p:nvSpPr>
          <p:cNvPr id="4" name="Text Box 7"/>
          <p:cNvSpPr txBox="1">
            <a:spLocks noChangeArrowheads="1"/>
          </p:cNvSpPr>
          <p:nvPr/>
        </p:nvSpPr>
        <p:spPr bwMode="auto">
          <a:xfrm>
            <a:off x="3124200" y="5791200"/>
            <a:ext cx="5791200" cy="457200"/>
          </a:xfrm>
          <a:prstGeom prst="rect">
            <a:avLst/>
          </a:prstGeom>
          <a:noFill/>
          <a:ln w="9525">
            <a:noFill/>
            <a:miter lim="800000"/>
            <a:headEnd/>
            <a:tailEnd/>
          </a:ln>
        </p:spPr>
        <p:txBody>
          <a:bodyPr>
            <a:prstTxWarp prst="textNoShape">
              <a:avLst/>
            </a:prstTxWarp>
            <a:spAutoFit/>
          </a:bodyPr>
          <a:lstStyle/>
          <a:p>
            <a:r>
              <a:rPr lang="en-US" b="0" dirty="0">
                <a:latin typeface="Calibri"/>
              </a:rPr>
              <a:t>That </a:t>
            </a:r>
            <a:r>
              <a:rPr lang="en-US" b="0" dirty="0" err="1">
                <a:latin typeface="Calibri"/>
              </a:rPr>
              <a:t>Hoggle</a:t>
            </a:r>
            <a:r>
              <a:rPr lang="en-US" b="0" dirty="0">
                <a:latin typeface="Calibri"/>
              </a:rPr>
              <a:t>   lied   surprised  Sarah.</a:t>
            </a:r>
            <a:endParaRPr lang="en-US" b="0" dirty="0">
              <a:latin typeface="Calibri"/>
            </a:endParaRPr>
          </a:p>
        </p:txBody>
      </p:sp>
      <p:sp>
        <p:nvSpPr>
          <p:cNvPr id="5" name="TextBox 4"/>
          <p:cNvSpPr txBox="1"/>
          <p:nvPr/>
        </p:nvSpPr>
        <p:spPr>
          <a:xfrm>
            <a:off x="3124200" y="5410200"/>
            <a:ext cx="857476" cy="430887"/>
          </a:xfrm>
          <a:prstGeom prst="rect">
            <a:avLst/>
          </a:prstGeom>
          <a:noFill/>
        </p:spPr>
        <p:txBody>
          <a:bodyPr wrap="none" rtlCol="0">
            <a:spAutoFit/>
          </a:bodyPr>
          <a:lstStyle/>
          <a:p>
            <a:r>
              <a:rPr lang="en-US" sz="2200" b="0" dirty="0">
                <a:latin typeface="Calibri"/>
              </a:rPr>
              <a:t>Comp</a:t>
            </a:r>
          </a:p>
        </p:txBody>
      </p:sp>
      <p:sp>
        <p:nvSpPr>
          <p:cNvPr id="6" name="TextBox 5"/>
          <p:cNvSpPr txBox="1"/>
          <p:nvPr/>
        </p:nvSpPr>
        <p:spPr>
          <a:xfrm>
            <a:off x="4191000" y="5410200"/>
            <a:ext cx="366782" cy="430887"/>
          </a:xfrm>
          <a:prstGeom prst="rect">
            <a:avLst/>
          </a:prstGeom>
          <a:noFill/>
        </p:spPr>
        <p:txBody>
          <a:bodyPr wrap="none" rtlCol="0">
            <a:spAutoFit/>
          </a:bodyPr>
          <a:lstStyle/>
          <a:p>
            <a:r>
              <a:rPr lang="en-US" sz="2200" b="0" dirty="0">
                <a:latin typeface="Calibri"/>
              </a:rPr>
              <a:t>N</a:t>
            </a:r>
          </a:p>
        </p:txBody>
      </p:sp>
      <p:sp>
        <p:nvSpPr>
          <p:cNvPr id="7" name="TextBox 6"/>
          <p:cNvSpPr txBox="1"/>
          <p:nvPr/>
        </p:nvSpPr>
        <p:spPr>
          <a:xfrm>
            <a:off x="5029200" y="5410200"/>
            <a:ext cx="344741" cy="430887"/>
          </a:xfrm>
          <a:prstGeom prst="rect">
            <a:avLst/>
          </a:prstGeom>
          <a:noFill/>
        </p:spPr>
        <p:txBody>
          <a:bodyPr wrap="none" rtlCol="0">
            <a:spAutoFit/>
          </a:bodyPr>
          <a:lstStyle/>
          <a:p>
            <a:r>
              <a:rPr lang="en-US" sz="2200" b="0" dirty="0">
                <a:latin typeface="Calibri"/>
              </a:rPr>
              <a:t>V</a:t>
            </a:r>
          </a:p>
        </p:txBody>
      </p:sp>
      <p:sp>
        <p:nvSpPr>
          <p:cNvPr id="8" name="TextBox 7"/>
          <p:cNvSpPr txBox="1"/>
          <p:nvPr/>
        </p:nvSpPr>
        <p:spPr>
          <a:xfrm>
            <a:off x="5943600" y="5410200"/>
            <a:ext cx="344741" cy="430887"/>
          </a:xfrm>
          <a:prstGeom prst="rect">
            <a:avLst/>
          </a:prstGeom>
          <a:noFill/>
        </p:spPr>
        <p:txBody>
          <a:bodyPr wrap="none" rtlCol="0">
            <a:spAutoFit/>
          </a:bodyPr>
          <a:lstStyle/>
          <a:p>
            <a:r>
              <a:rPr lang="en-US" sz="2200" b="0" dirty="0">
                <a:latin typeface="Calibri"/>
              </a:rPr>
              <a:t>V</a:t>
            </a:r>
          </a:p>
        </p:txBody>
      </p:sp>
      <p:sp>
        <p:nvSpPr>
          <p:cNvPr id="9" name="TextBox 8"/>
          <p:cNvSpPr txBox="1"/>
          <p:nvPr/>
        </p:nvSpPr>
        <p:spPr>
          <a:xfrm>
            <a:off x="7010400" y="5410200"/>
            <a:ext cx="366782" cy="430887"/>
          </a:xfrm>
          <a:prstGeom prst="rect">
            <a:avLst/>
          </a:prstGeom>
          <a:noFill/>
        </p:spPr>
        <p:txBody>
          <a:bodyPr wrap="none" rtlCol="0">
            <a:spAutoFit/>
          </a:bodyPr>
          <a:lstStyle/>
          <a:p>
            <a:r>
              <a:rPr lang="en-US" sz="2200" b="0" dirty="0">
                <a:latin typeface="Calibri"/>
              </a:rPr>
              <a:t>N</a:t>
            </a:r>
          </a:p>
        </p:txBody>
      </p:sp>
      <p:sp>
        <p:nvSpPr>
          <p:cNvPr id="10" name="Rectangle 25"/>
          <p:cNvSpPr>
            <a:spLocks noChangeArrowheads="1"/>
          </p:cNvSpPr>
          <p:nvPr/>
        </p:nvSpPr>
        <p:spPr bwMode="auto">
          <a:xfrm>
            <a:off x="6858000" y="4800600"/>
            <a:ext cx="542336"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NP</a:t>
            </a:r>
          </a:p>
        </p:txBody>
      </p:sp>
      <p:cxnSp>
        <p:nvCxnSpPr>
          <p:cNvPr id="11" name="AutoShape 39"/>
          <p:cNvCxnSpPr>
            <a:cxnSpLocks noChangeShapeType="1"/>
          </p:cNvCxnSpPr>
          <p:nvPr/>
        </p:nvCxnSpPr>
        <p:spPr bwMode="auto">
          <a:xfrm>
            <a:off x="7162800" y="5257800"/>
            <a:ext cx="50800" cy="228600"/>
          </a:xfrm>
          <a:prstGeom prst="straightConnector1">
            <a:avLst/>
          </a:prstGeom>
          <a:noFill/>
          <a:ln w="9525">
            <a:solidFill>
              <a:schemeClr val="tx1"/>
            </a:solidFill>
            <a:round/>
            <a:headEnd/>
            <a:tailEnd type="triangle" w="med" len="med"/>
          </a:ln>
        </p:spPr>
      </p:cxnSp>
      <p:cxnSp>
        <p:nvCxnSpPr>
          <p:cNvPr id="12" name="AutoShape 39"/>
          <p:cNvCxnSpPr>
            <a:cxnSpLocks noChangeShapeType="1"/>
          </p:cNvCxnSpPr>
          <p:nvPr/>
        </p:nvCxnSpPr>
        <p:spPr bwMode="auto">
          <a:xfrm rot="5400000">
            <a:off x="5930900" y="4864100"/>
            <a:ext cx="762000" cy="330200"/>
          </a:xfrm>
          <a:prstGeom prst="straightConnector1">
            <a:avLst/>
          </a:prstGeom>
          <a:noFill/>
          <a:ln w="9525">
            <a:solidFill>
              <a:schemeClr val="tx1"/>
            </a:solidFill>
            <a:round/>
            <a:headEnd/>
            <a:tailEnd type="triangle" w="med" len="med"/>
          </a:ln>
        </p:spPr>
      </p:cxnSp>
      <p:sp>
        <p:nvSpPr>
          <p:cNvPr id="13" name="Rectangle 25"/>
          <p:cNvSpPr>
            <a:spLocks noChangeArrowheads="1"/>
          </p:cNvSpPr>
          <p:nvPr/>
        </p:nvSpPr>
        <p:spPr bwMode="auto">
          <a:xfrm>
            <a:off x="6324600" y="4191000"/>
            <a:ext cx="518291"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VP</a:t>
            </a:r>
          </a:p>
        </p:txBody>
      </p:sp>
      <p:cxnSp>
        <p:nvCxnSpPr>
          <p:cNvPr id="14" name="AutoShape 39"/>
          <p:cNvCxnSpPr>
            <a:cxnSpLocks noChangeShapeType="1"/>
            <a:stCxn id="13" idx="2"/>
          </p:cNvCxnSpPr>
          <p:nvPr/>
        </p:nvCxnSpPr>
        <p:spPr bwMode="auto">
          <a:xfrm>
            <a:off x="6583746" y="4652665"/>
            <a:ext cx="426655" cy="224134"/>
          </a:xfrm>
          <a:prstGeom prst="straightConnector1">
            <a:avLst/>
          </a:prstGeom>
          <a:noFill/>
          <a:ln w="9525">
            <a:solidFill>
              <a:schemeClr val="tx1"/>
            </a:solidFill>
            <a:round/>
            <a:headEnd/>
            <a:tailEnd type="triangle" w="med" len="med"/>
          </a:ln>
        </p:spPr>
      </p:cxnSp>
      <p:cxnSp>
        <p:nvCxnSpPr>
          <p:cNvPr id="15" name="AutoShape 39"/>
          <p:cNvCxnSpPr>
            <a:cxnSpLocks noChangeShapeType="1"/>
          </p:cNvCxnSpPr>
          <p:nvPr/>
        </p:nvCxnSpPr>
        <p:spPr bwMode="auto">
          <a:xfrm rot="5400000">
            <a:off x="4990306" y="5219700"/>
            <a:ext cx="381794" cy="794"/>
          </a:xfrm>
          <a:prstGeom prst="straightConnector1">
            <a:avLst/>
          </a:prstGeom>
          <a:noFill/>
          <a:ln w="9525">
            <a:solidFill>
              <a:schemeClr val="tx1"/>
            </a:solidFill>
            <a:round/>
            <a:headEnd/>
            <a:tailEnd type="triangle" w="med" len="med"/>
          </a:ln>
        </p:spPr>
      </p:cxnSp>
      <p:sp>
        <p:nvSpPr>
          <p:cNvPr id="16" name="Rectangle 25"/>
          <p:cNvSpPr>
            <a:spLocks noChangeArrowheads="1"/>
          </p:cNvSpPr>
          <p:nvPr/>
        </p:nvSpPr>
        <p:spPr bwMode="auto">
          <a:xfrm>
            <a:off x="4953000" y="4572000"/>
            <a:ext cx="518291"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VP</a:t>
            </a:r>
          </a:p>
        </p:txBody>
      </p:sp>
      <p:cxnSp>
        <p:nvCxnSpPr>
          <p:cNvPr id="17" name="AutoShape 39"/>
          <p:cNvCxnSpPr>
            <a:cxnSpLocks noChangeShapeType="1"/>
          </p:cNvCxnSpPr>
          <p:nvPr/>
        </p:nvCxnSpPr>
        <p:spPr bwMode="auto">
          <a:xfrm rot="5400000">
            <a:off x="4228306" y="5219700"/>
            <a:ext cx="381794" cy="794"/>
          </a:xfrm>
          <a:prstGeom prst="straightConnector1">
            <a:avLst/>
          </a:prstGeom>
          <a:noFill/>
          <a:ln w="9525">
            <a:solidFill>
              <a:schemeClr val="tx1"/>
            </a:solidFill>
            <a:round/>
            <a:headEnd/>
            <a:tailEnd type="triangle" w="med" len="med"/>
          </a:ln>
        </p:spPr>
      </p:cxnSp>
      <p:sp>
        <p:nvSpPr>
          <p:cNvPr id="18" name="Rectangle 25"/>
          <p:cNvSpPr>
            <a:spLocks noChangeArrowheads="1"/>
          </p:cNvSpPr>
          <p:nvPr/>
        </p:nvSpPr>
        <p:spPr bwMode="auto">
          <a:xfrm>
            <a:off x="4191000" y="4572000"/>
            <a:ext cx="542336"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NP</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685800" y="0"/>
            <a:ext cx="7772400" cy="1143000"/>
          </a:xfrm>
        </p:spPr>
        <p:txBody>
          <a:bodyPr/>
          <a:lstStyle/>
          <a:p>
            <a:pPr eaLnBrk="1" hangingPunct="1"/>
            <a:r>
              <a:rPr lang="en-US" sz="3200"/>
              <a:t>Types of Morphology</a:t>
            </a:r>
          </a:p>
        </p:txBody>
      </p:sp>
      <p:sp>
        <p:nvSpPr>
          <p:cNvPr id="29699" name="Rectangle 3"/>
          <p:cNvSpPr>
            <a:spLocks noGrp="1" noChangeArrowheads="1"/>
          </p:cNvSpPr>
          <p:nvPr>
            <p:ph type="body" idx="4294967295"/>
          </p:nvPr>
        </p:nvSpPr>
        <p:spPr>
          <a:xfrm>
            <a:off x="0" y="1066800"/>
            <a:ext cx="9144000" cy="1219200"/>
          </a:xfrm>
        </p:spPr>
        <p:txBody>
          <a:bodyPr/>
          <a:lstStyle/>
          <a:p>
            <a:pPr eaLnBrk="1" hangingPunct="1">
              <a:buFontTx/>
              <a:buNone/>
            </a:pPr>
            <a:r>
              <a:rPr lang="en-US" sz="2400">
                <a:solidFill>
                  <a:schemeClr val="bg2"/>
                </a:solidFill>
              </a:rPr>
              <a:t>Inflectional morphology</a:t>
            </a:r>
            <a:r>
              <a:rPr lang="en-US" sz="2400"/>
              <a:t>: adds grammatical information, but does not change the word’s category (nouns stay nouns, verbs stay verbs, etc.)</a:t>
            </a:r>
          </a:p>
        </p:txBody>
      </p:sp>
    </p:spTree>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bwMode="auto">
          <a:xfrm>
            <a:off x="0" y="22860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chemeClr val="tx2"/>
                </a:solidFill>
                <a:effectLst/>
                <a:uLnTx/>
                <a:uFillTx/>
                <a:latin typeface="Calibri"/>
                <a:ea typeface="+mj-ea"/>
                <a:cs typeface="+mj-cs"/>
              </a:rPr>
              <a:t>Figuring out structure: bottom-up</a:t>
            </a:r>
            <a:endParaRPr kumimoji="0" lang="en-US" sz="2400" b="0" i="0" u="none" strike="noStrike" kern="0" cap="none" spc="0" normalizeH="0" baseline="0" noProof="0" dirty="0" smtClean="0">
              <a:ln>
                <a:noFill/>
              </a:ln>
              <a:solidFill>
                <a:schemeClr val="tx2"/>
              </a:solidFill>
              <a:effectLst/>
              <a:uLnTx/>
              <a:uFillTx/>
              <a:latin typeface="Calibri"/>
              <a:ea typeface="+mj-ea"/>
              <a:cs typeface="+mj-cs"/>
            </a:endParaRPr>
          </a:p>
        </p:txBody>
      </p:sp>
      <p:sp>
        <p:nvSpPr>
          <p:cNvPr id="3" name="Rectangle 5"/>
          <p:cNvSpPr txBox="1">
            <a:spLocks noChangeArrowheads="1"/>
          </p:cNvSpPr>
          <p:nvPr/>
        </p:nvSpPr>
        <p:spPr bwMode="auto">
          <a:xfrm>
            <a:off x="381000" y="1143000"/>
            <a:ext cx="4572000" cy="5486400"/>
          </a:xfrm>
          <a:prstGeom prst="rect">
            <a:avLst/>
          </a:prstGeom>
          <a:noFill/>
          <a:ln w="9525">
            <a:noFill/>
            <a:miter lim="800000"/>
            <a:headEnd/>
            <a:tailEnd/>
          </a:ln>
        </p:spPr>
        <p:txBody>
          <a:bodyPr>
            <a:prstTxWarp prst="textNoShape">
              <a:avLst/>
            </a:prstTxWarp>
          </a:bodyPr>
          <a:lstStyle/>
          <a:p>
            <a:pPr marL="342900" indent="-342900" eaLnBrk="1" hangingPunct="1">
              <a:lnSpc>
                <a:spcPct val="90000"/>
              </a:lnSpc>
              <a:spcBef>
                <a:spcPct val="20000"/>
              </a:spcBef>
            </a:pPr>
            <a:r>
              <a:rPr lang="en-US" b="0" dirty="0">
                <a:latin typeface="Calibri"/>
                <a:ea typeface="Osaka" pitchFamily="-1" charset="-128"/>
                <a:cs typeface="Osaka" pitchFamily="-1" charset="-128"/>
              </a:rPr>
              <a:t>9 Rules</a:t>
            </a:r>
            <a:br>
              <a:rPr lang="en-US" b="0" dirty="0">
                <a:latin typeface="Calibri"/>
                <a:ea typeface="Osaka" pitchFamily="-1" charset="-128"/>
                <a:cs typeface="Osaka" pitchFamily="-1" charset="-128"/>
              </a:rPr>
            </a:br>
            <a:r>
              <a:rPr lang="en-US" b="0" dirty="0">
                <a:latin typeface="Calibri"/>
                <a:ea typeface="Osaka" pitchFamily="-1" charset="-128"/>
                <a:cs typeface="Osaka" pitchFamily="-1" charset="-128"/>
              </a:rPr>
              <a:t/>
            </a:r>
            <a:br>
              <a:rPr lang="en-US" b="0" dirty="0">
                <a:latin typeface="Calibri"/>
                <a:ea typeface="Osaka" pitchFamily="-1" charset="-128"/>
                <a:cs typeface="Osaka" pitchFamily="-1" charset="-128"/>
              </a:rPr>
            </a:br>
            <a:r>
              <a:rPr lang="en-US" b="0" dirty="0">
                <a:solidFill>
                  <a:srgbClr val="660066"/>
                </a:solidFill>
                <a:latin typeface="Calibri"/>
                <a:ea typeface="Osaka" pitchFamily="-1" charset="-128"/>
                <a:cs typeface="Osaka" pitchFamily="-1" charset="-128"/>
              </a:rPr>
              <a:t>S   --&gt; NP VP</a:t>
            </a:r>
            <a:r>
              <a:rPr lang="en-US" b="0" dirty="0">
                <a:latin typeface="Calibri"/>
                <a:ea typeface="Osaka" pitchFamily="-1" charset="-128"/>
                <a:cs typeface="Osaka" pitchFamily="-1" charset="-128"/>
              </a:rPr>
              <a:t/>
            </a:r>
            <a:br>
              <a:rPr lang="en-US" b="0" dirty="0">
                <a:latin typeface="Calibri"/>
                <a:ea typeface="Osaka" pitchFamily="-1" charset="-128"/>
                <a:cs typeface="Osaka" pitchFamily="-1" charset="-128"/>
              </a:rPr>
            </a:br>
            <a:r>
              <a:rPr lang="en-US" b="0" dirty="0">
                <a:latin typeface="Calibri"/>
                <a:ea typeface="Osaka" pitchFamily="-1" charset="-128"/>
                <a:cs typeface="Osaka" pitchFamily="-1" charset="-128"/>
              </a:rPr>
              <a:t>S   --&gt; S’ VP</a:t>
            </a:r>
          </a:p>
          <a:p>
            <a:pPr marL="342900" indent="-342900" eaLnBrk="1" hangingPunct="1">
              <a:lnSpc>
                <a:spcPct val="90000"/>
              </a:lnSpc>
              <a:spcBef>
                <a:spcPct val="20000"/>
              </a:spcBef>
            </a:pPr>
            <a:endParaRPr lang="en-US" b="0" dirty="0">
              <a:latin typeface="Calibri"/>
              <a:ea typeface="Osaka" pitchFamily="-1" charset="-128"/>
              <a:cs typeface="Osaka" pitchFamily="-1" charset="-128"/>
            </a:endParaRPr>
          </a:p>
          <a:p>
            <a:pPr marL="342900" indent="-342900" eaLnBrk="1" hangingPunct="1">
              <a:lnSpc>
                <a:spcPct val="90000"/>
              </a:lnSpc>
              <a:spcBef>
                <a:spcPct val="20000"/>
              </a:spcBef>
            </a:pPr>
            <a:r>
              <a:rPr lang="en-US" b="0" dirty="0">
                <a:latin typeface="Calibri"/>
                <a:ea typeface="Osaka" pitchFamily="-1" charset="-128"/>
                <a:cs typeface="Osaka" pitchFamily="-1" charset="-128"/>
              </a:rPr>
              <a:t>	NP	--&gt; </a:t>
            </a:r>
            <a:r>
              <a:rPr lang="en-US" b="0" dirty="0" err="1">
                <a:latin typeface="Calibri"/>
                <a:ea typeface="Osaka" pitchFamily="-1" charset="-128"/>
                <a:cs typeface="Osaka" pitchFamily="-1" charset="-128"/>
              </a:rPr>
              <a:t>Det</a:t>
            </a:r>
            <a:r>
              <a:rPr lang="en-US" b="0" dirty="0">
                <a:latin typeface="Calibri"/>
                <a:ea typeface="Osaka" pitchFamily="-1" charset="-128"/>
                <a:cs typeface="Osaka" pitchFamily="-1" charset="-128"/>
              </a:rPr>
              <a:t> N</a:t>
            </a:r>
            <a:br>
              <a:rPr lang="en-US" b="0" dirty="0">
                <a:latin typeface="Calibri"/>
                <a:ea typeface="Osaka" pitchFamily="-1" charset="-128"/>
                <a:cs typeface="Osaka" pitchFamily="-1" charset="-128"/>
              </a:rPr>
            </a:br>
            <a:r>
              <a:rPr lang="en-US" b="0" dirty="0">
                <a:latin typeface="Calibri"/>
                <a:ea typeface="Osaka" pitchFamily="-1" charset="-128"/>
                <a:cs typeface="Osaka" pitchFamily="-1" charset="-128"/>
              </a:rPr>
              <a:t>NP	--&gt; N</a:t>
            </a:r>
          </a:p>
          <a:p>
            <a:pPr marL="342900" indent="-342900" eaLnBrk="1" hangingPunct="1">
              <a:lnSpc>
                <a:spcPct val="90000"/>
              </a:lnSpc>
              <a:spcBef>
                <a:spcPct val="20000"/>
              </a:spcBef>
            </a:pPr>
            <a:r>
              <a:rPr lang="en-US" b="0" dirty="0">
                <a:latin typeface="Calibri"/>
                <a:ea typeface="Osaka" pitchFamily="-1" charset="-128"/>
                <a:cs typeface="Osaka" pitchFamily="-1" charset="-128"/>
              </a:rPr>
              <a:t/>
            </a:r>
            <a:br>
              <a:rPr lang="en-US" b="0" dirty="0">
                <a:latin typeface="Calibri"/>
                <a:ea typeface="Osaka" pitchFamily="-1" charset="-128"/>
                <a:cs typeface="Osaka" pitchFamily="-1" charset="-128"/>
              </a:rPr>
            </a:br>
            <a:r>
              <a:rPr lang="en-US" b="0" dirty="0">
                <a:latin typeface="Calibri"/>
                <a:ea typeface="Osaka" pitchFamily="-1" charset="-128"/>
                <a:cs typeface="Osaka" pitchFamily="-1" charset="-128"/>
              </a:rPr>
              <a:t>VP	--&gt; V NP</a:t>
            </a:r>
            <a:br>
              <a:rPr lang="en-US" b="0" dirty="0">
                <a:latin typeface="Calibri"/>
                <a:ea typeface="Osaka" pitchFamily="-1" charset="-128"/>
                <a:cs typeface="Osaka" pitchFamily="-1" charset="-128"/>
              </a:rPr>
            </a:br>
            <a:r>
              <a:rPr lang="en-US" b="0" dirty="0">
                <a:latin typeface="Calibri"/>
                <a:ea typeface="Osaka" pitchFamily="-1" charset="-128"/>
                <a:cs typeface="Osaka" pitchFamily="-1" charset="-128"/>
              </a:rPr>
              <a:t>VP	--&gt; V</a:t>
            </a:r>
          </a:p>
          <a:p>
            <a:pPr marL="342900" indent="-342900" eaLnBrk="1" hangingPunct="1">
              <a:lnSpc>
                <a:spcPct val="90000"/>
              </a:lnSpc>
              <a:spcBef>
                <a:spcPct val="20000"/>
              </a:spcBef>
            </a:pPr>
            <a:r>
              <a:rPr lang="en-US" b="0" dirty="0">
                <a:latin typeface="Calibri"/>
                <a:ea typeface="Osaka" pitchFamily="-1" charset="-128"/>
                <a:cs typeface="Osaka" pitchFamily="-1" charset="-128"/>
              </a:rPr>
              <a:t>	VP --&gt; V S</a:t>
            </a:r>
          </a:p>
          <a:p>
            <a:pPr marL="342900" indent="-342900" eaLnBrk="1" hangingPunct="1">
              <a:lnSpc>
                <a:spcPct val="90000"/>
              </a:lnSpc>
              <a:spcBef>
                <a:spcPct val="20000"/>
              </a:spcBef>
            </a:pPr>
            <a:r>
              <a:rPr lang="en-US" b="0" dirty="0">
                <a:latin typeface="Calibri"/>
                <a:ea typeface="Osaka" pitchFamily="-1" charset="-128"/>
                <a:cs typeface="Osaka" pitchFamily="-1" charset="-128"/>
              </a:rPr>
              <a:t>	VP --&gt; V S’</a:t>
            </a:r>
          </a:p>
          <a:p>
            <a:pPr marL="342900" indent="-342900" eaLnBrk="1" hangingPunct="1">
              <a:lnSpc>
                <a:spcPct val="90000"/>
              </a:lnSpc>
              <a:spcBef>
                <a:spcPct val="20000"/>
              </a:spcBef>
            </a:pPr>
            <a:endParaRPr lang="en-US" b="0" dirty="0">
              <a:latin typeface="Calibri"/>
              <a:ea typeface="Osaka" pitchFamily="-1" charset="-128"/>
              <a:cs typeface="Osaka" pitchFamily="-1" charset="-128"/>
            </a:endParaRPr>
          </a:p>
          <a:p>
            <a:pPr marL="342900" indent="-342900" eaLnBrk="1" hangingPunct="1">
              <a:lnSpc>
                <a:spcPct val="90000"/>
              </a:lnSpc>
              <a:spcBef>
                <a:spcPct val="20000"/>
              </a:spcBef>
            </a:pPr>
            <a:r>
              <a:rPr lang="en-US" b="0" dirty="0">
                <a:latin typeface="Calibri"/>
                <a:ea typeface="Osaka" pitchFamily="-1" charset="-128"/>
                <a:cs typeface="Osaka" pitchFamily="-1" charset="-128"/>
              </a:rPr>
              <a:t>	S’ --&gt; Comp S</a:t>
            </a:r>
          </a:p>
        </p:txBody>
      </p:sp>
      <p:sp>
        <p:nvSpPr>
          <p:cNvPr id="4" name="Text Box 7"/>
          <p:cNvSpPr txBox="1">
            <a:spLocks noChangeArrowheads="1"/>
          </p:cNvSpPr>
          <p:nvPr/>
        </p:nvSpPr>
        <p:spPr bwMode="auto">
          <a:xfrm>
            <a:off x="3124200" y="5791200"/>
            <a:ext cx="5791200" cy="457200"/>
          </a:xfrm>
          <a:prstGeom prst="rect">
            <a:avLst/>
          </a:prstGeom>
          <a:noFill/>
          <a:ln w="9525">
            <a:noFill/>
            <a:miter lim="800000"/>
            <a:headEnd/>
            <a:tailEnd/>
          </a:ln>
        </p:spPr>
        <p:txBody>
          <a:bodyPr>
            <a:prstTxWarp prst="textNoShape">
              <a:avLst/>
            </a:prstTxWarp>
            <a:spAutoFit/>
          </a:bodyPr>
          <a:lstStyle/>
          <a:p>
            <a:r>
              <a:rPr lang="en-US" b="0" dirty="0">
                <a:latin typeface="Calibri"/>
              </a:rPr>
              <a:t>That </a:t>
            </a:r>
            <a:r>
              <a:rPr lang="en-US" b="0" dirty="0" err="1">
                <a:latin typeface="Calibri"/>
              </a:rPr>
              <a:t>Hoggle</a:t>
            </a:r>
            <a:r>
              <a:rPr lang="en-US" b="0" dirty="0">
                <a:latin typeface="Calibri"/>
              </a:rPr>
              <a:t>   lied   surprised  Sarah.</a:t>
            </a:r>
            <a:endParaRPr lang="en-US" b="0" dirty="0">
              <a:latin typeface="Calibri"/>
            </a:endParaRPr>
          </a:p>
        </p:txBody>
      </p:sp>
      <p:sp>
        <p:nvSpPr>
          <p:cNvPr id="5" name="TextBox 4"/>
          <p:cNvSpPr txBox="1"/>
          <p:nvPr/>
        </p:nvSpPr>
        <p:spPr>
          <a:xfrm>
            <a:off x="3124200" y="5410200"/>
            <a:ext cx="857476" cy="430887"/>
          </a:xfrm>
          <a:prstGeom prst="rect">
            <a:avLst/>
          </a:prstGeom>
          <a:noFill/>
        </p:spPr>
        <p:txBody>
          <a:bodyPr wrap="none" rtlCol="0">
            <a:spAutoFit/>
          </a:bodyPr>
          <a:lstStyle/>
          <a:p>
            <a:r>
              <a:rPr lang="en-US" sz="2200" b="0" dirty="0">
                <a:latin typeface="Calibri"/>
              </a:rPr>
              <a:t>Comp</a:t>
            </a:r>
          </a:p>
        </p:txBody>
      </p:sp>
      <p:sp>
        <p:nvSpPr>
          <p:cNvPr id="6" name="TextBox 5"/>
          <p:cNvSpPr txBox="1"/>
          <p:nvPr/>
        </p:nvSpPr>
        <p:spPr>
          <a:xfrm>
            <a:off x="4191000" y="5410200"/>
            <a:ext cx="366782" cy="430887"/>
          </a:xfrm>
          <a:prstGeom prst="rect">
            <a:avLst/>
          </a:prstGeom>
          <a:noFill/>
        </p:spPr>
        <p:txBody>
          <a:bodyPr wrap="none" rtlCol="0">
            <a:spAutoFit/>
          </a:bodyPr>
          <a:lstStyle/>
          <a:p>
            <a:r>
              <a:rPr lang="en-US" sz="2200" b="0" dirty="0">
                <a:latin typeface="Calibri"/>
              </a:rPr>
              <a:t>N</a:t>
            </a:r>
          </a:p>
        </p:txBody>
      </p:sp>
      <p:sp>
        <p:nvSpPr>
          <p:cNvPr id="7" name="TextBox 6"/>
          <p:cNvSpPr txBox="1"/>
          <p:nvPr/>
        </p:nvSpPr>
        <p:spPr>
          <a:xfrm>
            <a:off x="5029200" y="5410200"/>
            <a:ext cx="344741" cy="430887"/>
          </a:xfrm>
          <a:prstGeom prst="rect">
            <a:avLst/>
          </a:prstGeom>
          <a:noFill/>
        </p:spPr>
        <p:txBody>
          <a:bodyPr wrap="none" rtlCol="0">
            <a:spAutoFit/>
          </a:bodyPr>
          <a:lstStyle/>
          <a:p>
            <a:r>
              <a:rPr lang="en-US" sz="2200" b="0" dirty="0">
                <a:latin typeface="Calibri"/>
              </a:rPr>
              <a:t>V</a:t>
            </a:r>
          </a:p>
        </p:txBody>
      </p:sp>
      <p:sp>
        <p:nvSpPr>
          <p:cNvPr id="8" name="TextBox 7"/>
          <p:cNvSpPr txBox="1"/>
          <p:nvPr/>
        </p:nvSpPr>
        <p:spPr>
          <a:xfrm>
            <a:off x="5943600" y="5410200"/>
            <a:ext cx="344741" cy="430887"/>
          </a:xfrm>
          <a:prstGeom prst="rect">
            <a:avLst/>
          </a:prstGeom>
          <a:noFill/>
        </p:spPr>
        <p:txBody>
          <a:bodyPr wrap="none" rtlCol="0">
            <a:spAutoFit/>
          </a:bodyPr>
          <a:lstStyle/>
          <a:p>
            <a:r>
              <a:rPr lang="en-US" sz="2200" b="0" dirty="0">
                <a:latin typeface="Calibri"/>
              </a:rPr>
              <a:t>V</a:t>
            </a:r>
          </a:p>
        </p:txBody>
      </p:sp>
      <p:sp>
        <p:nvSpPr>
          <p:cNvPr id="9" name="TextBox 8"/>
          <p:cNvSpPr txBox="1"/>
          <p:nvPr/>
        </p:nvSpPr>
        <p:spPr>
          <a:xfrm>
            <a:off x="7010400" y="5410200"/>
            <a:ext cx="366782" cy="430887"/>
          </a:xfrm>
          <a:prstGeom prst="rect">
            <a:avLst/>
          </a:prstGeom>
          <a:noFill/>
        </p:spPr>
        <p:txBody>
          <a:bodyPr wrap="none" rtlCol="0">
            <a:spAutoFit/>
          </a:bodyPr>
          <a:lstStyle/>
          <a:p>
            <a:r>
              <a:rPr lang="en-US" sz="2200" b="0" dirty="0">
                <a:latin typeface="Calibri"/>
              </a:rPr>
              <a:t>N</a:t>
            </a:r>
          </a:p>
        </p:txBody>
      </p:sp>
      <p:sp>
        <p:nvSpPr>
          <p:cNvPr id="10" name="Rectangle 25"/>
          <p:cNvSpPr>
            <a:spLocks noChangeArrowheads="1"/>
          </p:cNvSpPr>
          <p:nvPr/>
        </p:nvSpPr>
        <p:spPr bwMode="auto">
          <a:xfrm>
            <a:off x="6858000" y="4800600"/>
            <a:ext cx="542336"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NP</a:t>
            </a:r>
          </a:p>
        </p:txBody>
      </p:sp>
      <p:cxnSp>
        <p:nvCxnSpPr>
          <p:cNvPr id="11" name="AutoShape 39"/>
          <p:cNvCxnSpPr>
            <a:cxnSpLocks noChangeShapeType="1"/>
          </p:cNvCxnSpPr>
          <p:nvPr/>
        </p:nvCxnSpPr>
        <p:spPr bwMode="auto">
          <a:xfrm>
            <a:off x="7162800" y="5257800"/>
            <a:ext cx="50800" cy="228600"/>
          </a:xfrm>
          <a:prstGeom prst="straightConnector1">
            <a:avLst/>
          </a:prstGeom>
          <a:noFill/>
          <a:ln w="9525">
            <a:solidFill>
              <a:schemeClr val="tx1"/>
            </a:solidFill>
            <a:round/>
            <a:headEnd/>
            <a:tailEnd type="triangle" w="med" len="med"/>
          </a:ln>
        </p:spPr>
      </p:cxnSp>
      <p:cxnSp>
        <p:nvCxnSpPr>
          <p:cNvPr id="12" name="AutoShape 39"/>
          <p:cNvCxnSpPr>
            <a:cxnSpLocks noChangeShapeType="1"/>
          </p:cNvCxnSpPr>
          <p:nvPr/>
        </p:nvCxnSpPr>
        <p:spPr bwMode="auto">
          <a:xfrm rot="5400000">
            <a:off x="5930900" y="4864100"/>
            <a:ext cx="762000" cy="330200"/>
          </a:xfrm>
          <a:prstGeom prst="straightConnector1">
            <a:avLst/>
          </a:prstGeom>
          <a:noFill/>
          <a:ln w="9525">
            <a:solidFill>
              <a:schemeClr val="tx1"/>
            </a:solidFill>
            <a:round/>
            <a:headEnd/>
            <a:tailEnd type="triangle" w="med" len="med"/>
          </a:ln>
        </p:spPr>
      </p:cxnSp>
      <p:sp>
        <p:nvSpPr>
          <p:cNvPr id="13" name="Rectangle 25"/>
          <p:cNvSpPr>
            <a:spLocks noChangeArrowheads="1"/>
          </p:cNvSpPr>
          <p:nvPr/>
        </p:nvSpPr>
        <p:spPr bwMode="auto">
          <a:xfrm>
            <a:off x="6324600" y="4191000"/>
            <a:ext cx="518291"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VP</a:t>
            </a:r>
          </a:p>
        </p:txBody>
      </p:sp>
      <p:cxnSp>
        <p:nvCxnSpPr>
          <p:cNvPr id="14" name="AutoShape 39"/>
          <p:cNvCxnSpPr>
            <a:cxnSpLocks noChangeShapeType="1"/>
            <a:stCxn id="13" idx="2"/>
          </p:cNvCxnSpPr>
          <p:nvPr/>
        </p:nvCxnSpPr>
        <p:spPr bwMode="auto">
          <a:xfrm>
            <a:off x="6583746" y="4652665"/>
            <a:ext cx="426655" cy="224134"/>
          </a:xfrm>
          <a:prstGeom prst="straightConnector1">
            <a:avLst/>
          </a:prstGeom>
          <a:noFill/>
          <a:ln w="9525">
            <a:solidFill>
              <a:schemeClr val="tx1"/>
            </a:solidFill>
            <a:round/>
            <a:headEnd/>
            <a:tailEnd type="triangle" w="med" len="med"/>
          </a:ln>
        </p:spPr>
      </p:cxnSp>
      <p:cxnSp>
        <p:nvCxnSpPr>
          <p:cNvPr id="15" name="AutoShape 39"/>
          <p:cNvCxnSpPr>
            <a:cxnSpLocks noChangeShapeType="1"/>
          </p:cNvCxnSpPr>
          <p:nvPr/>
        </p:nvCxnSpPr>
        <p:spPr bwMode="auto">
          <a:xfrm rot="5400000">
            <a:off x="4990306" y="5219700"/>
            <a:ext cx="381794" cy="794"/>
          </a:xfrm>
          <a:prstGeom prst="straightConnector1">
            <a:avLst/>
          </a:prstGeom>
          <a:noFill/>
          <a:ln w="9525">
            <a:solidFill>
              <a:schemeClr val="tx1"/>
            </a:solidFill>
            <a:round/>
            <a:headEnd/>
            <a:tailEnd type="triangle" w="med" len="med"/>
          </a:ln>
        </p:spPr>
      </p:cxnSp>
      <p:sp>
        <p:nvSpPr>
          <p:cNvPr id="16" name="Rectangle 25"/>
          <p:cNvSpPr>
            <a:spLocks noChangeArrowheads="1"/>
          </p:cNvSpPr>
          <p:nvPr/>
        </p:nvSpPr>
        <p:spPr bwMode="auto">
          <a:xfrm>
            <a:off x="4953000" y="4572000"/>
            <a:ext cx="518291"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VP</a:t>
            </a:r>
          </a:p>
        </p:txBody>
      </p:sp>
      <p:cxnSp>
        <p:nvCxnSpPr>
          <p:cNvPr id="17" name="AutoShape 39"/>
          <p:cNvCxnSpPr>
            <a:cxnSpLocks noChangeShapeType="1"/>
          </p:cNvCxnSpPr>
          <p:nvPr/>
        </p:nvCxnSpPr>
        <p:spPr bwMode="auto">
          <a:xfrm rot="5400000">
            <a:off x="4228306" y="5219700"/>
            <a:ext cx="381794" cy="794"/>
          </a:xfrm>
          <a:prstGeom prst="straightConnector1">
            <a:avLst/>
          </a:prstGeom>
          <a:noFill/>
          <a:ln w="9525">
            <a:solidFill>
              <a:schemeClr val="tx1"/>
            </a:solidFill>
            <a:round/>
            <a:headEnd/>
            <a:tailEnd type="triangle" w="med" len="med"/>
          </a:ln>
        </p:spPr>
      </p:cxnSp>
      <p:sp>
        <p:nvSpPr>
          <p:cNvPr id="18" name="Rectangle 25"/>
          <p:cNvSpPr>
            <a:spLocks noChangeArrowheads="1"/>
          </p:cNvSpPr>
          <p:nvPr/>
        </p:nvSpPr>
        <p:spPr bwMode="auto">
          <a:xfrm>
            <a:off x="4191000" y="4572000"/>
            <a:ext cx="542336"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NP</a:t>
            </a:r>
          </a:p>
        </p:txBody>
      </p:sp>
      <p:cxnSp>
        <p:nvCxnSpPr>
          <p:cNvPr id="19" name="AutoShape 39"/>
          <p:cNvCxnSpPr>
            <a:cxnSpLocks noChangeShapeType="1"/>
          </p:cNvCxnSpPr>
          <p:nvPr/>
        </p:nvCxnSpPr>
        <p:spPr bwMode="auto">
          <a:xfrm rot="5400000">
            <a:off x="4343003" y="4267597"/>
            <a:ext cx="457994" cy="304800"/>
          </a:xfrm>
          <a:prstGeom prst="straightConnector1">
            <a:avLst/>
          </a:prstGeom>
          <a:noFill/>
          <a:ln w="9525">
            <a:solidFill>
              <a:schemeClr val="tx1"/>
            </a:solidFill>
            <a:round/>
            <a:headEnd/>
            <a:tailEnd type="triangle" w="med" len="med"/>
          </a:ln>
        </p:spPr>
      </p:cxnSp>
      <p:cxnSp>
        <p:nvCxnSpPr>
          <p:cNvPr id="21" name="AutoShape 39"/>
          <p:cNvCxnSpPr>
            <a:cxnSpLocks noChangeShapeType="1"/>
            <a:endCxn id="16" idx="0"/>
          </p:cNvCxnSpPr>
          <p:nvPr/>
        </p:nvCxnSpPr>
        <p:spPr bwMode="auto">
          <a:xfrm>
            <a:off x="4876800" y="4191000"/>
            <a:ext cx="335346" cy="381000"/>
          </a:xfrm>
          <a:prstGeom prst="straightConnector1">
            <a:avLst/>
          </a:prstGeom>
          <a:noFill/>
          <a:ln w="9525">
            <a:solidFill>
              <a:schemeClr val="tx1"/>
            </a:solidFill>
            <a:round/>
            <a:headEnd/>
            <a:tailEnd type="triangle" w="med" len="med"/>
          </a:ln>
        </p:spPr>
      </p:cxnSp>
      <p:sp>
        <p:nvSpPr>
          <p:cNvPr id="24" name="Rectangle 25"/>
          <p:cNvSpPr>
            <a:spLocks noChangeArrowheads="1"/>
          </p:cNvSpPr>
          <p:nvPr/>
        </p:nvSpPr>
        <p:spPr bwMode="auto">
          <a:xfrm>
            <a:off x="4572000" y="3733800"/>
            <a:ext cx="326081"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S</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bwMode="auto">
          <a:xfrm>
            <a:off x="0" y="22860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chemeClr val="tx2"/>
                </a:solidFill>
                <a:effectLst/>
                <a:uLnTx/>
                <a:uFillTx/>
                <a:latin typeface="Calibri"/>
                <a:ea typeface="+mj-ea"/>
                <a:cs typeface="+mj-cs"/>
              </a:rPr>
              <a:t>Figuring out structure: bottom-up</a:t>
            </a:r>
            <a:endParaRPr kumimoji="0" lang="en-US" sz="2400" b="0" i="0" u="none" strike="noStrike" kern="0" cap="none" spc="0" normalizeH="0" baseline="0" noProof="0" dirty="0" smtClean="0">
              <a:ln>
                <a:noFill/>
              </a:ln>
              <a:solidFill>
                <a:schemeClr val="tx2"/>
              </a:solidFill>
              <a:effectLst/>
              <a:uLnTx/>
              <a:uFillTx/>
              <a:latin typeface="Calibri"/>
              <a:ea typeface="+mj-ea"/>
              <a:cs typeface="+mj-cs"/>
            </a:endParaRPr>
          </a:p>
        </p:txBody>
      </p:sp>
      <p:sp>
        <p:nvSpPr>
          <p:cNvPr id="3" name="Rectangle 5"/>
          <p:cNvSpPr txBox="1">
            <a:spLocks noChangeArrowheads="1"/>
          </p:cNvSpPr>
          <p:nvPr/>
        </p:nvSpPr>
        <p:spPr bwMode="auto">
          <a:xfrm>
            <a:off x="381000" y="1143000"/>
            <a:ext cx="4572000" cy="5486400"/>
          </a:xfrm>
          <a:prstGeom prst="rect">
            <a:avLst/>
          </a:prstGeom>
          <a:noFill/>
          <a:ln w="9525">
            <a:noFill/>
            <a:miter lim="800000"/>
            <a:headEnd/>
            <a:tailEnd/>
          </a:ln>
        </p:spPr>
        <p:txBody>
          <a:bodyPr>
            <a:prstTxWarp prst="textNoShape">
              <a:avLst/>
            </a:prstTxWarp>
          </a:bodyPr>
          <a:lstStyle/>
          <a:p>
            <a:pPr marL="342900" indent="-342900" eaLnBrk="1" hangingPunct="1">
              <a:lnSpc>
                <a:spcPct val="90000"/>
              </a:lnSpc>
              <a:spcBef>
                <a:spcPct val="20000"/>
              </a:spcBef>
            </a:pPr>
            <a:r>
              <a:rPr lang="en-US" b="0" dirty="0">
                <a:latin typeface="Calibri"/>
                <a:ea typeface="Osaka" pitchFamily="-1" charset="-128"/>
                <a:cs typeface="Osaka" pitchFamily="-1" charset="-128"/>
              </a:rPr>
              <a:t>9 Rules</a:t>
            </a:r>
            <a:br>
              <a:rPr lang="en-US" b="0" dirty="0">
                <a:latin typeface="Calibri"/>
                <a:ea typeface="Osaka" pitchFamily="-1" charset="-128"/>
                <a:cs typeface="Osaka" pitchFamily="-1" charset="-128"/>
              </a:rPr>
            </a:br>
            <a:r>
              <a:rPr lang="en-US" b="0" dirty="0">
                <a:latin typeface="Calibri"/>
                <a:ea typeface="Osaka" pitchFamily="-1" charset="-128"/>
                <a:cs typeface="Osaka" pitchFamily="-1" charset="-128"/>
              </a:rPr>
              <a:t/>
            </a:r>
            <a:br>
              <a:rPr lang="en-US" b="0" dirty="0">
                <a:latin typeface="Calibri"/>
                <a:ea typeface="Osaka" pitchFamily="-1" charset="-128"/>
                <a:cs typeface="Osaka" pitchFamily="-1" charset="-128"/>
              </a:rPr>
            </a:br>
            <a:r>
              <a:rPr lang="en-US" b="0" dirty="0">
                <a:latin typeface="Calibri"/>
                <a:ea typeface="Osaka" pitchFamily="-1" charset="-128"/>
                <a:cs typeface="Osaka" pitchFamily="-1" charset="-128"/>
              </a:rPr>
              <a:t>S   --&gt; NP VP</a:t>
            </a:r>
            <a:br>
              <a:rPr lang="en-US" b="0" dirty="0">
                <a:latin typeface="Calibri"/>
                <a:ea typeface="Osaka" pitchFamily="-1" charset="-128"/>
                <a:cs typeface="Osaka" pitchFamily="-1" charset="-128"/>
              </a:rPr>
            </a:br>
            <a:r>
              <a:rPr lang="en-US" b="0" dirty="0">
                <a:latin typeface="Calibri"/>
                <a:ea typeface="Osaka" pitchFamily="-1" charset="-128"/>
                <a:cs typeface="Osaka" pitchFamily="-1" charset="-128"/>
              </a:rPr>
              <a:t>S   --&gt; S’ VP</a:t>
            </a:r>
          </a:p>
          <a:p>
            <a:pPr marL="342900" indent="-342900" eaLnBrk="1" hangingPunct="1">
              <a:lnSpc>
                <a:spcPct val="90000"/>
              </a:lnSpc>
              <a:spcBef>
                <a:spcPct val="20000"/>
              </a:spcBef>
            </a:pPr>
            <a:endParaRPr lang="en-US" b="0" dirty="0">
              <a:latin typeface="Calibri"/>
              <a:ea typeface="Osaka" pitchFamily="-1" charset="-128"/>
              <a:cs typeface="Osaka" pitchFamily="-1" charset="-128"/>
            </a:endParaRPr>
          </a:p>
          <a:p>
            <a:pPr marL="342900" indent="-342900" eaLnBrk="1" hangingPunct="1">
              <a:lnSpc>
                <a:spcPct val="90000"/>
              </a:lnSpc>
              <a:spcBef>
                <a:spcPct val="20000"/>
              </a:spcBef>
            </a:pPr>
            <a:r>
              <a:rPr lang="en-US" b="0" dirty="0">
                <a:latin typeface="Calibri"/>
                <a:ea typeface="Osaka" pitchFamily="-1" charset="-128"/>
                <a:cs typeface="Osaka" pitchFamily="-1" charset="-128"/>
              </a:rPr>
              <a:t>	NP	--&gt; </a:t>
            </a:r>
            <a:r>
              <a:rPr lang="en-US" b="0" dirty="0" err="1">
                <a:latin typeface="Calibri"/>
                <a:ea typeface="Osaka" pitchFamily="-1" charset="-128"/>
                <a:cs typeface="Osaka" pitchFamily="-1" charset="-128"/>
              </a:rPr>
              <a:t>Det</a:t>
            </a:r>
            <a:r>
              <a:rPr lang="en-US" b="0" dirty="0">
                <a:latin typeface="Calibri"/>
                <a:ea typeface="Osaka" pitchFamily="-1" charset="-128"/>
                <a:cs typeface="Osaka" pitchFamily="-1" charset="-128"/>
              </a:rPr>
              <a:t> N</a:t>
            </a:r>
            <a:br>
              <a:rPr lang="en-US" b="0" dirty="0">
                <a:latin typeface="Calibri"/>
                <a:ea typeface="Osaka" pitchFamily="-1" charset="-128"/>
                <a:cs typeface="Osaka" pitchFamily="-1" charset="-128"/>
              </a:rPr>
            </a:br>
            <a:r>
              <a:rPr lang="en-US" b="0" dirty="0">
                <a:latin typeface="Calibri"/>
                <a:ea typeface="Osaka" pitchFamily="-1" charset="-128"/>
                <a:cs typeface="Osaka" pitchFamily="-1" charset="-128"/>
              </a:rPr>
              <a:t>NP	--&gt; N</a:t>
            </a:r>
          </a:p>
          <a:p>
            <a:pPr marL="342900" indent="-342900" eaLnBrk="1" hangingPunct="1">
              <a:lnSpc>
                <a:spcPct val="90000"/>
              </a:lnSpc>
              <a:spcBef>
                <a:spcPct val="20000"/>
              </a:spcBef>
            </a:pPr>
            <a:r>
              <a:rPr lang="en-US" b="0" dirty="0">
                <a:latin typeface="Calibri"/>
                <a:ea typeface="Osaka" pitchFamily="-1" charset="-128"/>
                <a:cs typeface="Osaka" pitchFamily="-1" charset="-128"/>
              </a:rPr>
              <a:t/>
            </a:r>
            <a:br>
              <a:rPr lang="en-US" b="0" dirty="0">
                <a:latin typeface="Calibri"/>
                <a:ea typeface="Osaka" pitchFamily="-1" charset="-128"/>
                <a:cs typeface="Osaka" pitchFamily="-1" charset="-128"/>
              </a:rPr>
            </a:br>
            <a:r>
              <a:rPr lang="en-US" b="0" dirty="0">
                <a:latin typeface="Calibri"/>
                <a:ea typeface="Osaka" pitchFamily="-1" charset="-128"/>
                <a:cs typeface="Osaka" pitchFamily="-1" charset="-128"/>
              </a:rPr>
              <a:t>VP	--&gt; V NP</a:t>
            </a:r>
            <a:br>
              <a:rPr lang="en-US" b="0" dirty="0">
                <a:latin typeface="Calibri"/>
                <a:ea typeface="Osaka" pitchFamily="-1" charset="-128"/>
                <a:cs typeface="Osaka" pitchFamily="-1" charset="-128"/>
              </a:rPr>
            </a:br>
            <a:r>
              <a:rPr lang="en-US" b="0" dirty="0">
                <a:latin typeface="Calibri"/>
                <a:ea typeface="Osaka" pitchFamily="-1" charset="-128"/>
                <a:cs typeface="Osaka" pitchFamily="-1" charset="-128"/>
              </a:rPr>
              <a:t>VP	--&gt; V</a:t>
            </a:r>
          </a:p>
          <a:p>
            <a:pPr marL="342900" indent="-342900" eaLnBrk="1" hangingPunct="1">
              <a:lnSpc>
                <a:spcPct val="90000"/>
              </a:lnSpc>
              <a:spcBef>
                <a:spcPct val="20000"/>
              </a:spcBef>
            </a:pPr>
            <a:r>
              <a:rPr lang="en-US" b="0" dirty="0">
                <a:latin typeface="Calibri"/>
                <a:ea typeface="Osaka" pitchFamily="-1" charset="-128"/>
                <a:cs typeface="Osaka" pitchFamily="-1" charset="-128"/>
              </a:rPr>
              <a:t>	VP --&gt; V S</a:t>
            </a:r>
          </a:p>
          <a:p>
            <a:pPr marL="342900" indent="-342900" eaLnBrk="1" hangingPunct="1">
              <a:lnSpc>
                <a:spcPct val="90000"/>
              </a:lnSpc>
              <a:spcBef>
                <a:spcPct val="20000"/>
              </a:spcBef>
            </a:pPr>
            <a:r>
              <a:rPr lang="en-US" b="0" dirty="0">
                <a:latin typeface="Calibri"/>
                <a:ea typeface="Osaka" pitchFamily="-1" charset="-128"/>
                <a:cs typeface="Osaka" pitchFamily="-1" charset="-128"/>
              </a:rPr>
              <a:t>	VP --&gt; V S’</a:t>
            </a:r>
          </a:p>
          <a:p>
            <a:pPr marL="342900" indent="-342900" eaLnBrk="1" hangingPunct="1">
              <a:lnSpc>
                <a:spcPct val="90000"/>
              </a:lnSpc>
              <a:spcBef>
                <a:spcPct val="20000"/>
              </a:spcBef>
            </a:pPr>
            <a:endParaRPr lang="en-US" b="0" dirty="0">
              <a:latin typeface="Calibri"/>
              <a:ea typeface="Osaka" pitchFamily="-1" charset="-128"/>
              <a:cs typeface="Osaka" pitchFamily="-1" charset="-128"/>
            </a:endParaRPr>
          </a:p>
          <a:p>
            <a:pPr marL="342900" indent="-342900" eaLnBrk="1" hangingPunct="1">
              <a:lnSpc>
                <a:spcPct val="90000"/>
              </a:lnSpc>
              <a:spcBef>
                <a:spcPct val="20000"/>
              </a:spcBef>
            </a:pPr>
            <a:r>
              <a:rPr lang="en-US" b="0" dirty="0">
                <a:latin typeface="Calibri"/>
                <a:ea typeface="Osaka" pitchFamily="-1" charset="-128"/>
                <a:cs typeface="Osaka" pitchFamily="-1" charset="-128"/>
              </a:rPr>
              <a:t>	</a:t>
            </a:r>
            <a:r>
              <a:rPr lang="en-US" b="0" dirty="0">
                <a:solidFill>
                  <a:srgbClr val="660066"/>
                </a:solidFill>
                <a:latin typeface="Calibri"/>
                <a:ea typeface="Osaka" pitchFamily="-1" charset="-128"/>
                <a:cs typeface="Osaka" pitchFamily="-1" charset="-128"/>
              </a:rPr>
              <a:t>S’ --&gt; Comp S</a:t>
            </a:r>
          </a:p>
        </p:txBody>
      </p:sp>
      <p:sp>
        <p:nvSpPr>
          <p:cNvPr id="4" name="Text Box 7"/>
          <p:cNvSpPr txBox="1">
            <a:spLocks noChangeArrowheads="1"/>
          </p:cNvSpPr>
          <p:nvPr/>
        </p:nvSpPr>
        <p:spPr bwMode="auto">
          <a:xfrm>
            <a:off x="3124200" y="5791200"/>
            <a:ext cx="5791200" cy="457200"/>
          </a:xfrm>
          <a:prstGeom prst="rect">
            <a:avLst/>
          </a:prstGeom>
          <a:noFill/>
          <a:ln w="9525">
            <a:noFill/>
            <a:miter lim="800000"/>
            <a:headEnd/>
            <a:tailEnd/>
          </a:ln>
        </p:spPr>
        <p:txBody>
          <a:bodyPr>
            <a:prstTxWarp prst="textNoShape">
              <a:avLst/>
            </a:prstTxWarp>
            <a:spAutoFit/>
          </a:bodyPr>
          <a:lstStyle/>
          <a:p>
            <a:r>
              <a:rPr lang="en-US" b="0" dirty="0">
                <a:latin typeface="Calibri"/>
              </a:rPr>
              <a:t>That </a:t>
            </a:r>
            <a:r>
              <a:rPr lang="en-US" b="0" dirty="0" err="1">
                <a:latin typeface="Calibri"/>
              </a:rPr>
              <a:t>Hoggle</a:t>
            </a:r>
            <a:r>
              <a:rPr lang="en-US" b="0" dirty="0">
                <a:latin typeface="Calibri"/>
              </a:rPr>
              <a:t>   lied   surprised  Sarah.</a:t>
            </a:r>
            <a:endParaRPr lang="en-US" b="0" dirty="0">
              <a:latin typeface="Calibri"/>
            </a:endParaRPr>
          </a:p>
        </p:txBody>
      </p:sp>
      <p:sp>
        <p:nvSpPr>
          <p:cNvPr id="5" name="TextBox 4"/>
          <p:cNvSpPr txBox="1"/>
          <p:nvPr/>
        </p:nvSpPr>
        <p:spPr>
          <a:xfrm>
            <a:off x="3124200" y="5410200"/>
            <a:ext cx="857476" cy="430887"/>
          </a:xfrm>
          <a:prstGeom prst="rect">
            <a:avLst/>
          </a:prstGeom>
          <a:noFill/>
        </p:spPr>
        <p:txBody>
          <a:bodyPr wrap="none" rtlCol="0">
            <a:spAutoFit/>
          </a:bodyPr>
          <a:lstStyle/>
          <a:p>
            <a:r>
              <a:rPr lang="en-US" sz="2200" b="0" dirty="0">
                <a:latin typeface="Calibri"/>
              </a:rPr>
              <a:t>Comp</a:t>
            </a:r>
          </a:p>
        </p:txBody>
      </p:sp>
      <p:sp>
        <p:nvSpPr>
          <p:cNvPr id="6" name="TextBox 5"/>
          <p:cNvSpPr txBox="1"/>
          <p:nvPr/>
        </p:nvSpPr>
        <p:spPr>
          <a:xfrm>
            <a:off x="4191000" y="5410200"/>
            <a:ext cx="366782" cy="430887"/>
          </a:xfrm>
          <a:prstGeom prst="rect">
            <a:avLst/>
          </a:prstGeom>
          <a:noFill/>
        </p:spPr>
        <p:txBody>
          <a:bodyPr wrap="none" rtlCol="0">
            <a:spAutoFit/>
          </a:bodyPr>
          <a:lstStyle/>
          <a:p>
            <a:r>
              <a:rPr lang="en-US" sz="2200" b="0" dirty="0">
                <a:latin typeface="Calibri"/>
              </a:rPr>
              <a:t>N</a:t>
            </a:r>
          </a:p>
        </p:txBody>
      </p:sp>
      <p:sp>
        <p:nvSpPr>
          <p:cNvPr id="7" name="TextBox 6"/>
          <p:cNvSpPr txBox="1"/>
          <p:nvPr/>
        </p:nvSpPr>
        <p:spPr>
          <a:xfrm>
            <a:off x="5029200" y="5410200"/>
            <a:ext cx="344741" cy="430887"/>
          </a:xfrm>
          <a:prstGeom prst="rect">
            <a:avLst/>
          </a:prstGeom>
          <a:noFill/>
        </p:spPr>
        <p:txBody>
          <a:bodyPr wrap="none" rtlCol="0">
            <a:spAutoFit/>
          </a:bodyPr>
          <a:lstStyle/>
          <a:p>
            <a:r>
              <a:rPr lang="en-US" sz="2200" b="0" dirty="0">
                <a:latin typeface="Calibri"/>
              </a:rPr>
              <a:t>V</a:t>
            </a:r>
          </a:p>
        </p:txBody>
      </p:sp>
      <p:sp>
        <p:nvSpPr>
          <p:cNvPr id="8" name="TextBox 7"/>
          <p:cNvSpPr txBox="1"/>
          <p:nvPr/>
        </p:nvSpPr>
        <p:spPr>
          <a:xfrm>
            <a:off x="5943600" y="5410200"/>
            <a:ext cx="344741" cy="430887"/>
          </a:xfrm>
          <a:prstGeom prst="rect">
            <a:avLst/>
          </a:prstGeom>
          <a:noFill/>
        </p:spPr>
        <p:txBody>
          <a:bodyPr wrap="none" rtlCol="0">
            <a:spAutoFit/>
          </a:bodyPr>
          <a:lstStyle/>
          <a:p>
            <a:r>
              <a:rPr lang="en-US" sz="2200" b="0" dirty="0">
                <a:latin typeface="Calibri"/>
              </a:rPr>
              <a:t>V</a:t>
            </a:r>
          </a:p>
        </p:txBody>
      </p:sp>
      <p:sp>
        <p:nvSpPr>
          <p:cNvPr id="9" name="TextBox 8"/>
          <p:cNvSpPr txBox="1"/>
          <p:nvPr/>
        </p:nvSpPr>
        <p:spPr>
          <a:xfrm>
            <a:off x="7010400" y="5410200"/>
            <a:ext cx="366782" cy="430887"/>
          </a:xfrm>
          <a:prstGeom prst="rect">
            <a:avLst/>
          </a:prstGeom>
          <a:noFill/>
        </p:spPr>
        <p:txBody>
          <a:bodyPr wrap="none" rtlCol="0">
            <a:spAutoFit/>
          </a:bodyPr>
          <a:lstStyle/>
          <a:p>
            <a:r>
              <a:rPr lang="en-US" sz="2200" b="0" dirty="0">
                <a:latin typeface="Calibri"/>
              </a:rPr>
              <a:t>N</a:t>
            </a:r>
          </a:p>
        </p:txBody>
      </p:sp>
      <p:sp>
        <p:nvSpPr>
          <p:cNvPr id="10" name="Rectangle 25"/>
          <p:cNvSpPr>
            <a:spLocks noChangeArrowheads="1"/>
          </p:cNvSpPr>
          <p:nvPr/>
        </p:nvSpPr>
        <p:spPr bwMode="auto">
          <a:xfrm>
            <a:off x="6858000" y="4800600"/>
            <a:ext cx="542336"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NP</a:t>
            </a:r>
          </a:p>
        </p:txBody>
      </p:sp>
      <p:cxnSp>
        <p:nvCxnSpPr>
          <p:cNvPr id="11" name="AutoShape 39"/>
          <p:cNvCxnSpPr>
            <a:cxnSpLocks noChangeShapeType="1"/>
          </p:cNvCxnSpPr>
          <p:nvPr/>
        </p:nvCxnSpPr>
        <p:spPr bwMode="auto">
          <a:xfrm>
            <a:off x="7162800" y="5257800"/>
            <a:ext cx="50800" cy="228600"/>
          </a:xfrm>
          <a:prstGeom prst="straightConnector1">
            <a:avLst/>
          </a:prstGeom>
          <a:noFill/>
          <a:ln w="9525">
            <a:solidFill>
              <a:schemeClr val="tx1"/>
            </a:solidFill>
            <a:round/>
            <a:headEnd/>
            <a:tailEnd type="triangle" w="med" len="med"/>
          </a:ln>
        </p:spPr>
      </p:cxnSp>
      <p:cxnSp>
        <p:nvCxnSpPr>
          <p:cNvPr id="12" name="AutoShape 39"/>
          <p:cNvCxnSpPr>
            <a:cxnSpLocks noChangeShapeType="1"/>
          </p:cNvCxnSpPr>
          <p:nvPr/>
        </p:nvCxnSpPr>
        <p:spPr bwMode="auto">
          <a:xfrm rot="5400000">
            <a:off x="5930900" y="4864100"/>
            <a:ext cx="762000" cy="330200"/>
          </a:xfrm>
          <a:prstGeom prst="straightConnector1">
            <a:avLst/>
          </a:prstGeom>
          <a:noFill/>
          <a:ln w="9525">
            <a:solidFill>
              <a:schemeClr val="tx1"/>
            </a:solidFill>
            <a:round/>
            <a:headEnd/>
            <a:tailEnd type="triangle" w="med" len="med"/>
          </a:ln>
        </p:spPr>
      </p:cxnSp>
      <p:sp>
        <p:nvSpPr>
          <p:cNvPr id="13" name="Rectangle 25"/>
          <p:cNvSpPr>
            <a:spLocks noChangeArrowheads="1"/>
          </p:cNvSpPr>
          <p:nvPr/>
        </p:nvSpPr>
        <p:spPr bwMode="auto">
          <a:xfrm>
            <a:off x="6324600" y="4191000"/>
            <a:ext cx="518291"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VP</a:t>
            </a:r>
          </a:p>
        </p:txBody>
      </p:sp>
      <p:cxnSp>
        <p:nvCxnSpPr>
          <p:cNvPr id="14" name="AutoShape 39"/>
          <p:cNvCxnSpPr>
            <a:cxnSpLocks noChangeShapeType="1"/>
            <a:stCxn id="13" idx="2"/>
          </p:cNvCxnSpPr>
          <p:nvPr/>
        </p:nvCxnSpPr>
        <p:spPr bwMode="auto">
          <a:xfrm>
            <a:off x="6583746" y="4652665"/>
            <a:ext cx="426655" cy="224134"/>
          </a:xfrm>
          <a:prstGeom prst="straightConnector1">
            <a:avLst/>
          </a:prstGeom>
          <a:noFill/>
          <a:ln w="9525">
            <a:solidFill>
              <a:schemeClr val="tx1"/>
            </a:solidFill>
            <a:round/>
            <a:headEnd/>
            <a:tailEnd type="triangle" w="med" len="med"/>
          </a:ln>
        </p:spPr>
      </p:cxnSp>
      <p:cxnSp>
        <p:nvCxnSpPr>
          <p:cNvPr id="15" name="AutoShape 39"/>
          <p:cNvCxnSpPr>
            <a:cxnSpLocks noChangeShapeType="1"/>
          </p:cNvCxnSpPr>
          <p:nvPr/>
        </p:nvCxnSpPr>
        <p:spPr bwMode="auto">
          <a:xfrm rot="5400000">
            <a:off x="4990306" y="5219700"/>
            <a:ext cx="381794" cy="794"/>
          </a:xfrm>
          <a:prstGeom prst="straightConnector1">
            <a:avLst/>
          </a:prstGeom>
          <a:noFill/>
          <a:ln w="9525">
            <a:solidFill>
              <a:schemeClr val="tx1"/>
            </a:solidFill>
            <a:round/>
            <a:headEnd/>
            <a:tailEnd type="triangle" w="med" len="med"/>
          </a:ln>
        </p:spPr>
      </p:cxnSp>
      <p:sp>
        <p:nvSpPr>
          <p:cNvPr id="16" name="Rectangle 25"/>
          <p:cNvSpPr>
            <a:spLocks noChangeArrowheads="1"/>
          </p:cNvSpPr>
          <p:nvPr/>
        </p:nvSpPr>
        <p:spPr bwMode="auto">
          <a:xfrm>
            <a:off x="4953000" y="4572000"/>
            <a:ext cx="518291"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VP</a:t>
            </a:r>
          </a:p>
        </p:txBody>
      </p:sp>
      <p:cxnSp>
        <p:nvCxnSpPr>
          <p:cNvPr id="17" name="AutoShape 39"/>
          <p:cNvCxnSpPr>
            <a:cxnSpLocks noChangeShapeType="1"/>
          </p:cNvCxnSpPr>
          <p:nvPr/>
        </p:nvCxnSpPr>
        <p:spPr bwMode="auto">
          <a:xfrm rot="5400000">
            <a:off x="4228306" y="5219700"/>
            <a:ext cx="381794" cy="794"/>
          </a:xfrm>
          <a:prstGeom prst="straightConnector1">
            <a:avLst/>
          </a:prstGeom>
          <a:noFill/>
          <a:ln w="9525">
            <a:solidFill>
              <a:schemeClr val="tx1"/>
            </a:solidFill>
            <a:round/>
            <a:headEnd/>
            <a:tailEnd type="triangle" w="med" len="med"/>
          </a:ln>
        </p:spPr>
      </p:cxnSp>
      <p:sp>
        <p:nvSpPr>
          <p:cNvPr id="18" name="Rectangle 25"/>
          <p:cNvSpPr>
            <a:spLocks noChangeArrowheads="1"/>
          </p:cNvSpPr>
          <p:nvPr/>
        </p:nvSpPr>
        <p:spPr bwMode="auto">
          <a:xfrm>
            <a:off x="4191000" y="4572000"/>
            <a:ext cx="542336"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NP</a:t>
            </a:r>
          </a:p>
        </p:txBody>
      </p:sp>
      <p:cxnSp>
        <p:nvCxnSpPr>
          <p:cNvPr id="19" name="AutoShape 39"/>
          <p:cNvCxnSpPr>
            <a:cxnSpLocks noChangeShapeType="1"/>
          </p:cNvCxnSpPr>
          <p:nvPr/>
        </p:nvCxnSpPr>
        <p:spPr bwMode="auto">
          <a:xfrm rot="5400000">
            <a:off x="4343003" y="4267597"/>
            <a:ext cx="457994" cy="304800"/>
          </a:xfrm>
          <a:prstGeom prst="straightConnector1">
            <a:avLst/>
          </a:prstGeom>
          <a:noFill/>
          <a:ln w="9525">
            <a:solidFill>
              <a:schemeClr val="tx1"/>
            </a:solidFill>
            <a:round/>
            <a:headEnd/>
            <a:tailEnd type="triangle" w="med" len="med"/>
          </a:ln>
        </p:spPr>
      </p:cxnSp>
      <p:cxnSp>
        <p:nvCxnSpPr>
          <p:cNvPr id="20" name="AutoShape 39"/>
          <p:cNvCxnSpPr>
            <a:cxnSpLocks noChangeShapeType="1"/>
            <a:endCxn id="16" idx="0"/>
          </p:cNvCxnSpPr>
          <p:nvPr/>
        </p:nvCxnSpPr>
        <p:spPr bwMode="auto">
          <a:xfrm>
            <a:off x="4876800" y="4191000"/>
            <a:ext cx="335346" cy="381000"/>
          </a:xfrm>
          <a:prstGeom prst="straightConnector1">
            <a:avLst/>
          </a:prstGeom>
          <a:noFill/>
          <a:ln w="9525">
            <a:solidFill>
              <a:schemeClr val="tx1"/>
            </a:solidFill>
            <a:round/>
            <a:headEnd/>
            <a:tailEnd type="triangle" w="med" len="med"/>
          </a:ln>
        </p:spPr>
      </p:cxnSp>
      <p:sp>
        <p:nvSpPr>
          <p:cNvPr id="21" name="Rectangle 25"/>
          <p:cNvSpPr>
            <a:spLocks noChangeArrowheads="1"/>
          </p:cNvSpPr>
          <p:nvPr/>
        </p:nvSpPr>
        <p:spPr bwMode="auto">
          <a:xfrm>
            <a:off x="4572000" y="3733800"/>
            <a:ext cx="326081"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S</a:t>
            </a:r>
          </a:p>
        </p:txBody>
      </p:sp>
      <p:cxnSp>
        <p:nvCxnSpPr>
          <p:cNvPr id="22" name="AutoShape 39"/>
          <p:cNvCxnSpPr>
            <a:cxnSpLocks noChangeShapeType="1"/>
          </p:cNvCxnSpPr>
          <p:nvPr/>
        </p:nvCxnSpPr>
        <p:spPr bwMode="auto">
          <a:xfrm rot="5400000">
            <a:off x="2819003" y="4191397"/>
            <a:ext cx="1905794" cy="533400"/>
          </a:xfrm>
          <a:prstGeom prst="straightConnector1">
            <a:avLst/>
          </a:prstGeom>
          <a:noFill/>
          <a:ln w="9525">
            <a:solidFill>
              <a:schemeClr val="tx1"/>
            </a:solidFill>
            <a:round/>
            <a:headEnd/>
            <a:tailEnd type="triangle" w="med" len="med"/>
          </a:ln>
        </p:spPr>
      </p:cxnSp>
      <p:cxnSp>
        <p:nvCxnSpPr>
          <p:cNvPr id="24" name="AutoShape 39"/>
          <p:cNvCxnSpPr>
            <a:cxnSpLocks noChangeShapeType="1"/>
          </p:cNvCxnSpPr>
          <p:nvPr/>
        </p:nvCxnSpPr>
        <p:spPr bwMode="auto">
          <a:xfrm rot="16200000" flipH="1">
            <a:off x="4262219" y="3510181"/>
            <a:ext cx="381000" cy="371038"/>
          </a:xfrm>
          <a:prstGeom prst="straightConnector1">
            <a:avLst/>
          </a:prstGeom>
          <a:noFill/>
          <a:ln w="9525">
            <a:solidFill>
              <a:schemeClr val="tx1"/>
            </a:solidFill>
            <a:round/>
            <a:headEnd/>
            <a:tailEnd type="triangle" w="med" len="med"/>
          </a:ln>
        </p:spPr>
      </p:cxnSp>
      <p:sp>
        <p:nvSpPr>
          <p:cNvPr id="25" name="Rectangle 25"/>
          <p:cNvSpPr>
            <a:spLocks noChangeArrowheads="1"/>
          </p:cNvSpPr>
          <p:nvPr/>
        </p:nvSpPr>
        <p:spPr bwMode="auto">
          <a:xfrm>
            <a:off x="3886200" y="2971800"/>
            <a:ext cx="402875"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S’</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bwMode="auto">
          <a:xfrm>
            <a:off x="0" y="22860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chemeClr val="tx2"/>
                </a:solidFill>
                <a:effectLst/>
                <a:uLnTx/>
                <a:uFillTx/>
                <a:latin typeface="Calibri"/>
                <a:ea typeface="+mj-ea"/>
                <a:cs typeface="+mj-cs"/>
              </a:rPr>
              <a:t>Figuring out structure: bottom-up</a:t>
            </a:r>
            <a:endParaRPr kumimoji="0" lang="en-US" sz="2400" b="0" i="0" u="none" strike="noStrike" kern="0" cap="none" spc="0" normalizeH="0" baseline="0" noProof="0" dirty="0" smtClean="0">
              <a:ln>
                <a:noFill/>
              </a:ln>
              <a:solidFill>
                <a:schemeClr val="tx2"/>
              </a:solidFill>
              <a:effectLst/>
              <a:uLnTx/>
              <a:uFillTx/>
              <a:latin typeface="Calibri"/>
              <a:ea typeface="+mj-ea"/>
              <a:cs typeface="+mj-cs"/>
            </a:endParaRPr>
          </a:p>
        </p:txBody>
      </p:sp>
      <p:sp>
        <p:nvSpPr>
          <p:cNvPr id="3" name="Rectangle 5"/>
          <p:cNvSpPr txBox="1">
            <a:spLocks noChangeArrowheads="1"/>
          </p:cNvSpPr>
          <p:nvPr/>
        </p:nvSpPr>
        <p:spPr bwMode="auto">
          <a:xfrm>
            <a:off x="381000" y="1143000"/>
            <a:ext cx="4572000" cy="5486400"/>
          </a:xfrm>
          <a:prstGeom prst="rect">
            <a:avLst/>
          </a:prstGeom>
          <a:noFill/>
          <a:ln w="9525">
            <a:noFill/>
            <a:miter lim="800000"/>
            <a:headEnd/>
            <a:tailEnd/>
          </a:ln>
        </p:spPr>
        <p:txBody>
          <a:bodyPr>
            <a:prstTxWarp prst="textNoShape">
              <a:avLst/>
            </a:prstTxWarp>
          </a:bodyPr>
          <a:lstStyle/>
          <a:p>
            <a:pPr marL="342900" indent="-342900" eaLnBrk="1" hangingPunct="1">
              <a:lnSpc>
                <a:spcPct val="90000"/>
              </a:lnSpc>
              <a:spcBef>
                <a:spcPct val="20000"/>
              </a:spcBef>
            </a:pPr>
            <a:r>
              <a:rPr lang="en-US" b="0" dirty="0">
                <a:latin typeface="Calibri"/>
                <a:ea typeface="Osaka" pitchFamily="-1" charset="-128"/>
                <a:cs typeface="Osaka" pitchFamily="-1" charset="-128"/>
              </a:rPr>
              <a:t>9 Rules</a:t>
            </a:r>
            <a:br>
              <a:rPr lang="en-US" b="0" dirty="0">
                <a:latin typeface="Calibri"/>
                <a:ea typeface="Osaka" pitchFamily="-1" charset="-128"/>
                <a:cs typeface="Osaka" pitchFamily="-1" charset="-128"/>
              </a:rPr>
            </a:br>
            <a:r>
              <a:rPr lang="en-US" b="0" dirty="0">
                <a:latin typeface="Calibri"/>
                <a:ea typeface="Osaka" pitchFamily="-1" charset="-128"/>
                <a:cs typeface="Osaka" pitchFamily="-1" charset="-128"/>
              </a:rPr>
              <a:t/>
            </a:r>
            <a:br>
              <a:rPr lang="en-US" b="0" dirty="0">
                <a:latin typeface="Calibri"/>
                <a:ea typeface="Osaka" pitchFamily="-1" charset="-128"/>
                <a:cs typeface="Osaka" pitchFamily="-1" charset="-128"/>
              </a:rPr>
            </a:br>
            <a:r>
              <a:rPr lang="en-US" b="0" dirty="0">
                <a:latin typeface="Calibri"/>
                <a:ea typeface="Osaka" pitchFamily="-1" charset="-128"/>
                <a:cs typeface="Osaka" pitchFamily="-1" charset="-128"/>
              </a:rPr>
              <a:t>S   --&gt; NP VP</a:t>
            </a:r>
            <a:br>
              <a:rPr lang="en-US" b="0" dirty="0">
                <a:latin typeface="Calibri"/>
                <a:ea typeface="Osaka" pitchFamily="-1" charset="-128"/>
                <a:cs typeface="Osaka" pitchFamily="-1" charset="-128"/>
              </a:rPr>
            </a:br>
            <a:r>
              <a:rPr lang="en-US" b="0" dirty="0">
                <a:solidFill>
                  <a:srgbClr val="660066"/>
                </a:solidFill>
                <a:latin typeface="Calibri"/>
                <a:ea typeface="Osaka" pitchFamily="-1" charset="-128"/>
                <a:cs typeface="Osaka" pitchFamily="-1" charset="-128"/>
              </a:rPr>
              <a:t>S   --&gt; S’ VP</a:t>
            </a:r>
          </a:p>
          <a:p>
            <a:pPr marL="342900" indent="-342900" eaLnBrk="1" hangingPunct="1">
              <a:lnSpc>
                <a:spcPct val="90000"/>
              </a:lnSpc>
              <a:spcBef>
                <a:spcPct val="20000"/>
              </a:spcBef>
            </a:pPr>
            <a:endParaRPr lang="en-US" b="0" dirty="0">
              <a:latin typeface="Calibri"/>
              <a:ea typeface="Osaka" pitchFamily="-1" charset="-128"/>
              <a:cs typeface="Osaka" pitchFamily="-1" charset="-128"/>
            </a:endParaRPr>
          </a:p>
          <a:p>
            <a:pPr marL="342900" indent="-342900" eaLnBrk="1" hangingPunct="1">
              <a:lnSpc>
                <a:spcPct val="90000"/>
              </a:lnSpc>
              <a:spcBef>
                <a:spcPct val="20000"/>
              </a:spcBef>
            </a:pPr>
            <a:r>
              <a:rPr lang="en-US" b="0" dirty="0">
                <a:latin typeface="Calibri"/>
                <a:ea typeface="Osaka" pitchFamily="-1" charset="-128"/>
                <a:cs typeface="Osaka" pitchFamily="-1" charset="-128"/>
              </a:rPr>
              <a:t>	NP	--&gt; </a:t>
            </a:r>
            <a:r>
              <a:rPr lang="en-US" b="0" dirty="0" err="1">
                <a:latin typeface="Calibri"/>
                <a:ea typeface="Osaka" pitchFamily="-1" charset="-128"/>
                <a:cs typeface="Osaka" pitchFamily="-1" charset="-128"/>
              </a:rPr>
              <a:t>Det</a:t>
            </a:r>
            <a:r>
              <a:rPr lang="en-US" b="0" dirty="0">
                <a:latin typeface="Calibri"/>
                <a:ea typeface="Osaka" pitchFamily="-1" charset="-128"/>
                <a:cs typeface="Osaka" pitchFamily="-1" charset="-128"/>
              </a:rPr>
              <a:t> N</a:t>
            </a:r>
            <a:br>
              <a:rPr lang="en-US" b="0" dirty="0">
                <a:latin typeface="Calibri"/>
                <a:ea typeface="Osaka" pitchFamily="-1" charset="-128"/>
                <a:cs typeface="Osaka" pitchFamily="-1" charset="-128"/>
              </a:rPr>
            </a:br>
            <a:r>
              <a:rPr lang="en-US" b="0" dirty="0">
                <a:latin typeface="Calibri"/>
                <a:ea typeface="Osaka" pitchFamily="-1" charset="-128"/>
                <a:cs typeface="Osaka" pitchFamily="-1" charset="-128"/>
              </a:rPr>
              <a:t>NP	--&gt; N</a:t>
            </a:r>
          </a:p>
          <a:p>
            <a:pPr marL="342900" indent="-342900" eaLnBrk="1" hangingPunct="1">
              <a:lnSpc>
                <a:spcPct val="90000"/>
              </a:lnSpc>
              <a:spcBef>
                <a:spcPct val="20000"/>
              </a:spcBef>
            </a:pPr>
            <a:r>
              <a:rPr lang="en-US" b="0" dirty="0">
                <a:latin typeface="Calibri"/>
                <a:ea typeface="Osaka" pitchFamily="-1" charset="-128"/>
                <a:cs typeface="Osaka" pitchFamily="-1" charset="-128"/>
              </a:rPr>
              <a:t/>
            </a:r>
            <a:br>
              <a:rPr lang="en-US" b="0" dirty="0">
                <a:latin typeface="Calibri"/>
                <a:ea typeface="Osaka" pitchFamily="-1" charset="-128"/>
                <a:cs typeface="Osaka" pitchFamily="-1" charset="-128"/>
              </a:rPr>
            </a:br>
            <a:r>
              <a:rPr lang="en-US" b="0" dirty="0">
                <a:latin typeface="Calibri"/>
                <a:ea typeface="Osaka" pitchFamily="-1" charset="-128"/>
                <a:cs typeface="Osaka" pitchFamily="-1" charset="-128"/>
              </a:rPr>
              <a:t>VP	--&gt; V NP</a:t>
            </a:r>
            <a:br>
              <a:rPr lang="en-US" b="0" dirty="0">
                <a:latin typeface="Calibri"/>
                <a:ea typeface="Osaka" pitchFamily="-1" charset="-128"/>
                <a:cs typeface="Osaka" pitchFamily="-1" charset="-128"/>
              </a:rPr>
            </a:br>
            <a:r>
              <a:rPr lang="en-US" b="0" dirty="0">
                <a:latin typeface="Calibri"/>
                <a:ea typeface="Osaka" pitchFamily="-1" charset="-128"/>
                <a:cs typeface="Osaka" pitchFamily="-1" charset="-128"/>
              </a:rPr>
              <a:t>VP	--&gt; V</a:t>
            </a:r>
          </a:p>
          <a:p>
            <a:pPr marL="342900" indent="-342900" eaLnBrk="1" hangingPunct="1">
              <a:lnSpc>
                <a:spcPct val="90000"/>
              </a:lnSpc>
              <a:spcBef>
                <a:spcPct val="20000"/>
              </a:spcBef>
            </a:pPr>
            <a:r>
              <a:rPr lang="en-US" b="0" dirty="0">
                <a:latin typeface="Calibri"/>
                <a:ea typeface="Osaka" pitchFamily="-1" charset="-128"/>
                <a:cs typeface="Osaka" pitchFamily="-1" charset="-128"/>
              </a:rPr>
              <a:t>	VP --&gt; V S</a:t>
            </a:r>
          </a:p>
          <a:p>
            <a:pPr marL="342900" indent="-342900" eaLnBrk="1" hangingPunct="1">
              <a:lnSpc>
                <a:spcPct val="90000"/>
              </a:lnSpc>
              <a:spcBef>
                <a:spcPct val="20000"/>
              </a:spcBef>
            </a:pPr>
            <a:r>
              <a:rPr lang="en-US" b="0" dirty="0">
                <a:latin typeface="Calibri"/>
                <a:ea typeface="Osaka" pitchFamily="-1" charset="-128"/>
                <a:cs typeface="Osaka" pitchFamily="-1" charset="-128"/>
              </a:rPr>
              <a:t>	VP --&gt; V S’</a:t>
            </a:r>
          </a:p>
          <a:p>
            <a:pPr marL="342900" indent="-342900" eaLnBrk="1" hangingPunct="1">
              <a:lnSpc>
                <a:spcPct val="90000"/>
              </a:lnSpc>
              <a:spcBef>
                <a:spcPct val="20000"/>
              </a:spcBef>
            </a:pPr>
            <a:endParaRPr lang="en-US" b="0" dirty="0">
              <a:latin typeface="Calibri"/>
              <a:ea typeface="Osaka" pitchFamily="-1" charset="-128"/>
              <a:cs typeface="Osaka" pitchFamily="-1" charset="-128"/>
            </a:endParaRPr>
          </a:p>
          <a:p>
            <a:pPr marL="342900" indent="-342900" eaLnBrk="1" hangingPunct="1">
              <a:lnSpc>
                <a:spcPct val="90000"/>
              </a:lnSpc>
              <a:spcBef>
                <a:spcPct val="20000"/>
              </a:spcBef>
            </a:pPr>
            <a:r>
              <a:rPr lang="en-US" b="0" dirty="0">
                <a:latin typeface="Calibri"/>
                <a:ea typeface="Osaka" pitchFamily="-1" charset="-128"/>
                <a:cs typeface="Osaka" pitchFamily="-1" charset="-128"/>
              </a:rPr>
              <a:t>	S’ --&gt; Comp S</a:t>
            </a:r>
          </a:p>
        </p:txBody>
      </p:sp>
      <p:sp>
        <p:nvSpPr>
          <p:cNvPr id="4" name="Text Box 7"/>
          <p:cNvSpPr txBox="1">
            <a:spLocks noChangeArrowheads="1"/>
          </p:cNvSpPr>
          <p:nvPr/>
        </p:nvSpPr>
        <p:spPr bwMode="auto">
          <a:xfrm>
            <a:off x="3124200" y="5791200"/>
            <a:ext cx="5791200" cy="457200"/>
          </a:xfrm>
          <a:prstGeom prst="rect">
            <a:avLst/>
          </a:prstGeom>
          <a:noFill/>
          <a:ln w="9525">
            <a:noFill/>
            <a:miter lim="800000"/>
            <a:headEnd/>
            <a:tailEnd/>
          </a:ln>
        </p:spPr>
        <p:txBody>
          <a:bodyPr>
            <a:prstTxWarp prst="textNoShape">
              <a:avLst/>
            </a:prstTxWarp>
            <a:spAutoFit/>
          </a:bodyPr>
          <a:lstStyle/>
          <a:p>
            <a:r>
              <a:rPr lang="en-US" b="0" dirty="0">
                <a:latin typeface="Calibri"/>
              </a:rPr>
              <a:t>That </a:t>
            </a:r>
            <a:r>
              <a:rPr lang="en-US" b="0" dirty="0" err="1">
                <a:latin typeface="Calibri"/>
              </a:rPr>
              <a:t>Hoggle</a:t>
            </a:r>
            <a:r>
              <a:rPr lang="en-US" b="0" dirty="0">
                <a:latin typeface="Calibri"/>
              </a:rPr>
              <a:t>   lied   surprised  Sarah.</a:t>
            </a:r>
            <a:endParaRPr lang="en-US" b="0" dirty="0">
              <a:latin typeface="Calibri"/>
            </a:endParaRPr>
          </a:p>
        </p:txBody>
      </p:sp>
      <p:sp>
        <p:nvSpPr>
          <p:cNvPr id="5" name="TextBox 4"/>
          <p:cNvSpPr txBox="1"/>
          <p:nvPr/>
        </p:nvSpPr>
        <p:spPr>
          <a:xfrm>
            <a:off x="3124200" y="5410200"/>
            <a:ext cx="857476" cy="430887"/>
          </a:xfrm>
          <a:prstGeom prst="rect">
            <a:avLst/>
          </a:prstGeom>
          <a:noFill/>
        </p:spPr>
        <p:txBody>
          <a:bodyPr wrap="none" rtlCol="0">
            <a:spAutoFit/>
          </a:bodyPr>
          <a:lstStyle/>
          <a:p>
            <a:r>
              <a:rPr lang="en-US" sz="2200" b="0" dirty="0">
                <a:latin typeface="Calibri"/>
              </a:rPr>
              <a:t>Comp</a:t>
            </a:r>
          </a:p>
        </p:txBody>
      </p:sp>
      <p:sp>
        <p:nvSpPr>
          <p:cNvPr id="6" name="TextBox 5"/>
          <p:cNvSpPr txBox="1"/>
          <p:nvPr/>
        </p:nvSpPr>
        <p:spPr>
          <a:xfrm>
            <a:off x="4191000" y="5410200"/>
            <a:ext cx="366782" cy="430887"/>
          </a:xfrm>
          <a:prstGeom prst="rect">
            <a:avLst/>
          </a:prstGeom>
          <a:noFill/>
        </p:spPr>
        <p:txBody>
          <a:bodyPr wrap="none" rtlCol="0">
            <a:spAutoFit/>
          </a:bodyPr>
          <a:lstStyle/>
          <a:p>
            <a:r>
              <a:rPr lang="en-US" sz="2200" b="0" dirty="0">
                <a:latin typeface="Calibri"/>
              </a:rPr>
              <a:t>N</a:t>
            </a:r>
          </a:p>
        </p:txBody>
      </p:sp>
      <p:sp>
        <p:nvSpPr>
          <p:cNvPr id="7" name="TextBox 6"/>
          <p:cNvSpPr txBox="1"/>
          <p:nvPr/>
        </p:nvSpPr>
        <p:spPr>
          <a:xfrm>
            <a:off x="5029200" y="5410200"/>
            <a:ext cx="344741" cy="430887"/>
          </a:xfrm>
          <a:prstGeom prst="rect">
            <a:avLst/>
          </a:prstGeom>
          <a:noFill/>
        </p:spPr>
        <p:txBody>
          <a:bodyPr wrap="none" rtlCol="0">
            <a:spAutoFit/>
          </a:bodyPr>
          <a:lstStyle/>
          <a:p>
            <a:r>
              <a:rPr lang="en-US" sz="2200" b="0" dirty="0">
                <a:latin typeface="Calibri"/>
              </a:rPr>
              <a:t>V</a:t>
            </a:r>
          </a:p>
        </p:txBody>
      </p:sp>
      <p:sp>
        <p:nvSpPr>
          <p:cNvPr id="8" name="TextBox 7"/>
          <p:cNvSpPr txBox="1"/>
          <p:nvPr/>
        </p:nvSpPr>
        <p:spPr>
          <a:xfrm>
            <a:off x="5943600" y="5410200"/>
            <a:ext cx="344741" cy="430887"/>
          </a:xfrm>
          <a:prstGeom prst="rect">
            <a:avLst/>
          </a:prstGeom>
          <a:noFill/>
        </p:spPr>
        <p:txBody>
          <a:bodyPr wrap="none" rtlCol="0">
            <a:spAutoFit/>
          </a:bodyPr>
          <a:lstStyle/>
          <a:p>
            <a:r>
              <a:rPr lang="en-US" sz="2200" b="0" dirty="0">
                <a:latin typeface="Calibri"/>
              </a:rPr>
              <a:t>V</a:t>
            </a:r>
          </a:p>
        </p:txBody>
      </p:sp>
      <p:sp>
        <p:nvSpPr>
          <p:cNvPr id="9" name="TextBox 8"/>
          <p:cNvSpPr txBox="1"/>
          <p:nvPr/>
        </p:nvSpPr>
        <p:spPr>
          <a:xfrm>
            <a:off x="7010400" y="5410200"/>
            <a:ext cx="366782" cy="430887"/>
          </a:xfrm>
          <a:prstGeom prst="rect">
            <a:avLst/>
          </a:prstGeom>
          <a:noFill/>
        </p:spPr>
        <p:txBody>
          <a:bodyPr wrap="none" rtlCol="0">
            <a:spAutoFit/>
          </a:bodyPr>
          <a:lstStyle/>
          <a:p>
            <a:r>
              <a:rPr lang="en-US" sz="2200" b="0" dirty="0">
                <a:latin typeface="Calibri"/>
              </a:rPr>
              <a:t>N</a:t>
            </a:r>
          </a:p>
        </p:txBody>
      </p:sp>
      <p:sp>
        <p:nvSpPr>
          <p:cNvPr id="10" name="Rectangle 25"/>
          <p:cNvSpPr>
            <a:spLocks noChangeArrowheads="1"/>
          </p:cNvSpPr>
          <p:nvPr/>
        </p:nvSpPr>
        <p:spPr bwMode="auto">
          <a:xfrm>
            <a:off x="6858000" y="4800600"/>
            <a:ext cx="542336"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NP</a:t>
            </a:r>
          </a:p>
        </p:txBody>
      </p:sp>
      <p:cxnSp>
        <p:nvCxnSpPr>
          <p:cNvPr id="11" name="AutoShape 39"/>
          <p:cNvCxnSpPr>
            <a:cxnSpLocks noChangeShapeType="1"/>
          </p:cNvCxnSpPr>
          <p:nvPr/>
        </p:nvCxnSpPr>
        <p:spPr bwMode="auto">
          <a:xfrm>
            <a:off x="7162800" y="5257800"/>
            <a:ext cx="50800" cy="228600"/>
          </a:xfrm>
          <a:prstGeom prst="straightConnector1">
            <a:avLst/>
          </a:prstGeom>
          <a:noFill/>
          <a:ln w="9525">
            <a:solidFill>
              <a:schemeClr val="tx1"/>
            </a:solidFill>
            <a:round/>
            <a:headEnd/>
            <a:tailEnd type="triangle" w="med" len="med"/>
          </a:ln>
        </p:spPr>
      </p:cxnSp>
      <p:cxnSp>
        <p:nvCxnSpPr>
          <p:cNvPr id="12" name="AutoShape 39"/>
          <p:cNvCxnSpPr>
            <a:cxnSpLocks noChangeShapeType="1"/>
          </p:cNvCxnSpPr>
          <p:nvPr/>
        </p:nvCxnSpPr>
        <p:spPr bwMode="auto">
          <a:xfrm rot="5400000">
            <a:off x="5930900" y="4864100"/>
            <a:ext cx="762000" cy="330200"/>
          </a:xfrm>
          <a:prstGeom prst="straightConnector1">
            <a:avLst/>
          </a:prstGeom>
          <a:noFill/>
          <a:ln w="9525">
            <a:solidFill>
              <a:schemeClr val="tx1"/>
            </a:solidFill>
            <a:round/>
            <a:headEnd/>
            <a:tailEnd type="triangle" w="med" len="med"/>
          </a:ln>
        </p:spPr>
      </p:cxnSp>
      <p:sp>
        <p:nvSpPr>
          <p:cNvPr id="13" name="Rectangle 25"/>
          <p:cNvSpPr>
            <a:spLocks noChangeArrowheads="1"/>
          </p:cNvSpPr>
          <p:nvPr/>
        </p:nvSpPr>
        <p:spPr bwMode="auto">
          <a:xfrm>
            <a:off x="6324600" y="4191000"/>
            <a:ext cx="518291"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VP</a:t>
            </a:r>
          </a:p>
        </p:txBody>
      </p:sp>
      <p:cxnSp>
        <p:nvCxnSpPr>
          <p:cNvPr id="14" name="AutoShape 39"/>
          <p:cNvCxnSpPr>
            <a:cxnSpLocks noChangeShapeType="1"/>
            <a:stCxn id="13" idx="2"/>
          </p:cNvCxnSpPr>
          <p:nvPr/>
        </p:nvCxnSpPr>
        <p:spPr bwMode="auto">
          <a:xfrm>
            <a:off x="6583746" y="4652665"/>
            <a:ext cx="426655" cy="224134"/>
          </a:xfrm>
          <a:prstGeom prst="straightConnector1">
            <a:avLst/>
          </a:prstGeom>
          <a:noFill/>
          <a:ln w="9525">
            <a:solidFill>
              <a:schemeClr val="tx1"/>
            </a:solidFill>
            <a:round/>
            <a:headEnd/>
            <a:tailEnd type="triangle" w="med" len="med"/>
          </a:ln>
        </p:spPr>
      </p:cxnSp>
      <p:cxnSp>
        <p:nvCxnSpPr>
          <p:cNvPr id="15" name="AutoShape 39"/>
          <p:cNvCxnSpPr>
            <a:cxnSpLocks noChangeShapeType="1"/>
          </p:cNvCxnSpPr>
          <p:nvPr/>
        </p:nvCxnSpPr>
        <p:spPr bwMode="auto">
          <a:xfrm rot="5400000">
            <a:off x="4990306" y="5219700"/>
            <a:ext cx="381794" cy="794"/>
          </a:xfrm>
          <a:prstGeom prst="straightConnector1">
            <a:avLst/>
          </a:prstGeom>
          <a:noFill/>
          <a:ln w="9525">
            <a:solidFill>
              <a:schemeClr val="tx1"/>
            </a:solidFill>
            <a:round/>
            <a:headEnd/>
            <a:tailEnd type="triangle" w="med" len="med"/>
          </a:ln>
        </p:spPr>
      </p:cxnSp>
      <p:sp>
        <p:nvSpPr>
          <p:cNvPr id="16" name="Rectangle 25"/>
          <p:cNvSpPr>
            <a:spLocks noChangeArrowheads="1"/>
          </p:cNvSpPr>
          <p:nvPr/>
        </p:nvSpPr>
        <p:spPr bwMode="auto">
          <a:xfrm>
            <a:off x="4953000" y="4572000"/>
            <a:ext cx="518291"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VP</a:t>
            </a:r>
          </a:p>
        </p:txBody>
      </p:sp>
      <p:cxnSp>
        <p:nvCxnSpPr>
          <p:cNvPr id="17" name="AutoShape 39"/>
          <p:cNvCxnSpPr>
            <a:cxnSpLocks noChangeShapeType="1"/>
          </p:cNvCxnSpPr>
          <p:nvPr/>
        </p:nvCxnSpPr>
        <p:spPr bwMode="auto">
          <a:xfrm rot="5400000">
            <a:off x="4228306" y="5219700"/>
            <a:ext cx="381794" cy="794"/>
          </a:xfrm>
          <a:prstGeom prst="straightConnector1">
            <a:avLst/>
          </a:prstGeom>
          <a:noFill/>
          <a:ln w="9525">
            <a:solidFill>
              <a:schemeClr val="tx1"/>
            </a:solidFill>
            <a:round/>
            <a:headEnd/>
            <a:tailEnd type="triangle" w="med" len="med"/>
          </a:ln>
        </p:spPr>
      </p:cxnSp>
      <p:sp>
        <p:nvSpPr>
          <p:cNvPr id="18" name="Rectangle 25"/>
          <p:cNvSpPr>
            <a:spLocks noChangeArrowheads="1"/>
          </p:cNvSpPr>
          <p:nvPr/>
        </p:nvSpPr>
        <p:spPr bwMode="auto">
          <a:xfrm>
            <a:off x="4191000" y="4572000"/>
            <a:ext cx="542336"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NP</a:t>
            </a:r>
          </a:p>
        </p:txBody>
      </p:sp>
      <p:cxnSp>
        <p:nvCxnSpPr>
          <p:cNvPr id="19" name="AutoShape 39"/>
          <p:cNvCxnSpPr>
            <a:cxnSpLocks noChangeShapeType="1"/>
          </p:cNvCxnSpPr>
          <p:nvPr/>
        </p:nvCxnSpPr>
        <p:spPr bwMode="auto">
          <a:xfrm rot="5400000">
            <a:off x="4343003" y="4267597"/>
            <a:ext cx="457994" cy="304800"/>
          </a:xfrm>
          <a:prstGeom prst="straightConnector1">
            <a:avLst/>
          </a:prstGeom>
          <a:noFill/>
          <a:ln w="9525">
            <a:solidFill>
              <a:schemeClr val="tx1"/>
            </a:solidFill>
            <a:round/>
            <a:headEnd/>
            <a:tailEnd type="triangle" w="med" len="med"/>
          </a:ln>
        </p:spPr>
      </p:cxnSp>
      <p:cxnSp>
        <p:nvCxnSpPr>
          <p:cNvPr id="20" name="AutoShape 39"/>
          <p:cNvCxnSpPr>
            <a:cxnSpLocks noChangeShapeType="1"/>
            <a:endCxn id="16" idx="0"/>
          </p:cNvCxnSpPr>
          <p:nvPr/>
        </p:nvCxnSpPr>
        <p:spPr bwMode="auto">
          <a:xfrm>
            <a:off x="4876800" y="4191000"/>
            <a:ext cx="335346" cy="381000"/>
          </a:xfrm>
          <a:prstGeom prst="straightConnector1">
            <a:avLst/>
          </a:prstGeom>
          <a:noFill/>
          <a:ln w="9525">
            <a:solidFill>
              <a:schemeClr val="tx1"/>
            </a:solidFill>
            <a:round/>
            <a:headEnd/>
            <a:tailEnd type="triangle" w="med" len="med"/>
          </a:ln>
        </p:spPr>
      </p:cxnSp>
      <p:sp>
        <p:nvSpPr>
          <p:cNvPr id="21" name="Rectangle 25"/>
          <p:cNvSpPr>
            <a:spLocks noChangeArrowheads="1"/>
          </p:cNvSpPr>
          <p:nvPr/>
        </p:nvSpPr>
        <p:spPr bwMode="auto">
          <a:xfrm>
            <a:off x="4572000" y="3733800"/>
            <a:ext cx="326081"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S</a:t>
            </a:r>
          </a:p>
        </p:txBody>
      </p:sp>
      <p:cxnSp>
        <p:nvCxnSpPr>
          <p:cNvPr id="22" name="AutoShape 39"/>
          <p:cNvCxnSpPr>
            <a:cxnSpLocks noChangeShapeType="1"/>
          </p:cNvCxnSpPr>
          <p:nvPr/>
        </p:nvCxnSpPr>
        <p:spPr bwMode="auto">
          <a:xfrm rot="5400000">
            <a:off x="2819003" y="4191397"/>
            <a:ext cx="1905794" cy="533400"/>
          </a:xfrm>
          <a:prstGeom prst="straightConnector1">
            <a:avLst/>
          </a:prstGeom>
          <a:noFill/>
          <a:ln w="9525">
            <a:solidFill>
              <a:schemeClr val="tx1"/>
            </a:solidFill>
            <a:round/>
            <a:headEnd/>
            <a:tailEnd type="triangle" w="med" len="med"/>
          </a:ln>
        </p:spPr>
      </p:cxnSp>
      <p:cxnSp>
        <p:nvCxnSpPr>
          <p:cNvPr id="23" name="AutoShape 39"/>
          <p:cNvCxnSpPr>
            <a:cxnSpLocks noChangeShapeType="1"/>
          </p:cNvCxnSpPr>
          <p:nvPr/>
        </p:nvCxnSpPr>
        <p:spPr bwMode="auto">
          <a:xfrm rot="16200000" flipH="1">
            <a:off x="4262219" y="3510181"/>
            <a:ext cx="381000" cy="371038"/>
          </a:xfrm>
          <a:prstGeom prst="straightConnector1">
            <a:avLst/>
          </a:prstGeom>
          <a:noFill/>
          <a:ln w="9525">
            <a:solidFill>
              <a:schemeClr val="tx1"/>
            </a:solidFill>
            <a:round/>
            <a:headEnd/>
            <a:tailEnd type="triangle" w="med" len="med"/>
          </a:ln>
        </p:spPr>
      </p:cxnSp>
      <p:sp>
        <p:nvSpPr>
          <p:cNvPr id="24" name="Rectangle 25"/>
          <p:cNvSpPr>
            <a:spLocks noChangeArrowheads="1"/>
          </p:cNvSpPr>
          <p:nvPr/>
        </p:nvSpPr>
        <p:spPr bwMode="auto">
          <a:xfrm>
            <a:off x="3886200" y="2971800"/>
            <a:ext cx="402875" cy="461665"/>
          </a:xfrm>
          <a:prstGeom prst="rect">
            <a:avLst/>
          </a:prstGeom>
          <a:noFill/>
          <a:ln w="9525">
            <a:noFill/>
            <a:miter lim="800000"/>
            <a:headEnd/>
            <a:tailEnd/>
          </a:ln>
        </p:spPr>
        <p:txBody>
          <a:bodyPr wrap="none">
            <a:prstTxWarp prst="textNoShape">
              <a:avLst/>
            </a:prstTxWarp>
            <a:spAutoFit/>
          </a:bodyPr>
          <a:lstStyle/>
          <a:p>
            <a:r>
              <a:rPr lang="en-US" b="0" dirty="0">
                <a:latin typeface="Calibri"/>
                <a:ea typeface="Osaka" pitchFamily="-1" charset="-128"/>
                <a:cs typeface="Osaka" pitchFamily="-1" charset="-128"/>
              </a:rPr>
              <a:t>S’</a:t>
            </a:r>
          </a:p>
        </p:txBody>
      </p:sp>
      <p:cxnSp>
        <p:nvCxnSpPr>
          <p:cNvPr id="25" name="AutoShape 39"/>
          <p:cNvCxnSpPr>
            <a:cxnSpLocks noChangeShapeType="1"/>
          </p:cNvCxnSpPr>
          <p:nvPr/>
        </p:nvCxnSpPr>
        <p:spPr bwMode="auto">
          <a:xfrm rot="10800000" flipV="1">
            <a:off x="4267200" y="2438400"/>
            <a:ext cx="762000" cy="534194"/>
          </a:xfrm>
          <a:prstGeom prst="straightConnector1">
            <a:avLst/>
          </a:prstGeom>
          <a:noFill/>
          <a:ln w="9525">
            <a:solidFill>
              <a:schemeClr val="tx1"/>
            </a:solidFill>
            <a:round/>
            <a:headEnd/>
            <a:tailEnd type="triangle" w="med" len="med"/>
          </a:ln>
        </p:spPr>
      </p:cxnSp>
      <p:cxnSp>
        <p:nvCxnSpPr>
          <p:cNvPr id="27" name="AutoShape 39"/>
          <p:cNvCxnSpPr>
            <a:cxnSpLocks noChangeShapeType="1"/>
          </p:cNvCxnSpPr>
          <p:nvPr/>
        </p:nvCxnSpPr>
        <p:spPr bwMode="auto">
          <a:xfrm rot="16200000" flipH="1">
            <a:off x="5029202" y="2743201"/>
            <a:ext cx="1828799" cy="1219198"/>
          </a:xfrm>
          <a:prstGeom prst="straightConnector1">
            <a:avLst/>
          </a:prstGeom>
          <a:noFill/>
          <a:ln w="9525">
            <a:solidFill>
              <a:schemeClr val="tx1"/>
            </a:solidFill>
            <a:round/>
            <a:headEnd/>
            <a:tailEnd type="triangle" w="med" len="med"/>
          </a:ln>
        </p:spPr>
      </p:cxnSp>
      <p:sp>
        <p:nvSpPr>
          <p:cNvPr id="30" name="Rectangle 25"/>
          <p:cNvSpPr>
            <a:spLocks noChangeArrowheads="1"/>
          </p:cNvSpPr>
          <p:nvPr/>
        </p:nvSpPr>
        <p:spPr bwMode="auto">
          <a:xfrm>
            <a:off x="5029200" y="1905000"/>
            <a:ext cx="389951" cy="461665"/>
          </a:xfrm>
          <a:prstGeom prst="rect">
            <a:avLst/>
          </a:prstGeom>
          <a:noFill/>
          <a:ln w="9525">
            <a:noFill/>
            <a:miter lim="800000"/>
            <a:headEnd/>
            <a:tailEnd/>
          </a:ln>
        </p:spPr>
        <p:txBody>
          <a:bodyPr wrap="square">
            <a:prstTxWarp prst="textNoShape">
              <a:avLst/>
            </a:prstTxWarp>
            <a:spAutoFit/>
          </a:bodyPr>
          <a:lstStyle/>
          <a:p>
            <a:r>
              <a:rPr lang="en-US" b="0" dirty="0">
                <a:latin typeface="Calibri"/>
                <a:ea typeface="Osaka" pitchFamily="-1" charset="-128"/>
                <a:cs typeface="Osaka" pitchFamily="-1" charset="-128"/>
              </a:rPr>
              <a:t>S</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idx="4294967295"/>
          </p:nvPr>
        </p:nvSpPr>
        <p:spPr>
          <a:xfrm>
            <a:off x="685800" y="0"/>
            <a:ext cx="7772400" cy="1143000"/>
          </a:xfrm>
        </p:spPr>
        <p:txBody>
          <a:bodyPr/>
          <a:lstStyle/>
          <a:p>
            <a:pPr eaLnBrk="1" hangingPunct="1"/>
            <a:r>
              <a:rPr lang="en-US" sz="3200"/>
              <a:t>Syntax Recap</a:t>
            </a:r>
          </a:p>
        </p:txBody>
      </p:sp>
      <p:sp>
        <p:nvSpPr>
          <p:cNvPr id="160771" name="Rectangle 3"/>
          <p:cNvSpPr>
            <a:spLocks noGrp="1" noChangeArrowheads="1"/>
          </p:cNvSpPr>
          <p:nvPr>
            <p:ph type="body" idx="4294967295"/>
          </p:nvPr>
        </p:nvSpPr>
        <p:spPr>
          <a:xfrm>
            <a:off x="0" y="1219200"/>
            <a:ext cx="9144000" cy="4572000"/>
          </a:xfrm>
        </p:spPr>
        <p:txBody>
          <a:bodyPr/>
          <a:lstStyle/>
          <a:p>
            <a:pPr eaLnBrk="1" hangingPunct="1">
              <a:lnSpc>
                <a:spcPct val="90000"/>
              </a:lnSpc>
              <a:buFontTx/>
              <a:buNone/>
            </a:pPr>
            <a:r>
              <a:rPr lang="en-US" sz="2400"/>
              <a:t>The structure of language (syntax) involves more than simply the meaning of the words.  It involves rules about how the words themselves are allowed to go together.</a:t>
            </a:r>
          </a:p>
          <a:p>
            <a:pPr eaLnBrk="1" hangingPunct="1">
              <a:lnSpc>
                <a:spcPct val="90000"/>
              </a:lnSpc>
              <a:buFontTx/>
              <a:buNone/>
            </a:pPr>
            <a:endParaRPr lang="en-US" sz="2400"/>
          </a:p>
          <a:p>
            <a:pPr eaLnBrk="1" hangingPunct="1">
              <a:lnSpc>
                <a:spcPct val="90000"/>
              </a:lnSpc>
              <a:buFontTx/>
              <a:buNone/>
            </a:pPr>
            <a:r>
              <a:rPr lang="en-US" sz="2400"/>
              <a:t>It isn’t enough to know the list of possible sentences in the language.  Because adults can generate novel sentences and sentences of infinite length, adults need to know a rule system that can generate sentences.</a:t>
            </a:r>
          </a:p>
          <a:p>
            <a:pPr eaLnBrk="1" hangingPunct="1">
              <a:lnSpc>
                <a:spcPct val="90000"/>
              </a:lnSpc>
              <a:buFontTx/>
              <a:buNone/>
            </a:pPr>
            <a:endParaRPr lang="en-US" sz="2400"/>
          </a:p>
          <a:p>
            <a:pPr eaLnBrk="1" hangingPunct="1">
              <a:lnSpc>
                <a:spcPct val="90000"/>
              </a:lnSpc>
              <a:buFontTx/>
              <a:buNone/>
            </a:pPr>
            <a:r>
              <a:rPr lang="en-US" sz="2400"/>
              <a:t>Adults know (unconsciously) a system of rules for generating the word orders they use.  A fairly small set of rules can generate a fairly large set of sentences.</a:t>
            </a:r>
          </a:p>
        </p:txBody>
      </p:sp>
    </p:spTree>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idx="4294967295"/>
          </p:nvPr>
        </p:nvSpPr>
        <p:spPr>
          <a:xfrm>
            <a:off x="533400" y="457200"/>
            <a:ext cx="7772400" cy="1143000"/>
          </a:xfrm>
        </p:spPr>
        <p:txBody>
          <a:bodyPr/>
          <a:lstStyle/>
          <a:p>
            <a:pPr eaLnBrk="1" hangingPunct="1"/>
            <a:r>
              <a:rPr lang="en-US"/>
              <a:t>Questions?</a:t>
            </a:r>
          </a:p>
        </p:txBody>
      </p:sp>
      <p:sp>
        <p:nvSpPr>
          <p:cNvPr id="162819" name="Rectangle 2"/>
          <p:cNvSpPr txBox="1">
            <a:spLocks noChangeArrowheads="1"/>
          </p:cNvSpPr>
          <p:nvPr/>
        </p:nvSpPr>
        <p:spPr bwMode="auto">
          <a:xfrm>
            <a:off x="228600" y="5029200"/>
            <a:ext cx="8458200" cy="1143000"/>
          </a:xfrm>
          <a:prstGeom prst="rect">
            <a:avLst/>
          </a:prstGeom>
          <a:noFill/>
          <a:ln w="9525">
            <a:noFill/>
            <a:miter lim="800000"/>
            <a:headEnd/>
            <a:tailEnd/>
          </a:ln>
        </p:spPr>
        <p:txBody>
          <a:bodyPr anchor="ctr">
            <a:prstTxWarp prst="textNoShape">
              <a:avLst/>
            </a:prstTxWarp>
          </a:bodyPr>
          <a:lstStyle/>
          <a:p>
            <a:pPr algn="ctr" eaLnBrk="1" hangingPunct="1"/>
            <a:r>
              <a:rPr lang="en-US" b="0" dirty="0">
                <a:solidFill>
                  <a:schemeClr val="hlink"/>
                </a:solidFill>
                <a:latin typeface="Calibri"/>
                <a:ea typeface="Osaka" pitchFamily="-1" charset="-128"/>
                <a:cs typeface="Osaka" pitchFamily="-1" charset="-128"/>
              </a:rPr>
              <a:t>You should be able to answer up through question </a:t>
            </a:r>
            <a:r>
              <a:rPr lang="en-US" b="0" dirty="0" smtClean="0">
                <a:solidFill>
                  <a:schemeClr val="hlink"/>
                </a:solidFill>
                <a:latin typeface="Calibri"/>
                <a:ea typeface="Osaka" pitchFamily="-1" charset="-128"/>
                <a:cs typeface="Osaka" pitchFamily="-1" charset="-128"/>
              </a:rPr>
              <a:t>4 </a:t>
            </a:r>
            <a:r>
              <a:rPr lang="en-US" b="0" dirty="0">
                <a:solidFill>
                  <a:schemeClr val="hlink"/>
                </a:solidFill>
                <a:latin typeface="Calibri"/>
                <a:ea typeface="Osaka" pitchFamily="-1" charset="-128"/>
                <a:cs typeface="Osaka" pitchFamily="-1" charset="-128"/>
              </a:rPr>
              <a:t>on the review questions, and up through question </a:t>
            </a:r>
            <a:r>
              <a:rPr lang="en-US" b="0" dirty="0" smtClean="0">
                <a:solidFill>
                  <a:schemeClr val="hlink"/>
                </a:solidFill>
                <a:latin typeface="Calibri"/>
                <a:ea typeface="Osaka" pitchFamily="-1" charset="-128"/>
                <a:cs typeface="Osaka" pitchFamily="-1" charset="-128"/>
              </a:rPr>
              <a:t>3 </a:t>
            </a:r>
            <a:r>
              <a:rPr lang="en-US" b="0" dirty="0">
                <a:solidFill>
                  <a:schemeClr val="hlink"/>
                </a:solidFill>
                <a:latin typeface="Calibri"/>
                <a:ea typeface="Osaka" pitchFamily="-1" charset="-128"/>
                <a:cs typeface="Osaka" pitchFamily="-1" charset="-128"/>
              </a:rPr>
              <a:t>on HW3.</a:t>
            </a:r>
          </a:p>
        </p:txBody>
      </p:sp>
      <p:pic>
        <p:nvPicPr>
          <p:cNvPr id="162820" name="Picture 6"/>
          <p:cNvPicPr>
            <a:picLocks noChangeAspect="1" noChangeArrowheads="1"/>
          </p:cNvPicPr>
          <p:nvPr/>
        </p:nvPicPr>
        <p:blipFill>
          <a:blip r:embed="rId3"/>
          <a:srcRect/>
          <a:stretch>
            <a:fillRect/>
          </a:stretch>
        </p:blipFill>
        <p:spPr bwMode="auto">
          <a:xfrm>
            <a:off x="2819400" y="1600200"/>
            <a:ext cx="3454400" cy="30384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Grp="1" noChangeArrowheads="1"/>
          </p:cNvSpPr>
          <p:nvPr>
            <p:ph type="title" idx="4294967295"/>
          </p:nvPr>
        </p:nvSpPr>
        <p:spPr>
          <a:xfrm>
            <a:off x="685800" y="0"/>
            <a:ext cx="7772400" cy="1143000"/>
          </a:xfrm>
          <a:noFill/>
        </p:spPr>
        <p:txBody>
          <a:bodyPr/>
          <a:lstStyle/>
          <a:p>
            <a:pPr eaLnBrk="1" hangingPunct="1"/>
            <a:r>
              <a:rPr lang="en-US" sz="3200"/>
              <a:t>Types of Morphology</a:t>
            </a:r>
          </a:p>
        </p:txBody>
      </p:sp>
      <p:sp>
        <p:nvSpPr>
          <p:cNvPr id="31747" name="Rectangle 5"/>
          <p:cNvSpPr>
            <a:spLocks noGrp="1" noChangeArrowheads="1"/>
          </p:cNvSpPr>
          <p:nvPr>
            <p:ph type="body" idx="4294967295"/>
          </p:nvPr>
        </p:nvSpPr>
        <p:spPr>
          <a:xfrm>
            <a:off x="0" y="1066800"/>
            <a:ext cx="9144000" cy="1219200"/>
          </a:xfrm>
          <a:noFill/>
        </p:spPr>
        <p:txBody>
          <a:bodyPr/>
          <a:lstStyle/>
          <a:p>
            <a:pPr eaLnBrk="1" hangingPunct="1">
              <a:buFontTx/>
              <a:buNone/>
            </a:pPr>
            <a:r>
              <a:rPr lang="en-US" sz="2400">
                <a:solidFill>
                  <a:schemeClr val="bg2"/>
                </a:solidFill>
              </a:rPr>
              <a:t>Inflectional morphology</a:t>
            </a:r>
            <a:r>
              <a:rPr lang="en-US" sz="2400"/>
              <a:t>: adds grammatical information, but does not change the word’s category (nouns stay nouns, verbs stay verbs, etc.)</a:t>
            </a:r>
          </a:p>
        </p:txBody>
      </p:sp>
      <p:sp>
        <p:nvSpPr>
          <p:cNvPr id="31748" name="Rectangle 6"/>
          <p:cNvSpPr>
            <a:spLocks noChangeArrowheads="1"/>
          </p:cNvSpPr>
          <p:nvPr/>
        </p:nvSpPr>
        <p:spPr bwMode="auto">
          <a:xfrm>
            <a:off x="457200" y="2590800"/>
            <a:ext cx="8458200" cy="12192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latin typeface="Calibri"/>
                <a:ea typeface="Osaka" pitchFamily="-1" charset="-128"/>
                <a:cs typeface="Osaka" pitchFamily="-1" charset="-128"/>
              </a:rPr>
              <a:t>One goblin.</a:t>
            </a:r>
          </a:p>
          <a:p>
            <a:pPr marL="342900" indent="-342900" eaLnBrk="1" hangingPunct="1">
              <a:spcBef>
                <a:spcPct val="20000"/>
              </a:spcBef>
            </a:pPr>
            <a:r>
              <a:rPr lang="en-US" b="0" dirty="0">
                <a:latin typeface="Calibri"/>
                <a:ea typeface="Osaka" pitchFamily="-1" charset="-128"/>
                <a:cs typeface="Osaka" pitchFamily="-1" charset="-128"/>
              </a:rPr>
              <a:t>Two goblin</a:t>
            </a:r>
            <a:r>
              <a:rPr lang="en-US" b="0" dirty="0">
                <a:solidFill>
                  <a:schemeClr val="bg2"/>
                </a:solidFill>
                <a:latin typeface="Calibri"/>
                <a:ea typeface="Osaka" pitchFamily="-1" charset="-128"/>
                <a:cs typeface="Osaka" pitchFamily="-1" charset="-128"/>
              </a:rPr>
              <a:t>s</a:t>
            </a:r>
            <a:r>
              <a:rPr lang="en-US" b="0" dirty="0">
                <a:latin typeface="Calibri"/>
                <a:ea typeface="Osaka" pitchFamily="-1" charset="-128"/>
                <a:cs typeface="Osaka" pitchFamily="-1" charset="-128"/>
              </a:rPr>
              <a:t>.		goblins = goblin + </a:t>
            </a:r>
            <a:r>
              <a:rPr lang="en-US" b="0" dirty="0">
                <a:solidFill>
                  <a:schemeClr val="bg2"/>
                </a:solidFill>
                <a:latin typeface="Calibri"/>
                <a:ea typeface="Osaka" pitchFamily="-1" charset="-128"/>
                <a:cs typeface="Osaka" pitchFamily="-1" charset="-128"/>
              </a:rPr>
              <a:t>s</a:t>
            </a:r>
            <a:r>
              <a:rPr lang="en-US" b="0" dirty="0">
                <a:latin typeface="Calibri"/>
                <a:ea typeface="Osaka" pitchFamily="-1" charset="-128"/>
                <a:cs typeface="Osaka" pitchFamily="-1" charset="-128"/>
              </a:rPr>
              <a:t> = </a:t>
            </a:r>
          </a:p>
        </p:txBody>
      </p:sp>
      <p:sp>
        <p:nvSpPr>
          <p:cNvPr id="31749" name="Text Box 8"/>
          <p:cNvSpPr txBox="1">
            <a:spLocks noChangeArrowheads="1"/>
          </p:cNvSpPr>
          <p:nvPr/>
        </p:nvSpPr>
        <p:spPr bwMode="auto">
          <a:xfrm>
            <a:off x="7620000" y="2971800"/>
            <a:ext cx="1126931" cy="461665"/>
          </a:xfrm>
          <a:prstGeom prst="rect">
            <a:avLst/>
          </a:prstGeom>
          <a:noFill/>
          <a:ln w="9525">
            <a:noFill/>
            <a:miter lim="800000"/>
            <a:headEnd/>
            <a:tailEnd/>
          </a:ln>
        </p:spPr>
        <p:txBody>
          <a:bodyPr wrap="none">
            <a:prstTxWarp prst="textNoShape">
              <a:avLst/>
            </a:prstTxWarp>
            <a:spAutoFit/>
          </a:bodyPr>
          <a:lstStyle/>
          <a:p>
            <a:r>
              <a:rPr lang="en-US" b="0" dirty="0">
                <a:latin typeface="Calibri"/>
              </a:rPr>
              <a:t>+ </a:t>
            </a:r>
            <a:r>
              <a:rPr lang="en-US" b="0" dirty="0">
                <a:solidFill>
                  <a:schemeClr val="bg2"/>
                </a:solidFill>
                <a:latin typeface="Calibri"/>
              </a:rPr>
              <a:t>plural</a:t>
            </a:r>
            <a:endParaRPr lang="en-US" b="0" dirty="0">
              <a:latin typeface="Calibri"/>
            </a:endParaRPr>
          </a:p>
        </p:txBody>
      </p:sp>
      <p:sp>
        <p:nvSpPr>
          <p:cNvPr id="31750" name="AutoShape 9"/>
          <p:cNvSpPr>
            <a:spLocks noChangeArrowheads="1"/>
          </p:cNvSpPr>
          <p:nvPr/>
        </p:nvSpPr>
        <p:spPr bwMode="auto">
          <a:xfrm>
            <a:off x="4800600" y="3048000"/>
            <a:ext cx="304800" cy="381000"/>
          </a:xfrm>
          <a:prstGeom prst="roundRect">
            <a:avLst>
              <a:gd name="adj" fmla="val 16667"/>
            </a:avLst>
          </a:prstGeom>
          <a:noFill/>
          <a:ln w="9525">
            <a:noFill/>
            <a:round/>
            <a:headEnd/>
            <a:tailEnd/>
          </a:ln>
        </p:spPr>
        <p:txBody>
          <a:bodyPr wrap="none" anchor="ctr">
            <a:prstTxWarp prst="textNoShape">
              <a:avLst/>
            </a:prstTxWarp>
          </a:bodyPr>
          <a:lstStyle/>
          <a:p>
            <a:endParaRPr lang="en-US" dirty="0">
              <a:latin typeface="Calibri"/>
            </a:endParaRPr>
          </a:p>
        </p:txBody>
      </p:sp>
      <p:pic>
        <p:nvPicPr>
          <p:cNvPr id="31751" name="Picture 1032"/>
          <p:cNvPicPr>
            <a:picLocks noChangeAspect="1" noChangeArrowheads="1"/>
          </p:cNvPicPr>
          <p:nvPr/>
        </p:nvPicPr>
        <p:blipFill>
          <a:blip r:embed="rId3"/>
          <a:srcRect/>
          <a:stretch>
            <a:fillRect/>
          </a:stretch>
        </p:blipFill>
        <p:spPr bwMode="auto">
          <a:xfrm>
            <a:off x="6248400" y="2743200"/>
            <a:ext cx="1365250" cy="11557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
      <a:dk1>
        <a:srgbClr val="000000"/>
      </a:dk1>
      <a:lt1>
        <a:srgbClr val="D7D7FF"/>
      </a:lt1>
      <a:dk2>
        <a:srgbClr val="3616A2"/>
      </a:dk2>
      <a:lt2>
        <a:srgbClr val="1711FF"/>
      </a:lt2>
      <a:accent1>
        <a:srgbClr val="CA4112"/>
      </a:accent1>
      <a:accent2>
        <a:srgbClr val="B52254"/>
      </a:accent2>
      <a:accent3>
        <a:srgbClr val="E8E8FF"/>
      </a:accent3>
      <a:accent4>
        <a:srgbClr val="000000"/>
      </a:accent4>
      <a:accent5>
        <a:srgbClr val="E1B0AA"/>
      </a:accent5>
      <a:accent6>
        <a:srgbClr val="A41E4B"/>
      </a:accent6>
      <a:hlink>
        <a:srgbClr val="8418AA"/>
      </a:hlink>
      <a:folHlink>
        <a:srgbClr val="1612C1"/>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Endymion:Applications:Microsoft Office 2004:Templates:Presentations:Designs:Blank Presentation</Template>
  <TotalTime>9148</TotalTime>
  <Words>3210</Words>
  <Application>Microsoft Macintosh PowerPoint</Application>
  <PresentationFormat>On-screen Show (4:3)</PresentationFormat>
  <Paragraphs>1166</Paragraphs>
  <Slides>84</Slides>
  <Notes>74</Notes>
  <HiddenSlides>0</HiddenSlides>
  <MMClips>0</MMClips>
  <ScaleCrop>false</ScaleCrop>
  <HeadingPairs>
    <vt:vector size="4" baseType="variant">
      <vt:variant>
        <vt:lpstr>Theme</vt:lpstr>
      </vt:variant>
      <vt:variant>
        <vt:i4>1</vt:i4>
      </vt:variant>
      <vt:variant>
        <vt:lpstr>Slide Titles</vt:lpstr>
      </vt:variant>
      <vt:variant>
        <vt:i4>84</vt:i4>
      </vt:variant>
    </vt:vector>
  </HeadingPairs>
  <TitlesOfParts>
    <vt:vector size="85" baseType="lpstr">
      <vt:lpstr>Blank Presentation</vt:lpstr>
      <vt:lpstr>Psych 56L/ Ling 51: Acquisition of Language</vt:lpstr>
      <vt:lpstr>Announcements</vt:lpstr>
      <vt:lpstr>Adult knowledge:  The target state for morphology</vt:lpstr>
      <vt:lpstr>Words and word parts</vt:lpstr>
      <vt:lpstr>Words and word parts</vt:lpstr>
      <vt:lpstr>Words and word parts</vt:lpstr>
      <vt:lpstr>Words and word parts</vt:lpstr>
      <vt:lpstr>Types of Morphology</vt:lpstr>
      <vt:lpstr>Types of Morphology</vt:lpstr>
      <vt:lpstr>Types of Morphology</vt:lpstr>
      <vt:lpstr>Types of Morphology</vt:lpstr>
      <vt:lpstr>Types of Morphology</vt:lpstr>
      <vt:lpstr>Types of Morphology</vt:lpstr>
      <vt:lpstr>Types of Morphology</vt:lpstr>
      <vt:lpstr>Crosslinguistic Comparison</vt:lpstr>
      <vt:lpstr>Crosslinguistic Comparison</vt:lpstr>
      <vt:lpstr>Crosslinguistic Comparison</vt:lpstr>
      <vt:lpstr>Morphology Recap</vt:lpstr>
      <vt:lpstr>Adult knowledge:  The target state for syntax</vt:lpstr>
      <vt:lpstr>Creativity of Human Language</vt:lpstr>
      <vt:lpstr>An Account That Won’t Work</vt:lpstr>
      <vt:lpstr>Syntax is More than Meaning</vt:lpstr>
      <vt:lpstr>Syntax is More than Meaning</vt:lpstr>
      <vt:lpstr>Syntax is More than Meaning</vt:lpstr>
      <vt:lpstr>Syntax is More than Meaning</vt:lpstr>
      <vt:lpstr>Syntax is More than Meaning</vt:lpstr>
      <vt:lpstr>PowerPoint Presentation</vt:lpstr>
      <vt:lpstr>PowerPoint Presentation</vt:lpstr>
      <vt:lpstr>PowerPoint Presentation</vt:lpstr>
      <vt:lpstr>PowerPoint Presentation</vt:lpstr>
      <vt:lpstr>So…what does determine  how you string words together?</vt:lpstr>
      <vt:lpstr>A Template</vt:lpstr>
      <vt:lpstr>A Template</vt:lpstr>
      <vt:lpstr>A Template</vt:lpstr>
      <vt:lpstr>A Template</vt:lpstr>
      <vt:lpstr>A Template</vt:lpstr>
      <vt:lpstr>A Tiny Little Grammar</vt:lpstr>
      <vt:lpstr>A Tiny Little Grammar</vt:lpstr>
      <vt:lpstr>Embedded Sentences</vt:lpstr>
      <vt:lpstr>PowerPoint Presentation</vt:lpstr>
      <vt:lpstr>PowerPoint Presentation</vt:lpstr>
      <vt:lpstr>Complementizer</vt:lpstr>
      <vt:lpstr>Complementizer</vt:lpstr>
      <vt:lpstr>Complementizer</vt:lpstr>
      <vt:lpstr>A Slightly Bigger Grammar</vt:lpstr>
      <vt:lpstr>A Slightly Bigger Grammar</vt:lpstr>
      <vt:lpstr>A Slightly Bigger Grammar</vt:lpstr>
      <vt:lpstr>A Slightly Bigger Grammar</vt:lpstr>
      <vt:lpstr>A Slightly Bigger Grammar</vt:lpstr>
      <vt:lpstr>A Slightly Bigger Grammar</vt:lpstr>
      <vt:lpstr>A Slightly Bigger Grammar</vt:lpstr>
      <vt:lpstr>A Slightly Bigger Grammar</vt:lpstr>
      <vt:lpstr>A Slightly Bigger Grammar</vt:lpstr>
      <vt:lpstr>A Slightly Bigger Grammar</vt:lpstr>
      <vt:lpstr>A Slightly Bigger Grammar</vt:lpstr>
      <vt:lpstr>A Slightly Bigger Grammar</vt:lpstr>
      <vt:lpstr>A Slightly Bigger Grammar</vt:lpstr>
      <vt:lpstr>A Slightly Bigger Grammar</vt:lpstr>
      <vt:lpstr>A Slightly Bigger Grammar</vt:lpstr>
      <vt:lpstr>A Slightly Bigger Grammar</vt:lpstr>
      <vt:lpstr>A Slightly Bigger Grammar</vt:lpstr>
      <vt:lpstr>A Slightly Bigger Grammar</vt:lpstr>
      <vt:lpstr>A Slightly Bigger Grammar</vt:lpstr>
      <vt:lpstr>Figuring out structure: bottom-up</vt:lpstr>
      <vt:lpstr>Figuring out structure: bottom-up</vt:lpstr>
      <vt:lpstr>Figuring out structure: bottom-up</vt:lpstr>
      <vt:lpstr>Figuring out structure: bottom-up</vt:lpstr>
      <vt:lpstr>Figuring out structure: bottom-up</vt:lpstr>
      <vt:lpstr>Figuring out structure: bottom-up</vt:lpstr>
      <vt:lpstr>Figuring out structure: bottom-up</vt:lpstr>
      <vt:lpstr>Figuring out structure: bottom-up</vt:lpstr>
      <vt:lpstr>Figuring out structure: bottom-up</vt:lpstr>
      <vt:lpstr>Figuring out structure: bottom-up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Syntax Recap</vt:lpstr>
      <vt:lpstr>Questions?</vt:lpstr>
    </vt:vector>
  </TitlesOfParts>
  <Company>Computing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 229: Language Acquisition</dc:title>
  <dc:creator>Computing Services</dc:creator>
  <cp:lastModifiedBy>Lisa Pearl</cp:lastModifiedBy>
  <cp:revision>810</cp:revision>
  <cp:lastPrinted>2012-02-22T00:06:04Z</cp:lastPrinted>
  <dcterms:created xsi:type="dcterms:W3CDTF">2012-08-31T21:23:02Z</dcterms:created>
  <dcterms:modified xsi:type="dcterms:W3CDTF">2013-02-07T21:47:05Z</dcterms:modified>
</cp:coreProperties>
</file>