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1" r:id="rId1"/>
  </p:sldMasterIdLst>
  <p:notesMasterIdLst>
    <p:notesMasterId r:id="rId22"/>
  </p:notesMasterIdLst>
  <p:sldIdLst>
    <p:sldId id="256" r:id="rId2"/>
    <p:sldId id="258" r:id="rId3"/>
    <p:sldId id="269" r:id="rId4"/>
    <p:sldId id="270" r:id="rId5"/>
    <p:sldId id="271" r:id="rId6"/>
    <p:sldId id="268" r:id="rId7"/>
    <p:sldId id="272" r:id="rId8"/>
    <p:sldId id="259" r:id="rId9"/>
    <p:sldId id="273" r:id="rId10"/>
    <p:sldId id="274" r:id="rId11"/>
    <p:sldId id="260" r:id="rId12"/>
    <p:sldId id="275" r:id="rId13"/>
    <p:sldId id="278" r:id="rId14"/>
    <p:sldId id="261" r:id="rId15"/>
    <p:sldId id="276" r:id="rId16"/>
    <p:sldId id="266" r:id="rId17"/>
    <p:sldId id="263" r:id="rId18"/>
    <p:sldId id="267" r:id="rId19"/>
    <p:sldId id="264" r:id="rId20"/>
    <p:sldId id="277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C29EF1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2787"/>
    <p:restoredTop sz="90929"/>
  </p:normalViewPr>
  <p:slideViewPr>
    <p:cSldViewPr>
      <p:cViewPr>
        <p:scale>
          <a:sx n="71" d="100"/>
          <a:sy n="71" d="100"/>
        </p:scale>
        <p:origin x="-2312" y="-1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D94C4D07-D247-8746-BE38-B178287B20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679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ＭＳ Ｐゴシック" pitchFamily="-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ＭＳ Ｐゴシック" pitchFamily="-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ＭＳ Ｐゴシック" pitchFamily="-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ＭＳ Ｐゴシック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891E99-AFF5-494C-9F71-72F2012B75D0}" type="slidenum">
              <a:rPr lang="en-US"/>
              <a:pPr/>
              <a:t>1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10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11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12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13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14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15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16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17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18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19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2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20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3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4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5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6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7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8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9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65F90B9-41A4-BD4F-BB6A-A9CC2E9424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0CC8614-A700-AE46-BBD6-BCE8A059D5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B09B833-D3CE-644A-9110-E76BDDBC41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C240D8B-D153-7242-87F4-85C0E6F573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1F56C7-7B37-6A4D-BA9F-039C4728CE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940C75F-0AD7-CB49-A0A7-6647D994CC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E11F5B-D08C-DA42-8011-D9AA47E3D0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885EB01-D572-CF48-BD9F-EB36C648E0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418CAA7-E356-6D45-888A-1F302F8A0E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ADD50D-91A3-4C4B-B940-E17D709E3B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92DD54E-7D2C-2045-9C7C-813FDC74CF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ea typeface="+mn-ea"/>
                <a:cs typeface="+mn-cs"/>
              </a:defRPr>
            </a:lvl1pPr>
          </a:lstStyle>
          <a:p>
            <a:fld id="{13FF1AF7-CDCD-CC48-8E20-B6E96BF07A4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Osaka" pitchFamily="-1" charset="-128"/>
          <a:cs typeface="Osaka" pitchFamily="-1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Osaka" pitchFamily="-1" charset="-128"/>
          <a:cs typeface="Osaka" pitchFamily="-1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Osaka" pitchFamily="-1" charset="-128"/>
          <a:cs typeface="Osaka" pitchFamily="-1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Osaka" pitchFamily="-1" charset="-128"/>
          <a:cs typeface="Osaka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Osaka" pitchFamily="-1" charset="-128"/>
          <a:cs typeface="Osaka" pitchFamily="-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Osaka" pitchFamily="-1" charset="-128"/>
          <a:cs typeface="Osaka" pitchFamily="-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Osaka" pitchFamily="-1" charset="-128"/>
          <a:cs typeface="Osaka" pitchFamily="-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Osaka" pitchFamily="-1" charset="-128"/>
          <a:cs typeface="Osaka" pitchFamily="-1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371600"/>
            <a:ext cx="9144000" cy="1143000"/>
          </a:xfrm>
        </p:spPr>
        <p:txBody>
          <a:bodyPr/>
          <a:lstStyle/>
          <a:p>
            <a:r>
              <a:rPr lang="en-US" sz="4000" dirty="0"/>
              <a:t>Psych 156A/ Ling 150:</a:t>
            </a:r>
            <a:br>
              <a:rPr lang="en-US" sz="4000" dirty="0"/>
            </a:br>
            <a:r>
              <a:rPr lang="en-US" sz="4000" dirty="0"/>
              <a:t>Acquisition of Language II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52800"/>
            <a:ext cx="8229600" cy="1752600"/>
          </a:xfrm>
        </p:spPr>
        <p:txBody>
          <a:bodyPr/>
          <a:lstStyle/>
          <a:p>
            <a:r>
              <a:rPr lang="en-US" dirty="0" smtClean="0"/>
              <a:t>5/3/2012</a:t>
            </a:r>
            <a:endParaRPr lang="en-US" dirty="0"/>
          </a:p>
          <a:p>
            <a:r>
              <a:rPr lang="en-US" dirty="0" smtClean="0"/>
              <a:t>Midterm 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Precision &amp; Recall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1981200"/>
          </a:xfrm>
        </p:spPr>
        <p:txBody>
          <a:bodyPr/>
          <a:lstStyle/>
          <a:p>
            <a:pPr algn="ctr">
              <a:buFontTx/>
              <a:buNone/>
            </a:pPr>
            <a:endParaRPr lang="en-US" sz="2400" dirty="0" smtClean="0"/>
          </a:p>
          <a:p>
            <a:pPr algn="ctr">
              <a:buFontTx/>
              <a:buNone/>
            </a:pPr>
            <a:r>
              <a:rPr lang="en-US" sz="2400" dirty="0" smtClean="0"/>
              <a:t>I  wonder  how  well  I  can  segment  this  sentence  today</a:t>
            </a:r>
          </a:p>
          <a:p>
            <a:pPr algn="ctr">
              <a:buFontTx/>
              <a:buNone/>
            </a:pPr>
            <a:endParaRPr lang="en-US" sz="2400" dirty="0"/>
          </a:p>
          <a:p>
            <a:pPr algn="ctr">
              <a:buFontTx/>
              <a:buNone/>
            </a:pPr>
            <a:r>
              <a:rPr lang="en-US" sz="2400" dirty="0" err="1" smtClean="0"/>
              <a:t>Iwonder</a:t>
            </a:r>
            <a:r>
              <a:rPr lang="en-US" sz="2400" dirty="0" smtClean="0"/>
              <a:t>  how  well  </a:t>
            </a:r>
            <a:r>
              <a:rPr lang="en-US" sz="2400" dirty="0" err="1" smtClean="0"/>
              <a:t>Ican</a:t>
            </a:r>
            <a:r>
              <a:rPr lang="en-US" sz="2400" dirty="0" smtClean="0"/>
              <a:t>  </a:t>
            </a:r>
            <a:r>
              <a:rPr lang="en-US" sz="2400" dirty="0" err="1" smtClean="0"/>
              <a:t>seg</a:t>
            </a:r>
            <a:r>
              <a:rPr lang="en-US" sz="2400" dirty="0" smtClean="0"/>
              <a:t>  </a:t>
            </a:r>
            <a:r>
              <a:rPr lang="en-US" sz="2400" dirty="0" err="1" smtClean="0"/>
              <a:t>ment</a:t>
            </a:r>
            <a:r>
              <a:rPr lang="en-US" sz="2400" dirty="0" smtClean="0"/>
              <a:t>  this  </a:t>
            </a:r>
            <a:r>
              <a:rPr lang="en-US" sz="2400" dirty="0" err="1" smtClean="0"/>
              <a:t>sen</a:t>
            </a:r>
            <a:r>
              <a:rPr lang="en-US" sz="2400" dirty="0" smtClean="0"/>
              <a:t>  </a:t>
            </a:r>
            <a:r>
              <a:rPr lang="en-US" sz="2400" dirty="0" err="1" smtClean="0"/>
              <a:t>tencetoday</a:t>
            </a:r>
            <a:endParaRPr lang="en-US" sz="2400" dirty="0" smtClean="0"/>
          </a:p>
          <a:p>
            <a:pPr algn="ctr">
              <a:buFontTx/>
              <a:buNone/>
            </a:pPr>
            <a:endParaRPr lang="en-US" sz="2400" dirty="0"/>
          </a:p>
          <a:p>
            <a:pPr algn="ctr">
              <a:buFontTx/>
              <a:buNone/>
            </a:pPr>
            <a:endParaRPr lang="en-US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0" y="3048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+mn-lt"/>
              </a:rPr>
              <a:t>Recall:</a:t>
            </a:r>
          </a:p>
          <a:p>
            <a:r>
              <a:rPr lang="en-US" b="0" dirty="0">
                <a:latin typeface="+mn-lt"/>
              </a:rPr>
              <a:t>	</a:t>
            </a:r>
            <a:r>
              <a:rPr lang="en-US" b="0" dirty="0" smtClean="0">
                <a:latin typeface="+mn-lt"/>
              </a:rPr>
              <a:t># of correct / # true words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42672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</a:t>
            </a:r>
            <a:r>
              <a:rPr lang="en-US" b="0" dirty="0" smtClean="0">
                <a:latin typeface="+mn-lt"/>
              </a:rPr>
              <a:t>3 correct / 10 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5970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Stress-based Segmentation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11430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how </a:t>
            </a:r>
            <a:r>
              <a:rPr lang="en-US" sz="2400" b="1" dirty="0" smtClean="0"/>
              <a:t>WELL</a:t>
            </a:r>
            <a:r>
              <a:rPr lang="en-US" sz="2400" dirty="0" smtClean="0"/>
              <a:t> can a </a:t>
            </a:r>
            <a:r>
              <a:rPr lang="en-US" sz="2400" b="1" dirty="0" smtClean="0"/>
              <a:t>STRESS</a:t>
            </a:r>
            <a:r>
              <a:rPr lang="en-US" sz="2400" dirty="0" smtClean="0"/>
              <a:t> based </a:t>
            </a:r>
            <a:r>
              <a:rPr lang="en-US" sz="2400" b="1" dirty="0" smtClean="0"/>
              <a:t>LEARNER</a:t>
            </a:r>
            <a:r>
              <a:rPr lang="en-US" sz="2400" dirty="0" smtClean="0"/>
              <a:t> </a:t>
            </a:r>
            <a:r>
              <a:rPr lang="en-US" sz="2400" b="1" dirty="0" err="1" smtClean="0"/>
              <a:t>SEG</a:t>
            </a:r>
            <a:r>
              <a:rPr lang="en-US" sz="2400" dirty="0" err="1" smtClean="0"/>
              <a:t>ment</a:t>
            </a:r>
            <a:r>
              <a:rPr lang="en-US" sz="2400" dirty="0" smtClean="0"/>
              <a:t> </a:t>
            </a:r>
            <a:r>
              <a:rPr lang="en-US" sz="2400" b="1" dirty="0" smtClean="0"/>
              <a:t>THIS</a:t>
            </a:r>
            <a:r>
              <a:rPr lang="en-US" sz="2400" dirty="0" smtClean="0"/>
              <a:t>?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-9525" y="25146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en-US" sz="2400" b="0" dirty="0" smtClean="0"/>
          </a:p>
          <a:p>
            <a:pPr>
              <a:buFontTx/>
              <a:buNone/>
            </a:pPr>
            <a:r>
              <a:rPr lang="en-US" sz="2400" b="0" dirty="0" smtClean="0"/>
              <a:t>If we assume Stress-INITIAL syllables:</a:t>
            </a:r>
          </a:p>
          <a:p>
            <a:pPr>
              <a:buFontTx/>
              <a:buNone/>
            </a:pPr>
            <a:endParaRPr lang="en-US" sz="2400" b="0" dirty="0" smtClean="0"/>
          </a:p>
          <a:p>
            <a:pPr>
              <a:buFontTx/>
              <a:buNone/>
            </a:pPr>
            <a:endParaRPr lang="en-US" sz="2400" b="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36419" y="393102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b="0" dirty="0" smtClean="0"/>
              <a:t>How  </a:t>
            </a:r>
            <a:r>
              <a:rPr lang="en-US" sz="2400" dirty="0" err="1" smtClean="0"/>
              <a:t>WELL</a:t>
            </a:r>
            <a:r>
              <a:rPr lang="en-US" sz="2400" b="0" dirty="0" err="1" smtClean="0"/>
              <a:t>cana</a:t>
            </a:r>
            <a:r>
              <a:rPr lang="en-US" sz="2400" b="0" dirty="0" smtClean="0"/>
              <a:t>  </a:t>
            </a:r>
            <a:r>
              <a:rPr lang="en-US" sz="2400" dirty="0" err="1" smtClean="0"/>
              <a:t>STRESS</a:t>
            </a:r>
            <a:r>
              <a:rPr lang="en-US" sz="2400" b="0" dirty="0" err="1" smtClean="0"/>
              <a:t>based</a:t>
            </a:r>
            <a:r>
              <a:rPr lang="en-US" sz="2400" b="0" dirty="0" smtClean="0"/>
              <a:t>  </a:t>
            </a:r>
            <a:r>
              <a:rPr lang="en-US" sz="2400" dirty="0" smtClean="0"/>
              <a:t>LEARNER</a:t>
            </a:r>
            <a:r>
              <a:rPr lang="en-US" sz="2400" b="0" dirty="0" smtClean="0"/>
              <a:t>  </a:t>
            </a:r>
            <a:r>
              <a:rPr lang="en-US" sz="2400" dirty="0" err="1" smtClean="0"/>
              <a:t>SEG</a:t>
            </a:r>
            <a:r>
              <a:rPr lang="en-US" sz="2400" b="0" dirty="0" err="1" smtClean="0"/>
              <a:t>ment</a:t>
            </a:r>
            <a:r>
              <a:rPr lang="en-US" sz="2400" b="0" dirty="0" smtClean="0"/>
              <a:t>  </a:t>
            </a:r>
            <a:r>
              <a:rPr lang="en-US" sz="2400" dirty="0" smtClean="0"/>
              <a:t>THIS</a:t>
            </a:r>
            <a:r>
              <a:rPr lang="en-US" sz="2400" b="0" dirty="0" smtClean="0"/>
              <a:t>?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-3175" y="5334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en-US" sz="2400" b="0" dirty="0" smtClean="0"/>
          </a:p>
          <a:p>
            <a:pPr>
              <a:buFontTx/>
              <a:buNone/>
            </a:pPr>
            <a:r>
              <a:rPr lang="en-US" sz="2400" b="0" dirty="0" smtClean="0"/>
              <a:t>Precision = 3/6			Recall = 3/9</a:t>
            </a:r>
          </a:p>
          <a:p>
            <a:pPr>
              <a:buFontTx/>
              <a:buNone/>
            </a:pPr>
            <a:endParaRPr lang="en-US" sz="2400" b="0" dirty="0" smtClean="0"/>
          </a:p>
          <a:p>
            <a:pPr>
              <a:buFontTx/>
              <a:buNone/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4381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Stress-based Segmentation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11430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how </a:t>
            </a:r>
            <a:r>
              <a:rPr lang="en-US" sz="2400" b="1" dirty="0" smtClean="0"/>
              <a:t>WELL</a:t>
            </a:r>
            <a:r>
              <a:rPr lang="en-US" sz="2400" dirty="0" smtClean="0"/>
              <a:t> can a </a:t>
            </a:r>
            <a:r>
              <a:rPr lang="en-US" sz="2400" b="1" dirty="0" smtClean="0"/>
              <a:t>STRESS</a:t>
            </a:r>
            <a:r>
              <a:rPr lang="en-US" sz="2400" dirty="0" smtClean="0"/>
              <a:t> based </a:t>
            </a:r>
            <a:r>
              <a:rPr lang="en-US" sz="2400" b="1" dirty="0" smtClean="0"/>
              <a:t>LEARNER</a:t>
            </a:r>
            <a:r>
              <a:rPr lang="en-US" sz="2400" dirty="0" smtClean="0"/>
              <a:t> </a:t>
            </a:r>
            <a:r>
              <a:rPr lang="en-US" sz="2400" b="1" dirty="0" err="1" smtClean="0"/>
              <a:t>SEG</a:t>
            </a:r>
            <a:r>
              <a:rPr lang="en-US" sz="2400" dirty="0" err="1" smtClean="0"/>
              <a:t>ment</a:t>
            </a:r>
            <a:r>
              <a:rPr lang="en-US" sz="2400" dirty="0" smtClean="0"/>
              <a:t> </a:t>
            </a:r>
            <a:r>
              <a:rPr lang="en-US" sz="2400" b="1" dirty="0" smtClean="0"/>
              <a:t>THIS</a:t>
            </a:r>
            <a:r>
              <a:rPr lang="en-US" sz="2400" dirty="0" smtClean="0"/>
              <a:t>?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-9525" y="25146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en-US" sz="2400" b="0" dirty="0" smtClean="0"/>
          </a:p>
          <a:p>
            <a:pPr>
              <a:buFontTx/>
              <a:buNone/>
            </a:pPr>
            <a:r>
              <a:rPr lang="en-US" sz="2400" b="0" dirty="0" smtClean="0"/>
              <a:t>If we assume Stress-FINAL syllables:</a:t>
            </a:r>
          </a:p>
          <a:p>
            <a:pPr>
              <a:buFontTx/>
              <a:buNone/>
            </a:pPr>
            <a:endParaRPr lang="en-US" sz="2400" b="0" dirty="0" smtClean="0"/>
          </a:p>
          <a:p>
            <a:pPr>
              <a:buFontTx/>
              <a:buNone/>
            </a:pPr>
            <a:endParaRPr lang="en-US" sz="2400" b="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36419" y="393102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b="0" dirty="0" err="1" smtClean="0"/>
              <a:t>How</a:t>
            </a:r>
            <a:r>
              <a:rPr lang="en-US" sz="2400" dirty="0" err="1" smtClean="0"/>
              <a:t>WELL</a:t>
            </a:r>
            <a:r>
              <a:rPr lang="en-US" sz="2400" dirty="0" smtClean="0"/>
              <a:t>  </a:t>
            </a:r>
            <a:r>
              <a:rPr lang="en-US" sz="2400" b="0" dirty="0" err="1" smtClean="0"/>
              <a:t>cana</a:t>
            </a:r>
            <a:r>
              <a:rPr lang="en-US" sz="2400" dirty="0" err="1" smtClean="0"/>
              <a:t>STRESS</a:t>
            </a:r>
            <a:r>
              <a:rPr lang="en-US" sz="2400" dirty="0" smtClean="0"/>
              <a:t>  </a:t>
            </a:r>
            <a:r>
              <a:rPr lang="en-US" sz="2400" b="0" dirty="0" err="1" smtClean="0"/>
              <a:t>based</a:t>
            </a:r>
            <a:r>
              <a:rPr lang="en-US" sz="2400" dirty="0" err="1" smtClean="0"/>
              <a:t>LEARNER</a:t>
            </a:r>
            <a:r>
              <a:rPr lang="en-US" sz="2400" b="0" dirty="0" smtClean="0"/>
              <a:t>  </a:t>
            </a:r>
            <a:r>
              <a:rPr lang="en-US" sz="2400" dirty="0" smtClean="0"/>
              <a:t>SEG  </a:t>
            </a:r>
            <a:r>
              <a:rPr lang="en-US" sz="2400" b="0" dirty="0" err="1" smtClean="0"/>
              <a:t>ment</a:t>
            </a:r>
            <a:r>
              <a:rPr lang="en-US" sz="2400" dirty="0" err="1" smtClean="0"/>
              <a:t>THIS</a:t>
            </a:r>
            <a:r>
              <a:rPr lang="en-US" sz="2400" b="0" dirty="0" smtClean="0"/>
              <a:t>?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-3175" y="5334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en-US" sz="2400" b="0" dirty="0" smtClean="0"/>
          </a:p>
          <a:p>
            <a:pPr>
              <a:buFontTx/>
              <a:buNone/>
            </a:pPr>
            <a:r>
              <a:rPr lang="en-US" sz="2400" b="0" dirty="0" smtClean="0"/>
              <a:t>Precision = 0/5			Recall = 0/9</a:t>
            </a:r>
          </a:p>
          <a:p>
            <a:pPr>
              <a:buFontTx/>
              <a:buNone/>
            </a:pPr>
            <a:endParaRPr lang="en-US" sz="2400" b="0" dirty="0" smtClean="0"/>
          </a:p>
          <a:p>
            <a:pPr>
              <a:buFontTx/>
              <a:buNone/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8694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Bayesian Learning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1066800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All (statistical) learning is a form of </a:t>
            </a:r>
            <a:r>
              <a:rPr lang="en-US" sz="2400" b="1" dirty="0" smtClean="0"/>
              <a:t>INFERENCE</a:t>
            </a:r>
            <a:endParaRPr lang="en-US" sz="2400" dirty="0" smtClean="0"/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 smtClean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533400" y="21336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/>
              <a:t>We have data</a:t>
            </a:r>
            <a:r>
              <a:rPr lang="en-US" b="0" dirty="0" smtClean="0"/>
              <a:t>…</a:t>
            </a:r>
            <a:endParaRPr lang="en-US" b="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26625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/>
              <a:t>But </a:t>
            </a:r>
            <a:r>
              <a:rPr lang="en-US" b="0" dirty="0" smtClean="0"/>
              <a:t>which </a:t>
            </a:r>
            <a:r>
              <a:rPr lang="en-US" b="0" dirty="0"/>
              <a:t>hypothesis is true</a:t>
            </a:r>
            <a:r>
              <a:rPr lang="en-US" b="0" dirty="0" smtClean="0"/>
              <a:t>?</a:t>
            </a:r>
            <a:endParaRPr lang="en-US" b="0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320610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P(H|D) ?</a:t>
            </a:r>
            <a:endParaRPr lang="en-US" b="0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380999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P(H | D)  =  P(D | H)  *  P(H)  /  P(D)</a:t>
            </a:r>
            <a:endParaRPr lang="en-US" b="0" dirty="0"/>
          </a:p>
        </p:txBody>
      </p:sp>
      <p:sp>
        <p:nvSpPr>
          <p:cNvPr id="13" name="TextBox 12"/>
          <p:cNvSpPr txBox="1"/>
          <p:nvPr/>
        </p:nvSpPr>
        <p:spPr>
          <a:xfrm>
            <a:off x="2057400" y="4255948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likelihood</a:t>
            </a:r>
            <a:endParaRPr lang="en-US" b="0" dirty="0"/>
          </a:p>
        </p:txBody>
      </p:sp>
      <p:sp>
        <p:nvSpPr>
          <p:cNvPr id="14" name="TextBox 13"/>
          <p:cNvSpPr txBox="1"/>
          <p:nvPr/>
        </p:nvSpPr>
        <p:spPr>
          <a:xfrm>
            <a:off x="3596154" y="425594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prior</a:t>
            </a:r>
            <a:endParaRPr lang="en-US" b="0" dirty="0"/>
          </a:p>
        </p:txBody>
      </p:sp>
      <p:sp>
        <p:nvSpPr>
          <p:cNvPr id="15" name="TextBox 14"/>
          <p:cNvSpPr txBox="1"/>
          <p:nvPr/>
        </p:nvSpPr>
        <p:spPr>
          <a:xfrm>
            <a:off x="4648200" y="4251445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/>
              <a:t>p</a:t>
            </a:r>
            <a:r>
              <a:rPr lang="en-US" b="0" dirty="0" smtClean="0"/>
              <a:t>rob. of data</a:t>
            </a:r>
            <a:endParaRPr lang="en-US" b="0" dirty="0"/>
          </a:p>
        </p:txBody>
      </p:sp>
      <p:sp>
        <p:nvSpPr>
          <p:cNvPr id="16" name="TextBox 15"/>
          <p:cNvSpPr txBox="1"/>
          <p:nvPr/>
        </p:nvSpPr>
        <p:spPr>
          <a:xfrm>
            <a:off x="381000" y="4255946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posterior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84616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/>
      <p:bldP spid="11" grpId="0"/>
      <p:bldP spid="13" grpId="0"/>
      <p:bldP spid="14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Cross-Situational Learning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Use information across trials to identify a word/meaning mapping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 smtClean="0"/>
              <a:t>Scene 1:	“</a:t>
            </a:r>
            <a:r>
              <a:rPr lang="en-US" sz="2400" dirty="0" err="1" smtClean="0"/>
              <a:t>dugme</a:t>
            </a:r>
            <a:r>
              <a:rPr lang="en-US" sz="2400" dirty="0" smtClean="0"/>
              <a:t>”	“</a:t>
            </a:r>
            <a:r>
              <a:rPr lang="en-US" sz="2400" dirty="0" err="1" smtClean="0"/>
              <a:t>lutka</a:t>
            </a:r>
            <a:r>
              <a:rPr lang="en-US" sz="2400" dirty="0" smtClean="0"/>
              <a:t>”		“</a:t>
            </a:r>
            <a:r>
              <a:rPr lang="en-US" sz="2400" dirty="0" err="1" smtClean="0"/>
              <a:t>prozor</a:t>
            </a:r>
            <a:r>
              <a:rPr lang="en-US" sz="2400" dirty="0" smtClean="0"/>
              <a:t>”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		Object 1	Object 2	Object 3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 smtClean="0"/>
              <a:t>Scene 2:	“</a:t>
            </a:r>
            <a:r>
              <a:rPr lang="en-US" sz="2400" dirty="0" err="1" smtClean="0"/>
              <a:t>lutka</a:t>
            </a:r>
            <a:r>
              <a:rPr lang="en-US" sz="2400" dirty="0" smtClean="0"/>
              <a:t>”		“</a:t>
            </a:r>
            <a:r>
              <a:rPr lang="en-US" sz="2400" dirty="0" err="1" smtClean="0"/>
              <a:t>zid</a:t>
            </a:r>
            <a:r>
              <a:rPr lang="en-US" sz="2400" dirty="0" smtClean="0"/>
              <a:t>”		“</a:t>
            </a:r>
            <a:r>
              <a:rPr lang="en-US" sz="2400" dirty="0" err="1" smtClean="0"/>
              <a:t>prozor</a:t>
            </a:r>
            <a:r>
              <a:rPr lang="en-US" sz="2400" dirty="0" smtClean="0"/>
              <a:t>”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		Object 1	Object 3	Object 4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1305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Cross-Situational Learning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 smtClean="0"/>
              <a:t>Scene 1:	“</a:t>
            </a:r>
            <a:r>
              <a:rPr lang="en-US" sz="2400" dirty="0" err="1" smtClean="0"/>
              <a:t>dugme</a:t>
            </a:r>
            <a:r>
              <a:rPr lang="en-US" sz="2400" dirty="0" smtClean="0"/>
              <a:t>”	“</a:t>
            </a:r>
            <a:r>
              <a:rPr lang="en-US" sz="2400" dirty="0" err="1" smtClean="0"/>
              <a:t>lutka</a:t>
            </a:r>
            <a:r>
              <a:rPr lang="en-US" sz="2400" dirty="0" smtClean="0"/>
              <a:t>”		“</a:t>
            </a:r>
            <a:r>
              <a:rPr lang="en-US" sz="2400" dirty="0" err="1" smtClean="0"/>
              <a:t>prozor</a:t>
            </a:r>
            <a:r>
              <a:rPr lang="en-US" sz="2400" dirty="0" smtClean="0"/>
              <a:t>”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		Object 1	Object 2	Object 3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 smtClean="0"/>
              <a:t>Scene 2:	“</a:t>
            </a:r>
            <a:r>
              <a:rPr lang="en-US" sz="2400" dirty="0" err="1" smtClean="0"/>
              <a:t>lutka</a:t>
            </a:r>
            <a:r>
              <a:rPr lang="en-US" sz="2400" dirty="0" smtClean="0"/>
              <a:t>”		“</a:t>
            </a:r>
            <a:r>
              <a:rPr lang="en-US" sz="2400" dirty="0" err="1" smtClean="0"/>
              <a:t>zid</a:t>
            </a:r>
            <a:r>
              <a:rPr lang="en-US" sz="2400" dirty="0" smtClean="0"/>
              <a:t>”		“</a:t>
            </a:r>
            <a:r>
              <a:rPr lang="en-US" sz="2400" dirty="0" err="1" smtClean="0"/>
              <a:t>prozor</a:t>
            </a:r>
            <a:r>
              <a:rPr lang="en-US" sz="2400" dirty="0" smtClean="0"/>
              <a:t>”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		Object 1	Object 3	Object 4</a:t>
            </a:r>
          </a:p>
          <a:p>
            <a:pPr>
              <a:buFontTx/>
              <a:buNone/>
            </a:pPr>
            <a:r>
              <a:rPr lang="en-US" sz="2400" dirty="0" smtClean="0"/>
              <a:t>P(H|D) = P(D|H) * P(H) / P(D)</a:t>
            </a:r>
          </a:p>
          <a:p>
            <a:pPr>
              <a:buFontTx/>
              <a:buNone/>
            </a:pPr>
            <a:r>
              <a:rPr lang="en-US" sz="2400" dirty="0" smtClean="0"/>
              <a:t>Posterior = likelihood * prior / prob. of data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-40901" y="453513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b="0" dirty="0" smtClean="0"/>
              <a:t> P(</a:t>
            </a:r>
            <a:r>
              <a:rPr lang="en-US" b="0" dirty="0" err="1" smtClean="0"/>
              <a:t>lutka</a:t>
            </a:r>
            <a:r>
              <a:rPr lang="en-US" b="0" dirty="0" smtClean="0"/>
              <a:t> </a:t>
            </a:r>
            <a:r>
              <a:rPr lang="en-US" b="0" dirty="0"/>
              <a:t>== 1) = ¼			</a:t>
            </a:r>
            <a:r>
              <a:rPr lang="en-US" b="0" dirty="0" smtClean="0"/>
              <a:t>Prior (let’s call this H1)</a:t>
            </a:r>
            <a:endParaRPr lang="en-US" b="0" dirty="0"/>
          </a:p>
        </p:txBody>
      </p:sp>
      <p:sp>
        <p:nvSpPr>
          <p:cNvPr id="3" name="TextBox 2"/>
          <p:cNvSpPr txBox="1"/>
          <p:nvPr/>
        </p:nvSpPr>
        <p:spPr>
          <a:xfrm>
            <a:off x="13447" y="499679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b="0" dirty="0" smtClean="0"/>
              <a:t>P(D | H1</a:t>
            </a:r>
            <a:r>
              <a:rPr lang="en-US" b="0" dirty="0"/>
              <a:t>) = 1	</a:t>
            </a:r>
            <a:r>
              <a:rPr lang="en-US" b="0" dirty="0" smtClean="0"/>
              <a:t>	</a:t>
            </a:r>
            <a:r>
              <a:rPr lang="en-US" b="0" dirty="0"/>
              <a:t>		</a:t>
            </a:r>
            <a:r>
              <a:rPr lang="en-US" b="0" dirty="0" smtClean="0"/>
              <a:t>Likelihood</a:t>
            </a:r>
            <a:endParaRPr lang="en-US" b="0" dirty="0"/>
          </a:p>
        </p:txBody>
      </p:sp>
      <p:sp>
        <p:nvSpPr>
          <p:cNvPr id="4" name="TextBox 3"/>
          <p:cNvSpPr txBox="1"/>
          <p:nvPr/>
        </p:nvSpPr>
        <p:spPr>
          <a:xfrm>
            <a:off x="3922" y="55626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b="0" dirty="0" smtClean="0"/>
              <a:t>P(D) </a:t>
            </a:r>
            <a:r>
              <a:rPr lang="en-US" b="0" dirty="0"/>
              <a:t>= </a:t>
            </a:r>
            <a:r>
              <a:rPr lang="en-US" b="0" dirty="0" smtClean="0"/>
              <a:t>P(H1)*P(D|H1) + P(H2)*P(D|H2) + P(H3)*P(D|H3)…</a:t>
            </a:r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3175" y="6248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P(H1 | D)  </a:t>
            </a:r>
            <a:r>
              <a:rPr lang="en-US" b="0" dirty="0"/>
              <a:t>= </a:t>
            </a:r>
            <a:r>
              <a:rPr lang="en-US" b="0" dirty="0" smtClean="0"/>
              <a:t> P(D | H1) * P(H1) </a:t>
            </a:r>
            <a:r>
              <a:rPr lang="en-US" b="0" dirty="0"/>
              <a:t>/ </a:t>
            </a:r>
            <a:r>
              <a:rPr lang="en-US" b="0" dirty="0" smtClean="0"/>
              <a:t>P(D)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69058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Suspicious </a:t>
            </a:r>
            <a:r>
              <a:rPr lang="en-US" dirty="0" err="1" smtClean="0"/>
              <a:t>Coincedence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9600" y="1066800"/>
            <a:ext cx="47244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Three hypotheses: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Superordinate: “mammal”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Basic: “dog”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Subordinate: “beagle”</a:t>
            </a:r>
            <a:endParaRPr lang="en-US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Oval 1"/>
          <p:cNvSpPr/>
          <p:nvPr/>
        </p:nvSpPr>
        <p:spPr bwMode="auto">
          <a:xfrm>
            <a:off x="533400" y="1600200"/>
            <a:ext cx="3733800" cy="3124200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219200" y="2357438"/>
            <a:ext cx="2895600" cy="2133600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209800" y="2971800"/>
            <a:ext cx="1790700" cy="1276350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07676" y="212660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62100" y="27006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631141" y="3379142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H3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48768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Given a picture of a beagle:</a:t>
            </a:r>
          </a:p>
          <a:p>
            <a:r>
              <a:rPr lang="en-US" b="0" dirty="0" smtClean="0"/>
              <a:t>P(data|H3) = 1/# of beagles</a:t>
            </a:r>
          </a:p>
          <a:p>
            <a:r>
              <a:rPr lang="en-US" b="0" dirty="0" smtClean="0"/>
              <a:t>     &gt;	P(data|H2) = 1/# of dogs</a:t>
            </a:r>
          </a:p>
          <a:p>
            <a:r>
              <a:rPr lang="en-US" b="0" dirty="0" smtClean="0"/>
              <a:t>	     &gt;	P(data|H1) = 1/# of mammals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4928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Contrastive Sounds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A pair of sounds are contrastive if: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Switching the sounds changes the </a:t>
            </a:r>
            <a:r>
              <a:rPr lang="en-US" sz="2400" b="1" dirty="0" smtClean="0"/>
              <a:t>MEANING</a:t>
            </a:r>
          </a:p>
          <a:p>
            <a:pPr>
              <a:buFontTx/>
              <a:buNone/>
            </a:pPr>
            <a:endParaRPr lang="en-US" sz="2400" b="1" dirty="0"/>
          </a:p>
          <a:p>
            <a:pPr>
              <a:buFontTx/>
              <a:buNone/>
            </a:pPr>
            <a:r>
              <a:rPr lang="en-US" sz="2400" dirty="0" smtClean="0"/>
              <a:t>In English: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“food”:	[f u d]			</a:t>
            </a:r>
            <a:r>
              <a:rPr lang="en-US" sz="2400" dirty="0" smtClean="0">
                <a:sym typeface="Wingdings" pitchFamily="2" charset="2"/>
              </a:rPr>
              <a:t> Contrastive</a:t>
            </a:r>
            <a:endParaRPr lang="en-US" sz="2400" dirty="0" smtClean="0"/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“rude”:	[r u d]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 smtClean="0"/>
              <a:t>In German: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“street”:	[s t R a s ə]		</a:t>
            </a:r>
            <a:r>
              <a:rPr lang="en-US" sz="2400" dirty="0" smtClean="0">
                <a:sym typeface="Wingdings" pitchFamily="2" charset="2"/>
              </a:rPr>
              <a:t> Not contrastive</a:t>
            </a:r>
            <a:endParaRPr lang="en-US" sz="2400" dirty="0" smtClean="0"/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“street”:	[s t r a s ə]</a:t>
            </a:r>
            <a:endParaRPr lang="en-US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2787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Learning Sounds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 dirty="0" smtClean="0"/>
              <a:t>Maintenance &amp; Loss Theory: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6894" y="1447800"/>
            <a:ext cx="914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2400" dirty="0" smtClean="0"/>
              <a:t>	</a:t>
            </a:r>
            <a:r>
              <a:rPr lang="en-US" sz="2400" b="0" dirty="0" smtClean="0"/>
              <a:t>If you use a distinction in your language</a:t>
            </a:r>
          </a:p>
          <a:p>
            <a:pPr>
              <a:buFontTx/>
              <a:buNone/>
            </a:pPr>
            <a:r>
              <a:rPr lang="en-US" sz="2400" b="0" dirty="0"/>
              <a:t>	</a:t>
            </a:r>
            <a:r>
              <a:rPr lang="en-US" sz="2400" b="0" dirty="0" smtClean="0"/>
              <a:t>	Keep it</a:t>
            </a:r>
          </a:p>
          <a:p>
            <a:pPr>
              <a:buFontTx/>
              <a:buNone/>
            </a:pPr>
            <a:r>
              <a:rPr lang="en-US" sz="2400" b="0" dirty="0"/>
              <a:t>	</a:t>
            </a:r>
            <a:r>
              <a:rPr lang="en-US" sz="2400" b="0" dirty="0" smtClean="0"/>
              <a:t>If you don’t use it</a:t>
            </a:r>
          </a:p>
          <a:p>
            <a:pPr>
              <a:buFontTx/>
              <a:buNone/>
            </a:pPr>
            <a:r>
              <a:rPr lang="en-US" sz="2400" b="0" dirty="0"/>
              <a:t>	</a:t>
            </a:r>
            <a:r>
              <a:rPr lang="en-US" sz="2400" b="0" dirty="0" smtClean="0"/>
              <a:t>	Ignore the distinction</a:t>
            </a:r>
          </a:p>
          <a:p>
            <a:pPr>
              <a:buFontTx/>
              <a:buNone/>
            </a:pPr>
            <a:endParaRPr lang="en-US" sz="2400" b="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3447" y="3460097"/>
            <a:ext cx="914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2400" dirty="0" smtClean="0"/>
              <a:t>Functional Reorganization: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-13447" y="3798794"/>
            <a:ext cx="914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2400" b="0" dirty="0" smtClean="0"/>
              <a:t>	Create a filter between acoustics and phonemes</a:t>
            </a:r>
          </a:p>
          <a:p>
            <a:pPr>
              <a:buFontTx/>
              <a:buNone/>
            </a:pPr>
            <a:r>
              <a:rPr lang="en-US" sz="2400" b="0" dirty="0"/>
              <a:t>	</a:t>
            </a:r>
            <a:r>
              <a:rPr lang="en-US" sz="2400" b="0" dirty="0" smtClean="0"/>
              <a:t>If you hear a language sound</a:t>
            </a:r>
          </a:p>
          <a:p>
            <a:pPr>
              <a:buFontTx/>
              <a:buNone/>
            </a:pPr>
            <a:r>
              <a:rPr lang="en-US" sz="2400" b="0" dirty="0"/>
              <a:t>	</a:t>
            </a:r>
            <a:r>
              <a:rPr lang="en-US" sz="2400" b="0" dirty="0" smtClean="0"/>
              <a:t>	Impose filter to ignore non-native distinctions</a:t>
            </a:r>
          </a:p>
          <a:p>
            <a:pPr>
              <a:buFontTx/>
              <a:buNone/>
            </a:pPr>
            <a:r>
              <a:rPr lang="en-US" sz="2400" b="0" dirty="0"/>
              <a:t>	</a:t>
            </a:r>
            <a:r>
              <a:rPr lang="en-US" sz="2400" b="0" dirty="0" smtClean="0"/>
              <a:t>If you hear a non-language sound</a:t>
            </a:r>
          </a:p>
          <a:p>
            <a:pPr>
              <a:buFontTx/>
              <a:buNone/>
            </a:pPr>
            <a:r>
              <a:rPr lang="en-US" sz="2400" b="0" dirty="0"/>
              <a:t>	</a:t>
            </a:r>
            <a:r>
              <a:rPr lang="en-US" sz="2400" b="0" dirty="0" smtClean="0"/>
              <a:t>	Don’t impose the filter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5345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Sound Identification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387" y="1659731"/>
            <a:ext cx="7769225" cy="353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3808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Marr’s 3 Levels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Any problem can be decomposed into 3 levels: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Computational level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	What’s the problem to be solved?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Algorithmic level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	What (abstract) set of rules solves the problem?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Implementational</a:t>
            </a:r>
            <a:r>
              <a:rPr lang="en-US" sz="2400" dirty="0" smtClean="0"/>
              <a:t> level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	How are those rules physically implemented?</a:t>
            </a:r>
            <a:endParaRPr lang="en-US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2382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nglish Japanese ra-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41938" y="-228600"/>
            <a:ext cx="6445297" cy="6497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42682" y="-457200"/>
            <a:ext cx="6844553" cy="272527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5pPr>
            <a:lvl6pPr marL="2286000" algn="l" defTabSz="457200" rtl="0" eaLnBrk="1" latinLnBrk="0" hangingPunct="1">
              <a:defRPr sz="2400" b="1"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6pPr>
            <a:lvl7pPr marL="2743200" algn="l" defTabSz="457200" rtl="0" eaLnBrk="1" latinLnBrk="0" hangingPunct="1">
              <a:defRPr sz="2400" b="1"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7pPr>
            <a:lvl8pPr marL="3200400" algn="l" defTabSz="457200" rtl="0" eaLnBrk="1" latinLnBrk="0" hangingPunct="1">
              <a:defRPr sz="2400" b="1"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8pPr>
            <a:lvl9pPr marL="3657600" algn="l" defTabSz="457200" rtl="0" eaLnBrk="1" latinLnBrk="0" hangingPunct="1">
              <a:defRPr sz="2400" b="1"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9pPr>
          </a:lstStyle>
          <a:p>
            <a:endParaRPr lang="en-US" b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Sound Discrimination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5635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Computational Level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Abstract Problem: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How do we regulate traffic at an intersection?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 smtClean="0"/>
              <a:t>Goal: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Direct lanes of traffic to avoid congestion/accidents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562475" y="3790247"/>
            <a:ext cx="4581526" cy="3048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5553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Algorithmic Level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What kind of rules can we use?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Let Lane go whenever X cars are waiting?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Let Lane go every X minutes?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Let 1 car at a time go through the intersection?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Make one direction always yield to the other?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5408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err="1" smtClean="0"/>
              <a:t>Implementational</a:t>
            </a:r>
            <a:r>
              <a:rPr lang="en-US" dirty="0" smtClean="0"/>
              <a:t> Level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How do we physically implement the rule?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Set up a stop light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Set up a blinking stop light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Put up a stop sign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Have someone direct traffic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Put up nothing and have drivers implement the rules themselves!</a:t>
            </a:r>
            <a:endParaRPr lang="en-US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5345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Transitional Probability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TP(AB)  = P(AB|A) = # of times you saw AB / # of times you saw A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 err="1" smtClean="0"/>
              <a:t>ka</a:t>
            </a:r>
            <a:r>
              <a:rPr lang="en-US" sz="2400" dirty="0" smtClean="0"/>
              <a:t>/</a:t>
            </a:r>
            <a:r>
              <a:rPr lang="en-US" sz="2400" dirty="0" err="1" smtClean="0"/>
              <a:t>ko</a:t>
            </a:r>
            <a:r>
              <a:rPr lang="en-US" sz="2400" dirty="0" smtClean="0"/>
              <a:t>/</a:t>
            </a:r>
            <a:r>
              <a:rPr lang="en-US" sz="2400" dirty="0" err="1" smtClean="0"/>
              <a:t>si</a:t>
            </a:r>
            <a:r>
              <a:rPr lang="en-US" sz="2400" dirty="0" smtClean="0"/>
              <a:t>	</a:t>
            </a:r>
          </a:p>
          <a:p>
            <a:pPr>
              <a:buFontTx/>
              <a:buNone/>
            </a:pPr>
            <a:r>
              <a:rPr lang="en-US" sz="2400" dirty="0" err="1" smtClean="0"/>
              <a:t>ko</a:t>
            </a:r>
            <a:r>
              <a:rPr lang="en-US" sz="2400" dirty="0" smtClean="0"/>
              <a:t>/li/</a:t>
            </a:r>
            <a:r>
              <a:rPr lang="en-US" sz="2400" dirty="0" err="1" smtClean="0"/>
              <a:t>ja</a:t>
            </a:r>
            <a:endParaRPr lang="en-US" sz="2400" dirty="0" smtClean="0"/>
          </a:p>
          <a:p>
            <a:pPr>
              <a:buFontTx/>
              <a:buNone/>
            </a:pPr>
            <a:r>
              <a:rPr lang="en-US" sz="2400" dirty="0" err="1" smtClean="0"/>
              <a:t>ja</a:t>
            </a:r>
            <a:r>
              <a:rPr lang="en-US" sz="2400" dirty="0" smtClean="0"/>
              <a:t>/</a:t>
            </a:r>
            <a:r>
              <a:rPr lang="en-US" sz="2400" dirty="0" err="1" smtClean="0"/>
              <a:t>ko</a:t>
            </a:r>
            <a:r>
              <a:rPr lang="en-US" sz="2400" dirty="0" smtClean="0"/>
              <a:t>		</a:t>
            </a:r>
          </a:p>
          <a:p>
            <a:pPr>
              <a:buFontTx/>
              <a:buNone/>
            </a:pPr>
            <a:r>
              <a:rPr lang="en-US" sz="2400" dirty="0" smtClean="0"/>
              <a:t>li/je/</a:t>
            </a:r>
            <a:r>
              <a:rPr lang="en-US" sz="2400" dirty="0" err="1" smtClean="0"/>
              <a:t>vo</a:t>
            </a:r>
            <a:endParaRPr lang="en-US" sz="2400" dirty="0" smtClean="0"/>
          </a:p>
          <a:p>
            <a:pPr>
              <a:buFontTx/>
              <a:buNone/>
            </a:pPr>
            <a:endParaRPr lang="en-US" sz="2400" dirty="0" smtClean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22412" y="4800600"/>
            <a:ext cx="5816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TP(</a:t>
            </a:r>
            <a:r>
              <a:rPr lang="en-US" b="0" dirty="0" err="1"/>
              <a:t>ko</a:t>
            </a:r>
            <a:r>
              <a:rPr lang="en-US" b="0" dirty="0"/>
              <a:t>/</a:t>
            </a:r>
            <a:r>
              <a:rPr lang="en-US" b="0" dirty="0" err="1"/>
              <a:t>si</a:t>
            </a:r>
            <a:r>
              <a:rPr lang="en-US" b="0" dirty="0"/>
              <a:t>) = # of times </a:t>
            </a:r>
            <a:r>
              <a:rPr lang="en-US" b="0" dirty="0" err="1"/>
              <a:t>ko</a:t>
            </a:r>
            <a:r>
              <a:rPr lang="en-US" b="0" dirty="0"/>
              <a:t>/</a:t>
            </a:r>
            <a:r>
              <a:rPr lang="en-US" b="0" dirty="0" err="1"/>
              <a:t>si</a:t>
            </a:r>
            <a:r>
              <a:rPr lang="en-US" b="0" dirty="0"/>
              <a:t> / # of times </a:t>
            </a:r>
            <a:r>
              <a:rPr lang="en-US" b="0" dirty="0" err="1" smtClean="0"/>
              <a:t>ko</a:t>
            </a:r>
            <a:endParaRPr lang="en-US" b="0" dirty="0"/>
          </a:p>
        </p:txBody>
      </p:sp>
      <p:sp>
        <p:nvSpPr>
          <p:cNvPr id="3" name="TextBox 2"/>
          <p:cNvSpPr txBox="1"/>
          <p:nvPr/>
        </p:nvSpPr>
        <p:spPr>
          <a:xfrm>
            <a:off x="22412" y="54864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/>
              <a:t>TP(</a:t>
            </a:r>
            <a:r>
              <a:rPr lang="en-US" b="0" dirty="0" err="1"/>
              <a:t>ja</a:t>
            </a:r>
            <a:r>
              <a:rPr lang="en-US" b="0" dirty="0"/>
              <a:t>/</a:t>
            </a:r>
            <a:r>
              <a:rPr lang="en-US" b="0" dirty="0" err="1"/>
              <a:t>vo</a:t>
            </a:r>
            <a:r>
              <a:rPr lang="en-US" b="0" dirty="0"/>
              <a:t>) = # of times </a:t>
            </a:r>
            <a:r>
              <a:rPr lang="en-US" b="0" dirty="0" err="1"/>
              <a:t>ja</a:t>
            </a:r>
            <a:r>
              <a:rPr lang="en-US" b="0" dirty="0"/>
              <a:t>/</a:t>
            </a:r>
            <a:r>
              <a:rPr lang="en-US" b="0" dirty="0" err="1"/>
              <a:t>vo</a:t>
            </a:r>
            <a:r>
              <a:rPr lang="en-US" b="0" dirty="0"/>
              <a:t> / # of times </a:t>
            </a:r>
            <a:r>
              <a:rPr lang="en-US" b="0" dirty="0" err="1"/>
              <a:t>ja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752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TP Minima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 smtClean="0"/>
              <a:t>TP can be though of like a tide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Every time the TP is at “low tide” we put a boundary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endParaRPr lang="en-US" sz="2400" dirty="0" smtClean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reeform 4"/>
          <p:cNvSpPr/>
          <p:nvPr/>
        </p:nvSpPr>
        <p:spPr>
          <a:xfrm>
            <a:off x="712694" y="1609910"/>
            <a:ext cx="6979024" cy="1308106"/>
          </a:xfrm>
          <a:custGeom>
            <a:avLst/>
            <a:gdLst>
              <a:gd name="connsiteX0" fmla="*/ 0 w 7614894"/>
              <a:gd name="connsiteY0" fmla="*/ 391883 h 3170478"/>
              <a:gd name="connsiteX1" fmla="*/ 3039035 w 7614894"/>
              <a:gd name="connsiteY1" fmla="*/ 714612 h 3170478"/>
              <a:gd name="connsiteX2" fmla="*/ 2541494 w 7614894"/>
              <a:gd name="connsiteY2" fmla="*/ 620483 h 3170478"/>
              <a:gd name="connsiteX3" fmla="*/ 2528047 w 7614894"/>
              <a:gd name="connsiteY3" fmla="*/ 1588671 h 3170478"/>
              <a:gd name="connsiteX4" fmla="*/ 1008529 w 7614894"/>
              <a:gd name="connsiteY4" fmla="*/ 2099659 h 3170478"/>
              <a:gd name="connsiteX5" fmla="*/ 2447364 w 7614894"/>
              <a:gd name="connsiteY5" fmla="*/ 2933377 h 3170478"/>
              <a:gd name="connsiteX6" fmla="*/ 4061011 w 7614894"/>
              <a:gd name="connsiteY6" fmla="*/ 1669353 h 3170478"/>
              <a:gd name="connsiteX7" fmla="*/ 7557247 w 7614894"/>
              <a:gd name="connsiteY7" fmla="*/ 28812 h 3170478"/>
              <a:gd name="connsiteX8" fmla="*/ 6024282 w 7614894"/>
              <a:gd name="connsiteY8" fmla="*/ 3148530 h 3170478"/>
              <a:gd name="connsiteX9" fmla="*/ 3240741 w 7614894"/>
              <a:gd name="connsiteY9" fmla="*/ 1185259 h 3170478"/>
              <a:gd name="connsiteX0" fmla="*/ 0 w 7614894"/>
              <a:gd name="connsiteY0" fmla="*/ 580093 h 3358688"/>
              <a:gd name="connsiteX1" fmla="*/ 3039035 w 7614894"/>
              <a:gd name="connsiteY1" fmla="*/ 902822 h 3358688"/>
              <a:gd name="connsiteX2" fmla="*/ 1519517 w 7614894"/>
              <a:gd name="connsiteY2" fmla="*/ 15316 h 3358688"/>
              <a:gd name="connsiteX3" fmla="*/ 2528047 w 7614894"/>
              <a:gd name="connsiteY3" fmla="*/ 1776881 h 3358688"/>
              <a:gd name="connsiteX4" fmla="*/ 1008529 w 7614894"/>
              <a:gd name="connsiteY4" fmla="*/ 2287869 h 3358688"/>
              <a:gd name="connsiteX5" fmla="*/ 2447364 w 7614894"/>
              <a:gd name="connsiteY5" fmla="*/ 3121587 h 3358688"/>
              <a:gd name="connsiteX6" fmla="*/ 4061011 w 7614894"/>
              <a:gd name="connsiteY6" fmla="*/ 1857563 h 3358688"/>
              <a:gd name="connsiteX7" fmla="*/ 7557247 w 7614894"/>
              <a:gd name="connsiteY7" fmla="*/ 217022 h 3358688"/>
              <a:gd name="connsiteX8" fmla="*/ 6024282 w 7614894"/>
              <a:gd name="connsiteY8" fmla="*/ 3336740 h 3358688"/>
              <a:gd name="connsiteX9" fmla="*/ 3240741 w 7614894"/>
              <a:gd name="connsiteY9" fmla="*/ 1373469 h 3358688"/>
              <a:gd name="connsiteX0" fmla="*/ 0 w 7614894"/>
              <a:gd name="connsiteY0" fmla="*/ 860173 h 3638768"/>
              <a:gd name="connsiteX1" fmla="*/ 1237129 w 7614894"/>
              <a:gd name="connsiteY1" fmla="*/ 53349 h 3638768"/>
              <a:gd name="connsiteX2" fmla="*/ 1519517 w 7614894"/>
              <a:gd name="connsiteY2" fmla="*/ 295396 h 3638768"/>
              <a:gd name="connsiteX3" fmla="*/ 2528047 w 7614894"/>
              <a:gd name="connsiteY3" fmla="*/ 2056961 h 3638768"/>
              <a:gd name="connsiteX4" fmla="*/ 1008529 w 7614894"/>
              <a:gd name="connsiteY4" fmla="*/ 2567949 h 3638768"/>
              <a:gd name="connsiteX5" fmla="*/ 2447364 w 7614894"/>
              <a:gd name="connsiteY5" fmla="*/ 3401667 h 3638768"/>
              <a:gd name="connsiteX6" fmla="*/ 4061011 w 7614894"/>
              <a:gd name="connsiteY6" fmla="*/ 2137643 h 3638768"/>
              <a:gd name="connsiteX7" fmla="*/ 7557247 w 7614894"/>
              <a:gd name="connsiteY7" fmla="*/ 497102 h 3638768"/>
              <a:gd name="connsiteX8" fmla="*/ 6024282 w 7614894"/>
              <a:gd name="connsiteY8" fmla="*/ 3616820 h 3638768"/>
              <a:gd name="connsiteX9" fmla="*/ 3240741 w 7614894"/>
              <a:gd name="connsiteY9" fmla="*/ 1653549 h 3638768"/>
              <a:gd name="connsiteX0" fmla="*/ 0 w 7614894"/>
              <a:gd name="connsiteY0" fmla="*/ 807150 h 3585745"/>
              <a:gd name="connsiteX1" fmla="*/ 1237129 w 7614894"/>
              <a:gd name="connsiteY1" fmla="*/ 326 h 3585745"/>
              <a:gd name="connsiteX2" fmla="*/ 2285999 w 7614894"/>
              <a:gd name="connsiteY2" fmla="*/ 726467 h 3585745"/>
              <a:gd name="connsiteX3" fmla="*/ 2528047 w 7614894"/>
              <a:gd name="connsiteY3" fmla="*/ 2003938 h 3585745"/>
              <a:gd name="connsiteX4" fmla="*/ 1008529 w 7614894"/>
              <a:gd name="connsiteY4" fmla="*/ 2514926 h 3585745"/>
              <a:gd name="connsiteX5" fmla="*/ 2447364 w 7614894"/>
              <a:gd name="connsiteY5" fmla="*/ 3348644 h 3585745"/>
              <a:gd name="connsiteX6" fmla="*/ 4061011 w 7614894"/>
              <a:gd name="connsiteY6" fmla="*/ 2084620 h 3585745"/>
              <a:gd name="connsiteX7" fmla="*/ 7557247 w 7614894"/>
              <a:gd name="connsiteY7" fmla="*/ 444079 h 3585745"/>
              <a:gd name="connsiteX8" fmla="*/ 6024282 w 7614894"/>
              <a:gd name="connsiteY8" fmla="*/ 3563797 h 3585745"/>
              <a:gd name="connsiteX9" fmla="*/ 3240741 w 7614894"/>
              <a:gd name="connsiteY9" fmla="*/ 1600526 h 3585745"/>
              <a:gd name="connsiteX0" fmla="*/ 0 w 7614894"/>
              <a:gd name="connsiteY0" fmla="*/ 815394 h 3593989"/>
              <a:gd name="connsiteX1" fmla="*/ 1237129 w 7614894"/>
              <a:gd name="connsiteY1" fmla="*/ 8570 h 3593989"/>
              <a:gd name="connsiteX2" fmla="*/ 2770093 w 7614894"/>
              <a:gd name="connsiteY2" fmla="*/ 492664 h 3593989"/>
              <a:gd name="connsiteX3" fmla="*/ 2528047 w 7614894"/>
              <a:gd name="connsiteY3" fmla="*/ 2012182 h 3593989"/>
              <a:gd name="connsiteX4" fmla="*/ 1008529 w 7614894"/>
              <a:gd name="connsiteY4" fmla="*/ 2523170 h 3593989"/>
              <a:gd name="connsiteX5" fmla="*/ 2447364 w 7614894"/>
              <a:gd name="connsiteY5" fmla="*/ 3356888 h 3593989"/>
              <a:gd name="connsiteX6" fmla="*/ 4061011 w 7614894"/>
              <a:gd name="connsiteY6" fmla="*/ 2092864 h 3593989"/>
              <a:gd name="connsiteX7" fmla="*/ 7557247 w 7614894"/>
              <a:gd name="connsiteY7" fmla="*/ 452323 h 3593989"/>
              <a:gd name="connsiteX8" fmla="*/ 6024282 w 7614894"/>
              <a:gd name="connsiteY8" fmla="*/ 3572041 h 3593989"/>
              <a:gd name="connsiteX9" fmla="*/ 3240741 w 7614894"/>
              <a:gd name="connsiteY9" fmla="*/ 1608770 h 3593989"/>
              <a:gd name="connsiteX0" fmla="*/ 0 w 7614894"/>
              <a:gd name="connsiteY0" fmla="*/ 815394 h 3593989"/>
              <a:gd name="connsiteX1" fmla="*/ 1237129 w 7614894"/>
              <a:gd name="connsiteY1" fmla="*/ 8570 h 3593989"/>
              <a:gd name="connsiteX2" fmla="*/ 1842246 w 7614894"/>
              <a:gd name="connsiteY2" fmla="*/ 492664 h 3593989"/>
              <a:gd name="connsiteX3" fmla="*/ 2528047 w 7614894"/>
              <a:gd name="connsiteY3" fmla="*/ 2012182 h 3593989"/>
              <a:gd name="connsiteX4" fmla="*/ 1008529 w 7614894"/>
              <a:gd name="connsiteY4" fmla="*/ 2523170 h 3593989"/>
              <a:gd name="connsiteX5" fmla="*/ 2447364 w 7614894"/>
              <a:gd name="connsiteY5" fmla="*/ 3356888 h 3593989"/>
              <a:gd name="connsiteX6" fmla="*/ 4061011 w 7614894"/>
              <a:gd name="connsiteY6" fmla="*/ 2092864 h 3593989"/>
              <a:gd name="connsiteX7" fmla="*/ 7557247 w 7614894"/>
              <a:gd name="connsiteY7" fmla="*/ 452323 h 3593989"/>
              <a:gd name="connsiteX8" fmla="*/ 6024282 w 7614894"/>
              <a:gd name="connsiteY8" fmla="*/ 3572041 h 3593989"/>
              <a:gd name="connsiteX9" fmla="*/ 3240741 w 7614894"/>
              <a:gd name="connsiteY9" fmla="*/ 1608770 h 3593989"/>
              <a:gd name="connsiteX0" fmla="*/ 0 w 7614894"/>
              <a:gd name="connsiteY0" fmla="*/ 813655 h 3592250"/>
              <a:gd name="connsiteX1" fmla="*/ 1237129 w 7614894"/>
              <a:gd name="connsiteY1" fmla="*/ 6831 h 3592250"/>
              <a:gd name="connsiteX2" fmla="*/ 1842246 w 7614894"/>
              <a:gd name="connsiteY2" fmla="*/ 490925 h 3592250"/>
              <a:gd name="connsiteX3" fmla="*/ 2985247 w 7614894"/>
              <a:gd name="connsiteY3" fmla="*/ 1593584 h 3592250"/>
              <a:gd name="connsiteX4" fmla="*/ 1008529 w 7614894"/>
              <a:gd name="connsiteY4" fmla="*/ 2521431 h 3592250"/>
              <a:gd name="connsiteX5" fmla="*/ 2447364 w 7614894"/>
              <a:gd name="connsiteY5" fmla="*/ 3355149 h 3592250"/>
              <a:gd name="connsiteX6" fmla="*/ 4061011 w 7614894"/>
              <a:gd name="connsiteY6" fmla="*/ 2091125 h 3592250"/>
              <a:gd name="connsiteX7" fmla="*/ 7557247 w 7614894"/>
              <a:gd name="connsiteY7" fmla="*/ 450584 h 3592250"/>
              <a:gd name="connsiteX8" fmla="*/ 6024282 w 7614894"/>
              <a:gd name="connsiteY8" fmla="*/ 3570302 h 3592250"/>
              <a:gd name="connsiteX9" fmla="*/ 3240741 w 7614894"/>
              <a:gd name="connsiteY9" fmla="*/ 1607031 h 3592250"/>
              <a:gd name="connsiteX0" fmla="*/ 0 w 7614894"/>
              <a:gd name="connsiteY0" fmla="*/ 813655 h 3592250"/>
              <a:gd name="connsiteX1" fmla="*/ 1237129 w 7614894"/>
              <a:gd name="connsiteY1" fmla="*/ 6831 h 3592250"/>
              <a:gd name="connsiteX2" fmla="*/ 1842246 w 7614894"/>
              <a:gd name="connsiteY2" fmla="*/ 490925 h 3592250"/>
              <a:gd name="connsiteX3" fmla="*/ 2985247 w 7614894"/>
              <a:gd name="connsiteY3" fmla="*/ 1593584 h 3592250"/>
              <a:gd name="connsiteX4" fmla="*/ 1008529 w 7614894"/>
              <a:gd name="connsiteY4" fmla="*/ 2521431 h 3592250"/>
              <a:gd name="connsiteX5" fmla="*/ 2447364 w 7614894"/>
              <a:gd name="connsiteY5" fmla="*/ 3355149 h 3592250"/>
              <a:gd name="connsiteX6" fmla="*/ 4061011 w 7614894"/>
              <a:gd name="connsiteY6" fmla="*/ 2091125 h 3592250"/>
              <a:gd name="connsiteX7" fmla="*/ 7557247 w 7614894"/>
              <a:gd name="connsiteY7" fmla="*/ 450584 h 3592250"/>
              <a:gd name="connsiteX8" fmla="*/ 6024282 w 7614894"/>
              <a:gd name="connsiteY8" fmla="*/ 3570302 h 3592250"/>
              <a:gd name="connsiteX9" fmla="*/ 3240741 w 7614894"/>
              <a:gd name="connsiteY9" fmla="*/ 1607031 h 3592250"/>
              <a:gd name="connsiteX0" fmla="*/ 0 w 7614894"/>
              <a:gd name="connsiteY0" fmla="*/ 811853 h 3590448"/>
              <a:gd name="connsiteX1" fmla="*/ 1237129 w 7614894"/>
              <a:gd name="connsiteY1" fmla="*/ 5029 h 3590448"/>
              <a:gd name="connsiteX2" fmla="*/ 1842246 w 7614894"/>
              <a:gd name="connsiteY2" fmla="*/ 489123 h 3590448"/>
              <a:gd name="connsiteX3" fmla="*/ 2796988 w 7614894"/>
              <a:gd name="connsiteY3" fmla="*/ 879088 h 3590448"/>
              <a:gd name="connsiteX4" fmla="*/ 1008529 w 7614894"/>
              <a:gd name="connsiteY4" fmla="*/ 2519629 h 3590448"/>
              <a:gd name="connsiteX5" fmla="*/ 2447364 w 7614894"/>
              <a:gd name="connsiteY5" fmla="*/ 3353347 h 3590448"/>
              <a:gd name="connsiteX6" fmla="*/ 4061011 w 7614894"/>
              <a:gd name="connsiteY6" fmla="*/ 2089323 h 3590448"/>
              <a:gd name="connsiteX7" fmla="*/ 7557247 w 7614894"/>
              <a:gd name="connsiteY7" fmla="*/ 448782 h 3590448"/>
              <a:gd name="connsiteX8" fmla="*/ 6024282 w 7614894"/>
              <a:gd name="connsiteY8" fmla="*/ 3568500 h 3590448"/>
              <a:gd name="connsiteX9" fmla="*/ 3240741 w 7614894"/>
              <a:gd name="connsiteY9" fmla="*/ 1605229 h 3590448"/>
              <a:gd name="connsiteX0" fmla="*/ 0 w 7614894"/>
              <a:gd name="connsiteY0" fmla="*/ 815067 h 3593662"/>
              <a:gd name="connsiteX1" fmla="*/ 1237129 w 7614894"/>
              <a:gd name="connsiteY1" fmla="*/ 8243 h 3593662"/>
              <a:gd name="connsiteX2" fmla="*/ 1936375 w 7614894"/>
              <a:gd name="connsiteY2" fmla="*/ 425102 h 3593662"/>
              <a:gd name="connsiteX3" fmla="*/ 2796988 w 7614894"/>
              <a:gd name="connsiteY3" fmla="*/ 882302 h 3593662"/>
              <a:gd name="connsiteX4" fmla="*/ 1008529 w 7614894"/>
              <a:gd name="connsiteY4" fmla="*/ 2522843 h 3593662"/>
              <a:gd name="connsiteX5" fmla="*/ 2447364 w 7614894"/>
              <a:gd name="connsiteY5" fmla="*/ 3356561 h 3593662"/>
              <a:gd name="connsiteX6" fmla="*/ 4061011 w 7614894"/>
              <a:gd name="connsiteY6" fmla="*/ 2092537 h 3593662"/>
              <a:gd name="connsiteX7" fmla="*/ 7557247 w 7614894"/>
              <a:gd name="connsiteY7" fmla="*/ 451996 h 3593662"/>
              <a:gd name="connsiteX8" fmla="*/ 6024282 w 7614894"/>
              <a:gd name="connsiteY8" fmla="*/ 3571714 h 3593662"/>
              <a:gd name="connsiteX9" fmla="*/ 3240741 w 7614894"/>
              <a:gd name="connsiteY9" fmla="*/ 1608443 h 3593662"/>
              <a:gd name="connsiteX0" fmla="*/ 0 w 7614894"/>
              <a:gd name="connsiteY0" fmla="*/ 813313 h 3591908"/>
              <a:gd name="connsiteX1" fmla="*/ 1237129 w 7614894"/>
              <a:gd name="connsiteY1" fmla="*/ 6489 h 3591908"/>
              <a:gd name="connsiteX2" fmla="*/ 1936375 w 7614894"/>
              <a:gd name="connsiteY2" fmla="*/ 423348 h 3591908"/>
              <a:gd name="connsiteX3" fmla="*/ 2796988 w 7614894"/>
              <a:gd name="connsiteY3" fmla="*/ 880548 h 3591908"/>
              <a:gd name="connsiteX4" fmla="*/ 1008529 w 7614894"/>
              <a:gd name="connsiteY4" fmla="*/ 2521089 h 3591908"/>
              <a:gd name="connsiteX5" fmla="*/ 2447364 w 7614894"/>
              <a:gd name="connsiteY5" fmla="*/ 3354807 h 3591908"/>
              <a:gd name="connsiteX6" fmla="*/ 4061011 w 7614894"/>
              <a:gd name="connsiteY6" fmla="*/ 2090783 h 3591908"/>
              <a:gd name="connsiteX7" fmla="*/ 7557247 w 7614894"/>
              <a:gd name="connsiteY7" fmla="*/ 450242 h 3591908"/>
              <a:gd name="connsiteX8" fmla="*/ 6024282 w 7614894"/>
              <a:gd name="connsiteY8" fmla="*/ 3569960 h 3591908"/>
              <a:gd name="connsiteX9" fmla="*/ 3240741 w 7614894"/>
              <a:gd name="connsiteY9" fmla="*/ 1606689 h 3591908"/>
              <a:gd name="connsiteX0" fmla="*/ 0 w 7614894"/>
              <a:gd name="connsiteY0" fmla="*/ 813313 h 3591908"/>
              <a:gd name="connsiteX1" fmla="*/ 1237129 w 7614894"/>
              <a:gd name="connsiteY1" fmla="*/ 6489 h 3591908"/>
              <a:gd name="connsiteX2" fmla="*/ 1936375 w 7614894"/>
              <a:gd name="connsiteY2" fmla="*/ 423348 h 3591908"/>
              <a:gd name="connsiteX3" fmla="*/ 2796988 w 7614894"/>
              <a:gd name="connsiteY3" fmla="*/ 880548 h 3591908"/>
              <a:gd name="connsiteX4" fmla="*/ 3805517 w 7614894"/>
              <a:gd name="connsiteY4" fmla="*/ 383007 h 3591908"/>
              <a:gd name="connsiteX5" fmla="*/ 2447364 w 7614894"/>
              <a:gd name="connsiteY5" fmla="*/ 3354807 h 3591908"/>
              <a:gd name="connsiteX6" fmla="*/ 4061011 w 7614894"/>
              <a:gd name="connsiteY6" fmla="*/ 2090783 h 3591908"/>
              <a:gd name="connsiteX7" fmla="*/ 7557247 w 7614894"/>
              <a:gd name="connsiteY7" fmla="*/ 450242 h 3591908"/>
              <a:gd name="connsiteX8" fmla="*/ 6024282 w 7614894"/>
              <a:gd name="connsiteY8" fmla="*/ 3569960 h 3591908"/>
              <a:gd name="connsiteX9" fmla="*/ 3240741 w 7614894"/>
              <a:gd name="connsiteY9" fmla="*/ 1606689 h 3591908"/>
              <a:gd name="connsiteX0" fmla="*/ 0 w 7614894"/>
              <a:gd name="connsiteY0" fmla="*/ 813313 h 3591908"/>
              <a:gd name="connsiteX1" fmla="*/ 1237129 w 7614894"/>
              <a:gd name="connsiteY1" fmla="*/ 6489 h 3591908"/>
              <a:gd name="connsiteX2" fmla="*/ 1936375 w 7614894"/>
              <a:gd name="connsiteY2" fmla="*/ 423348 h 3591908"/>
              <a:gd name="connsiteX3" fmla="*/ 2796988 w 7614894"/>
              <a:gd name="connsiteY3" fmla="*/ 880548 h 3591908"/>
              <a:gd name="connsiteX4" fmla="*/ 3805517 w 7614894"/>
              <a:gd name="connsiteY4" fmla="*/ 383007 h 3591908"/>
              <a:gd name="connsiteX5" fmla="*/ 2447364 w 7614894"/>
              <a:gd name="connsiteY5" fmla="*/ 3354807 h 3591908"/>
              <a:gd name="connsiteX6" fmla="*/ 4061011 w 7614894"/>
              <a:gd name="connsiteY6" fmla="*/ 2090783 h 3591908"/>
              <a:gd name="connsiteX7" fmla="*/ 7557247 w 7614894"/>
              <a:gd name="connsiteY7" fmla="*/ 450242 h 3591908"/>
              <a:gd name="connsiteX8" fmla="*/ 6024282 w 7614894"/>
              <a:gd name="connsiteY8" fmla="*/ 3569960 h 3591908"/>
              <a:gd name="connsiteX9" fmla="*/ 3240741 w 7614894"/>
              <a:gd name="connsiteY9" fmla="*/ 1606689 h 3591908"/>
              <a:gd name="connsiteX0" fmla="*/ 0 w 7614894"/>
              <a:gd name="connsiteY0" fmla="*/ 813313 h 3591908"/>
              <a:gd name="connsiteX1" fmla="*/ 1237129 w 7614894"/>
              <a:gd name="connsiteY1" fmla="*/ 6489 h 3591908"/>
              <a:gd name="connsiteX2" fmla="*/ 1936375 w 7614894"/>
              <a:gd name="connsiteY2" fmla="*/ 423348 h 3591908"/>
              <a:gd name="connsiteX3" fmla="*/ 2796988 w 7614894"/>
              <a:gd name="connsiteY3" fmla="*/ 880548 h 3591908"/>
              <a:gd name="connsiteX4" fmla="*/ 3805517 w 7614894"/>
              <a:gd name="connsiteY4" fmla="*/ 383007 h 3591908"/>
              <a:gd name="connsiteX5" fmla="*/ 2447364 w 7614894"/>
              <a:gd name="connsiteY5" fmla="*/ 3354807 h 3591908"/>
              <a:gd name="connsiteX6" fmla="*/ 4061011 w 7614894"/>
              <a:gd name="connsiteY6" fmla="*/ 2090783 h 3591908"/>
              <a:gd name="connsiteX7" fmla="*/ 7557247 w 7614894"/>
              <a:gd name="connsiteY7" fmla="*/ 450242 h 3591908"/>
              <a:gd name="connsiteX8" fmla="*/ 6024282 w 7614894"/>
              <a:gd name="connsiteY8" fmla="*/ 3569960 h 3591908"/>
              <a:gd name="connsiteX9" fmla="*/ 3240741 w 7614894"/>
              <a:gd name="connsiteY9" fmla="*/ 1606689 h 3591908"/>
              <a:gd name="connsiteX0" fmla="*/ 0 w 7614894"/>
              <a:gd name="connsiteY0" fmla="*/ 1127502 h 3906097"/>
              <a:gd name="connsiteX1" fmla="*/ 1237129 w 7614894"/>
              <a:gd name="connsiteY1" fmla="*/ 320678 h 3906097"/>
              <a:gd name="connsiteX2" fmla="*/ 1936375 w 7614894"/>
              <a:gd name="connsiteY2" fmla="*/ 737537 h 3906097"/>
              <a:gd name="connsiteX3" fmla="*/ 2796988 w 7614894"/>
              <a:gd name="connsiteY3" fmla="*/ 1194737 h 3906097"/>
              <a:gd name="connsiteX4" fmla="*/ 3805517 w 7614894"/>
              <a:gd name="connsiteY4" fmla="*/ 697196 h 3906097"/>
              <a:gd name="connsiteX5" fmla="*/ 4303059 w 7614894"/>
              <a:gd name="connsiteY5" fmla="*/ 65184 h 3906097"/>
              <a:gd name="connsiteX6" fmla="*/ 4061011 w 7614894"/>
              <a:gd name="connsiteY6" fmla="*/ 2404972 h 3906097"/>
              <a:gd name="connsiteX7" fmla="*/ 7557247 w 7614894"/>
              <a:gd name="connsiteY7" fmla="*/ 764431 h 3906097"/>
              <a:gd name="connsiteX8" fmla="*/ 6024282 w 7614894"/>
              <a:gd name="connsiteY8" fmla="*/ 3884149 h 3906097"/>
              <a:gd name="connsiteX9" fmla="*/ 3240741 w 7614894"/>
              <a:gd name="connsiteY9" fmla="*/ 1920878 h 3906097"/>
              <a:gd name="connsiteX0" fmla="*/ 0 w 7614894"/>
              <a:gd name="connsiteY0" fmla="*/ 1062327 h 3840922"/>
              <a:gd name="connsiteX1" fmla="*/ 1237129 w 7614894"/>
              <a:gd name="connsiteY1" fmla="*/ 255503 h 3840922"/>
              <a:gd name="connsiteX2" fmla="*/ 1936375 w 7614894"/>
              <a:gd name="connsiteY2" fmla="*/ 672362 h 3840922"/>
              <a:gd name="connsiteX3" fmla="*/ 2796988 w 7614894"/>
              <a:gd name="connsiteY3" fmla="*/ 1129562 h 3840922"/>
              <a:gd name="connsiteX4" fmla="*/ 3805517 w 7614894"/>
              <a:gd name="connsiteY4" fmla="*/ 632021 h 3840922"/>
              <a:gd name="connsiteX5" fmla="*/ 4303059 w 7614894"/>
              <a:gd name="connsiteY5" fmla="*/ 9 h 3840922"/>
              <a:gd name="connsiteX6" fmla="*/ 4061011 w 7614894"/>
              <a:gd name="connsiteY6" fmla="*/ 2339797 h 3840922"/>
              <a:gd name="connsiteX7" fmla="*/ 7557247 w 7614894"/>
              <a:gd name="connsiteY7" fmla="*/ 699256 h 3840922"/>
              <a:gd name="connsiteX8" fmla="*/ 6024282 w 7614894"/>
              <a:gd name="connsiteY8" fmla="*/ 3818974 h 3840922"/>
              <a:gd name="connsiteX9" fmla="*/ 3240741 w 7614894"/>
              <a:gd name="connsiteY9" fmla="*/ 1855703 h 3840922"/>
              <a:gd name="connsiteX0" fmla="*/ 0 w 7614894"/>
              <a:gd name="connsiteY0" fmla="*/ 1066056 h 3844651"/>
              <a:gd name="connsiteX1" fmla="*/ 1237129 w 7614894"/>
              <a:gd name="connsiteY1" fmla="*/ 259232 h 3844651"/>
              <a:gd name="connsiteX2" fmla="*/ 1936375 w 7614894"/>
              <a:gd name="connsiteY2" fmla="*/ 676091 h 3844651"/>
              <a:gd name="connsiteX3" fmla="*/ 2796988 w 7614894"/>
              <a:gd name="connsiteY3" fmla="*/ 1133291 h 3844651"/>
              <a:gd name="connsiteX4" fmla="*/ 3805517 w 7614894"/>
              <a:gd name="connsiteY4" fmla="*/ 635750 h 3844651"/>
              <a:gd name="connsiteX5" fmla="*/ 4303059 w 7614894"/>
              <a:gd name="connsiteY5" fmla="*/ 3738 h 3844651"/>
              <a:gd name="connsiteX6" fmla="*/ 4572000 w 7614894"/>
              <a:gd name="connsiteY6" fmla="*/ 945031 h 3844651"/>
              <a:gd name="connsiteX7" fmla="*/ 4061011 w 7614894"/>
              <a:gd name="connsiteY7" fmla="*/ 2343526 h 3844651"/>
              <a:gd name="connsiteX8" fmla="*/ 7557247 w 7614894"/>
              <a:gd name="connsiteY8" fmla="*/ 702985 h 3844651"/>
              <a:gd name="connsiteX9" fmla="*/ 6024282 w 7614894"/>
              <a:gd name="connsiteY9" fmla="*/ 3822703 h 3844651"/>
              <a:gd name="connsiteX10" fmla="*/ 3240741 w 7614894"/>
              <a:gd name="connsiteY10" fmla="*/ 1859432 h 3844651"/>
              <a:gd name="connsiteX0" fmla="*/ 0 w 7520765"/>
              <a:gd name="connsiteY0" fmla="*/ 568514 h 3844651"/>
              <a:gd name="connsiteX1" fmla="*/ 1143000 w 7520765"/>
              <a:gd name="connsiteY1" fmla="*/ 259232 h 3844651"/>
              <a:gd name="connsiteX2" fmla="*/ 1842246 w 7520765"/>
              <a:gd name="connsiteY2" fmla="*/ 676091 h 3844651"/>
              <a:gd name="connsiteX3" fmla="*/ 2702859 w 7520765"/>
              <a:gd name="connsiteY3" fmla="*/ 1133291 h 3844651"/>
              <a:gd name="connsiteX4" fmla="*/ 3711388 w 7520765"/>
              <a:gd name="connsiteY4" fmla="*/ 635750 h 3844651"/>
              <a:gd name="connsiteX5" fmla="*/ 4208930 w 7520765"/>
              <a:gd name="connsiteY5" fmla="*/ 3738 h 3844651"/>
              <a:gd name="connsiteX6" fmla="*/ 4477871 w 7520765"/>
              <a:gd name="connsiteY6" fmla="*/ 945031 h 3844651"/>
              <a:gd name="connsiteX7" fmla="*/ 3966882 w 7520765"/>
              <a:gd name="connsiteY7" fmla="*/ 2343526 h 3844651"/>
              <a:gd name="connsiteX8" fmla="*/ 7463118 w 7520765"/>
              <a:gd name="connsiteY8" fmla="*/ 702985 h 3844651"/>
              <a:gd name="connsiteX9" fmla="*/ 5930153 w 7520765"/>
              <a:gd name="connsiteY9" fmla="*/ 3822703 h 3844651"/>
              <a:gd name="connsiteX10" fmla="*/ 3146612 w 7520765"/>
              <a:gd name="connsiteY10" fmla="*/ 1859432 h 3844651"/>
              <a:gd name="connsiteX0" fmla="*/ 0 w 7520765"/>
              <a:gd name="connsiteY0" fmla="*/ 568514 h 3844651"/>
              <a:gd name="connsiteX1" fmla="*/ 1089212 w 7520765"/>
              <a:gd name="connsiteY1" fmla="*/ 958479 h 3844651"/>
              <a:gd name="connsiteX2" fmla="*/ 1842246 w 7520765"/>
              <a:gd name="connsiteY2" fmla="*/ 676091 h 3844651"/>
              <a:gd name="connsiteX3" fmla="*/ 2702859 w 7520765"/>
              <a:gd name="connsiteY3" fmla="*/ 1133291 h 3844651"/>
              <a:gd name="connsiteX4" fmla="*/ 3711388 w 7520765"/>
              <a:gd name="connsiteY4" fmla="*/ 635750 h 3844651"/>
              <a:gd name="connsiteX5" fmla="*/ 4208930 w 7520765"/>
              <a:gd name="connsiteY5" fmla="*/ 3738 h 3844651"/>
              <a:gd name="connsiteX6" fmla="*/ 4477871 w 7520765"/>
              <a:gd name="connsiteY6" fmla="*/ 945031 h 3844651"/>
              <a:gd name="connsiteX7" fmla="*/ 3966882 w 7520765"/>
              <a:gd name="connsiteY7" fmla="*/ 2343526 h 3844651"/>
              <a:gd name="connsiteX8" fmla="*/ 7463118 w 7520765"/>
              <a:gd name="connsiteY8" fmla="*/ 702985 h 3844651"/>
              <a:gd name="connsiteX9" fmla="*/ 5930153 w 7520765"/>
              <a:gd name="connsiteY9" fmla="*/ 3822703 h 3844651"/>
              <a:gd name="connsiteX10" fmla="*/ 3146612 w 7520765"/>
              <a:gd name="connsiteY10" fmla="*/ 1859432 h 3844651"/>
              <a:gd name="connsiteX0" fmla="*/ 0 w 7520765"/>
              <a:gd name="connsiteY0" fmla="*/ 568514 h 3844651"/>
              <a:gd name="connsiteX1" fmla="*/ 1089212 w 7520765"/>
              <a:gd name="connsiteY1" fmla="*/ 958479 h 3844651"/>
              <a:gd name="connsiteX2" fmla="*/ 1842246 w 7520765"/>
              <a:gd name="connsiteY2" fmla="*/ 676091 h 3844651"/>
              <a:gd name="connsiteX3" fmla="*/ 2702859 w 7520765"/>
              <a:gd name="connsiteY3" fmla="*/ 1133291 h 3844651"/>
              <a:gd name="connsiteX4" fmla="*/ 3711388 w 7520765"/>
              <a:gd name="connsiteY4" fmla="*/ 635750 h 3844651"/>
              <a:gd name="connsiteX5" fmla="*/ 4208930 w 7520765"/>
              <a:gd name="connsiteY5" fmla="*/ 3738 h 3844651"/>
              <a:gd name="connsiteX6" fmla="*/ 4706471 w 7520765"/>
              <a:gd name="connsiteY6" fmla="*/ 945031 h 3844651"/>
              <a:gd name="connsiteX7" fmla="*/ 3966882 w 7520765"/>
              <a:gd name="connsiteY7" fmla="*/ 2343526 h 3844651"/>
              <a:gd name="connsiteX8" fmla="*/ 7463118 w 7520765"/>
              <a:gd name="connsiteY8" fmla="*/ 702985 h 3844651"/>
              <a:gd name="connsiteX9" fmla="*/ 5930153 w 7520765"/>
              <a:gd name="connsiteY9" fmla="*/ 3822703 h 3844651"/>
              <a:gd name="connsiteX10" fmla="*/ 3146612 w 7520765"/>
              <a:gd name="connsiteY10" fmla="*/ 1859432 h 3844651"/>
              <a:gd name="connsiteX0" fmla="*/ 0 w 7520765"/>
              <a:gd name="connsiteY0" fmla="*/ 568514 h 3844651"/>
              <a:gd name="connsiteX1" fmla="*/ 1089212 w 7520765"/>
              <a:gd name="connsiteY1" fmla="*/ 958479 h 3844651"/>
              <a:gd name="connsiteX2" fmla="*/ 1842246 w 7520765"/>
              <a:gd name="connsiteY2" fmla="*/ 676091 h 3844651"/>
              <a:gd name="connsiteX3" fmla="*/ 2702859 w 7520765"/>
              <a:gd name="connsiteY3" fmla="*/ 1133291 h 3844651"/>
              <a:gd name="connsiteX4" fmla="*/ 3711388 w 7520765"/>
              <a:gd name="connsiteY4" fmla="*/ 635750 h 3844651"/>
              <a:gd name="connsiteX5" fmla="*/ 4208930 w 7520765"/>
              <a:gd name="connsiteY5" fmla="*/ 3738 h 3844651"/>
              <a:gd name="connsiteX6" fmla="*/ 4706471 w 7520765"/>
              <a:gd name="connsiteY6" fmla="*/ 945031 h 3844651"/>
              <a:gd name="connsiteX7" fmla="*/ 3966882 w 7520765"/>
              <a:gd name="connsiteY7" fmla="*/ 2343526 h 3844651"/>
              <a:gd name="connsiteX8" fmla="*/ 7463118 w 7520765"/>
              <a:gd name="connsiteY8" fmla="*/ 702985 h 3844651"/>
              <a:gd name="connsiteX9" fmla="*/ 5930153 w 7520765"/>
              <a:gd name="connsiteY9" fmla="*/ 3822703 h 3844651"/>
              <a:gd name="connsiteX10" fmla="*/ 3146612 w 7520765"/>
              <a:gd name="connsiteY10" fmla="*/ 1859432 h 3844651"/>
              <a:gd name="connsiteX0" fmla="*/ 0 w 7520765"/>
              <a:gd name="connsiteY0" fmla="*/ 568514 h 3844651"/>
              <a:gd name="connsiteX1" fmla="*/ 1089212 w 7520765"/>
              <a:gd name="connsiteY1" fmla="*/ 958479 h 3844651"/>
              <a:gd name="connsiteX2" fmla="*/ 1842246 w 7520765"/>
              <a:gd name="connsiteY2" fmla="*/ 676091 h 3844651"/>
              <a:gd name="connsiteX3" fmla="*/ 2702859 w 7520765"/>
              <a:gd name="connsiteY3" fmla="*/ 1133291 h 3844651"/>
              <a:gd name="connsiteX4" fmla="*/ 3711388 w 7520765"/>
              <a:gd name="connsiteY4" fmla="*/ 635750 h 3844651"/>
              <a:gd name="connsiteX5" fmla="*/ 4208930 w 7520765"/>
              <a:gd name="connsiteY5" fmla="*/ 3738 h 3844651"/>
              <a:gd name="connsiteX6" fmla="*/ 4706471 w 7520765"/>
              <a:gd name="connsiteY6" fmla="*/ 945031 h 3844651"/>
              <a:gd name="connsiteX7" fmla="*/ 3966882 w 7520765"/>
              <a:gd name="connsiteY7" fmla="*/ 2343526 h 3844651"/>
              <a:gd name="connsiteX8" fmla="*/ 7463118 w 7520765"/>
              <a:gd name="connsiteY8" fmla="*/ 702985 h 3844651"/>
              <a:gd name="connsiteX9" fmla="*/ 5930153 w 7520765"/>
              <a:gd name="connsiteY9" fmla="*/ 3822703 h 3844651"/>
              <a:gd name="connsiteX10" fmla="*/ 3146612 w 7520765"/>
              <a:gd name="connsiteY10" fmla="*/ 1859432 h 3844651"/>
              <a:gd name="connsiteX0" fmla="*/ 0 w 7470479"/>
              <a:gd name="connsiteY0" fmla="*/ 568514 h 3844651"/>
              <a:gd name="connsiteX1" fmla="*/ 1089212 w 7470479"/>
              <a:gd name="connsiteY1" fmla="*/ 958479 h 3844651"/>
              <a:gd name="connsiteX2" fmla="*/ 1842246 w 7470479"/>
              <a:gd name="connsiteY2" fmla="*/ 676091 h 3844651"/>
              <a:gd name="connsiteX3" fmla="*/ 2702859 w 7470479"/>
              <a:gd name="connsiteY3" fmla="*/ 1133291 h 3844651"/>
              <a:gd name="connsiteX4" fmla="*/ 3711388 w 7470479"/>
              <a:gd name="connsiteY4" fmla="*/ 635750 h 3844651"/>
              <a:gd name="connsiteX5" fmla="*/ 4208930 w 7470479"/>
              <a:gd name="connsiteY5" fmla="*/ 3738 h 3844651"/>
              <a:gd name="connsiteX6" fmla="*/ 4706471 w 7470479"/>
              <a:gd name="connsiteY6" fmla="*/ 945031 h 3844651"/>
              <a:gd name="connsiteX7" fmla="*/ 5338482 w 7470479"/>
              <a:gd name="connsiteY7" fmla="*/ 1294656 h 3844651"/>
              <a:gd name="connsiteX8" fmla="*/ 7463118 w 7470479"/>
              <a:gd name="connsiteY8" fmla="*/ 702985 h 3844651"/>
              <a:gd name="connsiteX9" fmla="*/ 5930153 w 7470479"/>
              <a:gd name="connsiteY9" fmla="*/ 3822703 h 3844651"/>
              <a:gd name="connsiteX10" fmla="*/ 3146612 w 7470479"/>
              <a:gd name="connsiteY10" fmla="*/ 1859432 h 3844651"/>
              <a:gd name="connsiteX0" fmla="*/ 0 w 6212302"/>
              <a:gd name="connsiteY0" fmla="*/ 568514 h 3856086"/>
              <a:gd name="connsiteX1" fmla="*/ 1089212 w 6212302"/>
              <a:gd name="connsiteY1" fmla="*/ 958479 h 3856086"/>
              <a:gd name="connsiteX2" fmla="*/ 1842246 w 6212302"/>
              <a:gd name="connsiteY2" fmla="*/ 676091 h 3856086"/>
              <a:gd name="connsiteX3" fmla="*/ 2702859 w 6212302"/>
              <a:gd name="connsiteY3" fmla="*/ 1133291 h 3856086"/>
              <a:gd name="connsiteX4" fmla="*/ 3711388 w 6212302"/>
              <a:gd name="connsiteY4" fmla="*/ 635750 h 3856086"/>
              <a:gd name="connsiteX5" fmla="*/ 4208930 w 6212302"/>
              <a:gd name="connsiteY5" fmla="*/ 3738 h 3856086"/>
              <a:gd name="connsiteX6" fmla="*/ 4706471 w 6212302"/>
              <a:gd name="connsiteY6" fmla="*/ 945031 h 3856086"/>
              <a:gd name="connsiteX7" fmla="*/ 5338482 w 6212302"/>
              <a:gd name="connsiteY7" fmla="*/ 1294656 h 3856086"/>
              <a:gd name="connsiteX8" fmla="*/ 6051177 w 6212302"/>
              <a:gd name="connsiteY8" fmla="*/ 380256 h 3856086"/>
              <a:gd name="connsiteX9" fmla="*/ 5930153 w 6212302"/>
              <a:gd name="connsiteY9" fmla="*/ 3822703 h 3856086"/>
              <a:gd name="connsiteX10" fmla="*/ 3146612 w 6212302"/>
              <a:gd name="connsiteY10" fmla="*/ 1859432 h 3856086"/>
              <a:gd name="connsiteX0" fmla="*/ 0 w 6344541"/>
              <a:gd name="connsiteY0" fmla="*/ 568514 h 3856086"/>
              <a:gd name="connsiteX1" fmla="*/ 1089212 w 6344541"/>
              <a:gd name="connsiteY1" fmla="*/ 958479 h 3856086"/>
              <a:gd name="connsiteX2" fmla="*/ 1842246 w 6344541"/>
              <a:gd name="connsiteY2" fmla="*/ 676091 h 3856086"/>
              <a:gd name="connsiteX3" fmla="*/ 2702859 w 6344541"/>
              <a:gd name="connsiteY3" fmla="*/ 1133291 h 3856086"/>
              <a:gd name="connsiteX4" fmla="*/ 3711388 w 6344541"/>
              <a:gd name="connsiteY4" fmla="*/ 635750 h 3856086"/>
              <a:gd name="connsiteX5" fmla="*/ 4208930 w 6344541"/>
              <a:gd name="connsiteY5" fmla="*/ 3738 h 3856086"/>
              <a:gd name="connsiteX6" fmla="*/ 4706471 w 6344541"/>
              <a:gd name="connsiteY6" fmla="*/ 945031 h 3856086"/>
              <a:gd name="connsiteX7" fmla="*/ 5338482 w 6344541"/>
              <a:gd name="connsiteY7" fmla="*/ 1294656 h 3856086"/>
              <a:gd name="connsiteX8" fmla="*/ 6051177 w 6344541"/>
              <a:gd name="connsiteY8" fmla="*/ 380256 h 3856086"/>
              <a:gd name="connsiteX9" fmla="*/ 5930153 w 6344541"/>
              <a:gd name="connsiteY9" fmla="*/ 3822703 h 3856086"/>
              <a:gd name="connsiteX10" fmla="*/ 3146612 w 6344541"/>
              <a:gd name="connsiteY10" fmla="*/ 1859432 h 3856086"/>
              <a:gd name="connsiteX0" fmla="*/ 0 w 6657151"/>
              <a:gd name="connsiteY0" fmla="*/ 568514 h 2180094"/>
              <a:gd name="connsiteX1" fmla="*/ 1089212 w 6657151"/>
              <a:gd name="connsiteY1" fmla="*/ 958479 h 2180094"/>
              <a:gd name="connsiteX2" fmla="*/ 1842246 w 6657151"/>
              <a:gd name="connsiteY2" fmla="*/ 676091 h 2180094"/>
              <a:gd name="connsiteX3" fmla="*/ 2702859 w 6657151"/>
              <a:gd name="connsiteY3" fmla="*/ 1133291 h 2180094"/>
              <a:gd name="connsiteX4" fmla="*/ 3711388 w 6657151"/>
              <a:gd name="connsiteY4" fmla="*/ 635750 h 2180094"/>
              <a:gd name="connsiteX5" fmla="*/ 4208930 w 6657151"/>
              <a:gd name="connsiteY5" fmla="*/ 3738 h 2180094"/>
              <a:gd name="connsiteX6" fmla="*/ 4706471 w 6657151"/>
              <a:gd name="connsiteY6" fmla="*/ 945031 h 2180094"/>
              <a:gd name="connsiteX7" fmla="*/ 5338482 w 6657151"/>
              <a:gd name="connsiteY7" fmla="*/ 1294656 h 2180094"/>
              <a:gd name="connsiteX8" fmla="*/ 6051177 w 6657151"/>
              <a:gd name="connsiteY8" fmla="*/ 380256 h 2180094"/>
              <a:gd name="connsiteX9" fmla="*/ 6494930 w 6657151"/>
              <a:gd name="connsiteY9" fmla="*/ 837456 h 2180094"/>
              <a:gd name="connsiteX10" fmla="*/ 3146612 w 6657151"/>
              <a:gd name="connsiteY10" fmla="*/ 1859432 h 2180094"/>
              <a:gd name="connsiteX0" fmla="*/ 0 w 6545260"/>
              <a:gd name="connsiteY0" fmla="*/ 568514 h 2165502"/>
              <a:gd name="connsiteX1" fmla="*/ 1089212 w 6545260"/>
              <a:gd name="connsiteY1" fmla="*/ 958479 h 2165502"/>
              <a:gd name="connsiteX2" fmla="*/ 1842246 w 6545260"/>
              <a:gd name="connsiteY2" fmla="*/ 676091 h 2165502"/>
              <a:gd name="connsiteX3" fmla="*/ 2702859 w 6545260"/>
              <a:gd name="connsiteY3" fmla="*/ 1133291 h 2165502"/>
              <a:gd name="connsiteX4" fmla="*/ 3711388 w 6545260"/>
              <a:gd name="connsiteY4" fmla="*/ 635750 h 2165502"/>
              <a:gd name="connsiteX5" fmla="*/ 4208930 w 6545260"/>
              <a:gd name="connsiteY5" fmla="*/ 3738 h 2165502"/>
              <a:gd name="connsiteX6" fmla="*/ 4706471 w 6545260"/>
              <a:gd name="connsiteY6" fmla="*/ 945031 h 2165502"/>
              <a:gd name="connsiteX7" fmla="*/ 5338482 w 6545260"/>
              <a:gd name="connsiteY7" fmla="*/ 1294656 h 2165502"/>
              <a:gd name="connsiteX8" fmla="*/ 6051177 w 6545260"/>
              <a:gd name="connsiteY8" fmla="*/ 380256 h 2165502"/>
              <a:gd name="connsiteX9" fmla="*/ 6494930 w 6545260"/>
              <a:gd name="connsiteY9" fmla="*/ 837456 h 2165502"/>
              <a:gd name="connsiteX10" fmla="*/ 3146612 w 6545260"/>
              <a:gd name="connsiteY10" fmla="*/ 1859432 h 2165502"/>
              <a:gd name="connsiteX0" fmla="*/ 0 w 7429882"/>
              <a:gd name="connsiteY0" fmla="*/ 568514 h 1308106"/>
              <a:gd name="connsiteX1" fmla="*/ 1089212 w 7429882"/>
              <a:gd name="connsiteY1" fmla="*/ 958479 h 1308106"/>
              <a:gd name="connsiteX2" fmla="*/ 1842246 w 7429882"/>
              <a:gd name="connsiteY2" fmla="*/ 676091 h 1308106"/>
              <a:gd name="connsiteX3" fmla="*/ 2702859 w 7429882"/>
              <a:gd name="connsiteY3" fmla="*/ 1133291 h 1308106"/>
              <a:gd name="connsiteX4" fmla="*/ 3711388 w 7429882"/>
              <a:gd name="connsiteY4" fmla="*/ 635750 h 1308106"/>
              <a:gd name="connsiteX5" fmla="*/ 4208930 w 7429882"/>
              <a:gd name="connsiteY5" fmla="*/ 3738 h 1308106"/>
              <a:gd name="connsiteX6" fmla="*/ 4706471 w 7429882"/>
              <a:gd name="connsiteY6" fmla="*/ 945031 h 1308106"/>
              <a:gd name="connsiteX7" fmla="*/ 5338482 w 7429882"/>
              <a:gd name="connsiteY7" fmla="*/ 1294656 h 1308106"/>
              <a:gd name="connsiteX8" fmla="*/ 6051177 w 7429882"/>
              <a:gd name="connsiteY8" fmla="*/ 380256 h 1308106"/>
              <a:gd name="connsiteX9" fmla="*/ 6494930 w 7429882"/>
              <a:gd name="connsiteY9" fmla="*/ 837456 h 1308106"/>
              <a:gd name="connsiteX10" fmla="*/ 6979024 w 7429882"/>
              <a:gd name="connsiteY10" fmla="*/ 151655 h 1308106"/>
              <a:gd name="connsiteX0" fmla="*/ 0 w 6979024"/>
              <a:gd name="connsiteY0" fmla="*/ 568514 h 1308106"/>
              <a:gd name="connsiteX1" fmla="*/ 1089212 w 6979024"/>
              <a:gd name="connsiteY1" fmla="*/ 958479 h 1308106"/>
              <a:gd name="connsiteX2" fmla="*/ 1842246 w 6979024"/>
              <a:gd name="connsiteY2" fmla="*/ 676091 h 1308106"/>
              <a:gd name="connsiteX3" fmla="*/ 2702859 w 6979024"/>
              <a:gd name="connsiteY3" fmla="*/ 1133291 h 1308106"/>
              <a:gd name="connsiteX4" fmla="*/ 3711388 w 6979024"/>
              <a:gd name="connsiteY4" fmla="*/ 635750 h 1308106"/>
              <a:gd name="connsiteX5" fmla="*/ 4208930 w 6979024"/>
              <a:gd name="connsiteY5" fmla="*/ 3738 h 1308106"/>
              <a:gd name="connsiteX6" fmla="*/ 4706471 w 6979024"/>
              <a:gd name="connsiteY6" fmla="*/ 945031 h 1308106"/>
              <a:gd name="connsiteX7" fmla="*/ 5338482 w 6979024"/>
              <a:gd name="connsiteY7" fmla="*/ 1294656 h 1308106"/>
              <a:gd name="connsiteX8" fmla="*/ 6051177 w 6979024"/>
              <a:gd name="connsiteY8" fmla="*/ 380256 h 1308106"/>
              <a:gd name="connsiteX9" fmla="*/ 6494930 w 6979024"/>
              <a:gd name="connsiteY9" fmla="*/ 837456 h 1308106"/>
              <a:gd name="connsiteX10" fmla="*/ 6979024 w 6979024"/>
              <a:gd name="connsiteY10" fmla="*/ 151655 h 1308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79024" h="1308106">
                <a:moveTo>
                  <a:pt x="0" y="568514"/>
                </a:moveTo>
                <a:cubicBezTo>
                  <a:pt x="1013012" y="676090"/>
                  <a:pt x="782171" y="940550"/>
                  <a:pt x="1089212" y="958479"/>
                </a:cubicBezTo>
                <a:cubicBezTo>
                  <a:pt x="1396253" y="976408"/>
                  <a:pt x="1573305" y="646956"/>
                  <a:pt x="1842246" y="676091"/>
                </a:cubicBezTo>
                <a:cubicBezTo>
                  <a:pt x="2111187" y="705226"/>
                  <a:pt x="2391335" y="1140014"/>
                  <a:pt x="2702859" y="1133291"/>
                </a:cubicBezTo>
                <a:cubicBezTo>
                  <a:pt x="3014383" y="1126568"/>
                  <a:pt x="3460376" y="824009"/>
                  <a:pt x="3711388" y="635750"/>
                </a:cubicBezTo>
                <a:cubicBezTo>
                  <a:pt x="3962400" y="447491"/>
                  <a:pt x="4043083" y="-47809"/>
                  <a:pt x="4208930" y="3738"/>
                </a:cubicBezTo>
                <a:cubicBezTo>
                  <a:pt x="4374777" y="55285"/>
                  <a:pt x="4477871" y="797114"/>
                  <a:pt x="4706471" y="945031"/>
                </a:cubicBezTo>
                <a:cubicBezTo>
                  <a:pt x="5177118" y="958478"/>
                  <a:pt x="5114364" y="1388785"/>
                  <a:pt x="5338482" y="1294656"/>
                </a:cubicBezTo>
                <a:cubicBezTo>
                  <a:pt x="5562600" y="1200527"/>
                  <a:pt x="5858436" y="456456"/>
                  <a:pt x="6051177" y="380256"/>
                </a:cubicBezTo>
                <a:cubicBezTo>
                  <a:pt x="6243918" y="304056"/>
                  <a:pt x="6340289" y="875556"/>
                  <a:pt x="6494930" y="837456"/>
                </a:cubicBezTo>
                <a:cubicBezTo>
                  <a:pt x="6649571" y="799356"/>
                  <a:pt x="6647329" y="200961"/>
                  <a:pt x="6979024" y="151655"/>
                </a:cubicBezTo>
              </a:path>
            </a:pathLst>
          </a:cu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87388" y="1802297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0.45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4094" y="1802298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447800" y="2687182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0.3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025588" y="2743202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730625" y="1981964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0.4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75175" y="1175139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0.7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575175" y="23649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0.35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638800" y="288412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0.15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324600" y="1591981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0.55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853518" y="2472028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232276" y="1405971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0.65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1853453" y="2207555"/>
            <a:ext cx="0" cy="599145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3352800" y="2263962"/>
            <a:ext cx="0" cy="599145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5943600" y="2403287"/>
            <a:ext cx="0" cy="599145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7162800" y="2033130"/>
            <a:ext cx="0" cy="599145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0028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Precision &amp; Recall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1981200"/>
          </a:xfrm>
        </p:spPr>
        <p:txBody>
          <a:bodyPr/>
          <a:lstStyle/>
          <a:p>
            <a:pPr algn="ctr">
              <a:buFontTx/>
              <a:buNone/>
            </a:pPr>
            <a:endParaRPr lang="en-US" sz="2400" dirty="0" smtClean="0"/>
          </a:p>
          <a:p>
            <a:pPr algn="ctr">
              <a:buFontTx/>
              <a:buNone/>
            </a:pPr>
            <a:r>
              <a:rPr lang="en-US" sz="2400" dirty="0" smtClean="0"/>
              <a:t>I  wonder  how  well  I  can  segment  this  sentence  today</a:t>
            </a:r>
          </a:p>
          <a:p>
            <a:pPr algn="ctr">
              <a:buFontTx/>
              <a:buNone/>
            </a:pPr>
            <a:endParaRPr lang="en-US" sz="2400" dirty="0"/>
          </a:p>
          <a:p>
            <a:pPr algn="ctr">
              <a:buFontTx/>
              <a:buNone/>
            </a:pPr>
            <a:r>
              <a:rPr lang="en-US" sz="2400" dirty="0" err="1" smtClean="0"/>
              <a:t>Iwonder</a:t>
            </a:r>
            <a:r>
              <a:rPr lang="en-US" sz="2400" dirty="0" smtClean="0"/>
              <a:t>  how  well  </a:t>
            </a:r>
            <a:r>
              <a:rPr lang="en-US" sz="2400" dirty="0" err="1" smtClean="0"/>
              <a:t>Ican</a:t>
            </a:r>
            <a:r>
              <a:rPr lang="en-US" sz="2400" dirty="0" smtClean="0"/>
              <a:t>  </a:t>
            </a:r>
            <a:r>
              <a:rPr lang="en-US" sz="2400" dirty="0" err="1" smtClean="0"/>
              <a:t>seg</a:t>
            </a:r>
            <a:r>
              <a:rPr lang="en-US" sz="2400" dirty="0" smtClean="0"/>
              <a:t>  </a:t>
            </a:r>
            <a:r>
              <a:rPr lang="en-US" sz="2400" dirty="0" err="1" smtClean="0"/>
              <a:t>ment</a:t>
            </a:r>
            <a:r>
              <a:rPr lang="en-US" sz="2400" dirty="0" smtClean="0"/>
              <a:t>  this  </a:t>
            </a:r>
            <a:r>
              <a:rPr lang="en-US" sz="2400" dirty="0" err="1" smtClean="0"/>
              <a:t>sen</a:t>
            </a:r>
            <a:r>
              <a:rPr lang="en-US" sz="2400" dirty="0" smtClean="0"/>
              <a:t>  </a:t>
            </a:r>
            <a:r>
              <a:rPr lang="en-US" sz="2400" dirty="0" err="1" smtClean="0"/>
              <a:t>tencetoday</a:t>
            </a:r>
            <a:endParaRPr lang="en-US" sz="2400" dirty="0" smtClean="0"/>
          </a:p>
          <a:p>
            <a:pPr algn="ctr">
              <a:buFontTx/>
              <a:buNone/>
            </a:pPr>
            <a:endParaRPr lang="en-US" sz="2400" dirty="0"/>
          </a:p>
          <a:p>
            <a:pPr algn="ctr">
              <a:buFontTx/>
              <a:buNone/>
            </a:pPr>
            <a:endParaRPr lang="en-US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5507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Precision &amp; Recall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1981200"/>
          </a:xfrm>
        </p:spPr>
        <p:txBody>
          <a:bodyPr/>
          <a:lstStyle/>
          <a:p>
            <a:pPr algn="ctr">
              <a:buFontTx/>
              <a:buNone/>
            </a:pPr>
            <a:endParaRPr lang="en-US" sz="2400" dirty="0" smtClean="0"/>
          </a:p>
          <a:p>
            <a:pPr algn="ctr">
              <a:buFontTx/>
              <a:buNone/>
            </a:pPr>
            <a:r>
              <a:rPr lang="en-US" sz="2400" dirty="0" smtClean="0"/>
              <a:t>I  wonder  how  well  I  can  segment  this  sentence  today</a:t>
            </a:r>
          </a:p>
          <a:p>
            <a:pPr algn="ctr">
              <a:buFontTx/>
              <a:buNone/>
            </a:pPr>
            <a:endParaRPr lang="en-US" sz="2400" dirty="0"/>
          </a:p>
          <a:p>
            <a:pPr algn="ctr">
              <a:buFontTx/>
              <a:buNone/>
            </a:pPr>
            <a:r>
              <a:rPr lang="en-US" sz="2400" dirty="0" err="1" smtClean="0"/>
              <a:t>Iwonder</a:t>
            </a:r>
            <a:r>
              <a:rPr lang="en-US" sz="2400" dirty="0" smtClean="0"/>
              <a:t>  how  well  </a:t>
            </a:r>
            <a:r>
              <a:rPr lang="en-US" sz="2400" dirty="0" err="1" smtClean="0"/>
              <a:t>Ican</a:t>
            </a:r>
            <a:r>
              <a:rPr lang="en-US" sz="2400" dirty="0" smtClean="0"/>
              <a:t>  </a:t>
            </a:r>
            <a:r>
              <a:rPr lang="en-US" sz="2400" dirty="0" err="1" smtClean="0"/>
              <a:t>seg</a:t>
            </a:r>
            <a:r>
              <a:rPr lang="en-US" sz="2400" dirty="0" smtClean="0"/>
              <a:t>  </a:t>
            </a:r>
            <a:r>
              <a:rPr lang="en-US" sz="2400" dirty="0" err="1" smtClean="0"/>
              <a:t>ment</a:t>
            </a:r>
            <a:r>
              <a:rPr lang="en-US" sz="2400" dirty="0" smtClean="0"/>
              <a:t>  this  </a:t>
            </a:r>
            <a:r>
              <a:rPr lang="en-US" sz="2400" dirty="0" err="1" smtClean="0"/>
              <a:t>sen</a:t>
            </a:r>
            <a:r>
              <a:rPr lang="en-US" sz="2400" dirty="0" smtClean="0"/>
              <a:t>  </a:t>
            </a:r>
            <a:r>
              <a:rPr lang="en-US" sz="2400" dirty="0" err="1" smtClean="0"/>
              <a:t>tencetoday</a:t>
            </a:r>
            <a:endParaRPr lang="en-US" sz="2400" dirty="0" smtClean="0"/>
          </a:p>
          <a:p>
            <a:pPr algn="ctr">
              <a:buFontTx/>
              <a:buNone/>
            </a:pPr>
            <a:endParaRPr lang="en-US" sz="2400" dirty="0"/>
          </a:p>
          <a:p>
            <a:pPr algn="ctr">
              <a:buFontTx/>
              <a:buNone/>
            </a:pPr>
            <a:endParaRPr lang="en-US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0" y="3048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+mn-lt"/>
              </a:rPr>
              <a:t>Precision:</a:t>
            </a:r>
          </a:p>
          <a:p>
            <a:r>
              <a:rPr lang="en-US" b="0" dirty="0">
                <a:latin typeface="+mn-lt"/>
              </a:rPr>
              <a:t>	</a:t>
            </a:r>
            <a:r>
              <a:rPr lang="en-US" b="0" dirty="0" smtClean="0">
                <a:latin typeface="+mn-lt"/>
              </a:rPr>
              <a:t># of correct / # guessed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42672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</a:t>
            </a:r>
            <a:r>
              <a:rPr lang="en-US" b="0" dirty="0" smtClean="0">
                <a:latin typeface="+mn-lt"/>
              </a:rPr>
              <a:t>3 correct / 9 guessed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8005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D8DCFF"/>
      </a:lt1>
      <a:dk2>
        <a:srgbClr val="4414A7"/>
      </a:dk2>
      <a:lt2>
        <a:srgbClr val="0006FF"/>
      </a:lt2>
      <a:accent1>
        <a:srgbClr val="0D585D"/>
      </a:accent1>
      <a:accent2>
        <a:srgbClr val="A519B9"/>
      </a:accent2>
      <a:accent3>
        <a:srgbClr val="E9EBFF"/>
      </a:accent3>
      <a:accent4>
        <a:srgbClr val="000000"/>
      </a:accent4>
      <a:accent5>
        <a:srgbClr val="AAB4B6"/>
      </a:accent5>
      <a:accent6>
        <a:srgbClr val="9516A7"/>
      </a:accent6>
      <a:hlink>
        <a:srgbClr val="0F591E"/>
      </a:hlink>
      <a:folHlink>
        <a:srgbClr val="76154B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" charset="0"/>
            <a:ea typeface="ＭＳ Ｐゴシック" pitchFamily="-1" charset="-128"/>
            <a:cs typeface="ＭＳ Ｐゴシック" pitchFamily="-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" charset="0"/>
            <a:ea typeface="ＭＳ Ｐゴシック" pitchFamily="-1" charset="-128"/>
            <a:cs typeface="ＭＳ Ｐゴシック" pitchFamily="-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Endymion:Applications:Microsoft Office 2004:Templates:Presentations:Designs:Blank Presentation</Template>
  <TotalTime>2557</TotalTime>
  <Words>1069</Words>
  <Application>Microsoft Macintosh PowerPoint</Application>
  <PresentationFormat>On-screen Show (4:3)</PresentationFormat>
  <Paragraphs>199</Paragraphs>
  <Slides>20</Slides>
  <Notes>20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Blank Presentation</vt:lpstr>
      <vt:lpstr>Psych 156A/ Ling 150: Acquisition of Language II</vt:lpstr>
      <vt:lpstr>Marr’s 3 Levels</vt:lpstr>
      <vt:lpstr>Computational Level</vt:lpstr>
      <vt:lpstr>Algorithmic Level</vt:lpstr>
      <vt:lpstr>Implementational Level</vt:lpstr>
      <vt:lpstr>Transitional Probability</vt:lpstr>
      <vt:lpstr>TP Minima</vt:lpstr>
      <vt:lpstr>Precision &amp; Recall</vt:lpstr>
      <vt:lpstr>Precision &amp; Recall</vt:lpstr>
      <vt:lpstr>Precision &amp; Recall</vt:lpstr>
      <vt:lpstr>Stress-based Segmentation</vt:lpstr>
      <vt:lpstr>Stress-based Segmentation</vt:lpstr>
      <vt:lpstr>Bayesian Learning</vt:lpstr>
      <vt:lpstr>Cross-Situational Learning</vt:lpstr>
      <vt:lpstr>Cross-Situational Learning</vt:lpstr>
      <vt:lpstr>Suspicious Coincedence</vt:lpstr>
      <vt:lpstr>Contrastive Sounds</vt:lpstr>
      <vt:lpstr>Learning Sounds</vt:lpstr>
      <vt:lpstr>Sound Identification</vt:lpstr>
      <vt:lpstr>Sound Discrimination</vt:lpstr>
    </vt:vector>
  </TitlesOfParts>
  <Company>Computing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 229: Language Acquisition</dc:title>
  <dc:creator>Computing Services</dc:creator>
  <cp:lastModifiedBy>Lisa Pearl</cp:lastModifiedBy>
  <cp:revision>345</cp:revision>
  <dcterms:created xsi:type="dcterms:W3CDTF">2012-05-04T02:36:30Z</dcterms:created>
  <dcterms:modified xsi:type="dcterms:W3CDTF">2012-05-04T02:37:52Z</dcterms:modified>
</cp:coreProperties>
</file>