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53"/>
  </p:notesMasterIdLst>
  <p:sldIdLst>
    <p:sldId id="317"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57"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8" r:id="rId41"/>
    <p:sldId id="359" r:id="rId42"/>
    <p:sldId id="360" r:id="rId43"/>
    <p:sldId id="361" r:id="rId44"/>
    <p:sldId id="362" r:id="rId45"/>
    <p:sldId id="363" r:id="rId46"/>
    <p:sldId id="364" r:id="rId47"/>
    <p:sldId id="365" r:id="rId48"/>
    <p:sldId id="366" r:id="rId49"/>
    <p:sldId id="367" r:id="rId50"/>
    <p:sldId id="368" r:id="rId51"/>
    <p:sldId id="355" r:id="rId52"/>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1" d="100"/>
          <a:sy n="14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DA69FC1A-BAE0-EF42-929F-F22F5116AF5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E5E5A9-3824-9D49-9E71-C48CE24812F1}" type="slidenum">
              <a:rPr lang="en-US"/>
              <a:pPr/>
              <a:t>1</a:t>
            </a:fld>
            <a:endParaRPr lang="en-US"/>
          </a:p>
        </p:txBody>
      </p:sp>
      <p:sp>
        <p:nvSpPr>
          <p:cNvPr id="984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04CEE1D-A9A0-4B48-8C79-946237EE4E7A}" type="slidenum">
              <a:rPr lang="en-US" sz="1200" b="0"/>
              <a:pPr algn="r"/>
              <a:t>1</a:t>
            </a:fld>
            <a:endParaRPr lang="en-US" sz="1200" b="0"/>
          </a:p>
        </p:txBody>
      </p:sp>
      <p:sp>
        <p:nvSpPr>
          <p:cNvPr id="98406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406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4BD99A5-B941-3E42-A08E-28ECC505FEED}" type="slidenum">
              <a:rPr lang="en-US"/>
              <a:pPr/>
              <a:t>10</a:t>
            </a:fld>
            <a:endParaRPr lang="en-US"/>
          </a:p>
        </p:txBody>
      </p:sp>
      <p:sp>
        <p:nvSpPr>
          <p:cNvPr id="10024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2B6A2C9-464C-2E46-9014-0A7034141773}" type="slidenum">
              <a:rPr lang="en-US" sz="1200" b="0"/>
              <a:pPr algn="r"/>
              <a:t>10</a:t>
            </a:fld>
            <a:endParaRPr lang="en-US" sz="1200" b="0"/>
          </a:p>
        </p:txBody>
      </p:sp>
      <p:sp>
        <p:nvSpPr>
          <p:cNvPr id="1002499"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2500"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019000-20ED-F149-83D9-11BCFE84FA68}" type="slidenum">
              <a:rPr lang="en-US"/>
              <a:pPr/>
              <a:t>11</a:t>
            </a:fld>
            <a:endParaRPr lang="en-US"/>
          </a:p>
        </p:txBody>
      </p:sp>
      <p:sp>
        <p:nvSpPr>
          <p:cNvPr id="10045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6E67C6A-4029-7F42-A224-4C890B162AA5}" type="slidenum">
              <a:rPr lang="en-US" sz="1200" b="0"/>
              <a:pPr algn="r"/>
              <a:t>11</a:t>
            </a:fld>
            <a:endParaRPr lang="en-US" sz="1200" b="0"/>
          </a:p>
        </p:txBody>
      </p:sp>
      <p:sp>
        <p:nvSpPr>
          <p:cNvPr id="1004547"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4548"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0022A0B-6445-2C4C-850B-61D3C62668BF}" type="slidenum">
              <a:rPr lang="en-US"/>
              <a:pPr/>
              <a:t>12</a:t>
            </a:fld>
            <a:endParaRPr lang="en-US"/>
          </a:p>
        </p:txBody>
      </p:sp>
      <p:sp>
        <p:nvSpPr>
          <p:cNvPr id="10065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8D86629-9789-9D4D-8DFA-F2383CF5B2DE}" type="slidenum">
              <a:rPr lang="en-US" sz="1200" b="0"/>
              <a:pPr algn="r"/>
              <a:t>12</a:t>
            </a:fld>
            <a:endParaRPr lang="en-US" sz="1200" b="0"/>
          </a:p>
        </p:txBody>
      </p:sp>
      <p:sp>
        <p:nvSpPr>
          <p:cNvPr id="1006595"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6596"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5C6864-6B81-5144-A74C-19635CBB5BF5}" type="slidenum">
              <a:rPr lang="en-US"/>
              <a:pPr/>
              <a:t>13</a:t>
            </a:fld>
            <a:endParaRPr lang="en-US"/>
          </a:p>
        </p:txBody>
      </p:sp>
      <p:sp>
        <p:nvSpPr>
          <p:cNvPr id="10086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4710622-8AFF-7846-A5D8-649FB3325C5C}" type="slidenum">
              <a:rPr lang="en-US" sz="1200" b="0"/>
              <a:pPr algn="r"/>
              <a:t>13</a:t>
            </a:fld>
            <a:endParaRPr lang="en-US" sz="1200" b="0"/>
          </a:p>
        </p:txBody>
      </p:sp>
      <p:sp>
        <p:nvSpPr>
          <p:cNvPr id="1008643"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8644"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00B12C-155F-DC42-99D9-9494C37B09ED}" type="slidenum">
              <a:rPr lang="en-US"/>
              <a:pPr/>
              <a:t>14</a:t>
            </a:fld>
            <a:endParaRPr lang="en-US"/>
          </a:p>
        </p:txBody>
      </p:sp>
      <p:sp>
        <p:nvSpPr>
          <p:cNvPr id="10106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50EFD80-88D7-F141-B56A-80E05DA760D7}" type="slidenum">
              <a:rPr lang="en-US" sz="1200" b="0"/>
              <a:pPr algn="r"/>
              <a:t>14</a:t>
            </a:fld>
            <a:endParaRPr lang="en-US" sz="1200" b="0"/>
          </a:p>
        </p:txBody>
      </p:sp>
      <p:sp>
        <p:nvSpPr>
          <p:cNvPr id="1010691"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0692"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F4959DE-31AF-B746-B8F0-2F2E903348EB}" type="slidenum">
              <a:rPr lang="en-US"/>
              <a:pPr/>
              <a:t>15</a:t>
            </a:fld>
            <a:endParaRPr lang="en-US"/>
          </a:p>
        </p:txBody>
      </p:sp>
      <p:sp>
        <p:nvSpPr>
          <p:cNvPr id="10127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D791DC0-EFB7-354B-8F83-53D4FD13BE6B}" type="slidenum">
              <a:rPr lang="en-US" sz="1200" b="0"/>
              <a:pPr algn="r"/>
              <a:t>15</a:t>
            </a:fld>
            <a:endParaRPr lang="en-US" sz="1200" b="0"/>
          </a:p>
        </p:txBody>
      </p:sp>
      <p:sp>
        <p:nvSpPr>
          <p:cNvPr id="1012739"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2740"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7A38B29-C768-7B46-8A9A-9CE2118DE357}" type="slidenum">
              <a:rPr lang="en-US"/>
              <a:pPr/>
              <a:t>16</a:t>
            </a:fld>
            <a:endParaRPr lang="en-US"/>
          </a:p>
        </p:txBody>
      </p:sp>
      <p:sp>
        <p:nvSpPr>
          <p:cNvPr id="10147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12D47B8-D3E8-B847-A7DD-291C9177F2C4}" type="slidenum">
              <a:rPr lang="en-US" sz="1200" b="0"/>
              <a:pPr algn="r"/>
              <a:t>16</a:t>
            </a:fld>
            <a:endParaRPr lang="en-US" sz="1200" b="0"/>
          </a:p>
        </p:txBody>
      </p:sp>
      <p:sp>
        <p:nvSpPr>
          <p:cNvPr id="1014787"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4788"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FF7F0A-8C86-8D4D-B164-C96E0966AB5E}" type="slidenum">
              <a:rPr lang="en-US"/>
              <a:pPr/>
              <a:t>17</a:t>
            </a:fld>
            <a:endParaRPr lang="en-US"/>
          </a:p>
        </p:txBody>
      </p:sp>
      <p:sp>
        <p:nvSpPr>
          <p:cNvPr id="10168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314F0C8-BCE4-D84E-A24A-D3CA0D3153C8}" type="slidenum">
              <a:rPr lang="en-US" sz="1200" b="0"/>
              <a:pPr algn="r"/>
              <a:t>17</a:t>
            </a:fld>
            <a:endParaRPr lang="en-US" sz="1200" b="0"/>
          </a:p>
        </p:txBody>
      </p:sp>
      <p:sp>
        <p:nvSpPr>
          <p:cNvPr id="1016835"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6836"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4D6101D-CD5F-064E-B888-146CBD88EEC7}" type="slidenum">
              <a:rPr lang="en-US"/>
              <a:pPr/>
              <a:t>18</a:t>
            </a:fld>
            <a:endParaRPr lang="en-US"/>
          </a:p>
        </p:txBody>
      </p:sp>
      <p:sp>
        <p:nvSpPr>
          <p:cNvPr id="10188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10258F7-8357-8046-9640-E2AFD737F399}" type="slidenum">
              <a:rPr lang="en-US" sz="1200" b="0"/>
              <a:pPr algn="r"/>
              <a:t>18</a:t>
            </a:fld>
            <a:endParaRPr lang="en-US" sz="1200" b="0"/>
          </a:p>
        </p:txBody>
      </p:sp>
      <p:sp>
        <p:nvSpPr>
          <p:cNvPr id="1018883"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8884"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D462BA4-0653-AA41-9767-B5CA93532850}" type="slidenum">
              <a:rPr lang="en-US"/>
              <a:pPr/>
              <a:t>19</a:t>
            </a:fld>
            <a:endParaRPr lang="en-US"/>
          </a:p>
        </p:txBody>
      </p:sp>
      <p:sp>
        <p:nvSpPr>
          <p:cNvPr id="10209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97CBD57-0EA2-F942-9A59-14A8B4CF5ABC}" type="slidenum">
              <a:rPr lang="en-US" sz="1200" b="0"/>
              <a:pPr algn="r"/>
              <a:t>19</a:t>
            </a:fld>
            <a:endParaRPr lang="en-US" sz="1200" b="0"/>
          </a:p>
        </p:txBody>
      </p:sp>
      <p:sp>
        <p:nvSpPr>
          <p:cNvPr id="1020931"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0932"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611E2D-DB58-4845-AE55-13EEB7B73B9F}" type="slidenum">
              <a:rPr lang="en-US"/>
              <a:pPr/>
              <a:t>2</a:t>
            </a:fld>
            <a:endParaRPr lang="en-US"/>
          </a:p>
        </p:txBody>
      </p:sp>
      <p:sp>
        <p:nvSpPr>
          <p:cNvPr id="9861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0235CD9-CEB6-5346-8169-46CFDAE1B58D}" type="slidenum">
              <a:rPr lang="en-US" sz="1200" b="0"/>
              <a:pPr algn="r"/>
              <a:t>2</a:t>
            </a:fld>
            <a:endParaRPr lang="en-US" sz="1200" b="0"/>
          </a:p>
        </p:txBody>
      </p:sp>
      <p:sp>
        <p:nvSpPr>
          <p:cNvPr id="98611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611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D3FA457-CFB8-8249-A231-60A63FDF5B42}" type="slidenum">
              <a:rPr lang="en-US"/>
              <a:pPr/>
              <a:t>20</a:t>
            </a:fld>
            <a:endParaRPr lang="en-US"/>
          </a:p>
        </p:txBody>
      </p:sp>
      <p:sp>
        <p:nvSpPr>
          <p:cNvPr id="10229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EB24E13-9DA5-7046-ACD6-1BF353CF08E3}" type="slidenum">
              <a:rPr lang="en-US" sz="1200" b="0"/>
              <a:pPr algn="r"/>
              <a:t>20</a:t>
            </a:fld>
            <a:endParaRPr lang="en-US" sz="1200" b="0"/>
          </a:p>
        </p:txBody>
      </p:sp>
      <p:sp>
        <p:nvSpPr>
          <p:cNvPr id="1022979"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2980"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460A6-5AAC-FB4C-947C-0D0108265205}" type="slidenum">
              <a:rPr lang="en-US"/>
              <a:pPr/>
              <a:t>21</a:t>
            </a:fld>
            <a:endParaRPr lang="en-US"/>
          </a:p>
        </p:txBody>
      </p:sp>
      <p:sp>
        <p:nvSpPr>
          <p:cNvPr id="1064962" name="Rectangle 2"/>
          <p:cNvSpPr>
            <a:spLocks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60158C0-3F40-DC40-A4F1-39C71A577AC7}" type="slidenum">
              <a:rPr lang="en-US"/>
              <a:pPr/>
              <a:t>22</a:t>
            </a:fld>
            <a:endParaRPr lang="en-US"/>
          </a:p>
        </p:txBody>
      </p:sp>
      <p:sp>
        <p:nvSpPr>
          <p:cNvPr id="10250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C43D6B1-F3BA-4E49-81F9-3EE2AF5753F8}" type="slidenum">
              <a:rPr lang="en-US" sz="1200" b="0"/>
              <a:pPr algn="r"/>
              <a:t>22</a:t>
            </a:fld>
            <a:endParaRPr lang="en-US" sz="1200" b="0"/>
          </a:p>
        </p:txBody>
      </p:sp>
      <p:sp>
        <p:nvSpPr>
          <p:cNvPr id="102502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502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B4DA77-699A-384E-BFA1-9D39E8471F6C}" type="slidenum">
              <a:rPr lang="en-US"/>
              <a:pPr/>
              <a:t>23</a:t>
            </a:fld>
            <a:endParaRPr lang="en-US"/>
          </a:p>
        </p:txBody>
      </p:sp>
      <p:sp>
        <p:nvSpPr>
          <p:cNvPr id="1027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643AE13-B312-2843-82C3-4B27FFF4B6B1}" type="slidenum">
              <a:rPr lang="en-US" sz="1200" b="0"/>
              <a:pPr algn="r"/>
              <a:t>23</a:t>
            </a:fld>
            <a:endParaRPr lang="en-US" sz="1200" b="0"/>
          </a:p>
        </p:txBody>
      </p:sp>
      <p:sp>
        <p:nvSpPr>
          <p:cNvPr id="102707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70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FAB98D-35E8-4846-8516-A938A7F64B14}" type="slidenum">
              <a:rPr lang="en-US"/>
              <a:pPr/>
              <a:t>24</a:t>
            </a:fld>
            <a:endParaRPr lang="en-US"/>
          </a:p>
        </p:txBody>
      </p:sp>
      <p:sp>
        <p:nvSpPr>
          <p:cNvPr id="10291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0BAC819-7AF6-424D-B289-22BCCCC0280C}" type="slidenum">
              <a:rPr lang="en-US" sz="1200" b="0"/>
              <a:pPr algn="r"/>
              <a:t>24</a:t>
            </a:fld>
            <a:endParaRPr lang="en-US" sz="1200" b="0"/>
          </a:p>
        </p:txBody>
      </p:sp>
      <p:sp>
        <p:nvSpPr>
          <p:cNvPr id="102912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912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F31D62D-F167-5C49-A949-AE57A9433A37}" type="slidenum">
              <a:rPr lang="en-US"/>
              <a:pPr/>
              <a:t>25</a:t>
            </a:fld>
            <a:endParaRPr lang="en-US"/>
          </a:p>
        </p:txBody>
      </p:sp>
      <p:sp>
        <p:nvSpPr>
          <p:cNvPr id="10311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8ED4610-0A0D-3249-9EC9-B53169BC5C97}" type="slidenum">
              <a:rPr lang="en-US" sz="1200" b="0"/>
              <a:pPr algn="r"/>
              <a:t>25</a:t>
            </a:fld>
            <a:endParaRPr lang="en-US" sz="1200" b="0"/>
          </a:p>
        </p:txBody>
      </p:sp>
      <p:sp>
        <p:nvSpPr>
          <p:cNvPr id="103117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117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D742BC-DFDE-3749-BBF5-49366AB39EE0}" type="slidenum">
              <a:rPr lang="en-US"/>
              <a:pPr/>
              <a:t>26</a:t>
            </a:fld>
            <a:endParaRPr lang="en-US"/>
          </a:p>
        </p:txBody>
      </p:sp>
      <p:sp>
        <p:nvSpPr>
          <p:cNvPr id="10332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B040575-5533-0547-85E8-2370F720746B}" type="slidenum">
              <a:rPr lang="en-US" sz="1200" b="0"/>
              <a:pPr algn="r"/>
              <a:t>26</a:t>
            </a:fld>
            <a:endParaRPr lang="en-US" sz="1200" b="0"/>
          </a:p>
        </p:txBody>
      </p:sp>
      <p:sp>
        <p:nvSpPr>
          <p:cNvPr id="103321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32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93B05E9-1073-FB41-AD5F-46EFB73DCC93}" type="slidenum">
              <a:rPr lang="en-US"/>
              <a:pPr/>
              <a:t>27</a:t>
            </a:fld>
            <a:endParaRPr lang="en-US"/>
          </a:p>
        </p:txBody>
      </p:sp>
      <p:sp>
        <p:nvSpPr>
          <p:cNvPr id="10352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75057A9-4165-5644-BF3B-7FC21DE2FF85}" type="slidenum">
              <a:rPr lang="en-US" sz="1200" b="0"/>
              <a:pPr algn="r"/>
              <a:t>27</a:t>
            </a:fld>
            <a:endParaRPr lang="en-US" sz="1200" b="0"/>
          </a:p>
        </p:txBody>
      </p:sp>
      <p:sp>
        <p:nvSpPr>
          <p:cNvPr id="103526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526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4F847A-BF9A-D349-9691-11FF5A8CF383}" type="slidenum">
              <a:rPr lang="en-US"/>
              <a:pPr/>
              <a:t>28</a:t>
            </a:fld>
            <a:endParaRPr lang="en-US"/>
          </a:p>
        </p:txBody>
      </p:sp>
      <p:sp>
        <p:nvSpPr>
          <p:cNvPr id="10373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DCCF813-F6DA-F04D-AC24-5D11B0DD46C1}" type="slidenum">
              <a:rPr lang="en-US" sz="1200" b="0"/>
              <a:pPr algn="r"/>
              <a:t>28</a:t>
            </a:fld>
            <a:endParaRPr lang="en-US" sz="1200" b="0"/>
          </a:p>
        </p:txBody>
      </p:sp>
      <p:sp>
        <p:nvSpPr>
          <p:cNvPr id="103731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731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88A98B-1721-EB40-B828-24E1120B9D09}" type="slidenum">
              <a:rPr lang="en-US"/>
              <a:pPr/>
              <a:t>29</a:t>
            </a:fld>
            <a:endParaRPr lang="en-US"/>
          </a:p>
        </p:txBody>
      </p:sp>
      <p:sp>
        <p:nvSpPr>
          <p:cNvPr id="10393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D195541-1201-CB45-B113-19D0AA21C0B6}" type="slidenum">
              <a:rPr lang="en-US" sz="1200" b="0"/>
              <a:pPr algn="r"/>
              <a:t>29</a:t>
            </a:fld>
            <a:endParaRPr lang="en-US" sz="1200" b="0"/>
          </a:p>
        </p:txBody>
      </p:sp>
      <p:sp>
        <p:nvSpPr>
          <p:cNvPr id="103936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936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D891EE6-257A-B043-976E-C70D6AD7DD62}" type="slidenum">
              <a:rPr lang="en-US"/>
              <a:pPr/>
              <a:t>3</a:t>
            </a:fld>
            <a:endParaRPr lang="en-US"/>
          </a:p>
        </p:txBody>
      </p:sp>
      <p:sp>
        <p:nvSpPr>
          <p:cNvPr id="988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5109D8A-CAFA-3942-A59B-3671FD8E4029}" type="slidenum">
              <a:rPr lang="en-US" sz="1200" b="0"/>
              <a:pPr algn="r"/>
              <a:t>3</a:t>
            </a:fld>
            <a:endParaRPr lang="en-US" sz="1200" b="0"/>
          </a:p>
        </p:txBody>
      </p:sp>
      <p:sp>
        <p:nvSpPr>
          <p:cNvPr id="988163"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8164"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EE3327-00F4-CF43-A998-19FEF8BDDA18}" type="slidenum">
              <a:rPr lang="en-US"/>
              <a:pPr/>
              <a:t>30</a:t>
            </a:fld>
            <a:endParaRPr lang="en-US"/>
          </a:p>
        </p:txBody>
      </p:sp>
      <p:sp>
        <p:nvSpPr>
          <p:cNvPr id="10414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44759A8-90F2-2A4F-9A3D-8E635D744A59}" type="slidenum">
              <a:rPr lang="en-US" sz="1200" b="0"/>
              <a:pPr algn="r"/>
              <a:t>30</a:t>
            </a:fld>
            <a:endParaRPr lang="en-US" sz="1200" b="0"/>
          </a:p>
        </p:txBody>
      </p:sp>
      <p:sp>
        <p:nvSpPr>
          <p:cNvPr id="104141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141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8554439-63D8-E44C-8D83-547C03CD3085}" type="slidenum">
              <a:rPr lang="en-US"/>
              <a:pPr/>
              <a:t>31</a:t>
            </a:fld>
            <a:endParaRPr lang="en-US"/>
          </a:p>
        </p:txBody>
      </p:sp>
      <p:sp>
        <p:nvSpPr>
          <p:cNvPr id="10434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0F2E0B7-EC16-3544-A61B-8D4A850D75A8}" type="slidenum">
              <a:rPr lang="en-US" sz="1200" b="0"/>
              <a:pPr algn="r"/>
              <a:t>31</a:t>
            </a:fld>
            <a:endParaRPr lang="en-US" sz="1200" b="0"/>
          </a:p>
        </p:txBody>
      </p:sp>
      <p:sp>
        <p:nvSpPr>
          <p:cNvPr id="104345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346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A6AB9F-C054-804C-B8EA-978D10034C63}" type="slidenum">
              <a:rPr lang="en-US"/>
              <a:pPr/>
              <a:t>32</a:t>
            </a:fld>
            <a:endParaRPr lang="en-US"/>
          </a:p>
        </p:txBody>
      </p:sp>
      <p:sp>
        <p:nvSpPr>
          <p:cNvPr id="10455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3619F7E-E7FE-244A-BAE8-EC998E15FDE3}" type="slidenum">
              <a:rPr lang="en-US" sz="1200" b="0"/>
              <a:pPr algn="r"/>
              <a:t>32</a:t>
            </a:fld>
            <a:endParaRPr lang="en-US" sz="1200" b="0"/>
          </a:p>
        </p:txBody>
      </p:sp>
      <p:sp>
        <p:nvSpPr>
          <p:cNvPr id="104550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550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3F8B0BE-C256-C54C-9EBE-5BA5A7A91B10}" type="slidenum">
              <a:rPr lang="en-US"/>
              <a:pPr/>
              <a:t>33</a:t>
            </a:fld>
            <a:endParaRPr lang="en-US"/>
          </a:p>
        </p:txBody>
      </p:sp>
      <p:sp>
        <p:nvSpPr>
          <p:cNvPr id="10475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5A09331-1790-9843-903F-21A8A179B0A9}" type="slidenum">
              <a:rPr lang="en-US" sz="1200" b="0"/>
              <a:pPr algn="r"/>
              <a:t>33</a:t>
            </a:fld>
            <a:endParaRPr lang="en-US" sz="1200" b="0"/>
          </a:p>
        </p:txBody>
      </p:sp>
      <p:sp>
        <p:nvSpPr>
          <p:cNvPr id="104755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755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83C9E9-5077-B446-9A80-330121DDD2D1}" type="slidenum">
              <a:rPr lang="en-US"/>
              <a:pPr/>
              <a:t>34</a:t>
            </a:fld>
            <a:endParaRPr lang="en-US"/>
          </a:p>
        </p:txBody>
      </p:sp>
      <p:sp>
        <p:nvSpPr>
          <p:cNvPr id="10496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7ED16AE-3094-9E4D-A38C-A0EB645F4E05}" type="slidenum">
              <a:rPr lang="en-US" sz="1200" b="0"/>
              <a:pPr algn="r"/>
              <a:t>34</a:t>
            </a:fld>
            <a:endParaRPr lang="en-US" sz="1200" b="0"/>
          </a:p>
        </p:txBody>
      </p:sp>
      <p:sp>
        <p:nvSpPr>
          <p:cNvPr id="104960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960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07339B-4065-7B46-A1CC-21E63CF01D94}" type="slidenum">
              <a:rPr lang="en-US"/>
              <a:pPr/>
              <a:t>35</a:t>
            </a:fld>
            <a:endParaRPr lang="en-US"/>
          </a:p>
        </p:txBody>
      </p:sp>
      <p:sp>
        <p:nvSpPr>
          <p:cNvPr id="10516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C5122DF-9D98-7040-B8FC-2233ED2259B2}" type="slidenum">
              <a:rPr lang="en-US" sz="1200" b="0"/>
              <a:pPr algn="r"/>
              <a:t>35</a:t>
            </a:fld>
            <a:endParaRPr lang="en-US" sz="1200" b="0"/>
          </a:p>
        </p:txBody>
      </p:sp>
      <p:sp>
        <p:nvSpPr>
          <p:cNvPr id="105165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165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0860B18-7C1B-094E-B81D-7BE61F2463BB}" type="slidenum">
              <a:rPr lang="en-US"/>
              <a:pPr/>
              <a:t>36</a:t>
            </a:fld>
            <a:endParaRPr lang="en-US"/>
          </a:p>
        </p:txBody>
      </p:sp>
      <p:sp>
        <p:nvSpPr>
          <p:cNvPr id="10536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1E5043E-C68A-CD44-B8EB-C4171FC2632C}" type="slidenum">
              <a:rPr lang="en-US" sz="1200" b="0"/>
              <a:pPr algn="r"/>
              <a:t>36</a:t>
            </a:fld>
            <a:endParaRPr lang="en-US" sz="1200" b="0"/>
          </a:p>
        </p:txBody>
      </p:sp>
      <p:sp>
        <p:nvSpPr>
          <p:cNvPr id="105369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370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827E0B7-264C-0E4F-9A7D-9555E72BB814}" type="slidenum">
              <a:rPr lang="en-US"/>
              <a:pPr/>
              <a:t>37</a:t>
            </a:fld>
            <a:endParaRPr lang="en-US"/>
          </a:p>
        </p:txBody>
      </p:sp>
      <p:sp>
        <p:nvSpPr>
          <p:cNvPr id="1055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A008924-0589-1449-B68D-8CB434A47A3D}" type="slidenum">
              <a:rPr lang="en-US" sz="1200" b="0"/>
              <a:pPr algn="r"/>
              <a:t>37</a:t>
            </a:fld>
            <a:endParaRPr lang="en-US" sz="1200" b="0"/>
          </a:p>
        </p:txBody>
      </p:sp>
      <p:sp>
        <p:nvSpPr>
          <p:cNvPr id="105574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574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D06A4E-8763-FF44-A867-9F44D655DAA9}" type="slidenum">
              <a:rPr lang="en-US"/>
              <a:pPr/>
              <a:t>38</a:t>
            </a:fld>
            <a:endParaRPr lang="en-US"/>
          </a:p>
        </p:txBody>
      </p:sp>
      <p:sp>
        <p:nvSpPr>
          <p:cNvPr id="1057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59233EE-7DE6-4D44-A2C6-995C815A505E}" type="slidenum">
              <a:rPr lang="en-US" sz="1200" b="0"/>
              <a:pPr algn="r"/>
              <a:t>38</a:t>
            </a:fld>
            <a:endParaRPr lang="en-US" sz="1200" b="0"/>
          </a:p>
        </p:txBody>
      </p:sp>
      <p:sp>
        <p:nvSpPr>
          <p:cNvPr id="105779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779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983A652-7EE8-9344-BDA5-AEA226F23750}" type="slidenum">
              <a:rPr lang="en-US"/>
              <a:pPr/>
              <a:t>39</a:t>
            </a:fld>
            <a:endParaRPr lang="en-US"/>
          </a:p>
        </p:txBody>
      </p:sp>
      <p:sp>
        <p:nvSpPr>
          <p:cNvPr id="10598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4F1438B-C925-C045-8BAA-94B4390B69F2}" type="slidenum">
              <a:rPr lang="en-US" sz="1200" b="0"/>
              <a:pPr algn="r"/>
              <a:t>39</a:t>
            </a:fld>
            <a:endParaRPr lang="en-US" sz="1200" b="0"/>
          </a:p>
        </p:txBody>
      </p:sp>
      <p:sp>
        <p:nvSpPr>
          <p:cNvPr id="105984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984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5B595C-6CD3-9247-89FE-415503492C91}" type="slidenum">
              <a:rPr lang="en-US"/>
              <a:pPr/>
              <a:t>4</a:t>
            </a:fld>
            <a:endParaRPr lang="en-US"/>
          </a:p>
        </p:txBody>
      </p:sp>
      <p:sp>
        <p:nvSpPr>
          <p:cNvPr id="9902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D7A8AF8-D3A3-8F49-9382-30D4BC5128CB}" type="slidenum">
              <a:rPr lang="en-US" sz="1200" b="0"/>
              <a:pPr algn="r"/>
              <a:t>4</a:t>
            </a:fld>
            <a:endParaRPr lang="en-US" sz="1200" b="0"/>
          </a:p>
        </p:txBody>
      </p:sp>
      <p:sp>
        <p:nvSpPr>
          <p:cNvPr id="990211"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0212"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8A377D4-25C1-DE43-A738-58EBE87F2964}" type="slidenum">
              <a:rPr lang="en-US"/>
              <a:pPr/>
              <a:t>51</a:t>
            </a:fld>
            <a:endParaRPr lang="en-US"/>
          </a:p>
        </p:txBody>
      </p:sp>
      <p:sp>
        <p:nvSpPr>
          <p:cNvPr id="1061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F6D9460-2D99-9349-9EF3-BD188CCDE542}" type="slidenum">
              <a:rPr lang="en-US" sz="1200" b="0"/>
              <a:pPr algn="r"/>
              <a:t>51</a:t>
            </a:fld>
            <a:endParaRPr lang="en-US" sz="1200" b="0"/>
          </a:p>
        </p:txBody>
      </p:sp>
      <p:sp>
        <p:nvSpPr>
          <p:cNvPr id="106189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189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B2773F-EF40-3F42-90B9-7CC23381E7E6}" type="slidenum">
              <a:rPr lang="en-US"/>
              <a:pPr/>
              <a:t>5</a:t>
            </a:fld>
            <a:endParaRPr lang="en-US"/>
          </a:p>
        </p:txBody>
      </p:sp>
      <p:sp>
        <p:nvSpPr>
          <p:cNvPr id="9922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11FB601-2460-904A-B557-A64CDF648AD5}" type="slidenum">
              <a:rPr lang="en-US" sz="1200" b="0"/>
              <a:pPr algn="r"/>
              <a:t>5</a:t>
            </a:fld>
            <a:endParaRPr lang="en-US" sz="1200" b="0"/>
          </a:p>
        </p:txBody>
      </p:sp>
      <p:sp>
        <p:nvSpPr>
          <p:cNvPr id="992259"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2260"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C84347-B37D-7540-BCE6-F8D5CB594985}" type="slidenum">
              <a:rPr lang="en-US"/>
              <a:pPr/>
              <a:t>6</a:t>
            </a:fld>
            <a:endParaRPr lang="en-US"/>
          </a:p>
        </p:txBody>
      </p:sp>
      <p:sp>
        <p:nvSpPr>
          <p:cNvPr id="994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9F2492E-2421-DC4C-99A7-C2E0A669381E}" type="slidenum">
              <a:rPr lang="en-US" sz="1200" b="0"/>
              <a:pPr algn="r"/>
              <a:t>6</a:t>
            </a:fld>
            <a:endParaRPr lang="en-US" sz="1200" b="0"/>
          </a:p>
        </p:txBody>
      </p:sp>
      <p:sp>
        <p:nvSpPr>
          <p:cNvPr id="994307"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4308"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E738E5-F550-3641-94F3-8A480D945CB7}" type="slidenum">
              <a:rPr lang="en-US"/>
              <a:pPr/>
              <a:t>7</a:t>
            </a:fld>
            <a:endParaRPr lang="en-US"/>
          </a:p>
        </p:txBody>
      </p:sp>
      <p:sp>
        <p:nvSpPr>
          <p:cNvPr id="996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452362B-A0E2-BD41-81A5-7D1230F42454}" type="slidenum">
              <a:rPr lang="en-US" sz="1200" b="0"/>
              <a:pPr algn="r"/>
              <a:t>7</a:t>
            </a:fld>
            <a:endParaRPr lang="en-US" sz="1200" b="0"/>
          </a:p>
        </p:txBody>
      </p:sp>
      <p:sp>
        <p:nvSpPr>
          <p:cNvPr id="99635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635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79B6B4C-2151-CE4E-87B1-6C08BF5A3C6F}" type="slidenum">
              <a:rPr lang="en-US"/>
              <a:pPr/>
              <a:t>8</a:t>
            </a:fld>
            <a:endParaRPr lang="en-US"/>
          </a:p>
        </p:txBody>
      </p:sp>
      <p:sp>
        <p:nvSpPr>
          <p:cNvPr id="9984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0BF2F39-5BD2-5D44-B885-5A0FD9E0A46D}" type="slidenum">
              <a:rPr lang="en-US" sz="1200" b="0"/>
              <a:pPr algn="r"/>
              <a:t>8</a:t>
            </a:fld>
            <a:endParaRPr lang="en-US" sz="1200" b="0"/>
          </a:p>
        </p:txBody>
      </p:sp>
      <p:sp>
        <p:nvSpPr>
          <p:cNvPr id="998403"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8404"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DC55A98-F5AD-F141-994E-5378EA1D76F7}" type="slidenum">
              <a:rPr lang="en-US"/>
              <a:pPr/>
              <a:t>9</a:t>
            </a:fld>
            <a:endParaRPr lang="en-US"/>
          </a:p>
        </p:txBody>
      </p:sp>
      <p:sp>
        <p:nvSpPr>
          <p:cNvPr id="10004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F81ED91-A5E4-FD4F-9E6D-952E7C27030C}" type="slidenum">
              <a:rPr lang="en-US" sz="1200" b="0"/>
              <a:pPr algn="r"/>
              <a:t>9</a:t>
            </a:fld>
            <a:endParaRPr lang="en-US" sz="1200" b="0"/>
          </a:p>
        </p:txBody>
      </p:sp>
      <p:sp>
        <p:nvSpPr>
          <p:cNvPr id="1000451"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0452"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895AA681-EEA5-1C41-8442-4F75FAD59E4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8E9A5BE-0668-A841-980E-7748CB4D36A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16B3BFB-C709-D44A-B9D6-0E4B77BB8E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9CA1247-9D24-5440-91B7-674FC54C817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BF8EF4F-1656-E540-B073-3E6D3EE6BD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E24D5419-18D7-A649-8FBD-BBD1408444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025A18A3-CE87-9840-A736-A9C5935DFB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52483B1D-21AA-D34B-85A9-92B81E7E190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8C79C384-454E-174D-95E4-CC385DB53EE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9FB6D87-74B6-2748-A5BB-2491F94CAF2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311F55C-A650-134E-990C-E2DDBE69DEB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372184FF-5A61-AF4E-AE41-0D475B9229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0.png"/><Relationship Id="rId1" Type="http://schemas.openxmlformats.org/officeDocument/2006/relationships/audio" Target="file://localhost/Users/lspearl/Desktop/Courses/course%20media/baby_stream_demo.aiff" TargetMode="Externa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42" name="Rectangle 2"/>
          <p:cNvSpPr>
            <a:spLocks noGrp="1" noChangeArrowheads="1"/>
          </p:cNvSpPr>
          <p:nvPr>
            <p:ph type="ctrTitle" idx="4294967295"/>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983043" name="Rectangle 3"/>
          <p:cNvSpPr>
            <a:spLocks noGrp="1" noChangeArrowheads="1"/>
          </p:cNvSpPr>
          <p:nvPr>
            <p:ph type="subTitle" idx="4294967295"/>
          </p:nvPr>
        </p:nvSpPr>
        <p:spPr>
          <a:xfrm>
            <a:off x="457200" y="3352800"/>
            <a:ext cx="8229600" cy="1752600"/>
          </a:xfrm>
        </p:spPr>
        <p:txBody>
          <a:bodyPr/>
          <a:lstStyle/>
          <a:p>
            <a:pPr marL="0" indent="0" algn="ctr">
              <a:buFontTx/>
              <a:buNone/>
            </a:pPr>
            <a:r>
              <a:rPr lang="en-US"/>
              <a:t>Lecture 6</a:t>
            </a:r>
          </a:p>
          <a:p>
            <a:pPr marL="0" indent="0" algn="ctr">
              <a:buFontTx/>
              <a:buNone/>
            </a:pPr>
            <a:r>
              <a:rPr lang="en-US"/>
              <a:t>Words in Fluent Speech 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1474" name="Rectangle 1028"/>
          <p:cNvSpPr>
            <a:spLocks noChangeArrowheads="1"/>
          </p:cNvSpPr>
          <p:nvPr/>
        </p:nvSpPr>
        <p:spPr bwMode="auto">
          <a:xfrm>
            <a:off x="685800" y="1066800"/>
            <a:ext cx="7543800" cy="1981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FontTx/>
              <a:buChar char="•"/>
            </a:pPr>
            <a:r>
              <a:rPr lang="en-US" u="sng">
                <a:ea typeface="Osaka" pitchFamily="-84" charset="-128"/>
                <a:cs typeface="Osaka" pitchFamily="-84" charset="-128"/>
              </a:rPr>
              <a:t>Adults</a:t>
            </a:r>
            <a:r>
              <a:rPr lang="en-US" b="0">
                <a:ea typeface="Osaka" pitchFamily="-84" charset="-128"/>
                <a:cs typeface="Osaka" pitchFamily="-84" charset="-128"/>
              </a:rPr>
              <a:t> can use top-down information (knowledge of words and the world) to help them with word segmentation.</a:t>
            </a:r>
          </a:p>
          <a:p>
            <a:pPr marL="342900" indent="-342900" eaLnBrk="1" hangingPunct="1">
              <a:lnSpc>
                <a:spcPct val="90000"/>
              </a:lnSpc>
              <a:spcBef>
                <a:spcPct val="20000"/>
              </a:spcBef>
              <a:buFontTx/>
              <a:buChar char="•"/>
            </a:pPr>
            <a:endParaRPr lang="en-US" b="0">
              <a:ea typeface="Osaka" pitchFamily="-84" charset="-128"/>
              <a:cs typeface="Osaka" pitchFamily="-84" charset="-128"/>
            </a:endParaRPr>
          </a:p>
          <a:p>
            <a:pPr marL="342900" indent="-342900" eaLnBrk="1" hangingPunct="1">
              <a:lnSpc>
                <a:spcPct val="90000"/>
              </a:lnSpc>
              <a:spcBef>
                <a:spcPct val="20000"/>
              </a:spcBef>
              <a:buFontTx/>
              <a:buChar char="•"/>
            </a:pPr>
            <a:r>
              <a:rPr lang="en-US" b="0">
                <a:ea typeface="Osaka" pitchFamily="-84" charset="-128"/>
                <a:cs typeface="Osaka" pitchFamily="-84" charset="-128"/>
              </a:rPr>
              <a:t>What about </a:t>
            </a:r>
            <a:r>
              <a:rPr lang="en-US" u="sng">
                <a:ea typeface="Osaka" pitchFamily="-84" charset="-128"/>
                <a:cs typeface="Osaka" pitchFamily="-84" charset="-128"/>
              </a:rPr>
              <a:t>infants</a:t>
            </a:r>
            <a:r>
              <a:rPr lang="en-US" b="0">
                <a:ea typeface="Osaka" pitchFamily="-84" charset="-128"/>
                <a:cs typeface="Osaka" pitchFamily="-84" charset="-128"/>
              </a:rPr>
              <a:t> who have none or</a:t>
            </a:r>
            <a:r>
              <a:rPr lang="en-US" b="0">
                <a:solidFill>
                  <a:srgbClr val="000000"/>
                </a:solidFill>
                <a:ea typeface="Osaka" pitchFamily="-84" charset="-128"/>
                <a:cs typeface="Osaka" pitchFamily="-84" charset="-128"/>
              </a:rPr>
              <a:t> </a:t>
            </a:r>
            <a:r>
              <a:rPr lang="en-US" b="0">
                <a:ea typeface="Osaka" pitchFamily="-84" charset="-128"/>
                <a:cs typeface="Osaka" pitchFamily="-84" charset="-128"/>
              </a:rPr>
              <a:t>few words in their vocabulary?</a:t>
            </a:r>
          </a:p>
        </p:txBody>
      </p:sp>
      <p:pic>
        <p:nvPicPr>
          <p:cNvPr id="1001475" name="Picture 1029" descr="MPj04230350000[1]"/>
          <p:cNvPicPr>
            <a:picLocks noChangeAspect="1" noChangeArrowheads="1"/>
          </p:cNvPicPr>
          <p:nvPr/>
        </p:nvPicPr>
        <p:blipFill>
          <a:blip r:embed="rId3"/>
          <a:srcRect/>
          <a:stretch>
            <a:fillRect/>
          </a:stretch>
        </p:blipFill>
        <p:spPr bwMode="auto">
          <a:xfrm>
            <a:off x="3962400" y="3124200"/>
            <a:ext cx="2154238" cy="215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22" name="Rectangle 4"/>
          <p:cNvSpPr>
            <a:spLocks noGrp="1" noChangeArrowheads="1"/>
          </p:cNvSpPr>
          <p:nvPr>
            <p:ph type="title" idx="4294967295"/>
          </p:nvPr>
        </p:nvSpPr>
        <p:spPr>
          <a:xfrm>
            <a:off x="685800" y="0"/>
            <a:ext cx="7772400" cy="1143000"/>
          </a:xfrm>
          <a:noFill/>
        </p:spPr>
        <p:txBody>
          <a:bodyPr/>
          <a:lstStyle/>
          <a:p>
            <a:r>
              <a:rPr lang="en-US" sz="3200"/>
              <a:t>Statistical Information Available</a:t>
            </a:r>
          </a:p>
        </p:txBody>
      </p:sp>
      <p:sp>
        <p:nvSpPr>
          <p:cNvPr id="1003523" name="Text Box 5"/>
          <p:cNvSpPr txBox="1">
            <a:spLocks noChangeArrowheads="1"/>
          </p:cNvSpPr>
          <p:nvPr/>
        </p:nvSpPr>
        <p:spPr bwMode="auto">
          <a:xfrm>
            <a:off x="228600" y="1066800"/>
            <a:ext cx="8534400" cy="3378200"/>
          </a:xfrm>
          <a:prstGeom prst="rect">
            <a:avLst/>
          </a:prstGeom>
          <a:noFill/>
          <a:ln w="9525">
            <a:noFill/>
            <a:miter lim="800000"/>
            <a:headEnd/>
            <a:tailEnd/>
          </a:ln>
        </p:spPr>
        <p:txBody>
          <a:bodyPr>
            <a:prstTxWarp prst="textNoShape">
              <a:avLst/>
            </a:prstTxWarp>
            <a:spAutoFit/>
          </a:bodyPr>
          <a:lstStyle/>
          <a:p>
            <a:pPr>
              <a:spcBef>
                <a:spcPct val="50000"/>
              </a:spcBef>
            </a:pPr>
            <a:r>
              <a:rPr lang="en-US" b="0"/>
              <a:t>Maybe infants are sensitive to the statistical patterns contained in sequences of sounds.</a:t>
            </a:r>
          </a:p>
          <a:p>
            <a:pPr>
              <a:spcBef>
                <a:spcPct val="50000"/>
              </a:spcBef>
            </a:pPr>
            <a:endParaRPr lang="en-US" b="0"/>
          </a:p>
          <a:p>
            <a:pPr>
              <a:spcBef>
                <a:spcPct val="50000"/>
              </a:spcBef>
            </a:pPr>
            <a:r>
              <a:rPr lang="en-US" b="0"/>
              <a:t>“Over a corpus of speech there are </a:t>
            </a:r>
            <a:r>
              <a:rPr lang="en-US" b="0">
                <a:solidFill>
                  <a:schemeClr val="folHlink"/>
                </a:solidFill>
              </a:rPr>
              <a:t>measurable statistical regularities</a:t>
            </a:r>
            <a:r>
              <a:rPr lang="en-US" b="0"/>
              <a:t> that distinguish recurring sound sequences that comprise words from the more accidental sound sequences that occur across word boundaries.” - Saffran, Aslin, &amp; Newport (1996)</a:t>
            </a:r>
          </a:p>
        </p:txBody>
      </p:sp>
      <p:sp>
        <p:nvSpPr>
          <p:cNvPr id="1003524" name="Text Box 6"/>
          <p:cNvSpPr txBox="1">
            <a:spLocks noChangeArrowheads="1"/>
          </p:cNvSpPr>
          <p:nvPr/>
        </p:nvSpPr>
        <p:spPr bwMode="auto">
          <a:xfrm>
            <a:off x="1295400" y="5257800"/>
            <a:ext cx="5562600" cy="488950"/>
          </a:xfrm>
          <a:prstGeom prst="rect">
            <a:avLst/>
          </a:prstGeom>
          <a:noFill/>
          <a:ln w="9525">
            <a:noFill/>
            <a:miter lim="800000"/>
            <a:headEnd/>
            <a:tailEnd/>
          </a:ln>
        </p:spPr>
        <p:txBody>
          <a:bodyPr>
            <a:prstTxWarp prst="textNoShape">
              <a:avLst/>
            </a:prstTxWarp>
            <a:spAutoFit/>
          </a:bodyPr>
          <a:lstStyle/>
          <a:p>
            <a:r>
              <a:rPr lang="en-US" sz="2600" b="0"/>
              <a:t>to the castle beyond the goblin city</a:t>
            </a:r>
            <a:endParaRPr lang="en-US" sz="2600" b="0">
              <a:latin typeface="SILDoulosIPA-Regular" pitchFamily="-8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5570" name="Rectangle 4"/>
          <p:cNvSpPr>
            <a:spLocks noGrp="1" noChangeArrowheads="1"/>
          </p:cNvSpPr>
          <p:nvPr>
            <p:ph type="title" idx="4294967295"/>
          </p:nvPr>
        </p:nvSpPr>
        <p:spPr>
          <a:xfrm>
            <a:off x="685800" y="0"/>
            <a:ext cx="7772400" cy="1143000"/>
          </a:xfrm>
          <a:noFill/>
        </p:spPr>
        <p:txBody>
          <a:bodyPr/>
          <a:lstStyle/>
          <a:p>
            <a:r>
              <a:rPr lang="en-US" sz="3200"/>
              <a:t>Statistical Information Available</a:t>
            </a:r>
          </a:p>
        </p:txBody>
      </p:sp>
      <p:sp>
        <p:nvSpPr>
          <p:cNvPr id="1005571" name="Text Box 5"/>
          <p:cNvSpPr txBox="1">
            <a:spLocks noChangeArrowheads="1"/>
          </p:cNvSpPr>
          <p:nvPr/>
        </p:nvSpPr>
        <p:spPr bwMode="auto">
          <a:xfrm>
            <a:off x="228600" y="1066800"/>
            <a:ext cx="8534400" cy="3378200"/>
          </a:xfrm>
          <a:prstGeom prst="rect">
            <a:avLst/>
          </a:prstGeom>
          <a:noFill/>
          <a:ln w="9525">
            <a:noFill/>
            <a:miter lim="800000"/>
            <a:headEnd/>
            <a:tailEnd/>
          </a:ln>
        </p:spPr>
        <p:txBody>
          <a:bodyPr>
            <a:prstTxWarp prst="textNoShape">
              <a:avLst/>
            </a:prstTxWarp>
            <a:spAutoFit/>
          </a:bodyPr>
          <a:lstStyle/>
          <a:p>
            <a:pPr>
              <a:spcBef>
                <a:spcPct val="50000"/>
              </a:spcBef>
            </a:pPr>
            <a:r>
              <a:rPr lang="en-US" b="0"/>
              <a:t>Maybe infants are sensitive to the statistical patterns contained in sequences of sounds.</a:t>
            </a:r>
          </a:p>
          <a:p>
            <a:pPr>
              <a:spcBef>
                <a:spcPct val="50000"/>
              </a:spcBef>
            </a:pPr>
            <a:endParaRPr lang="en-US" b="0"/>
          </a:p>
          <a:p>
            <a:pPr>
              <a:spcBef>
                <a:spcPct val="50000"/>
              </a:spcBef>
            </a:pPr>
            <a:r>
              <a:rPr lang="en-US" b="0"/>
              <a:t>“Over a corpus of speech there are </a:t>
            </a:r>
            <a:r>
              <a:rPr lang="en-US" b="0">
                <a:solidFill>
                  <a:schemeClr val="folHlink"/>
                </a:solidFill>
              </a:rPr>
              <a:t>measurable statistical regularities</a:t>
            </a:r>
            <a:r>
              <a:rPr lang="en-US" b="0"/>
              <a:t> that distinguish recurring sound sequences that comprise words from the more accidental sound sequences that occur across word boundaries.” - Saffran, Aslin, &amp; Newport (1996)</a:t>
            </a:r>
          </a:p>
        </p:txBody>
      </p:sp>
      <p:sp>
        <p:nvSpPr>
          <p:cNvPr id="1005572" name="AutoShape 7"/>
          <p:cNvSpPr>
            <a:spLocks noChangeArrowheads="1"/>
          </p:cNvSpPr>
          <p:nvPr/>
        </p:nvSpPr>
        <p:spPr bwMode="auto">
          <a:xfrm>
            <a:off x="2286000" y="5257800"/>
            <a:ext cx="914400" cy="5334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05573" name="Text Box 8"/>
          <p:cNvSpPr txBox="1">
            <a:spLocks noChangeArrowheads="1"/>
          </p:cNvSpPr>
          <p:nvPr/>
        </p:nvSpPr>
        <p:spPr bwMode="auto">
          <a:xfrm>
            <a:off x="1219200" y="4724400"/>
            <a:ext cx="7599363" cy="427038"/>
          </a:xfrm>
          <a:prstGeom prst="rect">
            <a:avLst/>
          </a:prstGeom>
          <a:noFill/>
          <a:ln w="9525">
            <a:noFill/>
            <a:miter lim="800000"/>
            <a:headEnd/>
            <a:tailEnd/>
          </a:ln>
        </p:spPr>
        <p:txBody>
          <a:bodyPr wrap="none">
            <a:prstTxWarp prst="textNoShape">
              <a:avLst/>
            </a:prstTxWarp>
            <a:spAutoFit/>
          </a:bodyPr>
          <a:lstStyle/>
          <a:p>
            <a:r>
              <a:rPr lang="en-US" sz="2200" b="0">
                <a:solidFill>
                  <a:schemeClr val="tx2"/>
                </a:solidFill>
              </a:rPr>
              <a:t>Statistical regularity: </a:t>
            </a:r>
            <a:r>
              <a:rPr lang="en-US" sz="2200" b="0" i="1">
                <a:solidFill>
                  <a:schemeClr val="tx2"/>
                </a:solidFill>
              </a:rPr>
              <a:t>ca + stle</a:t>
            </a:r>
            <a:r>
              <a:rPr lang="en-US" sz="2200" b="0">
                <a:solidFill>
                  <a:schemeClr val="tx2"/>
                </a:solidFill>
              </a:rPr>
              <a:t> is a common sound sequence</a:t>
            </a:r>
          </a:p>
        </p:txBody>
      </p:sp>
      <p:sp>
        <p:nvSpPr>
          <p:cNvPr id="1005574" name="Text Box 9"/>
          <p:cNvSpPr txBox="1">
            <a:spLocks noChangeArrowheads="1"/>
          </p:cNvSpPr>
          <p:nvPr/>
        </p:nvSpPr>
        <p:spPr bwMode="auto">
          <a:xfrm>
            <a:off x="1295400" y="5257800"/>
            <a:ext cx="5562600" cy="488950"/>
          </a:xfrm>
          <a:prstGeom prst="rect">
            <a:avLst/>
          </a:prstGeom>
          <a:noFill/>
          <a:ln w="9525">
            <a:noFill/>
            <a:miter lim="800000"/>
            <a:headEnd/>
            <a:tailEnd/>
          </a:ln>
        </p:spPr>
        <p:txBody>
          <a:bodyPr>
            <a:prstTxWarp prst="textNoShape">
              <a:avLst/>
            </a:prstTxWarp>
            <a:spAutoFit/>
          </a:bodyPr>
          <a:lstStyle/>
          <a:p>
            <a:r>
              <a:rPr lang="en-US" sz="2600" b="0"/>
              <a:t>to the castle beyond the goblin city</a:t>
            </a:r>
            <a:endParaRPr lang="en-US" sz="2600" b="0">
              <a:latin typeface="SILDoulosIPA-Regular" pitchFamily="-8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7618" name="Rectangle 4"/>
          <p:cNvSpPr>
            <a:spLocks noGrp="1" noChangeArrowheads="1"/>
          </p:cNvSpPr>
          <p:nvPr>
            <p:ph type="title" idx="4294967295"/>
          </p:nvPr>
        </p:nvSpPr>
        <p:spPr>
          <a:xfrm>
            <a:off x="685800" y="0"/>
            <a:ext cx="7772400" cy="1143000"/>
          </a:xfrm>
          <a:noFill/>
        </p:spPr>
        <p:txBody>
          <a:bodyPr/>
          <a:lstStyle/>
          <a:p>
            <a:r>
              <a:rPr lang="en-US" sz="3200"/>
              <a:t>Statistical Information Available</a:t>
            </a:r>
          </a:p>
        </p:txBody>
      </p:sp>
      <p:sp>
        <p:nvSpPr>
          <p:cNvPr id="1007619" name="Text Box 5"/>
          <p:cNvSpPr txBox="1">
            <a:spLocks noChangeArrowheads="1"/>
          </p:cNvSpPr>
          <p:nvPr/>
        </p:nvSpPr>
        <p:spPr bwMode="auto">
          <a:xfrm>
            <a:off x="228600" y="1066800"/>
            <a:ext cx="8534400" cy="3378200"/>
          </a:xfrm>
          <a:prstGeom prst="rect">
            <a:avLst/>
          </a:prstGeom>
          <a:noFill/>
          <a:ln w="9525">
            <a:noFill/>
            <a:miter lim="800000"/>
            <a:headEnd/>
            <a:tailEnd/>
          </a:ln>
        </p:spPr>
        <p:txBody>
          <a:bodyPr>
            <a:prstTxWarp prst="textNoShape">
              <a:avLst/>
            </a:prstTxWarp>
            <a:spAutoFit/>
          </a:bodyPr>
          <a:lstStyle/>
          <a:p>
            <a:pPr>
              <a:spcBef>
                <a:spcPct val="50000"/>
              </a:spcBef>
            </a:pPr>
            <a:r>
              <a:rPr lang="en-US" b="0"/>
              <a:t>Maybe infants are sensitive to the statistical patterns contained in sequences of sounds.</a:t>
            </a:r>
          </a:p>
          <a:p>
            <a:pPr>
              <a:spcBef>
                <a:spcPct val="50000"/>
              </a:spcBef>
            </a:pPr>
            <a:endParaRPr lang="en-US" b="0"/>
          </a:p>
          <a:p>
            <a:pPr>
              <a:spcBef>
                <a:spcPct val="50000"/>
              </a:spcBef>
            </a:pPr>
            <a:r>
              <a:rPr lang="en-US" b="0"/>
              <a:t>“Over a corpus of speech there are </a:t>
            </a:r>
            <a:r>
              <a:rPr lang="en-US" b="0">
                <a:solidFill>
                  <a:schemeClr val="folHlink"/>
                </a:solidFill>
              </a:rPr>
              <a:t>measurable statistical regularities</a:t>
            </a:r>
            <a:r>
              <a:rPr lang="en-US" b="0"/>
              <a:t> that distinguish recurring sound sequences that comprise words from the more accidental sound sequences that occur across word boundaries.” - Saffran, Aslin, &amp; Newport (1996)</a:t>
            </a:r>
          </a:p>
        </p:txBody>
      </p:sp>
      <p:sp>
        <p:nvSpPr>
          <p:cNvPr id="1007620" name="AutoShape 7"/>
          <p:cNvSpPr>
            <a:spLocks noChangeArrowheads="1"/>
          </p:cNvSpPr>
          <p:nvPr/>
        </p:nvSpPr>
        <p:spPr bwMode="auto">
          <a:xfrm>
            <a:off x="2667000" y="5257800"/>
            <a:ext cx="990600" cy="4572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07621" name="Text Box 8"/>
          <p:cNvSpPr txBox="1">
            <a:spLocks noChangeArrowheads="1"/>
          </p:cNvSpPr>
          <p:nvPr/>
        </p:nvSpPr>
        <p:spPr bwMode="auto">
          <a:xfrm>
            <a:off x="1219200" y="4724400"/>
            <a:ext cx="7118350" cy="427038"/>
          </a:xfrm>
          <a:prstGeom prst="rect">
            <a:avLst/>
          </a:prstGeom>
          <a:noFill/>
          <a:ln w="9525">
            <a:noFill/>
            <a:miter lim="800000"/>
            <a:headEnd/>
            <a:tailEnd/>
          </a:ln>
        </p:spPr>
        <p:txBody>
          <a:bodyPr wrap="none">
            <a:prstTxWarp prst="textNoShape">
              <a:avLst/>
            </a:prstTxWarp>
            <a:spAutoFit/>
          </a:bodyPr>
          <a:lstStyle/>
          <a:p>
            <a:r>
              <a:rPr lang="en-US" sz="2200" b="0">
                <a:solidFill>
                  <a:schemeClr val="tx2"/>
                </a:solidFill>
              </a:rPr>
              <a:t>No regularity: </a:t>
            </a:r>
            <a:r>
              <a:rPr lang="en-US" sz="2200" b="0" i="1">
                <a:solidFill>
                  <a:schemeClr val="tx2"/>
                </a:solidFill>
              </a:rPr>
              <a:t>stle + be</a:t>
            </a:r>
            <a:r>
              <a:rPr lang="en-US" sz="2200" b="0">
                <a:solidFill>
                  <a:schemeClr val="tx2"/>
                </a:solidFill>
              </a:rPr>
              <a:t> is an accidental sound sequence</a:t>
            </a:r>
          </a:p>
        </p:txBody>
      </p:sp>
      <p:sp>
        <p:nvSpPr>
          <p:cNvPr id="1007622" name="Line 9"/>
          <p:cNvSpPr>
            <a:spLocks noChangeShapeType="1"/>
          </p:cNvSpPr>
          <p:nvPr/>
        </p:nvSpPr>
        <p:spPr bwMode="auto">
          <a:xfrm>
            <a:off x="3200400" y="5181600"/>
            <a:ext cx="0" cy="7620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1007623" name="Text Box 10"/>
          <p:cNvSpPr txBox="1">
            <a:spLocks noChangeArrowheads="1"/>
          </p:cNvSpPr>
          <p:nvPr/>
        </p:nvSpPr>
        <p:spPr bwMode="auto">
          <a:xfrm>
            <a:off x="2438400" y="5943600"/>
            <a:ext cx="2032000" cy="427038"/>
          </a:xfrm>
          <a:prstGeom prst="rect">
            <a:avLst/>
          </a:prstGeom>
          <a:noFill/>
          <a:ln w="9525">
            <a:noFill/>
            <a:miter lim="800000"/>
            <a:headEnd/>
            <a:tailEnd/>
          </a:ln>
        </p:spPr>
        <p:txBody>
          <a:bodyPr wrap="none">
            <a:prstTxWarp prst="textNoShape">
              <a:avLst/>
            </a:prstTxWarp>
            <a:spAutoFit/>
          </a:bodyPr>
          <a:lstStyle/>
          <a:p>
            <a:r>
              <a:rPr lang="en-US" sz="2200" b="0">
                <a:solidFill>
                  <a:schemeClr val="folHlink"/>
                </a:solidFill>
              </a:rPr>
              <a:t>word boundary</a:t>
            </a:r>
          </a:p>
        </p:txBody>
      </p:sp>
      <p:sp>
        <p:nvSpPr>
          <p:cNvPr id="1007624" name="Text Box 11"/>
          <p:cNvSpPr txBox="1">
            <a:spLocks noChangeArrowheads="1"/>
          </p:cNvSpPr>
          <p:nvPr/>
        </p:nvSpPr>
        <p:spPr bwMode="auto">
          <a:xfrm>
            <a:off x="1295400" y="5257800"/>
            <a:ext cx="5562600" cy="488950"/>
          </a:xfrm>
          <a:prstGeom prst="rect">
            <a:avLst/>
          </a:prstGeom>
          <a:noFill/>
          <a:ln w="9525">
            <a:noFill/>
            <a:miter lim="800000"/>
            <a:headEnd/>
            <a:tailEnd/>
          </a:ln>
        </p:spPr>
        <p:txBody>
          <a:bodyPr>
            <a:prstTxWarp prst="textNoShape">
              <a:avLst/>
            </a:prstTxWarp>
            <a:spAutoFit/>
          </a:bodyPr>
          <a:lstStyle/>
          <a:p>
            <a:r>
              <a:rPr lang="en-US" sz="2600" b="0"/>
              <a:t>to the castle beyond the goblin city</a:t>
            </a:r>
            <a:endParaRPr lang="en-US" sz="2600" b="0">
              <a:latin typeface="SILDoulosIPA-Regular" pitchFamily="-8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9666" name="Rectangle 4"/>
          <p:cNvSpPr>
            <a:spLocks noGrp="1" noChangeArrowheads="1"/>
          </p:cNvSpPr>
          <p:nvPr>
            <p:ph type="title" idx="4294967295"/>
          </p:nvPr>
        </p:nvSpPr>
        <p:spPr>
          <a:xfrm>
            <a:off x="685800" y="0"/>
            <a:ext cx="7772400" cy="1143000"/>
          </a:xfrm>
          <a:noFill/>
        </p:spPr>
        <p:txBody>
          <a:bodyPr/>
          <a:lstStyle/>
          <a:p>
            <a:r>
              <a:rPr lang="en-US" sz="3200"/>
              <a:t>Transitional Probability</a:t>
            </a:r>
          </a:p>
        </p:txBody>
      </p:sp>
      <p:sp>
        <p:nvSpPr>
          <p:cNvPr id="1009667" name="Text Box 5"/>
          <p:cNvSpPr txBox="1">
            <a:spLocks noChangeArrowheads="1"/>
          </p:cNvSpPr>
          <p:nvPr/>
        </p:nvSpPr>
        <p:spPr bwMode="auto">
          <a:xfrm>
            <a:off x="228600" y="1066800"/>
            <a:ext cx="8534400" cy="1917700"/>
          </a:xfrm>
          <a:prstGeom prst="rect">
            <a:avLst/>
          </a:prstGeom>
          <a:noFill/>
          <a:ln w="9525">
            <a:noFill/>
            <a:miter lim="800000"/>
            <a:headEnd/>
            <a:tailEnd/>
          </a:ln>
        </p:spPr>
        <p:txBody>
          <a:bodyPr>
            <a:prstTxWarp prst="textNoShape">
              <a:avLst/>
            </a:prstTxWarp>
            <a:spAutoFit/>
          </a:bodyPr>
          <a:lstStyle/>
          <a:p>
            <a:pPr>
              <a:spcBef>
                <a:spcPct val="50000"/>
              </a:spcBef>
            </a:pPr>
            <a:r>
              <a:rPr lang="en-US" b="0"/>
              <a:t>“Within a language, the </a:t>
            </a:r>
            <a:r>
              <a:rPr lang="en-US" b="0">
                <a:solidFill>
                  <a:schemeClr val="folHlink"/>
                </a:solidFill>
              </a:rPr>
              <a:t>transitional probability</a:t>
            </a:r>
            <a:r>
              <a:rPr lang="en-US" b="0"/>
              <a:t> from one sound to the next will generally be highest when the two sounds follow one another in a word, whereas transitional probabilities spanning a word boundary will be relatively low.” - Saffran, Aslin, &amp; Newport (1996)</a:t>
            </a:r>
          </a:p>
        </p:txBody>
      </p:sp>
      <p:sp>
        <p:nvSpPr>
          <p:cNvPr id="1009668" name="Text Box 6"/>
          <p:cNvSpPr txBox="1">
            <a:spLocks noChangeArrowheads="1"/>
          </p:cNvSpPr>
          <p:nvPr/>
        </p:nvSpPr>
        <p:spPr bwMode="auto">
          <a:xfrm>
            <a:off x="838200" y="3124200"/>
            <a:ext cx="7696200" cy="34417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Transitional Probability = Conditional Probability</a:t>
            </a:r>
          </a:p>
          <a:p>
            <a:endParaRPr lang="en-US" sz="2200" b="0">
              <a:solidFill>
                <a:schemeClr val="tx2"/>
              </a:solidFill>
            </a:endParaRPr>
          </a:p>
          <a:p>
            <a:r>
              <a:rPr lang="en-US" sz="2200" b="0">
                <a:solidFill>
                  <a:schemeClr val="tx2"/>
                </a:solidFill>
              </a:rPr>
              <a:t>	TrProb(AB)  = Prob( B | A)</a:t>
            </a:r>
          </a:p>
          <a:p>
            <a:endParaRPr lang="en-US" sz="2200" b="0">
              <a:solidFill>
                <a:schemeClr val="tx2"/>
              </a:solidFill>
            </a:endParaRPr>
          </a:p>
          <a:p>
            <a:r>
              <a:rPr lang="en-US" sz="2200" b="0">
                <a:solidFill>
                  <a:schemeClr val="tx2"/>
                </a:solidFill>
              </a:rPr>
              <a:t>Transitional probability of sequence AB is the conditional probability of B, given that A has been encountered.</a:t>
            </a:r>
          </a:p>
          <a:p>
            <a:endParaRPr lang="en-US" sz="2200" b="0">
              <a:solidFill>
                <a:schemeClr val="tx2"/>
              </a:solidFill>
            </a:endParaRPr>
          </a:p>
          <a:p>
            <a:r>
              <a:rPr lang="en-US" sz="2200" b="0">
                <a:solidFill>
                  <a:schemeClr val="folHlink"/>
                </a:solidFill>
              </a:rPr>
              <a:t>TrProb(“gob” ”lin”) =</a:t>
            </a:r>
            <a:r>
              <a:rPr lang="en-US" sz="2200" b="0">
                <a:solidFill>
                  <a:schemeClr val="tx2"/>
                </a:solidFill>
              </a:rPr>
              <a:t> </a:t>
            </a:r>
            <a:r>
              <a:rPr lang="en-US" sz="2200" b="0">
                <a:solidFill>
                  <a:schemeClr val="folHlink"/>
                </a:solidFill>
              </a:rPr>
              <a:t>Prob(“lin” | “gob”)</a:t>
            </a:r>
            <a:endParaRPr lang="en-US" sz="2200" b="0">
              <a:solidFill>
                <a:schemeClr val="tx2"/>
              </a:solidFill>
            </a:endParaRPr>
          </a:p>
          <a:p>
            <a:endParaRPr lang="en-US" sz="2200" b="0">
              <a:solidFill>
                <a:schemeClr val="tx2"/>
              </a:solidFill>
            </a:endParaRPr>
          </a:p>
          <a:p>
            <a:endParaRPr lang="en-US" sz="2200" b="0">
              <a:solidFill>
                <a:schemeClr val="folHlink"/>
              </a:solidFill>
            </a:endParaRPr>
          </a:p>
        </p:txBody>
      </p:sp>
      <p:sp>
        <p:nvSpPr>
          <p:cNvPr id="1009669" name="Rectangle 7"/>
          <p:cNvSpPr>
            <a:spLocks noChangeArrowheads="1"/>
          </p:cNvSpPr>
          <p:nvPr/>
        </p:nvSpPr>
        <p:spPr bwMode="auto">
          <a:xfrm>
            <a:off x="228600" y="5943600"/>
            <a:ext cx="8382000" cy="7620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		</a:t>
            </a:r>
            <a:r>
              <a:rPr lang="en-US" sz="2200" b="0">
                <a:solidFill>
                  <a:schemeClr val="folHlink"/>
                </a:solidFill>
              </a:rPr>
              <a:t>Read as “the probability of ‘lin’, given that 			‘gob’ has just been encountered”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1714" name="Rectangle 4"/>
          <p:cNvSpPr>
            <a:spLocks noGrp="1" noChangeArrowheads="1"/>
          </p:cNvSpPr>
          <p:nvPr>
            <p:ph type="title" idx="4294967295"/>
          </p:nvPr>
        </p:nvSpPr>
        <p:spPr>
          <a:xfrm>
            <a:off x="685800" y="0"/>
            <a:ext cx="7772400" cy="1143000"/>
          </a:xfrm>
          <a:noFill/>
        </p:spPr>
        <p:txBody>
          <a:bodyPr/>
          <a:lstStyle/>
          <a:p>
            <a:r>
              <a:rPr lang="en-US" sz="3200"/>
              <a:t>Transitional Probability</a:t>
            </a:r>
          </a:p>
        </p:txBody>
      </p:sp>
      <p:sp>
        <p:nvSpPr>
          <p:cNvPr id="1011715" name="Text Box 5"/>
          <p:cNvSpPr txBox="1">
            <a:spLocks noChangeArrowheads="1"/>
          </p:cNvSpPr>
          <p:nvPr/>
        </p:nvSpPr>
        <p:spPr bwMode="auto">
          <a:xfrm>
            <a:off x="228600" y="1066800"/>
            <a:ext cx="8534400" cy="1917700"/>
          </a:xfrm>
          <a:prstGeom prst="rect">
            <a:avLst/>
          </a:prstGeom>
          <a:noFill/>
          <a:ln w="9525">
            <a:noFill/>
            <a:miter lim="800000"/>
            <a:headEnd/>
            <a:tailEnd/>
          </a:ln>
        </p:spPr>
        <p:txBody>
          <a:bodyPr>
            <a:prstTxWarp prst="textNoShape">
              <a:avLst/>
            </a:prstTxWarp>
            <a:spAutoFit/>
          </a:bodyPr>
          <a:lstStyle/>
          <a:p>
            <a:pPr>
              <a:spcBef>
                <a:spcPct val="50000"/>
              </a:spcBef>
            </a:pPr>
            <a:r>
              <a:rPr lang="en-US" b="0"/>
              <a:t>“Within a language, the </a:t>
            </a:r>
            <a:r>
              <a:rPr lang="en-US" b="0">
                <a:solidFill>
                  <a:schemeClr val="folHlink"/>
                </a:solidFill>
              </a:rPr>
              <a:t>transitional probability</a:t>
            </a:r>
            <a:r>
              <a:rPr lang="en-US" b="0"/>
              <a:t> from one sound to the next will generally be highest when the two sounds follow one another in a word, whereas transitional probabilities spanning a word boundary will be relatively low.” - Saffran, Aslin, &amp; Newport (1996)</a:t>
            </a:r>
          </a:p>
        </p:txBody>
      </p:sp>
      <p:sp>
        <p:nvSpPr>
          <p:cNvPr id="1011716" name="Text Box 6"/>
          <p:cNvSpPr txBox="1">
            <a:spLocks noChangeArrowheads="1"/>
          </p:cNvSpPr>
          <p:nvPr/>
        </p:nvSpPr>
        <p:spPr bwMode="auto">
          <a:xfrm>
            <a:off x="838200" y="3124200"/>
            <a:ext cx="7696200" cy="34417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Transitional Probability = Conditional Probability</a:t>
            </a:r>
          </a:p>
          <a:p>
            <a:endParaRPr lang="en-US" sz="2200" b="0">
              <a:solidFill>
                <a:schemeClr val="tx2"/>
              </a:solidFill>
            </a:endParaRPr>
          </a:p>
          <a:p>
            <a:r>
              <a:rPr lang="en-US" sz="2200" b="0">
                <a:solidFill>
                  <a:schemeClr val="tx2"/>
                </a:solidFill>
              </a:rPr>
              <a:t>TrProb(“gob” ”lin”) = Prob(“lin” | “gob”)</a:t>
            </a:r>
          </a:p>
          <a:p>
            <a:endParaRPr lang="en-US" sz="2200" b="0">
              <a:solidFill>
                <a:schemeClr val="tx2"/>
              </a:solidFill>
            </a:endParaRPr>
          </a:p>
          <a:p>
            <a:r>
              <a:rPr lang="en-US" sz="2200" b="0">
                <a:solidFill>
                  <a:schemeClr val="folHlink"/>
                </a:solidFill>
              </a:rPr>
              <a:t>Example of how to calculate TrProb:</a:t>
            </a:r>
          </a:p>
          <a:p>
            <a:r>
              <a:rPr lang="en-US" sz="2200" b="0">
                <a:solidFill>
                  <a:schemeClr val="folHlink"/>
                </a:solidFill>
              </a:rPr>
              <a:t>gob…	  </a:t>
            </a:r>
          </a:p>
          <a:p>
            <a:r>
              <a:rPr lang="en-US" sz="2200" b="0">
                <a:solidFill>
                  <a:schemeClr val="folHlink"/>
                </a:solidFill>
              </a:rPr>
              <a:t>	…ble, …bler, …bledygook, …let, …lin, …stopper</a:t>
            </a:r>
          </a:p>
          <a:p>
            <a:r>
              <a:rPr lang="en-US" sz="2200" b="0">
                <a:solidFill>
                  <a:schemeClr val="folHlink"/>
                </a:solidFill>
              </a:rPr>
              <a:t>	  	(6 options for what could follow “gob”)</a:t>
            </a:r>
          </a:p>
          <a:p>
            <a:endParaRPr lang="en-US" sz="2200" b="0">
              <a:solidFill>
                <a:schemeClr val="folHlink"/>
              </a:solidFill>
            </a:endParaRPr>
          </a:p>
          <a:p>
            <a:r>
              <a:rPr lang="en-US" sz="2200" b="0">
                <a:solidFill>
                  <a:schemeClr val="folHlink"/>
                </a:solidFill>
              </a:rPr>
              <a:t>TrProb(“gob” “lin”) = Prob(“lin” | “gob”) = 1/6</a:t>
            </a:r>
            <a:r>
              <a:rPr lang="en-US" sz="2200" b="0">
                <a:solidFill>
                  <a:schemeClr val="tx2"/>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62" name="AutoShape 5"/>
          <p:cNvSpPr>
            <a:spLocks noChangeArrowheads="1"/>
          </p:cNvSpPr>
          <p:nvPr/>
        </p:nvSpPr>
        <p:spPr bwMode="auto">
          <a:xfrm>
            <a:off x="2057400" y="4343400"/>
            <a:ext cx="914400" cy="4572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13763" name="Text Box 6"/>
          <p:cNvSpPr txBox="1">
            <a:spLocks noChangeArrowheads="1"/>
          </p:cNvSpPr>
          <p:nvPr/>
        </p:nvSpPr>
        <p:spPr bwMode="auto">
          <a:xfrm>
            <a:off x="838200" y="3352800"/>
            <a:ext cx="5486400" cy="427038"/>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Idea: Prob(“stle” | ”ca”) = high</a:t>
            </a:r>
          </a:p>
        </p:txBody>
      </p:sp>
      <p:sp>
        <p:nvSpPr>
          <p:cNvPr id="1013764" name="Rectangle 7"/>
          <p:cNvSpPr>
            <a:spLocks noGrp="1" noChangeArrowheads="1"/>
          </p:cNvSpPr>
          <p:nvPr>
            <p:ph type="title" idx="4294967295"/>
          </p:nvPr>
        </p:nvSpPr>
        <p:spPr>
          <a:xfrm>
            <a:off x="685800" y="0"/>
            <a:ext cx="7772400" cy="1143000"/>
          </a:xfrm>
          <a:noFill/>
        </p:spPr>
        <p:txBody>
          <a:bodyPr/>
          <a:lstStyle/>
          <a:p>
            <a:r>
              <a:rPr lang="en-US" sz="3200"/>
              <a:t>Transitional Probability</a:t>
            </a:r>
          </a:p>
        </p:txBody>
      </p:sp>
      <p:sp>
        <p:nvSpPr>
          <p:cNvPr id="1013765" name="Text Box 8"/>
          <p:cNvSpPr txBox="1">
            <a:spLocks noChangeArrowheads="1"/>
          </p:cNvSpPr>
          <p:nvPr/>
        </p:nvSpPr>
        <p:spPr bwMode="auto">
          <a:xfrm>
            <a:off x="228600" y="1066800"/>
            <a:ext cx="8534400" cy="1917700"/>
          </a:xfrm>
          <a:prstGeom prst="rect">
            <a:avLst/>
          </a:prstGeom>
          <a:noFill/>
          <a:ln w="9525">
            <a:noFill/>
            <a:miter lim="800000"/>
            <a:headEnd/>
            <a:tailEnd/>
          </a:ln>
        </p:spPr>
        <p:txBody>
          <a:bodyPr>
            <a:prstTxWarp prst="textNoShape">
              <a:avLst/>
            </a:prstTxWarp>
            <a:spAutoFit/>
          </a:bodyPr>
          <a:lstStyle/>
          <a:p>
            <a:pPr>
              <a:spcBef>
                <a:spcPct val="50000"/>
              </a:spcBef>
            </a:pPr>
            <a:r>
              <a:rPr lang="en-US" b="0"/>
              <a:t>“Within a language, the </a:t>
            </a:r>
            <a:r>
              <a:rPr lang="en-US" b="0">
                <a:solidFill>
                  <a:schemeClr val="folHlink"/>
                </a:solidFill>
              </a:rPr>
              <a:t>transitional probability</a:t>
            </a:r>
            <a:r>
              <a:rPr lang="en-US" b="0"/>
              <a:t> from one sound to the next will generally be highest when the two sounds follow one another in a word, whereas transitional probabilities spanning a word boundary will be relatively low.” - Saffran, Aslin, &amp; Newport (1996)</a:t>
            </a:r>
          </a:p>
        </p:txBody>
      </p:sp>
      <p:sp>
        <p:nvSpPr>
          <p:cNvPr id="1013766" name="Text Box 9"/>
          <p:cNvSpPr txBox="1">
            <a:spLocks noChangeArrowheads="1"/>
          </p:cNvSpPr>
          <p:nvPr/>
        </p:nvSpPr>
        <p:spPr bwMode="auto">
          <a:xfrm>
            <a:off x="838200" y="3733800"/>
            <a:ext cx="4572000" cy="3968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Why? “ca” is usually followed by “stle”</a:t>
            </a:r>
            <a:endParaRPr lang="en-US" sz="2000" b="0">
              <a:solidFill>
                <a:srgbClr val="C29EF1"/>
              </a:solidFill>
            </a:endParaRPr>
          </a:p>
        </p:txBody>
      </p:sp>
      <p:sp>
        <p:nvSpPr>
          <p:cNvPr id="1013767" name="Text Box 10"/>
          <p:cNvSpPr txBox="1">
            <a:spLocks noChangeArrowheads="1"/>
          </p:cNvSpPr>
          <p:nvPr/>
        </p:nvSpPr>
        <p:spPr bwMode="auto">
          <a:xfrm>
            <a:off x="1066800" y="4343400"/>
            <a:ext cx="5562600" cy="488950"/>
          </a:xfrm>
          <a:prstGeom prst="rect">
            <a:avLst/>
          </a:prstGeom>
          <a:noFill/>
          <a:ln w="9525">
            <a:noFill/>
            <a:miter lim="800000"/>
            <a:headEnd/>
            <a:tailEnd/>
          </a:ln>
        </p:spPr>
        <p:txBody>
          <a:bodyPr>
            <a:prstTxWarp prst="textNoShape">
              <a:avLst/>
            </a:prstTxWarp>
            <a:spAutoFit/>
          </a:bodyPr>
          <a:lstStyle/>
          <a:p>
            <a:r>
              <a:rPr lang="en-US" sz="2600" b="0"/>
              <a:t>to the castle beyond the goblin city</a:t>
            </a:r>
            <a:endParaRPr lang="en-US" sz="2600" b="0">
              <a:latin typeface="SILDoulosIPA-Regular" pitchFamily="-8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5810" name="AutoShape 5"/>
          <p:cNvSpPr>
            <a:spLocks noChangeArrowheads="1"/>
          </p:cNvSpPr>
          <p:nvPr/>
        </p:nvSpPr>
        <p:spPr bwMode="auto">
          <a:xfrm>
            <a:off x="2438400" y="4267200"/>
            <a:ext cx="990600" cy="5334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15811" name="Text Box 6"/>
          <p:cNvSpPr txBox="1">
            <a:spLocks noChangeArrowheads="1"/>
          </p:cNvSpPr>
          <p:nvPr/>
        </p:nvSpPr>
        <p:spPr bwMode="auto">
          <a:xfrm>
            <a:off x="838200" y="3352800"/>
            <a:ext cx="5181600" cy="427038"/>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Idea: Prob(“be” | ”stle”) = lower</a:t>
            </a:r>
          </a:p>
        </p:txBody>
      </p:sp>
      <p:sp>
        <p:nvSpPr>
          <p:cNvPr id="1015812" name="Rectangle 7"/>
          <p:cNvSpPr>
            <a:spLocks noGrp="1" noChangeArrowheads="1"/>
          </p:cNvSpPr>
          <p:nvPr>
            <p:ph type="title" idx="4294967295"/>
          </p:nvPr>
        </p:nvSpPr>
        <p:spPr>
          <a:xfrm>
            <a:off x="685800" y="0"/>
            <a:ext cx="7772400" cy="1143000"/>
          </a:xfrm>
          <a:noFill/>
        </p:spPr>
        <p:txBody>
          <a:bodyPr/>
          <a:lstStyle/>
          <a:p>
            <a:r>
              <a:rPr lang="en-US" sz="3200"/>
              <a:t>Transitional Probability</a:t>
            </a:r>
          </a:p>
        </p:txBody>
      </p:sp>
      <p:sp>
        <p:nvSpPr>
          <p:cNvPr id="1015813" name="Text Box 8"/>
          <p:cNvSpPr txBox="1">
            <a:spLocks noChangeArrowheads="1"/>
          </p:cNvSpPr>
          <p:nvPr/>
        </p:nvSpPr>
        <p:spPr bwMode="auto">
          <a:xfrm>
            <a:off x="228600" y="1066800"/>
            <a:ext cx="8534400" cy="1917700"/>
          </a:xfrm>
          <a:prstGeom prst="rect">
            <a:avLst/>
          </a:prstGeom>
          <a:noFill/>
          <a:ln w="9525">
            <a:noFill/>
            <a:miter lim="800000"/>
            <a:headEnd/>
            <a:tailEnd/>
          </a:ln>
        </p:spPr>
        <p:txBody>
          <a:bodyPr>
            <a:prstTxWarp prst="textNoShape">
              <a:avLst/>
            </a:prstTxWarp>
            <a:spAutoFit/>
          </a:bodyPr>
          <a:lstStyle/>
          <a:p>
            <a:pPr>
              <a:spcBef>
                <a:spcPct val="50000"/>
              </a:spcBef>
            </a:pPr>
            <a:r>
              <a:rPr lang="en-US" b="0"/>
              <a:t>“Within a language, the transitional probability from one sound to the next will generally be highest when the two sounds follow one another in a word, whereas transitional probabilities spanning a word boundary will be relatively low.” - Saffran, Aslin, &amp; Newport (1996)</a:t>
            </a:r>
          </a:p>
        </p:txBody>
      </p:sp>
      <p:sp>
        <p:nvSpPr>
          <p:cNvPr id="1015814" name="Line 10"/>
          <p:cNvSpPr>
            <a:spLocks noChangeShapeType="1"/>
          </p:cNvSpPr>
          <p:nvPr/>
        </p:nvSpPr>
        <p:spPr bwMode="auto">
          <a:xfrm>
            <a:off x="2971800" y="4191000"/>
            <a:ext cx="0" cy="7620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1015815" name="Text Box 11"/>
          <p:cNvSpPr txBox="1">
            <a:spLocks noChangeArrowheads="1"/>
          </p:cNvSpPr>
          <p:nvPr/>
        </p:nvSpPr>
        <p:spPr bwMode="auto">
          <a:xfrm>
            <a:off x="2438400" y="4953000"/>
            <a:ext cx="2032000" cy="427038"/>
          </a:xfrm>
          <a:prstGeom prst="rect">
            <a:avLst/>
          </a:prstGeom>
          <a:noFill/>
          <a:ln w="9525">
            <a:noFill/>
            <a:miter lim="800000"/>
            <a:headEnd/>
            <a:tailEnd/>
          </a:ln>
        </p:spPr>
        <p:txBody>
          <a:bodyPr wrap="none">
            <a:prstTxWarp prst="textNoShape">
              <a:avLst/>
            </a:prstTxWarp>
            <a:spAutoFit/>
          </a:bodyPr>
          <a:lstStyle/>
          <a:p>
            <a:r>
              <a:rPr lang="en-US" sz="2200" b="0">
                <a:solidFill>
                  <a:schemeClr val="folHlink"/>
                </a:solidFill>
              </a:rPr>
              <a:t>word boundary</a:t>
            </a:r>
          </a:p>
        </p:txBody>
      </p:sp>
      <p:sp>
        <p:nvSpPr>
          <p:cNvPr id="1015816" name="Text Box 12"/>
          <p:cNvSpPr txBox="1">
            <a:spLocks noChangeArrowheads="1"/>
          </p:cNvSpPr>
          <p:nvPr/>
        </p:nvSpPr>
        <p:spPr bwMode="auto">
          <a:xfrm>
            <a:off x="1752600" y="3733800"/>
            <a:ext cx="487045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Why? “stle” is not usually followed by “be”</a:t>
            </a:r>
          </a:p>
        </p:txBody>
      </p:sp>
      <p:sp>
        <p:nvSpPr>
          <p:cNvPr id="1015817" name="Text Box 13"/>
          <p:cNvSpPr txBox="1">
            <a:spLocks noChangeArrowheads="1"/>
          </p:cNvSpPr>
          <p:nvPr/>
        </p:nvSpPr>
        <p:spPr bwMode="auto">
          <a:xfrm>
            <a:off x="1066800" y="4343400"/>
            <a:ext cx="5562600" cy="488950"/>
          </a:xfrm>
          <a:prstGeom prst="rect">
            <a:avLst/>
          </a:prstGeom>
          <a:noFill/>
          <a:ln w="9525">
            <a:noFill/>
            <a:miter lim="800000"/>
            <a:headEnd/>
            <a:tailEnd/>
          </a:ln>
        </p:spPr>
        <p:txBody>
          <a:bodyPr>
            <a:prstTxWarp prst="textNoShape">
              <a:avLst/>
            </a:prstTxWarp>
            <a:spAutoFit/>
          </a:bodyPr>
          <a:lstStyle/>
          <a:p>
            <a:r>
              <a:rPr lang="en-US" sz="2600" b="0"/>
              <a:t>to the castle beyond the goblin city</a:t>
            </a:r>
            <a:endParaRPr lang="en-US" sz="2600" b="0">
              <a:latin typeface="SILDoulosIPA-Regular" pitchFamily="-8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7858" name="AutoShape 1029"/>
          <p:cNvSpPr>
            <a:spLocks noChangeArrowheads="1"/>
          </p:cNvSpPr>
          <p:nvPr/>
        </p:nvSpPr>
        <p:spPr bwMode="auto">
          <a:xfrm>
            <a:off x="2971800" y="4267200"/>
            <a:ext cx="1219200" cy="5334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17859" name="Text Box 1030"/>
          <p:cNvSpPr txBox="1">
            <a:spLocks noChangeArrowheads="1"/>
          </p:cNvSpPr>
          <p:nvPr/>
        </p:nvSpPr>
        <p:spPr bwMode="auto">
          <a:xfrm>
            <a:off x="838200" y="3352800"/>
            <a:ext cx="7924800" cy="427038"/>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Prob(“yond” | ”be”) = higher</a:t>
            </a:r>
          </a:p>
        </p:txBody>
      </p:sp>
      <p:sp>
        <p:nvSpPr>
          <p:cNvPr id="1017860" name="Rectangle 1031"/>
          <p:cNvSpPr>
            <a:spLocks noGrp="1" noChangeArrowheads="1"/>
          </p:cNvSpPr>
          <p:nvPr>
            <p:ph type="title" idx="4294967295"/>
          </p:nvPr>
        </p:nvSpPr>
        <p:spPr>
          <a:xfrm>
            <a:off x="685800" y="0"/>
            <a:ext cx="7772400" cy="1143000"/>
          </a:xfrm>
          <a:noFill/>
        </p:spPr>
        <p:txBody>
          <a:bodyPr/>
          <a:lstStyle/>
          <a:p>
            <a:r>
              <a:rPr lang="en-US" sz="3200"/>
              <a:t>Transitional Probability</a:t>
            </a:r>
          </a:p>
        </p:txBody>
      </p:sp>
      <p:sp>
        <p:nvSpPr>
          <p:cNvPr id="1017861" name="Text Box 1032"/>
          <p:cNvSpPr txBox="1">
            <a:spLocks noChangeArrowheads="1"/>
          </p:cNvSpPr>
          <p:nvPr/>
        </p:nvSpPr>
        <p:spPr bwMode="auto">
          <a:xfrm>
            <a:off x="228600" y="1066800"/>
            <a:ext cx="8534400" cy="1917700"/>
          </a:xfrm>
          <a:prstGeom prst="rect">
            <a:avLst/>
          </a:prstGeom>
          <a:noFill/>
          <a:ln w="9525">
            <a:noFill/>
            <a:miter lim="800000"/>
            <a:headEnd/>
            <a:tailEnd/>
          </a:ln>
        </p:spPr>
        <p:txBody>
          <a:bodyPr>
            <a:prstTxWarp prst="textNoShape">
              <a:avLst/>
            </a:prstTxWarp>
            <a:spAutoFit/>
          </a:bodyPr>
          <a:lstStyle/>
          <a:p>
            <a:pPr>
              <a:spcBef>
                <a:spcPct val="50000"/>
              </a:spcBef>
            </a:pPr>
            <a:r>
              <a:rPr lang="en-US" b="0"/>
              <a:t>“Within a language, the transitional probability from one sound to the next will generally be highest when the two sounds follow one another in a word, whereas transitional probabilities spanning a word boundary will be relatively low.” - Saffran, Aslin, &amp; Newport (1996)</a:t>
            </a:r>
          </a:p>
        </p:txBody>
      </p:sp>
      <p:sp>
        <p:nvSpPr>
          <p:cNvPr id="1017862" name="Text Box 1037"/>
          <p:cNvSpPr txBox="1">
            <a:spLocks noChangeArrowheads="1"/>
          </p:cNvSpPr>
          <p:nvPr/>
        </p:nvSpPr>
        <p:spPr bwMode="auto">
          <a:xfrm>
            <a:off x="1066800" y="4343400"/>
            <a:ext cx="5562600" cy="488950"/>
          </a:xfrm>
          <a:prstGeom prst="rect">
            <a:avLst/>
          </a:prstGeom>
          <a:noFill/>
          <a:ln w="9525">
            <a:noFill/>
            <a:miter lim="800000"/>
            <a:headEnd/>
            <a:tailEnd/>
          </a:ln>
        </p:spPr>
        <p:txBody>
          <a:bodyPr>
            <a:prstTxWarp prst="textNoShape">
              <a:avLst/>
            </a:prstTxWarp>
            <a:spAutoFit/>
          </a:bodyPr>
          <a:lstStyle/>
          <a:p>
            <a:r>
              <a:rPr lang="en-US" sz="2600" b="0"/>
              <a:t>to the castle beyond the goblin city</a:t>
            </a:r>
            <a:endParaRPr lang="en-US" sz="2600" b="0">
              <a:latin typeface="SILDoulosIPA-Regular" pitchFamily="-84" charset="0"/>
            </a:endParaRPr>
          </a:p>
        </p:txBody>
      </p:sp>
      <p:sp>
        <p:nvSpPr>
          <p:cNvPr id="1017863" name="Text Box 1038"/>
          <p:cNvSpPr txBox="1">
            <a:spLocks noChangeArrowheads="1"/>
          </p:cNvSpPr>
          <p:nvPr/>
        </p:nvSpPr>
        <p:spPr bwMode="auto">
          <a:xfrm>
            <a:off x="990600" y="3810000"/>
            <a:ext cx="74263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Why? “be” is commonly followed by “yond”, among other options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9906" name="AutoShape 5"/>
          <p:cNvSpPr>
            <a:spLocks noChangeArrowheads="1"/>
          </p:cNvSpPr>
          <p:nvPr/>
        </p:nvSpPr>
        <p:spPr bwMode="auto">
          <a:xfrm>
            <a:off x="2438400" y="4267200"/>
            <a:ext cx="990600" cy="533400"/>
          </a:xfrm>
          <a:prstGeom prst="roundRect">
            <a:avLst>
              <a:gd name="adj" fmla="val 16667"/>
            </a:avLst>
          </a:prstGeom>
          <a:noFill/>
          <a:ln w="38100">
            <a:solidFill>
              <a:schemeClr val="tx2"/>
            </a:solidFill>
            <a:prstDash val="sysDot"/>
            <a:round/>
            <a:headEnd/>
            <a:tailEnd/>
          </a:ln>
        </p:spPr>
        <p:txBody>
          <a:bodyPr wrap="none" anchor="ctr">
            <a:prstTxWarp prst="textNoShape">
              <a:avLst/>
            </a:prstTxWarp>
          </a:bodyPr>
          <a:lstStyle/>
          <a:p>
            <a:endParaRPr lang="en-US"/>
          </a:p>
        </p:txBody>
      </p:sp>
      <p:sp>
        <p:nvSpPr>
          <p:cNvPr id="1019907" name="Text Box 6"/>
          <p:cNvSpPr txBox="1">
            <a:spLocks noChangeArrowheads="1"/>
          </p:cNvSpPr>
          <p:nvPr/>
        </p:nvSpPr>
        <p:spPr bwMode="auto">
          <a:xfrm>
            <a:off x="838200" y="3352800"/>
            <a:ext cx="5334000" cy="7620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Prob(“be” | “stle”) &lt; Prob(“stle” | “ca”)</a:t>
            </a:r>
          </a:p>
          <a:p>
            <a:r>
              <a:rPr lang="en-US" sz="2200" b="0">
                <a:solidFill>
                  <a:schemeClr val="tx2"/>
                </a:solidFill>
              </a:rPr>
              <a:t>Prob(“be” | “stle”) &lt; Prob(“yond” | “be”)</a:t>
            </a:r>
          </a:p>
        </p:txBody>
      </p:sp>
      <p:sp>
        <p:nvSpPr>
          <p:cNvPr id="1019908" name="Rectangle 7"/>
          <p:cNvSpPr>
            <a:spLocks noGrp="1" noChangeArrowheads="1"/>
          </p:cNvSpPr>
          <p:nvPr>
            <p:ph type="title" idx="4294967295"/>
          </p:nvPr>
        </p:nvSpPr>
        <p:spPr>
          <a:xfrm>
            <a:off x="685800" y="0"/>
            <a:ext cx="7772400" cy="1143000"/>
          </a:xfrm>
          <a:noFill/>
        </p:spPr>
        <p:txBody>
          <a:bodyPr/>
          <a:lstStyle/>
          <a:p>
            <a:r>
              <a:rPr lang="en-US" sz="3200"/>
              <a:t>Transitional Probability</a:t>
            </a:r>
          </a:p>
        </p:txBody>
      </p:sp>
      <p:sp>
        <p:nvSpPr>
          <p:cNvPr id="1019909" name="Text Box 8"/>
          <p:cNvSpPr txBox="1">
            <a:spLocks noChangeArrowheads="1"/>
          </p:cNvSpPr>
          <p:nvPr/>
        </p:nvSpPr>
        <p:spPr bwMode="auto">
          <a:xfrm>
            <a:off x="228600" y="1066800"/>
            <a:ext cx="8534400" cy="1917700"/>
          </a:xfrm>
          <a:prstGeom prst="rect">
            <a:avLst/>
          </a:prstGeom>
          <a:noFill/>
          <a:ln w="9525">
            <a:noFill/>
            <a:miter lim="800000"/>
            <a:headEnd/>
            <a:tailEnd/>
          </a:ln>
        </p:spPr>
        <p:txBody>
          <a:bodyPr>
            <a:prstTxWarp prst="textNoShape">
              <a:avLst/>
            </a:prstTxWarp>
            <a:spAutoFit/>
          </a:bodyPr>
          <a:lstStyle/>
          <a:p>
            <a:pPr>
              <a:spcBef>
                <a:spcPct val="50000"/>
              </a:spcBef>
            </a:pPr>
            <a:r>
              <a:rPr lang="en-US" b="0"/>
              <a:t>“Within a language, the transitional probability from one sound to the next will generally be highest when the two sounds follow one another in a word, whereas transitional probabilities spanning a word boundary will be relatively low.” - Saffran, Aslin, &amp; Newport (1996)</a:t>
            </a:r>
          </a:p>
        </p:txBody>
      </p:sp>
      <p:sp>
        <p:nvSpPr>
          <p:cNvPr id="1019910" name="Text Box 10"/>
          <p:cNvSpPr txBox="1">
            <a:spLocks noChangeArrowheads="1"/>
          </p:cNvSpPr>
          <p:nvPr/>
        </p:nvSpPr>
        <p:spPr bwMode="auto">
          <a:xfrm>
            <a:off x="304800" y="4876800"/>
            <a:ext cx="8686800" cy="1766888"/>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TrProb learner posits word boundary here,</a:t>
            </a:r>
          </a:p>
          <a:p>
            <a:r>
              <a:rPr lang="en-US" sz="2200" b="0">
                <a:solidFill>
                  <a:schemeClr val="folHlink"/>
                </a:solidFill>
              </a:rPr>
              <a:t>at the </a:t>
            </a:r>
            <a:r>
              <a:rPr lang="en-US" sz="2200" b="0" u="sng">
                <a:solidFill>
                  <a:schemeClr val="folHlink"/>
                </a:solidFill>
              </a:rPr>
              <a:t>minimum of the transitional probabilities</a:t>
            </a:r>
            <a:endParaRPr lang="en-US" sz="2200" b="0">
              <a:solidFill>
                <a:schemeClr val="folHlink"/>
              </a:solidFill>
            </a:endParaRPr>
          </a:p>
          <a:p>
            <a:endParaRPr lang="en-US" sz="2200" b="0">
              <a:solidFill>
                <a:schemeClr val="folHlink"/>
              </a:solidFill>
            </a:endParaRPr>
          </a:p>
          <a:p>
            <a:r>
              <a:rPr lang="en-US" sz="2200" b="0">
                <a:solidFill>
                  <a:schemeClr val="folHlink"/>
                </a:solidFill>
              </a:rPr>
              <a:t>Important: doesn’t matter what the probability actually is, so long as it’s a minimum when compared to the probabilities surrounding it</a:t>
            </a:r>
          </a:p>
        </p:txBody>
      </p:sp>
      <p:sp>
        <p:nvSpPr>
          <p:cNvPr id="1019911" name="AutoShape 11"/>
          <p:cNvSpPr>
            <a:spLocks noChangeArrowheads="1"/>
          </p:cNvSpPr>
          <p:nvPr/>
        </p:nvSpPr>
        <p:spPr bwMode="auto">
          <a:xfrm>
            <a:off x="2057400" y="4267200"/>
            <a:ext cx="914400" cy="5334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19912" name="AutoShape 12"/>
          <p:cNvSpPr>
            <a:spLocks noChangeArrowheads="1"/>
          </p:cNvSpPr>
          <p:nvPr/>
        </p:nvSpPr>
        <p:spPr bwMode="auto">
          <a:xfrm>
            <a:off x="2971800" y="4267200"/>
            <a:ext cx="1219200" cy="5334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19913" name="Line 14"/>
          <p:cNvSpPr>
            <a:spLocks noChangeShapeType="1"/>
          </p:cNvSpPr>
          <p:nvPr/>
        </p:nvSpPr>
        <p:spPr bwMode="auto">
          <a:xfrm>
            <a:off x="2971800" y="4114800"/>
            <a:ext cx="0" cy="7620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1019914" name="Text Box 16"/>
          <p:cNvSpPr txBox="1">
            <a:spLocks noChangeArrowheads="1"/>
          </p:cNvSpPr>
          <p:nvPr/>
        </p:nvSpPr>
        <p:spPr bwMode="auto">
          <a:xfrm>
            <a:off x="1066800" y="4343400"/>
            <a:ext cx="5562600" cy="488950"/>
          </a:xfrm>
          <a:prstGeom prst="rect">
            <a:avLst/>
          </a:prstGeom>
          <a:noFill/>
          <a:ln w="9525">
            <a:noFill/>
            <a:miter lim="800000"/>
            <a:headEnd/>
            <a:tailEnd/>
          </a:ln>
        </p:spPr>
        <p:txBody>
          <a:bodyPr>
            <a:prstTxWarp prst="textNoShape">
              <a:avLst/>
            </a:prstTxWarp>
            <a:spAutoFit/>
          </a:bodyPr>
          <a:lstStyle/>
          <a:p>
            <a:r>
              <a:rPr lang="en-US" sz="2600" b="0"/>
              <a:t>to the castle beyond the goblin city</a:t>
            </a:r>
            <a:endParaRPr lang="en-US" sz="2600" b="0">
              <a:latin typeface="SILDoulosIPA-Regular" pitchFamily="-8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5090" name="Rectangle 2"/>
          <p:cNvSpPr>
            <a:spLocks noGrp="1" noChangeArrowheads="1"/>
          </p:cNvSpPr>
          <p:nvPr>
            <p:ph type="title" idx="4294967295"/>
          </p:nvPr>
        </p:nvSpPr>
        <p:spPr/>
        <p:txBody>
          <a:bodyPr/>
          <a:lstStyle/>
          <a:p>
            <a:r>
              <a:rPr lang="en-US" sz="3200"/>
              <a:t>Announcements</a:t>
            </a:r>
          </a:p>
        </p:txBody>
      </p:sp>
      <p:sp>
        <p:nvSpPr>
          <p:cNvPr id="985091" name="Rectangle 3"/>
          <p:cNvSpPr>
            <a:spLocks noGrp="1" noChangeArrowheads="1"/>
          </p:cNvSpPr>
          <p:nvPr>
            <p:ph type="body" idx="4294967295"/>
          </p:nvPr>
        </p:nvSpPr>
        <p:spPr/>
        <p:txBody>
          <a:bodyPr/>
          <a:lstStyle/>
          <a:p>
            <a:pPr>
              <a:buFontTx/>
              <a:buNone/>
            </a:pPr>
            <a:r>
              <a:rPr lang="en-US" sz="2000" dirty="0"/>
              <a:t>HW1 due today by the end of class</a:t>
            </a:r>
          </a:p>
          <a:p>
            <a:pPr>
              <a:buFontTx/>
              <a:buNone/>
            </a:pPr>
            <a:endParaRPr lang="en-US" sz="2000" dirty="0"/>
          </a:p>
          <a:p>
            <a:pPr>
              <a:buFontTx/>
              <a:buNone/>
            </a:pPr>
            <a:r>
              <a:rPr lang="en-US" sz="2000" dirty="0"/>
              <a:t>HW2 now available (not due till after midterm)</a:t>
            </a:r>
          </a:p>
          <a:p>
            <a:pPr>
              <a:buFontTx/>
              <a:buNone/>
            </a:pPr>
            <a:endParaRPr lang="en-US" sz="2000" dirty="0"/>
          </a:p>
          <a:p>
            <a:pPr>
              <a:buFontTx/>
              <a:buNone/>
            </a:pPr>
            <a:r>
              <a:rPr lang="en-US" sz="2000" dirty="0"/>
              <a:t>Review questions on word segmentation now available</a:t>
            </a:r>
          </a:p>
          <a:p>
            <a:pPr>
              <a:buFontTx/>
              <a:buNone/>
            </a:pPr>
            <a:endParaRPr lang="en-US" sz="2000" dirty="0"/>
          </a:p>
          <a:p>
            <a:pPr>
              <a:buFontTx/>
              <a:buNone/>
            </a:pPr>
            <a:r>
              <a:rPr lang="en-US" sz="2000" dirty="0"/>
              <a:t>Midterm review: in class on</a:t>
            </a:r>
            <a:r>
              <a:rPr lang="en-US" sz="2000" dirty="0" smtClean="0"/>
              <a:t> </a:t>
            </a:r>
            <a:r>
              <a:rPr lang="en-US" sz="2000" dirty="0"/>
              <a:t>5</a:t>
            </a:r>
            <a:r>
              <a:rPr lang="en-US" sz="2000" dirty="0" smtClean="0"/>
              <a:t>/3/</a:t>
            </a:r>
            <a:r>
              <a:rPr lang="en-US" sz="2000" dirty="0"/>
              <a:t>12</a:t>
            </a:r>
          </a:p>
          <a:p>
            <a:pPr>
              <a:buFontTx/>
              <a:buNone/>
            </a:pPr>
            <a:endParaRPr lang="en-US" sz="2000" dirty="0"/>
          </a:p>
          <a:p>
            <a:pPr>
              <a:buFontTx/>
              <a:buNone/>
            </a:pPr>
            <a:r>
              <a:rPr lang="en-US" sz="2000" dirty="0"/>
              <a:t>Midterm:</a:t>
            </a:r>
            <a:r>
              <a:rPr lang="en-US" sz="2000" dirty="0" smtClean="0"/>
              <a:t> during class </a:t>
            </a:r>
            <a:r>
              <a:rPr lang="en-US" sz="2000" dirty="0"/>
              <a:t>on</a:t>
            </a:r>
            <a:r>
              <a:rPr lang="en-US" sz="2000" dirty="0" smtClean="0"/>
              <a:t> </a:t>
            </a:r>
            <a:r>
              <a:rPr lang="en-US" sz="2000" dirty="0"/>
              <a:t>5</a:t>
            </a:r>
            <a:r>
              <a:rPr lang="en-US" sz="2000" dirty="0" smtClean="0"/>
              <a:t>/8/</a:t>
            </a:r>
            <a:r>
              <a:rPr lang="en-US" sz="2000" dirty="0"/>
              <a:t>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1954" name="Rectangle 1030"/>
          <p:cNvSpPr>
            <a:spLocks noGrp="1" noChangeArrowheads="1"/>
          </p:cNvSpPr>
          <p:nvPr>
            <p:ph type="title" idx="4294967295"/>
          </p:nvPr>
        </p:nvSpPr>
        <p:spPr>
          <a:xfrm>
            <a:off x="685800" y="0"/>
            <a:ext cx="7772400" cy="1143000"/>
          </a:xfrm>
          <a:noFill/>
        </p:spPr>
        <p:txBody>
          <a:bodyPr/>
          <a:lstStyle/>
          <a:p>
            <a:r>
              <a:rPr lang="en-US" sz="3200"/>
              <a:t>Transitional Probability Example</a:t>
            </a:r>
          </a:p>
        </p:txBody>
      </p:sp>
      <p:sp>
        <p:nvSpPr>
          <p:cNvPr id="1021955" name="Text Box 1037"/>
          <p:cNvSpPr txBox="1">
            <a:spLocks noChangeArrowheads="1"/>
          </p:cNvSpPr>
          <p:nvPr/>
        </p:nvSpPr>
        <p:spPr bwMode="auto">
          <a:xfrm>
            <a:off x="1371600" y="2057400"/>
            <a:ext cx="523875" cy="457200"/>
          </a:xfrm>
          <a:prstGeom prst="rect">
            <a:avLst/>
          </a:prstGeom>
          <a:noFill/>
          <a:ln w="9525">
            <a:noFill/>
            <a:miter lim="800000"/>
            <a:headEnd/>
            <a:tailEnd/>
          </a:ln>
        </p:spPr>
        <p:txBody>
          <a:bodyPr wrap="none">
            <a:prstTxWarp prst="textNoShape">
              <a:avLst/>
            </a:prstTxWarp>
            <a:spAutoFit/>
          </a:bodyPr>
          <a:lstStyle/>
          <a:p>
            <a:r>
              <a:rPr lang="en-US" b="0"/>
              <a:t>un</a:t>
            </a:r>
          </a:p>
        </p:txBody>
      </p:sp>
      <p:sp>
        <p:nvSpPr>
          <p:cNvPr id="1021956" name="Text Box 1038"/>
          <p:cNvSpPr txBox="1">
            <a:spLocks noChangeArrowheads="1"/>
          </p:cNvSpPr>
          <p:nvPr/>
        </p:nvSpPr>
        <p:spPr bwMode="auto">
          <a:xfrm>
            <a:off x="2057400" y="2057400"/>
            <a:ext cx="625475" cy="457200"/>
          </a:xfrm>
          <a:prstGeom prst="rect">
            <a:avLst/>
          </a:prstGeom>
          <a:noFill/>
          <a:ln w="9525">
            <a:noFill/>
            <a:miter lim="800000"/>
            <a:headEnd/>
            <a:tailEnd/>
          </a:ln>
        </p:spPr>
        <p:txBody>
          <a:bodyPr wrap="none">
            <a:prstTxWarp prst="textNoShape">
              <a:avLst/>
            </a:prstTxWarp>
            <a:spAutoFit/>
          </a:bodyPr>
          <a:lstStyle/>
          <a:p>
            <a:r>
              <a:rPr lang="en-US" b="0"/>
              <a:t>der</a:t>
            </a:r>
          </a:p>
        </p:txBody>
      </p:sp>
      <p:sp>
        <p:nvSpPr>
          <p:cNvPr id="1021957" name="Text Box 1039"/>
          <p:cNvSpPr txBox="1">
            <a:spLocks noChangeArrowheads="1"/>
          </p:cNvSpPr>
          <p:nvPr/>
        </p:nvSpPr>
        <p:spPr bwMode="auto">
          <a:xfrm>
            <a:off x="2895600" y="2057400"/>
            <a:ext cx="930275" cy="457200"/>
          </a:xfrm>
          <a:prstGeom prst="rect">
            <a:avLst/>
          </a:prstGeom>
          <a:noFill/>
          <a:ln w="9525">
            <a:noFill/>
            <a:miter lim="800000"/>
            <a:headEnd/>
            <a:tailEnd/>
          </a:ln>
        </p:spPr>
        <p:txBody>
          <a:bodyPr wrap="none">
            <a:prstTxWarp prst="textNoShape">
              <a:avLst/>
            </a:prstTxWarp>
            <a:spAutoFit/>
          </a:bodyPr>
          <a:lstStyle/>
          <a:p>
            <a:r>
              <a:rPr lang="en-US" b="0"/>
              <a:t>stand</a:t>
            </a:r>
          </a:p>
        </p:txBody>
      </p:sp>
      <p:sp>
        <p:nvSpPr>
          <p:cNvPr id="1021958" name="Text Box 1040"/>
          <p:cNvSpPr txBox="1">
            <a:spLocks noChangeArrowheads="1"/>
          </p:cNvSpPr>
          <p:nvPr/>
        </p:nvSpPr>
        <p:spPr bwMode="auto">
          <a:xfrm>
            <a:off x="4191000" y="2057400"/>
            <a:ext cx="590550" cy="457200"/>
          </a:xfrm>
          <a:prstGeom prst="rect">
            <a:avLst/>
          </a:prstGeom>
          <a:noFill/>
          <a:ln w="9525">
            <a:noFill/>
            <a:miter lim="800000"/>
            <a:headEnd/>
            <a:tailEnd/>
          </a:ln>
        </p:spPr>
        <p:txBody>
          <a:bodyPr wrap="none">
            <a:prstTxWarp prst="textNoShape">
              <a:avLst/>
            </a:prstTxWarp>
            <a:spAutoFit/>
          </a:bodyPr>
          <a:lstStyle/>
          <a:p>
            <a:r>
              <a:rPr lang="en-US" b="0"/>
              <a:t>my</a:t>
            </a:r>
          </a:p>
        </p:txBody>
      </p:sp>
      <p:sp>
        <p:nvSpPr>
          <p:cNvPr id="1021959" name="Text Box 1041"/>
          <p:cNvSpPr txBox="1">
            <a:spLocks noChangeArrowheads="1"/>
          </p:cNvSpPr>
          <p:nvPr/>
        </p:nvSpPr>
        <p:spPr bwMode="auto">
          <a:xfrm>
            <a:off x="5029200" y="2057400"/>
            <a:ext cx="523875" cy="457200"/>
          </a:xfrm>
          <a:prstGeom prst="rect">
            <a:avLst/>
          </a:prstGeom>
          <a:noFill/>
          <a:ln w="9525">
            <a:noFill/>
            <a:miter lim="800000"/>
            <a:headEnd/>
            <a:tailEnd/>
          </a:ln>
        </p:spPr>
        <p:txBody>
          <a:bodyPr wrap="none">
            <a:prstTxWarp prst="textNoShape">
              <a:avLst/>
            </a:prstTxWarp>
            <a:spAutoFit/>
          </a:bodyPr>
          <a:lstStyle/>
          <a:p>
            <a:r>
              <a:rPr lang="en-US" b="0"/>
              <a:t>po</a:t>
            </a:r>
          </a:p>
        </p:txBody>
      </p:sp>
      <p:cxnSp>
        <p:nvCxnSpPr>
          <p:cNvPr id="1021960" name="AutoShape 1045"/>
          <p:cNvCxnSpPr>
            <a:cxnSpLocks noChangeShapeType="1"/>
            <a:stCxn id="1021955" idx="2"/>
            <a:endCxn id="1021956" idx="2"/>
          </p:cNvCxnSpPr>
          <p:nvPr/>
        </p:nvCxnSpPr>
        <p:spPr bwMode="auto">
          <a:xfrm rot="16200000" flipH="1">
            <a:off x="2001044" y="2147094"/>
            <a:ext cx="1588" cy="736600"/>
          </a:xfrm>
          <a:prstGeom prst="curvedConnector3">
            <a:avLst>
              <a:gd name="adj1" fmla="val 14400000"/>
            </a:avLst>
          </a:prstGeom>
          <a:noFill/>
          <a:ln w="38100">
            <a:solidFill>
              <a:schemeClr val="tx1"/>
            </a:solidFill>
            <a:round/>
            <a:headEnd/>
            <a:tailEnd type="triangle" w="med" len="med"/>
          </a:ln>
        </p:spPr>
      </p:cxnSp>
      <p:cxnSp>
        <p:nvCxnSpPr>
          <p:cNvPr id="1021961" name="AutoShape 1046"/>
          <p:cNvCxnSpPr>
            <a:cxnSpLocks noChangeShapeType="1"/>
            <a:stCxn id="1021956" idx="2"/>
            <a:endCxn id="1021957" idx="2"/>
          </p:cNvCxnSpPr>
          <p:nvPr/>
        </p:nvCxnSpPr>
        <p:spPr bwMode="auto">
          <a:xfrm rot="16200000" flipH="1">
            <a:off x="2864644" y="2020094"/>
            <a:ext cx="1588" cy="990600"/>
          </a:xfrm>
          <a:prstGeom prst="curvedConnector3">
            <a:avLst>
              <a:gd name="adj1" fmla="val 14400000"/>
            </a:avLst>
          </a:prstGeom>
          <a:noFill/>
          <a:ln w="38100">
            <a:solidFill>
              <a:schemeClr val="tx1"/>
            </a:solidFill>
            <a:round/>
            <a:headEnd/>
            <a:tailEnd type="triangle" w="med" len="med"/>
          </a:ln>
        </p:spPr>
      </p:cxnSp>
      <p:cxnSp>
        <p:nvCxnSpPr>
          <p:cNvPr id="1021962" name="AutoShape 1047"/>
          <p:cNvCxnSpPr>
            <a:cxnSpLocks noChangeShapeType="1"/>
            <a:stCxn id="1021957" idx="2"/>
            <a:endCxn id="1021958" idx="2"/>
          </p:cNvCxnSpPr>
          <p:nvPr/>
        </p:nvCxnSpPr>
        <p:spPr bwMode="auto">
          <a:xfrm rot="16200000" flipH="1">
            <a:off x="3922713" y="1952625"/>
            <a:ext cx="1588" cy="1125537"/>
          </a:xfrm>
          <a:prstGeom prst="curvedConnector3">
            <a:avLst>
              <a:gd name="adj1" fmla="val 14400000"/>
            </a:avLst>
          </a:prstGeom>
          <a:noFill/>
          <a:ln w="38100">
            <a:solidFill>
              <a:schemeClr val="tx1"/>
            </a:solidFill>
            <a:round/>
            <a:headEnd/>
            <a:tailEnd type="triangle" w="med" len="med"/>
          </a:ln>
        </p:spPr>
      </p:cxnSp>
      <p:cxnSp>
        <p:nvCxnSpPr>
          <p:cNvPr id="1021963" name="AutoShape 1048"/>
          <p:cNvCxnSpPr>
            <a:cxnSpLocks noChangeShapeType="1"/>
            <a:stCxn id="1021958" idx="2"/>
            <a:endCxn id="1021959" idx="2"/>
          </p:cNvCxnSpPr>
          <p:nvPr/>
        </p:nvCxnSpPr>
        <p:spPr bwMode="auto">
          <a:xfrm rot="16200000" flipH="1">
            <a:off x="4887913" y="2112962"/>
            <a:ext cx="1588" cy="804863"/>
          </a:xfrm>
          <a:prstGeom prst="curvedConnector3">
            <a:avLst>
              <a:gd name="adj1" fmla="val 14400000"/>
            </a:avLst>
          </a:prstGeom>
          <a:noFill/>
          <a:ln w="38100">
            <a:solidFill>
              <a:schemeClr val="tx1"/>
            </a:solidFill>
            <a:round/>
            <a:headEnd/>
            <a:tailEnd type="triangle" w="med" len="med"/>
          </a:ln>
        </p:spPr>
      </p:cxnSp>
      <p:sp>
        <p:nvSpPr>
          <p:cNvPr id="1021964" name="Text Box 1052"/>
          <p:cNvSpPr txBox="1">
            <a:spLocks noChangeArrowheads="1"/>
          </p:cNvSpPr>
          <p:nvPr/>
        </p:nvSpPr>
        <p:spPr bwMode="auto">
          <a:xfrm>
            <a:off x="1752600" y="2819400"/>
            <a:ext cx="608013" cy="457200"/>
          </a:xfrm>
          <a:prstGeom prst="rect">
            <a:avLst/>
          </a:prstGeom>
          <a:noFill/>
          <a:ln w="9525">
            <a:noFill/>
            <a:miter lim="800000"/>
            <a:headEnd/>
            <a:tailEnd/>
          </a:ln>
        </p:spPr>
        <p:txBody>
          <a:bodyPr wrap="none">
            <a:prstTxWarp prst="textNoShape">
              <a:avLst/>
            </a:prstTxWarp>
            <a:spAutoFit/>
          </a:bodyPr>
          <a:lstStyle/>
          <a:p>
            <a:r>
              <a:rPr lang="en-US" b="0"/>
              <a:t>0.9</a:t>
            </a:r>
          </a:p>
        </p:txBody>
      </p:sp>
      <p:sp>
        <p:nvSpPr>
          <p:cNvPr id="1021965" name="Text Box 1053"/>
          <p:cNvSpPr txBox="1">
            <a:spLocks noChangeArrowheads="1"/>
          </p:cNvSpPr>
          <p:nvPr/>
        </p:nvSpPr>
        <p:spPr bwMode="auto">
          <a:xfrm>
            <a:off x="2438400" y="2819400"/>
            <a:ext cx="608013" cy="457200"/>
          </a:xfrm>
          <a:prstGeom prst="rect">
            <a:avLst/>
          </a:prstGeom>
          <a:noFill/>
          <a:ln w="9525">
            <a:noFill/>
            <a:miter lim="800000"/>
            <a:headEnd/>
            <a:tailEnd/>
          </a:ln>
        </p:spPr>
        <p:txBody>
          <a:bodyPr wrap="none">
            <a:prstTxWarp prst="textNoShape">
              <a:avLst/>
            </a:prstTxWarp>
            <a:spAutoFit/>
          </a:bodyPr>
          <a:lstStyle/>
          <a:p>
            <a:r>
              <a:rPr lang="en-US" b="0"/>
              <a:t>0.5</a:t>
            </a:r>
          </a:p>
        </p:txBody>
      </p:sp>
      <p:sp>
        <p:nvSpPr>
          <p:cNvPr id="1021966" name="Text Box 1054"/>
          <p:cNvSpPr txBox="1">
            <a:spLocks noChangeArrowheads="1"/>
          </p:cNvSpPr>
          <p:nvPr/>
        </p:nvSpPr>
        <p:spPr bwMode="auto">
          <a:xfrm>
            <a:off x="3505200" y="2819400"/>
            <a:ext cx="608013" cy="457200"/>
          </a:xfrm>
          <a:prstGeom prst="rect">
            <a:avLst/>
          </a:prstGeom>
          <a:noFill/>
          <a:ln w="9525">
            <a:noFill/>
            <a:miter lim="800000"/>
            <a:headEnd/>
            <a:tailEnd/>
          </a:ln>
        </p:spPr>
        <p:txBody>
          <a:bodyPr wrap="none">
            <a:prstTxWarp prst="textNoShape">
              <a:avLst/>
            </a:prstTxWarp>
            <a:spAutoFit/>
          </a:bodyPr>
          <a:lstStyle/>
          <a:p>
            <a:r>
              <a:rPr lang="en-US" b="0"/>
              <a:t>0.1</a:t>
            </a:r>
          </a:p>
        </p:txBody>
      </p:sp>
      <p:sp>
        <p:nvSpPr>
          <p:cNvPr id="1021967" name="Text Box 1055"/>
          <p:cNvSpPr txBox="1">
            <a:spLocks noChangeArrowheads="1"/>
          </p:cNvSpPr>
          <p:nvPr/>
        </p:nvSpPr>
        <p:spPr bwMode="auto">
          <a:xfrm>
            <a:off x="4572000" y="2819400"/>
            <a:ext cx="608013" cy="457200"/>
          </a:xfrm>
          <a:prstGeom prst="rect">
            <a:avLst/>
          </a:prstGeom>
          <a:noFill/>
          <a:ln w="9525">
            <a:noFill/>
            <a:miter lim="800000"/>
            <a:headEnd/>
            <a:tailEnd/>
          </a:ln>
        </p:spPr>
        <p:txBody>
          <a:bodyPr wrap="none">
            <a:prstTxWarp prst="textNoShape">
              <a:avLst/>
            </a:prstTxWarp>
            <a:spAutoFit/>
          </a:bodyPr>
          <a:lstStyle/>
          <a:p>
            <a:r>
              <a:rPr lang="en-US" b="0"/>
              <a:t>0.3</a:t>
            </a:r>
          </a:p>
        </p:txBody>
      </p:sp>
      <p:sp>
        <p:nvSpPr>
          <p:cNvPr id="952355" name="Line 1059"/>
          <p:cNvSpPr>
            <a:spLocks noChangeShapeType="1"/>
          </p:cNvSpPr>
          <p:nvPr/>
        </p:nvSpPr>
        <p:spPr bwMode="auto">
          <a:xfrm>
            <a:off x="4038600" y="1447800"/>
            <a:ext cx="0" cy="1981200"/>
          </a:xfrm>
          <a:prstGeom prst="line">
            <a:avLst/>
          </a:prstGeom>
          <a:noFill/>
          <a:ln w="41275">
            <a:solidFill>
              <a:schemeClr val="folHlink"/>
            </a:solidFill>
            <a:prstDash val="sysDot"/>
            <a:round/>
            <a:headEnd/>
            <a:tailEnd/>
          </a:ln>
        </p:spPr>
        <p:txBody>
          <a:bodyPr wrap="none" anchor="ctr">
            <a:prstTxWarp prst="textNoShape">
              <a:avLst/>
            </a:prstTxWarp>
          </a:bodyPr>
          <a:lstStyle/>
          <a:p>
            <a:endParaRPr lang="en-US"/>
          </a:p>
        </p:txBody>
      </p:sp>
      <p:sp>
        <p:nvSpPr>
          <p:cNvPr id="952356" name="Text Box 1060"/>
          <p:cNvSpPr txBox="1">
            <a:spLocks noChangeArrowheads="1"/>
          </p:cNvSpPr>
          <p:nvPr/>
        </p:nvSpPr>
        <p:spPr bwMode="auto">
          <a:xfrm>
            <a:off x="2438400" y="3505200"/>
            <a:ext cx="1379538"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0.1 &lt; 0.5</a:t>
            </a:r>
          </a:p>
        </p:txBody>
      </p:sp>
      <p:sp>
        <p:nvSpPr>
          <p:cNvPr id="952357" name="Text Box 1061"/>
          <p:cNvSpPr txBox="1">
            <a:spLocks noChangeArrowheads="1"/>
          </p:cNvSpPr>
          <p:nvPr/>
        </p:nvSpPr>
        <p:spPr bwMode="auto">
          <a:xfrm>
            <a:off x="4038600" y="3505200"/>
            <a:ext cx="1379538"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0.1 &lt; 0.3</a:t>
            </a:r>
          </a:p>
        </p:txBody>
      </p:sp>
      <p:sp>
        <p:nvSpPr>
          <p:cNvPr id="952358" name="Text Box 1062"/>
          <p:cNvSpPr txBox="1">
            <a:spLocks noChangeArrowheads="1"/>
          </p:cNvSpPr>
          <p:nvPr/>
        </p:nvSpPr>
        <p:spPr bwMode="auto">
          <a:xfrm>
            <a:off x="1752600" y="4114800"/>
            <a:ext cx="5715000" cy="118745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0.1 = Transitional probability minimum, compared with surrounding transitional probabilities (0.5, 0.3)</a:t>
            </a:r>
          </a:p>
        </p:txBody>
      </p:sp>
      <p:sp>
        <p:nvSpPr>
          <p:cNvPr id="952359" name="Text Box 1063"/>
          <p:cNvSpPr txBox="1">
            <a:spLocks noChangeArrowheads="1"/>
          </p:cNvSpPr>
          <p:nvPr/>
        </p:nvSpPr>
        <p:spPr bwMode="auto">
          <a:xfrm>
            <a:off x="2514600" y="5486400"/>
            <a:ext cx="3267075"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Word boundary is here</a:t>
            </a:r>
          </a:p>
        </p:txBody>
      </p:sp>
      <p:sp>
        <p:nvSpPr>
          <p:cNvPr id="1021973" name="Text Box 1065"/>
          <p:cNvSpPr txBox="1">
            <a:spLocks noChangeArrowheads="1"/>
          </p:cNvSpPr>
          <p:nvPr/>
        </p:nvSpPr>
        <p:spPr bwMode="auto">
          <a:xfrm>
            <a:off x="5715000" y="2057400"/>
            <a:ext cx="404813" cy="457200"/>
          </a:xfrm>
          <a:prstGeom prst="rect">
            <a:avLst/>
          </a:prstGeom>
          <a:noFill/>
          <a:ln w="9525">
            <a:noFill/>
            <a:miter lim="800000"/>
            <a:headEnd/>
            <a:tailEnd/>
          </a:ln>
        </p:spPr>
        <p:txBody>
          <a:bodyPr wrap="none">
            <a:prstTxWarp prst="textNoShape">
              <a:avLst/>
            </a:prstTxWarp>
            <a:spAutoFit/>
          </a:bodyPr>
          <a:lstStyle/>
          <a:p>
            <a:r>
              <a:rPr lang="en-US" b="0"/>
              <a:t>si</a:t>
            </a:r>
          </a:p>
        </p:txBody>
      </p:sp>
      <p:sp>
        <p:nvSpPr>
          <p:cNvPr id="1021974" name="Text Box 1066"/>
          <p:cNvSpPr txBox="1">
            <a:spLocks noChangeArrowheads="1"/>
          </p:cNvSpPr>
          <p:nvPr/>
        </p:nvSpPr>
        <p:spPr bwMode="auto">
          <a:xfrm>
            <a:off x="6477000" y="2057400"/>
            <a:ext cx="676275" cy="457200"/>
          </a:xfrm>
          <a:prstGeom prst="rect">
            <a:avLst/>
          </a:prstGeom>
          <a:noFill/>
          <a:ln w="9525">
            <a:noFill/>
            <a:miter lim="800000"/>
            <a:headEnd/>
            <a:tailEnd/>
          </a:ln>
        </p:spPr>
        <p:txBody>
          <a:bodyPr wrap="none">
            <a:prstTxWarp prst="textNoShape">
              <a:avLst/>
            </a:prstTxWarp>
            <a:spAutoFit/>
          </a:bodyPr>
          <a:lstStyle/>
          <a:p>
            <a:r>
              <a:rPr lang="en-US" b="0"/>
              <a:t>tion</a:t>
            </a:r>
          </a:p>
        </p:txBody>
      </p:sp>
      <p:cxnSp>
        <p:nvCxnSpPr>
          <p:cNvPr id="1021975" name="AutoShape 1067"/>
          <p:cNvCxnSpPr>
            <a:cxnSpLocks noChangeShapeType="1"/>
            <a:stCxn id="1021959" idx="2"/>
            <a:endCxn id="1021973" idx="2"/>
          </p:cNvCxnSpPr>
          <p:nvPr/>
        </p:nvCxnSpPr>
        <p:spPr bwMode="auto">
          <a:xfrm rot="16200000" flipH="1">
            <a:off x="5603875" y="2201863"/>
            <a:ext cx="1588" cy="627062"/>
          </a:xfrm>
          <a:prstGeom prst="curvedConnector3">
            <a:avLst>
              <a:gd name="adj1" fmla="val 14400000"/>
            </a:avLst>
          </a:prstGeom>
          <a:noFill/>
          <a:ln w="38100">
            <a:solidFill>
              <a:schemeClr val="tx1"/>
            </a:solidFill>
            <a:round/>
            <a:headEnd/>
            <a:tailEnd type="triangle" w="med" len="med"/>
          </a:ln>
        </p:spPr>
      </p:cxnSp>
      <p:cxnSp>
        <p:nvCxnSpPr>
          <p:cNvPr id="1021976" name="AutoShape 1068"/>
          <p:cNvCxnSpPr>
            <a:cxnSpLocks noChangeShapeType="1"/>
            <a:stCxn id="1021973" idx="2"/>
            <a:endCxn id="1021974" idx="2"/>
          </p:cNvCxnSpPr>
          <p:nvPr/>
        </p:nvCxnSpPr>
        <p:spPr bwMode="auto">
          <a:xfrm rot="16200000" flipH="1">
            <a:off x="6365875" y="2066925"/>
            <a:ext cx="1588" cy="896938"/>
          </a:xfrm>
          <a:prstGeom prst="curvedConnector3">
            <a:avLst>
              <a:gd name="adj1" fmla="val 14400000"/>
            </a:avLst>
          </a:prstGeom>
          <a:noFill/>
          <a:ln w="38100">
            <a:solidFill>
              <a:schemeClr val="tx1"/>
            </a:solidFill>
            <a:round/>
            <a:headEnd/>
            <a:tailEnd type="triangle" w="med" len="med"/>
          </a:ln>
        </p:spPr>
      </p:cxnSp>
      <p:sp>
        <p:nvSpPr>
          <p:cNvPr id="1021977" name="Text Box 1069"/>
          <p:cNvSpPr txBox="1">
            <a:spLocks noChangeArrowheads="1"/>
          </p:cNvSpPr>
          <p:nvPr/>
        </p:nvSpPr>
        <p:spPr bwMode="auto">
          <a:xfrm>
            <a:off x="5334000" y="2819400"/>
            <a:ext cx="608013" cy="457200"/>
          </a:xfrm>
          <a:prstGeom prst="rect">
            <a:avLst/>
          </a:prstGeom>
          <a:noFill/>
          <a:ln w="9525">
            <a:noFill/>
            <a:miter lim="800000"/>
            <a:headEnd/>
            <a:tailEnd/>
          </a:ln>
        </p:spPr>
        <p:txBody>
          <a:bodyPr wrap="none">
            <a:prstTxWarp prst="textNoShape">
              <a:avLst/>
            </a:prstTxWarp>
            <a:spAutoFit/>
          </a:bodyPr>
          <a:lstStyle/>
          <a:p>
            <a:r>
              <a:rPr lang="en-US" b="0"/>
              <a:t>0.5</a:t>
            </a:r>
          </a:p>
        </p:txBody>
      </p:sp>
      <p:sp>
        <p:nvSpPr>
          <p:cNvPr id="1021978" name="Text Box 1070"/>
          <p:cNvSpPr txBox="1">
            <a:spLocks noChangeArrowheads="1"/>
          </p:cNvSpPr>
          <p:nvPr/>
        </p:nvSpPr>
        <p:spPr bwMode="auto">
          <a:xfrm>
            <a:off x="6172200" y="2819400"/>
            <a:ext cx="608013" cy="457200"/>
          </a:xfrm>
          <a:prstGeom prst="rect">
            <a:avLst/>
          </a:prstGeom>
          <a:noFill/>
          <a:ln w="9525">
            <a:noFill/>
            <a:miter lim="800000"/>
            <a:headEnd/>
            <a:tailEnd/>
          </a:ln>
        </p:spPr>
        <p:txBody>
          <a:bodyPr wrap="none">
            <a:prstTxWarp prst="textNoShape">
              <a:avLst/>
            </a:prstTxWarp>
            <a:spAutoFit/>
          </a:bodyPr>
          <a:lstStyle/>
          <a:p>
            <a:r>
              <a:rPr lang="en-US" b="0"/>
              <a:t>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2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5" grpId="0" animBg="1"/>
      <p:bldP spid="952356" grpId="0"/>
      <p:bldP spid="952357" grpId="0"/>
      <p:bldP spid="952358" grpId="0"/>
      <p:bldP spid="952359"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3938" name="Rectangle 1030"/>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Another Transitional Probability Example</a:t>
            </a:r>
          </a:p>
        </p:txBody>
      </p:sp>
      <p:sp>
        <p:nvSpPr>
          <p:cNvPr id="1063939" name="Text Box 1037"/>
          <p:cNvSpPr txBox="1">
            <a:spLocks noChangeArrowheads="1"/>
          </p:cNvSpPr>
          <p:nvPr/>
        </p:nvSpPr>
        <p:spPr bwMode="auto">
          <a:xfrm>
            <a:off x="1371600" y="2057400"/>
            <a:ext cx="523875" cy="457200"/>
          </a:xfrm>
          <a:prstGeom prst="rect">
            <a:avLst/>
          </a:prstGeom>
          <a:noFill/>
          <a:ln w="9525">
            <a:noFill/>
            <a:miter lim="800000"/>
            <a:headEnd/>
            <a:tailEnd/>
          </a:ln>
        </p:spPr>
        <p:txBody>
          <a:bodyPr wrap="none">
            <a:prstTxWarp prst="textNoShape">
              <a:avLst/>
            </a:prstTxWarp>
            <a:spAutoFit/>
          </a:bodyPr>
          <a:lstStyle/>
          <a:p>
            <a:r>
              <a:rPr lang="en-US" b="0"/>
              <a:t>un</a:t>
            </a:r>
          </a:p>
        </p:txBody>
      </p:sp>
      <p:sp>
        <p:nvSpPr>
          <p:cNvPr id="1063940" name="Text Box 1038"/>
          <p:cNvSpPr txBox="1">
            <a:spLocks noChangeArrowheads="1"/>
          </p:cNvSpPr>
          <p:nvPr/>
        </p:nvSpPr>
        <p:spPr bwMode="auto">
          <a:xfrm>
            <a:off x="2057400" y="2057400"/>
            <a:ext cx="625475" cy="457200"/>
          </a:xfrm>
          <a:prstGeom prst="rect">
            <a:avLst/>
          </a:prstGeom>
          <a:noFill/>
          <a:ln w="9525">
            <a:noFill/>
            <a:miter lim="800000"/>
            <a:headEnd/>
            <a:tailEnd/>
          </a:ln>
        </p:spPr>
        <p:txBody>
          <a:bodyPr wrap="none">
            <a:prstTxWarp prst="textNoShape">
              <a:avLst/>
            </a:prstTxWarp>
            <a:spAutoFit/>
          </a:bodyPr>
          <a:lstStyle/>
          <a:p>
            <a:r>
              <a:rPr lang="en-US" b="0"/>
              <a:t>der</a:t>
            </a:r>
          </a:p>
        </p:txBody>
      </p:sp>
      <p:sp>
        <p:nvSpPr>
          <p:cNvPr id="1063941" name="Text Box 1039"/>
          <p:cNvSpPr txBox="1">
            <a:spLocks noChangeArrowheads="1"/>
          </p:cNvSpPr>
          <p:nvPr/>
        </p:nvSpPr>
        <p:spPr bwMode="auto">
          <a:xfrm>
            <a:off x="2895600" y="2057400"/>
            <a:ext cx="930275" cy="457200"/>
          </a:xfrm>
          <a:prstGeom prst="rect">
            <a:avLst/>
          </a:prstGeom>
          <a:noFill/>
          <a:ln w="9525">
            <a:noFill/>
            <a:miter lim="800000"/>
            <a:headEnd/>
            <a:tailEnd/>
          </a:ln>
        </p:spPr>
        <p:txBody>
          <a:bodyPr wrap="none">
            <a:prstTxWarp prst="textNoShape">
              <a:avLst/>
            </a:prstTxWarp>
            <a:spAutoFit/>
          </a:bodyPr>
          <a:lstStyle/>
          <a:p>
            <a:r>
              <a:rPr lang="en-US" b="0"/>
              <a:t>stand</a:t>
            </a:r>
          </a:p>
        </p:txBody>
      </p:sp>
      <p:sp>
        <p:nvSpPr>
          <p:cNvPr id="1063942" name="Text Box 1040"/>
          <p:cNvSpPr txBox="1">
            <a:spLocks noChangeArrowheads="1"/>
          </p:cNvSpPr>
          <p:nvPr/>
        </p:nvSpPr>
        <p:spPr bwMode="auto">
          <a:xfrm>
            <a:off x="4191000" y="2057400"/>
            <a:ext cx="590550" cy="457200"/>
          </a:xfrm>
          <a:prstGeom prst="rect">
            <a:avLst/>
          </a:prstGeom>
          <a:noFill/>
          <a:ln w="9525">
            <a:noFill/>
            <a:miter lim="800000"/>
            <a:headEnd/>
            <a:tailEnd/>
          </a:ln>
        </p:spPr>
        <p:txBody>
          <a:bodyPr wrap="none">
            <a:prstTxWarp prst="textNoShape">
              <a:avLst/>
            </a:prstTxWarp>
            <a:spAutoFit/>
          </a:bodyPr>
          <a:lstStyle/>
          <a:p>
            <a:r>
              <a:rPr lang="en-US" b="0"/>
              <a:t>my</a:t>
            </a:r>
          </a:p>
        </p:txBody>
      </p:sp>
      <p:sp>
        <p:nvSpPr>
          <p:cNvPr id="1063943" name="Text Box 1041"/>
          <p:cNvSpPr txBox="1">
            <a:spLocks noChangeArrowheads="1"/>
          </p:cNvSpPr>
          <p:nvPr/>
        </p:nvSpPr>
        <p:spPr bwMode="auto">
          <a:xfrm>
            <a:off x="5029200" y="2057400"/>
            <a:ext cx="523875" cy="457200"/>
          </a:xfrm>
          <a:prstGeom prst="rect">
            <a:avLst/>
          </a:prstGeom>
          <a:noFill/>
          <a:ln w="9525">
            <a:noFill/>
            <a:miter lim="800000"/>
            <a:headEnd/>
            <a:tailEnd/>
          </a:ln>
        </p:spPr>
        <p:txBody>
          <a:bodyPr wrap="none">
            <a:prstTxWarp prst="textNoShape">
              <a:avLst/>
            </a:prstTxWarp>
            <a:spAutoFit/>
          </a:bodyPr>
          <a:lstStyle/>
          <a:p>
            <a:r>
              <a:rPr lang="en-US" b="0"/>
              <a:t>po</a:t>
            </a:r>
          </a:p>
        </p:txBody>
      </p:sp>
      <p:cxnSp>
        <p:nvCxnSpPr>
          <p:cNvPr id="1063944" name="AutoShape 1045"/>
          <p:cNvCxnSpPr>
            <a:cxnSpLocks noChangeShapeType="1"/>
            <a:stCxn id="1063939" idx="2"/>
            <a:endCxn id="1063940" idx="2"/>
          </p:cNvCxnSpPr>
          <p:nvPr/>
        </p:nvCxnSpPr>
        <p:spPr bwMode="auto">
          <a:xfrm rot="16200000" flipH="1">
            <a:off x="2001044" y="2147094"/>
            <a:ext cx="1588" cy="736600"/>
          </a:xfrm>
          <a:prstGeom prst="curvedConnector3">
            <a:avLst>
              <a:gd name="adj1" fmla="val 14400000"/>
            </a:avLst>
          </a:prstGeom>
          <a:noFill/>
          <a:ln w="38100">
            <a:solidFill>
              <a:schemeClr val="tx1"/>
            </a:solidFill>
            <a:round/>
            <a:headEnd/>
            <a:tailEnd type="triangle" w="med" len="med"/>
          </a:ln>
        </p:spPr>
      </p:cxnSp>
      <p:cxnSp>
        <p:nvCxnSpPr>
          <p:cNvPr id="1063945" name="AutoShape 1046"/>
          <p:cNvCxnSpPr>
            <a:cxnSpLocks noChangeShapeType="1"/>
            <a:stCxn id="1063940" idx="2"/>
            <a:endCxn id="1063941" idx="2"/>
          </p:cNvCxnSpPr>
          <p:nvPr/>
        </p:nvCxnSpPr>
        <p:spPr bwMode="auto">
          <a:xfrm rot="16200000" flipH="1">
            <a:off x="2864644" y="2020094"/>
            <a:ext cx="1588" cy="990600"/>
          </a:xfrm>
          <a:prstGeom prst="curvedConnector3">
            <a:avLst>
              <a:gd name="adj1" fmla="val 14400000"/>
            </a:avLst>
          </a:prstGeom>
          <a:noFill/>
          <a:ln w="38100">
            <a:solidFill>
              <a:schemeClr val="tx1"/>
            </a:solidFill>
            <a:round/>
            <a:headEnd/>
            <a:tailEnd type="triangle" w="med" len="med"/>
          </a:ln>
        </p:spPr>
      </p:cxnSp>
      <p:cxnSp>
        <p:nvCxnSpPr>
          <p:cNvPr id="1063946" name="AutoShape 1047"/>
          <p:cNvCxnSpPr>
            <a:cxnSpLocks noChangeShapeType="1"/>
            <a:stCxn id="1063941" idx="2"/>
            <a:endCxn id="1063942" idx="2"/>
          </p:cNvCxnSpPr>
          <p:nvPr/>
        </p:nvCxnSpPr>
        <p:spPr bwMode="auto">
          <a:xfrm rot="16200000" flipH="1">
            <a:off x="3922713" y="1952625"/>
            <a:ext cx="1588" cy="1125537"/>
          </a:xfrm>
          <a:prstGeom prst="curvedConnector3">
            <a:avLst>
              <a:gd name="adj1" fmla="val 14400000"/>
            </a:avLst>
          </a:prstGeom>
          <a:noFill/>
          <a:ln w="38100">
            <a:solidFill>
              <a:schemeClr val="tx1"/>
            </a:solidFill>
            <a:round/>
            <a:headEnd/>
            <a:tailEnd type="triangle" w="med" len="med"/>
          </a:ln>
        </p:spPr>
      </p:cxnSp>
      <p:cxnSp>
        <p:nvCxnSpPr>
          <p:cNvPr id="1063947" name="AutoShape 1048"/>
          <p:cNvCxnSpPr>
            <a:cxnSpLocks noChangeShapeType="1"/>
            <a:stCxn id="1063942" idx="2"/>
            <a:endCxn id="1063943" idx="2"/>
          </p:cNvCxnSpPr>
          <p:nvPr/>
        </p:nvCxnSpPr>
        <p:spPr bwMode="auto">
          <a:xfrm rot="16200000" flipH="1">
            <a:off x="4887913" y="2112962"/>
            <a:ext cx="1588" cy="804863"/>
          </a:xfrm>
          <a:prstGeom prst="curvedConnector3">
            <a:avLst>
              <a:gd name="adj1" fmla="val 14400000"/>
            </a:avLst>
          </a:prstGeom>
          <a:noFill/>
          <a:ln w="38100">
            <a:solidFill>
              <a:schemeClr val="tx1"/>
            </a:solidFill>
            <a:round/>
            <a:headEnd/>
            <a:tailEnd type="triangle" w="med" len="med"/>
          </a:ln>
        </p:spPr>
      </p:cxnSp>
      <p:sp>
        <p:nvSpPr>
          <p:cNvPr id="1063948" name="Text Box 1052"/>
          <p:cNvSpPr txBox="1">
            <a:spLocks noChangeArrowheads="1"/>
          </p:cNvSpPr>
          <p:nvPr/>
        </p:nvSpPr>
        <p:spPr bwMode="auto">
          <a:xfrm>
            <a:off x="1752600" y="2819400"/>
            <a:ext cx="608013" cy="457200"/>
          </a:xfrm>
          <a:prstGeom prst="rect">
            <a:avLst/>
          </a:prstGeom>
          <a:noFill/>
          <a:ln w="9525">
            <a:noFill/>
            <a:miter lim="800000"/>
            <a:headEnd/>
            <a:tailEnd/>
          </a:ln>
        </p:spPr>
        <p:txBody>
          <a:bodyPr wrap="none">
            <a:prstTxWarp prst="textNoShape">
              <a:avLst/>
            </a:prstTxWarp>
            <a:spAutoFit/>
          </a:bodyPr>
          <a:lstStyle/>
          <a:p>
            <a:r>
              <a:rPr lang="en-US" b="0"/>
              <a:t>0.9</a:t>
            </a:r>
          </a:p>
        </p:txBody>
      </p:sp>
      <p:sp>
        <p:nvSpPr>
          <p:cNvPr id="1063949" name="Text Box 1053"/>
          <p:cNvSpPr txBox="1">
            <a:spLocks noChangeArrowheads="1"/>
          </p:cNvSpPr>
          <p:nvPr/>
        </p:nvSpPr>
        <p:spPr bwMode="auto">
          <a:xfrm>
            <a:off x="2438400" y="2819400"/>
            <a:ext cx="608013" cy="457200"/>
          </a:xfrm>
          <a:prstGeom prst="rect">
            <a:avLst/>
          </a:prstGeom>
          <a:noFill/>
          <a:ln w="9525">
            <a:noFill/>
            <a:miter lim="800000"/>
            <a:headEnd/>
            <a:tailEnd/>
          </a:ln>
        </p:spPr>
        <p:txBody>
          <a:bodyPr wrap="none">
            <a:prstTxWarp prst="textNoShape">
              <a:avLst/>
            </a:prstTxWarp>
            <a:spAutoFit/>
          </a:bodyPr>
          <a:lstStyle/>
          <a:p>
            <a:r>
              <a:rPr lang="en-US" b="0"/>
              <a:t>0.8</a:t>
            </a:r>
          </a:p>
        </p:txBody>
      </p:sp>
      <p:sp>
        <p:nvSpPr>
          <p:cNvPr id="1063950" name="Text Box 1054"/>
          <p:cNvSpPr txBox="1">
            <a:spLocks noChangeArrowheads="1"/>
          </p:cNvSpPr>
          <p:nvPr/>
        </p:nvSpPr>
        <p:spPr bwMode="auto">
          <a:xfrm>
            <a:off x="3505200" y="2819400"/>
            <a:ext cx="608013" cy="457200"/>
          </a:xfrm>
          <a:prstGeom prst="rect">
            <a:avLst/>
          </a:prstGeom>
          <a:noFill/>
          <a:ln w="9525">
            <a:noFill/>
            <a:miter lim="800000"/>
            <a:headEnd/>
            <a:tailEnd/>
          </a:ln>
        </p:spPr>
        <p:txBody>
          <a:bodyPr wrap="none">
            <a:prstTxWarp prst="textNoShape">
              <a:avLst/>
            </a:prstTxWarp>
            <a:spAutoFit/>
          </a:bodyPr>
          <a:lstStyle/>
          <a:p>
            <a:r>
              <a:rPr lang="en-US" b="0"/>
              <a:t>0.7</a:t>
            </a:r>
          </a:p>
        </p:txBody>
      </p:sp>
      <p:sp>
        <p:nvSpPr>
          <p:cNvPr id="1063951" name="Text Box 1055"/>
          <p:cNvSpPr txBox="1">
            <a:spLocks noChangeArrowheads="1"/>
          </p:cNvSpPr>
          <p:nvPr/>
        </p:nvSpPr>
        <p:spPr bwMode="auto">
          <a:xfrm>
            <a:off x="4572000" y="2819400"/>
            <a:ext cx="608013" cy="457200"/>
          </a:xfrm>
          <a:prstGeom prst="rect">
            <a:avLst/>
          </a:prstGeom>
          <a:noFill/>
          <a:ln w="9525">
            <a:noFill/>
            <a:miter lim="800000"/>
            <a:headEnd/>
            <a:tailEnd/>
          </a:ln>
        </p:spPr>
        <p:txBody>
          <a:bodyPr wrap="none">
            <a:prstTxWarp prst="textNoShape">
              <a:avLst/>
            </a:prstTxWarp>
            <a:spAutoFit/>
          </a:bodyPr>
          <a:lstStyle/>
          <a:p>
            <a:r>
              <a:rPr lang="en-US" b="0"/>
              <a:t>0.9</a:t>
            </a:r>
          </a:p>
        </p:txBody>
      </p:sp>
      <p:sp>
        <p:nvSpPr>
          <p:cNvPr id="952355" name="Line 1059"/>
          <p:cNvSpPr>
            <a:spLocks noChangeShapeType="1"/>
          </p:cNvSpPr>
          <p:nvPr/>
        </p:nvSpPr>
        <p:spPr bwMode="auto">
          <a:xfrm>
            <a:off x="4038600" y="1447800"/>
            <a:ext cx="0" cy="1981200"/>
          </a:xfrm>
          <a:prstGeom prst="line">
            <a:avLst/>
          </a:prstGeom>
          <a:noFill/>
          <a:ln w="41275">
            <a:solidFill>
              <a:schemeClr val="folHlink"/>
            </a:solidFill>
            <a:prstDash val="sysDot"/>
            <a:round/>
            <a:headEnd/>
            <a:tailEnd/>
          </a:ln>
        </p:spPr>
        <p:txBody>
          <a:bodyPr wrap="none" anchor="ctr">
            <a:prstTxWarp prst="textNoShape">
              <a:avLst/>
            </a:prstTxWarp>
          </a:bodyPr>
          <a:lstStyle/>
          <a:p>
            <a:endParaRPr lang="en-US"/>
          </a:p>
        </p:txBody>
      </p:sp>
      <p:sp>
        <p:nvSpPr>
          <p:cNvPr id="952356" name="Text Box 1060"/>
          <p:cNvSpPr txBox="1">
            <a:spLocks noChangeArrowheads="1"/>
          </p:cNvSpPr>
          <p:nvPr/>
        </p:nvSpPr>
        <p:spPr bwMode="auto">
          <a:xfrm>
            <a:off x="2438400" y="3505200"/>
            <a:ext cx="1379538"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0.7 &lt; 0.8</a:t>
            </a:r>
          </a:p>
        </p:txBody>
      </p:sp>
      <p:sp>
        <p:nvSpPr>
          <p:cNvPr id="952357" name="Text Box 1061"/>
          <p:cNvSpPr txBox="1">
            <a:spLocks noChangeArrowheads="1"/>
          </p:cNvSpPr>
          <p:nvPr/>
        </p:nvSpPr>
        <p:spPr bwMode="auto">
          <a:xfrm>
            <a:off x="4038600" y="3505200"/>
            <a:ext cx="1379538"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0.7 &lt; 0.9</a:t>
            </a:r>
          </a:p>
        </p:txBody>
      </p:sp>
      <p:sp>
        <p:nvSpPr>
          <p:cNvPr id="952358" name="Text Box 1062"/>
          <p:cNvSpPr txBox="1">
            <a:spLocks noChangeArrowheads="1"/>
          </p:cNvSpPr>
          <p:nvPr/>
        </p:nvSpPr>
        <p:spPr bwMode="auto">
          <a:xfrm>
            <a:off x="1752600" y="4114800"/>
            <a:ext cx="5715000" cy="118745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0.7 = Transitional probability minimum, compared with surrounding transitional probabilities (0.8, 0.9)</a:t>
            </a:r>
          </a:p>
        </p:txBody>
      </p:sp>
      <p:sp>
        <p:nvSpPr>
          <p:cNvPr id="952359" name="Text Box 1063"/>
          <p:cNvSpPr txBox="1">
            <a:spLocks noChangeArrowheads="1"/>
          </p:cNvSpPr>
          <p:nvPr/>
        </p:nvSpPr>
        <p:spPr bwMode="auto">
          <a:xfrm>
            <a:off x="2514600" y="5486400"/>
            <a:ext cx="3267075"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Word boundary is here</a:t>
            </a:r>
          </a:p>
        </p:txBody>
      </p:sp>
      <p:sp>
        <p:nvSpPr>
          <p:cNvPr id="1063957" name="Text Box 1065"/>
          <p:cNvSpPr txBox="1">
            <a:spLocks noChangeArrowheads="1"/>
          </p:cNvSpPr>
          <p:nvPr/>
        </p:nvSpPr>
        <p:spPr bwMode="auto">
          <a:xfrm>
            <a:off x="5715000" y="2057400"/>
            <a:ext cx="404813" cy="457200"/>
          </a:xfrm>
          <a:prstGeom prst="rect">
            <a:avLst/>
          </a:prstGeom>
          <a:noFill/>
          <a:ln w="9525">
            <a:noFill/>
            <a:miter lim="800000"/>
            <a:headEnd/>
            <a:tailEnd/>
          </a:ln>
        </p:spPr>
        <p:txBody>
          <a:bodyPr wrap="none">
            <a:prstTxWarp prst="textNoShape">
              <a:avLst/>
            </a:prstTxWarp>
            <a:spAutoFit/>
          </a:bodyPr>
          <a:lstStyle/>
          <a:p>
            <a:r>
              <a:rPr lang="en-US" b="0"/>
              <a:t>si</a:t>
            </a:r>
          </a:p>
        </p:txBody>
      </p:sp>
      <p:sp>
        <p:nvSpPr>
          <p:cNvPr id="1063958" name="Text Box 1066"/>
          <p:cNvSpPr txBox="1">
            <a:spLocks noChangeArrowheads="1"/>
          </p:cNvSpPr>
          <p:nvPr/>
        </p:nvSpPr>
        <p:spPr bwMode="auto">
          <a:xfrm>
            <a:off x="6477000" y="2057400"/>
            <a:ext cx="676275" cy="457200"/>
          </a:xfrm>
          <a:prstGeom prst="rect">
            <a:avLst/>
          </a:prstGeom>
          <a:noFill/>
          <a:ln w="9525">
            <a:noFill/>
            <a:miter lim="800000"/>
            <a:headEnd/>
            <a:tailEnd/>
          </a:ln>
        </p:spPr>
        <p:txBody>
          <a:bodyPr wrap="none">
            <a:prstTxWarp prst="textNoShape">
              <a:avLst/>
            </a:prstTxWarp>
            <a:spAutoFit/>
          </a:bodyPr>
          <a:lstStyle/>
          <a:p>
            <a:r>
              <a:rPr lang="en-US" b="0"/>
              <a:t>tion</a:t>
            </a:r>
          </a:p>
        </p:txBody>
      </p:sp>
      <p:cxnSp>
        <p:nvCxnSpPr>
          <p:cNvPr id="1063959" name="AutoShape 1067"/>
          <p:cNvCxnSpPr>
            <a:cxnSpLocks noChangeShapeType="1"/>
            <a:stCxn id="1063943" idx="2"/>
            <a:endCxn id="1063957" idx="2"/>
          </p:cNvCxnSpPr>
          <p:nvPr/>
        </p:nvCxnSpPr>
        <p:spPr bwMode="auto">
          <a:xfrm rot="16200000" flipH="1">
            <a:off x="5603875" y="2201863"/>
            <a:ext cx="1588" cy="627062"/>
          </a:xfrm>
          <a:prstGeom prst="curvedConnector3">
            <a:avLst>
              <a:gd name="adj1" fmla="val 14400000"/>
            </a:avLst>
          </a:prstGeom>
          <a:noFill/>
          <a:ln w="38100">
            <a:solidFill>
              <a:schemeClr val="tx1"/>
            </a:solidFill>
            <a:round/>
            <a:headEnd/>
            <a:tailEnd type="triangle" w="med" len="med"/>
          </a:ln>
        </p:spPr>
      </p:cxnSp>
      <p:cxnSp>
        <p:nvCxnSpPr>
          <p:cNvPr id="1063960" name="AutoShape 1068"/>
          <p:cNvCxnSpPr>
            <a:cxnSpLocks noChangeShapeType="1"/>
            <a:stCxn id="1063957" idx="2"/>
            <a:endCxn id="1063958" idx="2"/>
          </p:cNvCxnSpPr>
          <p:nvPr/>
        </p:nvCxnSpPr>
        <p:spPr bwMode="auto">
          <a:xfrm rot="16200000" flipH="1">
            <a:off x="6365875" y="2066925"/>
            <a:ext cx="1588" cy="896938"/>
          </a:xfrm>
          <a:prstGeom prst="curvedConnector3">
            <a:avLst>
              <a:gd name="adj1" fmla="val 14400000"/>
            </a:avLst>
          </a:prstGeom>
          <a:noFill/>
          <a:ln w="38100">
            <a:solidFill>
              <a:schemeClr val="tx1"/>
            </a:solidFill>
            <a:round/>
            <a:headEnd/>
            <a:tailEnd type="triangle" w="med" len="med"/>
          </a:ln>
        </p:spPr>
      </p:cxnSp>
      <p:sp>
        <p:nvSpPr>
          <p:cNvPr id="1063961" name="Text Box 1069"/>
          <p:cNvSpPr txBox="1">
            <a:spLocks noChangeArrowheads="1"/>
          </p:cNvSpPr>
          <p:nvPr/>
        </p:nvSpPr>
        <p:spPr bwMode="auto">
          <a:xfrm>
            <a:off x="5334000" y="2819400"/>
            <a:ext cx="608013" cy="457200"/>
          </a:xfrm>
          <a:prstGeom prst="rect">
            <a:avLst/>
          </a:prstGeom>
          <a:noFill/>
          <a:ln w="9525">
            <a:noFill/>
            <a:miter lim="800000"/>
            <a:headEnd/>
            <a:tailEnd/>
          </a:ln>
        </p:spPr>
        <p:txBody>
          <a:bodyPr wrap="none">
            <a:prstTxWarp prst="textNoShape">
              <a:avLst/>
            </a:prstTxWarp>
            <a:spAutoFit/>
          </a:bodyPr>
          <a:lstStyle/>
          <a:p>
            <a:r>
              <a:rPr lang="en-US" b="0"/>
              <a:t>0.5</a:t>
            </a:r>
          </a:p>
        </p:txBody>
      </p:sp>
      <p:sp>
        <p:nvSpPr>
          <p:cNvPr id="1063962" name="Text Box 1070"/>
          <p:cNvSpPr txBox="1">
            <a:spLocks noChangeArrowheads="1"/>
          </p:cNvSpPr>
          <p:nvPr/>
        </p:nvSpPr>
        <p:spPr bwMode="auto">
          <a:xfrm>
            <a:off x="6172200" y="2819400"/>
            <a:ext cx="608013" cy="457200"/>
          </a:xfrm>
          <a:prstGeom prst="rect">
            <a:avLst/>
          </a:prstGeom>
          <a:noFill/>
          <a:ln w="9525">
            <a:noFill/>
            <a:miter lim="800000"/>
            <a:headEnd/>
            <a:tailEnd/>
          </a:ln>
        </p:spPr>
        <p:txBody>
          <a:bodyPr wrap="none">
            <a:prstTxWarp prst="textNoShape">
              <a:avLst/>
            </a:prstTxWarp>
            <a:spAutoFit/>
          </a:bodyPr>
          <a:lstStyle/>
          <a:p>
            <a:r>
              <a:rPr lang="en-US" b="0"/>
              <a:t>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2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5" grpId="0" animBg="1"/>
      <p:bldP spid="952356" grpId="0"/>
      <p:bldP spid="952357" grpId="0"/>
      <p:bldP spid="952358" grpId="0"/>
      <p:bldP spid="952359"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02" name="Rectangle 4"/>
          <p:cNvSpPr>
            <a:spLocks noGrp="1" noChangeArrowheads="1"/>
          </p:cNvSpPr>
          <p:nvPr>
            <p:ph type="title" idx="4294967295"/>
          </p:nvPr>
        </p:nvSpPr>
        <p:spPr>
          <a:xfrm>
            <a:off x="685800" y="0"/>
            <a:ext cx="7772400" cy="1143000"/>
          </a:xfrm>
          <a:noFill/>
        </p:spPr>
        <p:txBody>
          <a:bodyPr/>
          <a:lstStyle/>
          <a:p>
            <a:r>
              <a:rPr lang="en-US" sz="3200"/>
              <a:t>8-month-old statistical learning</a:t>
            </a:r>
          </a:p>
        </p:txBody>
      </p:sp>
      <p:sp>
        <p:nvSpPr>
          <p:cNvPr id="1024003" name="Text Box 7"/>
          <p:cNvSpPr txBox="1">
            <a:spLocks noChangeArrowheads="1"/>
          </p:cNvSpPr>
          <p:nvPr/>
        </p:nvSpPr>
        <p:spPr bwMode="auto">
          <a:xfrm>
            <a:off x="228600" y="1524000"/>
            <a:ext cx="8534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t>Familiarization-Preference Procedure (Jusczyk &amp; Aslin 1995)</a:t>
            </a:r>
          </a:p>
        </p:txBody>
      </p:sp>
      <p:sp>
        <p:nvSpPr>
          <p:cNvPr id="1024004" name="Text Box 8"/>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24005" name="Text Box 9"/>
          <p:cNvSpPr txBox="1">
            <a:spLocks noChangeArrowheads="1"/>
          </p:cNvSpPr>
          <p:nvPr/>
        </p:nvSpPr>
        <p:spPr bwMode="auto">
          <a:xfrm>
            <a:off x="304800" y="2362200"/>
            <a:ext cx="8534400" cy="3925888"/>
          </a:xfrm>
          <a:prstGeom prst="rect">
            <a:avLst/>
          </a:prstGeom>
          <a:noFill/>
          <a:ln w="9525">
            <a:noFill/>
            <a:miter lim="800000"/>
            <a:headEnd/>
            <a:tailEnd/>
          </a:ln>
        </p:spPr>
        <p:txBody>
          <a:bodyPr>
            <a:prstTxWarp prst="textNoShape">
              <a:avLst/>
            </a:prstTxWarp>
            <a:spAutoFit/>
          </a:bodyPr>
          <a:lstStyle/>
          <a:p>
            <a:pPr>
              <a:spcBef>
                <a:spcPct val="50000"/>
              </a:spcBef>
            </a:pPr>
            <a:r>
              <a:rPr lang="en-US" b="0"/>
              <a:t>Habituation:</a:t>
            </a:r>
          </a:p>
          <a:p>
            <a:pPr>
              <a:spcBef>
                <a:spcPct val="50000"/>
              </a:spcBef>
            </a:pPr>
            <a:r>
              <a:rPr lang="en-US" b="0"/>
              <a:t>   Infants exposed to auditory material that serves as potential learning experience</a:t>
            </a:r>
          </a:p>
          <a:p>
            <a:pPr>
              <a:spcBef>
                <a:spcPct val="50000"/>
              </a:spcBef>
            </a:pPr>
            <a:endParaRPr lang="en-US" b="0"/>
          </a:p>
          <a:p>
            <a:pPr>
              <a:spcBef>
                <a:spcPct val="50000"/>
              </a:spcBef>
            </a:pPr>
            <a:r>
              <a:rPr lang="en-US" b="0"/>
              <a:t>Test stimuli (tested immediately after familiarization):</a:t>
            </a:r>
          </a:p>
          <a:p>
            <a:pPr>
              <a:spcBef>
                <a:spcPct val="50000"/>
              </a:spcBef>
            </a:pPr>
            <a:r>
              <a:rPr lang="en-US" b="0"/>
              <a:t>   (familiar) Items contained within auditory material</a:t>
            </a:r>
          </a:p>
          <a:p>
            <a:pPr>
              <a:spcBef>
                <a:spcPct val="50000"/>
              </a:spcBef>
            </a:pPr>
            <a:r>
              <a:rPr lang="en-US" b="0"/>
              <a:t>   (novel) Items not contained within auditory material, but which are nonetheless highly similar to that material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050" name="Rectangle 4"/>
          <p:cNvSpPr>
            <a:spLocks noGrp="1" noChangeArrowheads="1"/>
          </p:cNvSpPr>
          <p:nvPr>
            <p:ph type="title" idx="4294967295"/>
          </p:nvPr>
        </p:nvSpPr>
        <p:spPr>
          <a:xfrm>
            <a:off x="685800" y="0"/>
            <a:ext cx="7772400" cy="1143000"/>
          </a:xfrm>
          <a:noFill/>
        </p:spPr>
        <p:txBody>
          <a:bodyPr/>
          <a:lstStyle/>
          <a:p>
            <a:r>
              <a:rPr lang="en-US" sz="3200"/>
              <a:t>8-month-old statistical learning</a:t>
            </a:r>
          </a:p>
        </p:txBody>
      </p:sp>
      <p:sp>
        <p:nvSpPr>
          <p:cNvPr id="1026051" name="Text Box 5"/>
          <p:cNvSpPr txBox="1">
            <a:spLocks noChangeArrowheads="1"/>
          </p:cNvSpPr>
          <p:nvPr/>
        </p:nvSpPr>
        <p:spPr bwMode="auto">
          <a:xfrm>
            <a:off x="228600" y="1524000"/>
            <a:ext cx="8534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t>Familiarization-Preference Procedure (Jusczyk &amp; Aslin 1995)</a:t>
            </a:r>
          </a:p>
        </p:txBody>
      </p:sp>
      <p:sp>
        <p:nvSpPr>
          <p:cNvPr id="1026052"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26053" name="Text Box 7"/>
          <p:cNvSpPr txBox="1">
            <a:spLocks noChangeArrowheads="1"/>
          </p:cNvSpPr>
          <p:nvPr/>
        </p:nvSpPr>
        <p:spPr bwMode="auto">
          <a:xfrm>
            <a:off x="304800" y="2362200"/>
            <a:ext cx="8534400" cy="3195638"/>
          </a:xfrm>
          <a:prstGeom prst="rect">
            <a:avLst/>
          </a:prstGeom>
          <a:noFill/>
          <a:ln w="9525">
            <a:noFill/>
            <a:miter lim="800000"/>
            <a:headEnd/>
            <a:tailEnd/>
          </a:ln>
        </p:spPr>
        <p:txBody>
          <a:bodyPr>
            <a:prstTxWarp prst="textNoShape">
              <a:avLst/>
            </a:prstTxWarp>
            <a:spAutoFit/>
          </a:bodyPr>
          <a:lstStyle/>
          <a:p>
            <a:pPr>
              <a:spcBef>
                <a:spcPct val="50000"/>
              </a:spcBef>
            </a:pPr>
            <a:r>
              <a:rPr lang="en-US" b="0"/>
              <a:t>Measure of infants’ response:</a:t>
            </a:r>
          </a:p>
          <a:p>
            <a:pPr>
              <a:spcBef>
                <a:spcPct val="50000"/>
              </a:spcBef>
            </a:pPr>
            <a:r>
              <a:rPr lang="en-US" b="0"/>
              <a:t>   Infants control duration of each test trial by their sustained visual fixation on a blinking light. </a:t>
            </a:r>
          </a:p>
          <a:p>
            <a:pPr>
              <a:spcBef>
                <a:spcPct val="50000"/>
              </a:spcBef>
            </a:pPr>
            <a:r>
              <a:rPr lang="en-US" b="0"/>
              <a:t>   </a:t>
            </a:r>
          </a:p>
          <a:p>
            <a:pPr>
              <a:spcBef>
                <a:spcPct val="50000"/>
              </a:spcBef>
            </a:pPr>
            <a:r>
              <a:rPr lang="en-US" b="0"/>
              <a:t>   Idea: If infants have extracted information (</a:t>
            </a:r>
            <a:r>
              <a:rPr lang="en-US" b="0">
                <a:solidFill>
                  <a:schemeClr val="folHlink"/>
                </a:solidFill>
              </a:rPr>
              <a:t>based on transitional probabilities</a:t>
            </a:r>
            <a:r>
              <a:rPr lang="en-US" b="0"/>
              <a:t>), then they will have different looking times for the different test stimuli.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098" name="Rectangle 4"/>
          <p:cNvSpPr>
            <a:spLocks noGrp="1" noChangeArrowheads="1"/>
          </p:cNvSpPr>
          <p:nvPr>
            <p:ph type="title" idx="4294967295"/>
          </p:nvPr>
        </p:nvSpPr>
        <p:spPr>
          <a:xfrm>
            <a:off x="685800" y="0"/>
            <a:ext cx="7772400" cy="1143000"/>
          </a:xfrm>
          <a:noFill/>
        </p:spPr>
        <p:txBody>
          <a:bodyPr/>
          <a:lstStyle/>
          <a:p>
            <a:r>
              <a:rPr lang="en-US" sz="3200"/>
              <a:t>Artificial Language</a:t>
            </a:r>
          </a:p>
        </p:txBody>
      </p:sp>
      <p:sp>
        <p:nvSpPr>
          <p:cNvPr id="1028099" name="Text Box 5"/>
          <p:cNvSpPr txBox="1">
            <a:spLocks noChangeArrowheads="1"/>
          </p:cNvSpPr>
          <p:nvPr/>
        </p:nvSpPr>
        <p:spPr bwMode="auto">
          <a:xfrm>
            <a:off x="228600" y="1524000"/>
            <a:ext cx="8534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t>4 made-up words with 3 syllables each</a:t>
            </a:r>
          </a:p>
        </p:txBody>
      </p:sp>
      <p:sp>
        <p:nvSpPr>
          <p:cNvPr id="1028100"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28101" name="Text Box 7"/>
          <p:cNvSpPr txBox="1">
            <a:spLocks noChangeArrowheads="1"/>
          </p:cNvSpPr>
          <p:nvPr/>
        </p:nvSpPr>
        <p:spPr bwMode="auto">
          <a:xfrm>
            <a:off x="304800" y="2362200"/>
            <a:ext cx="8534400" cy="2647950"/>
          </a:xfrm>
          <a:prstGeom prst="rect">
            <a:avLst/>
          </a:prstGeom>
          <a:noFill/>
          <a:ln w="9525">
            <a:noFill/>
            <a:miter lim="800000"/>
            <a:headEnd/>
            <a:tailEnd/>
          </a:ln>
        </p:spPr>
        <p:txBody>
          <a:bodyPr>
            <a:prstTxWarp prst="textNoShape">
              <a:avLst/>
            </a:prstTxWarp>
            <a:spAutoFit/>
          </a:bodyPr>
          <a:lstStyle/>
          <a:p>
            <a:pPr>
              <a:spcBef>
                <a:spcPct val="50000"/>
              </a:spcBef>
            </a:pPr>
            <a:r>
              <a:rPr lang="en-US" b="0"/>
              <a:t>Condition A:</a:t>
            </a:r>
          </a:p>
          <a:p>
            <a:pPr>
              <a:spcBef>
                <a:spcPct val="50000"/>
              </a:spcBef>
            </a:pPr>
            <a:r>
              <a:rPr lang="en-US" b="0"/>
              <a:t>	tupiro, golabu, bidaku, padoti</a:t>
            </a:r>
          </a:p>
          <a:p>
            <a:pPr>
              <a:spcBef>
                <a:spcPct val="50000"/>
              </a:spcBef>
            </a:pPr>
            <a:endParaRPr lang="en-US" b="0"/>
          </a:p>
          <a:p>
            <a:pPr>
              <a:spcBef>
                <a:spcPct val="50000"/>
              </a:spcBef>
            </a:pPr>
            <a:r>
              <a:rPr lang="en-US" b="0"/>
              <a:t>Condition B:</a:t>
            </a:r>
          </a:p>
          <a:p>
            <a:pPr>
              <a:spcBef>
                <a:spcPct val="50000"/>
              </a:spcBef>
            </a:pPr>
            <a:r>
              <a:rPr lang="en-US" b="0"/>
              <a:t>	dapiku, tilado, burobi, pagotu</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0146" name="Rectangle 4"/>
          <p:cNvSpPr>
            <a:spLocks noGrp="1" noChangeArrowheads="1"/>
          </p:cNvSpPr>
          <p:nvPr>
            <p:ph type="title" idx="4294967295"/>
          </p:nvPr>
        </p:nvSpPr>
        <p:spPr>
          <a:xfrm>
            <a:off x="685800" y="0"/>
            <a:ext cx="7772400" cy="1143000"/>
          </a:xfrm>
          <a:noFill/>
        </p:spPr>
        <p:txBody>
          <a:bodyPr/>
          <a:lstStyle/>
          <a:p>
            <a:r>
              <a:rPr lang="en-US" sz="3200"/>
              <a:t>Artificial Language</a:t>
            </a:r>
          </a:p>
        </p:txBody>
      </p:sp>
      <p:sp>
        <p:nvSpPr>
          <p:cNvPr id="1030147" name="Text Box 5"/>
          <p:cNvSpPr txBox="1">
            <a:spLocks noChangeArrowheads="1"/>
          </p:cNvSpPr>
          <p:nvPr/>
        </p:nvSpPr>
        <p:spPr bwMode="auto">
          <a:xfrm>
            <a:off x="228600" y="1524000"/>
            <a:ext cx="8534400" cy="2100263"/>
          </a:xfrm>
          <a:prstGeom prst="rect">
            <a:avLst/>
          </a:prstGeom>
          <a:noFill/>
          <a:ln w="9525">
            <a:noFill/>
            <a:miter lim="800000"/>
            <a:headEnd/>
            <a:tailEnd/>
          </a:ln>
        </p:spPr>
        <p:txBody>
          <a:bodyPr>
            <a:prstTxWarp prst="textNoShape">
              <a:avLst/>
            </a:prstTxWarp>
            <a:spAutoFit/>
          </a:bodyPr>
          <a:lstStyle/>
          <a:p>
            <a:pPr>
              <a:spcBef>
                <a:spcPct val="50000"/>
              </a:spcBef>
            </a:pPr>
            <a:r>
              <a:rPr lang="en-US" b="0"/>
              <a:t>Infants were familiarized with a sequence of these words generated by speech synthesizer for 2 minutes.  Speaker’s voice was female and intonation was monotone.  There were no acoustic indicators of word boundaries.</a:t>
            </a:r>
          </a:p>
          <a:p>
            <a:pPr>
              <a:spcBef>
                <a:spcPct val="50000"/>
              </a:spcBef>
            </a:pPr>
            <a:endParaRPr lang="en-US" b="0"/>
          </a:p>
        </p:txBody>
      </p:sp>
      <p:sp>
        <p:nvSpPr>
          <p:cNvPr id="1030148"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30149" name="Text Box 7"/>
          <p:cNvSpPr txBox="1">
            <a:spLocks noChangeArrowheads="1"/>
          </p:cNvSpPr>
          <p:nvPr/>
        </p:nvSpPr>
        <p:spPr bwMode="auto">
          <a:xfrm>
            <a:off x="304800" y="3733800"/>
            <a:ext cx="8534400" cy="2100263"/>
          </a:xfrm>
          <a:prstGeom prst="rect">
            <a:avLst/>
          </a:prstGeom>
          <a:noFill/>
          <a:ln w="9525">
            <a:noFill/>
            <a:miter lim="800000"/>
            <a:headEnd/>
            <a:tailEnd/>
          </a:ln>
        </p:spPr>
        <p:txBody>
          <a:bodyPr>
            <a:prstTxWarp prst="textNoShape">
              <a:avLst/>
            </a:prstTxWarp>
            <a:spAutoFit/>
          </a:bodyPr>
          <a:lstStyle/>
          <a:p>
            <a:pPr>
              <a:spcBef>
                <a:spcPct val="50000"/>
              </a:spcBef>
            </a:pPr>
            <a:r>
              <a:rPr lang="en-US" b="0"/>
              <a:t>Sample monotone speech:</a:t>
            </a:r>
          </a:p>
          <a:p>
            <a:pPr>
              <a:spcBef>
                <a:spcPct val="50000"/>
              </a:spcBef>
            </a:pPr>
            <a:endParaRPr lang="en-US" b="0"/>
          </a:p>
          <a:p>
            <a:pPr>
              <a:spcBef>
                <a:spcPct val="50000"/>
              </a:spcBef>
            </a:pPr>
            <a:r>
              <a:rPr lang="en-US" b="0" i="1"/>
              <a:t>tu pi ro go la bu bi da ku pa do ti go la bu tu pi ro pa do ti…</a:t>
            </a:r>
            <a:endParaRPr lang="en-US" b="0"/>
          </a:p>
          <a:p>
            <a:pPr>
              <a:spcBef>
                <a:spcPct val="50000"/>
              </a:spcBef>
            </a:pPr>
            <a:endParaRPr lang="en-US" b="0"/>
          </a:p>
        </p:txBody>
      </p:sp>
      <p:sp>
        <p:nvSpPr>
          <p:cNvPr id="1030151" name="Rectangle 10"/>
          <p:cNvSpPr>
            <a:spLocks noChangeArrowheads="1"/>
          </p:cNvSpPr>
          <p:nvPr/>
        </p:nvSpPr>
        <p:spPr bwMode="auto">
          <a:xfrm>
            <a:off x="457200" y="4186238"/>
            <a:ext cx="5902325" cy="366712"/>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http://whyfiles.org/058language/images/baby_stream.aiff</a:t>
            </a:r>
          </a:p>
        </p:txBody>
      </p:sp>
      <p:pic>
        <p:nvPicPr>
          <p:cNvPr id="1030153" name="baby_stream_demo.aiff">
            <a:hlinkClick r:id="" action="ppaction://media"/>
          </p:cNvPr>
          <p:cNvPicPr>
            <a:picLocks noRot="1" noChangeAspect="1" noChangeArrowheads="1"/>
          </p:cNvPicPr>
          <p:nvPr>
            <a:audioFile r:link="rId1"/>
          </p:nvPr>
        </p:nvPicPr>
        <p:blipFill>
          <a:blip r:embed="rId4"/>
          <a:srcRect/>
          <a:stretch>
            <a:fillRect/>
          </a:stretch>
        </p:blipFill>
        <p:spPr bwMode="auto">
          <a:xfrm>
            <a:off x="4114800" y="3733800"/>
            <a:ext cx="406400" cy="4064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015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1030153"/>
                                        </p:tgtEl>
                                      </p:cBhvr>
                                    </p:cmd>
                                  </p:childTnLst>
                                </p:cTn>
                              </p:par>
                            </p:childTnLst>
                          </p:cTn>
                        </p:par>
                      </p:childTnLst>
                    </p:cTn>
                  </p:par>
                </p:childTnLst>
              </p:cTn>
              <p:nextCondLst>
                <p:cond evt="onClick" delay="0">
                  <p:tgtEl>
                    <p:spTgt spid="103015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30153"/>
                </p:tgtEl>
              </p:cMediaNode>
            </p:audio>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2194" name="Rectangle 4"/>
          <p:cNvSpPr>
            <a:spLocks noGrp="1" noChangeArrowheads="1"/>
          </p:cNvSpPr>
          <p:nvPr>
            <p:ph type="title" idx="4294967295"/>
          </p:nvPr>
        </p:nvSpPr>
        <p:spPr>
          <a:xfrm>
            <a:off x="685800" y="0"/>
            <a:ext cx="7772400" cy="1143000"/>
          </a:xfrm>
          <a:noFill/>
        </p:spPr>
        <p:txBody>
          <a:bodyPr/>
          <a:lstStyle/>
          <a:p>
            <a:r>
              <a:rPr lang="en-US" sz="3200"/>
              <a:t>Artificial Language</a:t>
            </a:r>
          </a:p>
        </p:txBody>
      </p:sp>
      <p:sp>
        <p:nvSpPr>
          <p:cNvPr id="1032195" name="Text Box 5"/>
          <p:cNvSpPr txBox="1">
            <a:spLocks noChangeArrowheads="1"/>
          </p:cNvSpPr>
          <p:nvPr/>
        </p:nvSpPr>
        <p:spPr bwMode="auto">
          <a:xfrm>
            <a:off x="228600" y="1524000"/>
            <a:ext cx="8763000" cy="1768475"/>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The only cues to word boundaries were the transitional probabilities between syllables.</a:t>
            </a:r>
          </a:p>
          <a:p>
            <a:pPr>
              <a:spcBef>
                <a:spcPct val="50000"/>
              </a:spcBef>
            </a:pPr>
            <a:r>
              <a:rPr lang="en-US" sz="2200" b="0"/>
              <a:t>   Within words, transitional probability of syllables = 1.0</a:t>
            </a:r>
          </a:p>
          <a:p>
            <a:pPr>
              <a:spcBef>
                <a:spcPct val="50000"/>
              </a:spcBef>
            </a:pPr>
            <a:r>
              <a:rPr lang="en-US" sz="2200" b="0"/>
              <a:t>   Across word boundaries, transitional probability of syllables = 0.33</a:t>
            </a:r>
            <a:endParaRPr lang="en-US" b="0"/>
          </a:p>
        </p:txBody>
      </p:sp>
      <p:sp>
        <p:nvSpPr>
          <p:cNvPr id="1032196"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32197" name="Text Box 7"/>
          <p:cNvSpPr txBox="1">
            <a:spLocks noChangeArrowheads="1"/>
          </p:cNvSpPr>
          <p:nvPr/>
        </p:nvSpPr>
        <p:spPr bwMode="auto">
          <a:xfrm>
            <a:off x="304800" y="3733800"/>
            <a:ext cx="8534400" cy="1552575"/>
          </a:xfrm>
          <a:prstGeom prst="rect">
            <a:avLst/>
          </a:prstGeom>
          <a:noFill/>
          <a:ln w="9525">
            <a:noFill/>
            <a:miter lim="800000"/>
            <a:headEnd/>
            <a:tailEnd/>
          </a:ln>
        </p:spPr>
        <p:txBody>
          <a:bodyPr>
            <a:prstTxWarp prst="textNoShape">
              <a:avLst/>
            </a:prstTxWarp>
            <a:spAutoFit/>
          </a:bodyPr>
          <a:lstStyle/>
          <a:p>
            <a:pPr>
              <a:spcBef>
                <a:spcPct val="50000"/>
              </a:spcBef>
            </a:pPr>
            <a:endParaRPr lang="en-US" b="0"/>
          </a:p>
          <a:p>
            <a:pPr>
              <a:spcBef>
                <a:spcPct val="50000"/>
              </a:spcBef>
            </a:pPr>
            <a:r>
              <a:rPr lang="en-US" b="0" i="1"/>
              <a:t>tu pi ro go la bu bi da ku pa do ti go la bu tu pi ro pa do ti…</a:t>
            </a:r>
            <a:endParaRPr lang="en-US" b="0"/>
          </a:p>
          <a:p>
            <a:pPr>
              <a:spcBef>
                <a:spcPct val="50000"/>
              </a:spcBef>
            </a:pPr>
            <a:endParaRPr lang="en-US" b="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42" name="Rectangle 4"/>
          <p:cNvSpPr>
            <a:spLocks noGrp="1" noChangeArrowheads="1"/>
          </p:cNvSpPr>
          <p:nvPr>
            <p:ph type="title" idx="4294967295"/>
          </p:nvPr>
        </p:nvSpPr>
        <p:spPr>
          <a:xfrm>
            <a:off x="685800" y="0"/>
            <a:ext cx="7772400" cy="1143000"/>
          </a:xfrm>
          <a:noFill/>
        </p:spPr>
        <p:txBody>
          <a:bodyPr/>
          <a:lstStyle/>
          <a:p>
            <a:r>
              <a:rPr lang="en-US" sz="3200"/>
              <a:t>Artificial Language</a:t>
            </a:r>
          </a:p>
        </p:txBody>
      </p:sp>
      <p:sp>
        <p:nvSpPr>
          <p:cNvPr id="1034243" name="Text Box 5"/>
          <p:cNvSpPr txBox="1">
            <a:spLocks noChangeArrowheads="1"/>
          </p:cNvSpPr>
          <p:nvPr/>
        </p:nvSpPr>
        <p:spPr bwMode="auto">
          <a:xfrm>
            <a:off x="228600" y="1524000"/>
            <a:ext cx="8763000" cy="1768475"/>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The only cues to word boundaries were the transitional probabilities between syllables.</a:t>
            </a:r>
          </a:p>
          <a:p>
            <a:pPr>
              <a:spcBef>
                <a:spcPct val="50000"/>
              </a:spcBef>
            </a:pPr>
            <a:r>
              <a:rPr lang="en-US" sz="2200" b="0"/>
              <a:t>   </a:t>
            </a:r>
            <a:r>
              <a:rPr lang="en-US" sz="2200" b="0">
                <a:solidFill>
                  <a:schemeClr val="tx2"/>
                </a:solidFill>
              </a:rPr>
              <a:t>Within words, transitional probability of syllables = 1.0</a:t>
            </a:r>
          </a:p>
          <a:p>
            <a:pPr>
              <a:spcBef>
                <a:spcPct val="50000"/>
              </a:spcBef>
            </a:pPr>
            <a:r>
              <a:rPr lang="en-US" sz="2200" b="0"/>
              <a:t>   Across word boundaries, transitional probability of syllables = 0.33</a:t>
            </a:r>
            <a:endParaRPr lang="en-US" b="0"/>
          </a:p>
        </p:txBody>
      </p:sp>
      <p:sp>
        <p:nvSpPr>
          <p:cNvPr id="1034244"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34245" name="Text Box 7"/>
          <p:cNvSpPr txBox="1">
            <a:spLocks noChangeArrowheads="1"/>
          </p:cNvSpPr>
          <p:nvPr/>
        </p:nvSpPr>
        <p:spPr bwMode="auto">
          <a:xfrm>
            <a:off x="304800" y="3733800"/>
            <a:ext cx="8534400" cy="1552575"/>
          </a:xfrm>
          <a:prstGeom prst="rect">
            <a:avLst/>
          </a:prstGeom>
          <a:noFill/>
          <a:ln w="9525">
            <a:noFill/>
            <a:miter lim="800000"/>
            <a:headEnd/>
            <a:tailEnd/>
          </a:ln>
        </p:spPr>
        <p:txBody>
          <a:bodyPr>
            <a:prstTxWarp prst="textNoShape">
              <a:avLst/>
            </a:prstTxWarp>
            <a:spAutoFit/>
          </a:bodyPr>
          <a:lstStyle/>
          <a:p>
            <a:pPr>
              <a:spcBef>
                <a:spcPct val="50000"/>
              </a:spcBef>
            </a:pPr>
            <a:endParaRPr lang="en-US" b="0"/>
          </a:p>
          <a:p>
            <a:pPr>
              <a:spcBef>
                <a:spcPct val="50000"/>
              </a:spcBef>
            </a:pPr>
            <a:r>
              <a:rPr lang="en-US" b="0" i="1"/>
              <a:t>tu pi ro go la bu bi da ku pa do ti go la bu tu pi ro pa do ti…</a:t>
            </a:r>
            <a:endParaRPr lang="en-US" b="0"/>
          </a:p>
          <a:p>
            <a:pPr>
              <a:spcBef>
                <a:spcPct val="50000"/>
              </a:spcBef>
            </a:pPr>
            <a:endParaRPr lang="en-US" b="0"/>
          </a:p>
        </p:txBody>
      </p:sp>
      <p:sp>
        <p:nvSpPr>
          <p:cNvPr id="1034246" name="AutoShape 8"/>
          <p:cNvSpPr>
            <a:spLocks noChangeArrowheads="1"/>
          </p:cNvSpPr>
          <p:nvPr/>
        </p:nvSpPr>
        <p:spPr bwMode="auto">
          <a:xfrm>
            <a:off x="304800" y="4267200"/>
            <a:ext cx="762000" cy="4572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34247" name="Text Box 9"/>
          <p:cNvSpPr txBox="1">
            <a:spLocks noChangeArrowheads="1"/>
          </p:cNvSpPr>
          <p:nvPr/>
        </p:nvSpPr>
        <p:spPr bwMode="auto">
          <a:xfrm>
            <a:off x="288925" y="3752850"/>
            <a:ext cx="259080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TrProb(“tu” “pi”) = 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6290" name="Rectangle 4"/>
          <p:cNvSpPr>
            <a:spLocks noGrp="1" noChangeArrowheads="1"/>
          </p:cNvSpPr>
          <p:nvPr>
            <p:ph type="title" idx="4294967295"/>
          </p:nvPr>
        </p:nvSpPr>
        <p:spPr>
          <a:xfrm>
            <a:off x="685800" y="0"/>
            <a:ext cx="7772400" cy="1143000"/>
          </a:xfrm>
          <a:noFill/>
        </p:spPr>
        <p:txBody>
          <a:bodyPr/>
          <a:lstStyle/>
          <a:p>
            <a:r>
              <a:rPr lang="en-US" sz="3200"/>
              <a:t>Artificial Language</a:t>
            </a:r>
          </a:p>
        </p:txBody>
      </p:sp>
      <p:sp>
        <p:nvSpPr>
          <p:cNvPr id="1036291" name="Text Box 5"/>
          <p:cNvSpPr txBox="1">
            <a:spLocks noChangeArrowheads="1"/>
          </p:cNvSpPr>
          <p:nvPr/>
        </p:nvSpPr>
        <p:spPr bwMode="auto">
          <a:xfrm>
            <a:off x="228600" y="1524000"/>
            <a:ext cx="8763000" cy="1768475"/>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The only cues to word boundaries were the transitional probabilities between syllables.</a:t>
            </a:r>
          </a:p>
          <a:p>
            <a:pPr>
              <a:spcBef>
                <a:spcPct val="50000"/>
              </a:spcBef>
            </a:pPr>
            <a:r>
              <a:rPr lang="en-US" sz="2200" b="0"/>
              <a:t>   </a:t>
            </a:r>
            <a:r>
              <a:rPr lang="en-US" sz="2200" b="0">
                <a:solidFill>
                  <a:schemeClr val="tx2"/>
                </a:solidFill>
              </a:rPr>
              <a:t>Within words, transitional probability of syllables = 1.0</a:t>
            </a:r>
          </a:p>
          <a:p>
            <a:pPr>
              <a:spcBef>
                <a:spcPct val="50000"/>
              </a:spcBef>
            </a:pPr>
            <a:r>
              <a:rPr lang="en-US" sz="2200" b="0"/>
              <a:t>   Across word boundaries, transitional probability of syllables = 0.33</a:t>
            </a:r>
            <a:endParaRPr lang="en-US" b="0"/>
          </a:p>
        </p:txBody>
      </p:sp>
      <p:sp>
        <p:nvSpPr>
          <p:cNvPr id="1036292"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36293" name="Text Box 7"/>
          <p:cNvSpPr txBox="1">
            <a:spLocks noChangeArrowheads="1"/>
          </p:cNvSpPr>
          <p:nvPr/>
        </p:nvSpPr>
        <p:spPr bwMode="auto">
          <a:xfrm>
            <a:off x="304800" y="3733800"/>
            <a:ext cx="8534400" cy="1552575"/>
          </a:xfrm>
          <a:prstGeom prst="rect">
            <a:avLst/>
          </a:prstGeom>
          <a:noFill/>
          <a:ln w="9525">
            <a:noFill/>
            <a:miter lim="800000"/>
            <a:headEnd/>
            <a:tailEnd/>
          </a:ln>
        </p:spPr>
        <p:txBody>
          <a:bodyPr>
            <a:prstTxWarp prst="textNoShape">
              <a:avLst/>
            </a:prstTxWarp>
            <a:spAutoFit/>
          </a:bodyPr>
          <a:lstStyle/>
          <a:p>
            <a:pPr>
              <a:spcBef>
                <a:spcPct val="50000"/>
              </a:spcBef>
            </a:pPr>
            <a:endParaRPr lang="en-US" b="0"/>
          </a:p>
          <a:p>
            <a:pPr>
              <a:spcBef>
                <a:spcPct val="50000"/>
              </a:spcBef>
            </a:pPr>
            <a:r>
              <a:rPr lang="en-US" b="0" i="1"/>
              <a:t>tu pi ro go la bu bi da ku pa do ti go la bu tu pi ro pa do ti…</a:t>
            </a:r>
            <a:endParaRPr lang="en-US" b="0"/>
          </a:p>
          <a:p>
            <a:pPr>
              <a:spcBef>
                <a:spcPct val="50000"/>
              </a:spcBef>
            </a:pPr>
            <a:endParaRPr lang="en-US" b="0"/>
          </a:p>
        </p:txBody>
      </p:sp>
      <p:sp>
        <p:nvSpPr>
          <p:cNvPr id="1036294" name="AutoShape 8"/>
          <p:cNvSpPr>
            <a:spLocks noChangeArrowheads="1"/>
          </p:cNvSpPr>
          <p:nvPr/>
        </p:nvSpPr>
        <p:spPr bwMode="auto">
          <a:xfrm>
            <a:off x="304800" y="4267200"/>
            <a:ext cx="762000" cy="4572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36295" name="Text Box 9"/>
          <p:cNvSpPr txBox="1">
            <a:spLocks noChangeArrowheads="1"/>
          </p:cNvSpPr>
          <p:nvPr/>
        </p:nvSpPr>
        <p:spPr bwMode="auto">
          <a:xfrm>
            <a:off x="288925" y="3752850"/>
            <a:ext cx="677545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TrProb(“tu” “pi”) = 1.0 = TrProb(“go” “la”), TrProb(“pa” “do”)</a:t>
            </a:r>
          </a:p>
        </p:txBody>
      </p:sp>
      <p:sp>
        <p:nvSpPr>
          <p:cNvPr id="1036296" name="AutoShape 10"/>
          <p:cNvSpPr>
            <a:spLocks noChangeArrowheads="1"/>
          </p:cNvSpPr>
          <p:nvPr/>
        </p:nvSpPr>
        <p:spPr bwMode="auto">
          <a:xfrm>
            <a:off x="6019800" y="4267200"/>
            <a:ext cx="685800" cy="4572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36297" name="AutoShape 11"/>
          <p:cNvSpPr>
            <a:spLocks noChangeArrowheads="1"/>
          </p:cNvSpPr>
          <p:nvPr/>
        </p:nvSpPr>
        <p:spPr bwMode="auto">
          <a:xfrm>
            <a:off x="1447800" y="4267200"/>
            <a:ext cx="685800" cy="4572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
        <p:nvSpPr>
          <p:cNvPr id="1036298" name="AutoShape 13"/>
          <p:cNvSpPr>
            <a:spLocks noChangeArrowheads="1"/>
          </p:cNvSpPr>
          <p:nvPr/>
        </p:nvSpPr>
        <p:spPr bwMode="auto">
          <a:xfrm>
            <a:off x="7010400" y="4267200"/>
            <a:ext cx="838200" cy="457200"/>
          </a:xfrm>
          <a:prstGeom prst="roundRect">
            <a:avLst>
              <a:gd name="adj" fmla="val 16667"/>
            </a:avLst>
          </a:prstGeom>
          <a:noFill/>
          <a:ln w="38100">
            <a:solidFill>
              <a:schemeClr val="tx2"/>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8338" name="Rectangle 4"/>
          <p:cNvSpPr>
            <a:spLocks noGrp="1" noChangeArrowheads="1"/>
          </p:cNvSpPr>
          <p:nvPr>
            <p:ph type="title" idx="4294967295"/>
          </p:nvPr>
        </p:nvSpPr>
        <p:spPr>
          <a:xfrm>
            <a:off x="685800" y="0"/>
            <a:ext cx="7772400" cy="1143000"/>
          </a:xfrm>
          <a:noFill/>
        </p:spPr>
        <p:txBody>
          <a:bodyPr/>
          <a:lstStyle/>
          <a:p>
            <a:r>
              <a:rPr lang="en-US" sz="3200"/>
              <a:t>Artificial Language</a:t>
            </a:r>
          </a:p>
        </p:txBody>
      </p:sp>
      <p:sp>
        <p:nvSpPr>
          <p:cNvPr id="1038339" name="Text Box 5"/>
          <p:cNvSpPr txBox="1">
            <a:spLocks noChangeArrowheads="1"/>
          </p:cNvSpPr>
          <p:nvPr/>
        </p:nvSpPr>
        <p:spPr bwMode="auto">
          <a:xfrm>
            <a:off x="228600" y="1524000"/>
            <a:ext cx="8763000" cy="1768475"/>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The only cues to word boundaries were the transitional probabilities between syllables.</a:t>
            </a:r>
          </a:p>
          <a:p>
            <a:pPr>
              <a:spcBef>
                <a:spcPct val="50000"/>
              </a:spcBef>
            </a:pPr>
            <a:r>
              <a:rPr lang="en-US" sz="2200" b="0"/>
              <a:t>   Within words, transitional probability of syllables = 1.0</a:t>
            </a:r>
          </a:p>
          <a:p>
            <a:pPr>
              <a:spcBef>
                <a:spcPct val="50000"/>
              </a:spcBef>
            </a:pPr>
            <a:r>
              <a:rPr lang="en-US" sz="2200" b="0"/>
              <a:t>   </a:t>
            </a:r>
            <a:r>
              <a:rPr lang="en-US" sz="2200" b="0">
                <a:solidFill>
                  <a:schemeClr val="accent2"/>
                </a:solidFill>
              </a:rPr>
              <a:t>Across word boundaries, transitional probability of syllables = 0.33</a:t>
            </a:r>
            <a:endParaRPr lang="en-US" b="0">
              <a:solidFill>
                <a:schemeClr val="accent2"/>
              </a:solidFill>
            </a:endParaRPr>
          </a:p>
        </p:txBody>
      </p:sp>
      <p:sp>
        <p:nvSpPr>
          <p:cNvPr id="1038340"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38341" name="Text Box 7"/>
          <p:cNvSpPr txBox="1">
            <a:spLocks noChangeArrowheads="1"/>
          </p:cNvSpPr>
          <p:nvPr/>
        </p:nvSpPr>
        <p:spPr bwMode="auto">
          <a:xfrm>
            <a:off x="304800" y="3733800"/>
            <a:ext cx="8534400" cy="1552575"/>
          </a:xfrm>
          <a:prstGeom prst="rect">
            <a:avLst/>
          </a:prstGeom>
          <a:noFill/>
          <a:ln w="9525">
            <a:noFill/>
            <a:miter lim="800000"/>
            <a:headEnd/>
            <a:tailEnd/>
          </a:ln>
        </p:spPr>
        <p:txBody>
          <a:bodyPr>
            <a:prstTxWarp prst="textNoShape">
              <a:avLst/>
            </a:prstTxWarp>
            <a:spAutoFit/>
          </a:bodyPr>
          <a:lstStyle/>
          <a:p>
            <a:pPr>
              <a:spcBef>
                <a:spcPct val="50000"/>
              </a:spcBef>
            </a:pPr>
            <a:endParaRPr lang="en-US" b="0"/>
          </a:p>
          <a:p>
            <a:pPr>
              <a:spcBef>
                <a:spcPct val="50000"/>
              </a:spcBef>
            </a:pPr>
            <a:r>
              <a:rPr lang="en-US" b="0" i="1"/>
              <a:t>tu pi ro go la bu bi da ku pa do ti go la bu tu pi ro pa do ti…</a:t>
            </a:r>
            <a:endParaRPr lang="en-US" b="0"/>
          </a:p>
          <a:p>
            <a:pPr>
              <a:spcBef>
                <a:spcPct val="50000"/>
              </a:spcBef>
            </a:pPr>
            <a:endParaRPr lang="en-US" b="0"/>
          </a:p>
        </p:txBody>
      </p:sp>
      <p:sp>
        <p:nvSpPr>
          <p:cNvPr id="1038342" name="AutoShape 8"/>
          <p:cNvSpPr>
            <a:spLocks noChangeArrowheads="1"/>
          </p:cNvSpPr>
          <p:nvPr/>
        </p:nvSpPr>
        <p:spPr bwMode="auto">
          <a:xfrm>
            <a:off x="1066800" y="4267200"/>
            <a:ext cx="762000" cy="457200"/>
          </a:xfrm>
          <a:prstGeom prst="roundRect">
            <a:avLst>
              <a:gd name="adj" fmla="val 16667"/>
            </a:avLst>
          </a:prstGeom>
          <a:noFill/>
          <a:ln w="38100">
            <a:solidFill>
              <a:schemeClr val="accent2"/>
            </a:solidFill>
            <a:round/>
            <a:headEnd/>
            <a:tailEnd/>
          </a:ln>
        </p:spPr>
        <p:txBody>
          <a:bodyPr wrap="none" anchor="ctr">
            <a:prstTxWarp prst="textNoShape">
              <a:avLst/>
            </a:prstTxWarp>
          </a:bodyPr>
          <a:lstStyle/>
          <a:p>
            <a:endParaRPr lang="en-US"/>
          </a:p>
        </p:txBody>
      </p:sp>
      <p:sp>
        <p:nvSpPr>
          <p:cNvPr id="1038343" name="Text Box 9"/>
          <p:cNvSpPr txBox="1">
            <a:spLocks noChangeArrowheads="1"/>
          </p:cNvSpPr>
          <p:nvPr/>
        </p:nvSpPr>
        <p:spPr bwMode="auto">
          <a:xfrm>
            <a:off x="304800" y="3429000"/>
            <a:ext cx="39608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2"/>
                </a:solidFill>
              </a:rPr>
              <a:t>TrProb(“ro” “go”) &lt; 1.0 (0.3333…)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7138" name="Rectangle 4"/>
          <p:cNvSpPr>
            <a:spLocks noGrp="1" noChangeArrowheads="1"/>
          </p:cNvSpPr>
          <p:nvPr>
            <p:ph type="title" idx="4294967295"/>
          </p:nvPr>
        </p:nvSpPr>
        <p:spPr>
          <a:xfrm>
            <a:off x="0" y="152400"/>
            <a:ext cx="9144000" cy="1143000"/>
          </a:xfrm>
          <a:noFill/>
        </p:spPr>
        <p:txBody>
          <a:bodyPr/>
          <a:lstStyle/>
          <a:p>
            <a:r>
              <a:rPr lang="en-US" sz="3200"/>
              <a:t>Computational Problem</a:t>
            </a:r>
          </a:p>
        </p:txBody>
      </p:sp>
      <p:sp>
        <p:nvSpPr>
          <p:cNvPr id="987139" name="Rectangle 5"/>
          <p:cNvSpPr>
            <a:spLocks noGrp="1" noChangeArrowheads="1"/>
          </p:cNvSpPr>
          <p:nvPr>
            <p:ph type="body" idx="4294967295"/>
          </p:nvPr>
        </p:nvSpPr>
        <p:spPr>
          <a:xfrm>
            <a:off x="381000" y="1371600"/>
            <a:ext cx="8534400" cy="2133600"/>
          </a:xfrm>
          <a:noFill/>
        </p:spPr>
        <p:txBody>
          <a:bodyPr/>
          <a:lstStyle/>
          <a:p>
            <a:pPr>
              <a:buFontTx/>
              <a:buNone/>
            </a:pPr>
            <a:r>
              <a:rPr lang="en-US" sz="2400"/>
              <a:t>	</a:t>
            </a:r>
          </a:p>
          <a:p>
            <a:pPr>
              <a:buFontTx/>
              <a:buNone/>
            </a:pPr>
            <a:endParaRPr lang="en-US" sz="2400"/>
          </a:p>
          <a:p>
            <a:pPr>
              <a:buFontTx/>
              <a:buNone/>
            </a:pPr>
            <a:r>
              <a:rPr lang="en-US" sz="2400"/>
              <a:t>		Divide spoken speech into individual words</a:t>
            </a:r>
          </a:p>
        </p:txBody>
      </p:sp>
      <p:pic>
        <p:nvPicPr>
          <p:cNvPr id="7" name="Picture 6"/>
          <p:cNvPicPr>
            <a:picLocks noChangeAspect="1"/>
          </p:cNvPicPr>
          <p:nvPr/>
        </p:nvPicPr>
        <p:blipFill>
          <a:blip r:embed="rId3"/>
          <a:stretch>
            <a:fillRect/>
          </a:stretch>
        </p:blipFill>
        <p:spPr>
          <a:xfrm>
            <a:off x="762000" y="3429001"/>
            <a:ext cx="5086350" cy="5304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0386" name="Rectangle 4"/>
          <p:cNvSpPr>
            <a:spLocks noGrp="1" noChangeArrowheads="1"/>
          </p:cNvSpPr>
          <p:nvPr>
            <p:ph type="title" idx="4294967295"/>
          </p:nvPr>
        </p:nvSpPr>
        <p:spPr>
          <a:xfrm>
            <a:off x="685800" y="0"/>
            <a:ext cx="7772400" cy="1143000"/>
          </a:xfrm>
          <a:noFill/>
        </p:spPr>
        <p:txBody>
          <a:bodyPr/>
          <a:lstStyle/>
          <a:p>
            <a:r>
              <a:rPr lang="en-US" sz="3200"/>
              <a:t>Artificial Language</a:t>
            </a:r>
          </a:p>
        </p:txBody>
      </p:sp>
      <p:sp>
        <p:nvSpPr>
          <p:cNvPr id="1040387" name="Text Box 5"/>
          <p:cNvSpPr txBox="1">
            <a:spLocks noChangeArrowheads="1"/>
          </p:cNvSpPr>
          <p:nvPr/>
        </p:nvSpPr>
        <p:spPr bwMode="auto">
          <a:xfrm>
            <a:off x="228600" y="1524000"/>
            <a:ext cx="8763000" cy="1768475"/>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The only cues to word boundaries were the transitional probabilities between syllables.</a:t>
            </a:r>
          </a:p>
          <a:p>
            <a:pPr>
              <a:spcBef>
                <a:spcPct val="50000"/>
              </a:spcBef>
            </a:pPr>
            <a:r>
              <a:rPr lang="en-US" sz="2200" b="0"/>
              <a:t>   Within words, transitional probability of syllables = 1.0</a:t>
            </a:r>
          </a:p>
          <a:p>
            <a:pPr>
              <a:spcBef>
                <a:spcPct val="50000"/>
              </a:spcBef>
            </a:pPr>
            <a:r>
              <a:rPr lang="en-US" sz="2200" b="0"/>
              <a:t>   </a:t>
            </a:r>
            <a:r>
              <a:rPr lang="en-US" sz="2200" b="0">
                <a:solidFill>
                  <a:schemeClr val="accent2"/>
                </a:solidFill>
              </a:rPr>
              <a:t>Across word boundaries, transitional probability of syllables = 0.33</a:t>
            </a:r>
            <a:endParaRPr lang="en-US" b="0">
              <a:solidFill>
                <a:schemeClr val="accent2"/>
              </a:solidFill>
            </a:endParaRPr>
          </a:p>
        </p:txBody>
      </p:sp>
      <p:sp>
        <p:nvSpPr>
          <p:cNvPr id="1040388"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40389" name="Text Box 7"/>
          <p:cNvSpPr txBox="1">
            <a:spLocks noChangeArrowheads="1"/>
          </p:cNvSpPr>
          <p:nvPr/>
        </p:nvSpPr>
        <p:spPr bwMode="auto">
          <a:xfrm>
            <a:off x="304800" y="3733800"/>
            <a:ext cx="8534400" cy="1552575"/>
          </a:xfrm>
          <a:prstGeom prst="rect">
            <a:avLst/>
          </a:prstGeom>
          <a:noFill/>
          <a:ln w="9525">
            <a:noFill/>
            <a:miter lim="800000"/>
            <a:headEnd/>
            <a:tailEnd/>
          </a:ln>
        </p:spPr>
        <p:txBody>
          <a:bodyPr>
            <a:prstTxWarp prst="textNoShape">
              <a:avLst/>
            </a:prstTxWarp>
            <a:spAutoFit/>
          </a:bodyPr>
          <a:lstStyle/>
          <a:p>
            <a:pPr>
              <a:spcBef>
                <a:spcPct val="50000"/>
              </a:spcBef>
            </a:pPr>
            <a:endParaRPr lang="en-US" b="0"/>
          </a:p>
          <a:p>
            <a:pPr>
              <a:spcBef>
                <a:spcPct val="50000"/>
              </a:spcBef>
            </a:pPr>
            <a:r>
              <a:rPr lang="en-US" b="0" i="1"/>
              <a:t>tu pi ro go la bu bi da ku pa do ti go la bu tu pi ro pa do ti…</a:t>
            </a:r>
            <a:endParaRPr lang="en-US" b="0"/>
          </a:p>
          <a:p>
            <a:pPr>
              <a:spcBef>
                <a:spcPct val="50000"/>
              </a:spcBef>
            </a:pPr>
            <a:endParaRPr lang="en-US" b="0"/>
          </a:p>
        </p:txBody>
      </p:sp>
      <p:sp>
        <p:nvSpPr>
          <p:cNvPr id="1040390" name="AutoShape 8"/>
          <p:cNvSpPr>
            <a:spLocks noChangeArrowheads="1"/>
          </p:cNvSpPr>
          <p:nvPr/>
        </p:nvSpPr>
        <p:spPr bwMode="auto">
          <a:xfrm>
            <a:off x="1066800" y="4267200"/>
            <a:ext cx="762000" cy="457200"/>
          </a:xfrm>
          <a:prstGeom prst="roundRect">
            <a:avLst>
              <a:gd name="adj" fmla="val 16667"/>
            </a:avLst>
          </a:prstGeom>
          <a:noFill/>
          <a:ln w="38100">
            <a:solidFill>
              <a:schemeClr val="accent2"/>
            </a:solidFill>
            <a:round/>
            <a:headEnd/>
            <a:tailEnd/>
          </a:ln>
        </p:spPr>
        <p:txBody>
          <a:bodyPr wrap="none" anchor="ctr">
            <a:prstTxWarp prst="textNoShape">
              <a:avLst/>
            </a:prstTxWarp>
          </a:bodyPr>
          <a:lstStyle/>
          <a:p>
            <a:endParaRPr lang="en-US"/>
          </a:p>
        </p:txBody>
      </p:sp>
      <p:sp>
        <p:nvSpPr>
          <p:cNvPr id="1040391" name="Text Box 9"/>
          <p:cNvSpPr txBox="1">
            <a:spLocks noChangeArrowheads="1"/>
          </p:cNvSpPr>
          <p:nvPr/>
        </p:nvSpPr>
        <p:spPr bwMode="auto">
          <a:xfrm>
            <a:off x="228600" y="3505200"/>
            <a:ext cx="8915400" cy="701675"/>
          </a:xfrm>
          <a:prstGeom prst="rect">
            <a:avLst/>
          </a:prstGeom>
          <a:noFill/>
          <a:ln w="9525">
            <a:noFill/>
            <a:miter lim="800000"/>
            <a:headEnd/>
            <a:tailEnd/>
          </a:ln>
        </p:spPr>
        <p:txBody>
          <a:bodyPr>
            <a:prstTxWarp prst="textNoShape">
              <a:avLst/>
            </a:prstTxWarp>
            <a:spAutoFit/>
          </a:bodyPr>
          <a:lstStyle/>
          <a:p>
            <a:r>
              <a:rPr lang="en-US" sz="2000" b="0">
                <a:solidFill>
                  <a:schemeClr val="accent2"/>
                </a:solidFill>
              </a:rPr>
              <a:t>TrProb(“ro” “go”), TrProb(“ro” “pa”) = 0.3333… &lt; </a:t>
            </a:r>
          </a:p>
          <a:p>
            <a:r>
              <a:rPr lang="en-US" sz="2000" b="0">
                <a:solidFill>
                  <a:schemeClr val="accent2"/>
                </a:solidFill>
              </a:rPr>
              <a:t>	1.0 = TrPrb(“pi” ro”), TrProb (“go” “la”), TrProb(“pa” “do”)</a:t>
            </a:r>
          </a:p>
        </p:txBody>
      </p:sp>
      <p:sp>
        <p:nvSpPr>
          <p:cNvPr id="1040392" name="AutoShape 10"/>
          <p:cNvSpPr>
            <a:spLocks noChangeArrowheads="1"/>
          </p:cNvSpPr>
          <p:nvPr/>
        </p:nvSpPr>
        <p:spPr bwMode="auto">
          <a:xfrm>
            <a:off x="6705600" y="4267200"/>
            <a:ext cx="762000" cy="457200"/>
          </a:xfrm>
          <a:prstGeom prst="roundRect">
            <a:avLst>
              <a:gd name="adj" fmla="val 16667"/>
            </a:avLst>
          </a:prstGeom>
          <a:noFill/>
          <a:ln w="38100">
            <a:solidFill>
              <a:schemeClr val="accent2"/>
            </a:solidFill>
            <a:round/>
            <a:headEnd/>
            <a:tailEnd/>
          </a:ln>
        </p:spPr>
        <p:txBody>
          <a:bodyPr wrap="none" anchor="ctr">
            <a:prstTxWarp prst="textNoShape">
              <a:avLst/>
            </a:prstTxWarp>
          </a:bodyPr>
          <a:lstStyle/>
          <a:p>
            <a:endParaRPr lang="en-US"/>
          </a:p>
        </p:txBody>
      </p:sp>
      <p:sp>
        <p:nvSpPr>
          <p:cNvPr id="1040393" name="Text Box 11"/>
          <p:cNvSpPr txBox="1">
            <a:spLocks noChangeArrowheads="1"/>
          </p:cNvSpPr>
          <p:nvPr/>
        </p:nvSpPr>
        <p:spPr bwMode="auto">
          <a:xfrm>
            <a:off x="762000" y="5029200"/>
            <a:ext cx="2032000" cy="427038"/>
          </a:xfrm>
          <a:prstGeom prst="rect">
            <a:avLst/>
          </a:prstGeom>
          <a:noFill/>
          <a:ln w="9525">
            <a:noFill/>
            <a:miter lim="800000"/>
            <a:headEnd/>
            <a:tailEnd/>
          </a:ln>
        </p:spPr>
        <p:txBody>
          <a:bodyPr wrap="none">
            <a:prstTxWarp prst="textNoShape">
              <a:avLst/>
            </a:prstTxWarp>
            <a:spAutoFit/>
          </a:bodyPr>
          <a:lstStyle/>
          <a:p>
            <a:r>
              <a:rPr lang="en-US" sz="2200" b="0">
                <a:solidFill>
                  <a:schemeClr val="folHlink"/>
                </a:solidFill>
              </a:rPr>
              <a:t>word boundary</a:t>
            </a:r>
          </a:p>
        </p:txBody>
      </p:sp>
      <p:sp>
        <p:nvSpPr>
          <p:cNvPr id="1040394" name="Line 12"/>
          <p:cNvSpPr>
            <a:spLocks noChangeShapeType="1"/>
          </p:cNvSpPr>
          <p:nvPr/>
        </p:nvSpPr>
        <p:spPr bwMode="auto">
          <a:xfrm>
            <a:off x="1371600" y="4191000"/>
            <a:ext cx="0" cy="685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1040395" name="Line 13"/>
          <p:cNvSpPr>
            <a:spLocks noChangeShapeType="1"/>
          </p:cNvSpPr>
          <p:nvPr/>
        </p:nvSpPr>
        <p:spPr bwMode="auto">
          <a:xfrm>
            <a:off x="7010400" y="4191000"/>
            <a:ext cx="0" cy="685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1040396" name="Text Box 14"/>
          <p:cNvSpPr txBox="1">
            <a:spLocks noChangeArrowheads="1"/>
          </p:cNvSpPr>
          <p:nvPr/>
        </p:nvSpPr>
        <p:spPr bwMode="auto">
          <a:xfrm>
            <a:off x="6096000" y="4953000"/>
            <a:ext cx="2032000" cy="427038"/>
          </a:xfrm>
          <a:prstGeom prst="rect">
            <a:avLst/>
          </a:prstGeom>
          <a:noFill/>
          <a:ln w="9525">
            <a:noFill/>
            <a:miter lim="800000"/>
            <a:headEnd/>
            <a:tailEnd/>
          </a:ln>
        </p:spPr>
        <p:txBody>
          <a:bodyPr wrap="none">
            <a:prstTxWarp prst="textNoShape">
              <a:avLst/>
            </a:prstTxWarp>
            <a:spAutoFit/>
          </a:bodyPr>
          <a:lstStyle/>
          <a:p>
            <a:r>
              <a:rPr lang="en-US" sz="2200" b="0">
                <a:solidFill>
                  <a:schemeClr val="folHlink"/>
                </a:solidFill>
              </a:rPr>
              <a:t>word boundary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2434" name="Rectangle 4"/>
          <p:cNvSpPr>
            <a:spLocks noGrp="1" noChangeArrowheads="1"/>
          </p:cNvSpPr>
          <p:nvPr>
            <p:ph type="title" idx="4294967295"/>
          </p:nvPr>
        </p:nvSpPr>
        <p:spPr>
          <a:xfrm>
            <a:off x="685800" y="0"/>
            <a:ext cx="7772400" cy="1143000"/>
          </a:xfrm>
          <a:noFill/>
        </p:spPr>
        <p:txBody>
          <a:bodyPr/>
          <a:lstStyle/>
          <a:p>
            <a:r>
              <a:rPr lang="en-US" sz="3200"/>
              <a:t>Testing Infant Sensitivity</a:t>
            </a:r>
          </a:p>
        </p:txBody>
      </p:sp>
      <p:sp>
        <p:nvSpPr>
          <p:cNvPr id="1042435" name="Text Box 5"/>
          <p:cNvSpPr txBox="1">
            <a:spLocks noChangeArrowheads="1"/>
          </p:cNvSpPr>
          <p:nvPr/>
        </p:nvSpPr>
        <p:spPr bwMode="auto">
          <a:xfrm>
            <a:off x="228600" y="1524000"/>
            <a:ext cx="8763000" cy="3446463"/>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Expt 1, test trial: </a:t>
            </a:r>
          </a:p>
          <a:p>
            <a:pPr>
              <a:spcBef>
                <a:spcPct val="50000"/>
              </a:spcBef>
            </a:pPr>
            <a:r>
              <a:rPr lang="en-US" sz="2200" b="0"/>
              <a:t>   Each infant presented with repetitions of 1 of 4 words</a:t>
            </a:r>
          </a:p>
          <a:p>
            <a:pPr>
              <a:spcBef>
                <a:spcPct val="50000"/>
              </a:spcBef>
            </a:pPr>
            <a:r>
              <a:rPr lang="en-US" sz="2200" b="0"/>
              <a:t>      2 were “real” words </a:t>
            </a:r>
          </a:p>
          <a:p>
            <a:pPr>
              <a:spcBef>
                <a:spcPct val="50000"/>
              </a:spcBef>
            </a:pPr>
            <a:r>
              <a:rPr lang="en-US" sz="2200" b="0"/>
              <a:t>         (ex: </a:t>
            </a:r>
            <a:r>
              <a:rPr lang="en-US" sz="2200" b="0" i="1"/>
              <a:t>tupiro, golabu</a:t>
            </a:r>
            <a:r>
              <a:rPr lang="en-US" sz="2200" b="0"/>
              <a:t>)</a:t>
            </a:r>
          </a:p>
          <a:p>
            <a:pPr>
              <a:spcBef>
                <a:spcPct val="50000"/>
              </a:spcBef>
            </a:pPr>
            <a:endParaRPr lang="en-US" sz="2200" b="0"/>
          </a:p>
          <a:p>
            <a:pPr>
              <a:spcBef>
                <a:spcPct val="50000"/>
              </a:spcBef>
            </a:pPr>
            <a:r>
              <a:rPr lang="en-US" sz="2200" b="0"/>
              <a:t>      2 were “fake” words whose syllables were jumbled up </a:t>
            </a:r>
          </a:p>
          <a:p>
            <a:pPr>
              <a:spcBef>
                <a:spcPct val="50000"/>
              </a:spcBef>
            </a:pPr>
            <a:r>
              <a:rPr lang="en-US" sz="2200" b="0"/>
              <a:t>         (ex: </a:t>
            </a:r>
            <a:r>
              <a:rPr lang="en-US" sz="2200" b="0" i="1"/>
              <a:t>ropitu, bulago</a:t>
            </a:r>
            <a:r>
              <a:rPr lang="en-US" sz="2200" b="0"/>
              <a:t>)</a:t>
            </a:r>
          </a:p>
        </p:txBody>
      </p:sp>
      <p:sp>
        <p:nvSpPr>
          <p:cNvPr id="1042436"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42437" name="Text Box 15"/>
          <p:cNvSpPr txBox="1">
            <a:spLocks noChangeArrowheads="1"/>
          </p:cNvSpPr>
          <p:nvPr/>
        </p:nvSpPr>
        <p:spPr bwMode="auto">
          <a:xfrm>
            <a:off x="304800" y="5305425"/>
            <a:ext cx="8534400" cy="1552575"/>
          </a:xfrm>
          <a:prstGeom prst="rect">
            <a:avLst/>
          </a:prstGeom>
          <a:noFill/>
          <a:ln w="9525">
            <a:noFill/>
            <a:miter lim="800000"/>
            <a:headEnd/>
            <a:tailEnd/>
          </a:ln>
        </p:spPr>
        <p:txBody>
          <a:bodyPr>
            <a:prstTxWarp prst="textNoShape">
              <a:avLst/>
            </a:prstTxWarp>
            <a:spAutoFit/>
          </a:bodyPr>
          <a:lstStyle/>
          <a:p>
            <a:pPr>
              <a:spcBef>
                <a:spcPct val="50000"/>
              </a:spcBef>
            </a:pPr>
            <a:endParaRPr lang="en-US" b="0">
              <a:solidFill>
                <a:schemeClr val="tx2"/>
              </a:solidFill>
            </a:endParaRPr>
          </a:p>
          <a:p>
            <a:pPr>
              <a:spcBef>
                <a:spcPct val="50000"/>
              </a:spcBef>
            </a:pPr>
            <a:r>
              <a:rPr lang="en-US" b="0" i="1">
                <a:solidFill>
                  <a:schemeClr val="tx2"/>
                </a:solidFill>
              </a:rPr>
              <a:t>tu pi ro go la bu bi da ku pa do ti go la bu tu pi ro pa do ti…</a:t>
            </a:r>
            <a:endParaRPr lang="en-US" b="0">
              <a:solidFill>
                <a:schemeClr val="tx2"/>
              </a:solidFill>
            </a:endParaRPr>
          </a:p>
          <a:p>
            <a:pPr>
              <a:spcBef>
                <a:spcPct val="50000"/>
              </a:spcBef>
            </a:pPr>
            <a:endParaRPr lang="en-US" b="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82" name="Rectangle 4"/>
          <p:cNvSpPr>
            <a:spLocks noGrp="1" noChangeArrowheads="1"/>
          </p:cNvSpPr>
          <p:nvPr>
            <p:ph type="title" idx="4294967295"/>
          </p:nvPr>
        </p:nvSpPr>
        <p:spPr>
          <a:xfrm>
            <a:off x="685800" y="0"/>
            <a:ext cx="7772400" cy="1143000"/>
          </a:xfrm>
          <a:noFill/>
        </p:spPr>
        <p:txBody>
          <a:bodyPr/>
          <a:lstStyle/>
          <a:p>
            <a:r>
              <a:rPr lang="en-US" sz="3200"/>
              <a:t>Testing Infant Sensitivity</a:t>
            </a:r>
          </a:p>
        </p:txBody>
      </p:sp>
      <p:sp>
        <p:nvSpPr>
          <p:cNvPr id="1044483" name="Text Box 5"/>
          <p:cNvSpPr txBox="1">
            <a:spLocks noChangeArrowheads="1"/>
          </p:cNvSpPr>
          <p:nvPr/>
        </p:nvSpPr>
        <p:spPr bwMode="auto">
          <a:xfrm>
            <a:off x="228600" y="1524000"/>
            <a:ext cx="8763000" cy="3446463"/>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Expt 1, test trial: </a:t>
            </a:r>
          </a:p>
          <a:p>
            <a:pPr>
              <a:spcBef>
                <a:spcPct val="50000"/>
              </a:spcBef>
            </a:pPr>
            <a:r>
              <a:rPr lang="en-US" sz="2200" b="0"/>
              <a:t>   Each infant presented with repetitions of 1 of 4 words</a:t>
            </a:r>
          </a:p>
          <a:p>
            <a:pPr>
              <a:spcBef>
                <a:spcPct val="50000"/>
              </a:spcBef>
            </a:pPr>
            <a:r>
              <a:rPr lang="en-US" sz="2200" b="0"/>
              <a:t>      2 were </a:t>
            </a:r>
            <a:r>
              <a:rPr lang="en-US" sz="2200" b="0">
                <a:solidFill>
                  <a:schemeClr val="folHlink"/>
                </a:solidFill>
              </a:rPr>
              <a:t>“real” words</a:t>
            </a:r>
            <a:r>
              <a:rPr lang="en-US" sz="2200" b="0"/>
              <a:t> </a:t>
            </a:r>
          </a:p>
          <a:p>
            <a:pPr>
              <a:spcBef>
                <a:spcPct val="50000"/>
              </a:spcBef>
            </a:pPr>
            <a:r>
              <a:rPr lang="en-US" sz="2200" b="0"/>
              <a:t>         (ex: </a:t>
            </a:r>
            <a:r>
              <a:rPr lang="en-US" sz="2200" b="0" i="1"/>
              <a:t>tupiro, golabu</a:t>
            </a:r>
            <a:r>
              <a:rPr lang="en-US" sz="2200" b="0"/>
              <a:t>)</a:t>
            </a:r>
          </a:p>
          <a:p>
            <a:pPr>
              <a:spcBef>
                <a:spcPct val="50000"/>
              </a:spcBef>
            </a:pPr>
            <a:endParaRPr lang="en-US" sz="2200" b="0"/>
          </a:p>
          <a:p>
            <a:pPr>
              <a:spcBef>
                <a:spcPct val="50000"/>
              </a:spcBef>
            </a:pPr>
            <a:r>
              <a:rPr lang="en-US" sz="2200" b="0"/>
              <a:t>      2 were “fake” words whose syllables were jumbled up </a:t>
            </a:r>
          </a:p>
          <a:p>
            <a:pPr>
              <a:spcBef>
                <a:spcPct val="50000"/>
              </a:spcBef>
            </a:pPr>
            <a:r>
              <a:rPr lang="en-US" sz="2200" b="0"/>
              <a:t>         (ex: </a:t>
            </a:r>
            <a:r>
              <a:rPr lang="en-US" sz="2200" b="0" i="1"/>
              <a:t>ropitu, bulago</a:t>
            </a:r>
            <a:r>
              <a:rPr lang="en-US" sz="2200" b="0"/>
              <a:t>)</a:t>
            </a:r>
          </a:p>
        </p:txBody>
      </p:sp>
      <p:sp>
        <p:nvSpPr>
          <p:cNvPr id="1044484"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44485" name="Text Box 7"/>
          <p:cNvSpPr txBox="1">
            <a:spLocks noChangeArrowheads="1"/>
          </p:cNvSpPr>
          <p:nvPr/>
        </p:nvSpPr>
        <p:spPr bwMode="auto">
          <a:xfrm>
            <a:off x="304800" y="5305425"/>
            <a:ext cx="8534400" cy="1552575"/>
          </a:xfrm>
          <a:prstGeom prst="rect">
            <a:avLst/>
          </a:prstGeom>
          <a:noFill/>
          <a:ln w="9525">
            <a:noFill/>
            <a:miter lim="800000"/>
            <a:headEnd/>
            <a:tailEnd/>
          </a:ln>
        </p:spPr>
        <p:txBody>
          <a:bodyPr>
            <a:prstTxWarp prst="textNoShape">
              <a:avLst/>
            </a:prstTxWarp>
            <a:spAutoFit/>
          </a:bodyPr>
          <a:lstStyle/>
          <a:p>
            <a:pPr>
              <a:spcBef>
                <a:spcPct val="50000"/>
              </a:spcBef>
            </a:pPr>
            <a:endParaRPr lang="en-US" b="0">
              <a:solidFill>
                <a:schemeClr val="tx2"/>
              </a:solidFill>
            </a:endParaRPr>
          </a:p>
          <a:p>
            <a:pPr>
              <a:spcBef>
                <a:spcPct val="50000"/>
              </a:spcBef>
            </a:pPr>
            <a:r>
              <a:rPr lang="en-US" b="0" i="1">
                <a:solidFill>
                  <a:schemeClr val="tx2"/>
                </a:solidFill>
              </a:rPr>
              <a:t>tu pi ro go la bu bi da ku pa do ti go la bu tu pi ro pa do ti…</a:t>
            </a:r>
            <a:endParaRPr lang="en-US" b="0">
              <a:solidFill>
                <a:schemeClr val="tx2"/>
              </a:solidFill>
            </a:endParaRPr>
          </a:p>
          <a:p>
            <a:pPr>
              <a:spcBef>
                <a:spcPct val="50000"/>
              </a:spcBef>
            </a:pPr>
            <a:endParaRPr lang="en-US" b="0">
              <a:solidFill>
                <a:schemeClr val="tx2"/>
              </a:solidFill>
            </a:endParaRPr>
          </a:p>
        </p:txBody>
      </p:sp>
      <p:sp>
        <p:nvSpPr>
          <p:cNvPr id="1044486" name="AutoShape 8"/>
          <p:cNvSpPr>
            <a:spLocks noChangeArrowheads="1"/>
          </p:cNvSpPr>
          <p:nvPr/>
        </p:nvSpPr>
        <p:spPr bwMode="auto">
          <a:xfrm>
            <a:off x="304800" y="5867400"/>
            <a:ext cx="1143000" cy="457200"/>
          </a:xfrm>
          <a:prstGeom prst="roundRect">
            <a:avLst>
              <a:gd name="adj" fmla="val 16667"/>
            </a:avLst>
          </a:prstGeom>
          <a:noFill/>
          <a:ln w="38100">
            <a:solidFill>
              <a:schemeClr val="folHlink"/>
            </a:solidFill>
            <a:round/>
            <a:headEnd/>
            <a:tailEnd/>
          </a:ln>
        </p:spPr>
        <p:txBody>
          <a:bodyPr wrap="none" anchor="ctr">
            <a:prstTxWarp prst="textNoShape">
              <a:avLst/>
            </a:prstTxWarp>
          </a:bodyPr>
          <a:lstStyle/>
          <a:p>
            <a:endParaRPr lang="en-US"/>
          </a:p>
        </p:txBody>
      </p:sp>
      <p:sp>
        <p:nvSpPr>
          <p:cNvPr id="1044487" name="AutoShape 9"/>
          <p:cNvSpPr>
            <a:spLocks noChangeArrowheads="1"/>
          </p:cNvSpPr>
          <p:nvPr/>
        </p:nvSpPr>
        <p:spPr bwMode="auto">
          <a:xfrm>
            <a:off x="1447800" y="5867400"/>
            <a:ext cx="1143000" cy="457200"/>
          </a:xfrm>
          <a:prstGeom prst="roundRect">
            <a:avLst>
              <a:gd name="adj" fmla="val 16667"/>
            </a:avLst>
          </a:prstGeom>
          <a:noFill/>
          <a:ln w="381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6530" name="Rectangle 4"/>
          <p:cNvSpPr>
            <a:spLocks noGrp="1" noChangeArrowheads="1"/>
          </p:cNvSpPr>
          <p:nvPr>
            <p:ph type="title" idx="4294967295"/>
          </p:nvPr>
        </p:nvSpPr>
        <p:spPr>
          <a:xfrm>
            <a:off x="685800" y="0"/>
            <a:ext cx="7772400" cy="1143000"/>
          </a:xfrm>
          <a:noFill/>
        </p:spPr>
        <p:txBody>
          <a:bodyPr/>
          <a:lstStyle/>
          <a:p>
            <a:r>
              <a:rPr lang="en-US" sz="3200"/>
              <a:t>Testing Infant Sensitivity</a:t>
            </a:r>
          </a:p>
        </p:txBody>
      </p:sp>
      <p:sp>
        <p:nvSpPr>
          <p:cNvPr id="1046531" name="Text Box 5"/>
          <p:cNvSpPr txBox="1">
            <a:spLocks noChangeArrowheads="1"/>
          </p:cNvSpPr>
          <p:nvPr/>
        </p:nvSpPr>
        <p:spPr bwMode="auto">
          <a:xfrm>
            <a:off x="228600" y="1524000"/>
            <a:ext cx="8763000" cy="3613150"/>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Expt 1, results: </a:t>
            </a:r>
          </a:p>
          <a:p>
            <a:pPr>
              <a:spcBef>
                <a:spcPct val="50000"/>
              </a:spcBef>
            </a:pPr>
            <a:r>
              <a:rPr lang="en-US" sz="2200" b="0"/>
              <a:t>   Infants listened longer to novel items (non-words)</a:t>
            </a:r>
          </a:p>
          <a:p>
            <a:pPr>
              <a:spcBef>
                <a:spcPct val="50000"/>
              </a:spcBef>
            </a:pPr>
            <a:r>
              <a:rPr lang="en-US" sz="2200" b="0"/>
              <a:t>      (7.97 seconds for real words, 8.85 seconds for non-words)</a:t>
            </a:r>
          </a:p>
          <a:p>
            <a:pPr>
              <a:spcBef>
                <a:spcPct val="50000"/>
              </a:spcBef>
            </a:pPr>
            <a:r>
              <a:rPr lang="en-US" sz="2200" b="0"/>
              <a:t>   </a:t>
            </a:r>
          </a:p>
          <a:p>
            <a:pPr>
              <a:spcBef>
                <a:spcPct val="50000"/>
              </a:spcBef>
            </a:pPr>
            <a:r>
              <a:rPr lang="en-US" sz="2200" b="0">
                <a:solidFill>
                  <a:schemeClr val="tx2"/>
                </a:solidFill>
              </a:rPr>
              <a:t>Implication: Infants noticed the difference between real words and non-words from the artificial language after only 2 minutes of listening time!</a:t>
            </a:r>
          </a:p>
          <a:p>
            <a:pPr>
              <a:spcBef>
                <a:spcPct val="50000"/>
              </a:spcBef>
            </a:pPr>
            <a:endParaRPr lang="en-US" sz="2200" b="0"/>
          </a:p>
        </p:txBody>
      </p:sp>
      <p:sp>
        <p:nvSpPr>
          <p:cNvPr id="1046532"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8578" name="Rectangle 4"/>
          <p:cNvSpPr>
            <a:spLocks noGrp="1" noChangeArrowheads="1"/>
          </p:cNvSpPr>
          <p:nvPr>
            <p:ph type="title" idx="4294967295"/>
          </p:nvPr>
        </p:nvSpPr>
        <p:spPr>
          <a:xfrm>
            <a:off x="685800" y="0"/>
            <a:ext cx="7772400" cy="1143000"/>
          </a:xfrm>
          <a:noFill/>
        </p:spPr>
        <p:txBody>
          <a:bodyPr/>
          <a:lstStyle/>
          <a:p>
            <a:r>
              <a:rPr lang="en-US" sz="3200"/>
              <a:t>Testing Infant Sensitivity</a:t>
            </a:r>
          </a:p>
        </p:txBody>
      </p:sp>
      <p:sp>
        <p:nvSpPr>
          <p:cNvPr id="1048579" name="Text Box 5"/>
          <p:cNvSpPr txBox="1">
            <a:spLocks noChangeArrowheads="1"/>
          </p:cNvSpPr>
          <p:nvPr/>
        </p:nvSpPr>
        <p:spPr bwMode="auto">
          <a:xfrm>
            <a:off x="228600" y="1524000"/>
            <a:ext cx="8763000" cy="4786313"/>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Expt 1, results: </a:t>
            </a:r>
          </a:p>
          <a:p>
            <a:pPr>
              <a:spcBef>
                <a:spcPct val="50000"/>
              </a:spcBef>
            </a:pPr>
            <a:r>
              <a:rPr lang="en-US" sz="2200" b="0"/>
              <a:t>   Infants listened longer to novel items (non-words)</a:t>
            </a:r>
          </a:p>
          <a:p>
            <a:pPr>
              <a:spcBef>
                <a:spcPct val="50000"/>
              </a:spcBef>
            </a:pPr>
            <a:r>
              <a:rPr lang="en-US" sz="2200" b="0"/>
              <a:t>      (7.97 seconds for real words, 8.85 seconds for non-words)</a:t>
            </a:r>
          </a:p>
          <a:p>
            <a:pPr>
              <a:spcBef>
                <a:spcPct val="50000"/>
              </a:spcBef>
            </a:pPr>
            <a:endParaRPr lang="en-US" sz="2200" b="0"/>
          </a:p>
          <a:p>
            <a:pPr>
              <a:spcBef>
                <a:spcPct val="50000"/>
              </a:spcBef>
            </a:pPr>
            <a:r>
              <a:rPr lang="en-US" sz="2200" b="0">
                <a:solidFill>
                  <a:schemeClr val="tx2"/>
                </a:solidFill>
              </a:rPr>
              <a:t>Implication: Infants noticed the difference between real words and non-words from the artificial language after only 2 minutes of listening time!</a:t>
            </a:r>
          </a:p>
          <a:p>
            <a:pPr>
              <a:spcBef>
                <a:spcPct val="50000"/>
              </a:spcBef>
            </a:pPr>
            <a:r>
              <a:rPr lang="en-US" sz="2200" b="0">
                <a:solidFill>
                  <a:schemeClr val="folHlink"/>
                </a:solidFill>
              </a:rPr>
              <a:t>But why?</a:t>
            </a:r>
          </a:p>
          <a:p>
            <a:pPr>
              <a:spcBef>
                <a:spcPct val="50000"/>
              </a:spcBef>
            </a:pPr>
            <a:r>
              <a:rPr lang="en-US" sz="2200" b="0">
                <a:solidFill>
                  <a:schemeClr val="folHlink"/>
                </a:solidFill>
              </a:rPr>
              <a:t>   Could be that they just noticed a familiar sequence of sounds (“tupiro” familiar while “ropitu” never appeared), and didn’t notice the differences in transitional probabilities.</a:t>
            </a:r>
            <a:endParaRPr lang="en-US" sz="2200" b="0">
              <a:solidFill>
                <a:schemeClr val="tx2"/>
              </a:solidFill>
            </a:endParaRPr>
          </a:p>
        </p:txBody>
      </p:sp>
      <p:sp>
        <p:nvSpPr>
          <p:cNvPr id="1048580"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0626" name="Rectangle 4"/>
          <p:cNvSpPr>
            <a:spLocks noGrp="1" noChangeArrowheads="1"/>
          </p:cNvSpPr>
          <p:nvPr>
            <p:ph type="title" idx="4294967295"/>
          </p:nvPr>
        </p:nvSpPr>
        <p:spPr>
          <a:xfrm>
            <a:off x="685800" y="0"/>
            <a:ext cx="7772400" cy="1143000"/>
          </a:xfrm>
          <a:noFill/>
        </p:spPr>
        <p:txBody>
          <a:bodyPr/>
          <a:lstStyle/>
          <a:p>
            <a:r>
              <a:rPr lang="en-US" sz="3200"/>
              <a:t>Testing Infant Sensitivity</a:t>
            </a:r>
          </a:p>
        </p:txBody>
      </p:sp>
      <p:sp>
        <p:nvSpPr>
          <p:cNvPr id="1050627" name="Text Box 5"/>
          <p:cNvSpPr txBox="1">
            <a:spLocks noChangeArrowheads="1"/>
          </p:cNvSpPr>
          <p:nvPr/>
        </p:nvSpPr>
        <p:spPr bwMode="auto">
          <a:xfrm>
            <a:off x="228600" y="1524000"/>
            <a:ext cx="8763000" cy="3781425"/>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Expt 2, test trial: </a:t>
            </a:r>
          </a:p>
          <a:p>
            <a:pPr>
              <a:spcBef>
                <a:spcPct val="50000"/>
              </a:spcBef>
            </a:pPr>
            <a:r>
              <a:rPr lang="en-US" sz="2200" b="0"/>
              <a:t>   Each infant presented with repetitions of 1 of 4 words</a:t>
            </a:r>
          </a:p>
          <a:p>
            <a:pPr>
              <a:spcBef>
                <a:spcPct val="50000"/>
              </a:spcBef>
            </a:pPr>
            <a:r>
              <a:rPr lang="en-US" sz="2200" b="0"/>
              <a:t>      2 were “real” words </a:t>
            </a:r>
          </a:p>
          <a:p>
            <a:pPr>
              <a:spcBef>
                <a:spcPct val="50000"/>
              </a:spcBef>
            </a:pPr>
            <a:r>
              <a:rPr lang="en-US" sz="2200" b="0"/>
              <a:t>         (ex: </a:t>
            </a:r>
            <a:r>
              <a:rPr lang="en-US" sz="2200" b="0" i="1"/>
              <a:t>tupiro, golabu</a:t>
            </a:r>
            <a:r>
              <a:rPr lang="en-US" sz="2200" b="0"/>
              <a:t>)</a:t>
            </a:r>
          </a:p>
          <a:p>
            <a:pPr>
              <a:spcBef>
                <a:spcPct val="50000"/>
              </a:spcBef>
            </a:pPr>
            <a:endParaRPr lang="en-US" sz="2200" b="0"/>
          </a:p>
          <a:p>
            <a:pPr>
              <a:spcBef>
                <a:spcPct val="50000"/>
              </a:spcBef>
            </a:pPr>
            <a:r>
              <a:rPr lang="en-US" sz="2200" b="0"/>
              <a:t>      2 were “part” words whose syllables came from two different words in order </a:t>
            </a:r>
          </a:p>
          <a:p>
            <a:pPr>
              <a:spcBef>
                <a:spcPct val="50000"/>
              </a:spcBef>
            </a:pPr>
            <a:r>
              <a:rPr lang="en-US" sz="2200" b="0"/>
              <a:t>         (ex: </a:t>
            </a:r>
            <a:r>
              <a:rPr lang="en-US" sz="2200" b="0" i="1"/>
              <a:t>pirogo, bubida</a:t>
            </a:r>
            <a:r>
              <a:rPr lang="en-US" sz="2200" b="0"/>
              <a:t>)</a:t>
            </a:r>
          </a:p>
        </p:txBody>
      </p:sp>
      <p:sp>
        <p:nvSpPr>
          <p:cNvPr id="1050628"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50629" name="Text Box 7"/>
          <p:cNvSpPr txBox="1">
            <a:spLocks noChangeArrowheads="1"/>
          </p:cNvSpPr>
          <p:nvPr/>
        </p:nvSpPr>
        <p:spPr bwMode="auto">
          <a:xfrm>
            <a:off x="304800" y="5305425"/>
            <a:ext cx="8534400" cy="1552575"/>
          </a:xfrm>
          <a:prstGeom prst="rect">
            <a:avLst/>
          </a:prstGeom>
          <a:noFill/>
          <a:ln w="9525">
            <a:noFill/>
            <a:miter lim="800000"/>
            <a:headEnd/>
            <a:tailEnd/>
          </a:ln>
        </p:spPr>
        <p:txBody>
          <a:bodyPr>
            <a:prstTxWarp prst="textNoShape">
              <a:avLst/>
            </a:prstTxWarp>
            <a:spAutoFit/>
          </a:bodyPr>
          <a:lstStyle/>
          <a:p>
            <a:pPr>
              <a:spcBef>
                <a:spcPct val="50000"/>
              </a:spcBef>
            </a:pPr>
            <a:endParaRPr lang="en-US" b="0">
              <a:solidFill>
                <a:schemeClr val="tx2"/>
              </a:solidFill>
            </a:endParaRPr>
          </a:p>
          <a:p>
            <a:pPr>
              <a:spcBef>
                <a:spcPct val="50000"/>
              </a:spcBef>
            </a:pPr>
            <a:r>
              <a:rPr lang="en-US" b="0" i="1">
                <a:solidFill>
                  <a:schemeClr val="tx2"/>
                </a:solidFill>
              </a:rPr>
              <a:t>tu pi ro go la bu bi da ku pa do ti go la bu tu pi ro pa do ti…</a:t>
            </a:r>
            <a:endParaRPr lang="en-US" b="0">
              <a:solidFill>
                <a:schemeClr val="tx2"/>
              </a:solidFill>
            </a:endParaRPr>
          </a:p>
          <a:p>
            <a:pPr>
              <a:spcBef>
                <a:spcPct val="50000"/>
              </a:spcBef>
            </a:pPr>
            <a:endParaRPr lang="en-US" b="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2674" name="Rectangle 4"/>
          <p:cNvSpPr>
            <a:spLocks noGrp="1" noChangeArrowheads="1"/>
          </p:cNvSpPr>
          <p:nvPr>
            <p:ph type="title" idx="4294967295"/>
          </p:nvPr>
        </p:nvSpPr>
        <p:spPr>
          <a:xfrm>
            <a:off x="685800" y="0"/>
            <a:ext cx="7772400" cy="1143000"/>
          </a:xfrm>
          <a:noFill/>
        </p:spPr>
        <p:txBody>
          <a:bodyPr/>
          <a:lstStyle/>
          <a:p>
            <a:r>
              <a:rPr lang="en-US" sz="3200"/>
              <a:t>Testing Infant Sensitivity</a:t>
            </a:r>
          </a:p>
        </p:txBody>
      </p:sp>
      <p:sp>
        <p:nvSpPr>
          <p:cNvPr id="1052675" name="Text Box 5"/>
          <p:cNvSpPr txBox="1">
            <a:spLocks noChangeArrowheads="1"/>
          </p:cNvSpPr>
          <p:nvPr/>
        </p:nvSpPr>
        <p:spPr bwMode="auto">
          <a:xfrm>
            <a:off x="228600" y="1524000"/>
            <a:ext cx="8763000" cy="3781425"/>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Expt 2, test trial: </a:t>
            </a:r>
          </a:p>
          <a:p>
            <a:pPr>
              <a:spcBef>
                <a:spcPct val="50000"/>
              </a:spcBef>
            </a:pPr>
            <a:r>
              <a:rPr lang="en-US" sz="2200" b="0"/>
              <a:t>   Each infant presented with repetitions of 1 of 4 words</a:t>
            </a:r>
          </a:p>
          <a:p>
            <a:pPr>
              <a:spcBef>
                <a:spcPct val="50000"/>
              </a:spcBef>
            </a:pPr>
            <a:r>
              <a:rPr lang="en-US" sz="2200" b="0"/>
              <a:t>      2 were </a:t>
            </a:r>
            <a:r>
              <a:rPr lang="en-US" sz="2200" b="0">
                <a:solidFill>
                  <a:schemeClr val="folHlink"/>
                </a:solidFill>
              </a:rPr>
              <a:t>“real” words</a:t>
            </a:r>
            <a:r>
              <a:rPr lang="en-US" sz="2200" b="0"/>
              <a:t> </a:t>
            </a:r>
          </a:p>
          <a:p>
            <a:pPr>
              <a:spcBef>
                <a:spcPct val="50000"/>
              </a:spcBef>
            </a:pPr>
            <a:r>
              <a:rPr lang="en-US" sz="2200" b="0"/>
              <a:t>         (ex: </a:t>
            </a:r>
            <a:r>
              <a:rPr lang="en-US" sz="2200" b="0" i="1"/>
              <a:t>tupiro, golabu</a:t>
            </a:r>
            <a:r>
              <a:rPr lang="en-US" sz="2200" b="0"/>
              <a:t>)</a:t>
            </a:r>
          </a:p>
          <a:p>
            <a:pPr>
              <a:spcBef>
                <a:spcPct val="50000"/>
              </a:spcBef>
            </a:pPr>
            <a:endParaRPr lang="en-US" sz="2200" b="0"/>
          </a:p>
          <a:p>
            <a:pPr>
              <a:spcBef>
                <a:spcPct val="50000"/>
              </a:spcBef>
            </a:pPr>
            <a:r>
              <a:rPr lang="en-US" sz="2200" b="0"/>
              <a:t>      2 were “part” words whose syllables came from two different words in order </a:t>
            </a:r>
          </a:p>
          <a:p>
            <a:pPr>
              <a:spcBef>
                <a:spcPct val="50000"/>
              </a:spcBef>
            </a:pPr>
            <a:r>
              <a:rPr lang="en-US" sz="2200" b="0"/>
              <a:t>         (ex: </a:t>
            </a:r>
            <a:r>
              <a:rPr lang="en-US" sz="2200" b="0" i="1"/>
              <a:t>pirogo, bubida</a:t>
            </a:r>
            <a:r>
              <a:rPr lang="en-US" sz="2200" b="0"/>
              <a:t>)</a:t>
            </a:r>
          </a:p>
        </p:txBody>
      </p:sp>
      <p:sp>
        <p:nvSpPr>
          <p:cNvPr id="1052676"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52677" name="Text Box 7"/>
          <p:cNvSpPr txBox="1">
            <a:spLocks noChangeArrowheads="1"/>
          </p:cNvSpPr>
          <p:nvPr/>
        </p:nvSpPr>
        <p:spPr bwMode="auto">
          <a:xfrm>
            <a:off x="304800" y="5305425"/>
            <a:ext cx="8534400" cy="1552575"/>
          </a:xfrm>
          <a:prstGeom prst="rect">
            <a:avLst/>
          </a:prstGeom>
          <a:noFill/>
          <a:ln w="9525">
            <a:noFill/>
            <a:miter lim="800000"/>
            <a:headEnd/>
            <a:tailEnd/>
          </a:ln>
        </p:spPr>
        <p:txBody>
          <a:bodyPr>
            <a:prstTxWarp prst="textNoShape">
              <a:avLst/>
            </a:prstTxWarp>
            <a:spAutoFit/>
          </a:bodyPr>
          <a:lstStyle/>
          <a:p>
            <a:pPr>
              <a:spcBef>
                <a:spcPct val="50000"/>
              </a:spcBef>
            </a:pPr>
            <a:endParaRPr lang="en-US" b="0">
              <a:solidFill>
                <a:schemeClr val="tx2"/>
              </a:solidFill>
            </a:endParaRPr>
          </a:p>
          <a:p>
            <a:pPr>
              <a:spcBef>
                <a:spcPct val="50000"/>
              </a:spcBef>
            </a:pPr>
            <a:r>
              <a:rPr lang="en-US" b="0" i="1">
                <a:solidFill>
                  <a:schemeClr val="tx2"/>
                </a:solidFill>
              </a:rPr>
              <a:t>tu pi ro go la bu bi da ku pa do ti go la bu tu pi ro pa do ti…</a:t>
            </a:r>
            <a:endParaRPr lang="en-US" b="0">
              <a:solidFill>
                <a:schemeClr val="tx2"/>
              </a:solidFill>
            </a:endParaRPr>
          </a:p>
          <a:p>
            <a:pPr>
              <a:spcBef>
                <a:spcPct val="50000"/>
              </a:spcBef>
            </a:pPr>
            <a:endParaRPr lang="en-US" b="0">
              <a:solidFill>
                <a:schemeClr val="tx2"/>
              </a:solidFill>
            </a:endParaRPr>
          </a:p>
        </p:txBody>
      </p:sp>
      <p:sp>
        <p:nvSpPr>
          <p:cNvPr id="1052678" name="AutoShape 8"/>
          <p:cNvSpPr>
            <a:spLocks noChangeArrowheads="1"/>
          </p:cNvSpPr>
          <p:nvPr/>
        </p:nvSpPr>
        <p:spPr bwMode="auto">
          <a:xfrm>
            <a:off x="304800" y="5867400"/>
            <a:ext cx="1143000" cy="457200"/>
          </a:xfrm>
          <a:prstGeom prst="roundRect">
            <a:avLst>
              <a:gd name="adj" fmla="val 16667"/>
            </a:avLst>
          </a:prstGeom>
          <a:noFill/>
          <a:ln w="38100">
            <a:solidFill>
              <a:schemeClr val="folHlink"/>
            </a:solidFill>
            <a:round/>
            <a:headEnd/>
            <a:tailEnd/>
          </a:ln>
        </p:spPr>
        <p:txBody>
          <a:bodyPr wrap="none" anchor="ctr">
            <a:prstTxWarp prst="textNoShape">
              <a:avLst/>
            </a:prstTxWarp>
          </a:bodyPr>
          <a:lstStyle/>
          <a:p>
            <a:endParaRPr lang="en-US"/>
          </a:p>
        </p:txBody>
      </p:sp>
      <p:sp>
        <p:nvSpPr>
          <p:cNvPr id="1052679" name="AutoShape 9"/>
          <p:cNvSpPr>
            <a:spLocks noChangeArrowheads="1"/>
          </p:cNvSpPr>
          <p:nvPr/>
        </p:nvSpPr>
        <p:spPr bwMode="auto">
          <a:xfrm>
            <a:off x="1447800" y="5867400"/>
            <a:ext cx="1143000" cy="457200"/>
          </a:xfrm>
          <a:prstGeom prst="roundRect">
            <a:avLst>
              <a:gd name="adj" fmla="val 16667"/>
            </a:avLst>
          </a:prstGeom>
          <a:noFill/>
          <a:ln w="381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22" name="Rectangle 4"/>
          <p:cNvSpPr>
            <a:spLocks noGrp="1" noChangeArrowheads="1"/>
          </p:cNvSpPr>
          <p:nvPr>
            <p:ph type="title" idx="4294967295"/>
          </p:nvPr>
        </p:nvSpPr>
        <p:spPr>
          <a:xfrm>
            <a:off x="685800" y="0"/>
            <a:ext cx="7772400" cy="1143000"/>
          </a:xfrm>
          <a:noFill/>
        </p:spPr>
        <p:txBody>
          <a:bodyPr/>
          <a:lstStyle/>
          <a:p>
            <a:r>
              <a:rPr lang="en-US" sz="3200"/>
              <a:t>Testing Infant Sensitivity</a:t>
            </a:r>
          </a:p>
        </p:txBody>
      </p:sp>
      <p:sp>
        <p:nvSpPr>
          <p:cNvPr id="858117" name="Text Box 5"/>
          <p:cNvSpPr txBox="1">
            <a:spLocks noChangeArrowheads="1"/>
          </p:cNvSpPr>
          <p:nvPr/>
        </p:nvSpPr>
        <p:spPr bwMode="auto">
          <a:xfrm>
            <a:off x="228600" y="1524000"/>
            <a:ext cx="8763000" cy="3781425"/>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Expt 2, test trial: </a:t>
            </a:r>
          </a:p>
          <a:p>
            <a:pPr>
              <a:spcBef>
                <a:spcPct val="50000"/>
              </a:spcBef>
            </a:pPr>
            <a:r>
              <a:rPr lang="en-US" sz="2200" b="0"/>
              <a:t>   Each infant presented with repetitions of 1 of 4 words</a:t>
            </a:r>
          </a:p>
          <a:p>
            <a:pPr>
              <a:spcBef>
                <a:spcPct val="50000"/>
              </a:spcBef>
            </a:pPr>
            <a:r>
              <a:rPr lang="en-US" sz="2200" b="0"/>
              <a:t>      2 were “real” words </a:t>
            </a:r>
          </a:p>
          <a:p>
            <a:pPr>
              <a:spcBef>
                <a:spcPct val="50000"/>
              </a:spcBef>
            </a:pPr>
            <a:r>
              <a:rPr lang="en-US" sz="2200" b="0"/>
              <a:t>         (ex: </a:t>
            </a:r>
            <a:r>
              <a:rPr lang="en-US" sz="2200" b="0" i="1"/>
              <a:t>tupiro, golabu</a:t>
            </a:r>
            <a:r>
              <a:rPr lang="en-US" sz="2200" b="0"/>
              <a:t>)</a:t>
            </a:r>
          </a:p>
          <a:p>
            <a:pPr>
              <a:spcBef>
                <a:spcPct val="50000"/>
              </a:spcBef>
            </a:pPr>
            <a:endParaRPr lang="en-US" sz="2200" b="0"/>
          </a:p>
          <a:p>
            <a:pPr>
              <a:spcBef>
                <a:spcPct val="50000"/>
              </a:spcBef>
            </a:pPr>
            <a:r>
              <a:rPr lang="en-US" sz="2200" b="0"/>
              <a:t>      2 were </a:t>
            </a:r>
            <a:r>
              <a:rPr lang="en-US" sz="2200" b="0">
                <a:solidFill>
                  <a:schemeClr val="accent2"/>
                </a:solidFill>
              </a:rPr>
              <a:t>“part” words</a:t>
            </a:r>
            <a:r>
              <a:rPr lang="en-US" sz="2200" b="0"/>
              <a:t> whose syllables came from two different words in order </a:t>
            </a:r>
          </a:p>
          <a:p>
            <a:pPr>
              <a:spcBef>
                <a:spcPct val="50000"/>
              </a:spcBef>
            </a:pPr>
            <a:r>
              <a:rPr lang="en-US" sz="2200" b="0"/>
              <a:t>         (ex: </a:t>
            </a:r>
            <a:r>
              <a:rPr lang="en-US" sz="2200" b="0" i="1"/>
              <a:t>pirogo, bubida</a:t>
            </a:r>
            <a:r>
              <a:rPr lang="en-US" sz="2200" b="0"/>
              <a:t>)</a:t>
            </a:r>
          </a:p>
        </p:txBody>
      </p:sp>
      <p:sp>
        <p:nvSpPr>
          <p:cNvPr id="1054724"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
        <p:nvSpPr>
          <p:cNvPr id="1054725" name="Text Box 7"/>
          <p:cNvSpPr txBox="1">
            <a:spLocks noChangeArrowheads="1"/>
          </p:cNvSpPr>
          <p:nvPr/>
        </p:nvSpPr>
        <p:spPr bwMode="auto">
          <a:xfrm>
            <a:off x="304800" y="5305425"/>
            <a:ext cx="8534400" cy="1552575"/>
          </a:xfrm>
          <a:prstGeom prst="rect">
            <a:avLst/>
          </a:prstGeom>
          <a:noFill/>
          <a:ln w="9525">
            <a:noFill/>
            <a:miter lim="800000"/>
            <a:headEnd/>
            <a:tailEnd/>
          </a:ln>
        </p:spPr>
        <p:txBody>
          <a:bodyPr>
            <a:prstTxWarp prst="textNoShape">
              <a:avLst/>
            </a:prstTxWarp>
            <a:spAutoFit/>
          </a:bodyPr>
          <a:lstStyle/>
          <a:p>
            <a:pPr>
              <a:spcBef>
                <a:spcPct val="50000"/>
              </a:spcBef>
            </a:pPr>
            <a:endParaRPr lang="en-US" b="0">
              <a:solidFill>
                <a:schemeClr val="tx2"/>
              </a:solidFill>
            </a:endParaRPr>
          </a:p>
          <a:p>
            <a:pPr>
              <a:spcBef>
                <a:spcPct val="50000"/>
              </a:spcBef>
            </a:pPr>
            <a:r>
              <a:rPr lang="en-US" b="0" i="1">
                <a:solidFill>
                  <a:schemeClr val="tx2"/>
                </a:solidFill>
              </a:rPr>
              <a:t>tu pi ro go la bu bi da ku pa do ti go la bu tu pi ro pa do ti…</a:t>
            </a:r>
            <a:endParaRPr lang="en-US" b="0">
              <a:solidFill>
                <a:schemeClr val="tx2"/>
              </a:solidFill>
            </a:endParaRPr>
          </a:p>
          <a:p>
            <a:pPr>
              <a:spcBef>
                <a:spcPct val="50000"/>
              </a:spcBef>
            </a:pPr>
            <a:endParaRPr lang="en-US" b="0">
              <a:solidFill>
                <a:schemeClr val="tx2"/>
              </a:solidFill>
            </a:endParaRPr>
          </a:p>
        </p:txBody>
      </p:sp>
      <p:sp>
        <p:nvSpPr>
          <p:cNvPr id="1054726" name="AutoShape 8"/>
          <p:cNvSpPr>
            <a:spLocks noChangeArrowheads="1"/>
          </p:cNvSpPr>
          <p:nvPr/>
        </p:nvSpPr>
        <p:spPr bwMode="auto">
          <a:xfrm>
            <a:off x="685800" y="5867400"/>
            <a:ext cx="1143000" cy="457200"/>
          </a:xfrm>
          <a:prstGeom prst="roundRect">
            <a:avLst>
              <a:gd name="adj" fmla="val 16667"/>
            </a:avLst>
          </a:prstGeom>
          <a:noFill/>
          <a:ln w="38100">
            <a:solidFill>
              <a:schemeClr val="accent2"/>
            </a:solidFill>
            <a:round/>
            <a:headEnd/>
            <a:tailEnd/>
          </a:ln>
        </p:spPr>
        <p:txBody>
          <a:bodyPr wrap="none" anchor="ctr">
            <a:prstTxWarp prst="textNoShape">
              <a:avLst/>
            </a:prstTxWarp>
          </a:bodyPr>
          <a:lstStyle/>
          <a:p>
            <a:endParaRPr lang="en-US"/>
          </a:p>
        </p:txBody>
      </p:sp>
      <p:sp>
        <p:nvSpPr>
          <p:cNvPr id="1054727" name="AutoShape 9"/>
          <p:cNvSpPr>
            <a:spLocks noChangeArrowheads="1"/>
          </p:cNvSpPr>
          <p:nvPr/>
        </p:nvSpPr>
        <p:spPr bwMode="auto">
          <a:xfrm>
            <a:off x="2209800" y="5867400"/>
            <a:ext cx="1143000" cy="457200"/>
          </a:xfrm>
          <a:prstGeom prst="roundRect">
            <a:avLst>
              <a:gd name="adj" fmla="val 16667"/>
            </a:avLst>
          </a:prstGeom>
          <a:noFill/>
          <a:ln w="38100">
            <a:solidFill>
              <a:schemeClr val="accent2"/>
            </a:solidFill>
            <a:round/>
            <a:headEnd/>
            <a:tailEnd/>
          </a:ln>
        </p:spPr>
        <p:txBody>
          <a:bodyPr wrap="none" anchor="ctr">
            <a:prstTxWarp prst="textNoShape">
              <a:avLst/>
            </a:prstTxWarp>
          </a:bodyPr>
          <a:lstStyle/>
          <a:p>
            <a:endParaRPr lang="en-US"/>
          </a:p>
        </p:txBody>
      </p:sp>
      <p:sp>
        <p:nvSpPr>
          <p:cNvPr id="1054728" name="Line 10"/>
          <p:cNvSpPr>
            <a:spLocks noChangeShapeType="1"/>
          </p:cNvSpPr>
          <p:nvPr/>
        </p:nvSpPr>
        <p:spPr bwMode="auto">
          <a:xfrm>
            <a:off x="1371600" y="5791200"/>
            <a:ext cx="0" cy="685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1054729" name="Line 11"/>
          <p:cNvSpPr>
            <a:spLocks noChangeShapeType="1"/>
          </p:cNvSpPr>
          <p:nvPr/>
        </p:nvSpPr>
        <p:spPr bwMode="auto">
          <a:xfrm>
            <a:off x="2590800" y="5791200"/>
            <a:ext cx="0" cy="685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6770" name="Rectangle 4"/>
          <p:cNvSpPr>
            <a:spLocks noGrp="1" noChangeArrowheads="1"/>
          </p:cNvSpPr>
          <p:nvPr>
            <p:ph type="title" idx="4294967295"/>
          </p:nvPr>
        </p:nvSpPr>
        <p:spPr>
          <a:xfrm>
            <a:off x="685800" y="0"/>
            <a:ext cx="7772400" cy="1143000"/>
          </a:xfrm>
          <a:noFill/>
        </p:spPr>
        <p:txBody>
          <a:bodyPr/>
          <a:lstStyle/>
          <a:p>
            <a:r>
              <a:rPr lang="en-US" sz="3200"/>
              <a:t>Testing Infant Sensitivity</a:t>
            </a:r>
          </a:p>
        </p:txBody>
      </p:sp>
      <p:sp>
        <p:nvSpPr>
          <p:cNvPr id="1056771" name="Text Box 5"/>
          <p:cNvSpPr txBox="1">
            <a:spLocks noChangeArrowheads="1"/>
          </p:cNvSpPr>
          <p:nvPr/>
        </p:nvSpPr>
        <p:spPr bwMode="auto">
          <a:xfrm>
            <a:off x="228600" y="1524000"/>
            <a:ext cx="8763000" cy="3948113"/>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t>Expt 2, results: </a:t>
            </a:r>
          </a:p>
          <a:p>
            <a:pPr>
              <a:spcBef>
                <a:spcPct val="50000"/>
              </a:spcBef>
            </a:pPr>
            <a:r>
              <a:rPr lang="en-US" sz="2200" b="0"/>
              <a:t>   Infants listened longer to novel items (part-words)</a:t>
            </a:r>
          </a:p>
          <a:p>
            <a:pPr>
              <a:spcBef>
                <a:spcPct val="50000"/>
              </a:spcBef>
            </a:pPr>
            <a:r>
              <a:rPr lang="en-US" sz="2200" b="0"/>
              <a:t>      (6.77 seconds for real words, 7.60 seconds for part-words)</a:t>
            </a:r>
          </a:p>
          <a:p>
            <a:pPr>
              <a:spcBef>
                <a:spcPct val="50000"/>
              </a:spcBef>
            </a:pPr>
            <a:endParaRPr lang="en-US" sz="2200" b="0"/>
          </a:p>
          <a:p>
            <a:pPr>
              <a:spcBef>
                <a:spcPct val="50000"/>
              </a:spcBef>
            </a:pPr>
            <a:r>
              <a:rPr lang="en-US" sz="2200" b="0"/>
              <a:t>   </a:t>
            </a:r>
            <a:r>
              <a:rPr lang="en-US" sz="2200" b="0">
                <a:solidFill>
                  <a:schemeClr val="tx2"/>
                </a:solidFill>
              </a:rPr>
              <a:t>Implication: Infants noticed the difference between real words and part-words from the artificial language after only 2 minutes of listening time!  They are sensitive to the transitional probability information.</a:t>
            </a:r>
          </a:p>
          <a:p>
            <a:pPr>
              <a:spcBef>
                <a:spcPct val="50000"/>
              </a:spcBef>
            </a:pPr>
            <a:endParaRPr lang="en-US" sz="2200" b="0"/>
          </a:p>
        </p:txBody>
      </p:sp>
      <p:sp>
        <p:nvSpPr>
          <p:cNvPr id="1056772" name="Text Box 6"/>
          <p:cNvSpPr txBox="1">
            <a:spLocks noChangeArrowheads="1"/>
          </p:cNvSpPr>
          <p:nvPr/>
        </p:nvSpPr>
        <p:spPr bwMode="auto">
          <a:xfrm>
            <a:off x="152400" y="10668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solidFill>
                  <a:schemeClr val="tx2"/>
                </a:solidFill>
              </a:rPr>
              <a:t>Saffran, Aslin, &amp; Newport 1996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8818" name="Rectangle 4"/>
          <p:cNvSpPr>
            <a:spLocks noGrp="1" noChangeArrowheads="1"/>
          </p:cNvSpPr>
          <p:nvPr>
            <p:ph type="title" idx="4294967295"/>
          </p:nvPr>
        </p:nvSpPr>
        <p:spPr>
          <a:xfrm>
            <a:off x="685800" y="0"/>
            <a:ext cx="7772400" cy="1143000"/>
          </a:xfrm>
          <a:noFill/>
        </p:spPr>
        <p:txBody>
          <a:bodyPr/>
          <a:lstStyle/>
          <a:p>
            <a:r>
              <a:rPr lang="en-US" sz="3200"/>
              <a:t>Recap: Saffran, Aslin, &amp; Newport (1996)</a:t>
            </a:r>
          </a:p>
        </p:txBody>
      </p:sp>
      <p:sp>
        <p:nvSpPr>
          <p:cNvPr id="1058819" name="Text Box 5"/>
          <p:cNvSpPr txBox="1">
            <a:spLocks noChangeArrowheads="1"/>
          </p:cNvSpPr>
          <p:nvPr/>
        </p:nvSpPr>
        <p:spPr bwMode="auto">
          <a:xfrm>
            <a:off x="228600" y="1828800"/>
            <a:ext cx="8763000" cy="3013075"/>
          </a:xfrm>
          <a:prstGeom prst="rect">
            <a:avLst/>
          </a:prstGeom>
          <a:noFill/>
          <a:ln w="9525">
            <a:noFill/>
            <a:miter lim="800000"/>
            <a:headEnd/>
            <a:tailEnd/>
          </a:ln>
        </p:spPr>
        <p:txBody>
          <a:bodyPr>
            <a:prstTxWarp prst="textNoShape">
              <a:avLst/>
            </a:prstTxWarp>
            <a:spAutoFit/>
          </a:bodyPr>
          <a:lstStyle/>
          <a:p>
            <a:pPr>
              <a:spcBef>
                <a:spcPct val="50000"/>
              </a:spcBef>
            </a:pPr>
            <a:r>
              <a:rPr lang="en-US" b="0"/>
              <a:t>Experimental evidence suggests that 8-month-old infants can track statistical information such as the transitional probability between syllables.  This can help them solve the task of word segmentation.</a:t>
            </a:r>
          </a:p>
          <a:p>
            <a:pPr>
              <a:spcBef>
                <a:spcPct val="50000"/>
              </a:spcBef>
            </a:pPr>
            <a:endParaRPr lang="en-US" b="0"/>
          </a:p>
          <a:p>
            <a:pPr>
              <a:spcBef>
                <a:spcPct val="50000"/>
              </a:spcBef>
            </a:pPr>
            <a:r>
              <a:rPr lang="en-US" b="0"/>
              <a:t>Evidence comes from testing children in an artificial language paradigm, with very short exposure time. </a:t>
            </a:r>
          </a:p>
        </p:txBody>
      </p:sp>
      <p:pic>
        <p:nvPicPr>
          <p:cNvPr id="1058820" name="Picture 8"/>
          <p:cNvPicPr>
            <a:picLocks noChangeAspect="1" noChangeArrowheads="1"/>
          </p:cNvPicPr>
          <p:nvPr/>
        </p:nvPicPr>
        <p:blipFill>
          <a:blip r:embed="rId3"/>
          <a:srcRect/>
          <a:stretch>
            <a:fillRect/>
          </a:stretch>
        </p:blipFill>
        <p:spPr bwMode="auto">
          <a:xfrm>
            <a:off x="3276600" y="4876800"/>
            <a:ext cx="2133600"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9186" name="Rectangle 4"/>
          <p:cNvSpPr>
            <a:spLocks noGrp="1" noChangeArrowheads="1"/>
          </p:cNvSpPr>
          <p:nvPr>
            <p:ph type="title" idx="4294967295"/>
          </p:nvPr>
        </p:nvSpPr>
        <p:spPr>
          <a:xfrm>
            <a:off x="0" y="152400"/>
            <a:ext cx="9144000" cy="1143000"/>
          </a:xfrm>
          <a:noFill/>
        </p:spPr>
        <p:txBody>
          <a:bodyPr/>
          <a:lstStyle/>
          <a:p>
            <a:r>
              <a:rPr lang="en-US" sz="3200"/>
              <a:t>Computational Problem</a:t>
            </a:r>
          </a:p>
        </p:txBody>
      </p:sp>
      <p:sp>
        <p:nvSpPr>
          <p:cNvPr id="989187" name="Rectangle 5"/>
          <p:cNvSpPr>
            <a:spLocks noGrp="1" noChangeArrowheads="1"/>
          </p:cNvSpPr>
          <p:nvPr>
            <p:ph type="body" idx="4294967295"/>
          </p:nvPr>
        </p:nvSpPr>
        <p:spPr>
          <a:xfrm>
            <a:off x="381000" y="1371600"/>
            <a:ext cx="8534400" cy="2133600"/>
          </a:xfrm>
          <a:noFill/>
        </p:spPr>
        <p:txBody>
          <a:bodyPr/>
          <a:lstStyle/>
          <a:p>
            <a:pPr>
              <a:buFontTx/>
              <a:buNone/>
            </a:pPr>
            <a:r>
              <a:rPr lang="en-US" sz="2400"/>
              <a:t>	</a:t>
            </a:r>
          </a:p>
          <a:p>
            <a:pPr>
              <a:buFontTx/>
              <a:buNone/>
            </a:pPr>
            <a:endParaRPr lang="en-US" sz="2400"/>
          </a:p>
          <a:p>
            <a:pPr>
              <a:buFontTx/>
              <a:buNone/>
            </a:pPr>
            <a:r>
              <a:rPr lang="en-US" sz="2400"/>
              <a:t>		Divide spoken speech into individual words</a:t>
            </a:r>
          </a:p>
        </p:txBody>
      </p:sp>
      <p:pic>
        <p:nvPicPr>
          <p:cNvPr id="989192" name="Picture 16"/>
          <p:cNvPicPr>
            <a:picLocks noChangeAspect="1" noChangeArrowheads="1"/>
          </p:cNvPicPr>
          <p:nvPr/>
        </p:nvPicPr>
        <p:blipFill>
          <a:blip r:embed="rId3"/>
          <a:srcRect/>
          <a:stretch>
            <a:fillRect/>
          </a:stretch>
        </p:blipFill>
        <p:spPr bwMode="auto">
          <a:xfrm>
            <a:off x="6096000" y="3048000"/>
            <a:ext cx="2895600" cy="1370013"/>
          </a:xfrm>
          <a:prstGeom prst="rect">
            <a:avLst/>
          </a:prstGeom>
          <a:noFill/>
          <a:ln w="9525">
            <a:noFill/>
            <a:miter lim="800000"/>
            <a:headEnd/>
            <a:tailEnd/>
          </a:ln>
        </p:spPr>
      </p:pic>
      <p:sp>
        <p:nvSpPr>
          <p:cNvPr id="11" name="Text Box 4"/>
          <p:cNvSpPr txBox="1">
            <a:spLocks noChangeArrowheads="1"/>
          </p:cNvSpPr>
          <p:nvPr/>
        </p:nvSpPr>
        <p:spPr bwMode="auto">
          <a:xfrm>
            <a:off x="457200" y="5257800"/>
            <a:ext cx="8077200" cy="488950"/>
          </a:xfrm>
          <a:prstGeom prst="rect">
            <a:avLst/>
          </a:prstGeom>
          <a:noFill/>
          <a:ln w="9525">
            <a:noFill/>
            <a:miter lim="800000"/>
            <a:headEnd/>
            <a:tailEnd/>
          </a:ln>
        </p:spPr>
        <p:txBody>
          <a:bodyPr>
            <a:prstTxWarp prst="textNoShape">
              <a:avLst/>
            </a:prstTxWarp>
            <a:spAutoFit/>
          </a:bodyPr>
          <a:lstStyle/>
          <a:p>
            <a:r>
              <a:rPr lang="en-US" sz="2600" b="0" dirty="0" smtClean="0">
                <a:solidFill>
                  <a:schemeClr val="bg2"/>
                </a:solidFill>
                <a:latin typeface="SILDoulosIPA-Regular" pitchFamily="-84" charset="0"/>
              </a:rPr>
              <a:t>   to   the    castle     beyond     the   </a:t>
            </a:r>
            <a:r>
              <a:rPr lang="en-US" sz="2600" b="0" dirty="0">
                <a:solidFill>
                  <a:schemeClr val="bg2"/>
                </a:solidFill>
                <a:latin typeface="SILDoulosIPA-Regular" pitchFamily="-84" charset="0"/>
              </a:rPr>
              <a:t>goblin    </a:t>
            </a:r>
            <a:r>
              <a:rPr lang="en-US" sz="2600" b="0" dirty="0" smtClean="0">
                <a:solidFill>
                  <a:schemeClr val="bg2"/>
                </a:solidFill>
                <a:latin typeface="SILDoulosIPA-Regular" pitchFamily="-84" charset="0"/>
              </a:rPr>
              <a:t>   city</a:t>
            </a:r>
            <a:endParaRPr lang="en-US" sz="2600" b="0" dirty="0">
              <a:solidFill>
                <a:schemeClr val="bg2"/>
              </a:solidFill>
              <a:latin typeface="SILDoulosIPA-Regular" pitchFamily="-84" charset="0"/>
            </a:endParaRPr>
          </a:p>
        </p:txBody>
      </p:sp>
      <p:pic>
        <p:nvPicPr>
          <p:cNvPr id="12" name="Picture 11"/>
          <p:cNvPicPr>
            <a:picLocks noChangeAspect="1"/>
          </p:cNvPicPr>
          <p:nvPr/>
        </p:nvPicPr>
        <p:blipFill>
          <a:blip r:embed="rId4"/>
          <a:stretch>
            <a:fillRect/>
          </a:stretch>
        </p:blipFill>
        <p:spPr>
          <a:xfrm>
            <a:off x="609601" y="4717709"/>
            <a:ext cx="7452782" cy="654391"/>
          </a:xfrm>
          <a:prstGeom prst="rect">
            <a:avLst/>
          </a:prstGeom>
        </p:spPr>
      </p:pic>
      <p:cxnSp>
        <p:nvCxnSpPr>
          <p:cNvPr id="13" name="AutoShape 5"/>
          <p:cNvCxnSpPr>
            <a:cxnSpLocks noChangeShapeType="1"/>
          </p:cNvCxnSpPr>
          <p:nvPr/>
        </p:nvCxnSpPr>
        <p:spPr bwMode="auto">
          <a:xfrm flipH="1">
            <a:off x="3733800" y="4114800"/>
            <a:ext cx="38100" cy="577850"/>
          </a:xfrm>
          <a:prstGeom prst="straightConnector1">
            <a:avLst/>
          </a:prstGeom>
          <a:noFill/>
          <a:ln w="9525">
            <a:solidFill>
              <a:schemeClr val="tx1"/>
            </a:solidFill>
            <a:round/>
            <a:headEnd/>
            <a:tailEnd type="triangle" w="med" len="med"/>
          </a:ln>
        </p:spPr>
      </p:cxnSp>
      <p:pic>
        <p:nvPicPr>
          <p:cNvPr id="14" name="Picture 13"/>
          <p:cNvPicPr>
            <a:picLocks noChangeAspect="1"/>
          </p:cNvPicPr>
          <p:nvPr/>
        </p:nvPicPr>
        <p:blipFill>
          <a:blip r:embed="rId5"/>
          <a:stretch>
            <a:fillRect/>
          </a:stretch>
        </p:blipFill>
        <p:spPr>
          <a:xfrm>
            <a:off x="762000" y="3429001"/>
            <a:ext cx="5086350" cy="53042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8034"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Other useful strategies</a:t>
            </a:r>
          </a:p>
        </p:txBody>
      </p:sp>
      <p:sp>
        <p:nvSpPr>
          <p:cNvPr id="1068035" name="Text Box 5"/>
          <p:cNvSpPr txBox="1">
            <a:spLocks noChangeArrowheads="1"/>
          </p:cNvSpPr>
          <p:nvPr/>
        </p:nvSpPr>
        <p:spPr bwMode="auto">
          <a:xfrm>
            <a:off x="152400" y="1219200"/>
            <a:ext cx="8763000" cy="4352925"/>
          </a:xfrm>
          <a:prstGeom prst="rect">
            <a:avLst/>
          </a:prstGeom>
          <a:noFill/>
          <a:ln w="9525">
            <a:noFill/>
            <a:miter lim="800000"/>
            <a:headEnd/>
            <a:tailEnd/>
          </a:ln>
        </p:spPr>
        <p:txBody>
          <a:bodyPr>
            <a:prstTxWarp prst="textNoShape">
              <a:avLst/>
            </a:prstTxWarp>
            <a:spAutoFit/>
          </a:bodyPr>
          <a:lstStyle/>
          <a:p>
            <a:pPr>
              <a:spcBef>
                <a:spcPct val="50000"/>
              </a:spcBef>
            </a:pPr>
            <a:r>
              <a:rPr lang="en-US" b="0"/>
              <a:t>In additional to statistical information, infants appear to also use other cues to help them identify words in fluent speech.</a:t>
            </a:r>
          </a:p>
          <a:p>
            <a:pPr>
              <a:spcBef>
                <a:spcPct val="50000"/>
              </a:spcBef>
            </a:pPr>
            <a:endParaRPr lang="en-US" b="0"/>
          </a:p>
          <a:p>
            <a:pPr>
              <a:spcBef>
                <a:spcPct val="50000"/>
              </a:spcBef>
              <a:buFontTx/>
              <a:buChar char="-"/>
            </a:pPr>
            <a:r>
              <a:rPr lang="en-US" b="0"/>
              <a:t> Infants use the </a:t>
            </a:r>
            <a:r>
              <a:rPr lang="en-US" b="0">
                <a:solidFill>
                  <a:schemeClr val="bg2"/>
                </a:solidFill>
              </a:rPr>
              <a:t>prosody</a:t>
            </a:r>
            <a:r>
              <a:rPr lang="en-US" b="0"/>
              <a:t> (rhythm) of an utterance to help them identify likely boundaries for words (sequences that cross utterance or clause boundaries are less likely to be words). </a:t>
            </a:r>
            <a:r>
              <a:rPr lang="en-US" sz="2000" b="0"/>
              <a:t>[Gout et al. 2004; </a:t>
            </a:r>
            <a:r>
              <a:rPr lang="en-US" sz="2000" b="0">
                <a:latin typeface="Helvetica" pitchFamily="-84" charset="0"/>
              </a:rPr>
              <a:t>Hirsh-Pasek et al. 1987; Jusczyk et al. 1992; Gerken et al. 1994; Nazzi et al. 2000; Seidl 2007</a:t>
            </a:r>
            <a:r>
              <a:rPr lang="en-US" sz="2000" b="0"/>
              <a:t>]</a:t>
            </a:r>
            <a:endParaRPr lang="en-US" b="0"/>
          </a:p>
          <a:p>
            <a:pPr>
              <a:spcBef>
                <a:spcPct val="50000"/>
              </a:spcBef>
              <a:buFontTx/>
              <a:buChar char="-"/>
            </a:pPr>
            <a:endParaRPr lang="en-US" b="0"/>
          </a:p>
          <a:p>
            <a:pPr>
              <a:spcBef>
                <a:spcPct val="50000"/>
              </a:spcBef>
            </a:pPr>
            <a:endParaRPr lang="en-US" b="0"/>
          </a:p>
        </p:txBody>
      </p:sp>
      <p:sp>
        <p:nvSpPr>
          <p:cNvPr id="1068037" name="Text Box 5"/>
          <p:cNvSpPr txBox="1">
            <a:spLocks noChangeArrowheads="1"/>
          </p:cNvSpPr>
          <p:nvPr/>
        </p:nvSpPr>
        <p:spPr bwMode="auto">
          <a:xfrm>
            <a:off x="6003925" y="4467225"/>
            <a:ext cx="2420938"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clause boundary</a:t>
            </a:r>
          </a:p>
        </p:txBody>
      </p:sp>
      <p:sp>
        <p:nvSpPr>
          <p:cNvPr id="1068038" name="Line 6"/>
          <p:cNvSpPr>
            <a:spLocks noChangeShapeType="1"/>
          </p:cNvSpPr>
          <p:nvPr/>
        </p:nvSpPr>
        <p:spPr bwMode="auto">
          <a:xfrm flipH="1">
            <a:off x="6096000" y="48768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68039" name="Text Box 7"/>
          <p:cNvSpPr txBox="1">
            <a:spLocks noChangeArrowheads="1"/>
          </p:cNvSpPr>
          <p:nvPr/>
        </p:nvSpPr>
        <p:spPr bwMode="auto">
          <a:xfrm>
            <a:off x="1371600" y="5715000"/>
            <a:ext cx="281146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utterance boundary</a:t>
            </a:r>
          </a:p>
        </p:txBody>
      </p:sp>
      <p:sp>
        <p:nvSpPr>
          <p:cNvPr id="1068040" name="Line 8"/>
          <p:cNvSpPr>
            <a:spLocks noChangeShapeType="1"/>
          </p:cNvSpPr>
          <p:nvPr/>
        </p:nvSpPr>
        <p:spPr bwMode="auto">
          <a:xfrm flipH="1" flipV="1">
            <a:off x="2057400" y="55626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68041" name="Rectangle 9"/>
          <p:cNvSpPr>
            <a:spLocks noChangeArrowheads="1"/>
          </p:cNvSpPr>
          <p:nvPr/>
        </p:nvSpPr>
        <p:spPr bwMode="auto">
          <a:xfrm>
            <a:off x="152400" y="4876800"/>
            <a:ext cx="8610600" cy="822325"/>
          </a:xfrm>
          <a:prstGeom prst="rect">
            <a:avLst/>
          </a:prstGeom>
          <a:noFill/>
          <a:ln w="9525">
            <a:noFill/>
            <a:miter lim="800000"/>
            <a:headEnd/>
            <a:tailEnd/>
          </a:ln>
        </p:spPr>
        <p:txBody>
          <a:bodyPr>
            <a:prstTxWarp prst="textNoShape">
              <a:avLst/>
            </a:prstTxWarp>
            <a:spAutoFit/>
          </a:bodyPr>
          <a:lstStyle/>
          <a:p>
            <a:r>
              <a:rPr lang="en-US" b="0"/>
              <a:t> “I </a:t>
            </a:r>
            <a:r>
              <a:rPr lang="en-US" b="0">
                <a:solidFill>
                  <a:schemeClr val="bg2"/>
                </a:solidFill>
              </a:rPr>
              <a:t>went</a:t>
            </a:r>
            <a:r>
              <a:rPr lang="en-US" b="0"/>
              <a:t> to the </a:t>
            </a:r>
            <a:r>
              <a:rPr lang="en-US" b="0">
                <a:solidFill>
                  <a:schemeClr val="bg2"/>
                </a:solidFill>
              </a:rPr>
              <a:t>ca</a:t>
            </a:r>
            <a:r>
              <a:rPr lang="en-US" b="0"/>
              <a:t>stle be</a:t>
            </a:r>
            <a:r>
              <a:rPr lang="en-US" b="0">
                <a:solidFill>
                  <a:schemeClr val="bg2"/>
                </a:solidFill>
              </a:rPr>
              <a:t>yond</a:t>
            </a:r>
            <a:r>
              <a:rPr lang="en-US" b="0"/>
              <a:t> the </a:t>
            </a:r>
            <a:r>
              <a:rPr lang="en-US" b="0">
                <a:solidFill>
                  <a:schemeClr val="bg2"/>
                </a:solidFill>
              </a:rPr>
              <a:t>go</a:t>
            </a:r>
            <a:r>
              <a:rPr lang="en-US" b="0"/>
              <a:t>blin </a:t>
            </a:r>
            <a:r>
              <a:rPr lang="en-US" b="0">
                <a:solidFill>
                  <a:schemeClr val="bg2"/>
                </a:solidFill>
              </a:rPr>
              <a:t>ci</a:t>
            </a:r>
            <a:r>
              <a:rPr lang="en-US" b="0"/>
              <a:t>ty</a:t>
            </a:r>
            <a:r>
              <a:rPr lang="en-US" b="0">
                <a:solidFill>
                  <a:schemeClr val="folHlink"/>
                </a:solidFill>
              </a:rPr>
              <a:t>,</a:t>
            </a:r>
            <a:r>
              <a:rPr lang="en-US" b="0"/>
              <a:t> which was </a:t>
            </a:r>
            <a:r>
              <a:rPr lang="en-US" b="0">
                <a:solidFill>
                  <a:schemeClr val="bg2"/>
                </a:solidFill>
              </a:rPr>
              <a:t>ve</a:t>
            </a:r>
            <a:r>
              <a:rPr lang="en-US" b="0"/>
              <a:t>ry </a:t>
            </a:r>
            <a:r>
              <a:rPr lang="en-US" b="0">
                <a:solidFill>
                  <a:schemeClr val="bg2"/>
                </a:solidFill>
              </a:rPr>
              <a:t>hard</a:t>
            </a:r>
            <a:r>
              <a:rPr lang="en-US" b="0"/>
              <a:t> to </a:t>
            </a:r>
            <a:r>
              <a:rPr lang="en-US" b="0">
                <a:solidFill>
                  <a:schemeClr val="bg2"/>
                </a:solidFill>
              </a:rPr>
              <a:t>get</a:t>
            </a:r>
            <a:r>
              <a:rPr lang="en-US" b="0"/>
              <a:t> to</a:t>
            </a:r>
            <a:r>
              <a:rPr lang="en-US" b="0">
                <a:solidFill>
                  <a:schemeClr val="folHlink"/>
                </a:solidFill>
              </a:rPr>
              <a:t>.</a:t>
            </a:r>
            <a:r>
              <a:rPr lang="en-US" b="0"/>
              <a:t> I </a:t>
            </a:r>
            <a:r>
              <a:rPr lang="en-US" b="0">
                <a:solidFill>
                  <a:schemeClr val="bg2"/>
                </a:solidFill>
              </a:rPr>
              <a:t>saw</a:t>
            </a:r>
            <a:r>
              <a:rPr lang="en-US" b="0"/>
              <a:t> the </a:t>
            </a:r>
            <a:r>
              <a:rPr lang="en-US" b="0">
                <a:solidFill>
                  <a:schemeClr val="bg2"/>
                </a:solidFill>
              </a:rPr>
              <a:t>go</a:t>
            </a:r>
            <a:r>
              <a:rPr lang="en-US" b="0"/>
              <a:t>blin </a:t>
            </a:r>
            <a:r>
              <a:rPr lang="en-US" b="0">
                <a:solidFill>
                  <a:schemeClr val="bg2"/>
                </a:solidFill>
              </a:rPr>
              <a:t>king</a:t>
            </a:r>
            <a:r>
              <a:rPr lang="en-US" b="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9058"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Other useful strategies</a:t>
            </a:r>
          </a:p>
        </p:txBody>
      </p:sp>
      <p:sp>
        <p:nvSpPr>
          <p:cNvPr id="1069059" name="Text Box 5"/>
          <p:cNvSpPr txBox="1">
            <a:spLocks noChangeArrowheads="1"/>
          </p:cNvSpPr>
          <p:nvPr/>
        </p:nvSpPr>
        <p:spPr bwMode="auto">
          <a:xfrm>
            <a:off x="152400" y="1219200"/>
            <a:ext cx="8763000" cy="4352925"/>
          </a:xfrm>
          <a:prstGeom prst="rect">
            <a:avLst/>
          </a:prstGeom>
          <a:noFill/>
          <a:ln w="9525">
            <a:noFill/>
            <a:miter lim="800000"/>
            <a:headEnd/>
            <a:tailEnd/>
          </a:ln>
        </p:spPr>
        <p:txBody>
          <a:bodyPr>
            <a:prstTxWarp prst="textNoShape">
              <a:avLst/>
            </a:prstTxWarp>
            <a:spAutoFit/>
          </a:bodyPr>
          <a:lstStyle/>
          <a:p>
            <a:pPr>
              <a:spcBef>
                <a:spcPct val="50000"/>
              </a:spcBef>
            </a:pPr>
            <a:r>
              <a:rPr lang="en-US" b="0"/>
              <a:t>In additional to statistical information, infants appear to also use other cues to help them identify words in fluent speech.</a:t>
            </a:r>
          </a:p>
          <a:p>
            <a:pPr>
              <a:spcBef>
                <a:spcPct val="50000"/>
              </a:spcBef>
            </a:pPr>
            <a:endParaRPr lang="en-US" b="0"/>
          </a:p>
          <a:p>
            <a:pPr>
              <a:spcBef>
                <a:spcPct val="50000"/>
              </a:spcBef>
              <a:buFontTx/>
              <a:buChar char="-"/>
            </a:pPr>
            <a:r>
              <a:rPr lang="en-US" b="0"/>
              <a:t> Infants use the </a:t>
            </a:r>
            <a:r>
              <a:rPr lang="en-US" b="0">
                <a:solidFill>
                  <a:schemeClr val="bg2"/>
                </a:solidFill>
              </a:rPr>
              <a:t>prosody</a:t>
            </a:r>
            <a:r>
              <a:rPr lang="en-US" b="0"/>
              <a:t> (rhythm) of an utterance to help them identify likely boundaries for words (sequences that cross utterance or clause boundaries are less likely to be words). </a:t>
            </a:r>
            <a:r>
              <a:rPr lang="en-US" sz="2000" b="0"/>
              <a:t>[Gout et al. 2004; </a:t>
            </a:r>
            <a:r>
              <a:rPr lang="en-US" sz="2000" b="0">
                <a:latin typeface="Helvetica" pitchFamily="-84" charset="0"/>
              </a:rPr>
              <a:t>Hirsh-Pasek et al. 1987; Jusczyk et al. 1992; Gerken et al. 1994; Nazzi et al. 2000; Seidl 2007</a:t>
            </a:r>
            <a:r>
              <a:rPr lang="en-US" sz="2000" b="0"/>
              <a:t>]</a:t>
            </a:r>
            <a:endParaRPr lang="en-US" b="0"/>
          </a:p>
          <a:p>
            <a:pPr>
              <a:spcBef>
                <a:spcPct val="50000"/>
              </a:spcBef>
              <a:buFontTx/>
              <a:buChar char="-"/>
            </a:pPr>
            <a:endParaRPr lang="en-US" b="0"/>
          </a:p>
          <a:p>
            <a:pPr>
              <a:spcBef>
                <a:spcPct val="50000"/>
              </a:spcBef>
            </a:pPr>
            <a:endParaRPr lang="en-US" b="0"/>
          </a:p>
        </p:txBody>
      </p:sp>
      <p:sp>
        <p:nvSpPr>
          <p:cNvPr id="1069060" name="Text Box 4"/>
          <p:cNvSpPr txBox="1">
            <a:spLocks noChangeArrowheads="1"/>
          </p:cNvSpPr>
          <p:nvPr/>
        </p:nvSpPr>
        <p:spPr bwMode="auto">
          <a:xfrm>
            <a:off x="6003925" y="4467225"/>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69061" name="Line 5"/>
          <p:cNvSpPr>
            <a:spLocks noChangeShapeType="1"/>
          </p:cNvSpPr>
          <p:nvPr/>
        </p:nvSpPr>
        <p:spPr bwMode="auto">
          <a:xfrm flipH="1">
            <a:off x="6096000" y="48768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69062" name="Text Box 6"/>
          <p:cNvSpPr txBox="1">
            <a:spLocks noChangeArrowheads="1"/>
          </p:cNvSpPr>
          <p:nvPr/>
        </p:nvSpPr>
        <p:spPr bwMode="auto">
          <a:xfrm>
            <a:off x="1371600" y="5715000"/>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69063" name="Line 7"/>
          <p:cNvSpPr>
            <a:spLocks noChangeShapeType="1"/>
          </p:cNvSpPr>
          <p:nvPr/>
        </p:nvSpPr>
        <p:spPr bwMode="auto">
          <a:xfrm flipH="1" flipV="1">
            <a:off x="2057400" y="55626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69064" name="Rectangle 8"/>
          <p:cNvSpPr>
            <a:spLocks noChangeArrowheads="1"/>
          </p:cNvSpPr>
          <p:nvPr/>
        </p:nvSpPr>
        <p:spPr bwMode="auto">
          <a:xfrm>
            <a:off x="152400" y="4876800"/>
            <a:ext cx="8610600" cy="822325"/>
          </a:xfrm>
          <a:prstGeom prst="rect">
            <a:avLst/>
          </a:prstGeom>
          <a:noFill/>
          <a:ln w="9525">
            <a:noFill/>
            <a:miter lim="800000"/>
            <a:headEnd/>
            <a:tailEnd/>
          </a:ln>
        </p:spPr>
        <p:txBody>
          <a:bodyPr>
            <a:prstTxWarp prst="textNoShape">
              <a:avLst/>
            </a:prstTxWarp>
            <a:spAutoFit/>
          </a:bodyPr>
          <a:lstStyle/>
          <a:p>
            <a:r>
              <a:rPr lang="en-US" b="0"/>
              <a:t> “I </a:t>
            </a:r>
            <a:r>
              <a:rPr lang="en-US" b="0">
                <a:solidFill>
                  <a:schemeClr val="bg2"/>
                </a:solidFill>
              </a:rPr>
              <a:t>went</a:t>
            </a:r>
            <a:r>
              <a:rPr lang="en-US" b="0"/>
              <a:t> to the </a:t>
            </a:r>
            <a:r>
              <a:rPr lang="en-US" b="0">
                <a:solidFill>
                  <a:schemeClr val="bg2"/>
                </a:solidFill>
              </a:rPr>
              <a:t>ca</a:t>
            </a:r>
            <a:r>
              <a:rPr lang="en-US" b="0"/>
              <a:t>stle be</a:t>
            </a:r>
            <a:r>
              <a:rPr lang="en-US" b="0">
                <a:solidFill>
                  <a:schemeClr val="bg2"/>
                </a:solidFill>
              </a:rPr>
              <a:t>yond</a:t>
            </a:r>
            <a:r>
              <a:rPr lang="en-US" b="0"/>
              <a:t> the </a:t>
            </a:r>
            <a:r>
              <a:rPr lang="en-US" b="0">
                <a:solidFill>
                  <a:schemeClr val="bg2"/>
                </a:solidFill>
              </a:rPr>
              <a:t>go</a:t>
            </a:r>
            <a:r>
              <a:rPr lang="en-US" b="0"/>
              <a:t>blin </a:t>
            </a:r>
            <a:r>
              <a:rPr lang="en-US" b="0">
                <a:solidFill>
                  <a:schemeClr val="bg2"/>
                </a:solidFill>
              </a:rPr>
              <a:t>ci</a:t>
            </a:r>
            <a:r>
              <a:rPr lang="en-US" b="0"/>
              <a:t>ty</a:t>
            </a:r>
            <a:r>
              <a:rPr lang="en-US" b="0">
                <a:solidFill>
                  <a:schemeClr val="folHlink"/>
                </a:solidFill>
              </a:rPr>
              <a:t>,</a:t>
            </a:r>
            <a:r>
              <a:rPr lang="en-US" b="0"/>
              <a:t> which was </a:t>
            </a:r>
            <a:r>
              <a:rPr lang="en-US" b="0">
                <a:solidFill>
                  <a:schemeClr val="bg2"/>
                </a:solidFill>
              </a:rPr>
              <a:t>ve</a:t>
            </a:r>
            <a:r>
              <a:rPr lang="en-US" b="0"/>
              <a:t>ry </a:t>
            </a:r>
            <a:r>
              <a:rPr lang="en-US" b="0">
                <a:solidFill>
                  <a:schemeClr val="bg2"/>
                </a:solidFill>
              </a:rPr>
              <a:t>hard</a:t>
            </a:r>
            <a:r>
              <a:rPr lang="en-US" b="0"/>
              <a:t> to </a:t>
            </a:r>
            <a:r>
              <a:rPr lang="en-US" b="0">
                <a:solidFill>
                  <a:schemeClr val="bg2"/>
                </a:solidFill>
              </a:rPr>
              <a:t>get</a:t>
            </a:r>
            <a:r>
              <a:rPr lang="en-US" b="0"/>
              <a:t> to</a:t>
            </a:r>
            <a:r>
              <a:rPr lang="en-US" b="0">
                <a:solidFill>
                  <a:schemeClr val="folHlink"/>
                </a:solidFill>
              </a:rPr>
              <a:t>.</a:t>
            </a:r>
            <a:r>
              <a:rPr lang="en-US" b="0"/>
              <a:t> I </a:t>
            </a:r>
            <a:r>
              <a:rPr lang="en-US" b="0">
                <a:solidFill>
                  <a:schemeClr val="bg2"/>
                </a:solidFill>
              </a:rPr>
              <a:t>saw</a:t>
            </a:r>
            <a:r>
              <a:rPr lang="en-US" b="0"/>
              <a:t> the </a:t>
            </a:r>
            <a:r>
              <a:rPr lang="en-US" b="0">
                <a:solidFill>
                  <a:schemeClr val="bg2"/>
                </a:solidFill>
              </a:rPr>
              <a:t>go</a:t>
            </a:r>
            <a:r>
              <a:rPr lang="en-US" b="0"/>
              <a:t>blin </a:t>
            </a:r>
            <a:r>
              <a:rPr lang="en-US" b="0">
                <a:solidFill>
                  <a:schemeClr val="bg2"/>
                </a:solidFill>
              </a:rPr>
              <a:t>king</a:t>
            </a:r>
            <a:r>
              <a:rPr lang="en-US" b="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0082"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Other useful strategies</a:t>
            </a:r>
          </a:p>
        </p:txBody>
      </p:sp>
      <p:sp>
        <p:nvSpPr>
          <p:cNvPr id="1070083" name="Text Box 5"/>
          <p:cNvSpPr txBox="1">
            <a:spLocks noChangeArrowheads="1"/>
          </p:cNvSpPr>
          <p:nvPr/>
        </p:nvSpPr>
        <p:spPr bwMode="auto">
          <a:xfrm>
            <a:off x="152400" y="1219200"/>
            <a:ext cx="8763000" cy="4352925"/>
          </a:xfrm>
          <a:prstGeom prst="rect">
            <a:avLst/>
          </a:prstGeom>
          <a:noFill/>
          <a:ln w="9525">
            <a:noFill/>
            <a:miter lim="800000"/>
            <a:headEnd/>
            <a:tailEnd/>
          </a:ln>
        </p:spPr>
        <p:txBody>
          <a:bodyPr>
            <a:prstTxWarp prst="textNoShape">
              <a:avLst/>
            </a:prstTxWarp>
            <a:spAutoFit/>
          </a:bodyPr>
          <a:lstStyle/>
          <a:p>
            <a:pPr>
              <a:spcBef>
                <a:spcPct val="50000"/>
              </a:spcBef>
            </a:pPr>
            <a:r>
              <a:rPr lang="en-US" b="0"/>
              <a:t>In additional to statistical information, infants appear to also use other cues to help them identify words in fluent speech.</a:t>
            </a:r>
          </a:p>
          <a:p>
            <a:pPr>
              <a:spcBef>
                <a:spcPct val="50000"/>
              </a:spcBef>
            </a:pPr>
            <a:endParaRPr lang="en-US" b="0"/>
          </a:p>
          <a:p>
            <a:pPr>
              <a:spcBef>
                <a:spcPct val="50000"/>
              </a:spcBef>
              <a:buFontTx/>
              <a:buChar char="-"/>
            </a:pPr>
            <a:r>
              <a:rPr lang="en-US" b="0"/>
              <a:t> Infants use the </a:t>
            </a:r>
            <a:r>
              <a:rPr lang="en-US" b="0">
                <a:solidFill>
                  <a:schemeClr val="bg2"/>
                </a:solidFill>
              </a:rPr>
              <a:t>prosody</a:t>
            </a:r>
            <a:r>
              <a:rPr lang="en-US" b="0"/>
              <a:t> (rhythm) of an utterance to help them identify likely boundaries for words (sequences that cross utterance or clause boundaries are less likely to be words). </a:t>
            </a:r>
            <a:r>
              <a:rPr lang="en-US" sz="2000" b="0"/>
              <a:t>[Gout et al. 2004; </a:t>
            </a:r>
            <a:r>
              <a:rPr lang="en-US" sz="2000" b="0">
                <a:latin typeface="Helvetica" pitchFamily="-84" charset="0"/>
              </a:rPr>
              <a:t>Hirsh-Pasek et al. 1987; Jusczyk et al. 1992; Gerken et al. 1994; Nazzi et al. 2000; Seidl 2007</a:t>
            </a:r>
            <a:r>
              <a:rPr lang="en-US" sz="2000" b="0"/>
              <a:t>]</a:t>
            </a:r>
            <a:endParaRPr lang="en-US" b="0"/>
          </a:p>
          <a:p>
            <a:pPr>
              <a:spcBef>
                <a:spcPct val="50000"/>
              </a:spcBef>
              <a:buFontTx/>
              <a:buChar char="-"/>
            </a:pPr>
            <a:endParaRPr lang="en-US" b="0"/>
          </a:p>
          <a:p>
            <a:pPr>
              <a:spcBef>
                <a:spcPct val="50000"/>
              </a:spcBef>
            </a:pPr>
            <a:endParaRPr lang="en-US" b="0"/>
          </a:p>
        </p:txBody>
      </p:sp>
      <p:sp>
        <p:nvSpPr>
          <p:cNvPr id="1070084" name="Text Box 4"/>
          <p:cNvSpPr txBox="1">
            <a:spLocks noChangeArrowheads="1"/>
          </p:cNvSpPr>
          <p:nvPr/>
        </p:nvSpPr>
        <p:spPr bwMode="auto">
          <a:xfrm>
            <a:off x="6003925" y="4467225"/>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0085" name="Line 5"/>
          <p:cNvSpPr>
            <a:spLocks noChangeShapeType="1"/>
          </p:cNvSpPr>
          <p:nvPr/>
        </p:nvSpPr>
        <p:spPr bwMode="auto">
          <a:xfrm flipH="1">
            <a:off x="6096000" y="48768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0086" name="Text Box 6"/>
          <p:cNvSpPr txBox="1">
            <a:spLocks noChangeArrowheads="1"/>
          </p:cNvSpPr>
          <p:nvPr/>
        </p:nvSpPr>
        <p:spPr bwMode="auto">
          <a:xfrm>
            <a:off x="1371600" y="5715000"/>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0087" name="Line 7"/>
          <p:cNvSpPr>
            <a:spLocks noChangeShapeType="1"/>
          </p:cNvSpPr>
          <p:nvPr/>
        </p:nvSpPr>
        <p:spPr bwMode="auto">
          <a:xfrm flipH="1" flipV="1">
            <a:off x="2057400" y="55626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0088" name="Oval 8"/>
          <p:cNvSpPr>
            <a:spLocks noChangeArrowheads="1"/>
          </p:cNvSpPr>
          <p:nvPr/>
        </p:nvSpPr>
        <p:spPr bwMode="auto">
          <a:xfrm>
            <a:off x="5486400" y="4876800"/>
            <a:ext cx="6096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0089" name="Text Box 9"/>
          <p:cNvSpPr txBox="1">
            <a:spLocks noChangeArrowheads="1"/>
          </p:cNvSpPr>
          <p:nvPr/>
        </p:nvSpPr>
        <p:spPr bwMode="auto">
          <a:xfrm>
            <a:off x="5486400" y="5486400"/>
            <a:ext cx="3429000" cy="915988"/>
          </a:xfrm>
          <a:prstGeom prst="rect">
            <a:avLst/>
          </a:prstGeom>
          <a:noFill/>
          <a:ln w="9525">
            <a:noFill/>
            <a:miter lim="800000"/>
            <a:headEnd/>
            <a:tailEnd/>
          </a:ln>
        </p:spPr>
        <p:txBody>
          <a:bodyPr>
            <a:prstTxWarp prst="textNoShape">
              <a:avLst/>
            </a:prstTxWarp>
            <a:spAutoFit/>
          </a:bodyPr>
          <a:lstStyle/>
          <a:p>
            <a:r>
              <a:rPr lang="en-US" sz="1800" b="0">
                <a:solidFill>
                  <a:schemeClr val="accent1"/>
                </a:solidFill>
              </a:rPr>
              <a:t>Not crossing a clause or utterance boundary - more likely to be a word</a:t>
            </a:r>
          </a:p>
        </p:txBody>
      </p:sp>
      <p:sp>
        <p:nvSpPr>
          <p:cNvPr id="1070090" name="Rectangle 10"/>
          <p:cNvSpPr>
            <a:spLocks noChangeArrowheads="1"/>
          </p:cNvSpPr>
          <p:nvPr/>
        </p:nvSpPr>
        <p:spPr bwMode="auto">
          <a:xfrm>
            <a:off x="152400" y="4876800"/>
            <a:ext cx="8610600" cy="822325"/>
          </a:xfrm>
          <a:prstGeom prst="rect">
            <a:avLst/>
          </a:prstGeom>
          <a:noFill/>
          <a:ln w="9525">
            <a:noFill/>
            <a:miter lim="800000"/>
            <a:headEnd/>
            <a:tailEnd/>
          </a:ln>
        </p:spPr>
        <p:txBody>
          <a:bodyPr>
            <a:prstTxWarp prst="textNoShape">
              <a:avLst/>
            </a:prstTxWarp>
            <a:spAutoFit/>
          </a:bodyPr>
          <a:lstStyle/>
          <a:p>
            <a:r>
              <a:rPr lang="en-US" b="0"/>
              <a:t> “I </a:t>
            </a:r>
            <a:r>
              <a:rPr lang="en-US" b="0">
                <a:solidFill>
                  <a:schemeClr val="bg2"/>
                </a:solidFill>
              </a:rPr>
              <a:t>went</a:t>
            </a:r>
            <a:r>
              <a:rPr lang="en-US" b="0"/>
              <a:t> to the </a:t>
            </a:r>
            <a:r>
              <a:rPr lang="en-US" b="0">
                <a:solidFill>
                  <a:schemeClr val="bg2"/>
                </a:solidFill>
              </a:rPr>
              <a:t>ca</a:t>
            </a:r>
            <a:r>
              <a:rPr lang="en-US" b="0"/>
              <a:t>stle be</a:t>
            </a:r>
            <a:r>
              <a:rPr lang="en-US" b="0">
                <a:solidFill>
                  <a:schemeClr val="bg2"/>
                </a:solidFill>
              </a:rPr>
              <a:t>yond</a:t>
            </a:r>
            <a:r>
              <a:rPr lang="en-US" b="0"/>
              <a:t> the </a:t>
            </a:r>
            <a:r>
              <a:rPr lang="en-US" b="0">
                <a:solidFill>
                  <a:schemeClr val="bg2"/>
                </a:solidFill>
              </a:rPr>
              <a:t>go</a:t>
            </a:r>
            <a:r>
              <a:rPr lang="en-US" b="0"/>
              <a:t>blin </a:t>
            </a:r>
            <a:r>
              <a:rPr lang="en-US" b="0">
                <a:solidFill>
                  <a:schemeClr val="bg2"/>
                </a:solidFill>
              </a:rPr>
              <a:t>ci</a:t>
            </a:r>
            <a:r>
              <a:rPr lang="en-US" b="0"/>
              <a:t>ty</a:t>
            </a:r>
            <a:r>
              <a:rPr lang="en-US" b="0">
                <a:solidFill>
                  <a:schemeClr val="folHlink"/>
                </a:solidFill>
              </a:rPr>
              <a:t>,</a:t>
            </a:r>
            <a:r>
              <a:rPr lang="en-US" b="0"/>
              <a:t> which was </a:t>
            </a:r>
            <a:r>
              <a:rPr lang="en-US" b="0">
                <a:solidFill>
                  <a:schemeClr val="bg2"/>
                </a:solidFill>
              </a:rPr>
              <a:t>ve</a:t>
            </a:r>
            <a:r>
              <a:rPr lang="en-US" b="0"/>
              <a:t>ry </a:t>
            </a:r>
            <a:r>
              <a:rPr lang="en-US" b="0">
                <a:solidFill>
                  <a:schemeClr val="bg2"/>
                </a:solidFill>
              </a:rPr>
              <a:t>hard</a:t>
            </a:r>
            <a:r>
              <a:rPr lang="en-US" b="0"/>
              <a:t> to </a:t>
            </a:r>
            <a:r>
              <a:rPr lang="en-US" b="0">
                <a:solidFill>
                  <a:schemeClr val="bg2"/>
                </a:solidFill>
              </a:rPr>
              <a:t>get</a:t>
            </a:r>
            <a:r>
              <a:rPr lang="en-US" b="0"/>
              <a:t> to</a:t>
            </a:r>
            <a:r>
              <a:rPr lang="en-US" b="0">
                <a:solidFill>
                  <a:schemeClr val="folHlink"/>
                </a:solidFill>
              </a:rPr>
              <a:t>.</a:t>
            </a:r>
            <a:r>
              <a:rPr lang="en-US" b="0"/>
              <a:t> I </a:t>
            </a:r>
            <a:r>
              <a:rPr lang="en-US" b="0">
                <a:solidFill>
                  <a:schemeClr val="bg2"/>
                </a:solidFill>
              </a:rPr>
              <a:t>saw</a:t>
            </a:r>
            <a:r>
              <a:rPr lang="en-US" b="0"/>
              <a:t> the </a:t>
            </a:r>
            <a:r>
              <a:rPr lang="en-US" b="0">
                <a:solidFill>
                  <a:schemeClr val="bg2"/>
                </a:solidFill>
              </a:rPr>
              <a:t>go</a:t>
            </a:r>
            <a:r>
              <a:rPr lang="en-US" b="0"/>
              <a:t>blin </a:t>
            </a:r>
            <a:r>
              <a:rPr lang="en-US" b="0">
                <a:solidFill>
                  <a:schemeClr val="bg2"/>
                </a:solidFill>
              </a:rPr>
              <a:t>king</a:t>
            </a:r>
            <a:r>
              <a:rPr lang="en-US" b="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1106"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Other useful strategies</a:t>
            </a:r>
          </a:p>
        </p:txBody>
      </p:sp>
      <p:sp>
        <p:nvSpPr>
          <p:cNvPr id="1071107" name="Text Box 5"/>
          <p:cNvSpPr txBox="1">
            <a:spLocks noChangeArrowheads="1"/>
          </p:cNvSpPr>
          <p:nvPr/>
        </p:nvSpPr>
        <p:spPr bwMode="auto">
          <a:xfrm>
            <a:off x="152400" y="1219200"/>
            <a:ext cx="8763000" cy="3805238"/>
          </a:xfrm>
          <a:prstGeom prst="rect">
            <a:avLst/>
          </a:prstGeom>
          <a:noFill/>
          <a:ln w="9525">
            <a:noFill/>
            <a:miter lim="800000"/>
            <a:headEnd/>
            <a:tailEnd/>
          </a:ln>
        </p:spPr>
        <p:txBody>
          <a:bodyPr>
            <a:prstTxWarp prst="textNoShape">
              <a:avLst/>
            </a:prstTxWarp>
            <a:spAutoFit/>
          </a:bodyPr>
          <a:lstStyle/>
          <a:p>
            <a:pPr>
              <a:spcBef>
                <a:spcPct val="50000"/>
              </a:spcBef>
            </a:pPr>
            <a:r>
              <a:rPr lang="en-US" b="0"/>
              <a:t>In additional to statistical information, infants appear to also use other cues to help them identify words in fluent speech.</a:t>
            </a:r>
          </a:p>
          <a:p>
            <a:pPr>
              <a:spcBef>
                <a:spcPct val="50000"/>
              </a:spcBef>
            </a:pPr>
            <a:endParaRPr lang="en-US" b="0"/>
          </a:p>
          <a:p>
            <a:pPr>
              <a:spcBef>
                <a:spcPct val="50000"/>
              </a:spcBef>
              <a:buFontTx/>
              <a:buChar char="-"/>
            </a:pPr>
            <a:r>
              <a:rPr lang="en-US" b="0"/>
              <a:t> Infants use the </a:t>
            </a:r>
            <a:r>
              <a:rPr lang="en-US" b="0">
                <a:solidFill>
                  <a:schemeClr val="bg2"/>
                </a:solidFill>
              </a:rPr>
              <a:t>prosody</a:t>
            </a:r>
            <a:r>
              <a:rPr lang="en-US" b="0"/>
              <a:t> (rhythm) of an utterance to help them identify likely boundaries for words (sequences that cross utterance or clause boundaries are less likely to be words). </a:t>
            </a:r>
            <a:r>
              <a:rPr lang="en-US" sz="2000" b="0"/>
              <a:t>[Gout et al. 2004; </a:t>
            </a:r>
            <a:r>
              <a:rPr lang="en-US" sz="2000" b="0">
                <a:latin typeface="Helvetica" pitchFamily="-84" charset="0"/>
              </a:rPr>
              <a:t>Hirsh-Pasek et al. 1987; Jusczyk et al. 1992; Gerken et al. 1994; Nazzi et al. 2000; Seidl 2007</a:t>
            </a:r>
            <a:r>
              <a:rPr lang="en-US" sz="2000" b="0"/>
              <a:t>]</a:t>
            </a:r>
            <a:endParaRPr lang="en-US" b="0"/>
          </a:p>
          <a:p>
            <a:pPr>
              <a:spcBef>
                <a:spcPct val="50000"/>
              </a:spcBef>
              <a:buFontTx/>
              <a:buChar char="-"/>
            </a:pPr>
            <a:endParaRPr lang="en-US" b="0"/>
          </a:p>
        </p:txBody>
      </p:sp>
      <p:sp>
        <p:nvSpPr>
          <p:cNvPr id="1071108" name="Text Box 4"/>
          <p:cNvSpPr txBox="1">
            <a:spLocks noChangeArrowheads="1"/>
          </p:cNvSpPr>
          <p:nvPr/>
        </p:nvSpPr>
        <p:spPr bwMode="auto">
          <a:xfrm>
            <a:off x="6003925" y="4467225"/>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1109" name="Line 5"/>
          <p:cNvSpPr>
            <a:spLocks noChangeShapeType="1"/>
          </p:cNvSpPr>
          <p:nvPr/>
        </p:nvSpPr>
        <p:spPr bwMode="auto">
          <a:xfrm flipH="1">
            <a:off x="6096000" y="48768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1110" name="Text Box 6"/>
          <p:cNvSpPr txBox="1">
            <a:spLocks noChangeArrowheads="1"/>
          </p:cNvSpPr>
          <p:nvPr/>
        </p:nvSpPr>
        <p:spPr bwMode="auto">
          <a:xfrm>
            <a:off x="1371600" y="5715000"/>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1111" name="Line 7"/>
          <p:cNvSpPr>
            <a:spLocks noChangeShapeType="1"/>
          </p:cNvSpPr>
          <p:nvPr/>
        </p:nvSpPr>
        <p:spPr bwMode="auto">
          <a:xfrm flipH="1" flipV="1">
            <a:off x="2057400" y="55626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1112" name="Oval 8"/>
          <p:cNvSpPr>
            <a:spLocks noChangeArrowheads="1"/>
          </p:cNvSpPr>
          <p:nvPr/>
        </p:nvSpPr>
        <p:spPr bwMode="auto">
          <a:xfrm>
            <a:off x="5791200" y="4876800"/>
            <a:ext cx="12192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1113" name="Text Box 9"/>
          <p:cNvSpPr txBox="1">
            <a:spLocks noChangeArrowheads="1"/>
          </p:cNvSpPr>
          <p:nvPr/>
        </p:nvSpPr>
        <p:spPr bwMode="auto">
          <a:xfrm>
            <a:off x="5486400" y="5486400"/>
            <a:ext cx="3429000" cy="641350"/>
          </a:xfrm>
          <a:prstGeom prst="rect">
            <a:avLst/>
          </a:prstGeom>
          <a:noFill/>
          <a:ln w="9525">
            <a:noFill/>
            <a:miter lim="800000"/>
            <a:headEnd/>
            <a:tailEnd/>
          </a:ln>
        </p:spPr>
        <p:txBody>
          <a:bodyPr>
            <a:prstTxWarp prst="textNoShape">
              <a:avLst/>
            </a:prstTxWarp>
            <a:spAutoFit/>
          </a:bodyPr>
          <a:lstStyle/>
          <a:p>
            <a:r>
              <a:rPr lang="en-US" sz="1800" b="0">
                <a:solidFill>
                  <a:schemeClr val="accent1"/>
                </a:solidFill>
              </a:rPr>
              <a:t>Crossing a clause boundary - less likely to be a word</a:t>
            </a:r>
          </a:p>
        </p:txBody>
      </p:sp>
      <p:sp>
        <p:nvSpPr>
          <p:cNvPr id="1071114" name="Rectangle 10"/>
          <p:cNvSpPr>
            <a:spLocks noChangeArrowheads="1"/>
          </p:cNvSpPr>
          <p:nvPr/>
        </p:nvSpPr>
        <p:spPr bwMode="auto">
          <a:xfrm>
            <a:off x="152400" y="4876800"/>
            <a:ext cx="8610600" cy="822325"/>
          </a:xfrm>
          <a:prstGeom prst="rect">
            <a:avLst/>
          </a:prstGeom>
          <a:noFill/>
          <a:ln w="9525">
            <a:noFill/>
            <a:miter lim="800000"/>
            <a:headEnd/>
            <a:tailEnd/>
          </a:ln>
        </p:spPr>
        <p:txBody>
          <a:bodyPr>
            <a:prstTxWarp prst="textNoShape">
              <a:avLst/>
            </a:prstTxWarp>
            <a:spAutoFit/>
          </a:bodyPr>
          <a:lstStyle/>
          <a:p>
            <a:r>
              <a:rPr lang="en-US" b="0"/>
              <a:t> “I </a:t>
            </a:r>
            <a:r>
              <a:rPr lang="en-US" b="0">
                <a:solidFill>
                  <a:schemeClr val="bg2"/>
                </a:solidFill>
              </a:rPr>
              <a:t>went</a:t>
            </a:r>
            <a:r>
              <a:rPr lang="en-US" b="0"/>
              <a:t> to the </a:t>
            </a:r>
            <a:r>
              <a:rPr lang="en-US" b="0">
                <a:solidFill>
                  <a:schemeClr val="bg2"/>
                </a:solidFill>
              </a:rPr>
              <a:t>ca</a:t>
            </a:r>
            <a:r>
              <a:rPr lang="en-US" b="0"/>
              <a:t>stle be</a:t>
            </a:r>
            <a:r>
              <a:rPr lang="en-US" b="0">
                <a:solidFill>
                  <a:schemeClr val="bg2"/>
                </a:solidFill>
              </a:rPr>
              <a:t>yond</a:t>
            </a:r>
            <a:r>
              <a:rPr lang="en-US" b="0"/>
              <a:t> the </a:t>
            </a:r>
            <a:r>
              <a:rPr lang="en-US" b="0">
                <a:solidFill>
                  <a:schemeClr val="bg2"/>
                </a:solidFill>
              </a:rPr>
              <a:t>go</a:t>
            </a:r>
            <a:r>
              <a:rPr lang="en-US" b="0"/>
              <a:t>blin </a:t>
            </a:r>
            <a:r>
              <a:rPr lang="en-US" b="0">
                <a:solidFill>
                  <a:schemeClr val="bg2"/>
                </a:solidFill>
              </a:rPr>
              <a:t>ci</a:t>
            </a:r>
            <a:r>
              <a:rPr lang="en-US" b="0"/>
              <a:t>ty</a:t>
            </a:r>
            <a:r>
              <a:rPr lang="en-US" b="0">
                <a:solidFill>
                  <a:schemeClr val="folHlink"/>
                </a:solidFill>
              </a:rPr>
              <a:t>,</a:t>
            </a:r>
            <a:r>
              <a:rPr lang="en-US" b="0"/>
              <a:t> which was </a:t>
            </a:r>
            <a:r>
              <a:rPr lang="en-US" b="0">
                <a:solidFill>
                  <a:schemeClr val="bg2"/>
                </a:solidFill>
              </a:rPr>
              <a:t>ve</a:t>
            </a:r>
            <a:r>
              <a:rPr lang="en-US" b="0"/>
              <a:t>ry </a:t>
            </a:r>
            <a:r>
              <a:rPr lang="en-US" b="0">
                <a:solidFill>
                  <a:schemeClr val="bg2"/>
                </a:solidFill>
              </a:rPr>
              <a:t>hard</a:t>
            </a:r>
            <a:r>
              <a:rPr lang="en-US" b="0"/>
              <a:t> to </a:t>
            </a:r>
            <a:r>
              <a:rPr lang="en-US" b="0">
                <a:solidFill>
                  <a:schemeClr val="bg2"/>
                </a:solidFill>
              </a:rPr>
              <a:t>get</a:t>
            </a:r>
            <a:r>
              <a:rPr lang="en-US" b="0"/>
              <a:t> to</a:t>
            </a:r>
            <a:r>
              <a:rPr lang="en-US" b="0">
                <a:solidFill>
                  <a:schemeClr val="folHlink"/>
                </a:solidFill>
              </a:rPr>
              <a:t>.</a:t>
            </a:r>
            <a:r>
              <a:rPr lang="en-US" b="0"/>
              <a:t> I </a:t>
            </a:r>
            <a:r>
              <a:rPr lang="en-US" b="0">
                <a:solidFill>
                  <a:schemeClr val="bg2"/>
                </a:solidFill>
              </a:rPr>
              <a:t>saw</a:t>
            </a:r>
            <a:r>
              <a:rPr lang="en-US" b="0"/>
              <a:t> the </a:t>
            </a:r>
            <a:r>
              <a:rPr lang="en-US" b="0">
                <a:solidFill>
                  <a:schemeClr val="bg2"/>
                </a:solidFill>
              </a:rPr>
              <a:t>go</a:t>
            </a:r>
            <a:r>
              <a:rPr lang="en-US" b="0"/>
              <a:t>blin </a:t>
            </a:r>
            <a:r>
              <a:rPr lang="en-US" b="0">
                <a:solidFill>
                  <a:schemeClr val="bg2"/>
                </a:solidFill>
              </a:rPr>
              <a:t>king</a:t>
            </a:r>
            <a:r>
              <a:rPr lang="en-US" b="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2130"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Other useful strategies</a:t>
            </a:r>
          </a:p>
        </p:txBody>
      </p:sp>
      <p:sp>
        <p:nvSpPr>
          <p:cNvPr id="1072131" name="Text Box 5"/>
          <p:cNvSpPr txBox="1">
            <a:spLocks noChangeArrowheads="1"/>
          </p:cNvSpPr>
          <p:nvPr/>
        </p:nvSpPr>
        <p:spPr bwMode="auto">
          <a:xfrm>
            <a:off x="152400" y="1219200"/>
            <a:ext cx="8763000" cy="4352925"/>
          </a:xfrm>
          <a:prstGeom prst="rect">
            <a:avLst/>
          </a:prstGeom>
          <a:noFill/>
          <a:ln w="9525">
            <a:noFill/>
            <a:miter lim="800000"/>
            <a:headEnd/>
            <a:tailEnd/>
          </a:ln>
        </p:spPr>
        <p:txBody>
          <a:bodyPr>
            <a:prstTxWarp prst="textNoShape">
              <a:avLst/>
            </a:prstTxWarp>
            <a:spAutoFit/>
          </a:bodyPr>
          <a:lstStyle/>
          <a:p>
            <a:pPr>
              <a:spcBef>
                <a:spcPct val="50000"/>
              </a:spcBef>
            </a:pPr>
            <a:r>
              <a:rPr lang="en-US" b="0"/>
              <a:t>In additional to statistical information, infants appear to also use other cues to help them identify words in fluent speech.</a:t>
            </a:r>
          </a:p>
          <a:p>
            <a:pPr>
              <a:spcBef>
                <a:spcPct val="50000"/>
              </a:spcBef>
            </a:pPr>
            <a:endParaRPr lang="en-US" b="0"/>
          </a:p>
          <a:p>
            <a:pPr>
              <a:spcBef>
                <a:spcPct val="50000"/>
              </a:spcBef>
              <a:buFontTx/>
              <a:buChar char="-"/>
            </a:pPr>
            <a:r>
              <a:rPr lang="en-US" b="0"/>
              <a:t> Infants use the </a:t>
            </a:r>
            <a:r>
              <a:rPr lang="en-US" b="0">
                <a:solidFill>
                  <a:schemeClr val="bg2"/>
                </a:solidFill>
              </a:rPr>
              <a:t>prosody</a:t>
            </a:r>
            <a:r>
              <a:rPr lang="en-US" b="0"/>
              <a:t> (rhythm) of an utterance to help them identify likely boundaries for words (sequences that cross utterance or clause boundaries are less likely to be words). </a:t>
            </a:r>
            <a:r>
              <a:rPr lang="en-US" sz="2000" b="0"/>
              <a:t>[Gout et al. 2004; </a:t>
            </a:r>
            <a:r>
              <a:rPr lang="en-US" sz="2000" b="0">
                <a:latin typeface="Helvetica" pitchFamily="-84" charset="0"/>
              </a:rPr>
              <a:t>Hirsh-Pasek et al. 1987; Jusczyk et al. 1992; Gerken et al. 1994; Nazzi et al. 2000; Seidl 2007</a:t>
            </a:r>
            <a:r>
              <a:rPr lang="en-US" sz="2000" b="0"/>
              <a:t>]</a:t>
            </a:r>
            <a:endParaRPr lang="en-US" b="0"/>
          </a:p>
          <a:p>
            <a:pPr>
              <a:spcBef>
                <a:spcPct val="50000"/>
              </a:spcBef>
              <a:buFontTx/>
              <a:buChar char="-"/>
            </a:pPr>
            <a:endParaRPr lang="en-US" b="0"/>
          </a:p>
          <a:p>
            <a:pPr>
              <a:spcBef>
                <a:spcPct val="50000"/>
              </a:spcBef>
            </a:pPr>
            <a:endParaRPr lang="en-US" b="0"/>
          </a:p>
        </p:txBody>
      </p:sp>
      <p:sp>
        <p:nvSpPr>
          <p:cNvPr id="1072132" name="Text Box 4"/>
          <p:cNvSpPr txBox="1">
            <a:spLocks noChangeArrowheads="1"/>
          </p:cNvSpPr>
          <p:nvPr/>
        </p:nvSpPr>
        <p:spPr bwMode="auto">
          <a:xfrm>
            <a:off x="6003925" y="4467225"/>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2133" name="Line 5"/>
          <p:cNvSpPr>
            <a:spLocks noChangeShapeType="1"/>
          </p:cNvSpPr>
          <p:nvPr/>
        </p:nvSpPr>
        <p:spPr bwMode="auto">
          <a:xfrm flipH="1">
            <a:off x="6096000" y="48768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2134" name="Text Box 6"/>
          <p:cNvSpPr txBox="1">
            <a:spLocks noChangeArrowheads="1"/>
          </p:cNvSpPr>
          <p:nvPr/>
        </p:nvSpPr>
        <p:spPr bwMode="auto">
          <a:xfrm>
            <a:off x="1371600" y="5715000"/>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2135" name="Line 7"/>
          <p:cNvSpPr>
            <a:spLocks noChangeShapeType="1"/>
          </p:cNvSpPr>
          <p:nvPr/>
        </p:nvSpPr>
        <p:spPr bwMode="auto">
          <a:xfrm flipH="1" flipV="1">
            <a:off x="2057400" y="55626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2136" name="Oval 8"/>
          <p:cNvSpPr>
            <a:spLocks noChangeArrowheads="1"/>
          </p:cNvSpPr>
          <p:nvPr/>
        </p:nvSpPr>
        <p:spPr bwMode="auto">
          <a:xfrm>
            <a:off x="1752600" y="5181600"/>
            <a:ext cx="6858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2137" name="Text Box 9"/>
          <p:cNvSpPr txBox="1">
            <a:spLocks noChangeArrowheads="1"/>
          </p:cNvSpPr>
          <p:nvPr/>
        </p:nvSpPr>
        <p:spPr bwMode="auto">
          <a:xfrm>
            <a:off x="2590800" y="5867400"/>
            <a:ext cx="3886200" cy="641350"/>
          </a:xfrm>
          <a:prstGeom prst="rect">
            <a:avLst/>
          </a:prstGeom>
          <a:noFill/>
          <a:ln w="9525">
            <a:noFill/>
            <a:miter lim="800000"/>
            <a:headEnd/>
            <a:tailEnd/>
          </a:ln>
        </p:spPr>
        <p:txBody>
          <a:bodyPr>
            <a:prstTxWarp prst="textNoShape">
              <a:avLst/>
            </a:prstTxWarp>
            <a:spAutoFit/>
          </a:bodyPr>
          <a:lstStyle/>
          <a:p>
            <a:r>
              <a:rPr lang="en-US" sz="1800" b="0">
                <a:solidFill>
                  <a:schemeClr val="accent1"/>
                </a:solidFill>
              </a:rPr>
              <a:t>Crossing an utterance boundary - less likely to be a word</a:t>
            </a:r>
          </a:p>
        </p:txBody>
      </p:sp>
      <p:sp>
        <p:nvSpPr>
          <p:cNvPr id="1072138" name="Rectangle 10"/>
          <p:cNvSpPr>
            <a:spLocks noChangeArrowheads="1"/>
          </p:cNvSpPr>
          <p:nvPr/>
        </p:nvSpPr>
        <p:spPr bwMode="auto">
          <a:xfrm>
            <a:off x="152400" y="4876800"/>
            <a:ext cx="8610600" cy="822325"/>
          </a:xfrm>
          <a:prstGeom prst="rect">
            <a:avLst/>
          </a:prstGeom>
          <a:noFill/>
          <a:ln w="9525">
            <a:noFill/>
            <a:miter lim="800000"/>
            <a:headEnd/>
            <a:tailEnd/>
          </a:ln>
        </p:spPr>
        <p:txBody>
          <a:bodyPr>
            <a:prstTxWarp prst="textNoShape">
              <a:avLst/>
            </a:prstTxWarp>
            <a:spAutoFit/>
          </a:bodyPr>
          <a:lstStyle/>
          <a:p>
            <a:r>
              <a:rPr lang="en-US" b="0"/>
              <a:t> “I </a:t>
            </a:r>
            <a:r>
              <a:rPr lang="en-US" b="0">
                <a:solidFill>
                  <a:schemeClr val="bg2"/>
                </a:solidFill>
              </a:rPr>
              <a:t>went</a:t>
            </a:r>
            <a:r>
              <a:rPr lang="en-US" b="0"/>
              <a:t> to the </a:t>
            </a:r>
            <a:r>
              <a:rPr lang="en-US" b="0">
                <a:solidFill>
                  <a:schemeClr val="bg2"/>
                </a:solidFill>
              </a:rPr>
              <a:t>ca</a:t>
            </a:r>
            <a:r>
              <a:rPr lang="en-US" b="0"/>
              <a:t>stle be</a:t>
            </a:r>
            <a:r>
              <a:rPr lang="en-US" b="0">
                <a:solidFill>
                  <a:schemeClr val="bg2"/>
                </a:solidFill>
              </a:rPr>
              <a:t>yond</a:t>
            </a:r>
            <a:r>
              <a:rPr lang="en-US" b="0"/>
              <a:t> the </a:t>
            </a:r>
            <a:r>
              <a:rPr lang="en-US" b="0">
                <a:solidFill>
                  <a:schemeClr val="bg2"/>
                </a:solidFill>
              </a:rPr>
              <a:t>go</a:t>
            </a:r>
            <a:r>
              <a:rPr lang="en-US" b="0"/>
              <a:t>blin </a:t>
            </a:r>
            <a:r>
              <a:rPr lang="en-US" b="0">
                <a:solidFill>
                  <a:schemeClr val="bg2"/>
                </a:solidFill>
              </a:rPr>
              <a:t>ci</a:t>
            </a:r>
            <a:r>
              <a:rPr lang="en-US" b="0"/>
              <a:t>ty</a:t>
            </a:r>
            <a:r>
              <a:rPr lang="en-US" b="0">
                <a:solidFill>
                  <a:schemeClr val="folHlink"/>
                </a:solidFill>
              </a:rPr>
              <a:t>,</a:t>
            </a:r>
            <a:r>
              <a:rPr lang="en-US" b="0"/>
              <a:t> which was </a:t>
            </a:r>
            <a:r>
              <a:rPr lang="en-US" b="0">
                <a:solidFill>
                  <a:schemeClr val="bg2"/>
                </a:solidFill>
              </a:rPr>
              <a:t>ve</a:t>
            </a:r>
            <a:r>
              <a:rPr lang="en-US" b="0"/>
              <a:t>ry </a:t>
            </a:r>
            <a:r>
              <a:rPr lang="en-US" b="0">
                <a:solidFill>
                  <a:schemeClr val="bg2"/>
                </a:solidFill>
              </a:rPr>
              <a:t>hard</a:t>
            </a:r>
            <a:r>
              <a:rPr lang="en-US" b="0"/>
              <a:t> to </a:t>
            </a:r>
            <a:r>
              <a:rPr lang="en-US" b="0">
                <a:solidFill>
                  <a:schemeClr val="bg2"/>
                </a:solidFill>
              </a:rPr>
              <a:t>get</a:t>
            </a:r>
            <a:r>
              <a:rPr lang="en-US" b="0"/>
              <a:t> to</a:t>
            </a:r>
            <a:r>
              <a:rPr lang="en-US" b="0">
                <a:solidFill>
                  <a:schemeClr val="folHlink"/>
                </a:solidFill>
              </a:rPr>
              <a:t>.</a:t>
            </a:r>
            <a:r>
              <a:rPr lang="en-US" b="0"/>
              <a:t> I </a:t>
            </a:r>
            <a:r>
              <a:rPr lang="en-US" b="0">
                <a:solidFill>
                  <a:schemeClr val="bg2"/>
                </a:solidFill>
              </a:rPr>
              <a:t>saw</a:t>
            </a:r>
            <a:r>
              <a:rPr lang="en-US" b="0"/>
              <a:t> the </a:t>
            </a:r>
            <a:r>
              <a:rPr lang="en-US" b="0">
                <a:solidFill>
                  <a:schemeClr val="bg2"/>
                </a:solidFill>
              </a:rPr>
              <a:t>go</a:t>
            </a:r>
            <a:r>
              <a:rPr lang="en-US" b="0"/>
              <a:t>blin </a:t>
            </a:r>
            <a:r>
              <a:rPr lang="en-US" b="0">
                <a:solidFill>
                  <a:schemeClr val="bg2"/>
                </a:solidFill>
              </a:rPr>
              <a:t>king</a:t>
            </a:r>
            <a:r>
              <a:rPr lang="en-US" b="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3154"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Other useful strategies</a:t>
            </a:r>
          </a:p>
        </p:txBody>
      </p:sp>
      <p:sp>
        <p:nvSpPr>
          <p:cNvPr id="1073155" name="Text Box 5"/>
          <p:cNvSpPr txBox="1">
            <a:spLocks noChangeArrowheads="1"/>
          </p:cNvSpPr>
          <p:nvPr/>
        </p:nvSpPr>
        <p:spPr bwMode="auto">
          <a:xfrm>
            <a:off x="152400" y="1219200"/>
            <a:ext cx="8763000" cy="2878138"/>
          </a:xfrm>
          <a:prstGeom prst="rect">
            <a:avLst/>
          </a:prstGeom>
          <a:noFill/>
          <a:ln w="9525">
            <a:noFill/>
            <a:miter lim="800000"/>
            <a:headEnd/>
            <a:tailEnd/>
          </a:ln>
        </p:spPr>
        <p:txBody>
          <a:bodyPr>
            <a:prstTxWarp prst="textNoShape">
              <a:avLst/>
            </a:prstTxWarp>
            <a:spAutoFit/>
          </a:bodyPr>
          <a:lstStyle/>
          <a:p>
            <a:pPr>
              <a:spcBef>
                <a:spcPct val="50000"/>
              </a:spcBef>
            </a:pPr>
            <a:r>
              <a:rPr lang="en-US" b="0"/>
              <a:t>In additional to statistical information, infants appear to also use other cues to help them identify words in fluent speech.</a:t>
            </a:r>
          </a:p>
          <a:p>
            <a:pPr>
              <a:spcBef>
                <a:spcPct val="50000"/>
              </a:spcBef>
            </a:pPr>
            <a:endParaRPr lang="en-US" b="0"/>
          </a:p>
          <a:p>
            <a:pPr>
              <a:spcBef>
                <a:spcPct val="50000"/>
              </a:spcBef>
              <a:buFontTx/>
              <a:buChar char="-"/>
            </a:pPr>
            <a:r>
              <a:rPr lang="en-US" sz="2200" b="0"/>
              <a:t> Infants distinguish between </a:t>
            </a:r>
            <a:r>
              <a:rPr lang="en-US" sz="2200" b="0">
                <a:solidFill>
                  <a:schemeClr val="bg2"/>
                </a:solidFill>
              </a:rPr>
              <a:t>stressed</a:t>
            </a:r>
            <a:r>
              <a:rPr lang="en-US" sz="2200" b="0"/>
              <a:t> and unstressed syllables, and they learn language-specific biases. English infants prefer words to begin with stress (Jusczyk et al. 1993, Jusczyk et al. 1999) while French infants prefer words to end with stress (Vihman et al. 1998).</a:t>
            </a:r>
          </a:p>
        </p:txBody>
      </p:sp>
      <p:sp>
        <p:nvSpPr>
          <p:cNvPr id="1073156" name="Text Box 4"/>
          <p:cNvSpPr txBox="1">
            <a:spLocks noChangeArrowheads="1"/>
          </p:cNvSpPr>
          <p:nvPr/>
        </p:nvSpPr>
        <p:spPr bwMode="auto">
          <a:xfrm>
            <a:off x="6003925" y="4467225"/>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3157" name="Line 5"/>
          <p:cNvSpPr>
            <a:spLocks noChangeShapeType="1"/>
          </p:cNvSpPr>
          <p:nvPr/>
        </p:nvSpPr>
        <p:spPr bwMode="auto">
          <a:xfrm flipH="1">
            <a:off x="6096000" y="48768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3158" name="Text Box 6"/>
          <p:cNvSpPr txBox="1">
            <a:spLocks noChangeArrowheads="1"/>
          </p:cNvSpPr>
          <p:nvPr/>
        </p:nvSpPr>
        <p:spPr bwMode="auto">
          <a:xfrm>
            <a:off x="1371600" y="5715000"/>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3159" name="Line 7"/>
          <p:cNvSpPr>
            <a:spLocks noChangeShapeType="1"/>
          </p:cNvSpPr>
          <p:nvPr/>
        </p:nvSpPr>
        <p:spPr bwMode="auto">
          <a:xfrm flipH="1" flipV="1">
            <a:off x="2057400" y="55626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3162" name="Rectangle 10"/>
          <p:cNvSpPr>
            <a:spLocks noChangeArrowheads="1"/>
          </p:cNvSpPr>
          <p:nvPr/>
        </p:nvSpPr>
        <p:spPr bwMode="auto">
          <a:xfrm>
            <a:off x="152400" y="4876800"/>
            <a:ext cx="8610600" cy="822325"/>
          </a:xfrm>
          <a:prstGeom prst="rect">
            <a:avLst/>
          </a:prstGeom>
          <a:noFill/>
          <a:ln w="9525">
            <a:noFill/>
            <a:miter lim="800000"/>
            <a:headEnd/>
            <a:tailEnd/>
          </a:ln>
        </p:spPr>
        <p:txBody>
          <a:bodyPr>
            <a:prstTxWarp prst="textNoShape">
              <a:avLst/>
            </a:prstTxWarp>
            <a:spAutoFit/>
          </a:bodyPr>
          <a:lstStyle/>
          <a:p>
            <a:r>
              <a:rPr lang="en-US" b="0"/>
              <a:t> “I </a:t>
            </a:r>
            <a:r>
              <a:rPr lang="en-US" b="0">
                <a:solidFill>
                  <a:schemeClr val="bg2"/>
                </a:solidFill>
              </a:rPr>
              <a:t>went</a:t>
            </a:r>
            <a:r>
              <a:rPr lang="en-US" b="0"/>
              <a:t> to the </a:t>
            </a:r>
            <a:r>
              <a:rPr lang="en-US" b="0">
                <a:solidFill>
                  <a:schemeClr val="bg2"/>
                </a:solidFill>
              </a:rPr>
              <a:t>ca</a:t>
            </a:r>
            <a:r>
              <a:rPr lang="en-US" b="0"/>
              <a:t>stle be</a:t>
            </a:r>
            <a:r>
              <a:rPr lang="en-US" b="0">
                <a:solidFill>
                  <a:schemeClr val="bg2"/>
                </a:solidFill>
              </a:rPr>
              <a:t>yond</a:t>
            </a:r>
            <a:r>
              <a:rPr lang="en-US" b="0"/>
              <a:t> the </a:t>
            </a:r>
            <a:r>
              <a:rPr lang="en-US" b="0">
                <a:solidFill>
                  <a:schemeClr val="bg2"/>
                </a:solidFill>
              </a:rPr>
              <a:t>go</a:t>
            </a:r>
            <a:r>
              <a:rPr lang="en-US" b="0"/>
              <a:t>blin </a:t>
            </a:r>
            <a:r>
              <a:rPr lang="en-US" b="0">
                <a:solidFill>
                  <a:schemeClr val="bg2"/>
                </a:solidFill>
              </a:rPr>
              <a:t>ci</a:t>
            </a:r>
            <a:r>
              <a:rPr lang="en-US" b="0"/>
              <a:t>ty</a:t>
            </a:r>
            <a:r>
              <a:rPr lang="en-US" b="0">
                <a:solidFill>
                  <a:schemeClr val="folHlink"/>
                </a:solidFill>
              </a:rPr>
              <a:t>,</a:t>
            </a:r>
            <a:r>
              <a:rPr lang="en-US" b="0"/>
              <a:t> which was </a:t>
            </a:r>
            <a:r>
              <a:rPr lang="en-US" b="0">
                <a:solidFill>
                  <a:schemeClr val="bg2"/>
                </a:solidFill>
              </a:rPr>
              <a:t>ve</a:t>
            </a:r>
            <a:r>
              <a:rPr lang="en-US" b="0"/>
              <a:t>ry </a:t>
            </a:r>
            <a:r>
              <a:rPr lang="en-US" b="0">
                <a:solidFill>
                  <a:schemeClr val="bg2"/>
                </a:solidFill>
              </a:rPr>
              <a:t>hard</a:t>
            </a:r>
            <a:r>
              <a:rPr lang="en-US" b="0"/>
              <a:t> to </a:t>
            </a:r>
            <a:r>
              <a:rPr lang="en-US" b="0">
                <a:solidFill>
                  <a:schemeClr val="bg2"/>
                </a:solidFill>
              </a:rPr>
              <a:t>get</a:t>
            </a:r>
            <a:r>
              <a:rPr lang="en-US" b="0"/>
              <a:t> to</a:t>
            </a:r>
            <a:r>
              <a:rPr lang="en-US" b="0">
                <a:solidFill>
                  <a:schemeClr val="folHlink"/>
                </a:solidFill>
              </a:rPr>
              <a:t>.</a:t>
            </a:r>
            <a:r>
              <a:rPr lang="en-US" b="0"/>
              <a:t> I </a:t>
            </a:r>
            <a:r>
              <a:rPr lang="en-US" b="0">
                <a:solidFill>
                  <a:schemeClr val="bg2"/>
                </a:solidFill>
              </a:rPr>
              <a:t>saw</a:t>
            </a:r>
            <a:r>
              <a:rPr lang="en-US" b="0"/>
              <a:t> the </a:t>
            </a:r>
            <a:r>
              <a:rPr lang="en-US" b="0">
                <a:solidFill>
                  <a:schemeClr val="bg2"/>
                </a:solidFill>
              </a:rPr>
              <a:t>go</a:t>
            </a:r>
            <a:r>
              <a:rPr lang="en-US" b="0"/>
              <a:t>blin </a:t>
            </a:r>
            <a:r>
              <a:rPr lang="en-US" b="0">
                <a:solidFill>
                  <a:schemeClr val="bg2"/>
                </a:solidFill>
              </a:rPr>
              <a:t>king</a:t>
            </a:r>
            <a:r>
              <a:rPr lang="en-US" b="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4178"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Other useful strategies</a:t>
            </a:r>
          </a:p>
        </p:txBody>
      </p:sp>
      <p:sp>
        <p:nvSpPr>
          <p:cNvPr id="1074179" name="Text Box 5"/>
          <p:cNvSpPr txBox="1">
            <a:spLocks noChangeArrowheads="1"/>
          </p:cNvSpPr>
          <p:nvPr/>
        </p:nvSpPr>
        <p:spPr bwMode="auto">
          <a:xfrm>
            <a:off x="152400" y="1219200"/>
            <a:ext cx="8763000" cy="2878138"/>
          </a:xfrm>
          <a:prstGeom prst="rect">
            <a:avLst/>
          </a:prstGeom>
          <a:noFill/>
          <a:ln w="9525">
            <a:noFill/>
            <a:miter lim="800000"/>
            <a:headEnd/>
            <a:tailEnd/>
          </a:ln>
        </p:spPr>
        <p:txBody>
          <a:bodyPr>
            <a:prstTxWarp prst="textNoShape">
              <a:avLst/>
            </a:prstTxWarp>
            <a:spAutoFit/>
          </a:bodyPr>
          <a:lstStyle/>
          <a:p>
            <a:pPr>
              <a:spcBef>
                <a:spcPct val="50000"/>
              </a:spcBef>
            </a:pPr>
            <a:r>
              <a:rPr lang="en-US" b="0"/>
              <a:t>In additional to statistical information, infants appear to also use other cues to help them identify words in fluent speech.</a:t>
            </a:r>
          </a:p>
          <a:p>
            <a:pPr>
              <a:spcBef>
                <a:spcPct val="50000"/>
              </a:spcBef>
            </a:pPr>
            <a:endParaRPr lang="en-US" b="0"/>
          </a:p>
          <a:p>
            <a:pPr>
              <a:spcBef>
                <a:spcPct val="50000"/>
              </a:spcBef>
              <a:buFontTx/>
              <a:buChar char="-"/>
            </a:pPr>
            <a:r>
              <a:rPr lang="en-US" sz="2200" b="0"/>
              <a:t> Infants distinguish between </a:t>
            </a:r>
            <a:r>
              <a:rPr lang="en-US" sz="2200" b="0">
                <a:solidFill>
                  <a:schemeClr val="bg2"/>
                </a:solidFill>
              </a:rPr>
              <a:t>stressed</a:t>
            </a:r>
            <a:r>
              <a:rPr lang="en-US" sz="2200" b="0"/>
              <a:t> and unstressed syllables, and they learn language-specific biases. English infants prefer words to begin with stress (Jusczyk et al. 1993, Jusczyk et al. 1999) while French infants prefer words to end with stress (Vihman et al. 1998).</a:t>
            </a:r>
          </a:p>
        </p:txBody>
      </p:sp>
      <p:sp>
        <p:nvSpPr>
          <p:cNvPr id="1074180" name="Text Box 4"/>
          <p:cNvSpPr txBox="1">
            <a:spLocks noChangeArrowheads="1"/>
          </p:cNvSpPr>
          <p:nvPr/>
        </p:nvSpPr>
        <p:spPr bwMode="auto">
          <a:xfrm>
            <a:off x="6003925" y="4467225"/>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4181" name="Line 5"/>
          <p:cNvSpPr>
            <a:spLocks noChangeShapeType="1"/>
          </p:cNvSpPr>
          <p:nvPr/>
        </p:nvSpPr>
        <p:spPr bwMode="auto">
          <a:xfrm flipH="1">
            <a:off x="6096000" y="48768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4182" name="Text Box 6"/>
          <p:cNvSpPr txBox="1">
            <a:spLocks noChangeArrowheads="1"/>
          </p:cNvSpPr>
          <p:nvPr/>
        </p:nvSpPr>
        <p:spPr bwMode="auto">
          <a:xfrm>
            <a:off x="1371600" y="5715000"/>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4183" name="Line 7"/>
          <p:cNvSpPr>
            <a:spLocks noChangeShapeType="1"/>
          </p:cNvSpPr>
          <p:nvPr/>
        </p:nvSpPr>
        <p:spPr bwMode="auto">
          <a:xfrm flipH="1" flipV="1">
            <a:off x="2057400" y="55626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4184" name="Oval 8"/>
          <p:cNvSpPr>
            <a:spLocks noChangeArrowheads="1"/>
          </p:cNvSpPr>
          <p:nvPr/>
        </p:nvSpPr>
        <p:spPr bwMode="auto">
          <a:xfrm>
            <a:off x="609600" y="4800600"/>
            <a:ext cx="7620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4185" name="Text Box 9"/>
          <p:cNvSpPr txBox="1">
            <a:spLocks noChangeArrowheads="1"/>
          </p:cNvSpPr>
          <p:nvPr/>
        </p:nvSpPr>
        <p:spPr bwMode="auto">
          <a:xfrm>
            <a:off x="3581400" y="5791200"/>
            <a:ext cx="3886200" cy="366713"/>
          </a:xfrm>
          <a:prstGeom prst="rect">
            <a:avLst/>
          </a:prstGeom>
          <a:noFill/>
          <a:ln w="9525">
            <a:noFill/>
            <a:miter lim="800000"/>
            <a:headEnd/>
            <a:tailEnd/>
          </a:ln>
        </p:spPr>
        <p:txBody>
          <a:bodyPr>
            <a:prstTxWarp prst="textNoShape">
              <a:avLst/>
            </a:prstTxWarp>
            <a:spAutoFit/>
          </a:bodyPr>
          <a:lstStyle/>
          <a:p>
            <a:r>
              <a:rPr lang="en-US" sz="1800" b="0">
                <a:solidFill>
                  <a:schemeClr val="accent1"/>
                </a:solidFill>
              </a:rPr>
              <a:t>Pretty good strategy for English…</a:t>
            </a:r>
          </a:p>
        </p:txBody>
      </p:sp>
      <p:sp>
        <p:nvSpPr>
          <p:cNvPr id="1074186" name="Rectangle 10"/>
          <p:cNvSpPr>
            <a:spLocks noChangeArrowheads="1"/>
          </p:cNvSpPr>
          <p:nvPr/>
        </p:nvSpPr>
        <p:spPr bwMode="auto">
          <a:xfrm>
            <a:off x="152400" y="4876800"/>
            <a:ext cx="8610600" cy="822325"/>
          </a:xfrm>
          <a:prstGeom prst="rect">
            <a:avLst/>
          </a:prstGeom>
          <a:noFill/>
          <a:ln w="9525">
            <a:noFill/>
            <a:miter lim="800000"/>
            <a:headEnd/>
            <a:tailEnd/>
          </a:ln>
        </p:spPr>
        <p:txBody>
          <a:bodyPr>
            <a:prstTxWarp prst="textNoShape">
              <a:avLst/>
            </a:prstTxWarp>
            <a:spAutoFit/>
          </a:bodyPr>
          <a:lstStyle/>
          <a:p>
            <a:r>
              <a:rPr lang="en-US" b="0"/>
              <a:t> “I </a:t>
            </a:r>
            <a:r>
              <a:rPr lang="en-US" b="0">
                <a:solidFill>
                  <a:schemeClr val="bg2"/>
                </a:solidFill>
              </a:rPr>
              <a:t>went</a:t>
            </a:r>
            <a:r>
              <a:rPr lang="en-US" b="0"/>
              <a:t> to the </a:t>
            </a:r>
            <a:r>
              <a:rPr lang="en-US" b="0">
                <a:solidFill>
                  <a:schemeClr val="bg2"/>
                </a:solidFill>
              </a:rPr>
              <a:t>ca</a:t>
            </a:r>
            <a:r>
              <a:rPr lang="en-US" b="0"/>
              <a:t>stle be</a:t>
            </a:r>
            <a:r>
              <a:rPr lang="en-US" b="0">
                <a:solidFill>
                  <a:schemeClr val="bg2"/>
                </a:solidFill>
              </a:rPr>
              <a:t>yond</a:t>
            </a:r>
            <a:r>
              <a:rPr lang="en-US" b="0"/>
              <a:t> the </a:t>
            </a:r>
            <a:r>
              <a:rPr lang="en-US" b="0">
                <a:solidFill>
                  <a:schemeClr val="bg2"/>
                </a:solidFill>
              </a:rPr>
              <a:t>go</a:t>
            </a:r>
            <a:r>
              <a:rPr lang="en-US" b="0"/>
              <a:t>blin </a:t>
            </a:r>
            <a:r>
              <a:rPr lang="en-US" b="0">
                <a:solidFill>
                  <a:schemeClr val="bg2"/>
                </a:solidFill>
              </a:rPr>
              <a:t>ci</a:t>
            </a:r>
            <a:r>
              <a:rPr lang="en-US" b="0"/>
              <a:t>ty</a:t>
            </a:r>
            <a:r>
              <a:rPr lang="en-US" b="0">
                <a:solidFill>
                  <a:schemeClr val="folHlink"/>
                </a:solidFill>
              </a:rPr>
              <a:t>,</a:t>
            </a:r>
            <a:r>
              <a:rPr lang="en-US" b="0"/>
              <a:t> which was </a:t>
            </a:r>
            <a:r>
              <a:rPr lang="en-US" b="0">
                <a:solidFill>
                  <a:schemeClr val="bg2"/>
                </a:solidFill>
              </a:rPr>
              <a:t>ve</a:t>
            </a:r>
            <a:r>
              <a:rPr lang="en-US" b="0"/>
              <a:t>ry </a:t>
            </a:r>
            <a:r>
              <a:rPr lang="en-US" b="0">
                <a:solidFill>
                  <a:schemeClr val="bg2"/>
                </a:solidFill>
              </a:rPr>
              <a:t>hard</a:t>
            </a:r>
            <a:r>
              <a:rPr lang="en-US" b="0"/>
              <a:t> to </a:t>
            </a:r>
            <a:r>
              <a:rPr lang="en-US" b="0">
                <a:solidFill>
                  <a:schemeClr val="bg2"/>
                </a:solidFill>
              </a:rPr>
              <a:t>get</a:t>
            </a:r>
            <a:r>
              <a:rPr lang="en-US" b="0"/>
              <a:t> to</a:t>
            </a:r>
            <a:r>
              <a:rPr lang="en-US" b="0">
                <a:solidFill>
                  <a:schemeClr val="folHlink"/>
                </a:solidFill>
              </a:rPr>
              <a:t>.</a:t>
            </a:r>
            <a:r>
              <a:rPr lang="en-US" b="0"/>
              <a:t> I </a:t>
            </a:r>
            <a:r>
              <a:rPr lang="en-US" b="0">
                <a:solidFill>
                  <a:schemeClr val="bg2"/>
                </a:solidFill>
              </a:rPr>
              <a:t>saw</a:t>
            </a:r>
            <a:r>
              <a:rPr lang="en-US" b="0"/>
              <a:t> the </a:t>
            </a:r>
            <a:r>
              <a:rPr lang="en-US" b="0">
                <a:solidFill>
                  <a:schemeClr val="bg2"/>
                </a:solidFill>
              </a:rPr>
              <a:t>go</a:t>
            </a:r>
            <a:r>
              <a:rPr lang="en-US" b="0"/>
              <a:t>blin </a:t>
            </a:r>
            <a:r>
              <a:rPr lang="en-US" b="0">
                <a:solidFill>
                  <a:schemeClr val="bg2"/>
                </a:solidFill>
              </a:rPr>
              <a:t>king</a:t>
            </a:r>
            <a:r>
              <a:rPr lang="en-US" b="0"/>
              <a:t>.”</a:t>
            </a:r>
          </a:p>
        </p:txBody>
      </p:sp>
      <p:sp>
        <p:nvSpPr>
          <p:cNvPr id="1074187" name="Oval 11"/>
          <p:cNvSpPr>
            <a:spLocks noChangeArrowheads="1"/>
          </p:cNvSpPr>
          <p:nvPr/>
        </p:nvSpPr>
        <p:spPr bwMode="auto">
          <a:xfrm>
            <a:off x="2209800" y="4800600"/>
            <a:ext cx="8382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4188" name="Oval 12"/>
          <p:cNvSpPr>
            <a:spLocks noChangeArrowheads="1"/>
          </p:cNvSpPr>
          <p:nvPr/>
        </p:nvSpPr>
        <p:spPr bwMode="auto">
          <a:xfrm>
            <a:off x="4648200" y="4800600"/>
            <a:ext cx="9144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4189" name="Oval 13"/>
          <p:cNvSpPr>
            <a:spLocks noChangeArrowheads="1"/>
          </p:cNvSpPr>
          <p:nvPr/>
        </p:nvSpPr>
        <p:spPr bwMode="auto">
          <a:xfrm>
            <a:off x="5562600" y="4800600"/>
            <a:ext cx="5334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4190" name="Oval 14"/>
          <p:cNvSpPr>
            <a:spLocks noChangeArrowheads="1"/>
          </p:cNvSpPr>
          <p:nvPr/>
        </p:nvSpPr>
        <p:spPr bwMode="auto">
          <a:xfrm>
            <a:off x="7696200" y="4800600"/>
            <a:ext cx="7620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4191" name="Oval 15"/>
          <p:cNvSpPr>
            <a:spLocks noChangeArrowheads="1"/>
          </p:cNvSpPr>
          <p:nvPr/>
        </p:nvSpPr>
        <p:spPr bwMode="auto">
          <a:xfrm>
            <a:off x="152400" y="5257800"/>
            <a:ext cx="7620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4192" name="Oval 16"/>
          <p:cNvSpPr>
            <a:spLocks noChangeArrowheads="1"/>
          </p:cNvSpPr>
          <p:nvPr/>
        </p:nvSpPr>
        <p:spPr bwMode="auto">
          <a:xfrm>
            <a:off x="1219200" y="5257800"/>
            <a:ext cx="5334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4193" name="Oval 17"/>
          <p:cNvSpPr>
            <a:spLocks noChangeArrowheads="1"/>
          </p:cNvSpPr>
          <p:nvPr/>
        </p:nvSpPr>
        <p:spPr bwMode="auto">
          <a:xfrm>
            <a:off x="2362200" y="5257800"/>
            <a:ext cx="6096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4194" name="Oval 18"/>
          <p:cNvSpPr>
            <a:spLocks noChangeArrowheads="1"/>
          </p:cNvSpPr>
          <p:nvPr/>
        </p:nvSpPr>
        <p:spPr bwMode="auto">
          <a:xfrm>
            <a:off x="3505200" y="5257800"/>
            <a:ext cx="9144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
        <p:nvSpPr>
          <p:cNvPr id="1074195" name="Oval 19"/>
          <p:cNvSpPr>
            <a:spLocks noChangeArrowheads="1"/>
          </p:cNvSpPr>
          <p:nvPr/>
        </p:nvSpPr>
        <p:spPr bwMode="auto">
          <a:xfrm>
            <a:off x="4419600" y="5181600"/>
            <a:ext cx="685800" cy="533400"/>
          </a:xfrm>
          <a:prstGeom prst="ellipse">
            <a:avLst/>
          </a:prstGeom>
          <a:noFill/>
          <a:ln w="31750">
            <a:solidFill>
              <a:schemeClr val="accent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02"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Other useful strategies</a:t>
            </a:r>
          </a:p>
        </p:txBody>
      </p:sp>
      <p:sp>
        <p:nvSpPr>
          <p:cNvPr id="1075203" name="Text Box 5"/>
          <p:cNvSpPr txBox="1">
            <a:spLocks noChangeArrowheads="1"/>
          </p:cNvSpPr>
          <p:nvPr/>
        </p:nvSpPr>
        <p:spPr bwMode="auto">
          <a:xfrm>
            <a:off x="152400" y="1219200"/>
            <a:ext cx="8763000" cy="2878138"/>
          </a:xfrm>
          <a:prstGeom prst="rect">
            <a:avLst/>
          </a:prstGeom>
          <a:noFill/>
          <a:ln w="9525">
            <a:noFill/>
            <a:miter lim="800000"/>
            <a:headEnd/>
            <a:tailEnd/>
          </a:ln>
        </p:spPr>
        <p:txBody>
          <a:bodyPr>
            <a:prstTxWarp prst="textNoShape">
              <a:avLst/>
            </a:prstTxWarp>
            <a:spAutoFit/>
          </a:bodyPr>
          <a:lstStyle/>
          <a:p>
            <a:pPr>
              <a:spcBef>
                <a:spcPct val="50000"/>
              </a:spcBef>
            </a:pPr>
            <a:r>
              <a:rPr lang="en-US" b="0"/>
              <a:t>In additional to statistical information, infants appear to also use other cues to help them identify words in fluent speech.</a:t>
            </a:r>
          </a:p>
          <a:p>
            <a:pPr>
              <a:spcBef>
                <a:spcPct val="50000"/>
              </a:spcBef>
            </a:pPr>
            <a:endParaRPr lang="en-US" b="0"/>
          </a:p>
          <a:p>
            <a:pPr>
              <a:spcBef>
                <a:spcPct val="50000"/>
              </a:spcBef>
              <a:buFontTx/>
              <a:buChar char="-"/>
            </a:pPr>
            <a:r>
              <a:rPr lang="en-US" sz="2200" b="0"/>
              <a:t> Infants distinguish between </a:t>
            </a:r>
            <a:r>
              <a:rPr lang="en-US" sz="2200" b="0">
                <a:solidFill>
                  <a:schemeClr val="bg2"/>
                </a:solidFill>
              </a:rPr>
              <a:t>stressed</a:t>
            </a:r>
            <a:r>
              <a:rPr lang="en-US" sz="2200" b="0"/>
              <a:t> and unstressed syllables, and they learn language-specific biases. English infants prefer words to begin with stress (Jusczyk et al. 1993, Jusczyk et al. 1999) while French infants prefer words to end with stress (Vihman et al. 1998).</a:t>
            </a:r>
          </a:p>
        </p:txBody>
      </p:sp>
      <p:sp>
        <p:nvSpPr>
          <p:cNvPr id="1075204" name="Text Box 4"/>
          <p:cNvSpPr txBox="1">
            <a:spLocks noChangeArrowheads="1"/>
          </p:cNvSpPr>
          <p:nvPr/>
        </p:nvSpPr>
        <p:spPr bwMode="auto">
          <a:xfrm>
            <a:off x="6003925" y="4467225"/>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5205" name="Line 5"/>
          <p:cNvSpPr>
            <a:spLocks noChangeShapeType="1"/>
          </p:cNvSpPr>
          <p:nvPr/>
        </p:nvSpPr>
        <p:spPr bwMode="auto">
          <a:xfrm flipH="1">
            <a:off x="6096000" y="48768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5206" name="Text Box 6"/>
          <p:cNvSpPr txBox="1">
            <a:spLocks noChangeArrowheads="1"/>
          </p:cNvSpPr>
          <p:nvPr/>
        </p:nvSpPr>
        <p:spPr bwMode="auto">
          <a:xfrm>
            <a:off x="1371600" y="5715000"/>
            <a:ext cx="1217613" cy="457200"/>
          </a:xfrm>
          <a:prstGeom prst="rect">
            <a:avLst/>
          </a:prstGeom>
          <a:noFill/>
          <a:ln w="9525">
            <a:noFill/>
            <a:miter lim="800000"/>
            <a:headEnd/>
            <a:tailEnd/>
          </a:ln>
        </p:spPr>
        <p:txBody>
          <a:bodyPr wrap="none">
            <a:prstTxWarp prst="textNoShape">
              <a:avLst/>
            </a:prstTxWarp>
            <a:spAutoFit/>
          </a:bodyPr>
          <a:lstStyle/>
          <a:p>
            <a:r>
              <a:rPr lang="en-US" b="0">
                <a:solidFill>
                  <a:schemeClr val="folHlink"/>
                </a:solidFill>
              </a:rPr>
              <a:t>{pause}</a:t>
            </a:r>
          </a:p>
        </p:txBody>
      </p:sp>
      <p:sp>
        <p:nvSpPr>
          <p:cNvPr id="1075207" name="Line 7"/>
          <p:cNvSpPr>
            <a:spLocks noChangeShapeType="1"/>
          </p:cNvSpPr>
          <p:nvPr/>
        </p:nvSpPr>
        <p:spPr bwMode="auto">
          <a:xfrm flipH="1" flipV="1">
            <a:off x="2057400" y="5562600"/>
            <a:ext cx="152400" cy="228600"/>
          </a:xfrm>
          <a:prstGeom prst="line">
            <a:avLst/>
          </a:prstGeom>
          <a:noFill/>
          <a:ln w="9525">
            <a:solidFill>
              <a:schemeClr val="folHlink"/>
            </a:solidFill>
            <a:round/>
            <a:headEnd/>
            <a:tailEnd type="triangle" w="med" len="med"/>
          </a:ln>
        </p:spPr>
        <p:txBody>
          <a:bodyPr wrap="none" anchor="ctr">
            <a:prstTxWarp prst="textNoShape">
              <a:avLst/>
            </a:prstTxWarp>
          </a:bodyPr>
          <a:lstStyle/>
          <a:p>
            <a:endParaRPr lang="en-US"/>
          </a:p>
        </p:txBody>
      </p:sp>
      <p:sp>
        <p:nvSpPr>
          <p:cNvPr id="1075208" name="Oval 8"/>
          <p:cNvSpPr>
            <a:spLocks noChangeArrowheads="1"/>
          </p:cNvSpPr>
          <p:nvPr/>
        </p:nvSpPr>
        <p:spPr bwMode="auto">
          <a:xfrm>
            <a:off x="381000" y="4800600"/>
            <a:ext cx="228600" cy="5334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
        <p:nvSpPr>
          <p:cNvPr id="1075209" name="Text Box 9"/>
          <p:cNvSpPr txBox="1">
            <a:spLocks noChangeArrowheads="1"/>
          </p:cNvSpPr>
          <p:nvPr/>
        </p:nvSpPr>
        <p:spPr bwMode="auto">
          <a:xfrm>
            <a:off x="3581400" y="5791200"/>
            <a:ext cx="3886200" cy="366713"/>
          </a:xfrm>
          <a:prstGeom prst="rect">
            <a:avLst/>
          </a:prstGeom>
          <a:noFill/>
          <a:ln w="9525">
            <a:noFill/>
            <a:miter lim="800000"/>
            <a:headEnd/>
            <a:tailEnd/>
          </a:ln>
        </p:spPr>
        <p:txBody>
          <a:bodyPr>
            <a:prstTxWarp prst="textNoShape">
              <a:avLst/>
            </a:prstTxWarp>
            <a:spAutoFit/>
          </a:bodyPr>
          <a:lstStyle/>
          <a:p>
            <a:r>
              <a:rPr lang="en-US" sz="1800" b="0">
                <a:solidFill>
                  <a:schemeClr val="accent2"/>
                </a:solidFill>
              </a:rPr>
              <a:t>…though it’s not perfect</a:t>
            </a:r>
          </a:p>
        </p:txBody>
      </p:sp>
      <p:sp>
        <p:nvSpPr>
          <p:cNvPr id="1075210" name="Rectangle 10"/>
          <p:cNvSpPr>
            <a:spLocks noChangeArrowheads="1"/>
          </p:cNvSpPr>
          <p:nvPr/>
        </p:nvSpPr>
        <p:spPr bwMode="auto">
          <a:xfrm>
            <a:off x="152400" y="4876800"/>
            <a:ext cx="8610600" cy="822325"/>
          </a:xfrm>
          <a:prstGeom prst="rect">
            <a:avLst/>
          </a:prstGeom>
          <a:noFill/>
          <a:ln w="9525">
            <a:noFill/>
            <a:miter lim="800000"/>
            <a:headEnd/>
            <a:tailEnd/>
          </a:ln>
        </p:spPr>
        <p:txBody>
          <a:bodyPr>
            <a:prstTxWarp prst="textNoShape">
              <a:avLst/>
            </a:prstTxWarp>
            <a:spAutoFit/>
          </a:bodyPr>
          <a:lstStyle/>
          <a:p>
            <a:r>
              <a:rPr lang="en-US" b="0"/>
              <a:t> “I </a:t>
            </a:r>
            <a:r>
              <a:rPr lang="en-US" b="0">
                <a:solidFill>
                  <a:schemeClr val="bg2"/>
                </a:solidFill>
              </a:rPr>
              <a:t>went</a:t>
            </a:r>
            <a:r>
              <a:rPr lang="en-US" b="0"/>
              <a:t> to the </a:t>
            </a:r>
            <a:r>
              <a:rPr lang="en-US" b="0">
                <a:solidFill>
                  <a:schemeClr val="bg2"/>
                </a:solidFill>
              </a:rPr>
              <a:t>ca</a:t>
            </a:r>
            <a:r>
              <a:rPr lang="en-US" b="0"/>
              <a:t>stle be</a:t>
            </a:r>
            <a:r>
              <a:rPr lang="en-US" b="0">
                <a:solidFill>
                  <a:schemeClr val="bg2"/>
                </a:solidFill>
              </a:rPr>
              <a:t>yond</a:t>
            </a:r>
            <a:r>
              <a:rPr lang="en-US" b="0"/>
              <a:t> the </a:t>
            </a:r>
            <a:r>
              <a:rPr lang="en-US" b="0">
                <a:solidFill>
                  <a:schemeClr val="bg2"/>
                </a:solidFill>
              </a:rPr>
              <a:t>go</a:t>
            </a:r>
            <a:r>
              <a:rPr lang="en-US" b="0"/>
              <a:t>blin </a:t>
            </a:r>
            <a:r>
              <a:rPr lang="en-US" b="0">
                <a:solidFill>
                  <a:schemeClr val="bg2"/>
                </a:solidFill>
              </a:rPr>
              <a:t>ci</a:t>
            </a:r>
            <a:r>
              <a:rPr lang="en-US" b="0"/>
              <a:t>ty</a:t>
            </a:r>
            <a:r>
              <a:rPr lang="en-US" b="0">
                <a:solidFill>
                  <a:schemeClr val="folHlink"/>
                </a:solidFill>
              </a:rPr>
              <a:t>,</a:t>
            </a:r>
            <a:r>
              <a:rPr lang="en-US" b="0"/>
              <a:t> which was </a:t>
            </a:r>
            <a:r>
              <a:rPr lang="en-US" b="0">
                <a:solidFill>
                  <a:schemeClr val="bg2"/>
                </a:solidFill>
              </a:rPr>
              <a:t>ve</a:t>
            </a:r>
            <a:r>
              <a:rPr lang="en-US" b="0"/>
              <a:t>ry </a:t>
            </a:r>
            <a:r>
              <a:rPr lang="en-US" b="0">
                <a:solidFill>
                  <a:schemeClr val="bg2"/>
                </a:solidFill>
              </a:rPr>
              <a:t>hard</a:t>
            </a:r>
            <a:r>
              <a:rPr lang="en-US" b="0"/>
              <a:t> to </a:t>
            </a:r>
            <a:r>
              <a:rPr lang="en-US" b="0">
                <a:solidFill>
                  <a:schemeClr val="bg2"/>
                </a:solidFill>
              </a:rPr>
              <a:t>get</a:t>
            </a:r>
            <a:r>
              <a:rPr lang="en-US" b="0"/>
              <a:t> to</a:t>
            </a:r>
            <a:r>
              <a:rPr lang="en-US" b="0">
                <a:solidFill>
                  <a:schemeClr val="folHlink"/>
                </a:solidFill>
              </a:rPr>
              <a:t>.</a:t>
            </a:r>
            <a:r>
              <a:rPr lang="en-US" b="0"/>
              <a:t> I </a:t>
            </a:r>
            <a:r>
              <a:rPr lang="en-US" b="0">
                <a:solidFill>
                  <a:schemeClr val="bg2"/>
                </a:solidFill>
              </a:rPr>
              <a:t>saw</a:t>
            </a:r>
            <a:r>
              <a:rPr lang="en-US" b="0"/>
              <a:t> the </a:t>
            </a:r>
            <a:r>
              <a:rPr lang="en-US" b="0">
                <a:solidFill>
                  <a:schemeClr val="bg2"/>
                </a:solidFill>
              </a:rPr>
              <a:t>go</a:t>
            </a:r>
            <a:r>
              <a:rPr lang="en-US" b="0"/>
              <a:t>blin </a:t>
            </a:r>
            <a:r>
              <a:rPr lang="en-US" b="0">
                <a:solidFill>
                  <a:schemeClr val="bg2"/>
                </a:solidFill>
              </a:rPr>
              <a:t>king</a:t>
            </a:r>
            <a:r>
              <a:rPr lang="en-US" b="0"/>
              <a:t>.”</a:t>
            </a:r>
          </a:p>
        </p:txBody>
      </p:sp>
      <p:sp>
        <p:nvSpPr>
          <p:cNvPr id="1075220" name="Oval 20"/>
          <p:cNvSpPr>
            <a:spLocks noChangeArrowheads="1"/>
          </p:cNvSpPr>
          <p:nvPr/>
        </p:nvSpPr>
        <p:spPr bwMode="auto">
          <a:xfrm>
            <a:off x="1371600" y="4800600"/>
            <a:ext cx="228600" cy="5334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
        <p:nvSpPr>
          <p:cNvPr id="1075221" name="Oval 21"/>
          <p:cNvSpPr>
            <a:spLocks noChangeArrowheads="1"/>
          </p:cNvSpPr>
          <p:nvPr/>
        </p:nvSpPr>
        <p:spPr bwMode="auto">
          <a:xfrm>
            <a:off x="1676400" y="4800600"/>
            <a:ext cx="457200" cy="5334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
        <p:nvSpPr>
          <p:cNvPr id="1075222" name="Oval 22"/>
          <p:cNvSpPr>
            <a:spLocks noChangeArrowheads="1"/>
          </p:cNvSpPr>
          <p:nvPr/>
        </p:nvSpPr>
        <p:spPr bwMode="auto">
          <a:xfrm>
            <a:off x="3048000" y="4800600"/>
            <a:ext cx="1066800" cy="5334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
        <p:nvSpPr>
          <p:cNvPr id="1075224" name="Oval 24"/>
          <p:cNvSpPr>
            <a:spLocks noChangeArrowheads="1"/>
          </p:cNvSpPr>
          <p:nvPr/>
        </p:nvSpPr>
        <p:spPr bwMode="auto">
          <a:xfrm>
            <a:off x="4191000" y="4800600"/>
            <a:ext cx="457200" cy="5334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
        <p:nvSpPr>
          <p:cNvPr id="1075225" name="Oval 25"/>
          <p:cNvSpPr>
            <a:spLocks noChangeArrowheads="1"/>
          </p:cNvSpPr>
          <p:nvPr/>
        </p:nvSpPr>
        <p:spPr bwMode="auto">
          <a:xfrm>
            <a:off x="6172200" y="4876800"/>
            <a:ext cx="914400" cy="5334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
        <p:nvSpPr>
          <p:cNvPr id="1075226" name="Oval 26"/>
          <p:cNvSpPr>
            <a:spLocks noChangeArrowheads="1"/>
          </p:cNvSpPr>
          <p:nvPr/>
        </p:nvSpPr>
        <p:spPr bwMode="auto">
          <a:xfrm>
            <a:off x="7086600" y="4876800"/>
            <a:ext cx="609600" cy="4572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
        <p:nvSpPr>
          <p:cNvPr id="1075227" name="Oval 27"/>
          <p:cNvSpPr>
            <a:spLocks noChangeArrowheads="1"/>
          </p:cNvSpPr>
          <p:nvPr/>
        </p:nvSpPr>
        <p:spPr bwMode="auto">
          <a:xfrm>
            <a:off x="914400" y="5257800"/>
            <a:ext cx="304800" cy="5334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
        <p:nvSpPr>
          <p:cNvPr id="1075228" name="Oval 28"/>
          <p:cNvSpPr>
            <a:spLocks noChangeArrowheads="1"/>
          </p:cNvSpPr>
          <p:nvPr/>
        </p:nvSpPr>
        <p:spPr bwMode="auto">
          <a:xfrm>
            <a:off x="1752600" y="5257800"/>
            <a:ext cx="304800" cy="5334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
        <p:nvSpPr>
          <p:cNvPr id="1075229" name="Oval 29"/>
          <p:cNvSpPr>
            <a:spLocks noChangeArrowheads="1"/>
          </p:cNvSpPr>
          <p:nvPr/>
        </p:nvSpPr>
        <p:spPr bwMode="auto">
          <a:xfrm>
            <a:off x="2057400" y="5257800"/>
            <a:ext cx="304800" cy="5334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
        <p:nvSpPr>
          <p:cNvPr id="1075231" name="Oval 31"/>
          <p:cNvSpPr>
            <a:spLocks noChangeArrowheads="1"/>
          </p:cNvSpPr>
          <p:nvPr/>
        </p:nvSpPr>
        <p:spPr bwMode="auto">
          <a:xfrm>
            <a:off x="2971800" y="5257800"/>
            <a:ext cx="533400" cy="533400"/>
          </a:xfrm>
          <a:prstGeom prst="ellipse">
            <a:avLst/>
          </a:prstGeom>
          <a:noFill/>
          <a:ln w="31750">
            <a:solidFill>
              <a:schemeClr val="accent2"/>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7250"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Other useful strategies</a:t>
            </a:r>
          </a:p>
        </p:txBody>
      </p:sp>
      <p:sp>
        <p:nvSpPr>
          <p:cNvPr id="1077251" name="Text Box 5"/>
          <p:cNvSpPr txBox="1">
            <a:spLocks noChangeArrowheads="1"/>
          </p:cNvSpPr>
          <p:nvPr/>
        </p:nvSpPr>
        <p:spPr bwMode="auto">
          <a:xfrm>
            <a:off x="152400" y="1219200"/>
            <a:ext cx="8763000" cy="2878138"/>
          </a:xfrm>
          <a:prstGeom prst="rect">
            <a:avLst/>
          </a:prstGeom>
          <a:noFill/>
          <a:ln w="9525">
            <a:noFill/>
            <a:miter lim="800000"/>
            <a:headEnd/>
            <a:tailEnd/>
          </a:ln>
        </p:spPr>
        <p:txBody>
          <a:bodyPr>
            <a:prstTxWarp prst="textNoShape">
              <a:avLst/>
            </a:prstTxWarp>
            <a:spAutoFit/>
          </a:bodyPr>
          <a:lstStyle/>
          <a:p>
            <a:pPr>
              <a:spcBef>
                <a:spcPct val="50000"/>
              </a:spcBef>
            </a:pPr>
            <a:r>
              <a:rPr lang="en-US" b="0"/>
              <a:t>In additional to statistical information, infants appear to also use other cues to help them identify words in fluent speech.</a:t>
            </a:r>
          </a:p>
          <a:p>
            <a:pPr>
              <a:spcBef>
                <a:spcPct val="50000"/>
              </a:spcBef>
            </a:pPr>
            <a:endParaRPr lang="en-US" b="0"/>
          </a:p>
          <a:p>
            <a:pPr>
              <a:spcBef>
                <a:spcPct val="50000"/>
              </a:spcBef>
            </a:pPr>
            <a:r>
              <a:rPr lang="en-US" sz="2200" b="0"/>
              <a:t>But how do infants learn these language-specific stress biases? Swingley (2005) suggests that they arise from the initial words infants extract by using statistical cues.  This initial set of words is sometimes called a </a:t>
            </a:r>
            <a:r>
              <a:rPr lang="en-US" sz="2200" b="0">
                <a:solidFill>
                  <a:schemeClr val="bg2"/>
                </a:solidFill>
              </a:rPr>
              <a:t>proto-lexicon</a:t>
            </a:r>
            <a:r>
              <a:rPr lang="en-US" sz="2200" b="0"/>
              <a:t>.</a:t>
            </a:r>
          </a:p>
        </p:txBody>
      </p:sp>
      <p:sp>
        <p:nvSpPr>
          <p:cNvPr id="1077258" name="Rectangle 10"/>
          <p:cNvSpPr>
            <a:spLocks noChangeArrowheads="1"/>
          </p:cNvSpPr>
          <p:nvPr/>
        </p:nvSpPr>
        <p:spPr bwMode="auto">
          <a:xfrm>
            <a:off x="152400" y="4343400"/>
            <a:ext cx="8610600" cy="1187450"/>
          </a:xfrm>
          <a:prstGeom prst="rect">
            <a:avLst/>
          </a:prstGeom>
          <a:noFill/>
          <a:ln w="9525">
            <a:noFill/>
            <a:miter lim="800000"/>
            <a:headEnd/>
            <a:tailEnd/>
          </a:ln>
        </p:spPr>
        <p:txBody>
          <a:bodyPr>
            <a:prstTxWarp prst="textNoShape">
              <a:avLst/>
            </a:prstTxWarp>
            <a:spAutoFit/>
          </a:bodyPr>
          <a:lstStyle/>
          <a:p>
            <a:r>
              <a:rPr lang="en-US" b="0">
                <a:solidFill>
                  <a:schemeClr val="bg2"/>
                </a:solidFill>
              </a:rPr>
              <a:t>went</a:t>
            </a:r>
            <a:r>
              <a:rPr lang="en-US" b="0"/>
              <a:t> 		</a:t>
            </a:r>
            <a:r>
              <a:rPr lang="en-US" b="0">
                <a:solidFill>
                  <a:schemeClr val="bg2"/>
                </a:solidFill>
              </a:rPr>
              <a:t>ca</a:t>
            </a:r>
            <a:r>
              <a:rPr lang="en-US" b="0"/>
              <a:t>stle 		</a:t>
            </a:r>
            <a:r>
              <a:rPr lang="en-US" b="0">
                <a:solidFill>
                  <a:schemeClr val="bg2"/>
                </a:solidFill>
              </a:rPr>
              <a:t>go</a:t>
            </a:r>
            <a:r>
              <a:rPr lang="en-US" b="0"/>
              <a:t>blin 		</a:t>
            </a:r>
            <a:r>
              <a:rPr lang="en-US" b="0">
                <a:solidFill>
                  <a:schemeClr val="bg2"/>
                </a:solidFill>
              </a:rPr>
              <a:t>ci</a:t>
            </a:r>
            <a:r>
              <a:rPr lang="en-US" b="0"/>
              <a:t>ty 	</a:t>
            </a:r>
          </a:p>
          <a:p>
            <a:r>
              <a:rPr lang="en-US" b="0">
                <a:solidFill>
                  <a:schemeClr val="bg2"/>
                </a:solidFill>
              </a:rPr>
              <a:t>ve</a:t>
            </a:r>
            <a:r>
              <a:rPr lang="en-US" b="0"/>
              <a:t>ry 		</a:t>
            </a:r>
            <a:r>
              <a:rPr lang="en-US" b="0">
                <a:solidFill>
                  <a:schemeClr val="bg2"/>
                </a:solidFill>
              </a:rPr>
              <a:t>hard</a:t>
            </a:r>
            <a:r>
              <a:rPr lang="en-US" b="0"/>
              <a:t> 		</a:t>
            </a:r>
            <a:r>
              <a:rPr lang="en-US" b="0">
                <a:solidFill>
                  <a:schemeClr val="bg2"/>
                </a:solidFill>
              </a:rPr>
              <a:t>get</a:t>
            </a:r>
            <a:r>
              <a:rPr lang="en-US" b="0"/>
              <a:t>  		</a:t>
            </a:r>
            <a:r>
              <a:rPr lang="en-US" b="0">
                <a:solidFill>
                  <a:schemeClr val="bg2"/>
                </a:solidFill>
              </a:rPr>
              <a:t>saw</a:t>
            </a:r>
            <a:r>
              <a:rPr lang="en-US" b="0"/>
              <a:t> 	</a:t>
            </a:r>
          </a:p>
          <a:p>
            <a:r>
              <a:rPr lang="en-US" b="0">
                <a:solidFill>
                  <a:schemeClr val="bg2"/>
                </a:solidFill>
              </a:rPr>
              <a:t>king</a:t>
            </a:r>
            <a:endParaRPr lang="en-US" b="0"/>
          </a:p>
        </p:txBody>
      </p:sp>
      <p:sp>
        <p:nvSpPr>
          <p:cNvPr id="1077269" name="Text Box 21"/>
          <p:cNvSpPr txBox="1">
            <a:spLocks noChangeArrowheads="1"/>
          </p:cNvSpPr>
          <p:nvPr/>
        </p:nvSpPr>
        <p:spPr bwMode="auto">
          <a:xfrm>
            <a:off x="2057400" y="5638800"/>
            <a:ext cx="5654675" cy="701675"/>
          </a:xfrm>
          <a:prstGeom prst="rect">
            <a:avLst/>
          </a:prstGeom>
          <a:noFill/>
          <a:ln w="9525">
            <a:noFill/>
            <a:miter lim="800000"/>
            <a:headEnd/>
            <a:tailEnd/>
          </a:ln>
        </p:spPr>
        <p:txBody>
          <a:bodyPr>
            <a:prstTxWarp prst="textNoShape">
              <a:avLst/>
            </a:prstTxWarp>
            <a:spAutoFit/>
          </a:bodyPr>
          <a:lstStyle/>
          <a:p>
            <a:r>
              <a:rPr lang="en-US" sz="2000" b="0">
                <a:solidFill>
                  <a:schemeClr val="bg2"/>
                </a:solidFill>
              </a:rPr>
              <a:t>All words in this English proto-lexicon appear to begin with a stressed syllable.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8274"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Other useful strategies</a:t>
            </a:r>
          </a:p>
        </p:txBody>
      </p:sp>
      <p:sp>
        <p:nvSpPr>
          <p:cNvPr id="1078275" name="Text Box 5"/>
          <p:cNvSpPr txBox="1">
            <a:spLocks noChangeArrowheads="1"/>
          </p:cNvSpPr>
          <p:nvPr/>
        </p:nvSpPr>
        <p:spPr bwMode="auto">
          <a:xfrm>
            <a:off x="152400" y="1219200"/>
            <a:ext cx="8763000" cy="3716338"/>
          </a:xfrm>
          <a:prstGeom prst="rect">
            <a:avLst/>
          </a:prstGeom>
          <a:noFill/>
          <a:ln w="9525">
            <a:noFill/>
            <a:miter lim="800000"/>
            <a:headEnd/>
            <a:tailEnd/>
          </a:ln>
        </p:spPr>
        <p:txBody>
          <a:bodyPr>
            <a:prstTxWarp prst="textNoShape">
              <a:avLst/>
            </a:prstTxWarp>
            <a:spAutoFit/>
          </a:bodyPr>
          <a:lstStyle/>
          <a:p>
            <a:pPr>
              <a:spcBef>
                <a:spcPct val="50000"/>
              </a:spcBef>
            </a:pPr>
            <a:r>
              <a:rPr lang="en-US" b="0"/>
              <a:t>In additional to statistical information, infants appear to also use other cues to help them identify words in fluent speech.</a:t>
            </a:r>
          </a:p>
          <a:p>
            <a:pPr>
              <a:spcBef>
                <a:spcPct val="50000"/>
              </a:spcBef>
            </a:pPr>
            <a:endParaRPr lang="en-US" b="0"/>
          </a:p>
          <a:p>
            <a:pPr>
              <a:spcBef>
                <a:spcPct val="50000"/>
              </a:spcBef>
            </a:pPr>
            <a:r>
              <a:rPr lang="en-US" sz="2200" b="0"/>
              <a:t>Some evidence that this is the right sequence of events:</a:t>
            </a:r>
          </a:p>
          <a:p>
            <a:pPr>
              <a:spcBef>
                <a:spcPct val="50000"/>
              </a:spcBef>
            </a:pPr>
            <a:r>
              <a:rPr lang="en-US" sz="2200" b="0"/>
              <a:t>Thiessen &amp; Saffran (2003) found that 6-month-olds prefer to segment using statistical cues (like transitional probability), but 9-month-olds prefer to use lexical stress cues.  This suggests that infants </a:t>
            </a:r>
            <a:r>
              <a:rPr lang="en-US" sz="2200" b="0">
                <a:solidFill>
                  <a:schemeClr val="bg2"/>
                </a:solidFill>
              </a:rPr>
              <a:t>first rely on statistical cues</a:t>
            </a:r>
            <a:r>
              <a:rPr lang="en-US" sz="2200" b="0"/>
              <a:t>, and use the proto-lexicon derived from these statistical cues to infer the appropriate lexical stress bias.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1234" name="Rectangle 2"/>
          <p:cNvSpPr>
            <a:spLocks noGrp="1" noChangeArrowheads="1"/>
          </p:cNvSpPr>
          <p:nvPr>
            <p:ph type="title" idx="4294967295"/>
          </p:nvPr>
        </p:nvSpPr>
        <p:spPr>
          <a:xfrm>
            <a:off x="685800" y="0"/>
            <a:ext cx="7772400" cy="1143000"/>
          </a:xfrm>
        </p:spPr>
        <p:txBody>
          <a:bodyPr/>
          <a:lstStyle/>
          <a:p>
            <a:r>
              <a:rPr lang="en-US" sz="3200"/>
              <a:t>Word Segmentation</a:t>
            </a:r>
          </a:p>
        </p:txBody>
      </p:sp>
      <p:sp>
        <p:nvSpPr>
          <p:cNvPr id="991235" name="Text Box 17"/>
          <p:cNvSpPr txBox="1">
            <a:spLocks noChangeArrowheads="1"/>
          </p:cNvSpPr>
          <p:nvPr/>
        </p:nvSpPr>
        <p:spPr bwMode="auto">
          <a:xfrm>
            <a:off x="1012825" y="1516063"/>
            <a:ext cx="7673975" cy="3560762"/>
          </a:xfrm>
          <a:prstGeom prst="rect">
            <a:avLst/>
          </a:prstGeom>
          <a:noFill/>
          <a:ln w="9525">
            <a:noFill/>
            <a:miter lim="800000"/>
            <a:headEnd/>
            <a:tailEnd/>
          </a:ln>
        </p:spPr>
        <p:txBody>
          <a:bodyPr>
            <a:prstTxWarp prst="textNoShape">
              <a:avLst/>
            </a:prstTxWarp>
            <a:spAutoFit/>
          </a:bodyPr>
          <a:lstStyle/>
          <a:p>
            <a:pPr>
              <a:spcBef>
                <a:spcPct val="50000"/>
              </a:spcBef>
            </a:pPr>
            <a:r>
              <a:rPr lang="en-US" b="0"/>
              <a:t>“One task faced by all language learners is the segmentation of fluent speech into words.  This process is particularly difficult because word boundaries in fluent speech are marked inconsistently by discrete acoustic events such as pauses…</a:t>
            </a:r>
            <a:r>
              <a:rPr lang="en-US" b="0">
                <a:solidFill>
                  <a:schemeClr val="folHlink"/>
                </a:solidFill>
              </a:rPr>
              <a:t>it is not clear what information is used by infants to discover word boundaries</a:t>
            </a:r>
            <a:r>
              <a:rPr lang="en-US" b="0"/>
              <a:t>…there is no invariant cue to word boundaries present in all languages.” </a:t>
            </a:r>
          </a:p>
          <a:p>
            <a:pPr>
              <a:spcBef>
                <a:spcPct val="50000"/>
              </a:spcBef>
            </a:pPr>
            <a:r>
              <a:rPr lang="en-US" b="0"/>
              <a:t>	- Saffran, Aslin, &amp; Newport (1996)</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9298"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Recap: Other useful strategies</a:t>
            </a:r>
          </a:p>
        </p:txBody>
      </p:sp>
      <p:sp>
        <p:nvSpPr>
          <p:cNvPr id="1079299" name="Text Box 5"/>
          <p:cNvSpPr txBox="1">
            <a:spLocks noChangeArrowheads="1"/>
          </p:cNvSpPr>
          <p:nvPr/>
        </p:nvSpPr>
        <p:spPr bwMode="auto">
          <a:xfrm>
            <a:off x="152400" y="1219200"/>
            <a:ext cx="8763000" cy="3378200"/>
          </a:xfrm>
          <a:prstGeom prst="rect">
            <a:avLst/>
          </a:prstGeom>
          <a:noFill/>
          <a:ln w="9525">
            <a:noFill/>
            <a:miter lim="800000"/>
            <a:headEnd/>
            <a:tailEnd/>
          </a:ln>
        </p:spPr>
        <p:txBody>
          <a:bodyPr>
            <a:prstTxWarp prst="textNoShape">
              <a:avLst/>
            </a:prstTxWarp>
            <a:spAutoFit/>
          </a:bodyPr>
          <a:lstStyle/>
          <a:p>
            <a:pPr>
              <a:spcBef>
                <a:spcPct val="50000"/>
              </a:spcBef>
            </a:pPr>
            <a:r>
              <a:rPr lang="en-US" b="0"/>
              <a:t>Besides statistical cues to word segmentation, infants are apparently sensitive to prosodic cues such as clause and utterance boundaries, and also lexical stress patterns.</a:t>
            </a:r>
          </a:p>
          <a:p>
            <a:pPr>
              <a:spcBef>
                <a:spcPct val="50000"/>
              </a:spcBef>
            </a:pPr>
            <a:endParaRPr lang="en-US" b="0"/>
          </a:p>
          <a:p>
            <a:pPr>
              <a:spcBef>
                <a:spcPct val="50000"/>
              </a:spcBef>
            </a:pPr>
            <a:r>
              <a:rPr lang="en-US" b="0"/>
              <a:t>It seems that some of the lexical stress cues infants use are language-specific, so these cues are probably not used initially.  Instead, these cues may be derived from the proto-lexicons infants have after using statistical cues.</a:t>
            </a:r>
            <a:endParaRPr lang="en-US" sz="2200" b="0"/>
          </a:p>
        </p:txBody>
      </p:sp>
      <p:pic>
        <p:nvPicPr>
          <p:cNvPr id="1079300" name="Picture 8"/>
          <p:cNvPicPr>
            <a:picLocks noChangeAspect="1" noChangeArrowheads="1"/>
          </p:cNvPicPr>
          <p:nvPr/>
        </p:nvPicPr>
        <p:blipFill>
          <a:blip r:embed="rId2"/>
          <a:srcRect/>
          <a:stretch>
            <a:fillRect/>
          </a:stretch>
        </p:blipFill>
        <p:spPr bwMode="auto">
          <a:xfrm>
            <a:off x="3276600" y="4876800"/>
            <a:ext cx="2133600"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0866" name="Rectangle 2"/>
          <p:cNvSpPr>
            <a:spLocks noGrp="1" noChangeArrowheads="1"/>
          </p:cNvSpPr>
          <p:nvPr>
            <p:ph type="title" idx="4294967295"/>
          </p:nvPr>
        </p:nvSpPr>
        <p:spPr>
          <a:xfrm>
            <a:off x="685800" y="762000"/>
            <a:ext cx="7772400" cy="1143000"/>
          </a:xfrm>
        </p:spPr>
        <p:txBody>
          <a:bodyPr/>
          <a:lstStyle/>
          <a:p>
            <a:r>
              <a:rPr lang="en-US" sz="3200"/>
              <a:t>Questions?</a:t>
            </a:r>
          </a:p>
        </p:txBody>
      </p:sp>
      <p:pic>
        <p:nvPicPr>
          <p:cNvPr id="1060867" name="Picture 5"/>
          <p:cNvPicPr>
            <a:picLocks noChangeAspect="1" noChangeArrowheads="1"/>
          </p:cNvPicPr>
          <p:nvPr/>
        </p:nvPicPr>
        <p:blipFill>
          <a:blip r:embed="rId3"/>
          <a:srcRect/>
          <a:stretch>
            <a:fillRect/>
          </a:stretch>
        </p:blipFill>
        <p:spPr bwMode="auto">
          <a:xfrm>
            <a:off x="3657600" y="1828800"/>
            <a:ext cx="2162175" cy="2743200"/>
          </a:xfrm>
          <a:prstGeom prst="rect">
            <a:avLst/>
          </a:prstGeom>
          <a:noFill/>
          <a:ln w="9525">
            <a:noFill/>
            <a:miter lim="800000"/>
            <a:headEnd/>
            <a:tailEnd/>
          </a:ln>
        </p:spPr>
      </p:pic>
      <p:sp>
        <p:nvSpPr>
          <p:cNvPr id="1060868" name="Rectangle 6"/>
          <p:cNvSpPr>
            <a:spLocks noChangeArrowheads="1"/>
          </p:cNvSpPr>
          <p:nvPr/>
        </p:nvSpPr>
        <p:spPr bwMode="auto">
          <a:xfrm>
            <a:off x="838200" y="48006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b="0" dirty="0" smtClean="0">
                <a:solidFill>
                  <a:schemeClr val="folHlink"/>
                </a:solidFill>
                <a:ea typeface="Osaka" pitchFamily="-84" charset="-128"/>
                <a:cs typeface="Osaka" pitchFamily="-84" charset="-128"/>
              </a:rPr>
              <a:t>You should be able to do up through question 3 on HW2 and up through question 6 on the word segmentation review questions.</a:t>
            </a:r>
            <a:endParaRPr lang="en-US" b="0" dirty="0">
              <a:solidFill>
                <a:schemeClr val="folHlink"/>
              </a:solidFill>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82" name="Rectangle 4"/>
          <p:cNvSpPr>
            <a:spLocks noGrp="1" noChangeArrowheads="1"/>
          </p:cNvSpPr>
          <p:nvPr>
            <p:ph type="title" idx="4294967295"/>
          </p:nvPr>
        </p:nvSpPr>
        <p:spPr>
          <a:xfrm>
            <a:off x="0" y="152400"/>
            <a:ext cx="9144000" cy="1143000"/>
          </a:xfrm>
          <a:noFill/>
        </p:spPr>
        <p:txBody>
          <a:bodyPr/>
          <a:lstStyle/>
          <a:p>
            <a:r>
              <a:rPr lang="en-US" sz="3200"/>
              <a:t>Pauses between words don’t really happen</a:t>
            </a:r>
          </a:p>
        </p:txBody>
      </p:sp>
      <p:pic>
        <p:nvPicPr>
          <p:cNvPr id="939014" name="Picture 6"/>
          <p:cNvPicPr>
            <a:picLocks noChangeAspect="1" noChangeArrowheads="1"/>
          </p:cNvPicPr>
          <p:nvPr/>
        </p:nvPicPr>
        <p:blipFill>
          <a:blip r:embed="rId3"/>
          <a:srcRect/>
          <a:stretch>
            <a:fillRect/>
          </a:stretch>
        </p:blipFill>
        <p:spPr bwMode="auto">
          <a:xfrm>
            <a:off x="130175" y="2819400"/>
            <a:ext cx="8558213" cy="2100263"/>
          </a:xfrm>
          <a:prstGeom prst="rect">
            <a:avLst/>
          </a:prstGeom>
          <a:noFill/>
          <a:ln w="9525">
            <a:noFill/>
            <a:miter lim="800000"/>
            <a:headEnd/>
            <a:tailEnd/>
          </a:ln>
        </p:spPr>
      </p:pic>
      <p:grpSp>
        <p:nvGrpSpPr>
          <p:cNvPr id="2" name="Group 7"/>
          <p:cNvGrpSpPr>
            <a:grpSpLocks/>
          </p:cNvGrpSpPr>
          <p:nvPr/>
        </p:nvGrpSpPr>
        <p:grpSpPr bwMode="auto">
          <a:xfrm>
            <a:off x="1571625" y="3890963"/>
            <a:ext cx="6057900" cy="981075"/>
            <a:chOff x="1140" y="2142"/>
            <a:chExt cx="3816" cy="618"/>
          </a:xfrm>
        </p:grpSpPr>
        <p:sp>
          <p:nvSpPr>
            <p:cNvPr id="993285" name="Line 8"/>
            <p:cNvSpPr>
              <a:spLocks noChangeShapeType="1"/>
            </p:cNvSpPr>
            <p:nvPr/>
          </p:nvSpPr>
          <p:spPr bwMode="auto">
            <a:xfrm>
              <a:off x="1140" y="2190"/>
              <a:ext cx="0" cy="570"/>
            </a:xfrm>
            <a:prstGeom prst="line">
              <a:avLst/>
            </a:prstGeom>
            <a:noFill/>
            <a:ln w="38100">
              <a:solidFill>
                <a:schemeClr val="hlink"/>
              </a:solidFill>
              <a:round/>
              <a:headEnd/>
              <a:tailEnd/>
            </a:ln>
          </p:spPr>
          <p:txBody>
            <a:bodyPr>
              <a:prstTxWarp prst="textNoShape">
                <a:avLst/>
              </a:prstTxWarp>
            </a:bodyPr>
            <a:lstStyle/>
            <a:p>
              <a:endParaRPr lang="en-US"/>
            </a:p>
          </p:txBody>
        </p:sp>
        <p:sp>
          <p:nvSpPr>
            <p:cNvPr id="993286" name="Line 9"/>
            <p:cNvSpPr>
              <a:spLocks noChangeShapeType="1"/>
            </p:cNvSpPr>
            <p:nvPr/>
          </p:nvSpPr>
          <p:spPr bwMode="auto">
            <a:xfrm>
              <a:off x="1350" y="2178"/>
              <a:ext cx="0" cy="582"/>
            </a:xfrm>
            <a:prstGeom prst="line">
              <a:avLst/>
            </a:prstGeom>
            <a:noFill/>
            <a:ln w="38100">
              <a:solidFill>
                <a:schemeClr val="hlink"/>
              </a:solidFill>
              <a:round/>
              <a:headEnd/>
              <a:tailEnd/>
            </a:ln>
          </p:spPr>
          <p:txBody>
            <a:bodyPr>
              <a:prstTxWarp prst="textNoShape">
                <a:avLst/>
              </a:prstTxWarp>
            </a:bodyPr>
            <a:lstStyle/>
            <a:p>
              <a:endParaRPr lang="en-US"/>
            </a:p>
          </p:txBody>
        </p:sp>
        <p:sp>
          <p:nvSpPr>
            <p:cNvPr id="993287" name="Line 10"/>
            <p:cNvSpPr>
              <a:spLocks noChangeShapeType="1"/>
            </p:cNvSpPr>
            <p:nvPr/>
          </p:nvSpPr>
          <p:spPr bwMode="auto">
            <a:xfrm>
              <a:off x="1662" y="2178"/>
              <a:ext cx="0" cy="582"/>
            </a:xfrm>
            <a:prstGeom prst="line">
              <a:avLst/>
            </a:prstGeom>
            <a:noFill/>
            <a:ln w="38100">
              <a:solidFill>
                <a:schemeClr val="hlink"/>
              </a:solidFill>
              <a:round/>
              <a:headEnd/>
              <a:tailEnd/>
            </a:ln>
          </p:spPr>
          <p:txBody>
            <a:bodyPr>
              <a:prstTxWarp prst="textNoShape">
                <a:avLst/>
              </a:prstTxWarp>
            </a:bodyPr>
            <a:lstStyle/>
            <a:p>
              <a:endParaRPr lang="en-US"/>
            </a:p>
          </p:txBody>
        </p:sp>
        <p:sp>
          <p:nvSpPr>
            <p:cNvPr id="993288" name="Line 11"/>
            <p:cNvSpPr>
              <a:spLocks noChangeShapeType="1"/>
            </p:cNvSpPr>
            <p:nvPr/>
          </p:nvSpPr>
          <p:spPr bwMode="auto">
            <a:xfrm>
              <a:off x="2484" y="2160"/>
              <a:ext cx="0" cy="600"/>
            </a:xfrm>
            <a:prstGeom prst="line">
              <a:avLst/>
            </a:prstGeom>
            <a:noFill/>
            <a:ln w="38100">
              <a:solidFill>
                <a:schemeClr val="hlink"/>
              </a:solidFill>
              <a:round/>
              <a:headEnd/>
              <a:tailEnd/>
            </a:ln>
          </p:spPr>
          <p:txBody>
            <a:bodyPr>
              <a:prstTxWarp prst="textNoShape">
                <a:avLst/>
              </a:prstTxWarp>
            </a:bodyPr>
            <a:lstStyle/>
            <a:p>
              <a:endParaRPr lang="en-US"/>
            </a:p>
          </p:txBody>
        </p:sp>
        <p:sp>
          <p:nvSpPr>
            <p:cNvPr id="993289" name="Line 12"/>
            <p:cNvSpPr>
              <a:spLocks noChangeShapeType="1"/>
            </p:cNvSpPr>
            <p:nvPr/>
          </p:nvSpPr>
          <p:spPr bwMode="auto">
            <a:xfrm>
              <a:off x="3270" y="2148"/>
              <a:ext cx="0" cy="612"/>
            </a:xfrm>
            <a:prstGeom prst="line">
              <a:avLst/>
            </a:prstGeom>
            <a:noFill/>
            <a:ln w="38100">
              <a:solidFill>
                <a:schemeClr val="hlink"/>
              </a:solidFill>
              <a:round/>
              <a:headEnd/>
              <a:tailEnd/>
            </a:ln>
          </p:spPr>
          <p:txBody>
            <a:bodyPr>
              <a:prstTxWarp prst="textNoShape">
                <a:avLst/>
              </a:prstTxWarp>
            </a:bodyPr>
            <a:lstStyle/>
            <a:p>
              <a:endParaRPr lang="en-US"/>
            </a:p>
          </p:txBody>
        </p:sp>
        <p:sp>
          <p:nvSpPr>
            <p:cNvPr id="993290" name="Line 13"/>
            <p:cNvSpPr>
              <a:spLocks noChangeShapeType="1"/>
            </p:cNvSpPr>
            <p:nvPr/>
          </p:nvSpPr>
          <p:spPr bwMode="auto">
            <a:xfrm>
              <a:off x="3636" y="2148"/>
              <a:ext cx="0" cy="612"/>
            </a:xfrm>
            <a:prstGeom prst="line">
              <a:avLst/>
            </a:prstGeom>
            <a:noFill/>
            <a:ln w="38100">
              <a:solidFill>
                <a:schemeClr val="hlink"/>
              </a:solidFill>
              <a:round/>
              <a:headEnd/>
              <a:tailEnd/>
            </a:ln>
          </p:spPr>
          <p:txBody>
            <a:bodyPr>
              <a:prstTxWarp prst="textNoShape">
                <a:avLst/>
              </a:prstTxWarp>
            </a:bodyPr>
            <a:lstStyle/>
            <a:p>
              <a:endParaRPr lang="en-US"/>
            </a:p>
          </p:txBody>
        </p:sp>
        <p:sp>
          <p:nvSpPr>
            <p:cNvPr id="993291" name="Line 14"/>
            <p:cNvSpPr>
              <a:spLocks noChangeShapeType="1"/>
            </p:cNvSpPr>
            <p:nvPr/>
          </p:nvSpPr>
          <p:spPr bwMode="auto">
            <a:xfrm>
              <a:off x="4956" y="2142"/>
              <a:ext cx="0" cy="618"/>
            </a:xfrm>
            <a:prstGeom prst="line">
              <a:avLst/>
            </a:prstGeom>
            <a:noFill/>
            <a:ln w="38100">
              <a:solidFill>
                <a:schemeClr val="hlink"/>
              </a:solidFill>
              <a:round/>
              <a:headEnd/>
              <a:tailEnd/>
            </a:ln>
          </p:spPr>
          <p:txBody>
            <a:bodyPr>
              <a:prstTxWarp prst="textNoShape">
                <a:avLst/>
              </a:prstTxWarp>
            </a:bodyPr>
            <a:lstStyle/>
            <a:p>
              <a:endParaRPr lang="en-US"/>
            </a:p>
          </p:txBody>
        </p:sp>
      </p:grpSp>
      <p:grpSp>
        <p:nvGrpSpPr>
          <p:cNvPr id="3" name="Group 15"/>
          <p:cNvGrpSpPr>
            <a:grpSpLocks/>
          </p:cNvGrpSpPr>
          <p:nvPr/>
        </p:nvGrpSpPr>
        <p:grpSpPr bwMode="auto">
          <a:xfrm>
            <a:off x="250825" y="4579938"/>
            <a:ext cx="7932738" cy="368300"/>
            <a:chOff x="308" y="2576"/>
            <a:chExt cx="4997" cy="232"/>
          </a:xfrm>
        </p:grpSpPr>
        <p:sp>
          <p:nvSpPr>
            <p:cNvPr id="993293" name="Text Box 16"/>
            <p:cNvSpPr txBox="1">
              <a:spLocks noChangeArrowheads="1"/>
            </p:cNvSpPr>
            <p:nvPr/>
          </p:nvSpPr>
          <p:spPr bwMode="auto">
            <a:xfrm>
              <a:off x="308" y="2576"/>
              <a:ext cx="838" cy="231"/>
            </a:xfrm>
            <a:prstGeom prst="rect">
              <a:avLst/>
            </a:prstGeom>
            <a:noFill/>
            <a:ln w="9525">
              <a:noFill/>
              <a:miter lim="800000"/>
              <a:headEnd/>
              <a:tailEnd/>
            </a:ln>
          </p:spPr>
          <p:txBody>
            <a:bodyPr wrap="none">
              <a:prstTxWarp prst="textNoShape">
                <a:avLst/>
              </a:prstTxWarp>
              <a:spAutoFit/>
            </a:bodyPr>
            <a:lstStyle/>
            <a:p>
              <a:r>
                <a:rPr lang="en-US" sz="1800" b="0">
                  <a:solidFill>
                    <a:schemeClr val="accent1"/>
                  </a:solidFill>
                  <a:latin typeface="Tahoma" pitchFamily="-84" charset="0"/>
                </a:rPr>
                <a:t>whereareth</a:t>
              </a:r>
            </a:p>
          </p:txBody>
        </p:sp>
        <p:sp>
          <p:nvSpPr>
            <p:cNvPr id="993294" name="Text Box 17"/>
            <p:cNvSpPr txBox="1">
              <a:spLocks noChangeArrowheads="1"/>
            </p:cNvSpPr>
            <p:nvPr/>
          </p:nvSpPr>
          <p:spPr bwMode="auto">
            <a:xfrm>
              <a:off x="1094" y="2577"/>
              <a:ext cx="4211" cy="231"/>
            </a:xfrm>
            <a:prstGeom prst="rect">
              <a:avLst/>
            </a:prstGeom>
            <a:noFill/>
            <a:ln w="9525">
              <a:noFill/>
              <a:miter lim="800000"/>
              <a:headEnd/>
              <a:tailEnd/>
            </a:ln>
          </p:spPr>
          <p:txBody>
            <a:bodyPr wrap="none">
              <a:prstTxWarp prst="textNoShape">
                <a:avLst/>
              </a:prstTxWarp>
              <a:spAutoFit/>
            </a:bodyPr>
            <a:lstStyle/>
            <a:p>
              <a:r>
                <a:rPr lang="en-US" sz="1800" b="0">
                  <a:solidFill>
                    <a:schemeClr val="accent1"/>
                  </a:solidFill>
                  <a:latin typeface="Tahoma" pitchFamily="-84" charset="0"/>
                </a:rPr>
                <a:t>the   s         ilen             ces       bet         weenword              s</a:t>
              </a:r>
            </a:p>
          </p:txBody>
        </p:sp>
      </p:grpSp>
      <p:sp>
        <p:nvSpPr>
          <p:cNvPr id="939033" name="Text Box 25"/>
          <p:cNvSpPr txBox="1">
            <a:spLocks noChangeArrowheads="1"/>
          </p:cNvSpPr>
          <p:nvPr/>
        </p:nvSpPr>
        <p:spPr bwMode="auto">
          <a:xfrm>
            <a:off x="152400" y="1600200"/>
            <a:ext cx="8758238" cy="457200"/>
          </a:xfrm>
          <a:prstGeom prst="rect">
            <a:avLst/>
          </a:prstGeom>
          <a:noFill/>
          <a:ln w="9525">
            <a:noFill/>
            <a:miter lim="800000"/>
            <a:headEnd/>
            <a:tailEnd/>
          </a:ln>
        </p:spPr>
        <p:txBody>
          <a:bodyPr wrap="none">
            <a:prstTxWarp prst="textNoShape">
              <a:avLst/>
            </a:prstTxWarp>
            <a:spAutoFit/>
          </a:bodyPr>
          <a:lstStyle/>
          <a:p>
            <a:r>
              <a:rPr lang="en-US" b="0">
                <a:latin typeface="Times" pitchFamily="-84" charset="0"/>
              </a:rPr>
              <a:t>Word boundaries are not necessarily evident in the acoustic waveform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90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9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33"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0037" name="Rectangle 5"/>
          <p:cNvSpPr>
            <a:spLocks noGrp="1" noChangeArrowheads="1"/>
          </p:cNvSpPr>
          <p:nvPr>
            <p:ph type="body" idx="4294967295"/>
          </p:nvPr>
        </p:nvSpPr>
        <p:spPr>
          <a:xfrm>
            <a:off x="990600" y="1524000"/>
            <a:ext cx="7543800" cy="4114800"/>
          </a:xfrm>
          <a:noFill/>
        </p:spPr>
        <p:txBody>
          <a:bodyPr/>
          <a:lstStyle/>
          <a:p>
            <a:pPr>
              <a:lnSpc>
                <a:spcPct val="80000"/>
              </a:lnSpc>
            </a:pPr>
            <a:r>
              <a:rPr lang="en-US" sz="2400"/>
              <a:t>Two </a:t>
            </a:r>
            <a:r>
              <a:rPr lang="en-US" sz="2400">
                <a:solidFill>
                  <a:schemeClr val="tx2"/>
                </a:solidFill>
              </a:rPr>
              <a:t>dults</a:t>
            </a:r>
            <a:r>
              <a:rPr lang="en-US" sz="2400"/>
              <a:t> </a:t>
            </a:r>
          </a:p>
          <a:p>
            <a:pPr>
              <a:lnSpc>
                <a:spcPct val="80000"/>
              </a:lnSpc>
            </a:pPr>
            <a:r>
              <a:rPr lang="en-US" sz="2400"/>
              <a:t>[Two a</a:t>
            </a:r>
            <a:r>
              <a:rPr lang="en-US" sz="2400">
                <a:solidFill>
                  <a:schemeClr val="tx2"/>
                </a:solidFill>
              </a:rPr>
              <a:t>dults</a:t>
            </a:r>
            <a:r>
              <a:rPr lang="en-US" sz="2400"/>
              <a:t>]</a:t>
            </a:r>
          </a:p>
          <a:p>
            <a:pPr>
              <a:lnSpc>
                <a:spcPct val="80000"/>
              </a:lnSpc>
            </a:pPr>
            <a:endParaRPr lang="en-US" sz="2400"/>
          </a:p>
          <a:p>
            <a:pPr>
              <a:lnSpc>
                <a:spcPct val="80000"/>
              </a:lnSpc>
            </a:pPr>
            <a:r>
              <a:rPr lang="en-US" sz="2400"/>
              <a:t>I don’t want to go to your </a:t>
            </a:r>
            <a:r>
              <a:rPr lang="en-US" sz="2400">
                <a:solidFill>
                  <a:schemeClr val="tx2"/>
                </a:solidFill>
              </a:rPr>
              <a:t>ami</a:t>
            </a:r>
            <a:r>
              <a:rPr lang="en-US" sz="2400"/>
              <a:t>! </a:t>
            </a:r>
          </a:p>
          <a:p>
            <a:pPr>
              <a:lnSpc>
                <a:spcPct val="80000"/>
              </a:lnSpc>
            </a:pPr>
            <a:r>
              <a:rPr lang="en-US" sz="2400"/>
              <a:t>[I don’t want to go to Mi</a:t>
            </a:r>
            <a:r>
              <a:rPr lang="en-US" sz="2400">
                <a:solidFill>
                  <a:schemeClr val="tx2"/>
                </a:solidFill>
              </a:rPr>
              <a:t>ami</a:t>
            </a:r>
            <a:r>
              <a:rPr lang="en-US" sz="2400"/>
              <a:t>]</a:t>
            </a:r>
          </a:p>
          <a:p>
            <a:pPr>
              <a:lnSpc>
                <a:spcPct val="80000"/>
              </a:lnSpc>
            </a:pPr>
            <a:endParaRPr lang="en-US" sz="2400"/>
          </a:p>
          <a:p>
            <a:pPr>
              <a:lnSpc>
                <a:spcPct val="80000"/>
              </a:lnSpc>
            </a:pPr>
            <a:r>
              <a:rPr lang="en-US" sz="2400"/>
              <a:t>I am being </a:t>
            </a:r>
            <a:r>
              <a:rPr lang="en-US" sz="2400">
                <a:solidFill>
                  <a:schemeClr val="tx2"/>
                </a:solidFill>
              </a:rPr>
              <a:t>have</a:t>
            </a:r>
            <a:r>
              <a:rPr lang="en-US" sz="2400"/>
              <a:t>!</a:t>
            </a:r>
          </a:p>
          <a:p>
            <a:pPr>
              <a:lnSpc>
                <a:spcPct val="80000"/>
              </a:lnSpc>
            </a:pPr>
            <a:r>
              <a:rPr lang="en-US" sz="2400"/>
              <a:t>[I am behaving!]  (in response to “Be</a:t>
            </a:r>
            <a:r>
              <a:rPr lang="en-US" sz="2400">
                <a:solidFill>
                  <a:schemeClr val="tx2"/>
                </a:solidFill>
              </a:rPr>
              <a:t>have</a:t>
            </a:r>
            <a:r>
              <a:rPr lang="en-US" sz="2400"/>
              <a:t>!”)</a:t>
            </a:r>
          </a:p>
          <a:p>
            <a:pPr>
              <a:lnSpc>
                <a:spcPct val="80000"/>
              </a:lnSpc>
            </a:pPr>
            <a:endParaRPr lang="en-US" sz="2400"/>
          </a:p>
          <a:p>
            <a:pPr>
              <a:lnSpc>
                <a:spcPct val="80000"/>
              </a:lnSpc>
            </a:pPr>
            <a:r>
              <a:rPr lang="en-US" sz="2400"/>
              <a:t>Oh say can you see by the </a:t>
            </a:r>
            <a:r>
              <a:rPr lang="en-US" sz="2400">
                <a:solidFill>
                  <a:schemeClr val="tx2"/>
                </a:solidFill>
              </a:rPr>
              <a:t>donzerly</a:t>
            </a:r>
            <a:r>
              <a:rPr lang="en-US" sz="2400"/>
              <a:t> light? </a:t>
            </a:r>
          </a:p>
          <a:p>
            <a:pPr>
              <a:lnSpc>
                <a:spcPct val="80000"/>
              </a:lnSpc>
            </a:pPr>
            <a:r>
              <a:rPr lang="en-US" sz="2400"/>
              <a:t>[Oh say can you see by the </a:t>
            </a:r>
            <a:r>
              <a:rPr lang="en-US" sz="2400">
                <a:solidFill>
                  <a:schemeClr val="tx2"/>
                </a:solidFill>
              </a:rPr>
              <a:t>dawn’s early</a:t>
            </a:r>
            <a:r>
              <a:rPr lang="en-US" sz="2400"/>
              <a:t> light?]</a:t>
            </a:r>
          </a:p>
        </p:txBody>
      </p:sp>
      <p:sp>
        <p:nvSpPr>
          <p:cNvPr id="995331" name="Rectangle 6"/>
          <p:cNvSpPr>
            <a:spLocks noGrp="1" noChangeArrowheads="1"/>
          </p:cNvSpPr>
          <p:nvPr>
            <p:ph type="title" idx="4294967295"/>
          </p:nvPr>
        </p:nvSpPr>
        <p:spPr>
          <a:xfrm>
            <a:off x="0" y="152400"/>
            <a:ext cx="9144000" cy="1143000"/>
          </a:xfrm>
          <a:noFill/>
        </p:spPr>
        <p:txBody>
          <a:bodyPr/>
          <a:lstStyle/>
          <a:p>
            <a:r>
              <a:rPr lang="en-US" sz="3200" dirty="0" smtClean="0"/>
              <a:t>Segmentation mistakes </a:t>
            </a:r>
            <a:r>
              <a:rPr lang="en-US" sz="3200" dirty="0"/>
              <a:t>from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00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003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003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003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7378" name="Rectangle 4"/>
          <p:cNvSpPr>
            <a:spLocks noGrp="1" noChangeArrowheads="1"/>
          </p:cNvSpPr>
          <p:nvPr>
            <p:ph type="title" idx="4294967295"/>
          </p:nvPr>
        </p:nvSpPr>
        <p:spPr>
          <a:xfrm>
            <a:off x="0" y="152400"/>
            <a:ext cx="9144000" cy="1143000"/>
          </a:xfrm>
          <a:noFill/>
        </p:spPr>
        <p:txBody>
          <a:bodyPr/>
          <a:lstStyle/>
          <a:p>
            <a:r>
              <a:rPr lang="en-US" sz="3200"/>
              <a:t>Top-down influence</a:t>
            </a:r>
          </a:p>
        </p:txBody>
      </p:sp>
      <p:pic>
        <p:nvPicPr>
          <p:cNvPr id="997379" name="Picture 5"/>
          <p:cNvPicPr>
            <a:picLocks noChangeAspect="1" noChangeArrowheads="1"/>
          </p:cNvPicPr>
          <p:nvPr/>
        </p:nvPicPr>
        <p:blipFill>
          <a:blip r:embed="rId3"/>
          <a:srcRect/>
          <a:stretch>
            <a:fillRect/>
          </a:stretch>
        </p:blipFill>
        <p:spPr bwMode="auto">
          <a:xfrm>
            <a:off x="149225" y="1144588"/>
            <a:ext cx="8839200" cy="1828800"/>
          </a:xfrm>
          <a:prstGeom prst="rect">
            <a:avLst/>
          </a:prstGeom>
          <a:noFill/>
          <a:ln w="9525">
            <a:noFill/>
            <a:miter lim="800000"/>
            <a:headEnd/>
            <a:tailEnd/>
          </a:ln>
        </p:spPr>
      </p:pic>
      <p:sp>
        <p:nvSpPr>
          <p:cNvPr id="942086" name="Text Box 6"/>
          <p:cNvSpPr txBox="1">
            <a:spLocks noChangeArrowheads="1"/>
          </p:cNvSpPr>
          <p:nvPr/>
        </p:nvSpPr>
        <p:spPr bwMode="auto">
          <a:xfrm>
            <a:off x="304800" y="3962400"/>
            <a:ext cx="4691063" cy="457200"/>
          </a:xfrm>
          <a:prstGeom prst="rect">
            <a:avLst/>
          </a:prstGeom>
          <a:noFill/>
          <a:ln w="9525">
            <a:noFill/>
            <a:miter lim="800000"/>
            <a:headEnd/>
            <a:tailEnd/>
          </a:ln>
        </p:spPr>
        <p:txBody>
          <a:bodyPr wrap="none">
            <a:prstTxWarp prst="textNoShape">
              <a:avLst/>
            </a:prstTxWarp>
            <a:spAutoFit/>
          </a:bodyPr>
          <a:lstStyle/>
          <a:p>
            <a:pPr eaLnBrk="1" hangingPunct="1"/>
            <a:r>
              <a:rPr lang="en-US" b="0"/>
              <a:t>The White House is under attack.</a:t>
            </a:r>
          </a:p>
        </p:txBody>
      </p:sp>
      <p:sp>
        <p:nvSpPr>
          <p:cNvPr id="942087" name="Text Box 7"/>
          <p:cNvSpPr txBox="1">
            <a:spLocks noChangeArrowheads="1"/>
          </p:cNvSpPr>
          <p:nvPr/>
        </p:nvSpPr>
        <p:spPr bwMode="auto">
          <a:xfrm>
            <a:off x="247650" y="3070225"/>
            <a:ext cx="4657725" cy="457200"/>
          </a:xfrm>
          <a:prstGeom prst="rect">
            <a:avLst/>
          </a:prstGeom>
          <a:noFill/>
          <a:ln w="9525">
            <a:noFill/>
            <a:miter lim="800000"/>
            <a:headEnd/>
            <a:tailEnd/>
          </a:ln>
        </p:spPr>
        <p:txBody>
          <a:bodyPr wrap="none">
            <a:prstTxWarp prst="textNoShape">
              <a:avLst/>
            </a:prstTxWarp>
            <a:spAutoFit/>
          </a:bodyPr>
          <a:lstStyle/>
          <a:p>
            <a:pPr eaLnBrk="1" hangingPunct="1"/>
            <a:r>
              <a:rPr lang="en-US" b="0"/>
              <a:t>The white house is under a  tack.</a:t>
            </a:r>
          </a:p>
        </p:txBody>
      </p:sp>
      <p:pic>
        <p:nvPicPr>
          <p:cNvPr id="942088" name="Picture 8" descr="Hz"/>
          <p:cNvPicPr>
            <a:picLocks noChangeAspect="1" noChangeArrowheads="1"/>
          </p:cNvPicPr>
          <p:nvPr/>
        </p:nvPicPr>
        <p:blipFill>
          <a:blip r:embed="rId4"/>
          <a:srcRect/>
          <a:stretch>
            <a:fillRect/>
          </a:stretch>
        </p:blipFill>
        <p:spPr bwMode="auto">
          <a:xfrm>
            <a:off x="5707063" y="3365500"/>
            <a:ext cx="2892425" cy="2170113"/>
          </a:xfrm>
          <a:prstGeom prst="rect">
            <a:avLst/>
          </a:prstGeom>
          <a:noFill/>
          <a:ln w="9525">
            <a:noFill/>
            <a:miter lim="800000"/>
            <a:headEnd/>
            <a:tailEnd/>
          </a:ln>
        </p:spPr>
      </p:pic>
      <p:sp>
        <p:nvSpPr>
          <p:cNvPr id="942089" name="Line 9"/>
          <p:cNvSpPr>
            <a:spLocks noChangeShapeType="1"/>
          </p:cNvSpPr>
          <p:nvPr/>
        </p:nvSpPr>
        <p:spPr bwMode="auto">
          <a:xfrm>
            <a:off x="4854575" y="3363913"/>
            <a:ext cx="2381250" cy="885825"/>
          </a:xfrm>
          <a:prstGeom prst="line">
            <a:avLst/>
          </a:prstGeom>
          <a:noFill/>
          <a:ln w="63500">
            <a:solidFill>
              <a:srgbClr val="008000"/>
            </a:solidFill>
            <a:round/>
            <a:headEnd/>
            <a:tailEnd type="triangle" w="med" len="med"/>
          </a:ln>
        </p:spPr>
        <p:txBody>
          <a:bodyPr>
            <a:prstTxWarp prst="textNoShape">
              <a:avLst/>
            </a:prstTxWarp>
          </a:bodyPr>
          <a:lstStyle/>
          <a:p>
            <a:endParaRPr lang="en-US"/>
          </a:p>
        </p:txBody>
      </p:sp>
      <p:pic>
        <p:nvPicPr>
          <p:cNvPr id="942090" name="Picture 10" descr="id4whitehouse"/>
          <p:cNvPicPr>
            <a:picLocks noChangeAspect="1" noChangeArrowheads="1"/>
          </p:cNvPicPr>
          <p:nvPr/>
        </p:nvPicPr>
        <p:blipFill>
          <a:blip r:embed="rId5"/>
          <a:srcRect/>
          <a:stretch>
            <a:fillRect/>
          </a:stretch>
        </p:blipFill>
        <p:spPr bwMode="auto">
          <a:xfrm>
            <a:off x="457200" y="4724400"/>
            <a:ext cx="4414838" cy="1873250"/>
          </a:xfrm>
          <a:prstGeom prst="rect">
            <a:avLst/>
          </a:prstGeom>
          <a:noFill/>
          <a:ln w="9525">
            <a:noFill/>
            <a:miter lim="800000"/>
            <a:headEnd/>
            <a:tailEnd/>
          </a:ln>
        </p:spPr>
      </p:pic>
      <p:sp>
        <p:nvSpPr>
          <p:cNvPr id="942091" name="Line 11"/>
          <p:cNvSpPr>
            <a:spLocks noChangeShapeType="1"/>
          </p:cNvSpPr>
          <p:nvPr/>
        </p:nvSpPr>
        <p:spPr bwMode="auto">
          <a:xfrm>
            <a:off x="2057400" y="4495800"/>
            <a:ext cx="323850" cy="333375"/>
          </a:xfrm>
          <a:prstGeom prst="line">
            <a:avLst/>
          </a:prstGeom>
          <a:noFill/>
          <a:ln w="63500">
            <a:solidFill>
              <a:srgbClr val="008000"/>
            </a:solidFill>
            <a:round/>
            <a:headEnd/>
            <a:tailEnd type="triangle" w="med" len="med"/>
          </a:ln>
        </p:spPr>
        <p:txBody>
          <a:bodyPr>
            <a:prstTxWarp prst="textNoShape">
              <a:avLst/>
            </a:prstTxWarp>
          </a:bodyPr>
          <a:lstStyle/>
          <a:p>
            <a:endParaRPr lang="en-US"/>
          </a:p>
        </p:txBody>
      </p:sp>
      <p:sp>
        <p:nvSpPr>
          <p:cNvPr id="997386" name="Rectangle 12"/>
          <p:cNvSpPr>
            <a:spLocks noChangeArrowheads="1"/>
          </p:cNvSpPr>
          <p:nvPr/>
        </p:nvSpPr>
        <p:spPr bwMode="auto">
          <a:xfrm>
            <a:off x="244475" y="2582863"/>
            <a:ext cx="8639175" cy="371475"/>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r>
              <a:rPr lang="en-US" sz="1800" b="0">
                <a:solidFill>
                  <a:srgbClr val="000000"/>
                </a:solidFill>
                <a:latin typeface="Times New Roman" pitchFamily="-84" charset="0"/>
              </a:rPr>
              <a:t>th     e     w     h     i    teh     o      u    se     i     s  u          n      d e        ra     tt        a              ck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0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0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0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0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20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2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6" grpId="0"/>
      <p:bldP spid="942087" grpId="0"/>
      <p:bldP spid="942089" grpId="0" animBg="1"/>
      <p:bldP spid="942091"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9426" name="Rectangle 1028"/>
          <p:cNvSpPr>
            <a:spLocks noGrp="1" noChangeArrowheads="1"/>
          </p:cNvSpPr>
          <p:nvPr>
            <p:ph type="title" idx="4294967295"/>
          </p:nvPr>
        </p:nvSpPr>
        <p:spPr>
          <a:xfrm>
            <a:off x="0" y="152400"/>
            <a:ext cx="9144000" cy="1143000"/>
          </a:xfrm>
          <a:noFill/>
        </p:spPr>
        <p:txBody>
          <a:bodyPr/>
          <a:lstStyle/>
          <a:p>
            <a:r>
              <a:rPr lang="en-US" sz="3200"/>
              <a:t>Top-down influence</a:t>
            </a:r>
          </a:p>
        </p:txBody>
      </p:sp>
      <p:pic>
        <p:nvPicPr>
          <p:cNvPr id="999427" name="Picture 1037" descr="VSImage_36"/>
          <p:cNvPicPr>
            <a:picLocks noChangeAspect="1" noChangeArrowheads="1"/>
          </p:cNvPicPr>
          <p:nvPr/>
        </p:nvPicPr>
        <p:blipFill>
          <a:blip r:embed="rId3"/>
          <a:srcRect/>
          <a:stretch>
            <a:fillRect/>
          </a:stretch>
        </p:blipFill>
        <p:spPr bwMode="auto">
          <a:xfrm>
            <a:off x="527050" y="1546225"/>
            <a:ext cx="4191000" cy="5181600"/>
          </a:xfrm>
          <a:prstGeom prst="rect">
            <a:avLst/>
          </a:prstGeom>
          <a:noFill/>
          <a:ln w="9525">
            <a:noFill/>
            <a:miter lim="800000"/>
            <a:headEnd/>
            <a:tailEnd/>
          </a:ln>
        </p:spPr>
      </p:pic>
      <p:sp>
        <p:nvSpPr>
          <p:cNvPr id="999428" name="Text Box 1038"/>
          <p:cNvSpPr txBox="1">
            <a:spLocks noChangeArrowheads="1"/>
          </p:cNvSpPr>
          <p:nvPr/>
        </p:nvSpPr>
        <p:spPr bwMode="auto">
          <a:xfrm>
            <a:off x="4914900" y="3048000"/>
            <a:ext cx="3581400" cy="6413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3600" b="0">
                <a:solidFill>
                  <a:schemeClr val="bg2"/>
                </a:solidFill>
                <a:latin typeface="Times New Roman" pitchFamily="-84" charset="0"/>
              </a:rPr>
              <a:t>The</a:t>
            </a:r>
            <a:r>
              <a:rPr lang="en-US" sz="3600" b="0">
                <a:solidFill>
                  <a:srgbClr val="33CC33"/>
                </a:solidFill>
                <a:latin typeface="Times New Roman" pitchFamily="-84" charset="0"/>
              </a:rPr>
              <a:t> </a:t>
            </a:r>
            <a:r>
              <a:rPr lang="en-US" sz="3600" b="0">
                <a:solidFill>
                  <a:schemeClr val="folHlink"/>
                </a:solidFill>
                <a:latin typeface="Times New Roman" pitchFamily="-84" charset="0"/>
              </a:rPr>
              <a:t>sk</a:t>
            </a:r>
            <a:r>
              <a:rPr lang="en-US" sz="3600" b="0">
                <a:solidFill>
                  <a:schemeClr val="bg2"/>
                </a:solidFill>
                <a:latin typeface="Times New Roman" pitchFamily="-84" charset="0"/>
              </a:rPr>
              <a:t>y</a:t>
            </a:r>
            <a:r>
              <a:rPr lang="en-US" sz="3600" b="0">
                <a:solidFill>
                  <a:schemeClr val="bg1"/>
                </a:solidFill>
                <a:latin typeface="Times New Roman" pitchFamily="-84" charset="0"/>
              </a:rPr>
              <a:t> </a:t>
            </a:r>
            <a:r>
              <a:rPr lang="en-US" sz="3600" b="0">
                <a:latin typeface="Times New Roman" pitchFamily="-84" charset="0"/>
              </a:rPr>
              <a:t>is falling!</a:t>
            </a:r>
          </a:p>
        </p:txBody>
      </p:sp>
      <p:sp>
        <p:nvSpPr>
          <p:cNvPr id="999429" name="Text Box 1039"/>
          <p:cNvSpPr txBox="1">
            <a:spLocks noChangeArrowheads="1"/>
          </p:cNvSpPr>
          <p:nvPr/>
        </p:nvSpPr>
        <p:spPr bwMode="auto">
          <a:xfrm>
            <a:off x="4762500" y="5410200"/>
            <a:ext cx="4038600" cy="6413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3600" b="0">
                <a:solidFill>
                  <a:schemeClr val="bg2"/>
                </a:solidFill>
                <a:latin typeface="Times New Roman" pitchFamily="-84" charset="0"/>
              </a:rPr>
              <a:t>Thi</a:t>
            </a:r>
            <a:r>
              <a:rPr lang="en-US" sz="3600" b="0">
                <a:solidFill>
                  <a:schemeClr val="folHlink"/>
                </a:solidFill>
                <a:latin typeface="Times New Roman" pitchFamily="-84" charset="0"/>
              </a:rPr>
              <a:t>s</a:t>
            </a:r>
            <a:r>
              <a:rPr lang="en-US" sz="3600" b="0">
                <a:solidFill>
                  <a:srgbClr val="FFFF00"/>
                </a:solidFill>
                <a:latin typeface="Times New Roman" pitchFamily="-84" charset="0"/>
              </a:rPr>
              <a:t> </a:t>
            </a:r>
            <a:r>
              <a:rPr lang="en-US" sz="3600" b="0">
                <a:solidFill>
                  <a:schemeClr val="folHlink"/>
                </a:solidFill>
                <a:latin typeface="Times New Roman" pitchFamily="-84" charset="0"/>
              </a:rPr>
              <a:t>g</a:t>
            </a:r>
            <a:r>
              <a:rPr lang="en-US" sz="3600" b="0">
                <a:solidFill>
                  <a:schemeClr val="bg2"/>
                </a:solidFill>
                <a:latin typeface="Times New Roman" pitchFamily="-84" charset="0"/>
              </a:rPr>
              <a:t>uy</a:t>
            </a:r>
            <a:r>
              <a:rPr lang="en-US" sz="3600" b="0">
                <a:solidFill>
                  <a:schemeClr val="bg1"/>
                </a:solidFill>
                <a:latin typeface="Times New Roman" pitchFamily="-84" charset="0"/>
              </a:rPr>
              <a:t> </a:t>
            </a:r>
            <a:r>
              <a:rPr lang="en-US" sz="3600" b="0">
                <a:latin typeface="Times New Roman" pitchFamily="-84" charset="0"/>
              </a:rPr>
              <a:t>is falling!</a:t>
            </a:r>
          </a:p>
        </p:txBody>
      </p:sp>
      <p:sp>
        <p:nvSpPr>
          <p:cNvPr id="999430" name="Text Box 1040"/>
          <p:cNvSpPr txBox="1">
            <a:spLocks noChangeArrowheads="1"/>
          </p:cNvSpPr>
          <p:nvPr/>
        </p:nvSpPr>
        <p:spPr bwMode="auto">
          <a:xfrm>
            <a:off x="6134100" y="4038600"/>
            <a:ext cx="838200" cy="9144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5400" b="0">
                <a:latin typeface="Times New Roman" pitchFamily="-84" charset="0"/>
              </a:rPr>
              <a:t>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6344</TotalTime>
  <Words>4230</Words>
  <Application>Microsoft Macintosh PowerPoint</Application>
  <PresentationFormat>On-screen Show (4:3)</PresentationFormat>
  <Paragraphs>467</Paragraphs>
  <Slides>51</Slides>
  <Notes>40</Notes>
  <HiddenSlides>0</HiddenSlides>
  <MMClips>1</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51</vt:i4>
      </vt:variant>
    </vt:vector>
  </HeadingPairs>
  <TitlesOfParts>
    <vt:vector size="60" baseType="lpstr">
      <vt:lpstr>Arial</vt:lpstr>
      <vt:lpstr>ＭＳ Ｐゴシック</vt:lpstr>
      <vt:lpstr>Osaka</vt:lpstr>
      <vt:lpstr>Times</vt:lpstr>
      <vt:lpstr>SILDoulosIPA-Regular</vt:lpstr>
      <vt:lpstr>Tahoma</vt:lpstr>
      <vt:lpstr>Times New Roman</vt:lpstr>
      <vt:lpstr>Helvetica</vt:lpstr>
      <vt:lpstr>Blank Presentation</vt:lpstr>
      <vt:lpstr>Psych 156A/ Ling 150: Acquisition of Language II</vt:lpstr>
      <vt:lpstr>Announcements</vt:lpstr>
      <vt:lpstr>Computational Problem</vt:lpstr>
      <vt:lpstr>Computational Problem</vt:lpstr>
      <vt:lpstr>Word Segmentation</vt:lpstr>
      <vt:lpstr>Pauses between words don’t really happen</vt:lpstr>
      <vt:lpstr>Segmentation mistakes from children</vt:lpstr>
      <vt:lpstr>Top-down influence</vt:lpstr>
      <vt:lpstr>Top-down influence</vt:lpstr>
      <vt:lpstr>Slide 10</vt:lpstr>
      <vt:lpstr>Statistical Information Available</vt:lpstr>
      <vt:lpstr>Statistical Information Available</vt:lpstr>
      <vt:lpstr>Statistical Information Available</vt:lpstr>
      <vt:lpstr>Transitional Probability</vt:lpstr>
      <vt:lpstr>Transitional Probability</vt:lpstr>
      <vt:lpstr>Transitional Probability</vt:lpstr>
      <vt:lpstr>Transitional Probability</vt:lpstr>
      <vt:lpstr>Transitional Probability</vt:lpstr>
      <vt:lpstr>Transitional Probability</vt:lpstr>
      <vt:lpstr>Transitional Probability Example</vt:lpstr>
      <vt:lpstr>Slide 21</vt:lpstr>
      <vt:lpstr>8-month-old statistical learning</vt:lpstr>
      <vt:lpstr>8-month-old statistical learning</vt:lpstr>
      <vt:lpstr>Artificial Language</vt:lpstr>
      <vt:lpstr>Artificial Language</vt:lpstr>
      <vt:lpstr>Artificial Language</vt:lpstr>
      <vt:lpstr>Artificial Language</vt:lpstr>
      <vt:lpstr>Artificial Language</vt:lpstr>
      <vt:lpstr>Artificial Language</vt:lpstr>
      <vt:lpstr>Artificial Language</vt:lpstr>
      <vt:lpstr>Testing Infant Sensitivity</vt:lpstr>
      <vt:lpstr>Testing Infant Sensitivity</vt:lpstr>
      <vt:lpstr>Testing Infant Sensitivity</vt:lpstr>
      <vt:lpstr>Testing Infant Sensitivity</vt:lpstr>
      <vt:lpstr>Testing Infant Sensitivity</vt:lpstr>
      <vt:lpstr>Testing Infant Sensitivity</vt:lpstr>
      <vt:lpstr>Testing Infant Sensitivity</vt:lpstr>
      <vt:lpstr>Testing Infant Sensitivity</vt:lpstr>
      <vt:lpstr>Recap: Saffran, Aslin, &amp; Newport (1996)</vt:lpstr>
      <vt:lpstr>Slide 40</vt:lpstr>
      <vt:lpstr>Slide 41</vt:lpstr>
      <vt:lpstr>Slide 42</vt:lpstr>
      <vt:lpstr>Slide 43</vt:lpstr>
      <vt:lpstr>Slide 44</vt:lpstr>
      <vt:lpstr>Slide 45</vt:lpstr>
      <vt:lpstr>Slide 46</vt:lpstr>
      <vt:lpstr>Slide 47</vt:lpstr>
      <vt:lpstr>Slide 48</vt:lpstr>
      <vt:lpstr>Slide 49</vt:lpstr>
      <vt:lpstr>Slide 50</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427</cp:revision>
  <dcterms:created xsi:type="dcterms:W3CDTF">2012-04-17T22:06:11Z</dcterms:created>
  <dcterms:modified xsi:type="dcterms:W3CDTF">2012-04-17T23:57:37Z</dcterms:modified>
</cp:coreProperties>
</file>