
<file path=[Content_Types].xml><?xml version="1.0" encoding="utf-8"?>
<Types xmlns="http://schemas.openxmlformats.org/package/2006/content-types">
  <Override PartName="/ppt/slides/slide41.xml" ContentType="application/vnd.openxmlformats-officedocument.presentationml.slide+xml"/>
  <Override PartName="/ppt/media/audio15.bin" ContentType="audio/unknown"/>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media/audio24.bin" ContentType="audio/unknown"/>
  <Override PartName="/ppt/notesSlides/notesSlide26.xml" ContentType="application/vnd.openxmlformats-officedocument.presentationml.notesSlide+xml"/>
  <Override PartName="/ppt/media/audio2.bin" ContentType="audio/unknown"/>
  <Override PartName="/ppt/slides/slide28.xml" ContentType="application/vnd.openxmlformats-officedocument.presentationml.slide+xml"/>
  <Override PartName="/ppt/media/audio34.bin" ContentType="audio/unknown"/>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media/audio8.bin" ContentType="audio/unknown"/>
  <Override PartName="/ppt/notesMasters/notesMaster1.xml" ContentType="application/vnd.openxmlformats-officedocument.presentationml.notesMaster+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media/audio10.bin" ContentType="audio/unknown"/>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media/audio16.bin" ContentType="audio/unknown"/>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media/audio3.bin" ContentType="audio/unknown"/>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media/audio25.bin" ContentType="audio/unknown"/>
  <Override PartName="/ppt/media/audio35.bin" ContentType="audio/unknown"/>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media/audio44.bin" ContentType="audio/unknown"/>
  <Override PartName="/ppt/notesSlides/notesSlide46.xml" ContentType="application/vnd.openxmlformats-officedocument.presentationml.notesSlide+xml"/>
  <Override PartName="/ppt/slides/slide48.xml" ContentType="application/vnd.openxmlformats-officedocument.presentationml.slide+xml"/>
  <Override PartName="/ppt/media/audio9.bin" ContentType="audio/unknown"/>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media/audio11.bin" ContentType="audio/unknown"/>
  <Override PartName="/ppt/notesSlides/notesSlide12.xml" ContentType="application/vnd.openxmlformats-officedocument.presentationml.notesSlide+xml"/>
  <Override PartName="/ppt/slides/slide14.xml" ContentType="application/vnd.openxmlformats-officedocument.presentationml.slide+xml"/>
  <Override PartName="/ppt/media/audio20.bin" ContentType="audio/unknown"/>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media/audio30.bin" ContentType="audio/unknown"/>
  <Override PartName="/ppt/slides/slide33.xml" ContentType="application/vnd.openxmlformats-officedocument.presentationml.slide+xml"/>
  <Override PartName="/ppt/media/audio40.bin" ContentType="audio/unknown"/>
  <Override PartName="/ppt/slides/slide5.xml" ContentType="application/vnd.openxmlformats-officedocument.presentationml.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media/audio17.bin" ContentType="audio/unknown"/>
  <Override PartName="/ppt/notesSlides/notesSlide18.xml" ContentType="application/vnd.openxmlformats-officedocument.presentationml.notesSlide+xml"/>
  <Override PartName="/ppt/tableStyles.xml" ContentType="application/vnd.openxmlformats-officedocument.presentationml.tableStyles+xml"/>
  <Override PartName="/ppt/slides/slide52.xml" ContentType="application/vnd.openxmlformats-officedocument.presentationml.slide+xml"/>
  <Override PartName="/ppt/media/audio4.bin" ContentType="audio/unknown"/>
  <Override PartName="/ppt/media/audio26.bin" ContentType="audio/unknown"/>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41.xml" ContentType="application/vnd.openxmlformats-officedocument.presentationml.notesSlide+xml"/>
  <Override PartName="/ppt/media/audio36.bin" ContentType="audio/unknown"/>
  <Override PartName="/ppt/notesSlides/notesSlide37.xml" ContentType="application/vnd.openxmlformats-officedocument.presentationml.notesSlide+xml"/>
  <Override PartName="/docProps/app.xml" ContentType="application/vnd.openxmlformats-officedocument.extended-properties+xml"/>
  <Override PartName="/ppt/media/audio45.bin" ContentType="audio/unknown"/>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docProps/core.xml" ContentType="application/vnd.openxmlformats-package.core-properties+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media/audio12.bin" ContentType="audio/unknown"/>
  <Override PartName="/ppt/notesSlides/notesSlide13.xml" ContentType="application/vnd.openxmlformats-officedocument.presentationml.notesSlide+xml"/>
  <Default Extension="gif" ContentType="image/gif"/>
  <Override PartName="/ppt/notesSlides/notesSlide9.xml" ContentType="application/vnd.openxmlformats-officedocument.presentationml.notesSlide+xml"/>
  <Override PartName="/ppt/slides/slide15.xml" ContentType="application/vnd.openxmlformats-officedocument.presentationml.slide+xml"/>
  <Override PartName="/ppt/media/audio21.bin" ContentType="audio/unknown"/>
  <Override PartName="/ppt/notesSlides/notesSlide23.xml" ContentType="application/vnd.openxmlformats-officedocument.presentationml.notesSlide+xml"/>
  <Override PartName="/ppt/media/audio31.bin" ContentType="audio/unknown"/>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media/audio41.bin" ContentType="audio/unknown"/>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media/audio18.bin" ContentType="audio/unknown"/>
  <Override PartName="/ppt/notesSlides/notesSlide19.xml" ContentType="application/vnd.openxmlformats-officedocument.presentationml.notesSlide+xml"/>
  <Override PartName="/ppt/notesSlides/notesSlide42.xml" ContentType="application/vnd.openxmlformats-officedocument.presentationml.notesSlide+xml"/>
  <Override PartName="/ppt/media/audio27.bin" ContentType="audio/unknown"/>
  <Override PartName="/ppt/media/audio5.bin" ContentType="audio/unknown"/>
  <Override PartName="/ppt/notesSlides/notesSlide29.xml" ContentType="application/vnd.openxmlformats-officedocument.presentationml.notesSlide+xml"/>
  <Override PartName="/ppt/media/audio37.bin" ContentType="audio/unknown"/>
  <Override PartName="/ppt/notesSlides/notesSlide38.xml" ContentType="application/vnd.openxmlformats-officedocument.presentationml.notesSlide+xml"/>
  <Override PartName="/ppt/media/audio46.bin" ContentType="audio/unknown"/>
  <Override PartName="/ppt/notesSlides/notesSlide48.xml" ContentType="application/vnd.openxmlformats-officedocument.presentationml.notes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media/audio13.bin" ContentType="audio/unknown"/>
  <Override PartName="/ppt/notesSlides/notesSlide14.xml" ContentType="application/vnd.openxmlformats-officedocument.presentationml.notesSlide+xml"/>
  <Override PartName="/ppt/slides/slide16.xml" ContentType="application/vnd.openxmlformats-officedocument.presentationml.slide+xml"/>
  <Override PartName="/ppt/media/audio22.bin" ContentType="audio/unknown"/>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media/audio32.bin" ContentType="audio/unknown"/>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media/audio42.bin" ContentType="audio/unknown"/>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media/audio19.bin" ContentType="audio/unknown"/>
  <Override PartName="/ppt/media/audio28.bin" ContentType="audio/unknown"/>
  <Override PartName="/ppt/media/audio6.bin" ContentType="audio/unknown"/>
  <Override PartName="/ppt/presProps.xml" ContentType="application/vnd.openxmlformats-officedocument.presentationml.presProps+xml"/>
  <Override PartName="/ppt/media/audio38.bin" ContentType="audio/unknown"/>
  <Override PartName="/ppt/notesSlides/notesSlide39.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media/audio14.bin" ContentType="audio/unknown"/>
  <Override PartName="/ppt/notesSlides/notesSlide15.xml" ContentType="application/vnd.openxmlformats-officedocument.presentationml.notesSlide+xml"/>
  <Override PartName="/ppt/media/audio23.bin" ContentType="audio/unknown"/>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media/audio33.bin" ContentType="audio/unknown"/>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media/audio43.bin" ContentType="audio/unknown"/>
  <Override PartName="/ppt/slideLayouts/slideLayout9.xml" ContentType="application/vnd.openxmlformats-officedocument.presentationml.slideLayout+xml"/>
  <Override PartName="/ppt/notesSlides/notesSlide44.xml" ContentType="application/vnd.openxmlformats-officedocument.presentationml.notesSlide+xml"/>
  <Override PartName="/ppt/slides/slide46.xml" ContentType="application/vnd.openxmlformats-officedocument.presentationml.slide+xml"/>
  <Override PartName="/ppt/media/audio7.bin" ContentType="audio/unknown"/>
  <Override PartName="/ppt/media/audio29.bin" ContentType="audio/unknown"/>
  <Override PartName="/ppt/media/audio39.bin" ContentType="audio/unknown"/>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4"/>
  </p:notesMasterIdLst>
  <p:sldIdLst>
    <p:sldId id="257" r:id="rId2"/>
    <p:sldId id="258" r:id="rId3"/>
    <p:sldId id="259" r:id="rId4"/>
    <p:sldId id="260" r:id="rId5"/>
    <p:sldId id="261" r:id="rId6"/>
    <p:sldId id="262" r:id="rId7"/>
    <p:sldId id="263" r:id="rId8"/>
    <p:sldId id="264" r:id="rId9"/>
    <p:sldId id="31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14" r:id="rId5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EE38766D-5F95-BA4D-803A-46B005F9DAA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6DAED1-19F6-2746-B441-1149BD2E5B46}" type="slidenum">
              <a:rPr lang="en-US"/>
              <a:pPr/>
              <a:t>1</a:t>
            </a:fld>
            <a:endParaRPr lang="en-US"/>
          </a:p>
        </p:txBody>
      </p:sp>
      <p:sp>
        <p:nvSpPr>
          <p:cNvPr id="700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53F265E-2D2C-F445-A85C-29F56D3A9D63}" type="slidenum">
              <a:rPr lang="en-US" sz="1200" b="0"/>
              <a:pPr algn="r"/>
              <a:t>1</a:t>
            </a:fld>
            <a:endParaRPr lang="en-US" sz="1200" b="0"/>
          </a:p>
        </p:txBody>
      </p:sp>
      <p:sp>
        <p:nvSpPr>
          <p:cNvPr id="7004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04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CBA4F9-DC0D-4A40-9692-8D8A1372828B}" type="slidenum">
              <a:rPr lang="en-US"/>
              <a:pPr/>
              <a:t>11</a:t>
            </a:fld>
            <a:endParaRPr lang="en-US"/>
          </a:p>
        </p:txBody>
      </p:sp>
      <p:sp>
        <p:nvSpPr>
          <p:cNvPr id="7188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494F9D3-5DCE-474D-B091-C0BDD4326FB6}" type="slidenum">
              <a:rPr lang="en-US" sz="1200" b="0"/>
              <a:pPr algn="r"/>
              <a:t>11</a:t>
            </a:fld>
            <a:endParaRPr lang="en-US" sz="1200" b="0"/>
          </a:p>
        </p:txBody>
      </p:sp>
      <p:sp>
        <p:nvSpPr>
          <p:cNvPr id="7188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88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C53D965-A15A-8443-8BD7-32061839B3BF}" type="slidenum">
              <a:rPr lang="en-US"/>
              <a:pPr/>
              <a:t>12</a:t>
            </a:fld>
            <a:endParaRPr lang="en-US"/>
          </a:p>
        </p:txBody>
      </p:sp>
      <p:sp>
        <p:nvSpPr>
          <p:cNvPr id="720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F5A8440-072B-2B40-8CD6-57C2B541D98A}" type="slidenum">
              <a:rPr lang="en-US" sz="1200" b="0"/>
              <a:pPr algn="r"/>
              <a:t>12</a:t>
            </a:fld>
            <a:endParaRPr lang="en-US" sz="1200" b="0"/>
          </a:p>
        </p:txBody>
      </p:sp>
      <p:sp>
        <p:nvSpPr>
          <p:cNvPr id="7208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09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F1B0A6-EBD1-8D4E-BB63-A68DC8F67D06}" type="slidenum">
              <a:rPr lang="en-US"/>
              <a:pPr/>
              <a:t>13</a:t>
            </a:fld>
            <a:endParaRPr lang="en-US"/>
          </a:p>
        </p:txBody>
      </p:sp>
      <p:sp>
        <p:nvSpPr>
          <p:cNvPr id="722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8651EE7-8AC8-604E-9D62-A0089203F393}" type="slidenum">
              <a:rPr lang="en-US" sz="1200" b="0"/>
              <a:pPr algn="r"/>
              <a:t>13</a:t>
            </a:fld>
            <a:endParaRPr lang="en-US" sz="1200" b="0"/>
          </a:p>
        </p:txBody>
      </p:sp>
      <p:sp>
        <p:nvSpPr>
          <p:cNvPr id="7229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29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4163B0-9B68-E44B-A1CA-BEF189E660B3}" type="slidenum">
              <a:rPr lang="en-US"/>
              <a:pPr/>
              <a:t>14</a:t>
            </a:fld>
            <a:endParaRPr lang="en-US"/>
          </a:p>
        </p:txBody>
      </p:sp>
      <p:sp>
        <p:nvSpPr>
          <p:cNvPr id="724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87AD084-9DDF-C24F-9BC9-0D56D223639B}" type="slidenum">
              <a:rPr lang="en-US" sz="1200" b="0"/>
              <a:pPr algn="r"/>
              <a:t>14</a:t>
            </a:fld>
            <a:endParaRPr lang="en-US" sz="1200" b="0"/>
          </a:p>
        </p:txBody>
      </p:sp>
      <p:sp>
        <p:nvSpPr>
          <p:cNvPr id="7249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49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ECCCF8-3833-AF47-A30E-4E3B74346A99}" type="slidenum">
              <a:rPr lang="en-US"/>
              <a:pPr/>
              <a:t>15</a:t>
            </a:fld>
            <a:endParaRPr lang="en-US"/>
          </a:p>
        </p:txBody>
      </p:sp>
      <p:sp>
        <p:nvSpPr>
          <p:cNvPr id="727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19608C1-BA24-4548-AF13-9421CB35A3B1}" type="slidenum">
              <a:rPr lang="en-US" sz="1200" b="0"/>
              <a:pPr algn="r"/>
              <a:t>15</a:t>
            </a:fld>
            <a:endParaRPr lang="en-US" sz="1200" b="0"/>
          </a:p>
        </p:txBody>
      </p:sp>
      <p:sp>
        <p:nvSpPr>
          <p:cNvPr id="7270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4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044C1C-0D79-B042-AFA9-A2DA1CA64B2F}" type="slidenum">
              <a:rPr lang="en-US"/>
              <a:pPr/>
              <a:t>16</a:t>
            </a:fld>
            <a:endParaRPr lang="en-US"/>
          </a:p>
        </p:txBody>
      </p:sp>
      <p:sp>
        <p:nvSpPr>
          <p:cNvPr id="729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F70546D-BEAB-0D4C-9976-A33F22CE588D}" type="slidenum">
              <a:rPr lang="en-US" sz="1200" b="0"/>
              <a:pPr algn="r"/>
              <a:t>16</a:t>
            </a:fld>
            <a:endParaRPr lang="en-US" sz="1200" b="0"/>
          </a:p>
        </p:txBody>
      </p:sp>
      <p:sp>
        <p:nvSpPr>
          <p:cNvPr id="7290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90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4EE30E-A7A3-9D41-993E-E1431771FD17}" type="slidenum">
              <a:rPr lang="en-US"/>
              <a:pPr/>
              <a:t>17</a:t>
            </a:fld>
            <a:endParaRPr lang="en-US"/>
          </a:p>
        </p:txBody>
      </p:sp>
      <p:sp>
        <p:nvSpPr>
          <p:cNvPr id="731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4E99566-3548-CC43-BA02-D0FA81C0043F}" type="slidenum">
              <a:rPr lang="en-US" sz="1200" b="0"/>
              <a:pPr algn="r"/>
              <a:t>17</a:t>
            </a:fld>
            <a:endParaRPr lang="en-US" sz="1200" b="0"/>
          </a:p>
        </p:txBody>
      </p:sp>
      <p:sp>
        <p:nvSpPr>
          <p:cNvPr id="7311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11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9FF9BB-FEEB-5E47-B4F3-25BD878C3CA1}" type="slidenum">
              <a:rPr lang="en-US"/>
              <a:pPr/>
              <a:t>18</a:t>
            </a:fld>
            <a:endParaRPr lang="en-US"/>
          </a:p>
        </p:txBody>
      </p:sp>
      <p:sp>
        <p:nvSpPr>
          <p:cNvPr id="733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2102F44-179D-6448-984C-F00F2BB9686E}" type="slidenum">
              <a:rPr lang="en-US" sz="1200" b="0"/>
              <a:pPr algn="r"/>
              <a:t>18</a:t>
            </a:fld>
            <a:endParaRPr lang="en-US" sz="1200" b="0"/>
          </a:p>
        </p:txBody>
      </p:sp>
      <p:sp>
        <p:nvSpPr>
          <p:cNvPr id="7331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318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67EC76-CEC6-EF48-BF24-205FFAAE5FB9}" type="slidenum">
              <a:rPr lang="en-US"/>
              <a:pPr/>
              <a:t>19</a:t>
            </a:fld>
            <a:endParaRPr lang="en-US"/>
          </a:p>
        </p:txBody>
      </p:sp>
      <p:sp>
        <p:nvSpPr>
          <p:cNvPr id="735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6E43985-6475-614F-A538-5111C972E363}" type="slidenum">
              <a:rPr lang="en-US" sz="1200" b="0"/>
              <a:pPr algn="r"/>
              <a:t>19</a:t>
            </a:fld>
            <a:endParaRPr lang="en-US" sz="1200" b="0"/>
          </a:p>
        </p:txBody>
      </p:sp>
      <p:sp>
        <p:nvSpPr>
          <p:cNvPr id="7352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523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093264-C0DD-4649-A24B-75B9633B58E7}" type="slidenum">
              <a:rPr lang="en-US"/>
              <a:pPr/>
              <a:t>20</a:t>
            </a:fld>
            <a:endParaRPr lang="en-US"/>
          </a:p>
        </p:txBody>
      </p:sp>
      <p:sp>
        <p:nvSpPr>
          <p:cNvPr id="737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28E7691-7B0D-164A-B736-4553A563D3D9}" type="slidenum">
              <a:rPr lang="en-US" sz="1200" b="0"/>
              <a:pPr algn="r"/>
              <a:t>20</a:t>
            </a:fld>
            <a:endParaRPr lang="en-US" sz="1200" b="0"/>
          </a:p>
        </p:txBody>
      </p:sp>
      <p:sp>
        <p:nvSpPr>
          <p:cNvPr id="7372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2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0DA927-2B39-3F4F-B0DC-73EF8BDD680A}" type="slidenum">
              <a:rPr lang="en-US"/>
              <a:pPr/>
              <a:t>2</a:t>
            </a:fld>
            <a:endParaRPr lang="en-US"/>
          </a:p>
        </p:txBody>
      </p:sp>
      <p:sp>
        <p:nvSpPr>
          <p:cNvPr id="7024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310B071-514A-E540-9602-B4D8B25FE425}" type="slidenum">
              <a:rPr lang="en-US" sz="1200" b="0"/>
              <a:pPr algn="r"/>
              <a:t>2</a:t>
            </a:fld>
            <a:endParaRPr lang="en-US" sz="1200" b="0"/>
          </a:p>
        </p:txBody>
      </p:sp>
      <p:sp>
        <p:nvSpPr>
          <p:cNvPr id="7024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24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BB9C27-D449-CB44-9C5C-0772FFB428CD}" type="slidenum">
              <a:rPr lang="en-US"/>
              <a:pPr/>
              <a:t>21</a:t>
            </a:fld>
            <a:endParaRPr lang="en-US"/>
          </a:p>
        </p:txBody>
      </p:sp>
      <p:sp>
        <p:nvSpPr>
          <p:cNvPr id="739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082F443-3AA4-7F40-AB1C-4868A37E9D06}" type="slidenum">
              <a:rPr lang="en-US" sz="1200" b="0"/>
              <a:pPr algn="r"/>
              <a:t>21</a:t>
            </a:fld>
            <a:endParaRPr lang="en-US" sz="1200" b="0"/>
          </a:p>
        </p:txBody>
      </p:sp>
      <p:sp>
        <p:nvSpPr>
          <p:cNvPr id="7393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93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D79E0A-4B14-FE46-8DDC-29BF5ABB05D5}" type="slidenum">
              <a:rPr lang="en-US"/>
              <a:pPr/>
              <a:t>22</a:t>
            </a:fld>
            <a:endParaRPr lang="en-US"/>
          </a:p>
        </p:txBody>
      </p:sp>
      <p:sp>
        <p:nvSpPr>
          <p:cNvPr id="741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17E524E-D0FE-B647-82A0-BA92FCD93D13}" type="slidenum">
              <a:rPr lang="en-US" sz="1200" b="0"/>
              <a:pPr algn="r"/>
              <a:t>22</a:t>
            </a:fld>
            <a:endParaRPr lang="en-US" sz="1200" b="0"/>
          </a:p>
        </p:txBody>
      </p:sp>
      <p:sp>
        <p:nvSpPr>
          <p:cNvPr id="741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13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A716B4-685B-1547-B13E-DA35C456FA80}" type="slidenum">
              <a:rPr lang="en-US"/>
              <a:pPr/>
              <a:t>23</a:t>
            </a:fld>
            <a:endParaRPr lang="en-US"/>
          </a:p>
        </p:txBody>
      </p:sp>
      <p:sp>
        <p:nvSpPr>
          <p:cNvPr id="743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AD1DA6-6556-674D-ACF3-A30C266B5785}" type="slidenum">
              <a:rPr lang="en-US" sz="1200" b="0"/>
              <a:pPr algn="r"/>
              <a:t>23</a:t>
            </a:fld>
            <a:endParaRPr lang="en-US" sz="1200" b="0"/>
          </a:p>
        </p:txBody>
      </p:sp>
      <p:sp>
        <p:nvSpPr>
          <p:cNvPr id="7434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34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BC29B5-3366-2744-AFA8-F9A5C44546F2}" type="slidenum">
              <a:rPr lang="en-US"/>
              <a:pPr/>
              <a:t>24</a:t>
            </a:fld>
            <a:endParaRPr lang="en-US"/>
          </a:p>
        </p:txBody>
      </p:sp>
      <p:sp>
        <p:nvSpPr>
          <p:cNvPr id="745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43ABAE3-8B5F-8F41-B06E-C4EDC6ED3A41}" type="slidenum">
              <a:rPr lang="en-US" sz="1200" b="0"/>
              <a:pPr algn="r"/>
              <a:t>24</a:t>
            </a:fld>
            <a:endParaRPr lang="en-US" sz="1200" b="0"/>
          </a:p>
        </p:txBody>
      </p:sp>
      <p:sp>
        <p:nvSpPr>
          <p:cNvPr id="7454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54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D4C290-EC2E-2B47-A94E-FBC8B7C7495E}" type="slidenum">
              <a:rPr lang="en-US"/>
              <a:pPr/>
              <a:t>25</a:t>
            </a:fld>
            <a:endParaRPr lang="en-US"/>
          </a:p>
        </p:txBody>
      </p:sp>
      <p:sp>
        <p:nvSpPr>
          <p:cNvPr id="747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559D1C8-6FAE-6B4B-9B9E-B2FD8E056FEB}" type="slidenum">
              <a:rPr lang="en-US" sz="1200" b="0"/>
              <a:pPr algn="r"/>
              <a:t>25</a:t>
            </a:fld>
            <a:endParaRPr lang="en-US" sz="1200" b="0"/>
          </a:p>
        </p:txBody>
      </p:sp>
      <p:sp>
        <p:nvSpPr>
          <p:cNvPr id="7475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3588F0-4B21-3D4D-8AD5-ECD57A9943CF}" type="slidenum">
              <a:rPr lang="en-US"/>
              <a:pPr/>
              <a:t>26</a:t>
            </a:fld>
            <a:endParaRPr lang="en-US"/>
          </a:p>
        </p:txBody>
      </p:sp>
      <p:sp>
        <p:nvSpPr>
          <p:cNvPr id="749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089A03C-60E5-CA4B-A5CD-EFC77316C8A5}" type="slidenum">
              <a:rPr lang="en-US" sz="1200" b="0"/>
              <a:pPr algn="r"/>
              <a:t>26</a:t>
            </a:fld>
            <a:endParaRPr lang="en-US" sz="1200" b="0"/>
          </a:p>
        </p:txBody>
      </p:sp>
      <p:sp>
        <p:nvSpPr>
          <p:cNvPr id="7495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95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4A8506-56F4-C243-A225-B1D29A493EB3}" type="slidenum">
              <a:rPr lang="en-US"/>
              <a:pPr/>
              <a:t>27</a:t>
            </a:fld>
            <a:endParaRPr lang="en-US"/>
          </a:p>
        </p:txBody>
      </p:sp>
      <p:sp>
        <p:nvSpPr>
          <p:cNvPr id="7516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F00EC1-DF80-1D45-B7E5-85702A1A3391}" type="slidenum">
              <a:rPr lang="en-US" sz="1200" b="0"/>
              <a:pPr algn="r"/>
              <a:t>27</a:t>
            </a:fld>
            <a:endParaRPr lang="en-US" sz="1200" b="0"/>
          </a:p>
        </p:txBody>
      </p:sp>
      <p:sp>
        <p:nvSpPr>
          <p:cNvPr id="7516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16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8EC1B5-1CB3-1443-9F04-441B2B242EDD}" type="slidenum">
              <a:rPr lang="en-US"/>
              <a:pPr/>
              <a:t>28</a:t>
            </a:fld>
            <a:endParaRPr lang="en-US"/>
          </a:p>
        </p:txBody>
      </p:sp>
      <p:sp>
        <p:nvSpPr>
          <p:cNvPr id="7536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B842142-2C9D-524D-A8B8-C6E18C2BFA81}" type="slidenum">
              <a:rPr lang="en-US" sz="1200" b="0"/>
              <a:pPr algn="r"/>
              <a:t>28</a:t>
            </a:fld>
            <a:endParaRPr lang="en-US" sz="1200" b="0"/>
          </a:p>
        </p:txBody>
      </p:sp>
      <p:sp>
        <p:nvSpPr>
          <p:cNvPr id="7536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36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75EDC9-60A3-EA47-AC93-34FB20C0481C}" type="slidenum">
              <a:rPr lang="en-US"/>
              <a:pPr/>
              <a:t>29</a:t>
            </a:fld>
            <a:endParaRPr lang="en-US"/>
          </a:p>
        </p:txBody>
      </p:sp>
      <p:sp>
        <p:nvSpPr>
          <p:cNvPr id="755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E357AF9-F41B-4643-97DD-5D91984CC3CA}" type="slidenum">
              <a:rPr lang="en-US" sz="1200" b="0"/>
              <a:pPr algn="r"/>
              <a:t>29</a:t>
            </a:fld>
            <a:endParaRPr lang="en-US" sz="1200" b="0"/>
          </a:p>
        </p:txBody>
      </p:sp>
      <p:sp>
        <p:nvSpPr>
          <p:cNvPr id="75571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57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0E43E59-BEB5-0743-A718-16492E5D9BE8}" type="slidenum">
              <a:rPr lang="en-US"/>
              <a:pPr/>
              <a:t>30</a:t>
            </a:fld>
            <a:endParaRPr lang="en-US"/>
          </a:p>
        </p:txBody>
      </p:sp>
      <p:sp>
        <p:nvSpPr>
          <p:cNvPr id="757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947814D-2C27-9D46-A9E8-673EAF5EC2D4}" type="slidenum">
              <a:rPr lang="en-US" sz="1200" b="0"/>
              <a:pPr algn="r"/>
              <a:t>30</a:t>
            </a:fld>
            <a:endParaRPr lang="en-US" sz="1200" b="0"/>
          </a:p>
        </p:txBody>
      </p:sp>
      <p:sp>
        <p:nvSpPr>
          <p:cNvPr id="7577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445437-F019-F248-AD11-515F3D339139}" type="slidenum">
              <a:rPr lang="en-US"/>
              <a:pPr/>
              <a:t>3</a:t>
            </a:fld>
            <a:endParaRPr lang="en-US"/>
          </a:p>
        </p:txBody>
      </p:sp>
      <p:sp>
        <p:nvSpPr>
          <p:cNvPr id="7045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D86F11E-9462-804C-86F6-E6A3328AAAD4}" type="slidenum">
              <a:rPr lang="en-US" sz="1200" b="0"/>
              <a:pPr algn="r"/>
              <a:t>3</a:t>
            </a:fld>
            <a:endParaRPr lang="en-US" sz="1200" b="0"/>
          </a:p>
        </p:txBody>
      </p:sp>
      <p:sp>
        <p:nvSpPr>
          <p:cNvPr id="7045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45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E089A9-C2F8-9C40-AE08-49E98C9FCBB9}" type="slidenum">
              <a:rPr lang="en-US"/>
              <a:pPr/>
              <a:t>31</a:t>
            </a:fld>
            <a:endParaRPr lang="en-US"/>
          </a:p>
        </p:txBody>
      </p:sp>
      <p:sp>
        <p:nvSpPr>
          <p:cNvPr id="759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D7DDB40-894A-2346-A0BC-11CCE1A187FC}" type="slidenum">
              <a:rPr lang="en-US" sz="1200" b="0"/>
              <a:pPr algn="r"/>
              <a:t>31</a:t>
            </a:fld>
            <a:endParaRPr lang="en-US" sz="1200" b="0"/>
          </a:p>
        </p:txBody>
      </p:sp>
      <p:sp>
        <p:nvSpPr>
          <p:cNvPr id="7598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98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20CAE1-BA7A-604C-B0BF-3F1BE10120D5}" type="slidenum">
              <a:rPr lang="en-US"/>
              <a:pPr/>
              <a:t>32</a:t>
            </a:fld>
            <a:endParaRPr lang="en-US"/>
          </a:p>
        </p:txBody>
      </p:sp>
      <p:sp>
        <p:nvSpPr>
          <p:cNvPr id="761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7370F0C-1F9E-1847-801A-649F2A2BEFF6}" type="slidenum">
              <a:rPr lang="en-US" sz="1200" b="0"/>
              <a:pPr algn="r"/>
              <a:t>32</a:t>
            </a:fld>
            <a:endParaRPr lang="en-US" sz="1200" b="0"/>
          </a:p>
        </p:txBody>
      </p:sp>
      <p:sp>
        <p:nvSpPr>
          <p:cNvPr id="7618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18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075658-1453-AF4F-B8EB-4FC735B03EE1}" type="slidenum">
              <a:rPr lang="en-US"/>
              <a:pPr/>
              <a:t>33</a:t>
            </a:fld>
            <a:endParaRPr lang="en-US"/>
          </a:p>
        </p:txBody>
      </p:sp>
      <p:sp>
        <p:nvSpPr>
          <p:cNvPr id="7639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7F553D7-27A0-D64F-A922-FBB75CAAA1F3}" type="slidenum">
              <a:rPr lang="en-US" sz="1200" b="0"/>
              <a:pPr algn="r"/>
              <a:t>33</a:t>
            </a:fld>
            <a:endParaRPr lang="en-US" sz="1200" b="0"/>
          </a:p>
        </p:txBody>
      </p:sp>
      <p:sp>
        <p:nvSpPr>
          <p:cNvPr id="7639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39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A185F5-11D5-044C-AF7D-5DEC0575CD94}" type="slidenum">
              <a:rPr lang="en-US"/>
              <a:pPr/>
              <a:t>34</a:t>
            </a:fld>
            <a:endParaRPr lang="en-US"/>
          </a:p>
        </p:txBody>
      </p:sp>
      <p:sp>
        <p:nvSpPr>
          <p:cNvPr id="7659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1B55296-E33E-754D-8C40-95275847EAC3}" type="slidenum">
              <a:rPr lang="en-US" sz="1200" b="0"/>
              <a:pPr algn="r"/>
              <a:t>34</a:t>
            </a:fld>
            <a:endParaRPr lang="en-US" sz="1200" b="0"/>
          </a:p>
        </p:txBody>
      </p:sp>
      <p:sp>
        <p:nvSpPr>
          <p:cNvPr id="76595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59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8AB627-EA4C-674E-AF23-686658C71773}" type="slidenum">
              <a:rPr lang="en-US"/>
              <a:pPr/>
              <a:t>35</a:t>
            </a:fld>
            <a:endParaRPr lang="en-US"/>
          </a:p>
        </p:txBody>
      </p:sp>
      <p:sp>
        <p:nvSpPr>
          <p:cNvPr id="768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990168C-0DFE-C644-B6EF-BD2286EC160F}" type="slidenum">
              <a:rPr lang="en-US" sz="1200" b="0"/>
              <a:pPr algn="r"/>
              <a:t>35</a:t>
            </a:fld>
            <a:endParaRPr lang="en-US" sz="1200" b="0"/>
          </a:p>
        </p:txBody>
      </p:sp>
      <p:sp>
        <p:nvSpPr>
          <p:cNvPr id="76800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5BADAA-34E9-EE4D-BB06-918B1BC584DD}" type="slidenum">
              <a:rPr lang="en-US"/>
              <a:pPr/>
              <a:t>36</a:t>
            </a:fld>
            <a:endParaRPr lang="en-US"/>
          </a:p>
        </p:txBody>
      </p:sp>
      <p:sp>
        <p:nvSpPr>
          <p:cNvPr id="770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AEEFD8B-5FE6-B845-A6CF-ABD1DD048132}" type="slidenum">
              <a:rPr lang="en-US" sz="1200" b="0"/>
              <a:pPr algn="r"/>
              <a:t>36</a:t>
            </a:fld>
            <a:endParaRPr lang="en-US" sz="1200" b="0"/>
          </a:p>
        </p:txBody>
      </p:sp>
      <p:sp>
        <p:nvSpPr>
          <p:cNvPr id="7700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00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E1D1EE-2CBF-474A-AE67-09753EC6B705}" type="slidenum">
              <a:rPr lang="en-US"/>
              <a:pPr/>
              <a:t>37</a:t>
            </a:fld>
            <a:endParaRPr lang="en-US"/>
          </a:p>
        </p:txBody>
      </p:sp>
      <p:sp>
        <p:nvSpPr>
          <p:cNvPr id="772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36036C1-A321-BB42-A918-37ECA8371893}" type="slidenum">
              <a:rPr lang="en-US" sz="1200" b="0"/>
              <a:pPr algn="r"/>
              <a:t>37</a:t>
            </a:fld>
            <a:endParaRPr lang="en-US" sz="1200" b="0"/>
          </a:p>
        </p:txBody>
      </p:sp>
      <p:sp>
        <p:nvSpPr>
          <p:cNvPr id="77209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21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C5794-08AB-3044-B289-FA5246DBE946}" type="slidenum">
              <a:rPr lang="en-US"/>
              <a:pPr/>
              <a:t>38</a:t>
            </a:fld>
            <a:endParaRPr lang="en-US"/>
          </a:p>
        </p:txBody>
      </p:sp>
      <p:sp>
        <p:nvSpPr>
          <p:cNvPr id="81203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203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EEB1EF-AC7A-F443-9351-42ECA829D705}" type="slidenum">
              <a:rPr lang="en-US"/>
              <a:pPr/>
              <a:t>39</a:t>
            </a:fld>
            <a:endParaRPr lang="en-US"/>
          </a:p>
        </p:txBody>
      </p:sp>
      <p:sp>
        <p:nvSpPr>
          <p:cNvPr id="7741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AA15297-3620-9A44-8E02-9E424733C206}" type="slidenum">
              <a:rPr lang="en-US" sz="1200" b="0"/>
              <a:pPr algn="r"/>
              <a:t>39</a:t>
            </a:fld>
            <a:endParaRPr lang="en-US" sz="1200" b="0"/>
          </a:p>
        </p:txBody>
      </p:sp>
      <p:sp>
        <p:nvSpPr>
          <p:cNvPr id="77414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41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C4D78C-0544-C84F-A6B5-A60512D28AB7}" type="slidenum">
              <a:rPr lang="en-US"/>
              <a:pPr/>
              <a:t>40</a:t>
            </a:fld>
            <a:endParaRPr lang="en-US"/>
          </a:p>
        </p:txBody>
      </p:sp>
      <p:sp>
        <p:nvSpPr>
          <p:cNvPr id="7761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7F7B7E7-98D2-654B-A05A-1BFAFAD9C252}" type="slidenum">
              <a:rPr lang="en-US" sz="1200" b="0"/>
              <a:pPr algn="r"/>
              <a:t>40</a:t>
            </a:fld>
            <a:endParaRPr lang="en-US" sz="1200" b="0"/>
          </a:p>
        </p:txBody>
      </p:sp>
      <p:sp>
        <p:nvSpPr>
          <p:cNvPr id="776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61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566C12-F2FE-4543-A1DA-CC29B3F0D8AE}" type="slidenum">
              <a:rPr lang="en-US"/>
              <a:pPr/>
              <a:t>4</a:t>
            </a:fld>
            <a:endParaRPr lang="en-US"/>
          </a:p>
        </p:txBody>
      </p:sp>
      <p:sp>
        <p:nvSpPr>
          <p:cNvPr id="7065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BF3C2D1-98CA-6A48-8328-F72D55181F12}" type="slidenum">
              <a:rPr lang="en-US" sz="1200" b="0"/>
              <a:pPr algn="r"/>
              <a:t>4</a:t>
            </a:fld>
            <a:endParaRPr lang="en-US" sz="1200" b="0"/>
          </a:p>
        </p:txBody>
      </p:sp>
      <p:sp>
        <p:nvSpPr>
          <p:cNvPr id="7065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8EACA9-925A-0649-B224-305221D8ACE7}" type="slidenum">
              <a:rPr lang="en-US"/>
              <a:pPr/>
              <a:t>41</a:t>
            </a:fld>
            <a:endParaRPr lang="en-US"/>
          </a:p>
        </p:txBody>
      </p:sp>
      <p:sp>
        <p:nvSpPr>
          <p:cNvPr id="7782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7857163-8614-0C48-93FF-34143B7D4557}" type="slidenum">
              <a:rPr lang="en-US" sz="1200" b="0"/>
              <a:pPr algn="r"/>
              <a:t>41</a:t>
            </a:fld>
            <a:endParaRPr lang="en-US" sz="1200" b="0"/>
          </a:p>
        </p:txBody>
      </p:sp>
      <p:sp>
        <p:nvSpPr>
          <p:cNvPr id="778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4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2D53E0-07EE-AA43-A486-3EAB68315CEA}" type="slidenum">
              <a:rPr lang="en-US"/>
              <a:pPr/>
              <a:t>42</a:t>
            </a:fld>
            <a:endParaRPr lang="en-US"/>
          </a:p>
        </p:txBody>
      </p:sp>
      <p:sp>
        <p:nvSpPr>
          <p:cNvPr id="7802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8FA2930-985B-9546-B376-9FD43CCBAAD4}" type="slidenum">
              <a:rPr lang="en-US" sz="1200" b="0"/>
              <a:pPr algn="r"/>
              <a:t>42</a:t>
            </a:fld>
            <a:endParaRPr lang="en-US" sz="1200" b="0"/>
          </a:p>
        </p:txBody>
      </p:sp>
      <p:sp>
        <p:nvSpPr>
          <p:cNvPr id="7802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02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3B4CC5-899A-9347-A6F2-D1A92D029A68}" type="slidenum">
              <a:rPr lang="en-US"/>
              <a:pPr/>
              <a:t>43</a:t>
            </a:fld>
            <a:endParaRPr lang="en-US"/>
          </a:p>
        </p:txBody>
      </p:sp>
      <p:sp>
        <p:nvSpPr>
          <p:cNvPr id="782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D2377E9-109C-BB40-833A-1E3CDD257CED}" type="slidenum">
              <a:rPr lang="en-US" sz="1200" b="0"/>
              <a:pPr algn="r"/>
              <a:t>43</a:t>
            </a:fld>
            <a:endParaRPr lang="en-US" sz="1200" b="0"/>
          </a:p>
        </p:txBody>
      </p:sp>
      <p:sp>
        <p:nvSpPr>
          <p:cNvPr id="78233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23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325A8A-4401-724A-8F24-8CA050430E32}" type="slidenum">
              <a:rPr lang="en-US"/>
              <a:pPr/>
              <a:t>44</a:t>
            </a:fld>
            <a:endParaRPr lang="en-US"/>
          </a:p>
        </p:txBody>
      </p:sp>
      <p:sp>
        <p:nvSpPr>
          <p:cNvPr id="784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75C30F-E60F-A14B-874B-9BEC867520B5}" type="slidenum">
              <a:rPr lang="en-US" sz="1200" b="0"/>
              <a:pPr algn="r"/>
              <a:t>44</a:t>
            </a:fld>
            <a:endParaRPr lang="en-US" sz="1200" b="0"/>
          </a:p>
        </p:txBody>
      </p:sp>
      <p:sp>
        <p:nvSpPr>
          <p:cNvPr id="78438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438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EA10E5-1236-2242-BC91-B9DB70D44490}" type="slidenum">
              <a:rPr lang="en-US"/>
              <a:pPr/>
              <a:t>45</a:t>
            </a:fld>
            <a:endParaRPr lang="en-US"/>
          </a:p>
        </p:txBody>
      </p:sp>
      <p:sp>
        <p:nvSpPr>
          <p:cNvPr id="786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F312A5-E417-C74C-ADD6-14515B1D74BF}" type="slidenum">
              <a:rPr lang="en-US" sz="1200" b="0"/>
              <a:pPr algn="r"/>
              <a:t>45</a:t>
            </a:fld>
            <a:endParaRPr lang="en-US" sz="1200" b="0"/>
          </a:p>
        </p:txBody>
      </p:sp>
      <p:sp>
        <p:nvSpPr>
          <p:cNvPr id="7864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643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4F5DC0-743B-2F40-975B-BF9D9A535B82}" type="slidenum">
              <a:rPr lang="en-US"/>
              <a:pPr/>
              <a:t>46</a:t>
            </a:fld>
            <a:endParaRPr lang="en-US"/>
          </a:p>
        </p:txBody>
      </p:sp>
      <p:sp>
        <p:nvSpPr>
          <p:cNvPr id="788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DBC1288-24F6-7E46-BF55-9A95675E7ED7}" type="slidenum">
              <a:rPr lang="en-US" sz="1200" b="0"/>
              <a:pPr algn="r"/>
              <a:t>46</a:t>
            </a:fld>
            <a:endParaRPr lang="en-US" sz="1200" b="0"/>
          </a:p>
        </p:txBody>
      </p:sp>
      <p:sp>
        <p:nvSpPr>
          <p:cNvPr id="788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4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6F2DFD1-D892-3C43-8636-20EB47347A70}" type="slidenum">
              <a:rPr lang="en-US"/>
              <a:pPr/>
              <a:t>47</a:t>
            </a:fld>
            <a:endParaRPr lang="en-US"/>
          </a:p>
        </p:txBody>
      </p:sp>
      <p:sp>
        <p:nvSpPr>
          <p:cNvPr id="790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679A22-8DB0-D648-A294-152C0D813F48}" type="slidenum">
              <a:rPr lang="en-US" sz="1200" b="0"/>
              <a:pPr algn="r"/>
              <a:t>47</a:t>
            </a:fld>
            <a:endParaRPr lang="en-US" sz="1200" b="0"/>
          </a:p>
        </p:txBody>
      </p:sp>
      <p:sp>
        <p:nvSpPr>
          <p:cNvPr id="790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05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D2A9E5-6AEE-FF4F-BDDC-D60E3B5E1D87}" type="slidenum">
              <a:rPr lang="en-US"/>
              <a:pPr/>
              <a:t>48</a:t>
            </a:fld>
            <a:endParaRPr lang="en-US"/>
          </a:p>
        </p:txBody>
      </p:sp>
      <p:sp>
        <p:nvSpPr>
          <p:cNvPr id="792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15A6D1A-D4D1-AF45-A10F-008FB59E491F}" type="slidenum">
              <a:rPr lang="en-US" sz="1200" b="0"/>
              <a:pPr algn="r"/>
              <a:t>48</a:t>
            </a:fld>
            <a:endParaRPr lang="en-US" sz="1200" b="0"/>
          </a:p>
        </p:txBody>
      </p:sp>
      <p:sp>
        <p:nvSpPr>
          <p:cNvPr id="7925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25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DD9ED2-B2D5-AF49-9441-EE4A16D551CC}" type="slidenum">
              <a:rPr lang="en-US"/>
              <a:pPr/>
              <a:t>49</a:t>
            </a:fld>
            <a:endParaRPr lang="en-US"/>
          </a:p>
        </p:txBody>
      </p:sp>
      <p:sp>
        <p:nvSpPr>
          <p:cNvPr id="79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2BB6217-D2E4-F047-8EB9-D33D3317122D}" type="slidenum">
              <a:rPr lang="en-US" sz="1200" b="0"/>
              <a:pPr algn="r"/>
              <a:t>49</a:t>
            </a:fld>
            <a:endParaRPr lang="en-US" sz="1200" b="0"/>
          </a:p>
        </p:txBody>
      </p:sp>
      <p:sp>
        <p:nvSpPr>
          <p:cNvPr id="7946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46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C217DE-9011-5B43-BF16-C951BC310C4F}" type="slidenum">
              <a:rPr lang="en-US"/>
              <a:pPr/>
              <a:t>50</a:t>
            </a:fld>
            <a:endParaRPr lang="en-US"/>
          </a:p>
        </p:txBody>
      </p:sp>
      <p:sp>
        <p:nvSpPr>
          <p:cNvPr id="796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B25E367-148F-DA48-BE96-5BED4C244ACA}" type="slidenum">
              <a:rPr lang="en-US" sz="1200" b="0"/>
              <a:pPr algn="r"/>
              <a:t>50</a:t>
            </a:fld>
            <a:endParaRPr lang="en-US" sz="1200" b="0"/>
          </a:p>
        </p:txBody>
      </p:sp>
      <p:sp>
        <p:nvSpPr>
          <p:cNvPr id="796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6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B7A1888-21A7-F643-930C-73DF0DEE170D}" type="slidenum">
              <a:rPr lang="en-US"/>
              <a:pPr/>
              <a:t>5</a:t>
            </a:fld>
            <a:endParaRPr lang="en-US"/>
          </a:p>
        </p:txBody>
      </p:sp>
      <p:sp>
        <p:nvSpPr>
          <p:cNvPr id="708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E020592-DF3B-EE40-8CE5-34C37B780359}" type="slidenum">
              <a:rPr lang="en-US" sz="1200" b="0"/>
              <a:pPr algn="r"/>
              <a:t>5</a:t>
            </a:fld>
            <a:endParaRPr lang="en-US" sz="1200" b="0"/>
          </a:p>
        </p:txBody>
      </p:sp>
      <p:sp>
        <p:nvSpPr>
          <p:cNvPr id="7086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86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DF0970-EAEC-6F40-B6A1-B756C038ECB0}" type="slidenum">
              <a:rPr lang="en-US"/>
              <a:pPr/>
              <a:t>51</a:t>
            </a:fld>
            <a:endParaRPr lang="en-US"/>
          </a:p>
        </p:txBody>
      </p:sp>
      <p:sp>
        <p:nvSpPr>
          <p:cNvPr id="798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E381F0C-ED16-9445-AA17-90C88A62942A}" type="slidenum">
              <a:rPr lang="en-US" sz="1200" b="0"/>
              <a:pPr algn="r"/>
              <a:t>51</a:t>
            </a:fld>
            <a:endParaRPr lang="en-US" sz="1200" b="0"/>
          </a:p>
        </p:txBody>
      </p:sp>
      <p:sp>
        <p:nvSpPr>
          <p:cNvPr id="79872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2862EA-24BC-5D4B-A714-9B265BFB2DB6}" type="slidenum">
              <a:rPr lang="en-US"/>
              <a:pPr/>
              <a:t>6</a:t>
            </a:fld>
            <a:endParaRPr lang="en-US"/>
          </a:p>
        </p:txBody>
      </p:sp>
      <p:sp>
        <p:nvSpPr>
          <p:cNvPr id="710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28377F6-BE5D-A441-99FD-10B39943BCCD}" type="slidenum">
              <a:rPr lang="en-US" sz="1200" b="0"/>
              <a:pPr algn="r"/>
              <a:t>6</a:t>
            </a:fld>
            <a:endParaRPr lang="en-US" sz="1200" b="0"/>
          </a:p>
        </p:txBody>
      </p:sp>
      <p:sp>
        <p:nvSpPr>
          <p:cNvPr id="7106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06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652313-137D-434F-8A23-B1ECCDBEB55C}" type="slidenum">
              <a:rPr lang="en-US"/>
              <a:pPr/>
              <a:t>7</a:t>
            </a:fld>
            <a:endParaRPr lang="en-US"/>
          </a:p>
        </p:txBody>
      </p:sp>
      <p:sp>
        <p:nvSpPr>
          <p:cNvPr id="7127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59E7F03-4450-F240-B8D5-6813514E1334}" type="slidenum">
              <a:rPr lang="en-US" sz="1200" b="0"/>
              <a:pPr algn="r"/>
              <a:t>7</a:t>
            </a:fld>
            <a:endParaRPr lang="en-US" sz="1200" b="0"/>
          </a:p>
        </p:txBody>
      </p:sp>
      <p:sp>
        <p:nvSpPr>
          <p:cNvPr id="71270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27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CEEF8B-F976-1F44-BCCA-4DF9FBC6D48A}" type="slidenum">
              <a:rPr lang="en-US"/>
              <a:pPr/>
              <a:t>8</a:t>
            </a:fld>
            <a:endParaRPr lang="en-US"/>
          </a:p>
        </p:txBody>
      </p:sp>
      <p:sp>
        <p:nvSpPr>
          <p:cNvPr id="7147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34D4EAB-497C-1C49-B2F3-9C395CDC45BE}" type="slidenum">
              <a:rPr lang="en-US" sz="1200" b="0"/>
              <a:pPr algn="r"/>
              <a:t>8</a:t>
            </a:fld>
            <a:endParaRPr lang="en-US" sz="1200" b="0"/>
          </a:p>
        </p:txBody>
      </p:sp>
      <p:sp>
        <p:nvSpPr>
          <p:cNvPr id="7147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47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396060-E309-364E-9674-4E86A1352834}" type="slidenum">
              <a:rPr lang="en-US"/>
              <a:pPr/>
              <a:t>10</a:t>
            </a:fld>
            <a:endParaRPr lang="en-US"/>
          </a:p>
        </p:txBody>
      </p:sp>
      <p:sp>
        <p:nvSpPr>
          <p:cNvPr id="716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AFB299F-0AFE-7244-AF50-C069D2BD7622}" type="slidenum">
              <a:rPr lang="en-US" sz="1200" b="0"/>
              <a:pPr algn="r"/>
              <a:t>10</a:t>
            </a:fld>
            <a:endParaRPr lang="en-US" sz="1200" b="0"/>
          </a:p>
        </p:txBody>
      </p:sp>
      <p:sp>
        <p:nvSpPr>
          <p:cNvPr id="7168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EA07B401-A387-B048-9E3D-55CB2669E2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C1B3990-D34A-D943-8C53-AC05989039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52C5EE5-B112-284C-BF12-8EAB82CB51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FC54864-3D37-5D40-A776-657F7314BF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80DC377-6F17-2547-A4B6-EB074489A8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8EBADBC-CB94-D146-9A94-FF2EC8F92CD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DED3EBF-8A4C-D044-B4E8-F0299D030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4C4C76C-3355-634C-A634-AF67C56FBA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75D54FD-385B-1041-B45C-A71F31EAD8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2A965F0-BFB1-2145-87E8-0FD5BEE7D05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C25E4CE-7C1D-E344-AF0C-8CDE724C3E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2AB29FC5-1C6F-D54C-AEA5-AE6DC3C0C5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slideLayout" Target="../slideLayouts/slideLayout7.xml"/><Relationship Id="rId5" Type="http://schemas.openxmlformats.org/officeDocument/2006/relationships/notesSlide" Target="../notesSlides/notesSlide10.xml"/><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audio" Target="../media/audio1.bin"/><Relationship Id="rId2" Type="http://schemas.openxmlformats.org/officeDocument/2006/relationships/audio" Target="../media/audio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5" Type="http://schemas.openxmlformats.org/officeDocument/2006/relationships/image" Target="../media/image7.png"/><Relationship Id="rId6" Type="http://schemas.openxmlformats.org/officeDocument/2006/relationships/image" Target="../media/image10.png"/><Relationship Id="rId1" Type="http://schemas.openxmlformats.org/officeDocument/2006/relationships/audio" Target="../media/audio4.bin"/><Relationship Id="rId2" Type="http://schemas.openxmlformats.org/officeDocument/2006/relationships/audio" Target="../media/audio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7.png"/><Relationship Id="rId6" Type="http://schemas.openxmlformats.org/officeDocument/2006/relationships/image" Target="../media/image11.png"/><Relationship Id="rId1" Type="http://schemas.openxmlformats.org/officeDocument/2006/relationships/audio" Target="../media/audio6.bin"/><Relationship Id="rId2" Type="http://schemas.openxmlformats.org/officeDocument/2006/relationships/audio" Target="../media/audio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png"/><Relationship Id="rId5" Type="http://schemas.openxmlformats.org/officeDocument/2006/relationships/image" Target="../media/image7.png"/><Relationship Id="rId1" Type="http://schemas.openxmlformats.org/officeDocument/2006/relationships/audio" Target="../media/audio8.bin"/><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1.bin"/><Relationship Id="rId4" Type="http://schemas.openxmlformats.org/officeDocument/2006/relationships/audio" Target="../media/audio12.bin"/><Relationship Id="rId5" Type="http://schemas.openxmlformats.org/officeDocument/2006/relationships/audio" Target="../media/audio13.bin"/><Relationship Id="rId6" Type="http://schemas.openxmlformats.org/officeDocument/2006/relationships/audio" Target="../media/audio14.bin"/><Relationship Id="rId7" Type="http://schemas.openxmlformats.org/officeDocument/2006/relationships/audio" Target="../media/audio15.bin"/><Relationship Id="rId8" Type="http://schemas.openxmlformats.org/officeDocument/2006/relationships/slideLayout" Target="../slideLayouts/slideLayout7.xml"/><Relationship Id="rId9" Type="http://schemas.openxmlformats.org/officeDocument/2006/relationships/notesSlide" Target="../notesSlides/notesSlide16.xml"/><Relationship Id="rId10" Type="http://schemas.openxmlformats.org/officeDocument/2006/relationships/image" Target="../media/image13.png"/><Relationship Id="rId11" Type="http://schemas.openxmlformats.org/officeDocument/2006/relationships/image" Target="../media/image7.png"/><Relationship Id="rId1" Type="http://schemas.openxmlformats.org/officeDocument/2006/relationships/audio" Target="../media/audio9.bin"/><Relationship Id="rId2" Type="http://schemas.openxmlformats.org/officeDocument/2006/relationships/audio" Target="../media/audio1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audio" Target="../media/audio18.bin"/><Relationship Id="rId4" Type="http://schemas.openxmlformats.org/officeDocument/2006/relationships/audio" Target="../media/audio19.bin"/><Relationship Id="rId5" Type="http://schemas.openxmlformats.org/officeDocument/2006/relationships/audio" Target="../media/audio20.bin"/><Relationship Id="rId6" Type="http://schemas.openxmlformats.org/officeDocument/2006/relationships/slideLayout" Target="../slideLayouts/slideLayout7.xml"/><Relationship Id="rId7" Type="http://schemas.openxmlformats.org/officeDocument/2006/relationships/notesSlide" Target="../notesSlides/notesSlide20.xml"/><Relationship Id="rId8" Type="http://schemas.openxmlformats.org/officeDocument/2006/relationships/image" Target="../media/image7.png"/><Relationship Id="rId1" Type="http://schemas.openxmlformats.org/officeDocument/2006/relationships/audio" Target="../media/audio16.bin"/><Relationship Id="rId2" Type="http://schemas.openxmlformats.org/officeDocument/2006/relationships/audio" Target="../media/audio17.bin"/></Relationships>
</file>

<file path=ppt/slides/_rels/slide22.xml.rels><?xml version="1.0" encoding="UTF-8" standalone="yes"?>
<Relationships xmlns="http://schemas.openxmlformats.org/package/2006/relationships"><Relationship Id="rId3" Type="http://schemas.openxmlformats.org/officeDocument/2006/relationships/audio" Target="../media/audio18.bin"/><Relationship Id="rId4" Type="http://schemas.openxmlformats.org/officeDocument/2006/relationships/audio" Target="../media/audio19.bin"/><Relationship Id="rId5" Type="http://schemas.openxmlformats.org/officeDocument/2006/relationships/audio" Target="../media/audio20.bin"/><Relationship Id="rId6" Type="http://schemas.openxmlformats.org/officeDocument/2006/relationships/slideLayout" Target="../slideLayouts/slideLayout7.xml"/><Relationship Id="rId7" Type="http://schemas.openxmlformats.org/officeDocument/2006/relationships/notesSlide" Target="../notesSlides/notesSlide21.xml"/><Relationship Id="rId8" Type="http://schemas.openxmlformats.org/officeDocument/2006/relationships/image" Target="../media/image7.png"/><Relationship Id="rId1" Type="http://schemas.openxmlformats.org/officeDocument/2006/relationships/audio" Target="../media/audio16.bin"/><Relationship Id="rId2" Type="http://schemas.openxmlformats.org/officeDocument/2006/relationships/audio" Target="../media/audio17.bin"/></Relationships>
</file>

<file path=ppt/slides/_rels/slide23.xml.rels><?xml version="1.0" encoding="UTF-8" standalone="yes"?>
<Relationships xmlns="http://schemas.openxmlformats.org/package/2006/relationships"><Relationship Id="rId3" Type="http://schemas.openxmlformats.org/officeDocument/2006/relationships/audio" Target="../media/audio23.bin"/><Relationship Id="rId4" Type="http://schemas.openxmlformats.org/officeDocument/2006/relationships/audio" Target="../media/audio24.bin"/><Relationship Id="rId5" Type="http://schemas.openxmlformats.org/officeDocument/2006/relationships/audio" Target="../media/audio25.bin"/><Relationship Id="rId6" Type="http://schemas.openxmlformats.org/officeDocument/2006/relationships/slideLayout" Target="../slideLayouts/slideLayout7.xml"/><Relationship Id="rId7" Type="http://schemas.openxmlformats.org/officeDocument/2006/relationships/notesSlide" Target="../notesSlides/notesSlide22.xml"/><Relationship Id="rId8" Type="http://schemas.openxmlformats.org/officeDocument/2006/relationships/image" Target="../media/image7.png"/><Relationship Id="rId1" Type="http://schemas.openxmlformats.org/officeDocument/2006/relationships/audio" Target="../media/audio21.bin"/><Relationship Id="rId2" Type="http://schemas.openxmlformats.org/officeDocument/2006/relationships/audio" Target="../media/audio22.bin"/></Relationships>
</file>

<file path=ppt/slides/_rels/slide24.xml.rels><?xml version="1.0" encoding="UTF-8" standalone="yes"?>
<Relationships xmlns="http://schemas.openxmlformats.org/package/2006/relationships"><Relationship Id="rId3" Type="http://schemas.openxmlformats.org/officeDocument/2006/relationships/audio" Target="../media/audio28.bin"/><Relationship Id="rId4" Type="http://schemas.openxmlformats.org/officeDocument/2006/relationships/audio" Target="../media/audio29.bin"/><Relationship Id="rId5" Type="http://schemas.openxmlformats.org/officeDocument/2006/relationships/audio" Target="../media/audio30.bin"/><Relationship Id="rId6" Type="http://schemas.openxmlformats.org/officeDocument/2006/relationships/audio" Target="../media/audio31.bin"/><Relationship Id="rId7" Type="http://schemas.openxmlformats.org/officeDocument/2006/relationships/audio" Target="../media/audio32.bin"/><Relationship Id="rId8" Type="http://schemas.openxmlformats.org/officeDocument/2006/relationships/audio" Target="../media/audio33.bin"/><Relationship Id="rId9" Type="http://schemas.openxmlformats.org/officeDocument/2006/relationships/slideLayout" Target="../slideLayouts/slideLayout7.xml"/><Relationship Id="rId10" Type="http://schemas.openxmlformats.org/officeDocument/2006/relationships/notesSlide" Target="../notesSlides/notesSlide23.xml"/><Relationship Id="rId11" Type="http://schemas.openxmlformats.org/officeDocument/2006/relationships/image" Target="../media/image7.png"/><Relationship Id="rId1" Type="http://schemas.openxmlformats.org/officeDocument/2006/relationships/audio" Target="../media/audio26.bin"/><Relationship Id="rId2" Type="http://schemas.openxmlformats.org/officeDocument/2006/relationships/audio" Target="../media/audio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audio" Target="../media/audio36.bin"/><Relationship Id="rId4" Type="http://schemas.openxmlformats.org/officeDocument/2006/relationships/audio" Target="../media/audio37.bin"/><Relationship Id="rId5" Type="http://schemas.openxmlformats.org/officeDocument/2006/relationships/audio" Target="../media/audio38.bin"/><Relationship Id="rId6" Type="http://schemas.openxmlformats.org/officeDocument/2006/relationships/audio" Target="../media/audio39.bin"/><Relationship Id="rId7" Type="http://schemas.openxmlformats.org/officeDocument/2006/relationships/audio" Target="../media/audio40.bin"/><Relationship Id="rId8" Type="http://schemas.openxmlformats.org/officeDocument/2006/relationships/audio" Target="../media/audio41.bin"/><Relationship Id="rId9" Type="http://schemas.openxmlformats.org/officeDocument/2006/relationships/slideLayout" Target="../slideLayouts/slideLayout7.xml"/><Relationship Id="rId10" Type="http://schemas.openxmlformats.org/officeDocument/2006/relationships/notesSlide" Target="../notesSlides/notesSlide26.xml"/><Relationship Id="rId11" Type="http://schemas.openxmlformats.org/officeDocument/2006/relationships/image" Target="../media/image7.png"/><Relationship Id="rId1" Type="http://schemas.openxmlformats.org/officeDocument/2006/relationships/audio" Target="../media/audio34.bin"/><Relationship Id="rId2" Type="http://schemas.openxmlformats.org/officeDocument/2006/relationships/audio" Target="../media/audio35.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7.xml"/><Relationship Id="rId5" Type="http://schemas.openxmlformats.org/officeDocument/2006/relationships/image" Target="../media/image7.png"/><Relationship Id="rId1" Type="http://schemas.openxmlformats.org/officeDocument/2006/relationships/audio" Target="../media/audio42.bin"/><Relationship Id="rId2" Type="http://schemas.openxmlformats.org/officeDocument/2006/relationships/audio" Target="../media/audio43.bin"/></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3.jpeg"/><Relationship Id="rId5" Type="http://schemas.openxmlformats.org/officeDocument/2006/relationships/hyperlink" Target="http://psych.rice.edu/mmtbn/language/sPerception/video/sucking_h.mov" TargetMode="External"/><Relationship Id="rId6" Type="http://schemas.openxmlformats.org/officeDocument/2006/relationships/image" Target="../media/image24.png"/><Relationship Id="rId1" Type="http://schemas.openxmlformats.org/officeDocument/2006/relationships/video" Target="file://localhost/Users/lspearl/Desktop/Courses/Past%20Quarters/2010/Psych156A:Ling150-2010spring/lectures-ppt/sucking_h.mov" TargetMode="Externa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audio" Target="../media/audio46.bin"/><Relationship Id="rId4" Type="http://schemas.openxmlformats.org/officeDocument/2006/relationships/slideLayout" Target="../slideLayouts/slideLayout7.xml"/><Relationship Id="rId5" Type="http://schemas.openxmlformats.org/officeDocument/2006/relationships/notesSlide" Target="../notesSlides/notesSlide32.xml"/><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jpeg"/><Relationship Id="rId1" Type="http://schemas.openxmlformats.org/officeDocument/2006/relationships/audio" Target="../media/audio44.bin"/><Relationship Id="rId2" Type="http://schemas.openxmlformats.org/officeDocument/2006/relationships/audio" Target="../media/audio45.bin"/></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9394" name="Rectangle 2"/>
          <p:cNvSpPr>
            <a:spLocks noGrp="1" noChangeArrowheads="1"/>
          </p:cNvSpPr>
          <p:nvPr>
            <p:ph type="ctrTitle" idx="4294967295"/>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699395" name="Rectangle 3"/>
          <p:cNvSpPr>
            <a:spLocks noGrp="1" noChangeArrowheads="1"/>
          </p:cNvSpPr>
          <p:nvPr>
            <p:ph type="subTitle" idx="4294967295"/>
          </p:nvPr>
        </p:nvSpPr>
        <p:spPr>
          <a:xfrm>
            <a:off x="457200" y="3352800"/>
            <a:ext cx="8229600" cy="1752600"/>
          </a:xfrm>
        </p:spPr>
        <p:txBody>
          <a:bodyPr/>
          <a:lstStyle/>
          <a:p>
            <a:pPr marL="0" indent="0" algn="ctr">
              <a:buFontTx/>
              <a:buNone/>
            </a:pPr>
            <a:r>
              <a:rPr lang="en-US"/>
              <a:t>Lecture 3</a:t>
            </a:r>
          </a:p>
          <a:p>
            <a:pPr marL="0" indent="0" algn="ctr">
              <a:buFontTx/>
              <a:buNone/>
            </a:pPr>
            <a:r>
              <a:rPr lang="en-US"/>
              <a:t>Sounds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5778" name="Rectangle 4"/>
          <p:cNvSpPr>
            <a:spLocks noGrp="1" noChangeArrowheads="1"/>
          </p:cNvSpPr>
          <p:nvPr>
            <p:ph type="title" idx="4294967295"/>
          </p:nvPr>
        </p:nvSpPr>
        <p:spPr>
          <a:xfrm>
            <a:off x="685800" y="0"/>
            <a:ext cx="7772400" cy="1143000"/>
          </a:xfrm>
          <a:noFill/>
        </p:spPr>
        <p:txBody>
          <a:bodyPr/>
          <a:lstStyle/>
          <a:p>
            <a:r>
              <a:rPr lang="en-US" sz="3200"/>
              <a:t>Categorical Perception</a:t>
            </a:r>
          </a:p>
        </p:txBody>
      </p:sp>
      <p:sp>
        <p:nvSpPr>
          <p:cNvPr id="715779" name="Rectangle 5"/>
          <p:cNvSpPr>
            <a:spLocks noGrp="1" noChangeArrowheads="1"/>
          </p:cNvSpPr>
          <p:nvPr>
            <p:ph type="body" idx="4294967295"/>
          </p:nvPr>
        </p:nvSpPr>
        <p:spPr>
          <a:xfrm>
            <a:off x="0" y="1066800"/>
            <a:ext cx="9144000" cy="1600200"/>
          </a:xfrm>
          <a:noFill/>
        </p:spPr>
        <p:txBody>
          <a:bodyPr/>
          <a:lstStyle/>
          <a:p>
            <a:pPr>
              <a:lnSpc>
                <a:spcPct val="90000"/>
              </a:lnSpc>
              <a:buFontTx/>
              <a:buNone/>
            </a:pPr>
            <a:r>
              <a:rPr lang="en-US" sz="2400"/>
              <a:t>Categorical perception occurs when a range of stimuli that differ continuously are perceived as belonging to only a few categories, with no degrees of difference within a given category.</a:t>
            </a:r>
          </a:p>
        </p:txBody>
      </p:sp>
      <p:sp>
        <p:nvSpPr>
          <p:cNvPr id="715780" name="AutoShape 6"/>
          <p:cNvSpPr>
            <a:spLocks noChangeArrowheads="1"/>
          </p:cNvSpPr>
          <p:nvPr/>
        </p:nvSpPr>
        <p:spPr bwMode="auto">
          <a:xfrm>
            <a:off x="533400" y="3200400"/>
            <a:ext cx="7391400" cy="304800"/>
          </a:xfrm>
          <a:prstGeom prst="roundRect">
            <a:avLst>
              <a:gd name="adj" fmla="val 16667"/>
            </a:avLst>
          </a:prstGeom>
          <a:gradFill rotWithShape="0">
            <a:gsLst>
              <a:gs pos="0">
                <a:schemeClr val="accent1">
                  <a:alpha val="56000"/>
                </a:schemeClr>
              </a:gs>
              <a:gs pos="100000">
                <a:srgbClr val="2AFF33">
                  <a:alpha val="67998"/>
                </a:srgbClr>
              </a:gs>
            </a:gsLst>
            <a:lin ang="0" scaled="1"/>
          </a:gradFill>
          <a:ln w="9525">
            <a:solidFill>
              <a:schemeClr val="tx1"/>
            </a:solidFill>
            <a:round/>
            <a:headEnd/>
            <a:tailEnd/>
          </a:ln>
        </p:spPr>
        <p:txBody>
          <a:bodyPr wrap="none" anchor="ctr">
            <a:prstTxWarp prst="textNoShape">
              <a:avLst/>
            </a:prstTxWarp>
          </a:bodyPr>
          <a:lstStyle/>
          <a:p>
            <a:endParaRPr lang="en-US" b="0"/>
          </a:p>
        </p:txBody>
      </p:sp>
      <p:sp>
        <p:nvSpPr>
          <p:cNvPr id="715781" name="AutoShape 7"/>
          <p:cNvSpPr>
            <a:spLocks noChangeArrowheads="1"/>
          </p:cNvSpPr>
          <p:nvPr/>
        </p:nvSpPr>
        <p:spPr bwMode="auto">
          <a:xfrm>
            <a:off x="533400" y="5029200"/>
            <a:ext cx="3886200" cy="304800"/>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b="0"/>
          </a:p>
        </p:txBody>
      </p:sp>
      <p:sp>
        <p:nvSpPr>
          <p:cNvPr id="715782" name="AutoShape 8"/>
          <p:cNvSpPr>
            <a:spLocks noChangeArrowheads="1"/>
          </p:cNvSpPr>
          <p:nvPr/>
        </p:nvSpPr>
        <p:spPr bwMode="auto">
          <a:xfrm>
            <a:off x="4495800" y="5029200"/>
            <a:ext cx="3505200" cy="304800"/>
          </a:xfrm>
          <a:prstGeom prst="roundRect">
            <a:avLst>
              <a:gd name="adj" fmla="val 16667"/>
            </a:avLst>
          </a:prstGeom>
          <a:solidFill>
            <a:srgbClr val="2AFF33"/>
          </a:solidFill>
          <a:ln w="9525">
            <a:solidFill>
              <a:schemeClr val="tx1"/>
            </a:solidFill>
            <a:round/>
            <a:headEnd/>
            <a:tailEnd/>
          </a:ln>
        </p:spPr>
        <p:txBody>
          <a:bodyPr wrap="none" anchor="ctr">
            <a:prstTxWarp prst="textNoShape">
              <a:avLst/>
            </a:prstTxWarp>
          </a:bodyPr>
          <a:lstStyle/>
          <a:p>
            <a:endParaRPr lang="en-US" b="0"/>
          </a:p>
        </p:txBody>
      </p:sp>
      <p:sp>
        <p:nvSpPr>
          <p:cNvPr id="715783" name="Line 9"/>
          <p:cNvSpPr>
            <a:spLocks noChangeShapeType="1"/>
          </p:cNvSpPr>
          <p:nvPr/>
        </p:nvSpPr>
        <p:spPr bwMode="auto">
          <a:xfrm>
            <a:off x="4191000" y="3581400"/>
            <a:ext cx="0" cy="914400"/>
          </a:xfrm>
          <a:prstGeom prst="line">
            <a:avLst/>
          </a:prstGeom>
          <a:noFill/>
          <a:ln w="101600">
            <a:solidFill>
              <a:schemeClr val="tx1"/>
            </a:solidFill>
            <a:round/>
            <a:headEnd/>
            <a:tailEnd type="triangle" w="med" len="med"/>
          </a:ln>
        </p:spPr>
        <p:txBody>
          <a:bodyPr wrap="none" anchor="ctr">
            <a:prstTxWarp prst="textNoShape">
              <a:avLst/>
            </a:prstTxWarp>
          </a:bodyPr>
          <a:lstStyle/>
          <a:p>
            <a:endParaRPr lang="en-US"/>
          </a:p>
        </p:txBody>
      </p:sp>
      <p:sp>
        <p:nvSpPr>
          <p:cNvPr id="715784" name="Text Box 10"/>
          <p:cNvSpPr txBox="1">
            <a:spLocks noChangeArrowheads="1"/>
          </p:cNvSpPr>
          <p:nvPr/>
        </p:nvSpPr>
        <p:spPr bwMode="auto">
          <a:xfrm>
            <a:off x="304800" y="2667000"/>
            <a:ext cx="2182813" cy="457200"/>
          </a:xfrm>
          <a:prstGeom prst="rect">
            <a:avLst/>
          </a:prstGeom>
          <a:noFill/>
          <a:ln w="9525">
            <a:noFill/>
            <a:miter lim="800000"/>
            <a:headEnd/>
            <a:tailEnd/>
          </a:ln>
        </p:spPr>
        <p:txBody>
          <a:bodyPr wrap="none">
            <a:prstTxWarp prst="textNoShape">
              <a:avLst/>
            </a:prstTxWarp>
            <a:spAutoFit/>
          </a:bodyPr>
          <a:lstStyle/>
          <a:p>
            <a:r>
              <a:rPr lang="en-US"/>
              <a:t>Actual stimuli</a:t>
            </a:r>
          </a:p>
        </p:txBody>
      </p:sp>
      <p:sp>
        <p:nvSpPr>
          <p:cNvPr id="715785" name="Text Box 11"/>
          <p:cNvSpPr txBox="1">
            <a:spLocks noChangeArrowheads="1"/>
          </p:cNvSpPr>
          <p:nvPr/>
        </p:nvSpPr>
        <p:spPr bwMode="auto">
          <a:xfrm>
            <a:off x="228600" y="4495800"/>
            <a:ext cx="4943475" cy="457200"/>
          </a:xfrm>
          <a:prstGeom prst="rect">
            <a:avLst/>
          </a:prstGeom>
          <a:noFill/>
          <a:ln w="9525">
            <a:noFill/>
            <a:miter lim="800000"/>
            <a:headEnd/>
            <a:tailEnd/>
          </a:ln>
        </p:spPr>
        <p:txBody>
          <a:bodyPr wrap="none">
            <a:prstTxWarp prst="textNoShape">
              <a:avLst/>
            </a:prstTxWarp>
            <a:spAutoFit/>
          </a:bodyPr>
          <a:lstStyle/>
          <a:p>
            <a:r>
              <a:rPr lang="en-US"/>
              <a:t>Categorical Perception of stimuli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7844" name="Picture 4">
            <a:hlinkClick r:id="" action="ppaction://media"/>
          </p:cNvPr>
          <p:cNvPicPr>
            <a:picLocks noRot="1" noChangeAspect="1" noChangeArrowheads="1"/>
          </p:cNvPicPr>
          <p:nvPr>
            <a:wavAudioFile r:embed="rId1" name="Embedded Sound 1"/>
          </p:nvPr>
        </p:nvPicPr>
        <p:blipFill>
          <a:blip r:embed="rId6"/>
          <a:srcRect/>
          <a:stretch>
            <a:fillRect/>
          </a:stretch>
        </p:blipFill>
        <p:spPr bwMode="auto">
          <a:xfrm>
            <a:off x="8001000" y="3048000"/>
            <a:ext cx="406400" cy="406400"/>
          </a:xfrm>
          <a:prstGeom prst="rect">
            <a:avLst/>
          </a:prstGeom>
          <a:noFill/>
          <a:ln w="9525">
            <a:noFill/>
            <a:miter lim="800000"/>
            <a:headEnd/>
            <a:tailEnd/>
          </a:ln>
        </p:spPr>
      </p:pic>
      <p:pic>
        <p:nvPicPr>
          <p:cNvPr id="547845" name="Picture 5">
            <a:hlinkClick r:id="" action="ppaction://media"/>
          </p:cNvPr>
          <p:cNvPicPr>
            <a:picLocks noRot="1" noChangeAspect="1" noChangeArrowheads="1"/>
          </p:cNvPicPr>
          <p:nvPr>
            <a:wavAudioFile r:embed="rId2" name="Embedded Sound 2"/>
          </p:nvPr>
        </p:nvPicPr>
        <p:blipFill>
          <a:blip r:embed="rId6"/>
          <a:srcRect/>
          <a:stretch>
            <a:fillRect/>
          </a:stretch>
        </p:blipFill>
        <p:spPr bwMode="auto">
          <a:xfrm>
            <a:off x="7975600" y="4013200"/>
            <a:ext cx="406400" cy="406400"/>
          </a:xfrm>
          <a:prstGeom prst="rect">
            <a:avLst/>
          </a:prstGeom>
          <a:noFill/>
          <a:ln w="9525">
            <a:noFill/>
            <a:miter lim="800000"/>
            <a:headEnd/>
            <a:tailEnd/>
          </a:ln>
        </p:spPr>
      </p:pic>
      <p:pic>
        <p:nvPicPr>
          <p:cNvPr id="717828" name="Picture 6"/>
          <p:cNvPicPr>
            <a:picLocks noChangeAspect="1" noChangeArrowheads="1"/>
          </p:cNvPicPr>
          <p:nvPr/>
        </p:nvPicPr>
        <p:blipFill>
          <a:blip r:embed="rId7"/>
          <a:srcRect/>
          <a:stretch>
            <a:fillRect/>
          </a:stretch>
        </p:blipFill>
        <p:spPr bwMode="auto">
          <a:xfrm>
            <a:off x="660400" y="2286000"/>
            <a:ext cx="7112000" cy="3757613"/>
          </a:xfrm>
          <a:prstGeom prst="rect">
            <a:avLst/>
          </a:prstGeom>
          <a:noFill/>
          <a:ln w="9525">
            <a:noFill/>
            <a:miter lim="800000"/>
            <a:headEnd/>
            <a:tailEnd/>
          </a:ln>
        </p:spPr>
      </p:pic>
      <p:pic>
        <p:nvPicPr>
          <p:cNvPr id="547847" name="Picture 7">
            <a:hlinkClick r:id="" action="ppaction://media"/>
          </p:cNvPr>
          <p:cNvPicPr>
            <a:picLocks noRot="1" noChangeAspect="1" noChangeArrowheads="1"/>
          </p:cNvPicPr>
          <p:nvPr>
            <a:wavAudioFile r:embed="rId3" name="Embedded Sound 3"/>
          </p:nvPr>
        </p:nvPicPr>
        <p:blipFill>
          <a:blip r:embed="rId6"/>
          <a:srcRect/>
          <a:stretch>
            <a:fillRect/>
          </a:stretch>
        </p:blipFill>
        <p:spPr bwMode="auto">
          <a:xfrm>
            <a:off x="8001000" y="5105400"/>
            <a:ext cx="406400" cy="406400"/>
          </a:xfrm>
          <a:prstGeom prst="rect">
            <a:avLst/>
          </a:prstGeom>
          <a:noFill/>
          <a:ln w="9525">
            <a:noFill/>
            <a:miter lim="800000"/>
            <a:headEnd/>
            <a:tailEnd/>
          </a:ln>
        </p:spPr>
      </p:pic>
      <p:sp>
        <p:nvSpPr>
          <p:cNvPr id="717830" name="Rectangle 8"/>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47849" name="Text Box 9"/>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t>Includes: timing and frequency</a:t>
            </a:r>
          </a:p>
          <a:p>
            <a:r>
              <a:rPr lang="en-US" sz="2000" b="0"/>
              <a:t>	Tones: frequency (close-up)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784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547844"/>
                                        </p:tgtEl>
                                      </p:cBhvr>
                                    </p:cmd>
                                  </p:childTnLst>
                                </p:cTn>
                              </p:par>
                            </p:childTnLst>
                          </p:cTn>
                        </p:par>
                      </p:childTnLst>
                    </p:cTn>
                  </p:par>
                </p:childTnLst>
              </p:cTn>
              <p:nextCondLst>
                <p:cond evt="onClick" delay="0">
                  <p:tgtEl>
                    <p:spTgt spid="547844"/>
                  </p:tgtEl>
                </p:cond>
              </p:nextCondLst>
            </p:seq>
            <p:seq concurrent="1" nextAc="seek">
              <p:cTn id="7" restart="whenNotActive" fill="hold" evtFilter="cancelBubble" nodeType="interactiveSeq">
                <p:stCondLst>
                  <p:cond evt="onClick" delay="0">
                    <p:tgtEl>
                      <p:spTgt spid="54784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00" fill="hold"/>
                                        <p:tgtEl>
                                          <p:spTgt spid="547845"/>
                                        </p:tgtEl>
                                      </p:cBhvr>
                                    </p:cmd>
                                  </p:childTnLst>
                                </p:cTn>
                              </p:par>
                            </p:childTnLst>
                          </p:cTn>
                        </p:par>
                      </p:childTnLst>
                    </p:cTn>
                  </p:par>
                </p:childTnLst>
              </p:cTn>
              <p:nextCondLst>
                <p:cond evt="onClick" delay="0">
                  <p:tgtEl>
                    <p:spTgt spid="547845"/>
                  </p:tgtEl>
                </p:cond>
              </p:nextCondLst>
            </p:seq>
            <p:seq concurrent="1" nextAc="seek">
              <p:cTn id="12" restart="whenNotActive" fill="hold" evtFilter="cancelBubble" nodeType="interactiveSeq">
                <p:stCondLst>
                  <p:cond evt="onClick" delay="0">
                    <p:tgtEl>
                      <p:spTgt spid="547847"/>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00" fill="hold"/>
                                        <p:tgtEl>
                                          <p:spTgt spid="547847"/>
                                        </p:tgtEl>
                                      </p:cBhvr>
                                    </p:cmd>
                                  </p:childTnLst>
                                </p:cTn>
                              </p:par>
                            </p:childTnLst>
                          </p:cTn>
                        </p:par>
                      </p:childTnLst>
                    </p:cTn>
                  </p:par>
                </p:childTnLst>
              </p:cTn>
              <p:nextCondLst>
                <p:cond evt="onClick" delay="0">
                  <p:tgtEl>
                    <p:spTgt spid="547847"/>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47844"/>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47845"/>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47847"/>
                </p:tgtEl>
              </p:cMediaNode>
            </p:audi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9874" name="Rectangle 4"/>
          <p:cNvSpPr>
            <a:spLocks noGrp="1" noChangeArrowheads="1"/>
          </p:cNvSpPr>
          <p:nvPr>
            <p:ph type="body" idx="4294967295"/>
          </p:nvPr>
        </p:nvSpPr>
        <p:spPr>
          <a:xfrm>
            <a:off x="0" y="1981200"/>
            <a:ext cx="8686800" cy="4114800"/>
          </a:xfrm>
          <a:noFill/>
        </p:spPr>
        <p:txBody>
          <a:bodyPr/>
          <a:lstStyle/>
          <a:p>
            <a:pPr>
              <a:buFontTx/>
              <a:buNone/>
            </a:pPr>
            <a:r>
              <a:rPr lang="en-US" sz="2000"/>
              <a:t>	Vowels combine acoustic energy at a number of different frequencies</a:t>
            </a:r>
          </a:p>
          <a:p>
            <a:pPr>
              <a:buFontTx/>
              <a:buNone/>
            </a:pPr>
            <a:r>
              <a:rPr lang="en-US" sz="2000"/>
              <a:t>	</a:t>
            </a:r>
          </a:p>
          <a:p>
            <a:pPr>
              <a:buFontTx/>
              <a:buNone/>
            </a:pPr>
            <a:r>
              <a:rPr lang="en-US" sz="2000"/>
              <a:t>	Different vowels ([a] “ah”, [i] “ee”, [u] “oo” etc.) contain acoustic energy at different frequencies</a:t>
            </a:r>
          </a:p>
          <a:p>
            <a:pPr>
              <a:buFontTx/>
              <a:buNone/>
            </a:pPr>
            <a:endParaRPr lang="en-US" sz="2000"/>
          </a:p>
          <a:p>
            <a:pPr>
              <a:buFontTx/>
              <a:buNone/>
            </a:pPr>
            <a:r>
              <a:rPr lang="en-US" sz="2000"/>
              <a:t>	Listeners must (unconsciously) perform a ‘frequency analysis’ of vowels in order to identify them</a:t>
            </a:r>
            <a:br>
              <a:rPr lang="en-US" sz="2000"/>
            </a:br>
            <a:endParaRPr lang="en-US" sz="2000"/>
          </a:p>
          <a:p>
            <a:pPr>
              <a:buFontTx/>
              <a:buNone/>
            </a:pPr>
            <a:r>
              <a:rPr lang="en-US" sz="2000"/>
              <a:t>	(</a:t>
            </a:r>
            <a:r>
              <a:rPr lang="en-US" sz="2000" i="1"/>
              <a:t>Fourier Analysis</a:t>
            </a:r>
            <a:r>
              <a:rPr lang="en-US" sz="2000"/>
              <a:t>)</a:t>
            </a:r>
          </a:p>
        </p:txBody>
      </p:sp>
      <p:sp>
        <p:nvSpPr>
          <p:cNvPr id="719875" name="Rectangle 5"/>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50918" name="Text Box 6"/>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Language sounds</a:t>
            </a:r>
          </a:p>
          <a:p>
            <a:r>
              <a:rPr lang="en-US" sz="2000" b="0">
                <a:solidFill>
                  <a:schemeClr val="tx2"/>
                </a:solidFill>
              </a:rPr>
              <a:t>	</a:t>
            </a:r>
          </a:p>
        </p:txBody>
      </p:sp>
      <p:pic>
        <p:nvPicPr>
          <p:cNvPr id="719877" name="Picture 7"/>
          <p:cNvPicPr>
            <a:picLocks noChangeAspect="1" noChangeArrowheads="1"/>
          </p:cNvPicPr>
          <p:nvPr/>
        </p:nvPicPr>
        <p:blipFill>
          <a:blip r:embed="rId3"/>
          <a:srcRect/>
          <a:stretch>
            <a:fillRect/>
          </a:stretch>
        </p:blipFill>
        <p:spPr bwMode="auto">
          <a:xfrm>
            <a:off x="3200400" y="4541838"/>
            <a:ext cx="278765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1922" name="Rectangle 4"/>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52965" name="Text Box 5"/>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Language sounds</a:t>
            </a:r>
          </a:p>
          <a:p>
            <a:r>
              <a:rPr lang="en-US" sz="2000" b="0"/>
              <a:t>	Male Vowels (close up)</a:t>
            </a:r>
            <a:endParaRPr lang="en-US" sz="2000" b="0">
              <a:solidFill>
                <a:srgbClr val="C29EF1"/>
              </a:solidFill>
            </a:endParaRPr>
          </a:p>
        </p:txBody>
      </p:sp>
      <p:pic>
        <p:nvPicPr>
          <p:cNvPr id="552969" name="Picture 9">
            <a:hlinkClick r:id="" action="ppaction://media"/>
          </p:cNvPr>
          <p:cNvPicPr>
            <a:picLocks noRot="1" noChangeAspect="1" noChangeArrowheads="1"/>
          </p:cNvPicPr>
          <p:nvPr>
            <a:wavAudioFile r:embed="rId1" name="Embedded Sound 4"/>
          </p:nvPr>
        </p:nvPicPr>
        <p:blipFill>
          <a:blip r:embed="rId5"/>
          <a:srcRect/>
          <a:stretch>
            <a:fillRect/>
          </a:stretch>
        </p:blipFill>
        <p:spPr bwMode="auto">
          <a:xfrm>
            <a:off x="7924800" y="3048000"/>
            <a:ext cx="406400" cy="406400"/>
          </a:xfrm>
          <a:prstGeom prst="rect">
            <a:avLst/>
          </a:prstGeom>
          <a:noFill/>
          <a:ln w="9525">
            <a:noFill/>
            <a:miter lim="800000"/>
            <a:headEnd/>
            <a:tailEnd/>
          </a:ln>
        </p:spPr>
      </p:pic>
      <p:pic>
        <p:nvPicPr>
          <p:cNvPr id="552970" name="Picture 10">
            <a:hlinkClick r:id="" action="ppaction://media"/>
          </p:cNvPr>
          <p:cNvPicPr>
            <a:picLocks noRot="1" noChangeAspect="1" noChangeArrowheads="1"/>
          </p:cNvPicPr>
          <p:nvPr>
            <a:wavAudioFile r:embed="rId2" name="Embedded Sound 5"/>
          </p:nvPr>
        </p:nvPicPr>
        <p:blipFill>
          <a:blip r:embed="rId5"/>
          <a:srcRect/>
          <a:stretch>
            <a:fillRect/>
          </a:stretch>
        </p:blipFill>
        <p:spPr bwMode="auto">
          <a:xfrm>
            <a:off x="7924800" y="5029200"/>
            <a:ext cx="406400" cy="406400"/>
          </a:xfrm>
          <a:prstGeom prst="rect">
            <a:avLst/>
          </a:prstGeom>
          <a:noFill/>
          <a:ln w="9525">
            <a:noFill/>
            <a:miter lim="800000"/>
            <a:headEnd/>
            <a:tailEnd/>
          </a:ln>
        </p:spPr>
      </p:pic>
      <p:pic>
        <p:nvPicPr>
          <p:cNvPr id="721926" name="Picture 11"/>
          <p:cNvPicPr>
            <a:picLocks noChangeAspect="1" noChangeArrowheads="1"/>
          </p:cNvPicPr>
          <p:nvPr/>
        </p:nvPicPr>
        <p:blipFill>
          <a:blip r:embed="rId6"/>
          <a:srcRect/>
          <a:stretch>
            <a:fillRect/>
          </a:stretch>
        </p:blipFill>
        <p:spPr bwMode="auto">
          <a:xfrm>
            <a:off x="642938" y="1828800"/>
            <a:ext cx="7129462" cy="4630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296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52969"/>
                                        </p:tgtEl>
                                      </p:cBhvr>
                                    </p:cmd>
                                  </p:childTnLst>
                                </p:cTn>
                              </p:par>
                            </p:childTnLst>
                          </p:cTn>
                        </p:par>
                      </p:childTnLst>
                    </p:cTn>
                  </p:par>
                </p:childTnLst>
              </p:cTn>
              <p:nextCondLst>
                <p:cond evt="onClick" delay="0">
                  <p:tgtEl>
                    <p:spTgt spid="552969"/>
                  </p:tgtEl>
                </p:cond>
              </p:nextCondLst>
            </p:seq>
            <p:seq concurrent="1" nextAc="seek">
              <p:cTn id="7" restart="whenNotActive" fill="hold" evtFilter="cancelBubble" nodeType="interactiveSeq">
                <p:stCondLst>
                  <p:cond evt="onClick" delay="0">
                    <p:tgtEl>
                      <p:spTgt spid="55297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52970"/>
                                        </p:tgtEl>
                                      </p:cBhvr>
                                    </p:cmd>
                                  </p:childTnLst>
                                </p:cTn>
                              </p:par>
                            </p:childTnLst>
                          </p:cTn>
                        </p:par>
                      </p:childTnLst>
                    </p:cTn>
                  </p:par>
                </p:childTnLst>
              </p:cTn>
              <p:nextCondLst>
                <p:cond evt="onClick" delay="0">
                  <p:tgtEl>
                    <p:spTgt spid="552970"/>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52969"/>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52970"/>
                </p:tgtEl>
              </p:cMediaNode>
            </p:audi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5012" name="Picture 4">
            <a:hlinkClick r:id="" action="ppaction://media"/>
          </p:cNvPr>
          <p:cNvPicPr>
            <a:picLocks noRot="1" noChangeAspect="1" noChangeArrowheads="1"/>
          </p:cNvPicPr>
          <p:nvPr>
            <a:wavAudioFile r:embed="rId1" name="Embedded Sound 6"/>
          </p:nvPr>
        </p:nvPicPr>
        <p:blipFill>
          <a:blip r:embed="rId5"/>
          <a:srcRect/>
          <a:stretch>
            <a:fillRect/>
          </a:stretch>
        </p:blipFill>
        <p:spPr bwMode="auto">
          <a:xfrm>
            <a:off x="7696200" y="2971800"/>
            <a:ext cx="406400" cy="406400"/>
          </a:xfrm>
          <a:prstGeom prst="rect">
            <a:avLst/>
          </a:prstGeom>
          <a:noFill/>
          <a:ln w="9525">
            <a:noFill/>
            <a:miter lim="800000"/>
            <a:headEnd/>
            <a:tailEnd/>
          </a:ln>
        </p:spPr>
      </p:pic>
      <p:pic>
        <p:nvPicPr>
          <p:cNvPr id="555013" name="Picture 5">
            <a:hlinkClick r:id="" action="ppaction://media"/>
          </p:cNvPr>
          <p:cNvPicPr>
            <a:picLocks noRot="1" noChangeAspect="1" noChangeArrowheads="1"/>
          </p:cNvPicPr>
          <p:nvPr>
            <a:wavAudioFile r:embed="rId2" name="Embedded Sound 7"/>
          </p:nvPr>
        </p:nvPicPr>
        <p:blipFill>
          <a:blip r:embed="rId5"/>
          <a:srcRect/>
          <a:stretch>
            <a:fillRect/>
          </a:stretch>
        </p:blipFill>
        <p:spPr bwMode="auto">
          <a:xfrm>
            <a:off x="7696200" y="4953000"/>
            <a:ext cx="406400" cy="406400"/>
          </a:xfrm>
          <a:prstGeom prst="rect">
            <a:avLst/>
          </a:prstGeom>
          <a:noFill/>
          <a:ln w="9525">
            <a:noFill/>
            <a:miter lim="800000"/>
            <a:headEnd/>
            <a:tailEnd/>
          </a:ln>
        </p:spPr>
      </p:pic>
      <p:pic>
        <p:nvPicPr>
          <p:cNvPr id="723972" name="Picture 6"/>
          <p:cNvPicPr>
            <a:picLocks noChangeAspect="1" noChangeArrowheads="1"/>
          </p:cNvPicPr>
          <p:nvPr/>
        </p:nvPicPr>
        <p:blipFill>
          <a:blip r:embed="rId6"/>
          <a:srcRect/>
          <a:stretch>
            <a:fillRect/>
          </a:stretch>
        </p:blipFill>
        <p:spPr bwMode="auto">
          <a:xfrm>
            <a:off x="355600" y="1828800"/>
            <a:ext cx="7112000" cy="4614863"/>
          </a:xfrm>
          <a:prstGeom prst="rect">
            <a:avLst/>
          </a:prstGeom>
          <a:noFill/>
          <a:ln w="9525">
            <a:noFill/>
            <a:miter lim="800000"/>
            <a:headEnd/>
            <a:tailEnd/>
          </a:ln>
        </p:spPr>
      </p:pic>
      <p:sp>
        <p:nvSpPr>
          <p:cNvPr id="723973" name="Rectangle 7"/>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55016" name="Text Box 8"/>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Language sounds</a:t>
            </a:r>
            <a:endParaRPr lang="en-US" sz="2000" b="0">
              <a:solidFill>
                <a:srgbClr val="C29EF1"/>
              </a:solidFill>
              <a:effectLst>
                <a:outerShdw blurRad="38100" dist="38100" dir="2700000" algn="tl">
                  <a:srgbClr val="000000"/>
                </a:outerShdw>
              </a:effectLst>
            </a:endParaRPr>
          </a:p>
          <a:p>
            <a:r>
              <a:rPr lang="en-US" sz="2000" b="0"/>
              <a:t>	Female Vowels (close up)</a:t>
            </a:r>
            <a:endParaRPr lang="en-US" sz="2000" b="0">
              <a:solidFill>
                <a:srgbClr val="C29EF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50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55012"/>
                                        </p:tgtEl>
                                      </p:cBhvr>
                                    </p:cmd>
                                  </p:childTnLst>
                                </p:cTn>
                              </p:par>
                            </p:childTnLst>
                          </p:cTn>
                        </p:par>
                      </p:childTnLst>
                    </p:cTn>
                  </p:par>
                </p:childTnLst>
              </p:cTn>
              <p:nextCondLst>
                <p:cond evt="onClick" delay="0">
                  <p:tgtEl>
                    <p:spTgt spid="555012"/>
                  </p:tgtEl>
                </p:cond>
              </p:nextCondLst>
            </p:seq>
            <p:seq concurrent="1" nextAc="seek">
              <p:cTn id="7" restart="whenNotActive" fill="hold" evtFilter="cancelBubble" nodeType="interactiveSeq">
                <p:stCondLst>
                  <p:cond evt="onClick" delay="0">
                    <p:tgtEl>
                      <p:spTgt spid="55501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55013"/>
                                        </p:tgtEl>
                                      </p:cBhvr>
                                    </p:cmd>
                                  </p:childTnLst>
                                </p:cTn>
                              </p:par>
                            </p:childTnLst>
                          </p:cTn>
                        </p:par>
                      </p:childTnLst>
                    </p:cTn>
                  </p:par>
                </p:childTnLst>
              </p:cTn>
              <p:nextCondLst>
                <p:cond evt="onClick" delay="0">
                  <p:tgtEl>
                    <p:spTgt spid="555013"/>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55012"/>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55013"/>
                </p:tgtEl>
              </p:cMediaNode>
            </p:audi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Rectangle 4"/>
          <p:cNvSpPr>
            <a:spLocks noGrp="1" noChangeArrowheads="1"/>
          </p:cNvSpPr>
          <p:nvPr>
            <p:ph type="title" idx="4294967295"/>
          </p:nvPr>
        </p:nvSpPr>
        <p:spPr>
          <a:xfrm>
            <a:off x="1447800" y="0"/>
            <a:ext cx="6781800" cy="1143000"/>
          </a:xfrm>
          <a:noFill/>
        </p:spPr>
        <p:txBody>
          <a:bodyPr/>
          <a:lstStyle/>
          <a:p>
            <a:r>
              <a:rPr lang="en-US" sz="3200"/>
              <a:t>Synthesized Speech</a:t>
            </a:r>
            <a:endParaRPr lang="en-US"/>
          </a:p>
        </p:txBody>
      </p:sp>
      <p:sp>
        <p:nvSpPr>
          <p:cNvPr id="726019" name="Text Box 6"/>
          <p:cNvSpPr txBox="1">
            <a:spLocks noChangeArrowheads="1"/>
          </p:cNvSpPr>
          <p:nvPr/>
        </p:nvSpPr>
        <p:spPr bwMode="auto">
          <a:xfrm>
            <a:off x="304800" y="1143000"/>
            <a:ext cx="8305800" cy="1631216"/>
          </a:xfrm>
          <a:prstGeom prst="rect">
            <a:avLst/>
          </a:prstGeom>
          <a:noFill/>
          <a:ln w="9525">
            <a:noFill/>
            <a:miter lim="800000"/>
            <a:headEnd/>
            <a:tailEnd/>
          </a:ln>
        </p:spPr>
        <p:txBody>
          <a:bodyPr wrap="square">
            <a:prstTxWarp prst="textNoShape">
              <a:avLst/>
            </a:prstTxWarp>
            <a:spAutoFit/>
          </a:bodyPr>
          <a:lstStyle/>
          <a:p>
            <a:r>
              <a:rPr lang="en-US" sz="2000" b="0" dirty="0">
                <a:latin typeface="Times" pitchFamily="-84" charset="0"/>
              </a:rPr>
              <a:t>Allows for precise control of sounds</a:t>
            </a:r>
          </a:p>
          <a:p>
            <a:endParaRPr lang="en-US" sz="2000" b="0" dirty="0">
              <a:latin typeface="Times" pitchFamily="-84" charset="0"/>
            </a:endParaRPr>
          </a:p>
          <a:p>
            <a:r>
              <a:rPr lang="en-US" sz="2000" b="0" dirty="0">
                <a:latin typeface="Times" pitchFamily="-84" charset="0"/>
              </a:rPr>
              <a:t>Valuable tool for investigating </a:t>
            </a:r>
            <a:r>
              <a:rPr lang="en-US" sz="2000" b="0" dirty="0" smtClean="0">
                <a:latin typeface="Times" pitchFamily="-84" charset="0"/>
              </a:rPr>
              <a:t>perception: </a:t>
            </a:r>
            <a:r>
              <a:rPr lang="en-US" sz="2000" dirty="0" err="1" smtClean="0">
                <a:latin typeface="Times" pitchFamily="-84" charset="0"/>
              </a:rPr>
              <a:t>Praat</a:t>
            </a:r>
            <a:endParaRPr lang="en-US" sz="2000" dirty="0" smtClean="0">
              <a:latin typeface="Times" pitchFamily="-84" charset="0"/>
            </a:endParaRPr>
          </a:p>
          <a:p>
            <a:r>
              <a:rPr lang="en-US" sz="2000" dirty="0" smtClean="0">
                <a:latin typeface="Times" pitchFamily="-84" charset="0"/>
              </a:rPr>
              <a:t>				</a:t>
            </a:r>
            <a:r>
              <a:rPr lang="en-US" sz="2000" dirty="0" err="1" smtClean="0">
                <a:latin typeface="Times" pitchFamily="-84" charset="0"/>
              </a:rPr>
              <a:t>www.praat.org</a:t>
            </a:r>
            <a:r>
              <a:rPr lang="en-US" sz="2000" b="0" dirty="0" smtClean="0">
                <a:latin typeface="Times" pitchFamily="-84" charset="0"/>
              </a:rPr>
              <a:t> </a:t>
            </a:r>
            <a:endParaRPr lang="en-US" sz="2000" dirty="0" smtClean="0">
              <a:latin typeface="Times" pitchFamily="-84" charset="0"/>
            </a:endParaRPr>
          </a:p>
          <a:p>
            <a:endParaRPr lang="en-US" sz="2000" dirty="0">
              <a:latin typeface="Times" pitchFamily="-84" charset="0"/>
            </a:endParaRPr>
          </a:p>
        </p:txBody>
      </p:sp>
      <p:pic>
        <p:nvPicPr>
          <p:cNvPr id="726020" name="Picture 7"/>
          <p:cNvPicPr>
            <a:picLocks noChangeAspect="1" noChangeArrowheads="1"/>
          </p:cNvPicPr>
          <p:nvPr/>
        </p:nvPicPr>
        <p:blipFill>
          <a:blip r:embed="rId3"/>
          <a:srcRect/>
          <a:stretch>
            <a:fillRect/>
          </a:stretch>
        </p:blipFill>
        <p:spPr bwMode="auto">
          <a:xfrm>
            <a:off x="838200" y="2438400"/>
            <a:ext cx="7556500" cy="401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8066" name="Picture 4"/>
          <p:cNvPicPr>
            <a:picLocks noChangeAspect="1" noChangeArrowheads="1"/>
          </p:cNvPicPr>
          <p:nvPr/>
        </p:nvPicPr>
        <p:blipFill>
          <a:blip r:embed="rId4"/>
          <a:srcRect/>
          <a:stretch>
            <a:fillRect/>
          </a:stretch>
        </p:blipFill>
        <p:spPr bwMode="auto">
          <a:xfrm>
            <a:off x="533400" y="2743200"/>
            <a:ext cx="7102475" cy="2659063"/>
          </a:xfrm>
          <a:prstGeom prst="rect">
            <a:avLst/>
          </a:prstGeom>
          <a:noFill/>
          <a:ln w="9525">
            <a:noFill/>
            <a:miter lim="800000"/>
            <a:headEnd/>
            <a:tailEnd/>
          </a:ln>
        </p:spPr>
      </p:pic>
      <p:pic>
        <p:nvPicPr>
          <p:cNvPr id="557061" name="Picture 5">
            <a:hlinkClick r:id="" action="ppaction://media"/>
          </p:cNvPr>
          <p:cNvPicPr>
            <a:picLocks noRot="1" noChangeAspect="1" noChangeArrowheads="1"/>
          </p:cNvPicPr>
          <p:nvPr>
            <a:wavAudioFile r:embed="rId1" name="Embedded Sound 9"/>
          </p:nvPr>
        </p:nvPicPr>
        <p:blipFill>
          <a:blip r:embed="rId5"/>
          <a:srcRect/>
          <a:stretch>
            <a:fillRect/>
          </a:stretch>
        </p:blipFill>
        <p:spPr bwMode="auto">
          <a:xfrm>
            <a:off x="7772400" y="3886200"/>
            <a:ext cx="406400" cy="406400"/>
          </a:xfrm>
          <a:prstGeom prst="rect">
            <a:avLst/>
          </a:prstGeom>
          <a:noFill/>
          <a:ln w="9525">
            <a:noFill/>
            <a:miter lim="800000"/>
            <a:headEnd/>
            <a:tailEnd/>
          </a:ln>
        </p:spPr>
      </p:pic>
      <p:sp>
        <p:nvSpPr>
          <p:cNvPr id="728068" name="Rectangle 6"/>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57063" name="Text Box 7"/>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Language sounds</a:t>
            </a:r>
            <a:endParaRPr lang="en-US" sz="2000" b="0">
              <a:solidFill>
                <a:srgbClr val="C29EF1"/>
              </a:solidFill>
              <a:effectLst>
                <a:outerShdw blurRad="38100" dist="38100" dir="2700000" algn="tl">
                  <a:srgbClr val="000000"/>
                </a:outerShdw>
              </a:effectLst>
            </a:endParaRPr>
          </a:p>
          <a:p>
            <a:r>
              <a:rPr lang="en-US" sz="2000" b="0"/>
              <a:t>	Timing: Voicing</a:t>
            </a:r>
            <a:endParaRPr lang="en-US" sz="2000" b="0">
              <a:solidFill>
                <a:srgbClr val="C29EF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706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57061"/>
                                        </p:tgtEl>
                                      </p:cBhvr>
                                    </p:cmd>
                                  </p:childTnLst>
                                </p:cTn>
                              </p:par>
                            </p:childTnLst>
                          </p:cTn>
                        </p:par>
                      </p:childTnLst>
                    </p:cTn>
                  </p:par>
                </p:childTnLst>
              </p:cTn>
              <p:nextCondLst>
                <p:cond evt="onClick" delay="0">
                  <p:tgtEl>
                    <p:spTgt spid="55706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7061"/>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0114" name="Rectangle 6"/>
          <p:cNvSpPr>
            <a:spLocks noGrp="1" noChangeArrowheads="1"/>
          </p:cNvSpPr>
          <p:nvPr>
            <p:ph type="title" idx="4294967295"/>
          </p:nvPr>
        </p:nvSpPr>
        <p:spPr>
          <a:xfrm>
            <a:off x="0" y="0"/>
            <a:ext cx="9144000" cy="1143000"/>
          </a:xfrm>
          <a:noFill/>
        </p:spPr>
        <p:txBody>
          <a:bodyPr/>
          <a:lstStyle/>
          <a:p>
            <a:r>
              <a:rPr lang="en-US" sz="3200"/>
              <a:t>Acoustic-Level Information</a:t>
            </a:r>
          </a:p>
        </p:txBody>
      </p:sp>
      <p:sp>
        <p:nvSpPr>
          <p:cNvPr id="558087" name="Text Box 7"/>
          <p:cNvSpPr txBox="1">
            <a:spLocks noChangeArrowheads="1"/>
          </p:cNvSpPr>
          <p:nvPr/>
        </p:nvSpPr>
        <p:spPr bwMode="auto">
          <a:xfrm>
            <a:off x="304800" y="1143000"/>
            <a:ext cx="8229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Language sounds</a:t>
            </a:r>
            <a:endParaRPr lang="en-US" sz="2000" b="0">
              <a:solidFill>
                <a:srgbClr val="C29EF1"/>
              </a:solidFill>
              <a:effectLst>
                <a:outerShdw blurRad="38100" dist="38100" dir="2700000" algn="tl">
                  <a:srgbClr val="000000"/>
                </a:outerShdw>
              </a:effectLst>
            </a:endParaRPr>
          </a:p>
          <a:p>
            <a:r>
              <a:rPr lang="en-US" sz="2000" b="0"/>
              <a:t>	Timing: Voice Onset Time (VOT)</a:t>
            </a:r>
            <a:endParaRPr lang="en-US" sz="2000" b="0">
              <a:solidFill>
                <a:srgbClr val="C29EF1"/>
              </a:solidFill>
              <a:effectLst>
                <a:outerShdw blurRad="38100" dist="38100" dir="2700000" algn="tl">
                  <a:srgbClr val="000000"/>
                </a:outerShdw>
              </a:effectLst>
            </a:endParaRPr>
          </a:p>
        </p:txBody>
      </p:sp>
      <p:pic>
        <p:nvPicPr>
          <p:cNvPr id="730116" name="Picture 8"/>
          <p:cNvPicPr>
            <a:picLocks noChangeAspect="1" noChangeArrowheads="1"/>
          </p:cNvPicPr>
          <p:nvPr/>
        </p:nvPicPr>
        <p:blipFill>
          <a:blip r:embed="rId10"/>
          <a:srcRect/>
          <a:stretch>
            <a:fillRect/>
          </a:stretch>
        </p:blipFill>
        <p:spPr bwMode="auto">
          <a:xfrm>
            <a:off x="762000" y="1905000"/>
            <a:ext cx="7121525" cy="4557713"/>
          </a:xfrm>
          <a:prstGeom prst="rect">
            <a:avLst/>
          </a:prstGeom>
          <a:noFill/>
          <a:ln w="9525">
            <a:noFill/>
            <a:miter lim="800000"/>
            <a:headEnd/>
            <a:tailEnd/>
          </a:ln>
        </p:spPr>
      </p:pic>
      <p:pic>
        <p:nvPicPr>
          <p:cNvPr id="558089" name="Picture 9">
            <a:hlinkClick r:id="" action="ppaction://media"/>
          </p:cNvPr>
          <p:cNvPicPr>
            <a:picLocks noRot="1" noChangeAspect="1" noChangeArrowheads="1"/>
          </p:cNvPicPr>
          <p:nvPr>
            <a:wavAudioFile r:embed="rId1" name="Embedded Sound 10"/>
          </p:nvPr>
        </p:nvPicPr>
        <p:blipFill>
          <a:blip r:embed="rId11"/>
          <a:srcRect/>
          <a:stretch>
            <a:fillRect/>
          </a:stretch>
        </p:blipFill>
        <p:spPr bwMode="auto">
          <a:xfrm>
            <a:off x="8001000" y="2362200"/>
            <a:ext cx="406400" cy="406400"/>
          </a:xfrm>
          <a:prstGeom prst="rect">
            <a:avLst/>
          </a:prstGeom>
          <a:noFill/>
          <a:ln w="9525">
            <a:noFill/>
            <a:miter lim="800000"/>
            <a:headEnd/>
            <a:tailEnd/>
          </a:ln>
        </p:spPr>
      </p:pic>
      <p:pic>
        <p:nvPicPr>
          <p:cNvPr id="558090" name="Picture 10">
            <a:hlinkClick r:id="" action="ppaction://media"/>
          </p:cNvPr>
          <p:cNvPicPr>
            <a:picLocks noRot="1" noChangeAspect="1" noChangeArrowheads="1"/>
          </p:cNvPicPr>
          <p:nvPr>
            <a:wavAudioFile r:embed="rId2" name="Embedded Sound 11"/>
          </p:nvPr>
        </p:nvPicPr>
        <p:blipFill>
          <a:blip r:embed="rId11"/>
          <a:srcRect/>
          <a:stretch>
            <a:fillRect/>
          </a:stretch>
        </p:blipFill>
        <p:spPr bwMode="auto">
          <a:xfrm>
            <a:off x="8001000" y="2895600"/>
            <a:ext cx="406400" cy="406400"/>
          </a:xfrm>
          <a:prstGeom prst="rect">
            <a:avLst/>
          </a:prstGeom>
          <a:noFill/>
          <a:ln w="9525">
            <a:noFill/>
            <a:miter lim="800000"/>
            <a:headEnd/>
            <a:tailEnd/>
          </a:ln>
        </p:spPr>
      </p:pic>
      <p:pic>
        <p:nvPicPr>
          <p:cNvPr id="558091" name="Picture 11">
            <a:hlinkClick r:id="" action="ppaction://media"/>
          </p:cNvPr>
          <p:cNvPicPr>
            <a:picLocks noRot="1" noChangeAspect="1" noChangeArrowheads="1"/>
          </p:cNvPicPr>
          <p:nvPr>
            <a:wavAudioFile r:embed="rId3" name="Embedded Sound 12"/>
          </p:nvPr>
        </p:nvPicPr>
        <p:blipFill>
          <a:blip r:embed="rId11"/>
          <a:srcRect/>
          <a:stretch>
            <a:fillRect/>
          </a:stretch>
        </p:blipFill>
        <p:spPr bwMode="auto">
          <a:xfrm>
            <a:off x="8001000" y="3505200"/>
            <a:ext cx="406400" cy="406400"/>
          </a:xfrm>
          <a:prstGeom prst="rect">
            <a:avLst/>
          </a:prstGeom>
          <a:noFill/>
          <a:ln w="9525">
            <a:noFill/>
            <a:miter lim="800000"/>
            <a:headEnd/>
            <a:tailEnd/>
          </a:ln>
        </p:spPr>
      </p:pic>
      <p:pic>
        <p:nvPicPr>
          <p:cNvPr id="558092" name="Picture 12">
            <a:hlinkClick r:id="" action="ppaction://media"/>
          </p:cNvPr>
          <p:cNvPicPr>
            <a:picLocks noRot="1" noChangeAspect="1" noChangeArrowheads="1"/>
          </p:cNvPicPr>
          <p:nvPr>
            <a:wavAudioFile r:embed="rId4" name="Embedded Sound 13"/>
          </p:nvPr>
        </p:nvPicPr>
        <p:blipFill>
          <a:blip r:embed="rId11"/>
          <a:srcRect/>
          <a:stretch>
            <a:fillRect/>
          </a:stretch>
        </p:blipFill>
        <p:spPr bwMode="auto">
          <a:xfrm>
            <a:off x="8001000" y="4114800"/>
            <a:ext cx="406400" cy="406400"/>
          </a:xfrm>
          <a:prstGeom prst="rect">
            <a:avLst/>
          </a:prstGeom>
          <a:noFill/>
          <a:ln w="9525">
            <a:noFill/>
            <a:miter lim="800000"/>
            <a:headEnd/>
            <a:tailEnd/>
          </a:ln>
        </p:spPr>
      </p:pic>
      <p:pic>
        <p:nvPicPr>
          <p:cNvPr id="558093" name="Picture 13">
            <a:hlinkClick r:id="" action="ppaction://media"/>
          </p:cNvPr>
          <p:cNvPicPr>
            <a:picLocks noRot="1" noChangeAspect="1" noChangeArrowheads="1"/>
          </p:cNvPicPr>
          <p:nvPr>
            <a:wavAudioFile r:embed="rId5" name="Embedded Sound 14"/>
          </p:nvPr>
        </p:nvPicPr>
        <p:blipFill>
          <a:blip r:embed="rId11"/>
          <a:srcRect/>
          <a:stretch>
            <a:fillRect/>
          </a:stretch>
        </p:blipFill>
        <p:spPr bwMode="auto">
          <a:xfrm>
            <a:off x="8001000" y="4648200"/>
            <a:ext cx="406400" cy="406400"/>
          </a:xfrm>
          <a:prstGeom prst="rect">
            <a:avLst/>
          </a:prstGeom>
          <a:noFill/>
          <a:ln w="9525">
            <a:noFill/>
            <a:miter lim="800000"/>
            <a:headEnd/>
            <a:tailEnd/>
          </a:ln>
        </p:spPr>
      </p:pic>
      <p:pic>
        <p:nvPicPr>
          <p:cNvPr id="558094" name="Picture 14">
            <a:hlinkClick r:id="" action="ppaction://media"/>
          </p:cNvPr>
          <p:cNvPicPr>
            <a:picLocks noRot="1" noChangeAspect="1" noChangeArrowheads="1"/>
          </p:cNvPicPr>
          <p:nvPr>
            <a:wavAudioFile r:embed="rId6" name="Embedded Sound 15"/>
          </p:nvPr>
        </p:nvPicPr>
        <p:blipFill>
          <a:blip r:embed="rId11"/>
          <a:srcRect/>
          <a:stretch>
            <a:fillRect/>
          </a:stretch>
        </p:blipFill>
        <p:spPr bwMode="auto">
          <a:xfrm>
            <a:off x="8001000" y="5181600"/>
            <a:ext cx="406400" cy="406400"/>
          </a:xfrm>
          <a:prstGeom prst="rect">
            <a:avLst/>
          </a:prstGeom>
          <a:noFill/>
          <a:ln w="9525">
            <a:noFill/>
            <a:miter lim="800000"/>
            <a:headEnd/>
            <a:tailEnd/>
          </a:ln>
        </p:spPr>
      </p:pic>
      <p:pic>
        <p:nvPicPr>
          <p:cNvPr id="558095" name="Picture 15">
            <a:hlinkClick r:id="" action="ppaction://media"/>
          </p:cNvPr>
          <p:cNvPicPr>
            <a:picLocks noRot="1" noChangeAspect="1" noChangeArrowheads="1"/>
          </p:cNvPicPr>
          <p:nvPr>
            <a:wavAudioFile r:embed="rId7" name="Embedded Sound 16"/>
          </p:nvPr>
        </p:nvPicPr>
        <p:blipFill>
          <a:blip r:embed="rId11"/>
          <a:srcRect/>
          <a:stretch>
            <a:fillRect/>
          </a:stretch>
        </p:blipFill>
        <p:spPr bwMode="auto">
          <a:xfrm>
            <a:off x="8001000" y="5715000"/>
            <a:ext cx="406400" cy="406400"/>
          </a:xfrm>
          <a:prstGeom prst="rect">
            <a:avLst/>
          </a:prstGeom>
          <a:noFill/>
          <a:ln w="9525">
            <a:noFill/>
            <a:miter lim="800000"/>
            <a:headEnd/>
            <a:tailEnd/>
          </a:ln>
        </p:spPr>
      </p:pic>
      <p:sp>
        <p:nvSpPr>
          <p:cNvPr id="730124" name="AutoShape 16"/>
          <p:cNvSpPr>
            <a:spLocks noChangeArrowheads="1"/>
          </p:cNvSpPr>
          <p:nvPr/>
        </p:nvSpPr>
        <p:spPr bwMode="auto">
          <a:xfrm>
            <a:off x="1016000" y="6477000"/>
            <a:ext cx="1219200" cy="152400"/>
          </a:xfrm>
          <a:prstGeom prst="leftRightArrow">
            <a:avLst>
              <a:gd name="adj1" fmla="val 50000"/>
              <a:gd name="adj2" fmla="val 160000"/>
            </a:avLst>
          </a:prstGeom>
          <a:solidFill>
            <a:srgbClr val="BB05FD"/>
          </a:solidFill>
          <a:ln w="9525">
            <a:solidFill>
              <a:schemeClr val="tx1"/>
            </a:solidFill>
            <a:miter lim="800000"/>
            <a:headEnd/>
            <a:tailEnd/>
          </a:ln>
        </p:spPr>
        <p:txBody>
          <a:bodyPr wrap="none" anchor="ctr">
            <a:prstTxWarp prst="textNoShape">
              <a:avLst/>
            </a:prstTxWarp>
          </a:bodyPr>
          <a:lstStyle/>
          <a:p>
            <a:endParaRPr lang="en-US" b="0"/>
          </a:p>
        </p:txBody>
      </p:sp>
      <p:sp>
        <p:nvSpPr>
          <p:cNvPr id="730125" name="Text Box 17"/>
          <p:cNvSpPr txBox="1">
            <a:spLocks noChangeArrowheads="1"/>
          </p:cNvSpPr>
          <p:nvPr/>
        </p:nvSpPr>
        <p:spPr bwMode="auto">
          <a:xfrm>
            <a:off x="2286000" y="6491288"/>
            <a:ext cx="806450" cy="366712"/>
          </a:xfrm>
          <a:prstGeom prst="rect">
            <a:avLst/>
          </a:prstGeom>
          <a:noFill/>
          <a:ln w="9525">
            <a:noFill/>
            <a:miter lim="800000"/>
            <a:headEnd/>
            <a:tailEnd/>
          </a:ln>
        </p:spPr>
        <p:txBody>
          <a:bodyPr wrap="none">
            <a:prstTxWarp prst="textNoShape">
              <a:avLst/>
            </a:prstTxWarp>
            <a:spAutoFit/>
          </a:bodyPr>
          <a:lstStyle/>
          <a:p>
            <a:r>
              <a:rPr lang="en-US" sz="1800" b="0">
                <a:solidFill>
                  <a:schemeClr val="bg2"/>
                </a:solidFill>
              </a:rPr>
              <a:t>60 ms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808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58089"/>
                                        </p:tgtEl>
                                      </p:cBhvr>
                                    </p:cmd>
                                  </p:childTnLst>
                                </p:cTn>
                              </p:par>
                            </p:childTnLst>
                          </p:cTn>
                        </p:par>
                      </p:childTnLst>
                    </p:cTn>
                  </p:par>
                </p:childTnLst>
              </p:cTn>
              <p:nextCondLst>
                <p:cond evt="onClick" delay="0">
                  <p:tgtEl>
                    <p:spTgt spid="558089"/>
                  </p:tgtEl>
                </p:cond>
              </p:nextCondLst>
            </p:seq>
            <p:seq concurrent="1" nextAc="seek">
              <p:cTn id="7" restart="whenNotActive" fill="hold" evtFilter="cancelBubble" nodeType="interactiveSeq">
                <p:stCondLst>
                  <p:cond evt="onClick" delay="0">
                    <p:tgtEl>
                      <p:spTgt spid="55809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58090"/>
                                        </p:tgtEl>
                                      </p:cBhvr>
                                    </p:cmd>
                                  </p:childTnLst>
                                </p:cTn>
                              </p:par>
                            </p:childTnLst>
                          </p:cTn>
                        </p:par>
                      </p:childTnLst>
                    </p:cTn>
                  </p:par>
                </p:childTnLst>
              </p:cTn>
              <p:nextCondLst>
                <p:cond evt="onClick" delay="0">
                  <p:tgtEl>
                    <p:spTgt spid="558090"/>
                  </p:tgtEl>
                </p:cond>
              </p:nextCondLst>
            </p:seq>
            <p:seq concurrent="1" nextAc="seek">
              <p:cTn id="12" restart="whenNotActive" fill="hold" evtFilter="cancelBubble" nodeType="interactiveSeq">
                <p:stCondLst>
                  <p:cond evt="onClick" delay="0">
                    <p:tgtEl>
                      <p:spTgt spid="558091"/>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558091"/>
                                        </p:tgtEl>
                                      </p:cBhvr>
                                    </p:cmd>
                                  </p:childTnLst>
                                </p:cTn>
                              </p:par>
                            </p:childTnLst>
                          </p:cTn>
                        </p:par>
                      </p:childTnLst>
                    </p:cTn>
                  </p:par>
                </p:childTnLst>
              </p:cTn>
              <p:nextCondLst>
                <p:cond evt="onClick" delay="0">
                  <p:tgtEl>
                    <p:spTgt spid="558091"/>
                  </p:tgtEl>
                </p:cond>
              </p:nextCondLst>
            </p:seq>
            <p:seq concurrent="1" nextAc="seek">
              <p:cTn id="17" restart="whenNotActive" fill="hold" evtFilter="cancelBubble" nodeType="interactiveSeq">
                <p:stCondLst>
                  <p:cond evt="onClick" delay="0">
                    <p:tgtEl>
                      <p:spTgt spid="558092"/>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558092"/>
                                        </p:tgtEl>
                                      </p:cBhvr>
                                    </p:cmd>
                                  </p:childTnLst>
                                </p:cTn>
                              </p:par>
                            </p:childTnLst>
                          </p:cTn>
                        </p:par>
                      </p:childTnLst>
                    </p:cTn>
                  </p:par>
                </p:childTnLst>
              </p:cTn>
              <p:nextCondLst>
                <p:cond evt="onClick" delay="0">
                  <p:tgtEl>
                    <p:spTgt spid="558092"/>
                  </p:tgtEl>
                </p:cond>
              </p:nextCondLst>
            </p:seq>
            <p:seq concurrent="1" nextAc="seek">
              <p:cTn id="22" restart="whenNotActive" fill="hold" evtFilter="cancelBubble" nodeType="interactiveSeq">
                <p:stCondLst>
                  <p:cond evt="onClick" delay="0">
                    <p:tgtEl>
                      <p:spTgt spid="558093"/>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558093"/>
                                        </p:tgtEl>
                                      </p:cBhvr>
                                    </p:cmd>
                                  </p:childTnLst>
                                </p:cTn>
                              </p:par>
                            </p:childTnLst>
                          </p:cTn>
                        </p:par>
                      </p:childTnLst>
                    </p:cTn>
                  </p:par>
                </p:childTnLst>
              </p:cTn>
              <p:nextCondLst>
                <p:cond evt="onClick" delay="0">
                  <p:tgtEl>
                    <p:spTgt spid="558093"/>
                  </p:tgtEl>
                </p:cond>
              </p:nextCondLst>
            </p:seq>
            <p:seq concurrent="1" nextAc="seek">
              <p:cTn id="27" restart="whenNotActive" fill="hold" evtFilter="cancelBubble" nodeType="interactiveSeq">
                <p:stCondLst>
                  <p:cond evt="onClick" delay="0">
                    <p:tgtEl>
                      <p:spTgt spid="55809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558094"/>
                                        </p:tgtEl>
                                      </p:cBhvr>
                                    </p:cmd>
                                  </p:childTnLst>
                                </p:cTn>
                              </p:par>
                            </p:childTnLst>
                          </p:cTn>
                        </p:par>
                      </p:childTnLst>
                    </p:cTn>
                  </p:par>
                </p:childTnLst>
              </p:cTn>
              <p:nextCondLst>
                <p:cond evt="onClick" delay="0">
                  <p:tgtEl>
                    <p:spTgt spid="558094"/>
                  </p:tgtEl>
                </p:cond>
              </p:nextCondLst>
            </p:seq>
            <p:seq concurrent="1" nextAc="seek">
              <p:cTn id="32" restart="whenNotActive" fill="hold" evtFilter="cancelBubble" nodeType="interactiveSeq">
                <p:stCondLst>
                  <p:cond evt="onClick" delay="0">
                    <p:tgtEl>
                      <p:spTgt spid="55809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558095"/>
                                        </p:tgtEl>
                                      </p:cBhvr>
                                    </p:cmd>
                                  </p:childTnLst>
                                </p:cTn>
                              </p:par>
                            </p:childTnLst>
                          </p:cTn>
                        </p:par>
                      </p:childTnLst>
                    </p:cTn>
                  </p:par>
                </p:childTnLst>
              </p:cTn>
              <p:nextCondLst>
                <p:cond evt="onClick" delay="0">
                  <p:tgtEl>
                    <p:spTgt spid="558095"/>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58089"/>
                </p:tgtEl>
              </p:cMediaNode>
            </p:audio>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558090"/>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558091"/>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558092"/>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58093"/>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558094"/>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58095"/>
                </p:tgtEl>
              </p:cMediaNode>
            </p:audi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2162" name="Rectangle 2"/>
          <p:cNvSpPr>
            <a:spLocks noGrp="1" noChangeArrowheads="1"/>
          </p:cNvSpPr>
          <p:nvPr>
            <p:ph type="title" idx="4294967295"/>
          </p:nvPr>
        </p:nvSpPr>
        <p:spPr>
          <a:xfrm>
            <a:off x="1295400" y="0"/>
            <a:ext cx="6781800" cy="1143000"/>
          </a:xfrm>
        </p:spPr>
        <p:txBody>
          <a:bodyPr/>
          <a:lstStyle/>
          <a:p>
            <a:r>
              <a:rPr lang="en-US" sz="3200">
                <a:ea typeface="Lucida Sans Unicode" pitchFamily="-84" charset="0"/>
                <a:cs typeface="Lucida Sans Unicode" pitchFamily="-84" charset="0"/>
              </a:rPr>
              <a:t>English VOT production</a:t>
            </a:r>
            <a:endParaRPr lang="en-US">
              <a:ea typeface="Lucida Sans Unicode" pitchFamily="-84" charset="0"/>
              <a:cs typeface="Lucida Sans Unicode" pitchFamily="-84" charset="0"/>
            </a:endParaRPr>
          </a:p>
        </p:txBody>
      </p:sp>
      <p:sp>
        <p:nvSpPr>
          <p:cNvPr id="732163" name="Rectangle 3"/>
          <p:cNvSpPr>
            <a:spLocks noGrp="1" noChangeArrowheads="1"/>
          </p:cNvSpPr>
          <p:nvPr>
            <p:ph type="body" idx="4294967295"/>
          </p:nvPr>
        </p:nvSpPr>
        <p:spPr>
          <a:xfrm>
            <a:off x="304800" y="990600"/>
            <a:ext cx="8382000" cy="4114800"/>
          </a:xfrm>
        </p:spPr>
        <p:txBody>
          <a:bodyPr/>
          <a:lstStyle/>
          <a:p>
            <a:pPr>
              <a:buFontTx/>
              <a:buNone/>
            </a:pPr>
            <a:r>
              <a:rPr lang="en-US" sz="2000">
                <a:ea typeface="Lucida Sans Unicode" pitchFamily="-84" charset="0"/>
                <a:cs typeface="Lucida Sans Unicode" pitchFamily="-84" charset="0"/>
              </a:rPr>
              <a:t>Not uniform  - </a:t>
            </a:r>
            <a:r>
              <a:rPr lang="en-US" sz="2000">
                <a:solidFill>
                  <a:schemeClr val="tx2"/>
                </a:solidFill>
                <a:ea typeface="Lucida Sans Unicode" pitchFamily="-84" charset="0"/>
                <a:cs typeface="Lucida Sans Unicode" pitchFamily="-84" charset="0"/>
              </a:rPr>
              <a:t>there are 2 categories (distribution is bimodal)</a:t>
            </a:r>
          </a:p>
        </p:txBody>
      </p:sp>
      <p:pic>
        <p:nvPicPr>
          <p:cNvPr id="732164" name="Picture 4" descr="English VOT distribution"/>
          <p:cNvPicPr>
            <a:picLocks noChangeAspect="1" noChangeArrowheads="1"/>
          </p:cNvPicPr>
          <p:nvPr/>
        </p:nvPicPr>
        <p:blipFill>
          <a:blip r:embed="rId3"/>
          <a:srcRect/>
          <a:stretch>
            <a:fillRect/>
          </a:stretch>
        </p:blipFill>
        <p:spPr bwMode="auto">
          <a:xfrm>
            <a:off x="1447800" y="1752600"/>
            <a:ext cx="5867400" cy="3548063"/>
          </a:xfrm>
          <a:prstGeom prst="rect">
            <a:avLst/>
          </a:prstGeom>
          <a:noFill/>
          <a:ln w="9525">
            <a:noFill/>
            <a:miter lim="800000"/>
            <a:headEnd/>
            <a:tailEnd/>
          </a:ln>
        </p:spPr>
      </p:pic>
      <p:sp>
        <p:nvSpPr>
          <p:cNvPr id="732165" name="Oval 5"/>
          <p:cNvSpPr>
            <a:spLocks noChangeArrowheads="1"/>
          </p:cNvSpPr>
          <p:nvPr/>
        </p:nvSpPr>
        <p:spPr bwMode="auto">
          <a:xfrm>
            <a:off x="3581400" y="1905000"/>
            <a:ext cx="1371600" cy="22098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2166" name="Oval 6"/>
          <p:cNvSpPr>
            <a:spLocks noChangeArrowheads="1"/>
          </p:cNvSpPr>
          <p:nvPr/>
        </p:nvSpPr>
        <p:spPr bwMode="auto">
          <a:xfrm>
            <a:off x="4876800" y="1905000"/>
            <a:ext cx="1371600" cy="2209800"/>
          </a:xfrm>
          <a:prstGeom prst="ellipse">
            <a:avLst/>
          </a:prstGeom>
          <a:noFill/>
          <a:ln w="38100">
            <a:solidFill>
              <a:srgbClr val="25B433"/>
            </a:solidFill>
            <a:round/>
            <a:headEnd/>
            <a:tailEnd/>
          </a:ln>
        </p:spPr>
        <p:txBody>
          <a:bodyPr wrap="none" anchor="ctr">
            <a:prstTxWarp prst="textNoShape">
              <a:avLst/>
            </a:prstTxWarp>
          </a:bodyPr>
          <a:lstStyle/>
          <a:p>
            <a:endParaRPr lang="en-US" b="0"/>
          </a:p>
        </p:txBody>
      </p:sp>
      <p:sp>
        <p:nvSpPr>
          <p:cNvPr id="732167" name="AutoShape 7"/>
          <p:cNvSpPr>
            <a:spLocks noChangeArrowheads="1"/>
          </p:cNvSpPr>
          <p:nvPr/>
        </p:nvSpPr>
        <p:spPr bwMode="auto">
          <a:xfrm>
            <a:off x="685800" y="5562600"/>
            <a:ext cx="3886200" cy="304800"/>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b="0"/>
          </a:p>
        </p:txBody>
      </p:sp>
      <p:sp>
        <p:nvSpPr>
          <p:cNvPr id="732168" name="AutoShape 8"/>
          <p:cNvSpPr>
            <a:spLocks noChangeArrowheads="1"/>
          </p:cNvSpPr>
          <p:nvPr/>
        </p:nvSpPr>
        <p:spPr bwMode="auto">
          <a:xfrm>
            <a:off x="4648200" y="5562600"/>
            <a:ext cx="3505200" cy="304800"/>
          </a:xfrm>
          <a:prstGeom prst="roundRect">
            <a:avLst>
              <a:gd name="adj" fmla="val 16667"/>
            </a:avLst>
          </a:prstGeom>
          <a:solidFill>
            <a:srgbClr val="2AFF33"/>
          </a:solidFill>
          <a:ln w="9525">
            <a:solidFill>
              <a:schemeClr val="tx1"/>
            </a:solidFill>
            <a:round/>
            <a:headEnd/>
            <a:tailEnd/>
          </a:ln>
        </p:spPr>
        <p:txBody>
          <a:bodyPr wrap="none" anchor="ctr">
            <a:prstTxWarp prst="textNoShape">
              <a:avLst/>
            </a:prstTxWarp>
          </a:bodyPr>
          <a:lstStyle/>
          <a:p>
            <a:endParaRPr lang="en-US" b="0"/>
          </a:p>
        </p:txBody>
      </p:sp>
      <p:sp>
        <p:nvSpPr>
          <p:cNvPr id="732169" name="Text Box 9"/>
          <p:cNvSpPr txBox="1">
            <a:spLocks noChangeArrowheads="1"/>
          </p:cNvSpPr>
          <p:nvPr/>
        </p:nvSpPr>
        <p:spPr bwMode="auto">
          <a:xfrm>
            <a:off x="2438400" y="6019800"/>
            <a:ext cx="5164138" cy="457200"/>
          </a:xfrm>
          <a:prstGeom prst="rect">
            <a:avLst/>
          </a:prstGeom>
          <a:noFill/>
          <a:ln w="9525">
            <a:noFill/>
            <a:miter lim="800000"/>
            <a:headEnd/>
            <a:tailEnd/>
          </a:ln>
        </p:spPr>
        <p:txBody>
          <a:bodyPr wrap="none">
            <a:prstTxWarp prst="textNoShape">
              <a:avLst/>
            </a:prstTxWarp>
            <a:spAutoFit/>
          </a:bodyPr>
          <a:lstStyle/>
          <a:p>
            <a:r>
              <a:rPr lang="en-US"/>
              <a:t>Perception of stimuli: 2 categories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4210" name="Picture 4"/>
          <p:cNvPicPr>
            <a:picLocks noChangeAspect="1" noChangeArrowheads="1"/>
          </p:cNvPicPr>
          <p:nvPr/>
        </p:nvPicPr>
        <p:blipFill>
          <a:blip r:embed="rId3"/>
          <a:srcRect/>
          <a:stretch>
            <a:fillRect/>
          </a:stretch>
        </p:blipFill>
        <p:spPr bwMode="auto">
          <a:xfrm>
            <a:off x="0" y="0"/>
            <a:ext cx="4438650" cy="6934200"/>
          </a:xfrm>
          <a:prstGeom prst="rect">
            <a:avLst/>
          </a:prstGeom>
          <a:noFill/>
          <a:ln w="9525">
            <a:noFill/>
            <a:miter lim="800000"/>
            <a:headEnd/>
            <a:tailEnd/>
          </a:ln>
        </p:spPr>
      </p:pic>
      <p:pic>
        <p:nvPicPr>
          <p:cNvPr id="734211" name="Picture 5"/>
          <p:cNvPicPr>
            <a:picLocks noChangeAspect="1" noChangeArrowheads="1"/>
          </p:cNvPicPr>
          <p:nvPr/>
        </p:nvPicPr>
        <p:blipFill>
          <a:blip r:embed="rId4"/>
          <a:srcRect/>
          <a:stretch>
            <a:fillRect/>
          </a:stretch>
        </p:blipFill>
        <p:spPr bwMode="auto">
          <a:xfrm>
            <a:off x="4351338" y="0"/>
            <a:ext cx="4984750" cy="6934200"/>
          </a:xfrm>
          <a:prstGeom prst="rect">
            <a:avLst/>
          </a:prstGeom>
          <a:noFill/>
          <a:ln w="9525">
            <a:noFill/>
            <a:miter lim="800000"/>
            <a:headEnd/>
            <a:tailEnd/>
          </a:ln>
        </p:spPr>
      </p:pic>
      <p:sp>
        <p:nvSpPr>
          <p:cNvPr id="734212" name="Rectangle 6"/>
          <p:cNvSpPr>
            <a:spLocks noChangeArrowheads="1"/>
          </p:cNvSpPr>
          <p:nvPr/>
        </p:nvSpPr>
        <p:spPr bwMode="auto">
          <a:xfrm>
            <a:off x="3563938" y="327025"/>
            <a:ext cx="769937"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Dutch</a:t>
            </a:r>
          </a:p>
        </p:txBody>
      </p:sp>
      <p:sp>
        <p:nvSpPr>
          <p:cNvPr id="734213" name="Rectangle 7"/>
          <p:cNvSpPr>
            <a:spLocks noChangeArrowheads="1"/>
          </p:cNvSpPr>
          <p:nvPr/>
        </p:nvSpPr>
        <p:spPr bwMode="auto">
          <a:xfrm>
            <a:off x="3609975" y="142240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Spanish</a:t>
            </a:r>
          </a:p>
        </p:txBody>
      </p:sp>
      <p:sp>
        <p:nvSpPr>
          <p:cNvPr id="734214" name="Rectangle 8"/>
          <p:cNvSpPr>
            <a:spLocks noChangeArrowheads="1"/>
          </p:cNvSpPr>
          <p:nvPr/>
        </p:nvSpPr>
        <p:spPr bwMode="auto">
          <a:xfrm>
            <a:off x="3608388" y="2586038"/>
            <a:ext cx="769937" cy="442912"/>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Hungarian</a:t>
            </a:r>
          </a:p>
        </p:txBody>
      </p:sp>
      <p:sp>
        <p:nvSpPr>
          <p:cNvPr id="734215" name="Rectangle 9"/>
          <p:cNvSpPr>
            <a:spLocks noChangeArrowheads="1"/>
          </p:cNvSpPr>
          <p:nvPr/>
        </p:nvSpPr>
        <p:spPr bwMode="auto">
          <a:xfrm>
            <a:off x="3606800" y="598170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English</a:t>
            </a:r>
          </a:p>
        </p:txBody>
      </p:sp>
      <p:sp>
        <p:nvSpPr>
          <p:cNvPr id="734216" name="Rectangle 10"/>
          <p:cNvSpPr>
            <a:spLocks noChangeArrowheads="1"/>
          </p:cNvSpPr>
          <p:nvPr/>
        </p:nvSpPr>
        <p:spPr bwMode="auto">
          <a:xfrm>
            <a:off x="3657600" y="487680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Cantonese</a:t>
            </a:r>
          </a:p>
        </p:txBody>
      </p:sp>
      <p:sp>
        <p:nvSpPr>
          <p:cNvPr id="734217" name="Rectangle 11"/>
          <p:cNvSpPr>
            <a:spLocks noChangeArrowheads="1"/>
          </p:cNvSpPr>
          <p:nvPr/>
        </p:nvSpPr>
        <p:spPr bwMode="auto">
          <a:xfrm>
            <a:off x="3638550" y="374015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Tamil</a:t>
            </a:r>
          </a:p>
        </p:txBody>
      </p:sp>
      <p:sp>
        <p:nvSpPr>
          <p:cNvPr id="734218" name="Rectangle 12"/>
          <p:cNvSpPr>
            <a:spLocks noChangeArrowheads="1"/>
          </p:cNvSpPr>
          <p:nvPr/>
        </p:nvSpPr>
        <p:spPr bwMode="auto">
          <a:xfrm>
            <a:off x="8274050" y="592455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Marathi</a:t>
            </a:r>
          </a:p>
        </p:txBody>
      </p:sp>
      <p:sp>
        <p:nvSpPr>
          <p:cNvPr id="734219" name="Rectangle 13"/>
          <p:cNvSpPr>
            <a:spLocks noChangeArrowheads="1"/>
          </p:cNvSpPr>
          <p:nvPr/>
        </p:nvSpPr>
        <p:spPr bwMode="auto">
          <a:xfrm>
            <a:off x="8293100" y="464185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Hindi</a:t>
            </a:r>
          </a:p>
        </p:txBody>
      </p:sp>
      <p:sp>
        <p:nvSpPr>
          <p:cNvPr id="734220" name="Rectangle 14"/>
          <p:cNvSpPr>
            <a:spLocks noChangeArrowheads="1"/>
          </p:cNvSpPr>
          <p:nvPr/>
        </p:nvSpPr>
        <p:spPr bwMode="auto">
          <a:xfrm>
            <a:off x="8223250" y="334645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Korean</a:t>
            </a:r>
          </a:p>
        </p:txBody>
      </p:sp>
      <p:sp>
        <p:nvSpPr>
          <p:cNvPr id="734221" name="Rectangle 15"/>
          <p:cNvSpPr>
            <a:spLocks noChangeArrowheads="1"/>
          </p:cNvSpPr>
          <p:nvPr/>
        </p:nvSpPr>
        <p:spPr bwMode="auto">
          <a:xfrm>
            <a:off x="8305800" y="205740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Thai</a:t>
            </a:r>
          </a:p>
        </p:txBody>
      </p:sp>
      <p:sp>
        <p:nvSpPr>
          <p:cNvPr id="734222" name="Rectangle 16"/>
          <p:cNvSpPr>
            <a:spLocks noChangeArrowheads="1"/>
          </p:cNvSpPr>
          <p:nvPr/>
        </p:nvSpPr>
        <p:spPr bwMode="auto">
          <a:xfrm>
            <a:off x="8267700" y="723900"/>
            <a:ext cx="769938" cy="442913"/>
          </a:xfrm>
          <a:prstGeom prst="rect">
            <a:avLst/>
          </a:prstGeom>
          <a:solidFill>
            <a:srgbClr val="FFFFFF"/>
          </a:solidFill>
          <a:ln w="9525">
            <a:noFill/>
            <a:miter lim="800000"/>
            <a:headEnd/>
            <a:tailEnd/>
          </a:ln>
        </p:spPr>
        <p:txBody>
          <a:bodyPr wrap="none" anchor="ctr">
            <a:prstTxWarp prst="textNoShape">
              <a:avLst/>
            </a:prstTxWarp>
          </a:bodyPr>
          <a:lstStyle/>
          <a:p>
            <a:pPr algn="ctr"/>
            <a:r>
              <a:rPr lang="en-US" sz="1800" b="0">
                <a:solidFill>
                  <a:schemeClr val="tx2"/>
                </a:solidFill>
                <a:latin typeface="Tahoma" pitchFamily="-84" charset="0"/>
              </a:rPr>
              <a:t>Eastern </a:t>
            </a:r>
          </a:p>
          <a:p>
            <a:pPr algn="ctr"/>
            <a:r>
              <a:rPr lang="en-US" sz="1800" b="0">
                <a:solidFill>
                  <a:schemeClr val="tx2"/>
                </a:solidFill>
                <a:latin typeface="Tahoma" pitchFamily="-84" charset="0"/>
              </a:rPr>
              <a:t>Armenian</a:t>
            </a:r>
          </a:p>
        </p:txBody>
      </p:sp>
      <p:sp>
        <p:nvSpPr>
          <p:cNvPr id="734223" name="Oval 17"/>
          <p:cNvSpPr>
            <a:spLocks noChangeArrowheads="1"/>
          </p:cNvSpPr>
          <p:nvPr/>
        </p:nvSpPr>
        <p:spPr bwMode="auto">
          <a:xfrm>
            <a:off x="2438400" y="381000"/>
            <a:ext cx="381000" cy="533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4" name="Oval 18"/>
          <p:cNvSpPr>
            <a:spLocks noChangeArrowheads="1"/>
          </p:cNvSpPr>
          <p:nvPr/>
        </p:nvSpPr>
        <p:spPr bwMode="auto">
          <a:xfrm>
            <a:off x="2438400" y="1524000"/>
            <a:ext cx="381000" cy="533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5" name="Oval 19"/>
          <p:cNvSpPr>
            <a:spLocks noChangeArrowheads="1"/>
          </p:cNvSpPr>
          <p:nvPr/>
        </p:nvSpPr>
        <p:spPr bwMode="auto">
          <a:xfrm>
            <a:off x="2438400" y="2362200"/>
            <a:ext cx="381000" cy="914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6" name="Oval 20"/>
          <p:cNvSpPr>
            <a:spLocks noChangeArrowheads="1"/>
          </p:cNvSpPr>
          <p:nvPr/>
        </p:nvSpPr>
        <p:spPr bwMode="auto">
          <a:xfrm>
            <a:off x="2514600" y="3505200"/>
            <a:ext cx="381000" cy="914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7" name="Oval 21"/>
          <p:cNvSpPr>
            <a:spLocks noChangeArrowheads="1"/>
          </p:cNvSpPr>
          <p:nvPr/>
        </p:nvSpPr>
        <p:spPr bwMode="auto">
          <a:xfrm>
            <a:off x="2590800" y="4648200"/>
            <a:ext cx="381000" cy="914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8" name="Oval 22"/>
          <p:cNvSpPr>
            <a:spLocks noChangeArrowheads="1"/>
          </p:cNvSpPr>
          <p:nvPr/>
        </p:nvSpPr>
        <p:spPr bwMode="auto">
          <a:xfrm>
            <a:off x="2743200" y="6248400"/>
            <a:ext cx="685800" cy="3810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29" name="Oval 23"/>
          <p:cNvSpPr>
            <a:spLocks noChangeArrowheads="1"/>
          </p:cNvSpPr>
          <p:nvPr/>
        </p:nvSpPr>
        <p:spPr bwMode="auto">
          <a:xfrm>
            <a:off x="6934200" y="5867400"/>
            <a:ext cx="381000" cy="6858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30" name="Oval 24"/>
          <p:cNvSpPr>
            <a:spLocks noChangeArrowheads="1"/>
          </p:cNvSpPr>
          <p:nvPr/>
        </p:nvSpPr>
        <p:spPr bwMode="auto">
          <a:xfrm>
            <a:off x="6934200" y="4572000"/>
            <a:ext cx="381000" cy="6858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31" name="Oval 25"/>
          <p:cNvSpPr>
            <a:spLocks noChangeArrowheads="1"/>
          </p:cNvSpPr>
          <p:nvPr/>
        </p:nvSpPr>
        <p:spPr bwMode="auto">
          <a:xfrm>
            <a:off x="6858000" y="3200400"/>
            <a:ext cx="304800" cy="6858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32" name="Oval 26"/>
          <p:cNvSpPr>
            <a:spLocks noChangeArrowheads="1"/>
          </p:cNvSpPr>
          <p:nvPr/>
        </p:nvSpPr>
        <p:spPr bwMode="auto">
          <a:xfrm>
            <a:off x="6858000" y="1981200"/>
            <a:ext cx="304800" cy="6858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33" name="Oval 27"/>
          <p:cNvSpPr>
            <a:spLocks noChangeArrowheads="1"/>
          </p:cNvSpPr>
          <p:nvPr/>
        </p:nvSpPr>
        <p:spPr bwMode="auto">
          <a:xfrm>
            <a:off x="6858000" y="457200"/>
            <a:ext cx="304800" cy="914400"/>
          </a:xfrm>
          <a:prstGeom prst="ellipse">
            <a:avLst/>
          </a:prstGeom>
          <a:noFill/>
          <a:ln w="38100">
            <a:solidFill>
              <a:schemeClr val="hlink"/>
            </a:solidFill>
            <a:round/>
            <a:headEnd/>
            <a:tailEnd/>
          </a:ln>
        </p:spPr>
        <p:txBody>
          <a:bodyPr wrap="none" anchor="ctr">
            <a:prstTxWarp prst="textNoShape">
              <a:avLst/>
            </a:prstTxWarp>
          </a:bodyPr>
          <a:lstStyle/>
          <a:p>
            <a:endParaRPr lang="en-US" b="0"/>
          </a:p>
        </p:txBody>
      </p:sp>
      <p:sp>
        <p:nvSpPr>
          <p:cNvPr id="734234" name="Oval 28"/>
          <p:cNvSpPr>
            <a:spLocks noChangeArrowheads="1"/>
          </p:cNvSpPr>
          <p:nvPr/>
        </p:nvSpPr>
        <p:spPr bwMode="auto">
          <a:xfrm>
            <a:off x="1371600" y="533400"/>
            <a:ext cx="914400" cy="3810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35" name="Oval 29"/>
          <p:cNvSpPr>
            <a:spLocks noChangeArrowheads="1"/>
          </p:cNvSpPr>
          <p:nvPr/>
        </p:nvSpPr>
        <p:spPr bwMode="auto">
          <a:xfrm>
            <a:off x="990600" y="1676400"/>
            <a:ext cx="1219200" cy="3810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36" name="Oval 30"/>
          <p:cNvSpPr>
            <a:spLocks noChangeArrowheads="1"/>
          </p:cNvSpPr>
          <p:nvPr/>
        </p:nvSpPr>
        <p:spPr bwMode="auto">
          <a:xfrm>
            <a:off x="1600200" y="2895600"/>
            <a:ext cx="6858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37" name="Oval 31"/>
          <p:cNvSpPr>
            <a:spLocks noChangeArrowheads="1"/>
          </p:cNvSpPr>
          <p:nvPr/>
        </p:nvSpPr>
        <p:spPr bwMode="auto">
          <a:xfrm>
            <a:off x="1752600" y="3962400"/>
            <a:ext cx="6858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38" name="Oval 32"/>
          <p:cNvSpPr>
            <a:spLocks noChangeArrowheads="1"/>
          </p:cNvSpPr>
          <p:nvPr/>
        </p:nvSpPr>
        <p:spPr bwMode="auto">
          <a:xfrm>
            <a:off x="2514600" y="5867400"/>
            <a:ext cx="228600" cy="7620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39" name="Oval 33"/>
          <p:cNvSpPr>
            <a:spLocks noChangeArrowheads="1"/>
          </p:cNvSpPr>
          <p:nvPr/>
        </p:nvSpPr>
        <p:spPr bwMode="auto">
          <a:xfrm>
            <a:off x="5562600" y="6248400"/>
            <a:ext cx="9906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40" name="Oval 34"/>
          <p:cNvSpPr>
            <a:spLocks noChangeArrowheads="1"/>
          </p:cNvSpPr>
          <p:nvPr/>
        </p:nvSpPr>
        <p:spPr bwMode="auto">
          <a:xfrm>
            <a:off x="5791200" y="4953000"/>
            <a:ext cx="9906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41" name="Oval 35"/>
          <p:cNvSpPr>
            <a:spLocks noChangeArrowheads="1"/>
          </p:cNvSpPr>
          <p:nvPr/>
        </p:nvSpPr>
        <p:spPr bwMode="auto">
          <a:xfrm>
            <a:off x="5562600" y="2362200"/>
            <a:ext cx="9906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42" name="Oval 36"/>
          <p:cNvSpPr>
            <a:spLocks noChangeArrowheads="1"/>
          </p:cNvSpPr>
          <p:nvPr/>
        </p:nvSpPr>
        <p:spPr bwMode="auto">
          <a:xfrm>
            <a:off x="5791200" y="990600"/>
            <a:ext cx="990600" cy="304800"/>
          </a:xfrm>
          <a:prstGeom prst="ellipse">
            <a:avLst/>
          </a:prstGeom>
          <a:noFill/>
          <a:ln w="38100">
            <a:solidFill>
              <a:srgbClr val="FF208B"/>
            </a:solidFill>
            <a:round/>
            <a:headEnd/>
            <a:tailEnd/>
          </a:ln>
        </p:spPr>
        <p:txBody>
          <a:bodyPr wrap="none" anchor="ctr">
            <a:prstTxWarp prst="textNoShape">
              <a:avLst/>
            </a:prstTxWarp>
          </a:bodyPr>
          <a:lstStyle/>
          <a:p>
            <a:endParaRPr lang="en-US" b="0"/>
          </a:p>
        </p:txBody>
      </p:sp>
      <p:sp>
        <p:nvSpPr>
          <p:cNvPr id="734243" name="Oval 37"/>
          <p:cNvSpPr>
            <a:spLocks noChangeArrowheads="1"/>
          </p:cNvSpPr>
          <p:nvPr/>
        </p:nvSpPr>
        <p:spPr bwMode="auto">
          <a:xfrm>
            <a:off x="7467600" y="838200"/>
            <a:ext cx="457200" cy="5334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4244" name="Oval 38"/>
          <p:cNvSpPr>
            <a:spLocks noChangeArrowheads="1"/>
          </p:cNvSpPr>
          <p:nvPr/>
        </p:nvSpPr>
        <p:spPr bwMode="auto">
          <a:xfrm>
            <a:off x="7162800" y="2209800"/>
            <a:ext cx="609600" cy="5334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4245" name="Oval 39"/>
          <p:cNvSpPr>
            <a:spLocks noChangeArrowheads="1"/>
          </p:cNvSpPr>
          <p:nvPr/>
        </p:nvSpPr>
        <p:spPr bwMode="auto">
          <a:xfrm>
            <a:off x="7467600" y="3429000"/>
            <a:ext cx="609600" cy="5334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4246" name="Oval 40"/>
          <p:cNvSpPr>
            <a:spLocks noChangeArrowheads="1"/>
          </p:cNvSpPr>
          <p:nvPr/>
        </p:nvSpPr>
        <p:spPr bwMode="auto">
          <a:xfrm>
            <a:off x="7467600" y="4724400"/>
            <a:ext cx="381000" cy="5334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4247" name="Oval 41"/>
          <p:cNvSpPr>
            <a:spLocks noChangeArrowheads="1"/>
          </p:cNvSpPr>
          <p:nvPr/>
        </p:nvSpPr>
        <p:spPr bwMode="auto">
          <a:xfrm>
            <a:off x="7391400" y="6248400"/>
            <a:ext cx="685800" cy="3048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
        <p:nvSpPr>
          <p:cNvPr id="734248" name="Oval 42"/>
          <p:cNvSpPr>
            <a:spLocks noChangeArrowheads="1"/>
          </p:cNvSpPr>
          <p:nvPr/>
        </p:nvSpPr>
        <p:spPr bwMode="auto">
          <a:xfrm>
            <a:off x="2971800" y="4876800"/>
            <a:ext cx="685800" cy="609600"/>
          </a:xfrm>
          <a:prstGeom prst="ellipse">
            <a:avLst/>
          </a:prstGeom>
          <a:noFill/>
          <a:ln w="38100">
            <a:solidFill>
              <a:schemeClr val="accent1"/>
            </a:solidFill>
            <a:round/>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1442" name="Rectangle 2"/>
          <p:cNvSpPr>
            <a:spLocks noGrp="1" noChangeArrowheads="1"/>
          </p:cNvSpPr>
          <p:nvPr>
            <p:ph type="title" idx="4294967295"/>
          </p:nvPr>
        </p:nvSpPr>
        <p:spPr/>
        <p:txBody>
          <a:bodyPr/>
          <a:lstStyle/>
          <a:p>
            <a:r>
              <a:rPr lang="en-US" sz="3200"/>
              <a:t>Announcements</a:t>
            </a:r>
          </a:p>
        </p:txBody>
      </p:sp>
      <p:sp>
        <p:nvSpPr>
          <p:cNvPr id="701443" name="Rectangle 3"/>
          <p:cNvSpPr>
            <a:spLocks noGrp="1" noChangeArrowheads="1"/>
          </p:cNvSpPr>
          <p:nvPr>
            <p:ph type="body" idx="4294967295"/>
          </p:nvPr>
        </p:nvSpPr>
        <p:spPr/>
        <p:txBody>
          <a:bodyPr/>
          <a:lstStyle/>
          <a:p>
            <a:pPr>
              <a:buFontTx/>
              <a:buNone/>
            </a:pPr>
            <a:r>
              <a:rPr lang="en-US" sz="2400" dirty="0"/>
              <a:t>Be working on HW1 (due</a:t>
            </a:r>
            <a:r>
              <a:rPr lang="en-US" sz="2400" dirty="0" smtClean="0"/>
              <a:t> 4/19/</a:t>
            </a:r>
            <a:r>
              <a:rPr lang="en-US" sz="2400" dirty="0"/>
              <a:t>12)</a:t>
            </a:r>
          </a:p>
          <a:p>
            <a:pPr>
              <a:buFontTx/>
              <a:buNone/>
            </a:pPr>
            <a:endParaRPr lang="en-US" sz="2400" dirty="0"/>
          </a:p>
          <a:p>
            <a:pPr>
              <a:buFontTx/>
              <a:buNone/>
            </a:pPr>
            <a:r>
              <a:rPr lang="en-US" sz="2400" dirty="0"/>
              <a:t>Review questions available for sounds &amp; sounds of words</a:t>
            </a:r>
          </a:p>
          <a:p>
            <a:pPr>
              <a:buFontTx/>
              <a:buNone/>
            </a:pPr>
            <a:endParaRPr lang="en-US" sz="2400" dirty="0"/>
          </a:p>
          <a:p>
            <a:pPr>
              <a:buFontTx/>
              <a:buNone/>
            </a:pPr>
            <a:r>
              <a:rPr lang="en-US" sz="2400" dirty="0"/>
              <a:t>IPA</a:t>
            </a:r>
            <a:r>
              <a:rPr lang="en-US" sz="2400" dirty="0" smtClean="0"/>
              <a:t> </a:t>
            </a:r>
            <a:r>
              <a:rPr lang="en-US" sz="2400" smtClean="0"/>
              <a:t>sound conversion chart </a:t>
            </a:r>
            <a:r>
              <a:rPr lang="en-US" sz="2400" dirty="0"/>
              <a:t>available</a:t>
            </a:r>
          </a:p>
          <a:p>
            <a:pPr>
              <a:buFontTx/>
              <a:buNone/>
            </a:pPr>
            <a:endParaRPr lang="en-US" sz="2400" dirty="0"/>
          </a:p>
          <a:p>
            <a:pPr>
              <a:buFontTx/>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6258" name="Rectangle 2"/>
          <p:cNvSpPr>
            <a:spLocks noGrp="1" noChangeArrowheads="1"/>
          </p:cNvSpPr>
          <p:nvPr>
            <p:ph type="title" idx="4294967295"/>
          </p:nvPr>
        </p:nvSpPr>
        <p:spPr>
          <a:xfrm>
            <a:off x="685800" y="0"/>
            <a:ext cx="7772400" cy="1143000"/>
          </a:xfrm>
        </p:spPr>
        <p:txBody>
          <a:bodyPr/>
          <a:lstStyle/>
          <a:p>
            <a:r>
              <a:rPr lang="en-US" sz="3200"/>
              <a:t>Perceiving VOT</a:t>
            </a:r>
            <a:endParaRPr lang="en-US"/>
          </a:p>
        </p:txBody>
      </p:sp>
      <p:pic>
        <p:nvPicPr>
          <p:cNvPr id="736259" name="Picture 3"/>
          <p:cNvPicPr>
            <a:picLocks noChangeAspect="1" noChangeArrowheads="1"/>
          </p:cNvPicPr>
          <p:nvPr/>
        </p:nvPicPr>
        <p:blipFill>
          <a:blip r:embed="rId3"/>
          <a:srcRect/>
          <a:stretch>
            <a:fillRect/>
          </a:stretch>
        </p:blipFill>
        <p:spPr bwMode="auto">
          <a:xfrm>
            <a:off x="685800" y="2209800"/>
            <a:ext cx="7769225" cy="3538538"/>
          </a:xfrm>
          <a:prstGeom prst="rect">
            <a:avLst/>
          </a:prstGeom>
          <a:noFill/>
          <a:ln w="9525">
            <a:noFill/>
            <a:miter lim="800000"/>
            <a:headEnd/>
            <a:tailEnd/>
          </a:ln>
        </p:spPr>
      </p:pic>
      <p:sp>
        <p:nvSpPr>
          <p:cNvPr id="736260" name="Text Box 4"/>
          <p:cNvSpPr txBox="1">
            <a:spLocks noChangeArrowheads="1"/>
          </p:cNvSpPr>
          <p:nvPr/>
        </p:nvSpPr>
        <p:spPr bwMode="auto">
          <a:xfrm>
            <a:off x="1676400" y="1524000"/>
            <a:ext cx="6172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‘Categorical Perception’: </a:t>
            </a:r>
            <a:r>
              <a:rPr lang="en-US" sz="2000">
                <a:solidFill>
                  <a:schemeClr val="tx2"/>
                </a:solidFill>
                <a:latin typeface="SILDoulosIPA-Regular" pitchFamily="-84" charset="0"/>
              </a:rPr>
              <a:t>dQ </a:t>
            </a:r>
            <a:r>
              <a:rPr lang="en-US" sz="2000">
                <a:solidFill>
                  <a:schemeClr val="tx2"/>
                </a:solidFill>
                <a:latin typeface="Times New Roman" pitchFamily="-84" charset="0"/>
              </a:rPr>
              <a:t>vs. </a:t>
            </a:r>
            <a:r>
              <a:rPr lang="en-US" sz="2000">
                <a:solidFill>
                  <a:schemeClr val="tx2"/>
                </a:solidFill>
                <a:latin typeface="SILDoulosIPA-Regular" pitchFamily="-84" charset="0"/>
              </a:rPr>
              <a:t>tQ</a:t>
            </a:r>
            <a:endParaRPr lang="en-US" sz="2000" b="0">
              <a:solidFill>
                <a:schemeClr val="tx2"/>
              </a:solidFill>
              <a:latin typeface="Times" pitchFamily="-84" charset="0"/>
            </a:endParaRPr>
          </a:p>
        </p:txBody>
      </p:sp>
      <p:sp>
        <p:nvSpPr>
          <p:cNvPr id="736261" name="Text Box 5"/>
          <p:cNvSpPr txBox="1">
            <a:spLocks noChangeArrowheads="1"/>
          </p:cNvSpPr>
          <p:nvPr/>
        </p:nvSpPr>
        <p:spPr bwMode="auto">
          <a:xfrm>
            <a:off x="381000" y="5867400"/>
            <a:ext cx="5562600" cy="86177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chemeClr val="tx2"/>
                </a:solidFill>
                <a:latin typeface="Times" pitchFamily="-84" charset="0"/>
              </a:rPr>
              <a:t>Decision between </a:t>
            </a:r>
            <a:r>
              <a:rPr lang="en-US" sz="2000" dirty="0" err="1">
                <a:solidFill>
                  <a:schemeClr val="tx2"/>
                </a:solidFill>
                <a:latin typeface="Times" pitchFamily="-84" charset="0"/>
              </a:rPr>
              <a:t>d/t</a:t>
            </a:r>
            <a:endParaRPr lang="en-US" sz="2000" dirty="0">
              <a:solidFill>
                <a:schemeClr val="tx2"/>
              </a:solidFill>
              <a:latin typeface="Times" pitchFamily="-84" charset="0"/>
            </a:endParaRPr>
          </a:p>
          <a:p>
            <a:pPr>
              <a:spcBef>
                <a:spcPct val="50000"/>
              </a:spcBef>
            </a:pPr>
            <a:r>
              <a:rPr lang="en-US" sz="2000" dirty="0">
                <a:solidFill>
                  <a:schemeClr val="tx2"/>
                </a:solidFill>
                <a:latin typeface="Times" pitchFamily="-84" charset="0"/>
              </a:rPr>
              <a:t>Identification </a:t>
            </a:r>
            <a:r>
              <a:rPr lang="en-US" sz="2000" dirty="0" err="1">
                <a:solidFill>
                  <a:schemeClr val="tx2"/>
                </a:solidFill>
                <a:latin typeface="Times" pitchFamily="-84" charset="0"/>
              </a:rPr>
              <a:t>task:“Is</a:t>
            </a:r>
            <a:r>
              <a:rPr lang="en-US" sz="2000" dirty="0">
                <a:solidFill>
                  <a:schemeClr val="tx2"/>
                </a:solidFill>
                <a:latin typeface="Times" pitchFamily="-84" charset="0"/>
              </a:rPr>
              <a:t> this sound</a:t>
            </a:r>
            <a:r>
              <a:rPr lang="en-US" sz="2000" dirty="0" smtClean="0">
                <a:solidFill>
                  <a:schemeClr val="tx2"/>
                </a:solidFill>
                <a:latin typeface="Times" pitchFamily="-84" charset="0"/>
              </a:rPr>
              <a:t> </a:t>
            </a:r>
            <a:r>
              <a:rPr lang="en-US" sz="2000" dirty="0" smtClean="0">
                <a:solidFill>
                  <a:schemeClr val="tx2"/>
                </a:solidFill>
                <a:latin typeface="Times" pitchFamily="-84" charset="0"/>
              </a:rPr>
              <a:t>  </a:t>
            </a:r>
            <a:r>
              <a:rPr lang="en-US" sz="2000" dirty="0" smtClean="0">
                <a:solidFill>
                  <a:schemeClr val="tx2"/>
                </a:solidFill>
                <a:latin typeface="Times" pitchFamily="-84" charset="0"/>
              </a:rPr>
              <a:t>     or  </a:t>
            </a:r>
            <a:r>
              <a:rPr lang="en-US" sz="2000" dirty="0" smtClean="0">
                <a:solidFill>
                  <a:schemeClr val="tx2"/>
                </a:solidFill>
                <a:latin typeface="SILDoulosIPA-Regular" pitchFamily="-84" charset="0"/>
              </a:rPr>
              <a:t>     </a:t>
            </a:r>
            <a:r>
              <a:rPr lang="en-US" sz="2000" dirty="0" smtClean="0">
                <a:solidFill>
                  <a:schemeClr val="tx2"/>
                </a:solidFill>
                <a:latin typeface="Times" pitchFamily="-84" charset="0"/>
              </a:rPr>
              <a:t>?</a:t>
            </a:r>
            <a:r>
              <a:rPr lang="en-US" sz="2000" dirty="0">
                <a:solidFill>
                  <a:schemeClr val="tx2"/>
                </a:solidFill>
                <a:latin typeface="Times" pitchFamily="-84" charset="0"/>
              </a:rPr>
              <a:t>”</a:t>
            </a:r>
            <a:endParaRPr lang="en-US" sz="2000" b="0" dirty="0">
              <a:solidFill>
                <a:schemeClr val="tx2"/>
              </a:solidFill>
              <a:latin typeface="Times" pitchFamily="-84" charset="0"/>
            </a:endParaRPr>
          </a:p>
        </p:txBody>
      </p:sp>
      <p:sp>
        <p:nvSpPr>
          <p:cNvPr id="736262" name="Text Box 6"/>
          <p:cNvSpPr txBox="1">
            <a:spLocks noChangeArrowheads="1"/>
          </p:cNvSpPr>
          <p:nvPr/>
        </p:nvSpPr>
        <p:spPr bwMode="auto">
          <a:xfrm>
            <a:off x="5638800" y="5867400"/>
            <a:ext cx="3124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Time to make decision</a:t>
            </a:r>
            <a:endParaRPr lang="en-US" sz="2000" b="0">
              <a:solidFill>
                <a:schemeClr val="tx2"/>
              </a:solidFill>
              <a:latin typeface="Times" pitchFamily="-84" charset="0"/>
            </a:endParaRPr>
          </a:p>
        </p:txBody>
      </p:sp>
      <p:sp>
        <p:nvSpPr>
          <p:cNvPr id="736263" name="Text Box 7"/>
          <p:cNvSpPr txBox="1">
            <a:spLocks noChangeArrowheads="1"/>
          </p:cNvSpPr>
          <p:nvPr/>
        </p:nvSpPr>
        <p:spPr bwMode="auto">
          <a:xfrm>
            <a:off x="6400800" y="2362200"/>
            <a:ext cx="2073275" cy="1006475"/>
          </a:xfrm>
          <a:prstGeom prst="rect">
            <a:avLst/>
          </a:prstGeom>
          <a:noFill/>
          <a:ln w="9525">
            <a:noFill/>
            <a:miter lim="800000"/>
            <a:headEnd/>
            <a:tailEnd/>
          </a:ln>
        </p:spPr>
        <p:txBody>
          <a:bodyPr>
            <a:prstTxWarp prst="textNoShape">
              <a:avLst/>
            </a:prstTxWarp>
            <a:spAutoFit/>
          </a:bodyPr>
          <a:lstStyle/>
          <a:p>
            <a:r>
              <a:rPr lang="en-US" sz="2000" b="0">
                <a:solidFill>
                  <a:schemeClr val="accent1"/>
                </a:solidFill>
              </a:rPr>
              <a:t>Longer decision time at category boundary</a:t>
            </a:r>
          </a:p>
        </p:txBody>
      </p:sp>
      <p:sp>
        <p:nvSpPr>
          <p:cNvPr id="736264" name="Text Box 9"/>
          <p:cNvSpPr txBox="1">
            <a:spLocks noChangeArrowheads="1"/>
          </p:cNvSpPr>
          <p:nvPr/>
        </p:nvSpPr>
        <p:spPr bwMode="auto">
          <a:xfrm>
            <a:off x="2286000" y="2971800"/>
            <a:ext cx="2438400" cy="1006475"/>
          </a:xfrm>
          <a:prstGeom prst="rect">
            <a:avLst/>
          </a:prstGeom>
          <a:noFill/>
          <a:ln w="9525">
            <a:noFill/>
            <a:miter lim="800000"/>
            <a:headEnd/>
            <a:tailEnd/>
          </a:ln>
        </p:spPr>
        <p:txBody>
          <a:bodyPr>
            <a:prstTxWarp prst="textNoShape">
              <a:avLst/>
            </a:prstTxWarp>
            <a:spAutoFit/>
          </a:bodyPr>
          <a:lstStyle/>
          <a:p>
            <a:r>
              <a:rPr lang="en-US" sz="2000" b="0">
                <a:solidFill>
                  <a:schemeClr val="accent1"/>
                </a:solidFill>
              </a:rPr>
              <a:t>More uncertainty/ error at category boundary</a:t>
            </a:r>
          </a:p>
        </p:txBody>
      </p:sp>
      <p:pic>
        <p:nvPicPr>
          <p:cNvPr id="9" name="Picture 8"/>
          <p:cNvPicPr>
            <a:picLocks noChangeAspect="1"/>
          </p:cNvPicPr>
          <p:nvPr/>
        </p:nvPicPr>
        <p:blipFill>
          <a:blip r:embed="rId4"/>
          <a:stretch>
            <a:fillRect/>
          </a:stretch>
        </p:blipFill>
        <p:spPr>
          <a:xfrm>
            <a:off x="4038600" y="6400800"/>
            <a:ext cx="406400" cy="285750"/>
          </a:xfrm>
          <a:prstGeom prst="rect">
            <a:avLst/>
          </a:prstGeom>
        </p:spPr>
      </p:pic>
      <p:pic>
        <p:nvPicPr>
          <p:cNvPr id="11" name="Picture 10"/>
          <p:cNvPicPr>
            <a:picLocks noChangeAspect="1"/>
          </p:cNvPicPr>
          <p:nvPr/>
        </p:nvPicPr>
        <p:blipFill>
          <a:blip r:embed="rId4"/>
          <a:stretch>
            <a:fillRect/>
          </a:stretch>
        </p:blipFill>
        <p:spPr>
          <a:xfrm>
            <a:off x="4572000" y="1600200"/>
            <a:ext cx="406400" cy="285750"/>
          </a:xfrm>
          <a:prstGeom prst="rect">
            <a:avLst/>
          </a:prstGeom>
        </p:spPr>
      </p:pic>
      <p:pic>
        <p:nvPicPr>
          <p:cNvPr id="12" name="Picture 11"/>
          <p:cNvPicPr>
            <a:picLocks noChangeAspect="1"/>
          </p:cNvPicPr>
          <p:nvPr/>
        </p:nvPicPr>
        <p:blipFill>
          <a:blip r:embed="rId5"/>
          <a:stretch>
            <a:fillRect/>
          </a:stretch>
        </p:blipFill>
        <p:spPr>
          <a:xfrm>
            <a:off x="5334000" y="1600200"/>
            <a:ext cx="381000" cy="285750"/>
          </a:xfrm>
          <a:prstGeom prst="rect">
            <a:avLst/>
          </a:prstGeom>
        </p:spPr>
      </p:pic>
      <p:pic>
        <p:nvPicPr>
          <p:cNvPr id="13" name="Picture 12"/>
          <p:cNvPicPr>
            <a:picLocks noChangeAspect="1"/>
          </p:cNvPicPr>
          <p:nvPr/>
        </p:nvPicPr>
        <p:blipFill>
          <a:blip r:embed="rId5"/>
          <a:stretch>
            <a:fillRect/>
          </a:stretch>
        </p:blipFill>
        <p:spPr>
          <a:xfrm>
            <a:off x="4800600" y="6400800"/>
            <a:ext cx="381000" cy="2857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8306" name="Rectangle 2"/>
          <p:cNvSpPr>
            <a:spLocks noGrp="1" noChangeArrowheads="1"/>
          </p:cNvSpPr>
          <p:nvPr>
            <p:ph type="title" idx="4294967295"/>
          </p:nvPr>
        </p:nvSpPr>
        <p:spPr/>
        <p:txBody>
          <a:bodyPr/>
          <a:lstStyle/>
          <a:p>
            <a:r>
              <a:rPr lang="en-US" sz="2400"/>
              <a:t>Discrimination Task</a:t>
            </a:r>
            <a:br>
              <a:rPr lang="en-US" sz="2400"/>
            </a:br>
            <a:r>
              <a:rPr lang="en-US" sz="2400"/>
              <a:t>“Are these two sounds the same or different?”</a:t>
            </a:r>
            <a:endParaRPr lang="en-US"/>
          </a:p>
        </p:txBody>
      </p:sp>
      <p:pic>
        <p:nvPicPr>
          <p:cNvPr id="562179" name="Picture 3">
            <a:hlinkClick r:id="" action="ppaction://media"/>
          </p:cNvPr>
          <p:cNvPicPr>
            <a:picLocks noRot="1" noChangeAspect="1" noChangeArrowheads="1"/>
          </p:cNvPicPr>
          <p:nvPr>
            <a:wavAudioFile r:embed="rId1" name="Embedded Sound 16"/>
          </p:nvPr>
        </p:nvPicPr>
        <p:blipFill>
          <a:blip r:embed="rId8"/>
          <a:srcRect/>
          <a:stretch>
            <a:fillRect/>
          </a:stretch>
        </p:blipFill>
        <p:spPr bwMode="auto">
          <a:xfrm>
            <a:off x="762000" y="2057400"/>
            <a:ext cx="406400" cy="406400"/>
          </a:xfrm>
          <a:prstGeom prst="rect">
            <a:avLst/>
          </a:prstGeom>
          <a:noFill/>
          <a:ln w="9525">
            <a:noFill/>
            <a:miter lim="800000"/>
            <a:headEnd/>
            <a:tailEnd/>
          </a:ln>
        </p:spPr>
      </p:pic>
      <p:pic>
        <p:nvPicPr>
          <p:cNvPr id="562180" name="Picture 4">
            <a:hlinkClick r:id="" action="ppaction://media"/>
          </p:cNvPr>
          <p:cNvPicPr>
            <a:picLocks noRot="1" noChangeAspect="1" noChangeArrowheads="1"/>
          </p:cNvPicPr>
          <p:nvPr>
            <a:wavAudioFile r:embed="rId2" name="Embedded Sound 18"/>
          </p:nvPr>
        </p:nvPicPr>
        <p:blipFill>
          <a:blip r:embed="rId8"/>
          <a:srcRect/>
          <a:stretch>
            <a:fillRect/>
          </a:stretch>
        </p:blipFill>
        <p:spPr bwMode="auto">
          <a:xfrm>
            <a:off x="1447800" y="2057400"/>
            <a:ext cx="406400" cy="406400"/>
          </a:xfrm>
          <a:prstGeom prst="rect">
            <a:avLst/>
          </a:prstGeom>
          <a:noFill/>
          <a:ln w="9525">
            <a:noFill/>
            <a:miter lim="800000"/>
            <a:headEnd/>
            <a:tailEnd/>
          </a:ln>
        </p:spPr>
      </p:pic>
      <p:sp>
        <p:nvSpPr>
          <p:cNvPr id="738309" name="Text Box 5"/>
          <p:cNvSpPr txBox="1">
            <a:spLocks noChangeArrowheads="1"/>
          </p:cNvSpPr>
          <p:nvPr/>
        </p:nvSpPr>
        <p:spPr bwMode="auto">
          <a:xfrm>
            <a:off x="381000" y="2590800"/>
            <a:ext cx="2063750"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Same/</a:t>
            </a:r>
            <a:r>
              <a:rPr lang="en-US" b="0">
                <a:solidFill>
                  <a:schemeClr val="tx2"/>
                </a:solidFill>
                <a:latin typeface="Times" pitchFamily="-84" charset="0"/>
              </a:rPr>
              <a:t>Different</a:t>
            </a:r>
            <a:endParaRPr lang="en-US" b="0">
              <a:latin typeface="Times" pitchFamily="-84" charset="0"/>
            </a:endParaRPr>
          </a:p>
        </p:txBody>
      </p:sp>
      <p:sp>
        <p:nvSpPr>
          <p:cNvPr id="738310" name="Text Box 6"/>
          <p:cNvSpPr txBox="1">
            <a:spLocks noChangeArrowheads="1"/>
          </p:cNvSpPr>
          <p:nvPr/>
        </p:nvSpPr>
        <p:spPr bwMode="auto">
          <a:xfrm>
            <a:off x="533400" y="29718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0ms     60ms</a:t>
            </a:r>
          </a:p>
        </p:txBody>
      </p:sp>
      <p:pic>
        <p:nvPicPr>
          <p:cNvPr id="562183" name="Picture 7">
            <a:hlinkClick r:id="" action="ppaction://media"/>
          </p:cNvPr>
          <p:cNvPicPr>
            <a:picLocks noRot="1" noChangeAspect="1" noChangeArrowheads="1"/>
          </p:cNvPicPr>
          <p:nvPr>
            <a:wavAudioFile r:embed="rId3" name="Embedded Sound 19"/>
          </p:nvPr>
        </p:nvPicPr>
        <p:blipFill>
          <a:blip r:embed="rId8"/>
          <a:srcRect/>
          <a:stretch>
            <a:fillRect/>
          </a:stretch>
        </p:blipFill>
        <p:spPr bwMode="auto">
          <a:xfrm>
            <a:off x="812800" y="3657600"/>
            <a:ext cx="406400" cy="406400"/>
          </a:xfrm>
          <a:prstGeom prst="rect">
            <a:avLst/>
          </a:prstGeom>
          <a:noFill/>
          <a:ln w="9525">
            <a:noFill/>
            <a:miter lim="800000"/>
            <a:headEnd/>
            <a:tailEnd/>
          </a:ln>
        </p:spPr>
      </p:pic>
      <p:pic>
        <p:nvPicPr>
          <p:cNvPr id="562184" name="Picture 8">
            <a:hlinkClick r:id="" action="ppaction://media"/>
          </p:cNvPr>
          <p:cNvPicPr>
            <a:picLocks noRot="1" noChangeAspect="1" noChangeArrowheads="1"/>
          </p:cNvPicPr>
          <p:nvPr>
            <a:wavAudioFile r:embed="rId4" name="Embedded Sound 20"/>
          </p:nvPr>
        </p:nvPicPr>
        <p:blipFill>
          <a:blip r:embed="rId8"/>
          <a:srcRect/>
          <a:stretch>
            <a:fillRect/>
          </a:stretch>
        </p:blipFill>
        <p:spPr bwMode="auto">
          <a:xfrm>
            <a:off x="1447800" y="3657600"/>
            <a:ext cx="406400" cy="406400"/>
          </a:xfrm>
          <a:prstGeom prst="rect">
            <a:avLst/>
          </a:prstGeom>
          <a:noFill/>
          <a:ln w="9525">
            <a:noFill/>
            <a:miter lim="800000"/>
            <a:headEnd/>
            <a:tailEnd/>
          </a:ln>
        </p:spPr>
      </p:pic>
      <p:sp>
        <p:nvSpPr>
          <p:cNvPr id="738313" name="Text Box 9"/>
          <p:cNvSpPr txBox="1">
            <a:spLocks noChangeArrowheads="1"/>
          </p:cNvSpPr>
          <p:nvPr/>
        </p:nvSpPr>
        <p:spPr bwMode="auto">
          <a:xfrm>
            <a:off x="454025" y="4216400"/>
            <a:ext cx="2063750"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Same/</a:t>
            </a:r>
            <a:r>
              <a:rPr lang="en-US" b="0">
                <a:solidFill>
                  <a:schemeClr val="tx2"/>
                </a:solidFill>
                <a:latin typeface="Times" pitchFamily="-84" charset="0"/>
              </a:rPr>
              <a:t>Different</a:t>
            </a:r>
            <a:endParaRPr lang="en-US" b="0">
              <a:latin typeface="Times" pitchFamily="-84" charset="0"/>
            </a:endParaRPr>
          </a:p>
        </p:txBody>
      </p:sp>
      <p:sp>
        <p:nvSpPr>
          <p:cNvPr id="738314" name="Text Box 10"/>
          <p:cNvSpPr txBox="1">
            <a:spLocks noChangeArrowheads="1"/>
          </p:cNvSpPr>
          <p:nvPr/>
        </p:nvSpPr>
        <p:spPr bwMode="auto">
          <a:xfrm>
            <a:off x="533400" y="45974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0ms     10ms</a:t>
            </a:r>
          </a:p>
        </p:txBody>
      </p:sp>
      <p:pic>
        <p:nvPicPr>
          <p:cNvPr id="562187" name="Picture 11">
            <a:hlinkClick r:id="" action="ppaction://media"/>
          </p:cNvPr>
          <p:cNvPicPr>
            <a:picLocks noRot="1" noChangeAspect="1" noChangeArrowheads="1"/>
          </p:cNvPicPr>
          <p:nvPr>
            <a:wavAudioFile r:embed="rId5" name="Embedded Sound 21"/>
          </p:nvPr>
        </p:nvPicPr>
        <p:blipFill>
          <a:blip r:embed="rId8"/>
          <a:srcRect/>
          <a:stretch>
            <a:fillRect/>
          </a:stretch>
        </p:blipFill>
        <p:spPr bwMode="auto">
          <a:xfrm>
            <a:off x="812800" y="5410200"/>
            <a:ext cx="406400" cy="406400"/>
          </a:xfrm>
          <a:prstGeom prst="rect">
            <a:avLst/>
          </a:prstGeom>
          <a:noFill/>
          <a:ln w="9525">
            <a:noFill/>
            <a:miter lim="800000"/>
            <a:headEnd/>
            <a:tailEnd/>
          </a:ln>
        </p:spPr>
      </p:pic>
      <p:pic>
        <p:nvPicPr>
          <p:cNvPr id="562188" name="Picture 12">
            <a:hlinkClick r:id="" action="ppaction://media"/>
          </p:cNvPr>
          <p:cNvPicPr>
            <a:picLocks noRot="1" noChangeAspect="1" noChangeArrowheads="1"/>
          </p:cNvPicPr>
          <p:nvPr>
            <a:wavAudioFile r:embed="rId5" name="Embedded Sound 21"/>
          </p:nvPr>
        </p:nvPicPr>
        <p:blipFill>
          <a:blip r:embed="rId8"/>
          <a:srcRect/>
          <a:stretch>
            <a:fillRect/>
          </a:stretch>
        </p:blipFill>
        <p:spPr bwMode="auto">
          <a:xfrm>
            <a:off x="1498600" y="5384800"/>
            <a:ext cx="406400" cy="406400"/>
          </a:xfrm>
          <a:prstGeom prst="rect">
            <a:avLst/>
          </a:prstGeom>
          <a:noFill/>
          <a:ln w="9525">
            <a:noFill/>
            <a:miter lim="800000"/>
            <a:headEnd/>
            <a:tailEnd/>
          </a:ln>
        </p:spPr>
      </p:pic>
      <p:sp>
        <p:nvSpPr>
          <p:cNvPr id="738317" name="Text Box 13"/>
          <p:cNvSpPr txBox="1">
            <a:spLocks noChangeArrowheads="1"/>
          </p:cNvSpPr>
          <p:nvPr/>
        </p:nvSpPr>
        <p:spPr bwMode="auto">
          <a:xfrm>
            <a:off x="457200" y="5867400"/>
            <a:ext cx="20637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latin typeface="Times" pitchFamily="-84" charset="0"/>
              </a:rPr>
              <a:t>Same</a:t>
            </a:r>
            <a:r>
              <a:rPr lang="en-US" b="0">
                <a:latin typeface="Times" pitchFamily="-84" charset="0"/>
              </a:rPr>
              <a:t>/Different</a:t>
            </a:r>
          </a:p>
        </p:txBody>
      </p:sp>
      <p:sp>
        <p:nvSpPr>
          <p:cNvPr id="738318" name="Text Box 14"/>
          <p:cNvSpPr txBox="1">
            <a:spLocks noChangeArrowheads="1"/>
          </p:cNvSpPr>
          <p:nvPr/>
        </p:nvSpPr>
        <p:spPr bwMode="auto">
          <a:xfrm>
            <a:off x="533400" y="62484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40ms   40ms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217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62179"/>
                                        </p:tgtEl>
                                      </p:cBhvr>
                                    </p:cmd>
                                  </p:childTnLst>
                                </p:cTn>
                              </p:par>
                            </p:childTnLst>
                          </p:cTn>
                        </p:par>
                      </p:childTnLst>
                    </p:cTn>
                  </p:par>
                </p:childTnLst>
              </p:cTn>
              <p:nextCondLst>
                <p:cond evt="onClick" delay="0">
                  <p:tgtEl>
                    <p:spTgt spid="56217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2179"/>
                </p:tgtEl>
              </p:cMediaNode>
            </p:audio>
            <p:seq concurrent="1" nextAc="seek">
              <p:cTn id="8" restart="whenNotActive" fill="hold" evtFilter="cancelBubble" nodeType="interactiveSeq">
                <p:stCondLst>
                  <p:cond evt="onClick" delay="0">
                    <p:tgtEl>
                      <p:spTgt spid="56218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62180"/>
                                        </p:tgtEl>
                                      </p:cBhvr>
                                    </p:cmd>
                                  </p:childTnLst>
                                </p:cTn>
                              </p:par>
                            </p:childTnLst>
                          </p:cTn>
                        </p:par>
                      </p:childTnLst>
                    </p:cTn>
                  </p:par>
                </p:childTnLst>
              </p:cTn>
              <p:nextCondLst>
                <p:cond evt="onClick" delay="0">
                  <p:tgtEl>
                    <p:spTgt spid="56218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62180"/>
                </p:tgtEl>
              </p:cMediaNode>
            </p:audio>
            <p:seq concurrent="1" nextAc="seek">
              <p:cTn id="14" restart="whenNotActive" fill="hold" evtFilter="cancelBubble" nodeType="interactiveSeq">
                <p:stCondLst>
                  <p:cond evt="onClick" delay="0">
                    <p:tgtEl>
                      <p:spTgt spid="56218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562183"/>
                                        </p:tgtEl>
                                      </p:cBhvr>
                                    </p:cmd>
                                  </p:childTnLst>
                                </p:cTn>
                              </p:par>
                            </p:childTnLst>
                          </p:cTn>
                        </p:par>
                      </p:childTnLst>
                    </p:cTn>
                  </p:par>
                </p:childTnLst>
              </p:cTn>
              <p:nextCondLst>
                <p:cond evt="onClick" delay="0">
                  <p:tgtEl>
                    <p:spTgt spid="56218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62183"/>
                </p:tgtEl>
              </p:cMediaNode>
            </p:audio>
            <p:seq concurrent="1" nextAc="seek">
              <p:cTn id="20" restart="whenNotActive" fill="hold" evtFilter="cancelBubble" nodeType="interactiveSeq">
                <p:stCondLst>
                  <p:cond evt="onClick" delay="0">
                    <p:tgtEl>
                      <p:spTgt spid="56218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62184"/>
                                        </p:tgtEl>
                                      </p:cBhvr>
                                    </p:cmd>
                                  </p:childTnLst>
                                </p:cTn>
                              </p:par>
                            </p:childTnLst>
                          </p:cTn>
                        </p:par>
                      </p:childTnLst>
                    </p:cTn>
                  </p:par>
                </p:childTnLst>
              </p:cTn>
              <p:nextCondLst>
                <p:cond evt="onClick" delay="0">
                  <p:tgtEl>
                    <p:spTgt spid="56218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62184"/>
                </p:tgtEl>
              </p:cMediaNode>
            </p:audio>
            <p:seq concurrent="1" nextAc="seek">
              <p:cTn id="26" restart="whenNotActive" fill="hold" evtFilter="cancelBubble" nodeType="interactiveSeq">
                <p:stCondLst>
                  <p:cond evt="onClick" delay="0">
                    <p:tgtEl>
                      <p:spTgt spid="56218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562187"/>
                                        </p:tgtEl>
                                      </p:cBhvr>
                                    </p:cmd>
                                  </p:childTnLst>
                                </p:cTn>
                              </p:par>
                            </p:childTnLst>
                          </p:cTn>
                        </p:par>
                      </p:childTnLst>
                    </p:cTn>
                  </p:par>
                </p:childTnLst>
              </p:cTn>
              <p:nextCondLst>
                <p:cond evt="onClick" delay="0">
                  <p:tgtEl>
                    <p:spTgt spid="562187"/>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62187"/>
                </p:tgtEl>
              </p:cMediaNode>
            </p:audio>
            <p:seq concurrent="1" nextAc="seek">
              <p:cTn id="32" restart="whenNotActive" fill="hold" evtFilter="cancelBubble" nodeType="interactiveSeq">
                <p:stCondLst>
                  <p:cond evt="onClick" delay="0">
                    <p:tgtEl>
                      <p:spTgt spid="56218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562188"/>
                                        </p:tgtEl>
                                      </p:cBhvr>
                                    </p:cmd>
                                  </p:childTnLst>
                                </p:cTn>
                              </p:par>
                            </p:childTnLst>
                          </p:cTn>
                        </p:par>
                      </p:childTnLst>
                    </p:cTn>
                  </p:par>
                </p:childTnLst>
              </p:cTn>
              <p:nextCondLst>
                <p:cond evt="onClick" delay="0">
                  <p:tgtEl>
                    <p:spTgt spid="562188"/>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62188"/>
                </p:tgtEl>
              </p:cMediaNode>
            </p:audi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0354" name="Rectangle 4"/>
          <p:cNvSpPr>
            <a:spLocks noGrp="1" noChangeArrowheads="1"/>
          </p:cNvSpPr>
          <p:nvPr>
            <p:ph type="title" idx="4294967295"/>
          </p:nvPr>
        </p:nvSpPr>
        <p:spPr>
          <a:noFill/>
        </p:spPr>
        <p:txBody>
          <a:bodyPr/>
          <a:lstStyle/>
          <a:p>
            <a:r>
              <a:rPr lang="en-US" sz="2400"/>
              <a:t>Discrimination Task</a:t>
            </a:r>
            <a:br>
              <a:rPr lang="en-US" sz="2400"/>
            </a:br>
            <a:r>
              <a:rPr lang="en-US" sz="2400"/>
              <a:t>“Are these two sounds the same or different?”</a:t>
            </a:r>
            <a:endParaRPr lang="en-US"/>
          </a:p>
        </p:txBody>
      </p:sp>
      <p:pic>
        <p:nvPicPr>
          <p:cNvPr id="778245" name="Picture 5">
            <a:hlinkClick r:id="" action="ppaction://media"/>
          </p:cNvPr>
          <p:cNvPicPr>
            <a:picLocks noRot="1" noChangeAspect="1" noChangeArrowheads="1"/>
          </p:cNvPicPr>
          <p:nvPr>
            <a:wavAudioFile r:embed="rId1" name="Embedded Sound 16"/>
          </p:nvPr>
        </p:nvPicPr>
        <p:blipFill>
          <a:blip r:embed="rId8"/>
          <a:srcRect/>
          <a:stretch>
            <a:fillRect/>
          </a:stretch>
        </p:blipFill>
        <p:spPr bwMode="auto">
          <a:xfrm>
            <a:off x="762000" y="2057400"/>
            <a:ext cx="406400" cy="406400"/>
          </a:xfrm>
          <a:prstGeom prst="rect">
            <a:avLst/>
          </a:prstGeom>
          <a:noFill/>
          <a:ln w="9525">
            <a:noFill/>
            <a:miter lim="800000"/>
            <a:headEnd/>
            <a:tailEnd/>
          </a:ln>
        </p:spPr>
      </p:pic>
      <p:pic>
        <p:nvPicPr>
          <p:cNvPr id="778246" name="Picture 6">
            <a:hlinkClick r:id="" action="ppaction://media"/>
          </p:cNvPr>
          <p:cNvPicPr>
            <a:picLocks noRot="1" noChangeAspect="1" noChangeArrowheads="1"/>
          </p:cNvPicPr>
          <p:nvPr>
            <a:wavAudioFile r:embed="rId2" name="Embedded Sound 18"/>
          </p:nvPr>
        </p:nvPicPr>
        <p:blipFill>
          <a:blip r:embed="rId8"/>
          <a:srcRect/>
          <a:stretch>
            <a:fillRect/>
          </a:stretch>
        </p:blipFill>
        <p:spPr bwMode="auto">
          <a:xfrm>
            <a:off x="1447800" y="2057400"/>
            <a:ext cx="406400" cy="406400"/>
          </a:xfrm>
          <a:prstGeom prst="rect">
            <a:avLst/>
          </a:prstGeom>
          <a:noFill/>
          <a:ln w="9525">
            <a:noFill/>
            <a:miter lim="800000"/>
            <a:headEnd/>
            <a:tailEnd/>
          </a:ln>
        </p:spPr>
      </p:pic>
      <p:sp>
        <p:nvSpPr>
          <p:cNvPr id="740357" name="Text Box 7"/>
          <p:cNvSpPr txBox="1">
            <a:spLocks noChangeArrowheads="1"/>
          </p:cNvSpPr>
          <p:nvPr/>
        </p:nvSpPr>
        <p:spPr bwMode="auto">
          <a:xfrm>
            <a:off x="381000" y="2590800"/>
            <a:ext cx="2063750"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Same/</a:t>
            </a:r>
            <a:r>
              <a:rPr lang="en-US" b="0">
                <a:solidFill>
                  <a:schemeClr val="tx2"/>
                </a:solidFill>
                <a:latin typeface="Times" pitchFamily="-84" charset="0"/>
              </a:rPr>
              <a:t>Different</a:t>
            </a:r>
            <a:endParaRPr lang="en-US" b="0">
              <a:latin typeface="Times" pitchFamily="-84" charset="0"/>
            </a:endParaRPr>
          </a:p>
        </p:txBody>
      </p:sp>
      <p:sp>
        <p:nvSpPr>
          <p:cNvPr id="740358" name="Text Box 8"/>
          <p:cNvSpPr txBox="1">
            <a:spLocks noChangeArrowheads="1"/>
          </p:cNvSpPr>
          <p:nvPr/>
        </p:nvSpPr>
        <p:spPr bwMode="auto">
          <a:xfrm>
            <a:off x="533400" y="29718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0ms     60ms</a:t>
            </a:r>
          </a:p>
        </p:txBody>
      </p:sp>
      <p:pic>
        <p:nvPicPr>
          <p:cNvPr id="778249" name="Picture 9">
            <a:hlinkClick r:id="" action="ppaction://media"/>
          </p:cNvPr>
          <p:cNvPicPr>
            <a:picLocks noRot="1" noChangeAspect="1" noChangeArrowheads="1"/>
          </p:cNvPicPr>
          <p:nvPr>
            <a:wavAudioFile r:embed="rId3" name="Embedded Sound 19"/>
          </p:nvPr>
        </p:nvPicPr>
        <p:blipFill>
          <a:blip r:embed="rId8"/>
          <a:srcRect/>
          <a:stretch>
            <a:fillRect/>
          </a:stretch>
        </p:blipFill>
        <p:spPr bwMode="auto">
          <a:xfrm>
            <a:off x="812800" y="3657600"/>
            <a:ext cx="406400" cy="406400"/>
          </a:xfrm>
          <a:prstGeom prst="rect">
            <a:avLst/>
          </a:prstGeom>
          <a:noFill/>
          <a:ln w="9525">
            <a:noFill/>
            <a:miter lim="800000"/>
            <a:headEnd/>
            <a:tailEnd/>
          </a:ln>
        </p:spPr>
      </p:pic>
      <p:pic>
        <p:nvPicPr>
          <p:cNvPr id="778250" name="Picture 10">
            <a:hlinkClick r:id="" action="ppaction://media"/>
          </p:cNvPr>
          <p:cNvPicPr>
            <a:picLocks noRot="1" noChangeAspect="1" noChangeArrowheads="1"/>
          </p:cNvPicPr>
          <p:nvPr>
            <a:wavAudioFile r:embed="rId4" name="Embedded Sound 20"/>
          </p:nvPr>
        </p:nvPicPr>
        <p:blipFill>
          <a:blip r:embed="rId8"/>
          <a:srcRect/>
          <a:stretch>
            <a:fillRect/>
          </a:stretch>
        </p:blipFill>
        <p:spPr bwMode="auto">
          <a:xfrm>
            <a:off x="1447800" y="3657600"/>
            <a:ext cx="406400" cy="406400"/>
          </a:xfrm>
          <a:prstGeom prst="rect">
            <a:avLst/>
          </a:prstGeom>
          <a:noFill/>
          <a:ln w="9525">
            <a:noFill/>
            <a:miter lim="800000"/>
            <a:headEnd/>
            <a:tailEnd/>
          </a:ln>
        </p:spPr>
      </p:pic>
      <p:sp>
        <p:nvSpPr>
          <p:cNvPr id="740361" name="Text Box 11"/>
          <p:cNvSpPr txBox="1">
            <a:spLocks noChangeArrowheads="1"/>
          </p:cNvSpPr>
          <p:nvPr/>
        </p:nvSpPr>
        <p:spPr bwMode="auto">
          <a:xfrm>
            <a:off x="454025" y="4216400"/>
            <a:ext cx="2063750"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Same/</a:t>
            </a:r>
            <a:r>
              <a:rPr lang="en-US" b="0">
                <a:solidFill>
                  <a:schemeClr val="tx2"/>
                </a:solidFill>
                <a:latin typeface="Times" pitchFamily="-84" charset="0"/>
              </a:rPr>
              <a:t>Different</a:t>
            </a:r>
            <a:endParaRPr lang="en-US" b="0">
              <a:latin typeface="Times" pitchFamily="-84" charset="0"/>
            </a:endParaRPr>
          </a:p>
        </p:txBody>
      </p:sp>
      <p:sp>
        <p:nvSpPr>
          <p:cNvPr id="740362" name="Text Box 12"/>
          <p:cNvSpPr txBox="1">
            <a:spLocks noChangeArrowheads="1"/>
          </p:cNvSpPr>
          <p:nvPr/>
        </p:nvSpPr>
        <p:spPr bwMode="auto">
          <a:xfrm>
            <a:off x="533400" y="45974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0ms     10ms</a:t>
            </a:r>
          </a:p>
        </p:txBody>
      </p:sp>
      <p:pic>
        <p:nvPicPr>
          <p:cNvPr id="778253" name="Picture 13">
            <a:hlinkClick r:id="" action="ppaction://media"/>
          </p:cNvPr>
          <p:cNvPicPr>
            <a:picLocks noRot="1" noChangeAspect="1" noChangeArrowheads="1"/>
          </p:cNvPicPr>
          <p:nvPr>
            <a:wavAudioFile r:embed="rId5" name="Embedded Sound 21"/>
          </p:nvPr>
        </p:nvPicPr>
        <p:blipFill>
          <a:blip r:embed="rId8"/>
          <a:srcRect/>
          <a:stretch>
            <a:fillRect/>
          </a:stretch>
        </p:blipFill>
        <p:spPr bwMode="auto">
          <a:xfrm>
            <a:off x="812800" y="5410200"/>
            <a:ext cx="406400" cy="406400"/>
          </a:xfrm>
          <a:prstGeom prst="rect">
            <a:avLst/>
          </a:prstGeom>
          <a:noFill/>
          <a:ln w="9525">
            <a:noFill/>
            <a:miter lim="800000"/>
            <a:headEnd/>
            <a:tailEnd/>
          </a:ln>
        </p:spPr>
      </p:pic>
      <p:pic>
        <p:nvPicPr>
          <p:cNvPr id="778254" name="Picture 14">
            <a:hlinkClick r:id="" action="ppaction://media"/>
          </p:cNvPr>
          <p:cNvPicPr>
            <a:picLocks noRot="1" noChangeAspect="1" noChangeArrowheads="1"/>
          </p:cNvPicPr>
          <p:nvPr>
            <a:wavAudioFile r:embed="rId5" name="Embedded Sound 21"/>
          </p:nvPr>
        </p:nvPicPr>
        <p:blipFill>
          <a:blip r:embed="rId8"/>
          <a:srcRect/>
          <a:stretch>
            <a:fillRect/>
          </a:stretch>
        </p:blipFill>
        <p:spPr bwMode="auto">
          <a:xfrm>
            <a:off x="1498600" y="5384800"/>
            <a:ext cx="406400" cy="406400"/>
          </a:xfrm>
          <a:prstGeom prst="rect">
            <a:avLst/>
          </a:prstGeom>
          <a:noFill/>
          <a:ln w="9525">
            <a:noFill/>
            <a:miter lim="800000"/>
            <a:headEnd/>
            <a:tailEnd/>
          </a:ln>
        </p:spPr>
      </p:pic>
      <p:sp>
        <p:nvSpPr>
          <p:cNvPr id="740365" name="Text Box 15"/>
          <p:cNvSpPr txBox="1">
            <a:spLocks noChangeArrowheads="1"/>
          </p:cNvSpPr>
          <p:nvPr/>
        </p:nvSpPr>
        <p:spPr bwMode="auto">
          <a:xfrm>
            <a:off x="457200" y="5867400"/>
            <a:ext cx="20637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latin typeface="Times" pitchFamily="-84" charset="0"/>
              </a:rPr>
              <a:t>Same</a:t>
            </a:r>
            <a:r>
              <a:rPr lang="en-US" b="0">
                <a:latin typeface="Times" pitchFamily="-84" charset="0"/>
              </a:rPr>
              <a:t>/Different</a:t>
            </a:r>
          </a:p>
        </p:txBody>
      </p:sp>
      <p:sp>
        <p:nvSpPr>
          <p:cNvPr id="740366" name="Text Box 16"/>
          <p:cNvSpPr txBox="1">
            <a:spLocks noChangeArrowheads="1"/>
          </p:cNvSpPr>
          <p:nvPr/>
        </p:nvSpPr>
        <p:spPr bwMode="auto">
          <a:xfrm>
            <a:off x="533400" y="62484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40ms   40ms</a:t>
            </a:r>
          </a:p>
        </p:txBody>
      </p:sp>
      <p:sp>
        <p:nvSpPr>
          <p:cNvPr id="740367" name="AutoShape 17"/>
          <p:cNvSpPr>
            <a:spLocks noChangeArrowheads="1"/>
          </p:cNvSpPr>
          <p:nvPr/>
        </p:nvSpPr>
        <p:spPr bwMode="auto">
          <a:xfrm>
            <a:off x="3505200" y="4343400"/>
            <a:ext cx="1600200" cy="304800"/>
          </a:xfrm>
          <a:prstGeom prst="leftArrow">
            <a:avLst>
              <a:gd name="adj1" fmla="val 50000"/>
              <a:gd name="adj2" fmla="val 131250"/>
            </a:avLst>
          </a:prstGeom>
          <a:solidFill>
            <a:srgbClr val="BB05FD"/>
          </a:solidFill>
          <a:ln w="9525">
            <a:solidFill>
              <a:schemeClr val="tx1"/>
            </a:solidFill>
            <a:miter lim="800000"/>
            <a:headEnd/>
            <a:tailEnd/>
          </a:ln>
        </p:spPr>
        <p:txBody>
          <a:bodyPr wrap="none" anchor="ctr">
            <a:prstTxWarp prst="textNoShape">
              <a:avLst/>
            </a:prstTxWarp>
          </a:bodyPr>
          <a:lstStyle/>
          <a:p>
            <a:endParaRPr lang="en-US" b="0"/>
          </a:p>
        </p:txBody>
      </p:sp>
      <p:sp>
        <p:nvSpPr>
          <p:cNvPr id="740368" name="Text Box 18"/>
          <p:cNvSpPr txBox="1">
            <a:spLocks noChangeArrowheads="1"/>
          </p:cNvSpPr>
          <p:nvPr/>
        </p:nvSpPr>
        <p:spPr bwMode="auto">
          <a:xfrm>
            <a:off x="5257800" y="4267200"/>
            <a:ext cx="3298825"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Why is this pair difficult?</a:t>
            </a:r>
          </a:p>
        </p:txBody>
      </p:sp>
      <p:sp>
        <p:nvSpPr>
          <p:cNvPr id="740369" name="Text Box 19"/>
          <p:cNvSpPr txBox="1">
            <a:spLocks noChangeArrowheads="1"/>
          </p:cNvSpPr>
          <p:nvPr/>
        </p:nvSpPr>
        <p:spPr bwMode="auto">
          <a:xfrm>
            <a:off x="5410200" y="5029200"/>
            <a:ext cx="32766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(i) Acoustically similar?</a:t>
            </a:r>
          </a:p>
          <a:p>
            <a:pPr>
              <a:spcBef>
                <a:spcPct val="50000"/>
              </a:spcBef>
            </a:pPr>
            <a:r>
              <a:rPr lang="en-US" b="0">
                <a:latin typeface="Times" pitchFamily="-84" charset="0"/>
              </a:rPr>
              <a:t>(ii) Same Category?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824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78245"/>
                                        </p:tgtEl>
                                      </p:cBhvr>
                                    </p:cmd>
                                  </p:childTnLst>
                                </p:cTn>
                              </p:par>
                            </p:childTnLst>
                          </p:cTn>
                        </p:par>
                      </p:childTnLst>
                    </p:cTn>
                  </p:par>
                </p:childTnLst>
              </p:cTn>
              <p:nextCondLst>
                <p:cond evt="onClick" delay="0">
                  <p:tgtEl>
                    <p:spTgt spid="778245"/>
                  </p:tgtEl>
                </p:cond>
              </p:nextCondLst>
            </p:seq>
            <p:seq concurrent="1" nextAc="seek">
              <p:cTn id="7" restart="whenNotActive" fill="hold" evtFilter="cancelBubble" nodeType="interactiveSeq">
                <p:stCondLst>
                  <p:cond evt="onClick" delay="0">
                    <p:tgtEl>
                      <p:spTgt spid="77824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78246"/>
                                        </p:tgtEl>
                                      </p:cBhvr>
                                    </p:cmd>
                                  </p:childTnLst>
                                </p:cTn>
                              </p:par>
                            </p:childTnLst>
                          </p:cTn>
                        </p:par>
                      </p:childTnLst>
                    </p:cTn>
                  </p:par>
                </p:childTnLst>
              </p:cTn>
              <p:nextCondLst>
                <p:cond evt="onClick" delay="0">
                  <p:tgtEl>
                    <p:spTgt spid="778246"/>
                  </p:tgtEl>
                </p:cond>
              </p:nextCondLst>
            </p:seq>
            <p:seq concurrent="1" nextAc="seek">
              <p:cTn id="12" restart="whenNotActive" fill="hold" evtFilter="cancelBubble" nodeType="interactiveSeq">
                <p:stCondLst>
                  <p:cond evt="onClick" delay="0">
                    <p:tgtEl>
                      <p:spTgt spid="77824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778249"/>
                                        </p:tgtEl>
                                      </p:cBhvr>
                                    </p:cmd>
                                  </p:childTnLst>
                                </p:cTn>
                              </p:par>
                            </p:childTnLst>
                          </p:cTn>
                        </p:par>
                      </p:childTnLst>
                    </p:cTn>
                  </p:par>
                </p:childTnLst>
              </p:cTn>
              <p:nextCondLst>
                <p:cond evt="onClick" delay="0">
                  <p:tgtEl>
                    <p:spTgt spid="778249"/>
                  </p:tgtEl>
                </p:cond>
              </p:nextCondLst>
            </p:seq>
            <p:seq concurrent="1" nextAc="seek">
              <p:cTn id="17" restart="whenNotActive" fill="hold" evtFilter="cancelBubble" nodeType="interactiveSeq">
                <p:stCondLst>
                  <p:cond evt="onClick" delay="0">
                    <p:tgtEl>
                      <p:spTgt spid="778250"/>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778250"/>
                                        </p:tgtEl>
                                      </p:cBhvr>
                                    </p:cmd>
                                  </p:childTnLst>
                                </p:cTn>
                              </p:par>
                            </p:childTnLst>
                          </p:cTn>
                        </p:par>
                      </p:childTnLst>
                    </p:cTn>
                  </p:par>
                </p:childTnLst>
              </p:cTn>
              <p:nextCondLst>
                <p:cond evt="onClick" delay="0">
                  <p:tgtEl>
                    <p:spTgt spid="778250"/>
                  </p:tgtEl>
                </p:cond>
              </p:nextCondLst>
            </p:seq>
            <p:seq concurrent="1" nextAc="seek">
              <p:cTn id="22" restart="whenNotActive" fill="hold" evtFilter="cancelBubble" nodeType="interactiveSeq">
                <p:stCondLst>
                  <p:cond evt="onClick" delay="0">
                    <p:tgtEl>
                      <p:spTgt spid="778253"/>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778253"/>
                                        </p:tgtEl>
                                      </p:cBhvr>
                                    </p:cmd>
                                  </p:childTnLst>
                                </p:cTn>
                              </p:par>
                            </p:childTnLst>
                          </p:cTn>
                        </p:par>
                      </p:childTnLst>
                    </p:cTn>
                  </p:par>
                </p:childTnLst>
              </p:cTn>
              <p:nextCondLst>
                <p:cond evt="onClick" delay="0">
                  <p:tgtEl>
                    <p:spTgt spid="778253"/>
                  </p:tgtEl>
                </p:cond>
              </p:nextCondLst>
            </p:seq>
            <p:seq concurrent="1" nextAc="seek">
              <p:cTn id="27" restart="whenNotActive" fill="hold" evtFilter="cancelBubble" nodeType="interactiveSeq">
                <p:stCondLst>
                  <p:cond evt="onClick" delay="0">
                    <p:tgtEl>
                      <p:spTgt spid="77825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778254"/>
                                        </p:tgtEl>
                                      </p:cBhvr>
                                    </p:cmd>
                                  </p:childTnLst>
                                </p:cTn>
                              </p:par>
                            </p:childTnLst>
                          </p:cTn>
                        </p:par>
                      </p:childTnLst>
                    </p:cTn>
                  </p:par>
                </p:childTnLst>
              </p:cTn>
              <p:nextCondLst>
                <p:cond evt="onClick" delay="0">
                  <p:tgtEl>
                    <p:spTgt spid="778254"/>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778245"/>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78246"/>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778249"/>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778250"/>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778253"/>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78254"/>
                </p:tgtEl>
              </p:cMediaNode>
            </p:audi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2402" name="Rectangle 4"/>
          <p:cNvSpPr>
            <a:spLocks noGrp="1" noChangeArrowheads="1"/>
          </p:cNvSpPr>
          <p:nvPr>
            <p:ph type="title" idx="4294967295"/>
          </p:nvPr>
        </p:nvSpPr>
        <p:spPr>
          <a:xfrm>
            <a:off x="685800" y="442913"/>
            <a:ext cx="7772400" cy="1143000"/>
          </a:xfrm>
          <a:noFill/>
        </p:spPr>
        <p:txBody>
          <a:bodyPr/>
          <a:lstStyle/>
          <a:p>
            <a:r>
              <a:rPr lang="en-US" sz="2400"/>
              <a:t>Discrimination Task</a:t>
            </a:r>
            <a:br>
              <a:rPr lang="en-US" sz="2400"/>
            </a:br>
            <a:r>
              <a:rPr lang="en-US" sz="2400"/>
              <a:t>“Are these two sounds the same or different?”</a:t>
            </a:r>
            <a:endParaRPr lang="en-US"/>
          </a:p>
        </p:txBody>
      </p:sp>
      <p:pic>
        <p:nvPicPr>
          <p:cNvPr id="799761" name="Picture 17">
            <a:hlinkClick r:id="" action="ppaction://media"/>
          </p:cNvPr>
          <p:cNvPicPr>
            <a:picLocks noRot="1" noChangeAspect="1" noChangeArrowheads="1"/>
          </p:cNvPicPr>
          <p:nvPr>
            <a:wavAudioFile r:embed="rId1" name="Embedded Sound 22"/>
          </p:nvPr>
        </p:nvPicPr>
        <p:blipFill>
          <a:blip r:embed="rId8"/>
          <a:srcRect/>
          <a:stretch>
            <a:fillRect/>
          </a:stretch>
        </p:blipFill>
        <p:spPr bwMode="auto">
          <a:xfrm>
            <a:off x="4724400" y="2133600"/>
            <a:ext cx="406400" cy="406400"/>
          </a:xfrm>
          <a:prstGeom prst="rect">
            <a:avLst/>
          </a:prstGeom>
          <a:noFill/>
          <a:ln w="9525">
            <a:noFill/>
            <a:miter lim="800000"/>
            <a:headEnd/>
            <a:tailEnd/>
          </a:ln>
        </p:spPr>
      </p:pic>
      <p:pic>
        <p:nvPicPr>
          <p:cNvPr id="799762" name="Picture 18">
            <a:hlinkClick r:id="" action="ppaction://media"/>
          </p:cNvPr>
          <p:cNvPicPr>
            <a:picLocks noRot="1" noChangeAspect="1" noChangeArrowheads="1"/>
          </p:cNvPicPr>
          <p:nvPr>
            <a:wavAudioFile r:embed="rId2" name="Embedded Sound 23"/>
          </p:nvPr>
        </p:nvPicPr>
        <p:blipFill>
          <a:blip r:embed="rId8"/>
          <a:srcRect/>
          <a:stretch>
            <a:fillRect/>
          </a:stretch>
        </p:blipFill>
        <p:spPr bwMode="auto">
          <a:xfrm>
            <a:off x="5562600" y="2133600"/>
            <a:ext cx="406400" cy="406400"/>
          </a:xfrm>
          <a:prstGeom prst="rect">
            <a:avLst/>
          </a:prstGeom>
          <a:noFill/>
          <a:ln w="9525">
            <a:noFill/>
            <a:miter lim="800000"/>
            <a:headEnd/>
            <a:tailEnd/>
          </a:ln>
        </p:spPr>
      </p:pic>
      <p:pic>
        <p:nvPicPr>
          <p:cNvPr id="799763" name="Picture 19">
            <a:hlinkClick r:id="" action="ppaction://media"/>
          </p:cNvPr>
          <p:cNvPicPr>
            <a:picLocks noRot="1" noChangeAspect="1" noChangeArrowheads="1"/>
          </p:cNvPicPr>
          <p:nvPr>
            <a:wavAudioFile r:embed="rId3" name="Embedded Sound 24"/>
          </p:nvPr>
        </p:nvPicPr>
        <p:blipFill>
          <a:blip r:embed="rId8"/>
          <a:srcRect/>
          <a:stretch>
            <a:fillRect/>
          </a:stretch>
        </p:blipFill>
        <p:spPr bwMode="auto">
          <a:xfrm>
            <a:off x="4724400" y="3276600"/>
            <a:ext cx="406400" cy="406400"/>
          </a:xfrm>
          <a:prstGeom prst="rect">
            <a:avLst/>
          </a:prstGeom>
          <a:noFill/>
          <a:ln w="9525">
            <a:noFill/>
            <a:miter lim="800000"/>
            <a:headEnd/>
            <a:tailEnd/>
          </a:ln>
        </p:spPr>
      </p:pic>
      <p:pic>
        <p:nvPicPr>
          <p:cNvPr id="799764" name="Picture 20">
            <a:hlinkClick r:id="" action="ppaction://media"/>
          </p:cNvPr>
          <p:cNvPicPr>
            <a:picLocks noRot="1" noChangeAspect="1" noChangeArrowheads="1"/>
          </p:cNvPicPr>
          <p:nvPr>
            <a:wavAudioFile r:embed="rId4" name="Embedded Sound 25"/>
          </p:nvPr>
        </p:nvPicPr>
        <p:blipFill>
          <a:blip r:embed="rId8"/>
          <a:srcRect/>
          <a:stretch>
            <a:fillRect/>
          </a:stretch>
        </p:blipFill>
        <p:spPr bwMode="auto">
          <a:xfrm>
            <a:off x="5562600" y="3276600"/>
            <a:ext cx="406400" cy="406400"/>
          </a:xfrm>
          <a:prstGeom prst="rect">
            <a:avLst/>
          </a:prstGeom>
          <a:noFill/>
          <a:ln w="9525">
            <a:noFill/>
            <a:miter lim="800000"/>
            <a:headEnd/>
            <a:tailEnd/>
          </a:ln>
        </p:spPr>
      </p:pic>
      <p:pic>
        <p:nvPicPr>
          <p:cNvPr id="799765" name="Picture 21">
            <a:hlinkClick r:id="" action="ppaction://media"/>
          </p:cNvPr>
          <p:cNvPicPr>
            <a:picLocks noRot="1" noChangeAspect="1" noChangeArrowheads="1"/>
          </p:cNvPicPr>
          <p:nvPr>
            <a:wavAudioFile r:embed="rId4" name="Embedded Sound 25"/>
          </p:nvPr>
        </p:nvPicPr>
        <p:blipFill>
          <a:blip r:embed="rId8"/>
          <a:srcRect/>
          <a:stretch>
            <a:fillRect/>
          </a:stretch>
        </p:blipFill>
        <p:spPr bwMode="auto">
          <a:xfrm>
            <a:off x="4724400" y="4419600"/>
            <a:ext cx="406400" cy="406400"/>
          </a:xfrm>
          <a:prstGeom prst="rect">
            <a:avLst/>
          </a:prstGeom>
          <a:noFill/>
          <a:ln w="9525">
            <a:noFill/>
            <a:miter lim="800000"/>
            <a:headEnd/>
            <a:tailEnd/>
          </a:ln>
        </p:spPr>
      </p:pic>
      <p:pic>
        <p:nvPicPr>
          <p:cNvPr id="799766" name="Picture 22">
            <a:hlinkClick r:id="" action="ppaction://media"/>
          </p:cNvPr>
          <p:cNvPicPr>
            <a:picLocks noRot="1" noChangeAspect="1" noChangeArrowheads="1"/>
          </p:cNvPicPr>
          <p:nvPr>
            <a:wavAudioFile r:embed="rId5" name="Embedded Sound 26"/>
          </p:nvPr>
        </p:nvPicPr>
        <p:blipFill>
          <a:blip r:embed="rId8"/>
          <a:srcRect/>
          <a:stretch>
            <a:fillRect/>
          </a:stretch>
        </p:blipFill>
        <p:spPr bwMode="auto">
          <a:xfrm>
            <a:off x="5562600" y="4419600"/>
            <a:ext cx="406400" cy="406400"/>
          </a:xfrm>
          <a:prstGeom prst="rect">
            <a:avLst/>
          </a:prstGeom>
          <a:noFill/>
          <a:ln w="9525">
            <a:noFill/>
            <a:miter lim="800000"/>
            <a:headEnd/>
            <a:tailEnd/>
          </a:ln>
        </p:spPr>
      </p:pic>
      <p:sp>
        <p:nvSpPr>
          <p:cNvPr id="742409" name="Text Box 23"/>
          <p:cNvSpPr txBox="1">
            <a:spLocks noChangeArrowheads="1"/>
          </p:cNvSpPr>
          <p:nvPr/>
        </p:nvSpPr>
        <p:spPr bwMode="auto">
          <a:xfrm>
            <a:off x="3581400" y="2133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imes" pitchFamily="-84" charset="0"/>
              </a:rPr>
              <a:t>0ms</a:t>
            </a:r>
          </a:p>
        </p:txBody>
      </p:sp>
      <p:sp>
        <p:nvSpPr>
          <p:cNvPr id="742410" name="Text Box 24"/>
          <p:cNvSpPr txBox="1">
            <a:spLocks noChangeArrowheads="1"/>
          </p:cNvSpPr>
          <p:nvPr/>
        </p:nvSpPr>
        <p:spPr bwMode="auto">
          <a:xfrm>
            <a:off x="3581400" y="3276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Times" pitchFamily="-84" charset="0"/>
              </a:rPr>
              <a:t>20ms</a:t>
            </a:r>
          </a:p>
        </p:txBody>
      </p:sp>
      <p:sp>
        <p:nvSpPr>
          <p:cNvPr id="742411" name="Text Box 25"/>
          <p:cNvSpPr txBox="1">
            <a:spLocks noChangeArrowheads="1"/>
          </p:cNvSpPr>
          <p:nvPr/>
        </p:nvSpPr>
        <p:spPr bwMode="auto">
          <a:xfrm>
            <a:off x="3581400" y="4419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imes" pitchFamily="-84" charset="0"/>
              </a:rPr>
              <a:t>40ms</a:t>
            </a:r>
          </a:p>
        </p:txBody>
      </p:sp>
      <p:sp>
        <p:nvSpPr>
          <p:cNvPr id="742412" name="Text Box 26"/>
          <p:cNvSpPr txBox="1">
            <a:spLocks noChangeArrowheads="1"/>
          </p:cNvSpPr>
          <p:nvPr/>
        </p:nvSpPr>
        <p:spPr bwMode="auto">
          <a:xfrm>
            <a:off x="6096000" y="2133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imes" pitchFamily="-84" charset="0"/>
              </a:rPr>
              <a:t>20ms</a:t>
            </a:r>
          </a:p>
        </p:txBody>
      </p:sp>
      <p:sp>
        <p:nvSpPr>
          <p:cNvPr id="742413" name="Text Box 27"/>
          <p:cNvSpPr txBox="1">
            <a:spLocks noChangeArrowheads="1"/>
          </p:cNvSpPr>
          <p:nvPr/>
        </p:nvSpPr>
        <p:spPr bwMode="auto">
          <a:xfrm>
            <a:off x="6096000" y="3276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Times" pitchFamily="-84" charset="0"/>
              </a:rPr>
              <a:t>40ms</a:t>
            </a:r>
          </a:p>
        </p:txBody>
      </p:sp>
      <p:sp>
        <p:nvSpPr>
          <p:cNvPr id="742414" name="Text Box 28"/>
          <p:cNvSpPr txBox="1">
            <a:spLocks noChangeArrowheads="1"/>
          </p:cNvSpPr>
          <p:nvPr/>
        </p:nvSpPr>
        <p:spPr bwMode="auto">
          <a:xfrm>
            <a:off x="6096000" y="4419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imes" pitchFamily="-84" charset="0"/>
              </a:rPr>
              <a:t>60ms</a:t>
            </a:r>
          </a:p>
        </p:txBody>
      </p:sp>
      <p:sp>
        <p:nvSpPr>
          <p:cNvPr id="742415" name="Text Box 29"/>
          <p:cNvSpPr txBox="1">
            <a:spLocks noChangeArrowheads="1"/>
          </p:cNvSpPr>
          <p:nvPr/>
        </p:nvSpPr>
        <p:spPr bwMode="auto">
          <a:xfrm>
            <a:off x="2971800" y="3230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folHlink"/>
                </a:solidFill>
                <a:latin typeface="Times" pitchFamily="-84" charset="0"/>
              </a:rPr>
              <a:t>D</a:t>
            </a:r>
          </a:p>
        </p:txBody>
      </p:sp>
      <p:sp>
        <p:nvSpPr>
          <p:cNvPr id="742416" name="Text Box 30"/>
          <p:cNvSpPr txBox="1">
            <a:spLocks noChangeArrowheads="1"/>
          </p:cNvSpPr>
          <p:nvPr/>
        </p:nvSpPr>
        <p:spPr bwMode="auto">
          <a:xfrm>
            <a:off x="7162800" y="3230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folHlink"/>
                </a:solidFill>
                <a:latin typeface="Times" pitchFamily="-84" charset="0"/>
              </a:rPr>
              <a:t>T</a:t>
            </a:r>
          </a:p>
        </p:txBody>
      </p:sp>
      <p:sp>
        <p:nvSpPr>
          <p:cNvPr id="742417" name="Text Box 31"/>
          <p:cNvSpPr txBox="1">
            <a:spLocks noChangeArrowheads="1"/>
          </p:cNvSpPr>
          <p:nvPr/>
        </p:nvSpPr>
        <p:spPr bwMode="auto">
          <a:xfrm>
            <a:off x="2971800" y="2057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latin typeface="Times" pitchFamily="-84" charset="0"/>
              </a:rPr>
              <a:t>D</a:t>
            </a:r>
          </a:p>
        </p:txBody>
      </p:sp>
      <p:sp>
        <p:nvSpPr>
          <p:cNvPr id="742418" name="Text Box 32"/>
          <p:cNvSpPr txBox="1">
            <a:spLocks noChangeArrowheads="1"/>
          </p:cNvSpPr>
          <p:nvPr/>
        </p:nvSpPr>
        <p:spPr bwMode="auto">
          <a:xfrm>
            <a:off x="2971800" y="4373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latin typeface="Times" pitchFamily="-84" charset="0"/>
              </a:rPr>
              <a:t>T</a:t>
            </a:r>
          </a:p>
        </p:txBody>
      </p:sp>
      <p:sp>
        <p:nvSpPr>
          <p:cNvPr id="742419" name="Text Box 33"/>
          <p:cNvSpPr txBox="1">
            <a:spLocks noChangeArrowheads="1"/>
          </p:cNvSpPr>
          <p:nvPr/>
        </p:nvSpPr>
        <p:spPr bwMode="auto">
          <a:xfrm>
            <a:off x="7162800" y="4343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latin typeface="Times" pitchFamily="-84" charset="0"/>
              </a:rPr>
              <a:t>T</a:t>
            </a:r>
          </a:p>
        </p:txBody>
      </p:sp>
      <p:sp>
        <p:nvSpPr>
          <p:cNvPr id="742420" name="Text Box 34"/>
          <p:cNvSpPr txBox="1">
            <a:spLocks noChangeArrowheads="1"/>
          </p:cNvSpPr>
          <p:nvPr/>
        </p:nvSpPr>
        <p:spPr bwMode="auto">
          <a:xfrm>
            <a:off x="7162800" y="2057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latin typeface="Times" pitchFamily="-84" charset="0"/>
              </a:rPr>
              <a:t>D</a:t>
            </a:r>
          </a:p>
        </p:txBody>
      </p:sp>
      <p:sp>
        <p:nvSpPr>
          <p:cNvPr id="742421" name="Text Box 35"/>
          <p:cNvSpPr txBox="1">
            <a:spLocks noChangeArrowheads="1"/>
          </p:cNvSpPr>
          <p:nvPr/>
        </p:nvSpPr>
        <p:spPr bwMode="auto">
          <a:xfrm>
            <a:off x="2514600" y="5181600"/>
            <a:ext cx="53340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Times" pitchFamily="-84" charset="0"/>
              </a:rPr>
              <a:t>Across-Category Discrimination is Easy</a:t>
            </a:r>
            <a:endParaRPr lang="en-US" b="0">
              <a:solidFill>
                <a:schemeClr val="tx2"/>
              </a:solidFill>
              <a:latin typeface="Times" pitchFamily="-84" charset="0"/>
            </a:endParaRPr>
          </a:p>
          <a:p>
            <a:pPr>
              <a:spcBef>
                <a:spcPct val="50000"/>
              </a:spcBef>
            </a:pPr>
            <a:r>
              <a:rPr lang="en-US" b="0">
                <a:solidFill>
                  <a:schemeClr val="tx2"/>
                </a:solidFill>
                <a:latin typeface="Times" pitchFamily="-84" charset="0"/>
              </a:rPr>
              <a:t>Within-Category Discrimination is Hard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976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99761"/>
                                        </p:tgtEl>
                                      </p:cBhvr>
                                    </p:cmd>
                                  </p:childTnLst>
                                </p:cTn>
                              </p:par>
                            </p:childTnLst>
                          </p:cTn>
                        </p:par>
                      </p:childTnLst>
                    </p:cTn>
                  </p:par>
                </p:childTnLst>
              </p:cTn>
              <p:nextCondLst>
                <p:cond evt="onClick" delay="0">
                  <p:tgtEl>
                    <p:spTgt spid="799761"/>
                  </p:tgtEl>
                </p:cond>
              </p:nextCondLst>
            </p:seq>
            <p:seq concurrent="1" nextAc="seek">
              <p:cTn id="7" restart="whenNotActive" fill="hold" evtFilter="cancelBubble" nodeType="interactiveSeq">
                <p:stCondLst>
                  <p:cond evt="onClick" delay="0">
                    <p:tgtEl>
                      <p:spTgt spid="79976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99762"/>
                                        </p:tgtEl>
                                      </p:cBhvr>
                                    </p:cmd>
                                  </p:childTnLst>
                                </p:cTn>
                              </p:par>
                            </p:childTnLst>
                          </p:cTn>
                        </p:par>
                      </p:childTnLst>
                    </p:cTn>
                  </p:par>
                </p:childTnLst>
              </p:cTn>
              <p:nextCondLst>
                <p:cond evt="onClick" delay="0">
                  <p:tgtEl>
                    <p:spTgt spid="799762"/>
                  </p:tgtEl>
                </p:cond>
              </p:nextCondLst>
            </p:seq>
            <p:seq concurrent="1" nextAc="seek">
              <p:cTn id="12" restart="whenNotActive" fill="hold" evtFilter="cancelBubble" nodeType="interactiveSeq">
                <p:stCondLst>
                  <p:cond evt="onClick" delay="0">
                    <p:tgtEl>
                      <p:spTgt spid="79976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799763"/>
                                        </p:tgtEl>
                                      </p:cBhvr>
                                    </p:cmd>
                                  </p:childTnLst>
                                </p:cTn>
                              </p:par>
                            </p:childTnLst>
                          </p:cTn>
                        </p:par>
                      </p:childTnLst>
                    </p:cTn>
                  </p:par>
                </p:childTnLst>
              </p:cTn>
              <p:nextCondLst>
                <p:cond evt="onClick" delay="0">
                  <p:tgtEl>
                    <p:spTgt spid="799763"/>
                  </p:tgtEl>
                </p:cond>
              </p:nextCondLst>
            </p:seq>
            <p:seq concurrent="1" nextAc="seek">
              <p:cTn id="17" restart="whenNotActive" fill="hold" evtFilter="cancelBubble" nodeType="interactiveSeq">
                <p:stCondLst>
                  <p:cond evt="onClick" delay="0">
                    <p:tgtEl>
                      <p:spTgt spid="79976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799764"/>
                                        </p:tgtEl>
                                      </p:cBhvr>
                                    </p:cmd>
                                  </p:childTnLst>
                                </p:cTn>
                              </p:par>
                            </p:childTnLst>
                          </p:cTn>
                        </p:par>
                      </p:childTnLst>
                    </p:cTn>
                  </p:par>
                </p:childTnLst>
              </p:cTn>
              <p:nextCondLst>
                <p:cond evt="onClick" delay="0">
                  <p:tgtEl>
                    <p:spTgt spid="799764"/>
                  </p:tgtEl>
                </p:cond>
              </p:nextCondLst>
            </p:seq>
            <p:seq concurrent="1" nextAc="seek">
              <p:cTn id="22" restart="whenNotActive" fill="hold" evtFilter="cancelBubble" nodeType="interactiveSeq">
                <p:stCondLst>
                  <p:cond evt="onClick" delay="0">
                    <p:tgtEl>
                      <p:spTgt spid="799765"/>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799765"/>
                                        </p:tgtEl>
                                      </p:cBhvr>
                                    </p:cmd>
                                  </p:childTnLst>
                                </p:cTn>
                              </p:par>
                            </p:childTnLst>
                          </p:cTn>
                        </p:par>
                      </p:childTnLst>
                    </p:cTn>
                  </p:par>
                </p:childTnLst>
              </p:cTn>
              <p:nextCondLst>
                <p:cond evt="onClick" delay="0">
                  <p:tgtEl>
                    <p:spTgt spid="799765"/>
                  </p:tgtEl>
                </p:cond>
              </p:nextCondLst>
            </p:seq>
            <p:seq concurrent="1" nextAc="seek">
              <p:cTn id="27" restart="whenNotActive" fill="hold" evtFilter="cancelBubble" nodeType="interactiveSeq">
                <p:stCondLst>
                  <p:cond evt="onClick" delay="0">
                    <p:tgtEl>
                      <p:spTgt spid="79976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799766"/>
                                        </p:tgtEl>
                                      </p:cBhvr>
                                    </p:cmd>
                                  </p:childTnLst>
                                </p:cTn>
                              </p:par>
                            </p:childTnLst>
                          </p:cTn>
                        </p:par>
                      </p:childTnLst>
                    </p:cTn>
                  </p:par>
                </p:childTnLst>
              </p:cTn>
              <p:nextCondLst>
                <p:cond evt="onClick" delay="0">
                  <p:tgtEl>
                    <p:spTgt spid="79976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79976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99762"/>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799763"/>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799764"/>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799765"/>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99766"/>
                </p:tgtEl>
              </p:cMediaNode>
            </p:audio>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4450" name="Rectangle 2"/>
          <p:cNvSpPr>
            <a:spLocks noGrp="1" noChangeArrowheads="1"/>
          </p:cNvSpPr>
          <p:nvPr>
            <p:ph type="title" idx="4294967295"/>
          </p:nvPr>
        </p:nvSpPr>
        <p:spPr>
          <a:xfrm>
            <a:off x="342900" y="609600"/>
            <a:ext cx="8458200" cy="1143000"/>
          </a:xfrm>
        </p:spPr>
        <p:txBody>
          <a:bodyPr/>
          <a:lstStyle/>
          <a:p>
            <a:r>
              <a:rPr lang="en-US" sz="3200"/>
              <a:t>Cross-language Differences</a:t>
            </a:r>
            <a:endParaRPr lang="en-US"/>
          </a:p>
        </p:txBody>
      </p:sp>
      <p:pic>
        <p:nvPicPr>
          <p:cNvPr id="564227" name="Picture 3">
            <a:hlinkClick r:id="" action="ppaction://media"/>
          </p:cNvPr>
          <p:cNvPicPr>
            <a:picLocks noRot="1" noChangeAspect="1" noChangeArrowheads="1"/>
          </p:cNvPicPr>
          <p:nvPr>
            <a:wavAudioFile r:embed="rId1" name="Embedded Sound 27"/>
          </p:nvPr>
        </p:nvPicPr>
        <p:blipFill>
          <a:blip r:embed="rId11"/>
          <a:srcRect/>
          <a:stretch>
            <a:fillRect/>
          </a:stretch>
        </p:blipFill>
        <p:spPr bwMode="auto">
          <a:xfrm>
            <a:off x="5181600" y="2209800"/>
            <a:ext cx="406400" cy="406400"/>
          </a:xfrm>
          <a:prstGeom prst="rect">
            <a:avLst/>
          </a:prstGeom>
          <a:noFill/>
          <a:ln w="9525">
            <a:noFill/>
            <a:miter lim="800000"/>
            <a:headEnd/>
            <a:tailEnd/>
          </a:ln>
        </p:spPr>
      </p:pic>
      <p:pic>
        <p:nvPicPr>
          <p:cNvPr id="564228" name="Picture 4">
            <a:hlinkClick r:id="" action="ppaction://media"/>
          </p:cNvPr>
          <p:cNvPicPr>
            <a:picLocks noRot="1" noChangeAspect="1" noChangeArrowheads="1"/>
          </p:cNvPicPr>
          <p:nvPr>
            <a:wavAudioFile r:embed="rId2" name="Embedded Sound 28"/>
          </p:nvPr>
        </p:nvPicPr>
        <p:blipFill>
          <a:blip r:embed="rId11"/>
          <a:srcRect/>
          <a:stretch>
            <a:fillRect/>
          </a:stretch>
        </p:blipFill>
        <p:spPr bwMode="auto">
          <a:xfrm>
            <a:off x="3276600" y="2209800"/>
            <a:ext cx="406400" cy="406400"/>
          </a:xfrm>
          <a:prstGeom prst="rect">
            <a:avLst/>
          </a:prstGeom>
          <a:noFill/>
          <a:ln w="9525">
            <a:noFill/>
            <a:miter lim="800000"/>
            <a:headEnd/>
            <a:tailEnd/>
          </a:ln>
        </p:spPr>
      </p:pic>
      <p:sp>
        <p:nvSpPr>
          <p:cNvPr id="744453" name="Text Box 5"/>
          <p:cNvSpPr txBox="1">
            <a:spLocks noChangeArrowheads="1"/>
          </p:cNvSpPr>
          <p:nvPr/>
        </p:nvSpPr>
        <p:spPr bwMode="auto">
          <a:xfrm>
            <a:off x="3200400" y="2895600"/>
            <a:ext cx="533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0">
                <a:latin typeface="Times" pitchFamily="-84" charset="0"/>
              </a:rPr>
              <a:t>R</a:t>
            </a:r>
          </a:p>
        </p:txBody>
      </p:sp>
      <p:sp>
        <p:nvSpPr>
          <p:cNvPr id="744454" name="Text Box 6"/>
          <p:cNvSpPr txBox="1">
            <a:spLocks noChangeArrowheads="1"/>
          </p:cNvSpPr>
          <p:nvPr/>
        </p:nvSpPr>
        <p:spPr bwMode="auto">
          <a:xfrm>
            <a:off x="5105400" y="2863850"/>
            <a:ext cx="533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0">
                <a:latin typeface="Times" pitchFamily="-84" charset="0"/>
              </a:rPr>
              <a:t>L</a:t>
            </a:r>
          </a:p>
        </p:txBody>
      </p:sp>
      <p:pic>
        <p:nvPicPr>
          <p:cNvPr id="564231" name="Picture 7">
            <a:hlinkClick r:id="" action="ppaction://media"/>
          </p:cNvPr>
          <p:cNvPicPr>
            <a:picLocks noRot="1" noChangeAspect="1" noChangeArrowheads="1"/>
          </p:cNvPicPr>
          <p:nvPr>
            <a:wavAudioFile r:embed="rId3" name="Embedded Sound 29"/>
          </p:nvPr>
        </p:nvPicPr>
        <p:blipFill>
          <a:blip r:embed="rId11"/>
          <a:srcRect/>
          <a:stretch>
            <a:fillRect/>
          </a:stretch>
        </p:blipFill>
        <p:spPr bwMode="auto">
          <a:xfrm>
            <a:off x="6781800" y="5105400"/>
            <a:ext cx="406400" cy="406400"/>
          </a:xfrm>
          <a:prstGeom prst="rect">
            <a:avLst/>
          </a:prstGeom>
          <a:noFill/>
          <a:ln w="9525">
            <a:noFill/>
            <a:miter lim="800000"/>
            <a:headEnd/>
            <a:tailEnd/>
          </a:ln>
        </p:spPr>
      </p:pic>
      <p:pic>
        <p:nvPicPr>
          <p:cNvPr id="564232" name="Picture 8">
            <a:hlinkClick r:id="" action="ppaction://media"/>
          </p:cNvPr>
          <p:cNvPicPr>
            <a:picLocks noRot="1" noChangeAspect="1" noChangeArrowheads="1"/>
          </p:cNvPicPr>
          <p:nvPr>
            <a:wavAudioFile r:embed="rId1" name="Embedded Sound 27"/>
          </p:nvPr>
        </p:nvPicPr>
        <p:blipFill>
          <a:blip r:embed="rId11"/>
          <a:srcRect/>
          <a:stretch>
            <a:fillRect/>
          </a:stretch>
        </p:blipFill>
        <p:spPr bwMode="auto">
          <a:xfrm>
            <a:off x="7924800" y="5105400"/>
            <a:ext cx="406400" cy="406400"/>
          </a:xfrm>
          <a:prstGeom prst="rect">
            <a:avLst/>
          </a:prstGeom>
          <a:noFill/>
          <a:ln w="9525">
            <a:noFill/>
            <a:miter lim="800000"/>
            <a:headEnd/>
            <a:tailEnd/>
          </a:ln>
        </p:spPr>
      </p:pic>
      <p:pic>
        <p:nvPicPr>
          <p:cNvPr id="564233" name="Picture 9">
            <a:hlinkClick r:id="" action="ppaction://media"/>
          </p:cNvPr>
          <p:cNvPicPr>
            <a:picLocks noRot="1" noChangeAspect="1" noChangeArrowheads="1"/>
          </p:cNvPicPr>
          <p:nvPr>
            <a:wavAudioFile r:embed="rId4" name="Embedded Sound 30"/>
          </p:nvPr>
        </p:nvPicPr>
        <p:blipFill>
          <a:blip r:embed="rId11"/>
          <a:srcRect/>
          <a:stretch>
            <a:fillRect/>
          </a:stretch>
        </p:blipFill>
        <p:spPr bwMode="auto">
          <a:xfrm>
            <a:off x="5486400" y="5105400"/>
            <a:ext cx="406400" cy="406400"/>
          </a:xfrm>
          <a:prstGeom prst="rect">
            <a:avLst/>
          </a:prstGeom>
          <a:noFill/>
          <a:ln w="9525">
            <a:noFill/>
            <a:miter lim="800000"/>
            <a:headEnd/>
            <a:tailEnd/>
          </a:ln>
        </p:spPr>
      </p:pic>
      <p:pic>
        <p:nvPicPr>
          <p:cNvPr id="564234" name="Picture 10">
            <a:hlinkClick r:id="" action="ppaction://media"/>
          </p:cNvPr>
          <p:cNvPicPr>
            <a:picLocks noRot="1" noChangeAspect="1" noChangeArrowheads="1"/>
          </p:cNvPicPr>
          <p:nvPr>
            <a:wavAudioFile r:embed="rId5" name="Embedded Sound 31"/>
          </p:nvPr>
        </p:nvPicPr>
        <p:blipFill>
          <a:blip r:embed="rId11"/>
          <a:srcRect/>
          <a:stretch>
            <a:fillRect/>
          </a:stretch>
        </p:blipFill>
        <p:spPr bwMode="auto">
          <a:xfrm>
            <a:off x="4267200" y="5105400"/>
            <a:ext cx="406400" cy="406400"/>
          </a:xfrm>
          <a:prstGeom prst="rect">
            <a:avLst/>
          </a:prstGeom>
          <a:noFill/>
          <a:ln w="9525">
            <a:noFill/>
            <a:miter lim="800000"/>
            <a:headEnd/>
            <a:tailEnd/>
          </a:ln>
        </p:spPr>
      </p:pic>
      <p:pic>
        <p:nvPicPr>
          <p:cNvPr id="564235" name="Picture 11">
            <a:hlinkClick r:id="" action="ppaction://media"/>
          </p:cNvPr>
          <p:cNvPicPr>
            <a:picLocks noRot="1" noChangeAspect="1" noChangeArrowheads="1"/>
          </p:cNvPicPr>
          <p:nvPr>
            <a:wavAudioFile r:embed="rId6" name="Embedded Sound 32"/>
          </p:nvPr>
        </p:nvPicPr>
        <p:blipFill>
          <a:blip r:embed="rId11"/>
          <a:srcRect/>
          <a:stretch>
            <a:fillRect/>
          </a:stretch>
        </p:blipFill>
        <p:spPr bwMode="auto">
          <a:xfrm>
            <a:off x="3048000" y="5105400"/>
            <a:ext cx="406400" cy="406400"/>
          </a:xfrm>
          <a:prstGeom prst="rect">
            <a:avLst/>
          </a:prstGeom>
          <a:noFill/>
          <a:ln w="9525">
            <a:noFill/>
            <a:miter lim="800000"/>
            <a:headEnd/>
            <a:tailEnd/>
          </a:ln>
        </p:spPr>
      </p:pic>
      <p:pic>
        <p:nvPicPr>
          <p:cNvPr id="564236" name="Picture 12">
            <a:hlinkClick r:id="" action="ppaction://media"/>
          </p:cNvPr>
          <p:cNvPicPr>
            <a:picLocks noRot="1" noChangeAspect="1" noChangeArrowheads="1"/>
          </p:cNvPicPr>
          <p:nvPr>
            <a:wavAudioFile r:embed="rId7" name="Embedded Sound 33"/>
          </p:nvPr>
        </p:nvPicPr>
        <p:blipFill>
          <a:blip r:embed="rId11"/>
          <a:srcRect/>
          <a:stretch>
            <a:fillRect/>
          </a:stretch>
        </p:blipFill>
        <p:spPr bwMode="auto">
          <a:xfrm>
            <a:off x="1905000" y="5105400"/>
            <a:ext cx="406400" cy="406400"/>
          </a:xfrm>
          <a:prstGeom prst="rect">
            <a:avLst/>
          </a:prstGeom>
          <a:noFill/>
          <a:ln w="9525">
            <a:noFill/>
            <a:miter lim="800000"/>
            <a:headEnd/>
            <a:tailEnd/>
          </a:ln>
        </p:spPr>
      </p:pic>
      <p:pic>
        <p:nvPicPr>
          <p:cNvPr id="564237" name="Picture 13">
            <a:hlinkClick r:id="" action="ppaction://media"/>
          </p:cNvPr>
          <p:cNvPicPr>
            <a:picLocks noRot="1" noChangeAspect="1" noChangeArrowheads="1"/>
          </p:cNvPicPr>
          <p:nvPr>
            <a:wavAudioFile r:embed="rId8" name="Embedded Sound 34"/>
          </p:nvPr>
        </p:nvPicPr>
        <p:blipFill>
          <a:blip r:embed="rId11"/>
          <a:srcRect/>
          <a:stretch>
            <a:fillRect/>
          </a:stretch>
        </p:blipFill>
        <p:spPr bwMode="auto">
          <a:xfrm>
            <a:off x="685800" y="5105400"/>
            <a:ext cx="406400" cy="406400"/>
          </a:xfrm>
          <a:prstGeom prst="rect">
            <a:avLst/>
          </a:prstGeom>
          <a:noFill/>
          <a:ln w="9525">
            <a:noFill/>
            <a:miter lim="800000"/>
            <a:headEnd/>
            <a:tailEnd/>
          </a:ln>
        </p:spPr>
      </p:pic>
      <p:sp>
        <p:nvSpPr>
          <p:cNvPr id="744462" name="Text Box 14"/>
          <p:cNvSpPr txBox="1">
            <a:spLocks noChangeArrowheads="1"/>
          </p:cNvSpPr>
          <p:nvPr/>
        </p:nvSpPr>
        <p:spPr bwMode="auto">
          <a:xfrm>
            <a:off x="609600" y="5791200"/>
            <a:ext cx="533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0">
                <a:latin typeface="Times" pitchFamily="-84" charset="0"/>
              </a:rPr>
              <a:t>R</a:t>
            </a:r>
          </a:p>
        </p:txBody>
      </p:sp>
      <p:sp>
        <p:nvSpPr>
          <p:cNvPr id="744463" name="Text Box 15"/>
          <p:cNvSpPr txBox="1">
            <a:spLocks noChangeArrowheads="1"/>
          </p:cNvSpPr>
          <p:nvPr/>
        </p:nvSpPr>
        <p:spPr bwMode="auto">
          <a:xfrm>
            <a:off x="7848600" y="5715000"/>
            <a:ext cx="533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0">
                <a:latin typeface="Times" pitchFamily="-84" charset="0"/>
              </a:rPr>
              <a:t>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422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64227"/>
                                        </p:tgtEl>
                                      </p:cBhvr>
                                    </p:cmd>
                                  </p:childTnLst>
                                </p:cTn>
                              </p:par>
                            </p:childTnLst>
                          </p:cTn>
                        </p:par>
                      </p:childTnLst>
                    </p:cTn>
                  </p:par>
                </p:childTnLst>
              </p:cTn>
              <p:nextCondLst>
                <p:cond evt="onClick" delay="0">
                  <p:tgtEl>
                    <p:spTgt spid="56422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4227"/>
                </p:tgtEl>
              </p:cMediaNode>
            </p:audio>
            <p:seq concurrent="1" nextAc="seek">
              <p:cTn id="8" restart="whenNotActive" fill="hold" evtFilter="cancelBubble" nodeType="interactiveSeq">
                <p:stCondLst>
                  <p:cond evt="onClick" delay="0">
                    <p:tgtEl>
                      <p:spTgt spid="5642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64228"/>
                                        </p:tgtEl>
                                      </p:cBhvr>
                                    </p:cmd>
                                  </p:childTnLst>
                                </p:cTn>
                              </p:par>
                            </p:childTnLst>
                          </p:cTn>
                        </p:par>
                      </p:childTnLst>
                    </p:cTn>
                  </p:par>
                </p:childTnLst>
              </p:cTn>
              <p:nextCondLst>
                <p:cond evt="onClick" delay="0">
                  <p:tgtEl>
                    <p:spTgt spid="56422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64228"/>
                </p:tgtEl>
              </p:cMediaNode>
            </p:audio>
            <p:seq concurrent="1" nextAc="seek">
              <p:cTn id="14" restart="whenNotActive" fill="hold" evtFilter="cancelBubble" nodeType="interactiveSeq">
                <p:stCondLst>
                  <p:cond evt="onClick" delay="0">
                    <p:tgtEl>
                      <p:spTgt spid="56423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564231"/>
                                        </p:tgtEl>
                                      </p:cBhvr>
                                    </p:cmd>
                                  </p:childTnLst>
                                </p:cTn>
                              </p:par>
                            </p:childTnLst>
                          </p:cTn>
                        </p:par>
                      </p:childTnLst>
                    </p:cTn>
                  </p:par>
                </p:childTnLst>
              </p:cTn>
              <p:nextCondLst>
                <p:cond evt="onClick" delay="0">
                  <p:tgtEl>
                    <p:spTgt spid="56423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64231"/>
                </p:tgtEl>
              </p:cMediaNode>
            </p:audio>
            <p:seq concurrent="1" nextAc="seek">
              <p:cTn id="20" restart="whenNotActive" fill="hold" evtFilter="cancelBubble" nodeType="interactiveSeq">
                <p:stCondLst>
                  <p:cond evt="onClick" delay="0">
                    <p:tgtEl>
                      <p:spTgt spid="56423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64232"/>
                                        </p:tgtEl>
                                      </p:cBhvr>
                                    </p:cmd>
                                  </p:childTnLst>
                                </p:cTn>
                              </p:par>
                            </p:childTnLst>
                          </p:cTn>
                        </p:par>
                      </p:childTnLst>
                    </p:cTn>
                  </p:par>
                </p:childTnLst>
              </p:cTn>
              <p:nextCondLst>
                <p:cond evt="onClick" delay="0">
                  <p:tgtEl>
                    <p:spTgt spid="56423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64232"/>
                </p:tgtEl>
              </p:cMediaNode>
            </p:audio>
            <p:seq concurrent="1" nextAc="seek">
              <p:cTn id="26" restart="whenNotActive" fill="hold" evtFilter="cancelBubble" nodeType="interactiveSeq">
                <p:stCondLst>
                  <p:cond evt="onClick" delay="0">
                    <p:tgtEl>
                      <p:spTgt spid="56423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564233"/>
                                        </p:tgtEl>
                                      </p:cBhvr>
                                    </p:cmd>
                                  </p:childTnLst>
                                </p:cTn>
                              </p:par>
                            </p:childTnLst>
                          </p:cTn>
                        </p:par>
                      </p:childTnLst>
                    </p:cTn>
                  </p:par>
                </p:childTnLst>
              </p:cTn>
              <p:nextCondLst>
                <p:cond evt="onClick" delay="0">
                  <p:tgtEl>
                    <p:spTgt spid="56423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64233"/>
                </p:tgtEl>
              </p:cMediaNode>
            </p:audio>
            <p:seq concurrent="1" nextAc="seek">
              <p:cTn id="32" restart="whenNotActive" fill="hold" evtFilter="cancelBubble" nodeType="interactiveSeq">
                <p:stCondLst>
                  <p:cond evt="onClick" delay="0">
                    <p:tgtEl>
                      <p:spTgt spid="56423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564234"/>
                                        </p:tgtEl>
                                      </p:cBhvr>
                                    </p:cmd>
                                  </p:childTnLst>
                                </p:cTn>
                              </p:par>
                            </p:childTnLst>
                          </p:cTn>
                        </p:par>
                      </p:childTnLst>
                    </p:cTn>
                  </p:par>
                </p:childTnLst>
              </p:cTn>
              <p:nextCondLst>
                <p:cond evt="onClick" delay="0">
                  <p:tgtEl>
                    <p:spTgt spid="56423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64234"/>
                </p:tgtEl>
              </p:cMediaNode>
            </p:audio>
            <p:seq concurrent="1" nextAc="seek">
              <p:cTn id="38" restart="whenNotActive" fill="hold" evtFilter="cancelBubble" nodeType="interactiveSeq">
                <p:stCondLst>
                  <p:cond evt="onClick" delay="0">
                    <p:tgtEl>
                      <p:spTgt spid="56423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564235"/>
                                        </p:tgtEl>
                                      </p:cBhvr>
                                    </p:cmd>
                                  </p:childTnLst>
                                </p:cTn>
                              </p:par>
                            </p:childTnLst>
                          </p:cTn>
                        </p:par>
                      </p:childTnLst>
                    </p:cTn>
                  </p:par>
                </p:childTnLst>
              </p:cTn>
              <p:nextCondLst>
                <p:cond evt="onClick" delay="0">
                  <p:tgtEl>
                    <p:spTgt spid="56423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64235"/>
                </p:tgtEl>
              </p:cMediaNode>
            </p:audio>
            <p:seq concurrent="1" nextAc="seek">
              <p:cTn id="44" restart="whenNotActive" fill="hold" evtFilter="cancelBubble" nodeType="interactiveSeq">
                <p:stCondLst>
                  <p:cond evt="onClick" delay="0">
                    <p:tgtEl>
                      <p:spTgt spid="56423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 fill="hold"/>
                                        <p:tgtEl>
                                          <p:spTgt spid="564236"/>
                                        </p:tgtEl>
                                      </p:cBhvr>
                                    </p:cmd>
                                  </p:childTnLst>
                                </p:cTn>
                              </p:par>
                            </p:childTnLst>
                          </p:cTn>
                        </p:par>
                      </p:childTnLst>
                    </p:cTn>
                  </p:par>
                </p:childTnLst>
              </p:cTn>
              <p:nextCondLst>
                <p:cond evt="onClick" delay="0">
                  <p:tgtEl>
                    <p:spTgt spid="56423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64236"/>
                </p:tgtEl>
              </p:cMediaNode>
            </p:audio>
            <p:seq concurrent="1" nextAc="seek">
              <p:cTn id="50" restart="whenNotActive" fill="hold" evtFilter="cancelBubble" nodeType="interactiveSeq">
                <p:stCondLst>
                  <p:cond evt="onClick" delay="0">
                    <p:tgtEl>
                      <p:spTgt spid="5642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 fill="hold"/>
                                        <p:tgtEl>
                                          <p:spTgt spid="564237"/>
                                        </p:tgtEl>
                                      </p:cBhvr>
                                    </p:cmd>
                                  </p:childTnLst>
                                </p:cTn>
                              </p:par>
                            </p:childTnLst>
                          </p:cTn>
                        </p:par>
                      </p:childTnLst>
                    </p:cTn>
                  </p:par>
                </p:childTnLst>
              </p:cTn>
              <p:nextCondLst>
                <p:cond evt="onClick" delay="0">
                  <p:tgtEl>
                    <p:spTgt spid="564237"/>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564237"/>
                </p:tgtEl>
              </p:cMediaNode>
            </p:audi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6498" name="Rectangle 2"/>
          <p:cNvSpPr>
            <a:spLocks noGrp="1" noChangeArrowheads="1"/>
          </p:cNvSpPr>
          <p:nvPr>
            <p:ph type="title" idx="4294967295"/>
          </p:nvPr>
        </p:nvSpPr>
        <p:spPr>
          <a:xfrm>
            <a:off x="0" y="609600"/>
            <a:ext cx="9144000" cy="1143000"/>
          </a:xfrm>
        </p:spPr>
        <p:txBody>
          <a:bodyPr/>
          <a:lstStyle/>
          <a:p>
            <a:r>
              <a:rPr lang="en-US" sz="3200"/>
              <a:t>Cross-Language Differences</a:t>
            </a:r>
            <a:endParaRPr lang="en-US"/>
          </a:p>
        </p:txBody>
      </p:sp>
      <p:pic>
        <p:nvPicPr>
          <p:cNvPr id="746499" name="Picture 3" descr="English Japanese ra-la"/>
          <p:cNvPicPr>
            <a:picLocks noChangeAspect="1" noChangeArrowheads="1"/>
          </p:cNvPicPr>
          <p:nvPr/>
        </p:nvPicPr>
        <p:blipFill>
          <a:blip r:embed="rId3"/>
          <a:srcRect/>
          <a:stretch>
            <a:fillRect/>
          </a:stretch>
        </p:blipFill>
        <p:spPr bwMode="auto">
          <a:xfrm>
            <a:off x="3922713" y="1905000"/>
            <a:ext cx="4535487" cy="4572000"/>
          </a:xfrm>
          <a:prstGeom prst="rect">
            <a:avLst/>
          </a:prstGeom>
          <a:noFill/>
          <a:ln w="9525">
            <a:noFill/>
            <a:miter lim="800000"/>
            <a:headEnd/>
            <a:tailEnd/>
          </a:ln>
        </p:spPr>
      </p:pic>
      <p:sp>
        <p:nvSpPr>
          <p:cNvPr id="746500" name="Text Box 4"/>
          <p:cNvSpPr txBox="1">
            <a:spLocks noChangeArrowheads="1"/>
          </p:cNvSpPr>
          <p:nvPr/>
        </p:nvSpPr>
        <p:spPr bwMode="auto">
          <a:xfrm>
            <a:off x="304800" y="2057400"/>
            <a:ext cx="3581400" cy="3378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Identification task: </a:t>
            </a:r>
          </a:p>
          <a:p>
            <a:pPr>
              <a:spcBef>
                <a:spcPct val="50000"/>
              </a:spcBef>
            </a:pPr>
            <a:r>
              <a:rPr lang="en-US" b="0">
                <a:latin typeface="Times" pitchFamily="-84" charset="0"/>
              </a:rPr>
              <a:t>English speakers can discriminate r and l, and seem to show a similar pattern of categorical perception to what we saw for d vs. t</a:t>
            </a:r>
          </a:p>
          <a:p>
            <a:pPr>
              <a:spcBef>
                <a:spcPct val="50000"/>
              </a:spcBef>
            </a:pPr>
            <a:endParaRPr lang="en-US" b="0">
              <a:latin typeface="Times" pitchFamily="-84" charset="0"/>
            </a:endParaRPr>
          </a:p>
        </p:txBody>
      </p:sp>
      <p:sp>
        <p:nvSpPr>
          <p:cNvPr id="746501" name="Rectangle 7"/>
          <p:cNvSpPr>
            <a:spLocks noChangeArrowheads="1"/>
          </p:cNvSpPr>
          <p:nvPr/>
        </p:nvSpPr>
        <p:spPr bwMode="auto">
          <a:xfrm>
            <a:off x="3886200" y="3733800"/>
            <a:ext cx="4724400" cy="28956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algn="ctr"/>
            <a:endParaRPr lang="en-US"/>
          </a:p>
        </p:txBody>
      </p:sp>
      <p:sp>
        <p:nvSpPr>
          <p:cNvPr id="746502" name="AutoShape 8"/>
          <p:cNvSpPr>
            <a:spLocks noChangeArrowheads="1"/>
          </p:cNvSpPr>
          <p:nvPr/>
        </p:nvSpPr>
        <p:spPr bwMode="auto">
          <a:xfrm>
            <a:off x="4572000" y="3581400"/>
            <a:ext cx="1828800" cy="1524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b="0"/>
          </a:p>
        </p:txBody>
      </p:sp>
      <p:sp>
        <p:nvSpPr>
          <p:cNvPr id="746503" name="Text Box 13"/>
          <p:cNvSpPr txBox="1">
            <a:spLocks noChangeArrowheads="1"/>
          </p:cNvSpPr>
          <p:nvPr/>
        </p:nvSpPr>
        <p:spPr bwMode="auto">
          <a:xfrm>
            <a:off x="4648200" y="3886200"/>
            <a:ext cx="3276600" cy="457200"/>
          </a:xfrm>
          <a:prstGeom prst="rect">
            <a:avLst/>
          </a:prstGeom>
          <a:noFill/>
          <a:ln w="9525">
            <a:noFill/>
            <a:miter lim="800000"/>
            <a:headEnd/>
            <a:tailEnd/>
          </a:ln>
        </p:spPr>
        <p:txBody>
          <a:bodyPr>
            <a:prstTxWarp prst="textNoShape">
              <a:avLst/>
            </a:prstTxWarp>
            <a:spAutoFit/>
          </a:bodyPr>
          <a:lstStyle/>
          <a:p>
            <a:r>
              <a:rPr lang="en-US">
                <a:solidFill>
                  <a:schemeClr val="tx2"/>
                </a:solidFill>
              </a:rPr>
              <a:t>R -----------------------&gt; L</a:t>
            </a:r>
          </a:p>
        </p:txBody>
      </p:sp>
      <p:sp>
        <p:nvSpPr>
          <p:cNvPr id="565262" name="Rectangle 14"/>
          <p:cNvSpPr>
            <a:spLocks noChangeArrowheads="1"/>
          </p:cNvSpPr>
          <p:nvPr/>
        </p:nvSpPr>
        <p:spPr bwMode="auto">
          <a:xfrm>
            <a:off x="4572000" y="1524000"/>
            <a:ext cx="2484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latin typeface="Tahoma" pitchFamily="-84" charset="0"/>
              </a:rPr>
              <a:t>Miyawaki et al. 1975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8546" name="Rectangle 3"/>
          <p:cNvSpPr>
            <a:spLocks noGrp="1" noChangeArrowheads="1"/>
          </p:cNvSpPr>
          <p:nvPr>
            <p:ph type="title" idx="4294967295"/>
          </p:nvPr>
        </p:nvSpPr>
        <p:spPr>
          <a:xfrm>
            <a:off x="0" y="609600"/>
            <a:ext cx="9144000" cy="1143000"/>
          </a:xfrm>
          <a:noFill/>
        </p:spPr>
        <p:txBody>
          <a:bodyPr/>
          <a:lstStyle/>
          <a:p>
            <a:r>
              <a:rPr lang="en-US" sz="3200"/>
              <a:t>Cross-Language Differences</a:t>
            </a:r>
            <a:endParaRPr lang="en-US"/>
          </a:p>
        </p:txBody>
      </p:sp>
      <p:pic>
        <p:nvPicPr>
          <p:cNvPr id="748547" name="Picture 4" descr="English Japanese ra-la"/>
          <p:cNvPicPr>
            <a:picLocks noChangeAspect="1" noChangeArrowheads="1"/>
          </p:cNvPicPr>
          <p:nvPr/>
        </p:nvPicPr>
        <p:blipFill>
          <a:blip r:embed="rId3"/>
          <a:srcRect/>
          <a:stretch>
            <a:fillRect/>
          </a:stretch>
        </p:blipFill>
        <p:spPr bwMode="auto">
          <a:xfrm>
            <a:off x="3922713" y="1905000"/>
            <a:ext cx="4535487" cy="4572000"/>
          </a:xfrm>
          <a:prstGeom prst="rect">
            <a:avLst/>
          </a:prstGeom>
          <a:noFill/>
          <a:ln w="9525">
            <a:noFill/>
            <a:miter lim="800000"/>
            <a:headEnd/>
            <a:tailEnd/>
          </a:ln>
        </p:spPr>
      </p:pic>
      <p:sp>
        <p:nvSpPr>
          <p:cNvPr id="748548" name="Rectangle 8"/>
          <p:cNvSpPr>
            <a:spLocks noChangeArrowheads="1"/>
          </p:cNvSpPr>
          <p:nvPr/>
        </p:nvSpPr>
        <p:spPr bwMode="auto">
          <a:xfrm>
            <a:off x="3733800" y="1828800"/>
            <a:ext cx="4724400" cy="1828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
        <p:nvSpPr>
          <p:cNvPr id="748549" name="Text Box 9"/>
          <p:cNvSpPr txBox="1">
            <a:spLocks noChangeArrowheads="1"/>
          </p:cNvSpPr>
          <p:nvPr/>
        </p:nvSpPr>
        <p:spPr bwMode="auto">
          <a:xfrm>
            <a:off x="304800" y="1600200"/>
            <a:ext cx="8382000" cy="19351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latin typeface="Times" pitchFamily="-84" charset="0"/>
              </a:rPr>
              <a:t>Discrimination task: </a:t>
            </a:r>
          </a:p>
          <a:p>
            <a:pPr>
              <a:spcBef>
                <a:spcPct val="50000"/>
              </a:spcBef>
            </a:pPr>
            <a:r>
              <a:rPr lang="en-US" sz="2200" b="0">
                <a:latin typeface="Times" pitchFamily="-84" charset="0"/>
              </a:rPr>
              <a:t>English speakers have higher performance at the r/l category boundary, where one sound is perceived as r and one sound is perceived as l.  Japanese speakers generally perform poorly (at chance), no matter what sounds are compared because r and l are not contrastive for them.</a:t>
            </a:r>
          </a:p>
        </p:txBody>
      </p:sp>
      <p:sp>
        <p:nvSpPr>
          <p:cNvPr id="780298" name="Rectangle 10"/>
          <p:cNvSpPr>
            <a:spLocks noChangeArrowheads="1"/>
          </p:cNvSpPr>
          <p:nvPr/>
        </p:nvSpPr>
        <p:spPr bwMode="auto">
          <a:xfrm>
            <a:off x="1447800" y="3810000"/>
            <a:ext cx="2484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latin typeface="Tahoma" pitchFamily="-84" charset="0"/>
              </a:rPr>
              <a:t>Miyawaki et al. 1975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0594" name="Rectangle 2"/>
          <p:cNvSpPr>
            <a:spLocks noGrp="1" noChangeArrowheads="1"/>
          </p:cNvSpPr>
          <p:nvPr>
            <p:ph type="title" idx="4294967295"/>
          </p:nvPr>
        </p:nvSpPr>
        <p:spPr>
          <a:xfrm>
            <a:off x="228600" y="609600"/>
            <a:ext cx="8458200" cy="1143000"/>
          </a:xfrm>
        </p:spPr>
        <p:txBody>
          <a:bodyPr/>
          <a:lstStyle/>
          <a:p>
            <a:r>
              <a:rPr lang="en-US" sz="3200"/>
              <a:t>Cross-Language Differences</a:t>
            </a:r>
            <a:endParaRPr lang="en-US"/>
          </a:p>
        </p:txBody>
      </p:sp>
      <p:sp>
        <p:nvSpPr>
          <p:cNvPr id="750595" name="Text Box 3"/>
          <p:cNvSpPr txBox="1">
            <a:spLocks noChangeArrowheads="1"/>
          </p:cNvSpPr>
          <p:nvPr/>
        </p:nvSpPr>
        <p:spPr bwMode="auto">
          <a:xfrm>
            <a:off x="838200" y="1752600"/>
            <a:ext cx="4495800" cy="4926013"/>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Hindi</a:t>
            </a:r>
          </a:p>
          <a:p>
            <a:pPr>
              <a:spcBef>
                <a:spcPct val="50000"/>
              </a:spcBef>
            </a:pPr>
            <a:r>
              <a:rPr lang="en-US" sz="3200" b="0">
                <a:latin typeface="Times" pitchFamily="-84" charset="0"/>
              </a:rPr>
              <a:t>dental [d]</a:t>
            </a:r>
          </a:p>
          <a:p>
            <a:pPr>
              <a:spcBef>
                <a:spcPct val="50000"/>
              </a:spcBef>
            </a:pPr>
            <a:r>
              <a:rPr lang="en-US" sz="1800" b="0">
                <a:latin typeface="Times" pitchFamily="-84" charset="0"/>
              </a:rPr>
              <a:t>(tip of tongue touches back of teeth)</a:t>
            </a:r>
            <a:endParaRPr lang="en-US" sz="3200" b="0">
              <a:latin typeface="Times" pitchFamily="-84" charset="0"/>
            </a:endParaRPr>
          </a:p>
          <a:p>
            <a:pPr>
              <a:spcBef>
                <a:spcPct val="50000"/>
              </a:spcBef>
            </a:pPr>
            <a:endParaRPr lang="en-US" sz="3200" b="0">
              <a:latin typeface="Times" pitchFamily="-84" charset="0"/>
            </a:endParaRPr>
          </a:p>
          <a:p>
            <a:pPr>
              <a:spcBef>
                <a:spcPct val="50000"/>
              </a:spcBef>
            </a:pPr>
            <a:r>
              <a:rPr lang="en-US" sz="3200" b="0">
                <a:latin typeface="Times" pitchFamily="-84" charset="0"/>
              </a:rPr>
              <a:t>retroflex [D] </a:t>
            </a:r>
          </a:p>
          <a:p>
            <a:pPr>
              <a:spcBef>
                <a:spcPct val="50000"/>
              </a:spcBef>
            </a:pPr>
            <a:r>
              <a:rPr lang="en-US" sz="1800" b="0">
                <a:latin typeface="Times" pitchFamily="-84" charset="0"/>
              </a:rPr>
              <a:t>(tongue curled so tip is behind alveolar ridge)</a:t>
            </a:r>
          </a:p>
          <a:p>
            <a:pPr>
              <a:spcBef>
                <a:spcPct val="50000"/>
              </a:spcBef>
            </a:pPr>
            <a:endParaRPr lang="en-US" sz="1800" b="0">
              <a:latin typeface="Times" pitchFamily="-84" charset="0"/>
            </a:endParaRPr>
          </a:p>
          <a:p>
            <a:pPr>
              <a:spcBef>
                <a:spcPct val="50000"/>
              </a:spcBef>
            </a:pPr>
            <a:r>
              <a:rPr lang="en-US" b="0">
                <a:solidFill>
                  <a:schemeClr val="tx2"/>
                </a:solidFill>
                <a:latin typeface="Times" pitchFamily="-84" charset="0"/>
              </a:rPr>
              <a:t>English [d] is usually somewhere between these</a:t>
            </a:r>
            <a:endParaRPr lang="en-US" sz="3200" b="0">
              <a:latin typeface="Times" pitchFamily="-84" charset="0"/>
            </a:endParaRPr>
          </a:p>
        </p:txBody>
      </p:sp>
      <p:pic>
        <p:nvPicPr>
          <p:cNvPr id="566276" name="Picture 4">
            <a:hlinkClick r:id="" action="ppaction://media"/>
          </p:cNvPr>
          <p:cNvPicPr>
            <a:picLocks noRot="1" noChangeAspect="1" noChangeArrowheads="1"/>
          </p:cNvPicPr>
          <p:nvPr>
            <a:wavAudioFile r:embed="rId1" name="Embedded Sound 35"/>
          </p:nvPr>
        </p:nvPicPr>
        <p:blipFill>
          <a:blip r:embed="rId11"/>
          <a:srcRect/>
          <a:stretch>
            <a:fillRect/>
          </a:stretch>
        </p:blipFill>
        <p:spPr bwMode="auto">
          <a:xfrm>
            <a:off x="6096000" y="2057400"/>
            <a:ext cx="406400" cy="406400"/>
          </a:xfrm>
          <a:prstGeom prst="rect">
            <a:avLst/>
          </a:prstGeom>
          <a:noFill/>
          <a:ln w="9525">
            <a:noFill/>
            <a:miter lim="800000"/>
            <a:headEnd/>
            <a:tailEnd/>
          </a:ln>
        </p:spPr>
      </p:pic>
      <p:pic>
        <p:nvPicPr>
          <p:cNvPr id="566277" name="Picture 5">
            <a:hlinkClick r:id="" action="ppaction://media"/>
          </p:cNvPr>
          <p:cNvPicPr>
            <a:picLocks noRot="1" noChangeAspect="1" noChangeArrowheads="1"/>
          </p:cNvPicPr>
          <p:nvPr>
            <a:wavAudioFile r:embed="rId2" name="Embedded Sound 36"/>
          </p:nvPr>
        </p:nvPicPr>
        <p:blipFill>
          <a:blip r:embed="rId11"/>
          <a:srcRect/>
          <a:stretch>
            <a:fillRect/>
          </a:stretch>
        </p:blipFill>
        <p:spPr bwMode="auto">
          <a:xfrm>
            <a:off x="6096000" y="2590800"/>
            <a:ext cx="406400" cy="406400"/>
          </a:xfrm>
          <a:prstGeom prst="rect">
            <a:avLst/>
          </a:prstGeom>
          <a:noFill/>
          <a:ln w="9525">
            <a:noFill/>
            <a:miter lim="800000"/>
            <a:headEnd/>
            <a:tailEnd/>
          </a:ln>
        </p:spPr>
      </p:pic>
      <p:pic>
        <p:nvPicPr>
          <p:cNvPr id="566278" name="Picture 6">
            <a:hlinkClick r:id="" action="ppaction://media"/>
          </p:cNvPr>
          <p:cNvPicPr>
            <a:picLocks noRot="1" noChangeAspect="1" noChangeArrowheads="1"/>
          </p:cNvPicPr>
          <p:nvPr>
            <a:wavAudioFile r:embed="rId3" name="Embedded Sound 37"/>
          </p:nvPr>
        </p:nvPicPr>
        <p:blipFill>
          <a:blip r:embed="rId11"/>
          <a:srcRect/>
          <a:stretch>
            <a:fillRect/>
          </a:stretch>
        </p:blipFill>
        <p:spPr bwMode="auto">
          <a:xfrm>
            <a:off x="6096000" y="3124200"/>
            <a:ext cx="406400" cy="406400"/>
          </a:xfrm>
          <a:prstGeom prst="rect">
            <a:avLst/>
          </a:prstGeom>
          <a:noFill/>
          <a:ln w="9525">
            <a:noFill/>
            <a:miter lim="800000"/>
            <a:headEnd/>
            <a:tailEnd/>
          </a:ln>
        </p:spPr>
      </p:pic>
      <p:pic>
        <p:nvPicPr>
          <p:cNvPr id="566279" name="Picture 7">
            <a:hlinkClick r:id="" action="ppaction://media"/>
          </p:cNvPr>
          <p:cNvPicPr>
            <a:picLocks noRot="1" noChangeAspect="1" noChangeArrowheads="1"/>
          </p:cNvPicPr>
          <p:nvPr>
            <a:wavAudioFile r:embed="rId4" name="Embedded Sound 38"/>
          </p:nvPr>
        </p:nvPicPr>
        <p:blipFill>
          <a:blip r:embed="rId11"/>
          <a:srcRect/>
          <a:stretch>
            <a:fillRect/>
          </a:stretch>
        </p:blipFill>
        <p:spPr bwMode="auto">
          <a:xfrm>
            <a:off x="6096000" y="3657600"/>
            <a:ext cx="406400" cy="406400"/>
          </a:xfrm>
          <a:prstGeom prst="rect">
            <a:avLst/>
          </a:prstGeom>
          <a:noFill/>
          <a:ln w="9525">
            <a:noFill/>
            <a:miter lim="800000"/>
            <a:headEnd/>
            <a:tailEnd/>
          </a:ln>
        </p:spPr>
      </p:pic>
      <p:pic>
        <p:nvPicPr>
          <p:cNvPr id="566280" name="Picture 8">
            <a:hlinkClick r:id="" action="ppaction://media"/>
          </p:cNvPr>
          <p:cNvPicPr>
            <a:picLocks noRot="1" noChangeAspect="1" noChangeArrowheads="1"/>
          </p:cNvPicPr>
          <p:nvPr>
            <a:wavAudioFile r:embed="rId5" name="Embedded Sound 39"/>
          </p:nvPr>
        </p:nvPicPr>
        <p:blipFill>
          <a:blip r:embed="rId11"/>
          <a:srcRect/>
          <a:stretch>
            <a:fillRect/>
          </a:stretch>
        </p:blipFill>
        <p:spPr bwMode="auto">
          <a:xfrm>
            <a:off x="6096000" y="4191000"/>
            <a:ext cx="406400" cy="406400"/>
          </a:xfrm>
          <a:prstGeom prst="rect">
            <a:avLst/>
          </a:prstGeom>
          <a:noFill/>
          <a:ln w="9525">
            <a:noFill/>
            <a:miter lim="800000"/>
            <a:headEnd/>
            <a:tailEnd/>
          </a:ln>
        </p:spPr>
      </p:pic>
      <p:pic>
        <p:nvPicPr>
          <p:cNvPr id="566281" name="Picture 9">
            <a:hlinkClick r:id="" action="ppaction://media"/>
          </p:cNvPr>
          <p:cNvPicPr>
            <a:picLocks noRot="1" noChangeAspect="1" noChangeArrowheads="1"/>
          </p:cNvPicPr>
          <p:nvPr>
            <a:wavAudioFile r:embed="rId6" name="Embedded Sound 40"/>
          </p:nvPr>
        </p:nvPicPr>
        <p:blipFill>
          <a:blip r:embed="rId11"/>
          <a:srcRect/>
          <a:stretch>
            <a:fillRect/>
          </a:stretch>
        </p:blipFill>
        <p:spPr bwMode="auto">
          <a:xfrm>
            <a:off x="6096000" y="4724400"/>
            <a:ext cx="406400" cy="406400"/>
          </a:xfrm>
          <a:prstGeom prst="rect">
            <a:avLst/>
          </a:prstGeom>
          <a:noFill/>
          <a:ln w="9525">
            <a:noFill/>
            <a:miter lim="800000"/>
            <a:headEnd/>
            <a:tailEnd/>
          </a:ln>
        </p:spPr>
      </p:pic>
      <p:pic>
        <p:nvPicPr>
          <p:cNvPr id="566282" name="Picture 10">
            <a:hlinkClick r:id="" action="ppaction://media"/>
          </p:cNvPr>
          <p:cNvPicPr>
            <a:picLocks noRot="1" noChangeAspect="1" noChangeArrowheads="1"/>
          </p:cNvPicPr>
          <p:nvPr>
            <a:wavAudioFile r:embed="rId7" name="Embedded Sound 41"/>
          </p:nvPr>
        </p:nvPicPr>
        <p:blipFill>
          <a:blip r:embed="rId11"/>
          <a:srcRect/>
          <a:stretch>
            <a:fillRect/>
          </a:stretch>
        </p:blipFill>
        <p:spPr bwMode="auto">
          <a:xfrm>
            <a:off x="6096000" y="5257800"/>
            <a:ext cx="406400" cy="406400"/>
          </a:xfrm>
          <a:prstGeom prst="rect">
            <a:avLst/>
          </a:prstGeom>
          <a:noFill/>
          <a:ln w="9525">
            <a:noFill/>
            <a:miter lim="800000"/>
            <a:headEnd/>
            <a:tailEnd/>
          </a:ln>
        </p:spPr>
      </p:pic>
      <p:pic>
        <p:nvPicPr>
          <p:cNvPr id="566283" name="Picture 11">
            <a:hlinkClick r:id="" action="ppaction://media"/>
          </p:cNvPr>
          <p:cNvPicPr>
            <a:picLocks noRot="1" noChangeAspect="1" noChangeArrowheads="1"/>
          </p:cNvPicPr>
          <p:nvPr>
            <a:wavAudioFile r:embed="rId8" name="Embedded Sound 42"/>
          </p:nvPr>
        </p:nvPicPr>
        <p:blipFill>
          <a:blip r:embed="rId11"/>
          <a:srcRect/>
          <a:stretch>
            <a:fillRect/>
          </a:stretch>
        </p:blipFill>
        <p:spPr bwMode="auto">
          <a:xfrm>
            <a:off x="6096000" y="5791200"/>
            <a:ext cx="406400" cy="406400"/>
          </a:xfrm>
          <a:prstGeom prst="rect">
            <a:avLst/>
          </a:prstGeom>
          <a:noFill/>
          <a:ln w="9525">
            <a:noFill/>
            <a:miter lim="800000"/>
            <a:headEnd/>
            <a:tailEnd/>
          </a:ln>
        </p:spPr>
      </p:pic>
      <p:sp>
        <p:nvSpPr>
          <p:cNvPr id="750604" name="Text Box 12"/>
          <p:cNvSpPr txBox="1">
            <a:spLocks noChangeArrowheads="1"/>
          </p:cNvSpPr>
          <p:nvPr/>
        </p:nvSpPr>
        <p:spPr bwMode="auto">
          <a:xfrm>
            <a:off x="7315200" y="3595688"/>
            <a:ext cx="488950" cy="823912"/>
          </a:xfrm>
          <a:prstGeom prst="rect">
            <a:avLst/>
          </a:prstGeom>
          <a:noFill/>
          <a:ln w="9525">
            <a:noFill/>
            <a:miter lim="800000"/>
            <a:headEnd/>
            <a:tailEnd/>
          </a:ln>
        </p:spPr>
        <p:txBody>
          <a:bodyPr wrap="none">
            <a:prstTxWarp prst="textNoShape">
              <a:avLst/>
            </a:prstTxWarp>
            <a:spAutoFit/>
          </a:bodyPr>
          <a:lstStyle/>
          <a:p>
            <a:r>
              <a:rPr lang="en-US" sz="4800">
                <a:solidFill>
                  <a:schemeClr val="tx2"/>
                </a:solidFill>
                <a:latin typeface="Times" pitchFamily="-84" charset="0"/>
              </a:rPr>
              <a:t>?</a:t>
            </a:r>
          </a:p>
        </p:txBody>
      </p:sp>
      <p:sp>
        <p:nvSpPr>
          <p:cNvPr id="750605" name="Line 13"/>
          <p:cNvSpPr>
            <a:spLocks noChangeShapeType="1"/>
          </p:cNvSpPr>
          <p:nvPr/>
        </p:nvSpPr>
        <p:spPr bwMode="auto">
          <a:xfrm>
            <a:off x="1752600" y="3810000"/>
            <a:ext cx="0" cy="83820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627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66276"/>
                                        </p:tgtEl>
                                      </p:cBhvr>
                                    </p:cmd>
                                  </p:childTnLst>
                                </p:cTn>
                              </p:par>
                            </p:childTnLst>
                          </p:cTn>
                        </p:par>
                      </p:childTnLst>
                    </p:cTn>
                  </p:par>
                </p:childTnLst>
              </p:cTn>
              <p:nextCondLst>
                <p:cond evt="onClick" delay="0">
                  <p:tgtEl>
                    <p:spTgt spid="56627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6276"/>
                </p:tgtEl>
              </p:cMediaNode>
            </p:audio>
            <p:seq concurrent="1" nextAc="seek">
              <p:cTn id="8" restart="whenNotActive" fill="hold" evtFilter="cancelBubble" nodeType="interactiveSeq">
                <p:stCondLst>
                  <p:cond evt="onClick" delay="0">
                    <p:tgtEl>
                      <p:spTgt spid="56627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66277"/>
                                        </p:tgtEl>
                                      </p:cBhvr>
                                    </p:cmd>
                                  </p:childTnLst>
                                </p:cTn>
                              </p:par>
                            </p:childTnLst>
                          </p:cTn>
                        </p:par>
                      </p:childTnLst>
                    </p:cTn>
                  </p:par>
                </p:childTnLst>
              </p:cTn>
              <p:nextCondLst>
                <p:cond evt="onClick" delay="0">
                  <p:tgtEl>
                    <p:spTgt spid="56627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66277"/>
                </p:tgtEl>
              </p:cMediaNode>
            </p:audio>
            <p:seq concurrent="1" nextAc="seek">
              <p:cTn id="14" restart="whenNotActive" fill="hold" evtFilter="cancelBubble" nodeType="interactiveSeq">
                <p:stCondLst>
                  <p:cond evt="onClick" delay="0">
                    <p:tgtEl>
                      <p:spTgt spid="56627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566278"/>
                                        </p:tgtEl>
                                      </p:cBhvr>
                                    </p:cmd>
                                  </p:childTnLst>
                                </p:cTn>
                              </p:par>
                            </p:childTnLst>
                          </p:cTn>
                        </p:par>
                      </p:childTnLst>
                    </p:cTn>
                  </p:par>
                </p:childTnLst>
              </p:cTn>
              <p:nextCondLst>
                <p:cond evt="onClick" delay="0">
                  <p:tgtEl>
                    <p:spTgt spid="56627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66278"/>
                </p:tgtEl>
              </p:cMediaNode>
            </p:audio>
            <p:seq concurrent="1" nextAc="seek">
              <p:cTn id="20" restart="whenNotActive" fill="hold" evtFilter="cancelBubble" nodeType="interactiveSeq">
                <p:stCondLst>
                  <p:cond evt="onClick" delay="0">
                    <p:tgtEl>
                      <p:spTgt spid="56627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66279"/>
                                        </p:tgtEl>
                                      </p:cBhvr>
                                    </p:cmd>
                                  </p:childTnLst>
                                </p:cTn>
                              </p:par>
                            </p:childTnLst>
                          </p:cTn>
                        </p:par>
                      </p:childTnLst>
                    </p:cTn>
                  </p:par>
                </p:childTnLst>
              </p:cTn>
              <p:nextCondLst>
                <p:cond evt="onClick" delay="0">
                  <p:tgtEl>
                    <p:spTgt spid="56627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66279"/>
                </p:tgtEl>
              </p:cMediaNode>
            </p:audio>
            <p:seq concurrent="1" nextAc="seek">
              <p:cTn id="26" restart="whenNotActive" fill="hold" evtFilter="cancelBubble" nodeType="interactiveSeq">
                <p:stCondLst>
                  <p:cond evt="onClick" delay="0">
                    <p:tgtEl>
                      <p:spTgt spid="56628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566280"/>
                                        </p:tgtEl>
                                      </p:cBhvr>
                                    </p:cmd>
                                  </p:childTnLst>
                                </p:cTn>
                              </p:par>
                            </p:childTnLst>
                          </p:cTn>
                        </p:par>
                      </p:childTnLst>
                    </p:cTn>
                  </p:par>
                </p:childTnLst>
              </p:cTn>
              <p:nextCondLst>
                <p:cond evt="onClick" delay="0">
                  <p:tgtEl>
                    <p:spTgt spid="566280"/>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66280"/>
                </p:tgtEl>
              </p:cMediaNode>
            </p:audio>
            <p:seq concurrent="1" nextAc="seek">
              <p:cTn id="32" restart="whenNotActive" fill="hold" evtFilter="cancelBubble" nodeType="interactiveSeq">
                <p:stCondLst>
                  <p:cond evt="onClick" delay="0">
                    <p:tgtEl>
                      <p:spTgt spid="56628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566281"/>
                                        </p:tgtEl>
                                      </p:cBhvr>
                                    </p:cmd>
                                  </p:childTnLst>
                                </p:cTn>
                              </p:par>
                            </p:childTnLst>
                          </p:cTn>
                        </p:par>
                      </p:childTnLst>
                    </p:cTn>
                  </p:par>
                </p:childTnLst>
              </p:cTn>
              <p:nextCondLst>
                <p:cond evt="onClick" delay="0">
                  <p:tgtEl>
                    <p:spTgt spid="566281"/>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66281"/>
                </p:tgtEl>
              </p:cMediaNode>
            </p:audio>
            <p:seq concurrent="1" nextAc="seek">
              <p:cTn id="38" restart="whenNotActive" fill="hold" evtFilter="cancelBubble" nodeType="interactiveSeq">
                <p:stCondLst>
                  <p:cond evt="onClick" delay="0">
                    <p:tgtEl>
                      <p:spTgt spid="56628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566282"/>
                                        </p:tgtEl>
                                      </p:cBhvr>
                                    </p:cmd>
                                  </p:childTnLst>
                                </p:cTn>
                              </p:par>
                            </p:childTnLst>
                          </p:cTn>
                        </p:par>
                      </p:childTnLst>
                    </p:cTn>
                  </p:par>
                </p:childTnLst>
              </p:cTn>
              <p:nextCondLst>
                <p:cond evt="onClick" delay="0">
                  <p:tgtEl>
                    <p:spTgt spid="566282"/>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66282"/>
                </p:tgtEl>
              </p:cMediaNode>
            </p:audio>
            <p:seq concurrent="1" nextAc="seek">
              <p:cTn id="44" restart="whenNotActive" fill="hold" evtFilter="cancelBubble" nodeType="interactiveSeq">
                <p:stCondLst>
                  <p:cond evt="onClick" delay="0">
                    <p:tgtEl>
                      <p:spTgt spid="56628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 fill="hold"/>
                                        <p:tgtEl>
                                          <p:spTgt spid="566283"/>
                                        </p:tgtEl>
                                      </p:cBhvr>
                                    </p:cmd>
                                  </p:childTnLst>
                                </p:cTn>
                              </p:par>
                            </p:childTnLst>
                          </p:cTn>
                        </p:par>
                      </p:childTnLst>
                    </p:cTn>
                  </p:par>
                </p:childTnLst>
              </p:cTn>
              <p:nextCondLst>
                <p:cond evt="onClick" delay="0">
                  <p:tgtEl>
                    <p:spTgt spid="566283"/>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66283"/>
                </p:tgtEl>
              </p:cMediaNode>
            </p:audi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2642" name="Rectangle 3"/>
          <p:cNvSpPr>
            <a:spLocks noGrp="1" noChangeArrowheads="1"/>
          </p:cNvSpPr>
          <p:nvPr>
            <p:ph type="title" idx="4294967295"/>
          </p:nvPr>
        </p:nvSpPr>
        <p:spPr>
          <a:xfrm>
            <a:off x="228600" y="609600"/>
            <a:ext cx="8458200" cy="1143000"/>
          </a:xfrm>
          <a:noFill/>
        </p:spPr>
        <p:txBody>
          <a:bodyPr/>
          <a:lstStyle/>
          <a:p>
            <a:r>
              <a:rPr lang="en-US" sz="3200"/>
              <a:t>Cross-Language Differences</a:t>
            </a:r>
            <a:endParaRPr lang="en-US"/>
          </a:p>
        </p:txBody>
      </p:sp>
      <p:sp>
        <p:nvSpPr>
          <p:cNvPr id="752643" name="Text Box 15"/>
          <p:cNvSpPr txBox="1">
            <a:spLocks noChangeArrowheads="1"/>
          </p:cNvSpPr>
          <p:nvPr/>
        </p:nvSpPr>
        <p:spPr bwMode="auto">
          <a:xfrm flipV="1">
            <a:off x="2565400" y="1511300"/>
            <a:ext cx="4572000" cy="457200"/>
          </a:xfrm>
          <a:prstGeom prst="rect">
            <a:avLst/>
          </a:prstGeom>
          <a:noFill/>
          <a:ln w="12700">
            <a:noFill/>
            <a:miter lim="800000"/>
            <a:headEnd type="none" w="sm" len="sm"/>
            <a:tailEnd type="none" w="sm" len="sm"/>
          </a:ln>
        </p:spPr>
        <p:txBody>
          <a:bodyPr rot="10800000">
            <a:prstTxWarp prst="textNoShape">
              <a:avLst/>
            </a:prstTxWarp>
            <a:spAutoFit/>
          </a:bodyPr>
          <a:lstStyle/>
          <a:p>
            <a:endParaRPr lang="en-US" b="0"/>
          </a:p>
        </p:txBody>
      </p:sp>
      <p:sp>
        <p:nvSpPr>
          <p:cNvPr id="752644" name="Text Box 16"/>
          <p:cNvSpPr txBox="1">
            <a:spLocks noChangeArrowheads="1"/>
          </p:cNvSpPr>
          <p:nvPr/>
        </p:nvSpPr>
        <p:spPr bwMode="auto">
          <a:xfrm>
            <a:off x="2108200" y="2881313"/>
            <a:ext cx="6029325"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b="0"/>
              <a:t>Uvular – tongue is raised against the velum</a:t>
            </a:r>
          </a:p>
        </p:txBody>
      </p:sp>
      <p:sp>
        <p:nvSpPr>
          <p:cNvPr id="752645" name="Text Box 17"/>
          <p:cNvSpPr txBox="1">
            <a:spLocks noChangeArrowheads="1"/>
          </p:cNvSpPr>
          <p:nvPr/>
        </p:nvSpPr>
        <p:spPr bwMode="auto">
          <a:xfrm>
            <a:off x="2108200" y="4254500"/>
            <a:ext cx="7010400" cy="457200"/>
          </a:xfrm>
          <a:prstGeom prst="rect">
            <a:avLst/>
          </a:prstGeom>
          <a:noFill/>
          <a:ln w="12700">
            <a:noFill/>
            <a:miter lim="800000"/>
            <a:headEnd type="none" w="sm" len="sm"/>
            <a:tailEnd type="none" w="sm" len="sm"/>
          </a:ln>
        </p:spPr>
        <p:txBody>
          <a:bodyPr>
            <a:prstTxWarp prst="textNoShape">
              <a:avLst/>
            </a:prstTxWarp>
            <a:spAutoFit/>
          </a:bodyPr>
          <a:lstStyle/>
          <a:p>
            <a:r>
              <a:rPr lang="en-US" b="0"/>
              <a:t>Velar – tongue is raised behind the velum  </a:t>
            </a:r>
          </a:p>
        </p:txBody>
      </p:sp>
      <p:sp>
        <p:nvSpPr>
          <p:cNvPr id="752646" name="Rectangle 18"/>
          <p:cNvSpPr>
            <a:spLocks noChangeArrowheads="1"/>
          </p:cNvSpPr>
          <p:nvPr/>
        </p:nvSpPr>
        <p:spPr bwMode="auto">
          <a:xfrm>
            <a:off x="228600" y="1600200"/>
            <a:ext cx="8382000" cy="1143000"/>
          </a:xfrm>
          <a:prstGeom prst="rect">
            <a:avLst/>
          </a:prstGeom>
          <a:noFill/>
          <a:ln w="9525">
            <a:noFill/>
            <a:miter lim="800000"/>
            <a:headEnd/>
            <a:tailEnd/>
          </a:ln>
        </p:spPr>
        <p:txBody>
          <a:bodyPr lIns="92075" tIns="46038" rIns="92075" bIns="46038" anchor="ctr">
            <a:prstTxWarp prst="textNoShape">
              <a:avLst/>
            </a:prstTxWarp>
          </a:bodyPr>
          <a:lstStyle/>
          <a:p>
            <a:pPr algn="ctr"/>
            <a:r>
              <a:rPr lang="en-US" b="0">
                <a:solidFill>
                  <a:schemeClr val="tx2"/>
                </a:solidFill>
              </a:rPr>
              <a:t>Salish </a:t>
            </a:r>
          </a:p>
          <a:p>
            <a:pPr algn="ctr"/>
            <a:r>
              <a:rPr lang="en-US" b="0">
                <a:solidFill>
                  <a:schemeClr val="tx2"/>
                </a:solidFill>
              </a:rPr>
              <a:t>(Native North American language):</a:t>
            </a:r>
          </a:p>
          <a:p>
            <a:pPr algn="ctr"/>
            <a:r>
              <a:rPr lang="en-US" b="0">
                <a:solidFill>
                  <a:schemeClr val="tx2"/>
                </a:solidFill>
                <a:ea typeface="MS Mincho" pitchFamily="49" charset="-128"/>
                <a:cs typeface="MS Mincho" pitchFamily="49" charset="-128"/>
              </a:rPr>
              <a:t>glotalized voiceless stops</a:t>
            </a:r>
          </a:p>
        </p:txBody>
      </p:sp>
      <p:pic>
        <p:nvPicPr>
          <p:cNvPr id="865299" name="Picture 19">
            <a:hlinkClick r:id="" action="ppaction://media"/>
          </p:cNvPr>
          <p:cNvPicPr>
            <a:picLocks noRot="1" noChangeAspect="1" noChangeArrowheads="1"/>
          </p:cNvPicPr>
          <p:nvPr>
            <a:wavAudioFile r:embed="rId1" name="uvular.wav"/>
          </p:nvPr>
        </p:nvPicPr>
        <p:blipFill>
          <a:blip r:embed="rId5"/>
          <a:srcRect/>
          <a:stretch>
            <a:fillRect/>
          </a:stretch>
        </p:blipFill>
        <p:spPr bwMode="auto">
          <a:xfrm>
            <a:off x="508000" y="2730500"/>
            <a:ext cx="635000" cy="635000"/>
          </a:xfrm>
          <a:prstGeom prst="rect">
            <a:avLst/>
          </a:prstGeom>
          <a:noFill/>
          <a:ln w="9525">
            <a:noFill/>
            <a:miter lim="800000"/>
            <a:headEnd/>
            <a:tailEnd/>
          </a:ln>
        </p:spPr>
      </p:pic>
      <p:pic>
        <p:nvPicPr>
          <p:cNvPr id="865300" name="Picture 20">
            <a:hlinkClick r:id="" action="ppaction://media"/>
          </p:cNvPr>
          <p:cNvPicPr>
            <a:picLocks noRot="1" noChangeAspect="1" noChangeArrowheads="1"/>
          </p:cNvPicPr>
          <p:nvPr>
            <a:wavAudioFile r:embed="rId2" name="velar.wav"/>
          </p:nvPr>
        </p:nvPicPr>
        <p:blipFill>
          <a:blip r:embed="rId5"/>
          <a:srcRect/>
          <a:stretch>
            <a:fillRect/>
          </a:stretch>
        </p:blipFill>
        <p:spPr bwMode="auto">
          <a:xfrm>
            <a:off x="508000" y="4025900"/>
            <a:ext cx="635000" cy="635000"/>
          </a:xfrm>
          <a:prstGeom prst="rect">
            <a:avLst/>
          </a:prstGeom>
          <a:noFill/>
          <a:ln w="9525">
            <a:noFill/>
            <a:miter lim="800000"/>
            <a:headEnd/>
            <a:tailEnd/>
          </a:ln>
        </p:spPr>
      </p:pic>
      <p:sp>
        <p:nvSpPr>
          <p:cNvPr id="752649" name="Rectangle 21"/>
          <p:cNvSpPr>
            <a:spLocks noChangeArrowheads="1"/>
          </p:cNvSpPr>
          <p:nvPr/>
        </p:nvSpPr>
        <p:spPr bwMode="auto">
          <a:xfrm>
            <a:off x="457200" y="5181600"/>
            <a:ext cx="8382000" cy="1187450"/>
          </a:xfrm>
          <a:prstGeom prst="rect">
            <a:avLst/>
          </a:prstGeom>
          <a:noFill/>
          <a:ln w="12700">
            <a:noFill/>
            <a:miter lim="800000"/>
            <a:headEnd type="none" w="sm" len="sm"/>
            <a:tailEnd type="none" w="sm" len="sm"/>
          </a:ln>
        </p:spPr>
        <p:txBody>
          <a:bodyPr>
            <a:prstTxWarp prst="textNoShape">
              <a:avLst/>
            </a:prstTxWarp>
            <a:spAutoFit/>
          </a:bodyPr>
          <a:lstStyle/>
          <a:p>
            <a:pPr eaLnBrk="1" hangingPunct="1"/>
            <a:r>
              <a:rPr lang="en-US" b="0">
                <a:ea typeface="MS Mincho" pitchFamily="49" charset="-128"/>
                <a:cs typeface="MS Mincho" pitchFamily="49" charset="-128"/>
              </a:rPr>
              <a:t>(they are actually ejectives - ejective is produced by obstructing the airflow by raising the back of the tongue against or behind the velum)</a:t>
            </a:r>
            <a:endParaRPr lang="en-US" b="0">
              <a:ea typeface="Courier New" pitchFamily="-84" charset="0"/>
              <a:cs typeface="Courier New" pitchFamily="-8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529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 fill="hold"/>
                                        <p:tgtEl>
                                          <p:spTgt spid="865299"/>
                                        </p:tgtEl>
                                      </p:cBhvr>
                                    </p:cmd>
                                  </p:childTnLst>
                                </p:cTn>
                              </p:par>
                            </p:childTnLst>
                          </p:cTn>
                        </p:par>
                      </p:childTnLst>
                    </p:cTn>
                  </p:par>
                </p:childTnLst>
              </p:cTn>
              <p:nextCondLst>
                <p:cond evt="onClick" delay="0">
                  <p:tgtEl>
                    <p:spTgt spid="865299"/>
                  </p:tgtEl>
                </p:cond>
              </p:nextCondLst>
            </p:seq>
            <p:seq concurrent="1" nextAc="seek">
              <p:cTn id="7" restart="whenNotActive" fill="hold" evtFilter="cancelBubble" nodeType="interactiveSeq">
                <p:stCondLst>
                  <p:cond evt="onClick" delay="0">
                    <p:tgtEl>
                      <p:spTgt spid="86530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78" fill="hold"/>
                                        <p:tgtEl>
                                          <p:spTgt spid="865300"/>
                                        </p:tgtEl>
                                      </p:cBhvr>
                                    </p:cmd>
                                  </p:childTnLst>
                                </p:cTn>
                              </p:par>
                            </p:childTnLst>
                          </p:cTn>
                        </p:par>
                      </p:childTnLst>
                    </p:cTn>
                  </p:par>
                </p:childTnLst>
              </p:cTn>
              <p:nextCondLst>
                <p:cond evt="onClick" delay="0">
                  <p:tgtEl>
                    <p:spTgt spid="865300"/>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65299"/>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65300"/>
                </p:tgtEl>
              </p:cMediaNode>
            </p:audio>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4690" name="Picture 2"/>
          <p:cNvPicPr>
            <a:picLocks noChangeAspect="1" noChangeArrowheads="1"/>
          </p:cNvPicPr>
          <p:nvPr/>
        </p:nvPicPr>
        <p:blipFill>
          <a:blip r:embed="rId3"/>
          <a:srcRect/>
          <a:stretch>
            <a:fillRect/>
          </a:stretch>
        </p:blipFill>
        <p:spPr bwMode="auto">
          <a:xfrm>
            <a:off x="5943600" y="1371600"/>
            <a:ext cx="1279525" cy="1738313"/>
          </a:xfrm>
          <a:prstGeom prst="rect">
            <a:avLst/>
          </a:prstGeom>
          <a:noFill/>
          <a:ln w="9525">
            <a:noFill/>
            <a:miter lim="800000"/>
            <a:headEnd/>
            <a:tailEnd/>
          </a:ln>
        </p:spPr>
      </p:pic>
      <p:pic>
        <p:nvPicPr>
          <p:cNvPr id="754691" name="Picture 3"/>
          <p:cNvPicPr>
            <a:picLocks noChangeAspect="1" noChangeArrowheads="1"/>
          </p:cNvPicPr>
          <p:nvPr/>
        </p:nvPicPr>
        <p:blipFill>
          <a:blip r:embed="rId4"/>
          <a:srcRect/>
          <a:stretch>
            <a:fillRect/>
          </a:stretch>
        </p:blipFill>
        <p:spPr bwMode="auto">
          <a:xfrm>
            <a:off x="7315200" y="914400"/>
            <a:ext cx="1101725" cy="1101725"/>
          </a:xfrm>
          <a:prstGeom prst="rect">
            <a:avLst/>
          </a:prstGeom>
          <a:noFill/>
          <a:ln w="9525">
            <a:noFill/>
            <a:miter lim="800000"/>
            <a:headEnd/>
            <a:tailEnd/>
          </a:ln>
        </p:spPr>
      </p:pic>
      <p:sp>
        <p:nvSpPr>
          <p:cNvPr id="746500" name="Text Box 4"/>
          <p:cNvSpPr txBox="1">
            <a:spLocks noChangeArrowheads="1"/>
          </p:cNvSpPr>
          <p:nvPr/>
        </p:nvSpPr>
        <p:spPr bwMode="auto">
          <a:xfrm>
            <a:off x="457200" y="1143000"/>
            <a:ext cx="1082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Kids…</a:t>
            </a:r>
          </a:p>
        </p:txBody>
      </p:sp>
      <p:sp>
        <p:nvSpPr>
          <p:cNvPr id="746501" name="Text Box 5"/>
          <p:cNvSpPr txBox="1">
            <a:spLocks noChangeArrowheads="1"/>
          </p:cNvSpPr>
          <p:nvPr/>
        </p:nvSpPr>
        <p:spPr bwMode="auto">
          <a:xfrm>
            <a:off x="914400" y="3581400"/>
            <a:ext cx="17764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…vs. adults</a:t>
            </a:r>
          </a:p>
        </p:txBody>
      </p:sp>
      <p:sp>
        <p:nvSpPr>
          <p:cNvPr id="746502" name="Text Box 6"/>
          <p:cNvSpPr txBox="1">
            <a:spLocks noChangeArrowheads="1"/>
          </p:cNvSpPr>
          <p:nvPr/>
        </p:nvSpPr>
        <p:spPr bwMode="auto">
          <a:xfrm>
            <a:off x="1295400" y="4038600"/>
            <a:ext cx="7239000" cy="762000"/>
          </a:xfrm>
          <a:prstGeom prst="rect">
            <a:avLst/>
          </a:prstGeom>
          <a:noFill/>
          <a:ln w="9525">
            <a:noFill/>
            <a:miter lim="800000"/>
            <a:headEnd/>
            <a:tailEnd/>
          </a:ln>
        </p:spPr>
        <p:txBody>
          <a:bodyPr>
            <a:prstTxWarp prst="textNoShape">
              <a:avLst/>
            </a:prstTxWarp>
            <a:spAutoFit/>
          </a:bodyPr>
          <a:lstStyle/>
          <a:p>
            <a:pPr>
              <a:defRPr/>
            </a:pPr>
            <a:r>
              <a:rPr lang="en-US" sz="2200" b="0">
                <a:latin typeface="Arial" charset="0"/>
                <a:ea typeface="ＭＳ Ｐゴシック" charset="-128"/>
                <a:cs typeface="ＭＳ Ｐゴシック" charset="-128"/>
              </a:rPr>
              <a:t>Adults can’t, especially without training - even if the difference is quite acoustically salient.</a:t>
            </a:r>
            <a:endParaRPr lang="en-US" sz="2200" b="0">
              <a:solidFill>
                <a:srgbClr val="9F4BFF"/>
              </a:solidFill>
              <a:effectLst>
                <a:outerShdw blurRad="38100" dist="38100" dir="2700000" algn="tl">
                  <a:srgbClr val="FFFFFF"/>
                </a:outerShdw>
              </a:effectLst>
              <a:latin typeface="Arial" charset="0"/>
              <a:ea typeface="ＭＳ Ｐゴシック" charset="-128"/>
              <a:cs typeface="ＭＳ Ｐゴシック" charset="-128"/>
            </a:endParaRPr>
          </a:p>
        </p:txBody>
      </p:sp>
      <p:sp>
        <p:nvSpPr>
          <p:cNvPr id="746503" name="Text Box 7"/>
          <p:cNvSpPr txBox="1">
            <a:spLocks noChangeArrowheads="1"/>
          </p:cNvSpPr>
          <p:nvPr/>
        </p:nvSpPr>
        <p:spPr bwMode="auto">
          <a:xfrm>
            <a:off x="762000" y="1524000"/>
            <a:ext cx="5181600" cy="1920875"/>
          </a:xfrm>
          <a:prstGeom prst="rect">
            <a:avLst/>
          </a:prstGeom>
          <a:noFill/>
          <a:ln w="9525">
            <a:noFill/>
            <a:miter lim="800000"/>
            <a:headEnd/>
            <a:tailEnd/>
          </a:ln>
        </p:spPr>
        <p:txBody>
          <a:bodyPr>
            <a:prstTxWarp prst="textNoShape">
              <a:avLst/>
            </a:prstTxWarp>
            <a:spAutoFit/>
          </a:bodyPr>
          <a:lstStyle/>
          <a:p>
            <a:pPr>
              <a:defRPr/>
            </a:pPr>
            <a:r>
              <a:rPr lang="en-US" sz="2000" b="0">
                <a:latin typeface="Arial" charset="0"/>
                <a:ea typeface="ＭＳ Ｐゴシック" charset="-128"/>
                <a:cs typeface="ＭＳ Ｐゴシック" charset="-128"/>
              </a:rPr>
              <a:t>This ability to distinguish sound contrasts extends to phonemic contrasts that are non-native.  (Japanese infants can discriminate contrasts used in English but that are not used in Japanese, like r/l.)  This goes for both vowels and consonants.</a:t>
            </a:r>
            <a:endParaRPr lang="en-US" sz="2000" b="0">
              <a:solidFill>
                <a:srgbClr val="9F4BFF"/>
              </a:solidFill>
              <a:effectLst>
                <a:outerShdw blurRad="38100" dist="38100" dir="2700000" algn="tl">
                  <a:srgbClr val="FFFFFF"/>
                </a:outerShdw>
              </a:effectLst>
              <a:latin typeface="Arial" charset="0"/>
              <a:ea typeface="ＭＳ Ｐゴシック" charset="-128"/>
              <a:cs typeface="ＭＳ Ｐゴシック" charset="-128"/>
            </a:endParaRPr>
          </a:p>
        </p:txBody>
      </p:sp>
      <p:sp>
        <p:nvSpPr>
          <p:cNvPr id="754696" name="Text Box 8"/>
          <p:cNvSpPr txBox="1">
            <a:spLocks noChangeArrowheads="1"/>
          </p:cNvSpPr>
          <p:nvPr/>
        </p:nvSpPr>
        <p:spPr bwMode="auto">
          <a:xfrm>
            <a:off x="1066800" y="5410200"/>
            <a:ext cx="6708775" cy="118745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So when is this ability lost?</a:t>
            </a:r>
          </a:p>
          <a:p>
            <a:endParaRPr lang="en-US" b="0">
              <a:solidFill>
                <a:schemeClr val="tx2"/>
              </a:solidFill>
            </a:endParaRPr>
          </a:p>
          <a:p>
            <a:r>
              <a:rPr lang="en-US" b="0">
                <a:solidFill>
                  <a:schemeClr val="tx2"/>
                </a:solidFill>
              </a:rPr>
              <a:t>And what changes from childhood to adulthood?</a:t>
            </a:r>
          </a:p>
        </p:txBody>
      </p:sp>
      <p:sp>
        <p:nvSpPr>
          <p:cNvPr id="754697" name="Rectangle 9"/>
          <p:cNvSpPr>
            <a:spLocks noGrp="1" noChangeArrowheads="1"/>
          </p:cNvSpPr>
          <p:nvPr>
            <p:ph type="title" idx="4294967295"/>
          </p:nvPr>
        </p:nvSpPr>
        <p:spPr>
          <a:xfrm>
            <a:off x="0" y="0"/>
            <a:ext cx="9144000" cy="1143000"/>
          </a:xfrm>
          <a:noFill/>
        </p:spPr>
        <p:txBody>
          <a:bodyPr/>
          <a:lstStyle/>
          <a:p>
            <a:r>
              <a:rPr lang="en-US" sz="3200"/>
              <a:t>Perceiving sound contrasts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3490" name="Rectangle 4"/>
          <p:cNvSpPr>
            <a:spLocks noGrp="1" noChangeArrowheads="1"/>
          </p:cNvSpPr>
          <p:nvPr>
            <p:ph type="title" idx="4294967295"/>
          </p:nvPr>
        </p:nvSpPr>
        <p:spPr>
          <a:xfrm>
            <a:off x="0" y="2743200"/>
            <a:ext cx="9144000" cy="1143000"/>
          </a:xfrm>
          <a:noFill/>
        </p:spPr>
        <p:txBody>
          <a:bodyPr/>
          <a:lstStyle/>
          <a:p>
            <a:r>
              <a:rPr lang="en-US" sz="3200"/>
              <a:t>Learning Sounds</a:t>
            </a:r>
          </a:p>
        </p:txBody>
      </p:sp>
      <p:pic>
        <p:nvPicPr>
          <p:cNvPr id="703492" name="Picture 6"/>
          <p:cNvPicPr>
            <a:picLocks noChangeAspect="1" noChangeArrowheads="1"/>
          </p:cNvPicPr>
          <p:nvPr/>
        </p:nvPicPr>
        <p:blipFill>
          <a:blip r:embed="rId3"/>
          <a:srcRect/>
          <a:stretch>
            <a:fillRect/>
          </a:stretch>
        </p:blipFill>
        <p:spPr bwMode="auto">
          <a:xfrm>
            <a:off x="1066800" y="3962400"/>
            <a:ext cx="7102475" cy="2659063"/>
          </a:xfrm>
          <a:prstGeom prst="rect">
            <a:avLst/>
          </a:prstGeom>
          <a:noFill/>
          <a:ln w="9525">
            <a:noFill/>
            <a:miter lim="800000"/>
            <a:headEnd/>
            <a:tailEnd/>
          </a:ln>
        </p:spPr>
      </p:pic>
      <p:pic>
        <p:nvPicPr>
          <p:cNvPr id="703496" name="Picture 8"/>
          <p:cNvPicPr>
            <a:picLocks noChangeAspect="1" noChangeArrowheads="1"/>
          </p:cNvPicPr>
          <p:nvPr/>
        </p:nvPicPr>
        <p:blipFill>
          <a:blip r:embed="rId4"/>
          <a:srcRect/>
          <a:stretch>
            <a:fillRect/>
          </a:stretch>
        </p:blipFill>
        <p:spPr bwMode="auto">
          <a:xfrm>
            <a:off x="2209800" y="228600"/>
            <a:ext cx="40259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6738" name="Picture 4" descr="newb3"/>
          <p:cNvPicPr>
            <a:picLocks noChangeAspect="1" noChangeArrowheads="1"/>
          </p:cNvPicPr>
          <p:nvPr/>
        </p:nvPicPr>
        <p:blipFill>
          <a:blip r:embed="rId3"/>
          <a:srcRect/>
          <a:stretch>
            <a:fillRect/>
          </a:stretch>
        </p:blipFill>
        <p:spPr bwMode="auto">
          <a:xfrm>
            <a:off x="444500" y="1928813"/>
            <a:ext cx="2946400" cy="4440237"/>
          </a:xfrm>
          <a:prstGeom prst="rect">
            <a:avLst/>
          </a:prstGeom>
          <a:noFill/>
          <a:ln w="9525">
            <a:noFill/>
            <a:miter lim="800000"/>
            <a:headEnd/>
            <a:tailEnd/>
          </a:ln>
        </p:spPr>
      </p:pic>
      <p:sp>
        <p:nvSpPr>
          <p:cNvPr id="872453" name="Rectangle 5"/>
          <p:cNvSpPr>
            <a:spLocks noChangeArrowheads="1"/>
          </p:cNvSpPr>
          <p:nvPr/>
        </p:nvSpPr>
        <p:spPr bwMode="auto">
          <a:xfrm>
            <a:off x="3540125" y="1914525"/>
            <a:ext cx="5591175" cy="474503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800" b="0">
                <a:ea typeface="Osaka" pitchFamily="-84" charset="-128"/>
                <a:cs typeface="Osaka" pitchFamily="-84" charset="-128"/>
              </a:rPr>
              <a:t>Infant given a pacifier that measures sucking rate</a:t>
            </a:r>
          </a:p>
          <a:p>
            <a:pPr marL="342900" indent="-342900" eaLnBrk="1" hangingPunct="1">
              <a:spcBef>
                <a:spcPct val="20000"/>
              </a:spcBef>
              <a:buFontTx/>
              <a:buChar char="•"/>
            </a:pPr>
            <a:r>
              <a:rPr lang="en-US" sz="2800" b="0">
                <a:solidFill>
                  <a:schemeClr val="tx2"/>
                </a:solidFill>
                <a:ea typeface="Osaka" pitchFamily="-84" charset="-128"/>
                <a:cs typeface="Osaka" pitchFamily="-84" charset="-128"/>
              </a:rPr>
              <a:t>Habituation</a:t>
            </a:r>
            <a:r>
              <a:rPr lang="en-US" sz="2800" b="0">
                <a:ea typeface="Osaka" pitchFamily="-84" charset="-128"/>
                <a:cs typeface="Osaka" pitchFamily="-84" charset="-128"/>
              </a:rPr>
              <a:t> – Infant sucks to hear sound (e.g. ba) until bored.</a:t>
            </a:r>
          </a:p>
          <a:p>
            <a:pPr marL="342900" indent="-342900" eaLnBrk="1" hangingPunct="1">
              <a:spcBef>
                <a:spcPct val="20000"/>
              </a:spcBef>
              <a:buFontTx/>
              <a:buChar char="•"/>
            </a:pPr>
            <a:r>
              <a:rPr lang="en-US" sz="2800" b="0">
                <a:solidFill>
                  <a:schemeClr val="tx2"/>
                </a:solidFill>
                <a:ea typeface="Osaka" pitchFamily="-84" charset="-128"/>
                <a:cs typeface="Osaka" pitchFamily="-84" charset="-128"/>
              </a:rPr>
              <a:t>Test</a:t>
            </a:r>
            <a:r>
              <a:rPr lang="en-US" sz="2800" b="0">
                <a:ea typeface="Osaka" pitchFamily="-84" charset="-128"/>
                <a:cs typeface="Osaka" pitchFamily="-84" charset="-128"/>
              </a:rPr>
              <a:t> – Play sound (e.g., ba or pa).  Is there </a:t>
            </a:r>
            <a:r>
              <a:rPr lang="en-US" sz="2800" b="0" i="1">
                <a:solidFill>
                  <a:schemeClr val="tx2"/>
                </a:solidFill>
                <a:ea typeface="Osaka" pitchFamily="-84" charset="-128"/>
                <a:cs typeface="Osaka" pitchFamily="-84" charset="-128"/>
              </a:rPr>
              <a:t>dishabituation</a:t>
            </a:r>
            <a:r>
              <a:rPr lang="en-US" sz="2800" b="0">
                <a:ea typeface="Osaka" pitchFamily="-84" charset="-128"/>
                <a:cs typeface="Osaka" pitchFamily="-84" charset="-128"/>
              </a:rPr>
              <a:t>?</a:t>
            </a:r>
          </a:p>
          <a:p>
            <a:pPr marL="742950" lvl="1" indent="-285750" eaLnBrk="1" hangingPunct="1">
              <a:spcBef>
                <a:spcPct val="20000"/>
              </a:spcBef>
              <a:buFontTx/>
              <a:buChar char="–"/>
            </a:pPr>
            <a:r>
              <a:rPr lang="en-US" b="0">
                <a:ea typeface="Osaka" pitchFamily="-84" charset="-128"/>
                <a:cs typeface="Osaka" pitchFamily="-84" charset="-128"/>
              </a:rPr>
              <a:t>Infants will suck to hear sound if the sound is no longer boring.</a:t>
            </a:r>
          </a:p>
        </p:txBody>
      </p:sp>
      <p:sp>
        <p:nvSpPr>
          <p:cNvPr id="756740" name="Rectangle 7"/>
          <p:cNvSpPr>
            <a:spLocks noGrp="1" noChangeArrowheads="1"/>
          </p:cNvSpPr>
          <p:nvPr>
            <p:ph type="title" idx="4294967295"/>
          </p:nvPr>
        </p:nvSpPr>
        <p:spPr>
          <a:xfrm>
            <a:off x="0" y="0"/>
            <a:ext cx="9144000" cy="1143000"/>
          </a:xfrm>
          <a:noFill/>
        </p:spPr>
        <p:txBody>
          <a:bodyPr/>
          <a:lstStyle/>
          <a:p>
            <a:r>
              <a:rPr lang="en-US" sz="3200"/>
              <a:t>A useful indirect measurement</a:t>
            </a:r>
          </a:p>
        </p:txBody>
      </p:sp>
      <p:sp>
        <p:nvSpPr>
          <p:cNvPr id="756741" name="Text Box 8"/>
          <p:cNvSpPr txBox="1">
            <a:spLocks noChangeArrowheads="1"/>
          </p:cNvSpPr>
          <p:nvPr/>
        </p:nvSpPr>
        <p:spPr bwMode="auto">
          <a:xfrm>
            <a:off x="517525" y="1343025"/>
            <a:ext cx="5826125" cy="457200"/>
          </a:xfrm>
          <a:prstGeom prst="rect">
            <a:avLst/>
          </a:prstGeom>
          <a:noFill/>
          <a:ln w="9525">
            <a:noFill/>
            <a:miter lim="800000"/>
            <a:headEnd/>
            <a:tailEnd/>
          </a:ln>
        </p:spPr>
        <p:txBody>
          <a:bodyPr wrap="none">
            <a:prstTxWarp prst="textNoShape">
              <a:avLst/>
            </a:prstTxWarp>
            <a:spAutoFit/>
          </a:bodyPr>
          <a:lstStyle/>
          <a:p>
            <a:r>
              <a:rPr lang="en-US" b="0"/>
              <a:t>High Amplitude Sucking (HAS) Procedure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45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24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24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8786" name="Picture 4" descr="newb3"/>
          <p:cNvPicPr>
            <a:picLocks noChangeAspect="1" noChangeArrowheads="1"/>
          </p:cNvPicPr>
          <p:nvPr/>
        </p:nvPicPr>
        <p:blipFill>
          <a:blip r:embed="rId4"/>
          <a:srcRect/>
          <a:stretch>
            <a:fillRect/>
          </a:stretch>
        </p:blipFill>
        <p:spPr bwMode="auto">
          <a:xfrm>
            <a:off x="444500" y="1928813"/>
            <a:ext cx="2946400" cy="4440237"/>
          </a:xfrm>
          <a:prstGeom prst="rect">
            <a:avLst/>
          </a:prstGeom>
          <a:noFill/>
          <a:ln w="9525">
            <a:noFill/>
            <a:miter lim="800000"/>
            <a:headEnd/>
            <a:tailEnd/>
          </a:ln>
        </p:spPr>
      </p:pic>
      <p:sp>
        <p:nvSpPr>
          <p:cNvPr id="758787" name="Text Box 6"/>
          <p:cNvSpPr txBox="1">
            <a:spLocks noChangeArrowheads="1"/>
          </p:cNvSpPr>
          <p:nvPr/>
        </p:nvSpPr>
        <p:spPr bwMode="auto">
          <a:xfrm>
            <a:off x="3505200" y="1905000"/>
            <a:ext cx="5486400" cy="1371600"/>
          </a:xfrm>
          <a:prstGeom prst="rect">
            <a:avLst/>
          </a:prstGeom>
          <a:noFill/>
          <a:ln w="9525">
            <a:noFill/>
            <a:miter lim="800000"/>
            <a:headEnd/>
            <a:tailEnd/>
          </a:ln>
        </p:spPr>
        <p:txBody>
          <a:bodyPr>
            <a:prstTxWarp prst="textNoShape">
              <a:avLst/>
            </a:prstTxWarp>
            <a:spAutoFit/>
          </a:bodyPr>
          <a:lstStyle/>
          <a:p>
            <a:endParaRPr lang="en-US" sz="1800" b="0">
              <a:solidFill>
                <a:schemeClr val="tx2"/>
              </a:solidFill>
              <a:latin typeface="Tahoma" pitchFamily="-84" charset="0"/>
              <a:hlinkClick r:id="rId5"/>
            </a:endParaRPr>
          </a:p>
          <a:p>
            <a:r>
              <a:rPr lang="en-US" b="0"/>
              <a:t>http://psych.rice.edu/mmtbn/language/sPerception/video/sucking_h.mov</a:t>
            </a:r>
            <a:endParaRPr lang="en-US" sz="1800" b="0">
              <a:solidFill>
                <a:schemeClr val="tx2"/>
              </a:solidFill>
              <a:latin typeface="Tahoma" pitchFamily="-84" charset="0"/>
            </a:endParaRPr>
          </a:p>
          <a:p>
            <a:endParaRPr lang="en-US" sz="1800" b="0">
              <a:latin typeface="Tahoma" pitchFamily="-84" charset="0"/>
            </a:endParaRPr>
          </a:p>
        </p:txBody>
      </p:sp>
      <p:sp>
        <p:nvSpPr>
          <p:cNvPr id="758788" name="Rectangle 7"/>
          <p:cNvSpPr>
            <a:spLocks noGrp="1" noChangeArrowheads="1"/>
          </p:cNvSpPr>
          <p:nvPr>
            <p:ph type="title" idx="4294967295"/>
          </p:nvPr>
        </p:nvSpPr>
        <p:spPr>
          <a:xfrm>
            <a:off x="0" y="0"/>
            <a:ext cx="9144000" cy="1143000"/>
          </a:xfrm>
          <a:noFill/>
        </p:spPr>
        <p:txBody>
          <a:bodyPr/>
          <a:lstStyle/>
          <a:p>
            <a:r>
              <a:rPr lang="en-US" sz="3200"/>
              <a:t>A useful indirect measurement</a:t>
            </a:r>
          </a:p>
        </p:txBody>
      </p:sp>
      <p:sp>
        <p:nvSpPr>
          <p:cNvPr id="758789" name="Text Box 8"/>
          <p:cNvSpPr txBox="1">
            <a:spLocks noChangeArrowheads="1"/>
          </p:cNvSpPr>
          <p:nvPr/>
        </p:nvSpPr>
        <p:spPr bwMode="auto">
          <a:xfrm>
            <a:off x="517525" y="1343025"/>
            <a:ext cx="5826125" cy="457200"/>
          </a:xfrm>
          <a:prstGeom prst="rect">
            <a:avLst/>
          </a:prstGeom>
          <a:noFill/>
          <a:ln w="9525">
            <a:noFill/>
            <a:miter lim="800000"/>
            <a:headEnd/>
            <a:tailEnd/>
          </a:ln>
        </p:spPr>
        <p:txBody>
          <a:bodyPr wrap="none">
            <a:prstTxWarp prst="textNoShape">
              <a:avLst/>
            </a:prstTxWarp>
            <a:spAutoFit/>
          </a:bodyPr>
          <a:lstStyle/>
          <a:p>
            <a:r>
              <a:rPr lang="en-US" b="0"/>
              <a:t>High Amplitude Sucking (HAS) Procedure</a:t>
            </a:r>
          </a:p>
        </p:txBody>
      </p:sp>
      <p:pic>
        <p:nvPicPr>
          <p:cNvPr id="758790" name="Picture 6" descr="/Users/lspearl/Desktop/Courses/Past Quarters/2010/Psych156A:Ling150-2010spring/lectures-ppt/sucking_h.mov">
            <a:hlinkClick r:id="" action="ppaction://media"/>
          </p:cNvPr>
          <p:cNvPicPr/>
          <p:nvPr>
            <a:videoFile r:link="rId1"/>
          </p:nvPr>
        </p:nvPicPr>
        <p:blipFill>
          <a:blip r:embed="rId6"/>
          <a:srcRect/>
          <a:stretch>
            <a:fillRect/>
          </a:stretch>
        </p:blipFill>
        <p:spPr bwMode="auto">
          <a:xfrm>
            <a:off x="4419600" y="3124200"/>
            <a:ext cx="4064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879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58790"/>
                                        </p:tgtEl>
                                      </p:cBhvr>
                                    </p:cmd>
                                  </p:childTnLst>
                                </p:cTn>
                              </p:par>
                            </p:childTnLst>
                          </p:cTn>
                        </p:par>
                      </p:childTnLst>
                    </p:cTn>
                  </p:par>
                </p:childTnLst>
              </p:cTn>
              <p:nextCondLst>
                <p:cond evt="onClick" delay="0">
                  <p:tgtEl>
                    <p:spTgt spid="758790"/>
                  </p:tgtEl>
                </p:cond>
              </p:nextCondLst>
            </p:seq>
            <p:video>
              <p:cMediaNode>
                <p:cTn id="7" fill="hold" display="0">
                  <p:stCondLst>
                    <p:cond delay="indefinite"/>
                  </p:stCondLst>
                  <p:endCondLst>
                    <p:cond evt="onNext" delay="0">
                      <p:tgtEl>
                        <p:sldTgt/>
                      </p:tgtEl>
                    </p:cond>
                    <p:cond evt="onPrev" delay="0">
                      <p:tgtEl>
                        <p:sldTgt/>
                      </p:tgtEl>
                    </p:cond>
                  </p:endCondLst>
                </p:cTn>
                <p:tgtEl>
                  <p:spTgt spid="758790"/>
                </p:tgtEl>
              </p:cMediaNode>
            </p:video>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0834" name="Rectangle 4"/>
          <p:cNvSpPr>
            <a:spLocks noGrp="1" noChangeArrowheads="1"/>
          </p:cNvSpPr>
          <p:nvPr>
            <p:ph type="body" idx="4294967295"/>
          </p:nvPr>
        </p:nvSpPr>
        <p:spPr>
          <a:xfrm>
            <a:off x="1066800" y="1981200"/>
            <a:ext cx="7772400" cy="4114800"/>
          </a:xfrm>
          <a:noFill/>
        </p:spPr>
        <p:txBody>
          <a:bodyPr/>
          <a:lstStyle/>
          <a:p>
            <a:r>
              <a:rPr lang="en-US" sz="2800"/>
              <a:t>BA vs. PA</a:t>
            </a:r>
          </a:p>
          <a:p>
            <a:r>
              <a:rPr lang="en-US" sz="2800"/>
              <a:t>Vary Voice Onset Time (VOT): time between consonant release and vocal cord vibration</a:t>
            </a:r>
          </a:p>
        </p:txBody>
      </p:sp>
      <p:sp>
        <p:nvSpPr>
          <p:cNvPr id="760835" name="Text Box 5"/>
          <p:cNvSpPr txBox="1">
            <a:spLocks noChangeArrowheads="1"/>
          </p:cNvSpPr>
          <p:nvPr/>
        </p:nvSpPr>
        <p:spPr bwMode="auto">
          <a:xfrm>
            <a:off x="2403475" y="5259388"/>
            <a:ext cx="3775075" cy="579437"/>
          </a:xfrm>
          <a:prstGeom prst="rect">
            <a:avLst/>
          </a:prstGeom>
          <a:noFill/>
          <a:ln w="9525">
            <a:noFill/>
            <a:miter lim="800000"/>
            <a:headEnd/>
            <a:tailEnd/>
          </a:ln>
        </p:spPr>
        <p:txBody>
          <a:bodyPr wrap="none">
            <a:prstTxWarp prst="textNoShape">
              <a:avLst/>
            </a:prstTxWarp>
            <a:spAutoFit/>
          </a:bodyPr>
          <a:lstStyle/>
          <a:p>
            <a:pPr eaLnBrk="1" hangingPunct="1"/>
            <a:r>
              <a:rPr lang="en-US" sz="3200" b="0"/>
              <a:t>VOT in milliseconds</a:t>
            </a:r>
          </a:p>
        </p:txBody>
      </p:sp>
      <p:grpSp>
        <p:nvGrpSpPr>
          <p:cNvPr id="760836" name="Group 6"/>
          <p:cNvGrpSpPr>
            <a:grpSpLocks/>
          </p:cNvGrpSpPr>
          <p:nvPr/>
        </p:nvGrpSpPr>
        <p:grpSpPr bwMode="auto">
          <a:xfrm>
            <a:off x="400050" y="4152900"/>
            <a:ext cx="7829550" cy="1001713"/>
            <a:chOff x="252" y="2616"/>
            <a:chExt cx="4932" cy="631"/>
          </a:xfrm>
        </p:grpSpPr>
        <p:sp>
          <p:nvSpPr>
            <p:cNvPr id="760837" name="Line 7"/>
            <p:cNvSpPr>
              <a:spLocks noChangeShapeType="1"/>
            </p:cNvSpPr>
            <p:nvPr/>
          </p:nvSpPr>
          <p:spPr bwMode="auto">
            <a:xfrm>
              <a:off x="252" y="2766"/>
              <a:ext cx="4932" cy="0"/>
            </a:xfrm>
            <a:prstGeom prst="line">
              <a:avLst/>
            </a:prstGeom>
            <a:noFill/>
            <a:ln w="76200">
              <a:solidFill>
                <a:schemeClr val="tx1"/>
              </a:solidFill>
              <a:round/>
              <a:headEnd type="triangle" w="lg" len="lg"/>
              <a:tailEnd type="triangle" w="lg" len="lg"/>
            </a:ln>
          </p:spPr>
          <p:txBody>
            <a:bodyPr>
              <a:prstTxWarp prst="textNoShape">
                <a:avLst/>
              </a:prstTxWarp>
            </a:bodyPr>
            <a:lstStyle/>
            <a:p>
              <a:endParaRPr lang="en-US"/>
            </a:p>
          </p:txBody>
        </p:sp>
        <p:sp>
          <p:nvSpPr>
            <p:cNvPr id="760838" name="Line 8"/>
            <p:cNvSpPr>
              <a:spLocks noChangeShapeType="1"/>
            </p:cNvSpPr>
            <p:nvPr/>
          </p:nvSpPr>
          <p:spPr bwMode="auto">
            <a:xfrm>
              <a:off x="894" y="2616"/>
              <a:ext cx="0" cy="22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0839" name="Line 9"/>
            <p:cNvSpPr>
              <a:spLocks noChangeShapeType="1"/>
            </p:cNvSpPr>
            <p:nvPr/>
          </p:nvSpPr>
          <p:spPr bwMode="auto">
            <a:xfrm>
              <a:off x="1884" y="2634"/>
              <a:ext cx="0" cy="22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0840" name="Line 10"/>
            <p:cNvSpPr>
              <a:spLocks noChangeShapeType="1"/>
            </p:cNvSpPr>
            <p:nvPr/>
          </p:nvSpPr>
          <p:spPr bwMode="auto">
            <a:xfrm>
              <a:off x="2742" y="2634"/>
              <a:ext cx="0" cy="22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0841" name="Line 11"/>
            <p:cNvSpPr>
              <a:spLocks noChangeShapeType="1"/>
            </p:cNvSpPr>
            <p:nvPr/>
          </p:nvSpPr>
          <p:spPr bwMode="auto">
            <a:xfrm>
              <a:off x="3540" y="2664"/>
              <a:ext cx="0" cy="22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0842" name="Line 12"/>
            <p:cNvSpPr>
              <a:spLocks noChangeShapeType="1"/>
            </p:cNvSpPr>
            <p:nvPr/>
          </p:nvSpPr>
          <p:spPr bwMode="auto">
            <a:xfrm>
              <a:off x="4524" y="2652"/>
              <a:ext cx="0" cy="22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0843" name="Text Box 13"/>
            <p:cNvSpPr txBox="1">
              <a:spLocks noChangeArrowheads="1"/>
            </p:cNvSpPr>
            <p:nvPr/>
          </p:nvSpPr>
          <p:spPr bwMode="auto">
            <a:xfrm>
              <a:off x="738" y="2882"/>
              <a:ext cx="258" cy="365"/>
            </a:xfrm>
            <a:prstGeom prst="rect">
              <a:avLst/>
            </a:prstGeom>
            <a:noFill/>
            <a:ln w="9525">
              <a:noFill/>
              <a:miter lim="800000"/>
              <a:headEnd/>
              <a:tailEnd/>
            </a:ln>
          </p:spPr>
          <p:txBody>
            <a:bodyPr wrap="none">
              <a:prstTxWarp prst="textNoShape">
                <a:avLst/>
              </a:prstTxWarp>
              <a:spAutoFit/>
            </a:bodyPr>
            <a:lstStyle/>
            <a:p>
              <a:pPr eaLnBrk="1" hangingPunct="1"/>
              <a:r>
                <a:rPr lang="en-US" sz="3200"/>
                <a:t>0</a:t>
              </a:r>
            </a:p>
          </p:txBody>
        </p:sp>
        <p:sp>
          <p:nvSpPr>
            <p:cNvPr id="760844" name="Text Box 14"/>
            <p:cNvSpPr txBox="1">
              <a:spLocks noChangeArrowheads="1"/>
            </p:cNvSpPr>
            <p:nvPr/>
          </p:nvSpPr>
          <p:spPr bwMode="auto">
            <a:xfrm>
              <a:off x="1662" y="2864"/>
              <a:ext cx="401" cy="365"/>
            </a:xfrm>
            <a:prstGeom prst="rect">
              <a:avLst/>
            </a:prstGeom>
            <a:noFill/>
            <a:ln w="9525">
              <a:noFill/>
              <a:miter lim="800000"/>
              <a:headEnd/>
              <a:tailEnd/>
            </a:ln>
          </p:spPr>
          <p:txBody>
            <a:bodyPr wrap="none">
              <a:prstTxWarp prst="textNoShape">
                <a:avLst/>
              </a:prstTxWarp>
              <a:spAutoFit/>
            </a:bodyPr>
            <a:lstStyle/>
            <a:p>
              <a:pPr eaLnBrk="1" hangingPunct="1"/>
              <a:r>
                <a:rPr lang="en-US" sz="3200"/>
                <a:t>20</a:t>
              </a:r>
            </a:p>
          </p:txBody>
        </p:sp>
        <p:sp>
          <p:nvSpPr>
            <p:cNvPr id="760845" name="Text Box 15"/>
            <p:cNvSpPr txBox="1">
              <a:spLocks noChangeArrowheads="1"/>
            </p:cNvSpPr>
            <p:nvPr/>
          </p:nvSpPr>
          <p:spPr bwMode="auto">
            <a:xfrm>
              <a:off x="2502" y="2870"/>
              <a:ext cx="401" cy="365"/>
            </a:xfrm>
            <a:prstGeom prst="rect">
              <a:avLst/>
            </a:prstGeom>
            <a:noFill/>
            <a:ln w="9525">
              <a:noFill/>
              <a:miter lim="800000"/>
              <a:headEnd/>
              <a:tailEnd/>
            </a:ln>
          </p:spPr>
          <p:txBody>
            <a:bodyPr wrap="none">
              <a:prstTxWarp prst="textNoShape">
                <a:avLst/>
              </a:prstTxWarp>
              <a:spAutoFit/>
            </a:bodyPr>
            <a:lstStyle/>
            <a:p>
              <a:pPr eaLnBrk="1" hangingPunct="1"/>
              <a:r>
                <a:rPr lang="en-US" sz="3200"/>
                <a:t>40</a:t>
              </a:r>
            </a:p>
          </p:txBody>
        </p:sp>
        <p:sp>
          <p:nvSpPr>
            <p:cNvPr id="760846" name="Text Box 16"/>
            <p:cNvSpPr txBox="1">
              <a:spLocks noChangeArrowheads="1"/>
            </p:cNvSpPr>
            <p:nvPr/>
          </p:nvSpPr>
          <p:spPr bwMode="auto">
            <a:xfrm>
              <a:off x="3342" y="2858"/>
              <a:ext cx="401" cy="365"/>
            </a:xfrm>
            <a:prstGeom prst="rect">
              <a:avLst/>
            </a:prstGeom>
            <a:noFill/>
            <a:ln w="9525">
              <a:noFill/>
              <a:miter lim="800000"/>
              <a:headEnd/>
              <a:tailEnd/>
            </a:ln>
          </p:spPr>
          <p:txBody>
            <a:bodyPr wrap="none">
              <a:prstTxWarp prst="textNoShape">
                <a:avLst/>
              </a:prstTxWarp>
              <a:spAutoFit/>
            </a:bodyPr>
            <a:lstStyle/>
            <a:p>
              <a:pPr eaLnBrk="1" hangingPunct="1"/>
              <a:r>
                <a:rPr lang="en-US" sz="3200" b="0"/>
                <a:t>60</a:t>
              </a:r>
            </a:p>
          </p:txBody>
        </p:sp>
        <p:sp>
          <p:nvSpPr>
            <p:cNvPr id="760847" name="Text Box 17"/>
            <p:cNvSpPr txBox="1">
              <a:spLocks noChangeArrowheads="1"/>
            </p:cNvSpPr>
            <p:nvPr/>
          </p:nvSpPr>
          <p:spPr bwMode="auto">
            <a:xfrm>
              <a:off x="4326" y="2858"/>
              <a:ext cx="401" cy="365"/>
            </a:xfrm>
            <a:prstGeom prst="rect">
              <a:avLst/>
            </a:prstGeom>
            <a:noFill/>
            <a:ln w="9525">
              <a:noFill/>
              <a:miter lim="800000"/>
              <a:headEnd/>
              <a:tailEnd/>
            </a:ln>
          </p:spPr>
          <p:txBody>
            <a:bodyPr wrap="none">
              <a:prstTxWarp prst="textNoShape">
                <a:avLst/>
              </a:prstTxWarp>
              <a:spAutoFit/>
            </a:bodyPr>
            <a:lstStyle/>
            <a:p>
              <a:pPr eaLnBrk="1" hangingPunct="1"/>
              <a:r>
                <a:rPr lang="en-US" sz="3200" b="0"/>
                <a:t>80</a:t>
              </a:r>
            </a:p>
          </p:txBody>
        </p:sp>
      </p:grpSp>
      <p:sp>
        <p:nvSpPr>
          <p:cNvPr id="760848" name="Line 18"/>
          <p:cNvSpPr>
            <a:spLocks noChangeShapeType="1"/>
          </p:cNvSpPr>
          <p:nvPr/>
        </p:nvSpPr>
        <p:spPr bwMode="auto">
          <a:xfrm>
            <a:off x="3352800" y="3705225"/>
            <a:ext cx="0" cy="1554163"/>
          </a:xfrm>
          <a:prstGeom prst="line">
            <a:avLst/>
          </a:prstGeom>
          <a:noFill/>
          <a:ln w="38100">
            <a:solidFill>
              <a:schemeClr val="folHlink"/>
            </a:solidFill>
            <a:round/>
            <a:headEnd/>
            <a:tailEnd/>
          </a:ln>
        </p:spPr>
        <p:txBody>
          <a:bodyPr>
            <a:prstTxWarp prst="textNoShape">
              <a:avLst/>
            </a:prstTxWarp>
          </a:bodyPr>
          <a:lstStyle/>
          <a:p>
            <a:endParaRPr lang="en-US"/>
          </a:p>
        </p:txBody>
      </p:sp>
      <p:sp>
        <p:nvSpPr>
          <p:cNvPr id="760849" name="Text Box 19"/>
          <p:cNvSpPr txBox="1">
            <a:spLocks noChangeArrowheads="1"/>
          </p:cNvSpPr>
          <p:nvPr/>
        </p:nvSpPr>
        <p:spPr bwMode="auto">
          <a:xfrm>
            <a:off x="3336925" y="3560763"/>
            <a:ext cx="488950" cy="366712"/>
          </a:xfrm>
          <a:prstGeom prst="rect">
            <a:avLst/>
          </a:prstGeom>
          <a:noFill/>
          <a:ln w="9525">
            <a:noFill/>
            <a:miter lim="800000"/>
            <a:headEnd/>
            <a:tailEnd/>
          </a:ln>
        </p:spPr>
        <p:txBody>
          <a:bodyPr wrap="none">
            <a:prstTxWarp prst="textNoShape">
              <a:avLst/>
            </a:prstTxWarp>
            <a:spAutoFit/>
          </a:bodyPr>
          <a:lstStyle/>
          <a:p>
            <a:pPr eaLnBrk="1" hangingPunct="1"/>
            <a:r>
              <a:rPr lang="en-US" sz="1800" b="0"/>
              <a:t>PA</a:t>
            </a:r>
          </a:p>
        </p:txBody>
      </p:sp>
      <p:sp>
        <p:nvSpPr>
          <p:cNvPr id="760850" name="Text Box 20"/>
          <p:cNvSpPr txBox="1">
            <a:spLocks noChangeArrowheads="1"/>
          </p:cNvSpPr>
          <p:nvPr/>
        </p:nvSpPr>
        <p:spPr bwMode="auto">
          <a:xfrm>
            <a:off x="2832100" y="3551238"/>
            <a:ext cx="488950" cy="366712"/>
          </a:xfrm>
          <a:prstGeom prst="rect">
            <a:avLst/>
          </a:prstGeom>
          <a:noFill/>
          <a:ln w="9525">
            <a:noFill/>
            <a:miter lim="800000"/>
            <a:headEnd/>
            <a:tailEnd/>
          </a:ln>
        </p:spPr>
        <p:txBody>
          <a:bodyPr wrap="none">
            <a:prstTxWarp prst="textNoShape">
              <a:avLst/>
            </a:prstTxWarp>
            <a:spAutoFit/>
          </a:bodyPr>
          <a:lstStyle/>
          <a:p>
            <a:pPr eaLnBrk="1" hangingPunct="1"/>
            <a:r>
              <a:rPr lang="en-US" sz="1800" b="0"/>
              <a:t>BA</a:t>
            </a:r>
          </a:p>
        </p:txBody>
      </p:sp>
      <p:sp>
        <p:nvSpPr>
          <p:cNvPr id="760851" name="Rectangle 22"/>
          <p:cNvSpPr>
            <a:spLocks noGrp="1" noChangeArrowheads="1"/>
          </p:cNvSpPr>
          <p:nvPr>
            <p:ph type="title" idx="4294967295"/>
          </p:nvPr>
        </p:nvSpPr>
        <p:spPr>
          <a:xfrm>
            <a:off x="0" y="0"/>
            <a:ext cx="9144000" cy="1143000"/>
          </a:xfrm>
          <a:noFill/>
        </p:spPr>
        <p:txBody>
          <a:bodyPr/>
          <a:lstStyle/>
          <a:p>
            <a:r>
              <a:rPr lang="en-US" sz="3200"/>
              <a:t>Testing categorical perception in infants:</a:t>
            </a:r>
            <a:br>
              <a:rPr lang="en-US" sz="3200"/>
            </a:br>
            <a:r>
              <a:rPr lang="en-US" sz="3200"/>
              <a:t>Eimas et al. (1971)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2882" name="Picture 4" descr="sucking responses"/>
          <p:cNvPicPr>
            <a:picLocks noChangeAspect="1" noChangeArrowheads="1"/>
          </p:cNvPicPr>
          <p:nvPr/>
        </p:nvPicPr>
        <p:blipFill>
          <a:blip r:embed="rId6"/>
          <a:srcRect/>
          <a:stretch>
            <a:fillRect/>
          </a:stretch>
        </p:blipFill>
        <p:spPr bwMode="auto">
          <a:xfrm>
            <a:off x="457200" y="609600"/>
            <a:ext cx="5730875" cy="5761038"/>
          </a:xfrm>
          <a:prstGeom prst="rect">
            <a:avLst/>
          </a:prstGeom>
          <a:noFill/>
          <a:ln w="9525">
            <a:noFill/>
            <a:miter lim="800000"/>
            <a:headEnd/>
            <a:tailEnd/>
          </a:ln>
        </p:spPr>
      </p:pic>
      <p:pic>
        <p:nvPicPr>
          <p:cNvPr id="883717" name="Picture 5">
            <a:hlinkClick r:id="" action="ppaction://media"/>
          </p:cNvPr>
          <p:cNvPicPr>
            <a:picLocks noRot="1" noChangeAspect="1" noChangeArrowheads="1"/>
          </p:cNvPicPr>
          <p:nvPr>
            <a:wavAudioFile r:embed="rId1" name="20VOT.wav"/>
          </p:nvPr>
        </p:nvPicPr>
        <p:blipFill>
          <a:blip r:embed="rId7"/>
          <a:srcRect/>
          <a:stretch>
            <a:fillRect/>
          </a:stretch>
        </p:blipFill>
        <p:spPr bwMode="auto">
          <a:xfrm>
            <a:off x="1511300" y="4005263"/>
            <a:ext cx="279400" cy="277812"/>
          </a:xfrm>
          <a:prstGeom prst="rect">
            <a:avLst/>
          </a:prstGeom>
          <a:noFill/>
          <a:ln w="9525">
            <a:noFill/>
            <a:miter lim="800000"/>
            <a:headEnd/>
            <a:tailEnd/>
          </a:ln>
        </p:spPr>
      </p:pic>
      <p:pic>
        <p:nvPicPr>
          <p:cNvPr id="883718" name="Picture 6">
            <a:hlinkClick r:id="" action="ppaction://media"/>
          </p:cNvPr>
          <p:cNvPicPr>
            <a:picLocks noRot="1" noChangeAspect="1" noChangeArrowheads="1"/>
          </p:cNvPicPr>
          <p:nvPr>
            <a:wavAudioFile r:embed="rId1" name="20VOT.wav"/>
          </p:nvPr>
        </p:nvPicPr>
        <p:blipFill>
          <a:blip r:embed="rId7"/>
          <a:srcRect/>
          <a:stretch>
            <a:fillRect/>
          </a:stretch>
        </p:blipFill>
        <p:spPr bwMode="auto">
          <a:xfrm>
            <a:off x="5905500" y="4110038"/>
            <a:ext cx="279400" cy="277812"/>
          </a:xfrm>
          <a:prstGeom prst="rect">
            <a:avLst/>
          </a:prstGeom>
          <a:noFill/>
          <a:ln w="9525">
            <a:noFill/>
            <a:miter lim="800000"/>
            <a:headEnd/>
            <a:tailEnd/>
          </a:ln>
        </p:spPr>
      </p:pic>
      <p:pic>
        <p:nvPicPr>
          <p:cNvPr id="762885" name="Picture 7" descr="bb2mo2"/>
          <p:cNvPicPr>
            <a:picLocks noChangeAspect="1" noChangeArrowheads="1"/>
          </p:cNvPicPr>
          <p:nvPr/>
        </p:nvPicPr>
        <p:blipFill>
          <a:blip r:embed="rId8"/>
          <a:srcRect/>
          <a:stretch>
            <a:fillRect/>
          </a:stretch>
        </p:blipFill>
        <p:spPr bwMode="auto">
          <a:xfrm>
            <a:off x="6550025" y="1277938"/>
            <a:ext cx="2122488" cy="3200400"/>
          </a:xfrm>
          <a:prstGeom prst="rect">
            <a:avLst/>
          </a:prstGeom>
          <a:noFill/>
          <a:ln w="9525">
            <a:noFill/>
            <a:miter lim="800000"/>
            <a:headEnd/>
            <a:tailEnd/>
          </a:ln>
        </p:spPr>
      </p:pic>
      <p:pic>
        <p:nvPicPr>
          <p:cNvPr id="883720" name="Picture 8">
            <a:hlinkClick r:id="" action="ppaction://media"/>
          </p:cNvPr>
          <p:cNvPicPr>
            <a:picLocks noRot="1" noChangeAspect="1" noChangeArrowheads="1"/>
          </p:cNvPicPr>
          <p:nvPr>
            <a:wavAudioFile r:embed="rId2" name="0VOT.wav"/>
          </p:nvPr>
        </p:nvPicPr>
        <p:blipFill>
          <a:blip r:embed="rId7"/>
          <a:srcRect/>
          <a:stretch>
            <a:fillRect/>
          </a:stretch>
        </p:blipFill>
        <p:spPr bwMode="auto">
          <a:xfrm>
            <a:off x="2209800" y="3962400"/>
            <a:ext cx="304800" cy="304800"/>
          </a:xfrm>
          <a:prstGeom prst="rect">
            <a:avLst/>
          </a:prstGeom>
          <a:noFill/>
          <a:ln w="9525">
            <a:noFill/>
            <a:miter lim="800000"/>
            <a:headEnd/>
            <a:tailEnd/>
          </a:ln>
        </p:spPr>
      </p:pic>
      <p:pic>
        <p:nvPicPr>
          <p:cNvPr id="883721" name="Picture 9">
            <a:hlinkClick r:id="" action="ppaction://media"/>
          </p:cNvPr>
          <p:cNvPicPr>
            <a:picLocks noRot="1" noChangeAspect="1" noChangeArrowheads="1"/>
          </p:cNvPicPr>
          <p:nvPr>
            <a:wavAudioFile r:embed="rId1" name="20VOT.wav"/>
          </p:nvPr>
        </p:nvPicPr>
        <p:blipFill>
          <a:blip r:embed="rId7"/>
          <a:srcRect/>
          <a:stretch>
            <a:fillRect/>
          </a:stretch>
        </p:blipFill>
        <p:spPr bwMode="auto">
          <a:xfrm>
            <a:off x="3124200" y="3962400"/>
            <a:ext cx="304800" cy="304800"/>
          </a:xfrm>
          <a:prstGeom prst="rect">
            <a:avLst/>
          </a:prstGeom>
          <a:noFill/>
          <a:ln w="9525">
            <a:noFill/>
            <a:miter lim="800000"/>
            <a:headEnd/>
            <a:tailEnd/>
          </a:ln>
        </p:spPr>
      </p:pic>
      <p:pic>
        <p:nvPicPr>
          <p:cNvPr id="883722" name="Picture 10">
            <a:hlinkClick r:id="" action="ppaction://media"/>
          </p:cNvPr>
          <p:cNvPicPr>
            <a:picLocks noRot="1" noChangeAspect="1" noChangeArrowheads="1"/>
          </p:cNvPicPr>
          <p:nvPr>
            <a:wavAudioFile r:embed="rId3" name="40VOT.wav"/>
          </p:nvPr>
        </p:nvPicPr>
        <p:blipFill>
          <a:blip r:embed="rId7"/>
          <a:srcRect/>
          <a:stretch>
            <a:fillRect/>
          </a:stretch>
        </p:blipFill>
        <p:spPr bwMode="auto">
          <a:xfrm>
            <a:off x="3962400" y="3962400"/>
            <a:ext cx="304800" cy="304800"/>
          </a:xfrm>
          <a:prstGeom prst="rect">
            <a:avLst/>
          </a:prstGeom>
          <a:noFill/>
          <a:ln w="9525">
            <a:noFill/>
            <a:miter lim="800000"/>
            <a:headEnd/>
            <a:tailEnd/>
          </a:ln>
        </p:spPr>
      </p:pic>
      <p:pic>
        <p:nvPicPr>
          <p:cNvPr id="883723" name="Picture 11">
            <a:hlinkClick r:id="" action="ppaction://media"/>
          </p:cNvPr>
          <p:cNvPicPr>
            <a:picLocks noRot="1" noChangeAspect="1" noChangeArrowheads="1"/>
          </p:cNvPicPr>
          <p:nvPr>
            <a:wavAudioFile r:embed="rId1" name="20VOT.wav"/>
          </p:nvPr>
        </p:nvPicPr>
        <p:blipFill>
          <a:blip r:embed="rId7"/>
          <a:srcRect/>
          <a:stretch>
            <a:fillRect/>
          </a:stretch>
        </p:blipFill>
        <p:spPr bwMode="auto">
          <a:xfrm>
            <a:off x="5032375" y="4110038"/>
            <a:ext cx="279400" cy="277812"/>
          </a:xfrm>
          <a:prstGeom prst="rect">
            <a:avLst/>
          </a:prstGeom>
          <a:noFill/>
          <a:ln w="9525">
            <a:noFill/>
            <a:miter lim="800000"/>
            <a:headEnd/>
            <a:tailEnd/>
          </a:ln>
        </p:spPr>
      </p:pic>
      <p:sp>
        <p:nvSpPr>
          <p:cNvPr id="762890" name="Text Box 12"/>
          <p:cNvSpPr txBox="1">
            <a:spLocks noChangeArrowheads="1"/>
          </p:cNvSpPr>
          <p:nvPr/>
        </p:nvSpPr>
        <p:spPr bwMode="auto">
          <a:xfrm rot="-5400000">
            <a:off x="-1198562" y="2406650"/>
            <a:ext cx="3740150" cy="304800"/>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1400"/>
              <a:t>MEAN NUMBER OF SUCKING RESPONSE</a:t>
            </a:r>
          </a:p>
        </p:txBody>
      </p:sp>
      <p:grpSp>
        <p:nvGrpSpPr>
          <p:cNvPr id="2" name="Group 13"/>
          <p:cNvGrpSpPr>
            <a:grpSpLocks/>
          </p:cNvGrpSpPr>
          <p:nvPr/>
        </p:nvGrpSpPr>
        <p:grpSpPr bwMode="auto">
          <a:xfrm>
            <a:off x="1752600" y="1600200"/>
            <a:ext cx="1735138" cy="1346200"/>
            <a:chOff x="1176" y="1788"/>
            <a:chExt cx="1093" cy="848"/>
          </a:xfrm>
        </p:grpSpPr>
        <p:sp>
          <p:nvSpPr>
            <p:cNvPr id="762892" name="Oval 14"/>
            <p:cNvSpPr>
              <a:spLocks noChangeArrowheads="1"/>
            </p:cNvSpPr>
            <p:nvPr/>
          </p:nvSpPr>
          <p:spPr bwMode="auto">
            <a:xfrm>
              <a:off x="1176" y="1964"/>
              <a:ext cx="384" cy="672"/>
            </a:xfrm>
            <a:prstGeom prst="ellipse">
              <a:avLst/>
            </a:prstGeom>
            <a:noFill/>
            <a:ln w="38100">
              <a:solidFill>
                <a:schemeClr val="hlink"/>
              </a:solidFill>
              <a:round/>
              <a:headEnd/>
              <a:tailEnd/>
            </a:ln>
          </p:spPr>
          <p:txBody>
            <a:bodyPr wrap="none" anchor="ctr">
              <a:prstTxWarp prst="textNoShape">
                <a:avLst/>
              </a:prstTxWarp>
            </a:bodyPr>
            <a:lstStyle/>
            <a:p>
              <a:pPr algn="ctr"/>
              <a:endParaRPr lang="en-US" b="0">
                <a:solidFill>
                  <a:schemeClr val="hlink"/>
                </a:solidFill>
                <a:latin typeface="Lucida Sans Unicode" pitchFamily="-84" charset="0"/>
              </a:endParaRPr>
            </a:p>
          </p:txBody>
        </p:sp>
        <p:sp>
          <p:nvSpPr>
            <p:cNvPr id="762893" name="Text Box 15"/>
            <p:cNvSpPr txBox="1">
              <a:spLocks noChangeArrowheads="1"/>
            </p:cNvSpPr>
            <p:nvPr/>
          </p:nvSpPr>
          <p:spPr bwMode="auto">
            <a:xfrm>
              <a:off x="1374" y="1788"/>
              <a:ext cx="895" cy="237"/>
            </a:xfrm>
            <a:prstGeom prst="rect">
              <a:avLst/>
            </a:prstGeom>
            <a:noFill/>
            <a:ln w="9525">
              <a:solidFill>
                <a:schemeClr val="hlink"/>
              </a:solidFill>
              <a:miter lim="800000"/>
              <a:headEnd/>
              <a:tailEnd/>
            </a:ln>
          </p:spPr>
          <p:txBody>
            <a:bodyPr wrap="none">
              <a:prstTxWarp prst="textNoShape">
                <a:avLst/>
              </a:prstTxWarp>
              <a:spAutoFit/>
            </a:bodyPr>
            <a:lstStyle/>
            <a:p>
              <a:r>
                <a:rPr lang="en-US" sz="1800" b="0">
                  <a:solidFill>
                    <a:schemeClr val="hlink"/>
                  </a:solidFill>
                  <a:latin typeface="Tahoma" pitchFamily="-84" charset="0"/>
                </a:rPr>
                <a:t>dishabituate</a:t>
              </a:r>
            </a:p>
          </p:txBody>
        </p:sp>
      </p:grpSp>
      <p:grpSp>
        <p:nvGrpSpPr>
          <p:cNvPr id="3" name="Group 16"/>
          <p:cNvGrpSpPr>
            <a:grpSpLocks/>
          </p:cNvGrpSpPr>
          <p:nvPr/>
        </p:nvGrpSpPr>
        <p:grpSpPr bwMode="auto">
          <a:xfrm>
            <a:off x="3429000" y="2184400"/>
            <a:ext cx="796925" cy="885825"/>
            <a:chOff x="2232" y="2156"/>
            <a:chExt cx="502" cy="558"/>
          </a:xfrm>
        </p:grpSpPr>
        <p:sp>
          <p:nvSpPr>
            <p:cNvPr id="762895" name="Oval 17"/>
            <p:cNvSpPr>
              <a:spLocks noChangeArrowheads="1"/>
            </p:cNvSpPr>
            <p:nvPr/>
          </p:nvSpPr>
          <p:spPr bwMode="auto">
            <a:xfrm>
              <a:off x="2232" y="2330"/>
              <a:ext cx="384" cy="384"/>
            </a:xfrm>
            <a:prstGeom prst="ellipse">
              <a:avLst/>
            </a:prstGeom>
            <a:noFill/>
            <a:ln w="38100">
              <a:solidFill>
                <a:schemeClr val="hlink"/>
              </a:solidFill>
              <a:round/>
              <a:headEnd/>
              <a:tailEnd/>
            </a:ln>
          </p:spPr>
          <p:txBody>
            <a:bodyPr wrap="none" anchor="ctr">
              <a:prstTxWarp prst="textNoShape">
                <a:avLst/>
              </a:prstTxWarp>
            </a:bodyPr>
            <a:lstStyle/>
            <a:p>
              <a:pPr algn="ctr"/>
              <a:endParaRPr lang="en-US" b="0">
                <a:solidFill>
                  <a:schemeClr val="hlink"/>
                </a:solidFill>
                <a:latin typeface="Lucida Sans Unicode" pitchFamily="-84" charset="0"/>
              </a:endParaRPr>
            </a:p>
          </p:txBody>
        </p:sp>
        <p:sp>
          <p:nvSpPr>
            <p:cNvPr id="762896" name="Text Box 18"/>
            <p:cNvSpPr txBox="1">
              <a:spLocks noChangeArrowheads="1"/>
            </p:cNvSpPr>
            <p:nvPr/>
          </p:nvSpPr>
          <p:spPr bwMode="auto">
            <a:xfrm>
              <a:off x="2454" y="2156"/>
              <a:ext cx="280" cy="237"/>
            </a:xfrm>
            <a:prstGeom prst="rect">
              <a:avLst/>
            </a:prstGeom>
            <a:noFill/>
            <a:ln w="9525">
              <a:solidFill>
                <a:schemeClr val="hlink"/>
              </a:solidFill>
              <a:miter lim="800000"/>
              <a:headEnd/>
              <a:tailEnd/>
            </a:ln>
          </p:spPr>
          <p:txBody>
            <a:bodyPr wrap="none">
              <a:prstTxWarp prst="textNoShape">
                <a:avLst/>
              </a:prstTxWarp>
              <a:spAutoFit/>
            </a:bodyPr>
            <a:lstStyle/>
            <a:p>
              <a:r>
                <a:rPr lang="en-US" sz="1800" b="0">
                  <a:solidFill>
                    <a:schemeClr val="hlink"/>
                  </a:solidFill>
                  <a:latin typeface="Tahoma" pitchFamily="-84" charset="0"/>
                </a:rPr>
                <a:t>no</a:t>
              </a:r>
            </a:p>
          </p:txBody>
        </p:sp>
      </p:grpSp>
      <p:grpSp>
        <p:nvGrpSpPr>
          <p:cNvPr id="4" name="Group 19"/>
          <p:cNvGrpSpPr>
            <a:grpSpLocks/>
          </p:cNvGrpSpPr>
          <p:nvPr/>
        </p:nvGrpSpPr>
        <p:grpSpPr bwMode="auto">
          <a:xfrm>
            <a:off x="5172075" y="2616200"/>
            <a:ext cx="895350" cy="796925"/>
            <a:chOff x="3330" y="2428"/>
            <a:chExt cx="564" cy="502"/>
          </a:xfrm>
        </p:grpSpPr>
        <p:sp>
          <p:nvSpPr>
            <p:cNvPr id="762898" name="Oval 20"/>
            <p:cNvSpPr>
              <a:spLocks noChangeArrowheads="1"/>
            </p:cNvSpPr>
            <p:nvPr/>
          </p:nvSpPr>
          <p:spPr bwMode="auto">
            <a:xfrm>
              <a:off x="3330" y="2546"/>
              <a:ext cx="384" cy="384"/>
            </a:xfrm>
            <a:prstGeom prst="ellipse">
              <a:avLst/>
            </a:prstGeom>
            <a:noFill/>
            <a:ln w="38100">
              <a:solidFill>
                <a:schemeClr val="hlink"/>
              </a:solidFill>
              <a:round/>
              <a:headEnd/>
              <a:tailEnd/>
            </a:ln>
          </p:spPr>
          <p:txBody>
            <a:bodyPr wrap="none" anchor="ctr">
              <a:prstTxWarp prst="textNoShape">
                <a:avLst/>
              </a:prstTxWarp>
            </a:bodyPr>
            <a:lstStyle/>
            <a:p>
              <a:pPr algn="ctr"/>
              <a:endParaRPr lang="en-US" b="0">
                <a:solidFill>
                  <a:schemeClr val="hlink"/>
                </a:solidFill>
                <a:latin typeface="Lucida Sans Unicode" pitchFamily="-84" charset="0"/>
              </a:endParaRPr>
            </a:p>
          </p:txBody>
        </p:sp>
        <p:sp>
          <p:nvSpPr>
            <p:cNvPr id="762899" name="Text Box 21"/>
            <p:cNvSpPr txBox="1">
              <a:spLocks noChangeArrowheads="1"/>
            </p:cNvSpPr>
            <p:nvPr/>
          </p:nvSpPr>
          <p:spPr bwMode="auto">
            <a:xfrm>
              <a:off x="3614" y="2428"/>
              <a:ext cx="280" cy="237"/>
            </a:xfrm>
            <a:prstGeom prst="rect">
              <a:avLst/>
            </a:prstGeom>
            <a:noFill/>
            <a:ln w="9525">
              <a:solidFill>
                <a:schemeClr val="hlink"/>
              </a:solidFill>
              <a:miter lim="800000"/>
              <a:headEnd/>
              <a:tailEnd/>
            </a:ln>
          </p:spPr>
          <p:txBody>
            <a:bodyPr wrap="none">
              <a:prstTxWarp prst="textNoShape">
                <a:avLst/>
              </a:prstTxWarp>
              <a:spAutoFit/>
            </a:bodyPr>
            <a:lstStyle/>
            <a:p>
              <a:r>
                <a:rPr lang="en-US" sz="1800" b="0">
                  <a:solidFill>
                    <a:schemeClr val="hlink"/>
                  </a:solidFill>
                  <a:latin typeface="Tahoma" pitchFamily="-84" charset="0"/>
                </a:rPr>
                <a:t>no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83720"/>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77" fill="hold"/>
                                        <p:tgtEl>
                                          <p:spTgt spid="883720"/>
                                        </p:tgtEl>
                                      </p:cBhvr>
                                    </p:cmd>
                                  </p:childTnLst>
                                </p:cTn>
                              </p:par>
                            </p:childTnLst>
                          </p:cTn>
                        </p:par>
                      </p:childTnLst>
                    </p:cTn>
                  </p:par>
                </p:childTnLst>
              </p:cTn>
              <p:nextCondLst>
                <p:cond evt="onClick" delay="0">
                  <p:tgtEl>
                    <p:spTgt spid="883720"/>
                  </p:tgtEl>
                </p:cond>
              </p:nextCondLst>
            </p:seq>
            <p:seq concurrent="1" nextAc="seek">
              <p:cTn id="16" restart="whenNotActive" fill="hold" evtFilter="cancelBubble" nodeType="interactiveSeq">
                <p:stCondLst>
                  <p:cond evt="onClick" delay="0">
                    <p:tgtEl>
                      <p:spTgt spid="883721"/>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464" fill="hold"/>
                                        <p:tgtEl>
                                          <p:spTgt spid="883721"/>
                                        </p:tgtEl>
                                      </p:cBhvr>
                                    </p:cmd>
                                  </p:childTnLst>
                                </p:cTn>
                              </p:par>
                            </p:childTnLst>
                          </p:cTn>
                        </p:par>
                      </p:childTnLst>
                    </p:cTn>
                  </p:par>
                </p:childTnLst>
              </p:cTn>
              <p:nextCondLst>
                <p:cond evt="onClick" delay="0">
                  <p:tgtEl>
                    <p:spTgt spid="883721"/>
                  </p:tgtEl>
                </p:cond>
              </p:nextCondLst>
            </p:seq>
            <p:seq concurrent="1" nextAc="seek">
              <p:cTn id="21" restart="whenNotActive" fill="hold" evtFilter="cancelBubble" nodeType="interactiveSeq">
                <p:stCondLst>
                  <p:cond evt="onClick" delay="0">
                    <p:tgtEl>
                      <p:spTgt spid="883717"/>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464" fill="hold"/>
                                        <p:tgtEl>
                                          <p:spTgt spid="883717"/>
                                        </p:tgtEl>
                                      </p:cBhvr>
                                    </p:cmd>
                                  </p:childTnLst>
                                </p:cTn>
                              </p:par>
                            </p:childTnLst>
                          </p:cTn>
                        </p:par>
                      </p:childTnLst>
                    </p:cTn>
                  </p:par>
                </p:childTnLst>
              </p:cTn>
              <p:nextCondLst>
                <p:cond evt="onClick" delay="0">
                  <p:tgtEl>
                    <p:spTgt spid="883717"/>
                  </p:tgtEl>
                </p:cond>
              </p:nextCondLst>
            </p:seq>
            <p:seq concurrent="1" nextAc="seek">
              <p:cTn id="26" restart="whenNotActive" fill="hold" evtFilter="cancelBubble" nodeType="interactiveSeq">
                <p:stCondLst>
                  <p:cond evt="onClick" delay="0">
                    <p:tgtEl>
                      <p:spTgt spid="88371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464" fill="hold"/>
                                        <p:tgtEl>
                                          <p:spTgt spid="883718"/>
                                        </p:tgtEl>
                                      </p:cBhvr>
                                    </p:cmd>
                                  </p:childTnLst>
                                </p:cTn>
                              </p:par>
                            </p:childTnLst>
                          </p:cTn>
                        </p:par>
                      </p:childTnLst>
                    </p:cTn>
                  </p:par>
                </p:childTnLst>
              </p:cTn>
              <p:nextCondLst>
                <p:cond evt="onClick" delay="0">
                  <p:tgtEl>
                    <p:spTgt spid="883718"/>
                  </p:tgtEl>
                </p:cond>
              </p:nextCondLst>
            </p:seq>
            <p:seq concurrent="1" nextAc="seek">
              <p:cTn id="31" restart="whenNotActive" fill="hold" evtFilter="cancelBubble" nodeType="interactiveSeq">
                <p:stCondLst>
                  <p:cond evt="onClick" delay="0">
                    <p:tgtEl>
                      <p:spTgt spid="88372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306" fill="hold"/>
                                        <p:tgtEl>
                                          <p:spTgt spid="883722"/>
                                        </p:tgtEl>
                                      </p:cBhvr>
                                    </p:cmd>
                                  </p:childTnLst>
                                </p:cTn>
                              </p:par>
                            </p:childTnLst>
                          </p:cTn>
                        </p:par>
                      </p:childTnLst>
                    </p:cTn>
                  </p:par>
                </p:childTnLst>
              </p:cTn>
              <p:nextCondLst>
                <p:cond evt="onClick" delay="0">
                  <p:tgtEl>
                    <p:spTgt spid="883722"/>
                  </p:tgtEl>
                </p:cond>
              </p:nextCondLst>
            </p:seq>
            <p:seq concurrent="1" nextAc="seek">
              <p:cTn id="36" restart="whenNotActive" fill="hold" evtFilter="cancelBubble" nodeType="interactiveSeq">
                <p:stCondLst>
                  <p:cond evt="onClick" delay="0">
                    <p:tgtEl>
                      <p:spTgt spid="88372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464" fill="hold"/>
                                        <p:tgtEl>
                                          <p:spTgt spid="883723"/>
                                        </p:tgtEl>
                                      </p:cBhvr>
                                    </p:cmd>
                                  </p:childTnLst>
                                </p:cTn>
                              </p:par>
                            </p:childTnLst>
                          </p:cTn>
                        </p:par>
                      </p:childTnLst>
                    </p:cTn>
                  </p:par>
                </p:childTnLst>
              </p:cTn>
              <p:nextCondLst>
                <p:cond evt="onClick" delay="0">
                  <p:tgtEl>
                    <p:spTgt spid="883723"/>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883720"/>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883721"/>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883717"/>
                </p:tgtEl>
              </p:cMediaNode>
            </p:audio>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883718"/>
                </p:tgtEl>
              </p:cMediaNode>
            </p:audio>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883722"/>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883723"/>
                </p:tgtEl>
              </p:cMediaNode>
            </p:audio>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930" name="Rectangle 2"/>
          <p:cNvSpPr>
            <a:spLocks noGrp="1" noChangeArrowheads="1"/>
          </p:cNvSpPr>
          <p:nvPr>
            <p:ph type="title" idx="4294967295"/>
          </p:nvPr>
        </p:nvSpPr>
        <p:spPr>
          <a:xfrm>
            <a:off x="0" y="0"/>
            <a:ext cx="9144000" cy="1143000"/>
          </a:xfrm>
          <a:noFill/>
        </p:spPr>
        <p:txBody>
          <a:bodyPr/>
          <a:lstStyle/>
          <a:p>
            <a:r>
              <a:rPr lang="en-US" sz="3200"/>
              <a:t>A useful indirect measurement</a:t>
            </a:r>
          </a:p>
        </p:txBody>
      </p:sp>
      <p:sp>
        <p:nvSpPr>
          <p:cNvPr id="764931" name="Text Box 3"/>
          <p:cNvSpPr txBox="1">
            <a:spLocks noChangeArrowheads="1"/>
          </p:cNvSpPr>
          <p:nvPr/>
        </p:nvSpPr>
        <p:spPr bwMode="auto">
          <a:xfrm>
            <a:off x="304800" y="1219200"/>
            <a:ext cx="4876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Head Turn Preference Procedure</a:t>
            </a:r>
          </a:p>
        </p:txBody>
      </p:sp>
      <p:pic>
        <p:nvPicPr>
          <p:cNvPr id="764932" name="Picture 4" descr="headturn"/>
          <p:cNvPicPr>
            <a:picLocks noChangeAspect="1" noChangeArrowheads="1"/>
          </p:cNvPicPr>
          <p:nvPr/>
        </p:nvPicPr>
        <p:blipFill>
          <a:blip r:embed="rId3"/>
          <a:srcRect/>
          <a:stretch>
            <a:fillRect/>
          </a:stretch>
        </p:blipFill>
        <p:spPr bwMode="auto">
          <a:xfrm>
            <a:off x="609600" y="1676400"/>
            <a:ext cx="4343400" cy="3894138"/>
          </a:xfrm>
          <a:prstGeom prst="rect">
            <a:avLst/>
          </a:prstGeom>
          <a:noFill/>
          <a:ln w="9525">
            <a:noFill/>
            <a:miter lim="800000"/>
            <a:headEnd/>
            <a:tailEnd/>
          </a:ln>
        </p:spPr>
      </p:pic>
      <p:sp>
        <p:nvSpPr>
          <p:cNvPr id="764933" name="Text Box 5"/>
          <p:cNvSpPr txBox="1">
            <a:spLocks noChangeArrowheads="1"/>
          </p:cNvSpPr>
          <p:nvPr/>
        </p:nvSpPr>
        <p:spPr bwMode="auto">
          <a:xfrm>
            <a:off x="5105400" y="3429000"/>
            <a:ext cx="3657600" cy="2289175"/>
          </a:xfrm>
          <a:prstGeom prst="rect">
            <a:avLst/>
          </a:prstGeom>
          <a:noFill/>
          <a:ln w="9525">
            <a:noFill/>
            <a:miter lim="800000"/>
            <a:headEnd/>
            <a:tailEnd/>
          </a:ln>
        </p:spPr>
        <p:txBody>
          <a:bodyPr>
            <a:prstTxWarp prst="textNoShape">
              <a:avLst/>
            </a:prstTxWarp>
            <a:spAutoFit/>
          </a:bodyPr>
          <a:lstStyle/>
          <a:p>
            <a:r>
              <a:rPr lang="en-US" sz="1800" b="0"/>
              <a:t>Infant sits on caretaker’s lap.  The wall in front of the infant has a green light mounted in the center of it. The walls on the sides of the infant have red lights mounted in the center of them, and there are speakers hidden behind the red lights. </a:t>
            </a:r>
          </a:p>
        </p:txBody>
      </p:sp>
      <p:pic>
        <p:nvPicPr>
          <p:cNvPr id="764934" name="Picture 6"/>
          <p:cNvPicPr>
            <a:picLocks noChangeAspect="1" noChangeArrowheads="1"/>
          </p:cNvPicPr>
          <p:nvPr/>
        </p:nvPicPr>
        <p:blipFill>
          <a:blip r:embed="rId4"/>
          <a:srcRect/>
          <a:stretch>
            <a:fillRect/>
          </a:stretch>
        </p:blipFill>
        <p:spPr bwMode="auto">
          <a:xfrm>
            <a:off x="6318250" y="914400"/>
            <a:ext cx="21526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5257800" y="3505200"/>
            <a:ext cx="3505200" cy="2289175"/>
          </a:xfrm>
          <a:prstGeom prst="rect">
            <a:avLst/>
          </a:prstGeom>
          <a:noFill/>
          <a:ln w="9525">
            <a:noFill/>
            <a:miter lim="800000"/>
            <a:headEnd/>
            <a:tailEnd/>
          </a:ln>
        </p:spPr>
        <p:txBody>
          <a:bodyPr>
            <a:prstTxWarp prst="textNoShape">
              <a:avLst/>
            </a:prstTxWarp>
            <a:spAutoFit/>
          </a:bodyPr>
          <a:lstStyle/>
          <a:p>
            <a:r>
              <a:rPr lang="en-US" sz="1800" b="0"/>
              <a:t>Sounds are played from the two speakers mounted at eye-level to the left and right of the infant. The sounds start when the infant looks towards the blinking side light, and end when the infant looks away for more than two seconds. </a:t>
            </a:r>
          </a:p>
        </p:txBody>
      </p:sp>
      <p:sp>
        <p:nvSpPr>
          <p:cNvPr id="766979" name="Text Box 3"/>
          <p:cNvSpPr txBox="1">
            <a:spLocks noChangeArrowheads="1"/>
          </p:cNvSpPr>
          <p:nvPr/>
        </p:nvSpPr>
        <p:spPr bwMode="auto">
          <a:xfrm>
            <a:off x="304800" y="1219200"/>
            <a:ext cx="4876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Head Turn Preference Procedure</a:t>
            </a:r>
          </a:p>
        </p:txBody>
      </p:sp>
      <p:pic>
        <p:nvPicPr>
          <p:cNvPr id="766980" name="Picture 4" descr="headturn"/>
          <p:cNvPicPr>
            <a:picLocks noChangeAspect="1" noChangeArrowheads="1"/>
          </p:cNvPicPr>
          <p:nvPr/>
        </p:nvPicPr>
        <p:blipFill>
          <a:blip r:embed="rId3"/>
          <a:srcRect/>
          <a:stretch>
            <a:fillRect/>
          </a:stretch>
        </p:blipFill>
        <p:spPr bwMode="auto">
          <a:xfrm>
            <a:off x="609600" y="1676400"/>
            <a:ext cx="4343400" cy="3894138"/>
          </a:xfrm>
          <a:prstGeom prst="rect">
            <a:avLst/>
          </a:prstGeom>
          <a:noFill/>
          <a:ln w="9525">
            <a:noFill/>
            <a:miter lim="800000"/>
            <a:headEnd/>
            <a:tailEnd/>
          </a:ln>
        </p:spPr>
      </p:pic>
      <p:pic>
        <p:nvPicPr>
          <p:cNvPr id="766981" name="Picture 5"/>
          <p:cNvPicPr>
            <a:picLocks noChangeAspect="1" noChangeArrowheads="1"/>
          </p:cNvPicPr>
          <p:nvPr/>
        </p:nvPicPr>
        <p:blipFill>
          <a:blip r:embed="rId4"/>
          <a:srcRect/>
          <a:stretch>
            <a:fillRect/>
          </a:stretch>
        </p:blipFill>
        <p:spPr bwMode="auto">
          <a:xfrm>
            <a:off x="6318250" y="914400"/>
            <a:ext cx="2152650" cy="2209800"/>
          </a:xfrm>
          <a:prstGeom prst="rect">
            <a:avLst/>
          </a:prstGeom>
          <a:noFill/>
          <a:ln w="9525">
            <a:noFill/>
            <a:miter lim="800000"/>
            <a:headEnd/>
            <a:tailEnd/>
          </a:ln>
        </p:spPr>
      </p:pic>
      <p:sp>
        <p:nvSpPr>
          <p:cNvPr id="766982" name="Rectangle 6"/>
          <p:cNvSpPr>
            <a:spLocks noGrp="1" noChangeArrowheads="1"/>
          </p:cNvSpPr>
          <p:nvPr>
            <p:ph type="title" idx="4294967295"/>
          </p:nvPr>
        </p:nvSpPr>
        <p:spPr>
          <a:xfrm>
            <a:off x="0" y="0"/>
            <a:ext cx="9144000" cy="1143000"/>
          </a:xfrm>
          <a:noFill/>
        </p:spPr>
        <p:txBody>
          <a:bodyPr/>
          <a:lstStyle/>
          <a:p>
            <a:r>
              <a:rPr lang="en-US" sz="3200"/>
              <a:t>A useful indirect measurement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5181600" y="3505200"/>
            <a:ext cx="3657600" cy="2289175"/>
          </a:xfrm>
          <a:prstGeom prst="rect">
            <a:avLst/>
          </a:prstGeom>
          <a:noFill/>
          <a:ln w="9525">
            <a:noFill/>
            <a:miter lim="800000"/>
            <a:headEnd/>
            <a:tailEnd/>
          </a:ln>
        </p:spPr>
        <p:txBody>
          <a:bodyPr>
            <a:prstTxWarp prst="textNoShape">
              <a:avLst/>
            </a:prstTxWarp>
            <a:spAutoFit/>
          </a:bodyPr>
          <a:lstStyle/>
          <a:p>
            <a:r>
              <a:rPr lang="en-US" sz="1800" b="0"/>
              <a:t>Thus, the infant essentially controls how long he or she hears the sounds. Differential preference for one type of sound over the other is used as evidence that infants can detect a difference between the types of sounds.</a:t>
            </a:r>
          </a:p>
        </p:txBody>
      </p:sp>
      <p:sp>
        <p:nvSpPr>
          <p:cNvPr id="769027" name="Text Box 3"/>
          <p:cNvSpPr txBox="1">
            <a:spLocks noChangeArrowheads="1"/>
          </p:cNvSpPr>
          <p:nvPr/>
        </p:nvSpPr>
        <p:spPr bwMode="auto">
          <a:xfrm>
            <a:off x="304800" y="1219200"/>
            <a:ext cx="4876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Head Turn Preference Procedure</a:t>
            </a:r>
          </a:p>
        </p:txBody>
      </p:sp>
      <p:pic>
        <p:nvPicPr>
          <p:cNvPr id="769028" name="Picture 4" descr="headturn"/>
          <p:cNvPicPr>
            <a:picLocks noChangeAspect="1" noChangeArrowheads="1"/>
          </p:cNvPicPr>
          <p:nvPr/>
        </p:nvPicPr>
        <p:blipFill>
          <a:blip r:embed="rId3"/>
          <a:srcRect/>
          <a:stretch>
            <a:fillRect/>
          </a:stretch>
        </p:blipFill>
        <p:spPr bwMode="auto">
          <a:xfrm>
            <a:off x="609600" y="1676400"/>
            <a:ext cx="4343400" cy="3894138"/>
          </a:xfrm>
          <a:prstGeom prst="rect">
            <a:avLst/>
          </a:prstGeom>
          <a:noFill/>
          <a:ln w="9525">
            <a:noFill/>
            <a:miter lim="800000"/>
            <a:headEnd/>
            <a:tailEnd/>
          </a:ln>
        </p:spPr>
      </p:pic>
      <p:pic>
        <p:nvPicPr>
          <p:cNvPr id="769029" name="Picture 5"/>
          <p:cNvPicPr>
            <a:picLocks noChangeAspect="1" noChangeArrowheads="1"/>
          </p:cNvPicPr>
          <p:nvPr/>
        </p:nvPicPr>
        <p:blipFill>
          <a:blip r:embed="rId4"/>
          <a:srcRect/>
          <a:stretch>
            <a:fillRect/>
          </a:stretch>
        </p:blipFill>
        <p:spPr bwMode="auto">
          <a:xfrm>
            <a:off x="6318250" y="914400"/>
            <a:ext cx="2152650" cy="2209800"/>
          </a:xfrm>
          <a:prstGeom prst="rect">
            <a:avLst/>
          </a:prstGeom>
          <a:noFill/>
          <a:ln w="9525">
            <a:noFill/>
            <a:miter lim="800000"/>
            <a:headEnd/>
            <a:tailEnd/>
          </a:ln>
        </p:spPr>
      </p:pic>
      <p:sp>
        <p:nvSpPr>
          <p:cNvPr id="769030" name="Rectangle 6"/>
          <p:cNvSpPr>
            <a:spLocks noGrp="1" noChangeArrowheads="1"/>
          </p:cNvSpPr>
          <p:nvPr>
            <p:ph type="title" idx="4294967295"/>
          </p:nvPr>
        </p:nvSpPr>
        <p:spPr>
          <a:xfrm>
            <a:off x="0" y="0"/>
            <a:ext cx="9144000" cy="1143000"/>
          </a:xfrm>
          <a:noFill/>
        </p:spPr>
        <p:txBody>
          <a:bodyPr/>
          <a:lstStyle/>
          <a:p>
            <a:r>
              <a:rPr lang="en-US" sz="3200"/>
              <a:t>A useful indirect measurement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1074" name="Rectangle 2"/>
          <p:cNvSpPr>
            <a:spLocks noGrp="1" noChangeArrowheads="1"/>
          </p:cNvSpPr>
          <p:nvPr>
            <p:ph type="title" idx="4294967295"/>
          </p:nvPr>
        </p:nvSpPr>
        <p:spPr>
          <a:xfrm>
            <a:off x="228600" y="152400"/>
            <a:ext cx="8763000" cy="1143000"/>
          </a:xfrm>
        </p:spPr>
        <p:txBody>
          <a:bodyPr/>
          <a:lstStyle/>
          <a:p>
            <a:r>
              <a:rPr lang="en-US" sz="3600"/>
              <a:t>Head Turn Preference Procedure Movies</a:t>
            </a:r>
            <a:endParaRPr lang="en-US"/>
          </a:p>
        </p:txBody>
      </p:sp>
      <p:sp>
        <p:nvSpPr>
          <p:cNvPr id="771075" name="Rectangle 3"/>
          <p:cNvSpPr>
            <a:spLocks noChangeArrowheads="1"/>
          </p:cNvSpPr>
          <p:nvPr/>
        </p:nvSpPr>
        <p:spPr bwMode="auto">
          <a:xfrm>
            <a:off x="990600" y="5257800"/>
            <a:ext cx="7277100" cy="488950"/>
          </a:xfrm>
          <a:prstGeom prst="rect">
            <a:avLst/>
          </a:prstGeom>
          <a:noFill/>
          <a:ln w="9525">
            <a:noFill/>
            <a:miter lim="800000"/>
            <a:headEnd/>
            <a:tailEnd/>
          </a:ln>
        </p:spPr>
        <p:txBody>
          <a:bodyPr wrap="none">
            <a:prstTxWarp prst="textNoShape">
              <a:avLst/>
            </a:prstTxWarp>
            <a:spAutoFit/>
          </a:bodyPr>
          <a:lstStyle/>
          <a:p>
            <a:r>
              <a:rPr lang="en-US" sz="2600" b="0" dirty="0"/>
              <a:t>http://</a:t>
            </a:r>
            <a:r>
              <a:rPr lang="en-US" sz="2600" b="0" dirty="0" err="1"/>
              <a:t>www.youtube.com/watch?v</a:t>
            </a:r>
            <a:r>
              <a:rPr lang="en-US" sz="2600" b="0" dirty="0"/>
              <a:t>=</a:t>
            </a:r>
            <a:r>
              <a:rPr lang="en-US" sz="2600" b="0" dirty="0" err="1"/>
              <a:t>mZAuZ--Yeqo</a:t>
            </a:r>
            <a:endParaRPr lang="en-US" sz="2600" b="0" dirty="0"/>
          </a:p>
        </p:txBody>
      </p:sp>
      <p:sp>
        <p:nvSpPr>
          <p:cNvPr id="771076" name="Rectangle 4"/>
          <p:cNvSpPr>
            <a:spLocks noChangeArrowheads="1"/>
          </p:cNvSpPr>
          <p:nvPr/>
        </p:nvSpPr>
        <p:spPr bwMode="auto">
          <a:xfrm>
            <a:off x="1219200" y="4267200"/>
            <a:ext cx="6858000" cy="885825"/>
          </a:xfrm>
          <a:prstGeom prst="rect">
            <a:avLst/>
          </a:prstGeom>
          <a:noFill/>
          <a:ln w="9525">
            <a:noFill/>
            <a:miter lim="800000"/>
            <a:headEnd/>
            <a:tailEnd/>
          </a:ln>
        </p:spPr>
        <p:txBody>
          <a:bodyPr>
            <a:prstTxWarp prst="textNoShape">
              <a:avLst/>
            </a:prstTxWarp>
            <a:spAutoFit/>
          </a:bodyPr>
          <a:lstStyle/>
          <a:p>
            <a:r>
              <a:rPr lang="en-US" sz="2600" b="0" dirty="0"/>
              <a:t>“How Babies Learn Language”</a:t>
            </a:r>
          </a:p>
          <a:p>
            <a:r>
              <a:rPr lang="en-US" sz="2600" b="0" dirty="0"/>
              <a:t>(first part, up to</a:t>
            </a:r>
            <a:r>
              <a:rPr lang="en-US" sz="2600" b="0" dirty="0" smtClean="0"/>
              <a:t> 2:04)</a:t>
            </a:r>
            <a:endParaRPr lang="en-US" sz="2600" b="0" dirty="0"/>
          </a:p>
        </p:txBody>
      </p:sp>
      <p:sp>
        <p:nvSpPr>
          <p:cNvPr id="771077" name="Rectangle 5"/>
          <p:cNvSpPr>
            <a:spLocks noChangeArrowheads="1"/>
          </p:cNvSpPr>
          <p:nvPr/>
        </p:nvSpPr>
        <p:spPr bwMode="auto">
          <a:xfrm>
            <a:off x="990600" y="1600200"/>
            <a:ext cx="7239000" cy="1569660"/>
          </a:xfrm>
          <a:prstGeom prst="rect">
            <a:avLst/>
          </a:prstGeom>
          <a:noFill/>
          <a:ln w="9525">
            <a:noFill/>
            <a:miter lim="800000"/>
            <a:headEnd/>
            <a:tailEnd/>
          </a:ln>
        </p:spPr>
        <p:txBody>
          <a:bodyPr>
            <a:prstTxWarp prst="textNoShape">
              <a:avLst/>
            </a:prstTxWarp>
            <a:spAutoFit/>
          </a:bodyPr>
          <a:lstStyle/>
          <a:p>
            <a:r>
              <a:rPr lang="en-US" b="0" dirty="0" smtClean="0"/>
              <a:t>Head Turn Preference Procedure</a:t>
            </a:r>
          </a:p>
          <a:p>
            <a:endParaRPr lang="en-US" b="0" dirty="0" smtClean="0"/>
          </a:p>
          <a:p>
            <a:r>
              <a:rPr lang="en-US" b="0" dirty="0" err="1" smtClean="0"/>
              <a:t>http</a:t>
            </a:r>
            <a:r>
              <a:rPr lang="en-US" b="0" dirty="0" err="1"/>
              <a:t>://psych.rice.edu/mmtbn/language/sPerception/infantHeadturn_h.html</a:t>
            </a:r>
            <a:endParaRPr lang="en-US"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1010" name="Text Box 4"/>
          <p:cNvSpPr txBox="1">
            <a:spLocks noChangeArrowheads="1"/>
          </p:cNvSpPr>
          <p:nvPr/>
        </p:nvSpPr>
        <p:spPr bwMode="auto">
          <a:xfrm>
            <a:off x="152400" y="1676400"/>
            <a:ext cx="6705600" cy="4664075"/>
          </a:xfrm>
          <a:prstGeom prst="rect">
            <a:avLst/>
          </a:prstGeom>
          <a:noFill/>
          <a:ln w="9525">
            <a:noFill/>
            <a:miter lim="800000"/>
            <a:headEnd/>
            <a:tailEnd/>
          </a:ln>
        </p:spPr>
        <p:txBody>
          <a:bodyPr>
            <a:prstTxWarp prst="textNoShape">
              <a:avLst/>
            </a:prstTxWarp>
            <a:spAutoFit/>
          </a:bodyPr>
          <a:lstStyle/>
          <a:p>
            <a:pPr>
              <a:spcBef>
                <a:spcPct val="50000"/>
              </a:spcBef>
            </a:pPr>
            <a:r>
              <a:rPr lang="en-US" sz="2000" b="0"/>
              <a:t>For procedures that involve measuring where children prefer to look (such as head turn preference), sometimes children seem to have a “familiarity preference” where they prefer to look at something similar to what they habituated to.  Other times, children seem to have a “novelty” preference where they prefer to look at something different to what they habituated to.</a:t>
            </a:r>
          </a:p>
          <a:p>
            <a:pPr>
              <a:spcBef>
                <a:spcPct val="50000"/>
              </a:spcBef>
            </a:pPr>
            <a:endParaRPr lang="en-US" sz="2000" b="0"/>
          </a:p>
          <a:p>
            <a:pPr>
              <a:spcBef>
                <a:spcPct val="50000"/>
              </a:spcBef>
            </a:pPr>
            <a:r>
              <a:rPr lang="en-US" sz="2000" b="0"/>
              <a:t>Kidd, Piantadosi, &amp; Aslin (2010) provide some evidence that this may have to do with the informational content of the test stimulus.  There may be a “Goldilocks” effect where children prefer to look at stimuli that are neither too boring nor too surprising, but are instead “just right” for learning, given the child’s current knowledge state.  </a:t>
            </a:r>
          </a:p>
        </p:txBody>
      </p:sp>
      <p:sp>
        <p:nvSpPr>
          <p:cNvPr id="811011" name="Text Box 7"/>
          <p:cNvSpPr txBox="1">
            <a:spLocks noChangeArrowheads="1"/>
          </p:cNvSpPr>
          <p:nvPr/>
        </p:nvSpPr>
        <p:spPr bwMode="auto">
          <a:xfrm>
            <a:off x="0" y="228600"/>
            <a:ext cx="9144000" cy="13112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0">
                <a:solidFill>
                  <a:schemeClr val="tx2"/>
                </a:solidFill>
              </a:rPr>
              <a:t>Note on infant attention: </a:t>
            </a:r>
          </a:p>
          <a:p>
            <a:pPr algn="ctr">
              <a:spcBef>
                <a:spcPct val="50000"/>
              </a:spcBef>
            </a:pPr>
            <a:r>
              <a:rPr lang="en-US" sz="3200" b="0">
                <a:solidFill>
                  <a:schemeClr val="tx2"/>
                </a:solidFill>
              </a:rPr>
              <a:t>Familiarity vs. Novelty Effects</a:t>
            </a:r>
          </a:p>
        </p:txBody>
      </p:sp>
      <p:pic>
        <p:nvPicPr>
          <p:cNvPr id="811012" name="Picture 9"/>
          <p:cNvPicPr>
            <a:picLocks noChangeAspect="1"/>
          </p:cNvPicPr>
          <p:nvPr/>
        </p:nvPicPr>
        <p:blipFill>
          <a:blip r:embed="rId3"/>
          <a:srcRect/>
          <a:stretch>
            <a:fillRect/>
          </a:stretch>
        </p:blipFill>
        <p:spPr bwMode="auto">
          <a:xfrm>
            <a:off x="6934200" y="3200400"/>
            <a:ext cx="1714500"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3122" name="Rectangle 2"/>
          <p:cNvSpPr>
            <a:spLocks noGrp="1" noChangeArrowheads="1"/>
          </p:cNvSpPr>
          <p:nvPr>
            <p:ph type="title" idx="4294967295"/>
          </p:nvPr>
        </p:nvSpPr>
        <p:spPr>
          <a:xfrm>
            <a:off x="685800" y="0"/>
            <a:ext cx="7772400" cy="1143000"/>
          </a:xfrm>
          <a:noFill/>
        </p:spPr>
        <p:txBody>
          <a:bodyPr/>
          <a:lstStyle/>
          <a:p>
            <a:r>
              <a:rPr lang="en-US" sz="3200"/>
              <a:t>Speech Perception of Non-Native Sounds</a:t>
            </a:r>
          </a:p>
        </p:txBody>
      </p:sp>
      <p:sp>
        <p:nvSpPr>
          <p:cNvPr id="773123" name="Text Box 3"/>
          <p:cNvSpPr txBox="1">
            <a:spLocks noChangeArrowheads="1"/>
          </p:cNvSpPr>
          <p:nvPr/>
        </p:nvSpPr>
        <p:spPr bwMode="auto">
          <a:xfrm>
            <a:off x="381000" y="838200"/>
            <a:ext cx="30813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Comparing perceptual ability</a:t>
            </a:r>
          </a:p>
        </p:txBody>
      </p:sp>
      <p:sp>
        <p:nvSpPr>
          <p:cNvPr id="773124" name="Text Box 4"/>
          <p:cNvSpPr txBox="1">
            <a:spLocks noChangeArrowheads="1"/>
          </p:cNvSpPr>
          <p:nvPr/>
        </p:nvSpPr>
        <p:spPr bwMode="auto">
          <a:xfrm>
            <a:off x="457200" y="1371600"/>
            <a:ext cx="8458200" cy="641350"/>
          </a:xfrm>
          <a:prstGeom prst="rect">
            <a:avLst/>
          </a:prstGeom>
          <a:noFill/>
          <a:ln w="9525">
            <a:noFill/>
            <a:miter lim="800000"/>
            <a:headEnd/>
            <a:tailEnd/>
          </a:ln>
        </p:spPr>
        <p:txBody>
          <a:bodyPr>
            <a:prstTxWarp prst="textNoShape">
              <a:avLst/>
            </a:prstTxWarp>
            <a:spAutoFit/>
          </a:bodyPr>
          <a:lstStyle/>
          <a:p>
            <a:r>
              <a:rPr lang="en-US" sz="1800" b="0"/>
              <a:t>Werker et al. 1981: English-learning 6-8 month olds compared against English &amp; Hindi adults on Hindi contrasts </a:t>
            </a:r>
          </a:p>
        </p:txBody>
      </p:sp>
      <p:pic>
        <p:nvPicPr>
          <p:cNvPr id="773125" name="Picture 5"/>
          <p:cNvPicPr>
            <a:picLocks noChangeAspect="1" noChangeArrowheads="1"/>
          </p:cNvPicPr>
          <p:nvPr/>
        </p:nvPicPr>
        <p:blipFill>
          <a:blip r:embed="rId3"/>
          <a:srcRect/>
          <a:stretch>
            <a:fillRect/>
          </a:stretch>
        </p:blipFill>
        <p:spPr bwMode="auto">
          <a:xfrm>
            <a:off x="914400" y="2286000"/>
            <a:ext cx="4435475"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5538" name="Rectangle 4"/>
          <p:cNvSpPr>
            <a:spLocks noGrp="1" noChangeArrowheads="1"/>
          </p:cNvSpPr>
          <p:nvPr>
            <p:ph type="title" idx="4294967295"/>
          </p:nvPr>
        </p:nvSpPr>
        <p:spPr>
          <a:xfrm>
            <a:off x="0" y="0"/>
            <a:ext cx="9144000" cy="1143000"/>
          </a:xfrm>
          <a:noFill/>
        </p:spPr>
        <p:txBody>
          <a:bodyPr/>
          <a:lstStyle/>
          <a:p>
            <a:r>
              <a:rPr lang="en-US" sz="3200"/>
              <a:t>Sound Waves</a:t>
            </a:r>
          </a:p>
        </p:txBody>
      </p:sp>
      <p:pic>
        <p:nvPicPr>
          <p:cNvPr id="705539" name="Picture 5" descr="tfl"/>
          <p:cNvPicPr>
            <a:picLocks noChangeAspect="1" noChangeArrowheads="1" noCrop="1"/>
          </p:cNvPicPr>
          <p:nvPr/>
        </p:nvPicPr>
        <p:blipFill>
          <a:blip r:embed="rId3"/>
          <a:srcRect/>
          <a:stretch>
            <a:fillRect/>
          </a:stretch>
        </p:blipFill>
        <p:spPr bwMode="auto">
          <a:xfrm>
            <a:off x="6477000" y="1295400"/>
            <a:ext cx="2085975" cy="971550"/>
          </a:xfrm>
          <a:prstGeom prst="rect">
            <a:avLst/>
          </a:prstGeom>
          <a:noFill/>
          <a:ln w="9525">
            <a:noFill/>
            <a:miter lim="800000"/>
            <a:headEnd/>
            <a:tailEnd/>
          </a:ln>
        </p:spPr>
      </p:pic>
      <p:pic>
        <p:nvPicPr>
          <p:cNvPr id="705540" name="Picture 6"/>
          <p:cNvPicPr>
            <a:picLocks noChangeAspect="1" noChangeArrowheads="1"/>
          </p:cNvPicPr>
          <p:nvPr/>
        </p:nvPicPr>
        <p:blipFill>
          <a:blip r:embed="rId4"/>
          <a:srcRect/>
          <a:stretch>
            <a:fillRect/>
          </a:stretch>
        </p:blipFill>
        <p:spPr bwMode="auto">
          <a:xfrm>
            <a:off x="228600" y="2286000"/>
            <a:ext cx="6045200" cy="4237038"/>
          </a:xfrm>
          <a:prstGeom prst="rect">
            <a:avLst/>
          </a:prstGeom>
          <a:noFill/>
          <a:ln w="9525">
            <a:noFill/>
            <a:miter lim="800000"/>
            <a:headEnd/>
            <a:tailEnd/>
          </a:ln>
        </p:spPr>
      </p:pic>
      <p:sp>
        <p:nvSpPr>
          <p:cNvPr id="705541" name="Text Box 7"/>
          <p:cNvSpPr txBox="1">
            <a:spLocks noChangeArrowheads="1"/>
          </p:cNvSpPr>
          <p:nvPr/>
        </p:nvSpPr>
        <p:spPr bwMode="auto">
          <a:xfrm>
            <a:off x="6477000" y="2362200"/>
            <a:ext cx="2438400" cy="2014538"/>
          </a:xfrm>
          <a:prstGeom prst="rect">
            <a:avLst/>
          </a:prstGeom>
          <a:noFill/>
          <a:ln w="9525">
            <a:noFill/>
            <a:miter lim="800000"/>
            <a:headEnd/>
            <a:tailEnd/>
          </a:ln>
        </p:spPr>
        <p:txBody>
          <a:bodyPr>
            <a:prstTxWarp prst="textNoShape">
              <a:avLst/>
            </a:prstTxWarp>
            <a:spAutoFit/>
          </a:bodyPr>
          <a:lstStyle/>
          <a:p>
            <a:r>
              <a:rPr lang="en-US" sz="1800" b="0">
                <a:latin typeface="Tahoma" pitchFamily="-84" charset="0"/>
              </a:rPr>
              <a:t>A wave is a disturbance of a medium which transports energy through the medium without permanently transporting matter.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5170" name="Rectangle 4"/>
          <p:cNvSpPr>
            <a:spLocks noGrp="1" noChangeArrowheads="1"/>
          </p:cNvSpPr>
          <p:nvPr>
            <p:ph type="title" idx="4294967295"/>
          </p:nvPr>
        </p:nvSpPr>
        <p:spPr>
          <a:xfrm>
            <a:off x="685800" y="0"/>
            <a:ext cx="7772400" cy="1143000"/>
          </a:xfrm>
          <a:noFill/>
        </p:spPr>
        <p:txBody>
          <a:bodyPr/>
          <a:lstStyle/>
          <a:p>
            <a:r>
              <a:rPr lang="en-US" sz="3200"/>
              <a:t>Speech Perception of Non-Native Sounds</a:t>
            </a:r>
          </a:p>
        </p:txBody>
      </p:sp>
      <p:sp>
        <p:nvSpPr>
          <p:cNvPr id="775171" name="Text Box 5"/>
          <p:cNvSpPr txBox="1">
            <a:spLocks noChangeArrowheads="1"/>
          </p:cNvSpPr>
          <p:nvPr/>
        </p:nvSpPr>
        <p:spPr bwMode="auto">
          <a:xfrm>
            <a:off x="381000" y="838200"/>
            <a:ext cx="30813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Comparing perceptual ability</a:t>
            </a:r>
          </a:p>
        </p:txBody>
      </p:sp>
      <p:sp>
        <p:nvSpPr>
          <p:cNvPr id="775172" name="Text Box 6"/>
          <p:cNvSpPr txBox="1">
            <a:spLocks noChangeArrowheads="1"/>
          </p:cNvSpPr>
          <p:nvPr/>
        </p:nvSpPr>
        <p:spPr bwMode="auto">
          <a:xfrm>
            <a:off x="457200" y="1371600"/>
            <a:ext cx="8458200" cy="641350"/>
          </a:xfrm>
          <a:prstGeom prst="rect">
            <a:avLst/>
          </a:prstGeom>
          <a:noFill/>
          <a:ln w="9525">
            <a:noFill/>
            <a:miter lim="800000"/>
            <a:headEnd/>
            <a:tailEnd/>
          </a:ln>
        </p:spPr>
        <p:txBody>
          <a:bodyPr>
            <a:prstTxWarp prst="textNoShape">
              <a:avLst/>
            </a:prstTxWarp>
            <a:spAutoFit/>
          </a:bodyPr>
          <a:lstStyle/>
          <a:p>
            <a:r>
              <a:rPr lang="en-US" sz="1800" b="0"/>
              <a:t>Werker et al. 1981: English-learning 6-8 month olds compared against English &amp; Hindi adults on Hindi contrasts </a:t>
            </a:r>
          </a:p>
        </p:txBody>
      </p:sp>
      <p:pic>
        <p:nvPicPr>
          <p:cNvPr id="775173" name="Picture 7"/>
          <p:cNvPicPr>
            <a:picLocks noChangeAspect="1" noChangeArrowheads="1"/>
          </p:cNvPicPr>
          <p:nvPr/>
        </p:nvPicPr>
        <p:blipFill>
          <a:blip r:embed="rId3"/>
          <a:srcRect/>
          <a:stretch>
            <a:fillRect/>
          </a:stretch>
        </p:blipFill>
        <p:spPr bwMode="auto">
          <a:xfrm>
            <a:off x="914400" y="2286000"/>
            <a:ext cx="4435475" cy="3859213"/>
          </a:xfrm>
          <a:prstGeom prst="rect">
            <a:avLst/>
          </a:prstGeom>
          <a:noFill/>
          <a:ln w="9525">
            <a:noFill/>
            <a:miter lim="800000"/>
            <a:headEnd/>
            <a:tailEnd/>
          </a:ln>
        </p:spPr>
      </p:pic>
      <p:sp>
        <p:nvSpPr>
          <p:cNvPr id="775174" name="Oval 8"/>
          <p:cNvSpPr>
            <a:spLocks noChangeArrowheads="1"/>
          </p:cNvSpPr>
          <p:nvPr/>
        </p:nvSpPr>
        <p:spPr bwMode="auto">
          <a:xfrm>
            <a:off x="1219200" y="2133600"/>
            <a:ext cx="1447800" cy="37338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
        <p:nvSpPr>
          <p:cNvPr id="775175" name="Text Box 9"/>
          <p:cNvSpPr txBox="1">
            <a:spLocks noChangeArrowheads="1"/>
          </p:cNvSpPr>
          <p:nvPr/>
        </p:nvSpPr>
        <p:spPr bwMode="auto">
          <a:xfrm>
            <a:off x="5470525" y="2486025"/>
            <a:ext cx="3521075" cy="1552575"/>
          </a:xfrm>
          <a:prstGeom prst="rect">
            <a:avLst/>
          </a:prstGeom>
          <a:noFill/>
          <a:ln w="9525">
            <a:noFill/>
            <a:miter lim="800000"/>
            <a:headEnd/>
            <a:tailEnd/>
          </a:ln>
        </p:spPr>
        <p:txBody>
          <a:bodyPr>
            <a:prstTxWarp prst="textNoShape">
              <a:avLst/>
            </a:prstTxWarp>
            <a:spAutoFit/>
          </a:bodyPr>
          <a:lstStyle/>
          <a:p>
            <a:r>
              <a:rPr lang="en-US" b="0">
                <a:solidFill>
                  <a:schemeClr val="tx2"/>
                </a:solidFill>
              </a:rPr>
              <a:t>Hindi adults can easily distinguish sounds that are used contrastively in their language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7218" name="Rectangle 4"/>
          <p:cNvSpPr>
            <a:spLocks noGrp="1" noChangeArrowheads="1"/>
          </p:cNvSpPr>
          <p:nvPr>
            <p:ph type="title" idx="4294967295"/>
          </p:nvPr>
        </p:nvSpPr>
        <p:spPr>
          <a:xfrm>
            <a:off x="685800" y="0"/>
            <a:ext cx="7772400" cy="1143000"/>
          </a:xfrm>
          <a:noFill/>
        </p:spPr>
        <p:txBody>
          <a:bodyPr/>
          <a:lstStyle/>
          <a:p>
            <a:r>
              <a:rPr lang="en-US" sz="3200"/>
              <a:t>Speech Perception of Non-Native Sounds</a:t>
            </a:r>
          </a:p>
        </p:txBody>
      </p:sp>
      <p:sp>
        <p:nvSpPr>
          <p:cNvPr id="777219" name="Text Box 5"/>
          <p:cNvSpPr txBox="1">
            <a:spLocks noChangeArrowheads="1"/>
          </p:cNvSpPr>
          <p:nvPr/>
        </p:nvSpPr>
        <p:spPr bwMode="auto">
          <a:xfrm>
            <a:off x="381000" y="838200"/>
            <a:ext cx="30813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Comparing perceptual ability</a:t>
            </a:r>
          </a:p>
        </p:txBody>
      </p:sp>
      <p:sp>
        <p:nvSpPr>
          <p:cNvPr id="777220" name="Text Box 6"/>
          <p:cNvSpPr txBox="1">
            <a:spLocks noChangeArrowheads="1"/>
          </p:cNvSpPr>
          <p:nvPr/>
        </p:nvSpPr>
        <p:spPr bwMode="auto">
          <a:xfrm>
            <a:off x="457200" y="1371600"/>
            <a:ext cx="8458200" cy="641350"/>
          </a:xfrm>
          <a:prstGeom prst="rect">
            <a:avLst/>
          </a:prstGeom>
          <a:noFill/>
          <a:ln w="9525">
            <a:noFill/>
            <a:miter lim="800000"/>
            <a:headEnd/>
            <a:tailEnd/>
          </a:ln>
        </p:spPr>
        <p:txBody>
          <a:bodyPr>
            <a:prstTxWarp prst="textNoShape">
              <a:avLst/>
            </a:prstTxWarp>
            <a:spAutoFit/>
          </a:bodyPr>
          <a:lstStyle/>
          <a:p>
            <a:r>
              <a:rPr lang="en-US" sz="1800" b="0"/>
              <a:t>Werker et al. 1981: English-learning 6-8 month olds compared against English &amp; Hindi adults on Hindi contrasts </a:t>
            </a:r>
          </a:p>
        </p:txBody>
      </p:sp>
      <p:pic>
        <p:nvPicPr>
          <p:cNvPr id="777221" name="Picture 7"/>
          <p:cNvPicPr>
            <a:picLocks noChangeAspect="1" noChangeArrowheads="1"/>
          </p:cNvPicPr>
          <p:nvPr/>
        </p:nvPicPr>
        <p:blipFill>
          <a:blip r:embed="rId3"/>
          <a:srcRect/>
          <a:stretch>
            <a:fillRect/>
          </a:stretch>
        </p:blipFill>
        <p:spPr bwMode="auto">
          <a:xfrm>
            <a:off x="914400" y="2286000"/>
            <a:ext cx="4435475" cy="3859213"/>
          </a:xfrm>
          <a:prstGeom prst="rect">
            <a:avLst/>
          </a:prstGeom>
          <a:noFill/>
          <a:ln w="9525">
            <a:noFill/>
            <a:miter lim="800000"/>
            <a:headEnd/>
            <a:tailEnd/>
          </a:ln>
        </p:spPr>
      </p:pic>
      <p:sp>
        <p:nvSpPr>
          <p:cNvPr id="777222" name="Oval 8"/>
          <p:cNvSpPr>
            <a:spLocks noChangeArrowheads="1"/>
          </p:cNvSpPr>
          <p:nvPr/>
        </p:nvSpPr>
        <p:spPr bwMode="auto">
          <a:xfrm>
            <a:off x="3429000" y="2209800"/>
            <a:ext cx="1447800" cy="37338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
        <p:nvSpPr>
          <p:cNvPr id="777223" name="Text Box 9"/>
          <p:cNvSpPr txBox="1">
            <a:spLocks noChangeArrowheads="1"/>
          </p:cNvSpPr>
          <p:nvPr/>
        </p:nvSpPr>
        <p:spPr bwMode="auto">
          <a:xfrm>
            <a:off x="5470525" y="2486025"/>
            <a:ext cx="3521075" cy="2282825"/>
          </a:xfrm>
          <a:prstGeom prst="rect">
            <a:avLst/>
          </a:prstGeom>
          <a:noFill/>
          <a:ln w="9525">
            <a:noFill/>
            <a:miter lim="800000"/>
            <a:headEnd/>
            <a:tailEnd/>
          </a:ln>
        </p:spPr>
        <p:txBody>
          <a:bodyPr>
            <a:prstTxWarp prst="textNoShape">
              <a:avLst/>
            </a:prstTxWarp>
            <a:spAutoFit/>
          </a:bodyPr>
          <a:lstStyle/>
          <a:p>
            <a:r>
              <a:rPr lang="en-US" b="0">
                <a:solidFill>
                  <a:schemeClr val="tx2"/>
                </a:solidFill>
              </a:rPr>
              <a:t>English adults are terrible (below chance), though there is some variation depending on which sounds are being compared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9266" name="Rectangle 4"/>
          <p:cNvSpPr>
            <a:spLocks noGrp="1" noChangeArrowheads="1"/>
          </p:cNvSpPr>
          <p:nvPr>
            <p:ph type="title" idx="4294967295"/>
          </p:nvPr>
        </p:nvSpPr>
        <p:spPr>
          <a:xfrm>
            <a:off x="685800" y="0"/>
            <a:ext cx="7772400" cy="1143000"/>
          </a:xfrm>
          <a:noFill/>
        </p:spPr>
        <p:txBody>
          <a:bodyPr/>
          <a:lstStyle/>
          <a:p>
            <a:r>
              <a:rPr lang="en-US" sz="3200"/>
              <a:t>Speech Perception of Non-Native Sounds</a:t>
            </a:r>
          </a:p>
        </p:txBody>
      </p:sp>
      <p:sp>
        <p:nvSpPr>
          <p:cNvPr id="779267" name="Text Box 5"/>
          <p:cNvSpPr txBox="1">
            <a:spLocks noChangeArrowheads="1"/>
          </p:cNvSpPr>
          <p:nvPr/>
        </p:nvSpPr>
        <p:spPr bwMode="auto">
          <a:xfrm>
            <a:off x="381000" y="838200"/>
            <a:ext cx="30813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Comparing perceptual ability</a:t>
            </a:r>
          </a:p>
        </p:txBody>
      </p:sp>
      <p:sp>
        <p:nvSpPr>
          <p:cNvPr id="779268" name="Text Box 6"/>
          <p:cNvSpPr txBox="1">
            <a:spLocks noChangeArrowheads="1"/>
          </p:cNvSpPr>
          <p:nvPr/>
        </p:nvSpPr>
        <p:spPr bwMode="auto">
          <a:xfrm>
            <a:off x="457200" y="1371600"/>
            <a:ext cx="8458200" cy="641350"/>
          </a:xfrm>
          <a:prstGeom prst="rect">
            <a:avLst/>
          </a:prstGeom>
          <a:noFill/>
          <a:ln w="9525">
            <a:noFill/>
            <a:miter lim="800000"/>
            <a:headEnd/>
            <a:tailEnd/>
          </a:ln>
        </p:spPr>
        <p:txBody>
          <a:bodyPr>
            <a:prstTxWarp prst="textNoShape">
              <a:avLst/>
            </a:prstTxWarp>
            <a:spAutoFit/>
          </a:bodyPr>
          <a:lstStyle/>
          <a:p>
            <a:r>
              <a:rPr lang="en-US" sz="1800" b="0"/>
              <a:t>Werker et al. 1981: English-learning 6-8 month olds compared against English &amp; Hindi adults on Hindi contrasts </a:t>
            </a:r>
          </a:p>
        </p:txBody>
      </p:sp>
      <p:pic>
        <p:nvPicPr>
          <p:cNvPr id="779269" name="Picture 7"/>
          <p:cNvPicPr>
            <a:picLocks noChangeAspect="1" noChangeArrowheads="1"/>
          </p:cNvPicPr>
          <p:nvPr/>
        </p:nvPicPr>
        <p:blipFill>
          <a:blip r:embed="rId3"/>
          <a:srcRect/>
          <a:stretch>
            <a:fillRect/>
          </a:stretch>
        </p:blipFill>
        <p:spPr bwMode="auto">
          <a:xfrm>
            <a:off x="914400" y="2286000"/>
            <a:ext cx="4435475" cy="3859213"/>
          </a:xfrm>
          <a:prstGeom prst="rect">
            <a:avLst/>
          </a:prstGeom>
          <a:noFill/>
          <a:ln w="9525">
            <a:noFill/>
            <a:miter lim="800000"/>
            <a:headEnd/>
            <a:tailEnd/>
          </a:ln>
        </p:spPr>
      </p:pic>
      <p:sp>
        <p:nvSpPr>
          <p:cNvPr id="779270" name="Oval 8"/>
          <p:cNvSpPr>
            <a:spLocks noChangeArrowheads="1"/>
          </p:cNvSpPr>
          <p:nvPr/>
        </p:nvSpPr>
        <p:spPr bwMode="auto">
          <a:xfrm>
            <a:off x="2286000" y="2209800"/>
            <a:ext cx="1447800" cy="37338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
        <p:nvSpPr>
          <p:cNvPr id="779271" name="Text Box 9"/>
          <p:cNvSpPr txBox="1">
            <a:spLocks noChangeArrowheads="1"/>
          </p:cNvSpPr>
          <p:nvPr/>
        </p:nvSpPr>
        <p:spPr bwMode="auto">
          <a:xfrm>
            <a:off x="5470525" y="2486025"/>
            <a:ext cx="3521075" cy="3378200"/>
          </a:xfrm>
          <a:prstGeom prst="rect">
            <a:avLst/>
          </a:prstGeom>
          <a:noFill/>
          <a:ln w="9525">
            <a:noFill/>
            <a:miter lim="800000"/>
            <a:headEnd/>
            <a:tailEnd/>
          </a:ln>
        </p:spPr>
        <p:txBody>
          <a:bodyPr>
            <a:prstTxWarp prst="textNoShape">
              <a:avLst/>
            </a:prstTxWarp>
            <a:spAutoFit/>
          </a:bodyPr>
          <a:lstStyle/>
          <a:p>
            <a:r>
              <a:rPr lang="en-US" b="0">
                <a:solidFill>
                  <a:schemeClr val="tx2"/>
                </a:solidFill>
              </a:rPr>
              <a:t>English infants between the ages of 6-8 months aren’t quite as good as Hindi adults - but they’re certainly much better than English adults!  They haven’t yet learned to ignore these non-native contrasts.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1314" name="Rectangle 2"/>
          <p:cNvSpPr>
            <a:spLocks noGrp="1" noChangeArrowheads="1"/>
          </p:cNvSpPr>
          <p:nvPr>
            <p:ph type="title" idx="4294967295"/>
          </p:nvPr>
        </p:nvSpPr>
        <p:spPr>
          <a:xfrm>
            <a:off x="685800" y="0"/>
            <a:ext cx="7772400" cy="1143000"/>
          </a:xfrm>
          <a:noFill/>
        </p:spPr>
        <p:txBody>
          <a:bodyPr/>
          <a:lstStyle/>
          <a:p>
            <a:r>
              <a:rPr lang="en-US" sz="3200"/>
              <a:t>Sound-Learning Movie</a:t>
            </a:r>
          </a:p>
        </p:txBody>
      </p:sp>
      <p:sp>
        <p:nvSpPr>
          <p:cNvPr id="781315" name="Rectangle 3"/>
          <p:cNvSpPr>
            <a:spLocks noChangeArrowheads="1"/>
          </p:cNvSpPr>
          <p:nvPr/>
        </p:nvSpPr>
        <p:spPr bwMode="auto">
          <a:xfrm>
            <a:off x="2819400" y="1143000"/>
            <a:ext cx="4064000" cy="457200"/>
          </a:xfrm>
          <a:prstGeom prst="rect">
            <a:avLst/>
          </a:prstGeom>
          <a:noFill/>
          <a:ln w="9525">
            <a:noFill/>
            <a:miter lim="800000"/>
            <a:headEnd/>
            <a:tailEnd/>
          </a:ln>
        </p:spPr>
        <p:txBody>
          <a:bodyPr wrap="none">
            <a:prstTxWarp prst="textNoShape">
              <a:avLst/>
            </a:prstTxWarp>
            <a:spAutoFit/>
          </a:bodyPr>
          <a:lstStyle/>
          <a:p>
            <a:r>
              <a:rPr lang="en-US" b="0"/>
              <a:t>Infant Speech Discrimination</a:t>
            </a:r>
          </a:p>
        </p:txBody>
      </p:sp>
      <p:sp>
        <p:nvSpPr>
          <p:cNvPr id="781316" name="Rectangle 4"/>
          <p:cNvSpPr>
            <a:spLocks noChangeArrowheads="1"/>
          </p:cNvSpPr>
          <p:nvPr/>
        </p:nvSpPr>
        <p:spPr bwMode="auto">
          <a:xfrm>
            <a:off x="1219200" y="1828800"/>
            <a:ext cx="6765925" cy="457200"/>
          </a:xfrm>
          <a:prstGeom prst="rect">
            <a:avLst/>
          </a:prstGeom>
          <a:noFill/>
          <a:ln w="9525">
            <a:noFill/>
            <a:miter lim="800000"/>
            <a:headEnd/>
            <a:tailEnd/>
          </a:ln>
        </p:spPr>
        <p:txBody>
          <a:bodyPr wrap="none">
            <a:prstTxWarp prst="textNoShape">
              <a:avLst/>
            </a:prstTxWarp>
            <a:spAutoFit/>
          </a:bodyPr>
          <a:lstStyle/>
          <a:p>
            <a:r>
              <a:rPr lang="en-US" b="0" dirty="0"/>
              <a:t>http://</a:t>
            </a:r>
            <a:r>
              <a:rPr lang="en-US" b="0" dirty="0" err="1"/>
              <a:t>www.youtube.com/watch?v</a:t>
            </a:r>
            <a:r>
              <a:rPr lang="en-US" b="0" dirty="0"/>
              <a:t>=GSIwu_Mhl4A</a:t>
            </a:r>
          </a:p>
        </p:txBody>
      </p:sp>
      <p:pic>
        <p:nvPicPr>
          <p:cNvPr id="781317" name="Picture 5"/>
          <p:cNvPicPr>
            <a:picLocks noChangeAspect="1" noChangeArrowheads="1"/>
          </p:cNvPicPr>
          <p:nvPr/>
        </p:nvPicPr>
        <p:blipFill>
          <a:blip r:embed="rId3"/>
          <a:srcRect/>
          <a:stretch>
            <a:fillRect/>
          </a:stretch>
        </p:blipFill>
        <p:spPr bwMode="auto">
          <a:xfrm>
            <a:off x="2133600" y="2686050"/>
            <a:ext cx="5424488" cy="38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3362" name="Rectangle 2"/>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83363" name="Text Box 4"/>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83364" name="Text Box 6"/>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pic>
        <p:nvPicPr>
          <p:cNvPr id="783365" name="Picture 10"/>
          <p:cNvPicPr>
            <a:picLocks noChangeAspect="1" noChangeArrowheads="1"/>
          </p:cNvPicPr>
          <p:nvPr/>
        </p:nvPicPr>
        <p:blipFill>
          <a:blip r:embed="rId3"/>
          <a:srcRect/>
          <a:stretch>
            <a:fillRect/>
          </a:stretch>
        </p:blipFill>
        <p:spPr bwMode="auto">
          <a:xfrm>
            <a:off x="533400" y="2362200"/>
            <a:ext cx="1676400" cy="622300"/>
          </a:xfrm>
          <a:prstGeom prst="rect">
            <a:avLst/>
          </a:prstGeom>
          <a:noFill/>
          <a:ln w="9525">
            <a:noFill/>
            <a:miter lim="800000"/>
            <a:headEnd/>
            <a:tailEnd/>
          </a:ln>
        </p:spPr>
      </p:pic>
      <p:pic>
        <p:nvPicPr>
          <p:cNvPr id="783366" name="Picture 12"/>
          <p:cNvPicPr>
            <a:picLocks noChangeAspect="1" noChangeArrowheads="1"/>
          </p:cNvPicPr>
          <p:nvPr/>
        </p:nvPicPr>
        <p:blipFill>
          <a:blip r:embed="rId4"/>
          <a:srcRect/>
          <a:stretch>
            <a:fillRect/>
          </a:stretch>
        </p:blipFill>
        <p:spPr bwMode="auto">
          <a:xfrm>
            <a:off x="2514600" y="2438400"/>
            <a:ext cx="6438900" cy="3001963"/>
          </a:xfrm>
          <a:prstGeom prst="rect">
            <a:avLst/>
          </a:prstGeom>
          <a:noFill/>
          <a:ln w="9525">
            <a:noFill/>
            <a:miter lim="800000"/>
            <a:headEnd/>
            <a:tailEnd/>
          </a:ln>
        </p:spPr>
      </p:pic>
      <p:pic>
        <p:nvPicPr>
          <p:cNvPr id="783367" name="Picture 13"/>
          <p:cNvPicPr>
            <a:picLocks noChangeAspect="1" noChangeArrowheads="1"/>
          </p:cNvPicPr>
          <p:nvPr/>
        </p:nvPicPr>
        <p:blipFill>
          <a:blip r:embed="rId5"/>
          <a:srcRect/>
          <a:stretch>
            <a:fillRect/>
          </a:stretch>
        </p:blipFill>
        <p:spPr bwMode="auto">
          <a:xfrm>
            <a:off x="3276600" y="5410200"/>
            <a:ext cx="5334000" cy="379413"/>
          </a:xfrm>
          <a:prstGeom prst="rect">
            <a:avLst/>
          </a:prstGeom>
          <a:noFill/>
          <a:ln w="9525">
            <a:noFill/>
            <a:miter lim="800000"/>
            <a:headEnd/>
            <a:tailEnd/>
          </a:ln>
        </p:spPr>
      </p:pic>
      <p:sp>
        <p:nvSpPr>
          <p:cNvPr id="783368" name="Rectangle 15"/>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5410" name="Rectangle 4"/>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85411"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85412"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pic>
        <p:nvPicPr>
          <p:cNvPr id="785413" name="Picture 16"/>
          <p:cNvPicPr>
            <a:picLocks noChangeAspect="1" noChangeArrowheads="1"/>
          </p:cNvPicPr>
          <p:nvPr/>
        </p:nvPicPr>
        <p:blipFill>
          <a:blip r:embed="rId3"/>
          <a:srcRect/>
          <a:stretch>
            <a:fillRect/>
          </a:stretch>
        </p:blipFill>
        <p:spPr bwMode="auto">
          <a:xfrm>
            <a:off x="533400" y="2362200"/>
            <a:ext cx="1676400" cy="622300"/>
          </a:xfrm>
          <a:prstGeom prst="rect">
            <a:avLst/>
          </a:prstGeom>
          <a:noFill/>
          <a:ln w="9525">
            <a:noFill/>
            <a:miter lim="800000"/>
            <a:headEnd/>
            <a:tailEnd/>
          </a:ln>
        </p:spPr>
      </p:pic>
      <p:pic>
        <p:nvPicPr>
          <p:cNvPr id="785414" name="Picture 17"/>
          <p:cNvPicPr>
            <a:picLocks noChangeAspect="1" noChangeArrowheads="1"/>
          </p:cNvPicPr>
          <p:nvPr/>
        </p:nvPicPr>
        <p:blipFill>
          <a:blip r:embed="rId4"/>
          <a:srcRect/>
          <a:stretch>
            <a:fillRect/>
          </a:stretch>
        </p:blipFill>
        <p:spPr bwMode="auto">
          <a:xfrm>
            <a:off x="2514600" y="2438400"/>
            <a:ext cx="6438900" cy="3001963"/>
          </a:xfrm>
          <a:prstGeom prst="rect">
            <a:avLst/>
          </a:prstGeom>
          <a:noFill/>
          <a:ln w="9525">
            <a:noFill/>
            <a:miter lim="800000"/>
            <a:headEnd/>
            <a:tailEnd/>
          </a:ln>
        </p:spPr>
      </p:pic>
      <p:sp>
        <p:nvSpPr>
          <p:cNvPr id="785415" name="Text Box 21"/>
          <p:cNvSpPr txBox="1">
            <a:spLocks noChangeArrowheads="1"/>
          </p:cNvSpPr>
          <p:nvPr/>
        </p:nvSpPr>
        <p:spPr bwMode="auto">
          <a:xfrm>
            <a:off x="2514600" y="6096000"/>
            <a:ext cx="58674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Control (make sure experiment is doable by infants): </a:t>
            </a:r>
          </a:p>
          <a:p>
            <a:r>
              <a:rPr lang="en-US" sz="1800" b="0">
                <a:solidFill>
                  <a:schemeClr val="tx2"/>
                </a:solidFill>
              </a:rPr>
              <a:t>Hindi and Salish infants do perfectly</a:t>
            </a:r>
          </a:p>
        </p:txBody>
      </p:sp>
      <p:pic>
        <p:nvPicPr>
          <p:cNvPr id="785416" name="Picture 23"/>
          <p:cNvPicPr>
            <a:picLocks noChangeAspect="1" noChangeArrowheads="1"/>
          </p:cNvPicPr>
          <p:nvPr/>
        </p:nvPicPr>
        <p:blipFill>
          <a:blip r:embed="rId5"/>
          <a:srcRect/>
          <a:stretch>
            <a:fillRect/>
          </a:stretch>
        </p:blipFill>
        <p:spPr bwMode="auto">
          <a:xfrm>
            <a:off x="3276600" y="5410200"/>
            <a:ext cx="5334000" cy="379413"/>
          </a:xfrm>
          <a:prstGeom prst="rect">
            <a:avLst/>
          </a:prstGeom>
          <a:noFill/>
          <a:ln w="9525">
            <a:noFill/>
            <a:miter lim="800000"/>
            <a:headEnd/>
            <a:tailEnd/>
          </a:ln>
        </p:spPr>
      </p:pic>
      <p:sp>
        <p:nvSpPr>
          <p:cNvPr id="785417" name="Rectangle 24"/>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
        <p:nvSpPr>
          <p:cNvPr id="785418" name="Oval 25"/>
          <p:cNvSpPr>
            <a:spLocks noChangeArrowheads="1"/>
          </p:cNvSpPr>
          <p:nvPr/>
        </p:nvSpPr>
        <p:spPr bwMode="auto">
          <a:xfrm>
            <a:off x="7086600" y="2133600"/>
            <a:ext cx="1371600" cy="38100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7458" name="Rectangle 4"/>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87459"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87460"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sp>
        <p:nvSpPr>
          <p:cNvPr id="787461" name="Text Box 14"/>
          <p:cNvSpPr txBox="1">
            <a:spLocks noChangeArrowheads="1"/>
          </p:cNvSpPr>
          <p:nvPr/>
        </p:nvSpPr>
        <p:spPr bwMode="auto">
          <a:xfrm>
            <a:off x="2895600" y="62484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English 6-8 month-olds do well</a:t>
            </a:r>
          </a:p>
        </p:txBody>
      </p:sp>
      <p:pic>
        <p:nvPicPr>
          <p:cNvPr id="787462" name="Picture 16"/>
          <p:cNvPicPr>
            <a:picLocks noChangeAspect="1" noChangeArrowheads="1"/>
          </p:cNvPicPr>
          <p:nvPr/>
        </p:nvPicPr>
        <p:blipFill>
          <a:blip r:embed="rId3"/>
          <a:srcRect/>
          <a:stretch>
            <a:fillRect/>
          </a:stretch>
        </p:blipFill>
        <p:spPr bwMode="auto">
          <a:xfrm>
            <a:off x="533400" y="2362200"/>
            <a:ext cx="1676400" cy="622300"/>
          </a:xfrm>
          <a:prstGeom prst="rect">
            <a:avLst/>
          </a:prstGeom>
          <a:noFill/>
          <a:ln w="9525">
            <a:noFill/>
            <a:miter lim="800000"/>
            <a:headEnd/>
            <a:tailEnd/>
          </a:ln>
        </p:spPr>
      </p:pic>
      <p:pic>
        <p:nvPicPr>
          <p:cNvPr id="787463" name="Picture 17"/>
          <p:cNvPicPr>
            <a:picLocks noChangeAspect="1" noChangeArrowheads="1"/>
          </p:cNvPicPr>
          <p:nvPr/>
        </p:nvPicPr>
        <p:blipFill>
          <a:blip r:embed="rId4"/>
          <a:srcRect/>
          <a:stretch>
            <a:fillRect/>
          </a:stretch>
        </p:blipFill>
        <p:spPr bwMode="auto">
          <a:xfrm>
            <a:off x="2514600" y="2438400"/>
            <a:ext cx="6438900" cy="3001963"/>
          </a:xfrm>
          <a:prstGeom prst="rect">
            <a:avLst/>
          </a:prstGeom>
          <a:noFill/>
          <a:ln w="9525">
            <a:noFill/>
            <a:miter lim="800000"/>
            <a:headEnd/>
            <a:tailEnd/>
          </a:ln>
        </p:spPr>
      </p:pic>
      <p:pic>
        <p:nvPicPr>
          <p:cNvPr id="787464" name="Picture 19"/>
          <p:cNvPicPr>
            <a:picLocks noChangeAspect="1" noChangeArrowheads="1"/>
          </p:cNvPicPr>
          <p:nvPr/>
        </p:nvPicPr>
        <p:blipFill>
          <a:blip r:embed="rId5"/>
          <a:srcRect/>
          <a:stretch>
            <a:fillRect/>
          </a:stretch>
        </p:blipFill>
        <p:spPr bwMode="auto">
          <a:xfrm>
            <a:off x="3276600" y="5410200"/>
            <a:ext cx="5334000" cy="379413"/>
          </a:xfrm>
          <a:prstGeom prst="rect">
            <a:avLst/>
          </a:prstGeom>
          <a:noFill/>
          <a:ln w="9525">
            <a:noFill/>
            <a:miter lim="800000"/>
            <a:headEnd/>
            <a:tailEnd/>
          </a:ln>
        </p:spPr>
      </p:pic>
      <p:sp>
        <p:nvSpPr>
          <p:cNvPr id="787465" name="Rectangle 20"/>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
        <p:nvSpPr>
          <p:cNvPr id="787466" name="Oval 21"/>
          <p:cNvSpPr>
            <a:spLocks noChangeArrowheads="1"/>
          </p:cNvSpPr>
          <p:nvPr/>
        </p:nvSpPr>
        <p:spPr bwMode="auto">
          <a:xfrm>
            <a:off x="3352800" y="2209800"/>
            <a:ext cx="1371600" cy="38100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9506" name="Rectangle 4"/>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89507"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89508"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sp>
        <p:nvSpPr>
          <p:cNvPr id="789509" name="Text Box 14"/>
          <p:cNvSpPr txBox="1">
            <a:spLocks noChangeArrowheads="1"/>
          </p:cNvSpPr>
          <p:nvPr/>
        </p:nvSpPr>
        <p:spPr bwMode="auto">
          <a:xfrm>
            <a:off x="2438400" y="6096000"/>
            <a:ext cx="41148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English 8-10 month-olds do less well</a:t>
            </a:r>
          </a:p>
        </p:txBody>
      </p:sp>
      <p:pic>
        <p:nvPicPr>
          <p:cNvPr id="789510" name="Picture 15"/>
          <p:cNvPicPr>
            <a:picLocks noChangeAspect="1" noChangeArrowheads="1"/>
          </p:cNvPicPr>
          <p:nvPr/>
        </p:nvPicPr>
        <p:blipFill>
          <a:blip r:embed="rId3"/>
          <a:srcRect/>
          <a:stretch>
            <a:fillRect/>
          </a:stretch>
        </p:blipFill>
        <p:spPr bwMode="auto">
          <a:xfrm>
            <a:off x="3276600" y="5410200"/>
            <a:ext cx="5334000" cy="379413"/>
          </a:xfrm>
          <a:prstGeom prst="rect">
            <a:avLst/>
          </a:prstGeom>
          <a:noFill/>
          <a:ln w="9525">
            <a:noFill/>
            <a:miter lim="800000"/>
            <a:headEnd/>
            <a:tailEnd/>
          </a:ln>
        </p:spPr>
      </p:pic>
      <p:pic>
        <p:nvPicPr>
          <p:cNvPr id="789511" name="Picture 16"/>
          <p:cNvPicPr>
            <a:picLocks noChangeAspect="1" noChangeArrowheads="1"/>
          </p:cNvPicPr>
          <p:nvPr/>
        </p:nvPicPr>
        <p:blipFill>
          <a:blip r:embed="rId4"/>
          <a:srcRect/>
          <a:stretch>
            <a:fillRect/>
          </a:stretch>
        </p:blipFill>
        <p:spPr bwMode="auto">
          <a:xfrm>
            <a:off x="533400" y="2362200"/>
            <a:ext cx="1676400" cy="622300"/>
          </a:xfrm>
          <a:prstGeom prst="rect">
            <a:avLst/>
          </a:prstGeom>
          <a:noFill/>
          <a:ln w="9525">
            <a:noFill/>
            <a:miter lim="800000"/>
            <a:headEnd/>
            <a:tailEnd/>
          </a:ln>
        </p:spPr>
      </p:pic>
      <p:pic>
        <p:nvPicPr>
          <p:cNvPr id="789512" name="Picture 17"/>
          <p:cNvPicPr>
            <a:picLocks noChangeAspect="1" noChangeArrowheads="1"/>
          </p:cNvPicPr>
          <p:nvPr/>
        </p:nvPicPr>
        <p:blipFill>
          <a:blip r:embed="rId5"/>
          <a:srcRect/>
          <a:stretch>
            <a:fillRect/>
          </a:stretch>
        </p:blipFill>
        <p:spPr bwMode="auto">
          <a:xfrm>
            <a:off x="2514600" y="2438400"/>
            <a:ext cx="6438900" cy="3001963"/>
          </a:xfrm>
          <a:prstGeom prst="rect">
            <a:avLst/>
          </a:prstGeom>
          <a:noFill/>
          <a:ln w="9525">
            <a:noFill/>
            <a:miter lim="800000"/>
            <a:headEnd/>
            <a:tailEnd/>
          </a:ln>
        </p:spPr>
      </p:pic>
      <p:sp>
        <p:nvSpPr>
          <p:cNvPr id="789513" name="Rectangle 19"/>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
        <p:nvSpPr>
          <p:cNvPr id="789514" name="Oval 20"/>
          <p:cNvSpPr>
            <a:spLocks noChangeArrowheads="1"/>
          </p:cNvSpPr>
          <p:nvPr/>
        </p:nvSpPr>
        <p:spPr bwMode="auto">
          <a:xfrm>
            <a:off x="4572000" y="2667000"/>
            <a:ext cx="1295400" cy="30480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1554" name="Rectangle 4"/>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91555"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91556"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sp>
        <p:nvSpPr>
          <p:cNvPr id="791557" name="Text Box 14"/>
          <p:cNvSpPr txBox="1">
            <a:spLocks noChangeArrowheads="1"/>
          </p:cNvSpPr>
          <p:nvPr/>
        </p:nvSpPr>
        <p:spPr bwMode="auto">
          <a:xfrm>
            <a:off x="2438400" y="6019800"/>
            <a:ext cx="49530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English 10-12 month-olds do very poorly</a:t>
            </a:r>
          </a:p>
        </p:txBody>
      </p:sp>
      <p:pic>
        <p:nvPicPr>
          <p:cNvPr id="791558" name="Picture 15"/>
          <p:cNvPicPr>
            <a:picLocks noChangeAspect="1" noChangeArrowheads="1"/>
          </p:cNvPicPr>
          <p:nvPr/>
        </p:nvPicPr>
        <p:blipFill>
          <a:blip r:embed="rId3"/>
          <a:srcRect/>
          <a:stretch>
            <a:fillRect/>
          </a:stretch>
        </p:blipFill>
        <p:spPr bwMode="auto">
          <a:xfrm>
            <a:off x="3276600" y="5410200"/>
            <a:ext cx="5334000" cy="379413"/>
          </a:xfrm>
          <a:prstGeom prst="rect">
            <a:avLst/>
          </a:prstGeom>
          <a:noFill/>
          <a:ln w="9525">
            <a:noFill/>
            <a:miter lim="800000"/>
            <a:headEnd/>
            <a:tailEnd/>
          </a:ln>
        </p:spPr>
      </p:pic>
      <p:pic>
        <p:nvPicPr>
          <p:cNvPr id="791559" name="Picture 16"/>
          <p:cNvPicPr>
            <a:picLocks noChangeAspect="1" noChangeArrowheads="1"/>
          </p:cNvPicPr>
          <p:nvPr/>
        </p:nvPicPr>
        <p:blipFill>
          <a:blip r:embed="rId4"/>
          <a:srcRect/>
          <a:stretch>
            <a:fillRect/>
          </a:stretch>
        </p:blipFill>
        <p:spPr bwMode="auto">
          <a:xfrm>
            <a:off x="533400" y="2362200"/>
            <a:ext cx="1676400" cy="622300"/>
          </a:xfrm>
          <a:prstGeom prst="rect">
            <a:avLst/>
          </a:prstGeom>
          <a:noFill/>
          <a:ln w="9525">
            <a:noFill/>
            <a:miter lim="800000"/>
            <a:headEnd/>
            <a:tailEnd/>
          </a:ln>
        </p:spPr>
      </p:pic>
      <p:pic>
        <p:nvPicPr>
          <p:cNvPr id="791560" name="Picture 17"/>
          <p:cNvPicPr>
            <a:picLocks noChangeAspect="1" noChangeArrowheads="1"/>
          </p:cNvPicPr>
          <p:nvPr/>
        </p:nvPicPr>
        <p:blipFill>
          <a:blip r:embed="rId5"/>
          <a:srcRect/>
          <a:stretch>
            <a:fillRect/>
          </a:stretch>
        </p:blipFill>
        <p:spPr bwMode="auto">
          <a:xfrm>
            <a:off x="2514600" y="2438400"/>
            <a:ext cx="6438900" cy="3001963"/>
          </a:xfrm>
          <a:prstGeom prst="rect">
            <a:avLst/>
          </a:prstGeom>
          <a:noFill/>
          <a:ln w="9525">
            <a:noFill/>
            <a:miter lim="800000"/>
            <a:headEnd/>
            <a:tailEnd/>
          </a:ln>
        </p:spPr>
      </p:pic>
      <p:sp>
        <p:nvSpPr>
          <p:cNvPr id="791561" name="Rectangle 18"/>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
        <p:nvSpPr>
          <p:cNvPr id="791562" name="Oval 19"/>
          <p:cNvSpPr>
            <a:spLocks noChangeArrowheads="1"/>
          </p:cNvSpPr>
          <p:nvPr/>
        </p:nvSpPr>
        <p:spPr bwMode="auto">
          <a:xfrm>
            <a:off x="5943600" y="3733800"/>
            <a:ext cx="1295400" cy="2057400"/>
          </a:xfrm>
          <a:prstGeom prst="ellipse">
            <a:avLst/>
          </a:prstGeom>
          <a:noFill/>
          <a:ln w="63500">
            <a:solidFill>
              <a:schemeClr val="accent1"/>
            </a:solidFill>
            <a:round/>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3602" name="Rectangle 4"/>
          <p:cNvSpPr>
            <a:spLocks noGrp="1" noChangeArrowheads="1"/>
          </p:cNvSpPr>
          <p:nvPr>
            <p:ph type="title" idx="4294967295"/>
          </p:nvPr>
        </p:nvSpPr>
        <p:spPr>
          <a:xfrm>
            <a:off x="685800" y="0"/>
            <a:ext cx="7772400" cy="1143000"/>
          </a:xfrm>
          <a:noFill/>
        </p:spPr>
        <p:txBody>
          <a:bodyPr/>
          <a:lstStyle/>
          <a:p>
            <a:r>
              <a:rPr lang="en-US" sz="3200" dirty="0"/>
              <a:t>When Change Happens</a:t>
            </a:r>
          </a:p>
        </p:txBody>
      </p:sp>
      <p:sp>
        <p:nvSpPr>
          <p:cNvPr id="793609" name="Rectangle 13"/>
          <p:cNvSpPr>
            <a:spLocks noChangeArrowheads="1"/>
          </p:cNvSpPr>
          <p:nvPr/>
        </p:nvSpPr>
        <p:spPr bwMode="auto">
          <a:xfrm>
            <a:off x="381000" y="5867400"/>
            <a:ext cx="8610600" cy="641350"/>
          </a:xfrm>
          <a:prstGeom prst="rect">
            <a:avLst/>
          </a:prstGeom>
          <a:noFill/>
          <a:ln w="9525">
            <a:noFill/>
            <a:miter lim="800000"/>
            <a:headEnd/>
            <a:tailEnd/>
          </a:ln>
        </p:spPr>
        <p:txBody>
          <a:bodyPr>
            <a:prstTxWarp prst="textNoShape">
              <a:avLst/>
            </a:prstTxWarp>
            <a:spAutoFit/>
          </a:bodyPr>
          <a:lstStyle/>
          <a:p>
            <a:r>
              <a:rPr lang="en-US" sz="1800" b="0" dirty="0">
                <a:solidFill>
                  <a:schemeClr val="tx2"/>
                </a:solidFill>
              </a:rPr>
              <a:t>Implication: The ability to distinguish non-native contrasts is lost by 10-12 months.  Change seems to be happening between 8-10 months.</a:t>
            </a:r>
          </a:p>
        </p:txBody>
      </p:sp>
      <p:sp>
        <p:nvSpPr>
          <p:cNvPr id="10" name="Rectangle 4"/>
          <p:cNvSpPr txBox="1">
            <a:spLocks noChangeArrowheads="1"/>
          </p:cNvSpPr>
          <p:nvPr/>
        </p:nvSpPr>
        <p:spPr bwMode="auto">
          <a:xfrm>
            <a:off x="6858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mj-lt"/>
                <a:ea typeface="+mj-ea"/>
                <a:cs typeface="+mj-cs"/>
              </a:rPr>
              <a:t>When Change Happens</a:t>
            </a:r>
            <a:endParaRPr kumimoji="0" lang="en-US" sz="3200" b="0" i="0" u="none" strike="noStrike" kern="0" cap="none" spc="0" normalizeH="0" baseline="0" noProof="0">
              <a:ln>
                <a:noFill/>
              </a:ln>
              <a:solidFill>
                <a:schemeClr val="tx2"/>
              </a:solidFill>
              <a:effectLst/>
              <a:uLnTx/>
              <a:uFillTx/>
              <a:latin typeface="+mj-lt"/>
              <a:ea typeface="+mj-ea"/>
              <a:cs typeface="+mj-cs"/>
            </a:endParaRPr>
          </a:p>
        </p:txBody>
      </p:sp>
      <p:sp>
        <p:nvSpPr>
          <p:cNvPr id="11"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12"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pic>
        <p:nvPicPr>
          <p:cNvPr id="13" name="Picture 15"/>
          <p:cNvPicPr>
            <a:picLocks noChangeAspect="1" noChangeArrowheads="1"/>
          </p:cNvPicPr>
          <p:nvPr/>
        </p:nvPicPr>
        <p:blipFill>
          <a:blip r:embed="rId3"/>
          <a:srcRect/>
          <a:stretch>
            <a:fillRect/>
          </a:stretch>
        </p:blipFill>
        <p:spPr bwMode="auto">
          <a:xfrm>
            <a:off x="3276600" y="5410200"/>
            <a:ext cx="5334000" cy="379413"/>
          </a:xfrm>
          <a:prstGeom prst="rect">
            <a:avLst/>
          </a:prstGeom>
          <a:noFill/>
          <a:ln w="9525">
            <a:noFill/>
            <a:miter lim="800000"/>
            <a:headEnd/>
            <a:tailEnd/>
          </a:ln>
        </p:spPr>
      </p:pic>
      <p:pic>
        <p:nvPicPr>
          <p:cNvPr id="14" name="Picture 16"/>
          <p:cNvPicPr>
            <a:picLocks noChangeAspect="1" noChangeArrowheads="1"/>
          </p:cNvPicPr>
          <p:nvPr/>
        </p:nvPicPr>
        <p:blipFill>
          <a:blip r:embed="rId4"/>
          <a:srcRect/>
          <a:stretch>
            <a:fillRect/>
          </a:stretch>
        </p:blipFill>
        <p:spPr bwMode="auto">
          <a:xfrm>
            <a:off x="533400" y="2362200"/>
            <a:ext cx="1676400" cy="622300"/>
          </a:xfrm>
          <a:prstGeom prst="rect">
            <a:avLst/>
          </a:prstGeom>
          <a:noFill/>
          <a:ln w="9525">
            <a:noFill/>
            <a:miter lim="800000"/>
            <a:headEnd/>
            <a:tailEnd/>
          </a:ln>
        </p:spPr>
      </p:pic>
      <p:pic>
        <p:nvPicPr>
          <p:cNvPr id="15" name="Picture 17"/>
          <p:cNvPicPr>
            <a:picLocks noChangeAspect="1" noChangeArrowheads="1"/>
          </p:cNvPicPr>
          <p:nvPr/>
        </p:nvPicPr>
        <p:blipFill>
          <a:blip r:embed="rId5"/>
          <a:srcRect/>
          <a:stretch>
            <a:fillRect/>
          </a:stretch>
        </p:blipFill>
        <p:spPr bwMode="auto">
          <a:xfrm>
            <a:off x="2514600" y="2438400"/>
            <a:ext cx="6438900" cy="3001963"/>
          </a:xfrm>
          <a:prstGeom prst="rect">
            <a:avLst/>
          </a:prstGeom>
          <a:noFill/>
          <a:ln w="9525">
            <a:noFill/>
            <a:miter lim="800000"/>
            <a:headEnd/>
            <a:tailEnd/>
          </a:ln>
        </p:spPr>
      </p:pic>
      <p:sp>
        <p:nvSpPr>
          <p:cNvPr id="16" name="Rectangle 18"/>
          <p:cNvSpPr>
            <a:spLocks noChangeArrowheads="1"/>
          </p:cNvSpPr>
          <p:nvPr/>
        </p:nvSpPr>
        <p:spPr bwMode="auto">
          <a:xfrm>
            <a:off x="7391400" y="5410200"/>
            <a:ext cx="12954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7586" name="Rectangle 4"/>
          <p:cNvSpPr>
            <a:spLocks noGrp="1" noChangeArrowheads="1"/>
          </p:cNvSpPr>
          <p:nvPr>
            <p:ph type="title" idx="4294967295"/>
          </p:nvPr>
        </p:nvSpPr>
        <p:spPr>
          <a:xfrm>
            <a:off x="0" y="0"/>
            <a:ext cx="9144000" cy="1143000"/>
          </a:xfrm>
          <a:noFill/>
        </p:spPr>
        <p:txBody>
          <a:bodyPr/>
          <a:lstStyle/>
          <a:p>
            <a:r>
              <a:rPr lang="en-US" sz="3200"/>
              <a:t>Listening</a:t>
            </a:r>
          </a:p>
        </p:txBody>
      </p:sp>
      <p:pic>
        <p:nvPicPr>
          <p:cNvPr id="707587" name="Picture 8" descr="The human ear"/>
          <p:cNvPicPr>
            <a:picLocks noChangeAspect="1" noChangeArrowheads="1"/>
          </p:cNvPicPr>
          <p:nvPr/>
        </p:nvPicPr>
        <p:blipFill>
          <a:blip r:embed="rId3"/>
          <a:srcRect/>
          <a:stretch>
            <a:fillRect/>
          </a:stretch>
        </p:blipFill>
        <p:spPr bwMode="auto">
          <a:xfrm>
            <a:off x="314325" y="2200275"/>
            <a:ext cx="4606925" cy="2724150"/>
          </a:xfrm>
          <a:prstGeom prst="rect">
            <a:avLst/>
          </a:prstGeom>
          <a:noFill/>
          <a:ln w="9525">
            <a:noFill/>
            <a:miter lim="800000"/>
            <a:headEnd/>
            <a:tailEnd/>
          </a:ln>
        </p:spPr>
      </p:pic>
      <p:sp>
        <p:nvSpPr>
          <p:cNvPr id="707588" name="Rectangle 9"/>
          <p:cNvSpPr>
            <a:spLocks noChangeArrowheads="1"/>
          </p:cNvSpPr>
          <p:nvPr/>
        </p:nvSpPr>
        <p:spPr bwMode="auto">
          <a:xfrm>
            <a:off x="4914900" y="1981200"/>
            <a:ext cx="40005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Hearing Frequency: </a:t>
            </a:r>
          </a:p>
          <a:p>
            <a:pPr marL="342900" indent="-342900" eaLnBrk="1" hangingPunct="1">
              <a:spcBef>
                <a:spcPct val="20000"/>
              </a:spcBef>
            </a:pPr>
            <a:r>
              <a:rPr lang="en-US" b="0">
                <a:ea typeface="Osaka" pitchFamily="-84" charset="-128"/>
                <a:cs typeface="Osaka" pitchFamily="-84" charset="-128"/>
              </a:rPr>
              <a:t>	20 Hz and 20000 Hz</a:t>
            </a:r>
          </a:p>
          <a:p>
            <a:pPr marL="342900" indent="-342900" eaLnBrk="1" hangingPunct="1">
              <a:spcBef>
                <a:spcPct val="20000"/>
              </a:spcBef>
            </a:pPr>
            <a:r>
              <a:rPr lang="en-US" b="0">
                <a:ea typeface="Osaka" pitchFamily="-84" charset="-128"/>
                <a:cs typeface="Osaka" pitchFamily="-84" charset="-128"/>
              </a:rPr>
              <a:t>Speech: </a:t>
            </a:r>
          </a:p>
          <a:p>
            <a:pPr marL="342900" indent="-342900" eaLnBrk="1" hangingPunct="1">
              <a:spcBef>
                <a:spcPct val="20000"/>
              </a:spcBef>
            </a:pPr>
            <a:r>
              <a:rPr lang="en-US" b="0">
                <a:ea typeface="Osaka" pitchFamily="-84" charset="-128"/>
                <a:cs typeface="Osaka" pitchFamily="-84" charset="-128"/>
              </a:rPr>
              <a:t>	200-8000 Hz</a:t>
            </a:r>
          </a:p>
          <a:p>
            <a:pPr marL="342900" indent="-342900" eaLnBrk="1" hangingPunct="1">
              <a:spcBef>
                <a:spcPct val="20000"/>
              </a:spcBef>
            </a:pPr>
            <a:r>
              <a:rPr lang="en-US" b="0">
                <a:ea typeface="Osaka" pitchFamily="-84" charset="-128"/>
                <a:cs typeface="Osaka" pitchFamily="-84" charset="-128"/>
              </a:rPr>
              <a:t>Most sensitive to </a:t>
            </a:r>
          </a:p>
          <a:p>
            <a:pPr marL="342900" indent="-342900" eaLnBrk="1" hangingPunct="1">
              <a:spcBef>
                <a:spcPct val="20000"/>
              </a:spcBef>
            </a:pPr>
            <a:r>
              <a:rPr lang="en-US" b="0">
                <a:ea typeface="Osaka" pitchFamily="-84" charset="-128"/>
                <a:cs typeface="Osaka" pitchFamily="-84" charset="-128"/>
              </a:rPr>
              <a:t>	1000-3500 Hz</a:t>
            </a:r>
          </a:p>
          <a:p>
            <a:pPr marL="342900" indent="-342900" eaLnBrk="1" hangingPunct="1">
              <a:spcBef>
                <a:spcPct val="20000"/>
              </a:spcBef>
            </a:pPr>
            <a:r>
              <a:rPr lang="en-US" b="0">
                <a:ea typeface="Osaka" pitchFamily="-84" charset="-128"/>
                <a:cs typeface="Osaka" pitchFamily="-84" charset="-128"/>
              </a:rPr>
              <a:t>Phones (speech sounds): 300-3400 Hz</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5650" name="Rectangle 4"/>
          <p:cNvSpPr>
            <a:spLocks noGrp="1" noChangeArrowheads="1"/>
          </p:cNvSpPr>
          <p:nvPr>
            <p:ph type="title" idx="4294967295"/>
          </p:nvPr>
        </p:nvSpPr>
        <p:spPr>
          <a:xfrm>
            <a:off x="685800" y="0"/>
            <a:ext cx="7772400" cy="1143000"/>
          </a:xfrm>
          <a:noFill/>
        </p:spPr>
        <p:txBody>
          <a:bodyPr/>
          <a:lstStyle/>
          <a:p>
            <a:r>
              <a:rPr lang="en-US" sz="3200"/>
              <a:t>When Change Happens</a:t>
            </a:r>
          </a:p>
        </p:txBody>
      </p:sp>
      <p:sp>
        <p:nvSpPr>
          <p:cNvPr id="795651" name="Text Box 6"/>
          <p:cNvSpPr txBox="1">
            <a:spLocks noChangeArrowheads="1"/>
          </p:cNvSpPr>
          <p:nvPr/>
        </p:nvSpPr>
        <p:spPr bwMode="auto">
          <a:xfrm>
            <a:off x="517525" y="1185863"/>
            <a:ext cx="8397875" cy="366712"/>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But when after 6-8 months is the ability to lost?           Werker &amp; Tees (1984) </a:t>
            </a:r>
          </a:p>
        </p:txBody>
      </p:sp>
      <p:sp>
        <p:nvSpPr>
          <p:cNvPr id="795652" name="Text Box 7"/>
          <p:cNvSpPr txBox="1">
            <a:spLocks noChangeArrowheads="1"/>
          </p:cNvSpPr>
          <p:nvPr/>
        </p:nvSpPr>
        <p:spPr bwMode="auto">
          <a:xfrm>
            <a:off x="762000" y="2743200"/>
            <a:ext cx="3276600" cy="3662363"/>
          </a:xfrm>
          <a:prstGeom prst="rect">
            <a:avLst/>
          </a:prstGeom>
          <a:noFill/>
          <a:ln w="9525">
            <a:noFill/>
            <a:miter lim="800000"/>
            <a:headEnd/>
            <a:tailEnd/>
          </a:ln>
        </p:spPr>
        <p:txBody>
          <a:bodyPr>
            <a:prstTxWarp prst="textNoShape">
              <a:avLst/>
            </a:prstTxWarp>
            <a:spAutoFit/>
          </a:bodyPr>
          <a:lstStyle/>
          <a:p>
            <a:r>
              <a:rPr lang="en-US" sz="1800" b="0"/>
              <a:t>Doing a </a:t>
            </a:r>
            <a:r>
              <a:rPr lang="en-US" sz="1800" b="0">
                <a:solidFill>
                  <a:schemeClr val="folHlink"/>
                </a:solidFill>
              </a:rPr>
              <a:t>longitudinal study</a:t>
            </a:r>
            <a:r>
              <a:rPr lang="en-US" sz="1800" b="0"/>
              <a:t> with English infants (where the same infants are tested over time), change seems to happen somewhere around 10-12 months, depending on the sound contrast.</a:t>
            </a:r>
          </a:p>
          <a:p>
            <a:endParaRPr lang="en-US" sz="1800" b="0"/>
          </a:p>
          <a:p>
            <a:r>
              <a:rPr lang="en-US" sz="1800" b="0"/>
              <a:t>Yoshida et al. (2010) suggest that infants have some malleability still at 10 months, but it’s much less than at 6 or 8 months.</a:t>
            </a:r>
          </a:p>
        </p:txBody>
      </p:sp>
      <p:sp>
        <p:nvSpPr>
          <p:cNvPr id="795653" name="Text Box 8"/>
          <p:cNvSpPr txBox="1">
            <a:spLocks noChangeArrowheads="1"/>
          </p:cNvSpPr>
          <p:nvPr/>
        </p:nvSpPr>
        <p:spPr bwMode="auto">
          <a:xfrm>
            <a:off x="381000" y="1676400"/>
            <a:ext cx="3276600" cy="641350"/>
          </a:xfrm>
          <a:prstGeom prst="rect">
            <a:avLst/>
          </a:prstGeom>
          <a:noFill/>
          <a:ln w="9525">
            <a:noFill/>
            <a:miter lim="800000"/>
            <a:headEnd/>
            <a:tailEnd/>
          </a:ln>
        </p:spPr>
        <p:txBody>
          <a:bodyPr>
            <a:prstTxWarp prst="textNoShape">
              <a:avLst/>
            </a:prstTxWarp>
            <a:spAutoFit/>
          </a:bodyPr>
          <a:lstStyle/>
          <a:p>
            <a:r>
              <a:rPr lang="en-US" sz="1800" b="0"/>
              <a:t>Testing ability to distinguish Salish &amp; Hindi contrasts</a:t>
            </a:r>
          </a:p>
        </p:txBody>
      </p:sp>
      <p:pic>
        <p:nvPicPr>
          <p:cNvPr id="795654" name="Picture 15"/>
          <p:cNvPicPr>
            <a:picLocks noChangeAspect="1" noChangeArrowheads="1"/>
          </p:cNvPicPr>
          <p:nvPr/>
        </p:nvPicPr>
        <p:blipFill>
          <a:blip r:embed="rId3"/>
          <a:srcRect/>
          <a:stretch>
            <a:fillRect/>
          </a:stretch>
        </p:blipFill>
        <p:spPr bwMode="auto">
          <a:xfrm>
            <a:off x="4419600" y="1828800"/>
            <a:ext cx="4419600"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7698" name="Rectangle 2"/>
          <p:cNvSpPr>
            <a:spLocks noGrp="1" noChangeArrowheads="1"/>
          </p:cNvSpPr>
          <p:nvPr>
            <p:ph type="title" idx="4294967295"/>
          </p:nvPr>
        </p:nvSpPr>
        <p:spPr>
          <a:xfrm>
            <a:off x="685800" y="0"/>
            <a:ext cx="7772400" cy="1143000"/>
          </a:xfrm>
          <a:noFill/>
        </p:spPr>
        <p:txBody>
          <a:bodyPr/>
          <a:lstStyle/>
          <a:p>
            <a:r>
              <a:rPr lang="en-US" sz="3200"/>
              <a:t>Recap: Speech Perception</a:t>
            </a:r>
          </a:p>
        </p:txBody>
      </p:sp>
      <p:sp>
        <p:nvSpPr>
          <p:cNvPr id="797725" name="Text Box 8"/>
          <p:cNvSpPr txBox="1">
            <a:spLocks noChangeArrowheads="1"/>
          </p:cNvSpPr>
          <p:nvPr/>
        </p:nvSpPr>
        <p:spPr bwMode="auto">
          <a:xfrm>
            <a:off x="228600" y="1143000"/>
            <a:ext cx="8915400" cy="4524315"/>
          </a:xfrm>
          <a:prstGeom prst="rect">
            <a:avLst/>
          </a:prstGeom>
          <a:noFill/>
          <a:ln w="9525">
            <a:noFill/>
            <a:miter lim="800000"/>
            <a:headEnd/>
            <a:tailEnd/>
          </a:ln>
        </p:spPr>
        <p:txBody>
          <a:bodyPr>
            <a:prstTxWarp prst="textNoShape">
              <a:avLst/>
            </a:prstTxWarp>
            <a:spAutoFit/>
          </a:bodyPr>
          <a:lstStyle/>
          <a:p>
            <a:r>
              <a:rPr lang="en-US" b="0" dirty="0" smtClean="0"/>
              <a:t>One </a:t>
            </a:r>
            <a:r>
              <a:rPr lang="en-US" b="0" dirty="0"/>
              <a:t>task</a:t>
            </a:r>
            <a:r>
              <a:rPr lang="en-US" b="0" dirty="0" smtClean="0"/>
              <a:t> for children is </a:t>
            </a:r>
            <a:r>
              <a:rPr lang="en-US" b="0" dirty="0"/>
              <a:t>to figure out the </a:t>
            </a:r>
            <a:r>
              <a:rPr lang="en-US" b="0" dirty="0" smtClean="0"/>
              <a:t>contrastive </a:t>
            </a:r>
            <a:r>
              <a:rPr lang="en-US" b="0" dirty="0"/>
              <a:t>sound categories (phonemes) for their language.</a:t>
            </a:r>
          </a:p>
          <a:p>
            <a:pPr>
              <a:buFontTx/>
              <a:buChar char="•"/>
            </a:pPr>
            <a:endParaRPr lang="en-US" b="0" dirty="0" smtClean="0"/>
          </a:p>
          <a:p>
            <a:r>
              <a:rPr lang="en-US" b="0" dirty="0" smtClean="0"/>
              <a:t>Categorical </a:t>
            </a:r>
            <a:r>
              <a:rPr lang="en-US" b="0" dirty="0"/>
              <a:t>perception will occur once sounds are grouped into these </a:t>
            </a:r>
            <a:r>
              <a:rPr lang="en-US" b="0" dirty="0" smtClean="0"/>
              <a:t>contrastive </a:t>
            </a:r>
            <a:r>
              <a:rPr lang="en-US" b="0" dirty="0"/>
              <a:t>sound categories - even though the sounds within a category differ acoustically, these language sounds will be perceived as being the same.</a:t>
            </a:r>
          </a:p>
          <a:p>
            <a:pPr>
              <a:buFontTx/>
              <a:buChar char="•"/>
            </a:pPr>
            <a:endParaRPr lang="en-US" b="0" dirty="0" smtClean="0"/>
          </a:p>
          <a:p>
            <a:r>
              <a:rPr lang="en-US" b="0" dirty="0" smtClean="0"/>
              <a:t>Infants seem to figure out their native language phonemes around 10-12 months.</a:t>
            </a:r>
          </a:p>
          <a:p>
            <a:pPr>
              <a:buFontTx/>
              <a:buChar char="•"/>
            </a:pPr>
            <a:endParaRPr lang="en-US" b="0" dirty="0" smtClean="0"/>
          </a:p>
          <a:p>
            <a:r>
              <a:rPr lang="en-US" b="0" dirty="0" smtClean="0"/>
              <a:t>Next </a:t>
            </a:r>
            <a:r>
              <a:rPr lang="en-US" b="0" dirty="0"/>
              <a:t>time: How do children do this?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667000" y="1371600"/>
            <a:ext cx="3506788" cy="3490913"/>
          </a:xfrm>
          <a:prstGeom prst="rect">
            <a:avLst/>
          </a:prstGeom>
          <a:noFill/>
          <a:ln w="9525">
            <a:noFill/>
            <a:miter lim="800000"/>
            <a:headEnd/>
            <a:tailEnd/>
          </a:ln>
          <a:effectLst/>
        </p:spPr>
      </p:pic>
      <p:sp>
        <p:nvSpPr>
          <p:cNvPr id="1027" name="Text Box 3"/>
          <p:cNvSpPr txBox="1">
            <a:spLocks noChangeArrowheads="1"/>
          </p:cNvSpPr>
          <p:nvPr/>
        </p:nvSpPr>
        <p:spPr bwMode="auto">
          <a:xfrm>
            <a:off x="3048000" y="533400"/>
            <a:ext cx="2497138" cy="641350"/>
          </a:xfrm>
          <a:prstGeom prst="rect">
            <a:avLst/>
          </a:prstGeom>
          <a:noFill/>
          <a:ln w="9525">
            <a:noFill/>
            <a:miter lim="800000"/>
            <a:headEnd/>
            <a:tailEnd/>
          </a:ln>
        </p:spPr>
        <p:txBody>
          <a:bodyPr wrap="none">
            <a:prstTxWarp prst="textNoShape">
              <a:avLst/>
            </a:prstTxWarp>
            <a:spAutoFit/>
          </a:bodyPr>
          <a:lstStyle/>
          <a:p>
            <a:r>
              <a:rPr lang="en-US" sz="3600" b="0"/>
              <a:t>Questions?</a:t>
            </a:r>
          </a:p>
        </p:txBody>
      </p:sp>
      <p:sp>
        <p:nvSpPr>
          <p:cNvPr id="1028" name="Text Box 4"/>
          <p:cNvSpPr txBox="1">
            <a:spLocks noChangeArrowheads="1"/>
          </p:cNvSpPr>
          <p:nvPr/>
        </p:nvSpPr>
        <p:spPr bwMode="auto">
          <a:xfrm>
            <a:off x="304800" y="5403850"/>
            <a:ext cx="8839200" cy="830997"/>
          </a:xfrm>
          <a:prstGeom prst="rect">
            <a:avLst/>
          </a:prstGeom>
          <a:noFill/>
          <a:ln w="9525">
            <a:noFill/>
            <a:miter lim="800000"/>
            <a:headEnd/>
            <a:tailEnd/>
          </a:ln>
        </p:spPr>
        <p:txBody>
          <a:bodyPr wrap="square">
            <a:prstTxWarp prst="textNoShape">
              <a:avLst/>
            </a:prstTxWarp>
            <a:spAutoFit/>
          </a:bodyPr>
          <a:lstStyle/>
          <a:p>
            <a:r>
              <a:rPr lang="en-US" b="0" dirty="0"/>
              <a:t>You should be</a:t>
            </a:r>
            <a:r>
              <a:rPr lang="en-US" b="0" dirty="0" smtClean="0"/>
              <a:t> </a:t>
            </a:r>
            <a:r>
              <a:rPr lang="en-US" b="0" dirty="0" smtClean="0"/>
              <a:t>able to do up through question 10 on the sounds review questions</a:t>
            </a:r>
            <a:r>
              <a:rPr lang="en-US" b="0" dirty="0" smtClean="0"/>
              <a:t>, </a:t>
            </a:r>
            <a:r>
              <a:rPr lang="en-US" b="0" dirty="0"/>
              <a:t>and</a:t>
            </a:r>
            <a:r>
              <a:rPr lang="en-US" b="0" dirty="0" smtClean="0"/>
              <a:t> up through question 4 on HW1.</a:t>
            </a:r>
            <a:endParaRPr lang="en-US"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6756" name="Text Box 4"/>
          <p:cNvSpPr txBox="1">
            <a:spLocks noChangeArrowheads="1"/>
          </p:cNvSpPr>
          <p:nvPr/>
        </p:nvSpPr>
        <p:spPr bwMode="auto">
          <a:xfrm>
            <a:off x="6096000" y="1247775"/>
            <a:ext cx="1450975" cy="436563"/>
          </a:xfrm>
          <a:prstGeom prst="rect">
            <a:avLst/>
          </a:prstGeom>
          <a:noFill/>
          <a:ln w="9525">
            <a:solidFill>
              <a:schemeClr val="tx2"/>
            </a:solidFill>
            <a:miter lim="800000"/>
            <a:headEnd/>
            <a:tailEnd/>
          </a:ln>
        </p:spPr>
        <p:txBody>
          <a:bodyPr wrap="none">
            <a:prstTxWarp prst="textNoShape">
              <a:avLst/>
            </a:prstTxWarp>
            <a:spAutoFit/>
          </a:bodyPr>
          <a:lstStyle/>
          <a:p>
            <a:pPr>
              <a:defRPr/>
            </a:pPr>
            <a:r>
              <a:rPr lang="en-US" sz="2200" b="0">
                <a:solidFill>
                  <a:schemeClr val="folHlink"/>
                </a:solidFill>
                <a:latin typeface="Arial" charset="0"/>
                <a:ea typeface="ＭＳ Ｐゴシック" charset="-128"/>
                <a:cs typeface="ＭＳ Ｐゴシック" charset="-128"/>
              </a:rPr>
              <a:t>b</a:t>
            </a:r>
            <a:r>
              <a:rPr lang="en-US" sz="2200" b="0">
                <a:latin typeface="Arial" charset="0"/>
                <a:ea typeface="ＭＳ Ｐゴシック" charset="-128"/>
                <a:cs typeface="ＭＳ Ｐゴシック" charset="-128"/>
              </a:rPr>
              <a:t>ig vs. </a:t>
            </a:r>
            <a:r>
              <a:rPr lang="en-US" sz="2200" b="0">
                <a:solidFill>
                  <a:schemeClr val="folHlink"/>
                </a:solidFill>
                <a:latin typeface="Arial" charset="0"/>
                <a:ea typeface="ＭＳ Ｐゴシック" charset="-128"/>
                <a:cs typeface="ＭＳ Ｐゴシック" charset="-128"/>
              </a:rPr>
              <a:t>p</a:t>
            </a:r>
            <a:r>
              <a:rPr lang="en-US" sz="2200" b="0">
                <a:latin typeface="Arial" charset="0"/>
                <a:ea typeface="ＭＳ Ｐゴシック" charset="-128"/>
                <a:cs typeface="ＭＳ Ｐゴシック" charset="-128"/>
              </a:rPr>
              <a:t>ig</a:t>
            </a:r>
            <a:endParaRPr lang="en-US" sz="2200" b="0">
              <a:solidFill>
                <a:schemeClr val="bg2"/>
              </a:solidFill>
              <a:effectLst>
                <a:outerShdw blurRad="38100" dist="38100" dir="2700000" algn="tl">
                  <a:srgbClr val="FFFFFF"/>
                </a:outerShdw>
              </a:effectLst>
              <a:latin typeface="Arial" charset="0"/>
              <a:ea typeface="ＭＳ Ｐゴシック" charset="-128"/>
              <a:cs typeface="ＭＳ Ｐゴシック" charset="-128"/>
            </a:endParaRPr>
          </a:p>
        </p:txBody>
      </p:sp>
      <p:sp>
        <p:nvSpPr>
          <p:cNvPr id="709635" name="Text Box 5"/>
          <p:cNvSpPr txBox="1">
            <a:spLocks noChangeArrowheads="1"/>
          </p:cNvSpPr>
          <p:nvPr/>
        </p:nvSpPr>
        <p:spPr bwMode="auto">
          <a:xfrm>
            <a:off x="5715000" y="2895600"/>
            <a:ext cx="3200400" cy="771525"/>
          </a:xfrm>
          <a:prstGeom prst="rect">
            <a:avLst/>
          </a:prstGeom>
          <a:noFill/>
          <a:ln w="9525">
            <a:solidFill>
              <a:schemeClr val="tx2"/>
            </a:solidFill>
            <a:miter lim="800000"/>
            <a:headEnd/>
            <a:tailEnd/>
          </a:ln>
        </p:spPr>
        <p:txBody>
          <a:bodyPr>
            <a:prstTxWarp prst="textNoShape">
              <a:avLst/>
            </a:prstTxWarp>
            <a:spAutoFit/>
          </a:bodyPr>
          <a:lstStyle/>
          <a:p>
            <a:r>
              <a:rPr lang="en-US" sz="2200" b="0">
                <a:solidFill>
                  <a:schemeClr val="folHlink"/>
                </a:solidFill>
              </a:rPr>
              <a:t>L</a:t>
            </a:r>
            <a:r>
              <a:rPr lang="en-US" sz="2200" b="0"/>
              <a:t>isa = </a:t>
            </a:r>
            <a:r>
              <a:rPr lang="en-US" sz="2200" b="0">
                <a:solidFill>
                  <a:schemeClr val="folHlink"/>
                </a:solidFill>
              </a:rPr>
              <a:t>R</a:t>
            </a:r>
            <a:r>
              <a:rPr lang="en-US" sz="2200" b="0"/>
              <a:t>isa for some of my Japanese friends</a:t>
            </a:r>
          </a:p>
        </p:txBody>
      </p:sp>
      <p:pic>
        <p:nvPicPr>
          <p:cNvPr id="709636" name="Picture 7"/>
          <p:cNvPicPr>
            <a:picLocks noChangeAspect="1" noChangeArrowheads="1"/>
          </p:cNvPicPr>
          <p:nvPr/>
        </p:nvPicPr>
        <p:blipFill>
          <a:blip r:embed="rId3"/>
          <a:srcRect/>
          <a:stretch>
            <a:fillRect/>
          </a:stretch>
        </p:blipFill>
        <p:spPr bwMode="auto">
          <a:xfrm>
            <a:off x="5791200" y="4572000"/>
            <a:ext cx="2714625" cy="1481138"/>
          </a:xfrm>
          <a:prstGeom prst="rect">
            <a:avLst/>
          </a:prstGeom>
          <a:noFill/>
          <a:ln w="9525">
            <a:noFill/>
            <a:miter lim="800000"/>
            <a:headEnd/>
            <a:tailEnd/>
          </a:ln>
        </p:spPr>
      </p:pic>
      <p:sp>
        <p:nvSpPr>
          <p:cNvPr id="709637" name="Text Box 8"/>
          <p:cNvSpPr txBox="1">
            <a:spLocks noChangeArrowheads="1"/>
          </p:cNvSpPr>
          <p:nvPr/>
        </p:nvSpPr>
        <p:spPr bwMode="auto">
          <a:xfrm>
            <a:off x="228600" y="1295400"/>
            <a:ext cx="5791200" cy="762000"/>
          </a:xfrm>
          <a:prstGeom prst="rect">
            <a:avLst/>
          </a:prstGeom>
          <a:noFill/>
          <a:ln w="9525">
            <a:noFill/>
            <a:miter lim="800000"/>
            <a:headEnd/>
            <a:tailEnd/>
          </a:ln>
        </p:spPr>
        <p:txBody>
          <a:bodyPr>
            <a:prstTxWarp prst="textNoShape">
              <a:avLst/>
            </a:prstTxWarp>
            <a:spAutoFit/>
          </a:bodyPr>
          <a:lstStyle/>
          <a:p>
            <a:r>
              <a:rPr lang="en-US" sz="2200" b="0"/>
              <a:t>Learner’s job: Identify </a:t>
            </a:r>
            <a:r>
              <a:rPr lang="en-US" sz="2200" b="0">
                <a:solidFill>
                  <a:schemeClr val="folHlink"/>
                </a:solidFill>
              </a:rPr>
              <a:t>phonemes</a:t>
            </a:r>
            <a:r>
              <a:rPr lang="en-US" sz="2200" b="0">
                <a:solidFill>
                  <a:schemeClr val="tx2"/>
                </a:solidFill>
              </a:rPr>
              <a:t> (contrastive sounds that signal a change in meaning)</a:t>
            </a:r>
            <a:endParaRPr lang="en-US" sz="2200" b="0"/>
          </a:p>
        </p:txBody>
      </p:sp>
      <p:sp>
        <p:nvSpPr>
          <p:cNvPr id="709638" name="Text Box 9"/>
          <p:cNvSpPr txBox="1">
            <a:spLocks noChangeArrowheads="1"/>
          </p:cNvSpPr>
          <p:nvPr/>
        </p:nvSpPr>
        <p:spPr bwMode="auto">
          <a:xfrm>
            <a:off x="533400" y="2895600"/>
            <a:ext cx="5181600" cy="1431925"/>
          </a:xfrm>
          <a:prstGeom prst="rect">
            <a:avLst/>
          </a:prstGeom>
          <a:noFill/>
          <a:ln w="9525">
            <a:noFill/>
            <a:miter lim="800000"/>
            <a:headEnd/>
            <a:tailEnd/>
          </a:ln>
        </p:spPr>
        <p:txBody>
          <a:bodyPr>
            <a:prstTxWarp prst="textNoShape">
              <a:avLst/>
            </a:prstTxWarp>
            <a:spAutoFit/>
          </a:bodyPr>
          <a:lstStyle/>
          <a:p>
            <a:r>
              <a:rPr lang="en-US" sz="2200" b="0"/>
              <a:t>Phonemes are language-specific - r/l is a phonemic contrast in English but not in Japanese</a:t>
            </a:r>
          </a:p>
          <a:p>
            <a:endParaRPr lang="en-US" sz="2200" b="0"/>
          </a:p>
        </p:txBody>
      </p:sp>
      <p:sp>
        <p:nvSpPr>
          <p:cNvPr id="709639" name="Text Box 10"/>
          <p:cNvSpPr txBox="1">
            <a:spLocks noChangeArrowheads="1"/>
          </p:cNvSpPr>
          <p:nvPr/>
        </p:nvSpPr>
        <p:spPr bwMode="auto">
          <a:xfrm>
            <a:off x="609600" y="4572000"/>
            <a:ext cx="5257800" cy="1766888"/>
          </a:xfrm>
          <a:prstGeom prst="rect">
            <a:avLst/>
          </a:prstGeom>
          <a:noFill/>
          <a:ln w="9525">
            <a:noFill/>
            <a:miter lim="800000"/>
            <a:headEnd/>
            <a:tailEnd/>
          </a:ln>
        </p:spPr>
        <p:txBody>
          <a:bodyPr>
            <a:prstTxWarp prst="textNoShape">
              <a:avLst/>
            </a:prstTxWarp>
            <a:spAutoFit/>
          </a:bodyPr>
          <a:lstStyle/>
          <a:p>
            <a:r>
              <a:rPr lang="en-US" sz="2200" b="0"/>
              <a:t>Kids of the world require knowledge of phonemes before they can figure out what different words are - and when different meanings are signaled by different words</a:t>
            </a:r>
          </a:p>
        </p:txBody>
      </p:sp>
      <p:sp>
        <p:nvSpPr>
          <p:cNvPr id="709640" name="Rectangle 11"/>
          <p:cNvSpPr>
            <a:spLocks noGrp="1" noChangeArrowheads="1"/>
          </p:cNvSpPr>
          <p:nvPr>
            <p:ph type="title" idx="4294967295"/>
          </p:nvPr>
        </p:nvSpPr>
        <p:spPr>
          <a:xfrm>
            <a:off x="0" y="0"/>
            <a:ext cx="9144000" cy="1143000"/>
          </a:xfrm>
          <a:noFill/>
        </p:spPr>
        <p:txBody>
          <a:bodyPr/>
          <a:lstStyle/>
          <a:p>
            <a:r>
              <a:rPr lang="en-US" sz="3200"/>
              <a:t>Sounds of Language (Speech Perception)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0" y="0"/>
            <a:ext cx="9144000" cy="1143000"/>
          </a:xfrm>
          <a:noFill/>
        </p:spPr>
        <p:txBody>
          <a:bodyPr/>
          <a:lstStyle/>
          <a:p>
            <a:r>
              <a:rPr lang="en-US" sz="3200"/>
              <a:t>About Speech Perception</a:t>
            </a:r>
          </a:p>
        </p:txBody>
      </p:sp>
      <p:sp>
        <p:nvSpPr>
          <p:cNvPr id="711683" name="Text Box 15"/>
          <p:cNvSpPr txBox="1">
            <a:spLocks noChangeArrowheads="1"/>
          </p:cNvSpPr>
          <p:nvPr/>
        </p:nvSpPr>
        <p:spPr bwMode="auto">
          <a:xfrm>
            <a:off x="304800" y="1143000"/>
            <a:ext cx="82296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Important: Not all languages use the same contrastive sounds.</a:t>
            </a:r>
          </a:p>
        </p:txBody>
      </p:sp>
      <p:sp>
        <p:nvSpPr>
          <p:cNvPr id="711684" name="Text Box 18"/>
          <p:cNvSpPr txBox="1">
            <a:spLocks noChangeArrowheads="1"/>
          </p:cNvSpPr>
          <p:nvPr/>
        </p:nvSpPr>
        <p:spPr bwMode="auto">
          <a:xfrm>
            <a:off x="304800" y="1600200"/>
            <a:ext cx="8229600" cy="1920875"/>
          </a:xfrm>
          <a:prstGeom prst="rect">
            <a:avLst/>
          </a:prstGeom>
          <a:noFill/>
          <a:ln w="9525">
            <a:noFill/>
            <a:miter lim="800000"/>
            <a:headEnd/>
            <a:tailEnd/>
          </a:ln>
        </p:spPr>
        <p:txBody>
          <a:bodyPr>
            <a:prstTxWarp prst="textNoShape">
              <a:avLst/>
            </a:prstTxWarp>
            <a:spAutoFit/>
          </a:bodyPr>
          <a:lstStyle/>
          <a:p>
            <a:r>
              <a:rPr lang="en-US" sz="2000" b="0"/>
              <a:t>Languages draw from a common set of sounds (which can be represented by the </a:t>
            </a:r>
            <a:r>
              <a:rPr lang="en-US" sz="2000" b="0">
                <a:solidFill>
                  <a:schemeClr val="bg2"/>
                </a:solidFill>
              </a:rPr>
              <a:t>International Phonetic Alphabet (IPA)</a:t>
            </a:r>
            <a:r>
              <a:rPr lang="en-US" sz="2000" b="0"/>
              <a:t>), but only use a subset of that common set.</a:t>
            </a:r>
          </a:p>
          <a:p>
            <a:endParaRPr lang="en-US" sz="2000" b="0"/>
          </a:p>
          <a:p>
            <a:r>
              <a:rPr lang="en-US" sz="2000" b="0"/>
              <a:t>Child’s task: Figure out what sounds their native language uses contrastively.</a:t>
            </a:r>
            <a:endParaRPr lang="en-US" sz="2000" b="0">
              <a:solidFill>
                <a:schemeClr val="tx2"/>
              </a:solidFill>
            </a:endParaRPr>
          </a:p>
        </p:txBody>
      </p:sp>
      <p:sp>
        <p:nvSpPr>
          <p:cNvPr id="711685" name="Oval 23"/>
          <p:cNvSpPr>
            <a:spLocks noChangeArrowheads="1"/>
          </p:cNvSpPr>
          <p:nvPr/>
        </p:nvSpPr>
        <p:spPr bwMode="auto">
          <a:xfrm>
            <a:off x="5029200" y="4953000"/>
            <a:ext cx="3276600" cy="1676400"/>
          </a:xfrm>
          <a:prstGeom prst="ellipse">
            <a:avLst/>
          </a:prstGeom>
          <a:solidFill>
            <a:schemeClr val="tx2"/>
          </a:solidFill>
          <a:ln w="9525">
            <a:solidFill>
              <a:schemeClr val="tx2"/>
            </a:solidFill>
            <a:miter lim="800000"/>
            <a:headEnd/>
            <a:tailEnd/>
          </a:ln>
        </p:spPr>
        <p:txBody>
          <a:bodyPr wrap="none" anchor="ctr">
            <a:prstTxWarp prst="textNoShape">
              <a:avLst/>
            </a:prstTxWarp>
          </a:bodyPr>
          <a:lstStyle/>
          <a:p>
            <a:endParaRPr lang="en-US" b="0"/>
          </a:p>
        </p:txBody>
      </p:sp>
      <p:sp>
        <p:nvSpPr>
          <p:cNvPr id="388121" name="Text Box 25"/>
          <p:cNvSpPr txBox="1">
            <a:spLocks noChangeArrowheads="1"/>
          </p:cNvSpPr>
          <p:nvPr/>
        </p:nvSpPr>
        <p:spPr bwMode="auto">
          <a:xfrm>
            <a:off x="5867400" y="5486400"/>
            <a:ext cx="1431925" cy="592138"/>
          </a:xfrm>
          <a:prstGeom prst="rect">
            <a:avLst/>
          </a:prstGeom>
          <a:solidFill>
            <a:schemeClr val="bg1"/>
          </a:solidFill>
          <a:ln w="9525">
            <a:solidFill>
              <a:srgbClr val="000000"/>
            </a:solidFill>
            <a:miter lim="800000"/>
            <a:headEnd/>
            <a:tailEnd/>
          </a:ln>
        </p:spPr>
        <p:txBody>
          <a:bodyPr>
            <a:prstTxWarp prst="textNoShape">
              <a:avLst/>
            </a:prstTxWarp>
          </a:bodyPr>
          <a:lstStyle/>
          <a:p>
            <a:pPr algn="ctr"/>
            <a:r>
              <a:rPr lang="en-US" b="0">
                <a:ea typeface="Times" pitchFamily="-84" charset="0"/>
                <a:cs typeface="Times" pitchFamily="-84" charset="0"/>
              </a:rPr>
              <a:t>Acoustic</a:t>
            </a:r>
            <a:endParaRPr lang="en-US" sz="2000" b="0">
              <a:ea typeface="Times" pitchFamily="-84" charset="0"/>
              <a:cs typeface="Times" pitchFamily="-84" charset="0"/>
            </a:endParaRPr>
          </a:p>
        </p:txBody>
      </p:sp>
      <p:sp>
        <p:nvSpPr>
          <p:cNvPr id="711689" name="Text Box 29"/>
          <p:cNvSpPr txBox="1">
            <a:spLocks noChangeArrowheads="1"/>
          </p:cNvSpPr>
          <p:nvPr/>
        </p:nvSpPr>
        <p:spPr bwMode="auto">
          <a:xfrm>
            <a:off x="5486400" y="6019800"/>
            <a:ext cx="2438400" cy="5492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b="0">
                <a:solidFill>
                  <a:schemeClr val="bg1"/>
                </a:solidFill>
              </a:rPr>
              <a:t>Innate</a:t>
            </a:r>
          </a:p>
        </p:txBody>
      </p:sp>
      <p:sp>
        <p:nvSpPr>
          <p:cNvPr id="711690" name="Oval 30"/>
          <p:cNvSpPr>
            <a:spLocks noChangeArrowheads="1"/>
          </p:cNvSpPr>
          <p:nvPr/>
        </p:nvSpPr>
        <p:spPr bwMode="auto">
          <a:xfrm>
            <a:off x="5105400" y="3505200"/>
            <a:ext cx="2743200" cy="1752600"/>
          </a:xfrm>
          <a:prstGeom prst="ellipse">
            <a:avLst/>
          </a:prstGeom>
          <a:solidFill>
            <a:schemeClr val="bg2"/>
          </a:solidFill>
          <a:ln w="9525">
            <a:solidFill>
              <a:schemeClr val="tx1"/>
            </a:solidFill>
            <a:miter lim="800000"/>
            <a:headEnd/>
            <a:tailEnd/>
          </a:ln>
        </p:spPr>
        <p:txBody>
          <a:bodyPr wrap="none" anchor="ctr">
            <a:prstTxWarp prst="textNoShape">
              <a:avLst/>
            </a:prstTxWarp>
          </a:bodyPr>
          <a:lstStyle/>
          <a:p>
            <a:endParaRPr lang="en-US" b="0"/>
          </a:p>
        </p:txBody>
      </p:sp>
      <p:sp>
        <p:nvSpPr>
          <p:cNvPr id="711691" name="Text Box 31"/>
          <p:cNvSpPr txBox="1">
            <a:spLocks noChangeArrowheads="1"/>
          </p:cNvSpPr>
          <p:nvPr/>
        </p:nvSpPr>
        <p:spPr bwMode="auto">
          <a:xfrm>
            <a:off x="5334000" y="4267200"/>
            <a:ext cx="2438400" cy="5492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b="0">
                <a:solidFill>
                  <a:schemeClr val="bg1"/>
                </a:solidFill>
              </a:rPr>
              <a:t>Constructed</a:t>
            </a:r>
          </a:p>
        </p:txBody>
      </p:sp>
      <p:sp>
        <p:nvSpPr>
          <p:cNvPr id="388128" name="Text Box 32"/>
          <p:cNvSpPr txBox="1">
            <a:spLocks noChangeArrowheads="1"/>
          </p:cNvSpPr>
          <p:nvPr/>
        </p:nvSpPr>
        <p:spPr bwMode="auto">
          <a:xfrm>
            <a:off x="5638800" y="3733800"/>
            <a:ext cx="1773238" cy="590550"/>
          </a:xfrm>
          <a:prstGeom prst="rect">
            <a:avLst/>
          </a:prstGeom>
          <a:solidFill>
            <a:schemeClr val="bg1"/>
          </a:solidFill>
          <a:ln w="9525">
            <a:solidFill>
              <a:schemeClr val="bg1"/>
            </a:solidFill>
            <a:miter lim="800000"/>
            <a:headEnd/>
            <a:tailEnd/>
          </a:ln>
        </p:spPr>
        <p:txBody>
          <a:bodyPr>
            <a:prstTxWarp prst="textNoShape">
              <a:avLst/>
            </a:prstTxWarp>
          </a:bodyPr>
          <a:lstStyle/>
          <a:p>
            <a:pPr algn="ctr"/>
            <a:r>
              <a:rPr lang="en-US" b="0">
                <a:ea typeface="Times" pitchFamily="-84" charset="0"/>
                <a:cs typeface="Times" pitchFamily="-84" charset="0"/>
              </a:rPr>
              <a:t>Phonemic</a:t>
            </a:r>
            <a:endParaRPr lang="en-US" sz="2000" b="0">
              <a:ea typeface="Times" pitchFamily="-84" charset="0"/>
              <a:cs typeface="Times" pitchFamily="-84" charset="0"/>
            </a:endParaRPr>
          </a:p>
        </p:txBody>
      </p:sp>
      <p:sp>
        <p:nvSpPr>
          <p:cNvPr id="711693" name="Text Box 33"/>
          <p:cNvSpPr txBox="1">
            <a:spLocks noChangeArrowheads="1"/>
          </p:cNvSpPr>
          <p:nvPr/>
        </p:nvSpPr>
        <p:spPr bwMode="auto">
          <a:xfrm>
            <a:off x="304800" y="3886200"/>
            <a:ext cx="4648200" cy="1187450"/>
          </a:xfrm>
          <a:prstGeom prst="rect">
            <a:avLst/>
          </a:prstGeom>
          <a:noFill/>
          <a:ln w="9525">
            <a:noFill/>
            <a:miter lim="800000"/>
            <a:headEnd/>
            <a:tailEnd/>
          </a:ln>
        </p:spPr>
        <p:txBody>
          <a:bodyPr>
            <a:prstTxWarp prst="textNoShape">
              <a:avLst/>
            </a:prstTxWarp>
            <a:spAutoFit/>
          </a:bodyPr>
          <a:lstStyle/>
          <a:p>
            <a:r>
              <a:rPr lang="en-US" b="0"/>
              <a:t>meaningful sounds in the language: “</a:t>
            </a:r>
            <a:r>
              <a:rPr lang="en-US" b="0">
                <a:solidFill>
                  <a:schemeClr val="bg2"/>
                </a:solidFill>
              </a:rPr>
              <a:t>contrastive sounds</a:t>
            </a:r>
            <a:r>
              <a:rPr lang="en-US" b="0"/>
              <a:t>” or </a:t>
            </a:r>
            <a:r>
              <a:rPr lang="en-US" b="0">
                <a:solidFill>
                  <a:schemeClr val="bg2"/>
                </a:solidFill>
              </a:rPr>
              <a:t>phonemic</a:t>
            </a:r>
            <a:r>
              <a:rPr lang="en-US" b="0"/>
              <a:t> contrasts</a:t>
            </a:r>
            <a:endParaRPr lang="en-US" b="0">
              <a:solidFill>
                <a:srgbClr val="C29EF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3730" name="Rectangle 4"/>
          <p:cNvSpPr>
            <a:spLocks noGrp="1" noChangeArrowheads="1"/>
          </p:cNvSpPr>
          <p:nvPr>
            <p:ph type="title" idx="4294967295"/>
          </p:nvPr>
        </p:nvSpPr>
        <p:spPr>
          <a:xfrm>
            <a:off x="0" y="152400"/>
            <a:ext cx="9144000" cy="1143000"/>
          </a:xfrm>
          <a:noFill/>
        </p:spPr>
        <p:txBody>
          <a:bodyPr/>
          <a:lstStyle/>
          <a:p>
            <a:r>
              <a:rPr lang="en-US" sz="3200"/>
              <a:t>Speech Perception: Computational Problem</a:t>
            </a:r>
          </a:p>
        </p:txBody>
      </p:sp>
      <p:sp>
        <p:nvSpPr>
          <p:cNvPr id="713731" name="Rectangle 5"/>
          <p:cNvSpPr>
            <a:spLocks noGrp="1" noChangeArrowheads="1"/>
          </p:cNvSpPr>
          <p:nvPr>
            <p:ph type="body" idx="4294967295"/>
          </p:nvPr>
        </p:nvSpPr>
        <p:spPr>
          <a:xfrm>
            <a:off x="381000" y="1371600"/>
            <a:ext cx="8534400" cy="5486400"/>
          </a:xfrm>
          <a:noFill/>
        </p:spPr>
        <p:txBody>
          <a:bodyPr/>
          <a:lstStyle/>
          <a:p>
            <a:pPr>
              <a:buFontTx/>
              <a:buNone/>
            </a:pPr>
            <a:endParaRPr lang="en-US" sz="2400"/>
          </a:p>
          <a:p>
            <a:pPr>
              <a:buFontTx/>
              <a:buNone/>
            </a:pPr>
            <a:r>
              <a:rPr lang="en-US" sz="2400"/>
              <a:t>	Divide sounds into contrastive categories (phonemes)</a:t>
            </a:r>
          </a:p>
          <a:p>
            <a:pPr>
              <a:buFontTx/>
              <a:buNone/>
            </a:pPr>
            <a:r>
              <a:rPr lang="en-US" sz="2400"/>
              <a:t>	Here, 23 acoustically-different sounds are clustered into 4 contrastive categories.  Sounds within categories are perceived as being identical to each other.</a:t>
            </a:r>
          </a:p>
          <a:p>
            <a:pPr>
              <a:buFontTx/>
              <a:buNone/>
            </a:pPr>
            <a:endParaRPr lang="en-US" sz="2400"/>
          </a:p>
        </p:txBody>
      </p:sp>
      <p:sp>
        <p:nvSpPr>
          <p:cNvPr id="713732" name="AutoShape 6"/>
          <p:cNvSpPr>
            <a:spLocks noChangeArrowheads="1"/>
          </p:cNvSpPr>
          <p:nvPr/>
        </p:nvSpPr>
        <p:spPr bwMode="auto">
          <a:xfrm>
            <a:off x="51054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713733" name="Freeform 7"/>
          <p:cNvSpPr>
            <a:spLocks/>
          </p:cNvSpPr>
          <p:nvPr/>
        </p:nvSpPr>
        <p:spPr bwMode="auto">
          <a:xfrm>
            <a:off x="6248400" y="4038600"/>
            <a:ext cx="1066800" cy="762000"/>
          </a:xfrm>
          <a:custGeom>
            <a:avLst/>
            <a:gdLst>
              <a:gd name="T0" fmla="*/ 0 w 672"/>
              <a:gd name="T1" fmla="*/ 0 h 480"/>
              <a:gd name="T2" fmla="*/ 192 w 672"/>
              <a:gd name="T3" fmla="*/ 384 h 480"/>
              <a:gd name="T4" fmla="*/ 672 w 672"/>
              <a:gd name="T5" fmla="*/ 480 h 480"/>
              <a:gd name="T6" fmla="*/ 0 60000 65536"/>
              <a:gd name="T7" fmla="*/ 0 60000 65536"/>
              <a:gd name="T8" fmla="*/ 0 60000 65536"/>
              <a:gd name="T9" fmla="*/ 0 w 672"/>
              <a:gd name="T10" fmla="*/ 0 h 480"/>
              <a:gd name="T11" fmla="*/ 672 w 672"/>
              <a:gd name="T12" fmla="*/ 480 h 480"/>
            </a:gdLst>
            <a:ahLst/>
            <a:cxnLst>
              <a:cxn ang="T6">
                <a:pos x="T0" y="T1"/>
              </a:cxn>
              <a:cxn ang="T7">
                <a:pos x="T2" y="T3"/>
              </a:cxn>
              <a:cxn ang="T8">
                <a:pos x="T4" y="T5"/>
              </a:cxn>
            </a:cxnLst>
            <a:rect l="T9" t="T10" r="T11" b="T12"/>
            <a:pathLst>
              <a:path w="672" h="480">
                <a:moveTo>
                  <a:pt x="0" y="0"/>
                </a:moveTo>
                <a:cubicBezTo>
                  <a:pt x="40" y="152"/>
                  <a:pt x="80" y="304"/>
                  <a:pt x="192" y="384"/>
                </a:cubicBezTo>
                <a:cubicBezTo>
                  <a:pt x="304" y="464"/>
                  <a:pt x="488" y="472"/>
                  <a:pt x="672" y="480"/>
                </a:cubicBezTo>
              </a:path>
            </a:pathLst>
          </a:custGeom>
          <a:noFill/>
          <a:ln w="25400">
            <a:solidFill>
              <a:schemeClr val="bg1"/>
            </a:solidFill>
            <a:prstDash val="dash"/>
            <a:round/>
            <a:headEnd/>
            <a:tailEnd/>
          </a:ln>
        </p:spPr>
        <p:txBody>
          <a:bodyPr wrap="none" anchor="ctr">
            <a:prstTxWarp prst="textNoShape">
              <a:avLst/>
            </a:prstTxWarp>
          </a:bodyPr>
          <a:lstStyle/>
          <a:p>
            <a:endParaRPr lang="en-US" b="0"/>
          </a:p>
        </p:txBody>
      </p:sp>
      <p:sp>
        <p:nvSpPr>
          <p:cNvPr id="713734" name="Freeform 8"/>
          <p:cNvSpPr>
            <a:spLocks/>
          </p:cNvSpPr>
          <p:nvPr/>
        </p:nvSpPr>
        <p:spPr bwMode="auto">
          <a:xfrm>
            <a:off x="5105400" y="4495800"/>
            <a:ext cx="1295400" cy="381000"/>
          </a:xfrm>
          <a:custGeom>
            <a:avLst/>
            <a:gdLst>
              <a:gd name="T0" fmla="*/ 816 w 816"/>
              <a:gd name="T1" fmla="*/ 0 h 240"/>
              <a:gd name="T2" fmla="*/ 288 w 816"/>
              <a:gd name="T3" fmla="*/ 240 h 240"/>
              <a:gd name="T4" fmla="*/ 0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816" y="0"/>
                </a:moveTo>
                <a:cubicBezTo>
                  <a:pt x="620" y="120"/>
                  <a:pt x="424" y="240"/>
                  <a:pt x="288" y="240"/>
                </a:cubicBezTo>
                <a:cubicBezTo>
                  <a:pt x="152" y="240"/>
                  <a:pt x="76" y="120"/>
                  <a:pt x="0" y="0"/>
                </a:cubicBezTo>
              </a:path>
            </a:pathLst>
          </a:custGeom>
          <a:noFill/>
          <a:ln w="25400">
            <a:solidFill>
              <a:schemeClr val="bg1"/>
            </a:solidFill>
            <a:prstDash val="dash"/>
            <a:round/>
            <a:headEnd/>
            <a:tailEnd/>
          </a:ln>
        </p:spPr>
        <p:txBody>
          <a:bodyPr wrap="none" anchor="ctr">
            <a:prstTxWarp prst="textNoShape">
              <a:avLst/>
            </a:prstTxWarp>
          </a:bodyPr>
          <a:lstStyle/>
          <a:p>
            <a:endParaRPr lang="en-US" b="0"/>
          </a:p>
        </p:txBody>
      </p:sp>
      <p:sp>
        <p:nvSpPr>
          <p:cNvPr id="713735" name="Freeform 9"/>
          <p:cNvSpPr>
            <a:spLocks/>
          </p:cNvSpPr>
          <p:nvPr/>
        </p:nvSpPr>
        <p:spPr bwMode="auto">
          <a:xfrm>
            <a:off x="5943600" y="4800600"/>
            <a:ext cx="444500" cy="609600"/>
          </a:xfrm>
          <a:custGeom>
            <a:avLst/>
            <a:gdLst>
              <a:gd name="T0" fmla="*/ 0 w 280"/>
              <a:gd name="T1" fmla="*/ 0 h 384"/>
              <a:gd name="T2" fmla="*/ 240 w 280"/>
              <a:gd name="T3" fmla="*/ 144 h 384"/>
              <a:gd name="T4" fmla="*/ 240 w 280"/>
              <a:gd name="T5" fmla="*/ 384 h 384"/>
              <a:gd name="T6" fmla="*/ 0 60000 65536"/>
              <a:gd name="T7" fmla="*/ 0 60000 65536"/>
              <a:gd name="T8" fmla="*/ 0 60000 65536"/>
              <a:gd name="T9" fmla="*/ 0 w 280"/>
              <a:gd name="T10" fmla="*/ 0 h 384"/>
              <a:gd name="T11" fmla="*/ 280 w 280"/>
              <a:gd name="T12" fmla="*/ 384 h 384"/>
            </a:gdLst>
            <a:ahLst/>
            <a:cxnLst>
              <a:cxn ang="T6">
                <a:pos x="T0" y="T1"/>
              </a:cxn>
              <a:cxn ang="T7">
                <a:pos x="T2" y="T3"/>
              </a:cxn>
              <a:cxn ang="T8">
                <a:pos x="T4" y="T5"/>
              </a:cxn>
            </a:cxnLst>
            <a:rect l="T9" t="T10" r="T11" b="T12"/>
            <a:pathLst>
              <a:path w="280" h="384">
                <a:moveTo>
                  <a:pt x="0" y="0"/>
                </a:moveTo>
                <a:cubicBezTo>
                  <a:pt x="100" y="40"/>
                  <a:pt x="200" y="80"/>
                  <a:pt x="240" y="144"/>
                </a:cubicBezTo>
                <a:cubicBezTo>
                  <a:pt x="280" y="208"/>
                  <a:pt x="260" y="296"/>
                  <a:pt x="240" y="384"/>
                </a:cubicBezTo>
              </a:path>
            </a:pathLst>
          </a:custGeom>
          <a:noFill/>
          <a:ln w="25400">
            <a:solidFill>
              <a:schemeClr val="bg1"/>
            </a:solidFill>
            <a:prstDash val="dash"/>
            <a:round/>
            <a:headEnd/>
            <a:tailEnd/>
          </a:ln>
        </p:spPr>
        <p:txBody>
          <a:bodyPr wrap="none" anchor="ctr">
            <a:prstTxWarp prst="textNoShape">
              <a:avLst/>
            </a:prstTxWarp>
          </a:bodyPr>
          <a:lstStyle/>
          <a:p>
            <a:endParaRPr lang="en-US" b="0"/>
          </a:p>
        </p:txBody>
      </p:sp>
      <p:sp>
        <p:nvSpPr>
          <p:cNvPr id="713736" name="Text Box 10"/>
          <p:cNvSpPr txBox="1">
            <a:spLocks noChangeArrowheads="1"/>
          </p:cNvSpPr>
          <p:nvPr/>
        </p:nvSpPr>
        <p:spPr bwMode="auto">
          <a:xfrm>
            <a:off x="5334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37" name="Text Box 11"/>
          <p:cNvSpPr txBox="1">
            <a:spLocks noChangeArrowheads="1"/>
          </p:cNvSpPr>
          <p:nvPr/>
        </p:nvSpPr>
        <p:spPr bwMode="auto">
          <a:xfrm>
            <a:off x="54864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38" name="Text Box 12"/>
          <p:cNvSpPr txBox="1">
            <a:spLocks noChangeArrowheads="1"/>
          </p:cNvSpPr>
          <p:nvPr/>
        </p:nvSpPr>
        <p:spPr bwMode="auto">
          <a:xfrm>
            <a:off x="563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39" name="Text Box 13"/>
          <p:cNvSpPr txBox="1">
            <a:spLocks noChangeArrowheads="1"/>
          </p:cNvSpPr>
          <p:nvPr/>
        </p:nvSpPr>
        <p:spPr bwMode="auto">
          <a:xfrm>
            <a:off x="59436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0" name="Text Box 14"/>
          <p:cNvSpPr txBox="1">
            <a:spLocks noChangeArrowheads="1"/>
          </p:cNvSpPr>
          <p:nvPr/>
        </p:nvSpPr>
        <p:spPr bwMode="auto">
          <a:xfrm>
            <a:off x="53340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1" name="Text Box 15"/>
          <p:cNvSpPr txBox="1">
            <a:spLocks noChangeArrowheads="1"/>
          </p:cNvSpPr>
          <p:nvPr/>
        </p:nvSpPr>
        <p:spPr bwMode="auto">
          <a:xfrm>
            <a:off x="5181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2" name="Text Box 16"/>
          <p:cNvSpPr txBox="1">
            <a:spLocks noChangeArrowheads="1"/>
          </p:cNvSpPr>
          <p:nvPr/>
        </p:nvSpPr>
        <p:spPr bwMode="auto">
          <a:xfrm>
            <a:off x="5410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3" name="Text Box 17"/>
          <p:cNvSpPr txBox="1">
            <a:spLocks noChangeArrowheads="1"/>
          </p:cNvSpPr>
          <p:nvPr/>
        </p:nvSpPr>
        <p:spPr bwMode="auto">
          <a:xfrm>
            <a:off x="5638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4" name="Text Box 18"/>
          <p:cNvSpPr txBox="1">
            <a:spLocks noChangeArrowheads="1"/>
          </p:cNvSpPr>
          <p:nvPr/>
        </p:nvSpPr>
        <p:spPr bwMode="auto">
          <a:xfrm>
            <a:off x="56388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5" name="Text Box 19"/>
          <p:cNvSpPr txBox="1">
            <a:spLocks noChangeArrowheads="1"/>
          </p:cNvSpPr>
          <p:nvPr/>
        </p:nvSpPr>
        <p:spPr bwMode="auto">
          <a:xfrm>
            <a:off x="59436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6" name="Text Box 20"/>
          <p:cNvSpPr txBox="1">
            <a:spLocks noChangeArrowheads="1"/>
          </p:cNvSpPr>
          <p:nvPr/>
        </p:nvSpPr>
        <p:spPr bwMode="auto">
          <a:xfrm>
            <a:off x="62484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7" name="Text Box 21"/>
          <p:cNvSpPr txBox="1">
            <a:spLocks noChangeArrowheads="1"/>
          </p:cNvSpPr>
          <p:nvPr/>
        </p:nvSpPr>
        <p:spPr bwMode="auto">
          <a:xfrm>
            <a:off x="6400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8" name="Text Box 22"/>
          <p:cNvSpPr txBox="1">
            <a:spLocks noChangeArrowheads="1"/>
          </p:cNvSpPr>
          <p:nvPr/>
        </p:nvSpPr>
        <p:spPr bwMode="auto">
          <a:xfrm>
            <a:off x="66294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49" name="Text Box 23"/>
          <p:cNvSpPr txBox="1">
            <a:spLocks noChangeArrowheads="1"/>
          </p:cNvSpPr>
          <p:nvPr/>
        </p:nvSpPr>
        <p:spPr bwMode="auto">
          <a:xfrm>
            <a:off x="6400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0" name="Text Box 24"/>
          <p:cNvSpPr txBox="1">
            <a:spLocks noChangeArrowheads="1"/>
          </p:cNvSpPr>
          <p:nvPr/>
        </p:nvSpPr>
        <p:spPr bwMode="auto">
          <a:xfrm>
            <a:off x="6629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1" name="Text Box 25"/>
          <p:cNvSpPr txBox="1">
            <a:spLocks noChangeArrowheads="1"/>
          </p:cNvSpPr>
          <p:nvPr/>
        </p:nvSpPr>
        <p:spPr bwMode="auto">
          <a:xfrm>
            <a:off x="5638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2" name="Text Box 26"/>
          <p:cNvSpPr txBox="1">
            <a:spLocks noChangeArrowheads="1"/>
          </p:cNvSpPr>
          <p:nvPr/>
        </p:nvSpPr>
        <p:spPr bwMode="auto">
          <a:xfrm>
            <a:off x="68580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3" name="Text Box 27"/>
          <p:cNvSpPr txBox="1">
            <a:spLocks noChangeArrowheads="1"/>
          </p:cNvSpPr>
          <p:nvPr/>
        </p:nvSpPr>
        <p:spPr bwMode="auto">
          <a:xfrm>
            <a:off x="6477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4" name="Text Box 28"/>
          <p:cNvSpPr txBox="1">
            <a:spLocks noChangeArrowheads="1"/>
          </p:cNvSpPr>
          <p:nvPr/>
        </p:nvSpPr>
        <p:spPr bwMode="auto">
          <a:xfrm>
            <a:off x="6629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5" name="Text Box 29"/>
          <p:cNvSpPr txBox="1">
            <a:spLocks noChangeArrowheads="1"/>
          </p:cNvSpPr>
          <p:nvPr/>
        </p:nvSpPr>
        <p:spPr bwMode="auto">
          <a:xfrm>
            <a:off x="678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6" name="Text Box 30"/>
          <p:cNvSpPr txBox="1">
            <a:spLocks noChangeArrowheads="1"/>
          </p:cNvSpPr>
          <p:nvPr/>
        </p:nvSpPr>
        <p:spPr bwMode="auto">
          <a:xfrm>
            <a:off x="68580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7" name="Text Box 31"/>
          <p:cNvSpPr txBox="1">
            <a:spLocks noChangeArrowheads="1"/>
          </p:cNvSpPr>
          <p:nvPr/>
        </p:nvSpPr>
        <p:spPr bwMode="auto">
          <a:xfrm>
            <a:off x="70104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8" name="Text Box 32"/>
          <p:cNvSpPr txBox="1">
            <a:spLocks noChangeArrowheads="1"/>
          </p:cNvSpPr>
          <p:nvPr/>
        </p:nvSpPr>
        <p:spPr bwMode="auto">
          <a:xfrm>
            <a:off x="64008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59" name="Text Box 33"/>
          <p:cNvSpPr txBox="1">
            <a:spLocks noChangeArrowheads="1"/>
          </p:cNvSpPr>
          <p:nvPr/>
        </p:nvSpPr>
        <p:spPr bwMode="auto">
          <a:xfrm>
            <a:off x="5470525" y="4238625"/>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C1</a:t>
            </a:r>
          </a:p>
        </p:txBody>
      </p:sp>
      <p:sp>
        <p:nvSpPr>
          <p:cNvPr id="713760" name="Text Box 34"/>
          <p:cNvSpPr txBox="1">
            <a:spLocks noChangeArrowheads="1"/>
          </p:cNvSpPr>
          <p:nvPr/>
        </p:nvSpPr>
        <p:spPr bwMode="auto">
          <a:xfrm>
            <a:off x="6705600" y="41910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C2</a:t>
            </a:r>
          </a:p>
        </p:txBody>
      </p:sp>
      <p:sp>
        <p:nvSpPr>
          <p:cNvPr id="713761" name="Text Box 35"/>
          <p:cNvSpPr txBox="1">
            <a:spLocks noChangeArrowheads="1"/>
          </p:cNvSpPr>
          <p:nvPr/>
        </p:nvSpPr>
        <p:spPr bwMode="auto">
          <a:xfrm>
            <a:off x="6400800" y="48006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C3</a:t>
            </a:r>
          </a:p>
        </p:txBody>
      </p:sp>
      <p:sp>
        <p:nvSpPr>
          <p:cNvPr id="713762" name="Text Box 36"/>
          <p:cNvSpPr txBox="1">
            <a:spLocks noChangeArrowheads="1"/>
          </p:cNvSpPr>
          <p:nvPr/>
        </p:nvSpPr>
        <p:spPr bwMode="auto">
          <a:xfrm>
            <a:off x="5486400" y="48768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C4</a:t>
            </a:r>
          </a:p>
        </p:txBody>
      </p:sp>
      <p:sp>
        <p:nvSpPr>
          <p:cNvPr id="713763" name="AutoShape 37"/>
          <p:cNvSpPr>
            <a:spLocks noChangeArrowheads="1"/>
          </p:cNvSpPr>
          <p:nvPr/>
        </p:nvSpPr>
        <p:spPr bwMode="auto">
          <a:xfrm>
            <a:off x="16002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713764" name="Text Box 38"/>
          <p:cNvSpPr txBox="1">
            <a:spLocks noChangeArrowheads="1"/>
          </p:cNvSpPr>
          <p:nvPr/>
        </p:nvSpPr>
        <p:spPr bwMode="auto">
          <a:xfrm>
            <a:off x="182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65" name="Text Box 39"/>
          <p:cNvSpPr txBox="1">
            <a:spLocks noChangeArrowheads="1"/>
          </p:cNvSpPr>
          <p:nvPr/>
        </p:nvSpPr>
        <p:spPr bwMode="auto">
          <a:xfrm>
            <a:off x="19812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66" name="Text Box 40"/>
          <p:cNvSpPr txBox="1">
            <a:spLocks noChangeArrowheads="1"/>
          </p:cNvSpPr>
          <p:nvPr/>
        </p:nvSpPr>
        <p:spPr bwMode="auto">
          <a:xfrm>
            <a:off x="2133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67" name="Text Box 41"/>
          <p:cNvSpPr txBox="1">
            <a:spLocks noChangeArrowheads="1"/>
          </p:cNvSpPr>
          <p:nvPr/>
        </p:nvSpPr>
        <p:spPr bwMode="auto">
          <a:xfrm>
            <a:off x="2438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68" name="Text Box 42"/>
          <p:cNvSpPr txBox="1">
            <a:spLocks noChangeArrowheads="1"/>
          </p:cNvSpPr>
          <p:nvPr/>
        </p:nvSpPr>
        <p:spPr bwMode="auto">
          <a:xfrm>
            <a:off x="18288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69" name="Text Box 43"/>
          <p:cNvSpPr txBox="1">
            <a:spLocks noChangeArrowheads="1"/>
          </p:cNvSpPr>
          <p:nvPr/>
        </p:nvSpPr>
        <p:spPr bwMode="auto">
          <a:xfrm>
            <a:off x="16764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0" name="Text Box 44"/>
          <p:cNvSpPr txBox="1">
            <a:spLocks noChangeArrowheads="1"/>
          </p:cNvSpPr>
          <p:nvPr/>
        </p:nvSpPr>
        <p:spPr bwMode="auto">
          <a:xfrm>
            <a:off x="19050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1" name="Text Box 45"/>
          <p:cNvSpPr txBox="1">
            <a:spLocks noChangeArrowheads="1"/>
          </p:cNvSpPr>
          <p:nvPr/>
        </p:nvSpPr>
        <p:spPr bwMode="auto">
          <a:xfrm>
            <a:off x="2133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2" name="Text Box 46"/>
          <p:cNvSpPr txBox="1">
            <a:spLocks noChangeArrowheads="1"/>
          </p:cNvSpPr>
          <p:nvPr/>
        </p:nvSpPr>
        <p:spPr bwMode="auto">
          <a:xfrm>
            <a:off x="21336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3" name="Text Box 47"/>
          <p:cNvSpPr txBox="1">
            <a:spLocks noChangeArrowheads="1"/>
          </p:cNvSpPr>
          <p:nvPr/>
        </p:nvSpPr>
        <p:spPr bwMode="auto">
          <a:xfrm>
            <a:off x="2438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4" name="Text Box 48"/>
          <p:cNvSpPr txBox="1">
            <a:spLocks noChangeArrowheads="1"/>
          </p:cNvSpPr>
          <p:nvPr/>
        </p:nvSpPr>
        <p:spPr bwMode="auto">
          <a:xfrm>
            <a:off x="27432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5" name="Text Box 49"/>
          <p:cNvSpPr txBox="1">
            <a:spLocks noChangeArrowheads="1"/>
          </p:cNvSpPr>
          <p:nvPr/>
        </p:nvSpPr>
        <p:spPr bwMode="auto">
          <a:xfrm>
            <a:off x="2895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6" name="Text Box 50"/>
          <p:cNvSpPr txBox="1">
            <a:spLocks noChangeArrowheads="1"/>
          </p:cNvSpPr>
          <p:nvPr/>
        </p:nvSpPr>
        <p:spPr bwMode="auto">
          <a:xfrm>
            <a:off x="31242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7" name="Text Box 51"/>
          <p:cNvSpPr txBox="1">
            <a:spLocks noChangeArrowheads="1"/>
          </p:cNvSpPr>
          <p:nvPr/>
        </p:nvSpPr>
        <p:spPr bwMode="auto">
          <a:xfrm>
            <a:off x="2895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8" name="Text Box 52"/>
          <p:cNvSpPr txBox="1">
            <a:spLocks noChangeArrowheads="1"/>
          </p:cNvSpPr>
          <p:nvPr/>
        </p:nvSpPr>
        <p:spPr bwMode="auto">
          <a:xfrm>
            <a:off x="3124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79" name="Text Box 53"/>
          <p:cNvSpPr txBox="1">
            <a:spLocks noChangeArrowheads="1"/>
          </p:cNvSpPr>
          <p:nvPr/>
        </p:nvSpPr>
        <p:spPr bwMode="auto">
          <a:xfrm>
            <a:off x="21336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0" name="Text Box 54"/>
          <p:cNvSpPr txBox="1">
            <a:spLocks noChangeArrowheads="1"/>
          </p:cNvSpPr>
          <p:nvPr/>
        </p:nvSpPr>
        <p:spPr bwMode="auto">
          <a:xfrm>
            <a:off x="3352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1" name="Text Box 55"/>
          <p:cNvSpPr txBox="1">
            <a:spLocks noChangeArrowheads="1"/>
          </p:cNvSpPr>
          <p:nvPr/>
        </p:nvSpPr>
        <p:spPr bwMode="auto">
          <a:xfrm>
            <a:off x="297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2" name="Text Box 56"/>
          <p:cNvSpPr txBox="1">
            <a:spLocks noChangeArrowheads="1"/>
          </p:cNvSpPr>
          <p:nvPr/>
        </p:nvSpPr>
        <p:spPr bwMode="auto">
          <a:xfrm>
            <a:off x="31242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3" name="Text Box 57"/>
          <p:cNvSpPr txBox="1">
            <a:spLocks noChangeArrowheads="1"/>
          </p:cNvSpPr>
          <p:nvPr/>
        </p:nvSpPr>
        <p:spPr bwMode="auto">
          <a:xfrm>
            <a:off x="3276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4" name="Text Box 58"/>
          <p:cNvSpPr txBox="1">
            <a:spLocks noChangeArrowheads="1"/>
          </p:cNvSpPr>
          <p:nvPr/>
        </p:nvSpPr>
        <p:spPr bwMode="auto">
          <a:xfrm>
            <a:off x="3352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5" name="Text Box 59"/>
          <p:cNvSpPr txBox="1">
            <a:spLocks noChangeArrowheads="1"/>
          </p:cNvSpPr>
          <p:nvPr/>
        </p:nvSpPr>
        <p:spPr bwMode="auto">
          <a:xfrm>
            <a:off x="35052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713786" name="Text Box 60"/>
          <p:cNvSpPr txBox="1">
            <a:spLocks noChangeArrowheads="1"/>
          </p:cNvSpPr>
          <p:nvPr/>
        </p:nvSpPr>
        <p:spPr bwMode="auto">
          <a:xfrm>
            <a:off x="28956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cxnSp>
        <p:nvCxnSpPr>
          <p:cNvPr id="713787" name="AutoShape 61"/>
          <p:cNvCxnSpPr>
            <a:cxnSpLocks noChangeShapeType="1"/>
            <a:stCxn id="713763" idx="3"/>
            <a:endCxn id="713732" idx="1"/>
          </p:cNvCxnSpPr>
          <p:nvPr/>
        </p:nvCxnSpPr>
        <p:spPr bwMode="auto">
          <a:xfrm>
            <a:off x="3810000" y="4724400"/>
            <a:ext cx="1295400" cy="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3058" name="Rectangle 4"/>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Speech Perception: Computational Problem</a:t>
            </a:r>
          </a:p>
        </p:txBody>
      </p:sp>
      <p:sp>
        <p:nvSpPr>
          <p:cNvPr id="813059" name="Rectangle 5"/>
          <p:cNvSpPr>
            <a:spLocks noChangeArrowheads="1"/>
          </p:cNvSpPr>
          <p:nvPr/>
        </p:nvSpPr>
        <p:spPr bwMode="auto">
          <a:xfrm>
            <a:off x="381000" y="1371600"/>
            <a:ext cx="8534400" cy="5486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Note: Real life sounds are actually much harder because categories overlap.</a:t>
            </a:r>
          </a:p>
          <a:p>
            <a:pPr marL="342900" indent="-342900" eaLnBrk="1" hangingPunct="1">
              <a:spcBef>
                <a:spcPct val="20000"/>
              </a:spcBef>
            </a:pPr>
            <a:endParaRPr lang="en-US" b="0">
              <a:ea typeface="Osaka" pitchFamily="-84" charset="-128"/>
              <a:cs typeface="Osaka" pitchFamily="-84" charset="-128"/>
            </a:endParaRPr>
          </a:p>
        </p:txBody>
      </p:sp>
      <p:pic>
        <p:nvPicPr>
          <p:cNvPr id="813116" name="Picture 60"/>
          <p:cNvPicPr>
            <a:picLocks noChangeAspect="1" noChangeArrowheads="1"/>
          </p:cNvPicPr>
          <p:nvPr/>
        </p:nvPicPr>
        <p:blipFill>
          <a:blip r:embed="rId2"/>
          <a:srcRect/>
          <a:stretch>
            <a:fillRect/>
          </a:stretch>
        </p:blipFill>
        <p:spPr bwMode="auto">
          <a:xfrm>
            <a:off x="762000" y="3200400"/>
            <a:ext cx="4025900" cy="2709863"/>
          </a:xfrm>
          <a:prstGeom prst="rect">
            <a:avLst/>
          </a:prstGeom>
          <a:noFill/>
          <a:ln w="9525">
            <a:noFill/>
            <a:miter lim="800000"/>
            <a:headEnd/>
            <a:tailEnd/>
          </a:ln>
        </p:spPr>
      </p:pic>
      <p:sp>
        <p:nvSpPr>
          <p:cNvPr id="813117" name="Text Box 61"/>
          <p:cNvSpPr txBox="1">
            <a:spLocks noChangeArrowheads="1"/>
          </p:cNvSpPr>
          <p:nvPr/>
        </p:nvSpPr>
        <p:spPr bwMode="auto">
          <a:xfrm>
            <a:off x="5318125" y="3095625"/>
            <a:ext cx="3673475" cy="1917700"/>
          </a:xfrm>
          <a:prstGeom prst="rect">
            <a:avLst/>
          </a:prstGeom>
          <a:noFill/>
          <a:ln w="9525">
            <a:noFill/>
            <a:miter lim="800000"/>
            <a:headEnd/>
            <a:tailEnd/>
          </a:ln>
        </p:spPr>
        <p:txBody>
          <a:bodyPr>
            <a:prstTxWarp prst="textNoShape">
              <a:avLst/>
            </a:prstTxWarp>
            <a:spAutoFit/>
          </a:bodyPr>
          <a:lstStyle/>
          <a:p>
            <a:r>
              <a:rPr lang="en-US" b="0"/>
              <a:t>Each color represents one vowel (that is, a sound perceived by native speakers as one vowel, like “oo” or “ee”)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4836</TotalTime>
  <Words>2403</Words>
  <Application>Microsoft Macintosh PowerPoint</Application>
  <PresentationFormat>On-screen Show (4:3)</PresentationFormat>
  <Paragraphs>425</Paragraphs>
  <Slides>52</Slides>
  <Notes>50</Notes>
  <HiddenSlides>0</HiddenSlides>
  <MMClips>59</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Blank Presentation</vt:lpstr>
      <vt:lpstr>Psych 156A/ Ling 150: Acquisition of Language II</vt:lpstr>
      <vt:lpstr>Announcements</vt:lpstr>
      <vt:lpstr>Learning Sounds</vt:lpstr>
      <vt:lpstr>Sound Waves</vt:lpstr>
      <vt:lpstr>Listening</vt:lpstr>
      <vt:lpstr>Sounds of Language (Speech Perception)</vt:lpstr>
      <vt:lpstr>About Speech Perception</vt:lpstr>
      <vt:lpstr>Speech Perception: Computational Problem</vt:lpstr>
      <vt:lpstr>Slide 9</vt:lpstr>
      <vt:lpstr>Categorical Perception</vt:lpstr>
      <vt:lpstr>Acoustic-Level Information</vt:lpstr>
      <vt:lpstr>Acoustic-Level Information</vt:lpstr>
      <vt:lpstr>Acoustic-Level Information</vt:lpstr>
      <vt:lpstr>Acoustic-Level Information</vt:lpstr>
      <vt:lpstr>Synthesized Speech</vt:lpstr>
      <vt:lpstr>Acoustic-Level Information</vt:lpstr>
      <vt:lpstr>Acoustic-Level Information</vt:lpstr>
      <vt:lpstr>English VOT production</vt:lpstr>
      <vt:lpstr>Slide 19</vt:lpstr>
      <vt:lpstr>Perceiving VOT</vt:lpstr>
      <vt:lpstr>Discrimination Task “Are these two sounds the same or different?”</vt:lpstr>
      <vt:lpstr>Discrimination Task “Are these two sounds the same or different?”</vt:lpstr>
      <vt:lpstr>Discrimination Task “Are these two sounds the same or different?”</vt:lpstr>
      <vt:lpstr>Cross-language Differences</vt:lpstr>
      <vt:lpstr>Cross-Language Differences</vt:lpstr>
      <vt:lpstr>Cross-Language Differences</vt:lpstr>
      <vt:lpstr>Cross-Language Differences</vt:lpstr>
      <vt:lpstr>Cross-Language Differences</vt:lpstr>
      <vt:lpstr>Perceiving sound contrasts</vt:lpstr>
      <vt:lpstr>A useful indirect measurement</vt:lpstr>
      <vt:lpstr>A useful indirect measurement</vt:lpstr>
      <vt:lpstr>Testing categorical perception in infants: Eimas et al. (1971)</vt:lpstr>
      <vt:lpstr>Slide 33</vt:lpstr>
      <vt:lpstr>A useful indirect measurement</vt:lpstr>
      <vt:lpstr>A useful indirect measurement</vt:lpstr>
      <vt:lpstr>A useful indirect measurement</vt:lpstr>
      <vt:lpstr>Head Turn Preference Procedure Movies</vt:lpstr>
      <vt:lpstr>Slide 38</vt:lpstr>
      <vt:lpstr>Speech Perception of Non-Native Sounds</vt:lpstr>
      <vt:lpstr>Speech Perception of Non-Native Sounds</vt:lpstr>
      <vt:lpstr>Speech Perception of Non-Native Sounds</vt:lpstr>
      <vt:lpstr>Speech Perception of Non-Native Sounds</vt:lpstr>
      <vt:lpstr>Sound-Learning Movie</vt:lpstr>
      <vt:lpstr>When Change Happens</vt:lpstr>
      <vt:lpstr>When Change Happens</vt:lpstr>
      <vt:lpstr>When Change Happens</vt:lpstr>
      <vt:lpstr>When Change Happens</vt:lpstr>
      <vt:lpstr>When Change Happens</vt:lpstr>
      <vt:lpstr>When Change Happens</vt:lpstr>
      <vt:lpstr>When Change Happens</vt:lpstr>
      <vt:lpstr>Recap: Speech Perception</vt:lpstr>
      <vt:lpstr>Slide 52</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374</cp:revision>
  <dcterms:created xsi:type="dcterms:W3CDTF">2012-04-05T22:21:24Z</dcterms:created>
  <dcterms:modified xsi:type="dcterms:W3CDTF">2012-04-05T22:49:34Z</dcterms:modified>
</cp:coreProperties>
</file>