
<file path=[Content_Types].xml><?xml version="1.0" encoding="utf-8"?>
<Types xmlns="http://schemas.openxmlformats.org/package/2006/content-types">
  <Override PartName="/ppt/slides/slide41.xml" ContentType="application/vnd.openxmlformats-officedocument.presentationml.slide+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notesSlides/notesSlide45.xml" ContentType="application/vnd.openxmlformats-officedocument.presentationml.notesSlide+xml"/>
  <Override PartName="/ppt/slides/slide9.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Default Extension="jpeg" ContentType="image/jpeg"/>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notesSlides/notesSlide40.xml" ContentType="application/vnd.openxmlformats-officedocument.presentationml.notesSlide+xml"/>
  <Override PartName="/ppt/slideLayouts/slideLayout5.xml" ContentType="application/vnd.openxmlformats-officedocument.presentationml.slideLayout+xml"/>
  <Override PartName="/ppt/slides/slide42.xml" ContentType="application/vnd.openxmlformats-officedocument.presentationml.slide+xml"/>
  <Override PartName="/ppt/notesSlides/notesSlide17.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slides/slide71.xml" ContentType="application/vnd.openxmlformats-officedocument.presentationml.slide+xml"/>
  <Override PartName="/ppt/notesSlides/notesSlide46.xml" ContentType="application/vnd.openxmlformats-officedocument.presentationml.notesSlide+xml"/>
  <Override PartName="/ppt/slides/slide80.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notesSlides/notesSlide32.xml" ContentType="application/vnd.openxmlformats-officedocument.presentationml.notesSlide+xml"/>
  <Override PartName="/ppt/slides/slide33.xml" ContentType="application/vnd.openxmlformats-officedocument.presentationml.slide+xml"/>
  <Override PartName="/ppt/slides/slide5.xml" ContentType="application/vnd.openxmlformats-officedocument.presentationml.slide+xml"/>
  <Override PartName="/ppt/notesSlides/notesSlide41.xml" ContentType="application/vnd.openxmlformats-officedocument.presentationml.notesSlide+xml"/>
  <Override PartName="/ppt/slideLayouts/slideLayout6.xml" ContentType="application/vnd.openxmlformats-officedocument.presentationml.slideLayout+xml"/>
  <Default Extension="xml" ContentType="application/xml"/>
  <Override PartName="/ppt/slides/slide43.xml" ContentType="application/vnd.openxmlformats-officedocument.presentationml.slide+xml"/>
  <Override PartName="/ppt/tableStyles.xml" ContentType="application/vnd.openxmlformats-officedocument.presentationml.tableStyles+xml"/>
  <Override PartName="/ppt/notesSlides/notesSlide18.xml" ContentType="application/vnd.openxmlformats-officedocument.presentationml.notesSlide+xml"/>
  <Override PartName="/ppt/slides/slide52.xml" ContentType="application/vnd.openxmlformats-officedocument.presentationml.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ppt/notesSlides/notesSlide37.xml" ContentType="application/vnd.openxmlformats-officedocument.presentationml.notesSlide+xml"/>
  <Override PartName="/docProps/app.xml" ContentType="application/vnd.openxmlformats-officedocument.extended-properties+xml"/>
  <Override PartName="/ppt/slides/slide39.xml" ContentType="application/vnd.openxmlformats-officedocument.presentationml.slide+xml"/>
  <Override PartName="/ppt/notesSlides/notesSlide47.xml" ContentType="application/vnd.openxmlformats-officedocument.presentationml.notesSlide+xml"/>
  <Override PartName="/ppt/slides/slide81.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docProps/core.xml" ContentType="application/vnd.openxmlformats-package.core-properties+xml"/>
  <Override PartName="/ppt/slides/slide68.xml" ContentType="application/vnd.openxmlformats-officedocument.presentationml.slide+xml"/>
  <Override PartName="/ppt/notesSlides/notesSlide4.xml" ContentType="application/vnd.openxmlformats-officedocument.presentationml.notesSlide+xml"/>
  <Override PartName="/ppt/slides/slide77.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slides/slide6.xml" ContentType="application/vnd.openxmlformats-officedocument.presentationml.slide+xml"/>
  <Override PartName="/ppt/notesSlides/notesSlide42.xml" ContentType="application/vnd.openxmlformats-officedocument.presentationml.notesSlide+xml"/>
  <Override PartName="/ppt/slideLayouts/slideLayout7.xml" ContentType="application/vnd.openxmlformats-officedocument.presentationml.slideLayout+xml"/>
  <Default Extension="png" ContentType="image/png"/>
  <Override PartName="/ppt/slides/slide44.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notesSlides/notesSlide29.xml" ContentType="application/vnd.openxmlformats-officedocument.presentationml.notesSlide+xml"/>
  <Override PartName="/ppt/slides/slide63.xml" ContentType="application/vnd.openxmlformats-officedocument.presentationml.slide+xml"/>
  <Override PartName="/ppt/notesSlides/notesSlide38.xml" ContentType="application/vnd.openxmlformats-officedocument.presentationml.notesSlide+xml"/>
  <Override PartName="/ppt/slides/slide72.xml" ContentType="application/vnd.openxmlformats-officedocument.presentationml.slide+xml"/>
  <Override PartName="/ppt/notesSlides/notesSlide48.xml" ContentType="application/vnd.openxmlformats-officedocument.presentationml.notesSlide+xml"/>
  <Override PartName="/ppt/slides/slide82.xml" ContentType="application/vnd.openxmlformats-officedocument.presentationml.slide+xml"/>
  <Override PartName="/ppt/slides/slide59.xml" ContentType="application/vnd.openxmlformats-officedocument.presentationml.slide+xml"/>
  <Override PartName="/ppt/slides/slide69.xml" ContentType="application/vnd.openxmlformats-officedocument.presentationml.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24.xml" ContentType="application/vnd.openxmlformats-officedocument.presentationml.notes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slides/slide7.xml" ContentType="application/vnd.openxmlformats-officedocument.presentationml.slide+xml"/>
  <Override PartName="/ppt/notesSlides/notesSlide43.xml" ContentType="application/vnd.openxmlformats-officedocument.presentationml.notes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slides/slide73.xml" ContentType="application/vnd.openxmlformats-officedocument.presentationml.slide+xml"/>
  <Override PartName="/ppt/presentation.xml" ContentType="application/vnd.openxmlformats-officedocument.presentationml.presentation.main+xml"/>
  <Override PartName="/ppt/notesSlides/notesSlide49.xml" ContentType="application/vnd.openxmlformats-officedocument.presentationml.notesSlide+xml"/>
  <Override PartName="/ppt/slides/slide83.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slides/slide8.xml" ContentType="application/vnd.openxmlformats-officedocument.presentationml.slide+xml"/>
  <Override PartName="/ppt/notesSlides/notesSlide44.xml" ContentType="application/vnd.openxmlformats-officedocument.presentationml.notes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1" r:id="rId1"/>
  </p:sldMasterIdLst>
  <p:notesMasterIdLst>
    <p:notesMasterId r:id="rId87"/>
  </p:notesMasterIdLst>
  <p:sldIdLst>
    <p:sldId id="256" r:id="rId2"/>
    <p:sldId id="257" r:id="rId3"/>
    <p:sldId id="258"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259" r:id="rId23"/>
    <p:sldId id="260" r:id="rId24"/>
    <p:sldId id="261" r:id="rId25"/>
    <p:sldId id="262" r:id="rId26"/>
    <p:sldId id="268" r:id="rId27"/>
    <p:sldId id="269" r:id="rId28"/>
    <p:sldId id="270" r:id="rId29"/>
    <p:sldId id="271" r:id="rId30"/>
    <p:sldId id="272" r:id="rId31"/>
    <p:sldId id="273" r:id="rId32"/>
    <p:sldId id="274" r:id="rId33"/>
    <p:sldId id="275" r:id="rId34"/>
    <p:sldId id="276" r:id="rId35"/>
    <p:sldId id="281" r:id="rId36"/>
    <p:sldId id="310" r:id="rId37"/>
    <p:sldId id="324" r:id="rId38"/>
    <p:sldId id="359" r:id="rId39"/>
    <p:sldId id="360" r:id="rId40"/>
    <p:sldId id="361" r:id="rId41"/>
    <p:sldId id="326" r:id="rId42"/>
    <p:sldId id="327" r:id="rId43"/>
    <p:sldId id="328" r:id="rId44"/>
    <p:sldId id="329" r:id="rId45"/>
    <p:sldId id="330" r:id="rId46"/>
    <p:sldId id="331" r:id="rId47"/>
    <p:sldId id="332" r:id="rId48"/>
    <p:sldId id="311" r:id="rId49"/>
    <p:sldId id="312" r:id="rId50"/>
    <p:sldId id="313" r:id="rId51"/>
    <p:sldId id="316" r:id="rId52"/>
    <p:sldId id="314" r:id="rId53"/>
    <p:sldId id="317" r:id="rId54"/>
    <p:sldId id="315" r:id="rId55"/>
    <p:sldId id="362" r:id="rId56"/>
    <p:sldId id="363" r:id="rId57"/>
    <p:sldId id="364" r:id="rId58"/>
    <p:sldId id="365" r:id="rId59"/>
    <p:sldId id="282" r:id="rId60"/>
    <p:sldId id="283" r:id="rId61"/>
    <p:sldId id="284" r:id="rId62"/>
    <p:sldId id="285" r:id="rId63"/>
    <p:sldId id="286" r:id="rId64"/>
    <p:sldId id="303" r:id="rId65"/>
    <p:sldId id="305" r:id="rId66"/>
    <p:sldId id="304" r:id="rId67"/>
    <p:sldId id="306" r:id="rId68"/>
    <p:sldId id="307" r:id="rId69"/>
    <p:sldId id="308" r:id="rId70"/>
    <p:sldId id="309" r:id="rId71"/>
    <p:sldId id="287" r:id="rId72"/>
    <p:sldId id="288" r:id="rId73"/>
    <p:sldId id="289" r:id="rId74"/>
    <p:sldId id="290" r:id="rId75"/>
    <p:sldId id="295" r:id="rId76"/>
    <p:sldId id="296" r:id="rId77"/>
    <p:sldId id="297" r:id="rId78"/>
    <p:sldId id="298" r:id="rId79"/>
    <p:sldId id="299" r:id="rId80"/>
    <p:sldId id="300" r:id="rId81"/>
    <p:sldId id="301" r:id="rId82"/>
    <p:sldId id="302" r:id="rId83"/>
    <p:sldId id="277" r:id="rId84"/>
    <p:sldId id="278" r:id="rId85"/>
    <p:sldId id="279" r:id="rId8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1pPr>
    <a:lvl2pPr marL="4572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2pPr>
    <a:lvl3pPr marL="9144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3pPr>
    <a:lvl4pPr marL="13716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4pPr>
    <a:lvl5pPr marL="18288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204C78"/>
    <a:srgbClr val="BF881A"/>
    <a:srgbClr val="CA3109"/>
    <a:srgbClr val="FFFFFF"/>
    <a:srgbClr val="C29E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9193" autoAdjust="0"/>
    <p:restoredTop sz="90929"/>
  </p:normalViewPr>
  <p:slideViewPr>
    <p:cSldViewPr>
      <p:cViewPr varScale="1">
        <p:scale>
          <a:sx n="141" d="100"/>
          <a:sy n="141" d="100"/>
        </p:scale>
        <p:origin x="-2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320"/>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viewProps" Target="viewProps.xml"/><Relationship Id="rId91" Type="http://schemas.openxmlformats.org/officeDocument/2006/relationships/theme" Target="theme/theme1.xml"/><Relationship Id="rId9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notesMaster" Target="notesMasters/notesMaster1.xml"/><Relationship Id="rId88" Type="http://schemas.openxmlformats.org/officeDocument/2006/relationships/printerSettings" Target="printerSettings/printerSettings1.bin"/><Relationship Id="rId8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a:lvl1pPr>
          </a:lstStyle>
          <a:p>
            <a:fld id="{8C452235-A097-0A49-8381-CFE72A0FFC3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C20D3-5D5C-2944-87D4-19E0E31D1BE2}" type="slidenum">
              <a:rPr lang="en-US"/>
              <a:pPr/>
              <a:t>1</a:t>
            </a:fld>
            <a:endParaRPr lang="en-US"/>
          </a:p>
        </p:txBody>
      </p:sp>
      <p:sp>
        <p:nvSpPr>
          <p:cNvPr id="10813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813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9ADE0E-FD99-564A-96F0-D357A925356C}" type="slidenum">
              <a:rPr lang="en-US"/>
              <a:pPr/>
              <a:t>22</a:t>
            </a:fld>
            <a:endParaRPr lang="en-US"/>
          </a:p>
        </p:txBody>
      </p:sp>
      <p:sp>
        <p:nvSpPr>
          <p:cNvPr id="249651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65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C6EC78-6DCA-D74B-B77E-F4E1D9CF4786}" type="slidenum">
              <a:rPr lang="en-US"/>
              <a:pPr/>
              <a:t>23</a:t>
            </a:fld>
            <a:endParaRPr lang="en-US"/>
          </a:p>
        </p:txBody>
      </p:sp>
      <p:sp>
        <p:nvSpPr>
          <p:cNvPr id="249856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85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4A175-527E-5D4F-BCFF-784425D3E3DD}" type="slidenum">
              <a:rPr lang="en-US"/>
              <a:pPr/>
              <a:t>24</a:t>
            </a:fld>
            <a:endParaRPr lang="en-US"/>
          </a:p>
        </p:txBody>
      </p:sp>
      <p:sp>
        <p:nvSpPr>
          <p:cNvPr id="250061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006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66F81-D03D-4241-B09F-5E087418CC3F}" type="slidenum">
              <a:rPr lang="en-US"/>
              <a:pPr/>
              <a:t>25</a:t>
            </a:fld>
            <a:endParaRPr lang="en-US"/>
          </a:p>
        </p:txBody>
      </p:sp>
      <p:sp>
        <p:nvSpPr>
          <p:cNvPr id="250265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026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A826A-EC77-C44A-83D1-C4AC374A2376}" type="slidenum">
              <a:rPr lang="en-US"/>
              <a:pPr/>
              <a:t>26</a:t>
            </a:fld>
            <a:endParaRPr lang="en-US"/>
          </a:p>
        </p:txBody>
      </p:sp>
      <p:sp>
        <p:nvSpPr>
          <p:cNvPr id="25149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149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38C69A-6C9C-2549-A061-B442F746BDA2}" type="slidenum">
              <a:rPr lang="en-US"/>
              <a:pPr/>
              <a:t>27</a:t>
            </a:fld>
            <a:endParaRPr lang="en-US"/>
          </a:p>
        </p:txBody>
      </p:sp>
      <p:sp>
        <p:nvSpPr>
          <p:cNvPr id="251699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169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43302-FA2B-4C46-8AE8-EBF934B39478}" type="slidenum">
              <a:rPr lang="en-US"/>
              <a:pPr/>
              <a:t>28</a:t>
            </a:fld>
            <a:endParaRPr lang="en-US"/>
          </a:p>
        </p:txBody>
      </p:sp>
      <p:sp>
        <p:nvSpPr>
          <p:cNvPr id="25190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190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44EEB-DFE4-3446-9D8B-602F05209974}" type="slidenum">
              <a:rPr lang="en-US"/>
              <a:pPr/>
              <a:t>29</a:t>
            </a:fld>
            <a:endParaRPr lang="en-US"/>
          </a:p>
        </p:txBody>
      </p:sp>
      <p:sp>
        <p:nvSpPr>
          <p:cNvPr id="25210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10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4BA20-6479-FD46-ADC3-B7B08EFDCF4C}" type="slidenum">
              <a:rPr lang="en-US"/>
              <a:pPr/>
              <a:t>30</a:t>
            </a:fld>
            <a:endParaRPr lang="en-US"/>
          </a:p>
        </p:txBody>
      </p:sp>
      <p:sp>
        <p:nvSpPr>
          <p:cNvPr id="25231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31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77EFC-45A6-C94A-8F85-D67CE66850F5}" type="slidenum">
              <a:rPr lang="en-US"/>
              <a:pPr/>
              <a:t>31</a:t>
            </a:fld>
            <a:endParaRPr lang="en-US"/>
          </a:p>
        </p:txBody>
      </p:sp>
      <p:sp>
        <p:nvSpPr>
          <p:cNvPr id="25251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51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8F9C3-283C-154C-B6EC-C77D679C5065}" type="slidenum">
              <a:rPr lang="en-US"/>
              <a:pPr/>
              <a:t>2</a:t>
            </a:fld>
            <a:endParaRPr lang="en-US"/>
          </a:p>
        </p:txBody>
      </p:sp>
      <p:sp>
        <p:nvSpPr>
          <p:cNvPr id="249241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24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30220-E25E-BA4F-A576-2299204D25B1}" type="slidenum">
              <a:rPr lang="en-US"/>
              <a:pPr/>
              <a:t>32</a:t>
            </a:fld>
            <a:endParaRPr lang="en-US"/>
          </a:p>
        </p:txBody>
      </p:sp>
      <p:sp>
        <p:nvSpPr>
          <p:cNvPr id="25272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72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E175D-4505-CE4B-8760-5B88CCBBEFBF}" type="slidenum">
              <a:rPr lang="en-US"/>
              <a:pPr/>
              <a:t>33</a:t>
            </a:fld>
            <a:endParaRPr lang="en-US"/>
          </a:p>
        </p:txBody>
      </p:sp>
      <p:sp>
        <p:nvSpPr>
          <p:cNvPr id="252928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92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935D6B-2AEB-0E4B-84E3-313F11AB1432}" type="slidenum">
              <a:rPr lang="en-US"/>
              <a:pPr/>
              <a:t>34</a:t>
            </a:fld>
            <a:endParaRPr lang="en-US"/>
          </a:p>
        </p:txBody>
      </p:sp>
      <p:sp>
        <p:nvSpPr>
          <p:cNvPr id="253133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13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36916A-51E8-FB4C-92BC-D7ED68160AED}" type="slidenum">
              <a:rPr lang="en-US"/>
              <a:pPr/>
              <a:t>35</a:t>
            </a:fld>
            <a:endParaRPr lang="en-US"/>
          </a:p>
        </p:txBody>
      </p:sp>
      <p:sp>
        <p:nvSpPr>
          <p:cNvPr id="254157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15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281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530E18DF-B028-974B-A027-89FCF225D4EB}" type="slidenum">
              <a:rPr lang="en-US" sz="1200" b="0"/>
              <a:pPr algn="r"/>
              <a:t>36</a:t>
            </a:fld>
            <a:endParaRPr lang="en-US" sz="1200" b="0"/>
          </a:p>
        </p:txBody>
      </p:sp>
      <p:sp>
        <p:nvSpPr>
          <p:cNvPr id="1442819"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42820"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486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51EBC870-2E3E-6249-80CC-472C493B5F2C}" type="slidenum">
              <a:rPr lang="en-US" sz="1200" b="0"/>
              <a:pPr algn="r"/>
              <a:t>48</a:t>
            </a:fld>
            <a:endParaRPr lang="en-US" sz="1200" b="0"/>
          </a:p>
        </p:txBody>
      </p:sp>
      <p:sp>
        <p:nvSpPr>
          <p:cNvPr id="1444867"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44868"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691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5C7B51A2-86C1-C64D-A883-1FF64CDB25E1}" type="slidenum">
              <a:rPr lang="en-US" sz="1200" b="0"/>
              <a:pPr algn="r"/>
              <a:t>49</a:t>
            </a:fld>
            <a:endParaRPr lang="en-US" sz="1200" b="0"/>
          </a:p>
        </p:txBody>
      </p:sp>
      <p:sp>
        <p:nvSpPr>
          <p:cNvPr id="1446915"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46916"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896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CCBF56C7-0E7D-4544-B1E9-ECBF3A484B46}" type="slidenum">
              <a:rPr lang="en-US" sz="1200" b="0"/>
              <a:pPr algn="r"/>
              <a:t>50</a:t>
            </a:fld>
            <a:endParaRPr lang="en-US" sz="1200" b="0"/>
          </a:p>
        </p:txBody>
      </p:sp>
      <p:sp>
        <p:nvSpPr>
          <p:cNvPr id="1448963"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48964"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101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88AFDE9D-00FA-264B-A072-F57CE3C91338}" type="slidenum">
              <a:rPr lang="en-US" sz="1200" b="0"/>
              <a:pPr algn="r"/>
              <a:t>52</a:t>
            </a:fld>
            <a:endParaRPr lang="en-US" sz="1200" b="0"/>
          </a:p>
        </p:txBody>
      </p:sp>
      <p:sp>
        <p:nvSpPr>
          <p:cNvPr id="1451011"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51012"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30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8B4C1B18-B84D-844B-8B5B-E584442DDFB8}" type="slidenum">
              <a:rPr lang="en-US" sz="1200" b="0"/>
              <a:pPr algn="r"/>
              <a:t>54</a:t>
            </a:fld>
            <a:endParaRPr lang="en-US" sz="1200" b="0"/>
          </a:p>
        </p:txBody>
      </p:sp>
      <p:sp>
        <p:nvSpPr>
          <p:cNvPr id="1453059"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53060"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B4C3BA-B167-0B4F-B5BC-6EE003256D12}" type="slidenum">
              <a:rPr lang="en-US"/>
              <a:pPr/>
              <a:t>3</a:t>
            </a:fld>
            <a:endParaRPr lang="en-US"/>
          </a:p>
        </p:txBody>
      </p:sp>
      <p:sp>
        <p:nvSpPr>
          <p:cNvPr id="249446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44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B0EB3-82B9-4F47-89E8-C225BE965F76}" type="slidenum">
              <a:rPr lang="en-US"/>
              <a:pPr/>
              <a:t>59</a:t>
            </a:fld>
            <a:endParaRPr lang="en-US"/>
          </a:p>
        </p:txBody>
      </p:sp>
      <p:sp>
        <p:nvSpPr>
          <p:cNvPr id="254361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36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AF039-A352-DC4A-ACC6-FCA3F1349CA4}" type="slidenum">
              <a:rPr lang="en-US"/>
              <a:pPr/>
              <a:t>60</a:t>
            </a:fld>
            <a:endParaRPr lang="en-US"/>
          </a:p>
        </p:txBody>
      </p:sp>
      <p:sp>
        <p:nvSpPr>
          <p:cNvPr id="254566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56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6E873-E442-3441-BAB6-F499774C1E78}" type="slidenum">
              <a:rPr lang="en-US"/>
              <a:pPr/>
              <a:t>61</a:t>
            </a:fld>
            <a:endParaRPr lang="en-US"/>
          </a:p>
        </p:txBody>
      </p:sp>
      <p:sp>
        <p:nvSpPr>
          <p:cNvPr id="254771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77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FA28A-B119-4247-B680-0ADF4287CA56}" type="slidenum">
              <a:rPr lang="en-US"/>
              <a:pPr/>
              <a:t>62</a:t>
            </a:fld>
            <a:endParaRPr lang="en-US"/>
          </a:p>
        </p:txBody>
      </p:sp>
      <p:sp>
        <p:nvSpPr>
          <p:cNvPr id="254976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97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12AF0-AC19-5844-9B27-1BBF5F6067FB}" type="slidenum">
              <a:rPr lang="en-US"/>
              <a:pPr/>
              <a:t>63</a:t>
            </a:fld>
            <a:endParaRPr lang="en-US"/>
          </a:p>
        </p:txBody>
      </p:sp>
      <p:sp>
        <p:nvSpPr>
          <p:cNvPr id="255181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518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EA617D-77D3-894E-A81A-08BC94436A8E}" type="slidenum">
              <a:rPr lang="en-US"/>
              <a:pPr/>
              <a:t>71</a:t>
            </a:fld>
            <a:endParaRPr lang="en-US"/>
          </a:p>
        </p:txBody>
      </p:sp>
      <p:sp>
        <p:nvSpPr>
          <p:cNvPr id="255385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538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E34353-7541-094D-A01A-1CF0846DF290}" type="slidenum">
              <a:rPr lang="en-US"/>
              <a:pPr/>
              <a:t>72</a:t>
            </a:fld>
            <a:endParaRPr lang="en-US"/>
          </a:p>
        </p:txBody>
      </p:sp>
      <p:sp>
        <p:nvSpPr>
          <p:cNvPr id="255590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559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2DE58-F8D2-B54F-AA4D-F2FDD367DDEF}" type="slidenum">
              <a:rPr lang="en-US"/>
              <a:pPr/>
              <a:t>73</a:t>
            </a:fld>
            <a:endParaRPr lang="en-US"/>
          </a:p>
        </p:txBody>
      </p:sp>
      <p:sp>
        <p:nvSpPr>
          <p:cNvPr id="255795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579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A5543C-D50B-EE43-9631-05C81BE0125E}" type="slidenum">
              <a:rPr lang="en-US"/>
              <a:pPr/>
              <a:t>74</a:t>
            </a:fld>
            <a:endParaRPr lang="en-US"/>
          </a:p>
        </p:txBody>
      </p:sp>
      <p:sp>
        <p:nvSpPr>
          <p:cNvPr id="256000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0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F1DCC-A0F0-1844-931F-84C17E97FE64}" type="slidenum">
              <a:rPr lang="en-US"/>
              <a:pPr/>
              <a:t>75</a:t>
            </a:fld>
            <a:endParaRPr lang="en-US"/>
          </a:p>
        </p:txBody>
      </p:sp>
      <p:sp>
        <p:nvSpPr>
          <p:cNvPr id="25702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02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5D7217-F7A6-9C4D-B402-A0E6007ACEE8}" type="slidenum">
              <a:rPr lang="en-US"/>
              <a:pPr/>
              <a:t>4</a:t>
            </a:fld>
            <a:endParaRPr lang="en-US"/>
          </a:p>
        </p:txBody>
      </p:sp>
      <p:sp>
        <p:nvSpPr>
          <p:cNvPr id="23480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480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2FDC12-2A85-8F4C-B7BF-57C8DA7C68A5}" type="slidenum">
              <a:rPr lang="en-US"/>
              <a:pPr/>
              <a:t>76</a:t>
            </a:fld>
            <a:endParaRPr lang="en-US"/>
          </a:p>
        </p:txBody>
      </p:sp>
      <p:sp>
        <p:nvSpPr>
          <p:cNvPr id="25722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22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5A66E-2268-E042-B784-12E465CD94FC}" type="slidenum">
              <a:rPr lang="en-US"/>
              <a:pPr/>
              <a:t>77</a:t>
            </a:fld>
            <a:endParaRPr lang="en-US"/>
          </a:p>
        </p:txBody>
      </p:sp>
      <p:sp>
        <p:nvSpPr>
          <p:cNvPr id="25743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43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81D6B-F1C9-E744-AC6E-B2DF2A49BCD5}" type="slidenum">
              <a:rPr lang="en-US"/>
              <a:pPr/>
              <a:t>78</a:t>
            </a:fld>
            <a:endParaRPr lang="en-US"/>
          </a:p>
        </p:txBody>
      </p:sp>
      <p:sp>
        <p:nvSpPr>
          <p:cNvPr id="25763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63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130938-5BB2-E949-A956-4EA0C72C3515}" type="slidenum">
              <a:rPr lang="en-US"/>
              <a:pPr/>
              <a:t>79</a:t>
            </a:fld>
            <a:endParaRPr lang="en-US"/>
          </a:p>
        </p:txBody>
      </p:sp>
      <p:sp>
        <p:nvSpPr>
          <p:cNvPr id="25784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84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F48A0-B74F-5B4E-BB3E-B78A4BF536B7}" type="slidenum">
              <a:rPr lang="en-US"/>
              <a:pPr/>
              <a:t>80</a:t>
            </a:fld>
            <a:endParaRPr lang="en-US"/>
          </a:p>
        </p:txBody>
      </p:sp>
      <p:sp>
        <p:nvSpPr>
          <p:cNvPr id="258048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04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1E490-15D8-0241-93B1-5391B9FD805B}" type="slidenum">
              <a:rPr lang="en-US"/>
              <a:pPr/>
              <a:t>81</a:t>
            </a:fld>
            <a:endParaRPr lang="en-US"/>
          </a:p>
        </p:txBody>
      </p:sp>
      <p:sp>
        <p:nvSpPr>
          <p:cNvPr id="258253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25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61B11-CB2B-3F49-9D66-DD091C0DA522}" type="slidenum">
              <a:rPr lang="en-US"/>
              <a:pPr/>
              <a:t>82</a:t>
            </a:fld>
            <a:endParaRPr lang="en-US"/>
          </a:p>
        </p:txBody>
      </p:sp>
      <p:sp>
        <p:nvSpPr>
          <p:cNvPr id="258457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45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F9A6B-3DF2-9445-8948-65C12938C92E}" type="slidenum">
              <a:rPr lang="en-US"/>
              <a:pPr/>
              <a:t>83</a:t>
            </a:fld>
            <a:endParaRPr lang="en-US"/>
          </a:p>
        </p:txBody>
      </p:sp>
      <p:sp>
        <p:nvSpPr>
          <p:cNvPr id="253337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33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62F0F-E2F8-5D44-9727-BB3CA20795DE}" type="slidenum">
              <a:rPr lang="en-US"/>
              <a:pPr/>
              <a:t>84</a:t>
            </a:fld>
            <a:endParaRPr lang="en-US"/>
          </a:p>
        </p:txBody>
      </p:sp>
      <p:sp>
        <p:nvSpPr>
          <p:cNvPr id="253542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54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F99CE5-F6FA-024C-8B5D-F2DC20623FCC}" type="slidenum">
              <a:rPr lang="en-US"/>
              <a:pPr/>
              <a:t>85</a:t>
            </a:fld>
            <a:endParaRPr lang="en-US"/>
          </a:p>
        </p:txBody>
      </p:sp>
      <p:sp>
        <p:nvSpPr>
          <p:cNvPr id="253747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747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AF39AD-C090-5046-8087-8426422BC3B0}" type="slidenum">
              <a:rPr lang="en-US"/>
              <a:pPr/>
              <a:t>7</a:t>
            </a:fld>
            <a:endParaRPr lang="en-US"/>
          </a:p>
        </p:txBody>
      </p:sp>
      <p:sp>
        <p:nvSpPr>
          <p:cNvPr id="25620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2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E9A683-67E8-3C48-9B1A-61D546B6E208}" type="slidenum">
              <a:rPr lang="en-US"/>
              <a:pPr/>
              <a:t>8</a:t>
            </a:fld>
            <a:endParaRPr lang="en-US"/>
          </a:p>
        </p:txBody>
      </p:sp>
      <p:sp>
        <p:nvSpPr>
          <p:cNvPr id="25640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4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27E68-81D0-F843-B06A-7E4A082FBD3A}" type="slidenum">
              <a:rPr lang="en-US"/>
              <a:pPr/>
              <a:t>9</a:t>
            </a:fld>
            <a:endParaRPr lang="en-US"/>
          </a:p>
        </p:txBody>
      </p:sp>
      <p:sp>
        <p:nvSpPr>
          <p:cNvPr id="25661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61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26935-DD99-FB47-A1AD-2620D15C70A7}" type="slidenum">
              <a:rPr lang="en-US"/>
              <a:pPr/>
              <a:t>10</a:t>
            </a:fld>
            <a:endParaRPr lang="en-US"/>
          </a:p>
        </p:txBody>
      </p:sp>
      <p:sp>
        <p:nvSpPr>
          <p:cNvPr id="25681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81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F1DCC-A0F0-1844-931F-84C17E97FE64}" type="slidenum">
              <a:rPr lang="en-US"/>
              <a:pPr/>
              <a:t>11</a:t>
            </a:fld>
            <a:endParaRPr lang="en-US"/>
          </a:p>
        </p:txBody>
      </p:sp>
      <p:sp>
        <p:nvSpPr>
          <p:cNvPr id="25702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0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148" name="Rectangle 4"/>
          <p:cNvSpPr>
            <a:spLocks noGrp="1" noChangeArrowheads="1"/>
          </p:cNvSpPr>
          <p:nvPr>
            <p:ph type="dt" sz="half" idx="2"/>
          </p:nvPr>
        </p:nvSpPr>
        <p:spPr/>
        <p:txBody>
          <a:bodyPr/>
          <a:lstStyle>
            <a:lvl1pPr>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endParaRPr lang="en-US"/>
          </a:p>
        </p:txBody>
      </p:sp>
      <p:sp>
        <p:nvSpPr>
          <p:cNvPr id="6150" name="Rectangle 6"/>
          <p:cNvSpPr>
            <a:spLocks noGrp="1" noChangeArrowheads="1"/>
          </p:cNvSpPr>
          <p:nvPr>
            <p:ph type="sldNum" sz="quarter" idx="4"/>
          </p:nvPr>
        </p:nvSpPr>
        <p:spPr/>
        <p:txBody>
          <a:bodyPr/>
          <a:lstStyle>
            <a:lvl1pPr>
              <a:defRPr/>
            </a:lvl1pPr>
          </a:lstStyle>
          <a:p>
            <a:fld id="{7B58E143-0D65-EB4A-B514-9872DF3F5C0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CA951A-DA93-D24F-AACE-31C7EEDF4A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367A43-D718-9A4E-A25E-87CC527FFCC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2FCCC-21D1-834D-B7F2-76598A2B72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95228C-6F6E-494C-B990-A6E76C37EE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E657A0-4445-9448-A612-5C9B5ED49F5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1B8CFD-29C9-474C-A643-8C312AE0166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A6C2AE-4E28-0C4D-92D0-BBEC4C64ABD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979331F-697A-584D-A1ED-F01477C281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EEADDE-D27C-FE44-A901-17B3D62231A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5CEAF4-1EDA-554B-8EDB-9F9DD2DCE0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ea typeface="+mn-ea"/>
                <a:cs typeface="+mn-cs"/>
              </a:defRPr>
            </a:lvl1pPr>
          </a:lstStyle>
          <a:p>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ea typeface="+mn-ea"/>
                <a:cs typeface="+mn-cs"/>
              </a:defRPr>
            </a:lvl1pPr>
          </a:lstStyle>
          <a:p>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ea typeface="+mn-ea"/>
                <a:cs typeface="+mn-cs"/>
              </a:defRPr>
            </a:lvl1pPr>
          </a:lstStyle>
          <a:p>
            <a:fld id="{821F7C17-F2EB-5F4C-BF57-B461B021DAF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2pPr>
      <a:lvl3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3pPr>
      <a:lvl4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4pPr>
      <a:lvl5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5pPr>
      <a:lvl6pPr marL="4572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6pPr>
      <a:lvl7pPr marL="9144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7pPr>
      <a:lvl8pPr marL="13716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8pPr>
      <a:lvl9pPr marL="18288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5.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0322" name="Rectangle 2"/>
          <p:cNvSpPr>
            <a:spLocks noGrp="1" noChangeArrowheads="1"/>
          </p:cNvSpPr>
          <p:nvPr>
            <p:ph type="ctrTitle"/>
          </p:nvPr>
        </p:nvSpPr>
        <p:spPr>
          <a:xfrm>
            <a:off x="0" y="1371600"/>
            <a:ext cx="9144000" cy="1143000"/>
          </a:xfrm>
        </p:spPr>
        <p:txBody>
          <a:bodyPr/>
          <a:lstStyle/>
          <a:p>
            <a:r>
              <a:rPr lang="en-US" sz="4000"/>
              <a:t>Psych 156A/ Ling 150:</a:t>
            </a:r>
            <a:br>
              <a:rPr lang="en-US" sz="4000"/>
            </a:br>
            <a:r>
              <a:rPr lang="en-US" sz="4000"/>
              <a:t>Acquisition of Language II</a:t>
            </a:r>
            <a:endParaRPr lang="en-US"/>
          </a:p>
        </p:txBody>
      </p:sp>
      <p:sp>
        <p:nvSpPr>
          <p:cNvPr id="1080323" name="Rectangle 3"/>
          <p:cNvSpPr>
            <a:spLocks noGrp="1" noChangeArrowheads="1"/>
          </p:cNvSpPr>
          <p:nvPr>
            <p:ph type="subTitle" idx="1"/>
          </p:nvPr>
        </p:nvSpPr>
        <p:spPr>
          <a:xfrm>
            <a:off x="457200" y="3352800"/>
            <a:ext cx="8229600" cy="1752600"/>
          </a:xfrm>
        </p:spPr>
        <p:txBody>
          <a:bodyPr/>
          <a:lstStyle/>
          <a:p>
            <a:r>
              <a:rPr lang="en-US"/>
              <a:t>Lecture 17</a:t>
            </a:r>
          </a:p>
          <a:p>
            <a:r>
              <a:rPr lang="en-US"/>
              <a:t>Learning Language Structure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7170" name="Text Box 2"/>
          <p:cNvSpPr txBox="1">
            <a:spLocks noChangeArrowheads="1"/>
          </p:cNvSpPr>
          <p:nvPr/>
        </p:nvSpPr>
        <p:spPr bwMode="auto">
          <a:xfrm>
            <a:off x="304800" y="1371600"/>
            <a:ext cx="8839200" cy="3785652"/>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2: Verb Second</a:t>
            </a:r>
            <a:endParaRPr lang="en-US" b="0"/>
          </a:p>
          <a:p>
            <a:endParaRPr lang="en-US" b="0">
              <a:solidFill>
                <a:srgbClr val="B08DF6"/>
              </a:solidFill>
            </a:endParaRPr>
          </a:p>
          <a:p>
            <a:r>
              <a:rPr lang="en-US" b="0">
                <a:solidFill>
                  <a:schemeClr val="bg2"/>
                </a:solidFill>
              </a:rPr>
              <a:t>Verb</a:t>
            </a:r>
            <a:r>
              <a:rPr lang="en-US" b="0"/>
              <a:t> moves to second phrasal position, </a:t>
            </a:r>
            <a:r>
              <a:rPr lang="en-US" b="0">
                <a:solidFill>
                  <a:schemeClr val="accent2"/>
                </a:solidFill>
              </a:rPr>
              <a:t>some other phrase</a:t>
            </a:r>
            <a:r>
              <a:rPr lang="en-US" b="0"/>
              <a:t> moves to the first position (German)</a:t>
            </a:r>
          </a:p>
          <a:p>
            <a:r>
              <a:rPr lang="en-US" b="0">
                <a:solidFill>
                  <a:schemeClr val="hlink"/>
                </a:solidFill>
              </a:rPr>
              <a:t>Sarah</a:t>
            </a:r>
            <a:r>
              <a:rPr lang="en-US" b="0"/>
              <a:t>     </a:t>
            </a:r>
            <a:r>
              <a:rPr lang="en-US" b="0">
                <a:solidFill>
                  <a:schemeClr val="bg2"/>
                </a:solidFill>
              </a:rPr>
              <a:t>liest</a:t>
            </a:r>
            <a:r>
              <a:rPr lang="en-US" b="0"/>
              <a:t>    </a:t>
            </a:r>
            <a:r>
              <a:rPr lang="en-US" b="0" baseline="-25000">
                <a:solidFill>
                  <a:schemeClr val="hlink"/>
                </a:solidFill>
              </a:rPr>
              <a:t>Sarah</a:t>
            </a:r>
            <a:r>
              <a:rPr lang="en-US" b="0" baseline="-25000">
                <a:solidFill>
                  <a:srgbClr val="66FF5D"/>
                </a:solidFill>
              </a:rPr>
              <a:t>  </a:t>
            </a:r>
            <a:r>
              <a:rPr lang="en-US" b="0">
                <a:solidFill>
                  <a:schemeClr val="accent2"/>
                </a:solidFill>
              </a:rPr>
              <a:t>das Buch</a:t>
            </a:r>
            <a:r>
              <a:rPr lang="en-US" b="0">
                <a:solidFill>
                  <a:srgbClr val="F25BFF"/>
                </a:solidFill>
              </a:rPr>
              <a:t>  </a:t>
            </a:r>
            <a:r>
              <a:rPr lang="en-US" b="0" baseline="-25000">
                <a:solidFill>
                  <a:schemeClr val="bg2"/>
                </a:solidFill>
              </a:rPr>
              <a:t>liest</a:t>
            </a:r>
            <a:endParaRPr lang="en-US" b="0"/>
          </a:p>
          <a:p>
            <a:r>
              <a:rPr lang="en-US" b="0" i="1">
                <a:solidFill>
                  <a:schemeClr val="hlink"/>
                </a:solidFill>
              </a:rPr>
              <a:t>Sarah</a:t>
            </a:r>
            <a:r>
              <a:rPr lang="en-US" b="0" i="1"/>
              <a:t>     </a:t>
            </a:r>
            <a:r>
              <a:rPr lang="en-US" b="0" i="1">
                <a:solidFill>
                  <a:schemeClr val="bg2"/>
                </a:solidFill>
              </a:rPr>
              <a:t>reads</a:t>
            </a:r>
            <a:r>
              <a:rPr lang="en-US" b="0" i="1">
                <a:solidFill>
                  <a:schemeClr val="tx2"/>
                </a:solidFill>
              </a:rPr>
              <a:t> </a:t>
            </a:r>
            <a:r>
              <a:rPr lang="en-US" b="0" i="1"/>
              <a:t>        </a:t>
            </a:r>
            <a:r>
              <a:rPr lang="en-US" b="0" i="1">
                <a:solidFill>
                  <a:schemeClr val="accent2"/>
                </a:solidFill>
              </a:rPr>
              <a:t>the book</a:t>
            </a:r>
            <a:r>
              <a:rPr lang="en-US" b="0"/>
              <a:t>	  “Sarah reads the book.”</a:t>
            </a:r>
          </a:p>
          <a:p>
            <a:endParaRPr lang="en-US" b="0"/>
          </a:p>
          <a:p>
            <a:r>
              <a:rPr lang="en-US" b="0">
                <a:solidFill>
                  <a:schemeClr val="accent2"/>
                </a:solidFill>
              </a:rPr>
              <a:t>Das Buch</a:t>
            </a:r>
            <a:r>
              <a:rPr lang="en-US" b="0"/>
              <a:t>     </a:t>
            </a:r>
            <a:r>
              <a:rPr lang="en-US" b="0">
                <a:solidFill>
                  <a:schemeClr val="bg2"/>
                </a:solidFill>
              </a:rPr>
              <a:t>liest</a:t>
            </a:r>
            <a:r>
              <a:rPr lang="en-US" b="0"/>
              <a:t>     </a:t>
            </a:r>
            <a:r>
              <a:rPr lang="en-US" b="0">
                <a:solidFill>
                  <a:schemeClr val="hlink"/>
                </a:solidFill>
              </a:rPr>
              <a:t>Sarah</a:t>
            </a:r>
            <a:r>
              <a:rPr lang="en-US" b="0" baseline="-25000">
                <a:solidFill>
                  <a:srgbClr val="66FF5D"/>
                </a:solidFill>
              </a:rPr>
              <a:t>  </a:t>
            </a:r>
            <a:r>
              <a:rPr lang="en-US" b="0" baseline="-25000">
                <a:solidFill>
                  <a:schemeClr val="accent2"/>
                </a:solidFill>
              </a:rPr>
              <a:t>das Buch</a:t>
            </a:r>
            <a:r>
              <a:rPr lang="en-US" b="0" baseline="-25000">
                <a:solidFill>
                  <a:srgbClr val="F25BFF"/>
                </a:solidFill>
              </a:rPr>
              <a:t> </a:t>
            </a:r>
            <a:r>
              <a:rPr lang="en-US" b="0" baseline="-25000">
                <a:solidFill>
                  <a:srgbClr val="66FF5D"/>
                </a:solidFill>
              </a:rPr>
              <a:t> </a:t>
            </a:r>
            <a:r>
              <a:rPr lang="en-US" b="0" baseline="-25000">
                <a:solidFill>
                  <a:schemeClr val="bg2"/>
                </a:solidFill>
              </a:rPr>
              <a:t>liest</a:t>
            </a:r>
            <a:endParaRPr lang="en-US" b="0"/>
          </a:p>
          <a:p>
            <a:r>
              <a:rPr lang="en-US" b="0" i="1">
                <a:solidFill>
                  <a:schemeClr val="accent2"/>
                </a:solidFill>
              </a:rPr>
              <a:t>The book</a:t>
            </a:r>
            <a:r>
              <a:rPr lang="en-US" b="0" i="1"/>
              <a:t>      </a:t>
            </a:r>
            <a:r>
              <a:rPr lang="en-US" b="0" i="1">
                <a:solidFill>
                  <a:schemeClr val="bg2"/>
                </a:solidFill>
              </a:rPr>
              <a:t>reads</a:t>
            </a:r>
            <a:r>
              <a:rPr lang="en-US" b="0" i="1"/>
              <a:t>  </a:t>
            </a:r>
            <a:r>
              <a:rPr lang="en-US" b="0" i="1">
                <a:solidFill>
                  <a:schemeClr val="hlink"/>
                </a:solidFill>
              </a:rPr>
              <a:t>Sarah</a:t>
            </a:r>
            <a:r>
              <a:rPr lang="en-US" b="0" i="1">
                <a:solidFill>
                  <a:srgbClr val="66FF5D"/>
                </a:solidFill>
              </a:rPr>
              <a:t>	</a:t>
            </a:r>
            <a:r>
              <a:rPr lang="en-US" b="0">
                <a:solidFill>
                  <a:srgbClr val="66FF5D"/>
                </a:solidFill>
              </a:rPr>
              <a:t>	</a:t>
            </a:r>
            <a:r>
              <a:rPr lang="en-US" b="0"/>
              <a:t>“Sarah reads the book.”</a:t>
            </a:r>
          </a:p>
          <a:p>
            <a:endParaRPr lang="en-US" b="0"/>
          </a:p>
        </p:txBody>
      </p:sp>
      <p:sp>
        <p:nvSpPr>
          <p:cNvPr id="2567171"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2567172" name="AutoShape 4"/>
          <p:cNvSpPr>
            <a:spLocks noChangeArrowheads="1"/>
          </p:cNvSpPr>
          <p:nvPr/>
        </p:nvSpPr>
        <p:spPr bwMode="auto">
          <a:xfrm>
            <a:off x="25146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7173" name="AutoShape 5"/>
          <p:cNvSpPr>
            <a:spLocks noChangeArrowheads="1"/>
          </p:cNvSpPr>
          <p:nvPr/>
        </p:nvSpPr>
        <p:spPr bwMode="auto">
          <a:xfrm>
            <a:off x="45720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7174" name="AutoShape 6"/>
          <p:cNvSpPr>
            <a:spLocks noChangeArrowheads="1"/>
          </p:cNvSpPr>
          <p:nvPr/>
        </p:nvSpPr>
        <p:spPr bwMode="auto">
          <a:xfrm>
            <a:off x="1676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7175" name="AutoShape 7"/>
          <p:cNvSpPr>
            <a:spLocks noChangeArrowheads="1"/>
          </p:cNvSpPr>
          <p:nvPr/>
        </p:nvSpPr>
        <p:spPr bwMode="auto">
          <a:xfrm>
            <a:off x="533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7176" name="AutoShape 8"/>
          <p:cNvCxnSpPr>
            <a:cxnSpLocks noChangeShapeType="1"/>
            <a:stCxn id="2567173" idx="0"/>
            <a:endCxn id="2567174" idx="0"/>
          </p:cNvCxnSpPr>
          <p:nvPr/>
        </p:nvCxnSpPr>
        <p:spPr bwMode="auto">
          <a:xfrm rot="5400000" flipH="1">
            <a:off x="3390900" y="1562100"/>
            <a:ext cx="76200" cy="2895600"/>
          </a:xfrm>
          <a:prstGeom prst="curvedConnector3">
            <a:avLst>
              <a:gd name="adj1" fmla="val 400000"/>
            </a:avLst>
          </a:prstGeom>
          <a:noFill/>
          <a:ln w="9525">
            <a:solidFill>
              <a:schemeClr val="bg2"/>
            </a:solidFill>
            <a:round/>
            <a:headEnd/>
            <a:tailEnd type="triangle" w="med" len="med"/>
          </a:ln>
        </p:spPr>
      </p:cxnSp>
      <p:cxnSp>
        <p:nvCxnSpPr>
          <p:cNvPr id="2567177" name="AutoShape 9"/>
          <p:cNvCxnSpPr>
            <a:cxnSpLocks noChangeShapeType="1"/>
            <a:stCxn id="2567172" idx="0"/>
            <a:endCxn id="2567175" idx="0"/>
          </p:cNvCxnSpPr>
          <p:nvPr/>
        </p:nvCxnSpPr>
        <p:spPr bwMode="auto">
          <a:xfrm rot="5400000" flipH="1">
            <a:off x="1790700" y="2019300"/>
            <a:ext cx="76200" cy="1981200"/>
          </a:xfrm>
          <a:prstGeom prst="curvedConnector3">
            <a:avLst>
              <a:gd name="adj1" fmla="val 400000"/>
            </a:avLst>
          </a:prstGeom>
          <a:noFill/>
          <a:ln w="9525">
            <a:solidFill>
              <a:schemeClr val="hlink"/>
            </a:solidFill>
            <a:round/>
            <a:headEnd/>
            <a:tailEnd type="triangle" w="med" len="med"/>
          </a:ln>
        </p:spPr>
      </p:cxnSp>
      <p:sp>
        <p:nvSpPr>
          <p:cNvPr id="2567178" name="AutoShape 10"/>
          <p:cNvSpPr>
            <a:spLocks noChangeArrowheads="1"/>
          </p:cNvSpPr>
          <p:nvPr/>
        </p:nvSpPr>
        <p:spPr bwMode="auto">
          <a:xfrm>
            <a:off x="4114800" y="4114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7179" name="AutoShape 11"/>
          <p:cNvSpPr>
            <a:spLocks noChangeArrowheads="1"/>
          </p:cNvSpPr>
          <p:nvPr/>
        </p:nvSpPr>
        <p:spPr bwMode="auto">
          <a:xfrm>
            <a:off x="4724400" y="4114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7180" name="AutoShape 12"/>
          <p:cNvSpPr>
            <a:spLocks noChangeArrowheads="1"/>
          </p:cNvSpPr>
          <p:nvPr/>
        </p:nvSpPr>
        <p:spPr bwMode="auto">
          <a:xfrm>
            <a:off x="1828800" y="40386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7181" name="AutoShape 13"/>
          <p:cNvSpPr>
            <a:spLocks noChangeArrowheads="1"/>
          </p:cNvSpPr>
          <p:nvPr/>
        </p:nvSpPr>
        <p:spPr bwMode="auto">
          <a:xfrm>
            <a:off x="685800" y="40386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7182" name="AutoShape 14"/>
          <p:cNvCxnSpPr>
            <a:cxnSpLocks noChangeShapeType="1"/>
            <a:stCxn id="2567179" idx="0"/>
            <a:endCxn id="2567180" idx="0"/>
          </p:cNvCxnSpPr>
          <p:nvPr/>
        </p:nvCxnSpPr>
        <p:spPr bwMode="auto">
          <a:xfrm rot="5400000" flipH="1">
            <a:off x="3543300" y="2628900"/>
            <a:ext cx="76200" cy="2895600"/>
          </a:xfrm>
          <a:prstGeom prst="curvedConnector3">
            <a:avLst>
              <a:gd name="adj1" fmla="val 400000"/>
            </a:avLst>
          </a:prstGeom>
          <a:noFill/>
          <a:ln w="9525">
            <a:solidFill>
              <a:schemeClr val="bg2"/>
            </a:solidFill>
            <a:round/>
            <a:headEnd/>
            <a:tailEnd type="triangle" w="med" len="med"/>
          </a:ln>
        </p:spPr>
      </p:cxnSp>
      <p:cxnSp>
        <p:nvCxnSpPr>
          <p:cNvPr id="2567183" name="AutoShape 15"/>
          <p:cNvCxnSpPr>
            <a:cxnSpLocks noChangeShapeType="1"/>
            <a:stCxn id="2567178" idx="0"/>
            <a:endCxn id="2567181" idx="0"/>
          </p:cNvCxnSpPr>
          <p:nvPr/>
        </p:nvCxnSpPr>
        <p:spPr bwMode="auto">
          <a:xfrm rot="5400000" flipH="1">
            <a:off x="2667000" y="2362200"/>
            <a:ext cx="76200" cy="3429000"/>
          </a:xfrm>
          <a:prstGeom prst="curvedConnector3">
            <a:avLst>
              <a:gd name="adj1" fmla="val 400000"/>
            </a:avLst>
          </a:prstGeom>
          <a:noFill/>
          <a:ln w="9525">
            <a:solidFill>
              <a:schemeClr val="accent2"/>
            </a:solidFill>
            <a:round/>
            <a:headEnd/>
            <a:tailEnd type="triangle" w="med" len="med"/>
          </a:ln>
        </p:spPr>
      </p:cxnSp>
      <p:sp>
        <p:nvSpPr>
          <p:cNvPr id="2567184" name="Text Box 16"/>
          <p:cNvSpPr txBox="1">
            <a:spLocks noChangeArrowheads="1"/>
          </p:cNvSpPr>
          <p:nvPr/>
        </p:nvSpPr>
        <p:spPr bwMode="auto">
          <a:xfrm>
            <a:off x="2971800" y="4953000"/>
            <a:ext cx="54117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sentence</a:t>
            </a:r>
          </a:p>
        </p:txBody>
      </p:sp>
      <p:sp>
        <p:nvSpPr>
          <p:cNvPr id="17" name="Oval 16"/>
          <p:cNvSpPr>
            <a:spLocks noChangeArrowheads="1"/>
          </p:cNvSpPr>
          <p:nvPr/>
        </p:nvSpPr>
        <p:spPr bwMode="auto">
          <a:xfrm>
            <a:off x="4114800" y="137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8" name="Oval 32"/>
          <p:cNvSpPr>
            <a:spLocks noChangeArrowheads="1"/>
          </p:cNvSpPr>
          <p:nvPr/>
        </p:nvSpPr>
        <p:spPr bwMode="auto">
          <a:xfrm>
            <a:off x="4114800" y="1752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9" name="Oval 18"/>
          <p:cNvSpPr>
            <a:spLocks noChangeArrowheads="1"/>
          </p:cNvSpPr>
          <p:nvPr/>
        </p:nvSpPr>
        <p:spPr bwMode="auto">
          <a:xfrm>
            <a:off x="5410200" y="25908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9218" name="Text Box 2"/>
          <p:cNvSpPr txBox="1">
            <a:spLocks noChangeArrowheads="1"/>
          </p:cNvSpPr>
          <p:nvPr/>
        </p:nvSpPr>
        <p:spPr bwMode="auto">
          <a:xfrm>
            <a:off x="304800" y="1371600"/>
            <a:ext cx="8839200" cy="4893647"/>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2: Verb Second</a:t>
            </a:r>
            <a:endParaRPr lang="en-US" b="0"/>
          </a:p>
          <a:p>
            <a:endParaRPr lang="en-US" b="0">
              <a:solidFill>
                <a:srgbClr val="B08DF6"/>
              </a:solidFill>
            </a:endParaRPr>
          </a:p>
          <a:p>
            <a:r>
              <a:rPr lang="en-US" b="0">
                <a:solidFill>
                  <a:schemeClr val="bg2"/>
                </a:solidFill>
              </a:rPr>
              <a:t>Verb</a:t>
            </a:r>
            <a:r>
              <a:rPr lang="en-US" b="0"/>
              <a:t> moves to second phrasal position, </a:t>
            </a:r>
            <a:r>
              <a:rPr lang="en-US" b="0">
                <a:solidFill>
                  <a:schemeClr val="accent2"/>
                </a:solidFill>
              </a:rPr>
              <a:t>some other phrase</a:t>
            </a:r>
            <a:r>
              <a:rPr lang="en-US" b="0"/>
              <a:t> moves to the first position (German)</a:t>
            </a:r>
          </a:p>
          <a:p>
            <a:r>
              <a:rPr lang="en-US" b="0">
                <a:solidFill>
                  <a:schemeClr val="hlink"/>
                </a:solidFill>
              </a:rPr>
              <a:t>Sarah</a:t>
            </a:r>
            <a:r>
              <a:rPr lang="en-US" b="0"/>
              <a:t>     </a:t>
            </a:r>
            <a:r>
              <a:rPr lang="en-US" b="0">
                <a:solidFill>
                  <a:schemeClr val="bg2"/>
                </a:solidFill>
              </a:rPr>
              <a:t>liest</a:t>
            </a:r>
            <a:r>
              <a:rPr lang="en-US" b="0"/>
              <a:t>    </a:t>
            </a:r>
            <a:r>
              <a:rPr lang="en-US" b="0" baseline="-25000">
                <a:solidFill>
                  <a:schemeClr val="hlink"/>
                </a:solidFill>
              </a:rPr>
              <a:t>Sarah</a:t>
            </a:r>
            <a:r>
              <a:rPr lang="en-US" b="0" baseline="-25000">
                <a:solidFill>
                  <a:srgbClr val="66FF5D"/>
                </a:solidFill>
              </a:rPr>
              <a:t>  </a:t>
            </a:r>
            <a:r>
              <a:rPr lang="en-US" b="0">
                <a:solidFill>
                  <a:schemeClr val="accent2"/>
                </a:solidFill>
              </a:rPr>
              <a:t>das Buch</a:t>
            </a:r>
            <a:r>
              <a:rPr lang="en-US" b="0">
                <a:solidFill>
                  <a:srgbClr val="F25BFF"/>
                </a:solidFill>
              </a:rPr>
              <a:t>  </a:t>
            </a:r>
            <a:r>
              <a:rPr lang="en-US" b="0" baseline="-25000">
                <a:solidFill>
                  <a:schemeClr val="bg2"/>
                </a:solidFill>
              </a:rPr>
              <a:t>liest</a:t>
            </a:r>
            <a:endParaRPr lang="en-US" b="0"/>
          </a:p>
          <a:p>
            <a:r>
              <a:rPr lang="en-US" b="0" i="1">
                <a:solidFill>
                  <a:schemeClr val="hlink"/>
                </a:solidFill>
              </a:rPr>
              <a:t>Sarah</a:t>
            </a:r>
            <a:r>
              <a:rPr lang="en-US" b="0" i="1"/>
              <a:t>     </a:t>
            </a:r>
            <a:r>
              <a:rPr lang="en-US" b="0" i="1">
                <a:solidFill>
                  <a:schemeClr val="bg2"/>
                </a:solidFill>
              </a:rPr>
              <a:t>reads</a:t>
            </a:r>
            <a:r>
              <a:rPr lang="en-US" b="0" i="1">
                <a:solidFill>
                  <a:schemeClr val="tx2"/>
                </a:solidFill>
              </a:rPr>
              <a:t> </a:t>
            </a:r>
            <a:r>
              <a:rPr lang="en-US" b="0" i="1"/>
              <a:t>        </a:t>
            </a:r>
            <a:r>
              <a:rPr lang="en-US" b="0" i="1">
                <a:solidFill>
                  <a:schemeClr val="accent2"/>
                </a:solidFill>
              </a:rPr>
              <a:t>the book</a:t>
            </a:r>
            <a:r>
              <a:rPr lang="en-US" b="0"/>
              <a:t>	  “Sarah reads the book.”</a:t>
            </a:r>
          </a:p>
          <a:p>
            <a:endParaRPr lang="en-US" b="0"/>
          </a:p>
          <a:p>
            <a:r>
              <a:rPr lang="en-US" b="0">
                <a:solidFill>
                  <a:schemeClr val="accent2"/>
                </a:solidFill>
              </a:rPr>
              <a:t>Das Buch</a:t>
            </a:r>
            <a:r>
              <a:rPr lang="en-US" b="0"/>
              <a:t>     </a:t>
            </a:r>
            <a:r>
              <a:rPr lang="en-US" b="0">
                <a:solidFill>
                  <a:schemeClr val="bg2"/>
                </a:solidFill>
              </a:rPr>
              <a:t>liest</a:t>
            </a:r>
            <a:r>
              <a:rPr lang="en-US" b="0"/>
              <a:t>     </a:t>
            </a:r>
            <a:r>
              <a:rPr lang="en-US" b="0">
                <a:solidFill>
                  <a:schemeClr val="hlink"/>
                </a:solidFill>
              </a:rPr>
              <a:t>Sarah</a:t>
            </a:r>
            <a:r>
              <a:rPr lang="en-US" b="0" baseline="-25000">
                <a:solidFill>
                  <a:srgbClr val="66FF5D"/>
                </a:solidFill>
              </a:rPr>
              <a:t>  </a:t>
            </a:r>
            <a:r>
              <a:rPr lang="en-US" b="0" baseline="-25000">
                <a:solidFill>
                  <a:schemeClr val="accent2"/>
                </a:solidFill>
              </a:rPr>
              <a:t>das Buch</a:t>
            </a:r>
            <a:r>
              <a:rPr lang="en-US" b="0" baseline="-25000">
                <a:solidFill>
                  <a:srgbClr val="F25BFF"/>
                </a:solidFill>
              </a:rPr>
              <a:t> </a:t>
            </a:r>
            <a:r>
              <a:rPr lang="en-US" b="0" baseline="-25000">
                <a:solidFill>
                  <a:srgbClr val="66FF5D"/>
                </a:solidFill>
              </a:rPr>
              <a:t> </a:t>
            </a:r>
            <a:r>
              <a:rPr lang="en-US" b="0" baseline="-25000">
                <a:solidFill>
                  <a:schemeClr val="bg2"/>
                </a:solidFill>
              </a:rPr>
              <a:t>liest</a:t>
            </a:r>
            <a:endParaRPr lang="en-US" b="0"/>
          </a:p>
          <a:p>
            <a:r>
              <a:rPr lang="en-US" b="0" i="1">
                <a:solidFill>
                  <a:schemeClr val="accent2"/>
                </a:solidFill>
              </a:rPr>
              <a:t>The book</a:t>
            </a:r>
            <a:r>
              <a:rPr lang="en-US" b="0" i="1"/>
              <a:t>      </a:t>
            </a:r>
            <a:r>
              <a:rPr lang="en-US" b="0" i="1">
                <a:solidFill>
                  <a:schemeClr val="bg2"/>
                </a:solidFill>
              </a:rPr>
              <a:t>reads</a:t>
            </a:r>
            <a:r>
              <a:rPr lang="en-US" b="0" i="1"/>
              <a:t>  </a:t>
            </a:r>
            <a:r>
              <a:rPr lang="en-US" b="0" i="1">
                <a:solidFill>
                  <a:schemeClr val="hlink"/>
                </a:solidFill>
              </a:rPr>
              <a:t>Sarah</a:t>
            </a:r>
            <a:r>
              <a:rPr lang="en-US" b="0" i="1">
                <a:solidFill>
                  <a:srgbClr val="66FF5D"/>
                </a:solidFill>
              </a:rPr>
              <a:t>	</a:t>
            </a:r>
            <a:r>
              <a:rPr lang="en-US" b="0">
                <a:solidFill>
                  <a:srgbClr val="66FF5D"/>
                </a:solidFill>
              </a:rPr>
              <a:t>	</a:t>
            </a:r>
            <a:r>
              <a:rPr lang="en-US" b="0"/>
              <a:t>“Sarah reads the book.”</a:t>
            </a:r>
          </a:p>
          <a:p>
            <a:endParaRPr lang="en-US" b="0"/>
          </a:p>
          <a:p>
            <a:endParaRPr lang="en-US" b="0"/>
          </a:p>
          <a:p>
            <a:r>
              <a:rPr lang="en-US" b="0"/>
              <a:t>Verb does not move (English)</a:t>
            </a:r>
          </a:p>
          <a:p>
            <a:r>
              <a:rPr lang="en-US" b="0">
                <a:solidFill>
                  <a:schemeClr val="hlink"/>
                </a:solidFill>
              </a:rPr>
              <a:t>Sarah</a:t>
            </a:r>
            <a:r>
              <a:rPr lang="en-US" b="0"/>
              <a:t> </a:t>
            </a:r>
            <a:r>
              <a:rPr lang="en-US" b="0">
                <a:solidFill>
                  <a:schemeClr val="bg2"/>
                </a:solidFill>
              </a:rPr>
              <a:t>reads</a:t>
            </a:r>
            <a:r>
              <a:rPr lang="en-US" b="0"/>
              <a:t> </a:t>
            </a:r>
            <a:r>
              <a:rPr lang="en-US" b="0">
                <a:solidFill>
                  <a:schemeClr val="accent2"/>
                </a:solidFill>
              </a:rPr>
              <a:t>the book</a:t>
            </a:r>
            <a:r>
              <a:rPr lang="en-US" b="0"/>
              <a:t>.</a:t>
            </a:r>
          </a:p>
        </p:txBody>
      </p:sp>
      <p:sp>
        <p:nvSpPr>
          <p:cNvPr id="2569219"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2569220" name="AutoShape 4"/>
          <p:cNvSpPr>
            <a:spLocks noChangeArrowheads="1"/>
          </p:cNvSpPr>
          <p:nvPr/>
        </p:nvSpPr>
        <p:spPr bwMode="auto">
          <a:xfrm>
            <a:off x="25146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1" name="AutoShape 5"/>
          <p:cNvSpPr>
            <a:spLocks noChangeArrowheads="1"/>
          </p:cNvSpPr>
          <p:nvPr/>
        </p:nvSpPr>
        <p:spPr bwMode="auto">
          <a:xfrm>
            <a:off x="45720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2" name="AutoShape 6"/>
          <p:cNvSpPr>
            <a:spLocks noChangeArrowheads="1"/>
          </p:cNvSpPr>
          <p:nvPr/>
        </p:nvSpPr>
        <p:spPr bwMode="auto">
          <a:xfrm>
            <a:off x="1676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3" name="AutoShape 7"/>
          <p:cNvSpPr>
            <a:spLocks noChangeArrowheads="1"/>
          </p:cNvSpPr>
          <p:nvPr/>
        </p:nvSpPr>
        <p:spPr bwMode="auto">
          <a:xfrm>
            <a:off x="533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9224" name="AutoShape 8"/>
          <p:cNvCxnSpPr>
            <a:cxnSpLocks noChangeShapeType="1"/>
            <a:stCxn id="2569221" idx="0"/>
            <a:endCxn id="2569222" idx="0"/>
          </p:cNvCxnSpPr>
          <p:nvPr/>
        </p:nvCxnSpPr>
        <p:spPr bwMode="auto">
          <a:xfrm rot="5400000" flipH="1">
            <a:off x="3390900" y="1562100"/>
            <a:ext cx="76200" cy="2895600"/>
          </a:xfrm>
          <a:prstGeom prst="curvedConnector3">
            <a:avLst>
              <a:gd name="adj1" fmla="val 400000"/>
            </a:avLst>
          </a:prstGeom>
          <a:noFill/>
          <a:ln w="9525">
            <a:solidFill>
              <a:schemeClr val="bg2"/>
            </a:solidFill>
            <a:round/>
            <a:headEnd/>
            <a:tailEnd type="triangle" w="med" len="med"/>
          </a:ln>
        </p:spPr>
      </p:cxnSp>
      <p:cxnSp>
        <p:nvCxnSpPr>
          <p:cNvPr id="2569225" name="AutoShape 9"/>
          <p:cNvCxnSpPr>
            <a:cxnSpLocks noChangeShapeType="1"/>
            <a:stCxn id="2569220" idx="0"/>
            <a:endCxn id="2569223" idx="0"/>
          </p:cNvCxnSpPr>
          <p:nvPr/>
        </p:nvCxnSpPr>
        <p:spPr bwMode="auto">
          <a:xfrm rot="5400000" flipH="1">
            <a:off x="1790700" y="2019300"/>
            <a:ext cx="76200" cy="1981200"/>
          </a:xfrm>
          <a:prstGeom prst="curvedConnector3">
            <a:avLst>
              <a:gd name="adj1" fmla="val 400000"/>
            </a:avLst>
          </a:prstGeom>
          <a:noFill/>
          <a:ln w="9525">
            <a:solidFill>
              <a:schemeClr val="hlink"/>
            </a:solidFill>
            <a:round/>
            <a:headEnd/>
            <a:tailEnd type="triangle" w="med" len="med"/>
          </a:ln>
        </p:spPr>
      </p:cxnSp>
      <p:sp>
        <p:nvSpPr>
          <p:cNvPr id="2569226" name="AutoShape 10"/>
          <p:cNvSpPr>
            <a:spLocks noChangeArrowheads="1"/>
          </p:cNvSpPr>
          <p:nvPr/>
        </p:nvSpPr>
        <p:spPr bwMode="auto">
          <a:xfrm>
            <a:off x="4114800" y="4114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7" name="AutoShape 11"/>
          <p:cNvSpPr>
            <a:spLocks noChangeArrowheads="1"/>
          </p:cNvSpPr>
          <p:nvPr/>
        </p:nvSpPr>
        <p:spPr bwMode="auto">
          <a:xfrm>
            <a:off x="4724400" y="4114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8" name="AutoShape 12"/>
          <p:cNvSpPr>
            <a:spLocks noChangeArrowheads="1"/>
          </p:cNvSpPr>
          <p:nvPr/>
        </p:nvSpPr>
        <p:spPr bwMode="auto">
          <a:xfrm>
            <a:off x="1828800" y="40386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9" name="AutoShape 13"/>
          <p:cNvSpPr>
            <a:spLocks noChangeArrowheads="1"/>
          </p:cNvSpPr>
          <p:nvPr/>
        </p:nvSpPr>
        <p:spPr bwMode="auto">
          <a:xfrm>
            <a:off x="685800" y="40386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9230" name="AutoShape 14"/>
          <p:cNvCxnSpPr>
            <a:cxnSpLocks noChangeShapeType="1"/>
            <a:stCxn id="2569227" idx="0"/>
            <a:endCxn id="2569228" idx="0"/>
          </p:cNvCxnSpPr>
          <p:nvPr/>
        </p:nvCxnSpPr>
        <p:spPr bwMode="auto">
          <a:xfrm rot="5400000" flipH="1">
            <a:off x="3543300" y="2628900"/>
            <a:ext cx="76200" cy="2895600"/>
          </a:xfrm>
          <a:prstGeom prst="curvedConnector3">
            <a:avLst>
              <a:gd name="adj1" fmla="val 400000"/>
            </a:avLst>
          </a:prstGeom>
          <a:noFill/>
          <a:ln w="9525">
            <a:solidFill>
              <a:schemeClr val="bg2"/>
            </a:solidFill>
            <a:round/>
            <a:headEnd/>
            <a:tailEnd type="triangle" w="med" len="med"/>
          </a:ln>
        </p:spPr>
      </p:cxnSp>
      <p:cxnSp>
        <p:nvCxnSpPr>
          <p:cNvPr id="2569231" name="AutoShape 15"/>
          <p:cNvCxnSpPr>
            <a:cxnSpLocks noChangeShapeType="1"/>
            <a:stCxn id="2569226" idx="0"/>
            <a:endCxn id="2569229" idx="0"/>
          </p:cNvCxnSpPr>
          <p:nvPr/>
        </p:nvCxnSpPr>
        <p:spPr bwMode="auto">
          <a:xfrm rot="5400000" flipH="1">
            <a:off x="2667000" y="2362200"/>
            <a:ext cx="76200" cy="3429000"/>
          </a:xfrm>
          <a:prstGeom prst="curvedConnector3">
            <a:avLst>
              <a:gd name="adj1" fmla="val 400000"/>
            </a:avLst>
          </a:prstGeom>
          <a:noFill/>
          <a:ln w="9525">
            <a:solidFill>
              <a:schemeClr val="accent2"/>
            </a:solidFill>
            <a:round/>
            <a:headEnd/>
            <a:tailEnd type="triangle" w="med" len="med"/>
          </a:ln>
        </p:spPr>
      </p:cxnSp>
      <p:sp>
        <p:nvSpPr>
          <p:cNvPr id="2569232" name="Text Box 16"/>
          <p:cNvSpPr txBox="1">
            <a:spLocks noChangeArrowheads="1"/>
          </p:cNvSpPr>
          <p:nvPr/>
        </p:nvSpPr>
        <p:spPr bwMode="auto">
          <a:xfrm>
            <a:off x="3581400" y="6019800"/>
            <a:ext cx="54117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sentence</a:t>
            </a:r>
          </a:p>
        </p:txBody>
      </p:sp>
      <p:sp>
        <p:nvSpPr>
          <p:cNvPr id="17" name="Oval 16"/>
          <p:cNvSpPr>
            <a:spLocks noChangeArrowheads="1"/>
          </p:cNvSpPr>
          <p:nvPr/>
        </p:nvSpPr>
        <p:spPr bwMode="auto">
          <a:xfrm>
            <a:off x="4114800" y="137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8" name="Oval 32"/>
          <p:cNvSpPr>
            <a:spLocks noChangeArrowheads="1"/>
          </p:cNvSpPr>
          <p:nvPr/>
        </p:nvSpPr>
        <p:spPr bwMode="auto">
          <a:xfrm>
            <a:off x="4114800" y="1752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0" name="Oval 32"/>
          <p:cNvSpPr>
            <a:spLocks noChangeArrowheads="1"/>
          </p:cNvSpPr>
          <p:nvPr/>
        </p:nvSpPr>
        <p:spPr bwMode="auto">
          <a:xfrm>
            <a:off x="4495800" y="54864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1" name="Oval 20"/>
          <p:cNvSpPr>
            <a:spLocks noChangeArrowheads="1"/>
          </p:cNvSpPr>
          <p:nvPr/>
        </p:nvSpPr>
        <p:spPr bwMode="auto">
          <a:xfrm>
            <a:off x="5410200" y="25908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a:t>
            </a:r>
            <a:r>
              <a:rPr lang="en-US" b="0">
                <a:solidFill>
                  <a:schemeClr val="tx2"/>
                </a:solidFill>
              </a:rPr>
              <a:t> </a:t>
            </a:r>
            <a:r>
              <a:rPr lang="en-US" b="0"/>
              <a:t>   </a:t>
            </a:r>
            <a:r>
              <a:rPr lang="en-US" b="0">
                <a:solidFill>
                  <a:schemeClr val="accent2"/>
                </a:solidFill>
              </a:rPr>
              <a:t>Object</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19"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r>
              <a:rPr lang="en-US" b="0"/>
              <a:t>Grammars available:</a:t>
            </a:r>
          </a:p>
          <a:p>
            <a:endParaRPr lang="en-US" b="0"/>
          </a:p>
          <a:p>
            <a:r>
              <a:rPr lang="en-US" b="0"/>
              <a:t>	+head-first			+head-first		</a:t>
            </a:r>
          </a:p>
          <a:p>
            <a:r>
              <a:rPr lang="en-US" b="0"/>
              <a:t>	+V2				-V2</a:t>
            </a:r>
          </a:p>
          <a:p>
            <a:endParaRPr lang="en-US" b="0"/>
          </a:p>
          <a:p>
            <a:r>
              <a:rPr lang="en-US" b="0"/>
              <a:t>	-head-first			-head-first</a:t>
            </a:r>
          </a:p>
          <a:p>
            <a:r>
              <a:rPr lang="en-US" b="0"/>
              <a:t>	+V2				-V2</a:t>
            </a:r>
          </a:p>
        </p:txBody>
      </p:sp>
      <p:sp>
        <p:nvSpPr>
          <p:cNvPr id="20" name="Oval 19"/>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21" name="Oval 32"/>
          <p:cNvSpPr>
            <a:spLocks noChangeArrowheads="1"/>
          </p:cNvSpPr>
          <p:nvPr/>
        </p:nvSpPr>
        <p:spPr bwMode="auto">
          <a:xfrm>
            <a:off x="6781800" y="5181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2" name="Oval 21"/>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23" name="Oval 32"/>
          <p:cNvSpPr>
            <a:spLocks noChangeArrowheads="1"/>
          </p:cNvSpPr>
          <p:nvPr/>
        </p:nvSpPr>
        <p:spPr bwMode="auto">
          <a:xfrm>
            <a:off x="67818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 name="Oval 23"/>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25"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6" name="Oval 25"/>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27"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8" name="TextBox 27"/>
          <p:cNvSpPr txBox="1"/>
          <p:nvPr/>
        </p:nvSpPr>
        <p:spPr>
          <a:xfrm>
            <a:off x="2971800" y="3200400"/>
            <a:ext cx="595235" cy="461665"/>
          </a:xfrm>
          <a:prstGeom prst="rect">
            <a:avLst/>
          </a:prstGeom>
          <a:noFill/>
        </p:spPr>
        <p:txBody>
          <a:bodyPr wrap="none" rtlCol="0">
            <a:spAutoFit/>
          </a:bodyPr>
          <a:lstStyle/>
          <a:p>
            <a:r>
              <a:rPr lang="en-US"/>
              <a:t>G1</a:t>
            </a:r>
          </a:p>
        </p:txBody>
      </p:sp>
      <p:sp>
        <p:nvSpPr>
          <p:cNvPr id="29" name="TextBox 28"/>
          <p:cNvSpPr txBox="1"/>
          <p:nvPr/>
        </p:nvSpPr>
        <p:spPr>
          <a:xfrm>
            <a:off x="6629400" y="3200400"/>
            <a:ext cx="595235" cy="461665"/>
          </a:xfrm>
          <a:prstGeom prst="rect">
            <a:avLst/>
          </a:prstGeom>
          <a:noFill/>
        </p:spPr>
        <p:txBody>
          <a:bodyPr wrap="none" rtlCol="0">
            <a:spAutoFit/>
          </a:bodyPr>
          <a:lstStyle/>
          <a:p>
            <a:r>
              <a:rPr lang="en-US"/>
              <a:t>G2</a:t>
            </a:r>
          </a:p>
        </p:txBody>
      </p:sp>
      <p:sp>
        <p:nvSpPr>
          <p:cNvPr id="30" name="TextBox 29"/>
          <p:cNvSpPr txBox="1"/>
          <p:nvPr/>
        </p:nvSpPr>
        <p:spPr>
          <a:xfrm>
            <a:off x="2971800" y="4343400"/>
            <a:ext cx="595235" cy="461665"/>
          </a:xfrm>
          <a:prstGeom prst="rect">
            <a:avLst/>
          </a:prstGeom>
          <a:noFill/>
        </p:spPr>
        <p:txBody>
          <a:bodyPr wrap="none" rtlCol="0">
            <a:spAutoFit/>
          </a:bodyPr>
          <a:lstStyle/>
          <a:p>
            <a:r>
              <a:rPr lang="en-US"/>
              <a:t>G3</a:t>
            </a:r>
          </a:p>
        </p:txBody>
      </p:sp>
      <p:sp>
        <p:nvSpPr>
          <p:cNvPr id="31" name="TextBox 30"/>
          <p:cNvSpPr txBox="1"/>
          <p:nvPr/>
        </p:nvSpPr>
        <p:spPr>
          <a:xfrm>
            <a:off x="6629400" y="4343400"/>
            <a:ext cx="595235" cy="461665"/>
          </a:xfrm>
          <a:prstGeom prst="rect">
            <a:avLst/>
          </a:prstGeom>
          <a:noFill/>
        </p:spPr>
        <p:txBody>
          <a:bodyPr wrap="none" rtlCol="0">
            <a:spAutoFit/>
          </a:bodyPr>
          <a:lstStyle/>
          <a:p>
            <a:r>
              <a:rPr lang="en-US"/>
              <a:t>G4</a:t>
            </a:r>
          </a:p>
        </p:txBody>
      </p:sp>
      <p:sp>
        <p:nvSpPr>
          <p:cNvPr id="32" name="Rounded Rectangle 31"/>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3" name="Rounded Rectangle 32"/>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4" name="Rounded Rectangle 33"/>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5" name="Rounded Rectangle 34"/>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a:t>
            </a:r>
            <a:r>
              <a:rPr lang="en-US" b="0">
                <a:solidFill>
                  <a:schemeClr val="tx2"/>
                </a:solidFill>
              </a:rPr>
              <a:t> </a:t>
            </a:r>
            <a:r>
              <a:rPr lang="en-US" b="0"/>
              <a:t>   </a:t>
            </a:r>
            <a:r>
              <a:rPr lang="en-US" b="0">
                <a:solidFill>
                  <a:schemeClr val="accent2"/>
                </a:solidFill>
              </a:rPr>
              <a:t>Object</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r>
              <a:rPr lang="en-US"/>
              <a:t>Which grammars can analyze this data point?</a:t>
            </a:r>
          </a:p>
          <a:p>
            <a:endParaRPr lang="en-US" b="0"/>
          </a:p>
          <a:p>
            <a:r>
              <a:rPr lang="en-US" b="0"/>
              <a:t>	+head-first			+head-first		</a:t>
            </a:r>
          </a:p>
          <a:p>
            <a:r>
              <a:rPr lang="en-US" b="0"/>
              <a:t>	+V2				-V2</a:t>
            </a:r>
          </a:p>
          <a:p>
            <a:endParaRPr lang="en-US" b="0"/>
          </a:p>
          <a:p>
            <a:r>
              <a:rPr lang="en-US" b="0"/>
              <a:t>	-head-first			-head-first</a:t>
            </a:r>
          </a:p>
          <a:p>
            <a:r>
              <a:rPr lang="en-US" b="0"/>
              <a:t>	+V2				-V2</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a:t>
            </a:r>
            <a:r>
              <a:rPr lang="en-US" b="0">
                <a:solidFill>
                  <a:schemeClr val="tx2"/>
                </a:solidFill>
              </a:rPr>
              <a:t> </a:t>
            </a:r>
            <a:r>
              <a:rPr lang="en-US" b="0"/>
              <a:t>    </a:t>
            </a:r>
            <a:r>
              <a:rPr lang="en-US" b="0" i="1" baseline="-25000">
                <a:solidFill>
                  <a:schemeClr val="bg2"/>
                </a:solidFill>
              </a:rPr>
              <a:t>Verb</a:t>
            </a:r>
            <a:r>
              <a:rPr lang="en-US" b="0"/>
              <a:t>     </a:t>
            </a:r>
            <a:r>
              <a:rPr lang="en-US" b="0">
                <a:solidFill>
                  <a:schemeClr val="accent2"/>
                </a:solidFill>
              </a:rPr>
              <a:t>Object</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+head-first			+head-first		</a:t>
            </a:r>
          </a:p>
          <a:p>
            <a:r>
              <a:rPr lang="en-US" b="0"/>
              <a:t>	+V2				-V2</a:t>
            </a:r>
          </a:p>
          <a:p>
            <a:endParaRPr lang="en-US" b="0"/>
          </a:p>
          <a:p>
            <a:r>
              <a:rPr lang="en-US" b="0"/>
              <a:t>	-head-first			-head-first</a:t>
            </a:r>
          </a:p>
          <a:p>
            <a:r>
              <a:rPr lang="en-US" b="0"/>
              <a:t>	+V2				-V2</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8045141" cy="830997"/>
          </a:xfrm>
          <a:prstGeom prst="rect">
            <a:avLst/>
          </a:prstGeom>
          <a:noFill/>
        </p:spPr>
        <p:txBody>
          <a:bodyPr wrap="none" rtlCol="0">
            <a:spAutoFit/>
          </a:bodyPr>
          <a:lstStyle/>
          <a:p>
            <a:r>
              <a:rPr lang="en-US"/>
              <a:t>G1?  		</a:t>
            </a:r>
            <a:r>
              <a:rPr lang="en-US" b="0"/>
              <a:t>+head-first predicts SVO</a:t>
            </a:r>
          </a:p>
          <a:p>
            <a:r>
              <a:rPr lang="en-US" b="0"/>
              <a:t>		+V2 predicts Verb moved to second position</a:t>
            </a:r>
            <a:endParaRPr lang="en-US"/>
          </a:p>
        </p:txBody>
      </p:sp>
      <p:sp>
        <p:nvSpPr>
          <p:cNvPr id="25" name="TextBox 24"/>
          <p:cNvSpPr txBox="1"/>
          <p:nvPr/>
        </p:nvSpPr>
        <p:spPr>
          <a:xfrm>
            <a:off x="2057400" y="2133600"/>
            <a:ext cx="595035" cy="584776"/>
          </a:xfrm>
          <a:prstGeom prst="rect">
            <a:avLst/>
          </a:prstGeom>
          <a:noFill/>
        </p:spPr>
        <p:txBody>
          <a:bodyPr wrap="none" rtlCol="0">
            <a:spAutoFit/>
          </a:bodyPr>
          <a:lstStyle/>
          <a:p>
            <a:r>
              <a:rPr lang="en-US" sz="3200">
                <a:solidFill>
                  <a:schemeClr val="tx2"/>
                </a:solidFill>
              </a:rPr>
              <a:t>✔</a:t>
            </a:r>
          </a:p>
        </p:txBody>
      </p:sp>
      <p:sp>
        <p:nvSpPr>
          <p:cNvPr id="26" name="TextBox 25"/>
          <p:cNvSpPr txBox="1"/>
          <p:nvPr/>
        </p:nvSpPr>
        <p:spPr>
          <a:xfrm>
            <a:off x="2057400" y="2514600"/>
            <a:ext cx="595035" cy="584776"/>
          </a:xfrm>
          <a:prstGeom prst="rect">
            <a:avLst/>
          </a:prstGeom>
          <a:noFill/>
        </p:spPr>
        <p:txBody>
          <a:bodyPr wrap="none" rtlCol="0">
            <a:spAutoFit/>
          </a:bodyPr>
          <a:lstStyle/>
          <a:p>
            <a:r>
              <a:rPr lang="en-US" sz="3200">
                <a:solidFill>
                  <a:schemeClr val="tx2"/>
                </a:solidFill>
              </a:rPr>
              <a:t>✔</a:t>
            </a:r>
          </a:p>
        </p:txBody>
      </p:sp>
      <p:sp>
        <p:nvSpPr>
          <p:cNvPr id="27" name="TextBox 26"/>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31" name="Rounded Rectangle 30"/>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2" name="Rounded Rectangle 31"/>
          <p:cNvSpPr/>
          <p:nvPr/>
        </p:nvSpPr>
        <p:spPr bwMode="auto">
          <a:xfrm>
            <a:off x="54864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3" name="Rounded Rectangle 32"/>
          <p:cNvSpPr/>
          <p:nvPr/>
        </p:nvSpPr>
        <p:spPr bwMode="auto">
          <a:xfrm>
            <a:off x="54102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cxnSp>
        <p:nvCxnSpPr>
          <p:cNvPr id="39" name="Shape 38"/>
          <p:cNvCxnSpPr>
            <a:endCxn id="31" idx="0"/>
          </p:cNvCxnSpPr>
          <p:nvPr/>
        </p:nvCxnSpPr>
        <p:spPr bwMode="auto">
          <a:xfrm rot="10800000">
            <a:off x="4876800" y="1447800"/>
            <a:ext cx="914400" cy="76200"/>
          </a:xfrm>
          <a:prstGeom prst="curvedConnector4">
            <a:avLst>
              <a:gd name="adj1" fmla="val 5013"/>
              <a:gd name="adj2" fmla="val 400000"/>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a:t>
            </a:r>
            <a:r>
              <a:rPr lang="en-US" b="0">
                <a:solidFill>
                  <a:schemeClr val="tx2"/>
                </a:solidFill>
              </a:rPr>
              <a:t> </a:t>
            </a:r>
            <a:r>
              <a:rPr lang="en-US" b="0"/>
              <a:t>   </a:t>
            </a:r>
            <a:r>
              <a:rPr lang="en-US" b="0">
                <a:solidFill>
                  <a:schemeClr val="accent2"/>
                </a:solidFill>
              </a:rPr>
              <a:t>Object</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+head-first			+head-first		</a:t>
            </a:r>
          </a:p>
          <a:p>
            <a:r>
              <a:rPr lang="en-US" b="0"/>
              <a:t>	+V2				-V2</a:t>
            </a:r>
          </a:p>
          <a:p>
            <a:endParaRPr lang="en-US" b="0"/>
          </a:p>
          <a:p>
            <a:r>
              <a:rPr lang="en-US" b="0"/>
              <a:t>	-head-first			-head-first</a:t>
            </a:r>
          </a:p>
          <a:p>
            <a:r>
              <a:rPr lang="en-US" b="0"/>
              <a:t>	+V2				-V2</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7197704" cy="830997"/>
          </a:xfrm>
          <a:prstGeom prst="rect">
            <a:avLst/>
          </a:prstGeom>
          <a:noFill/>
        </p:spPr>
        <p:txBody>
          <a:bodyPr wrap="none" rtlCol="0">
            <a:spAutoFit/>
          </a:bodyPr>
          <a:lstStyle/>
          <a:p>
            <a:r>
              <a:rPr lang="en-US"/>
              <a:t>G2?  		</a:t>
            </a:r>
            <a:r>
              <a:rPr lang="en-US" b="0"/>
              <a:t>+head-first predicts SVO</a:t>
            </a:r>
          </a:p>
          <a:p>
            <a:r>
              <a:rPr lang="en-US" b="0"/>
              <a:t>		-V2 predicts Verb in original position</a:t>
            </a:r>
            <a:endParaRPr lang="en-US"/>
          </a:p>
        </p:txBody>
      </p:sp>
      <p:sp>
        <p:nvSpPr>
          <p:cNvPr id="24" name="TextBox 23"/>
          <p:cNvSpPr txBox="1"/>
          <p:nvPr/>
        </p:nvSpPr>
        <p:spPr>
          <a:xfrm>
            <a:off x="2057400" y="2133600"/>
            <a:ext cx="595035" cy="584776"/>
          </a:xfrm>
          <a:prstGeom prst="rect">
            <a:avLst/>
          </a:prstGeom>
          <a:noFill/>
        </p:spPr>
        <p:txBody>
          <a:bodyPr wrap="none" rtlCol="0">
            <a:spAutoFit/>
          </a:bodyPr>
          <a:lstStyle/>
          <a:p>
            <a:r>
              <a:rPr lang="en-US" sz="3200">
                <a:solidFill>
                  <a:schemeClr val="tx2"/>
                </a:solidFill>
              </a:rPr>
              <a:t>✔</a:t>
            </a:r>
          </a:p>
        </p:txBody>
      </p:sp>
      <p:sp>
        <p:nvSpPr>
          <p:cNvPr id="25" name="TextBox 24"/>
          <p:cNvSpPr txBox="1"/>
          <p:nvPr/>
        </p:nvSpPr>
        <p:spPr>
          <a:xfrm>
            <a:off x="2057400" y="2514600"/>
            <a:ext cx="595035" cy="584776"/>
          </a:xfrm>
          <a:prstGeom prst="rect">
            <a:avLst/>
          </a:prstGeom>
          <a:noFill/>
        </p:spPr>
        <p:txBody>
          <a:bodyPr wrap="none" rtlCol="0">
            <a:spAutoFit/>
          </a:bodyPr>
          <a:lstStyle/>
          <a:p>
            <a:r>
              <a:rPr lang="en-US" sz="3200">
                <a:solidFill>
                  <a:schemeClr val="tx2"/>
                </a:solidFill>
              </a:rPr>
              <a:t>✔</a:t>
            </a:r>
          </a:p>
        </p:txBody>
      </p:sp>
      <p:sp>
        <p:nvSpPr>
          <p:cNvPr id="26" name="TextBox 25"/>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27" name="TextBox 26"/>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7"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a:t>
            </a:r>
            <a:r>
              <a:rPr lang="en-US" b="0">
                <a:solidFill>
                  <a:schemeClr val="tx2"/>
                </a:solidFill>
              </a:rPr>
              <a:t> </a:t>
            </a:r>
            <a:r>
              <a:rPr lang="en-US" b="0"/>
              <a:t>     </a:t>
            </a:r>
            <a:r>
              <a:rPr lang="en-US" b="0" i="1" baseline="-25000">
                <a:solidFill>
                  <a:schemeClr val="hlink"/>
                </a:solidFill>
              </a:rPr>
              <a:t>Subject</a:t>
            </a:r>
            <a:r>
              <a:rPr lang="en-US" b="0" i="1" baseline="-25000"/>
              <a:t>    </a:t>
            </a:r>
            <a:r>
              <a:rPr lang="en-US" b="0">
                <a:solidFill>
                  <a:schemeClr val="accent2"/>
                </a:solidFill>
              </a:rPr>
              <a:t>Object</a:t>
            </a:r>
            <a:r>
              <a:rPr lang="en-US" b="0" i="1" baseline="-25000"/>
              <a:t>    </a:t>
            </a:r>
            <a:r>
              <a:rPr lang="en-US" b="0" i="1" baseline="-25000">
                <a:solidFill>
                  <a:schemeClr val="bg2"/>
                </a:solidFill>
              </a:rPr>
              <a:t>Verb</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+head-first			+head-first		</a:t>
            </a:r>
          </a:p>
          <a:p>
            <a:r>
              <a:rPr lang="en-US" b="0"/>
              <a:t>	+V2				-V2</a:t>
            </a:r>
          </a:p>
          <a:p>
            <a:endParaRPr lang="en-US" b="0"/>
          </a:p>
          <a:p>
            <a:r>
              <a:rPr lang="en-US" b="0"/>
              <a:t>	-head-first			-head-first</a:t>
            </a:r>
          </a:p>
          <a:p>
            <a:r>
              <a:rPr lang="en-US" b="0"/>
              <a:t>	+V2				-V2</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8045141" cy="830997"/>
          </a:xfrm>
          <a:prstGeom prst="rect">
            <a:avLst/>
          </a:prstGeom>
          <a:noFill/>
        </p:spPr>
        <p:txBody>
          <a:bodyPr wrap="none" rtlCol="0">
            <a:spAutoFit/>
          </a:bodyPr>
          <a:lstStyle/>
          <a:p>
            <a:r>
              <a:rPr lang="en-US"/>
              <a:t>G3?  		</a:t>
            </a:r>
            <a:r>
              <a:rPr lang="en-US" b="0"/>
              <a:t>-head-first predicts SOV</a:t>
            </a:r>
          </a:p>
          <a:p>
            <a:r>
              <a:rPr lang="en-US" b="0"/>
              <a:t>		+V2 predicts Verb moved to second position</a:t>
            </a:r>
            <a:endParaRPr lang="en-US"/>
          </a:p>
        </p:txBody>
      </p:sp>
      <p:sp>
        <p:nvSpPr>
          <p:cNvPr id="24" name="TextBox 23"/>
          <p:cNvSpPr txBox="1"/>
          <p:nvPr/>
        </p:nvSpPr>
        <p:spPr>
          <a:xfrm>
            <a:off x="2057400" y="2133600"/>
            <a:ext cx="595035" cy="584776"/>
          </a:xfrm>
          <a:prstGeom prst="rect">
            <a:avLst/>
          </a:prstGeom>
          <a:noFill/>
        </p:spPr>
        <p:txBody>
          <a:bodyPr wrap="none" rtlCol="0">
            <a:spAutoFit/>
          </a:bodyPr>
          <a:lstStyle/>
          <a:p>
            <a:r>
              <a:rPr lang="en-US" sz="3200">
                <a:solidFill>
                  <a:schemeClr val="tx2"/>
                </a:solidFill>
              </a:rPr>
              <a:t>✔</a:t>
            </a:r>
          </a:p>
        </p:txBody>
      </p:sp>
      <p:sp>
        <p:nvSpPr>
          <p:cNvPr id="25" name="TextBox 24"/>
          <p:cNvSpPr txBox="1"/>
          <p:nvPr/>
        </p:nvSpPr>
        <p:spPr>
          <a:xfrm>
            <a:off x="2057400" y="2514600"/>
            <a:ext cx="595035" cy="584776"/>
          </a:xfrm>
          <a:prstGeom prst="rect">
            <a:avLst/>
          </a:prstGeom>
          <a:noFill/>
        </p:spPr>
        <p:txBody>
          <a:bodyPr wrap="none" rtlCol="0">
            <a:spAutoFit/>
          </a:bodyPr>
          <a:lstStyle/>
          <a:p>
            <a:r>
              <a:rPr lang="en-US" sz="3200">
                <a:solidFill>
                  <a:schemeClr val="tx2"/>
                </a:solidFill>
              </a:rPr>
              <a:t>✔</a:t>
            </a:r>
          </a:p>
        </p:txBody>
      </p:sp>
      <p:sp>
        <p:nvSpPr>
          <p:cNvPr id="26" name="TextBox 25"/>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27" name="TextBox 26"/>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8" name="Rounded Rectangle 2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9" name="Rounded Rectangle 28"/>
          <p:cNvSpPr/>
          <p:nvPr/>
        </p:nvSpPr>
        <p:spPr bwMode="auto">
          <a:xfrm>
            <a:off x="75438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0" name="Rounded Rectangle 2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1" name="Rounded Rectangle 3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cxnSp>
        <p:nvCxnSpPr>
          <p:cNvPr id="38" name="Shape 37"/>
          <p:cNvCxnSpPr>
            <a:endCxn id="31" idx="0"/>
          </p:cNvCxnSpPr>
          <p:nvPr/>
        </p:nvCxnSpPr>
        <p:spPr bwMode="auto">
          <a:xfrm rot="10800000">
            <a:off x="3619500" y="1447800"/>
            <a:ext cx="2324100" cy="76200"/>
          </a:xfrm>
          <a:prstGeom prst="curvedConnector4">
            <a:avLst>
              <a:gd name="adj1" fmla="val 484"/>
              <a:gd name="adj2" fmla="val 400000"/>
            </a:avLst>
          </a:prstGeom>
          <a:solidFill>
            <a:schemeClr val="accent1"/>
          </a:solidFill>
          <a:ln w="9525" cap="flat" cmpd="sng" algn="ctr">
            <a:solidFill>
              <a:schemeClr val="tx1"/>
            </a:solidFill>
            <a:prstDash val="solid"/>
            <a:round/>
            <a:headEnd type="none" w="med" len="med"/>
            <a:tailEnd type="arrow"/>
          </a:ln>
          <a:effectLst/>
        </p:spPr>
      </p:cxnSp>
      <p:sp>
        <p:nvSpPr>
          <p:cNvPr id="40" name="TextBox 39"/>
          <p:cNvSpPr txBox="1"/>
          <p:nvPr/>
        </p:nvSpPr>
        <p:spPr>
          <a:xfrm>
            <a:off x="2590800" y="4267200"/>
            <a:ext cx="595035" cy="584776"/>
          </a:xfrm>
          <a:prstGeom prst="rect">
            <a:avLst/>
          </a:prstGeom>
          <a:noFill/>
        </p:spPr>
        <p:txBody>
          <a:bodyPr wrap="none" rtlCol="0">
            <a:spAutoFit/>
          </a:bodyPr>
          <a:lstStyle/>
          <a:p>
            <a:r>
              <a:rPr lang="en-US" sz="3200">
                <a:solidFill>
                  <a:schemeClr val="tx2"/>
                </a:solidFill>
              </a:rPr>
              <a:t>✔</a:t>
            </a:r>
          </a:p>
        </p:txBody>
      </p:sp>
      <p:cxnSp>
        <p:nvCxnSpPr>
          <p:cNvPr id="44" name="Shape 43"/>
          <p:cNvCxnSpPr>
            <a:endCxn id="28" idx="0"/>
          </p:cNvCxnSpPr>
          <p:nvPr/>
        </p:nvCxnSpPr>
        <p:spPr bwMode="auto">
          <a:xfrm rot="10800000">
            <a:off x="4876800" y="1447800"/>
            <a:ext cx="3048000" cy="76200"/>
          </a:xfrm>
          <a:prstGeom prst="curvedConnector4">
            <a:avLst>
              <a:gd name="adj1" fmla="val 273"/>
              <a:gd name="adj2" fmla="val 400000"/>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40"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   </a:t>
            </a:r>
            <a:r>
              <a:rPr lang="en-US" b="0">
                <a:solidFill>
                  <a:schemeClr val="accent2"/>
                </a:solidFill>
              </a:rPr>
              <a:t>Object </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+head-first			+head-first		</a:t>
            </a:r>
          </a:p>
          <a:p>
            <a:r>
              <a:rPr lang="en-US" b="0"/>
              <a:t>	+V2				-V2</a:t>
            </a:r>
          </a:p>
          <a:p>
            <a:endParaRPr lang="en-US" b="0"/>
          </a:p>
          <a:p>
            <a:r>
              <a:rPr lang="en-US" b="0"/>
              <a:t>	-head-first			-head-first</a:t>
            </a:r>
          </a:p>
          <a:p>
            <a:r>
              <a:rPr lang="en-US" b="0"/>
              <a:t>	+V2				-V2</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6941323" cy="830997"/>
          </a:xfrm>
          <a:prstGeom prst="rect">
            <a:avLst/>
          </a:prstGeom>
          <a:noFill/>
        </p:spPr>
        <p:txBody>
          <a:bodyPr wrap="none" rtlCol="0">
            <a:spAutoFit/>
          </a:bodyPr>
          <a:lstStyle/>
          <a:p>
            <a:r>
              <a:rPr lang="en-US"/>
              <a:t>G4?  		</a:t>
            </a:r>
            <a:r>
              <a:rPr lang="en-US" b="0"/>
              <a:t>-head-first predicts SOV</a:t>
            </a:r>
          </a:p>
          <a:p>
            <a:r>
              <a:rPr lang="en-US" b="0"/>
              <a:t>		-V2 predicts Verb in original position</a:t>
            </a:r>
            <a:endParaRPr lang="en-US"/>
          </a:p>
        </p:txBody>
      </p:sp>
      <p:sp>
        <p:nvSpPr>
          <p:cNvPr id="24" name="TextBox 23"/>
          <p:cNvSpPr txBox="1"/>
          <p:nvPr/>
        </p:nvSpPr>
        <p:spPr>
          <a:xfrm>
            <a:off x="2057400" y="2133600"/>
            <a:ext cx="458379" cy="584776"/>
          </a:xfrm>
          <a:prstGeom prst="rect">
            <a:avLst/>
          </a:prstGeom>
          <a:noFill/>
        </p:spPr>
        <p:txBody>
          <a:bodyPr wrap="none" rtlCol="0">
            <a:spAutoFit/>
          </a:bodyPr>
          <a:lstStyle/>
          <a:p>
            <a:r>
              <a:rPr lang="en-US" sz="3200">
                <a:solidFill>
                  <a:srgbClr val="800000"/>
                </a:solidFill>
              </a:rPr>
              <a:t>X</a:t>
            </a:r>
          </a:p>
        </p:txBody>
      </p:sp>
      <p:sp>
        <p:nvSpPr>
          <p:cNvPr id="25" name="TextBox 24"/>
          <p:cNvSpPr txBox="1"/>
          <p:nvPr/>
        </p:nvSpPr>
        <p:spPr>
          <a:xfrm>
            <a:off x="2057400" y="2514600"/>
            <a:ext cx="595035" cy="584776"/>
          </a:xfrm>
          <a:prstGeom prst="rect">
            <a:avLst/>
          </a:prstGeom>
          <a:noFill/>
        </p:spPr>
        <p:txBody>
          <a:bodyPr wrap="none" rtlCol="0">
            <a:spAutoFit/>
          </a:bodyPr>
          <a:lstStyle/>
          <a:p>
            <a:r>
              <a:rPr lang="en-US" sz="3200">
                <a:solidFill>
                  <a:schemeClr val="tx2"/>
                </a:solidFill>
              </a:rPr>
              <a:t>✔</a:t>
            </a:r>
          </a:p>
        </p:txBody>
      </p:sp>
      <p:sp>
        <p:nvSpPr>
          <p:cNvPr id="26" name="TextBox 25"/>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27" name="TextBox 26"/>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8" name="Rounded Rectangle 2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9" name="Rounded Rectangle 2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0" name="Rounded Rectangle 2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1" name="Rounded Rectangle 3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4" name="TextBox 33"/>
          <p:cNvSpPr txBox="1"/>
          <p:nvPr/>
        </p:nvSpPr>
        <p:spPr>
          <a:xfrm>
            <a:off x="2590800" y="4267200"/>
            <a:ext cx="595035" cy="584776"/>
          </a:xfrm>
          <a:prstGeom prst="rect">
            <a:avLst/>
          </a:prstGeom>
          <a:noFill/>
        </p:spPr>
        <p:txBody>
          <a:bodyPr wrap="none" rtlCol="0">
            <a:spAutoFit/>
          </a:bodyPr>
          <a:lstStyle/>
          <a:p>
            <a:r>
              <a:rPr lang="en-US" sz="3200">
                <a:solidFill>
                  <a:schemeClr val="tx2"/>
                </a:solidFill>
              </a:rPr>
              <a:t>✔</a:t>
            </a:r>
          </a:p>
        </p:txBody>
      </p:sp>
      <p:sp>
        <p:nvSpPr>
          <p:cNvPr id="35" name="TextBox 34"/>
          <p:cNvSpPr txBox="1"/>
          <p:nvPr/>
        </p:nvSpPr>
        <p:spPr>
          <a:xfrm>
            <a:off x="6248400" y="4267200"/>
            <a:ext cx="458379" cy="584776"/>
          </a:xfrm>
          <a:prstGeom prst="rect">
            <a:avLst/>
          </a:prstGeom>
          <a:noFill/>
        </p:spPr>
        <p:txBody>
          <a:bodyPr wrap="none" rtlCol="0">
            <a:spAutoFit/>
          </a:bodyPr>
          <a:lstStyle/>
          <a:p>
            <a:r>
              <a:rPr lang="en-US" sz="3200">
                <a:solidFill>
                  <a:srgbClr val="800000"/>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5"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   </a:t>
            </a:r>
            <a:r>
              <a:rPr lang="en-US" b="0">
                <a:solidFill>
                  <a:schemeClr val="accent2"/>
                </a:solidFill>
              </a:rPr>
              <a:t>Object </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+head-first			+head-first		</a:t>
            </a:r>
          </a:p>
          <a:p>
            <a:r>
              <a:rPr lang="en-US" b="0"/>
              <a:t>	+V2				-V2</a:t>
            </a:r>
          </a:p>
          <a:p>
            <a:endParaRPr lang="en-US" b="0"/>
          </a:p>
          <a:p>
            <a:r>
              <a:rPr lang="en-US" b="0"/>
              <a:t>	-head-first			</a:t>
            </a:r>
          </a:p>
          <a:p>
            <a:r>
              <a:rPr lang="en-US" b="0"/>
              <a:t>	+V2				</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1" y="2209800"/>
            <a:ext cx="8229600" cy="830997"/>
          </a:xfrm>
          <a:prstGeom prst="rect">
            <a:avLst/>
          </a:prstGeom>
          <a:noFill/>
        </p:spPr>
        <p:txBody>
          <a:bodyPr wrap="square" rtlCol="0">
            <a:spAutoFit/>
          </a:bodyPr>
          <a:lstStyle/>
          <a:p>
            <a:r>
              <a:rPr lang="en-US" b="0"/>
              <a:t>What do the grammars that can analyze this data point have in common?</a:t>
            </a:r>
            <a:r>
              <a:rPr lang="en-US"/>
              <a:t>	</a:t>
            </a:r>
          </a:p>
        </p:txBody>
      </p:sp>
      <p:sp>
        <p:nvSpPr>
          <p:cNvPr id="26" name="TextBox 25"/>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27" name="TextBox 26"/>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8" name="Rounded Rectangle 2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9" name="Rounded Rectangle 2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0" name="Rounded Rectangle 2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1" name="Rounded Rectangle 3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2" name="TextBox 31"/>
          <p:cNvSpPr txBox="1"/>
          <p:nvPr/>
        </p:nvSpPr>
        <p:spPr>
          <a:xfrm>
            <a:off x="25908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   </a:t>
            </a:r>
            <a:r>
              <a:rPr lang="en-US" b="0">
                <a:solidFill>
                  <a:schemeClr val="accent2"/>
                </a:solidFill>
              </a:rPr>
              <a:t>Object </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solidFill>
                  <a:schemeClr val="bg2"/>
                </a:solidFill>
              </a:rPr>
              <a:t>+head-first</a:t>
            </a:r>
            <a:r>
              <a:rPr lang="en-US" b="0"/>
              <a:t>			</a:t>
            </a:r>
            <a:r>
              <a:rPr lang="en-US" b="0">
                <a:solidFill>
                  <a:schemeClr val="bg2"/>
                </a:solidFill>
              </a:rPr>
              <a:t>+head-first</a:t>
            </a:r>
            <a:r>
              <a:rPr lang="en-US" b="0"/>
              <a:t>		</a:t>
            </a:r>
          </a:p>
          <a:p>
            <a:r>
              <a:rPr lang="en-US" b="0"/>
              <a:t>	+V2				-V2</a:t>
            </a:r>
          </a:p>
          <a:p>
            <a:endParaRPr lang="en-US" b="0"/>
          </a:p>
          <a:p>
            <a:r>
              <a:rPr lang="en-US" b="0"/>
              <a:t>	</a:t>
            </a:r>
            <a:r>
              <a:rPr lang="en-US" b="0">
                <a:solidFill>
                  <a:schemeClr val="accent1"/>
                </a:solidFill>
              </a:rPr>
              <a:t>-head-first</a:t>
            </a:r>
            <a:r>
              <a:rPr lang="en-US" b="0"/>
              <a:t>			</a:t>
            </a:r>
          </a:p>
          <a:p>
            <a:r>
              <a:rPr lang="en-US" b="0"/>
              <a:t>	+V2				</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7"/>
          <p:cNvSpPr>
            <a:spLocks noChangeArrowheads="1"/>
          </p:cNvSpPr>
          <p:nvPr/>
        </p:nvSpPr>
        <p:spPr bwMode="auto">
          <a:xfrm>
            <a:off x="309718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675478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TextBox 12"/>
          <p:cNvSpPr txBox="1"/>
          <p:nvPr/>
        </p:nvSpPr>
        <p:spPr>
          <a:xfrm>
            <a:off x="2971800" y="3200400"/>
            <a:ext cx="595235" cy="461665"/>
          </a:xfrm>
          <a:prstGeom prst="rect">
            <a:avLst/>
          </a:prstGeom>
          <a:noFill/>
        </p:spPr>
        <p:txBody>
          <a:bodyPr wrap="none" rtlCol="0">
            <a:spAutoFit/>
          </a:bodyPr>
          <a:lstStyle/>
          <a:p>
            <a:r>
              <a:rPr lang="en-US"/>
              <a:t>G1</a:t>
            </a:r>
          </a:p>
        </p:txBody>
      </p:sp>
      <p:sp>
        <p:nvSpPr>
          <p:cNvPr id="14" name="TextBox 13"/>
          <p:cNvSpPr txBox="1"/>
          <p:nvPr/>
        </p:nvSpPr>
        <p:spPr>
          <a:xfrm>
            <a:off x="6629400" y="3200400"/>
            <a:ext cx="595235" cy="461665"/>
          </a:xfrm>
          <a:prstGeom prst="rect">
            <a:avLst/>
          </a:prstGeom>
          <a:noFill/>
        </p:spPr>
        <p:txBody>
          <a:bodyPr wrap="none" rtlCol="0">
            <a:spAutoFit/>
          </a:bodyPr>
          <a:lstStyle/>
          <a:p>
            <a:r>
              <a:rPr lang="en-US"/>
              <a:t>G2</a:t>
            </a:r>
          </a:p>
        </p:txBody>
      </p:sp>
      <p:sp>
        <p:nvSpPr>
          <p:cNvPr id="15" name="TextBox 14"/>
          <p:cNvSpPr txBox="1"/>
          <p:nvPr/>
        </p:nvSpPr>
        <p:spPr>
          <a:xfrm>
            <a:off x="2971800" y="4343400"/>
            <a:ext cx="595235" cy="461665"/>
          </a:xfrm>
          <a:prstGeom prst="rect">
            <a:avLst/>
          </a:prstGeom>
          <a:noFill/>
        </p:spPr>
        <p:txBody>
          <a:bodyPr wrap="none" rtlCol="0">
            <a:spAutoFit/>
          </a:bodyPr>
          <a:lstStyle/>
          <a:p>
            <a:r>
              <a:rPr lang="en-US"/>
              <a:t>G3</a:t>
            </a:r>
          </a:p>
        </p:txBody>
      </p:sp>
      <p:sp>
        <p:nvSpPr>
          <p:cNvPr id="16" name="Rounded Rectangle 15"/>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7" name="Rounded Rectangle 16"/>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8" name="Rounded Rectangle 17"/>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9" name="TextBox 18"/>
          <p:cNvSpPr txBox="1"/>
          <p:nvPr/>
        </p:nvSpPr>
        <p:spPr>
          <a:xfrm>
            <a:off x="685801" y="2209800"/>
            <a:ext cx="8229600" cy="830997"/>
          </a:xfrm>
          <a:prstGeom prst="rect">
            <a:avLst/>
          </a:prstGeom>
          <a:noFill/>
        </p:spPr>
        <p:txBody>
          <a:bodyPr wrap="square" rtlCol="0">
            <a:spAutoFit/>
          </a:bodyPr>
          <a:lstStyle/>
          <a:p>
            <a:r>
              <a:rPr lang="en-US" b="0"/>
              <a:t>We don’t know whether it’s +head-first or -head-first since there’s a grammar of each kind.</a:t>
            </a:r>
            <a:endParaRPr lang="en-US"/>
          </a:p>
        </p:txBody>
      </p:sp>
      <p:sp>
        <p:nvSpPr>
          <p:cNvPr id="20" name="TextBox 19"/>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21" name="TextBox 20"/>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2" name="Rounded Rectangle 21"/>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Rounded Rectangle 22"/>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4" name="Rounded Rectangle 23"/>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5" name="Rounded Rectangle 24"/>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6" name="TextBox 25"/>
          <p:cNvSpPr txBox="1"/>
          <p:nvPr/>
        </p:nvSpPr>
        <p:spPr>
          <a:xfrm>
            <a:off x="25908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91394" name="Rectangle 2"/>
          <p:cNvSpPr>
            <a:spLocks noGrp="1" noChangeArrowheads="1"/>
          </p:cNvSpPr>
          <p:nvPr>
            <p:ph type="title"/>
          </p:nvPr>
        </p:nvSpPr>
        <p:spPr/>
        <p:txBody>
          <a:bodyPr/>
          <a:lstStyle/>
          <a:p>
            <a:r>
              <a:rPr lang="en-US" sz="3200"/>
              <a:t>Announcements</a:t>
            </a:r>
          </a:p>
        </p:txBody>
      </p:sp>
      <p:sp>
        <p:nvSpPr>
          <p:cNvPr id="2491395" name="Rectangle 3"/>
          <p:cNvSpPr>
            <a:spLocks noGrp="1" noChangeArrowheads="1"/>
          </p:cNvSpPr>
          <p:nvPr>
            <p:ph type="body" idx="1"/>
          </p:nvPr>
        </p:nvSpPr>
        <p:spPr>
          <a:xfrm>
            <a:off x="685800" y="1828800"/>
            <a:ext cx="8305800" cy="4114800"/>
          </a:xfrm>
        </p:spPr>
        <p:txBody>
          <a:bodyPr/>
          <a:lstStyle/>
          <a:p>
            <a:pPr>
              <a:buFontTx/>
              <a:buNone/>
            </a:pPr>
            <a:r>
              <a:rPr lang="en-US" sz="2200"/>
              <a:t>Please pick up HW3</a:t>
            </a:r>
          </a:p>
          <a:p>
            <a:pPr>
              <a:buFontTx/>
              <a:buNone/>
            </a:pPr>
            <a:endParaRPr lang="en-US" sz="2200"/>
          </a:p>
          <a:p>
            <a:pPr>
              <a:buFontTx/>
              <a:buNone/>
            </a:pPr>
            <a:r>
              <a:rPr lang="en-US" sz="2200"/>
              <a:t>Work on structure review questions</a:t>
            </a:r>
          </a:p>
          <a:p>
            <a:pPr>
              <a:buFontTx/>
              <a:buNone/>
            </a:pPr>
            <a:endParaRPr lang="en-US" sz="2200"/>
          </a:p>
          <a:p>
            <a:pPr>
              <a:buFontTx/>
              <a:buNone/>
            </a:pPr>
            <a:r>
              <a:rPr lang="en-US" sz="2200"/>
              <a:t>Final review this Thursday 6/7/12</a:t>
            </a:r>
          </a:p>
          <a:p>
            <a:pPr>
              <a:buFontTx/>
              <a:buNone/>
            </a:pPr>
            <a:endParaRPr lang="en-US" sz="2200"/>
          </a:p>
          <a:p>
            <a:pPr>
              <a:buFontTx/>
              <a:buNone/>
            </a:pPr>
            <a:r>
              <a:rPr lang="en-US" sz="2200"/>
              <a:t>Final exam next Thursday 6/14/12 between 1:30 and 3:30pm (taken online through EEE).</a:t>
            </a:r>
          </a:p>
          <a:p>
            <a:pPr>
              <a:buFontTx/>
              <a:buNone/>
            </a:pPr>
            <a:endParaRPr lang="en-US" sz="2200"/>
          </a:p>
          <a:p>
            <a:pPr>
              <a:buFontTx/>
              <a:buNone/>
            </a:pPr>
            <a:r>
              <a:rPr lang="en-US" sz="2200"/>
              <a:t>Consider taking more language science classes in the future!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   </a:t>
            </a:r>
            <a:r>
              <a:rPr lang="en-US" b="0">
                <a:solidFill>
                  <a:schemeClr val="accent2"/>
                </a:solidFill>
              </a:rPr>
              <a:t>Object </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solidFill>
                  <a:srgbClr val="000000"/>
                </a:solidFill>
              </a:rPr>
              <a:t>+head-first</a:t>
            </a:r>
            <a:r>
              <a:rPr lang="en-US" b="0"/>
              <a:t>			</a:t>
            </a:r>
            <a:r>
              <a:rPr lang="en-US" b="0">
                <a:solidFill>
                  <a:schemeClr val="accent4"/>
                </a:solidFill>
              </a:rPr>
              <a:t>+head-first</a:t>
            </a:r>
            <a:r>
              <a:rPr lang="en-US" b="0"/>
              <a:t>		</a:t>
            </a:r>
          </a:p>
          <a:p>
            <a:r>
              <a:rPr lang="en-US" b="0"/>
              <a:t>	</a:t>
            </a:r>
            <a:r>
              <a:rPr lang="en-US" b="0">
                <a:solidFill>
                  <a:schemeClr val="bg2"/>
                </a:solidFill>
              </a:rPr>
              <a:t>+V2</a:t>
            </a:r>
            <a:r>
              <a:rPr lang="en-US" b="0"/>
              <a:t>				</a:t>
            </a:r>
            <a:r>
              <a:rPr lang="en-US" b="0">
                <a:solidFill>
                  <a:schemeClr val="accent1"/>
                </a:solidFill>
              </a:rPr>
              <a:t>-V2</a:t>
            </a:r>
          </a:p>
          <a:p>
            <a:endParaRPr lang="en-US" b="0"/>
          </a:p>
          <a:p>
            <a:r>
              <a:rPr lang="en-US" b="0"/>
              <a:t>	</a:t>
            </a:r>
            <a:r>
              <a:rPr lang="en-US" b="0">
                <a:solidFill>
                  <a:srgbClr val="000000"/>
                </a:solidFill>
              </a:rPr>
              <a:t>-head-first</a:t>
            </a:r>
            <a:r>
              <a:rPr lang="en-US" b="0"/>
              <a:t>			</a:t>
            </a:r>
          </a:p>
          <a:p>
            <a:r>
              <a:rPr lang="en-US" b="0"/>
              <a:t>	</a:t>
            </a:r>
            <a:r>
              <a:rPr lang="en-US" b="0">
                <a:solidFill>
                  <a:srgbClr val="0006FF"/>
                </a:solidFill>
              </a:rPr>
              <a:t>+V2</a:t>
            </a:r>
            <a:r>
              <a:rPr lang="en-US" b="0"/>
              <a:t>				</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7"/>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TextBox 12"/>
          <p:cNvSpPr txBox="1"/>
          <p:nvPr/>
        </p:nvSpPr>
        <p:spPr>
          <a:xfrm>
            <a:off x="2971800" y="3200400"/>
            <a:ext cx="595235" cy="461665"/>
          </a:xfrm>
          <a:prstGeom prst="rect">
            <a:avLst/>
          </a:prstGeom>
          <a:noFill/>
        </p:spPr>
        <p:txBody>
          <a:bodyPr wrap="none" rtlCol="0">
            <a:spAutoFit/>
          </a:bodyPr>
          <a:lstStyle/>
          <a:p>
            <a:r>
              <a:rPr lang="en-US"/>
              <a:t>G1</a:t>
            </a:r>
          </a:p>
        </p:txBody>
      </p:sp>
      <p:sp>
        <p:nvSpPr>
          <p:cNvPr id="14" name="TextBox 13"/>
          <p:cNvSpPr txBox="1"/>
          <p:nvPr/>
        </p:nvSpPr>
        <p:spPr>
          <a:xfrm>
            <a:off x="6629400" y="3200400"/>
            <a:ext cx="595235" cy="461665"/>
          </a:xfrm>
          <a:prstGeom prst="rect">
            <a:avLst/>
          </a:prstGeom>
          <a:noFill/>
        </p:spPr>
        <p:txBody>
          <a:bodyPr wrap="none" rtlCol="0">
            <a:spAutoFit/>
          </a:bodyPr>
          <a:lstStyle/>
          <a:p>
            <a:r>
              <a:rPr lang="en-US"/>
              <a:t>G2</a:t>
            </a:r>
          </a:p>
        </p:txBody>
      </p:sp>
      <p:sp>
        <p:nvSpPr>
          <p:cNvPr id="15" name="TextBox 14"/>
          <p:cNvSpPr txBox="1"/>
          <p:nvPr/>
        </p:nvSpPr>
        <p:spPr>
          <a:xfrm>
            <a:off x="2971800" y="4343400"/>
            <a:ext cx="595235" cy="461665"/>
          </a:xfrm>
          <a:prstGeom prst="rect">
            <a:avLst/>
          </a:prstGeom>
          <a:noFill/>
        </p:spPr>
        <p:txBody>
          <a:bodyPr wrap="none" rtlCol="0">
            <a:spAutoFit/>
          </a:bodyPr>
          <a:lstStyle/>
          <a:p>
            <a:r>
              <a:rPr lang="en-US"/>
              <a:t>G3</a:t>
            </a:r>
          </a:p>
        </p:txBody>
      </p:sp>
      <p:sp>
        <p:nvSpPr>
          <p:cNvPr id="16" name="Rounded Rectangle 15"/>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7" name="Rounded Rectangle 16"/>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8" name="Rounded Rectangle 17"/>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9" name="TextBox 18"/>
          <p:cNvSpPr txBox="1"/>
          <p:nvPr/>
        </p:nvSpPr>
        <p:spPr>
          <a:xfrm>
            <a:off x="685801" y="2209800"/>
            <a:ext cx="8229600" cy="830997"/>
          </a:xfrm>
          <a:prstGeom prst="rect">
            <a:avLst/>
          </a:prstGeom>
          <a:noFill/>
        </p:spPr>
        <p:txBody>
          <a:bodyPr wrap="square" rtlCol="0">
            <a:spAutoFit/>
          </a:bodyPr>
          <a:lstStyle/>
          <a:p>
            <a:r>
              <a:rPr lang="en-US" b="0"/>
              <a:t>We don’t know whether it’s +V2 or -V2 since there’s a grammar of each kind.</a:t>
            </a:r>
            <a:endParaRPr lang="en-US"/>
          </a:p>
        </p:txBody>
      </p:sp>
      <p:sp>
        <p:nvSpPr>
          <p:cNvPr id="20" name="TextBox 19"/>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21" name="TextBox 20"/>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2" name="Rounded Rectangle 21"/>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Rounded Rectangle 22"/>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4" name="Rounded Rectangle 23"/>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5" name="Rounded Rectangle 24"/>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6" name="TextBox 25"/>
          <p:cNvSpPr txBox="1"/>
          <p:nvPr/>
        </p:nvSpPr>
        <p:spPr>
          <a:xfrm>
            <a:off x="25908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bg2"/>
                </a:solidFill>
              </a:rPr>
              <a:t>Verb   </a:t>
            </a:r>
            <a:r>
              <a:rPr lang="en-US" b="0">
                <a:solidFill>
                  <a:schemeClr val="accent2"/>
                </a:solidFill>
              </a:rPr>
              <a:t>Object </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solidFill>
                  <a:srgbClr val="000000"/>
                </a:solidFill>
              </a:rPr>
              <a:t>+head-first			+head-first		</a:t>
            </a:r>
          </a:p>
          <a:p>
            <a:r>
              <a:rPr lang="en-US" b="0">
                <a:solidFill>
                  <a:srgbClr val="000000"/>
                </a:solidFill>
              </a:rPr>
              <a:t>	+V2				-V2</a:t>
            </a:r>
          </a:p>
          <a:p>
            <a:endParaRPr lang="en-US" b="0">
              <a:solidFill>
                <a:srgbClr val="000000"/>
              </a:solidFill>
            </a:endParaRPr>
          </a:p>
          <a:p>
            <a:r>
              <a:rPr lang="en-US" b="0">
                <a:solidFill>
                  <a:srgbClr val="000000"/>
                </a:solidFill>
              </a:rPr>
              <a:t>	-head-first			</a:t>
            </a:r>
          </a:p>
          <a:p>
            <a:r>
              <a:rPr lang="en-US" b="0">
                <a:solidFill>
                  <a:srgbClr val="000000"/>
                </a:solidFill>
              </a:rPr>
              <a:t>	+V2</a:t>
            </a:r>
            <a:r>
              <a:rPr lang="en-US" b="0"/>
              <a:t>				</a:t>
            </a:r>
          </a:p>
        </p:txBody>
      </p:sp>
      <p:sp>
        <p:nvSpPr>
          <p:cNvPr id="7" name="Oval 6"/>
          <p:cNvSpPr>
            <a:spLocks noChangeArrowheads="1"/>
          </p:cNvSpPr>
          <p:nvPr/>
        </p:nvSpPr>
        <p:spPr bwMode="auto">
          <a:xfrm>
            <a:off x="3124200" y="4038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8" name="Oval 7"/>
          <p:cNvSpPr>
            <a:spLocks noChangeArrowheads="1"/>
          </p:cNvSpPr>
          <p:nvPr/>
        </p:nvSpPr>
        <p:spPr bwMode="auto">
          <a:xfrm>
            <a:off x="31242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6781800" y="3657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3124200" y="4800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3124200" y="518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6781800" y="4038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TextBox 12"/>
          <p:cNvSpPr txBox="1"/>
          <p:nvPr/>
        </p:nvSpPr>
        <p:spPr>
          <a:xfrm>
            <a:off x="2971800" y="3200400"/>
            <a:ext cx="595235" cy="461665"/>
          </a:xfrm>
          <a:prstGeom prst="rect">
            <a:avLst/>
          </a:prstGeom>
          <a:noFill/>
        </p:spPr>
        <p:txBody>
          <a:bodyPr wrap="none" rtlCol="0">
            <a:spAutoFit/>
          </a:bodyPr>
          <a:lstStyle/>
          <a:p>
            <a:r>
              <a:rPr lang="en-US"/>
              <a:t>G1</a:t>
            </a:r>
          </a:p>
        </p:txBody>
      </p:sp>
      <p:sp>
        <p:nvSpPr>
          <p:cNvPr id="14" name="TextBox 13"/>
          <p:cNvSpPr txBox="1"/>
          <p:nvPr/>
        </p:nvSpPr>
        <p:spPr>
          <a:xfrm>
            <a:off x="6629400" y="3200400"/>
            <a:ext cx="595235" cy="461665"/>
          </a:xfrm>
          <a:prstGeom prst="rect">
            <a:avLst/>
          </a:prstGeom>
          <a:noFill/>
        </p:spPr>
        <p:txBody>
          <a:bodyPr wrap="none" rtlCol="0">
            <a:spAutoFit/>
          </a:bodyPr>
          <a:lstStyle/>
          <a:p>
            <a:r>
              <a:rPr lang="en-US"/>
              <a:t>G2</a:t>
            </a:r>
          </a:p>
        </p:txBody>
      </p:sp>
      <p:sp>
        <p:nvSpPr>
          <p:cNvPr id="15" name="TextBox 14"/>
          <p:cNvSpPr txBox="1"/>
          <p:nvPr/>
        </p:nvSpPr>
        <p:spPr>
          <a:xfrm>
            <a:off x="2971800" y="4343400"/>
            <a:ext cx="595235" cy="461665"/>
          </a:xfrm>
          <a:prstGeom prst="rect">
            <a:avLst/>
          </a:prstGeom>
          <a:noFill/>
        </p:spPr>
        <p:txBody>
          <a:bodyPr wrap="none" rtlCol="0">
            <a:spAutoFit/>
          </a:bodyPr>
          <a:lstStyle/>
          <a:p>
            <a:r>
              <a:rPr lang="en-US"/>
              <a:t>G3</a:t>
            </a:r>
          </a:p>
        </p:txBody>
      </p:sp>
      <p:sp>
        <p:nvSpPr>
          <p:cNvPr id="16" name="Rounded Rectangle 15"/>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7" name="Rounded Rectangle 16"/>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8" name="Rounded Rectangle 17"/>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9" name="TextBox 18"/>
          <p:cNvSpPr txBox="1"/>
          <p:nvPr/>
        </p:nvSpPr>
        <p:spPr>
          <a:xfrm>
            <a:off x="685801" y="2209800"/>
            <a:ext cx="8229600" cy="830997"/>
          </a:xfrm>
          <a:prstGeom prst="rect">
            <a:avLst/>
          </a:prstGeom>
          <a:noFill/>
        </p:spPr>
        <p:txBody>
          <a:bodyPr wrap="square" rtlCol="0">
            <a:spAutoFit/>
          </a:bodyPr>
          <a:lstStyle/>
          <a:p>
            <a:r>
              <a:rPr lang="en-US" b="0"/>
              <a:t>This data point doesn’t help us choose the parameter values for either of these parameters.</a:t>
            </a:r>
            <a:endParaRPr lang="en-US"/>
          </a:p>
        </p:txBody>
      </p:sp>
      <p:sp>
        <p:nvSpPr>
          <p:cNvPr id="20" name="TextBox 19"/>
          <p:cNvSpPr txBox="1"/>
          <p:nvPr/>
        </p:nvSpPr>
        <p:spPr>
          <a:xfrm>
            <a:off x="2590800" y="3124200"/>
            <a:ext cx="595035" cy="584776"/>
          </a:xfrm>
          <a:prstGeom prst="rect">
            <a:avLst/>
          </a:prstGeom>
          <a:noFill/>
        </p:spPr>
        <p:txBody>
          <a:bodyPr wrap="none" rtlCol="0">
            <a:spAutoFit/>
          </a:bodyPr>
          <a:lstStyle/>
          <a:p>
            <a:r>
              <a:rPr lang="en-US" sz="3200">
                <a:solidFill>
                  <a:schemeClr val="tx2"/>
                </a:solidFill>
              </a:rPr>
              <a:t>✔</a:t>
            </a:r>
          </a:p>
        </p:txBody>
      </p:sp>
      <p:sp>
        <p:nvSpPr>
          <p:cNvPr id="21" name="TextBox 20"/>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2" name="Rounded Rectangle 21"/>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Rounded Rectangle 22"/>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4" name="Rounded Rectangle 23"/>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5" name="Rounded Rectangle 24"/>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6" name="TextBox 25"/>
          <p:cNvSpPr txBox="1"/>
          <p:nvPr/>
        </p:nvSpPr>
        <p:spPr>
          <a:xfrm>
            <a:off x="25908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95490" name="Rectangle 2"/>
          <p:cNvSpPr>
            <a:spLocks noGrp="1" noChangeArrowheads="1"/>
          </p:cNvSpPr>
          <p:nvPr>
            <p:ph type="title"/>
          </p:nvPr>
        </p:nvSpPr>
        <p:spPr>
          <a:xfrm>
            <a:off x="0" y="2209800"/>
            <a:ext cx="9144000" cy="1143000"/>
          </a:xfrm>
        </p:spPr>
        <p:txBody>
          <a:bodyPr/>
          <a:lstStyle/>
          <a:p>
            <a:r>
              <a:rPr lang="en-US" sz="3200"/>
              <a:t>Learning Structure with Statistical Learning: </a:t>
            </a:r>
            <a:br>
              <a:rPr lang="en-US" sz="3200"/>
            </a:br>
            <a:r>
              <a:rPr lang="en-US" sz="3200"/>
              <a:t>The Relation Between </a:t>
            </a:r>
            <a:br>
              <a:rPr lang="en-US" sz="3200"/>
            </a:br>
            <a:r>
              <a:rPr lang="en-US" sz="3200"/>
              <a:t>Linguistic Parameters and Probability</a:t>
            </a:r>
          </a:p>
        </p:txBody>
      </p:sp>
      <p:sp>
        <p:nvSpPr>
          <p:cNvPr id="2495491" name="Oval 3"/>
          <p:cNvSpPr>
            <a:spLocks noChangeArrowheads="1"/>
          </p:cNvSpPr>
          <p:nvPr/>
        </p:nvSpPr>
        <p:spPr bwMode="auto">
          <a:xfrm>
            <a:off x="2133600" y="4343400"/>
            <a:ext cx="831850" cy="660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495492" name="Oval 4"/>
          <p:cNvSpPr>
            <a:spLocks noChangeArrowheads="1"/>
          </p:cNvSpPr>
          <p:nvPr/>
        </p:nvSpPr>
        <p:spPr bwMode="auto">
          <a:xfrm>
            <a:off x="3200400" y="4343400"/>
            <a:ext cx="831850" cy="660400"/>
          </a:xfrm>
          <a:prstGeom prst="ellipse">
            <a:avLst/>
          </a:prstGeom>
          <a:solidFill>
            <a:schemeClr val="tx2">
              <a:alpha val="38000"/>
            </a:schemeClr>
          </a:solidFill>
          <a:ln w="63500">
            <a:solidFill>
              <a:schemeClr val="tx1"/>
            </a:solidFill>
            <a:prstDash val="dash"/>
            <a:round/>
            <a:headEnd/>
            <a:tailEnd/>
          </a:ln>
        </p:spPr>
        <p:txBody>
          <a:bodyPr wrap="none" anchor="ctr">
            <a:prstTxWarp prst="textNoShape">
              <a:avLst/>
            </a:prstTxWarp>
          </a:bodyPr>
          <a:lstStyle/>
          <a:p>
            <a:endParaRPr lang="en-US"/>
          </a:p>
        </p:txBody>
      </p:sp>
      <p:sp>
        <p:nvSpPr>
          <p:cNvPr id="2495493" name="Oval 5"/>
          <p:cNvSpPr>
            <a:spLocks noChangeArrowheads="1"/>
          </p:cNvSpPr>
          <p:nvPr/>
        </p:nvSpPr>
        <p:spPr bwMode="auto">
          <a:xfrm>
            <a:off x="4191000" y="4343400"/>
            <a:ext cx="831850" cy="6604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495494" name="Oval 6"/>
          <p:cNvSpPr>
            <a:spLocks noChangeArrowheads="1"/>
          </p:cNvSpPr>
          <p:nvPr/>
        </p:nvSpPr>
        <p:spPr bwMode="auto">
          <a:xfrm>
            <a:off x="5257800" y="4343400"/>
            <a:ext cx="831850" cy="660400"/>
          </a:xfrm>
          <a:prstGeom prst="ellipse">
            <a:avLst/>
          </a:prstGeom>
          <a:solidFill>
            <a:schemeClr val="folHlink">
              <a:alpha val="37000"/>
            </a:schemeClr>
          </a:solidFill>
          <a:ln w="63500">
            <a:solidFill>
              <a:schemeClr val="tx1"/>
            </a:solidFill>
            <a:prstDash val="dash"/>
            <a:round/>
            <a:headEnd/>
            <a:tailEnd/>
          </a:ln>
        </p:spPr>
        <p:txBody>
          <a:bodyPr wrap="none" anchor="ctr">
            <a:prstTxWarp prst="textNoShape">
              <a:avLst/>
            </a:prstTxWarp>
          </a:bodyPr>
          <a:lstStyle/>
          <a:p>
            <a:endParaRPr lang="en-US"/>
          </a:p>
        </p:txBody>
      </p:sp>
      <p:sp>
        <p:nvSpPr>
          <p:cNvPr id="2495495" name="Oval 7"/>
          <p:cNvSpPr>
            <a:spLocks noChangeArrowheads="1"/>
          </p:cNvSpPr>
          <p:nvPr/>
        </p:nvSpPr>
        <p:spPr bwMode="auto">
          <a:xfrm>
            <a:off x="6248400" y="4343400"/>
            <a:ext cx="831850" cy="6604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495496" name="AutoShape 8"/>
          <p:cNvSpPr>
            <a:spLocks noChangeArrowheads="1"/>
          </p:cNvSpPr>
          <p:nvPr/>
        </p:nvSpPr>
        <p:spPr bwMode="auto">
          <a:xfrm>
            <a:off x="1905000" y="4191000"/>
            <a:ext cx="5410200" cy="9906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97538" name="Rectangle 2"/>
          <p:cNvSpPr>
            <a:spLocks noGrp="1" noChangeArrowheads="1"/>
          </p:cNvSpPr>
          <p:nvPr>
            <p:ph type="title"/>
          </p:nvPr>
        </p:nvSpPr>
        <p:spPr>
          <a:xfrm>
            <a:off x="0" y="0"/>
            <a:ext cx="9144000" cy="1143000"/>
          </a:xfrm>
          <a:noFill/>
          <a:ln/>
        </p:spPr>
        <p:txBody>
          <a:bodyPr/>
          <a:lstStyle/>
          <a:p>
            <a:r>
              <a:rPr lang="en-US" sz="3200"/>
              <a:t>Learning Complex Systems Like Language</a:t>
            </a:r>
            <a:endParaRPr lang="en-US" sz="3200">
              <a:sym typeface="Symbol" pitchFamily="-84" charset="2"/>
            </a:endParaRPr>
          </a:p>
        </p:txBody>
      </p:sp>
      <p:sp>
        <p:nvSpPr>
          <p:cNvPr id="2497539" name="Text Box 3"/>
          <p:cNvSpPr txBox="1">
            <a:spLocks noChangeArrowheads="1"/>
          </p:cNvSpPr>
          <p:nvPr/>
        </p:nvSpPr>
        <p:spPr bwMode="auto">
          <a:xfrm>
            <a:off x="457200" y="1981200"/>
            <a:ext cx="5334000" cy="4473575"/>
          </a:xfrm>
          <a:prstGeom prst="rect">
            <a:avLst/>
          </a:prstGeom>
          <a:noFill/>
          <a:ln w="9525">
            <a:noFill/>
            <a:miter lim="800000"/>
            <a:headEnd/>
            <a:tailEnd/>
          </a:ln>
        </p:spPr>
        <p:txBody>
          <a:bodyPr>
            <a:prstTxWarp prst="textNoShape">
              <a:avLst/>
            </a:prstTxWarp>
            <a:spAutoFit/>
          </a:bodyPr>
          <a:lstStyle/>
          <a:p>
            <a:r>
              <a:rPr lang="en-US" b="0">
                <a:solidFill>
                  <a:schemeClr val="tx2"/>
                </a:solidFill>
              </a:rPr>
              <a:t>Only humans seem able to learn human languages</a:t>
            </a:r>
          </a:p>
          <a:p>
            <a:r>
              <a:rPr lang="en-US" b="0"/>
              <a:t>   Something in our biology must allow us to do this.  </a:t>
            </a:r>
          </a:p>
          <a:p>
            <a:endParaRPr lang="en-US" b="0"/>
          </a:p>
          <a:p>
            <a:endParaRPr lang="en-US" b="0"/>
          </a:p>
          <a:p>
            <a:r>
              <a:rPr lang="en-US" b="0"/>
              <a:t>This is what </a:t>
            </a:r>
            <a:r>
              <a:rPr lang="en-US" b="0">
                <a:solidFill>
                  <a:schemeClr val="tx2"/>
                </a:solidFill>
              </a:rPr>
              <a:t>Universal Grammar</a:t>
            </a:r>
            <a:r>
              <a:rPr lang="en-US" b="0"/>
              <a:t> is: </a:t>
            </a:r>
            <a:r>
              <a:rPr lang="en-US" b="0">
                <a:solidFill>
                  <a:schemeClr val="tx2"/>
                </a:solidFill>
              </a:rPr>
              <a:t>innate biases for learning language</a:t>
            </a:r>
            <a:r>
              <a:rPr lang="en-US" b="0"/>
              <a:t> that are available to humans because of our biological makeup (specifically, the biology of our brains).</a:t>
            </a:r>
          </a:p>
          <a:p>
            <a:endParaRPr lang="en-US" b="0"/>
          </a:p>
        </p:txBody>
      </p:sp>
      <p:pic>
        <p:nvPicPr>
          <p:cNvPr id="2497540" name="Picture 4"/>
          <p:cNvPicPr>
            <a:picLocks noChangeAspect="1" noChangeArrowheads="1"/>
          </p:cNvPicPr>
          <p:nvPr/>
        </p:nvPicPr>
        <p:blipFill>
          <a:blip r:embed="rId3"/>
          <a:srcRect/>
          <a:stretch>
            <a:fillRect/>
          </a:stretch>
        </p:blipFill>
        <p:spPr bwMode="auto">
          <a:xfrm>
            <a:off x="6858000" y="4038600"/>
            <a:ext cx="1212850" cy="1328738"/>
          </a:xfrm>
          <a:prstGeom prst="rect">
            <a:avLst/>
          </a:prstGeom>
          <a:noFill/>
          <a:ln w="9525">
            <a:noFill/>
            <a:miter lim="800000"/>
            <a:headEnd/>
            <a:tailEnd/>
          </a:ln>
          <a:effectLst/>
        </p:spPr>
      </p:pic>
      <p:sp>
        <p:nvSpPr>
          <p:cNvPr id="2497541" name="Text Box 5"/>
          <p:cNvSpPr txBox="1">
            <a:spLocks noChangeArrowheads="1"/>
          </p:cNvSpPr>
          <p:nvPr/>
        </p:nvSpPr>
        <p:spPr bwMode="auto">
          <a:xfrm>
            <a:off x="6781800" y="5410200"/>
            <a:ext cx="1454150" cy="457200"/>
          </a:xfrm>
          <a:prstGeom prst="rect">
            <a:avLst/>
          </a:prstGeom>
          <a:noFill/>
          <a:ln w="9525">
            <a:noFill/>
            <a:miter lim="800000"/>
            <a:headEnd/>
            <a:tailEnd/>
          </a:ln>
        </p:spPr>
        <p:txBody>
          <a:bodyPr wrap="none">
            <a:prstTxWarp prst="textNoShape">
              <a:avLst/>
            </a:prstTxWarp>
            <a:spAutoFit/>
          </a:bodyPr>
          <a:lstStyle/>
          <a:p>
            <a:r>
              <a:rPr lang="en-US" b="0"/>
              <a:t>Chomsky</a:t>
            </a:r>
          </a:p>
        </p:txBody>
      </p:sp>
      <p:sp>
        <p:nvSpPr>
          <p:cNvPr id="2497542" name="AutoShape 6"/>
          <p:cNvSpPr>
            <a:spLocks noChangeArrowheads="1"/>
          </p:cNvSpPr>
          <p:nvPr/>
        </p:nvSpPr>
        <p:spPr bwMode="auto">
          <a:xfrm>
            <a:off x="381000" y="3886200"/>
            <a:ext cx="5334000" cy="2514600"/>
          </a:xfrm>
          <a:prstGeom prst="wedgeRoundRectCallout">
            <a:avLst>
              <a:gd name="adj1" fmla="val 70148"/>
              <a:gd name="adj2" fmla="val 5620"/>
              <a:gd name="adj3" fmla="val 16667"/>
            </a:avLst>
          </a:prstGeom>
          <a:noFill/>
          <a:ln w="9525">
            <a:solidFill>
              <a:schemeClr val="tx1"/>
            </a:solidFill>
            <a:miter lim="800000"/>
            <a:headEnd/>
            <a:tailEnd/>
          </a:ln>
        </p:spPr>
        <p:txBody>
          <a:bodyPr wrap="none" anchor="ctr">
            <a:prstTxWarp prst="textNoShape">
              <a:avLst/>
            </a:prstTxWarp>
          </a:bodyPr>
          <a:lstStyle/>
          <a:p>
            <a:pPr algn="ctr"/>
            <a:endParaRPr lang="en-US"/>
          </a:p>
        </p:txBody>
      </p:sp>
      <p:pic>
        <p:nvPicPr>
          <p:cNvPr id="2497543" name="Picture 7"/>
          <p:cNvPicPr>
            <a:picLocks noChangeAspect="1" noChangeArrowheads="1"/>
          </p:cNvPicPr>
          <p:nvPr/>
        </p:nvPicPr>
        <p:blipFill>
          <a:blip r:embed="rId4"/>
          <a:srcRect/>
          <a:stretch>
            <a:fillRect/>
          </a:stretch>
        </p:blipFill>
        <p:spPr bwMode="auto">
          <a:xfrm>
            <a:off x="6248400" y="1447800"/>
            <a:ext cx="1841500" cy="154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99586" name="Rectangle 2"/>
          <p:cNvSpPr>
            <a:spLocks noGrp="1" noChangeArrowheads="1"/>
          </p:cNvSpPr>
          <p:nvPr>
            <p:ph type="title"/>
          </p:nvPr>
        </p:nvSpPr>
        <p:spPr>
          <a:xfrm>
            <a:off x="0" y="0"/>
            <a:ext cx="9144000" cy="1143000"/>
          </a:xfrm>
          <a:noFill/>
          <a:ln/>
        </p:spPr>
        <p:txBody>
          <a:bodyPr/>
          <a:lstStyle/>
          <a:p>
            <a:r>
              <a:rPr lang="en-US" sz="3200"/>
              <a:t>Learning Complex Systems Like Language</a:t>
            </a:r>
            <a:endParaRPr lang="en-US" sz="3200">
              <a:sym typeface="Symbol" pitchFamily="-84" charset="2"/>
            </a:endParaRPr>
          </a:p>
        </p:txBody>
      </p:sp>
      <p:sp>
        <p:nvSpPr>
          <p:cNvPr id="2499587" name="Text Box 3"/>
          <p:cNvSpPr txBox="1">
            <a:spLocks noChangeArrowheads="1"/>
          </p:cNvSpPr>
          <p:nvPr/>
        </p:nvSpPr>
        <p:spPr bwMode="auto">
          <a:xfrm>
            <a:off x="304800" y="990600"/>
            <a:ext cx="7772400" cy="3416320"/>
          </a:xfrm>
          <a:prstGeom prst="rect">
            <a:avLst/>
          </a:prstGeom>
          <a:noFill/>
          <a:ln w="9525">
            <a:noFill/>
            <a:miter lim="800000"/>
            <a:headEnd/>
            <a:tailEnd/>
          </a:ln>
        </p:spPr>
        <p:txBody>
          <a:bodyPr>
            <a:prstTxWarp prst="textNoShape">
              <a:avLst/>
            </a:prstTxWarp>
            <a:spAutoFit/>
          </a:bodyPr>
          <a:lstStyle/>
          <a:p>
            <a:endParaRPr lang="en-US" b="0"/>
          </a:p>
          <a:p>
            <a:r>
              <a:rPr lang="en-US" b="0">
                <a:solidFill>
                  <a:schemeClr val="tx2"/>
                </a:solidFill>
              </a:rPr>
              <a:t>But obviously language is </a:t>
            </a:r>
            <a:r>
              <a:rPr lang="en-US" b="0" i="1">
                <a:solidFill>
                  <a:schemeClr val="tx2"/>
                </a:solidFill>
              </a:rPr>
              <a:t>learned</a:t>
            </a:r>
            <a:r>
              <a:rPr lang="en-US" b="0">
                <a:solidFill>
                  <a:schemeClr val="tx2"/>
                </a:solidFill>
              </a:rPr>
              <a:t>, so children can’t know everything beforehand. How does this fit with the idea of innate biases/knowledge?</a:t>
            </a:r>
          </a:p>
          <a:p>
            <a:endParaRPr lang="en-US" b="0">
              <a:solidFill>
                <a:schemeClr val="tx2"/>
              </a:solidFill>
            </a:endParaRPr>
          </a:p>
          <a:p>
            <a:r>
              <a:rPr lang="en-US" b="0"/>
              <a:t>Observation: We see constrained variation across languages in their sounds, words, and structure.  The knowledge of </a:t>
            </a:r>
            <a:r>
              <a:rPr lang="en-US" b="0">
                <a:solidFill>
                  <a:schemeClr val="bg2"/>
                </a:solidFill>
              </a:rPr>
              <a:t>the ways in which languages vary </a:t>
            </a:r>
            <a:r>
              <a:rPr lang="en-US" b="0"/>
              <a:t>is children’s innate knowledge.</a:t>
            </a:r>
          </a:p>
        </p:txBody>
      </p:sp>
      <p:pic>
        <p:nvPicPr>
          <p:cNvPr id="2499588" name="Picture 4"/>
          <p:cNvPicPr>
            <a:picLocks noChangeAspect="1" noChangeArrowheads="1"/>
          </p:cNvPicPr>
          <p:nvPr/>
        </p:nvPicPr>
        <p:blipFill>
          <a:blip r:embed="rId3"/>
          <a:srcRect/>
          <a:stretch>
            <a:fillRect/>
          </a:stretch>
        </p:blipFill>
        <p:spPr bwMode="auto">
          <a:xfrm>
            <a:off x="7848600" y="1219200"/>
            <a:ext cx="990600" cy="1227138"/>
          </a:xfrm>
          <a:prstGeom prst="rect">
            <a:avLst/>
          </a:prstGeom>
          <a:noFill/>
          <a:ln w="9525">
            <a:noFill/>
            <a:miter lim="800000"/>
            <a:headEnd/>
            <a:tailEnd/>
          </a:ln>
          <a:effectLst/>
        </p:spPr>
      </p:pic>
      <p:sp>
        <p:nvSpPr>
          <p:cNvPr id="2499589" name="Oval 5"/>
          <p:cNvSpPr>
            <a:spLocks noChangeArrowheads="1"/>
          </p:cNvSpPr>
          <p:nvPr/>
        </p:nvSpPr>
        <p:spPr bwMode="auto">
          <a:xfrm>
            <a:off x="5334000" y="5181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499590" name="Oval 6"/>
          <p:cNvSpPr>
            <a:spLocks noChangeArrowheads="1"/>
          </p:cNvSpPr>
          <p:nvPr/>
        </p:nvSpPr>
        <p:spPr bwMode="auto">
          <a:xfrm>
            <a:off x="5715000" y="5181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499591" name="Oval 7"/>
          <p:cNvSpPr>
            <a:spLocks noChangeArrowheads="1"/>
          </p:cNvSpPr>
          <p:nvPr/>
        </p:nvSpPr>
        <p:spPr bwMode="auto">
          <a:xfrm>
            <a:off x="6096000" y="5181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499592" name="Oval 8"/>
          <p:cNvSpPr>
            <a:spLocks noChangeArrowheads="1"/>
          </p:cNvSpPr>
          <p:nvPr/>
        </p:nvSpPr>
        <p:spPr bwMode="auto">
          <a:xfrm>
            <a:off x="6477000" y="5181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499593" name="Oval 9"/>
          <p:cNvSpPr>
            <a:spLocks noChangeArrowheads="1"/>
          </p:cNvSpPr>
          <p:nvPr/>
        </p:nvSpPr>
        <p:spPr bwMode="auto">
          <a:xfrm>
            <a:off x="6858000" y="51816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499594" name="Oval 10"/>
          <p:cNvSpPr>
            <a:spLocks noChangeArrowheads="1"/>
          </p:cNvSpPr>
          <p:nvPr/>
        </p:nvSpPr>
        <p:spPr bwMode="auto">
          <a:xfrm>
            <a:off x="7086600" y="62484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499595" name="Oval 11"/>
          <p:cNvSpPr>
            <a:spLocks noChangeArrowheads="1"/>
          </p:cNvSpPr>
          <p:nvPr/>
        </p:nvSpPr>
        <p:spPr bwMode="auto">
          <a:xfrm>
            <a:off x="7467600" y="6248400"/>
            <a:ext cx="304800" cy="304800"/>
          </a:xfrm>
          <a:prstGeom prst="ellipse">
            <a:avLst/>
          </a:prstGeom>
          <a:solidFill>
            <a:schemeClr val="tx2">
              <a:alpha val="3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99596" name="Oval 12"/>
          <p:cNvSpPr>
            <a:spLocks noChangeArrowheads="1"/>
          </p:cNvSpPr>
          <p:nvPr/>
        </p:nvSpPr>
        <p:spPr bwMode="auto">
          <a:xfrm>
            <a:off x="7848600" y="62484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499597" name="Oval 13"/>
          <p:cNvSpPr>
            <a:spLocks noChangeArrowheads="1"/>
          </p:cNvSpPr>
          <p:nvPr/>
        </p:nvSpPr>
        <p:spPr bwMode="auto">
          <a:xfrm>
            <a:off x="8229600" y="6248400"/>
            <a:ext cx="304800" cy="304800"/>
          </a:xfrm>
          <a:prstGeom prst="ellipse">
            <a:avLst/>
          </a:prstGeom>
          <a:solidFill>
            <a:schemeClr val="folHlink">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99598" name="Oval 14"/>
          <p:cNvSpPr>
            <a:spLocks noChangeArrowheads="1"/>
          </p:cNvSpPr>
          <p:nvPr/>
        </p:nvSpPr>
        <p:spPr bwMode="auto">
          <a:xfrm>
            <a:off x="8610600" y="62484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499599" name="AutoShape 15"/>
          <p:cNvSpPr>
            <a:spLocks noChangeArrowheads="1"/>
          </p:cNvSpPr>
          <p:nvPr/>
        </p:nvSpPr>
        <p:spPr bwMode="auto">
          <a:xfrm>
            <a:off x="5257800" y="5105400"/>
            <a:ext cx="1981200" cy="457200"/>
          </a:xfrm>
          <a:prstGeom prst="roundRect">
            <a:avLst>
              <a:gd name="adj" fmla="val 16667"/>
            </a:avLst>
          </a:prstGeom>
          <a:noFill/>
          <a:ln w="9525">
            <a:solidFill>
              <a:schemeClr val="hlink"/>
            </a:solidFill>
            <a:round/>
            <a:headEnd/>
            <a:tailEnd/>
          </a:ln>
        </p:spPr>
        <p:txBody>
          <a:bodyPr>
            <a:prstTxWarp prst="textNoShape">
              <a:avLst/>
            </a:prstTxWarp>
          </a:bodyPr>
          <a:lstStyle/>
          <a:p>
            <a:endParaRPr lang="en-US"/>
          </a:p>
        </p:txBody>
      </p:sp>
      <p:sp>
        <p:nvSpPr>
          <p:cNvPr id="2499600" name="AutoShape 16"/>
          <p:cNvSpPr>
            <a:spLocks noChangeArrowheads="1"/>
          </p:cNvSpPr>
          <p:nvPr/>
        </p:nvSpPr>
        <p:spPr bwMode="auto">
          <a:xfrm>
            <a:off x="7010400" y="6172200"/>
            <a:ext cx="1981200" cy="457200"/>
          </a:xfrm>
          <a:prstGeom prst="roundRect">
            <a:avLst>
              <a:gd name="adj" fmla="val 16667"/>
            </a:avLst>
          </a:prstGeom>
          <a:noFill/>
          <a:ln w="9525">
            <a:solidFill>
              <a:schemeClr val="hlink"/>
            </a:solidFill>
            <a:round/>
            <a:headEnd/>
            <a:tailEnd/>
          </a:ln>
        </p:spPr>
        <p:txBody>
          <a:bodyPr>
            <a:prstTxWarp prst="textNoShape">
              <a:avLst/>
            </a:prstTxWarp>
          </a:bodyPr>
          <a:lstStyle/>
          <a:p>
            <a:endParaRPr lang="en-US"/>
          </a:p>
        </p:txBody>
      </p:sp>
      <p:sp>
        <p:nvSpPr>
          <p:cNvPr id="2499601" name="Text Box 17"/>
          <p:cNvSpPr txBox="1">
            <a:spLocks noChangeArrowheads="1"/>
          </p:cNvSpPr>
          <p:nvPr/>
        </p:nvSpPr>
        <p:spPr bwMode="auto">
          <a:xfrm>
            <a:off x="5257800" y="4572000"/>
            <a:ext cx="1184275" cy="457200"/>
          </a:xfrm>
          <a:prstGeom prst="rect">
            <a:avLst/>
          </a:prstGeom>
          <a:noFill/>
          <a:ln w="9525">
            <a:noFill/>
            <a:miter lim="800000"/>
            <a:headEnd/>
            <a:tailEnd/>
          </a:ln>
        </p:spPr>
        <p:txBody>
          <a:bodyPr wrap="none">
            <a:prstTxWarp prst="textNoShape">
              <a:avLst/>
            </a:prstTxWarp>
            <a:spAutoFit/>
          </a:bodyPr>
          <a:lstStyle/>
          <a:p>
            <a:r>
              <a:rPr lang="en-US" b="0"/>
              <a:t>English</a:t>
            </a:r>
          </a:p>
        </p:txBody>
      </p:sp>
      <p:sp>
        <p:nvSpPr>
          <p:cNvPr id="2499602" name="Text Box 18"/>
          <p:cNvSpPr txBox="1">
            <a:spLocks noChangeArrowheads="1"/>
          </p:cNvSpPr>
          <p:nvPr/>
        </p:nvSpPr>
        <p:spPr bwMode="auto">
          <a:xfrm>
            <a:off x="6705600" y="5638800"/>
            <a:ext cx="1133475" cy="457200"/>
          </a:xfrm>
          <a:prstGeom prst="rect">
            <a:avLst/>
          </a:prstGeom>
          <a:noFill/>
          <a:ln w="9525">
            <a:noFill/>
            <a:miter lim="800000"/>
            <a:headEnd/>
            <a:tailEnd/>
          </a:ln>
        </p:spPr>
        <p:txBody>
          <a:bodyPr wrap="none">
            <a:prstTxWarp prst="textNoShape">
              <a:avLst/>
            </a:prstTxWarp>
            <a:spAutoFit/>
          </a:bodyPr>
          <a:lstStyle/>
          <a:p>
            <a:r>
              <a:rPr lang="en-US" b="0"/>
              <a:t>Navajo</a:t>
            </a:r>
          </a:p>
        </p:txBody>
      </p:sp>
      <p:sp>
        <p:nvSpPr>
          <p:cNvPr id="2499603" name="Oval 19"/>
          <p:cNvSpPr>
            <a:spLocks noChangeArrowheads="1"/>
          </p:cNvSpPr>
          <p:nvPr/>
        </p:nvSpPr>
        <p:spPr bwMode="auto">
          <a:xfrm>
            <a:off x="381000" y="45720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499604" name="Oval 20"/>
          <p:cNvSpPr>
            <a:spLocks noChangeArrowheads="1"/>
          </p:cNvSpPr>
          <p:nvPr/>
        </p:nvSpPr>
        <p:spPr bwMode="auto">
          <a:xfrm>
            <a:off x="762000" y="45720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499605" name="Oval 21"/>
          <p:cNvSpPr>
            <a:spLocks noChangeArrowheads="1"/>
          </p:cNvSpPr>
          <p:nvPr/>
        </p:nvSpPr>
        <p:spPr bwMode="auto">
          <a:xfrm>
            <a:off x="1143000" y="45720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499606" name="Oval 22"/>
          <p:cNvSpPr>
            <a:spLocks noChangeArrowheads="1"/>
          </p:cNvSpPr>
          <p:nvPr/>
        </p:nvSpPr>
        <p:spPr bwMode="auto">
          <a:xfrm>
            <a:off x="1524000" y="45720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499607" name="Oval 23"/>
          <p:cNvSpPr>
            <a:spLocks noChangeArrowheads="1"/>
          </p:cNvSpPr>
          <p:nvPr/>
        </p:nvSpPr>
        <p:spPr bwMode="auto">
          <a:xfrm>
            <a:off x="1905000" y="45720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499608" name="AutoShape 24"/>
          <p:cNvSpPr>
            <a:spLocks noChangeArrowheads="1"/>
          </p:cNvSpPr>
          <p:nvPr/>
        </p:nvSpPr>
        <p:spPr bwMode="auto">
          <a:xfrm>
            <a:off x="304800" y="4495800"/>
            <a:ext cx="1981200" cy="914400"/>
          </a:xfrm>
          <a:prstGeom prst="roundRect">
            <a:avLst>
              <a:gd name="adj" fmla="val 16667"/>
            </a:avLst>
          </a:prstGeom>
          <a:noFill/>
          <a:ln w="9525">
            <a:solidFill>
              <a:schemeClr val="tx2"/>
            </a:solidFill>
            <a:round/>
            <a:headEnd/>
            <a:tailEnd/>
          </a:ln>
        </p:spPr>
        <p:txBody>
          <a:bodyPr>
            <a:prstTxWarp prst="textNoShape">
              <a:avLst/>
            </a:prstTxWarp>
          </a:bodyPr>
          <a:lstStyle/>
          <a:p>
            <a:endParaRPr lang="en-US"/>
          </a:p>
        </p:txBody>
      </p:sp>
      <p:sp>
        <p:nvSpPr>
          <p:cNvPr id="2499609" name="Oval 25"/>
          <p:cNvSpPr>
            <a:spLocks noChangeArrowheads="1"/>
          </p:cNvSpPr>
          <p:nvPr/>
        </p:nvSpPr>
        <p:spPr bwMode="auto">
          <a:xfrm>
            <a:off x="381000" y="5029200"/>
            <a:ext cx="304800" cy="304800"/>
          </a:xfrm>
          <a:prstGeom prst="ellipse">
            <a:avLst/>
          </a:prstGeom>
          <a:solidFill>
            <a:schemeClr val="accent1">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99610" name="Oval 26"/>
          <p:cNvSpPr>
            <a:spLocks noChangeArrowheads="1"/>
          </p:cNvSpPr>
          <p:nvPr/>
        </p:nvSpPr>
        <p:spPr bwMode="auto">
          <a:xfrm>
            <a:off x="762000" y="5029200"/>
            <a:ext cx="304800" cy="304800"/>
          </a:xfrm>
          <a:prstGeom prst="ellipse">
            <a:avLst/>
          </a:prstGeom>
          <a:solidFill>
            <a:schemeClr val="tx2">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99611" name="Oval 27"/>
          <p:cNvSpPr>
            <a:spLocks noChangeArrowheads="1"/>
          </p:cNvSpPr>
          <p:nvPr/>
        </p:nvSpPr>
        <p:spPr bwMode="auto">
          <a:xfrm>
            <a:off x="1143000" y="5029200"/>
            <a:ext cx="304800" cy="304800"/>
          </a:xfrm>
          <a:prstGeom prst="ellipse">
            <a:avLst/>
          </a:prstGeom>
          <a:solidFill>
            <a:schemeClr val="accent2">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99612" name="Oval 28"/>
          <p:cNvSpPr>
            <a:spLocks noChangeArrowheads="1"/>
          </p:cNvSpPr>
          <p:nvPr/>
        </p:nvSpPr>
        <p:spPr bwMode="auto">
          <a:xfrm>
            <a:off x="1524000" y="5029200"/>
            <a:ext cx="304800" cy="304800"/>
          </a:xfrm>
          <a:prstGeom prst="ellipse">
            <a:avLst/>
          </a:prstGeom>
          <a:solidFill>
            <a:schemeClr val="folHlink">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99613" name="Oval 29"/>
          <p:cNvSpPr>
            <a:spLocks noChangeArrowheads="1"/>
          </p:cNvSpPr>
          <p:nvPr/>
        </p:nvSpPr>
        <p:spPr bwMode="auto">
          <a:xfrm>
            <a:off x="1905000" y="5029200"/>
            <a:ext cx="304800" cy="304800"/>
          </a:xfrm>
          <a:prstGeom prst="ellipse">
            <a:avLst/>
          </a:prstGeom>
          <a:solidFill>
            <a:schemeClr val="hlink">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99614" name="Text Box 30"/>
          <p:cNvSpPr txBox="1">
            <a:spLocks noChangeArrowheads="1"/>
          </p:cNvSpPr>
          <p:nvPr/>
        </p:nvSpPr>
        <p:spPr bwMode="auto">
          <a:xfrm>
            <a:off x="152400" y="5791200"/>
            <a:ext cx="4267200" cy="1006475"/>
          </a:xfrm>
          <a:prstGeom prst="rect">
            <a:avLst/>
          </a:prstGeom>
          <a:noFill/>
          <a:ln w="9525">
            <a:noFill/>
            <a:miter lim="800000"/>
            <a:headEnd/>
            <a:tailEnd/>
          </a:ln>
        </p:spPr>
        <p:txBody>
          <a:bodyPr>
            <a:prstTxWarp prst="textNoShape">
              <a:avLst/>
            </a:prstTxWarp>
            <a:spAutoFit/>
          </a:bodyPr>
          <a:lstStyle/>
          <a:p>
            <a:r>
              <a:rPr lang="en-US" sz="2000" b="0">
                <a:solidFill>
                  <a:schemeClr val="tx2"/>
                </a:solidFill>
              </a:rPr>
              <a:t>Children know parameters of language variation…</a:t>
            </a:r>
            <a:r>
              <a:rPr lang="en-US" sz="2000" b="0">
                <a:solidFill>
                  <a:schemeClr val="hlink"/>
                </a:solidFill>
              </a:rPr>
              <a:t>which they use to learn their native language</a:t>
            </a:r>
            <a:endParaRPr lang="en-US" sz="2000" b="0">
              <a:solidFill>
                <a:srgbClr val="88F14B"/>
              </a:solidFill>
            </a:endParaRPr>
          </a:p>
        </p:txBody>
      </p:sp>
      <p:cxnSp>
        <p:nvCxnSpPr>
          <p:cNvPr id="2499615" name="AutoShape 31"/>
          <p:cNvCxnSpPr>
            <a:cxnSpLocks noChangeShapeType="1"/>
            <a:stCxn id="2499614" idx="0"/>
            <a:endCxn id="2499608" idx="3"/>
          </p:cNvCxnSpPr>
          <p:nvPr/>
        </p:nvCxnSpPr>
        <p:spPr bwMode="auto">
          <a:xfrm rot="16200000">
            <a:off x="1867694" y="5371306"/>
            <a:ext cx="838200" cy="1588"/>
          </a:xfrm>
          <a:prstGeom prst="curvedConnector4">
            <a:avLst>
              <a:gd name="adj1" fmla="val 22727"/>
              <a:gd name="adj2" fmla="val 18900000"/>
            </a:avLst>
          </a:prstGeom>
          <a:noFill/>
          <a:ln w="9525">
            <a:solidFill>
              <a:schemeClr val="tx2"/>
            </a:solidFill>
            <a:round/>
            <a:headEnd/>
            <a:tailEnd type="triangle" w="med" len="med"/>
          </a:ln>
        </p:spPr>
      </p:cxnSp>
      <p:cxnSp>
        <p:nvCxnSpPr>
          <p:cNvPr id="2499616" name="AutoShape 32"/>
          <p:cNvCxnSpPr>
            <a:cxnSpLocks noChangeShapeType="1"/>
            <a:stCxn id="2499614" idx="3"/>
            <a:endCxn id="2499599" idx="1"/>
          </p:cNvCxnSpPr>
          <p:nvPr/>
        </p:nvCxnSpPr>
        <p:spPr bwMode="auto">
          <a:xfrm flipV="1">
            <a:off x="4419600" y="5334000"/>
            <a:ext cx="838200" cy="960438"/>
          </a:xfrm>
          <a:prstGeom prst="curvedConnector3">
            <a:avLst>
              <a:gd name="adj1" fmla="val 50000"/>
            </a:avLst>
          </a:prstGeom>
          <a:noFill/>
          <a:ln w="9525">
            <a:solidFill>
              <a:schemeClr val="hlink"/>
            </a:solidFill>
            <a:round/>
            <a:headEnd/>
            <a:tailEnd type="triangle" w="med" len="med"/>
          </a:ln>
        </p:spPr>
      </p:cxnSp>
      <p:cxnSp>
        <p:nvCxnSpPr>
          <p:cNvPr id="2499617" name="AutoShape 33"/>
          <p:cNvCxnSpPr>
            <a:cxnSpLocks noChangeShapeType="1"/>
            <a:stCxn id="2499614" idx="3"/>
            <a:endCxn id="2499600" idx="1"/>
          </p:cNvCxnSpPr>
          <p:nvPr/>
        </p:nvCxnSpPr>
        <p:spPr bwMode="auto">
          <a:xfrm>
            <a:off x="4419600" y="6294438"/>
            <a:ext cx="2590800" cy="106362"/>
          </a:xfrm>
          <a:prstGeom prst="curvedConnector3">
            <a:avLst>
              <a:gd name="adj1" fmla="val 50000"/>
            </a:avLst>
          </a:prstGeom>
          <a:noFill/>
          <a:ln w="9525">
            <a:solidFill>
              <a:schemeClr val="hlink"/>
            </a:solidFill>
            <a:round/>
            <a:headEnd/>
            <a:tailEnd type="triangle" w="med" len="med"/>
          </a:ln>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01634" name="Rectangle 2"/>
          <p:cNvSpPr>
            <a:spLocks noGrp="1" noChangeArrowheads="1"/>
          </p:cNvSpPr>
          <p:nvPr>
            <p:ph type="title"/>
          </p:nvPr>
        </p:nvSpPr>
        <p:spPr>
          <a:xfrm>
            <a:off x="0" y="0"/>
            <a:ext cx="9144000" cy="1143000"/>
          </a:xfrm>
          <a:noFill/>
          <a:ln/>
        </p:spPr>
        <p:txBody>
          <a:bodyPr/>
          <a:lstStyle/>
          <a:p>
            <a:r>
              <a:rPr lang="en-US" sz="3200"/>
              <a:t>Learning Complex Systems Like Language</a:t>
            </a:r>
            <a:endParaRPr lang="en-US" sz="3200">
              <a:sym typeface="Symbol" pitchFamily="-84" charset="2"/>
            </a:endParaRPr>
          </a:p>
        </p:txBody>
      </p:sp>
      <p:sp>
        <p:nvSpPr>
          <p:cNvPr id="2501635" name="Text Box 3"/>
          <p:cNvSpPr txBox="1">
            <a:spLocks noChangeArrowheads="1"/>
          </p:cNvSpPr>
          <p:nvPr/>
        </p:nvSpPr>
        <p:spPr bwMode="auto">
          <a:xfrm>
            <a:off x="304800" y="1219200"/>
            <a:ext cx="7467600" cy="3046988"/>
          </a:xfrm>
          <a:prstGeom prst="rect">
            <a:avLst/>
          </a:prstGeom>
          <a:noFill/>
          <a:ln w="9525">
            <a:noFill/>
            <a:miter lim="800000"/>
            <a:headEnd/>
            <a:tailEnd/>
          </a:ln>
        </p:spPr>
        <p:txBody>
          <a:bodyPr>
            <a:prstTxWarp prst="textNoShape">
              <a:avLst/>
            </a:prstTxWarp>
            <a:spAutoFit/>
          </a:bodyPr>
          <a:lstStyle/>
          <a:p>
            <a:r>
              <a:rPr lang="en-US" b="0"/>
              <a:t>The big point: Even if children have innate knowledge of language structure, </a:t>
            </a:r>
            <a:r>
              <a:rPr lang="en-US" b="0">
                <a:solidFill>
                  <a:schemeClr val="hlink"/>
                </a:solidFill>
              </a:rPr>
              <a:t>we still need to understand how they learn what the correct structural properties are for their particular language.</a:t>
            </a:r>
            <a:r>
              <a:rPr lang="en-US" b="0">
                <a:solidFill>
                  <a:srgbClr val="88F14B"/>
                </a:solidFill>
              </a:rPr>
              <a:t> </a:t>
            </a:r>
            <a:r>
              <a:rPr lang="en-US" b="0"/>
              <a:t>One idea is to remember that children are good at tracking statistical information (like transitional probabilities) in the language data they hear.</a:t>
            </a:r>
            <a:endParaRPr lang="en-US" b="0">
              <a:solidFill>
                <a:srgbClr val="88F14B"/>
              </a:solidFill>
            </a:endParaRPr>
          </a:p>
          <a:p>
            <a:endParaRPr lang="en-US" b="0"/>
          </a:p>
        </p:txBody>
      </p:sp>
      <p:pic>
        <p:nvPicPr>
          <p:cNvPr id="2501636" name="Picture 4"/>
          <p:cNvPicPr>
            <a:picLocks noChangeAspect="1" noChangeArrowheads="1"/>
          </p:cNvPicPr>
          <p:nvPr/>
        </p:nvPicPr>
        <p:blipFill>
          <a:blip r:embed="rId3"/>
          <a:srcRect/>
          <a:stretch>
            <a:fillRect/>
          </a:stretch>
        </p:blipFill>
        <p:spPr bwMode="auto">
          <a:xfrm>
            <a:off x="7848600" y="1676400"/>
            <a:ext cx="984250" cy="1219200"/>
          </a:xfrm>
          <a:prstGeom prst="rect">
            <a:avLst/>
          </a:prstGeom>
          <a:noFill/>
          <a:ln w="9525">
            <a:noFill/>
            <a:miter lim="800000"/>
            <a:headEnd/>
            <a:tailEnd/>
          </a:ln>
          <a:effectLst/>
        </p:spPr>
      </p:pic>
      <p:sp>
        <p:nvSpPr>
          <p:cNvPr id="2501637" name="Oval 5"/>
          <p:cNvSpPr>
            <a:spLocks noChangeArrowheads="1"/>
          </p:cNvSpPr>
          <p:nvPr/>
        </p:nvSpPr>
        <p:spPr bwMode="auto">
          <a:xfrm>
            <a:off x="5334000" y="5181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01638" name="Oval 6"/>
          <p:cNvSpPr>
            <a:spLocks noChangeArrowheads="1"/>
          </p:cNvSpPr>
          <p:nvPr/>
        </p:nvSpPr>
        <p:spPr bwMode="auto">
          <a:xfrm>
            <a:off x="5715000" y="5181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01639" name="Oval 7"/>
          <p:cNvSpPr>
            <a:spLocks noChangeArrowheads="1"/>
          </p:cNvSpPr>
          <p:nvPr/>
        </p:nvSpPr>
        <p:spPr bwMode="auto">
          <a:xfrm>
            <a:off x="6096000" y="5181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01640" name="Oval 8"/>
          <p:cNvSpPr>
            <a:spLocks noChangeArrowheads="1"/>
          </p:cNvSpPr>
          <p:nvPr/>
        </p:nvSpPr>
        <p:spPr bwMode="auto">
          <a:xfrm>
            <a:off x="6477000" y="5181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01641" name="Oval 9"/>
          <p:cNvSpPr>
            <a:spLocks noChangeArrowheads="1"/>
          </p:cNvSpPr>
          <p:nvPr/>
        </p:nvSpPr>
        <p:spPr bwMode="auto">
          <a:xfrm>
            <a:off x="6858000" y="51816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01642" name="Oval 10"/>
          <p:cNvSpPr>
            <a:spLocks noChangeArrowheads="1"/>
          </p:cNvSpPr>
          <p:nvPr/>
        </p:nvSpPr>
        <p:spPr bwMode="auto">
          <a:xfrm>
            <a:off x="7086600" y="62484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01643" name="Oval 11"/>
          <p:cNvSpPr>
            <a:spLocks noChangeArrowheads="1"/>
          </p:cNvSpPr>
          <p:nvPr/>
        </p:nvSpPr>
        <p:spPr bwMode="auto">
          <a:xfrm>
            <a:off x="7467600" y="6248400"/>
            <a:ext cx="304800" cy="304800"/>
          </a:xfrm>
          <a:prstGeom prst="ellipse">
            <a:avLst/>
          </a:prstGeom>
          <a:solidFill>
            <a:schemeClr val="tx2">
              <a:alpha val="3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01644" name="Oval 12"/>
          <p:cNvSpPr>
            <a:spLocks noChangeArrowheads="1"/>
          </p:cNvSpPr>
          <p:nvPr/>
        </p:nvSpPr>
        <p:spPr bwMode="auto">
          <a:xfrm>
            <a:off x="7848600" y="62484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01645" name="Oval 13"/>
          <p:cNvSpPr>
            <a:spLocks noChangeArrowheads="1"/>
          </p:cNvSpPr>
          <p:nvPr/>
        </p:nvSpPr>
        <p:spPr bwMode="auto">
          <a:xfrm>
            <a:off x="8229600" y="6248400"/>
            <a:ext cx="304800" cy="304800"/>
          </a:xfrm>
          <a:prstGeom prst="ellipse">
            <a:avLst/>
          </a:prstGeom>
          <a:solidFill>
            <a:schemeClr val="folHlink">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01646" name="Oval 14"/>
          <p:cNvSpPr>
            <a:spLocks noChangeArrowheads="1"/>
          </p:cNvSpPr>
          <p:nvPr/>
        </p:nvSpPr>
        <p:spPr bwMode="auto">
          <a:xfrm>
            <a:off x="8610600" y="62484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01647" name="AutoShape 15"/>
          <p:cNvSpPr>
            <a:spLocks noChangeArrowheads="1"/>
          </p:cNvSpPr>
          <p:nvPr/>
        </p:nvSpPr>
        <p:spPr bwMode="auto">
          <a:xfrm>
            <a:off x="5257800" y="5105400"/>
            <a:ext cx="1981200" cy="457200"/>
          </a:xfrm>
          <a:prstGeom prst="roundRect">
            <a:avLst>
              <a:gd name="adj" fmla="val 16667"/>
            </a:avLst>
          </a:prstGeom>
          <a:noFill/>
          <a:ln w="9525">
            <a:solidFill>
              <a:schemeClr val="hlink"/>
            </a:solidFill>
            <a:round/>
            <a:headEnd/>
            <a:tailEnd/>
          </a:ln>
        </p:spPr>
        <p:txBody>
          <a:bodyPr>
            <a:prstTxWarp prst="textNoShape">
              <a:avLst/>
            </a:prstTxWarp>
          </a:bodyPr>
          <a:lstStyle/>
          <a:p>
            <a:endParaRPr lang="en-US"/>
          </a:p>
        </p:txBody>
      </p:sp>
      <p:sp>
        <p:nvSpPr>
          <p:cNvPr id="2501648" name="AutoShape 16"/>
          <p:cNvSpPr>
            <a:spLocks noChangeArrowheads="1"/>
          </p:cNvSpPr>
          <p:nvPr/>
        </p:nvSpPr>
        <p:spPr bwMode="auto">
          <a:xfrm>
            <a:off x="7010400" y="6172200"/>
            <a:ext cx="1981200" cy="457200"/>
          </a:xfrm>
          <a:prstGeom prst="roundRect">
            <a:avLst>
              <a:gd name="adj" fmla="val 16667"/>
            </a:avLst>
          </a:prstGeom>
          <a:noFill/>
          <a:ln w="9525">
            <a:solidFill>
              <a:schemeClr val="hlink"/>
            </a:solidFill>
            <a:round/>
            <a:headEnd/>
            <a:tailEnd/>
          </a:ln>
        </p:spPr>
        <p:txBody>
          <a:bodyPr>
            <a:prstTxWarp prst="textNoShape">
              <a:avLst/>
            </a:prstTxWarp>
          </a:bodyPr>
          <a:lstStyle/>
          <a:p>
            <a:endParaRPr lang="en-US"/>
          </a:p>
        </p:txBody>
      </p:sp>
      <p:sp>
        <p:nvSpPr>
          <p:cNvPr id="2501649" name="Text Box 17"/>
          <p:cNvSpPr txBox="1">
            <a:spLocks noChangeArrowheads="1"/>
          </p:cNvSpPr>
          <p:nvPr/>
        </p:nvSpPr>
        <p:spPr bwMode="auto">
          <a:xfrm>
            <a:off x="5257800" y="4572000"/>
            <a:ext cx="1184275" cy="457200"/>
          </a:xfrm>
          <a:prstGeom prst="rect">
            <a:avLst/>
          </a:prstGeom>
          <a:noFill/>
          <a:ln w="9525">
            <a:noFill/>
            <a:miter lim="800000"/>
            <a:headEnd/>
            <a:tailEnd/>
          </a:ln>
        </p:spPr>
        <p:txBody>
          <a:bodyPr wrap="none">
            <a:prstTxWarp prst="textNoShape">
              <a:avLst/>
            </a:prstTxWarp>
            <a:spAutoFit/>
          </a:bodyPr>
          <a:lstStyle/>
          <a:p>
            <a:r>
              <a:rPr lang="en-US" b="0"/>
              <a:t>English</a:t>
            </a:r>
          </a:p>
        </p:txBody>
      </p:sp>
      <p:sp>
        <p:nvSpPr>
          <p:cNvPr id="2501650" name="Text Box 18"/>
          <p:cNvSpPr txBox="1">
            <a:spLocks noChangeArrowheads="1"/>
          </p:cNvSpPr>
          <p:nvPr/>
        </p:nvSpPr>
        <p:spPr bwMode="auto">
          <a:xfrm>
            <a:off x="6705600" y="5638800"/>
            <a:ext cx="1133475" cy="457200"/>
          </a:xfrm>
          <a:prstGeom prst="rect">
            <a:avLst/>
          </a:prstGeom>
          <a:noFill/>
          <a:ln w="9525">
            <a:noFill/>
            <a:miter lim="800000"/>
            <a:headEnd/>
            <a:tailEnd/>
          </a:ln>
        </p:spPr>
        <p:txBody>
          <a:bodyPr wrap="none">
            <a:prstTxWarp prst="textNoShape">
              <a:avLst/>
            </a:prstTxWarp>
            <a:spAutoFit/>
          </a:bodyPr>
          <a:lstStyle/>
          <a:p>
            <a:r>
              <a:rPr lang="en-US" b="0"/>
              <a:t>Navajo</a:t>
            </a:r>
          </a:p>
        </p:txBody>
      </p:sp>
      <p:sp>
        <p:nvSpPr>
          <p:cNvPr id="2501651" name="Oval 19"/>
          <p:cNvSpPr>
            <a:spLocks noChangeArrowheads="1"/>
          </p:cNvSpPr>
          <p:nvPr/>
        </p:nvSpPr>
        <p:spPr bwMode="auto">
          <a:xfrm>
            <a:off x="381000" y="45720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01652" name="Oval 20"/>
          <p:cNvSpPr>
            <a:spLocks noChangeArrowheads="1"/>
          </p:cNvSpPr>
          <p:nvPr/>
        </p:nvSpPr>
        <p:spPr bwMode="auto">
          <a:xfrm>
            <a:off x="762000" y="45720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01653" name="Oval 21"/>
          <p:cNvSpPr>
            <a:spLocks noChangeArrowheads="1"/>
          </p:cNvSpPr>
          <p:nvPr/>
        </p:nvSpPr>
        <p:spPr bwMode="auto">
          <a:xfrm>
            <a:off x="1143000" y="45720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01654" name="Oval 22"/>
          <p:cNvSpPr>
            <a:spLocks noChangeArrowheads="1"/>
          </p:cNvSpPr>
          <p:nvPr/>
        </p:nvSpPr>
        <p:spPr bwMode="auto">
          <a:xfrm>
            <a:off x="1524000" y="45720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01655" name="Oval 23"/>
          <p:cNvSpPr>
            <a:spLocks noChangeArrowheads="1"/>
          </p:cNvSpPr>
          <p:nvPr/>
        </p:nvSpPr>
        <p:spPr bwMode="auto">
          <a:xfrm>
            <a:off x="1905000" y="45720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01656" name="AutoShape 24"/>
          <p:cNvSpPr>
            <a:spLocks noChangeArrowheads="1"/>
          </p:cNvSpPr>
          <p:nvPr/>
        </p:nvSpPr>
        <p:spPr bwMode="auto">
          <a:xfrm>
            <a:off x="304800" y="4495800"/>
            <a:ext cx="1981200" cy="914400"/>
          </a:xfrm>
          <a:prstGeom prst="roundRect">
            <a:avLst>
              <a:gd name="adj" fmla="val 16667"/>
            </a:avLst>
          </a:prstGeom>
          <a:noFill/>
          <a:ln w="9525">
            <a:solidFill>
              <a:schemeClr val="tx2"/>
            </a:solidFill>
            <a:round/>
            <a:headEnd/>
            <a:tailEnd/>
          </a:ln>
        </p:spPr>
        <p:txBody>
          <a:bodyPr>
            <a:prstTxWarp prst="textNoShape">
              <a:avLst/>
            </a:prstTxWarp>
          </a:bodyPr>
          <a:lstStyle/>
          <a:p>
            <a:endParaRPr lang="en-US"/>
          </a:p>
        </p:txBody>
      </p:sp>
      <p:sp>
        <p:nvSpPr>
          <p:cNvPr id="2501657" name="Oval 25"/>
          <p:cNvSpPr>
            <a:spLocks noChangeArrowheads="1"/>
          </p:cNvSpPr>
          <p:nvPr/>
        </p:nvSpPr>
        <p:spPr bwMode="auto">
          <a:xfrm>
            <a:off x="381000" y="5029200"/>
            <a:ext cx="304800" cy="304800"/>
          </a:xfrm>
          <a:prstGeom prst="ellipse">
            <a:avLst/>
          </a:prstGeom>
          <a:solidFill>
            <a:schemeClr val="accent1">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01658" name="Oval 26"/>
          <p:cNvSpPr>
            <a:spLocks noChangeArrowheads="1"/>
          </p:cNvSpPr>
          <p:nvPr/>
        </p:nvSpPr>
        <p:spPr bwMode="auto">
          <a:xfrm>
            <a:off x="762000" y="5029200"/>
            <a:ext cx="304800" cy="304800"/>
          </a:xfrm>
          <a:prstGeom prst="ellipse">
            <a:avLst/>
          </a:prstGeom>
          <a:solidFill>
            <a:schemeClr val="tx2">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01659" name="Oval 27"/>
          <p:cNvSpPr>
            <a:spLocks noChangeArrowheads="1"/>
          </p:cNvSpPr>
          <p:nvPr/>
        </p:nvSpPr>
        <p:spPr bwMode="auto">
          <a:xfrm>
            <a:off x="1143000" y="5029200"/>
            <a:ext cx="304800" cy="304800"/>
          </a:xfrm>
          <a:prstGeom prst="ellipse">
            <a:avLst/>
          </a:prstGeom>
          <a:solidFill>
            <a:schemeClr val="accent2">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01660" name="Oval 28"/>
          <p:cNvSpPr>
            <a:spLocks noChangeArrowheads="1"/>
          </p:cNvSpPr>
          <p:nvPr/>
        </p:nvSpPr>
        <p:spPr bwMode="auto">
          <a:xfrm>
            <a:off x="1524000" y="5029200"/>
            <a:ext cx="304800" cy="304800"/>
          </a:xfrm>
          <a:prstGeom prst="ellipse">
            <a:avLst/>
          </a:prstGeom>
          <a:solidFill>
            <a:schemeClr val="folHlink">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01661" name="Oval 29"/>
          <p:cNvSpPr>
            <a:spLocks noChangeArrowheads="1"/>
          </p:cNvSpPr>
          <p:nvPr/>
        </p:nvSpPr>
        <p:spPr bwMode="auto">
          <a:xfrm>
            <a:off x="1905000" y="5029200"/>
            <a:ext cx="304800" cy="304800"/>
          </a:xfrm>
          <a:prstGeom prst="ellipse">
            <a:avLst/>
          </a:prstGeom>
          <a:solidFill>
            <a:schemeClr val="hlink">
              <a:alpha val="50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01662" name="Text Box 30"/>
          <p:cNvSpPr txBox="1">
            <a:spLocks noChangeArrowheads="1"/>
          </p:cNvSpPr>
          <p:nvPr/>
        </p:nvSpPr>
        <p:spPr bwMode="auto">
          <a:xfrm>
            <a:off x="152400" y="5791200"/>
            <a:ext cx="4267200" cy="1006475"/>
          </a:xfrm>
          <a:prstGeom prst="rect">
            <a:avLst/>
          </a:prstGeom>
          <a:noFill/>
          <a:ln w="9525">
            <a:noFill/>
            <a:miter lim="800000"/>
            <a:headEnd/>
            <a:tailEnd/>
          </a:ln>
        </p:spPr>
        <p:txBody>
          <a:bodyPr>
            <a:prstTxWarp prst="textNoShape">
              <a:avLst/>
            </a:prstTxWarp>
            <a:spAutoFit/>
          </a:bodyPr>
          <a:lstStyle/>
          <a:p>
            <a:r>
              <a:rPr lang="en-US" sz="2000" b="0">
                <a:solidFill>
                  <a:schemeClr val="tx2"/>
                </a:solidFill>
              </a:rPr>
              <a:t>Children know parameters of language variation…</a:t>
            </a:r>
            <a:r>
              <a:rPr lang="en-US" sz="2000" b="0">
                <a:solidFill>
                  <a:schemeClr val="hlink"/>
                </a:solidFill>
              </a:rPr>
              <a:t>which they use to learn their native language</a:t>
            </a:r>
          </a:p>
        </p:txBody>
      </p:sp>
      <p:cxnSp>
        <p:nvCxnSpPr>
          <p:cNvPr id="2501663" name="AutoShape 31"/>
          <p:cNvCxnSpPr>
            <a:cxnSpLocks noChangeShapeType="1"/>
            <a:stCxn id="2501662" idx="0"/>
            <a:endCxn id="2501656" idx="3"/>
          </p:cNvCxnSpPr>
          <p:nvPr/>
        </p:nvCxnSpPr>
        <p:spPr bwMode="auto">
          <a:xfrm rot="16200000">
            <a:off x="1867694" y="5371306"/>
            <a:ext cx="838200" cy="1588"/>
          </a:xfrm>
          <a:prstGeom prst="curvedConnector4">
            <a:avLst>
              <a:gd name="adj1" fmla="val 22727"/>
              <a:gd name="adj2" fmla="val 18900000"/>
            </a:avLst>
          </a:prstGeom>
          <a:noFill/>
          <a:ln w="9525">
            <a:solidFill>
              <a:schemeClr val="tx2"/>
            </a:solidFill>
            <a:round/>
            <a:headEnd/>
            <a:tailEnd type="triangle" w="med" len="med"/>
          </a:ln>
        </p:spPr>
      </p:cxnSp>
      <p:cxnSp>
        <p:nvCxnSpPr>
          <p:cNvPr id="2501664" name="AutoShape 32"/>
          <p:cNvCxnSpPr>
            <a:cxnSpLocks noChangeShapeType="1"/>
            <a:stCxn id="2501662" idx="3"/>
            <a:endCxn id="2501647" idx="1"/>
          </p:cNvCxnSpPr>
          <p:nvPr/>
        </p:nvCxnSpPr>
        <p:spPr bwMode="auto">
          <a:xfrm flipV="1">
            <a:off x="4419600" y="5334000"/>
            <a:ext cx="838200" cy="960438"/>
          </a:xfrm>
          <a:prstGeom prst="curvedConnector3">
            <a:avLst>
              <a:gd name="adj1" fmla="val 50000"/>
            </a:avLst>
          </a:prstGeom>
          <a:noFill/>
          <a:ln w="9525">
            <a:solidFill>
              <a:schemeClr val="hlink"/>
            </a:solidFill>
            <a:round/>
            <a:headEnd/>
            <a:tailEnd type="triangle" w="med" len="med"/>
          </a:ln>
        </p:spPr>
      </p:cxnSp>
      <p:cxnSp>
        <p:nvCxnSpPr>
          <p:cNvPr id="2501665" name="AutoShape 33"/>
          <p:cNvCxnSpPr>
            <a:cxnSpLocks noChangeShapeType="1"/>
            <a:stCxn id="2501662" idx="3"/>
            <a:endCxn id="2501648" idx="1"/>
          </p:cNvCxnSpPr>
          <p:nvPr/>
        </p:nvCxnSpPr>
        <p:spPr bwMode="auto">
          <a:xfrm>
            <a:off x="4419600" y="6294438"/>
            <a:ext cx="2590800" cy="106362"/>
          </a:xfrm>
          <a:prstGeom prst="curvedConnector3">
            <a:avLst>
              <a:gd name="adj1" fmla="val 50000"/>
            </a:avLst>
          </a:prstGeom>
          <a:noFill/>
          <a:ln w="9525">
            <a:solidFill>
              <a:schemeClr val="hlink"/>
            </a:solidFill>
            <a:round/>
            <a:headEnd/>
            <a:tailEnd type="triangle" w="med" len="med"/>
          </a:ln>
        </p:spPr>
      </p:cxnSp>
      <p:sp>
        <p:nvSpPr>
          <p:cNvPr id="2501666" name="Oval 34"/>
          <p:cNvSpPr>
            <a:spLocks noChangeArrowheads="1"/>
          </p:cNvSpPr>
          <p:nvPr/>
        </p:nvSpPr>
        <p:spPr bwMode="auto">
          <a:xfrm>
            <a:off x="152400" y="6019800"/>
            <a:ext cx="4648200" cy="685800"/>
          </a:xfrm>
          <a:prstGeom prst="ellipse">
            <a:avLst/>
          </a:prstGeom>
          <a:solidFill>
            <a:schemeClr val="hlink">
              <a:alpha val="23000"/>
            </a:schemeClr>
          </a:solidFill>
          <a:ln w="9525">
            <a:solidFill>
              <a:schemeClr val="hlink"/>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13922" name="Rectangle 2"/>
          <p:cNvSpPr>
            <a:spLocks noGrp="1" noChangeArrowheads="1"/>
          </p:cNvSpPr>
          <p:nvPr>
            <p:ph type="title"/>
          </p:nvPr>
        </p:nvSpPr>
        <p:spPr>
          <a:xfrm>
            <a:off x="0" y="0"/>
            <a:ext cx="9144000" cy="1143000"/>
          </a:xfrm>
          <a:noFill/>
          <a:ln/>
        </p:spPr>
        <p:txBody>
          <a:bodyPr/>
          <a:lstStyle/>
          <a:p>
            <a:r>
              <a:rPr lang="en-US" sz="3200"/>
              <a:t>Linguistic Knowledge for Learning Structure</a:t>
            </a:r>
            <a:endParaRPr lang="en-US" sz="3200">
              <a:sym typeface="Symbol" pitchFamily="-84" charset="2"/>
            </a:endParaRPr>
          </a:p>
        </p:txBody>
      </p:sp>
      <p:sp>
        <p:nvSpPr>
          <p:cNvPr id="2513923" name="Text Box 3"/>
          <p:cNvSpPr txBox="1">
            <a:spLocks noChangeArrowheads="1"/>
          </p:cNvSpPr>
          <p:nvPr/>
        </p:nvSpPr>
        <p:spPr bwMode="auto">
          <a:xfrm>
            <a:off x="304800" y="1371600"/>
            <a:ext cx="8839200" cy="3013075"/>
          </a:xfrm>
          <a:prstGeom prst="rect">
            <a:avLst/>
          </a:prstGeom>
          <a:noFill/>
          <a:ln w="9525">
            <a:noFill/>
            <a:miter lim="800000"/>
            <a:headEnd/>
            <a:tailEnd/>
          </a:ln>
        </p:spPr>
        <p:txBody>
          <a:bodyPr>
            <a:prstTxWarp prst="textNoShape">
              <a:avLst/>
            </a:prstTxWarp>
            <a:spAutoFit/>
          </a:bodyPr>
          <a:lstStyle/>
          <a:p>
            <a:r>
              <a:rPr lang="en-US" b="0"/>
              <a:t>Parameters = constraints on language variation.  Only certain rules/patterns are possible.  This is linguistic knowledge.</a:t>
            </a:r>
          </a:p>
          <a:p>
            <a:endParaRPr lang="en-US" b="0"/>
          </a:p>
          <a:p>
            <a:r>
              <a:rPr lang="en-US" b="0"/>
              <a:t>A language’s grammar </a:t>
            </a:r>
          </a:p>
          <a:p>
            <a:r>
              <a:rPr lang="en-US" b="0"/>
              <a:t>	     = combination of language rules</a:t>
            </a:r>
          </a:p>
          <a:p>
            <a:r>
              <a:rPr lang="en-US" b="0"/>
              <a:t>	     </a:t>
            </a:r>
            <a:r>
              <a:rPr lang="en-US" b="0">
                <a:solidFill>
                  <a:schemeClr val="tx2"/>
                </a:solidFill>
              </a:rPr>
              <a:t>= combination of parameter values</a:t>
            </a:r>
            <a:endParaRPr lang="en-US" b="0"/>
          </a:p>
          <a:p>
            <a:endParaRPr lang="en-US" b="0"/>
          </a:p>
          <a:p>
            <a:endParaRPr lang="en-US" b="0"/>
          </a:p>
        </p:txBody>
      </p:sp>
      <p:sp>
        <p:nvSpPr>
          <p:cNvPr id="2513924" name="Oval 4"/>
          <p:cNvSpPr>
            <a:spLocks noChangeArrowheads="1"/>
          </p:cNvSpPr>
          <p:nvPr/>
        </p:nvSpPr>
        <p:spPr bwMode="auto">
          <a:xfrm>
            <a:off x="4800600" y="41910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13925" name="Oval 5"/>
          <p:cNvSpPr>
            <a:spLocks noChangeArrowheads="1"/>
          </p:cNvSpPr>
          <p:nvPr/>
        </p:nvSpPr>
        <p:spPr bwMode="auto">
          <a:xfrm>
            <a:off x="5181600" y="4191000"/>
            <a:ext cx="304800" cy="304800"/>
          </a:xfrm>
          <a:prstGeom prst="ellipse">
            <a:avLst/>
          </a:prstGeom>
          <a:solidFill>
            <a:schemeClr val="tx2">
              <a:alpha val="3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26" name="Oval 6"/>
          <p:cNvSpPr>
            <a:spLocks noChangeArrowheads="1"/>
          </p:cNvSpPr>
          <p:nvPr/>
        </p:nvSpPr>
        <p:spPr bwMode="auto">
          <a:xfrm>
            <a:off x="5562600" y="41910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13927" name="Oval 7"/>
          <p:cNvSpPr>
            <a:spLocks noChangeArrowheads="1"/>
          </p:cNvSpPr>
          <p:nvPr/>
        </p:nvSpPr>
        <p:spPr bwMode="auto">
          <a:xfrm>
            <a:off x="5943600" y="4191000"/>
            <a:ext cx="304800" cy="304800"/>
          </a:xfrm>
          <a:prstGeom prst="ellipse">
            <a:avLst/>
          </a:prstGeom>
          <a:solidFill>
            <a:schemeClr val="folHlink">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28" name="Oval 8"/>
          <p:cNvSpPr>
            <a:spLocks noChangeArrowheads="1"/>
          </p:cNvSpPr>
          <p:nvPr/>
        </p:nvSpPr>
        <p:spPr bwMode="auto">
          <a:xfrm>
            <a:off x="6324600" y="41910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13929" name="AutoShape 9"/>
          <p:cNvSpPr>
            <a:spLocks noChangeArrowheads="1"/>
          </p:cNvSpPr>
          <p:nvPr/>
        </p:nvSpPr>
        <p:spPr bwMode="auto">
          <a:xfrm>
            <a:off x="4724400" y="41148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13930" name="Oval 10"/>
          <p:cNvSpPr>
            <a:spLocks noChangeArrowheads="1"/>
          </p:cNvSpPr>
          <p:nvPr/>
        </p:nvSpPr>
        <p:spPr bwMode="auto">
          <a:xfrm>
            <a:off x="2209800" y="3886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13931" name="Oval 11"/>
          <p:cNvSpPr>
            <a:spLocks noChangeArrowheads="1"/>
          </p:cNvSpPr>
          <p:nvPr/>
        </p:nvSpPr>
        <p:spPr bwMode="auto">
          <a:xfrm>
            <a:off x="2590800" y="3886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13932" name="Oval 12"/>
          <p:cNvSpPr>
            <a:spLocks noChangeArrowheads="1"/>
          </p:cNvSpPr>
          <p:nvPr/>
        </p:nvSpPr>
        <p:spPr bwMode="auto">
          <a:xfrm>
            <a:off x="2971800" y="3886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13933" name="Oval 13"/>
          <p:cNvSpPr>
            <a:spLocks noChangeArrowheads="1"/>
          </p:cNvSpPr>
          <p:nvPr/>
        </p:nvSpPr>
        <p:spPr bwMode="auto">
          <a:xfrm>
            <a:off x="3352800" y="3886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13934" name="Oval 14"/>
          <p:cNvSpPr>
            <a:spLocks noChangeArrowheads="1"/>
          </p:cNvSpPr>
          <p:nvPr/>
        </p:nvSpPr>
        <p:spPr bwMode="auto">
          <a:xfrm>
            <a:off x="3733800" y="3886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13935" name="AutoShape 15"/>
          <p:cNvSpPr>
            <a:spLocks noChangeArrowheads="1"/>
          </p:cNvSpPr>
          <p:nvPr/>
        </p:nvSpPr>
        <p:spPr bwMode="auto">
          <a:xfrm>
            <a:off x="2133600" y="38100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13936" name="Oval 16"/>
          <p:cNvSpPr>
            <a:spLocks noChangeArrowheads="1"/>
          </p:cNvSpPr>
          <p:nvPr/>
        </p:nvSpPr>
        <p:spPr bwMode="auto">
          <a:xfrm>
            <a:off x="6324600" y="48768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37" name="Oval 17"/>
          <p:cNvSpPr>
            <a:spLocks noChangeArrowheads="1"/>
          </p:cNvSpPr>
          <p:nvPr/>
        </p:nvSpPr>
        <p:spPr bwMode="auto">
          <a:xfrm>
            <a:off x="6705600" y="4876800"/>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38" name="Oval 18"/>
          <p:cNvSpPr>
            <a:spLocks noChangeArrowheads="1"/>
          </p:cNvSpPr>
          <p:nvPr/>
        </p:nvSpPr>
        <p:spPr bwMode="auto">
          <a:xfrm>
            <a:off x="7086600" y="4876800"/>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39" name="Oval 19"/>
          <p:cNvSpPr>
            <a:spLocks noChangeArrowheads="1"/>
          </p:cNvSpPr>
          <p:nvPr/>
        </p:nvSpPr>
        <p:spPr bwMode="auto">
          <a:xfrm>
            <a:off x="7467600" y="4876800"/>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40" name="Oval 20"/>
          <p:cNvSpPr>
            <a:spLocks noChangeArrowheads="1"/>
          </p:cNvSpPr>
          <p:nvPr/>
        </p:nvSpPr>
        <p:spPr bwMode="auto">
          <a:xfrm>
            <a:off x="7848600" y="48768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13941" name="AutoShape 21"/>
          <p:cNvSpPr>
            <a:spLocks noChangeArrowheads="1"/>
          </p:cNvSpPr>
          <p:nvPr/>
        </p:nvSpPr>
        <p:spPr bwMode="auto">
          <a:xfrm>
            <a:off x="6248400" y="48006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13942" name="Oval 22"/>
          <p:cNvSpPr>
            <a:spLocks noChangeArrowheads="1"/>
          </p:cNvSpPr>
          <p:nvPr/>
        </p:nvSpPr>
        <p:spPr bwMode="auto">
          <a:xfrm>
            <a:off x="3505200" y="4800600"/>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43" name="Oval 23"/>
          <p:cNvSpPr>
            <a:spLocks noChangeArrowheads="1"/>
          </p:cNvSpPr>
          <p:nvPr/>
        </p:nvSpPr>
        <p:spPr bwMode="auto">
          <a:xfrm>
            <a:off x="3886200" y="4800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13944" name="Oval 24"/>
          <p:cNvSpPr>
            <a:spLocks noChangeArrowheads="1"/>
          </p:cNvSpPr>
          <p:nvPr/>
        </p:nvSpPr>
        <p:spPr bwMode="auto">
          <a:xfrm>
            <a:off x="4267200" y="4800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13945" name="Oval 25"/>
          <p:cNvSpPr>
            <a:spLocks noChangeArrowheads="1"/>
          </p:cNvSpPr>
          <p:nvPr/>
        </p:nvSpPr>
        <p:spPr bwMode="auto">
          <a:xfrm>
            <a:off x="4648200" y="4800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13946" name="Oval 26"/>
          <p:cNvSpPr>
            <a:spLocks noChangeArrowheads="1"/>
          </p:cNvSpPr>
          <p:nvPr/>
        </p:nvSpPr>
        <p:spPr bwMode="auto">
          <a:xfrm>
            <a:off x="5029200" y="4800600"/>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3947" name="AutoShape 27"/>
          <p:cNvSpPr>
            <a:spLocks noChangeArrowheads="1"/>
          </p:cNvSpPr>
          <p:nvPr/>
        </p:nvSpPr>
        <p:spPr bwMode="auto">
          <a:xfrm>
            <a:off x="3429000" y="47244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13948" name="Text Box 28"/>
          <p:cNvSpPr txBox="1">
            <a:spLocks noChangeArrowheads="1"/>
          </p:cNvSpPr>
          <p:nvPr/>
        </p:nvSpPr>
        <p:spPr bwMode="auto">
          <a:xfrm>
            <a:off x="381000" y="5486400"/>
            <a:ext cx="8382000" cy="1096963"/>
          </a:xfrm>
          <a:prstGeom prst="rect">
            <a:avLst/>
          </a:prstGeom>
          <a:noFill/>
          <a:ln w="9525">
            <a:noFill/>
            <a:miter lim="800000"/>
            <a:headEnd/>
            <a:tailEnd/>
          </a:ln>
        </p:spPr>
        <p:txBody>
          <a:bodyPr>
            <a:prstTxWarp prst="textNoShape">
              <a:avLst/>
            </a:prstTxWarp>
            <a:spAutoFit/>
          </a:bodyPr>
          <a:lstStyle/>
          <a:p>
            <a:r>
              <a:rPr lang="en-US" sz="2200" b="0">
                <a:solidFill>
                  <a:schemeClr val="hlink"/>
                </a:solidFill>
              </a:rPr>
              <a:t>Idea: use statistical learning to learn which value (for each parameter) that the native language uses for its grammar.  This is a combination of using linguistic knowledge &amp; statistical learning.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15970" name="Rectangle 2"/>
          <p:cNvSpPr>
            <a:spLocks noGrp="1" noChangeArrowheads="1"/>
          </p:cNvSpPr>
          <p:nvPr>
            <p:ph type="title"/>
          </p:nvPr>
        </p:nvSpPr>
        <p:spPr>
          <a:xfrm>
            <a:off x="0" y="0"/>
            <a:ext cx="9144000" cy="1143000"/>
          </a:xfrm>
          <a:noFill/>
          <a:ln/>
        </p:spPr>
        <p:txBody>
          <a:bodyPr/>
          <a:lstStyle/>
          <a:p>
            <a:r>
              <a:rPr lang="en-US" sz="3200"/>
              <a:t>Yang (2004): Variational Learning</a:t>
            </a:r>
            <a:endParaRPr lang="en-US" sz="3200">
              <a:sym typeface="Symbol" pitchFamily="-84" charset="2"/>
            </a:endParaRPr>
          </a:p>
        </p:txBody>
      </p:sp>
      <p:sp>
        <p:nvSpPr>
          <p:cNvPr id="2515971" name="Text Box 3"/>
          <p:cNvSpPr txBox="1">
            <a:spLocks noChangeArrowheads="1"/>
          </p:cNvSpPr>
          <p:nvPr/>
        </p:nvSpPr>
        <p:spPr bwMode="auto">
          <a:xfrm>
            <a:off x="304800" y="1371600"/>
            <a:ext cx="8686800" cy="2282825"/>
          </a:xfrm>
          <a:prstGeom prst="rect">
            <a:avLst/>
          </a:prstGeom>
          <a:noFill/>
          <a:ln w="9525">
            <a:noFill/>
            <a:miter lim="800000"/>
            <a:headEnd/>
            <a:tailEnd/>
          </a:ln>
        </p:spPr>
        <p:txBody>
          <a:bodyPr>
            <a:prstTxWarp prst="textNoShape">
              <a:avLst/>
            </a:prstTxWarp>
            <a:spAutoFit/>
          </a:bodyPr>
          <a:lstStyle/>
          <a:p>
            <a:r>
              <a:rPr lang="en-US" b="0"/>
              <a:t>Idea taken from evolutionary biology: </a:t>
            </a:r>
          </a:p>
          <a:p>
            <a:r>
              <a:rPr lang="en-US" b="0"/>
              <a:t>In a population, individuals compete against each other.  The fittest individuals survive while the others die out.</a:t>
            </a:r>
          </a:p>
          <a:p>
            <a:endParaRPr lang="en-US" b="0"/>
          </a:p>
          <a:p>
            <a:r>
              <a:rPr lang="en-US" b="0"/>
              <a:t>How do we translate this to learning language structure?</a:t>
            </a:r>
          </a:p>
          <a:p>
            <a:endParaRPr lang="en-US" b="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18018" name="Rectangle 2"/>
          <p:cNvSpPr>
            <a:spLocks noGrp="1" noChangeArrowheads="1"/>
          </p:cNvSpPr>
          <p:nvPr>
            <p:ph type="title"/>
          </p:nvPr>
        </p:nvSpPr>
        <p:spPr>
          <a:xfrm>
            <a:off x="0" y="0"/>
            <a:ext cx="9144000" cy="1143000"/>
          </a:xfrm>
          <a:noFill/>
          <a:ln/>
        </p:spPr>
        <p:txBody>
          <a:bodyPr/>
          <a:lstStyle/>
          <a:p>
            <a:r>
              <a:rPr lang="en-US" sz="3200"/>
              <a:t>Yang (2004): Variational Learning</a:t>
            </a:r>
            <a:endParaRPr lang="en-US" sz="3200">
              <a:sym typeface="Symbol" pitchFamily="-84" charset="2"/>
            </a:endParaRPr>
          </a:p>
        </p:txBody>
      </p:sp>
      <p:sp>
        <p:nvSpPr>
          <p:cNvPr id="2518019" name="Text Box 3"/>
          <p:cNvSpPr txBox="1">
            <a:spLocks noChangeArrowheads="1"/>
          </p:cNvSpPr>
          <p:nvPr/>
        </p:nvSpPr>
        <p:spPr bwMode="auto">
          <a:xfrm>
            <a:off x="304800" y="1371600"/>
            <a:ext cx="8686800" cy="5262979"/>
          </a:xfrm>
          <a:prstGeom prst="rect">
            <a:avLst/>
          </a:prstGeom>
          <a:noFill/>
          <a:ln w="9525">
            <a:noFill/>
            <a:miter lim="800000"/>
            <a:headEnd/>
            <a:tailEnd/>
          </a:ln>
        </p:spPr>
        <p:txBody>
          <a:bodyPr>
            <a:prstTxWarp prst="textNoShape">
              <a:avLst/>
            </a:prstTxWarp>
            <a:spAutoFit/>
          </a:bodyPr>
          <a:lstStyle/>
          <a:p>
            <a:r>
              <a:rPr lang="en-US" b="0"/>
              <a:t>Idea taken from evolutionary biology: </a:t>
            </a:r>
          </a:p>
          <a:p>
            <a:r>
              <a:rPr lang="en-US" b="0"/>
              <a:t>In a population, individuals compete against each other.  The fittest individuals survive while the others die out.</a:t>
            </a:r>
          </a:p>
          <a:p>
            <a:endParaRPr lang="en-US" b="0"/>
          </a:p>
          <a:p>
            <a:r>
              <a:rPr lang="en-US" b="0"/>
              <a:t>How do we translate this to learning language structure?</a:t>
            </a:r>
          </a:p>
          <a:p>
            <a:endParaRPr lang="en-US" b="0"/>
          </a:p>
          <a:p>
            <a:r>
              <a:rPr lang="en-US" b="0">
                <a:solidFill>
                  <a:schemeClr val="hlink"/>
                </a:solidFill>
              </a:rPr>
              <a:t>Individual = grammar (combination of parameter values that represents the structural properties of a language)</a:t>
            </a:r>
            <a:endParaRPr lang="en-US" b="0">
              <a:solidFill>
                <a:srgbClr val="88F14B"/>
              </a:solidFill>
            </a:endParaRPr>
          </a:p>
          <a:p>
            <a:endParaRPr lang="en-US" b="0">
              <a:solidFill>
                <a:srgbClr val="88F14B"/>
              </a:solidFill>
            </a:endParaRPr>
          </a:p>
          <a:p>
            <a:endParaRPr lang="en-US" b="0">
              <a:solidFill>
                <a:srgbClr val="88F14B"/>
              </a:solidFill>
            </a:endParaRPr>
          </a:p>
          <a:p>
            <a:endParaRPr lang="en-US" b="0">
              <a:solidFill>
                <a:srgbClr val="88F14B"/>
              </a:solidFill>
            </a:endParaRPr>
          </a:p>
          <a:p>
            <a:r>
              <a:rPr lang="en-US" b="0">
                <a:solidFill>
                  <a:srgbClr val="0006FF"/>
                </a:solidFill>
              </a:rPr>
              <a:t>Fitness = how well a grammar can analyze the data the child encounters</a:t>
            </a:r>
          </a:p>
          <a:p>
            <a:endParaRPr lang="en-US" b="0"/>
          </a:p>
        </p:txBody>
      </p:sp>
      <p:sp>
        <p:nvSpPr>
          <p:cNvPr id="2518020" name="Oval 4"/>
          <p:cNvSpPr>
            <a:spLocks noChangeArrowheads="1"/>
          </p:cNvSpPr>
          <p:nvPr/>
        </p:nvSpPr>
        <p:spPr bwMode="auto">
          <a:xfrm>
            <a:off x="3276600" y="47244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8021" name="Oval 5"/>
          <p:cNvSpPr>
            <a:spLocks noChangeArrowheads="1"/>
          </p:cNvSpPr>
          <p:nvPr/>
        </p:nvSpPr>
        <p:spPr bwMode="auto">
          <a:xfrm>
            <a:off x="3657600" y="4724400"/>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8022" name="Oval 6"/>
          <p:cNvSpPr>
            <a:spLocks noChangeArrowheads="1"/>
          </p:cNvSpPr>
          <p:nvPr/>
        </p:nvSpPr>
        <p:spPr bwMode="auto">
          <a:xfrm>
            <a:off x="4038600" y="4724400"/>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8023" name="Oval 7"/>
          <p:cNvSpPr>
            <a:spLocks noChangeArrowheads="1"/>
          </p:cNvSpPr>
          <p:nvPr/>
        </p:nvSpPr>
        <p:spPr bwMode="auto">
          <a:xfrm>
            <a:off x="4419600" y="4724400"/>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18024" name="Oval 8"/>
          <p:cNvSpPr>
            <a:spLocks noChangeArrowheads="1"/>
          </p:cNvSpPr>
          <p:nvPr/>
        </p:nvSpPr>
        <p:spPr bwMode="auto">
          <a:xfrm>
            <a:off x="4800600" y="47244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18025" name="AutoShape 9"/>
          <p:cNvSpPr>
            <a:spLocks noChangeArrowheads="1"/>
          </p:cNvSpPr>
          <p:nvPr/>
        </p:nvSpPr>
        <p:spPr bwMode="auto">
          <a:xfrm>
            <a:off x="3200400" y="46482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0066" name="Rectangle 2"/>
          <p:cNvSpPr>
            <a:spLocks noGrp="1" noChangeArrowheads="1"/>
          </p:cNvSpPr>
          <p:nvPr>
            <p:ph type="title"/>
          </p:nvPr>
        </p:nvSpPr>
        <p:spPr>
          <a:xfrm>
            <a:off x="0" y="0"/>
            <a:ext cx="9144000" cy="1143000"/>
          </a:xfrm>
          <a:noFill/>
          <a:ln/>
        </p:spPr>
        <p:txBody>
          <a:bodyPr/>
          <a:lstStyle/>
          <a:p>
            <a:r>
              <a:rPr lang="en-US" sz="3200"/>
              <a:t>Yang (2004): Variational Learning</a:t>
            </a:r>
            <a:endParaRPr lang="en-US" sz="3200">
              <a:sym typeface="Symbol" pitchFamily="-84" charset="2"/>
            </a:endParaRPr>
          </a:p>
        </p:txBody>
      </p:sp>
      <p:sp>
        <p:nvSpPr>
          <p:cNvPr id="2520067" name="Text Box 3"/>
          <p:cNvSpPr txBox="1">
            <a:spLocks noChangeArrowheads="1"/>
          </p:cNvSpPr>
          <p:nvPr/>
        </p:nvSpPr>
        <p:spPr bwMode="auto">
          <a:xfrm>
            <a:off x="304800" y="1371600"/>
            <a:ext cx="8686800" cy="1187450"/>
          </a:xfrm>
          <a:prstGeom prst="rect">
            <a:avLst/>
          </a:prstGeom>
          <a:noFill/>
          <a:ln w="9525">
            <a:noFill/>
            <a:miter lim="800000"/>
            <a:headEnd/>
            <a:tailEnd/>
          </a:ln>
        </p:spPr>
        <p:txBody>
          <a:bodyPr>
            <a:prstTxWarp prst="textNoShape">
              <a:avLst/>
            </a:prstTxWarp>
            <a:spAutoFit/>
          </a:bodyPr>
          <a:lstStyle/>
          <a:p>
            <a:r>
              <a:rPr lang="en-US" b="0"/>
              <a:t>Idea taken from evolutionary biology: </a:t>
            </a:r>
          </a:p>
          <a:p>
            <a:r>
              <a:rPr lang="en-US" b="0"/>
              <a:t>A child’s mind consists of a population of grammars that are competing to analyze the data in the child’s native language.</a:t>
            </a:r>
          </a:p>
        </p:txBody>
      </p:sp>
      <p:sp>
        <p:nvSpPr>
          <p:cNvPr id="2520068" name="Oval 4"/>
          <p:cNvSpPr>
            <a:spLocks noChangeArrowheads="1"/>
          </p:cNvSpPr>
          <p:nvPr/>
        </p:nvSpPr>
        <p:spPr bwMode="auto">
          <a:xfrm>
            <a:off x="762000" y="43434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20069" name="Oval 5"/>
          <p:cNvSpPr>
            <a:spLocks noChangeArrowheads="1"/>
          </p:cNvSpPr>
          <p:nvPr/>
        </p:nvSpPr>
        <p:spPr bwMode="auto">
          <a:xfrm>
            <a:off x="1143000" y="43434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0070" name="Oval 6"/>
          <p:cNvSpPr>
            <a:spLocks noChangeArrowheads="1"/>
          </p:cNvSpPr>
          <p:nvPr/>
        </p:nvSpPr>
        <p:spPr bwMode="auto">
          <a:xfrm>
            <a:off x="1524000" y="43434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0071" name="Oval 7"/>
          <p:cNvSpPr>
            <a:spLocks noChangeArrowheads="1"/>
          </p:cNvSpPr>
          <p:nvPr/>
        </p:nvSpPr>
        <p:spPr bwMode="auto">
          <a:xfrm>
            <a:off x="1905000" y="43434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0072" name="Oval 8"/>
          <p:cNvSpPr>
            <a:spLocks noChangeArrowheads="1"/>
          </p:cNvSpPr>
          <p:nvPr/>
        </p:nvSpPr>
        <p:spPr bwMode="auto">
          <a:xfrm>
            <a:off x="2286000" y="43434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0073" name="AutoShape 9"/>
          <p:cNvSpPr>
            <a:spLocks noChangeArrowheads="1"/>
          </p:cNvSpPr>
          <p:nvPr/>
        </p:nvSpPr>
        <p:spPr bwMode="auto">
          <a:xfrm>
            <a:off x="685800" y="42672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0074" name="Oval 10"/>
          <p:cNvSpPr>
            <a:spLocks noChangeArrowheads="1"/>
          </p:cNvSpPr>
          <p:nvPr/>
        </p:nvSpPr>
        <p:spPr bwMode="auto">
          <a:xfrm>
            <a:off x="2057400" y="49530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0075" name="Oval 11"/>
          <p:cNvSpPr>
            <a:spLocks noChangeArrowheads="1"/>
          </p:cNvSpPr>
          <p:nvPr/>
        </p:nvSpPr>
        <p:spPr bwMode="auto">
          <a:xfrm>
            <a:off x="2438400" y="4953000"/>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0076" name="Oval 12"/>
          <p:cNvSpPr>
            <a:spLocks noChangeArrowheads="1"/>
          </p:cNvSpPr>
          <p:nvPr/>
        </p:nvSpPr>
        <p:spPr bwMode="auto">
          <a:xfrm>
            <a:off x="2819400" y="4953000"/>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0077" name="Oval 13"/>
          <p:cNvSpPr>
            <a:spLocks noChangeArrowheads="1"/>
          </p:cNvSpPr>
          <p:nvPr/>
        </p:nvSpPr>
        <p:spPr bwMode="auto">
          <a:xfrm>
            <a:off x="3200400" y="4953000"/>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0078" name="Oval 14"/>
          <p:cNvSpPr>
            <a:spLocks noChangeArrowheads="1"/>
          </p:cNvSpPr>
          <p:nvPr/>
        </p:nvSpPr>
        <p:spPr bwMode="auto">
          <a:xfrm>
            <a:off x="3581400" y="49530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0079" name="AutoShape 15"/>
          <p:cNvSpPr>
            <a:spLocks noChangeArrowheads="1"/>
          </p:cNvSpPr>
          <p:nvPr/>
        </p:nvSpPr>
        <p:spPr bwMode="auto">
          <a:xfrm>
            <a:off x="1981200" y="48768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0080" name="Oval 16"/>
          <p:cNvSpPr>
            <a:spLocks noChangeArrowheads="1"/>
          </p:cNvSpPr>
          <p:nvPr/>
        </p:nvSpPr>
        <p:spPr bwMode="auto">
          <a:xfrm>
            <a:off x="1981200" y="3733800"/>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0081" name="Oval 17"/>
          <p:cNvSpPr>
            <a:spLocks noChangeArrowheads="1"/>
          </p:cNvSpPr>
          <p:nvPr/>
        </p:nvSpPr>
        <p:spPr bwMode="auto">
          <a:xfrm>
            <a:off x="2362200" y="37338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0082" name="Oval 18"/>
          <p:cNvSpPr>
            <a:spLocks noChangeArrowheads="1"/>
          </p:cNvSpPr>
          <p:nvPr/>
        </p:nvSpPr>
        <p:spPr bwMode="auto">
          <a:xfrm>
            <a:off x="2743200" y="37338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0083" name="Oval 19"/>
          <p:cNvSpPr>
            <a:spLocks noChangeArrowheads="1"/>
          </p:cNvSpPr>
          <p:nvPr/>
        </p:nvSpPr>
        <p:spPr bwMode="auto">
          <a:xfrm>
            <a:off x="3124200" y="37338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0084" name="Oval 20"/>
          <p:cNvSpPr>
            <a:spLocks noChangeArrowheads="1"/>
          </p:cNvSpPr>
          <p:nvPr/>
        </p:nvSpPr>
        <p:spPr bwMode="auto">
          <a:xfrm>
            <a:off x="3505200" y="3733800"/>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0085" name="AutoShape 21"/>
          <p:cNvSpPr>
            <a:spLocks noChangeArrowheads="1"/>
          </p:cNvSpPr>
          <p:nvPr/>
        </p:nvSpPr>
        <p:spPr bwMode="auto">
          <a:xfrm>
            <a:off x="1905000" y="36576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0086" name="Text Box 22"/>
          <p:cNvSpPr txBox="1">
            <a:spLocks noChangeArrowheads="1"/>
          </p:cNvSpPr>
          <p:nvPr/>
        </p:nvSpPr>
        <p:spPr bwMode="auto">
          <a:xfrm>
            <a:off x="685800" y="2971800"/>
            <a:ext cx="3487738"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Population of Grammars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93442" name="Rectangle 2"/>
          <p:cNvSpPr>
            <a:spLocks noGrp="1" noChangeArrowheads="1"/>
          </p:cNvSpPr>
          <p:nvPr>
            <p:ph type="title"/>
          </p:nvPr>
        </p:nvSpPr>
        <p:spPr>
          <a:xfrm>
            <a:off x="685800" y="228600"/>
            <a:ext cx="7772400" cy="1143000"/>
          </a:xfrm>
        </p:spPr>
        <p:txBody>
          <a:bodyPr/>
          <a:lstStyle/>
          <a:p>
            <a:r>
              <a:rPr lang="en-US" sz="3200"/>
              <a:t>Language Variation: Recap from before</a:t>
            </a:r>
          </a:p>
        </p:txBody>
      </p:sp>
      <p:sp>
        <p:nvSpPr>
          <p:cNvPr id="2493443" name="Rectangle 3"/>
          <p:cNvSpPr>
            <a:spLocks noGrp="1" noChangeArrowheads="1"/>
          </p:cNvSpPr>
          <p:nvPr>
            <p:ph type="body" idx="1"/>
          </p:nvPr>
        </p:nvSpPr>
        <p:spPr>
          <a:xfrm>
            <a:off x="304800" y="1295400"/>
            <a:ext cx="8534400" cy="5562600"/>
          </a:xfrm>
        </p:spPr>
        <p:txBody>
          <a:bodyPr/>
          <a:lstStyle/>
          <a:p>
            <a:pPr>
              <a:buFontTx/>
              <a:buNone/>
            </a:pPr>
            <a:r>
              <a:rPr lang="en-US" sz="2200"/>
              <a:t>While languages may differ on many levels, they have many similarities at the level of language structure (syntax).  Even languages with no shared history seem to share similar structural patterns.</a:t>
            </a:r>
          </a:p>
          <a:p>
            <a:pPr>
              <a:buFontTx/>
              <a:buNone/>
            </a:pPr>
            <a:endParaRPr lang="en-US" sz="2200"/>
          </a:p>
          <a:p>
            <a:pPr>
              <a:buFontTx/>
              <a:buNone/>
            </a:pPr>
            <a:r>
              <a:rPr lang="en-US" sz="2200"/>
              <a:t>One way for children to learn the complex structures of their language is to have them already be aware of the ways in which human languages can vary.   Linguistic nativists believe this is knowledge contained in Universal Grammar. Then, children listen to their native language data to decide which patterns their native language follows.</a:t>
            </a:r>
          </a:p>
          <a:p>
            <a:pPr>
              <a:buFontTx/>
              <a:buNone/>
            </a:pPr>
            <a:endParaRPr lang="en-US" sz="2200"/>
          </a:p>
          <a:p>
            <a:pPr>
              <a:buFontTx/>
              <a:buNone/>
            </a:pPr>
            <a:r>
              <a:rPr lang="en-US" sz="2200"/>
              <a:t>Languages can be thought to vary structurally on a number of linguistic parameters.  One purpose of parameters is to explain how children learn some hard-to-notice structural properties.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2114" name="Rectangle 2"/>
          <p:cNvSpPr>
            <a:spLocks noGrp="1" noChangeArrowheads="1"/>
          </p:cNvSpPr>
          <p:nvPr>
            <p:ph type="title"/>
          </p:nvPr>
        </p:nvSpPr>
        <p:spPr>
          <a:xfrm>
            <a:off x="0" y="0"/>
            <a:ext cx="9144000" cy="1143000"/>
          </a:xfrm>
          <a:noFill/>
          <a:ln/>
        </p:spPr>
        <p:txBody>
          <a:bodyPr/>
          <a:lstStyle/>
          <a:p>
            <a:r>
              <a:rPr lang="en-US" sz="3200"/>
              <a:t>Yang (2004): Variational Learning</a:t>
            </a:r>
            <a:endParaRPr lang="en-US" sz="3200">
              <a:sym typeface="Symbol" pitchFamily="-84" charset="2"/>
            </a:endParaRPr>
          </a:p>
        </p:txBody>
      </p:sp>
      <p:sp>
        <p:nvSpPr>
          <p:cNvPr id="2522115" name="Oval 3"/>
          <p:cNvSpPr>
            <a:spLocks noChangeArrowheads="1"/>
          </p:cNvSpPr>
          <p:nvPr/>
        </p:nvSpPr>
        <p:spPr bwMode="auto">
          <a:xfrm>
            <a:off x="762000" y="43434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22116" name="Oval 4"/>
          <p:cNvSpPr>
            <a:spLocks noChangeArrowheads="1"/>
          </p:cNvSpPr>
          <p:nvPr/>
        </p:nvSpPr>
        <p:spPr bwMode="auto">
          <a:xfrm>
            <a:off x="1143000" y="43434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2117" name="Oval 5"/>
          <p:cNvSpPr>
            <a:spLocks noChangeArrowheads="1"/>
          </p:cNvSpPr>
          <p:nvPr/>
        </p:nvSpPr>
        <p:spPr bwMode="auto">
          <a:xfrm>
            <a:off x="1524000" y="43434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2118" name="Oval 6"/>
          <p:cNvSpPr>
            <a:spLocks noChangeArrowheads="1"/>
          </p:cNvSpPr>
          <p:nvPr/>
        </p:nvSpPr>
        <p:spPr bwMode="auto">
          <a:xfrm>
            <a:off x="1905000" y="43434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2119" name="Oval 7"/>
          <p:cNvSpPr>
            <a:spLocks noChangeArrowheads="1"/>
          </p:cNvSpPr>
          <p:nvPr/>
        </p:nvSpPr>
        <p:spPr bwMode="auto">
          <a:xfrm>
            <a:off x="2286000" y="43434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2120" name="AutoShape 8"/>
          <p:cNvSpPr>
            <a:spLocks noChangeArrowheads="1"/>
          </p:cNvSpPr>
          <p:nvPr/>
        </p:nvSpPr>
        <p:spPr bwMode="auto">
          <a:xfrm>
            <a:off x="685800" y="4267200"/>
            <a:ext cx="1981200" cy="457200"/>
          </a:xfrm>
          <a:prstGeom prst="roundRect">
            <a:avLst>
              <a:gd name="adj" fmla="val 16667"/>
            </a:avLst>
          </a:prstGeom>
          <a:noFill/>
          <a:ln w="38100">
            <a:solidFill>
              <a:schemeClr val="hlink"/>
            </a:solidFill>
            <a:round/>
            <a:headEnd/>
            <a:tailEnd/>
          </a:ln>
        </p:spPr>
        <p:txBody>
          <a:bodyPr>
            <a:prstTxWarp prst="textNoShape">
              <a:avLst/>
            </a:prstTxWarp>
          </a:bodyPr>
          <a:lstStyle/>
          <a:p>
            <a:endParaRPr lang="en-US"/>
          </a:p>
        </p:txBody>
      </p:sp>
      <p:sp>
        <p:nvSpPr>
          <p:cNvPr id="2522121" name="Oval 9"/>
          <p:cNvSpPr>
            <a:spLocks noChangeArrowheads="1"/>
          </p:cNvSpPr>
          <p:nvPr/>
        </p:nvSpPr>
        <p:spPr bwMode="auto">
          <a:xfrm>
            <a:off x="2057400" y="49530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2122" name="Oval 10"/>
          <p:cNvSpPr>
            <a:spLocks noChangeArrowheads="1"/>
          </p:cNvSpPr>
          <p:nvPr/>
        </p:nvSpPr>
        <p:spPr bwMode="auto">
          <a:xfrm>
            <a:off x="2438400" y="4953000"/>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2123" name="Oval 11"/>
          <p:cNvSpPr>
            <a:spLocks noChangeArrowheads="1"/>
          </p:cNvSpPr>
          <p:nvPr/>
        </p:nvSpPr>
        <p:spPr bwMode="auto">
          <a:xfrm>
            <a:off x="2819400" y="4953000"/>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2124" name="Oval 12"/>
          <p:cNvSpPr>
            <a:spLocks noChangeArrowheads="1"/>
          </p:cNvSpPr>
          <p:nvPr/>
        </p:nvSpPr>
        <p:spPr bwMode="auto">
          <a:xfrm>
            <a:off x="3200400" y="4953000"/>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2125" name="Oval 13"/>
          <p:cNvSpPr>
            <a:spLocks noChangeArrowheads="1"/>
          </p:cNvSpPr>
          <p:nvPr/>
        </p:nvSpPr>
        <p:spPr bwMode="auto">
          <a:xfrm>
            <a:off x="3581400" y="49530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2126" name="AutoShape 14"/>
          <p:cNvSpPr>
            <a:spLocks noChangeArrowheads="1"/>
          </p:cNvSpPr>
          <p:nvPr/>
        </p:nvSpPr>
        <p:spPr bwMode="auto">
          <a:xfrm>
            <a:off x="1981200" y="48768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2127" name="Oval 15"/>
          <p:cNvSpPr>
            <a:spLocks noChangeArrowheads="1"/>
          </p:cNvSpPr>
          <p:nvPr/>
        </p:nvSpPr>
        <p:spPr bwMode="auto">
          <a:xfrm>
            <a:off x="1981200" y="3733800"/>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2128" name="Oval 16"/>
          <p:cNvSpPr>
            <a:spLocks noChangeArrowheads="1"/>
          </p:cNvSpPr>
          <p:nvPr/>
        </p:nvSpPr>
        <p:spPr bwMode="auto">
          <a:xfrm>
            <a:off x="2362200" y="37338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2129" name="Oval 17"/>
          <p:cNvSpPr>
            <a:spLocks noChangeArrowheads="1"/>
          </p:cNvSpPr>
          <p:nvPr/>
        </p:nvSpPr>
        <p:spPr bwMode="auto">
          <a:xfrm>
            <a:off x="2743200" y="37338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2130" name="Oval 18"/>
          <p:cNvSpPr>
            <a:spLocks noChangeArrowheads="1"/>
          </p:cNvSpPr>
          <p:nvPr/>
        </p:nvSpPr>
        <p:spPr bwMode="auto">
          <a:xfrm>
            <a:off x="3124200" y="37338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2131" name="Oval 19"/>
          <p:cNvSpPr>
            <a:spLocks noChangeArrowheads="1"/>
          </p:cNvSpPr>
          <p:nvPr/>
        </p:nvSpPr>
        <p:spPr bwMode="auto">
          <a:xfrm>
            <a:off x="3505200" y="3733800"/>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2132" name="AutoShape 20"/>
          <p:cNvSpPr>
            <a:spLocks noChangeArrowheads="1"/>
          </p:cNvSpPr>
          <p:nvPr/>
        </p:nvSpPr>
        <p:spPr bwMode="auto">
          <a:xfrm>
            <a:off x="1905000" y="36576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2135" name="Text Box 23"/>
          <p:cNvSpPr txBox="1">
            <a:spLocks noChangeArrowheads="1"/>
          </p:cNvSpPr>
          <p:nvPr/>
        </p:nvSpPr>
        <p:spPr bwMode="auto">
          <a:xfrm>
            <a:off x="152400" y="1371600"/>
            <a:ext cx="8763000" cy="1917700"/>
          </a:xfrm>
          <a:prstGeom prst="rect">
            <a:avLst/>
          </a:prstGeom>
          <a:noFill/>
          <a:ln w="9525">
            <a:noFill/>
            <a:miter lim="800000"/>
            <a:headEnd/>
            <a:tailEnd/>
          </a:ln>
        </p:spPr>
        <p:txBody>
          <a:bodyPr>
            <a:prstTxWarp prst="textNoShape">
              <a:avLst/>
            </a:prstTxWarp>
            <a:spAutoFit/>
          </a:bodyPr>
          <a:lstStyle/>
          <a:p>
            <a:r>
              <a:rPr lang="en-US" altLang="ja-JP" b="0"/>
              <a:t>Intuition: </a:t>
            </a:r>
            <a:r>
              <a:rPr lang="en-US" altLang="ja-JP" b="0">
                <a:solidFill>
                  <a:schemeClr val="hlink"/>
                </a:solidFill>
              </a:rPr>
              <a:t>The most successful (fittest) grammar will be the native language grammar because it can analyze all the data the child encounters.</a:t>
            </a:r>
            <a:r>
              <a:rPr lang="en-US" altLang="ja-JP" b="0"/>
              <a:t> This grammar will “win”, once the child encounters enough native language data because none of the other competing grammars can analyze all the data.</a:t>
            </a:r>
            <a:endParaRPr lang="en-US" b="0">
              <a:solidFill>
                <a:schemeClr val="tx2"/>
              </a:solidFill>
            </a:endParaRPr>
          </a:p>
        </p:txBody>
      </p:sp>
      <p:sp>
        <p:nvSpPr>
          <p:cNvPr id="2522137" name="Text Box 25"/>
          <p:cNvSpPr txBox="1">
            <a:spLocks noChangeArrowheads="1"/>
          </p:cNvSpPr>
          <p:nvPr/>
        </p:nvSpPr>
        <p:spPr bwMode="auto">
          <a:xfrm>
            <a:off x="152400" y="5486400"/>
            <a:ext cx="8305800" cy="830997"/>
          </a:xfrm>
          <a:prstGeom prst="rect">
            <a:avLst/>
          </a:prstGeom>
          <a:noFill/>
          <a:ln w="9525">
            <a:noFill/>
            <a:miter lim="800000"/>
            <a:headEnd/>
            <a:tailEnd/>
          </a:ln>
        </p:spPr>
        <p:txBody>
          <a:bodyPr wrap="square">
            <a:prstTxWarp prst="textNoShape">
              <a:avLst/>
            </a:prstTxWarp>
            <a:spAutoFit/>
          </a:bodyPr>
          <a:lstStyle/>
          <a:p>
            <a:r>
              <a:rPr lang="en-US" b="0">
                <a:solidFill>
                  <a:schemeClr val="hlink"/>
                </a:solidFill>
              </a:rPr>
              <a:t>If this is the native language grammar, this grammar can analyze all the input while the other two can’t.</a:t>
            </a:r>
            <a:endParaRPr lang="en-US" b="0">
              <a:solidFill>
                <a:srgbClr val="A7FF48"/>
              </a:solidFill>
            </a:endParaRPr>
          </a:p>
        </p:txBody>
      </p:sp>
      <p:cxnSp>
        <p:nvCxnSpPr>
          <p:cNvPr id="2522138" name="AutoShape 26"/>
          <p:cNvCxnSpPr>
            <a:cxnSpLocks noChangeShapeType="1"/>
            <a:stCxn id="2522137" idx="0"/>
            <a:endCxn id="2522120" idx="1"/>
          </p:cNvCxnSpPr>
          <p:nvPr/>
        </p:nvCxnSpPr>
        <p:spPr bwMode="auto">
          <a:xfrm rot="16200000" flipV="1">
            <a:off x="2000250" y="3181350"/>
            <a:ext cx="990600" cy="3619500"/>
          </a:xfrm>
          <a:prstGeom prst="curvedConnector4">
            <a:avLst>
              <a:gd name="adj1" fmla="val 38462"/>
              <a:gd name="adj2" fmla="val 121053"/>
            </a:avLst>
          </a:prstGeom>
          <a:noFill/>
          <a:ln w="9525">
            <a:solidFill>
              <a:schemeClr val="hlink"/>
            </a:solidFill>
            <a:round/>
            <a:headEnd/>
            <a:tailEnd type="triangle" w="med" len="med"/>
          </a:ln>
        </p:spPr>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4162" name="Rectangle 2"/>
          <p:cNvSpPr>
            <a:spLocks noGrp="1" noChangeArrowheads="1"/>
          </p:cNvSpPr>
          <p:nvPr>
            <p:ph type="title"/>
          </p:nvPr>
        </p:nvSpPr>
        <p:spPr>
          <a:xfrm>
            <a:off x="0" y="0"/>
            <a:ext cx="9144000" cy="1143000"/>
          </a:xfrm>
          <a:noFill/>
          <a:ln/>
        </p:spPr>
        <p:txBody>
          <a:bodyPr/>
          <a:lstStyle/>
          <a:p>
            <a:r>
              <a:rPr lang="en-US" sz="3200"/>
              <a:t>Variational Learning Details</a:t>
            </a:r>
            <a:endParaRPr lang="en-US" sz="3200">
              <a:sym typeface="Symbol" pitchFamily="-84" charset="2"/>
            </a:endParaRPr>
          </a:p>
        </p:txBody>
      </p:sp>
      <p:sp>
        <p:nvSpPr>
          <p:cNvPr id="2524163" name="Text Box 3"/>
          <p:cNvSpPr txBox="1">
            <a:spLocks noChangeArrowheads="1"/>
          </p:cNvSpPr>
          <p:nvPr/>
        </p:nvSpPr>
        <p:spPr bwMode="auto">
          <a:xfrm>
            <a:off x="228600" y="1143000"/>
            <a:ext cx="4343400" cy="3743325"/>
          </a:xfrm>
          <a:prstGeom prst="rect">
            <a:avLst/>
          </a:prstGeom>
          <a:noFill/>
          <a:ln w="9525">
            <a:noFill/>
            <a:miter lim="800000"/>
            <a:headEnd/>
            <a:tailEnd/>
          </a:ln>
        </p:spPr>
        <p:txBody>
          <a:bodyPr>
            <a:prstTxWarp prst="textNoShape">
              <a:avLst/>
            </a:prstTxWarp>
            <a:spAutoFit/>
          </a:bodyPr>
          <a:lstStyle/>
          <a:p>
            <a:r>
              <a:rPr lang="en-US" b="0"/>
              <a:t>At any point in time, a grammar in the population will have a probability associated with it.  This represents the child’s belief that this grammar is the correct grammar for the native language.</a:t>
            </a:r>
          </a:p>
          <a:p>
            <a:endParaRPr lang="en-US" b="0"/>
          </a:p>
          <a:p>
            <a:endParaRPr lang="en-US" b="0"/>
          </a:p>
          <a:p>
            <a:endParaRPr lang="en-US" b="0"/>
          </a:p>
        </p:txBody>
      </p:sp>
      <p:sp>
        <p:nvSpPr>
          <p:cNvPr id="2524164" name="Oval 4"/>
          <p:cNvSpPr>
            <a:spLocks noChangeArrowheads="1"/>
          </p:cNvSpPr>
          <p:nvPr/>
        </p:nvSpPr>
        <p:spPr bwMode="auto">
          <a:xfrm>
            <a:off x="4876800" y="4056063"/>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24165" name="Oval 5"/>
          <p:cNvSpPr>
            <a:spLocks noChangeArrowheads="1"/>
          </p:cNvSpPr>
          <p:nvPr/>
        </p:nvSpPr>
        <p:spPr bwMode="auto">
          <a:xfrm>
            <a:off x="5257800" y="40560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4166" name="Oval 6"/>
          <p:cNvSpPr>
            <a:spLocks noChangeArrowheads="1"/>
          </p:cNvSpPr>
          <p:nvPr/>
        </p:nvSpPr>
        <p:spPr bwMode="auto">
          <a:xfrm>
            <a:off x="5638800" y="40560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4167" name="Oval 7"/>
          <p:cNvSpPr>
            <a:spLocks noChangeArrowheads="1"/>
          </p:cNvSpPr>
          <p:nvPr/>
        </p:nvSpPr>
        <p:spPr bwMode="auto">
          <a:xfrm>
            <a:off x="6019800" y="40560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4168" name="Oval 8"/>
          <p:cNvSpPr>
            <a:spLocks noChangeArrowheads="1"/>
          </p:cNvSpPr>
          <p:nvPr/>
        </p:nvSpPr>
        <p:spPr bwMode="auto">
          <a:xfrm>
            <a:off x="6400800" y="40560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4169" name="AutoShape 9"/>
          <p:cNvSpPr>
            <a:spLocks noChangeArrowheads="1"/>
          </p:cNvSpPr>
          <p:nvPr/>
        </p:nvSpPr>
        <p:spPr bwMode="auto">
          <a:xfrm>
            <a:off x="4800600" y="39798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4170" name="Oval 10"/>
          <p:cNvSpPr>
            <a:spLocks noChangeArrowheads="1"/>
          </p:cNvSpPr>
          <p:nvPr/>
        </p:nvSpPr>
        <p:spPr bwMode="auto">
          <a:xfrm>
            <a:off x="6172200" y="4665663"/>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4171" name="Oval 11"/>
          <p:cNvSpPr>
            <a:spLocks noChangeArrowheads="1"/>
          </p:cNvSpPr>
          <p:nvPr/>
        </p:nvSpPr>
        <p:spPr bwMode="auto">
          <a:xfrm>
            <a:off x="6553200" y="4665663"/>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4172" name="Oval 12"/>
          <p:cNvSpPr>
            <a:spLocks noChangeArrowheads="1"/>
          </p:cNvSpPr>
          <p:nvPr/>
        </p:nvSpPr>
        <p:spPr bwMode="auto">
          <a:xfrm>
            <a:off x="6934200" y="4665663"/>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4173" name="Oval 13"/>
          <p:cNvSpPr>
            <a:spLocks noChangeArrowheads="1"/>
          </p:cNvSpPr>
          <p:nvPr/>
        </p:nvSpPr>
        <p:spPr bwMode="auto">
          <a:xfrm>
            <a:off x="7315200" y="4665663"/>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4174" name="Oval 14"/>
          <p:cNvSpPr>
            <a:spLocks noChangeArrowheads="1"/>
          </p:cNvSpPr>
          <p:nvPr/>
        </p:nvSpPr>
        <p:spPr bwMode="auto">
          <a:xfrm>
            <a:off x="7696200" y="46656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4175" name="AutoShape 15"/>
          <p:cNvSpPr>
            <a:spLocks noChangeArrowheads="1"/>
          </p:cNvSpPr>
          <p:nvPr/>
        </p:nvSpPr>
        <p:spPr bwMode="auto">
          <a:xfrm>
            <a:off x="6096000" y="45894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4176" name="Oval 16"/>
          <p:cNvSpPr>
            <a:spLocks noChangeArrowheads="1"/>
          </p:cNvSpPr>
          <p:nvPr/>
        </p:nvSpPr>
        <p:spPr bwMode="auto">
          <a:xfrm>
            <a:off x="6096000" y="3446463"/>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4177" name="Oval 17"/>
          <p:cNvSpPr>
            <a:spLocks noChangeArrowheads="1"/>
          </p:cNvSpPr>
          <p:nvPr/>
        </p:nvSpPr>
        <p:spPr bwMode="auto">
          <a:xfrm>
            <a:off x="6477000" y="34464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4178" name="Oval 18"/>
          <p:cNvSpPr>
            <a:spLocks noChangeArrowheads="1"/>
          </p:cNvSpPr>
          <p:nvPr/>
        </p:nvSpPr>
        <p:spPr bwMode="auto">
          <a:xfrm>
            <a:off x="6858000" y="34464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4179" name="Oval 19"/>
          <p:cNvSpPr>
            <a:spLocks noChangeArrowheads="1"/>
          </p:cNvSpPr>
          <p:nvPr/>
        </p:nvSpPr>
        <p:spPr bwMode="auto">
          <a:xfrm>
            <a:off x="7239000" y="34464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4180" name="Oval 20"/>
          <p:cNvSpPr>
            <a:spLocks noChangeArrowheads="1"/>
          </p:cNvSpPr>
          <p:nvPr/>
        </p:nvSpPr>
        <p:spPr bwMode="auto">
          <a:xfrm>
            <a:off x="7620000" y="3446463"/>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4181" name="AutoShape 21"/>
          <p:cNvSpPr>
            <a:spLocks noChangeArrowheads="1"/>
          </p:cNvSpPr>
          <p:nvPr/>
        </p:nvSpPr>
        <p:spPr bwMode="auto">
          <a:xfrm>
            <a:off x="6019800" y="33702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4182" name="Text Box 22"/>
          <p:cNvSpPr txBox="1">
            <a:spLocks noChangeArrowheads="1"/>
          </p:cNvSpPr>
          <p:nvPr/>
        </p:nvSpPr>
        <p:spPr bwMode="auto">
          <a:xfrm>
            <a:off x="6248400" y="2819400"/>
            <a:ext cx="151447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Prob = ??</a:t>
            </a:r>
          </a:p>
        </p:txBody>
      </p:sp>
      <p:sp>
        <p:nvSpPr>
          <p:cNvPr id="2524183" name="Text Box 23"/>
          <p:cNvSpPr txBox="1">
            <a:spLocks noChangeArrowheads="1"/>
          </p:cNvSpPr>
          <p:nvPr/>
        </p:nvSpPr>
        <p:spPr bwMode="auto">
          <a:xfrm>
            <a:off x="4495800" y="3505200"/>
            <a:ext cx="151447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Prob = ??</a:t>
            </a:r>
          </a:p>
        </p:txBody>
      </p:sp>
      <p:sp>
        <p:nvSpPr>
          <p:cNvPr id="2524184" name="Text Box 24"/>
          <p:cNvSpPr txBox="1">
            <a:spLocks noChangeArrowheads="1"/>
          </p:cNvSpPr>
          <p:nvPr/>
        </p:nvSpPr>
        <p:spPr bwMode="auto">
          <a:xfrm>
            <a:off x="6934200" y="4114800"/>
            <a:ext cx="151447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Prob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6210" name="Rectangle 2"/>
          <p:cNvSpPr>
            <a:spLocks noGrp="1" noChangeArrowheads="1"/>
          </p:cNvSpPr>
          <p:nvPr>
            <p:ph type="title"/>
          </p:nvPr>
        </p:nvSpPr>
        <p:spPr>
          <a:xfrm>
            <a:off x="0" y="0"/>
            <a:ext cx="9144000" cy="1143000"/>
          </a:xfrm>
          <a:noFill/>
          <a:ln/>
        </p:spPr>
        <p:txBody>
          <a:bodyPr/>
          <a:lstStyle/>
          <a:p>
            <a:r>
              <a:rPr lang="en-US" sz="3200"/>
              <a:t>Variational Learning Details</a:t>
            </a:r>
            <a:endParaRPr lang="en-US" sz="3200">
              <a:sym typeface="Symbol" pitchFamily="-84" charset="2"/>
            </a:endParaRPr>
          </a:p>
        </p:txBody>
      </p:sp>
      <p:sp>
        <p:nvSpPr>
          <p:cNvPr id="2526211" name="Text Box 3"/>
          <p:cNvSpPr txBox="1">
            <a:spLocks noChangeArrowheads="1"/>
          </p:cNvSpPr>
          <p:nvPr/>
        </p:nvSpPr>
        <p:spPr bwMode="auto">
          <a:xfrm>
            <a:off x="228600" y="1143000"/>
            <a:ext cx="4343400" cy="3013075"/>
          </a:xfrm>
          <a:prstGeom prst="rect">
            <a:avLst/>
          </a:prstGeom>
          <a:noFill/>
          <a:ln w="9525">
            <a:noFill/>
            <a:miter lim="800000"/>
            <a:headEnd/>
            <a:tailEnd/>
          </a:ln>
        </p:spPr>
        <p:txBody>
          <a:bodyPr>
            <a:prstTxWarp prst="textNoShape">
              <a:avLst/>
            </a:prstTxWarp>
            <a:spAutoFit/>
          </a:bodyPr>
          <a:lstStyle/>
          <a:p>
            <a:r>
              <a:rPr lang="en-US" b="0"/>
              <a:t>Before the child has encountered any native language data, all grammars are equally likely.  So, initially all grammars have the same probability, which is 1 divided the number of grammars available.</a:t>
            </a:r>
          </a:p>
        </p:txBody>
      </p:sp>
      <p:sp>
        <p:nvSpPr>
          <p:cNvPr id="2526212" name="Oval 4"/>
          <p:cNvSpPr>
            <a:spLocks noChangeArrowheads="1"/>
          </p:cNvSpPr>
          <p:nvPr/>
        </p:nvSpPr>
        <p:spPr bwMode="auto">
          <a:xfrm>
            <a:off x="4876800" y="4056063"/>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26213" name="Oval 5"/>
          <p:cNvSpPr>
            <a:spLocks noChangeArrowheads="1"/>
          </p:cNvSpPr>
          <p:nvPr/>
        </p:nvSpPr>
        <p:spPr bwMode="auto">
          <a:xfrm>
            <a:off x="5257800" y="40560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6214" name="Oval 6"/>
          <p:cNvSpPr>
            <a:spLocks noChangeArrowheads="1"/>
          </p:cNvSpPr>
          <p:nvPr/>
        </p:nvSpPr>
        <p:spPr bwMode="auto">
          <a:xfrm>
            <a:off x="5638800" y="40560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6215" name="Oval 7"/>
          <p:cNvSpPr>
            <a:spLocks noChangeArrowheads="1"/>
          </p:cNvSpPr>
          <p:nvPr/>
        </p:nvSpPr>
        <p:spPr bwMode="auto">
          <a:xfrm>
            <a:off x="6019800" y="40560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6216" name="Oval 8"/>
          <p:cNvSpPr>
            <a:spLocks noChangeArrowheads="1"/>
          </p:cNvSpPr>
          <p:nvPr/>
        </p:nvSpPr>
        <p:spPr bwMode="auto">
          <a:xfrm>
            <a:off x="6400800" y="40560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6217" name="AutoShape 9"/>
          <p:cNvSpPr>
            <a:spLocks noChangeArrowheads="1"/>
          </p:cNvSpPr>
          <p:nvPr/>
        </p:nvSpPr>
        <p:spPr bwMode="auto">
          <a:xfrm>
            <a:off x="4800600" y="39798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6218" name="Oval 10"/>
          <p:cNvSpPr>
            <a:spLocks noChangeArrowheads="1"/>
          </p:cNvSpPr>
          <p:nvPr/>
        </p:nvSpPr>
        <p:spPr bwMode="auto">
          <a:xfrm>
            <a:off x="6172200" y="4665663"/>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6219" name="Oval 11"/>
          <p:cNvSpPr>
            <a:spLocks noChangeArrowheads="1"/>
          </p:cNvSpPr>
          <p:nvPr/>
        </p:nvSpPr>
        <p:spPr bwMode="auto">
          <a:xfrm>
            <a:off x="6553200" y="4665663"/>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6220" name="Oval 12"/>
          <p:cNvSpPr>
            <a:spLocks noChangeArrowheads="1"/>
          </p:cNvSpPr>
          <p:nvPr/>
        </p:nvSpPr>
        <p:spPr bwMode="auto">
          <a:xfrm>
            <a:off x="6934200" y="4665663"/>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6221" name="Oval 13"/>
          <p:cNvSpPr>
            <a:spLocks noChangeArrowheads="1"/>
          </p:cNvSpPr>
          <p:nvPr/>
        </p:nvSpPr>
        <p:spPr bwMode="auto">
          <a:xfrm>
            <a:off x="7315200" y="4665663"/>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6222" name="Oval 14"/>
          <p:cNvSpPr>
            <a:spLocks noChangeArrowheads="1"/>
          </p:cNvSpPr>
          <p:nvPr/>
        </p:nvSpPr>
        <p:spPr bwMode="auto">
          <a:xfrm>
            <a:off x="7696200" y="46656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6223" name="AutoShape 15"/>
          <p:cNvSpPr>
            <a:spLocks noChangeArrowheads="1"/>
          </p:cNvSpPr>
          <p:nvPr/>
        </p:nvSpPr>
        <p:spPr bwMode="auto">
          <a:xfrm>
            <a:off x="6096000" y="45894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6224" name="Oval 16"/>
          <p:cNvSpPr>
            <a:spLocks noChangeArrowheads="1"/>
          </p:cNvSpPr>
          <p:nvPr/>
        </p:nvSpPr>
        <p:spPr bwMode="auto">
          <a:xfrm>
            <a:off x="6096000" y="3446463"/>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6225" name="Oval 17"/>
          <p:cNvSpPr>
            <a:spLocks noChangeArrowheads="1"/>
          </p:cNvSpPr>
          <p:nvPr/>
        </p:nvSpPr>
        <p:spPr bwMode="auto">
          <a:xfrm>
            <a:off x="6477000" y="34464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6226" name="Oval 18"/>
          <p:cNvSpPr>
            <a:spLocks noChangeArrowheads="1"/>
          </p:cNvSpPr>
          <p:nvPr/>
        </p:nvSpPr>
        <p:spPr bwMode="auto">
          <a:xfrm>
            <a:off x="6858000" y="34464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6227" name="Oval 19"/>
          <p:cNvSpPr>
            <a:spLocks noChangeArrowheads="1"/>
          </p:cNvSpPr>
          <p:nvPr/>
        </p:nvSpPr>
        <p:spPr bwMode="auto">
          <a:xfrm>
            <a:off x="7239000" y="34464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6228" name="Oval 20"/>
          <p:cNvSpPr>
            <a:spLocks noChangeArrowheads="1"/>
          </p:cNvSpPr>
          <p:nvPr/>
        </p:nvSpPr>
        <p:spPr bwMode="auto">
          <a:xfrm>
            <a:off x="7620000" y="3446463"/>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6229" name="AutoShape 21"/>
          <p:cNvSpPr>
            <a:spLocks noChangeArrowheads="1"/>
          </p:cNvSpPr>
          <p:nvPr/>
        </p:nvSpPr>
        <p:spPr bwMode="auto">
          <a:xfrm>
            <a:off x="6019800" y="33702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6230" name="Text Box 22"/>
          <p:cNvSpPr txBox="1">
            <a:spLocks noChangeArrowheads="1"/>
          </p:cNvSpPr>
          <p:nvPr/>
        </p:nvSpPr>
        <p:spPr bwMode="auto">
          <a:xfrm>
            <a:off x="6248400" y="28194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Prob = 1/3</a:t>
            </a:r>
          </a:p>
        </p:txBody>
      </p:sp>
      <p:sp>
        <p:nvSpPr>
          <p:cNvPr id="2526231" name="Text Box 23"/>
          <p:cNvSpPr txBox="1">
            <a:spLocks noChangeArrowheads="1"/>
          </p:cNvSpPr>
          <p:nvPr/>
        </p:nvSpPr>
        <p:spPr bwMode="auto">
          <a:xfrm>
            <a:off x="4343400" y="35052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Prob = 1/3</a:t>
            </a:r>
          </a:p>
        </p:txBody>
      </p:sp>
      <p:sp>
        <p:nvSpPr>
          <p:cNvPr id="2526232" name="Text Box 24"/>
          <p:cNvSpPr txBox="1">
            <a:spLocks noChangeArrowheads="1"/>
          </p:cNvSpPr>
          <p:nvPr/>
        </p:nvSpPr>
        <p:spPr bwMode="auto">
          <a:xfrm>
            <a:off x="6934200" y="41148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Prob = 1/3</a:t>
            </a:r>
          </a:p>
        </p:txBody>
      </p:sp>
      <p:sp>
        <p:nvSpPr>
          <p:cNvPr id="2526233" name="Text Box 25"/>
          <p:cNvSpPr txBox="1">
            <a:spLocks noChangeArrowheads="1"/>
          </p:cNvSpPr>
          <p:nvPr/>
        </p:nvSpPr>
        <p:spPr bwMode="auto">
          <a:xfrm>
            <a:off x="1371600" y="4953000"/>
            <a:ext cx="4267200" cy="1187450"/>
          </a:xfrm>
          <a:prstGeom prst="rect">
            <a:avLst/>
          </a:prstGeom>
          <a:noFill/>
          <a:ln w="9525">
            <a:noFill/>
            <a:miter lim="800000"/>
            <a:headEnd/>
            <a:tailEnd/>
          </a:ln>
        </p:spPr>
        <p:txBody>
          <a:bodyPr>
            <a:prstTxWarp prst="textNoShape">
              <a:avLst/>
            </a:prstTxWarp>
            <a:spAutoFit/>
          </a:bodyPr>
          <a:lstStyle/>
          <a:p>
            <a:r>
              <a:rPr lang="en-US" b="0">
                <a:solidFill>
                  <a:schemeClr val="tx2"/>
                </a:solidFill>
              </a:rPr>
              <a:t>If there are 3 grammars, the initial probability for any given grammar = 1/3</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8258" name="Rectangle 2"/>
          <p:cNvSpPr>
            <a:spLocks noGrp="1" noChangeArrowheads="1"/>
          </p:cNvSpPr>
          <p:nvPr>
            <p:ph type="title"/>
          </p:nvPr>
        </p:nvSpPr>
        <p:spPr>
          <a:xfrm>
            <a:off x="0" y="0"/>
            <a:ext cx="9144000" cy="1143000"/>
          </a:xfrm>
          <a:noFill/>
          <a:ln/>
        </p:spPr>
        <p:txBody>
          <a:bodyPr/>
          <a:lstStyle/>
          <a:p>
            <a:r>
              <a:rPr lang="en-US" sz="3200"/>
              <a:t>Variational Learning Details</a:t>
            </a:r>
            <a:endParaRPr lang="en-US" sz="3200">
              <a:sym typeface="Symbol" pitchFamily="-84" charset="2"/>
            </a:endParaRPr>
          </a:p>
        </p:txBody>
      </p:sp>
      <p:sp>
        <p:nvSpPr>
          <p:cNvPr id="2528259" name="Text Box 3"/>
          <p:cNvSpPr txBox="1">
            <a:spLocks noChangeArrowheads="1"/>
          </p:cNvSpPr>
          <p:nvPr/>
        </p:nvSpPr>
        <p:spPr bwMode="auto">
          <a:xfrm>
            <a:off x="228600" y="1143000"/>
            <a:ext cx="8686800" cy="1187450"/>
          </a:xfrm>
          <a:prstGeom prst="rect">
            <a:avLst/>
          </a:prstGeom>
          <a:noFill/>
          <a:ln w="9525">
            <a:noFill/>
            <a:miter lim="800000"/>
            <a:headEnd/>
            <a:tailEnd/>
          </a:ln>
        </p:spPr>
        <p:txBody>
          <a:bodyPr>
            <a:prstTxWarp prst="textNoShape">
              <a:avLst/>
            </a:prstTxWarp>
            <a:spAutoFit/>
          </a:bodyPr>
          <a:lstStyle/>
          <a:p>
            <a:r>
              <a:rPr lang="en-US" b="0"/>
              <a:t>As the child encounters data from the native language, some of the grammars will be more fit because they are better able to account for the structural properties in the data. </a:t>
            </a:r>
          </a:p>
        </p:txBody>
      </p:sp>
      <p:sp>
        <p:nvSpPr>
          <p:cNvPr id="2528260" name="Oval 4"/>
          <p:cNvSpPr>
            <a:spLocks noChangeArrowheads="1"/>
          </p:cNvSpPr>
          <p:nvPr/>
        </p:nvSpPr>
        <p:spPr bwMode="auto">
          <a:xfrm>
            <a:off x="4876800" y="4056063"/>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28261" name="Oval 5"/>
          <p:cNvSpPr>
            <a:spLocks noChangeArrowheads="1"/>
          </p:cNvSpPr>
          <p:nvPr/>
        </p:nvSpPr>
        <p:spPr bwMode="auto">
          <a:xfrm>
            <a:off x="5257800" y="40560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8262" name="Oval 6"/>
          <p:cNvSpPr>
            <a:spLocks noChangeArrowheads="1"/>
          </p:cNvSpPr>
          <p:nvPr/>
        </p:nvSpPr>
        <p:spPr bwMode="auto">
          <a:xfrm>
            <a:off x="5638800" y="40560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8263" name="Oval 7"/>
          <p:cNvSpPr>
            <a:spLocks noChangeArrowheads="1"/>
          </p:cNvSpPr>
          <p:nvPr/>
        </p:nvSpPr>
        <p:spPr bwMode="auto">
          <a:xfrm>
            <a:off x="6019800" y="40560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8264" name="Oval 8"/>
          <p:cNvSpPr>
            <a:spLocks noChangeArrowheads="1"/>
          </p:cNvSpPr>
          <p:nvPr/>
        </p:nvSpPr>
        <p:spPr bwMode="auto">
          <a:xfrm>
            <a:off x="6400800" y="40560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8265" name="AutoShape 9"/>
          <p:cNvSpPr>
            <a:spLocks noChangeArrowheads="1"/>
          </p:cNvSpPr>
          <p:nvPr/>
        </p:nvSpPr>
        <p:spPr bwMode="auto">
          <a:xfrm>
            <a:off x="4800600" y="39798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8266" name="Oval 10"/>
          <p:cNvSpPr>
            <a:spLocks noChangeArrowheads="1"/>
          </p:cNvSpPr>
          <p:nvPr/>
        </p:nvSpPr>
        <p:spPr bwMode="auto">
          <a:xfrm>
            <a:off x="6172200" y="4665663"/>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8267" name="Oval 11"/>
          <p:cNvSpPr>
            <a:spLocks noChangeArrowheads="1"/>
          </p:cNvSpPr>
          <p:nvPr/>
        </p:nvSpPr>
        <p:spPr bwMode="auto">
          <a:xfrm>
            <a:off x="6553200" y="4665663"/>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8268" name="Oval 12"/>
          <p:cNvSpPr>
            <a:spLocks noChangeArrowheads="1"/>
          </p:cNvSpPr>
          <p:nvPr/>
        </p:nvSpPr>
        <p:spPr bwMode="auto">
          <a:xfrm>
            <a:off x="6934200" y="4665663"/>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8269" name="Oval 13"/>
          <p:cNvSpPr>
            <a:spLocks noChangeArrowheads="1"/>
          </p:cNvSpPr>
          <p:nvPr/>
        </p:nvSpPr>
        <p:spPr bwMode="auto">
          <a:xfrm>
            <a:off x="7315200" y="4665663"/>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8270" name="Oval 14"/>
          <p:cNvSpPr>
            <a:spLocks noChangeArrowheads="1"/>
          </p:cNvSpPr>
          <p:nvPr/>
        </p:nvSpPr>
        <p:spPr bwMode="auto">
          <a:xfrm>
            <a:off x="7696200" y="46656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28271" name="AutoShape 15"/>
          <p:cNvSpPr>
            <a:spLocks noChangeArrowheads="1"/>
          </p:cNvSpPr>
          <p:nvPr/>
        </p:nvSpPr>
        <p:spPr bwMode="auto">
          <a:xfrm>
            <a:off x="6096000" y="45894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8272" name="Oval 16"/>
          <p:cNvSpPr>
            <a:spLocks noChangeArrowheads="1"/>
          </p:cNvSpPr>
          <p:nvPr/>
        </p:nvSpPr>
        <p:spPr bwMode="auto">
          <a:xfrm>
            <a:off x="6096000" y="3446463"/>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8273" name="Oval 17"/>
          <p:cNvSpPr>
            <a:spLocks noChangeArrowheads="1"/>
          </p:cNvSpPr>
          <p:nvPr/>
        </p:nvSpPr>
        <p:spPr bwMode="auto">
          <a:xfrm>
            <a:off x="6477000" y="34464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28274" name="Oval 18"/>
          <p:cNvSpPr>
            <a:spLocks noChangeArrowheads="1"/>
          </p:cNvSpPr>
          <p:nvPr/>
        </p:nvSpPr>
        <p:spPr bwMode="auto">
          <a:xfrm>
            <a:off x="6858000" y="34464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28275" name="Oval 19"/>
          <p:cNvSpPr>
            <a:spLocks noChangeArrowheads="1"/>
          </p:cNvSpPr>
          <p:nvPr/>
        </p:nvSpPr>
        <p:spPr bwMode="auto">
          <a:xfrm>
            <a:off x="7239000" y="34464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28276" name="Oval 20"/>
          <p:cNvSpPr>
            <a:spLocks noChangeArrowheads="1"/>
          </p:cNvSpPr>
          <p:nvPr/>
        </p:nvSpPr>
        <p:spPr bwMode="auto">
          <a:xfrm>
            <a:off x="7620000" y="3446463"/>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28277" name="AutoShape 21"/>
          <p:cNvSpPr>
            <a:spLocks noChangeArrowheads="1"/>
          </p:cNvSpPr>
          <p:nvPr/>
        </p:nvSpPr>
        <p:spPr bwMode="auto">
          <a:xfrm>
            <a:off x="6019800" y="33702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28278" name="Text Box 22"/>
          <p:cNvSpPr txBox="1">
            <a:spLocks noChangeArrowheads="1"/>
          </p:cNvSpPr>
          <p:nvPr/>
        </p:nvSpPr>
        <p:spPr bwMode="auto">
          <a:xfrm>
            <a:off x="6248400" y="2819400"/>
            <a:ext cx="13700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1/3    4/5</a:t>
            </a:r>
          </a:p>
        </p:txBody>
      </p:sp>
      <p:sp>
        <p:nvSpPr>
          <p:cNvPr id="2528279" name="Text Box 23"/>
          <p:cNvSpPr txBox="1">
            <a:spLocks noChangeArrowheads="1"/>
          </p:cNvSpPr>
          <p:nvPr/>
        </p:nvSpPr>
        <p:spPr bwMode="auto">
          <a:xfrm>
            <a:off x="4191000" y="3505200"/>
            <a:ext cx="16240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1/3    1/20 </a:t>
            </a:r>
          </a:p>
        </p:txBody>
      </p:sp>
      <p:sp>
        <p:nvSpPr>
          <p:cNvPr id="2528280" name="Text Box 24"/>
          <p:cNvSpPr txBox="1">
            <a:spLocks noChangeArrowheads="1"/>
          </p:cNvSpPr>
          <p:nvPr/>
        </p:nvSpPr>
        <p:spPr bwMode="auto">
          <a:xfrm>
            <a:off x="6934200" y="4114800"/>
            <a:ext cx="1539875"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1/3    3/20</a:t>
            </a:r>
          </a:p>
        </p:txBody>
      </p:sp>
      <p:sp>
        <p:nvSpPr>
          <p:cNvPr id="2528281" name="Text Box 25"/>
          <p:cNvSpPr txBox="1">
            <a:spLocks noChangeArrowheads="1"/>
          </p:cNvSpPr>
          <p:nvPr/>
        </p:nvSpPr>
        <p:spPr bwMode="auto">
          <a:xfrm>
            <a:off x="228600" y="2514600"/>
            <a:ext cx="4419600" cy="3816429"/>
          </a:xfrm>
          <a:prstGeom prst="rect">
            <a:avLst/>
          </a:prstGeom>
          <a:noFill/>
          <a:ln w="9525">
            <a:noFill/>
            <a:miter lim="800000"/>
            <a:headEnd/>
            <a:tailEnd/>
          </a:ln>
        </p:spPr>
        <p:txBody>
          <a:bodyPr wrap="square">
            <a:prstTxWarp prst="textNoShape">
              <a:avLst/>
            </a:prstTxWarp>
            <a:spAutoFit/>
          </a:bodyPr>
          <a:lstStyle/>
          <a:p>
            <a:r>
              <a:rPr lang="en-US" sz="2200" b="0"/>
              <a:t>Other grammars will be less fit because they cannot account for some of the data encountered. </a:t>
            </a:r>
          </a:p>
          <a:p>
            <a:endParaRPr lang="en-US" sz="2200" b="0">
              <a:solidFill>
                <a:schemeClr val="hlink"/>
              </a:solidFill>
            </a:endParaRPr>
          </a:p>
          <a:p>
            <a:r>
              <a:rPr lang="en-US" sz="2200" b="0">
                <a:solidFill>
                  <a:schemeClr val="hlink"/>
                </a:solidFill>
              </a:rPr>
              <a:t>Grammars that are more compatible with the native language data will have their probabilities increased while grammars that are less compatible will have their probabilities decreased over time.</a:t>
            </a:r>
          </a:p>
        </p:txBody>
      </p:sp>
      <p:sp>
        <p:nvSpPr>
          <p:cNvPr id="2528282" name="Line 26"/>
          <p:cNvSpPr>
            <a:spLocks noChangeShapeType="1"/>
          </p:cNvSpPr>
          <p:nvPr/>
        </p:nvSpPr>
        <p:spPr bwMode="auto">
          <a:xfrm>
            <a:off x="6781800" y="3048000"/>
            <a:ext cx="228600" cy="0"/>
          </a:xfrm>
          <a:prstGeom prst="line">
            <a:avLst/>
          </a:prstGeom>
          <a:noFill/>
          <a:ln w="9525">
            <a:solidFill>
              <a:schemeClr val="hlink"/>
            </a:solidFill>
            <a:round/>
            <a:headEnd/>
            <a:tailEnd type="triangle" w="med" len="med"/>
          </a:ln>
        </p:spPr>
        <p:txBody>
          <a:bodyPr wrap="none" anchor="ctr">
            <a:prstTxWarp prst="textNoShape">
              <a:avLst/>
            </a:prstTxWarp>
          </a:bodyPr>
          <a:lstStyle/>
          <a:p>
            <a:endParaRPr lang="en-US"/>
          </a:p>
        </p:txBody>
      </p:sp>
      <p:sp>
        <p:nvSpPr>
          <p:cNvPr id="2528283" name="Line 27"/>
          <p:cNvSpPr>
            <a:spLocks noChangeShapeType="1"/>
          </p:cNvSpPr>
          <p:nvPr/>
        </p:nvSpPr>
        <p:spPr bwMode="auto">
          <a:xfrm>
            <a:off x="7467600" y="4343400"/>
            <a:ext cx="228600" cy="0"/>
          </a:xfrm>
          <a:prstGeom prst="line">
            <a:avLst/>
          </a:prstGeom>
          <a:noFill/>
          <a:ln w="9525">
            <a:solidFill>
              <a:schemeClr val="hlink"/>
            </a:solidFill>
            <a:round/>
            <a:headEnd/>
            <a:tailEnd type="triangle" w="med" len="med"/>
          </a:ln>
        </p:spPr>
        <p:txBody>
          <a:bodyPr wrap="none" anchor="ctr">
            <a:prstTxWarp prst="textNoShape">
              <a:avLst/>
            </a:prstTxWarp>
          </a:bodyPr>
          <a:lstStyle/>
          <a:p>
            <a:endParaRPr lang="en-US"/>
          </a:p>
        </p:txBody>
      </p:sp>
      <p:sp>
        <p:nvSpPr>
          <p:cNvPr id="2528284" name="Line 28"/>
          <p:cNvSpPr>
            <a:spLocks noChangeShapeType="1"/>
          </p:cNvSpPr>
          <p:nvPr/>
        </p:nvSpPr>
        <p:spPr bwMode="auto">
          <a:xfrm>
            <a:off x="4724400" y="3733800"/>
            <a:ext cx="228600" cy="0"/>
          </a:xfrm>
          <a:prstGeom prst="line">
            <a:avLst/>
          </a:prstGeom>
          <a:noFill/>
          <a:ln w="9525">
            <a:solidFill>
              <a:schemeClr val="hlink"/>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0306" name="Rectangle 2"/>
          <p:cNvSpPr>
            <a:spLocks noGrp="1" noChangeArrowheads="1"/>
          </p:cNvSpPr>
          <p:nvPr>
            <p:ph type="title"/>
          </p:nvPr>
        </p:nvSpPr>
        <p:spPr>
          <a:xfrm>
            <a:off x="0" y="0"/>
            <a:ext cx="9144000" cy="1143000"/>
          </a:xfrm>
          <a:noFill/>
          <a:ln/>
        </p:spPr>
        <p:txBody>
          <a:bodyPr/>
          <a:lstStyle/>
          <a:p>
            <a:r>
              <a:rPr lang="en-US" sz="3200"/>
              <a:t>Variational Learning Details</a:t>
            </a:r>
            <a:endParaRPr lang="en-US" sz="3200">
              <a:sym typeface="Symbol" pitchFamily="-84" charset="2"/>
            </a:endParaRPr>
          </a:p>
        </p:txBody>
      </p:sp>
      <p:sp>
        <p:nvSpPr>
          <p:cNvPr id="2530307" name="Text Box 3"/>
          <p:cNvSpPr txBox="1">
            <a:spLocks noChangeArrowheads="1"/>
          </p:cNvSpPr>
          <p:nvPr/>
        </p:nvSpPr>
        <p:spPr bwMode="auto">
          <a:xfrm>
            <a:off x="228600" y="1143000"/>
            <a:ext cx="8686800" cy="1552575"/>
          </a:xfrm>
          <a:prstGeom prst="rect">
            <a:avLst/>
          </a:prstGeom>
          <a:noFill/>
          <a:ln w="9525">
            <a:noFill/>
            <a:miter lim="800000"/>
            <a:headEnd/>
            <a:tailEnd/>
          </a:ln>
        </p:spPr>
        <p:txBody>
          <a:bodyPr>
            <a:prstTxWarp prst="textNoShape">
              <a:avLst/>
            </a:prstTxWarp>
            <a:spAutoFit/>
          </a:bodyPr>
          <a:lstStyle/>
          <a:p>
            <a:r>
              <a:rPr lang="en-US" b="0">
                <a:solidFill>
                  <a:schemeClr val="hlink"/>
                </a:solidFill>
              </a:rPr>
              <a:t>After the child has encountered enough data from the native language, the native language grammar should have a probability near 1.0 while the other grammars have a probability near 0.0.</a:t>
            </a:r>
            <a:r>
              <a:rPr lang="en-US" b="0"/>
              <a:t>  </a:t>
            </a:r>
          </a:p>
        </p:txBody>
      </p:sp>
      <p:sp>
        <p:nvSpPr>
          <p:cNvPr id="2530308" name="Oval 4"/>
          <p:cNvSpPr>
            <a:spLocks noChangeArrowheads="1"/>
          </p:cNvSpPr>
          <p:nvPr/>
        </p:nvSpPr>
        <p:spPr bwMode="auto">
          <a:xfrm>
            <a:off x="4876800" y="4056063"/>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0309" name="Oval 5"/>
          <p:cNvSpPr>
            <a:spLocks noChangeArrowheads="1"/>
          </p:cNvSpPr>
          <p:nvPr/>
        </p:nvSpPr>
        <p:spPr bwMode="auto">
          <a:xfrm>
            <a:off x="5257800" y="40560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0310" name="Oval 6"/>
          <p:cNvSpPr>
            <a:spLocks noChangeArrowheads="1"/>
          </p:cNvSpPr>
          <p:nvPr/>
        </p:nvSpPr>
        <p:spPr bwMode="auto">
          <a:xfrm>
            <a:off x="5638800" y="40560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0311" name="Oval 7"/>
          <p:cNvSpPr>
            <a:spLocks noChangeArrowheads="1"/>
          </p:cNvSpPr>
          <p:nvPr/>
        </p:nvSpPr>
        <p:spPr bwMode="auto">
          <a:xfrm>
            <a:off x="6019800" y="40560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0312" name="Oval 8"/>
          <p:cNvSpPr>
            <a:spLocks noChangeArrowheads="1"/>
          </p:cNvSpPr>
          <p:nvPr/>
        </p:nvSpPr>
        <p:spPr bwMode="auto">
          <a:xfrm>
            <a:off x="6400800" y="40560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0313" name="AutoShape 9"/>
          <p:cNvSpPr>
            <a:spLocks noChangeArrowheads="1"/>
          </p:cNvSpPr>
          <p:nvPr/>
        </p:nvSpPr>
        <p:spPr bwMode="auto">
          <a:xfrm>
            <a:off x="4800600" y="39798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30314" name="Oval 10"/>
          <p:cNvSpPr>
            <a:spLocks noChangeArrowheads="1"/>
          </p:cNvSpPr>
          <p:nvPr/>
        </p:nvSpPr>
        <p:spPr bwMode="auto">
          <a:xfrm>
            <a:off x="6172200" y="4665663"/>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0315" name="Oval 11"/>
          <p:cNvSpPr>
            <a:spLocks noChangeArrowheads="1"/>
          </p:cNvSpPr>
          <p:nvPr/>
        </p:nvSpPr>
        <p:spPr bwMode="auto">
          <a:xfrm>
            <a:off x="6553200" y="4665663"/>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0316" name="Oval 12"/>
          <p:cNvSpPr>
            <a:spLocks noChangeArrowheads="1"/>
          </p:cNvSpPr>
          <p:nvPr/>
        </p:nvSpPr>
        <p:spPr bwMode="auto">
          <a:xfrm>
            <a:off x="6934200" y="4665663"/>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0317" name="Oval 13"/>
          <p:cNvSpPr>
            <a:spLocks noChangeArrowheads="1"/>
          </p:cNvSpPr>
          <p:nvPr/>
        </p:nvSpPr>
        <p:spPr bwMode="auto">
          <a:xfrm>
            <a:off x="7315200" y="4665663"/>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0318" name="Oval 14"/>
          <p:cNvSpPr>
            <a:spLocks noChangeArrowheads="1"/>
          </p:cNvSpPr>
          <p:nvPr/>
        </p:nvSpPr>
        <p:spPr bwMode="auto">
          <a:xfrm>
            <a:off x="7696200" y="46656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0319" name="AutoShape 15"/>
          <p:cNvSpPr>
            <a:spLocks noChangeArrowheads="1"/>
          </p:cNvSpPr>
          <p:nvPr/>
        </p:nvSpPr>
        <p:spPr bwMode="auto">
          <a:xfrm>
            <a:off x="6096000" y="4589463"/>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a:p>
        </p:txBody>
      </p:sp>
      <p:sp>
        <p:nvSpPr>
          <p:cNvPr id="2530320" name="Oval 16"/>
          <p:cNvSpPr>
            <a:spLocks noChangeArrowheads="1"/>
          </p:cNvSpPr>
          <p:nvPr/>
        </p:nvSpPr>
        <p:spPr bwMode="auto">
          <a:xfrm>
            <a:off x="6096000" y="3446463"/>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0321" name="Oval 17"/>
          <p:cNvSpPr>
            <a:spLocks noChangeArrowheads="1"/>
          </p:cNvSpPr>
          <p:nvPr/>
        </p:nvSpPr>
        <p:spPr bwMode="auto">
          <a:xfrm>
            <a:off x="6477000" y="34464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0322" name="Oval 18"/>
          <p:cNvSpPr>
            <a:spLocks noChangeArrowheads="1"/>
          </p:cNvSpPr>
          <p:nvPr/>
        </p:nvSpPr>
        <p:spPr bwMode="auto">
          <a:xfrm>
            <a:off x="6858000" y="34464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0323" name="Oval 19"/>
          <p:cNvSpPr>
            <a:spLocks noChangeArrowheads="1"/>
          </p:cNvSpPr>
          <p:nvPr/>
        </p:nvSpPr>
        <p:spPr bwMode="auto">
          <a:xfrm>
            <a:off x="7239000" y="34464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0324" name="Oval 20"/>
          <p:cNvSpPr>
            <a:spLocks noChangeArrowheads="1"/>
          </p:cNvSpPr>
          <p:nvPr/>
        </p:nvSpPr>
        <p:spPr bwMode="auto">
          <a:xfrm>
            <a:off x="7620000" y="3446463"/>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0325" name="AutoShape 21"/>
          <p:cNvSpPr>
            <a:spLocks noChangeArrowheads="1"/>
          </p:cNvSpPr>
          <p:nvPr/>
        </p:nvSpPr>
        <p:spPr bwMode="auto">
          <a:xfrm>
            <a:off x="6019800" y="3370263"/>
            <a:ext cx="1981200" cy="457200"/>
          </a:xfrm>
          <a:prstGeom prst="roundRect">
            <a:avLst>
              <a:gd name="adj" fmla="val 16667"/>
            </a:avLst>
          </a:prstGeom>
          <a:noFill/>
          <a:ln w="38100">
            <a:solidFill>
              <a:schemeClr val="hlink"/>
            </a:solidFill>
            <a:round/>
            <a:headEnd/>
            <a:tailEnd/>
          </a:ln>
        </p:spPr>
        <p:txBody>
          <a:bodyPr>
            <a:prstTxWarp prst="textNoShape">
              <a:avLst/>
            </a:prstTxWarp>
          </a:bodyPr>
          <a:lstStyle/>
          <a:p>
            <a:endParaRPr lang="en-US"/>
          </a:p>
        </p:txBody>
      </p:sp>
      <p:sp>
        <p:nvSpPr>
          <p:cNvPr id="2530326" name="Text Box 22"/>
          <p:cNvSpPr txBox="1">
            <a:spLocks noChangeArrowheads="1"/>
          </p:cNvSpPr>
          <p:nvPr/>
        </p:nvSpPr>
        <p:spPr bwMode="auto">
          <a:xfrm>
            <a:off x="6248400" y="28194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Prob = 1.0</a:t>
            </a:r>
          </a:p>
        </p:txBody>
      </p:sp>
      <p:sp>
        <p:nvSpPr>
          <p:cNvPr id="2530327" name="Text Box 23"/>
          <p:cNvSpPr txBox="1">
            <a:spLocks noChangeArrowheads="1"/>
          </p:cNvSpPr>
          <p:nvPr/>
        </p:nvSpPr>
        <p:spPr bwMode="auto">
          <a:xfrm>
            <a:off x="4191000" y="35052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Prob = 0.0</a:t>
            </a:r>
          </a:p>
        </p:txBody>
      </p:sp>
      <p:sp>
        <p:nvSpPr>
          <p:cNvPr id="2530328" name="Text Box 24"/>
          <p:cNvSpPr txBox="1">
            <a:spLocks noChangeArrowheads="1"/>
          </p:cNvSpPr>
          <p:nvPr/>
        </p:nvSpPr>
        <p:spPr bwMode="auto">
          <a:xfrm>
            <a:off x="6934200" y="41148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Prob = 0.0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40546" name="Rectangle 2"/>
          <p:cNvSpPr>
            <a:spLocks noGrp="1" noChangeArrowheads="1"/>
          </p:cNvSpPr>
          <p:nvPr>
            <p:ph type="title"/>
          </p:nvPr>
        </p:nvSpPr>
        <p:spPr>
          <a:xfrm>
            <a:off x="685800" y="228600"/>
            <a:ext cx="7772400" cy="1143000"/>
          </a:xfrm>
        </p:spPr>
        <p:txBody>
          <a:bodyPr/>
          <a:lstStyle/>
          <a:p>
            <a:r>
              <a:rPr lang="en-US" sz="3200"/>
              <a:t>The Power of Unambiguous Data</a:t>
            </a:r>
          </a:p>
        </p:txBody>
      </p:sp>
      <p:sp>
        <p:nvSpPr>
          <p:cNvPr id="2540547" name="Text Box 3"/>
          <p:cNvSpPr txBox="1">
            <a:spLocks noChangeArrowheads="1"/>
          </p:cNvSpPr>
          <p:nvPr/>
        </p:nvSpPr>
        <p:spPr bwMode="auto">
          <a:xfrm>
            <a:off x="304800" y="2057400"/>
            <a:ext cx="8534400" cy="3046988"/>
          </a:xfrm>
          <a:prstGeom prst="rect">
            <a:avLst/>
          </a:prstGeom>
          <a:noFill/>
          <a:ln w="9525">
            <a:noFill/>
            <a:miter lim="800000"/>
            <a:headEnd/>
            <a:tailEnd/>
          </a:ln>
        </p:spPr>
        <p:txBody>
          <a:bodyPr>
            <a:prstTxWarp prst="textNoShape">
              <a:avLst/>
            </a:prstTxWarp>
            <a:spAutoFit/>
          </a:bodyPr>
          <a:lstStyle/>
          <a:p>
            <a:r>
              <a:rPr lang="en-US" b="0"/>
              <a:t>Unambiguous data from the native language can only be analyzed by grammars that use the native language’s parameter value.</a:t>
            </a:r>
          </a:p>
          <a:p>
            <a:endParaRPr lang="en-US" b="0"/>
          </a:p>
          <a:p>
            <a:r>
              <a:rPr lang="en-US" b="0"/>
              <a:t>This makes </a:t>
            </a:r>
            <a:r>
              <a:rPr lang="en-US" b="0">
                <a:solidFill>
                  <a:schemeClr val="folHlink"/>
                </a:solidFill>
              </a:rPr>
              <a:t>unambiguous data very influential data</a:t>
            </a:r>
            <a:r>
              <a:rPr lang="en-US" b="0"/>
              <a:t> for the child to encounter, since these data are </a:t>
            </a:r>
            <a:r>
              <a:rPr lang="en-US" b="0">
                <a:solidFill>
                  <a:schemeClr val="folHlink"/>
                </a:solidFill>
              </a:rPr>
              <a:t>incompatible with the parameter value that is incorrect for the native language</a:t>
            </a:r>
            <a:r>
              <a:rPr lang="en-US" b="0"/>
              <a:t>.</a:t>
            </a:r>
          </a:p>
          <a:p>
            <a:endParaRPr lang="en-US" b="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1794" name="Rectangle 2"/>
          <p:cNvSpPr>
            <a:spLocks noGrp="1" noChangeArrowheads="1"/>
          </p:cNvSpPr>
          <p:nvPr>
            <p:ph type="title" idx="4294967295"/>
          </p:nvPr>
        </p:nvSpPr>
        <p:spPr>
          <a:xfrm>
            <a:off x="0" y="0"/>
            <a:ext cx="9144000" cy="1143000"/>
          </a:xfrm>
          <a:noFill/>
        </p:spPr>
        <p:txBody>
          <a:bodyPr/>
          <a:lstStyle/>
          <a:p>
            <a:pPr eaLnBrk="1" hangingPunct="1"/>
            <a:r>
              <a:rPr lang="en-US" sz="3200"/>
              <a:t>Unambiguous data</a:t>
            </a:r>
            <a:endParaRPr lang="en-US" sz="3200">
              <a:sym typeface="Symbol" pitchFamily="-84" charset="2"/>
            </a:endParaRPr>
          </a:p>
        </p:txBody>
      </p:sp>
      <p:sp>
        <p:nvSpPr>
          <p:cNvPr id="1441798" name="Text Box 8"/>
          <p:cNvSpPr txBox="1">
            <a:spLocks noChangeArrowheads="1"/>
          </p:cNvSpPr>
          <p:nvPr/>
        </p:nvSpPr>
        <p:spPr bwMode="auto">
          <a:xfrm>
            <a:off x="304800" y="2057400"/>
            <a:ext cx="8686800" cy="3046988"/>
          </a:xfrm>
          <a:prstGeom prst="rect">
            <a:avLst/>
          </a:prstGeom>
          <a:noFill/>
          <a:ln w="9525">
            <a:noFill/>
            <a:miter lim="800000"/>
            <a:headEnd/>
            <a:tailEnd/>
          </a:ln>
        </p:spPr>
        <p:txBody>
          <a:bodyPr wrap="square">
            <a:prstTxWarp prst="textNoShape">
              <a:avLst/>
            </a:prstTxWarp>
            <a:spAutoFit/>
          </a:bodyPr>
          <a:lstStyle/>
          <a:p>
            <a:r>
              <a:rPr lang="en-US" b="0">
                <a:solidFill>
                  <a:schemeClr val="accent2"/>
                </a:solidFill>
              </a:rPr>
              <a:t>Problem: Do unambiguous data exist for entire grammars?</a:t>
            </a:r>
            <a:endParaRPr lang="en-US" b="0">
              <a:solidFill>
                <a:srgbClr val="66FF5D"/>
              </a:solidFill>
            </a:endParaRPr>
          </a:p>
          <a:p>
            <a:r>
              <a:rPr lang="en-US" b="0">
                <a:solidFill>
                  <a:srgbClr val="F25BFF"/>
                </a:solidFill>
              </a:rPr>
              <a:t>   </a:t>
            </a:r>
            <a:r>
              <a:rPr lang="en-US" b="0"/>
              <a:t>This requires data that are incompatible with every other possible parameter value of every other possible grammar….</a:t>
            </a:r>
          </a:p>
          <a:p>
            <a:endParaRPr lang="en-US" b="0">
              <a:solidFill>
                <a:srgbClr val="F25BFF"/>
              </a:solidFill>
            </a:endParaRPr>
          </a:p>
          <a:p>
            <a:r>
              <a:rPr lang="en-US" b="0">
                <a:solidFill>
                  <a:srgbClr val="4414A7"/>
                </a:solidFill>
              </a:rPr>
              <a:t>This seems unlikely for real language data because parameters connect with different types of patterns, which may have nothing to do with each other.</a:t>
            </a:r>
          </a:p>
          <a:p>
            <a:endParaRPr lang="en-US" b="0">
              <a:solidFill>
                <a:srgbClr val="4414A7"/>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371600"/>
            <a:ext cx="8839200" cy="1200328"/>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1: subject-drop</a:t>
            </a:r>
            <a:endParaRPr lang="en-US" b="0"/>
          </a:p>
          <a:p>
            <a:endParaRPr lang="en-US" b="0"/>
          </a:p>
          <a:p>
            <a:endParaRPr lang="en-US" b="0"/>
          </a:p>
        </p:txBody>
      </p:sp>
      <p:sp>
        <p:nvSpPr>
          <p:cNvPr id="3" name="Rectangle 3"/>
          <p:cNvSpPr txBox="1">
            <a:spLocks noChangeArrowheads="1"/>
          </p:cNvSpPr>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a:ln>
                  <a:noFill/>
                </a:ln>
                <a:solidFill>
                  <a:schemeClr val="tx2"/>
                </a:solidFill>
                <a:effectLst/>
                <a:uLnTx/>
                <a:uFillTx/>
                <a:latin typeface="+mj-lt"/>
                <a:ea typeface="+mj-ea"/>
                <a:cs typeface="+mj-cs"/>
              </a:rPr>
              <a:t>Unambiguous issues</a:t>
            </a:r>
          </a:p>
        </p:txBody>
      </p:sp>
      <p:sp>
        <p:nvSpPr>
          <p:cNvPr id="23" name="Text Box 21"/>
          <p:cNvSpPr txBox="1">
            <a:spLocks noChangeArrowheads="1"/>
          </p:cNvSpPr>
          <p:nvPr/>
        </p:nvSpPr>
        <p:spPr bwMode="auto">
          <a:xfrm>
            <a:off x="152400" y="2590800"/>
            <a:ext cx="3733800" cy="461665"/>
          </a:xfrm>
          <a:prstGeom prst="rect">
            <a:avLst/>
          </a:prstGeom>
          <a:noFill/>
          <a:ln w="9525">
            <a:noFill/>
            <a:miter lim="800000"/>
            <a:headEnd/>
            <a:tailEnd/>
          </a:ln>
        </p:spPr>
        <p:txBody>
          <a:bodyPr wrap="square">
            <a:prstTxWarp prst="textNoShape">
              <a:avLst/>
            </a:prstTxWarp>
            <a:spAutoFit/>
          </a:bodyPr>
          <a:lstStyle/>
          <a:p>
            <a:r>
              <a:rPr lang="en-US" b="0"/>
              <a:t>Spanish: +subject-drop</a:t>
            </a:r>
            <a:endParaRPr lang="en-US" b="0">
              <a:solidFill>
                <a:srgbClr val="F25BFF"/>
              </a:solidFill>
            </a:endParaRPr>
          </a:p>
        </p:txBody>
      </p:sp>
      <p:sp>
        <p:nvSpPr>
          <p:cNvPr id="24" name="Text Box 22"/>
          <p:cNvSpPr txBox="1">
            <a:spLocks noChangeArrowheads="1"/>
          </p:cNvSpPr>
          <p:nvPr/>
        </p:nvSpPr>
        <p:spPr bwMode="auto">
          <a:xfrm>
            <a:off x="304800" y="3048000"/>
            <a:ext cx="4648200" cy="3785652"/>
          </a:xfrm>
          <a:prstGeom prst="rect">
            <a:avLst/>
          </a:prstGeom>
          <a:noFill/>
          <a:ln w="9525">
            <a:noFill/>
            <a:miter lim="800000"/>
            <a:headEnd/>
            <a:tailEnd/>
          </a:ln>
        </p:spPr>
        <p:txBody>
          <a:bodyPr wrap="square">
            <a:prstTxWarp prst="textNoShape">
              <a:avLst/>
            </a:prstTxWarp>
            <a:spAutoFit/>
          </a:bodyPr>
          <a:lstStyle/>
          <a:p>
            <a:r>
              <a:rPr lang="en-US" b="0"/>
              <a:t>Patterns allowed:</a:t>
            </a:r>
          </a:p>
          <a:p>
            <a:r>
              <a:rPr lang="en-US" b="0"/>
              <a:t>	Vamos</a:t>
            </a:r>
          </a:p>
          <a:p>
            <a:r>
              <a:rPr lang="en-US" b="0"/>
              <a:t>	</a:t>
            </a:r>
            <a:r>
              <a:rPr lang="en-US" b="0" i="1"/>
              <a:t>go-1</a:t>
            </a:r>
            <a:r>
              <a:rPr lang="en-US" b="0" i="1" baseline="30000"/>
              <a:t>st</a:t>
            </a:r>
            <a:r>
              <a:rPr lang="en-US" b="0" i="1"/>
              <a:t>-pl-pres</a:t>
            </a:r>
          </a:p>
          <a:p>
            <a:r>
              <a:rPr lang="en-US" b="0"/>
              <a:t>	“We go”</a:t>
            </a:r>
          </a:p>
          <a:p>
            <a:endParaRPr lang="en-US" b="0"/>
          </a:p>
          <a:p>
            <a:r>
              <a:rPr lang="en-US" b="0"/>
              <a:t>	Nosotros vamos</a:t>
            </a:r>
          </a:p>
          <a:p>
            <a:r>
              <a:rPr lang="en-US" b="0"/>
              <a:t>	</a:t>
            </a:r>
            <a:r>
              <a:rPr lang="en-US" b="0" i="1"/>
              <a:t>1</a:t>
            </a:r>
            <a:r>
              <a:rPr lang="en-US" b="0" i="1" baseline="30000"/>
              <a:t>st</a:t>
            </a:r>
            <a:r>
              <a:rPr lang="en-US" b="0" i="1"/>
              <a:t>-pl	       go-1</a:t>
            </a:r>
            <a:r>
              <a:rPr lang="en-US" b="0" i="1" baseline="30000"/>
              <a:t>st</a:t>
            </a:r>
            <a:r>
              <a:rPr lang="en-US" b="0" i="1"/>
              <a:t>-pl-pres</a:t>
            </a:r>
          </a:p>
          <a:p>
            <a:r>
              <a:rPr lang="en-US" b="0" i="1"/>
              <a:t>	</a:t>
            </a:r>
            <a:r>
              <a:rPr lang="en-US" b="0"/>
              <a:t>“We go”</a:t>
            </a:r>
            <a:endParaRPr lang="en-US" b="0"/>
          </a:p>
          <a:p>
            <a:endParaRPr lang="en-US" b="0">
              <a:solidFill>
                <a:schemeClr val="folHlink"/>
              </a:solidFill>
            </a:endParaRPr>
          </a:p>
          <a:p>
            <a:endParaRPr lang="en-US" b="0">
              <a:solidFill>
                <a:schemeClr val="folHlink"/>
              </a:solidFill>
            </a:endParaRPr>
          </a:p>
        </p:txBody>
      </p:sp>
      <p:sp>
        <p:nvSpPr>
          <p:cNvPr id="27" name="Oval 26"/>
          <p:cNvSpPr>
            <a:spLocks noChangeArrowheads="1"/>
          </p:cNvSpPr>
          <p:nvPr/>
        </p:nvSpPr>
        <p:spPr bwMode="auto">
          <a:xfrm>
            <a:off x="5105400" y="1371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8" name="Oval 32"/>
          <p:cNvSpPr>
            <a:spLocks noChangeArrowheads="1"/>
          </p:cNvSpPr>
          <p:nvPr/>
        </p:nvSpPr>
        <p:spPr bwMode="auto">
          <a:xfrm>
            <a:off x="5105400" y="1752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9" name="Oval 28"/>
          <p:cNvSpPr>
            <a:spLocks noChangeArrowheads="1"/>
          </p:cNvSpPr>
          <p:nvPr/>
        </p:nvSpPr>
        <p:spPr bwMode="auto">
          <a:xfrm>
            <a:off x="3581400" y="26670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0" name="TextBox 29"/>
          <p:cNvSpPr txBox="1"/>
          <p:nvPr/>
        </p:nvSpPr>
        <p:spPr>
          <a:xfrm>
            <a:off x="4724400" y="3581400"/>
            <a:ext cx="2426265" cy="461665"/>
          </a:xfrm>
          <a:prstGeom prst="rect">
            <a:avLst/>
          </a:prstGeom>
          <a:noFill/>
        </p:spPr>
        <p:txBody>
          <a:bodyPr wrap="none" rtlCol="0">
            <a:spAutoFit/>
          </a:bodyPr>
          <a:lstStyle/>
          <a:p>
            <a:r>
              <a:rPr lang="en-US" b="0">
                <a:solidFill>
                  <a:srgbClr val="0D585D"/>
                </a:solidFill>
              </a:rPr>
              <a:t>Subject dropped</a:t>
            </a:r>
          </a:p>
        </p:txBody>
      </p:sp>
      <p:sp>
        <p:nvSpPr>
          <p:cNvPr id="31" name="TextBox 30"/>
          <p:cNvSpPr txBox="1"/>
          <p:nvPr/>
        </p:nvSpPr>
        <p:spPr>
          <a:xfrm>
            <a:off x="4800600" y="4876800"/>
            <a:ext cx="2289208" cy="461665"/>
          </a:xfrm>
          <a:prstGeom prst="rect">
            <a:avLst/>
          </a:prstGeom>
          <a:noFill/>
        </p:spPr>
        <p:txBody>
          <a:bodyPr wrap="none" rtlCol="0">
            <a:spAutoFit/>
          </a:bodyPr>
          <a:lstStyle/>
          <a:p>
            <a:r>
              <a:rPr lang="en-US" b="0">
                <a:solidFill>
                  <a:srgbClr val="0D585D"/>
                </a:solidFill>
              </a:rPr>
              <a:t>Subject spoken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371600"/>
            <a:ext cx="8839200" cy="1200328"/>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1: subject-drop</a:t>
            </a:r>
            <a:endParaRPr lang="en-US" b="0"/>
          </a:p>
          <a:p>
            <a:endParaRPr lang="en-US" b="0"/>
          </a:p>
          <a:p>
            <a:endParaRPr lang="en-US" b="0"/>
          </a:p>
        </p:txBody>
      </p:sp>
      <p:sp>
        <p:nvSpPr>
          <p:cNvPr id="3" name="Rectangle 3"/>
          <p:cNvSpPr txBox="1">
            <a:spLocks noChangeArrowheads="1"/>
          </p:cNvSpPr>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a:ln>
                  <a:noFill/>
                </a:ln>
                <a:solidFill>
                  <a:schemeClr val="tx2"/>
                </a:solidFill>
                <a:effectLst/>
                <a:uLnTx/>
                <a:uFillTx/>
                <a:latin typeface="+mj-lt"/>
                <a:ea typeface="+mj-ea"/>
                <a:cs typeface="+mj-cs"/>
              </a:rPr>
              <a:t>Unambiguous issues</a:t>
            </a:r>
          </a:p>
        </p:txBody>
      </p:sp>
      <p:sp>
        <p:nvSpPr>
          <p:cNvPr id="4" name="Text Box 21"/>
          <p:cNvSpPr txBox="1">
            <a:spLocks noChangeArrowheads="1"/>
          </p:cNvSpPr>
          <p:nvPr/>
        </p:nvSpPr>
        <p:spPr bwMode="auto">
          <a:xfrm>
            <a:off x="152400" y="2590800"/>
            <a:ext cx="3733800" cy="461665"/>
          </a:xfrm>
          <a:prstGeom prst="rect">
            <a:avLst/>
          </a:prstGeom>
          <a:noFill/>
          <a:ln w="9525">
            <a:noFill/>
            <a:miter lim="800000"/>
            <a:headEnd/>
            <a:tailEnd/>
          </a:ln>
        </p:spPr>
        <p:txBody>
          <a:bodyPr wrap="square">
            <a:prstTxWarp prst="textNoShape">
              <a:avLst/>
            </a:prstTxWarp>
            <a:spAutoFit/>
          </a:bodyPr>
          <a:lstStyle/>
          <a:p>
            <a:r>
              <a:rPr lang="en-US" b="0"/>
              <a:t>English: -subject-drop</a:t>
            </a:r>
            <a:endParaRPr lang="en-US" b="0">
              <a:solidFill>
                <a:srgbClr val="F25BFF"/>
              </a:solidFill>
            </a:endParaRPr>
          </a:p>
        </p:txBody>
      </p:sp>
      <p:sp>
        <p:nvSpPr>
          <p:cNvPr id="5" name="Text Box 22"/>
          <p:cNvSpPr txBox="1">
            <a:spLocks noChangeArrowheads="1"/>
          </p:cNvSpPr>
          <p:nvPr/>
        </p:nvSpPr>
        <p:spPr bwMode="auto">
          <a:xfrm>
            <a:off x="304800" y="3048000"/>
            <a:ext cx="4648200" cy="3785652"/>
          </a:xfrm>
          <a:prstGeom prst="rect">
            <a:avLst/>
          </a:prstGeom>
          <a:noFill/>
          <a:ln w="9525">
            <a:noFill/>
            <a:miter lim="800000"/>
            <a:headEnd/>
            <a:tailEnd/>
          </a:ln>
        </p:spPr>
        <p:txBody>
          <a:bodyPr wrap="square">
            <a:prstTxWarp prst="textNoShape">
              <a:avLst/>
            </a:prstTxWarp>
            <a:spAutoFit/>
          </a:bodyPr>
          <a:lstStyle/>
          <a:p>
            <a:r>
              <a:rPr lang="en-US" b="0"/>
              <a:t>Patterns allowed:</a:t>
            </a:r>
          </a:p>
          <a:p>
            <a:r>
              <a:rPr lang="en-US" b="0"/>
              <a:t>	</a:t>
            </a:r>
          </a:p>
          <a:p>
            <a:r>
              <a:rPr lang="en-US" b="0"/>
              <a:t>	</a:t>
            </a:r>
            <a:r>
              <a:rPr lang="en-US" b="0" i="1"/>
              <a:t>go-1</a:t>
            </a:r>
            <a:r>
              <a:rPr lang="en-US" b="0" i="1" baseline="30000"/>
              <a:t>st</a:t>
            </a:r>
            <a:r>
              <a:rPr lang="en-US" b="0" i="1"/>
              <a:t>-pl-pres</a:t>
            </a:r>
          </a:p>
          <a:p>
            <a:r>
              <a:rPr lang="en-US" b="0"/>
              <a:t>	“go” ≈ “we go”</a:t>
            </a:r>
          </a:p>
          <a:p>
            <a:endParaRPr lang="en-US" b="0"/>
          </a:p>
          <a:p>
            <a:r>
              <a:rPr lang="en-US" b="0"/>
              <a:t>	</a:t>
            </a:r>
          </a:p>
          <a:p>
            <a:r>
              <a:rPr lang="en-US" b="0"/>
              <a:t>	</a:t>
            </a:r>
            <a:r>
              <a:rPr lang="en-US" b="0" i="1"/>
              <a:t>1</a:t>
            </a:r>
            <a:r>
              <a:rPr lang="en-US" b="0" i="1" baseline="30000"/>
              <a:t>st</a:t>
            </a:r>
            <a:r>
              <a:rPr lang="en-US" b="0" i="1"/>
              <a:t>-pl	       go-pres</a:t>
            </a:r>
          </a:p>
          <a:p>
            <a:r>
              <a:rPr lang="en-US" b="0" i="1"/>
              <a:t>	</a:t>
            </a:r>
            <a:r>
              <a:rPr lang="en-US" b="0"/>
              <a:t>“We            go”</a:t>
            </a:r>
            <a:endParaRPr lang="en-US" b="0"/>
          </a:p>
          <a:p>
            <a:endParaRPr lang="en-US" b="0">
              <a:solidFill>
                <a:schemeClr val="folHlink"/>
              </a:solidFill>
            </a:endParaRPr>
          </a:p>
          <a:p>
            <a:endParaRPr lang="en-US" b="0">
              <a:solidFill>
                <a:schemeClr val="folHlink"/>
              </a:solidFill>
            </a:endParaRPr>
          </a:p>
        </p:txBody>
      </p:sp>
      <p:sp>
        <p:nvSpPr>
          <p:cNvPr id="6" name="Oval 5"/>
          <p:cNvSpPr>
            <a:spLocks noChangeArrowheads="1"/>
          </p:cNvSpPr>
          <p:nvPr/>
        </p:nvSpPr>
        <p:spPr bwMode="auto">
          <a:xfrm>
            <a:off x="5105400" y="1371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7" name="Oval 32"/>
          <p:cNvSpPr>
            <a:spLocks noChangeArrowheads="1"/>
          </p:cNvSpPr>
          <p:nvPr/>
        </p:nvSpPr>
        <p:spPr bwMode="auto">
          <a:xfrm>
            <a:off x="5105400" y="1752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TextBox 8"/>
          <p:cNvSpPr txBox="1"/>
          <p:nvPr/>
        </p:nvSpPr>
        <p:spPr>
          <a:xfrm>
            <a:off x="4724400" y="3581400"/>
            <a:ext cx="2426265" cy="461665"/>
          </a:xfrm>
          <a:prstGeom prst="rect">
            <a:avLst/>
          </a:prstGeom>
          <a:noFill/>
        </p:spPr>
        <p:txBody>
          <a:bodyPr wrap="none" rtlCol="0">
            <a:spAutoFit/>
          </a:bodyPr>
          <a:lstStyle/>
          <a:p>
            <a:r>
              <a:rPr lang="en-US" b="0">
                <a:solidFill>
                  <a:srgbClr val="0D585D"/>
                </a:solidFill>
              </a:rPr>
              <a:t>Subject dropped</a:t>
            </a:r>
          </a:p>
        </p:txBody>
      </p:sp>
      <p:sp>
        <p:nvSpPr>
          <p:cNvPr id="10" name="TextBox 9"/>
          <p:cNvSpPr txBox="1"/>
          <p:nvPr/>
        </p:nvSpPr>
        <p:spPr>
          <a:xfrm>
            <a:off x="4800600" y="4876800"/>
            <a:ext cx="2289208" cy="461665"/>
          </a:xfrm>
          <a:prstGeom prst="rect">
            <a:avLst/>
          </a:prstGeom>
          <a:noFill/>
        </p:spPr>
        <p:txBody>
          <a:bodyPr wrap="none" rtlCol="0">
            <a:spAutoFit/>
          </a:bodyPr>
          <a:lstStyle/>
          <a:p>
            <a:r>
              <a:rPr lang="en-US" b="0">
                <a:solidFill>
                  <a:srgbClr val="0D585D"/>
                </a:solidFill>
              </a:rPr>
              <a:t>Subject spoken</a:t>
            </a:r>
          </a:p>
        </p:txBody>
      </p:sp>
      <p:sp>
        <p:nvSpPr>
          <p:cNvPr id="11" name="Oval 32"/>
          <p:cNvSpPr>
            <a:spLocks noChangeArrowheads="1"/>
          </p:cNvSpPr>
          <p:nvPr/>
        </p:nvSpPr>
        <p:spPr bwMode="auto">
          <a:xfrm>
            <a:off x="3581400" y="26670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2" name="TextBox 11"/>
          <p:cNvSpPr txBox="1"/>
          <p:nvPr/>
        </p:nvSpPr>
        <p:spPr>
          <a:xfrm>
            <a:off x="1752600" y="3581400"/>
            <a:ext cx="990600" cy="1200329"/>
          </a:xfrm>
          <a:prstGeom prst="rect">
            <a:avLst/>
          </a:prstGeom>
          <a:noFill/>
        </p:spPr>
        <p:txBody>
          <a:bodyPr wrap="square" rtlCol="0">
            <a:spAutoFit/>
          </a:bodyPr>
          <a:lstStyle/>
          <a:p>
            <a:r>
              <a:rPr lang="en-US" sz="7200">
                <a:solidFill>
                  <a:srgbClr val="800000">
                    <a:alpha val="57000"/>
                  </a:srgbClr>
                </a:solidFill>
              </a:rPr>
              <a:t>X</a:t>
            </a:r>
          </a:p>
        </p:txBody>
      </p:sp>
      <p:sp>
        <p:nvSpPr>
          <p:cNvPr id="13" name="TextBox 12"/>
          <p:cNvSpPr txBox="1"/>
          <p:nvPr/>
        </p:nvSpPr>
        <p:spPr>
          <a:xfrm>
            <a:off x="5562600" y="3200400"/>
            <a:ext cx="990600" cy="1200329"/>
          </a:xfrm>
          <a:prstGeom prst="rect">
            <a:avLst/>
          </a:prstGeom>
          <a:noFill/>
        </p:spPr>
        <p:txBody>
          <a:bodyPr wrap="square" rtlCol="0">
            <a:spAutoFit/>
          </a:bodyPr>
          <a:lstStyle/>
          <a:p>
            <a:r>
              <a:rPr lang="en-US" sz="7200">
                <a:solidFill>
                  <a:srgbClr val="800000">
                    <a:alpha val="57000"/>
                  </a:srgbClr>
                </a:solidFill>
              </a:rPr>
              <a:t>X</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371600"/>
            <a:ext cx="8839200" cy="1200328"/>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2: Head-directionality</a:t>
            </a:r>
            <a:endParaRPr lang="en-US" b="0"/>
          </a:p>
          <a:p>
            <a:endParaRPr lang="en-US" b="0"/>
          </a:p>
          <a:p>
            <a:endParaRPr lang="en-US" b="0"/>
          </a:p>
        </p:txBody>
      </p:sp>
      <p:sp>
        <p:nvSpPr>
          <p:cNvPr id="3" name="Rectangle 3"/>
          <p:cNvSpPr txBox="1">
            <a:spLocks noChangeArrowheads="1"/>
          </p:cNvSpPr>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a:ln>
                  <a:noFill/>
                </a:ln>
                <a:solidFill>
                  <a:schemeClr val="tx2"/>
                </a:solidFill>
                <a:effectLst/>
                <a:uLnTx/>
                <a:uFillTx/>
                <a:latin typeface="+mj-lt"/>
                <a:ea typeface="+mj-ea"/>
                <a:cs typeface="+mj-cs"/>
              </a:rPr>
              <a:t>Unambiguous issues</a:t>
            </a:r>
          </a:p>
        </p:txBody>
      </p:sp>
      <p:sp>
        <p:nvSpPr>
          <p:cNvPr id="5" name="Text Box 3"/>
          <p:cNvSpPr txBox="1">
            <a:spLocks noChangeArrowheads="1"/>
          </p:cNvSpPr>
          <p:nvPr/>
        </p:nvSpPr>
        <p:spPr bwMode="auto">
          <a:xfrm>
            <a:off x="5791200" y="2824163"/>
            <a:ext cx="3873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S</a:t>
            </a:r>
          </a:p>
        </p:txBody>
      </p:sp>
      <p:sp>
        <p:nvSpPr>
          <p:cNvPr id="6" name="Text Box 4"/>
          <p:cNvSpPr txBox="1">
            <a:spLocks noChangeArrowheads="1"/>
          </p:cNvSpPr>
          <p:nvPr/>
        </p:nvSpPr>
        <p:spPr bwMode="auto">
          <a:xfrm>
            <a:off x="4724400" y="3281363"/>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NP</a:t>
            </a:r>
            <a:endParaRPr lang="en-US" b="0">
              <a:solidFill>
                <a:schemeClr val="tx2"/>
              </a:solidFill>
            </a:endParaRPr>
          </a:p>
        </p:txBody>
      </p:sp>
      <p:sp>
        <p:nvSpPr>
          <p:cNvPr id="7" name="Text Box 5"/>
          <p:cNvSpPr txBox="1">
            <a:spLocks noChangeArrowheads="1"/>
          </p:cNvSpPr>
          <p:nvPr/>
        </p:nvSpPr>
        <p:spPr bwMode="auto">
          <a:xfrm>
            <a:off x="6400800" y="3205163"/>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VP</a:t>
            </a:r>
            <a:endParaRPr lang="en-US" b="0">
              <a:solidFill>
                <a:schemeClr val="tx2"/>
              </a:solidFill>
            </a:endParaRPr>
          </a:p>
        </p:txBody>
      </p:sp>
      <p:sp>
        <p:nvSpPr>
          <p:cNvPr id="8" name="Text Box 6"/>
          <p:cNvSpPr txBox="1">
            <a:spLocks noChangeArrowheads="1"/>
          </p:cNvSpPr>
          <p:nvPr/>
        </p:nvSpPr>
        <p:spPr bwMode="auto">
          <a:xfrm>
            <a:off x="7010400" y="3810000"/>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accent2"/>
                </a:solidFill>
              </a:rPr>
              <a:t>NP</a:t>
            </a:r>
            <a:endParaRPr lang="en-US" b="0">
              <a:solidFill>
                <a:schemeClr val="tx2"/>
              </a:solidFill>
            </a:endParaRPr>
          </a:p>
        </p:txBody>
      </p:sp>
      <p:sp>
        <p:nvSpPr>
          <p:cNvPr id="9" name="Line 7"/>
          <p:cNvSpPr>
            <a:spLocks noChangeShapeType="1"/>
          </p:cNvSpPr>
          <p:nvPr/>
        </p:nvSpPr>
        <p:spPr bwMode="auto">
          <a:xfrm>
            <a:off x="6629400" y="35814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 name="Line 8"/>
          <p:cNvSpPr>
            <a:spLocks noChangeShapeType="1"/>
          </p:cNvSpPr>
          <p:nvPr/>
        </p:nvSpPr>
        <p:spPr bwMode="auto">
          <a:xfrm>
            <a:off x="6629400" y="3581400"/>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 name="Line 9"/>
          <p:cNvSpPr>
            <a:spLocks noChangeShapeType="1"/>
          </p:cNvSpPr>
          <p:nvPr/>
        </p:nvSpPr>
        <p:spPr bwMode="auto">
          <a:xfrm>
            <a:off x="6019800" y="3200400"/>
            <a:ext cx="3810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2" name="Line 10"/>
          <p:cNvSpPr>
            <a:spLocks noChangeShapeType="1"/>
          </p:cNvSpPr>
          <p:nvPr/>
        </p:nvSpPr>
        <p:spPr bwMode="auto">
          <a:xfrm flipH="1">
            <a:off x="5105400" y="3200400"/>
            <a:ext cx="9144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3" name="Text Box 11"/>
          <p:cNvSpPr txBox="1">
            <a:spLocks noChangeArrowheads="1"/>
          </p:cNvSpPr>
          <p:nvPr/>
        </p:nvSpPr>
        <p:spPr bwMode="auto">
          <a:xfrm>
            <a:off x="7086600" y="4191000"/>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2"/>
                </a:solidFill>
              </a:rPr>
              <a:t>Object</a:t>
            </a:r>
            <a:endParaRPr lang="en-US" b="0">
              <a:solidFill>
                <a:srgbClr val="F25BFF"/>
              </a:solidFill>
            </a:endParaRPr>
          </a:p>
        </p:txBody>
      </p:sp>
      <p:sp>
        <p:nvSpPr>
          <p:cNvPr id="14" name="Text Box 12"/>
          <p:cNvSpPr txBox="1">
            <a:spLocks noChangeArrowheads="1"/>
          </p:cNvSpPr>
          <p:nvPr/>
        </p:nvSpPr>
        <p:spPr bwMode="auto">
          <a:xfrm>
            <a:off x="4572000" y="3733800"/>
            <a:ext cx="2362200" cy="457200"/>
          </a:xfrm>
          <a:prstGeom prst="rect">
            <a:avLst/>
          </a:prstGeom>
          <a:noFill/>
          <a:ln w="9525">
            <a:noFill/>
            <a:miter lim="800000"/>
            <a:headEnd/>
            <a:tailEnd/>
          </a:ln>
        </p:spPr>
        <p:txBody>
          <a:bodyPr>
            <a:prstTxWarp prst="textNoShape">
              <a:avLst/>
            </a:prstTxWarp>
            <a:spAutoFit/>
          </a:bodyPr>
          <a:lstStyle/>
          <a:p>
            <a:r>
              <a:rPr lang="en-US" b="0">
                <a:solidFill>
                  <a:schemeClr val="hlink"/>
                </a:solidFill>
              </a:rPr>
              <a:t>Subject</a:t>
            </a:r>
            <a:endParaRPr lang="en-US" b="0">
              <a:solidFill>
                <a:srgbClr val="F25BFF"/>
              </a:solidFill>
            </a:endParaRPr>
          </a:p>
        </p:txBody>
      </p:sp>
      <p:sp>
        <p:nvSpPr>
          <p:cNvPr id="15" name="Text Box 13"/>
          <p:cNvSpPr txBox="1">
            <a:spLocks noChangeArrowheads="1"/>
          </p:cNvSpPr>
          <p:nvPr/>
        </p:nvSpPr>
        <p:spPr bwMode="auto">
          <a:xfrm>
            <a:off x="6096000" y="3810000"/>
            <a:ext cx="990600" cy="457200"/>
          </a:xfrm>
          <a:prstGeom prst="rect">
            <a:avLst/>
          </a:prstGeom>
          <a:noFill/>
          <a:ln w="9525">
            <a:noFill/>
            <a:miter lim="800000"/>
            <a:headEnd/>
            <a:tailEnd/>
          </a:ln>
        </p:spPr>
        <p:txBody>
          <a:bodyPr>
            <a:prstTxWarp prst="textNoShape">
              <a:avLst/>
            </a:prstTxWarp>
            <a:spAutoFit/>
          </a:bodyPr>
          <a:lstStyle/>
          <a:p>
            <a:r>
              <a:rPr lang="en-US" b="0">
                <a:solidFill>
                  <a:schemeClr val="bg2"/>
                </a:solidFill>
              </a:rPr>
              <a:t>Verb</a:t>
            </a:r>
            <a:endParaRPr lang="en-US" b="0">
              <a:solidFill>
                <a:srgbClr val="F25BFF"/>
              </a:solidFill>
            </a:endParaRPr>
          </a:p>
        </p:txBody>
      </p:sp>
      <p:sp>
        <p:nvSpPr>
          <p:cNvPr id="16" name="Text Box 14"/>
          <p:cNvSpPr txBox="1">
            <a:spLocks noChangeArrowheads="1"/>
          </p:cNvSpPr>
          <p:nvPr/>
        </p:nvSpPr>
        <p:spPr bwMode="auto">
          <a:xfrm>
            <a:off x="6096000" y="4800600"/>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PP</a:t>
            </a:r>
          </a:p>
        </p:txBody>
      </p:sp>
      <p:sp>
        <p:nvSpPr>
          <p:cNvPr id="17" name="Text Box 15"/>
          <p:cNvSpPr txBox="1">
            <a:spLocks noChangeArrowheads="1"/>
          </p:cNvSpPr>
          <p:nvPr/>
        </p:nvSpPr>
        <p:spPr bwMode="auto">
          <a:xfrm>
            <a:off x="6096000" y="5410200"/>
            <a:ext cx="3873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a:t>
            </a:r>
          </a:p>
        </p:txBody>
      </p:sp>
      <p:sp>
        <p:nvSpPr>
          <p:cNvPr id="18" name="Line 16"/>
          <p:cNvSpPr>
            <a:spLocks noChangeShapeType="1"/>
          </p:cNvSpPr>
          <p:nvPr/>
        </p:nvSpPr>
        <p:spPr bwMode="auto">
          <a:xfrm>
            <a:off x="6324600" y="5176838"/>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9" name="Line 17"/>
          <p:cNvSpPr>
            <a:spLocks noChangeShapeType="1"/>
          </p:cNvSpPr>
          <p:nvPr/>
        </p:nvSpPr>
        <p:spPr bwMode="auto">
          <a:xfrm>
            <a:off x="6324600" y="5176838"/>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0" name="Text Box 18"/>
          <p:cNvSpPr txBox="1">
            <a:spLocks noChangeArrowheads="1"/>
          </p:cNvSpPr>
          <p:nvPr/>
        </p:nvSpPr>
        <p:spPr bwMode="auto">
          <a:xfrm>
            <a:off x="6934200" y="5791200"/>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1"/>
                </a:solidFill>
              </a:rPr>
              <a:t>Object</a:t>
            </a:r>
            <a:endParaRPr lang="en-US" b="0">
              <a:solidFill>
                <a:srgbClr val="F25BFF"/>
              </a:solidFill>
            </a:endParaRPr>
          </a:p>
        </p:txBody>
      </p:sp>
      <p:sp>
        <p:nvSpPr>
          <p:cNvPr id="21" name="Text Box 19"/>
          <p:cNvSpPr txBox="1">
            <a:spLocks noChangeArrowheads="1"/>
          </p:cNvSpPr>
          <p:nvPr/>
        </p:nvSpPr>
        <p:spPr bwMode="auto">
          <a:xfrm>
            <a:off x="6705600" y="5405438"/>
            <a:ext cx="990600" cy="457200"/>
          </a:xfrm>
          <a:prstGeom prst="rect">
            <a:avLst/>
          </a:prstGeom>
          <a:noFill/>
          <a:ln w="9525">
            <a:noFill/>
            <a:miter lim="800000"/>
            <a:headEnd/>
            <a:tailEnd/>
          </a:ln>
        </p:spPr>
        <p:txBody>
          <a:bodyPr>
            <a:prstTxWarp prst="textNoShape">
              <a:avLst/>
            </a:prstTxWarp>
            <a:spAutoFit/>
          </a:bodyPr>
          <a:lstStyle/>
          <a:p>
            <a:r>
              <a:rPr lang="en-US" b="0">
                <a:solidFill>
                  <a:schemeClr val="accent1"/>
                </a:solidFill>
              </a:rPr>
              <a:t>NP</a:t>
            </a:r>
            <a:endParaRPr lang="en-US" b="0">
              <a:solidFill>
                <a:srgbClr val="F25BFF"/>
              </a:solidFill>
            </a:endParaRPr>
          </a:p>
        </p:txBody>
      </p:sp>
      <p:sp>
        <p:nvSpPr>
          <p:cNvPr id="22" name="Text Box 20"/>
          <p:cNvSpPr txBox="1">
            <a:spLocks noChangeArrowheads="1"/>
          </p:cNvSpPr>
          <p:nvPr/>
        </p:nvSpPr>
        <p:spPr bwMode="auto">
          <a:xfrm>
            <a:off x="4800600" y="5791200"/>
            <a:ext cx="2133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Preposition</a:t>
            </a:r>
          </a:p>
        </p:txBody>
      </p:sp>
      <p:sp>
        <p:nvSpPr>
          <p:cNvPr id="23" name="Text Box 21"/>
          <p:cNvSpPr txBox="1">
            <a:spLocks noChangeArrowheads="1"/>
          </p:cNvSpPr>
          <p:nvPr/>
        </p:nvSpPr>
        <p:spPr bwMode="auto">
          <a:xfrm>
            <a:off x="152400" y="2590800"/>
            <a:ext cx="3733800" cy="461665"/>
          </a:xfrm>
          <a:prstGeom prst="rect">
            <a:avLst/>
          </a:prstGeom>
          <a:noFill/>
          <a:ln w="9525">
            <a:noFill/>
            <a:miter lim="800000"/>
            <a:headEnd/>
            <a:tailEnd/>
          </a:ln>
        </p:spPr>
        <p:txBody>
          <a:bodyPr wrap="square">
            <a:prstTxWarp prst="textNoShape">
              <a:avLst/>
            </a:prstTxWarp>
            <a:spAutoFit/>
          </a:bodyPr>
          <a:lstStyle/>
          <a:p>
            <a:r>
              <a:rPr lang="en-US" b="0"/>
              <a:t>Edo/English: Head first</a:t>
            </a:r>
            <a:endParaRPr lang="en-US" b="0">
              <a:solidFill>
                <a:srgbClr val="F25BFF"/>
              </a:solidFill>
            </a:endParaRPr>
          </a:p>
        </p:txBody>
      </p:sp>
      <p:sp>
        <p:nvSpPr>
          <p:cNvPr id="24" name="Text Box 22"/>
          <p:cNvSpPr txBox="1">
            <a:spLocks noChangeArrowheads="1"/>
          </p:cNvSpPr>
          <p:nvPr/>
        </p:nvSpPr>
        <p:spPr bwMode="auto">
          <a:xfrm>
            <a:off x="304800" y="3048000"/>
            <a:ext cx="4114800" cy="830997"/>
          </a:xfrm>
          <a:prstGeom prst="rect">
            <a:avLst/>
          </a:prstGeom>
          <a:noFill/>
          <a:ln w="9525">
            <a:noFill/>
            <a:miter lim="800000"/>
            <a:headEnd/>
            <a:tailEnd/>
          </a:ln>
        </p:spPr>
        <p:txBody>
          <a:bodyPr wrap="square">
            <a:prstTxWarp prst="textNoShape">
              <a:avLst/>
            </a:prstTxWarp>
            <a:spAutoFit/>
          </a:bodyPr>
          <a:lstStyle/>
          <a:p>
            <a:r>
              <a:rPr lang="en-US" b="0"/>
              <a:t>Basic word order:</a:t>
            </a:r>
          </a:p>
          <a:p>
            <a:r>
              <a:rPr lang="en-US" b="0">
                <a:solidFill>
                  <a:schemeClr val="hlink"/>
                </a:solidFill>
              </a:rPr>
              <a:t>Subject</a:t>
            </a:r>
            <a:r>
              <a:rPr lang="en-US" b="0">
                <a:solidFill>
                  <a:srgbClr val="66FF5D"/>
                </a:solidFill>
              </a:rPr>
              <a:t> </a:t>
            </a:r>
            <a:r>
              <a:rPr lang="en-US" b="0">
                <a:solidFill>
                  <a:schemeClr val="bg2"/>
                </a:solidFill>
              </a:rPr>
              <a:t>Verb</a:t>
            </a:r>
            <a:r>
              <a:rPr lang="en-US" b="0">
                <a:solidFill>
                  <a:srgbClr val="F25BFF"/>
                </a:solidFill>
              </a:rPr>
              <a:t> </a:t>
            </a:r>
            <a:r>
              <a:rPr lang="en-US" b="0">
                <a:solidFill>
                  <a:schemeClr val="accent2"/>
                </a:solidFill>
              </a:rPr>
              <a:t>Object </a:t>
            </a:r>
            <a:r>
              <a:rPr lang="en-US" b="0">
                <a:solidFill>
                  <a:srgbClr val="000000"/>
                </a:solidFill>
              </a:rPr>
              <a:t>[</a:t>
            </a:r>
            <a:r>
              <a:rPr lang="en-US" b="0">
                <a:solidFill>
                  <a:srgbClr val="204C78"/>
                </a:solidFill>
              </a:rPr>
              <a:t>S</a:t>
            </a:r>
            <a:r>
              <a:rPr lang="en-US" b="0">
                <a:solidFill>
                  <a:schemeClr val="bg2"/>
                </a:solidFill>
              </a:rPr>
              <a:t>V</a:t>
            </a:r>
            <a:r>
              <a:rPr lang="en-US" b="0">
                <a:solidFill>
                  <a:schemeClr val="accent2"/>
                </a:solidFill>
              </a:rPr>
              <a:t>O</a:t>
            </a:r>
            <a:r>
              <a:rPr lang="en-US" b="0">
                <a:solidFill>
                  <a:srgbClr val="000000"/>
                </a:solidFill>
              </a:rPr>
              <a:t>]</a:t>
            </a:r>
            <a:endParaRPr lang="en-US" b="0">
              <a:solidFill>
                <a:schemeClr val="folHlink"/>
              </a:solidFill>
            </a:endParaRPr>
          </a:p>
        </p:txBody>
      </p:sp>
      <p:sp>
        <p:nvSpPr>
          <p:cNvPr id="25" name="Text Box 23"/>
          <p:cNvSpPr txBox="1">
            <a:spLocks noChangeArrowheads="1"/>
          </p:cNvSpPr>
          <p:nvPr/>
        </p:nvSpPr>
        <p:spPr bwMode="auto">
          <a:xfrm>
            <a:off x="304800" y="3962400"/>
            <a:ext cx="3733800" cy="822325"/>
          </a:xfrm>
          <a:prstGeom prst="rect">
            <a:avLst/>
          </a:prstGeom>
          <a:noFill/>
          <a:ln w="9525">
            <a:noFill/>
            <a:miter lim="800000"/>
            <a:headEnd/>
            <a:tailEnd/>
          </a:ln>
        </p:spPr>
        <p:txBody>
          <a:bodyPr>
            <a:prstTxWarp prst="textNoShape">
              <a:avLst/>
            </a:prstTxWarp>
            <a:spAutoFit/>
          </a:bodyPr>
          <a:lstStyle/>
          <a:p>
            <a:r>
              <a:rPr lang="en-US" b="0"/>
              <a:t>Prepositions:</a:t>
            </a:r>
          </a:p>
          <a:p>
            <a:r>
              <a:rPr lang="en-US" b="0">
                <a:solidFill>
                  <a:schemeClr val="tx2"/>
                </a:solidFill>
              </a:rPr>
              <a:t>Preposition </a:t>
            </a:r>
            <a:r>
              <a:rPr lang="en-US" b="0">
                <a:solidFill>
                  <a:schemeClr val="accent1"/>
                </a:solidFill>
              </a:rPr>
              <a:t>Noun Phrase</a:t>
            </a:r>
            <a:r>
              <a:rPr lang="en-US" b="0">
                <a:solidFill>
                  <a:srgbClr val="66FF5D"/>
                </a:solidFill>
              </a:rPr>
              <a:t> </a:t>
            </a:r>
          </a:p>
        </p:txBody>
      </p:sp>
      <p:sp>
        <p:nvSpPr>
          <p:cNvPr id="26" name="Text Box 24"/>
          <p:cNvSpPr txBox="1">
            <a:spLocks noChangeArrowheads="1"/>
          </p:cNvSpPr>
          <p:nvPr/>
        </p:nvSpPr>
        <p:spPr bwMode="auto">
          <a:xfrm>
            <a:off x="304800" y="5029200"/>
            <a:ext cx="4876800" cy="822325"/>
          </a:xfrm>
          <a:prstGeom prst="rect">
            <a:avLst/>
          </a:prstGeom>
          <a:noFill/>
          <a:ln w="9525">
            <a:noFill/>
            <a:miter lim="800000"/>
            <a:headEnd/>
            <a:tailEnd/>
          </a:ln>
        </p:spPr>
        <p:txBody>
          <a:bodyPr>
            <a:prstTxWarp prst="textNoShape">
              <a:avLst/>
            </a:prstTxWarp>
            <a:spAutoFit/>
          </a:bodyPr>
          <a:lstStyle/>
          <a:p>
            <a:r>
              <a:rPr lang="en-US" b="0"/>
              <a:t>Possessed before Possessor</a:t>
            </a:r>
          </a:p>
          <a:p>
            <a:r>
              <a:rPr lang="en-US" b="0">
                <a:solidFill>
                  <a:schemeClr val="tx2"/>
                </a:solidFill>
              </a:rPr>
              <a:t>Possession</a:t>
            </a:r>
            <a:r>
              <a:rPr lang="en-US" b="0">
                <a:solidFill>
                  <a:srgbClr val="66FF5D"/>
                </a:solidFill>
              </a:rPr>
              <a:t> </a:t>
            </a:r>
            <a:r>
              <a:rPr lang="en-US" b="0">
                <a:solidFill>
                  <a:schemeClr val="hlink"/>
                </a:solidFill>
              </a:rPr>
              <a:t>Possessor</a:t>
            </a:r>
            <a:endParaRPr lang="en-US" b="0">
              <a:solidFill>
                <a:schemeClr val="folHlink"/>
              </a:solidFill>
            </a:endParaRPr>
          </a:p>
        </p:txBody>
      </p:sp>
      <p:sp>
        <p:nvSpPr>
          <p:cNvPr id="27" name="Oval 26"/>
          <p:cNvSpPr>
            <a:spLocks noChangeArrowheads="1"/>
          </p:cNvSpPr>
          <p:nvPr/>
        </p:nvSpPr>
        <p:spPr bwMode="auto">
          <a:xfrm>
            <a:off x="5105400" y="1371600"/>
            <a:ext cx="304800" cy="304800"/>
          </a:xfrm>
          <a:prstGeom prst="ellipse">
            <a:avLst/>
          </a:prstGeom>
          <a:solidFill>
            <a:schemeClr val="bg2"/>
          </a:solidFill>
          <a:ln w="9525">
            <a:solidFill>
              <a:schemeClr val="tx1"/>
            </a:solidFill>
            <a:round/>
            <a:headEnd/>
            <a:tailEnd/>
          </a:ln>
        </p:spPr>
        <p:txBody>
          <a:bodyPr wrap="none" anchor="ctr">
            <a:prstTxWarp prst="textNoShape">
              <a:avLst/>
            </a:prstTxWarp>
          </a:bodyPr>
          <a:lstStyle/>
          <a:p>
            <a:endParaRPr lang="en-US"/>
          </a:p>
        </p:txBody>
      </p:sp>
      <p:sp>
        <p:nvSpPr>
          <p:cNvPr id="28" name="Oval 32"/>
          <p:cNvSpPr>
            <a:spLocks noChangeArrowheads="1"/>
          </p:cNvSpPr>
          <p:nvPr/>
        </p:nvSpPr>
        <p:spPr bwMode="auto">
          <a:xfrm>
            <a:off x="5105400" y="1752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9" name="Oval 28"/>
          <p:cNvSpPr>
            <a:spLocks noChangeArrowheads="1"/>
          </p:cNvSpPr>
          <p:nvPr/>
        </p:nvSpPr>
        <p:spPr bwMode="auto">
          <a:xfrm>
            <a:off x="3581400" y="26670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7010" name="Rectangle 2"/>
          <p:cNvSpPr>
            <a:spLocks noGrp="1" noChangeArrowheads="1"/>
          </p:cNvSpPr>
          <p:nvPr>
            <p:ph type="title"/>
          </p:nvPr>
        </p:nvSpPr>
        <p:spPr>
          <a:xfrm>
            <a:off x="0" y="228600"/>
            <a:ext cx="9144000" cy="1143000"/>
          </a:xfrm>
          <a:noFill/>
          <a:ln/>
        </p:spPr>
        <p:txBody>
          <a:bodyPr/>
          <a:lstStyle/>
          <a:p>
            <a:r>
              <a:rPr lang="en-US" sz="3200"/>
              <a:t>Issue from last time: Learning parameter values</a:t>
            </a:r>
            <a:endParaRPr lang="en-US" sz="3200"/>
          </a:p>
        </p:txBody>
      </p:sp>
      <p:sp>
        <p:nvSpPr>
          <p:cNvPr id="2347011" name="Rectangle 3"/>
          <p:cNvSpPr>
            <a:spLocks noGrp="1" noChangeArrowheads="1"/>
          </p:cNvSpPr>
          <p:nvPr>
            <p:ph type="body" idx="1"/>
          </p:nvPr>
        </p:nvSpPr>
        <p:spPr>
          <a:xfrm>
            <a:off x="228600" y="1371600"/>
            <a:ext cx="8763000" cy="2362200"/>
          </a:xfrm>
          <a:noFill/>
          <a:ln/>
        </p:spPr>
        <p:txBody>
          <a:bodyPr/>
          <a:lstStyle/>
          <a:p>
            <a:pPr>
              <a:lnSpc>
                <a:spcPct val="90000"/>
              </a:lnSpc>
              <a:buFontTx/>
              <a:buNone/>
            </a:pPr>
            <a:r>
              <a:rPr lang="en-US" sz="2200"/>
              <a:t>The observable data are often the result of a </a:t>
            </a:r>
            <a:r>
              <a:rPr lang="en-US" sz="2200">
                <a:solidFill>
                  <a:schemeClr val="bg2"/>
                </a:solidFill>
              </a:rPr>
              <a:t>combination of interacting parameters</a:t>
            </a:r>
            <a:r>
              <a:rPr lang="en-US" sz="2200"/>
              <a:t>.  That is, the observable data are the result of some unobservable process, and the child has to reverse engineer the observable data to figure out what parameter values might have produced the observable data - even if the child already knows what the parameters are! </a:t>
            </a:r>
          </a:p>
        </p:txBody>
      </p:sp>
      <p:pic>
        <p:nvPicPr>
          <p:cNvPr id="2347012" name="Picture 4"/>
          <p:cNvPicPr>
            <a:picLocks noChangeAspect="1" noChangeArrowheads="1"/>
          </p:cNvPicPr>
          <p:nvPr/>
        </p:nvPicPr>
        <p:blipFill>
          <a:blip r:embed="rId3"/>
          <a:srcRect/>
          <a:stretch>
            <a:fillRect/>
          </a:stretch>
        </p:blipFill>
        <p:spPr bwMode="auto">
          <a:xfrm>
            <a:off x="2971800" y="5410200"/>
            <a:ext cx="841375" cy="708025"/>
          </a:xfrm>
          <a:prstGeom prst="rect">
            <a:avLst/>
          </a:prstGeom>
          <a:noFill/>
          <a:ln w="66675">
            <a:noFill/>
            <a:miter lim="800000"/>
            <a:headEnd/>
            <a:tailEnd/>
          </a:ln>
          <a:effectLst/>
        </p:spPr>
      </p:pic>
      <p:sp>
        <p:nvSpPr>
          <p:cNvPr id="2347013" name="AutoShape 5"/>
          <p:cNvSpPr>
            <a:spLocks noChangeArrowheads="1"/>
          </p:cNvSpPr>
          <p:nvPr/>
        </p:nvSpPr>
        <p:spPr bwMode="auto">
          <a:xfrm>
            <a:off x="304800" y="3886200"/>
            <a:ext cx="2590800" cy="1524000"/>
          </a:xfrm>
          <a:prstGeom prst="cloudCallout">
            <a:avLst>
              <a:gd name="adj1" fmla="val 41912"/>
              <a:gd name="adj2" fmla="val 67606"/>
            </a:avLst>
          </a:prstGeom>
          <a:solidFill>
            <a:srgbClr val="FFFFFF"/>
          </a:solidFill>
          <a:ln w="9525">
            <a:solidFill>
              <a:schemeClr val="tx1"/>
            </a:solidFill>
            <a:round/>
            <a:headEnd/>
            <a:tailEnd/>
          </a:ln>
        </p:spPr>
        <p:txBody>
          <a:bodyPr wrap="none" anchor="ctr">
            <a:prstTxWarp prst="textNoShape">
              <a:avLst/>
            </a:prstTxWarp>
          </a:bodyPr>
          <a:lstStyle/>
          <a:p>
            <a:pPr algn="ctr"/>
            <a:endParaRPr lang="en-US" b="0"/>
          </a:p>
        </p:txBody>
      </p:sp>
      <p:sp>
        <p:nvSpPr>
          <p:cNvPr id="2347014" name="Oval 6"/>
          <p:cNvSpPr>
            <a:spLocks noChangeArrowheads="1"/>
          </p:cNvSpPr>
          <p:nvPr/>
        </p:nvSpPr>
        <p:spPr bwMode="auto">
          <a:xfrm>
            <a:off x="762000" y="4343400"/>
            <a:ext cx="457200" cy="381000"/>
          </a:xfrm>
          <a:prstGeom prst="ellipse">
            <a:avLst/>
          </a:prstGeom>
          <a:solidFill>
            <a:srgbClr val="9876D2"/>
          </a:solidFill>
          <a:ln w="9525">
            <a:solidFill>
              <a:schemeClr val="bg1"/>
            </a:solidFill>
            <a:round/>
            <a:headEnd/>
            <a:tailEnd/>
          </a:ln>
        </p:spPr>
        <p:txBody>
          <a:bodyPr wrap="none" anchor="ctr">
            <a:prstTxWarp prst="textNoShape">
              <a:avLst/>
            </a:prstTxWarp>
          </a:bodyPr>
          <a:lstStyle/>
          <a:p>
            <a:endParaRPr lang="en-US"/>
          </a:p>
        </p:txBody>
      </p:sp>
      <p:sp>
        <p:nvSpPr>
          <p:cNvPr id="2347015" name="Oval 7"/>
          <p:cNvSpPr>
            <a:spLocks noChangeArrowheads="1"/>
          </p:cNvSpPr>
          <p:nvPr/>
        </p:nvSpPr>
        <p:spPr bwMode="auto">
          <a:xfrm>
            <a:off x="1295400" y="4114800"/>
            <a:ext cx="457200" cy="381000"/>
          </a:xfrm>
          <a:prstGeom prst="ellipse">
            <a:avLst/>
          </a:prstGeom>
          <a:solidFill>
            <a:srgbClr val="4BBEFE"/>
          </a:solidFill>
          <a:ln w="9525">
            <a:solidFill>
              <a:schemeClr val="bg1"/>
            </a:solidFill>
            <a:round/>
            <a:headEnd/>
            <a:tailEnd/>
          </a:ln>
        </p:spPr>
        <p:txBody>
          <a:bodyPr wrap="none" anchor="ctr">
            <a:prstTxWarp prst="textNoShape">
              <a:avLst/>
            </a:prstTxWarp>
          </a:bodyPr>
          <a:lstStyle/>
          <a:p>
            <a:endParaRPr lang="en-US"/>
          </a:p>
        </p:txBody>
      </p:sp>
      <p:sp>
        <p:nvSpPr>
          <p:cNvPr id="2347016" name="Oval 8"/>
          <p:cNvSpPr>
            <a:spLocks noChangeArrowheads="1"/>
          </p:cNvSpPr>
          <p:nvPr/>
        </p:nvSpPr>
        <p:spPr bwMode="auto">
          <a:xfrm>
            <a:off x="1828800" y="4267200"/>
            <a:ext cx="457200" cy="381000"/>
          </a:xfrm>
          <a:prstGeom prst="ellipse">
            <a:avLst/>
          </a:prstGeom>
          <a:solidFill>
            <a:schemeClr val="hlink"/>
          </a:solidFill>
          <a:ln w="9525">
            <a:solidFill>
              <a:schemeClr val="bg1"/>
            </a:solidFill>
            <a:round/>
            <a:headEnd/>
            <a:tailEnd/>
          </a:ln>
        </p:spPr>
        <p:txBody>
          <a:bodyPr wrap="none" anchor="ctr">
            <a:prstTxWarp prst="textNoShape">
              <a:avLst/>
            </a:prstTxWarp>
          </a:bodyPr>
          <a:lstStyle/>
          <a:p>
            <a:endParaRPr lang="en-US"/>
          </a:p>
        </p:txBody>
      </p:sp>
      <p:sp>
        <p:nvSpPr>
          <p:cNvPr id="2347017" name="Oval 9"/>
          <p:cNvSpPr>
            <a:spLocks noChangeArrowheads="1"/>
          </p:cNvSpPr>
          <p:nvPr/>
        </p:nvSpPr>
        <p:spPr bwMode="auto">
          <a:xfrm>
            <a:off x="990600" y="4800600"/>
            <a:ext cx="457200" cy="381000"/>
          </a:xfrm>
          <a:prstGeom prst="ellipse">
            <a:avLst/>
          </a:prstGeom>
          <a:solidFill>
            <a:schemeClr val="accent2"/>
          </a:solidFill>
          <a:ln w="9525">
            <a:solidFill>
              <a:schemeClr val="bg1"/>
            </a:solidFill>
            <a:round/>
            <a:headEnd/>
            <a:tailEnd/>
          </a:ln>
        </p:spPr>
        <p:txBody>
          <a:bodyPr wrap="none" anchor="ctr">
            <a:prstTxWarp prst="textNoShape">
              <a:avLst/>
            </a:prstTxWarp>
          </a:bodyPr>
          <a:lstStyle/>
          <a:p>
            <a:endParaRPr lang="en-US"/>
          </a:p>
        </p:txBody>
      </p:sp>
      <p:sp>
        <p:nvSpPr>
          <p:cNvPr id="2347018" name="Oval 10"/>
          <p:cNvSpPr>
            <a:spLocks noChangeArrowheads="1"/>
          </p:cNvSpPr>
          <p:nvPr/>
        </p:nvSpPr>
        <p:spPr bwMode="auto">
          <a:xfrm>
            <a:off x="1600200" y="4800600"/>
            <a:ext cx="457200" cy="381000"/>
          </a:xfrm>
          <a:prstGeom prst="ellipse">
            <a:avLst/>
          </a:prstGeom>
          <a:solidFill>
            <a:schemeClr val="folHlink"/>
          </a:solidFill>
          <a:ln w="9525">
            <a:solidFill>
              <a:schemeClr val="bg1"/>
            </a:solidFill>
            <a:round/>
            <a:headEnd/>
            <a:tailEnd/>
          </a:ln>
        </p:spPr>
        <p:txBody>
          <a:bodyPr wrap="none" anchor="ctr">
            <a:prstTxWarp prst="textNoShape">
              <a:avLst/>
            </a:prstTxWarp>
          </a:bodyPr>
          <a:lstStyle/>
          <a:p>
            <a:endParaRPr lang="en-US"/>
          </a:p>
        </p:txBody>
      </p:sp>
      <p:sp>
        <p:nvSpPr>
          <p:cNvPr id="2347019" name="Text Box 11"/>
          <p:cNvSpPr txBox="1">
            <a:spLocks noChangeArrowheads="1"/>
          </p:cNvSpPr>
          <p:nvPr/>
        </p:nvSpPr>
        <p:spPr bwMode="auto">
          <a:xfrm>
            <a:off x="609600" y="3581400"/>
            <a:ext cx="928688" cy="457200"/>
          </a:xfrm>
          <a:prstGeom prst="rect">
            <a:avLst/>
          </a:prstGeom>
          <a:noFill/>
          <a:ln w="9525">
            <a:noFill/>
            <a:miter lim="800000"/>
            <a:headEnd/>
            <a:tailEnd/>
          </a:ln>
        </p:spPr>
        <p:txBody>
          <a:bodyPr wrap="none">
            <a:prstTxWarp prst="textNoShape">
              <a:avLst/>
            </a:prstTxWarp>
            <a:spAutoFit/>
          </a:bodyPr>
          <a:lstStyle/>
          <a:p>
            <a:r>
              <a:rPr lang="en-US"/>
              <a:t>????</a:t>
            </a:r>
          </a:p>
        </p:txBody>
      </p:sp>
      <p:sp>
        <p:nvSpPr>
          <p:cNvPr id="2347020" name="Text Box 12"/>
          <p:cNvSpPr txBox="1">
            <a:spLocks noChangeArrowheads="1"/>
          </p:cNvSpPr>
          <p:nvPr/>
        </p:nvSpPr>
        <p:spPr bwMode="auto">
          <a:xfrm>
            <a:off x="5791200" y="5943600"/>
            <a:ext cx="2895600" cy="396875"/>
          </a:xfrm>
          <a:prstGeom prst="rect">
            <a:avLst/>
          </a:prstGeom>
          <a:noFill/>
          <a:ln w="9525">
            <a:noFill/>
            <a:miter lim="800000"/>
            <a:headEnd/>
            <a:tailEnd/>
          </a:ln>
        </p:spPr>
        <p:txBody>
          <a:bodyPr>
            <a:prstTxWarp prst="textNoShape">
              <a:avLst/>
            </a:prstTxWarp>
            <a:spAutoFit/>
          </a:bodyPr>
          <a:lstStyle/>
          <a:p>
            <a:r>
              <a:rPr lang="en-US" sz="2000" b="0">
                <a:solidFill>
                  <a:schemeClr val="hlink"/>
                </a:solidFill>
              </a:rPr>
              <a:t>Subject</a:t>
            </a:r>
            <a:r>
              <a:rPr lang="en-US" sz="2000" b="0"/>
              <a:t>  </a:t>
            </a:r>
            <a:r>
              <a:rPr lang="en-US" sz="2000" b="0">
                <a:solidFill>
                  <a:srgbClr val="4BBEFE"/>
                </a:solidFill>
              </a:rPr>
              <a:t> </a:t>
            </a:r>
            <a:r>
              <a:rPr lang="en-US" sz="2000" b="0">
                <a:solidFill>
                  <a:schemeClr val="bg2"/>
                </a:solidFill>
              </a:rPr>
              <a:t>Verb</a:t>
            </a:r>
            <a:r>
              <a:rPr lang="en-US" sz="2000" b="0"/>
              <a:t>   </a:t>
            </a:r>
            <a:r>
              <a:rPr lang="en-US" sz="2000" b="0">
                <a:solidFill>
                  <a:schemeClr val="accent2"/>
                </a:solidFill>
              </a:rPr>
              <a:t>Object</a:t>
            </a:r>
            <a:endParaRPr lang="en-US" sz="2000" b="0">
              <a:solidFill>
                <a:srgbClr val="CD84D2"/>
              </a:solidFill>
            </a:endParaRPr>
          </a:p>
        </p:txBody>
      </p:sp>
      <p:sp>
        <p:nvSpPr>
          <p:cNvPr id="2347021" name="Text Box 13"/>
          <p:cNvSpPr txBox="1">
            <a:spLocks noChangeArrowheads="1"/>
          </p:cNvSpPr>
          <p:nvPr/>
        </p:nvSpPr>
        <p:spPr bwMode="auto">
          <a:xfrm>
            <a:off x="4572000" y="4114800"/>
            <a:ext cx="4419600" cy="396875"/>
          </a:xfrm>
          <a:prstGeom prst="rect">
            <a:avLst/>
          </a:prstGeom>
          <a:noFill/>
          <a:ln w="9525">
            <a:noFill/>
            <a:miter lim="800000"/>
            <a:headEnd/>
            <a:tailEnd/>
          </a:ln>
        </p:spPr>
        <p:txBody>
          <a:bodyPr>
            <a:prstTxWarp prst="textNoShape">
              <a:avLst/>
            </a:prstTxWarp>
            <a:spAutoFit/>
          </a:bodyPr>
          <a:lstStyle/>
          <a:p>
            <a:r>
              <a:rPr lang="en-US" sz="2000" b="0">
                <a:solidFill>
                  <a:schemeClr val="hlink"/>
                </a:solidFill>
              </a:rPr>
              <a:t>Subject</a:t>
            </a:r>
            <a:r>
              <a:rPr lang="en-US" sz="2000" b="0"/>
              <a:t>  </a:t>
            </a:r>
            <a:r>
              <a:rPr lang="en-US" sz="2000" b="0">
                <a:solidFill>
                  <a:srgbClr val="4BBEFE"/>
                </a:solidFill>
              </a:rPr>
              <a:t> </a:t>
            </a:r>
            <a:r>
              <a:rPr lang="en-US" sz="2000" b="0">
                <a:solidFill>
                  <a:schemeClr val="bg2"/>
                </a:solidFill>
              </a:rPr>
              <a:t>Verb</a:t>
            </a:r>
            <a:r>
              <a:rPr lang="en-US" sz="2000" b="0">
                <a:solidFill>
                  <a:srgbClr val="4BBEFE"/>
                </a:solidFill>
              </a:rPr>
              <a:t>   </a:t>
            </a:r>
            <a:r>
              <a:rPr lang="en-US" sz="2000" b="0" i="1" baseline="-25000">
                <a:solidFill>
                  <a:schemeClr val="hlink"/>
                </a:solidFill>
              </a:rPr>
              <a:t>Subject</a:t>
            </a:r>
            <a:r>
              <a:rPr lang="en-US" sz="2000" b="0">
                <a:solidFill>
                  <a:srgbClr val="ABFF3E"/>
                </a:solidFill>
              </a:rPr>
              <a:t> </a:t>
            </a:r>
            <a:r>
              <a:rPr lang="en-US" sz="2000" b="0"/>
              <a:t>   </a:t>
            </a:r>
            <a:r>
              <a:rPr lang="en-US" sz="2000" b="0">
                <a:solidFill>
                  <a:schemeClr val="accent2"/>
                </a:solidFill>
              </a:rPr>
              <a:t>Object</a:t>
            </a:r>
            <a:r>
              <a:rPr lang="en-US" sz="2000" b="0">
                <a:solidFill>
                  <a:srgbClr val="CD84D2"/>
                </a:solidFill>
              </a:rPr>
              <a:t>  </a:t>
            </a:r>
            <a:r>
              <a:rPr lang="en-US" sz="2000" b="0" i="1">
                <a:solidFill>
                  <a:srgbClr val="4BBEFE"/>
                </a:solidFill>
              </a:rPr>
              <a:t>  </a:t>
            </a:r>
            <a:r>
              <a:rPr lang="en-US" sz="2000" b="0" i="1" baseline="-25000">
                <a:solidFill>
                  <a:schemeClr val="bg2"/>
                </a:solidFill>
              </a:rPr>
              <a:t>Verb</a:t>
            </a:r>
            <a:endParaRPr lang="en-US" sz="2000" b="0">
              <a:solidFill>
                <a:srgbClr val="CD84D2"/>
              </a:solidFill>
            </a:endParaRPr>
          </a:p>
        </p:txBody>
      </p:sp>
      <p:sp>
        <p:nvSpPr>
          <p:cNvPr id="2347022" name="AutoShape 14"/>
          <p:cNvSpPr>
            <a:spLocks noChangeArrowheads="1"/>
          </p:cNvSpPr>
          <p:nvPr/>
        </p:nvSpPr>
        <p:spPr bwMode="auto">
          <a:xfrm>
            <a:off x="5486400" y="4114800"/>
            <a:ext cx="5334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347023" name="AutoShape 15"/>
          <p:cNvSpPr>
            <a:spLocks noChangeArrowheads="1"/>
          </p:cNvSpPr>
          <p:nvPr/>
        </p:nvSpPr>
        <p:spPr bwMode="auto">
          <a:xfrm>
            <a:off x="4648200" y="4114800"/>
            <a:ext cx="7620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347024" name="AutoShape 16"/>
          <p:cNvSpPr>
            <a:spLocks noChangeArrowheads="1"/>
          </p:cNvSpPr>
          <p:nvPr/>
        </p:nvSpPr>
        <p:spPr bwMode="auto">
          <a:xfrm>
            <a:off x="8229600" y="4114800"/>
            <a:ext cx="5334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347025" name="AutoShape 17"/>
          <p:cNvSpPr>
            <a:spLocks noChangeArrowheads="1"/>
          </p:cNvSpPr>
          <p:nvPr/>
        </p:nvSpPr>
        <p:spPr bwMode="auto">
          <a:xfrm>
            <a:off x="6324600" y="4114800"/>
            <a:ext cx="9144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347026" name="AutoShape 18"/>
          <p:cNvCxnSpPr>
            <a:cxnSpLocks noChangeShapeType="1"/>
            <a:stCxn id="2347024" idx="0"/>
            <a:endCxn id="2347022" idx="0"/>
          </p:cNvCxnSpPr>
          <p:nvPr/>
        </p:nvCxnSpPr>
        <p:spPr bwMode="auto">
          <a:xfrm rot="16200000" flipH="1" flipV="1">
            <a:off x="7123906" y="2743994"/>
            <a:ext cx="1588" cy="2743200"/>
          </a:xfrm>
          <a:prstGeom prst="curvedConnector3">
            <a:avLst>
              <a:gd name="adj1" fmla="val -14400000"/>
            </a:avLst>
          </a:prstGeom>
          <a:noFill/>
          <a:ln w="9525">
            <a:solidFill>
              <a:schemeClr val="bg2"/>
            </a:solidFill>
            <a:round/>
            <a:headEnd/>
            <a:tailEnd type="triangle" w="med" len="med"/>
          </a:ln>
        </p:spPr>
      </p:cxnSp>
      <p:cxnSp>
        <p:nvCxnSpPr>
          <p:cNvPr id="2347027" name="AutoShape 19"/>
          <p:cNvCxnSpPr>
            <a:cxnSpLocks noChangeShapeType="1"/>
            <a:stCxn id="2347025" idx="0"/>
            <a:endCxn id="2347023" idx="0"/>
          </p:cNvCxnSpPr>
          <p:nvPr/>
        </p:nvCxnSpPr>
        <p:spPr bwMode="auto">
          <a:xfrm rot="16200000" flipH="1" flipV="1">
            <a:off x="5904706" y="3239294"/>
            <a:ext cx="1588" cy="1752600"/>
          </a:xfrm>
          <a:prstGeom prst="curvedConnector3">
            <a:avLst>
              <a:gd name="adj1" fmla="val -14400000"/>
            </a:avLst>
          </a:prstGeom>
          <a:noFill/>
          <a:ln w="9525">
            <a:solidFill>
              <a:schemeClr val="hlink"/>
            </a:solidFill>
            <a:round/>
            <a:headEnd/>
            <a:tailEnd type="triangle" w="med" len="med"/>
          </a:ln>
        </p:spPr>
      </p:cxnSp>
      <p:sp>
        <p:nvSpPr>
          <p:cNvPr id="2347028" name="Text Box 20"/>
          <p:cNvSpPr txBox="1">
            <a:spLocks noChangeArrowheads="1"/>
          </p:cNvSpPr>
          <p:nvPr/>
        </p:nvSpPr>
        <p:spPr bwMode="auto">
          <a:xfrm>
            <a:off x="5105400" y="5562600"/>
            <a:ext cx="1017588" cy="396875"/>
          </a:xfrm>
          <a:prstGeom prst="rect">
            <a:avLst/>
          </a:prstGeom>
          <a:noFill/>
          <a:ln w="9525">
            <a:noFill/>
            <a:miter lim="800000"/>
            <a:headEnd/>
            <a:tailEnd/>
          </a:ln>
        </p:spPr>
        <p:txBody>
          <a:bodyPr wrap="none">
            <a:prstTxWarp prst="textNoShape">
              <a:avLst/>
            </a:prstTxWarp>
            <a:spAutoFit/>
          </a:bodyPr>
          <a:lstStyle/>
          <a:p>
            <a:r>
              <a:rPr lang="en-US" sz="2000" b="0"/>
              <a:t>English</a:t>
            </a:r>
          </a:p>
        </p:txBody>
      </p:sp>
      <p:sp>
        <p:nvSpPr>
          <p:cNvPr id="2347029" name="Text Box 21"/>
          <p:cNvSpPr txBox="1">
            <a:spLocks noChangeArrowheads="1"/>
          </p:cNvSpPr>
          <p:nvPr/>
        </p:nvSpPr>
        <p:spPr bwMode="auto">
          <a:xfrm>
            <a:off x="4114800" y="3581400"/>
            <a:ext cx="1101725" cy="396875"/>
          </a:xfrm>
          <a:prstGeom prst="rect">
            <a:avLst/>
          </a:prstGeom>
          <a:noFill/>
          <a:ln w="9525">
            <a:noFill/>
            <a:miter lim="800000"/>
            <a:headEnd/>
            <a:tailEnd/>
          </a:ln>
        </p:spPr>
        <p:txBody>
          <a:bodyPr wrap="none">
            <a:prstTxWarp prst="textNoShape">
              <a:avLst/>
            </a:prstTxWarp>
            <a:spAutoFit/>
          </a:bodyPr>
          <a:lstStyle/>
          <a:p>
            <a:r>
              <a:rPr lang="en-US" sz="2000" b="0"/>
              <a:t>German</a:t>
            </a:r>
          </a:p>
        </p:txBody>
      </p:sp>
      <p:sp>
        <p:nvSpPr>
          <p:cNvPr id="2347030" name="AutoShape 22"/>
          <p:cNvSpPr>
            <a:spLocks noChangeArrowheads="1"/>
          </p:cNvSpPr>
          <p:nvPr/>
        </p:nvSpPr>
        <p:spPr bwMode="auto">
          <a:xfrm>
            <a:off x="5638800" y="4953000"/>
            <a:ext cx="5334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347031" name="AutoShape 23"/>
          <p:cNvSpPr>
            <a:spLocks noChangeArrowheads="1"/>
          </p:cNvSpPr>
          <p:nvPr/>
        </p:nvSpPr>
        <p:spPr bwMode="auto">
          <a:xfrm>
            <a:off x="7162800" y="5029200"/>
            <a:ext cx="9906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347032" name="AutoShape 24"/>
          <p:cNvSpPr>
            <a:spLocks noChangeArrowheads="1"/>
          </p:cNvSpPr>
          <p:nvPr/>
        </p:nvSpPr>
        <p:spPr bwMode="auto">
          <a:xfrm>
            <a:off x="4495800" y="3962400"/>
            <a:ext cx="5334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347033" name="AutoShape 25"/>
          <p:cNvSpPr>
            <a:spLocks noChangeArrowheads="1"/>
          </p:cNvSpPr>
          <p:nvPr/>
        </p:nvSpPr>
        <p:spPr bwMode="auto">
          <a:xfrm>
            <a:off x="5486400" y="5029200"/>
            <a:ext cx="7620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347034" name="AutoShape 26"/>
          <p:cNvCxnSpPr>
            <a:cxnSpLocks noChangeShapeType="1"/>
            <a:stCxn id="2347037" idx="0"/>
            <a:endCxn id="2347031" idx="0"/>
          </p:cNvCxnSpPr>
          <p:nvPr/>
        </p:nvCxnSpPr>
        <p:spPr bwMode="auto">
          <a:xfrm rot="5400000" flipV="1">
            <a:off x="6781006" y="4153694"/>
            <a:ext cx="1588" cy="1752600"/>
          </a:xfrm>
          <a:prstGeom prst="curvedConnector3">
            <a:avLst>
              <a:gd name="adj1" fmla="val -14400000"/>
            </a:avLst>
          </a:prstGeom>
          <a:noFill/>
          <a:ln w="9525">
            <a:solidFill>
              <a:schemeClr val="accent2"/>
            </a:solidFill>
            <a:round/>
            <a:headEnd/>
            <a:tailEnd type="triangle" w="med" len="med"/>
          </a:ln>
        </p:spPr>
      </p:cxnSp>
      <p:sp>
        <p:nvSpPr>
          <p:cNvPr id="2347035" name="Text Box 27"/>
          <p:cNvSpPr txBox="1">
            <a:spLocks noChangeArrowheads="1"/>
          </p:cNvSpPr>
          <p:nvPr/>
        </p:nvSpPr>
        <p:spPr bwMode="auto">
          <a:xfrm>
            <a:off x="4343400" y="4602163"/>
            <a:ext cx="1201738" cy="396875"/>
          </a:xfrm>
          <a:prstGeom prst="rect">
            <a:avLst/>
          </a:prstGeom>
          <a:noFill/>
          <a:ln w="9525">
            <a:noFill/>
            <a:miter lim="800000"/>
            <a:headEnd/>
            <a:tailEnd/>
          </a:ln>
        </p:spPr>
        <p:txBody>
          <a:bodyPr wrap="none">
            <a:prstTxWarp prst="textNoShape">
              <a:avLst/>
            </a:prstTxWarp>
            <a:spAutoFit/>
          </a:bodyPr>
          <a:lstStyle/>
          <a:p>
            <a:r>
              <a:rPr lang="en-US" sz="2000" b="0"/>
              <a:t>Kannada</a:t>
            </a:r>
          </a:p>
        </p:txBody>
      </p:sp>
      <p:sp>
        <p:nvSpPr>
          <p:cNvPr id="2347036" name="Text Box 28"/>
          <p:cNvSpPr txBox="1">
            <a:spLocks noChangeArrowheads="1"/>
          </p:cNvSpPr>
          <p:nvPr/>
        </p:nvSpPr>
        <p:spPr bwMode="auto">
          <a:xfrm>
            <a:off x="4648200" y="5029200"/>
            <a:ext cx="3886200" cy="396875"/>
          </a:xfrm>
          <a:prstGeom prst="rect">
            <a:avLst/>
          </a:prstGeom>
          <a:noFill/>
          <a:ln w="9525">
            <a:noFill/>
            <a:miter lim="800000"/>
            <a:headEnd/>
            <a:tailEnd/>
          </a:ln>
        </p:spPr>
        <p:txBody>
          <a:bodyPr>
            <a:prstTxWarp prst="textNoShape">
              <a:avLst/>
            </a:prstTxWarp>
            <a:spAutoFit/>
          </a:bodyPr>
          <a:lstStyle/>
          <a:p>
            <a:r>
              <a:rPr lang="en-US" sz="2000" b="0">
                <a:solidFill>
                  <a:schemeClr val="hlink"/>
                </a:solidFill>
              </a:rPr>
              <a:t>Subject</a:t>
            </a:r>
            <a:r>
              <a:rPr lang="en-US" sz="2000" b="0"/>
              <a:t>    </a:t>
            </a:r>
            <a:r>
              <a:rPr lang="en-US" sz="2000" b="0" i="1" baseline="-25000">
                <a:solidFill>
                  <a:schemeClr val="accent2"/>
                </a:solidFill>
              </a:rPr>
              <a:t>Object</a:t>
            </a:r>
            <a:r>
              <a:rPr lang="en-US" sz="2000" b="0">
                <a:solidFill>
                  <a:srgbClr val="CD84D2"/>
                </a:solidFill>
              </a:rPr>
              <a:t> </a:t>
            </a:r>
            <a:r>
              <a:rPr lang="en-US" sz="2000" b="0">
                <a:solidFill>
                  <a:srgbClr val="4BBEFE"/>
                </a:solidFill>
              </a:rPr>
              <a:t> </a:t>
            </a:r>
            <a:r>
              <a:rPr lang="en-US" sz="2000" b="0">
                <a:solidFill>
                  <a:schemeClr val="bg2"/>
                </a:solidFill>
              </a:rPr>
              <a:t>Verb</a:t>
            </a:r>
            <a:r>
              <a:rPr lang="en-US" sz="2000" b="0">
                <a:solidFill>
                  <a:srgbClr val="4BBEFE"/>
                </a:solidFill>
              </a:rPr>
              <a:t>  </a:t>
            </a:r>
            <a:r>
              <a:rPr lang="en-US" sz="2000" b="0">
                <a:solidFill>
                  <a:schemeClr val="accent2"/>
                </a:solidFill>
              </a:rPr>
              <a:t>Object</a:t>
            </a:r>
            <a:endParaRPr lang="en-US" sz="2000" b="0">
              <a:solidFill>
                <a:srgbClr val="CD84D2"/>
              </a:solidFill>
            </a:endParaRPr>
          </a:p>
        </p:txBody>
      </p:sp>
      <p:sp>
        <p:nvSpPr>
          <p:cNvPr id="2347037" name="AutoShape 29"/>
          <p:cNvSpPr>
            <a:spLocks noChangeArrowheads="1"/>
          </p:cNvSpPr>
          <p:nvPr/>
        </p:nvSpPr>
        <p:spPr bwMode="auto">
          <a:xfrm>
            <a:off x="5638800" y="5029200"/>
            <a:ext cx="533400" cy="3048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371600"/>
            <a:ext cx="8839200" cy="1200328"/>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2: Head-directionality</a:t>
            </a:r>
            <a:endParaRPr lang="en-US" b="0"/>
          </a:p>
          <a:p>
            <a:endParaRPr lang="en-US" b="0"/>
          </a:p>
          <a:p>
            <a:endParaRPr lang="en-US" b="0"/>
          </a:p>
        </p:txBody>
      </p:sp>
      <p:sp>
        <p:nvSpPr>
          <p:cNvPr id="3" name="Rectangle 3"/>
          <p:cNvSpPr txBox="1">
            <a:spLocks noChangeArrowheads="1"/>
          </p:cNvSpPr>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a:ln>
                  <a:noFill/>
                </a:ln>
                <a:solidFill>
                  <a:schemeClr val="tx2"/>
                </a:solidFill>
                <a:effectLst/>
                <a:uLnTx/>
                <a:uFillTx/>
                <a:latin typeface="+mj-lt"/>
                <a:ea typeface="+mj-ea"/>
                <a:cs typeface="+mj-cs"/>
              </a:rPr>
              <a:t>Unambiguous</a:t>
            </a:r>
            <a:r>
              <a:rPr kumimoji="0" lang="en-US" sz="3200" b="0" i="0" u="none" strike="noStrike" kern="0" cap="none" spc="0" normalizeH="0" noProof="0">
                <a:ln>
                  <a:noFill/>
                </a:ln>
                <a:solidFill>
                  <a:schemeClr val="tx2"/>
                </a:solidFill>
                <a:effectLst/>
                <a:uLnTx/>
                <a:uFillTx/>
                <a:latin typeface="+mj-lt"/>
                <a:ea typeface="+mj-ea"/>
                <a:cs typeface="+mj-cs"/>
              </a:rPr>
              <a:t> issues</a:t>
            </a:r>
            <a:endParaRPr kumimoji="0" lang="en-US" sz="3200" b="0" i="0" u="none" strike="noStrike" kern="0" cap="none" spc="0" normalizeH="0" baseline="0" noProof="0">
              <a:ln>
                <a:noFill/>
              </a:ln>
              <a:solidFill>
                <a:schemeClr val="tx2"/>
              </a:solidFill>
              <a:effectLst/>
              <a:uLnTx/>
              <a:uFillTx/>
              <a:latin typeface="+mj-lt"/>
              <a:ea typeface="+mj-ea"/>
              <a:cs typeface="+mj-cs"/>
            </a:endParaRPr>
          </a:p>
        </p:txBody>
      </p:sp>
      <p:sp>
        <p:nvSpPr>
          <p:cNvPr id="26" name="Text Box 4"/>
          <p:cNvSpPr txBox="1">
            <a:spLocks noChangeArrowheads="1"/>
          </p:cNvSpPr>
          <p:nvPr/>
        </p:nvSpPr>
        <p:spPr bwMode="auto">
          <a:xfrm>
            <a:off x="304800" y="2438400"/>
            <a:ext cx="4648200" cy="461665"/>
          </a:xfrm>
          <a:prstGeom prst="rect">
            <a:avLst/>
          </a:prstGeom>
          <a:noFill/>
          <a:ln w="9525">
            <a:noFill/>
            <a:miter lim="800000"/>
            <a:headEnd/>
            <a:tailEnd/>
          </a:ln>
        </p:spPr>
        <p:txBody>
          <a:bodyPr wrap="square">
            <a:prstTxWarp prst="textNoShape">
              <a:avLst/>
            </a:prstTxWarp>
            <a:spAutoFit/>
          </a:bodyPr>
          <a:lstStyle/>
          <a:p>
            <a:r>
              <a:rPr lang="en-US" b="0"/>
              <a:t>Japanese/Navajo: Head-final</a:t>
            </a:r>
            <a:endParaRPr lang="en-US" b="0">
              <a:solidFill>
                <a:srgbClr val="F25BFF"/>
              </a:solidFill>
            </a:endParaRPr>
          </a:p>
        </p:txBody>
      </p:sp>
      <p:sp>
        <p:nvSpPr>
          <p:cNvPr id="27" name="Text Box 5"/>
          <p:cNvSpPr txBox="1">
            <a:spLocks noChangeArrowheads="1"/>
          </p:cNvSpPr>
          <p:nvPr/>
        </p:nvSpPr>
        <p:spPr bwMode="auto">
          <a:xfrm>
            <a:off x="381000" y="3276600"/>
            <a:ext cx="3810000" cy="830997"/>
          </a:xfrm>
          <a:prstGeom prst="rect">
            <a:avLst/>
          </a:prstGeom>
          <a:noFill/>
          <a:ln w="9525">
            <a:noFill/>
            <a:miter lim="800000"/>
            <a:headEnd/>
            <a:tailEnd/>
          </a:ln>
        </p:spPr>
        <p:txBody>
          <a:bodyPr wrap="square">
            <a:prstTxWarp prst="textNoShape">
              <a:avLst/>
            </a:prstTxWarp>
            <a:spAutoFit/>
          </a:bodyPr>
          <a:lstStyle/>
          <a:p>
            <a:r>
              <a:rPr lang="en-US" b="0"/>
              <a:t>Basic word order:</a:t>
            </a:r>
          </a:p>
          <a:p>
            <a:r>
              <a:rPr lang="en-US" b="0">
                <a:solidFill>
                  <a:schemeClr val="hlink"/>
                </a:solidFill>
              </a:rPr>
              <a:t>Subject</a:t>
            </a:r>
            <a:r>
              <a:rPr lang="en-US" b="0">
                <a:solidFill>
                  <a:srgbClr val="66FF5D"/>
                </a:solidFill>
              </a:rPr>
              <a:t> </a:t>
            </a:r>
            <a:r>
              <a:rPr lang="en-US" b="0">
                <a:solidFill>
                  <a:schemeClr val="accent2"/>
                </a:solidFill>
              </a:rPr>
              <a:t>Object</a:t>
            </a:r>
            <a:r>
              <a:rPr lang="en-US" b="0">
                <a:solidFill>
                  <a:schemeClr val="folHlink"/>
                </a:solidFill>
              </a:rPr>
              <a:t> </a:t>
            </a:r>
            <a:r>
              <a:rPr lang="en-US" b="0">
                <a:solidFill>
                  <a:schemeClr val="bg2"/>
                </a:solidFill>
              </a:rPr>
              <a:t>Verb </a:t>
            </a:r>
            <a:r>
              <a:rPr lang="en-US" b="0">
                <a:solidFill>
                  <a:srgbClr val="000000"/>
                </a:solidFill>
              </a:rPr>
              <a:t>[</a:t>
            </a:r>
            <a:r>
              <a:rPr lang="en-US" b="0">
                <a:solidFill>
                  <a:srgbClr val="204C78"/>
                </a:solidFill>
              </a:rPr>
              <a:t>S</a:t>
            </a:r>
            <a:r>
              <a:rPr lang="en-US" b="0">
                <a:solidFill>
                  <a:schemeClr val="accent2"/>
                </a:solidFill>
              </a:rPr>
              <a:t>O</a:t>
            </a:r>
            <a:r>
              <a:rPr lang="en-US" b="0">
                <a:solidFill>
                  <a:schemeClr val="bg2"/>
                </a:solidFill>
              </a:rPr>
              <a:t>V</a:t>
            </a:r>
            <a:r>
              <a:rPr lang="en-US" b="0">
                <a:solidFill>
                  <a:srgbClr val="000000"/>
                </a:solidFill>
              </a:rPr>
              <a:t>]</a:t>
            </a:r>
            <a:endParaRPr lang="en-US" b="0">
              <a:solidFill>
                <a:srgbClr val="F25BFF"/>
              </a:solidFill>
            </a:endParaRPr>
          </a:p>
        </p:txBody>
      </p:sp>
      <p:sp>
        <p:nvSpPr>
          <p:cNvPr id="28" name="Text Box 6"/>
          <p:cNvSpPr txBox="1">
            <a:spLocks noChangeArrowheads="1"/>
          </p:cNvSpPr>
          <p:nvPr/>
        </p:nvSpPr>
        <p:spPr bwMode="auto">
          <a:xfrm>
            <a:off x="457200" y="4343400"/>
            <a:ext cx="4038600" cy="822325"/>
          </a:xfrm>
          <a:prstGeom prst="rect">
            <a:avLst/>
          </a:prstGeom>
          <a:noFill/>
          <a:ln w="9525">
            <a:noFill/>
            <a:miter lim="800000"/>
            <a:headEnd/>
            <a:tailEnd/>
          </a:ln>
        </p:spPr>
        <p:txBody>
          <a:bodyPr>
            <a:prstTxWarp prst="textNoShape">
              <a:avLst/>
            </a:prstTxWarp>
            <a:spAutoFit/>
          </a:bodyPr>
          <a:lstStyle/>
          <a:p>
            <a:r>
              <a:rPr lang="en-US" b="0"/>
              <a:t>Postpositions:</a:t>
            </a:r>
          </a:p>
          <a:p>
            <a:r>
              <a:rPr lang="en-US" b="0">
                <a:solidFill>
                  <a:schemeClr val="accent1"/>
                </a:solidFill>
              </a:rPr>
              <a:t>Noun Phrase</a:t>
            </a:r>
            <a:r>
              <a:rPr lang="en-US" b="0">
                <a:solidFill>
                  <a:srgbClr val="66FF5D"/>
                </a:solidFill>
              </a:rPr>
              <a:t> </a:t>
            </a:r>
            <a:r>
              <a:rPr lang="en-US" b="0">
                <a:solidFill>
                  <a:schemeClr val="tx2"/>
                </a:solidFill>
              </a:rPr>
              <a:t>Postposition</a:t>
            </a:r>
            <a:endParaRPr lang="en-US" b="0"/>
          </a:p>
        </p:txBody>
      </p:sp>
      <p:sp>
        <p:nvSpPr>
          <p:cNvPr id="29" name="Text Box 7"/>
          <p:cNvSpPr txBox="1">
            <a:spLocks noChangeArrowheads="1"/>
          </p:cNvSpPr>
          <p:nvPr/>
        </p:nvSpPr>
        <p:spPr bwMode="auto">
          <a:xfrm>
            <a:off x="457200" y="5486400"/>
            <a:ext cx="4191000" cy="822325"/>
          </a:xfrm>
          <a:prstGeom prst="rect">
            <a:avLst/>
          </a:prstGeom>
          <a:noFill/>
          <a:ln w="9525">
            <a:noFill/>
            <a:miter lim="800000"/>
            <a:headEnd/>
            <a:tailEnd/>
          </a:ln>
        </p:spPr>
        <p:txBody>
          <a:bodyPr>
            <a:prstTxWarp prst="textNoShape">
              <a:avLst/>
            </a:prstTxWarp>
            <a:spAutoFit/>
          </a:bodyPr>
          <a:lstStyle/>
          <a:p>
            <a:r>
              <a:rPr lang="en-US" b="0"/>
              <a:t>Possessor before Possessed</a:t>
            </a:r>
          </a:p>
          <a:p>
            <a:r>
              <a:rPr lang="en-US" b="0">
                <a:solidFill>
                  <a:schemeClr val="hlink"/>
                </a:solidFill>
              </a:rPr>
              <a:t>Possessor</a:t>
            </a:r>
            <a:r>
              <a:rPr lang="en-US" b="0">
                <a:solidFill>
                  <a:srgbClr val="66FF5D"/>
                </a:solidFill>
              </a:rPr>
              <a:t> </a:t>
            </a:r>
            <a:r>
              <a:rPr lang="en-US" b="0">
                <a:solidFill>
                  <a:schemeClr val="tx2"/>
                </a:solidFill>
              </a:rPr>
              <a:t>Possession</a:t>
            </a:r>
            <a:endParaRPr lang="en-US" b="0">
              <a:solidFill>
                <a:srgbClr val="F25BFF"/>
              </a:solidFill>
            </a:endParaRPr>
          </a:p>
        </p:txBody>
      </p:sp>
      <p:sp>
        <p:nvSpPr>
          <p:cNvPr id="30" name="Text Box 8"/>
          <p:cNvSpPr txBox="1">
            <a:spLocks noChangeArrowheads="1"/>
          </p:cNvSpPr>
          <p:nvPr/>
        </p:nvSpPr>
        <p:spPr bwMode="auto">
          <a:xfrm>
            <a:off x="5791200" y="2824163"/>
            <a:ext cx="3873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S</a:t>
            </a:r>
          </a:p>
        </p:txBody>
      </p:sp>
      <p:sp>
        <p:nvSpPr>
          <p:cNvPr id="31" name="Text Box 9"/>
          <p:cNvSpPr txBox="1">
            <a:spLocks noChangeArrowheads="1"/>
          </p:cNvSpPr>
          <p:nvPr/>
        </p:nvSpPr>
        <p:spPr bwMode="auto">
          <a:xfrm>
            <a:off x="4724400" y="3281363"/>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NP</a:t>
            </a:r>
            <a:endParaRPr lang="en-US" b="0">
              <a:solidFill>
                <a:schemeClr val="tx2"/>
              </a:solidFill>
            </a:endParaRPr>
          </a:p>
        </p:txBody>
      </p:sp>
      <p:sp>
        <p:nvSpPr>
          <p:cNvPr id="32" name="Text Box 10"/>
          <p:cNvSpPr txBox="1">
            <a:spLocks noChangeArrowheads="1"/>
          </p:cNvSpPr>
          <p:nvPr/>
        </p:nvSpPr>
        <p:spPr bwMode="auto">
          <a:xfrm>
            <a:off x="6400800" y="3205163"/>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VP</a:t>
            </a:r>
          </a:p>
        </p:txBody>
      </p:sp>
      <p:sp>
        <p:nvSpPr>
          <p:cNvPr id="33" name="Text Box 11"/>
          <p:cNvSpPr txBox="1">
            <a:spLocks noChangeArrowheads="1"/>
          </p:cNvSpPr>
          <p:nvPr/>
        </p:nvSpPr>
        <p:spPr bwMode="auto">
          <a:xfrm>
            <a:off x="6400800" y="3814763"/>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accent2"/>
                </a:solidFill>
              </a:rPr>
              <a:t>NP</a:t>
            </a:r>
            <a:endParaRPr lang="en-US" b="0">
              <a:solidFill>
                <a:schemeClr val="tx2"/>
              </a:solidFill>
            </a:endParaRPr>
          </a:p>
        </p:txBody>
      </p:sp>
      <p:sp>
        <p:nvSpPr>
          <p:cNvPr id="34" name="Line 12"/>
          <p:cNvSpPr>
            <a:spLocks noChangeShapeType="1"/>
          </p:cNvSpPr>
          <p:nvPr/>
        </p:nvSpPr>
        <p:spPr bwMode="auto">
          <a:xfrm>
            <a:off x="6629400" y="35814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 name="Line 13"/>
          <p:cNvSpPr>
            <a:spLocks noChangeShapeType="1"/>
          </p:cNvSpPr>
          <p:nvPr/>
        </p:nvSpPr>
        <p:spPr bwMode="auto">
          <a:xfrm>
            <a:off x="6629400" y="3581400"/>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6" name="Line 14"/>
          <p:cNvSpPr>
            <a:spLocks noChangeShapeType="1"/>
          </p:cNvSpPr>
          <p:nvPr/>
        </p:nvSpPr>
        <p:spPr bwMode="auto">
          <a:xfrm>
            <a:off x="6019800" y="3200400"/>
            <a:ext cx="3810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7" name="Line 15"/>
          <p:cNvSpPr>
            <a:spLocks noChangeShapeType="1"/>
          </p:cNvSpPr>
          <p:nvPr/>
        </p:nvSpPr>
        <p:spPr bwMode="auto">
          <a:xfrm flipH="1">
            <a:off x="5105400" y="3200400"/>
            <a:ext cx="9144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8" name="Text Box 16"/>
          <p:cNvSpPr txBox="1">
            <a:spLocks noChangeArrowheads="1"/>
          </p:cNvSpPr>
          <p:nvPr/>
        </p:nvSpPr>
        <p:spPr bwMode="auto">
          <a:xfrm>
            <a:off x="5943600" y="4191000"/>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2"/>
                </a:solidFill>
              </a:rPr>
              <a:t>Object</a:t>
            </a:r>
            <a:endParaRPr lang="en-US" b="0">
              <a:solidFill>
                <a:srgbClr val="F25BFF"/>
              </a:solidFill>
            </a:endParaRPr>
          </a:p>
        </p:txBody>
      </p:sp>
      <p:sp>
        <p:nvSpPr>
          <p:cNvPr id="39" name="Text Box 17"/>
          <p:cNvSpPr txBox="1">
            <a:spLocks noChangeArrowheads="1"/>
          </p:cNvSpPr>
          <p:nvPr/>
        </p:nvSpPr>
        <p:spPr bwMode="auto">
          <a:xfrm>
            <a:off x="4572000" y="3733800"/>
            <a:ext cx="2362200" cy="457200"/>
          </a:xfrm>
          <a:prstGeom prst="rect">
            <a:avLst/>
          </a:prstGeom>
          <a:noFill/>
          <a:ln w="9525">
            <a:noFill/>
            <a:miter lim="800000"/>
            <a:headEnd/>
            <a:tailEnd/>
          </a:ln>
        </p:spPr>
        <p:txBody>
          <a:bodyPr>
            <a:prstTxWarp prst="textNoShape">
              <a:avLst/>
            </a:prstTxWarp>
            <a:spAutoFit/>
          </a:bodyPr>
          <a:lstStyle/>
          <a:p>
            <a:r>
              <a:rPr lang="en-US" b="0">
                <a:solidFill>
                  <a:schemeClr val="hlink"/>
                </a:solidFill>
              </a:rPr>
              <a:t>Subject</a:t>
            </a:r>
            <a:endParaRPr lang="en-US" b="0">
              <a:solidFill>
                <a:srgbClr val="F25BFF"/>
              </a:solidFill>
            </a:endParaRPr>
          </a:p>
        </p:txBody>
      </p:sp>
      <p:sp>
        <p:nvSpPr>
          <p:cNvPr id="40" name="Text Box 18"/>
          <p:cNvSpPr txBox="1">
            <a:spLocks noChangeArrowheads="1"/>
          </p:cNvSpPr>
          <p:nvPr/>
        </p:nvSpPr>
        <p:spPr bwMode="auto">
          <a:xfrm>
            <a:off x="7010400" y="3810000"/>
            <a:ext cx="990600" cy="457200"/>
          </a:xfrm>
          <a:prstGeom prst="rect">
            <a:avLst/>
          </a:prstGeom>
          <a:noFill/>
          <a:ln w="9525">
            <a:noFill/>
            <a:miter lim="800000"/>
            <a:headEnd/>
            <a:tailEnd/>
          </a:ln>
        </p:spPr>
        <p:txBody>
          <a:bodyPr>
            <a:prstTxWarp prst="textNoShape">
              <a:avLst/>
            </a:prstTxWarp>
            <a:spAutoFit/>
          </a:bodyPr>
          <a:lstStyle/>
          <a:p>
            <a:r>
              <a:rPr lang="en-US" b="0">
                <a:solidFill>
                  <a:schemeClr val="bg2"/>
                </a:solidFill>
              </a:rPr>
              <a:t>Verb</a:t>
            </a:r>
            <a:endParaRPr lang="en-US" b="0">
              <a:solidFill>
                <a:srgbClr val="F25BFF"/>
              </a:solidFill>
            </a:endParaRPr>
          </a:p>
        </p:txBody>
      </p:sp>
      <p:sp>
        <p:nvSpPr>
          <p:cNvPr id="41" name="Text Box 19"/>
          <p:cNvSpPr txBox="1">
            <a:spLocks noChangeArrowheads="1"/>
          </p:cNvSpPr>
          <p:nvPr/>
        </p:nvSpPr>
        <p:spPr bwMode="auto">
          <a:xfrm>
            <a:off x="6096000" y="4800600"/>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PP</a:t>
            </a:r>
          </a:p>
        </p:txBody>
      </p:sp>
      <p:sp>
        <p:nvSpPr>
          <p:cNvPr id="42" name="Text Box 20"/>
          <p:cNvSpPr txBox="1">
            <a:spLocks noChangeArrowheads="1"/>
          </p:cNvSpPr>
          <p:nvPr/>
        </p:nvSpPr>
        <p:spPr bwMode="auto">
          <a:xfrm>
            <a:off x="6096000" y="5410200"/>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accent1"/>
                </a:solidFill>
              </a:rPr>
              <a:t>NP</a:t>
            </a:r>
            <a:endParaRPr lang="en-US" b="0">
              <a:solidFill>
                <a:schemeClr val="tx2"/>
              </a:solidFill>
            </a:endParaRPr>
          </a:p>
        </p:txBody>
      </p:sp>
      <p:sp>
        <p:nvSpPr>
          <p:cNvPr id="43" name="Line 21"/>
          <p:cNvSpPr>
            <a:spLocks noChangeShapeType="1"/>
          </p:cNvSpPr>
          <p:nvPr/>
        </p:nvSpPr>
        <p:spPr bwMode="auto">
          <a:xfrm>
            <a:off x="6324600" y="5176838"/>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4" name="Line 22"/>
          <p:cNvSpPr>
            <a:spLocks noChangeShapeType="1"/>
          </p:cNvSpPr>
          <p:nvPr/>
        </p:nvSpPr>
        <p:spPr bwMode="auto">
          <a:xfrm>
            <a:off x="6324600" y="5176838"/>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5" name="Text Box 23"/>
          <p:cNvSpPr txBox="1">
            <a:spLocks noChangeArrowheads="1"/>
          </p:cNvSpPr>
          <p:nvPr/>
        </p:nvSpPr>
        <p:spPr bwMode="auto">
          <a:xfrm>
            <a:off x="5638800" y="5786438"/>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1"/>
                </a:solidFill>
              </a:rPr>
              <a:t>Object</a:t>
            </a:r>
            <a:endParaRPr lang="en-US" b="0">
              <a:solidFill>
                <a:srgbClr val="F25BFF"/>
              </a:solidFill>
            </a:endParaRPr>
          </a:p>
        </p:txBody>
      </p:sp>
      <p:sp>
        <p:nvSpPr>
          <p:cNvPr id="46" name="Text Box 24"/>
          <p:cNvSpPr txBox="1">
            <a:spLocks noChangeArrowheads="1"/>
          </p:cNvSpPr>
          <p:nvPr/>
        </p:nvSpPr>
        <p:spPr bwMode="auto">
          <a:xfrm>
            <a:off x="6705600" y="5405438"/>
            <a:ext cx="990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P</a:t>
            </a:r>
            <a:endParaRPr lang="en-US" b="0">
              <a:solidFill>
                <a:srgbClr val="F25BFF"/>
              </a:solidFill>
            </a:endParaRPr>
          </a:p>
        </p:txBody>
      </p:sp>
      <p:sp>
        <p:nvSpPr>
          <p:cNvPr id="47" name="Text Box 25"/>
          <p:cNvSpPr txBox="1">
            <a:spLocks noChangeArrowheads="1"/>
          </p:cNvSpPr>
          <p:nvPr/>
        </p:nvSpPr>
        <p:spPr bwMode="auto">
          <a:xfrm>
            <a:off x="6781800" y="5715000"/>
            <a:ext cx="2133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Postposition</a:t>
            </a:r>
          </a:p>
        </p:txBody>
      </p:sp>
      <p:sp>
        <p:nvSpPr>
          <p:cNvPr id="48" name="Oval 47"/>
          <p:cNvSpPr>
            <a:spLocks noChangeArrowheads="1"/>
          </p:cNvSpPr>
          <p:nvPr/>
        </p:nvSpPr>
        <p:spPr bwMode="auto">
          <a:xfrm>
            <a:off x="5105400" y="137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49" name="Oval 32"/>
          <p:cNvSpPr>
            <a:spLocks noChangeArrowheads="1"/>
          </p:cNvSpPr>
          <p:nvPr/>
        </p:nvSpPr>
        <p:spPr bwMode="auto">
          <a:xfrm>
            <a:off x="5105400" y="1752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51" name="Oval 32"/>
          <p:cNvSpPr>
            <a:spLocks noChangeArrowheads="1"/>
          </p:cNvSpPr>
          <p:nvPr/>
        </p:nvSpPr>
        <p:spPr bwMode="auto">
          <a:xfrm>
            <a:off x="4419600" y="2514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a:t>
            </a:r>
            <a:endParaRPr lang="en-US" sz="3200"/>
          </a:p>
        </p:txBody>
      </p:sp>
      <p:sp>
        <p:nvSpPr>
          <p:cNvPr id="19"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r>
              <a:rPr lang="en-US" b="0"/>
              <a:t>Grammars available:</a:t>
            </a:r>
          </a:p>
          <a:p>
            <a:endParaRPr lang="en-US" b="0"/>
          </a:p>
          <a:p>
            <a:r>
              <a:rPr lang="en-US" b="0"/>
              <a:t>	+subj-drop			+subj-drop		</a:t>
            </a:r>
          </a:p>
          <a:p>
            <a:r>
              <a:rPr lang="en-US" b="0"/>
              <a:t>	+head-first			-head-first</a:t>
            </a:r>
          </a:p>
          <a:p>
            <a:endParaRPr lang="en-US" b="0"/>
          </a:p>
          <a:p>
            <a:r>
              <a:rPr lang="en-US" b="0"/>
              <a:t>	-subj-drop			-subj-drop</a:t>
            </a:r>
          </a:p>
          <a:p>
            <a:r>
              <a:rPr lang="en-US" b="0"/>
              <a:t>	+head-first			-head-first</a:t>
            </a:r>
          </a:p>
        </p:txBody>
      </p:sp>
      <p:sp>
        <p:nvSpPr>
          <p:cNvPr id="20" name="Oval 19"/>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21"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2" name="Oval 21"/>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3"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4" name="Oval 23"/>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6" name="Oval 25"/>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27"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8" name="TextBox 27"/>
          <p:cNvSpPr txBox="1"/>
          <p:nvPr/>
        </p:nvSpPr>
        <p:spPr>
          <a:xfrm>
            <a:off x="2971800" y="3200400"/>
            <a:ext cx="595235" cy="461665"/>
          </a:xfrm>
          <a:prstGeom prst="rect">
            <a:avLst/>
          </a:prstGeom>
          <a:noFill/>
        </p:spPr>
        <p:txBody>
          <a:bodyPr wrap="none" rtlCol="0">
            <a:spAutoFit/>
          </a:bodyPr>
          <a:lstStyle/>
          <a:p>
            <a:r>
              <a:rPr lang="en-US"/>
              <a:t>G1</a:t>
            </a:r>
          </a:p>
        </p:txBody>
      </p:sp>
      <p:sp>
        <p:nvSpPr>
          <p:cNvPr id="29" name="TextBox 28"/>
          <p:cNvSpPr txBox="1"/>
          <p:nvPr/>
        </p:nvSpPr>
        <p:spPr>
          <a:xfrm>
            <a:off x="6629400" y="3200400"/>
            <a:ext cx="595235" cy="461665"/>
          </a:xfrm>
          <a:prstGeom prst="rect">
            <a:avLst/>
          </a:prstGeom>
          <a:noFill/>
        </p:spPr>
        <p:txBody>
          <a:bodyPr wrap="none" rtlCol="0">
            <a:spAutoFit/>
          </a:bodyPr>
          <a:lstStyle/>
          <a:p>
            <a:r>
              <a:rPr lang="en-US"/>
              <a:t>G2</a:t>
            </a:r>
          </a:p>
        </p:txBody>
      </p:sp>
      <p:sp>
        <p:nvSpPr>
          <p:cNvPr id="30" name="TextBox 29"/>
          <p:cNvSpPr txBox="1"/>
          <p:nvPr/>
        </p:nvSpPr>
        <p:spPr>
          <a:xfrm>
            <a:off x="2971800" y="4343400"/>
            <a:ext cx="595235" cy="461665"/>
          </a:xfrm>
          <a:prstGeom prst="rect">
            <a:avLst/>
          </a:prstGeom>
          <a:noFill/>
        </p:spPr>
        <p:txBody>
          <a:bodyPr wrap="none" rtlCol="0">
            <a:spAutoFit/>
          </a:bodyPr>
          <a:lstStyle/>
          <a:p>
            <a:r>
              <a:rPr lang="en-US"/>
              <a:t>G3</a:t>
            </a:r>
          </a:p>
        </p:txBody>
      </p:sp>
      <p:sp>
        <p:nvSpPr>
          <p:cNvPr id="31" name="TextBox 30"/>
          <p:cNvSpPr txBox="1"/>
          <p:nvPr/>
        </p:nvSpPr>
        <p:spPr>
          <a:xfrm>
            <a:off x="6629400" y="4343400"/>
            <a:ext cx="595235" cy="461665"/>
          </a:xfrm>
          <a:prstGeom prst="rect">
            <a:avLst/>
          </a:prstGeom>
          <a:noFill/>
        </p:spPr>
        <p:txBody>
          <a:bodyPr wrap="none" rtlCol="0">
            <a:spAutoFit/>
          </a:bodyPr>
          <a:lstStyle/>
          <a:p>
            <a:r>
              <a:rPr lang="en-US"/>
              <a:t>G4</a:t>
            </a:r>
          </a:p>
        </p:txBody>
      </p:sp>
      <p:sp>
        <p:nvSpPr>
          <p:cNvPr id="32" name="Rounded Rectangle 31"/>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3" name="Rounded Rectangle 32"/>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4" name="Rounded Rectangle 33"/>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5" name="Rounded Rectangle 34"/>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r>
              <a:rPr lang="en-US"/>
              <a:t>Which grammars can analyze this data point?</a:t>
            </a:r>
          </a:p>
          <a:p>
            <a:endParaRPr lang="en-US" b="0"/>
          </a:p>
          <a:p>
            <a:r>
              <a:rPr lang="en-US" b="0"/>
              <a:t>	</a:t>
            </a:r>
            <a:r>
              <a:rPr lang="en-US" b="0"/>
              <a:t>+subj-drop			+subj-drop		</a:t>
            </a:r>
          </a:p>
          <a:p>
            <a:r>
              <a:rPr lang="en-US" b="0"/>
              <a:t>	+head-first			-head-first</a:t>
            </a:r>
          </a:p>
          <a:p>
            <a:endParaRPr lang="en-US" b="0"/>
          </a:p>
          <a:p>
            <a:r>
              <a:rPr lang="en-US" b="0"/>
              <a:t>	-subj-drop			-subj-drop</a:t>
            </a:r>
          </a:p>
          <a:p>
            <a:r>
              <a:rPr lang="en-US" b="0"/>
              <a:t>	+head-first			-head-first</a:t>
            </a:r>
          </a:p>
        </p:txBody>
      </p:sp>
      <p:sp>
        <p:nvSpPr>
          <p:cNvPr id="7" name="Oval 6"/>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+head-first			-head-first</a:t>
            </a:r>
          </a:p>
          <a:p>
            <a:endParaRPr lang="en-US" b="0"/>
          </a:p>
          <a:p>
            <a:r>
              <a:rPr lang="en-US" b="0"/>
              <a:t>	-subj-drop			-subj-drop</a:t>
            </a:r>
          </a:p>
          <a:p>
            <a:r>
              <a:rPr lang="en-US" b="0"/>
              <a:t>	+head-first			-head-first</a:t>
            </a:r>
          </a:p>
        </p:txBody>
      </p:sp>
      <p:sp>
        <p:nvSpPr>
          <p:cNvPr id="7" name="Oval 6"/>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7395023" cy="830997"/>
          </a:xfrm>
          <a:prstGeom prst="rect">
            <a:avLst/>
          </a:prstGeom>
          <a:noFill/>
        </p:spPr>
        <p:txBody>
          <a:bodyPr wrap="none" rtlCol="0">
            <a:spAutoFit/>
          </a:bodyPr>
          <a:lstStyle/>
          <a:p>
            <a:r>
              <a:rPr lang="en-US"/>
              <a:t>G1?  		</a:t>
            </a:r>
            <a:r>
              <a:rPr lang="en-US" b="0"/>
              <a:t>+subj-drop allows Subject to be spoken</a:t>
            </a:r>
          </a:p>
          <a:p>
            <a:r>
              <a:rPr lang="en-US" b="0"/>
              <a:t>		+head-first predicts SVO</a:t>
            </a:r>
            <a:endParaRPr lang="en-US"/>
          </a:p>
        </p:txBody>
      </p:sp>
      <p:sp>
        <p:nvSpPr>
          <p:cNvPr id="25" name="TextBox 24"/>
          <p:cNvSpPr txBox="1"/>
          <p:nvPr/>
        </p:nvSpPr>
        <p:spPr>
          <a:xfrm>
            <a:off x="2057400" y="2133600"/>
            <a:ext cx="595035" cy="584776"/>
          </a:xfrm>
          <a:prstGeom prst="rect">
            <a:avLst/>
          </a:prstGeom>
          <a:noFill/>
        </p:spPr>
        <p:txBody>
          <a:bodyPr wrap="none" rtlCol="0">
            <a:spAutoFit/>
          </a:bodyPr>
          <a:lstStyle/>
          <a:p>
            <a:r>
              <a:rPr lang="en-US" sz="3200">
                <a:solidFill>
                  <a:schemeClr val="tx2"/>
                </a:solidFill>
              </a:rPr>
              <a:t>✔</a:t>
            </a:r>
          </a:p>
        </p:txBody>
      </p:sp>
      <p:sp>
        <p:nvSpPr>
          <p:cNvPr id="26" name="TextBox 25"/>
          <p:cNvSpPr txBox="1"/>
          <p:nvPr/>
        </p:nvSpPr>
        <p:spPr>
          <a:xfrm>
            <a:off x="2057400" y="2514600"/>
            <a:ext cx="458379" cy="584776"/>
          </a:xfrm>
          <a:prstGeom prst="rect">
            <a:avLst/>
          </a:prstGeom>
          <a:noFill/>
        </p:spPr>
        <p:txBody>
          <a:bodyPr wrap="none" rtlCol="0">
            <a:spAutoFit/>
          </a:bodyPr>
          <a:lstStyle/>
          <a:p>
            <a:r>
              <a:rPr lang="en-US" sz="3200">
                <a:solidFill>
                  <a:srgbClr val="800000"/>
                </a:solidFill>
              </a:rPr>
              <a:t>X</a:t>
            </a:r>
          </a:p>
        </p:txBody>
      </p:sp>
      <p:sp>
        <p:nvSpPr>
          <p:cNvPr id="27" name="TextBox 26"/>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31" name="Rounded Rectangle 30"/>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2" name="Rounded Rectangle 31"/>
          <p:cNvSpPr/>
          <p:nvPr/>
        </p:nvSpPr>
        <p:spPr bwMode="auto">
          <a:xfrm>
            <a:off x="54864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3" name="Rounded Rectangle 32"/>
          <p:cNvSpPr/>
          <p:nvPr/>
        </p:nvSpPr>
        <p:spPr bwMode="auto">
          <a:xfrm>
            <a:off x="54102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+head-first			-head-first</a:t>
            </a:r>
          </a:p>
          <a:p>
            <a:endParaRPr lang="en-US" b="0"/>
          </a:p>
          <a:p>
            <a:r>
              <a:rPr lang="en-US" b="0"/>
              <a:t>	-subj-drop			-subj-drop</a:t>
            </a:r>
          </a:p>
          <a:p>
            <a:r>
              <a:rPr lang="en-US" b="0"/>
              <a:t>	+head-first			-head-first</a:t>
            </a:r>
          </a:p>
        </p:txBody>
      </p:sp>
      <p:sp>
        <p:nvSpPr>
          <p:cNvPr id="7" name="Oval 6"/>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7395023" cy="830997"/>
          </a:xfrm>
          <a:prstGeom prst="rect">
            <a:avLst/>
          </a:prstGeom>
          <a:noFill/>
        </p:spPr>
        <p:txBody>
          <a:bodyPr wrap="none" rtlCol="0">
            <a:spAutoFit/>
          </a:bodyPr>
          <a:lstStyle/>
          <a:p>
            <a:r>
              <a:rPr lang="en-US"/>
              <a:t>G2?  		</a:t>
            </a:r>
            <a:r>
              <a:rPr lang="en-US" b="0"/>
              <a:t>+subj-drop allows Subject to be spoken</a:t>
            </a:r>
          </a:p>
          <a:p>
            <a:r>
              <a:rPr lang="en-US" b="0"/>
              <a:t>		-head-first predicts SOV</a:t>
            </a:r>
            <a:endParaRPr lang="en-US"/>
          </a:p>
        </p:txBody>
      </p:sp>
      <p:sp>
        <p:nvSpPr>
          <p:cNvPr id="24" name="TextBox 23"/>
          <p:cNvSpPr txBox="1"/>
          <p:nvPr/>
        </p:nvSpPr>
        <p:spPr>
          <a:xfrm>
            <a:off x="2057400" y="2133600"/>
            <a:ext cx="595035" cy="584776"/>
          </a:xfrm>
          <a:prstGeom prst="rect">
            <a:avLst/>
          </a:prstGeom>
          <a:noFill/>
        </p:spPr>
        <p:txBody>
          <a:bodyPr wrap="none" rtlCol="0">
            <a:spAutoFit/>
          </a:bodyPr>
          <a:lstStyle/>
          <a:p>
            <a:r>
              <a:rPr lang="en-US" sz="3200">
                <a:solidFill>
                  <a:schemeClr val="tx2"/>
                </a:solidFill>
              </a:rPr>
              <a:t>✔</a:t>
            </a:r>
          </a:p>
        </p:txBody>
      </p:sp>
      <p:sp>
        <p:nvSpPr>
          <p:cNvPr id="25" name="TextBox 24"/>
          <p:cNvSpPr txBox="1"/>
          <p:nvPr/>
        </p:nvSpPr>
        <p:spPr>
          <a:xfrm>
            <a:off x="2057400" y="2514600"/>
            <a:ext cx="595035" cy="584776"/>
          </a:xfrm>
          <a:prstGeom prst="rect">
            <a:avLst/>
          </a:prstGeom>
          <a:noFill/>
        </p:spPr>
        <p:txBody>
          <a:bodyPr wrap="none" rtlCol="0">
            <a:spAutoFit/>
          </a:bodyPr>
          <a:lstStyle/>
          <a:p>
            <a:r>
              <a:rPr lang="en-US" sz="3200">
                <a:solidFill>
                  <a:schemeClr val="tx2"/>
                </a:solidFill>
              </a:rPr>
              <a:t>✔</a:t>
            </a:r>
          </a:p>
        </p:txBody>
      </p:sp>
      <p:sp>
        <p:nvSpPr>
          <p:cNvPr id="26" name="TextBox 25"/>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27" name="TextBox 26"/>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7"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+head-first			-head-first</a:t>
            </a:r>
          </a:p>
          <a:p>
            <a:endParaRPr lang="en-US" b="0"/>
          </a:p>
          <a:p>
            <a:r>
              <a:rPr lang="en-US" b="0"/>
              <a:t>	-subj-drop			-subj-drop</a:t>
            </a:r>
          </a:p>
          <a:p>
            <a:r>
              <a:rPr lang="en-US" b="0"/>
              <a:t>	+head-first			-head-first</a:t>
            </a:r>
          </a:p>
        </p:txBody>
      </p:sp>
      <p:sp>
        <p:nvSpPr>
          <p:cNvPr id="7" name="Oval 6"/>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7574459" cy="830997"/>
          </a:xfrm>
          <a:prstGeom prst="rect">
            <a:avLst/>
          </a:prstGeom>
          <a:noFill/>
        </p:spPr>
        <p:txBody>
          <a:bodyPr wrap="none" rtlCol="0">
            <a:spAutoFit/>
          </a:bodyPr>
          <a:lstStyle/>
          <a:p>
            <a:r>
              <a:rPr lang="en-US"/>
              <a:t>G3?  		</a:t>
            </a:r>
            <a:r>
              <a:rPr lang="en-US" b="0"/>
              <a:t>-subj-drop requires Subject to be spoken</a:t>
            </a:r>
          </a:p>
          <a:p>
            <a:r>
              <a:rPr lang="en-US" b="0"/>
              <a:t>		+head-first predicts SVO</a:t>
            </a:r>
            <a:endParaRPr lang="en-US"/>
          </a:p>
        </p:txBody>
      </p:sp>
      <p:sp>
        <p:nvSpPr>
          <p:cNvPr id="24" name="TextBox 23"/>
          <p:cNvSpPr txBox="1"/>
          <p:nvPr/>
        </p:nvSpPr>
        <p:spPr>
          <a:xfrm>
            <a:off x="2057400" y="2133600"/>
            <a:ext cx="595035" cy="584776"/>
          </a:xfrm>
          <a:prstGeom prst="rect">
            <a:avLst/>
          </a:prstGeom>
          <a:noFill/>
        </p:spPr>
        <p:txBody>
          <a:bodyPr wrap="none" rtlCol="0">
            <a:spAutoFit/>
          </a:bodyPr>
          <a:lstStyle/>
          <a:p>
            <a:r>
              <a:rPr lang="en-US" sz="3200">
                <a:solidFill>
                  <a:schemeClr val="tx2"/>
                </a:solidFill>
              </a:rPr>
              <a:t>✔</a:t>
            </a:r>
          </a:p>
        </p:txBody>
      </p:sp>
      <p:sp>
        <p:nvSpPr>
          <p:cNvPr id="25" name="TextBox 24"/>
          <p:cNvSpPr txBox="1"/>
          <p:nvPr/>
        </p:nvSpPr>
        <p:spPr>
          <a:xfrm>
            <a:off x="2057400" y="2514600"/>
            <a:ext cx="458379" cy="584776"/>
          </a:xfrm>
          <a:prstGeom prst="rect">
            <a:avLst/>
          </a:prstGeom>
          <a:noFill/>
        </p:spPr>
        <p:txBody>
          <a:bodyPr wrap="none" rtlCol="0">
            <a:spAutoFit/>
          </a:bodyPr>
          <a:lstStyle/>
          <a:p>
            <a:r>
              <a:rPr lang="en-US" sz="3200">
                <a:solidFill>
                  <a:srgbClr val="800000"/>
                </a:solidFill>
              </a:rPr>
              <a:t>X</a:t>
            </a:r>
          </a:p>
        </p:txBody>
      </p:sp>
      <p:sp>
        <p:nvSpPr>
          <p:cNvPr id="26" name="TextBox 25"/>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27" name="TextBox 26"/>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8" name="Rounded Rectangle 2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9" name="Rounded Rectangle 28"/>
          <p:cNvSpPr/>
          <p:nvPr/>
        </p:nvSpPr>
        <p:spPr bwMode="auto">
          <a:xfrm>
            <a:off x="75438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0" name="Rounded Rectangle 2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1" name="Rounded Rectangle 3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40" name="TextBox 39"/>
          <p:cNvSpPr txBox="1"/>
          <p:nvPr/>
        </p:nvSpPr>
        <p:spPr>
          <a:xfrm>
            <a:off x="2590800" y="4267200"/>
            <a:ext cx="458379" cy="584776"/>
          </a:xfrm>
          <a:prstGeom prst="rect">
            <a:avLst/>
          </a:prstGeom>
          <a:noFill/>
        </p:spPr>
        <p:txBody>
          <a:bodyPr wrap="none" rtlCol="0">
            <a:spAutoFit/>
          </a:bodyPr>
          <a:lstStyle/>
          <a:p>
            <a:r>
              <a:rPr lang="en-US" sz="3200">
                <a:solidFill>
                  <a:srgbClr val="800000"/>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40" grpId="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+head-first			-head-first</a:t>
            </a:r>
          </a:p>
          <a:p>
            <a:endParaRPr lang="en-US" b="0"/>
          </a:p>
          <a:p>
            <a:r>
              <a:rPr lang="en-US" b="0"/>
              <a:t>	-subj-drop			-subj-drop</a:t>
            </a:r>
          </a:p>
          <a:p>
            <a:r>
              <a:rPr lang="en-US" b="0"/>
              <a:t>	+head-first			-head-first</a:t>
            </a:r>
          </a:p>
        </p:txBody>
      </p:sp>
      <p:sp>
        <p:nvSpPr>
          <p:cNvPr id="7" name="Oval 6"/>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8"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9" name="Oval 8"/>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1" name="Oval 10"/>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4"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5" name="TextBox 14"/>
          <p:cNvSpPr txBox="1"/>
          <p:nvPr/>
        </p:nvSpPr>
        <p:spPr>
          <a:xfrm>
            <a:off x="2971800" y="3200400"/>
            <a:ext cx="595235" cy="461665"/>
          </a:xfrm>
          <a:prstGeom prst="rect">
            <a:avLst/>
          </a:prstGeom>
          <a:noFill/>
        </p:spPr>
        <p:txBody>
          <a:bodyPr wrap="none" rtlCol="0">
            <a:spAutoFit/>
          </a:bodyPr>
          <a:lstStyle/>
          <a:p>
            <a:r>
              <a:rPr lang="en-US"/>
              <a:t>G1</a:t>
            </a:r>
          </a:p>
        </p:txBody>
      </p:sp>
      <p:sp>
        <p:nvSpPr>
          <p:cNvPr id="16" name="TextBox 15"/>
          <p:cNvSpPr txBox="1"/>
          <p:nvPr/>
        </p:nvSpPr>
        <p:spPr>
          <a:xfrm>
            <a:off x="6629400" y="3200400"/>
            <a:ext cx="595235" cy="461665"/>
          </a:xfrm>
          <a:prstGeom prst="rect">
            <a:avLst/>
          </a:prstGeom>
          <a:noFill/>
        </p:spPr>
        <p:txBody>
          <a:bodyPr wrap="none" rtlCol="0">
            <a:spAutoFit/>
          </a:bodyPr>
          <a:lstStyle/>
          <a:p>
            <a:r>
              <a:rPr lang="en-US"/>
              <a:t>G2</a:t>
            </a:r>
          </a:p>
        </p:txBody>
      </p:sp>
      <p:sp>
        <p:nvSpPr>
          <p:cNvPr id="17" name="TextBox 16"/>
          <p:cNvSpPr txBox="1"/>
          <p:nvPr/>
        </p:nvSpPr>
        <p:spPr>
          <a:xfrm>
            <a:off x="2971800" y="4343400"/>
            <a:ext cx="595235" cy="461665"/>
          </a:xfrm>
          <a:prstGeom prst="rect">
            <a:avLst/>
          </a:prstGeom>
          <a:noFill/>
        </p:spPr>
        <p:txBody>
          <a:bodyPr wrap="none" rtlCol="0">
            <a:spAutoFit/>
          </a:bodyPr>
          <a:lstStyle/>
          <a:p>
            <a:r>
              <a:rPr lang="en-US"/>
              <a:t>G3</a:t>
            </a:r>
          </a:p>
        </p:txBody>
      </p:sp>
      <p:sp>
        <p:nvSpPr>
          <p:cNvPr id="18" name="TextBox 17"/>
          <p:cNvSpPr txBox="1"/>
          <p:nvPr/>
        </p:nvSpPr>
        <p:spPr>
          <a:xfrm>
            <a:off x="6629400" y="4343400"/>
            <a:ext cx="595235" cy="461665"/>
          </a:xfrm>
          <a:prstGeom prst="rect">
            <a:avLst/>
          </a:prstGeom>
          <a:noFill/>
        </p:spPr>
        <p:txBody>
          <a:bodyPr wrap="none" rtlCol="0">
            <a:spAutoFit/>
          </a:bodyPr>
          <a:lstStyle/>
          <a:p>
            <a:r>
              <a:rPr lang="en-US"/>
              <a:t>G4</a:t>
            </a:r>
          </a:p>
        </p:txBody>
      </p:sp>
      <p:sp>
        <p:nvSpPr>
          <p:cNvPr id="19" name="Rounded Rectangle 18"/>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0" name="Rounded Rectangle 19"/>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1" name="Rounded Rectangle 20"/>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2" name="Rounded Rectangle 21"/>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3" name="TextBox 22"/>
          <p:cNvSpPr txBox="1"/>
          <p:nvPr/>
        </p:nvSpPr>
        <p:spPr>
          <a:xfrm>
            <a:off x="685800" y="2209800"/>
            <a:ext cx="7574459" cy="830997"/>
          </a:xfrm>
          <a:prstGeom prst="rect">
            <a:avLst/>
          </a:prstGeom>
          <a:noFill/>
        </p:spPr>
        <p:txBody>
          <a:bodyPr wrap="none" rtlCol="0">
            <a:spAutoFit/>
          </a:bodyPr>
          <a:lstStyle/>
          <a:p>
            <a:r>
              <a:rPr lang="en-US"/>
              <a:t>G4?  		</a:t>
            </a:r>
            <a:r>
              <a:rPr lang="en-US" b="0"/>
              <a:t>-subj-drop requires Subject to be spoken</a:t>
            </a:r>
          </a:p>
          <a:p>
            <a:r>
              <a:rPr lang="en-US" b="0"/>
              <a:t>		-head-first predicts SOV</a:t>
            </a:r>
            <a:endParaRPr lang="en-US"/>
          </a:p>
        </p:txBody>
      </p:sp>
      <p:sp>
        <p:nvSpPr>
          <p:cNvPr id="24" name="TextBox 23"/>
          <p:cNvSpPr txBox="1"/>
          <p:nvPr/>
        </p:nvSpPr>
        <p:spPr>
          <a:xfrm>
            <a:off x="2057400" y="2133600"/>
            <a:ext cx="595035" cy="584776"/>
          </a:xfrm>
          <a:prstGeom prst="rect">
            <a:avLst/>
          </a:prstGeom>
          <a:noFill/>
        </p:spPr>
        <p:txBody>
          <a:bodyPr wrap="none" rtlCol="0">
            <a:spAutoFit/>
          </a:bodyPr>
          <a:lstStyle/>
          <a:p>
            <a:r>
              <a:rPr lang="en-US" sz="3200">
                <a:solidFill>
                  <a:schemeClr val="tx2"/>
                </a:solidFill>
              </a:rPr>
              <a:t>✔</a:t>
            </a:r>
          </a:p>
        </p:txBody>
      </p:sp>
      <p:sp>
        <p:nvSpPr>
          <p:cNvPr id="25" name="TextBox 24"/>
          <p:cNvSpPr txBox="1"/>
          <p:nvPr/>
        </p:nvSpPr>
        <p:spPr>
          <a:xfrm>
            <a:off x="2057400" y="2514600"/>
            <a:ext cx="595035" cy="584776"/>
          </a:xfrm>
          <a:prstGeom prst="rect">
            <a:avLst/>
          </a:prstGeom>
          <a:noFill/>
        </p:spPr>
        <p:txBody>
          <a:bodyPr wrap="none" rtlCol="0">
            <a:spAutoFit/>
          </a:bodyPr>
          <a:lstStyle/>
          <a:p>
            <a:r>
              <a:rPr lang="en-US" sz="3200">
                <a:solidFill>
                  <a:schemeClr val="tx2"/>
                </a:solidFill>
              </a:rPr>
              <a:t>✔</a:t>
            </a:r>
          </a:p>
        </p:txBody>
      </p:sp>
      <p:sp>
        <p:nvSpPr>
          <p:cNvPr id="26" name="TextBox 25"/>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27" name="TextBox 26"/>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28" name="Rounded Rectangle 2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9" name="Rounded Rectangle 2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0" name="Rounded Rectangle 2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1" name="Rounded Rectangle 3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4" name="TextBox 33"/>
          <p:cNvSpPr txBox="1"/>
          <p:nvPr/>
        </p:nvSpPr>
        <p:spPr>
          <a:xfrm>
            <a:off x="2590800" y="4267200"/>
            <a:ext cx="458379" cy="584776"/>
          </a:xfrm>
          <a:prstGeom prst="rect">
            <a:avLst/>
          </a:prstGeom>
          <a:noFill/>
        </p:spPr>
        <p:txBody>
          <a:bodyPr wrap="none" rtlCol="0">
            <a:spAutoFit/>
          </a:bodyPr>
          <a:lstStyle/>
          <a:p>
            <a:r>
              <a:rPr lang="en-US" sz="3200">
                <a:solidFill>
                  <a:srgbClr val="800000"/>
                </a:solidFill>
              </a:rPr>
              <a:t>X</a:t>
            </a:r>
          </a:p>
        </p:txBody>
      </p:sp>
      <p:sp>
        <p:nvSpPr>
          <p:cNvPr id="35" name="TextBox 34"/>
          <p:cNvSpPr txBox="1"/>
          <p:nvPr/>
        </p:nvSpPr>
        <p:spPr>
          <a:xfrm>
            <a:off x="62484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5"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+head-first			</a:t>
            </a:r>
            <a:r>
              <a:rPr lang="en-US" b="0">
                <a:solidFill>
                  <a:schemeClr val="bg2"/>
                </a:solidFill>
              </a:rPr>
              <a:t>-head-first</a:t>
            </a:r>
          </a:p>
          <a:p>
            <a:endParaRPr lang="en-US" b="0"/>
          </a:p>
          <a:p>
            <a:r>
              <a:rPr lang="en-US" b="0"/>
              <a:t>	-subj-drop			-subj-drop</a:t>
            </a:r>
          </a:p>
          <a:p>
            <a:r>
              <a:rPr lang="en-US" b="0"/>
              <a:t>	+head-first			</a:t>
            </a:r>
            <a:r>
              <a:rPr lang="en-US" b="0">
                <a:solidFill>
                  <a:srgbClr val="0006FF"/>
                </a:solidFill>
              </a:rPr>
              <a:t>-head-first</a:t>
            </a:r>
          </a:p>
        </p:txBody>
      </p:sp>
      <p:sp>
        <p:nvSpPr>
          <p:cNvPr id="23" name="TextBox 22"/>
          <p:cNvSpPr txBox="1"/>
          <p:nvPr/>
        </p:nvSpPr>
        <p:spPr>
          <a:xfrm>
            <a:off x="457200" y="1981200"/>
            <a:ext cx="8229600" cy="1200328"/>
          </a:xfrm>
          <a:prstGeom prst="rect">
            <a:avLst/>
          </a:prstGeom>
          <a:noFill/>
        </p:spPr>
        <p:txBody>
          <a:bodyPr wrap="square" rtlCol="0">
            <a:spAutoFit/>
          </a:bodyPr>
          <a:lstStyle/>
          <a:p>
            <a:r>
              <a:rPr lang="en-US" b="0"/>
              <a:t>There’s more than one grammar compatible with this data point…even though we feel like it should be informative for head directionality. </a:t>
            </a:r>
            <a:r>
              <a:rPr lang="en-US"/>
              <a:t>	</a:t>
            </a:r>
          </a:p>
        </p:txBody>
      </p:sp>
      <p:sp>
        <p:nvSpPr>
          <p:cNvPr id="28" name="Rounded Rectangle 2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9" name="Rounded Rectangle 2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0" name="Rounded Rectangle 2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1" name="Rounded Rectangle 3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4" name="Oval 33"/>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35"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36" name="Oval 35"/>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7"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38" name="Oval 37"/>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9"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40" name="Oval 39"/>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41"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42" name="TextBox 41"/>
          <p:cNvSpPr txBox="1"/>
          <p:nvPr/>
        </p:nvSpPr>
        <p:spPr>
          <a:xfrm>
            <a:off x="2971800" y="3200400"/>
            <a:ext cx="595235" cy="461665"/>
          </a:xfrm>
          <a:prstGeom prst="rect">
            <a:avLst/>
          </a:prstGeom>
          <a:noFill/>
        </p:spPr>
        <p:txBody>
          <a:bodyPr wrap="none" rtlCol="0">
            <a:spAutoFit/>
          </a:bodyPr>
          <a:lstStyle/>
          <a:p>
            <a:r>
              <a:rPr lang="en-US"/>
              <a:t>G1</a:t>
            </a:r>
          </a:p>
        </p:txBody>
      </p:sp>
      <p:sp>
        <p:nvSpPr>
          <p:cNvPr id="43" name="TextBox 42"/>
          <p:cNvSpPr txBox="1"/>
          <p:nvPr/>
        </p:nvSpPr>
        <p:spPr>
          <a:xfrm>
            <a:off x="6629400" y="3200400"/>
            <a:ext cx="595235" cy="461665"/>
          </a:xfrm>
          <a:prstGeom prst="rect">
            <a:avLst/>
          </a:prstGeom>
          <a:noFill/>
        </p:spPr>
        <p:txBody>
          <a:bodyPr wrap="none" rtlCol="0">
            <a:spAutoFit/>
          </a:bodyPr>
          <a:lstStyle/>
          <a:p>
            <a:r>
              <a:rPr lang="en-US"/>
              <a:t>G2</a:t>
            </a:r>
          </a:p>
        </p:txBody>
      </p:sp>
      <p:sp>
        <p:nvSpPr>
          <p:cNvPr id="44" name="TextBox 43"/>
          <p:cNvSpPr txBox="1"/>
          <p:nvPr/>
        </p:nvSpPr>
        <p:spPr>
          <a:xfrm>
            <a:off x="2971800" y="4343400"/>
            <a:ext cx="595235" cy="461665"/>
          </a:xfrm>
          <a:prstGeom prst="rect">
            <a:avLst/>
          </a:prstGeom>
          <a:noFill/>
        </p:spPr>
        <p:txBody>
          <a:bodyPr wrap="none" rtlCol="0">
            <a:spAutoFit/>
          </a:bodyPr>
          <a:lstStyle/>
          <a:p>
            <a:r>
              <a:rPr lang="en-US"/>
              <a:t>G3</a:t>
            </a:r>
          </a:p>
        </p:txBody>
      </p:sp>
      <p:sp>
        <p:nvSpPr>
          <p:cNvPr id="45" name="TextBox 44"/>
          <p:cNvSpPr txBox="1"/>
          <p:nvPr/>
        </p:nvSpPr>
        <p:spPr>
          <a:xfrm>
            <a:off x="6629400" y="4343400"/>
            <a:ext cx="595235" cy="461665"/>
          </a:xfrm>
          <a:prstGeom prst="rect">
            <a:avLst/>
          </a:prstGeom>
          <a:noFill/>
        </p:spPr>
        <p:txBody>
          <a:bodyPr wrap="none" rtlCol="0">
            <a:spAutoFit/>
          </a:bodyPr>
          <a:lstStyle/>
          <a:p>
            <a:r>
              <a:rPr lang="en-US"/>
              <a:t>G4</a:t>
            </a:r>
          </a:p>
        </p:txBody>
      </p:sp>
      <p:sp>
        <p:nvSpPr>
          <p:cNvPr id="46" name="Rounded Rectangle 45"/>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47" name="Rounded Rectangle 46"/>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48" name="Rounded Rectangle 47"/>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49" name="Rounded Rectangle 48"/>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50" name="TextBox 49"/>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51" name="TextBox 50"/>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52" name="TextBox 51"/>
          <p:cNvSpPr txBox="1"/>
          <p:nvPr/>
        </p:nvSpPr>
        <p:spPr>
          <a:xfrm>
            <a:off x="2590800" y="4267200"/>
            <a:ext cx="458379" cy="584776"/>
          </a:xfrm>
          <a:prstGeom prst="rect">
            <a:avLst/>
          </a:prstGeom>
          <a:noFill/>
        </p:spPr>
        <p:txBody>
          <a:bodyPr wrap="none" rtlCol="0">
            <a:spAutoFit/>
          </a:bodyPr>
          <a:lstStyle/>
          <a:p>
            <a:r>
              <a:rPr lang="en-US" sz="3200">
                <a:solidFill>
                  <a:srgbClr val="800000"/>
                </a:solidFill>
              </a:rPr>
              <a:t>X</a:t>
            </a:r>
          </a:p>
        </p:txBody>
      </p:sp>
      <p:sp>
        <p:nvSpPr>
          <p:cNvPr id="53" name="TextBox 52"/>
          <p:cNvSpPr txBox="1"/>
          <p:nvPr/>
        </p:nvSpPr>
        <p:spPr>
          <a:xfrm>
            <a:off x="62484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842" name="Rectangle 2"/>
          <p:cNvSpPr>
            <a:spLocks noGrp="1" noChangeArrowheads="1"/>
          </p:cNvSpPr>
          <p:nvPr>
            <p:ph type="title" idx="4294967295"/>
          </p:nvPr>
        </p:nvSpPr>
        <p:spPr>
          <a:xfrm>
            <a:off x="0" y="0"/>
            <a:ext cx="9144000" cy="1143000"/>
          </a:xfrm>
          <a:noFill/>
        </p:spPr>
        <p:txBody>
          <a:bodyPr/>
          <a:lstStyle/>
          <a:p>
            <a:pPr eaLnBrk="1" hangingPunct="1"/>
            <a:r>
              <a:rPr lang="en-US" sz="3200">
                <a:sym typeface="Symbol" pitchFamily="-84" charset="2"/>
              </a:rPr>
              <a:t>Using parameters</a:t>
            </a:r>
          </a:p>
        </p:txBody>
      </p:sp>
      <p:sp>
        <p:nvSpPr>
          <p:cNvPr id="1443845" name="Text Box 5"/>
          <p:cNvSpPr txBox="1">
            <a:spLocks noChangeArrowheads="1"/>
          </p:cNvSpPr>
          <p:nvPr/>
        </p:nvSpPr>
        <p:spPr bwMode="auto">
          <a:xfrm>
            <a:off x="380999" y="1143000"/>
            <a:ext cx="3992033" cy="430887"/>
          </a:xfrm>
          <a:prstGeom prst="rect">
            <a:avLst/>
          </a:prstGeom>
          <a:noFill/>
          <a:ln w="9525">
            <a:noFill/>
            <a:miter lim="800000"/>
            <a:headEnd/>
            <a:tailEnd/>
          </a:ln>
        </p:spPr>
        <p:txBody>
          <a:bodyPr wrap="square">
            <a:prstTxWarp prst="textNoShape">
              <a:avLst/>
            </a:prstTxWarp>
            <a:spAutoFit/>
          </a:bodyPr>
          <a:lstStyle/>
          <a:p>
            <a:r>
              <a:rPr lang="en-US" sz="2200" b="0">
                <a:solidFill>
                  <a:schemeClr val="accent2"/>
                </a:solidFill>
              </a:rPr>
              <a:t>Parameterized Grammars</a:t>
            </a:r>
          </a:p>
        </p:txBody>
      </p:sp>
      <p:sp>
        <p:nvSpPr>
          <p:cNvPr id="1443846" name="Text Box 6"/>
          <p:cNvSpPr txBox="1">
            <a:spLocks noChangeArrowheads="1"/>
          </p:cNvSpPr>
          <p:nvPr/>
        </p:nvSpPr>
        <p:spPr bwMode="auto">
          <a:xfrm>
            <a:off x="381000" y="1752600"/>
            <a:ext cx="6248400" cy="2800766"/>
          </a:xfrm>
          <a:prstGeom prst="rect">
            <a:avLst/>
          </a:prstGeom>
          <a:noFill/>
          <a:ln w="9525">
            <a:noFill/>
            <a:miter lim="800000"/>
            <a:headEnd/>
            <a:tailEnd/>
          </a:ln>
        </p:spPr>
        <p:txBody>
          <a:bodyPr wrap="square">
            <a:prstTxWarp prst="textNoShape">
              <a:avLst/>
            </a:prstTxWarp>
            <a:spAutoFit/>
          </a:bodyPr>
          <a:lstStyle/>
          <a:p>
            <a:r>
              <a:rPr lang="en-US" sz="2200" b="0"/>
              <a:t>Yang (2004)’s algorithm can take advantage of the fact that grammars are really sets of parameter values.</a:t>
            </a:r>
          </a:p>
          <a:p>
            <a:endParaRPr lang="en-US" sz="2200" b="0"/>
          </a:p>
          <a:p>
            <a:r>
              <a:rPr lang="en-US" sz="2200" b="0"/>
              <a:t>Parameter values can be probabilistically accessed, depending on the level of belief (probability) the learner currently has in each one.</a:t>
            </a:r>
          </a:p>
        </p:txBody>
      </p:sp>
      <p:sp>
        <p:nvSpPr>
          <p:cNvPr id="1443847" name="Oval 7"/>
          <p:cNvSpPr>
            <a:spLocks noChangeArrowheads="1"/>
          </p:cNvSpPr>
          <p:nvPr/>
        </p:nvSpPr>
        <p:spPr bwMode="auto">
          <a:xfrm>
            <a:off x="6781800" y="23622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48" name="Oval 8"/>
          <p:cNvSpPr>
            <a:spLocks noChangeArrowheads="1"/>
          </p:cNvSpPr>
          <p:nvPr/>
        </p:nvSpPr>
        <p:spPr bwMode="auto">
          <a:xfrm>
            <a:off x="7162800" y="2362200"/>
            <a:ext cx="304800" cy="304800"/>
          </a:xfrm>
          <a:prstGeom prst="ellipse">
            <a:avLst/>
          </a:prstGeom>
          <a:solidFill>
            <a:schemeClr val="tx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49" name="Oval 9"/>
          <p:cNvSpPr>
            <a:spLocks noChangeArrowheads="1"/>
          </p:cNvSpPr>
          <p:nvPr/>
        </p:nvSpPr>
        <p:spPr bwMode="auto">
          <a:xfrm>
            <a:off x="7543800" y="2362200"/>
            <a:ext cx="304800" cy="304800"/>
          </a:xfrm>
          <a:prstGeom prst="ellipse">
            <a:avLst/>
          </a:prstGeom>
          <a:solidFill>
            <a:schemeClr val="accent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50" name="Oval 10"/>
          <p:cNvSpPr>
            <a:spLocks noChangeArrowheads="1"/>
          </p:cNvSpPr>
          <p:nvPr/>
        </p:nvSpPr>
        <p:spPr bwMode="auto">
          <a:xfrm>
            <a:off x="7924800" y="2362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443851" name="Oval 11"/>
          <p:cNvSpPr>
            <a:spLocks noChangeArrowheads="1"/>
          </p:cNvSpPr>
          <p:nvPr/>
        </p:nvSpPr>
        <p:spPr bwMode="auto">
          <a:xfrm>
            <a:off x="8305800" y="2362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1443852" name="Text Box 12"/>
          <p:cNvSpPr txBox="1">
            <a:spLocks noChangeArrowheads="1"/>
          </p:cNvSpPr>
          <p:nvPr/>
        </p:nvSpPr>
        <p:spPr bwMode="auto">
          <a:xfrm>
            <a:off x="66294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0.2</a:t>
            </a:r>
          </a:p>
        </p:txBody>
      </p:sp>
      <p:sp>
        <p:nvSpPr>
          <p:cNvPr id="1443853" name="Oval 13"/>
          <p:cNvSpPr>
            <a:spLocks noChangeArrowheads="1"/>
          </p:cNvSpPr>
          <p:nvPr/>
        </p:nvSpPr>
        <p:spPr bwMode="auto">
          <a:xfrm>
            <a:off x="6781800" y="2743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b="0"/>
          </a:p>
        </p:txBody>
      </p:sp>
      <p:sp>
        <p:nvSpPr>
          <p:cNvPr id="1443854" name="Oval 14"/>
          <p:cNvSpPr>
            <a:spLocks noChangeArrowheads="1"/>
          </p:cNvSpPr>
          <p:nvPr/>
        </p:nvSpPr>
        <p:spPr bwMode="auto">
          <a:xfrm>
            <a:off x="7162800" y="2743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443855" name="Oval 15"/>
          <p:cNvSpPr>
            <a:spLocks noChangeArrowheads="1"/>
          </p:cNvSpPr>
          <p:nvPr/>
        </p:nvSpPr>
        <p:spPr bwMode="auto">
          <a:xfrm>
            <a:off x="7543800" y="2743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443856" name="Oval 16"/>
          <p:cNvSpPr>
            <a:spLocks noChangeArrowheads="1"/>
          </p:cNvSpPr>
          <p:nvPr/>
        </p:nvSpPr>
        <p:spPr bwMode="auto">
          <a:xfrm>
            <a:off x="7924800" y="2743200"/>
            <a:ext cx="304800" cy="304800"/>
          </a:xfrm>
          <a:prstGeom prst="ellipse">
            <a:avLst/>
          </a:prstGeom>
          <a:solidFill>
            <a:schemeClr val="folHlink">
              <a:alpha val="39999"/>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57" name="Oval 17"/>
          <p:cNvSpPr>
            <a:spLocks noChangeArrowheads="1"/>
          </p:cNvSpPr>
          <p:nvPr/>
        </p:nvSpPr>
        <p:spPr bwMode="auto">
          <a:xfrm>
            <a:off x="8305800" y="27432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58" name="Text Box 18"/>
          <p:cNvSpPr txBox="1">
            <a:spLocks noChangeArrowheads="1"/>
          </p:cNvSpPr>
          <p:nvPr/>
        </p:nvSpPr>
        <p:spPr bwMode="auto">
          <a:xfrm>
            <a:off x="6629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0.8</a:t>
            </a:r>
          </a:p>
        </p:txBody>
      </p:sp>
      <p:sp>
        <p:nvSpPr>
          <p:cNvPr id="1443859" name="Text Box 19"/>
          <p:cNvSpPr txBox="1">
            <a:spLocks noChangeArrowheads="1"/>
          </p:cNvSpPr>
          <p:nvPr/>
        </p:nvSpPr>
        <p:spPr bwMode="auto">
          <a:xfrm>
            <a:off x="7010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0.7</a:t>
            </a:r>
          </a:p>
        </p:txBody>
      </p:sp>
      <p:sp>
        <p:nvSpPr>
          <p:cNvPr id="1443860" name="Text Box 20"/>
          <p:cNvSpPr txBox="1">
            <a:spLocks noChangeArrowheads="1"/>
          </p:cNvSpPr>
          <p:nvPr/>
        </p:nvSpPr>
        <p:spPr bwMode="auto">
          <a:xfrm>
            <a:off x="7467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0.2</a:t>
            </a:r>
          </a:p>
        </p:txBody>
      </p:sp>
      <p:sp>
        <p:nvSpPr>
          <p:cNvPr id="1443861" name="Text Box 21"/>
          <p:cNvSpPr txBox="1">
            <a:spLocks noChangeArrowheads="1"/>
          </p:cNvSpPr>
          <p:nvPr/>
        </p:nvSpPr>
        <p:spPr bwMode="auto">
          <a:xfrm>
            <a:off x="7848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0.3</a:t>
            </a:r>
          </a:p>
        </p:txBody>
      </p:sp>
      <p:sp>
        <p:nvSpPr>
          <p:cNvPr id="1443862" name="Text Box 22"/>
          <p:cNvSpPr txBox="1">
            <a:spLocks noChangeArrowheads="1"/>
          </p:cNvSpPr>
          <p:nvPr/>
        </p:nvSpPr>
        <p:spPr bwMode="auto">
          <a:xfrm>
            <a:off x="83058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0.9</a:t>
            </a:r>
          </a:p>
        </p:txBody>
      </p:sp>
      <p:sp>
        <p:nvSpPr>
          <p:cNvPr id="1443863" name="Text Box 23"/>
          <p:cNvSpPr txBox="1">
            <a:spLocks noChangeArrowheads="1"/>
          </p:cNvSpPr>
          <p:nvPr/>
        </p:nvSpPr>
        <p:spPr bwMode="auto">
          <a:xfrm>
            <a:off x="70866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0.3</a:t>
            </a:r>
          </a:p>
        </p:txBody>
      </p:sp>
      <p:sp>
        <p:nvSpPr>
          <p:cNvPr id="1443864" name="Text Box 24"/>
          <p:cNvSpPr txBox="1">
            <a:spLocks noChangeArrowheads="1"/>
          </p:cNvSpPr>
          <p:nvPr/>
        </p:nvSpPr>
        <p:spPr bwMode="auto">
          <a:xfrm>
            <a:off x="7543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0.8</a:t>
            </a:r>
          </a:p>
        </p:txBody>
      </p:sp>
      <p:sp>
        <p:nvSpPr>
          <p:cNvPr id="1443865" name="Text Box 25"/>
          <p:cNvSpPr txBox="1">
            <a:spLocks noChangeArrowheads="1"/>
          </p:cNvSpPr>
          <p:nvPr/>
        </p:nvSpPr>
        <p:spPr bwMode="auto">
          <a:xfrm>
            <a:off x="7924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0.7</a:t>
            </a:r>
          </a:p>
        </p:txBody>
      </p:sp>
      <p:sp>
        <p:nvSpPr>
          <p:cNvPr id="1443866" name="Text Box 26"/>
          <p:cNvSpPr txBox="1">
            <a:spLocks noChangeArrowheads="1"/>
          </p:cNvSpPr>
          <p:nvPr/>
        </p:nvSpPr>
        <p:spPr bwMode="auto">
          <a:xfrm>
            <a:off x="83820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0.1</a:t>
            </a:r>
          </a:p>
        </p:txBody>
      </p:sp>
      <p:sp>
        <p:nvSpPr>
          <p:cNvPr id="1443867" name="Line 27"/>
          <p:cNvSpPr>
            <a:spLocks noChangeShapeType="1"/>
          </p:cNvSpPr>
          <p:nvPr/>
        </p:nvSpPr>
        <p:spPr bwMode="auto">
          <a:xfrm flipH="1">
            <a:off x="4800600" y="3581400"/>
            <a:ext cx="1981200" cy="1524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443868" name="Line 28"/>
          <p:cNvSpPr>
            <a:spLocks noChangeShapeType="1"/>
          </p:cNvSpPr>
          <p:nvPr/>
        </p:nvSpPr>
        <p:spPr bwMode="auto">
          <a:xfrm flipH="1">
            <a:off x="6096000" y="3581400"/>
            <a:ext cx="1447800" cy="1524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443869" name="Line 29"/>
          <p:cNvSpPr>
            <a:spLocks noChangeShapeType="1"/>
          </p:cNvSpPr>
          <p:nvPr/>
        </p:nvSpPr>
        <p:spPr bwMode="auto">
          <a:xfrm>
            <a:off x="8001000" y="3505200"/>
            <a:ext cx="304800" cy="762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443870" name="Oval 30"/>
          <p:cNvSpPr>
            <a:spLocks noChangeArrowheads="1"/>
          </p:cNvSpPr>
          <p:nvPr/>
        </p:nvSpPr>
        <p:spPr bwMode="auto">
          <a:xfrm>
            <a:off x="2667000" y="5181600"/>
            <a:ext cx="304800" cy="304800"/>
          </a:xfrm>
          <a:prstGeom prst="ellipse">
            <a:avLst/>
          </a:prstGeom>
          <a:solidFill>
            <a:schemeClr val="accent1">
              <a:alpha val="23137"/>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71" name="Oval 31"/>
          <p:cNvSpPr>
            <a:spLocks noChangeArrowheads="1"/>
          </p:cNvSpPr>
          <p:nvPr/>
        </p:nvSpPr>
        <p:spPr bwMode="auto">
          <a:xfrm>
            <a:off x="3048000" y="5181600"/>
            <a:ext cx="304800" cy="304800"/>
          </a:xfrm>
          <a:prstGeom prst="ellipse">
            <a:avLst/>
          </a:prstGeom>
          <a:solidFill>
            <a:schemeClr val="tx2">
              <a:alpha val="36862"/>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72" name="Oval 32"/>
          <p:cNvSpPr>
            <a:spLocks noChangeArrowheads="1"/>
          </p:cNvSpPr>
          <p:nvPr/>
        </p:nvSpPr>
        <p:spPr bwMode="auto">
          <a:xfrm>
            <a:off x="3429000" y="5181600"/>
            <a:ext cx="304800" cy="304800"/>
          </a:xfrm>
          <a:prstGeom prst="ellipse">
            <a:avLst/>
          </a:prstGeom>
          <a:solidFill>
            <a:schemeClr val="accent2">
              <a:alpha val="32156"/>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73" name="Oval 33"/>
          <p:cNvSpPr>
            <a:spLocks noChangeArrowheads="1"/>
          </p:cNvSpPr>
          <p:nvPr/>
        </p:nvSpPr>
        <p:spPr bwMode="auto">
          <a:xfrm>
            <a:off x="3810000" y="5181600"/>
            <a:ext cx="304800" cy="304800"/>
          </a:xfrm>
          <a:prstGeom prst="ellipse">
            <a:avLst/>
          </a:prstGeom>
          <a:solidFill>
            <a:schemeClr val="folHlink">
              <a:alpha val="29019"/>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74" name="Oval 34"/>
          <p:cNvSpPr>
            <a:spLocks noChangeArrowheads="1"/>
          </p:cNvSpPr>
          <p:nvPr/>
        </p:nvSpPr>
        <p:spPr bwMode="auto">
          <a:xfrm>
            <a:off x="4191000" y="51816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1443875" name="AutoShape 35"/>
          <p:cNvSpPr>
            <a:spLocks noChangeArrowheads="1"/>
          </p:cNvSpPr>
          <p:nvPr/>
        </p:nvSpPr>
        <p:spPr bwMode="auto">
          <a:xfrm>
            <a:off x="2590800" y="5105400"/>
            <a:ext cx="1981200" cy="457200"/>
          </a:xfrm>
          <a:prstGeom prst="roundRect">
            <a:avLst>
              <a:gd name="adj" fmla="val 16667"/>
            </a:avLst>
          </a:prstGeom>
          <a:noFill/>
          <a:ln w="15875">
            <a:solidFill>
              <a:schemeClr val="tx1"/>
            </a:solidFill>
            <a:round/>
            <a:headEnd/>
            <a:tailEnd/>
          </a:ln>
        </p:spPr>
        <p:txBody>
          <a:bodyPr>
            <a:prstTxWarp prst="textNoShape">
              <a:avLst/>
            </a:prstTxWarp>
          </a:bodyPr>
          <a:lstStyle/>
          <a:p>
            <a:endParaRPr lang="en-US" b="0"/>
          </a:p>
        </p:txBody>
      </p:sp>
      <p:sp>
        <p:nvSpPr>
          <p:cNvPr id="1443876" name="Text Box 36"/>
          <p:cNvSpPr txBox="1">
            <a:spLocks noChangeArrowheads="1"/>
          </p:cNvSpPr>
          <p:nvPr/>
        </p:nvSpPr>
        <p:spPr bwMode="auto">
          <a:xfrm>
            <a:off x="2590800" y="5638800"/>
            <a:ext cx="2008188" cy="336550"/>
          </a:xfrm>
          <a:prstGeom prst="rect">
            <a:avLst/>
          </a:prstGeom>
          <a:noFill/>
          <a:ln w="9525">
            <a:noFill/>
            <a:miter lim="800000"/>
            <a:headEnd/>
            <a:tailEnd/>
          </a:ln>
        </p:spPr>
        <p:txBody>
          <a:bodyPr wrap="none">
            <a:prstTxWarp prst="textNoShape">
              <a:avLst/>
            </a:prstTxWarp>
            <a:spAutoFit/>
          </a:bodyPr>
          <a:lstStyle/>
          <a:p>
            <a:r>
              <a:rPr lang="en-US" sz="1600" b="0"/>
              <a:t>Prob =</a:t>
            </a:r>
            <a:r>
              <a:rPr lang="en-US" sz="1600" b="0">
                <a:solidFill>
                  <a:srgbClr val="DDB4FF"/>
                </a:solidFill>
              </a:rPr>
              <a:t> </a:t>
            </a:r>
            <a:r>
              <a:rPr lang="en-US" sz="1600" b="0">
                <a:solidFill>
                  <a:schemeClr val="accent1"/>
                </a:solidFill>
              </a:rPr>
              <a:t>.2</a:t>
            </a:r>
            <a:r>
              <a:rPr lang="en-US" sz="1600" b="0">
                <a:solidFill>
                  <a:schemeClr val="tx2"/>
                </a:solidFill>
              </a:rPr>
              <a:t>*.3</a:t>
            </a:r>
            <a:r>
              <a:rPr lang="en-US" sz="1600" b="0">
                <a:solidFill>
                  <a:schemeClr val="accent2"/>
                </a:solidFill>
              </a:rPr>
              <a:t>*.2</a:t>
            </a:r>
            <a:r>
              <a:rPr lang="en-US" sz="1600" b="0">
                <a:solidFill>
                  <a:schemeClr val="folHlink"/>
                </a:solidFill>
              </a:rPr>
              <a:t>*.3</a:t>
            </a:r>
            <a:r>
              <a:rPr lang="en-US" sz="1600" b="0">
                <a:solidFill>
                  <a:schemeClr val="hlink"/>
                </a:solidFill>
              </a:rPr>
              <a:t>*.1</a:t>
            </a:r>
            <a:endParaRPr lang="en-US" sz="1600" b="0">
              <a:solidFill>
                <a:srgbClr val="F25BFF"/>
              </a:solidFill>
            </a:endParaRPr>
          </a:p>
        </p:txBody>
      </p:sp>
      <p:sp>
        <p:nvSpPr>
          <p:cNvPr id="1443877" name="Oval 37"/>
          <p:cNvSpPr>
            <a:spLocks noChangeArrowheads="1"/>
          </p:cNvSpPr>
          <p:nvPr/>
        </p:nvSpPr>
        <p:spPr bwMode="auto">
          <a:xfrm>
            <a:off x="5105400" y="5410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b="0"/>
          </a:p>
        </p:txBody>
      </p:sp>
      <p:sp>
        <p:nvSpPr>
          <p:cNvPr id="1443878" name="Oval 38"/>
          <p:cNvSpPr>
            <a:spLocks noChangeArrowheads="1"/>
          </p:cNvSpPr>
          <p:nvPr/>
        </p:nvSpPr>
        <p:spPr bwMode="auto">
          <a:xfrm>
            <a:off x="5486400" y="5410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443879" name="Oval 39"/>
          <p:cNvSpPr>
            <a:spLocks noChangeArrowheads="1"/>
          </p:cNvSpPr>
          <p:nvPr/>
        </p:nvSpPr>
        <p:spPr bwMode="auto">
          <a:xfrm>
            <a:off x="5867400" y="5410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443880" name="Oval 40"/>
          <p:cNvSpPr>
            <a:spLocks noChangeArrowheads="1"/>
          </p:cNvSpPr>
          <p:nvPr/>
        </p:nvSpPr>
        <p:spPr bwMode="auto">
          <a:xfrm>
            <a:off x="6248400" y="5410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443881" name="Oval 41"/>
          <p:cNvSpPr>
            <a:spLocks noChangeArrowheads="1"/>
          </p:cNvSpPr>
          <p:nvPr/>
        </p:nvSpPr>
        <p:spPr bwMode="auto">
          <a:xfrm>
            <a:off x="6629400" y="5410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1443882" name="AutoShape 42"/>
          <p:cNvSpPr>
            <a:spLocks noChangeArrowheads="1"/>
          </p:cNvSpPr>
          <p:nvPr/>
        </p:nvSpPr>
        <p:spPr bwMode="auto">
          <a:xfrm>
            <a:off x="5029200" y="5334000"/>
            <a:ext cx="1981200" cy="457200"/>
          </a:xfrm>
          <a:prstGeom prst="roundRect">
            <a:avLst>
              <a:gd name="adj" fmla="val 16667"/>
            </a:avLst>
          </a:prstGeom>
          <a:noFill/>
          <a:ln w="9525">
            <a:solidFill>
              <a:schemeClr val="tx1"/>
            </a:solidFill>
            <a:round/>
            <a:headEnd/>
            <a:tailEnd/>
          </a:ln>
        </p:spPr>
        <p:txBody>
          <a:bodyPr>
            <a:prstTxWarp prst="textNoShape">
              <a:avLst/>
            </a:prstTxWarp>
          </a:bodyPr>
          <a:lstStyle/>
          <a:p>
            <a:endParaRPr lang="en-US" b="0"/>
          </a:p>
        </p:txBody>
      </p:sp>
      <p:sp>
        <p:nvSpPr>
          <p:cNvPr id="1443883" name="Text Box 43"/>
          <p:cNvSpPr txBox="1">
            <a:spLocks noChangeArrowheads="1"/>
          </p:cNvSpPr>
          <p:nvPr/>
        </p:nvSpPr>
        <p:spPr bwMode="auto">
          <a:xfrm>
            <a:off x="5029200" y="5867400"/>
            <a:ext cx="2008188" cy="336550"/>
          </a:xfrm>
          <a:prstGeom prst="rect">
            <a:avLst/>
          </a:prstGeom>
          <a:noFill/>
          <a:ln w="9525">
            <a:noFill/>
            <a:miter lim="800000"/>
            <a:headEnd/>
            <a:tailEnd/>
          </a:ln>
        </p:spPr>
        <p:txBody>
          <a:bodyPr wrap="none">
            <a:prstTxWarp prst="textNoShape">
              <a:avLst/>
            </a:prstTxWarp>
            <a:spAutoFit/>
          </a:bodyPr>
          <a:lstStyle/>
          <a:p>
            <a:r>
              <a:rPr lang="en-US" sz="1600" b="0"/>
              <a:t>Prob =</a:t>
            </a:r>
            <a:r>
              <a:rPr lang="en-US" sz="1600" b="0">
                <a:solidFill>
                  <a:srgbClr val="DDB4FF"/>
                </a:solidFill>
              </a:rPr>
              <a:t> </a:t>
            </a:r>
            <a:r>
              <a:rPr lang="en-US" sz="1600" b="0">
                <a:solidFill>
                  <a:schemeClr val="accent1"/>
                </a:solidFill>
              </a:rPr>
              <a:t>.8</a:t>
            </a:r>
            <a:r>
              <a:rPr lang="en-US" sz="1600" b="0">
                <a:solidFill>
                  <a:schemeClr val="tx2"/>
                </a:solidFill>
              </a:rPr>
              <a:t>*.7</a:t>
            </a:r>
            <a:r>
              <a:rPr lang="en-US" sz="1600" b="0">
                <a:solidFill>
                  <a:schemeClr val="accent2"/>
                </a:solidFill>
              </a:rPr>
              <a:t>*.2</a:t>
            </a:r>
            <a:r>
              <a:rPr lang="en-US" sz="1600" b="0">
                <a:solidFill>
                  <a:schemeClr val="folHlink"/>
                </a:solidFill>
              </a:rPr>
              <a:t>*.7</a:t>
            </a:r>
            <a:r>
              <a:rPr lang="en-US" sz="1600" b="0">
                <a:solidFill>
                  <a:schemeClr val="hlink"/>
                </a:solidFill>
              </a:rPr>
              <a:t>*.1</a:t>
            </a:r>
          </a:p>
        </p:txBody>
      </p:sp>
      <p:sp>
        <p:nvSpPr>
          <p:cNvPr id="1443884" name="Oval 44"/>
          <p:cNvSpPr>
            <a:spLocks noChangeArrowheads="1"/>
          </p:cNvSpPr>
          <p:nvPr/>
        </p:nvSpPr>
        <p:spPr bwMode="auto">
          <a:xfrm>
            <a:off x="7086600" y="45720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85" name="Oval 45"/>
          <p:cNvSpPr>
            <a:spLocks noChangeArrowheads="1"/>
          </p:cNvSpPr>
          <p:nvPr/>
        </p:nvSpPr>
        <p:spPr bwMode="auto">
          <a:xfrm>
            <a:off x="7467600" y="45720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443886" name="Oval 46"/>
          <p:cNvSpPr>
            <a:spLocks noChangeArrowheads="1"/>
          </p:cNvSpPr>
          <p:nvPr/>
        </p:nvSpPr>
        <p:spPr bwMode="auto">
          <a:xfrm>
            <a:off x="7848600" y="45720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443887" name="Oval 47"/>
          <p:cNvSpPr>
            <a:spLocks noChangeArrowheads="1"/>
          </p:cNvSpPr>
          <p:nvPr/>
        </p:nvSpPr>
        <p:spPr bwMode="auto">
          <a:xfrm>
            <a:off x="8229600" y="45720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443888" name="Oval 48"/>
          <p:cNvSpPr>
            <a:spLocks noChangeArrowheads="1"/>
          </p:cNvSpPr>
          <p:nvPr/>
        </p:nvSpPr>
        <p:spPr bwMode="auto">
          <a:xfrm>
            <a:off x="8610600" y="45720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3889" name="AutoShape 49"/>
          <p:cNvSpPr>
            <a:spLocks noChangeArrowheads="1"/>
          </p:cNvSpPr>
          <p:nvPr/>
        </p:nvSpPr>
        <p:spPr bwMode="auto">
          <a:xfrm>
            <a:off x="7010400" y="4495800"/>
            <a:ext cx="1981200" cy="457200"/>
          </a:xfrm>
          <a:prstGeom prst="roundRect">
            <a:avLst>
              <a:gd name="adj" fmla="val 16667"/>
            </a:avLst>
          </a:prstGeom>
          <a:noFill/>
          <a:ln w="15875">
            <a:solidFill>
              <a:schemeClr val="tx1"/>
            </a:solidFill>
            <a:round/>
            <a:headEnd/>
            <a:tailEnd/>
          </a:ln>
        </p:spPr>
        <p:txBody>
          <a:bodyPr>
            <a:prstTxWarp prst="textNoShape">
              <a:avLst/>
            </a:prstTxWarp>
          </a:bodyPr>
          <a:lstStyle/>
          <a:p>
            <a:endParaRPr lang="en-US" b="0"/>
          </a:p>
        </p:txBody>
      </p:sp>
      <p:sp>
        <p:nvSpPr>
          <p:cNvPr id="1443890" name="Text Box 50"/>
          <p:cNvSpPr txBox="1">
            <a:spLocks noChangeArrowheads="1"/>
          </p:cNvSpPr>
          <p:nvPr/>
        </p:nvSpPr>
        <p:spPr bwMode="auto">
          <a:xfrm>
            <a:off x="7010400" y="4953000"/>
            <a:ext cx="2008188" cy="336550"/>
          </a:xfrm>
          <a:prstGeom prst="rect">
            <a:avLst/>
          </a:prstGeom>
          <a:noFill/>
          <a:ln w="9525">
            <a:noFill/>
            <a:miter lim="800000"/>
            <a:headEnd/>
            <a:tailEnd/>
          </a:ln>
        </p:spPr>
        <p:txBody>
          <a:bodyPr wrap="none">
            <a:prstTxWarp prst="textNoShape">
              <a:avLst/>
            </a:prstTxWarp>
            <a:spAutoFit/>
          </a:bodyPr>
          <a:lstStyle/>
          <a:p>
            <a:r>
              <a:rPr lang="en-US" sz="1600" b="0"/>
              <a:t>Prob =</a:t>
            </a:r>
            <a:r>
              <a:rPr lang="en-US" sz="1600" b="0">
                <a:solidFill>
                  <a:srgbClr val="DDB4FF"/>
                </a:solidFill>
              </a:rPr>
              <a:t> </a:t>
            </a:r>
            <a:r>
              <a:rPr lang="en-US" sz="1600" b="0">
                <a:solidFill>
                  <a:schemeClr val="accent1"/>
                </a:solidFill>
              </a:rPr>
              <a:t>.2</a:t>
            </a:r>
            <a:r>
              <a:rPr lang="en-US" sz="1600" b="0">
                <a:solidFill>
                  <a:schemeClr val="tx2"/>
                </a:solidFill>
              </a:rPr>
              <a:t>*.7</a:t>
            </a:r>
            <a:r>
              <a:rPr lang="en-US" sz="1600" b="0">
                <a:solidFill>
                  <a:schemeClr val="accent2"/>
                </a:solidFill>
              </a:rPr>
              <a:t>*.2</a:t>
            </a:r>
            <a:r>
              <a:rPr lang="en-US" sz="1600" b="0">
                <a:solidFill>
                  <a:schemeClr val="folHlink"/>
                </a:solidFill>
              </a:rPr>
              <a:t>*.7</a:t>
            </a:r>
            <a:r>
              <a:rPr lang="en-US" sz="1600" b="0">
                <a:solidFill>
                  <a:schemeClr val="hlink"/>
                </a:solidFill>
              </a:rPr>
              <a:t>*.9</a:t>
            </a:r>
            <a:endParaRPr lang="en-US" sz="1600" b="0">
              <a:solidFill>
                <a:srgbClr val="F25BFF"/>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5891" name="Text Box 3"/>
          <p:cNvSpPr txBox="1">
            <a:spLocks noChangeArrowheads="1"/>
          </p:cNvSpPr>
          <p:nvPr/>
        </p:nvSpPr>
        <p:spPr bwMode="auto">
          <a:xfrm>
            <a:off x="228600" y="1600200"/>
            <a:ext cx="6324600" cy="2800766"/>
          </a:xfrm>
          <a:prstGeom prst="rect">
            <a:avLst/>
          </a:prstGeom>
          <a:noFill/>
          <a:ln w="9525">
            <a:noFill/>
            <a:miter lim="800000"/>
            <a:headEnd/>
            <a:tailEnd/>
          </a:ln>
        </p:spPr>
        <p:txBody>
          <a:bodyPr wrap="square">
            <a:prstTxWarp prst="textNoShape">
              <a:avLst/>
            </a:prstTxWarp>
            <a:spAutoFit/>
          </a:bodyPr>
          <a:lstStyle/>
          <a:p>
            <a:r>
              <a:rPr lang="en-US" sz="2200" b="0"/>
              <a:t>For each data point </a:t>
            </a:r>
            <a:r>
              <a:rPr lang="en-US" sz="2200" b="0" i="1"/>
              <a:t>d</a:t>
            </a:r>
            <a:r>
              <a:rPr lang="en-US" sz="2200" b="0"/>
              <a:t> encountered in the input</a:t>
            </a:r>
          </a:p>
          <a:p>
            <a:endParaRPr lang="en-US" sz="2200" b="0"/>
          </a:p>
          <a:p>
            <a:r>
              <a:rPr lang="en-US" sz="2200" b="0"/>
              <a:t>   Choose a grammar to test out on a particular data point by generating a grammar from individual parameters, based on the probabilities associated with each parameter value.</a:t>
            </a:r>
          </a:p>
          <a:p>
            <a:endParaRPr lang="en-US" sz="2200" b="0"/>
          </a:p>
          <a:p>
            <a:endParaRPr lang="en-US" sz="2200" b="0"/>
          </a:p>
        </p:txBody>
      </p:sp>
      <p:sp>
        <p:nvSpPr>
          <p:cNvPr id="1445892" name="Rectangle 4"/>
          <p:cNvSpPr>
            <a:spLocks noGrp="1" noChangeArrowheads="1"/>
          </p:cNvSpPr>
          <p:nvPr>
            <p:ph type="title" idx="4294967295"/>
          </p:nvPr>
        </p:nvSpPr>
        <p:spPr>
          <a:xfrm>
            <a:off x="0" y="0"/>
            <a:ext cx="9144000" cy="1143000"/>
          </a:xfrm>
          <a:noFill/>
        </p:spPr>
        <p:txBody>
          <a:bodyPr/>
          <a:lstStyle/>
          <a:p>
            <a:pPr eaLnBrk="1" hangingPunct="1"/>
            <a:r>
              <a:rPr lang="en-US" sz="3200"/>
              <a:t>The Learning Algorithm</a:t>
            </a:r>
            <a:endParaRPr lang="en-US" sz="3200">
              <a:sym typeface="Symbol" pitchFamily="-84" charset="2"/>
            </a:endParaRPr>
          </a:p>
        </p:txBody>
      </p:sp>
      <p:sp>
        <p:nvSpPr>
          <p:cNvPr id="1445895" name="Text Box 12"/>
          <p:cNvSpPr txBox="1">
            <a:spLocks noChangeArrowheads="1"/>
          </p:cNvSpPr>
          <p:nvPr/>
        </p:nvSpPr>
        <p:spPr bwMode="auto">
          <a:xfrm>
            <a:off x="66294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0.2</a:t>
            </a:r>
          </a:p>
        </p:txBody>
      </p:sp>
      <p:sp>
        <p:nvSpPr>
          <p:cNvPr id="1445896" name="Text Box 18"/>
          <p:cNvSpPr txBox="1">
            <a:spLocks noChangeArrowheads="1"/>
          </p:cNvSpPr>
          <p:nvPr/>
        </p:nvSpPr>
        <p:spPr bwMode="auto">
          <a:xfrm>
            <a:off x="6629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0.8</a:t>
            </a:r>
          </a:p>
        </p:txBody>
      </p:sp>
      <p:sp>
        <p:nvSpPr>
          <p:cNvPr id="1445897" name="Text Box 19"/>
          <p:cNvSpPr txBox="1">
            <a:spLocks noChangeArrowheads="1"/>
          </p:cNvSpPr>
          <p:nvPr/>
        </p:nvSpPr>
        <p:spPr bwMode="auto">
          <a:xfrm>
            <a:off x="7010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0.7</a:t>
            </a:r>
          </a:p>
        </p:txBody>
      </p:sp>
      <p:sp>
        <p:nvSpPr>
          <p:cNvPr id="1445898" name="Text Box 20"/>
          <p:cNvSpPr txBox="1">
            <a:spLocks noChangeArrowheads="1"/>
          </p:cNvSpPr>
          <p:nvPr/>
        </p:nvSpPr>
        <p:spPr bwMode="auto">
          <a:xfrm>
            <a:off x="7467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0.2</a:t>
            </a:r>
          </a:p>
        </p:txBody>
      </p:sp>
      <p:sp>
        <p:nvSpPr>
          <p:cNvPr id="1445899" name="Text Box 21"/>
          <p:cNvSpPr txBox="1">
            <a:spLocks noChangeArrowheads="1"/>
          </p:cNvSpPr>
          <p:nvPr/>
        </p:nvSpPr>
        <p:spPr bwMode="auto">
          <a:xfrm>
            <a:off x="7848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0.3</a:t>
            </a:r>
          </a:p>
        </p:txBody>
      </p:sp>
      <p:sp>
        <p:nvSpPr>
          <p:cNvPr id="1445900" name="Text Box 22"/>
          <p:cNvSpPr txBox="1">
            <a:spLocks noChangeArrowheads="1"/>
          </p:cNvSpPr>
          <p:nvPr/>
        </p:nvSpPr>
        <p:spPr bwMode="auto">
          <a:xfrm>
            <a:off x="83058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0.9</a:t>
            </a:r>
          </a:p>
        </p:txBody>
      </p:sp>
      <p:sp>
        <p:nvSpPr>
          <p:cNvPr id="1445901" name="Text Box 23"/>
          <p:cNvSpPr txBox="1">
            <a:spLocks noChangeArrowheads="1"/>
          </p:cNvSpPr>
          <p:nvPr/>
        </p:nvSpPr>
        <p:spPr bwMode="auto">
          <a:xfrm>
            <a:off x="70866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0.3</a:t>
            </a:r>
          </a:p>
        </p:txBody>
      </p:sp>
      <p:sp>
        <p:nvSpPr>
          <p:cNvPr id="1445902" name="Text Box 24"/>
          <p:cNvSpPr txBox="1">
            <a:spLocks noChangeArrowheads="1"/>
          </p:cNvSpPr>
          <p:nvPr/>
        </p:nvSpPr>
        <p:spPr bwMode="auto">
          <a:xfrm>
            <a:off x="7543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0.8</a:t>
            </a:r>
          </a:p>
        </p:txBody>
      </p:sp>
      <p:sp>
        <p:nvSpPr>
          <p:cNvPr id="1445903" name="Text Box 25"/>
          <p:cNvSpPr txBox="1">
            <a:spLocks noChangeArrowheads="1"/>
          </p:cNvSpPr>
          <p:nvPr/>
        </p:nvSpPr>
        <p:spPr bwMode="auto">
          <a:xfrm>
            <a:off x="7924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0.7</a:t>
            </a:r>
          </a:p>
        </p:txBody>
      </p:sp>
      <p:sp>
        <p:nvSpPr>
          <p:cNvPr id="1445904" name="Text Box 26"/>
          <p:cNvSpPr txBox="1">
            <a:spLocks noChangeArrowheads="1"/>
          </p:cNvSpPr>
          <p:nvPr/>
        </p:nvSpPr>
        <p:spPr bwMode="auto">
          <a:xfrm>
            <a:off x="83820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0.1</a:t>
            </a:r>
          </a:p>
        </p:txBody>
      </p:sp>
      <p:sp>
        <p:nvSpPr>
          <p:cNvPr id="1445905" name="Line 27"/>
          <p:cNvSpPr>
            <a:spLocks noChangeShapeType="1"/>
          </p:cNvSpPr>
          <p:nvPr/>
        </p:nvSpPr>
        <p:spPr bwMode="auto">
          <a:xfrm flipH="1">
            <a:off x="7696200" y="3505200"/>
            <a:ext cx="0" cy="685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445906" name="Oval 28"/>
          <p:cNvSpPr>
            <a:spLocks noChangeArrowheads="1"/>
          </p:cNvSpPr>
          <p:nvPr/>
        </p:nvSpPr>
        <p:spPr bwMode="auto">
          <a:xfrm>
            <a:off x="6705600" y="44196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5907" name="Oval 29"/>
          <p:cNvSpPr>
            <a:spLocks noChangeArrowheads="1"/>
          </p:cNvSpPr>
          <p:nvPr/>
        </p:nvSpPr>
        <p:spPr bwMode="auto">
          <a:xfrm>
            <a:off x="7086600" y="4419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445908" name="Oval 30"/>
          <p:cNvSpPr>
            <a:spLocks noChangeArrowheads="1"/>
          </p:cNvSpPr>
          <p:nvPr/>
        </p:nvSpPr>
        <p:spPr bwMode="auto">
          <a:xfrm>
            <a:off x="7467600" y="4419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445909" name="Oval 31"/>
          <p:cNvSpPr>
            <a:spLocks noChangeArrowheads="1"/>
          </p:cNvSpPr>
          <p:nvPr/>
        </p:nvSpPr>
        <p:spPr bwMode="auto">
          <a:xfrm>
            <a:off x="7848600" y="4419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445910" name="Oval 32"/>
          <p:cNvSpPr>
            <a:spLocks noChangeArrowheads="1"/>
          </p:cNvSpPr>
          <p:nvPr/>
        </p:nvSpPr>
        <p:spPr bwMode="auto">
          <a:xfrm>
            <a:off x="8229600" y="44196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5911" name="AutoShape 33"/>
          <p:cNvSpPr>
            <a:spLocks noChangeArrowheads="1"/>
          </p:cNvSpPr>
          <p:nvPr/>
        </p:nvSpPr>
        <p:spPr bwMode="auto">
          <a:xfrm>
            <a:off x="6629400" y="4343400"/>
            <a:ext cx="1981200" cy="457200"/>
          </a:xfrm>
          <a:prstGeom prst="roundRect">
            <a:avLst>
              <a:gd name="adj" fmla="val 16667"/>
            </a:avLst>
          </a:prstGeom>
          <a:noFill/>
          <a:ln w="15875">
            <a:solidFill>
              <a:schemeClr val="tx1"/>
            </a:solidFill>
            <a:round/>
            <a:headEnd/>
            <a:tailEnd/>
          </a:ln>
        </p:spPr>
        <p:txBody>
          <a:bodyPr>
            <a:prstTxWarp prst="textNoShape">
              <a:avLst/>
            </a:prstTxWarp>
          </a:bodyPr>
          <a:lstStyle/>
          <a:p>
            <a:endParaRPr lang="en-US" b="0"/>
          </a:p>
        </p:txBody>
      </p:sp>
      <p:sp>
        <p:nvSpPr>
          <p:cNvPr id="1445912" name="Oval 34"/>
          <p:cNvSpPr>
            <a:spLocks noChangeArrowheads="1"/>
          </p:cNvSpPr>
          <p:nvPr/>
        </p:nvSpPr>
        <p:spPr bwMode="auto">
          <a:xfrm>
            <a:off x="6781800" y="23622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5913" name="Oval 35"/>
          <p:cNvSpPr>
            <a:spLocks noChangeArrowheads="1"/>
          </p:cNvSpPr>
          <p:nvPr/>
        </p:nvSpPr>
        <p:spPr bwMode="auto">
          <a:xfrm>
            <a:off x="7162800" y="2362200"/>
            <a:ext cx="304800" cy="304800"/>
          </a:xfrm>
          <a:prstGeom prst="ellipse">
            <a:avLst/>
          </a:prstGeom>
          <a:solidFill>
            <a:schemeClr val="tx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5914" name="Oval 36"/>
          <p:cNvSpPr>
            <a:spLocks noChangeArrowheads="1"/>
          </p:cNvSpPr>
          <p:nvPr/>
        </p:nvSpPr>
        <p:spPr bwMode="auto">
          <a:xfrm>
            <a:off x="7543800" y="2362200"/>
            <a:ext cx="304800" cy="304800"/>
          </a:xfrm>
          <a:prstGeom prst="ellipse">
            <a:avLst/>
          </a:prstGeom>
          <a:solidFill>
            <a:schemeClr val="accent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5915" name="Oval 37"/>
          <p:cNvSpPr>
            <a:spLocks noChangeArrowheads="1"/>
          </p:cNvSpPr>
          <p:nvPr/>
        </p:nvSpPr>
        <p:spPr bwMode="auto">
          <a:xfrm>
            <a:off x="7924800" y="2362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445916" name="Oval 38"/>
          <p:cNvSpPr>
            <a:spLocks noChangeArrowheads="1"/>
          </p:cNvSpPr>
          <p:nvPr/>
        </p:nvSpPr>
        <p:spPr bwMode="auto">
          <a:xfrm>
            <a:off x="8305800" y="2362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1445917" name="Oval 39"/>
          <p:cNvSpPr>
            <a:spLocks noChangeArrowheads="1"/>
          </p:cNvSpPr>
          <p:nvPr/>
        </p:nvSpPr>
        <p:spPr bwMode="auto">
          <a:xfrm>
            <a:off x="6781800" y="2743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b="0"/>
          </a:p>
        </p:txBody>
      </p:sp>
      <p:sp>
        <p:nvSpPr>
          <p:cNvPr id="1445918" name="Oval 40"/>
          <p:cNvSpPr>
            <a:spLocks noChangeArrowheads="1"/>
          </p:cNvSpPr>
          <p:nvPr/>
        </p:nvSpPr>
        <p:spPr bwMode="auto">
          <a:xfrm>
            <a:off x="7162800" y="2743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445919" name="Oval 41"/>
          <p:cNvSpPr>
            <a:spLocks noChangeArrowheads="1"/>
          </p:cNvSpPr>
          <p:nvPr/>
        </p:nvSpPr>
        <p:spPr bwMode="auto">
          <a:xfrm>
            <a:off x="7543800" y="2743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445920" name="Oval 42"/>
          <p:cNvSpPr>
            <a:spLocks noChangeArrowheads="1"/>
          </p:cNvSpPr>
          <p:nvPr/>
        </p:nvSpPr>
        <p:spPr bwMode="auto">
          <a:xfrm>
            <a:off x="7924800" y="2743200"/>
            <a:ext cx="304800" cy="304800"/>
          </a:xfrm>
          <a:prstGeom prst="ellipse">
            <a:avLst/>
          </a:prstGeom>
          <a:solidFill>
            <a:schemeClr val="folHlink">
              <a:alpha val="39999"/>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5921" name="Oval 43"/>
          <p:cNvSpPr>
            <a:spLocks noChangeArrowheads="1"/>
          </p:cNvSpPr>
          <p:nvPr/>
        </p:nvSpPr>
        <p:spPr bwMode="auto">
          <a:xfrm>
            <a:off x="8305800" y="27432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371600"/>
            <a:ext cx="8839200" cy="1200328"/>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1: Head-directionality</a:t>
            </a:r>
            <a:endParaRPr lang="en-US" b="0"/>
          </a:p>
          <a:p>
            <a:endParaRPr lang="en-US" b="0"/>
          </a:p>
          <a:p>
            <a:endParaRPr lang="en-US" b="0"/>
          </a:p>
        </p:txBody>
      </p:sp>
      <p:sp>
        <p:nvSpPr>
          <p:cNvPr id="3" name="Rectangle 3"/>
          <p:cNvSpPr txBox="1">
            <a:spLocks noChangeArrowheads="1"/>
          </p:cNvSpPr>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a:ln>
                  <a:noFill/>
                </a:ln>
                <a:solidFill>
                  <a:schemeClr val="tx2"/>
                </a:solidFill>
                <a:effectLst/>
                <a:uLnTx/>
                <a:uFillTx/>
                <a:latin typeface="+mj-lt"/>
                <a:ea typeface="+mj-ea"/>
                <a:cs typeface="+mj-cs"/>
              </a:rPr>
              <a:t>Interacting Parameters</a:t>
            </a:r>
          </a:p>
        </p:txBody>
      </p:sp>
      <p:sp>
        <p:nvSpPr>
          <p:cNvPr id="5" name="Text Box 3"/>
          <p:cNvSpPr txBox="1">
            <a:spLocks noChangeArrowheads="1"/>
          </p:cNvSpPr>
          <p:nvPr/>
        </p:nvSpPr>
        <p:spPr bwMode="auto">
          <a:xfrm>
            <a:off x="5791200" y="2824163"/>
            <a:ext cx="3873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S</a:t>
            </a:r>
          </a:p>
        </p:txBody>
      </p:sp>
      <p:sp>
        <p:nvSpPr>
          <p:cNvPr id="6" name="Text Box 4"/>
          <p:cNvSpPr txBox="1">
            <a:spLocks noChangeArrowheads="1"/>
          </p:cNvSpPr>
          <p:nvPr/>
        </p:nvSpPr>
        <p:spPr bwMode="auto">
          <a:xfrm>
            <a:off x="4724400" y="3281363"/>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NP</a:t>
            </a:r>
            <a:endParaRPr lang="en-US" b="0">
              <a:solidFill>
                <a:schemeClr val="tx2"/>
              </a:solidFill>
            </a:endParaRPr>
          </a:p>
        </p:txBody>
      </p:sp>
      <p:sp>
        <p:nvSpPr>
          <p:cNvPr id="7" name="Text Box 5"/>
          <p:cNvSpPr txBox="1">
            <a:spLocks noChangeArrowheads="1"/>
          </p:cNvSpPr>
          <p:nvPr/>
        </p:nvSpPr>
        <p:spPr bwMode="auto">
          <a:xfrm>
            <a:off x="6400800" y="3205163"/>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VP</a:t>
            </a:r>
            <a:endParaRPr lang="en-US" b="0">
              <a:solidFill>
                <a:schemeClr val="tx2"/>
              </a:solidFill>
            </a:endParaRPr>
          </a:p>
        </p:txBody>
      </p:sp>
      <p:sp>
        <p:nvSpPr>
          <p:cNvPr id="8" name="Text Box 6"/>
          <p:cNvSpPr txBox="1">
            <a:spLocks noChangeArrowheads="1"/>
          </p:cNvSpPr>
          <p:nvPr/>
        </p:nvSpPr>
        <p:spPr bwMode="auto">
          <a:xfrm>
            <a:off x="7010400" y="3810000"/>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accent2"/>
                </a:solidFill>
              </a:rPr>
              <a:t>NP</a:t>
            </a:r>
            <a:endParaRPr lang="en-US" b="0">
              <a:solidFill>
                <a:schemeClr val="tx2"/>
              </a:solidFill>
            </a:endParaRPr>
          </a:p>
        </p:txBody>
      </p:sp>
      <p:sp>
        <p:nvSpPr>
          <p:cNvPr id="9" name="Line 7"/>
          <p:cNvSpPr>
            <a:spLocks noChangeShapeType="1"/>
          </p:cNvSpPr>
          <p:nvPr/>
        </p:nvSpPr>
        <p:spPr bwMode="auto">
          <a:xfrm>
            <a:off x="6629400" y="35814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 name="Line 8"/>
          <p:cNvSpPr>
            <a:spLocks noChangeShapeType="1"/>
          </p:cNvSpPr>
          <p:nvPr/>
        </p:nvSpPr>
        <p:spPr bwMode="auto">
          <a:xfrm>
            <a:off x="6629400" y="3581400"/>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 name="Line 9"/>
          <p:cNvSpPr>
            <a:spLocks noChangeShapeType="1"/>
          </p:cNvSpPr>
          <p:nvPr/>
        </p:nvSpPr>
        <p:spPr bwMode="auto">
          <a:xfrm>
            <a:off x="6019800" y="3200400"/>
            <a:ext cx="3810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2" name="Line 10"/>
          <p:cNvSpPr>
            <a:spLocks noChangeShapeType="1"/>
          </p:cNvSpPr>
          <p:nvPr/>
        </p:nvSpPr>
        <p:spPr bwMode="auto">
          <a:xfrm flipH="1">
            <a:off x="5105400" y="3200400"/>
            <a:ext cx="9144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3" name="Text Box 11"/>
          <p:cNvSpPr txBox="1">
            <a:spLocks noChangeArrowheads="1"/>
          </p:cNvSpPr>
          <p:nvPr/>
        </p:nvSpPr>
        <p:spPr bwMode="auto">
          <a:xfrm>
            <a:off x="7086600" y="4191000"/>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2"/>
                </a:solidFill>
              </a:rPr>
              <a:t>Object</a:t>
            </a:r>
            <a:endParaRPr lang="en-US" b="0">
              <a:solidFill>
                <a:srgbClr val="F25BFF"/>
              </a:solidFill>
            </a:endParaRPr>
          </a:p>
        </p:txBody>
      </p:sp>
      <p:sp>
        <p:nvSpPr>
          <p:cNvPr id="14" name="Text Box 12"/>
          <p:cNvSpPr txBox="1">
            <a:spLocks noChangeArrowheads="1"/>
          </p:cNvSpPr>
          <p:nvPr/>
        </p:nvSpPr>
        <p:spPr bwMode="auto">
          <a:xfrm>
            <a:off x="4572000" y="3733800"/>
            <a:ext cx="2362200" cy="457200"/>
          </a:xfrm>
          <a:prstGeom prst="rect">
            <a:avLst/>
          </a:prstGeom>
          <a:noFill/>
          <a:ln w="9525">
            <a:noFill/>
            <a:miter lim="800000"/>
            <a:headEnd/>
            <a:tailEnd/>
          </a:ln>
        </p:spPr>
        <p:txBody>
          <a:bodyPr>
            <a:prstTxWarp prst="textNoShape">
              <a:avLst/>
            </a:prstTxWarp>
            <a:spAutoFit/>
          </a:bodyPr>
          <a:lstStyle/>
          <a:p>
            <a:r>
              <a:rPr lang="en-US" b="0">
                <a:solidFill>
                  <a:schemeClr val="hlink"/>
                </a:solidFill>
              </a:rPr>
              <a:t>Subject</a:t>
            </a:r>
            <a:endParaRPr lang="en-US" b="0">
              <a:solidFill>
                <a:srgbClr val="F25BFF"/>
              </a:solidFill>
            </a:endParaRPr>
          </a:p>
        </p:txBody>
      </p:sp>
      <p:sp>
        <p:nvSpPr>
          <p:cNvPr id="15" name="Text Box 13"/>
          <p:cNvSpPr txBox="1">
            <a:spLocks noChangeArrowheads="1"/>
          </p:cNvSpPr>
          <p:nvPr/>
        </p:nvSpPr>
        <p:spPr bwMode="auto">
          <a:xfrm>
            <a:off x="6096000" y="3810000"/>
            <a:ext cx="990600" cy="457200"/>
          </a:xfrm>
          <a:prstGeom prst="rect">
            <a:avLst/>
          </a:prstGeom>
          <a:noFill/>
          <a:ln w="9525">
            <a:noFill/>
            <a:miter lim="800000"/>
            <a:headEnd/>
            <a:tailEnd/>
          </a:ln>
        </p:spPr>
        <p:txBody>
          <a:bodyPr>
            <a:prstTxWarp prst="textNoShape">
              <a:avLst/>
            </a:prstTxWarp>
            <a:spAutoFit/>
          </a:bodyPr>
          <a:lstStyle/>
          <a:p>
            <a:r>
              <a:rPr lang="en-US" b="0">
                <a:solidFill>
                  <a:schemeClr val="bg2"/>
                </a:solidFill>
              </a:rPr>
              <a:t>Verb</a:t>
            </a:r>
            <a:endParaRPr lang="en-US" b="0">
              <a:solidFill>
                <a:srgbClr val="F25BFF"/>
              </a:solidFill>
            </a:endParaRPr>
          </a:p>
        </p:txBody>
      </p:sp>
      <p:sp>
        <p:nvSpPr>
          <p:cNvPr id="16" name="Text Box 14"/>
          <p:cNvSpPr txBox="1">
            <a:spLocks noChangeArrowheads="1"/>
          </p:cNvSpPr>
          <p:nvPr/>
        </p:nvSpPr>
        <p:spPr bwMode="auto">
          <a:xfrm>
            <a:off x="6096000" y="4800600"/>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PP</a:t>
            </a:r>
          </a:p>
        </p:txBody>
      </p:sp>
      <p:sp>
        <p:nvSpPr>
          <p:cNvPr id="17" name="Text Box 15"/>
          <p:cNvSpPr txBox="1">
            <a:spLocks noChangeArrowheads="1"/>
          </p:cNvSpPr>
          <p:nvPr/>
        </p:nvSpPr>
        <p:spPr bwMode="auto">
          <a:xfrm>
            <a:off x="6096000" y="5410200"/>
            <a:ext cx="3873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a:t>
            </a:r>
          </a:p>
        </p:txBody>
      </p:sp>
      <p:sp>
        <p:nvSpPr>
          <p:cNvPr id="18" name="Line 16"/>
          <p:cNvSpPr>
            <a:spLocks noChangeShapeType="1"/>
          </p:cNvSpPr>
          <p:nvPr/>
        </p:nvSpPr>
        <p:spPr bwMode="auto">
          <a:xfrm>
            <a:off x="6324600" y="5176838"/>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9" name="Line 17"/>
          <p:cNvSpPr>
            <a:spLocks noChangeShapeType="1"/>
          </p:cNvSpPr>
          <p:nvPr/>
        </p:nvSpPr>
        <p:spPr bwMode="auto">
          <a:xfrm>
            <a:off x="6324600" y="5176838"/>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0" name="Text Box 18"/>
          <p:cNvSpPr txBox="1">
            <a:spLocks noChangeArrowheads="1"/>
          </p:cNvSpPr>
          <p:nvPr/>
        </p:nvSpPr>
        <p:spPr bwMode="auto">
          <a:xfrm>
            <a:off x="6934200" y="5791200"/>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1"/>
                </a:solidFill>
              </a:rPr>
              <a:t>Object</a:t>
            </a:r>
            <a:endParaRPr lang="en-US" b="0">
              <a:solidFill>
                <a:srgbClr val="F25BFF"/>
              </a:solidFill>
            </a:endParaRPr>
          </a:p>
        </p:txBody>
      </p:sp>
      <p:sp>
        <p:nvSpPr>
          <p:cNvPr id="21" name="Text Box 19"/>
          <p:cNvSpPr txBox="1">
            <a:spLocks noChangeArrowheads="1"/>
          </p:cNvSpPr>
          <p:nvPr/>
        </p:nvSpPr>
        <p:spPr bwMode="auto">
          <a:xfrm>
            <a:off x="6705600" y="5405438"/>
            <a:ext cx="990600" cy="457200"/>
          </a:xfrm>
          <a:prstGeom prst="rect">
            <a:avLst/>
          </a:prstGeom>
          <a:noFill/>
          <a:ln w="9525">
            <a:noFill/>
            <a:miter lim="800000"/>
            <a:headEnd/>
            <a:tailEnd/>
          </a:ln>
        </p:spPr>
        <p:txBody>
          <a:bodyPr>
            <a:prstTxWarp prst="textNoShape">
              <a:avLst/>
            </a:prstTxWarp>
            <a:spAutoFit/>
          </a:bodyPr>
          <a:lstStyle/>
          <a:p>
            <a:r>
              <a:rPr lang="en-US" b="0">
                <a:solidFill>
                  <a:schemeClr val="accent1"/>
                </a:solidFill>
              </a:rPr>
              <a:t>NP</a:t>
            </a:r>
            <a:endParaRPr lang="en-US" b="0">
              <a:solidFill>
                <a:srgbClr val="F25BFF"/>
              </a:solidFill>
            </a:endParaRPr>
          </a:p>
        </p:txBody>
      </p:sp>
      <p:sp>
        <p:nvSpPr>
          <p:cNvPr id="22" name="Text Box 20"/>
          <p:cNvSpPr txBox="1">
            <a:spLocks noChangeArrowheads="1"/>
          </p:cNvSpPr>
          <p:nvPr/>
        </p:nvSpPr>
        <p:spPr bwMode="auto">
          <a:xfrm>
            <a:off x="4800600" y="5791200"/>
            <a:ext cx="2133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Preposition</a:t>
            </a:r>
          </a:p>
        </p:txBody>
      </p:sp>
      <p:sp>
        <p:nvSpPr>
          <p:cNvPr id="23" name="Text Box 21"/>
          <p:cNvSpPr txBox="1">
            <a:spLocks noChangeArrowheads="1"/>
          </p:cNvSpPr>
          <p:nvPr/>
        </p:nvSpPr>
        <p:spPr bwMode="auto">
          <a:xfrm>
            <a:off x="152400" y="2590800"/>
            <a:ext cx="3733800" cy="461665"/>
          </a:xfrm>
          <a:prstGeom prst="rect">
            <a:avLst/>
          </a:prstGeom>
          <a:noFill/>
          <a:ln w="9525">
            <a:noFill/>
            <a:miter lim="800000"/>
            <a:headEnd/>
            <a:tailEnd/>
          </a:ln>
        </p:spPr>
        <p:txBody>
          <a:bodyPr wrap="square">
            <a:prstTxWarp prst="textNoShape">
              <a:avLst/>
            </a:prstTxWarp>
            <a:spAutoFit/>
          </a:bodyPr>
          <a:lstStyle/>
          <a:p>
            <a:r>
              <a:rPr lang="en-US" b="0"/>
              <a:t>Edo/English: Head first</a:t>
            </a:r>
            <a:endParaRPr lang="en-US" b="0">
              <a:solidFill>
                <a:srgbClr val="F25BFF"/>
              </a:solidFill>
            </a:endParaRPr>
          </a:p>
        </p:txBody>
      </p:sp>
      <p:sp>
        <p:nvSpPr>
          <p:cNvPr id="24" name="Text Box 22"/>
          <p:cNvSpPr txBox="1">
            <a:spLocks noChangeArrowheads="1"/>
          </p:cNvSpPr>
          <p:nvPr/>
        </p:nvSpPr>
        <p:spPr bwMode="auto">
          <a:xfrm>
            <a:off x="304800" y="3048000"/>
            <a:ext cx="4114800" cy="830997"/>
          </a:xfrm>
          <a:prstGeom prst="rect">
            <a:avLst/>
          </a:prstGeom>
          <a:noFill/>
          <a:ln w="9525">
            <a:noFill/>
            <a:miter lim="800000"/>
            <a:headEnd/>
            <a:tailEnd/>
          </a:ln>
        </p:spPr>
        <p:txBody>
          <a:bodyPr wrap="square">
            <a:prstTxWarp prst="textNoShape">
              <a:avLst/>
            </a:prstTxWarp>
            <a:spAutoFit/>
          </a:bodyPr>
          <a:lstStyle/>
          <a:p>
            <a:r>
              <a:rPr lang="en-US" b="0"/>
              <a:t>Basic word order:</a:t>
            </a:r>
          </a:p>
          <a:p>
            <a:r>
              <a:rPr lang="en-US" b="0">
                <a:solidFill>
                  <a:schemeClr val="hlink"/>
                </a:solidFill>
              </a:rPr>
              <a:t>Subject</a:t>
            </a:r>
            <a:r>
              <a:rPr lang="en-US" b="0">
                <a:solidFill>
                  <a:srgbClr val="66FF5D"/>
                </a:solidFill>
              </a:rPr>
              <a:t> </a:t>
            </a:r>
            <a:r>
              <a:rPr lang="en-US" b="0">
                <a:solidFill>
                  <a:schemeClr val="bg2"/>
                </a:solidFill>
              </a:rPr>
              <a:t>Verb</a:t>
            </a:r>
            <a:r>
              <a:rPr lang="en-US" b="0">
                <a:solidFill>
                  <a:srgbClr val="F25BFF"/>
                </a:solidFill>
              </a:rPr>
              <a:t> </a:t>
            </a:r>
            <a:r>
              <a:rPr lang="en-US" b="0">
                <a:solidFill>
                  <a:schemeClr val="accent2"/>
                </a:solidFill>
              </a:rPr>
              <a:t>Object </a:t>
            </a:r>
            <a:r>
              <a:rPr lang="en-US" b="0">
                <a:solidFill>
                  <a:srgbClr val="000000"/>
                </a:solidFill>
              </a:rPr>
              <a:t>[</a:t>
            </a:r>
            <a:r>
              <a:rPr lang="en-US" b="0">
                <a:solidFill>
                  <a:srgbClr val="204C78"/>
                </a:solidFill>
              </a:rPr>
              <a:t>S</a:t>
            </a:r>
            <a:r>
              <a:rPr lang="en-US" b="0">
                <a:solidFill>
                  <a:schemeClr val="bg2"/>
                </a:solidFill>
              </a:rPr>
              <a:t>V</a:t>
            </a:r>
            <a:r>
              <a:rPr lang="en-US" b="0">
                <a:solidFill>
                  <a:schemeClr val="accent2"/>
                </a:solidFill>
              </a:rPr>
              <a:t>O</a:t>
            </a:r>
            <a:r>
              <a:rPr lang="en-US" b="0">
                <a:solidFill>
                  <a:srgbClr val="000000"/>
                </a:solidFill>
              </a:rPr>
              <a:t>]</a:t>
            </a:r>
            <a:endParaRPr lang="en-US" b="0">
              <a:solidFill>
                <a:schemeClr val="folHlink"/>
              </a:solidFill>
            </a:endParaRPr>
          </a:p>
        </p:txBody>
      </p:sp>
      <p:sp>
        <p:nvSpPr>
          <p:cNvPr id="25" name="Text Box 23"/>
          <p:cNvSpPr txBox="1">
            <a:spLocks noChangeArrowheads="1"/>
          </p:cNvSpPr>
          <p:nvPr/>
        </p:nvSpPr>
        <p:spPr bwMode="auto">
          <a:xfrm>
            <a:off x="304800" y="3962400"/>
            <a:ext cx="3733800" cy="822325"/>
          </a:xfrm>
          <a:prstGeom prst="rect">
            <a:avLst/>
          </a:prstGeom>
          <a:noFill/>
          <a:ln w="9525">
            <a:noFill/>
            <a:miter lim="800000"/>
            <a:headEnd/>
            <a:tailEnd/>
          </a:ln>
        </p:spPr>
        <p:txBody>
          <a:bodyPr>
            <a:prstTxWarp prst="textNoShape">
              <a:avLst/>
            </a:prstTxWarp>
            <a:spAutoFit/>
          </a:bodyPr>
          <a:lstStyle/>
          <a:p>
            <a:r>
              <a:rPr lang="en-US" b="0"/>
              <a:t>Prepositions:</a:t>
            </a:r>
          </a:p>
          <a:p>
            <a:r>
              <a:rPr lang="en-US" b="0">
                <a:solidFill>
                  <a:schemeClr val="tx2"/>
                </a:solidFill>
              </a:rPr>
              <a:t>Preposition </a:t>
            </a:r>
            <a:r>
              <a:rPr lang="en-US" b="0">
                <a:solidFill>
                  <a:schemeClr val="accent1"/>
                </a:solidFill>
              </a:rPr>
              <a:t>Noun Phrase</a:t>
            </a:r>
            <a:r>
              <a:rPr lang="en-US" b="0">
                <a:solidFill>
                  <a:srgbClr val="66FF5D"/>
                </a:solidFill>
              </a:rPr>
              <a:t> </a:t>
            </a:r>
          </a:p>
        </p:txBody>
      </p:sp>
      <p:sp>
        <p:nvSpPr>
          <p:cNvPr id="26" name="Text Box 24"/>
          <p:cNvSpPr txBox="1">
            <a:spLocks noChangeArrowheads="1"/>
          </p:cNvSpPr>
          <p:nvPr/>
        </p:nvSpPr>
        <p:spPr bwMode="auto">
          <a:xfrm>
            <a:off x="304800" y="5029200"/>
            <a:ext cx="4876800" cy="822325"/>
          </a:xfrm>
          <a:prstGeom prst="rect">
            <a:avLst/>
          </a:prstGeom>
          <a:noFill/>
          <a:ln w="9525">
            <a:noFill/>
            <a:miter lim="800000"/>
            <a:headEnd/>
            <a:tailEnd/>
          </a:ln>
        </p:spPr>
        <p:txBody>
          <a:bodyPr>
            <a:prstTxWarp prst="textNoShape">
              <a:avLst/>
            </a:prstTxWarp>
            <a:spAutoFit/>
          </a:bodyPr>
          <a:lstStyle/>
          <a:p>
            <a:r>
              <a:rPr lang="en-US" b="0"/>
              <a:t>Possessed before Possessor</a:t>
            </a:r>
          </a:p>
          <a:p>
            <a:r>
              <a:rPr lang="en-US" b="0">
                <a:solidFill>
                  <a:schemeClr val="tx2"/>
                </a:solidFill>
              </a:rPr>
              <a:t>Possession</a:t>
            </a:r>
            <a:r>
              <a:rPr lang="en-US" b="0">
                <a:solidFill>
                  <a:srgbClr val="66FF5D"/>
                </a:solidFill>
              </a:rPr>
              <a:t> </a:t>
            </a:r>
            <a:r>
              <a:rPr lang="en-US" b="0">
                <a:solidFill>
                  <a:schemeClr val="hlink"/>
                </a:solidFill>
              </a:rPr>
              <a:t>Possessor</a:t>
            </a:r>
            <a:endParaRPr lang="en-US" b="0">
              <a:solidFill>
                <a:schemeClr val="folHlink"/>
              </a:solidFill>
            </a:endParaRPr>
          </a:p>
        </p:txBody>
      </p:sp>
      <p:sp>
        <p:nvSpPr>
          <p:cNvPr id="27" name="Oval 26"/>
          <p:cNvSpPr>
            <a:spLocks noChangeArrowheads="1"/>
          </p:cNvSpPr>
          <p:nvPr/>
        </p:nvSpPr>
        <p:spPr bwMode="auto">
          <a:xfrm>
            <a:off x="5105400" y="1371600"/>
            <a:ext cx="304800" cy="304800"/>
          </a:xfrm>
          <a:prstGeom prst="ellipse">
            <a:avLst/>
          </a:prstGeom>
          <a:solidFill>
            <a:schemeClr val="bg2"/>
          </a:solidFill>
          <a:ln w="9525">
            <a:solidFill>
              <a:schemeClr val="tx1"/>
            </a:solidFill>
            <a:round/>
            <a:headEnd/>
            <a:tailEnd/>
          </a:ln>
        </p:spPr>
        <p:txBody>
          <a:bodyPr wrap="none" anchor="ctr">
            <a:prstTxWarp prst="textNoShape">
              <a:avLst/>
            </a:prstTxWarp>
          </a:bodyPr>
          <a:lstStyle/>
          <a:p>
            <a:endParaRPr lang="en-US"/>
          </a:p>
        </p:txBody>
      </p:sp>
      <p:sp>
        <p:nvSpPr>
          <p:cNvPr id="28" name="Oval 32"/>
          <p:cNvSpPr>
            <a:spLocks noChangeArrowheads="1"/>
          </p:cNvSpPr>
          <p:nvPr/>
        </p:nvSpPr>
        <p:spPr bwMode="auto">
          <a:xfrm>
            <a:off x="5105400" y="1752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9" name="Oval 28"/>
          <p:cNvSpPr>
            <a:spLocks noChangeArrowheads="1"/>
          </p:cNvSpPr>
          <p:nvPr/>
        </p:nvSpPr>
        <p:spPr bwMode="auto">
          <a:xfrm>
            <a:off x="3581400" y="26670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7939" name="Text Box 3"/>
          <p:cNvSpPr txBox="1">
            <a:spLocks noChangeArrowheads="1"/>
          </p:cNvSpPr>
          <p:nvPr/>
        </p:nvSpPr>
        <p:spPr bwMode="auto">
          <a:xfrm>
            <a:off x="304800" y="1600200"/>
            <a:ext cx="5562600" cy="2800766"/>
          </a:xfrm>
          <a:prstGeom prst="rect">
            <a:avLst/>
          </a:prstGeom>
          <a:noFill/>
          <a:ln w="9525">
            <a:noFill/>
            <a:miter lim="800000"/>
            <a:headEnd/>
            <a:tailEnd/>
          </a:ln>
        </p:spPr>
        <p:txBody>
          <a:bodyPr wrap="square">
            <a:prstTxWarp prst="textNoShape">
              <a:avLst/>
            </a:prstTxWarp>
            <a:spAutoFit/>
          </a:bodyPr>
          <a:lstStyle/>
          <a:p>
            <a:endParaRPr lang="en-US" sz="2200" b="0"/>
          </a:p>
          <a:p>
            <a:r>
              <a:rPr lang="en-US" sz="2200" b="0"/>
              <a:t>If this grammar can analyze the data point, increase the probability of all participating parameters values slightly </a:t>
            </a:r>
            <a:r>
              <a:rPr lang="en-US" sz="2200" b="0">
                <a:solidFill>
                  <a:schemeClr val="bg2"/>
                </a:solidFill>
              </a:rPr>
              <a:t>(reward each value)</a:t>
            </a:r>
            <a:r>
              <a:rPr lang="en-US" sz="2200" b="0">
                <a:solidFill>
                  <a:srgbClr val="000000"/>
                </a:solidFill>
              </a:rPr>
              <a:t>.</a:t>
            </a:r>
          </a:p>
          <a:p>
            <a:endParaRPr lang="en-US" sz="2200" b="0"/>
          </a:p>
          <a:p>
            <a:endParaRPr lang="en-US" sz="2200" b="0"/>
          </a:p>
          <a:p>
            <a:endParaRPr lang="en-US" sz="2200" b="0"/>
          </a:p>
        </p:txBody>
      </p:sp>
      <p:sp>
        <p:nvSpPr>
          <p:cNvPr id="1447940" name="Rectangle 4"/>
          <p:cNvSpPr>
            <a:spLocks noGrp="1" noChangeArrowheads="1"/>
          </p:cNvSpPr>
          <p:nvPr>
            <p:ph type="title" idx="4294967295"/>
          </p:nvPr>
        </p:nvSpPr>
        <p:spPr>
          <a:xfrm>
            <a:off x="0" y="0"/>
            <a:ext cx="9144000" cy="1143000"/>
          </a:xfrm>
          <a:noFill/>
        </p:spPr>
        <p:txBody>
          <a:bodyPr/>
          <a:lstStyle/>
          <a:p>
            <a:pPr eaLnBrk="1" hangingPunct="1"/>
            <a:r>
              <a:rPr lang="en-US" sz="3200"/>
              <a:t>The Learning Algorithm</a:t>
            </a:r>
            <a:endParaRPr lang="en-US" sz="3200">
              <a:sym typeface="Symbol" pitchFamily="-84" charset="2"/>
            </a:endParaRPr>
          </a:p>
        </p:txBody>
      </p:sp>
      <p:sp>
        <p:nvSpPr>
          <p:cNvPr id="1447954" name="Text Box 34"/>
          <p:cNvSpPr txBox="1">
            <a:spLocks noChangeArrowheads="1"/>
          </p:cNvSpPr>
          <p:nvPr/>
        </p:nvSpPr>
        <p:spPr bwMode="auto">
          <a:xfrm>
            <a:off x="6705600" y="4953000"/>
            <a:ext cx="1924050" cy="336550"/>
          </a:xfrm>
          <a:prstGeom prst="rect">
            <a:avLst/>
          </a:prstGeom>
          <a:noFill/>
          <a:ln w="9525">
            <a:noFill/>
            <a:miter lim="800000"/>
            <a:headEnd/>
            <a:tailEnd/>
          </a:ln>
        </p:spPr>
        <p:txBody>
          <a:bodyPr wrap="none">
            <a:prstTxWarp prst="textNoShape">
              <a:avLst/>
            </a:prstTxWarp>
            <a:spAutoFit/>
          </a:bodyPr>
          <a:lstStyle/>
          <a:p>
            <a:r>
              <a:rPr lang="en-US" sz="1600" b="0">
                <a:solidFill>
                  <a:schemeClr val="bg2"/>
                </a:solidFill>
              </a:rPr>
              <a:t>successful analysis</a:t>
            </a:r>
          </a:p>
        </p:txBody>
      </p:sp>
      <p:sp>
        <p:nvSpPr>
          <p:cNvPr id="1447955" name="Freeform 35"/>
          <p:cNvSpPr>
            <a:spLocks/>
          </p:cNvSpPr>
          <p:nvPr/>
        </p:nvSpPr>
        <p:spPr bwMode="auto">
          <a:xfrm>
            <a:off x="5600700" y="2667000"/>
            <a:ext cx="1028700" cy="2286000"/>
          </a:xfrm>
          <a:custGeom>
            <a:avLst/>
            <a:gdLst>
              <a:gd name="T0" fmla="*/ 2147483647 w 600"/>
              <a:gd name="T1" fmla="*/ 2147483647 h 1248"/>
              <a:gd name="T2" fmla="*/ 2147483647 w 600"/>
              <a:gd name="T3" fmla="*/ 2147483647 h 1248"/>
              <a:gd name="T4" fmla="*/ 2147483647 w 600"/>
              <a:gd name="T5" fmla="*/ 0 h 1248"/>
              <a:gd name="T6" fmla="*/ 0 60000 65536"/>
              <a:gd name="T7" fmla="*/ 0 60000 65536"/>
              <a:gd name="T8" fmla="*/ 0 60000 65536"/>
              <a:gd name="T9" fmla="*/ 0 w 600"/>
              <a:gd name="T10" fmla="*/ 0 h 1248"/>
              <a:gd name="T11" fmla="*/ 600 w 600"/>
              <a:gd name="T12" fmla="*/ 1248 h 1248"/>
            </a:gdLst>
            <a:ahLst/>
            <a:cxnLst>
              <a:cxn ang="T6">
                <a:pos x="T0" y="T1"/>
              </a:cxn>
              <a:cxn ang="T7">
                <a:pos x="T2" y="T3"/>
              </a:cxn>
              <a:cxn ang="T8">
                <a:pos x="T4" y="T5"/>
              </a:cxn>
            </a:cxnLst>
            <a:rect l="T9" t="T10" r="T11" b="T12"/>
            <a:pathLst>
              <a:path w="600" h="1248">
                <a:moveTo>
                  <a:pt x="456" y="1248"/>
                </a:moveTo>
                <a:cubicBezTo>
                  <a:pt x="228" y="1016"/>
                  <a:pt x="0" y="784"/>
                  <a:pt x="24" y="576"/>
                </a:cubicBezTo>
                <a:cubicBezTo>
                  <a:pt x="48" y="368"/>
                  <a:pt x="324" y="184"/>
                  <a:pt x="600" y="0"/>
                </a:cubicBezTo>
              </a:path>
            </a:pathLst>
          </a:custGeom>
          <a:noFill/>
          <a:ln w="9525">
            <a:solidFill>
              <a:schemeClr val="bg2"/>
            </a:solidFill>
            <a:round/>
            <a:headEnd/>
            <a:tailEnd/>
          </a:ln>
        </p:spPr>
        <p:txBody>
          <a:bodyPr wrap="none" anchor="ctr">
            <a:prstTxWarp prst="textNoShape">
              <a:avLst/>
            </a:prstTxWarp>
          </a:bodyPr>
          <a:lstStyle/>
          <a:p>
            <a:endParaRPr lang="en-US" b="0"/>
          </a:p>
        </p:txBody>
      </p:sp>
      <p:sp>
        <p:nvSpPr>
          <p:cNvPr id="1447982" name="Line 27"/>
          <p:cNvSpPr>
            <a:spLocks noChangeShapeType="1"/>
          </p:cNvSpPr>
          <p:nvPr/>
        </p:nvSpPr>
        <p:spPr bwMode="auto">
          <a:xfrm flipH="1">
            <a:off x="7696200" y="3505200"/>
            <a:ext cx="0" cy="685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447983" name="Oval 28"/>
          <p:cNvSpPr>
            <a:spLocks noChangeArrowheads="1"/>
          </p:cNvSpPr>
          <p:nvPr/>
        </p:nvSpPr>
        <p:spPr bwMode="auto">
          <a:xfrm>
            <a:off x="6705600" y="44196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7984" name="Oval 29"/>
          <p:cNvSpPr>
            <a:spLocks noChangeArrowheads="1"/>
          </p:cNvSpPr>
          <p:nvPr/>
        </p:nvSpPr>
        <p:spPr bwMode="auto">
          <a:xfrm>
            <a:off x="7086600" y="4419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447985" name="Oval 30"/>
          <p:cNvSpPr>
            <a:spLocks noChangeArrowheads="1"/>
          </p:cNvSpPr>
          <p:nvPr/>
        </p:nvSpPr>
        <p:spPr bwMode="auto">
          <a:xfrm>
            <a:off x="7467600" y="4419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447986" name="Oval 31"/>
          <p:cNvSpPr>
            <a:spLocks noChangeArrowheads="1"/>
          </p:cNvSpPr>
          <p:nvPr/>
        </p:nvSpPr>
        <p:spPr bwMode="auto">
          <a:xfrm>
            <a:off x="7848600" y="4419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447987" name="Oval 32"/>
          <p:cNvSpPr>
            <a:spLocks noChangeArrowheads="1"/>
          </p:cNvSpPr>
          <p:nvPr/>
        </p:nvSpPr>
        <p:spPr bwMode="auto">
          <a:xfrm>
            <a:off x="8229600" y="44196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47988" name="AutoShape 33"/>
          <p:cNvSpPr>
            <a:spLocks noChangeArrowheads="1"/>
          </p:cNvSpPr>
          <p:nvPr/>
        </p:nvSpPr>
        <p:spPr bwMode="auto">
          <a:xfrm>
            <a:off x="6629400" y="4343400"/>
            <a:ext cx="1981200" cy="457200"/>
          </a:xfrm>
          <a:prstGeom prst="roundRect">
            <a:avLst>
              <a:gd name="adj" fmla="val 16667"/>
            </a:avLst>
          </a:prstGeom>
          <a:noFill/>
          <a:ln w="15875">
            <a:solidFill>
              <a:schemeClr val="tx1"/>
            </a:solidFill>
            <a:round/>
            <a:headEnd/>
            <a:tailEnd/>
          </a:ln>
        </p:spPr>
        <p:txBody>
          <a:bodyPr>
            <a:prstTxWarp prst="textNoShape">
              <a:avLst/>
            </a:prstTxWarp>
          </a:bodyPr>
          <a:lstStyle/>
          <a:p>
            <a:endParaRPr lang="en-US" b="0"/>
          </a:p>
        </p:txBody>
      </p:sp>
      <p:sp>
        <p:nvSpPr>
          <p:cNvPr id="36" name="Text Box 12"/>
          <p:cNvSpPr txBox="1">
            <a:spLocks noChangeArrowheads="1"/>
          </p:cNvSpPr>
          <p:nvPr/>
        </p:nvSpPr>
        <p:spPr bwMode="auto">
          <a:xfrm>
            <a:off x="66294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0.2</a:t>
            </a:r>
          </a:p>
        </p:txBody>
      </p:sp>
      <p:sp>
        <p:nvSpPr>
          <p:cNvPr id="37" name="Text Box 18"/>
          <p:cNvSpPr txBox="1">
            <a:spLocks noChangeArrowheads="1"/>
          </p:cNvSpPr>
          <p:nvPr/>
        </p:nvSpPr>
        <p:spPr bwMode="auto">
          <a:xfrm>
            <a:off x="6629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0.8</a:t>
            </a:r>
          </a:p>
        </p:txBody>
      </p:sp>
      <p:sp>
        <p:nvSpPr>
          <p:cNvPr id="38" name="Text Box 19"/>
          <p:cNvSpPr txBox="1">
            <a:spLocks noChangeArrowheads="1"/>
          </p:cNvSpPr>
          <p:nvPr/>
        </p:nvSpPr>
        <p:spPr bwMode="auto">
          <a:xfrm>
            <a:off x="7010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0.7</a:t>
            </a:r>
          </a:p>
        </p:txBody>
      </p:sp>
      <p:sp>
        <p:nvSpPr>
          <p:cNvPr id="39" name="Text Box 20"/>
          <p:cNvSpPr txBox="1">
            <a:spLocks noChangeArrowheads="1"/>
          </p:cNvSpPr>
          <p:nvPr/>
        </p:nvSpPr>
        <p:spPr bwMode="auto">
          <a:xfrm>
            <a:off x="7467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0.2</a:t>
            </a:r>
          </a:p>
        </p:txBody>
      </p:sp>
      <p:sp>
        <p:nvSpPr>
          <p:cNvPr id="40" name="Text Box 21"/>
          <p:cNvSpPr txBox="1">
            <a:spLocks noChangeArrowheads="1"/>
          </p:cNvSpPr>
          <p:nvPr/>
        </p:nvSpPr>
        <p:spPr bwMode="auto">
          <a:xfrm>
            <a:off x="7848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0.3</a:t>
            </a:r>
          </a:p>
        </p:txBody>
      </p:sp>
      <p:sp>
        <p:nvSpPr>
          <p:cNvPr id="41" name="Text Box 22"/>
          <p:cNvSpPr txBox="1">
            <a:spLocks noChangeArrowheads="1"/>
          </p:cNvSpPr>
          <p:nvPr/>
        </p:nvSpPr>
        <p:spPr bwMode="auto">
          <a:xfrm>
            <a:off x="83058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0.9</a:t>
            </a:r>
          </a:p>
        </p:txBody>
      </p:sp>
      <p:sp>
        <p:nvSpPr>
          <p:cNvPr id="42" name="Text Box 23"/>
          <p:cNvSpPr txBox="1">
            <a:spLocks noChangeArrowheads="1"/>
          </p:cNvSpPr>
          <p:nvPr/>
        </p:nvSpPr>
        <p:spPr bwMode="auto">
          <a:xfrm>
            <a:off x="70866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0.3</a:t>
            </a:r>
          </a:p>
        </p:txBody>
      </p:sp>
      <p:sp>
        <p:nvSpPr>
          <p:cNvPr id="43" name="Text Box 24"/>
          <p:cNvSpPr txBox="1">
            <a:spLocks noChangeArrowheads="1"/>
          </p:cNvSpPr>
          <p:nvPr/>
        </p:nvSpPr>
        <p:spPr bwMode="auto">
          <a:xfrm>
            <a:off x="7543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0.8</a:t>
            </a:r>
          </a:p>
        </p:txBody>
      </p:sp>
      <p:sp>
        <p:nvSpPr>
          <p:cNvPr id="44" name="Text Box 25"/>
          <p:cNvSpPr txBox="1">
            <a:spLocks noChangeArrowheads="1"/>
          </p:cNvSpPr>
          <p:nvPr/>
        </p:nvSpPr>
        <p:spPr bwMode="auto">
          <a:xfrm>
            <a:off x="7924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0.7</a:t>
            </a:r>
          </a:p>
        </p:txBody>
      </p:sp>
      <p:sp>
        <p:nvSpPr>
          <p:cNvPr id="45" name="Text Box 26"/>
          <p:cNvSpPr txBox="1">
            <a:spLocks noChangeArrowheads="1"/>
          </p:cNvSpPr>
          <p:nvPr/>
        </p:nvSpPr>
        <p:spPr bwMode="auto">
          <a:xfrm>
            <a:off x="83820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0.1</a:t>
            </a:r>
          </a:p>
        </p:txBody>
      </p:sp>
      <p:sp>
        <p:nvSpPr>
          <p:cNvPr id="46" name="Oval 34"/>
          <p:cNvSpPr>
            <a:spLocks noChangeArrowheads="1"/>
          </p:cNvSpPr>
          <p:nvPr/>
        </p:nvSpPr>
        <p:spPr bwMode="auto">
          <a:xfrm>
            <a:off x="6781800" y="23622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47" name="Oval 35"/>
          <p:cNvSpPr>
            <a:spLocks noChangeArrowheads="1"/>
          </p:cNvSpPr>
          <p:nvPr/>
        </p:nvSpPr>
        <p:spPr bwMode="auto">
          <a:xfrm>
            <a:off x="7162800" y="2362200"/>
            <a:ext cx="304800" cy="304800"/>
          </a:xfrm>
          <a:prstGeom prst="ellipse">
            <a:avLst/>
          </a:prstGeom>
          <a:solidFill>
            <a:schemeClr val="tx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48" name="Oval 36"/>
          <p:cNvSpPr>
            <a:spLocks noChangeArrowheads="1"/>
          </p:cNvSpPr>
          <p:nvPr/>
        </p:nvSpPr>
        <p:spPr bwMode="auto">
          <a:xfrm>
            <a:off x="7543800" y="2362200"/>
            <a:ext cx="304800" cy="304800"/>
          </a:xfrm>
          <a:prstGeom prst="ellipse">
            <a:avLst/>
          </a:prstGeom>
          <a:solidFill>
            <a:schemeClr val="accent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49" name="Oval 37"/>
          <p:cNvSpPr>
            <a:spLocks noChangeArrowheads="1"/>
          </p:cNvSpPr>
          <p:nvPr/>
        </p:nvSpPr>
        <p:spPr bwMode="auto">
          <a:xfrm>
            <a:off x="7924800" y="2362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50" name="Oval 38"/>
          <p:cNvSpPr>
            <a:spLocks noChangeArrowheads="1"/>
          </p:cNvSpPr>
          <p:nvPr/>
        </p:nvSpPr>
        <p:spPr bwMode="auto">
          <a:xfrm>
            <a:off x="8305800" y="2362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51" name="Oval 39"/>
          <p:cNvSpPr>
            <a:spLocks noChangeArrowheads="1"/>
          </p:cNvSpPr>
          <p:nvPr/>
        </p:nvSpPr>
        <p:spPr bwMode="auto">
          <a:xfrm>
            <a:off x="6781800" y="2743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b="0"/>
          </a:p>
        </p:txBody>
      </p:sp>
      <p:sp>
        <p:nvSpPr>
          <p:cNvPr id="52" name="Oval 40"/>
          <p:cNvSpPr>
            <a:spLocks noChangeArrowheads="1"/>
          </p:cNvSpPr>
          <p:nvPr/>
        </p:nvSpPr>
        <p:spPr bwMode="auto">
          <a:xfrm>
            <a:off x="7162800" y="2743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53" name="Oval 41"/>
          <p:cNvSpPr>
            <a:spLocks noChangeArrowheads="1"/>
          </p:cNvSpPr>
          <p:nvPr/>
        </p:nvSpPr>
        <p:spPr bwMode="auto">
          <a:xfrm>
            <a:off x="7543800" y="2743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54" name="Oval 42"/>
          <p:cNvSpPr>
            <a:spLocks noChangeArrowheads="1"/>
          </p:cNvSpPr>
          <p:nvPr/>
        </p:nvSpPr>
        <p:spPr bwMode="auto">
          <a:xfrm>
            <a:off x="7924800" y="2743200"/>
            <a:ext cx="304800" cy="304800"/>
          </a:xfrm>
          <a:prstGeom prst="ellipse">
            <a:avLst/>
          </a:prstGeom>
          <a:solidFill>
            <a:schemeClr val="folHlink">
              <a:alpha val="39999"/>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55" name="Oval 43"/>
          <p:cNvSpPr>
            <a:spLocks noChangeArrowheads="1"/>
          </p:cNvSpPr>
          <p:nvPr/>
        </p:nvSpPr>
        <p:spPr bwMode="auto">
          <a:xfrm>
            <a:off x="8305800" y="27432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04800" y="1600200"/>
            <a:ext cx="5562600" cy="2800766"/>
          </a:xfrm>
          <a:prstGeom prst="rect">
            <a:avLst/>
          </a:prstGeom>
          <a:noFill/>
          <a:ln w="9525">
            <a:noFill/>
            <a:miter lim="800000"/>
            <a:headEnd/>
            <a:tailEnd/>
          </a:ln>
        </p:spPr>
        <p:txBody>
          <a:bodyPr wrap="square">
            <a:prstTxWarp prst="textNoShape">
              <a:avLst/>
            </a:prstTxWarp>
            <a:spAutoFit/>
          </a:bodyPr>
          <a:lstStyle/>
          <a:p>
            <a:endParaRPr lang="en-US" sz="2200" b="0"/>
          </a:p>
          <a:p>
            <a:r>
              <a:rPr lang="en-US" sz="2200" b="0"/>
              <a:t>If this grammar can analyze the data point, increase the probability of all participating parameters values slightly </a:t>
            </a:r>
            <a:r>
              <a:rPr lang="en-US" sz="2200" b="0">
                <a:solidFill>
                  <a:schemeClr val="bg2"/>
                </a:solidFill>
              </a:rPr>
              <a:t>(reward each value)</a:t>
            </a:r>
            <a:r>
              <a:rPr lang="en-US" sz="2200" b="0">
                <a:solidFill>
                  <a:srgbClr val="000000"/>
                </a:solidFill>
              </a:rPr>
              <a:t>.</a:t>
            </a:r>
          </a:p>
          <a:p>
            <a:endParaRPr lang="en-US" sz="2200" b="0"/>
          </a:p>
          <a:p>
            <a:endParaRPr lang="en-US" sz="2200" b="0"/>
          </a:p>
          <a:p>
            <a:endParaRPr lang="en-US" sz="2200" b="0"/>
          </a:p>
        </p:txBody>
      </p:sp>
      <p:sp>
        <p:nvSpPr>
          <p:cNvPr id="3" name="Rectangle 4"/>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tx2"/>
                </a:solidFill>
                <a:effectLst/>
                <a:uLnTx/>
                <a:uFillTx/>
                <a:latin typeface="+mj-lt"/>
                <a:ea typeface="+mj-ea"/>
                <a:cs typeface="+mj-cs"/>
              </a:rPr>
              <a:t>The Learning Algorithm</a:t>
            </a:r>
            <a:endParaRPr kumimoji="0" lang="en-US" sz="3200" b="0" i="0" u="none" strike="noStrike" kern="0" cap="none" spc="0" normalizeH="0" baseline="0" noProof="0" smtClean="0">
              <a:ln>
                <a:noFill/>
              </a:ln>
              <a:solidFill>
                <a:schemeClr val="tx2"/>
              </a:solidFill>
              <a:effectLst/>
              <a:uLnTx/>
              <a:uFillTx/>
              <a:latin typeface="+mj-lt"/>
              <a:ea typeface="+mj-ea"/>
              <a:cs typeface="+mj-cs"/>
              <a:sym typeface="Symbol" pitchFamily="-84" charset="2"/>
            </a:endParaRPr>
          </a:p>
        </p:txBody>
      </p:sp>
      <p:sp>
        <p:nvSpPr>
          <p:cNvPr id="4" name="Text Box 34"/>
          <p:cNvSpPr txBox="1">
            <a:spLocks noChangeArrowheads="1"/>
          </p:cNvSpPr>
          <p:nvPr/>
        </p:nvSpPr>
        <p:spPr bwMode="auto">
          <a:xfrm>
            <a:off x="6705600" y="4953000"/>
            <a:ext cx="1924050" cy="336550"/>
          </a:xfrm>
          <a:prstGeom prst="rect">
            <a:avLst/>
          </a:prstGeom>
          <a:noFill/>
          <a:ln w="9525">
            <a:noFill/>
            <a:miter lim="800000"/>
            <a:headEnd/>
            <a:tailEnd/>
          </a:ln>
        </p:spPr>
        <p:txBody>
          <a:bodyPr wrap="none">
            <a:prstTxWarp prst="textNoShape">
              <a:avLst/>
            </a:prstTxWarp>
            <a:spAutoFit/>
          </a:bodyPr>
          <a:lstStyle/>
          <a:p>
            <a:r>
              <a:rPr lang="en-US" sz="1600" b="0">
                <a:solidFill>
                  <a:schemeClr val="bg2"/>
                </a:solidFill>
              </a:rPr>
              <a:t>successful analysis</a:t>
            </a:r>
          </a:p>
        </p:txBody>
      </p:sp>
      <p:sp>
        <p:nvSpPr>
          <p:cNvPr id="5" name="Freeform 35"/>
          <p:cNvSpPr>
            <a:spLocks/>
          </p:cNvSpPr>
          <p:nvPr/>
        </p:nvSpPr>
        <p:spPr bwMode="auto">
          <a:xfrm>
            <a:off x="5600700" y="2667000"/>
            <a:ext cx="1028700" cy="2286000"/>
          </a:xfrm>
          <a:custGeom>
            <a:avLst/>
            <a:gdLst>
              <a:gd name="T0" fmla="*/ 2147483647 w 600"/>
              <a:gd name="T1" fmla="*/ 2147483647 h 1248"/>
              <a:gd name="T2" fmla="*/ 2147483647 w 600"/>
              <a:gd name="T3" fmla="*/ 2147483647 h 1248"/>
              <a:gd name="T4" fmla="*/ 2147483647 w 600"/>
              <a:gd name="T5" fmla="*/ 0 h 1248"/>
              <a:gd name="T6" fmla="*/ 0 60000 65536"/>
              <a:gd name="T7" fmla="*/ 0 60000 65536"/>
              <a:gd name="T8" fmla="*/ 0 60000 65536"/>
              <a:gd name="T9" fmla="*/ 0 w 600"/>
              <a:gd name="T10" fmla="*/ 0 h 1248"/>
              <a:gd name="T11" fmla="*/ 600 w 600"/>
              <a:gd name="T12" fmla="*/ 1248 h 1248"/>
            </a:gdLst>
            <a:ahLst/>
            <a:cxnLst>
              <a:cxn ang="T6">
                <a:pos x="T0" y="T1"/>
              </a:cxn>
              <a:cxn ang="T7">
                <a:pos x="T2" y="T3"/>
              </a:cxn>
              <a:cxn ang="T8">
                <a:pos x="T4" y="T5"/>
              </a:cxn>
            </a:cxnLst>
            <a:rect l="T9" t="T10" r="T11" b="T12"/>
            <a:pathLst>
              <a:path w="600" h="1248">
                <a:moveTo>
                  <a:pt x="456" y="1248"/>
                </a:moveTo>
                <a:cubicBezTo>
                  <a:pt x="228" y="1016"/>
                  <a:pt x="0" y="784"/>
                  <a:pt x="24" y="576"/>
                </a:cubicBezTo>
                <a:cubicBezTo>
                  <a:pt x="48" y="368"/>
                  <a:pt x="324" y="184"/>
                  <a:pt x="600" y="0"/>
                </a:cubicBezTo>
              </a:path>
            </a:pathLst>
          </a:custGeom>
          <a:noFill/>
          <a:ln w="9525">
            <a:solidFill>
              <a:schemeClr val="bg2"/>
            </a:solidFill>
            <a:round/>
            <a:headEnd/>
            <a:tailEnd/>
          </a:ln>
        </p:spPr>
        <p:txBody>
          <a:bodyPr wrap="none" anchor="ctr">
            <a:prstTxWarp prst="textNoShape">
              <a:avLst/>
            </a:prstTxWarp>
          </a:bodyPr>
          <a:lstStyle/>
          <a:p>
            <a:endParaRPr lang="en-US" b="0"/>
          </a:p>
        </p:txBody>
      </p:sp>
      <p:sp>
        <p:nvSpPr>
          <p:cNvPr id="6" name="Text Box 12"/>
          <p:cNvSpPr txBox="1">
            <a:spLocks noChangeArrowheads="1"/>
          </p:cNvSpPr>
          <p:nvPr/>
        </p:nvSpPr>
        <p:spPr bwMode="auto">
          <a:xfrm>
            <a:off x="6629400" y="20574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accent1"/>
                </a:solidFill>
              </a:rPr>
              <a:t>0.3</a:t>
            </a:r>
          </a:p>
        </p:txBody>
      </p:sp>
      <p:sp>
        <p:nvSpPr>
          <p:cNvPr id="7" name="Text Box 18"/>
          <p:cNvSpPr txBox="1">
            <a:spLocks noChangeArrowheads="1"/>
          </p:cNvSpPr>
          <p:nvPr/>
        </p:nvSpPr>
        <p:spPr bwMode="auto">
          <a:xfrm>
            <a:off x="6629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0.7</a:t>
            </a:r>
          </a:p>
        </p:txBody>
      </p:sp>
      <p:sp>
        <p:nvSpPr>
          <p:cNvPr id="8" name="Text Box 19"/>
          <p:cNvSpPr txBox="1">
            <a:spLocks noChangeArrowheads="1"/>
          </p:cNvSpPr>
          <p:nvPr/>
        </p:nvSpPr>
        <p:spPr bwMode="auto">
          <a:xfrm>
            <a:off x="7010400" y="30480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tx2"/>
                </a:solidFill>
              </a:rPr>
              <a:t>0.8</a:t>
            </a:r>
          </a:p>
        </p:txBody>
      </p:sp>
      <p:sp>
        <p:nvSpPr>
          <p:cNvPr id="9" name="Text Box 20"/>
          <p:cNvSpPr txBox="1">
            <a:spLocks noChangeArrowheads="1"/>
          </p:cNvSpPr>
          <p:nvPr/>
        </p:nvSpPr>
        <p:spPr bwMode="auto">
          <a:xfrm>
            <a:off x="7467600" y="30480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accent2"/>
                </a:solidFill>
              </a:rPr>
              <a:t>0.3</a:t>
            </a:r>
          </a:p>
        </p:txBody>
      </p:sp>
      <p:sp>
        <p:nvSpPr>
          <p:cNvPr id="10" name="Text Box 21"/>
          <p:cNvSpPr txBox="1">
            <a:spLocks noChangeArrowheads="1"/>
          </p:cNvSpPr>
          <p:nvPr/>
        </p:nvSpPr>
        <p:spPr bwMode="auto">
          <a:xfrm>
            <a:off x="7848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0.2</a:t>
            </a:r>
          </a:p>
        </p:txBody>
      </p:sp>
      <p:sp>
        <p:nvSpPr>
          <p:cNvPr id="11" name="Text Box 22"/>
          <p:cNvSpPr txBox="1">
            <a:spLocks noChangeArrowheads="1"/>
          </p:cNvSpPr>
          <p:nvPr/>
        </p:nvSpPr>
        <p:spPr bwMode="auto">
          <a:xfrm>
            <a:off x="8305800" y="30480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hlink"/>
                </a:solidFill>
              </a:rPr>
              <a:t>1.0</a:t>
            </a:r>
          </a:p>
        </p:txBody>
      </p:sp>
      <p:sp>
        <p:nvSpPr>
          <p:cNvPr id="12" name="Text Box 23"/>
          <p:cNvSpPr txBox="1">
            <a:spLocks noChangeArrowheads="1"/>
          </p:cNvSpPr>
          <p:nvPr/>
        </p:nvSpPr>
        <p:spPr bwMode="auto">
          <a:xfrm>
            <a:off x="70866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0.2</a:t>
            </a:r>
          </a:p>
        </p:txBody>
      </p:sp>
      <p:sp>
        <p:nvSpPr>
          <p:cNvPr id="13" name="Text Box 24"/>
          <p:cNvSpPr txBox="1">
            <a:spLocks noChangeArrowheads="1"/>
          </p:cNvSpPr>
          <p:nvPr/>
        </p:nvSpPr>
        <p:spPr bwMode="auto">
          <a:xfrm>
            <a:off x="7543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0.7</a:t>
            </a:r>
          </a:p>
        </p:txBody>
      </p:sp>
      <p:sp>
        <p:nvSpPr>
          <p:cNvPr id="14" name="Text Box 25"/>
          <p:cNvSpPr txBox="1">
            <a:spLocks noChangeArrowheads="1"/>
          </p:cNvSpPr>
          <p:nvPr/>
        </p:nvSpPr>
        <p:spPr bwMode="auto">
          <a:xfrm>
            <a:off x="7924800" y="20574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folHlink"/>
                </a:solidFill>
              </a:rPr>
              <a:t>0.8</a:t>
            </a:r>
          </a:p>
        </p:txBody>
      </p:sp>
      <p:sp>
        <p:nvSpPr>
          <p:cNvPr id="15" name="Text Box 26"/>
          <p:cNvSpPr txBox="1">
            <a:spLocks noChangeArrowheads="1"/>
          </p:cNvSpPr>
          <p:nvPr/>
        </p:nvSpPr>
        <p:spPr bwMode="auto">
          <a:xfrm>
            <a:off x="83820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0.0</a:t>
            </a:r>
          </a:p>
        </p:txBody>
      </p:sp>
      <p:sp>
        <p:nvSpPr>
          <p:cNvPr id="16" name="Line 27"/>
          <p:cNvSpPr>
            <a:spLocks noChangeShapeType="1"/>
          </p:cNvSpPr>
          <p:nvPr/>
        </p:nvSpPr>
        <p:spPr bwMode="auto">
          <a:xfrm flipV="1">
            <a:off x="7696200" y="3505200"/>
            <a:ext cx="0" cy="685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7" name="Oval 28"/>
          <p:cNvSpPr>
            <a:spLocks noChangeArrowheads="1"/>
          </p:cNvSpPr>
          <p:nvPr/>
        </p:nvSpPr>
        <p:spPr bwMode="auto">
          <a:xfrm>
            <a:off x="6705600" y="44196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8" name="Oval 29"/>
          <p:cNvSpPr>
            <a:spLocks noChangeArrowheads="1"/>
          </p:cNvSpPr>
          <p:nvPr/>
        </p:nvSpPr>
        <p:spPr bwMode="auto">
          <a:xfrm>
            <a:off x="7086600" y="4419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9" name="Oval 30"/>
          <p:cNvSpPr>
            <a:spLocks noChangeArrowheads="1"/>
          </p:cNvSpPr>
          <p:nvPr/>
        </p:nvSpPr>
        <p:spPr bwMode="auto">
          <a:xfrm>
            <a:off x="7467600" y="4419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20" name="Oval 31"/>
          <p:cNvSpPr>
            <a:spLocks noChangeArrowheads="1"/>
          </p:cNvSpPr>
          <p:nvPr/>
        </p:nvSpPr>
        <p:spPr bwMode="auto">
          <a:xfrm>
            <a:off x="7848600" y="4419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21" name="Oval 32"/>
          <p:cNvSpPr>
            <a:spLocks noChangeArrowheads="1"/>
          </p:cNvSpPr>
          <p:nvPr/>
        </p:nvSpPr>
        <p:spPr bwMode="auto">
          <a:xfrm>
            <a:off x="8229600" y="44196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22" name="AutoShape 33"/>
          <p:cNvSpPr>
            <a:spLocks noChangeArrowheads="1"/>
          </p:cNvSpPr>
          <p:nvPr/>
        </p:nvSpPr>
        <p:spPr bwMode="auto">
          <a:xfrm>
            <a:off x="6629400" y="4343400"/>
            <a:ext cx="1981200" cy="457200"/>
          </a:xfrm>
          <a:prstGeom prst="roundRect">
            <a:avLst>
              <a:gd name="adj" fmla="val 16667"/>
            </a:avLst>
          </a:prstGeom>
          <a:noFill/>
          <a:ln w="15875">
            <a:solidFill>
              <a:schemeClr val="tx1"/>
            </a:solidFill>
            <a:round/>
            <a:headEnd/>
            <a:tailEnd/>
          </a:ln>
        </p:spPr>
        <p:txBody>
          <a:bodyPr>
            <a:prstTxWarp prst="textNoShape">
              <a:avLst/>
            </a:prstTxWarp>
          </a:bodyPr>
          <a:lstStyle/>
          <a:p>
            <a:endParaRPr lang="en-US" b="0"/>
          </a:p>
        </p:txBody>
      </p:sp>
      <p:sp>
        <p:nvSpPr>
          <p:cNvPr id="23" name="Oval 34"/>
          <p:cNvSpPr>
            <a:spLocks noChangeArrowheads="1"/>
          </p:cNvSpPr>
          <p:nvPr/>
        </p:nvSpPr>
        <p:spPr bwMode="auto">
          <a:xfrm>
            <a:off x="6781800" y="23622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24" name="Oval 35"/>
          <p:cNvSpPr>
            <a:spLocks noChangeArrowheads="1"/>
          </p:cNvSpPr>
          <p:nvPr/>
        </p:nvSpPr>
        <p:spPr bwMode="auto">
          <a:xfrm>
            <a:off x="7162800" y="2362200"/>
            <a:ext cx="304800" cy="304800"/>
          </a:xfrm>
          <a:prstGeom prst="ellipse">
            <a:avLst/>
          </a:prstGeom>
          <a:solidFill>
            <a:schemeClr val="tx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25" name="Oval 36"/>
          <p:cNvSpPr>
            <a:spLocks noChangeArrowheads="1"/>
          </p:cNvSpPr>
          <p:nvPr/>
        </p:nvSpPr>
        <p:spPr bwMode="auto">
          <a:xfrm>
            <a:off x="7543800" y="2362200"/>
            <a:ext cx="304800" cy="304800"/>
          </a:xfrm>
          <a:prstGeom prst="ellipse">
            <a:avLst/>
          </a:prstGeom>
          <a:solidFill>
            <a:schemeClr val="accent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26" name="Oval 37"/>
          <p:cNvSpPr>
            <a:spLocks noChangeArrowheads="1"/>
          </p:cNvSpPr>
          <p:nvPr/>
        </p:nvSpPr>
        <p:spPr bwMode="auto">
          <a:xfrm>
            <a:off x="7924800" y="2362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27" name="Oval 38"/>
          <p:cNvSpPr>
            <a:spLocks noChangeArrowheads="1"/>
          </p:cNvSpPr>
          <p:nvPr/>
        </p:nvSpPr>
        <p:spPr bwMode="auto">
          <a:xfrm>
            <a:off x="8305800" y="2362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28" name="Oval 39"/>
          <p:cNvSpPr>
            <a:spLocks noChangeArrowheads="1"/>
          </p:cNvSpPr>
          <p:nvPr/>
        </p:nvSpPr>
        <p:spPr bwMode="auto">
          <a:xfrm>
            <a:off x="6781800" y="2743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b="0"/>
          </a:p>
        </p:txBody>
      </p:sp>
      <p:sp>
        <p:nvSpPr>
          <p:cNvPr id="29" name="Oval 40"/>
          <p:cNvSpPr>
            <a:spLocks noChangeArrowheads="1"/>
          </p:cNvSpPr>
          <p:nvPr/>
        </p:nvSpPr>
        <p:spPr bwMode="auto">
          <a:xfrm>
            <a:off x="7162800" y="2743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30" name="Oval 41"/>
          <p:cNvSpPr>
            <a:spLocks noChangeArrowheads="1"/>
          </p:cNvSpPr>
          <p:nvPr/>
        </p:nvSpPr>
        <p:spPr bwMode="auto">
          <a:xfrm>
            <a:off x="7543800" y="2743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31" name="Oval 42"/>
          <p:cNvSpPr>
            <a:spLocks noChangeArrowheads="1"/>
          </p:cNvSpPr>
          <p:nvPr/>
        </p:nvSpPr>
        <p:spPr bwMode="auto">
          <a:xfrm>
            <a:off x="7924800" y="2743200"/>
            <a:ext cx="304800" cy="304800"/>
          </a:xfrm>
          <a:prstGeom prst="ellipse">
            <a:avLst/>
          </a:prstGeom>
          <a:solidFill>
            <a:schemeClr val="folHlink">
              <a:alpha val="39999"/>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32" name="Oval 43"/>
          <p:cNvSpPr>
            <a:spLocks noChangeArrowheads="1"/>
          </p:cNvSpPr>
          <p:nvPr/>
        </p:nvSpPr>
        <p:spPr bwMode="auto">
          <a:xfrm>
            <a:off x="8305800" y="27432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9987" name="Text Box 3"/>
          <p:cNvSpPr txBox="1">
            <a:spLocks noChangeArrowheads="1"/>
          </p:cNvSpPr>
          <p:nvPr/>
        </p:nvSpPr>
        <p:spPr bwMode="auto">
          <a:xfrm>
            <a:off x="381000" y="1600200"/>
            <a:ext cx="5715000" cy="1785104"/>
          </a:xfrm>
          <a:prstGeom prst="rect">
            <a:avLst/>
          </a:prstGeom>
          <a:noFill/>
          <a:ln w="9525">
            <a:noFill/>
            <a:miter lim="800000"/>
            <a:headEnd/>
            <a:tailEnd/>
          </a:ln>
        </p:spPr>
        <p:txBody>
          <a:bodyPr wrap="square">
            <a:prstTxWarp prst="textNoShape">
              <a:avLst/>
            </a:prstTxWarp>
            <a:spAutoFit/>
          </a:bodyPr>
          <a:lstStyle/>
          <a:p>
            <a:endParaRPr lang="en-US" sz="2200" b="0">
              <a:solidFill>
                <a:srgbClr val="FFC424"/>
              </a:solidFill>
            </a:endParaRPr>
          </a:p>
          <a:p>
            <a:r>
              <a:rPr lang="en-US" sz="2200" b="0">
                <a:solidFill>
                  <a:srgbClr val="000000"/>
                </a:solidFill>
              </a:rPr>
              <a:t>If this grammar cannot analyze the data point, decrease the probability of all participating parameters values slightly </a:t>
            </a:r>
            <a:r>
              <a:rPr lang="en-US" sz="2200" b="0">
                <a:solidFill>
                  <a:srgbClr val="8C144A"/>
                </a:solidFill>
              </a:rPr>
              <a:t>(punish each value)</a:t>
            </a:r>
            <a:r>
              <a:rPr lang="en-US" sz="2200" b="0">
                <a:solidFill>
                  <a:srgbClr val="000000"/>
                </a:solidFill>
              </a:rPr>
              <a:t>.</a:t>
            </a:r>
          </a:p>
        </p:txBody>
      </p:sp>
      <p:sp>
        <p:nvSpPr>
          <p:cNvPr id="1449988" name="Rectangle 4"/>
          <p:cNvSpPr>
            <a:spLocks noGrp="1" noChangeArrowheads="1"/>
          </p:cNvSpPr>
          <p:nvPr>
            <p:ph type="title" idx="4294967295"/>
          </p:nvPr>
        </p:nvSpPr>
        <p:spPr>
          <a:xfrm>
            <a:off x="0" y="0"/>
            <a:ext cx="9144000" cy="1143000"/>
          </a:xfrm>
          <a:noFill/>
        </p:spPr>
        <p:txBody>
          <a:bodyPr/>
          <a:lstStyle/>
          <a:p>
            <a:pPr eaLnBrk="1" hangingPunct="1"/>
            <a:r>
              <a:rPr lang="en-US" sz="3200"/>
              <a:t>The Learning Algorithm</a:t>
            </a:r>
            <a:endParaRPr lang="en-US" sz="3200">
              <a:sym typeface="Symbol" pitchFamily="-84" charset="2"/>
            </a:endParaRPr>
          </a:p>
        </p:txBody>
      </p:sp>
      <p:sp>
        <p:nvSpPr>
          <p:cNvPr id="1450001" name="Line 27"/>
          <p:cNvSpPr>
            <a:spLocks noChangeShapeType="1"/>
          </p:cNvSpPr>
          <p:nvPr/>
        </p:nvSpPr>
        <p:spPr bwMode="auto">
          <a:xfrm flipH="1">
            <a:off x="7696200" y="3505200"/>
            <a:ext cx="0" cy="685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450002" name="Text Box 34"/>
          <p:cNvSpPr txBox="1">
            <a:spLocks noChangeArrowheads="1"/>
          </p:cNvSpPr>
          <p:nvPr/>
        </p:nvSpPr>
        <p:spPr bwMode="auto">
          <a:xfrm>
            <a:off x="6705600" y="4953000"/>
            <a:ext cx="2149475"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unsuccessful analysis</a:t>
            </a:r>
          </a:p>
        </p:txBody>
      </p:sp>
      <p:sp>
        <p:nvSpPr>
          <p:cNvPr id="1450003" name="Freeform 35"/>
          <p:cNvSpPr>
            <a:spLocks/>
          </p:cNvSpPr>
          <p:nvPr/>
        </p:nvSpPr>
        <p:spPr bwMode="auto">
          <a:xfrm>
            <a:off x="5600700" y="2667000"/>
            <a:ext cx="1028700" cy="2286000"/>
          </a:xfrm>
          <a:custGeom>
            <a:avLst/>
            <a:gdLst>
              <a:gd name="T0" fmla="*/ 2147483647 w 600"/>
              <a:gd name="T1" fmla="*/ 2147483647 h 1248"/>
              <a:gd name="T2" fmla="*/ 2147483647 w 600"/>
              <a:gd name="T3" fmla="*/ 2147483647 h 1248"/>
              <a:gd name="T4" fmla="*/ 2147483647 w 600"/>
              <a:gd name="T5" fmla="*/ 0 h 1248"/>
              <a:gd name="T6" fmla="*/ 0 60000 65536"/>
              <a:gd name="T7" fmla="*/ 0 60000 65536"/>
              <a:gd name="T8" fmla="*/ 0 60000 65536"/>
              <a:gd name="T9" fmla="*/ 0 w 600"/>
              <a:gd name="T10" fmla="*/ 0 h 1248"/>
              <a:gd name="T11" fmla="*/ 600 w 600"/>
              <a:gd name="T12" fmla="*/ 1248 h 1248"/>
            </a:gdLst>
            <a:ahLst/>
            <a:cxnLst>
              <a:cxn ang="T6">
                <a:pos x="T0" y="T1"/>
              </a:cxn>
              <a:cxn ang="T7">
                <a:pos x="T2" y="T3"/>
              </a:cxn>
              <a:cxn ang="T8">
                <a:pos x="T4" y="T5"/>
              </a:cxn>
            </a:cxnLst>
            <a:rect l="T9" t="T10" r="T11" b="T12"/>
            <a:pathLst>
              <a:path w="600" h="1248">
                <a:moveTo>
                  <a:pt x="456" y="1248"/>
                </a:moveTo>
                <a:cubicBezTo>
                  <a:pt x="228" y="1016"/>
                  <a:pt x="0" y="784"/>
                  <a:pt x="24" y="576"/>
                </a:cubicBezTo>
                <a:cubicBezTo>
                  <a:pt x="48" y="368"/>
                  <a:pt x="324" y="184"/>
                  <a:pt x="600" y="0"/>
                </a:cubicBezTo>
              </a:path>
            </a:pathLst>
          </a:custGeom>
          <a:noFill/>
          <a:ln w="9525">
            <a:solidFill>
              <a:srgbClr val="8C144A"/>
            </a:solidFill>
            <a:round/>
            <a:headEnd/>
            <a:tailEnd/>
          </a:ln>
        </p:spPr>
        <p:txBody>
          <a:bodyPr wrap="none" anchor="ctr">
            <a:prstTxWarp prst="textNoShape">
              <a:avLst/>
            </a:prstTxWarp>
          </a:bodyPr>
          <a:lstStyle/>
          <a:p>
            <a:endParaRPr lang="en-US" b="0">
              <a:solidFill>
                <a:srgbClr val="8C144A"/>
              </a:solidFill>
            </a:endParaRPr>
          </a:p>
        </p:txBody>
      </p:sp>
      <p:sp>
        <p:nvSpPr>
          <p:cNvPr id="1450014" name="Oval 46"/>
          <p:cNvSpPr>
            <a:spLocks noChangeArrowheads="1"/>
          </p:cNvSpPr>
          <p:nvPr/>
        </p:nvSpPr>
        <p:spPr bwMode="auto">
          <a:xfrm>
            <a:off x="6705600" y="44196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450015" name="Oval 47"/>
          <p:cNvSpPr>
            <a:spLocks noChangeArrowheads="1"/>
          </p:cNvSpPr>
          <p:nvPr/>
        </p:nvSpPr>
        <p:spPr bwMode="auto">
          <a:xfrm>
            <a:off x="7086600" y="4419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1450016" name="Oval 48"/>
          <p:cNvSpPr>
            <a:spLocks noChangeArrowheads="1"/>
          </p:cNvSpPr>
          <p:nvPr/>
        </p:nvSpPr>
        <p:spPr bwMode="auto">
          <a:xfrm>
            <a:off x="7467600" y="4419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450017" name="Oval 49"/>
          <p:cNvSpPr>
            <a:spLocks noChangeArrowheads="1"/>
          </p:cNvSpPr>
          <p:nvPr/>
        </p:nvSpPr>
        <p:spPr bwMode="auto">
          <a:xfrm>
            <a:off x="7848600" y="4419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450018" name="AutoShape 51"/>
          <p:cNvSpPr>
            <a:spLocks noChangeArrowheads="1"/>
          </p:cNvSpPr>
          <p:nvPr/>
        </p:nvSpPr>
        <p:spPr bwMode="auto">
          <a:xfrm>
            <a:off x="6629400" y="4343400"/>
            <a:ext cx="1981200" cy="457200"/>
          </a:xfrm>
          <a:prstGeom prst="roundRect">
            <a:avLst>
              <a:gd name="adj" fmla="val 16667"/>
            </a:avLst>
          </a:prstGeom>
          <a:noFill/>
          <a:ln w="15875">
            <a:solidFill>
              <a:schemeClr val="tx1"/>
            </a:solidFill>
            <a:round/>
            <a:headEnd/>
            <a:tailEnd/>
          </a:ln>
        </p:spPr>
        <p:txBody>
          <a:bodyPr>
            <a:prstTxWarp prst="textNoShape">
              <a:avLst/>
            </a:prstTxWarp>
          </a:bodyPr>
          <a:lstStyle/>
          <a:p>
            <a:endParaRPr lang="en-US" b="0"/>
          </a:p>
        </p:txBody>
      </p:sp>
      <p:sp>
        <p:nvSpPr>
          <p:cNvPr id="1450019" name="Oval 53"/>
          <p:cNvSpPr>
            <a:spLocks noChangeArrowheads="1"/>
          </p:cNvSpPr>
          <p:nvPr/>
        </p:nvSpPr>
        <p:spPr bwMode="auto">
          <a:xfrm>
            <a:off x="8229600" y="44196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56" name="Text Box 12"/>
          <p:cNvSpPr txBox="1">
            <a:spLocks noChangeArrowheads="1"/>
          </p:cNvSpPr>
          <p:nvPr/>
        </p:nvSpPr>
        <p:spPr bwMode="auto">
          <a:xfrm>
            <a:off x="66294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0.2</a:t>
            </a:r>
          </a:p>
        </p:txBody>
      </p:sp>
      <p:sp>
        <p:nvSpPr>
          <p:cNvPr id="57" name="Text Box 18"/>
          <p:cNvSpPr txBox="1">
            <a:spLocks noChangeArrowheads="1"/>
          </p:cNvSpPr>
          <p:nvPr/>
        </p:nvSpPr>
        <p:spPr bwMode="auto">
          <a:xfrm>
            <a:off x="6629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0.8</a:t>
            </a:r>
          </a:p>
        </p:txBody>
      </p:sp>
      <p:sp>
        <p:nvSpPr>
          <p:cNvPr id="58" name="Text Box 19"/>
          <p:cNvSpPr txBox="1">
            <a:spLocks noChangeArrowheads="1"/>
          </p:cNvSpPr>
          <p:nvPr/>
        </p:nvSpPr>
        <p:spPr bwMode="auto">
          <a:xfrm>
            <a:off x="7010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0.7</a:t>
            </a:r>
          </a:p>
        </p:txBody>
      </p:sp>
      <p:sp>
        <p:nvSpPr>
          <p:cNvPr id="59" name="Text Box 20"/>
          <p:cNvSpPr txBox="1">
            <a:spLocks noChangeArrowheads="1"/>
          </p:cNvSpPr>
          <p:nvPr/>
        </p:nvSpPr>
        <p:spPr bwMode="auto">
          <a:xfrm>
            <a:off x="7467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0.2</a:t>
            </a:r>
          </a:p>
        </p:txBody>
      </p:sp>
      <p:sp>
        <p:nvSpPr>
          <p:cNvPr id="60" name="Text Box 21"/>
          <p:cNvSpPr txBox="1">
            <a:spLocks noChangeArrowheads="1"/>
          </p:cNvSpPr>
          <p:nvPr/>
        </p:nvSpPr>
        <p:spPr bwMode="auto">
          <a:xfrm>
            <a:off x="7848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0.3</a:t>
            </a:r>
          </a:p>
        </p:txBody>
      </p:sp>
      <p:sp>
        <p:nvSpPr>
          <p:cNvPr id="61" name="Text Box 22"/>
          <p:cNvSpPr txBox="1">
            <a:spLocks noChangeArrowheads="1"/>
          </p:cNvSpPr>
          <p:nvPr/>
        </p:nvSpPr>
        <p:spPr bwMode="auto">
          <a:xfrm>
            <a:off x="83058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0.9</a:t>
            </a:r>
          </a:p>
        </p:txBody>
      </p:sp>
      <p:sp>
        <p:nvSpPr>
          <p:cNvPr id="62" name="Text Box 23"/>
          <p:cNvSpPr txBox="1">
            <a:spLocks noChangeArrowheads="1"/>
          </p:cNvSpPr>
          <p:nvPr/>
        </p:nvSpPr>
        <p:spPr bwMode="auto">
          <a:xfrm>
            <a:off x="70866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0.3</a:t>
            </a:r>
          </a:p>
        </p:txBody>
      </p:sp>
      <p:sp>
        <p:nvSpPr>
          <p:cNvPr id="63" name="Text Box 24"/>
          <p:cNvSpPr txBox="1">
            <a:spLocks noChangeArrowheads="1"/>
          </p:cNvSpPr>
          <p:nvPr/>
        </p:nvSpPr>
        <p:spPr bwMode="auto">
          <a:xfrm>
            <a:off x="7543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0.8</a:t>
            </a:r>
          </a:p>
        </p:txBody>
      </p:sp>
      <p:sp>
        <p:nvSpPr>
          <p:cNvPr id="64" name="Text Box 25"/>
          <p:cNvSpPr txBox="1">
            <a:spLocks noChangeArrowheads="1"/>
          </p:cNvSpPr>
          <p:nvPr/>
        </p:nvSpPr>
        <p:spPr bwMode="auto">
          <a:xfrm>
            <a:off x="7924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0.7</a:t>
            </a:r>
          </a:p>
        </p:txBody>
      </p:sp>
      <p:sp>
        <p:nvSpPr>
          <p:cNvPr id="65" name="Text Box 26"/>
          <p:cNvSpPr txBox="1">
            <a:spLocks noChangeArrowheads="1"/>
          </p:cNvSpPr>
          <p:nvPr/>
        </p:nvSpPr>
        <p:spPr bwMode="auto">
          <a:xfrm>
            <a:off x="83820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0.1</a:t>
            </a:r>
          </a:p>
        </p:txBody>
      </p:sp>
      <p:sp>
        <p:nvSpPr>
          <p:cNvPr id="66" name="Oval 34"/>
          <p:cNvSpPr>
            <a:spLocks noChangeArrowheads="1"/>
          </p:cNvSpPr>
          <p:nvPr/>
        </p:nvSpPr>
        <p:spPr bwMode="auto">
          <a:xfrm>
            <a:off x="6781800" y="23622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67" name="Oval 35"/>
          <p:cNvSpPr>
            <a:spLocks noChangeArrowheads="1"/>
          </p:cNvSpPr>
          <p:nvPr/>
        </p:nvSpPr>
        <p:spPr bwMode="auto">
          <a:xfrm>
            <a:off x="7162800" y="2362200"/>
            <a:ext cx="304800" cy="304800"/>
          </a:xfrm>
          <a:prstGeom prst="ellipse">
            <a:avLst/>
          </a:prstGeom>
          <a:solidFill>
            <a:schemeClr val="tx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68" name="Oval 36"/>
          <p:cNvSpPr>
            <a:spLocks noChangeArrowheads="1"/>
          </p:cNvSpPr>
          <p:nvPr/>
        </p:nvSpPr>
        <p:spPr bwMode="auto">
          <a:xfrm>
            <a:off x="7543800" y="2362200"/>
            <a:ext cx="304800" cy="304800"/>
          </a:xfrm>
          <a:prstGeom prst="ellipse">
            <a:avLst/>
          </a:prstGeom>
          <a:solidFill>
            <a:schemeClr val="accent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69" name="Oval 37"/>
          <p:cNvSpPr>
            <a:spLocks noChangeArrowheads="1"/>
          </p:cNvSpPr>
          <p:nvPr/>
        </p:nvSpPr>
        <p:spPr bwMode="auto">
          <a:xfrm>
            <a:off x="7924800" y="2362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70" name="Oval 38"/>
          <p:cNvSpPr>
            <a:spLocks noChangeArrowheads="1"/>
          </p:cNvSpPr>
          <p:nvPr/>
        </p:nvSpPr>
        <p:spPr bwMode="auto">
          <a:xfrm>
            <a:off x="8305800" y="2362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71" name="Oval 39"/>
          <p:cNvSpPr>
            <a:spLocks noChangeArrowheads="1"/>
          </p:cNvSpPr>
          <p:nvPr/>
        </p:nvSpPr>
        <p:spPr bwMode="auto">
          <a:xfrm>
            <a:off x="6781800" y="2743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b="0"/>
          </a:p>
        </p:txBody>
      </p:sp>
      <p:sp>
        <p:nvSpPr>
          <p:cNvPr id="72" name="Oval 40"/>
          <p:cNvSpPr>
            <a:spLocks noChangeArrowheads="1"/>
          </p:cNvSpPr>
          <p:nvPr/>
        </p:nvSpPr>
        <p:spPr bwMode="auto">
          <a:xfrm>
            <a:off x="7162800" y="2743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73" name="Oval 41"/>
          <p:cNvSpPr>
            <a:spLocks noChangeArrowheads="1"/>
          </p:cNvSpPr>
          <p:nvPr/>
        </p:nvSpPr>
        <p:spPr bwMode="auto">
          <a:xfrm>
            <a:off x="7543800" y="2743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74" name="Oval 42"/>
          <p:cNvSpPr>
            <a:spLocks noChangeArrowheads="1"/>
          </p:cNvSpPr>
          <p:nvPr/>
        </p:nvSpPr>
        <p:spPr bwMode="auto">
          <a:xfrm>
            <a:off x="7924800" y="2743200"/>
            <a:ext cx="304800" cy="304800"/>
          </a:xfrm>
          <a:prstGeom prst="ellipse">
            <a:avLst/>
          </a:prstGeom>
          <a:solidFill>
            <a:schemeClr val="folHlink">
              <a:alpha val="39999"/>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75" name="Oval 43"/>
          <p:cNvSpPr>
            <a:spLocks noChangeArrowheads="1"/>
          </p:cNvSpPr>
          <p:nvPr/>
        </p:nvSpPr>
        <p:spPr bwMode="auto">
          <a:xfrm>
            <a:off x="8305800" y="27432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81000" y="1600200"/>
            <a:ext cx="5715000" cy="1785104"/>
          </a:xfrm>
          <a:prstGeom prst="rect">
            <a:avLst/>
          </a:prstGeom>
          <a:noFill/>
          <a:ln w="9525">
            <a:noFill/>
            <a:miter lim="800000"/>
            <a:headEnd/>
            <a:tailEnd/>
          </a:ln>
        </p:spPr>
        <p:txBody>
          <a:bodyPr wrap="square">
            <a:prstTxWarp prst="textNoShape">
              <a:avLst/>
            </a:prstTxWarp>
            <a:spAutoFit/>
          </a:bodyPr>
          <a:lstStyle/>
          <a:p>
            <a:endParaRPr lang="en-US" sz="2200" b="0">
              <a:solidFill>
                <a:srgbClr val="FFC424"/>
              </a:solidFill>
            </a:endParaRPr>
          </a:p>
          <a:p>
            <a:r>
              <a:rPr lang="en-US" sz="2200" b="0">
                <a:solidFill>
                  <a:srgbClr val="000000"/>
                </a:solidFill>
              </a:rPr>
              <a:t>If this grammar cannot analyze the data point, decrease the probability of all participating parameters values slightly </a:t>
            </a:r>
            <a:r>
              <a:rPr lang="en-US" sz="2200" b="0">
                <a:solidFill>
                  <a:srgbClr val="8C144A"/>
                </a:solidFill>
              </a:rPr>
              <a:t>(punish each value)</a:t>
            </a:r>
            <a:r>
              <a:rPr lang="en-US" sz="2200" b="0">
                <a:solidFill>
                  <a:srgbClr val="000000"/>
                </a:solidFill>
              </a:rPr>
              <a:t>.</a:t>
            </a:r>
          </a:p>
        </p:txBody>
      </p:sp>
      <p:sp>
        <p:nvSpPr>
          <p:cNvPr id="3" name="Rectangle 4"/>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tx2"/>
                </a:solidFill>
                <a:effectLst/>
                <a:uLnTx/>
                <a:uFillTx/>
                <a:latin typeface="+mj-lt"/>
                <a:ea typeface="+mj-ea"/>
                <a:cs typeface="+mj-cs"/>
              </a:rPr>
              <a:t>The Learning Algorithm</a:t>
            </a:r>
            <a:endParaRPr kumimoji="0" lang="en-US" sz="3200" b="0" i="0" u="none" strike="noStrike" kern="0" cap="none" spc="0" normalizeH="0" baseline="0" noProof="0" smtClean="0">
              <a:ln>
                <a:noFill/>
              </a:ln>
              <a:solidFill>
                <a:schemeClr val="tx2"/>
              </a:solidFill>
              <a:effectLst/>
              <a:uLnTx/>
              <a:uFillTx/>
              <a:latin typeface="+mj-lt"/>
              <a:ea typeface="+mj-ea"/>
              <a:cs typeface="+mj-cs"/>
              <a:sym typeface="Symbol" pitchFamily="-84" charset="2"/>
            </a:endParaRPr>
          </a:p>
        </p:txBody>
      </p:sp>
      <p:sp>
        <p:nvSpPr>
          <p:cNvPr id="4" name="Line 27"/>
          <p:cNvSpPr>
            <a:spLocks noChangeShapeType="1"/>
          </p:cNvSpPr>
          <p:nvPr/>
        </p:nvSpPr>
        <p:spPr bwMode="auto">
          <a:xfrm flipV="1">
            <a:off x="7696200" y="3429000"/>
            <a:ext cx="0" cy="685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5" name="Text Box 34"/>
          <p:cNvSpPr txBox="1">
            <a:spLocks noChangeArrowheads="1"/>
          </p:cNvSpPr>
          <p:nvPr/>
        </p:nvSpPr>
        <p:spPr bwMode="auto">
          <a:xfrm>
            <a:off x="6705600" y="4953000"/>
            <a:ext cx="2149475"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unsuccessful analysis</a:t>
            </a:r>
          </a:p>
        </p:txBody>
      </p:sp>
      <p:sp>
        <p:nvSpPr>
          <p:cNvPr id="6" name="Freeform 35"/>
          <p:cNvSpPr>
            <a:spLocks/>
          </p:cNvSpPr>
          <p:nvPr/>
        </p:nvSpPr>
        <p:spPr bwMode="auto">
          <a:xfrm>
            <a:off x="5600700" y="2667000"/>
            <a:ext cx="1028700" cy="2286000"/>
          </a:xfrm>
          <a:custGeom>
            <a:avLst/>
            <a:gdLst>
              <a:gd name="T0" fmla="*/ 2147483647 w 600"/>
              <a:gd name="T1" fmla="*/ 2147483647 h 1248"/>
              <a:gd name="T2" fmla="*/ 2147483647 w 600"/>
              <a:gd name="T3" fmla="*/ 2147483647 h 1248"/>
              <a:gd name="T4" fmla="*/ 2147483647 w 600"/>
              <a:gd name="T5" fmla="*/ 0 h 1248"/>
              <a:gd name="T6" fmla="*/ 0 60000 65536"/>
              <a:gd name="T7" fmla="*/ 0 60000 65536"/>
              <a:gd name="T8" fmla="*/ 0 60000 65536"/>
              <a:gd name="T9" fmla="*/ 0 w 600"/>
              <a:gd name="T10" fmla="*/ 0 h 1248"/>
              <a:gd name="T11" fmla="*/ 600 w 600"/>
              <a:gd name="T12" fmla="*/ 1248 h 1248"/>
            </a:gdLst>
            <a:ahLst/>
            <a:cxnLst>
              <a:cxn ang="T6">
                <a:pos x="T0" y="T1"/>
              </a:cxn>
              <a:cxn ang="T7">
                <a:pos x="T2" y="T3"/>
              </a:cxn>
              <a:cxn ang="T8">
                <a:pos x="T4" y="T5"/>
              </a:cxn>
            </a:cxnLst>
            <a:rect l="T9" t="T10" r="T11" b="T12"/>
            <a:pathLst>
              <a:path w="600" h="1248">
                <a:moveTo>
                  <a:pt x="456" y="1248"/>
                </a:moveTo>
                <a:cubicBezTo>
                  <a:pt x="228" y="1016"/>
                  <a:pt x="0" y="784"/>
                  <a:pt x="24" y="576"/>
                </a:cubicBezTo>
                <a:cubicBezTo>
                  <a:pt x="48" y="368"/>
                  <a:pt x="324" y="184"/>
                  <a:pt x="600" y="0"/>
                </a:cubicBezTo>
              </a:path>
            </a:pathLst>
          </a:custGeom>
          <a:noFill/>
          <a:ln w="9525">
            <a:solidFill>
              <a:srgbClr val="8C144A"/>
            </a:solidFill>
            <a:round/>
            <a:headEnd/>
            <a:tailEnd/>
          </a:ln>
        </p:spPr>
        <p:txBody>
          <a:bodyPr wrap="none" anchor="ctr">
            <a:prstTxWarp prst="textNoShape">
              <a:avLst/>
            </a:prstTxWarp>
          </a:bodyPr>
          <a:lstStyle/>
          <a:p>
            <a:endParaRPr lang="en-US" b="0">
              <a:solidFill>
                <a:srgbClr val="8C144A"/>
              </a:solidFill>
            </a:endParaRPr>
          </a:p>
        </p:txBody>
      </p:sp>
      <p:sp>
        <p:nvSpPr>
          <p:cNvPr id="7" name="Oval 46"/>
          <p:cNvSpPr>
            <a:spLocks noChangeArrowheads="1"/>
          </p:cNvSpPr>
          <p:nvPr/>
        </p:nvSpPr>
        <p:spPr bwMode="auto">
          <a:xfrm>
            <a:off x="6705600" y="44196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8" name="Oval 47"/>
          <p:cNvSpPr>
            <a:spLocks noChangeArrowheads="1"/>
          </p:cNvSpPr>
          <p:nvPr/>
        </p:nvSpPr>
        <p:spPr bwMode="auto">
          <a:xfrm>
            <a:off x="7086600" y="44196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9" name="Oval 48"/>
          <p:cNvSpPr>
            <a:spLocks noChangeArrowheads="1"/>
          </p:cNvSpPr>
          <p:nvPr/>
        </p:nvSpPr>
        <p:spPr bwMode="auto">
          <a:xfrm>
            <a:off x="7467600" y="44196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10" name="Oval 49"/>
          <p:cNvSpPr>
            <a:spLocks noChangeArrowheads="1"/>
          </p:cNvSpPr>
          <p:nvPr/>
        </p:nvSpPr>
        <p:spPr bwMode="auto">
          <a:xfrm>
            <a:off x="7848600" y="44196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11" name="AutoShape 51"/>
          <p:cNvSpPr>
            <a:spLocks noChangeArrowheads="1"/>
          </p:cNvSpPr>
          <p:nvPr/>
        </p:nvSpPr>
        <p:spPr bwMode="auto">
          <a:xfrm>
            <a:off x="6629400" y="4343400"/>
            <a:ext cx="1981200" cy="457200"/>
          </a:xfrm>
          <a:prstGeom prst="roundRect">
            <a:avLst>
              <a:gd name="adj" fmla="val 16667"/>
            </a:avLst>
          </a:prstGeom>
          <a:noFill/>
          <a:ln w="15875">
            <a:solidFill>
              <a:schemeClr val="tx1"/>
            </a:solidFill>
            <a:round/>
            <a:headEnd/>
            <a:tailEnd/>
          </a:ln>
        </p:spPr>
        <p:txBody>
          <a:bodyPr>
            <a:prstTxWarp prst="textNoShape">
              <a:avLst/>
            </a:prstTxWarp>
          </a:bodyPr>
          <a:lstStyle/>
          <a:p>
            <a:endParaRPr lang="en-US" b="0"/>
          </a:p>
        </p:txBody>
      </p:sp>
      <p:sp>
        <p:nvSpPr>
          <p:cNvPr id="12" name="Oval 53"/>
          <p:cNvSpPr>
            <a:spLocks noChangeArrowheads="1"/>
          </p:cNvSpPr>
          <p:nvPr/>
        </p:nvSpPr>
        <p:spPr bwMode="auto">
          <a:xfrm>
            <a:off x="8229600" y="44196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13" name="Text Box 12"/>
          <p:cNvSpPr txBox="1">
            <a:spLocks noChangeArrowheads="1"/>
          </p:cNvSpPr>
          <p:nvPr/>
        </p:nvSpPr>
        <p:spPr bwMode="auto">
          <a:xfrm>
            <a:off x="6629400" y="20574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accent1"/>
                </a:solidFill>
              </a:rPr>
              <a:t>0.1</a:t>
            </a:r>
          </a:p>
        </p:txBody>
      </p:sp>
      <p:sp>
        <p:nvSpPr>
          <p:cNvPr id="14" name="Text Box 18"/>
          <p:cNvSpPr txBox="1">
            <a:spLocks noChangeArrowheads="1"/>
          </p:cNvSpPr>
          <p:nvPr/>
        </p:nvSpPr>
        <p:spPr bwMode="auto">
          <a:xfrm>
            <a:off x="66294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rPr>
              <a:t>0.9</a:t>
            </a:r>
          </a:p>
        </p:txBody>
      </p:sp>
      <p:sp>
        <p:nvSpPr>
          <p:cNvPr id="15" name="Text Box 19"/>
          <p:cNvSpPr txBox="1">
            <a:spLocks noChangeArrowheads="1"/>
          </p:cNvSpPr>
          <p:nvPr/>
        </p:nvSpPr>
        <p:spPr bwMode="auto">
          <a:xfrm>
            <a:off x="7010400" y="30480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tx2"/>
                </a:solidFill>
              </a:rPr>
              <a:t>0.6</a:t>
            </a:r>
          </a:p>
        </p:txBody>
      </p:sp>
      <p:sp>
        <p:nvSpPr>
          <p:cNvPr id="16" name="Text Box 20"/>
          <p:cNvSpPr txBox="1">
            <a:spLocks noChangeArrowheads="1"/>
          </p:cNvSpPr>
          <p:nvPr/>
        </p:nvSpPr>
        <p:spPr bwMode="auto">
          <a:xfrm>
            <a:off x="7467600" y="30480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accent2"/>
                </a:solidFill>
              </a:rPr>
              <a:t>0.9</a:t>
            </a:r>
          </a:p>
        </p:txBody>
      </p:sp>
      <p:sp>
        <p:nvSpPr>
          <p:cNvPr id="17" name="Text Box 21"/>
          <p:cNvSpPr txBox="1">
            <a:spLocks noChangeArrowheads="1"/>
          </p:cNvSpPr>
          <p:nvPr/>
        </p:nvSpPr>
        <p:spPr bwMode="auto">
          <a:xfrm>
            <a:off x="7848600" y="30480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folHlink"/>
                </a:solidFill>
              </a:rPr>
              <a:t>0.4</a:t>
            </a:r>
          </a:p>
        </p:txBody>
      </p:sp>
      <p:sp>
        <p:nvSpPr>
          <p:cNvPr id="18" name="Text Box 22"/>
          <p:cNvSpPr txBox="1">
            <a:spLocks noChangeArrowheads="1"/>
          </p:cNvSpPr>
          <p:nvPr/>
        </p:nvSpPr>
        <p:spPr bwMode="auto">
          <a:xfrm>
            <a:off x="8305800" y="30480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hlink"/>
                </a:solidFill>
              </a:rPr>
              <a:t>0.8</a:t>
            </a:r>
          </a:p>
        </p:txBody>
      </p:sp>
      <p:sp>
        <p:nvSpPr>
          <p:cNvPr id="19" name="Text Box 23"/>
          <p:cNvSpPr txBox="1">
            <a:spLocks noChangeArrowheads="1"/>
          </p:cNvSpPr>
          <p:nvPr/>
        </p:nvSpPr>
        <p:spPr bwMode="auto">
          <a:xfrm>
            <a:off x="70866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0.4</a:t>
            </a:r>
          </a:p>
        </p:txBody>
      </p:sp>
      <p:sp>
        <p:nvSpPr>
          <p:cNvPr id="20" name="Text Box 24"/>
          <p:cNvSpPr txBox="1">
            <a:spLocks noChangeArrowheads="1"/>
          </p:cNvSpPr>
          <p:nvPr/>
        </p:nvSpPr>
        <p:spPr bwMode="auto">
          <a:xfrm>
            <a:off x="75438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2"/>
                </a:solidFill>
              </a:rPr>
              <a:t>0.1</a:t>
            </a:r>
          </a:p>
        </p:txBody>
      </p:sp>
      <p:sp>
        <p:nvSpPr>
          <p:cNvPr id="21" name="Text Box 25"/>
          <p:cNvSpPr txBox="1">
            <a:spLocks noChangeArrowheads="1"/>
          </p:cNvSpPr>
          <p:nvPr/>
        </p:nvSpPr>
        <p:spPr bwMode="auto">
          <a:xfrm>
            <a:off x="7924800" y="2057400"/>
            <a:ext cx="466725" cy="336550"/>
          </a:xfrm>
          <a:prstGeom prst="rect">
            <a:avLst/>
          </a:prstGeom>
          <a:noFill/>
          <a:ln w="9525">
            <a:noFill/>
            <a:miter lim="800000"/>
            <a:headEnd/>
            <a:tailEnd/>
          </a:ln>
        </p:spPr>
        <p:txBody>
          <a:bodyPr wrap="none">
            <a:prstTxWarp prst="textNoShape">
              <a:avLst/>
            </a:prstTxWarp>
            <a:spAutoFit/>
          </a:bodyPr>
          <a:lstStyle/>
          <a:p>
            <a:r>
              <a:rPr lang="en-US" sz="1600">
                <a:solidFill>
                  <a:schemeClr val="folHlink"/>
                </a:solidFill>
              </a:rPr>
              <a:t>0.6</a:t>
            </a:r>
          </a:p>
        </p:txBody>
      </p:sp>
      <p:sp>
        <p:nvSpPr>
          <p:cNvPr id="22" name="Text Box 26"/>
          <p:cNvSpPr txBox="1">
            <a:spLocks noChangeArrowheads="1"/>
          </p:cNvSpPr>
          <p:nvPr/>
        </p:nvSpPr>
        <p:spPr bwMode="auto">
          <a:xfrm>
            <a:off x="8382000" y="2057400"/>
            <a:ext cx="4667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hlink"/>
                </a:solidFill>
              </a:rPr>
              <a:t>0.2</a:t>
            </a:r>
          </a:p>
        </p:txBody>
      </p:sp>
      <p:sp>
        <p:nvSpPr>
          <p:cNvPr id="23" name="Oval 34"/>
          <p:cNvSpPr>
            <a:spLocks noChangeArrowheads="1"/>
          </p:cNvSpPr>
          <p:nvPr/>
        </p:nvSpPr>
        <p:spPr bwMode="auto">
          <a:xfrm>
            <a:off x="6781800" y="2362200"/>
            <a:ext cx="304800" cy="304800"/>
          </a:xfrm>
          <a:prstGeom prst="ellipse">
            <a:avLst/>
          </a:prstGeom>
          <a:solidFill>
            <a:schemeClr val="accent1">
              <a:alpha val="43921"/>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24" name="Oval 35"/>
          <p:cNvSpPr>
            <a:spLocks noChangeArrowheads="1"/>
          </p:cNvSpPr>
          <p:nvPr/>
        </p:nvSpPr>
        <p:spPr bwMode="auto">
          <a:xfrm>
            <a:off x="7162800" y="2362200"/>
            <a:ext cx="304800" cy="304800"/>
          </a:xfrm>
          <a:prstGeom prst="ellipse">
            <a:avLst/>
          </a:prstGeom>
          <a:solidFill>
            <a:schemeClr val="tx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25" name="Oval 36"/>
          <p:cNvSpPr>
            <a:spLocks noChangeArrowheads="1"/>
          </p:cNvSpPr>
          <p:nvPr/>
        </p:nvSpPr>
        <p:spPr bwMode="auto">
          <a:xfrm>
            <a:off x="7543800" y="2362200"/>
            <a:ext cx="304800" cy="304800"/>
          </a:xfrm>
          <a:prstGeom prst="ellipse">
            <a:avLst/>
          </a:prstGeom>
          <a:solidFill>
            <a:schemeClr val="accent2">
              <a:alpha val="47058"/>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26" name="Oval 37"/>
          <p:cNvSpPr>
            <a:spLocks noChangeArrowheads="1"/>
          </p:cNvSpPr>
          <p:nvPr/>
        </p:nvSpPr>
        <p:spPr bwMode="auto">
          <a:xfrm>
            <a:off x="7924800" y="2362200"/>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b="0"/>
          </a:p>
        </p:txBody>
      </p:sp>
      <p:sp>
        <p:nvSpPr>
          <p:cNvPr id="27" name="Oval 38"/>
          <p:cNvSpPr>
            <a:spLocks noChangeArrowheads="1"/>
          </p:cNvSpPr>
          <p:nvPr/>
        </p:nvSpPr>
        <p:spPr bwMode="auto">
          <a:xfrm>
            <a:off x="8305800" y="2362200"/>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b="0"/>
          </a:p>
        </p:txBody>
      </p:sp>
      <p:sp>
        <p:nvSpPr>
          <p:cNvPr id="28" name="Oval 39"/>
          <p:cNvSpPr>
            <a:spLocks noChangeArrowheads="1"/>
          </p:cNvSpPr>
          <p:nvPr/>
        </p:nvSpPr>
        <p:spPr bwMode="auto">
          <a:xfrm>
            <a:off x="6781800" y="2743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b="0"/>
          </a:p>
        </p:txBody>
      </p:sp>
      <p:sp>
        <p:nvSpPr>
          <p:cNvPr id="29" name="Oval 40"/>
          <p:cNvSpPr>
            <a:spLocks noChangeArrowheads="1"/>
          </p:cNvSpPr>
          <p:nvPr/>
        </p:nvSpPr>
        <p:spPr bwMode="auto">
          <a:xfrm>
            <a:off x="7162800" y="2743200"/>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b="0"/>
          </a:p>
        </p:txBody>
      </p:sp>
      <p:sp>
        <p:nvSpPr>
          <p:cNvPr id="30" name="Oval 41"/>
          <p:cNvSpPr>
            <a:spLocks noChangeArrowheads="1"/>
          </p:cNvSpPr>
          <p:nvPr/>
        </p:nvSpPr>
        <p:spPr bwMode="auto">
          <a:xfrm>
            <a:off x="7543800" y="2743200"/>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b="0"/>
          </a:p>
        </p:txBody>
      </p:sp>
      <p:sp>
        <p:nvSpPr>
          <p:cNvPr id="31" name="Oval 42"/>
          <p:cNvSpPr>
            <a:spLocks noChangeArrowheads="1"/>
          </p:cNvSpPr>
          <p:nvPr/>
        </p:nvSpPr>
        <p:spPr bwMode="auto">
          <a:xfrm>
            <a:off x="7924800" y="2743200"/>
            <a:ext cx="304800" cy="304800"/>
          </a:xfrm>
          <a:prstGeom prst="ellipse">
            <a:avLst/>
          </a:prstGeom>
          <a:solidFill>
            <a:schemeClr val="folHlink">
              <a:alpha val="39999"/>
            </a:schemeClr>
          </a:solidFill>
          <a:ln w="9525">
            <a:solidFill>
              <a:schemeClr val="tx1"/>
            </a:solidFill>
            <a:prstDash val="dash"/>
            <a:round/>
            <a:headEnd/>
            <a:tailEnd/>
          </a:ln>
        </p:spPr>
        <p:txBody>
          <a:bodyPr wrap="none" anchor="ctr">
            <a:prstTxWarp prst="textNoShape">
              <a:avLst/>
            </a:prstTxWarp>
          </a:bodyPr>
          <a:lstStyle/>
          <a:p>
            <a:endParaRPr lang="en-US" b="0"/>
          </a:p>
        </p:txBody>
      </p:sp>
      <p:sp>
        <p:nvSpPr>
          <p:cNvPr id="32" name="Oval 43"/>
          <p:cNvSpPr>
            <a:spLocks noChangeArrowheads="1"/>
          </p:cNvSpPr>
          <p:nvPr/>
        </p:nvSpPr>
        <p:spPr bwMode="auto">
          <a:xfrm>
            <a:off x="8305800" y="2743200"/>
            <a:ext cx="304800" cy="304800"/>
          </a:xfrm>
          <a:prstGeom prst="ellipse">
            <a:avLst/>
          </a:prstGeom>
          <a:solidFill>
            <a:schemeClr val="hlink">
              <a:alpha val="27843"/>
            </a:schemeClr>
          </a:solidFill>
          <a:ln w="9525">
            <a:solidFill>
              <a:schemeClr val="tx1"/>
            </a:solidFill>
            <a:prstDash val="dash"/>
            <a:round/>
            <a:headEnd/>
            <a:tailEnd/>
          </a:ln>
        </p:spPr>
        <p:txBody>
          <a:bodyPr wrap="none" anchor="ctr">
            <a:prstTxWarp prst="textNoShape">
              <a:avLst/>
            </a:prstTxWarp>
          </a:bodyPr>
          <a:lstStyle/>
          <a:p>
            <a:endParaRPr lang="en-US" b="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2034" name="Rectangle 2"/>
          <p:cNvSpPr>
            <a:spLocks noGrp="1" noChangeArrowheads="1"/>
          </p:cNvSpPr>
          <p:nvPr>
            <p:ph type="title" idx="4294967295"/>
          </p:nvPr>
        </p:nvSpPr>
        <p:spPr>
          <a:xfrm>
            <a:off x="0" y="0"/>
            <a:ext cx="9144000" cy="1143000"/>
          </a:xfrm>
          <a:noFill/>
        </p:spPr>
        <p:txBody>
          <a:bodyPr/>
          <a:lstStyle/>
          <a:p>
            <a:pPr eaLnBrk="1" hangingPunct="1"/>
            <a:r>
              <a:rPr lang="en-US" sz="3200"/>
              <a:t>Unambiguous data</a:t>
            </a:r>
            <a:endParaRPr lang="en-US" sz="3200">
              <a:sym typeface="Symbol" pitchFamily="-84" charset="2"/>
            </a:endParaRPr>
          </a:p>
        </p:txBody>
      </p:sp>
      <p:sp>
        <p:nvSpPr>
          <p:cNvPr id="1452037" name="Text Box 8"/>
          <p:cNvSpPr txBox="1">
            <a:spLocks noChangeArrowheads="1"/>
          </p:cNvSpPr>
          <p:nvPr/>
        </p:nvSpPr>
        <p:spPr bwMode="auto">
          <a:xfrm>
            <a:off x="762000" y="2514600"/>
            <a:ext cx="7620000" cy="1107996"/>
          </a:xfrm>
          <a:prstGeom prst="rect">
            <a:avLst/>
          </a:prstGeom>
          <a:noFill/>
          <a:ln w="9525">
            <a:noFill/>
            <a:miter lim="800000"/>
            <a:headEnd/>
            <a:tailEnd/>
          </a:ln>
        </p:spPr>
        <p:txBody>
          <a:bodyPr>
            <a:prstTxWarp prst="textNoShape">
              <a:avLst/>
            </a:prstTxWarp>
            <a:spAutoFit/>
          </a:bodyPr>
          <a:lstStyle/>
          <a:p>
            <a:r>
              <a:rPr lang="en-US" sz="2200" b="0">
                <a:solidFill>
                  <a:srgbClr val="000000"/>
                </a:solidFill>
              </a:rPr>
              <a:t>Problem ameliorated! </a:t>
            </a:r>
          </a:p>
          <a:p>
            <a:r>
              <a:rPr lang="en-US" sz="2200" b="0">
                <a:solidFill>
                  <a:srgbClr val="000000"/>
                </a:solidFill>
              </a:rPr>
              <a:t>Unambiguous data are much more likely to exist for individual parameter values instead of entire grammars.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 – no more!</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+head-first			</a:t>
            </a:r>
            <a:r>
              <a:rPr lang="en-US" b="0">
                <a:solidFill>
                  <a:schemeClr val="bg2"/>
                </a:solidFill>
              </a:rPr>
              <a:t>-head-first</a:t>
            </a:r>
          </a:p>
          <a:p>
            <a:endParaRPr lang="en-US" b="0"/>
          </a:p>
          <a:p>
            <a:r>
              <a:rPr lang="en-US" b="0"/>
              <a:t>	-subj-drop			-subj-drop</a:t>
            </a:r>
          </a:p>
          <a:p>
            <a:r>
              <a:rPr lang="en-US" b="0"/>
              <a:t>	+head-first			</a:t>
            </a:r>
            <a:r>
              <a:rPr lang="en-US" b="0">
                <a:solidFill>
                  <a:srgbClr val="0006FF"/>
                </a:solidFill>
              </a:rPr>
              <a:t>-head-first</a:t>
            </a:r>
          </a:p>
        </p:txBody>
      </p:sp>
      <p:sp>
        <p:nvSpPr>
          <p:cNvPr id="23" name="TextBox 22"/>
          <p:cNvSpPr txBox="1"/>
          <p:nvPr/>
        </p:nvSpPr>
        <p:spPr>
          <a:xfrm>
            <a:off x="457200" y="1981200"/>
            <a:ext cx="8229600" cy="1200328"/>
          </a:xfrm>
          <a:prstGeom prst="rect">
            <a:avLst/>
          </a:prstGeom>
          <a:noFill/>
        </p:spPr>
        <p:txBody>
          <a:bodyPr wrap="square" rtlCol="0">
            <a:spAutoFit/>
          </a:bodyPr>
          <a:lstStyle/>
          <a:p>
            <a:r>
              <a:rPr lang="en-US" b="0"/>
              <a:t>In this case, if either G2 or G4 were selected, -head-first would be rewarded (in addition to whichever subj-drop value was used).</a:t>
            </a:r>
            <a:r>
              <a:rPr lang="en-US"/>
              <a:t>	</a:t>
            </a:r>
          </a:p>
        </p:txBody>
      </p:sp>
      <p:sp>
        <p:nvSpPr>
          <p:cNvPr id="28" name="Rounded Rectangle 2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9" name="Rounded Rectangle 2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0" name="Rounded Rectangle 2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1" name="Rounded Rectangle 3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34" name="Oval 33"/>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35"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36" name="Oval 35"/>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7"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38" name="Oval 37"/>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9"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40" name="Oval 39"/>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41"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42" name="TextBox 41"/>
          <p:cNvSpPr txBox="1"/>
          <p:nvPr/>
        </p:nvSpPr>
        <p:spPr>
          <a:xfrm>
            <a:off x="2971800" y="3200400"/>
            <a:ext cx="595235" cy="461665"/>
          </a:xfrm>
          <a:prstGeom prst="rect">
            <a:avLst/>
          </a:prstGeom>
          <a:noFill/>
        </p:spPr>
        <p:txBody>
          <a:bodyPr wrap="none" rtlCol="0">
            <a:spAutoFit/>
          </a:bodyPr>
          <a:lstStyle/>
          <a:p>
            <a:r>
              <a:rPr lang="en-US"/>
              <a:t>G1</a:t>
            </a:r>
          </a:p>
        </p:txBody>
      </p:sp>
      <p:sp>
        <p:nvSpPr>
          <p:cNvPr id="43" name="TextBox 42"/>
          <p:cNvSpPr txBox="1"/>
          <p:nvPr/>
        </p:nvSpPr>
        <p:spPr>
          <a:xfrm>
            <a:off x="6629400" y="3200400"/>
            <a:ext cx="595235" cy="461665"/>
          </a:xfrm>
          <a:prstGeom prst="rect">
            <a:avLst/>
          </a:prstGeom>
          <a:noFill/>
        </p:spPr>
        <p:txBody>
          <a:bodyPr wrap="none" rtlCol="0">
            <a:spAutoFit/>
          </a:bodyPr>
          <a:lstStyle/>
          <a:p>
            <a:r>
              <a:rPr lang="en-US"/>
              <a:t>G2</a:t>
            </a:r>
          </a:p>
        </p:txBody>
      </p:sp>
      <p:sp>
        <p:nvSpPr>
          <p:cNvPr id="44" name="TextBox 43"/>
          <p:cNvSpPr txBox="1"/>
          <p:nvPr/>
        </p:nvSpPr>
        <p:spPr>
          <a:xfrm>
            <a:off x="2971800" y="4343400"/>
            <a:ext cx="595235" cy="461665"/>
          </a:xfrm>
          <a:prstGeom prst="rect">
            <a:avLst/>
          </a:prstGeom>
          <a:noFill/>
        </p:spPr>
        <p:txBody>
          <a:bodyPr wrap="none" rtlCol="0">
            <a:spAutoFit/>
          </a:bodyPr>
          <a:lstStyle/>
          <a:p>
            <a:r>
              <a:rPr lang="en-US"/>
              <a:t>G3</a:t>
            </a:r>
          </a:p>
        </p:txBody>
      </p:sp>
      <p:sp>
        <p:nvSpPr>
          <p:cNvPr id="45" name="TextBox 44"/>
          <p:cNvSpPr txBox="1"/>
          <p:nvPr/>
        </p:nvSpPr>
        <p:spPr>
          <a:xfrm>
            <a:off x="6629400" y="4343400"/>
            <a:ext cx="595235" cy="461665"/>
          </a:xfrm>
          <a:prstGeom prst="rect">
            <a:avLst/>
          </a:prstGeom>
          <a:noFill/>
        </p:spPr>
        <p:txBody>
          <a:bodyPr wrap="none" rtlCol="0">
            <a:spAutoFit/>
          </a:bodyPr>
          <a:lstStyle/>
          <a:p>
            <a:r>
              <a:rPr lang="en-US"/>
              <a:t>G4</a:t>
            </a:r>
          </a:p>
        </p:txBody>
      </p:sp>
      <p:sp>
        <p:nvSpPr>
          <p:cNvPr id="46" name="Rounded Rectangle 45"/>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47" name="Rounded Rectangle 46"/>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48" name="Rounded Rectangle 47"/>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49" name="Rounded Rectangle 48"/>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50" name="TextBox 49"/>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51" name="TextBox 50"/>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52" name="TextBox 51"/>
          <p:cNvSpPr txBox="1"/>
          <p:nvPr/>
        </p:nvSpPr>
        <p:spPr>
          <a:xfrm>
            <a:off x="2590800" y="4267200"/>
            <a:ext cx="458379" cy="584776"/>
          </a:xfrm>
          <a:prstGeom prst="rect">
            <a:avLst/>
          </a:prstGeom>
          <a:noFill/>
        </p:spPr>
        <p:txBody>
          <a:bodyPr wrap="none" rtlCol="0">
            <a:spAutoFit/>
          </a:bodyPr>
          <a:lstStyle/>
          <a:p>
            <a:r>
              <a:rPr lang="en-US" sz="3200">
                <a:solidFill>
                  <a:srgbClr val="800000"/>
                </a:solidFill>
              </a:rPr>
              <a:t>X</a:t>
            </a:r>
          </a:p>
        </p:txBody>
      </p:sp>
      <p:sp>
        <p:nvSpPr>
          <p:cNvPr id="53" name="TextBox 52"/>
          <p:cNvSpPr txBox="1"/>
          <p:nvPr/>
        </p:nvSpPr>
        <p:spPr>
          <a:xfrm>
            <a:off x="62484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 – no more!</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a:t>
            </a:r>
            <a:r>
              <a:rPr lang="en-US" b="0">
                <a:solidFill>
                  <a:srgbClr val="800000"/>
                </a:solidFill>
              </a:rPr>
              <a:t>+head-first</a:t>
            </a:r>
            <a:r>
              <a:rPr lang="en-US" b="0"/>
              <a:t>			-head-first</a:t>
            </a:r>
          </a:p>
          <a:p>
            <a:endParaRPr lang="en-US" b="0"/>
          </a:p>
          <a:p>
            <a:r>
              <a:rPr lang="en-US" b="0"/>
              <a:t>	-subj-drop			-subj-drop</a:t>
            </a:r>
          </a:p>
          <a:p>
            <a:r>
              <a:rPr lang="en-US" b="0"/>
              <a:t>	</a:t>
            </a:r>
            <a:r>
              <a:rPr lang="en-US" b="0">
                <a:solidFill>
                  <a:srgbClr val="800000"/>
                </a:solidFill>
              </a:rPr>
              <a:t>+head-first</a:t>
            </a:r>
            <a:r>
              <a:rPr lang="en-US" b="0"/>
              <a:t>			</a:t>
            </a:r>
            <a:r>
              <a:rPr lang="en-US" b="0">
                <a:solidFill>
                  <a:srgbClr val="000000"/>
                </a:solidFill>
              </a:rPr>
              <a:t>-head-first</a:t>
            </a:r>
          </a:p>
        </p:txBody>
      </p:sp>
      <p:sp>
        <p:nvSpPr>
          <p:cNvPr id="7" name="TextBox 6"/>
          <p:cNvSpPr txBox="1"/>
          <p:nvPr/>
        </p:nvSpPr>
        <p:spPr>
          <a:xfrm>
            <a:off x="457200" y="1981200"/>
            <a:ext cx="8229600" cy="1200328"/>
          </a:xfrm>
          <a:prstGeom prst="rect">
            <a:avLst/>
          </a:prstGeom>
          <a:noFill/>
        </p:spPr>
        <p:txBody>
          <a:bodyPr wrap="square" rtlCol="0">
            <a:spAutoFit/>
          </a:bodyPr>
          <a:lstStyle/>
          <a:p>
            <a:r>
              <a:rPr lang="en-US" b="0"/>
              <a:t>In this case, if either G1 or G3 were selected, +head-first would be punished (in addition to whichever subj-drop value was used).</a:t>
            </a:r>
            <a:r>
              <a:rPr lang="en-US"/>
              <a:t>	</a:t>
            </a:r>
          </a:p>
        </p:txBody>
      </p:sp>
      <p:sp>
        <p:nvSpPr>
          <p:cNvPr id="8" name="Rounded Rectangle 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9" name="Rounded Rectangle 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0" name="Rounded Rectangle 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1" name="Rounded Rectangle 1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2" name="Oval 11"/>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3"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4" name="Oval 13"/>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6" name="Oval 15"/>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8" name="Oval 17"/>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9"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0" name="TextBox 19"/>
          <p:cNvSpPr txBox="1"/>
          <p:nvPr/>
        </p:nvSpPr>
        <p:spPr>
          <a:xfrm>
            <a:off x="2971800" y="3200400"/>
            <a:ext cx="595235" cy="461665"/>
          </a:xfrm>
          <a:prstGeom prst="rect">
            <a:avLst/>
          </a:prstGeom>
          <a:noFill/>
        </p:spPr>
        <p:txBody>
          <a:bodyPr wrap="none" rtlCol="0">
            <a:spAutoFit/>
          </a:bodyPr>
          <a:lstStyle/>
          <a:p>
            <a:r>
              <a:rPr lang="en-US"/>
              <a:t>G1</a:t>
            </a:r>
          </a:p>
        </p:txBody>
      </p:sp>
      <p:sp>
        <p:nvSpPr>
          <p:cNvPr id="21" name="TextBox 20"/>
          <p:cNvSpPr txBox="1"/>
          <p:nvPr/>
        </p:nvSpPr>
        <p:spPr>
          <a:xfrm>
            <a:off x="6629400" y="3200400"/>
            <a:ext cx="595235" cy="461665"/>
          </a:xfrm>
          <a:prstGeom prst="rect">
            <a:avLst/>
          </a:prstGeom>
          <a:noFill/>
        </p:spPr>
        <p:txBody>
          <a:bodyPr wrap="none" rtlCol="0">
            <a:spAutoFit/>
          </a:bodyPr>
          <a:lstStyle/>
          <a:p>
            <a:r>
              <a:rPr lang="en-US"/>
              <a:t>G2</a:t>
            </a:r>
          </a:p>
        </p:txBody>
      </p:sp>
      <p:sp>
        <p:nvSpPr>
          <p:cNvPr id="22" name="TextBox 21"/>
          <p:cNvSpPr txBox="1"/>
          <p:nvPr/>
        </p:nvSpPr>
        <p:spPr>
          <a:xfrm>
            <a:off x="2971800" y="4343400"/>
            <a:ext cx="595235" cy="461665"/>
          </a:xfrm>
          <a:prstGeom prst="rect">
            <a:avLst/>
          </a:prstGeom>
          <a:noFill/>
        </p:spPr>
        <p:txBody>
          <a:bodyPr wrap="none" rtlCol="0">
            <a:spAutoFit/>
          </a:bodyPr>
          <a:lstStyle/>
          <a:p>
            <a:r>
              <a:rPr lang="en-US"/>
              <a:t>G3</a:t>
            </a:r>
          </a:p>
        </p:txBody>
      </p:sp>
      <p:sp>
        <p:nvSpPr>
          <p:cNvPr id="23" name="TextBox 22"/>
          <p:cNvSpPr txBox="1"/>
          <p:nvPr/>
        </p:nvSpPr>
        <p:spPr>
          <a:xfrm>
            <a:off x="6629400" y="4343400"/>
            <a:ext cx="595235" cy="461665"/>
          </a:xfrm>
          <a:prstGeom prst="rect">
            <a:avLst/>
          </a:prstGeom>
          <a:noFill/>
        </p:spPr>
        <p:txBody>
          <a:bodyPr wrap="none" rtlCol="0">
            <a:spAutoFit/>
          </a:bodyPr>
          <a:lstStyle/>
          <a:p>
            <a:r>
              <a:rPr lang="en-US"/>
              <a:t>G4</a:t>
            </a:r>
          </a:p>
        </p:txBody>
      </p:sp>
      <p:sp>
        <p:nvSpPr>
          <p:cNvPr id="24" name="Rounded Rectangle 23"/>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5" name="Rounded Rectangle 24"/>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6" name="Rounded Rectangle 25"/>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7" name="Rounded Rectangle 26"/>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8" name="TextBox 27"/>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29" name="TextBox 28"/>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30" name="TextBox 29"/>
          <p:cNvSpPr txBox="1"/>
          <p:nvPr/>
        </p:nvSpPr>
        <p:spPr>
          <a:xfrm>
            <a:off x="2590800" y="4267200"/>
            <a:ext cx="458379" cy="584776"/>
          </a:xfrm>
          <a:prstGeom prst="rect">
            <a:avLst/>
          </a:prstGeom>
          <a:noFill/>
        </p:spPr>
        <p:txBody>
          <a:bodyPr wrap="none" rtlCol="0">
            <a:spAutoFit/>
          </a:bodyPr>
          <a:lstStyle/>
          <a:p>
            <a:r>
              <a:rPr lang="en-US" sz="3200">
                <a:solidFill>
                  <a:srgbClr val="800000"/>
                </a:solidFill>
              </a:rPr>
              <a:t>X</a:t>
            </a:r>
          </a:p>
        </p:txBody>
      </p:sp>
      <p:sp>
        <p:nvSpPr>
          <p:cNvPr id="31" name="TextBox 30"/>
          <p:cNvSpPr txBox="1"/>
          <p:nvPr/>
        </p:nvSpPr>
        <p:spPr>
          <a:xfrm>
            <a:off x="62484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 – no more!</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a:t>
            </a:r>
            <a:r>
              <a:rPr lang="en-US" b="0"/>
              <a:t>+subj-drop			+subj-drop		</a:t>
            </a:r>
          </a:p>
          <a:p>
            <a:r>
              <a:rPr lang="en-US" b="0"/>
              <a:t>	+head-first			</a:t>
            </a:r>
            <a:r>
              <a:rPr lang="en-US" b="0">
                <a:solidFill>
                  <a:schemeClr val="bg2"/>
                </a:solidFill>
              </a:rPr>
              <a:t>-head-first</a:t>
            </a:r>
          </a:p>
          <a:p>
            <a:endParaRPr lang="en-US" b="0"/>
          </a:p>
          <a:p>
            <a:r>
              <a:rPr lang="en-US" b="0"/>
              <a:t>	-subj-drop			-subj-drop</a:t>
            </a:r>
          </a:p>
          <a:p>
            <a:r>
              <a:rPr lang="en-US" b="0"/>
              <a:t>	+head-first			</a:t>
            </a:r>
            <a:r>
              <a:rPr lang="en-US" b="0">
                <a:solidFill>
                  <a:srgbClr val="0006FF"/>
                </a:solidFill>
              </a:rPr>
              <a:t>-head-first</a:t>
            </a:r>
          </a:p>
        </p:txBody>
      </p:sp>
      <p:sp>
        <p:nvSpPr>
          <p:cNvPr id="7" name="TextBox 6"/>
          <p:cNvSpPr txBox="1"/>
          <p:nvPr/>
        </p:nvSpPr>
        <p:spPr>
          <a:xfrm>
            <a:off x="457200" y="1981200"/>
            <a:ext cx="8229600" cy="1569660"/>
          </a:xfrm>
          <a:prstGeom prst="rect">
            <a:avLst/>
          </a:prstGeom>
          <a:noFill/>
        </p:spPr>
        <p:txBody>
          <a:bodyPr wrap="square" rtlCol="0">
            <a:spAutoFit/>
          </a:bodyPr>
          <a:lstStyle/>
          <a:p>
            <a:r>
              <a:rPr lang="en-US" b="0"/>
              <a:t>Because this data point is unambiguous for </a:t>
            </a:r>
            <a:r>
              <a:rPr lang="en-US" b="0">
                <a:solidFill>
                  <a:srgbClr val="0006FF"/>
                </a:solidFill>
              </a:rPr>
              <a:t>-head-first</a:t>
            </a:r>
            <a:r>
              <a:rPr lang="en-US" b="0"/>
              <a:t>, grammars using that value would be rewarded and its probability as a parameter would become 1.0 over time. </a:t>
            </a:r>
            <a:r>
              <a:rPr lang="en-US"/>
              <a:t>	</a:t>
            </a:r>
          </a:p>
        </p:txBody>
      </p:sp>
      <p:sp>
        <p:nvSpPr>
          <p:cNvPr id="8" name="Rounded Rectangle 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9" name="Rounded Rectangle 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0" name="Rounded Rectangle 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1" name="Rounded Rectangle 1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2" name="Oval 11"/>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3"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4" name="Oval 13"/>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6" name="Oval 15"/>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8" name="Oval 17"/>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9"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0" name="TextBox 19"/>
          <p:cNvSpPr txBox="1"/>
          <p:nvPr/>
        </p:nvSpPr>
        <p:spPr>
          <a:xfrm>
            <a:off x="2971800" y="3200400"/>
            <a:ext cx="595235" cy="461665"/>
          </a:xfrm>
          <a:prstGeom prst="rect">
            <a:avLst/>
          </a:prstGeom>
          <a:noFill/>
        </p:spPr>
        <p:txBody>
          <a:bodyPr wrap="none" rtlCol="0">
            <a:spAutoFit/>
          </a:bodyPr>
          <a:lstStyle/>
          <a:p>
            <a:r>
              <a:rPr lang="en-US"/>
              <a:t>G1</a:t>
            </a:r>
          </a:p>
        </p:txBody>
      </p:sp>
      <p:sp>
        <p:nvSpPr>
          <p:cNvPr id="21" name="TextBox 20"/>
          <p:cNvSpPr txBox="1"/>
          <p:nvPr/>
        </p:nvSpPr>
        <p:spPr>
          <a:xfrm>
            <a:off x="6629400" y="3200400"/>
            <a:ext cx="595235" cy="461665"/>
          </a:xfrm>
          <a:prstGeom prst="rect">
            <a:avLst/>
          </a:prstGeom>
          <a:noFill/>
        </p:spPr>
        <p:txBody>
          <a:bodyPr wrap="none" rtlCol="0">
            <a:spAutoFit/>
          </a:bodyPr>
          <a:lstStyle/>
          <a:p>
            <a:r>
              <a:rPr lang="en-US"/>
              <a:t>G2</a:t>
            </a:r>
          </a:p>
        </p:txBody>
      </p:sp>
      <p:sp>
        <p:nvSpPr>
          <p:cNvPr id="22" name="TextBox 21"/>
          <p:cNvSpPr txBox="1"/>
          <p:nvPr/>
        </p:nvSpPr>
        <p:spPr>
          <a:xfrm>
            <a:off x="2971800" y="4343400"/>
            <a:ext cx="595235" cy="461665"/>
          </a:xfrm>
          <a:prstGeom prst="rect">
            <a:avLst/>
          </a:prstGeom>
          <a:noFill/>
        </p:spPr>
        <p:txBody>
          <a:bodyPr wrap="none" rtlCol="0">
            <a:spAutoFit/>
          </a:bodyPr>
          <a:lstStyle/>
          <a:p>
            <a:r>
              <a:rPr lang="en-US"/>
              <a:t>G3</a:t>
            </a:r>
          </a:p>
        </p:txBody>
      </p:sp>
      <p:sp>
        <p:nvSpPr>
          <p:cNvPr id="23" name="TextBox 22"/>
          <p:cNvSpPr txBox="1"/>
          <p:nvPr/>
        </p:nvSpPr>
        <p:spPr>
          <a:xfrm>
            <a:off x="6629400" y="4343400"/>
            <a:ext cx="595235" cy="461665"/>
          </a:xfrm>
          <a:prstGeom prst="rect">
            <a:avLst/>
          </a:prstGeom>
          <a:noFill/>
        </p:spPr>
        <p:txBody>
          <a:bodyPr wrap="none" rtlCol="0">
            <a:spAutoFit/>
          </a:bodyPr>
          <a:lstStyle/>
          <a:p>
            <a:r>
              <a:rPr lang="en-US"/>
              <a:t>G4</a:t>
            </a:r>
          </a:p>
        </p:txBody>
      </p:sp>
      <p:sp>
        <p:nvSpPr>
          <p:cNvPr id="24" name="Rounded Rectangle 23"/>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5" name="Rounded Rectangle 24"/>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6" name="Rounded Rectangle 25"/>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7" name="Rounded Rectangle 26"/>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8" name="TextBox 27"/>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29" name="TextBox 28"/>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30" name="TextBox 29"/>
          <p:cNvSpPr txBox="1"/>
          <p:nvPr/>
        </p:nvSpPr>
        <p:spPr>
          <a:xfrm>
            <a:off x="2590800" y="4267200"/>
            <a:ext cx="458379" cy="584776"/>
          </a:xfrm>
          <a:prstGeom prst="rect">
            <a:avLst/>
          </a:prstGeom>
          <a:noFill/>
        </p:spPr>
        <p:txBody>
          <a:bodyPr wrap="none" rtlCol="0">
            <a:spAutoFit/>
          </a:bodyPr>
          <a:lstStyle/>
          <a:p>
            <a:r>
              <a:rPr lang="en-US" sz="3200">
                <a:solidFill>
                  <a:srgbClr val="800000"/>
                </a:solidFill>
              </a:rPr>
              <a:t>X</a:t>
            </a:r>
          </a:p>
        </p:txBody>
      </p:sp>
      <p:sp>
        <p:nvSpPr>
          <p:cNvPr id="31" name="TextBox 30"/>
          <p:cNvSpPr txBox="1"/>
          <p:nvPr/>
        </p:nvSpPr>
        <p:spPr>
          <a:xfrm>
            <a:off x="62484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1371600"/>
            <a:ext cx="8839200" cy="830997"/>
          </a:xfrm>
          <a:prstGeom prst="rect">
            <a:avLst/>
          </a:prstGeom>
          <a:noFill/>
          <a:ln w="9525">
            <a:noFill/>
            <a:miter lim="800000"/>
            <a:headEnd/>
            <a:tailEnd/>
          </a:ln>
        </p:spPr>
        <p:txBody>
          <a:bodyPr>
            <a:prstTxWarp prst="textNoShape">
              <a:avLst/>
            </a:prstTxWarp>
            <a:spAutoFit/>
          </a:bodyPr>
          <a:lstStyle/>
          <a:p>
            <a:r>
              <a:rPr lang="en-US" b="0">
                <a:solidFill>
                  <a:schemeClr val="tx2"/>
                </a:solidFill>
              </a:rPr>
              <a:t>Data point:  		</a:t>
            </a:r>
            <a:r>
              <a:rPr lang="en-US" b="0">
                <a:solidFill>
                  <a:schemeClr val="hlink"/>
                </a:solidFill>
              </a:rPr>
              <a:t>Subject</a:t>
            </a:r>
            <a:r>
              <a:rPr lang="en-US" b="0"/>
              <a:t>     </a:t>
            </a:r>
            <a:r>
              <a:rPr lang="en-US" b="0">
                <a:solidFill>
                  <a:schemeClr val="accent2"/>
                </a:solidFill>
              </a:rPr>
              <a:t>Object   </a:t>
            </a:r>
            <a:r>
              <a:rPr lang="en-US" b="0">
                <a:solidFill>
                  <a:schemeClr val="bg2"/>
                </a:solidFill>
              </a:rPr>
              <a:t>Verb</a:t>
            </a:r>
            <a:r>
              <a:rPr lang="en-US" b="0">
                <a:solidFill>
                  <a:schemeClr val="tx2"/>
                </a:solidFill>
              </a:rPr>
              <a:t> </a:t>
            </a:r>
            <a:endParaRPr lang="en-US" b="0"/>
          </a:p>
          <a:p>
            <a:endParaRPr lang="en-US" b="0">
              <a:solidFill>
                <a:srgbClr val="B08DF6"/>
              </a:solidFill>
            </a:endParaRPr>
          </a:p>
        </p:txBody>
      </p:sp>
      <p:sp>
        <p:nvSpPr>
          <p:cNvPr id="5" name="Rectangle 3"/>
          <p:cNvSpPr>
            <a:spLocks noGrp="1" noChangeArrowheads="1"/>
          </p:cNvSpPr>
          <p:nvPr>
            <p:ph type="title"/>
          </p:nvPr>
        </p:nvSpPr>
        <p:spPr>
          <a:xfrm>
            <a:off x="685800" y="228600"/>
            <a:ext cx="7772400" cy="1143000"/>
          </a:xfrm>
          <a:noFill/>
          <a:ln/>
        </p:spPr>
        <p:txBody>
          <a:bodyPr/>
          <a:lstStyle/>
          <a:p>
            <a:r>
              <a:rPr lang="en-US" sz="3200"/>
              <a:t>Unambiguous issues – no more!</a:t>
            </a:r>
            <a:endParaRPr lang="en-US" sz="3200"/>
          </a:p>
        </p:txBody>
      </p:sp>
      <p:sp>
        <p:nvSpPr>
          <p:cNvPr id="6" name="Text Box 2"/>
          <p:cNvSpPr txBox="1">
            <a:spLocks noChangeArrowheads="1"/>
          </p:cNvSpPr>
          <p:nvPr/>
        </p:nvSpPr>
        <p:spPr bwMode="auto">
          <a:xfrm>
            <a:off x="304800" y="2819400"/>
            <a:ext cx="8839200" cy="2677656"/>
          </a:xfrm>
          <a:prstGeom prst="rect">
            <a:avLst/>
          </a:prstGeom>
          <a:noFill/>
          <a:ln w="9525">
            <a:noFill/>
            <a:miter lim="800000"/>
            <a:headEnd/>
            <a:tailEnd/>
          </a:ln>
        </p:spPr>
        <p:txBody>
          <a:bodyPr>
            <a:prstTxWarp prst="textNoShape">
              <a:avLst/>
            </a:prstTxWarp>
            <a:spAutoFit/>
          </a:bodyPr>
          <a:lstStyle/>
          <a:p>
            <a:endParaRPr lang="en-US" b="0"/>
          </a:p>
          <a:p>
            <a:endParaRPr lang="en-US" b="0"/>
          </a:p>
          <a:p>
            <a:r>
              <a:rPr lang="en-US" b="0"/>
              <a:t>	+subj-drop			+subj-drop		</a:t>
            </a:r>
          </a:p>
          <a:p>
            <a:r>
              <a:rPr lang="en-US" b="0"/>
              <a:t>	</a:t>
            </a:r>
            <a:r>
              <a:rPr lang="en-US" b="0">
                <a:solidFill>
                  <a:srgbClr val="800000"/>
                </a:solidFill>
              </a:rPr>
              <a:t>+head-first</a:t>
            </a:r>
            <a:r>
              <a:rPr lang="en-US" b="0"/>
              <a:t>			-head-first</a:t>
            </a:r>
          </a:p>
          <a:p>
            <a:endParaRPr lang="en-US" b="0"/>
          </a:p>
          <a:p>
            <a:r>
              <a:rPr lang="en-US" b="0"/>
              <a:t>	-subj-drop			-subj-drop</a:t>
            </a:r>
          </a:p>
          <a:p>
            <a:r>
              <a:rPr lang="en-US" b="0"/>
              <a:t>	</a:t>
            </a:r>
            <a:r>
              <a:rPr lang="en-US" b="0">
                <a:solidFill>
                  <a:srgbClr val="800000"/>
                </a:solidFill>
              </a:rPr>
              <a:t>+head-first</a:t>
            </a:r>
            <a:r>
              <a:rPr lang="en-US" b="0"/>
              <a:t>			</a:t>
            </a:r>
            <a:r>
              <a:rPr lang="en-US" b="0">
                <a:solidFill>
                  <a:srgbClr val="000000"/>
                </a:solidFill>
              </a:rPr>
              <a:t>-head-first</a:t>
            </a:r>
          </a:p>
        </p:txBody>
      </p:sp>
      <p:sp>
        <p:nvSpPr>
          <p:cNvPr id="7" name="TextBox 6"/>
          <p:cNvSpPr txBox="1"/>
          <p:nvPr/>
        </p:nvSpPr>
        <p:spPr>
          <a:xfrm>
            <a:off x="457200" y="1981200"/>
            <a:ext cx="8229600" cy="1200328"/>
          </a:xfrm>
          <a:prstGeom prst="rect">
            <a:avLst/>
          </a:prstGeom>
          <a:noFill/>
        </p:spPr>
        <p:txBody>
          <a:bodyPr wrap="square" rtlCol="0">
            <a:spAutoFit/>
          </a:bodyPr>
          <a:lstStyle/>
          <a:p>
            <a:r>
              <a:rPr lang="en-US" b="0"/>
              <a:t>Meanwhile, grammars using </a:t>
            </a:r>
            <a:r>
              <a:rPr lang="en-US" b="0">
                <a:solidFill>
                  <a:srgbClr val="800000"/>
                </a:solidFill>
              </a:rPr>
              <a:t>+head-first </a:t>
            </a:r>
            <a:r>
              <a:rPr lang="en-US" b="0"/>
              <a:t>would be punished every time, and its probability as a parameter would approach 0.0 over time.</a:t>
            </a:r>
            <a:r>
              <a:rPr lang="en-US"/>
              <a:t>	</a:t>
            </a:r>
          </a:p>
        </p:txBody>
      </p:sp>
      <p:sp>
        <p:nvSpPr>
          <p:cNvPr id="8" name="Rounded Rectangle 7"/>
          <p:cNvSpPr/>
          <p:nvPr/>
        </p:nvSpPr>
        <p:spPr bwMode="auto">
          <a:xfrm>
            <a:off x="4495800" y="14478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9" name="Rounded Rectangle 8"/>
          <p:cNvSpPr/>
          <p:nvPr/>
        </p:nvSpPr>
        <p:spPr bwMode="auto">
          <a:xfrm>
            <a:off x="62484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0" name="Rounded Rectangle 9"/>
          <p:cNvSpPr/>
          <p:nvPr/>
        </p:nvSpPr>
        <p:spPr bwMode="auto">
          <a:xfrm>
            <a:off x="5562600" y="1524000"/>
            <a:ext cx="762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1" name="Rounded Rectangle 10"/>
          <p:cNvSpPr/>
          <p:nvPr/>
        </p:nvSpPr>
        <p:spPr bwMode="auto">
          <a:xfrm>
            <a:off x="3048000" y="1447800"/>
            <a:ext cx="11430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12" name="Oval 11"/>
          <p:cNvSpPr>
            <a:spLocks noChangeArrowheads="1"/>
          </p:cNvSpPr>
          <p:nvPr/>
        </p:nvSpPr>
        <p:spPr bwMode="auto">
          <a:xfrm>
            <a:off x="3124200" y="4038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3" name="Oval 32"/>
          <p:cNvSpPr>
            <a:spLocks noChangeArrowheads="1"/>
          </p:cNvSpPr>
          <p:nvPr/>
        </p:nvSpPr>
        <p:spPr bwMode="auto">
          <a:xfrm>
            <a:off x="6781800" y="5181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4" name="Oval 13"/>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 name="Oval 32"/>
          <p:cNvSpPr>
            <a:spLocks noChangeArrowheads="1"/>
          </p:cNvSpPr>
          <p:nvPr/>
        </p:nvSpPr>
        <p:spPr bwMode="auto">
          <a:xfrm>
            <a:off x="67818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6" name="Oval 15"/>
          <p:cNvSpPr>
            <a:spLocks noChangeArrowheads="1"/>
          </p:cNvSpPr>
          <p:nvPr/>
        </p:nvSpPr>
        <p:spPr bwMode="auto">
          <a:xfrm>
            <a:off x="6781800" y="3657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 name="Oval 32"/>
          <p:cNvSpPr>
            <a:spLocks noChangeArrowheads="1"/>
          </p:cNvSpPr>
          <p:nvPr/>
        </p:nvSpPr>
        <p:spPr bwMode="auto">
          <a:xfrm>
            <a:off x="3124200" y="4800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8" name="Oval 17"/>
          <p:cNvSpPr>
            <a:spLocks noChangeArrowheads="1"/>
          </p:cNvSpPr>
          <p:nvPr/>
        </p:nvSpPr>
        <p:spPr bwMode="auto">
          <a:xfrm>
            <a:off x="3124200" y="518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19" name="Oval 32"/>
          <p:cNvSpPr>
            <a:spLocks noChangeArrowheads="1"/>
          </p:cNvSpPr>
          <p:nvPr/>
        </p:nvSpPr>
        <p:spPr bwMode="auto">
          <a:xfrm>
            <a:off x="6781800" y="4038600"/>
            <a:ext cx="304800" cy="304800"/>
          </a:xfrm>
          <a:prstGeom prst="ellipse">
            <a:avLst/>
          </a:prstGeom>
          <a:solidFill>
            <a:srgbClr val="0006FF">
              <a:alpha val="41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0" name="TextBox 19"/>
          <p:cNvSpPr txBox="1"/>
          <p:nvPr/>
        </p:nvSpPr>
        <p:spPr>
          <a:xfrm>
            <a:off x="2971800" y="3200400"/>
            <a:ext cx="595235" cy="461665"/>
          </a:xfrm>
          <a:prstGeom prst="rect">
            <a:avLst/>
          </a:prstGeom>
          <a:noFill/>
        </p:spPr>
        <p:txBody>
          <a:bodyPr wrap="none" rtlCol="0">
            <a:spAutoFit/>
          </a:bodyPr>
          <a:lstStyle/>
          <a:p>
            <a:r>
              <a:rPr lang="en-US"/>
              <a:t>G1</a:t>
            </a:r>
          </a:p>
        </p:txBody>
      </p:sp>
      <p:sp>
        <p:nvSpPr>
          <p:cNvPr id="21" name="TextBox 20"/>
          <p:cNvSpPr txBox="1"/>
          <p:nvPr/>
        </p:nvSpPr>
        <p:spPr>
          <a:xfrm>
            <a:off x="6629400" y="3200400"/>
            <a:ext cx="595235" cy="461665"/>
          </a:xfrm>
          <a:prstGeom prst="rect">
            <a:avLst/>
          </a:prstGeom>
          <a:noFill/>
        </p:spPr>
        <p:txBody>
          <a:bodyPr wrap="none" rtlCol="0">
            <a:spAutoFit/>
          </a:bodyPr>
          <a:lstStyle/>
          <a:p>
            <a:r>
              <a:rPr lang="en-US"/>
              <a:t>G2</a:t>
            </a:r>
          </a:p>
        </p:txBody>
      </p:sp>
      <p:sp>
        <p:nvSpPr>
          <p:cNvPr id="22" name="TextBox 21"/>
          <p:cNvSpPr txBox="1"/>
          <p:nvPr/>
        </p:nvSpPr>
        <p:spPr>
          <a:xfrm>
            <a:off x="2971800" y="4343400"/>
            <a:ext cx="595235" cy="461665"/>
          </a:xfrm>
          <a:prstGeom prst="rect">
            <a:avLst/>
          </a:prstGeom>
          <a:noFill/>
        </p:spPr>
        <p:txBody>
          <a:bodyPr wrap="none" rtlCol="0">
            <a:spAutoFit/>
          </a:bodyPr>
          <a:lstStyle/>
          <a:p>
            <a:r>
              <a:rPr lang="en-US"/>
              <a:t>G3</a:t>
            </a:r>
          </a:p>
        </p:txBody>
      </p:sp>
      <p:sp>
        <p:nvSpPr>
          <p:cNvPr id="23" name="TextBox 22"/>
          <p:cNvSpPr txBox="1"/>
          <p:nvPr/>
        </p:nvSpPr>
        <p:spPr>
          <a:xfrm>
            <a:off x="6629400" y="4343400"/>
            <a:ext cx="595235" cy="461665"/>
          </a:xfrm>
          <a:prstGeom prst="rect">
            <a:avLst/>
          </a:prstGeom>
          <a:noFill/>
        </p:spPr>
        <p:txBody>
          <a:bodyPr wrap="none" rtlCol="0">
            <a:spAutoFit/>
          </a:bodyPr>
          <a:lstStyle/>
          <a:p>
            <a:r>
              <a:rPr lang="en-US"/>
              <a:t>G4</a:t>
            </a:r>
          </a:p>
        </p:txBody>
      </p:sp>
      <p:sp>
        <p:nvSpPr>
          <p:cNvPr id="24" name="Rounded Rectangle 23"/>
          <p:cNvSpPr/>
          <p:nvPr/>
        </p:nvSpPr>
        <p:spPr bwMode="auto">
          <a:xfrm>
            <a:off x="67056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5" name="Rounded Rectangle 24"/>
          <p:cNvSpPr/>
          <p:nvPr/>
        </p:nvSpPr>
        <p:spPr bwMode="auto">
          <a:xfrm>
            <a:off x="67056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6" name="Rounded Rectangle 25"/>
          <p:cNvSpPr/>
          <p:nvPr/>
        </p:nvSpPr>
        <p:spPr bwMode="auto">
          <a:xfrm>
            <a:off x="3048000" y="4724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7" name="Rounded Rectangle 26"/>
          <p:cNvSpPr/>
          <p:nvPr/>
        </p:nvSpPr>
        <p:spPr bwMode="auto">
          <a:xfrm>
            <a:off x="3048000" y="3581400"/>
            <a:ext cx="4572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endParaRPr>
          </a:p>
        </p:txBody>
      </p:sp>
      <p:sp>
        <p:nvSpPr>
          <p:cNvPr id="28" name="TextBox 27"/>
          <p:cNvSpPr txBox="1"/>
          <p:nvPr/>
        </p:nvSpPr>
        <p:spPr>
          <a:xfrm>
            <a:off x="2590800" y="3124200"/>
            <a:ext cx="458379" cy="584776"/>
          </a:xfrm>
          <a:prstGeom prst="rect">
            <a:avLst/>
          </a:prstGeom>
          <a:noFill/>
        </p:spPr>
        <p:txBody>
          <a:bodyPr wrap="none" rtlCol="0">
            <a:spAutoFit/>
          </a:bodyPr>
          <a:lstStyle/>
          <a:p>
            <a:r>
              <a:rPr lang="en-US" sz="3200">
                <a:solidFill>
                  <a:srgbClr val="800000"/>
                </a:solidFill>
              </a:rPr>
              <a:t>X</a:t>
            </a:r>
          </a:p>
        </p:txBody>
      </p:sp>
      <p:sp>
        <p:nvSpPr>
          <p:cNvPr id="29" name="TextBox 28"/>
          <p:cNvSpPr txBox="1"/>
          <p:nvPr/>
        </p:nvSpPr>
        <p:spPr>
          <a:xfrm>
            <a:off x="6248400" y="3124200"/>
            <a:ext cx="595035" cy="584776"/>
          </a:xfrm>
          <a:prstGeom prst="rect">
            <a:avLst/>
          </a:prstGeom>
          <a:noFill/>
        </p:spPr>
        <p:txBody>
          <a:bodyPr wrap="none" rtlCol="0">
            <a:spAutoFit/>
          </a:bodyPr>
          <a:lstStyle/>
          <a:p>
            <a:r>
              <a:rPr lang="en-US" sz="3200">
                <a:solidFill>
                  <a:schemeClr val="tx2"/>
                </a:solidFill>
              </a:rPr>
              <a:t>✔</a:t>
            </a:r>
          </a:p>
        </p:txBody>
      </p:sp>
      <p:sp>
        <p:nvSpPr>
          <p:cNvPr id="30" name="TextBox 29"/>
          <p:cNvSpPr txBox="1"/>
          <p:nvPr/>
        </p:nvSpPr>
        <p:spPr>
          <a:xfrm>
            <a:off x="2590800" y="4267200"/>
            <a:ext cx="458379" cy="584776"/>
          </a:xfrm>
          <a:prstGeom prst="rect">
            <a:avLst/>
          </a:prstGeom>
          <a:noFill/>
        </p:spPr>
        <p:txBody>
          <a:bodyPr wrap="none" rtlCol="0">
            <a:spAutoFit/>
          </a:bodyPr>
          <a:lstStyle/>
          <a:p>
            <a:r>
              <a:rPr lang="en-US" sz="3200">
                <a:solidFill>
                  <a:srgbClr val="800000"/>
                </a:solidFill>
              </a:rPr>
              <a:t>X</a:t>
            </a:r>
          </a:p>
        </p:txBody>
      </p:sp>
      <p:sp>
        <p:nvSpPr>
          <p:cNvPr id="31" name="TextBox 30"/>
          <p:cNvSpPr txBox="1"/>
          <p:nvPr/>
        </p:nvSpPr>
        <p:spPr>
          <a:xfrm>
            <a:off x="6248400" y="4267200"/>
            <a:ext cx="595035" cy="584776"/>
          </a:xfrm>
          <a:prstGeom prst="rect">
            <a:avLst/>
          </a:prstGeom>
          <a:noFill/>
        </p:spPr>
        <p:txBody>
          <a:bodyPr wrap="none" rtlCol="0">
            <a:spAutoFit/>
          </a:bodyPr>
          <a:lstStyle/>
          <a:p>
            <a:r>
              <a:rPr lang="en-US" sz="3200">
                <a:solidFill>
                  <a:schemeClr val="tx2"/>
                </a:solidFill>
              </a:rPr>
              <a:t>✔</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42594" name="Rectangle 2"/>
          <p:cNvSpPr>
            <a:spLocks noGrp="1" noChangeArrowheads="1"/>
          </p:cNvSpPr>
          <p:nvPr>
            <p:ph type="title"/>
          </p:nvPr>
        </p:nvSpPr>
        <p:spPr>
          <a:xfrm>
            <a:off x="685800" y="228600"/>
            <a:ext cx="7772400" cy="1143000"/>
          </a:xfrm>
          <a:noFill/>
          <a:ln/>
        </p:spPr>
        <p:txBody>
          <a:bodyPr/>
          <a:lstStyle/>
          <a:p>
            <a:r>
              <a:rPr lang="en-US" sz="3200"/>
              <a:t>Unambiguous Data</a:t>
            </a:r>
          </a:p>
        </p:txBody>
      </p:sp>
      <p:sp>
        <p:nvSpPr>
          <p:cNvPr id="2542595" name="Text Box 3"/>
          <p:cNvSpPr txBox="1">
            <a:spLocks noChangeArrowheads="1"/>
          </p:cNvSpPr>
          <p:nvPr/>
        </p:nvSpPr>
        <p:spPr bwMode="auto">
          <a:xfrm>
            <a:off x="304800" y="1295400"/>
            <a:ext cx="8534400" cy="5203825"/>
          </a:xfrm>
          <a:prstGeom prst="rect">
            <a:avLst/>
          </a:prstGeom>
          <a:noFill/>
          <a:ln w="9525">
            <a:noFill/>
            <a:miter lim="800000"/>
            <a:headEnd/>
            <a:tailEnd/>
          </a:ln>
        </p:spPr>
        <p:txBody>
          <a:bodyPr>
            <a:prstTxWarp prst="textNoShape">
              <a:avLst/>
            </a:prstTxWarp>
            <a:spAutoFit/>
          </a:bodyPr>
          <a:lstStyle/>
          <a:p>
            <a:r>
              <a:rPr lang="en-US" b="0"/>
              <a:t>Idea from Yang (2004): The more unambiguous data there is, the faster the native language’s parameter value will “win” (reach a probability near 1.0).  This means that the child will learn the associated structural pattern faster. </a:t>
            </a:r>
          </a:p>
          <a:p>
            <a:endParaRPr lang="en-US" b="0"/>
          </a:p>
          <a:p>
            <a:endParaRPr lang="en-US" b="0"/>
          </a:p>
          <a:p>
            <a:r>
              <a:rPr lang="en-US" b="0">
                <a:solidFill>
                  <a:schemeClr val="hlink"/>
                </a:solidFill>
              </a:rPr>
              <a:t>Example: the more unambiguous +subject-drop data the child encounters, the faster a child should learn that the native language allows subjects to be dropped.</a:t>
            </a:r>
            <a:endParaRPr lang="en-US" b="0">
              <a:solidFill>
                <a:srgbClr val="A7FF48"/>
              </a:solidFill>
            </a:endParaRPr>
          </a:p>
          <a:p>
            <a:endParaRPr lang="en-US" b="0">
              <a:solidFill>
                <a:srgbClr val="A7FF48"/>
              </a:solidFill>
            </a:endParaRPr>
          </a:p>
          <a:p>
            <a:endParaRPr lang="en-US" b="0">
              <a:solidFill>
                <a:srgbClr val="A7FF48"/>
              </a:solidFill>
            </a:endParaRPr>
          </a:p>
          <a:p>
            <a:r>
              <a:rPr lang="en-US" b="0">
                <a:solidFill>
                  <a:schemeClr val="tx2"/>
                </a:solidFill>
              </a:rPr>
              <a:t>Question: Is it true that the amount of unambiguous data the child encounters for a particular parameter determines when the child learns that structural property of the language?</a:t>
            </a:r>
            <a:endParaRPr lang="en-US"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371600"/>
            <a:ext cx="8839200" cy="1200328"/>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1: Head-directionality</a:t>
            </a:r>
            <a:endParaRPr lang="en-US" b="0"/>
          </a:p>
          <a:p>
            <a:endParaRPr lang="en-US" b="0"/>
          </a:p>
          <a:p>
            <a:endParaRPr lang="en-US" b="0"/>
          </a:p>
        </p:txBody>
      </p:sp>
      <p:sp>
        <p:nvSpPr>
          <p:cNvPr id="3" name="Rectangle 3"/>
          <p:cNvSpPr txBox="1">
            <a:spLocks noChangeArrowheads="1"/>
          </p:cNvSpPr>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a:ln>
                  <a:noFill/>
                </a:ln>
                <a:solidFill>
                  <a:schemeClr val="tx2"/>
                </a:solidFill>
                <a:effectLst/>
                <a:uLnTx/>
                <a:uFillTx/>
                <a:latin typeface="+mj-lt"/>
                <a:ea typeface="+mj-ea"/>
                <a:cs typeface="+mj-cs"/>
              </a:rPr>
              <a:t>Interacting Parameters</a:t>
            </a:r>
          </a:p>
        </p:txBody>
      </p:sp>
      <p:sp>
        <p:nvSpPr>
          <p:cNvPr id="26" name="Text Box 4"/>
          <p:cNvSpPr txBox="1">
            <a:spLocks noChangeArrowheads="1"/>
          </p:cNvSpPr>
          <p:nvPr/>
        </p:nvSpPr>
        <p:spPr bwMode="auto">
          <a:xfrm>
            <a:off x="304800" y="2438400"/>
            <a:ext cx="4648200" cy="461665"/>
          </a:xfrm>
          <a:prstGeom prst="rect">
            <a:avLst/>
          </a:prstGeom>
          <a:noFill/>
          <a:ln w="9525">
            <a:noFill/>
            <a:miter lim="800000"/>
            <a:headEnd/>
            <a:tailEnd/>
          </a:ln>
        </p:spPr>
        <p:txBody>
          <a:bodyPr wrap="square">
            <a:prstTxWarp prst="textNoShape">
              <a:avLst/>
            </a:prstTxWarp>
            <a:spAutoFit/>
          </a:bodyPr>
          <a:lstStyle/>
          <a:p>
            <a:r>
              <a:rPr lang="en-US" b="0"/>
              <a:t>Japanese/Navajo: Head-final</a:t>
            </a:r>
            <a:endParaRPr lang="en-US" b="0">
              <a:solidFill>
                <a:srgbClr val="F25BFF"/>
              </a:solidFill>
            </a:endParaRPr>
          </a:p>
        </p:txBody>
      </p:sp>
      <p:sp>
        <p:nvSpPr>
          <p:cNvPr id="27" name="Text Box 5"/>
          <p:cNvSpPr txBox="1">
            <a:spLocks noChangeArrowheads="1"/>
          </p:cNvSpPr>
          <p:nvPr/>
        </p:nvSpPr>
        <p:spPr bwMode="auto">
          <a:xfrm>
            <a:off x="381000" y="3276600"/>
            <a:ext cx="3810000" cy="830997"/>
          </a:xfrm>
          <a:prstGeom prst="rect">
            <a:avLst/>
          </a:prstGeom>
          <a:noFill/>
          <a:ln w="9525">
            <a:noFill/>
            <a:miter lim="800000"/>
            <a:headEnd/>
            <a:tailEnd/>
          </a:ln>
        </p:spPr>
        <p:txBody>
          <a:bodyPr wrap="square">
            <a:prstTxWarp prst="textNoShape">
              <a:avLst/>
            </a:prstTxWarp>
            <a:spAutoFit/>
          </a:bodyPr>
          <a:lstStyle/>
          <a:p>
            <a:r>
              <a:rPr lang="en-US" b="0"/>
              <a:t>Basic word order:</a:t>
            </a:r>
          </a:p>
          <a:p>
            <a:r>
              <a:rPr lang="en-US" b="0">
                <a:solidFill>
                  <a:schemeClr val="hlink"/>
                </a:solidFill>
              </a:rPr>
              <a:t>Subject</a:t>
            </a:r>
            <a:r>
              <a:rPr lang="en-US" b="0">
                <a:solidFill>
                  <a:srgbClr val="66FF5D"/>
                </a:solidFill>
              </a:rPr>
              <a:t> </a:t>
            </a:r>
            <a:r>
              <a:rPr lang="en-US" b="0">
                <a:solidFill>
                  <a:schemeClr val="accent2"/>
                </a:solidFill>
              </a:rPr>
              <a:t>Object</a:t>
            </a:r>
            <a:r>
              <a:rPr lang="en-US" b="0">
                <a:solidFill>
                  <a:schemeClr val="folHlink"/>
                </a:solidFill>
              </a:rPr>
              <a:t> </a:t>
            </a:r>
            <a:r>
              <a:rPr lang="en-US" b="0">
                <a:solidFill>
                  <a:schemeClr val="bg2"/>
                </a:solidFill>
              </a:rPr>
              <a:t>Verb </a:t>
            </a:r>
            <a:r>
              <a:rPr lang="en-US" b="0">
                <a:solidFill>
                  <a:srgbClr val="000000"/>
                </a:solidFill>
              </a:rPr>
              <a:t>[</a:t>
            </a:r>
            <a:r>
              <a:rPr lang="en-US" b="0">
                <a:solidFill>
                  <a:srgbClr val="204C78"/>
                </a:solidFill>
              </a:rPr>
              <a:t>S</a:t>
            </a:r>
            <a:r>
              <a:rPr lang="en-US" b="0">
                <a:solidFill>
                  <a:schemeClr val="accent2"/>
                </a:solidFill>
              </a:rPr>
              <a:t>O</a:t>
            </a:r>
            <a:r>
              <a:rPr lang="en-US" b="0">
                <a:solidFill>
                  <a:schemeClr val="bg2"/>
                </a:solidFill>
              </a:rPr>
              <a:t>V</a:t>
            </a:r>
            <a:r>
              <a:rPr lang="en-US" b="0">
                <a:solidFill>
                  <a:srgbClr val="000000"/>
                </a:solidFill>
              </a:rPr>
              <a:t>]</a:t>
            </a:r>
            <a:endParaRPr lang="en-US" b="0">
              <a:solidFill>
                <a:srgbClr val="F25BFF"/>
              </a:solidFill>
            </a:endParaRPr>
          </a:p>
        </p:txBody>
      </p:sp>
      <p:sp>
        <p:nvSpPr>
          <p:cNvPr id="28" name="Text Box 6"/>
          <p:cNvSpPr txBox="1">
            <a:spLocks noChangeArrowheads="1"/>
          </p:cNvSpPr>
          <p:nvPr/>
        </p:nvSpPr>
        <p:spPr bwMode="auto">
          <a:xfrm>
            <a:off x="457200" y="4343400"/>
            <a:ext cx="4038600" cy="822325"/>
          </a:xfrm>
          <a:prstGeom prst="rect">
            <a:avLst/>
          </a:prstGeom>
          <a:noFill/>
          <a:ln w="9525">
            <a:noFill/>
            <a:miter lim="800000"/>
            <a:headEnd/>
            <a:tailEnd/>
          </a:ln>
        </p:spPr>
        <p:txBody>
          <a:bodyPr>
            <a:prstTxWarp prst="textNoShape">
              <a:avLst/>
            </a:prstTxWarp>
            <a:spAutoFit/>
          </a:bodyPr>
          <a:lstStyle/>
          <a:p>
            <a:r>
              <a:rPr lang="en-US" b="0"/>
              <a:t>Postpositions:</a:t>
            </a:r>
          </a:p>
          <a:p>
            <a:r>
              <a:rPr lang="en-US" b="0">
                <a:solidFill>
                  <a:schemeClr val="accent1"/>
                </a:solidFill>
              </a:rPr>
              <a:t>Noun Phrase</a:t>
            </a:r>
            <a:r>
              <a:rPr lang="en-US" b="0">
                <a:solidFill>
                  <a:srgbClr val="66FF5D"/>
                </a:solidFill>
              </a:rPr>
              <a:t> </a:t>
            </a:r>
            <a:r>
              <a:rPr lang="en-US" b="0">
                <a:solidFill>
                  <a:schemeClr val="tx2"/>
                </a:solidFill>
              </a:rPr>
              <a:t>Postposition</a:t>
            </a:r>
            <a:endParaRPr lang="en-US" b="0"/>
          </a:p>
        </p:txBody>
      </p:sp>
      <p:sp>
        <p:nvSpPr>
          <p:cNvPr id="29" name="Text Box 7"/>
          <p:cNvSpPr txBox="1">
            <a:spLocks noChangeArrowheads="1"/>
          </p:cNvSpPr>
          <p:nvPr/>
        </p:nvSpPr>
        <p:spPr bwMode="auto">
          <a:xfrm>
            <a:off x="457200" y="5486400"/>
            <a:ext cx="4191000" cy="822325"/>
          </a:xfrm>
          <a:prstGeom prst="rect">
            <a:avLst/>
          </a:prstGeom>
          <a:noFill/>
          <a:ln w="9525">
            <a:noFill/>
            <a:miter lim="800000"/>
            <a:headEnd/>
            <a:tailEnd/>
          </a:ln>
        </p:spPr>
        <p:txBody>
          <a:bodyPr>
            <a:prstTxWarp prst="textNoShape">
              <a:avLst/>
            </a:prstTxWarp>
            <a:spAutoFit/>
          </a:bodyPr>
          <a:lstStyle/>
          <a:p>
            <a:r>
              <a:rPr lang="en-US" b="0"/>
              <a:t>Possessor before Possessed</a:t>
            </a:r>
          </a:p>
          <a:p>
            <a:r>
              <a:rPr lang="en-US" b="0">
                <a:solidFill>
                  <a:schemeClr val="hlink"/>
                </a:solidFill>
              </a:rPr>
              <a:t>Possessor</a:t>
            </a:r>
            <a:r>
              <a:rPr lang="en-US" b="0">
                <a:solidFill>
                  <a:srgbClr val="66FF5D"/>
                </a:solidFill>
              </a:rPr>
              <a:t> </a:t>
            </a:r>
            <a:r>
              <a:rPr lang="en-US" b="0">
                <a:solidFill>
                  <a:schemeClr val="tx2"/>
                </a:solidFill>
              </a:rPr>
              <a:t>Possession</a:t>
            </a:r>
            <a:endParaRPr lang="en-US" b="0">
              <a:solidFill>
                <a:srgbClr val="F25BFF"/>
              </a:solidFill>
            </a:endParaRPr>
          </a:p>
        </p:txBody>
      </p:sp>
      <p:sp>
        <p:nvSpPr>
          <p:cNvPr id="30" name="Text Box 8"/>
          <p:cNvSpPr txBox="1">
            <a:spLocks noChangeArrowheads="1"/>
          </p:cNvSpPr>
          <p:nvPr/>
        </p:nvSpPr>
        <p:spPr bwMode="auto">
          <a:xfrm>
            <a:off x="5791200" y="2824163"/>
            <a:ext cx="3873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S</a:t>
            </a:r>
          </a:p>
        </p:txBody>
      </p:sp>
      <p:sp>
        <p:nvSpPr>
          <p:cNvPr id="31" name="Text Box 9"/>
          <p:cNvSpPr txBox="1">
            <a:spLocks noChangeArrowheads="1"/>
          </p:cNvSpPr>
          <p:nvPr/>
        </p:nvSpPr>
        <p:spPr bwMode="auto">
          <a:xfrm>
            <a:off x="4724400" y="3281363"/>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NP</a:t>
            </a:r>
            <a:endParaRPr lang="en-US" b="0">
              <a:solidFill>
                <a:schemeClr val="tx2"/>
              </a:solidFill>
            </a:endParaRPr>
          </a:p>
        </p:txBody>
      </p:sp>
      <p:sp>
        <p:nvSpPr>
          <p:cNvPr id="32" name="Text Box 10"/>
          <p:cNvSpPr txBox="1">
            <a:spLocks noChangeArrowheads="1"/>
          </p:cNvSpPr>
          <p:nvPr/>
        </p:nvSpPr>
        <p:spPr bwMode="auto">
          <a:xfrm>
            <a:off x="6400800" y="3205163"/>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VP</a:t>
            </a:r>
          </a:p>
        </p:txBody>
      </p:sp>
      <p:sp>
        <p:nvSpPr>
          <p:cNvPr id="33" name="Text Box 11"/>
          <p:cNvSpPr txBox="1">
            <a:spLocks noChangeArrowheads="1"/>
          </p:cNvSpPr>
          <p:nvPr/>
        </p:nvSpPr>
        <p:spPr bwMode="auto">
          <a:xfrm>
            <a:off x="6400800" y="3814763"/>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accent2"/>
                </a:solidFill>
              </a:rPr>
              <a:t>NP</a:t>
            </a:r>
            <a:endParaRPr lang="en-US" b="0">
              <a:solidFill>
                <a:schemeClr val="tx2"/>
              </a:solidFill>
            </a:endParaRPr>
          </a:p>
        </p:txBody>
      </p:sp>
      <p:sp>
        <p:nvSpPr>
          <p:cNvPr id="34" name="Line 12"/>
          <p:cNvSpPr>
            <a:spLocks noChangeShapeType="1"/>
          </p:cNvSpPr>
          <p:nvPr/>
        </p:nvSpPr>
        <p:spPr bwMode="auto">
          <a:xfrm>
            <a:off x="6629400" y="35814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 name="Line 13"/>
          <p:cNvSpPr>
            <a:spLocks noChangeShapeType="1"/>
          </p:cNvSpPr>
          <p:nvPr/>
        </p:nvSpPr>
        <p:spPr bwMode="auto">
          <a:xfrm>
            <a:off x="6629400" y="3581400"/>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6" name="Line 14"/>
          <p:cNvSpPr>
            <a:spLocks noChangeShapeType="1"/>
          </p:cNvSpPr>
          <p:nvPr/>
        </p:nvSpPr>
        <p:spPr bwMode="auto">
          <a:xfrm>
            <a:off x="6019800" y="3200400"/>
            <a:ext cx="3810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7" name="Line 15"/>
          <p:cNvSpPr>
            <a:spLocks noChangeShapeType="1"/>
          </p:cNvSpPr>
          <p:nvPr/>
        </p:nvSpPr>
        <p:spPr bwMode="auto">
          <a:xfrm flipH="1">
            <a:off x="5105400" y="3200400"/>
            <a:ext cx="91440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8" name="Text Box 16"/>
          <p:cNvSpPr txBox="1">
            <a:spLocks noChangeArrowheads="1"/>
          </p:cNvSpPr>
          <p:nvPr/>
        </p:nvSpPr>
        <p:spPr bwMode="auto">
          <a:xfrm>
            <a:off x="5943600" y="4191000"/>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2"/>
                </a:solidFill>
              </a:rPr>
              <a:t>Object</a:t>
            </a:r>
            <a:endParaRPr lang="en-US" b="0">
              <a:solidFill>
                <a:srgbClr val="F25BFF"/>
              </a:solidFill>
            </a:endParaRPr>
          </a:p>
        </p:txBody>
      </p:sp>
      <p:sp>
        <p:nvSpPr>
          <p:cNvPr id="39" name="Text Box 17"/>
          <p:cNvSpPr txBox="1">
            <a:spLocks noChangeArrowheads="1"/>
          </p:cNvSpPr>
          <p:nvPr/>
        </p:nvSpPr>
        <p:spPr bwMode="auto">
          <a:xfrm>
            <a:off x="4572000" y="3733800"/>
            <a:ext cx="2362200" cy="457200"/>
          </a:xfrm>
          <a:prstGeom prst="rect">
            <a:avLst/>
          </a:prstGeom>
          <a:noFill/>
          <a:ln w="9525">
            <a:noFill/>
            <a:miter lim="800000"/>
            <a:headEnd/>
            <a:tailEnd/>
          </a:ln>
        </p:spPr>
        <p:txBody>
          <a:bodyPr>
            <a:prstTxWarp prst="textNoShape">
              <a:avLst/>
            </a:prstTxWarp>
            <a:spAutoFit/>
          </a:bodyPr>
          <a:lstStyle/>
          <a:p>
            <a:r>
              <a:rPr lang="en-US" b="0">
                <a:solidFill>
                  <a:schemeClr val="hlink"/>
                </a:solidFill>
              </a:rPr>
              <a:t>Subject</a:t>
            </a:r>
            <a:endParaRPr lang="en-US" b="0">
              <a:solidFill>
                <a:srgbClr val="F25BFF"/>
              </a:solidFill>
            </a:endParaRPr>
          </a:p>
        </p:txBody>
      </p:sp>
      <p:sp>
        <p:nvSpPr>
          <p:cNvPr id="40" name="Text Box 18"/>
          <p:cNvSpPr txBox="1">
            <a:spLocks noChangeArrowheads="1"/>
          </p:cNvSpPr>
          <p:nvPr/>
        </p:nvSpPr>
        <p:spPr bwMode="auto">
          <a:xfrm>
            <a:off x="7010400" y="3810000"/>
            <a:ext cx="990600" cy="457200"/>
          </a:xfrm>
          <a:prstGeom prst="rect">
            <a:avLst/>
          </a:prstGeom>
          <a:noFill/>
          <a:ln w="9525">
            <a:noFill/>
            <a:miter lim="800000"/>
            <a:headEnd/>
            <a:tailEnd/>
          </a:ln>
        </p:spPr>
        <p:txBody>
          <a:bodyPr>
            <a:prstTxWarp prst="textNoShape">
              <a:avLst/>
            </a:prstTxWarp>
            <a:spAutoFit/>
          </a:bodyPr>
          <a:lstStyle/>
          <a:p>
            <a:r>
              <a:rPr lang="en-US" b="0">
                <a:solidFill>
                  <a:schemeClr val="bg2"/>
                </a:solidFill>
              </a:rPr>
              <a:t>Verb</a:t>
            </a:r>
            <a:endParaRPr lang="en-US" b="0">
              <a:solidFill>
                <a:srgbClr val="F25BFF"/>
              </a:solidFill>
            </a:endParaRPr>
          </a:p>
        </p:txBody>
      </p:sp>
      <p:sp>
        <p:nvSpPr>
          <p:cNvPr id="41" name="Text Box 19"/>
          <p:cNvSpPr txBox="1">
            <a:spLocks noChangeArrowheads="1"/>
          </p:cNvSpPr>
          <p:nvPr/>
        </p:nvSpPr>
        <p:spPr bwMode="auto">
          <a:xfrm>
            <a:off x="6096000" y="4800600"/>
            <a:ext cx="590550"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PP</a:t>
            </a:r>
          </a:p>
        </p:txBody>
      </p:sp>
      <p:sp>
        <p:nvSpPr>
          <p:cNvPr id="42" name="Text Box 20"/>
          <p:cNvSpPr txBox="1">
            <a:spLocks noChangeArrowheads="1"/>
          </p:cNvSpPr>
          <p:nvPr/>
        </p:nvSpPr>
        <p:spPr bwMode="auto">
          <a:xfrm>
            <a:off x="6096000" y="5410200"/>
            <a:ext cx="608013" cy="457200"/>
          </a:xfrm>
          <a:prstGeom prst="rect">
            <a:avLst/>
          </a:prstGeom>
          <a:noFill/>
          <a:ln w="9525">
            <a:noFill/>
            <a:miter lim="800000"/>
            <a:headEnd/>
            <a:tailEnd/>
          </a:ln>
        </p:spPr>
        <p:txBody>
          <a:bodyPr wrap="none">
            <a:prstTxWarp prst="textNoShape">
              <a:avLst/>
            </a:prstTxWarp>
            <a:spAutoFit/>
          </a:bodyPr>
          <a:lstStyle/>
          <a:p>
            <a:r>
              <a:rPr lang="en-US" b="0">
                <a:solidFill>
                  <a:schemeClr val="accent1"/>
                </a:solidFill>
              </a:rPr>
              <a:t>NP</a:t>
            </a:r>
            <a:endParaRPr lang="en-US" b="0">
              <a:solidFill>
                <a:schemeClr val="tx2"/>
              </a:solidFill>
            </a:endParaRPr>
          </a:p>
        </p:txBody>
      </p:sp>
      <p:sp>
        <p:nvSpPr>
          <p:cNvPr id="43" name="Line 21"/>
          <p:cNvSpPr>
            <a:spLocks noChangeShapeType="1"/>
          </p:cNvSpPr>
          <p:nvPr/>
        </p:nvSpPr>
        <p:spPr bwMode="auto">
          <a:xfrm>
            <a:off x="6324600" y="5176838"/>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4" name="Line 22"/>
          <p:cNvSpPr>
            <a:spLocks noChangeShapeType="1"/>
          </p:cNvSpPr>
          <p:nvPr/>
        </p:nvSpPr>
        <p:spPr bwMode="auto">
          <a:xfrm>
            <a:off x="6324600" y="5176838"/>
            <a:ext cx="45720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5" name="Text Box 23"/>
          <p:cNvSpPr txBox="1">
            <a:spLocks noChangeArrowheads="1"/>
          </p:cNvSpPr>
          <p:nvPr/>
        </p:nvSpPr>
        <p:spPr bwMode="auto">
          <a:xfrm>
            <a:off x="5638800" y="5786438"/>
            <a:ext cx="1295400" cy="457200"/>
          </a:xfrm>
          <a:prstGeom prst="rect">
            <a:avLst/>
          </a:prstGeom>
          <a:noFill/>
          <a:ln w="9525">
            <a:noFill/>
            <a:miter lim="800000"/>
            <a:headEnd/>
            <a:tailEnd/>
          </a:ln>
        </p:spPr>
        <p:txBody>
          <a:bodyPr>
            <a:prstTxWarp prst="textNoShape">
              <a:avLst/>
            </a:prstTxWarp>
            <a:spAutoFit/>
          </a:bodyPr>
          <a:lstStyle/>
          <a:p>
            <a:r>
              <a:rPr lang="en-US" b="0">
                <a:solidFill>
                  <a:schemeClr val="accent1"/>
                </a:solidFill>
              </a:rPr>
              <a:t>Object</a:t>
            </a:r>
            <a:endParaRPr lang="en-US" b="0">
              <a:solidFill>
                <a:srgbClr val="F25BFF"/>
              </a:solidFill>
            </a:endParaRPr>
          </a:p>
        </p:txBody>
      </p:sp>
      <p:sp>
        <p:nvSpPr>
          <p:cNvPr id="46" name="Text Box 24"/>
          <p:cNvSpPr txBox="1">
            <a:spLocks noChangeArrowheads="1"/>
          </p:cNvSpPr>
          <p:nvPr/>
        </p:nvSpPr>
        <p:spPr bwMode="auto">
          <a:xfrm>
            <a:off x="6705600" y="5405438"/>
            <a:ext cx="990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P</a:t>
            </a:r>
            <a:endParaRPr lang="en-US" b="0">
              <a:solidFill>
                <a:srgbClr val="F25BFF"/>
              </a:solidFill>
            </a:endParaRPr>
          </a:p>
        </p:txBody>
      </p:sp>
      <p:sp>
        <p:nvSpPr>
          <p:cNvPr id="47" name="Text Box 25"/>
          <p:cNvSpPr txBox="1">
            <a:spLocks noChangeArrowheads="1"/>
          </p:cNvSpPr>
          <p:nvPr/>
        </p:nvSpPr>
        <p:spPr bwMode="auto">
          <a:xfrm>
            <a:off x="6781800" y="5715000"/>
            <a:ext cx="2133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Postposition</a:t>
            </a:r>
          </a:p>
        </p:txBody>
      </p:sp>
      <p:sp>
        <p:nvSpPr>
          <p:cNvPr id="48" name="Oval 47"/>
          <p:cNvSpPr>
            <a:spLocks noChangeArrowheads="1"/>
          </p:cNvSpPr>
          <p:nvPr/>
        </p:nvSpPr>
        <p:spPr bwMode="auto">
          <a:xfrm>
            <a:off x="5105400" y="1371600"/>
            <a:ext cx="304800" cy="304800"/>
          </a:xfrm>
          <a:prstGeom prst="ellipse">
            <a:avLst/>
          </a:prstGeom>
          <a:solidFill>
            <a:srgbClr val="0006FF"/>
          </a:solidFill>
          <a:ln w="9525">
            <a:solidFill>
              <a:schemeClr val="tx1"/>
            </a:solidFill>
            <a:round/>
            <a:headEnd/>
            <a:tailEnd/>
          </a:ln>
        </p:spPr>
        <p:txBody>
          <a:bodyPr wrap="none" anchor="ctr">
            <a:prstTxWarp prst="textNoShape">
              <a:avLst/>
            </a:prstTxWarp>
          </a:bodyPr>
          <a:lstStyle/>
          <a:p>
            <a:endParaRPr lang="en-US"/>
          </a:p>
        </p:txBody>
      </p:sp>
      <p:sp>
        <p:nvSpPr>
          <p:cNvPr id="49" name="Oval 32"/>
          <p:cNvSpPr>
            <a:spLocks noChangeArrowheads="1"/>
          </p:cNvSpPr>
          <p:nvPr/>
        </p:nvSpPr>
        <p:spPr bwMode="auto">
          <a:xfrm>
            <a:off x="5105400" y="1752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
        <p:nvSpPr>
          <p:cNvPr id="51" name="Oval 32"/>
          <p:cNvSpPr>
            <a:spLocks noChangeArrowheads="1"/>
          </p:cNvSpPr>
          <p:nvPr/>
        </p:nvSpPr>
        <p:spPr bwMode="auto">
          <a:xfrm>
            <a:off x="4419600" y="2514600"/>
            <a:ext cx="304800" cy="304800"/>
          </a:xfrm>
          <a:prstGeom prst="ellipse">
            <a:avLst/>
          </a:prstGeom>
          <a:solidFill>
            <a:srgbClr val="0006FF">
              <a:alpha val="23000"/>
            </a:srgbClr>
          </a:solidFill>
          <a:ln w="38100">
            <a:solidFill>
              <a:schemeClr val="tx1"/>
            </a:solidFill>
            <a:prstDash val="dash"/>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44642" name="Rectangle 2"/>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44643" name="Text Box 3"/>
          <p:cNvSpPr txBox="1">
            <a:spLocks noChangeArrowheads="1"/>
          </p:cNvSpPr>
          <p:nvPr/>
        </p:nvSpPr>
        <p:spPr bwMode="auto">
          <a:xfrm>
            <a:off x="304800" y="1371600"/>
            <a:ext cx="8534400" cy="2647950"/>
          </a:xfrm>
          <a:prstGeom prst="rect">
            <a:avLst/>
          </a:prstGeom>
          <a:noFill/>
          <a:ln w="9525">
            <a:noFill/>
            <a:miter lim="800000"/>
            <a:headEnd/>
            <a:tailEnd/>
          </a:ln>
        </p:spPr>
        <p:txBody>
          <a:bodyPr>
            <a:prstTxWarp prst="textNoShape">
              <a:avLst/>
            </a:prstTxWarp>
            <a:spAutoFit/>
          </a:bodyPr>
          <a:lstStyle/>
          <a:p>
            <a:r>
              <a:rPr lang="en-US" b="0">
                <a:solidFill>
                  <a:schemeClr val="tx2"/>
                </a:solidFill>
              </a:rPr>
              <a:t>Wh-fronting for questions</a:t>
            </a:r>
            <a:endParaRPr lang="en-US" b="0">
              <a:solidFill>
                <a:srgbClr val="B08DF6"/>
              </a:solidFill>
            </a:endParaRPr>
          </a:p>
          <a:p>
            <a:endParaRPr lang="en-US" b="0"/>
          </a:p>
          <a:p>
            <a:r>
              <a:rPr lang="en-US" b="0"/>
              <a:t>Wh-word moves to the front (like English)</a:t>
            </a:r>
          </a:p>
          <a:p>
            <a:endParaRPr lang="en-US" b="0"/>
          </a:p>
          <a:p>
            <a:r>
              <a:rPr lang="en-US" b="0"/>
              <a:t>		Sarah will see </a:t>
            </a:r>
            <a:r>
              <a:rPr lang="en-US" b="0">
                <a:solidFill>
                  <a:schemeClr val="tx2"/>
                </a:solidFill>
              </a:rPr>
              <a:t>who</a:t>
            </a:r>
            <a:r>
              <a:rPr lang="en-US" b="0"/>
              <a:t>?</a:t>
            </a:r>
          </a:p>
          <a:p>
            <a:endParaRPr lang="en-US" b="0"/>
          </a:p>
          <a:p>
            <a:endParaRPr lang="en-US" b="0"/>
          </a:p>
        </p:txBody>
      </p:sp>
      <p:sp>
        <p:nvSpPr>
          <p:cNvPr id="2544644" name="Text Box 4"/>
          <p:cNvSpPr txBox="1">
            <a:spLocks noChangeArrowheads="1"/>
          </p:cNvSpPr>
          <p:nvPr/>
        </p:nvSpPr>
        <p:spPr bwMode="auto">
          <a:xfrm>
            <a:off x="3962400" y="3376613"/>
            <a:ext cx="4076700" cy="436562"/>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Underlying form of the question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46690" name="Text Box 2"/>
          <p:cNvSpPr txBox="1">
            <a:spLocks noChangeArrowheads="1"/>
          </p:cNvSpPr>
          <p:nvPr/>
        </p:nvSpPr>
        <p:spPr bwMode="auto">
          <a:xfrm>
            <a:off x="304800" y="1371600"/>
            <a:ext cx="8534400" cy="2647950"/>
          </a:xfrm>
          <a:prstGeom prst="rect">
            <a:avLst/>
          </a:prstGeom>
          <a:noFill/>
          <a:ln w="9525">
            <a:noFill/>
            <a:miter lim="800000"/>
            <a:headEnd/>
            <a:tailEnd/>
          </a:ln>
        </p:spPr>
        <p:txBody>
          <a:bodyPr>
            <a:prstTxWarp prst="textNoShape">
              <a:avLst/>
            </a:prstTxWarp>
            <a:spAutoFit/>
          </a:bodyPr>
          <a:lstStyle/>
          <a:p>
            <a:r>
              <a:rPr lang="en-US" b="0">
                <a:solidFill>
                  <a:schemeClr val="tx2"/>
                </a:solidFill>
              </a:rPr>
              <a:t>Wh-fronting for questions</a:t>
            </a:r>
            <a:endParaRPr lang="en-US" b="0"/>
          </a:p>
          <a:p>
            <a:endParaRPr lang="en-US" b="0"/>
          </a:p>
          <a:p>
            <a:r>
              <a:rPr lang="en-US" b="0"/>
              <a:t>Wh-word moves to the front (like English)</a:t>
            </a:r>
          </a:p>
          <a:p>
            <a:endParaRPr lang="en-US" b="0">
              <a:solidFill>
                <a:schemeClr val="tx2"/>
              </a:solidFill>
            </a:endParaRPr>
          </a:p>
          <a:p>
            <a:r>
              <a:rPr lang="en-US" b="0">
                <a:solidFill>
                  <a:schemeClr val="tx2"/>
                </a:solidFill>
              </a:rPr>
              <a:t>Who</a:t>
            </a:r>
            <a:r>
              <a:rPr lang="en-US" b="0"/>
              <a:t> will  Sarah  </a:t>
            </a:r>
            <a:r>
              <a:rPr lang="en-US" b="0" i="1" baseline="-25000"/>
              <a:t>will</a:t>
            </a:r>
            <a:r>
              <a:rPr lang="en-US" b="0"/>
              <a:t>     see   </a:t>
            </a:r>
            <a:r>
              <a:rPr lang="en-US" b="0" i="1" baseline="-25000">
                <a:solidFill>
                  <a:schemeClr val="tx2"/>
                </a:solidFill>
              </a:rPr>
              <a:t>who</a:t>
            </a:r>
            <a:r>
              <a:rPr lang="en-US" b="0"/>
              <a:t>?</a:t>
            </a:r>
          </a:p>
          <a:p>
            <a:endParaRPr lang="en-US" b="0"/>
          </a:p>
          <a:p>
            <a:endParaRPr lang="en-US" b="0"/>
          </a:p>
        </p:txBody>
      </p:sp>
      <p:sp>
        <p:nvSpPr>
          <p:cNvPr id="2546691"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46692" name="Text Box 4"/>
          <p:cNvSpPr txBox="1">
            <a:spLocks noChangeArrowheads="1"/>
          </p:cNvSpPr>
          <p:nvPr/>
        </p:nvSpPr>
        <p:spPr bwMode="auto">
          <a:xfrm>
            <a:off x="3200400" y="3352800"/>
            <a:ext cx="5334000"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question</a:t>
            </a:r>
          </a:p>
        </p:txBody>
      </p:sp>
      <p:sp>
        <p:nvSpPr>
          <p:cNvPr id="2546693" name="AutoShape 5"/>
          <p:cNvSpPr>
            <a:spLocks noChangeArrowheads="1"/>
          </p:cNvSpPr>
          <p:nvPr/>
        </p:nvSpPr>
        <p:spPr bwMode="auto">
          <a:xfrm>
            <a:off x="41148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46694" name="AutoShape 6"/>
          <p:cNvSpPr>
            <a:spLocks noChangeArrowheads="1"/>
          </p:cNvSpPr>
          <p:nvPr/>
        </p:nvSpPr>
        <p:spPr bwMode="auto">
          <a:xfrm>
            <a:off x="26670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46695" name="AutoShape 7"/>
          <p:cNvSpPr>
            <a:spLocks noChangeArrowheads="1"/>
          </p:cNvSpPr>
          <p:nvPr/>
        </p:nvSpPr>
        <p:spPr bwMode="auto">
          <a:xfrm>
            <a:off x="10668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46696" name="AutoShape 8"/>
          <p:cNvSpPr>
            <a:spLocks noChangeArrowheads="1"/>
          </p:cNvSpPr>
          <p:nvPr/>
        </p:nvSpPr>
        <p:spPr bwMode="auto">
          <a:xfrm>
            <a:off x="4572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46697" name="AutoShape 9"/>
          <p:cNvCxnSpPr>
            <a:cxnSpLocks noChangeShapeType="1"/>
            <a:stCxn id="2546693" idx="0"/>
            <a:endCxn id="2546696" idx="0"/>
          </p:cNvCxnSpPr>
          <p:nvPr/>
        </p:nvCxnSpPr>
        <p:spPr bwMode="auto">
          <a:xfrm rot="5400000" flipH="1">
            <a:off x="2476500" y="1028700"/>
            <a:ext cx="76200" cy="3657600"/>
          </a:xfrm>
          <a:prstGeom prst="curvedConnector3">
            <a:avLst>
              <a:gd name="adj1" fmla="val 400000"/>
            </a:avLst>
          </a:prstGeom>
          <a:noFill/>
          <a:ln w="9525">
            <a:solidFill>
              <a:schemeClr val="tx2"/>
            </a:solidFill>
            <a:round/>
            <a:headEnd/>
            <a:tailEnd type="triangle" w="med" len="med"/>
          </a:ln>
        </p:spPr>
      </p:cxnSp>
      <p:cxnSp>
        <p:nvCxnSpPr>
          <p:cNvPr id="2546698" name="AutoShape 10"/>
          <p:cNvCxnSpPr>
            <a:cxnSpLocks noChangeShapeType="1"/>
            <a:stCxn id="2546694" idx="0"/>
            <a:endCxn id="2546695" idx="0"/>
          </p:cNvCxnSpPr>
          <p:nvPr/>
        </p:nvCxnSpPr>
        <p:spPr bwMode="auto">
          <a:xfrm rot="5400000" flipH="1">
            <a:off x="2057400" y="2057400"/>
            <a:ext cx="76200" cy="1600200"/>
          </a:xfrm>
          <a:prstGeom prst="curvedConnector3">
            <a:avLst>
              <a:gd name="adj1" fmla="val 302083"/>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48738" name="Text Box 2"/>
          <p:cNvSpPr txBox="1">
            <a:spLocks noChangeArrowheads="1"/>
          </p:cNvSpPr>
          <p:nvPr/>
        </p:nvSpPr>
        <p:spPr bwMode="auto">
          <a:xfrm>
            <a:off x="304800" y="1371600"/>
            <a:ext cx="8534400" cy="3743325"/>
          </a:xfrm>
          <a:prstGeom prst="rect">
            <a:avLst/>
          </a:prstGeom>
          <a:noFill/>
          <a:ln w="9525">
            <a:noFill/>
            <a:miter lim="800000"/>
            <a:headEnd/>
            <a:tailEnd/>
          </a:ln>
        </p:spPr>
        <p:txBody>
          <a:bodyPr>
            <a:prstTxWarp prst="textNoShape">
              <a:avLst/>
            </a:prstTxWarp>
            <a:spAutoFit/>
          </a:bodyPr>
          <a:lstStyle/>
          <a:p>
            <a:r>
              <a:rPr lang="en-US" b="0">
                <a:solidFill>
                  <a:schemeClr val="tx2"/>
                </a:solidFill>
              </a:rPr>
              <a:t>Wh-fronting for questions</a:t>
            </a:r>
            <a:endParaRPr lang="en-US" b="0"/>
          </a:p>
          <a:p>
            <a:endParaRPr lang="en-US" b="0"/>
          </a:p>
          <a:p>
            <a:r>
              <a:rPr lang="en-US" b="0"/>
              <a:t>Wh-word moves to the front (like English)</a:t>
            </a:r>
          </a:p>
          <a:p>
            <a:endParaRPr lang="en-US" b="0">
              <a:solidFill>
                <a:schemeClr val="tx2"/>
              </a:solidFill>
            </a:endParaRPr>
          </a:p>
          <a:p>
            <a:r>
              <a:rPr lang="en-US" b="0">
                <a:solidFill>
                  <a:schemeClr val="tx2"/>
                </a:solidFill>
              </a:rPr>
              <a:t>Who</a:t>
            </a:r>
            <a:r>
              <a:rPr lang="en-US" b="0"/>
              <a:t> will  Sarah  </a:t>
            </a:r>
            <a:r>
              <a:rPr lang="en-US" b="0" i="1" baseline="-25000"/>
              <a:t>will</a:t>
            </a:r>
            <a:r>
              <a:rPr lang="en-US" b="0"/>
              <a:t>     see   </a:t>
            </a:r>
            <a:r>
              <a:rPr lang="en-US" b="0" i="1" baseline="-25000">
                <a:solidFill>
                  <a:schemeClr val="tx2"/>
                </a:solidFill>
              </a:rPr>
              <a:t>who</a:t>
            </a:r>
            <a:r>
              <a:rPr lang="en-US" b="0"/>
              <a:t>?</a:t>
            </a:r>
          </a:p>
          <a:p>
            <a:endParaRPr lang="en-US" b="0"/>
          </a:p>
          <a:p>
            <a:endParaRPr lang="en-US" b="0"/>
          </a:p>
          <a:p>
            <a:r>
              <a:rPr lang="en-US" b="0"/>
              <a:t>Wh-word stays “in place” (like Chinese)</a:t>
            </a:r>
          </a:p>
          <a:p>
            <a:endParaRPr lang="en-US" b="0"/>
          </a:p>
          <a:p>
            <a:r>
              <a:rPr lang="en-US" b="0"/>
              <a:t>Sarah will see </a:t>
            </a:r>
            <a:r>
              <a:rPr lang="en-US" b="0">
                <a:solidFill>
                  <a:schemeClr val="tx2"/>
                </a:solidFill>
              </a:rPr>
              <a:t>who</a:t>
            </a:r>
            <a:r>
              <a:rPr lang="en-US" b="0"/>
              <a:t>?</a:t>
            </a:r>
          </a:p>
        </p:txBody>
      </p:sp>
      <p:sp>
        <p:nvSpPr>
          <p:cNvPr id="2548739"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48740" name="AutoShape 4"/>
          <p:cNvSpPr>
            <a:spLocks noChangeArrowheads="1"/>
          </p:cNvSpPr>
          <p:nvPr/>
        </p:nvSpPr>
        <p:spPr bwMode="auto">
          <a:xfrm>
            <a:off x="41148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48741" name="AutoShape 5"/>
          <p:cNvSpPr>
            <a:spLocks noChangeArrowheads="1"/>
          </p:cNvSpPr>
          <p:nvPr/>
        </p:nvSpPr>
        <p:spPr bwMode="auto">
          <a:xfrm>
            <a:off x="26670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48742" name="AutoShape 6"/>
          <p:cNvSpPr>
            <a:spLocks noChangeArrowheads="1"/>
          </p:cNvSpPr>
          <p:nvPr/>
        </p:nvSpPr>
        <p:spPr bwMode="auto">
          <a:xfrm>
            <a:off x="10668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48743" name="AutoShape 7"/>
          <p:cNvSpPr>
            <a:spLocks noChangeArrowheads="1"/>
          </p:cNvSpPr>
          <p:nvPr/>
        </p:nvSpPr>
        <p:spPr bwMode="auto">
          <a:xfrm>
            <a:off x="4572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48744" name="AutoShape 8"/>
          <p:cNvCxnSpPr>
            <a:cxnSpLocks noChangeShapeType="1"/>
            <a:stCxn id="2548740" idx="0"/>
            <a:endCxn id="2548743" idx="0"/>
          </p:cNvCxnSpPr>
          <p:nvPr/>
        </p:nvCxnSpPr>
        <p:spPr bwMode="auto">
          <a:xfrm rot="5400000" flipH="1">
            <a:off x="2476500" y="1028700"/>
            <a:ext cx="76200" cy="3657600"/>
          </a:xfrm>
          <a:prstGeom prst="curvedConnector3">
            <a:avLst>
              <a:gd name="adj1" fmla="val 400000"/>
            </a:avLst>
          </a:prstGeom>
          <a:noFill/>
          <a:ln w="9525">
            <a:solidFill>
              <a:schemeClr val="tx2"/>
            </a:solidFill>
            <a:round/>
            <a:headEnd/>
            <a:tailEnd type="triangle" w="med" len="med"/>
          </a:ln>
        </p:spPr>
      </p:cxnSp>
      <p:cxnSp>
        <p:nvCxnSpPr>
          <p:cNvPr id="2548745" name="AutoShape 9"/>
          <p:cNvCxnSpPr>
            <a:cxnSpLocks noChangeShapeType="1"/>
            <a:stCxn id="2548741" idx="0"/>
            <a:endCxn id="2548742" idx="0"/>
          </p:cNvCxnSpPr>
          <p:nvPr/>
        </p:nvCxnSpPr>
        <p:spPr bwMode="auto">
          <a:xfrm rot="5400000" flipH="1">
            <a:off x="2057400" y="2057400"/>
            <a:ext cx="76200" cy="1600200"/>
          </a:xfrm>
          <a:prstGeom prst="curvedConnector3">
            <a:avLst>
              <a:gd name="adj1" fmla="val 302083"/>
            </a:avLst>
          </a:prstGeom>
          <a:noFill/>
          <a:ln w="9525">
            <a:solidFill>
              <a:schemeClr val="tx1"/>
            </a:solidFill>
            <a:round/>
            <a:headEnd/>
            <a:tailEnd type="triangle" w="med" len="med"/>
          </a:ln>
        </p:spPr>
      </p:cxnSp>
      <p:sp>
        <p:nvSpPr>
          <p:cNvPr id="2548746" name="Text Box 10"/>
          <p:cNvSpPr txBox="1">
            <a:spLocks noChangeArrowheads="1"/>
          </p:cNvSpPr>
          <p:nvPr/>
        </p:nvSpPr>
        <p:spPr bwMode="auto">
          <a:xfrm>
            <a:off x="2971800" y="5181600"/>
            <a:ext cx="5334000"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question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0786" name="Text Box 2"/>
          <p:cNvSpPr txBox="1">
            <a:spLocks noChangeArrowheads="1"/>
          </p:cNvSpPr>
          <p:nvPr/>
        </p:nvSpPr>
        <p:spPr bwMode="auto">
          <a:xfrm>
            <a:off x="304800" y="1371600"/>
            <a:ext cx="85344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Wh-fronting for questions</a:t>
            </a:r>
          </a:p>
        </p:txBody>
      </p:sp>
      <p:sp>
        <p:nvSpPr>
          <p:cNvPr id="2550787" name="Text Box 3"/>
          <p:cNvSpPr txBox="1">
            <a:spLocks noChangeArrowheads="1"/>
          </p:cNvSpPr>
          <p:nvPr/>
        </p:nvSpPr>
        <p:spPr bwMode="auto">
          <a:xfrm>
            <a:off x="152400" y="2057400"/>
            <a:ext cx="8991600" cy="3477875"/>
          </a:xfrm>
          <a:prstGeom prst="rect">
            <a:avLst/>
          </a:prstGeom>
          <a:noFill/>
          <a:ln w="9525">
            <a:noFill/>
            <a:miter lim="800000"/>
            <a:headEnd/>
            <a:tailEnd/>
          </a:ln>
        </p:spPr>
        <p:txBody>
          <a:bodyPr>
            <a:prstTxWarp prst="textNoShape">
              <a:avLst/>
            </a:prstTxWarp>
            <a:spAutoFit/>
          </a:bodyPr>
          <a:lstStyle/>
          <a:p>
            <a:r>
              <a:rPr lang="en-US" sz="2200" b="0"/>
              <a:t>Parameter: </a:t>
            </a:r>
            <a:r>
              <a:rPr lang="en-US" sz="2200" b="0">
                <a:solidFill>
                  <a:schemeClr val="folHlink"/>
                </a:solidFill>
              </a:rPr>
              <a:t>+/- wh-fronting</a:t>
            </a:r>
            <a:endParaRPr lang="en-US" sz="2200" b="0"/>
          </a:p>
          <a:p>
            <a:endParaRPr lang="en-US" sz="2200" b="0"/>
          </a:p>
          <a:p>
            <a:r>
              <a:rPr lang="en-US" sz="2200" b="0"/>
              <a:t>Native language value (English): </a:t>
            </a:r>
            <a:r>
              <a:rPr lang="en-US" sz="2200" b="0">
                <a:solidFill>
                  <a:schemeClr val="accent2"/>
                </a:solidFill>
              </a:rPr>
              <a:t>+wh-fronting</a:t>
            </a:r>
            <a:endParaRPr lang="en-US" sz="2200" b="0"/>
          </a:p>
          <a:p>
            <a:endParaRPr lang="en-US" sz="2200" b="0"/>
          </a:p>
          <a:p>
            <a:r>
              <a:rPr lang="en-US" sz="2200" b="0"/>
              <a:t>Unambiguous data: any (normal) wh-question, with </a:t>
            </a:r>
            <a:r>
              <a:rPr lang="en-US" sz="2200" b="0">
                <a:solidFill>
                  <a:schemeClr val="tx2"/>
                </a:solidFill>
              </a:rPr>
              <a:t>wh-word</a:t>
            </a:r>
            <a:r>
              <a:rPr lang="en-US" sz="2200" b="0"/>
              <a:t> in front (ex: “</a:t>
            </a:r>
            <a:r>
              <a:rPr lang="en-US" sz="2200" b="0">
                <a:solidFill>
                  <a:schemeClr val="tx2"/>
                </a:solidFill>
              </a:rPr>
              <a:t>Who</a:t>
            </a:r>
            <a:r>
              <a:rPr lang="en-US" sz="2200" b="0"/>
              <a:t> will Sarah see?”)</a:t>
            </a:r>
          </a:p>
          <a:p>
            <a:endParaRPr lang="en-US" sz="2200" b="0"/>
          </a:p>
          <a:p>
            <a:r>
              <a:rPr lang="en-US" sz="2200" b="0"/>
              <a:t>Frequency of unambiguous data to children: </a:t>
            </a:r>
            <a:r>
              <a:rPr lang="en-US" sz="2200" b="0">
                <a:solidFill>
                  <a:schemeClr val="hlink"/>
                </a:solidFill>
              </a:rPr>
              <a:t>25% of input</a:t>
            </a:r>
            <a:endParaRPr lang="en-US" sz="2200" b="0">
              <a:solidFill>
                <a:srgbClr val="A7FF48"/>
              </a:solidFill>
            </a:endParaRPr>
          </a:p>
          <a:p>
            <a:endParaRPr lang="en-US" sz="2200" b="0"/>
          </a:p>
          <a:p>
            <a:r>
              <a:rPr lang="en-US" sz="2200" b="0"/>
              <a:t>Age of +wh-fronting acquisition: </a:t>
            </a:r>
            <a:r>
              <a:rPr lang="en-US" sz="2200" b="0">
                <a:solidFill>
                  <a:schemeClr val="hlink"/>
                </a:solidFill>
              </a:rPr>
              <a:t>very early (before 1 yr, 8 months)</a:t>
            </a:r>
          </a:p>
        </p:txBody>
      </p:sp>
      <p:sp>
        <p:nvSpPr>
          <p:cNvPr id="2550788" name="Rectangle 4"/>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5604" name="Text Box 4"/>
          <p:cNvSpPr txBox="1">
            <a:spLocks noChangeArrowheads="1"/>
          </p:cNvSpPr>
          <p:nvPr/>
        </p:nvSpPr>
        <p:spPr bwMode="auto">
          <a:xfrm>
            <a:off x="304800" y="1371600"/>
            <a:ext cx="8534400" cy="2771775"/>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Topic drop</a:t>
            </a:r>
            <a:endParaRPr lang="en-US" sz="2200" b="0"/>
          </a:p>
          <a:p>
            <a:endParaRPr lang="en-US" sz="2200" b="0"/>
          </a:p>
          <a:p>
            <a:r>
              <a:rPr lang="en-US" sz="2200" b="0"/>
              <a:t>Chinese (</a:t>
            </a:r>
            <a:r>
              <a:rPr lang="en-US" sz="2200" b="0">
                <a:solidFill>
                  <a:schemeClr val="folHlink"/>
                </a:solidFill>
              </a:rPr>
              <a:t>+topic-drop</a:t>
            </a:r>
            <a:r>
              <a:rPr lang="en-US" sz="2200" b="0"/>
              <a:t>): can drop NP (subject or object) if it is the understood topic of the discourse</a:t>
            </a:r>
          </a:p>
          <a:p>
            <a:endParaRPr lang="en-US" sz="2200" b="0"/>
          </a:p>
          <a:p>
            <a:r>
              <a:rPr lang="en-US" sz="2200" b="0"/>
              <a:t>Understood topic: Jareth</a:t>
            </a:r>
          </a:p>
          <a:p>
            <a:r>
              <a:rPr lang="en-US" sz="2200" b="0"/>
              <a:t>	</a:t>
            </a:r>
          </a:p>
          <a:p>
            <a:endParaRPr lang="en-US" sz="2200" b="0"/>
          </a:p>
        </p:txBody>
      </p:sp>
      <p:sp>
        <p:nvSpPr>
          <p:cNvPr id="2585605" name="Rectangle 5"/>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85606" name="AutoShape 6"/>
          <p:cNvSpPr>
            <a:spLocks noChangeArrowheads="1"/>
          </p:cNvSpPr>
          <p:nvPr/>
        </p:nvSpPr>
        <p:spPr bwMode="auto">
          <a:xfrm>
            <a:off x="41148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5607" name="AutoShape 7"/>
          <p:cNvSpPr>
            <a:spLocks noChangeArrowheads="1"/>
          </p:cNvSpPr>
          <p:nvPr/>
        </p:nvSpPr>
        <p:spPr bwMode="auto">
          <a:xfrm>
            <a:off x="26670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5608" name="AutoShape 8"/>
          <p:cNvSpPr>
            <a:spLocks noChangeArrowheads="1"/>
          </p:cNvSpPr>
          <p:nvPr/>
        </p:nvSpPr>
        <p:spPr bwMode="auto">
          <a:xfrm>
            <a:off x="10668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5609" name="AutoShape 9"/>
          <p:cNvSpPr>
            <a:spLocks noChangeArrowheads="1"/>
          </p:cNvSpPr>
          <p:nvPr/>
        </p:nvSpPr>
        <p:spPr bwMode="auto">
          <a:xfrm>
            <a:off x="4572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5613" name="Text Box 13"/>
          <p:cNvSpPr txBox="1">
            <a:spLocks noChangeArrowheads="1"/>
          </p:cNvSpPr>
          <p:nvPr/>
        </p:nvSpPr>
        <p:spPr bwMode="auto">
          <a:xfrm>
            <a:off x="3810000" y="3048000"/>
            <a:ext cx="5133975"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Speakers had been talking about Jareth</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7652" name="Text Box 4"/>
          <p:cNvSpPr txBox="1">
            <a:spLocks noChangeArrowheads="1"/>
          </p:cNvSpPr>
          <p:nvPr/>
        </p:nvSpPr>
        <p:spPr bwMode="auto">
          <a:xfrm>
            <a:off x="304800" y="1371600"/>
            <a:ext cx="8534400" cy="3776663"/>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Topic drop</a:t>
            </a:r>
            <a:endParaRPr lang="en-US" sz="2200" b="0"/>
          </a:p>
          <a:p>
            <a:endParaRPr lang="en-US" sz="2200" b="0"/>
          </a:p>
          <a:p>
            <a:r>
              <a:rPr lang="en-US" sz="2200" b="0"/>
              <a:t>Chinese (</a:t>
            </a:r>
            <a:r>
              <a:rPr lang="en-US" sz="2200" b="0">
                <a:solidFill>
                  <a:schemeClr val="folHlink"/>
                </a:solidFill>
              </a:rPr>
              <a:t>+topic-drop</a:t>
            </a:r>
            <a:r>
              <a:rPr lang="en-US" sz="2200" b="0"/>
              <a:t>): can drop NP (subject or object) if it is the understood topic of the discourse</a:t>
            </a:r>
          </a:p>
          <a:p>
            <a:endParaRPr lang="en-US" sz="2200" b="0"/>
          </a:p>
          <a:p>
            <a:r>
              <a:rPr lang="en-US" sz="2200" b="0"/>
              <a:t>Understood topic: Jareth</a:t>
            </a:r>
          </a:p>
          <a:p>
            <a:endParaRPr lang="en-US" sz="2200" b="0"/>
          </a:p>
          <a:p>
            <a:r>
              <a:rPr lang="en-US" sz="2200" b="0"/>
              <a:t>Mingtian     guiji         hui xiayu.</a:t>
            </a:r>
          </a:p>
          <a:p>
            <a:r>
              <a:rPr lang="en-US" sz="2200" b="0"/>
              <a:t>Tomorrow  estimate  will  rain </a:t>
            </a:r>
          </a:p>
          <a:p>
            <a:r>
              <a:rPr lang="en-US" sz="2200" b="0"/>
              <a:t> ‘It is tomorrow that </a:t>
            </a:r>
            <a:r>
              <a:rPr lang="en-US" sz="2200" b="0">
                <a:solidFill>
                  <a:schemeClr val="folHlink"/>
                </a:solidFill>
              </a:rPr>
              <a:t>(</a:t>
            </a:r>
            <a:r>
              <a:rPr lang="en-US" sz="2200" b="0" i="1">
                <a:solidFill>
                  <a:schemeClr val="folHlink"/>
                </a:solidFill>
              </a:rPr>
              <a:t>Jareth</a:t>
            </a:r>
            <a:r>
              <a:rPr lang="en-US" sz="2200" b="0">
                <a:solidFill>
                  <a:schemeClr val="folHlink"/>
                </a:solidFill>
              </a:rPr>
              <a:t>)</a:t>
            </a:r>
            <a:r>
              <a:rPr lang="en-US" sz="2200" b="0"/>
              <a:t> believes it will rain’	</a:t>
            </a:r>
          </a:p>
          <a:p>
            <a:endParaRPr lang="en-US" sz="2200" b="0"/>
          </a:p>
        </p:txBody>
      </p:sp>
      <p:sp>
        <p:nvSpPr>
          <p:cNvPr id="2587653" name="Rectangle 5"/>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87654" name="AutoShape 6"/>
          <p:cNvSpPr>
            <a:spLocks noChangeArrowheads="1"/>
          </p:cNvSpPr>
          <p:nvPr/>
        </p:nvSpPr>
        <p:spPr bwMode="auto">
          <a:xfrm>
            <a:off x="41148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7655" name="AutoShape 7"/>
          <p:cNvSpPr>
            <a:spLocks noChangeArrowheads="1"/>
          </p:cNvSpPr>
          <p:nvPr/>
        </p:nvSpPr>
        <p:spPr bwMode="auto">
          <a:xfrm>
            <a:off x="26670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7656" name="AutoShape 8"/>
          <p:cNvSpPr>
            <a:spLocks noChangeArrowheads="1"/>
          </p:cNvSpPr>
          <p:nvPr/>
        </p:nvSpPr>
        <p:spPr bwMode="auto">
          <a:xfrm>
            <a:off x="10668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7657" name="AutoShape 9"/>
          <p:cNvSpPr>
            <a:spLocks noChangeArrowheads="1"/>
          </p:cNvSpPr>
          <p:nvPr/>
        </p:nvSpPr>
        <p:spPr bwMode="auto">
          <a:xfrm>
            <a:off x="4572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7658" name="Text Box 10"/>
          <p:cNvSpPr txBox="1">
            <a:spLocks noChangeArrowheads="1"/>
          </p:cNvSpPr>
          <p:nvPr/>
        </p:nvSpPr>
        <p:spPr bwMode="auto">
          <a:xfrm>
            <a:off x="3657600" y="5105400"/>
            <a:ext cx="4876800" cy="436563"/>
          </a:xfrm>
          <a:prstGeom prst="rect">
            <a:avLst/>
          </a:prstGeom>
          <a:noFill/>
          <a:ln w="9525">
            <a:solidFill>
              <a:schemeClr val="tx2"/>
            </a:solidFill>
            <a:miter lim="800000"/>
            <a:headEnd/>
            <a:tailEnd/>
          </a:ln>
        </p:spPr>
        <p:txBody>
          <a:bodyPr>
            <a:prstTxWarp prst="textNoShape">
              <a:avLst/>
            </a:prstTxWarp>
            <a:spAutoFit/>
          </a:bodyPr>
          <a:lstStyle/>
          <a:p>
            <a:r>
              <a:rPr lang="en-US" sz="2200" b="0" i="1">
                <a:solidFill>
                  <a:schemeClr val="tx2"/>
                </a:solidFill>
              </a:rPr>
              <a:t>Speaker doesn’t have to say “Jareth”</a:t>
            </a:r>
          </a:p>
        </p:txBody>
      </p:sp>
      <p:sp>
        <p:nvSpPr>
          <p:cNvPr id="2587659" name="Line 11"/>
          <p:cNvSpPr>
            <a:spLocks noChangeShapeType="1"/>
          </p:cNvSpPr>
          <p:nvPr/>
        </p:nvSpPr>
        <p:spPr bwMode="auto">
          <a:xfrm flipH="1" flipV="1">
            <a:off x="1752600" y="4343400"/>
            <a:ext cx="2514600" cy="762000"/>
          </a:xfrm>
          <a:prstGeom prst="line">
            <a:avLst/>
          </a:prstGeom>
          <a:noFill/>
          <a:ln w="9525" cap="rnd">
            <a:solidFill>
              <a:schemeClr val="tx2"/>
            </a:solidFill>
            <a:prstDash val="sysDot"/>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6628" name="Text Box 4"/>
          <p:cNvSpPr txBox="1">
            <a:spLocks noChangeArrowheads="1"/>
          </p:cNvSpPr>
          <p:nvPr/>
        </p:nvSpPr>
        <p:spPr bwMode="auto">
          <a:xfrm>
            <a:off x="304800" y="1371600"/>
            <a:ext cx="8534400" cy="5451475"/>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Topic drop</a:t>
            </a:r>
            <a:endParaRPr lang="en-US" sz="2200" b="0"/>
          </a:p>
          <a:p>
            <a:endParaRPr lang="en-US" sz="2200" b="0"/>
          </a:p>
          <a:p>
            <a:r>
              <a:rPr lang="en-US" sz="2200" b="0"/>
              <a:t>Chinese (</a:t>
            </a:r>
            <a:r>
              <a:rPr lang="en-US" sz="2200" b="0">
                <a:solidFill>
                  <a:schemeClr val="folHlink"/>
                </a:solidFill>
              </a:rPr>
              <a:t>+topic-drop</a:t>
            </a:r>
            <a:r>
              <a:rPr lang="en-US" sz="2200" b="0"/>
              <a:t>): can drop NP (subject or object) if it is the understood topic of the discourse</a:t>
            </a:r>
          </a:p>
          <a:p>
            <a:endParaRPr lang="en-US" sz="2200" b="0"/>
          </a:p>
          <a:p>
            <a:r>
              <a:rPr lang="en-US" sz="2200" b="0"/>
              <a:t>Understood topic: Jareth</a:t>
            </a:r>
          </a:p>
          <a:p>
            <a:endParaRPr lang="en-US" sz="2200" b="0"/>
          </a:p>
          <a:p>
            <a:r>
              <a:rPr lang="en-US" sz="2200" b="0"/>
              <a:t>Mingtian     guiji         hui xiayu.</a:t>
            </a:r>
          </a:p>
          <a:p>
            <a:r>
              <a:rPr lang="en-US" sz="2200" b="0"/>
              <a:t>Tomorrow  estimate  will  rain </a:t>
            </a:r>
          </a:p>
          <a:p>
            <a:r>
              <a:rPr lang="en-US" sz="2200" b="0"/>
              <a:t> ‘It is tomorrow that </a:t>
            </a:r>
            <a:r>
              <a:rPr lang="en-US" sz="2200" b="0">
                <a:solidFill>
                  <a:schemeClr val="folHlink"/>
                </a:solidFill>
              </a:rPr>
              <a:t>(</a:t>
            </a:r>
            <a:r>
              <a:rPr lang="en-US" sz="2200" b="0" i="1">
                <a:solidFill>
                  <a:schemeClr val="folHlink"/>
                </a:solidFill>
              </a:rPr>
              <a:t>Jareth</a:t>
            </a:r>
            <a:r>
              <a:rPr lang="en-US" sz="2200" b="0">
                <a:solidFill>
                  <a:schemeClr val="folHlink"/>
                </a:solidFill>
              </a:rPr>
              <a:t>)</a:t>
            </a:r>
            <a:r>
              <a:rPr lang="en-US" sz="2200" b="0"/>
              <a:t> believes it will rain’	</a:t>
            </a:r>
          </a:p>
          <a:p>
            <a:endParaRPr lang="en-US" sz="2200" b="0"/>
          </a:p>
          <a:p>
            <a:r>
              <a:rPr lang="en-US" sz="2200" b="0"/>
              <a:t>English (</a:t>
            </a:r>
            <a:r>
              <a:rPr lang="en-US" sz="2200" b="0">
                <a:solidFill>
                  <a:schemeClr val="bg2"/>
                </a:solidFill>
              </a:rPr>
              <a:t>-topic-drop</a:t>
            </a:r>
            <a:r>
              <a:rPr lang="en-US" sz="2200" b="0"/>
              <a:t>): can’t drop topic NP</a:t>
            </a:r>
          </a:p>
          <a:p>
            <a:endParaRPr lang="en-US" sz="2200" b="0"/>
          </a:p>
          <a:p>
            <a:r>
              <a:rPr lang="en-US" sz="2200" b="0"/>
              <a:t>*It is tomorrow that believes it will rain.</a:t>
            </a:r>
          </a:p>
          <a:p>
            <a:r>
              <a:rPr lang="en-US" sz="2200" b="0"/>
              <a:t>It is tomorrow that </a:t>
            </a:r>
            <a:r>
              <a:rPr lang="en-US" sz="2200" b="0">
                <a:solidFill>
                  <a:schemeClr val="bg2"/>
                </a:solidFill>
              </a:rPr>
              <a:t>Jareth</a:t>
            </a:r>
            <a:r>
              <a:rPr lang="en-US" sz="2200" b="0"/>
              <a:t> believes it will rain.</a:t>
            </a:r>
          </a:p>
          <a:p>
            <a:endParaRPr lang="en-US" sz="2200" b="0"/>
          </a:p>
        </p:txBody>
      </p:sp>
      <p:sp>
        <p:nvSpPr>
          <p:cNvPr id="2586629" name="Rectangle 5"/>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86630" name="AutoShape 6"/>
          <p:cNvSpPr>
            <a:spLocks noChangeArrowheads="1"/>
          </p:cNvSpPr>
          <p:nvPr/>
        </p:nvSpPr>
        <p:spPr bwMode="auto">
          <a:xfrm>
            <a:off x="41148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6631" name="AutoShape 7"/>
          <p:cNvSpPr>
            <a:spLocks noChangeArrowheads="1"/>
          </p:cNvSpPr>
          <p:nvPr/>
        </p:nvSpPr>
        <p:spPr bwMode="auto">
          <a:xfrm>
            <a:off x="26670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6632" name="AutoShape 8"/>
          <p:cNvSpPr>
            <a:spLocks noChangeArrowheads="1"/>
          </p:cNvSpPr>
          <p:nvPr/>
        </p:nvSpPr>
        <p:spPr bwMode="auto">
          <a:xfrm>
            <a:off x="10668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6633" name="AutoShape 9"/>
          <p:cNvSpPr>
            <a:spLocks noChangeArrowheads="1"/>
          </p:cNvSpPr>
          <p:nvPr/>
        </p:nvSpPr>
        <p:spPr bwMode="auto">
          <a:xfrm>
            <a:off x="4572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6634" name="Text Box 10"/>
          <p:cNvSpPr txBox="1">
            <a:spLocks noChangeArrowheads="1"/>
          </p:cNvSpPr>
          <p:nvPr/>
        </p:nvSpPr>
        <p:spPr bwMode="auto">
          <a:xfrm>
            <a:off x="5257800" y="5562600"/>
            <a:ext cx="3733800" cy="436563"/>
          </a:xfrm>
          <a:prstGeom prst="rect">
            <a:avLst/>
          </a:prstGeom>
          <a:noFill/>
          <a:ln w="9525">
            <a:solidFill>
              <a:schemeClr val="tx2"/>
            </a:solidFill>
            <a:miter lim="800000"/>
            <a:headEnd/>
            <a:tailEnd/>
          </a:ln>
        </p:spPr>
        <p:txBody>
          <a:bodyPr>
            <a:prstTxWarp prst="textNoShape">
              <a:avLst/>
            </a:prstTxWarp>
            <a:spAutoFit/>
          </a:bodyPr>
          <a:lstStyle/>
          <a:p>
            <a:r>
              <a:rPr lang="en-US" sz="2200" b="0" i="1">
                <a:solidFill>
                  <a:schemeClr val="tx2"/>
                </a:solidFill>
              </a:rPr>
              <a:t>Speaker has to say “Jareth”</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8676" name="Text Box 4"/>
          <p:cNvSpPr txBox="1">
            <a:spLocks noChangeArrowheads="1"/>
          </p:cNvSpPr>
          <p:nvPr/>
        </p:nvSpPr>
        <p:spPr bwMode="auto">
          <a:xfrm>
            <a:off x="301625" y="1371600"/>
            <a:ext cx="8534400" cy="427038"/>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Topic drop</a:t>
            </a:r>
          </a:p>
        </p:txBody>
      </p:sp>
      <p:sp>
        <p:nvSpPr>
          <p:cNvPr id="2588677" name="Text Box 5"/>
          <p:cNvSpPr txBox="1">
            <a:spLocks noChangeArrowheads="1"/>
          </p:cNvSpPr>
          <p:nvPr/>
        </p:nvSpPr>
        <p:spPr bwMode="auto">
          <a:xfrm>
            <a:off x="149225" y="2057400"/>
            <a:ext cx="8991600" cy="3743325"/>
          </a:xfrm>
          <a:prstGeom prst="rect">
            <a:avLst/>
          </a:prstGeom>
          <a:noFill/>
          <a:ln w="9525">
            <a:noFill/>
            <a:miter lim="800000"/>
            <a:headEnd/>
            <a:tailEnd/>
          </a:ln>
        </p:spPr>
        <p:txBody>
          <a:bodyPr>
            <a:prstTxWarp prst="textNoShape">
              <a:avLst/>
            </a:prstTxWarp>
            <a:spAutoFit/>
          </a:bodyPr>
          <a:lstStyle/>
          <a:p>
            <a:r>
              <a:rPr lang="en-US" b="0"/>
              <a:t>Parameter: </a:t>
            </a:r>
            <a:r>
              <a:rPr lang="en-US" b="0">
                <a:solidFill>
                  <a:schemeClr val="folHlink"/>
                </a:solidFill>
              </a:rPr>
              <a:t>+/- topic-drop</a:t>
            </a:r>
            <a:endParaRPr lang="en-US" b="0"/>
          </a:p>
          <a:p>
            <a:endParaRPr lang="en-US" b="0"/>
          </a:p>
          <a:p>
            <a:r>
              <a:rPr lang="en-US" b="0"/>
              <a:t>Native language value (Chinese): </a:t>
            </a:r>
            <a:r>
              <a:rPr lang="en-US" b="0">
                <a:solidFill>
                  <a:schemeClr val="accent2"/>
                </a:solidFill>
              </a:rPr>
              <a:t>+topic-drop</a:t>
            </a:r>
            <a:endParaRPr lang="en-US" b="0"/>
          </a:p>
          <a:p>
            <a:endParaRPr lang="en-US" b="0"/>
          </a:p>
          <a:p>
            <a:r>
              <a:rPr lang="en-US" b="0"/>
              <a:t>Unambiguous data: any utterance where the object NP is dropped because it is the topic</a:t>
            </a:r>
          </a:p>
          <a:p>
            <a:endParaRPr lang="en-US" b="0"/>
          </a:p>
          <a:p>
            <a:r>
              <a:rPr lang="en-US" b="0"/>
              <a:t>Frequency of unambiguous data to children: </a:t>
            </a:r>
            <a:r>
              <a:rPr lang="en-US" b="0">
                <a:solidFill>
                  <a:schemeClr val="hlink"/>
                </a:solidFill>
              </a:rPr>
              <a:t>12% of input</a:t>
            </a:r>
            <a:endParaRPr lang="en-US" b="0">
              <a:solidFill>
                <a:srgbClr val="A7FF48"/>
              </a:solidFill>
            </a:endParaRPr>
          </a:p>
          <a:p>
            <a:endParaRPr lang="en-US" b="0"/>
          </a:p>
          <a:p>
            <a:r>
              <a:rPr lang="en-US" b="0"/>
              <a:t>Age of +topic-drop acquisition: </a:t>
            </a:r>
            <a:r>
              <a:rPr lang="en-US" b="0">
                <a:solidFill>
                  <a:schemeClr val="hlink"/>
                </a:solidFill>
              </a:rPr>
              <a:t>very early (before 1 yr, 8 months)</a:t>
            </a:r>
          </a:p>
        </p:txBody>
      </p:sp>
      <p:sp>
        <p:nvSpPr>
          <p:cNvPr id="2588678" name="Rectangle 6"/>
          <p:cNvSpPr>
            <a:spLocks noGrp="1" noChangeArrowheads="1"/>
          </p:cNvSpPr>
          <p:nvPr>
            <p:ph type="title"/>
          </p:nvPr>
        </p:nvSpPr>
        <p:spPr>
          <a:xfrm>
            <a:off x="682625"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9700" name="Text Box 4"/>
          <p:cNvSpPr txBox="1">
            <a:spLocks noChangeArrowheads="1"/>
          </p:cNvSpPr>
          <p:nvPr/>
        </p:nvSpPr>
        <p:spPr bwMode="auto">
          <a:xfrm>
            <a:off x="304800" y="1371600"/>
            <a:ext cx="8534400" cy="4585870"/>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Subject drop</a:t>
            </a:r>
            <a:endParaRPr lang="en-US" sz="2200" b="0"/>
          </a:p>
          <a:p>
            <a:endParaRPr lang="en-US" sz="2200" b="0"/>
          </a:p>
          <a:p>
            <a:r>
              <a:rPr lang="en-US" sz="2200" b="0"/>
              <a:t>Italian (</a:t>
            </a:r>
            <a:r>
              <a:rPr lang="en-US" sz="2200" b="0">
                <a:solidFill>
                  <a:schemeClr val="folHlink"/>
                </a:solidFill>
              </a:rPr>
              <a:t>+subject-drop</a:t>
            </a:r>
            <a:r>
              <a:rPr lang="en-US" sz="2200" b="0"/>
              <a:t>): can drop the subject</a:t>
            </a:r>
          </a:p>
          <a:p>
            <a:endParaRPr lang="en-US" sz="2200" b="0"/>
          </a:p>
          <a:p>
            <a:r>
              <a:rPr lang="en-US" b="0"/>
              <a:t>Verr</a:t>
            </a:r>
            <a:r>
              <a:rPr lang="en-US" altLang="ja-JP" b="0"/>
              <a:t>á?</a:t>
            </a:r>
            <a:endParaRPr lang="en-US" b="0"/>
          </a:p>
          <a:p>
            <a:r>
              <a:rPr lang="en-US" b="0" i="1"/>
              <a:t>3</a:t>
            </a:r>
            <a:r>
              <a:rPr lang="en-US" b="0" i="1" baseline="30000"/>
              <a:t>rd</a:t>
            </a:r>
            <a:r>
              <a:rPr lang="en-US" b="0" i="1"/>
              <a:t>-sg-will-come</a:t>
            </a:r>
          </a:p>
          <a:p>
            <a:r>
              <a:rPr lang="en-US" b="0"/>
              <a:t>“Will s/he come?”</a:t>
            </a:r>
          </a:p>
          <a:p>
            <a:endParaRPr lang="en-US" sz="2200" b="0"/>
          </a:p>
          <a:p>
            <a:r>
              <a:rPr lang="en-US" sz="2200" b="0"/>
              <a:t>English (</a:t>
            </a:r>
            <a:r>
              <a:rPr lang="en-US" sz="2200" b="0">
                <a:solidFill>
                  <a:schemeClr val="bg2"/>
                </a:solidFill>
              </a:rPr>
              <a:t>-subject-drop</a:t>
            </a:r>
            <a:r>
              <a:rPr lang="en-US" sz="2200" b="0"/>
              <a:t>): can’t drop subject NP</a:t>
            </a:r>
          </a:p>
          <a:p>
            <a:endParaRPr lang="en-US" sz="2200" b="0"/>
          </a:p>
          <a:p>
            <a:r>
              <a:rPr lang="en-US" sz="2200" b="0"/>
              <a:t>*Will come?</a:t>
            </a:r>
          </a:p>
          <a:p>
            <a:r>
              <a:rPr lang="en-US" sz="2200" b="0"/>
              <a:t>Will he come?</a:t>
            </a:r>
          </a:p>
          <a:p>
            <a:endParaRPr lang="en-US" sz="2200" b="0"/>
          </a:p>
        </p:txBody>
      </p:sp>
      <p:sp>
        <p:nvSpPr>
          <p:cNvPr id="2589701" name="Rectangle 5"/>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89702" name="AutoShape 6"/>
          <p:cNvSpPr>
            <a:spLocks noChangeArrowheads="1"/>
          </p:cNvSpPr>
          <p:nvPr/>
        </p:nvSpPr>
        <p:spPr bwMode="auto">
          <a:xfrm>
            <a:off x="41148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9703" name="AutoShape 7"/>
          <p:cNvSpPr>
            <a:spLocks noChangeArrowheads="1"/>
          </p:cNvSpPr>
          <p:nvPr/>
        </p:nvSpPr>
        <p:spPr bwMode="auto">
          <a:xfrm>
            <a:off x="2667000" y="28956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9704" name="AutoShape 8"/>
          <p:cNvSpPr>
            <a:spLocks noChangeArrowheads="1"/>
          </p:cNvSpPr>
          <p:nvPr/>
        </p:nvSpPr>
        <p:spPr bwMode="auto">
          <a:xfrm>
            <a:off x="10668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89705" name="AutoShape 9"/>
          <p:cNvSpPr>
            <a:spLocks noChangeArrowheads="1"/>
          </p:cNvSpPr>
          <p:nvPr/>
        </p:nvSpPr>
        <p:spPr bwMode="auto">
          <a:xfrm>
            <a:off x="457200" y="2819400"/>
            <a:ext cx="457200" cy="4572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90724" name="Text Box 4"/>
          <p:cNvSpPr txBox="1">
            <a:spLocks noChangeArrowheads="1"/>
          </p:cNvSpPr>
          <p:nvPr/>
        </p:nvSpPr>
        <p:spPr bwMode="auto">
          <a:xfrm>
            <a:off x="301625" y="1371600"/>
            <a:ext cx="8534400" cy="427038"/>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Subject drop</a:t>
            </a:r>
          </a:p>
        </p:txBody>
      </p:sp>
      <p:sp>
        <p:nvSpPr>
          <p:cNvPr id="2590725" name="Text Box 5"/>
          <p:cNvSpPr txBox="1">
            <a:spLocks noChangeArrowheads="1"/>
          </p:cNvSpPr>
          <p:nvPr/>
        </p:nvSpPr>
        <p:spPr bwMode="auto">
          <a:xfrm>
            <a:off x="149225" y="2057400"/>
            <a:ext cx="8991600" cy="3743325"/>
          </a:xfrm>
          <a:prstGeom prst="rect">
            <a:avLst/>
          </a:prstGeom>
          <a:noFill/>
          <a:ln w="9525">
            <a:noFill/>
            <a:miter lim="800000"/>
            <a:headEnd/>
            <a:tailEnd/>
          </a:ln>
        </p:spPr>
        <p:txBody>
          <a:bodyPr>
            <a:prstTxWarp prst="textNoShape">
              <a:avLst/>
            </a:prstTxWarp>
            <a:spAutoFit/>
          </a:bodyPr>
          <a:lstStyle/>
          <a:p>
            <a:r>
              <a:rPr lang="en-US" b="0"/>
              <a:t>Parameter: </a:t>
            </a:r>
            <a:r>
              <a:rPr lang="en-US" b="0">
                <a:solidFill>
                  <a:schemeClr val="folHlink"/>
                </a:solidFill>
              </a:rPr>
              <a:t>+/- subject-drop</a:t>
            </a:r>
            <a:endParaRPr lang="en-US" b="0"/>
          </a:p>
          <a:p>
            <a:endParaRPr lang="en-US" b="0"/>
          </a:p>
          <a:p>
            <a:r>
              <a:rPr lang="en-US" b="0"/>
              <a:t>Native language value (Italian): </a:t>
            </a:r>
            <a:r>
              <a:rPr lang="en-US" b="0">
                <a:solidFill>
                  <a:schemeClr val="accent2"/>
                </a:solidFill>
              </a:rPr>
              <a:t>+subject-drop</a:t>
            </a:r>
            <a:endParaRPr lang="en-US" b="0"/>
          </a:p>
          <a:p>
            <a:endParaRPr lang="en-US" b="0"/>
          </a:p>
          <a:p>
            <a:r>
              <a:rPr lang="en-US" b="0"/>
              <a:t>Unambiguous data: Dropped subjects in questions</a:t>
            </a:r>
          </a:p>
          <a:p>
            <a:endParaRPr lang="en-US" b="0"/>
          </a:p>
          <a:p>
            <a:r>
              <a:rPr lang="en-US" b="0"/>
              <a:t>Frequency of unambiguous data to children: </a:t>
            </a:r>
            <a:r>
              <a:rPr lang="en-US" b="0">
                <a:solidFill>
                  <a:schemeClr val="hlink"/>
                </a:solidFill>
              </a:rPr>
              <a:t>10% of input</a:t>
            </a:r>
            <a:endParaRPr lang="en-US" b="0">
              <a:solidFill>
                <a:srgbClr val="A7FF48"/>
              </a:solidFill>
            </a:endParaRPr>
          </a:p>
          <a:p>
            <a:endParaRPr lang="en-US" b="0"/>
          </a:p>
          <a:p>
            <a:r>
              <a:rPr lang="en-US" b="0"/>
              <a:t>Age of +subject-drop acquisition: </a:t>
            </a:r>
            <a:r>
              <a:rPr lang="en-US" b="0">
                <a:solidFill>
                  <a:schemeClr val="hlink"/>
                </a:solidFill>
              </a:rPr>
              <a:t>very early (before 1 yr, 8 months)</a:t>
            </a:r>
          </a:p>
        </p:txBody>
      </p:sp>
      <p:sp>
        <p:nvSpPr>
          <p:cNvPr id="2590726" name="Rectangle 6"/>
          <p:cNvSpPr>
            <a:spLocks noGrp="1" noChangeArrowheads="1"/>
          </p:cNvSpPr>
          <p:nvPr>
            <p:ph type="title"/>
          </p:nvPr>
        </p:nvSpPr>
        <p:spPr>
          <a:xfrm>
            <a:off x="682625"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1026" name="Text Box 2"/>
          <p:cNvSpPr txBox="1">
            <a:spLocks noChangeArrowheads="1"/>
          </p:cNvSpPr>
          <p:nvPr/>
        </p:nvSpPr>
        <p:spPr bwMode="auto">
          <a:xfrm>
            <a:off x="304800" y="1371600"/>
            <a:ext cx="8839200" cy="2677656"/>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2: Verb Second</a:t>
            </a:r>
            <a:endParaRPr lang="en-US" b="0"/>
          </a:p>
          <a:p>
            <a:endParaRPr lang="en-US" b="0"/>
          </a:p>
          <a:p>
            <a:r>
              <a:rPr lang="en-US" b="0">
                <a:solidFill>
                  <a:schemeClr val="bg2"/>
                </a:solidFill>
              </a:rPr>
              <a:t>Verb</a:t>
            </a:r>
            <a:r>
              <a:rPr lang="en-US" b="0"/>
              <a:t> moves to second phrasal position, some other phrase moves to the first position (German)</a:t>
            </a:r>
          </a:p>
          <a:p>
            <a:r>
              <a:rPr lang="en-US" b="0">
                <a:solidFill>
                  <a:srgbClr val="66FF5D"/>
                </a:solidFill>
              </a:rPr>
              <a:t>		</a:t>
            </a:r>
            <a:r>
              <a:rPr lang="en-US" b="0">
                <a:solidFill>
                  <a:schemeClr val="hlink"/>
                </a:solidFill>
              </a:rPr>
              <a:t>Sarah</a:t>
            </a:r>
            <a:r>
              <a:rPr lang="en-US" b="0" baseline="-25000">
                <a:solidFill>
                  <a:srgbClr val="66FF5D"/>
                </a:solidFill>
              </a:rPr>
              <a:t>  </a:t>
            </a:r>
            <a:r>
              <a:rPr lang="en-US" b="0">
                <a:solidFill>
                  <a:schemeClr val="accent2"/>
                </a:solidFill>
              </a:rPr>
              <a:t>das Buch</a:t>
            </a:r>
            <a:r>
              <a:rPr lang="en-US" b="0">
                <a:solidFill>
                  <a:srgbClr val="F25BFF"/>
                </a:solidFill>
              </a:rPr>
              <a:t>  </a:t>
            </a:r>
            <a:r>
              <a:rPr lang="en-US" b="0">
                <a:solidFill>
                  <a:schemeClr val="bg2"/>
                </a:solidFill>
              </a:rPr>
              <a:t>liest</a:t>
            </a:r>
            <a:endParaRPr lang="en-US" b="0"/>
          </a:p>
          <a:p>
            <a:r>
              <a:rPr lang="en-US" b="0">
                <a:solidFill>
                  <a:srgbClr val="66FF5D"/>
                </a:solidFill>
              </a:rPr>
              <a:t>		</a:t>
            </a:r>
            <a:r>
              <a:rPr lang="en-US" b="0" i="1">
                <a:solidFill>
                  <a:schemeClr val="hlink"/>
                </a:solidFill>
              </a:rPr>
              <a:t>Sarah</a:t>
            </a:r>
            <a:r>
              <a:rPr lang="en-US" b="0" i="1"/>
              <a:t> </a:t>
            </a:r>
            <a:r>
              <a:rPr lang="en-US" b="0" i="1">
                <a:solidFill>
                  <a:schemeClr val="accent2"/>
                </a:solidFill>
              </a:rPr>
              <a:t>the book</a:t>
            </a:r>
            <a:r>
              <a:rPr lang="en-US" b="0" i="1">
                <a:solidFill>
                  <a:srgbClr val="F25BFF"/>
                </a:solidFill>
              </a:rPr>
              <a:t>   </a:t>
            </a:r>
            <a:r>
              <a:rPr lang="en-US" b="0" i="1">
                <a:solidFill>
                  <a:schemeClr val="bg2"/>
                </a:solidFill>
              </a:rPr>
              <a:t>reads</a:t>
            </a:r>
            <a:r>
              <a:rPr lang="en-US" b="0">
                <a:solidFill>
                  <a:schemeClr val="tx2"/>
                </a:solidFill>
              </a:rPr>
              <a:t> </a:t>
            </a:r>
            <a:endParaRPr lang="en-US" b="0"/>
          </a:p>
          <a:p>
            <a:endParaRPr lang="en-US" b="0"/>
          </a:p>
        </p:txBody>
      </p:sp>
      <p:sp>
        <p:nvSpPr>
          <p:cNvPr id="2561027"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2561028" name="Text Box 4"/>
          <p:cNvSpPr txBox="1">
            <a:spLocks noChangeArrowheads="1"/>
          </p:cNvSpPr>
          <p:nvPr/>
        </p:nvSpPr>
        <p:spPr bwMode="auto">
          <a:xfrm>
            <a:off x="3886200" y="3810000"/>
            <a:ext cx="41544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Underlying form of the sentence</a:t>
            </a:r>
          </a:p>
        </p:txBody>
      </p:sp>
      <p:sp>
        <p:nvSpPr>
          <p:cNvPr id="5" name="Oval 4"/>
          <p:cNvSpPr>
            <a:spLocks noChangeArrowheads="1"/>
          </p:cNvSpPr>
          <p:nvPr/>
        </p:nvSpPr>
        <p:spPr bwMode="auto">
          <a:xfrm>
            <a:off x="4114800" y="137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6" name="Oval 32"/>
          <p:cNvSpPr>
            <a:spLocks noChangeArrowheads="1"/>
          </p:cNvSpPr>
          <p:nvPr/>
        </p:nvSpPr>
        <p:spPr bwMode="auto">
          <a:xfrm>
            <a:off x="4114800" y="1752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7" name="Oval 6"/>
          <p:cNvSpPr>
            <a:spLocks noChangeArrowheads="1"/>
          </p:cNvSpPr>
          <p:nvPr/>
        </p:nvSpPr>
        <p:spPr bwMode="auto">
          <a:xfrm>
            <a:off x="5410200" y="25908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91748" name="Text Box 4"/>
          <p:cNvSpPr txBox="1">
            <a:spLocks noChangeArrowheads="1"/>
          </p:cNvSpPr>
          <p:nvPr/>
        </p:nvSpPr>
        <p:spPr bwMode="auto">
          <a:xfrm>
            <a:off x="301625" y="1371600"/>
            <a:ext cx="8534400" cy="427038"/>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Subject drop</a:t>
            </a:r>
          </a:p>
        </p:txBody>
      </p:sp>
      <p:sp>
        <p:nvSpPr>
          <p:cNvPr id="2591749" name="Text Box 5"/>
          <p:cNvSpPr txBox="1">
            <a:spLocks noChangeArrowheads="1"/>
          </p:cNvSpPr>
          <p:nvPr/>
        </p:nvSpPr>
        <p:spPr bwMode="auto">
          <a:xfrm>
            <a:off x="149225" y="2057400"/>
            <a:ext cx="8991600" cy="3743325"/>
          </a:xfrm>
          <a:prstGeom prst="rect">
            <a:avLst/>
          </a:prstGeom>
          <a:noFill/>
          <a:ln w="9525">
            <a:noFill/>
            <a:miter lim="800000"/>
            <a:headEnd/>
            <a:tailEnd/>
          </a:ln>
        </p:spPr>
        <p:txBody>
          <a:bodyPr>
            <a:prstTxWarp prst="textNoShape">
              <a:avLst/>
            </a:prstTxWarp>
            <a:spAutoFit/>
          </a:bodyPr>
          <a:lstStyle/>
          <a:p>
            <a:r>
              <a:rPr lang="en-US" b="0"/>
              <a:t>Parameter: </a:t>
            </a:r>
            <a:r>
              <a:rPr lang="en-US" b="0">
                <a:solidFill>
                  <a:schemeClr val="folHlink"/>
                </a:solidFill>
              </a:rPr>
              <a:t>+/- subject-drop</a:t>
            </a:r>
            <a:endParaRPr lang="en-US" b="0"/>
          </a:p>
          <a:p>
            <a:endParaRPr lang="en-US" b="0"/>
          </a:p>
          <a:p>
            <a:r>
              <a:rPr lang="en-US" b="0"/>
              <a:t>Native language value (English): </a:t>
            </a:r>
            <a:r>
              <a:rPr lang="en-US" b="0">
                <a:solidFill>
                  <a:schemeClr val="accent2"/>
                </a:solidFill>
              </a:rPr>
              <a:t>-subject-drop</a:t>
            </a:r>
            <a:endParaRPr lang="en-US" b="0"/>
          </a:p>
          <a:p>
            <a:endParaRPr lang="en-US" b="0"/>
          </a:p>
          <a:p>
            <a:r>
              <a:rPr lang="en-US" b="0"/>
              <a:t>Unambiguous data: Expetive subjects (ex: </a:t>
            </a:r>
            <a:r>
              <a:rPr lang="en-US" b="0">
                <a:solidFill>
                  <a:schemeClr val="accent2"/>
                </a:solidFill>
              </a:rPr>
              <a:t>It</a:t>
            </a:r>
            <a:r>
              <a:rPr lang="en-US" b="0"/>
              <a:t> seems he’s going to come after all.)</a:t>
            </a:r>
          </a:p>
          <a:p>
            <a:endParaRPr lang="en-US" b="0"/>
          </a:p>
          <a:p>
            <a:r>
              <a:rPr lang="en-US" b="0"/>
              <a:t>Frequency of unambiguous data to children: </a:t>
            </a:r>
            <a:r>
              <a:rPr lang="en-US" b="0">
                <a:solidFill>
                  <a:schemeClr val="hlink"/>
                </a:solidFill>
              </a:rPr>
              <a:t>1.2% of input</a:t>
            </a:r>
            <a:endParaRPr lang="en-US" b="0">
              <a:solidFill>
                <a:srgbClr val="A7FF48"/>
              </a:solidFill>
            </a:endParaRPr>
          </a:p>
          <a:p>
            <a:endParaRPr lang="en-US" b="0"/>
          </a:p>
          <a:p>
            <a:r>
              <a:rPr lang="en-US" b="0"/>
              <a:t>Age of -subject-drop acquisition: </a:t>
            </a:r>
            <a:r>
              <a:rPr lang="en-US" b="0">
                <a:solidFill>
                  <a:schemeClr val="hlink"/>
                </a:solidFill>
              </a:rPr>
              <a:t>3 years old</a:t>
            </a:r>
          </a:p>
        </p:txBody>
      </p:sp>
      <p:sp>
        <p:nvSpPr>
          <p:cNvPr id="2591750" name="Rectangle 6"/>
          <p:cNvSpPr>
            <a:spLocks noGrp="1" noChangeArrowheads="1"/>
          </p:cNvSpPr>
          <p:nvPr>
            <p:ph type="title"/>
          </p:nvPr>
        </p:nvSpPr>
        <p:spPr>
          <a:xfrm>
            <a:off x="682625"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2834" name="Text Box 2"/>
          <p:cNvSpPr txBox="1">
            <a:spLocks noChangeArrowheads="1"/>
          </p:cNvSpPr>
          <p:nvPr/>
        </p:nvSpPr>
        <p:spPr bwMode="auto">
          <a:xfrm>
            <a:off x="304800" y="1295400"/>
            <a:ext cx="8839200" cy="3013075"/>
          </a:xfrm>
          <a:prstGeom prst="rect">
            <a:avLst/>
          </a:prstGeom>
          <a:noFill/>
          <a:ln w="9525">
            <a:noFill/>
            <a:miter lim="800000"/>
            <a:headEnd/>
            <a:tailEnd/>
          </a:ln>
        </p:spPr>
        <p:txBody>
          <a:bodyPr>
            <a:prstTxWarp prst="textNoShape">
              <a:avLst/>
            </a:prstTxWarp>
            <a:spAutoFit/>
          </a:bodyPr>
          <a:lstStyle/>
          <a:p>
            <a:r>
              <a:rPr lang="en-US" b="0">
                <a:solidFill>
                  <a:schemeClr val="tx2"/>
                </a:solidFill>
              </a:rPr>
              <a:t>Verb raising</a:t>
            </a:r>
            <a:r>
              <a:rPr lang="en-US" b="0"/>
              <a:t> </a:t>
            </a:r>
          </a:p>
          <a:p>
            <a:endParaRPr lang="en-US" b="0"/>
          </a:p>
          <a:p>
            <a:r>
              <a:rPr lang="en-US" b="0"/>
              <a:t>Verb moves “above” (before) the </a:t>
            </a:r>
            <a:r>
              <a:rPr lang="en-US" b="0">
                <a:solidFill>
                  <a:schemeClr val="tx2"/>
                </a:solidFill>
              </a:rPr>
              <a:t>adverb/negative word</a:t>
            </a:r>
            <a:r>
              <a:rPr lang="en-US" b="0"/>
              <a:t> (French)</a:t>
            </a:r>
          </a:p>
          <a:p>
            <a:r>
              <a:rPr lang="en-US" b="0"/>
              <a:t>Jean 	       </a:t>
            </a:r>
            <a:r>
              <a:rPr lang="en-US" b="0">
                <a:solidFill>
                  <a:schemeClr val="tx2"/>
                </a:solidFill>
              </a:rPr>
              <a:t>souvent</a:t>
            </a:r>
            <a:r>
              <a:rPr lang="en-US" b="0"/>
              <a:t>  </a:t>
            </a:r>
            <a:r>
              <a:rPr lang="en-US" b="0">
                <a:solidFill>
                  <a:schemeClr val="hlink"/>
                </a:solidFill>
              </a:rPr>
              <a:t>voit</a:t>
            </a:r>
            <a:r>
              <a:rPr lang="en-US" b="0"/>
              <a:t>   Marie</a:t>
            </a:r>
          </a:p>
          <a:p>
            <a:r>
              <a:rPr lang="en-US" b="0" i="1"/>
              <a:t>Jean  	       </a:t>
            </a:r>
            <a:r>
              <a:rPr lang="en-US" b="0" i="1">
                <a:solidFill>
                  <a:schemeClr val="tx2"/>
                </a:solidFill>
              </a:rPr>
              <a:t>often      </a:t>
            </a:r>
            <a:r>
              <a:rPr lang="en-US" b="0" i="1">
                <a:solidFill>
                  <a:schemeClr val="hlink"/>
                </a:solidFill>
              </a:rPr>
              <a:t>sees</a:t>
            </a:r>
            <a:r>
              <a:rPr lang="en-US" b="0" i="1"/>
              <a:t> Marie</a:t>
            </a:r>
            <a:r>
              <a:rPr lang="en-US" b="0"/>
              <a:t>	</a:t>
            </a:r>
          </a:p>
          <a:p>
            <a:endParaRPr lang="en-US" b="0"/>
          </a:p>
          <a:p>
            <a:r>
              <a:rPr lang="en-US" b="0"/>
              <a:t>Jean         </a:t>
            </a:r>
            <a:r>
              <a:rPr lang="en-US" b="0">
                <a:solidFill>
                  <a:schemeClr val="tx2"/>
                </a:solidFill>
              </a:rPr>
              <a:t>pas</a:t>
            </a:r>
            <a:r>
              <a:rPr lang="en-US" b="0"/>
              <a:t>  </a:t>
            </a:r>
            <a:r>
              <a:rPr lang="en-US" b="0">
                <a:solidFill>
                  <a:schemeClr val="hlink"/>
                </a:solidFill>
              </a:rPr>
              <a:t>voit</a:t>
            </a:r>
            <a:r>
              <a:rPr lang="en-US" b="0"/>
              <a:t>   Marie</a:t>
            </a:r>
          </a:p>
          <a:p>
            <a:r>
              <a:rPr lang="en-US" b="0" i="1"/>
              <a:t>Jean         </a:t>
            </a:r>
            <a:r>
              <a:rPr lang="en-US" b="0" i="1">
                <a:solidFill>
                  <a:schemeClr val="tx2"/>
                </a:solidFill>
              </a:rPr>
              <a:t>not  </a:t>
            </a:r>
            <a:r>
              <a:rPr lang="en-US" b="0" i="1">
                <a:solidFill>
                  <a:schemeClr val="hlink"/>
                </a:solidFill>
              </a:rPr>
              <a:t>sees</a:t>
            </a:r>
            <a:r>
              <a:rPr lang="en-US" b="0" i="1"/>
              <a:t>  Marie	</a:t>
            </a:r>
            <a:r>
              <a:rPr lang="en-US" b="0"/>
              <a:t>	</a:t>
            </a:r>
          </a:p>
        </p:txBody>
      </p:sp>
      <p:sp>
        <p:nvSpPr>
          <p:cNvPr id="2552835"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52836" name="Text Box 4"/>
          <p:cNvSpPr txBox="1">
            <a:spLocks noChangeArrowheads="1"/>
          </p:cNvSpPr>
          <p:nvPr/>
        </p:nvSpPr>
        <p:spPr bwMode="auto">
          <a:xfrm>
            <a:off x="3200400" y="4495800"/>
            <a:ext cx="41544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Underlying form of the sentence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4883"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54884" name="Text Box 4"/>
          <p:cNvSpPr txBox="1">
            <a:spLocks noChangeArrowheads="1"/>
          </p:cNvSpPr>
          <p:nvPr/>
        </p:nvSpPr>
        <p:spPr bwMode="auto">
          <a:xfrm>
            <a:off x="2514600" y="4495800"/>
            <a:ext cx="54117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sentence</a:t>
            </a:r>
          </a:p>
        </p:txBody>
      </p:sp>
      <p:sp>
        <p:nvSpPr>
          <p:cNvPr id="2554891" name="Text Box 11"/>
          <p:cNvSpPr txBox="1">
            <a:spLocks noChangeArrowheads="1"/>
          </p:cNvSpPr>
          <p:nvPr/>
        </p:nvSpPr>
        <p:spPr bwMode="auto">
          <a:xfrm>
            <a:off x="301625" y="1295400"/>
            <a:ext cx="8839200" cy="3013075"/>
          </a:xfrm>
          <a:prstGeom prst="rect">
            <a:avLst/>
          </a:prstGeom>
          <a:noFill/>
          <a:ln w="9525">
            <a:noFill/>
            <a:miter lim="800000"/>
            <a:headEnd/>
            <a:tailEnd/>
          </a:ln>
        </p:spPr>
        <p:txBody>
          <a:bodyPr>
            <a:prstTxWarp prst="textNoShape">
              <a:avLst/>
            </a:prstTxWarp>
            <a:spAutoFit/>
          </a:bodyPr>
          <a:lstStyle/>
          <a:p>
            <a:r>
              <a:rPr lang="en-US" b="0">
                <a:solidFill>
                  <a:schemeClr val="tx2"/>
                </a:solidFill>
              </a:rPr>
              <a:t>Verb raising</a:t>
            </a:r>
            <a:r>
              <a:rPr lang="en-US" b="0"/>
              <a:t> </a:t>
            </a:r>
          </a:p>
          <a:p>
            <a:endParaRPr lang="en-US" b="0"/>
          </a:p>
          <a:p>
            <a:r>
              <a:rPr lang="en-US" b="0"/>
              <a:t>Verb moves “above” (before) the </a:t>
            </a:r>
            <a:r>
              <a:rPr lang="en-US" b="0">
                <a:solidFill>
                  <a:schemeClr val="tx2"/>
                </a:solidFill>
              </a:rPr>
              <a:t>adverb/negative word</a:t>
            </a:r>
            <a:r>
              <a:rPr lang="en-US" b="0"/>
              <a:t> (French)</a:t>
            </a:r>
          </a:p>
          <a:p>
            <a:r>
              <a:rPr lang="en-US" b="0"/>
              <a:t>Jean </a:t>
            </a:r>
            <a:r>
              <a:rPr lang="en-US" b="0">
                <a:solidFill>
                  <a:schemeClr val="hlink"/>
                </a:solidFill>
              </a:rPr>
              <a:t>voit</a:t>
            </a:r>
            <a:r>
              <a:rPr lang="en-US" b="0"/>
              <a:t>   </a:t>
            </a:r>
            <a:r>
              <a:rPr lang="en-US" b="0">
                <a:solidFill>
                  <a:schemeClr val="tx2"/>
                </a:solidFill>
              </a:rPr>
              <a:t>souvent</a:t>
            </a:r>
            <a:r>
              <a:rPr lang="en-US" b="0"/>
              <a:t>  </a:t>
            </a:r>
            <a:r>
              <a:rPr lang="en-US" b="0" baseline="-25000">
                <a:solidFill>
                  <a:schemeClr val="hlink"/>
                </a:solidFill>
              </a:rPr>
              <a:t>voit</a:t>
            </a:r>
            <a:r>
              <a:rPr lang="en-US" b="0"/>
              <a:t>   Marie</a:t>
            </a:r>
          </a:p>
          <a:p>
            <a:r>
              <a:rPr lang="en-US" b="0" i="1"/>
              <a:t>Jean  	       </a:t>
            </a:r>
            <a:r>
              <a:rPr lang="en-US" b="0" i="1">
                <a:solidFill>
                  <a:schemeClr val="tx2"/>
                </a:solidFill>
              </a:rPr>
              <a:t>often      </a:t>
            </a:r>
            <a:r>
              <a:rPr lang="en-US" b="0" i="1">
                <a:solidFill>
                  <a:schemeClr val="hlink"/>
                </a:solidFill>
              </a:rPr>
              <a:t>sees</a:t>
            </a:r>
            <a:r>
              <a:rPr lang="en-US" b="0" i="1"/>
              <a:t> Marie</a:t>
            </a:r>
            <a:r>
              <a:rPr lang="en-US" b="0"/>
              <a:t>	</a:t>
            </a:r>
          </a:p>
          <a:p>
            <a:endParaRPr lang="en-US" b="0"/>
          </a:p>
          <a:p>
            <a:r>
              <a:rPr lang="en-US" b="0"/>
              <a:t>Jean </a:t>
            </a:r>
            <a:r>
              <a:rPr lang="en-US" b="0">
                <a:solidFill>
                  <a:schemeClr val="hlink"/>
                </a:solidFill>
              </a:rPr>
              <a:t>voit </a:t>
            </a:r>
            <a:r>
              <a:rPr lang="en-US" b="0"/>
              <a:t> </a:t>
            </a:r>
            <a:r>
              <a:rPr lang="en-US" b="0">
                <a:solidFill>
                  <a:schemeClr val="tx2"/>
                </a:solidFill>
              </a:rPr>
              <a:t>pas</a:t>
            </a:r>
            <a:r>
              <a:rPr lang="en-US" b="0"/>
              <a:t>    </a:t>
            </a:r>
            <a:r>
              <a:rPr lang="en-US" b="0" baseline="-25000">
                <a:solidFill>
                  <a:schemeClr val="hlink"/>
                </a:solidFill>
              </a:rPr>
              <a:t>voit</a:t>
            </a:r>
            <a:r>
              <a:rPr lang="en-US" b="0"/>
              <a:t> 	  Marie</a:t>
            </a:r>
          </a:p>
          <a:p>
            <a:r>
              <a:rPr lang="en-US" b="0" i="1"/>
              <a:t>Jean         </a:t>
            </a:r>
            <a:r>
              <a:rPr lang="en-US" b="0" i="1">
                <a:solidFill>
                  <a:schemeClr val="tx2"/>
                </a:solidFill>
              </a:rPr>
              <a:t>not  </a:t>
            </a:r>
            <a:r>
              <a:rPr lang="en-US" b="0" i="1">
                <a:solidFill>
                  <a:schemeClr val="hlink"/>
                </a:solidFill>
              </a:rPr>
              <a:t>sees</a:t>
            </a:r>
            <a:r>
              <a:rPr lang="en-US" b="0" i="1"/>
              <a:t>  Marie	</a:t>
            </a:r>
            <a:r>
              <a:rPr lang="en-US" b="0"/>
              <a:t>	</a:t>
            </a:r>
          </a:p>
        </p:txBody>
      </p:sp>
      <p:sp>
        <p:nvSpPr>
          <p:cNvPr id="2554893" name="Oval 13"/>
          <p:cNvSpPr>
            <a:spLocks noChangeArrowheads="1"/>
          </p:cNvSpPr>
          <p:nvPr/>
        </p:nvSpPr>
        <p:spPr bwMode="auto">
          <a:xfrm>
            <a:off x="1143000" y="2590800"/>
            <a:ext cx="533400" cy="152400"/>
          </a:xfrm>
          <a:prstGeom prst="ellipse">
            <a:avLst/>
          </a:prstGeom>
          <a:noFill/>
          <a:ln w="9525">
            <a:noFill/>
            <a:round/>
            <a:headEnd/>
            <a:tailEnd/>
          </a:ln>
        </p:spPr>
        <p:txBody>
          <a:bodyPr wrap="none" anchor="ctr">
            <a:prstTxWarp prst="textNoShape">
              <a:avLst/>
            </a:prstTxWarp>
          </a:bodyPr>
          <a:lstStyle/>
          <a:p>
            <a:endParaRPr lang="en-US"/>
          </a:p>
        </p:txBody>
      </p:sp>
      <p:sp>
        <p:nvSpPr>
          <p:cNvPr id="2554894" name="Oval 14"/>
          <p:cNvSpPr>
            <a:spLocks noChangeArrowheads="1"/>
          </p:cNvSpPr>
          <p:nvPr/>
        </p:nvSpPr>
        <p:spPr bwMode="auto">
          <a:xfrm>
            <a:off x="1143000" y="3657600"/>
            <a:ext cx="533400" cy="152400"/>
          </a:xfrm>
          <a:prstGeom prst="ellipse">
            <a:avLst/>
          </a:prstGeom>
          <a:noFill/>
          <a:ln w="9525">
            <a:noFill/>
            <a:round/>
            <a:headEnd/>
            <a:tailEnd/>
          </a:ln>
        </p:spPr>
        <p:txBody>
          <a:bodyPr wrap="none" anchor="ctr">
            <a:prstTxWarp prst="textNoShape">
              <a:avLst/>
            </a:prstTxWarp>
          </a:bodyPr>
          <a:lstStyle/>
          <a:p>
            <a:endParaRPr lang="en-US"/>
          </a:p>
        </p:txBody>
      </p:sp>
      <p:sp>
        <p:nvSpPr>
          <p:cNvPr id="2554895" name="Oval 15"/>
          <p:cNvSpPr>
            <a:spLocks noChangeArrowheads="1"/>
          </p:cNvSpPr>
          <p:nvPr/>
        </p:nvSpPr>
        <p:spPr bwMode="auto">
          <a:xfrm>
            <a:off x="2590800" y="3657600"/>
            <a:ext cx="533400" cy="152400"/>
          </a:xfrm>
          <a:prstGeom prst="ellipse">
            <a:avLst/>
          </a:prstGeom>
          <a:noFill/>
          <a:ln w="9525">
            <a:noFill/>
            <a:round/>
            <a:headEnd/>
            <a:tailEnd/>
          </a:ln>
        </p:spPr>
        <p:txBody>
          <a:bodyPr wrap="none" anchor="ctr">
            <a:prstTxWarp prst="textNoShape">
              <a:avLst/>
            </a:prstTxWarp>
          </a:bodyPr>
          <a:lstStyle/>
          <a:p>
            <a:endParaRPr lang="en-US"/>
          </a:p>
        </p:txBody>
      </p:sp>
      <p:sp>
        <p:nvSpPr>
          <p:cNvPr id="2554896" name="Oval 16"/>
          <p:cNvSpPr>
            <a:spLocks noChangeArrowheads="1"/>
          </p:cNvSpPr>
          <p:nvPr/>
        </p:nvSpPr>
        <p:spPr bwMode="auto">
          <a:xfrm>
            <a:off x="3124200" y="2590800"/>
            <a:ext cx="533400" cy="152400"/>
          </a:xfrm>
          <a:prstGeom prst="ellipse">
            <a:avLst/>
          </a:prstGeom>
          <a:noFill/>
          <a:ln w="9525">
            <a:noFill/>
            <a:round/>
            <a:headEnd/>
            <a:tailEnd/>
          </a:ln>
        </p:spPr>
        <p:txBody>
          <a:bodyPr wrap="none" anchor="ctr">
            <a:prstTxWarp prst="textNoShape">
              <a:avLst/>
            </a:prstTxWarp>
          </a:bodyPr>
          <a:lstStyle/>
          <a:p>
            <a:endParaRPr lang="en-US"/>
          </a:p>
        </p:txBody>
      </p:sp>
      <p:cxnSp>
        <p:nvCxnSpPr>
          <p:cNvPr id="2554897" name="AutoShape 17"/>
          <p:cNvCxnSpPr>
            <a:cxnSpLocks noChangeShapeType="1"/>
            <a:stCxn id="2554896" idx="0"/>
            <a:endCxn id="2554893" idx="0"/>
          </p:cNvCxnSpPr>
          <p:nvPr/>
        </p:nvCxnSpPr>
        <p:spPr bwMode="auto">
          <a:xfrm rot="16200000" flipH="1" flipV="1">
            <a:off x="2399506" y="1600994"/>
            <a:ext cx="1588" cy="1981200"/>
          </a:xfrm>
          <a:prstGeom prst="curvedConnector3">
            <a:avLst>
              <a:gd name="adj1" fmla="val -14400000"/>
            </a:avLst>
          </a:prstGeom>
          <a:noFill/>
          <a:ln w="9525">
            <a:solidFill>
              <a:schemeClr val="hlink"/>
            </a:solidFill>
            <a:round/>
            <a:headEnd/>
            <a:tailEnd type="triangle" w="med" len="med"/>
          </a:ln>
        </p:spPr>
      </p:cxnSp>
      <p:cxnSp>
        <p:nvCxnSpPr>
          <p:cNvPr id="2554898" name="AutoShape 18"/>
          <p:cNvCxnSpPr>
            <a:cxnSpLocks noChangeShapeType="1"/>
          </p:cNvCxnSpPr>
          <p:nvPr/>
        </p:nvCxnSpPr>
        <p:spPr bwMode="auto">
          <a:xfrm rot="16200000" flipH="1" flipV="1">
            <a:off x="2096294" y="2780506"/>
            <a:ext cx="1588" cy="1603375"/>
          </a:xfrm>
          <a:prstGeom prst="curvedConnector3">
            <a:avLst>
              <a:gd name="adj1" fmla="val -15800000"/>
            </a:avLst>
          </a:prstGeom>
          <a:noFill/>
          <a:ln w="9525">
            <a:solidFill>
              <a:schemeClr val="hlink"/>
            </a:solidFill>
            <a:round/>
            <a:headEnd/>
            <a:tailEnd type="triangle" w="med" len="med"/>
          </a:ln>
        </p:spPr>
      </p:cxn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6930" name="Text Box 2"/>
          <p:cNvSpPr txBox="1">
            <a:spLocks noChangeArrowheads="1"/>
          </p:cNvSpPr>
          <p:nvPr/>
        </p:nvSpPr>
        <p:spPr bwMode="auto">
          <a:xfrm>
            <a:off x="304800" y="1295400"/>
            <a:ext cx="8839200" cy="4838700"/>
          </a:xfrm>
          <a:prstGeom prst="rect">
            <a:avLst/>
          </a:prstGeom>
          <a:noFill/>
          <a:ln w="9525">
            <a:noFill/>
            <a:miter lim="800000"/>
            <a:headEnd/>
            <a:tailEnd/>
          </a:ln>
        </p:spPr>
        <p:txBody>
          <a:bodyPr>
            <a:prstTxWarp prst="textNoShape">
              <a:avLst/>
            </a:prstTxWarp>
            <a:spAutoFit/>
          </a:bodyPr>
          <a:lstStyle/>
          <a:p>
            <a:r>
              <a:rPr lang="en-US" b="0">
                <a:solidFill>
                  <a:schemeClr val="tx2"/>
                </a:solidFill>
              </a:rPr>
              <a:t>Verb raising</a:t>
            </a:r>
            <a:r>
              <a:rPr lang="en-US" b="0"/>
              <a:t> </a:t>
            </a:r>
          </a:p>
          <a:p>
            <a:endParaRPr lang="en-US" b="0"/>
          </a:p>
          <a:p>
            <a:r>
              <a:rPr lang="en-US" b="0"/>
              <a:t>Verb moves “above” (before) the </a:t>
            </a:r>
            <a:r>
              <a:rPr lang="en-US" b="0">
                <a:solidFill>
                  <a:schemeClr val="tx2"/>
                </a:solidFill>
              </a:rPr>
              <a:t>adverb/negative word</a:t>
            </a:r>
            <a:r>
              <a:rPr lang="en-US" b="0"/>
              <a:t> (French)</a:t>
            </a:r>
          </a:p>
          <a:p>
            <a:r>
              <a:rPr lang="en-US" b="0"/>
              <a:t>Jean </a:t>
            </a:r>
            <a:r>
              <a:rPr lang="en-US" b="0">
                <a:solidFill>
                  <a:schemeClr val="hlink"/>
                </a:solidFill>
              </a:rPr>
              <a:t>voit</a:t>
            </a:r>
            <a:r>
              <a:rPr lang="en-US" b="0"/>
              <a:t>   </a:t>
            </a:r>
            <a:r>
              <a:rPr lang="en-US" b="0">
                <a:solidFill>
                  <a:schemeClr val="tx2"/>
                </a:solidFill>
              </a:rPr>
              <a:t>souvent</a:t>
            </a:r>
            <a:r>
              <a:rPr lang="en-US" b="0"/>
              <a:t>  </a:t>
            </a:r>
            <a:r>
              <a:rPr lang="en-US" b="0" baseline="-25000">
                <a:solidFill>
                  <a:schemeClr val="hlink"/>
                </a:solidFill>
              </a:rPr>
              <a:t>voit</a:t>
            </a:r>
            <a:r>
              <a:rPr lang="en-US" b="0"/>
              <a:t>   Marie</a:t>
            </a:r>
          </a:p>
          <a:p>
            <a:r>
              <a:rPr lang="en-US" b="0" i="1"/>
              <a:t>Jean  	       </a:t>
            </a:r>
            <a:r>
              <a:rPr lang="en-US" b="0" i="1">
                <a:solidFill>
                  <a:schemeClr val="tx2"/>
                </a:solidFill>
              </a:rPr>
              <a:t>often      </a:t>
            </a:r>
            <a:r>
              <a:rPr lang="en-US" b="0" i="1">
                <a:solidFill>
                  <a:schemeClr val="hlink"/>
                </a:solidFill>
              </a:rPr>
              <a:t>sees</a:t>
            </a:r>
            <a:r>
              <a:rPr lang="en-US" b="0" i="1"/>
              <a:t> Marie</a:t>
            </a:r>
            <a:r>
              <a:rPr lang="en-US" b="0"/>
              <a:t>	 “Jean often sees Marie.”</a:t>
            </a:r>
          </a:p>
          <a:p>
            <a:endParaRPr lang="en-US" b="0"/>
          </a:p>
          <a:p>
            <a:r>
              <a:rPr lang="en-US" b="0"/>
              <a:t>Jean </a:t>
            </a:r>
            <a:r>
              <a:rPr lang="en-US" b="0">
                <a:solidFill>
                  <a:schemeClr val="hlink"/>
                </a:solidFill>
              </a:rPr>
              <a:t>voit </a:t>
            </a:r>
            <a:r>
              <a:rPr lang="en-US" b="0"/>
              <a:t> </a:t>
            </a:r>
            <a:r>
              <a:rPr lang="en-US" b="0">
                <a:solidFill>
                  <a:schemeClr val="tx2"/>
                </a:solidFill>
              </a:rPr>
              <a:t>pas</a:t>
            </a:r>
            <a:r>
              <a:rPr lang="en-US" b="0"/>
              <a:t>    </a:t>
            </a:r>
            <a:r>
              <a:rPr lang="en-US" b="0" baseline="-25000">
                <a:solidFill>
                  <a:schemeClr val="hlink"/>
                </a:solidFill>
              </a:rPr>
              <a:t>voit</a:t>
            </a:r>
            <a:r>
              <a:rPr lang="en-US" b="0"/>
              <a:t> 	  Marie</a:t>
            </a:r>
          </a:p>
          <a:p>
            <a:r>
              <a:rPr lang="en-US" b="0" i="1"/>
              <a:t>Jean         </a:t>
            </a:r>
            <a:r>
              <a:rPr lang="en-US" b="0" i="1">
                <a:solidFill>
                  <a:schemeClr val="tx2"/>
                </a:solidFill>
              </a:rPr>
              <a:t>not  </a:t>
            </a:r>
            <a:r>
              <a:rPr lang="en-US" b="0" i="1">
                <a:solidFill>
                  <a:schemeClr val="hlink"/>
                </a:solidFill>
              </a:rPr>
              <a:t>sees</a:t>
            </a:r>
            <a:r>
              <a:rPr lang="en-US" b="0" i="1"/>
              <a:t>  Marie</a:t>
            </a:r>
            <a:r>
              <a:rPr lang="en-US" b="0"/>
              <a:t> 	“Jean doesn’t see Marie.”</a:t>
            </a:r>
          </a:p>
          <a:p>
            <a:endParaRPr lang="en-US" b="0"/>
          </a:p>
          <a:p>
            <a:endParaRPr lang="en-US" b="0"/>
          </a:p>
          <a:p>
            <a:r>
              <a:rPr lang="en-US" b="0"/>
              <a:t>Verb stays “below” (after) the </a:t>
            </a:r>
            <a:r>
              <a:rPr lang="en-US" b="0">
                <a:solidFill>
                  <a:schemeClr val="tx2"/>
                </a:solidFill>
              </a:rPr>
              <a:t>adverb/negative word</a:t>
            </a:r>
            <a:r>
              <a:rPr lang="en-US" b="0"/>
              <a:t> (English)</a:t>
            </a:r>
          </a:p>
          <a:p>
            <a:r>
              <a:rPr lang="en-US" b="0"/>
              <a:t>Jean </a:t>
            </a:r>
            <a:r>
              <a:rPr lang="en-US" b="0">
                <a:solidFill>
                  <a:schemeClr val="tx2"/>
                </a:solidFill>
              </a:rPr>
              <a:t>often</a:t>
            </a:r>
            <a:r>
              <a:rPr lang="en-US" b="0"/>
              <a:t> </a:t>
            </a:r>
            <a:r>
              <a:rPr lang="en-US" b="0">
                <a:solidFill>
                  <a:schemeClr val="hlink"/>
                </a:solidFill>
              </a:rPr>
              <a:t>sees</a:t>
            </a:r>
            <a:r>
              <a:rPr lang="en-US" b="0"/>
              <a:t> Marie.</a:t>
            </a:r>
          </a:p>
          <a:p>
            <a:r>
              <a:rPr lang="en-US" b="0"/>
              <a:t>Jean does </a:t>
            </a:r>
            <a:r>
              <a:rPr lang="en-US" b="0">
                <a:solidFill>
                  <a:schemeClr val="tx2"/>
                </a:solidFill>
              </a:rPr>
              <a:t>not</a:t>
            </a:r>
            <a:r>
              <a:rPr lang="en-US" b="0"/>
              <a:t> </a:t>
            </a:r>
            <a:r>
              <a:rPr lang="en-US" b="0">
                <a:solidFill>
                  <a:schemeClr val="hlink"/>
                </a:solidFill>
              </a:rPr>
              <a:t>see</a:t>
            </a:r>
            <a:r>
              <a:rPr lang="en-US" b="0"/>
              <a:t> Marie.</a:t>
            </a:r>
          </a:p>
        </p:txBody>
      </p:sp>
      <p:sp>
        <p:nvSpPr>
          <p:cNvPr id="2556931"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56932" name="AutoShape 4"/>
          <p:cNvSpPr>
            <a:spLocks noChangeArrowheads="1"/>
          </p:cNvSpPr>
          <p:nvPr/>
        </p:nvSpPr>
        <p:spPr bwMode="auto">
          <a:xfrm>
            <a:off x="3048000" y="2438400"/>
            <a:ext cx="4572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56933" name="AutoShape 5"/>
          <p:cNvSpPr>
            <a:spLocks noChangeArrowheads="1"/>
          </p:cNvSpPr>
          <p:nvPr/>
        </p:nvSpPr>
        <p:spPr bwMode="auto">
          <a:xfrm>
            <a:off x="1143000" y="2362200"/>
            <a:ext cx="4572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56934" name="AutoShape 6"/>
          <p:cNvSpPr>
            <a:spLocks noChangeArrowheads="1"/>
          </p:cNvSpPr>
          <p:nvPr/>
        </p:nvSpPr>
        <p:spPr bwMode="auto">
          <a:xfrm>
            <a:off x="1143000" y="3429000"/>
            <a:ext cx="4572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56935" name="AutoShape 7"/>
          <p:cNvSpPr>
            <a:spLocks noChangeArrowheads="1"/>
          </p:cNvSpPr>
          <p:nvPr/>
        </p:nvSpPr>
        <p:spPr bwMode="auto">
          <a:xfrm>
            <a:off x="2514600" y="3581400"/>
            <a:ext cx="4572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56938" name="Text Box 10"/>
          <p:cNvSpPr txBox="1">
            <a:spLocks noChangeArrowheads="1"/>
          </p:cNvSpPr>
          <p:nvPr/>
        </p:nvSpPr>
        <p:spPr bwMode="auto">
          <a:xfrm>
            <a:off x="3505200" y="6096000"/>
            <a:ext cx="54117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sentence</a:t>
            </a:r>
          </a:p>
        </p:txBody>
      </p:sp>
      <p:sp>
        <p:nvSpPr>
          <p:cNvPr id="2556939" name="Oval 11"/>
          <p:cNvSpPr>
            <a:spLocks noChangeArrowheads="1"/>
          </p:cNvSpPr>
          <p:nvPr/>
        </p:nvSpPr>
        <p:spPr bwMode="auto">
          <a:xfrm>
            <a:off x="1143000" y="2590800"/>
            <a:ext cx="533400" cy="152400"/>
          </a:xfrm>
          <a:prstGeom prst="ellipse">
            <a:avLst/>
          </a:prstGeom>
          <a:noFill/>
          <a:ln w="9525">
            <a:noFill/>
            <a:round/>
            <a:headEnd/>
            <a:tailEnd/>
          </a:ln>
        </p:spPr>
        <p:txBody>
          <a:bodyPr wrap="none" anchor="ctr">
            <a:prstTxWarp prst="textNoShape">
              <a:avLst/>
            </a:prstTxWarp>
          </a:bodyPr>
          <a:lstStyle/>
          <a:p>
            <a:endParaRPr lang="en-US"/>
          </a:p>
        </p:txBody>
      </p:sp>
      <p:cxnSp>
        <p:nvCxnSpPr>
          <p:cNvPr id="2556940" name="AutoShape 12"/>
          <p:cNvCxnSpPr>
            <a:cxnSpLocks noChangeShapeType="1"/>
            <a:endCxn id="2556939" idx="0"/>
          </p:cNvCxnSpPr>
          <p:nvPr/>
        </p:nvCxnSpPr>
        <p:spPr bwMode="auto">
          <a:xfrm rot="16200000" flipH="1" flipV="1">
            <a:off x="2399506" y="1600994"/>
            <a:ext cx="1588" cy="1981200"/>
          </a:xfrm>
          <a:prstGeom prst="curvedConnector3">
            <a:avLst>
              <a:gd name="adj1" fmla="val -14400000"/>
            </a:avLst>
          </a:prstGeom>
          <a:noFill/>
          <a:ln w="9525">
            <a:solidFill>
              <a:schemeClr val="hlink"/>
            </a:solidFill>
            <a:round/>
            <a:headEnd/>
            <a:tailEnd type="triangle" w="med" len="med"/>
          </a:ln>
        </p:spPr>
      </p:cxnSp>
      <p:cxnSp>
        <p:nvCxnSpPr>
          <p:cNvPr id="2556941" name="AutoShape 13"/>
          <p:cNvCxnSpPr>
            <a:cxnSpLocks noChangeShapeType="1"/>
          </p:cNvCxnSpPr>
          <p:nvPr/>
        </p:nvCxnSpPr>
        <p:spPr bwMode="auto">
          <a:xfrm rot="16200000" flipH="1" flipV="1">
            <a:off x="2096294" y="2780506"/>
            <a:ext cx="1588" cy="1603375"/>
          </a:xfrm>
          <a:prstGeom prst="curvedConnector3">
            <a:avLst>
              <a:gd name="adj1" fmla="val -15800000"/>
            </a:avLst>
          </a:prstGeom>
          <a:noFill/>
          <a:ln w="9525">
            <a:solidFill>
              <a:schemeClr val="hlink"/>
            </a:solidFill>
            <a:round/>
            <a:headEnd/>
            <a:tailEnd type="triangle" w="med" len="med"/>
          </a:ln>
        </p:spPr>
      </p:cxn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8978" name="Text Box 2"/>
          <p:cNvSpPr txBox="1">
            <a:spLocks noChangeArrowheads="1"/>
          </p:cNvSpPr>
          <p:nvPr/>
        </p:nvSpPr>
        <p:spPr bwMode="auto">
          <a:xfrm>
            <a:off x="304800" y="1295400"/>
            <a:ext cx="88392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Verb raising </a:t>
            </a:r>
          </a:p>
        </p:txBody>
      </p:sp>
      <p:sp>
        <p:nvSpPr>
          <p:cNvPr id="2558979" name="Text Box 3"/>
          <p:cNvSpPr txBox="1">
            <a:spLocks noChangeArrowheads="1"/>
          </p:cNvSpPr>
          <p:nvPr/>
        </p:nvSpPr>
        <p:spPr bwMode="auto">
          <a:xfrm>
            <a:off x="152400" y="1752600"/>
            <a:ext cx="8991600" cy="4154983"/>
          </a:xfrm>
          <a:prstGeom prst="rect">
            <a:avLst/>
          </a:prstGeom>
          <a:noFill/>
          <a:ln w="9525">
            <a:noFill/>
            <a:miter lim="800000"/>
            <a:headEnd/>
            <a:tailEnd/>
          </a:ln>
        </p:spPr>
        <p:txBody>
          <a:bodyPr>
            <a:prstTxWarp prst="textNoShape">
              <a:avLst/>
            </a:prstTxWarp>
            <a:spAutoFit/>
          </a:bodyPr>
          <a:lstStyle/>
          <a:p>
            <a:r>
              <a:rPr lang="en-US" b="0"/>
              <a:t>Parameter: </a:t>
            </a:r>
            <a:r>
              <a:rPr lang="en-US" b="0">
                <a:solidFill>
                  <a:schemeClr val="folHlink"/>
                </a:solidFill>
              </a:rPr>
              <a:t>+/- verb-raising</a:t>
            </a:r>
          </a:p>
          <a:p>
            <a:endParaRPr lang="en-US" b="0"/>
          </a:p>
          <a:p>
            <a:r>
              <a:rPr lang="en-US" b="0"/>
              <a:t>Native language value (French): </a:t>
            </a:r>
            <a:r>
              <a:rPr lang="en-US" b="0">
                <a:solidFill>
                  <a:schemeClr val="accent2"/>
                </a:solidFill>
              </a:rPr>
              <a:t>+verb-raising</a:t>
            </a:r>
          </a:p>
          <a:p>
            <a:endParaRPr lang="en-US" b="0"/>
          </a:p>
          <a:p>
            <a:r>
              <a:rPr lang="en-US" b="0"/>
              <a:t>Unambiguous data: data points that have both a </a:t>
            </a:r>
            <a:r>
              <a:rPr lang="en-US" b="0">
                <a:solidFill>
                  <a:schemeClr val="hlink"/>
                </a:solidFill>
              </a:rPr>
              <a:t>verb</a:t>
            </a:r>
            <a:r>
              <a:rPr lang="en-US" b="0"/>
              <a:t> and an </a:t>
            </a:r>
            <a:r>
              <a:rPr lang="en-US" b="0">
                <a:solidFill>
                  <a:schemeClr val="tx2"/>
                </a:solidFill>
              </a:rPr>
              <a:t>adverb/negative word</a:t>
            </a:r>
            <a:r>
              <a:rPr lang="en-US" b="0"/>
              <a:t> in them, where the positions of each can be seen (“Jean </a:t>
            </a:r>
            <a:r>
              <a:rPr lang="en-US" b="0">
                <a:solidFill>
                  <a:schemeClr val="hlink"/>
                </a:solidFill>
              </a:rPr>
              <a:t>voit</a:t>
            </a:r>
            <a:r>
              <a:rPr lang="en-US" b="0"/>
              <a:t> </a:t>
            </a:r>
            <a:r>
              <a:rPr lang="en-US" b="0">
                <a:solidFill>
                  <a:schemeClr val="tx2"/>
                </a:solidFill>
              </a:rPr>
              <a:t>souvent</a:t>
            </a:r>
            <a:r>
              <a:rPr lang="en-US" b="0"/>
              <a:t> Marie”)</a:t>
            </a:r>
          </a:p>
          <a:p>
            <a:endParaRPr lang="en-US" b="0"/>
          </a:p>
          <a:p>
            <a:r>
              <a:rPr lang="en-US" b="0"/>
              <a:t>Frequency of unambiguous data to children: </a:t>
            </a:r>
            <a:r>
              <a:rPr lang="en-US" b="0">
                <a:solidFill>
                  <a:schemeClr val="hlink"/>
                </a:solidFill>
              </a:rPr>
              <a:t>7% of input</a:t>
            </a:r>
          </a:p>
          <a:p>
            <a:endParaRPr lang="en-US" b="0"/>
          </a:p>
          <a:p>
            <a:r>
              <a:rPr lang="en-US" b="0"/>
              <a:t>Age of +verb-raising acquisition: </a:t>
            </a:r>
            <a:r>
              <a:rPr lang="en-US" b="0">
                <a:solidFill>
                  <a:schemeClr val="hlink"/>
                </a:solidFill>
              </a:rPr>
              <a:t>1 yr, 8 months</a:t>
            </a:r>
            <a:endParaRPr lang="en-US" b="0">
              <a:solidFill>
                <a:schemeClr val="folHlink"/>
              </a:solidFill>
            </a:endParaRPr>
          </a:p>
        </p:txBody>
      </p:sp>
      <p:sp>
        <p:nvSpPr>
          <p:cNvPr id="2558980" name="Rectangle 4"/>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9218" name="Text Box 2"/>
          <p:cNvSpPr txBox="1">
            <a:spLocks noChangeArrowheads="1"/>
          </p:cNvSpPr>
          <p:nvPr/>
        </p:nvSpPr>
        <p:spPr bwMode="auto">
          <a:xfrm>
            <a:off x="304800" y="1371600"/>
            <a:ext cx="8839200" cy="4838700"/>
          </a:xfrm>
          <a:prstGeom prst="rect">
            <a:avLst/>
          </a:prstGeom>
          <a:noFill/>
          <a:ln w="9525">
            <a:noFill/>
            <a:miter lim="800000"/>
            <a:headEnd/>
            <a:tailEnd/>
          </a:ln>
        </p:spPr>
        <p:txBody>
          <a:bodyPr>
            <a:prstTxWarp prst="textNoShape">
              <a:avLst/>
            </a:prstTxWarp>
            <a:spAutoFit/>
          </a:bodyPr>
          <a:lstStyle/>
          <a:p>
            <a:r>
              <a:rPr lang="en-US" b="0">
                <a:solidFill>
                  <a:schemeClr val="tx2"/>
                </a:solidFill>
              </a:rPr>
              <a:t>Verb Second</a:t>
            </a:r>
            <a:endParaRPr lang="en-US" b="0">
              <a:solidFill>
                <a:srgbClr val="B08DF6"/>
              </a:solidFill>
            </a:endParaRPr>
          </a:p>
          <a:p>
            <a:endParaRPr lang="en-US" b="0">
              <a:solidFill>
                <a:srgbClr val="B08DF6"/>
              </a:solidFill>
            </a:endParaRPr>
          </a:p>
          <a:p>
            <a:r>
              <a:rPr lang="en-US" b="0">
                <a:solidFill>
                  <a:schemeClr val="bg2"/>
                </a:solidFill>
              </a:rPr>
              <a:t>Verb</a:t>
            </a:r>
            <a:r>
              <a:rPr lang="en-US" b="0"/>
              <a:t> moves to second phrasal position, </a:t>
            </a:r>
            <a:r>
              <a:rPr lang="en-US" b="0">
                <a:solidFill>
                  <a:schemeClr val="accent2"/>
                </a:solidFill>
              </a:rPr>
              <a:t>some other phrase</a:t>
            </a:r>
            <a:r>
              <a:rPr lang="en-US" b="0"/>
              <a:t> moves to the first position (German)</a:t>
            </a:r>
          </a:p>
          <a:p>
            <a:r>
              <a:rPr lang="en-US" b="0">
                <a:solidFill>
                  <a:schemeClr val="hlink"/>
                </a:solidFill>
              </a:rPr>
              <a:t>Sarah</a:t>
            </a:r>
            <a:r>
              <a:rPr lang="en-US" b="0"/>
              <a:t>     </a:t>
            </a:r>
            <a:r>
              <a:rPr lang="en-US" b="0">
                <a:solidFill>
                  <a:schemeClr val="bg2"/>
                </a:solidFill>
              </a:rPr>
              <a:t>liest</a:t>
            </a:r>
            <a:r>
              <a:rPr lang="en-US" b="0"/>
              <a:t>    </a:t>
            </a:r>
            <a:r>
              <a:rPr lang="en-US" b="0" baseline="-25000">
                <a:solidFill>
                  <a:schemeClr val="hlink"/>
                </a:solidFill>
              </a:rPr>
              <a:t>Sarah</a:t>
            </a:r>
            <a:r>
              <a:rPr lang="en-US" b="0" baseline="-25000">
                <a:solidFill>
                  <a:srgbClr val="66FF5D"/>
                </a:solidFill>
              </a:rPr>
              <a:t>  </a:t>
            </a:r>
            <a:r>
              <a:rPr lang="en-US" b="0">
                <a:solidFill>
                  <a:schemeClr val="accent2"/>
                </a:solidFill>
              </a:rPr>
              <a:t>das Buch</a:t>
            </a:r>
            <a:r>
              <a:rPr lang="en-US" b="0">
                <a:solidFill>
                  <a:srgbClr val="F25BFF"/>
                </a:solidFill>
              </a:rPr>
              <a:t>  </a:t>
            </a:r>
            <a:r>
              <a:rPr lang="en-US" b="0" baseline="-25000">
                <a:solidFill>
                  <a:schemeClr val="bg2"/>
                </a:solidFill>
              </a:rPr>
              <a:t>liest</a:t>
            </a:r>
            <a:endParaRPr lang="en-US" b="0"/>
          </a:p>
          <a:p>
            <a:r>
              <a:rPr lang="en-US" b="0" i="1">
                <a:solidFill>
                  <a:schemeClr val="hlink"/>
                </a:solidFill>
              </a:rPr>
              <a:t>Sarah</a:t>
            </a:r>
            <a:r>
              <a:rPr lang="en-US" b="0" i="1"/>
              <a:t>     </a:t>
            </a:r>
            <a:r>
              <a:rPr lang="en-US" b="0" i="1">
                <a:solidFill>
                  <a:schemeClr val="bg2"/>
                </a:solidFill>
              </a:rPr>
              <a:t>reads</a:t>
            </a:r>
            <a:r>
              <a:rPr lang="en-US" b="0" i="1">
                <a:solidFill>
                  <a:schemeClr val="tx2"/>
                </a:solidFill>
              </a:rPr>
              <a:t> </a:t>
            </a:r>
            <a:r>
              <a:rPr lang="en-US" b="0" i="1"/>
              <a:t>        </a:t>
            </a:r>
            <a:r>
              <a:rPr lang="en-US" b="0" i="1">
                <a:solidFill>
                  <a:schemeClr val="accent2"/>
                </a:solidFill>
              </a:rPr>
              <a:t>the book</a:t>
            </a:r>
            <a:r>
              <a:rPr lang="en-US" b="0"/>
              <a:t>	  “Sarah reads the book.”</a:t>
            </a:r>
          </a:p>
          <a:p>
            <a:endParaRPr lang="en-US" b="0"/>
          </a:p>
          <a:p>
            <a:r>
              <a:rPr lang="en-US" b="0">
                <a:solidFill>
                  <a:schemeClr val="accent2"/>
                </a:solidFill>
              </a:rPr>
              <a:t>Das Buch</a:t>
            </a:r>
            <a:r>
              <a:rPr lang="en-US" b="0"/>
              <a:t>     </a:t>
            </a:r>
            <a:r>
              <a:rPr lang="en-US" b="0">
                <a:solidFill>
                  <a:schemeClr val="bg2"/>
                </a:solidFill>
              </a:rPr>
              <a:t>liest</a:t>
            </a:r>
            <a:r>
              <a:rPr lang="en-US" b="0"/>
              <a:t>     </a:t>
            </a:r>
            <a:r>
              <a:rPr lang="en-US" b="0">
                <a:solidFill>
                  <a:schemeClr val="hlink"/>
                </a:solidFill>
              </a:rPr>
              <a:t>Sarah</a:t>
            </a:r>
            <a:r>
              <a:rPr lang="en-US" b="0" baseline="-25000">
                <a:solidFill>
                  <a:srgbClr val="66FF5D"/>
                </a:solidFill>
              </a:rPr>
              <a:t>  </a:t>
            </a:r>
            <a:r>
              <a:rPr lang="en-US" b="0" baseline="-25000">
                <a:solidFill>
                  <a:schemeClr val="accent2"/>
                </a:solidFill>
              </a:rPr>
              <a:t>das Buch</a:t>
            </a:r>
            <a:r>
              <a:rPr lang="en-US" b="0" baseline="-25000">
                <a:solidFill>
                  <a:srgbClr val="F25BFF"/>
                </a:solidFill>
              </a:rPr>
              <a:t> </a:t>
            </a:r>
            <a:r>
              <a:rPr lang="en-US" b="0" baseline="-25000">
                <a:solidFill>
                  <a:srgbClr val="66FF5D"/>
                </a:solidFill>
              </a:rPr>
              <a:t> </a:t>
            </a:r>
            <a:r>
              <a:rPr lang="en-US" b="0" baseline="-25000">
                <a:solidFill>
                  <a:schemeClr val="bg2"/>
                </a:solidFill>
              </a:rPr>
              <a:t>liest</a:t>
            </a:r>
            <a:endParaRPr lang="en-US" b="0"/>
          </a:p>
          <a:p>
            <a:r>
              <a:rPr lang="en-US" b="0" i="1">
                <a:solidFill>
                  <a:schemeClr val="accent2"/>
                </a:solidFill>
              </a:rPr>
              <a:t>The book</a:t>
            </a:r>
            <a:r>
              <a:rPr lang="en-US" b="0" i="1"/>
              <a:t>      </a:t>
            </a:r>
            <a:r>
              <a:rPr lang="en-US" b="0" i="1">
                <a:solidFill>
                  <a:schemeClr val="bg2"/>
                </a:solidFill>
              </a:rPr>
              <a:t>reads</a:t>
            </a:r>
            <a:r>
              <a:rPr lang="en-US" b="0" i="1"/>
              <a:t>  </a:t>
            </a:r>
            <a:r>
              <a:rPr lang="en-US" b="0" i="1">
                <a:solidFill>
                  <a:schemeClr val="hlink"/>
                </a:solidFill>
              </a:rPr>
              <a:t>Sarah</a:t>
            </a:r>
            <a:r>
              <a:rPr lang="en-US" b="0" i="1">
                <a:solidFill>
                  <a:srgbClr val="66FF5D"/>
                </a:solidFill>
              </a:rPr>
              <a:t>	</a:t>
            </a:r>
            <a:r>
              <a:rPr lang="en-US" b="0">
                <a:solidFill>
                  <a:srgbClr val="66FF5D"/>
                </a:solidFill>
              </a:rPr>
              <a:t>	</a:t>
            </a:r>
            <a:r>
              <a:rPr lang="en-US" b="0"/>
              <a:t>“Sarah reads the book.”</a:t>
            </a:r>
          </a:p>
          <a:p>
            <a:endParaRPr lang="en-US" b="0"/>
          </a:p>
          <a:p>
            <a:endParaRPr lang="en-US" b="0"/>
          </a:p>
          <a:p>
            <a:r>
              <a:rPr lang="en-US" b="0"/>
              <a:t>Verb does not move (English)</a:t>
            </a:r>
          </a:p>
          <a:p>
            <a:r>
              <a:rPr lang="en-US" b="0">
                <a:solidFill>
                  <a:schemeClr val="hlink"/>
                </a:solidFill>
              </a:rPr>
              <a:t>Sarah</a:t>
            </a:r>
            <a:r>
              <a:rPr lang="en-US" b="0"/>
              <a:t> </a:t>
            </a:r>
            <a:r>
              <a:rPr lang="en-US" b="0">
                <a:solidFill>
                  <a:schemeClr val="bg2"/>
                </a:solidFill>
              </a:rPr>
              <a:t>reads</a:t>
            </a:r>
            <a:r>
              <a:rPr lang="en-US" b="0"/>
              <a:t> </a:t>
            </a:r>
            <a:r>
              <a:rPr lang="en-US" b="0">
                <a:solidFill>
                  <a:schemeClr val="accent2"/>
                </a:solidFill>
              </a:rPr>
              <a:t>the book</a:t>
            </a:r>
            <a:r>
              <a:rPr lang="en-US" b="0"/>
              <a:t>.</a:t>
            </a:r>
          </a:p>
        </p:txBody>
      </p:sp>
      <p:sp>
        <p:nvSpPr>
          <p:cNvPr id="2569219"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69220" name="AutoShape 4"/>
          <p:cNvSpPr>
            <a:spLocks noChangeArrowheads="1"/>
          </p:cNvSpPr>
          <p:nvPr/>
        </p:nvSpPr>
        <p:spPr bwMode="auto">
          <a:xfrm>
            <a:off x="25146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1" name="AutoShape 5"/>
          <p:cNvSpPr>
            <a:spLocks noChangeArrowheads="1"/>
          </p:cNvSpPr>
          <p:nvPr/>
        </p:nvSpPr>
        <p:spPr bwMode="auto">
          <a:xfrm>
            <a:off x="45720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2" name="AutoShape 6"/>
          <p:cNvSpPr>
            <a:spLocks noChangeArrowheads="1"/>
          </p:cNvSpPr>
          <p:nvPr/>
        </p:nvSpPr>
        <p:spPr bwMode="auto">
          <a:xfrm>
            <a:off x="1676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3" name="AutoShape 7"/>
          <p:cNvSpPr>
            <a:spLocks noChangeArrowheads="1"/>
          </p:cNvSpPr>
          <p:nvPr/>
        </p:nvSpPr>
        <p:spPr bwMode="auto">
          <a:xfrm>
            <a:off x="533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9224" name="AutoShape 8"/>
          <p:cNvCxnSpPr>
            <a:cxnSpLocks noChangeShapeType="1"/>
            <a:stCxn id="2569221" idx="0"/>
            <a:endCxn id="2569222" idx="0"/>
          </p:cNvCxnSpPr>
          <p:nvPr/>
        </p:nvCxnSpPr>
        <p:spPr bwMode="auto">
          <a:xfrm rot="5400000" flipH="1">
            <a:off x="3390900" y="1562100"/>
            <a:ext cx="76200" cy="2895600"/>
          </a:xfrm>
          <a:prstGeom prst="curvedConnector3">
            <a:avLst>
              <a:gd name="adj1" fmla="val 400000"/>
            </a:avLst>
          </a:prstGeom>
          <a:noFill/>
          <a:ln w="9525">
            <a:solidFill>
              <a:schemeClr val="bg2"/>
            </a:solidFill>
            <a:round/>
            <a:headEnd/>
            <a:tailEnd type="triangle" w="med" len="med"/>
          </a:ln>
        </p:spPr>
      </p:cxnSp>
      <p:cxnSp>
        <p:nvCxnSpPr>
          <p:cNvPr id="2569225" name="AutoShape 9"/>
          <p:cNvCxnSpPr>
            <a:cxnSpLocks noChangeShapeType="1"/>
            <a:stCxn id="2569220" idx="0"/>
            <a:endCxn id="2569223" idx="0"/>
          </p:cNvCxnSpPr>
          <p:nvPr/>
        </p:nvCxnSpPr>
        <p:spPr bwMode="auto">
          <a:xfrm rot="5400000" flipH="1">
            <a:off x="1790700" y="2019300"/>
            <a:ext cx="76200" cy="1981200"/>
          </a:xfrm>
          <a:prstGeom prst="curvedConnector3">
            <a:avLst>
              <a:gd name="adj1" fmla="val 400000"/>
            </a:avLst>
          </a:prstGeom>
          <a:noFill/>
          <a:ln w="9525">
            <a:solidFill>
              <a:schemeClr val="hlink"/>
            </a:solidFill>
            <a:round/>
            <a:headEnd/>
            <a:tailEnd type="triangle" w="med" len="med"/>
          </a:ln>
        </p:spPr>
      </p:cxnSp>
      <p:sp>
        <p:nvSpPr>
          <p:cNvPr id="2569226" name="AutoShape 10"/>
          <p:cNvSpPr>
            <a:spLocks noChangeArrowheads="1"/>
          </p:cNvSpPr>
          <p:nvPr/>
        </p:nvSpPr>
        <p:spPr bwMode="auto">
          <a:xfrm>
            <a:off x="4114800" y="4114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7" name="AutoShape 11"/>
          <p:cNvSpPr>
            <a:spLocks noChangeArrowheads="1"/>
          </p:cNvSpPr>
          <p:nvPr/>
        </p:nvSpPr>
        <p:spPr bwMode="auto">
          <a:xfrm>
            <a:off x="4724400" y="4114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8" name="AutoShape 12"/>
          <p:cNvSpPr>
            <a:spLocks noChangeArrowheads="1"/>
          </p:cNvSpPr>
          <p:nvPr/>
        </p:nvSpPr>
        <p:spPr bwMode="auto">
          <a:xfrm>
            <a:off x="1828800" y="40386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9229" name="AutoShape 13"/>
          <p:cNvSpPr>
            <a:spLocks noChangeArrowheads="1"/>
          </p:cNvSpPr>
          <p:nvPr/>
        </p:nvSpPr>
        <p:spPr bwMode="auto">
          <a:xfrm>
            <a:off x="685800" y="40386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9230" name="AutoShape 14"/>
          <p:cNvCxnSpPr>
            <a:cxnSpLocks noChangeShapeType="1"/>
            <a:stCxn id="2569227" idx="0"/>
            <a:endCxn id="2569228" idx="0"/>
          </p:cNvCxnSpPr>
          <p:nvPr/>
        </p:nvCxnSpPr>
        <p:spPr bwMode="auto">
          <a:xfrm rot="5400000" flipH="1">
            <a:off x="3543300" y="2628900"/>
            <a:ext cx="76200" cy="2895600"/>
          </a:xfrm>
          <a:prstGeom prst="curvedConnector3">
            <a:avLst>
              <a:gd name="adj1" fmla="val 400000"/>
            </a:avLst>
          </a:prstGeom>
          <a:noFill/>
          <a:ln w="9525">
            <a:solidFill>
              <a:schemeClr val="bg2"/>
            </a:solidFill>
            <a:round/>
            <a:headEnd/>
            <a:tailEnd type="triangle" w="med" len="med"/>
          </a:ln>
        </p:spPr>
      </p:cxnSp>
      <p:cxnSp>
        <p:nvCxnSpPr>
          <p:cNvPr id="2569231" name="AutoShape 15"/>
          <p:cNvCxnSpPr>
            <a:cxnSpLocks noChangeShapeType="1"/>
            <a:stCxn id="2569226" idx="0"/>
            <a:endCxn id="2569229" idx="0"/>
          </p:cNvCxnSpPr>
          <p:nvPr/>
        </p:nvCxnSpPr>
        <p:spPr bwMode="auto">
          <a:xfrm rot="5400000" flipH="1">
            <a:off x="2667000" y="2362200"/>
            <a:ext cx="76200" cy="3429000"/>
          </a:xfrm>
          <a:prstGeom prst="curvedConnector3">
            <a:avLst>
              <a:gd name="adj1" fmla="val 400000"/>
            </a:avLst>
          </a:prstGeom>
          <a:noFill/>
          <a:ln w="9525">
            <a:solidFill>
              <a:schemeClr val="accent2"/>
            </a:solidFill>
            <a:round/>
            <a:headEnd/>
            <a:tailEnd type="triangle" w="med" len="med"/>
          </a:ln>
        </p:spPr>
      </p:cxnSp>
      <p:sp>
        <p:nvSpPr>
          <p:cNvPr id="2569232" name="Text Box 16"/>
          <p:cNvSpPr txBox="1">
            <a:spLocks noChangeArrowheads="1"/>
          </p:cNvSpPr>
          <p:nvPr/>
        </p:nvSpPr>
        <p:spPr bwMode="auto">
          <a:xfrm>
            <a:off x="3581400" y="6019800"/>
            <a:ext cx="54117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sentence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1266" name="Text Box 2"/>
          <p:cNvSpPr txBox="1">
            <a:spLocks noChangeArrowheads="1"/>
          </p:cNvSpPr>
          <p:nvPr/>
        </p:nvSpPr>
        <p:spPr bwMode="auto">
          <a:xfrm>
            <a:off x="304800" y="1371600"/>
            <a:ext cx="88392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Verb Second </a:t>
            </a:r>
          </a:p>
        </p:txBody>
      </p:sp>
      <p:sp>
        <p:nvSpPr>
          <p:cNvPr id="2571267" name="Text Box 3"/>
          <p:cNvSpPr txBox="1">
            <a:spLocks noChangeArrowheads="1"/>
          </p:cNvSpPr>
          <p:nvPr/>
        </p:nvSpPr>
        <p:spPr bwMode="auto">
          <a:xfrm>
            <a:off x="152400" y="2057400"/>
            <a:ext cx="8991600" cy="4108450"/>
          </a:xfrm>
          <a:prstGeom prst="rect">
            <a:avLst/>
          </a:prstGeom>
          <a:noFill/>
          <a:ln w="9525">
            <a:noFill/>
            <a:miter lim="800000"/>
            <a:headEnd/>
            <a:tailEnd/>
          </a:ln>
        </p:spPr>
        <p:txBody>
          <a:bodyPr>
            <a:prstTxWarp prst="textNoShape">
              <a:avLst/>
            </a:prstTxWarp>
            <a:spAutoFit/>
          </a:bodyPr>
          <a:lstStyle/>
          <a:p>
            <a:r>
              <a:rPr lang="en-US" b="0"/>
              <a:t>Parameter: </a:t>
            </a:r>
            <a:r>
              <a:rPr lang="en-US" b="0">
                <a:solidFill>
                  <a:schemeClr val="folHlink"/>
                </a:solidFill>
              </a:rPr>
              <a:t>+/- verb-second</a:t>
            </a:r>
          </a:p>
          <a:p>
            <a:endParaRPr lang="en-US" b="0"/>
          </a:p>
          <a:p>
            <a:r>
              <a:rPr lang="en-US" b="0"/>
              <a:t>Native language value (German): </a:t>
            </a:r>
            <a:r>
              <a:rPr lang="en-US" b="0">
                <a:solidFill>
                  <a:schemeClr val="accent2"/>
                </a:solidFill>
              </a:rPr>
              <a:t>+verb-second</a:t>
            </a:r>
            <a:endParaRPr lang="en-US" b="0"/>
          </a:p>
          <a:p>
            <a:endParaRPr lang="en-US" b="0"/>
          </a:p>
          <a:p>
            <a:r>
              <a:rPr lang="en-US" b="0"/>
              <a:t>Unambiguous data: </a:t>
            </a:r>
            <a:r>
              <a:rPr lang="en-US" b="0">
                <a:solidFill>
                  <a:schemeClr val="accent2"/>
                </a:solidFill>
              </a:rPr>
              <a:t>Object</a:t>
            </a:r>
            <a:r>
              <a:rPr lang="en-US" b="0"/>
              <a:t>     </a:t>
            </a:r>
            <a:r>
              <a:rPr lang="en-US" b="0">
                <a:solidFill>
                  <a:schemeClr val="bg2"/>
                </a:solidFill>
              </a:rPr>
              <a:t>Verb</a:t>
            </a:r>
            <a:r>
              <a:rPr lang="en-US" b="0"/>
              <a:t>   </a:t>
            </a:r>
            <a:r>
              <a:rPr lang="en-US" b="0">
                <a:solidFill>
                  <a:schemeClr val="hlink"/>
                </a:solidFill>
              </a:rPr>
              <a:t> Subject</a:t>
            </a:r>
            <a:r>
              <a:rPr lang="en-US" b="0" baseline="-25000">
                <a:solidFill>
                  <a:srgbClr val="66FF5D"/>
                </a:solidFill>
              </a:rPr>
              <a:t>  </a:t>
            </a:r>
            <a:r>
              <a:rPr lang="en-US" b="0"/>
              <a:t>data points in German (“</a:t>
            </a:r>
            <a:r>
              <a:rPr lang="en-US" b="0">
                <a:solidFill>
                  <a:schemeClr val="accent2"/>
                </a:solidFill>
              </a:rPr>
              <a:t>Das Buch</a:t>
            </a:r>
            <a:r>
              <a:rPr lang="en-US" b="0"/>
              <a:t>     </a:t>
            </a:r>
            <a:r>
              <a:rPr lang="en-US" b="0">
                <a:solidFill>
                  <a:schemeClr val="bg2"/>
                </a:solidFill>
              </a:rPr>
              <a:t>liest</a:t>
            </a:r>
            <a:r>
              <a:rPr lang="en-US" b="0"/>
              <a:t>     </a:t>
            </a:r>
            <a:r>
              <a:rPr lang="en-US" b="0">
                <a:solidFill>
                  <a:schemeClr val="hlink"/>
                </a:solidFill>
              </a:rPr>
              <a:t>Sarah</a:t>
            </a:r>
            <a:r>
              <a:rPr lang="en-US" b="0"/>
              <a:t>”), since they show the Object and the Verb in front of the Subject</a:t>
            </a:r>
          </a:p>
          <a:p>
            <a:endParaRPr lang="en-US" b="0"/>
          </a:p>
          <a:p>
            <a:r>
              <a:rPr lang="en-US" b="0"/>
              <a:t>Frequency of unambiguous data to children: </a:t>
            </a:r>
            <a:r>
              <a:rPr lang="en-US" b="0">
                <a:solidFill>
                  <a:schemeClr val="hlink"/>
                </a:solidFill>
              </a:rPr>
              <a:t>1.2% of input</a:t>
            </a:r>
            <a:endParaRPr lang="en-US" b="0"/>
          </a:p>
          <a:p>
            <a:endParaRPr lang="en-US" b="0"/>
          </a:p>
          <a:p>
            <a:r>
              <a:rPr lang="en-US" b="0"/>
              <a:t>Age of +verb-second acquisition: </a:t>
            </a:r>
            <a:r>
              <a:rPr lang="en-US" b="0">
                <a:solidFill>
                  <a:schemeClr val="hlink"/>
                </a:solidFill>
              </a:rPr>
              <a:t>~3 yrs</a:t>
            </a:r>
            <a:endParaRPr lang="en-US" b="0">
              <a:solidFill>
                <a:schemeClr val="folHlink"/>
              </a:solidFill>
            </a:endParaRPr>
          </a:p>
        </p:txBody>
      </p:sp>
      <p:sp>
        <p:nvSpPr>
          <p:cNvPr id="2571268" name="Rectangle 4"/>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3314" name="Text Box 2"/>
          <p:cNvSpPr txBox="1">
            <a:spLocks noChangeArrowheads="1"/>
          </p:cNvSpPr>
          <p:nvPr/>
        </p:nvSpPr>
        <p:spPr bwMode="auto">
          <a:xfrm>
            <a:off x="304800" y="1371600"/>
            <a:ext cx="8839200" cy="2282825"/>
          </a:xfrm>
          <a:prstGeom prst="rect">
            <a:avLst/>
          </a:prstGeom>
          <a:noFill/>
          <a:ln w="9525">
            <a:noFill/>
            <a:miter lim="800000"/>
            <a:headEnd/>
            <a:tailEnd/>
          </a:ln>
        </p:spPr>
        <p:txBody>
          <a:bodyPr>
            <a:prstTxWarp prst="textNoShape">
              <a:avLst/>
            </a:prstTxWarp>
            <a:spAutoFit/>
          </a:bodyPr>
          <a:lstStyle/>
          <a:p>
            <a:r>
              <a:rPr lang="en-US" b="0">
                <a:solidFill>
                  <a:schemeClr val="tx2"/>
                </a:solidFill>
              </a:rPr>
              <a:t>Intermediate wh-words in complex questions</a:t>
            </a:r>
            <a:endParaRPr lang="en-US" b="0">
              <a:solidFill>
                <a:srgbClr val="B08DF6"/>
              </a:solidFill>
            </a:endParaRPr>
          </a:p>
          <a:p>
            <a:endParaRPr lang="en-US" b="0"/>
          </a:p>
          <a:p>
            <a:r>
              <a:rPr lang="en-US" b="0"/>
              <a:t>(Hindi, German)</a:t>
            </a:r>
          </a:p>
          <a:p>
            <a:r>
              <a:rPr lang="en-US" b="0">
                <a:solidFill>
                  <a:schemeClr val="hlink"/>
                </a:solidFill>
              </a:rPr>
              <a:t>Wer</a:t>
            </a:r>
            <a:r>
              <a:rPr lang="en-US" b="0">
                <a:solidFill>
                  <a:srgbClr val="66FF5D"/>
                </a:solidFill>
              </a:rPr>
              <a:t> </a:t>
            </a:r>
            <a:r>
              <a:rPr lang="en-US" b="0"/>
              <a:t>glaubst            du</a:t>
            </a:r>
            <a:r>
              <a:rPr lang="en-US" b="0">
                <a:solidFill>
                  <a:srgbClr val="66FF5D"/>
                </a:solidFill>
              </a:rPr>
              <a:t>   </a:t>
            </a:r>
            <a:r>
              <a:rPr lang="en-US" b="0">
                <a:solidFill>
                  <a:schemeClr val="hlink"/>
                </a:solidFill>
              </a:rPr>
              <a:t>wer</a:t>
            </a:r>
            <a:r>
              <a:rPr lang="en-US" b="0">
                <a:solidFill>
                  <a:srgbClr val="66FF5D"/>
                </a:solidFill>
              </a:rPr>
              <a:t>  </a:t>
            </a:r>
            <a:r>
              <a:rPr lang="en-US" b="0"/>
              <a:t>Recht  hat?</a:t>
            </a:r>
            <a:endParaRPr lang="en-US" b="0">
              <a:solidFill>
                <a:srgbClr val="66FF5D"/>
              </a:solidFill>
            </a:endParaRPr>
          </a:p>
          <a:p>
            <a:r>
              <a:rPr lang="en-US" b="0" i="1">
                <a:solidFill>
                  <a:schemeClr val="hlink"/>
                </a:solidFill>
              </a:rPr>
              <a:t>Who</a:t>
            </a:r>
            <a:r>
              <a:rPr lang="en-US" b="0" i="1">
                <a:solidFill>
                  <a:srgbClr val="66FF5D"/>
                </a:solidFill>
              </a:rPr>
              <a:t> </a:t>
            </a:r>
            <a:r>
              <a:rPr lang="en-US" b="0" i="1"/>
              <a:t>think-2nd-sg   you</a:t>
            </a:r>
            <a:r>
              <a:rPr lang="en-US" b="0" i="1">
                <a:solidFill>
                  <a:srgbClr val="66FF5D"/>
                </a:solidFill>
              </a:rPr>
              <a:t> </a:t>
            </a:r>
            <a:r>
              <a:rPr lang="en-US" b="0" i="1">
                <a:solidFill>
                  <a:schemeClr val="hlink"/>
                </a:solidFill>
              </a:rPr>
              <a:t>who</a:t>
            </a:r>
            <a:r>
              <a:rPr lang="en-US" b="0" i="1">
                <a:solidFill>
                  <a:srgbClr val="66FF5D"/>
                </a:solidFill>
              </a:rPr>
              <a:t>  </a:t>
            </a:r>
            <a:r>
              <a:rPr lang="en-US" b="0" i="1"/>
              <a:t>right    has</a:t>
            </a:r>
            <a:r>
              <a:rPr lang="en-US" b="0">
                <a:solidFill>
                  <a:schemeClr val="tx2"/>
                </a:solidFill>
              </a:rPr>
              <a:t>		</a:t>
            </a:r>
          </a:p>
          <a:p>
            <a:r>
              <a:rPr lang="en-US" b="0"/>
              <a:t>“Who do you think has the right?”</a:t>
            </a:r>
            <a:endParaRPr lang="en-US" b="0">
              <a:solidFill>
                <a:srgbClr val="66FF5D"/>
              </a:solidFill>
            </a:endParaRPr>
          </a:p>
        </p:txBody>
      </p:sp>
      <p:sp>
        <p:nvSpPr>
          <p:cNvPr id="2573315"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73316" name="Text Box 4"/>
          <p:cNvSpPr txBox="1">
            <a:spLocks noChangeArrowheads="1"/>
          </p:cNvSpPr>
          <p:nvPr/>
        </p:nvSpPr>
        <p:spPr bwMode="auto">
          <a:xfrm>
            <a:off x="3581400" y="2057400"/>
            <a:ext cx="5334000"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question</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304800" y="1371600"/>
            <a:ext cx="8839200" cy="3378200"/>
          </a:xfrm>
          <a:prstGeom prst="rect">
            <a:avLst/>
          </a:prstGeom>
          <a:noFill/>
          <a:ln w="9525">
            <a:noFill/>
            <a:miter lim="800000"/>
            <a:headEnd/>
            <a:tailEnd/>
          </a:ln>
        </p:spPr>
        <p:txBody>
          <a:bodyPr>
            <a:prstTxWarp prst="textNoShape">
              <a:avLst/>
            </a:prstTxWarp>
            <a:spAutoFit/>
          </a:bodyPr>
          <a:lstStyle/>
          <a:p>
            <a:r>
              <a:rPr lang="en-US" b="0">
                <a:solidFill>
                  <a:schemeClr val="tx2"/>
                </a:solidFill>
              </a:rPr>
              <a:t>Intermediate wh-words in complex questions</a:t>
            </a:r>
            <a:endParaRPr lang="en-US" b="0">
              <a:solidFill>
                <a:srgbClr val="B08DF6"/>
              </a:solidFill>
            </a:endParaRPr>
          </a:p>
          <a:p>
            <a:endParaRPr lang="en-US" b="0"/>
          </a:p>
          <a:p>
            <a:r>
              <a:rPr lang="en-US" b="0"/>
              <a:t>(Hindi, German)</a:t>
            </a:r>
          </a:p>
          <a:p>
            <a:r>
              <a:rPr lang="en-US" b="0">
                <a:solidFill>
                  <a:schemeClr val="hlink"/>
                </a:solidFill>
              </a:rPr>
              <a:t>Wer</a:t>
            </a:r>
            <a:r>
              <a:rPr lang="en-US" b="0">
                <a:solidFill>
                  <a:srgbClr val="66FF5D"/>
                </a:solidFill>
              </a:rPr>
              <a:t> </a:t>
            </a:r>
            <a:r>
              <a:rPr lang="en-US" b="0"/>
              <a:t>glaubst            du</a:t>
            </a:r>
            <a:r>
              <a:rPr lang="en-US" b="0">
                <a:solidFill>
                  <a:srgbClr val="66FF5D"/>
                </a:solidFill>
              </a:rPr>
              <a:t>   </a:t>
            </a:r>
            <a:r>
              <a:rPr lang="en-US" b="0">
                <a:solidFill>
                  <a:schemeClr val="hlink"/>
                </a:solidFill>
              </a:rPr>
              <a:t>wer</a:t>
            </a:r>
            <a:r>
              <a:rPr lang="en-US" b="0">
                <a:solidFill>
                  <a:srgbClr val="66FF5D"/>
                </a:solidFill>
              </a:rPr>
              <a:t>  </a:t>
            </a:r>
            <a:r>
              <a:rPr lang="en-US" b="0"/>
              <a:t>Recht  hat?</a:t>
            </a:r>
            <a:endParaRPr lang="en-US" b="0">
              <a:solidFill>
                <a:srgbClr val="66FF5D"/>
              </a:solidFill>
            </a:endParaRPr>
          </a:p>
          <a:p>
            <a:r>
              <a:rPr lang="en-US" b="0" i="1">
                <a:solidFill>
                  <a:schemeClr val="hlink"/>
                </a:solidFill>
              </a:rPr>
              <a:t>Who</a:t>
            </a:r>
            <a:r>
              <a:rPr lang="en-US" b="0" i="1">
                <a:solidFill>
                  <a:srgbClr val="66FF5D"/>
                </a:solidFill>
              </a:rPr>
              <a:t> </a:t>
            </a:r>
            <a:r>
              <a:rPr lang="en-US" b="0" i="1"/>
              <a:t>think-2nd-sg   you</a:t>
            </a:r>
            <a:r>
              <a:rPr lang="en-US" b="0" i="1">
                <a:solidFill>
                  <a:srgbClr val="66FF5D"/>
                </a:solidFill>
              </a:rPr>
              <a:t> </a:t>
            </a:r>
            <a:r>
              <a:rPr lang="en-US" b="0" i="1">
                <a:solidFill>
                  <a:schemeClr val="hlink"/>
                </a:solidFill>
              </a:rPr>
              <a:t>who</a:t>
            </a:r>
            <a:r>
              <a:rPr lang="en-US" b="0" i="1">
                <a:solidFill>
                  <a:srgbClr val="66FF5D"/>
                </a:solidFill>
              </a:rPr>
              <a:t>  </a:t>
            </a:r>
            <a:r>
              <a:rPr lang="en-US" b="0" i="1"/>
              <a:t>right    has</a:t>
            </a:r>
            <a:r>
              <a:rPr lang="en-US" b="0">
                <a:solidFill>
                  <a:schemeClr val="tx2"/>
                </a:solidFill>
              </a:rPr>
              <a:t>		</a:t>
            </a:r>
          </a:p>
          <a:p>
            <a:r>
              <a:rPr lang="en-US" b="0"/>
              <a:t>“Who do you think has the right?”</a:t>
            </a:r>
            <a:endParaRPr lang="en-US" b="0">
              <a:solidFill>
                <a:srgbClr val="66FF5D"/>
              </a:solidFill>
            </a:endParaRPr>
          </a:p>
          <a:p>
            <a:endParaRPr lang="en-US" b="0"/>
          </a:p>
          <a:p>
            <a:r>
              <a:rPr lang="en-US" b="0"/>
              <a:t>No intermediate wh-words in complex questions (English)</a:t>
            </a:r>
          </a:p>
          <a:p>
            <a:r>
              <a:rPr lang="en-US" b="0">
                <a:solidFill>
                  <a:schemeClr val="hlink"/>
                </a:solidFill>
              </a:rPr>
              <a:t>Who</a:t>
            </a:r>
            <a:r>
              <a:rPr lang="en-US" b="0"/>
              <a:t> do you think has the right?</a:t>
            </a:r>
          </a:p>
        </p:txBody>
      </p:sp>
      <p:sp>
        <p:nvSpPr>
          <p:cNvPr id="2575363" name="Rectangle 3"/>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
        <p:nvSpPr>
          <p:cNvPr id="2575364" name="Text Box 4"/>
          <p:cNvSpPr txBox="1">
            <a:spLocks noChangeArrowheads="1"/>
          </p:cNvSpPr>
          <p:nvPr/>
        </p:nvSpPr>
        <p:spPr bwMode="auto">
          <a:xfrm>
            <a:off x="3429000" y="4800600"/>
            <a:ext cx="5334000"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question</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7410" name="Text Box 2"/>
          <p:cNvSpPr txBox="1">
            <a:spLocks noChangeArrowheads="1"/>
          </p:cNvSpPr>
          <p:nvPr/>
        </p:nvSpPr>
        <p:spPr bwMode="auto">
          <a:xfrm>
            <a:off x="304800" y="1295400"/>
            <a:ext cx="88392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Intermediate wh-words in complex questions</a:t>
            </a:r>
          </a:p>
        </p:txBody>
      </p:sp>
      <p:sp>
        <p:nvSpPr>
          <p:cNvPr id="2577411" name="Text Box 3"/>
          <p:cNvSpPr txBox="1">
            <a:spLocks noChangeArrowheads="1"/>
          </p:cNvSpPr>
          <p:nvPr/>
        </p:nvSpPr>
        <p:spPr bwMode="auto">
          <a:xfrm>
            <a:off x="152400" y="2057400"/>
            <a:ext cx="8991600" cy="4473575"/>
          </a:xfrm>
          <a:prstGeom prst="rect">
            <a:avLst/>
          </a:prstGeom>
          <a:noFill/>
          <a:ln w="9525">
            <a:noFill/>
            <a:miter lim="800000"/>
            <a:headEnd/>
            <a:tailEnd/>
          </a:ln>
        </p:spPr>
        <p:txBody>
          <a:bodyPr>
            <a:prstTxWarp prst="textNoShape">
              <a:avLst/>
            </a:prstTxWarp>
            <a:spAutoFit/>
          </a:bodyPr>
          <a:lstStyle/>
          <a:p>
            <a:r>
              <a:rPr lang="en-US" b="0"/>
              <a:t>Parameter: </a:t>
            </a:r>
            <a:r>
              <a:rPr lang="en-US" b="0">
                <a:solidFill>
                  <a:schemeClr val="folHlink"/>
                </a:solidFill>
              </a:rPr>
              <a:t>+/- intermediate-wh</a:t>
            </a:r>
          </a:p>
          <a:p>
            <a:endParaRPr lang="en-US" b="0"/>
          </a:p>
          <a:p>
            <a:r>
              <a:rPr lang="en-US" b="0"/>
              <a:t>Native language value (English): </a:t>
            </a:r>
            <a:r>
              <a:rPr lang="en-US" b="0">
                <a:solidFill>
                  <a:schemeClr val="accent2"/>
                </a:solidFill>
              </a:rPr>
              <a:t>-intermediate-wh</a:t>
            </a:r>
          </a:p>
          <a:p>
            <a:endParaRPr lang="en-US" b="0"/>
          </a:p>
          <a:p>
            <a:r>
              <a:rPr lang="en-US" b="0"/>
              <a:t>Unambiguous data: complex questions of a particular kind that show the absence of a wh-word at the beginning of the embedded clause</a:t>
            </a:r>
          </a:p>
          <a:p>
            <a:r>
              <a:rPr lang="en-US" b="0"/>
              <a:t>(“</a:t>
            </a:r>
            <a:r>
              <a:rPr lang="en-US" b="0">
                <a:solidFill>
                  <a:schemeClr val="hlink"/>
                </a:solidFill>
              </a:rPr>
              <a:t>Who</a:t>
            </a:r>
            <a:r>
              <a:rPr lang="en-US" b="0"/>
              <a:t> do you think has the right?”)</a:t>
            </a:r>
          </a:p>
          <a:p>
            <a:endParaRPr lang="en-US" b="0"/>
          </a:p>
          <a:p>
            <a:r>
              <a:rPr lang="en-US" b="0"/>
              <a:t>Frequency of unambiguous data to children: </a:t>
            </a:r>
            <a:r>
              <a:rPr lang="en-US" b="0">
                <a:solidFill>
                  <a:schemeClr val="hlink"/>
                </a:solidFill>
              </a:rPr>
              <a:t>0.2% of input</a:t>
            </a:r>
            <a:endParaRPr lang="en-US" b="0">
              <a:solidFill>
                <a:srgbClr val="A7FF48"/>
              </a:solidFill>
            </a:endParaRPr>
          </a:p>
          <a:p>
            <a:endParaRPr lang="en-US" b="0"/>
          </a:p>
          <a:p>
            <a:r>
              <a:rPr lang="en-US" b="0"/>
              <a:t>Age of -intermediate-wh acquisition: </a:t>
            </a:r>
            <a:r>
              <a:rPr lang="en-US" b="0">
                <a:solidFill>
                  <a:schemeClr val="hlink"/>
                </a:solidFill>
              </a:rPr>
              <a:t>&gt; 4 yrs</a:t>
            </a:r>
            <a:endParaRPr lang="en-US" b="0">
              <a:solidFill>
                <a:schemeClr val="folHlink"/>
              </a:solidFill>
            </a:endParaRPr>
          </a:p>
        </p:txBody>
      </p:sp>
      <p:sp>
        <p:nvSpPr>
          <p:cNvPr id="2577412" name="Rectangle 4"/>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3074" name="Text Box 2"/>
          <p:cNvSpPr txBox="1">
            <a:spLocks noChangeArrowheads="1"/>
          </p:cNvSpPr>
          <p:nvPr/>
        </p:nvSpPr>
        <p:spPr bwMode="auto">
          <a:xfrm>
            <a:off x="304800" y="1371600"/>
            <a:ext cx="8839200" cy="3416320"/>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2: Verb Second</a:t>
            </a:r>
            <a:endParaRPr lang="en-US" b="0"/>
          </a:p>
          <a:p>
            <a:endParaRPr lang="en-US" b="0">
              <a:solidFill>
                <a:srgbClr val="B08DF6"/>
              </a:solidFill>
            </a:endParaRPr>
          </a:p>
          <a:p>
            <a:r>
              <a:rPr lang="en-US" b="0">
                <a:solidFill>
                  <a:schemeClr val="bg2"/>
                </a:solidFill>
              </a:rPr>
              <a:t>Verb</a:t>
            </a:r>
            <a:r>
              <a:rPr lang="en-US" b="0"/>
              <a:t> moves to second phrasal position, </a:t>
            </a:r>
            <a:r>
              <a:rPr lang="en-US" b="0">
                <a:solidFill>
                  <a:schemeClr val="hlink"/>
                </a:solidFill>
              </a:rPr>
              <a:t>some other phrase</a:t>
            </a:r>
            <a:r>
              <a:rPr lang="en-US" b="0"/>
              <a:t> moves to the first position (German)</a:t>
            </a:r>
          </a:p>
          <a:p>
            <a:r>
              <a:rPr lang="en-US" b="0">
                <a:solidFill>
                  <a:schemeClr val="hlink"/>
                </a:solidFill>
              </a:rPr>
              <a:t>Sarah</a:t>
            </a:r>
            <a:r>
              <a:rPr lang="en-US" b="0"/>
              <a:t>     </a:t>
            </a:r>
            <a:r>
              <a:rPr lang="en-US" b="0">
                <a:solidFill>
                  <a:schemeClr val="bg2"/>
                </a:solidFill>
              </a:rPr>
              <a:t>liest</a:t>
            </a:r>
            <a:r>
              <a:rPr lang="en-US" b="0"/>
              <a:t>    </a:t>
            </a:r>
            <a:r>
              <a:rPr lang="en-US" b="0" baseline="-25000">
                <a:solidFill>
                  <a:schemeClr val="hlink"/>
                </a:solidFill>
              </a:rPr>
              <a:t>Sarah</a:t>
            </a:r>
            <a:r>
              <a:rPr lang="en-US" b="0" baseline="-25000">
                <a:solidFill>
                  <a:srgbClr val="66FF5D"/>
                </a:solidFill>
              </a:rPr>
              <a:t>  </a:t>
            </a:r>
            <a:r>
              <a:rPr lang="en-US" b="0">
                <a:solidFill>
                  <a:schemeClr val="accent2"/>
                </a:solidFill>
              </a:rPr>
              <a:t>das Buch</a:t>
            </a:r>
            <a:r>
              <a:rPr lang="en-US" b="0">
                <a:solidFill>
                  <a:srgbClr val="F25BFF"/>
                </a:solidFill>
              </a:rPr>
              <a:t>  </a:t>
            </a:r>
            <a:r>
              <a:rPr lang="en-US" b="0" baseline="-25000">
                <a:solidFill>
                  <a:schemeClr val="bg2"/>
                </a:solidFill>
              </a:rPr>
              <a:t>liest</a:t>
            </a:r>
            <a:endParaRPr lang="en-US" b="0"/>
          </a:p>
          <a:p>
            <a:r>
              <a:rPr lang="en-US" b="0" i="1">
                <a:solidFill>
                  <a:schemeClr val="hlink"/>
                </a:solidFill>
              </a:rPr>
              <a:t>Sarah</a:t>
            </a:r>
            <a:r>
              <a:rPr lang="en-US" b="0" i="1"/>
              <a:t>     </a:t>
            </a:r>
            <a:r>
              <a:rPr lang="en-US" b="0" i="1">
                <a:solidFill>
                  <a:schemeClr val="bg2"/>
                </a:solidFill>
              </a:rPr>
              <a:t>reads</a:t>
            </a:r>
            <a:r>
              <a:rPr lang="en-US" b="0" i="1">
                <a:solidFill>
                  <a:schemeClr val="tx2"/>
                </a:solidFill>
              </a:rPr>
              <a:t> </a:t>
            </a:r>
            <a:r>
              <a:rPr lang="en-US" b="0" i="1"/>
              <a:t>        </a:t>
            </a:r>
            <a:r>
              <a:rPr lang="en-US" b="0" i="1">
                <a:solidFill>
                  <a:schemeClr val="accent2"/>
                </a:solidFill>
              </a:rPr>
              <a:t>the book</a:t>
            </a:r>
            <a:r>
              <a:rPr lang="en-US" b="0"/>
              <a:t>	  “Sarah reads the book.”</a:t>
            </a:r>
          </a:p>
          <a:p>
            <a:endParaRPr lang="en-US" b="0"/>
          </a:p>
          <a:p>
            <a:endParaRPr lang="en-US" b="0"/>
          </a:p>
          <a:p>
            <a:endParaRPr lang="en-US" b="0"/>
          </a:p>
        </p:txBody>
      </p:sp>
      <p:sp>
        <p:nvSpPr>
          <p:cNvPr id="2563075"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2563076" name="AutoShape 4"/>
          <p:cNvSpPr>
            <a:spLocks noChangeArrowheads="1"/>
          </p:cNvSpPr>
          <p:nvPr/>
        </p:nvSpPr>
        <p:spPr bwMode="auto">
          <a:xfrm>
            <a:off x="25146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3077" name="AutoShape 5"/>
          <p:cNvSpPr>
            <a:spLocks noChangeArrowheads="1"/>
          </p:cNvSpPr>
          <p:nvPr/>
        </p:nvSpPr>
        <p:spPr bwMode="auto">
          <a:xfrm>
            <a:off x="45720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3078" name="AutoShape 6"/>
          <p:cNvSpPr>
            <a:spLocks noChangeArrowheads="1"/>
          </p:cNvSpPr>
          <p:nvPr/>
        </p:nvSpPr>
        <p:spPr bwMode="auto">
          <a:xfrm>
            <a:off x="1676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3079" name="AutoShape 7"/>
          <p:cNvSpPr>
            <a:spLocks noChangeArrowheads="1"/>
          </p:cNvSpPr>
          <p:nvPr/>
        </p:nvSpPr>
        <p:spPr bwMode="auto">
          <a:xfrm>
            <a:off x="533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3080" name="AutoShape 8"/>
          <p:cNvCxnSpPr>
            <a:cxnSpLocks noChangeShapeType="1"/>
            <a:stCxn id="2563077" idx="0"/>
            <a:endCxn id="2563078" idx="0"/>
          </p:cNvCxnSpPr>
          <p:nvPr/>
        </p:nvCxnSpPr>
        <p:spPr bwMode="auto">
          <a:xfrm rot="5400000" flipH="1">
            <a:off x="3390900" y="1562100"/>
            <a:ext cx="76200" cy="2895600"/>
          </a:xfrm>
          <a:prstGeom prst="curvedConnector3">
            <a:avLst>
              <a:gd name="adj1" fmla="val 400000"/>
            </a:avLst>
          </a:prstGeom>
          <a:noFill/>
          <a:ln w="9525">
            <a:solidFill>
              <a:schemeClr val="bg2"/>
            </a:solidFill>
            <a:round/>
            <a:headEnd/>
            <a:tailEnd type="triangle" w="med" len="med"/>
          </a:ln>
        </p:spPr>
      </p:cxnSp>
      <p:cxnSp>
        <p:nvCxnSpPr>
          <p:cNvPr id="2563081" name="AutoShape 9"/>
          <p:cNvCxnSpPr>
            <a:cxnSpLocks noChangeShapeType="1"/>
            <a:stCxn id="2563076" idx="0"/>
            <a:endCxn id="2563079" idx="0"/>
          </p:cNvCxnSpPr>
          <p:nvPr/>
        </p:nvCxnSpPr>
        <p:spPr bwMode="auto">
          <a:xfrm rot="5400000" flipH="1">
            <a:off x="1790700" y="2019300"/>
            <a:ext cx="76200" cy="1981200"/>
          </a:xfrm>
          <a:prstGeom prst="curvedConnector3">
            <a:avLst>
              <a:gd name="adj1" fmla="val 400000"/>
            </a:avLst>
          </a:prstGeom>
          <a:noFill/>
          <a:ln w="9525">
            <a:solidFill>
              <a:schemeClr val="hlink"/>
            </a:solidFill>
            <a:round/>
            <a:headEnd/>
            <a:tailEnd type="triangle" w="med" len="med"/>
          </a:ln>
        </p:spPr>
      </p:cxnSp>
      <p:sp>
        <p:nvSpPr>
          <p:cNvPr id="2563082" name="Text Box 10"/>
          <p:cNvSpPr txBox="1">
            <a:spLocks noChangeArrowheads="1"/>
          </p:cNvSpPr>
          <p:nvPr/>
        </p:nvSpPr>
        <p:spPr bwMode="auto">
          <a:xfrm>
            <a:off x="2819400" y="3886200"/>
            <a:ext cx="54117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Observable (spoken) form of the sentence</a:t>
            </a:r>
          </a:p>
        </p:txBody>
      </p:sp>
      <p:sp>
        <p:nvSpPr>
          <p:cNvPr id="11" name="Oval 10"/>
          <p:cNvSpPr>
            <a:spLocks noChangeArrowheads="1"/>
          </p:cNvSpPr>
          <p:nvPr/>
        </p:nvSpPr>
        <p:spPr bwMode="auto">
          <a:xfrm>
            <a:off x="4114800" y="137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4114800" y="1752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5410200" y="25908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579507" name="Group 51"/>
          <p:cNvGraphicFramePr>
            <a:graphicFrameLocks noGrp="1"/>
          </p:cNvGraphicFramePr>
          <p:nvPr/>
        </p:nvGraphicFramePr>
        <p:xfrm>
          <a:off x="228600" y="1397000"/>
          <a:ext cx="8534400" cy="4077020"/>
        </p:xfrm>
        <a:graphic>
          <a:graphicData uri="http://schemas.openxmlformats.org/drawingml/2006/table">
            <a:tbl>
              <a:tblPr/>
              <a:tblGrid>
                <a:gridCol w="3352800"/>
                <a:gridCol w="2336800"/>
                <a:gridCol w="2844800"/>
              </a:tblGrid>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hlink"/>
                          </a:solidFill>
                          <a:effectLst/>
                          <a:latin typeface="Arial" pitchFamily="-84" charset="0"/>
                          <a:ea typeface="Osaka" pitchFamily="-84" charset="-128"/>
                          <a:cs typeface="Osaka" pitchFamily="-84" charset="-128"/>
                        </a:rPr>
                        <a:t>Parameter 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hlink"/>
                          </a:solidFill>
                          <a:effectLst/>
                          <a:latin typeface="Arial" pitchFamily="-84" charset="0"/>
                          <a:ea typeface="Osaka" pitchFamily="-84" charset="-128"/>
                          <a:cs typeface="Osaka" pitchFamily="-84" charset="-128"/>
                        </a:rPr>
                        <a:t>Frequency of unambiguous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hlink"/>
                          </a:solidFill>
                          <a:effectLst/>
                          <a:latin typeface="Arial" pitchFamily="-84" charset="0"/>
                          <a:ea typeface="Osaka" pitchFamily="-84" charset="-128"/>
                          <a:cs typeface="Osaka" pitchFamily="-84" charset="-128"/>
                        </a:rPr>
                        <a:t>Age of acquisition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+wh-fronting (English)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Before 1 yr, 8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+topic-drop (Chinese)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Before 1 yr, 8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+subject-drop (Italian)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Before 1 yr, 8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+verb-raising (French)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1 yr, 8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+verb-second (German)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3 yrs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-subject-drop (English)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3 yrs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-intermediate-wh (English)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84" charset="0"/>
                          <a:ea typeface="Osaka" pitchFamily="-84" charset="-128"/>
                          <a:cs typeface="Osaka" pitchFamily="-84" charset="-128"/>
                        </a:rPr>
                        <a:t>&gt; 4 yrs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79484" name="Text Box 28"/>
          <p:cNvSpPr txBox="1">
            <a:spLocks noChangeArrowheads="1"/>
          </p:cNvSpPr>
          <p:nvPr/>
        </p:nvSpPr>
        <p:spPr bwMode="auto">
          <a:xfrm>
            <a:off x="152400" y="5715000"/>
            <a:ext cx="8763000" cy="1006475"/>
          </a:xfrm>
          <a:prstGeom prst="rect">
            <a:avLst/>
          </a:prstGeom>
          <a:noFill/>
          <a:ln w="9525">
            <a:noFill/>
            <a:miter lim="800000"/>
            <a:headEnd/>
            <a:tailEnd/>
          </a:ln>
        </p:spPr>
        <p:txBody>
          <a:bodyPr>
            <a:prstTxWarp prst="textNoShape">
              <a:avLst/>
            </a:prstTxWarp>
            <a:spAutoFit/>
          </a:bodyPr>
          <a:lstStyle/>
          <a:p>
            <a:r>
              <a:rPr lang="en-US" sz="2000" b="0">
                <a:solidFill>
                  <a:schemeClr val="hlink"/>
                </a:solidFill>
              </a:rPr>
              <a:t>The quantity of unambiguous data available in the child’s input seems to be a good indicator of when they will acquire the knowledge.  The more there is, the sooner they learn the right parameter value for their native language.</a:t>
            </a:r>
          </a:p>
        </p:txBody>
      </p:sp>
      <p:sp>
        <p:nvSpPr>
          <p:cNvPr id="2579485" name="Rectangle 29"/>
          <p:cNvSpPr>
            <a:spLocks noGrp="1" noChangeArrowheads="1"/>
          </p:cNvSpPr>
          <p:nvPr>
            <p:ph type="title"/>
          </p:nvPr>
        </p:nvSpPr>
        <p:spPr>
          <a:xfrm>
            <a:off x="685800" y="228600"/>
            <a:ext cx="7772400" cy="1143000"/>
          </a:xfrm>
          <a:noFill/>
          <a:ln/>
        </p:spPr>
        <p:txBody>
          <a:bodyPr/>
          <a:lstStyle/>
          <a:p>
            <a:r>
              <a:rPr lang="en-US" sz="3200"/>
              <a:t>Yang 2004: </a:t>
            </a:r>
            <a:br>
              <a:rPr lang="en-US" sz="3200"/>
            </a:br>
            <a:r>
              <a:rPr lang="en-US" sz="3200"/>
              <a:t>Unambiguous Data Learning Examples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1506" name="Rectangle 2"/>
          <p:cNvSpPr>
            <a:spLocks noGrp="1" noChangeArrowheads="1"/>
          </p:cNvSpPr>
          <p:nvPr>
            <p:ph type="title"/>
          </p:nvPr>
        </p:nvSpPr>
        <p:spPr>
          <a:xfrm>
            <a:off x="0" y="0"/>
            <a:ext cx="9144000" cy="1143000"/>
          </a:xfrm>
          <a:noFill/>
          <a:ln/>
        </p:spPr>
        <p:txBody>
          <a:bodyPr/>
          <a:lstStyle/>
          <a:p>
            <a:r>
              <a:rPr lang="en-US" sz="3200"/>
              <a:t>Summary: </a:t>
            </a:r>
            <a:br>
              <a:rPr lang="en-US" sz="3200"/>
            </a:br>
            <a:r>
              <a:rPr lang="en-US" sz="3200"/>
              <a:t>Variational Learning for Language Structure</a:t>
            </a:r>
          </a:p>
        </p:txBody>
      </p:sp>
      <p:sp>
        <p:nvSpPr>
          <p:cNvPr id="2581507" name="Text Box 3"/>
          <p:cNvSpPr txBox="1">
            <a:spLocks noChangeArrowheads="1"/>
          </p:cNvSpPr>
          <p:nvPr/>
        </p:nvSpPr>
        <p:spPr bwMode="auto">
          <a:xfrm>
            <a:off x="304800" y="1371600"/>
            <a:ext cx="8534400" cy="5262979"/>
          </a:xfrm>
          <a:prstGeom prst="rect">
            <a:avLst/>
          </a:prstGeom>
          <a:noFill/>
          <a:ln w="9525">
            <a:noFill/>
            <a:miter lim="800000"/>
            <a:headEnd/>
            <a:tailEnd/>
          </a:ln>
        </p:spPr>
        <p:txBody>
          <a:bodyPr>
            <a:prstTxWarp prst="textNoShape">
              <a:avLst/>
            </a:prstTxWarp>
            <a:spAutoFit/>
          </a:bodyPr>
          <a:lstStyle/>
          <a:p>
            <a:r>
              <a:rPr lang="en-US" b="0"/>
              <a:t>Big idea: When a parameter is set depends on how frequent the unambiguous data are in the data the child encounters. This can be captured easily with the variational learning idea, since unambiguous data are very influential: They always reward the native language grammar and always punish grammars with the non-native parameter value.</a:t>
            </a:r>
          </a:p>
          <a:p>
            <a:endParaRPr lang="en-US" b="0"/>
          </a:p>
          <a:p>
            <a:r>
              <a:rPr lang="en-US" b="0">
                <a:solidFill>
                  <a:srgbClr val="A7FF48"/>
                </a:solidFill>
              </a:rPr>
              <a:t> </a:t>
            </a:r>
            <a:r>
              <a:rPr lang="en-US" b="0">
                <a:solidFill>
                  <a:schemeClr val="hlink"/>
                </a:solidFill>
              </a:rPr>
              <a:t>Predictions of variational learning:</a:t>
            </a:r>
          </a:p>
          <a:p>
            <a:r>
              <a:rPr lang="en-US" b="0">
                <a:solidFill>
                  <a:schemeClr val="hlink"/>
                </a:solidFill>
              </a:rPr>
              <a:t>   Parameters set early: more unambiguous data available</a:t>
            </a:r>
          </a:p>
          <a:p>
            <a:r>
              <a:rPr lang="en-US" b="0">
                <a:solidFill>
                  <a:schemeClr val="hlink"/>
                </a:solidFill>
              </a:rPr>
              <a:t>   Parameters set late: less unambiguous data available</a:t>
            </a:r>
          </a:p>
          <a:p>
            <a:endParaRPr lang="en-US" b="0"/>
          </a:p>
          <a:p>
            <a:r>
              <a:rPr lang="en-US" b="0"/>
              <a:t>These predictions seem to be born out by available data on when children learn certain structural patterns (parameter values) about their native language.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a:xfrm>
            <a:off x="609600" y="1066800"/>
            <a:ext cx="7772400" cy="1143000"/>
          </a:xfrm>
        </p:spPr>
        <p:txBody>
          <a:bodyPr/>
          <a:lstStyle/>
          <a:p>
            <a:r>
              <a:rPr lang="en-US" sz="3200"/>
              <a:t>Questions?</a:t>
            </a:r>
          </a:p>
        </p:txBody>
      </p:sp>
      <p:pic>
        <p:nvPicPr>
          <p:cNvPr id="2583555" name="Picture 3"/>
          <p:cNvPicPr>
            <a:picLocks noChangeAspect="1" noChangeArrowheads="1"/>
          </p:cNvPicPr>
          <p:nvPr/>
        </p:nvPicPr>
        <p:blipFill>
          <a:blip r:embed="rId3"/>
          <a:srcRect/>
          <a:stretch>
            <a:fillRect/>
          </a:stretch>
        </p:blipFill>
        <p:spPr bwMode="auto">
          <a:xfrm>
            <a:off x="2362200" y="2209800"/>
            <a:ext cx="4584700" cy="1951038"/>
          </a:xfrm>
          <a:prstGeom prst="rect">
            <a:avLst/>
          </a:prstGeom>
          <a:noFill/>
          <a:ln w="9525">
            <a:noFill/>
            <a:miter lim="800000"/>
            <a:headEnd/>
            <a:tailEnd/>
          </a:ln>
          <a:effectLst/>
        </p:spPr>
      </p:pic>
      <p:sp>
        <p:nvSpPr>
          <p:cNvPr id="2583556" name="Rectangle 4"/>
          <p:cNvSpPr>
            <a:spLocks noChangeArrowheads="1"/>
          </p:cNvSpPr>
          <p:nvPr/>
        </p:nvSpPr>
        <p:spPr bwMode="auto">
          <a:xfrm>
            <a:off x="990600" y="4800600"/>
            <a:ext cx="77724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b="0">
                <a:solidFill>
                  <a:schemeClr val="tx2"/>
                </a:solidFill>
                <a:ea typeface="Osaka" pitchFamily="-84" charset="-128"/>
                <a:cs typeface="Osaka" pitchFamily="-84" charset="-128"/>
              </a:rPr>
              <a:t>You should be able to do all the questions on the structure review questions.  Remember to bring questions to the final exam review next class!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2354" name="Rectangle 2"/>
          <p:cNvSpPr>
            <a:spLocks noGrp="1" noChangeArrowheads="1"/>
          </p:cNvSpPr>
          <p:nvPr>
            <p:ph type="title"/>
          </p:nvPr>
        </p:nvSpPr>
        <p:spPr>
          <a:xfrm>
            <a:off x="0" y="0"/>
            <a:ext cx="9144000" cy="1143000"/>
          </a:xfrm>
          <a:noFill/>
          <a:ln/>
        </p:spPr>
        <p:txBody>
          <a:bodyPr/>
          <a:lstStyle/>
          <a:p>
            <a:r>
              <a:rPr lang="en-US" sz="3200"/>
              <a:t>Variational Learning Details</a:t>
            </a:r>
            <a:endParaRPr lang="en-US" sz="3200">
              <a:sym typeface="Symbol" pitchFamily="-84" charset="2"/>
            </a:endParaRPr>
          </a:p>
        </p:txBody>
      </p:sp>
      <p:sp>
        <p:nvSpPr>
          <p:cNvPr id="2532355" name="Text Box 3"/>
          <p:cNvSpPr txBox="1">
            <a:spLocks noChangeArrowheads="1"/>
          </p:cNvSpPr>
          <p:nvPr/>
        </p:nvSpPr>
        <p:spPr bwMode="auto">
          <a:xfrm>
            <a:off x="228600" y="1143000"/>
            <a:ext cx="8686800" cy="822325"/>
          </a:xfrm>
          <a:prstGeom prst="rect">
            <a:avLst/>
          </a:prstGeom>
          <a:noFill/>
          <a:ln w="9525">
            <a:noFill/>
            <a:miter lim="800000"/>
            <a:headEnd/>
            <a:tailEnd/>
          </a:ln>
        </p:spPr>
        <p:txBody>
          <a:bodyPr>
            <a:prstTxWarp prst="textNoShape">
              <a:avLst/>
            </a:prstTxWarp>
            <a:spAutoFit/>
          </a:bodyPr>
          <a:lstStyle/>
          <a:p>
            <a:r>
              <a:rPr lang="en-US" b="0"/>
              <a:t>How do we know if a grammar can successfully analyze a data point or not?  </a:t>
            </a:r>
          </a:p>
        </p:txBody>
      </p:sp>
      <p:sp>
        <p:nvSpPr>
          <p:cNvPr id="2532356" name="Oval 4"/>
          <p:cNvSpPr>
            <a:spLocks noChangeArrowheads="1"/>
          </p:cNvSpPr>
          <p:nvPr/>
        </p:nvSpPr>
        <p:spPr bwMode="auto">
          <a:xfrm>
            <a:off x="4876800" y="4056063"/>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2357" name="Oval 5"/>
          <p:cNvSpPr>
            <a:spLocks noChangeArrowheads="1"/>
          </p:cNvSpPr>
          <p:nvPr/>
        </p:nvSpPr>
        <p:spPr bwMode="auto">
          <a:xfrm>
            <a:off x="5257800" y="40560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2358" name="Oval 6"/>
          <p:cNvSpPr>
            <a:spLocks noChangeArrowheads="1"/>
          </p:cNvSpPr>
          <p:nvPr/>
        </p:nvSpPr>
        <p:spPr bwMode="auto">
          <a:xfrm>
            <a:off x="5638800" y="40560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2359" name="Oval 7"/>
          <p:cNvSpPr>
            <a:spLocks noChangeArrowheads="1"/>
          </p:cNvSpPr>
          <p:nvPr/>
        </p:nvSpPr>
        <p:spPr bwMode="auto">
          <a:xfrm>
            <a:off x="6019800" y="40560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2360" name="Oval 8"/>
          <p:cNvSpPr>
            <a:spLocks noChangeArrowheads="1"/>
          </p:cNvSpPr>
          <p:nvPr/>
        </p:nvSpPr>
        <p:spPr bwMode="auto">
          <a:xfrm>
            <a:off x="6400800" y="40560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2361" name="AutoShape 9"/>
          <p:cNvSpPr>
            <a:spLocks noChangeArrowheads="1"/>
          </p:cNvSpPr>
          <p:nvPr/>
        </p:nvSpPr>
        <p:spPr bwMode="auto">
          <a:xfrm>
            <a:off x="4800600" y="3979863"/>
            <a:ext cx="1981200" cy="457200"/>
          </a:xfrm>
          <a:prstGeom prst="roundRect">
            <a:avLst>
              <a:gd name="adj" fmla="val 16667"/>
            </a:avLst>
          </a:prstGeom>
          <a:noFill/>
          <a:ln w="9525">
            <a:solidFill>
              <a:schemeClr val="folHlink"/>
            </a:solidFill>
            <a:round/>
            <a:headEnd/>
            <a:tailEnd/>
          </a:ln>
        </p:spPr>
        <p:txBody>
          <a:bodyPr>
            <a:prstTxWarp prst="textNoShape">
              <a:avLst/>
            </a:prstTxWarp>
          </a:bodyPr>
          <a:lstStyle/>
          <a:p>
            <a:endParaRPr lang="en-US"/>
          </a:p>
        </p:txBody>
      </p:sp>
      <p:sp>
        <p:nvSpPr>
          <p:cNvPr id="2532362" name="Oval 10"/>
          <p:cNvSpPr>
            <a:spLocks noChangeArrowheads="1"/>
          </p:cNvSpPr>
          <p:nvPr/>
        </p:nvSpPr>
        <p:spPr bwMode="auto">
          <a:xfrm>
            <a:off x="6172200" y="4665663"/>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2363" name="Oval 11"/>
          <p:cNvSpPr>
            <a:spLocks noChangeArrowheads="1"/>
          </p:cNvSpPr>
          <p:nvPr/>
        </p:nvSpPr>
        <p:spPr bwMode="auto">
          <a:xfrm>
            <a:off x="6553200" y="4665663"/>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2364" name="Oval 12"/>
          <p:cNvSpPr>
            <a:spLocks noChangeArrowheads="1"/>
          </p:cNvSpPr>
          <p:nvPr/>
        </p:nvSpPr>
        <p:spPr bwMode="auto">
          <a:xfrm>
            <a:off x="6934200" y="4665663"/>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2365" name="Oval 13"/>
          <p:cNvSpPr>
            <a:spLocks noChangeArrowheads="1"/>
          </p:cNvSpPr>
          <p:nvPr/>
        </p:nvSpPr>
        <p:spPr bwMode="auto">
          <a:xfrm>
            <a:off x="7315200" y="4665663"/>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2366" name="Oval 14"/>
          <p:cNvSpPr>
            <a:spLocks noChangeArrowheads="1"/>
          </p:cNvSpPr>
          <p:nvPr/>
        </p:nvSpPr>
        <p:spPr bwMode="auto">
          <a:xfrm>
            <a:off x="7696200" y="46656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2367" name="AutoShape 15"/>
          <p:cNvSpPr>
            <a:spLocks noChangeArrowheads="1"/>
          </p:cNvSpPr>
          <p:nvPr/>
        </p:nvSpPr>
        <p:spPr bwMode="auto">
          <a:xfrm>
            <a:off x="6096000" y="4589463"/>
            <a:ext cx="1981200" cy="457200"/>
          </a:xfrm>
          <a:prstGeom prst="roundRect">
            <a:avLst>
              <a:gd name="adj" fmla="val 16667"/>
            </a:avLst>
          </a:prstGeom>
          <a:noFill/>
          <a:ln w="9525">
            <a:solidFill>
              <a:schemeClr val="bg2"/>
            </a:solidFill>
            <a:round/>
            <a:headEnd/>
            <a:tailEnd/>
          </a:ln>
        </p:spPr>
        <p:txBody>
          <a:bodyPr>
            <a:prstTxWarp prst="textNoShape">
              <a:avLst/>
            </a:prstTxWarp>
          </a:bodyPr>
          <a:lstStyle/>
          <a:p>
            <a:endParaRPr lang="en-US"/>
          </a:p>
        </p:txBody>
      </p:sp>
      <p:sp>
        <p:nvSpPr>
          <p:cNvPr id="2532368" name="Oval 16"/>
          <p:cNvSpPr>
            <a:spLocks noChangeArrowheads="1"/>
          </p:cNvSpPr>
          <p:nvPr/>
        </p:nvSpPr>
        <p:spPr bwMode="auto">
          <a:xfrm>
            <a:off x="6096000" y="3446463"/>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2369" name="Oval 17"/>
          <p:cNvSpPr>
            <a:spLocks noChangeArrowheads="1"/>
          </p:cNvSpPr>
          <p:nvPr/>
        </p:nvSpPr>
        <p:spPr bwMode="auto">
          <a:xfrm>
            <a:off x="6477000" y="34464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2370" name="Oval 18"/>
          <p:cNvSpPr>
            <a:spLocks noChangeArrowheads="1"/>
          </p:cNvSpPr>
          <p:nvPr/>
        </p:nvSpPr>
        <p:spPr bwMode="auto">
          <a:xfrm>
            <a:off x="6858000" y="34464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2371" name="Oval 19"/>
          <p:cNvSpPr>
            <a:spLocks noChangeArrowheads="1"/>
          </p:cNvSpPr>
          <p:nvPr/>
        </p:nvSpPr>
        <p:spPr bwMode="auto">
          <a:xfrm>
            <a:off x="7239000" y="34464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2372" name="Oval 20"/>
          <p:cNvSpPr>
            <a:spLocks noChangeArrowheads="1"/>
          </p:cNvSpPr>
          <p:nvPr/>
        </p:nvSpPr>
        <p:spPr bwMode="auto">
          <a:xfrm>
            <a:off x="7620000" y="3446463"/>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2373" name="AutoShape 21"/>
          <p:cNvSpPr>
            <a:spLocks noChangeArrowheads="1"/>
          </p:cNvSpPr>
          <p:nvPr/>
        </p:nvSpPr>
        <p:spPr bwMode="auto">
          <a:xfrm>
            <a:off x="6019800" y="3370263"/>
            <a:ext cx="1981200" cy="457200"/>
          </a:xfrm>
          <a:prstGeom prst="roundRect">
            <a:avLst>
              <a:gd name="adj" fmla="val 16667"/>
            </a:avLst>
          </a:prstGeom>
          <a:noFill/>
          <a:ln w="9525">
            <a:solidFill>
              <a:schemeClr val="bg2"/>
            </a:solidFill>
            <a:round/>
            <a:headEnd/>
            <a:tailEnd/>
          </a:ln>
        </p:spPr>
        <p:txBody>
          <a:bodyPr>
            <a:prstTxWarp prst="textNoShape">
              <a:avLst/>
            </a:prstTxWarp>
          </a:bodyPr>
          <a:lstStyle/>
          <a:p>
            <a:endParaRPr lang="en-US"/>
          </a:p>
        </p:txBody>
      </p:sp>
      <p:sp>
        <p:nvSpPr>
          <p:cNvPr id="2532374" name="Text Box 22"/>
          <p:cNvSpPr txBox="1">
            <a:spLocks noChangeArrowheads="1"/>
          </p:cNvSpPr>
          <p:nvPr/>
        </p:nvSpPr>
        <p:spPr bwMode="auto">
          <a:xfrm>
            <a:off x="6248400" y="28194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Prob = 1/3</a:t>
            </a:r>
          </a:p>
        </p:txBody>
      </p:sp>
      <p:sp>
        <p:nvSpPr>
          <p:cNvPr id="2532375" name="Text Box 23"/>
          <p:cNvSpPr txBox="1">
            <a:spLocks noChangeArrowheads="1"/>
          </p:cNvSpPr>
          <p:nvPr/>
        </p:nvSpPr>
        <p:spPr bwMode="auto">
          <a:xfrm>
            <a:off x="4191000" y="35052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Prob = 1/3</a:t>
            </a:r>
          </a:p>
        </p:txBody>
      </p:sp>
      <p:sp>
        <p:nvSpPr>
          <p:cNvPr id="2532376" name="Text Box 24"/>
          <p:cNvSpPr txBox="1">
            <a:spLocks noChangeArrowheads="1"/>
          </p:cNvSpPr>
          <p:nvPr/>
        </p:nvSpPr>
        <p:spPr bwMode="auto">
          <a:xfrm>
            <a:off x="6934200" y="41148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Prob = 1/3</a:t>
            </a:r>
          </a:p>
        </p:txBody>
      </p:sp>
      <p:sp>
        <p:nvSpPr>
          <p:cNvPr id="2532377" name="Text Box 25"/>
          <p:cNvSpPr txBox="1">
            <a:spLocks noChangeArrowheads="1"/>
          </p:cNvSpPr>
          <p:nvPr/>
        </p:nvSpPr>
        <p:spPr bwMode="auto">
          <a:xfrm>
            <a:off x="228600" y="2286000"/>
            <a:ext cx="8610600" cy="457200"/>
          </a:xfrm>
          <a:prstGeom prst="rect">
            <a:avLst/>
          </a:prstGeom>
          <a:noFill/>
          <a:ln w="9525">
            <a:noFill/>
            <a:miter lim="800000"/>
            <a:headEnd/>
            <a:tailEnd/>
          </a:ln>
        </p:spPr>
        <p:txBody>
          <a:bodyPr>
            <a:prstTxWarp prst="textNoShape">
              <a:avLst/>
            </a:prstTxWarp>
            <a:spAutoFit/>
          </a:bodyPr>
          <a:lstStyle/>
          <a:p>
            <a:r>
              <a:rPr lang="en-US" b="0"/>
              <a:t>Example:  Suppose         is the subject-drop parameter. </a:t>
            </a:r>
          </a:p>
        </p:txBody>
      </p:sp>
      <p:sp>
        <p:nvSpPr>
          <p:cNvPr id="2532378" name="Oval 26"/>
          <p:cNvSpPr>
            <a:spLocks noChangeArrowheads="1"/>
          </p:cNvSpPr>
          <p:nvPr/>
        </p:nvSpPr>
        <p:spPr bwMode="auto">
          <a:xfrm>
            <a:off x="3200400" y="21336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2379" name="Text Box 27"/>
          <p:cNvSpPr txBox="1">
            <a:spLocks noChangeArrowheads="1"/>
          </p:cNvSpPr>
          <p:nvPr/>
        </p:nvSpPr>
        <p:spPr bwMode="auto">
          <a:xfrm>
            <a:off x="381000" y="3048000"/>
            <a:ext cx="3810000" cy="1766888"/>
          </a:xfrm>
          <a:prstGeom prst="rect">
            <a:avLst/>
          </a:prstGeom>
          <a:noFill/>
          <a:ln w="9525">
            <a:noFill/>
            <a:miter lim="800000"/>
            <a:headEnd/>
            <a:tailEnd/>
          </a:ln>
        </p:spPr>
        <p:txBody>
          <a:bodyPr>
            <a:prstTxWarp prst="textNoShape">
              <a:avLst/>
            </a:prstTxWarp>
            <a:spAutoFit/>
          </a:bodyPr>
          <a:lstStyle/>
          <a:p>
            <a:r>
              <a:rPr lang="en-US" sz="2200" b="0"/>
              <a:t>      is </a:t>
            </a:r>
            <a:r>
              <a:rPr lang="en-US" sz="2200" b="0">
                <a:solidFill>
                  <a:schemeClr val="folHlink"/>
                </a:solidFill>
              </a:rPr>
              <a:t>+subject-drop</a:t>
            </a:r>
            <a:r>
              <a:rPr lang="en-US" sz="2200" b="0"/>
              <a:t>, which means the language may optionally choose to leave out the subject of the sentence, like in Spanish. </a:t>
            </a:r>
          </a:p>
        </p:txBody>
      </p:sp>
      <p:sp>
        <p:nvSpPr>
          <p:cNvPr id="2532380" name="Oval 28"/>
          <p:cNvSpPr>
            <a:spLocks noChangeArrowheads="1"/>
          </p:cNvSpPr>
          <p:nvPr/>
        </p:nvSpPr>
        <p:spPr bwMode="auto">
          <a:xfrm>
            <a:off x="533400" y="3124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2381" name="Text Box 29"/>
          <p:cNvSpPr txBox="1">
            <a:spLocks noChangeArrowheads="1"/>
          </p:cNvSpPr>
          <p:nvPr/>
        </p:nvSpPr>
        <p:spPr bwMode="auto">
          <a:xfrm>
            <a:off x="457200" y="5091113"/>
            <a:ext cx="3810000" cy="1431925"/>
          </a:xfrm>
          <a:prstGeom prst="rect">
            <a:avLst/>
          </a:prstGeom>
          <a:noFill/>
          <a:ln w="9525">
            <a:noFill/>
            <a:miter lim="800000"/>
            <a:headEnd/>
            <a:tailEnd/>
          </a:ln>
        </p:spPr>
        <p:txBody>
          <a:bodyPr>
            <a:prstTxWarp prst="textNoShape">
              <a:avLst/>
            </a:prstTxWarp>
            <a:spAutoFit/>
          </a:bodyPr>
          <a:lstStyle/>
          <a:p>
            <a:r>
              <a:rPr lang="en-US" sz="2200" b="0"/>
              <a:t>      is </a:t>
            </a:r>
            <a:r>
              <a:rPr lang="en-US" sz="2200" b="0">
                <a:solidFill>
                  <a:schemeClr val="bg2"/>
                </a:solidFill>
              </a:rPr>
              <a:t>-subject-drop</a:t>
            </a:r>
            <a:r>
              <a:rPr lang="en-US" sz="2200" b="0"/>
              <a:t>, which means the language must always have a subject in a sentence, like English. </a:t>
            </a:r>
          </a:p>
        </p:txBody>
      </p:sp>
      <p:sp>
        <p:nvSpPr>
          <p:cNvPr id="2532382" name="Oval 30"/>
          <p:cNvSpPr>
            <a:spLocks noChangeArrowheads="1"/>
          </p:cNvSpPr>
          <p:nvPr/>
        </p:nvSpPr>
        <p:spPr bwMode="auto">
          <a:xfrm>
            <a:off x="533400" y="5181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2383" name="Text Box 31"/>
          <p:cNvSpPr txBox="1">
            <a:spLocks noChangeArrowheads="1"/>
          </p:cNvSpPr>
          <p:nvPr/>
        </p:nvSpPr>
        <p:spPr bwMode="auto">
          <a:xfrm>
            <a:off x="4114800" y="5410200"/>
            <a:ext cx="5029200" cy="711200"/>
          </a:xfrm>
          <a:prstGeom prst="rect">
            <a:avLst/>
          </a:prstGeom>
          <a:noFill/>
          <a:ln w="9525">
            <a:solidFill>
              <a:schemeClr val="tx2"/>
            </a:solidFill>
            <a:miter lim="800000"/>
            <a:headEnd/>
            <a:tailEnd/>
          </a:ln>
        </p:spPr>
        <p:txBody>
          <a:bodyPr>
            <a:prstTxWarp prst="textNoShape">
              <a:avLst/>
            </a:prstTxWarp>
            <a:spAutoFit/>
          </a:bodyPr>
          <a:lstStyle/>
          <a:p>
            <a:r>
              <a:rPr lang="en-US" sz="2000" b="0"/>
              <a:t>Here, </a:t>
            </a:r>
            <a:r>
              <a:rPr lang="en-US" sz="2000" b="0">
                <a:solidFill>
                  <a:schemeClr val="folHlink"/>
                </a:solidFill>
              </a:rPr>
              <a:t>one grammar is +subject-drop</a:t>
            </a:r>
            <a:r>
              <a:rPr lang="en-US" sz="2000" b="0"/>
              <a:t> while </a:t>
            </a:r>
          </a:p>
          <a:p>
            <a:r>
              <a:rPr lang="en-US" sz="2000" b="0">
                <a:solidFill>
                  <a:schemeClr val="bg2"/>
                </a:solidFill>
              </a:rPr>
              <a:t>two grammars are -subject-drop</a:t>
            </a:r>
            <a:r>
              <a:rPr lang="en-US" sz="2000" b="0"/>
              <a:t>.</a:t>
            </a:r>
          </a:p>
        </p:txBody>
      </p:sp>
      <p:sp>
        <p:nvSpPr>
          <p:cNvPr id="2532384" name="Oval 32"/>
          <p:cNvSpPr>
            <a:spLocks noChangeArrowheads="1"/>
          </p:cNvSpPr>
          <p:nvPr/>
        </p:nvSpPr>
        <p:spPr bwMode="auto">
          <a:xfrm>
            <a:off x="3200400" y="2514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4402" name="Rectangle 2"/>
          <p:cNvSpPr>
            <a:spLocks noGrp="1" noChangeArrowheads="1"/>
          </p:cNvSpPr>
          <p:nvPr>
            <p:ph type="title"/>
          </p:nvPr>
        </p:nvSpPr>
        <p:spPr>
          <a:xfrm>
            <a:off x="0" y="0"/>
            <a:ext cx="9144000" cy="1143000"/>
          </a:xfrm>
          <a:noFill/>
          <a:ln/>
        </p:spPr>
        <p:txBody>
          <a:bodyPr/>
          <a:lstStyle/>
          <a:p>
            <a:r>
              <a:rPr lang="en-US" sz="3200"/>
              <a:t>Variational Learning Details</a:t>
            </a:r>
            <a:endParaRPr lang="en-US" sz="3200">
              <a:sym typeface="Symbol" pitchFamily="-84" charset="2"/>
            </a:endParaRPr>
          </a:p>
        </p:txBody>
      </p:sp>
      <p:sp>
        <p:nvSpPr>
          <p:cNvPr id="2534403" name="Text Box 3"/>
          <p:cNvSpPr txBox="1">
            <a:spLocks noChangeArrowheads="1"/>
          </p:cNvSpPr>
          <p:nvPr/>
        </p:nvSpPr>
        <p:spPr bwMode="auto">
          <a:xfrm>
            <a:off x="228600" y="1143000"/>
            <a:ext cx="8686800" cy="822325"/>
          </a:xfrm>
          <a:prstGeom prst="rect">
            <a:avLst/>
          </a:prstGeom>
          <a:noFill/>
          <a:ln w="9525">
            <a:noFill/>
            <a:miter lim="800000"/>
            <a:headEnd/>
            <a:tailEnd/>
          </a:ln>
        </p:spPr>
        <p:txBody>
          <a:bodyPr>
            <a:prstTxWarp prst="textNoShape">
              <a:avLst/>
            </a:prstTxWarp>
            <a:spAutoFit/>
          </a:bodyPr>
          <a:lstStyle/>
          <a:p>
            <a:r>
              <a:rPr lang="en-US" b="0"/>
              <a:t>How do we know if a grammar can successfully analyze a data point or not?  </a:t>
            </a:r>
          </a:p>
        </p:txBody>
      </p:sp>
      <p:sp>
        <p:nvSpPr>
          <p:cNvPr id="2534404" name="Oval 4"/>
          <p:cNvSpPr>
            <a:spLocks noChangeArrowheads="1"/>
          </p:cNvSpPr>
          <p:nvPr/>
        </p:nvSpPr>
        <p:spPr bwMode="auto">
          <a:xfrm>
            <a:off x="4876800" y="4056063"/>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4405" name="Oval 5"/>
          <p:cNvSpPr>
            <a:spLocks noChangeArrowheads="1"/>
          </p:cNvSpPr>
          <p:nvPr/>
        </p:nvSpPr>
        <p:spPr bwMode="auto">
          <a:xfrm>
            <a:off x="5257800" y="40560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4406" name="Oval 6"/>
          <p:cNvSpPr>
            <a:spLocks noChangeArrowheads="1"/>
          </p:cNvSpPr>
          <p:nvPr/>
        </p:nvSpPr>
        <p:spPr bwMode="auto">
          <a:xfrm>
            <a:off x="5638800" y="40560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4407" name="Oval 7"/>
          <p:cNvSpPr>
            <a:spLocks noChangeArrowheads="1"/>
          </p:cNvSpPr>
          <p:nvPr/>
        </p:nvSpPr>
        <p:spPr bwMode="auto">
          <a:xfrm>
            <a:off x="6019800" y="40560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4408" name="Oval 8"/>
          <p:cNvSpPr>
            <a:spLocks noChangeArrowheads="1"/>
          </p:cNvSpPr>
          <p:nvPr/>
        </p:nvSpPr>
        <p:spPr bwMode="auto">
          <a:xfrm>
            <a:off x="6400800" y="40560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4409" name="AutoShape 9"/>
          <p:cNvSpPr>
            <a:spLocks noChangeArrowheads="1"/>
          </p:cNvSpPr>
          <p:nvPr/>
        </p:nvSpPr>
        <p:spPr bwMode="auto">
          <a:xfrm>
            <a:off x="4800600" y="3979863"/>
            <a:ext cx="1981200" cy="457200"/>
          </a:xfrm>
          <a:prstGeom prst="roundRect">
            <a:avLst>
              <a:gd name="adj" fmla="val 16667"/>
            </a:avLst>
          </a:prstGeom>
          <a:noFill/>
          <a:ln w="9525">
            <a:solidFill>
              <a:schemeClr val="folHlink"/>
            </a:solidFill>
            <a:round/>
            <a:headEnd/>
            <a:tailEnd/>
          </a:ln>
        </p:spPr>
        <p:txBody>
          <a:bodyPr>
            <a:prstTxWarp prst="textNoShape">
              <a:avLst/>
            </a:prstTxWarp>
          </a:bodyPr>
          <a:lstStyle/>
          <a:p>
            <a:endParaRPr lang="en-US"/>
          </a:p>
        </p:txBody>
      </p:sp>
      <p:sp>
        <p:nvSpPr>
          <p:cNvPr id="2534410" name="Oval 10"/>
          <p:cNvSpPr>
            <a:spLocks noChangeArrowheads="1"/>
          </p:cNvSpPr>
          <p:nvPr/>
        </p:nvSpPr>
        <p:spPr bwMode="auto">
          <a:xfrm>
            <a:off x="6172200" y="4665663"/>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4411" name="Oval 11"/>
          <p:cNvSpPr>
            <a:spLocks noChangeArrowheads="1"/>
          </p:cNvSpPr>
          <p:nvPr/>
        </p:nvSpPr>
        <p:spPr bwMode="auto">
          <a:xfrm>
            <a:off x="6553200" y="4665663"/>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4412" name="Oval 12"/>
          <p:cNvSpPr>
            <a:spLocks noChangeArrowheads="1"/>
          </p:cNvSpPr>
          <p:nvPr/>
        </p:nvSpPr>
        <p:spPr bwMode="auto">
          <a:xfrm>
            <a:off x="6934200" y="4665663"/>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4413" name="Oval 13"/>
          <p:cNvSpPr>
            <a:spLocks noChangeArrowheads="1"/>
          </p:cNvSpPr>
          <p:nvPr/>
        </p:nvSpPr>
        <p:spPr bwMode="auto">
          <a:xfrm>
            <a:off x="7315200" y="4665663"/>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4414" name="Oval 14"/>
          <p:cNvSpPr>
            <a:spLocks noChangeArrowheads="1"/>
          </p:cNvSpPr>
          <p:nvPr/>
        </p:nvSpPr>
        <p:spPr bwMode="auto">
          <a:xfrm>
            <a:off x="7696200" y="46656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4415" name="AutoShape 15"/>
          <p:cNvSpPr>
            <a:spLocks noChangeArrowheads="1"/>
          </p:cNvSpPr>
          <p:nvPr/>
        </p:nvSpPr>
        <p:spPr bwMode="auto">
          <a:xfrm>
            <a:off x="6096000" y="4589463"/>
            <a:ext cx="1981200" cy="457200"/>
          </a:xfrm>
          <a:prstGeom prst="roundRect">
            <a:avLst>
              <a:gd name="adj" fmla="val 16667"/>
            </a:avLst>
          </a:prstGeom>
          <a:noFill/>
          <a:ln w="9525">
            <a:solidFill>
              <a:schemeClr val="bg2"/>
            </a:solidFill>
            <a:round/>
            <a:headEnd/>
            <a:tailEnd/>
          </a:ln>
        </p:spPr>
        <p:txBody>
          <a:bodyPr>
            <a:prstTxWarp prst="textNoShape">
              <a:avLst/>
            </a:prstTxWarp>
          </a:bodyPr>
          <a:lstStyle/>
          <a:p>
            <a:endParaRPr lang="en-US"/>
          </a:p>
        </p:txBody>
      </p:sp>
      <p:sp>
        <p:nvSpPr>
          <p:cNvPr id="2534416" name="Oval 16"/>
          <p:cNvSpPr>
            <a:spLocks noChangeArrowheads="1"/>
          </p:cNvSpPr>
          <p:nvPr/>
        </p:nvSpPr>
        <p:spPr bwMode="auto">
          <a:xfrm>
            <a:off x="6096000" y="3446463"/>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4417" name="Oval 17"/>
          <p:cNvSpPr>
            <a:spLocks noChangeArrowheads="1"/>
          </p:cNvSpPr>
          <p:nvPr/>
        </p:nvSpPr>
        <p:spPr bwMode="auto">
          <a:xfrm>
            <a:off x="6477000" y="34464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4418" name="Oval 18"/>
          <p:cNvSpPr>
            <a:spLocks noChangeArrowheads="1"/>
          </p:cNvSpPr>
          <p:nvPr/>
        </p:nvSpPr>
        <p:spPr bwMode="auto">
          <a:xfrm>
            <a:off x="6858000" y="34464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4419" name="Oval 19"/>
          <p:cNvSpPr>
            <a:spLocks noChangeArrowheads="1"/>
          </p:cNvSpPr>
          <p:nvPr/>
        </p:nvSpPr>
        <p:spPr bwMode="auto">
          <a:xfrm>
            <a:off x="7239000" y="34464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4420" name="Oval 20"/>
          <p:cNvSpPr>
            <a:spLocks noChangeArrowheads="1"/>
          </p:cNvSpPr>
          <p:nvPr/>
        </p:nvSpPr>
        <p:spPr bwMode="auto">
          <a:xfrm>
            <a:off x="7620000" y="3446463"/>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4421" name="AutoShape 21"/>
          <p:cNvSpPr>
            <a:spLocks noChangeArrowheads="1"/>
          </p:cNvSpPr>
          <p:nvPr/>
        </p:nvSpPr>
        <p:spPr bwMode="auto">
          <a:xfrm>
            <a:off x="6019800" y="3370263"/>
            <a:ext cx="1981200" cy="457200"/>
          </a:xfrm>
          <a:prstGeom prst="roundRect">
            <a:avLst>
              <a:gd name="adj" fmla="val 16667"/>
            </a:avLst>
          </a:prstGeom>
          <a:noFill/>
          <a:ln w="9525">
            <a:solidFill>
              <a:schemeClr val="bg2"/>
            </a:solidFill>
            <a:round/>
            <a:headEnd/>
            <a:tailEnd/>
          </a:ln>
        </p:spPr>
        <p:txBody>
          <a:bodyPr>
            <a:prstTxWarp prst="textNoShape">
              <a:avLst/>
            </a:prstTxWarp>
          </a:bodyPr>
          <a:lstStyle/>
          <a:p>
            <a:endParaRPr lang="en-US"/>
          </a:p>
        </p:txBody>
      </p:sp>
      <p:sp>
        <p:nvSpPr>
          <p:cNvPr id="2534422" name="Text Box 22"/>
          <p:cNvSpPr txBox="1">
            <a:spLocks noChangeArrowheads="1"/>
          </p:cNvSpPr>
          <p:nvPr/>
        </p:nvSpPr>
        <p:spPr bwMode="auto">
          <a:xfrm>
            <a:off x="6248400" y="28194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Prob = 1/3</a:t>
            </a:r>
          </a:p>
        </p:txBody>
      </p:sp>
      <p:sp>
        <p:nvSpPr>
          <p:cNvPr id="2534423" name="Text Box 23"/>
          <p:cNvSpPr txBox="1">
            <a:spLocks noChangeArrowheads="1"/>
          </p:cNvSpPr>
          <p:nvPr/>
        </p:nvSpPr>
        <p:spPr bwMode="auto">
          <a:xfrm>
            <a:off x="4191000" y="35052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Prob = 1/3</a:t>
            </a:r>
          </a:p>
        </p:txBody>
      </p:sp>
      <p:sp>
        <p:nvSpPr>
          <p:cNvPr id="2534424" name="Text Box 24"/>
          <p:cNvSpPr txBox="1">
            <a:spLocks noChangeArrowheads="1"/>
          </p:cNvSpPr>
          <p:nvPr/>
        </p:nvSpPr>
        <p:spPr bwMode="auto">
          <a:xfrm>
            <a:off x="6934200" y="4114800"/>
            <a:ext cx="1598613"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Prob = 1/3</a:t>
            </a:r>
          </a:p>
        </p:txBody>
      </p:sp>
      <p:sp>
        <p:nvSpPr>
          <p:cNvPr id="2534425" name="Text Box 25"/>
          <p:cNvSpPr txBox="1">
            <a:spLocks noChangeArrowheads="1"/>
          </p:cNvSpPr>
          <p:nvPr/>
        </p:nvSpPr>
        <p:spPr bwMode="auto">
          <a:xfrm>
            <a:off x="228600" y="2286000"/>
            <a:ext cx="8610600" cy="457200"/>
          </a:xfrm>
          <a:prstGeom prst="rect">
            <a:avLst/>
          </a:prstGeom>
          <a:noFill/>
          <a:ln w="9525">
            <a:noFill/>
            <a:miter lim="800000"/>
            <a:headEnd/>
            <a:tailEnd/>
          </a:ln>
        </p:spPr>
        <p:txBody>
          <a:bodyPr>
            <a:prstTxWarp prst="textNoShape">
              <a:avLst/>
            </a:prstTxWarp>
            <a:spAutoFit/>
          </a:bodyPr>
          <a:lstStyle/>
          <a:p>
            <a:r>
              <a:rPr lang="en-US" b="0"/>
              <a:t>Example data: </a:t>
            </a:r>
            <a:r>
              <a:rPr lang="en-US" b="0">
                <a:solidFill>
                  <a:schemeClr val="folHlink"/>
                </a:solidFill>
              </a:rPr>
              <a:t>Vamos</a:t>
            </a:r>
            <a:r>
              <a:rPr lang="en-US" b="0"/>
              <a:t> = </a:t>
            </a:r>
            <a:r>
              <a:rPr lang="en-US" b="0" i="1">
                <a:solidFill>
                  <a:schemeClr val="folHlink"/>
                </a:solidFill>
              </a:rPr>
              <a:t>coming-1st-pl</a:t>
            </a:r>
            <a:r>
              <a:rPr lang="en-US" b="0"/>
              <a:t> = “We’re coming”</a:t>
            </a:r>
          </a:p>
        </p:txBody>
      </p:sp>
      <p:sp>
        <p:nvSpPr>
          <p:cNvPr id="2534426" name="Text Box 26"/>
          <p:cNvSpPr txBox="1">
            <a:spLocks noChangeArrowheads="1"/>
          </p:cNvSpPr>
          <p:nvPr/>
        </p:nvSpPr>
        <p:spPr bwMode="auto">
          <a:xfrm>
            <a:off x="381000" y="3048000"/>
            <a:ext cx="3810000" cy="1766888"/>
          </a:xfrm>
          <a:prstGeom prst="rect">
            <a:avLst/>
          </a:prstGeom>
          <a:noFill/>
          <a:ln w="9525">
            <a:noFill/>
            <a:miter lim="800000"/>
            <a:headEnd/>
            <a:tailEnd/>
          </a:ln>
        </p:spPr>
        <p:txBody>
          <a:bodyPr>
            <a:prstTxWarp prst="textNoShape">
              <a:avLst/>
            </a:prstTxWarp>
            <a:spAutoFit/>
          </a:bodyPr>
          <a:lstStyle/>
          <a:p>
            <a:r>
              <a:rPr lang="en-US" sz="2200" b="0"/>
              <a:t>      The </a:t>
            </a:r>
            <a:r>
              <a:rPr lang="en-US" sz="2200" b="0">
                <a:solidFill>
                  <a:schemeClr val="folHlink"/>
                </a:solidFill>
              </a:rPr>
              <a:t>+subject-drop</a:t>
            </a:r>
            <a:r>
              <a:rPr lang="en-US" sz="2200" b="0"/>
              <a:t> grammar is able to analyze this data point as the speaker optionally dropping the subject. </a:t>
            </a:r>
          </a:p>
        </p:txBody>
      </p:sp>
      <p:sp>
        <p:nvSpPr>
          <p:cNvPr id="2534427" name="Oval 27"/>
          <p:cNvSpPr>
            <a:spLocks noChangeArrowheads="1"/>
          </p:cNvSpPr>
          <p:nvPr/>
        </p:nvSpPr>
        <p:spPr bwMode="auto">
          <a:xfrm>
            <a:off x="533400" y="3124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4428" name="Text Box 28"/>
          <p:cNvSpPr txBox="1">
            <a:spLocks noChangeArrowheads="1"/>
          </p:cNvSpPr>
          <p:nvPr/>
        </p:nvSpPr>
        <p:spPr bwMode="auto">
          <a:xfrm>
            <a:off x="457200" y="5091113"/>
            <a:ext cx="4572000" cy="1431925"/>
          </a:xfrm>
          <a:prstGeom prst="rect">
            <a:avLst/>
          </a:prstGeom>
          <a:noFill/>
          <a:ln w="9525">
            <a:noFill/>
            <a:miter lim="800000"/>
            <a:headEnd/>
            <a:tailEnd/>
          </a:ln>
        </p:spPr>
        <p:txBody>
          <a:bodyPr>
            <a:prstTxWarp prst="textNoShape">
              <a:avLst/>
            </a:prstTxWarp>
            <a:spAutoFit/>
          </a:bodyPr>
          <a:lstStyle/>
          <a:p>
            <a:r>
              <a:rPr lang="en-US" sz="2200" b="0"/>
              <a:t>      The </a:t>
            </a:r>
            <a:r>
              <a:rPr lang="en-US" sz="2200" b="0">
                <a:solidFill>
                  <a:schemeClr val="bg2"/>
                </a:solidFill>
              </a:rPr>
              <a:t>-subject-drop</a:t>
            </a:r>
            <a:r>
              <a:rPr lang="en-US" sz="2200" b="0"/>
              <a:t> grammars cannot analyze this data point since they require sentences to have a subject. </a:t>
            </a:r>
          </a:p>
        </p:txBody>
      </p:sp>
      <p:sp>
        <p:nvSpPr>
          <p:cNvPr id="2534429" name="Oval 29"/>
          <p:cNvSpPr>
            <a:spLocks noChangeArrowheads="1"/>
          </p:cNvSpPr>
          <p:nvPr/>
        </p:nvSpPr>
        <p:spPr bwMode="auto">
          <a:xfrm>
            <a:off x="533400" y="5181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6450" name="Rectangle 2"/>
          <p:cNvSpPr>
            <a:spLocks noGrp="1" noChangeArrowheads="1"/>
          </p:cNvSpPr>
          <p:nvPr>
            <p:ph type="title"/>
          </p:nvPr>
        </p:nvSpPr>
        <p:spPr>
          <a:xfrm>
            <a:off x="0" y="0"/>
            <a:ext cx="9144000" cy="1143000"/>
          </a:xfrm>
          <a:noFill/>
          <a:ln/>
        </p:spPr>
        <p:txBody>
          <a:bodyPr/>
          <a:lstStyle/>
          <a:p>
            <a:r>
              <a:rPr lang="en-US" sz="3200"/>
              <a:t>Variational Learning Details</a:t>
            </a:r>
            <a:endParaRPr lang="en-US" sz="3200">
              <a:sym typeface="Symbol" pitchFamily="-84" charset="2"/>
            </a:endParaRPr>
          </a:p>
        </p:txBody>
      </p:sp>
      <p:sp>
        <p:nvSpPr>
          <p:cNvPr id="2536451" name="Text Box 3"/>
          <p:cNvSpPr txBox="1">
            <a:spLocks noChangeArrowheads="1"/>
          </p:cNvSpPr>
          <p:nvPr/>
        </p:nvSpPr>
        <p:spPr bwMode="auto">
          <a:xfrm>
            <a:off x="228600" y="1143000"/>
            <a:ext cx="8686800" cy="822325"/>
          </a:xfrm>
          <a:prstGeom prst="rect">
            <a:avLst/>
          </a:prstGeom>
          <a:noFill/>
          <a:ln w="9525">
            <a:noFill/>
            <a:miter lim="800000"/>
            <a:headEnd/>
            <a:tailEnd/>
          </a:ln>
        </p:spPr>
        <p:txBody>
          <a:bodyPr>
            <a:prstTxWarp prst="textNoShape">
              <a:avLst/>
            </a:prstTxWarp>
            <a:spAutoFit/>
          </a:bodyPr>
          <a:lstStyle/>
          <a:p>
            <a:r>
              <a:rPr lang="en-US" b="0"/>
              <a:t>How do we know if a grammar can successfully analyze a data point or not?  </a:t>
            </a:r>
          </a:p>
        </p:txBody>
      </p:sp>
      <p:sp>
        <p:nvSpPr>
          <p:cNvPr id="2536452" name="Oval 4"/>
          <p:cNvSpPr>
            <a:spLocks noChangeArrowheads="1"/>
          </p:cNvSpPr>
          <p:nvPr/>
        </p:nvSpPr>
        <p:spPr bwMode="auto">
          <a:xfrm>
            <a:off x="4876800" y="4056063"/>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6453" name="Oval 5"/>
          <p:cNvSpPr>
            <a:spLocks noChangeArrowheads="1"/>
          </p:cNvSpPr>
          <p:nvPr/>
        </p:nvSpPr>
        <p:spPr bwMode="auto">
          <a:xfrm>
            <a:off x="5257800" y="40560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6454" name="Oval 6"/>
          <p:cNvSpPr>
            <a:spLocks noChangeArrowheads="1"/>
          </p:cNvSpPr>
          <p:nvPr/>
        </p:nvSpPr>
        <p:spPr bwMode="auto">
          <a:xfrm>
            <a:off x="5638800" y="40560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6455" name="Oval 7"/>
          <p:cNvSpPr>
            <a:spLocks noChangeArrowheads="1"/>
          </p:cNvSpPr>
          <p:nvPr/>
        </p:nvSpPr>
        <p:spPr bwMode="auto">
          <a:xfrm>
            <a:off x="6019800" y="40560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6456" name="Oval 8"/>
          <p:cNvSpPr>
            <a:spLocks noChangeArrowheads="1"/>
          </p:cNvSpPr>
          <p:nvPr/>
        </p:nvSpPr>
        <p:spPr bwMode="auto">
          <a:xfrm>
            <a:off x="6400800" y="40560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6457" name="AutoShape 9"/>
          <p:cNvSpPr>
            <a:spLocks noChangeArrowheads="1"/>
          </p:cNvSpPr>
          <p:nvPr/>
        </p:nvSpPr>
        <p:spPr bwMode="auto">
          <a:xfrm>
            <a:off x="4800600" y="3979863"/>
            <a:ext cx="1981200" cy="457200"/>
          </a:xfrm>
          <a:prstGeom prst="roundRect">
            <a:avLst>
              <a:gd name="adj" fmla="val 16667"/>
            </a:avLst>
          </a:prstGeom>
          <a:noFill/>
          <a:ln w="9525">
            <a:solidFill>
              <a:schemeClr val="folHlink"/>
            </a:solidFill>
            <a:round/>
            <a:headEnd/>
            <a:tailEnd/>
          </a:ln>
        </p:spPr>
        <p:txBody>
          <a:bodyPr>
            <a:prstTxWarp prst="textNoShape">
              <a:avLst/>
            </a:prstTxWarp>
          </a:bodyPr>
          <a:lstStyle/>
          <a:p>
            <a:endParaRPr lang="en-US"/>
          </a:p>
        </p:txBody>
      </p:sp>
      <p:sp>
        <p:nvSpPr>
          <p:cNvPr id="2536458" name="Oval 10"/>
          <p:cNvSpPr>
            <a:spLocks noChangeArrowheads="1"/>
          </p:cNvSpPr>
          <p:nvPr/>
        </p:nvSpPr>
        <p:spPr bwMode="auto">
          <a:xfrm>
            <a:off x="6172200" y="4665663"/>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6459" name="Oval 11"/>
          <p:cNvSpPr>
            <a:spLocks noChangeArrowheads="1"/>
          </p:cNvSpPr>
          <p:nvPr/>
        </p:nvSpPr>
        <p:spPr bwMode="auto">
          <a:xfrm>
            <a:off x="6553200" y="4665663"/>
            <a:ext cx="304800" cy="304800"/>
          </a:xfrm>
          <a:prstGeom prst="ellipse">
            <a:avLst/>
          </a:prstGeom>
          <a:solidFill>
            <a:schemeClr val="tx2">
              <a:alpha val="37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6460" name="Oval 12"/>
          <p:cNvSpPr>
            <a:spLocks noChangeArrowheads="1"/>
          </p:cNvSpPr>
          <p:nvPr/>
        </p:nvSpPr>
        <p:spPr bwMode="auto">
          <a:xfrm>
            <a:off x="6934200" y="4665663"/>
            <a:ext cx="304800" cy="304800"/>
          </a:xfrm>
          <a:prstGeom prst="ellipse">
            <a:avLst/>
          </a:prstGeom>
          <a:solidFill>
            <a:schemeClr val="accent2">
              <a:alpha val="32001"/>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6461" name="Oval 13"/>
          <p:cNvSpPr>
            <a:spLocks noChangeArrowheads="1"/>
          </p:cNvSpPr>
          <p:nvPr/>
        </p:nvSpPr>
        <p:spPr bwMode="auto">
          <a:xfrm>
            <a:off x="7315200" y="4665663"/>
            <a:ext cx="304800" cy="304800"/>
          </a:xfrm>
          <a:prstGeom prst="ellipse">
            <a:avLst/>
          </a:prstGeom>
          <a:solidFill>
            <a:schemeClr val="folHlink">
              <a:alpha val="28999"/>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6462" name="Oval 14"/>
          <p:cNvSpPr>
            <a:spLocks noChangeArrowheads="1"/>
          </p:cNvSpPr>
          <p:nvPr/>
        </p:nvSpPr>
        <p:spPr bwMode="auto">
          <a:xfrm>
            <a:off x="7696200" y="4665663"/>
            <a:ext cx="304800" cy="3048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2536463" name="AutoShape 15"/>
          <p:cNvSpPr>
            <a:spLocks noChangeArrowheads="1"/>
          </p:cNvSpPr>
          <p:nvPr/>
        </p:nvSpPr>
        <p:spPr bwMode="auto">
          <a:xfrm>
            <a:off x="6096000" y="4589463"/>
            <a:ext cx="1981200" cy="457200"/>
          </a:xfrm>
          <a:prstGeom prst="roundRect">
            <a:avLst>
              <a:gd name="adj" fmla="val 16667"/>
            </a:avLst>
          </a:prstGeom>
          <a:noFill/>
          <a:ln w="9525">
            <a:solidFill>
              <a:schemeClr val="bg2"/>
            </a:solidFill>
            <a:round/>
            <a:headEnd/>
            <a:tailEnd/>
          </a:ln>
        </p:spPr>
        <p:txBody>
          <a:bodyPr>
            <a:prstTxWarp prst="textNoShape">
              <a:avLst/>
            </a:prstTxWarp>
          </a:bodyPr>
          <a:lstStyle/>
          <a:p>
            <a:endParaRPr lang="en-US"/>
          </a:p>
        </p:txBody>
      </p:sp>
      <p:sp>
        <p:nvSpPr>
          <p:cNvPr id="2536464" name="Oval 16"/>
          <p:cNvSpPr>
            <a:spLocks noChangeArrowheads="1"/>
          </p:cNvSpPr>
          <p:nvPr/>
        </p:nvSpPr>
        <p:spPr bwMode="auto">
          <a:xfrm>
            <a:off x="6096000" y="3446463"/>
            <a:ext cx="304800" cy="304800"/>
          </a:xfrm>
          <a:prstGeom prst="ellipse">
            <a:avLst/>
          </a:prstGeom>
          <a:solidFill>
            <a:schemeClr val="accent1">
              <a:alpha val="44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6465" name="Oval 17"/>
          <p:cNvSpPr>
            <a:spLocks noChangeArrowheads="1"/>
          </p:cNvSpPr>
          <p:nvPr/>
        </p:nvSpPr>
        <p:spPr bwMode="auto">
          <a:xfrm>
            <a:off x="6477000" y="3446463"/>
            <a:ext cx="304800" cy="3048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2536466" name="Oval 18"/>
          <p:cNvSpPr>
            <a:spLocks noChangeArrowheads="1"/>
          </p:cNvSpPr>
          <p:nvPr/>
        </p:nvSpPr>
        <p:spPr bwMode="auto">
          <a:xfrm>
            <a:off x="6858000" y="3446463"/>
            <a:ext cx="304800" cy="3048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p>
        </p:txBody>
      </p:sp>
      <p:sp>
        <p:nvSpPr>
          <p:cNvPr id="2536467" name="Oval 19"/>
          <p:cNvSpPr>
            <a:spLocks noChangeArrowheads="1"/>
          </p:cNvSpPr>
          <p:nvPr/>
        </p:nvSpPr>
        <p:spPr bwMode="auto">
          <a:xfrm>
            <a:off x="7239000" y="3446463"/>
            <a:ext cx="304800" cy="304800"/>
          </a:xfrm>
          <a:prstGeom prst="ellipse">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sp>
        <p:nvSpPr>
          <p:cNvPr id="2536468" name="Oval 20"/>
          <p:cNvSpPr>
            <a:spLocks noChangeArrowheads="1"/>
          </p:cNvSpPr>
          <p:nvPr/>
        </p:nvSpPr>
        <p:spPr bwMode="auto">
          <a:xfrm>
            <a:off x="7620000" y="3446463"/>
            <a:ext cx="304800" cy="304800"/>
          </a:xfrm>
          <a:prstGeom prst="ellipse">
            <a:avLst/>
          </a:prstGeom>
          <a:solidFill>
            <a:schemeClr val="hlink">
              <a:alpha val="28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6469" name="AutoShape 21"/>
          <p:cNvSpPr>
            <a:spLocks noChangeArrowheads="1"/>
          </p:cNvSpPr>
          <p:nvPr/>
        </p:nvSpPr>
        <p:spPr bwMode="auto">
          <a:xfrm>
            <a:off x="6019800" y="3370263"/>
            <a:ext cx="1981200" cy="457200"/>
          </a:xfrm>
          <a:prstGeom prst="roundRect">
            <a:avLst>
              <a:gd name="adj" fmla="val 16667"/>
            </a:avLst>
          </a:prstGeom>
          <a:noFill/>
          <a:ln w="9525">
            <a:solidFill>
              <a:schemeClr val="bg2"/>
            </a:solidFill>
            <a:round/>
            <a:headEnd/>
            <a:tailEnd/>
          </a:ln>
        </p:spPr>
        <p:txBody>
          <a:bodyPr>
            <a:prstTxWarp prst="textNoShape">
              <a:avLst/>
            </a:prstTxWarp>
          </a:bodyPr>
          <a:lstStyle/>
          <a:p>
            <a:endParaRPr lang="en-US"/>
          </a:p>
        </p:txBody>
      </p:sp>
      <p:sp>
        <p:nvSpPr>
          <p:cNvPr id="2536470" name="Text Box 22"/>
          <p:cNvSpPr txBox="1">
            <a:spLocks noChangeArrowheads="1"/>
          </p:cNvSpPr>
          <p:nvPr/>
        </p:nvSpPr>
        <p:spPr bwMode="auto">
          <a:xfrm>
            <a:off x="6248400" y="2819400"/>
            <a:ext cx="1370013"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1/3    1/4</a:t>
            </a:r>
          </a:p>
        </p:txBody>
      </p:sp>
      <p:sp>
        <p:nvSpPr>
          <p:cNvPr id="2536471" name="Text Box 23"/>
          <p:cNvSpPr txBox="1">
            <a:spLocks noChangeArrowheads="1"/>
          </p:cNvSpPr>
          <p:nvPr/>
        </p:nvSpPr>
        <p:spPr bwMode="auto">
          <a:xfrm>
            <a:off x="4267200" y="3505200"/>
            <a:ext cx="1370013"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1/3    1/2</a:t>
            </a:r>
          </a:p>
        </p:txBody>
      </p:sp>
      <p:sp>
        <p:nvSpPr>
          <p:cNvPr id="2536472" name="Text Box 24"/>
          <p:cNvSpPr txBox="1">
            <a:spLocks noChangeArrowheads="1"/>
          </p:cNvSpPr>
          <p:nvPr/>
        </p:nvSpPr>
        <p:spPr bwMode="auto">
          <a:xfrm>
            <a:off x="6934200" y="4114800"/>
            <a:ext cx="1370013" cy="457200"/>
          </a:xfrm>
          <a:prstGeom prst="rect">
            <a:avLst/>
          </a:prstGeom>
          <a:noFill/>
          <a:ln w="9525">
            <a:noFill/>
            <a:miter lim="800000"/>
            <a:headEnd/>
            <a:tailEnd/>
          </a:ln>
        </p:spPr>
        <p:txBody>
          <a:bodyPr wrap="none">
            <a:prstTxWarp prst="textNoShape">
              <a:avLst/>
            </a:prstTxWarp>
            <a:spAutoFit/>
          </a:bodyPr>
          <a:lstStyle/>
          <a:p>
            <a:r>
              <a:rPr lang="en-US" b="0">
                <a:solidFill>
                  <a:schemeClr val="bg2"/>
                </a:solidFill>
              </a:rPr>
              <a:t>1/3    1/4</a:t>
            </a:r>
          </a:p>
        </p:txBody>
      </p:sp>
      <p:sp>
        <p:nvSpPr>
          <p:cNvPr id="2536473" name="Text Box 25"/>
          <p:cNvSpPr txBox="1">
            <a:spLocks noChangeArrowheads="1"/>
          </p:cNvSpPr>
          <p:nvPr/>
        </p:nvSpPr>
        <p:spPr bwMode="auto">
          <a:xfrm>
            <a:off x="228600" y="2286000"/>
            <a:ext cx="8610600" cy="457200"/>
          </a:xfrm>
          <a:prstGeom prst="rect">
            <a:avLst/>
          </a:prstGeom>
          <a:noFill/>
          <a:ln w="9525">
            <a:noFill/>
            <a:miter lim="800000"/>
            <a:headEnd/>
            <a:tailEnd/>
          </a:ln>
        </p:spPr>
        <p:txBody>
          <a:bodyPr>
            <a:prstTxWarp prst="textNoShape">
              <a:avLst/>
            </a:prstTxWarp>
            <a:spAutoFit/>
          </a:bodyPr>
          <a:lstStyle/>
          <a:p>
            <a:r>
              <a:rPr lang="en-US" b="0"/>
              <a:t>Example data: </a:t>
            </a:r>
            <a:r>
              <a:rPr lang="en-US" b="0">
                <a:solidFill>
                  <a:schemeClr val="folHlink"/>
                </a:solidFill>
              </a:rPr>
              <a:t>Vamos</a:t>
            </a:r>
            <a:r>
              <a:rPr lang="en-US" b="0"/>
              <a:t> = </a:t>
            </a:r>
            <a:r>
              <a:rPr lang="en-US" b="0" i="1">
                <a:solidFill>
                  <a:schemeClr val="folHlink"/>
                </a:solidFill>
              </a:rPr>
              <a:t>coming-1st-pl</a:t>
            </a:r>
            <a:r>
              <a:rPr lang="en-US" b="0"/>
              <a:t> = “We’re coming”</a:t>
            </a:r>
          </a:p>
        </p:txBody>
      </p:sp>
      <p:sp>
        <p:nvSpPr>
          <p:cNvPr id="2536474" name="Text Box 26"/>
          <p:cNvSpPr txBox="1">
            <a:spLocks noChangeArrowheads="1"/>
          </p:cNvSpPr>
          <p:nvPr/>
        </p:nvSpPr>
        <p:spPr bwMode="auto">
          <a:xfrm>
            <a:off x="381000" y="3048000"/>
            <a:ext cx="3810000" cy="1431925"/>
          </a:xfrm>
          <a:prstGeom prst="rect">
            <a:avLst/>
          </a:prstGeom>
          <a:noFill/>
          <a:ln w="9525">
            <a:noFill/>
            <a:miter lim="800000"/>
            <a:headEnd/>
            <a:tailEnd/>
          </a:ln>
        </p:spPr>
        <p:txBody>
          <a:bodyPr>
            <a:prstTxWarp prst="textNoShape">
              <a:avLst/>
            </a:prstTxWarp>
            <a:spAutoFit/>
          </a:bodyPr>
          <a:lstStyle/>
          <a:p>
            <a:r>
              <a:rPr lang="en-US" sz="2200" b="0"/>
              <a:t>      The </a:t>
            </a:r>
            <a:r>
              <a:rPr lang="en-US" sz="2200" b="0">
                <a:solidFill>
                  <a:schemeClr val="folHlink"/>
                </a:solidFill>
              </a:rPr>
              <a:t>+subject-drop</a:t>
            </a:r>
            <a:r>
              <a:rPr lang="en-US" sz="2200" b="0"/>
              <a:t> grammar would have its </a:t>
            </a:r>
            <a:r>
              <a:rPr lang="en-US" sz="2200" b="0">
                <a:solidFill>
                  <a:schemeClr val="folHlink"/>
                </a:solidFill>
              </a:rPr>
              <a:t>probability increased</a:t>
            </a:r>
            <a:r>
              <a:rPr lang="en-US" sz="2200" b="0"/>
              <a:t> if it tried to analyze the data point.</a:t>
            </a:r>
          </a:p>
        </p:txBody>
      </p:sp>
      <p:sp>
        <p:nvSpPr>
          <p:cNvPr id="2536475" name="Oval 27"/>
          <p:cNvSpPr>
            <a:spLocks noChangeArrowheads="1"/>
          </p:cNvSpPr>
          <p:nvPr/>
        </p:nvSpPr>
        <p:spPr bwMode="auto">
          <a:xfrm>
            <a:off x="533400" y="3124200"/>
            <a:ext cx="304800" cy="304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36476" name="Text Box 28"/>
          <p:cNvSpPr txBox="1">
            <a:spLocks noChangeArrowheads="1"/>
          </p:cNvSpPr>
          <p:nvPr/>
        </p:nvSpPr>
        <p:spPr bwMode="auto">
          <a:xfrm>
            <a:off x="457200" y="5091113"/>
            <a:ext cx="4724400" cy="1431925"/>
          </a:xfrm>
          <a:prstGeom prst="rect">
            <a:avLst/>
          </a:prstGeom>
          <a:noFill/>
          <a:ln w="9525">
            <a:noFill/>
            <a:miter lim="800000"/>
            <a:headEnd/>
            <a:tailEnd/>
          </a:ln>
        </p:spPr>
        <p:txBody>
          <a:bodyPr>
            <a:prstTxWarp prst="textNoShape">
              <a:avLst/>
            </a:prstTxWarp>
            <a:spAutoFit/>
          </a:bodyPr>
          <a:lstStyle/>
          <a:p>
            <a:r>
              <a:rPr lang="en-US" sz="2200" b="0"/>
              <a:t>      The </a:t>
            </a:r>
            <a:r>
              <a:rPr lang="en-US" sz="2200" b="0">
                <a:solidFill>
                  <a:schemeClr val="bg2"/>
                </a:solidFill>
              </a:rPr>
              <a:t>-subject-drop</a:t>
            </a:r>
            <a:r>
              <a:rPr lang="en-US" sz="2200" b="0"/>
              <a:t> grammars would have their </a:t>
            </a:r>
            <a:r>
              <a:rPr lang="en-US" sz="2200" b="0">
                <a:solidFill>
                  <a:schemeClr val="bg2"/>
                </a:solidFill>
              </a:rPr>
              <a:t>probabilities decreased</a:t>
            </a:r>
            <a:r>
              <a:rPr lang="en-US" sz="2200" b="0"/>
              <a:t> if either of them tried to analyze the data point.</a:t>
            </a:r>
          </a:p>
        </p:txBody>
      </p:sp>
      <p:sp>
        <p:nvSpPr>
          <p:cNvPr id="2536477" name="Oval 29"/>
          <p:cNvSpPr>
            <a:spLocks noChangeArrowheads="1"/>
          </p:cNvSpPr>
          <p:nvPr/>
        </p:nvSpPr>
        <p:spPr bwMode="auto">
          <a:xfrm>
            <a:off x="533400" y="5181600"/>
            <a:ext cx="304800" cy="304800"/>
          </a:xfrm>
          <a:prstGeom prst="ellipse">
            <a:avLst/>
          </a:prstGeom>
          <a:solidFill>
            <a:schemeClr val="accent1">
              <a:alpha val="23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2536478" name="Line 30"/>
          <p:cNvSpPr>
            <a:spLocks noChangeShapeType="1"/>
          </p:cNvSpPr>
          <p:nvPr/>
        </p:nvSpPr>
        <p:spPr bwMode="auto">
          <a:xfrm>
            <a:off x="6781800" y="3048000"/>
            <a:ext cx="304800" cy="0"/>
          </a:xfrm>
          <a:prstGeom prst="line">
            <a:avLst/>
          </a:prstGeom>
          <a:noFill/>
          <a:ln w="9525">
            <a:solidFill>
              <a:schemeClr val="bg2"/>
            </a:solidFill>
            <a:round/>
            <a:headEnd/>
            <a:tailEnd type="triangle" w="med" len="med"/>
          </a:ln>
        </p:spPr>
        <p:txBody>
          <a:bodyPr wrap="none" anchor="ctr">
            <a:prstTxWarp prst="textNoShape">
              <a:avLst/>
            </a:prstTxWarp>
          </a:bodyPr>
          <a:lstStyle/>
          <a:p>
            <a:endParaRPr lang="en-US"/>
          </a:p>
        </p:txBody>
      </p:sp>
      <p:sp>
        <p:nvSpPr>
          <p:cNvPr id="2536479" name="Line 31"/>
          <p:cNvSpPr>
            <a:spLocks noChangeShapeType="1"/>
          </p:cNvSpPr>
          <p:nvPr/>
        </p:nvSpPr>
        <p:spPr bwMode="auto">
          <a:xfrm>
            <a:off x="7467600" y="4343400"/>
            <a:ext cx="304800" cy="0"/>
          </a:xfrm>
          <a:prstGeom prst="line">
            <a:avLst/>
          </a:prstGeom>
          <a:noFill/>
          <a:ln w="9525">
            <a:solidFill>
              <a:schemeClr val="bg2"/>
            </a:solidFill>
            <a:round/>
            <a:headEnd/>
            <a:tailEnd type="triangle" w="med" len="med"/>
          </a:ln>
        </p:spPr>
        <p:txBody>
          <a:bodyPr wrap="none" anchor="ctr">
            <a:prstTxWarp prst="textNoShape">
              <a:avLst/>
            </a:prstTxWarp>
          </a:bodyPr>
          <a:lstStyle/>
          <a:p>
            <a:endParaRPr lang="en-US"/>
          </a:p>
        </p:txBody>
      </p:sp>
      <p:sp>
        <p:nvSpPr>
          <p:cNvPr id="2536480" name="Line 32"/>
          <p:cNvSpPr>
            <a:spLocks noChangeShapeType="1"/>
          </p:cNvSpPr>
          <p:nvPr/>
        </p:nvSpPr>
        <p:spPr bwMode="auto">
          <a:xfrm>
            <a:off x="4800600" y="3733800"/>
            <a:ext cx="304800" cy="0"/>
          </a:xfrm>
          <a:prstGeom prst="line">
            <a:avLst/>
          </a:prstGeom>
          <a:noFill/>
          <a:ln w="9525">
            <a:solidFill>
              <a:schemeClr val="folHlink"/>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5122" name="Text Box 2"/>
          <p:cNvSpPr txBox="1">
            <a:spLocks noChangeArrowheads="1"/>
          </p:cNvSpPr>
          <p:nvPr/>
        </p:nvSpPr>
        <p:spPr bwMode="auto">
          <a:xfrm>
            <a:off x="304800" y="1371600"/>
            <a:ext cx="8839200" cy="3785652"/>
          </a:xfrm>
          <a:prstGeom prst="rect">
            <a:avLst/>
          </a:prstGeom>
          <a:noFill/>
          <a:ln w="9525">
            <a:noFill/>
            <a:miter lim="800000"/>
            <a:headEnd/>
            <a:tailEnd/>
          </a:ln>
        </p:spPr>
        <p:txBody>
          <a:bodyPr>
            <a:prstTxWarp prst="textNoShape">
              <a:avLst/>
            </a:prstTxWarp>
            <a:spAutoFit/>
          </a:bodyPr>
          <a:lstStyle/>
          <a:p>
            <a:r>
              <a:rPr lang="en-US" b="0">
                <a:solidFill>
                  <a:schemeClr val="tx2"/>
                </a:solidFill>
              </a:rPr>
              <a:t>Parameter 2: Verb Second</a:t>
            </a:r>
            <a:endParaRPr lang="en-US" b="0"/>
          </a:p>
          <a:p>
            <a:endParaRPr lang="en-US" b="0">
              <a:solidFill>
                <a:srgbClr val="B08DF6"/>
              </a:solidFill>
            </a:endParaRPr>
          </a:p>
          <a:p>
            <a:r>
              <a:rPr lang="en-US" b="0">
                <a:solidFill>
                  <a:schemeClr val="bg2"/>
                </a:solidFill>
              </a:rPr>
              <a:t>Verb</a:t>
            </a:r>
            <a:r>
              <a:rPr lang="en-US" b="0"/>
              <a:t> moves to second phrasal position, </a:t>
            </a:r>
            <a:r>
              <a:rPr lang="en-US" b="0">
                <a:solidFill>
                  <a:schemeClr val="accent2"/>
                </a:solidFill>
              </a:rPr>
              <a:t>some other phrase</a:t>
            </a:r>
            <a:r>
              <a:rPr lang="en-US" b="0"/>
              <a:t> moves to the first position (German)</a:t>
            </a:r>
          </a:p>
          <a:p>
            <a:r>
              <a:rPr lang="en-US" b="0">
                <a:solidFill>
                  <a:schemeClr val="hlink"/>
                </a:solidFill>
              </a:rPr>
              <a:t>Sarah</a:t>
            </a:r>
            <a:r>
              <a:rPr lang="en-US" b="0"/>
              <a:t>     </a:t>
            </a:r>
            <a:r>
              <a:rPr lang="en-US" b="0">
                <a:solidFill>
                  <a:schemeClr val="bg2"/>
                </a:solidFill>
              </a:rPr>
              <a:t>liest</a:t>
            </a:r>
            <a:r>
              <a:rPr lang="en-US" b="0"/>
              <a:t>    </a:t>
            </a:r>
            <a:r>
              <a:rPr lang="en-US" b="0" baseline="-25000">
                <a:solidFill>
                  <a:schemeClr val="hlink"/>
                </a:solidFill>
              </a:rPr>
              <a:t>Sarah</a:t>
            </a:r>
            <a:r>
              <a:rPr lang="en-US" b="0" baseline="-25000">
                <a:solidFill>
                  <a:srgbClr val="66FF5D"/>
                </a:solidFill>
              </a:rPr>
              <a:t>  </a:t>
            </a:r>
            <a:r>
              <a:rPr lang="en-US" b="0">
                <a:solidFill>
                  <a:schemeClr val="accent2"/>
                </a:solidFill>
              </a:rPr>
              <a:t>das Buch</a:t>
            </a:r>
            <a:r>
              <a:rPr lang="en-US" b="0">
                <a:solidFill>
                  <a:srgbClr val="F25BFF"/>
                </a:solidFill>
              </a:rPr>
              <a:t>  </a:t>
            </a:r>
            <a:r>
              <a:rPr lang="en-US" b="0" baseline="-25000">
                <a:solidFill>
                  <a:schemeClr val="bg2"/>
                </a:solidFill>
              </a:rPr>
              <a:t>liest</a:t>
            </a:r>
            <a:endParaRPr lang="en-US" b="0"/>
          </a:p>
          <a:p>
            <a:r>
              <a:rPr lang="en-US" b="0" i="1">
                <a:solidFill>
                  <a:schemeClr val="hlink"/>
                </a:solidFill>
              </a:rPr>
              <a:t>Sarah</a:t>
            </a:r>
            <a:r>
              <a:rPr lang="en-US" b="0" i="1"/>
              <a:t>     </a:t>
            </a:r>
            <a:r>
              <a:rPr lang="en-US" b="0" i="1">
                <a:solidFill>
                  <a:schemeClr val="bg2"/>
                </a:solidFill>
              </a:rPr>
              <a:t>reads</a:t>
            </a:r>
            <a:r>
              <a:rPr lang="en-US" b="0" i="1">
                <a:solidFill>
                  <a:schemeClr val="tx2"/>
                </a:solidFill>
              </a:rPr>
              <a:t> </a:t>
            </a:r>
            <a:r>
              <a:rPr lang="en-US" b="0" i="1"/>
              <a:t>        </a:t>
            </a:r>
            <a:r>
              <a:rPr lang="en-US" b="0" i="1">
                <a:solidFill>
                  <a:schemeClr val="accent2"/>
                </a:solidFill>
              </a:rPr>
              <a:t>the book</a:t>
            </a:r>
            <a:r>
              <a:rPr lang="en-US" b="0"/>
              <a:t>	  “Sarah reads the book.”</a:t>
            </a:r>
          </a:p>
          <a:p>
            <a:endParaRPr lang="en-US" b="0">
              <a:solidFill>
                <a:srgbClr val="66FF5D"/>
              </a:solidFill>
            </a:endParaRPr>
          </a:p>
          <a:p>
            <a:r>
              <a:rPr lang="en-US" b="0">
                <a:solidFill>
                  <a:srgbClr val="66FF5D"/>
                </a:solidFill>
              </a:rPr>
              <a:t>		</a:t>
            </a:r>
            <a:r>
              <a:rPr lang="en-US" b="0">
                <a:solidFill>
                  <a:schemeClr val="hlink"/>
                </a:solidFill>
              </a:rPr>
              <a:t>Sarah</a:t>
            </a:r>
            <a:r>
              <a:rPr lang="en-US" b="0" baseline="-25000">
                <a:solidFill>
                  <a:srgbClr val="66FF5D"/>
                </a:solidFill>
              </a:rPr>
              <a:t> </a:t>
            </a:r>
            <a:r>
              <a:rPr lang="en-US" b="0">
                <a:solidFill>
                  <a:schemeClr val="accent2"/>
                </a:solidFill>
              </a:rPr>
              <a:t>das Buch</a:t>
            </a:r>
            <a:r>
              <a:rPr lang="en-US" b="0">
                <a:solidFill>
                  <a:srgbClr val="F25BFF"/>
                </a:solidFill>
              </a:rPr>
              <a:t> </a:t>
            </a:r>
            <a:r>
              <a:rPr lang="en-US" b="0">
                <a:solidFill>
                  <a:schemeClr val="bg2"/>
                </a:solidFill>
              </a:rPr>
              <a:t>liest</a:t>
            </a:r>
            <a:r>
              <a:rPr lang="en-US" b="0"/>
              <a:t> </a:t>
            </a:r>
          </a:p>
          <a:p>
            <a:r>
              <a:rPr lang="en-US" b="0">
                <a:solidFill>
                  <a:srgbClr val="66FF5D"/>
                </a:solidFill>
              </a:rPr>
              <a:t>		</a:t>
            </a:r>
            <a:r>
              <a:rPr lang="en-US" b="0">
                <a:solidFill>
                  <a:schemeClr val="hlink"/>
                </a:solidFill>
              </a:rPr>
              <a:t>Sarah</a:t>
            </a:r>
            <a:r>
              <a:rPr lang="en-US" b="0">
                <a:solidFill>
                  <a:srgbClr val="66FF5D"/>
                </a:solidFill>
              </a:rPr>
              <a:t> </a:t>
            </a:r>
            <a:r>
              <a:rPr lang="en-US" b="0">
                <a:solidFill>
                  <a:schemeClr val="accent2"/>
                </a:solidFill>
              </a:rPr>
              <a:t>the book</a:t>
            </a:r>
            <a:r>
              <a:rPr lang="en-US" b="0"/>
              <a:t> </a:t>
            </a:r>
            <a:r>
              <a:rPr lang="en-US" b="0">
                <a:solidFill>
                  <a:schemeClr val="bg2"/>
                </a:solidFill>
              </a:rPr>
              <a:t>reads</a:t>
            </a:r>
            <a:endParaRPr lang="en-US" b="0"/>
          </a:p>
          <a:p>
            <a:endParaRPr lang="en-US" b="0"/>
          </a:p>
        </p:txBody>
      </p:sp>
      <p:sp>
        <p:nvSpPr>
          <p:cNvPr id="2565123" name="Rectangle 3"/>
          <p:cNvSpPr>
            <a:spLocks noGrp="1" noChangeArrowheads="1"/>
          </p:cNvSpPr>
          <p:nvPr>
            <p:ph type="title"/>
          </p:nvPr>
        </p:nvSpPr>
        <p:spPr>
          <a:xfrm>
            <a:off x="685800" y="228600"/>
            <a:ext cx="7772400" cy="1143000"/>
          </a:xfrm>
          <a:noFill/>
          <a:ln/>
        </p:spPr>
        <p:txBody>
          <a:bodyPr/>
          <a:lstStyle/>
          <a:p>
            <a:r>
              <a:rPr lang="en-US" sz="3200"/>
              <a:t>Interacting Parameters</a:t>
            </a:r>
          </a:p>
        </p:txBody>
      </p:sp>
      <p:sp>
        <p:nvSpPr>
          <p:cNvPr id="2565124" name="AutoShape 4"/>
          <p:cNvSpPr>
            <a:spLocks noChangeArrowheads="1"/>
          </p:cNvSpPr>
          <p:nvPr/>
        </p:nvSpPr>
        <p:spPr bwMode="auto">
          <a:xfrm>
            <a:off x="25146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5125" name="AutoShape 5"/>
          <p:cNvSpPr>
            <a:spLocks noChangeArrowheads="1"/>
          </p:cNvSpPr>
          <p:nvPr/>
        </p:nvSpPr>
        <p:spPr bwMode="auto">
          <a:xfrm>
            <a:off x="4572000" y="30480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5126" name="AutoShape 6"/>
          <p:cNvSpPr>
            <a:spLocks noChangeArrowheads="1"/>
          </p:cNvSpPr>
          <p:nvPr/>
        </p:nvSpPr>
        <p:spPr bwMode="auto">
          <a:xfrm>
            <a:off x="1676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sp>
        <p:nvSpPr>
          <p:cNvPr id="2565127" name="AutoShape 7"/>
          <p:cNvSpPr>
            <a:spLocks noChangeArrowheads="1"/>
          </p:cNvSpPr>
          <p:nvPr/>
        </p:nvSpPr>
        <p:spPr bwMode="auto">
          <a:xfrm>
            <a:off x="533400" y="2971800"/>
            <a:ext cx="609600" cy="228600"/>
          </a:xfrm>
          <a:prstGeom prst="roundRect">
            <a:avLst>
              <a:gd name="adj" fmla="val 16667"/>
            </a:avLst>
          </a:prstGeom>
          <a:noFill/>
          <a:ln w="9525">
            <a:noFill/>
            <a:round/>
            <a:headEnd/>
            <a:tailEnd/>
          </a:ln>
        </p:spPr>
        <p:txBody>
          <a:bodyPr wrap="none" anchor="ctr">
            <a:prstTxWarp prst="textNoShape">
              <a:avLst/>
            </a:prstTxWarp>
          </a:bodyPr>
          <a:lstStyle/>
          <a:p>
            <a:endParaRPr lang="en-US"/>
          </a:p>
        </p:txBody>
      </p:sp>
      <p:cxnSp>
        <p:nvCxnSpPr>
          <p:cNvPr id="2565128" name="AutoShape 8"/>
          <p:cNvCxnSpPr>
            <a:cxnSpLocks noChangeShapeType="1"/>
            <a:stCxn id="2565125" idx="0"/>
            <a:endCxn id="2565126" idx="0"/>
          </p:cNvCxnSpPr>
          <p:nvPr/>
        </p:nvCxnSpPr>
        <p:spPr bwMode="auto">
          <a:xfrm rot="5400000" flipH="1">
            <a:off x="3390900" y="1562100"/>
            <a:ext cx="76200" cy="2895600"/>
          </a:xfrm>
          <a:prstGeom prst="curvedConnector3">
            <a:avLst>
              <a:gd name="adj1" fmla="val 400000"/>
            </a:avLst>
          </a:prstGeom>
          <a:noFill/>
          <a:ln w="9525">
            <a:solidFill>
              <a:schemeClr val="bg2"/>
            </a:solidFill>
            <a:round/>
            <a:headEnd/>
            <a:tailEnd type="triangle" w="med" len="med"/>
          </a:ln>
        </p:spPr>
      </p:cxnSp>
      <p:cxnSp>
        <p:nvCxnSpPr>
          <p:cNvPr id="2565129" name="AutoShape 9"/>
          <p:cNvCxnSpPr>
            <a:cxnSpLocks noChangeShapeType="1"/>
            <a:stCxn id="2565124" idx="0"/>
            <a:endCxn id="2565127" idx="0"/>
          </p:cNvCxnSpPr>
          <p:nvPr/>
        </p:nvCxnSpPr>
        <p:spPr bwMode="auto">
          <a:xfrm rot="5400000" flipH="1">
            <a:off x="1790700" y="2019300"/>
            <a:ext cx="76200" cy="1981200"/>
          </a:xfrm>
          <a:prstGeom prst="curvedConnector3">
            <a:avLst>
              <a:gd name="adj1" fmla="val 400000"/>
            </a:avLst>
          </a:prstGeom>
          <a:noFill/>
          <a:ln w="9525">
            <a:solidFill>
              <a:schemeClr val="hlink"/>
            </a:solidFill>
            <a:round/>
            <a:headEnd/>
            <a:tailEnd type="triangle" w="med" len="med"/>
          </a:ln>
        </p:spPr>
      </p:cxnSp>
      <p:sp>
        <p:nvSpPr>
          <p:cNvPr id="2565130" name="Text Box 10"/>
          <p:cNvSpPr txBox="1">
            <a:spLocks noChangeArrowheads="1"/>
          </p:cNvSpPr>
          <p:nvPr/>
        </p:nvSpPr>
        <p:spPr bwMode="auto">
          <a:xfrm>
            <a:off x="4114800" y="5181600"/>
            <a:ext cx="4154488" cy="436563"/>
          </a:xfrm>
          <a:prstGeom prst="rect">
            <a:avLst/>
          </a:prstGeom>
          <a:noFill/>
          <a:ln w="9525">
            <a:solidFill>
              <a:schemeClr val="tx2"/>
            </a:solidFill>
            <a:miter lim="800000"/>
            <a:headEnd/>
            <a:tailEnd/>
          </a:ln>
        </p:spPr>
        <p:txBody>
          <a:bodyPr wrap="none">
            <a:prstTxWarp prst="textNoShape">
              <a:avLst/>
            </a:prstTxWarp>
            <a:spAutoFit/>
          </a:bodyPr>
          <a:lstStyle/>
          <a:p>
            <a:r>
              <a:rPr lang="en-US" sz="2200" b="0" i="1">
                <a:solidFill>
                  <a:schemeClr val="tx2"/>
                </a:solidFill>
              </a:rPr>
              <a:t>Underlying form of the sentence</a:t>
            </a:r>
          </a:p>
        </p:txBody>
      </p:sp>
      <p:sp>
        <p:nvSpPr>
          <p:cNvPr id="11" name="Oval 10"/>
          <p:cNvSpPr>
            <a:spLocks noChangeArrowheads="1"/>
          </p:cNvSpPr>
          <p:nvPr/>
        </p:nvSpPr>
        <p:spPr bwMode="auto">
          <a:xfrm>
            <a:off x="4114800" y="13716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
        <p:nvSpPr>
          <p:cNvPr id="12" name="Oval 32"/>
          <p:cNvSpPr>
            <a:spLocks noChangeArrowheads="1"/>
          </p:cNvSpPr>
          <p:nvPr/>
        </p:nvSpPr>
        <p:spPr bwMode="auto">
          <a:xfrm>
            <a:off x="4114800" y="1752600"/>
            <a:ext cx="304800" cy="304800"/>
          </a:xfrm>
          <a:prstGeom prst="ellipse">
            <a:avLst/>
          </a:prstGeom>
          <a:solidFill>
            <a:schemeClr val="accent6">
              <a:alpha val="41000"/>
            </a:schemeClr>
          </a:solidFill>
          <a:ln w="38100">
            <a:solidFill>
              <a:schemeClr val="tx1"/>
            </a:solidFill>
            <a:prstDash val="dash"/>
            <a:round/>
            <a:headEnd/>
            <a:tailEnd/>
          </a:ln>
        </p:spPr>
        <p:txBody>
          <a:bodyPr wrap="none" anchor="ctr">
            <a:prstTxWarp prst="textNoShape">
              <a:avLst/>
            </a:prstTxWarp>
          </a:bodyPr>
          <a:lstStyle/>
          <a:p>
            <a:endParaRPr lang="en-US"/>
          </a:p>
        </p:txBody>
      </p:sp>
      <p:sp>
        <p:nvSpPr>
          <p:cNvPr id="13" name="Oval 12"/>
          <p:cNvSpPr>
            <a:spLocks noChangeArrowheads="1"/>
          </p:cNvSpPr>
          <p:nvPr/>
        </p:nvSpPr>
        <p:spPr bwMode="auto">
          <a:xfrm>
            <a:off x="5410200" y="2590800"/>
            <a:ext cx="304800" cy="304800"/>
          </a:xfrm>
          <a:prstGeom prst="ellipse">
            <a:avLst/>
          </a:prstGeom>
          <a:solidFill>
            <a:schemeClr val="accent6"/>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D8DCFF"/>
      </a:lt1>
      <a:dk2>
        <a:srgbClr val="4414A7"/>
      </a:dk2>
      <a:lt2>
        <a:srgbClr val="0006FF"/>
      </a:lt2>
      <a:accent1>
        <a:srgbClr val="0D585D"/>
      </a:accent1>
      <a:accent2>
        <a:srgbClr val="A519B9"/>
      </a:accent2>
      <a:accent3>
        <a:srgbClr val="E9EBFF"/>
      </a:accent3>
      <a:accent4>
        <a:srgbClr val="000000"/>
      </a:accent4>
      <a:accent5>
        <a:srgbClr val="AAB4B6"/>
      </a:accent5>
      <a:accent6>
        <a:srgbClr val="9516A7"/>
      </a:accent6>
      <a:hlink>
        <a:srgbClr val="0F591E"/>
      </a:hlink>
      <a:folHlink>
        <a:srgbClr val="76154B"/>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Endymion:Applications:Microsoft Office 2004:Templates:Presentations:Designs:Blank Presentation</Template>
  <TotalTime>11382</TotalTime>
  <Words>6069</Words>
  <Application>Microsoft Macintosh PowerPoint</Application>
  <PresentationFormat>On-screen Show (4:3)</PresentationFormat>
  <Paragraphs>1068</Paragraphs>
  <Slides>85</Slides>
  <Notes>49</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85</vt:i4>
      </vt:variant>
    </vt:vector>
  </HeadingPairs>
  <TitlesOfParts>
    <vt:vector size="92" baseType="lpstr">
      <vt:lpstr>Arial</vt:lpstr>
      <vt:lpstr>ＭＳ Ｐゴシック</vt:lpstr>
      <vt:lpstr>Osaka</vt:lpstr>
      <vt:lpstr>Times</vt:lpstr>
      <vt:lpstr>Symbol</vt:lpstr>
      <vt:lpstr>Times New Roman</vt:lpstr>
      <vt:lpstr>Blank Presentation</vt:lpstr>
      <vt:lpstr>Psych 156A/ Ling 150: Acquisition of Language II</vt:lpstr>
      <vt:lpstr>Announcements</vt:lpstr>
      <vt:lpstr>Language Variation: Recap from before</vt:lpstr>
      <vt:lpstr>Issue from last time: Learning parameter values</vt:lpstr>
      <vt:lpstr>Slide 5</vt:lpstr>
      <vt:lpstr>Slide 6</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Interacting Parameters</vt:lpstr>
      <vt:lpstr>Learning Structure with Statistical Learning:  The Relation Between  Linguistic Parameters and Probability</vt:lpstr>
      <vt:lpstr>Learning Complex Systems Like Language</vt:lpstr>
      <vt:lpstr>Learning Complex Systems Like Language</vt:lpstr>
      <vt:lpstr>Learning Complex Systems Like Language</vt:lpstr>
      <vt:lpstr>Linguistic Knowledge for Learning Structure</vt:lpstr>
      <vt:lpstr>Yang (2004): Variational Learning</vt:lpstr>
      <vt:lpstr>Yang (2004): Variational Learning</vt:lpstr>
      <vt:lpstr>Yang (2004): Variational Learning</vt:lpstr>
      <vt:lpstr>Yang (2004): Variational Learning</vt:lpstr>
      <vt:lpstr>Variational Learning Details</vt:lpstr>
      <vt:lpstr>Variational Learning Details</vt:lpstr>
      <vt:lpstr>Variational Learning Details</vt:lpstr>
      <vt:lpstr>Variational Learning Details</vt:lpstr>
      <vt:lpstr>The Power of Unambiguous Data</vt:lpstr>
      <vt:lpstr>Unambiguous data</vt:lpstr>
      <vt:lpstr>Slide 37</vt:lpstr>
      <vt:lpstr>Slide 38</vt:lpstr>
      <vt:lpstr>Slide 39</vt:lpstr>
      <vt:lpstr>Slide 40</vt:lpstr>
      <vt:lpstr>Unambiguous issues</vt:lpstr>
      <vt:lpstr>Unambiguous issues</vt:lpstr>
      <vt:lpstr>Unambiguous issues</vt:lpstr>
      <vt:lpstr>Unambiguous issues</vt:lpstr>
      <vt:lpstr>Unambiguous issues</vt:lpstr>
      <vt:lpstr>Unambiguous issues</vt:lpstr>
      <vt:lpstr>Unambiguous issues</vt:lpstr>
      <vt:lpstr>Using parameters</vt:lpstr>
      <vt:lpstr>The Learning Algorithm</vt:lpstr>
      <vt:lpstr>The Learning Algorithm</vt:lpstr>
      <vt:lpstr>Slide 51</vt:lpstr>
      <vt:lpstr>The Learning Algorithm</vt:lpstr>
      <vt:lpstr>Slide 53</vt:lpstr>
      <vt:lpstr>Unambiguous data</vt:lpstr>
      <vt:lpstr>Unambiguous issues – no more!</vt:lpstr>
      <vt:lpstr>Unambiguous issues – no more!</vt:lpstr>
      <vt:lpstr>Unambiguous issues – no more!</vt:lpstr>
      <vt:lpstr>Unambiguous issues – no more!</vt:lpstr>
      <vt:lpstr>Unambiguous Data</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Yang 2004:  Unambiguous Data Learning Examples</vt:lpstr>
      <vt:lpstr>Summary:  Variational Learning for Language Structure</vt:lpstr>
      <vt:lpstr>Questions?</vt:lpstr>
      <vt:lpstr>Variational Learning Details</vt:lpstr>
      <vt:lpstr>Variational Learning Details</vt:lpstr>
      <vt:lpstr>Variational Learning Details</vt:lpstr>
    </vt:vector>
  </TitlesOfParts>
  <Company>Computing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 229: Language Acquisition</dc:title>
  <dc:creator>Computing Services</dc:creator>
  <cp:lastModifiedBy>Lisa Pearl</cp:lastModifiedBy>
  <cp:revision>890</cp:revision>
  <dcterms:created xsi:type="dcterms:W3CDTF">2012-05-31T22:04:53Z</dcterms:created>
  <dcterms:modified xsi:type="dcterms:W3CDTF">2012-06-01T00:33:44Z</dcterms:modified>
</cp:coreProperties>
</file>