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notesSlides/notesSlide55.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56.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12"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F881A"/>
    <a:srgbClr val="CA3109"/>
    <a:srgbClr val="FFFFFF"/>
    <a:srgbClr val="C29E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9193" autoAdjust="0"/>
    <p:restoredTop sz="90929"/>
  </p:normalViewPr>
  <p:slideViewPr>
    <p:cSldViewPr>
      <p:cViewPr varScale="1">
        <p:scale>
          <a:sx n="141" d="100"/>
          <a:sy n="141" d="100"/>
        </p:scale>
        <p:origin x="-2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76A16CEE-1A4E-4545-AF81-E7775AD4B84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B184E3-9D27-3E4B-82E8-3458AAB46750}" type="slidenum">
              <a:rPr lang="en-US"/>
              <a:pPr/>
              <a:t>1</a:t>
            </a:fld>
            <a:endParaRPr lang="en-US"/>
          </a:p>
        </p:txBody>
      </p:sp>
      <p:sp>
        <p:nvSpPr>
          <p:cNvPr id="10813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13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ED91A-FCBD-1A44-84B8-4705EB1F69ED}" type="slidenum">
              <a:rPr lang="en-US"/>
              <a:pPr/>
              <a:t>10</a:t>
            </a:fld>
            <a:endParaRPr lang="en-US"/>
          </a:p>
        </p:txBody>
      </p:sp>
      <p:sp>
        <p:nvSpPr>
          <p:cNvPr id="15841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841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F8D92-EACB-6541-BE18-CA7CF1B3956A}" type="slidenum">
              <a:rPr lang="en-US"/>
              <a:pPr/>
              <a:t>11</a:t>
            </a:fld>
            <a:endParaRPr lang="en-US"/>
          </a:p>
        </p:txBody>
      </p:sp>
      <p:sp>
        <p:nvSpPr>
          <p:cNvPr id="15861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861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33C5A-9165-C345-8A7B-A2678AE5D533}" type="slidenum">
              <a:rPr lang="en-US"/>
              <a:pPr/>
              <a:t>12</a:t>
            </a:fld>
            <a:endParaRPr lang="en-US"/>
          </a:p>
        </p:txBody>
      </p:sp>
      <p:sp>
        <p:nvSpPr>
          <p:cNvPr id="15882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882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FF51F-61F4-5E44-9DDF-07E6AB814681}" type="slidenum">
              <a:rPr lang="en-US"/>
              <a:pPr/>
              <a:t>13</a:t>
            </a:fld>
            <a:endParaRPr lang="en-US"/>
          </a:p>
        </p:txBody>
      </p:sp>
      <p:sp>
        <p:nvSpPr>
          <p:cNvPr id="15902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02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51ED3-1C14-A547-82EF-0CAD9E8AC344}" type="slidenum">
              <a:rPr lang="en-US"/>
              <a:pPr/>
              <a:t>14</a:t>
            </a:fld>
            <a:endParaRPr lang="en-US"/>
          </a:p>
        </p:txBody>
      </p:sp>
      <p:sp>
        <p:nvSpPr>
          <p:cNvPr id="15923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23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352BD-E4A9-104C-9232-93C0881C705A}" type="slidenum">
              <a:rPr lang="en-US"/>
              <a:pPr/>
              <a:t>15</a:t>
            </a:fld>
            <a:endParaRPr lang="en-US"/>
          </a:p>
        </p:txBody>
      </p:sp>
      <p:sp>
        <p:nvSpPr>
          <p:cNvPr id="15943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43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4A6557-06FF-3345-A4ED-571111B75ABB}" type="slidenum">
              <a:rPr lang="en-US"/>
              <a:pPr/>
              <a:t>17</a:t>
            </a:fld>
            <a:endParaRPr lang="en-US"/>
          </a:p>
        </p:txBody>
      </p:sp>
      <p:sp>
        <p:nvSpPr>
          <p:cNvPr id="15964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64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FD155-2B56-C14F-A0A9-D074EF447E20}" type="slidenum">
              <a:rPr lang="en-US"/>
              <a:pPr/>
              <a:t>18</a:t>
            </a:fld>
            <a:endParaRPr lang="en-US"/>
          </a:p>
        </p:txBody>
      </p:sp>
      <p:sp>
        <p:nvSpPr>
          <p:cNvPr id="15984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84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A99D4-686A-F444-9B17-3E41AB9D2EB8}" type="slidenum">
              <a:rPr lang="en-US"/>
              <a:pPr/>
              <a:t>19</a:t>
            </a:fld>
            <a:endParaRPr lang="en-US"/>
          </a:p>
        </p:txBody>
      </p:sp>
      <p:sp>
        <p:nvSpPr>
          <p:cNvPr id="16005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005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65D3C-D331-9844-911F-9F7BF2C1EC9F}" type="slidenum">
              <a:rPr lang="en-US"/>
              <a:pPr/>
              <a:t>20</a:t>
            </a:fld>
            <a:endParaRPr lang="en-US"/>
          </a:p>
        </p:txBody>
      </p:sp>
      <p:sp>
        <p:nvSpPr>
          <p:cNvPr id="16025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025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36BA9-2BAD-2747-9772-213109A224CA}" type="slidenum">
              <a:rPr lang="en-US"/>
              <a:pPr/>
              <a:t>2</a:t>
            </a:fld>
            <a:endParaRPr lang="en-US"/>
          </a:p>
        </p:txBody>
      </p:sp>
      <p:sp>
        <p:nvSpPr>
          <p:cNvPr id="15677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77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36118-4EA6-6A4C-8374-588E0B017FF3}" type="slidenum">
              <a:rPr lang="en-US"/>
              <a:pPr/>
              <a:t>21</a:t>
            </a:fld>
            <a:endParaRPr lang="en-US"/>
          </a:p>
        </p:txBody>
      </p:sp>
      <p:sp>
        <p:nvSpPr>
          <p:cNvPr id="16046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046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2651D-F923-254E-B669-48D55F0988DE}" type="slidenum">
              <a:rPr lang="en-US"/>
              <a:pPr/>
              <a:t>22</a:t>
            </a:fld>
            <a:endParaRPr lang="en-US"/>
          </a:p>
        </p:txBody>
      </p:sp>
      <p:sp>
        <p:nvSpPr>
          <p:cNvPr id="16066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066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B0BE8-8231-F945-8360-D7201BCD0247}" type="slidenum">
              <a:rPr lang="en-US"/>
              <a:pPr/>
              <a:t>23</a:t>
            </a:fld>
            <a:endParaRPr lang="en-US"/>
          </a:p>
        </p:txBody>
      </p:sp>
      <p:sp>
        <p:nvSpPr>
          <p:cNvPr id="16087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087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5298FF-4419-714E-A3A9-B23EC51CDBBC}" type="slidenum">
              <a:rPr lang="en-US"/>
              <a:pPr/>
              <a:t>24</a:t>
            </a:fld>
            <a:endParaRPr lang="en-US"/>
          </a:p>
        </p:txBody>
      </p:sp>
      <p:sp>
        <p:nvSpPr>
          <p:cNvPr id="161075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107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AD960-E87A-7A4F-82F0-539F6AB6D6D3}" type="slidenum">
              <a:rPr lang="en-US"/>
              <a:pPr/>
              <a:t>25</a:t>
            </a:fld>
            <a:endParaRPr lang="en-US"/>
          </a:p>
        </p:txBody>
      </p:sp>
      <p:sp>
        <p:nvSpPr>
          <p:cNvPr id="161280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1280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9131F-14EA-474B-97DD-881934C1D4C9}" type="slidenum">
              <a:rPr lang="en-US"/>
              <a:pPr/>
              <a:t>26</a:t>
            </a:fld>
            <a:endParaRPr lang="en-US"/>
          </a:p>
        </p:txBody>
      </p:sp>
      <p:sp>
        <p:nvSpPr>
          <p:cNvPr id="16148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148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7BC48-F91F-DF49-95CE-944DF3FBE798}" type="slidenum">
              <a:rPr lang="en-US"/>
              <a:pPr/>
              <a:t>27</a:t>
            </a:fld>
            <a:endParaRPr lang="en-US"/>
          </a:p>
        </p:txBody>
      </p:sp>
      <p:sp>
        <p:nvSpPr>
          <p:cNvPr id="16168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168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BB38F-2535-1449-9A84-1B6A7072FDF3}" type="slidenum">
              <a:rPr lang="en-US"/>
              <a:pPr/>
              <a:t>28</a:t>
            </a:fld>
            <a:endParaRPr lang="en-US"/>
          </a:p>
        </p:txBody>
      </p:sp>
      <p:sp>
        <p:nvSpPr>
          <p:cNvPr id="16189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189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CAC13-802E-4E49-90EC-50CD4C5175DD}" type="slidenum">
              <a:rPr lang="en-US"/>
              <a:pPr/>
              <a:t>29</a:t>
            </a:fld>
            <a:endParaRPr lang="en-US"/>
          </a:p>
        </p:txBody>
      </p:sp>
      <p:sp>
        <p:nvSpPr>
          <p:cNvPr id="16209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209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D6CB3-69CB-664C-A998-2F246EBDE3E4}" type="slidenum">
              <a:rPr lang="en-US"/>
              <a:pPr/>
              <a:t>30</a:t>
            </a:fld>
            <a:endParaRPr lang="en-US"/>
          </a:p>
        </p:txBody>
      </p:sp>
      <p:sp>
        <p:nvSpPr>
          <p:cNvPr id="16230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230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02831-82DA-C840-9511-8F03CB1F8143}" type="slidenum">
              <a:rPr lang="en-US"/>
              <a:pPr/>
              <a:t>3</a:t>
            </a:fld>
            <a:endParaRPr lang="en-US"/>
          </a:p>
        </p:txBody>
      </p:sp>
      <p:sp>
        <p:nvSpPr>
          <p:cNvPr id="15697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97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20F05-7198-2D4D-8855-E0848CEA306A}" type="slidenum">
              <a:rPr lang="en-US"/>
              <a:pPr/>
              <a:t>31</a:t>
            </a:fld>
            <a:endParaRPr lang="en-US"/>
          </a:p>
        </p:txBody>
      </p:sp>
      <p:sp>
        <p:nvSpPr>
          <p:cNvPr id="16250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250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FCA20-F39B-6B48-930B-97E902517CB9}" type="slidenum">
              <a:rPr lang="en-US"/>
              <a:pPr/>
              <a:t>32</a:t>
            </a:fld>
            <a:endParaRPr lang="en-US"/>
          </a:p>
        </p:txBody>
      </p:sp>
      <p:sp>
        <p:nvSpPr>
          <p:cNvPr id="16271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271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C1F99-9A77-8944-BB62-AC38A296B151}" type="slidenum">
              <a:rPr lang="en-US"/>
              <a:pPr/>
              <a:t>33</a:t>
            </a:fld>
            <a:endParaRPr lang="en-US"/>
          </a:p>
        </p:txBody>
      </p:sp>
      <p:sp>
        <p:nvSpPr>
          <p:cNvPr id="16291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291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42CB6-8349-5D45-BF80-08882C8A8EE3}" type="slidenum">
              <a:rPr lang="en-US"/>
              <a:pPr/>
              <a:t>34</a:t>
            </a:fld>
            <a:endParaRPr lang="en-US"/>
          </a:p>
        </p:txBody>
      </p:sp>
      <p:sp>
        <p:nvSpPr>
          <p:cNvPr id="16312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12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99273-9143-0F48-9706-6F183FE5B2D3}" type="slidenum">
              <a:rPr lang="en-US"/>
              <a:pPr/>
              <a:t>35</a:t>
            </a:fld>
            <a:endParaRPr lang="en-US"/>
          </a:p>
        </p:txBody>
      </p:sp>
      <p:sp>
        <p:nvSpPr>
          <p:cNvPr id="16332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32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7A06D-D650-0B40-98B5-6CE46132381F}" type="slidenum">
              <a:rPr lang="en-US"/>
              <a:pPr/>
              <a:t>36</a:t>
            </a:fld>
            <a:endParaRPr lang="en-US"/>
          </a:p>
        </p:txBody>
      </p:sp>
      <p:sp>
        <p:nvSpPr>
          <p:cNvPr id="16353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53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E5922-D026-E343-A047-ABB26DBD57DE}" type="slidenum">
              <a:rPr lang="en-US"/>
              <a:pPr/>
              <a:t>37</a:t>
            </a:fld>
            <a:endParaRPr lang="en-US"/>
          </a:p>
        </p:txBody>
      </p:sp>
      <p:sp>
        <p:nvSpPr>
          <p:cNvPr id="16373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73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26846-E8A1-BD43-BF1D-D1EBFF8D36A9}" type="slidenum">
              <a:rPr lang="en-US"/>
              <a:pPr/>
              <a:t>38</a:t>
            </a:fld>
            <a:endParaRPr lang="en-US"/>
          </a:p>
        </p:txBody>
      </p:sp>
      <p:sp>
        <p:nvSpPr>
          <p:cNvPr id="16394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94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B3EFE-0397-DB40-A602-DAB517D6420B}" type="slidenum">
              <a:rPr lang="en-US"/>
              <a:pPr/>
              <a:t>39</a:t>
            </a:fld>
            <a:endParaRPr lang="en-US"/>
          </a:p>
        </p:txBody>
      </p:sp>
      <p:sp>
        <p:nvSpPr>
          <p:cNvPr id="16414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14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829C18-C762-464C-9AA6-03ED7C8ED058}" type="slidenum">
              <a:rPr lang="en-US"/>
              <a:pPr/>
              <a:t>40</a:t>
            </a:fld>
            <a:endParaRPr lang="en-US"/>
          </a:p>
        </p:txBody>
      </p:sp>
      <p:sp>
        <p:nvSpPr>
          <p:cNvPr id="16435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35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6D835-A88D-7149-8490-BF80189108C0}" type="slidenum">
              <a:rPr lang="en-US"/>
              <a:pPr/>
              <a:t>4</a:t>
            </a:fld>
            <a:endParaRPr lang="en-US"/>
          </a:p>
        </p:txBody>
      </p:sp>
      <p:sp>
        <p:nvSpPr>
          <p:cNvPr id="15718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18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6DED3-9EFA-6345-9269-FCBD4325E5E6}" type="slidenum">
              <a:rPr lang="en-US"/>
              <a:pPr/>
              <a:t>41</a:t>
            </a:fld>
            <a:endParaRPr lang="en-US"/>
          </a:p>
        </p:txBody>
      </p:sp>
      <p:sp>
        <p:nvSpPr>
          <p:cNvPr id="16455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55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25A4F-9829-BC4A-AA48-4D0F2C1A739F}" type="slidenum">
              <a:rPr lang="en-US"/>
              <a:pPr/>
              <a:t>42</a:t>
            </a:fld>
            <a:endParaRPr lang="en-US"/>
          </a:p>
        </p:txBody>
      </p:sp>
      <p:sp>
        <p:nvSpPr>
          <p:cNvPr id="16476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76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9AAB3-1D16-7E49-B1B8-925FB7E35129}" type="slidenum">
              <a:rPr lang="en-US"/>
              <a:pPr/>
              <a:t>43</a:t>
            </a:fld>
            <a:endParaRPr lang="en-US"/>
          </a:p>
        </p:txBody>
      </p:sp>
      <p:sp>
        <p:nvSpPr>
          <p:cNvPr id="16496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96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E2153F-3082-7944-BA6C-20BB812A0720}" type="slidenum">
              <a:rPr lang="en-US"/>
              <a:pPr/>
              <a:t>44</a:t>
            </a:fld>
            <a:endParaRPr lang="en-US"/>
          </a:p>
        </p:txBody>
      </p:sp>
      <p:sp>
        <p:nvSpPr>
          <p:cNvPr id="16517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517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E365F-F8F4-9146-AC48-1D6B8A64260A}" type="slidenum">
              <a:rPr lang="en-US"/>
              <a:pPr/>
              <a:t>45</a:t>
            </a:fld>
            <a:endParaRPr lang="en-US"/>
          </a:p>
        </p:txBody>
      </p:sp>
      <p:sp>
        <p:nvSpPr>
          <p:cNvPr id="16537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537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AA9C1-74EC-4142-ABBF-6D352AAC5DB5}" type="slidenum">
              <a:rPr lang="en-US"/>
              <a:pPr/>
              <a:t>46</a:t>
            </a:fld>
            <a:endParaRPr lang="en-US"/>
          </a:p>
        </p:txBody>
      </p:sp>
      <p:sp>
        <p:nvSpPr>
          <p:cNvPr id="16558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5581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D42520-7996-9D40-9B8B-7FB93332C9DD}" type="slidenum">
              <a:rPr lang="en-US"/>
              <a:pPr/>
              <a:t>47</a:t>
            </a:fld>
            <a:endParaRPr lang="en-US"/>
          </a:p>
        </p:txBody>
      </p:sp>
      <p:sp>
        <p:nvSpPr>
          <p:cNvPr id="16578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578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B89FF-1A9A-2243-95A1-95BC3F98B99A}" type="slidenum">
              <a:rPr lang="en-US"/>
              <a:pPr/>
              <a:t>48</a:t>
            </a:fld>
            <a:endParaRPr lang="en-US"/>
          </a:p>
        </p:txBody>
      </p:sp>
      <p:sp>
        <p:nvSpPr>
          <p:cNvPr id="16599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599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E5EAB-F1F5-3840-8EB1-238115EE4B00}" type="slidenum">
              <a:rPr lang="en-US"/>
              <a:pPr/>
              <a:t>49</a:t>
            </a:fld>
            <a:endParaRPr lang="en-US"/>
          </a:p>
        </p:txBody>
      </p:sp>
      <p:sp>
        <p:nvSpPr>
          <p:cNvPr id="166195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619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E7333-DEEA-2342-9E05-4D0F77679E52}" type="slidenum">
              <a:rPr lang="en-US"/>
              <a:pPr/>
              <a:t>50</a:t>
            </a:fld>
            <a:endParaRPr lang="en-US"/>
          </a:p>
        </p:txBody>
      </p:sp>
      <p:sp>
        <p:nvSpPr>
          <p:cNvPr id="166400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6400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5959A-F250-E740-83C3-A87892F96AB3}" type="slidenum">
              <a:rPr lang="en-US"/>
              <a:pPr/>
              <a:t>5</a:t>
            </a:fld>
            <a:endParaRPr lang="en-US"/>
          </a:p>
        </p:txBody>
      </p:sp>
      <p:sp>
        <p:nvSpPr>
          <p:cNvPr id="15738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38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7A123-A17D-B543-B184-29BCD651390F}" type="slidenum">
              <a:rPr lang="en-US"/>
              <a:pPr/>
              <a:t>51</a:t>
            </a:fld>
            <a:endParaRPr lang="en-US"/>
          </a:p>
        </p:txBody>
      </p:sp>
      <p:sp>
        <p:nvSpPr>
          <p:cNvPr id="16660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660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AA4A5-F665-204E-BA01-16F4648B5C2C}" type="slidenum">
              <a:rPr lang="en-US"/>
              <a:pPr/>
              <a:t>52</a:t>
            </a:fld>
            <a:endParaRPr lang="en-US"/>
          </a:p>
        </p:txBody>
      </p:sp>
      <p:sp>
        <p:nvSpPr>
          <p:cNvPr id="16680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680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4BF05-98BF-0743-95FE-580FF6E64D51}" type="slidenum">
              <a:rPr lang="en-US"/>
              <a:pPr/>
              <a:t>53</a:t>
            </a:fld>
            <a:endParaRPr lang="en-US"/>
          </a:p>
        </p:txBody>
      </p:sp>
      <p:sp>
        <p:nvSpPr>
          <p:cNvPr id="16701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701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A5133-C7E4-754C-9E9F-04D531198344}" type="slidenum">
              <a:rPr lang="en-US"/>
              <a:pPr/>
              <a:t>54</a:t>
            </a:fld>
            <a:endParaRPr lang="en-US"/>
          </a:p>
        </p:txBody>
      </p:sp>
      <p:sp>
        <p:nvSpPr>
          <p:cNvPr id="16721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721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4F183-7DE5-454A-AFD2-02C6CC9910DF}" type="slidenum">
              <a:rPr lang="en-US"/>
              <a:pPr/>
              <a:t>55</a:t>
            </a:fld>
            <a:endParaRPr lang="en-US"/>
          </a:p>
        </p:txBody>
      </p:sp>
      <p:sp>
        <p:nvSpPr>
          <p:cNvPr id="16742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742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00C3D-3D91-A94C-8145-FC7FD2291959}" type="slidenum">
              <a:rPr lang="en-US"/>
              <a:pPr/>
              <a:t>56</a:t>
            </a:fld>
            <a:endParaRPr lang="en-US"/>
          </a:p>
        </p:txBody>
      </p:sp>
      <p:sp>
        <p:nvSpPr>
          <p:cNvPr id="16762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762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820C82-5004-9340-B4B1-223851980C9C}" type="slidenum">
              <a:rPr lang="en-US"/>
              <a:pPr/>
              <a:t>57</a:t>
            </a:fld>
            <a:endParaRPr lang="en-US"/>
          </a:p>
        </p:txBody>
      </p:sp>
      <p:sp>
        <p:nvSpPr>
          <p:cNvPr id="16783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783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9E77F-8896-F342-8EBE-C0E8954976C0}" type="slidenum">
              <a:rPr lang="en-US"/>
              <a:pPr/>
              <a:t>6</a:t>
            </a:fld>
            <a:endParaRPr lang="en-US"/>
          </a:p>
        </p:txBody>
      </p:sp>
      <p:sp>
        <p:nvSpPr>
          <p:cNvPr id="15759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59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74ADD-81B6-E64C-A87F-CC83897C68E7}" type="slidenum">
              <a:rPr lang="en-US"/>
              <a:pPr/>
              <a:t>7</a:t>
            </a:fld>
            <a:endParaRPr lang="en-US"/>
          </a:p>
        </p:txBody>
      </p:sp>
      <p:sp>
        <p:nvSpPr>
          <p:cNvPr id="15779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79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1E5E0-52A7-464A-B0D9-A9A41F5D1009}" type="slidenum">
              <a:rPr lang="en-US"/>
              <a:pPr/>
              <a:t>8</a:t>
            </a:fld>
            <a:endParaRPr lang="en-US"/>
          </a:p>
        </p:txBody>
      </p:sp>
      <p:sp>
        <p:nvSpPr>
          <p:cNvPr id="15800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800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0C6A6-7151-0E48-96D9-55F2061A7F87}" type="slidenum">
              <a:rPr lang="en-US"/>
              <a:pPr/>
              <a:t>9</a:t>
            </a:fld>
            <a:endParaRPr lang="en-US"/>
          </a:p>
        </p:txBody>
      </p:sp>
      <p:sp>
        <p:nvSpPr>
          <p:cNvPr id="15820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820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8B14296F-1C9D-C748-AC55-8A46F7F6B75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23FEB8-35E5-3C4F-8373-8AFD4E21085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6FBDDB-FC43-954A-ADC9-28B5E0B5A5B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217276-C2EB-2D47-A36A-154E49AB2CF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56E295-7A8A-704F-A8E5-71775AA35D1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49E825-B5B9-0C44-9785-D26CB9BB655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FC3A248-9D98-FD44-A63F-D2AC1D78295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9A869B8-B355-054D-892D-19B36DB543F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BF4811C-EA42-9346-A154-AEA6E56342B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97DB70-4E47-AB47-8DE0-5B33EDEF4C4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7B3C72-8772-5247-B299-388CDD725CD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46995E8E-3066-D242-B066-C7B759560E8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2pPr>
      <a:lvl3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3pPr>
      <a:lvl4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4pPr>
      <a:lvl5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5pPr>
      <a:lvl6pPr marL="4572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6pPr>
      <a:lvl7pPr marL="9144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7pPr>
      <a:lvl8pPr marL="13716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8pPr>
      <a:lvl9pPr marL="18288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0322" name="Rectangle 2"/>
          <p:cNvSpPr>
            <a:spLocks noGrp="1" noChangeArrowheads="1"/>
          </p:cNvSpPr>
          <p:nvPr>
            <p:ph type="ctrTitle"/>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1080323" name="Rectangle 3"/>
          <p:cNvSpPr>
            <a:spLocks noGrp="1" noChangeArrowheads="1"/>
          </p:cNvSpPr>
          <p:nvPr>
            <p:ph type="subTitle" idx="1"/>
          </p:nvPr>
        </p:nvSpPr>
        <p:spPr>
          <a:xfrm>
            <a:off x="457200" y="3352800"/>
            <a:ext cx="8229600" cy="1752600"/>
          </a:xfrm>
        </p:spPr>
        <p:txBody>
          <a:bodyPr/>
          <a:lstStyle/>
          <a:p>
            <a:r>
              <a:rPr lang="en-US"/>
              <a:t>Lecture 12</a:t>
            </a:r>
          </a:p>
          <a:p>
            <a:r>
              <a:rPr lang="en-US"/>
              <a:t>Poverty of the Stimulus 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3106" name="Rectangle 2"/>
          <p:cNvSpPr>
            <a:spLocks noGrp="1" noChangeArrowheads="1"/>
          </p:cNvSpPr>
          <p:nvPr>
            <p:ph type="title"/>
          </p:nvPr>
        </p:nvSpPr>
        <p:spPr>
          <a:xfrm>
            <a:off x="609600" y="152400"/>
            <a:ext cx="7772400" cy="1143000"/>
          </a:xfrm>
        </p:spPr>
        <p:txBody>
          <a:bodyPr/>
          <a:lstStyle/>
          <a:p>
            <a:r>
              <a:rPr lang="en-US" sz="3200"/>
              <a:t>So what’s the problem?</a:t>
            </a:r>
          </a:p>
        </p:txBody>
      </p:sp>
      <p:sp>
        <p:nvSpPr>
          <p:cNvPr id="1583107" name="Text Box 3"/>
          <p:cNvSpPr txBox="1">
            <a:spLocks noChangeArrowheads="1"/>
          </p:cNvSpPr>
          <p:nvPr/>
        </p:nvSpPr>
        <p:spPr bwMode="auto">
          <a:xfrm>
            <a:off x="228600" y="1371600"/>
            <a:ext cx="8610600" cy="2282825"/>
          </a:xfrm>
          <a:prstGeom prst="rect">
            <a:avLst/>
          </a:prstGeom>
          <a:noFill/>
          <a:ln w="9525">
            <a:noFill/>
            <a:miter lim="800000"/>
            <a:headEnd/>
            <a:tailEnd/>
          </a:ln>
        </p:spPr>
        <p:txBody>
          <a:bodyPr>
            <a:prstTxWarp prst="textNoShape">
              <a:avLst/>
            </a:prstTxWarp>
            <a:spAutoFit/>
          </a:bodyPr>
          <a:lstStyle/>
          <a:p>
            <a:r>
              <a:rPr lang="en-US" b="0"/>
              <a:t>It’s not clear that children encounter all the items that are part of the language (they have finite time to learn). </a:t>
            </a:r>
          </a:p>
          <a:p>
            <a:endParaRPr lang="en-US" b="0"/>
          </a:p>
          <a:p>
            <a:r>
              <a:rPr lang="en-US" b="0"/>
              <a:t>If they only encounter a subset of the language’s items, how do they know everything that belongs in the language? </a:t>
            </a:r>
          </a:p>
          <a:p>
            <a:endParaRPr lang="en-US" b="0"/>
          </a:p>
        </p:txBody>
      </p:sp>
      <p:sp>
        <p:nvSpPr>
          <p:cNvPr id="1583109" name="Oval 5"/>
          <p:cNvSpPr>
            <a:spLocks noChangeArrowheads="1"/>
          </p:cNvSpPr>
          <p:nvPr/>
        </p:nvSpPr>
        <p:spPr bwMode="auto">
          <a:xfrm>
            <a:off x="3200400" y="3505200"/>
            <a:ext cx="2743200" cy="2743200"/>
          </a:xfrm>
          <a:prstGeom prst="ellipse">
            <a:avLst/>
          </a:prstGeom>
          <a:solidFill>
            <a:schemeClr val="tx2">
              <a:alpha val="25000"/>
            </a:schemeClr>
          </a:solidFill>
          <a:ln w="9525">
            <a:solidFill>
              <a:schemeClr val="tx1"/>
            </a:solidFill>
            <a:round/>
            <a:headEnd/>
            <a:tailEnd/>
          </a:ln>
        </p:spPr>
        <p:txBody>
          <a:bodyPr wrap="none" anchor="ctr">
            <a:prstTxWarp prst="textNoShape">
              <a:avLst/>
            </a:prstTxWarp>
          </a:bodyPr>
          <a:lstStyle/>
          <a:p>
            <a:endParaRPr lang="en-US"/>
          </a:p>
        </p:txBody>
      </p:sp>
      <p:sp>
        <p:nvSpPr>
          <p:cNvPr id="1583110" name="Oval 6"/>
          <p:cNvSpPr>
            <a:spLocks noChangeArrowheads="1"/>
          </p:cNvSpPr>
          <p:nvPr/>
        </p:nvSpPr>
        <p:spPr bwMode="auto">
          <a:xfrm>
            <a:off x="3581400" y="4572000"/>
            <a:ext cx="1905000" cy="15240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1583111" name="Text Box 7"/>
          <p:cNvSpPr txBox="1">
            <a:spLocks noChangeArrowheads="1"/>
          </p:cNvSpPr>
          <p:nvPr/>
        </p:nvSpPr>
        <p:spPr bwMode="auto">
          <a:xfrm>
            <a:off x="3810000" y="4876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583112" name="Text Box 8"/>
          <p:cNvSpPr txBox="1">
            <a:spLocks noChangeArrowheads="1"/>
          </p:cNvSpPr>
          <p:nvPr/>
        </p:nvSpPr>
        <p:spPr bwMode="auto">
          <a:xfrm>
            <a:off x="3352800" y="41910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1583113" name="Oval 9"/>
          <p:cNvSpPr>
            <a:spLocks noChangeArrowheads="1"/>
          </p:cNvSpPr>
          <p:nvPr/>
        </p:nvSpPr>
        <p:spPr bwMode="auto">
          <a:xfrm>
            <a:off x="2362200" y="3352800"/>
            <a:ext cx="5867400" cy="3276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583114" name="Text Box 10"/>
          <p:cNvSpPr txBox="1">
            <a:spLocks noChangeArrowheads="1"/>
          </p:cNvSpPr>
          <p:nvPr/>
        </p:nvSpPr>
        <p:spPr bwMode="auto">
          <a:xfrm>
            <a:off x="6019800" y="4114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folHlink"/>
                </a:solidFill>
              </a:rPr>
              <a:t>Items not in English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5154" name="Rectangle 2"/>
          <p:cNvSpPr>
            <a:spLocks noGrp="1" noChangeArrowheads="1"/>
          </p:cNvSpPr>
          <p:nvPr>
            <p:ph type="title"/>
          </p:nvPr>
        </p:nvSpPr>
        <p:spPr>
          <a:xfrm>
            <a:off x="609600" y="152400"/>
            <a:ext cx="7772400" cy="1143000"/>
          </a:xfrm>
          <a:noFill/>
          <a:ln/>
        </p:spPr>
        <p:txBody>
          <a:bodyPr/>
          <a:lstStyle/>
          <a:p>
            <a:r>
              <a:rPr lang="en-US" sz="3200"/>
              <a:t>So what’s the problem?</a:t>
            </a:r>
          </a:p>
        </p:txBody>
      </p:sp>
      <p:sp>
        <p:nvSpPr>
          <p:cNvPr id="1585155" name="Text Box 3"/>
          <p:cNvSpPr txBox="1">
            <a:spLocks noChangeArrowheads="1"/>
          </p:cNvSpPr>
          <p:nvPr/>
        </p:nvSpPr>
        <p:spPr bwMode="auto">
          <a:xfrm>
            <a:off x="228600" y="1371600"/>
            <a:ext cx="8610600" cy="1552575"/>
          </a:xfrm>
          <a:prstGeom prst="rect">
            <a:avLst/>
          </a:prstGeom>
          <a:noFill/>
          <a:ln w="9525">
            <a:noFill/>
            <a:miter lim="800000"/>
            <a:headEnd/>
            <a:tailEnd/>
          </a:ln>
        </p:spPr>
        <p:txBody>
          <a:bodyPr>
            <a:prstTxWarp prst="textNoShape">
              <a:avLst/>
            </a:prstTxWarp>
            <a:spAutoFit/>
          </a:bodyPr>
          <a:lstStyle/>
          <a:p>
            <a:r>
              <a:rPr lang="en-US" b="0"/>
              <a:t>One solution: children generalize</a:t>
            </a:r>
          </a:p>
          <a:p>
            <a:endParaRPr lang="en-US" b="0"/>
          </a:p>
          <a:p>
            <a:r>
              <a:rPr lang="en-US" b="0"/>
              <a:t>But how do they generalize? </a:t>
            </a:r>
          </a:p>
          <a:p>
            <a:endParaRPr lang="en-US" b="0"/>
          </a:p>
        </p:txBody>
      </p:sp>
      <p:sp>
        <p:nvSpPr>
          <p:cNvPr id="1585157" name="Oval 5"/>
          <p:cNvSpPr>
            <a:spLocks noChangeArrowheads="1"/>
          </p:cNvSpPr>
          <p:nvPr/>
        </p:nvSpPr>
        <p:spPr bwMode="auto">
          <a:xfrm>
            <a:off x="2438400" y="3352800"/>
            <a:ext cx="5867400" cy="3276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585158" name="Text Box 6"/>
          <p:cNvSpPr txBox="1">
            <a:spLocks noChangeArrowheads="1"/>
          </p:cNvSpPr>
          <p:nvPr/>
        </p:nvSpPr>
        <p:spPr bwMode="auto">
          <a:xfrm>
            <a:off x="517525" y="3171825"/>
            <a:ext cx="1616075" cy="1552575"/>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To here (only what they’ve heard)?</a:t>
            </a:r>
          </a:p>
        </p:txBody>
      </p:sp>
      <p:cxnSp>
        <p:nvCxnSpPr>
          <p:cNvPr id="1585159" name="AutoShape 7"/>
          <p:cNvCxnSpPr>
            <a:cxnSpLocks noChangeShapeType="1"/>
            <a:stCxn id="1585158" idx="3"/>
            <a:endCxn id="1585161" idx="1"/>
          </p:cNvCxnSpPr>
          <p:nvPr/>
        </p:nvCxnSpPr>
        <p:spPr bwMode="auto">
          <a:xfrm>
            <a:off x="2133600" y="3948113"/>
            <a:ext cx="1727200" cy="828675"/>
          </a:xfrm>
          <a:prstGeom prst="curvedConnector2">
            <a:avLst/>
          </a:prstGeom>
          <a:noFill/>
          <a:ln w="9525">
            <a:solidFill>
              <a:schemeClr val="tx1"/>
            </a:solidFill>
            <a:round/>
            <a:headEnd/>
            <a:tailEnd type="triangle" w="med" len="med"/>
          </a:ln>
        </p:spPr>
      </p:cxnSp>
      <p:sp>
        <p:nvSpPr>
          <p:cNvPr id="1585160" name="Oval 8"/>
          <p:cNvSpPr>
            <a:spLocks noChangeArrowheads="1"/>
          </p:cNvSpPr>
          <p:nvPr/>
        </p:nvSpPr>
        <p:spPr bwMode="auto">
          <a:xfrm>
            <a:off x="3200400" y="3505200"/>
            <a:ext cx="2743200" cy="2743200"/>
          </a:xfrm>
          <a:prstGeom prst="ellipse">
            <a:avLst/>
          </a:prstGeom>
          <a:solidFill>
            <a:schemeClr val="tx2">
              <a:alpha val="25000"/>
            </a:schemeClr>
          </a:solidFill>
          <a:ln w="9525">
            <a:solidFill>
              <a:schemeClr val="tx1"/>
            </a:solidFill>
            <a:round/>
            <a:headEnd/>
            <a:tailEnd/>
          </a:ln>
        </p:spPr>
        <p:txBody>
          <a:bodyPr wrap="none" anchor="ctr">
            <a:prstTxWarp prst="textNoShape">
              <a:avLst/>
            </a:prstTxWarp>
          </a:bodyPr>
          <a:lstStyle/>
          <a:p>
            <a:endParaRPr lang="en-US"/>
          </a:p>
        </p:txBody>
      </p:sp>
      <p:sp>
        <p:nvSpPr>
          <p:cNvPr id="1585161" name="Oval 9"/>
          <p:cNvSpPr>
            <a:spLocks noChangeArrowheads="1"/>
          </p:cNvSpPr>
          <p:nvPr/>
        </p:nvSpPr>
        <p:spPr bwMode="auto">
          <a:xfrm>
            <a:off x="3581400" y="4572000"/>
            <a:ext cx="1905000" cy="1524000"/>
          </a:xfrm>
          <a:prstGeom prst="ellipse">
            <a:avLst/>
          </a:prstGeom>
          <a:solidFill>
            <a:schemeClr val="accent2"/>
          </a:solidFill>
          <a:ln w="38100">
            <a:solidFill>
              <a:schemeClr val="tx1"/>
            </a:solidFill>
            <a:prstDash val="dash"/>
            <a:round/>
            <a:headEnd/>
            <a:tailEnd/>
          </a:ln>
        </p:spPr>
        <p:txBody>
          <a:bodyPr wrap="none" anchor="ctr">
            <a:prstTxWarp prst="textNoShape">
              <a:avLst/>
            </a:prstTxWarp>
          </a:bodyPr>
          <a:lstStyle/>
          <a:p>
            <a:endParaRPr lang="en-US"/>
          </a:p>
        </p:txBody>
      </p:sp>
      <p:sp>
        <p:nvSpPr>
          <p:cNvPr id="1585162" name="Text Box 10"/>
          <p:cNvSpPr txBox="1">
            <a:spLocks noChangeArrowheads="1"/>
          </p:cNvSpPr>
          <p:nvPr/>
        </p:nvSpPr>
        <p:spPr bwMode="auto">
          <a:xfrm>
            <a:off x="3810000" y="4876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585163" name="Text Box 11"/>
          <p:cNvSpPr txBox="1">
            <a:spLocks noChangeArrowheads="1"/>
          </p:cNvSpPr>
          <p:nvPr/>
        </p:nvSpPr>
        <p:spPr bwMode="auto">
          <a:xfrm>
            <a:off x="3352800" y="41910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1585164" name="Text Box 12"/>
          <p:cNvSpPr txBox="1">
            <a:spLocks noChangeArrowheads="1"/>
          </p:cNvSpPr>
          <p:nvPr/>
        </p:nvSpPr>
        <p:spPr bwMode="auto">
          <a:xfrm>
            <a:off x="6019800" y="4114800"/>
            <a:ext cx="1600200" cy="641350"/>
          </a:xfrm>
          <a:prstGeom prst="rect">
            <a:avLst/>
          </a:prstGeom>
          <a:noFill/>
          <a:ln w="9525">
            <a:noFill/>
            <a:miter lim="800000"/>
            <a:headEnd/>
            <a:tailEnd/>
          </a:ln>
        </p:spPr>
        <p:txBody>
          <a:bodyPr>
            <a:prstTxWarp prst="textNoShape">
              <a:avLst/>
            </a:prstTxWarp>
            <a:spAutoFit/>
          </a:bodyPr>
          <a:lstStyle/>
          <a:p>
            <a:r>
              <a:rPr lang="en-US" sz="1800"/>
              <a:t>Items not in English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02" name="Rectangle 2"/>
          <p:cNvSpPr>
            <a:spLocks noGrp="1" noChangeArrowheads="1"/>
          </p:cNvSpPr>
          <p:nvPr>
            <p:ph type="title"/>
          </p:nvPr>
        </p:nvSpPr>
        <p:spPr>
          <a:xfrm>
            <a:off x="609600" y="152400"/>
            <a:ext cx="7772400" cy="1143000"/>
          </a:xfrm>
          <a:noFill/>
          <a:ln/>
        </p:spPr>
        <p:txBody>
          <a:bodyPr/>
          <a:lstStyle/>
          <a:p>
            <a:r>
              <a:rPr lang="en-US" sz="3200"/>
              <a:t>So what’s the problem?</a:t>
            </a:r>
          </a:p>
        </p:txBody>
      </p:sp>
      <p:sp>
        <p:nvSpPr>
          <p:cNvPr id="1587203" name="Text Box 3"/>
          <p:cNvSpPr txBox="1">
            <a:spLocks noChangeArrowheads="1"/>
          </p:cNvSpPr>
          <p:nvPr/>
        </p:nvSpPr>
        <p:spPr bwMode="auto">
          <a:xfrm>
            <a:off x="228600" y="1371600"/>
            <a:ext cx="8610600" cy="1552575"/>
          </a:xfrm>
          <a:prstGeom prst="rect">
            <a:avLst/>
          </a:prstGeom>
          <a:noFill/>
          <a:ln w="9525">
            <a:noFill/>
            <a:miter lim="800000"/>
            <a:headEnd/>
            <a:tailEnd/>
          </a:ln>
        </p:spPr>
        <p:txBody>
          <a:bodyPr>
            <a:prstTxWarp prst="textNoShape">
              <a:avLst/>
            </a:prstTxWarp>
            <a:spAutoFit/>
          </a:bodyPr>
          <a:lstStyle/>
          <a:p>
            <a:r>
              <a:rPr lang="en-US" b="0"/>
              <a:t>One solution: children generalize</a:t>
            </a:r>
          </a:p>
          <a:p>
            <a:endParaRPr lang="en-US" b="0"/>
          </a:p>
          <a:p>
            <a:r>
              <a:rPr lang="en-US" b="0"/>
              <a:t>But how do they generalize? </a:t>
            </a:r>
          </a:p>
          <a:p>
            <a:endParaRPr lang="en-US" b="0"/>
          </a:p>
        </p:txBody>
      </p:sp>
      <p:sp>
        <p:nvSpPr>
          <p:cNvPr id="1587205" name="Oval 5"/>
          <p:cNvSpPr>
            <a:spLocks noChangeArrowheads="1"/>
          </p:cNvSpPr>
          <p:nvPr/>
        </p:nvSpPr>
        <p:spPr bwMode="auto">
          <a:xfrm>
            <a:off x="2438400" y="3352800"/>
            <a:ext cx="5867400" cy="3276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587206" name="Text Box 6"/>
          <p:cNvSpPr txBox="1">
            <a:spLocks noChangeArrowheads="1"/>
          </p:cNvSpPr>
          <p:nvPr/>
        </p:nvSpPr>
        <p:spPr bwMode="auto">
          <a:xfrm>
            <a:off x="517525" y="3171825"/>
            <a:ext cx="14033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To here?</a:t>
            </a:r>
          </a:p>
        </p:txBody>
      </p:sp>
      <p:cxnSp>
        <p:nvCxnSpPr>
          <p:cNvPr id="1587207" name="AutoShape 7"/>
          <p:cNvCxnSpPr>
            <a:cxnSpLocks noChangeShapeType="1"/>
            <a:stCxn id="1587206" idx="3"/>
            <a:endCxn id="1587208" idx="1"/>
          </p:cNvCxnSpPr>
          <p:nvPr/>
        </p:nvCxnSpPr>
        <p:spPr bwMode="auto">
          <a:xfrm>
            <a:off x="1920875" y="3400425"/>
            <a:ext cx="1681163" cy="487363"/>
          </a:xfrm>
          <a:prstGeom prst="curvedConnector2">
            <a:avLst/>
          </a:prstGeom>
          <a:noFill/>
          <a:ln w="9525">
            <a:solidFill>
              <a:schemeClr val="tx1"/>
            </a:solidFill>
            <a:round/>
            <a:headEnd/>
            <a:tailEnd type="triangle" w="med" len="med"/>
          </a:ln>
        </p:spPr>
      </p:cxnSp>
      <p:sp>
        <p:nvSpPr>
          <p:cNvPr id="1587208" name="Oval 8"/>
          <p:cNvSpPr>
            <a:spLocks noChangeArrowheads="1"/>
          </p:cNvSpPr>
          <p:nvPr/>
        </p:nvSpPr>
        <p:spPr bwMode="auto">
          <a:xfrm>
            <a:off x="3200400" y="3505200"/>
            <a:ext cx="2743200" cy="2743200"/>
          </a:xfrm>
          <a:prstGeom prst="ellipse">
            <a:avLst/>
          </a:prstGeom>
          <a:solidFill>
            <a:schemeClr val="tx2">
              <a:alpha val="25000"/>
            </a:schemeClr>
          </a:solidFill>
          <a:ln w="38100">
            <a:solidFill>
              <a:schemeClr val="tx2"/>
            </a:solidFill>
            <a:prstDash val="dash"/>
            <a:round/>
            <a:headEnd/>
            <a:tailEnd/>
          </a:ln>
        </p:spPr>
        <p:txBody>
          <a:bodyPr wrap="none" anchor="ctr">
            <a:prstTxWarp prst="textNoShape">
              <a:avLst/>
            </a:prstTxWarp>
          </a:bodyPr>
          <a:lstStyle/>
          <a:p>
            <a:endParaRPr lang="en-US"/>
          </a:p>
        </p:txBody>
      </p:sp>
      <p:sp>
        <p:nvSpPr>
          <p:cNvPr id="1587209" name="Oval 9"/>
          <p:cNvSpPr>
            <a:spLocks noChangeArrowheads="1"/>
          </p:cNvSpPr>
          <p:nvPr/>
        </p:nvSpPr>
        <p:spPr bwMode="auto">
          <a:xfrm>
            <a:off x="3581400" y="4572000"/>
            <a:ext cx="1905000" cy="15240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1587210" name="Text Box 10"/>
          <p:cNvSpPr txBox="1">
            <a:spLocks noChangeArrowheads="1"/>
          </p:cNvSpPr>
          <p:nvPr/>
        </p:nvSpPr>
        <p:spPr bwMode="auto">
          <a:xfrm>
            <a:off x="3810000" y="4876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587211" name="Text Box 11"/>
          <p:cNvSpPr txBox="1">
            <a:spLocks noChangeArrowheads="1"/>
          </p:cNvSpPr>
          <p:nvPr/>
        </p:nvSpPr>
        <p:spPr bwMode="auto">
          <a:xfrm>
            <a:off x="3352800" y="41910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1587212" name="Text Box 12"/>
          <p:cNvSpPr txBox="1">
            <a:spLocks noChangeArrowheads="1"/>
          </p:cNvSpPr>
          <p:nvPr/>
        </p:nvSpPr>
        <p:spPr bwMode="auto">
          <a:xfrm>
            <a:off x="6019800" y="4114800"/>
            <a:ext cx="1600200" cy="641350"/>
          </a:xfrm>
          <a:prstGeom prst="rect">
            <a:avLst/>
          </a:prstGeom>
          <a:noFill/>
          <a:ln w="9525">
            <a:noFill/>
            <a:miter lim="800000"/>
            <a:headEnd/>
            <a:tailEnd/>
          </a:ln>
        </p:spPr>
        <p:txBody>
          <a:bodyPr>
            <a:prstTxWarp prst="textNoShape">
              <a:avLst/>
            </a:prstTxWarp>
            <a:spAutoFit/>
          </a:bodyPr>
          <a:lstStyle/>
          <a:p>
            <a:r>
              <a:rPr lang="en-US" sz="1800"/>
              <a:t>Items not in English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9250" name="Rectangle 2"/>
          <p:cNvSpPr>
            <a:spLocks noGrp="1" noChangeArrowheads="1"/>
          </p:cNvSpPr>
          <p:nvPr>
            <p:ph type="title"/>
          </p:nvPr>
        </p:nvSpPr>
        <p:spPr>
          <a:xfrm>
            <a:off x="609600" y="152400"/>
            <a:ext cx="7772400" cy="1143000"/>
          </a:xfrm>
          <a:noFill/>
          <a:ln/>
        </p:spPr>
        <p:txBody>
          <a:bodyPr/>
          <a:lstStyle/>
          <a:p>
            <a:r>
              <a:rPr lang="en-US" sz="3200"/>
              <a:t>So what’s the problem?</a:t>
            </a:r>
          </a:p>
        </p:txBody>
      </p:sp>
      <p:sp>
        <p:nvSpPr>
          <p:cNvPr id="1589251" name="Text Box 3"/>
          <p:cNvSpPr txBox="1">
            <a:spLocks noChangeArrowheads="1"/>
          </p:cNvSpPr>
          <p:nvPr/>
        </p:nvSpPr>
        <p:spPr bwMode="auto">
          <a:xfrm>
            <a:off x="228600" y="1371600"/>
            <a:ext cx="8610600" cy="1552575"/>
          </a:xfrm>
          <a:prstGeom prst="rect">
            <a:avLst/>
          </a:prstGeom>
          <a:noFill/>
          <a:ln w="9525">
            <a:noFill/>
            <a:miter lim="800000"/>
            <a:headEnd/>
            <a:tailEnd/>
          </a:ln>
        </p:spPr>
        <p:txBody>
          <a:bodyPr>
            <a:prstTxWarp prst="textNoShape">
              <a:avLst/>
            </a:prstTxWarp>
            <a:spAutoFit/>
          </a:bodyPr>
          <a:lstStyle/>
          <a:p>
            <a:r>
              <a:rPr lang="en-US" b="0"/>
              <a:t>One solution: children generalize</a:t>
            </a:r>
          </a:p>
          <a:p>
            <a:endParaRPr lang="en-US" b="0"/>
          </a:p>
          <a:p>
            <a:r>
              <a:rPr lang="en-US" b="0"/>
              <a:t>But how do they generalize? </a:t>
            </a:r>
          </a:p>
          <a:p>
            <a:endParaRPr lang="en-US" b="0"/>
          </a:p>
        </p:txBody>
      </p:sp>
      <p:sp>
        <p:nvSpPr>
          <p:cNvPr id="1589253" name="Oval 5"/>
          <p:cNvSpPr>
            <a:spLocks noChangeArrowheads="1"/>
          </p:cNvSpPr>
          <p:nvPr/>
        </p:nvSpPr>
        <p:spPr bwMode="auto">
          <a:xfrm>
            <a:off x="2438400" y="3352800"/>
            <a:ext cx="5867400" cy="3276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589254" name="Text Box 6"/>
          <p:cNvSpPr txBox="1">
            <a:spLocks noChangeArrowheads="1"/>
          </p:cNvSpPr>
          <p:nvPr/>
        </p:nvSpPr>
        <p:spPr bwMode="auto">
          <a:xfrm>
            <a:off x="517525" y="3171825"/>
            <a:ext cx="1403350"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To here?</a:t>
            </a:r>
            <a:endParaRPr lang="en-US" b="0">
              <a:solidFill>
                <a:schemeClr val="tx2"/>
              </a:solidFill>
            </a:endParaRPr>
          </a:p>
        </p:txBody>
      </p:sp>
      <p:cxnSp>
        <p:nvCxnSpPr>
          <p:cNvPr id="1589255" name="AutoShape 7"/>
          <p:cNvCxnSpPr>
            <a:cxnSpLocks noChangeShapeType="1"/>
            <a:stCxn id="1589254" idx="3"/>
            <a:endCxn id="1589261" idx="2"/>
          </p:cNvCxnSpPr>
          <p:nvPr/>
        </p:nvCxnSpPr>
        <p:spPr bwMode="auto">
          <a:xfrm>
            <a:off x="1920875" y="3400425"/>
            <a:ext cx="955675" cy="1514475"/>
          </a:xfrm>
          <a:prstGeom prst="curvedConnector3">
            <a:avLst>
              <a:gd name="adj1" fmla="val 50995"/>
            </a:avLst>
          </a:prstGeom>
          <a:noFill/>
          <a:ln w="9525">
            <a:solidFill>
              <a:schemeClr val="tx1"/>
            </a:solidFill>
            <a:round/>
            <a:headEnd/>
            <a:tailEnd type="triangle" w="med" len="med"/>
          </a:ln>
        </p:spPr>
      </p:cxnSp>
      <p:sp>
        <p:nvSpPr>
          <p:cNvPr id="1589256" name="Oval 8"/>
          <p:cNvSpPr>
            <a:spLocks noChangeArrowheads="1"/>
          </p:cNvSpPr>
          <p:nvPr/>
        </p:nvSpPr>
        <p:spPr bwMode="auto">
          <a:xfrm>
            <a:off x="3200400" y="3505200"/>
            <a:ext cx="2743200" cy="2743200"/>
          </a:xfrm>
          <a:prstGeom prst="ellipse">
            <a:avLst/>
          </a:prstGeom>
          <a:solidFill>
            <a:schemeClr val="tx2">
              <a:alpha val="25000"/>
            </a:schemeClr>
          </a:solidFill>
          <a:ln w="9525">
            <a:solidFill>
              <a:schemeClr val="tx1"/>
            </a:solidFill>
            <a:round/>
            <a:headEnd/>
            <a:tailEnd/>
          </a:ln>
        </p:spPr>
        <p:txBody>
          <a:bodyPr wrap="none" anchor="ctr">
            <a:prstTxWarp prst="textNoShape">
              <a:avLst/>
            </a:prstTxWarp>
          </a:bodyPr>
          <a:lstStyle/>
          <a:p>
            <a:endParaRPr lang="en-US"/>
          </a:p>
        </p:txBody>
      </p:sp>
      <p:sp>
        <p:nvSpPr>
          <p:cNvPr id="1589257" name="Oval 9"/>
          <p:cNvSpPr>
            <a:spLocks noChangeArrowheads="1"/>
          </p:cNvSpPr>
          <p:nvPr/>
        </p:nvSpPr>
        <p:spPr bwMode="auto">
          <a:xfrm>
            <a:off x="3581400" y="4572000"/>
            <a:ext cx="1905000" cy="15240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1589258" name="Text Box 10"/>
          <p:cNvSpPr txBox="1">
            <a:spLocks noChangeArrowheads="1"/>
          </p:cNvSpPr>
          <p:nvPr/>
        </p:nvSpPr>
        <p:spPr bwMode="auto">
          <a:xfrm>
            <a:off x="3810000" y="4876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589259" name="Text Box 11"/>
          <p:cNvSpPr txBox="1">
            <a:spLocks noChangeArrowheads="1"/>
          </p:cNvSpPr>
          <p:nvPr/>
        </p:nvSpPr>
        <p:spPr bwMode="auto">
          <a:xfrm>
            <a:off x="3352800" y="41910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1589260" name="Text Box 12"/>
          <p:cNvSpPr txBox="1">
            <a:spLocks noChangeArrowheads="1"/>
          </p:cNvSpPr>
          <p:nvPr/>
        </p:nvSpPr>
        <p:spPr bwMode="auto">
          <a:xfrm>
            <a:off x="6019800" y="4114800"/>
            <a:ext cx="1600200" cy="641350"/>
          </a:xfrm>
          <a:prstGeom prst="rect">
            <a:avLst/>
          </a:prstGeom>
          <a:noFill/>
          <a:ln w="9525">
            <a:noFill/>
            <a:miter lim="800000"/>
            <a:headEnd/>
            <a:tailEnd/>
          </a:ln>
        </p:spPr>
        <p:txBody>
          <a:bodyPr>
            <a:prstTxWarp prst="textNoShape">
              <a:avLst/>
            </a:prstTxWarp>
            <a:spAutoFit/>
          </a:bodyPr>
          <a:lstStyle/>
          <a:p>
            <a:r>
              <a:rPr lang="en-US" sz="1800"/>
              <a:t>Items not in English</a:t>
            </a:r>
          </a:p>
        </p:txBody>
      </p:sp>
      <p:sp>
        <p:nvSpPr>
          <p:cNvPr id="1589261" name="Oval 13"/>
          <p:cNvSpPr>
            <a:spLocks noChangeArrowheads="1"/>
          </p:cNvSpPr>
          <p:nvPr/>
        </p:nvSpPr>
        <p:spPr bwMode="auto">
          <a:xfrm>
            <a:off x="2895600" y="3429000"/>
            <a:ext cx="4343400" cy="2971800"/>
          </a:xfrm>
          <a:prstGeom prst="ellipse">
            <a:avLst/>
          </a:prstGeom>
          <a:noFill/>
          <a:ln w="38100">
            <a:solidFill>
              <a:schemeClr val="folHlink"/>
            </a:solidFill>
            <a:prstDash val="dash"/>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1298" name="Rectangle 2"/>
          <p:cNvSpPr>
            <a:spLocks noGrp="1" noChangeArrowheads="1"/>
          </p:cNvSpPr>
          <p:nvPr>
            <p:ph type="title"/>
          </p:nvPr>
        </p:nvSpPr>
        <p:spPr>
          <a:xfrm>
            <a:off x="609600" y="152400"/>
            <a:ext cx="7772400" cy="1143000"/>
          </a:xfrm>
          <a:noFill/>
          <a:ln/>
        </p:spPr>
        <p:txBody>
          <a:bodyPr/>
          <a:lstStyle/>
          <a:p>
            <a:r>
              <a:rPr lang="en-US" sz="3200"/>
              <a:t>So what’s the problem?</a:t>
            </a:r>
          </a:p>
        </p:txBody>
      </p:sp>
      <p:sp>
        <p:nvSpPr>
          <p:cNvPr id="1591299" name="Text Box 3"/>
          <p:cNvSpPr txBox="1">
            <a:spLocks noChangeArrowheads="1"/>
          </p:cNvSpPr>
          <p:nvPr/>
        </p:nvSpPr>
        <p:spPr bwMode="auto">
          <a:xfrm>
            <a:off x="228600" y="1371600"/>
            <a:ext cx="8610600" cy="1552575"/>
          </a:xfrm>
          <a:prstGeom prst="rect">
            <a:avLst/>
          </a:prstGeom>
          <a:noFill/>
          <a:ln w="9525">
            <a:noFill/>
            <a:miter lim="800000"/>
            <a:headEnd/>
            <a:tailEnd/>
          </a:ln>
        </p:spPr>
        <p:txBody>
          <a:bodyPr>
            <a:prstTxWarp prst="textNoShape">
              <a:avLst/>
            </a:prstTxWarp>
            <a:spAutoFit/>
          </a:bodyPr>
          <a:lstStyle/>
          <a:p>
            <a:r>
              <a:rPr lang="en-US" b="0"/>
              <a:t>One solution: children generalize</a:t>
            </a:r>
          </a:p>
          <a:p>
            <a:endParaRPr lang="en-US" b="0"/>
          </a:p>
          <a:p>
            <a:r>
              <a:rPr lang="en-US" b="0"/>
              <a:t>But how do they generalize? </a:t>
            </a:r>
          </a:p>
          <a:p>
            <a:endParaRPr lang="en-US" b="0"/>
          </a:p>
        </p:txBody>
      </p:sp>
      <p:sp>
        <p:nvSpPr>
          <p:cNvPr id="1591301" name="Oval 5"/>
          <p:cNvSpPr>
            <a:spLocks noChangeArrowheads="1"/>
          </p:cNvSpPr>
          <p:nvPr/>
        </p:nvSpPr>
        <p:spPr bwMode="auto">
          <a:xfrm>
            <a:off x="2438400" y="3352800"/>
            <a:ext cx="5867400" cy="3276600"/>
          </a:xfrm>
          <a:prstGeom prst="ellipse">
            <a:avLst/>
          </a:prstGeom>
          <a:noFill/>
          <a:ln w="38100">
            <a:solidFill>
              <a:schemeClr val="folHlink"/>
            </a:solidFill>
            <a:prstDash val="dash"/>
            <a:round/>
            <a:headEnd/>
            <a:tailEnd/>
          </a:ln>
        </p:spPr>
        <p:txBody>
          <a:bodyPr wrap="none" anchor="ctr">
            <a:prstTxWarp prst="textNoShape">
              <a:avLst/>
            </a:prstTxWarp>
          </a:bodyPr>
          <a:lstStyle/>
          <a:p>
            <a:endParaRPr lang="en-US"/>
          </a:p>
        </p:txBody>
      </p:sp>
      <p:sp>
        <p:nvSpPr>
          <p:cNvPr id="1591302" name="Text Box 6"/>
          <p:cNvSpPr txBox="1">
            <a:spLocks noChangeArrowheads="1"/>
          </p:cNvSpPr>
          <p:nvPr/>
        </p:nvSpPr>
        <p:spPr bwMode="auto">
          <a:xfrm>
            <a:off x="517525" y="3171825"/>
            <a:ext cx="1403350"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To here?</a:t>
            </a:r>
          </a:p>
        </p:txBody>
      </p:sp>
      <p:cxnSp>
        <p:nvCxnSpPr>
          <p:cNvPr id="1591303" name="AutoShape 7"/>
          <p:cNvCxnSpPr>
            <a:cxnSpLocks noChangeShapeType="1"/>
            <a:stCxn id="1591302" idx="3"/>
            <a:endCxn id="1591301" idx="2"/>
          </p:cNvCxnSpPr>
          <p:nvPr/>
        </p:nvCxnSpPr>
        <p:spPr bwMode="auto">
          <a:xfrm>
            <a:off x="1920875" y="3400425"/>
            <a:ext cx="498475" cy="1590675"/>
          </a:xfrm>
          <a:prstGeom prst="curvedConnector3">
            <a:avLst>
              <a:gd name="adj1" fmla="val 51912"/>
            </a:avLst>
          </a:prstGeom>
          <a:noFill/>
          <a:ln w="9525">
            <a:solidFill>
              <a:schemeClr val="tx1"/>
            </a:solidFill>
            <a:round/>
            <a:headEnd/>
            <a:tailEnd type="triangle" w="med" len="med"/>
          </a:ln>
        </p:spPr>
      </p:cxnSp>
      <p:sp>
        <p:nvSpPr>
          <p:cNvPr id="1591304" name="Oval 8"/>
          <p:cNvSpPr>
            <a:spLocks noChangeArrowheads="1"/>
          </p:cNvSpPr>
          <p:nvPr/>
        </p:nvSpPr>
        <p:spPr bwMode="auto">
          <a:xfrm>
            <a:off x="3200400" y="3505200"/>
            <a:ext cx="2743200" cy="2743200"/>
          </a:xfrm>
          <a:prstGeom prst="ellipse">
            <a:avLst/>
          </a:prstGeom>
          <a:solidFill>
            <a:schemeClr val="tx2">
              <a:alpha val="25000"/>
            </a:schemeClr>
          </a:solidFill>
          <a:ln w="9525">
            <a:solidFill>
              <a:schemeClr val="tx1"/>
            </a:solidFill>
            <a:round/>
            <a:headEnd/>
            <a:tailEnd/>
          </a:ln>
        </p:spPr>
        <p:txBody>
          <a:bodyPr wrap="none" anchor="ctr">
            <a:prstTxWarp prst="textNoShape">
              <a:avLst/>
            </a:prstTxWarp>
          </a:bodyPr>
          <a:lstStyle/>
          <a:p>
            <a:endParaRPr lang="en-US"/>
          </a:p>
        </p:txBody>
      </p:sp>
      <p:sp>
        <p:nvSpPr>
          <p:cNvPr id="1591305" name="Oval 9"/>
          <p:cNvSpPr>
            <a:spLocks noChangeArrowheads="1"/>
          </p:cNvSpPr>
          <p:nvPr/>
        </p:nvSpPr>
        <p:spPr bwMode="auto">
          <a:xfrm>
            <a:off x="3581400" y="4572000"/>
            <a:ext cx="1905000" cy="15240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1591306" name="Text Box 10"/>
          <p:cNvSpPr txBox="1">
            <a:spLocks noChangeArrowheads="1"/>
          </p:cNvSpPr>
          <p:nvPr/>
        </p:nvSpPr>
        <p:spPr bwMode="auto">
          <a:xfrm>
            <a:off x="3810000" y="4876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591307" name="Text Box 11"/>
          <p:cNvSpPr txBox="1">
            <a:spLocks noChangeArrowheads="1"/>
          </p:cNvSpPr>
          <p:nvPr/>
        </p:nvSpPr>
        <p:spPr bwMode="auto">
          <a:xfrm>
            <a:off x="3352800" y="41910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1591308" name="Text Box 12"/>
          <p:cNvSpPr txBox="1">
            <a:spLocks noChangeArrowheads="1"/>
          </p:cNvSpPr>
          <p:nvPr/>
        </p:nvSpPr>
        <p:spPr bwMode="auto">
          <a:xfrm>
            <a:off x="6019800" y="4114800"/>
            <a:ext cx="1600200" cy="641350"/>
          </a:xfrm>
          <a:prstGeom prst="rect">
            <a:avLst/>
          </a:prstGeom>
          <a:noFill/>
          <a:ln w="9525">
            <a:noFill/>
            <a:miter lim="800000"/>
            <a:headEnd/>
            <a:tailEnd/>
          </a:ln>
        </p:spPr>
        <p:txBody>
          <a:bodyPr>
            <a:prstTxWarp prst="textNoShape">
              <a:avLst/>
            </a:prstTxWarp>
            <a:spAutoFit/>
          </a:bodyPr>
          <a:lstStyle/>
          <a:p>
            <a:r>
              <a:rPr lang="en-US" sz="1800"/>
              <a:t>Items not in English</a:t>
            </a:r>
          </a:p>
        </p:txBody>
      </p:sp>
      <p:sp>
        <p:nvSpPr>
          <p:cNvPr id="1591309" name="Oval 13"/>
          <p:cNvSpPr>
            <a:spLocks noChangeArrowheads="1"/>
          </p:cNvSpPr>
          <p:nvPr/>
        </p:nvSpPr>
        <p:spPr bwMode="auto">
          <a:xfrm>
            <a:off x="2895600" y="3429000"/>
            <a:ext cx="4343400" cy="2971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3346" name="Rectangle 2"/>
          <p:cNvSpPr>
            <a:spLocks noGrp="1" noChangeArrowheads="1"/>
          </p:cNvSpPr>
          <p:nvPr>
            <p:ph type="title"/>
          </p:nvPr>
        </p:nvSpPr>
        <p:spPr>
          <a:xfrm>
            <a:off x="609600" y="152400"/>
            <a:ext cx="7772400" cy="1143000"/>
          </a:xfrm>
          <a:noFill/>
          <a:ln/>
        </p:spPr>
        <p:txBody>
          <a:bodyPr/>
          <a:lstStyle/>
          <a:p>
            <a:r>
              <a:rPr lang="en-US" sz="3200"/>
              <a:t>So what’s the problem?</a:t>
            </a:r>
          </a:p>
        </p:txBody>
      </p:sp>
      <p:sp>
        <p:nvSpPr>
          <p:cNvPr id="1593347" name="Text Box 3"/>
          <p:cNvSpPr txBox="1">
            <a:spLocks noChangeArrowheads="1"/>
          </p:cNvSpPr>
          <p:nvPr/>
        </p:nvSpPr>
        <p:spPr bwMode="auto">
          <a:xfrm>
            <a:off x="228600" y="1371600"/>
            <a:ext cx="8610600" cy="2308324"/>
          </a:xfrm>
          <a:prstGeom prst="rect">
            <a:avLst/>
          </a:prstGeom>
          <a:noFill/>
          <a:ln w="9525">
            <a:noFill/>
            <a:miter lim="800000"/>
            <a:headEnd/>
            <a:tailEnd/>
          </a:ln>
        </p:spPr>
        <p:txBody>
          <a:bodyPr>
            <a:prstTxWarp prst="textNoShape">
              <a:avLst/>
            </a:prstTxWarp>
            <a:spAutoFit/>
          </a:bodyPr>
          <a:lstStyle/>
          <a:p>
            <a:r>
              <a:rPr lang="en-US" b="0"/>
              <a:t>The problem is that children must make the right generalization from data that are </a:t>
            </a:r>
            <a:r>
              <a:rPr lang="en-US" b="0">
                <a:solidFill>
                  <a:schemeClr val="accent2"/>
                </a:solidFill>
              </a:rPr>
              <a:t>compatible with multiple generalizations</a:t>
            </a:r>
            <a:r>
              <a:rPr lang="en-US" b="0"/>
              <a:t>.  In this sense, the data (stimulus) encountered are </a:t>
            </a:r>
            <a:r>
              <a:rPr lang="en-US" b="0">
                <a:solidFill>
                  <a:schemeClr val="accent2"/>
                </a:solidFill>
              </a:rPr>
              <a:t>impoverished</a:t>
            </a:r>
            <a:r>
              <a:rPr lang="en-US" b="0"/>
              <a:t>. They do not single out the correct generalization by themselves.</a:t>
            </a:r>
          </a:p>
          <a:p>
            <a:endParaRPr lang="en-US" b="0"/>
          </a:p>
        </p:txBody>
      </p:sp>
      <p:sp>
        <p:nvSpPr>
          <p:cNvPr id="1593349" name="Oval 5"/>
          <p:cNvSpPr>
            <a:spLocks noChangeArrowheads="1"/>
          </p:cNvSpPr>
          <p:nvPr/>
        </p:nvSpPr>
        <p:spPr bwMode="auto">
          <a:xfrm>
            <a:off x="2438400" y="3352800"/>
            <a:ext cx="5867400" cy="3276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593350" name="Oval 6"/>
          <p:cNvSpPr>
            <a:spLocks noChangeArrowheads="1"/>
          </p:cNvSpPr>
          <p:nvPr/>
        </p:nvSpPr>
        <p:spPr bwMode="auto">
          <a:xfrm>
            <a:off x="3200400" y="3505200"/>
            <a:ext cx="2743200" cy="2743200"/>
          </a:xfrm>
          <a:prstGeom prst="ellipse">
            <a:avLst/>
          </a:prstGeom>
          <a:solidFill>
            <a:schemeClr val="tx2">
              <a:alpha val="25000"/>
            </a:schemeClr>
          </a:solidFill>
          <a:ln w="9525">
            <a:solidFill>
              <a:schemeClr val="tx1"/>
            </a:solidFill>
            <a:round/>
            <a:headEnd/>
            <a:tailEnd/>
          </a:ln>
        </p:spPr>
        <p:txBody>
          <a:bodyPr wrap="none" anchor="ctr">
            <a:prstTxWarp prst="textNoShape">
              <a:avLst/>
            </a:prstTxWarp>
          </a:bodyPr>
          <a:lstStyle/>
          <a:p>
            <a:endParaRPr lang="en-US"/>
          </a:p>
        </p:txBody>
      </p:sp>
      <p:sp>
        <p:nvSpPr>
          <p:cNvPr id="1593351" name="Oval 7"/>
          <p:cNvSpPr>
            <a:spLocks noChangeArrowheads="1"/>
          </p:cNvSpPr>
          <p:nvPr/>
        </p:nvSpPr>
        <p:spPr bwMode="auto">
          <a:xfrm>
            <a:off x="3581400" y="4572000"/>
            <a:ext cx="1905000" cy="15240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1593352" name="Text Box 8"/>
          <p:cNvSpPr txBox="1">
            <a:spLocks noChangeArrowheads="1"/>
          </p:cNvSpPr>
          <p:nvPr/>
        </p:nvSpPr>
        <p:spPr bwMode="auto">
          <a:xfrm>
            <a:off x="3810000" y="4876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593353" name="Text Box 9"/>
          <p:cNvSpPr txBox="1">
            <a:spLocks noChangeArrowheads="1"/>
          </p:cNvSpPr>
          <p:nvPr/>
        </p:nvSpPr>
        <p:spPr bwMode="auto">
          <a:xfrm>
            <a:off x="3352800" y="41910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1593354" name="Text Box 10"/>
          <p:cNvSpPr txBox="1">
            <a:spLocks noChangeArrowheads="1"/>
          </p:cNvSpPr>
          <p:nvPr/>
        </p:nvSpPr>
        <p:spPr bwMode="auto">
          <a:xfrm>
            <a:off x="6019800" y="4114800"/>
            <a:ext cx="1600200" cy="641350"/>
          </a:xfrm>
          <a:prstGeom prst="rect">
            <a:avLst/>
          </a:prstGeom>
          <a:noFill/>
          <a:ln w="9525">
            <a:noFill/>
            <a:miter lim="800000"/>
            <a:headEnd/>
            <a:tailEnd/>
          </a:ln>
        </p:spPr>
        <p:txBody>
          <a:bodyPr>
            <a:prstTxWarp prst="textNoShape">
              <a:avLst/>
            </a:prstTxWarp>
            <a:spAutoFit/>
          </a:bodyPr>
          <a:lstStyle/>
          <a:p>
            <a:r>
              <a:rPr lang="en-US" sz="1800"/>
              <a:t>Items not in English</a:t>
            </a:r>
          </a:p>
        </p:txBody>
      </p:sp>
      <p:sp>
        <p:nvSpPr>
          <p:cNvPr id="1593355" name="Oval 11"/>
          <p:cNvSpPr>
            <a:spLocks noChangeArrowheads="1"/>
          </p:cNvSpPr>
          <p:nvPr/>
        </p:nvSpPr>
        <p:spPr bwMode="auto">
          <a:xfrm>
            <a:off x="2895600" y="3429000"/>
            <a:ext cx="4343400" cy="2971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2400" y="1066800"/>
            <a:ext cx="8610600" cy="1785104"/>
          </a:xfrm>
          <a:prstGeom prst="rect">
            <a:avLst/>
          </a:prstGeom>
          <a:noFill/>
          <a:ln w="9525">
            <a:noFill/>
            <a:miter lim="800000"/>
            <a:headEnd/>
            <a:tailEnd/>
          </a:ln>
        </p:spPr>
        <p:txBody>
          <a:bodyPr>
            <a:prstTxWarp prst="textNoShape">
              <a:avLst/>
            </a:prstTxWarp>
            <a:spAutoFit/>
          </a:bodyPr>
          <a:lstStyle/>
          <a:p>
            <a:r>
              <a:rPr lang="en-US" sz="2200" b="0" dirty="0" smtClean="0">
                <a:solidFill>
                  <a:schemeClr val="tx2"/>
                </a:solidFill>
              </a:rPr>
              <a:t>Suppose you encounter the numbers 3, 5, and 7.</a:t>
            </a:r>
          </a:p>
          <a:p>
            <a:r>
              <a:rPr lang="en-US" sz="2200" b="0" dirty="0" smtClean="0"/>
              <a:t>What </a:t>
            </a:r>
            <a:r>
              <a:rPr lang="en-US" sz="2200" b="0" dirty="0"/>
              <a:t>set are these numbers drawn from? That is, what is the right “number rule” for this language that will allow you to predict what numbers will appear in the future?</a:t>
            </a:r>
          </a:p>
          <a:p>
            <a:endParaRPr lang="en-US" sz="2200" b="0" dirty="0"/>
          </a:p>
        </p:txBody>
      </p:sp>
      <p:sp>
        <p:nvSpPr>
          <p:cNvPr id="5" name="Oval 5"/>
          <p:cNvSpPr>
            <a:spLocks noChangeArrowheads="1"/>
          </p:cNvSpPr>
          <p:nvPr/>
        </p:nvSpPr>
        <p:spPr bwMode="auto">
          <a:xfrm>
            <a:off x="2438400" y="3581400"/>
            <a:ext cx="5867400" cy="3124200"/>
          </a:xfrm>
          <a:prstGeom prst="ellipse">
            <a:avLst/>
          </a:prstGeom>
          <a:noFill/>
          <a:ln w="12700">
            <a:solidFill>
              <a:srgbClr val="C225FF"/>
            </a:solidFill>
            <a:round/>
            <a:headEnd/>
            <a:tailEnd/>
          </a:ln>
        </p:spPr>
        <p:txBody>
          <a:bodyPr wrap="none" anchor="ctr">
            <a:prstTxWarp prst="textNoShape">
              <a:avLst/>
            </a:prstTxWarp>
          </a:bodyPr>
          <a:lstStyle/>
          <a:p>
            <a:endParaRPr lang="en-US"/>
          </a:p>
        </p:txBody>
      </p:sp>
      <p:sp>
        <p:nvSpPr>
          <p:cNvPr id="6" name="Oval 8"/>
          <p:cNvSpPr>
            <a:spLocks noChangeArrowheads="1"/>
          </p:cNvSpPr>
          <p:nvPr/>
        </p:nvSpPr>
        <p:spPr bwMode="auto">
          <a:xfrm>
            <a:off x="3276600" y="3733800"/>
            <a:ext cx="2743200" cy="2743200"/>
          </a:xfrm>
          <a:prstGeom prst="ellipse">
            <a:avLst/>
          </a:prstGeom>
          <a:solidFill>
            <a:schemeClr val="tx2">
              <a:alpha val="25098"/>
            </a:schemeClr>
          </a:solidFill>
          <a:ln w="9525">
            <a:solidFill>
              <a:schemeClr val="tx2"/>
            </a:solidFill>
            <a:round/>
            <a:headEnd/>
            <a:tailEnd/>
          </a:ln>
        </p:spPr>
        <p:txBody>
          <a:bodyPr wrap="none" anchor="ctr">
            <a:prstTxWarp prst="textNoShape">
              <a:avLst/>
            </a:prstTxWarp>
          </a:bodyPr>
          <a:lstStyle/>
          <a:p>
            <a:endParaRPr lang="en-US"/>
          </a:p>
        </p:txBody>
      </p:sp>
      <p:sp>
        <p:nvSpPr>
          <p:cNvPr id="7" name="Oval 9"/>
          <p:cNvSpPr>
            <a:spLocks noChangeArrowheads="1"/>
          </p:cNvSpPr>
          <p:nvPr/>
        </p:nvSpPr>
        <p:spPr bwMode="auto">
          <a:xfrm>
            <a:off x="3581400" y="4800600"/>
            <a:ext cx="1905000" cy="1524000"/>
          </a:xfrm>
          <a:prstGeom prst="ellipse">
            <a:avLst/>
          </a:prstGeom>
          <a:solidFill>
            <a:schemeClr val="accent2"/>
          </a:solidFill>
          <a:ln w="12700">
            <a:solidFill>
              <a:schemeClr val="tx1"/>
            </a:solidFill>
            <a:prstDash val="solid"/>
            <a:round/>
            <a:headEnd/>
            <a:tailEnd/>
          </a:ln>
        </p:spPr>
        <p:txBody>
          <a:bodyPr wrap="none" anchor="ctr">
            <a:prstTxWarp prst="textNoShape">
              <a:avLst/>
            </a:prstTxWarp>
          </a:bodyPr>
          <a:lstStyle/>
          <a:p>
            <a:endParaRPr lang="en-US"/>
          </a:p>
        </p:txBody>
      </p:sp>
      <p:sp>
        <p:nvSpPr>
          <p:cNvPr id="8" name="Text Box 10"/>
          <p:cNvSpPr txBox="1">
            <a:spLocks noChangeArrowheads="1"/>
          </p:cNvSpPr>
          <p:nvPr/>
        </p:nvSpPr>
        <p:spPr bwMode="auto">
          <a:xfrm>
            <a:off x="3810000" y="5105400"/>
            <a:ext cx="304800" cy="646113"/>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3</a:t>
            </a:r>
          </a:p>
        </p:txBody>
      </p:sp>
      <p:sp>
        <p:nvSpPr>
          <p:cNvPr id="9" name="Text Box 11"/>
          <p:cNvSpPr txBox="1">
            <a:spLocks noChangeArrowheads="1"/>
          </p:cNvSpPr>
          <p:nvPr/>
        </p:nvSpPr>
        <p:spPr bwMode="auto">
          <a:xfrm>
            <a:off x="762000" y="3962400"/>
            <a:ext cx="1685925" cy="369888"/>
          </a:xfrm>
          <a:prstGeom prst="rect">
            <a:avLst/>
          </a:prstGeom>
          <a:noFill/>
          <a:ln w="9525">
            <a:noFill/>
            <a:miter lim="800000"/>
            <a:headEnd/>
            <a:tailEnd/>
          </a:ln>
        </p:spPr>
        <p:txBody>
          <a:bodyPr wrap="none">
            <a:prstTxWarp prst="textNoShape">
              <a:avLst/>
            </a:prstTxWarp>
            <a:spAutoFit/>
          </a:bodyPr>
          <a:lstStyle/>
          <a:p>
            <a:r>
              <a:rPr lang="en-US" sz="1800">
                <a:solidFill>
                  <a:schemeClr val="tx2"/>
                </a:solidFill>
              </a:rPr>
              <a:t>Odd numbers</a:t>
            </a:r>
          </a:p>
        </p:txBody>
      </p:sp>
      <p:sp>
        <p:nvSpPr>
          <p:cNvPr id="10" name="Oval 12"/>
          <p:cNvSpPr>
            <a:spLocks noChangeArrowheads="1"/>
          </p:cNvSpPr>
          <p:nvPr/>
        </p:nvSpPr>
        <p:spPr bwMode="auto">
          <a:xfrm>
            <a:off x="3352800" y="4114800"/>
            <a:ext cx="4343400" cy="2438400"/>
          </a:xfrm>
          <a:prstGeom prst="ellipse">
            <a:avLst/>
          </a:prstGeom>
          <a:noFill/>
          <a:ln w="12700">
            <a:solidFill>
              <a:srgbClr val="780B4D"/>
            </a:solidFill>
            <a:round/>
            <a:headEnd/>
            <a:tailEnd/>
          </a:ln>
        </p:spPr>
        <p:txBody>
          <a:bodyPr wrap="none" anchor="ctr">
            <a:prstTxWarp prst="textNoShape">
              <a:avLst/>
            </a:prstTxWarp>
          </a:bodyPr>
          <a:lstStyle/>
          <a:p>
            <a:endParaRPr lang="en-US"/>
          </a:p>
        </p:txBody>
      </p:sp>
      <p:sp>
        <p:nvSpPr>
          <p:cNvPr id="11" name="Text Box 10"/>
          <p:cNvSpPr txBox="1">
            <a:spLocks noChangeArrowheads="1"/>
          </p:cNvSpPr>
          <p:nvPr/>
        </p:nvSpPr>
        <p:spPr bwMode="auto">
          <a:xfrm>
            <a:off x="4419600" y="4876800"/>
            <a:ext cx="304800" cy="646113"/>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5</a:t>
            </a:r>
          </a:p>
        </p:txBody>
      </p:sp>
      <p:sp>
        <p:nvSpPr>
          <p:cNvPr id="12" name="Text Box 10"/>
          <p:cNvSpPr txBox="1">
            <a:spLocks noChangeArrowheads="1"/>
          </p:cNvSpPr>
          <p:nvPr/>
        </p:nvSpPr>
        <p:spPr bwMode="auto">
          <a:xfrm>
            <a:off x="4343400" y="5334000"/>
            <a:ext cx="304800" cy="646113"/>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7</a:t>
            </a:r>
          </a:p>
        </p:txBody>
      </p:sp>
      <p:cxnSp>
        <p:nvCxnSpPr>
          <p:cNvPr id="13" name="Shape 16"/>
          <p:cNvCxnSpPr>
            <a:cxnSpLocks noChangeShapeType="1"/>
            <a:stCxn id="9" idx="3"/>
          </p:cNvCxnSpPr>
          <p:nvPr/>
        </p:nvCxnSpPr>
        <p:spPr bwMode="auto">
          <a:xfrm flipV="1">
            <a:off x="2447925" y="3962400"/>
            <a:ext cx="1438275" cy="184150"/>
          </a:xfrm>
          <a:prstGeom prst="curvedConnector3">
            <a:avLst>
              <a:gd name="adj1" fmla="val 50000"/>
            </a:avLst>
          </a:prstGeom>
          <a:noFill/>
          <a:ln w="9525">
            <a:solidFill>
              <a:schemeClr val="tx2"/>
            </a:solidFill>
            <a:round/>
            <a:headEnd/>
            <a:tailEnd type="arrow" w="med" len="med"/>
          </a:ln>
        </p:spPr>
      </p:cxnSp>
      <p:sp>
        <p:nvSpPr>
          <p:cNvPr id="14" name="Text Box 11"/>
          <p:cNvSpPr txBox="1">
            <a:spLocks noChangeArrowheads="1"/>
          </p:cNvSpPr>
          <p:nvPr/>
        </p:nvSpPr>
        <p:spPr bwMode="auto">
          <a:xfrm>
            <a:off x="6934200" y="2667000"/>
            <a:ext cx="1752600" cy="646113"/>
          </a:xfrm>
          <a:prstGeom prst="rect">
            <a:avLst/>
          </a:prstGeom>
          <a:noFill/>
          <a:ln w="9525">
            <a:noFill/>
            <a:miter lim="800000"/>
            <a:headEnd/>
            <a:tailEnd/>
          </a:ln>
        </p:spPr>
        <p:txBody>
          <a:bodyPr>
            <a:prstTxWarp prst="textNoShape">
              <a:avLst/>
            </a:prstTxWarp>
            <a:spAutoFit/>
          </a:bodyPr>
          <a:lstStyle/>
          <a:p>
            <a:r>
              <a:rPr lang="en-US" sz="1800">
                <a:solidFill>
                  <a:srgbClr val="780B4D"/>
                </a:solidFill>
              </a:rPr>
              <a:t>Prime numbers</a:t>
            </a:r>
          </a:p>
        </p:txBody>
      </p:sp>
      <p:cxnSp>
        <p:nvCxnSpPr>
          <p:cNvPr id="15" name="Shape 20"/>
          <p:cNvCxnSpPr>
            <a:cxnSpLocks noChangeShapeType="1"/>
            <a:stCxn id="14" idx="2"/>
          </p:cNvCxnSpPr>
          <p:nvPr/>
        </p:nvCxnSpPr>
        <p:spPr bwMode="auto">
          <a:xfrm rot="5400000">
            <a:off x="6800056" y="3332957"/>
            <a:ext cx="1030287" cy="990600"/>
          </a:xfrm>
          <a:prstGeom prst="curvedConnector3">
            <a:avLst>
              <a:gd name="adj1" fmla="val 50000"/>
            </a:avLst>
          </a:prstGeom>
          <a:noFill/>
          <a:ln w="9525">
            <a:solidFill>
              <a:srgbClr val="780B4D"/>
            </a:solidFill>
            <a:round/>
            <a:headEnd/>
            <a:tailEnd type="arrow" w="med" len="med"/>
          </a:ln>
        </p:spPr>
      </p:cxnSp>
      <p:sp>
        <p:nvSpPr>
          <p:cNvPr id="16" name="Text Box 11"/>
          <p:cNvSpPr txBox="1">
            <a:spLocks noChangeArrowheads="1"/>
          </p:cNvSpPr>
          <p:nvPr/>
        </p:nvSpPr>
        <p:spPr bwMode="auto">
          <a:xfrm>
            <a:off x="3733800" y="2667000"/>
            <a:ext cx="1752600" cy="646113"/>
          </a:xfrm>
          <a:prstGeom prst="rect">
            <a:avLst/>
          </a:prstGeom>
          <a:noFill/>
          <a:ln w="9525">
            <a:noFill/>
            <a:miter lim="800000"/>
            <a:headEnd/>
            <a:tailEnd/>
          </a:ln>
        </p:spPr>
        <p:txBody>
          <a:bodyPr>
            <a:prstTxWarp prst="textNoShape">
              <a:avLst/>
            </a:prstTxWarp>
            <a:spAutoFit/>
          </a:bodyPr>
          <a:lstStyle/>
          <a:p>
            <a:pPr>
              <a:defRPr/>
            </a:pPr>
            <a:r>
              <a:rPr lang="en-US" sz="1800" dirty="0">
                <a:solidFill>
                  <a:schemeClr val="accent2"/>
                </a:solidFill>
              </a:rPr>
              <a:t>Numbers less than 20</a:t>
            </a:r>
          </a:p>
        </p:txBody>
      </p:sp>
      <p:cxnSp>
        <p:nvCxnSpPr>
          <p:cNvPr id="17" name="Shape 20"/>
          <p:cNvCxnSpPr>
            <a:cxnSpLocks noChangeShapeType="1"/>
            <a:stCxn id="16" idx="3"/>
            <a:endCxn id="5" idx="0"/>
          </p:cNvCxnSpPr>
          <p:nvPr/>
        </p:nvCxnSpPr>
        <p:spPr bwMode="auto">
          <a:xfrm flipH="1">
            <a:off x="5372100" y="2990057"/>
            <a:ext cx="114300" cy="591343"/>
          </a:xfrm>
          <a:prstGeom prst="curvedConnector4">
            <a:avLst>
              <a:gd name="adj1" fmla="val -200000"/>
              <a:gd name="adj2" fmla="val 77315"/>
            </a:avLst>
          </a:prstGeom>
          <a:noFill/>
          <a:ln w="9525">
            <a:solidFill>
              <a:schemeClr val="accent2"/>
            </a:solidFill>
            <a:round/>
            <a:headEnd/>
            <a:tailEnd type="arrow" w="med" len="med"/>
          </a:ln>
        </p:spPr>
      </p:cxnSp>
      <p:sp>
        <p:nvSpPr>
          <p:cNvPr id="18" name="Text Box 10"/>
          <p:cNvSpPr txBox="1">
            <a:spLocks noChangeArrowheads="1"/>
          </p:cNvSpPr>
          <p:nvPr/>
        </p:nvSpPr>
        <p:spPr bwMode="auto">
          <a:xfrm>
            <a:off x="5181600" y="4343400"/>
            <a:ext cx="457200" cy="369888"/>
          </a:xfrm>
          <a:prstGeom prst="rect">
            <a:avLst/>
          </a:prstGeom>
          <a:noFill/>
          <a:ln w="9525">
            <a:noFill/>
            <a:miter lim="800000"/>
            <a:headEnd/>
            <a:tailEnd/>
          </a:ln>
        </p:spPr>
        <p:txBody>
          <a:bodyPr>
            <a:prstTxWarp prst="textNoShape">
              <a:avLst/>
            </a:prstTxWarp>
            <a:spAutoFit/>
          </a:bodyPr>
          <a:lstStyle/>
          <a:p>
            <a:r>
              <a:rPr lang="en-US" sz="1800">
                <a:solidFill>
                  <a:srgbClr val="780B4D"/>
                </a:solidFill>
              </a:rPr>
              <a:t>11</a:t>
            </a:r>
          </a:p>
        </p:txBody>
      </p:sp>
      <p:sp>
        <p:nvSpPr>
          <p:cNvPr id="19" name="Text Box 10"/>
          <p:cNvSpPr txBox="1">
            <a:spLocks noChangeArrowheads="1"/>
          </p:cNvSpPr>
          <p:nvPr/>
        </p:nvSpPr>
        <p:spPr bwMode="auto">
          <a:xfrm>
            <a:off x="4572000" y="4343400"/>
            <a:ext cx="457200" cy="369888"/>
          </a:xfrm>
          <a:prstGeom prst="rect">
            <a:avLst/>
          </a:prstGeom>
          <a:noFill/>
          <a:ln w="9525">
            <a:noFill/>
            <a:miter lim="800000"/>
            <a:headEnd/>
            <a:tailEnd/>
          </a:ln>
        </p:spPr>
        <p:txBody>
          <a:bodyPr>
            <a:prstTxWarp prst="textNoShape">
              <a:avLst/>
            </a:prstTxWarp>
            <a:spAutoFit/>
          </a:bodyPr>
          <a:lstStyle/>
          <a:p>
            <a:r>
              <a:rPr lang="en-US" sz="1800">
                <a:solidFill>
                  <a:srgbClr val="780B4D"/>
                </a:solidFill>
              </a:rPr>
              <a:t>13</a:t>
            </a:r>
          </a:p>
        </p:txBody>
      </p:sp>
      <p:sp>
        <p:nvSpPr>
          <p:cNvPr id="20" name="Text Box 10"/>
          <p:cNvSpPr txBox="1">
            <a:spLocks noChangeArrowheads="1"/>
          </p:cNvSpPr>
          <p:nvPr/>
        </p:nvSpPr>
        <p:spPr bwMode="auto">
          <a:xfrm>
            <a:off x="6324600" y="4800600"/>
            <a:ext cx="381000" cy="369888"/>
          </a:xfrm>
          <a:prstGeom prst="rect">
            <a:avLst/>
          </a:prstGeom>
          <a:noFill/>
          <a:ln w="9525">
            <a:noFill/>
            <a:miter lim="800000"/>
            <a:headEnd/>
            <a:tailEnd/>
          </a:ln>
        </p:spPr>
        <p:txBody>
          <a:bodyPr>
            <a:prstTxWarp prst="textNoShape">
              <a:avLst/>
            </a:prstTxWarp>
            <a:spAutoFit/>
          </a:bodyPr>
          <a:lstStyle/>
          <a:p>
            <a:r>
              <a:rPr lang="en-US" sz="1800">
                <a:solidFill>
                  <a:srgbClr val="780B4D"/>
                </a:solidFill>
              </a:rPr>
              <a:t>2</a:t>
            </a:r>
          </a:p>
        </p:txBody>
      </p:sp>
      <p:sp>
        <p:nvSpPr>
          <p:cNvPr id="21" name="Text Box 10"/>
          <p:cNvSpPr txBox="1">
            <a:spLocks noChangeArrowheads="1"/>
          </p:cNvSpPr>
          <p:nvPr/>
        </p:nvSpPr>
        <p:spPr bwMode="auto">
          <a:xfrm>
            <a:off x="4191000" y="3810000"/>
            <a:ext cx="381000" cy="369888"/>
          </a:xfrm>
          <a:prstGeom prst="rect">
            <a:avLst/>
          </a:prstGeom>
          <a:noFill/>
          <a:ln w="9525">
            <a:noFill/>
            <a:miter lim="800000"/>
            <a:headEnd/>
            <a:tailEnd/>
          </a:ln>
        </p:spPr>
        <p:txBody>
          <a:bodyPr>
            <a:prstTxWarp prst="textNoShape">
              <a:avLst/>
            </a:prstTxWarp>
            <a:spAutoFit/>
          </a:bodyPr>
          <a:lstStyle/>
          <a:p>
            <a:pPr>
              <a:defRPr/>
            </a:pPr>
            <a:r>
              <a:rPr lang="en-US" sz="1800" dirty="0">
                <a:solidFill>
                  <a:schemeClr val="tx2">
                    <a:lumMod val="75000"/>
                  </a:schemeClr>
                </a:solidFill>
              </a:rPr>
              <a:t>9</a:t>
            </a:r>
          </a:p>
        </p:txBody>
      </p:sp>
      <p:sp>
        <p:nvSpPr>
          <p:cNvPr id="22" name="Text Box 10"/>
          <p:cNvSpPr txBox="1">
            <a:spLocks noChangeArrowheads="1"/>
          </p:cNvSpPr>
          <p:nvPr/>
        </p:nvSpPr>
        <p:spPr bwMode="auto">
          <a:xfrm>
            <a:off x="3657600" y="4114800"/>
            <a:ext cx="457200" cy="369888"/>
          </a:xfrm>
          <a:prstGeom prst="rect">
            <a:avLst/>
          </a:prstGeom>
          <a:noFill/>
          <a:ln w="9525">
            <a:noFill/>
            <a:miter lim="800000"/>
            <a:headEnd/>
            <a:tailEnd/>
          </a:ln>
        </p:spPr>
        <p:txBody>
          <a:bodyPr>
            <a:prstTxWarp prst="textNoShape">
              <a:avLst/>
            </a:prstTxWarp>
            <a:spAutoFit/>
          </a:bodyPr>
          <a:lstStyle/>
          <a:p>
            <a:r>
              <a:rPr lang="en-US" sz="1800" dirty="0">
                <a:solidFill>
                  <a:schemeClr val="tx2">
                    <a:lumMod val="75000"/>
                  </a:schemeClr>
                </a:solidFill>
              </a:rPr>
              <a:t>15</a:t>
            </a:r>
          </a:p>
        </p:txBody>
      </p:sp>
      <p:sp>
        <p:nvSpPr>
          <p:cNvPr id="23" name="Text Box 10"/>
          <p:cNvSpPr txBox="1">
            <a:spLocks noChangeArrowheads="1"/>
          </p:cNvSpPr>
          <p:nvPr/>
        </p:nvSpPr>
        <p:spPr bwMode="auto">
          <a:xfrm>
            <a:off x="2590800" y="4876800"/>
            <a:ext cx="457200" cy="369888"/>
          </a:xfrm>
          <a:prstGeom prst="rect">
            <a:avLst/>
          </a:prstGeom>
          <a:noFill/>
          <a:ln w="9525">
            <a:noFill/>
            <a:miter lim="800000"/>
            <a:headEnd/>
            <a:tailEnd/>
          </a:ln>
        </p:spPr>
        <p:txBody>
          <a:bodyPr>
            <a:prstTxWarp prst="textNoShape">
              <a:avLst/>
            </a:prstTxWarp>
            <a:spAutoFit/>
          </a:bodyPr>
          <a:lstStyle/>
          <a:p>
            <a:r>
              <a:rPr lang="en-US" sz="1800">
                <a:solidFill>
                  <a:srgbClr val="9E00DB"/>
                </a:solidFill>
              </a:rPr>
              <a:t>18</a:t>
            </a:r>
          </a:p>
        </p:txBody>
      </p:sp>
      <p:sp>
        <p:nvSpPr>
          <p:cNvPr id="24" name="Text Box 10"/>
          <p:cNvSpPr txBox="1">
            <a:spLocks noChangeArrowheads="1"/>
          </p:cNvSpPr>
          <p:nvPr/>
        </p:nvSpPr>
        <p:spPr bwMode="auto">
          <a:xfrm>
            <a:off x="2895600" y="5715000"/>
            <a:ext cx="457200" cy="369888"/>
          </a:xfrm>
          <a:prstGeom prst="rect">
            <a:avLst/>
          </a:prstGeom>
          <a:noFill/>
          <a:ln w="9525">
            <a:noFill/>
            <a:miter lim="800000"/>
            <a:headEnd/>
            <a:tailEnd/>
          </a:ln>
        </p:spPr>
        <p:txBody>
          <a:bodyPr>
            <a:prstTxWarp prst="textNoShape">
              <a:avLst/>
            </a:prstTxWarp>
            <a:spAutoFit/>
          </a:bodyPr>
          <a:lstStyle/>
          <a:p>
            <a:r>
              <a:rPr lang="en-US" sz="1800">
                <a:solidFill>
                  <a:srgbClr val="9E00DB"/>
                </a:solidFill>
              </a:rPr>
              <a:t>4</a:t>
            </a:r>
          </a:p>
        </p:txBody>
      </p:sp>
      <p:sp>
        <p:nvSpPr>
          <p:cNvPr id="25" name="Text Box 10"/>
          <p:cNvSpPr txBox="1">
            <a:spLocks noChangeArrowheads="1"/>
          </p:cNvSpPr>
          <p:nvPr/>
        </p:nvSpPr>
        <p:spPr bwMode="auto">
          <a:xfrm>
            <a:off x="7620000" y="4495800"/>
            <a:ext cx="457200" cy="369888"/>
          </a:xfrm>
          <a:prstGeom prst="rect">
            <a:avLst/>
          </a:prstGeom>
          <a:noFill/>
          <a:ln w="9525">
            <a:noFill/>
            <a:miter lim="800000"/>
            <a:headEnd/>
            <a:tailEnd/>
          </a:ln>
        </p:spPr>
        <p:txBody>
          <a:bodyPr>
            <a:prstTxWarp prst="textNoShape">
              <a:avLst/>
            </a:prstTxWarp>
            <a:spAutoFit/>
          </a:bodyPr>
          <a:lstStyle/>
          <a:p>
            <a:r>
              <a:rPr lang="en-US" sz="1800">
                <a:solidFill>
                  <a:srgbClr val="9E00DB"/>
                </a:solidFill>
              </a:rPr>
              <a:t>12</a:t>
            </a:r>
          </a:p>
        </p:txBody>
      </p:sp>
      <p:sp>
        <p:nvSpPr>
          <p:cNvPr id="26" name="Text Box 10"/>
          <p:cNvSpPr txBox="1">
            <a:spLocks noChangeArrowheads="1"/>
          </p:cNvSpPr>
          <p:nvPr/>
        </p:nvSpPr>
        <p:spPr bwMode="auto">
          <a:xfrm>
            <a:off x="7772400" y="5334000"/>
            <a:ext cx="457200" cy="369888"/>
          </a:xfrm>
          <a:prstGeom prst="rect">
            <a:avLst/>
          </a:prstGeom>
          <a:noFill/>
          <a:ln w="9525">
            <a:noFill/>
            <a:miter lim="800000"/>
            <a:headEnd/>
            <a:tailEnd/>
          </a:ln>
        </p:spPr>
        <p:txBody>
          <a:bodyPr>
            <a:prstTxWarp prst="textNoShape">
              <a:avLst/>
            </a:prstTxWarp>
            <a:spAutoFit/>
          </a:bodyPr>
          <a:lstStyle/>
          <a:p>
            <a:r>
              <a:rPr lang="en-US" sz="1800">
                <a:solidFill>
                  <a:srgbClr val="9E00DB"/>
                </a:solidFill>
              </a:rPr>
              <a:t>6</a:t>
            </a:r>
          </a:p>
        </p:txBody>
      </p:sp>
      <p:sp>
        <p:nvSpPr>
          <p:cNvPr id="27" name="Rectangle 2"/>
          <p:cNvSpPr>
            <a:spLocks noGrp="1" noChangeArrowheads="1"/>
          </p:cNvSpPr>
          <p:nvPr>
            <p:ph type="title"/>
          </p:nvPr>
        </p:nvSpPr>
        <p:spPr>
          <a:xfrm>
            <a:off x="609600" y="152400"/>
            <a:ext cx="7772400" cy="1143000"/>
          </a:xfrm>
          <a:noFill/>
          <a:ln/>
        </p:spPr>
        <p:txBody>
          <a:bodyPr/>
          <a:lstStyle/>
          <a:p>
            <a:r>
              <a:rPr lang="en-US" sz="3200"/>
              <a:t>A numerical analogy</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5394" name="Rectangle 2"/>
          <p:cNvSpPr>
            <a:spLocks noGrp="1" noChangeArrowheads="1"/>
          </p:cNvSpPr>
          <p:nvPr>
            <p:ph type="title"/>
          </p:nvPr>
        </p:nvSpPr>
        <p:spPr>
          <a:xfrm>
            <a:off x="609600" y="152400"/>
            <a:ext cx="7772400" cy="1143000"/>
          </a:xfrm>
          <a:noFill/>
          <a:ln/>
        </p:spPr>
        <p:txBody>
          <a:bodyPr/>
          <a:lstStyle/>
          <a:p>
            <a:r>
              <a:rPr lang="en-US" sz="3200"/>
              <a:t>Poverty of the Stimulus: Logic</a:t>
            </a:r>
          </a:p>
        </p:txBody>
      </p:sp>
      <p:sp>
        <p:nvSpPr>
          <p:cNvPr id="1595395" name="Text Box 3"/>
          <p:cNvSpPr txBox="1">
            <a:spLocks noChangeArrowheads="1"/>
          </p:cNvSpPr>
          <p:nvPr/>
        </p:nvSpPr>
        <p:spPr bwMode="auto">
          <a:xfrm>
            <a:off x="228600" y="1371600"/>
            <a:ext cx="8610600" cy="1187450"/>
          </a:xfrm>
          <a:prstGeom prst="rect">
            <a:avLst/>
          </a:prstGeom>
          <a:noFill/>
          <a:ln w="9525">
            <a:noFill/>
            <a:miter lim="800000"/>
            <a:headEnd/>
            <a:tailEnd/>
          </a:ln>
        </p:spPr>
        <p:txBody>
          <a:bodyPr>
            <a:prstTxWarp prst="textNoShape">
              <a:avLst/>
            </a:prstTxWarp>
            <a:spAutoFit/>
          </a:bodyPr>
          <a:lstStyle/>
          <a:p>
            <a:r>
              <a:rPr lang="en-US" b="0"/>
              <a:t>Children encounter data that are compatible with many hypotheses about the correct rules and patterns of the language.  </a:t>
            </a:r>
          </a:p>
        </p:txBody>
      </p:sp>
      <p:sp>
        <p:nvSpPr>
          <p:cNvPr id="1595397" name="Oval 5"/>
          <p:cNvSpPr>
            <a:spLocks noChangeArrowheads="1"/>
          </p:cNvSpPr>
          <p:nvPr/>
        </p:nvSpPr>
        <p:spPr bwMode="auto">
          <a:xfrm>
            <a:off x="2438400" y="3352800"/>
            <a:ext cx="5867400" cy="3276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595398" name="Oval 6"/>
          <p:cNvSpPr>
            <a:spLocks noChangeArrowheads="1"/>
          </p:cNvSpPr>
          <p:nvPr/>
        </p:nvSpPr>
        <p:spPr bwMode="auto">
          <a:xfrm>
            <a:off x="3200400" y="3505200"/>
            <a:ext cx="2743200" cy="2743200"/>
          </a:xfrm>
          <a:prstGeom prst="ellipse">
            <a:avLst/>
          </a:prstGeom>
          <a:solidFill>
            <a:schemeClr val="tx2">
              <a:alpha val="25000"/>
            </a:schemeClr>
          </a:solidFill>
          <a:ln w="9525">
            <a:solidFill>
              <a:schemeClr val="tx1"/>
            </a:solidFill>
            <a:round/>
            <a:headEnd/>
            <a:tailEnd/>
          </a:ln>
        </p:spPr>
        <p:txBody>
          <a:bodyPr wrap="none" anchor="ctr">
            <a:prstTxWarp prst="textNoShape">
              <a:avLst/>
            </a:prstTxWarp>
          </a:bodyPr>
          <a:lstStyle/>
          <a:p>
            <a:endParaRPr lang="en-US"/>
          </a:p>
        </p:txBody>
      </p:sp>
      <p:sp>
        <p:nvSpPr>
          <p:cNvPr id="1595399" name="Oval 7"/>
          <p:cNvSpPr>
            <a:spLocks noChangeArrowheads="1"/>
          </p:cNvSpPr>
          <p:nvPr/>
        </p:nvSpPr>
        <p:spPr bwMode="auto">
          <a:xfrm>
            <a:off x="3581400" y="4572000"/>
            <a:ext cx="1905000" cy="1524000"/>
          </a:xfrm>
          <a:prstGeom prst="ellipse">
            <a:avLst/>
          </a:prstGeom>
          <a:solidFill>
            <a:schemeClr val="accent2"/>
          </a:solidFill>
          <a:ln w="63500">
            <a:solidFill>
              <a:schemeClr val="tx1"/>
            </a:solidFill>
            <a:prstDash val="dash"/>
            <a:round/>
            <a:headEnd/>
            <a:tailEnd/>
          </a:ln>
        </p:spPr>
        <p:txBody>
          <a:bodyPr wrap="none" anchor="ctr">
            <a:prstTxWarp prst="textNoShape">
              <a:avLst/>
            </a:prstTxWarp>
          </a:bodyPr>
          <a:lstStyle/>
          <a:p>
            <a:endParaRPr lang="en-US"/>
          </a:p>
        </p:txBody>
      </p:sp>
      <p:sp>
        <p:nvSpPr>
          <p:cNvPr id="1595400" name="Text Box 8"/>
          <p:cNvSpPr txBox="1">
            <a:spLocks noChangeArrowheads="1"/>
          </p:cNvSpPr>
          <p:nvPr/>
        </p:nvSpPr>
        <p:spPr bwMode="auto">
          <a:xfrm>
            <a:off x="3810000" y="4876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595401" name="Text Box 9"/>
          <p:cNvSpPr txBox="1">
            <a:spLocks noChangeArrowheads="1"/>
          </p:cNvSpPr>
          <p:nvPr/>
        </p:nvSpPr>
        <p:spPr bwMode="auto">
          <a:xfrm>
            <a:off x="3352800" y="41910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1595402" name="Text Box 10"/>
          <p:cNvSpPr txBox="1">
            <a:spLocks noChangeArrowheads="1"/>
          </p:cNvSpPr>
          <p:nvPr/>
        </p:nvSpPr>
        <p:spPr bwMode="auto">
          <a:xfrm>
            <a:off x="6019800" y="4114800"/>
            <a:ext cx="1600200" cy="641350"/>
          </a:xfrm>
          <a:prstGeom prst="rect">
            <a:avLst/>
          </a:prstGeom>
          <a:noFill/>
          <a:ln w="9525">
            <a:noFill/>
            <a:miter lim="800000"/>
            <a:headEnd/>
            <a:tailEnd/>
          </a:ln>
        </p:spPr>
        <p:txBody>
          <a:bodyPr>
            <a:prstTxWarp prst="textNoShape">
              <a:avLst/>
            </a:prstTxWarp>
            <a:spAutoFit/>
          </a:bodyPr>
          <a:lstStyle/>
          <a:p>
            <a:r>
              <a:rPr lang="en-US" sz="1800"/>
              <a:t>Items not in English</a:t>
            </a:r>
          </a:p>
        </p:txBody>
      </p:sp>
      <p:sp>
        <p:nvSpPr>
          <p:cNvPr id="1595403" name="Oval 11"/>
          <p:cNvSpPr>
            <a:spLocks noChangeArrowheads="1"/>
          </p:cNvSpPr>
          <p:nvPr/>
        </p:nvSpPr>
        <p:spPr bwMode="auto">
          <a:xfrm>
            <a:off x="2895600" y="3429000"/>
            <a:ext cx="4343400" cy="2971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a:xfrm>
            <a:off x="609600" y="152400"/>
            <a:ext cx="7772400" cy="1143000"/>
          </a:xfrm>
          <a:noFill/>
          <a:ln/>
        </p:spPr>
        <p:txBody>
          <a:bodyPr/>
          <a:lstStyle/>
          <a:p>
            <a:r>
              <a:rPr lang="en-US" sz="3200"/>
              <a:t>Poverty of the Stimulus: Logic</a:t>
            </a:r>
          </a:p>
        </p:txBody>
      </p:sp>
      <p:sp>
        <p:nvSpPr>
          <p:cNvPr id="1597443" name="Text Box 3"/>
          <p:cNvSpPr txBox="1">
            <a:spLocks noChangeArrowheads="1"/>
          </p:cNvSpPr>
          <p:nvPr/>
        </p:nvSpPr>
        <p:spPr bwMode="auto">
          <a:xfrm>
            <a:off x="228600" y="1371600"/>
            <a:ext cx="8610600" cy="1187450"/>
          </a:xfrm>
          <a:prstGeom prst="rect">
            <a:avLst/>
          </a:prstGeom>
          <a:noFill/>
          <a:ln w="9525">
            <a:noFill/>
            <a:miter lim="800000"/>
            <a:headEnd/>
            <a:tailEnd/>
          </a:ln>
        </p:spPr>
        <p:txBody>
          <a:bodyPr>
            <a:prstTxWarp prst="textNoShape">
              <a:avLst/>
            </a:prstTxWarp>
            <a:spAutoFit/>
          </a:bodyPr>
          <a:lstStyle/>
          <a:p>
            <a:r>
              <a:rPr lang="en-US" b="0"/>
              <a:t>Specifically, the </a:t>
            </a:r>
            <a:r>
              <a:rPr lang="en-US" b="0">
                <a:solidFill>
                  <a:schemeClr val="accent2"/>
                </a:solidFill>
              </a:rPr>
              <a:t>data encountered</a:t>
            </a:r>
            <a:r>
              <a:rPr lang="en-US" b="0"/>
              <a:t> are compatible with both the </a:t>
            </a:r>
            <a:r>
              <a:rPr lang="en-US" b="0">
                <a:solidFill>
                  <a:schemeClr val="tx2"/>
                </a:solidFill>
              </a:rPr>
              <a:t>correct hypothesis</a:t>
            </a:r>
            <a:r>
              <a:rPr lang="en-US" b="0"/>
              <a:t> and other, </a:t>
            </a:r>
            <a:r>
              <a:rPr lang="en-US" b="0">
                <a:solidFill>
                  <a:schemeClr val="folHlink"/>
                </a:solidFill>
              </a:rPr>
              <a:t>incorrect hypotheses</a:t>
            </a:r>
            <a:r>
              <a:rPr lang="en-US" b="0"/>
              <a:t> about the rules and patterns of the language.</a:t>
            </a:r>
          </a:p>
        </p:txBody>
      </p:sp>
      <p:sp>
        <p:nvSpPr>
          <p:cNvPr id="1597445" name="Oval 5"/>
          <p:cNvSpPr>
            <a:spLocks noChangeArrowheads="1"/>
          </p:cNvSpPr>
          <p:nvPr/>
        </p:nvSpPr>
        <p:spPr bwMode="auto">
          <a:xfrm>
            <a:off x="2438400" y="3352800"/>
            <a:ext cx="5867400" cy="3276600"/>
          </a:xfrm>
          <a:prstGeom prst="ellipse">
            <a:avLst/>
          </a:prstGeom>
          <a:noFill/>
          <a:ln w="38100">
            <a:solidFill>
              <a:schemeClr val="folHlink"/>
            </a:solidFill>
            <a:prstDash val="dash"/>
            <a:round/>
            <a:headEnd/>
            <a:tailEnd/>
          </a:ln>
        </p:spPr>
        <p:txBody>
          <a:bodyPr wrap="none" anchor="ctr">
            <a:prstTxWarp prst="textNoShape">
              <a:avLst/>
            </a:prstTxWarp>
          </a:bodyPr>
          <a:lstStyle/>
          <a:p>
            <a:endParaRPr lang="en-US"/>
          </a:p>
        </p:txBody>
      </p:sp>
      <p:sp>
        <p:nvSpPr>
          <p:cNvPr id="1597446" name="Oval 6"/>
          <p:cNvSpPr>
            <a:spLocks noChangeArrowheads="1"/>
          </p:cNvSpPr>
          <p:nvPr/>
        </p:nvSpPr>
        <p:spPr bwMode="auto">
          <a:xfrm>
            <a:off x="3200400" y="3505200"/>
            <a:ext cx="2743200" cy="2743200"/>
          </a:xfrm>
          <a:prstGeom prst="ellipse">
            <a:avLst/>
          </a:prstGeom>
          <a:solidFill>
            <a:schemeClr val="tx2">
              <a:alpha val="25000"/>
            </a:schemeClr>
          </a:solidFill>
          <a:ln w="63500">
            <a:solidFill>
              <a:schemeClr val="tx2"/>
            </a:solidFill>
            <a:prstDash val="dash"/>
            <a:round/>
            <a:headEnd/>
            <a:tailEnd/>
          </a:ln>
        </p:spPr>
        <p:txBody>
          <a:bodyPr wrap="none" anchor="ctr">
            <a:prstTxWarp prst="textNoShape">
              <a:avLst/>
            </a:prstTxWarp>
          </a:bodyPr>
          <a:lstStyle/>
          <a:p>
            <a:endParaRPr lang="en-US"/>
          </a:p>
        </p:txBody>
      </p:sp>
      <p:sp>
        <p:nvSpPr>
          <p:cNvPr id="1597447" name="Oval 7"/>
          <p:cNvSpPr>
            <a:spLocks noChangeArrowheads="1"/>
          </p:cNvSpPr>
          <p:nvPr/>
        </p:nvSpPr>
        <p:spPr bwMode="auto">
          <a:xfrm>
            <a:off x="3581400" y="4572000"/>
            <a:ext cx="1905000" cy="1524000"/>
          </a:xfrm>
          <a:prstGeom prst="ellipse">
            <a:avLst/>
          </a:prstGeom>
          <a:solidFill>
            <a:schemeClr val="accent2"/>
          </a:solidFill>
          <a:ln w="63500">
            <a:solidFill>
              <a:schemeClr val="tx1"/>
            </a:solidFill>
            <a:prstDash val="dash"/>
            <a:round/>
            <a:headEnd/>
            <a:tailEnd/>
          </a:ln>
        </p:spPr>
        <p:txBody>
          <a:bodyPr wrap="none" anchor="ctr">
            <a:prstTxWarp prst="textNoShape">
              <a:avLst/>
            </a:prstTxWarp>
          </a:bodyPr>
          <a:lstStyle/>
          <a:p>
            <a:endParaRPr lang="en-US"/>
          </a:p>
        </p:txBody>
      </p:sp>
      <p:sp>
        <p:nvSpPr>
          <p:cNvPr id="1597448" name="Text Box 8"/>
          <p:cNvSpPr txBox="1">
            <a:spLocks noChangeArrowheads="1"/>
          </p:cNvSpPr>
          <p:nvPr/>
        </p:nvSpPr>
        <p:spPr bwMode="auto">
          <a:xfrm>
            <a:off x="3810000" y="4876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597449" name="Text Box 9"/>
          <p:cNvSpPr txBox="1">
            <a:spLocks noChangeArrowheads="1"/>
          </p:cNvSpPr>
          <p:nvPr/>
        </p:nvSpPr>
        <p:spPr bwMode="auto">
          <a:xfrm>
            <a:off x="3352800" y="41910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1597450" name="Text Box 10"/>
          <p:cNvSpPr txBox="1">
            <a:spLocks noChangeArrowheads="1"/>
          </p:cNvSpPr>
          <p:nvPr/>
        </p:nvSpPr>
        <p:spPr bwMode="auto">
          <a:xfrm>
            <a:off x="6019800" y="4114800"/>
            <a:ext cx="1600200" cy="641350"/>
          </a:xfrm>
          <a:prstGeom prst="rect">
            <a:avLst/>
          </a:prstGeom>
          <a:noFill/>
          <a:ln w="9525">
            <a:noFill/>
            <a:miter lim="800000"/>
            <a:headEnd/>
            <a:tailEnd/>
          </a:ln>
        </p:spPr>
        <p:txBody>
          <a:bodyPr>
            <a:prstTxWarp prst="textNoShape">
              <a:avLst/>
            </a:prstTxWarp>
            <a:spAutoFit/>
          </a:bodyPr>
          <a:lstStyle/>
          <a:p>
            <a:r>
              <a:rPr lang="en-US" sz="1800"/>
              <a:t>Items not in English</a:t>
            </a:r>
          </a:p>
        </p:txBody>
      </p:sp>
      <p:sp>
        <p:nvSpPr>
          <p:cNvPr id="1597451" name="Oval 11"/>
          <p:cNvSpPr>
            <a:spLocks noChangeArrowheads="1"/>
          </p:cNvSpPr>
          <p:nvPr/>
        </p:nvSpPr>
        <p:spPr bwMode="auto">
          <a:xfrm>
            <a:off x="2895600" y="3429000"/>
            <a:ext cx="4343400" cy="2971800"/>
          </a:xfrm>
          <a:prstGeom prst="ellipse">
            <a:avLst/>
          </a:prstGeom>
          <a:noFill/>
          <a:ln w="38100">
            <a:solidFill>
              <a:schemeClr val="folHlink"/>
            </a:solidFill>
            <a:prstDash val="dash"/>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9490" name="Rectangle 2"/>
          <p:cNvSpPr>
            <a:spLocks noGrp="1" noChangeArrowheads="1"/>
          </p:cNvSpPr>
          <p:nvPr>
            <p:ph type="title"/>
          </p:nvPr>
        </p:nvSpPr>
        <p:spPr>
          <a:xfrm>
            <a:off x="609600" y="152400"/>
            <a:ext cx="7772400" cy="1143000"/>
          </a:xfrm>
          <a:noFill/>
          <a:ln/>
        </p:spPr>
        <p:txBody>
          <a:bodyPr/>
          <a:lstStyle/>
          <a:p>
            <a:r>
              <a:rPr lang="en-US" sz="3200"/>
              <a:t>Poverty of the Stimulus: Logic</a:t>
            </a:r>
          </a:p>
        </p:txBody>
      </p:sp>
      <p:sp>
        <p:nvSpPr>
          <p:cNvPr id="1599491" name="Text Box 3"/>
          <p:cNvSpPr txBox="1">
            <a:spLocks noChangeArrowheads="1"/>
          </p:cNvSpPr>
          <p:nvPr/>
        </p:nvSpPr>
        <p:spPr bwMode="auto">
          <a:xfrm>
            <a:off x="228600" y="1371600"/>
            <a:ext cx="8610600" cy="1187450"/>
          </a:xfrm>
          <a:prstGeom prst="rect">
            <a:avLst/>
          </a:prstGeom>
          <a:noFill/>
          <a:ln w="9525">
            <a:noFill/>
            <a:miter lim="800000"/>
            <a:headEnd/>
            <a:tailEnd/>
          </a:ln>
        </p:spPr>
        <p:txBody>
          <a:bodyPr>
            <a:prstTxWarp prst="textNoShape">
              <a:avLst/>
            </a:prstTxWarp>
            <a:spAutoFit/>
          </a:bodyPr>
          <a:lstStyle/>
          <a:p>
            <a:r>
              <a:rPr lang="en-US" b="0"/>
              <a:t>A rational learner would consider </a:t>
            </a:r>
            <a:r>
              <a:rPr lang="en-US" b="0">
                <a:solidFill>
                  <a:schemeClr val="folHlink"/>
                </a:solidFill>
              </a:rPr>
              <a:t>all compatible hypotheses</a:t>
            </a:r>
            <a:r>
              <a:rPr lang="en-US" b="0"/>
              <a:t>, and perhaps choose the wrong hypothesis in the end, or at least make errors during acquisition. </a:t>
            </a:r>
          </a:p>
        </p:txBody>
      </p:sp>
      <p:sp>
        <p:nvSpPr>
          <p:cNvPr id="1599493" name="Oval 5"/>
          <p:cNvSpPr>
            <a:spLocks noChangeArrowheads="1"/>
          </p:cNvSpPr>
          <p:nvPr/>
        </p:nvSpPr>
        <p:spPr bwMode="auto">
          <a:xfrm>
            <a:off x="2438400" y="3352800"/>
            <a:ext cx="5867400" cy="3276600"/>
          </a:xfrm>
          <a:prstGeom prst="ellipse">
            <a:avLst/>
          </a:prstGeom>
          <a:noFill/>
          <a:ln w="38100">
            <a:solidFill>
              <a:schemeClr val="folHlink"/>
            </a:solidFill>
            <a:prstDash val="dash"/>
            <a:round/>
            <a:headEnd/>
            <a:tailEnd/>
          </a:ln>
        </p:spPr>
        <p:txBody>
          <a:bodyPr wrap="none" anchor="ctr">
            <a:prstTxWarp prst="textNoShape">
              <a:avLst/>
            </a:prstTxWarp>
          </a:bodyPr>
          <a:lstStyle/>
          <a:p>
            <a:endParaRPr lang="en-US"/>
          </a:p>
        </p:txBody>
      </p:sp>
      <p:sp>
        <p:nvSpPr>
          <p:cNvPr id="1599494" name="Oval 6"/>
          <p:cNvSpPr>
            <a:spLocks noChangeArrowheads="1"/>
          </p:cNvSpPr>
          <p:nvPr/>
        </p:nvSpPr>
        <p:spPr bwMode="auto">
          <a:xfrm>
            <a:off x="3200400" y="3505200"/>
            <a:ext cx="2743200" cy="2743200"/>
          </a:xfrm>
          <a:prstGeom prst="ellipse">
            <a:avLst/>
          </a:prstGeom>
          <a:solidFill>
            <a:schemeClr val="tx2">
              <a:alpha val="25000"/>
            </a:schemeClr>
          </a:solidFill>
          <a:ln w="63500">
            <a:solidFill>
              <a:schemeClr val="tx2"/>
            </a:solidFill>
            <a:prstDash val="dash"/>
            <a:round/>
            <a:headEnd/>
            <a:tailEnd/>
          </a:ln>
        </p:spPr>
        <p:txBody>
          <a:bodyPr wrap="none" anchor="ctr">
            <a:prstTxWarp prst="textNoShape">
              <a:avLst/>
            </a:prstTxWarp>
          </a:bodyPr>
          <a:lstStyle/>
          <a:p>
            <a:endParaRPr lang="en-US"/>
          </a:p>
        </p:txBody>
      </p:sp>
      <p:sp>
        <p:nvSpPr>
          <p:cNvPr id="1599495" name="Oval 7"/>
          <p:cNvSpPr>
            <a:spLocks noChangeArrowheads="1"/>
          </p:cNvSpPr>
          <p:nvPr/>
        </p:nvSpPr>
        <p:spPr bwMode="auto">
          <a:xfrm>
            <a:off x="3581400" y="4572000"/>
            <a:ext cx="1905000" cy="1524000"/>
          </a:xfrm>
          <a:prstGeom prst="ellipse">
            <a:avLst/>
          </a:prstGeom>
          <a:solidFill>
            <a:schemeClr val="accent2"/>
          </a:solidFill>
          <a:ln w="63500">
            <a:solidFill>
              <a:schemeClr val="tx1"/>
            </a:solidFill>
            <a:prstDash val="dash"/>
            <a:round/>
            <a:headEnd/>
            <a:tailEnd/>
          </a:ln>
        </p:spPr>
        <p:txBody>
          <a:bodyPr wrap="none" anchor="ctr">
            <a:prstTxWarp prst="textNoShape">
              <a:avLst/>
            </a:prstTxWarp>
          </a:bodyPr>
          <a:lstStyle/>
          <a:p>
            <a:endParaRPr lang="en-US"/>
          </a:p>
        </p:txBody>
      </p:sp>
      <p:sp>
        <p:nvSpPr>
          <p:cNvPr id="1599496" name="Text Box 8"/>
          <p:cNvSpPr txBox="1">
            <a:spLocks noChangeArrowheads="1"/>
          </p:cNvSpPr>
          <p:nvPr/>
        </p:nvSpPr>
        <p:spPr bwMode="auto">
          <a:xfrm>
            <a:off x="3810000" y="4876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599497" name="Text Box 9"/>
          <p:cNvSpPr txBox="1">
            <a:spLocks noChangeArrowheads="1"/>
          </p:cNvSpPr>
          <p:nvPr/>
        </p:nvSpPr>
        <p:spPr bwMode="auto">
          <a:xfrm>
            <a:off x="3352800" y="41910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1599498" name="Text Box 10"/>
          <p:cNvSpPr txBox="1">
            <a:spLocks noChangeArrowheads="1"/>
          </p:cNvSpPr>
          <p:nvPr/>
        </p:nvSpPr>
        <p:spPr bwMode="auto">
          <a:xfrm>
            <a:off x="6019800" y="4114800"/>
            <a:ext cx="1600200" cy="641350"/>
          </a:xfrm>
          <a:prstGeom prst="rect">
            <a:avLst/>
          </a:prstGeom>
          <a:noFill/>
          <a:ln w="9525">
            <a:noFill/>
            <a:miter lim="800000"/>
            <a:headEnd/>
            <a:tailEnd/>
          </a:ln>
        </p:spPr>
        <p:txBody>
          <a:bodyPr>
            <a:prstTxWarp prst="textNoShape">
              <a:avLst/>
            </a:prstTxWarp>
            <a:spAutoFit/>
          </a:bodyPr>
          <a:lstStyle/>
          <a:p>
            <a:r>
              <a:rPr lang="en-US" sz="1800"/>
              <a:t>Items not in English</a:t>
            </a:r>
          </a:p>
        </p:txBody>
      </p:sp>
      <p:sp>
        <p:nvSpPr>
          <p:cNvPr id="1599499" name="Oval 11"/>
          <p:cNvSpPr>
            <a:spLocks noChangeArrowheads="1"/>
          </p:cNvSpPr>
          <p:nvPr/>
        </p:nvSpPr>
        <p:spPr bwMode="auto">
          <a:xfrm>
            <a:off x="2895600" y="3429000"/>
            <a:ext cx="4343400" cy="2971800"/>
          </a:xfrm>
          <a:prstGeom prst="ellipse">
            <a:avLst/>
          </a:prstGeom>
          <a:noFill/>
          <a:ln w="38100">
            <a:solidFill>
              <a:schemeClr val="folHlink"/>
            </a:solidFill>
            <a:prstDash val="dash"/>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22" name="Rectangle 2"/>
          <p:cNvSpPr>
            <a:spLocks noGrp="1" noChangeArrowheads="1"/>
          </p:cNvSpPr>
          <p:nvPr>
            <p:ph type="title"/>
          </p:nvPr>
        </p:nvSpPr>
        <p:spPr/>
        <p:txBody>
          <a:bodyPr/>
          <a:lstStyle/>
          <a:p>
            <a:r>
              <a:rPr lang="en-US" sz="3200"/>
              <a:t>Announcements</a:t>
            </a:r>
          </a:p>
        </p:txBody>
      </p:sp>
      <p:sp>
        <p:nvSpPr>
          <p:cNvPr id="1566723" name="Rectangle 3"/>
          <p:cNvSpPr>
            <a:spLocks noGrp="1" noChangeArrowheads="1"/>
          </p:cNvSpPr>
          <p:nvPr>
            <p:ph type="body" idx="1"/>
          </p:nvPr>
        </p:nvSpPr>
        <p:spPr/>
        <p:txBody>
          <a:bodyPr/>
          <a:lstStyle/>
          <a:p>
            <a:pPr>
              <a:buFontTx/>
              <a:buNone/>
            </a:pPr>
            <a:r>
              <a:rPr lang="en-US" sz="2400"/>
              <a:t>Review questions available for poverty of the stimulus</a:t>
            </a:r>
          </a:p>
          <a:p>
            <a:pPr>
              <a:buFontTx/>
              <a:buNone/>
            </a:pPr>
            <a:endParaRPr lang="en-US" sz="2400"/>
          </a:p>
          <a:p>
            <a:pPr>
              <a:buFontTx/>
              <a:buNone/>
            </a:pPr>
            <a:r>
              <a:rPr lang="en-US" sz="2400"/>
              <a:t>Be working on HW3 (due: 5/29/12)</a:t>
            </a:r>
            <a:endParaRPr lang="en-US" sz="2800"/>
          </a:p>
          <a:p>
            <a:pPr>
              <a:buFontTx/>
              <a:buNone/>
            </a:pPr>
            <a:endParaRPr lang="en-US" sz="2800"/>
          </a:p>
          <a:p>
            <a:pPr>
              <a:buFontTx/>
              <a:buNone/>
            </a:pPr>
            <a:r>
              <a:rPr lang="en-US" sz="2400"/>
              <a:t>Pick up your HW1 if you haven’t already done so</a:t>
            </a:r>
          </a:p>
          <a:p>
            <a:pPr>
              <a:buFontTx/>
              <a:buNone/>
            </a:pPr>
            <a:endParaRPr lang="en-US" sz="2400"/>
          </a:p>
          <a:p>
            <a:pPr>
              <a:buFontTx/>
              <a:buNone/>
            </a:pPr>
            <a:endParaRPr lang="en-US" sz="2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1538" name="Rectangle 2"/>
          <p:cNvSpPr>
            <a:spLocks noGrp="1" noChangeArrowheads="1"/>
          </p:cNvSpPr>
          <p:nvPr>
            <p:ph type="title"/>
          </p:nvPr>
        </p:nvSpPr>
        <p:spPr>
          <a:xfrm>
            <a:off x="609600" y="152400"/>
            <a:ext cx="7772400" cy="1143000"/>
          </a:xfrm>
          <a:noFill/>
          <a:ln/>
        </p:spPr>
        <p:txBody>
          <a:bodyPr/>
          <a:lstStyle/>
          <a:p>
            <a:r>
              <a:rPr lang="en-US" sz="3200"/>
              <a:t>Poverty of the Stimulus: Logic</a:t>
            </a:r>
          </a:p>
        </p:txBody>
      </p:sp>
      <p:sp>
        <p:nvSpPr>
          <p:cNvPr id="1601539" name="Text Box 3"/>
          <p:cNvSpPr txBox="1">
            <a:spLocks noChangeArrowheads="1"/>
          </p:cNvSpPr>
          <p:nvPr/>
        </p:nvSpPr>
        <p:spPr bwMode="auto">
          <a:xfrm>
            <a:off x="228600" y="1371600"/>
            <a:ext cx="8610600" cy="1187450"/>
          </a:xfrm>
          <a:prstGeom prst="rect">
            <a:avLst/>
          </a:prstGeom>
          <a:noFill/>
          <a:ln w="9525">
            <a:noFill/>
            <a:miter lim="800000"/>
            <a:headEnd/>
            <a:tailEnd/>
          </a:ln>
        </p:spPr>
        <p:txBody>
          <a:bodyPr>
            <a:prstTxWarp prst="textNoShape">
              <a:avLst/>
            </a:prstTxWarp>
            <a:spAutoFit/>
          </a:bodyPr>
          <a:lstStyle/>
          <a:p>
            <a:r>
              <a:rPr lang="en-US" b="0"/>
              <a:t>Expectation for rational learners: errors in performance. Children will behave </a:t>
            </a:r>
            <a:r>
              <a:rPr lang="en-US" b="0">
                <a:solidFill>
                  <a:schemeClr val="folHlink"/>
                </a:solidFill>
              </a:rPr>
              <a:t>as if they think ungrammatical items are part of the language at some point in their development.</a:t>
            </a:r>
            <a:r>
              <a:rPr lang="en-US" b="0"/>
              <a:t>  </a:t>
            </a:r>
          </a:p>
        </p:txBody>
      </p:sp>
      <p:sp>
        <p:nvSpPr>
          <p:cNvPr id="1601541" name="Oval 5"/>
          <p:cNvSpPr>
            <a:spLocks noChangeArrowheads="1"/>
          </p:cNvSpPr>
          <p:nvPr/>
        </p:nvSpPr>
        <p:spPr bwMode="auto">
          <a:xfrm>
            <a:off x="2438400" y="3352800"/>
            <a:ext cx="5867400" cy="3276600"/>
          </a:xfrm>
          <a:prstGeom prst="ellipse">
            <a:avLst/>
          </a:prstGeom>
          <a:noFill/>
          <a:ln w="38100">
            <a:solidFill>
              <a:schemeClr val="folHlink"/>
            </a:solidFill>
            <a:prstDash val="dash"/>
            <a:round/>
            <a:headEnd/>
            <a:tailEnd/>
          </a:ln>
        </p:spPr>
        <p:txBody>
          <a:bodyPr wrap="none" anchor="ctr">
            <a:prstTxWarp prst="textNoShape">
              <a:avLst/>
            </a:prstTxWarp>
          </a:bodyPr>
          <a:lstStyle/>
          <a:p>
            <a:endParaRPr lang="en-US"/>
          </a:p>
        </p:txBody>
      </p:sp>
      <p:sp>
        <p:nvSpPr>
          <p:cNvPr id="1601542" name="Oval 6"/>
          <p:cNvSpPr>
            <a:spLocks noChangeArrowheads="1"/>
          </p:cNvSpPr>
          <p:nvPr/>
        </p:nvSpPr>
        <p:spPr bwMode="auto">
          <a:xfrm>
            <a:off x="3200400" y="3505200"/>
            <a:ext cx="2743200" cy="2743200"/>
          </a:xfrm>
          <a:prstGeom prst="ellipse">
            <a:avLst/>
          </a:prstGeom>
          <a:solidFill>
            <a:schemeClr val="tx2">
              <a:alpha val="25000"/>
            </a:schemeClr>
          </a:solidFill>
          <a:ln w="63500">
            <a:solidFill>
              <a:schemeClr val="tx2"/>
            </a:solidFill>
            <a:prstDash val="dash"/>
            <a:round/>
            <a:headEnd/>
            <a:tailEnd/>
          </a:ln>
        </p:spPr>
        <p:txBody>
          <a:bodyPr wrap="none" anchor="ctr">
            <a:prstTxWarp prst="textNoShape">
              <a:avLst/>
            </a:prstTxWarp>
          </a:bodyPr>
          <a:lstStyle/>
          <a:p>
            <a:endParaRPr lang="en-US"/>
          </a:p>
        </p:txBody>
      </p:sp>
      <p:sp>
        <p:nvSpPr>
          <p:cNvPr id="1601543" name="Oval 7"/>
          <p:cNvSpPr>
            <a:spLocks noChangeArrowheads="1"/>
          </p:cNvSpPr>
          <p:nvPr/>
        </p:nvSpPr>
        <p:spPr bwMode="auto">
          <a:xfrm>
            <a:off x="3581400" y="4572000"/>
            <a:ext cx="1905000" cy="1524000"/>
          </a:xfrm>
          <a:prstGeom prst="ellipse">
            <a:avLst/>
          </a:prstGeom>
          <a:solidFill>
            <a:schemeClr val="accent2"/>
          </a:solidFill>
          <a:ln w="63500">
            <a:solidFill>
              <a:schemeClr val="tx1"/>
            </a:solidFill>
            <a:prstDash val="dash"/>
            <a:round/>
            <a:headEnd/>
            <a:tailEnd/>
          </a:ln>
        </p:spPr>
        <p:txBody>
          <a:bodyPr wrap="none" anchor="ctr">
            <a:prstTxWarp prst="textNoShape">
              <a:avLst/>
            </a:prstTxWarp>
          </a:bodyPr>
          <a:lstStyle/>
          <a:p>
            <a:endParaRPr lang="en-US"/>
          </a:p>
        </p:txBody>
      </p:sp>
      <p:sp>
        <p:nvSpPr>
          <p:cNvPr id="1601544" name="Text Box 8"/>
          <p:cNvSpPr txBox="1">
            <a:spLocks noChangeArrowheads="1"/>
          </p:cNvSpPr>
          <p:nvPr/>
        </p:nvSpPr>
        <p:spPr bwMode="auto">
          <a:xfrm>
            <a:off x="3810000" y="4876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601545" name="Text Box 9"/>
          <p:cNvSpPr txBox="1">
            <a:spLocks noChangeArrowheads="1"/>
          </p:cNvSpPr>
          <p:nvPr/>
        </p:nvSpPr>
        <p:spPr bwMode="auto">
          <a:xfrm>
            <a:off x="3352800" y="41910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1601546" name="Text Box 10"/>
          <p:cNvSpPr txBox="1">
            <a:spLocks noChangeArrowheads="1"/>
          </p:cNvSpPr>
          <p:nvPr/>
        </p:nvSpPr>
        <p:spPr bwMode="auto">
          <a:xfrm>
            <a:off x="6019800" y="4114800"/>
            <a:ext cx="1600200" cy="641350"/>
          </a:xfrm>
          <a:prstGeom prst="rect">
            <a:avLst/>
          </a:prstGeom>
          <a:noFill/>
          <a:ln w="9525">
            <a:noFill/>
            <a:miter lim="800000"/>
            <a:headEnd/>
            <a:tailEnd/>
          </a:ln>
        </p:spPr>
        <p:txBody>
          <a:bodyPr>
            <a:prstTxWarp prst="textNoShape">
              <a:avLst/>
            </a:prstTxWarp>
            <a:spAutoFit/>
          </a:bodyPr>
          <a:lstStyle/>
          <a:p>
            <a:r>
              <a:rPr lang="en-US" sz="1800"/>
              <a:t>Items not in English</a:t>
            </a:r>
          </a:p>
        </p:txBody>
      </p:sp>
      <p:sp>
        <p:nvSpPr>
          <p:cNvPr id="1601547" name="Oval 11"/>
          <p:cNvSpPr>
            <a:spLocks noChangeArrowheads="1"/>
          </p:cNvSpPr>
          <p:nvPr/>
        </p:nvSpPr>
        <p:spPr bwMode="auto">
          <a:xfrm>
            <a:off x="2895600" y="3429000"/>
            <a:ext cx="4343400" cy="2971800"/>
          </a:xfrm>
          <a:prstGeom prst="ellipse">
            <a:avLst/>
          </a:prstGeom>
          <a:noFill/>
          <a:ln w="38100">
            <a:solidFill>
              <a:schemeClr val="folHlink"/>
            </a:solidFill>
            <a:prstDash val="dash"/>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3586" name="Rectangle 2"/>
          <p:cNvSpPr>
            <a:spLocks noGrp="1" noChangeArrowheads="1"/>
          </p:cNvSpPr>
          <p:nvPr>
            <p:ph type="title"/>
          </p:nvPr>
        </p:nvSpPr>
        <p:spPr>
          <a:xfrm>
            <a:off x="609600" y="152400"/>
            <a:ext cx="7772400" cy="1143000"/>
          </a:xfrm>
          <a:noFill/>
          <a:ln/>
        </p:spPr>
        <p:txBody>
          <a:bodyPr/>
          <a:lstStyle/>
          <a:p>
            <a:r>
              <a:rPr lang="en-US" sz="3200"/>
              <a:t>Argument about prior knowledge</a:t>
            </a:r>
          </a:p>
        </p:txBody>
      </p:sp>
      <p:sp>
        <p:nvSpPr>
          <p:cNvPr id="1603587" name="Text Box 3"/>
          <p:cNvSpPr txBox="1">
            <a:spLocks noChangeArrowheads="1"/>
          </p:cNvSpPr>
          <p:nvPr/>
        </p:nvSpPr>
        <p:spPr bwMode="auto">
          <a:xfrm>
            <a:off x="228600" y="1371600"/>
            <a:ext cx="8610600" cy="1552575"/>
          </a:xfrm>
          <a:prstGeom prst="rect">
            <a:avLst/>
          </a:prstGeom>
          <a:noFill/>
          <a:ln w="9525">
            <a:noFill/>
            <a:miter lim="800000"/>
            <a:headEnd/>
            <a:tailEnd/>
          </a:ln>
        </p:spPr>
        <p:txBody>
          <a:bodyPr>
            <a:prstTxWarp prst="textNoShape">
              <a:avLst/>
            </a:prstTxWarp>
            <a:spAutoFit/>
          </a:bodyPr>
          <a:lstStyle/>
          <a:p>
            <a:r>
              <a:rPr lang="en-US" b="0"/>
              <a:t>But what if children never behave as if they consider the incorrect hypotheses?  That is, </a:t>
            </a:r>
            <a:r>
              <a:rPr lang="en-US" b="0">
                <a:solidFill>
                  <a:schemeClr val="tx2"/>
                </a:solidFill>
              </a:rPr>
              <a:t>they never produce errors compatible with the incorrect hypotheses</a:t>
            </a:r>
            <a:r>
              <a:rPr lang="en-US" b="0"/>
              <a:t>.  </a:t>
            </a:r>
            <a:r>
              <a:rPr lang="en-US" b="0">
                <a:solidFill>
                  <a:schemeClr val="tx2"/>
                </a:solidFill>
              </a:rPr>
              <a:t>They only seem to produce items that are compatible with the correct hypothesis</a:t>
            </a:r>
            <a:r>
              <a:rPr lang="en-US" b="0"/>
              <a:t>.</a:t>
            </a:r>
          </a:p>
        </p:txBody>
      </p:sp>
      <p:sp>
        <p:nvSpPr>
          <p:cNvPr id="1603589" name="Oval 5"/>
          <p:cNvSpPr>
            <a:spLocks noChangeArrowheads="1"/>
          </p:cNvSpPr>
          <p:nvPr/>
        </p:nvSpPr>
        <p:spPr bwMode="auto">
          <a:xfrm>
            <a:off x="2438400" y="3352800"/>
            <a:ext cx="5867400" cy="3276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03590" name="Oval 6"/>
          <p:cNvSpPr>
            <a:spLocks noChangeArrowheads="1"/>
          </p:cNvSpPr>
          <p:nvPr/>
        </p:nvSpPr>
        <p:spPr bwMode="auto">
          <a:xfrm>
            <a:off x="3200400" y="3505200"/>
            <a:ext cx="2743200" cy="2743200"/>
          </a:xfrm>
          <a:prstGeom prst="ellipse">
            <a:avLst/>
          </a:prstGeom>
          <a:solidFill>
            <a:schemeClr val="tx2">
              <a:alpha val="25000"/>
            </a:schemeClr>
          </a:solidFill>
          <a:ln w="63500">
            <a:solidFill>
              <a:schemeClr val="tx2"/>
            </a:solidFill>
            <a:prstDash val="dash"/>
            <a:round/>
            <a:headEnd/>
            <a:tailEnd/>
          </a:ln>
        </p:spPr>
        <p:txBody>
          <a:bodyPr wrap="none" anchor="ctr">
            <a:prstTxWarp prst="textNoShape">
              <a:avLst/>
            </a:prstTxWarp>
          </a:bodyPr>
          <a:lstStyle/>
          <a:p>
            <a:endParaRPr lang="en-US"/>
          </a:p>
        </p:txBody>
      </p:sp>
      <p:sp>
        <p:nvSpPr>
          <p:cNvPr id="1603591" name="Oval 7"/>
          <p:cNvSpPr>
            <a:spLocks noChangeArrowheads="1"/>
          </p:cNvSpPr>
          <p:nvPr/>
        </p:nvSpPr>
        <p:spPr bwMode="auto">
          <a:xfrm>
            <a:off x="3581400" y="4572000"/>
            <a:ext cx="1905000" cy="1524000"/>
          </a:xfrm>
          <a:prstGeom prst="ellipse">
            <a:avLst/>
          </a:prstGeom>
          <a:solidFill>
            <a:schemeClr val="accent2"/>
          </a:solidFill>
          <a:ln w="63500">
            <a:solidFill>
              <a:schemeClr val="tx1"/>
            </a:solidFill>
            <a:prstDash val="dash"/>
            <a:round/>
            <a:headEnd/>
            <a:tailEnd/>
          </a:ln>
        </p:spPr>
        <p:txBody>
          <a:bodyPr wrap="none" anchor="ctr">
            <a:prstTxWarp prst="textNoShape">
              <a:avLst/>
            </a:prstTxWarp>
          </a:bodyPr>
          <a:lstStyle/>
          <a:p>
            <a:endParaRPr lang="en-US"/>
          </a:p>
        </p:txBody>
      </p:sp>
      <p:sp>
        <p:nvSpPr>
          <p:cNvPr id="1603592" name="Text Box 8"/>
          <p:cNvSpPr txBox="1">
            <a:spLocks noChangeArrowheads="1"/>
          </p:cNvSpPr>
          <p:nvPr/>
        </p:nvSpPr>
        <p:spPr bwMode="auto">
          <a:xfrm>
            <a:off x="3810000" y="4876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603593" name="Text Box 9"/>
          <p:cNvSpPr txBox="1">
            <a:spLocks noChangeArrowheads="1"/>
          </p:cNvSpPr>
          <p:nvPr/>
        </p:nvSpPr>
        <p:spPr bwMode="auto">
          <a:xfrm>
            <a:off x="3352800" y="41910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1603594" name="Text Box 10"/>
          <p:cNvSpPr txBox="1">
            <a:spLocks noChangeArrowheads="1"/>
          </p:cNvSpPr>
          <p:nvPr/>
        </p:nvSpPr>
        <p:spPr bwMode="auto">
          <a:xfrm>
            <a:off x="6019800" y="4114800"/>
            <a:ext cx="1600200" cy="641350"/>
          </a:xfrm>
          <a:prstGeom prst="rect">
            <a:avLst/>
          </a:prstGeom>
          <a:noFill/>
          <a:ln w="9525">
            <a:noFill/>
            <a:miter lim="800000"/>
            <a:headEnd/>
            <a:tailEnd/>
          </a:ln>
        </p:spPr>
        <p:txBody>
          <a:bodyPr>
            <a:prstTxWarp prst="textNoShape">
              <a:avLst/>
            </a:prstTxWarp>
            <a:spAutoFit/>
          </a:bodyPr>
          <a:lstStyle/>
          <a:p>
            <a:r>
              <a:rPr lang="en-US" sz="1800"/>
              <a:t>Items not in English</a:t>
            </a:r>
          </a:p>
        </p:txBody>
      </p:sp>
      <p:sp>
        <p:nvSpPr>
          <p:cNvPr id="1603595" name="Oval 11"/>
          <p:cNvSpPr>
            <a:spLocks noChangeArrowheads="1"/>
          </p:cNvSpPr>
          <p:nvPr/>
        </p:nvSpPr>
        <p:spPr bwMode="auto">
          <a:xfrm>
            <a:off x="2895600" y="3429000"/>
            <a:ext cx="4343400" cy="2971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5634" name="Rectangle 2"/>
          <p:cNvSpPr>
            <a:spLocks noGrp="1" noChangeArrowheads="1"/>
          </p:cNvSpPr>
          <p:nvPr>
            <p:ph type="title"/>
          </p:nvPr>
        </p:nvSpPr>
        <p:spPr>
          <a:xfrm>
            <a:off x="609600" y="152400"/>
            <a:ext cx="7772400" cy="1143000"/>
          </a:xfrm>
          <a:noFill/>
          <a:ln/>
        </p:spPr>
        <p:txBody>
          <a:bodyPr/>
          <a:lstStyle/>
          <a:p>
            <a:r>
              <a:rPr lang="en-US" sz="3200"/>
              <a:t>Argument about prior knowledge</a:t>
            </a:r>
          </a:p>
        </p:txBody>
      </p:sp>
      <p:sp>
        <p:nvSpPr>
          <p:cNvPr id="1605635" name="Text Box 3"/>
          <p:cNvSpPr txBox="1">
            <a:spLocks noChangeArrowheads="1"/>
          </p:cNvSpPr>
          <p:nvPr/>
        </p:nvSpPr>
        <p:spPr bwMode="auto">
          <a:xfrm>
            <a:off x="228600" y="1371600"/>
            <a:ext cx="8610600" cy="1552575"/>
          </a:xfrm>
          <a:prstGeom prst="rect">
            <a:avLst/>
          </a:prstGeom>
          <a:noFill/>
          <a:ln w="9525">
            <a:noFill/>
            <a:miter lim="800000"/>
            <a:headEnd/>
            <a:tailEnd/>
          </a:ln>
        </p:spPr>
        <p:txBody>
          <a:bodyPr>
            <a:prstTxWarp prst="textNoShape">
              <a:avLst/>
            </a:prstTxWarp>
            <a:spAutoFit/>
          </a:bodyPr>
          <a:lstStyle/>
          <a:p>
            <a:r>
              <a:rPr lang="en-US" b="0"/>
              <a:t>Conclusion: children have some prior knowledge that causes them </a:t>
            </a:r>
            <a:r>
              <a:rPr lang="en-US" b="0">
                <a:solidFill>
                  <a:schemeClr val="tx2"/>
                </a:solidFill>
              </a:rPr>
              <a:t>never to consider the incorrect hypotheses</a:t>
            </a:r>
            <a:r>
              <a:rPr lang="en-US" b="0"/>
              <a:t>.  Instead, they only consider the correct hypothesis for what the rules and patterns of the language might be.</a:t>
            </a:r>
          </a:p>
        </p:txBody>
      </p:sp>
      <p:sp>
        <p:nvSpPr>
          <p:cNvPr id="1605637" name="Oval 5"/>
          <p:cNvSpPr>
            <a:spLocks noChangeArrowheads="1"/>
          </p:cNvSpPr>
          <p:nvPr/>
        </p:nvSpPr>
        <p:spPr bwMode="auto">
          <a:xfrm>
            <a:off x="2438400" y="3352800"/>
            <a:ext cx="5867400" cy="3276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05638" name="Oval 6"/>
          <p:cNvSpPr>
            <a:spLocks noChangeArrowheads="1"/>
          </p:cNvSpPr>
          <p:nvPr/>
        </p:nvSpPr>
        <p:spPr bwMode="auto">
          <a:xfrm>
            <a:off x="3200400" y="3505200"/>
            <a:ext cx="2743200" cy="2743200"/>
          </a:xfrm>
          <a:prstGeom prst="ellipse">
            <a:avLst/>
          </a:prstGeom>
          <a:solidFill>
            <a:schemeClr val="tx2">
              <a:alpha val="25000"/>
            </a:schemeClr>
          </a:solidFill>
          <a:ln w="63500">
            <a:solidFill>
              <a:schemeClr val="tx2"/>
            </a:solidFill>
            <a:prstDash val="dash"/>
            <a:round/>
            <a:headEnd/>
            <a:tailEnd/>
          </a:ln>
        </p:spPr>
        <p:txBody>
          <a:bodyPr wrap="none" anchor="ctr">
            <a:prstTxWarp prst="textNoShape">
              <a:avLst/>
            </a:prstTxWarp>
          </a:bodyPr>
          <a:lstStyle/>
          <a:p>
            <a:endParaRPr lang="en-US"/>
          </a:p>
        </p:txBody>
      </p:sp>
      <p:sp>
        <p:nvSpPr>
          <p:cNvPr id="1605639" name="Oval 7"/>
          <p:cNvSpPr>
            <a:spLocks noChangeArrowheads="1"/>
          </p:cNvSpPr>
          <p:nvPr/>
        </p:nvSpPr>
        <p:spPr bwMode="auto">
          <a:xfrm>
            <a:off x="3581400" y="4572000"/>
            <a:ext cx="1905000" cy="1524000"/>
          </a:xfrm>
          <a:prstGeom prst="ellipse">
            <a:avLst/>
          </a:prstGeom>
          <a:solidFill>
            <a:schemeClr val="accent2"/>
          </a:solidFill>
          <a:ln w="63500">
            <a:solidFill>
              <a:schemeClr val="tx1"/>
            </a:solidFill>
            <a:prstDash val="dash"/>
            <a:round/>
            <a:headEnd/>
            <a:tailEnd/>
          </a:ln>
        </p:spPr>
        <p:txBody>
          <a:bodyPr wrap="none" anchor="ctr">
            <a:prstTxWarp prst="textNoShape">
              <a:avLst/>
            </a:prstTxWarp>
          </a:bodyPr>
          <a:lstStyle/>
          <a:p>
            <a:endParaRPr lang="en-US"/>
          </a:p>
        </p:txBody>
      </p:sp>
      <p:sp>
        <p:nvSpPr>
          <p:cNvPr id="1605640" name="Text Box 8"/>
          <p:cNvSpPr txBox="1">
            <a:spLocks noChangeArrowheads="1"/>
          </p:cNvSpPr>
          <p:nvPr/>
        </p:nvSpPr>
        <p:spPr bwMode="auto">
          <a:xfrm>
            <a:off x="3810000" y="48768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605641" name="Text Box 9"/>
          <p:cNvSpPr txBox="1">
            <a:spLocks noChangeArrowheads="1"/>
          </p:cNvSpPr>
          <p:nvPr/>
        </p:nvSpPr>
        <p:spPr bwMode="auto">
          <a:xfrm>
            <a:off x="3352800" y="41910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1605642" name="Text Box 10"/>
          <p:cNvSpPr txBox="1">
            <a:spLocks noChangeArrowheads="1"/>
          </p:cNvSpPr>
          <p:nvPr/>
        </p:nvSpPr>
        <p:spPr bwMode="auto">
          <a:xfrm>
            <a:off x="6019800" y="4114800"/>
            <a:ext cx="1600200" cy="641350"/>
          </a:xfrm>
          <a:prstGeom prst="rect">
            <a:avLst/>
          </a:prstGeom>
          <a:noFill/>
          <a:ln w="9525">
            <a:noFill/>
            <a:miter lim="800000"/>
            <a:headEnd/>
            <a:tailEnd/>
          </a:ln>
        </p:spPr>
        <p:txBody>
          <a:bodyPr>
            <a:prstTxWarp prst="textNoShape">
              <a:avLst/>
            </a:prstTxWarp>
            <a:spAutoFit/>
          </a:bodyPr>
          <a:lstStyle/>
          <a:p>
            <a:r>
              <a:rPr lang="en-US" sz="1800"/>
              <a:t>Items not in English</a:t>
            </a:r>
          </a:p>
        </p:txBody>
      </p:sp>
      <p:sp>
        <p:nvSpPr>
          <p:cNvPr id="1605643" name="Oval 11"/>
          <p:cNvSpPr>
            <a:spLocks noChangeArrowheads="1"/>
          </p:cNvSpPr>
          <p:nvPr/>
        </p:nvSpPr>
        <p:spPr bwMode="auto">
          <a:xfrm>
            <a:off x="2895600" y="3429000"/>
            <a:ext cx="4343400" cy="2971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605644" name="Text Box 12"/>
          <p:cNvSpPr txBox="1">
            <a:spLocks noChangeArrowheads="1"/>
          </p:cNvSpPr>
          <p:nvPr/>
        </p:nvSpPr>
        <p:spPr bwMode="auto">
          <a:xfrm>
            <a:off x="228600" y="3581400"/>
            <a:ext cx="2301875" cy="10064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Prior knowledge restricts children’s hypothesis to this</a:t>
            </a:r>
          </a:p>
        </p:txBody>
      </p:sp>
      <p:cxnSp>
        <p:nvCxnSpPr>
          <p:cNvPr id="1605645" name="AutoShape 13"/>
          <p:cNvCxnSpPr>
            <a:cxnSpLocks noChangeShapeType="1"/>
            <a:stCxn id="1605644" idx="3"/>
            <a:endCxn id="1605638" idx="1"/>
          </p:cNvCxnSpPr>
          <p:nvPr/>
        </p:nvCxnSpPr>
        <p:spPr bwMode="auto">
          <a:xfrm flipV="1">
            <a:off x="2530475" y="3875088"/>
            <a:ext cx="1071563" cy="209550"/>
          </a:xfrm>
          <a:prstGeom prst="curvedConnector4">
            <a:avLst>
              <a:gd name="adj1" fmla="val 31259"/>
              <a:gd name="adj2" fmla="val 385606"/>
            </a:avLst>
          </a:prstGeom>
          <a:noFill/>
          <a:ln w="38100">
            <a:solidFill>
              <a:schemeClr val="tx2"/>
            </a:solidFill>
            <a:round/>
            <a:headEnd/>
            <a:tailEnd type="triangle"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682" name="Rectangle 2"/>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
        <p:nvSpPr>
          <p:cNvPr id="1607683" name="Text Box 3"/>
          <p:cNvSpPr txBox="1">
            <a:spLocks noChangeArrowheads="1"/>
          </p:cNvSpPr>
          <p:nvPr/>
        </p:nvSpPr>
        <p:spPr bwMode="auto">
          <a:xfrm>
            <a:off x="762000" y="1752600"/>
            <a:ext cx="7391400" cy="2282825"/>
          </a:xfrm>
          <a:prstGeom prst="rect">
            <a:avLst/>
          </a:prstGeom>
          <a:noFill/>
          <a:ln w="9525">
            <a:noFill/>
            <a:miter lim="800000"/>
            <a:headEnd/>
            <a:tailEnd/>
          </a:ln>
        </p:spPr>
        <p:txBody>
          <a:bodyPr>
            <a:prstTxWarp prst="textNoShape">
              <a:avLst/>
            </a:prstTxWarp>
            <a:spAutoFit/>
          </a:bodyPr>
          <a:lstStyle/>
          <a:p>
            <a:r>
              <a:rPr lang="en-US" b="0"/>
              <a:t>Jareth </a:t>
            </a:r>
            <a:r>
              <a:rPr lang="en-US" b="0">
                <a:solidFill>
                  <a:schemeClr val="tx2"/>
                </a:solidFill>
              </a:rPr>
              <a:t>can</a:t>
            </a:r>
            <a:r>
              <a:rPr lang="en-US" b="0"/>
              <a:t> alter time.</a:t>
            </a:r>
          </a:p>
          <a:p>
            <a:endParaRPr lang="en-US" b="0"/>
          </a:p>
          <a:p>
            <a:endParaRPr lang="en-US" b="0"/>
          </a:p>
          <a:p>
            <a:endParaRPr lang="en-US" b="0"/>
          </a:p>
          <a:p>
            <a:endParaRPr lang="en-US" b="0"/>
          </a:p>
          <a:p>
            <a:r>
              <a:rPr lang="en-US" b="0">
                <a:solidFill>
                  <a:schemeClr val="tx2"/>
                </a:solidFill>
              </a:rPr>
              <a:t>Can</a:t>
            </a:r>
            <a:r>
              <a:rPr lang="en-US" b="0"/>
              <a:t> Jareth alter time?</a:t>
            </a:r>
          </a:p>
        </p:txBody>
      </p:sp>
      <p:sp>
        <p:nvSpPr>
          <p:cNvPr id="1607684" name="Line 4"/>
          <p:cNvSpPr>
            <a:spLocks noChangeShapeType="1"/>
          </p:cNvSpPr>
          <p:nvPr/>
        </p:nvSpPr>
        <p:spPr bwMode="auto">
          <a:xfrm>
            <a:off x="1981200" y="2362200"/>
            <a:ext cx="0" cy="1143000"/>
          </a:xfrm>
          <a:prstGeom prst="line">
            <a:avLst/>
          </a:prstGeom>
          <a:noFill/>
          <a:ln w="127000">
            <a:solidFill>
              <a:schemeClr val="tx2"/>
            </a:solidFill>
            <a:round/>
            <a:headEnd/>
            <a:tailEnd type="triangle" w="med" len="med"/>
          </a:ln>
        </p:spPr>
        <p:txBody>
          <a:bodyPr wrap="none" anchor="ctr">
            <a:prstTxWarp prst="textNoShape">
              <a:avLst/>
            </a:prstTxWarp>
          </a:bodyPr>
          <a:lstStyle/>
          <a:p>
            <a:endParaRPr lang="en-US"/>
          </a:p>
        </p:txBody>
      </p:sp>
      <p:sp>
        <p:nvSpPr>
          <p:cNvPr id="1607685" name="Text Box 5"/>
          <p:cNvSpPr txBox="1">
            <a:spLocks noChangeArrowheads="1"/>
          </p:cNvSpPr>
          <p:nvPr/>
        </p:nvSpPr>
        <p:spPr bwMode="auto">
          <a:xfrm>
            <a:off x="4403725" y="2105025"/>
            <a:ext cx="4511675" cy="2282825"/>
          </a:xfrm>
          <a:prstGeom prst="rect">
            <a:avLst/>
          </a:prstGeom>
          <a:noFill/>
          <a:ln w="9525">
            <a:noFill/>
            <a:miter lim="800000"/>
            <a:headEnd/>
            <a:tailEnd/>
          </a:ln>
        </p:spPr>
        <p:txBody>
          <a:bodyPr>
            <a:prstTxWarp prst="textNoShape">
              <a:avLst/>
            </a:prstTxWarp>
            <a:spAutoFit/>
          </a:bodyPr>
          <a:lstStyle/>
          <a:p>
            <a:r>
              <a:rPr lang="en-US" b="0">
                <a:solidFill>
                  <a:schemeClr val="tx2"/>
                </a:solidFill>
              </a:rPr>
              <a:t>To turn the sentence into a yes/no question, move the auxiliary verb (“can”) to the front.  Other examples of auxiliary verbs: could, should, might, would, will, did, do, may</a:t>
            </a:r>
          </a:p>
        </p:txBody>
      </p:sp>
      <p:sp>
        <p:nvSpPr>
          <p:cNvPr id="1607686" name="Text Box 6"/>
          <p:cNvSpPr txBox="1">
            <a:spLocks noChangeArrowheads="1"/>
          </p:cNvSpPr>
          <p:nvPr/>
        </p:nvSpPr>
        <p:spPr bwMode="auto">
          <a:xfrm>
            <a:off x="685800" y="4953000"/>
            <a:ext cx="7848600" cy="822325"/>
          </a:xfrm>
          <a:prstGeom prst="rect">
            <a:avLst/>
          </a:prstGeom>
          <a:noFill/>
          <a:ln w="9525">
            <a:noFill/>
            <a:miter lim="800000"/>
            <a:headEnd/>
            <a:tailEnd/>
          </a:ln>
        </p:spPr>
        <p:txBody>
          <a:bodyPr>
            <a:prstTxWarp prst="textNoShape">
              <a:avLst/>
            </a:prstTxWarp>
            <a:spAutoFit/>
          </a:bodyPr>
          <a:lstStyle/>
          <a:p>
            <a:r>
              <a:rPr lang="en-US" b="0"/>
              <a:t>The child’s task: figure out a rule that will form yes/no questions from their corresponding sentences.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9730" name="Text Box 2"/>
          <p:cNvSpPr txBox="1">
            <a:spLocks noChangeArrowheads="1"/>
          </p:cNvSpPr>
          <p:nvPr/>
        </p:nvSpPr>
        <p:spPr bwMode="auto">
          <a:xfrm>
            <a:off x="152400" y="10668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1609731" name="Text Box 3"/>
          <p:cNvSpPr txBox="1">
            <a:spLocks noChangeArrowheads="1"/>
          </p:cNvSpPr>
          <p:nvPr/>
        </p:nvSpPr>
        <p:spPr bwMode="auto">
          <a:xfrm>
            <a:off x="5105400" y="1071563"/>
            <a:ext cx="996950" cy="473075"/>
          </a:xfrm>
          <a:prstGeom prst="rect">
            <a:avLst/>
          </a:prstGeom>
          <a:noFill/>
          <a:ln w="15875">
            <a:solidFill>
              <a:schemeClr val="tx2"/>
            </a:solidFill>
            <a:miter lim="800000"/>
            <a:headEnd/>
            <a:tailEnd/>
          </a:ln>
        </p:spPr>
        <p:txBody>
          <a:bodyPr wrap="none">
            <a:prstTxWarp prst="textNoShape">
              <a:avLst/>
            </a:prstTxWarp>
            <a:spAutoFit/>
          </a:bodyPr>
          <a:lstStyle/>
          <a:p>
            <a:r>
              <a:rPr lang="en-US" b="0"/>
              <a:t>Rule?</a:t>
            </a:r>
          </a:p>
        </p:txBody>
      </p:sp>
      <p:sp>
        <p:nvSpPr>
          <p:cNvPr id="1609732" name="Rectangle 4"/>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1778" name="Text Box 2"/>
          <p:cNvSpPr txBox="1">
            <a:spLocks noChangeArrowheads="1"/>
          </p:cNvSpPr>
          <p:nvPr/>
        </p:nvSpPr>
        <p:spPr bwMode="auto">
          <a:xfrm>
            <a:off x="3581400" y="1071563"/>
            <a:ext cx="3689350" cy="473075"/>
          </a:xfrm>
          <a:prstGeom prst="rect">
            <a:avLst/>
          </a:prstGeom>
          <a:no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1611779" name="Rectangle 3"/>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
        <p:nvSpPr>
          <p:cNvPr id="1611780" name="Text Box 4"/>
          <p:cNvSpPr txBox="1">
            <a:spLocks noChangeArrowheads="1"/>
          </p:cNvSpPr>
          <p:nvPr/>
        </p:nvSpPr>
        <p:spPr bwMode="auto">
          <a:xfrm>
            <a:off x="152400" y="10668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3826" name="Text Box 2"/>
          <p:cNvSpPr txBox="1">
            <a:spLocks noChangeArrowheads="1"/>
          </p:cNvSpPr>
          <p:nvPr/>
        </p:nvSpPr>
        <p:spPr bwMode="auto">
          <a:xfrm>
            <a:off x="3581400" y="1071563"/>
            <a:ext cx="3689350" cy="473075"/>
          </a:xfrm>
          <a:prstGeom prst="rect">
            <a:avLst/>
          </a:prstGeom>
          <a:no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1613827" name="Text Box 3"/>
          <p:cNvSpPr txBox="1">
            <a:spLocks noChangeArrowheads="1"/>
          </p:cNvSpPr>
          <p:nvPr/>
        </p:nvSpPr>
        <p:spPr bwMode="auto">
          <a:xfrm>
            <a:off x="228600" y="2286000"/>
            <a:ext cx="8915400" cy="762000"/>
          </a:xfrm>
          <a:prstGeom prst="rect">
            <a:avLst/>
          </a:prstGeom>
          <a:noFill/>
          <a:ln w="9525">
            <a:noFill/>
            <a:miter lim="800000"/>
            <a:headEnd/>
            <a:tailEnd/>
          </a:ln>
        </p:spPr>
        <p:txBody>
          <a:bodyPr>
            <a:prstTxWarp prst="textNoShape">
              <a:avLst/>
            </a:prstTxWarp>
            <a:spAutoFit/>
          </a:bodyPr>
          <a:lstStyle/>
          <a:p>
            <a:r>
              <a:rPr lang="en-US" sz="2200" b="0"/>
              <a:t>Anyone who </a:t>
            </a:r>
            <a:r>
              <a:rPr lang="en-US" sz="2200" b="0" u="sng"/>
              <a:t>can</a:t>
            </a:r>
            <a:r>
              <a:rPr lang="en-US" sz="2200" b="0"/>
              <a:t> wish away their brother </a:t>
            </a:r>
            <a:r>
              <a:rPr lang="en-US" sz="2200" b="0">
                <a:solidFill>
                  <a:schemeClr val="tx2"/>
                </a:solidFill>
              </a:rPr>
              <a:t>would</a:t>
            </a:r>
            <a:r>
              <a:rPr lang="en-US" sz="2200" b="0"/>
              <a:t> be tempted to do it.</a:t>
            </a:r>
          </a:p>
          <a:p>
            <a:r>
              <a:rPr lang="en-US" sz="2200" b="0">
                <a:solidFill>
                  <a:schemeClr val="tx2"/>
                </a:solidFill>
              </a:rPr>
              <a:t>Would</a:t>
            </a:r>
            <a:r>
              <a:rPr lang="en-US" sz="2200" b="0"/>
              <a:t> anyone who </a:t>
            </a:r>
            <a:r>
              <a:rPr lang="en-US" sz="2200" b="0" u="sng"/>
              <a:t>can</a:t>
            </a:r>
            <a:r>
              <a:rPr lang="en-US" sz="2200" b="0"/>
              <a:t> wish away their brother be tempted to do it?</a:t>
            </a:r>
          </a:p>
        </p:txBody>
      </p:sp>
      <p:sp>
        <p:nvSpPr>
          <p:cNvPr id="1613828" name="Rectangle 4"/>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
        <p:nvSpPr>
          <p:cNvPr id="1613829" name="Text Box 5"/>
          <p:cNvSpPr txBox="1">
            <a:spLocks noChangeArrowheads="1"/>
          </p:cNvSpPr>
          <p:nvPr/>
        </p:nvSpPr>
        <p:spPr bwMode="auto">
          <a:xfrm>
            <a:off x="152400" y="10668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5874" name="Text Box 2"/>
          <p:cNvSpPr txBox="1">
            <a:spLocks noChangeArrowheads="1"/>
          </p:cNvSpPr>
          <p:nvPr/>
        </p:nvSpPr>
        <p:spPr bwMode="auto">
          <a:xfrm>
            <a:off x="3581400" y="1071563"/>
            <a:ext cx="3689350" cy="473075"/>
          </a:xfrm>
          <a:prstGeom prst="rect">
            <a:avLst/>
          </a:prstGeom>
          <a:solidFill>
            <a:schemeClr val="accent1">
              <a:alpha val="28000"/>
            </a:schemeClr>
          </a:solid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1615875" name="Text Box 3"/>
          <p:cNvSpPr txBox="1">
            <a:spLocks noChangeArrowheads="1"/>
          </p:cNvSpPr>
          <p:nvPr/>
        </p:nvSpPr>
        <p:spPr bwMode="auto">
          <a:xfrm>
            <a:off x="4876800" y="1833563"/>
            <a:ext cx="996950" cy="473075"/>
          </a:xfrm>
          <a:prstGeom prst="rect">
            <a:avLst/>
          </a:prstGeom>
          <a:noFill/>
          <a:ln w="15875">
            <a:solidFill>
              <a:schemeClr val="tx2"/>
            </a:solidFill>
            <a:miter lim="800000"/>
            <a:headEnd/>
            <a:tailEnd/>
          </a:ln>
        </p:spPr>
        <p:txBody>
          <a:bodyPr wrap="none">
            <a:prstTxWarp prst="textNoShape">
              <a:avLst/>
            </a:prstTxWarp>
            <a:spAutoFit/>
          </a:bodyPr>
          <a:lstStyle/>
          <a:p>
            <a:r>
              <a:rPr lang="en-US" b="0"/>
              <a:t>Rule?</a:t>
            </a:r>
          </a:p>
        </p:txBody>
      </p:sp>
      <p:sp>
        <p:nvSpPr>
          <p:cNvPr id="1615876" name="Rectangle 4"/>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
        <p:nvSpPr>
          <p:cNvPr id="1615877" name="Text Box 5"/>
          <p:cNvSpPr txBox="1">
            <a:spLocks noChangeArrowheads="1"/>
          </p:cNvSpPr>
          <p:nvPr/>
        </p:nvSpPr>
        <p:spPr bwMode="auto">
          <a:xfrm>
            <a:off x="152400" y="10668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1615878" name="Text Box 6"/>
          <p:cNvSpPr txBox="1">
            <a:spLocks noChangeArrowheads="1"/>
          </p:cNvSpPr>
          <p:nvPr/>
        </p:nvSpPr>
        <p:spPr bwMode="auto">
          <a:xfrm>
            <a:off x="223838" y="2286000"/>
            <a:ext cx="8915400" cy="762000"/>
          </a:xfrm>
          <a:prstGeom prst="rect">
            <a:avLst/>
          </a:prstGeom>
          <a:noFill/>
          <a:ln w="9525">
            <a:noFill/>
            <a:miter lim="800000"/>
            <a:headEnd/>
            <a:tailEnd/>
          </a:ln>
        </p:spPr>
        <p:txBody>
          <a:bodyPr>
            <a:prstTxWarp prst="textNoShape">
              <a:avLst/>
            </a:prstTxWarp>
            <a:spAutoFit/>
          </a:bodyPr>
          <a:lstStyle/>
          <a:p>
            <a:r>
              <a:rPr lang="en-US" sz="2200" b="0"/>
              <a:t>Anyone who </a:t>
            </a:r>
            <a:r>
              <a:rPr lang="en-US" sz="2200" b="0" u="sng"/>
              <a:t>can</a:t>
            </a:r>
            <a:r>
              <a:rPr lang="en-US" sz="2200" b="0"/>
              <a:t> wish away their brother </a:t>
            </a:r>
            <a:r>
              <a:rPr lang="en-US" sz="2200" b="0">
                <a:solidFill>
                  <a:schemeClr val="tx2"/>
                </a:solidFill>
              </a:rPr>
              <a:t>would</a:t>
            </a:r>
            <a:r>
              <a:rPr lang="en-US" sz="2200" b="0"/>
              <a:t> be tempted to do it.</a:t>
            </a:r>
          </a:p>
          <a:p>
            <a:r>
              <a:rPr lang="en-US" sz="2200" b="0">
                <a:solidFill>
                  <a:schemeClr val="tx2"/>
                </a:solidFill>
              </a:rPr>
              <a:t>Would</a:t>
            </a:r>
            <a:r>
              <a:rPr lang="en-US" sz="2200" b="0"/>
              <a:t> anyone who </a:t>
            </a:r>
            <a:r>
              <a:rPr lang="en-US" sz="2200" b="0" u="sng"/>
              <a:t>can</a:t>
            </a:r>
            <a:r>
              <a:rPr lang="en-US" sz="2200" b="0"/>
              <a:t> wish away their brother be tempted to do it?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22" name="Text Box 2"/>
          <p:cNvSpPr txBox="1">
            <a:spLocks noChangeArrowheads="1"/>
          </p:cNvSpPr>
          <p:nvPr/>
        </p:nvSpPr>
        <p:spPr bwMode="auto">
          <a:xfrm>
            <a:off x="3581400" y="1071563"/>
            <a:ext cx="3689350" cy="473075"/>
          </a:xfrm>
          <a:prstGeom prst="rect">
            <a:avLst/>
          </a:prstGeom>
          <a:solidFill>
            <a:schemeClr val="accent1">
              <a:alpha val="28000"/>
            </a:schemeClr>
          </a:solid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1617923" name="Text Box 3"/>
          <p:cNvSpPr txBox="1">
            <a:spLocks noChangeArrowheads="1"/>
          </p:cNvSpPr>
          <p:nvPr/>
        </p:nvSpPr>
        <p:spPr bwMode="auto">
          <a:xfrm>
            <a:off x="4876800" y="1833563"/>
            <a:ext cx="3673475" cy="473075"/>
          </a:xfrm>
          <a:prstGeom prst="rect">
            <a:avLst/>
          </a:prstGeom>
          <a:noFill/>
          <a:ln w="15875">
            <a:solidFill>
              <a:schemeClr val="tx2"/>
            </a:solidFill>
            <a:miter lim="800000"/>
            <a:headEnd/>
            <a:tailEnd/>
          </a:ln>
        </p:spPr>
        <p:txBody>
          <a:bodyPr wrap="none">
            <a:prstTxWarp prst="textNoShape">
              <a:avLst/>
            </a:prstTxWarp>
            <a:spAutoFit/>
          </a:bodyPr>
          <a:lstStyle/>
          <a:p>
            <a:r>
              <a:rPr lang="en-US" b="0"/>
              <a:t>Rule: Move last auxiliary?</a:t>
            </a:r>
          </a:p>
        </p:txBody>
      </p:sp>
      <p:sp>
        <p:nvSpPr>
          <p:cNvPr id="1617924" name="Rectangle 4"/>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
        <p:nvSpPr>
          <p:cNvPr id="1617925" name="Text Box 5"/>
          <p:cNvSpPr txBox="1">
            <a:spLocks noChangeArrowheads="1"/>
          </p:cNvSpPr>
          <p:nvPr/>
        </p:nvSpPr>
        <p:spPr bwMode="auto">
          <a:xfrm>
            <a:off x="152400" y="10668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1617926" name="Text Box 6"/>
          <p:cNvSpPr txBox="1">
            <a:spLocks noChangeArrowheads="1"/>
          </p:cNvSpPr>
          <p:nvPr/>
        </p:nvSpPr>
        <p:spPr bwMode="auto">
          <a:xfrm>
            <a:off x="223838" y="2286000"/>
            <a:ext cx="8915400" cy="762000"/>
          </a:xfrm>
          <a:prstGeom prst="rect">
            <a:avLst/>
          </a:prstGeom>
          <a:noFill/>
          <a:ln w="9525">
            <a:noFill/>
            <a:miter lim="800000"/>
            <a:headEnd/>
            <a:tailEnd/>
          </a:ln>
        </p:spPr>
        <p:txBody>
          <a:bodyPr>
            <a:prstTxWarp prst="textNoShape">
              <a:avLst/>
            </a:prstTxWarp>
            <a:spAutoFit/>
          </a:bodyPr>
          <a:lstStyle/>
          <a:p>
            <a:r>
              <a:rPr lang="en-US" sz="2200" b="0"/>
              <a:t>Anyone who </a:t>
            </a:r>
            <a:r>
              <a:rPr lang="en-US" sz="2200" b="0" u="sng"/>
              <a:t>can</a:t>
            </a:r>
            <a:r>
              <a:rPr lang="en-US" sz="2200" b="0"/>
              <a:t> wish away their brother </a:t>
            </a:r>
            <a:r>
              <a:rPr lang="en-US" sz="2200" b="0">
                <a:solidFill>
                  <a:schemeClr val="tx2"/>
                </a:solidFill>
              </a:rPr>
              <a:t>would</a:t>
            </a:r>
            <a:r>
              <a:rPr lang="en-US" sz="2200" b="0"/>
              <a:t> be tempted to do it.</a:t>
            </a:r>
          </a:p>
          <a:p>
            <a:r>
              <a:rPr lang="en-US" sz="2200" b="0">
                <a:solidFill>
                  <a:schemeClr val="tx2"/>
                </a:solidFill>
              </a:rPr>
              <a:t>Would</a:t>
            </a:r>
            <a:r>
              <a:rPr lang="en-US" sz="2200" b="0"/>
              <a:t> anyone who </a:t>
            </a:r>
            <a:r>
              <a:rPr lang="en-US" sz="2200" b="0" u="sng"/>
              <a:t>can</a:t>
            </a:r>
            <a:r>
              <a:rPr lang="en-US" sz="2200" b="0"/>
              <a:t> wish away their brother be tempted to do it?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9970" name="Text Box 2"/>
          <p:cNvSpPr txBox="1">
            <a:spLocks noChangeArrowheads="1"/>
          </p:cNvSpPr>
          <p:nvPr/>
        </p:nvSpPr>
        <p:spPr bwMode="auto">
          <a:xfrm>
            <a:off x="3581400" y="1071563"/>
            <a:ext cx="3689350" cy="473075"/>
          </a:xfrm>
          <a:prstGeom prst="rect">
            <a:avLst/>
          </a:prstGeom>
          <a:solidFill>
            <a:schemeClr val="accent1">
              <a:alpha val="28000"/>
            </a:schemeClr>
          </a:solid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1619971" name="Text Box 3"/>
          <p:cNvSpPr txBox="1">
            <a:spLocks noChangeArrowheads="1"/>
          </p:cNvSpPr>
          <p:nvPr/>
        </p:nvSpPr>
        <p:spPr bwMode="auto">
          <a:xfrm>
            <a:off x="228600" y="3657600"/>
            <a:ext cx="8915400" cy="1431925"/>
          </a:xfrm>
          <a:prstGeom prst="rect">
            <a:avLst/>
          </a:prstGeom>
          <a:noFill/>
          <a:ln w="9525">
            <a:noFill/>
            <a:miter lim="800000"/>
            <a:headEnd/>
            <a:tailEnd/>
          </a:ln>
        </p:spPr>
        <p:txBody>
          <a:bodyPr>
            <a:prstTxWarp prst="textNoShape">
              <a:avLst/>
            </a:prstTxWarp>
            <a:spAutoFit/>
          </a:bodyPr>
          <a:lstStyle/>
          <a:p>
            <a:r>
              <a:rPr lang="en-US" sz="2200" b="0"/>
              <a:t>Someone who </a:t>
            </a:r>
            <a:r>
              <a:rPr lang="en-US" sz="2200" b="0" u="sng"/>
              <a:t>can</a:t>
            </a:r>
            <a:r>
              <a:rPr lang="en-US" sz="2200" b="0"/>
              <a:t> solve the labyrinth </a:t>
            </a:r>
            <a:r>
              <a:rPr lang="en-US" sz="2200" b="0">
                <a:solidFill>
                  <a:schemeClr val="tx2"/>
                </a:solidFill>
              </a:rPr>
              <a:t>can</a:t>
            </a:r>
            <a:r>
              <a:rPr lang="en-US" sz="2200" b="0"/>
              <a:t> show someone else who </a:t>
            </a:r>
            <a:r>
              <a:rPr lang="en-US" sz="2200" b="0" u="sng"/>
              <a:t>can’t</a:t>
            </a:r>
            <a:r>
              <a:rPr lang="en-US" sz="2200" b="0"/>
              <a:t> how.</a:t>
            </a:r>
          </a:p>
          <a:p>
            <a:r>
              <a:rPr lang="en-US" sz="2200" b="0">
                <a:solidFill>
                  <a:schemeClr val="tx2"/>
                </a:solidFill>
              </a:rPr>
              <a:t>Can</a:t>
            </a:r>
            <a:r>
              <a:rPr lang="en-US" sz="2200" b="0"/>
              <a:t> someone who </a:t>
            </a:r>
            <a:r>
              <a:rPr lang="en-US" sz="2200" b="0" u="sng"/>
              <a:t>can</a:t>
            </a:r>
            <a:r>
              <a:rPr lang="en-US" sz="2200" b="0"/>
              <a:t> solve the labyrinth show someone else who </a:t>
            </a:r>
            <a:r>
              <a:rPr lang="en-US" sz="2200" b="0" u="sng"/>
              <a:t>can’t</a:t>
            </a:r>
            <a:r>
              <a:rPr lang="en-US" sz="2200" b="0"/>
              <a:t> how?</a:t>
            </a:r>
          </a:p>
        </p:txBody>
      </p:sp>
      <p:sp>
        <p:nvSpPr>
          <p:cNvPr id="1619972" name="Text Box 4"/>
          <p:cNvSpPr txBox="1">
            <a:spLocks noChangeArrowheads="1"/>
          </p:cNvSpPr>
          <p:nvPr/>
        </p:nvSpPr>
        <p:spPr bwMode="auto">
          <a:xfrm>
            <a:off x="4876800" y="1833563"/>
            <a:ext cx="3673475" cy="473075"/>
          </a:xfrm>
          <a:prstGeom prst="rect">
            <a:avLst/>
          </a:prstGeom>
          <a:solidFill>
            <a:schemeClr val="accent1">
              <a:alpha val="14000"/>
            </a:schemeClr>
          </a:solidFill>
          <a:ln w="15875">
            <a:solidFill>
              <a:schemeClr val="tx2"/>
            </a:solidFill>
            <a:miter lim="800000"/>
            <a:headEnd/>
            <a:tailEnd/>
          </a:ln>
        </p:spPr>
        <p:txBody>
          <a:bodyPr wrap="none">
            <a:prstTxWarp prst="textNoShape">
              <a:avLst/>
            </a:prstTxWarp>
            <a:spAutoFit/>
          </a:bodyPr>
          <a:lstStyle/>
          <a:p>
            <a:r>
              <a:rPr lang="en-US" b="0"/>
              <a:t>Rule: Move last auxiliary?</a:t>
            </a:r>
          </a:p>
        </p:txBody>
      </p:sp>
      <p:sp>
        <p:nvSpPr>
          <p:cNvPr id="1619973" name="Rectangle 5"/>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
        <p:nvSpPr>
          <p:cNvPr id="1619974" name="Text Box 6"/>
          <p:cNvSpPr txBox="1">
            <a:spLocks noChangeArrowheads="1"/>
          </p:cNvSpPr>
          <p:nvPr/>
        </p:nvSpPr>
        <p:spPr bwMode="auto">
          <a:xfrm>
            <a:off x="152400" y="10668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1619975" name="Text Box 7"/>
          <p:cNvSpPr txBox="1">
            <a:spLocks noChangeArrowheads="1"/>
          </p:cNvSpPr>
          <p:nvPr/>
        </p:nvSpPr>
        <p:spPr bwMode="auto">
          <a:xfrm>
            <a:off x="223838" y="2286000"/>
            <a:ext cx="8915400" cy="762000"/>
          </a:xfrm>
          <a:prstGeom prst="rect">
            <a:avLst/>
          </a:prstGeom>
          <a:noFill/>
          <a:ln w="9525">
            <a:noFill/>
            <a:miter lim="800000"/>
            <a:headEnd/>
            <a:tailEnd/>
          </a:ln>
        </p:spPr>
        <p:txBody>
          <a:bodyPr>
            <a:prstTxWarp prst="textNoShape">
              <a:avLst/>
            </a:prstTxWarp>
            <a:spAutoFit/>
          </a:bodyPr>
          <a:lstStyle/>
          <a:p>
            <a:r>
              <a:rPr lang="en-US" sz="2200" b="0"/>
              <a:t>Anyone who </a:t>
            </a:r>
            <a:r>
              <a:rPr lang="en-US" sz="2200" b="0" u="sng"/>
              <a:t>can</a:t>
            </a:r>
            <a:r>
              <a:rPr lang="en-US" sz="2200" b="0"/>
              <a:t> wish away their brother </a:t>
            </a:r>
            <a:r>
              <a:rPr lang="en-US" sz="2200" b="0">
                <a:solidFill>
                  <a:schemeClr val="tx2"/>
                </a:solidFill>
              </a:rPr>
              <a:t>would</a:t>
            </a:r>
            <a:r>
              <a:rPr lang="en-US" sz="2200" b="0"/>
              <a:t> be tempted to do it.</a:t>
            </a:r>
          </a:p>
          <a:p>
            <a:r>
              <a:rPr lang="en-US" sz="2200" b="0">
                <a:solidFill>
                  <a:schemeClr val="tx2"/>
                </a:solidFill>
              </a:rPr>
              <a:t>Would</a:t>
            </a:r>
            <a:r>
              <a:rPr lang="en-US" sz="2200" b="0"/>
              <a:t> anyone who </a:t>
            </a:r>
            <a:r>
              <a:rPr lang="en-US" sz="2200" b="0" u="sng"/>
              <a:t>can</a:t>
            </a:r>
            <a:r>
              <a:rPr lang="en-US" sz="2200" b="0"/>
              <a:t> wish away their brother be tempted to do it?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8770" name="Rectangle 2"/>
          <p:cNvSpPr>
            <a:spLocks noGrp="1" noChangeArrowheads="1"/>
          </p:cNvSpPr>
          <p:nvPr>
            <p:ph type="title"/>
          </p:nvPr>
        </p:nvSpPr>
        <p:spPr>
          <a:xfrm>
            <a:off x="609600" y="0"/>
            <a:ext cx="7772400" cy="1143000"/>
          </a:xfrm>
        </p:spPr>
        <p:txBody>
          <a:bodyPr/>
          <a:lstStyle/>
          <a:p>
            <a:r>
              <a:rPr lang="en-US" sz="3200"/>
              <a:t>About Language</a:t>
            </a:r>
          </a:p>
        </p:txBody>
      </p:sp>
      <p:sp>
        <p:nvSpPr>
          <p:cNvPr id="1568771" name="Text Box 3"/>
          <p:cNvSpPr txBox="1">
            <a:spLocks noChangeArrowheads="1"/>
          </p:cNvSpPr>
          <p:nvPr/>
        </p:nvSpPr>
        <p:spPr bwMode="auto">
          <a:xfrm>
            <a:off x="304800" y="1371600"/>
            <a:ext cx="8610600" cy="4838700"/>
          </a:xfrm>
          <a:prstGeom prst="rect">
            <a:avLst/>
          </a:prstGeom>
          <a:noFill/>
          <a:ln w="9525">
            <a:noFill/>
            <a:miter lim="800000"/>
            <a:headEnd/>
            <a:tailEnd/>
          </a:ln>
        </p:spPr>
        <p:txBody>
          <a:bodyPr>
            <a:prstTxWarp prst="textNoShape">
              <a:avLst/>
            </a:prstTxWarp>
            <a:spAutoFit/>
          </a:bodyPr>
          <a:lstStyle/>
          <a:p>
            <a:r>
              <a:rPr lang="en-US" b="0"/>
              <a:t>One way to think about how to classify the knowledge that you have when you know a language:</a:t>
            </a:r>
          </a:p>
          <a:p>
            <a:endParaRPr lang="en-US" b="0"/>
          </a:p>
          <a:p>
            <a:r>
              <a:rPr lang="en-US" b="0"/>
              <a:t>You know what items (sounds, words, sentences, questions, etc.) are part of the language.  You can tell whether or not a given item is </a:t>
            </a:r>
            <a:r>
              <a:rPr lang="en-US" b="0">
                <a:solidFill>
                  <a:schemeClr val="tx2"/>
                </a:solidFill>
              </a:rPr>
              <a:t>grammatical</a:t>
            </a:r>
            <a:r>
              <a:rPr lang="en-US" b="0"/>
              <a:t> in the language.</a:t>
            </a:r>
          </a:p>
          <a:p>
            <a:endParaRPr lang="en-US" b="0"/>
          </a:p>
          <a:p>
            <a:endParaRPr lang="en-US" b="0"/>
          </a:p>
          <a:p>
            <a:r>
              <a:rPr lang="en-US" b="0">
                <a:solidFill>
                  <a:schemeClr val="tx2"/>
                </a:solidFill>
              </a:rPr>
              <a:t>  Hoggle is definitely an ornery dwarf.</a:t>
            </a:r>
            <a:r>
              <a:rPr lang="en-US" b="0"/>
              <a:t> [</a:t>
            </a:r>
            <a:r>
              <a:rPr lang="en-US" b="0">
                <a:solidFill>
                  <a:schemeClr val="tx2"/>
                </a:solidFill>
              </a:rPr>
              <a:t>grammatical</a:t>
            </a:r>
            <a:r>
              <a:rPr lang="en-US" b="0"/>
              <a:t>]</a:t>
            </a:r>
          </a:p>
          <a:p>
            <a:r>
              <a:rPr lang="en-US" b="0">
                <a:solidFill>
                  <a:schemeClr val="folHlink"/>
                </a:solidFill>
              </a:rPr>
              <a:t>* Hoggle an dwarf definitely ornery is.</a:t>
            </a:r>
            <a:r>
              <a:rPr lang="en-US" b="0"/>
              <a:t> [</a:t>
            </a:r>
            <a:r>
              <a:rPr lang="en-US" b="0">
                <a:solidFill>
                  <a:schemeClr val="folHlink"/>
                </a:solidFill>
              </a:rPr>
              <a:t>ungrammatical</a:t>
            </a:r>
            <a:r>
              <a:rPr lang="en-US" b="0"/>
              <a:t>]</a:t>
            </a:r>
          </a:p>
          <a:p>
            <a:endParaRPr lang="en-US" b="0"/>
          </a:p>
          <a:p>
            <a:endParaRPr lang="en-US" b="0"/>
          </a:p>
          <a:p>
            <a:endParaRPr lang="en-US" b="0"/>
          </a:p>
        </p:txBody>
      </p:sp>
      <p:pic>
        <p:nvPicPr>
          <p:cNvPr id="1568772" name="Picture 4"/>
          <p:cNvPicPr>
            <a:picLocks noChangeAspect="1" noChangeArrowheads="1"/>
          </p:cNvPicPr>
          <p:nvPr/>
        </p:nvPicPr>
        <p:blipFill>
          <a:blip r:embed="rId3"/>
          <a:srcRect/>
          <a:stretch>
            <a:fillRect/>
          </a:stretch>
        </p:blipFill>
        <p:spPr bwMode="auto">
          <a:xfrm>
            <a:off x="3124200" y="5257800"/>
            <a:ext cx="114935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2018" name="Text Box 2"/>
          <p:cNvSpPr txBox="1">
            <a:spLocks noChangeArrowheads="1"/>
          </p:cNvSpPr>
          <p:nvPr/>
        </p:nvSpPr>
        <p:spPr bwMode="auto">
          <a:xfrm>
            <a:off x="3581400" y="1071563"/>
            <a:ext cx="3689350" cy="473075"/>
          </a:xfrm>
          <a:prstGeom prst="rect">
            <a:avLst/>
          </a:prstGeom>
          <a:solidFill>
            <a:schemeClr val="accent1">
              <a:alpha val="20000"/>
            </a:schemeClr>
          </a:solid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1622019" name="Text Box 3"/>
          <p:cNvSpPr txBox="1">
            <a:spLocks noChangeArrowheads="1"/>
          </p:cNvSpPr>
          <p:nvPr/>
        </p:nvSpPr>
        <p:spPr bwMode="auto">
          <a:xfrm>
            <a:off x="4114800" y="3052763"/>
            <a:ext cx="1335088" cy="473075"/>
          </a:xfrm>
          <a:prstGeom prst="rect">
            <a:avLst/>
          </a:prstGeom>
          <a:noFill/>
          <a:ln w="15875">
            <a:solidFill>
              <a:schemeClr val="tx2"/>
            </a:solidFill>
            <a:miter lim="800000"/>
            <a:headEnd/>
            <a:tailEnd/>
          </a:ln>
        </p:spPr>
        <p:txBody>
          <a:bodyPr wrap="none">
            <a:prstTxWarp prst="textNoShape">
              <a:avLst/>
            </a:prstTxWarp>
            <a:spAutoFit/>
          </a:bodyPr>
          <a:lstStyle/>
          <a:p>
            <a:r>
              <a:rPr lang="en-US" b="0"/>
              <a:t>Rule???</a:t>
            </a:r>
          </a:p>
        </p:txBody>
      </p:sp>
      <p:sp>
        <p:nvSpPr>
          <p:cNvPr id="1622020" name="Text Box 4"/>
          <p:cNvSpPr txBox="1">
            <a:spLocks noChangeArrowheads="1"/>
          </p:cNvSpPr>
          <p:nvPr/>
        </p:nvSpPr>
        <p:spPr bwMode="auto">
          <a:xfrm>
            <a:off x="4876800" y="1833563"/>
            <a:ext cx="3673475"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last auxiliary?</a:t>
            </a:r>
          </a:p>
        </p:txBody>
      </p:sp>
      <p:sp>
        <p:nvSpPr>
          <p:cNvPr id="1622021" name="Rectangle 5"/>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
        <p:nvSpPr>
          <p:cNvPr id="1622022" name="Text Box 6"/>
          <p:cNvSpPr txBox="1">
            <a:spLocks noChangeArrowheads="1"/>
          </p:cNvSpPr>
          <p:nvPr/>
        </p:nvSpPr>
        <p:spPr bwMode="auto">
          <a:xfrm>
            <a:off x="152400" y="10668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1622023" name="Text Box 7"/>
          <p:cNvSpPr txBox="1">
            <a:spLocks noChangeArrowheads="1"/>
          </p:cNvSpPr>
          <p:nvPr/>
        </p:nvSpPr>
        <p:spPr bwMode="auto">
          <a:xfrm>
            <a:off x="223838" y="2286000"/>
            <a:ext cx="8915400" cy="762000"/>
          </a:xfrm>
          <a:prstGeom prst="rect">
            <a:avLst/>
          </a:prstGeom>
          <a:noFill/>
          <a:ln w="9525">
            <a:noFill/>
            <a:miter lim="800000"/>
            <a:headEnd/>
            <a:tailEnd/>
          </a:ln>
        </p:spPr>
        <p:txBody>
          <a:bodyPr>
            <a:prstTxWarp prst="textNoShape">
              <a:avLst/>
            </a:prstTxWarp>
            <a:spAutoFit/>
          </a:bodyPr>
          <a:lstStyle/>
          <a:p>
            <a:r>
              <a:rPr lang="en-US" sz="2200" b="0"/>
              <a:t>Anyone who </a:t>
            </a:r>
            <a:r>
              <a:rPr lang="en-US" sz="2200" b="0" u="sng"/>
              <a:t>can</a:t>
            </a:r>
            <a:r>
              <a:rPr lang="en-US" sz="2200" b="0"/>
              <a:t> wish away their brother </a:t>
            </a:r>
            <a:r>
              <a:rPr lang="en-US" sz="2200" b="0">
                <a:solidFill>
                  <a:schemeClr val="tx2"/>
                </a:solidFill>
              </a:rPr>
              <a:t>would</a:t>
            </a:r>
            <a:r>
              <a:rPr lang="en-US" sz="2200" b="0"/>
              <a:t> be tempted to do it.</a:t>
            </a:r>
          </a:p>
          <a:p>
            <a:r>
              <a:rPr lang="en-US" sz="2200" b="0">
                <a:solidFill>
                  <a:schemeClr val="tx2"/>
                </a:solidFill>
              </a:rPr>
              <a:t>Would</a:t>
            </a:r>
            <a:r>
              <a:rPr lang="en-US" sz="2200" b="0"/>
              <a:t> anyone who </a:t>
            </a:r>
            <a:r>
              <a:rPr lang="en-US" sz="2200" b="0" u="sng"/>
              <a:t>can</a:t>
            </a:r>
            <a:r>
              <a:rPr lang="en-US" sz="2200" b="0"/>
              <a:t> wish away their brother be tempted to do it?</a:t>
            </a:r>
          </a:p>
        </p:txBody>
      </p:sp>
      <p:sp>
        <p:nvSpPr>
          <p:cNvPr id="1622024" name="Text Box 8"/>
          <p:cNvSpPr txBox="1">
            <a:spLocks noChangeArrowheads="1"/>
          </p:cNvSpPr>
          <p:nvPr/>
        </p:nvSpPr>
        <p:spPr bwMode="auto">
          <a:xfrm>
            <a:off x="223838" y="3657600"/>
            <a:ext cx="8915400" cy="1431925"/>
          </a:xfrm>
          <a:prstGeom prst="rect">
            <a:avLst/>
          </a:prstGeom>
          <a:noFill/>
          <a:ln w="9525">
            <a:noFill/>
            <a:miter lim="800000"/>
            <a:headEnd/>
            <a:tailEnd/>
          </a:ln>
        </p:spPr>
        <p:txBody>
          <a:bodyPr>
            <a:prstTxWarp prst="textNoShape">
              <a:avLst/>
            </a:prstTxWarp>
            <a:spAutoFit/>
          </a:bodyPr>
          <a:lstStyle/>
          <a:p>
            <a:r>
              <a:rPr lang="en-US" sz="2200" b="0"/>
              <a:t>Someone who </a:t>
            </a:r>
            <a:r>
              <a:rPr lang="en-US" sz="2200" b="0" u="sng"/>
              <a:t>can</a:t>
            </a:r>
            <a:r>
              <a:rPr lang="en-US" sz="2200" b="0"/>
              <a:t> solve the labyrinth </a:t>
            </a:r>
            <a:r>
              <a:rPr lang="en-US" sz="2200" b="0">
                <a:solidFill>
                  <a:schemeClr val="tx2"/>
                </a:solidFill>
              </a:rPr>
              <a:t>can</a:t>
            </a:r>
            <a:r>
              <a:rPr lang="en-US" sz="2200" b="0"/>
              <a:t> show someone else who </a:t>
            </a:r>
            <a:r>
              <a:rPr lang="en-US" sz="2200" b="0" u="sng"/>
              <a:t>can’t</a:t>
            </a:r>
            <a:r>
              <a:rPr lang="en-US" sz="2200" b="0"/>
              <a:t> how.</a:t>
            </a:r>
          </a:p>
          <a:p>
            <a:r>
              <a:rPr lang="en-US" sz="2200" b="0">
                <a:solidFill>
                  <a:schemeClr val="tx2"/>
                </a:solidFill>
              </a:rPr>
              <a:t>Can</a:t>
            </a:r>
            <a:r>
              <a:rPr lang="en-US" sz="2200" b="0"/>
              <a:t> someone who </a:t>
            </a:r>
            <a:r>
              <a:rPr lang="en-US" sz="2200" b="0" u="sng"/>
              <a:t>can</a:t>
            </a:r>
            <a:r>
              <a:rPr lang="en-US" sz="2200" b="0"/>
              <a:t> solve the labyrinth show someone else who </a:t>
            </a:r>
            <a:r>
              <a:rPr lang="en-US" sz="2200" b="0" u="sng"/>
              <a:t>can’t</a:t>
            </a:r>
            <a:r>
              <a:rPr lang="en-US" sz="2200" b="0"/>
              <a:t> how?</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4066" name="Text Box 2"/>
          <p:cNvSpPr txBox="1">
            <a:spLocks noChangeArrowheads="1"/>
          </p:cNvSpPr>
          <p:nvPr/>
        </p:nvSpPr>
        <p:spPr bwMode="auto">
          <a:xfrm>
            <a:off x="3581400" y="1071563"/>
            <a:ext cx="3689350" cy="473075"/>
          </a:xfrm>
          <a:prstGeom prst="rect">
            <a:avLst/>
          </a:prstGeom>
          <a:solidFill>
            <a:schemeClr val="accent1">
              <a:alpha val="20000"/>
            </a:schemeClr>
          </a:solid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1624067" name="Text Box 3"/>
          <p:cNvSpPr txBox="1">
            <a:spLocks noChangeArrowheads="1"/>
          </p:cNvSpPr>
          <p:nvPr/>
        </p:nvSpPr>
        <p:spPr bwMode="auto">
          <a:xfrm>
            <a:off x="4114800" y="3052763"/>
            <a:ext cx="1335088" cy="473075"/>
          </a:xfrm>
          <a:prstGeom prst="rect">
            <a:avLst/>
          </a:prstGeom>
          <a:noFill/>
          <a:ln w="15875">
            <a:solidFill>
              <a:schemeClr val="tx2"/>
            </a:solidFill>
            <a:miter lim="800000"/>
            <a:headEnd/>
            <a:tailEnd/>
          </a:ln>
        </p:spPr>
        <p:txBody>
          <a:bodyPr wrap="none">
            <a:prstTxWarp prst="textNoShape">
              <a:avLst/>
            </a:prstTxWarp>
            <a:spAutoFit/>
          </a:bodyPr>
          <a:lstStyle/>
          <a:p>
            <a:r>
              <a:rPr lang="en-US" b="0"/>
              <a:t>Rule???</a:t>
            </a:r>
          </a:p>
        </p:txBody>
      </p:sp>
      <p:sp>
        <p:nvSpPr>
          <p:cNvPr id="1624068" name="Text Box 4"/>
          <p:cNvSpPr txBox="1">
            <a:spLocks noChangeArrowheads="1"/>
          </p:cNvSpPr>
          <p:nvPr/>
        </p:nvSpPr>
        <p:spPr bwMode="auto">
          <a:xfrm>
            <a:off x="4876800" y="1833563"/>
            <a:ext cx="3673475"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last auxiliary?</a:t>
            </a:r>
          </a:p>
        </p:txBody>
      </p:sp>
      <p:sp>
        <p:nvSpPr>
          <p:cNvPr id="1624069" name="Rectangle 5"/>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
        <p:nvSpPr>
          <p:cNvPr id="1624070" name="Text Box 6"/>
          <p:cNvSpPr txBox="1">
            <a:spLocks noChangeArrowheads="1"/>
          </p:cNvSpPr>
          <p:nvPr/>
        </p:nvSpPr>
        <p:spPr bwMode="auto">
          <a:xfrm>
            <a:off x="152400" y="10668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1624071" name="Text Box 7"/>
          <p:cNvSpPr txBox="1">
            <a:spLocks noChangeArrowheads="1"/>
          </p:cNvSpPr>
          <p:nvPr/>
        </p:nvSpPr>
        <p:spPr bwMode="auto">
          <a:xfrm>
            <a:off x="223838" y="2286000"/>
            <a:ext cx="8915400" cy="762000"/>
          </a:xfrm>
          <a:prstGeom prst="rect">
            <a:avLst/>
          </a:prstGeom>
          <a:noFill/>
          <a:ln w="9525">
            <a:noFill/>
            <a:miter lim="800000"/>
            <a:headEnd/>
            <a:tailEnd/>
          </a:ln>
        </p:spPr>
        <p:txBody>
          <a:bodyPr>
            <a:prstTxWarp prst="textNoShape">
              <a:avLst/>
            </a:prstTxWarp>
            <a:spAutoFit/>
          </a:bodyPr>
          <a:lstStyle/>
          <a:p>
            <a:r>
              <a:rPr lang="en-US" sz="2200" b="0"/>
              <a:t>Anyone who </a:t>
            </a:r>
            <a:r>
              <a:rPr lang="en-US" sz="2200" b="0" u="sng"/>
              <a:t>can</a:t>
            </a:r>
            <a:r>
              <a:rPr lang="en-US" sz="2200" b="0"/>
              <a:t> wish away their brother </a:t>
            </a:r>
            <a:r>
              <a:rPr lang="en-US" sz="2200" b="0">
                <a:solidFill>
                  <a:schemeClr val="tx2"/>
                </a:solidFill>
              </a:rPr>
              <a:t>would</a:t>
            </a:r>
            <a:r>
              <a:rPr lang="en-US" sz="2200" b="0"/>
              <a:t> be tempted to do it.</a:t>
            </a:r>
          </a:p>
          <a:p>
            <a:r>
              <a:rPr lang="en-US" sz="2200" b="0">
                <a:solidFill>
                  <a:schemeClr val="tx2"/>
                </a:solidFill>
              </a:rPr>
              <a:t>Would</a:t>
            </a:r>
            <a:r>
              <a:rPr lang="en-US" sz="2200" b="0"/>
              <a:t> anyone who </a:t>
            </a:r>
            <a:r>
              <a:rPr lang="en-US" sz="2200" b="0" u="sng"/>
              <a:t>can</a:t>
            </a:r>
            <a:r>
              <a:rPr lang="en-US" sz="2200" b="0"/>
              <a:t> wish away their brother be tempted to do it?</a:t>
            </a:r>
          </a:p>
        </p:txBody>
      </p:sp>
      <p:sp>
        <p:nvSpPr>
          <p:cNvPr id="1624072" name="Text Box 8"/>
          <p:cNvSpPr txBox="1">
            <a:spLocks noChangeArrowheads="1"/>
          </p:cNvSpPr>
          <p:nvPr/>
        </p:nvSpPr>
        <p:spPr bwMode="auto">
          <a:xfrm>
            <a:off x="223838" y="3657600"/>
            <a:ext cx="8915400" cy="1431925"/>
          </a:xfrm>
          <a:prstGeom prst="rect">
            <a:avLst/>
          </a:prstGeom>
          <a:noFill/>
          <a:ln w="9525">
            <a:noFill/>
            <a:miter lim="800000"/>
            <a:headEnd/>
            <a:tailEnd/>
          </a:ln>
        </p:spPr>
        <p:txBody>
          <a:bodyPr>
            <a:prstTxWarp prst="textNoShape">
              <a:avLst/>
            </a:prstTxWarp>
            <a:spAutoFit/>
          </a:bodyPr>
          <a:lstStyle/>
          <a:p>
            <a:r>
              <a:rPr lang="en-US" sz="2200" b="0"/>
              <a:t>Someone who </a:t>
            </a:r>
            <a:r>
              <a:rPr lang="en-US" sz="2200" b="0" u="sng"/>
              <a:t>can</a:t>
            </a:r>
            <a:r>
              <a:rPr lang="en-US" sz="2200" b="0"/>
              <a:t> solve the labyrinth </a:t>
            </a:r>
            <a:r>
              <a:rPr lang="en-US" sz="2200" b="0">
                <a:solidFill>
                  <a:schemeClr val="tx2"/>
                </a:solidFill>
              </a:rPr>
              <a:t>can</a:t>
            </a:r>
            <a:r>
              <a:rPr lang="en-US" sz="2200" b="0"/>
              <a:t> show someone else who </a:t>
            </a:r>
            <a:r>
              <a:rPr lang="en-US" sz="2200" b="0" u="sng"/>
              <a:t>can’t</a:t>
            </a:r>
            <a:r>
              <a:rPr lang="en-US" sz="2200" b="0"/>
              <a:t> how.</a:t>
            </a:r>
          </a:p>
          <a:p>
            <a:r>
              <a:rPr lang="en-US" sz="2200" b="0">
                <a:solidFill>
                  <a:schemeClr val="tx2"/>
                </a:solidFill>
              </a:rPr>
              <a:t>Can</a:t>
            </a:r>
            <a:r>
              <a:rPr lang="en-US" sz="2200" b="0"/>
              <a:t> someone who </a:t>
            </a:r>
            <a:r>
              <a:rPr lang="en-US" sz="2200" b="0" u="sng"/>
              <a:t>can</a:t>
            </a:r>
            <a:r>
              <a:rPr lang="en-US" sz="2200" b="0"/>
              <a:t> solve the labyrinth show someone else who </a:t>
            </a:r>
            <a:r>
              <a:rPr lang="en-US" sz="2200" b="0" u="sng"/>
              <a:t>can’t</a:t>
            </a:r>
            <a:r>
              <a:rPr lang="en-US" sz="2200" b="0"/>
              <a:t> how?</a:t>
            </a:r>
          </a:p>
        </p:txBody>
      </p:sp>
      <p:sp>
        <p:nvSpPr>
          <p:cNvPr id="1624073" name="Text Box 9"/>
          <p:cNvSpPr txBox="1">
            <a:spLocks noChangeArrowheads="1"/>
          </p:cNvSpPr>
          <p:nvPr/>
        </p:nvSpPr>
        <p:spPr bwMode="auto">
          <a:xfrm>
            <a:off x="838200" y="5562600"/>
            <a:ext cx="7924800" cy="838200"/>
          </a:xfrm>
          <a:prstGeom prst="rect">
            <a:avLst/>
          </a:prstGeom>
          <a:noFill/>
          <a:ln w="15875">
            <a:solidFill>
              <a:schemeClr val="tx2"/>
            </a:solidFill>
            <a:miter lim="800000"/>
            <a:headEnd/>
            <a:tailEnd/>
          </a:ln>
        </p:spPr>
        <p:txBody>
          <a:bodyPr>
            <a:prstTxWarp prst="textNoShape">
              <a:avLst/>
            </a:prstTxWarp>
            <a:spAutoFit/>
          </a:bodyPr>
          <a:lstStyle/>
          <a:p>
            <a:r>
              <a:rPr lang="en-US" b="0"/>
              <a:t>Need a rule that is compatible with </a:t>
            </a:r>
            <a:r>
              <a:rPr lang="en-US" b="0" i="1"/>
              <a:t>all</a:t>
            </a:r>
            <a:r>
              <a:rPr lang="en-US" b="0"/>
              <a:t> of these, since they’re all grammatical English questions.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6114" name="Rectangle 2"/>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
        <p:nvSpPr>
          <p:cNvPr id="1626115" name="Text Box 3"/>
          <p:cNvSpPr txBox="1">
            <a:spLocks noChangeArrowheads="1"/>
          </p:cNvSpPr>
          <p:nvPr/>
        </p:nvSpPr>
        <p:spPr bwMode="auto">
          <a:xfrm>
            <a:off x="152400" y="10668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1626116" name="Text Box 4"/>
          <p:cNvSpPr txBox="1">
            <a:spLocks noChangeArrowheads="1"/>
          </p:cNvSpPr>
          <p:nvPr/>
        </p:nvSpPr>
        <p:spPr bwMode="auto">
          <a:xfrm>
            <a:off x="223838" y="2286000"/>
            <a:ext cx="8915400" cy="762000"/>
          </a:xfrm>
          <a:prstGeom prst="rect">
            <a:avLst/>
          </a:prstGeom>
          <a:noFill/>
          <a:ln w="9525">
            <a:noFill/>
            <a:miter lim="800000"/>
            <a:headEnd/>
            <a:tailEnd/>
          </a:ln>
        </p:spPr>
        <p:txBody>
          <a:bodyPr>
            <a:prstTxWarp prst="textNoShape">
              <a:avLst/>
            </a:prstTxWarp>
            <a:spAutoFit/>
          </a:bodyPr>
          <a:lstStyle/>
          <a:p>
            <a:r>
              <a:rPr lang="en-US" sz="2200" b="0"/>
              <a:t>Anyone who </a:t>
            </a:r>
            <a:r>
              <a:rPr lang="en-US" sz="2200" b="0" u="sng"/>
              <a:t>can</a:t>
            </a:r>
            <a:r>
              <a:rPr lang="en-US" sz="2200" b="0"/>
              <a:t> wish away their brother </a:t>
            </a:r>
            <a:r>
              <a:rPr lang="en-US" sz="2200" b="0">
                <a:solidFill>
                  <a:schemeClr val="tx2"/>
                </a:solidFill>
              </a:rPr>
              <a:t>would</a:t>
            </a:r>
            <a:r>
              <a:rPr lang="en-US" sz="2200" b="0"/>
              <a:t> be tempted to do it.</a:t>
            </a:r>
          </a:p>
          <a:p>
            <a:r>
              <a:rPr lang="en-US" sz="2200" b="0">
                <a:solidFill>
                  <a:schemeClr val="tx2"/>
                </a:solidFill>
              </a:rPr>
              <a:t>Would</a:t>
            </a:r>
            <a:r>
              <a:rPr lang="en-US" sz="2200" b="0"/>
              <a:t> anyone who </a:t>
            </a:r>
            <a:r>
              <a:rPr lang="en-US" sz="2200" b="0" u="sng"/>
              <a:t>can</a:t>
            </a:r>
            <a:r>
              <a:rPr lang="en-US" sz="2200" b="0"/>
              <a:t> wish away their brother be tempted to do it?</a:t>
            </a:r>
          </a:p>
        </p:txBody>
      </p:sp>
      <p:sp>
        <p:nvSpPr>
          <p:cNvPr id="1626117" name="Text Box 5"/>
          <p:cNvSpPr txBox="1">
            <a:spLocks noChangeArrowheads="1"/>
          </p:cNvSpPr>
          <p:nvPr/>
        </p:nvSpPr>
        <p:spPr bwMode="auto">
          <a:xfrm>
            <a:off x="223838" y="3657600"/>
            <a:ext cx="8915400" cy="1431925"/>
          </a:xfrm>
          <a:prstGeom prst="rect">
            <a:avLst/>
          </a:prstGeom>
          <a:noFill/>
          <a:ln w="9525">
            <a:noFill/>
            <a:miter lim="800000"/>
            <a:headEnd/>
            <a:tailEnd/>
          </a:ln>
        </p:spPr>
        <p:txBody>
          <a:bodyPr>
            <a:prstTxWarp prst="textNoShape">
              <a:avLst/>
            </a:prstTxWarp>
            <a:spAutoFit/>
          </a:bodyPr>
          <a:lstStyle/>
          <a:p>
            <a:r>
              <a:rPr lang="en-US" sz="2200" b="0"/>
              <a:t>Someone who </a:t>
            </a:r>
            <a:r>
              <a:rPr lang="en-US" sz="2200" b="0" u="sng"/>
              <a:t>can</a:t>
            </a:r>
            <a:r>
              <a:rPr lang="en-US" sz="2200" b="0"/>
              <a:t> solve the labyrinth </a:t>
            </a:r>
            <a:r>
              <a:rPr lang="en-US" sz="2200" b="0">
                <a:solidFill>
                  <a:schemeClr val="tx2"/>
                </a:solidFill>
              </a:rPr>
              <a:t>can</a:t>
            </a:r>
            <a:r>
              <a:rPr lang="en-US" sz="2200" b="0"/>
              <a:t> show someone else who </a:t>
            </a:r>
            <a:r>
              <a:rPr lang="en-US" sz="2200" b="0" u="sng"/>
              <a:t>can’t</a:t>
            </a:r>
            <a:r>
              <a:rPr lang="en-US" sz="2200" b="0"/>
              <a:t> how.</a:t>
            </a:r>
          </a:p>
          <a:p>
            <a:r>
              <a:rPr lang="en-US" sz="2200" b="0">
                <a:solidFill>
                  <a:schemeClr val="tx2"/>
                </a:solidFill>
              </a:rPr>
              <a:t>Can</a:t>
            </a:r>
            <a:r>
              <a:rPr lang="en-US" sz="2200" b="0"/>
              <a:t> someone who </a:t>
            </a:r>
            <a:r>
              <a:rPr lang="en-US" sz="2200" b="0" u="sng"/>
              <a:t>can</a:t>
            </a:r>
            <a:r>
              <a:rPr lang="en-US" sz="2200" b="0"/>
              <a:t> solve the labyrinth show someone else who </a:t>
            </a:r>
            <a:r>
              <a:rPr lang="en-US" sz="2200" b="0" u="sng"/>
              <a:t>can’t</a:t>
            </a:r>
            <a:r>
              <a:rPr lang="en-US" sz="2200" b="0"/>
              <a:t> how?</a:t>
            </a:r>
          </a:p>
        </p:txBody>
      </p:sp>
      <p:sp>
        <p:nvSpPr>
          <p:cNvPr id="1626118" name="Text Box 6"/>
          <p:cNvSpPr txBox="1">
            <a:spLocks noChangeArrowheads="1"/>
          </p:cNvSpPr>
          <p:nvPr/>
        </p:nvSpPr>
        <p:spPr bwMode="auto">
          <a:xfrm>
            <a:off x="1219200" y="5562600"/>
            <a:ext cx="7620000" cy="838200"/>
          </a:xfrm>
          <a:prstGeom prst="rect">
            <a:avLst/>
          </a:prstGeom>
          <a:solidFill>
            <a:schemeClr val="accent1">
              <a:alpha val="20000"/>
            </a:schemeClr>
          </a:solidFill>
          <a:ln w="15875">
            <a:solidFill>
              <a:schemeClr val="tx2"/>
            </a:solidFill>
            <a:miter lim="800000"/>
            <a:headEnd/>
            <a:tailEnd/>
          </a:ln>
        </p:spPr>
        <p:txBody>
          <a:bodyPr>
            <a:prstTxWarp prst="textNoShape">
              <a:avLst/>
            </a:prstTxWarp>
            <a:spAutoFit/>
          </a:bodyPr>
          <a:lstStyle/>
          <a:p>
            <a:r>
              <a:rPr lang="en-US" b="0"/>
              <a:t>Idea: Try looking at the sentence structure, not just the linear order of the words in the sentences.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62" name="Text Box 2"/>
          <p:cNvSpPr txBox="1">
            <a:spLocks noChangeArrowheads="1"/>
          </p:cNvSpPr>
          <p:nvPr/>
        </p:nvSpPr>
        <p:spPr bwMode="auto">
          <a:xfrm>
            <a:off x="1219200" y="5562600"/>
            <a:ext cx="7620000" cy="838200"/>
          </a:xfrm>
          <a:prstGeom prst="rect">
            <a:avLst/>
          </a:prstGeom>
          <a:solidFill>
            <a:schemeClr val="accent1">
              <a:alpha val="20000"/>
            </a:schemeClr>
          </a:solidFill>
          <a:ln w="15875">
            <a:solidFill>
              <a:schemeClr val="tx2"/>
            </a:solidFill>
            <a:miter lim="800000"/>
            <a:headEnd/>
            <a:tailEnd/>
          </a:ln>
        </p:spPr>
        <p:txBody>
          <a:bodyPr>
            <a:prstTxWarp prst="textNoShape">
              <a:avLst/>
            </a:prstTxWarp>
            <a:spAutoFit/>
          </a:bodyPr>
          <a:lstStyle/>
          <a:p>
            <a:r>
              <a:rPr lang="en-US" b="0"/>
              <a:t>Idea: Try looking at the sentence structure, not just the linear order of the words in the sentences.</a:t>
            </a:r>
          </a:p>
        </p:txBody>
      </p:sp>
      <p:sp>
        <p:nvSpPr>
          <p:cNvPr id="1628163" name="Rectangle 3"/>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
        <p:nvSpPr>
          <p:cNvPr id="1628164" name="Text Box 4"/>
          <p:cNvSpPr txBox="1">
            <a:spLocks noChangeArrowheads="1"/>
          </p:cNvSpPr>
          <p:nvPr/>
        </p:nvSpPr>
        <p:spPr bwMode="auto">
          <a:xfrm>
            <a:off x="152400" y="10668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1628165" name="Text Box 5"/>
          <p:cNvSpPr txBox="1">
            <a:spLocks noChangeArrowheads="1"/>
          </p:cNvSpPr>
          <p:nvPr/>
        </p:nvSpPr>
        <p:spPr bwMode="auto">
          <a:xfrm>
            <a:off x="223838" y="2286000"/>
            <a:ext cx="8915400" cy="762000"/>
          </a:xfrm>
          <a:prstGeom prst="rect">
            <a:avLst/>
          </a:prstGeom>
          <a:noFill/>
          <a:ln w="9525">
            <a:noFill/>
            <a:miter lim="800000"/>
            <a:headEnd/>
            <a:tailEnd/>
          </a:ln>
        </p:spPr>
        <p:txBody>
          <a:bodyPr>
            <a:prstTxWarp prst="textNoShape">
              <a:avLst/>
            </a:prstTxWarp>
            <a:spAutoFit/>
          </a:bodyPr>
          <a:lstStyle/>
          <a:p>
            <a:r>
              <a:rPr lang="en-US" sz="2200" b="0"/>
              <a:t>Anyone who </a:t>
            </a:r>
            <a:r>
              <a:rPr lang="en-US" sz="2200" b="0" u="sng"/>
              <a:t>can</a:t>
            </a:r>
            <a:r>
              <a:rPr lang="en-US" sz="2200" b="0"/>
              <a:t> wish away their brother </a:t>
            </a:r>
            <a:r>
              <a:rPr lang="en-US" sz="2200" b="0">
                <a:solidFill>
                  <a:schemeClr val="tx2"/>
                </a:solidFill>
              </a:rPr>
              <a:t>would</a:t>
            </a:r>
            <a:r>
              <a:rPr lang="en-US" sz="2200" b="0"/>
              <a:t> be tempted to do it.</a:t>
            </a:r>
          </a:p>
          <a:p>
            <a:r>
              <a:rPr lang="en-US" sz="2200" b="0">
                <a:solidFill>
                  <a:schemeClr val="tx2"/>
                </a:solidFill>
              </a:rPr>
              <a:t>Would</a:t>
            </a:r>
            <a:r>
              <a:rPr lang="en-US" sz="2200" b="0"/>
              <a:t> anyone who </a:t>
            </a:r>
            <a:r>
              <a:rPr lang="en-US" sz="2200" b="0" u="sng"/>
              <a:t>can</a:t>
            </a:r>
            <a:r>
              <a:rPr lang="en-US" sz="2200" b="0"/>
              <a:t> wish away their brother be tempted to do it?</a:t>
            </a:r>
          </a:p>
        </p:txBody>
      </p:sp>
      <p:sp>
        <p:nvSpPr>
          <p:cNvPr id="1628166" name="Text Box 6"/>
          <p:cNvSpPr txBox="1">
            <a:spLocks noChangeArrowheads="1"/>
          </p:cNvSpPr>
          <p:nvPr/>
        </p:nvSpPr>
        <p:spPr bwMode="auto">
          <a:xfrm>
            <a:off x="223838" y="3657600"/>
            <a:ext cx="8915400" cy="1431925"/>
          </a:xfrm>
          <a:prstGeom prst="rect">
            <a:avLst/>
          </a:prstGeom>
          <a:noFill/>
          <a:ln w="9525">
            <a:noFill/>
            <a:miter lim="800000"/>
            <a:headEnd/>
            <a:tailEnd/>
          </a:ln>
        </p:spPr>
        <p:txBody>
          <a:bodyPr>
            <a:prstTxWarp prst="textNoShape">
              <a:avLst/>
            </a:prstTxWarp>
            <a:spAutoFit/>
          </a:bodyPr>
          <a:lstStyle/>
          <a:p>
            <a:r>
              <a:rPr lang="en-US" sz="2200" b="0"/>
              <a:t>Someone who </a:t>
            </a:r>
            <a:r>
              <a:rPr lang="en-US" sz="2200" b="0" u="sng"/>
              <a:t>can</a:t>
            </a:r>
            <a:r>
              <a:rPr lang="en-US" sz="2200" b="0"/>
              <a:t> solve the labyrinth </a:t>
            </a:r>
            <a:r>
              <a:rPr lang="en-US" sz="2200" b="0">
                <a:solidFill>
                  <a:schemeClr val="tx2"/>
                </a:solidFill>
              </a:rPr>
              <a:t>can</a:t>
            </a:r>
            <a:r>
              <a:rPr lang="en-US" sz="2200" b="0"/>
              <a:t> show someone else who </a:t>
            </a:r>
            <a:r>
              <a:rPr lang="en-US" sz="2200" b="0" u="sng"/>
              <a:t>can’t</a:t>
            </a:r>
            <a:r>
              <a:rPr lang="en-US" sz="2200" b="0"/>
              <a:t> how.</a:t>
            </a:r>
          </a:p>
          <a:p>
            <a:r>
              <a:rPr lang="en-US" sz="2200" b="0">
                <a:solidFill>
                  <a:schemeClr val="tx2"/>
                </a:solidFill>
              </a:rPr>
              <a:t>Can</a:t>
            </a:r>
            <a:r>
              <a:rPr lang="en-US" sz="2200" b="0"/>
              <a:t> someone who </a:t>
            </a:r>
            <a:r>
              <a:rPr lang="en-US" sz="2200" b="0" u="sng"/>
              <a:t>can</a:t>
            </a:r>
            <a:r>
              <a:rPr lang="en-US" sz="2200" b="0"/>
              <a:t> solve the labyrinth show someone else who </a:t>
            </a:r>
            <a:r>
              <a:rPr lang="en-US" sz="2200" b="0" u="sng"/>
              <a:t>can’t</a:t>
            </a:r>
            <a:r>
              <a:rPr lang="en-US" sz="2200" b="0"/>
              <a:t> how?</a:t>
            </a:r>
          </a:p>
        </p:txBody>
      </p:sp>
      <p:sp>
        <p:nvSpPr>
          <p:cNvPr id="1628167" name="AutoShape 7"/>
          <p:cNvSpPr>
            <a:spLocks noChangeArrowheads="1"/>
          </p:cNvSpPr>
          <p:nvPr/>
        </p:nvSpPr>
        <p:spPr bwMode="auto">
          <a:xfrm>
            <a:off x="1295400" y="2362200"/>
            <a:ext cx="41148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28168" name="AutoShape 8"/>
          <p:cNvSpPr>
            <a:spLocks noChangeArrowheads="1"/>
          </p:cNvSpPr>
          <p:nvPr/>
        </p:nvSpPr>
        <p:spPr bwMode="auto">
          <a:xfrm>
            <a:off x="2133600" y="2667000"/>
            <a:ext cx="41148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28169" name="Text Box 9"/>
          <p:cNvSpPr txBox="1">
            <a:spLocks noChangeArrowheads="1"/>
          </p:cNvSpPr>
          <p:nvPr/>
        </p:nvSpPr>
        <p:spPr bwMode="auto">
          <a:xfrm>
            <a:off x="3581400" y="914400"/>
            <a:ext cx="5334000" cy="1187450"/>
          </a:xfrm>
          <a:prstGeom prst="rect">
            <a:avLst/>
          </a:prstGeom>
          <a:noFill/>
          <a:ln w="9525">
            <a:noFill/>
            <a:miter lim="800000"/>
            <a:headEnd/>
            <a:tailEnd/>
          </a:ln>
        </p:spPr>
        <p:txBody>
          <a:bodyPr>
            <a:prstTxWarp prst="textNoShape">
              <a:avLst/>
            </a:prstTxWarp>
            <a:spAutoFit/>
          </a:bodyPr>
          <a:lstStyle/>
          <a:p>
            <a:r>
              <a:rPr lang="en-US" b="0">
                <a:solidFill>
                  <a:schemeClr val="bg2"/>
                </a:solidFill>
              </a:rPr>
              <a:t>embedded clauses = additional descriptive sentences that are not part of the main clause</a:t>
            </a:r>
          </a:p>
        </p:txBody>
      </p:sp>
      <p:sp>
        <p:nvSpPr>
          <p:cNvPr id="1628170" name="AutoShape 10"/>
          <p:cNvSpPr>
            <a:spLocks noChangeArrowheads="1"/>
          </p:cNvSpPr>
          <p:nvPr/>
        </p:nvSpPr>
        <p:spPr bwMode="auto">
          <a:xfrm>
            <a:off x="1600200" y="3733800"/>
            <a:ext cx="34290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28171" name="AutoShape 11"/>
          <p:cNvSpPr>
            <a:spLocks noChangeArrowheads="1"/>
          </p:cNvSpPr>
          <p:nvPr/>
        </p:nvSpPr>
        <p:spPr bwMode="auto">
          <a:xfrm>
            <a:off x="228600" y="4038600"/>
            <a:ext cx="7620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28172" name="AutoShape 12"/>
          <p:cNvSpPr>
            <a:spLocks noChangeArrowheads="1"/>
          </p:cNvSpPr>
          <p:nvPr/>
        </p:nvSpPr>
        <p:spPr bwMode="auto">
          <a:xfrm>
            <a:off x="8077200" y="3733800"/>
            <a:ext cx="7620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28173" name="AutoShape 13"/>
          <p:cNvSpPr>
            <a:spLocks noChangeArrowheads="1"/>
          </p:cNvSpPr>
          <p:nvPr/>
        </p:nvSpPr>
        <p:spPr bwMode="auto">
          <a:xfrm>
            <a:off x="8077200" y="4419600"/>
            <a:ext cx="7620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28174" name="AutoShape 14"/>
          <p:cNvSpPr>
            <a:spLocks noChangeArrowheads="1"/>
          </p:cNvSpPr>
          <p:nvPr/>
        </p:nvSpPr>
        <p:spPr bwMode="auto">
          <a:xfrm>
            <a:off x="228600" y="4724400"/>
            <a:ext cx="7620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28175" name="AutoShape 15"/>
          <p:cNvSpPr>
            <a:spLocks noChangeArrowheads="1"/>
          </p:cNvSpPr>
          <p:nvPr/>
        </p:nvSpPr>
        <p:spPr bwMode="auto">
          <a:xfrm>
            <a:off x="2057400" y="4419600"/>
            <a:ext cx="35052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0210" name="Text Box 2"/>
          <p:cNvSpPr txBox="1">
            <a:spLocks noChangeArrowheads="1"/>
          </p:cNvSpPr>
          <p:nvPr/>
        </p:nvSpPr>
        <p:spPr bwMode="auto">
          <a:xfrm>
            <a:off x="1219200" y="5562600"/>
            <a:ext cx="7299325" cy="473075"/>
          </a:xfrm>
          <a:prstGeom prst="rect">
            <a:avLst/>
          </a:prstGeom>
          <a:solidFill>
            <a:schemeClr val="accent1">
              <a:alpha val="20000"/>
            </a:schemeClr>
          </a:solidFill>
          <a:ln w="15875">
            <a:solidFill>
              <a:schemeClr val="tx2"/>
            </a:solidFill>
            <a:miter lim="800000"/>
            <a:headEnd/>
            <a:tailEnd/>
          </a:ln>
        </p:spPr>
        <p:txBody>
          <a:bodyPr wrap="none">
            <a:prstTxWarp prst="textNoShape">
              <a:avLst/>
            </a:prstTxWarp>
            <a:spAutoFit/>
          </a:bodyPr>
          <a:lstStyle/>
          <a:p>
            <a:r>
              <a:rPr lang="en-US" b="0"/>
              <a:t>Let’s look just at the main clauses in these examples</a:t>
            </a:r>
          </a:p>
        </p:txBody>
      </p:sp>
      <p:sp>
        <p:nvSpPr>
          <p:cNvPr id="1630211" name="Rectangle 3"/>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
        <p:nvSpPr>
          <p:cNvPr id="1630212" name="Text Box 4"/>
          <p:cNvSpPr txBox="1">
            <a:spLocks noChangeArrowheads="1"/>
          </p:cNvSpPr>
          <p:nvPr/>
        </p:nvSpPr>
        <p:spPr bwMode="auto">
          <a:xfrm>
            <a:off x="152400" y="10668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1630213" name="Text Box 5"/>
          <p:cNvSpPr txBox="1">
            <a:spLocks noChangeArrowheads="1"/>
          </p:cNvSpPr>
          <p:nvPr/>
        </p:nvSpPr>
        <p:spPr bwMode="auto">
          <a:xfrm>
            <a:off x="223838" y="2286000"/>
            <a:ext cx="8915400" cy="762000"/>
          </a:xfrm>
          <a:prstGeom prst="rect">
            <a:avLst/>
          </a:prstGeom>
          <a:noFill/>
          <a:ln w="9525">
            <a:noFill/>
            <a:miter lim="800000"/>
            <a:headEnd/>
            <a:tailEnd/>
          </a:ln>
        </p:spPr>
        <p:txBody>
          <a:bodyPr>
            <a:prstTxWarp prst="textNoShape">
              <a:avLst/>
            </a:prstTxWarp>
            <a:spAutoFit/>
          </a:bodyPr>
          <a:lstStyle/>
          <a:p>
            <a:r>
              <a:rPr lang="en-US" sz="2200" b="0"/>
              <a:t>Anyone who </a:t>
            </a:r>
            <a:r>
              <a:rPr lang="en-US" sz="2200" b="0" u="sng"/>
              <a:t>can</a:t>
            </a:r>
            <a:r>
              <a:rPr lang="en-US" sz="2200" b="0"/>
              <a:t> wish away their brother </a:t>
            </a:r>
            <a:r>
              <a:rPr lang="en-US" sz="2200" b="0">
                <a:solidFill>
                  <a:schemeClr val="tx2"/>
                </a:solidFill>
              </a:rPr>
              <a:t>would</a:t>
            </a:r>
            <a:r>
              <a:rPr lang="en-US" sz="2200" b="0"/>
              <a:t> be tempted to do it.</a:t>
            </a:r>
          </a:p>
          <a:p>
            <a:r>
              <a:rPr lang="en-US" sz="2200" b="0">
                <a:solidFill>
                  <a:schemeClr val="tx2"/>
                </a:solidFill>
              </a:rPr>
              <a:t>Would</a:t>
            </a:r>
            <a:r>
              <a:rPr lang="en-US" sz="2200" b="0"/>
              <a:t> anyone who </a:t>
            </a:r>
            <a:r>
              <a:rPr lang="en-US" sz="2200" b="0" u="sng"/>
              <a:t>can</a:t>
            </a:r>
            <a:r>
              <a:rPr lang="en-US" sz="2200" b="0"/>
              <a:t> wish away their brother be tempted to do it?</a:t>
            </a:r>
          </a:p>
        </p:txBody>
      </p:sp>
      <p:sp>
        <p:nvSpPr>
          <p:cNvPr id="1630214" name="Text Box 6"/>
          <p:cNvSpPr txBox="1">
            <a:spLocks noChangeArrowheads="1"/>
          </p:cNvSpPr>
          <p:nvPr/>
        </p:nvSpPr>
        <p:spPr bwMode="auto">
          <a:xfrm>
            <a:off x="223838" y="3657600"/>
            <a:ext cx="8915400" cy="1431925"/>
          </a:xfrm>
          <a:prstGeom prst="rect">
            <a:avLst/>
          </a:prstGeom>
          <a:noFill/>
          <a:ln w="9525">
            <a:noFill/>
            <a:miter lim="800000"/>
            <a:headEnd/>
            <a:tailEnd/>
          </a:ln>
        </p:spPr>
        <p:txBody>
          <a:bodyPr>
            <a:prstTxWarp prst="textNoShape">
              <a:avLst/>
            </a:prstTxWarp>
            <a:spAutoFit/>
          </a:bodyPr>
          <a:lstStyle/>
          <a:p>
            <a:r>
              <a:rPr lang="en-US" sz="2200" b="0"/>
              <a:t>Someone who </a:t>
            </a:r>
            <a:r>
              <a:rPr lang="en-US" sz="2200" b="0" u="sng"/>
              <a:t>can</a:t>
            </a:r>
            <a:r>
              <a:rPr lang="en-US" sz="2200" b="0"/>
              <a:t> solve the labyrinth </a:t>
            </a:r>
            <a:r>
              <a:rPr lang="en-US" sz="2200" b="0">
                <a:solidFill>
                  <a:schemeClr val="tx2"/>
                </a:solidFill>
              </a:rPr>
              <a:t>can</a:t>
            </a:r>
            <a:r>
              <a:rPr lang="en-US" sz="2200" b="0"/>
              <a:t> show someone else who </a:t>
            </a:r>
            <a:r>
              <a:rPr lang="en-US" sz="2200" b="0" u="sng"/>
              <a:t>can’t</a:t>
            </a:r>
            <a:r>
              <a:rPr lang="en-US" sz="2200" b="0"/>
              <a:t> how.</a:t>
            </a:r>
          </a:p>
          <a:p>
            <a:r>
              <a:rPr lang="en-US" sz="2200" b="0">
                <a:solidFill>
                  <a:schemeClr val="tx2"/>
                </a:solidFill>
              </a:rPr>
              <a:t>Can</a:t>
            </a:r>
            <a:r>
              <a:rPr lang="en-US" sz="2200" b="0"/>
              <a:t> someone who </a:t>
            </a:r>
            <a:r>
              <a:rPr lang="en-US" sz="2200" b="0" u="sng"/>
              <a:t>can</a:t>
            </a:r>
            <a:r>
              <a:rPr lang="en-US" sz="2200" b="0"/>
              <a:t> solve the labyrinth show someone else who </a:t>
            </a:r>
            <a:r>
              <a:rPr lang="en-US" sz="2200" b="0" u="sng"/>
              <a:t>can’t</a:t>
            </a:r>
            <a:r>
              <a:rPr lang="en-US" sz="2200" b="0"/>
              <a:t> how?</a:t>
            </a:r>
          </a:p>
        </p:txBody>
      </p:sp>
      <p:sp>
        <p:nvSpPr>
          <p:cNvPr id="1630215" name="AutoShape 7"/>
          <p:cNvSpPr>
            <a:spLocks noChangeArrowheads="1"/>
          </p:cNvSpPr>
          <p:nvPr/>
        </p:nvSpPr>
        <p:spPr bwMode="auto">
          <a:xfrm>
            <a:off x="1295400" y="2362200"/>
            <a:ext cx="41148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30216" name="AutoShape 8"/>
          <p:cNvSpPr>
            <a:spLocks noChangeArrowheads="1"/>
          </p:cNvSpPr>
          <p:nvPr/>
        </p:nvSpPr>
        <p:spPr bwMode="auto">
          <a:xfrm>
            <a:off x="2133600" y="2667000"/>
            <a:ext cx="41148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30217" name="Text Box 9"/>
          <p:cNvSpPr txBox="1">
            <a:spLocks noChangeArrowheads="1"/>
          </p:cNvSpPr>
          <p:nvPr/>
        </p:nvSpPr>
        <p:spPr bwMode="auto">
          <a:xfrm>
            <a:off x="3581400" y="914400"/>
            <a:ext cx="5334000" cy="1187450"/>
          </a:xfrm>
          <a:prstGeom prst="rect">
            <a:avLst/>
          </a:prstGeom>
          <a:noFill/>
          <a:ln w="9525">
            <a:noFill/>
            <a:miter lim="800000"/>
            <a:headEnd/>
            <a:tailEnd/>
          </a:ln>
        </p:spPr>
        <p:txBody>
          <a:bodyPr>
            <a:prstTxWarp prst="textNoShape">
              <a:avLst/>
            </a:prstTxWarp>
            <a:spAutoFit/>
          </a:bodyPr>
          <a:lstStyle/>
          <a:p>
            <a:r>
              <a:rPr lang="en-US" b="0">
                <a:solidFill>
                  <a:schemeClr val="bg2"/>
                </a:solidFill>
              </a:rPr>
              <a:t>embedded clauses = additional descriptive sentences that are not part of the main clause</a:t>
            </a:r>
          </a:p>
        </p:txBody>
      </p:sp>
      <p:sp>
        <p:nvSpPr>
          <p:cNvPr id="1630218" name="AutoShape 10"/>
          <p:cNvSpPr>
            <a:spLocks noChangeArrowheads="1"/>
          </p:cNvSpPr>
          <p:nvPr/>
        </p:nvSpPr>
        <p:spPr bwMode="auto">
          <a:xfrm>
            <a:off x="1600200" y="3733800"/>
            <a:ext cx="34290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30219" name="AutoShape 11"/>
          <p:cNvSpPr>
            <a:spLocks noChangeArrowheads="1"/>
          </p:cNvSpPr>
          <p:nvPr/>
        </p:nvSpPr>
        <p:spPr bwMode="auto">
          <a:xfrm>
            <a:off x="228600" y="4038600"/>
            <a:ext cx="7620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30220" name="AutoShape 12"/>
          <p:cNvSpPr>
            <a:spLocks noChangeArrowheads="1"/>
          </p:cNvSpPr>
          <p:nvPr/>
        </p:nvSpPr>
        <p:spPr bwMode="auto">
          <a:xfrm>
            <a:off x="8077200" y="3733800"/>
            <a:ext cx="7620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30221" name="AutoShape 13"/>
          <p:cNvSpPr>
            <a:spLocks noChangeArrowheads="1"/>
          </p:cNvSpPr>
          <p:nvPr/>
        </p:nvSpPr>
        <p:spPr bwMode="auto">
          <a:xfrm>
            <a:off x="8077200" y="4419600"/>
            <a:ext cx="7620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30222" name="AutoShape 14"/>
          <p:cNvSpPr>
            <a:spLocks noChangeArrowheads="1"/>
          </p:cNvSpPr>
          <p:nvPr/>
        </p:nvSpPr>
        <p:spPr bwMode="auto">
          <a:xfrm>
            <a:off x="228600" y="4724400"/>
            <a:ext cx="7620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30223" name="AutoShape 15"/>
          <p:cNvSpPr>
            <a:spLocks noChangeArrowheads="1"/>
          </p:cNvSpPr>
          <p:nvPr/>
        </p:nvSpPr>
        <p:spPr bwMode="auto">
          <a:xfrm>
            <a:off x="2057400" y="4419600"/>
            <a:ext cx="3505200" cy="3048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2258" name="Text Box 2"/>
          <p:cNvSpPr txBox="1">
            <a:spLocks noChangeArrowheads="1"/>
          </p:cNvSpPr>
          <p:nvPr/>
        </p:nvSpPr>
        <p:spPr bwMode="auto">
          <a:xfrm>
            <a:off x="228600" y="2286000"/>
            <a:ext cx="8001000" cy="762000"/>
          </a:xfrm>
          <a:prstGeom prst="rect">
            <a:avLst/>
          </a:prstGeom>
          <a:noFill/>
          <a:ln w="9525">
            <a:noFill/>
            <a:miter lim="800000"/>
            <a:headEnd/>
            <a:tailEnd/>
          </a:ln>
        </p:spPr>
        <p:txBody>
          <a:bodyPr>
            <a:prstTxWarp prst="textNoShape">
              <a:avLst/>
            </a:prstTxWarp>
            <a:spAutoFit/>
          </a:bodyPr>
          <a:lstStyle/>
          <a:p>
            <a:r>
              <a:rPr lang="en-US" sz="2200" b="0"/>
              <a:t>Anyone </a:t>
            </a:r>
            <a:r>
              <a:rPr lang="en-US" sz="2200" b="0">
                <a:solidFill>
                  <a:schemeClr val="tx2"/>
                </a:solidFill>
              </a:rPr>
              <a:t>would</a:t>
            </a:r>
            <a:r>
              <a:rPr lang="en-US" sz="2200" b="0"/>
              <a:t> be tempted to do it.</a:t>
            </a:r>
          </a:p>
          <a:p>
            <a:r>
              <a:rPr lang="en-US" sz="2200" b="0">
                <a:solidFill>
                  <a:schemeClr val="tx2"/>
                </a:solidFill>
              </a:rPr>
              <a:t>Would</a:t>
            </a:r>
            <a:r>
              <a:rPr lang="en-US" sz="2200" b="0"/>
              <a:t> anyone be tempted to do it?</a:t>
            </a:r>
          </a:p>
        </p:txBody>
      </p:sp>
      <p:sp>
        <p:nvSpPr>
          <p:cNvPr id="1632259" name="Text Box 3"/>
          <p:cNvSpPr txBox="1">
            <a:spLocks noChangeArrowheads="1"/>
          </p:cNvSpPr>
          <p:nvPr/>
        </p:nvSpPr>
        <p:spPr bwMode="auto">
          <a:xfrm>
            <a:off x="228600" y="3657600"/>
            <a:ext cx="8001000" cy="762000"/>
          </a:xfrm>
          <a:prstGeom prst="rect">
            <a:avLst/>
          </a:prstGeom>
          <a:noFill/>
          <a:ln w="9525">
            <a:noFill/>
            <a:miter lim="800000"/>
            <a:headEnd/>
            <a:tailEnd/>
          </a:ln>
        </p:spPr>
        <p:txBody>
          <a:bodyPr>
            <a:prstTxWarp prst="textNoShape">
              <a:avLst/>
            </a:prstTxWarp>
            <a:spAutoFit/>
          </a:bodyPr>
          <a:lstStyle/>
          <a:p>
            <a:r>
              <a:rPr lang="en-US" sz="2200" b="0"/>
              <a:t>Someone </a:t>
            </a:r>
            <a:r>
              <a:rPr lang="en-US" sz="2200" b="0">
                <a:solidFill>
                  <a:schemeClr val="tx2"/>
                </a:solidFill>
              </a:rPr>
              <a:t>can</a:t>
            </a:r>
            <a:r>
              <a:rPr lang="en-US" sz="2200" b="0"/>
              <a:t> show someone else how.</a:t>
            </a:r>
          </a:p>
          <a:p>
            <a:r>
              <a:rPr lang="en-US" sz="2200" b="0">
                <a:solidFill>
                  <a:schemeClr val="tx2"/>
                </a:solidFill>
              </a:rPr>
              <a:t>Can</a:t>
            </a:r>
            <a:r>
              <a:rPr lang="en-US" sz="2200" b="0"/>
              <a:t> someone show someone else how?</a:t>
            </a:r>
          </a:p>
        </p:txBody>
      </p:sp>
      <p:sp>
        <p:nvSpPr>
          <p:cNvPr id="1632260" name="Rectangle 4"/>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
        <p:nvSpPr>
          <p:cNvPr id="1632261" name="Text Box 5"/>
          <p:cNvSpPr txBox="1">
            <a:spLocks noChangeArrowheads="1"/>
          </p:cNvSpPr>
          <p:nvPr/>
        </p:nvSpPr>
        <p:spPr bwMode="auto">
          <a:xfrm>
            <a:off x="152400" y="10668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1632262" name="Text Box 6"/>
          <p:cNvSpPr txBox="1">
            <a:spLocks noChangeArrowheads="1"/>
          </p:cNvSpPr>
          <p:nvPr/>
        </p:nvSpPr>
        <p:spPr bwMode="auto">
          <a:xfrm>
            <a:off x="1219200" y="5562600"/>
            <a:ext cx="7299325" cy="473075"/>
          </a:xfrm>
          <a:prstGeom prst="rect">
            <a:avLst/>
          </a:prstGeom>
          <a:solidFill>
            <a:schemeClr val="accent1">
              <a:alpha val="20000"/>
            </a:schemeClr>
          </a:solidFill>
          <a:ln w="15875">
            <a:solidFill>
              <a:schemeClr val="tx2"/>
            </a:solidFill>
            <a:miter lim="800000"/>
            <a:headEnd/>
            <a:tailEnd/>
          </a:ln>
        </p:spPr>
        <p:txBody>
          <a:bodyPr wrap="none">
            <a:prstTxWarp prst="textNoShape">
              <a:avLst/>
            </a:prstTxWarp>
            <a:spAutoFit/>
          </a:bodyPr>
          <a:lstStyle/>
          <a:p>
            <a:r>
              <a:rPr lang="en-US" b="0"/>
              <a:t>Let’s look just at the main clauses in these examples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4306" name="Text Box 2"/>
          <p:cNvSpPr txBox="1">
            <a:spLocks noChangeArrowheads="1"/>
          </p:cNvSpPr>
          <p:nvPr/>
        </p:nvSpPr>
        <p:spPr bwMode="auto">
          <a:xfrm>
            <a:off x="228600" y="2286000"/>
            <a:ext cx="8001000" cy="762000"/>
          </a:xfrm>
          <a:prstGeom prst="rect">
            <a:avLst/>
          </a:prstGeom>
          <a:noFill/>
          <a:ln w="9525">
            <a:noFill/>
            <a:miter lim="800000"/>
            <a:headEnd/>
            <a:tailEnd/>
          </a:ln>
        </p:spPr>
        <p:txBody>
          <a:bodyPr>
            <a:prstTxWarp prst="textNoShape">
              <a:avLst/>
            </a:prstTxWarp>
            <a:spAutoFit/>
          </a:bodyPr>
          <a:lstStyle/>
          <a:p>
            <a:r>
              <a:rPr lang="en-US" sz="2200" b="0"/>
              <a:t>Anyone </a:t>
            </a:r>
            <a:r>
              <a:rPr lang="en-US" sz="2200" b="0">
                <a:solidFill>
                  <a:schemeClr val="tx2"/>
                </a:solidFill>
              </a:rPr>
              <a:t>would</a:t>
            </a:r>
            <a:r>
              <a:rPr lang="en-US" sz="2200" b="0"/>
              <a:t> be tempted to do it.</a:t>
            </a:r>
          </a:p>
          <a:p>
            <a:r>
              <a:rPr lang="en-US" sz="2200" b="0">
                <a:solidFill>
                  <a:schemeClr val="tx2"/>
                </a:solidFill>
              </a:rPr>
              <a:t>Would</a:t>
            </a:r>
            <a:r>
              <a:rPr lang="en-US" sz="2200" b="0"/>
              <a:t> anyone be tempted to do it?</a:t>
            </a:r>
          </a:p>
        </p:txBody>
      </p:sp>
      <p:sp>
        <p:nvSpPr>
          <p:cNvPr id="1634307" name="Text Box 3"/>
          <p:cNvSpPr txBox="1">
            <a:spLocks noChangeArrowheads="1"/>
          </p:cNvSpPr>
          <p:nvPr/>
        </p:nvSpPr>
        <p:spPr bwMode="auto">
          <a:xfrm>
            <a:off x="228600" y="3657600"/>
            <a:ext cx="8001000" cy="762000"/>
          </a:xfrm>
          <a:prstGeom prst="rect">
            <a:avLst/>
          </a:prstGeom>
          <a:noFill/>
          <a:ln w="9525">
            <a:noFill/>
            <a:miter lim="800000"/>
            <a:headEnd/>
            <a:tailEnd/>
          </a:ln>
        </p:spPr>
        <p:txBody>
          <a:bodyPr>
            <a:prstTxWarp prst="textNoShape">
              <a:avLst/>
            </a:prstTxWarp>
            <a:spAutoFit/>
          </a:bodyPr>
          <a:lstStyle/>
          <a:p>
            <a:r>
              <a:rPr lang="en-US" sz="2200" b="0"/>
              <a:t>Someone </a:t>
            </a:r>
            <a:r>
              <a:rPr lang="en-US" sz="2200" b="0">
                <a:solidFill>
                  <a:schemeClr val="tx2"/>
                </a:solidFill>
              </a:rPr>
              <a:t>can</a:t>
            </a:r>
            <a:r>
              <a:rPr lang="en-US" sz="2200" b="0"/>
              <a:t> show someone else how.</a:t>
            </a:r>
          </a:p>
          <a:p>
            <a:r>
              <a:rPr lang="en-US" sz="2200" b="0">
                <a:solidFill>
                  <a:schemeClr val="tx2"/>
                </a:solidFill>
              </a:rPr>
              <a:t>Can</a:t>
            </a:r>
            <a:r>
              <a:rPr lang="en-US" sz="2200" b="0"/>
              <a:t> someone show someone else how?</a:t>
            </a:r>
          </a:p>
        </p:txBody>
      </p:sp>
      <p:sp>
        <p:nvSpPr>
          <p:cNvPr id="1634308" name="Rectangle 4"/>
          <p:cNvSpPr>
            <a:spLocks noGrp="1" noChangeArrowheads="1"/>
          </p:cNvSpPr>
          <p:nvPr>
            <p:ph type="title"/>
          </p:nvPr>
        </p:nvSpPr>
        <p:spPr>
          <a:xfrm>
            <a:off x="0" y="0"/>
            <a:ext cx="9144000" cy="1143000"/>
          </a:xfrm>
          <a:noFill/>
          <a:ln/>
        </p:spPr>
        <p:txBody>
          <a:bodyPr/>
          <a:lstStyle/>
          <a:p>
            <a:r>
              <a:rPr lang="en-US" sz="3200"/>
              <a:t>Specific Example: Yes/No Question Formation</a:t>
            </a:r>
          </a:p>
        </p:txBody>
      </p:sp>
      <p:sp>
        <p:nvSpPr>
          <p:cNvPr id="1634309" name="Text Box 5"/>
          <p:cNvSpPr txBox="1">
            <a:spLocks noChangeArrowheads="1"/>
          </p:cNvSpPr>
          <p:nvPr/>
        </p:nvSpPr>
        <p:spPr bwMode="auto">
          <a:xfrm>
            <a:off x="152400" y="10668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1634310" name="Text Box 6"/>
          <p:cNvSpPr txBox="1">
            <a:spLocks noChangeArrowheads="1"/>
          </p:cNvSpPr>
          <p:nvPr/>
        </p:nvSpPr>
        <p:spPr bwMode="auto">
          <a:xfrm>
            <a:off x="533400" y="4800600"/>
            <a:ext cx="7772400" cy="1203325"/>
          </a:xfrm>
          <a:prstGeom prst="rect">
            <a:avLst/>
          </a:prstGeom>
          <a:solidFill>
            <a:schemeClr val="accent1">
              <a:alpha val="20000"/>
            </a:schemeClr>
          </a:solidFill>
          <a:ln w="15875">
            <a:solidFill>
              <a:schemeClr val="tx2"/>
            </a:solidFill>
            <a:miter lim="800000"/>
            <a:headEnd/>
            <a:tailEnd/>
          </a:ln>
        </p:spPr>
        <p:txBody>
          <a:bodyPr>
            <a:prstTxWarp prst="textNoShape">
              <a:avLst/>
            </a:prstTxWarp>
            <a:spAutoFit/>
          </a:bodyPr>
          <a:lstStyle/>
          <a:p>
            <a:r>
              <a:rPr lang="en-US" b="0"/>
              <a:t>Rule that works for all of these examples (and all English examples): Move the auxiliary verb in the main clause to make a yes/no question.</a:t>
            </a:r>
          </a:p>
        </p:txBody>
      </p:sp>
      <p:sp>
        <p:nvSpPr>
          <p:cNvPr id="1634311" name="Text Box 7"/>
          <p:cNvSpPr txBox="1">
            <a:spLocks noChangeArrowheads="1"/>
          </p:cNvSpPr>
          <p:nvPr/>
        </p:nvSpPr>
        <p:spPr bwMode="auto">
          <a:xfrm>
            <a:off x="669925" y="6143625"/>
            <a:ext cx="8474075" cy="701675"/>
          </a:xfrm>
          <a:prstGeom prst="rect">
            <a:avLst/>
          </a:prstGeom>
          <a:noFill/>
          <a:ln w="9525">
            <a:noFill/>
            <a:miter lim="800000"/>
            <a:headEnd/>
            <a:tailEnd/>
          </a:ln>
        </p:spPr>
        <p:txBody>
          <a:bodyPr>
            <a:prstTxWarp prst="textNoShape">
              <a:avLst/>
            </a:prstTxWarp>
            <a:spAutoFit/>
          </a:bodyPr>
          <a:lstStyle/>
          <a:p>
            <a:r>
              <a:rPr lang="en-US" sz="2000" b="0"/>
              <a:t>This is a rule dependent on the structure of the sentences, since it refers to “main clause”.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6354" name="Rectangle 2"/>
          <p:cNvSpPr>
            <a:spLocks noGrp="1" noChangeArrowheads="1"/>
          </p:cNvSpPr>
          <p:nvPr>
            <p:ph type="title"/>
          </p:nvPr>
        </p:nvSpPr>
        <p:spPr>
          <a:xfrm>
            <a:off x="0" y="0"/>
            <a:ext cx="9144000" cy="1143000"/>
          </a:xfrm>
          <a:noFill/>
          <a:ln/>
        </p:spPr>
        <p:txBody>
          <a:bodyPr/>
          <a:lstStyle/>
          <a:p>
            <a:r>
              <a:rPr lang="en-US" sz="3200"/>
              <a:t>Children’s Knowledge</a:t>
            </a:r>
          </a:p>
        </p:txBody>
      </p:sp>
      <p:sp>
        <p:nvSpPr>
          <p:cNvPr id="1636355" name="Text Box 3"/>
          <p:cNvSpPr txBox="1">
            <a:spLocks noChangeArrowheads="1"/>
          </p:cNvSpPr>
          <p:nvPr/>
        </p:nvSpPr>
        <p:spPr bwMode="auto">
          <a:xfrm>
            <a:off x="304800" y="1219200"/>
            <a:ext cx="7772400" cy="822325"/>
          </a:xfrm>
          <a:prstGeom prst="rect">
            <a:avLst/>
          </a:prstGeom>
          <a:noFill/>
          <a:ln w="15875">
            <a:noFill/>
            <a:miter lim="800000"/>
            <a:headEnd/>
            <a:tailEnd/>
          </a:ln>
        </p:spPr>
        <p:txBody>
          <a:bodyPr>
            <a:prstTxWarp prst="textNoShape">
              <a:avLst/>
            </a:prstTxWarp>
            <a:spAutoFit/>
          </a:bodyPr>
          <a:lstStyle/>
          <a:p>
            <a:r>
              <a:rPr lang="en-US" b="0"/>
              <a:t>Children seem to know this rule by the age of 3. (Crain &amp; Nakayama 1987)</a:t>
            </a:r>
          </a:p>
        </p:txBody>
      </p:sp>
      <p:sp>
        <p:nvSpPr>
          <p:cNvPr id="1636356" name="Text Box 4"/>
          <p:cNvSpPr txBox="1">
            <a:spLocks noChangeArrowheads="1"/>
          </p:cNvSpPr>
          <p:nvPr/>
        </p:nvSpPr>
        <p:spPr bwMode="auto">
          <a:xfrm>
            <a:off x="381000" y="2438400"/>
            <a:ext cx="7772400" cy="2282825"/>
          </a:xfrm>
          <a:prstGeom prst="rect">
            <a:avLst/>
          </a:prstGeom>
          <a:noFill/>
          <a:ln w="15875">
            <a:noFill/>
            <a:miter lim="800000"/>
            <a:headEnd/>
            <a:tailEnd/>
          </a:ln>
        </p:spPr>
        <p:txBody>
          <a:bodyPr>
            <a:prstTxWarp prst="textNoShape">
              <a:avLst/>
            </a:prstTxWarp>
            <a:spAutoFit/>
          </a:bodyPr>
          <a:lstStyle/>
          <a:p>
            <a:r>
              <a:rPr lang="en-US" b="0">
                <a:solidFill>
                  <a:schemeClr val="accent2"/>
                </a:solidFill>
              </a:rPr>
              <a:t>Learning problem: Children don’t encounter all the examples we saw.</a:t>
            </a:r>
            <a:r>
              <a:rPr lang="en-US" b="0">
                <a:solidFill>
                  <a:schemeClr val="tx2"/>
                </a:solidFill>
              </a:rPr>
              <a:t> </a:t>
            </a:r>
            <a:r>
              <a:rPr lang="en-US" b="0"/>
              <a:t>They encounter a subset of the possible yes/no questions in English. </a:t>
            </a:r>
          </a:p>
          <a:p>
            <a:endParaRPr lang="en-US" b="0"/>
          </a:p>
          <a:p>
            <a:r>
              <a:rPr lang="en-US" b="0"/>
              <a:t>Most of the data they encounter (particularly before the age of 3) consists of simple yes/no questions.</a:t>
            </a:r>
            <a:endParaRPr lang="en-US" b="0">
              <a:solidFill>
                <a:schemeClr val="tx2"/>
              </a:solidFill>
            </a:endParaRPr>
          </a:p>
        </p:txBody>
      </p:sp>
      <p:sp>
        <p:nvSpPr>
          <p:cNvPr id="1636357" name="Text Box 5"/>
          <p:cNvSpPr txBox="1">
            <a:spLocks noChangeArrowheads="1"/>
          </p:cNvSpPr>
          <p:nvPr/>
        </p:nvSpPr>
        <p:spPr bwMode="auto">
          <a:xfrm>
            <a:off x="1981200" y="50292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02" name="Rectangle 2"/>
          <p:cNvSpPr>
            <a:spLocks noGrp="1" noChangeArrowheads="1"/>
          </p:cNvSpPr>
          <p:nvPr>
            <p:ph type="title"/>
          </p:nvPr>
        </p:nvSpPr>
        <p:spPr>
          <a:xfrm>
            <a:off x="0" y="0"/>
            <a:ext cx="9144000" cy="1143000"/>
          </a:xfrm>
          <a:noFill/>
          <a:ln/>
        </p:spPr>
        <p:txBody>
          <a:bodyPr/>
          <a:lstStyle/>
          <a:p>
            <a:r>
              <a:rPr lang="en-US" sz="3200"/>
              <a:t>Learning Difficulties: Yes/No Questions</a:t>
            </a:r>
          </a:p>
        </p:txBody>
      </p:sp>
      <p:sp>
        <p:nvSpPr>
          <p:cNvPr id="1638403" name="Text Box 3"/>
          <p:cNvSpPr txBox="1">
            <a:spLocks noChangeArrowheads="1"/>
          </p:cNvSpPr>
          <p:nvPr/>
        </p:nvSpPr>
        <p:spPr bwMode="auto">
          <a:xfrm>
            <a:off x="381000" y="1143000"/>
            <a:ext cx="8534400" cy="822325"/>
          </a:xfrm>
          <a:prstGeom prst="rect">
            <a:avLst/>
          </a:prstGeom>
          <a:noFill/>
          <a:ln w="9525">
            <a:noFill/>
            <a:miter lim="800000"/>
            <a:headEnd/>
            <a:tailEnd/>
          </a:ln>
        </p:spPr>
        <p:txBody>
          <a:bodyPr>
            <a:prstTxWarp prst="textNoShape">
              <a:avLst/>
            </a:prstTxWarp>
            <a:spAutoFit/>
          </a:bodyPr>
          <a:lstStyle/>
          <a:p>
            <a:r>
              <a:rPr lang="en-US" b="0"/>
              <a:t>The problem is that these simple yes/no questions are compatible with a lot of different rules.</a:t>
            </a:r>
          </a:p>
        </p:txBody>
      </p:sp>
      <p:sp>
        <p:nvSpPr>
          <p:cNvPr id="1638404" name="Text Box 4"/>
          <p:cNvSpPr txBox="1">
            <a:spLocks noChangeArrowheads="1"/>
          </p:cNvSpPr>
          <p:nvPr/>
        </p:nvSpPr>
        <p:spPr bwMode="auto">
          <a:xfrm>
            <a:off x="685800" y="2819400"/>
            <a:ext cx="3581400" cy="762000"/>
          </a:xfrm>
          <a:prstGeom prst="rect">
            <a:avLst/>
          </a:prstGeom>
          <a:noFill/>
          <a:ln w="9525">
            <a:noFill/>
            <a:miter lim="800000"/>
            <a:headEnd/>
            <a:tailEnd/>
          </a:ln>
        </p:spPr>
        <p:txBody>
          <a:bodyPr>
            <a:prstTxWarp prst="textNoShape">
              <a:avLst/>
            </a:prstTxWarp>
            <a:spAutoFit/>
          </a:bodyPr>
          <a:lstStyle/>
          <a:p>
            <a:r>
              <a:rPr lang="en-US" sz="2200" b="0"/>
              <a:t>Jareth </a:t>
            </a:r>
            <a:r>
              <a:rPr lang="en-US" sz="2200" b="0">
                <a:solidFill>
                  <a:schemeClr val="tx2"/>
                </a:solidFill>
              </a:rPr>
              <a:t>can</a:t>
            </a:r>
            <a:r>
              <a:rPr lang="en-US" sz="2200" b="0"/>
              <a:t> alter time.</a:t>
            </a:r>
          </a:p>
          <a:p>
            <a:r>
              <a:rPr lang="en-US" sz="2200" b="0">
                <a:solidFill>
                  <a:schemeClr val="tx2"/>
                </a:solidFill>
              </a:rPr>
              <a:t>Can</a:t>
            </a:r>
            <a:r>
              <a:rPr lang="en-US" sz="2200" b="0"/>
              <a:t> Jareth alter time?</a:t>
            </a:r>
          </a:p>
        </p:txBody>
      </p:sp>
      <p:sp>
        <p:nvSpPr>
          <p:cNvPr id="1638405" name="Text Box 5"/>
          <p:cNvSpPr txBox="1">
            <a:spLocks noChangeArrowheads="1"/>
          </p:cNvSpPr>
          <p:nvPr/>
        </p:nvSpPr>
        <p:spPr bwMode="auto">
          <a:xfrm>
            <a:off x="3733800" y="2438400"/>
            <a:ext cx="3689350" cy="473075"/>
          </a:xfrm>
          <a:prstGeom prst="rect">
            <a:avLst/>
          </a:prstGeom>
          <a:solidFill>
            <a:schemeClr val="accent1">
              <a:alpha val="20000"/>
            </a:schemeClr>
          </a:solid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1638406" name="Text Box 6"/>
          <p:cNvSpPr txBox="1">
            <a:spLocks noChangeArrowheads="1"/>
          </p:cNvSpPr>
          <p:nvPr/>
        </p:nvSpPr>
        <p:spPr bwMode="auto">
          <a:xfrm>
            <a:off x="5029200" y="3200400"/>
            <a:ext cx="3673475"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last auxiliary?</a:t>
            </a:r>
          </a:p>
        </p:txBody>
      </p:sp>
      <p:sp>
        <p:nvSpPr>
          <p:cNvPr id="1638407" name="Text Box 7"/>
          <p:cNvSpPr txBox="1">
            <a:spLocks noChangeArrowheads="1"/>
          </p:cNvSpPr>
          <p:nvPr/>
        </p:nvSpPr>
        <p:spPr bwMode="auto">
          <a:xfrm>
            <a:off x="2438400" y="4191000"/>
            <a:ext cx="4824413"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main clause auxiliary?</a:t>
            </a:r>
          </a:p>
        </p:txBody>
      </p:sp>
      <p:sp>
        <p:nvSpPr>
          <p:cNvPr id="1638408" name="Text Box 8"/>
          <p:cNvSpPr txBox="1">
            <a:spLocks noChangeArrowheads="1"/>
          </p:cNvSpPr>
          <p:nvPr/>
        </p:nvSpPr>
        <p:spPr bwMode="auto">
          <a:xfrm>
            <a:off x="381000" y="5181600"/>
            <a:ext cx="8434388"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auxiliary in even-numbered position in sentence?</a:t>
            </a:r>
          </a:p>
        </p:txBody>
      </p:sp>
      <p:sp>
        <p:nvSpPr>
          <p:cNvPr id="1638409" name="Text Box 9"/>
          <p:cNvSpPr txBox="1">
            <a:spLocks noChangeArrowheads="1"/>
          </p:cNvSpPr>
          <p:nvPr/>
        </p:nvSpPr>
        <p:spPr bwMode="auto">
          <a:xfrm>
            <a:off x="1752600" y="5867400"/>
            <a:ext cx="5502275"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auxiliary closest to a noun?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0450" name="Rectangle 2"/>
          <p:cNvSpPr>
            <a:spLocks noGrp="1" noChangeArrowheads="1"/>
          </p:cNvSpPr>
          <p:nvPr>
            <p:ph type="title"/>
          </p:nvPr>
        </p:nvSpPr>
        <p:spPr>
          <a:xfrm>
            <a:off x="0" y="0"/>
            <a:ext cx="9144000" cy="1143000"/>
          </a:xfrm>
          <a:noFill/>
          <a:ln/>
        </p:spPr>
        <p:txBody>
          <a:bodyPr/>
          <a:lstStyle/>
          <a:p>
            <a:r>
              <a:rPr lang="en-US" sz="3200"/>
              <a:t>Learning Difficulties: Yes/No Questions</a:t>
            </a:r>
          </a:p>
        </p:txBody>
      </p:sp>
      <p:sp>
        <p:nvSpPr>
          <p:cNvPr id="1640451" name="Text Box 3"/>
          <p:cNvSpPr txBox="1">
            <a:spLocks noChangeArrowheads="1"/>
          </p:cNvSpPr>
          <p:nvPr/>
        </p:nvSpPr>
        <p:spPr bwMode="auto">
          <a:xfrm>
            <a:off x="381000" y="1143000"/>
            <a:ext cx="8534400" cy="1187450"/>
          </a:xfrm>
          <a:prstGeom prst="rect">
            <a:avLst/>
          </a:prstGeom>
          <a:noFill/>
          <a:ln w="9525">
            <a:noFill/>
            <a:miter lim="800000"/>
            <a:headEnd/>
            <a:tailEnd/>
          </a:ln>
        </p:spPr>
        <p:txBody>
          <a:bodyPr>
            <a:prstTxWarp prst="textNoShape">
              <a:avLst/>
            </a:prstTxWarp>
            <a:spAutoFit/>
          </a:bodyPr>
          <a:lstStyle/>
          <a:p>
            <a:r>
              <a:rPr lang="en-US" b="0"/>
              <a:t>Rational learner prediction: if children considered all these hypotheses, </a:t>
            </a:r>
            <a:r>
              <a:rPr lang="en-US" b="0">
                <a:solidFill>
                  <a:schemeClr val="folHlink"/>
                </a:solidFill>
              </a:rPr>
              <a:t>they should make mistakes on more complex yes/no questions</a:t>
            </a:r>
            <a:r>
              <a:rPr lang="en-US" b="0"/>
              <a:t>.  Let’s look at two hypotheses in detail.</a:t>
            </a:r>
          </a:p>
        </p:txBody>
      </p:sp>
      <p:sp>
        <p:nvSpPr>
          <p:cNvPr id="1640452" name="Text Box 4"/>
          <p:cNvSpPr txBox="1">
            <a:spLocks noChangeArrowheads="1"/>
          </p:cNvSpPr>
          <p:nvPr/>
        </p:nvSpPr>
        <p:spPr bwMode="auto">
          <a:xfrm>
            <a:off x="3733800" y="2438400"/>
            <a:ext cx="3689350" cy="473075"/>
          </a:xfrm>
          <a:prstGeom prst="rect">
            <a:avLst/>
          </a:prstGeom>
          <a:solidFill>
            <a:schemeClr val="accent1">
              <a:alpha val="20000"/>
            </a:schemeClr>
          </a:solid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1640453" name="Text Box 5"/>
          <p:cNvSpPr txBox="1">
            <a:spLocks noChangeArrowheads="1"/>
          </p:cNvSpPr>
          <p:nvPr/>
        </p:nvSpPr>
        <p:spPr bwMode="auto">
          <a:xfrm>
            <a:off x="2438400" y="4191000"/>
            <a:ext cx="4824413"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main clause auxiliary?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a:xfrm>
            <a:off x="609600" y="0"/>
            <a:ext cx="7772400" cy="1143000"/>
          </a:xfrm>
          <a:noFill/>
          <a:ln/>
        </p:spPr>
        <p:txBody>
          <a:bodyPr/>
          <a:lstStyle/>
          <a:p>
            <a:r>
              <a:rPr lang="en-US" sz="3200"/>
              <a:t>About Language</a:t>
            </a:r>
          </a:p>
        </p:txBody>
      </p:sp>
      <p:sp>
        <p:nvSpPr>
          <p:cNvPr id="1570819" name="Text Box 3"/>
          <p:cNvSpPr txBox="1">
            <a:spLocks noChangeArrowheads="1"/>
          </p:cNvSpPr>
          <p:nvPr/>
        </p:nvSpPr>
        <p:spPr bwMode="auto">
          <a:xfrm>
            <a:off x="304800" y="1371600"/>
            <a:ext cx="8610600" cy="4838700"/>
          </a:xfrm>
          <a:prstGeom prst="rect">
            <a:avLst/>
          </a:prstGeom>
          <a:noFill/>
          <a:ln w="9525">
            <a:noFill/>
            <a:miter lim="800000"/>
            <a:headEnd/>
            <a:tailEnd/>
          </a:ln>
        </p:spPr>
        <p:txBody>
          <a:bodyPr>
            <a:prstTxWarp prst="textNoShape">
              <a:avLst/>
            </a:prstTxWarp>
            <a:spAutoFit/>
          </a:bodyPr>
          <a:lstStyle/>
          <a:p>
            <a:r>
              <a:rPr lang="en-US" b="0"/>
              <a:t>One way to think about how to classify the knowledge that you have when you know a language:</a:t>
            </a:r>
          </a:p>
          <a:p>
            <a:endParaRPr lang="en-US" b="0"/>
          </a:p>
          <a:p>
            <a:r>
              <a:rPr lang="en-US" b="0"/>
              <a:t>You know what items (sounds, words, sentences, questions, etc.) are part of the language.  You can tell whether or not a given item is </a:t>
            </a:r>
            <a:r>
              <a:rPr lang="en-US" b="0">
                <a:solidFill>
                  <a:schemeClr val="tx2"/>
                </a:solidFill>
              </a:rPr>
              <a:t>grammatical</a:t>
            </a:r>
            <a:r>
              <a:rPr lang="en-US" b="0"/>
              <a:t> in the language.</a:t>
            </a:r>
          </a:p>
          <a:p>
            <a:endParaRPr lang="en-US" b="0"/>
          </a:p>
          <a:p>
            <a:endParaRPr lang="en-US" b="0"/>
          </a:p>
          <a:p>
            <a:r>
              <a:rPr lang="en-US" b="0">
                <a:solidFill>
                  <a:schemeClr val="tx2"/>
                </a:solidFill>
              </a:rPr>
              <a:t>  Hoggle is definitely an ornery dwarf.</a:t>
            </a:r>
            <a:r>
              <a:rPr lang="en-US" b="0"/>
              <a:t> [</a:t>
            </a:r>
            <a:r>
              <a:rPr lang="en-US" b="0">
                <a:solidFill>
                  <a:schemeClr val="tx2"/>
                </a:solidFill>
              </a:rPr>
              <a:t>part of English</a:t>
            </a:r>
            <a:r>
              <a:rPr lang="en-US" b="0"/>
              <a:t>]</a:t>
            </a:r>
          </a:p>
          <a:p>
            <a:r>
              <a:rPr lang="en-US" b="0">
                <a:solidFill>
                  <a:schemeClr val="folHlink"/>
                </a:solidFill>
              </a:rPr>
              <a:t>* Hoggle an dwarf definitely ornery is.</a:t>
            </a:r>
            <a:r>
              <a:rPr lang="en-US" b="0"/>
              <a:t> [</a:t>
            </a:r>
            <a:r>
              <a:rPr lang="en-US" b="0">
                <a:solidFill>
                  <a:schemeClr val="folHlink"/>
                </a:solidFill>
              </a:rPr>
              <a:t>not part of English</a:t>
            </a:r>
            <a:r>
              <a:rPr lang="en-US" b="0"/>
              <a:t>]</a:t>
            </a:r>
          </a:p>
          <a:p>
            <a:endParaRPr lang="en-US" b="0"/>
          </a:p>
          <a:p>
            <a:endParaRPr lang="en-US" b="0"/>
          </a:p>
          <a:p>
            <a:endParaRPr lang="en-US" b="0"/>
          </a:p>
        </p:txBody>
      </p:sp>
      <p:pic>
        <p:nvPicPr>
          <p:cNvPr id="1570820" name="Picture 4"/>
          <p:cNvPicPr>
            <a:picLocks noChangeAspect="1" noChangeArrowheads="1"/>
          </p:cNvPicPr>
          <p:nvPr/>
        </p:nvPicPr>
        <p:blipFill>
          <a:blip r:embed="rId3"/>
          <a:srcRect/>
          <a:stretch>
            <a:fillRect/>
          </a:stretch>
        </p:blipFill>
        <p:spPr bwMode="auto">
          <a:xfrm>
            <a:off x="3124200" y="5257800"/>
            <a:ext cx="114935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2498" name="Rectangle 2"/>
          <p:cNvSpPr>
            <a:spLocks noGrp="1" noChangeArrowheads="1"/>
          </p:cNvSpPr>
          <p:nvPr>
            <p:ph type="title"/>
          </p:nvPr>
        </p:nvSpPr>
        <p:spPr>
          <a:xfrm>
            <a:off x="0" y="0"/>
            <a:ext cx="9144000" cy="1143000"/>
          </a:xfrm>
          <a:noFill/>
          <a:ln/>
        </p:spPr>
        <p:txBody>
          <a:bodyPr/>
          <a:lstStyle/>
          <a:p>
            <a:r>
              <a:rPr lang="en-US" sz="3200"/>
              <a:t>Learning Difficulties: Yes/No Questions</a:t>
            </a:r>
          </a:p>
        </p:txBody>
      </p:sp>
      <p:sp>
        <p:nvSpPr>
          <p:cNvPr id="1642499" name="Text Box 3"/>
          <p:cNvSpPr txBox="1">
            <a:spLocks noChangeArrowheads="1"/>
          </p:cNvSpPr>
          <p:nvPr/>
        </p:nvSpPr>
        <p:spPr bwMode="auto">
          <a:xfrm>
            <a:off x="457200" y="2895600"/>
            <a:ext cx="3689350" cy="473075"/>
          </a:xfrm>
          <a:prstGeom prst="rect">
            <a:avLst/>
          </a:prstGeom>
          <a:solidFill>
            <a:schemeClr val="accent1">
              <a:alpha val="20000"/>
            </a:schemeClr>
          </a:solid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1642500" name="Text Box 4"/>
          <p:cNvSpPr txBox="1">
            <a:spLocks noChangeArrowheads="1"/>
          </p:cNvSpPr>
          <p:nvPr/>
        </p:nvSpPr>
        <p:spPr bwMode="auto">
          <a:xfrm>
            <a:off x="381000" y="1143000"/>
            <a:ext cx="8534400" cy="457200"/>
          </a:xfrm>
          <a:prstGeom prst="rect">
            <a:avLst/>
          </a:prstGeom>
          <a:noFill/>
          <a:ln w="9525">
            <a:noFill/>
            <a:miter lim="800000"/>
            <a:headEnd/>
            <a:tailEnd/>
          </a:ln>
        </p:spPr>
        <p:txBody>
          <a:bodyPr>
            <a:prstTxWarp prst="textNoShape">
              <a:avLst/>
            </a:prstTxWarp>
            <a:spAutoFit/>
          </a:bodyPr>
          <a:lstStyle/>
          <a:p>
            <a:r>
              <a:rPr lang="en-US" b="0"/>
              <a:t>The girl who </a:t>
            </a:r>
            <a:r>
              <a:rPr lang="en-US" b="0" u="sng"/>
              <a:t>can</a:t>
            </a:r>
            <a:r>
              <a:rPr lang="en-US" b="0"/>
              <a:t> solve the labyrinth </a:t>
            </a:r>
            <a:r>
              <a:rPr lang="en-US" b="0" u="sng"/>
              <a:t>is</a:t>
            </a:r>
            <a:r>
              <a:rPr lang="en-US" b="0"/>
              <a:t> happy.</a:t>
            </a:r>
          </a:p>
        </p:txBody>
      </p:sp>
      <p:sp>
        <p:nvSpPr>
          <p:cNvPr id="1642501" name="Text Box 5"/>
          <p:cNvSpPr txBox="1">
            <a:spLocks noChangeArrowheads="1"/>
          </p:cNvSpPr>
          <p:nvPr/>
        </p:nvSpPr>
        <p:spPr bwMode="auto">
          <a:xfrm>
            <a:off x="457200" y="3581400"/>
            <a:ext cx="85344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 </a:t>
            </a:r>
            <a:r>
              <a:rPr lang="en-US" b="0" u="sng">
                <a:solidFill>
                  <a:schemeClr val="folHlink"/>
                </a:solidFill>
              </a:rPr>
              <a:t>Can</a:t>
            </a:r>
            <a:r>
              <a:rPr lang="en-US" b="0">
                <a:solidFill>
                  <a:schemeClr val="folHlink"/>
                </a:solidFill>
              </a:rPr>
              <a:t> the girl who solve the labyrinth is happy?</a:t>
            </a:r>
          </a:p>
        </p:txBody>
      </p:sp>
      <p:sp>
        <p:nvSpPr>
          <p:cNvPr id="1642502" name="Text Box 6"/>
          <p:cNvSpPr txBox="1">
            <a:spLocks noChangeArrowheads="1"/>
          </p:cNvSpPr>
          <p:nvPr/>
        </p:nvSpPr>
        <p:spPr bwMode="auto">
          <a:xfrm>
            <a:off x="381000" y="2286000"/>
            <a:ext cx="8534400" cy="457200"/>
          </a:xfrm>
          <a:prstGeom prst="rect">
            <a:avLst/>
          </a:prstGeom>
          <a:noFill/>
          <a:ln w="9525">
            <a:noFill/>
            <a:miter lim="800000"/>
            <a:headEnd/>
            <a:tailEnd/>
          </a:ln>
        </p:spPr>
        <p:txBody>
          <a:bodyPr>
            <a:prstTxWarp prst="textNoShape">
              <a:avLst/>
            </a:prstTxWarp>
            <a:spAutoFit/>
          </a:bodyPr>
          <a:lstStyle/>
          <a:p>
            <a:r>
              <a:rPr lang="en-US" b="0"/>
              <a:t>Predictions of questions generated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4546" name="Rectangle 2"/>
          <p:cNvSpPr>
            <a:spLocks noGrp="1" noChangeArrowheads="1"/>
          </p:cNvSpPr>
          <p:nvPr>
            <p:ph type="title"/>
          </p:nvPr>
        </p:nvSpPr>
        <p:spPr>
          <a:xfrm>
            <a:off x="0" y="0"/>
            <a:ext cx="9144000" cy="1143000"/>
          </a:xfrm>
          <a:noFill/>
          <a:ln/>
        </p:spPr>
        <p:txBody>
          <a:bodyPr/>
          <a:lstStyle/>
          <a:p>
            <a:r>
              <a:rPr lang="en-US" sz="3200"/>
              <a:t>Learning Difficulties: Yes/No Questions</a:t>
            </a:r>
          </a:p>
        </p:txBody>
      </p:sp>
      <p:sp>
        <p:nvSpPr>
          <p:cNvPr id="1644547" name="Text Box 3"/>
          <p:cNvSpPr txBox="1">
            <a:spLocks noChangeArrowheads="1"/>
          </p:cNvSpPr>
          <p:nvPr/>
        </p:nvSpPr>
        <p:spPr bwMode="auto">
          <a:xfrm>
            <a:off x="457200" y="2895600"/>
            <a:ext cx="3689350" cy="473075"/>
          </a:xfrm>
          <a:prstGeom prst="rect">
            <a:avLst/>
          </a:prstGeom>
          <a:solidFill>
            <a:schemeClr val="accent1">
              <a:alpha val="20000"/>
            </a:schemeClr>
          </a:solid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1644548" name="Text Box 4"/>
          <p:cNvSpPr txBox="1">
            <a:spLocks noChangeArrowheads="1"/>
          </p:cNvSpPr>
          <p:nvPr/>
        </p:nvSpPr>
        <p:spPr bwMode="auto">
          <a:xfrm>
            <a:off x="381000" y="4953000"/>
            <a:ext cx="4824413"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main clause auxiliary?</a:t>
            </a:r>
          </a:p>
        </p:txBody>
      </p:sp>
      <p:sp>
        <p:nvSpPr>
          <p:cNvPr id="1644549" name="Text Box 5"/>
          <p:cNvSpPr txBox="1">
            <a:spLocks noChangeArrowheads="1"/>
          </p:cNvSpPr>
          <p:nvPr/>
        </p:nvSpPr>
        <p:spPr bwMode="auto">
          <a:xfrm>
            <a:off x="381000" y="1143000"/>
            <a:ext cx="8534400" cy="457200"/>
          </a:xfrm>
          <a:prstGeom prst="rect">
            <a:avLst/>
          </a:prstGeom>
          <a:noFill/>
          <a:ln w="9525">
            <a:noFill/>
            <a:miter lim="800000"/>
            <a:headEnd/>
            <a:tailEnd/>
          </a:ln>
        </p:spPr>
        <p:txBody>
          <a:bodyPr>
            <a:prstTxWarp prst="textNoShape">
              <a:avLst/>
            </a:prstTxWarp>
            <a:spAutoFit/>
          </a:bodyPr>
          <a:lstStyle/>
          <a:p>
            <a:r>
              <a:rPr lang="en-US" b="0"/>
              <a:t>The girl who </a:t>
            </a:r>
            <a:r>
              <a:rPr lang="en-US" b="0" u="sng"/>
              <a:t>can</a:t>
            </a:r>
            <a:r>
              <a:rPr lang="en-US" b="0"/>
              <a:t> solve the labyrinth </a:t>
            </a:r>
            <a:r>
              <a:rPr lang="en-US" b="0" u="sng"/>
              <a:t>is</a:t>
            </a:r>
            <a:r>
              <a:rPr lang="en-US" b="0"/>
              <a:t> happy.</a:t>
            </a:r>
          </a:p>
        </p:txBody>
      </p:sp>
      <p:sp>
        <p:nvSpPr>
          <p:cNvPr id="1644550" name="Text Box 6"/>
          <p:cNvSpPr txBox="1">
            <a:spLocks noChangeArrowheads="1"/>
          </p:cNvSpPr>
          <p:nvPr/>
        </p:nvSpPr>
        <p:spPr bwMode="auto">
          <a:xfrm>
            <a:off x="457200" y="3581400"/>
            <a:ext cx="85344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 Can the girl who solve the labyrinth is happy?</a:t>
            </a:r>
          </a:p>
        </p:txBody>
      </p:sp>
      <p:sp>
        <p:nvSpPr>
          <p:cNvPr id="1644551" name="Text Box 7"/>
          <p:cNvSpPr txBox="1">
            <a:spLocks noChangeArrowheads="1"/>
          </p:cNvSpPr>
          <p:nvPr/>
        </p:nvSpPr>
        <p:spPr bwMode="auto">
          <a:xfrm>
            <a:off x="381000" y="2286000"/>
            <a:ext cx="8534400" cy="457200"/>
          </a:xfrm>
          <a:prstGeom prst="rect">
            <a:avLst/>
          </a:prstGeom>
          <a:noFill/>
          <a:ln w="9525">
            <a:noFill/>
            <a:miter lim="800000"/>
            <a:headEnd/>
            <a:tailEnd/>
          </a:ln>
        </p:spPr>
        <p:txBody>
          <a:bodyPr>
            <a:prstTxWarp prst="textNoShape">
              <a:avLst/>
            </a:prstTxWarp>
            <a:spAutoFit/>
          </a:bodyPr>
          <a:lstStyle/>
          <a:p>
            <a:r>
              <a:rPr lang="en-US" b="0"/>
              <a:t>Predictions of questions generated</a:t>
            </a:r>
          </a:p>
        </p:txBody>
      </p:sp>
      <p:sp>
        <p:nvSpPr>
          <p:cNvPr id="1644552" name="Text Box 8"/>
          <p:cNvSpPr txBox="1">
            <a:spLocks noChangeArrowheads="1"/>
          </p:cNvSpPr>
          <p:nvPr/>
        </p:nvSpPr>
        <p:spPr bwMode="auto">
          <a:xfrm>
            <a:off x="609600" y="5562600"/>
            <a:ext cx="8534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Is</a:t>
            </a:r>
            <a:r>
              <a:rPr lang="en-US" b="0"/>
              <a:t> the girl who can solve the labyrinth happy?</a:t>
            </a:r>
          </a:p>
        </p:txBody>
      </p:sp>
      <p:sp>
        <p:nvSpPr>
          <p:cNvPr id="1644553" name="AutoShape 9"/>
          <p:cNvSpPr>
            <a:spLocks noChangeArrowheads="1"/>
          </p:cNvSpPr>
          <p:nvPr/>
        </p:nvSpPr>
        <p:spPr bwMode="auto">
          <a:xfrm>
            <a:off x="1524000" y="1143000"/>
            <a:ext cx="3733800" cy="457200"/>
          </a:xfrm>
          <a:prstGeom prst="roundRect">
            <a:avLst>
              <a:gd name="adj" fmla="val 16667"/>
            </a:avLst>
          </a:prstGeom>
          <a:solidFill>
            <a:schemeClr val="accent1">
              <a:alpha val="28999"/>
            </a:schemeClr>
          </a:solidFill>
          <a:ln w="9525">
            <a:solidFill>
              <a:schemeClr val="tx1"/>
            </a:solidFill>
            <a:round/>
            <a:headEnd/>
            <a:tailEnd/>
          </a:ln>
        </p:spPr>
        <p:txBody>
          <a:bodyPr wrap="none" anchor="ctr">
            <a:prstTxWarp prst="textNoShape">
              <a:avLst/>
            </a:prstTxWarp>
          </a:bodyPr>
          <a:lstStyle/>
          <a:p>
            <a:endParaRPr lang="en-US"/>
          </a:p>
        </p:txBody>
      </p:sp>
      <p:sp>
        <p:nvSpPr>
          <p:cNvPr id="1644554" name="Text Box 10"/>
          <p:cNvSpPr txBox="1">
            <a:spLocks noChangeArrowheads="1"/>
          </p:cNvSpPr>
          <p:nvPr/>
        </p:nvSpPr>
        <p:spPr bwMode="auto">
          <a:xfrm>
            <a:off x="5562600" y="4724400"/>
            <a:ext cx="3352800" cy="822325"/>
          </a:xfrm>
          <a:prstGeom prst="rect">
            <a:avLst/>
          </a:prstGeom>
          <a:noFill/>
          <a:ln w="9525">
            <a:noFill/>
            <a:miter lim="800000"/>
            <a:headEnd/>
            <a:tailEnd/>
          </a:ln>
        </p:spPr>
        <p:txBody>
          <a:bodyPr>
            <a:prstTxWarp prst="textNoShape">
              <a:avLst/>
            </a:prstTxWarp>
            <a:spAutoFit/>
          </a:bodyPr>
          <a:lstStyle/>
          <a:p>
            <a:r>
              <a:rPr lang="en-US" b="0">
                <a:solidFill>
                  <a:schemeClr val="tx2"/>
                </a:solidFill>
              </a:rPr>
              <a:t>Correct rule = grammatical question</a:t>
            </a:r>
          </a:p>
        </p:txBody>
      </p:sp>
      <p:sp>
        <p:nvSpPr>
          <p:cNvPr id="1644555" name="AutoShape 11"/>
          <p:cNvSpPr>
            <a:spLocks noChangeArrowheads="1"/>
          </p:cNvSpPr>
          <p:nvPr/>
        </p:nvSpPr>
        <p:spPr bwMode="auto">
          <a:xfrm>
            <a:off x="1981200" y="5562600"/>
            <a:ext cx="3733800" cy="457200"/>
          </a:xfrm>
          <a:prstGeom prst="roundRect">
            <a:avLst>
              <a:gd name="adj" fmla="val 16667"/>
            </a:avLst>
          </a:prstGeom>
          <a:solidFill>
            <a:schemeClr val="accent1">
              <a:alpha val="28999"/>
            </a:schemeClr>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6594" name="Rectangle 2"/>
          <p:cNvSpPr>
            <a:spLocks noGrp="1" noChangeArrowheads="1"/>
          </p:cNvSpPr>
          <p:nvPr>
            <p:ph type="title"/>
          </p:nvPr>
        </p:nvSpPr>
        <p:spPr>
          <a:xfrm>
            <a:off x="0" y="0"/>
            <a:ext cx="9144000" cy="1143000"/>
          </a:xfrm>
          <a:noFill/>
          <a:ln/>
        </p:spPr>
        <p:txBody>
          <a:bodyPr/>
          <a:lstStyle/>
          <a:p>
            <a:r>
              <a:rPr lang="en-US" sz="3200"/>
              <a:t>Learning Difficulties: Yes/No Questions</a:t>
            </a:r>
          </a:p>
        </p:txBody>
      </p:sp>
      <p:sp>
        <p:nvSpPr>
          <p:cNvPr id="1646595" name="Text Box 3"/>
          <p:cNvSpPr txBox="1">
            <a:spLocks noChangeArrowheads="1"/>
          </p:cNvSpPr>
          <p:nvPr/>
        </p:nvSpPr>
        <p:spPr bwMode="auto">
          <a:xfrm>
            <a:off x="457200" y="2895600"/>
            <a:ext cx="3689350" cy="473075"/>
          </a:xfrm>
          <a:prstGeom prst="rect">
            <a:avLst/>
          </a:prstGeom>
          <a:solidFill>
            <a:schemeClr val="accent1">
              <a:alpha val="20000"/>
            </a:schemeClr>
          </a:solidFill>
          <a:ln w="15875">
            <a:solidFill>
              <a:schemeClr val="tx2"/>
            </a:solidFill>
            <a:miter lim="800000"/>
            <a:headEnd/>
            <a:tailEnd/>
          </a:ln>
        </p:spPr>
        <p:txBody>
          <a:bodyPr wrap="none">
            <a:prstTxWarp prst="textNoShape">
              <a:avLst/>
            </a:prstTxWarp>
            <a:spAutoFit/>
          </a:bodyPr>
          <a:lstStyle/>
          <a:p>
            <a:r>
              <a:rPr lang="en-US" b="0"/>
              <a:t>Rule: Move first auxiliary?</a:t>
            </a:r>
          </a:p>
        </p:txBody>
      </p:sp>
      <p:sp>
        <p:nvSpPr>
          <p:cNvPr id="1646596" name="Text Box 4"/>
          <p:cNvSpPr txBox="1">
            <a:spLocks noChangeArrowheads="1"/>
          </p:cNvSpPr>
          <p:nvPr/>
        </p:nvSpPr>
        <p:spPr bwMode="auto">
          <a:xfrm>
            <a:off x="381000" y="4953000"/>
            <a:ext cx="4824413"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main clause auxiliary?</a:t>
            </a:r>
          </a:p>
        </p:txBody>
      </p:sp>
      <p:sp>
        <p:nvSpPr>
          <p:cNvPr id="1646597" name="Text Box 5"/>
          <p:cNvSpPr txBox="1">
            <a:spLocks noChangeArrowheads="1"/>
          </p:cNvSpPr>
          <p:nvPr/>
        </p:nvSpPr>
        <p:spPr bwMode="auto">
          <a:xfrm>
            <a:off x="457200" y="3581400"/>
            <a:ext cx="85344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 Can the girl who solve the labyrinth is happy?</a:t>
            </a:r>
            <a:endParaRPr lang="en-US" b="0"/>
          </a:p>
        </p:txBody>
      </p:sp>
      <p:sp>
        <p:nvSpPr>
          <p:cNvPr id="1646598" name="Text Box 6"/>
          <p:cNvSpPr txBox="1">
            <a:spLocks noChangeArrowheads="1"/>
          </p:cNvSpPr>
          <p:nvPr/>
        </p:nvSpPr>
        <p:spPr bwMode="auto">
          <a:xfrm>
            <a:off x="381000" y="2286000"/>
            <a:ext cx="8534400" cy="457200"/>
          </a:xfrm>
          <a:prstGeom prst="rect">
            <a:avLst/>
          </a:prstGeom>
          <a:noFill/>
          <a:ln w="9525">
            <a:noFill/>
            <a:miter lim="800000"/>
            <a:headEnd/>
            <a:tailEnd/>
          </a:ln>
        </p:spPr>
        <p:txBody>
          <a:bodyPr>
            <a:prstTxWarp prst="textNoShape">
              <a:avLst/>
            </a:prstTxWarp>
            <a:spAutoFit/>
          </a:bodyPr>
          <a:lstStyle/>
          <a:p>
            <a:r>
              <a:rPr lang="en-US" b="0"/>
              <a:t>Predictions of questions generated</a:t>
            </a:r>
          </a:p>
        </p:txBody>
      </p:sp>
      <p:sp>
        <p:nvSpPr>
          <p:cNvPr id="1646599" name="Text Box 7"/>
          <p:cNvSpPr txBox="1">
            <a:spLocks noChangeArrowheads="1"/>
          </p:cNvSpPr>
          <p:nvPr/>
        </p:nvSpPr>
        <p:spPr bwMode="auto">
          <a:xfrm>
            <a:off x="609600" y="5562600"/>
            <a:ext cx="8534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Is</a:t>
            </a:r>
            <a:r>
              <a:rPr lang="en-US" b="0"/>
              <a:t> the girl who can solve the labyrinth happy?</a:t>
            </a:r>
          </a:p>
        </p:txBody>
      </p:sp>
      <p:sp>
        <p:nvSpPr>
          <p:cNvPr id="1646600" name="Text Box 8"/>
          <p:cNvSpPr txBox="1">
            <a:spLocks noChangeArrowheads="1"/>
          </p:cNvSpPr>
          <p:nvPr/>
        </p:nvSpPr>
        <p:spPr bwMode="auto">
          <a:xfrm>
            <a:off x="304800" y="914400"/>
            <a:ext cx="8382000" cy="1187450"/>
          </a:xfrm>
          <a:prstGeom prst="rect">
            <a:avLst/>
          </a:prstGeom>
          <a:noFill/>
          <a:ln w="9525">
            <a:noFill/>
            <a:miter lim="800000"/>
            <a:headEnd/>
            <a:tailEnd/>
          </a:ln>
        </p:spPr>
        <p:txBody>
          <a:bodyPr>
            <a:prstTxWarp prst="textNoShape">
              <a:avLst/>
            </a:prstTxWarp>
            <a:spAutoFit/>
          </a:bodyPr>
          <a:lstStyle/>
          <a:p>
            <a:r>
              <a:rPr lang="en-US" b="0">
                <a:solidFill>
                  <a:schemeClr val="tx2"/>
                </a:solidFill>
              </a:rPr>
              <a:t>Crain &amp; Nakayama (1987) showed that children as young as 3 years old don’t make these mistakes.  They use the right rule for this complex yes/no question. </a:t>
            </a:r>
          </a:p>
        </p:txBody>
      </p:sp>
      <p:sp>
        <p:nvSpPr>
          <p:cNvPr id="1646601" name="AutoShape 9"/>
          <p:cNvSpPr>
            <a:spLocks noChangeArrowheads="1"/>
          </p:cNvSpPr>
          <p:nvPr/>
        </p:nvSpPr>
        <p:spPr bwMode="auto">
          <a:xfrm>
            <a:off x="1981200" y="5562600"/>
            <a:ext cx="3733800" cy="457200"/>
          </a:xfrm>
          <a:prstGeom prst="roundRect">
            <a:avLst>
              <a:gd name="adj" fmla="val 16667"/>
            </a:avLst>
          </a:prstGeom>
          <a:solidFill>
            <a:schemeClr val="accent1">
              <a:alpha val="28999"/>
            </a:schemeClr>
          </a:solidFill>
          <a:ln w="9525">
            <a:solidFill>
              <a:schemeClr val="tx1"/>
            </a:solidFill>
            <a:round/>
            <a:headEnd/>
            <a:tailEnd/>
          </a:ln>
        </p:spPr>
        <p:txBody>
          <a:bodyPr wrap="none" anchor="ctr">
            <a:prstTxWarp prst="textNoShape">
              <a:avLst/>
            </a:prstTxWarp>
          </a:bodyPr>
          <a:lstStyle/>
          <a:p>
            <a:endParaRPr lang="en-US"/>
          </a:p>
        </p:txBody>
      </p:sp>
      <p:cxnSp>
        <p:nvCxnSpPr>
          <p:cNvPr id="1646602" name="AutoShape 10"/>
          <p:cNvCxnSpPr>
            <a:cxnSpLocks noChangeShapeType="1"/>
            <a:stCxn id="1646600" idx="3"/>
            <a:endCxn id="1646597" idx="0"/>
          </p:cNvCxnSpPr>
          <p:nvPr/>
        </p:nvCxnSpPr>
        <p:spPr bwMode="auto">
          <a:xfrm flipH="1">
            <a:off x="4724400" y="1508125"/>
            <a:ext cx="3962400" cy="2073275"/>
          </a:xfrm>
          <a:prstGeom prst="curvedConnector4">
            <a:avLst>
              <a:gd name="adj1" fmla="val -5769"/>
              <a:gd name="adj2" fmla="val 64319"/>
            </a:avLst>
          </a:prstGeom>
          <a:noFill/>
          <a:ln w="38100">
            <a:solidFill>
              <a:schemeClr val="tx2"/>
            </a:solidFill>
            <a:round/>
            <a:headEnd/>
            <a:tailEnd type="triangle" w="med" len="med"/>
          </a:ln>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42" name="Rectangle 2"/>
          <p:cNvSpPr>
            <a:spLocks noGrp="1" noChangeArrowheads="1"/>
          </p:cNvSpPr>
          <p:nvPr>
            <p:ph type="title"/>
          </p:nvPr>
        </p:nvSpPr>
        <p:spPr>
          <a:xfrm>
            <a:off x="0" y="0"/>
            <a:ext cx="9144000" cy="1143000"/>
          </a:xfrm>
          <a:noFill/>
          <a:ln/>
        </p:spPr>
        <p:txBody>
          <a:bodyPr/>
          <a:lstStyle/>
          <a:p>
            <a:r>
              <a:rPr lang="en-US" sz="3200"/>
              <a:t>Learning Difficulties: Yes/No Questions</a:t>
            </a:r>
          </a:p>
        </p:txBody>
      </p:sp>
      <p:sp>
        <p:nvSpPr>
          <p:cNvPr id="1648643" name="Text Box 3"/>
          <p:cNvSpPr txBox="1">
            <a:spLocks noChangeArrowheads="1"/>
          </p:cNvSpPr>
          <p:nvPr/>
        </p:nvSpPr>
        <p:spPr bwMode="auto">
          <a:xfrm>
            <a:off x="381000" y="4953000"/>
            <a:ext cx="4824413"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main clause auxiliary?</a:t>
            </a:r>
          </a:p>
        </p:txBody>
      </p:sp>
      <p:sp>
        <p:nvSpPr>
          <p:cNvPr id="1648644" name="Text Box 4"/>
          <p:cNvSpPr txBox="1">
            <a:spLocks noChangeArrowheads="1"/>
          </p:cNvSpPr>
          <p:nvPr/>
        </p:nvSpPr>
        <p:spPr bwMode="auto">
          <a:xfrm>
            <a:off x="609600" y="5562600"/>
            <a:ext cx="8534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Is</a:t>
            </a:r>
            <a:r>
              <a:rPr lang="en-US" b="0"/>
              <a:t> the girl who can solve the labyrinth happy?</a:t>
            </a:r>
          </a:p>
        </p:txBody>
      </p:sp>
      <p:sp>
        <p:nvSpPr>
          <p:cNvPr id="1648645" name="Text Box 5"/>
          <p:cNvSpPr txBox="1">
            <a:spLocks noChangeArrowheads="1"/>
          </p:cNvSpPr>
          <p:nvPr/>
        </p:nvSpPr>
        <p:spPr bwMode="auto">
          <a:xfrm>
            <a:off x="304800" y="914400"/>
            <a:ext cx="8382000" cy="19177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But the simple questions they see are compatible with both of these hypotheses (along with many others).</a:t>
            </a:r>
            <a:r>
              <a:rPr lang="en-US" b="0"/>
              <a:t> How do children choose the right rule from all the possible rules that are compatible?  That is, how do they generalize the right way from the subset of the data they encounter?</a:t>
            </a:r>
          </a:p>
        </p:txBody>
      </p:sp>
      <p:sp>
        <p:nvSpPr>
          <p:cNvPr id="1648646" name="AutoShape 6"/>
          <p:cNvSpPr>
            <a:spLocks noChangeArrowheads="1"/>
          </p:cNvSpPr>
          <p:nvPr/>
        </p:nvSpPr>
        <p:spPr bwMode="auto">
          <a:xfrm>
            <a:off x="1981200" y="5562600"/>
            <a:ext cx="3733800" cy="457200"/>
          </a:xfrm>
          <a:prstGeom prst="roundRect">
            <a:avLst>
              <a:gd name="adj" fmla="val 16667"/>
            </a:avLst>
          </a:prstGeom>
          <a:solidFill>
            <a:schemeClr val="accent1">
              <a:alpha val="28999"/>
            </a:schemeClr>
          </a:solidFill>
          <a:ln w="9525">
            <a:solidFill>
              <a:schemeClr val="tx1"/>
            </a:solidFill>
            <a:round/>
            <a:headEnd/>
            <a:tailEnd/>
          </a:ln>
        </p:spPr>
        <p:txBody>
          <a:bodyPr wrap="none" anchor="ctr">
            <a:prstTxWarp prst="textNoShape">
              <a:avLst/>
            </a:prstTxWarp>
          </a:bodyPr>
          <a:lstStyle/>
          <a:p>
            <a:endParaRPr lang="en-US"/>
          </a:p>
        </p:txBody>
      </p:sp>
      <p:sp>
        <p:nvSpPr>
          <p:cNvPr id="1648647" name="Oval 7"/>
          <p:cNvSpPr>
            <a:spLocks noChangeArrowheads="1"/>
          </p:cNvSpPr>
          <p:nvPr/>
        </p:nvSpPr>
        <p:spPr bwMode="auto">
          <a:xfrm>
            <a:off x="5867400" y="2819400"/>
            <a:ext cx="2743200" cy="2743200"/>
          </a:xfrm>
          <a:prstGeom prst="ellipse">
            <a:avLst/>
          </a:prstGeom>
          <a:solidFill>
            <a:schemeClr val="tx2">
              <a:alpha val="25000"/>
            </a:schemeClr>
          </a:solidFill>
          <a:ln w="63500">
            <a:solidFill>
              <a:schemeClr val="tx2"/>
            </a:solidFill>
            <a:prstDash val="dash"/>
            <a:round/>
            <a:headEnd/>
            <a:tailEnd/>
          </a:ln>
        </p:spPr>
        <p:txBody>
          <a:bodyPr wrap="none" anchor="ctr">
            <a:prstTxWarp prst="textNoShape">
              <a:avLst/>
            </a:prstTxWarp>
          </a:bodyPr>
          <a:lstStyle/>
          <a:p>
            <a:endParaRPr lang="en-US"/>
          </a:p>
        </p:txBody>
      </p:sp>
      <p:sp>
        <p:nvSpPr>
          <p:cNvPr id="1648648" name="Oval 8"/>
          <p:cNvSpPr>
            <a:spLocks noChangeArrowheads="1"/>
          </p:cNvSpPr>
          <p:nvPr/>
        </p:nvSpPr>
        <p:spPr bwMode="auto">
          <a:xfrm>
            <a:off x="6248400" y="3886200"/>
            <a:ext cx="1905000" cy="1524000"/>
          </a:xfrm>
          <a:prstGeom prst="ellipse">
            <a:avLst/>
          </a:prstGeom>
          <a:solidFill>
            <a:schemeClr val="accent2"/>
          </a:solidFill>
          <a:ln w="63500">
            <a:solidFill>
              <a:schemeClr val="tx1"/>
            </a:solidFill>
            <a:prstDash val="dash"/>
            <a:round/>
            <a:headEnd/>
            <a:tailEnd/>
          </a:ln>
        </p:spPr>
        <p:txBody>
          <a:bodyPr wrap="none" anchor="ctr">
            <a:prstTxWarp prst="textNoShape">
              <a:avLst/>
            </a:prstTxWarp>
          </a:bodyPr>
          <a:lstStyle/>
          <a:p>
            <a:endParaRPr lang="en-US"/>
          </a:p>
        </p:txBody>
      </p:sp>
      <p:sp>
        <p:nvSpPr>
          <p:cNvPr id="1648649" name="Text Box 9"/>
          <p:cNvSpPr txBox="1">
            <a:spLocks noChangeArrowheads="1"/>
          </p:cNvSpPr>
          <p:nvPr/>
        </p:nvSpPr>
        <p:spPr bwMode="auto">
          <a:xfrm>
            <a:off x="6477000" y="41910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648650" name="Text Box 10"/>
          <p:cNvSpPr txBox="1">
            <a:spLocks noChangeArrowheads="1"/>
          </p:cNvSpPr>
          <p:nvPr/>
        </p:nvSpPr>
        <p:spPr bwMode="auto">
          <a:xfrm>
            <a:off x="6019800" y="35052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0690" name="Rectangle 2"/>
          <p:cNvSpPr>
            <a:spLocks noGrp="1" noChangeArrowheads="1"/>
          </p:cNvSpPr>
          <p:nvPr>
            <p:ph type="title"/>
          </p:nvPr>
        </p:nvSpPr>
        <p:spPr>
          <a:xfrm>
            <a:off x="0" y="0"/>
            <a:ext cx="9144000" cy="1143000"/>
          </a:xfrm>
          <a:noFill/>
          <a:ln/>
        </p:spPr>
        <p:txBody>
          <a:bodyPr/>
          <a:lstStyle/>
          <a:p>
            <a:r>
              <a:rPr lang="en-US" sz="3200"/>
              <a:t>Learning Difficulties: Yes/No Questions</a:t>
            </a:r>
          </a:p>
        </p:txBody>
      </p:sp>
      <p:sp>
        <p:nvSpPr>
          <p:cNvPr id="1650691" name="Text Box 3"/>
          <p:cNvSpPr txBox="1">
            <a:spLocks noChangeArrowheads="1"/>
          </p:cNvSpPr>
          <p:nvPr/>
        </p:nvSpPr>
        <p:spPr bwMode="auto">
          <a:xfrm>
            <a:off x="381000" y="4953000"/>
            <a:ext cx="4824413" cy="473075"/>
          </a:xfrm>
          <a:prstGeom prst="rect">
            <a:avLst/>
          </a:prstGeom>
          <a:solidFill>
            <a:schemeClr val="accent1">
              <a:alpha val="19000"/>
            </a:schemeClr>
          </a:solidFill>
          <a:ln w="15875">
            <a:solidFill>
              <a:schemeClr val="tx2"/>
            </a:solidFill>
            <a:miter lim="800000"/>
            <a:headEnd/>
            <a:tailEnd/>
          </a:ln>
        </p:spPr>
        <p:txBody>
          <a:bodyPr wrap="none">
            <a:prstTxWarp prst="textNoShape">
              <a:avLst/>
            </a:prstTxWarp>
            <a:spAutoFit/>
          </a:bodyPr>
          <a:lstStyle/>
          <a:p>
            <a:r>
              <a:rPr lang="en-US" b="0"/>
              <a:t>Rule: Move main clause auxiliary?</a:t>
            </a:r>
          </a:p>
        </p:txBody>
      </p:sp>
      <p:sp>
        <p:nvSpPr>
          <p:cNvPr id="1650692" name="Text Box 4"/>
          <p:cNvSpPr txBox="1">
            <a:spLocks noChangeArrowheads="1"/>
          </p:cNvSpPr>
          <p:nvPr/>
        </p:nvSpPr>
        <p:spPr bwMode="auto">
          <a:xfrm>
            <a:off x="609600" y="5562600"/>
            <a:ext cx="85344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Is</a:t>
            </a:r>
            <a:r>
              <a:rPr lang="en-US" b="0"/>
              <a:t> the girl who can solve the labyrinth happy?</a:t>
            </a:r>
          </a:p>
        </p:txBody>
      </p:sp>
      <p:sp>
        <p:nvSpPr>
          <p:cNvPr id="1650693" name="Text Box 5"/>
          <p:cNvSpPr txBox="1">
            <a:spLocks noChangeArrowheads="1"/>
          </p:cNvSpPr>
          <p:nvPr/>
        </p:nvSpPr>
        <p:spPr bwMode="auto">
          <a:xfrm>
            <a:off x="304800" y="914400"/>
            <a:ext cx="8686800" cy="1187450"/>
          </a:xfrm>
          <a:prstGeom prst="rect">
            <a:avLst/>
          </a:prstGeom>
          <a:noFill/>
          <a:ln w="9525">
            <a:noFill/>
            <a:miter lim="800000"/>
            <a:headEnd/>
            <a:tailEnd/>
          </a:ln>
        </p:spPr>
        <p:txBody>
          <a:bodyPr>
            <a:prstTxWarp prst="textNoShape">
              <a:avLst/>
            </a:prstTxWarp>
            <a:spAutoFit/>
          </a:bodyPr>
          <a:lstStyle/>
          <a:p>
            <a:r>
              <a:rPr lang="en-US" b="0">
                <a:solidFill>
                  <a:schemeClr val="bg2"/>
                </a:solidFill>
              </a:rPr>
              <a:t>Nativist</a:t>
            </a:r>
            <a:r>
              <a:rPr lang="en-US" b="0"/>
              <a:t> position: Children have an </a:t>
            </a:r>
            <a:r>
              <a:rPr lang="en-US" b="0">
                <a:solidFill>
                  <a:schemeClr val="bg2"/>
                </a:solidFill>
              </a:rPr>
              <a:t>innate</a:t>
            </a:r>
            <a:r>
              <a:rPr lang="en-US" b="0"/>
              <a:t> bias to look for </a:t>
            </a:r>
            <a:r>
              <a:rPr lang="en-US" b="0">
                <a:solidFill>
                  <a:schemeClr val="tx2"/>
                </a:solidFill>
              </a:rPr>
              <a:t>rules that make use of sentence structure</a:t>
            </a:r>
            <a:r>
              <a:rPr lang="en-US" b="0"/>
              <a:t>.  Specifically, they only consider rules that are </a:t>
            </a:r>
            <a:r>
              <a:rPr lang="en-US" b="0">
                <a:solidFill>
                  <a:schemeClr val="tx2"/>
                </a:solidFill>
              </a:rPr>
              <a:t>structure-dependent</a:t>
            </a:r>
            <a:r>
              <a:rPr lang="en-US" b="0"/>
              <a:t>.</a:t>
            </a:r>
          </a:p>
        </p:txBody>
      </p:sp>
      <p:sp>
        <p:nvSpPr>
          <p:cNvPr id="1650694" name="AutoShape 6"/>
          <p:cNvSpPr>
            <a:spLocks noChangeArrowheads="1"/>
          </p:cNvSpPr>
          <p:nvPr/>
        </p:nvSpPr>
        <p:spPr bwMode="auto">
          <a:xfrm>
            <a:off x="1981200" y="5562600"/>
            <a:ext cx="3733800" cy="457200"/>
          </a:xfrm>
          <a:prstGeom prst="roundRect">
            <a:avLst>
              <a:gd name="adj" fmla="val 16667"/>
            </a:avLst>
          </a:prstGeom>
          <a:solidFill>
            <a:schemeClr val="accent1">
              <a:alpha val="28999"/>
            </a:schemeClr>
          </a:solidFill>
          <a:ln w="9525">
            <a:solidFill>
              <a:schemeClr val="tx1"/>
            </a:solidFill>
            <a:round/>
            <a:headEnd/>
            <a:tailEnd/>
          </a:ln>
        </p:spPr>
        <p:txBody>
          <a:bodyPr wrap="none" anchor="ctr">
            <a:prstTxWarp prst="textNoShape">
              <a:avLst/>
            </a:prstTxWarp>
          </a:bodyPr>
          <a:lstStyle/>
          <a:p>
            <a:endParaRPr lang="en-US"/>
          </a:p>
        </p:txBody>
      </p:sp>
      <p:sp>
        <p:nvSpPr>
          <p:cNvPr id="1650695" name="Oval 7"/>
          <p:cNvSpPr>
            <a:spLocks noChangeArrowheads="1"/>
          </p:cNvSpPr>
          <p:nvPr/>
        </p:nvSpPr>
        <p:spPr bwMode="auto">
          <a:xfrm>
            <a:off x="5867400" y="2819400"/>
            <a:ext cx="2743200" cy="2743200"/>
          </a:xfrm>
          <a:prstGeom prst="ellipse">
            <a:avLst/>
          </a:prstGeom>
          <a:solidFill>
            <a:schemeClr val="tx2">
              <a:alpha val="25000"/>
            </a:schemeClr>
          </a:solidFill>
          <a:ln w="63500">
            <a:solidFill>
              <a:schemeClr val="tx2"/>
            </a:solidFill>
            <a:prstDash val="dash"/>
            <a:round/>
            <a:headEnd/>
            <a:tailEnd/>
          </a:ln>
        </p:spPr>
        <p:txBody>
          <a:bodyPr wrap="none" anchor="ctr">
            <a:prstTxWarp prst="textNoShape">
              <a:avLst/>
            </a:prstTxWarp>
          </a:bodyPr>
          <a:lstStyle/>
          <a:p>
            <a:endParaRPr lang="en-US"/>
          </a:p>
        </p:txBody>
      </p:sp>
      <p:sp>
        <p:nvSpPr>
          <p:cNvPr id="1650696" name="Oval 8"/>
          <p:cNvSpPr>
            <a:spLocks noChangeArrowheads="1"/>
          </p:cNvSpPr>
          <p:nvPr/>
        </p:nvSpPr>
        <p:spPr bwMode="auto">
          <a:xfrm>
            <a:off x="6248400" y="3886200"/>
            <a:ext cx="1905000" cy="1524000"/>
          </a:xfrm>
          <a:prstGeom prst="ellipse">
            <a:avLst/>
          </a:prstGeom>
          <a:solidFill>
            <a:schemeClr val="accent2"/>
          </a:solidFill>
          <a:ln w="63500">
            <a:solidFill>
              <a:schemeClr val="tx1"/>
            </a:solidFill>
            <a:prstDash val="dash"/>
            <a:round/>
            <a:headEnd/>
            <a:tailEnd/>
          </a:ln>
        </p:spPr>
        <p:txBody>
          <a:bodyPr wrap="none" anchor="ctr">
            <a:prstTxWarp prst="textNoShape">
              <a:avLst/>
            </a:prstTxWarp>
          </a:bodyPr>
          <a:lstStyle/>
          <a:p>
            <a:endParaRPr lang="en-US"/>
          </a:p>
        </p:txBody>
      </p:sp>
      <p:sp>
        <p:nvSpPr>
          <p:cNvPr id="1650697" name="Text Box 9"/>
          <p:cNvSpPr txBox="1">
            <a:spLocks noChangeArrowheads="1"/>
          </p:cNvSpPr>
          <p:nvPr/>
        </p:nvSpPr>
        <p:spPr bwMode="auto">
          <a:xfrm>
            <a:off x="6477000" y="41910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650698" name="Text Box 10"/>
          <p:cNvSpPr txBox="1">
            <a:spLocks noChangeArrowheads="1"/>
          </p:cNvSpPr>
          <p:nvPr/>
        </p:nvSpPr>
        <p:spPr bwMode="auto">
          <a:xfrm>
            <a:off x="6019800" y="35052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
        <p:nvSpPr>
          <p:cNvPr id="1650699" name="Text Box 11"/>
          <p:cNvSpPr txBox="1">
            <a:spLocks noChangeArrowheads="1"/>
          </p:cNvSpPr>
          <p:nvPr/>
        </p:nvSpPr>
        <p:spPr bwMode="auto">
          <a:xfrm>
            <a:off x="228600" y="2286000"/>
            <a:ext cx="3689350" cy="473075"/>
          </a:xfrm>
          <a:prstGeom prst="rect">
            <a:avLst/>
          </a:prstGeom>
          <a:solidFill>
            <a:schemeClr val="accent1">
              <a:alpha val="20000"/>
            </a:schemeClr>
          </a:solidFill>
          <a:ln w="15875">
            <a:solidFill>
              <a:schemeClr val="tx2">
                <a:alpha val="72000"/>
              </a:schemeClr>
            </a:solidFill>
            <a:miter lim="800000"/>
            <a:headEnd/>
            <a:tailEnd/>
          </a:ln>
        </p:spPr>
        <p:txBody>
          <a:bodyPr wrap="none">
            <a:prstTxWarp prst="textNoShape">
              <a:avLst/>
            </a:prstTxWarp>
            <a:spAutoFit/>
          </a:bodyPr>
          <a:lstStyle/>
          <a:p>
            <a:r>
              <a:rPr lang="en-US" b="0"/>
              <a:t>Rule: Move first auxiliary?</a:t>
            </a:r>
          </a:p>
        </p:txBody>
      </p:sp>
      <p:sp>
        <p:nvSpPr>
          <p:cNvPr id="1650700" name="Text Box 12"/>
          <p:cNvSpPr txBox="1">
            <a:spLocks noChangeArrowheads="1"/>
          </p:cNvSpPr>
          <p:nvPr/>
        </p:nvSpPr>
        <p:spPr bwMode="auto">
          <a:xfrm>
            <a:off x="381000" y="2819400"/>
            <a:ext cx="3673475" cy="473075"/>
          </a:xfrm>
          <a:prstGeom prst="rect">
            <a:avLst/>
          </a:prstGeom>
          <a:solidFill>
            <a:schemeClr val="accent1">
              <a:alpha val="19000"/>
            </a:schemeClr>
          </a:solidFill>
          <a:ln w="15875">
            <a:solidFill>
              <a:schemeClr val="tx2">
                <a:alpha val="72000"/>
              </a:schemeClr>
            </a:solidFill>
            <a:miter lim="800000"/>
            <a:headEnd/>
            <a:tailEnd/>
          </a:ln>
        </p:spPr>
        <p:txBody>
          <a:bodyPr wrap="none">
            <a:prstTxWarp prst="textNoShape">
              <a:avLst/>
            </a:prstTxWarp>
            <a:spAutoFit/>
          </a:bodyPr>
          <a:lstStyle/>
          <a:p>
            <a:r>
              <a:rPr lang="en-US" b="0"/>
              <a:t>Rule: Move last auxiliary?</a:t>
            </a:r>
          </a:p>
        </p:txBody>
      </p:sp>
      <p:sp>
        <p:nvSpPr>
          <p:cNvPr id="1650701" name="Text Box 13"/>
          <p:cNvSpPr txBox="1">
            <a:spLocks noChangeArrowheads="1"/>
          </p:cNvSpPr>
          <p:nvPr/>
        </p:nvSpPr>
        <p:spPr bwMode="auto">
          <a:xfrm>
            <a:off x="152400" y="3352800"/>
            <a:ext cx="5105400" cy="838200"/>
          </a:xfrm>
          <a:prstGeom prst="rect">
            <a:avLst/>
          </a:prstGeom>
          <a:solidFill>
            <a:schemeClr val="accent1">
              <a:alpha val="19000"/>
            </a:schemeClr>
          </a:solidFill>
          <a:ln w="15875">
            <a:solidFill>
              <a:schemeClr val="tx2">
                <a:alpha val="72000"/>
              </a:schemeClr>
            </a:solidFill>
            <a:miter lim="800000"/>
            <a:headEnd/>
            <a:tailEnd/>
          </a:ln>
        </p:spPr>
        <p:txBody>
          <a:bodyPr>
            <a:prstTxWarp prst="textNoShape">
              <a:avLst/>
            </a:prstTxWarp>
            <a:spAutoFit/>
          </a:bodyPr>
          <a:lstStyle/>
          <a:p>
            <a:r>
              <a:rPr lang="en-US" b="0"/>
              <a:t>Rule: Move auxiliary in even-numbered position in sentence?</a:t>
            </a:r>
          </a:p>
        </p:txBody>
      </p:sp>
      <p:sp>
        <p:nvSpPr>
          <p:cNvPr id="1650702" name="Text Box 14"/>
          <p:cNvSpPr txBox="1">
            <a:spLocks noChangeArrowheads="1"/>
          </p:cNvSpPr>
          <p:nvPr/>
        </p:nvSpPr>
        <p:spPr bwMode="auto">
          <a:xfrm>
            <a:off x="152400" y="4267200"/>
            <a:ext cx="5502275" cy="473075"/>
          </a:xfrm>
          <a:prstGeom prst="rect">
            <a:avLst/>
          </a:prstGeom>
          <a:solidFill>
            <a:schemeClr val="accent1">
              <a:alpha val="19000"/>
            </a:schemeClr>
          </a:solidFill>
          <a:ln w="15875">
            <a:solidFill>
              <a:schemeClr val="tx2">
                <a:alpha val="72000"/>
              </a:schemeClr>
            </a:solidFill>
            <a:miter lim="800000"/>
            <a:headEnd/>
            <a:tailEnd/>
          </a:ln>
        </p:spPr>
        <p:txBody>
          <a:bodyPr wrap="none">
            <a:prstTxWarp prst="textNoShape">
              <a:avLst/>
            </a:prstTxWarp>
            <a:spAutoFit/>
          </a:bodyPr>
          <a:lstStyle/>
          <a:p>
            <a:r>
              <a:rPr lang="en-US" b="0"/>
              <a:t>Rule: Move auxiliary closest to a noun?</a:t>
            </a:r>
          </a:p>
        </p:txBody>
      </p:sp>
      <p:sp>
        <p:nvSpPr>
          <p:cNvPr id="1650703" name="Line 15"/>
          <p:cNvSpPr>
            <a:spLocks noChangeShapeType="1"/>
          </p:cNvSpPr>
          <p:nvPr/>
        </p:nvSpPr>
        <p:spPr bwMode="auto">
          <a:xfrm flipH="1">
            <a:off x="152400" y="2286000"/>
            <a:ext cx="4953000" cy="2209800"/>
          </a:xfrm>
          <a:prstGeom prst="line">
            <a:avLst/>
          </a:prstGeom>
          <a:noFill/>
          <a:ln w="127000">
            <a:solidFill>
              <a:schemeClr val="tx2">
                <a:alpha val="72000"/>
              </a:schemeClr>
            </a:solidFill>
            <a:round/>
            <a:headEnd/>
            <a:tailEnd/>
          </a:ln>
        </p:spPr>
        <p:txBody>
          <a:bodyPr wrap="none" anchor="ctr">
            <a:prstTxWarp prst="textNoShape">
              <a:avLst/>
            </a:prstTxWarp>
          </a:bodyPr>
          <a:lstStyle/>
          <a:p>
            <a:endParaRPr lang="en-US"/>
          </a:p>
        </p:txBody>
      </p:sp>
      <p:sp>
        <p:nvSpPr>
          <p:cNvPr id="1650704" name="Line 16"/>
          <p:cNvSpPr>
            <a:spLocks noChangeShapeType="1"/>
          </p:cNvSpPr>
          <p:nvPr/>
        </p:nvSpPr>
        <p:spPr bwMode="auto">
          <a:xfrm flipH="1" flipV="1">
            <a:off x="228600" y="2362200"/>
            <a:ext cx="5334000" cy="2133600"/>
          </a:xfrm>
          <a:prstGeom prst="line">
            <a:avLst/>
          </a:prstGeom>
          <a:noFill/>
          <a:ln w="127000">
            <a:solidFill>
              <a:schemeClr val="tx2">
                <a:alpha val="72000"/>
              </a:schemeClr>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2738" name="Rectangle 2"/>
          <p:cNvSpPr>
            <a:spLocks noGrp="1" noChangeArrowheads="1"/>
          </p:cNvSpPr>
          <p:nvPr>
            <p:ph type="title"/>
          </p:nvPr>
        </p:nvSpPr>
        <p:spPr>
          <a:xfrm>
            <a:off x="0" y="0"/>
            <a:ext cx="9144000" cy="1143000"/>
          </a:xfrm>
          <a:noFill/>
          <a:ln/>
        </p:spPr>
        <p:txBody>
          <a:bodyPr/>
          <a:lstStyle/>
          <a:p>
            <a:r>
              <a:rPr lang="en-US" sz="3200"/>
              <a:t>Learning Difficulties: Yes/No Questions</a:t>
            </a:r>
          </a:p>
        </p:txBody>
      </p:sp>
      <p:sp>
        <p:nvSpPr>
          <p:cNvPr id="1652739" name="Text Box 3"/>
          <p:cNvSpPr txBox="1">
            <a:spLocks noChangeArrowheads="1"/>
          </p:cNvSpPr>
          <p:nvPr/>
        </p:nvSpPr>
        <p:spPr bwMode="auto">
          <a:xfrm>
            <a:off x="381000" y="1295400"/>
            <a:ext cx="5410200" cy="4781550"/>
          </a:xfrm>
          <a:prstGeom prst="rect">
            <a:avLst/>
          </a:prstGeom>
          <a:noFill/>
          <a:ln w="9525">
            <a:noFill/>
            <a:miter lim="800000"/>
            <a:headEnd/>
            <a:tailEnd/>
          </a:ln>
        </p:spPr>
        <p:txBody>
          <a:bodyPr>
            <a:prstTxWarp prst="textNoShape">
              <a:avLst/>
            </a:prstTxWarp>
            <a:spAutoFit/>
          </a:bodyPr>
          <a:lstStyle/>
          <a:p>
            <a:r>
              <a:rPr lang="en-US" sz="2200" b="0"/>
              <a:t>It is this </a:t>
            </a:r>
            <a:r>
              <a:rPr lang="en-US" sz="2200" b="0">
                <a:solidFill>
                  <a:schemeClr val="tx2"/>
                </a:solidFill>
              </a:rPr>
              <a:t>structure-dependent learning bias</a:t>
            </a:r>
            <a:r>
              <a:rPr lang="en-US" sz="2200" b="0"/>
              <a:t> that allows children to generalize the correct way from </a:t>
            </a:r>
            <a:r>
              <a:rPr lang="en-US" sz="2200" b="0">
                <a:solidFill>
                  <a:schemeClr val="accent2"/>
                </a:solidFill>
              </a:rPr>
              <a:t>“impoverished” data</a:t>
            </a:r>
            <a:r>
              <a:rPr lang="en-US" sz="2200" b="0"/>
              <a:t>.  </a:t>
            </a:r>
          </a:p>
          <a:p>
            <a:endParaRPr lang="en-US" sz="2200" b="0"/>
          </a:p>
          <a:p>
            <a:r>
              <a:rPr lang="en-US" sz="2200" b="0">
                <a:solidFill>
                  <a:schemeClr val="bg2"/>
                </a:solidFill>
              </a:rPr>
              <a:t>Nativists</a:t>
            </a:r>
            <a:r>
              <a:rPr lang="en-US" sz="2200" b="0"/>
              <a:t> say: Children </a:t>
            </a:r>
            <a:r>
              <a:rPr lang="en-US" sz="2200" b="0">
                <a:solidFill>
                  <a:schemeClr val="tx2"/>
                </a:solidFill>
              </a:rPr>
              <a:t>constrain their generalizations</a:t>
            </a:r>
            <a:r>
              <a:rPr lang="en-US" sz="2200" b="0"/>
              <a:t> in a specific way, based on their </a:t>
            </a:r>
            <a:r>
              <a:rPr lang="en-US" sz="2200" b="0">
                <a:solidFill>
                  <a:schemeClr val="bg2"/>
                </a:solidFill>
              </a:rPr>
              <a:t>innate</a:t>
            </a:r>
            <a:r>
              <a:rPr lang="en-US" sz="2200" b="0"/>
              <a:t> </a:t>
            </a:r>
            <a:r>
              <a:rPr lang="en-US" sz="2200" b="0">
                <a:solidFill>
                  <a:schemeClr val="bg2"/>
                </a:solidFill>
              </a:rPr>
              <a:t>knowledge</a:t>
            </a:r>
            <a:r>
              <a:rPr lang="en-US" sz="2200" b="0"/>
              <a:t>. (But it may be domain-specific knowledge about language or domain-general knowledge.)</a:t>
            </a:r>
          </a:p>
          <a:p>
            <a:endParaRPr lang="en-US" sz="2200" b="0"/>
          </a:p>
          <a:p>
            <a:r>
              <a:rPr lang="en-US" sz="2200" b="0">
                <a:solidFill>
                  <a:schemeClr val="hlink"/>
                </a:solidFill>
              </a:rPr>
              <a:t>Linguistic</a:t>
            </a:r>
            <a:r>
              <a:rPr lang="en-US" sz="2200" b="0"/>
              <a:t> </a:t>
            </a:r>
            <a:r>
              <a:rPr lang="en-US" sz="2200" b="0">
                <a:solidFill>
                  <a:schemeClr val="bg2"/>
                </a:solidFill>
              </a:rPr>
              <a:t>nativists</a:t>
            </a:r>
            <a:r>
              <a:rPr lang="en-US" sz="2200" b="0"/>
              <a:t> say: Children </a:t>
            </a:r>
            <a:r>
              <a:rPr lang="en-US" sz="2200" b="0">
                <a:solidFill>
                  <a:schemeClr val="tx2"/>
                </a:solidFill>
              </a:rPr>
              <a:t>constrain their generalizations</a:t>
            </a:r>
            <a:r>
              <a:rPr lang="en-US" sz="2200" b="0"/>
              <a:t> in a specific way, based on their </a:t>
            </a:r>
            <a:r>
              <a:rPr lang="en-US" sz="2200" b="0">
                <a:solidFill>
                  <a:schemeClr val="bg2"/>
                </a:solidFill>
              </a:rPr>
              <a:t>innate</a:t>
            </a:r>
            <a:r>
              <a:rPr lang="en-US" sz="2200" b="0"/>
              <a:t> </a:t>
            </a:r>
            <a:r>
              <a:rPr lang="en-US" sz="2200" b="0">
                <a:solidFill>
                  <a:schemeClr val="hlink"/>
                </a:solidFill>
              </a:rPr>
              <a:t>knowledge of language</a:t>
            </a:r>
            <a:r>
              <a:rPr lang="en-US" sz="2200" b="0"/>
              <a:t>.</a:t>
            </a:r>
          </a:p>
        </p:txBody>
      </p:sp>
      <p:sp>
        <p:nvSpPr>
          <p:cNvPr id="1652740" name="Oval 4"/>
          <p:cNvSpPr>
            <a:spLocks noChangeArrowheads="1"/>
          </p:cNvSpPr>
          <p:nvPr/>
        </p:nvSpPr>
        <p:spPr bwMode="auto">
          <a:xfrm>
            <a:off x="5867400" y="2819400"/>
            <a:ext cx="2743200" cy="2743200"/>
          </a:xfrm>
          <a:prstGeom prst="ellipse">
            <a:avLst/>
          </a:prstGeom>
          <a:solidFill>
            <a:schemeClr val="tx2">
              <a:alpha val="25000"/>
            </a:schemeClr>
          </a:solidFill>
          <a:ln w="63500">
            <a:solidFill>
              <a:schemeClr val="tx2"/>
            </a:solidFill>
            <a:prstDash val="dash"/>
            <a:round/>
            <a:headEnd/>
            <a:tailEnd/>
          </a:ln>
        </p:spPr>
        <p:txBody>
          <a:bodyPr wrap="none" anchor="ctr">
            <a:prstTxWarp prst="textNoShape">
              <a:avLst/>
            </a:prstTxWarp>
          </a:bodyPr>
          <a:lstStyle/>
          <a:p>
            <a:endParaRPr lang="en-US"/>
          </a:p>
        </p:txBody>
      </p:sp>
      <p:sp>
        <p:nvSpPr>
          <p:cNvPr id="1652741" name="Oval 5"/>
          <p:cNvSpPr>
            <a:spLocks noChangeArrowheads="1"/>
          </p:cNvSpPr>
          <p:nvPr/>
        </p:nvSpPr>
        <p:spPr bwMode="auto">
          <a:xfrm>
            <a:off x="6248400" y="3886200"/>
            <a:ext cx="1905000" cy="1524000"/>
          </a:xfrm>
          <a:prstGeom prst="ellipse">
            <a:avLst/>
          </a:prstGeom>
          <a:solidFill>
            <a:schemeClr val="accent2"/>
          </a:solidFill>
          <a:ln w="63500">
            <a:solidFill>
              <a:schemeClr val="tx1"/>
            </a:solidFill>
            <a:prstDash val="dash"/>
            <a:round/>
            <a:headEnd/>
            <a:tailEnd/>
          </a:ln>
        </p:spPr>
        <p:txBody>
          <a:bodyPr wrap="none" anchor="ctr">
            <a:prstTxWarp prst="textNoShape">
              <a:avLst/>
            </a:prstTxWarp>
          </a:bodyPr>
          <a:lstStyle/>
          <a:p>
            <a:endParaRPr lang="en-US"/>
          </a:p>
        </p:txBody>
      </p:sp>
      <p:sp>
        <p:nvSpPr>
          <p:cNvPr id="1652742" name="Text Box 6"/>
          <p:cNvSpPr txBox="1">
            <a:spLocks noChangeArrowheads="1"/>
          </p:cNvSpPr>
          <p:nvPr/>
        </p:nvSpPr>
        <p:spPr bwMode="auto">
          <a:xfrm>
            <a:off x="6477000" y="4191000"/>
            <a:ext cx="1600200" cy="641350"/>
          </a:xfrm>
          <a:prstGeom prst="rect">
            <a:avLst/>
          </a:prstGeom>
          <a:noFill/>
          <a:ln w="9525">
            <a:noFill/>
            <a:miter lim="800000"/>
            <a:headEnd/>
            <a:tailEnd/>
          </a:ln>
        </p:spPr>
        <p:txBody>
          <a:bodyPr>
            <a:prstTxWarp prst="textNoShape">
              <a:avLst/>
            </a:prstTxWarp>
            <a:spAutoFit/>
          </a:bodyPr>
          <a:lstStyle/>
          <a:p>
            <a:r>
              <a:rPr lang="en-US" sz="1800">
                <a:solidFill>
                  <a:schemeClr val="bg1"/>
                </a:solidFill>
              </a:rPr>
              <a:t>Items Encountered</a:t>
            </a:r>
          </a:p>
        </p:txBody>
      </p:sp>
      <p:sp>
        <p:nvSpPr>
          <p:cNvPr id="1652743" name="Text Box 7"/>
          <p:cNvSpPr txBox="1">
            <a:spLocks noChangeArrowheads="1"/>
          </p:cNvSpPr>
          <p:nvPr/>
        </p:nvSpPr>
        <p:spPr bwMode="auto">
          <a:xfrm>
            <a:off x="6019800" y="3505200"/>
            <a:ext cx="1936750" cy="366713"/>
          </a:xfrm>
          <a:prstGeom prst="rect">
            <a:avLst/>
          </a:prstGeom>
          <a:noFill/>
          <a:ln w="9525">
            <a:noFill/>
            <a:miter lim="800000"/>
            <a:headEnd/>
            <a:tailEnd/>
          </a:ln>
        </p:spPr>
        <p:txBody>
          <a:bodyPr wrap="none">
            <a:prstTxWarp prst="textNoShape">
              <a:avLst/>
            </a:prstTxWarp>
            <a:spAutoFit/>
          </a:bodyPr>
          <a:lstStyle/>
          <a:p>
            <a:r>
              <a:rPr lang="en-US" sz="1800"/>
              <a:t>Items in English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a:xfrm>
            <a:off x="685800" y="0"/>
            <a:ext cx="7772400" cy="1143000"/>
          </a:xfrm>
          <a:noFill/>
          <a:ln/>
        </p:spPr>
        <p:txBody>
          <a:bodyPr/>
          <a:lstStyle/>
          <a:p>
            <a:r>
              <a:rPr lang="en-US" sz="3200"/>
              <a:t>Another example of </a:t>
            </a:r>
            <a:br>
              <a:rPr lang="en-US" sz="3200"/>
            </a:br>
            <a:r>
              <a:rPr lang="en-US" sz="3200"/>
              <a:t>children’s constrained generalization</a:t>
            </a:r>
          </a:p>
        </p:txBody>
      </p:sp>
      <p:sp>
        <p:nvSpPr>
          <p:cNvPr id="1654787" name="Text Box 3"/>
          <p:cNvSpPr txBox="1">
            <a:spLocks noChangeArrowheads="1"/>
          </p:cNvSpPr>
          <p:nvPr/>
        </p:nvSpPr>
        <p:spPr bwMode="auto">
          <a:xfrm>
            <a:off x="1600200" y="2133600"/>
            <a:ext cx="7539038" cy="1552575"/>
          </a:xfrm>
          <a:prstGeom prst="rect">
            <a:avLst/>
          </a:prstGeom>
          <a:noFill/>
          <a:ln w="9525">
            <a:noFill/>
            <a:miter lim="800000"/>
            <a:headEnd/>
            <a:tailEnd/>
          </a:ln>
        </p:spPr>
        <p:txBody>
          <a:bodyPr>
            <a:prstTxWarp prst="textNoShape">
              <a:avLst/>
            </a:prstTxWarp>
            <a:spAutoFit/>
          </a:bodyPr>
          <a:lstStyle/>
          <a:p>
            <a:r>
              <a:rPr lang="en-US" b="0"/>
              <a:t>While </a:t>
            </a:r>
            <a:r>
              <a:rPr lang="en-US" b="0">
                <a:solidFill>
                  <a:schemeClr val="tx2"/>
                </a:solidFill>
              </a:rPr>
              <a:t>he</a:t>
            </a:r>
            <a:r>
              <a:rPr lang="en-US" b="0"/>
              <a:t> danced around the throne room, Jareth smiled.</a:t>
            </a:r>
          </a:p>
          <a:p>
            <a:r>
              <a:rPr lang="en-US" b="0"/>
              <a:t>(Adults: he = Jareth)</a:t>
            </a:r>
          </a:p>
          <a:p>
            <a:r>
              <a:rPr lang="en-US" b="0"/>
              <a:t>(Children: he = Jareth)</a:t>
            </a:r>
            <a:endParaRPr lang="en-US" b="0">
              <a:solidFill>
                <a:srgbClr val="DDB4FF"/>
              </a:solidFill>
            </a:endParaRPr>
          </a:p>
        </p:txBody>
      </p:sp>
      <p:pic>
        <p:nvPicPr>
          <p:cNvPr id="1654788" name="Picture 4"/>
          <p:cNvPicPr>
            <a:picLocks noChangeAspect="1" noChangeArrowheads="1"/>
          </p:cNvPicPr>
          <p:nvPr/>
        </p:nvPicPr>
        <p:blipFill>
          <a:blip r:embed="rId3"/>
          <a:srcRect/>
          <a:stretch>
            <a:fillRect/>
          </a:stretch>
        </p:blipFill>
        <p:spPr bwMode="auto">
          <a:xfrm>
            <a:off x="152400" y="1066800"/>
            <a:ext cx="1296988" cy="1735138"/>
          </a:xfrm>
          <a:prstGeom prst="rect">
            <a:avLst/>
          </a:prstGeom>
          <a:noFill/>
          <a:ln w="9525">
            <a:noFill/>
            <a:miter lim="800000"/>
            <a:headEnd/>
            <a:tailEnd/>
          </a:ln>
          <a:effectLst/>
        </p:spPr>
      </p:pic>
      <p:sp>
        <p:nvSpPr>
          <p:cNvPr id="1654789" name="Text Box 5"/>
          <p:cNvSpPr txBox="1">
            <a:spLocks noChangeArrowheads="1"/>
          </p:cNvSpPr>
          <p:nvPr/>
        </p:nvSpPr>
        <p:spPr bwMode="auto">
          <a:xfrm>
            <a:off x="1905000" y="1219200"/>
            <a:ext cx="70104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Crain &amp; McKee (1985): pronoun interpretation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6834" name="Rectangle 2"/>
          <p:cNvSpPr>
            <a:spLocks noGrp="1" noChangeArrowheads="1"/>
          </p:cNvSpPr>
          <p:nvPr>
            <p:ph type="title"/>
          </p:nvPr>
        </p:nvSpPr>
        <p:spPr>
          <a:xfrm>
            <a:off x="685800" y="0"/>
            <a:ext cx="7772400" cy="1143000"/>
          </a:xfrm>
        </p:spPr>
        <p:txBody>
          <a:bodyPr/>
          <a:lstStyle/>
          <a:p>
            <a:r>
              <a:rPr lang="en-US" sz="3200"/>
              <a:t>Another example of </a:t>
            </a:r>
            <a:br>
              <a:rPr lang="en-US" sz="3200"/>
            </a:br>
            <a:r>
              <a:rPr lang="en-US" sz="3200"/>
              <a:t>children’s constrained generalization</a:t>
            </a:r>
          </a:p>
        </p:txBody>
      </p:sp>
      <p:sp>
        <p:nvSpPr>
          <p:cNvPr id="1656835" name="Text Box 3"/>
          <p:cNvSpPr txBox="1">
            <a:spLocks noChangeArrowheads="1"/>
          </p:cNvSpPr>
          <p:nvPr/>
        </p:nvSpPr>
        <p:spPr bwMode="auto">
          <a:xfrm>
            <a:off x="1600200" y="2133600"/>
            <a:ext cx="7539038" cy="3013075"/>
          </a:xfrm>
          <a:prstGeom prst="rect">
            <a:avLst/>
          </a:prstGeom>
          <a:noFill/>
          <a:ln w="9525">
            <a:noFill/>
            <a:miter lim="800000"/>
            <a:headEnd/>
            <a:tailEnd/>
          </a:ln>
        </p:spPr>
        <p:txBody>
          <a:bodyPr>
            <a:prstTxWarp prst="textNoShape">
              <a:avLst/>
            </a:prstTxWarp>
            <a:spAutoFit/>
          </a:bodyPr>
          <a:lstStyle/>
          <a:p>
            <a:r>
              <a:rPr lang="en-US" b="0"/>
              <a:t>While </a:t>
            </a:r>
            <a:r>
              <a:rPr lang="en-US" b="0">
                <a:solidFill>
                  <a:schemeClr val="tx2"/>
                </a:solidFill>
              </a:rPr>
              <a:t>he</a:t>
            </a:r>
            <a:r>
              <a:rPr lang="en-US" b="0"/>
              <a:t> danced around the throne room, Jareth smiled.</a:t>
            </a:r>
          </a:p>
          <a:p>
            <a:r>
              <a:rPr lang="en-US" b="0"/>
              <a:t>(he = Jareth)</a:t>
            </a:r>
          </a:p>
          <a:p>
            <a:endParaRPr lang="en-US" b="0"/>
          </a:p>
          <a:p>
            <a:r>
              <a:rPr lang="en-US" b="0"/>
              <a:t>Jareth smiled while </a:t>
            </a:r>
            <a:r>
              <a:rPr lang="en-US" b="0">
                <a:solidFill>
                  <a:schemeClr val="tx2"/>
                </a:solidFill>
              </a:rPr>
              <a:t>he</a:t>
            </a:r>
            <a:r>
              <a:rPr lang="en-US" b="0"/>
              <a:t> danced around the throne room.  </a:t>
            </a:r>
          </a:p>
          <a:p>
            <a:endParaRPr lang="en-US" b="0"/>
          </a:p>
          <a:p>
            <a:endParaRPr lang="en-US" b="0">
              <a:solidFill>
                <a:srgbClr val="DDB4FF"/>
              </a:solidFill>
            </a:endParaRPr>
          </a:p>
        </p:txBody>
      </p:sp>
      <p:pic>
        <p:nvPicPr>
          <p:cNvPr id="1656836" name="Picture 4"/>
          <p:cNvPicPr>
            <a:picLocks noChangeAspect="1" noChangeArrowheads="1"/>
          </p:cNvPicPr>
          <p:nvPr/>
        </p:nvPicPr>
        <p:blipFill>
          <a:blip r:embed="rId3"/>
          <a:srcRect/>
          <a:stretch>
            <a:fillRect/>
          </a:stretch>
        </p:blipFill>
        <p:spPr bwMode="auto">
          <a:xfrm>
            <a:off x="152400" y="1066800"/>
            <a:ext cx="1296988" cy="1735138"/>
          </a:xfrm>
          <a:prstGeom prst="rect">
            <a:avLst/>
          </a:prstGeom>
          <a:noFill/>
          <a:ln w="9525">
            <a:noFill/>
            <a:miter lim="800000"/>
            <a:headEnd/>
            <a:tailEnd/>
          </a:ln>
          <a:effectLst/>
        </p:spPr>
      </p:pic>
      <p:sp>
        <p:nvSpPr>
          <p:cNvPr id="1656837" name="Text Box 5"/>
          <p:cNvSpPr txBox="1">
            <a:spLocks noChangeArrowheads="1"/>
          </p:cNvSpPr>
          <p:nvPr/>
        </p:nvSpPr>
        <p:spPr bwMode="auto">
          <a:xfrm>
            <a:off x="1905000" y="1219200"/>
            <a:ext cx="70104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Crain &amp; McKee (1985): pronoun interpretation</a:t>
            </a:r>
          </a:p>
        </p:txBody>
      </p:sp>
      <p:sp>
        <p:nvSpPr>
          <p:cNvPr id="1656838" name="AutoShape 6"/>
          <p:cNvSpPr>
            <a:spLocks noChangeArrowheads="1"/>
          </p:cNvSpPr>
          <p:nvPr/>
        </p:nvSpPr>
        <p:spPr bwMode="auto">
          <a:xfrm>
            <a:off x="1600200" y="2133600"/>
            <a:ext cx="56388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56839" name="AutoShape 7"/>
          <p:cNvSpPr>
            <a:spLocks noChangeArrowheads="1"/>
          </p:cNvSpPr>
          <p:nvPr/>
        </p:nvSpPr>
        <p:spPr bwMode="auto">
          <a:xfrm>
            <a:off x="3581400" y="3657600"/>
            <a:ext cx="48006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56840" name="AutoShape 8"/>
          <p:cNvSpPr>
            <a:spLocks noChangeArrowheads="1"/>
          </p:cNvSpPr>
          <p:nvPr/>
        </p:nvSpPr>
        <p:spPr bwMode="auto">
          <a:xfrm>
            <a:off x="1676400" y="4038600"/>
            <a:ext cx="8382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cxnSp>
        <p:nvCxnSpPr>
          <p:cNvPr id="1656841" name="AutoShape 9"/>
          <p:cNvCxnSpPr>
            <a:cxnSpLocks noChangeShapeType="1"/>
            <a:stCxn id="1656838" idx="2"/>
            <a:endCxn id="1656839" idx="0"/>
          </p:cNvCxnSpPr>
          <p:nvPr/>
        </p:nvCxnSpPr>
        <p:spPr bwMode="auto">
          <a:xfrm>
            <a:off x="4419600" y="2514600"/>
            <a:ext cx="1562100" cy="1143000"/>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882" name="Rectangle 2"/>
          <p:cNvSpPr>
            <a:spLocks noGrp="1" noChangeArrowheads="1"/>
          </p:cNvSpPr>
          <p:nvPr>
            <p:ph type="title"/>
          </p:nvPr>
        </p:nvSpPr>
        <p:spPr>
          <a:xfrm>
            <a:off x="685800" y="0"/>
            <a:ext cx="7772400" cy="1143000"/>
          </a:xfrm>
          <a:noFill/>
          <a:ln/>
        </p:spPr>
        <p:txBody>
          <a:bodyPr/>
          <a:lstStyle/>
          <a:p>
            <a:r>
              <a:rPr lang="en-US" sz="3200"/>
              <a:t>Another example of </a:t>
            </a:r>
            <a:br>
              <a:rPr lang="en-US" sz="3200"/>
            </a:br>
            <a:r>
              <a:rPr lang="en-US" sz="3200"/>
              <a:t>children’s constrained generalization</a:t>
            </a:r>
          </a:p>
        </p:txBody>
      </p:sp>
      <p:sp>
        <p:nvSpPr>
          <p:cNvPr id="1658883" name="Text Box 3"/>
          <p:cNvSpPr txBox="1">
            <a:spLocks noChangeArrowheads="1"/>
          </p:cNvSpPr>
          <p:nvPr/>
        </p:nvSpPr>
        <p:spPr bwMode="auto">
          <a:xfrm>
            <a:off x="1600200" y="2133600"/>
            <a:ext cx="7539038" cy="3743325"/>
          </a:xfrm>
          <a:prstGeom prst="rect">
            <a:avLst/>
          </a:prstGeom>
          <a:noFill/>
          <a:ln w="9525">
            <a:noFill/>
            <a:miter lim="800000"/>
            <a:headEnd/>
            <a:tailEnd/>
          </a:ln>
        </p:spPr>
        <p:txBody>
          <a:bodyPr>
            <a:prstTxWarp prst="textNoShape">
              <a:avLst/>
            </a:prstTxWarp>
            <a:spAutoFit/>
          </a:bodyPr>
          <a:lstStyle/>
          <a:p>
            <a:r>
              <a:rPr lang="en-US" b="0"/>
              <a:t>While </a:t>
            </a:r>
            <a:r>
              <a:rPr lang="en-US" b="0">
                <a:solidFill>
                  <a:schemeClr val="tx2"/>
                </a:solidFill>
              </a:rPr>
              <a:t>he</a:t>
            </a:r>
            <a:r>
              <a:rPr lang="en-US" b="0"/>
              <a:t> danced around the throne room, Jareth smiled.</a:t>
            </a:r>
          </a:p>
          <a:p>
            <a:r>
              <a:rPr lang="en-US" b="0"/>
              <a:t>(he = Jareth)</a:t>
            </a:r>
          </a:p>
          <a:p>
            <a:endParaRPr lang="en-US" b="0"/>
          </a:p>
          <a:p>
            <a:r>
              <a:rPr lang="en-US" b="0"/>
              <a:t>Jareth smiled while </a:t>
            </a:r>
            <a:r>
              <a:rPr lang="en-US" b="0">
                <a:solidFill>
                  <a:schemeClr val="tx2"/>
                </a:solidFill>
              </a:rPr>
              <a:t>he</a:t>
            </a:r>
            <a:r>
              <a:rPr lang="en-US" b="0"/>
              <a:t> danced around the throne room.  </a:t>
            </a:r>
          </a:p>
          <a:p>
            <a:r>
              <a:rPr lang="en-US" b="0"/>
              <a:t>(Adults: he = Jareth)</a:t>
            </a:r>
          </a:p>
          <a:p>
            <a:r>
              <a:rPr lang="en-US" b="0"/>
              <a:t>(Children: he = Jareth)</a:t>
            </a:r>
          </a:p>
          <a:p>
            <a:endParaRPr lang="en-US" b="0"/>
          </a:p>
          <a:p>
            <a:endParaRPr lang="en-US" b="0">
              <a:solidFill>
                <a:srgbClr val="DDB4FF"/>
              </a:solidFill>
            </a:endParaRPr>
          </a:p>
        </p:txBody>
      </p:sp>
      <p:pic>
        <p:nvPicPr>
          <p:cNvPr id="1658884" name="Picture 4"/>
          <p:cNvPicPr>
            <a:picLocks noChangeAspect="1" noChangeArrowheads="1"/>
          </p:cNvPicPr>
          <p:nvPr/>
        </p:nvPicPr>
        <p:blipFill>
          <a:blip r:embed="rId3"/>
          <a:srcRect/>
          <a:stretch>
            <a:fillRect/>
          </a:stretch>
        </p:blipFill>
        <p:spPr bwMode="auto">
          <a:xfrm>
            <a:off x="152400" y="1066800"/>
            <a:ext cx="1296988" cy="1735138"/>
          </a:xfrm>
          <a:prstGeom prst="rect">
            <a:avLst/>
          </a:prstGeom>
          <a:noFill/>
          <a:ln w="9525">
            <a:noFill/>
            <a:miter lim="800000"/>
            <a:headEnd/>
            <a:tailEnd/>
          </a:ln>
          <a:effectLst/>
        </p:spPr>
      </p:pic>
      <p:sp>
        <p:nvSpPr>
          <p:cNvPr id="1658885" name="Text Box 5"/>
          <p:cNvSpPr txBox="1">
            <a:spLocks noChangeArrowheads="1"/>
          </p:cNvSpPr>
          <p:nvPr/>
        </p:nvSpPr>
        <p:spPr bwMode="auto">
          <a:xfrm>
            <a:off x="1905000" y="1219200"/>
            <a:ext cx="70104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Crain &amp; McKee (1985): pronoun interpretation</a:t>
            </a:r>
          </a:p>
        </p:txBody>
      </p:sp>
      <p:sp>
        <p:nvSpPr>
          <p:cNvPr id="1658886" name="AutoShape 6"/>
          <p:cNvSpPr>
            <a:spLocks noChangeArrowheads="1"/>
          </p:cNvSpPr>
          <p:nvPr/>
        </p:nvSpPr>
        <p:spPr bwMode="auto">
          <a:xfrm>
            <a:off x="1600200" y="2133600"/>
            <a:ext cx="56388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58887" name="AutoShape 7"/>
          <p:cNvSpPr>
            <a:spLocks noChangeArrowheads="1"/>
          </p:cNvSpPr>
          <p:nvPr/>
        </p:nvSpPr>
        <p:spPr bwMode="auto">
          <a:xfrm>
            <a:off x="3581400" y="3657600"/>
            <a:ext cx="48006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58888" name="AutoShape 8"/>
          <p:cNvSpPr>
            <a:spLocks noChangeArrowheads="1"/>
          </p:cNvSpPr>
          <p:nvPr/>
        </p:nvSpPr>
        <p:spPr bwMode="auto">
          <a:xfrm>
            <a:off x="1676400" y="4038600"/>
            <a:ext cx="8382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cxnSp>
        <p:nvCxnSpPr>
          <p:cNvPr id="1658889" name="AutoShape 9"/>
          <p:cNvCxnSpPr>
            <a:cxnSpLocks noChangeShapeType="1"/>
            <a:stCxn id="1658886" idx="2"/>
            <a:endCxn id="1658887" idx="0"/>
          </p:cNvCxnSpPr>
          <p:nvPr/>
        </p:nvCxnSpPr>
        <p:spPr bwMode="auto">
          <a:xfrm>
            <a:off x="4419600" y="2514600"/>
            <a:ext cx="1562100" cy="1143000"/>
          </a:xfrm>
          <a:prstGeom prst="straightConnector1">
            <a:avLst/>
          </a:prstGeom>
          <a:noFill/>
          <a:ln w="9525">
            <a:solidFill>
              <a:schemeClr val="tx1"/>
            </a:solidFill>
            <a:round/>
            <a:headEnd/>
            <a:tailEnd type="triangle" w="med" len="med"/>
          </a:ln>
        </p:spPr>
      </p:cxnSp>
      <p:sp>
        <p:nvSpPr>
          <p:cNvPr id="1658890" name="Text Box 10"/>
          <p:cNvSpPr txBox="1">
            <a:spLocks noChangeArrowheads="1"/>
          </p:cNvSpPr>
          <p:nvPr/>
        </p:nvSpPr>
        <p:spPr bwMode="auto">
          <a:xfrm>
            <a:off x="974725" y="5610225"/>
            <a:ext cx="7254875" cy="822325"/>
          </a:xfrm>
          <a:prstGeom prst="rect">
            <a:avLst/>
          </a:prstGeom>
          <a:noFill/>
          <a:ln w="9525">
            <a:noFill/>
            <a:miter lim="800000"/>
            <a:headEnd/>
            <a:tailEnd/>
          </a:ln>
        </p:spPr>
        <p:txBody>
          <a:bodyPr>
            <a:prstTxWarp prst="textNoShape">
              <a:avLst/>
            </a:prstTxWarp>
            <a:spAutoFit/>
          </a:bodyPr>
          <a:lstStyle/>
          <a:p>
            <a:r>
              <a:rPr lang="en-US" b="0">
                <a:solidFill>
                  <a:schemeClr val="tx2"/>
                </a:solidFill>
              </a:rPr>
              <a:t>Possible generalization for the language: Can put pronoun before name or name before pronoun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a:xfrm>
            <a:off x="685800" y="0"/>
            <a:ext cx="7772400" cy="1143000"/>
          </a:xfrm>
          <a:noFill/>
          <a:ln/>
        </p:spPr>
        <p:txBody>
          <a:bodyPr/>
          <a:lstStyle/>
          <a:p>
            <a:r>
              <a:rPr lang="en-US" sz="3200"/>
              <a:t>Another example of </a:t>
            </a:r>
            <a:br>
              <a:rPr lang="en-US" sz="3200"/>
            </a:br>
            <a:r>
              <a:rPr lang="en-US" sz="3200"/>
              <a:t>children’s constrained generalization</a:t>
            </a:r>
          </a:p>
        </p:txBody>
      </p:sp>
      <p:sp>
        <p:nvSpPr>
          <p:cNvPr id="1660931" name="Text Box 3"/>
          <p:cNvSpPr txBox="1">
            <a:spLocks noChangeArrowheads="1"/>
          </p:cNvSpPr>
          <p:nvPr/>
        </p:nvSpPr>
        <p:spPr bwMode="auto">
          <a:xfrm>
            <a:off x="1600200" y="2133600"/>
            <a:ext cx="7539038" cy="1552575"/>
          </a:xfrm>
          <a:prstGeom prst="rect">
            <a:avLst/>
          </a:prstGeom>
          <a:noFill/>
          <a:ln w="9525">
            <a:noFill/>
            <a:miter lim="800000"/>
            <a:headEnd/>
            <a:tailEnd/>
          </a:ln>
        </p:spPr>
        <p:txBody>
          <a:bodyPr>
            <a:prstTxWarp prst="textNoShape">
              <a:avLst/>
            </a:prstTxWarp>
            <a:spAutoFit/>
          </a:bodyPr>
          <a:lstStyle/>
          <a:p>
            <a:r>
              <a:rPr lang="en-US" b="0"/>
              <a:t>While Jareth danced around the throne room, </a:t>
            </a:r>
            <a:r>
              <a:rPr lang="en-US" b="0">
                <a:solidFill>
                  <a:schemeClr val="tx2"/>
                </a:solidFill>
              </a:rPr>
              <a:t>he</a:t>
            </a:r>
            <a:r>
              <a:rPr lang="en-US" b="0"/>
              <a:t> smiled.</a:t>
            </a:r>
          </a:p>
          <a:p>
            <a:r>
              <a:rPr lang="en-US" b="0"/>
              <a:t>(Adults: he = Jareth)</a:t>
            </a:r>
          </a:p>
          <a:p>
            <a:r>
              <a:rPr lang="en-US" b="0"/>
              <a:t>(Children: he = Jareth)</a:t>
            </a:r>
            <a:endParaRPr lang="en-US" b="0">
              <a:solidFill>
                <a:srgbClr val="DDB4FF"/>
              </a:solidFill>
            </a:endParaRPr>
          </a:p>
        </p:txBody>
      </p:sp>
      <p:pic>
        <p:nvPicPr>
          <p:cNvPr id="1660932" name="Picture 4"/>
          <p:cNvPicPr>
            <a:picLocks noChangeAspect="1" noChangeArrowheads="1"/>
          </p:cNvPicPr>
          <p:nvPr/>
        </p:nvPicPr>
        <p:blipFill>
          <a:blip r:embed="rId3"/>
          <a:srcRect/>
          <a:stretch>
            <a:fillRect/>
          </a:stretch>
        </p:blipFill>
        <p:spPr bwMode="auto">
          <a:xfrm>
            <a:off x="152400" y="1066800"/>
            <a:ext cx="1296988" cy="1735138"/>
          </a:xfrm>
          <a:prstGeom prst="rect">
            <a:avLst/>
          </a:prstGeom>
          <a:noFill/>
          <a:ln w="9525">
            <a:noFill/>
            <a:miter lim="800000"/>
            <a:headEnd/>
            <a:tailEnd/>
          </a:ln>
          <a:effectLst/>
        </p:spPr>
      </p:pic>
      <p:sp>
        <p:nvSpPr>
          <p:cNvPr id="1660933" name="Text Box 5"/>
          <p:cNvSpPr txBox="1">
            <a:spLocks noChangeArrowheads="1"/>
          </p:cNvSpPr>
          <p:nvPr/>
        </p:nvSpPr>
        <p:spPr bwMode="auto">
          <a:xfrm>
            <a:off x="1905000" y="1219200"/>
            <a:ext cx="70104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Crain &amp; McKee (1985): pronoun interpretation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2866" name="Rectangle 2"/>
          <p:cNvSpPr>
            <a:spLocks noGrp="1" noChangeArrowheads="1"/>
          </p:cNvSpPr>
          <p:nvPr>
            <p:ph type="title"/>
          </p:nvPr>
        </p:nvSpPr>
        <p:spPr>
          <a:xfrm>
            <a:off x="609600" y="0"/>
            <a:ext cx="7772400" cy="1143000"/>
          </a:xfrm>
          <a:noFill/>
          <a:ln/>
        </p:spPr>
        <p:txBody>
          <a:bodyPr/>
          <a:lstStyle/>
          <a:p>
            <a:r>
              <a:rPr lang="en-US" sz="3200"/>
              <a:t>About Language</a:t>
            </a:r>
          </a:p>
        </p:txBody>
      </p:sp>
      <p:sp>
        <p:nvSpPr>
          <p:cNvPr id="1572867" name="Text Box 3"/>
          <p:cNvSpPr txBox="1">
            <a:spLocks noChangeArrowheads="1"/>
          </p:cNvSpPr>
          <p:nvPr/>
        </p:nvSpPr>
        <p:spPr bwMode="auto">
          <a:xfrm>
            <a:off x="304800" y="1371600"/>
            <a:ext cx="8610600" cy="4473575"/>
          </a:xfrm>
          <a:prstGeom prst="rect">
            <a:avLst/>
          </a:prstGeom>
          <a:noFill/>
          <a:ln w="9525">
            <a:noFill/>
            <a:miter lim="800000"/>
            <a:headEnd/>
            <a:tailEnd/>
          </a:ln>
        </p:spPr>
        <p:txBody>
          <a:bodyPr>
            <a:prstTxWarp prst="textNoShape">
              <a:avLst/>
            </a:prstTxWarp>
            <a:spAutoFit/>
          </a:bodyPr>
          <a:lstStyle/>
          <a:p>
            <a:r>
              <a:rPr lang="en-US" b="0"/>
              <a:t>One way to think about how to classify the knowledge that you have when you know a language:</a:t>
            </a:r>
          </a:p>
          <a:p>
            <a:endParaRPr lang="en-US" b="0"/>
          </a:p>
          <a:p>
            <a:r>
              <a:rPr lang="en-US" b="0"/>
              <a:t>You know what items (sounds, words, sentences, questions, etc.) are part of the language.  You can tell whether or not a given item is </a:t>
            </a:r>
            <a:r>
              <a:rPr lang="en-US" b="0">
                <a:solidFill>
                  <a:schemeClr val="tx2"/>
                </a:solidFill>
              </a:rPr>
              <a:t>grammatical</a:t>
            </a:r>
            <a:r>
              <a:rPr lang="en-US" b="0"/>
              <a:t> in the language.</a:t>
            </a:r>
          </a:p>
          <a:p>
            <a:endParaRPr lang="en-US" b="0"/>
          </a:p>
          <a:p>
            <a:r>
              <a:rPr lang="en-US" b="0"/>
              <a:t>The reason you can do this is because you know the rules &amp; patterns that generate the items that are part of the language.</a:t>
            </a:r>
          </a:p>
          <a:p>
            <a:r>
              <a:rPr lang="en-US" b="0"/>
              <a:t>(mental grammar)</a:t>
            </a:r>
          </a:p>
          <a:p>
            <a:endParaRPr lang="en-US" b="0"/>
          </a:p>
          <a:p>
            <a:endParaRPr lang="en-US" b="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2978" name="Rectangle 2"/>
          <p:cNvSpPr>
            <a:spLocks noGrp="1" noChangeArrowheads="1"/>
          </p:cNvSpPr>
          <p:nvPr>
            <p:ph type="title"/>
          </p:nvPr>
        </p:nvSpPr>
        <p:spPr>
          <a:xfrm>
            <a:off x="685800" y="0"/>
            <a:ext cx="7772400" cy="1143000"/>
          </a:xfrm>
          <a:noFill/>
          <a:ln/>
        </p:spPr>
        <p:txBody>
          <a:bodyPr/>
          <a:lstStyle/>
          <a:p>
            <a:r>
              <a:rPr lang="en-US" sz="3200"/>
              <a:t>Another example of </a:t>
            </a:r>
            <a:br>
              <a:rPr lang="en-US" sz="3200"/>
            </a:br>
            <a:r>
              <a:rPr lang="en-US" sz="3200"/>
              <a:t>children’s constrained generalization</a:t>
            </a:r>
          </a:p>
        </p:txBody>
      </p:sp>
      <p:sp>
        <p:nvSpPr>
          <p:cNvPr id="1662979" name="Text Box 3"/>
          <p:cNvSpPr txBox="1">
            <a:spLocks noChangeArrowheads="1"/>
          </p:cNvSpPr>
          <p:nvPr/>
        </p:nvSpPr>
        <p:spPr bwMode="auto">
          <a:xfrm>
            <a:off x="1600200" y="2133600"/>
            <a:ext cx="7539038" cy="2282825"/>
          </a:xfrm>
          <a:prstGeom prst="rect">
            <a:avLst/>
          </a:prstGeom>
          <a:noFill/>
          <a:ln w="9525">
            <a:noFill/>
            <a:miter lim="800000"/>
            <a:headEnd/>
            <a:tailEnd/>
          </a:ln>
        </p:spPr>
        <p:txBody>
          <a:bodyPr>
            <a:prstTxWarp prst="textNoShape">
              <a:avLst/>
            </a:prstTxWarp>
            <a:spAutoFit/>
          </a:bodyPr>
          <a:lstStyle/>
          <a:p>
            <a:r>
              <a:rPr lang="en-US" b="0"/>
              <a:t>While Jareth danced around the throne room, </a:t>
            </a:r>
            <a:r>
              <a:rPr lang="en-US" b="0">
                <a:solidFill>
                  <a:schemeClr val="tx2"/>
                </a:solidFill>
              </a:rPr>
              <a:t>he</a:t>
            </a:r>
            <a:r>
              <a:rPr lang="en-US" b="0"/>
              <a:t> smiled.</a:t>
            </a:r>
          </a:p>
          <a:p>
            <a:r>
              <a:rPr lang="en-US" b="0"/>
              <a:t>(he = Jareth)</a:t>
            </a:r>
          </a:p>
          <a:p>
            <a:endParaRPr lang="en-US" b="0">
              <a:solidFill>
                <a:srgbClr val="DDB4FF"/>
              </a:solidFill>
            </a:endParaRPr>
          </a:p>
          <a:p>
            <a:r>
              <a:rPr lang="en-US" b="0">
                <a:solidFill>
                  <a:schemeClr val="tx2"/>
                </a:solidFill>
              </a:rPr>
              <a:t>He</a:t>
            </a:r>
            <a:r>
              <a:rPr lang="en-US" b="0"/>
              <a:t> smiled while Jareth danced around the throne room. </a:t>
            </a:r>
          </a:p>
        </p:txBody>
      </p:sp>
      <p:pic>
        <p:nvPicPr>
          <p:cNvPr id="1662980" name="Picture 4"/>
          <p:cNvPicPr>
            <a:picLocks noChangeAspect="1" noChangeArrowheads="1"/>
          </p:cNvPicPr>
          <p:nvPr/>
        </p:nvPicPr>
        <p:blipFill>
          <a:blip r:embed="rId3"/>
          <a:srcRect/>
          <a:stretch>
            <a:fillRect/>
          </a:stretch>
        </p:blipFill>
        <p:spPr bwMode="auto">
          <a:xfrm>
            <a:off x="152400" y="1066800"/>
            <a:ext cx="1296988" cy="1735138"/>
          </a:xfrm>
          <a:prstGeom prst="rect">
            <a:avLst/>
          </a:prstGeom>
          <a:noFill/>
          <a:ln w="9525">
            <a:noFill/>
            <a:miter lim="800000"/>
            <a:headEnd/>
            <a:tailEnd/>
          </a:ln>
          <a:effectLst/>
        </p:spPr>
      </p:pic>
      <p:sp>
        <p:nvSpPr>
          <p:cNvPr id="1662981" name="Text Box 5"/>
          <p:cNvSpPr txBox="1">
            <a:spLocks noChangeArrowheads="1"/>
          </p:cNvSpPr>
          <p:nvPr/>
        </p:nvSpPr>
        <p:spPr bwMode="auto">
          <a:xfrm>
            <a:off x="1905000" y="1219200"/>
            <a:ext cx="70104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Crain &amp; McKee (1985): pronoun interpretation</a:t>
            </a:r>
          </a:p>
        </p:txBody>
      </p:sp>
      <p:sp>
        <p:nvSpPr>
          <p:cNvPr id="1662982" name="AutoShape 6"/>
          <p:cNvSpPr>
            <a:spLocks noChangeArrowheads="1"/>
          </p:cNvSpPr>
          <p:nvPr/>
        </p:nvSpPr>
        <p:spPr bwMode="auto">
          <a:xfrm>
            <a:off x="1600200" y="2133600"/>
            <a:ext cx="61722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62983" name="AutoShape 7"/>
          <p:cNvSpPr>
            <a:spLocks noChangeArrowheads="1"/>
          </p:cNvSpPr>
          <p:nvPr/>
        </p:nvSpPr>
        <p:spPr bwMode="auto">
          <a:xfrm>
            <a:off x="3124200" y="3657600"/>
            <a:ext cx="52578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62984" name="AutoShape 8"/>
          <p:cNvSpPr>
            <a:spLocks noChangeArrowheads="1"/>
          </p:cNvSpPr>
          <p:nvPr/>
        </p:nvSpPr>
        <p:spPr bwMode="auto">
          <a:xfrm>
            <a:off x="1676400" y="4038600"/>
            <a:ext cx="8382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cxnSp>
        <p:nvCxnSpPr>
          <p:cNvPr id="1662985" name="AutoShape 9"/>
          <p:cNvCxnSpPr>
            <a:cxnSpLocks noChangeShapeType="1"/>
            <a:stCxn id="1662982" idx="2"/>
            <a:endCxn id="1662983" idx="0"/>
          </p:cNvCxnSpPr>
          <p:nvPr/>
        </p:nvCxnSpPr>
        <p:spPr bwMode="auto">
          <a:xfrm>
            <a:off x="4686300" y="2514600"/>
            <a:ext cx="1066800" cy="1143000"/>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5026" name="Rectangle 2"/>
          <p:cNvSpPr>
            <a:spLocks noGrp="1" noChangeArrowheads="1"/>
          </p:cNvSpPr>
          <p:nvPr>
            <p:ph type="title"/>
          </p:nvPr>
        </p:nvSpPr>
        <p:spPr>
          <a:xfrm>
            <a:off x="685800" y="0"/>
            <a:ext cx="7772400" cy="1143000"/>
          </a:xfrm>
          <a:noFill/>
          <a:ln/>
        </p:spPr>
        <p:txBody>
          <a:bodyPr/>
          <a:lstStyle/>
          <a:p>
            <a:r>
              <a:rPr lang="en-US" sz="3200"/>
              <a:t>Another example of </a:t>
            </a:r>
            <a:br>
              <a:rPr lang="en-US" sz="3200"/>
            </a:br>
            <a:r>
              <a:rPr lang="en-US" sz="3200"/>
              <a:t>children’s constrained generalization</a:t>
            </a:r>
          </a:p>
        </p:txBody>
      </p:sp>
      <p:sp>
        <p:nvSpPr>
          <p:cNvPr id="1665027" name="Text Box 3"/>
          <p:cNvSpPr txBox="1">
            <a:spLocks noChangeArrowheads="1"/>
          </p:cNvSpPr>
          <p:nvPr/>
        </p:nvSpPr>
        <p:spPr bwMode="auto">
          <a:xfrm>
            <a:off x="1600200" y="2133600"/>
            <a:ext cx="7539038" cy="2647950"/>
          </a:xfrm>
          <a:prstGeom prst="rect">
            <a:avLst/>
          </a:prstGeom>
          <a:noFill/>
          <a:ln w="9525">
            <a:noFill/>
            <a:miter lim="800000"/>
            <a:headEnd/>
            <a:tailEnd/>
          </a:ln>
        </p:spPr>
        <p:txBody>
          <a:bodyPr>
            <a:prstTxWarp prst="textNoShape">
              <a:avLst/>
            </a:prstTxWarp>
            <a:spAutoFit/>
          </a:bodyPr>
          <a:lstStyle/>
          <a:p>
            <a:r>
              <a:rPr lang="en-US" b="0"/>
              <a:t>While Jareth danced around the throne room, </a:t>
            </a:r>
            <a:r>
              <a:rPr lang="en-US" b="0">
                <a:solidFill>
                  <a:schemeClr val="tx2"/>
                </a:solidFill>
              </a:rPr>
              <a:t>he</a:t>
            </a:r>
            <a:r>
              <a:rPr lang="en-US" b="0"/>
              <a:t> smiled.</a:t>
            </a:r>
          </a:p>
          <a:p>
            <a:r>
              <a:rPr lang="en-US" b="0"/>
              <a:t>(he = Jareth)</a:t>
            </a:r>
          </a:p>
          <a:p>
            <a:endParaRPr lang="en-US" b="0">
              <a:solidFill>
                <a:srgbClr val="DDB4FF"/>
              </a:solidFill>
            </a:endParaRPr>
          </a:p>
          <a:p>
            <a:r>
              <a:rPr lang="en-US" b="0">
                <a:solidFill>
                  <a:schemeClr val="tx2"/>
                </a:solidFill>
              </a:rPr>
              <a:t>He</a:t>
            </a:r>
            <a:r>
              <a:rPr lang="en-US" b="0"/>
              <a:t> smiled while Jareth danced around the throne room. </a:t>
            </a:r>
          </a:p>
          <a:p>
            <a:r>
              <a:rPr lang="en-US" b="0"/>
              <a:t>(Adults: </a:t>
            </a:r>
            <a:r>
              <a:rPr lang="en-US" b="0">
                <a:solidFill>
                  <a:schemeClr val="folHlink"/>
                </a:solidFill>
              </a:rPr>
              <a:t>he </a:t>
            </a:r>
            <a:r>
              <a:rPr lang="en-US" b="0">
                <a:solidFill>
                  <a:schemeClr val="folHlink"/>
                </a:solidFill>
                <a:sym typeface="Symbol" pitchFamily="-84" charset="2"/>
              </a:rPr>
              <a:t></a:t>
            </a:r>
            <a:r>
              <a:rPr lang="en-US" b="0">
                <a:solidFill>
                  <a:schemeClr val="folHlink"/>
                </a:solidFill>
              </a:rPr>
              <a:t> Jareth</a:t>
            </a:r>
            <a:r>
              <a:rPr lang="en-US" b="0"/>
              <a:t>)</a:t>
            </a:r>
          </a:p>
        </p:txBody>
      </p:sp>
      <p:pic>
        <p:nvPicPr>
          <p:cNvPr id="1665028" name="Picture 4"/>
          <p:cNvPicPr>
            <a:picLocks noChangeAspect="1" noChangeArrowheads="1"/>
          </p:cNvPicPr>
          <p:nvPr/>
        </p:nvPicPr>
        <p:blipFill>
          <a:blip r:embed="rId3"/>
          <a:srcRect/>
          <a:stretch>
            <a:fillRect/>
          </a:stretch>
        </p:blipFill>
        <p:spPr bwMode="auto">
          <a:xfrm>
            <a:off x="152400" y="1066800"/>
            <a:ext cx="1296988" cy="1735138"/>
          </a:xfrm>
          <a:prstGeom prst="rect">
            <a:avLst/>
          </a:prstGeom>
          <a:noFill/>
          <a:ln w="9525">
            <a:noFill/>
            <a:miter lim="800000"/>
            <a:headEnd/>
            <a:tailEnd/>
          </a:ln>
          <a:effectLst/>
        </p:spPr>
      </p:pic>
      <p:sp>
        <p:nvSpPr>
          <p:cNvPr id="1665029" name="Text Box 5"/>
          <p:cNvSpPr txBox="1">
            <a:spLocks noChangeArrowheads="1"/>
          </p:cNvSpPr>
          <p:nvPr/>
        </p:nvSpPr>
        <p:spPr bwMode="auto">
          <a:xfrm>
            <a:off x="1905000" y="1219200"/>
            <a:ext cx="70104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Crain &amp; McKee (1985): pronoun interpretation</a:t>
            </a:r>
          </a:p>
        </p:txBody>
      </p:sp>
      <p:sp>
        <p:nvSpPr>
          <p:cNvPr id="1665030" name="AutoShape 6"/>
          <p:cNvSpPr>
            <a:spLocks noChangeArrowheads="1"/>
          </p:cNvSpPr>
          <p:nvPr/>
        </p:nvSpPr>
        <p:spPr bwMode="auto">
          <a:xfrm>
            <a:off x="1600200" y="2133600"/>
            <a:ext cx="61722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65031" name="AutoShape 7"/>
          <p:cNvSpPr>
            <a:spLocks noChangeArrowheads="1"/>
          </p:cNvSpPr>
          <p:nvPr/>
        </p:nvSpPr>
        <p:spPr bwMode="auto">
          <a:xfrm>
            <a:off x="3124200" y="3657600"/>
            <a:ext cx="52578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65032" name="AutoShape 8"/>
          <p:cNvSpPr>
            <a:spLocks noChangeArrowheads="1"/>
          </p:cNvSpPr>
          <p:nvPr/>
        </p:nvSpPr>
        <p:spPr bwMode="auto">
          <a:xfrm>
            <a:off x="1676400" y="4038600"/>
            <a:ext cx="8382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cxnSp>
        <p:nvCxnSpPr>
          <p:cNvPr id="1665033" name="AutoShape 9"/>
          <p:cNvCxnSpPr>
            <a:cxnSpLocks noChangeShapeType="1"/>
            <a:stCxn id="1665030" idx="2"/>
            <a:endCxn id="1665031" idx="0"/>
          </p:cNvCxnSpPr>
          <p:nvPr/>
        </p:nvCxnSpPr>
        <p:spPr bwMode="auto">
          <a:xfrm>
            <a:off x="4686300" y="2514600"/>
            <a:ext cx="1066800" cy="1143000"/>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7074" name="Rectangle 2"/>
          <p:cNvSpPr>
            <a:spLocks noGrp="1" noChangeArrowheads="1"/>
          </p:cNvSpPr>
          <p:nvPr>
            <p:ph type="title"/>
          </p:nvPr>
        </p:nvSpPr>
        <p:spPr>
          <a:xfrm>
            <a:off x="685800" y="0"/>
            <a:ext cx="7772400" cy="1143000"/>
          </a:xfrm>
          <a:noFill/>
          <a:ln/>
        </p:spPr>
        <p:txBody>
          <a:bodyPr/>
          <a:lstStyle/>
          <a:p>
            <a:r>
              <a:rPr lang="en-US" sz="3200"/>
              <a:t>Another example of </a:t>
            </a:r>
            <a:br>
              <a:rPr lang="en-US" sz="3200"/>
            </a:br>
            <a:r>
              <a:rPr lang="en-US" sz="3200"/>
              <a:t>children’s constrained generalization</a:t>
            </a:r>
          </a:p>
        </p:txBody>
      </p:sp>
      <p:sp>
        <p:nvSpPr>
          <p:cNvPr id="1667075" name="Text Box 3"/>
          <p:cNvSpPr txBox="1">
            <a:spLocks noChangeArrowheads="1"/>
          </p:cNvSpPr>
          <p:nvPr/>
        </p:nvSpPr>
        <p:spPr bwMode="auto">
          <a:xfrm>
            <a:off x="1600200" y="2133600"/>
            <a:ext cx="7539038" cy="3013075"/>
          </a:xfrm>
          <a:prstGeom prst="rect">
            <a:avLst/>
          </a:prstGeom>
          <a:noFill/>
          <a:ln w="9525">
            <a:noFill/>
            <a:miter lim="800000"/>
            <a:headEnd/>
            <a:tailEnd/>
          </a:ln>
        </p:spPr>
        <p:txBody>
          <a:bodyPr>
            <a:prstTxWarp prst="textNoShape">
              <a:avLst/>
            </a:prstTxWarp>
            <a:spAutoFit/>
          </a:bodyPr>
          <a:lstStyle/>
          <a:p>
            <a:r>
              <a:rPr lang="en-US" b="0"/>
              <a:t>While Jareth danced around the throne room, </a:t>
            </a:r>
            <a:r>
              <a:rPr lang="en-US" b="0">
                <a:solidFill>
                  <a:schemeClr val="tx2"/>
                </a:solidFill>
              </a:rPr>
              <a:t>he</a:t>
            </a:r>
            <a:r>
              <a:rPr lang="en-US" b="0"/>
              <a:t> smiled.</a:t>
            </a:r>
          </a:p>
          <a:p>
            <a:r>
              <a:rPr lang="en-US" b="0"/>
              <a:t>(he = Jareth)</a:t>
            </a:r>
          </a:p>
          <a:p>
            <a:endParaRPr lang="en-US" b="0">
              <a:solidFill>
                <a:srgbClr val="DDB4FF"/>
              </a:solidFill>
            </a:endParaRPr>
          </a:p>
          <a:p>
            <a:r>
              <a:rPr lang="en-US" b="0">
                <a:solidFill>
                  <a:schemeClr val="tx2"/>
                </a:solidFill>
              </a:rPr>
              <a:t>He</a:t>
            </a:r>
            <a:r>
              <a:rPr lang="en-US" b="0"/>
              <a:t> smiled while Jareth danced around the throne room. </a:t>
            </a:r>
          </a:p>
          <a:p>
            <a:r>
              <a:rPr lang="en-US" b="0"/>
              <a:t>(Adults: </a:t>
            </a:r>
            <a:r>
              <a:rPr lang="en-US" b="0">
                <a:solidFill>
                  <a:schemeClr val="folHlink"/>
                </a:solidFill>
              </a:rPr>
              <a:t>he </a:t>
            </a:r>
            <a:r>
              <a:rPr lang="en-US" b="0">
                <a:solidFill>
                  <a:schemeClr val="folHlink"/>
                </a:solidFill>
                <a:sym typeface="Symbol" pitchFamily="-84" charset="2"/>
              </a:rPr>
              <a:t></a:t>
            </a:r>
            <a:r>
              <a:rPr lang="en-US" b="0">
                <a:solidFill>
                  <a:schemeClr val="folHlink"/>
                </a:solidFill>
              </a:rPr>
              <a:t> Jareth</a:t>
            </a:r>
            <a:r>
              <a:rPr lang="en-US" b="0"/>
              <a:t>)</a:t>
            </a:r>
          </a:p>
          <a:p>
            <a:r>
              <a:rPr lang="en-US" b="0"/>
              <a:t>(Children: </a:t>
            </a:r>
            <a:r>
              <a:rPr lang="en-US" b="0">
                <a:solidFill>
                  <a:schemeClr val="folHlink"/>
                </a:solidFill>
              </a:rPr>
              <a:t>he </a:t>
            </a:r>
            <a:r>
              <a:rPr lang="en-US" b="0">
                <a:solidFill>
                  <a:schemeClr val="folHlink"/>
                </a:solidFill>
                <a:sym typeface="Symbol" pitchFamily="-84" charset="2"/>
              </a:rPr>
              <a:t></a:t>
            </a:r>
            <a:r>
              <a:rPr lang="en-US" b="0">
                <a:solidFill>
                  <a:schemeClr val="folHlink"/>
                </a:solidFill>
              </a:rPr>
              <a:t> Jareth</a:t>
            </a:r>
            <a:r>
              <a:rPr lang="en-US" b="0"/>
              <a:t>)</a:t>
            </a:r>
          </a:p>
        </p:txBody>
      </p:sp>
      <p:pic>
        <p:nvPicPr>
          <p:cNvPr id="1667076" name="Picture 4"/>
          <p:cNvPicPr>
            <a:picLocks noChangeAspect="1" noChangeArrowheads="1"/>
          </p:cNvPicPr>
          <p:nvPr/>
        </p:nvPicPr>
        <p:blipFill>
          <a:blip r:embed="rId3"/>
          <a:srcRect/>
          <a:stretch>
            <a:fillRect/>
          </a:stretch>
        </p:blipFill>
        <p:spPr bwMode="auto">
          <a:xfrm>
            <a:off x="152400" y="1066800"/>
            <a:ext cx="1296988" cy="1735138"/>
          </a:xfrm>
          <a:prstGeom prst="rect">
            <a:avLst/>
          </a:prstGeom>
          <a:noFill/>
          <a:ln w="9525">
            <a:noFill/>
            <a:miter lim="800000"/>
            <a:headEnd/>
            <a:tailEnd/>
          </a:ln>
          <a:effectLst/>
        </p:spPr>
      </p:pic>
      <p:sp>
        <p:nvSpPr>
          <p:cNvPr id="1667077" name="Text Box 5"/>
          <p:cNvSpPr txBox="1">
            <a:spLocks noChangeArrowheads="1"/>
          </p:cNvSpPr>
          <p:nvPr/>
        </p:nvSpPr>
        <p:spPr bwMode="auto">
          <a:xfrm>
            <a:off x="1905000" y="1219200"/>
            <a:ext cx="70104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Crain &amp; McKee (1985): pronoun interpretation</a:t>
            </a:r>
          </a:p>
        </p:txBody>
      </p:sp>
      <p:sp>
        <p:nvSpPr>
          <p:cNvPr id="1667078" name="AutoShape 6"/>
          <p:cNvSpPr>
            <a:spLocks noChangeArrowheads="1"/>
          </p:cNvSpPr>
          <p:nvPr/>
        </p:nvSpPr>
        <p:spPr bwMode="auto">
          <a:xfrm>
            <a:off x="1600200" y="2133600"/>
            <a:ext cx="61722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67079" name="AutoShape 7"/>
          <p:cNvSpPr>
            <a:spLocks noChangeArrowheads="1"/>
          </p:cNvSpPr>
          <p:nvPr/>
        </p:nvSpPr>
        <p:spPr bwMode="auto">
          <a:xfrm>
            <a:off x="3124200" y="3657600"/>
            <a:ext cx="52578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67080" name="AutoShape 8"/>
          <p:cNvSpPr>
            <a:spLocks noChangeArrowheads="1"/>
          </p:cNvSpPr>
          <p:nvPr/>
        </p:nvSpPr>
        <p:spPr bwMode="auto">
          <a:xfrm>
            <a:off x="1676400" y="4038600"/>
            <a:ext cx="8382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cxnSp>
        <p:nvCxnSpPr>
          <p:cNvPr id="1667081" name="AutoShape 9"/>
          <p:cNvCxnSpPr>
            <a:cxnSpLocks noChangeShapeType="1"/>
            <a:stCxn id="1667078" idx="2"/>
            <a:endCxn id="1667079" idx="0"/>
          </p:cNvCxnSpPr>
          <p:nvPr/>
        </p:nvCxnSpPr>
        <p:spPr bwMode="auto">
          <a:xfrm>
            <a:off x="4686300" y="2514600"/>
            <a:ext cx="1066800" cy="1143000"/>
          </a:xfrm>
          <a:prstGeom prst="straightConnector1">
            <a:avLst/>
          </a:prstGeom>
          <a:noFill/>
          <a:ln w="9525">
            <a:solidFill>
              <a:schemeClr val="tx1"/>
            </a:solidFill>
            <a:round/>
            <a:headEnd/>
            <a:tailEnd type="triangle" w="med" len="med"/>
          </a:ln>
        </p:spPr>
      </p:cxnSp>
      <p:sp>
        <p:nvSpPr>
          <p:cNvPr id="1667082" name="Text Box 10"/>
          <p:cNvSpPr txBox="1">
            <a:spLocks noChangeArrowheads="1"/>
          </p:cNvSpPr>
          <p:nvPr/>
        </p:nvSpPr>
        <p:spPr bwMode="auto">
          <a:xfrm>
            <a:off x="974725" y="5610225"/>
            <a:ext cx="7254875" cy="1187450"/>
          </a:xfrm>
          <a:prstGeom prst="rect">
            <a:avLst/>
          </a:prstGeom>
          <a:noFill/>
          <a:ln w="9525">
            <a:noFill/>
            <a:miter lim="800000"/>
            <a:headEnd/>
            <a:tailEnd/>
          </a:ln>
        </p:spPr>
        <p:txBody>
          <a:bodyPr>
            <a:prstTxWarp prst="textNoShape">
              <a:avLst/>
            </a:prstTxWarp>
            <a:spAutoFit/>
          </a:bodyPr>
          <a:lstStyle/>
          <a:p>
            <a:r>
              <a:rPr lang="en-US" b="0">
                <a:solidFill>
                  <a:schemeClr val="tx2"/>
                </a:solidFill>
              </a:rPr>
              <a:t>Possible generalization fails: Order of pronoun and name matters.  Children seem to know this without being taught it.  Why?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22" name="Rectangle 2"/>
          <p:cNvSpPr>
            <a:spLocks noGrp="1" noChangeArrowheads="1"/>
          </p:cNvSpPr>
          <p:nvPr>
            <p:ph type="title"/>
          </p:nvPr>
        </p:nvSpPr>
        <p:spPr>
          <a:xfrm>
            <a:off x="685800" y="0"/>
            <a:ext cx="7772400" cy="1143000"/>
          </a:xfrm>
          <a:noFill/>
          <a:ln/>
        </p:spPr>
        <p:txBody>
          <a:bodyPr/>
          <a:lstStyle/>
          <a:p>
            <a:r>
              <a:rPr lang="en-US" sz="3200"/>
              <a:t>Another example of </a:t>
            </a:r>
            <a:br>
              <a:rPr lang="en-US" sz="3200"/>
            </a:br>
            <a:r>
              <a:rPr lang="en-US" sz="3200"/>
              <a:t>children’s constrained generalization</a:t>
            </a:r>
          </a:p>
        </p:txBody>
      </p:sp>
      <p:sp>
        <p:nvSpPr>
          <p:cNvPr id="1669123" name="Text Box 3"/>
          <p:cNvSpPr txBox="1">
            <a:spLocks noChangeArrowheads="1"/>
          </p:cNvSpPr>
          <p:nvPr/>
        </p:nvSpPr>
        <p:spPr bwMode="auto">
          <a:xfrm>
            <a:off x="1600200" y="2133600"/>
            <a:ext cx="7539038" cy="3013075"/>
          </a:xfrm>
          <a:prstGeom prst="rect">
            <a:avLst/>
          </a:prstGeom>
          <a:noFill/>
          <a:ln w="9525">
            <a:noFill/>
            <a:miter lim="800000"/>
            <a:headEnd/>
            <a:tailEnd/>
          </a:ln>
        </p:spPr>
        <p:txBody>
          <a:bodyPr>
            <a:prstTxWarp prst="textNoShape">
              <a:avLst/>
            </a:prstTxWarp>
            <a:spAutoFit/>
          </a:bodyPr>
          <a:lstStyle/>
          <a:p>
            <a:r>
              <a:rPr lang="en-US" b="0"/>
              <a:t>While Jareth danced around the throne room, </a:t>
            </a:r>
            <a:r>
              <a:rPr lang="en-US" b="0">
                <a:solidFill>
                  <a:schemeClr val="tx2"/>
                </a:solidFill>
              </a:rPr>
              <a:t>he</a:t>
            </a:r>
            <a:r>
              <a:rPr lang="en-US" b="0"/>
              <a:t> smiled.</a:t>
            </a:r>
          </a:p>
          <a:p>
            <a:r>
              <a:rPr lang="en-US" b="0"/>
              <a:t>(he = Jareth)</a:t>
            </a:r>
          </a:p>
          <a:p>
            <a:endParaRPr lang="en-US" b="0">
              <a:solidFill>
                <a:srgbClr val="DDB4FF"/>
              </a:solidFill>
            </a:endParaRPr>
          </a:p>
          <a:p>
            <a:r>
              <a:rPr lang="en-US" b="0">
                <a:solidFill>
                  <a:schemeClr val="tx2"/>
                </a:solidFill>
              </a:rPr>
              <a:t>He</a:t>
            </a:r>
            <a:r>
              <a:rPr lang="en-US" b="0"/>
              <a:t> smiled while Jareth danced around the throne room. </a:t>
            </a:r>
          </a:p>
          <a:p>
            <a:r>
              <a:rPr lang="en-US" b="0"/>
              <a:t>(Adults: </a:t>
            </a:r>
            <a:r>
              <a:rPr lang="en-US" b="0">
                <a:solidFill>
                  <a:schemeClr val="folHlink"/>
                </a:solidFill>
              </a:rPr>
              <a:t>he </a:t>
            </a:r>
            <a:r>
              <a:rPr lang="en-US" b="0">
                <a:solidFill>
                  <a:schemeClr val="folHlink"/>
                </a:solidFill>
                <a:sym typeface="Symbol" pitchFamily="-84" charset="2"/>
              </a:rPr>
              <a:t></a:t>
            </a:r>
            <a:r>
              <a:rPr lang="en-US" b="0">
                <a:solidFill>
                  <a:schemeClr val="folHlink"/>
                </a:solidFill>
              </a:rPr>
              <a:t> Jareth</a:t>
            </a:r>
            <a:r>
              <a:rPr lang="en-US" b="0"/>
              <a:t>)</a:t>
            </a:r>
          </a:p>
          <a:p>
            <a:r>
              <a:rPr lang="en-US" b="0"/>
              <a:t>(Children: </a:t>
            </a:r>
            <a:r>
              <a:rPr lang="en-US" b="0">
                <a:solidFill>
                  <a:schemeClr val="folHlink"/>
                </a:solidFill>
              </a:rPr>
              <a:t>he </a:t>
            </a:r>
            <a:r>
              <a:rPr lang="en-US" b="0">
                <a:solidFill>
                  <a:schemeClr val="folHlink"/>
                </a:solidFill>
                <a:sym typeface="Symbol" pitchFamily="-84" charset="2"/>
              </a:rPr>
              <a:t></a:t>
            </a:r>
            <a:r>
              <a:rPr lang="en-US" b="0">
                <a:solidFill>
                  <a:schemeClr val="folHlink"/>
                </a:solidFill>
              </a:rPr>
              <a:t> Jareth</a:t>
            </a:r>
            <a:r>
              <a:rPr lang="en-US" b="0"/>
              <a:t>)</a:t>
            </a:r>
          </a:p>
        </p:txBody>
      </p:sp>
      <p:pic>
        <p:nvPicPr>
          <p:cNvPr id="1669124" name="Picture 4"/>
          <p:cNvPicPr>
            <a:picLocks noChangeAspect="1" noChangeArrowheads="1"/>
          </p:cNvPicPr>
          <p:nvPr/>
        </p:nvPicPr>
        <p:blipFill>
          <a:blip r:embed="rId3"/>
          <a:srcRect/>
          <a:stretch>
            <a:fillRect/>
          </a:stretch>
        </p:blipFill>
        <p:spPr bwMode="auto">
          <a:xfrm>
            <a:off x="152400" y="1066800"/>
            <a:ext cx="1296988" cy="1735138"/>
          </a:xfrm>
          <a:prstGeom prst="rect">
            <a:avLst/>
          </a:prstGeom>
          <a:noFill/>
          <a:ln w="9525">
            <a:noFill/>
            <a:miter lim="800000"/>
            <a:headEnd/>
            <a:tailEnd/>
          </a:ln>
          <a:effectLst/>
        </p:spPr>
      </p:pic>
      <p:sp>
        <p:nvSpPr>
          <p:cNvPr id="1669125" name="Text Box 5"/>
          <p:cNvSpPr txBox="1">
            <a:spLocks noChangeArrowheads="1"/>
          </p:cNvSpPr>
          <p:nvPr/>
        </p:nvSpPr>
        <p:spPr bwMode="auto">
          <a:xfrm>
            <a:off x="1905000" y="1219200"/>
            <a:ext cx="70104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Crain &amp; McKee (1985): pronoun interpretation</a:t>
            </a:r>
          </a:p>
        </p:txBody>
      </p:sp>
      <p:sp>
        <p:nvSpPr>
          <p:cNvPr id="1669126" name="AutoShape 6"/>
          <p:cNvSpPr>
            <a:spLocks noChangeArrowheads="1"/>
          </p:cNvSpPr>
          <p:nvPr/>
        </p:nvSpPr>
        <p:spPr bwMode="auto">
          <a:xfrm>
            <a:off x="1600200" y="2133600"/>
            <a:ext cx="61722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69127" name="AutoShape 7"/>
          <p:cNvSpPr>
            <a:spLocks noChangeArrowheads="1"/>
          </p:cNvSpPr>
          <p:nvPr/>
        </p:nvSpPr>
        <p:spPr bwMode="auto">
          <a:xfrm>
            <a:off x="3124200" y="3657600"/>
            <a:ext cx="52578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sp>
        <p:nvSpPr>
          <p:cNvPr id="1669128" name="AutoShape 8"/>
          <p:cNvSpPr>
            <a:spLocks noChangeArrowheads="1"/>
          </p:cNvSpPr>
          <p:nvPr/>
        </p:nvSpPr>
        <p:spPr bwMode="auto">
          <a:xfrm>
            <a:off x="1676400" y="4038600"/>
            <a:ext cx="838200" cy="381000"/>
          </a:xfrm>
          <a:prstGeom prst="roundRect">
            <a:avLst>
              <a:gd name="adj" fmla="val 16667"/>
            </a:avLst>
          </a:prstGeom>
          <a:solidFill>
            <a:schemeClr val="accent1">
              <a:alpha val="25999"/>
            </a:schemeClr>
          </a:solidFill>
          <a:ln w="9525">
            <a:solidFill>
              <a:schemeClr val="tx1"/>
            </a:solidFill>
            <a:round/>
            <a:headEnd/>
            <a:tailEnd/>
          </a:ln>
        </p:spPr>
        <p:txBody>
          <a:bodyPr wrap="none" anchor="ctr">
            <a:prstTxWarp prst="textNoShape">
              <a:avLst/>
            </a:prstTxWarp>
          </a:bodyPr>
          <a:lstStyle/>
          <a:p>
            <a:endParaRPr lang="en-US"/>
          </a:p>
        </p:txBody>
      </p:sp>
      <p:cxnSp>
        <p:nvCxnSpPr>
          <p:cNvPr id="1669129" name="AutoShape 9"/>
          <p:cNvCxnSpPr>
            <a:cxnSpLocks noChangeShapeType="1"/>
            <a:stCxn id="1669126" idx="2"/>
            <a:endCxn id="1669127" idx="0"/>
          </p:cNvCxnSpPr>
          <p:nvPr/>
        </p:nvCxnSpPr>
        <p:spPr bwMode="auto">
          <a:xfrm>
            <a:off x="4686300" y="2514600"/>
            <a:ext cx="1066800" cy="1143000"/>
          </a:xfrm>
          <a:prstGeom prst="straightConnector1">
            <a:avLst/>
          </a:prstGeom>
          <a:noFill/>
          <a:ln w="9525">
            <a:solidFill>
              <a:schemeClr val="tx1"/>
            </a:solidFill>
            <a:round/>
            <a:headEnd/>
            <a:tailEnd type="triangle" w="med" len="med"/>
          </a:ln>
        </p:spPr>
      </p:cxnSp>
      <p:sp>
        <p:nvSpPr>
          <p:cNvPr id="1669130" name="Text Box 10"/>
          <p:cNvSpPr txBox="1">
            <a:spLocks noChangeArrowheads="1"/>
          </p:cNvSpPr>
          <p:nvPr/>
        </p:nvSpPr>
        <p:spPr bwMode="auto">
          <a:xfrm>
            <a:off x="974725" y="5610225"/>
            <a:ext cx="7254875" cy="1187450"/>
          </a:xfrm>
          <a:prstGeom prst="rect">
            <a:avLst/>
          </a:prstGeom>
          <a:noFill/>
          <a:ln w="9525">
            <a:noFill/>
            <a:miter lim="800000"/>
            <a:headEnd/>
            <a:tailEnd/>
          </a:ln>
        </p:spPr>
        <p:txBody>
          <a:bodyPr>
            <a:prstTxWarp prst="textNoShape">
              <a:avLst/>
            </a:prstTxWarp>
            <a:spAutoFit/>
          </a:bodyPr>
          <a:lstStyle/>
          <a:p>
            <a:r>
              <a:rPr lang="en-US" b="0">
                <a:solidFill>
                  <a:schemeClr val="tx2"/>
                </a:solidFill>
              </a:rPr>
              <a:t>Answer: Prior knowledge about interpreting pronouns in sentences.  This constraint is structure-dependent, it turns out.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1170" name="Rectangle 2"/>
          <p:cNvSpPr>
            <a:spLocks noGrp="1" noChangeArrowheads="1"/>
          </p:cNvSpPr>
          <p:nvPr>
            <p:ph type="title"/>
          </p:nvPr>
        </p:nvSpPr>
        <p:spPr>
          <a:xfrm>
            <a:off x="685800" y="0"/>
            <a:ext cx="7772400" cy="1143000"/>
          </a:xfrm>
          <a:noFill/>
          <a:ln/>
        </p:spPr>
        <p:txBody>
          <a:bodyPr/>
          <a:lstStyle/>
          <a:p>
            <a:r>
              <a:rPr lang="en-US" sz="3200"/>
              <a:t>Another example of </a:t>
            </a:r>
            <a:br>
              <a:rPr lang="en-US" sz="3200"/>
            </a:br>
            <a:r>
              <a:rPr lang="en-US" sz="3200"/>
              <a:t>children’s constrained generalization</a:t>
            </a:r>
          </a:p>
        </p:txBody>
      </p:sp>
      <p:sp>
        <p:nvSpPr>
          <p:cNvPr id="1671171" name="Text Box 3"/>
          <p:cNvSpPr txBox="1">
            <a:spLocks noChangeArrowheads="1"/>
          </p:cNvSpPr>
          <p:nvPr/>
        </p:nvSpPr>
        <p:spPr bwMode="auto">
          <a:xfrm>
            <a:off x="1976438" y="2133600"/>
            <a:ext cx="7162800" cy="3749675"/>
          </a:xfrm>
          <a:prstGeom prst="rect">
            <a:avLst/>
          </a:prstGeom>
          <a:noFill/>
          <a:ln w="9525">
            <a:noFill/>
            <a:miter lim="800000"/>
            <a:headEnd/>
            <a:tailEnd/>
          </a:ln>
        </p:spPr>
        <p:txBody>
          <a:bodyPr>
            <a:prstTxWarp prst="textNoShape">
              <a:avLst/>
            </a:prstTxWarp>
            <a:spAutoFit/>
          </a:bodyPr>
          <a:lstStyle/>
          <a:p>
            <a:r>
              <a:rPr lang="en-US" sz="2000" b="0"/>
              <a:t>While </a:t>
            </a:r>
            <a:r>
              <a:rPr lang="en-US" sz="2000" b="0">
                <a:solidFill>
                  <a:schemeClr val="tx2"/>
                </a:solidFill>
              </a:rPr>
              <a:t>he</a:t>
            </a:r>
            <a:r>
              <a:rPr lang="en-US" sz="2000" b="0"/>
              <a:t> danced around the throne room, Jareth smiled.</a:t>
            </a:r>
          </a:p>
          <a:p>
            <a:r>
              <a:rPr lang="en-US" sz="2000" b="0"/>
              <a:t>(he = Jareth)</a:t>
            </a:r>
          </a:p>
          <a:p>
            <a:endParaRPr lang="en-US" sz="2000" b="0"/>
          </a:p>
          <a:p>
            <a:r>
              <a:rPr lang="en-US" sz="2000" b="0"/>
              <a:t>Jareth smiled while </a:t>
            </a:r>
            <a:r>
              <a:rPr lang="en-US" sz="2000" b="0">
                <a:solidFill>
                  <a:schemeClr val="tx2"/>
                </a:solidFill>
              </a:rPr>
              <a:t>he</a:t>
            </a:r>
            <a:r>
              <a:rPr lang="en-US" sz="2000" b="0"/>
              <a:t> danced around the throne room.  </a:t>
            </a:r>
          </a:p>
          <a:p>
            <a:r>
              <a:rPr lang="en-US" sz="2000" b="0"/>
              <a:t>(he = Jareth)</a:t>
            </a:r>
          </a:p>
          <a:p>
            <a:endParaRPr lang="en-US" sz="2000" b="0"/>
          </a:p>
          <a:p>
            <a:r>
              <a:rPr lang="en-US" sz="2000" b="0"/>
              <a:t>While Jareth danced around the throne room, </a:t>
            </a:r>
            <a:r>
              <a:rPr lang="en-US" sz="2000" b="0">
                <a:solidFill>
                  <a:schemeClr val="tx2"/>
                </a:solidFill>
              </a:rPr>
              <a:t>he</a:t>
            </a:r>
            <a:r>
              <a:rPr lang="en-US" sz="2000" b="0"/>
              <a:t> smiled.</a:t>
            </a:r>
          </a:p>
          <a:p>
            <a:r>
              <a:rPr lang="en-US" sz="2000" b="0"/>
              <a:t>(he = Jareth)</a:t>
            </a:r>
          </a:p>
          <a:p>
            <a:endParaRPr lang="en-US" sz="2000" b="0"/>
          </a:p>
          <a:p>
            <a:r>
              <a:rPr lang="en-US" sz="2000" b="0">
                <a:solidFill>
                  <a:schemeClr val="tx2"/>
                </a:solidFill>
              </a:rPr>
              <a:t>He</a:t>
            </a:r>
            <a:r>
              <a:rPr lang="en-US" sz="2000" b="0"/>
              <a:t> smiled while Jareth danced around the throne room.</a:t>
            </a:r>
          </a:p>
          <a:p>
            <a:r>
              <a:rPr lang="en-US" sz="2000" b="0">
                <a:solidFill>
                  <a:schemeClr val="folHlink"/>
                </a:solidFill>
              </a:rPr>
              <a:t>(he </a:t>
            </a:r>
            <a:r>
              <a:rPr lang="en-US" sz="2000" b="0">
                <a:solidFill>
                  <a:schemeClr val="folHlink"/>
                </a:solidFill>
                <a:sym typeface="Symbol" pitchFamily="-84" charset="2"/>
              </a:rPr>
              <a:t> Jareth)</a:t>
            </a:r>
            <a:endParaRPr lang="en-US" sz="2000" b="0"/>
          </a:p>
          <a:p>
            <a:endParaRPr lang="en-US" sz="2000" b="0">
              <a:solidFill>
                <a:srgbClr val="DDB4FF"/>
              </a:solidFill>
            </a:endParaRPr>
          </a:p>
        </p:txBody>
      </p:sp>
      <p:pic>
        <p:nvPicPr>
          <p:cNvPr id="1671172" name="Picture 4"/>
          <p:cNvPicPr>
            <a:picLocks noChangeAspect="1" noChangeArrowheads="1"/>
          </p:cNvPicPr>
          <p:nvPr/>
        </p:nvPicPr>
        <p:blipFill>
          <a:blip r:embed="rId3"/>
          <a:srcRect/>
          <a:stretch>
            <a:fillRect/>
          </a:stretch>
        </p:blipFill>
        <p:spPr bwMode="auto">
          <a:xfrm>
            <a:off x="376238" y="1066800"/>
            <a:ext cx="1296987" cy="1735138"/>
          </a:xfrm>
          <a:prstGeom prst="rect">
            <a:avLst/>
          </a:prstGeom>
          <a:noFill/>
          <a:ln w="9525">
            <a:noFill/>
            <a:miter lim="800000"/>
            <a:headEnd/>
            <a:tailEnd/>
          </a:ln>
          <a:effectLst/>
        </p:spPr>
      </p:pic>
      <p:sp>
        <p:nvSpPr>
          <p:cNvPr id="1671173" name="AutoShape 5"/>
          <p:cNvSpPr>
            <a:spLocks noChangeArrowheads="1"/>
          </p:cNvSpPr>
          <p:nvPr/>
        </p:nvSpPr>
        <p:spPr bwMode="auto">
          <a:xfrm>
            <a:off x="1900238" y="3810000"/>
            <a:ext cx="7091362" cy="1905000"/>
          </a:xfrm>
          <a:prstGeom prst="roundRect">
            <a:avLst>
              <a:gd name="adj" fmla="val 16667"/>
            </a:avLst>
          </a:prstGeom>
          <a:noFill/>
          <a:ln w="47625">
            <a:solidFill>
              <a:schemeClr val="accent1"/>
            </a:solidFill>
            <a:round/>
            <a:headEnd/>
            <a:tailEnd/>
          </a:ln>
        </p:spPr>
        <p:txBody>
          <a:bodyPr wrap="none" anchor="ctr">
            <a:prstTxWarp prst="textNoShape">
              <a:avLst/>
            </a:prstTxWarp>
          </a:bodyPr>
          <a:lstStyle/>
          <a:p>
            <a:endParaRPr lang="en-US"/>
          </a:p>
        </p:txBody>
      </p:sp>
      <p:sp>
        <p:nvSpPr>
          <p:cNvPr id="1671174" name="AutoShape 6"/>
          <p:cNvSpPr>
            <a:spLocks noChangeArrowheads="1"/>
          </p:cNvSpPr>
          <p:nvPr/>
        </p:nvSpPr>
        <p:spPr bwMode="auto">
          <a:xfrm>
            <a:off x="1905000" y="1981200"/>
            <a:ext cx="7086600" cy="1752600"/>
          </a:xfrm>
          <a:prstGeom prst="roundRect">
            <a:avLst>
              <a:gd name="adj" fmla="val 16667"/>
            </a:avLst>
          </a:prstGeom>
          <a:noFill/>
          <a:ln w="38100">
            <a:solidFill>
              <a:schemeClr val="tx2"/>
            </a:solidFill>
            <a:round/>
            <a:headEnd/>
            <a:tailEnd/>
          </a:ln>
        </p:spPr>
        <p:txBody>
          <a:bodyPr wrap="none" anchor="ctr">
            <a:prstTxWarp prst="textNoShape">
              <a:avLst/>
            </a:prstTxWarp>
          </a:bodyPr>
          <a:lstStyle/>
          <a:p>
            <a:endParaRPr lang="en-US"/>
          </a:p>
        </p:txBody>
      </p:sp>
      <p:sp>
        <p:nvSpPr>
          <p:cNvPr id="1671175" name="Text Box 7"/>
          <p:cNvSpPr txBox="1">
            <a:spLocks noChangeArrowheads="1"/>
          </p:cNvSpPr>
          <p:nvPr/>
        </p:nvSpPr>
        <p:spPr bwMode="auto">
          <a:xfrm>
            <a:off x="1905000" y="1219200"/>
            <a:ext cx="57912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Crain &amp; McKee (1985): Summary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3218" name="Rectangle 2"/>
          <p:cNvSpPr>
            <a:spLocks noGrp="1" noChangeArrowheads="1"/>
          </p:cNvSpPr>
          <p:nvPr>
            <p:ph type="title"/>
          </p:nvPr>
        </p:nvSpPr>
        <p:spPr>
          <a:xfrm>
            <a:off x="685800" y="0"/>
            <a:ext cx="7772400" cy="1143000"/>
          </a:xfrm>
          <a:noFill/>
          <a:ln/>
        </p:spPr>
        <p:txBody>
          <a:bodyPr/>
          <a:lstStyle/>
          <a:p>
            <a:r>
              <a:rPr lang="en-US" sz="3200"/>
              <a:t>Another example of </a:t>
            </a:r>
            <a:br>
              <a:rPr lang="en-US" sz="3200"/>
            </a:br>
            <a:r>
              <a:rPr lang="en-US" sz="3200"/>
              <a:t>children’s constrained generalization</a:t>
            </a:r>
          </a:p>
        </p:txBody>
      </p:sp>
      <p:sp>
        <p:nvSpPr>
          <p:cNvPr id="1673219" name="Text Box 3"/>
          <p:cNvSpPr txBox="1">
            <a:spLocks noChangeArrowheads="1"/>
          </p:cNvSpPr>
          <p:nvPr/>
        </p:nvSpPr>
        <p:spPr bwMode="auto">
          <a:xfrm>
            <a:off x="533400" y="1981200"/>
            <a:ext cx="8305800" cy="4108450"/>
          </a:xfrm>
          <a:prstGeom prst="rect">
            <a:avLst/>
          </a:prstGeom>
          <a:noFill/>
          <a:ln w="9525">
            <a:noFill/>
            <a:miter lim="800000"/>
            <a:headEnd/>
            <a:tailEnd/>
          </a:ln>
        </p:spPr>
        <p:txBody>
          <a:bodyPr>
            <a:prstTxWarp prst="textNoShape">
              <a:avLst/>
            </a:prstTxWarp>
            <a:spAutoFit/>
          </a:bodyPr>
          <a:lstStyle/>
          <a:p>
            <a:r>
              <a:rPr lang="en-US" b="0"/>
              <a:t>The point: Children generalize only in a very specific way.  In particular, they don’t just generalize everything that they can.  Their generalizations appear to be constrained. </a:t>
            </a:r>
          </a:p>
          <a:p>
            <a:endParaRPr lang="en-US" b="0"/>
          </a:p>
          <a:p>
            <a:r>
              <a:rPr lang="en-US" b="0"/>
              <a:t>Nativist idea for how their generalizations/hypotheses are constrained: innate knowledge.</a:t>
            </a:r>
          </a:p>
          <a:p>
            <a:endParaRPr lang="en-US" b="0"/>
          </a:p>
          <a:p>
            <a:r>
              <a:rPr lang="en-US" b="0"/>
              <a:t>Linguistic nativist idea for how their generalizations/hypotheses are constrained: innate knowledge about language.</a:t>
            </a:r>
          </a:p>
          <a:p>
            <a:endParaRPr lang="en-US" b="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5266" name="Rectangle 2"/>
          <p:cNvSpPr>
            <a:spLocks noGrp="1" noChangeArrowheads="1"/>
          </p:cNvSpPr>
          <p:nvPr>
            <p:ph type="title"/>
          </p:nvPr>
        </p:nvSpPr>
        <p:spPr>
          <a:xfrm>
            <a:off x="0" y="152400"/>
            <a:ext cx="9144000" cy="1143000"/>
          </a:xfrm>
        </p:spPr>
        <p:txBody>
          <a:bodyPr/>
          <a:lstStyle/>
          <a:p>
            <a:r>
              <a:rPr lang="en-US" sz="3200"/>
              <a:t>Poverty of the Stimulus leads to Prior Knowledge about Language: Summary of Logic</a:t>
            </a:r>
          </a:p>
        </p:txBody>
      </p:sp>
      <p:sp>
        <p:nvSpPr>
          <p:cNvPr id="1675267" name="Text Box 3"/>
          <p:cNvSpPr txBox="1">
            <a:spLocks noChangeArrowheads="1"/>
          </p:cNvSpPr>
          <p:nvPr/>
        </p:nvSpPr>
        <p:spPr bwMode="auto">
          <a:xfrm>
            <a:off x="381000" y="1600200"/>
            <a:ext cx="8382000" cy="4473575"/>
          </a:xfrm>
          <a:prstGeom prst="rect">
            <a:avLst/>
          </a:prstGeom>
          <a:noFill/>
          <a:ln w="9525">
            <a:noFill/>
            <a:miter lim="800000"/>
            <a:headEnd/>
            <a:tailEnd/>
          </a:ln>
        </p:spPr>
        <p:txBody>
          <a:bodyPr>
            <a:prstTxWarp prst="textNoShape">
              <a:avLst/>
            </a:prstTxWarp>
            <a:spAutoFit/>
          </a:bodyPr>
          <a:lstStyle/>
          <a:p>
            <a:pPr marL="457200" indent="-457200">
              <a:buFont typeface="Arial" pitchFamily="-84" charset="0"/>
              <a:buAutoNum type="arabicParenR"/>
            </a:pPr>
            <a:r>
              <a:rPr lang="en-US" b="0"/>
              <a:t>Suppose there are some </a:t>
            </a:r>
            <a:r>
              <a:rPr lang="en-US" b="0">
                <a:solidFill>
                  <a:schemeClr val="accent2"/>
                </a:solidFill>
              </a:rPr>
              <a:t>data</a:t>
            </a:r>
            <a:r>
              <a:rPr lang="en-US" b="0"/>
              <a:t>.</a:t>
            </a:r>
          </a:p>
          <a:p>
            <a:pPr marL="457200" indent="-457200">
              <a:buFont typeface="Arial" pitchFamily="-84" charset="0"/>
              <a:buAutoNum type="arabicParenR"/>
            </a:pPr>
            <a:endParaRPr lang="en-US" b="0"/>
          </a:p>
          <a:p>
            <a:pPr marL="457200" indent="-457200">
              <a:buFont typeface="Arial" pitchFamily="-84" charset="0"/>
              <a:buAutoNum type="arabicParenR"/>
            </a:pPr>
            <a:r>
              <a:rPr lang="en-US" b="0"/>
              <a:t>Suppose there is at least one </a:t>
            </a:r>
            <a:r>
              <a:rPr lang="en-US" b="0">
                <a:solidFill>
                  <a:schemeClr val="folHlink"/>
                </a:solidFill>
              </a:rPr>
              <a:t>incorrect hypothesis</a:t>
            </a:r>
            <a:r>
              <a:rPr lang="en-US" b="0"/>
              <a:t> </a:t>
            </a:r>
            <a:r>
              <a:rPr lang="en-US" b="0">
                <a:solidFill>
                  <a:schemeClr val="folHlink"/>
                </a:solidFill>
              </a:rPr>
              <a:t>compatible with the data</a:t>
            </a:r>
            <a:r>
              <a:rPr lang="en-US" b="0"/>
              <a:t>.</a:t>
            </a:r>
          </a:p>
          <a:p>
            <a:pPr marL="457200" indent="-457200">
              <a:buFont typeface="Arial" pitchFamily="-84" charset="0"/>
              <a:buAutoNum type="arabicParenR"/>
            </a:pPr>
            <a:endParaRPr lang="en-US" b="0"/>
          </a:p>
          <a:p>
            <a:pPr marL="457200" indent="-457200">
              <a:buFont typeface="Arial" pitchFamily="-84" charset="0"/>
              <a:buAutoNum type="arabicParenR"/>
            </a:pPr>
            <a:r>
              <a:rPr lang="en-US" b="0"/>
              <a:t>Suppose children behave as if they </a:t>
            </a:r>
            <a:r>
              <a:rPr lang="en-US" b="0">
                <a:solidFill>
                  <a:schemeClr val="tx2"/>
                </a:solidFill>
              </a:rPr>
              <a:t>never entertain incorrect hypotheses</a:t>
            </a:r>
            <a:r>
              <a:rPr lang="en-US" b="0"/>
              <a:t>.</a:t>
            </a:r>
          </a:p>
          <a:p>
            <a:pPr marL="457200" indent="-457200">
              <a:buFont typeface="Arial" pitchFamily="-84" charset="0"/>
              <a:buNone/>
            </a:pPr>
            <a:r>
              <a:rPr lang="en-US" b="0"/>
              <a:t>	</a:t>
            </a:r>
          </a:p>
          <a:p>
            <a:pPr marL="457200" indent="-457200">
              <a:buFont typeface="Arial" pitchFamily="-84" charset="0"/>
              <a:buAutoNum type="arabicParenR"/>
            </a:pPr>
            <a:endParaRPr lang="en-US" b="0"/>
          </a:p>
          <a:p>
            <a:pPr marL="457200" indent="-457200">
              <a:buFont typeface="Arial" pitchFamily="-84" charset="0"/>
              <a:buNone/>
            </a:pPr>
            <a:r>
              <a:rPr lang="en-US" b="0"/>
              <a:t>Conclusion: </a:t>
            </a:r>
            <a:r>
              <a:rPr lang="en-US" b="0">
                <a:solidFill>
                  <a:schemeClr val="tx2"/>
                </a:solidFill>
              </a:rPr>
              <a:t>Children possess prior (innate) knowledge ruling out the incorrect hypotheses from consideration.</a:t>
            </a:r>
          </a:p>
          <a:p>
            <a:pPr marL="457200" indent="-457200">
              <a:buFont typeface="Arial" pitchFamily="-84" charset="0"/>
              <a:buNone/>
            </a:pPr>
            <a:endParaRPr lang="en-US" b="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7314" name="Rectangle 2"/>
          <p:cNvSpPr>
            <a:spLocks noGrp="1" noChangeArrowheads="1"/>
          </p:cNvSpPr>
          <p:nvPr>
            <p:ph type="title"/>
          </p:nvPr>
        </p:nvSpPr>
        <p:spPr>
          <a:xfrm>
            <a:off x="685800" y="762000"/>
            <a:ext cx="7772400" cy="1143000"/>
          </a:xfrm>
        </p:spPr>
        <p:txBody>
          <a:bodyPr/>
          <a:lstStyle/>
          <a:p>
            <a:r>
              <a:rPr lang="en-US" sz="3200"/>
              <a:t>Questions?</a:t>
            </a:r>
          </a:p>
        </p:txBody>
      </p:sp>
      <p:pic>
        <p:nvPicPr>
          <p:cNvPr id="1677315" name="Picture 3"/>
          <p:cNvPicPr>
            <a:picLocks noChangeAspect="1" noChangeArrowheads="1"/>
          </p:cNvPicPr>
          <p:nvPr/>
        </p:nvPicPr>
        <p:blipFill>
          <a:blip r:embed="rId3"/>
          <a:srcRect/>
          <a:stretch>
            <a:fillRect/>
          </a:stretch>
        </p:blipFill>
        <p:spPr bwMode="auto">
          <a:xfrm>
            <a:off x="3352800" y="1676400"/>
            <a:ext cx="2347913" cy="3530600"/>
          </a:xfrm>
          <a:prstGeom prst="rect">
            <a:avLst/>
          </a:prstGeom>
          <a:noFill/>
          <a:ln w="9525">
            <a:noFill/>
            <a:miter lim="800000"/>
            <a:headEnd/>
            <a:tailEnd/>
          </a:ln>
          <a:effectLst/>
        </p:spPr>
      </p:pic>
      <p:sp>
        <p:nvSpPr>
          <p:cNvPr id="1677316" name="Rectangle 4"/>
          <p:cNvSpPr>
            <a:spLocks noChangeArrowheads="1"/>
          </p:cNvSpPr>
          <p:nvPr/>
        </p:nvSpPr>
        <p:spPr bwMode="auto">
          <a:xfrm>
            <a:off x="838200" y="53340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b="0">
                <a:solidFill>
                  <a:schemeClr val="folHlink"/>
                </a:solidFill>
                <a:ea typeface="Osaka" pitchFamily="-84" charset="-128"/>
                <a:cs typeface="Osaka" pitchFamily="-84" charset="-128"/>
              </a:rPr>
              <a:t>You should be able to do up through question 11 on the review questions and up through question 2 on HW3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4914" name="Rectangle 2"/>
          <p:cNvSpPr>
            <a:spLocks noGrp="1" noChangeArrowheads="1"/>
          </p:cNvSpPr>
          <p:nvPr>
            <p:ph type="title"/>
          </p:nvPr>
        </p:nvSpPr>
        <p:spPr>
          <a:xfrm>
            <a:off x="609600" y="0"/>
            <a:ext cx="7772400" cy="1143000"/>
          </a:xfrm>
          <a:noFill/>
          <a:ln/>
        </p:spPr>
        <p:txBody>
          <a:bodyPr/>
          <a:lstStyle/>
          <a:p>
            <a:r>
              <a:rPr lang="en-US" sz="3200"/>
              <a:t>About Children Learning Language</a:t>
            </a:r>
          </a:p>
        </p:txBody>
      </p:sp>
      <p:sp>
        <p:nvSpPr>
          <p:cNvPr id="1574915" name="Text Box 3"/>
          <p:cNvSpPr txBox="1">
            <a:spLocks noChangeArrowheads="1"/>
          </p:cNvSpPr>
          <p:nvPr/>
        </p:nvSpPr>
        <p:spPr bwMode="auto">
          <a:xfrm>
            <a:off x="304800" y="1371600"/>
            <a:ext cx="8610600" cy="4473575"/>
          </a:xfrm>
          <a:prstGeom prst="rect">
            <a:avLst/>
          </a:prstGeom>
          <a:noFill/>
          <a:ln w="9525">
            <a:noFill/>
            <a:miter lim="800000"/>
            <a:headEnd/>
            <a:tailEnd/>
          </a:ln>
        </p:spPr>
        <p:txBody>
          <a:bodyPr>
            <a:prstTxWarp prst="textNoShape">
              <a:avLst/>
            </a:prstTxWarp>
            <a:spAutoFit/>
          </a:bodyPr>
          <a:lstStyle/>
          <a:p>
            <a:r>
              <a:rPr lang="en-US" b="0"/>
              <a:t>Adult knowledge: rules &amp; patterns that generate the items that are part of the language. (mental grammar)</a:t>
            </a:r>
          </a:p>
          <a:p>
            <a:endParaRPr lang="en-US" b="0"/>
          </a:p>
          <a:p>
            <a:endParaRPr lang="en-US" b="0"/>
          </a:p>
          <a:p>
            <a:r>
              <a:rPr lang="en-US" b="0"/>
              <a:t>The child’s job: figure out the rules that generate the items that belong in the language and that don’t generate items that don’t belong in the language.</a:t>
            </a:r>
          </a:p>
          <a:p>
            <a:endParaRPr lang="en-US" b="0"/>
          </a:p>
          <a:p>
            <a:r>
              <a:rPr lang="en-US" b="0"/>
              <a:t>For example, the child wants rules to generate </a:t>
            </a:r>
          </a:p>
          <a:p>
            <a:r>
              <a:rPr lang="en-US" b="0"/>
              <a:t>   “</a:t>
            </a:r>
            <a:r>
              <a:rPr lang="en-US" b="0">
                <a:solidFill>
                  <a:schemeClr val="tx2"/>
                </a:solidFill>
              </a:rPr>
              <a:t>Hoggle is definitely an ornery dwarf</a:t>
            </a:r>
            <a:r>
              <a:rPr lang="en-US" b="0"/>
              <a:t>”   but not </a:t>
            </a:r>
          </a:p>
          <a:p>
            <a:r>
              <a:rPr lang="en-US" b="0">
                <a:solidFill>
                  <a:schemeClr val="folHlink"/>
                </a:solidFill>
              </a:rPr>
              <a:t>*</a:t>
            </a:r>
            <a:r>
              <a:rPr lang="en-US" b="0"/>
              <a:t> “</a:t>
            </a:r>
            <a:r>
              <a:rPr lang="en-US" b="0">
                <a:solidFill>
                  <a:schemeClr val="folHlink"/>
                </a:solidFill>
              </a:rPr>
              <a:t>Hoggle an dwarf definitely ornery is</a:t>
            </a:r>
            <a:r>
              <a:rPr lang="en-US" b="0"/>
              <a:t>”.</a:t>
            </a:r>
          </a:p>
          <a:p>
            <a:endParaRPr lang="en-US" b="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62" name="Oval 2"/>
          <p:cNvSpPr>
            <a:spLocks noChangeArrowheads="1"/>
          </p:cNvSpPr>
          <p:nvPr/>
        </p:nvSpPr>
        <p:spPr bwMode="auto">
          <a:xfrm>
            <a:off x="3048000" y="2057400"/>
            <a:ext cx="5029200" cy="2743200"/>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1576963" name="Text Box 3"/>
          <p:cNvSpPr txBox="1">
            <a:spLocks noChangeArrowheads="1"/>
          </p:cNvSpPr>
          <p:nvPr/>
        </p:nvSpPr>
        <p:spPr bwMode="auto">
          <a:xfrm>
            <a:off x="4876800" y="2362200"/>
            <a:ext cx="1285875" cy="376238"/>
          </a:xfrm>
          <a:prstGeom prst="rect">
            <a:avLst/>
          </a:prstGeom>
          <a:noFill/>
          <a:ln w="9525">
            <a:solidFill>
              <a:schemeClr val="bg1"/>
            </a:solidFill>
            <a:miter lim="800000"/>
            <a:headEnd/>
            <a:tailEnd/>
          </a:ln>
        </p:spPr>
        <p:txBody>
          <a:bodyPr wrap="none">
            <a:prstTxWarp prst="textNoShape">
              <a:avLst/>
            </a:prstTxWarp>
            <a:spAutoFit/>
          </a:bodyPr>
          <a:lstStyle/>
          <a:p>
            <a:r>
              <a:rPr lang="en-US" sz="1800">
                <a:solidFill>
                  <a:schemeClr val="bg1"/>
                </a:solidFill>
              </a:rPr>
              <a:t>In English</a:t>
            </a:r>
          </a:p>
        </p:txBody>
      </p:sp>
      <p:sp>
        <p:nvSpPr>
          <p:cNvPr id="1576964" name="Text Box 4"/>
          <p:cNvSpPr txBox="1">
            <a:spLocks noChangeArrowheads="1"/>
          </p:cNvSpPr>
          <p:nvPr/>
        </p:nvSpPr>
        <p:spPr bwMode="auto">
          <a:xfrm>
            <a:off x="3276600" y="2819400"/>
            <a:ext cx="2514600" cy="701675"/>
          </a:xfrm>
          <a:prstGeom prst="rect">
            <a:avLst/>
          </a:prstGeom>
          <a:noFill/>
          <a:ln w="9525">
            <a:noFill/>
            <a:miter lim="800000"/>
            <a:headEnd/>
            <a:tailEnd/>
          </a:ln>
        </p:spPr>
        <p:txBody>
          <a:bodyPr>
            <a:prstTxWarp prst="textNoShape">
              <a:avLst/>
            </a:prstTxWarp>
            <a:spAutoFit/>
          </a:bodyPr>
          <a:lstStyle/>
          <a:p>
            <a:r>
              <a:rPr lang="en-US" sz="2000" b="0">
                <a:solidFill>
                  <a:schemeClr val="bg1"/>
                </a:solidFill>
              </a:rPr>
              <a:t>Hoggle is an ornery dwarf</a:t>
            </a:r>
          </a:p>
        </p:txBody>
      </p:sp>
      <p:sp>
        <p:nvSpPr>
          <p:cNvPr id="1576965" name="Text Box 5"/>
          <p:cNvSpPr txBox="1">
            <a:spLocks noChangeArrowheads="1"/>
          </p:cNvSpPr>
          <p:nvPr/>
        </p:nvSpPr>
        <p:spPr bwMode="auto">
          <a:xfrm>
            <a:off x="4724400" y="3429000"/>
            <a:ext cx="2362200" cy="1311275"/>
          </a:xfrm>
          <a:prstGeom prst="rect">
            <a:avLst/>
          </a:prstGeom>
          <a:noFill/>
          <a:ln w="9525">
            <a:noFill/>
            <a:miter lim="800000"/>
            <a:headEnd/>
            <a:tailEnd/>
          </a:ln>
        </p:spPr>
        <p:txBody>
          <a:bodyPr>
            <a:prstTxWarp prst="textNoShape">
              <a:avLst/>
            </a:prstTxWarp>
            <a:spAutoFit/>
          </a:bodyPr>
          <a:lstStyle/>
          <a:p>
            <a:r>
              <a:rPr lang="en-US" sz="2000" b="0">
                <a:solidFill>
                  <a:schemeClr val="bg1"/>
                </a:solidFill>
              </a:rPr>
              <a:t>Can the girl who can summon the Goblin King solve the Labyrinth?</a:t>
            </a:r>
          </a:p>
        </p:txBody>
      </p:sp>
      <p:sp>
        <p:nvSpPr>
          <p:cNvPr id="1576966" name="Text Box 6"/>
          <p:cNvSpPr txBox="1">
            <a:spLocks noChangeArrowheads="1"/>
          </p:cNvSpPr>
          <p:nvPr/>
        </p:nvSpPr>
        <p:spPr bwMode="auto">
          <a:xfrm>
            <a:off x="6096000" y="2667000"/>
            <a:ext cx="2514600" cy="701675"/>
          </a:xfrm>
          <a:prstGeom prst="rect">
            <a:avLst/>
          </a:prstGeom>
          <a:noFill/>
          <a:ln w="9525">
            <a:noFill/>
            <a:miter lim="800000"/>
            <a:headEnd/>
            <a:tailEnd/>
          </a:ln>
        </p:spPr>
        <p:txBody>
          <a:bodyPr>
            <a:prstTxWarp prst="textNoShape">
              <a:avLst/>
            </a:prstTxWarp>
            <a:spAutoFit/>
          </a:bodyPr>
          <a:lstStyle/>
          <a:p>
            <a:r>
              <a:rPr lang="en-US" sz="2000" b="0">
                <a:solidFill>
                  <a:schemeClr val="bg1"/>
                </a:solidFill>
              </a:rPr>
              <a:t>Fairies bite adventurers</a:t>
            </a:r>
          </a:p>
        </p:txBody>
      </p:sp>
      <p:pic>
        <p:nvPicPr>
          <p:cNvPr id="1576967" name="Picture 7"/>
          <p:cNvPicPr>
            <a:picLocks noChangeAspect="1" noChangeArrowheads="1"/>
          </p:cNvPicPr>
          <p:nvPr/>
        </p:nvPicPr>
        <p:blipFill>
          <a:blip r:embed="rId3"/>
          <a:srcRect/>
          <a:stretch>
            <a:fillRect/>
          </a:stretch>
        </p:blipFill>
        <p:spPr bwMode="auto">
          <a:xfrm>
            <a:off x="6629400" y="228600"/>
            <a:ext cx="2270125" cy="1128713"/>
          </a:xfrm>
          <a:prstGeom prst="rect">
            <a:avLst/>
          </a:prstGeom>
          <a:noFill/>
          <a:ln w="9525">
            <a:noFill/>
            <a:miter lim="800000"/>
            <a:headEnd/>
            <a:tailEnd/>
          </a:ln>
          <a:effectLst/>
        </p:spPr>
      </p:pic>
      <p:pic>
        <p:nvPicPr>
          <p:cNvPr id="1576968" name="Picture 8"/>
          <p:cNvPicPr>
            <a:picLocks noChangeAspect="1" noChangeArrowheads="1"/>
          </p:cNvPicPr>
          <p:nvPr/>
        </p:nvPicPr>
        <p:blipFill>
          <a:blip r:embed="rId4"/>
          <a:srcRect/>
          <a:stretch>
            <a:fillRect/>
          </a:stretch>
        </p:blipFill>
        <p:spPr bwMode="auto">
          <a:xfrm>
            <a:off x="228600" y="304800"/>
            <a:ext cx="1468438" cy="1752600"/>
          </a:xfrm>
          <a:prstGeom prst="rect">
            <a:avLst/>
          </a:prstGeom>
          <a:noFill/>
          <a:ln w="9525">
            <a:noFill/>
            <a:miter lim="800000"/>
            <a:headEnd/>
            <a:tailEnd/>
          </a:ln>
          <a:effectLst/>
        </p:spPr>
      </p:pic>
      <p:sp>
        <p:nvSpPr>
          <p:cNvPr id="1576969" name="Oval 9"/>
          <p:cNvSpPr>
            <a:spLocks noChangeArrowheads="1"/>
          </p:cNvSpPr>
          <p:nvPr/>
        </p:nvSpPr>
        <p:spPr bwMode="auto">
          <a:xfrm>
            <a:off x="152400" y="1371600"/>
            <a:ext cx="8686800" cy="5181600"/>
          </a:xfrm>
          <a:prstGeom prst="ellipse">
            <a:avLst/>
          </a:prstGeom>
          <a:noFill/>
          <a:ln w="9525">
            <a:solidFill>
              <a:schemeClr val="folHlink"/>
            </a:solidFill>
            <a:round/>
            <a:headEnd/>
            <a:tailEnd/>
          </a:ln>
        </p:spPr>
        <p:txBody>
          <a:bodyPr wrap="none" anchor="ctr">
            <a:prstTxWarp prst="textNoShape">
              <a:avLst/>
            </a:prstTxWarp>
          </a:bodyPr>
          <a:lstStyle/>
          <a:p>
            <a:endParaRPr lang="en-US"/>
          </a:p>
        </p:txBody>
      </p:sp>
      <p:sp>
        <p:nvSpPr>
          <p:cNvPr id="1576970" name="Text Box 10"/>
          <p:cNvSpPr txBox="1">
            <a:spLocks noChangeArrowheads="1"/>
          </p:cNvSpPr>
          <p:nvPr/>
        </p:nvSpPr>
        <p:spPr bwMode="auto">
          <a:xfrm>
            <a:off x="3810000" y="1524000"/>
            <a:ext cx="1730375" cy="376238"/>
          </a:xfrm>
          <a:prstGeom prst="rect">
            <a:avLst/>
          </a:prstGeom>
          <a:noFill/>
          <a:ln w="9525">
            <a:solidFill>
              <a:schemeClr val="tx1"/>
            </a:solidFill>
            <a:miter lim="800000"/>
            <a:headEnd/>
            <a:tailEnd/>
          </a:ln>
        </p:spPr>
        <p:txBody>
          <a:bodyPr wrap="none">
            <a:prstTxWarp prst="textNoShape">
              <a:avLst/>
            </a:prstTxWarp>
            <a:spAutoFit/>
          </a:bodyPr>
          <a:lstStyle/>
          <a:p>
            <a:r>
              <a:rPr lang="en-US" sz="1800">
                <a:solidFill>
                  <a:schemeClr val="folHlink"/>
                </a:solidFill>
              </a:rPr>
              <a:t>Not in English</a:t>
            </a:r>
          </a:p>
        </p:txBody>
      </p:sp>
      <p:pic>
        <p:nvPicPr>
          <p:cNvPr id="1576971" name="Picture 11"/>
          <p:cNvPicPr>
            <a:picLocks noChangeAspect="1" noChangeArrowheads="1"/>
          </p:cNvPicPr>
          <p:nvPr/>
        </p:nvPicPr>
        <p:blipFill>
          <a:blip r:embed="rId5"/>
          <a:srcRect/>
          <a:stretch>
            <a:fillRect/>
          </a:stretch>
        </p:blipFill>
        <p:spPr bwMode="auto">
          <a:xfrm>
            <a:off x="6400800" y="5181600"/>
            <a:ext cx="2492375" cy="1395413"/>
          </a:xfrm>
          <a:prstGeom prst="rect">
            <a:avLst/>
          </a:prstGeom>
          <a:noFill/>
          <a:ln w="9525">
            <a:noFill/>
            <a:miter lim="800000"/>
            <a:headEnd/>
            <a:tailEnd/>
          </a:ln>
          <a:effectLst/>
        </p:spPr>
      </p:pic>
      <p:sp>
        <p:nvSpPr>
          <p:cNvPr id="1576972" name="Text Box 12"/>
          <p:cNvSpPr txBox="1">
            <a:spLocks noChangeArrowheads="1"/>
          </p:cNvSpPr>
          <p:nvPr/>
        </p:nvSpPr>
        <p:spPr bwMode="auto">
          <a:xfrm>
            <a:off x="533400" y="3352800"/>
            <a:ext cx="2362200" cy="1006475"/>
          </a:xfrm>
          <a:prstGeom prst="rect">
            <a:avLst/>
          </a:prstGeom>
          <a:noFill/>
          <a:ln w="9525">
            <a:noFill/>
            <a:miter lim="800000"/>
            <a:headEnd/>
            <a:tailEnd/>
          </a:ln>
        </p:spPr>
        <p:txBody>
          <a:bodyPr>
            <a:prstTxWarp prst="textNoShape">
              <a:avLst/>
            </a:prstTxWarp>
            <a:spAutoFit/>
          </a:bodyPr>
          <a:lstStyle/>
          <a:p>
            <a:r>
              <a:rPr lang="en-US" sz="2000" b="0"/>
              <a:t>Bite</a:t>
            </a:r>
          </a:p>
          <a:p>
            <a:r>
              <a:rPr lang="en-US" sz="2000" b="0"/>
              <a:t>adventurers </a:t>
            </a:r>
          </a:p>
          <a:p>
            <a:r>
              <a:rPr lang="en-US" sz="2000" b="0"/>
              <a:t>fairies</a:t>
            </a:r>
          </a:p>
        </p:txBody>
      </p:sp>
      <p:sp>
        <p:nvSpPr>
          <p:cNvPr id="1576973" name="Text Box 13"/>
          <p:cNvSpPr txBox="1">
            <a:spLocks noChangeArrowheads="1"/>
          </p:cNvSpPr>
          <p:nvPr/>
        </p:nvSpPr>
        <p:spPr bwMode="auto">
          <a:xfrm>
            <a:off x="1066800" y="2362200"/>
            <a:ext cx="2971800" cy="701675"/>
          </a:xfrm>
          <a:prstGeom prst="rect">
            <a:avLst/>
          </a:prstGeom>
          <a:noFill/>
          <a:ln w="9525">
            <a:noFill/>
            <a:miter lim="800000"/>
            <a:headEnd/>
            <a:tailEnd/>
          </a:ln>
        </p:spPr>
        <p:txBody>
          <a:bodyPr>
            <a:prstTxWarp prst="textNoShape">
              <a:avLst/>
            </a:prstTxWarp>
            <a:spAutoFit/>
          </a:bodyPr>
          <a:lstStyle/>
          <a:p>
            <a:r>
              <a:rPr lang="en-US" sz="2000" b="0"/>
              <a:t>Hoggle a </a:t>
            </a:r>
          </a:p>
          <a:p>
            <a:r>
              <a:rPr lang="en-US" sz="2000" b="0"/>
              <a:t>dwarf ornery is</a:t>
            </a:r>
          </a:p>
        </p:txBody>
      </p:sp>
      <p:sp>
        <p:nvSpPr>
          <p:cNvPr id="1576974" name="Text Box 14"/>
          <p:cNvSpPr txBox="1">
            <a:spLocks noChangeArrowheads="1"/>
          </p:cNvSpPr>
          <p:nvPr/>
        </p:nvSpPr>
        <p:spPr bwMode="auto">
          <a:xfrm>
            <a:off x="1219200" y="5105400"/>
            <a:ext cx="5105400" cy="701675"/>
          </a:xfrm>
          <a:prstGeom prst="rect">
            <a:avLst/>
          </a:prstGeom>
          <a:noFill/>
          <a:ln w="9525">
            <a:noFill/>
            <a:miter lim="800000"/>
            <a:headEnd/>
            <a:tailEnd/>
          </a:ln>
        </p:spPr>
        <p:txBody>
          <a:bodyPr>
            <a:prstTxWarp prst="textNoShape">
              <a:avLst/>
            </a:prstTxWarp>
            <a:spAutoFit/>
          </a:bodyPr>
          <a:lstStyle/>
          <a:p>
            <a:r>
              <a:rPr lang="en-US" sz="2000" b="0"/>
              <a:t>Can the girl who summon the Goblin King can solve the Labyrinth?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79010" name="Picture 2"/>
          <p:cNvPicPr>
            <a:picLocks noChangeAspect="1" noChangeArrowheads="1"/>
          </p:cNvPicPr>
          <p:nvPr/>
        </p:nvPicPr>
        <p:blipFill>
          <a:blip r:embed="rId3"/>
          <a:srcRect/>
          <a:stretch>
            <a:fillRect/>
          </a:stretch>
        </p:blipFill>
        <p:spPr bwMode="auto">
          <a:xfrm>
            <a:off x="6629400" y="228600"/>
            <a:ext cx="2270125" cy="1128713"/>
          </a:xfrm>
          <a:prstGeom prst="rect">
            <a:avLst/>
          </a:prstGeom>
          <a:noFill/>
          <a:ln w="9525">
            <a:noFill/>
            <a:miter lim="800000"/>
            <a:headEnd/>
            <a:tailEnd/>
          </a:ln>
          <a:effectLst/>
        </p:spPr>
      </p:pic>
      <p:pic>
        <p:nvPicPr>
          <p:cNvPr id="1579011" name="Picture 3"/>
          <p:cNvPicPr>
            <a:picLocks noChangeAspect="1" noChangeArrowheads="1"/>
          </p:cNvPicPr>
          <p:nvPr/>
        </p:nvPicPr>
        <p:blipFill>
          <a:blip r:embed="rId4"/>
          <a:srcRect/>
          <a:stretch>
            <a:fillRect/>
          </a:stretch>
        </p:blipFill>
        <p:spPr bwMode="auto">
          <a:xfrm>
            <a:off x="228600" y="304800"/>
            <a:ext cx="1468438" cy="1752600"/>
          </a:xfrm>
          <a:prstGeom prst="rect">
            <a:avLst/>
          </a:prstGeom>
          <a:noFill/>
          <a:ln w="9525">
            <a:noFill/>
            <a:miter lim="800000"/>
            <a:headEnd/>
            <a:tailEnd/>
          </a:ln>
          <a:effectLst/>
        </p:spPr>
      </p:pic>
      <p:sp>
        <p:nvSpPr>
          <p:cNvPr id="1579012" name="Oval 4"/>
          <p:cNvSpPr>
            <a:spLocks noChangeArrowheads="1"/>
          </p:cNvSpPr>
          <p:nvPr/>
        </p:nvSpPr>
        <p:spPr bwMode="auto">
          <a:xfrm>
            <a:off x="152400" y="1371600"/>
            <a:ext cx="8686800" cy="5181600"/>
          </a:xfrm>
          <a:prstGeom prst="ellipse">
            <a:avLst/>
          </a:prstGeom>
          <a:noFill/>
          <a:ln w="9525">
            <a:solidFill>
              <a:schemeClr val="folHlink"/>
            </a:solidFill>
            <a:round/>
            <a:headEnd/>
            <a:tailEnd/>
          </a:ln>
        </p:spPr>
        <p:txBody>
          <a:bodyPr wrap="none" anchor="ctr">
            <a:prstTxWarp prst="textNoShape">
              <a:avLst/>
            </a:prstTxWarp>
          </a:bodyPr>
          <a:lstStyle/>
          <a:p>
            <a:endParaRPr lang="en-US"/>
          </a:p>
        </p:txBody>
      </p:sp>
      <p:sp>
        <p:nvSpPr>
          <p:cNvPr id="1579013" name="Text Box 5"/>
          <p:cNvSpPr txBox="1">
            <a:spLocks noChangeArrowheads="1"/>
          </p:cNvSpPr>
          <p:nvPr/>
        </p:nvSpPr>
        <p:spPr bwMode="auto">
          <a:xfrm>
            <a:off x="3810000" y="1524000"/>
            <a:ext cx="1730375" cy="376238"/>
          </a:xfrm>
          <a:prstGeom prst="rect">
            <a:avLst/>
          </a:prstGeom>
          <a:noFill/>
          <a:ln w="9525">
            <a:solidFill>
              <a:schemeClr val="tx1"/>
            </a:solidFill>
            <a:miter lim="800000"/>
            <a:headEnd/>
            <a:tailEnd/>
          </a:ln>
        </p:spPr>
        <p:txBody>
          <a:bodyPr wrap="none">
            <a:prstTxWarp prst="textNoShape">
              <a:avLst/>
            </a:prstTxWarp>
            <a:spAutoFit/>
          </a:bodyPr>
          <a:lstStyle/>
          <a:p>
            <a:r>
              <a:rPr lang="en-US" sz="1800">
                <a:solidFill>
                  <a:schemeClr val="folHlink"/>
                </a:solidFill>
              </a:rPr>
              <a:t>Not in English</a:t>
            </a:r>
          </a:p>
        </p:txBody>
      </p:sp>
      <p:pic>
        <p:nvPicPr>
          <p:cNvPr id="1579014" name="Picture 6"/>
          <p:cNvPicPr>
            <a:picLocks noChangeAspect="1" noChangeArrowheads="1"/>
          </p:cNvPicPr>
          <p:nvPr/>
        </p:nvPicPr>
        <p:blipFill>
          <a:blip r:embed="rId5"/>
          <a:srcRect/>
          <a:stretch>
            <a:fillRect/>
          </a:stretch>
        </p:blipFill>
        <p:spPr bwMode="auto">
          <a:xfrm>
            <a:off x="6400800" y="5181600"/>
            <a:ext cx="2492375" cy="1395413"/>
          </a:xfrm>
          <a:prstGeom prst="rect">
            <a:avLst/>
          </a:prstGeom>
          <a:noFill/>
          <a:ln w="9525">
            <a:noFill/>
            <a:miter lim="800000"/>
            <a:headEnd/>
            <a:tailEnd/>
          </a:ln>
          <a:effectLst/>
        </p:spPr>
      </p:pic>
      <p:sp>
        <p:nvSpPr>
          <p:cNvPr id="1579015" name="Text Box 7"/>
          <p:cNvSpPr txBox="1">
            <a:spLocks noChangeArrowheads="1"/>
          </p:cNvSpPr>
          <p:nvPr/>
        </p:nvSpPr>
        <p:spPr bwMode="auto">
          <a:xfrm>
            <a:off x="533400" y="3352800"/>
            <a:ext cx="2362200" cy="1006475"/>
          </a:xfrm>
          <a:prstGeom prst="rect">
            <a:avLst/>
          </a:prstGeom>
          <a:noFill/>
          <a:ln w="9525">
            <a:noFill/>
            <a:miter lim="800000"/>
            <a:headEnd/>
            <a:tailEnd/>
          </a:ln>
        </p:spPr>
        <p:txBody>
          <a:bodyPr>
            <a:prstTxWarp prst="textNoShape">
              <a:avLst/>
            </a:prstTxWarp>
            <a:spAutoFit/>
          </a:bodyPr>
          <a:lstStyle/>
          <a:p>
            <a:r>
              <a:rPr lang="en-US" sz="2000" b="0"/>
              <a:t>Bite</a:t>
            </a:r>
          </a:p>
          <a:p>
            <a:r>
              <a:rPr lang="en-US" sz="2000" b="0"/>
              <a:t>adventurers </a:t>
            </a:r>
          </a:p>
          <a:p>
            <a:r>
              <a:rPr lang="en-US" sz="2000" b="0"/>
              <a:t>fairies</a:t>
            </a:r>
          </a:p>
        </p:txBody>
      </p:sp>
      <p:sp>
        <p:nvSpPr>
          <p:cNvPr id="1579016" name="Text Box 8"/>
          <p:cNvSpPr txBox="1">
            <a:spLocks noChangeArrowheads="1"/>
          </p:cNvSpPr>
          <p:nvPr/>
        </p:nvSpPr>
        <p:spPr bwMode="auto">
          <a:xfrm>
            <a:off x="1066800" y="2362200"/>
            <a:ext cx="2971800" cy="701675"/>
          </a:xfrm>
          <a:prstGeom prst="rect">
            <a:avLst/>
          </a:prstGeom>
          <a:noFill/>
          <a:ln w="9525">
            <a:noFill/>
            <a:miter lim="800000"/>
            <a:headEnd/>
            <a:tailEnd/>
          </a:ln>
        </p:spPr>
        <p:txBody>
          <a:bodyPr>
            <a:prstTxWarp prst="textNoShape">
              <a:avLst/>
            </a:prstTxWarp>
            <a:spAutoFit/>
          </a:bodyPr>
          <a:lstStyle/>
          <a:p>
            <a:r>
              <a:rPr lang="en-US" sz="2000" b="0"/>
              <a:t>Hoggle a </a:t>
            </a:r>
          </a:p>
          <a:p>
            <a:r>
              <a:rPr lang="en-US" sz="2000" b="0"/>
              <a:t>dwarf ornery is</a:t>
            </a:r>
          </a:p>
        </p:txBody>
      </p:sp>
      <p:sp>
        <p:nvSpPr>
          <p:cNvPr id="1579017" name="Text Box 9"/>
          <p:cNvSpPr txBox="1">
            <a:spLocks noChangeArrowheads="1"/>
          </p:cNvSpPr>
          <p:nvPr/>
        </p:nvSpPr>
        <p:spPr bwMode="auto">
          <a:xfrm>
            <a:off x="1219200" y="5105400"/>
            <a:ext cx="5105400" cy="701675"/>
          </a:xfrm>
          <a:prstGeom prst="rect">
            <a:avLst/>
          </a:prstGeom>
          <a:noFill/>
          <a:ln w="9525">
            <a:noFill/>
            <a:miter lim="800000"/>
            <a:headEnd/>
            <a:tailEnd/>
          </a:ln>
        </p:spPr>
        <p:txBody>
          <a:bodyPr>
            <a:prstTxWarp prst="textNoShape">
              <a:avLst/>
            </a:prstTxWarp>
            <a:spAutoFit/>
          </a:bodyPr>
          <a:lstStyle/>
          <a:p>
            <a:r>
              <a:rPr lang="en-US" sz="2000" b="0"/>
              <a:t>Can the girl who summon the Goblin King can solve the Labyrinth?</a:t>
            </a:r>
          </a:p>
        </p:txBody>
      </p:sp>
      <p:sp>
        <p:nvSpPr>
          <p:cNvPr id="1579018" name="Text Box 10"/>
          <p:cNvSpPr txBox="1">
            <a:spLocks noChangeArrowheads="1"/>
          </p:cNvSpPr>
          <p:nvPr/>
        </p:nvSpPr>
        <p:spPr bwMode="auto">
          <a:xfrm>
            <a:off x="2362200" y="304800"/>
            <a:ext cx="3505200" cy="711200"/>
          </a:xfrm>
          <a:prstGeom prst="rect">
            <a:avLst/>
          </a:prstGeom>
          <a:noFill/>
          <a:ln w="9525">
            <a:solidFill>
              <a:srgbClr val="DDB4FF"/>
            </a:solidFill>
            <a:miter lim="800000"/>
            <a:headEnd/>
            <a:tailEnd/>
          </a:ln>
        </p:spPr>
        <p:txBody>
          <a:bodyPr>
            <a:prstTxWarp prst="textNoShape">
              <a:avLst/>
            </a:prstTxWarp>
            <a:spAutoFit/>
          </a:bodyPr>
          <a:lstStyle/>
          <a:p>
            <a:r>
              <a:rPr lang="en-US" sz="2000" b="0">
                <a:solidFill>
                  <a:schemeClr val="tx2"/>
                </a:solidFill>
              </a:rPr>
              <a:t>Want to learn rules that generate this set of items…</a:t>
            </a:r>
          </a:p>
        </p:txBody>
      </p:sp>
      <p:sp>
        <p:nvSpPr>
          <p:cNvPr id="1579019" name="Oval 11"/>
          <p:cNvSpPr>
            <a:spLocks noChangeArrowheads="1"/>
          </p:cNvSpPr>
          <p:nvPr/>
        </p:nvSpPr>
        <p:spPr bwMode="auto">
          <a:xfrm>
            <a:off x="3048000" y="2057400"/>
            <a:ext cx="5029200" cy="2743200"/>
          </a:xfrm>
          <a:prstGeom prst="ellipse">
            <a:avLst/>
          </a:prstGeom>
          <a:solidFill>
            <a:schemeClr val="tx2"/>
          </a:solidFill>
          <a:ln w="63500">
            <a:solidFill>
              <a:schemeClr val="accent1"/>
            </a:solidFill>
            <a:prstDash val="dash"/>
            <a:round/>
            <a:headEnd/>
            <a:tailEnd/>
          </a:ln>
        </p:spPr>
        <p:txBody>
          <a:bodyPr wrap="none" anchor="ctr">
            <a:prstTxWarp prst="textNoShape">
              <a:avLst/>
            </a:prstTxWarp>
          </a:bodyPr>
          <a:lstStyle/>
          <a:p>
            <a:endParaRPr lang="en-US"/>
          </a:p>
        </p:txBody>
      </p:sp>
      <p:sp>
        <p:nvSpPr>
          <p:cNvPr id="1579020" name="Text Box 12"/>
          <p:cNvSpPr txBox="1">
            <a:spLocks noChangeArrowheads="1"/>
          </p:cNvSpPr>
          <p:nvPr/>
        </p:nvSpPr>
        <p:spPr bwMode="auto">
          <a:xfrm>
            <a:off x="4876800" y="2362200"/>
            <a:ext cx="1285875" cy="376238"/>
          </a:xfrm>
          <a:prstGeom prst="rect">
            <a:avLst/>
          </a:prstGeom>
          <a:noFill/>
          <a:ln w="9525">
            <a:solidFill>
              <a:schemeClr val="bg1"/>
            </a:solidFill>
            <a:miter lim="800000"/>
            <a:headEnd/>
            <a:tailEnd/>
          </a:ln>
        </p:spPr>
        <p:txBody>
          <a:bodyPr wrap="none">
            <a:prstTxWarp prst="textNoShape">
              <a:avLst/>
            </a:prstTxWarp>
            <a:spAutoFit/>
          </a:bodyPr>
          <a:lstStyle/>
          <a:p>
            <a:r>
              <a:rPr lang="en-US" sz="1800">
                <a:solidFill>
                  <a:schemeClr val="bg1"/>
                </a:solidFill>
              </a:rPr>
              <a:t>In English</a:t>
            </a:r>
          </a:p>
        </p:txBody>
      </p:sp>
      <p:sp>
        <p:nvSpPr>
          <p:cNvPr id="1579021" name="Text Box 13"/>
          <p:cNvSpPr txBox="1">
            <a:spLocks noChangeArrowheads="1"/>
          </p:cNvSpPr>
          <p:nvPr/>
        </p:nvSpPr>
        <p:spPr bwMode="auto">
          <a:xfrm>
            <a:off x="3276600" y="2819400"/>
            <a:ext cx="2514600" cy="701675"/>
          </a:xfrm>
          <a:prstGeom prst="rect">
            <a:avLst/>
          </a:prstGeom>
          <a:noFill/>
          <a:ln w="9525">
            <a:noFill/>
            <a:miter lim="800000"/>
            <a:headEnd/>
            <a:tailEnd/>
          </a:ln>
        </p:spPr>
        <p:txBody>
          <a:bodyPr>
            <a:prstTxWarp prst="textNoShape">
              <a:avLst/>
            </a:prstTxWarp>
            <a:spAutoFit/>
          </a:bodyPr>
          <a:lstStyle/>
          <a:p>
            <a:r>
              <a:rPr lang="en-US" sz="2000" b="0">
                <a:solidFill>
                  <a:schemeClr val="bg1"/>
                </a:solidFill>
              </a:rPr>
              <a:t>Hoggle is an ornery dwarf</a:t>
            </a:r>
          </a:p>
        </p:txBody>
      </p:sp>
      <p:sp>
        <p:nvSpPr>
          <p:cNvPr id="1579022" name="Text Box 14"/>
          <p:cNvSpPr txBox="1">
            <a:spLocks noChangeArrowheads="1"/>
          </p:cNvSpPr>
          <p:nvPr/>
        </p:nvSpPr>
        <p:spPr bwMode="auto">
          <a:xfrm>
            <a:off x="4724400" y="3429000"/>
            <a:ext cx="2362200" cy="1311275"/>
          </a:xfrm>
          <a:prstGeom prst="rect">
            <a:avLst/>
          </a:prstGeom>
          <a:noFill/>
          <a:ln w="9525">
            <a:noFill/>
            <a:miter lim="800000"/>
            <a:headEnd/>
            <a:tailEnd/>
          </a:ln>
        </p:spPr>
        <p:txBody>
          <a:bodyPr>
            <a:prstTxWarp prst="textNoShape">
              <a:avLst/>
            </a:prstTxWarp>
            <a:spAutoFit/>
          </a:bodyPr>
          <a:lstStyle/>
          <a:p>
            <a:r>
              <a:rPr lang="en-US" sz="2000" b="0">
                <a:solidFill>
                  <a:schemeClr val="bg1"/>
                </a:solidFill>
              </a:rPr>
              <a:t>Can the girl who can summon the Goblin King solve the Labyrinth?</a:t>
            </a:r>
          </a:p>
        </p:txBody>
      </p:sp>
      <p:sp>
        <p:nvSpPr>
          <p:cNvPr id="1579023" name="Text Box 15"/>
          <p:cNvSpPr txBox="1">
            <a:spLocks noChangeArrowheads="1"/>
          </p:cNvSpPr>
          <p:nvPr/>
        </p:nvSpPr>
        <p:spPr bwMode="auto">
          <a:xfrm>
            <a:off x="6096000" y="2667000"/>
            <a:ext cx="2514600" cy="701675"/>
          </a:xfrm>
          <a:prstGeom prst="rect">
            <a:avLst/>
          </a:prstGeom>
          <a:noFill/>
          <a:ln w="9525">
            <a:noFill/>
            <a:miter lim="800000"/>
            <a:headEnd/>
            <a:tailEnd/>
          </a:ln>
        </p:spPr>
        <p:txBody>
          <a:bodyPr>
            <a:prstTxWarp prst="textNoShape">
              <a:avLst/>
            </a:prstTxWarp>
            <a:spAutoFit/>
          </a:bodyPr>
          <a:lstStyle/>
          <a:p>
            <a:r>
              <a:rPr lang="en-US" sz="2000" b="0">
                <a:solidFill>
                  <a:schemeClr val="bg1"/>
                </a:solidFill>
              </a:rPr>
              <a:t>Fairies bite adventurers</a:t>
            </a:r>
          </a:p>
        </p:txBody>
      </p:sp>
      <p:cxnSp>
        <p:nvCxnSpPr>
          <p:cNvPr id="1579024" name="AutoShape 16"/>
          <p:cNvCxnSpPr>
            <a:cxnSpLocks noChangeShapeType="1"/>
            <a:stCxn id="1579018" idx="2"/>
            <a:endCxn id="1579020" idx="0"/>
          </p:cNvCxnSpPr>
          <p:nvPr/>
        </p:nvCxnSpPr>
        <p:spPr bwMode="auto">
          <a:xfrm rot="16200000" flipH="1">
            <a:off x="4144169" y="986631"/>
            <a:ext cx="1346200" cy="1404938"/>
          </a:xfrm>
          <a:prstGeom prst="curvedConnector3">
            <a:avLst>
              <a:gd name="adj1" fmla="val 50000"/>
            </a:avLst>
          </a:prstGeom>
          <a:noFill/>
          <a:ln w="63500">
            <a:solidFill>
              <a:schemeClr val="accent1"/>
            </a:solidFill>
            <a:round/>
            <a:headEnd/>
            <a:tailEnd type="triangle"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81058" name="Picture 2"/>
          <p:cNvPicPr>
            <a:picLocks noChangeAspect="1" noChangeArrowheads="1"/>
          </p:cNvPicPr>
          <p:nvPr/>
        </p:nvPicPr>
        <p:blipFill>
          <a:blip r:embed="rId3"/>
          <a:srcRect/>
          <a:stretch>
            <a:fillRect/>
          </a:stretch>
        </p:blipFill>
        <p:spPr bwMode="auto">
          <a:xfrm>
            <a:off x="6629400" y="228600"/>
            <a:ext cx="2270125" cy="1128713"/>
          </a:xfrm>
          <a:prstGeom prst="rect">
            <a:avLst/>
          </a:prstGeom>
          <a:noFill/>
          <a:ln w="9525">
            <a:noFill/>
            <a:miter lim="800000"/>
            <a:headEnd/>
            <a:tailEnd/>
          </a:ln>
          <a:effectLst/>
        </p:spPr>
      </p:pic>
      <p:pic>
        <p:nvPicPr>
          <p:cNvPr id="1581059" name="Picture 3"/>
          <p:cNvPicPr>
            <a:picLocks noChangeAspect="1" noChangeArrowheads="1"/>
          </p:cNvPicPr>
          <p:nvPr/>
        </p:nvPicPr>
        <p:blipFill>
          <a:blip r:embed="rId4"/>
          <a:srcRect/>
          <a:stretch>
            <a:fillRect/>
          </a:stretch>
        </p:blipFill>
        <p:spPr bwMode="auto">
          <a:xfrm>
            <a:off x="228600" y="304800"/>
            <a:ext cx="1468438" cy="1752600"/>
          </a:xfrm>
          <a:prstGeom prst="rect">
            <a:avLst/>
          </a:prstGeom>
          <a:noFill/>
          <a:ln w="9525">
            <a:noFill/>
            <a:miter lim="800000"/>
            <a:headEnd/>
            <a:tailEnd/>
          </a:ln>
          <a:effectLst/>
        </p:spPr>
      </p:pic>
      <p:sp>
        <p:nvSpPr>
          <p:cNvPr id="1581060" name="Oval 4"/>
          <p:cNvSpPr>
            <a:spLocks noChangeArrowheads="1"/>
          </p:cNvSpPr>
          <p:nvPr/>
        </p:nvSpPr>
        <p:spPr bwMode="auto">
          <a:xfrm>
            <a:off x="152400" y="1371600"/>
            <a:ext cx="8686800" cy="5181600"/>
          </a:xfrm>
          <a:prstGeom prst="ellipse">
            <a:avLst/>
          </a:prstGeom>
          <a:noFill/>
          <a:ln w="63500">
            <a:solidFill>
              <a:schemeClr val="folHlink"/>
            </a:solidFill>
            <a:prstDash val="dash"/>
            <a:round/>
            <a:headEnd/>
            <a:tailEnd/>
          </a:ln>
        </p:spPr>
        <p:txBody>
          <a:bodyPr wrap="none" anchor="ctr">
            <a:prstTxWarp prst="textNoShape">
              <a:avLst/>
            </a:prstTxWarp>
          </a:bodyPr>
          <a:lstStyle/>
          <a:p>
            <a:endParaRPr lang="en-US"/>
          </a:p>
        </p:txBody>
      </p:sp>
      <p:sp>
        <p:nvSpPr>
          <p:cNvPr id="1581061" name="Text Box 5"/>
          <p:cNvSpPr txBox="1">
            <a:spLocks noChangeArrowheads="1"/>
          </p:cNvSpPr>
          <p:nvPr/>
        </p:nvSpPr>
        <p:spPr bwMode="auto">
          <a:xfrm>
            <a:off x="3810000" y="1524000"/>
            <a:ext cx="1730375" cy="376238"/>
          </a:xfrm>
          <a:prstGeom prst="rect">
            <a:avLst/>
          </a:prstGeom>
          <a:noFill/>
          <a:ln w="9525">
            <a:solidFill>
              <a:schemeClr val="tx1"/>
            </a:solidFill>
            <a:miter lim="800000"/>
            <a:headEnd/>
            <a:tailEnd/>
          </a:ln>
        </p:spPr>
        <p:txBody>
          <a:bodyPr wrap="none">
            <a:prstTxWarp prst="textNoShape">
              <a:avLst/>
            </a:prstTxWarp>
            <a:spAutoFit/>
          </a:bodyPr>
          <a:lstStyle/>
          <a:p>
            <a:r>
              <a:rPr lang="en-US" sz="1800">
                <a:solidFill>
                  <a:schemeClr val="folHlink"/>
                </a:solidFill>
              </a:rPr>
              <a:t>Not in English</a:t>
            </a:r>
          </a:p>
        </p:txBody>
      </p:sp>
      <p:pic>
        <p:nvPicPr>
          <p:cNvPr id="1581062" name="Picture 6"/>
          <p:cNvPicPr>
            <a:picLocks noChangeAspect="1" noChangeArrowheads="1"/>
          </p:cNvPicPr>
          <p:nvPr/>
        </p:nvPicPr>
        <p:blipFill>
          <a:blip r:embed="rId5"/>
          <a:srcRect/>
          <a:stretch>
            <a:fillRect/>
          </a:stretch>
        </p:blipFill>
        <p:spPr bwMode="auto">
          <a:xfrm>
            <a:off x="6400800" y="5181600"/>
            <a:ext cx="2492375" cy="1395413"/>
          </a:xfrm>
          <a:prstGeom prst="rect">
            <a:avLst/>
          </a:prstGeom>
          <a:noFill/>
          <a:ln w="9525">
            <a:noFill/>
            <a:miter lim="800000"/>
            <a:headEnd/>
            <a:tailEnd/>
          </a:ln>
          <a:effectLst/>
        </p:spPr>
      </p:pic>
      <p:sp>
        <p:nvSpPr>
          <p:cNvPr id="1581063" name="Text Box 7"/>
          <p:cNvSpPr txBox="1">
            <a:spLocks noChangeArrowheads="1"/>
          </p:cNvSpPr>
          <p:nvPr/>
        </p:nvSpPr>
        <p:spPr bwMode="auto">
          <a:xfrm>
            <a:off x="533400" y="3352800"/>
            <a:ext cx="2362200" cy="1006475"/>
          </a:xfrm>
          <a:prstGeom prst="rect">
            <a:avLst/>
          </a:prstGeom>
          <a:noFill/>
          <a:ln w="9525">
            <a:noFill/>
            <a:miter lim="800000"/>
            <a:headEnd/>
            <a:tailEnd/>
          </a:ln>
        </p:spPr>
        <p:txBody>
          <a:bodyPr>
            <a:prstTxWarp prst="textNoShape">
              <a:avLst/>
            </a:prstTxWarp>
            <a:spAutoFit/>
          </a:bodyPr>
          <a:lstStyle/>
          <a:p>
            <a:r>
              <a:rPr lang="en-US" sz="2000" b="0"/>
              <a:t>Bite</a:t>
            </a:r>
          </a:p>
          <a:p>
            <a:r>
              <a:rPr lang="en-US" sz="2000" b="0"/>
              <a:t>adventurers </a:t>
            </a:r>
          </a:p>
          <a:p>
            <a:r>
              <a:rPr lang="en-US" sz="2000" b="0"/>
              <a:t>fairies</a:t>
            </a:r>
          </a:p>
        </p:txBody>
      </p:sp>
      <p:sp>
        <p:nvSpPr>
          <p:cNvPr id="1581064" name="Text Box 8"/>
          <p:cNvSpPr txBox="1">
            <a:spLocks noChangeArrowheads="1"/>
          </p:cNvSpPr>
          <p:nvPr/>
        </p:nvSpPr>
        <p:spPr bwMode="auto">
          <a:xfrm>
            <a:off x="1066800" y="2362200"/>
            <a:ext cx="2971800" cy="701675"/>
          </a:xfrm>
          <a:prstGeom prst="rect">
            <a:avLst/>
          </a:prstGeom>
          <a:noFill/>
          <a:ln w="9525">
            <a:noFill/>
            <a:miter lim="800000"/>
            <a:headEnd/>
            <a:tailEnd/>
          </a:ln>
        </p:spPr>
        <p:txBody>
          <a:bodyPr>
            <a:prstTxWarp prst="textNoShape">
              <a:avLst/>
            </a:prstTxWarp>
            <a:spAutoFit/>
          </a:bodyPr>
          <a:lstStyle/>
          <a:p>
            <a:r>
              <a:rPr lang="en-US" sz="2000" b="0"/>
              <a:t>Hoggle a </a:t>
            </a:r>
          </a:p>
          <a:p>
            <a:r>
              <a:rPr lang="en-US" sz="2000" b="0"/>
              <a:t>dwarf ornery is</a:t>
            </a:r>
          </a:p>
        </p:txBody>
      </p:sp>
      <p:sp>
        <p:nvSpPr>
          <p:cNvPr id="1581065" name="Text Box 9"/>
          <p:cNvSpPr txBox="1">
            <a:spLocks noChangeArrowheads="1"/>
          </p:cNvSpPr>
          <p:nvPr/>
        </p:nvSpPr>
        <p:spPr bwMode="auto">
          <a:xfrm>
            <a:off x="1219200" y="5105400"/>
            <a:ext cx="5105400" cy="701675"/>
          </a:xfrm>
          <a:prstGeom prst="rect">
            <a:avLst/>
          </a:prstGeom>
          <a:noFill/>
          <a:ln w="9525">
            <a:noFill/>
            <a:miter lim="800000"/>
            <a:headEnd/>
            <a:tailEnd/>
          </a:ln>
        </p:spPr>
        <p:txBody>
          <a:bodyPr>
            <a:prstTxWarp prst="textNoShape">
              <a:avLst/>
            </a:prstTxWarp>
            <a:spAutoFit/>
          </a:bodyPr>
          <a:lstStyle/>
          <a:p>
            <a:r>
              <a:rPr lang="en-US" sz="2000" b="0"/>
              <a:t>Can the girl who summon the Goblin King can solve the Labyrinth?</a:t>
            </a:r>
          </a:p>
        </p:txBody>
      </p:sp>
      <p:sp>
        <p:nvSpPr>
          <p:cNvPr id="1581066" name="Text Box 10"/>
          <p:cNvSpPr txBox="1">
            <a:spLocks noChangeArrowheads="1"/>
          </p:cNvSpPr>
          <p:nvPr/>
        </p:nvSpPr>
        <p:spPr bwMode="auto">
          <a:xfrm>
            <a:off x="2362200" y="304800"/>
            <a:ext cx="4191000" cy="406400"/>
          </a:xfrm>
          <a:prstGeom prst="rect">
            <a:avLst/>
          </a:prstGeom>
          <a:noFill/>
          <a:ln w="9525">
            <a:solidFill>
              <a:srgbClr val="DDB4FF"/>
            </a:solidFill>
            <a:miter lim="800000"/>
            <a:headEnd/>
            <a:tailEnd/>
          </a:ln>
        </p:spPr>
        <p:txBody>
          <a:bodyPr>
            <a:prstTxWarp prst="textNoShape">
              <a:avLst/>
            </a:prstTxWarp>
            <a:spAutoFit/>
          </a:bodyPr>
          <a:lstStyle/>
          <a:p>
            <a:r>
              <a:rPr lang="en-US" sz="2000" b="0">
                <a:solidFill>
                  <a:schemeClr val="folHlink"/>
                </a:solidFill>
              </a:rPr>
              <a:t>…and exclude this set of items</a:t>
            </a:r>
            <a:endParaRPr lang="en-US" sz="2000" b="0"/>
          </a:p>
        </p:txBody>
      </p:sp>
      <p:sp>
        <p:nvSpPr>
          <p:cNvPr id="1581067" name="Oval 11"/>
          <p:cNvSpPr>
            <a:spLocks noChangeArrowheads="1"/>
          </p:cNvSpPr>
          <p:nvPr/>
        </p:nvSpPr>
        <p:spPr bwMode="auto">
          <a:xfrm>
            <a:off x="3048000" y="2057400"/>
            <a:ext cx="5029200" cy="2743200"/>
          </a:xfrm>
          <a:prstGeom prst="ellipse">
            <a:avLst/>
          </a:prstGeom>
          <a:solidFill>
            <a:schemeClr val="tx2"/>
          </a:solidFill>
          <a:ln w="63500">
            <a:solidFill>
              <a:schemeClr val="accent1"/>
            </a:solidFill>
            <a:prstDash val="dash"/>
            <a:round/>
            <a:headEnd/>
            <a:tailEnd/>
          </a:ln>
        </p:spPr>
        <p:txBody>
          <a:bodyPr wrap="none" anchor="ctr">
            <a:prstTxWarp prst="textNoShape">
              <a:avLst/>
            </a:prstTxWarp>
          </a:bodyPr>
          <a:lstStyle/>
          <a:p>
            <a:endParaRPr lang="en-US"/>
          </a:p>
        </p:txBody>
      </p:sp>
      <p:sp>
        <p:nvSpPr>
          <p:cNvPr id="1581068" name="Text Box 12"/>
          <p:cNvSpPr txBox="1">
            <a:spLocks noChangeArrowheads="1"/>
          </p:cNvSpPr>
          <p:nvPr/>
        </p:nvSpPr>
        <p:spPr bwMode="auto">
          <a:xfrm>
            <a:off x="4876800" y="2362200"/>
            <a:ext cx="1285875" cy="376238"/>
          </a:xfrm>
          <a:prstGeom prst="rect">
            <a:avLst/>
          </a:prstGeom>
          <a:noFill/>
          <a:ln w="9525">
            <a:solidFill>
              <a:schemeClr val="bg1"/>
            </a:solidFill>
            <a:miter lim="800000"/>
            <a:headEnd/>
            <a:tailEnd/>
          </a:ln>
        </p:spPr>
        <p:txBody>
          <a:bodyPr wrap="none">
            <a:prstTxWarp prst="textNoShape">
              <a:avLst/>
            </a:prstTxWarp>
            <a:spAutoFit/>
          </a:bodyPr>
          <a:lstStyle/>
          <a:p>
            <a:r>
              <a:rPr lang="en-US" sz="1800">
                <a:solidFill>
                  <a:schemeClr val="bg1"/>
                </a:solidFill>
              </a:rPr>
              <a:t>In English</a:t>
            </a:r>
          </a:p>
        </p:txBody>
      </p:sp>
      <p:sp>
        <p:nvSpPr>
          <p:cNvPr id="1581069" name="Text Box 13"/>
          <p:cNvSpPr txBox="1">
            <a:spLocks noChangeArrowheads="1"/>
          </p:cNvSpPr>
          <p:nvPr/>
        </p:nvSpPr>
        <p:spPr bwMode="auto">
          <a:xfrm>
            <a:off x="3276600" y="2819400"/>
            <a:ext cx="2514600" cy="701675"/>
          </a:xfrm>
          <a:prstGeom prst="rect">
            <a:avLst/>
          </a:prstGeom>
          <a:noFill/>
          <a:ln w="9525">
            <a:noFill/>
            <a:miter lim="800000"/>
            <a:headEnd/>
            <a:tailEnd/>
          </a:ln>
        </p:spPr>
        <p:txBody>
          <a:bodyPr>
            <a:prstTxWarp prst="textNoShape">
              <a:avLst/>
            </a:prstTxWarp>
            <a:spAutoFit/>
          </a:bodyPr>
          <a:lstStyle/>
          <a:p>
            <a:r>
              <a:rPr lang="en-US" sz="2000" b="0">
                <a:solidFill>
                  <a:schemeClr val="bg1"/>
                </a:solidFill>
              </a:rPr>
              <a:t>Hoggle is an ornery dwarf</a:t>
            </a:r>
          </a:p>
        </p:txBody>
      </p:sp>
      <p:sp>
        <p:nvSpPr>
          <p:cNvPr id="1581070" name="Text Box 14"/>
          <p:cNvSpPr txBox="1">
            <a:spLocks noChangeArrowheads="1"/>
          </p:cNvSpPr>
          <p:nvPr/>
        </p:nvSpPr>
        <p:spPr bwMode="auto">
          <a:xfrm>
            <a:off x="4724400" y="3429000"/>
            <a:ext cx="2362200" cy="1311275"/>
          </a:xfrm>
          <a:prstGeom prst="rect">
            <a:avLst/>
          </a:prstGeom>
          <a:noFill/>
          <a:ln w="9525">
            <a:noFill/>
            <a:miter lim="800000"/>
            <a:headEnd/>
            <a:tailEnd/>
          </a:ln>
        </p:spPr>
        <p:txBody>
          <a:bodyPr>
            <a:prstTxWarp prst="textNoShape">
              <a:avLst/>
            </a:prstTxWarp>
            <a:spAutoFit/>
          </a:bodyPr>
          <a:lstStyle/>
          <a:p>
            <a:r>
              <a:rPr lang="en-US" sz="2000" b="0">
                <a:solidFill>
                  <a:schemeClr val="bg1"/>
                </a:solidFill>
              </a:rPr>
              <a:t>Can the girl who can summon the Goblin King solve the Labyrinth?</a:t>
            </a:r>
          </a:p>
        </p:txBody>
      </p:sp>
      <p:sp>
        <p:nvSpPr>
          <p:cNvPr id="1581071" name="Text Box 15"/>
          <p:cNvSpPr txBox="1">
            <a:spLocks noChangeArrowheads="1"/>
          </p:cNvSpPr>
          <p:nvPr/>
        </p:nvSpPr>
        <p:spPr bwMode="auto">
          <a:xfrm>
            <a:off x="6096000" y="2667000"/>
            <a:ext cx="2514600" cy="701675"/>
          </a:xfrm>
          <a:prstGeom prst="rect">
            <a:avLst/>
          </a:prstGeom>
          <a:noFill/>
          <a:ln w="9525">
            <a:noFill/>
            <a:miter lim="800000"/>
            <a:headEnd/>
            <a:tailEnd/>
          </a:ln>
        </p:spPr>
        <p:txBody>
          <a:bodyPr>
            <a:prstTxWarp prst="textNoShape">
              <a:avLst/>
            </a:prstTxWarp>
            <a:spAutoFit/>
          </a:bodyPr>
          <a:lstStyle/>
          <a:p>
            <a:r>
              <a:rPr lang="en-US" sz="2000" b="0">
                <a:solidFill>
                  <a:schemeClr val="bg1"/>
                </a:solidFill>
              </a:rPr>
              <a:t>Fairies bite adventurers</a:t>
            </a:r>
          </a:p>
        </p:txBody>
      </p:sp>
      <p:cxnSp>
        <p:nvCxnSpPr>
          <p:cNvPr id="1581072" name="AutoShape 16"/>
          <p:cNvCxnSpPr>
            <a:cxnSpLocks noChangeShapeType="1"/>
            <a:stCxn id="1581066" idx="2"/>
            <a:endCxn id="1581061" idx="1"/>
          </p:cNvCxnSpPr>
          <p:nvPr/>
        </p:nvCxnSpPr>
        <p:spPr bwMode="auto">
          <a:xfrm rot="5400000">
            <a:off x="3632993" y="888207"/>
            <a:ext cx="1001713" cy="647700"/>
          </a:xfrm>
          <a:prstGeom prst="curvedConnector4">
            <a:avLst>
              <a:gd name="adj1" fmla="val 40569"/>
              <a:gd name="adj2" fmla="val 135296"/>
            </a:avLst>
          </a:prstGeom>
          <a:noFill/>
          <a:ln w="63500">
            <a:solidFill>
              <a:schemeClr val="folHlink"/>
            </a:solidFill>
            <a:round/>
            <a:headEnd/>
            <a:tailEnd type="triangle"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9058</TotalTime>
  <Words>3537</Words>
  <Application>Microsoft Macintosh PowerPoint</Application>
  <PresentationFormat>On-screen Show (4:3)</PresentationFormat>
  <Paragraphs>487</Paragraphs>
  <Slides>57</Slides>
  <Notes>56</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57</vt:i4>
      </vt:variant>
    </vt:vector>
  </HeadingPairs>
  <TitlesOfParts>
    <vt:vector size="63" baseType="lpstr">
      <vt:lpstr>Arial</vt:lpstr>
      <vt:lpstr>ＭＳ Ｐゴシック</vt:lpstr>
      <vt:lpstr>Osaka</vt:lpstr>
      <vt:lpstr>Times</vt:lpstr>
      <vt:lpstr>Symbol</vt:lpstr>
      <vt:lpstr>Blank Presentation</vt:lpstr>
      <vt:lpstr>Psych 156A/ Ling 150: Acquisition of Language II</vt:lpstr>
      <vt:lpstr>Announcements</vt:lpstr>
      <vt:lpstr>About Language</vt:lpstr>
      <vt:lpstr>About Language</vt:lpstr>
      <vt:lpstr>About Language</vt:lpstr>
      <vt:lpstr>About Children Learning Language</vt:lpstr>
      <vt:lpstr>Slide 7</vt:lpstr>
      <vt:lpstr>Slide 8</vt:lpstr>
      <vt:lpstr>Slide 9</vt:lpstr>
      <vt:lpstr>So what’s the problem?</vt:lpstr>
      <vt:lpstr>So what’s the problem?</vt:lpstr>
      <vt:lpstr>So what’s the problem?</vt:lpstr>
      <vt:lpstr>So what’s the problem?</vt:lpstr>
      <vt:lpstr>So what’s the problem?</vt:lpstr>
      <vt:lpstr>So what’s the problem?</vt:lpstr>
      <vt:lpstr>A numerical analogy</vt:lpstr>
      <vt:lpstr>Poverty of the Stimulus: Logic</vt:lpstr>
      <vt:lpstr>Poverty of the Stimulus: Logic</vt:lpstr>
      <vt:lpstr>Poverty of the Stimulus: Logic</vt:lpstr>
      <vt:lpstr>Poverty of the Stimulus: Logic</vt:lpstr>
      <vt:lpstr>Argument about prior knowledge</vt:lpstr>
      <vt:lpstr>Argument about prior knowledge</vt:lpstr>
      <vt:lpstr>Specific Example: Yes/No Question Formation</vt:lpstr>
      <vt:lpstr>Specific Example: Yes/No Question Formation</vt:lpstr>
      <vt:lpstr>Specific Example: Yes/No Question Formation</vt:lpstr>
      <vt:lpstr>Specific Example: Yes/No Question Formation</vt:lpstr>
      <vt:lpstr>Specific Example: Yes/No Question Formation</vt:lpstr>
      <vt:lpstr>Specific Example: Yes/No Question Formation</vt:lpstr>
      <vt:lpstr>Specific Example: Yes/No Question Formation</vt:lpstr>
      <vt:lpstr>Specific Example: Yes/No Question Formation</vt:lpstr>
      <vt:lpstr>Specific Example: Yes/No Question Formation</vt:lpstr>
      <vt:lpstr>Specific Example: Yes/No Question Formation</vt:lpstr>
      <vt:lpstr>Specific Example: Yes/No Question Formation</vt:lpstr>
      <vt:lpstr>Specific Example: Yes/No Question Formation</vt:lpstr>
      <vt:lpstr>Specific Example: Yes/No Question Formation</vt:lpstr>
      <vt:lpstr>Specific Example: Yes/No Question Formation</vt:lpstr>
      <vt:lpstr>Children’s Knowledge</vt:lpstr>
      <vt:lpstr>Learning Difficulties: Yes/No Questions</vt:lpstr>
      <vt:lpstr>Learning Difficulties: Yes/No Questions</vt:lpstr>
      <vt:lpstr>Learning Difficulties: Yes/No Questions</vt:lpstr>
      <vt:lpstr>Learning Difficulties: Yes/No Questions</vt:lpstr>
      <vt:lpstr>Learning Difficulties: Yes/No Questions</vt:lpstr>
      <vt:lpstr>Learning Difficulties: Yes/No Questions</vt:lpstr>
      <vt:lpstr>Learning Difficulties: Yes/No Questions</vt:lpstr>
      <vt:lpstr>Learning Difficulties: Yes/No Questions</vt:lpstr>
      <vt:lpstr>Another example of  children’s constrained generalization</vt:lpstr>
      <vt:lpstr>Another example of  children’s constrained generalization</vt:lpstr>
      <vt:lpstr>Another example of  children’s constrained generalization</vt:lpstr>
      <vt:lpstr>Another example of  children’s constrained generalization</vt:lpstr>
      <vt:lpstr>Another example of  children’s constrained generalization</vt:lpstr>
      <vt:lpstr>Another example of  children’s constrained generalization</vt:lpstr>
      <vt:lpstr>Another example of  children’s constrained generalization</vt:lpstr>
      <vt:lpstr>Another example of  children’s constrained generalization</vt:lpstr>
      <vt:lpstr>Another example of  children’s constrained generalization</vt:lpstr>
      <vt:lpstr>Another example of  children’s constrained generalization</vt:lpstr>
      <vt:lpstr>Poverty of the Stimulus leads to Prior Knowledge about Language: Summary of Logic</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693</cp:revision>
  <dcterms:created xsi:type="dcterms:W3CDTF">2012-05-15T22:12:37Z</dcterms:created>
  <dcterms:modified xsi:type="dcterms:W3CDTF">2012-05-15T22:51:02Z</dcterms:modified>
</cp:coreProperties>
</file>