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52.xml" ContentType="application/vnd.openxmlformats-officedocument.presentationml.slide+xml"/>
  <Override PartName="/ppt/slides/slide49.xml" ContentType="application/vnd.openxmlformats-officedocument.presentationml.slide+xml"/>
  <Override PartName="/ppt/slides/slide33.xml" ContentType="application/vnd.openxmlformats-officedocument.presentationml.slide+xml"/>
  <Override PartName="/ppt/notesSlides/notesSlide30.xml" ContentType="application/vnd.openxmlformats-officedocument.presentationml.notesSlide+xml"/>
  <Default Extension="bin" ContentType="application/vnd.openxmlformats-officedocument.presentationml.printerSettings"/>
  <Override PartName="/ppt/notesSlides/notesSlide13.xml" ContentType="application/vnd.openxmlformats-officedocument.presentationml.notesSlide+xml"/>
  <Override PartName="/ppt/notesSlides/notesSlide29.xml" ContentType="application/vnd.openxmlformats-officedocument.presentationml.notesSlide+xml"/>
  <Override PartName="/ppt/notesSlides/notesSlide2.xml" ContentType="application/vnd.openxmlformats-officedocument.presentationml.notesSlide+xml"/>
  <Override PartName="/ppt/slides/slide18.xml" ContentType="application/vnd.openxmlformats-officedocument.presentationml.slide+xml"/>
  <Override PartName="/ppt/slides/slide37.xml" ContentType="application/vnd.openxmlformats-officedocument.presentationml.slide+xml"/>
  <Override PartName="/ppt/notesSlides/notesSlide48.xml" ContentType="application/vnd.openxmlformats-officedocument.presentationml.notesSlide+xml"/>
  <Override PartName="/ppt/slides/slide3.xml" ContentType="application/vnd.openxmlformats-officedocument.presentationml.slide+xml"/>
  <Override PartName="/ppt/notesSlides/notesSlide34.xml" ContentType="application/vnd.openxmlformats-officedocument.presentationml.notesSlide+xml"/>
  <Override PartName="/ppt/slideLayouts/slideLayout1.xml" ContentType="application/vnd.openxmlformats-officedocument.presentationml.slideLayout+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slideLayouts/slideLayout10.xml" ContentType="application/vnd.openxmlformats-officedocument.presentationml.slideLayout+xml"/>
  <Override PartName="/ppt/notesSlides/notesSlide17.xml" ContentType="application/vnd.openxmlformats-officedocument.presentationml.notesSlide+xml"/>
  <Override PartName="/ppt/notesSlides/notesSlide36.xml" ContentType="application/vnd.openxmlformats-officedocument.presentationml.notesSlide+xml"/>
  <Override PartName="/ppt/notesSlides/notesSlide6.xml" ContentType="application/vnd.openxmlformats-officedocument.presentationml.notesSlide+xml"/>
  <Override PartName="/ppt/notesSlides/notesSlide22.xml" ContentType="application/vnd.openxmlformats-officedocument.presentationml.notesSlide+xml"/>
  <Override PartName="/ppt/slides/slide7.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slides/slide11.xml" ContentType="application/vnd.openxmlformats-officedocument.presentationml.slide+xml"/>
  <Override PartName="/ppt/slides/slide46.xml" ContentType="application/vnd.openxmlformats-officedocument.presentationml.slide+xml"/>
  <Override PartName="/ppt/notesSlides/notesSlide41.xml" ContentType="application/vnd.openxmlformats-officedocument.presentationml.notesSlide+xml"/>
  <Override PartName="/ppt/notesSlides/notesSlide8.xml" ContentType="application/vnd.openxmlformats-officedocument.presentationml.notesSlide+xml"/>
  <Override PartName="/ppt/notesSlides/notesSlide26.xml" ContentType="application/vnd.openxmlformats-officedocument.presentationml.notesSlide+xml"/>
  <Override PartName="/ppt/notesSlides/notesSlide45.xml" ContentType="application/vnd.openxmlformats-officedocument.presentationml.notes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53.xml" ContentType="application/vnd.openxmlformats-officedocument.presentationml.slide+xml"/>
  <Override PartName="/ppt/slides/slide15.xml" ContentType="application/vnd.openxmlformats-officedocument.presentationml.slide+xml"/>
  <Override PartName="/ppt/notesSlides/notesSlide31.xml" ContentType="application/vnd.openxmlformats-officedocument.presentationml.notesSlide+xml"/>
  <Override PartName="/ppt/notesSlides/notesSlide50.xml" ContentType="application/vnd.openxmlformats-officedocument.presentationml.notesSlide+xml"/>
  <Override PartName="/ppt/slides/slide20.xml" ContentType="application/vnd.openxmlformats-officedocument.presentationml.slide+xml"/>
  <Override PartName="/ppt/presProps.xml" ContentType="application/vnd.openxmlformats-officedocument.presentationml.presProps+xml"/>
  <Override PartName="/ppt/notesSlides/notesSlide14.xml" ContentType="application/vnd.openxmlformats-officedocument.presentationml.notesSlide+xml"/>
  <Override PartName="/ppt/notesSlides/notesSlide3.xml" ContentType="application/vnd.openxmlformats-officedocument.presentationml.notesSlide+xml"/>
  <Override PartName="/ppt/slides/slide19.xml" ContentType="application/vnd.openxmlformats-officedocument.presentationml.slide+xml"/>
  <Override PartName="/ppt/slides/slide38.xml" ContentType="application/vnd.openxmlformats-officedocument.presentationml.slide+xml"/>
  <Override PartName="/ppt/notesSlides/notesSlide49.xml" ContentType="application/vnd.openxmlformats-officedocument.presentationml.notesSlide+xml"/>
  <Override PartName="/ppt/slides/slide4.xml" ContentType="application/vnd.openxmlformats-officedocument.presentationml.slide+xml"/>
  <Override PartName="/ppt/notesSlides/notesSlide35.xml" ContentType="application/vnd.openxmlformats-officedocument.presentationml.notesSlide+xml"/>
  <Override PartName="/ppt/slideLayouts/slideLayout2.xml" ContentType="application/vnd.openxmlformats-officedocument.presentationml.slideLayout+xml"/>
  <Override PartName="/ppt/slides/slide24.xml" ContentType="application/vnd.openxmlformats-officedocument.presentationml.slide+xml"/>
  <Override PartName="/ppt/slides/slide43.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notesSlides/notesSlide18.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Default Extension="jpeg" ContentType="image/jpeg"/>
  <Override PartName="/ppt/notesSlides/notesSlide23.xml" ContentType="application/vnd.openxmlformats-officedocument.presentationml.notesSlide+xml"/>
  <Override PartName="/ppt/slides/slide8.xml" ContentType="application/vnd.openxmlformats-officedocument.presentationml.slide+xml"/>
  <Override PartName="/ppt/slides/slide12.xml" ContentType="application/vnd.openxmlformats-officedocument.presentationml.slide+xml"/>
  <Override PartName="/ppt/slideLayouts/slideLayout6.xml" ContentType="application/vnd.openxmlformats-officedocument.presentationml.slideLayout+xml"/>
  <Override PartName="/ppt/slides/slide28.xml" ContentType="application/vnd.openxmlformats-officedocument.presentationml.slide+xml"/>
  <Override PartName="/ppt/slides/slide50.xml" ContentType="application/vnd.openxmlformats-officedocument.presentationml.slide+xml"/>
  <Override PartName="/ppt/slides/slide47.xml" ContentType="application/vnd.openxmlformats-officedocument.presentationml.slide+xml"/>
  <Override PartName="/ppt/slides/slide31.xml" ContentType="application/vnd.openxmlformats-officedocument.presentationml.slide+xml"/>
  <Override PartName="/ppt/notesSlides/notesSlide42.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rels" ContentType="application/vnd.openxmlformats-package.relationships+xml"/>
  <Override PartName="/ppt/notesSlides/notesSlide27.xml" ContentType="application/vnd.openxmlformats-officedocument.presentationml.notesSlide+xml"/>
  <Override PartName="/ppt/notesSlides/notesSlide46.xml" ContentType="application/vnd.openxmlformats-officedocument.presentationml.notesSlide+xml"/>
  <Override PartName="/ppt/slides/slide16.xml" ContentType="application/vnd.openxmlformats-officedocument.presentationml.slide+xml"/>
  <Override PartName="/ppt/slides/slide35.xml" ContentType="application/vnd.openxmlformats-officedocument.presentationml.slide+xml"/>
  <Override PartName="/ppt/slides/slide54.xml" ContentType="application/vnd.openxmlformats-officedocument.presentationml.slide+xml"/>
  <Override PartName="/ppt/slides/slide1.xml" ContentType="application/vnd.openxmlformats-officedocument.presentationml.slide+xml"/>
  <Override PartName="/ppt/notesSlides/notesSlide32.xml" ContentType="application/vnd.openxmlformats-officedocument.presentationml.notesSlide+xml"/>
  <Override PartName="/ppt/slides/slide21.xml" ContentType="application/vnd.openxmlformats-officedocument.presentationml.slide+xml"/>
  <Override PartName="/ppt/slides/slide40.xml" ContentType="application/vnd.openxmlformats-officedocument.presentationml.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slides/slide39.xml" ContentType="application/vnd.openxmlformats-officedocument.presentationml.slide+xml"/>
  <Override PartName="/ppt/notesSlides/notesSlide20.xml" ContentType="application/vnd.openxmlformats-officedocument.presentationml.notes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notesSlides/notesSlide19.xml" ContentType="application/vnd.openxmlformats-officedocument.presentationml.notesSlide+xml"/>
  <Override PartName="/ppt/notesSlides/notesSlide38.xml" ContentType="application/vnd.openxmlformats-officedocument.presentationml.notesSlide+xml"/>
  <Override PartName="/ppt/notesSlides/notesSlide24.xml" ContentType="application/vnd.openxmlformats-officedocument.presentationml.notesSlide+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51.xml" ContentType="application/vnd.openxmlformats-officedocument.presentationml.slide+xml"/>
  <Override PartName="/ppt/slides/slide48.xml" ContentType="application/vnd.openxmlformats-officedocument.presentationml.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notesSlides/notesSlide43.xml" ContentType="application/vnd.openxmlformats-officedocument.presentationml.notesSlide+xml"/>
  <Override PartName="/docProps/app.xml" ContentType="application/vnd.openxmlformats-officedocument.extended-properties+xml"/>
  <Override PartName="/ppt/notesMasters/notesMaster1.xml" ContentType="application/vnd.openxmlformats-officedocument.presentationml.notesMaster+xml"/>
  <Override PartName="/ppt/notesSlides/notesSlide12.xml" ContentType="application/vnd.openxmlformats-officedocument.presentationml.notesSlide+xml"/>
  <Override PartName="/ppt/notesSlides/notesSlide28.xml" ContentType="application/vnd.openxmlformats-officedocument.presentationml.notesSlide+xml"/>
  <Override PartName="/ppt/notesSlides/notesSlide1.xml" ContentType="application/vnd.openxmlformats-officedocument.presentationml.notesSlide+xml"/>
  <Override PartName="/ppt/slides/slide17.xml" ContentType="application/vnd.openxmlformats-officedocument.presentationml.slide+xml"/>
  <Override PartName="/ppt/slides/slide36.xml" ContentType="application/vnd.openxmlformats-officedocument.presentationml.slide+xml"/>
  <Override PartName="/ppt/slides/slide55.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notesSlides/notesSlide33.xml" ContentType="application/vnd.openxmlformats-officedocument.presentationml.notesSlide+xml"/>
  <Override PartName="/ppt/notesSlides/notesSlide47.xml" ContentType="application/vnd.openxmlformats-officedocument.presentationml.notesSlide+xml"/>
  <Override PartName="/ppt/slides/slide22.xml" ContentType="application/vnd.openxmlformats-officedocument.presentationml.slide+xml"/>
  <Override PartName="/ppt/slides/slide41.xml" ContentType="application/vnd.openxmlformats-officedocument.presentationml.slide+xml"/>
  <Override PartName="/ppt/notesSlides/notesSlide16.xml" ContentType="application/vnd.openxmlformats-officedocument.presentationml.notesSlide+xml"/>
  <Override PartName="/ppt/notesSlides/notesSlide5.xml" ContentType="application/vnd.openxmlformats-officedocument.presentationml.notesSlide+xml"/>
  <Override PartName="/ppt/notesSlides/notesSlide21.xml" ContentType="application/vnd.openxmlformats-officedocument.presentationml.notesSlide+xml"/>
  <Override PartName="/ppt/notesSlides/notesSlide40.xml" ContentType="application/vnd.openxmlformats-officedocument.presentationml.notesSlide+xml"/>
  <Override PartName="/ppt/slideLayouts/slideLayout4.xml" ContentType="application/vnd.openxmlformats-officedocument.presentationml.slideLayout+xml"/>
  <Override PartName="/ppt/slides/slide10.xml" ContentType="application/vnd.openxmlformats-officedocument.presentationml.slide+xml"/>
  <Override PartName="/ppt/slides/slide26.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notesSlides/notesSlide39.xml" ContentType="application/vnd.openxmlformats-officedocument.presentationml.notesSlide+xml"/>
  <Default Extension="png" ContentType="image/png"/>
  <Override PartName="/ppt/notesSlides/notesSlide25.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51" r:id="rId1"/>
  </p:sldMasterIdLst>
  <p:notesMasterIdLst>
    <p:notesMasterId r:id="rId5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306" r:id="rId29"/>
    <p:sldId id="307" r:id="rId30"/>
    <p:sldId id="308" r:id="rId31"/>
    <p:sldId id="309" r:id="rId32"/>
    <p:sldId id="310"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1pPr>
    <a:lvl2pPr marL="457200"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2pPr>
    <a:lvl3pPr marL="914400"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3pPr>
    <a:lvl4pPr marL="1371600"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4pPr>
    <a:lvl5pPr marL="1828800" algn="l" rtl="0" eaLnBrk="0" fontAlgn="base" hangingPunct="0">
      <a:spcBef>
        <a:spcPct val="0"/>
      </a:spcBef>
      <a:spcAft>
        <a:spcPct val="0"/>
      </a:spcAft>
      <a:defRPr sz="2400" b="1" kern="1200">
        <a:solidFill>
          <a:schemeClr val="tx1"/>
        </a:solidFill>
        <a:latin typeface="Arial" pitchFamily="-84" charset="0"/>
        <a:ea typeface="ＭＳ Ｐゴシック" pitchFamily="-84" charset="-128"/>
        <a:cs typeface="ＭＳ Ｐゴシック" pitchFamily="-84" charset="-128"/>
      </a:defRPr>
    </a:lvl5pPr>
    <a:lvl6pPr marL="2286000" algn="l" defTabSz="457200" rtl="0" eaLnBrk="1" latinLnBrk="0" hangingPunct="1">
      <a:defRPr sz="2400" b="1" kern="1200">
        <a:solidFill>
          <a:schemeClr val="tx1"/>
        </a:solidFill>
        <a:latin typeface="Arial" pitchFamily="-84" charset="0"/>
        <a:ea typeface="ＭＳ Ｐゴシック" pitchFamily="-84" charset="-128"/>
        <a:cs typeface="ＭＳ Ｐゴシック" pitchFamily="-84" charset="-128"/>
      </a:defRPr>
    </a:lvl6pPr>
    <a:lvl7pPr marL="2743200" algn="l" defTabSz="457200" rtl="0" eaLnBrk="1" latinLnBrk="0" hangingPunct="1">
      <a:defRPr sz="2400" b="1" kern="1200">
        <a:solidFill>
          <a:schemeClr val="tx1"/>
        </a:solidFill>
        <a:latin typeface="Arial" pitchFamily="-84" charset="0"/>
        <a:ea typeface="ＭＳ Ｐゴシック" pitchFamily="-84" charset="-128"/>
        <a:cs typeface="ＭＳ Ｐゴシック" pitchFamily="-84" charset="-128"/>
      </a:defRPr>
    </a:lvl7pPr>
    <a:lvl8pPr marL="3200400" algn="l" defTabSz="457200" rtl="0" eaLnBrk="1" latinLnBrk="0" hangingPunct="1">
      <a:defRPr sz="2400" b="1" kern="1200">
        <a:solidFill>
          <a:schemeClr val="tx1"/>
        </a:solidFill>
        <a:latin typeface="Arial" pitchFamily="-84" charset="0"/>
        <a:ea typeface="ＭＳ Ｐゴシック" pitchFamily="-84" charset="-128"/>
        <a:cs typeface="ＭＳ Ｐゴシック" pitchFamily="-84" charset="-128"/>
      </a:defRPr>
    </a:lvl8pPr>
    <a:lvl9pPr marL="3657600" algn="l" defTabSz="457200" rtl="0" eaLnBrk="1" latinLnBrk="0" hangingPunct="1">
      <a:defRPr sz="2400" b="1" kern="1200">
        <a:solidFill>
          <a:schemeClr val="tx1"/>
        </a:solidFill>
        <a:latin typeface="Arial" pitchFamily="-84" charset="0"/>
        <a:ea typeface="ＭＳ Ｐゴシック" pitchFamily="-84" charset="-128"/>
        <a:cs typeface="ＭＳ Ｐゴシック" pitchFamily="-84"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BF881A"/>
    <a:srgbClr val="CA3109"/>
    <a:srgbClr val="FFFFFF"/>
    <a:srgbClr val="C29EF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9193" autoAdjust="0"/>
    <p:restoredTop sz="90929"/>
  </p:normalViewPr>
  <p:slideViewPr>
    <p:cSldViewPr>
      <p:cViewPr varScale="1">
        <p:scale>
          <a:sx n="141" d="100"/>
          <a:sy n="141" d="100"/>
        </p:scale>
        <p:origin x="-2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notesMaster" Target="notesMasters/notesMaster1.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b="0"/>
            </a:lvl1pPr>
          </a:lstStyle>
          <a:p>
            <a:endParaRPr lang="en-US"/>
          </a:p>
        </p:txBody>
      </p:sp>
      <p:sp>
        <p:nvSpPr>
          <p:cNvPr id="133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1331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33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3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b="0"/>
            </a:lvl1pPr>
          </a:lstStyle>
          <a:p>
            <a:endParaRPr lang="en-US"/>
          </a:p>
        </p:txBody>
      </p:sp>
      <p:sp>
        <p:nvSpPr>
          <p:cNvPr id="133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b="0"/>
            </a:lvl1pPr>
          </a:lstStyle>
          <a:p>
            <a:fld id="{967AA1AC-68BF-9545-8948-05BC9440A651}"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84" charset="0"/>
        <a:ea typeface="ＭＳ Ｐゴシック" pitchFamily="-84" charset="-128"/>
        <a:cs typeface="ＭＳ Ｐゴシック" pitchFamily="-84" charset="-128"/>
      </a:defRPr>
    </a:lvl1pPr>
    <a:lvl2pPr marL="457200" algn="l" rtl="0" fontAlgn="base">
      <a:spcBef>
        <a:spcPct val="30000"/>
      </a:spcBef>
      <a:spcAft>
        <a:spcPct val="0"/>
      </a:spcAft>
      <a:defRPr sz="1200" kern="1200">
        <a:solidFill>
          <a:schemeClr val="tx1"/>
        </a:solidFill>
        <a:latin typeface="Arial" pitchFamily="-84" charset="0"/>
        <a:ea typeface="ＭＳ Ｐゴシック" pitchFamily="-84" charset="-128"/>
        <a:cs typeface="+mn-cs"/>
      </a:defRPr>
    </a:lvl2pPr>
    <a:lvl3pPr marL="914400" algn="l" rtl="0" fontAlgn="base">
      <a:spcBef>
        <a:spcPct val="30000"/>
      </a:spcBef>
      <a:spcAft>
        <a:spcPct val="0"/>
      </a:spcAft>
      <a:defRPr sz="1200" kern="1200">
        <a:solidFill>
          <a:schemeClr val="tx1"/>
        </a:solidFill>
        <a:latin typeface="Arial" pitchFamily="-84" charset="0"/>
        <a:ea typeface="ＭＳ Ｐゴシック" pitchFamily="-84" charset="-128"/>
        <a:cs typeface="+mn-cs"/>
      </a:defRPr>
    </a:lvl3pPr>
    <a:lvl4pPr marL="1371600" algn="l" rtl="0" fontAlgn="base">
      <a:spcBef>
        <a:spcPct val="30000"/>
      </a:spcBef>
      <a:spcAft>
        <a:spcPct val="0"/>
      </a:spcAft>
      <a:defRPr sz="1200" kern="1200">
        <a:solidFill>
          <a:schemeClr val="tx1"/>
        </a:solidFill>
        <a:latin typeface="Arial" pitchFamily="-84" charset="0"/>
        <a:ea typeface="ＭＳ Ｐゴシック" pitchFamily="-84" charset="-128"/>
        <a:cs typeface="+mn-cs"/>
      </a:defRPr>
    </a:lvl4pPr>
    <a:lvl5pPr marL="1828800" algn="l" rtl="0" fontAlgn="base">
      <a:spcBef>
        <a:spcPct val="30000"/>
      </a:spcBef>
      <a:spcAft>
        <a:spcPct val="0"/>
      </a:spcAft>
      <a:defRPr sz="1200" kern="1200">
        <a:solidFill>
          <a:schemeClr val="tx1"/>
        </a:solidFill>
        <a:latin typeface="Arial" pitchFamily="-84" charset="0"/>
        <a:ea typeface="ＭＳ Ｐゴシック" pitchFamily="-8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6FCFA5-D012-1145-B04B-EA22728A6B18}" type="slidenum">
              <a:rPr lang="en-US"/>
              <a:pPr/>
              <a:t>1</a:t>
            </a:fld>
            <a:endParaRPr lang="en-US"/>
          </a:p>
        </p:txBody>
      </p:sp>
      <p:sp>
        <p:nvSpPr>
          <p:cNvPr id="108134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8134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9325CD-B02D-D74F-9AA2-5E5AD8F4CCEF}" type="slidenum">
              <a:rPr lang="en-US"/>
              <a:pPr/>
              <a:t>10</a:t>
            </a:fld>
            <a:endParaRPr lang="en-US"/>
          </a:p>
        </p:txBody>
      </p:sp>
      <p:sp>
        <p:nvSpPr>
          <p:cNvPr id="147865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7865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946D8-AA96-C149-A41B-B79ADB11B203}" type="slidenum">
              <a:rPr lang="en-US"/>
              <a:pPr/>
              <a:t>11</a:t>
            </a:fld>
            <a:endParaRPr lang="en-US"/>
          </a:p>
        </p:txBody>
      </p:sp>
      <p:sp>
        <p:nvSpPr>
          <p:cNvPr id="148070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8070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A4AB20-63E0-554B-9C9F-F28F12B4277E}" type="slidenum">
              <a:rPr lang="en-US"/>
              <a:pPr/>
              <a:t>12</a:t>
            </a:fld>
            <a:endParaRPr lang="en-US"/>
          </a:p>
        </p:txBody>
      </p:sp>
      <p:sp>
        <p:nvSpPr>
          <p:cNvPr id="148275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8275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5F2D71-6830-5D44-90DD-CD15130AAB94}" type="slidenum">
              <a:rPr lang="en-US"/>
              <a:pPr/>
              <a:t>13</a:t>
            </a:fld>
            <a:endParaRPr lang="en-US"/>
          </a:p>
        </p:txBody>
      </p:sp>
      <p:sp>
        <p:nvSpPr>
          <p:cNvPr id="148480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8480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2378F5-FDFC-0D41-893F-6B634BDFA40C}" type="slidenum">
              <a:rPr lang="en-US"/>
              <a:pPr/>
              <a:t>14</a:t>
            </a:fld>
            <a:endParaRPr lang="en-US"/>
          </a:p>
        </p:txBody>
      </p:sp>
      <p:sp>
        <p:nvSpPr>
          <p:cNvPr id="148685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8685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BF53E4-CCCA-2048-89B3-13510180D6F1}" type="slidenum">
              <a:rPr lang="en-US"/>
              <a:pPr/>
              <a:t>15</a:t>
            </a:fld>
            <a:endParaRPr lang="en-US"/>
          </a:p>
        </p:txBody>
      </p:sp>
      <p:sp>
        <p:nvSpPr>
          <p:cNvPr id="148889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8889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CF7202-75D3-0C4F-889E-A195F3A5B6B3}" type="slidenum">
              <a:rPr lang="en-US"/>
              <a:pPr/>
              <a:t>16</a:t>
            </a:fld>
            <a:endParaRPr lang="en-US"/>
          </a:p>
        </p:txBody>
      </p:sp>
      <p:sp>
        <p:nvSpPr>
          <p:cNvPr id="149094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9094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0127ED-AEBE-1342-A00B-9A45B3B45E25}" type="slidenum">
              <a:rPr lang="en-US"/>
              <a:pPr/>
              <a:t>17</a:t>
            </a:fld>
            <a:endParaRPr lang="en-US"/>
          </a:p>
        </p:txBody>
      </p:sp>
      <p:sp>
        <p:nvSpPr>
          <p:cNvPr id="149299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9299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B36DE0-766B-9B4C-8FCD-24EFC3568D38}" type="slidenum">
              <a:rPr lang="en-US"/>
              <a:pPr/>
              <a:t>18</a:t>
            </a:fld>
            <a:endParaRPr lang="en-US"/>
          </a:p>
        </p:txBody>
      </p:sp>
      <p:sp>
        <p:nvSpPr>
          <p:cNvPr id="149504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9504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400993-9B7D-9546-B739-0970D3E509C2}" type="slidenum">
              <a:rPr lang="en-US"/>
              <a:pPr/>
              <a:t>19</a:t>
            </a:fld>
            <a:endParaRPr lang="en-US"/>
          </a:p>
        </p:txBody>
      </p:sp>
      <p:sp>
        <p:nvSpPr>
          <p:cNvPr id="149709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9709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39A810-9710-5C40-980D-BEB37806B1D1}" type="slidenum">
              <a:rPr lang="en-US"/>
              <a:pPr/>
              <a:t>2</a:t>
            </a:fld>
            <a:endParaRPr lang="en-US"/>
          </a:p>
        </p:txBody>
      </p:sp>
      <p:sp>
        <p:nvSpPr>
          <p:cNvPr id="146227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6227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771B29-CFC1-8947-A898-17F6AF561C29}" type="slidenum">
              <a:rPr lang="en-US"/>
              <a:pPr/>
              <a:t>20</a:t>
            </a:fld>
            <a:endParaRPr lang="en-US"/>
          </a:p>
        </p:txBody>
      </p:sp>
      <p:sp>
        <p:nvSpPr>
          <p:cNvPr id="149913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991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1671EB-AD8A-CE4C-A907-460670270B7C}" type="slidenum">
              <a:rPr lang="en-US"/>
              <a:pPr/>
              <a:t>21</a:t>
            </a:fld>
            <a:endParaRPr lang="en-US"/>
          </a:p>
        </p:txBody>
      </p:sp>
      <p:sp>
        <p:nvSpPr>
          <p:cNvPr id="150118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011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09204D-741D-4346-8BC0-0D68F386E6EA}" type="slidenum">
              <a:rPr lang="en-US"/>
              <a:pPr/>
              <a:t>22</a:t>
            </a:fld>
            <a:endParaRPr lang="en-US"/>
          </a:p>
        </p:txBody>
      </p:sp>
      <p:sp>
        <p:nvSpPr>
          <p:cNvPr id="150323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032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A82A15-6112-6345-ADA4-56AF34721CE4}" type="slidenum">
              <a:rPr lang="en-US"/>
              <a:pPr/>
              <a:t>23</a:t>
            </a:fld>
            <a:endParaRPr lang="en-US"/>
          </a:p>
        </p:txBody>
      </p:sp>
      <p:sp>
        <p:nvSpPr>
          <p:cNvPr id="150528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0528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7FAD34F-290A-C342-B0B4-BD75FA1F4741}" type="slidenum">
              <a:rPr lang="en-US"/>
              <a:pPr/>
              <a:t>24</a:t>
            </a:fld>
            <a:endParaRPr lang="en-US"/>
          </a:p>
        </p:txBody>
      </p:sp>
      <p:sp>
        <p:nvSpPr>
          <p:cNvPr id="150733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0733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DF2D72-651E-CC4B-B280-787464A567E3}" type="slidenum">
              <a:rPr lang="en-US"/>
              <a:pPr/>
              <a:t>25</a:t>
            </a:fld>
            <a:endParaRPr lang="en-US"/>
          </a:p>
        </p:txBody>
      </p:sp>
      <p:sp>
        <p:nvSpPr>
          <p:cNvPr id="150937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0937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45AD21-C716-5D47-920C-344F8093FAC5}" type="slidenum">
              <a:rPr lang="en-US"/>
              <a:pPr/>
              <a:t>26</a:t>
            </a:fld>
            <a:endParaRPr lang="en-US"/>
          </a:p>
        </p:txBody>
      </p:sp>
      <p:sp>
        <p:nvSpPr>
          <p:cNvPr id="151142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142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E01F6A-7A12-6F41-8C41-5B79B26D1E17}" type="slidenum">
              <a:rPr lang="en-US"/>
              <a:pPr/>
              <a:t>27</a:t>
            </a:fld>
            <a:endParaRPr lang="en-US"/>
          </a:p>
        </p:txBody>
      </p:sp>
      <p:sp>
        <p:nvSpPr>
          <p:cNvPr id="151347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347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8ABBA0-F453-9942-AF21-B560297FB438}" type="slidenum">
              <a:rPr lang="en-US"/>
              <a:pPr/>
              <a:t>33</a:t>
            </a:fld>
            <a:endParaRPr lang="en-US"/>
          </a:p>
        </p:txBody>
      </p:sp>
      <p:sp>
        <p:nvSpPr>
          <p:cNvPr id="151552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2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8C7A3E-73DE-BA44-830B-97A8563AC1C9}" type="slidenum">
              <a:rPr lang="en-US"/>
              <a:pPr/>
              <a:t>34</a:t>
            </a:fld>
            <a:endParaRPr lang="en-US"/>
          </a:p>
        </p:txBody>
      </p:sp>
      <p:sp>
        <p:nvSpPr>
          <p:cNvPr id="151757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757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FB0BD1-D3E6-5D4D-B7E9-EC479012D37E}" type="slidenum">
              <a:rPr lang="en-US"/>
              <a:pPr/>
              <a:t>3</a:t>
            </a:fld>
            <a:endParaRPr lang="en-US"/>
          </a:p>
        </p:txBody>
      </p:sp>
      <p:sp>
        <p:nvSpPr>
          <p:cNvPr id="146432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6432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82187A-2462-A24F-BA66-DD5EE280F561}" type="slidenum">
              <a:rPr lang="en-US"/>
              <a:pPr/>
              <a:t>35</a:t>
            </a:fld>
            <a:endParaRPr lang="en-US"/>
          </a:p>
        </p:txBody>
      </p:sp>
      <p:sp>
        <p:nvSpPr>
          <p:cNvPr id="151961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961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E63C71-C720-B84D-8C7E-007D5FFCCE4A}" type="slidenum">
              <a:rPr lang="en-US"/>
              <a:pPr/>
              <a:t>36</a:t>
            </a:fld>
            <a:endParaRPr lang="en-US"/>
          </a:p>
        </p:txBody>
      </p:sp>
      <p:sp>
        <p:nvSpPr>
          <p:cNvPr id="152166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2166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E970B9-B650-6D42-B376-592E644FA8F4}" type="slidenum">
              <a:rPr lang="en-US"/>
              <a:pPr/>
              <a:t>37</a:t>
            </a:fld>
            <a:endParaRPr lang="en-US"/>
          </a:p>
        </p:txBody>
      </p:sp>
      <p:sp>
        <p:nvSpPr>
          <p:cNvPr id="152371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2371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00F4A5-F4EC-954D-AD5A-35D83A632F65}" type="slidenum">
              <a:rPr lang="en-US"/>
              <a:pPr/>
              <a:t>38</a:t>
            </a:fld>
            <a:endParaRPr lang="en-US"/>
          </a:p>
        </p:txBody>
      </p:sp>
      <p:sp>
        <p:nvSpPr>
          <p:cNvPr id="152576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2576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D9C9EA-57EE-BF4B-B432-67030A926D29}" type="slidenum">
              <a:rPr lang="en-US"/>
              <a:pPr/>
              <a:t>39</a:t>
            </a:fld>
            <a:endParaRPr lang="en-US"/>
          </a:p>
        </p:txBody>
      </p:sp>
      <p:sp>
        <p:nvSpPr>
          <p:cNvPr id="152781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2781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B470E0E-9C3B-4C4E-8288-83209D2CEC74}" type="slidenum">
              <a:rPr lang="en-US"/>
              <a:pPr/>
              <a:t>40</a:t>
            </a:fld>
            <a:endParaRPr lang="en-US"/>
          </a:p>
        </p:txBody>
      </p:sp>
      <p:sp>
        <p:nvSpPr>
          <p:cNvPr id="152985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2985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C92D71-8C56-D04A-8378-6ADC3A94BAC0}" type="slidenum">
              <a:rPr lang="en-US"/>
              <a:pPr/>
              <a:t>41</a:t>
            </a:fld>
            <a:endParaRPr lang="en-US"/>
          </a:p>
        </p:txBody>
      </p:sp>
      <p:sp>
        <p:nvSpPr>
          <p:cNvPr id="153190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190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FE6BEE-8BC6-074A-BE4F-7CB63EB74E4C}" type="slidenum">
              <a:rPr lang="en-US"/>
              <a:pPr/>
              <a:t>42</a:t>
            </a:fld>
            <a:endParaRPr lang="en-US"/>
          </a:p>
        </p:txBody>
      </p:sp>
      <p:sp>
        <p:nvSpPr>
          <p:cNvPr id="153395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395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368D93-194F-B642-845D-186A8B9FABFB}" type="slidenum">
              <a:rPr lang="en-US"/>
              <a:pPr/>
              <a:t>43</a:t>
            </a:fld>
            <a:endParaRPr lang="en-US"/>
          </a:p>
        </p:txBody>
      </p:sp>
      <p:sp>
        <p:nvSpPr>
          <p:cNvPr id="153600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600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1EA907-87F0-7F42-A5D4-F1CC4CD48CA5}" type="slidenum">
              <a:rPr lang="en-US"/>
              <a:pPr/>
              <a:t>44</a:t>
            </a:fld>
            <a:endParaRPr lang="en-US"/>
          </a:p>
        </p:txBody>
      </p:sp>
      <p:sp>
        <p:nvSpPr>
          <p:cNvPr id="153805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3805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AA9B9B-202F-E74B-89AD-6D972C618F7D}" type="slidenum">
              <a:rPr lang="en-US"/>
              <a:pPr/>
              <a:t>4</a:t>
            </a:fld>
            <a:endParaRPr lang="en-US"/>
          </a:p>
        </p:txBody>
      </p:sp>
      <p:sp>
        <p:nvSpPr>
          <p:cNvPr id="146637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6637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536E37-5DD9-EF45-9285-79B1D3CCC70A}" type="slidenum">
              <a:rPr lang="en-US"/>
              <a:pPr/>
              <a:t>45</a:t>
            </a:fld>
            <a:endParaRPr lang="en-US"/>
          </a:p>
        </p:txBody>
      </p:sp>
      <p:sp>
        <p:nvSpPr>
          <p:cNvPr id="154009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4009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98C009-BCA7-F34D-959B-0B56214FAD06}" type="slidenum">
              <a:rPr lang="en-US"/>
              <a:pPr/>
              <a:t>46</a:t>
            </a:fld>
            <a:endParaRPr lang="en-US"/>
          </a:p>
        </p:txBody>
      </p:sp>
      <p:sp>
        <p:nvSpPr>
          <p:cNvPr id="154214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4214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D8E224-5B4B-484D-AF68-5A5EC624B863}" type="slidenum">
              <a:rPr lang="en-US"/>
              <a:pPr/>
              <a:t>47</a:t>
            </a:fld>
            <a:endParaRPr lang="en-US"/>
          </a:p>
        </p:txBody>
      </p:sp>
      <p:sp>
        <p:nvSpPr>
          <p:cNvPr id="154419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4419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59C707-AD98-CC4F-AF4E-24E0CA4235CC}" type="slidenum">
              <a:rPr lang="en-US"/>
              <a:pPr/>
              <a:t>48</a:t>
            </a:fld>
            <a:endParaRPr lang="en-US"/>
          </a:p>
        </p:txBody>
      </p:sp>
      <p:sp>
        <p:nvSpPr>
          <p:cNvPr id="154624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4624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CBA807D-C224-8E4D-A7B4-B1FC3F181540}" type="slidenum">
              <a:rPr lang="en-US"/>
              <a:pPr/>
              <a:t>49</a:t>
            </a:fld>
            <a:endParaRPr lang="en-US"/>
          </a:p>
        </p:txBody>
      </p:sp>
      <p:sp>
        <p:nvSpPr>
          <p:cNvPr id="154829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4829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C3C3CB-BC95-D94A-858B-8C4A7BF01952}" type="slidenum">
              <a:rPr lang="en-US"/>
              <a:pPr/>
              <a:t>50</a:t>
            </a:fld>
            <a:endParaRPr lang="en-US"/>
          </a:p>
        </p:txBody>
      </p:sp>
      <p:sp>
        <p:nvSpPr>
          <p:cNvPr id="155033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503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1B6644-BCEC-A94A-93C5-76763FBC320F}" type="slidenum">
              <a:rPr lang="en-US"/>
              <a:pPr/>
              <a:t>51</a:t>
            </a:fld>
            <a:endParaRPr lang="en-US"/>
          </a:p>
        </p:txBody>
      </p:sp>
      <p:sp>
        <p:nvSpPr>
          <p:cNvPr id="155238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5238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91CF11-9247-2D41-A49E-0A895A8460C1}" type="slidenum">
              <a:rPr lang="en-US"/>
              <a:pPr/>
              <a:t>52</a:t>
            </a:fld>
            <a:endParaRPr lang="en-US"/>
          </a:p>
        </p:txBody>
      </p:sp>
      <p:sp>
        <p:nvSpPr>
          <p:cNvPr id="155443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544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79D58-8226-F447-9952-088F354C12A0}" type="slidenum">
              <a:rPr lang="en-US"/>
              <a:pPr/>
              <a:t>53</a:t>
            </a:fld>
            <a:endParaRPr lang="en-US"/>
          </a:p>
        </p:txBody>
      </p:sp>
      <p:sp>
        <p:nvSpPr>
          <p:cNvPr id="155648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5648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335E5F-A41B-7D4E-86A2-90B5CF0F7E6C}" type="slidenum">
              <a:rPr lang="en-US"/>
              <a:pPr/>
              <a:t>54</a:t>
            </a:fld>
            <a:endParaRPr lang="en-US"/>
          </a:p>
        </p:txBody>
      </p:sp>
      <p:sp>
        <p:nvSpPr>
          <p:cNvPr id="155853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5853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C56124-FBDF-364D-B053-BB810067FE91}" type="slidenum">
              <a:rPr lang="en-US"/>
              <a:pPr/>
              <a:t>5</a:t>
            </a:fld>
            <a:endParaRPr lang="en-US"/>
          </a:p>
        </p:txBody>
      </p:sp>
      <p:sp>
        <p:nvSpPr>
          <p:cNvPr id="146841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6841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003871-337E-7643-A05B-A640EE82DEAB}" type="slidenum">
              <a:rPr lang="en-US"/>
              <a:pPr/>
              <a:t>55</a:t>
            </a:fld>
            <a:endParaRPr lang="en-US"/>
          </a:p>
        </p:txBody>
      </p:sp>
      <p:sp>
        <p:nvSpPr>
          <p:cNvPr id="156057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6057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7AA759-D30A-C543-A9F1-19DD85CB10DF}" type="slidenum">
              <a:rPr lang="en-US"/>
              <a:pPr/>
              <a:t>6</a:t>
            </a:fld>
            <a:endParaRPr lang="en-US"/>
          </a:p>
        </p:txBody>
      </p:sp>
      <p:sp>
        <p:nvSpPr>
          <p:cNvPr id="147046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7046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B76F70-1215-1141-AE5F-A91F56A7C05F}" type="slidenum">
              <a:rPr lang="en-US"/>
              <a:pPr/>
              <a:t>7</a:t>
            </a:fld>
            <a:endParaRPr lang="en-US"/>
          </a:p>
        </p:txBody>
      </p:sp>
      <p:sp>
        <p:nvSpPr>
          <p:cNvPr id="147251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7251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7A603F-C520-5B42-AF33-B70F80EC677F}" type="slidenum">
              <a:rPr lang="en-US"/>
              <a:pPr/>
              <a:t>8</a:t>
            </a:fld>
            <a:endParaRPr lang="en-US"/>
          </a:p>
        </p:txBody>
      </p:sp>
      <p:sp>
        <p:nvSpPr>
          <p:cNvPr id="147456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7456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2958AE-FF92-A340-92CB-87CAB4C5DD78}" type="slidenum">
              <a:rPr lang="en-US"/>
              <a:pPr/>
              <a:t>9</a:t>
            </a:fld>
            <a:endParaRPr lang="en-US"/>
          </a:p>
        </p:txBody>
      </p:sp>
      <p:sp>
        <p:nvSpPr>
          <p:cNvPr id="147661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7661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286000"/>
            <a:ext cx="7772400" cy="1143000"/>
          </a:xfrm>
        </p:spPr>
        <p:txBody>
          <a:bodyPr/>
          <a:lstStyle>
            <a:lvl1pPr>
              <a:defRPr/>
            </a:lvl1pPr>
          </a:lstStyle>
          <a:p>
            <a:r>
              <a:rPr lang="en-US"/>
              <a:t>Click to edit Master title style</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6148" name="Rectangle 4"/>
          <p:cNvSpPr>
            <a:spLocks noGrp="1" noChangeArrowheads="1"/>
          </p:cNvSpPr>
          <p:nvPr>
            <p:ph type="dt" sz="half" idx="2"/>
          </p:nvPr>
        </p:nvSpPr>
        <p:spPr/>
        <p:txBody>
          <a:bodyPr/>
          <a:lstStyle>
            <a:lvl1pPr>
              <a:defRPr/>
            </a:lvl1pPr>
          </a:lstStyle>
          <a:p>
            <a:endParaRPr lang="en-US"/>
          </a:p>
        </p:txBody>
      </p:sp>
      <p:sp>
        <p:nvSpPr>
          <p:cNvPr id="6149" name="Rectangle 5"/>
          <p:cNvSpPr>
            <a:spLocks noGrp="1" noChangeArrowheads="1"/>
          </p:cNvSpPr>
          <p:nvPr>
            <p:ph type="ftr" sz="quarter" idx="3"/>
          </p:nvPr>
        </p:nvSpPr>
        <p:spPr/>
        <p:txBody>
          <a:bodyPr/>
          <a:lstStyle>
            <a:lvl1pPr>
              <a:defRPr/>
            </a:lvl1pPr>
          </a:lstStyle>
          <a:p>
            <a:endParaRPr lang="en-US"/>
          </a:p>
        </p:txBody>
      </p:sp>
      <p:sp>
        <p:nvSpPr>
          <p:cNvPr id="6150" name="Rectangle 6"/>
          <p:cNvSpPr>
            <a:spLocks noGrp="1" noChangeArrowheads="1"/>
          </p:cNvSpPr>
          <p:nvPr>
            <p:ph type="sldNum" sz="quarter" idx="4"/>
          </p:nvPr>
        </p:nvSpPr>
        <p:spPr/>
        <p:txBody>
          <a:bodyPr/>
          <a:lstStyle>
            <a:lvl1pPr>
              <a:defRPr/>
            </a:lvl1pPr>
          </a:lstStyle>
          <a:p>
            <a:fld id="{6A36522E-FA2E-2041-A669-7062EA1E82D2}"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AF220A-6AC1-D441-BE1B-859EBF15040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C0EF57-5FB0-534E-B6B5-C039B3DE297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E5A173-DF2C-F249-AD70-B3D33500BBF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CB634B0-1D42-224E-9D62-A444FF3BAB5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64D9117-647D-7C4F-AAFF-D9D945CFDDF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BFDAB38-B564-9848-8E41-B96463CA2A4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5D0E480-5003-9A49-98F1-56B65F11E82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B707184-52AA-944E-BFFB-27D917F24CD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EFE6383-E3D9-134F-BA30-3C7CF1936DC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7CC7D5C-7950-3642-9173-176ABF07995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4"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ea typeface="+mn-ea"/>
                <a:cs typeface="+mn-cs"/>
              </a:defRPr>
            </a:lvl1pPr>
          </a:lstStyle>
          <a:p>
            <a:endParaRPr lang="en-US"/>
          </a:p>
        </p:txBody>
      </p:sp>
      <p:sp>
        <p:nvSpPr>
          <p:cNvPr id="5125"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ea typeface="+mn-ea"/>
                <a:cs typeface="+mn-cs"/>
              </a:defRPr>
            </a:lvl1pPr>
          </a:lstStyle>
          <a:p>
            <a:endParaRPr lang="en-US"/>
          </a:p>
        </p:txBody>
      </p:sp>
      <p:sp>
        <p:nvSpPr>
          <p:cNvPr id="5126"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ea typeface="+mn-ea"/>
                <a:cs typeface="+mn-cs"/>
              </a:defRPr>
            </a:lvl1pPr>
          </a:lstStyle>
          <a:p>
            <a:fld id="{D8C2571C-866A-2E42-9956-822088F83B7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2pPr>
      <a:lvl3pPr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3pPr>
      <a:lvl4pPr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4pPr>
      <a:lvl5pPr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5pPr>
      <a:lvl6pPr marL="457200"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6pPr>
      <a:lvl7pPr marL="914400"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7pPr>
      <a:lvl8pPr marL="1371600"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8pPr>
      <a:lvl9pPr marL="1828800" algn="ctr" rtl="0" fontAlgn="base">
        <a:spcBef>
          <a:spcPct val="0"/>
        </a:spcBef>
        <a:spcAft>
          <a:spcPct val="0"/>
        </a:spcAft>
        <a:defRPr sz="4400">
          <a:solidFill>
            <a:schemeClr val="tx2"/>
          </a:solidFill>
          <a:latin typeface="Arial" pitchFamily="-84" charset="0"/>
          <a:ea typeface="Osaka" pitchFamily="-84" charset="-128"/>
          <a:cs typeface="Osaka" pitchFamily="-84"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cs typeface="+mn-cs"/>
        </a:defRPr>
      </a:lvl2pPr>
      <a:lvl3pPr marL="1143000" indent="-228600" algn="l" rtl="0" fontAlgn="base">
        <a:spcBef>
          <a:spcPct val="20000"/>
        </a:spcBef>
        <a:spcAft>
          <a:spcPct val="0"/>
        </a:spcAft>
        <a:buChar char="•"/>
        <a:defRPr sz="2400">
          <a:solidFill>
            <a:schemeClr val="tx1"/>
          </a:solidFill>
          <a:latin typeface="+mn-lt"/>
          <a:ea typeface="+mn-ea"/>
          <a:cs typeface="+mn-cs"/>
        </a:defRPr>
      </a:lvl3pPr>
      <a:lvl4pPr marL="1600200" indent="-228600" algn="l" rtl="0" fontAlgn="base">
        <a:spcBef>
          <a:spcPct val="20000"/>
        </a:spcBef>
        <a:spcAft>
          <a:spcPct val="0"/>
        </a:spcAft>
        <a:buChar char="–"/>
        <a:defRPr sz="2000">
          <a:solidFill>
            <a:schemeClr val="tx1"/>
          </a:solidFill>
          <a:latin typeface="+mn-lt"/>
          <a:ea typeface="+mn-ea"/>
          <a:cs typeface="+mn-cs"/>
        </a:defRPr>
      </a:lvl4pPr>
      <a:lvl5pPr marL="2057400" indent="-228600" algn="l" rtl="0" fontAlgn="base">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1.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6.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 Id="rId3" Type="http://schemas.openxmlformats.org/officeDocument/2006/relationships/image" Target="../media/image7.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image" Target="../media/image8.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9.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 Id="rId3" Type="http://schemas.openxmlformats.org/officeDocument/2006/relationships/image" Target="../media/image9.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 Id="rId3"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 Id="rId3" Type="http://schemas.openxmlformats.org/officeDocument/2006/relationships/image" Target="../media/image11.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 Id="rId3" Type="http://schemas.openxmlformats.org/officeDocument/2006/relationships/image" Target="../media/image12.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 Id="rId3"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80322" name="Rectangle 2"/>
          <p:cNvSpPr>
            <a:spLocks noGrp="1" noChangeArrowheads="1"/>
          </p:cNvSpPr>
          <p:nvPr>
            <p:ph type="ctrTitle"/>
          </p:nvPr>
        </p:nvSpPr>
        <p:spPr>
          <a:xfrm>
            <a:off x="0" y="1371600"/>
            <a:ext cx="9144000" cy="1143000"/>
          </a:xfrm>
        </p:spPr>
        <p:txBody>
          <a:bodyPr/>
          <a:lstStyle/>
          <a:p>
            <a:r>
              <a:rPr lang="en-US" sz="4000"/>
              <a:t>Psych 156A/ Ling 150:</a:t>
            </a:r>
            <a:br>
              <a:rPr lang="en-US" sz="4000"/>
            </a:br>
            <a:r>
              <a:rPr lang="en-US" sz="4000"/>
              <a:t>Acquisition of Language II</a:t>
            </a:r>
            <a:endParaRPr lang="en-US"/>
          </a:p>
        </p:txBody>
      </p:sp>
      <p:sp>
        <p:nvSpPr>
          <p:cNvPr id="1080323" name="Rectangle 3"/>
          <p:cNvSpPr>
            <a:spLocks noGrp="1" noChangeArrowheads="1"/>
          </p:cNvSpPr>
          <p:nvPr>
            <p:ph type="subTitle" idx="1"/>
          </p:nvPr>
        </p:nvSpPr>
        <p:spPr>
          <a:xfrm>
            <a:off x="457200" y="3352800"/>
            <a:ext cx="8229600" cy="1752600"/>
          </a:xfrm>
        </p:spPr>
        <p:txBody>
          <a:bodyPr/>
          <a:lstStyle/>
          <a:p>
            <a:r>
              <a:rPr lang="en-US"/>
              <a:t>Lecture 11</a:t>
            </a:r>
          </a:p>
          <a:p>
            <a:r>
              <a:rPr lang="en-US"/>
              <a:t>Phrases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77634" name="Rectangle 2"/>
          <p:cNvSpPr>
            <a:spLocks noGrp="1" noChangeArrowheads="1"/>
          </p:cNvSpPr>
          <p:nvPr>
            <p:ph type="title"/>
          </p:nvPr>
        </p:nvSpPr>
        <p:spPr>
          <a:xfrm>
            <a:off x="685800" y="304800"/>
            <a:ext cx="7772400" cy="1143000"/>
          </a:xfrm>
          <a:noFill/>
          <a:ln/>
        </p:spPr>
        <p:txBody>
          <a:bodyPr/>
          <a:lstStyle/>
          <a:p>
            <a:r>
              <a:rPr lang="en-US" sz="3200"/>
              <a:t>About Language Structure</a:t>
            </a:r>
            <a:endParaRPr lang="en-US"/>
          </a:p>
        </p:txBody>
      </p:sp>
      <p:sp>
        <p:nvSpPr>
          <p:cNvPr id="1477635" name="Rectangle 3"/>
          <p:cNvSpPr>
            <a:spLocks noGrp="1" noChangeArrowheads="1"/>
          </p:cNvSpPr>
          <p:nvPr>
            <p:ph type="body" idx="1"/>
          </p:nvPr>
        </p:nvSpPr>
        <p:spPr>
          <a:xfrm>
            <a:off x="381000" y="1447800"/>
            <a:ext cx="8458200" cy="5029200"/>
          </a:xfrm>
          <a:noFill/>
          <a:ln/>
        </p:spPr>
        <p:txBody>
          <a:bodyPr/>
          <a:lstStyle/>
          <a:p>
            <a:pPr>
              <a:buFontTx/>
              <a:buNone/>
            </a:pPr>
            <a:r>
              <a:rPr lang="en-US" sz="2800"/>
              <a:t>Sentences are not just strings of words.  </a:t>
            </a:r>
          </a:p>
          <a:p>
            <a:pPr>
              <a:buFontTx/>
              <a:buNone/>
            </a:pPr>
            <a:r>
              <a:rPr lang="en-US" sz="2800"/>
              <a:t>Words cluster into larger units called </a:t>
            </a:r>
            <a:r>
              <a:rPr lang="en-US" sz="2800">
                <a:solidFill>
                  <a:schemeClr val="tx2"/>
                </a:solidFill>
              </a:rPr>
              <a:t>phrases</a:t>
            </a:r>
            <a:r>
              <a:rPr lang="en-US" sz="2800"/>
              <a:t>, based on their </a:t>
            </a:r>
            <a:r>
              <a:rPr lang="en-US" sz="2800">
                <a:solidFill>
                  <a:schemeClr val="accent2"/>
                </a:solidFill>
              </a:rPr>
              <a:t>grammatical</a:t>
            </a:r>
            <a:r>
              <a:rPr lang="en-US" sz="2800">
                <a:solidFill>
                  <a:srgbClr val="79F431"/>
                </a:solidFill>
              </a:rPr>
              <a:t> </a:t>
            </a:r>
            <a:r>
              <a:rPr lang="en-US" sz="2800">
                <a:solidFill>
                  <a:schemeClr val="accent2"/>
                </a:solidFill>
              </a:rPr>
              <a:t>category</a:t>
            </a:r>
            <a:r>
              <a:rPr lang="en-US" sz="2800"/>
              <a:t>.</a:t>
            </a:r>
          </a:p>
          <a:p>
            <a:pPr>
              <a:buFontTx/>
              <a:buNone/>
            </a:pPr>
            <a:endParaRPr lang="en-US" sz="2800"/>
          </a:p>
          <a:p>
            <a:pPr>
              <a:buFontTx/>
              <a:buNone/>
            </a:pPr>
            <a:endParaRPr lang="en-US" sz="2800"/>
          </a:p>
        </p:txBody>
      </p:sp>
      <p:sp>
        <p:nvSpPr>
          <p:cNvPr id="1477636" name="Text Box 4"/>
          <p:cNvSpPr txBox="1">
            <a:spLocks noChangeArrowheads="1"/>
          </p:cNvSpPr>
          <p:nvPr/>
        </p:nvSpPr>
        <p:spPr bwMode="auto">
          <a:xfrm>
            <a:off x="4572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77637" name="Text Box 5"/>
          <p:cNvSpPr txBox="1">
            <a:spLocks noChangeArrowheads="1"/>
          </p:cNvSpPr>
          <p:nvPr/>
        </p:nvSpPr>
        <p:spPr bwMode="auto">
          <a:xfrm>
            <a:off x="11430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77638" name="Rectangle 6"/>
          <p:cNvSpPr>
            <a:spLocks noChangeArrowheads="1"/>
          </p:cNvSpPr>
          <p:nvPr/>
        </p:nvSpPr>
        <p:spPr bwMode="auto">
          <a:xfrm>
            <a:off x="381000" y="3962400"/>
            <a:ext cx="5757863"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t>The girl danced with the elven king.</a:t>
            </a:r>
          </a:p>
        </p:txBody>
      </p:sp>
      <p:sp>
        <p:nvSpPr>
          <p:cNvPr id="1477639" name="Text Box 7"/>
          <p:cNvSpPr txBox="1">
            <a:spLocks noChangeArrowheads="1"/>
          </p:cNvSpPr>
          <p:nvPr/>
        </p:nvSpPr>
        <p:spPr bwMode="auto">
          <a:xfrm>
            <a:off x="457200" y="5410200"/>
            <a:ext cx="7696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t>Can be replaced with words like “here” and “there”</a:t>
            </a:r>
          </a:p>
        </p:txBody>
      </p:sp>
      <p:sp>
        <p:nvSpPr>
          <p:cNvPr id="1477640" name="Oval 8"/>
          <p:cNvSpPr>
            <a:spLocks noChangeArrowheads="1"/>
          </p:cNvSpPr>
          <p:nvPr/>
        </p:nvSpPr>
        <p:spPr bwMode="auto">
          <a:xfrm>
            <a:off x="2819400" y="3124200"/>
            <a:ext cx="3581400" cy="1447800"/>
          </a:xfrm>
          <a:prstGeom prst="ellipse">
            <a:avLst/>
          </a:prstGeom>
          <a:noFill/>
          <a:ln w="38100">
            <a:solidFill>
              <a:schemeClr val="accent1"/>
            </a:solidFill>
            <a:round/>
            <a:headEnd/>
            <a:tailEnd/>
          </a:ln>
        </p:spPr>
        <p:txBody>
          <a:bodyPr wrap="none" anchor="ctr">
            <a:prstTxWarp prst="textNoShape">
              <a:avLst/>
            </a:prstTxWarp>
          </a:bodyPr>
          <a:lstStyle/>
          <a:p>
            <a:endParaRPr lang="en-US"/>
          </a:p>
        </p:txBody>
      </p:sp>
      <p:sp>
        <p:nvSpPr>
          <p:cNvPr id="1477641" name="Text Box 9"/>
          <p:cNvSpPr txBox="1">
            <a:spLocks noChangeArrowheads="1"/>
          </p:cNvSpPr>
          <p:nvPr/>
        </p:nvSpPr>
        <p:spPr bwMode="auto">
          <a:xfrm>
            <a:off x="2057400" y="4648200"/>
            <a:ext cx="53340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1"/>
                </a:solidFill>
              </a:rPr>
              <a:t>Preposition Phrases (PP)</a:t>
            </a:r>
          </a:p>
        </p:txBody>
      </p:sp>
      <p:sp>
        <p:nvSpPr>
          <p:cNvPr id="1477642" name="Text Box 10"/>
          <p:cNvSpPr txBox="1">
            <a:spLocks noChangeArrowheads="1"/>
          </p:cNvSpPr>
          <p:nvPr/>
        </p:nvSpPr>
        <p:spPr bwMode="auto">
          <a:xfrm>
            <a:off x="3657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77643" name="Text Box 11"/>
          <p:cNvSpPr txBox="1">
            <a:spLocks noChangeArrowheads="1"/>
          </p:cNvSpPr>
          <p:nvPr/>
        </p:nvSpPr>
        <p:spPr bwMode="auto">
          <a:xfrm>
            <a:off x="5562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77644" name="Text Box 12"/>
          <p:cNvSpPr txBox="1">
            <a:spLocks noChangeArrowheads="1"/>
          </p:cNvSpPr>
          <p:nvPr/>
        </p:nvSpPr>
        <p:spPr bwMode="auto">
          <a:xfrm>
            <a:off x="20574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77645" name="Text Box 13"/>
          <p:cNvSpPr txBox="1">
            <a:spLocks noChangeArrowheads="1"/>
          </p:cNvSpPr>
          <p:nvPr/>
        </p:nvSpPr>
        <p:spPr bwMode="auto">
          <a:xfrm>
            <a:off x="2971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77646" name="Text Box 14"/>
          <p:cNvSpPr txBox="1">
            <a:spLocks noChangeArrowheads="1"/>
          </p:cNvSpPr>
          <p:nvPr/>
        </p:nvSpPr>
        <p:spPr bwMode="auto">
          <a:xfrm>
            <a:off x="4495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79682" name="Rectangle 2"/>
          <p:cNvSpPr>
            <a:spLocks noGrp="1" noChangeArrowheads="1"/>
          </p:cNvSpPr>
          <p:nvPr>
            <p:ph type="title"/>
          </p:nvPr>
        </p:nvSpPr>
        <p:spPr>
          <a:xfrm>
            <a:off x="685800" y="304800"/>
            <a:ext cx="7772400" cy="1143000"/>
          </a:xfrm>
          <a:noFill/>
          <a:ln/>
        </p:spPr>
        <p:txBody>
          <a:bodyPr/>
          <a:lstStyle/>
          <a:p>
            <a:r>
              <a:rPr lang="en-US" sz="3200"/>
              <a:t>About Language Structure</a:t>
            </a:r>
            <a:endParaRPr lang="en-US"/>
          </a:p>
        </p:txBody>
      </p:sp>
      <p:sp>
        <p:nvSpPr>
          <p:cNvPr id="1479683" name="Rectangle 3"/>
          <p:cNvSpPr>
            <a:spLocks noGrp="1" noChangeArrowheads="1"/>
          </p:cNvSpPr>
          <p:nvPr>
            <p:ph type="body" idx="1"/>
          </p:nvPr>
        </p:nvSpPr>
        <p:spPr>
          <a:xfrm>
            <a:off x="381000" y="1447800"/>
            <a:ext cx="8458200" cy="5029200"/>
          </a:xfrm>
          <a:noFill/>
          <a:ln/>
        </p:spPr>
        <p:txBody>
          <a:bodyPr/>
          <a:lstStyle/>
          <a:p>
            <a:pPr>
              <a:buFontTx/>
              <a:buNone/>
            </a:pPr>
            <a:r>
              <a:rPr lang="en-US" sz="2800"/>
              <a:t>Sentences are not just strings of words.  </a:t>
            </a:r>
          </a:p>
          <a:p>
            <a:pPr>
              <a:buFontTx/>
              <a:buNone/>
            </a:pPr>
            <a:r>
              <a:rPr lang="en-US" sz="2800"/>
              <a:t>Words cluster into larger units called </a:t>
            </a:r>
            <a:r>
              <a:rPr lang="en-US" sz="2800">
                <a:solidFill>
                  <a:schemeClr val="tx2"/>
                </a:solidFill>
              </a:rPr>
              <a:t>phrases</a:t>
            </a:r>
            <a:r>
              <a:rPr lang="en-US" sz="2800"/>
              <a:t>, based on their </a:t>
            </a:r>
            <a:r>
              <a:rPr lang="en-US" sz="2800">
                <a:solidFill>
                  <a:schemeClr val="accent2"/>
                </a:solidFill>
              </a:rPr>
              <a:t>grammatical</a:t>
            </a:r>
            <a:r>
              <a:rPr lang="en-US" sz="2800">
                <a:solidFill>
                  <a:srgbClr val="79F431"/>
                </a:solidFill>
              </a:rPr>
              <a:t> </a:t>
            </a:r>
            <a:r>
              <a:rPr lang="en-US" sz="2800">
                <a:solidFill>
                  <a:schemeClr val="accent2"/>
                </a:solidFill>
              </a:rPr>
              <a:t>category</a:t>
            </a:r>
            <a:r>
              <a:rPr lang="en-US" sz="2800"/>
              <a:t>.</a:t>
            </a:r>
          </a:p>
          <a:p>
            <a:pPr>
              <a:buFontTx/>
              <a:buNone/>
            </a:pPr>
            <a:endParaRPr lang="en-US" sz="2800"/>
          </a:p>
          <a:p>
            <a:pPr>
              <a:buFontTx/>
              <a:buNone/>
            </a:pPr>
            <a:endParaRPr lang="en-US" sz="2800"/>
          </a:p>
        </p:txBody>
      </p:sp>
      <p:sp>
        <p:nvSpPr>
          <p:cNvPr id="1479684" name="Text Box 4"/>
          <p:cNvSpPr txBox="1">
            <a:spLocks noChangeArrowheads="1"/>
          </p:cNvSpPr>
          <p:nvPr/>
        </p:nvSpPr>
        <p:spPr bwMode="auto">
          <a:xfrm>
            <a:off x="4572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79685" name="Text Box 5"/>
          <p:cNvSpPr txBox="1">
            <a:spLocks noChangeArrowheads="1"/>
          </p:cNvSpPr>
          <p:nvPr/>
        </p:nvSpPr>
        <p:spPr bwMode="auto">
          <a:xfrm>
            <a:off x="11430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79686" name="Rectangle 6"/>
          <p:cNvSpPr>
            <a:spLocks noChangeArrowheads="1"/>
          </p:cNvSpPr>
          <p:nvPr/>
        </p:nvSpPr>
        <p:spPr bwMode="auto">
          <a:xfrm>
            <a:off x="381000" y="3962400"/>
            <a:ext cx="4433888"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t>The girl danced        </a:t>
            </a:r>
            <a:r>
              <a:rPr lang="en-US" sz="2800" b="0">
                <a:solidFill>
                  <a:srgbClr val="66FF5D"/>
                </a:solidFill>
              </a:rPr>
              <a:t> </a:t>
            </a:r>
            <a:r>
              <a:rPr lang="en-US" sz="2800" b="0">
                <a:solidFill>
                  <a:schemeClr val="accent1"/>
                </a:solidFill>
              </a:rPr>
              <a:t>there</a:t>
            </a:r>
            <a:r>
              <a:rPr lang="en-US" sz="2800" b="0"/>
              <a:t>.</a:t>
            </a:r>
          </a:p>
        </p:txBody>
      </p:sp>
      <p:sp>
        <p:nvSpPr>
          <p:cNvPr id="1479687" name="Text Box 7"/>
          <p:cNvSpPr txBox="1">
            <a:spLocks noChangeArrowheads="1"/>
          </p:cNvSpPr>
          <p:nvPr/>
        </p:nvSpPr>
        <p:spPr bwMode="auto">
          <a:xfrm>
            <a:off x="457200" y="5410200"/>
            <a:ext cx="7391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t>Can be replaced with words like “here” and “there”</a:t>
            </a:r>
          </a:p>
        </p:txBody>
      </p:sp>
      <p:sp>
        <p:nvSpPr>
          <p:cNvPr id="1479688" name="Oval 8"/>
          <p:cNvSpPr>
            <a:spLocks noChangeArrowheads="1"/>
          </p:cNvSpPr>
          <p:nvPr/>
        </p:nvSpPr>
        <p:spPr bwMode="auto">
          <a:xfrm>
            <a:off x="2819400" y="3124200"/>
            <a:ext cx="3581400" cy="1447800"/>
          </a:xfrm>
          <a:prstGeom prst="ellipse">
            <a:avLst/>
          </a:prstGeom>
          <a:noFill/>
          <a:ln w="38100">
            <a:solidFill>
              <a:schemeClr val="accent1"/>
            </a:solidFill>
            <a:round/>
            <a:headEnd/>
            <a:tailEnd/>
          </a:ln>
        </p:spPr>
        <p:txBody>
          <a:bodyPr wrap="none" anchor="ctr">
            <a:prstTxWarp prst="textNoShape">
              <a:avLst/>
            </a:prstTxWarp>
          </a:bodyPr>
          <a:lstStyle/>
          <a:p>
            <a:endParaRPr lang="en-US"/>
          </a:p>
        </p:txBody>
      </p:sp>
      <p:sp>
        <p:nvSpPr>
          <p:cNvPr id="1479689" name="Text Box 9"/>
          <p:cNvSpPr txBox="1">
            <a:spLocks noChangeArrowheads="1"/>
          </p:cNvSpPr>
          <p:nvPr/>
        </p:nvSpPr>
        <p:spPr bwMode="auto">
          <a:xfrm>
            <a:off x="2057400" y="4648200"/>
            <a:ext cx="53340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1"/>
                </a:solidFill>
              </a:rPr>
              <a:t>Preposition Phrases (PP)</a:t>
            </a:r>
          </a:p>
        </p:txBody>
      </p:sp>
      <p:sp>
        <p:nvSpPr>
          <p:cNvPr id="1479690" name="Text Box 10"/>
          <p:cNvSpPr txBox="1">
            <a:spLocks noChangeArrowheads="1"/>
          </p:cNvSpPr>
          <p:nvPr/>
        </p:nvSpPr>
        <p:spPr bwMode="auto">
          <a:xfrm>
            <a:off x="3657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79691" name="Text Box 11"/>
          <p:cNvSpPr txBox="1">
            <a:spLocks noChangeArrowheads="1"/>
          </p:cNvSpPr>
          <p:nvPr/>
        </p:nvSpPr>
        <p:spPr bwMode="auto">
          <a:xfrm>
            <a:off x="5562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79692" name="Text Box 12"/>
          <p:cNvSpPr txBox="1">
            <a:spLocks noChangeArrowheads="1"/>
          </p:cNvSpPr>
          <p:nvPr/>
        </p:nvSpPr>
        <p:spPr bwMode="auto">
          <a:xfrm>
            <a:off x="20574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79693" name="Text Box 13"/>
          <p:cNvSpPr txBox="1">
            <a:spLocks noChangeArrowheads="1"/>
          </p:cNvSpPr>
          <p:nvPr/>
        </p:nvSpPr>
        <p:spPr bwMode="auto">
          <a:xfrm>
            <a:off x="2971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79694" name="Text Box 14"/>
          <p:cNvSpPr txBox="1">
            <a:spLocks noChangeArrowheads="1"/>
          </p:cNvSpPr>
          <p:nvPr/>
        </p:nvSpPr>
        <p:spPr bwMode="auto">
          <a:xfrm>
            <a:off x="4495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1730" name="Rectangle 2"/>
          <p:cNvSpPr>
            <a:spLocks noGrp="1" noChangeArrowheads="1"/>
          </p:cNvSpPr>
          <p:nvPr>
            <p:ph type="title"/>
          </p:nvPr>
        </p:nvSpPr>
        <p:spPr>
          <a:xfrm>
            <a:off x="685800" y="304800"/>
            <a:ext cx="7772400" cy="1143000"/>
          </a:xfrm>
          <a:noFill/>
          <a:ln/>
        </p:spPr>
        <p:txBody>
          <a:bodyPr/>
          <a:lstStyle/>
          <a:p>
            <a:r>
              <a:rPr lang="en-US" sz="3200"/>
              <a:t>About Language Structure</a:t>
            </a:r>
            <a:endParaRPr lang="en-US"/>
          </a:p>
        </p:txBody>
      </p:sp>
      <p:sp>
        <p:nvSpPr>
          <p:cNvPr id="1481731" name="Rectangle 3"/>
          <p:cNvSpPr>
            <a:spLocks noGrp="1" noChangeArrowheads="1"/>
          </p:cNvSpPr>
          <p:nvPr>
            <p:ph type="body" idx="1"/>
          </p:nvPr>
        </p:nvSpPr>
        <p:spPr>
          <a:xfrm>
            <a:off x="381000" y="1447800"/>
            <a:ext cx="8458200" cy="5029200"/>
          </a:xfrm>
          <a:noFill/>
          <a:ln/>
        </p:spPr>
        <p:txBody>
          <a:bodyPr/>
          <a:lstStyle/>
          <a:p>
            <a:pPr>
              <a:buFontTx/>
              <a:buNone/>
            </a:pPr>
            <a:r>
              <a:rPr lang="en-US" sz="2800"/>
              <a:t>Sentences are not just strings of words.  </a:t>
            </a:r>
          </a:p>
          <a:p>
            <a:pPr>
              <a:buFontTx/>
              <a:buNone/>
            </a:pPr>
            <a:r>
              <a:rPr lang="en-US" sz="2800"/>
              <a:t>Words cluster into larger units called </a:t>
            </a:r>
            <a:r>
              <a:rPr lang="en-US" sz="2800">
                <a:solidFill>
                  <a:schemeClr val="tx2"/>
                </a:solidFill>
              </a:rPr>
              <a:t>phrases</a:t>
            </a:r>
            <a:r>
              <a:rPr lang="en-US" sz="2800"/>
              <a:t>, based on their </a:t>
            </a:r>
            <a:r>
              <a:rPr lang="en-US" sz="2800">
                <a:solidFill>
                  <a:schemeClr val="accent2"/>
                </a:solidFill>
              </a:rPr>
              <a:t>grammatical category</a:t>
            </a:r>
            <a:r>
              <a:rPr lang="en-US" sz="2800"/>
              <a:t>.</a:t>
            </a:r>
          </a:p>
          <a:p>
            <a:pPr>
              <a:buFontTx/>
              <a:buNone/>
            </a:pPr>
            <a:endParaRPr lang="en-US" sz="2800"/>
          </a:p>
          <a:p>
            <a:pPr>
              <a:buFontTx/>
              <a:buNone/>
            </a:pPr>
            <a:endParaRPr lang="en-US" sz="2800"/>
          </a:p>
        </p:txBody>
      </p:sp>
      <p:sp>
        <p:nvSpPr>
          <p:cNvPr id="1481732" name="Oval 4"/>
          <p:cNvSpPr>
            <a:spLocks noChangeArrowheads="1"/>
          </p:cNvSpPr>
          <p:nvPr/>
        </p:nvSpPr>
        <p:spPr bwMode="auto">
          <a:xfrm>
            <a:off x="1524000" y="3124200"/>
            <a:ext cx="4876800" cy="1447800"/>
          </a:xfrm>
          <a:prstGeom prst="ellipse">
            <a:avLst/>
          </a:prstGeom>
          <a:noFill/>
          <a:ln w="38100">
            <a:solidFill>
              <a:schemeClr val="folHlink"/>
            </a:solidFill>
            <a:round/>
            <a:headEnd/>
            <a:tailEnd/>
          </a:ln>
        </p:spPr>
        <p:txBody>
          <a:bodyPr wrap="none" anchor="ctr">
            <a:prstTxWarp prst="textNoShape">
              <a:avLst/>
            </a:prstTxWarp>
          </a:bodyPr>
          <a:lstStyle/>
          <a:p>
            <a:endParaRPr lang="en-US"/>
          </a:p>
        </p:txBody>
      </p:sp>
      <p:sp>
        <p:nvSpPr>
          <p:cNvPr id="1481733" name="Text Box 5"/>
          <p:cNvSpPr txBox="1">
            <a:spLocks noChangeArrowheads="1"/>
          </p:cNvSpPr>
          <p:nvPr/>
        </p:nvSpPr>
        <p:spPr bwMode="auto">
          <a:xfrm>
            <a:off x="2057400" y="4648200"/>
            <a:ext cx="53340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folHlink"/>
                </a:solidFill>
              </a:rPr>
              <a:t>Verb Phrases (VP)</a:t>
            </a:r>
          </a:p>
        </p:txBody>
      </p:sp>
      <p:sp>
        <p:nvSpPr>
          <p:cNvPr id="1481734" name="Text Box 6"/>
          <p:cNvSpPr txBox="1">
            <a:spLocks noChangeArrowheads="1"/>
          </p:cNvSpPr>
          <p:nvPr/>
        </p:nvSpPr>
        <p:spPr bwMode="auto">
          <a:xfrm>
            <a:off x="4572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81735" name="Text Box 7"/>
          <p:cNvSpPr txBox="1">
            <a:spLocks noChangeArrowheads="1"/>
          </p:cNvSpPr>
          <p:nvPr/>
        </p:nvSpPr>
        <p:spPr bwMode="auto">
          <a:xfrm>
            <a:off x="3657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81736" name="Text Box 8"/>
          <p:cNvSpPr txBox="1">
            <a:spLocks noChangeArrowheads="1"/>
          </p:cNvSpPr>
          <p:nvPr/>
        </p:nvSpPr>
        <p:spPr bwMode="auto">
          <a:xfrm>
            <a:off x="11430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81737" name="Text Box 9"/>
          <p:cNvSpPr txBox="1">
            <a:spLocks noChangeArrowheads="1"/>
          </p:cNvSpPr>
          <p:nvPr/>
        </p:nvSpPr>
        <p:spPr bwMode="auto">
          <a:xfrm>
            <a:off x="5562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81738" name="Text Box 10"/>
          <p:cNvSpPr txBox="1">
            <a:spLocks noChangeArrowheads="1"/>
          </p:cNvSpPr>
          <p:nvPr/>
        </p:nvSpPr>
        <p:spPr bwMode="auto">
          <a:xfrm>
            <a:off x="20574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81739" name="Text Box 11"/>
          <p:cNvSpPr txBox="1">
            <a:spLocks noChangeArrowheads="1"/>
          </p:cNvSpPr>
          <p:nvPr/>
        </p:nvSpPr>
        <p:spPr bwMode="auto">
          <a:xfrm>
            <a:off x="2971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81740" name="Text Box 12"/>
          <p:cNvSpPr txBox="1">
            <a:spLocks noChangeArrowheads="1"/>
          </p:cNvSpPr>
          <p:nvPr/>
        </p:nvSpPr>
        <p:spPr bwMode="auto">
          <a:xfrm>
            <a:off x="4495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
        <p:nvSpPr>
          <p:cNvPr id="1481741" name="Rectangle 13"/>
          <p:cNvSpPr>
            <a:spLocks noChangeArrowheads="1"/>
          </p:cNvSpPr>
          <p:nvPr/>
        </p:nvSpPr>
        <p:spPr bwMode="auto">
          <a:xfrm>
            <a:off x="381000" y="3962400"/>
            <a:ext cx="5757863"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t>The girl danced with the elven king.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3778" name="Rectangle 2"/>
          <p:cNvSpPr>
            <a:spLocks noGrp="1" noChangeArrowheads="1"/>
          </p:cNvSpPr>
          <p:nvPr>
            <p:ph type="title"/>
          </p:nvPr>
        </p:nvSpPr>
        <p:spPr>
          <a:xfrm>
            <a:off x="685800" y="304800"/>
            <a:ext cx="7772400" cy="1143000"/>
          </a:xfrm>
          <a:noFill/>
          <a:ln/>
        </p:spPr>
        <p:txBody>
          <a:bodyPr/>
          <a:lstStyle/>
          <a:p>
            <a:r>
              <a:rPr lang="en-US" sz="3200"/>
              <a:t>About Language Structure</a:t>
            </a:r>
            <a:endParaRPr lang="en-US"/>
          </a:p>
        </p:txBody>
      </p:sp>
      <p:sp>
        <p:nvSpPr>
          <p:cNvPr id="1483779" name="Rectangle 3"/>
          <p:cNvSpPr>
            <a:spLocks noGrp="1" noChangeArrowheads="1"/>
          </p:cNvSpPr>
          <p:nvPr>
            <p:ph type="body" idx="1"/>
          </p:nvPr>
        </p:nvSpPr>
        <p:spPr>
          <a:xfrm>
            <a:off x="381000" y="1447800"/>
            <a:ext cx="8458200" cy="5029200"/>
          </a:xfrm>
          <a:noFill/>
          <a:ln/>
        </p:spPr>
        <p:txBody>
          <a:bodyPr/>
          <a:lstStyle/>
          <a:p>
            <a:pPr>
              <a:buFontTx/>
              <a:buNone/>
            </a:pPr>
            <a:r>
              <a:rPr lang="en-US" sz="2800"/>
              <a:t>Sentences are not just strings of words.  </a:t>
            </a:r>
          </a:p>
          <a:p>
            <a:pPr>
              <a:buFontTx/>
              <a:buNone/>
            </a:pPr>
            <a:r>
              <a:rPr lang="en-US" sz="2800"/>
              <a:t>Words cluster into larger units called </a:t>
            </a:r>
            <a:r>
              <a:rPr lang="en-US" sz="2800">
                <a:solidFill>
                  <a:schemeClr val="tx2"/>
                </a:solidFill>
              </a:rPr>
              <a:t>phrases</a:t>
            </a:r>
            <a:r>
              <a:rPr lang="en-US" sz="2800"/>
              <a:t>, based on their </a:t>
            </a:r>
            <a:r>
              <a:rPr lang="en-US" sz="2800">
                <a:solidFill>
                  <a:schemeClr val="accent2"/>
                </a:solidFill>
              </a:rPr>
              <a:t>grammatical</a:t>
            </a:r>
            <a:r>
              <a:rPr lang="en-US" sz="2800">
                <a:solidFill>
                  <a:srgbClr val="79F431"/>
                </a:solidFill>
              </a:rPr>
              <a:t> </a:t>
            </a:r>
            <a:r>
              <a:rPr lang="en-US" sz="2800">
                <a:solidFill>
                  <a:schemeClr val="accent2"/>
                </a:solidFill>
              </a:rPr>
              <a:t>category</a:t>
            </a:r>
            <a:r>
              <a:rPr lang="en-US" sz="2800"/>
              <a:t>.</a:t>
            </a:r>
          </a:p>
          <a:p>
            <a:pPr>
              <a:buFontTx/>
              <a:buNone/>
            </a:pPr>
            <a:endParaRPr lang="en-US" sz="2800"/>
          </a:p>
          <a:p>
            <a:pPr>
              <a:buFontTx/>
              <a:buNone/>
            </a:pPr>
            <a:endParaRPr lang="en-US" sz="2800"/>
          </a:p>
        </p:txBody>
      </p:sp>
      <p:sp>
        <p:nvSpPr>
          <p:cNvPr id="1483780" name="Text Box 4"/>
          <p:cNvSpPr txBox="1">
            <a:spLocks noChangeArrowheads="1"/>
          </p:cNvSpPr>
          <p:nvPr/>
        </p:nvSpPr>
        <p:spPr bwMode="auto">
          <a:xfrm>
            <a:off x="4572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83781" name="Text Box 5"/>
          <p:cNvSpPr txBox="1">
            <a:spLocks noChangeArrowheads="1"/>
          </p:cNvSpPr>
          <p:nvPr/>
        </p:nvSpPr>
        <p:spPr bwMode="auto">
          <a:xfrm>
            <a:off x="11430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83782" name="Rectangle 6"/>
          <p:cNvSpPr>
            <a:spLocks noChangeArrowheads="1"/>
          </p:cNvSpPr>
          <p:nvPr/>
        </p:nvSpPr>
        <p:spPr bwMode="auto">
          <a:xfrm>
            <a:off x="381000" y="3962400"/>
            <a:ext cx="5757863"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t>The girl danced with the elven king.</a:t>
            </a:r>
          </a:p>
        </p:txBody>
      </p:sp>
      <p:sp>
        <p:nvSpPr>
          <p:cNvPr id="1483783" name="Text Box 7"/>
          <p:cNvSpPr txBox="1">
            <a:spLocks noChangeArrowheads="1"/>
          </p:cNvSpPr>
          <p:nvPr/>
        </p:nvSpPr>
        <p:spPr bwMode="auto">
          <a:xfrm>
            <a:off x="457200" y="5410200"/>
            <a:ext cx="7772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t>Can be replaced with words like “do so” and “did so”</a:t>
            </a:r>
          </a:p>
        </p:txBody>
      </p:sp>
      <p:sp>
        <p:nvSpPr>
          <p:cNvPr id="1483784" name="Oval 8"/>
          <p:cNvSpPr>
            <a:spLocks noChangeArrowheads="1"/>
          </p:cNvSpPr>
          <p:nvPr/>
        </p:nvSpPr>
        <p:spPr bwMode="auto">
          <a:xfrm>
            <a:off x="1524000" y="3124200"/>
            <a:ext cx="4876800" cy="1447800"/>
          </a:xfrm>
          <a:prstGeom prst="ellipse">
            <a:avLst/>
          </a:prstGeom>
          <a:noFill/>
          <a:ln w="38100">
            <a:solidFill>
              <a:schemeClr val="folHlink"/>
            </a:solidFill>
            <a:round/>
            <a:headEnd/>
            <a:tailEnd/>
          </a:ln>
        </p:spPr>
        <p:txBody>
          <a:bodyPr wrap="none" anchor="ctr">
            <a:prstTxWarp prst="textNoShape">
              <a:avLst/>
            </a:prstTxWarp>
          </a:bodyPr>
          <a:lstStyle/>
          <a:p>
            <a:endParaRPr lang="en-US"/>
          </a:p>
        </p:txBody>
      </p:sp>
      <p:sp>
        <p:nvSpPr>
          <p:cNvPr id="1483785" name="Text Box 9"/>
          <p:cNvSpPr txBox="1">
            <a:spLocks noChangeArrowheads="1"/>
          </p:cNvSpPr>
          <p:nvPr/>
        </p:nvSpPr>
        <p:spPr bwMode="auto">
          <a:xfrm>
            <a:off x="3657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83786" name="Text Box 10"/>
          <p:cNvSpPr txBox="1">
            <a:spLocks noChangeArrowheads="1"/>
          </p:cNvSpPr>
          <p:nvPr/>
        </p:nvSpPr>
        <p:spPr bwMode="auto">
          <a:xfrm>
            <a:off x="5562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83787" name="Text Box 11"/>
          <p:cNvSpPr txBox="1">
            <a:spLocks noChangeArrowheads="1"/>
          </p:cNvSpPr>
          <p:nvPr/>
        </p:nvSpPr>
        <p:spPr bwMode="auto">
          <a:xfrm>
            <a:off x="20574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83788" name="Text Box 12"/>
          <p:cNvSpPr txBox="1">
            <a:spLocks noChangeArrowheads="1"/>
          </p:cNvSpPr>
          <p:nvPr/>
        </p:nvSpPr>
        <p:spPr bwMode="auto">
          <a:xfrm>
            <a:off x="2971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83789" name="Text Box 13"/>
          <p:cNvSpPr txBox="1">
            <a:spLocks noChangeArrowheads="1"/>
          </p:cNvSpPr>
          <p:nvPr/>
        </p:nvSpPr>
        <p:spPr bwMode="auto">
          <a:xfrm>
            <a:off x="4495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
        <p:nvSpPr>
          <p:cNvPr id="1483790" name="Text Box 14"/>
          <p:cNvSpPr txBox="1">
            <a:spLocks noChangeArrowheads="1"/>
          </p:cNvSpPr>
          <p:nvPr/>
        </p:nvSpPr>
        <p:spPr bwMode="auto">
          <a:xfrm>
            <a:off x="2057400" y="4648200"/>
            <a:ext cx="53340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folHlink"/>
                </a:solidFill>
              </a:rPr>
              <a:t>Verb Phrases (VP)</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5826" name="Rectangle 2"/>
          <p:cNvSpPr>
            <a:spLocks noGrp="1" noChangeArrowheads="1"/>
          </p:cNvSpPr>
          <p:nvPr>
            <p:ph type="title"/>
          </p:nvPr>
        </p:nvSpPr>
        <p:spPr>
          <a:xfrm>
            <a:off x="685800" y="304800"/>
            <a:ext cx="7772400" cy="1143000"/>
          </a:xfrm>
          <a:noFill/>
          <a:ln/>
        </p:spPr>
        <p:txBody>
          <a:bodyPr/>
          <a:lstStyle/>
          <a:p>
            <a:r>
              <a:rPr lang="en-US" sz="3200"/>
              <a:t>About Language Structure</a:t>
            </a:r>
            <a:endParaRPr lang="en-US"/>
          </a:p>
        </p:txBody>
      </p:sp>
      <p:sp>
        <p:nvSpPr>
          <p:cNvPr id="1485827" name="Rectangle 3"/>
          <p:cNvSpPr>
            <a:spLocks noGrp="1" noChangeArrowheads="1"/>
          </p:cNvSpPr>
          <p:nvPr>
            <p:ph type="body" idx="1"/>
          </p:nvPr>
        </p:nvSpPr>
        <p:spPr>
          <a:xfrm>
            <a:off x="381000" y="1447800"/>
            <a:ext cx="8458200" cy="5029200"/>
          </a:xfrm>
          <a:noFill/>
          <a:ln/>
        </p:spPr>
        <p:txBody>
          <a:bodyPr/>
          <a:lstStyle/>
          <a:p>
            <a:pPr>
              <a:buFontTx/>
              <a:buNone/>
            </a:pPr>
            <a:r>
              <a:rPr lang="en-US" sz="2800"/>
              <a:t>Sentences are not just strings of words.  </a:t>
            </a:r>
          </a:p>
          <a:p>
            <a:pPr>
              <a:buFontTx/>
              <a:buNone/>
            </a:pPr>
            <a:r>
              <a:rPr lang="en-US" sz="2800"/>
              <a:t>Words cluster into larger units called </a:t>
            </a:r>
            <a:r>
              <a:rPr lang="en-US" sz="2800">
                <a:solidFill>
                  <a:schemeClr val="tx2"/>
                </a:solidFill>
              </a:rPr>
              <a:t>phrases</a:t>
            </a:r>
            <a:r>
              <a:rPr lang="en-US" sz="2800"/>
              <a:t>, based on their </a:t>
            </a:r>
            <a:r>
              <a:rPr lang="en-US" sz="2800">
                <a:solidFill>
                  <a:schemeClr val="accent2"/>
                </a:solidFill>
              </a:rPr>
              <a:t>grammatical</a:t>
            </a:r>
            <a:r>
              <a:rPr lang="en-US" sz="2800">
                <a:solidFill>
                  <a:srgbClr val="79F431"/>
                </a:solidFill>
              </a:rPr>
              <a:t> </a:t>
            </a:r>
            <a:r>
              <a:rPr lang="en-US" sz="2800">
                <a:solidFill>
                  <a:schemeClr val="accent2"/>
                </a:solidFill>
              </a:rPr>
              <a:t>category</a:t>
            </a:r>
            <a:r>
              <a:rPr lang="en-US" sz="2800"/>
              <a:t>.</a:t>
            </a:r>
          </a:p>
          <a:p>
            <a:pPr>
              <a:buFontTx/>
              <a:buNone/>
            </a:pPr>
            <a:endParaRPr lang="en-US" sz="2800"/>
          </a:p>
          <a:p>
            <a:pPr>
              <a:buFontTx/>
              <a:buNone/>
            </a:pPr>
            <a:endParaRPr lang="en-US" sz="2800"/>
          </a:p>
        </p:txBody>
      </p:sp>
      <p:sp>
        <p:nvSpPr>
          <p:cNvPr id="1485828" name="Text Box 4"/>
          <p:cNvSpPr txBox="1">
            <a:spLocks noChangeArrowheads="1"/>
          </p:cNvSpPr>
          <p:nvPr/>
        </p:nvSpPr>
        <p:spPr bwMode="auto">
          <a:xfrm>
            <a:off x="4572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85829" name="Text Box 5"/>
          <p:cNvSpPr txBox="1">
            <a:spLocks noChangeArrowheads="1"/>
          </p:cNvSpPr>
          <p:nvPr/>
        </p:nvSpPr>
        <p:spPr bwMode="auto">
          <a:xfrm>
            <a:off x="11430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85830" name="Rectangle 6"/>
          <p:cNvSpPr>
            <a:spLocks noChangeArrowheads="1"/>
          </p:cNvSpPr>
          <p:nvPr/>
        </p:nvSpPr>
        <p:spPr bwMode="auto">
          <a:xfrm>
            <a:off x="381000" y="3962400"/>
            <a:ext cx="4394200"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t>The girl                    </a:t>
            </a:r>
            <a:r>
              <a:rPr lang="en-US" sz="2800" b="0">
                <a:solidFill>
                  <a:schemeClr val="folHlink"/>
                </a:solidFill>
              </a:rPr>
              <a:t>did</a:t>
            </a:r>
            <a:r>
              <a:rPr lang="en-US" sz="2800" b="0">
                <a:solidFill>
                  <a:srgbClr val="F25BFF"/>
                </a:solidFill>
              </a:rPr>
              <a:t> </a:t>
            </a:r>
            <a:r>
              <a:rPr lang="en-US" sz="2800" b="0">
                <a:solidFill>
                  <a:schemeClr val="folHlink"/>
                </a:solidFill>
              </a:rPr>
              <a:t>so</a:t>
            </a:r>
            <a:r>
              <a:rPr lang="en-US" sz="2800" b="0"/>
              <a:t>.</a:t>
            </a:r>
          </a:p>
        </p:txBody>
      </p:sp>
      <p:sp>
        <p:nvSpPr>
          <p:cNvPr id="1485831" name="Text Box 7"/>
          <p:cNvSpPr txBox="1">
            <a:spLocks noChangeArrowheads="1"/>
          </p:cNvSpPr>
          <p:nvPr/>
        </p:nvSpPr>
        <p:spPr bwMode="auto">
          <a:xfrm>
            <a:off x="457200" y="5410200"/>
            <a:ext cx="7772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t>Can be replaced with words like “do so” and “did so”</a:t>
            </a:r>
          </a:p>
        </p:txBody>
      </p:sp>
      <p:sp>
        <p:nvSpPr>
          <p:cNvPr id="1485832" name="Oval 8"/>
          <p:cNvSpPr>
            <a:spLocks noChangeArrowheads="1"/>
          </p:cNvSpPr>
          <p:nvPr/>
        </p:nvSpPr>
        <p:spPr bwMode="auto">
          <a:xfrm>
            <a:off x="1524000" y="3124200"/>
            <a:ext cx="4876800" cy="1447800"/>
          </a:xfrm>
          <a:prstGeom prst="ellipse">
            <a:avLst/>
          </a:prstGeom>
          <a:noFill/>
          <a:ln w="38100">
            <a:solidFill>
              <a:schemeClr val="folHlink"/>
            </a:solidFill>
            <a:round/>
            <a:headEnd/>
            <a:tailEnd/>
          </a:ln>
        </p:spPr>
        <p:txBody>
          <a:bodyPr wrap="none" anchor="ctr">
            <a:prstTxWarp prst="textNoShape">
              <a:avLst/>
            </a:prstTxWarp>
          </a:bodyPr>
          <a:lstStyle/>
          <a:p>
            <a:endParaRPr lang="en-US"/>
          </a:p>
        </p:txBody>
      </p:sp>
      <p:sp>
        <p:nvSpPr>
          <p:cNvPr id="1485833" name="Text Box 9"/>
          <p:cNvSpPr txBox="1">
            <a:spLocks noChangeArrowheads="1"/>
          </p:cNvSpPr>
          <p:nvPr/>
        </p:nvSpPr>
        <p:spPr bwMode="auto">
          <a:xfrm>
            <a:off x="3657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85834" name="Text Box 10"/>
          <p:cNvSpPr txBox="1">
            <a:spLocks noChangeArrowheads="1"/>
          </p:cNvSpPr>
          <p:nvPr/>
        </p:nvSpPr>
        <p:spPr bwMode="auto">
          <a:xfrm>
            <a:off x="5562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85835" name="Text Box 11"/>
          <p:cNvSpPr txBox="1">
            <a:spLocks noChangeArrowheads="1"/>
          </p:cNvSpPr>
          <p:nvPr/>
        </p:nvSpPr>
        <p:spPr bwMode="auto">
          <a:xfrm>
            <a:off x="20574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85836" name="Text Box 12"/>
          <p:cNvSpPr txBox="1">
            <a:spLocks noChangeArrowheads="1"/>
          </p:cNvSpPr>
          <p:nvPr/>
        </p:nvSpPr>
        <p:spPr bwMode="auto">
          <a:xfrm>
            <a:off x="2971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85837" name="Text Box 13"/>
          <p:cNvSpPr txBox="1">
            <a:spLocks noChangeArrowheads="1"/>
          </p:cNvSpPr>
          <p:nvPr/>
        </p:nvSpPr>
        <p:spPr bwMode="auto">
          <a:xfrm>
            <a:off x="4495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
        <p:nvSpPr>
          <p:cNvPr id="1485838" name="Text Box 14"/>
          <p:cNvSpPr txBox="1">
            <a:spLocks noChangeArrowheads="1"/>
          </p:cNvSpPr>
          <p:nvPr/>
        </p:nvSpPr>
        <p:spPr bwMode="auto">
          <a:xfrm>
            <a:off x="2057400" y="4648200"/>
            <a:ext cx="53340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folHlink"/>
                </a:solidFill>
              </a:rPr>
              <a:t>Verb Phrases (VP)</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7874" name="Rectangle 2"/>
          <p:cNvSpPr>
            <a:spLocks noGrp="1" noChangeArrowheads="1"/>
          </p:cNvSpPr>
          <p:nvPr>
            <p:ph type="title"/>
          </p:nvPr>
        </p:nvSpPr>
        <p:spPr>
          <a:xfrm>
            <a:off x="685800" y="304800"/>
            <a:ext cx="7772400" cy="1143000"/>
          </a:xfrm>
          <a:noFill/>
          <a:ln/>
        </p:spPr>
        <p:txBody>
          <a:bodyPr/>
          <a:lstStyle/>
          <a:p>
            <a:r>
              <a:rPr lang="en-US" sz="3200"/>
              <a:t>About Language Structure</a:t>
            </a:r>
            <a:endParaRPr lang="en-US"/>
          </a:p>
        </p:txBody>
      </p:sp>
      <p:sp>
        <p:nvSpPr>
          <p:cNvPr id="1487875" name="Rectangle 3"/>
          <p:cNvSpPr>
            <a:spLocks noGrp="1" noChangeArrowheads="1"/>
          </p:cNvSpPr>
          <p:nvPr>
            <p:ph type="body" idx="1"/>
          </p:nvPr>
        </p:nvSpPr>
        <p:spPr>
          <a:xfrm>
            <a:off x="381000" y="1447800"/>
            <a:ext cx="8458200" cy="5029200"/>
          </a:xfrm>
          <a:noFill/>
          <a:ln/>
        </p:spPr>
        <p:txBody>
          <a:bodyPr/>
          <a:lstStyle/>
          <a:p>
            <a:pPr>
              <a:buFontTx/>
              <a:buNone/>
            </a:pPr>
            <a:r>
              <a:rPr lang="en-US" sz="2800"/>
              <a:t>Sentences are not just strings of words.  </a:t>
            </a:r>
          </a:p>
          <a:p>
            <a:pPr>
              <a:buFontTx/>
              <a:buNone/>
            </a:pPr>
            <a:r>
              <a:rPr lang="en-US" sz="2800"/>
              <a:t>Words cluster into larger units called </a:t>
            </a:r>
            <a:r>
              <a:rPr lang="en-US" sz="2800">
                <a:solidFill>
                  <a:schemeClr val="tx2"/>
                </a:solidFill>
              </a:rPr>
              <a:t>phrases</a:t>
            </a:r>
            <a:r>
              <a:rPr lang="en-US" sz="2800"/>
              <a:t>, based on their </a:t>
            </a:r>
            <a:r>
              <a:rPr lang="en-US" sz="2800">
                <a:solidFill>
                  <a:schemeClr val="accent2"/>
                </a:solidFill>
              </a:rPr>
              <a:t>grammatical</a:t>
            </a:r>
            <a:r>
              <a:rPr lang="en-US" sz="2800">
                <a:solidFill>
                  <a:srgbClr val="79F431"/>
                </a:solidFill>
              </a:rPr>
              <a:t> </a:t>
            </a:r>
            <a:r>
              <a:rPr lang="en-US" sz="2800">
                <a:solidFill>
                  <a:schemeClr val="accent2"/>
                </a:solidFill>
              </a:rPr>
              <a:t>category</a:t>
            </a:r>
            <a:r>
              <a:rPr lang="en-US" sz="2800"/>
              <a:t>.</a:t>
            </a:r>
          </a:p>
          <a:p>
            <a:pPr>
              <a:buFontTx/>
              <a:buNone/>
            </a:pPr>
            <a:endParaRPr lang="en-US" sz="2800"/>
          </a:p>
          <a:p>
            <a:pPr>
              <a:buFontTx/>
              <a:buNone/>
            </a:pPr>
            <a:endParaRPr lang="en-US" sz="2800"/>
          </a:p>
        </p:txBody>
      </p:sp>
      <p:sp>
        <p:nvSpPr>
          <p:cNvPr id="1487876" name="Rectangle 4"/>
          <p:cNvSpPr>
            <a:spLocks noChangeArrowheads="1"/>
          </p:cNvSpPr>
          <p:nvPr/>
        </p:nvSpPr>
        <p:spPr bwMode="auto">
          <a:xfrm>
            <a:off x="381000" y="3962400"/>
            <a:ext cx="5757863"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t>The girl danced with the elven king.</a:t>
            </a:r>
          </a:p>
        </p:txBody>
      </p:sp>
      <p:sp>
        <p:nvSpPr>
          <p:cNvPr id="1487877" name="Oval 5"/>
          <p:cNvSpPr>
            <a:spLocks noChangeArrowheads="1"/>
          </p:cNvSpPr>
          <p:nvPr/>
        </p:nvSpPr>
        <p:spPr bwMode="auto">
          <a:xfrm>
            <a:off x="1524000" y="3124200"/>
            <a:ext cx="4876800" cy="1447800"/>
          </a:xfrm>
          <a:prstGeom prst="ellipse">
            <a:avLst/>
          </a:prstGeom>
          <a:noFill/>
          <a:ln w="38100">
            <a:solidFill>
              <a:schemeClr val="folHlink"/>
            </a:solidFill>
            <a:round/>
            <a:headEnd/>
            <a:tailEnd/>
          </a:ln>
        </p:spPr>
        <p:txBody>
          <a:bodyPr wrap="none" anchor="ctr">
            <a:prstTxWarp prst="textNoShape">
              <a:avLst/>
            </a:prstTxWarp>
          </a:bodyPr>
          <a:lstStyle/>
          <a:p>
            <a:endParaRPr lang="en-US"/>
          </a:p>
        </p:txBody>
      </p:sp>
      <p:sp>
        <p:nvSpPr>
          <p:cNvPr id="1487878" name="Text Box 6"/>
          <p:cNvSpPr txBox="1">
            <a:spLocks noChangeArrowheads="1"/>
          </p:cNvSpPr>
          <p:nvPr/>
        </p:nvSpPr>
        <p:spPr bwMode="auto">
          <a:xfrm>
            <a:off x="2057400" y="4648200"/>
            <a:ext cx="53340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folHlink"/>
                </a:solidFill>
              </a:rPr>
              <a:t>Verb Phrases (VP)</a:t>
            </a:r>
          </a:p>
        </p:txBody>
      </p:sp>
      <p:sp>
        <p:nvSpPr>
          <p:cNvPr id="1487879" name="Oval 7"/>
          <p:cNvSpPr>
            <a:spLocks noChangeArrowheads="1"/>
          </p:cNvSpPr>
          <p:nvPr/>
        </p:nvSpPr>
        <p:spPr bwMode="auto">
          <a:xfrm>
            <a:off x="2819400" y="3124200"/>
            <a:ext cx="3581400" cy="1447800"/>
          </a:xfrm>
          <a:prstGeom prst="ellipse">
            <a:avLst/>
          </a:prstGeom>
          <a:noFill/>
          <a:ln w="38100">
            <a:solidFill>
              <a:schemeClr val="accent1"/>
            </a:solidFill>
            <a:round/>
            <a:headEnd/>
            <a:tailEnd/>
          </a:ln>
        </p:spPr>
        <p:txBody>
          <a:bodyPr wrap="none" anchor="ctr">
            <a:prstTxWarp prst="textNoShape">
              <a:avLst/>
            </a:prstTxWarp>
          </a:bodyPr>
          <a:lstStyle/>
          <a:p>
            <a:endParaRPr lang="en-US"/>
          </a:p>
        </p:txBody>
      </p:sp>
      <p:sp>
        <p:nvSpPr>
          <p:cNvPr id="1487880" name="Text Box 8"/>
          <p:cNvSpPr txBox="1">
            <a:spLocks noChangeArrowheads="1"/>
          </p:cNvSpPr>
          <p:nvPr/>
        </p:nvSpPr>
        <p:spPr bwMode="auto">
          <a:xfrm>
            <a:off x="2057400" y="5181600"/>
            <a:ext cx="53340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1"/>
                </a:solidFill>
              </a:rPr>
              <a:t>Preposition Phrases (PP)</a:t>
            </a:r>
          </a:p>
        </p:txBody>
      </p:sp>
      <p:sp>
        <p:nvSpPr>
          <p:cNvPr id="1487881" name="Oval 9"/>
          <p:cNvSpPr>
            <a:spLocks noChangeArrowheads="1"/>
          </p:cNvSpPr>
          <p:nvPr/>
        </p:nvSpPr>
        <p:spPr bwMode="auto">
          <a:xfrm>
            <a:off x="381000" y="3276600"/>
            <a:ext cx="1447800" cy="1295400"/>
          </a:xfrm>
          <a:prstGeom prst="ellipse">
            <a:avLst/>
          </a:prstGeom>
          <a:noFill/>
          <a:ln w="38100">
            <a:solidFill>
              <a:schemeClr val="tx2"/>
            </a:solidFill>
            <a:round/>
            <a:headEnd/>
            <a:tailEnd/>
          </a:ln>
        </p:spPr>
        <p:txBody>
          <a:bodyPr wrap="none" anchor="ctr">
            <a:prstTxWarp prst="textNoShape">
              <a:avLst/>
            </a:prstTxWarp>
          </a:bodyPr>
          <a:lstStyle/>
          <a:p>
            <a:endParaRPr lang="en-US"/>
          </a:p>
        </p:txBody>
      </p:sp>
      <p:sp>
        <p:nvSpPr>
          <p:cNvPr id="1487882" name="Oval 10"/>
          <p:cNvSpPr>
            <a:spLocks noChangeArrowheads="1"/>
          </p:cNvSpPr>
          <p:nvPr/>
        </p:nvSpPr>
        <p:spPr bwMode="auto">
          <a:xfrm>
            <a:off x="3657600" y="3124200"/>
            <a:ext cx="2743200" cy="1447800"/>
          </a:xfrm>
          <a:prstGeom prst="ellipse">
            <a:avLst/>
          </a:prstGeom>
          <a:noFill/>
          <a:ln w="38100">
            <a:solidFill>
              <a:schemeClr val="tx2"/>
            </a:solidFill>
            <a:round/>
            <a:headEnd/>
            <a:tailEnd/>
          </a:ln>
        </p:spPr>
        <p:txBody>
          <a:bodyPr wrap="none" anchor="ctr">
            <a:prstTxWarp prst="textNoShape">
              <a:avLst/>
            </a:prstTxWarp>
          </a:bodyPr>
          <a:lstStyle/>
          <a:p>
            <a:endParaRPr lang="en-US"/>
          </a:p>
        </p:txBody>
      </p:sp>
      <p:sp>
        <p:nvSpPr>
          <p:cNvPr id="1487883" name="Text Box 11"/>
          <p:cNvSpPr txBox="1">
            <a:spLocks noChangeArrowheads="1"/>
          </p:cNvSpPr>
          <p:nvPr/>
        </p:nvSpPr>
        <p:spPr bwMode="auto">
          <a:xfrm>
            <a:off x="4572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87884" name="Text Box 12"/>
          <p:cNvSpPr txBox="1">
            <a:spLocks noChangeArrowheads="1"/>
          </p:cNvSpPr>
          <p:nvPr/>
        </p:nvSpPr>
        <p:spPr bwMode="auto">
          <a:xfrm>
            <a:off x="3657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87885" name="Text Box 13"/>
          <p:cNvSpPr txBox="1">
            <a:spLocks noChangeArrowheads="1"/>
          </p:cNvSpPr>
          <p:nvPr/>
        </p:nvSpPr>
        <p:spPr bwMode="auto">
          <a:xfrm>
            <a:off x="11430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87886" name="Text Box 14"/>
          <p:cNvSpPr txBox="1">
            <a:spLocks noChangeArrowheads="1"/>
          </p:cNvSpPr>
          <p:nvPr/>
        </p:nvSpPr>
        <p:spPr bwMode="auto">
          <a:xfrm>
            <a:off x="5562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87887" name="Text Box 15"/>
          <p:cNvSpPr txBox="1">
            <a:spLocks noChangeArrowheads="1"/>
          </p:cNvSpPr>
          <p:nvPr/>
        </p:nvSpPr>
        <p:spPr bwMode="auto">
          <a:xfrm>
            <a:off x="20574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87888" name="Text Box 16"/>
          <p:cNvSpPr txBox="1">
            <a:spLocks noChangeArrowheads="1"/>
          </p:cNvSpPr>
          <p:nvPr/>
        </p:nvSpPr>
        <p:spPr bwMode="auto">
          <a:xfrm>
            <a:off x="2971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87889" name="Text Box 17"/>
          <p:cNvSpPr txBox="1">
            <a:spLocks noChangeArrowheads="1"/>
          </p:cNvSpPr>
          <p:nvPr/>
        </p:nvSpPr>
        <p:spPr bwMode="auto">
          <a:xfrm>
            <a:off x="4495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
        <p:nvSpPr>
          <p:cNvPr id="1487890" name="Text Box 18"/>
          <p:cNvSpPr txBox="1">
            <a:spLocks noChangeArrowheads="1"/>
          </p:cNvSpPr>
          <p:nvPr/>
        </p:nvSpPr>
        <p:spPr bwMode="auto">
          <a:xfrm>
            <a:off x="2057400" y="5715000"/>
            <a:ext cx="3581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tx2"/>
                </a:solidFill>
              </a:rPr>
              <a:t>Noun Phrases (NP)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89922" name="Rectangle 2"/>
          <p:cNvSpPr>
            <a:spLocks noGrp="1" noChangeArrowheads="1"/>
          </p:cNvSpPr>
          <p:nvPr>
            <p:ph type="title"/>
          </p:nvPr>
        </p:nvSpPr>
        <p:spPr>
          <a:xfrm>
            <a:off x="685800" y="304800"/>
            <a:ext cx="7772400" cy="1143000"/>
          </a:xfrm>
          <a:noFill/>
          <a:ln/>
        </p:spPr>
        <p:txBody>
          <a:bodyPr/>
          <a:lstStyle/>
          <a:p>
            <a:r>
              <a:rPr lang="en-US" sz="3200"/>
              <a:t>About Language Structure</a:t>
            </a:r>
            <a:endParaRPr lang="en-US"/>
          </a:p>
        </p:txBody>
      </p:sp>
      <p:sp>
        <p:nvSpPr>
          <p:cNvPr id="1489923" name="Rectangle 3"/>
          <p:cNvSpPr>
            <a:spLocks noGrp="1" noChangeArrowheads="1"/>
          </p:cNvSpPr>
          <p:nvPr>
            <p:ph type="body" idx="1"/>
          </p:nvPr>
        </p:nvSpPr>
        <p:spPr>
          <a:xfrm>
            <a:off x="381000" y="1447800"/>
            <a:ext cx="8458200" cy="5029200"/>
          </a:xfrm>
          <a:noFill/>
          <a:ln/>
        </p:spPr>
        <p:txBody>
          <a:bodyPr/>
          <a:lstStyle/>
          <a:p>
            <a:pPr>
              <a:buFontTx/>
              <a:buNone/>
            </a:pPr>
            <a:r>
              <a:rPr lang="en-US" sz="2800"/>
              <a:t>Sentences are not just strings of words.  </a:t>
            </a:r>
          </a:p>
          <a:p>
            <a:pPr>
              <a:buFontTx/>
              <a:buNone/>
            </a:pPr>
            <a:endParaRPr lang="en-US" sz="2800"/>
          </a:p>
          <a:p>
            <a:pPr>
              <a:buFontTx/>
              <a:buNone/>
            </a:pPr>
            <a:endParaRPr lang="en-US" sz="2800"/>
          </a:p>
          <a:p>
            <a:pPr>
              <a:buFontTx/>
              <a:buNone/>
            </a:pPr>
            <a:endParaRPr lang="en-US" sz="2800"/>
          </a:p>
        </p:txBody>
      </p:sp>
      <p:sp>
        <p:nvSpPr>
          <p:cNvPr id="1489924" name="Rectangle 4"/>
          <p:cNvSpPr>
            <a:spLocks noChangeArrowheads="1"/>
          </p:cNvSpPr>
          <p:nvPr/>
        </p:nvSpPr>
        <p:spPr bwMode="auto">
          <a:xfrm>
            <a:off x="1066800" y="5715000"/>
            <a:ext cx="5757863"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t>The girl danced with the elven king.</a:t>
            </a:r>
          </a:p>
        </p:txBody>
      </p:sp>
      <p:sp>
        <p:nvSpPr>
          <p:cNvPr id="1489925" name="Text Box 5"/>
          <p:cNvSpPr txBox="1">
            <a:spLocks noChangeArrowheads="1"/>
          </p:cNvSpPr>
          <p:nvPr/>
        </p:nvSpPr>
        <p:spPr bwMode="auto">
          <a:xfrm>
            <a:off x="1143000" y="52578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89926" name="Text Box 6"/>
          <p:cNvSpPr txBox="1">
            <a:spLocks noChangeArrowheads="1"/>
          </p:cNvSpPr>
          <p:nvPr/>
        </p:nvSpPr>
        <p:spPr bwMode="auto">
          <a:xfrm>
            <a:off x="4343400" y="52578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89927" name="Text Box 7"/>
          <p:cNvSpPr txBox="1">
            <a:spLocks noChangeArrowheads="1"/>
          </p:cNvSpPr>
          <p:nvPr/>
        </p:nvSpPr>
        <p:spPr bwMode="auto">
          <a:xfrm>
            <a:off x="1905000" y="5257800"/>
            <a:ext cx="457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89928" name="Text Box 8"/>
          <p:cNvSpPr txBox="1">
            <a:spLocks noChangeArrowheads="1"/>
          </p:cNvSpPr>
          <p:nvPr/>
        </p:nvSpPr>
        <p:spPr bwMode="auto">
          <a:xfrm>
            <a:off x="6248400" y="5257800"/>
            <a:ext cx="457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89929" name="Text Box 9"/>
          <p:cNvSpPr txBox="1">
            <a:spLocks noChangeArrowheads="1"/>
          </p:cNvSpPr>
          <p:nvPr/>
        </p:nvSpPr>
        <p:spPr bwMode="auto">
          <a:xfrm>
            <a:off x="2743200" y="52578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89930" name="Text Box 10"/>
          <p:cNvSpPr txBox="1">
            <a:spLocks noChangeArrowheads="1"/>
          </p:cNvSpPr>
          <p:nvPr/>
        </p:nvSpPr>
        <p:spPr bwMode="auto">
          <a:xfrm>
            <a:off x="3657600" y="52578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89931" name="Text Box 11"/>
          <p:cNvSpPr txBox="1">
            <a:spLocks noChangeArrowheads="1"/>
          </p:cNvSpPr>
          <p:nvPr/>
        </p:nvSpPr>
        <p:spPr bwMode="auto">
          <a:xfrm>
            <a:off x="5181600" y="52578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
        <p:nvSpPr>
          <p:cNvPr id="1489932" name="Text Box 12"/>
          <p:cNvSpPr txBox="1">
            <a:spLocks noChangeArrowheads="1"/>
          </p:cNvSpPr>
          <p:nvPr/>
        </p:nvSpPr>
        <p:spPr bwMode="auto">
          <a:xfrm>
            <a:off x="1295400" y="44958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tx2"/>
                </a:solidFill>
              </a:rPr>
              <a:t>NP </a:t>
            </a:r>
          </a:p>
        </p:txBody>
      </p:sp>
      <p:sp>
        <p:nvSpPr>
          <p:cNvPr id="1489933" name="Text Box 13"/>
          <p:cNvSpPr txBox="1">
            <a:spLocks noChangeArrowheads="1"/>
          </p:cNvSpPr>
          <p:nvPr/>
        </p:nvSpPr>
        <p:spPr bwMode="auto">
          <a:xfrm>
            <a:off x="5029200" y="4648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tx2"/>
                </a:solidFill>
              </a:rPr>
              <a:t>NP </a:t>
            </a:r>
          </a:p>
        </p:txBody>
      </p:sp>
      <p:sp>
        <p:nvSpPr>
          <p:cNvPr id="1489934" name="Text Box 14"/>
          <p:cNvSpPr txBox="1">
            <a:spLocks noChangeArrowheads="1"/>
          </p:cNvSpPr>
          <p:nvPr/>
        </p:nvSpPr>
        <p:spPr bwMode="auto">
          <a:xfrm>
            <a:off x="4114800" y="39624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1"/>
                </a:solidFill>
              </a:rPr>
              <a:t>PP</a:t>
            </a:r>
            <a:r>
              <a:rPr lang="en-US" b="0">
                <a:solidFill>
                  <a:srgbClr val="66FF5D"/>
                </a:solidFill>
              </a:rPr>
              <a:t> </a:t>
            </a:r>
          </a:p>
        </p:txBody>
      </p:sp>
      <p:sp>
        <p:nvSpPr>
          <p:cNvPr id="1489935" name="Text Box 15"/>
          <p:cNvSpPr txBox="1">
            <a:spLocks noChangeArrowheads="1"/>
          </p:cNvSpPr>
          <p:nvPr/>
        </p:nvSpPr>
        <p:spPr bwMode="auto">
          <a:xfrm>
            <a:off x="2971800" y="32004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folHlink"/>
                </a:solidFill>
              </a:rPr>
              <a:t>VP</a:t>
            </a:r>
            <a:r>
              <a:rPr lang="en-US" b="0">
                <a:solidFill>
                  <a:srgbClr val="F25BFF"/>
                </a:solidFill>
              </a:rPr>
              <a:t> </a:t>
            </a:r>
          </a:p>
        </p:txBody>
      </p:sp>
      <p:sp>
        <p:nvSpPr>
          <p:cNvPr id="1489936" name="Text Box 16"/>
          <p:cNvSpPr txBox="1">
            <a:spLocks noChangeArrowheads="1"/>
          </p:cNvSpPr>
          <p:nvPr/>
        </p:nvSpPr>
        <p:spPr bwMode="auto">
          <a:xfrm>
            <a:off x="1371600" y="2514600"/>
            <a:ext cx="1676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t>Sentence</a:t>
            </a:r>
          </a:p>
        </p:txBody>
      </p:sp>
      <p:cxnSp>
        <p:nvCxnSpPr>
          <p:cNvPr id="1489937" name="AutoShape 17"/>
          <p:cNvCxnSpPr>
            <a:cxnSpLocks noChangeShapeType="1"/>
            <a:stCxn id="1489925" idx="0"/>
            <a:endCxn id="1489932" idx="2"/>
          </p:cNvCxnSpPr>
          <p:nvPr/>
        </p:nvCxnSpPr>
        <p:spPr bwMode="auto">
          <a:xfrm flipV="1">
            <a:off x="1485900" y="4953000"/>
            <a:ext cx="152400" cy="304800"/>
          </a:xfrm>
          <a:prstGeom prst="straightConnector1">
            <a:avLst/>
          </a:prstGeom>
          <a:noFill/>
          <a:ln w="9525">
            <a:solidFill>
              <a:schemeClr val="tx2"/>
            </a:solidFill>
            <a:round/>
            <a:headEnd/>
            <a:tailEnd/>
          </a:ln>
        </p:spPr>
      </p:cxnSp>
      <p:cxnSp>
        <p:nvCxnSpPr>
          <p:cNvPr id="1489938" name="AutoShape 18"/>
          <p:cNvCxnSpPr>
            <a:cxnSpLocks noChangeShapeType="1"/>
            <a:stCxn id="1489927" idx="0"/>
            <a:endCxn id="1489932" idx="2"/>
          </p:cNvCxnSpPr>
          <p:nvPr/>
        </p:nvCxnSpPr>
        <p:spPr bwMode="auto">
          <a:xfrm flipH="1" flipV="1">
            <a:off x="1638300" y="4953000"/>
            <a:ext cx="495300" cy="304800"/>
          </a:xfrm>
          <a:prstGeom prst="straightConnector1">
            <a:avLst/>
          </a:prstGeom>
          <a:noFill/>
          <a:ln w="9525">
            <a:solidFill>
              <a:schemeClr val="tx2"/>
            </a:solidFill>
            <a:round/>
            <a:headEnd/>
            <a:tailEnd/>
          </a:ln>
        </p:spPr>
      </p:cxnSp>
      <p:cxnSp>
        <p:nvCxnSpPr>
          <p:cNvPr id="1489939" name="AutoShape 19"/>
          <p:cNvCxnSpPr>
            <a:cxnSpLocks noChangeShapeType="1"/>
            <a:stCxn id="1489931" idx="0"/>
            <a:endCxn id="1489933" idx="2"/>
          </p:cNvCxnSpPr>
          <p:nvPr/>
        </p:nvCxnSpPr>
        <p:spPr bwMode="auto">
          <a:xfrm flipH="1" flipV="1">
            <a:off x="5372100" y="5105400"/>
            <a:ext cx="152400" cy="152400"/>
          </a:xfrm>
          <a:prstGeom prst="straightConnector1">
            <a:avLst/>
          </a:prstGeom>
          <a:noFill/>
          <a:ln w="9525">
            <a:solidFill>
              <a:schemeClr val="tx2"/>
            </a:solidFill>
            <a:round/>
            <a:headEnd/>
            <a:tailEnd/>
          </a:ln>
        </p:spPr>
      </p:cxnSp>
      <p:cxnSp>
        <p:nvCxnSpPr>
          <p:cNvPr id="1489940" name="AutoShape 20"/>
          <p:cNvCxnSpPr>
            <a:cxnSpLocks noChangeShapeType="1"/>
            <a:stCxn id="1489928" idx="0"/>
            <a:endCxn id="1489933" idx="2"/>
          </p:cNvCxnSpPr>
          <p:nvPr/>
        </p:nvCxnSpPr>
        <p:spPr bwMode="auto">
          <a:xfrm flipH="1" flipV="1">
            <a:off x="5372100" y="5105400"/>
            <a:ext cx="1104900" cy="152400"/>
          </a:xfrm>
          <a:prstGeom prst="straightConnector1">
            <a:avLst/>
          </a:prstGeom>
          <a:noFill/>
          <a:ln w="9525">
            <a:solidFill>
              <a:schemeClr val="tx2"/>
            </a:solidFill>
            <a:round/>
            <a:headEnd/>
            <a:tailEnd/>
          </a:ln>
        </p:spPr>
      </p:cxnSp>
      <p:cxnSp>
        <p:nvCxnSpPr>
          <p:cNvPr id="1489941" name="AutoShape 21"/>
          <p:cNvCxnSpPr>
            <a:cxnSpLocks noChangeShapeType="1"/>
            <a:stCxn id="1489926" idx="0"/>
            <a:endCxn id="1489933" idx="2"/>
          </p:cNvCxnSpPr>
          <p:nvPr/>
        </p:nvCxnSpPr>
        <p:spPr bwMode="auto">
          <a:xfrm flipV="1">
            <a:off x="4686300" y="5105400"/>
            <a:ext cx="685800" cy="152400"/>
          </a:xfrm>
          <a:prstGeom prst="straightConnector1">
            <a:avLst/>
          </a:prstGeom>
          <a:noFill/>
          <a:ln w="9525">
            <a:solidFill>
              <a:schemeClr val="tx2"/>
            </a:solidFill>
            <a:round/>
            <a:headEnd/>
            <a:tailEnd/>
          </a:ln>
        </p:spPr>
      </p:cxnSp>
      <p:cxnSp>
        <p:nvCxnSpPr>
          <p:cNvPr id="1489942" name="AutoShape 22"/>
          <p:cNvCxnSpPr>
            <a:cxnSpLocks noChangeShapeType="1"/>
            <a:stCxn id="1489930" idx="0"/>
            <a:endCxn id="1489934" idx="2"/>
          </p:cNvCxnSpPr>
          <p:nvPr/>
        </p:nvCxnSpPr>
        <p:spPr bwMode="auto">
          <a:xfrm flipV="1">
            <a:off x="4000500" y="4419600"/>
            <a:ext cx="457200" cy="838200"/>
          </a:xfrm>
          <a:prstGeom prst="straightConnector1">
            <a:avLst/>
          </a:prstGeom>
          <a:noFill/>
          <a:ln w="9525">
            <a:solidFill>
              <a:schemeClr val="accent1"/>
            </a:solidFill>
            <a:round/>
            <a:headEnd/>
            <a:tailEnd/>
          </a:ln>
        </p:spPr>
      </p:cxnSp>
      <p:cxnSp>
        <p:nvCxnSpPr>
          <p:cNvPr id="1489943" name="AutoShape 23"/>
          <p:cNvCxnSpPr>
            <a:cxnSpLocks noChangeShapeType="1"/>
            <a:stCxn id="1489933" idx="0"/>
            <a:endCxn id="1489934" idx="2"/>
          </p:cNvCxnSpPr>
          <p:nvPr/>
        </p:nvCxnSpPr>
        <p:spPr bwMode="auto">
          <a:xfrm flipH="1" flipV="1">
            <a:off x="4457700" y="4419600"/>
            <a:ext cx="914400" cy="228600"/>
          </a:xfrm>
          <a:prstGeom prst="straightConnector1">
            <a:avLst/>
          </a:prstGeom>
          <a:noFill/>
          <a:ln w="9525">
            <a:solidFill>
              <a:schemeClr val="accent1"/>
            </a:solidFill>
            <a:round/>
            <a:headEnd/>
            <a:tailEnd/>
          </a:ln>
        </p:spPr>
      </p:cxnSp>
      <p:cxnSp>
        <p:nvCxnSpPr>
          <p:cNvPr id="1489944" name="AutoShape 24"/>
          <p:cNvCxnSpPr>
            <a:cxnSpLocks noChangeShapeType="1"/>
            <a:stCxn id="1489929" idx="0"/>
            <a:endCxn id="1489935" idx="2"/>
          </p:cNvCxnSpPr>
          <p:nvPr/>
        </p:nvCxnSpPr>
        <p:spPr bwMode="auto">
          <a:xfrm flipV="1">
            <a:off x="3086100" y="3657600"/>
            <a:ext cx="228600" cy="1600200"/>
          </a:xfrm>
          <a:prstGeom prst="straightConnector1">
            <a:avLst/>
          </a:prstGeom>
          <a:noFill/>
          <a:ln w="9525">
            <a:solidFill>
              <a:schemeClr val="folHlink"/>
            </a:solidFill>
            <a:round/>
            <a:headEnd/>
            <a:tailEnd/>
          </a:ln>
        </p:spPr>
      </p:cxnSp>
      <p:cxnSp>
        <p:nvCxnSpPr>
          <p:cNvPr id="1489945" name="AutoShape 25"/>
          <p:cNvCxnSpPr>
            <a:cxnSpLocks noChangeShapeType="1"/>
            <a:stCxn id="1489934" idx="0"/>
            <a:endCxn id="1489935" idx="2"/>
          </p:cNvCxnSpPr>
          <p:nvPr/>
        </p:nvCxnSpPr>
        <p:spPr bwMode="auto">
          <a:xfrm flipH="1" flipV="1">
            <a:off x="3314700" y="3657600"/>
            <a:ext cx="1143000" cy="304800"/>
          </a:xfrm>
          <a:prstGeom prst="straightConnector1">
            <a:avLst/>
          </a:prstGeom>
          <a:noFill/>
          <a:ln w="9525">
            <a:solidFill>
              <a:schemeClr val="folHlink"/>
            </a:solidFill>
            <a:round/>
            <a:headEnd/>
            <a:tailEnd/>
          </a:ln>
        </p:spPr>
      </p:cxnSp>
      <p:cxnSp>
        <p:nvCxnSpPr>
          <p:cNvPr id="1489946" name="AutoShape 26"/>
          <p:cNvCxnSpPr>
            <a:cxnSpLocks noChangeShapeType="1"/>
            <a:stCxn id="1489932" idx="0"/>
            <a:endCxn id="1489936" idx="2"/>
          </p:cNvCxnSpPr>
          <p:nvPr/>
        </p:nvCxnSpPr>
        <p:spPr bwMode="auto">
          <a:xfrm flipV="1">
            <a:off x="1638300" y="2971800"/>
            <a:ext cx="571500" cy="1524000"/>
          </a:xfrm>
          <a:prstGeom prst="straightConnector1">
            <a:avLst/>
          </a:prstGeom>
          <a:noFill/>
          <a:ln w="9525">
            <a:solidFill>
              <a:schemeClr val="tx1"/>
            </a:solidFill>
            <a:round/>
            <a:headEnd/>
            <a:tailEnd/>
          </a:ln>
        </p:spPr>
      </p:cxnSp>
      <p:cxnSp>
        <p:nvCxnSpPr>
          <p:cNvPr id="1489947" name="AutoShape 27"/>
          <p:cNvCxnSpPr>
            <a:cxnSpLocks noChangeShapeType="1"/>
            <a:stCxn id="1489935" idx="0"/>
            <a:endCxn id="1489936" idx="2"/>
          </p:cNvCxnSpPr>
          <p:nvPr/>
        </p:nvCxnSpPr>
        <p:spPr bwMode="auto">
          <a:xfrm flipH="1" flipV="1">
            <a:off x="2209800" y="2971800"/>
            <a:ext cx="1104900" cy="228600"/>
          </a:xfrm>
          <a:prstGeom prst="straightConnector1">
            <a:avLst/>
          </a:prstGeom>
          <a:noFill/>
          <a:ln w="9525">
            <a:solidFill>
              <a:schemeClr val="tx1"/>
            </a:solidFill>
            <a:round/>
            <a:headEnd/>
            <a:tailEnd/>
          </a:ln>
        </p:spPr>
      </p:cxnSp>
      <p:sp>
        <p:nvSpPr>
          <p:cNvPr id="1489948" name="Text Box 28"/>
          <p:cNvSpPr txBox="1">
            <a:spLocks noChangeArrowheads="1"/>
          </p:cNvSpPr>
          <p:nvPr/>
        </p:nvSpPr>
        <p:spPr bwMode="auto">
          <a:xfrm>
            <a:off x="5241925" y="2638425"/>
            <a:ext cx="3521075" cy="762000"/>
          </a:xfrm>
          <a:prstGeom prst="rect">
            <a:avLst/>
          </a:prstGeom>
          <a:noFill/>
          <a:ln w="9525">
            <a:noFill/>
            <a:miter lim="800000"/>
            <a:headEnd/>
            <a:tailEnd/>
          </a:ln>
        </p:spPr>
        <p:txBody>
          <a:bodyPr>
            <a:prstTxWarp prst="textNoShape">
              <a:avLst/>
            </a:prstTxWarp>
            <a:spAutoFit/>
          </a:bodyPr>
          <a:lstStyle/>
          <a:p>
            <a:r>
              <a:rPr lang="en-US" sz="2200" b="0"/>
              <a:t>Another way to represent this phrase structure</a:t>
            </a:r>
          </a:p>
        </p:txBody>
      </p:sp>
      <p:sp>
        <p:nvSpPr>
          <p:cNvPr id="1489949" name="Line 29"/>
          <p:cNvSpPr>
            <a:spLocks noChangeShapeType="1"/>
          </p:cNvSpPr>
          <p:nvPr/>
        </p:nvSpPr>
        <p:spPr bwMode="auto">
          <a:xfrm flipH="1">
            <a:off x="4495800" y="3048000"/>
            <a:ext cx="533400" cy="0"/>
          </a:xfrm>
          <a:prstGeom prst="line">
            <a:avLst/>
          </a:prstGeom>
          <a:noFill/>
          <a:ln w="63500">
            <a:solidFill>
              <a:schemeClr val="tx1"/>
            </a:solidFill>
            <a:round/>
            <a:headEnd/>
            <a:tailEnd type="triangle" w="med" len="me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1970" name="Rectangle 2"/>
          <p:cNvSpPr>
            <a:spLocks noGrp="1" noChangeArrowheads="1"/>
          </p:cNvSpPr>
          <p:nvPr>
            <p:ph type="title"/>
          </p:nvPr>
        </p:nvSpPr>
        <p:spPr>
          <a:xfrm>
            <a:off x="685800" y="304800"/>
            <a:ext cx="7772400" cy="1143000"/>
          </a:xfrm>
          <a:noFill/>
          <a:ln/>
        </p:spPr>
        <p:txBody>
          <a:bodyPr/>
          <a:lstStyle/>
          <a:p>
            <a:r>
              <a:rPr lang="en-US" sz="3200"/>
              <a:t>Computational Problem</a:t>
            </a:r>
            <a:endParaRPr lang="en-US"/>
          </a:p>
        </p:txBody>
      </p:sp>
      <p:sp>
        <p:nvSpPr>
          <p:cNvPr id="1491971" name="Rectangle 3"/>
          <p:cNvSpPr>
            <a:spLocks noGrp="1" noChangeArrowheads="1"/>
          </p:cNvSpPr>
          <p:nvPr>
            <p:ph type="body" idx="1"/>
          </p:nvPr>
        </p:nvSpPr>
        <p:spPr>
          <a:xfrm>
            <a:off x="381000" y="1447800"/>
            <a:ext cx="8458200" cy="5029200"/>
          </a:xfrm>
          <a:noFill/>
          <a:ln/>
        </p:spPr>
        <p:txBody>
          <a:bodyPr/>
          <a:lstStyle/>
          <a:p>
            <a:pPr>
              <a:buFontTx/>
              <a:buNone/>
            </a:pPr>
            <a:r>
              <a:rPr lang="en-US" sz="2400"/>
              <a:t>How do children figure out which words belong together (as phrases) and which words don’t?</a:t>
            </a:r>
          </a:p>
          <a:p>
            <a:pPr>
              <a:buFontTx/>
              <a:buNone/>
            </a:pPr>
            <a:endParaRPr lang="en-US" sz="2200">
              <a:sym typeface="Symbol" pitchFamily="-84" charset="2"/>
            </a:endParaRPr>
          </a:p>
        </p:txBody>
      </p:sp>
      <p:sp>
        <p:nvSpPr>
          <p:cNvPr id="1491972" name="Rectangle 4"/>
          <p:cNvSpPr>
            <a:spLocks noChangeArrowheads="1"/>
          </p:cNvSpPr>
          <p:nvPr/>
        </p:nvSpPr>
        <p:spPr bwMode="auto">
          <a:xfrm>
            <a:off x="1219200" y="5410200"/>
            <a:ext cx="5757863"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t>The girl danced with the elven king.</a:t>
            </a:r>
          </a:p>
        </p:txBody>
      </p:sp>
      <p:sp>
        <p:nvSpPr>
          <p:cNvPr id="1491973" name="Oval 5"/>
          <p:cNvSpPr>
            <a:spLocks noChangeArrowheads="1"/>
          </p:cNvSpPr>
          <p:nvPr/>
        </p:nvSpPr>
        <p:spPr bwMode="auto">
          <a:xfrm>
            <a:off x="2362200" y="4572000"/>
            <a:ext cx="4876800" cy="1447800"/>
          </a:xfrm>
          <a:prstGeom prst="ellipse">
            <a:avLst/>
          </a:prstGeom>
          <a:noFill/>
          <a:ln w="38100">
            <a:solidFill>
              <a:schemeClr val="folHlink"/>
            </a:solidFill>
            <a:round/>
            <a:headEnd/>
            <a:tailEnd/>
          </a:ln>
        </p:spPr>
        <p:txBody>
          <a:bodyPr wrap="none" anchor="ctr">
            <a:prstTxWarp prst="textNoShape">
              <a:avLst/>
            </a:prstTxWarp>
          </a:bodyPr>
          <a:lstStyle/>
          <a:p>
            <a:endParaRPr lang="en-US"/>
          </a:p>
        </p:txBody>
      </p:sp>
      <p:sp>
        <p:nvSpPr>
          <p:cNvPr id="1491974" name="Oval 6"/>
          <p:cNvSpPr>
            <a:spLocks noChangeArrowheads="1"/>
          </p:cNvSpPr>
          <p:nvPr/>
        </p:nvSpPr>
        <p:spPr bwMode="auto">
          <a:xfrm>
            <a:off x="3657600" y="4572000"/>
            <a:ext cx="3581400" cy="1447800"/>
          </a:xfrm>
          <a:prstGeom prst="ellipse">
            <a:avLst/>
          </a:prstGeom>
          <a:noFill/>
          <a:ln w="38100">
            <a:solidFill>
              <a:schemeClr val="accent1"/>
            </a:solidFill>
            <a:round/>
            <a:headEnd/>
            <a:tailEnd/>
          </a:ln>
        </p:spPr>
        <p:txBody>
          <a:bodyPr wrap="none" anchor="ctr">
            <a:prstTxWarp prst="textNoShape">
              <a:avLst/>
            </a:prstTxWarp>
          </a:bodyPr>
          <a:lstStyle/>
          <a:p>
            <a:endParaRPr lang="en-US"/>
          </a:p>
        </p:txBody>
      </p:sp>
      <p:sp>
        <p:nvSpPr>
          <p:cNvPr id="1491975" name="Oval 7"/>
          <p:cNvSpPr>
            <a:spLocks noChangeArrowheads="1"/>
          </p:cNvSpPr>
          <p:nvPr/>
        </p:nvSpPr>
        <p:spPr bwMode="auto">
          <a:xfrm>
            <a:off x="1219200" y="4724400"/>
            <a:ext cx="1447800" cy="1295400"/>
          </a:xfrm>
          <a:prstGeom prst="ellipse">
            <a:avLst/>
          </a:prstGeom>
          <a:noFill/>
          <a:ln w="38100">
            <a:solidFill>
              <a:schemeClr val="tx2"/>
            </a:solidFill>
            <a:round/>
            <a:headEnd/>
            <a:tailEnd/>
          </a:ln>
        </p:spPr>
        <p:txBody>
          <a:bodyPr wrap="none" anchor="ctr">
            <a:prstTxWarp prst="textNoShape">
              <a:avLst/>
            </a:prstTxWarp>
          </a:bodyPr>
          <a:lstStyle/>
          <a:p>
            <a:endParaRPr lang="en-US"/>
          </a:p>
        </p:txBody>
      </p:sp>
      <p:sp>
        <p:nvSpPr>
          <p:cNvPr id="1491976" name="Oval 8"/>
          <p:cNvSpPr>
            <a:spLocks noChangeArrowheads="1"/>
          </p:cNvSpPr>
          <p:nvPr/>
        </p:nvSpPr>
        <p:spPr bwMode="auto">
          <a:xfrm>
            <a:off x="4495800" y="4572000"/>
            <a:ext cx="2743200" cy="1447800"/>
          </a:xfrm>
          <a:prstGeom prst="ellipse">
            <a:avLst/>
          </a:prstGeom>
          <a:noFill/>
          <a:ln w="38100">
            <a:solidFill>
              <a:schemeClr val="tx2"/>
            </a:solidFill>
            <a:round/>
            <a:headEnd/>
            <a:tailEnd/>
          </a:ln>
        </p:spPr>
        <p:txBody>
          <a:bodyPr wrap="none" anchor="ctr">
            <a:prstTxWarp prst="textNoShape">
              <a:avLst/>
            </a:prstTxWarp>
          </a:bodyPr>
          <a:lstStyle/>
          <a:p>
            <a:endParaRPr lang="en-US"/>
          </a:p>
        </p:txBody>
      </p:sp>
      <p:sp>
        <p:nvSpPr>
          <p:cNvPr id="1491977" name="Text Box 9"/>
          <p:cNvSpPr txBox="1">
            <a:spLocks noChangeArrowheads="1"/>
          </p:cNvSpPr>
          <p:nvPr/>
        </p:nvSpPr>
        <p:spPr bwMode="auto">
          <a:xfrm>
            <a:off x="1295400" y="49530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91978" name="Text Box 10"/>
          <p:cNvSpPr txBox="1">
            <a:spLocks noChangeArrowheads="1"/>
          </p:cNvSpPr>
          <p:nvPr/>
        </p:nvSpPr>
        <p:spPr bwMode="auto">
          <a:xfrm>
            <a:off x="4495800" y="49530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91979" name="Text Box 11"/>
          <p:cNvSpPr txBox="1">
            <a:spLocks noChangeArrowheads="1"/>
          </p:cNvSpPr>
          <p:nvPr/>
        </p:nvSpPr>
        <p:spPr bwMode="auto">
          <a:xfrm>
            <a:off x="1981200" y="49530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91980" name="Text Box 12"/>
          <p:cNvSpPr txBox="1">
            <a:spLocks noChangeArrowheads="1"/>
          </p:cNvSpPr>
          <p:nvPr/>
        </p:nvSpPr>
        <p:spPr bwMode="auto">
          <a:xfrm>
            <a:off x="6400800" y="49530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91981" name="Text Box 13"/>
          <p:cNvSpPr txBox="1">
            <a:spLocks noChangeArrowheads="1"/>
          </p:cNvSpPr>
          <p:nvPr/>
        </p:nvSpPr>
        <p:spPr bwMode="auto">
          <a:xfrm>
            <a:off x="2895600" y="49530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91982" name="Text Box 14"/>
          <p:cNvSpPr txBox="1">
            <a:spLocks noChangeArrowheads="1"/>
          </p:cNvSpPr>
          <p:nvPr/>
        </p:nvSpPr>
        <p:spPr bwMode="auto">
          <a:xfrm>
            <a:off x="3810000" y="49530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91983" name="Text Box 15"/>
          <p:cNvSpPr txBox="1">
            <a:spLocks noChangeArrowheads="1"/>
          </p:cNvSpPr>
          <p:nvPr/>
        </p:nvSpPr>
        <p:spPr bwMode="auto">
          <a:xfrm>
            <a:off x="5334000" y="49530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
        <p:nvSpPr>
          <p:cNvPr id="1491984" name="Rectangle 16"/>
          <p:cNvSpPr>
            <a:spLocks noChangeArrowheads="1"/>
          </p:cNvSpPr>
          <p:nvPr/>
        </p:nvSpPr>
        <p:spPr bwMode="auto">
          <a:xfrm>
            <a:off x="1295400" y="2895600"/>
            <a:ext cx="5757863"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t>The girl danced with the elven king.</a:t>
            </a:r>
          </a:p>
        </p:txBody>
      </p:sp>
      <p:sp>
        <p:nvSpPr>
          <p:cNvPr id="1491985" name="Text Box 17"/>
          <p:cNvSpPr txBox="1">
            <a:spLocks noChangeArrowheads="1"/>
          </p:cNvSpPr>
          <p:nvPr/>
        </p:nvSpPr>
        <p:spPr bwMode="auto">
          <a:xfrm>
            <a:off x="1371600" y="24384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91986" name="Text Box 18"/>
          <p:cNvSpPr txBox="1">
            <a:spLocks noChangeArrowheads="1"/>
          </p:cNvSpPr>
          <p:nvPr/>
        </p:nvSpPr>
        <p:spPr bwMode="auto">
          <a:xfrm>
            <a:off x="4572000" y="24384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91987" name="Text Box 19"/>
          <p:cNvSpPr txBox="1">
            <a:spLocks noChangeArrowheads="1"/>
          </p:cNvSpPr>
          <p:nvPr/>
        </p:nvSpPr>
        <p:spPr bwMode="auto">
          <a:xfrm>
            <a:off x="2057400" y="24384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91988" name="Text Box 20"/>
          <p:cNvSpPr txBox="1">
            <a:spLocks noChangeArrowheads="1"/>
          </p:cNvSpPr>
          <p:nvPr/>
        </p:nvSpPr>
        <p:spPr bwMode="auto">
          <a:xfrm>
            <a:off x="6477000" y="24384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91989" name="Text Box 21"/>
          <p:cNvSpPr txBox="1">
            <a:spLocks noChangeArrowheads="1"/>
          </p:cNvSpPr>
          <p:nvPr/>
        </p:nvSpPr>
        <p:spPr bwMode="auto">
          <a:xfrm>
            <a:off x="2971800" y="24384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91990" name="Text Box 22"/>
          <p:cNvSpPr txBox="1">
            <a:spLocks noChangeArrowheads="1"/>
          </p:cNvSpPr>
          <p:nvPr/>
        </p:nvSpPr>
        <p:spPr bwMode="auto">
          <a:xfrm>
            <a:off x="3886200" y="24384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91991" name="Text Box 23"/>
          <p:cNvSpPr txBox="1">
            <a:spLocks noChangeArrowheads="1"/>
          </p:cNvSpPr>
          <p:nvPr/>
        </p:nvSpPr>
        <p:spPr bwMode="auto">
          <a:xfrm>
            <a:off x="5410200" y="24384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
        <p:nvSpPr>
          <p:cNvPr id="1491992" name="Line 24"/>
          <p:cNvSpPr>
            <a:spLocks noChangeShapeType="1"/>
          </p:cNvSpPr>
          <p:nvPr/>
        </p:nvSpPr>
        <p:spPr bwMode="auto">
          <a:xfrm>
            <a:off x="3962400" y="3352800"/>
            <a:ext cx="0" cy="1143000"/>
          </a:xfrm>
          <a:prstGeom prst="line">
            <a:avLst/>
          </a:prstGeom>
          <a:noFill/>
          <a:ln w="88900">
            <a:solidFill>
              <a:schemeClr val="tx2"/>
            </a:solidFill>
            <a:round/>
            <a:headEnd/>
            <a:tailEnd type="triangle" w="med" len="me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4018" name="Rectangle 2"/>
          <p:cNvSpPr>
            <a:spLocks noGrp="1" noChangeArrowheads="1"/>
          </p:cNvSpPr>
          <p:nvPr>
            <p:ph type="title"/>
          </p:nvPr>
        </p:nvSpPr>
        <p:spPr>
          <a:xfrm>
            <a:off x="685800" y="304800"/>
            <a:ext cx="7772400" cy="1143000"/>
          </a:xfrm>
          <a:noFill/>
          <a:ln/>
        </p:spPr>
        <p:txBody>
          <a:bodyPr/>
          <a:lstStyle/>
          <a:p>
            <a:r>
              <a:rPr lang="en-US" sz="3200"/>
              <a:t>Learning Phrases</a:t>
            </a:r>
            <a:endParaRPr lang="en-US"/>
          </a:p>
        </p:txBody>
      </p:sp>
      <p:sp>
        <p:nvSpPr>
          <p:cNvPr id="1494019" name="Rectangle 3"/>
          <p:cNvSpPr>
            <a:spLocks noGrp="1" noChangeArrowheads="1"/>
          </p:cNvSpPr>
          <p:nvPr>
            <p:ph type="body" idx="1"/>
          </p:nvPr>
        </p:nvSpPr>
        <p:spPr>
          <a:xfrm>
            <a:off x="0" y="1600200"/>
            <a:ext cx="9144000" cy="4114800"/>
          </a:xfrm>
          <a:noFill/>
          <a:ln/>
        </p:spPr>
        <p:txBody>
          <a:bodyPr/>
          <a:lstStyle/>
          <a:p>
            <a:pPr>
              <a:buFontTx/>
              <a:buNone/>
            </a:pPr>
            <a:r>
              <a:rPr lang="en-US" sz="2400"/>
              <a:t>One way we’ve seen that children can learn things is by tracking the statistical information available.</a:t>
            </a:r>
          </a:p>
          <a:p>
            <a:pPr>
              <a:buFontTx/>
              <a:buNone/>
            </a:pPr>
            <a:endParaRPr lang="en-US" sz="2400"/>
          </a:p>
          <a:p>
            <a:pPr>
              <a:buFontTx/>
              <a:buNone/>
            </a:pPr>
            <a:r>
              <a:rPr lang="en-US" sz="2400"/>
              <a:t>Saffran, Aslin, &amp; Newport (1996): </a:t>
            </a:r>
          </a:p>
          <a:p>
            <a:pPr>
              <a:buFontTx/>
              <a:buNone/>
            </a:pPr>
            <a:r>
              <a:rPr lang="en-US" sz="2400"/>
              <a:t>Transitional Probability is something 8-month-olds can track</a:t>
            </a:r>
          </a:p>
        </p:txBody>
      </p:sp>
      <p:sp>
        <p:nvSpPr>
          <p:cNvPr id="1494020" name="Text Box 4"/>
          <p:cNvSpPr txBox="1">
            <a:spLocks noChangeArrowheads="1"/>
          </p:cNvSpPr>
          <p:nvPr/>
        </p:nvSpPr>
        <p:spPr bwMode="auto">
          <a:xfrm>
            <a:off x="914400" y="5638800"/>
            <a:ext cx="6629400" cy="762000"/>
          </a:xfrm>
          <a:prstGeom prst="rect">
            <a:avLst/>
          </a:prstGeom>
          <a:noFill/>
          <a:ln w="9525">
            <a:noFill/>
            <a:miter lim="800000"/>
            <a:headEnd/>
            <a:tailEnd/>
          </a:ln>
        </p:spPr>
        <p:txBody>
          <a:bodyPr>
            <a:prstTxWarp prst="textNoShape">
              <a:avLst/>
            </a:prstTxWarp>
            <a:spAutoFit/>
          </a:bodyPr>
          <a:lstStyle/>
          <a:p>
            <a:r>
              <a:rPr lang="en-US" sz="2200" b="0">
                <a:solidFill>
                  <a:schemeClr val="folHlink"/>
                </a:solidFill>
              </a:rPr>
              <a:t>Posit a word boundary at the minimum of the transitional probabilities between syllables</a:t>
            </a:r>
          </a:p>
        </p:txBody>
      </p:sp>
      <p:sp>
        <p:nvSpPr>
          <p:cNvPr id="1494021" name="AutoShape 5"/>
          <p:cNvSpPr>
            <a:spLocks noChangeArrowheads="1"/>
          </p:cNvSpPr>
          <p:nvPr/>
        </p:nvSpPr>
        <p:spPr bwMode="auto">
          <a:xfrm>
            <a:off x="2438400" y="4876800"/>
            <a:ext cx="990600" cy="533400"/>
          </a:xfrm>
          <a:prstGeom prst="roundRect">
            <a:avLst>
              <a:gd name="adj" fmla="val 16667"/>
            </a:avLst>
          </a:prstGeom>
          <a:noFill/>
          <a:ln w="38100">
            <a:solidFill>
              <a:schemeClr val="tx2"/>
            </a:solidFill>
            <a:prstDash val="sysDot"/>
            <a:round/>
            <a:headEnd/>
            <a:tailEnd/>
          </a:ln>
        </p:spPr>
        <p:txBody>
          <a:bodyPr wrap="none" anchor="ctr">
            <a:prstTxWarp prst="textNoShape">
              <a:avLst/>
            </a:prstTxWarp>
          </a:bodyPr>
          <a:lstStyle/>
          <a:p>
            <a:endParaRPr lang="en-US"/>
          </a:p>
        </p:txBody>
      </p:sp>
      <p:sp>
        <p:nvSpPr>
          <p:cNvPr id="1494022" name="AutoShape 6"/>
          <p:cNvSpPr>
            <a:spLocks noChangeArrowheads="1"/>
          </p:cNvSpPr>
          <p:nvPr/>
        </p:nvSpPr>
        <p:spPr bwMode="auto">
          <a:xfrm>
            <a:off x="2057400" y="4876800"/>
            <a:ext cx="914400" cy="533400"/>
          </a:xfrm>
          <a:prstGeom prst="roundRect">
            <a:avLst>
              <a:gd name="adj" fmla="val 16667"/>
            </a:avLst>
          </a:prstGeom>
          <a:noFill/>
          <a:ln w="38100">
            <a:solidFill>
              <a:schemeClr val="tx2"/>
            </a:solidFill>
            <a:round/>
            <a:headEnd/>
            <a:tailEnd/>
          </a:ln>
        </p:spPr>
        <p:txBody>
          <a:bodyPr wrap="none" anchor="ctr">
            <a:prstTxWarp prst="textNoShape">
              <a:avLst/>
            </a:prstTxWarp>
          </a:bodyPr>
          <a:lstStyle/>
          <a:p>
            <a:endParaRPr lang="en-US"/>
          </a:p>
        </p:txBody>
      </p:sp>
      <p:sp>
        <p:nvSpPr>
          <p:cNvPr id="1494023" name="AutoShape 7"/>
          <p:cNvSpPr>
            <a:spLocks noChangeArrowheads="1"/>
          </p:cNvSpPr>
          <p:nvPr/>
        </p:nvSpPr>
        <p:spPr bwMode="auto">
          <a:xfrm>
            <a:off x="2971800" y="4876800"/>
            <a:ext cx="1219200" cy="533400"/>
          </a:xfrm>
          <a:prstGeom prst="roundRect">
            <a:avLst>
              <a:gd name="adj" fmla="val 16667"/>
            </a:avLst>
          </a:prstGeom>
          <a:noFill/>
          <a:ln w="38100">
            <a:solidFill>
              <a:schemeClr val="tx2"/>
            </a:solidFill>
            <a:round/>
            <a:headEnd/>
            <a:tailEnd/>
          </a:ln>
        </p:spPr>
        <p:txBody>
          <a:bodyPr wrap="none" anchor="ctr">
            <a:prstTxWarp prst="textNoShape">
              <a:avLst/>
            </a:prstTxWarp>
          </a:bodyPr>
          <a:lstStyle/>
          <a:p>
            <a:endParaRPr lang="en-US"/>
          </a:p>
        </p:txBody>
      </p:sp>
      <p:sp>
        <p:nvSpPr>
          <p:cNvPr id="1494024" name="Line 8"/>
          <p:cNvSpPr>
            <a:spLocks noChangeShapeType="1"/>
          </p:cNvSpPr>
          <p:nvPr/>
        </p:nvSpPr>
        <p:spPr bwMode="auto">
          <a:xfrm>
            <a:off x="2971800" y="4724400"/>
            <a:ext cx="0" cy="762000"/>
          </a:xfrm>
          <a:prstGeom prst="line">
            <a:avLst/>
          </a:prstGeom>
          <a:noFill/>
          <a:ln w="38100">
            <a:solidFill>
              <a:schemeClr val="folHlink"/>
            </a:solidFill>
            <a:round/>
            <a:headEnd/>
            <a:tailEnd/>
          </a:ln>
        </p:spPr>
        <p:txBody>
          <a:bodyPr wrap="none" anchor="ctr">
            <a:prstTxWarp prst="textNoShape">
              <a:avLst/>
            </a:prstTxWarp>
          </a:bodyPr>
          <a:lstStyle/>
          <a:p>
            <a:endParaRPr lang="en-US"/>
          </a:p>
        </p:txBody>
      </p:sp>
      <p:sp>
        <p:nvSpPr>
          <p:cNvPr id="1494025" name="Text Box 9"/>
          <p:cNvSpPr txBox="1">
            <a:spLocks noChangeArrowheads="1"/>
          </p:cNvSpPr>
          <p:nvPr/>
        </p:nvSpPr>
        <p:spPr bwMode="auto">
          <a:xfrm>
            <a:off x="1066800" y="4953000"/>
            <a:ext cx="5562600" cy="488950"/>
          </a:xfrm>
          <a:prstGeom prst="rect">
            <a:avLst/>
          </a:prstGeom>
          <a:noFill/>
          <a:ln w="9525">
            <a:noFill/>
            <a:miter lim="800000"/>
            <a:headEnd/>
            <a:tailEnd/>
          </a:ln>
        </p:spPr>
        <p:txBody>
          <a:bodyPr>
            <a:prstTxWarp prst="textNoShape">
              <a:avLst/>
            </a:prstTxWarp>
            <a:spAutoFit/>
          </a:bodyPr>
          <a:lstStyle/>
          <a:p>
            <a:r>
              <a:rPr lang="en-US" sz="2600" b="0"/>
              <a:t>to the castle beyond the goblin city</a:t>
            </a:r>
            <a:endParaRPr lang="en-US" sz="2600" b="0">
              <a:latin typeface="SILDoulosIPA-Regular" pitchFamily="-84" charset="0"/>
            </a:endParaRPr>
          </a:p>
        </p:txBody>
      </p:sp>
      <p:sp>
        <p:nvSpPr>
          <p:cNvPr id="1494026" name="Text Box 10"/>
          <p:cNvSpPr txBox="1">
            <a:spLocks noChangeArrowheads="1"/>
          </p:cNvSpPr>
          <p:nvPr/>
        </p:nvSpPr>
        <p:spPr bwMode="auto">
          <a:xfrm>
            <a:off x="990600" y="3962400"/>
            <a:ext cx="5334000" cy="762000"/>
          </a:xfrm>
          <a:prstGeom prst="rect">
            <a:avLst/>
          </a:prstGeom>
          <a:noFill/>
          <a:ln w="9525">
            <a:noFill/>
            <a:miter lim="800000"/>
            <a:headEnd/>
            <a:tailEnd/>
          </a:ln>
        </p:spPr>
        <p:txBody>
          <a:bodyPr>
            <a:prstTxWarp prst="textNoShape">
              <a:avLst/>
            </a:prstTxWarp>
            <a:spAutoFit/>
          </a:bodyPr>
          <a:lstStyle/>
          <a:p>
            <a:r>
              <a:rPr lang="en-US" sz="2200" b="0">
                <a:solidFill>
                  <a:schemeClr val="tx2"/>
                </a:solidFill>
              </a:rPr>
              <a:t>Prob(“stlebe”) &lt; Prob(“castle”)</a:t>
            </a:r>
          </a:p>
          <a:p>
            <a:r>
              <a:rPr lang="en-US" sz="2200" b="0">
                <a:solidFill>
                  <a:schemeClr val="tx2"/>
                </a:solidFill>
              </a:rPr>
              <a:t>Prob(“stlebe”) &lt; Prob(“beyond”)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6066" name="Rectangle 2"/>
          <p:cNvSpPr>
            <a:spLocks noGrp="1" noChangeArrowheads="1"/>
          </p:cNvSpPr>
          <p:nvPr>
            <p:ph type="title"/>
          </p:nvPr>
        </p:nvSpPr>
        <p:spPr>
          <a:xfrm>
            <a:off x="685800" y="304800"/>
            <a:ext cx="7772400" cy="1143000"/>
          </a:xfrm>
          <a:noFill/>
          <a:ln/>
        </p:spPr>
        <p:txBody>
          <a:bodyPr/>
          <a:lstStyle/>
          <a:p>
            <a:r>
              <a:rPr lang="en-US" sz="3200"/>
              <a:t>Learning Phrases</a:t>
            </a:r>
            <a:endParaRPr lang="en-US"/>
          </a:p>
        </p:txBody>
      </p:sp>
      <p:sp>
        <p:nvSpPr>
          <p:cNvPr id="1496067" name="Rectangle 3"/>
          <p:cNvSpPr>
            <a:spLocks noGrp="1" noChangeArrowheads="1"/>
          </p:cNvSpPr>
          <p:nvPr>
            <p:ph type="body" idx="1"/>
          </p:nvPr>
        </p:nvSpPr>
        <p:spPr>
          <a:xfrm>
            <a:off x="0" y="1600200"/>
            <a:ext cx="9144000" cy="4114800"/>
          </a:xfrm>
          <a:noFill/>
          <a:ln/>
        </p:spPr>
        <p:txBody>
          <a:bodyPr/>
          <a:lstStyle/>
          <a:p>
            <a:pPr>
              <a:buFontTx/>
              <a:buNone/>
            </a:pPr>
            <a:r>
              <a:rPr lang="en-US" sz="2400"/>
              <a:t>One way we’ve seen that children can learn things is by tracking the statistical information available.</a:t>
            </a:r>
          </a:p>
          <a:p>
            <a:pPr>
              <a:buFontTx/>
              <a:buNone/>
            </a:pPr>
            <a:endParaRPr lang="en-US" sz="2400"/>
          </a:p>
          <a:p>
            <a:pPr>
              <a:buFontTx/>
              <a:buNone/>
            </a:pPr>
            <a:r>
              <a:rPr lang="en-US" sz="2400"/>
              <a:t>Thompson &amp; Newport (2007): </a:t>
            </a:r>
          </a:p>
          <a:p>
            <a:pPr>
              <a:buFontTx/>
              <a:buNone/>
            </a:pPr>
            <a:r>
              <a:rPr lang="en-US" sz="2400"/>
              <a:t>Transitional Probability used to divide words into phrases?</a:t>
            </a:r>
          </a:p>
        </p:txBody>
      </p:sp>
      <p:sp>
        <p:nvSpPr>
          <p:cNvPr id="1496068" name="Text Box 4"/>
          <p:cNvSpPr txBox="1">
            <a:spLocks noChangeArrowheads="1"/>
          </p:cNvSpPr>
          <p:nvPr/>
        </p:nvSpPr>
        <p:spPr bwMode="auto">
          <a:xfrm>
            <a:off x="1143000" y="4267200"/>
            <a:ext cx="7848600" cy="488950"/>
          </a:xfrm>
          <a:prstGeom prst="rect">
            <a:avLst/>
          </a:prstGeom>
          <a:noFill/>
          <a:ln w="9525">
            <a:noFill/>
            <a:miter lim="800000"/>
            <a:headEnd/>
            <a:tailEnd/>
          </a:ln>
        </p:spPr>
        <p:txBody>
          <a:bodyPr>
            <a:prstTxWarp prst="textNoShape">
              <a:avLst/>
            </a:prstTxWarp>
            <a:spAutoFit/>
          </a:bodyPr>
          <a:lstStyle/>
          <a:p>
            <a:r>
              <a:rPr lang="en-US" sz="2600" b="0"/>
              <a:t>the girl and the dwarf…</a:t>
            </a:r>
            <a:endParaRPr lang="en-US" sz="2600" b="0">
              <a:latin typeface="SILDoulosIPA-Regular" pitchFamily="-84" charset="0"/>
            </a:endParaRPr>
          </a:p>
        </p:txBody>
      </p:sp>
      <p:sp>
        <p:nvSpPr>
          <p:cNvPr id="1496069" name="Text Box 5"/>
          <p:cNvSpPr txBox="1">
            <a:spLocks noChangeArrowheads="1"/>
          </p:cNvSpPr>
          <p:nvPr/>
        </p:nvSpPr>
        <p:spPr bwMode="auto">
          <a:xfrm>
            <a:off x="381000" y="5181600"/>
            <a:ext cx="7391400" cy="1096963"/>
          </a:xfrm>
          <a:prstGeom prst="rect">
            <a:avLst/>
          </a:prstGeom>
          <a:noFill/>
          <a:ln w="9525">
            <a:noFill/>
            <a:miter lim="800000"/>
            <a:headEnd/>
            <a:tailEnd/>
          </a:ln>
        </p:spPr>
        <p:txBody>
          <a:bodyPr>
            <a:prstTxWarp prst="textNoShape">
              <a:avLst/>
            </a:prstTxWarp>
            <a:spAutoFit/>
          </a:bodyPr>
          <a:lstStyle/>
          <a:p>
            <a:r>
              <a:rPr lang="en-US" sz="2200" b="0">
                <a:solidFill>
                  <a:schemeClr val="folHlink"/>
                </a:solidFill>
              </a:rPr>
              <a:t>Posit a phrase boundary where the transitional probability is low between words (=~ group words together when their transitional probability is high)?</a:t>
            </a:r>
          </a:p>
        </p:txBody>
      </p:sp>
      <p:sp>
        <p:nvSpPr>
          <p:cNvPr id="1496070" name="AutoShape 6"/>
          <p:cNvSpPr>
            <a:spLocks noChangeArrowheads="1"/>
          </p:cNvSpPr>
          <p:nvPr/>
        </p:nvSpPr>
        <p:spPr bwMode="auto">
          <a:xfrm>
            <a:off x="1143000" y="4267200"/>
            <a:ext cx="1143000" cy="533400"/>
          </a:xfrm>
          <a:prstGeom prst="roundRect">
            <a:avLst>
              <a:gd name="adj" fmla="val 16667"/>
            </a:avLst>
          </a:prstGeom>
          <a:noFill/>
          <a:ln w="38100">
            <a:solidFill>
              <a:schemeClr val="tx2"/>
            </a:solidFill>
            <a:round/>
            <a:headEnd/>
            <a:tailEnd/>
          </a:ln>
        </p:spPr>
        <p:txBody>
          <a:bodyPr wrap="none" anchor="ctr">
            <a:prstTxWarp prst="textNoShape">
              <a:avLst/>
            </a:prstTxWarp>
          </a:bodyPr>
          <a:lstStyle/>
          <a:p>
            <a:endParaRPr lang="en-US"/>
          </a:p>
        </p:txBody>
      </p:sp>
      <p:sp>
        <p:nvSpPr>
          <p:cNvPr id="1496071" name="AutoShape 7"/>
          <p:cNvSpPr>
            <a:spLocks noChangeArrowheads="1"/>
          </p:cNvSpPr>
          <p:nvPr/>
        </p:nvSpPr>
        <p:spPr bwMode="auto">
          <a:xfrm>
            <a:off x="2895600" y="4267200"/>
            <a:ext cx="1447800" cy="533400"/>
          </a:xfrm>
          <a:prstGeom prst="roundRect">
            <a:avLst>
              <a:gd name="adj" fmla="val 16667"/>
            </a:avLst>
          </a:prstGeom>
          <a:noFill/>
          <a:ln w="38100">
            <a:solidFill>
              <a:schemeClr val="tx2"/>
            </a:solidFill>
            <a:round/>
            <a:headEnd/>
            <a:tailEnd/>
          </a:ln>
        </p:spPr>
        <p:txBody>
          <a:bodyPr wrap="none" anchor="ctr">
            <a:prstTxWarp prst="textNoShape">
              <a:avLst/>
            </a:prstTxWarp>
          </a:bodyPr>
          <a:lstStyle/>
          <a:p>
            <a:endParaRPr lang="en-US"/>
          </a:p>
        </p:txBody>
      </p:sp>
      <p:sp>
        <p:nvSpPr>
          <p:cNvPr id="1496072" name="Line 8"/>
          <p:cNvSpPr>
            <a:spLocks noChangeShapeType="1"/>
          </p:cNvSpPr>
          <p:nvPr/>
        </p:nvSpPr>
        <p:spPr bwMode="auto">
          <a:xfrm>
            <a:off x="2286000" y="3886200"/>
            <a:ext cx="0" cy="1066800"/>
          </a:xfrm>
          <a:prstGeom prst="line">
            <a:avLst/>
          </a:prstGeom>
          <a:noFill/>
          <a:ln w="50800">
            <a:solidFill>
              <a:schemeClr val="folHlink"/>
            </a:solidFill>
            <a:prstDash val="dash"/>
            <a:round/>
            <a:headEnd/>
            <a:tailEnd/>
          </a:ln>
        </p:spPr>
        <p:txBody>
          <a:bodyPr wrap="none" anchor="ctr">
            <a:prstTxWarp prst="textNoShape">
              <a:avLst/>
            </a:prstTxWarp>
          </a:bodyPr>
          <a:lstStyle/>
          <a:p>
            <a:endParaRPr lang="en-US"/>
          </a:p>
        </p:txBody>
      </p:sp>
      <p:sp>
        <p:nvSpPr>
          <p:cNvPr id="1496073" name="Line 9"/>
          <p:cNvSpPr>
            <a:spLocks noChangeShapeType="1"/>
          </p:cNvSpPr>
          <p:nvPr/>
        </p:nvSpPr>
        <p:spPr bwMode="auto">
          <a:xfrm>
            <a:off x="2895600" y="3886200"/>
            <a:ext cx="0" cy="1066800"/>
          </a:xfrm>
          <a:prstGeom prst="line">
            <a:avLst/>
          </a:prstGeom>
          <a:noFill/>
          <a:ln w="50800">
            <a:solidFill>
              <a:schemeClr val="folHlink"/>
            </a:solidFill>
            <a:prstDash val="dash"/>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1250" name="Rectangle 2"/>
          <p:cNvSpPr>
            <a:spLocks noGrp="1" noChangeArrowheads="1"/>
          </p:cNvSpPr>
          <p:nvPr>
            <p:ph type="title"/>
          </p:nvPr>
        </p:nvSpPr>
        <p:spPr/>
        <p:txBody>
          <a:bodyPr/>
          <a:lstStyle/>
          <a:p>
            <a:r>
              <a:rPr lang="en-US" sz="3200"/>
              <a:t>Announcements</a:t>
            </a:r>
          </a:p>
        </p:txBody>
      </p:sp>
      <p:sp>
        <p:nvSpPr>
          <p:cNvPr id="1461251" name="Rectangle 3"/>
          <p:cNvSpPr>
            <a:spLocks noGrp="1" noChangeArrowheads="1"/>
          </p:cNvSpPr>
          <p:nvPr>
            <p:ph type="body" idx="1"/>
          </p:nvPr>
        </p:nvSpPr>
        <p:spPr>
          <a:xfrm>
            <a:off x="609600" y="1828800"/>
            <a:ext cx="7772400" cy="4114800"/>
          </a:xfrm>
        </p:spPr>
        <p:txBody>
          <a:bodyPr/>
          <a:lstStyle/>
          <a:p>
            <a:pPr>
              <a:buFontTx/>
              <a:buNone/>
            </a:pPr>
            <a:r>
              <a:rPr lang="en-US" sz="2400"/>
              <a:t>HW2 due today at the end of class</a:t>
            </a:r>
          </a:p>
          <a:p>
            <a:pPr>
              <a:buFontTx/>
              <a:buNone/>
            </a:pPr>
            <a:endParaRPr lang="en-US" sz="2400"/>
          </a:p>
          <a:p>
            <a:pPr>
              <a:buFontTx/>
              <a:buNone/>
            </a:pPr>
            <a:r>
              <a:rPr lang="en-US" sz="2400"/>
              <a:t>Review questions posted for phrases</a:t>
            </a:r>
          </a:p>
          <a:p>
            <a:pPr>
              <a:buFontTx/>
              <a:buNone/>
            </a:pPr>
            <a:endParaRPr lang="en-US" sz="2400"/>
          </a:p>
          <a:p>
            <a:pPr>
              <a:buFontTx/>
              <a:buNone/>
            </a:pPr>
            <a:r>
              <a:rPr lang="en-US" sz="2400"/>
              <a:t>HW3 available (due 5/29/12)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8114" name="Rectangle 2"/>
          <p:cNvSpPr>
            <a:spLocks noGrp="1" noChangeArrowheads="1"/>
          </p:cNvSpPr>
          <p:nvPr>
            <p:ph type="title"/>
          </p:nvPr>
        </p:nvSpPr>
        <p:spPr>
          <a:xfrm>
            <a:off x="0" y="0"/>
            <a:ext cx="9144000" cy="1143000"/>
          </a:xfrm>
          <a:noFill/>
          <a:ln/>
        </p:spPr>
        <p:txBody>
          <a:bodyPr/>
          <a:lstStyle/>
          <a:p>
            <a:r>
              <a:rPr lang="en-US" sz="3200"/>
              <a:t>A look at real language properties in action with transitional probabilities</a:t>
            </a:r>
            <a:endParaRPr lang="en-US" sz="3200">
              <a:sym typeface="Symbol" pitchFamily="-84" charset="2"/>
            </a:endParaRPr>
          </a:p>
        </p:txBody>
      </p:sp>
      <p:sp>
        <p:nvSpPr>
          <p:cNvPr id="1498115" name="Text Box 3"/>
          <p:cNvSpPr txBox="1">
            <a:spLocks noChangeArrowheads="1"/>
          </p:cNvSpPr>
          <p:nvPr/>
        </p:nvSpPr>
        <p:spPr bwMode="auto">
          <a:xfrm>
            <a:off x="152400" y="1371600"/>
            <a:ext cx="3538538" cy="427038"/>
          </a:xfrm>
          <a:prstGeom prst="rect">
            <a:avLst/>
          </a:prstGeom>
          <a:noFill/>
          <a:ln w="9525">
            <a:noFill/>
            <a:miter lim="800000"/>
            <a:headEnd/>
            <a:tailEnd/>
          </a:ln>
        </p:spPr>
        <p:txBody>
          <a:bodyPr wrap="none">
            <a:prstTxWarp prst="textNoShape">
              <a:avLst/>
            </a:prstTxWarp>
            <a:spAutoFit/>
          </a:bodyPr>
          <a:lstStyle/>
          <a:p>
            <a:r>
              <a:rPr lang="en-US" sz="2200" b="0"/>
              <a:t>Example: Optional phrases</a:t>
            </a:r>
          </a:p>
        </p:txBody>
      </p:sp>
      <p:sp>
        <p:nvSpPr>
          <p:cNvPr id="1498116" name="Text Box 4"/>
          <p:cNvSpPr txBox="1">
            <a:spLocks noChangeArrowheads="1"/>
          </p:cNvSpPr>
          <p:nvPr/>
        </p:nvSpPr>
        <p:spPr bwMode="auto">
          <a:xfrm>
            <a:off x="609600" y="2743200"/>
            <a:ext cx="4284663"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The</a:t>
            </a:r>
            <a:r>
              <a:rPr lang="en-US" sz="2200" b="0">
                <a:solidFill>
                  <a:srgbClr val="66FF5D"/>
                </a:solidFill>
              </a:rPr>
              <a:t> </a:t>
            </a:r>
            <a:r>
              <a:rPr lang="en-US" sz="2200" b="0">
                <a:solidFill>
                  <a:schemeClr val="tx2"/>
                </a:solidFill>
              </a:rPr>
              <a:t>goblin</a:t>
            </a:r>
            <a:r>
              <a:rPr lang="en-US" sz="2200" b="0">
                <a:solidFill>
                  <a:srgbClr val="66FF5D"/>
                </a:solidFill>
              </a:rPr>
              <a:t> </a:t>
            </a:r>
            <a:r>
              <a:rPr lang="en-US" sz="2200" b="0">
                <a:solidFill>
                  <a:schemeClr val="hlink"/>
                </a:solidFill>
              </a:rPr>
              <a:t>easily</a:t>
            </a:r>
            <a:r>
              <a:rPr lang="en-US" sz="2200" b="0">
                <a:solidFill>
                  <a:srgbClr val="AFDDFF"/>
                </a:solidFill>
              </a:rPr>
              <a:t> </a:t>
            </a:r>
            <a:r>
              <a:rPr lang="en-US" sz="2200" b="0">
                <a:solidFill>
                  <a:schemeClr val="accent2"/>
                </a:solidFill>
              </a:rPr>
              <a:t>steals</a:t>
            </a:r>
            <a:r>
              <a:rPr lang="en-US" sz="2200" b="0">
                <a:solidFill>
                  <a:srgbClr val="DDB4FF"/>
                </a:solidFill>
              </a:rPr>
              <a:t> </a:t>
            </a:r>
            <a:r>
              <a:rPr lang="en-US" sz="2200" b="0">
                <a:solidFill>
                  <a:schemeClr val="bg2"/>
                </a:solidFill>
              </a:rPr>
              <a:t>the</a:t>
            </a:r>
            <a:r>
              <a:rPr lang="en-US" sz="2200" b="0">
                <a:solidFill>
                  <a:srgbClr val="F25BFF"/>
                </a:solidFill>
              </a:rPr>
              <a:t> </a:t>
            </a:r>
            <a:r>
              <a:rPr lang="en-US" sz="2200" b="0">
                <a:solidFill>
                  <a:schemeClr val="tx2"/>
                </a:solidFill>
              </a:rPr>
              <a:t>child</a:t>
            </a:r>
            <a:r>
              <a:rPr lang="en-US" sz="2200" b="0"/>
              <a:t>.</a:t>
            </a:r>
          </a:p>
        </p:txBody>
      </p:sp>
      <p:sp>
        <p:nvSpPr>
          <p:cNvPr id="1498117" name="Text Box 5"/>
          <p:cNvSpPr txBox="1">
            <a:spLocks noChangeArrowheads="1"/>
          </p:cNvSpPr>
          <p:nvPr/>
        </p:nvSpPr>
        <p:spPr bwMode="auto">
          <a:xfrm>
            <a:off x="685800" y="2286000"/>
            <a:ext cx="3879850"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 </a:t>
            </a:r>
            <a:r>
              <a:rPr lang="en-US" sz="2200" b="0">
                <a:solidFill>
                  <a:srgbClr val="F25BFF"/>
                </a:solidFill>
              </a:rPr>
              <a:t>      </a:t>
            </a:r>
            <a:r>
              <a:rPr lang="en-US" sz="2200" b="0">
                <a:solidFill>
                  <a:schemeClr val="tx2"/>
                </a:solidFill>
              </a:rPr>
              <a:t> B</a:t>
            </a:r>
            <a:r>
              <a:rPr lang="en-US" sz="2200" b="0">
                <a:solidFill>
                  <a:srgbClr val="66FF5D"/>
                </a:solidFill>
              </a:rPr>
              <a:t>      </a:t>
            </a:r>
            <a:r>
              <a:rPr lang="en-US" sz="2200" b="0">
                <a:solidFill>
                  <a:schemeClr val="hlink"/>
                </a:solidFill>
              </a:rPr>
              <a:t>C</a:t>
            </a:r>
            <a:r>
              <a:rPr lang="en-US" sz="2200" b="0">
                <a:solidFill>
                  <a:srgbClr val="AFDDFF"/>
                </a:solidFill>
              </a:rPr>
              <a:t>        </a:t>
            </a:r>
            <a:r>
              <a:rPr lang="en-US" sz="2200" b="0">
                <a:solidFill>
                  <a:schemeClr val="accent2"/>
                </a:solidFill>
              </a:rPr>
              <a:t> D</a:t>
            </a:r>
            <a:r>
              <a:rPr lang="en-US" sz="2200" b="0">
                <a:solidFill>
                  <a:srgbClr val="DDB4FF"/>
                </a:solidFill>
              </a:rPr>
              <a:t>    </a:t>
            </a:r>
            <a:r>
              <a:rPr lang="en-US" sz="2200" b="0">
                <a:solidFill>
                  <a:schemeClr val="bg2"/>
                </a:solidFill>
              </a:rPr>
              <a:t>E</a:t>
            </a:r>
            <a:r>
              <a:rPr lang="en-US" sz="2200" b="0">
                <a:solidFill>
                  <a:srgbClr val="F25BFF"/>
                </a:solidFill>
              </a:rPr>
              <a:t>      </a:t>
            </a:r>
            <a:r>
              <a:rPr lang="en-US" sz="2200" b="0">
                <a:solidFill>
                  <a:schemeClr val="tx2"/>
                </a:solidFill>
              </a:rPr>
              <a:t>F</a:t>
            </a:r>
            <a:endParaRPr lang="en-US" sz="2200" b="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0162" name="Rectangle 2"/>
          <p:cNvSpPr>
            <a:spLocks noGrp="1" noChangeArrowheads="1"/>
          </p:cNvSpPr>
          <p:nvPr>
            <p:ph type="title"/>
          </p:nvPr>
        </p:nvSpPr>
        <p:spPr>
          <a:xfrm>
            <a:off x="0" y="0"/>
            <a:ext cx="9144000" cy="1143000"/>
          </a:xfrm>
          <a:noFill/>
          <a:ln/>
        </p:spPr>
        <p:txBody>
          <a:bodyPr/>
          <a:lstStyle/>
          <a:p>
            <a:r>
              <a:rPr lang="en-US" sz="3200"/>
              <a:t>A look at real language properties in action with transitional probabilities</a:t>
            </a:r>
            <a:endParaRPr lang="en-US" sz="3200">
              <a:sym typeface="Symbol" pitchFamily="-84" charset="2"/>
            </a:endParaRPr>
          </a:p>
        </p:txBody>
      </p:sp>
      <p:sp>
        <p:nvSpPr>
          <p:cNvPr id="1500163" name="Text Box 3"/>
          <p:cNvSpPr txBox="1">
            <a:spLocks noChangeArrowheads="1"/>
          </p:cNvSpPr>
          <p:nvPr/>
        </p:nvSpPr>
        <p:spPr bwMode="auto">
          <a:xfrm>
            <a:off x="152400" y="1371600"/>
            <a:ext cx="3538538" cy="427038"/>
          </a:xfrm>
          <a:prstGeom prst="rect">
            <a:avLst/>
          </a:prstGeom>
          <a:noFill/>
          <a:ln w="9525">
            <a:noFill/>
            <a:miter lim="800000"/>
            <a:headEnd/>
            <a:tailEnd/>
          </a:ln>
        </p:spPr>
        <p:txBody>
          <a:bodyPr wrap="none">
            <a:prstTxWarp prst="textNoShape">
              <a:avLst/>
            </a:prstTxWarp>
            <a:spAutoFit/>
          </a:bodyPr>
          <a:lstStyle/>
          <a:p>
            <a:r>
              <a:rPr lang="en-US" sz="2200" b="0"/>
              <a:t>Example: Optional phrases</a:t>
            </a:r>
          </a:p>
        </p:txBody>
      </p:sp>
      <p:sp>
        <p:nvSpPr>
          <p:cNvPr id="1500164" name="Text Box 4"/>
          <p:cNvSpPr txBox="1">
            <a:spLocks noChangeArrowheads="1"/>
          </p:cNvSpPr>
          <p:nvPr/>
        </p:nvSpPr>
        <p:spPr bwMode="auto">
          <a:xfrm>
            <a:off x="1219200" y="3810000"/>
            <a:ext cx="1317625"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a:t>
            </a:r>
            <a:r>
              <a:rPr lang="en-US" sz="2200" b="0">
                <a:solidFill>
                  <a:schemeClr val="tx2"/>
                </a:solidFill>
              </a:rPr>
              <a:t>B</a:t>
            </a:r>
            <a:r>
              <a:rPr lang="en-US" sz="2200" b="0">
                <a:solidFill>
                  <a:schemeClr val="hlink"/>
                </a:solidFill>
              </a:rPr>
              <a:t>C</a:t>
            </a:r>
            <a:r>
              <a:rPr lang="en-US" sz="2200" b="0">
                <a:solidFill>
                  <a:schemeClr val="accent2"/>
                </a:solidFill>
              </a:rPr>
              <a:t>D</a:t>
            </a:r>
            <a:r>
              <a:rPr lang="en-US" sz="2200" b="0">
                <a:solidFill>
                  <a:schemeClr val="bg2"/>
                </a:solidFill>
              </a:rPr>
              <a:t>E</a:t>
            </a:r>
            <a:r>
              <a:rPr lang="en-US" sz="2200" b="0">
                <a:solidFill>
                  <a:schemeClr val="tx2"/>
                </a:solidFill>
              </a:rPr>
              <a:t>F</a:t>
            </a:r>
            <a:endParaRPr lang="en-US" sz="2200" b="0"/>
          </a:p>
        </p:txBody>
      </p:sp>
      <p:sp>
        <p:nvSpPr>
          <p:cNvPr id="1500166" name="Text Box 6"/>
          <p:cNvSpPr txBox="1">
            <a:spLocks noChangeArrowheads="1"/>
          </p:cNvSpPr>
          <p:nvPr/>
        </p:nvSpPr>
        <p:spPr bwMode="auto">
          <a:xfrm>
            <a:off x="3276600" y="3657600"/>
            <a:ext cx="5638800" cy="2771775"/>
          </a:xfrm>
          <a:prstGeom prst="rect">
            <a:avLst/>
          </a:prstGeom>
          <a:noFill/>
          <a:ln w="9525">
            <a:noFill/>
            <a:miter lim="800000"/>
            <a:headEnd/>
            <a:tailEnd/>
          </a:ln>
        </p:spPr>
        <p:txBody>
          <a:bodyPr>
            <a:prstTxWarp prst="textNoShape">
              <a:avLst/>
            </a:prstTxWarp>
            <a:spAutoFit/>
          </a:bodyPr>
          <a:lstStyle/>
          <a:p>
            <a:r>
              <a:rPr lang="en-US" sz="2200" b="0"/>
              <a:t>If the child only ever sees this order of categories, there’s no way to know how the words break up into phrases using transitional probabilities.  </a:t>
            </a:r>
          </a:p>
          <a:p>
            <a:endParaRPr lang="en-US" sz="2200" b="0"/>
          </a:p>
          <a:p>
            <a:r>
              <a:rPr lang="en-US" sz="2200" b="0"/>
              <a:t>Why?  </a:t>
            </a:r>
          </a:p>
          <a:p>
            <a:r>
              <a:rPr lang="en-US" sz="2200" b="0"/>
              <a:t>TrProb(AB) = TrProb(BC) = TrProb(CD) = TrProb(DE) = TrProb(EF) = 1</a:t>
            </a:r>
          </a:p>
        </p:txBody>
      </p:sp>
      <p:sp>
        <p:nvSpPr>
          <p:cNvPr id="1500167" name="Line 7"/>
          <p:cNvSpPr>
            <a:spLocks noChangeShapeType="1"/>
          </p:cNvSpPr>
          <p:nvPr/>
        </p:nvSpPr>
        <p:spPr bwMode="auto">
          <a:xfrm flipH="1">
            <a:off x="2590800" y="4038600"/>
            <a:ext cx="533400" cy="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500169" name="Text Box 9"/>
          <p:cNvSpPr txBox="1">
            <a:spLocks noChangeArrowheads="1"/>
          </p:cNvSpPr>
          <p:nvPr/>
        </p:nvSpPr>
        <p:spPr bwMode="auto">
          <a:xfrm>
            <a:off x="609600" y="2743200"/>
            <a:ext cx="4284663"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The</a:t>
            </a:r>
            <a:r>
              <a:rPr lang="en-US" sz="2200" b="0">
                <a:solidFill>
                  <a:srgbClr val="66FF5D"/>
                </a:solidFill>
              </a:rPr>
              <a:t> </a:t>
            </a:r>
            <a:r>
              <a:rPr lang="en-US" sz="2200" b="0">
                <a:solidFill>
                  <a:schemeClr val="tx2"/>
                </a:solidFill>
              </a:rPr>
              <a:t>goblin</a:t>
            </a:r>
            <a:r>
              <a:rPr lang="en-US" sz="2200" b="0">
                <a:solidFill>
                  <a:srgbClr val="66FF5D"/>
                </a:solidFill>
              </a:rPr>
              <a:t> </a:t>
            </a:r>
            <a:r>
              <a:rPr lang="en-US" sz="2200" b="0">
                <a:solidFill>
                  <a:schemeClr val="hlink"/>
                </a:solidFill>
              </a:rPr>
              <a:t>easily</a:t>
            </a:r>
            <a:r>
              <a:rPr lang="en-US" sz="2200" b="0">
                <a:solidFill>
                  <a:srgbClr val="AFDDFF"/>
                </a:solidFill>
              </a:rPr>
              <a:t> </a:t>
            </a:r>
            <a:r>
              <a:rPr lang="en-US" sz="2200" b="0">
                <a:solidFill>
                  <a:schemeClr val="accent2"/>
                </a:solidFill>
              </a:rPr>
              <a:t>steals</a:t>
            </a:r>
            <a:r>
              <a:rPr lang="en-US" sz="2200" b="0">
                <a:solidFill>
                  <a:srgbClr val="DDB4FF"/>
                </a:solidFill>
              </a:rPr>
              <a:t> </a:t>
            </a:r>
            <a:r>
              <a:rPr lang="en-US" sz="2200" b="0">
                <a:solidFill>
                  <a:schemeClr val="bg2"/>
                </a:solidFill>
              </a:rPr>
              <a:t>the</a:t>
            </a:r>
            <a:r>
              <a:rPr lang="en-US" sz="2200" b="0">
                <a:solidFill>
                  <a:srgbClr val="F25BFF"/>
                </a:solidFill>
              </a:rPr>
              <a:t> </a:t>
            </a:r>
            <a:r>
              <a:rPr lang="en-US" sz="2200" b="0">
                <a:solidFill>
                  <a:schemeClr val="tx2"/>
                </a:solidFill>
              </a:rPr>
              <a:t>child</a:t>
            </a:r>
            <a:r>
              <a:rPr lang="en-US" sz="2200" b="0"/>
              <a:t>.</a:t>
            </a:r>
          </a:p>
        </p:txBody>
      </p:sp>
      <p:sp>
        <p:nvSpPr>
          <p:cNvPr id="1500170" name="Text Box 10"/>
          <p:cNvSpPr txBox="1">
            <a:spLocks noChangeArrowheads="1"/>
          </p:cNvSpPr>
          <p:nvPr/>
        </p:nvSpPr>
        <p:spPr bwMode="auto">
          <a:xfrm>
            <a:off x="685800" y="2286000"/>
            <a:ext cx="3879850"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 </a:t>
            </a:r>
            <a:r>
              <a:rPr lang="en-US" sz="2200" b="0">
                <a:solidFill>
                  <a:srgbClr val="F25BFF"/>
                </a:solidFill>
              </a:rPr>
              <a:t>      </a:t>
            </a:r>
            <a:r>
              <a:rPr lang="en-US" sz="2200" b="0">
                <a:solidFill>
                  <a:schemeClr val="tx2"/>
                </a:solidFill>
              </a:rPr>
              <a:t> B</a:t>
            </a:r>
            <a:r>
              <a:rPr lang="en-US" sz="2200" b="0">
                <a:solidFill>
                  <a:srgbClr val="66FF5D"/>
                </a:solidFill>
              </a:rPr>
              <a:t>      </a:t>
            </a:r>
            <a:r>
              <a:rPr lang="en-US" sz="2200" b="0">
                <a:solidFill>
                  <a:schemeClr val="hlink"/>
                </a:solidFill>
              </a:rPr>
              <a:t>C</a:t>
            </a:r>
            <a:r>
              <a:rPr lang="en-US" sz="2200" b="0">
                <a:solidFill>
                  <a:srgbClr val="AFDDFF"/>
                </a:solidFill>
              </a:rPr>
              <a:t>        </a:t>
            </a:r>
            <a:r>
              <a:rPr lang="en-US" sz="2200" b="0">
                <a:solidFill>
                  <a:schemeClr val="accent2"/>
                </a:solidFill>
              </a:rPr>
              <a:t> D</a:t>
            </a:r>
            <a:r>
              <a:rPr lang="en-US" sz="2200" b="0">
                <a:solidFill>
                  <a:srgbClr val="DDB4FF"/>
                </a:solidFill>
              </a:rPr>
              <a:t>    </a:t>
            </a:r>
            <a:r>
              <a:rPr lang="en-US" sz="2200" b="0">
                <a:solidFill>
                  <a:schemeClr val="bg2"/>
                </a:solidFill>
              </a:rPr>
              <a:t>E</a:t>
            </a:r>
            <a:r>
              <a:rPr lang="en-US" sz="2200" b="0">
                <a:solidFill>
                  <a:srgbClr val="F25BFF"/>
                </a:solidFill>
              </a:rPr>
              <a:t>      </a:t>
            </a:r>
            <a:r>
              <a:rPr lang="en-US" sz="2200" b="0">
                <a:solidFill>
                  <a:schemeClr val="tx2"/>
                </a:solidFill>
              </a:rPr>
              <a:t>F</a:t>
            </a:r>
            <a:endParaRPr lang="en-US" sz="2200" b="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2210" name="Rectangle 2"/>
          <p:cNvSpPr>
            <a:spLocks noGrp="1" noChangeArrowheads="1"/>
          </p:cNvSpPr>
          <p:nvPr>
            <p:ph type="title"/>
          </p:nvPr>
        </p:nvSpPr>
        <p:spPr>
          <a:xfrm>
            <a:off x="0" y="0"/>
            <a:ext cx="9144000" cy="1143000"/>
          </a:xfrm>
          <a:noFill/>
          <a:ln/>
        </p:spPr>
        <p:txBody>
          <a:bodyPr/>
          <a:lstStyle/>
          <a:p>
            <a:r>
              <a:rPr lang="en-US" sz="3200"/>
              <a:t>A look at real language properties in action with transitional probabilities</a:t>
            </a:r>
            <a:endParaRPr lang="en-US" sz="3200">
              <a:sym typeface="Symbol" pitchFamily="-84" charset="2"/>
            </a:endParaRPr>
          </a:p>
        </p:txBody>
      </p:sp>
      <p:sp>
        <p:nvSpPr>
          <p:cNvPr id="1502211" name="Text Box 3"/>
          <p:cNvSpPr txBox="1">
            <a:spLocks noChangeArrowheads="1"/>
          </p:cNvSpPr>
          <p:nvPr/>
        </p:nvSpPr>
        <p:spPr bwMode="auto">
          <a:xfrm>
            <a:off x="152400" y="1371600"/>
            <a:ext cx="3538538" cy="427038"/>
          </a:xfrm>
          <a:prstGeom prst="rect">
            <a:avLst/>
          </a:prstGeom>
          <a:noFill/>
          <a:ln w="9525">
            <a:noFill/>
            <a:miter lim="800000"/>
            <a:headEnd/>
            <a:tailEnd/>
          </a:ln>
        </p:spPr>
        <p:txBody>
          <a:bodyPr wrap="none">
            <a:prstTxWarp prst="textNoShape">
              <a:avLst/>
            </a:prstTxWarp>
            <a:spAutoFit/>
          </a:bodyPr>
          <a:lstStyle/>
          <a:p>
            <a:r>
              <a:rPr lang="en-US" sz="2200" b="0"/>
              <a:t>Example: Optional phrases</a:t>
            </a:r>
          </a:p>
        </p:txBody>
      </p:sp>
      <p:sp>
        <p:nvSpPr>
          <p:cNvPr id="1502214" name="Text Box 6"/>
          <p:cNvSpPr txBox="1">
            <a:spLocks noChangeArrowheads="1"/>
          </p:cNvSpPr>
          <p:nvPr/>
        </p:nvSpPr>
        <p:spPr bwMode="auto">
          <a:xfrm>
            <a:off x="762000" y="4953000"/>
            <a:ext cx="1116013"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a:t>
            </a:r>
            <a:r>
              <a:rPr lang="en-US" sz="2200" b="0">
                <a:solidFill>
                  <a:schemeClr val="tx2"/>
                </a:solidFill>
              </a:rPr>
              <a:t>B</a:t>
            </a:r>
            <a:r>
              <a:rPr lang="en-US" sz="2200" b="0">
                <a:solidFill>
                  <a:schemeClr val="accent2"/>
                </a:solidFill>
              </a:rPr>
              <a:t>D</a:t>
            </a:r>
            <a:r>
              <a:rPr lang="en-US" sz="2200" b="0">
                <a:solidFill>
                  <a:schemeClr val="bg2"/>
                </a:solidFill>
              </a:rPr>
              <a:t>E</a:t>
            </a:r>
            <a:r>
              <a:rPr lang="en-US" sz="2200" b="0">
                <a:solidFill>
                  <a:schemeClr val="tx2"/>
                </a:solidFill>
              </a:rPr>
              <a:t>F</a:t>
            </a:r>
            <a:endParaRPr lang="en-US" sz="2200" b="0"/>
          </a:p>
        </p:txBody>
      </p:sp>
      <p:sp>
        <p:nvSpPr>
          <p:cNvPr id="1502215" name="Text Box 7"/>
          <p:cNvSpPr txBox="1">
            <a:spLocks noChangeArrowheads="1"/>
          </p:cNvSpPr>
          <p:nvPr/>
        </p:nvSpPr>
        <p:spPr bwMode="auto">
          <a:xfrm>
            <a:off x="762000" y="6172200"/>
            <a:ext cx="3492500"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The</a:t>
            </a:r>
            <a:r>
              <a:rPr lang="en-US" sz="2200" b="0">
                <a:solidFill>
                  <a:srgbClr val="66FF5D"/>
                </a:solidFill>
              </a:rPr>
              <a:t> </a:t>
            </a:r>
            <a:r>
              <a:rPr lang="en-US" sz="2200" b="0">
                <a:solidFill>
                  <a:schemeClr val="tx2"/>
                </a:solidFill>
              </a:rPr>
              <a:t>goblin</a:t>
            </a:r>
            <a:r>
              <a:rPr lang="en-US" sz="2200" b="0">
                <a:solidFill>
                  <a:srgbClr val="66FF5D"/>
                </a:solidFill>
              </a:rPr>
              <a:t> </a:t>
            </a:r>
            <a:r>
              <a:rPr lang="en-US" sz="2200" b="0">
                <a:solidFill>
                  <a:schemeClr val="accent2"/>
                </a:solidFill>
              </a:rPr>
              <a:t>steals</a:t>
            </a:r>
            <a:r>
              <a:rPr lang="en-US" sz="2200" b="0">
                <a:solidFill>
                  <a:srgbClr val="DDB4FF"/>
                </a:solidFill>
              </a:rPr>
              <a:t> </a:t>
            </a:r>
            <a:r>
              <a:rPr lang="en-US" sz="2200" b="0">
                <a:solidFill>
                  <a:schemeClr val="bg2"/>
                </a:solidFill>
              </a:rPr>
              <a:t>the</a:t>
            </a:r>
            <a:r>
              <a:rPr lang="en-US" sz="2200" b="0">
                <a:solidFill>
                  <a:srgbClr val="F25BFF"/>
                </a:solidFill>
              </a:rPr>
              <a:t> </a:t>
            </a:r>
            <a:r>
              <a:rPr lang="en-US" sz="2200" b="0">
                <a:solidFill>
                  <a:schemeClr val="tx2"/>
                </a:solidFill>
              </a:rPr>
              <a:t>child</a:t>
            </a:r>
            <a:r>
              <a:rPr lang="en-US" sz="2200" b="0"/>
              <a:t>.</a:t>
            </a:r>
          </a:p>
        </p:txBody>
      </p:sp>
      <p:sp>
        <p:nvSpPr>
          <p:cNvPr id="1502216" name="Text Box 8"/>
          <p:cNvSpPr txBox="1">
            <a:spLocks noChangeArrowheads="1"/>
          </p:cNvSpPr>
          <p:nvPr/>
        </p:nvSpPr>
        <p:spPr bwMode="auto">
          <a:xfrm>
            <a:off x="3581400" y="3733800"/>
            <a:ext cx="5562600" cy="762000"/>
          </a:xfrm>
          <a:prstGeom prst="rect">
            <a:avLst/>
          </a:prstGeom>
          <a:noFill/>
          <a:ln w="9525">
            <a:noFill/>
            <a:miter lim="800000"/>
            <a:headEnd/>
            <a:tailEnd/>
          </a:ln>
        </p:spPr>
        <p:txBody>
          <a:bodyPr>
            <a:prstTxWarp prst="textNoShape">
              <a:avLst/>
            </a:prstTxWarp>
            <a:spAutoFit/>
          </a:bodyPr>
          <a:lstStyle/>
          <a:p>
            <a:r>
              <a:rPr lang="en-US" sz="2200" b="0"/>
              <a:t>But suppose </a:t>
            </a:r>
            <a:r>
              <a:rPr lang="en-US" sz="2200" b="0">
                <a:solidFill>
                  <a:schemeClr val="hlink"/>
                </a:solidFill>
              </a:rPr>
              <a:t>C</a:t>
            </a:r>
            <a:r>
              <a:rPr lang="en-US" sz="2200" b="0"/>
              <a:t> is an optional word/phrase.</a:t>
            </a:r>
          </a:p>
          <a:p>
            <a:r>
              <a:rPr lang="en-US" sz="2200" b="0"/>
              <a:t>(</a:t>
            </a:r>
            <a:r>
              <a:rPr lang="en-US" sz="2200" b="0">
                <a:solidFill>
                  <a:schemeClr val="hlink"/>
                </a:solidFill>
              </a:rPr>
              <a:t>easily</a:t>
            </a:r>
            <a:r>
              <a:rPr lang="en-US" sz="2200" b="0"/>
              <a:t> is an adverb that can be left out)</a:t>
            </a:r>
            <a:endParaRPr lang="en-US" sz="2200" b="0">
              <a:solidFill>
                <a:srgbClr val="66FF5D"/>
              </a:solidFill>
            </a:endParaRPr>
          </a:p>
        </p:txBody>
      </p:sp>
      <p:sp>
        <p:nvSpPr>
          <p:cNvPr id="1502218" name="Text Box 10"/>
          <p:cNvSpPr txBox="1">
            <a:spLocks noChangeArrowheads="1"/>
          </p:cNvSpPr>
          <p:nvPr/>
        </p:nvSpPr>
        <p:spPr bwMode="auto">
          <a:xfrm>
            <a:off x="2057400" y="5105400"/>
            <a:ext cx="5562600" cy="427038"/>
          </a:xfrm>
          <a:prstGeom prst="rect">
            <a:avLst/>
          </a:prstGeom>
          <a:noFill/>
          <a:ln w="9525">
            <a:noFill/>
            <a:miter lim="800000"/>
            <a:headEnd/>
            <a:tailEnd/>
          </a:ln>
        </p:spPr>
        <p:txBody>
          <a:bodyPr>
            <a:prstTxWarp prst="textNoShape">
              <a:avLst/>
            </a:prstTxWarp>
            <a:spAutoFit/>
          </a:bodyPr>
          <a:lstStyle/>
          <a:p>
            <a:r>
              <a:rPr lang="en-US" sz="2200" b="0"/>
              <a:t>Data without </a:t>
            </a:r>
            <a:r>
              <a:rPr lang="en-US" sz="2200" b="0">
                <a:solidFill>
                  <a:schemeClr val="hlink"/>
                </a:solidFill>
              </a:rPr>
              <a:t>C</a:t>
            </a:r>
            <a:r>
              <a:rPr lang="en-US" sz="2200" b="0"/>
              <a:t> sometimes will appear.</a:t>
            </a:r>
            <a:endParaRPr lang="en-US" sz="2200" b="0">
              <a:solidFill>
                <a:srgbClr val="66FF5D"/>
              </a:solidFill>
            </a:endParaRPr>
          </a:p>
        </p:txBody>
      </p:sp>
      <p:sp>
        <p:nvSpPr>
          <p:cNvPr id="1502219" name="Text Box 11"/>
          <p:cNvSpPr txBox="1">
            <a:spLocks noChangeArrowheads="1"/>
          </p:cNvSpPr>
          <p:nvPr/>
        </p:nvSpPr>
        <p:spPr bwMode="auto">
          <a:xfrm>
            <a:off x="609600" y="2743200"/>
            <a:ext cx="4284663"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The</a:t>
            </a:r>
            <a:r>
              <a:rPr lang="en-US" sz="2200" b="0">
                <a:solidFill>
                  <a:srgbClr val="66FF5D"/>
                </a:solidFill>
              </a:rPr>
              <a:t> </a:t>
            </a:r>
            <a:r>
              <a:rPr lang="en-US" sz="2200" b="0">
                <a:solidFill>
                  <a:schemeClr val="tx2"/>
                </a:solidFill>
              </a:rPr>
              <a:t>goblin</a:t>
            </a:r>
            <a:r>
              <a:rPr lang="en-US" sz="2200" b="0">
                <a:solidFill>
                  <a:srgbClr val="66FF5D"/>
                </a:solidFill>
              </a:rPr>
              <a:t> </a:t>
            </a:r>
            <a:r>
              <a:rPr lang="en-US" sz="2200" b="0">
                <a:solidFill>
                  <a:schemeClr val="hlink"/>
                </a:solidFill>
              </a:rPr>
              <a:t>easily</a:t>
            </a:r>
            <a:r>
              <a:rPr lang="en-US" sz="2200" b="0">
                <a:solidFill>
                  <a:srgbClr val="AFDDFF"/>
                </a:solidFill>
              </a:rPr>
              <a:t> </a:t>
            </a:r>
            <a:r>
              <a:rPr lang="en-US" sz="2200" b="0">
                <a:solidFill>
                  <a:schemeClr val="accent2"/>
                </a:solidFill>
              </a:rPr>
              <a:t>steals</a:t>
            </a:r>
            <a:r>
              <a:rPr lang="en-US" sz="2200" b="0">
                <a:solidFill>
                  <a:srgbClr val="DDB4FF"/>
                </a:solidFill>
              </a:rPr>
              <a:t> </a:t>
            </a:r>
            <a:r>
              <a:rPr lang="en-US" sz="2200" b="0">
                <a:solidFill>
                  <a:schemeClr val="bg2"/>
                </a:solidFill>
              </a:rPr>
              <a:t>the</a:t>
            </a:r>
            <a:r>
              <a:rPr lang="en-US" sz="2200" b="0">
                <a:solidFill>
                  <a:srgbClr val="F25BFF"/>
                </a:solidFill>
              </a:rPr>
              <a:t> </a:t>
            </a:r>
            <a:r>
              <a:rPr lang="en-US" sz="2200" b="0">
                <a:solidFill>
                  <a:schemeClr val="tx2"/>
                </a:solidFill>
              </a:rPr>
              <a:t>child</a:t>
            </a:r>
            <a:r>
              <a:rPr lang="en-US" sz="2200" b="0"/>
              <a:t>.</a:t>
            </a:r>
          </a:p>
        </p:txBody>
      </p:sp>
      <p:sp>
        <p:nvSpPr>
          <p:cNvPr id="1502220" name="Text Box 12"/>
          <p:cNvSpPr txBox="1">
            <a:spLocks noChangeArrowheads="1"/>
          </p:cNvSpPr>
          <p:nvPr/>
        </p:nvSpPr>
        <p:spPr bwMode="auto">
          <a:xfrm>
            <a:off x="685800" y="2286000"/>
            <a:ext cx="3879850"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 </a:t>
            </a:r>
            <a:r>
              <a:rPr lang="en-US" sz="2200" b="0">
                <a:solidFill>
                  <a:srgbClr val="F25BFF"/>
                </a:solidFill>
              </a:rPr>
              <a:t>      </a:t>
            </a:r>
            <a:r>
              <a:rPr lang="en-US" sz="2200" b="0">
                <a:solidFill>
                  <a:schemeClr val="tx2"/>
                </a:solidFill>
              </a:rPr>
              <a:t> B</a:t>
            </a:r>
            <a:r>
              <a:rPr lang="en-US" sz="2200" b="0">
                <a:solidFill>
                  <a:srgbClr val="66FF5D"/>
                </a:solidFill>
              </a:rPr>
              <a:t>      </a:t>
            </a:r>
            <a:r>
              <a:rPr lang="en-US" sz="2200" b="0">
                <a:solidFill>
                  <a:schemeClr val="hlink"/>
                </a:solidFill>
              </a:rPr>
              <a:t>C</a:t>
            </a:r>
            <a:r>
              <a:rPr lang="en-US" sz="2200" b="0">
                <a:solidFill>
                  <a:srgbClr val="AFDDFF"/>
                </a:solidFill>
              </a:rPr>
              <a:t>        </a:t>
            </a:r>
            <a:r>
              <a:rPr lang="en-US" sz="2200" b="0">
                <a:solidFill>
                  <a:schemeClr val="accent2"/>
                </a:solidFill>
              </a:rPr>
              <a:t> D</a:t>
            </a:r>
            <a:r>
              <a:rPr lang="en-US" sz="2200" b="0">
                <a:solidFill>
                  <a:srgbClr val="DDB4FF"/>
                </a:solidFill>
              </a:rPr>
              <a:t>    </a:t>
            </a:r>
            <a:r>
              <a:rPr lang="en-US" sz="2200" b="0">
                <a:solidFill>
                  <a:schemeClr val="bg2"/>
                </a:solidFill>
              </a:rPr>
              <a:t>E</a:t>
            </a:r>
            <a:r>
              <a:rPr lang="en-US" sz="2200" b="0">
                <a:solidFill>
                  <a:srgbClr val="F25BFF"/>
                </a:solidFill>
              </a:rPr>
              <a:t>      </a:t>
            </a:r>
            <a:r>
              <a:rPr lang="en-US" sz="2200" b="0">
                <a:solidFill>
                  <a:schemeClr val="tx2"/>
                </a:solidFill>
              </a:rPr>
              <a:t>F</a:t>
            </a:r>
            <a:endParaRPr lang="en-US" sz="2200" b="0"/>
          </a:p>
        </p:txBody>
      </p:sp>
      <p:sp>
        <p:nvSpPr>
          <p:cNvPr id="1502221" name="Text Box 13"/>
          <p:cNvSpPr txBox="1">
            <a:spLocks noChangeArrowheads="1"/>
          </p:cNvSpPr>
          <p:nvPr/>
        </p:nvSpPr>
        <p:spPr bwMode="auto">
          <a:xfrm>
            <a:off x="1219200" y="3810000"/>
            <a:ext cx="1317625"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a:t>
            </a:r>
            <a:r>
              <a:rPr lang="en-US" sz="2200" b="0">
                <a:solidFill>
                  <a:schemeClr val="tx2"/>
                </a:solidFill>
              </a:rPr>
              <a:t>B</a:t>
            </a:r>
            <a:r>
              <a:rPr lang="en-US" sz="2200" b="0">
                <a:solidFill>
                  <a:schemeClr val="hlink"/>
                </a:solidFill>
              </a:rPr>
              <a:t>C</a:t>
            </a:r>
            <a:r>
              <a:rPr lang="en-US" sz="2200" b="0">
                <a:solidFill>
                  <a:schemeClr val="accent2"/>
                </a:solidFill>
              </a:rPr>
              <a:t>D</a:t>
            </a:r>
            <a:r>
              <a:rPr lang="en-US" sz="2200" b="0">
                <a:solidFill>
                  <a:schemeClr val="bg2"/>
                </a:solidFill>
              </a:rPr>
              <a:t>E</a:t>
            </a:r>
            <a:r>
              <a:rPr lang="en-US" sz="2200" b="0">
                <a:solidFill>
                  <a:schemeClr val="tx2"/>
                </a:solidFill>
              </a:rPr>
              <a:t>F</a:t>
            </a:r>
            <a:endParaRPr lang="en-US" sz="2200" b="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4258" name="Rectangle 2"/>
          <p:cNvSpPr>
            <a:spLocks noGrp="1" noChangeArrowheads="1"/>
          </p:cNvSpPr>
          <p:nvPr>
            <p:ph type="title"/>
          </p:nvPr>
        </p:nvSpPr>
        <p:spPr>
          <a:xfrm>
            <a:off x="0" y="0"/>
            <a:ext cx="9144000" cy="1143000"/>
          </a:xfrm>
          <a:noFill/>
          <a:ln/>
        </p:spPr>
        <p:txBody>
          <a:bodyPr/>
          <a:lstStyle/>
          <a:p>
            <a:r>
              <a:rPr lang="en-US" sz="3200"/>
              <a:t>A look at real language properties in action with transitional probabilities</a:t>
            </a:r>
            <a:endParaRPr lang="en-US" sz="3200">
              <a:sym typeface="Symbol" pitchFamily="-84" charset="2"/>
            </a:endParaRPr>
          </a:p>
        </p:txBody>
      </p:sp>
      <p:sp>
        <p:nvSpPr>
          <p:cNvPr id="1504259" name="Text Box 3"/>
          <p:cNvSpPr txBox="1">
            <a:spLocks noChangeArrowheads="1"/>
          </p:cNvSpPr>
          <p:nvPr/>
        </p:nvSpPr>
        <p:spPr bwMode="auto">
          <a:xfrm>
            <a:off x="152400" y="1371600"/>
            <a:ext cx="3538538" cy="427038"/>
          </a:xfrm>
          <a:prstGeom prst="rect">
            <a:avLst/>
          </a:prstGeom>
          <a:noFill/>
          <a:ln w="9525">
            <a:noFill/>
            <a:miter lim="800000"/>
            <a:headEnd/>
            <a:tailEnd/>
          </a:ln>
        </p:spPr>
        <p:txBody>
          <a:bodyPr wrap="none">
            <a:prstTxWarp prst="textNoShape">
              <a:avLst/>
            </a:prstTxWarp>
            <a:spAutoFit/>
          </a:bodyPr>
          <a:lstStyle/>
          <a:p>
            <a:r>
              <a:rPr lang="en-US" sz="2200" b="0"/>
              <a:t>Example: Optional phrases</a:t>
            </a:r>
          </a:p>
        </p:txBody>
      </p:sp>
      <p:sp>
        <p:nvSpPr>
          <p:cNvPr id="1504264" name="Text Box 8"/>
          <p:cNvSpPr txBox="1">
            <a:spLocks noChangeArrowheads="1"/>
          </p:cNvSpPr>
          <p:nvPr/>
        </p:nvSpPr>
        <p:spPr bwMode="auto">
          <a:xfrm>
            <a:off x="4114800" y="3200400"/>
            <a:ext cx="4876800" cy="3106738"/>
          </a:xfrm>
          <a:prstGeom prst="rect">
            <a:avLst/>
          </a:prstGeom>
          <a:noFill/>
          <a:ln w="9525">
            <a:noFill/>
            <a:miter lim="800000"/>
            <a:headEnd/>
            <a:tailEnd/>
          </a:ln>
        </p:spPr>
        <p:txBody>
          <a:bodyPr>
            <a:prstTxWarp prst="textNoShape">
              <a:avLst/>
            </a:prstTxWarp>
            <a:spAutoFit/>
          </a:bodyPr>
          <a:lstStyle/>
          <a:p>
            <a:r>
              <a:rPr lang="en-US" sz="2200" b="0"/>
              <a:t>With the optional phrase left out, TrProb(</a:t>
            </a:r>
            <a:r>
              <a:rPr lang="en-US" sz="2200" b="0">
                <a:solidFill>
                  <a:schemeClr val="tx2"/>
                </a:solidFill>
              </a:rPr>
              <a:t>B</a:t>
            </a:r>
            <a:r>
              <a:rPr lang="en-US" sz="2200" b="0">
                <a:solidFill>
                  <a:schemeClr val="hlink"/>
                </a:solidFill>
              </a:rPr>
              <a:t>C</a:t>
            </a:r>
            <a:r>
              <a:rPr lang="en-US" sz="2200" b="0"/>
              <a:t>) is less than 1 since sometimes B is followed by D instead of always being followed by C.  A transitional probability learner later encountering ABCDEF might posit a phrase boundary between B and C because Tr(AB) and TrProb(CD) are still 1.  </a:t>
            </a:r>
          </a:p>
        </p:txBody>
      </p:sp>
      <p:sp>
        <p:nvSpPr>
          <p:cNvPr id="1504265" name="Line 9"/>
          <p:cNvSpPr>
            <a:spLocks noChangeShapeType="1"/>
          </p:cNvSpPr>
          <p:nvPr/>
        </p:nvSpPr>
        <p:spPr bwMode="auto">
          <a:xfrm>
            <a:off x="1676400" y="3581400"/>
            <a:ext cx="0" cy="838200"/>
          </a:xfrm>
          <a:prstGeom prst="line">
            <a:avLst/>
          </a:prstGeom>
          <a:noFill/>
          <a:ln w="38100">
            <a:solidFill>
              <a:schemeClr val="tx1"/>
            </a:solidFill>
            <a:round/>
            <a:headEnd/>
            <a:tailEnd/>
          </a:ln>
        </p:spPr>
        <p:txBody>
          <a:bodyPr wrap="none" anchor="ctr">
            <a:prstTxWarp prst="textNoShape">
              <a:avLst/>
            </a:prstTxWarp>
          </a:bodyPr>
          <a:lstStyle/>
          <a:p>
            <a:endParaRPr lang="en-US"/>
          </a:p>
        </p:txBody>
      </p:sp>
      <p:cxnSp>
        <p:nvCxnSpPr>
          <p:cNvPr id="1504267" name="AutoShape 11"/>
          <p:cNvCxnSpPr>
            <a:cxnSpLocks noChangeShapeType="1"/>
            <a:stCxn id="1504264" idx="1"/>
          </p:cNvCxnSpPr>
          <p:nvPr/>
        </p:nvCxnSpPr>
        <p:spPr bwMode="auto">
          <a:xfrm rot="10800000">
            <a:off x="1878013" y="4237038"/>
            <a:ext cx="2236787" cy="517525"/>
          </a:xfrm>
          <a:prstGeom prst="curvedConnector2">
            <a:avLst/>
          </a:prstGeom>
          <a:noFill/>
          <a:ln w="9525">
            <a:solidFill>
              <a:schemeClr val="tx1"/>
            </a:solidFill>
            <a:round/>
            <a:headEnd/>
            <a:tailEnd type="triangle" w="med" len="med"/>
          </a:ln>
        </p:spPr>
      </p:cxnSp>
      <p:sp>
        <p:nvSpPr>
          <p:cNvPr id="1504268" name="Text Box 12"/>
          <p:cNvSpPr txBox="1">
            <a:spLocks noChangeArrowheads="1"/>
          </p:cNvSpPr>
          <p:nvPr/>
        </p:nvSpPr>
        <p:spPr bwMode="auto">
          <a:xfrm>
            <a:off x="609600" y="2743200"/>
            <a:ext cx="4284663"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The</a:t>
            </a:r>
            <a:r>
              <a:rPr lang="en-US" sz="2200" b="0">
                <a:solidFill>
                  <a:srgbClr val="66FF5D"/>
                </a:solidFill>
              </a:rPr>
              <a:t> </a:t>
            </a:r>
            <a:r>
              <a:rPr lang="en-US" sz="2200" b="0">
                <a:solidFill>
                  <a:schemeClr val="tx2"/>
                </a:solidFill>
              </a:rPr>
              <a:t>goblin</a:t>
            </a:r>
            <a:r>
              <a:rPr lang="en-US" sz="2200" b="0">
                <a:solidFill>
                  <a:srgbClr val="66FF5D"/>
                </a:solidFill>
              </a:rPr>
              <a:t> </a:t>
            </a:r>
            <a:r>
              <a:rPr lang="en-US" sz="2200" b="0">
                <a:solidFill>
                  <a:schemeClr val="hlink"/>
                </a:solidFill>
              </a:rPr>
              <a:t>easily</a:t>
            </a:r>
            <a:r>
              <a:rPr lang="en-US" sz="2200" b="0">
                <a:solidFill>
                  <a:srgbClr val="AFDDFF"/>
                </a:solidFill>
              </a:rPr>
              <a:t> </a:t>
            </a:r>
            <a:r>
              <a:rPr lang="en-US" sz="2200" b="0">
                <a:solidFill>
                  <a:schemeClr val="accent2"/>
                </a:solidFill>
              </a:rPr>
              <a:t>steals</a:t>
            </a:r>
            <a:r>
              <a:rPr lang="en-US" sz="2200" b="0">
                <a:solidFill>
                  <a:srgbClr val="DDB4FF"/>
                </a:solidFill>
              </a:rPr>
              <a:t> </a:t>
            </a:r>
            <a:r>
              <a:rPr lang="en-US" sz="2200" b="0">
                <a:solidFill>
                  <a:schemeClr val="bg2"/>
                </a:solidFill>
              </a:rPr>
              <a:t>the</a:t>
            </a:r>
            <a:r>
              <a:rPr lang="en-US" sz="2200" b="0">
                <a:solidFill>
                  <a:srgbClr val="F25BFF"/>
                </a:solidFill>
              </a:rPr>
              <a:t> </a:t>
            </a:r>
            <a:r>
              <a:rPr lang="en-US" sz="2200" b="0">
                <a:solidFill>
                  <a:schemeClr val="tx2"/>
                </a:solidFill>
              </a:rPr>
              <a:t>child</a:t>
            </a:r>
            <a:r>
              <a:rPr lang="en-US" sz="2200" b="0"/>
              <a:t>.</a:t>
            </a:r>
          </a:p>
        </p:txBody>
      </p:sp>
      <p:sp>
        <p:nvSpPr>
          <p:cNvPr id="1504269" name="Text Box 13"/>
          <p:cNvSpPr txBox="1">
            <a:spLocks noChangeArrowheads="1"/>
          </p:cNvSpPr>
          <p:nvPr/>
        </p:nvSpPr>
        <p:spPr bwMode="auto">
          <a:xfrm>
            <a:off x="685800" y="2286000"/>
            <a:ext cx="3879850"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 </a:t>
            </a:r>
            <a:r>
              <a:rPr lang="en-US" sz="2200" b="0">
                <a:solidFill>
                  <a:srgbClr val="F25BFF"/>
                </a:solidFill>
              </a:rPr>
              <a:t>      </a:t>
            </a:r>
            <a:r>
              <a:rPr lang="en-US" sz="2200" b="0">
                <a:solidFill>
                  <a:schemeClr val="tx2"/>
                </a:solidFill>
              </a:rPr>
              <a:t> B</a:t>
            </a:r>
            <a:r>
              <a:rPr lang="en-US" sz="2200" b="0">
                <a:solidFill>
                  <a:srgbClr val="66FF5D"/>
                </a:solidFill>
              </a:rPr>
              <a:t>      </a:t>
            </a:r>
            <a:r>
              <a:rPr lang="en-US" sz="2200" b="0">
                <a:solidFill>
                  <a:schemeClr val="hlink"/>
                </a:solidFill>
              </a:rPr>
              <a:t>C</a:t>
            </a:r>
            <a:r>
              <a:rPr lang="en-US" sz="2200" b="0">
                <a:solidFill>
                  <a:srgbClr val="AFDDFF"/>
                </a:solidFill>
              </a:rPr>
              <a:t>        </a:t>
            </a:r>
            <a:r>
              <a:rPr lang="en-US" sz="2200" b="0">
                <a:solidFill>
                  <a:schemeClr val="accent2"/>
                </a:solidFill>
              </a:rPr>
              <a:t> D</a:t>
            </a:r>
            <a:r>
              <a:rPr lang="en-US" sz="2200" b="0">
                <a:solidFill>
                  <a:srgbClr val="DDB4FF"/>
                </a:solidFill>
              </a:rPr>
              <a:t>    </a:t>
            </a:r>
            <a:r>
              <a:rPr lang="en-US" sz="2200" b="0">
                <a:solidFill>
                  <a:schemeClr val="bg2"/>
                </a:solidFill>
              </a:rPr>
              <a:t>E</a:t>
            </a:r>
            <a:r>
              <a:rPr lang="en-US" sz="2200" b="0">
                <a:solidFill>
                  <a:srgbClr val="F25BFF"/>
                </a:solidFill>
              </a:rPr>
              <a:t>      </a:t>
            </a:r>
            <a:r>
              <a:rPr lang="en-US" sz="2200" b="0">
                <a:solidFill>
                  <a:schemeClr val="tx2"/>
                </a:solidFill>
              </a:rPr>
              <a:t>F</a:t>
            </a:r>
            <a:endParaRPr lang="en-US" sz="2200" b="0"/>
          </a:p>
        </p:txBody>
      </p:sp>
      <p:sp>
        <p:nvSpPr>
          <p:cNvPr id="1504270" name="Text Box 14"/>
          <p:cNvSpPr txBox="1">
            <a:spLocks noChangeArrowheads="1"/>
          </p:cNvSpPr>
          <p:nvPr/>
        </p:nvSpPr>
        <p:spPr bwMode="auto">
          <a:xfrm>
            <a:off x="1219200" y="3810000"/>
            <a:ext cx="1317625"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a:t>
            </a:r>
            <a:r>
              <a:rPr lang="en-US" sz="2200" b="0">
                <a:solidFill>
                  <a:schemeClr val="tx2"/>
                </a:solidFill>
              </a:rPr>
              <a:t>B</a:t>
            </a:r>
            <a:r>
              <a:rPr lang="en-US" sz="2200" b="0">
                <a:solidFill>
                  <a:schemeClr val="hlink"/>
                </a:solidFill>
              </a:rPr>
              <a:t>C</a:t>
            </a:r>
            <a:r>
              <a:rPr lang="en-US" sz="2200" b="0">
                <a:solidFill>
                  <a:schemeClr val="accent2"/>
                </a:solidFill>
              </a:rPr>
              <a:t>D</a:t>
            </a:r>
            <a:r>
              <a:rPr lang="en-US" sz="2200" b="0">
                <a:solidFill>
                  <a:schemeClr val="bg2"/>
                </a:solidFill>
              </a:rPr>
              <a:t>E</a:t>
            </a:r>
            <a:r>
              <a:rPr lang="en-US" sz="2200" b="0">
                <a:solidFill>
                  <a:schemeClr val="tx2"/>
                </a:solidFill>
              </a:rPr>
              <a:t>F</a:t>
            </a:r>
            <a:endParaRPr lang="en-US" sz="2200" b="0"/>
          </a:p>
        </p:txBody>
      </p:sp>
      <p:sp>
        <p:nvSpPr>
          <p:cNvPr id="1504271" name="Text Box 15"/>
          <p:cNvSpPr txBox="1">
            <a:spLocks noChangeArrowheads="1"/>
          </p:cNvSpPr>
          <p:nvPr/>
        </p:nvSpPr>
        <p:spPr bwMode="auto">
          <a:xfrm>
            <a:off x="762000" y="4953000"/>
            <a:ext cx="1116013"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a:t>
            </a:r>
            <a:r>
              <a:rPr lang="en-US" sz="2200" b="0">
                <a:solidFill>
                  <a:schemeClr val="tx2"/>
                </a:solidFill>
              </a:rPr>
              <a:t>B</a:t>
            </a:r>
            <a:r>
              <a:rPr lang="en-US" sz="2200" b="0">
                <a:solidFill>
                  <a:schemeClr val="accent2"/>
                </a:solidFill>
              </a:rPr>
              <a:t>D</a:t>
            </a:r>
            <a:r>
              <a:rPr lang="en-US" sz="2200" b="0">
                <a:solidFill>
                  <a:schemeClr val="bg2"/>
                </a:solidFill>
              </a:rPr>
              <a:t>E</a:t>
            </a:r>
            <a:r>
              <a:rPr lang="en-US" sz="2200" b="0">
                <a:solidFill>
                  <a:schemeClr val="tx2"/>
                </a:solidFill>
              </a:rPr>
              <a:t>F</a:t>
            </a:r>
            <a:endParaRPr lang="en-US" sz="2200" b="0"/>
          </a:p>
        </p:txBody>
      </p:sp>
      <p:sp>
        <p:nvSpPr>
          <p:cNvPr id="1504272" name="Text Box 16"/>
          <p:cNvSpPr txBox="1">
            <a:spLocks noChangeArrowheads="1"/>
          </p:cNvSpPr>
          <p:nvPr/>
        </p:nvSpPr>
        <p:spPr bwMode="auto">
          <a:xfrm>
            <a:off x="762000" y="6172200"/>
            <a:ext cx="3492500"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The</a:t>
            </a:r>
            <a:r>
              <a:rPr lang="en-US" sz="2200" b="0">
                <a:solidFill>
                  <a:srgbClr val="66FF5D"/>
                </a:solidFill>
              </a:rPr>
              <a:t> </a:t>
            </a:r>
            <a:r>
              <a:rPr lang="en-US" sz="2200" b="0">
                <a:solidFill>
                  <a:schemeClr val="tx2"/>
                </a:solidFill>
              </a:rPr>
              <a:t>goblin</a:t>
            </a:r>
            <a:r>
              <a:rPr lang="en-US" sz="2200" b="0">
                <a:solidFill>
                  <a:srgbClr val="66FF5D"/>
                </a:solidFill>
              </a:rPr>
              <a:t> </a:t>
            </a:r>
            <a:r>
              <a:rPr lang="en-US" sz="2200" b="0">
                <a:solidFill>
                  <a:schemeClr val="accent2"/>
                </a:solidFill>
              </a:rPr>
              <a:t>steals</a:t>
            </a:r>
            <a:r>
              <a:rPr lang="en-US" sz="2200" b="0">
                <a:solidFill>
                  <a:srgbClr val="DDB4FF"/>
                </a:solidFill>
              </a:rPr>
              <a:t> </a:t>
            </a:r>
            <a:r>
              <a:rPr lang="en-US" sz="2200" b="0">
                <a:solidFill>
                  <a:schemeClr val="bg2"/>
                </a:solidFill>
              </a:rPr>
              <a:t>the</a:t>
            </a:r>
            <a:r>
              <a:rPr lang="en-US" sz="2200" b="0">
                <a:solidFill>
                  <a:srgbClr val="F25BFF"/>
                </a:solidFill>
              </a:rPr>
              <a:t> </a:t>
            </a:r>
            <a:r>
              <a:rPr lang="en-US" sz="2200" b="0">
                <a:solidFill>
                  <a:schemeClr val="tx2"/>
                </a:solidFill>
              </a:rPr>
              <a:t>child</a:t>
            </a:r>
            <a:r>
              <a:rPr lang="en-US" sz="2200" b="0"/>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6306" name="Rectangle 2"/>
          <p:cNvSpPr>
            <a:spLocks noGrp="1" noChangeArrowheads="1"/>
          </p:cNvSpPr>
          <p:nvPr>
            <p:ph type="title"/>
          </p:nvPr>
        </p:nvSpPr>
        <p:spPr>
          <a:xfrm>
            <a:off x="0" y="0"/>
            <a:ext cx="9144000" cy="1143000"/>
          </a:xfrm>
          <a:noFill/>
          <a:ln/>
        </p:spPr>
        <p:txBody>
          <a:bodyPr/>
          <a:lstStyle/>
          <a:p>
            <a:r>
              <a:rPr lang="en-US" sz="3200"/>
              <a:t>A look at real language properties in action with transitional probabilities</a:t>
            </a:r>
            <a:endParaRPr lang="en-US" sz="3200">
              <a:sym typeface="Symbol" pitchFamily="-84" charset="2"/>
            </a:endParaRPr>
          </a:p>
        </p:txBody>
      </p:sp>
      <p:sp>
        <p:nvSpPr>
          <p:cNvPr id="1506307" name="Text Box 3"/>
          <p:cNvSpPr txBox="1">
            <a:spLocks noChangeArrowheads="1"/>
          </p:cNvSpPr>
          <p:nvPr/>
        </p:nvSpPr>
        <p:spPr bwMode="auto">
          <a:xfrm>
            <a:off x="152400" y="1371600"/>
            <a:ext cx="3538538" cy="427038"/>
          </a:xfrm>
          <a:prstGeom prst="rect">
            <a:avLst/>
          </a:prstGeom>
          <a:noFill/>
          <a:ln w="9525">
            <a:noFill/>
            <a:miter lim="800000"/>
            <a:headEnd/>
            <a:tailEnd/>
          </a:ln>
        </p:spPr>
        <p:txBody>
          <a:bodyPr wrap="none">
            <a:prstTxWarp prst="textNoShape">
              <a:avLst/>
            </a:prstTxWarp>
            <a:spAutoFit/>
          </a:bodyPr>
          <a:lstStyle/>
          <a:p>
            <a:r>
              <a:rPr lang="en-US" sz="2200" b="0"/>
              <a:t>Example: Optional phrases</a:t>
            </a:r>
          </a:p>
        </p:txBody>
      </p:sp>
      <p:sp>
        <p:nvSpPr>
          <p:cNvPr id="1506312" name="Text Box 8"/>
          <p:cNvSpPr txBox="1">
            <a:spLocks noChangeArrowheads="1"/>
          </p:cNvSpPr>
          <p:nvPr/>
        </p:nvSpPr>
        <p:spPr bwMode="auto">
          <a:xfrm>
            <a:off x="4114800" y="3200400"/>
            <a:ext cx="4876800" cy="1431925"/>
          </a:xfrm>
          <a:prstGeom prst="rect">
            <a:avLst/>
          </a:prstGeom>
          <a:noFill/>
          <a:ln w="9525">
            <a:noFill/>
            <a:miter lim="800000"/>
            <a:headEnd/>
            <a:tailEnd/>
          </a:ln>
        </p:spPr>
        <p:txBody>
          <a:bodyPr>
            <a:prstTxWarp prst="textNoShape">
              <a:avLst/>
            </a:prstTxWarp>
            <a:spAutoFit/>
          </a:bodyPr>
          <a:lstStyle/>
          <a:p>
            <a:r>
              <a:rPr lang="en-US" sz="2200" b="0"/>
              <a:t>Conclusion: </a:t>
            </a:r>
            <a:r>
              <a:rPr lang="en-US" sz="2200" b="0">
                <a:solidFill>
                  <a:schemeClr val="bg2"/>
                </a:solidFill>
              </a:rPr>
              <a:t>A</a:t>
            </a:r>
            <a:r>
              <a:rPr lang="en-US" sz="2200" b="0">
                <a:solidFill>
                  <a:schemeClr val="tx2"/>
                </a:solidFill>
              </a:rPr>
              <a:t>B</a:t>
            </a:r>
            <a:r>
              <a:rPr lang="en-US" sz="2200" b="0">
                <a:solidFill>
                  <a:srgbClr val="66FF5D"/>
                </a:solidFill>
              </a:rPr>
              <a:t> </a:t>
            </a:r>
            <a:r>
              <a:rPr lang="en-US" sz="2200" b="0"/>
              <a:t>is a unit, </a:t>
            </a:r>
            <a:r>
              <a:rPr lang="en-US" sz="2200" b="0">
                <a:solidFill>
                  <a:schemeClr val="hlink"/>
                </a:solidFill>
              </a:rPr>
              <a:t>C</a:t>
            </a:r>
            <a:r>
              <a:rPr lang="en-US" sz="2200" b="0">
                <a:solidFill>
                  <a:schemeClr val="accent2"/>
                </a:solidFill>
              </a:rPr>
              <a:t>D</a:t>
            </a:r>
            <a:r>
              <a:rPr lang="en-US" sz="2200" b="0">
                <a:solidFill>
                  <a:schemeClr val="bg2"/>
                </a:solidFill>
              </a:rPr>
              <a:t>E</a:t>
            </a:r>
            <a:r>
              <a:rPr lang="en-US" sz="2200" b="0">
                <a:solidFill>
                  <a:schemeClr val="tx2"/>
                </a:solidFill>
              </a:rPr>
              <a:t>F</a:t>
            </a:r>
            <a:r>
              <a:rPr lang="en-US" sz="2200" b="0">
                <a:solidFill>
                  <a:srgbClr val="66FF5D"/>
                </a:solidFill>
              </a:rPr>
              <a:t> </a:t>
            </a:r>
            <a:r>
              <a:rPr lang="en-US" sz="2200" b="0"/>
              <a:t>is a unit.</a:t>
            </a:r>
          </a:p>
          <a:p>
            <a:r>
              <a:rPr lang="en-US" sz="2200" b="0">
                <a:solidFill>
                  <a:schemeClr val="bg2"/>
                </a:solidFill>
              </a:rPr>
              <a:t>the</a:t>
            </a:r>
            <a:r>
              <a:rPr lang="en-US" sz="2200" b="0">
                <a:solidFill>
                  <a:srgbClr val="66FF5D"/>
                </a:solidFill>
              </a:rPr>
              <a:t> </a:t>
            </a:r>
            <a:r>
              <a:rPr lang="en-US" sz="2200" b="0">
                <a:solidFill>
                  <a:schemeClr val="tx2"/>
                </a:solidFill>
              </a:rPr>
              <a:t>goblin</a:t>
            </a:r>
            <a:r>
              <a:rPr lang="en-US" sz="2200" b="0"/>
              <a:t> (= NP) </a:t>
            </a:r>
          </a:p>
          <a:p>
            <a:r>
              <a:rPr lang="en-US" sz="2200" b="0">
                <a:solidFill>
                  <a:schemeClr val="hlink"/>
                </a:solidFill>
              </a:rPr>
              <a:t>easily</a:t>
            </a:r>
            <a:r>
              <a:rPr lang="en-US" sz="2200" b="0">
                <a:solidFill>
                  <a:srgbClr val="DDB4FF"/>
                </a:solidFill>
              </a:rPr>
              <a:t> </a:t>
            </a:r>
            <a:r>
              <a:rPr lang="en-US" sz="2200" b="0">
                <a:solidFill>
                  <a:schemeClr val="accent2"/>
                </a:solidFill>
              </a:rPr>
              <a:t>steals</a:t>
            </a:r>
            <a:r>
              <a:rPr lang="en-US" sz="2200" b="0">
                <a:solidFill>
                  <a:srgbClr val="DDB4FF"/>
                </a:solidFill>
              </a:rPr>
              <a:t> </a:t>
            </a:r>
            <a:r>
              <a:rPr lang="en-US" sz="2200" b="0">
                <a:solidFill>
                  <a:schemeClr val="bg2"/>
                </a:solidFill>
              </a:rPr>
              <a:t>the</a:t>
            </a:r>
            <a:r>
              <a:rPr lang="en-US" sz="2200" b="0">
                <a:solidFill>
                  <a:srgbClr val="F25BFF"/>
                </a:solidFill>
              </a:rPr>
              <a:t> </a:t>
            </a:r>
            <a:r>
              <a:rPr lang="en-US" sz="2200" b="0">
                <a:solidFill>
                  <a:schemeClr val="tx2"/>
                </a:solidFill>
              </a:rPr>
              <a:t>child</a:t>
            </a:r>
            <a:r>
              <a:rPr lang="en-US" sz="2200" b="0"/>
              <a:t> (= VP)</a:t>
            </a:r>
          </a:p>
        </p:txBody>
      </p:sp>
      <p:sp>
        <p:nvSpPr>
          <p:cNvPr id="1506313" name="Line 9"/>
          <p:cNvSpPr>
            <a:spLocks noChangeShapeType="1"/>
          </p:cNvSpPr>
          <p:nvPr/>
        </p:nvSpPr>
        <p:spPr bwMode="auto">
          <a:xfrm>
            <a:off x="1676400" y="3581400"/>
            <a:ext cx="0" cy="838200"/>
          </a:xfrm>
          <a:prstGeom prst="line">
            <a:avLst/>
          </a:prstGeom>
          <a:noFill/>
          <a:ln w="38100">
            <a:solidFill>
              <a:schemeClr val="tx1"/>
            </a:solidFill>
            <a:round/>
            <a:headEnd/>
            <a:tailEnd/>
          </a:ln>
        </p:spPr>
        <p:txBody>
          <a:bodyPr wrap="none" anchor="ctr">
            <a:prstTxWarp prst="textNoShape">
              <a:avLst/>
            </a:prstTxWarp>
          </a:bodyPr>
          <a:lstStyle/>
          <a:p>
            <a:endParaRPr lang="en-US"/>
          </a:p>
        </p:txBody>
      </p:sp>
      <p:cxnSp>
        <p:nvCxnSpPr>
          <p:cNvPr id="1506315" name="AutoShape 11"/>
          <p:cNvCxnSpPr>
            <a:cxnSpLocks noChangeShapeType="1"/>
            <a:stCxn id="1506312" idx="1"/>
          </p:cNvCxnSpPr>
          <p:nvPr/>
        </p:nvCxnSpPr>
        <p:spPr bwMode="auto">
          <a:xfrm rot="10800000" flipV="1">
            <a:off x="1878013" y="3916363"/>
            <a:ext cx="2236787" cy="320675"/>
          </a:xfrm>
          <a:prstGeom prst="curvedConnector4">
            <a:avLst>
              <a:gd name="adj1" fmla="val 35273"/>
              <a:gd name="adj2" fmla="val 171287"/>
            </a:avLst>
          </a:prstGeom>
          <a:noFill/>
          <a:ln w="9525">
            <a:solidFill>
              <a:schemeClr val="tx1"/>
            </a:solidFill>
            <a:round/>
            <a:headEnd/>
            <a:tailEnd type="triangle" w="med" len="med"/>
          </a:ln>
        </p:spPr>
      </p:cxnSp>
      <p:sp>
        <p:nvSpPr>
          <p:cNvPr id="1506316" name="Text Box 12"/>
          <p:cNvSpPr txBox="1">
            <a:spLocks noChangeArrowheads="1"/>
          </p:cNvSpPr>
          <p:nvPr/>
        </p:nvSpPr>
        <p:spPr bwMode="auto">
          <a:xfrm>
            <a:off x="609600" y="2743200"/>
            <a:ext cx="4284663"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The</a:t>
            </a:r>
            <a:r>
              <a:rPr lang="en-US" sz="2200" b="0">
                <a:solidFill>
                  <a:srgbClr val="66FF5D"/>
                </a:solidFill>
              </a:rPr>
              <a:t> </a:t>
            </a:r>
            <a:r>
              <a:rPr lang="en-US" sz="2200" b="0">
                <a:solidFill>
                  <a:schemeClr val="tx2"/>
                </a:solidFill>
              </a:rPr>
              <a:t>goblin</a:t>
            </a:r>
            <a:r>
              <a:rPr lang="en-US" sz="2200" b="0">
                <a:solidFill>
                  <a:srgbClr val="66FF5D"/>
                </a:solidFill>
              </a:rPr>
              <a:t> </a:t>
            </a:r>
            <a:r>
              <a:rPr lang="en-US" sz="2200" b="0">
                <a:solidFill>
                  <a:schemeClr val="hlink"/>
                </a:solidFill>
              </a:rPr>
              <a:t>easily</a:t>
            </a:r>
            <a:r>
              <a:rPr lang="en-US" sz="2200" b="0">
                <a:solidFill>
                  <a:srgbClr val="AFDDFF"/>
                </a:solidFill>
              </a:rPr>
              <a:t> </a:t>
            </a:r>
            <a:r>
              <a:rPr lang="en-US" sz="2200" b="0">
                <a:solidFill>
                  <a:schemeClr val="accent2"/>
                </a:solidFill>
              </a:rPr>
              <a:t>steals</a:t>
            </a:r>
            <a:r>
              <a:rPr lang="en-US" sz="2200" b="0">
                <a:solidFill>
                  <a:srgbClr val="DDB4FF"/>
                </a:solidFill>
              </a:rPr>
              <a:t> </a:t>
            </a:r>
            <a:r>
              <a:rPr lang="en-US" sz="2200" b="0">
                <a:solidFill>
                  <a:schemeClr val="bg2"/>
                </a:solidFill>
              </a:rPr>
              <a:t>the</a:t>
            </a:r>
            <a:r>
              <a:rPr lang="en-US" sz="2200" b="0">
                <a:solidFill>
                  <a:srgbClr val="F25BFF"/>
                </a:solidFill>
              </a:rPr>
              <a:t> </a:t>
            </a:r>
            <a:r>
              <a:rPr lang="en-US" sz="2200" b="0">
                <a:solidFill>
                  <a:schemeClr val="tx2"/>
                </a:solidFill>
              </a:rPr>
              <a:t>child</a:t>
            </a:r>
            <a:r>
              <a:rPr lang="en-US" sz="2200" b="0"/>
              <a:t>.</a:t>
            </a:r>
          </a:p>
        </p:txBody>
      </p:sp>
      <p:sp>
        <p:nvSpPr>
          <p:cNvPr id="1506317" name="Text Box 13"/>
          <p:cNvSpPr txBox="1">
            <a:spLocks noChangeArrowheads="1"/>
          </p:cNvSpPr>
          <p:nvPr/>
        </p:nvSpPr>
        <p:spPr bwMode="auto">
          <a:xfrm>
            <a:off x="685800" y="2286000"/>
            <a:ext cx="3879850"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 </a:t>
            </a:r>
            <a:r>
              <a:rPr lang="en-US" sz="2200" b="0">
                <a:solidFill>
                  <a:srgbClr val="F25BFF"/>
                </a:solidFill>
              </a:rPr>
              <a:t>      </a:t>
            </a:r>
            <a:r>
              <a:rPr lang="en-US" sz="2200" b="0">
                <a:solidFill>
                  <a:schemeClr val="tx2"/>
                </a:solidFill>
              </a:rPr>
              <a:t> B</a:t>
            </a:r>
            <a:r>
              <a:rPr lang="en-US" sz="2200" b="0">
                <a:solidFill>
                  <a:srgbClr val="66FF5D"/>
                </a:solidFill>
              </a:rPr>
              <a:t>      </a:t>
            </a:r>
            <a:r>
              <a:rPr lang="en-US" sz="2200" b="0">
                <a:solidFill>
                  <a:schemeClr val="hlink"/>
                </a:solidFill>
              </a:rPr>
              <a:t>C</a:t>
            </a:r>
            <a:r>
              <a:rPr lang="en-US" sz="2200" b="0">
                <a:solidFill>
                  <a:srgbClr val="AFDDFF"/>
                </a:solidFill>
              </a:rPr>
              <a:t>        </a:t>
            </a:r>
            <a:r>
              <a:rPr lang="en-US" sz="2200" b="0">
                <a:solidFill>
                  <a:schemeClr val="accent2"/>
                </a:solidFill>
              </a:rPr>
              <a:t> D</a:t>
            </a:r>
            <a:r>
              <a:rPr lang="en-US" sz="2200" b="0">
                <a:solidFill>
                  <a:srgbClr val="DDB4FF"/>
                </a:solidFill>
              </a:rPr>
              <a:t>    </a:t>
            </a:r>
            <a:r>
              <a:rPr lang="en-US" sz="2200" b="0">
                <a:solidFill>
                  <a:schemeClr val="bg2"/>
                </a:solidFill>
              </a:rPr>
              <a:t>E</a:t>
            </a:r>
            <a:r>
              <a:rPr lang="en-US" sz="2200" b="0">
                <a:solidFill>
                  <a:srgbClr val="F25BFF"/>
                </a:solidFill>
              </a:rPr>
              <a:t>      </a:t>
            </a:r>
            <a:r>
              <a:rPr lang="en-US" sz="2200" b="0">
                <a:solidFill>
                  <a:schemeClr val="tx2"/>
                </a:solidFill>
              </a:rPr>
              <a:t>F</a:t>
            </a:r>
            <a:endParaRPr lang="en-US" sz="2200" b="0"/>
          </a:p>
        </p:txBody>
      </p:sp>
      <p:sp>
        <p:nvSpPr>
          <p:cNvPr id="1506318" name="Text Box 14"/>
          <p:cNvSpPr txBox="1">
            <a:spLocks noChangeArrowheads="1"/>
          </p:cNvSpPr>
          <p:nvPr/>
        </p:nvSpPr>
        <p:spPr bwMode="auto">
          <a:xfrm>
            <a:off x="762000" y="4953000"/>
            <a:ext cx="1116013"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a:t>
            </a:r>
            <a:r>
              <a:rPr lang="en-US" sz="2200" b="0">
                <a:solidFill>
                  <a:schemeClr val="tx2"/>
                </a:solidFill>
              </a:rPr>
              <a:t>B</a:t>
            </a:r>
            <a:r>
              <a:rPr lang="en-US" sz="2200" b="0">
                <a:solidFill>
                  <a:schemeClr val="accent2"/>
                </a:solidFill>
              </a:rPr>
              <a:t>D</a:t>
            </a:r>
            <a:r>
              <a:rPr lang="en-US" sz="2200" b="0">
                <a:solidFill>
                  <a:schemeClr val="bg2"/>
                </a:solidFill>
              </a:rPr>
              <a:t>E</a:t>
            </a:r>
            <a:r>
              <a:rPr lang="en-US" sz="2200" b="0">
                <a:solidFill>
                  <a:schemeClr val="tx2"/>
                </a:solidFill>
              </a:rPr>
              <a:t>F</a:t>
            </a:r>
            <a:endParaRPr lang="en-US" sz="2200" b="0"/>
          </a:p>
        </p:txBody>
      </p:sp>
      <p:sp>
        <p:nvSpPr>
          <p:cNvPr id="1506319" name="Text Box 15"/>
          <p:cNvSpPr txBox="1">
            <a:spLocks noChangeArrowheads="1"/>
          </p:cNvSpPr>
          <p:nvPr/>
        </p:nvSpPr>
        <p:spPr bwMode="auto">
          <a:xfrm>
            <a:off x="762000" y="6172200"/>
            <a:ext cx="3492500"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The</a:t>
            </a:r>
            <a:r>
              <a:rPr lang="en-US" sz="2200" b="0">
                <a:solidFill>
                  <a:srgbClr val="66FF5D"/>
                </a:solidFill>
              </a:rPr>
              <a:t> </a:t>
            </a:r>
            <a:r>
              <a:rPr lang="en-US" sz="2200" b="0">
                <a:solidFill>
                  <a:schemeClr val="tx2"/>
                </a:solidFill>
              </a:rPr>
              <a:t>goblin</a:t>
            </a:r>
            <a:r>
              <a:rPr lang="en-US" sz="2200" b="0">
                <a:solidFill>
                  <a:srgbClr val="66FF5D"/>
                </a:solidFill>
              </a:rPr>
              <a:t> </a:t>
            </a:r>
            <a:r>
              <a:rPr lang="en-US" sz="2200" b="0">
                <a:solidFill>
                  <a:schemeClr val="accent2"/>
                </a:solidFill>
              </a:rPr>
              <a:t>steals</a:t>
            </a:r>
            <a:r>
              <a:rPr lang="en-US" sz="2200" b="0">
                <a:solidFill>
                  <a:srgbClr val="DDB4FF"/>
                </a:solidFill>
              </a:rPr>
              <a:t> </a:t>
            </a:r>
            <a:r>
              <a:rPr lang="en-US" sz="2200" b="0">
                <a:solidFill>
                  <a:schemeClr val="bg2"/>
                </a:solidFill>
              </a:rPr>
              <a:t>the</a:t>
            </a:r>
            <a:r>
              <a:rPr lang="en-US" sz="2200" b="0">
                <a:solidFill>
                  <a:srgbClr val="F25BFF"/>
                </a:solidFill>
              </a:rPr>
              <a:t> </a:t>
            </a:r>
            <a:r>
              <a:rPr lang="en-US" sz="2200" b="0">
                <a:solidFill>
                  <a:schemeClr val="tx2"/>
                </a:solidFill>
              </a:rPr>
              <a:t>child</a:t>
            </a:r>
            <a:r>
              <a:rPr lang="en-US" sz="2200" b="0"/>
              <a:t>.</a:t>
            </a:r>
          </a:p>
        </p:txBody>
      </p:sp>
      <p:sp>
        <p:nvSpPr>
          <p:cNvPr id="1506320" name="Text Box 16"/>
          <p:cNvSpPr txBox="1">
            <a:spLocks noChangeArrowheads="1"/>
          </p:cNvSpPr>
          <p:nvPr/>
        </p:nvSpPr>
        <p:spPr bwMode="auto">
          <a:xfrm>
            <a:off x="1219200" y="3810000"/>
            <a:ext cx="1317625"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a:t>
            </a:r>
            <a:r>
              <a:rPr lang="en-US" sz="2200" b="0">
                <a:solidFill>
                  <a:schemeClr val="tx2"/>
                </a:solidFill>
              </a:rPr>
              <a:t>B</a:t>
            </a:r>
            <a:r>
              <a:rPr lang="en-US" sz="2200" b="0">
                <a:solidFill>
                  <a:schemeClr val="hlink"/>
                </a:solidFill>
              </a:rPr>
              <a:t>C</a:t>
            </a:r>
            <a:r>
              <a:rPr lang="en-US" sz="2200" b="0">
                <a:solidFill>
                  <a:schemeClr val="accent2"/>
                </a:solidFill>
              </a:rPr>
              <a:t>D</a:t>
            </a:r>
            <a:r>
              <a:rPr lang="en-US" sz="2200" b="0">
                <a:solidFill>
                  <a:schemeClr val="bg2"/>
                </a:solidFill>
              </a:rPr>
              <a:t>E</a:t>
            </a:r>
            <a:r>
              <a:rPr lang="en-US" sz="2200" b="0">
                <a:solidFill>
                  <a:schemeClr val="tx2"/>
                </a:solidFill>
              </a:rPr>
              <a:t>F</a:t>
            </a:r>
            <a:endParaRPr lang="en-US" sz="2200" b="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8354" name="Rectangle 2"/>
          <p:cNvSpPr>
            <a:spLocks noGrp="1" noChangeArrowheads="1"/>
          </p:cNvSpPr>
          <p:nvPr>
            <p:ph type="title"/>
          </p:nvPr>
        </p:nvSpPr>
        <p:spPr>
          <a:xfrm>
            <a:off x="0" y="0"/>
            <a:ext cx="9144000" cy="1143000"/>
          </a:xfrm>
          <a:noFill/>
          <a:ln/>
        </p:spPr>
        <p:txBody>
          <a:bodyPr/>
          <a:lstStyle/>
          <a:p>
            <a:r>
              <a:rPr lang="en-US" sz="3200"/>
              <a:t>A look at real language properties in action with transitional probabilities</a:t>
            </a:r>
            <a:endParaRPr lang="en-US" sz="3200">
              <a:sym typeface="Symbol" pitchFamily="-84" charset="2"/>
            </a:endParaRPr>
          </a:p>
        </p:txBody>
      </p:sp>
      <p:sp>
        <p:nvSpPr>
          <p:cNvPr id="1508355" name="Text Box 3"/>
          <p:cNvSpPr txBox="1">
            <a:spLocks noChangeArrowheads="1"/>
          </p:cNvSpPr>
          <p:nvPr/>
        </p:nvSpPr>
        <p:spPr bwMode="auto">
          <a:xfrm>
            <a:off x="152400" y="1371600"/>
            <a:ext cx="3538538" cy="427038"/>
          </a:xfrm>
          <a:prstGeom prst="rect">
            <a:avLst/>
          </a:prstGeom>
          <a:noFill/>
          <a:ln w="9525">
            <a:noFill/>
            <a:miter lim="800000"/>
            <a:headEnd/>
            <a:tailEnd/>
          </a:ln>
        </p:spPr>
        <p:txBody>
          <a:bodyPr wrap="none">
            <a:prstTxWarp prst="textNoShape">
              <a:avLst/>
            </a:prstTxWarp>
            <a:spAutoFit/>
          </a:bodyPr>
          <a:lstStyle/>
          <a:p>
            <a:r>
              <a:rPr lang="en-US" sz="2200" b="0"/>
              <a:t>Example: Optional phrases</a:t>
            </a:r>
          </a:p>
        </p:txBody>
      </p:sp>
      <p:sp>
        <p:nvSpPr>
          <p:cNvPr id="1508358" name="Text Box 6"/>
          <p:cNvSpPr txBox="1">
            <a:spLocks noChangeArrowheads="1"/>
          </p:cNvSpPr>
          <p:nvPr/>
        </p:nvSpPr>
        <p:spPr bwMode="auto">
          <a:xfrm>
            <a:off x="762000" y="4953000"/>
            <a:ext cx="1116013"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a:t>
            </a:r>
            <a:r>
              <a:rPr lang="en-US" sz="2200" b="0">
                <a:solidFill>
                  <a:schemeClr val="tx2"/>
                </a:solidFill>
              </a:rPr>
              <a:t>B</a:t>
            </a:r>
            <a:r>
              <a:rPr lang="en-US" sz="2200" b="0">
                <a:solidFill>
                  <a:schemeClr val="accent2"/>
                </a:solidFill>
              </a:rPr>
              <a:t>D</a:t>
            </a:r>
            <a:r>
              <a:rPr lang="en-US" sz="2200" b="0">
                <a:solidFill>
                  <a:schemeClr val="bg2"/>
                </a:solidFill>
              </a:rPr>
              <a:t>E</a:t>
            </a:r>
            <a:r>
              <a:rPr lang="en-US" sz="2200" b="0">
                <a:solidFill>
                  <a:schemeClr val="tx2"/>
                </a:solidFill>
              </a:rPr>
              <a:t>F</a:t>
            </a:r>
          </a:p>
        </p:txBody>
      </p:sp>
      <p:sp>
        <p:nvSpPr>
          <p:cNvPr id="1508359" name="Line 7"/>
          <p:cNvSpPr>
            <a:spLocks noChangeShapeType="1"/>
          </p:cNvSpPr>
          <p:nvPr/>
        </p:nvSpPr>
        <p:spPr bwMode="auto">
          <a:xfrm flipH="1">
            <a:off x="1981200" y="4648200"/>
            <a:ext cx="2133600" cy="457200"/>
          </a:xfrm>
          <a:prstGeom prst="line">
            <a:avLst/>
          </a:prstGeom>
          <a:noFill/>
          <a:ln w="9525">
            <a:solidFill>
              <a:schemeClr val="tx1"/>
            </a:solidFill>
            <a:round/>
            <a:headEnd/>
            <a:tailEnd type="triangle" w="med" len="med"/>
          </a:ln>
        </p:spPr>
        <p:txBody>
          <a:bodyPr wrap="none" anchor="ctr">
            <a:prstTxWarp prst="textNoShape">
              <a:avLst/>
            </a:prstTxWarp>
          </a:bodyPr>
          <a:lstStyle/>
          <a:p>
            <a:endParaRPr lang="en-US"/>
          </a:p>
        </p:txBody>
      </p:sp>
      <p:sp>
        <p:nvSpPr>
          <p:cNvPr id="1508360" name="Text Box 8"/>
          <p:cNvSpPr txBox="1">
            <a:spLocks noChangeArrowheads="1"/>
          </p:cNvSpPr>
          <p:nvPr/>
        </p:nvSpPr>
        <p:spPr bwMode="auto">
          <a:xfrm>
            <a:off x="762000" y="6172200"/>
            <a:ext cx="3492500"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The</a:t>
            </a:r>
            <a:r>
              <a:rPr lang="en-US" sz="2200" b="0">
                <a:solidFill>
                  <a:srgbClr val="66FF5D"/>
                </a:solidFill>
              </a:rPr>
              <a:t> </a:t>
            </a:r>
            <a:r>
              <a:rPr lang="en-US" sz="2200" b="0">
                <a:solidFill>
                  <a:schemeClr val="tx2"/>
                </a:solidFill>
              </a:rPr>
              <a:t>goblin</a:t>
            </a:r>
            <a:r>
              <a:rPr lang="en-US" sz="2200" b="0">
                <a:solidFill>
                  <a:srgbClr val="66FF5D"/>
                </a:solidFill>
              </a:rPr>
              <a:t> </a:t>
            </a:r>
            <a:r>
              <a:rPr lang="en-US" sz="2200" b="0">
                <a:solidFill>
                  <a:schemeClr val="accent2"/>
                </a:solidFill>
              </a:rPr>
              <a:t>steals</a:t>
            </a:r>
            <a:r>
              <a:rPr lang="en-US" sz="2200" b="0">
                <a:solidFill>
                  <a:srgbClr val="DDB4FF"/>
                </a:solidFill>
              </a:rPr>
              <a:t> </a:t>
            </a:r>
            <a:r>
              <a:rPr lang="en-US" sz="2200" b="0">
                <a:solidFill>
                  <a:schemeClr val="bg2"/>
                </a:solidFill>
              </a:rPr>
              <a:t>the</a:t>
            </a:r>
            <a:r>
              <a:rPr lang="en-US" sz="2200" b="0">
                <a:solidFill>
                  <a:srgbClr val="F25BFF"/>
                </a:solidFill>
              </a:rPr>
              <a:t> </a:t>
            </a:r>
            <a:r>
              <a:rPr lang="en-US" sz="2200" b="0">
                <a:solidFill>
                  <a:schemeClr val="tx2"/>
                </a:solidFill>
              </a:rPr>
              <a:t>child</a:t>
            </a:r>
            <a:r>
              <a:rPr lang="en-US" sz="2200" b="0"/>
              <a:t>.</a:t>
            </a:r>
          </a:p>
        </p:txBody>
      </p:sp>
      <p:sp>
        <p:nvSpPr>
          <p:cNvPr id="1508361" name="Text Box 9"/>
          <p:cNvSpPr txBox="1">
            <a:spLocks noChangeArrowheads="1"/>
          </p:cNvSpPr>
          <p:nvPr/>
        </p:nvSpPr>
        <p:spPr bwMode="auto">
          <a:xfrm>
            <a:off x="4114800" y="3200400"/>
            <a:ext cx="4876800" cy="2771775"/>
          </a:xfrm>
          <a:prstGeom prst="rect">
            <a:avLst/>
          </a:prstGeom>
          <a:noFill/>
          <a:ln w="9525">
            <a:noFill/>
            <a:miter lim="800000"/>
            <a:headEnd/>
            <a:tailEnd/>
          </a:ln>
        </p:spPr>
        <p:txBody>
          <a:bodyPr>
            <a:prstTxWarp prst="textNoShape">
              <a:avLst/>
            </a:prstTxWarp>
            <a:spAutoFit/>
          </a:bodyPr>
          <a:lstStyle/>
          <a:p>
            <a:r>
              <a:rPr lang="en-US" sz="2200" b="0"/>
              <a:t>For </a:t>
            </a:r>
            <a:r>
              <a:rPr lang="en-US" sz="2200" b="0">
                <a:solidFill>
                  <a:schemeClr val="bg2"/>
                </a:solidFill>
              </a:rPr>
              <a:t>A</a:t>
            </a:r>
            <a:r>
              <a:rPr lang="en-US" sz="2200" b="0">
                <a:solidFill>
                  <a:schemeClr val="tx2"/>
                </a:solidFill>
              </a:rPr>
              <a:t>B</a:t>
            </a:r>
            <a:r>
              <a:rPr lang="en-US" sz="2200" b="0">
                <a:solidFill>
                  <a:schemeClr val="accent2"/>
                </a:solidFill>
              </a:rPr>
              <a:t>D</a:t>
            </a:r>
            <a:r>
              <a:rPr lang="en-US" sz="2200" b="0">
                <a:solidFill>
                  <a:schemeClr val="bg2"/>
                </a:solidFill>
              </a:rPr>
              <a:t>E</a:t>
            </a:r>
            <a:r>
              <a:rPr lang="en-US" sz="2200" b="0">
                <a:solidFill>
                  <a:schemeClr val="tx2"/>
                </a:solidFill>
              </a:rPr>
              <a:t>F</a:t>
            </a:r>
            <a:r>
              <a:rPr lang="en-US" sz="2200" b="0"/>
              <a:t>, Tr(AB) and Tr(DE) = 1, but TrProb(BD) &lt; 1.  So, a transitional probability learner will posit a boundary between B and D.</a:t>
            </a:r>
          </a:p>
          <a:p>
            <a:r>
              <a:rPr lang="en-US" sz="2200" b="0"/>
              <a:t>Conclusion: </a:t>
            </a:r>
            <a:r>
              <a:rPr lang="en-US" sz="2200" b="0">
                <a:solidFill>
                  <a:schemeClr val="bg2"/>
                </a:solidFill>
              </a:rPr>
              <a:t>A</a:t>
            </a:r>
            <a:r>
              <a:rPr lang="en-US" sz="2200" b="0">
                <a:solidFill>
                  <a:schemeClr val="tx2"/>
                </a:solidFill>
              </a:rPr>
              <a:t>B</a:t>
            </a:r>
            <a:r>
              <a:rPr lang="en-US" sz="2200" b="0">
                <a:solidFill>
                  <a:srgbClr val="66FF5D"/>
                </a:solidFill>
              </a:rPr>
              <a:t> </a:t>
            </a:r>
            <a:r>
              <a:rPr lang="en-US" sz="2200" b="0"/>
              <a:t>is a unit, </a:t>
            </a:r>
            <a:r>
              <a:rPr lang="en-US" sz="2200" b="0">
                <a:solidFill>
                  <a:schemeClr val="accent2"/>
                </a:solidFill>
              </a:rPr>
              <a:t>D</a:t>
            </a:r>
            <a:r>
              <a:rPr lang="en-US" sz="2200" b="0">
                <a:solidFill>
                  <a:schemeClr val="bg2"/>
                </a:solidFill>
              </a:rPr>
              <a:t>E</a:t>
            </a:r>
            <a:r>
              <a:rPr lang="en-US" sz="2200" b="0">
                <a:solidFill>
                  <a:schemeClr val="tx2"/>
                </a:solidFill>
              </a:rPr>
              <a:t>F</a:t>
            </a:r>
            <a:r>
              <a:rPr lang="en-US" sz="2200" b="0">
                <a:solidFill>
                  <a:srgbClr val="66FF5D"/>
                </a:solidFill>
              </a:rPr>
              <a:t> </a:t>
            </a:r>
            <a:r>
              <a:rPr lang="en-US" sz="2200" b="0"/>
              <a:t>is a unit.</a:t>
            </a:r>
          </a:p>
          <a:p>
            <a:r>
              <a:rPr lang="en-US" sz="2200" b="0">
                <a:solidFill>
                  <a:schemeClr val="bg2"/>
                </a:solidFill>
              </a:rPr>
              <a:t>the</a:t>
            </a:r>
            <a:r>
              <a:rPr lang="en-US" sz="2200" b="0">
                <a:solidFill>
                  <a:srgbClr val="66FF5D"/>
                </a:solidFill>
              </a:rPr>
              <a:t> </a:t>
            </a:r>
            <a:r>
              <a:rPr lang="en-US" sz="2200" b="0">
                <a:solidFill>
                  <a:schemeClr val="tx2"/>
                </a:solidFill>
              </a:rPr>
              <a:t>goblin</a:t>
            </a:r>
            <a:r>
              <a:rPr lang="en-US" sz="2200" b="0"/>
              <a:t> (= NP) </a:t>
            </a:r>
          </a:p>
          <a:p>
            <a:r>
              <a:rPr lang="en-US" sz="2200" b="0">
                <a:solidFill>
                  <a:schemeClr val="accent2"/>
                </a:solidFill>
              </a:rPr>
              <a:t>steals</a:t>
            </a:r>
            <a:r>
              <a:rPr lang="en-US" sz="2200" b="0">
                <a:solidFill>
                  <a:srgbClr val="DDB4FF"/>
                </a:solidFill>
              </a:rPr>
              <a:t> </a:t>
            </a:r>
            <a:r>
              <a:rPr lang="en-US" sz="2200" b="0">
                <a:solidFill>
                  <a:schemeClr val="bg2"/>
                </a:solidFill>
              </a:rPr>
              <a:t>the</a:t>
            </a:r>
            <a:r>
              <a:rPr lang="en-US" sz="2200" b="0">
                <a:solidFill>
                  <a:srgbClr val="F25BFF"/>
                </a:solidFill>
              </a:rPr>
              <a:t> </a:t>
            </a:r>
            <a:r>
              <a:rPr lang="en-US" sz="2200" b="0">
                <a:solidFill>
                  <a:schemeClr val="tx2"/>
                </a:solidFill>
              </a:rPr>
              <a:t>child</a:t>
            </a:r>
            <a:r>
              <a:rPr lang="en-US" sz="2200" b="0"/>
              <a:t> (= VP)</a:t>
            </a:r>
          </a:p>
        </p:txBody>
      </p:sp>
      <p:sp>
        <p:nvSpPr>
          <p:cNvPr id="1508362" name="Line 10"/>
          <p:cNvSpPr>
            <a:spLocks noChangeShapeType="1"/>
          </p:cNvSpPr>
          <p:nvPr/>
        </p:nvSpPr>
        <p:spPr bwMode="auto">
          <a:xfrm>
            <a:off x="1219200" y="4724400"/>
            <a:ext cx="0" cy="838200"/>
          </a:xfrm>
          <a:prstGeom prst="line">
            <a:avLst/>
          </a:prstGeom>
          <a:noFill/>
          <a:ln w="38100">
            <a:solidFill>
              <a:schemeClr val="tx1"/>
            </a:solidFill>
            <a:round/>
            <a:headEnd/>
            <a:tailEnd/>
          </a:ln>
        </p:spPr>
        <p:txBody>
          <a:bodyPr wrap="none" anchor="ctr">
            <a:prstTxWarp prst="textNoShape">
              <a:avLst/>
            </a:prstTxWarp>
          </a:bodyPr>
          <a:lstStyle/>
          <a:p>
            <a:endParaRPr lang="en-US"/>
          </a:p>
        </p:txBody>
      </p:sp>
      <p:sp>
        <p:nvSpPr>
          <p:cNvPr id="1508364" name="Text Box 12"/>
          <p:cNvSpPr txBox="1">
            <a:spLocks noChangeArrowheads="1"/>
          </p:cNvSpPr>
          <p:nvPr/>
        </p:nvSpPr>
        <p:spPr bwMode="auto">
          <a:xfrm>
            <a:off x="609600" y="2743200"/>
            <a:ext cx="4284663"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The</a:t>
            </a:r>
            <a:r>
              <a:rPr lang="en-US" sz="2200" b="0">
                <a:solidFill>
                  <a:srgbClr val="66FF5D"/>
                </a:solidFill>
              </a:rPr>
              <a:t> </a:t>
            </a:r>
            <a:r>
              <a:rPr lang="en-US" sz="2200" b="0">
                <a:solidFill>
                  <a:schemeClr val="tx2"/>
                </a:solidFill>
              </a:rPr>
              <a:t>goblin</a:t>
            </a:r>
            <a:r>
              <a:rPr lang="en-US" sz="2200" b="0">
                <a:solidFill>
                  <a:srgbClr val="66FF5D"/>
                </a:solidFill>
              </a:rPr>
              <a:t> </a:t>
            </a:r>
            <a:r>
              <a:rPr lang="en-US" sz="2200" b="0">
                <a:solidFill>
                  <a:schemeClr val="hlink"/>
                </a:solidFill>
              </a:rPr>
              <a:t>easily</a:t>
            </a:r>
            <a:r>
              <a:rPr lang="en-US" sz="2200" b="0">
                <a:solidFill>
                  <a:srgbClr val="AFDDFF"/>
                </a:solidFill>
              </a:rPr>
              <a:t> </a:t>
            </a:r>
            <a:r>
              <a:rPr lang="en-US" sz="2200" b="0">
                <a:solidFill>
                  <a:schemeClr val="accent2"/>
                </a:solidFill>
              </a:rPr>
              <a:t>steals</a:t>
            </a:r>
            <a:r>
              <a:rPr lang="en-US" sz="2200" b="0">
                <a:solidFill>
                  <a:srgbClr val="DDB4FF"/>
                </a:solidFill>
              </a:rPr>
              <a:t> </a:t>
            </a:r>
            <a:r>
              <a:rPr lang="en-US" sz="2200" b="0">
                <a:solidFill>
                  <a:schemeClr val="bg2"/>
                </a:solidFill>
              </a:rPr>
              <a:t>the</a:t>
            </a:r>
            <a:r>
              <a:rPr lang="en-US" sz="2200" b="0">
                <a:solidFill>
                  <a:srgbClr val="F25BFF"/>
                </a:solidFill>
              </a:rPr>
              <a:t> </a:t>
            </a:r>
            <a:r>
              <a:rPr lang="en-US" sz="2200" b="0">
                <a:solidFill>
                  <a:schemeClr val="tx2"/>
                </a:solidFill>
              </a:rPr>
              <a:t>child</a:t>
            </a:r>
            <a:r>
              <a:rPr lang="en-US" sz="2200" b="0"/>
              <a:t>.</a:t>
            </a:r>
          </a:p>
        </p:txBody>
      </p:sp>
      <p:sp>
        <p:nvSpPr>
          <p:cNvPr id="1508365" name="Text Box 13"/>
          <p:cNvSpPr txBox="1">
            <a:spLocks noChangeArrowheads="1"/>
          </p:cNvSpPr>
          <p:nvPr/>
        </p:nvSpPr>
        <p:spPr bwMode="auto">
          <a:xfrm>
            <a:off x="685800" y="2286000"/>
            <a:ext cx="3879850"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 </a:t>
            </a:r>
            <a:r>
              <a:rPr lang="en-US" sz="2200" b="0">
                <a:solidFill>
                  <a:srgbClr val="F25BFF"/>
                </a:solidFill>
              </a:rPr>
              <a:t>      </a:t>
            </a:r>
            <a:r>
              <a:rPr lang="en-US" sz="2200" b="0">
                <a:solidFill>
                  <a:schemeClr val="tx2"/>
                </a:solidFill>
              </a:rPr>
              <a:t> B</a:t>
            </a:r>
            <a:r>
              <a:rPr lang="en-US" sz="2200" b="0">
                <a:solidFill>
                  <a:srgbClr val="66FF5D"/>
                </a:solidFill>
              </a:rPr>
              <a:t>      </a:t>
            </a:r>
            <a:r>
              <a:rPr lang="en-US" sz="2200" b="0">
                <a:solidFill>
                  <a:schemeClr val="hlink"/>
                </a:solidFill>
              </a:rPr>
              <a:t>C</a:t>
            </a:r>
            <a:r>
              <a:rPr lang="en-US" sz="2200" b="0">
                <a:solidFill>
                  <a:srgbClr val="AFDDFF"/>
                </a:solidFill>
              </a:rPr>
              <a:t>        </a:t>
            </a:r>
            <a:r>
              <a:rPr lang="en-US" sz="2200" b="0">
                <a:solidFill>
                  <a:schemeClr val="accent2"/>
                </a:solidFill>
              </a:rPr>
              <a:t> D</a:t>
            </a:r>
            <a:r>
              <a:rPr lang="en-US" sz="2200" b="0">
                <a:solidFill>
                  <a:srgbClr val="DDB4FF"/>
                </a:solidFill>
              </a:rPr>
              <a:t>    </a:t>
            </a:r>
            <a:r>
              <a:rPr lang="en-US" sz="2200" b="0">
                <a:solidFill>
                  <a:schemeClr val="bg2"/>
                </a:solidFill>
              </a:rPr>
              <a:t>E</a:t>
            </a:r>
            <a:r>
              <a:rPr lang="en-US" sz="2200" b="0">
                <a:solidFill>
                  <a:srgbClr val="F25BFF"/>
                </a:solidFill>
              </a:rPr>
              <a:t>      </a:t>
            </a:r>
            <a:r>
              <a:rPr lang="en-US" sz="2200" b="0">
                <a:solidFill>
                  <a:schemeClr val="tx2"/>
                </a:solidFill>
              </a:rPr>
              <a:t>F</a:t>
            </a:r>
            <a:endParaRPr lang="en-US" sz="2200" b="0"/>
          </a:p>
        </p:txBody>
      </p:sp>
      <p:sp>
        <p:nvSpPr>
          <p:cNvPr id="1508366" name="Text Box 14"/>
          <p:cNvSpPr txBox="1">
            <a:spLocks noChangeArrowheads="1"/>
          </p:cNvSpPr>
          <p:nvPr/>
        </p:nvSpPr>
        <p:spPr bwMode="auto">
          <a:xfrm>
            <a:off x="1219200" y="3810000"/>
            <a:ext cx="1317625"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a:t>
            </a:r>
            <a:r>
              <a:rPr lang="en-US" sz="2200" b="0">
                <a:solidFill>
                  <a:schemeClr val="tx2"/>
                </a:solidFill>
              </a:rPr>
              <a:t>B</a:t>
            </a:r>
            <a:r>
              <a:rPr lang="en-US" sz="2200" b="0">
                <a:solidFill>
                  <a:schemeClr val="hlink"/>
                </a:solidFill>
              </a:rPr>
              <a:t>C</a:t>
            </a:r>
            <a:r>
              <a:rPr lang="en-US" sz="2200" b="0">
                <a:solidFill>
                  <a:schemeClr val="accent2"/>
                </a:solidFill>
              </a:rPr>
              <a:t>D</a:t>
            </a:r>
            <a:r>
              <a:rPr lang="en-US" sz="2200" b="0">
                <a:solidFill>
                  <a:schemeClr val="bg2"/>
                </a:solidFill>
              </a:rPr>
              <a:t>E</a:t>
            </a:r>
            <a:r>
              <a:rPr lang="en-US" sz="2200" b="0">
                <a:solidFill>
                  <a:schemeClr val="tx2"/>
                </a:solidFill>
              </a:rPr>
              <a:t>F</a:t>
            </a:r>
            <a:endParaRPr lang="en-US" sz="2200" b="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0402" name="Rectangle 2"/>
          <p:cNvSpPr>
            <a:spLocks noGrp="1" noChangeArrowheads="1"/>
          </p:cNvSpPr>
          <p:nvPr>
            <p:ph type="title"/>
          </p:nvPr>
        </p:nvSpPr>
        <p:spPr>
          <a:xfrm>
            <a:off x="0" y="0"/>
            <a:ext cx="9144000" cy="1143000"/>
          </a:xfrm>
          <a:noFill/>
          <a:ln/>
        </p:spPr>
        <p:txBody>
          <a:bodyPr/>
          <a:lstStyle/>
          <a:p>
            <a:r>
              <a:rPr lang="en-US" sz="3200"/>
              <a:t>Artificial Language Experiments</a:t>
            </a:r>
            <a:endParaRPr lang="en-US" sz="3200">
              <a:sym typeface="Symbol" pitchFamily="-84" charset="2"/>
            </a:endParaRPr>
          </a:p>
        </p:txBody>
      </p:sp>
      <p:sp>
        <p:nvSpPr>
          <p:cNvPr id="1510403" name="Text Box 3"/>
          <p:cNvSpPr txBox="1">
            <a:spLocks noChangeArrowheads="1"/>
          </p:cNvSpPr>
          <p:nvPr/>
        </p:nvSpPr>
        <p:spPr bwMode="auto">
          <a:xfrm>
            <a:off x="304800" y="1219200"/>
            <a:ext cx="8458200" cy="4108450"/>
          </a:xfrm>
          <a:prstGeom prst="rect">
            <a:avLst/>
          </a:prstGeom>
          <a:noFill/>
          <a:ln w="9525">
            <a:noFill/>
            <a:miter lim="800000"/>
            <a:headEnd/>
            <a:tailEnd/>
          </a:ln>
        </p:spPr>
        <p:txBody>
          <a:bodyPr>
            <a:prstTxWarp prst="textNoShape">
              <a:avLst/>
            </a:prstTxWarp>
            <a:spAutoFit/>
          </a:bodyPr>
          <a:lstStyle/>
          <a:p>
            <a:r>
              <a:rPr lang="en-US" b="0"/>
              <a:t>Thompson &amp; Newport 2007:</a:t>
            </a:r>
          </a:p>
          <a:p>
            <a:r>
              <a:rPr lang="en-US" b="0"/>
              <a:t>Adults (not children) listened to data from an artificial language for 20 minutes on multiple days</a:t>
            </a:r>
          </a:p>
          <a:p>
            <a:endParaRPr lang="en-US" b="0"/>
          </a:p>
          <a:p>
            <a:r>
              <a:rPr lang="en-US" b="0"/>
              <a:t>Assumption: </a:t>
            </a:r>
            <a:r>
              <a:rPr lang="en-US" b="0">
                <a:solidFill>
                  <a:schemeClr val="folHlink"/>
                </a:solidFill>
              </a:rPr>
              <a:t>Adults who are learning an artificial language will behave like children who are learning their first language</a:t>
            </a:r>
            <a:r>
              <a:rPr lang="en-US" b="0"/>
              <a:t> since the adults have no prior experience with the artificial just as children have no prior experience with their first language</a:t>
            </a:r>
          </a:p>
          <a:p>
            <a:endParaRPr lang="en-US" b="0"/>
          </a:p>
          <a:p>
            <a:r>
              <a:rPr lang="en-US" b="0">
                <a:solidFill>
                  <a:schemeClr val="folHlink"/>
                </a:solidFill>
              </a:rPr>
              <a:t>Is this a good assumption to make?</a:t>
            </a:r>
            <a:endParaRPr lang="en-US" b="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2450" name="Rectangle 2"/>
          <p:cNvSpPr>
            <a:spLocks noGrp="1" noChangeArrowheads="1"/>
          </p:cNvSpPr>
          <p:nvPr>
            <p:ph type="title"/>
          </p:nvPr>
        </p:nvSpPr>
        <p:spPr>
          <a:xfrm>
            <a:off x="0" y="0"/>
            <a:ext cx="9144000" cy="1143000"/>
          </a:xfrm>
          <a:noFill/>
          <a:ln/>
        </p:spPr>
        <p:txBody>
          <a:bodyPr/>
          <a:lstStyle/>
          <a:p>
            <a:r>
              <a:rPr lang="en-US" sz="3200"/>
              <a:t>Adults in Artificial Language Experiments = Children in First Language?</a:t>
            </a:r>
            <a:endParaRPr lang="en-US" sz="3200">
              <a:sym typeface="Symbol" pitchFamily="-84" charset="2"/>
            </a:endParaRPr>
          </a:p>
        </p:txBody>
      </p:sp>
      <p:sp>
        <p:nvSpPr>
          <p:cNvPr id="1512451" name="Text Box 3"/>
          <p:cNvSpPr txBox="1">
            <a:spLocks noChangeArrowheads="1"/>
          </p:cNvSpPr>
          <p:nvPr/>
        </p:nvSpPr>
        <p:spPr bwMode="auto">
          <a:xfrm>
            <a:off x="304800" y="1219200"/>
            <a:ext cx="8458200" cy="4473575"/>
          </a:xfrm>
          <a:prstGeom prst="rect">
            <a:avLst/>
          </a:prstGeom>
          <a:noFill/>
          <a:ln w="9525">
            <a:noFill/>
            <a:miter lim="800000"/>
            <a:headEnd/>
            <a:tailEnd/>
          </a:ln>
        </p:spPr>
        <p:txBody>
          <a:bodyPr>
            <a:prstTxWarp prst="textNoShape">
              <a:avLst/>
            </a:prstTxWarp>
            <a:spAutoFit/>
          </a:bodyPr>
          <a:lstStyle/>
          <a:p>
            <a:endParaRPr lang="en-US" b="0"/>
          </a:p>
          <a:p>
            <a:r>
              <a:rPr lang="en-US" b="0">
                <a:solidFill>
                  <a:schemeClr val="bg2"/>
                </a:solidFill>
              </a:rPr>
              <a:t>Maybe yes</a:t>
            </a:r>
            <a:r>
              <a:rPr lang="en-US" b="0"/>
              <a:t>, if children’s brains behave like adults’ brains.  Then, the fact that adults can learn phrases from transitional probabilities means children should also be able to learn phrases from transitional probabilities.</a:t>
            </a:r>
          </a:p>
          <a:p>
            <a:endParaRPr lang="en-US" b="0"/>
          </a:p>
          <a:p>
            <a:r>
              <a:rPr lang="en-US" b="0">
                <a:solidFill>
                  <a:schemeClr val="folHlink"/>
                </a:solidFill>
              </a:rPr>
              <a:t>Maybe no</a:t>
            </a:r>
            <a:r>
              <a:rPr lang="en-US" b="0"/>
              <a:t>, if there are other factors that could interfere, such as adults having more cognitive resources to process information or using their native language experience to help them learn something about the artificial language.  Then, just because adults succeed doesn’t mean children will also succeed.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61604" name="Rectangle 4"/>
          <p:cNvSpPr>
            <a:spLocks noGrp="1" noChangeArrowheads="1"/>
          </p:cNvSpPr>
          <p:nvPr>
            <p:ph type="title"/>
          </p:nvPr>
        </p:nvSpPr>
        <p:spPr>
          <a:xfrm>
            <a:off x="0" y="0"/>
            <a:ext cx="9144000" cy="1143000"/>
          </a:xfrm>
          <a:noFill/>
          <a:ln/>
        </p:spPr>
        <p:txBody>
          <a:bodyPr/>
          <a:lstStyle/>
          <a:p>
            <a:r>
              <a:rPr lang="en-US" sz="3200"/>
              <a:t>Some evidence that adults and children differ</a:t>
            </a:r>
            <a:endParaRPr lang="en-US" sz="3200">
              <a:sym typeface="Symbol" pitchFamily="-84" charset="2"/>
            </a:endParaRPr>
          </a:p>
        </p:txBody>
      </p:sp>
      <p:sp>
        <p:nvSpPr>
          <p:cNvPr id="1561605" name="Text Box 5"/>
          <p:cNvSpPr txBox="1">
            <a:spLocks noChangeArrowheads="1"/>
          </p:cNvSpPr>
          <p:nvPr/>
        </p:nvSpPr>
        <p:spPr bwMode="auto">
          <a:xfrm>
            <a:off x="304800" y="1219200"/>
            <a:ext cx="8458200" cy="1431925"/>
          </a:xfrm>
          <a:prstGeom prst="rect">
            <a:avLst/>
          </a:prstGeom>
          <a:noFill/>
          <a:ln w="9525">
            <a:noFill/>
            <a:miter lim="800000"/>
            <a:headEnd/>
            <a:tailEnd/>
          </a:ln>
        </p:spPr>
        <p:txBody>
          <a:bodyPr>
            <a:prstTxWarp prst="textNoShape">
              <a:avLst/>
            </a:prstTxWarp>
            <a:spAutoFit/>
          </a:bodyPr>
          <a:lstStyle/>
          <a:p>
            <a:endParaRPr lang="en-US" sz="2000" b="0"/>
          </a:p>
          <a:p>
            <a:r>
              <a:rPr lang="en-US" b="0">
                <a:solidFill>
                  <a:schemeClr val="bg2"/>
                </a:solidFill>
              </a:rPr>
              <a:t>Hudson Kam &amp; Newport (2005): Adults and 5- to 7-year-old children differ in their willingness to make generalizations.</a:t>
            </a:r>
            <a:r>
              <a:rPr lang="en-US" sz="2000" b="0"/>
              <a:t> </a:t>
            </a:r>
          </a:p>
          <a:p>
            <a:endParaRPr lang="en-US" sz="2000" b="0"/>
          </a:p>
        </p:txBody>
      </p:sp>
      <p:sp>
        <p:nvSpPr>
          <p:cNvPr id="1561606" name="Rectangle 6"/>
          <p:cNvSpPr>
            <a:spLocks noChangeArrowheads="1"/>
          </p:cNvSpPr>
          <p:nvPr/>
        </p:nvSpPr>
        <p:spPr bwMode="auto">
          <a:xfrm>
            <a:off x="381000" y="2667000"/>
            <a:ext cx="8763000" cy="1311275"/>
          </a:xfrm>
          <a:prstGeom prst="rect">
            <a:avLst/>
          </a:prstGeom>
          <a:noFill/>
          <a:ln w="9525">
            <a:noFill/>
            <a:miter lim="800000"/>
            <a:headEnd/>
            <a:tailEnd/>
          </a:ln>
        </p:spPr>
        <p:txBody>
          <a:bodyPr>
            <a:prstTxWarp prst="textNoShape">
              <a:avLst/>
            </a:prstTxWarp>
            <a:spAutoFit/>
          </a:bodyPr>
          <a:lstStyle/>
          <a:p>
            <a:r>
              <a:rPr lang="en-US" sz="2000" b="0"/>
              <a:t>Adults and children were presented with an artificial language that used determiners (words like “the” and “a” in English) inconsistently in noun phrases.  Sometimes, the determiner would appear (maybe 40%, 60% or 75% of the time) and sometimes it wouldn’t.</a:t>
            </a:r>
          </a:p>
        </p:txBody>
      </p:sp>
      <p:sp>
        <p:nvSpPr>
          <p:cNvPr id="1561607" name="Rectangle 7"/>
          <p:cNvSpPr>
            <a:spLocks noChangeArrowheads="1"/>
          </p:cNvSpPr>
          <p:nvPr/>
        </p:nvSpPr>
        <p:spPr bwMode="auto">
          <a:xfrm>
            <a:off x="228600" y="4495800"/>
            <a:ext cx="8763000" cy="1616075"/>
          </a:xfrm>
          <a:prstGeom prst="rect">
            <a:avLst/>
          </a:prstGeom>
          <a:noFill/>
          <a:ln w="9525">
            <a:noFill/>
            <a:miter lim="800000"/>
            <a:headEnd/>
            <a:tailEnd/>
          </a:ln>
        </p:spPr>
        <p:txBody>
          <a:bodyPr>
            <a:prstTxWarp prst="textNoShape">
              <a:avLst/>
            </a:prstTxWarp>
            <a:spAutoFit/>
          </a:bodyPr>
          <a:lstStyle/>
          <a:p>
            <a:r>
              <a:rPr lang="en-US" sz="2000" b="0"/>
              <a:t>Example of inconsistent use in English (rather than an artificial language):</a:t>
            </a:r>
          </a:p>
          <a:p>
            <a:endParaRPr lang="en-US" sz="2000" b="0"/>
          </a:p>
          <a:p>
            <a:r>
              <a:rPr lang="en-US" sz="2000" b="0"/>
              <a:t>	“I want </a:t>
            </a:r>
            <a:r>
              <a:rPr lang="en-US" sz="2000" b="0">
                <a:solidFill>
                  <a:schemeClr val="bg2"/>
                </a:solidFill>
              </a:rPr>
              <a:t>the pirate</a:t>
            </a:r>
            <a:r>
              <a:rPr lang="en-US" sz="2000" b="0"/>
              <a:t> to win.”</a:t>
            </a:r>
          </a:p>
          <a:p>
            <a:endParaRPr lang="en-US" sz="2000" b="0"/>
          </a:p>
          <a:p>
            <a:r>
              <a:rPr lang="en-US" sz="2000" b="0"/>
              <a:t>	“I want </a:t>
            </a:r>
            <a:r>
              <a:rPr lang="en-US" sz="2000" b="0">
                <a:solidFill>
                  <a:schemeClr val="bg2"/>
                </a:solidFill>
              </a:rPr>
              <a:t>pirate</a:t>
            </a:r>
            <a:r>
              <a:rPr lang="en-US" sz="2000" b="0"/>
              <a:t> to win.”</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62628" name="Rectangle 4"/>
          <p:cNvSpPr>
            <a:spLocks noGrp="1" noChangeArrowheads="1"/>
          </p:cNvSpPr>
          <p:nvPr>
            <p:ph type="title"/>
          </p:nvPr>
        </p:nvSpPr>
        <p:spPr>
          <a:xfrm>
            <a:off x="0" y="0"/>
            <a:ext cx="9144000" cy="1143000"/>
          </a:xfrm>
          <a:noFill/>
          <a:ln/>
        </p:spPr>
        <p:txBody>
          <a:bodyPr/>
          <a:lstStyle/>
          <a:p>
            <a:r>
              <a:rPr lang="en-US" sz="3200"/>
              <a:t>Some evidence that adults and children differ</a:t>
            </a:r>
            <a:endParaRPr lang="en-US" sz="3200">
              <a:sym typeface="Symbol" pitchFamily="-84" charset="2"/>
            </a:endParaRPr>
          </a:p>
        </p:txBody>
      </p:sp>
      <p:sp>
        <p:nvSpPr>
          <p:cNvPr id="1562629" name="Text Box 5"/>
          <p:cNvSpPr txBox="1">
            <a:spLocks noChangeArrowheads="1"/>
          </p:cNvSpPr>
          <p:nvPr/>
        </p:nvSpPr>
        <p:spPr bwMode="auto">
          <a:xfrm>
            <a:off x="304800" y="1219200"/>
            <a:ext cx="8458200" cy="1431925"/>
          </a:xfrm>
          <a:prstGeom prst="rect">
            <a:avLst/>
          </a:prstGeom>
          <a:noFill/>
          <a:ln w="9525">
            <a:noFill/>
            <a:miter lim="800000"/>
            <a:headEnd/>
            <a:tailEnd/>
          </a:ln>
        </p:spPr>
        <p:txBody>
          <a:bodyPr>
            <a:prstTxWarp prst="textNoShape">
              <a:avLst/>
            </a:prstTxWarp>
            <a:spAutoFit/>
          </a:bodyPr>
          <a:lstStyle/>
          <a:p>
            <a:endParaRPr lang="en-US" sz="2000" b="0"/>
          </a:p>
          <a:p>
            <a:r>
              <a:rPr lang="en-US" b="0">
                <a:solidFill>
                  <a:schemeClr val="bg2"/>
                </a:solidFill>
              </a:rPr>
              <a:t>Hudson Kam &amp; Newport (2005): Adults and 5- to 7-year-old children differ in their willingness to make generalizations.</a:t>
            </a:r>
            <a:r>
              <a:rPr lang="en-US" sz="2000" b="0"/>
              <a:t> </a:t>
            </a:r>
          </a:p>
          <a:p>
            <a:endParaRPr lang="en-US" sz="2000" b="0"/>
          </a:p>
        </p:txBody>
      </p:sp>
      <p:sp>
        <p:nvSpPr>
          <p:cNvPr id="1562630" name="Rectangle 6"/>
          <p:cNvSpPr>
            <a:spLocks noChangeArrowheads="1"/>
          </p:cNvSpPr>
          <p:nvPr/>
        </p:nvSpPr>
        <p:spPr bwMode="auto">
          <a:xfrm>
            <a:off x="381000" y="2667000"/>
            <a:ext cx="8763000" cy="1311275"/>
          </a:xfrm>
          <a:prstGeom prst="rect">
            <a:avLst/>
          </a:prstGeom>
          <a:noFill/>
          <a:ln w="9525">
            <a:noFill/>
            <a:miter lim="800000"/>
            <a:headEnd/>
            <a:tailEnd/>
          </a:ln>
        </p:spPr>
        <p:txBody>
          <a:bodyPr>
            <a:prstTxWarp prst="textNoShape">
              <a:avLst/>
            </a:prstTxWarp>
            <a:spAutoFit/>
          </a:bodyPr>
          <a:lstStyle/>
          <a:p>
            <a:r>
              <a:rPr lang="en-US" sz="2000" b="0"/>
              <a:t>When presented with inconsistent input, </a:t>
            </a:r>
            <a:r>
              <a:rPr lang="en-US" sz="2000" b="0">
                <a:solidFill>
                  <a:schemeClr val="bg2"/>
                </a:solidFill>
              </a:rPr>
              <a:t>adult learners matched the input</a:t>
            </a:r>
            <a:r>
              <a:rPr lang="en-US" sz="2000" b="0"/>
              <a:t> and did not generalize determiner usage to all noun phrases.  So, if they heard a determiner 60% of the time, they used a determiner 60% of the time when they produced sentences in this language.</a:t>
            </a:r>
          </a:p>
        </p:txBody>
      </p:sp>
      <p:sp>
        <p:nvSpPr>
          <p:cNvPr id="1562631" name="Rectangle 7"/>
          <p:cNvSpPr>
            <a:spLocks noChangeArrowheads="1"/>
          </p:cNvSpPr>
          <p:nvPr/>
        </p:nvSpPr>
        <p:spPr bwMode="auto">
          <a:xfrm>
            <a:off x="228600" y="4495800"/>
            <a:ext cx="8763000" cy="1616075"/>
          </a:xfrm>
          <a:prstGeom prst="rect">
            <a:avLst/>
          </a:prstGeom>
          <a:noFill/>
          <a:ln w="9525">
            <a:noFill/>
            <a:miter lim="800000"/>
            <a:headEnd/>
            <a:tailEnd/>
          </a:ln>
        </p:spPr>
        <p:txBody>
          <a:bodyPr>
            <a:prstTxWarp prst="textNoShape">
              <a:avLst/>
            </a:prstTxWarp>
            <a:spAutoFit/>
          </a:bodyPr>
          <a:lstStyle/>
          <a:p>
            <a:r>
              <a:rPr lang="en-US" sz="2000" b="0"/>
              <a:t>Adult production:</a:t>
            </a:r>
          </a:p>
          <a:p>
            <a:endParaRPr lang="en-US" sz="2000" b="0"/>
          </a:p>
          <a:p>
            <a:r>
              <a:rPr lang="en-US" sz="2000" b="0"/>
              <a:t>	“I want </a:t>
            </a:r>
            <a:r>
              <a:rPr lang="en-US" sz="2000" b="0">
                <a:solidFill>
                  <a:schemeClr val="bg2"/>
                </a:solidFill>
              </a:rPr>
              <a:t>the pirate</a:t>
            </a:r>
            <a:r>
              <a:rPr lang="en-US" sz="2000" b="0"/>
              <a:t> to win.”  (60%)</a:t>
            </a:r>
          </a:p>
          <a:p>
            <a:r>
              <a:rPr lang="en-US" sz="2000" b="0"/>
              <a:t>	</a:t>
            </a:r>
          </a:p>
          <a:p>
            <a:r>
              <a:rPr lang="en-US" sz="2000" b="0"/>
              <a:t>	“I want </a:t>
            </a:r>
            <a:r>
              <a:rPr lang="en-US" sz="2000" b="0">
                <a:solidFill>
                  <a:schemeClr val="bg2"/>
                </a:solidFill>
              </a:rPr>
              <a:t>pirate</a:t>
            </a:r>
            <a:r>
              <a:rPr lang="en-US" sz="2000" b="0"/>
              <a:t> to win.”	  (40%)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3298" name="Rectangle 2"/>
          <p:cNvSpPr>
            <a:spLocks noGrp="1" noChangeArrowheads="1"/>
          </p:cNvSpPr>
          <p:nvPr>
            <p:ph type="title"/>
          </p:nvPr>
        </p:nvSpPr>
        <p:spPr>
          <a:xfrm>
            <a:off x="685800" y="304800"/>
            <a:ext cx="7772400" cy="1143000"/>
          </a:xfrm>
        </p:spPr>
        <p:txBody>
          <a:bodyPr/>
          <a:lstStyle/>
          <a:p>
            <a:r>
              <a:rPr lang="en-US" sz="3200"/>
              <a:t>About Language Structure</a:t>
            </a:r>
            <a:endParaRPr lang="en-US"/>
          </a:p>
        </p:txBody>
      </p:sp>
      <p:sp>
        <p:nvSpPr>
          <p:cNvPr id="1463299" name="Rectangle 3"/>
          <p:cNvSpPr>
            <a:spLocks noGrp="1" noChangeArrowheads="1"/>
          </p:cNvSpPr>
          <p:nvPr>
            <p:ph type="body" idx="1"/>
          </p:nvPr>
        </p:nvSpPr>
        <p:spPr>
          <a:xfrm>
            <a:off x="381000" y="1447800"/>
            <a:ext cx="8458200" cy="5029200"/>
          </a:xfrm>
        </p:spPr>
        <p:txBody>
          <a:bodyPr/>
          <a:lstStyle/>
          <a:p>
            <a:pPr>
              <a:lnSpc>
                <a:spcPct val="90000"/>
              </a:lnSpc>
              <a:buFontTx/>
              <a:buNone/>
            </a:pPr>
            <a:r>
              <a:rPr lang="en-US" sz="2800"/>
              <a:t>Sentences are not just strings of words.  </a:t>
            </a:r>
          </a:p>
          <a:p>
            <a:pPr>
              <a:lnSpc>
                <a:spcPct val="90000"/>
              </a:lnSpc>
              <a:buFontTx/>
              <a:buNone/>
            </a:pPr>
            <a:endParaRPr lang="en-US" sz="2800"/>
          </a:p>
          <a:p>
            <a:pPr>
              <a:lnSpc>
                <a:spcPct val="90000"/>
              </a:lnSpc>
              <a:buFontTx/>
              <a:buNone/>
            </a:pPr>
            <a:endParaRPr lang="en-US" sz="2800"/>
          </a:p>
          <a:p>
            <a:pPr>
              <a:lnSpc>
                <a:spcPct val="90000"/>
              </a:lnSpc>
              <a:buFontTx/>
              <a:buNone/>
            </a:pPr>
            <a:endParaRPr lang="en-US" sz="2800"/>
          </a:p>
          <a:p>
            <a:pPr>
              <a:lnSpc>
                <a:spcPct val="90000"/>
              </a:lnSpc>
              <a:buFontTx/>
              <a:buNone/>
            </a:pPr>
            <a:endParaRPr lang="en-US" sz="2800"/>
          </a:p>
          <a:p>
            <a:pPr>
              <a:lnSpc>
                <a:spcPct val="90000"/>
              </a:lnSpc>
              <a:buFontTx/>
              <a:buNone/>
            </a:pPr>
            <a:r>
              <a:rPr lang="en-US" sz="2800"/>
              <a:t>The girl danced with the elven king.</a:t>
            </a:r>
          </a:p>
          <a:p>
            <a:pPr>
              <a:lnSpc>
                <a:spcPct val="90000"/>
              </a:lnSpc>
              <a:buFontTx/>
              <a:buNone/>
            </a:pPr>
            <a:endParaRPr lang="en-US" sz="2800"/>
          </a:p>
          <a:p>
            <a:pPr>
              <a:lnSpc>
                <a:spcPct val="90000"/>
              </a:lnSpc>
              <a:buFontTx/>
              <a:buNone/>
            </a:pPr>
            <a:endParaRPr lang="en-US" sz="2800"/>
          </a:p>
          <a:p>
            <a:pPr>
              <a:lnSpc>
                <a:spcPct val="90000"/>
              </a:lnSpc>
              <a:buFontTx/>
              <a:buNone/>
            </a:pPr>
            <a:endParaRPr lang="en-US" sz="2800"/>
          </a:p>
          <a:p>
            <a:pPr>
              <a:lnSpc>
                <a:spcPct val="90000"/>
              </a:lnSpc>
              <a:buFontTx/>
              <a:buNone/>
            </a:pPr>
            <a:endParaRPr lang="en-US" sz="280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63652" name="Rectangle 4"/>
          <p:cNvSpPr>
            <a:spLocks noGrp="1" noChangeArrowheads="1"/>
          </p:cNvSpPr>
          <p:nvPr>
            <p:ph type="title"/>
          </p:nvPr>
        </p:nvSpPr>
        <p:spPr>
          <a:xfrm>
            <a:off x="0" y="0"/>
            <a:ext cx="9144000" cy="1143000"/>
          </a:xfrm>
          <a:noFill/>
          <a:ln/>
        </p:spPr>
        <p:txBody>
          <a:bodyPr/>
          <a:lstStyle/>
          <a:p>
            <a:r>
              <a:rPr lang="en-US" sz="3200"/>
              <a:t>Some evidence that adults and children differ</a:t>
            </a:r>
            <a:endParaRPr lang="en-US" sz="3200">
              <a:sym typeface="Symbol" pitchFamily="-84" charset="2"/>
            </a:endParaRPr>
          </a:p>
        </p:txBody>
      </p:sp>
      <p:sp>
        <p:nvSpPr>
          <p:cNvPr id="1563653" name="Text Box 5"/>
          <p:cNvSpPr txBox="1">
            <a:spLocks noChangeArrowheads="1"/>
          </p:cNvSpPr>
          <p:nvPr/>
        </p:nvSpPr>
        <p:spPr bwMode="auto">
          <a:xfrm>
            <a:off x="304800" y="1219200"/>
            <a:ext cx="8458200" cy="1431925"/>
          </a:xfrm>
          <a:prstGeom prst="rect">
            <a:avLst/>
          </a:prstGeom>
          <a:noFill/>
          <a:ln w="9525">
            <a:noFill/>
            <a:miter lim="800000"/>
            <a:headEnd/>
            <a:tailEnd/>
          </a:ln>
        </p:spPr>
        <p:txBody>
          <a:bodyPr>
            <a:prstTxWarp prst="textNoShape">
              <a:avLst/>
            </a:prstTxWarp>
            <a:spAutoFit/>
          </a:bodyPr>
          <a:lstStyle/>
          <a:p>
            <a:endParaRPr lang="en-US" sz="2000" b="0"/>
          </a:p>
          <a:p>
            <a:r>
              <a:rPr lang="en-US" b="0">
                <a:solidFill>
                  <a:schemeClr val="bg2"/>
                </a:solidFill>
              </a:rPr>
              <a:t>Hudson Kam &amp; Newport (2005): Adults and 5- to 7-year-old children differ in their willingness to make generalizations.</a:t>
            </a:r>
            <a:r>
              <a:rPr lang="en-US" sz="2000" b="0"/>
              <a:t> </a:t>
            </a:r>
          </a:p>
          <a:p>
            <a:endParaRPr lang="en-US" sz="2000" b="0"/>
          </a:p>
        </p:txBody>
      </p:sp>
      <p:sp>
        <p:nvSpPr>
          <p:cNvPr id="1563654" name="Rectangle 6"/>
          <p:cNvSpPr>
            <a:spLocks noChangeArrowheads="1"/>
          </p:cNvSpPr>
          <p:nvPr/>
        </p:nvSpPr>
        <p:spPr bwMode="auto">
          <a:xfrm>
            <a:off x="381000" y="2667000"/>
            <a:ext cx="8763000" cy="1616075"/>
          </a:xfrm>
          <a:prstGeom prst="rect">
            <a:avLst/>
          </a:prstGeom>
          <a:noFill/>
          <a:ln w="9525">
            <a:noFill/>
            <a:miter lim="800000"/>
            <a:headEnd/>
            <a:tailEnd/>
          </a:ln>
        </p:spPr>
        <p:txBody>
          <a:bodyPr>
            <a:prstTxWarp prst="textNoShape">
              <a:avLst/>
            </a:prstTxWarp>
            <a:spAutoFit/>
          </a:bodyPr>
          <a:lstStyle/>
          <a:p>
            <a:r>
              <a:rPr lang="en-US" sz="2000" b="0"/>
              <a:t>When presented with inconsistent input, </a:t>
            </a:r>
            <a:r>
              <a:rPr lang="en-US" sz="2000" b="0">
                <a:solidFill>
                  <a:schemeClr val="bg2"/>
                </a:solidFill>
              </a:rPr>
              <a:t>child learners often generalized</a:t>
            </a:r>
            <a:r>
              <a:rPr lang="en-US" sz="2000" b="0"/>
              <a:t> determiner usage to all noun phrases.  So, if they heard a determiner 60% of the time, they used a determiner either 100% of the time when they produced sentences in this language - or 0% of the time (they didn’t generalize the right way necessarily).</a:t>
            </a:r>
          </a:p>
        </p:txBody>
      </p:sp>
      <p:sp>
        <p:nvSpPr>
          <p:cNvPr id="1563655" name="Rectangle 7"/>
          <p:cNvSpPr>
            <a:spLocks noChangeArrowheads="1"/>
          </p:cNvSpPr>
          <p:nvPr/>
        </p:nvSpPr>
        <p:spPr bwMode="auto">
          <a:xfrm>
            <a:off x="228600" y="4495800"/>
            <a:ext cx="8763000" cy="1616075"/>
          </a:xfrm>
          <a:prstGeom prst="rect">
            <a:avLst/>
          </a:prstGeom>
          <a:noFill/>
          <a:ln w="9525">
            <a:noFill/>
            <a:miter lim="800000"/>
            <a:headEnd/>
            <a:tailEnd/>
          </a:ln>
        </p:spPr>
        <p:txBody>
          <a:bodyPr>
            <a:prstTxWarp prst="textNoShape">
              <a:avLst/>
            </a:prstTxWarp>
            <a:spAutoFit/>
          </a:bodyPr>
          <a:lstStyle/>
          <a:p>
            <a:r>
              <a:rPr lang="en-US" sz="2000" b="0"/>
              <a:t>Child production:</a:t>
            </a:r>
          </a:p>
          <a:p>
            <a:endParaRPr lang="en-US" sz="2000" b="0"/>
          </a:p>
          <a:p>
            <a:r>
              <a:rPr lang="en-US" sz="2000" b="0"/>
              <a:t>	“I want </a:t>
            </a:r>
            <a:r>
              <a:rPr lang="en-US" sz="2000" b="0">
                <a:solidFill>
                  <a:schemeClr val="bg2"/>
                </a:solidFill>
              </a:rPr>
              <a:t>the pirate</a:t>
            </a:r>
            <a:r>
              <a:rPr lang="en-US" sz="2000" b="0"/>
              <a:t> to win.”  (100%)</a:t>
            </a:r>
          </a:p>
          <a:p>
            <a:r>
              <a:rPr lang="en-US" sz="2000" b="0"/>
              <a:t>	</a:t>
            </a:r>
          </a:p>
          <a:p>
            <a:r>
              <a:rPr lang="en-US" sz="2000" b="0"/>
              <a:t>	“I want </a:t>
            </a:r>
            <a:r>
              <a:rPr lang="en-US" sz="2000" b="0">
                <a:solidFill>
                  <a:schemeClr val="bg2"/>
                </a:solidFill>
              </a:rPr>
              <a:t>pirate</a:t>
            </a:r>
            <a:r>
              <a:rPr lang="en-US" sz="2000" b="0"/>
              <a:t> to win.”	  (0%)</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64676" name="Rectangle 4"/>
          <p:cNvSpPr>
            <a:spLocks noGrp="1" noChangeArrowheads="1"/>
          </p:cNvSpPr>
          <p:nvPr>
            <p:ph type="title"/>
          </p:nvPr>
        </p:nvSpPr>
        <p:spPr>
          <a:xfrm>
            <a:off x="0" y="0"/>
            <a:ext cx="9144000" cy="1143000"/>
          </a:xfrm>
          <a:noFill/>
          <a:ln/>
        </p:spPr>
        <p:txBody>
          <a:bodyPr/>
          <a:lstStyle/>
          <a:p>
            <a:r>
              <a:rPr lang="en-US" sz="3200"/>
              <a:t>…but maybe not as much as we think</a:t>
            </a:r>
            <a:endParaRPr lang="en-US" sz="3200">
              <a:sym typeface="Symbol" pitchFamily="-84" charset="2"/>
            </a:endParaRPr>
          </a:p>
        </p:txBody>
      </p:sp>
      <p:sp>
        <p:nvSpPr>
          <p:cNvPr id="1564677" name="Text Box 5"/>
          <p:cNvSpPr txBox="1">
            <a:spLocks noChangeArrowheads="1"/>
          </p:cNvSpPr>
          <p:nvPr/>
        </p:nvSpPr>
        <p:spPr bwMode="auto">
          <a:xfrm>
            <a:off x="304800" y="1219200"/>
            <a:ext cx="8458200" cy="1431925"/>
          </a:xfrm>
          <a:prstGeom prst="rect">
            <a:avLst/>
          </a:prstGeom>
          <a:noFill/>
          <a:ln w="9525">
            <a:noFill/>
            <a:miter lim="800000"/>
            <a:headEnd/>
            <a:tailEnd/>
          </a:ln>
        </p:spPr>
        <p:txBody>
          <a:bodyPr>
            <a:prstTxWarp prst="textNoShape">
              <a:avLst/>
            </a:prstTxWarp>
            <a:spAutoFit/>
          </a:bodyPr>
          <a:lstStyle/>
          <a:p>
            <a:endParaRPr lang="en-US" sz="2000" b="0"/>
          </a:p>
          <a:p>
            <a:r>
              <a:rPr lang="en-US" b="0">
                <a:solidFill>
                  <a:schemeClr val="bg2"/>
                </a:solidFill>
              </a:rPr>
              <a:t>Hudson Kam &amp; Newport (2009): Adults can be made to generalize too, when given inconsistent input.</a:t>
            </a:r>
            <a:r>
              <a:rPr lang="en-US" sz="2000" b="0"/>
              <a:t> </a:t>
            </a:r>
          </a:p>
          <a:p>
            <a:endParaRPr lang="en-US" sz="2000" b="0"/>
          </a:p>
        </p:txBody>
      </p:sp>
      <p:sp>
        <p:nvSpPr>
          <p:cNvPr id="1564678" name="Rectangle 6"/>
          <p:cNvSpPr>
            <a:spLocks noChangeArrowheads="1"/>
          </p:cNvSpPr>
          <p:nvPr/>
        </p:nvSpPr>
        <p:spPr bwMode="auto">
          <a:xfrm>
            <a:off x="381000" y="2667000"/>
            <a:ext cx="8763000" cy="1311275"/>
          </a:xfrm>
          <a:prstGeom prst="rect">
            <a:avLst/>
          </a:prstGeom>
          <a:noFill/>
          <a:ln w="9525">
            <a:noFill/>
            <a:miter lim="800000"/>
            <a:headEnd/>
            <a:tailEnd/>
          </a:ln>
        </p:spPr>
        <p:txBody>
          <a:bodyPr>
            <a:prstTxWarp prst="textNoShape">
              <a:avLst/>
            </a:prstTxWarp>
            <a:spAutoFit/>
          </a:bodyPr>
          <a:lstStyle/>
          <a:p>
            <a:r>
              <a:rPr lang="en-US" sz="2000" b="0"/>
              <a:t>When presented with inconsistent input but with one determiner being dominant (used 60% of the time as compared to others used 20% or less of the time), </a:t>
            </a:r>
            <a:r>
              <a:rPr lang="en-US" sz="2000" b="0">
                <a:solidFill>
                  <a:schemeClr val="bg2"/>
                </a:solidFill>
              </a:rPr>
              <a:t>adult learners often generalized</a:t>
            </a:r>
            <a:r>
              <a:rPr lang="en-US" sz="2000" b="0"/>
              <a:t> </a:t>
            </a:r>
            <a:r>
              <a:rPr lang="en-US" sz="2000" b="0">
                <a:solidFill>
                  <a:schemeClr val="bg2"/>
                </a:solidFill>
              </a:rPr>
              <a:t>only the dominant determiner</a:t>
            </a:r>
            <a:r>
              <a:rPr lang="en-US" sz="2000" b="0"/>
              <a:t> and used it nearly all the time (90%).  </a:t>
            </a:r>
          </a:p>
        </p:txBody>
      </p:sp>
      <p:sp>
        <p:nvSpPr>
          <p:cNvPr id="1564679" name="Rectangle 7"/>
          <p:cNvSpPr>
            <a:spLocks noChangeArrowheads="1"/>
          </p:cNvSpPr>
          <p:nvPr/>
        </p:nvSpPr>
        <p:spPr bwMode="auto">
          <a:xfrm>
            <a:off x="228600" y="4495800"/>
            <a:ext cx="8763000" cy="1616075"/>
          </a:xfrm>
          <a:prstGeom prst="rect">
            <a:avLst/>
          </a:prstGeom>
          <a:noFill/>
          <a:ln w="9525">
            <a:noFill/>
            <a:miter lim="800000"/>
            <a:headEnd/>
            <a:tailEnd/>
          </a:ln>
        </p:spPr>
        <p:txBody>
          <a:bodyPr>
            <a:prstTxWarp prst="textNoShape">
              <a:avLst/>
            </a:prstTxWarp>
            <a:spAutoFit/>
          </a:bodyPr>
          <a:lstStyle/>
          <a:p>
            <a:r>
              <a:rPr lang="en-US" sz="2000" b="0"/>
              <a:t>Adult production:</a:t>
            </a:r>
          </a:p>
          <a:p>
            <a:endParaRPr lang="en-US" sz="2000" b="0"/>
          </a:p>
          <a:p>
            <a:r>
              <a:rPr lang="en-US" sz="2000" b="0"/>
              <a:t>	“I want </a:t>
            </a:r>
            <a:r>
              <a:rPr lang="en-US" sz="2000" b="0">
                <a:solidFill>
                  <a:schemeClr val="bg2"/>
                </a:solidFill>
              </a:rPr>
              <a:t>the pirate</a:t>
            </a:r>
            <a:r>
              <a:rPr lang="en-US" sz="2000" b="0"/>
              <a:t> to win.”  (90%)</a:t>
            </a:r>
          </a:p>
          <a:p>
            <a:r>
              <a:rPr lang="en-US" sz="2000" b="0"/>
              <a:t>	</a:t>
            </a:r>
          </a:p>
          <a:p>
            <a:r>
              <a:rPr lang="en-US" sz="2000" b="0"/>
              <a:t>	“I want </a:t>
            </a:r>
            <a:r>
              <a:rPr lang="en-US" sz="2000" b="0">
                <a:solidFill>
                  <a:schemeClr val="bg2"/>
                </a:solidFill>
              </a:rPr>
              <a:t>pirate</a:t>
            </a:r>
            <a:r>
              <a:rPr lang="en-US" sz="2000" b="0"/>
              <a:t> to win.”	  (10%)</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65700" name="Rectangle 4"/>
          <p:cNvSpPr>
            <a:spLocks noGrp="1" noChangeArrowheads="1"/>
          </p:cNvSpPr>
          <p:nvPr>
            <p:ph type="title"/>
          </p:nvPr>
        </p:nvSpPr>
        <p:spPr>
          <a:xfrm>
            <a:off x="0" y="0"/>
            <a:ext cx="9144000" cy="1143000"/>
          </a:xfrm>
          <a:noFill/>
          <a:ln/>
        </p:spPr>
        <p:txBody>
          <a:bodyPr/>
          <a:lstStyle/>
          <a:p>
            <a:r>
              <a:rPr lang="en-US" sz="3200"/>
              <a:t>…but maybe not as much as we think</a:t>
            </a:r>
            <a:endParaRPr lang="en-US" sz="3200">
              <a:sym typeface="Symbol" pitchFamily="-84" charset="2"/>
            </a:endParaRPr>
          </a:p>
        </p:txBody>
      </p:sp>
      <p:sp>
        <p:nvSpPr>
          <p:cNvPr id="1565701" name="Text Box 5"/>
          <p:cNvSpPr txBox="1">
            <a:spLocks noChangeArrowheads="1"/>
          </p:cNvSpPr>
          <p:nvPr/>
        </p:nvSpPr>
        <p:spPr bwMode="auto">
          <a:xfrm>
            <a:off x="304800" y="1219200"/>
            <a:ext cx="8458200" cy="1431925"/>
          </a:xfrm>
          <a:prstGeom prst="rect">
            <a:avLst/>
          </a:prstGeom>
          <a:noFill/>
          <a:ln w="9525">
            <a:noFill/>
            <a:miter lim="800000"/>
            <a:headEnd/>
            <a:tailEnd/>
          </a:ln>
        </p:spPr>
        <p:txBody>
          <a:bodyPr>
            <a:prstTxWarp prst="textNoShape">
              <a:avLst/>
            </a:prstTxWarp>
            <a:spAutoFit/>
          </a:bodyPr>
          <a:lstStyle/>
          <a:p>
            <a:endParaRPr lang="en-US" sz="2000" b="0"/>
          </a:p>
          <a:p>
            <a:r>
              <a:rPr lang="en-US" b="0">
                <a:solidFill>
                  <a:schemeClr val="bg2"/>
                </a:solidFill>
              </a:rPr>
              <a:t>Hudson Kam &amp; Newport (2009): Children still differ from adults in </a:t>
            </a:r>
            <a:r>
              <a:rPr lang="en-US" b="0" i="1">
                <a:solidFill>
                  <a:schemeClr val="bg2"/>
                </a:solidFill>
              </a:rPr>
              <a:t>what</a:t>
            </a:r>
            <a:r>
              <a:rPr lang="en-US" b="0">
                <a:solidFill>
                  <a:schemeClr val="bg2"/>
                </a:solidFill>
              </a:rPr>
              <a:t> they generalize.</a:t>
            </a:r>
            <a:r>
              <a:rPr lang="en-US" sz="2000" b="0"/>
              <a:t> </a:t>
            </a:r>
          </a:p>
          <a:p>
            <a:endParaRPr lang="en-US" sz="2000" b="0"/>
          </a:p>
        </p:txBody>
      </p:sp>
      <p:sp>
        <p:nvSpPr>
          <p:cNvPr id="1565702" name="Rectangle 6"/>
          <p:cNvSpPr>
            <a:spLocks noChangeArrowheads="1"/>
          </p:cNvSpPr>
          <p:nvPr/>
        </p:nvSpPr>
        <p:spPr bwMode="auto">
          <a:xfrm>
            <a:off x="381000" y="2667000"/>
            <a:ext cx="8763000" cy="1311275"/>
          </a:xfrm>
          <a:prstGeom prst="rect">
            <a:avLst/>
          </a:prstGeom>
          <a:noFill/>
          <a:ln w="9525">
            <a:noFill/>
            <a:miter lim="800000"/>
            <a:headEnd/>
            <a:tailEnd/>
          </a:ln>
        </p:spPr>
        <p:txBody>
          <a:bodyPr>
            <a:prstTxWarp prst="textNoShape">
              <a:avLst/>
            </a:prstTxWarp>
            <a:spAutoFit/>
          </a:bodyPr>
          <a:lstStyle/>
          <a:p>
            <a:r>
              <a:rPr lang="en-US" sz="2000" b="0"/>
              <a:t>When presented with inconsistent input but with one determiner being dominant (used 60% of the time as compared to others used 20% or less of the time), </a:t>
            </a:r>
            <a:r>
              <a:rPr lang="en-US" sz="2000" b="0">
                <a:solidFill>
                  <a:schemeClr val="bg2"/>
                </a:solidFill>
              </a:rPr>
              <a:t>child learners often generalized</a:t>
            </a:r>
            <a:r>
              <a:rPr lang="en-US" sz="2000" b="0"/>
              <a:t> </a:t>
            </a:r>
            <a:r>
              <a:rPr lang="en-US" sz="2000" b="0">
                <a:solidFill>
                  <a:schemeClr val="bg2"/>
                </a:solidFill>
              </a:rPr>
              <a:t>one determiner</a:t>
            </a:r>
            <a:r>
              <a:rPr lang="en-US" sz="2000" b="0"/>
              <a:t> (even if it wasn’t the dominant one) and used it nearly all the time (ex: 90%).  </a:t>
            </a:r>
          </a:p>
        </p:txBody>
      </p:sp>
      <p:sp>
        <p:nvSpPr>
          <p:cNvPr id="1565703" name="Rectangle 7"/>
          <p:cNvSpPr>
            <a:spLocks noChangeArrowheads="1"/>
          </p:cNvSpPr>
          <p:nvPr/>
        </p:nvSpPr>
        <p:spPr bwMode="auto">
          <a:xfrm>
            <a:off x="228600" y="4495800"/>
            <a:ext cx="8763000" cy="1616075"/>
          </a:xfrm>
          <a:prstGeom prst="rect">
            <a:avLst/>
          </a:prstGeom>
          <a:noFill/>
          <a:ln w="9525">
            <a:noFill/>
            <a:miter lim="800000"/>
            <a:headEnd/>
            <a:tailEnd/>
          </a:ln>
        </p:spPr>
        <p:txBody>
          <a:bodyPr>
            <a:prstTxWarp prst="textNoShape">
              <a:avLst/>
            </a:prstTxWarp>
            <a:spAutoFit/>
          </a:bodyPr>
          <a:lstStyle/>
          <a:p>
            <a:r>
              <a:rPr lang="en-US" sz="2000" b="0"/>
              <a:t>Child production:</a:t>
            </a:r>
          </a:p>
          <a:p>
            <a:endParaRPr lang="en-US" sz="2000" b="0"/>
          </a:p>
          <a:p>
            <a:r>
              <a:rPr lang="en-US" sz="2000" b="0"/>
              <a:t>	“I want </a:t>
            </a:r>
            <a:r>
              <a:rPr lang="en-US" sz="2000" b="0">
                <a:solidFill>
                  <a:schemeClr val="bg2"/>
                </a:solidFill>
              </a:rPr>
              <a:t>pirate</a:t>
            </a:r>
            <a:r>
              <a:rPr lang="en-US" sz="2000" b="0"/>
              <a:t> to win.”  		(10%)</a:t>
            </a:r>
          </a:p>
          <a:p>
            <a:r>
              <a:rPr lang="en-US" sz="2000" b="0"/>
              <a:t>	</a:t>
            </a:r>
          </a:p>
          <a:p>
            <a:r>
              <a:rPr lang="en-US" sz="2000" b="0"/>
              <a:t>	“I want </a:t>
            </a:r>
            <a:r>
              <a:rPr lang="en-US" sz="2000" b="0">
                <a:solidFill>
                  <a:schemeClr val="bg2"/>
                </a:solidFill>
              </a:rPr>
              <a:t>this</a:t>
            </a:r>
            <a:r>
              <a:rPr lang="en-US" sz="2000" b="0"/>
              <a:t> </a:t>
            </a:r>
            <a:r>
              <a:rPr lang="en-US" sz="2000" b="0">
                <a:solidFill>
                  <a:schemeClr val="bg2"/>
                </a:solidFill>
              </a:rPr>
              <a:t>pirate</a:t>
            </a:r>
            <a:r>
              <a:rPr lang="en-US" sz="2000" b="0"/>
              <a:t> to win.”	(90%)</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4498" name="Rectangle 2"/>
          <p:cNvSpPr>
            <a:spLocks noGrp="1" noChangeArrowheads="1"/>
          </p:cNvSpPr>
          <p:nvPr>
            <p:ph type="title"/>
          </p:nvPr>
        </p:nvSpPr>
        <p:spPr>
          <a:xfrm>
            <a:off x="0" y="0"/>
            <a:ext cx="9144000" cy="1143000"/>
          </a:xfrm>
          <a:noFill/>
          <a:ln/>
        </p:spPr>
        <p:txBody>
          <a:bodyPr/>
          <a:lstStyle/>
          <a:p>
            <a:r>
              <a:rPr lang="en-US" sz="3200"/>
              <a:t>Artificial Language Similar To Real Language?</a:t>
            </a:r>
            <a:endParaRPr lang="en-US" sz="3200">
              <a:sym typeface="Symbol" pitchFamily="-84" charset="2"/>
            </a:endParaRPr>
          </a:p>
        </p:txBody>
      </p:sp>
      <p:sp>
        <p:nvSpPr>
          <p:cNvPr id="1514499" name="Text Box 3"/>
          <p:cNvSpPr txBox="1">
            <a:spLocks noChangeArrowheads="1"/>
          </p:cNvSpPr>
          <p:nvPr/>
        </p:nvSpPr>
        <p:spPr bwMode="auto">
          <a:xfrm>
            <a:off x="152400" y="1371600"/>
            <a:ext cx="8763000" cy="4506913"/>
          </a:xfrm>
          <a:prstGeom prst="rect">
            <a:avLst/>
          </a:prstGeom>
          <a:noFill/>
          <a:ln w="9525">
            <a:noFill/>
            <a:miter lim="800000"/>
            <a:headEnd/>
            <a:tailEnd/>
          </a:ln>
        </p:spPr>
        <p:txBody>
          <a:bodyPr>
            <a:prstTxWarp prst="textNoShape">
              <a:avLst/>
            </a:prstTxWarp>
            <a:spAutoFit/>
          </a:bodyPr>
          <a:lstStyle/>
          <a:p>
            <a:r>
              <a:rPr lang="en-US" b="0"/>
              <a:t>Properties of the artificial language that are similar to real language properties</a:t>
            </a:r>
            <a:endParaRPr lang="en-US" sz="2200" b="0"/>
          </a:p>
          <a:p>
            <a:endParaRPr lang="en-US" sz="2200" b="0"/>
          </a:p>
          <a:p>
            <a:r>
              <a:rPr lang="en-US" sz="2200" b="0">
                <a:solidFill>
                  <a:schemeClr val="accent1"/>
                </a:solidFill>
              </a:rPr>
              <a:t>optional</a:t>
            </a:r>
            <a:r>
              <a:rPr lang="en-US" sz="2200" b="0"/>
              <a:t> phrases (</a:t>
            </a:r>
            <a:r>
              <a:rPr lang="en-US" sz="2200" b="0">
                <a:solidFill>
                  <a:schemeClr val="tx2"/>
                </a:solidFill>
              </a:rPr>
              <a:t>the goblin</a:t>
            </a:r>
            <a:r>
              <a:rPr lang="en-US" sz="2200" b="0">
                <a:solidFill>
                  <a:srgbClr val="66FF5D"/>
                </a:solidFill>
              </a:rPr>
              <a:t>  </a:t>
            </a:r>
            <a:r>
              <a:rPr lang="en-US" sz="2200" b="0">
                <a:solidFill>
                  <a:schemeClr val="accent2"/>
                </a:solidFill>
              </a:rPr>
              <a:t>chased</a:t>
            </a:r>
            <a:r>
              <a:rPr lang="en-US" sz="2200" b="0"/>
              <a:t>   </a:t>
            </a:r>
            <a:r>
              <a:rPr lang="en-US" sz="2200" b="0">
                <a:solidFill>
                  <a:schemeClr val="tx2"/>
                </a:solidFill>
              </a:rPr>
              <a:t>a chicken</a:t>
            </a:r>
            <a:r>
              <a:rPr lang="en-US" sz="2200" b="0">
                <a:solidFill>
                  <a:srgbClr val="66FF5D"/>
                </a:solidFill>
              </a:rPr>
              <a:t> </a:t>
            </a:r>
            <a:r>
              <a:rPr lang="en-US" sz="2200" b="0" i="1">
                <a:solidFill>
                  <a:schemeClr val="accent1"/>
                </a:solidFill>
              </a:rPr>
              <a:t>in the castle</a:t>
            </a:r>
            <a:r>
              <a:rPr lang="en-US" sz="2200" b="0"/>
              <a:t>)</a:t>
            </a:r>
          </a:p>
          <a:p>
            <a:r>
              <a:rPr lang="en-US" sz="2200" b="0"/>
              <a:t>				</a:t>
            </a:r>
            <a:r>
              <a:rPr lang="en-US" sz="2200" b="0" i="1">
                <a:solidFill>
                  <a:schemeClr val="accent1"/>
                </a:solidFill>
              </a:rPr>
              <a:t>PP</a:t>
            </a:r>
            <a:r>
              <a:rPr lang="en-US" sz="2200" b="0" i="1"/>
              <a:t> is optional in the sentence</a:t>
            </a:r>
            <a:endParaRPr lang="en-US" sz="2200" b="0">
              <a:solidFill>
                <a:srgbClr val="66FF5D"/>
              </a:solidFill>
            </a:endParaRPr>
          </a:p>
          <a:p>
            <a:endParaRPr lang="en-US" sz="2200" b="0">
              <a:solidFill>
                <a:srgbClr val="66FF5D"/>
              </a:solidFill>
            </a:endParaRPr>
          </a:p>
          <a:p>
            <a:r>
              <a:rPr lang="en-US" sz="2200" b="0">
                <a:solidFill>
                  <a:schemeClr val="tx2"/>
                </a:solidFill>
              </a:rPr>
              <a:t>repeated</a:t>
            </a:r>
            <a:r>
              <a:rPr lang="en-US" sz="2200" b="0"/>
              <a:t> phrases (</a:t>
            </a:r>
            <a:r>
              <a:rPr lang="en-US" sz="2200" b="0">
                <a:solidFill>
                  <a:schemeClr val="tx2"/>
                </a:solidFill>
              </a:rPr>
              <a:t>NP</a:t>
            </a:r>
            <a:r>
              <a:rPr lang="en-US" sz="2200" b="0">
                <a:solidFill>
                  <a:srgbClr val="66FF5D"/>
                </a:solidFill>
              </a:rPr>
              <a:t>              </a:t>
            </a:r>
            <a:r>
              <a:rPr lang="en-US" sz="2200" b="0">
                <a:solidFill>
                  <a:schemeClr val="accent2"/>
                </a:solidFill>
              </a:rPr>
              <a:t>Verb</a:t>
            </a:r>
            <a:r>
              <a:rPr lang="en-US" sz="2200" b="0"/>
              <a:t>    </a:t>
            </a:r>
            <a:r>
              <a:rPr lang="en-US" sz="2200" b="0">
                <a:solidFill>
                  <a:srgbClr val="66FF5D"/>
                </a:solidFill>
              </a:rPr>
              <a:t>     </a:t>
            </a:r>
            <a:r>
              <a:rPr lang="en-US" sz="2200" b="0">
                <a:solidFill>
                  <a:schemeClr val="tx2"/>
                </a:solidFill>
              </a:rPr>
              <a:t>NP</a:t>
            </a:r>
            <a:r>
              <a:rPr lang="en-US" sz="2200" b="0">
                <a:solidFill>
                  <a:srgbClr val="66FF5D"/>
                </a:solidFill>
              </a:rPr>
              <a:t>       </a:t>
            </a:r>
            <a:r>
              <a:rPr lang="en-US" sz="2200" b="0">
                <a:solidFill>
                  <a:schemeClr val="accent1"/>
                </a:solidFill>
              </a:rPr>
              <a:t>PP</a:t>
            </a:r>
            <a:r>
              <a:rPr lang="en-US" sz="2200" b="0"/>
              <a:t>)</a:t>
            </a:r>
          </a:p>
          <a:p>
            <a:r>
              <a:rPr lang="en-US" sz="2200" b="0">
                <a:solidFill>
                  <a:srgbClr val="F25BFF"/>
                </a:solidFill>
              </a:rPr>
              <a:t>		</a:t>
            </a:r>
            <a:r>
              <a:rPr lang="en-US" sz="2200" b="0" i="1"/>
              <a:t>More than one </a:t>
            </a:r>
            <a:r>
              <a:rPr lang="en-US" sz="2200" b="0" i="1">
                <a:solidFill>
                  <a:schemeClr val="tx2"/>
                </a:solidFill>
              </a:rPr>
              <a:t>NP</a:t>
            </a:r>
            <a:r>
              <a:rPr lang="en-US" sz="2200" b="0" i="1"/>
              <a:t> is used in the sentence</a:t>
            </a:r>
            <a:endParaRPr lang="en-US" sz="2200" b="0">
              <a:solidFill>
                <a:srgbClr val="F25BFF"/>
              </a:solidFill>
            </a:endParaRPr>
          </a:p>
          <a:p>
            <a:endParaRPr lang="en-US" sz="2200" b="0">
              <a:solidFill>
                <a:srgbClr val="F25BFF"/>
              </a:solidFill>
            </a:endParaRPr>
          </a:p>
          <a:p>
            <a:r>
              <a:rPr lang="en-US" sz="2200" b="0">
                <a:solidFill>
                  <a:schemeClr val="accent2"/>
                </a:solidFill>
              </a:rPr>
              <a:t>moved</a:t>
            </a:r>
            <a:r>
              <a:rPr lang="en-US" sz="2200" b="0"/>
              <a:t> phrases (</a:t>
            </a:r>
            <a:r>
              <a:rPr lang="en-US" sz="2200" b="0">
                <a:solidFill>
                  <a:schemeClr val="accent1"/>
                </a:solidFill>
              </a:rPr>
              <a:t>In the castle</a:t>
            </a:r>
            <a:r>
              <a:rPr lang="en-US" sz="2200" b="0"/>
              <a:t> the goblin chased a chicken)</a:t>
            </a:r>
          </a:p>
          <a:p>
            <a:r>
              <a:rPr lang="en-US" sz="2200" b="0"/>
              <a:t>		</a:t>
            </a:r>
            <a:r>
              <a:rPr lang="en-US" sz="2200" b="0" i="1">
                <a:solidFill>
                  <a:schemeClr val="accent1"/>
                </a:solidFill>
              </a:rPr>
              <a:t>PP</a:t>
            </a:r>
            <a:r>
              <a:rPr lang="en-US" sz="2200" b="0" i="1"/>
              <a:t> is moved to the front of the sentence</a:t>
            </a:r>
            <a:endParaRPr lang="en-US" sz="2200" b="0"/>
          </a:p>
          <a:p>
            <a:endParaRPr lang="en-US" sz="2200" b="0"/>
          </a:p>
          <a:p>
            <a:r>
              <a:rPr lang="en-US" sz="2200" b="0"/>
              <a:t>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6546" name="Rectangle 2"/>
          <p:cNvSpPr>
            <a:spLocks noGrp="1" noChangeArrowheads="1"/>
          </p:cNvSpPr>
          <p:nvPr>
            <p:ph type="title"/>
          </p:nvPr>
        </p:nvSpPr>
        <p:spPr>
          <a:xfrm>
            <a:off x="0" y="0"/>
            <a:ext cx="9144000" cy="1143000"/>
          </a:xfrm>
          <a:noFill/>
          <a:ln/>
        </p:spPr>
        <p:txBody>
          <a:bodyPr/>
          <a:lstStyle/>
          <a:p>
            <a:r>
              <a:rPr lang="en-US" sz="3200"/>
              <a:t>Artificial Language Experiments</a:t>
            </a:r>
            <a:endParaRPr lang="en-US" sz="3200">
              <a:sym typeface="Symbol" pitchFamily="-84" charset="2"/>
            </a:endParaRPr>
          </a:p>
        </p:txBody>
      </p:sp>
      <p:sp>
        <p:nvSpPr>
          <p:cNvPr id="1516547" name="Text Box 3"/>
          <p:cNvSpPr txBox="1">
            <a:spLocks noChangeArrowheads="1"/>
          </p:cNvSpPr>
          <p:nvPr/>
        </p:nvSpPr>
        <p:spPr bwMode="auto">
          <a:xfrm>
            <a:off x="457200" y="1528763"/>
            <a:ext cx="3792538" cy="457200"/>
          </a:xfrm>
          <a:prstGeom prst="rect">
            <a:avLst/>
          </a:prstGeom>
          <a:noFill/>
          <a:ln w="9525">
            <a:noFill/>
            <a:miter lim="800000"/>
            <a:headEnd/>
            <a:tailEnd/>
          </a:ln>
        </p:spPr>
        <p:txBody>
          <a:bodyPr wrap="none">
            <a:prstTxWarp prst="textNoShape">
              <a:avLst/>
            </a:prstTxWarp>
            <a:spAutoFit/>
          </a:bodyPr>
          <a:lstStyle/>
          <a:p>
            <a:r>
              <a:rPr lang="en-US" b="0"/>
              <a:t>Baseline pattern: </a:t>
            </a:r>
            <a:r>
              <a:rPr lang="en-US" b="0">
                <a:solidFill>
                  <a:schemeClr val="accent2"/>
                </a:solidFill>
              </a:rPr>
              <a:t>A</a:t>
            </a:r>
            <a:r>
              <a:rPr lang="en-US" b="0">
                <a:solidFill>
                  <a:srgbClr val="CA3109"/>
                </a:solidFill>
              </a:rPr>
              <a:t>B</a:t>
            </a:r>
            <a:r>
              <a:rPr lang="en-US" b="0">
                <a:solidFill>
                  <a:srgbClr val="BF881A"/>
                </a:solidFill>
              </a:rPr>
              <a:t>C</a:t>
            </a:r>
            <a:r>
              <a:rPr lang="en-US" b="0">
                <a:solidFill>
                  <a:schemeClr val="hlink"/>
                </a:solidFill>
              </a:rPr>
              <a:t>D</a:t>
            </a:r>
            <a:r>
              <a:rPr lang="en-US" b="0">
                <a:solidFill>
                  <a:schemeClr val="bg2"/>
                </a:solidFill>
              </a:rPr>
              <a:t>E</a:t>
            </a:r>
            <a:r>
              <a:rPr lang="en-US" b="0">
                <a:solidFill>
                  <a:schemeClr val="tx2"/>
                </a:solidFill>
              </a:rPr>
              <a:t>F</a:t>
            </a:r>
            <a:endParaRPr lang="en-US" b="0"/>
          </a:p>
        </p:txBody>
      </p:sp>
      <p:pic>
        <p:nvPicPr>
          <p:cNvPr id="1516548" name="Picture 4"/>
          <p:cNvPicPr>
            <a:picLocks noChangeAspect="1" noChangeArrowheads="1"/>
          </p:cNvPicPr>
          <p:nvPr/>
        </p:nvPicPr>
        <p:blipFill>
          <a:blip r:embed="rId3"/>
          <a:srcRect/>
          <a:stretch>
            <a:fillRect/>
          </a:stretch>
        </p:blipFill>
        <p:spPr bwMode="auto">
          <a:xfrm>
            <a:off x="381000" y="3886200"/>
            <a:ext cx="8229600" cy="1714500"/>
          </a:xfrm>
          <a:prstGeom prst="rect">
            <a:avLst/>
          </a:prstGeom>
          <a:noFill/>
          <a:ln w="9525">
            <a:noFill/>
            <a:miter lim="800000"/>
            <a:headEnd/>
            <a:tailEnd/>
          </a:ln>
          <a:effectLst/>
        </p:spPr>
      </p:pic>
      <p:sp>
        <p:nvSpPr>
          <p:cNvPr id="1516549" name="Text Box 5"/>
          <p:cNvSpPr txBox="1">
            <a:spLocks noChangeArrowheads="1"/>
          </p:cNvSpPr>
          <p:nvPr/>
        </p:nvSpPr>
        <p:spPr bwMode="auto">
          <a:xfrm>
            <a:off x="4495800" y="2819400"/>
            <a:ext cx="4051300"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The</a:t>
            </a:r>
            <a:r>
              <a:rPr lang="en-US" sz="2200" b="0">
                <a:solidFill>
                  <a:srgbClr val="66FF5D"/>
                </a:solidFill>
              </a:rPr>
              <a:t> </a:t>
            </a:r>
            <a:r>
              <a:rPr lang="en-US" sz="2200" b="0">
                <a:solidFill>
                  <a:schemeClr val="tx2"/>
                </a:solidFill>
              </a:rPr>
              <a:t>goblin</a:t>
            </a:r>
            <a:r>
              <a:rPr lang="en-US" sz="2200" b="0">
                <a:solidFill>
                  <a:srgbClr val="66FF5D"/>
                </a:solidFill>
              </a:rPr>
              <a:t> </a:t>
            </a:r>
            <a:r>
              <a:rPr lang="en-US" sz="2200" b="0">
                <a:solidFill>
                  <a:schemeClr val="accent1"/>
                </a:solidFill>
              </a:rPr>
              <a:t>easily</a:t>
            </a:r>
            <a:r>
              <a:rPr lang="en-US" sz="2200" b="0">
                <a:solidFill>
                  <a:srgbClr val="AFDDFF"/>
                </a:solidFill>
              </a:rPr>
              <a:t> </a:t>
            </a:r>
            <a:r>
              <a:rPr lang="en-US" sz="2200" b="0">
                <a:solidFill>
                  <a:schemeClr val="accent2"/>
                </a:solidFill>
              </a:rPr>
              <a:t>steals</a:t>
            </a:r>
            <a:r>
              <a:rPr lang="en-US" sz="2200" b="0">
                <a:solidFill>
                  <a:srgbClr val="DDB4FF"/>
                </a:solidFill>
              </a:rPr>
              <a:t> </a:t>
            </a:r>
            <a:r>
              <a:rPr lang="en-US" sz="2200" b="0">
                <a:solidFill>
                  <a:schemeClr val="bg2"/>
                </a:solidFill>
              </a:rPr>
              <a:t>a</a:t>
            </a:r>
            <a:r>
              <a:rPr lang="en-US" sz="2200" b="0">
                <a:solidFill>
                  <a:srgbClr val="F25BFF"/>
                </a:solidFill>
              </a:rPr>
              <a:t> </a:t>
            </a:r>
            <a:r>
              <a:rPr lang="en-US" sz="2200" b="0">
                <a:solidFill>
                  <a:schemeClr val="tx2"/>
                </a:solidFill>
              </a:rPr>
              <a:t>child</a:t>
            </a:r>
            <a:r>
              <a:rPr lang="en-US" sz="2200" b="0"/>
              <a:t>.</a:t>
            </a:r>
          </a:p>
        </p:txBody>
      </p:sp>
      <p:sp>
        <p:nvSpPr>
          <p:cNvPr id="1516550" name="Text Box 6"/>
          <p:cNvSpPr txBox="1">
            <a:spLocks noChangeArrowheads="1"/>
          </p:cNvSpPr>
          <p:nvPr/>
        </p:nvSpPr>
        <p:spPr bwMode="auto">
          <a:xfrm>
            <a:off x="4572000" y="2362200"/>
            <a:ext cx="3879850" cy="427038"/>
          </a:xfrm>
          <a:prstGeom prst="rect">
            <a:avLst/>
          </a:prstGeom>
          <a:noFill/>
          <a:ln w="9525">
            <a:noFill/>
            <a:miter lim="800000"/>
            <a:headEnd/>
            <a:tailEnd/>
          </a:ln>
        </p:spPr>
        <p:txBody>
          <a:bodyPr wrap="none">
            <a:prstTxWarp prst="textNoShape">
              <a:avLst/>
            </a:prstTxWarp>
            <a:spAutoFit/>
          </a:bodyPr>
          <a:lstStyle/>
          <a:p>
            <a:r>
              <a:rPr lang="en-US" sz="2200" b="0">
                <a:solidFill>
                  <a:schemeClr val="bg2"/>
                </a:solidFill>
              </a:rPr>
              <a:t>A </a:t>
            </a:r>
            <a:r>
              <a:rPr lang="en-US" sz="2200" b="0">
                <a:solidFill>
                  <a:srgbClr val="F25BFF"/>
                </a:solidFill>
              </a:rPr>
              <a:t>      </a:t>
            </a:r>
            <a:r>
              <a:rPr lang="en-US" sz="2200" b="0">
                <a:solidFill>
                  <a:schemeClr val="tx2"/>
                </a:solidFill>
              </a:rPr>
              <a:t> B</a:t>
            </a:r>
            <a:r>
              <a:rPr lang="en-US" sz="2200" b="0">
                <a:solidFill>
                  <a:srgbClr val="66FF5D"/>
                </a:solidFill>
              </a:rPr>
              <a:t>      </a:t>
            </a:r>
            <a:r>
              <a:rPr lang="en-US" sz="2200" b="0">
                <a:solidFill>
                  <a:schemeClr val="accent1"/>
                </a:solidFill>
              </a:rPr>
              <a:t>C</a:t>
            </a:r>
            <a:r>
              <a:rPr lang="en-US" sz="2200" b="0">
                <a:solidFill>
                  <a:srgbClr val="AFDDFF"/>
                </a:solidFill>
              </a:rPr>
              <a:t>         </a:t>
            </a:r>
            <a:r>
              <a:rPr lang="en-US" sz="2200" b="0">
                <a:solidFill>
                  <a:schemeClr val="accent2"/>
                </a:solidFill>
              </a:rPr>
              <a:t>D</a:t>
            </a:r>
            <a:r>
              <a:rPr lang="en-US" sz="2200" b="0">
                <a:solidFill>
                  <a:srgbClr val="DDB4FF"/>
                </a:solidFill>
              </a:rPr>
              <a:t>    </a:t>
            </a:r>
            <a:r>
              <a:rPr lang="en-US" sz="2200" b="0">
                <a:solidFill>
                  <a:schemeClr val="bg2"/>
                </a:solidFill>
              </a:rPr>
              <a:t>E</a:t>
            </a:r>
            <a:r>
              <a:rPr lang="en-US" sz="2200" b="0">
                <a:solidFill>
                  <a:srgbClr val="F25BFF"/>
                </a:solidFill>
              </a:rPr>
              <a:t>      </a:t>
            </a:r>
            <a:r>
              <a:rPr lang="en-US" sz="2200" b="0">
                <a:solidFill>
                  <a:schemeClr val="tx2"/>
                </a:solidFill>
              </a:rPr>
              <a:t>F</a:t>
            </a:r>
            <a:endParaRPr lang="en-US" sz="2200" b="0"/>
          </a:p>
        </p:txBody>
      </p:sp>
      <p:sp>
        <p:nvSpPr>
          <p:cNvPr id="1516551" name="Text Box 7"/>
          <p:cNvSpPr txBox="1">
            <a:spLocks noChangeArrowheads="1"/>
          </p:cNvSpPr>
          <p:nvPr/>
        </p:nvSpPr>
        <p:spPr bwMode="auto">
          <a:xfrm>
            <a:off x="4937125" y="1724025"/>
            <a:ext cx="3098800" cy="457200"/>
          </a:xfrm>
          <a:prstGeom prst="rect">
            <a:avLst/>
          </a:prstGeom>
          <a:noFill/>
          <a:ln w="9525">
            <a:noFill/>
            <a:miter lim="800000"/>
            <a:headEnd/>
            <a:tailEnd/>
          </a:ln>
        </p:spPr>
        <p:txBody>
          <a:bodyPr wrap="none">
            <a:prstTxWarp prst="textNoShape">
              <a:avLst/>
            </a:prstTxWarp>
            <a:spAutoFit/>
          </a:bodyPr>
          <a:lstStyle/>
          <a:p>
            <a:r>
              <a:rPr lang="en-US" b="0"/>
              <a:t>real language parallel</a:t>
            </a:r>
          </a:p>
        </p:txBody>
      </p:sp>
      <p:sp>
        <p:nvSpPr>
          <p:cNvPr id="1516552" name="AutoShape 8"/>
          <p:cNvSpPr>
            <a:spLocks noChangeArrowheads="1"/>
          </p:cNvSpPr>
          <p:nvPr/>
        </p:nvSpPr>
        <p:spPr bwMode="auto">
          <a:xfrm>
            <a:off x="4343400" y="1600200"/>
            <a:ext cx="4572000" cy="1752600"/>
          </a:xfrm>
          <a:prstGeom prst="roundRect">
            <a:avLst>
              <a:gd name="adj" fmla="val 16667"/>
            </a:avLst>
          </a:prstGeom>
          <a:noFill/>
          <a:ln w="25400">
            <a:solidFill>
              <a:schemeClr val="tx1"/>
            </a:solidFill>
            <a:round/>
            <a:headEnd/>
            <a:tailEnd/>
          </a:ln>
        </p:spPr>
        <p:txBody>
          <a:bodyPr wrap="none" anchor="ctr">
            <a:prstTxWarp prst="textNoShape">
              <a:avLst/>
            </a:prstTxWarp>
          </a:bodyPr>
          <a:lstStyle/>
          <a:p>
            <a:endParaRPr lang="en-US"/>
          </a:p>
        </p:txBody>
      </p:sp>
      <p:sp>
        <p:nvSpPr>
          <p:cNvPr id="1516553" name="Text Box 9"/>
          <p:cNvSpPr txBox="1">
            <a:spLocks noChangeArrowheads="1"/>
          </p:cNvSpPr>
          <p:nvPr/>
        </p:nvSpPr>
        <p:spPr bwMode="auto">
          <a:xfrm>
            <a:off x="381000" y="5715000"/>
            <a:ext cx="8229600" cy="822325"/>
          </a:xfrm>
          <a:prstGeom prst="rect">
            <a:avLst/>
          </a:prstGeom>
          <a:noFill/>
          <a:ln w="9525">
            <a:noFill/>
            <a:miter lim="800000"/>
            <a:headEnd/>
            <a:tailEnd/>
          </a:ln>
        </p:spPr>
        <p:txBody>
          <a:bodyPr>
            <a:prstTxWarp prst="textNoShape">
              <a:avLst/>
            </a:prstTxWarp>
            <a:spAutoFit/>
          </a:bodyPr>
          <a:lstStyle/>
          <a:p>
            <a:r>
              <a:rPr lang="en-US" b="0"/>
              <a:t>		Artificial Language Phrases</a:t>
            </a:r>
          </a:p>
          <a:p>
            <a:r>
              <a:rPr lang="en-US" b="0">
                <a:solidFill>
                  <a:srgbClr val="F25BFF"/>
                </a:solidFill>
              </a:rPr>
              <a:t>        </a:t>
            </a:r>
            <a:r>
              <a:rPr lang="en-US" b="0">
                <a:solidFill>
                  <a:schemeClr val="accent2"/>
                </a:solidFill>
              </a:rPr>
              <a:t>A</a:t>
            </a:r>
            <a:r>
              <a:rPr lang="en-US" b="0">
                <a:solidFill>
                  <a:srgbClr val="CA3109"/>
                </a:solidFill>
              </a:rPr>
              <a:t>B</a:t>
            </a:r>
            <a:r>
              <a:rPr lang="en-US" b="0">
                <a:solidFill>
                  <a:srgbClr val="FBFF9F"/>
                </a:solidFill>
              </a:rPr>
              <a:t>			</a:t>
            </a:r>
            <a:r>
              <a:rPr lang="en-US" b="0">
                <a:solidFill>
                  <a:srgbClr val="BF881A"/>
                </a:solidFill>
              </a:rPr>
              <a:t>C</a:t>
            </a:r>
            <a:r>
              <a:rPr lang="en-US" b="0">
                <a:solidFill>
                  <a:schemeClr val="hlink"/>
                </a:solidFill>
              </a:rPr>
              <a:t>D</a:t>
            </a:r>
            <a:r>
              <a:rPr lang="en-US" b="0">
                <a:solidFill>
                  <a:srgbClr val="7AFFF0"/>
                </a:solidFill>
              </a:rPr>
              <a:t>			</a:t>
            </a:r>
            <a:r>
              <a:rPr lang="en-US" b="0">
                <a:solidFill>
                  <a:schemeClr val="bg2"/>
                </a:solidFill>
              </a:rPr>
              <a:t>E</a:t>
            </a:r>
            <a:r>
              <a:rPr lang="en-US" b="0">
                <a:solidFill>
                  <a:schemeClr val="tx2"/>
                </a:solidFill>
              </a:rPr>
              <a:t>F</a:t>
            </a:r>
            <a:endParaRPr lang="en-US" b="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18594" name="Rectangle 2"/>
          <p:cNvSpPr>
            <a:spLocks noGrp="1" noChangeArrowheads="1"/>
          </p:cNvSpPr>
          <p:nvPr>
            <p:ph type="title"/>
          </p:nvPr>
        </p:nvSpPr>
        <p:spPr>
          <a:xfrm>
            <a:off x="0" y="0"/>
            <a:ext cx="9144000" cy="1143000"/>
          </a:xfrm>
          <a:noFill/>
          <a:ln/>
        </p:spPr>
        <p:txBody>
          <a:bodyPr/>
          <a:lstStyle/>
          <a:p>
            <a:r>
              <a:rPr lang="en-US" sz="3200"/>
              <a:t>How do we tell if learning happened?</a:t>
            </a:r>
            <a:endParaRPr lang="en-US" sz="3200">
              <a:sym typeface="Symbol" pitchFamily="-84" charset="2"/>
            </a:endParaRPr>
          </a:p>
        </p:txBody>
      </p:sp>
      <p:sp>
        <p:nvSpPr>
          <p:cNvPr id="1518595" name="Text Box 3"/>
          <p:cNvSpPr txBox="1">
            <a:spLocks noChangeArrowheads="1"/>
          </p:cNvSpPr>
          <p:nvPr/>
        </p:nvSpPr>
        <p:spPr bwMode="auto">
          <a:xfrm>
            <a:off x="228600" y="1219200"/>
            <a:ext cx="8229600" cy="2282825"/>
          </a:xfrm>
          <a:prstGeom prst="rect">
            <a:avLst/>
          </a:prstGeom>
          <a:noFill/>
          <a:ln w="9525">
            <a:noFill/>
            <a:miter lim="800000"/>
            <a:headEnd/>
            <a:tailEnd/>
          </a:ln>
        </p:spPr>
        <p:txBody>
          <a:bodyPr>
            <a:prstTxWarp prst="textNoShape">
              <a:avLst/>
            </a:prstTxWarp>
            <a:spAutoFit/>
          </a:bodyPr>
          <a:lstStyle/>
          <a:p>
            <a:r>
              <a:rPr lang="en-US" b="0"/>
              <a:t>Baseline assessment: Can subjects actually realize all these nonsense words belong to 6 distinct categories?  </a:t>
            </a:r>
            <a:r>
              <a:rPr lang="en-US" b="0">
                <a:solidFill>
                  <a:schemeClr val="folHlink"/>
                </a:solidFill>
              </a:rPr>
              <a:t>Can they categorize?</a:t>
            </a:r>
            <a:r>
              <a:rPr lang="en-US" b="0"/>
              <a:t>  </a:t>
            </a:r>
          </a:p>
          <a:p>
            <a:endParaRPr lang="en-US" b="0"/>
          </a:p>
          <a:p>
            <a:endParaRPr lang="en-US" b="0"/>
          </a:p>
          <a:p>
            <a:r>
              <a:rPr lang="en-US" b="0"/>
              <a:t> </a:t>
            </a:r>
          </a:p>
        </p:txBody>
      </p:sp>
      <p:sp>
        <p:nvSpPr>
          <p:cNvPr id="1518596" name="Rectangle 4"/>
          <p:cNvSpPr>
            <a:spLocks noChangeArrowheads="1"/>
          </p:cNvSpPr>
          <p:nvPr/>
        </p:nvSpPr>
        <p:spPr bwMode="auto">
          <a:xfrm>
            <a:off x="914400" y="2590800"/>
            <a:ext cx="5519738" cy="822325"/>
          </a:xfrm>
          <a:prstGeom prst="rect">
            <a:avLst/>
          </a:prstGeom>
          <a:noFill/>
          <a:ln w="9525">
            <a:noFill/>
            <a:miter lim="800000"/>
            <a:headEnd/>
            <a:tailEnd/>
          </a:ln>
        </p:spPr>
        <p:txBody>
          <a:bodyPr wrap="none">
            <a:prstTxWarp prst="textNoShape">
              <a:avLst/>
            </a:prstTxWarp>
            <a:spAutoFit/>
          </a:bodyPr>
          <a:lstStyle/>
          <a:p>
            <a:r>
              <a:rPr lang="en-US" b="0">
                <a:solidFill>
                  <a:schemeClr val="accent2"/>
                </a:solidFill>
              </a:rPr>
              <a:t>kof</a:t>
            </a:r>
            <a:r>
              <a:rPr lang="en-US" b="0">
                <a:solidFill>
                  <a:srgbClr val="F25BFF"/>
                </a:solidFill>
              </a:rPr>
              <a:t> </a:t>
            </a:r>
            <a:r>
              <a:rPr lang="en-US" b="0">
                <a:solidFill>
                  <a:srgbClr val="CA3109"/>
                </a:solidFill>
              </a:rPr>
              <a:t>hox</a:t>
            </a:r>
            <a:r>
              <a:rPr lang="en-US" b="0"/>
              <a:t> </a:t>
            </a:r>
            <a:r>
              <a:rPr lang="en-US" b="0">
                <a:solidFill>
                  <a:srgbClr val="BF881A"/>
                </a:solidFill>
              </a:rPr>
              <a:t>jes</a:t>
            </a:r>
            <a:r>
              <a:rPr lang="en-US" b="0"/>
              <a:t> </a:t>
            </a:r>
            <a:r>
              <a:rPr lang="en-US" b="0">
                <a:solidFill>
                  <a:schemeClr val="hlink"/>
                </a:solidFill>
              </a:rPr>
              <a:t>sot</a:t>
            </a:r>
            <a:r>
              <a:rPr lang="en-US" b="0"/>
              <a:t> </a:t>
            </a:r>
            <a:r>
              <a:rPr lang="en-US" b="0">
                <a:solidFill>
                  <a:schemeClr val="bg2"/>
                </a:solidFill>
              </a:rPr>
              <a:t>fal</a:t>
            </a:r>
            <a:r>
              <a:rPr lang="en-US" b="0"/>
              <a:t> </a:t>
            </a:r>
            <a:r>
              <a:rPr lang="en-US" b="0">
                <a:solidFill>
                  <a:schemeClr val="tx2"/>
                </a:solidFill>
              </a:rPr>
              <a:t>ker</a:t>
            </a:r>
            <a:r>
              <a:rPr lang="en-US" b="0"/>
              <a:t>      is the same as</a:t>
            </a:r>
          </a:p>
          <a:p>
            <a:r>
              <a:rPr lang="en-US" b="0">
                <a:solidFill>
                  <a:schemeClr val="accent2"/>
                </a:solidFill>
              </a:rPr>
              <a:t>daz</a:t>
            </a:r>
            <a:r>
              <a:rPr lang="en-US" b="0">
                <a:solidFill>
                  <a:srgbClr val="F25BFF"/>
                </a:solidFill>
              </a:rPr>
              <a:t> </a:t>
            </a:r>
            <a:r>
              <a:rPr lang="en-US" b="0">
                <a:solidFill>
                  <a:srgbClr val="CA3109"/>
                </a:solidFill>
              </a:rPr>
              <a:t>neb</a:t>
            </a:r>
            <a:r>
              <a:rPr lang="en-US" b="0"/>
              <a:t> </a:t>
            </a:r>
            <a:r>
              <a:rPr lang="en-US" b="0">
                <a:solidFill>
                  <a:srgbClr val="BF881A"/>
                </a:solidFill>
              </a:rPr>
              <a:t>tid</a:t>
            </a:r>
            <a:r>
              <a:rPr lang="en-US" b="0"/>
              <a:t> </a:t>
            </a:r>
            <a:r>
              <a:rPr lang="en-US" b="0">
                <a:solidFill>
                  <a:schemeClr val="hlink"/>
                </a:solidFill>
              </a:rPr>
              <a:t>zor</a:t>
            </a:r>
            <a:r>
              <a:rPr lang="en-US" b="0">
                <a:solidFill>
                  <a:srgbClr val="7AFFF0"/>
                </a:solidFill>
              </a:rPr>
              <a:t> </a:t>
            </a:r>
            <a:r>
              <a:rPr lang="en-US" b="0">
                <a:solidFill>
                  <a:schemeClr val="bg2"/>
                </a:solidFill>
              </a:rPr>
              <a:t>rud</a:t>
            </a:r>
            <a:r>
              <a:rPr lang="en-US" b="0"/>
              <a:t> </a:t>
            </a:r>
            <a:r>
              <a:rPr lang="en-US" b="0">
                <a:solidFill>
                  <a:schemeClr val="tx2"/>
                </a:solidFill>
              </a:rPr>
              <a:t>sib</a:t>
            </a:r>
            <a:r>
              <a:rPr lang="en-US" b="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0642" name="Rectangle 2"/>
          <p:cNvSpPr>
            <a:spLocks noGrp="1" noChangeArrowheads="1"/>
          </p:cNvSpPr>
          <p:nvPr>
            <p:ph type="title"/>
          </p:nvPr>
        </p:nvSpPr>
        <p:spPr>
          <a:xfrm>
            <a:off x="0" y="0"/>
            <a:ext cx="9144000" cy="1143000"/>
          </a:xfrm>
          <a:noFill/>
          <a:ln/>
        </p:spPr>
        <p:txBody>
          <a:bodyPr/>
          <a:lstStyle/>
          <a:p>
            <a:r>
              <a:rPr lang="en-US" sz="3200"/>
              <a:t>How do we tell if learning happened?</a:t>
            </a:r>
            <a:endParaRPr lang="en-US" sz="3200">
              <a:sym typeface="Symbol" pitchFamily="-84" charset="2"/>
            </a:endParaRPr>
          </a:p>
        </p:txBody>
      </p:sp>
      <p:sp>
        <p:nvSpPr>
          <p:cNvPr id="1520643" name="Text Box 3"/>
          <p:cNvSpPr txBox="1">
            <a:spLocks noChangeArrowheads="1"/>
          </p:cNvSpPr>
          <p:nvPr/>
        </p:nvSpPr>
        <p:spPr bwMode="auto">
          <a:xfrm>
            <a:off x="228600" y="1219200"/>
            <a:ext cx="8229600" cy="4473575"/>
          </a:xfrm>
          <a:prstGeom prst="rect">
            <a:avLst/>
          </a:prstGeom>
          <a:noFill/>
          <a:ln w="9525">
            <a:noFill/>
            <a:miter lim="800000"/>
            <a:headEnd/>
            <a:tailEnd/>
          </a:ln>
        </p:spPr>
        <p:txBody>
          <a:bodyPr>
            <a:prstTxWarp prst="textNoShape">
              <a:avLst/>
            </a:prstTxWarp>
            <a:spAutoFit/>
          </a:bodyPr>
          <a:lstStyle/>
          <a:p>
            <a:r>
              <a:rPr lang="en-US" b="0"/>
              <a:t>Baseline assessment: Can subjects actually realize all these nonsense words belong to 6 distinct categories?  </a:t>
            </a:r>
            <a:r>
              <a:rPr lang="en-US" b="0">
                <a:solidFill>
                  <a:schemeClr val="folHlink"/>
                </a:solidFill>
              </a:rPr>
              <a:t>Can they categorize?</a:t>
            </a:r>
            <a:r>
              <a:rPr lang="en-US" b="0"/>
              <a:t>  </a:t>
            </a:r>
          </a:p>
          <a:p>
            <a:endParaRPr lang="en-US" b="0"/>
          </a:p>
          <a:p>
            <a:endParaRPr lang="en-US" b="0"/>
          </a:p>
          <a:p>
            <a:endParaRPr lang="en-US" b="0"/>
          </a:p>
          <a:p>
            <a:endParaRPr lang="en-US" b="0"/>
          </a:p>
          <a:p>
            <a:r>
              <a:rPr lang="en-US" b="0"/>
              <a:t>See if they can tell the difference between the correct order they were exposed to (</a:t>
            </a:r>
            <a:r>
              <a:rPr lang="en-US" b="0">
                <a:solidFill>
                  <a:schemeClr val="accent2"/>
                </a:solidFill>
              </a:rPr>
              <a:t>A</a:t>
            </a:r>
            <a:r>
              <a:rPr lang="en-US" b="0">
                <a:solidFill>
                  <a:srgbClr val="CA3109"/>
                </a:solidFill>
              </a:rPr>
              <a:t>B</a:t>
            </a:r>
            <a:r>
              <a:rPr lang="en-US" b="0">
                <a:solidFill>
                  <a:srgbClr val="BF881A"/>
                </a:solidFill>
              </a:rPr>
              <a:t>C</a:t>
            </a:r>
            <a:r>
              <a:rPr lang="en-US" b="0">
                <a:solidFill>
                  <a:schemeClr val="hlink"/>
                </a:solidFill>
              </a:rPr>
              <a:t>D</a:t>
            </a:r>
            <a:r>
              <a:rPr lang="en-US" b="0">
                <a:solidFill>
                  <a:schemeClr val="bg2"/>
                </a:solidFill>
              </a:rPr>
              <a:t>E</a:t>
            </a:r>
            <a:r>
              <a:rPr lang="en-US" b="0">
                <a:solidFill>
                  <a:schemeClr val="tx2"/>
                </a:solidFill>
              </a:rPr>
              <a:t>F</a:t>
            </a:r>
            <a:r>
              <a:rPr lang="en-US" b="0"/>
              <a:t>) and some other pattern they never heard (</a:t>
            </a:r>
            <a:r>
              <a:rPr lang="en-US" b="0">
                <a:solidFill>
                  <a:schemeClr val="accent2"/>
                </a:solidFill>
              </a:rPr>
              <a:t>A</a:t>
            </a:r>
            <a:r>
              <a:rPr lang="en-US" b="0">
                <a:solidFill>
                  <a:srgbClr val="CA3109"/>
                </a:solidFill>
              </a:rPr>
              <a:t>B</a:t>
            </a:r>
            <a:r>
              <a:rPr lang="en-US" b="0">
                <a:solidFill>
                  <a:srgbClr val="BF881A"/>
                </a:solidFill>
              </a:rPr>
              <a:t>C</a:t>
            </a:r>
            <a:r>
              <a:rPr lang="en-US" b="0">
                <a:solidFill>
                  <a:schemeClr val="hlink"/>
                </a:solidFill>
              </a:rPr>
              <a:t>D</a:t>
            </a:r>
            <a:r>
              <a:rPr lang="en-US" b="0">
                <a:solidFill>
                  <a:srgbClr val="BF881A"/>
                </a:solidFill>
              </a:rPr>
              <a:t>C</a:t>
            </a:r>
            <a:r>
              <a:rPr lang="en-US" b="0">
                <a:solidFill>
                  <a:schemeClr val="tx2"/>
                </a:solidFill>
              </a:rPr>
              <a:t>F</a:t>
            </a:r>
            <a:r>
              <a:rPr lang="en-US" b="0"/>
              <a:t>)</a:t>
            </a:r>
          </a:p>
          <a:p>
            <a:endParaRPr lang="en-US" b="0"/>
          </a:p>
          <a:p>
            <a:r>
              <a:rPr lang="en-US" b="0"/>
              <a:t> </a:t>
            </a:r>
          </a:p>
        </p:txBody>
      </p:sp>
      <p:sp>
        <p:nvSpPr>
          <p:cNvPr id="1520644" name="Rectangle 4"/>
          <p:cNvSpPr>
            <a:spLocks noChangeArrowheads="1"/>
          </p:cNvSpPr>
          <p:nvPr/>
        </p:nvSpPr>
        <p:spPr bwMode="auto">
          <a:xfrm>
            <a:off x="914400" y="5029200"/>
            <a:ext cx="4976813" cy="822325"/>
          </a:xfrm>
          <a:prstGeom prst="rect">
            <a:avLst/>
          </a:prstGeom>
          <a:noFill/>
          <a:ln w="9525">
            <a:noFill/>
            <a:miter lim="800000"/>
            <a:headEnd/>
            <a:tailEnd/>
          </a:ln>
        </p:spPr>
        <p:txBody>
          <a:bodyPr wrap="none">
            <a:prstTxWarp prst="textNoShape">
              <a:avLst/>
            </a:prstTxWarp>
            <a:spAutoFit/>
          </a:bodyPr>
          <a:lstStyle/>
          <a:p>
            <a:r>
              <a:rPr lang="en-US" b="0">
                <a:solidFill>
                  <a:schemeClr val="accent2"/>
                </a:solidFill>
              </a:rPr>
              <a:t>kof</a:t>
            </a:r>
            <a:r>
              <a:rPr lang="en-US" b="0">
                <a:solidFill>
                  <a:srgbClr val="F25BFF"/>
                </a:solidFill>
              </a:rPr>
              <a:t> </a:t>
            </a:r>
            <a:r>
              <a:rPr lang="en-US" b="0">
                <a:solidFill>
                  <a:srgbClr val="CA3109"/>
                </a:solidFill>
              </a:rPr>
              <a:t>hox</a:t>
            </a:r>
            <a:r>
              <a:rPr lang="en-US" b="0"/>
              <a:t> </a:t>
            </a:r>
            <a:r>
              <a:rPr lang="en-US" b="0">
                <a:solidFill>
                  <a:srgbClr val="BF881A"/>
                </a:solidFill>
              </a:rPr>
              <a:t>jes</a:t>
            </a:r>
            <a:r>
              <a:rPr lang="en-US" b="0"/>
              <a:t> </a:t>
            </a:r>
            <a:r>
              <a:rPr lang="en-US" b="0">
                <a:solidFill>
                  <a:schemeClr val="hlink"/>
                </a:solidFill>
              </a:rPr>
              <a:t>sot</a:t>
            </a:r>
            <a:r>
              <a:rPr lang="en-US" b="0"/>
              <a:t> </a:t>
            </a:r>
            <a:r>
              <a:rPr lang="en-US" b="0">
                <a:solidFill>
                  <a:schemeClr val="bg2"/>
                </a:solidFill>
              </a:rPr>
              <a:t>fal</a:t>
            </a:r>
            <a:r>
              <a:rPr lang="en-US" b="0"/>
              <a:t> </a:t>
            </a:r>
            <a:r>
              <a:rPr lang="en-US" b="0">
                <a:solidFill>
                  <a:schemeClr val="tx2"/>
                </a:solidFill>
              </a:rPr>
              <a:t>ker</a:t>
            </a:r>
            <a:r>
              <a:rPr lang="en-US" b="0"/>
              <a:t>     	is right</a:t>
            </a:r>
          </a:p>
          <a:p>
            <a:r>
              <a:rPr lang="en-US" b="0">
                <a:solidFill>
                  <a:schemeClr val="accent2"/>
                </a:solidFill>
              </a:rPr>
              <a:t>kof</a:t>
            </a:r>
            <a:r>
              <a:rPr lang="en-US" b="0">
                <a:solidFill>
                  <a:srgbClr val="F25BFF"/>
                </a:solidFill>
              </a:rPr>
              <a:t> </a:t>
            </a:r>
            <a:r>
              <a:rPr lang="en-US" b="0">
                <a:solidFill>
                  <a:srgbClr val="CA3109"/>
                </a:solidFill>
              </a:rPr>
              <a:t>hox</a:t>
            </a:r>
            <a:r>
              <a:rPr lang="en-US" b="0"/>
              <a:t> </a:t>
            </a:r>
            <a:r>
              <a:rPr lang="en-US" b="0">
                <a:solidFill>
                  <a:srgbClr val="BF881A"/>
                </a:solidFill>
              </a:rPr>
              <a:t>jes</a:t>
            </a:r>
            <a:r>
              <a:rPr lang="en-US" b="0"/>
              <a:t> </a:t>
            </a:r>
            <a:r>
              <a:rPr lang="en-US" b="0">
                <a:solidFill>
                  <a:schemeClr val="hlink"/>
                </a:solidFill>
              </a:rPr>
              <a:t>sot</a:t>
            </a:r>
            <a:r>
              <a:rPr lang="en-US" b="0"/>
              <a:t> </a:t>
            </a:r>
            <a:r>
              <a:rPr lang="en-US" b="0">
                <a:solidFill>
                  <a:srgbClr val="BF881A"/>
                </a:solidFill>
              </a:rPr>
              <a:t>rel</a:t>
            </a:r>
            <a:r>
              <a:rPr lang="en-US" b="0"/>
              <a:t> </a:t>
            </a:r>
            <a:r>
              <a:rPr lang="en-US" b="0">
                <a:solidFill>
                  <a:schemeClr val="tx2"/>
                </a:solidFill>
              </a:rPr>
              <a:t>ker</a:t>
            </a:r>
            <a:r>
              <a:rPr lang="en-US" b="0">
                <a:solidFill>
                  <a:srgbClr val="DDB4FF"/>
                </a:solidFill>
              </a:rPr>
              <a:t>	</a:t>
            </a:r>
            <a:r>
              <a:rPr lang="en-US" b="0"/>
              <a:t>is wrong</a:t>
            </a:r>
            <a:endParaRPr lang="en-US" b="0">
              <a:solidFill>
                <a:srgbClr val="DDB4FF"/>
              </a:solidFill>
            </a:endParaRPr>
          </a:p>
        </p:txBody>
      </p:sp>
      <p:sp>
        <p:nvSpPr>
          <p:cNvPr id="1520645" name="Rectangle 5"/>
          <p:cNvSpPr>
            <a:spLocks noChangeArrowheads="1"/>
          </p:cNvSpPr>
          <p:nvPr/>
        </p:nvSpPr>
        <p:spPr bwMode="auto">
          <a:xfrm>
            <a:off x="914400" y="2590800"/>
            <a:ext cx="5519738" cy="822325"/>
          </a:xfrm>
          <a:prstGeom prst="rect">
            <a:avLst/>
          </a:prstGeom>
          <a:noFill/>
          <a:ln w="9525">
            <a:noFill/>
            <a:miter lim="800000"/>
            <a:headEnd/>
            <a:tailEnd/>
          </a:ln>
        </p:spPr>
        <p:txBody>
          <a:bodyPr wrap="none">
            <a:prstTxWarp prst="textNoShape">
              <a:avLst/>
            </a:prstTxWarp>
            <a:spAutoFit/>
          </a:bodyPr>
          <a:lstStyle/>
          <a:p>
            <a:r>
              <a:rPr lang="en-US" b="0">
                <a:solidFill>
                  <a:schemeClr val="accent2"/>
                </a:solidFill>
              </a:rPr>
              <a:t>kof</a:t>
            </a:r>
            <a:r>
              <a:rPr lang="en-US" b="0">
                <a:solidFill>
                  <a:srgbClr val="F25BFF"/>
                </a:solidFill>
              </a:rPr>
              <a:t> </a:t>
            </a:r>
            <a:r>
              <a:rPr lang="en-US" b="0">
                <a:solidFill>
                  <a:srgbClr val="CA3109"/>
                </a:solidFill>
              </a:rPr>
              <a:t>hox</a:t>
            </a:r>
            <a:r>
              <a:rPr lang="en-US" b="0"/>
              <a:t> </a:t>
            </a:r>
            <a:r>
              <a:rPr lang="en-US" b="0">
                <a:solidFill>
                  <a:srgbClr val="BF881A"/>
                </a:solidFill>
              </a:rPr>
              <a:t>jes</a:t>
            </a:r>
            <a:r>
              <a:rPr lang="en-US" b="0"/>
              <a:t> </a:t>
            </a:r>
            <a:r>
              <a:rPr lang="en-US" b="0">
                <a:solidFill>
                  <a:schemeClr val="hlink"/>
                </a:solidFill>
              </a:rPr>
              <a:t>sot</a:t>
            </a:r>
            <a:r>
              <a:rPr lang="en-US" b="0"/>
              <a:t> </a:t>
            </a:r>
            <a:r>
              <a:rPr lang="en-US" b="0">
                <a:solidFill>
                  <a:schemeClr val="bg2"/>
                </a:solidFill>
              </a:rPr>
              <a:t>fal</a:t>
            </a:r>
            <a:r>
              <a:rPr lang="en-US" b="0"/>
              <a:t> </a:t>
            </a:r>
            <a:r>
              <a:rPr lang="en-US" b="0">
                <a:solidFill>
                  <a:schemeClr val="tx2"/>
                </a:solidFill>
              </a:rPr>
              <a:t>ker</a:t>
            </a:r>
            <a:r>
              <a:rPr lang="en-US" b="0"/>
              <a:t>      is the same as</a:t>
            </a:r>
          </a:p>
          <a:p>
            <a:r>
              <a:rPr lang="en-US" b="0">
                <a:solidFill>
                  <a:schemeClr val="accent2"/>
                </a:solidFill>
              </a:rPr>
              <a:t>daz</a:t>
            </a:r>
            <a:r>
              <a:rPr lang="en-US" b="0">
                <a:solidFill>
                  <a:srgbClr val="F25BFF"/>
                </a:solidFill>
              </a:rPr>
              <a:t> </a:t>
            </a:r>
            <a:r>
              <a:rPr lang="en-US" b="0">
                <a:solidFill>
                  <a:srgbClr val="CA3109"/>
                </a:solidFill>
              </a:rPr>
              <a:t>neb</a:t>
            </a:r>
            <a:r>
              <a:rPr lang="en-US" b="0"/>
              <a:t> </a:t>
            </a:r>
            <a:r>
              <a:rPr lang="en-US" b="0">
                <a:solidFill>
                  <a:srgbClr val="BF881A"/>
                </a:solidFill>
              </a:rPr>
              <a:t>tid</a:t>
            </a:r>
            <a:r>
              <a:rPr lang="en-US" b="0"/>
              <a:t> </a:t>
            </a:r>
            <a:r>
              <a:rPr lang="en-US" b="0">
                <a:solidFill>
                  <a:schemeClr val="hlink"/>
                </a:solidFill>
              </a:rPr>
              <a:t>zor</a:t>
            </a:r>
            <a:r>
              <a:rPr lang="en-US" b="0">
                <a:solidFill>
                  <a:srgbClr val="7AFFF0"/>
                </a:solidFill>
              </a:rPr>
              <a:t> </a:t>
            </a:r>
            <a:r>
              <a:rPr lang="en-US" b="0">
                <a:solidFill>
                  <a:schemeClr val="bg2"/>
                </a:solidFill>
              </a:rPr>
              <a:t>rud</a:t>
            </a:r>
            <a:r>
              <a:rPr lang="en-US" b="0"/>
              <a:t> </a:t>
            </a:r>
            <a:r>
              <a:rPr lang="en-US" b="0">
                <a:solidFill>
                  <a:schemeClr val="tx2"/>
                </a:solidFill>
              </a:rPr>
              <a:t>sib</a:t>
            </a:r>
            <a:r>
              <a:rPr lang="en-US" b="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2690" name="Rectangle 2"/>
          <p:cNvSpPr>
            <a:spLocks noGrp="1" noChangeArrowheads="1"/>
          </p:cNvSpPr>
          <p:nvPr>
            <p:ph type="title"/>
          </p:nvPr>
        </p:nvSpPr>
        <p:spPr>
          <a:xfrm>
            <a:off x="0" y="0"/>
            <a:ext cx="9144000" cy="1143000"/>
          </a:xfrm>
          <a:noFill/>
          <a:ln/>
        </p:spPr>
        <p:txBody>
          <a:bodyPr/>
          <a:lstStyle/>
          <a:p>
            <a:r>
              <a:rPr lang="en-US" sz="3200"/>
              <a:t>How do we tell if learning happened?</a:t>
            </a:r>
            <a:endParaRPr lang="en-US" sz="3200">
              <a:sym typeface="Symbol" pitchFamily="-84" charset="2"/>
            </a:endParaRPr>
          </a:p>
        </p:txBody>
      </p:sp>
      <p:sp>
        <p:nvSpPr>
          <p:cNvPr id="1522691" name="Text Box 3"/>
          <p:cNvSpPr txBox="1">
            <a:spLocks noChangeArrowheads="1"/>
          </p:cNvSpPr>
          <p:nvPr/>
        </p:nvSpPr>
        <p:spPr bwMode="auto">
          <a:xfrm>
            <a:off x="381000" y="2466975"/>
            <a:ext cx="7748588" cy="1431925"/>
          </a:xfrm>
          <a:prstGeom prst="rect">
            <a:avLst/>
          </a:prstGeom>
          <a:noFill/>
          <a:ln w="9525">
            <a:noFill/>
            <a:miter lim="800000"/>
            <a:headEnd/>
            <a:tailEnd/>
          </a:ln>
        </p:spPr>
        <p:txBody>
          <a:bodyPr wrap="none">
            <a:prstTxWarp prst="textNoShape">
              <a:avLst/>
            </a:prstTxWarp>
            <a:spAutoFit/>
          </a:bodyPr>
          <a:lstStyle/>
          <a:p>
            <a:r>
              <a:rPr lang="en-US" sz="2200" b="0"/>
              <a:t>Example: test between </a:t>
            </a:r>
            <a:r>
              <a:rPr lang="en-US" sz="2200" b="0">
                <a:solidFill>
                  <a:schemeClr val="accent2"/>
                </a:solidFill>
              </a:rPr>
              <a:t>A</a:t>
            </a:r>
            <a:r>
              <a:rPr lang="en-US" sz="2200" b="0">
                <a:solidFill>
                  <a:srgbClr val="CA3109"/>
                </a:solidFill>
              </a:rPr>
              <a:t>B</a:t>
            </a:r>
            <a:r>
              <a:rPr lang="en-US" sz="2200" b="0">
                <a:solidFill>
                  <a:srgbClr val="FBFF9F"/>
                </a:solidFill>
              </a:rPr>
              <a:t> </a:t>
            </a:r>
            <a:r>
              <a:rPr lang="en-US" sz="2200" b="0"/>
              <a:t>and non-phrase </a:t>
            </a:r>
            <a:r>
              <a:rPr lang="en-US" sz="2200" b="0">
                <a:solidFill>
                  <a:srgbClr val="CA3109"/>
                </a:solidFill>
              </a:rPr>
              <a:t>B</a:t>
            </a:r>
            <a:r>
              <a:rPr lang="en-US" sz="2200" b="0">
                <a:solidFill>
                  <a:srgbClr val="BF881A"/>
                </a:solidFill>
              </a:rPr>
              <a:t>C</a:t>
            </a:r>
            <a:endParaRPr lang="en-US" sz="2200" b="0">
              <a:solidFill>
                <a:srgbClr val="DDB4FF"/>
              </a:solidFill>
            </a:endParaRPr>
          </a:p>
          <a:p>
            <a:endParaRPr lang="en-US" sz="2200" b="0">
              <a:solidFill>
                <a:srgbClr val="DDB4FF"/>
              </a:solidFill>
            </a:endParaRPr>
          </a:p>
          <a:p>
            <a:r>
              <a:rPr lang="en-US" sz="2200" b="0"/>
              <a:t>Sample test item - which one do they think belongs together?</a:t>
            </a:r>
          </a:p>
          <a:p>
            <a:r>
              <a:rPr lang="en-US" sz="2200" b="0"/>
              <a:t> </a:t>
            </a:r>
          </a:p>
        </p:txBody>
      </p:sp>
      <p:sp>
        <p:nvSpPr>
          <p:cNvPr id="1522692" name="Rectangle 4"/>
          <p:cNvSpPr>
            <a:spLocks noChangeArrowheads="1"/>
          </p:cNvSpPr>
          <p:nvPr/>
        </p:nvSpPr>
        <p:spPr bwMode="auto">
          <a:xfrm>
            <a:off x="1524000" y="3733800"/>
            <a:ext cx="4656138" cy="427038"/>
          </a:xfrm>
          <a:prstGeom prst="rect">
            <a:avLst/>
          </a:prstGeom>
          <a:noFill/>
          <a:ln w="9525">
            <a:noFill/>
            <a:miter lim="800000"/>
            <a:headEnd/>
            <a:tailEnd/>
          </a:ln>
        </p:spPr>
        <p:txBody>
          <a:bodyPr wrap="none">
            <a:prstTxWarp prst="textNoShape">
              <a:avLst/>
            </a:prstTxWarp>
            <a:spAutoFit/>
          </a:bodyPr>
          <a:lstStyle/>
          <a:p>
            <a:r>
              <a:rPr lang="en-US" sz="2200" b="0">
                <a:solidFill>
                  <a:schemeClr val="accent2"/>
                </a:solidFill>
              </a:rPr>
              <a:t>kof</a:t>
            </a:r>
            <a:r>
              <a:rPr lang="en-US" sz="2200" b="0">
                <a:solidFill>
                  <a:srgbClr val="F25BFF"/>
                </a:solidFill>
              </a:rPr>
              <a:t> </a:t>
            </a:r>
            <a:r>
              <a:rPr lang="en-US" sz="2200" b="0">
                <a:solidFill>
                  <a:srgbClr val="CA3109"/>
                </a:solidFill>
              </a:rPr>
              <a:t>hox</a:t>
            </a:r>
            <a:r>
              <a:rPr lang="en-US" sz="2200" b="0"/>
              <a:t>              vs.                </a:t>
            </a:r>
            <a:r>
              <a:rPr lang="en-US" sz="2200" b="0">
                <a:solidFill>
                  <a:srgbClr val="CA3109"/>
                </a:solidFill>
              </a:rPr>
              <a:t>hox</a:t>
            </a:r>
            <a:r>
              <a:rPr lang="en-US" sz="2200" b="0"/>
              <a:t> </a:t>
            </a:r>
            <a:r>
              <a:rPr lang="en-US" sz="2200" b="0">
                <a:solidFill>
                  <a:srgbClr val="BF881A"/>
                </a:solidFill>
              </a:rPr>
              <a:t>jes</a:t>
            </a:r>
            <a:endParaRPr lang="en-US" sz="2200" b="0">
              <a:solidFill>
                <a:srgbClr val="DDB4FF"/>
              </a:solidFill>
            </a:endParaRPr>
          </a:p>
        </p:txBody>
      </p:sp>
      <p:sp>
        <p:nvSpPr>
          <p:cNvPr id="1522693" name="Rectangle 5"/>
          <p:cNvSpPr>
            <a:spLocks noChangeArrowheads="1"/>
          </p:cNvSpPr>
          <p:nvPr/>
        </p:nvSpPr>
        <p:spPr bwMode="auto">
          <a:xfrm>
            <a:off x="304800" y="1295400"/>
            <a:ext cx="8839200" cy="822325"/>
          </a:xfrm>
          <a:prstGeom prst="rect">
            <a:avLst/>
          </a:prstGeom>
          <a:noFill/>
          <a:ln w="9525">
            <a:noFill/>
            <a:miter lim="800000"/>
            <a:headEnd/>
            <a:tailEnd/>
          </a:ln>
        </p:spPr>
        <p:txBody>
          <a:bodyPr>
            <a:prstTxWarp prst="textNoShape">
              <a:avLst/>
            </a:prstTxWarp>
            <a:spAutoFit/>
          </a:bodyPr>
          <a:lstStyle/>
          <a:p>
            <a:r>
              <a:rPr lang="en-US" b="0"/>
              <a:t>Phrase learning assessment: If they can categorize, </a:t>
            </a:r>
            <a:r>
              <a:rPr lang="en-US" b="0">
                <a:solidFill>
                  <a:schemeClr val="folHlink"/>
                </a:solidFill>
              </a:rPr>
              <a:t>do they learn what the phrases are</a:t>
            </a:r>
            <a:r>
              <a:rPr lang="en-US" b="0"/>
              <a:t> (</a:t>
            </a:r>
            <a:r>
              <a:rPr lang="en-US" sz="2200" b="0">
                <a:solidFill>
                  <a:schemeClr val="accent2"/>
                </a:solidFill>
              </a:rPr>
              <a:t>A</a:t>
            </a:r>
            <a:r>
              <a:rPr lang="en-US" sz="2200" b="0">
                <a:solidFill>
                  <a:srgbClr val="CA3109"/>
                </a:solidFill>
              </a:rPr>
              <a:t>B</a:t>
            </a:r>
            <a:r>
              <a:rPr lang="en-US" sz="2200" b="0"/>
              <a:t>,</a:t>
            </a:r>
            <a:r>
              <a:rPr lang="en-US" sz="2200" b="0">
                <a:solidFill>
                  <a:srgbClr val="FBFF9F"/>
                </a:solidFill>
              </a:rPr>
              <a:t> </a:t>
            </a:r>
            <a:r>
              <a:rPr lang="en-US" sz="2200" b="0">
                <a:solidFill>
                  <a:srgbClr val="BF881A"/>
                </a:solidFill>
              </a:rPr>
              <a:t>C</a:t>
            </a:r>
            <a:r>
              <a:rPr lang="en-US" sz="2200" b="0">
                <a:solidFill>
                  <a:schemeClr val="hlink"/>
                </a:solidFill>
              </a:rPr>
              <a:t>D</a:t>
            </a:r>
            <a:r>
              <a:rPr lang="en-US" sz="2200" b="0"/>
              <a:t>,</a:t>
            </a:r>
            <a:r>
              <a:rPr lang="en-US" sz="2200" b="0">
                <a:solidFill>
                  <a:srgbClr val="7AFFF0"/>
                </a:solidFill>
              </a:rPr>
              <a:t> </a:t>
            </a:r>
            <a:r>
              <a:rPr lang="en-US" sz="2200" b="0">
                <a:solidFill>
                  <a:schemeClr val="bg2"/>
                </a:solidFill>
              </a:rPr>
              <a:t>E</a:t>
            </a:r>
            <a:r>
              <a:rPr lang="en-US" sz="2200" b="0">
                <a:solidFill>
                  <a:schemeClr val="tx2"/>
                </a:solidFill>
              </a:rPr>
              <a:t>F</a:t>
            </a:r>
            <a:r>
              <a:rPr lang="en-US" b="0"/>
              <a: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4738" name="Rectangle 2"/>
          <p:cNvSpPr>
            <a:spLocks noGrp="1" noChangeArrowheads="1"/>
          </p:cNvSpPr>
          <p:nvPr>
            <p:ph type="title"/>
          </p:nvPr>
        </p:nvSpPr>
        <p:spPr>
          <a:xfrm>
            <a:off x="0" y="0"/>
            <a:ext cx="9144000" cy="1143000"/>
          </a:xfrm>
          <a:noFill/>
          <a:ln/>
        </p:spPr>
        <p:txBody>
          <a:bodyPr/>
          <a:lstStyle/>
          <a:p>
            <a:r>
              <a:rPr lang="en-US" sz="3200"/>
              <a:t>Learning a language with optional phrases</a:t>
            </a:r>
            <a:endParaRPr lang="en-US" sz="3200">
              <a:sym typeface="Symbol" pitchFamily="-84" charset="2"/>
            </a:endParaRPr>
          </a:p>
        </p:txBody>
      </p:sp>
      <p:sp>
        <p:nvSpPr>
          <p:cNvPr id="1524739" name="Text Box 3"/>
          <p:cNvSpPr txBox="1">
            <a:spLocks noChangeArrowheads="1"/>
          </p:cNvSpPr>
          <p:nvPr/>
        </p:nvSpPr>
        <p:spPr bwMode="auto">
          <a:xfrm>
            <a:off x="457200" y="1600200"/>
            <a:ext cx="6643688" cy="3321050"/>
          </a:xfrm>
          <a:prstGeom prst="rect">
            <a:avLst/>
          </a:prstGeom>
          <a:noFill/>
          <a:ln w="9525">
            <a:noFill/>
            <a:miter lim="800000"/>
            <a:headEnd/>
            <a:tailEnd/>
          </a:ln>
        </p:spPr>
        <p:txBody>
          <a:bodyPr wrap="none">
            <a:prstTxWarp prst="textNoShape">
              <a:avLst/>
            </a:prstTxWarp>
            <a:spAutoFit/>
          </a:bodyPr>
          <a:lstStyle/>
          <a:p>
            <a:endParaRPr lang="en-US" sz="1800" b="0"/>
          </a:p>
          <a:p>
            <a:r>
              <a:rPr lang="en-US" sz="2200" b="0"/>
              <a:t>Other patterns heard (phrases </a:t>
            </a:r>
            <a:r>
              <a:rPr lang="en-US" sz="2200" b="0">
                <a:solidFill>
                  <a:schemeClr val="accent2"/>
                </a:solidFill>
              </a:rPr>
              <a:t>A</a:t>
            </a:r>
            <a:r>
              <a:rPr lang="en-US" sz="2200" b="0">
                <a:solidFill>
                  <a:srgbClr val="CA3109"/>
                </a:solidFill>
              </a:rPr>
              <a:t>B</a:t>
            </a:r>
            <a:r>
              <a:rPr lang="en-US" sz="2200" b="0">
                <a:solidFill>
                  <a:srgbClr val="FBFF9F"/>
                </a:solidFill>
              </a:rPr>
              <a:t>  </a:t>
            </a:r>
            <a:r>
              <a:rPr lang="en-US" sz="2200" b="0">
                <a:solidFill>
                  <a:srgbClr val="BF881A"/>
                </a:solidFill>
              </a:rPr>
              <a:t>C</a:t>
            </a:r>
            <a:r>
              <a:rPr lang="en-US" sz="2200" b="0">
                <a:solidFill>
                  <a:schemeClr val="hlink"/>
                </a:solidFill>
              </a:rPr>
              <a:t>D</a:t>
            </a:r>
            <a:r>
              <a:rPr lang="en-US" sz="2200" b="0">
                <a:solidFill>
                  <a:srgbClr val="7AFFF0"/>
                </a:solidFill>
              </a:rPr>
              <a:t>  </a:t>
            </a:r>
            <a:r>
              <a:rPr lang="en-US" sz="2200" b="0">
                <a:solidFill>
                  <a:schemeClr val="bg2"/>
                </a:solidFill>
              </a:rPr>
              <a:t>E</a:t>
            </a:r>
            <a:r>
              <a:rPr lang="en-US" sz="2200" b="0">
                <a:solidFill>
                  <a:schemeClr val="tx2"/>
                </a:solidFill>
              </a:rPr>
              <a:t>F</a:t>
            </a:r>
            <a:r>
              <a:rPr lang="en-US" sz="2200" b="0">
                <a:solidFill>
                  <a:srgbClr val="DDB4FF"/>
                </a:solidFill>
              </a:rPr>
              <a:t> </a:t>
            </a:r>
            <a:r>
              <a:rPr lang="en-US" sz="2200" b="0"/>
              <a:t>missing):</a:t>
            </a:r>
          </a:p>
          <a:p>
            <a:r>
              <a:rPr lang="en-US" sz="2200" b="0"/>
              <a:t>	 </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t>, </a:t>
            </a:r>
            <a:r>
              <a:rPr lang="en-US" sz="2200" b="0">
                <a:solidFill>
                  <a:schemeClr val="accent2"/>
                </a:solidFill>
              </a:rPr>
              <a:t>A</a:t>
            </a:r>
            <a:r>
              <a:rPr lang="en-US" sz="2200" b="0">
                <a:solidFill>
                  <a:srgbClr val="CA3109"/>
                </a:solidFill>
              </a:rPr>
              <a:t>B</a:t>
            </a:r>
            <a:r>
              <a:rPr lang="en-US" sz="2200" b="0">
                <a:solidFill>
                  <a:schemeClr val="bg2"/>
                </a:solidFill>
              </a:rPr>
              <a:t>E</a:t>
            </a:r>
            <a:r>
              <a:rPr lang="en-US" sz="2200" b="0">
                <a:solidFill>
                  <a:schemeClr val="tx2"/>
                </a:solidFill>
              </a:rPr>
              <a:t>F</a:t>
            </a:r>
            <a:r>
              <a:rPr lang="en-US" sz="2200" b="0"/>
              <a:t>,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endParaRPr lang="en-US" sz="2200" b="0"/>
          </a:p>
          <a:p>
            <a:r>
              <a:rPr lang="en-US" sz="2200" b="0"/>
              <a:t>   </a:t>
            </a:r>
          </a:p>
          <a:p>
            <a:r>
              <a:rPr lang="en-US" sz="2200" b="0"/>
              <a:t>    </a:t>
            </a:r>
            <a:r>
              <a:rPr lang="en-US" sz="2200" b="0">
                <a:solidFill>
                  <a:schemeClr val="accent2"/>
                </a:solidFill>
              </a:rPr>
              <a:t>kof</a:t>
            </a:r>
            <a:r>
              <a:rPr lang="en-US" sz="2200" b="0">
                <a:solidFill>
                  <a:srgbClr val="F25BFF"/>
                </a:solidFill>
              </a:rPr>
              <a:t> </a:t>
            </a:r>
            <a:r>
              <a:rPr lang="en-US" sz="2200" b="0">
                <a:solidFill>
                  <a:srgbClr val="CA3109"/>
                </a:solidFill>
              </a:rPr>
              <a:t>hox</a:t>
            </a:r>
            <a:r>
              <a:rPr lang="en-US" sz="2200" b="0"/>
              <a:t> </a:t>
            </a:r>
            <a:r>
              <a:rPr lang="en-US" sz="2200" b="0">
                <a:solidFill>
                  <a:srgbClr val="BF881A"/>
                </a:solidFill>
              </a:rPr>
              <a:t>jes</a:t>
            </a:r>
            <a:r>
              <a:rPr lang="en-US" sz="2200" b="0"/>
              <a:t> </a:t>
            </a:r>
            <a:r>
              <a:rPr lang="en-US" sz="2200" b="0">
                <a:solidFill>
                  <a:schemeClr val="hlink"/>
                </a:solidFill>
              </a:rPr>
              <a:t>sot</a:t>
            </a:r>
            <a:r>
              <a:rPr lang="en-US" sz="2200" b="0"/>
              <a:t> </a:t>
            </a:r>
            <a:r>
              <a:rPr lang="en-US" sz="2200" b="0">
                <a:solidFill>
                  <a:schemeClr val="bg2"/>
                </a:solidFill>
              </a:rPr>
              <a:t>fal</a:t>
            </a:r>
            <a:r>
              <a:rPr lang="en-US" sz="2200" b="0"/>
              <a:t> </a:t>
            </a:r>
            <a:r>
              <a:rPr lang="en-US" sz="2200" b="0">
                <a:solidFill>
                  <a:schemeClr val="tx2"/>
                </a:solidFill>
              </a:rPr>
              <a:t>ker</a:t>
            </a:r>
            <a:endParaRPr lang="en-US" sz="2200" b="0"/>
          </a:p>
          <a:p>
            <a:r>
              <a:rPr lang="en-US" sz="2200" b="0"/>
              <a:t>    </a:t>
            </a:r>
            <a:r>
              <a:rPr lang="en-US" sz="2200" b="0">
                <a:solidFill>
                  <a:srgbClr val="BF881A"/>
                </a:solidFill>
              </a:rPr>
              <a:t>rel</a:t>
            </a:r>
            <a:r>
              <a:rPr lang="en-US" sz="2200" b="0"/>
              <a:t> </a:t>
            </a:r>
            <a:r>
              <a:rPr lang="en-US" sz="2200" b="0">
                <a:solidFill>
                  <a:schemeClr val="hlink"/>
                </a:solidFill>
              </a:rPr>
              <a:t>zor</a:t>
            </a:r>
            <a:r>
              <a:rPr lang="en-US" sz="2200" b="0"/>
              <a:t> </a:t>
            </a:r>
            <a:r>
              <a:rPr lang="en-US" sz="2200" b="0">
                <a:solidFill>
                  <a:schemeClr val="bg2"/>
                </a:solidFill>
              </a:rPr>
              <a:t>taf</a:t>
            </a:r>
            <a:r>
              <a:rPr lang="en-US" sz="2200" b="0"/>
              <a:t> </a:t>
            </a:r>
            <a:r>
              <a:rPr lang="en-US" sz="2200" b="0">
                <a:solidFill>
                  <a:schemeClr val="tx2"/>
                </a:solidFill>
              </a:rPr>
              <a:t>nav</a:t>
            </a:r>
            <a:endParaRPr lang="en-US" sz="2200" b="0"/>
          </a:p>
          <a:p>
            <a:r>
              <a:rPr lang="en-US" sz="2200" b="0"/>
              <a:t>    </a:t>
            </a:r>
            <a:r>
              <a:rPr lang="en-US" sz="2200" b="0">
                <a:solidFill>
                  <a:schemeClr val="accent2"/>
                </a:solidFill>
              </a:rPr>
              <a:t>mer</a:t>
            </a:r>
            <a:r>
              <a:rPr lang="en-US" sz="2200" b="0"/>
              <a:t> </a:t>
            </a:r>
            <a:r>
              <a:rPr lang="en-US" sz="2200" b="0">
                <a:solidFill>
                  <a:srgbClr val="CA3109"/>
                </a:solidFill>
              </a:rPr>
              <a:t>neb</a:t>
            </a:r>
            <a:r>
              <a:rPr lang="en-US" sz="2200" b="0"/>
              <a:t> </a:t>
            </a:r>
            <a:r>
              <a:rPr lang="en-US" sz="2200" b="0">
                <a:solidFill>
                  <a:schemeClr val="bg2"/>
                </a:solidFill>
              </a:rPr>
              <a:t>rud</a:t>
            </a:r>
            <a:r>
              <a:rPr lang="en-US" sz="2200" b="0"/>
              <a:t> </a:t>
            </a:r>
            <a:r>
              <a:rPr lang="en-US" sz="2200" b="0">
                <a:solidFill>
                  <a:schemeClr val="tx2"/>
                </a:solidFill>
              </a:rPr>
              <a:t>sib</a:t>
            </a:r>
            <a:endParaRPr lang="en-US" sz="2200" b="0"/>
          </a:p>
          <a:p>
            <a:r>
              <a:rPr lang="en-US" sz="2200" b="0"/>
              <a:t>    </a:t>
            </a:r>
            <a:r>
              <a:rPr lang="en-US" sz="2200" b="0">
                <a:solidFill>
                  <a:schemeClr val="accent2"/>
                </a:solidFill>
              </a:rPr>
              <a:t>daz</a:t>
            </a:r>
            <a:r>
              <a:rPr lang="en-US" sz="2200" b="0"/>
              <a:t> </a:t>
            </a:r>
            <a:r>
              <a:rPr lang="en-US" sz="2200" b="0">
                <a:solidFill>
                  <a:srgbClr val="CA3109"/>
                </a:solidFill>
              </a:rPr>
              <a:t>lev</a:t>
            </a:r>
            <a:r>
              <a:rPr lang="en-US" sz="2200" b="0"/>
              <a:t> </a:t>
            </a:r>
            <a:r>
              <a:rPr lang="en-US" sz="2200" b="0">
                <a:solidFill>
                  <a:srgbClr val="BF881A"/>
                </a:solidFill>
              </a:rPr>
              <a:t>tid</a:t>
            </a:r>
            <a:r>
              <a:rPr lang="en-US" sz="2200" b="0"/>
              <a:t> </a:t>
            </a:r>
            <a:r>
              <a:rPr lang="en-US" sz="2200" b="0">
                <a:solidFill>
                  <a:schemeClr val="hlink"/>
                </a:solidFill>
              </a:rPr>
              <a:t>lum</a:t>
            </a:r>
            <a:endParaRPr lang="en-US" sz="2200" b="0"/>
          </a:p>
          <a:p>
            <a:r>
              <a:rPr lang="en-US" sz="2200" b="0"/>
              <a:t>   </a:t>
            </a:r>
          </a:p>
          <a:p>
            <a:endParaRPr lang="en-US" sz="1800" b="0"/>
          </a:p>
        </p:txBody>
      </p:sp>
      <p:sp>
        <p:nvSpPr>
          <p:cNvPr id="1524740" name="Text Box 4"/>
          <p:cNvSpPr txBox="1">
            <a:spLocks noChangeArrowheads="1"/>
          </p:cNvSpPr>
          <p:nvPr/>
        </p:nvSpPr>
        <p:spPr bwMode="auto">
          <a:xfrm>
            <a:off x="228600" y="1171575"/>
            <a:ext cx="3492500" cy="427038"/>
          </a:xfrm>
          <a:prstGeom prst="rect">
            <a:avLst/>
          </a:prstGeom>
          <a:noFill/>
          <a:ln w="9525">
            <a:noFill/>
            <a:miter lim="800000"/>
            <a:headEnd/>
            <a:tailEnd/>
          </a:ln>
        </p:spPr>
        <p:txBody>
          <a:bodyPr wrap="none">
            <a:prstTxWarp prst="textNoShape">
              <a:avLst/>
            </a:prstTxWarp>
            <a:spAutoFit/>
          </a:bodyPr>
          <a:lstStyle/>
          <a:p>
            <a:r>
              <a:rPr lang="en-US" sz="2200" b="0"/>
              <a:t>Baseline pattern: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endParaRPr lang="en-US" sz="2200" b="0"/>
          </a:p>
        </p:txBody>
      </p:sp>
      <p:sp>
        <p:nvSpPr>
          <p:cNvPr id="1524741" name="Text Box 5"/>
          <p:cNvSpPr txBox="1">
            <a:spLocks noChangeArrowheads="1"/>
          </p:cNvSpPr>
          <p:nvPr/>
        </p:nvSpPr>
        <p:spPr bwMode="auto">
          <a:xfrm>
            <a:off x="304800" y="4724400"/>
            <a:ext cx="8839200" cy="1431925"/>
          </a:xfrm>
          <a:prstGeom prst="rect">
            <a:avLst/>
          </a:prstGeom>
          <a:noFill/>
          <a:ln w="9525">
            <a:noFill/>
            <a:miter lim="800000"/>
            <a:headEnd/>
            <a:tailEnd/>
          </a:ln>
        </p:spPr>
        <p:txBody>
          <a:bodyPr>
            <a:prstTxWarp prst="textNoShape">
              <a:avLst/>
            </a:prstTxWarp>
            <a:spAutoFit/>
          </a:bodyPr>
          <a:lstStyle/>
          <a:p>
            <a:r>
              <a:rPr lang="en-US" sz="2200" b="0"/>
              <a:t>Control subjects:</a:t>
            </a:r>
            <a:endParaRPr lang="en-US" sz="2200" b="0">
              <a:solidFill>
                <a:srgbClr val="DDB4FF"/>
              </a:solidFill>
            </a:endParaRPr>
          </a:p>
          <a:p>
            <a:r>
              <a:rPr lang="en-US" sz="2200" b="0">
                <a:solidFill>
                  <a:schemeClr val="folHlink"/>
                </a:solidFill>
              </a:rPr>
              <a:t>Control language (remove one adjacent pair at a time)</a:t>
            </a:r>
            <a:endParaRPr lang="en-US" sz="2200" b="0"/>
          </a:p>
          <a:p>
            <a:r>
              <a:rPr lang="en-US" sz="2200" b="0"/>
              <a:t>   Additional control patterns heard:  </a:t>
            </a:r>
          </a:p>
          <a:p>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t>,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tx2"/>
                </a:solidFill>
              </a:rPr>
              <a:t>F</a:t>
            </a:r>
            <a:r>
              <a:rPr lang="en-US" sz="2200" b="0"/>
              <a:t>, </a:t>
            </a:r>
            <a:r>
              <a:rPr lang="en-US" sz="2200" b="0">
                <a:solidFill>
                  <a:schemeClr val="accent2"/>
                </a:solidFill>
              </a:rPr>
              <a:t>A</a:t>
            </a:r>
            <a:r>
              <a:rPr lang="en-US" sz="2200" b="0">
                <a:solidFill>
                  <a:schemeClr val="hlink"/>
                </a:solidFill>
              </a:rPr>
              <a:t>D</a:t>
            </a:r>
            <a:r>
              <a:rPr lang="en-US" sz="2200" b="0">
                <a:solidFill>
                  <a:schemeClr val="bg2"/>
                </a:solidFill>
              </a:rPr>
              <a:t>E</a:t>
            </a:r>
            <a:r>
              <a:rPr lang="en-US" sz="2200" b="0">
                <a:solidFill>
                  <a:schemeClr val="tx2"/>
                </a:solidFill>
              </a:rPr>
              <a:t>F</a:t>
            </a:r>
            <a:endParaRPr lang="en-US" sz="2200" b="0">
              <a:solidFill>
                <a:srgbClr val="DDB4FF"/>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6786" name="Rectangle 2"/>
          <p:cNvSpPr>
            <a:spLocks noGrp="1" noChangeArrowheads="1"/>
          </p:cNvSpPr>
          <p:nvPr>
            <p:ph type="title"/>
          </p:nvPr>
        </p:nvSpPr>
        <p:spPr>
          <a:xfrm>
            <a:off x="0" y="0"/>
            <a:ext cx="9144000" cy="1143000"/>
          </a:xfrm>
          <a:noFill/>
          <a:ln/>
        </p:spPr>
        <p:txBody>
          <a:bodyPr/>
          <a:lstStyle/>
          <a:p>
            <a:r>
              <a:rPr lang="en-US" sz="3200"/>
              <a:t>Learning a language with optional phrases</a:t>
            </a:r>
            <a:endParaRPr lang="en-US" sz="3200">
              <a:sym typeface="Symbol" pitchFamily="-84" charset="2"/>
            </a:endParaRPr>
          </a:p>
        </p:txBody>
      </p:sp>
      <p:sp>
        <p:nvSpPr>
          <p:cNvPr id="1526787" name="Text Box 3"/>
          <p:cNvSpPr txBox="1">
            <a:spLocks noChangeArrowheads="1"/>
          </p:cNvSpPr>
          <p:nvPr/>
        </p:nvSpPr>
        <p:spPr bwMode="auto">
          <a:xfrm>
            <a:off x="228600" y="1171575"/>
            <a:ext cx="8763000" cy="1431925"/>
          </a:xfrm>
          <a:prstGeom prst="rect">
            <a:avLst/>
          </a:prstGeom>
          <a:noFill/>
          <a:ln w="9525">
            <a:noFill/>
            <a:miter lim="800000"/>
            <a:headEnd/>
            <a:tailEnd/>
          </a:ln>
        </p:spPr>
        <p:txBody>
          <a:bodyPr>
            <a:prstTxWarp prst="textNoShape">
              <a:avLst/>
            </a:prstTxWarp>
            <a:spAutoFit/>
          </a:bodyPr>
          <a:lstStyle/>
          <a:p>
            <a:r>
              <a:rPr lang="en-US" sz="2200" b="0"/>
              <a:t>Transitional Probabilities in the Optional Phrase language and the Control language are different.  The Optional Phrase language has </a:t>
            </a:r>
            <a:r>
              <a:rPr lang="en-US" sz="2200" b="0">
                <a:solidFill>
                  <a:schemeClr val="tx2"/>
                </a:solidFill>
              </a:rPr>
              <a:t>lower probability across phrase boundaries than within phrases.</a:t>
            </a:r>
            <a:r>
              <a:rPr lang="en-US" sz="2200" b="0"/>
              <a:t> The control language has the same probability no matter what.</a:t>
            </a:r>
          </a:p>
        </p:txBody>
      </p:sp>
      <p:pic>
        <p:nvPicPr>
          <p:cNvPr id="1526788" name="Picture 4"/>
          <p:cNvPicPr>
            <a:picLocks noChangeAspect="1" noChangeArrowheads="1"/>
          </p:cNvPicPr>
          <p:nvPr/>
        </p:nvPicPr>
        <p:blipFill>
          <a:blip r:embed="rId3"/>
          <a:srcRect/>
          <a:stretch>
            <a:fillRect/>
          </a:stretch>
        </p:blipFill>
        <p:spPr bwMode="auto">
          <a:xfrm>
            <a:off x="228600" y="2971800"/>
            <a:ext cx="8318500" cy="469900"/>
          </a:xfrm>
          <a:prstGeom prst="rect">
            <a:avLst/>
          </a:prstGeom>
          <a:noFill/>
          <a:ln w="9525">
            <a:noFill/>
            <a:miter lim="800000"/>
            <a:headEnd/>
            <a:tailEnd/>
          </a:ln>
          <a:effectLst/>
        </p:spPr>
      </p:pic>
      <p:pic>
        <p:nvPicPr>
          <p:cNvPr id="1526789" name="Picture 5"/>
          <p:cNvPicPr>
            <a:picLocks noChangeAspect="1" noChangeArrowheads="1"/>
          </p:cNvPicPr>
          <p:nvPr/>
        </p:nvPicPr>
        <p:blipFill>
          <a:blip r:embed="rId4"/>
          <a:srcRect/>
          <a:stretch>
            <a:fillRect/>
          </a:stretch>
        </p:blipFill>
        <p:spPr bwMode="auto">
          <a:xfrm>
            <a:off x="228600" y="3429000"/>
            <a:ext cx="8331200" cy="482600"/>
          </a:xfrm>
          <a:prstGeom prst="rect">
            <a:avLst/>
          </a:prstGeom>
          <a:noFill/>
          <a:ln w="9525">
            <a:noFill/>
            <a:miter lim="800000"/>
            <a:headEnd/>
            <a:tailEnd/>
          </a:ln>
          <a:effectLst/>
        </p:spPr>
      </p:pic>
      <p:sp>
        <p:nvSpPr>
          <p:cNvPr id="1526790" name="AutoShape 6"/>
          <p:cNvSpPr>
            <a:spLocks noChangeArrowheads="1"/>
          </p:cNvSpPr>
          <p:nvPr/>
        </p:nvSpPr>
        <p:spPr bwMode="auto">
          <a:xfrm>
            <a:off x="228600" y="3352800"/>
            <a:ext cx="8305800" cy="304800"/>
          </a:xfrm>
          <a:prstGeom prst="roundRect">
            <a:avLst>
              <a:gd name="adj" fmla="val 16667"/>
            </a:avLst>
          </a:prstGeom>
          <a:noFill/>
          <a:ln w="38100">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5346" name="Rectangle 2"/>
          <p:cNvSpPr>
            <a:spLocks noGrp="1" noChangeArrowheads="1"/>
          </p:cNvSpPr>
          <p:nvPr>
            <p:ph type="title"/>
          </p:nvPr>
        </p:nvSpPr>
        <p:spPr>
          <a:xfrm>
            <a:off x="685800" y="304800"/>
            <a:ext cx="7772400" cy="1143000"/>
          </a:xfrm>
          <a:noFill/>
          <a:ln/>
        </p:spPr>
        <p:txBody>
          <a:bodyPr/>
          <a:lstStyle/>
          <a:p>
            <a:r>
              <a:rPr lang="en-US" sz="3200"/>
              <a:t>About Language Structure</a:t>
            </a:r>
            <a:endParaRPr lang="en-US"/>
          </a:p>
        </p:txBody>
      </p:sp>
      <p:sp>
        <p:nvSpPr>
          <p:cNvPr id="1465347" name="Rectangle 3"/>
          <p:cNvSpPr>
            <a:spLocks noGrp="1" noChangeArrowheads="1"/>
          </p:cNvSpPr>
          <p:nvPr>
            <p:ph type="body" idx="1"/>
          </p:nvPr>
        </p:nvSpPr>
        <p:spPr>
          <a:xfrm>
            <a:off x="381000" y="1447800"/>
            <a:ext cx="8458200" cy="5029200"/>
          </a:xfrm>
          <a:noFill/>
          <a:ln/>
        </p:spPr>
        <p:txBody>
          <a:bodyPr/>
          <a:lstStyle/>
          <a:p>
            <a:pPr>
              <a:buFontTx/>
              <a:buNone/>
            </a:pPr>
            <a:r>
              <a:rPr lang="en-US" sz="2800"/>
              <a:t>Sentences are not just strings of words.  </a:t>
            </a:r>
          </a:p>
          <a:p>
            <a:pPr>
              <a:buFontTx/>
              <a:buNone/>
            </a:pPr>
            <a:r>
              <a:rPr lang="en-US" sz="2800"/>
              <a:t>Words cluster into larger units called </a:t>
            </a:r>
            <a:r>
              <a:rPr lang="en-US" sz="2800">
                <a:solidFill>
                  <a:schemeClr val="tx2"/>
                </a:solidFill>
              </a:rPr>
              <a:t>phrases</a:t>
            </a:r>
            <a:r>
              <a:rPr lang="en-US" sz="2800"/>
              <a:t>, based on their </a:t>
            </a:r>
            <a:r>
              <a:rPr lang="en-US" sz="2800">
                <a:solidFill>
                  <a:schemeClr val="accent2"/>
                </a:solidFill>
              </a:rPr>
              <a:t>grammatical category</a:t>
            </a:r>
            <a:r>
              <a:rPr lang="en-US" sz="2800"/>
              <a:t>. </a:t>
            </a:r>
          </a:p>
          <a:p>
            <a:pPr>
              <a:buFontTx/>
              <a:buNone/>
            </a:pPr>
            <a:endParaRPr lang="en-US" sz="2800"/>
          </a:p>
          <a:p>
            <a:pPr>
              <a:buFontTx/>
              <a:buNone/>
            </a:pPr>
            <a:endParaRPr lang="en-US" sz="2800"/>
          </a:p>
          <a:p>
            <a:pPr>
              <a:buFontTx/>
              <a:buNone/>
            </a:pPr>
            <a:endParaRPr lang="en-US" sz="2800"/>
          </a:p>
        </p:txBody>
      </p:sp>
      <p:sp>
        <p:nvSpPr>
          <p:cNvPr id="1465348" name="Text Box 4"/>
          <p:cNvSpPr txBox="1">
            <a:spLocks noChangeArrowheads="1"/>
          </p:cNvSpPr>
          <p:nvPr/>
        </p:nvSpPr>
        <p:spPr bwMode="auto">
          <a:xfrm>
            <a:off x="457200" y="3124200"/>
            <a:ext cx="7696200" cy="3195638"/>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Noun</a:t>
            </a:r>
            <a:r>
              <a:rPr lang="en-US" b="0"/>
              <a:t> (N) = girl, goblin, dream, laughter, …</a:t>
            </a:r>
          </a:p>
          <a:p>
            <a:pPr>
              <a:spcBef>
                <a:spcPct val="50000"/>
              </a:spcBef>
            </a:pPr>
            <a:r>
              <a:rPr lang="en-US" b="0">
                <a:solidFill>
                  <a:schemeClr val="accent2"/>
                </a:solidFill>
              </a:rPr>
              <a:t>Determiner</a:t>
            </a:r>
            <a:r>
              <a:rPr lang="en-US" b="0"/>
              <a:t> (Det) = a, the, an, these, …</a:t>
            </a:r>
          </a:p>
          <a:p>
            <a:pPr>
              <a:spcBef>
                <a:spcPct val="50000"/>
              </a:spcBef>
            </a:pPr>
            <a:r>
              <a:rPr lang="en-US" b="0">
                <a:solidFill>
                  <a:schemeClr val="accent2"/>
                </a:solidFill>
              </a:rPr>
              <a:t>Adjective</a:t>
            </a:r>
            <a:r>
              <a:rPr lang="en-US" b="0"/>
              <a:t> (Adj) = lovely, stinky, purple, …</a:t>
            </a:r>
          </a:p>
          <a:p>
            <a:pPr>
              <a:spcBef>
                <a:spcPct val="50000"/>
              </a:spcBef>
            </a:pPr>
            <a:r>
              <a:rPr lang="en-US" b="0">
                <a:solidFill>
                  <a:schemeClr val="accent2"/>
                </a:solidFill>
              </a:rPr>
              <a:t>Verb</a:t>
            </a:r>
            <a:r>
              <a:rPr lang="en-US" b="0"/>
              <a:t> (V) = laugh, dance, see, defeat, …</a:t>
            </a:r>
          </a:p>
          <a:p>
            <a:pPr>
              <a:spcBef>
                <a:spcPct val="50000"/>
              </a:spcBef>
            </a:pPr>
            <a:r>
              <a:rPr lang="en-US" b="0">
                <a:solidFill>
                  <a:schemeClr val="accent2"/>
                </a:solidFill>
              </a:rPr>
              <a:t>Adverb</a:t>
            </a:r>
            <a:r>
              <a:rPr lang="en-US" b="0"/>
              <a:t> (Adv) = lazily, well, rather, …</a:t>
            </a:r>
          </a:p>
          <a:p>
            <a:pPr>
              <a:spcBef>
                <a:spcPct val="50000"/>
              </a:spcBef>
            </a:pPr>
            <a:r>
              <a:rPr lang="en-US" b="0">
                <a:solidFill>
                  <a:schemeClr val="accent2"/>
                </a:solidFill>
              </a:rPr>
              <a:t>Preposition</a:t>
            </a:r>
            <a:r>
              <a:rPr lang="en-US" b="0"/>
              <a:t> (P) = with, on, around, towards,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28834" name="Rectangle 2"/>
          <p:cNvSpPr>
            <a:spLocks noGrp="1" noChangeArrowheads="1"/>
          </p:cNvSpPr>
          <p:nvPr>
            <p:ph type="title"/>
          </p:nvPr>
        </p:nvSpPr>
        <p:spPr>
          <a:xfrm>
            <a:off x="0" y="0"/>
            <a:ext cx="9144000" cy="1143000"/>
          </a:xfrm>
          <a:noFill/>
          <a:ln/>
        </p:spPr>
        <p:txBody>
          <a:bodyPr/>
          <a:lstStyle/>
          <a:p>
            <a:r>
              <a:rPr lang="en-US" sz="3200"/>
              <a:t>Learning a language with repeated phrases</a:t>
            </a:r>
            <a:endParaRPr lang="en-US" sz="3200">
              <a:sym typeface="Symbol" pitchFamily="-84" charset="2"/>
            </a:endParaRPr>
          </a:p>
        </p:txBody>
      </p:sp>
      <p:sp>
        <p:nvSpPr>
          <p:cNvPr id="1528835" name="Text Box 3"/>
          <p:cNvSpPr txBox="1">
            <a:spLocks noChangeArrowheads="1"/>
          </p:cNvSpPr>
          <p:nvPr/>
        </p:nvSpPr>
        <p:spPr bwMode="auto">
          <a:xfrm>
            <a:off x="457200" y="1552575"/>
            <a:ext cx="6799263" cy="3106738"/>
          </a:xfrm>
          <a:prstGeom prst="rect">
            <a:avLst/>
          </a:prstGeom>
          <a:noFill/>
          <a:ln w="9525">
            <a:noFill/>
            <a:miter lim="800000"/>
            <a:headEnd/>
            <a:tailEnd/>
          </a:ln>
        </p:spPr>
        <p:txBody>
          <a:bodyPr wrap="none">
            <a:prstTxWarp prst="textNoShape">
              <a:avLst/>
            </a:prstTxWarp>
            <a:spAutoFit/>
          </a:bodyPr>
          <a:lstStyle/>
          <a:p>
            <a:endParaRPr lang="en-US" sz="2200" b="0"/>
          </a:p>
          <a:p>
            <a:r>
              <a:rPr lang="en-US" sz="2200" b="0"/>
              <a:t>Other patterns heard (phrases </a:t>
            </a:r>
            <a:r>
              <a:rPr lang="en-US" sz="2200" b="0">
                <a:solidFill>
                  <a:schemeClr val="accent2"/>
                </a:solidFill>
              </a:rPr>
              <a:t>A</a:t>
            </a:r>
            <a:r>
              <a:rPr lang="en-US" sz="2200" b="0">
                <a:solidFill>
                  <a:srgbClr val="CA3109"/>
                </a:solidFill>
              </a:rPr>
              <a:t>B</a:t>
            </a:r>
            <a:r>
              <a:rPr lang="en-US" sz="2200" b="0">
                <a:solidFill>
                  <a:srgbClr val="FBFF9F"/>
                </a:solidFill>
              </a:rPr>
              <a:t>  </a:t>
            </a:r>
            <a:r>
              <a:rPr lang="en-US" sz="2200" b="0">
                <a:solidFill>
                  <a:srgbClr val="BF881A"/>
                </a:solidFill>
              </a:rPr>
              <a:t>C</a:t>
            </a:r>
            <a:r>
              <a:rPr lang="en-US" sz="2200" b="0">
                <a:solidFill>
                  <a:schemeClr val="hlink"/>
                </a:solidFill>
              </a:rPr>
              <a:t>D</a:t>
            </a:r>
            <a:r>
              <a:rPr lang="en-US" sz="2200" b="0">
                <a:solidFill>
                  <a:srgbClr val="7AFFF0"/>
                </a:solidFill>
              </a:rPr>
              <a:t>  </a:t>
            </a:r>
            <a:r>
              <a:rPr lang="en-US" sz="2200" b="0">
                <a:solidFill>
                  <a:schemeClr val="bg2"/>
                </a:solidFill>
              </a:rPr>
              <a:t>E</a:t>
            </a:r>
            <a:r>
              <a:rPr lang="en-US" sz="2200" b="0">
                <a:solidFill>
                  <a:schemeClr val="tx2"/>
                </a:solidFill>
              </a:rPr>
              <a:t>F</a:t>
            </a:r>
            <a:r>
              <a:rPr lang="en-US" sz="2200" b="0">
                <a:solidFill>
                  <a:srgbClr val="DDB4FF"/>
                </a:solidFill>
              </a:rPr>
              <a:t> </a:t>
            </a:r>
            <a:r>
              <a:rPr lang="en-US" sz="2200" b="0"/>
              <a:t>repeated):</a:t>
            </a:r>
          </a:p>
          <a:p>
            <a:r>
              <a:rPr lang="en-US" sz="2200" b="0"/>
              <a:t>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solidFill>
                  <a:schemeClr val="accent2"/>
                </a:solidFill>
              </a:rPr>
              <a:t>A</a:t>
            </a:r>
            <a:r>
              <a:rPr lang="en-US" sz="2200" b="0">
                <a:solidFill>
                  <a:srgbClr val="CA3109"/>
                </a:solidFill>
              </a:rPr>
              <a:t>B</a:t>
            </a:r>
            <a:r>
              <a:rPr lang="en-US" sz="2200" b="0"/>
              <a:t>,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solidFill>
                  <a:srgbClr val="BF881A"/>
                </a:solidFill>
              </a:rPr>
              <a:t>C</a:t>
            </a:r>
            <a:r>
              <a:rPr lang="en-US" sz="2200" b="0">
                <a:solidFill>
                  <a:schemeClr val="hlink"/>
                </a:solidFill>
              </a:rPr>
              <a:t>D</a:t>
            </a:r>
            <a:r>
              <a:rPr lang="en-US" sz="2200" b="0"/>
              <a:t>,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solidFill>
                  <a:schemeClr val="bg2"/>
                </a:solidFill>
              </a:rPr>
              <a:t>E</a:t>
            </a:r>
            <a:r>
              <a:rPr lang="en-US" sz="2200" b="0">
                <a:solidFill>
                  <a:schemeClr val="tx2"/>
                </a:solidFill>
              </a:rPr>
              <a:t>F</a:t>
            </a:r>
            <a:endParaRPr lang="en-US" sz="2200" b="0"/>
          </a:p>
          <a:p>
            <a:r>
              <a:rPr lang="en-US" sz="2200" b="0"/>
              <a:t>   </a:t>
            </a:r>
          </a:p>
          <a:p>
            <a:r>
              <a:rPr lang="en-US" sz="2200" b="0"/>
              <a:t>    </a:t>
            </a:r>
            <a:r>
              <a:rPr lang="en-US" sz="2200" b="0">
                <a:solidFill>
                  <a:schemeClr val="accent2"/>
                </a:solidFill>
              </a:rPr>
              <a:t>kof</a:t>
            </a:r>
            <a:r>
              <a:rPr lang="en-US" sz="2200" b="0">
                <a:solidFill>
                  <a:srgbClr val="F25BFF"/>
                </a:solidFill>
              </a:rPr>
              <a:t> </a:t>
            </a:r>
            <a:r>
              <a:rPr lang="en-US" sz="2200" b="0">
                <a:solidFill>
                  <a:srgbClr val="CA3109"/>
                </a:solidFill>
              </a:rPr>
              <a:t>hox</a:t>
            </a:r>
            <a:r>
              <a:rPr lang="en-US" sz="2200" b="0"/>
              <a:t> </a:t>
            </a:r>
            <a:r>
              <a:rPr lang="en-US" sz="2200" b="0">
                <a:solidFill>
                  <a:srgbClr val="BF881A"/>
                </a:solidFill>
              </a:rPr>
              <a:t>jes</a:t>
            </a:r>
            <a:r>
              <a:rPr lang="en-US" sz="2200" b="0"/>
              <a:t> </a:t>
            </a:r>
            <a:r>
              <a:rPr lang="en-US" sz="2200" b="0">
                <a:solidFill>
                  <a:schemeClr val="hlink"/>
                </a:solidFill>
              </a:rPr>
              <a:t>sot</a:t>
            </a:r>
            <a:r>
              <a:rPr lang="en-US" sz="2200" b="0"/>
              <a:t> </a:t>
            </a:r>
            <a:r>
              <a:rPr lang="en-US" sz="2200" b="0">
                <a:solidFill>
                  <a:schemeClr val="bg2"/>
                </a:solidFill>
              </a:rPr>
              <a:t>fal</a:t>
            </a:r>
            <a:r>
              <a:rPr lang="en-US" sz="2200" b="0"/>
              <a:t> </a:t>
            </a:r>
            <a:r>
              <a:rPr lang="en-US" sz="2200" b="0">
                <a:solidFill>
                  <a:schemeClr val="tx2"/>
                </a:solidFill>
              </a:rPr>
              <a:t>ker</a:t>
            </a:r>
            <a:endParaRPr lang="en-US" sz="2200" b="0"/>
          </a:p>
          <a:p>
            <a:r>
              <a:rPr lang="en-US" sz="2200" b="0"/>
              <a:t>    </a:t>
            </a:r>
            <a:r>
              <a:rPr lang="en-US" sz="2200" b="0">
                <a:solidFill>
                  <a:schemeClr val="accent2"/>
                </a:solidFill>
              </a:rPr>
              <a:t>kof</a:t>
            </a:r>
            <a:r>
              <a:rPr lang="en-US" sz="2200" b="0">
                <a:solidFill>
                  <a:srgbClr val="F25BFF"/>
                </a:solidFill>
              </a:rPr>
              <a:t> </a:t>
            </a:r>
            <a:r>
              <a:rPr lang="en-US" sz="2200" b="0">
                <a:solidFill>
                  <a:srgbClr val="CA3109"/>
                </a:solidFill>
              </a:rPr>
              <a:t>hox</a:t>
            </a:r>
            <a:r>
              <a:rPr lang="en-US" sz="2200" b="0"/>
              <a:t> </a:t>
            </a:r>
            <a:r>
              <a:rPr lang="en-US" sz="2200" b="0">
                <a:solidFill>
                  <a:srgbClr val="BF881A"/>
                </a:solidFill>
              </a:rPr>
              <a:t>rel</a:t>
            </a:r>
            <a:r>
              <a:rPr lang="en-US" sz="2200" b="0"/>
              <a:t> </a:t>
            </a:r>
            <a:r>
              <a:rPr lang="en-US" sz="2200" b="0">
                <a:solidFill>
                  <a:schemeClr val="hlink"/>
                </a:solidFill>
              </a:rPr>
              <a:t>zor</a:t>
            </a:r>
            <a:r>
              <a:rPr lang="en-US" sz="2200" b="0"/>
              <a:t> </a:t>
            </a:r>
            <a:r>
              <a:rPr lang="en-US" sz="2200" b="0">
                <a:solidFill>
                  <a:schemeClr val="bg2"/>
                </a:solidFill>
              </a:rPr>
              <a:t>taf</a:t>
            </a:r>
            <a:r>
              <a:rPr lang="en-US" sz="2200" b="0"/>
              <a:t> </a:t>
            </a:r>
            <a:r>
              <a:rPr lang="en-US" sz="2200" b="0">
                <a:solidFill>
                  <a:schemeClr val="tx2"/>
                </a:solidFill>
              </a:rPr>
              <a:t>nav</a:t>
            </a:r>
            <a:r>
              <a:rPr lang="en-US" sz="2200" b="0">
                <a:solidFill>
                  <a:srgbClr val="DDB4FF"/>
                </a:solidFill>
              </a:rPr>
              <a:t> </a:t>
            </a:r>
            <a:r>
              <a:rPr lang="en-US" sz="2200" b="0">
                <a:solidFill>
                  <a:schemeClr val="accent2"/>
                </a:solidFill>
              </a:rPr>
              <a:t>daz</a:t>
            </a:r>
            <a:r>
              <a:rPr lang="en-US" sz="2200" b="0">
                <a:solidFill>
                  <a:srgbClr val="F25BFF"/>
                </a:solidFill>
              </a:rPr>
              <a:t> </a:t>
            </a:r>
            <a:r>
              <a:rPr lang="en-US" sz="2200" b="0">
                <a:solidFill>
                  <a:srgbClr val="CA3109"/>
                </a:solidFill>
              </a:rPr>
              <a:t>neb</a:t>
            </a:r>
            <a:endParaRPr lang="en-US" sz="2200" b="0"/>
          </a:p>
          <a:p>
            <a:r>
              <a:rPr lang="en-US" sz="2200" b="0"/>
              <a:t>    </a:t>
            </a:r>
            <a:r>
              <a:rPr lang="en-US" sz="2200" b="0">
                <a:solidFill>
                  <a:schemeClr val="accent2"/>
                </a:solidFill>
              </a:rPr>
              <a:t>mer</a:t>
            </a:r>
            <a:r>
              <a:rPr lang="en-US" sz="2200" b="0"/>
              <a:t> </a:t>
            </a:r>
            <a:r>
              <a:rPr lang="en-US" sz="2200" b="0">
                <a:solidFill>
                  <a:srgbClr val="CA3109"/>
                </a:solidFill>
              </a:rPr>
              <a:t>neb</a:t>
            </a:r>
            <a:r>
              <a:rPr lang="en-US" sz="2200" b="0"/>
              <a:t> </a:t>
            </a:r>
            <a:r>
              <a:rPr lang="en-US" sz="2200" b="0">
                <a:solidFill>
                  <a:srgbClr val="BF881A"/>
                </a:solidFill>
              </a:rPr>
              <a:t>jes</a:t>
            </a:r>
            <a:r>
              <a:rPr lang="en-US" sz="2200" b="0"/>
              <a:t> </a:t>
            </a:r>
            <a:r>
              <a:rPr lang="en-US" sz="2200" b="0">
                <a:solidFill>
                  <a:schemeClr val="hlink"/>
                </a:solidFill>
              </a:rPr>
              <a:t>zor</a:t>
            </a:r>
            <a:r>
              <a:rPr lang="en-US" sz="2200" b="0"/>
              <a:t> </a:t>
            </a:r>
            <a:r>
              <a:rPr lang="en-US" sz="2200" b="0">
                <a:solidFill>
                  <a:schemeClr val="bg2"/>
                </a:solidFill>
              </a:rPr>
              <a:t>rud</a:t>
            </a:r>
            <a:r>
              <a:rPr lang="en-US" sz="2200" b="0"/>
              <a:t> </a:t>
            </a:r>
            <a:r>
              <a:rPr lang="en-US" sz="2200" b="0">
                <a:solidFill>
                  <a:schemeClr val="tx2"/>
                </a:solidFill>
              </a:rPr>
              <a:t>sib</a:t>
            </a:r>
            <a:r>
              <a:rPr lang="en-US" sz="2200" b="0">
                <a:solidFill>
                  <a:srgbClr val="DDB4FF"/>
                </a:solidFill>
              </a:rPr>
              <a:t> </a:t>
            </a:r>
            <a:r>
              <a:rPr lang="en-US" sz="2200" b="0">
                <a:solidFill>
                  <a:srgbClr val="BF881A"/>
                </a:solidFill>
              </a:rPr>
              <a:t>tid</a:t>
            </a:r>
            <a:r>
              <a:rPr lang="en-US" sz="2200" b="0">
                <a:solidFill>
                  <a:srgbClr val="66FF5D"/>
                </a:solidFill>
              </a:rPr>
              <a:t> </a:t>
            </a:r>
            <a:r>
              <a:rPr lang="en-US" sz="2200" b="0">
                <a:solidFill>
                  <a:schemeClr val="hlink"/>
                </a:solidFill>
              </a:rPr>
              <a:t>sot</a:t>
            </a:r>
            <a:endParaRPr lang="en-US" sz="2200" b="0"/>
          </a:p>
          <a:p>
            <a:r>
              <a:rPr lang="en-US" sz="2200" b="0"/>
              <a:t>    </a:t>
            </a:r>
            <a:r>
              <a:rPr lang="en-US" sz="2200" b="0">
                <a:solidFill>
                  <a:schemeClr val="accent2"/>
                </a:solidFill>
              </a:rPr>
              <a:t>daz</a:t>
            </a:r>
            <a:r>
              <a:rPr lang="en-US" sz="2200" b="0"/>
              <a:t> </a:t>
            </a:r>
            <a:r>
              <a:rPr lang="en-US" sz="2200" b="0">
                <a:solidFill>
                  <a:srgbClr val="CA3109"/>
                </a:solidFill>
              </a:rPr>
              <a:t>lev</a:t>
            </a:r>
            <a:r>
              <a:rPr lang="en-US" sz="2200" b="0"/>
              <a:t> </a:t>
            </a:r>
            <a:r>
              <a:rPr lang="en-US" sz="2200" b="0">
                <a:solidFill>
                  <a:srgbClr val="BF881A"/>
                </a:solidFill>
              </a:rPr>
              <a:t>tid</a:t>
            </a:r>
            <a:r>
              <a:rPr lang="en-US" sz="2200" b="0"/>
              <a:t> </a:t>
            </a:r>
            <a:r>
              <a:rPr lang="en-US" sz="2200" b="0">
                <a:solidFill>
                  <a:schemeClr val="hlink"/>
                </a:solidFill>
              </a:rPr>
              <a:t>lum</a:t>
            </a:r>
            <a:r>
              <a:rPr lang="en-US" sz="2200" b="0">
                <a:solidFill>
                  <a:srgbClr val="7AFFF0"/>
                </a:solidFill>
              </a:rPr>
              <a:t> </a:t>
            </a:r>
            <a:r>
              <a:rPr lang="en-US" sz="2200" b="0">
                <a:solidFill>
                  <a:schemeClr val="bg2"/>
                </a:solidFill>
              </a:rPr>
              <a:t>fal</a:t>
            </a:r>
            <a:r>
              <a:rPr lang="en-US" sz="2200" b="0">
                <a:solidFill>
                  <a:srgbClr val="AFDDFF"/>
                </a:solidFill>
              </a:rPr>
              <a:t> </a:t>
            </a:r>
            <a:r>
              <a:rPr lang="en-US" sz="2200" b="0">
                <a:solidFill>
                  <a:schemeClr val="tx2"/>
                </a:solidFill>
              </a:rPr>
              <a:t>nav</a:t>
            </a:r>
            <a:r>
              <a:rPr lang="en-US" sz="2200" b="0">
                <a:solidFill>
                  <a:srgbClr val="DDB4FF"/>
                </a:solidFill>
              </a:rPr>
              <a:t> </a:t>
            </a:r>
            <a:r>
              <a:rPr lang="en-US" sz="2200" b="0">
                <a:solidFill>
                  <a:schemeClr val="bg2"/>
                </a:solidFill>
              </a:rPr>
              <a:t>taf</a:t>
            </a:r>
            <a:r>
              <a:rPr lang="en-US" sz="2200" b="0">
                <a:solidFill>
                  <a:srgbClr val="AFDDFF"/>
                </a:solidFill>
              </a:rPr>
              <a:t> </a:t>
            </a:r>
            <a:r>
              <a:rPr lang="en-US" sz="2200" b="0">
                <a:solidFill>
                  <a:schemeClr val="tx2"/>
                </a:solidFill>
              </a:rPr>
              <a:t>ker</a:t>
            </a:r>
            <a:endParaRPr lang="en-US" sz="2200" b="0"/>
          </a:p>
          <a:p>
            <a:r>
              <a:rPr lang="en-US" sz="2200" b="0"/>
              <a:t>   </a:t>
            </a:r>
          </a:p>
        </p:txBody>
      </p:sp>
      <p:sp>
        <p:nvSpPr>
          <p:cNvPr id="1528836" name="Text Box 4"/>
          <p:cNvSpPr txBox="1">
            <a:spLocks noChangeArrowheads="1"/>
          </p:cNvSpPr>
          <p:nvPr/>
        </p:nvSpPr>
        <p:spPr bwMode="auto">
          <a:xfrm>
            <a:off x="228600" y="1171575"/>
            <a:ext cx="3492500" cy="427038"/>
          </a:xfrm>
          <a:prstGeom prst="rect">
            <a:avLst/>
          </a:prstGeom>
          <a:noFill/>
          <a:ln w="9525">
            <a:noFill/>
            <a:miter lim="800000"/>
            <a:headEnd/>
            <a:tailEnd/>
          </a:ln>
        </p:spPr>
        <p:txBody>
          <a:bodyPr wrap="none">
            <a:prstTxWarp prst="textNoShape">
              <a:avLst/>
            </a:prstTxWarp>
            <a:spAutoFit/>
          </a:bodyPr>
          <a:lstStyle/>
          <a:p>
            <a:r>
              <a:rPr lang="en-US" sz="2200" b="0"/>
              <a:t>Baseline pattern: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endParaRPr lang="en-US" sz="2200" b="0"/>
          </a:p>
        </p:txBody>
      </p:sp>
      <p:sp>
        <p:nvSpPr>
          <p:cNvPr id="1528837" name="Text Box 5"/>
          <p:cNvSpPr txBox="1">
            <a:spLocks noChangeArrowheads="1"/>
          </p:cNvSpPr>
          <p:nvPr/>
        </p:nvSpPr>
        <p:spPr bwMode="auto">
          <a:xfrm>
            <a:off x="304800" y="4724400"/>
            <a:ext cx="8839200" cy="1766888"/>
          </a:xfrm>
          <a:prstGeom prst="rect">
            <a:avLst/>
          </a:prstGeom>
          <a:noFill/>
          <a:ln w="9525">
            <a:noFill/>
            <a:miter lim="800000"/>
            <a:headEnd/>
            <a:tailEnd/>
          </a:ln>
        </p:spPr>
        <p:txBody>
          <a:bodyPr>
            <a:prstTxWarp prst="textNoShape">
              <a:avLst/>
            </a:prstTxWarp>
            <a:spAutoFit/>
          </a:bodyPr>
          <a:lstStyle/>
          <a:p>
            <a:r>
              <a:rPr lang="en-US" sz="2200" b="0"/>
              <a:t>Control subjects:</a:t>
            </a:r>
            <a:endParaRPr lang="en-US" sz="2200" b="0">
              <a:solidFill>
                <a:srgbClr val="DDB4FF"/>
              </a:solidFill>
            </a:endParaRPr>
          </a:p>
          <a:p>
            <a:r>
              <a:rPr lang="en-US" sz="2200" b="0">
                <a:solidFill>
                  <a:schemeClr val="folHlink"/>
                </a:solidFill>
              </a:rPr>
              <a:t>Control language (repeat one adjacent pair at a time)</a:t>
            </a:r>
            <a:endParaRPr lang="en-US" sz="2200" b="0"/>
          </a:p>
          <a:p>
            <a:r>
              <a:rPr lang="en-US" sz="2200" b="0"/>
              <a:t>   Additional control patterns heard:  </a:t>
            </a:r>
          </a:p>
          <a:p>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solidFill>
                  <a:srgbClr val="CA3109"/>
                </a:solidFill>
              </a:rPr>
              <a:t>B</a:t>
            </a:r>
            <a:r>
              <a:rPr lang="en-US" sz="2200" b="0">
                <a:solidFill>
                  <a:srgbClr val="BF881A"/>
                </a:solidFill>
              </a:rPr>
              <a:t>C</a:t>
            </a:r>
            <a:r>
              <a:rPr lang="en-US" sz="2200" b="0"/>
              <a:t>,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solidFill>
                  <a:schemeClr val="hlink"/>
                </a:solidFill>
              </a:rPr>
              <a:t>D</a:t>
            </a:r>
            <a:r>
              <a:rPr lang="en-US" sz="2200" b="0">
                <a:solidFill>
                  <a:schemeClr val="bg2"/>
                </a:solidFill>
              </a:rPr>
              <a:t>E</a:t>
            </a:r>
            <a:r>
              <a:rPr lang="en-US" sz="2200" b="0"/>
              <a:t>,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solidFill>
                  <a:schemeClr val="accent2"/>
                </a:solidFill>
              </a:rPr>
              <a:t>A</a:t>
            </a:r>
            <a:r>
              <a:rPr lang="en-US" sz="2200" b="0">
                <a:solidFill>
                  <a:schemeClr val="tx2"/>
                </a:solidFill>
              </a:rPr>
              <a:t>F</a:t>
            </a:r>
            <a:endParaRPr lang="en-US" sz="1800" b="0"/>
          </a:p>
          <a:p>
            <a:endParaRPr lang="en-US" sz="2200" b="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0882" name="Rectangle 2"/>
          <p:cNvSpPr>
            <a:spLocks noGrp="1" noChangeArrowheads="1"/>
          </p:cNvSpPr>
          <p:nvPr>
            <p:ph type="title"/>
          </p:nvPr>
        </p:nvSpPr>
        <p:spPr>
          <a:xfrm>
            <a:off x="0" y="0"/>
            <a:ext cx="9144000" cy="1143000"/>
          </a:xfrm>
          <a:noFill/>
          <a:ln/>
        </p:spPr>
        <p:txBody>
          <a:bodyPr/>
          <a:lstStyle/>
          <a:p>
            <a:r>
              <a:rPr lang="en-US" sz="3200"/>
              <a:t>Learning a language with repeated phrases</a:t>
            </a:r>
            <a:endParaRPr lang="en-US" sz="3200">
              <a:sym typeface="Symbol" pitchFamily="-84" charset="2"/>
            </a:endParaRPr>
          </a:p>
        </p:txBody>
      </p:sp>
      <p:sp>
        <p:nvSpPr>
          <p:cNvPr id="1530883" name="Text Box 3"/>
          <p:cNvSpPr txBox="1">
            <a:spLocks noChangeArrowheads="1"/>
          </p:cNvSpPr>
          <p:nvPr/>
        </p:nvSpPr>
        <p:spPr bwMode="auto">
          <a:xfrm>
            <a:off x="228600" y="1171575"/>
            <a:ext cx="8763000" cy="1431925"/>
          </a:xfrm>
          <a:prstGeom prst="rect">
            <a:avLst/>
          </a:prstGeom>
          <a:noFill/>
          <a:ln w="9525">
            <a:noFill/>
            <a:miter lim="800000"/>
            <a:headEnd/>
            <a:tailEnd/>
          </a:ln>
        </p:spPr>
        <p:txBody>
          <a:bodyPr>
            <a:prstTxWarp prst="textNoShape">
              <a:avLst/>
            </a:prstTxWarp>
            <a:spAutoFit/>
          </a:bodyPr>
          <a:lstStyle/>
          <a:p>
            <a:r>
              <a:rPr lang="en-US" sz="2200" b="0"/>
              <a:t>Transitional Probabilities in the Repeated Phrase language and the Control language are different.  The Repeated Phrase language has </a:t>
            </a:r>
            <a:r>
              <a:rPr lang="en-US" sz="2200" b="0">
                <a:solidFill>
                  <a:schemeClr val="tx2"/>
                </a:solidFill>
              </a:rPr>
              <a:t>lower probability across phrase boundaries than within phrases.</a:t>
            </a:r>
            <a:r>
              <a:rPr lang="en-US" sz="2200" b="0"/>
              <a:t> The control language has almost the same probability no matter what.</a:t>
            </a:r>
          </a:p>
        </p:txBody>
      </p:sp>
      <p:pic>
        <p:nvPicPr>
          <p:cNvPr id="1530884" name="Picture 4"/>
          <p:cNvPicPr>
            <a:picLocks noChangeAspect="1" noChangeArrowheads="1"/>
          </p:cNvPicPr>
          <p:nvPr/>
        </p:nvPicPr>
        <p:blipFill>
          <a:blip r:embed="rId3"/>
          <a:srcRect/>
          <a:stretch>
            <a:fillRect/>
          </a:stretch>
        </p:blipFill>
        <p:spPr bwMode="auto">
          <a:xfrm>
            <a:off x="304800" y="3124200"/>
            <a:ext cx="8318500" cy="469900"/>
          </a:xfrm>
          <a:prstGeom prst="rect">
            <a:avLst/>
          </a:prstGeom>
          <a:noFill/>
          <a:ln w="9525">
            <a:noFill/>
            <a:miter lim="800000"/>
            <a:headEnd/>
            <a:tailEnd/>
          </a:ln>
          <a:effectLst/>
        </p:spPr>
      </p:pic>
      <p:pic>
        <p:nvPicPr>
          <p:cNvPr id="1530885" name="Picture 5"/>
          <p:cNvPicPr>
            <a:picLocks noChangeAspect="1" noChangeArrowheads="1"/>
          </p:cNvPicPr>
          <p:nvPr/>
        </p:nvPicPr>
        <p:blipFill>
          <a:blip r:embed="rId4"/>
          <a:srcRect/>
          <a:stretch>
            <a:fillRect/>
          </a:stretch>
        </p:blipFill>
        <p:spPr bwMode="auto">
          <a:xfrm>
            <a:off x="304800" y="3581400"/>
            <a:ext cx="8331200" cy="482600"/>
          </a:xfrm>
          <a:prstGeom prst="rect">
            <a:avLst/>
          </a:prstGeom>
          <a:noFill/>
          <a:ln w="9525">
            <a:noFill/>
            <a:miter lim="800000"/>
            <a:headEnd/>
            <a:tailEnd/>
          </a:ln>
          <a:effectLst/>
        </p:spPr>
      </p:pic>
      <p:sp>
        <p:nvSpPr>
          <p:cNvPr id="1530886" name="AutoShape 6"/>
          <p:cNvSpPr>
            <a:spLocks noChangeArrowheads="1"/>
          </p:cNvSpPr>
          <p:nvPr/>
        </p:nvSpPr>
        <p:spPr bwMode="auto">
          <a:xfrm>
            <a:off x="304800" y="3505200"/>
            <a:ext cx="8305800" cy="304800"/>
          </a:xfrm>
          <a:prstGeom prst="roundRect">
            <a:avLst>
              <a:gd name="adj" fmla="val 16667"/>
            </a:avLst>
          </a:prstGeom>
          <a:noFill/>
          <a:ln w="38100">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2930" name="Rectangle 2"/>
          <p:cNvSpPr>
            <a:spLocks noGrp="1" noChangeArrowheads="1"/>
          </p:cNvSpPr>
          <p:nvPr>
            <p:ph type="title"/>
          </p:nvPr>
        </p:nvSpPr>
        <p:spPr>
          <a:xfrm>
            <a:off x="0" y="0"/>
            <a:ext cx="9144000" cy="1143000"/>
          </a:xfrm>
          <a:noFill/>
          <a:ln/>
        </p:spPr>
        <p:txBody>
          <a:bodyPr/>
          <a:lstStyle/>
          <a:p>
            <a:r>
              <a:rPr lang="en-US" sz="3200"/>
              <a:t>Learning a language with moved phrases</a:t>
            </a:r>
            <a:endParaRPr lang="en-US" sz="3200">
              <a:sym typeface="Symbol" pitchFamily="-84" charset="2"/>
            </a:endParaRPr>
          </a:p>
        </p:txBody>
      </p:sp>
      <p:sp>
        <p:nvSpPr>
          <p:cNvPr id="1532931" name="Text Box 3"/>
          <p:cNvSpPr txBox="1">
            <a:spLocks noChangeArrowheads="1"/>
          </p:cNvSpPr>
          <p:nvPr/>
        </p:nvSpPr>
        <p:spPr bwMode="auto">
          <a:xfrm>
            <a:off x="457200" y="1552575"/>
            <a:ext cx="8077200" cy="3046413"/>
          </a:xfrm>
          <a:prstGeom prst="rect">
            <a:avLst/>
          </a:prstGeom>
          <a:noFill/>
          <a:ln w="9525">
            <a:noFill/>
            <a:miter lim="800000"/>
            <a:headEnd/>
            <a:tailEnd/>
          </a:ln>
        </p:spPr>
        <p:txBody>
          <a:bodyPr>
            <a:prstTxWarp prst="textNoShape">
              <a:avLst/>
            </a:prstTxWarp>
            <a:spAutoFit/>
          </a:bodyPr>
          <a:lstStyle/>
          <a:p>
            <a:endParaRPr lang="en-US" sz="2200" b="0"/>
          </a:p>
          <a:p>
            <a:r>
              <a:rPr lang="en-US" sz="2200" b="0"/>
              <a:t>Other patterns heard (phrases </a:t>
            </a:r>
            <a:r>
              <a:rPr lang="en-US" sz="2200" b="0">
                <a:solidFill>
                  <a:schemeClr val="accent2"/>
                </a:solidFill>
              </a:rPr>
              <a:t>A</a:t>
            </a:r>
            <a:r>
              <a:rPr lang="en-US" sz="2200" b="0">
                <a:solidFill>
                  <a:srgbClr val="CA3109"/>
                </a:solidFill>
              </a:rPr>
              <a:t>B</a:t>
            </a:r>
            <a:r>
              <a:rPr lang="en-US" sz="2200" b="0">
                <a:solidFill>
                  <a:srgbClr val="FBFF9F"/>
                </a:solidFill>
              </a:rPr>
              <a:t>  </a:t>
            </a:r>
            <a:r>
              <a:rPr lang="en-US" sz="2200" b="0">
                <a:solidFill>
                  <a:srgbClr val="BF881A"/>
                </a:solidFill>
              </a:rPr>
              <a:t>C</a:t>
            </a:r>
            <a:r>
              <a:rPr lang="en-US" sz="2200" b="0">
                <a:solidFill>
                  <a:schemeClr val="hlink"/>
                </a:solidFill>
              </a:rPr>
              <a:t>D</a:t>
            </a:r>
            <a:r>
              <a:rPr lang="en-US" sz="2200" b="0">
                <a:solidFill>
                  <a:srgbClr val="7AFFF0"/>
                </a:solidFill>
              </a:rPr>
              <a:t>  </a:t>
            </a:r>
            <a:r>
              <a:rPr lang="en-US" sz="2200" b="0">
                <a:solidFill>
                  <a:schemeClr val="bg2"/>
                </a:solidFill>
              </a:rPr>
              <a:t>E</a:t>
            </a:r>
            <a:r>
              <a:rPr lang="en-US" sz="2200" b="0">
                <a:solidFill>
                  <a:schemeClr val="tx2"/>
                </a:solidFill>
              </a:rPr>
              <a:t>F</a:t>
            </a:r>
            <a:r>
              <a:rPr lang="en-US" sz="2200" b="0">
                <a:solidFill>
                  <a:srgbClr val="DDB4FF"/>
                </a:solidFill>
              </a:rPr>
              <a:t> </a:t>
            </a:r>
            <a:r>
              <a:rPr lang="en-US" sz="2200" b="0"/>
              <a:t>moved):</a:t>
            </a:r>
          </a:p>
          <a:p>
            <a:r>
              <a:rPr lang="en-US" sz="2200" b="0"/>
              <a:t>	 </a:t>
            </a:r>
            <a:r>
              <a:rPr lang="en-US" sz="2200" b="0">
                <a:solidFill>
                  <a:schemeClr val="accent2"/>
                </a:solidFill>
              </a:rPr>
              <a:t>A</a:t>
            </a:r>
            <a:r>
              <a:rPr lang="en-US" sz="2200" b="0">
                <a:solidFill>
                  <a:srgbClr val="CA3109"/>
                </a:solidFill>
              </a:rPr>
              <a:t>B</a:t>
            </a:r>
            <a:r>
              <a:rPr lang="en-US" sz="2200" b="0">
                <a:solidFill>
                  <a:schemeClr val="bg2"/>
                </a:solidFill>
              </a:rPr>
              <a:t>E</a:t>
            </a:r>
            <a:r>
              <a:rPr lang="en-US" sz="2200" b="0">
                <a:solidFill>
                  <a:schemeClr val="tx2"/>
                </a:solidFill>
              </a:rPr>
              <a:t>F</a:t>
            </a:r>
            <a:r>
              <a:rPr lang="en-US" sz="2200" b="0">
                <a:solidFill>
                  <a:srgbClr val="BF881A"/>
                </a:solidFill>
              </a:rPr>
              <a:t>C</a:t>
            </a:r>
            <a:r>
              <a:rPr lang="en-US" sz="2200" b="0">
                <a:solidFill>
                  <a:schemeClr val="hlink"/>
                </a:solidFill>
              </a:rPr>
              <a:t>D</a:t>
            </a:r>
            <a:r>
              <a:rPr lang="en-US" sz="2200" b="0"/>
              <a:t>, </a:t>
            </a:r>
            <a:r>
              <a:rPr lang="en-US" sz="2200" b="0">
                <a:solidFill>
                  <a:srgbClr val="BF881A"/>
                </a:solidFill>
              </a:rPr>
              <a:t>C</a:t>
            </a:r>
            <a:r>
              <a:rPr lang="en-US" sz="2200" b="0">
                <a:solidFill>
                  <a:schemeClr val="hlink"/>
                </a:solidFill>
              </a:rPr>
              <a:t>D</a:t>
            </a:r>
            <a:r>
              <a:rPr lang="en-US" sz="2200" b="0">
                <a:solidFill>
                  <a:schemeClr val="accent2"/>
                </a:solidFill>
              </a:rPr>
              <a:t>A</a:t>
            </a:r>
            <a:r>
              <a:rPr lang="en-US" sz="2200" b="0">
                <a:solidFill>
                  <a:srgbClr val="CA3109"/>
                </a:solidFill>
              </a:rPr>
              <a:t>B</a:t>
            </a:r>
            <a:r>
              <a:rPr lang="en-US" sz="2200" b="0">
                <a:solidFill>
                  <a:schemeClr val="bg2"/>
                </a:solidFill>
              </a:rPr>
              <a:t>E</a:t>
            </a:r>
            <a:r>
              <a:rPr lang="en-US" sz="2200" b="0">
                <a:solidFill>
                  <a:schemeClr val="tx2"/>
                </a:solidFill>
              </a:rPr>
              <a:t>F</a:t>
            </a:r>
            <a:r>
              <a:rPr lang="en-US" sz="2200" b="0"/>
              <a:t>, </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solidFill>
                  <a:schemeClr val="accent2"/>
                </a:solidFill>
              </a:rPr>
              <a:t>A</a:t>
            </a:r>
            <a:r>
              <a:rPr lang="en-US" sz="2200" b="0">
                <a:solidFill>
                  <a:srgbClr val="CA3109"/>
                </a:solidFill>
              </a:rPr>
              <a:t>B</a:t>
            </a:r>
            <a:r>
              <a:rPr lang="en-US" sz="2200" b="0"/>
              <a:t>, </a:t>
            </a:r>
            <a:r>
              <a:rPr lang="en-US" sz="2200" b="0">
                <a:solidFill>
                  <a:schemeClr val="bg2"/>
                </a:solidFill>
              </a:rPr>
              <a:t>E</a:t>
            </a:r>
            <a:r>
              <a:rPr lang="en-US" sz="2200" b="0">
                <a:solidFill>
                  <a:schemeClr val="tx2"/>
                </a:solidFill>
              </a:rPr>
              <a:t>F</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t>, </a:t>
            </a:r>
            <a:r>
              <a:rPr lang="en-US" sz="2200" b="0">
                <a:solidFill>
                  <a:schemeClr val="bg2"/>
                </a:solidFill>
              </a:rPr>
              <a:t>E</a:t>
            </a:r>
            <a:r>
              <a:rPr lang="en-US" sz="2200" b="0">
                <a:solidFill>
                  <a:schemeClr val="tx2"/>
                </a:solidFill>
              </a:rPr>
              <a:t>F</a:t>
            </a:r>
            <a:r>
              <a:rPr lang="en-US" sz="2200" b="0">
                <a:solidFill>
                  <a:srgbClr val="BF881A"/>
                </a:solidFill>
              </a:rPr>
              <a:t>C</a:t>
            </a:r>
            <a:r>
              <a:rPr lang="en-US" sz="2200" b="0">
                <a:solidFill>
                  <a:schemeClr val="hlink"/>
                </a:solidFill>
              </a:rPr>
              <a:t>D</a:t>
            </a:r>
            <a:r>
              <a:rPr lang="en-US" sz="2200" b="0">
                <a:solidFill>
                  <a:schemeClr val="accent2"/>
                </a:solidFill>
              </a:rPr>
              <a:t>A</a:t>
            </a:r>
            <a:r>
              <a:rPr lang="en-US" sz="2200" b="0">
                <a:solidFill>
                  <a:srgbClr val="CA3109"/>
                </a:solidFill>
              </a:rPr>
              <a:t>B</a:t>
            </a:r>
            <a:endParaRPr lang="en-US" sz="2200" b="0"/>
          </a:p>
          <a:p>
            <a:r>
              <a:rPr lang="en-US" sz="2200" b="0"/>
              <a:t>   </a:t>
            </a:r>
          </a:p>
          <a:p>
            <a:r>
              <a:rPr lang="en-US" sz="2200" b="0"/>
              <a:t>   Example strings heard:</a:t>
            </a:r>
          </a:p>
          <a:p>
            <a:r>
              <a:rPr lang="en-US" sz="2200" b="0"/>
              <a:t>    </a:t>
            </a:r>
            <a:r>
              <a:rPr lang="en-US" sz="2200" b="0">
                <a:solidFill>
                  <a:schemeClr val="accent2"/>
                </a:solidFill>
              </a:rPr>
              <a:t>kof</a:t>
            </a:r>
            <a:r>
              <a:rPr lang="en-US" sz="2200" b="0">
                <a:solidFill>
                  <a:srgbClr val="F25BFF"/>
                </a:solidFill>
              </a:rPr>
              <a:t> </a:t>
            </a:r>
            <a:r>
              <a:rPr lang="en-US" sz="2200" b="0">
                <a:solidFill>
                  <a:srgbClr val="CA3109"/>
                </a:solidFill>
              </a:rPr>
              <a:t>hox</a:t>
            </a:r>
            <a:r>
              <a:rPr lang="en-US" sz="2200" b="0"/>
              <a:t> </a:t>
            </a:r>
            <a:r>
              <a:rPr lang="en-US" sz="2200" b="0">
                <a:solidFill>
                  <a:srgbClr val="BF881A"/>
                </a:solidFill>
              </a:rPr>
              <a:t>jes</a:t>
            </a:r>
            <a:r>
              <a:rPr lang="en-US" sz="2200" b="0"/>
              <a:t> </a:t>
            </a:r>
            <a:r>
              <a:rPr lang="en-US" sz="2200" b="0">
                <a:solidFill>
                  <a:schemeClr val="hlink"/>
                </a:solidFill>
              </a:rPr>
              <a:t>sot</a:t>
            </a:r>
            <a:r>
              <a:rPr lang="en-US" sz="2200" b="0"/>
              <a:t> </a:t>
            </a:r>
            <a:r>
              <a:rPr lang="en-US" sz="2200" b="0">
                <a:solidFill>
                  <a:schemeClr val="bg2"/>
                </a:solidFill>
              </a:rPr>
              <a:t>fal</a:t>
            </a:r>
            <a:r>
              <a:rPr lang="en-US" sz="2200" b="0"/>
              <a:t> </a:t>
            </a:r>
            <a:r>
              <a:rPr lang="en-US" sz="2200" b="0">
                <a:solidFill>
                  <a:schemeClr val="tx2"/>
                </a:solidFill>
              </a:rPr>
              <a:t>ker</a:t>
            </a:r>
            <a:endParaRPr lang="en-US" sz="2200" b="0"/>
          </a:p>
          <a:p>
            <a:r>
              <a:rPr lang="en-US" sz="2200" b="0"/>
              <a:t>    </a:t>
            </a:r>
            <a:r>
              <a:rPr lang="en-US" sz="2200" b="0">
                <a:solidFill>
                  <a:schemeClr val="accent2"/>
                </a:solidFill>
              </a:rPr>
              <a:t>daz</a:t>
            </a:r>
            <a:r>
              <a:rPr lang="en-US" sz="2200" b="0">
                <a:solidFill>
                  <a:srgbClr val="F25BFF"/>
                </a:solidFill>
              </a:rPr>
              <a:t> </a:t>
            </a:r>
            <a:r>
              <a:rPr lang="en-US" sz="2200" b="0">
                <a:solidFill>
                  <a:srgbClr val="CA3109"/>
                </a:solidFill>
              </a:rPr>
              <a:t>neb</a:t>
            </a:r>
            <a:r>
              <a:rPr lang="en-US" sz="2200" b="0"/>
              <a:t> </a:t>
            </a:r>
            <a:r>
              <a:rPr lang="en-US" sz="2200" b="0">
                <a:solidFill>
                  <a:schemeClr val="bg2"/>
                </a:solidFill>
              </a:rPr>
              <a:t>taf</a:t>
            </a:r>
            <a:r>
              <a:rPr lang="en-US" sz="2200" b="0"/>
              <a:t> </a:t>
            </a:r>
            <a:r>
              <a:rPr lang="en-US" sz="2200" b="0">
                <a:solidFill>
                  <a:schemeClr val="tx2"/>
                </a:solidFill>
              </a:rPr>
              <a:t>nav</a:t>
            </a:r>
            <a:r>
              <a:rPr lang="en-US" sz="2200" b="0">
                <a:solidFill>
                  <a:srgbClr val="DDB4FF"/>
                </a:solidFill>
              </a:rPr>
              <a:t> </a:t>
            </a:r>
            <a:r>
              <a:rPr lang="en-US" sz="2200" b="0">
                <a:solidFill>
                  <a:srgbClr val="BF881A"/>
                </a:solidFill>
              </a:rPr>
              <a:t>rel</a:t>
            </a:r>
            <a:r>
              <a:rPr lang="en-US" sz="2200" b="0"/>
              <a:t> </a:t>
            </a:r>
            <a:r>
              <a:rPr lang="en-US" sz="2200" b="0">
                <a:solidFill>
                  <a:schemeClr val="hlink"/>
                </a:solidFill>
              </a:rPr>
              <a:t>zor</a:t>
            </a:r>
            <a:endParaRPr lang="en-US" sz="2200" b="0"/>
          </a:p>
          <a:p>
            <a:r>
              <a:rPr lang="en-US" sz="2200" b="0"/>
              <a:t>	…</a:t>
            </a:r>
            <a:endParaRPr lang="en-US" sz="1800" b="0"/>
          </a:p>
          <a:p>
            <a:r>
              <a:rPr lang="en-US" sz="1800" b="0"/>
              <a:t>   </a:t>
            </a:r>
          </a:p>
        </p:txBody>
      </p:sp>
      <p:sp>
        <p:nvSpPr>
          <p:cNvPr id="1532932" name="Text Box 4"/>
          <p:cNvSpPr txBox="1">
            <a:spLocks noChangeArrowheads="1"/>
          </p:cNvSpPr>
          <p:nvPr/>
        </p:nvSpPr>
        <p:spPr bwMode="auto">
          <a:xfrm>
            <a:off x="228600" y="1171575"/>
            <a:ext cx="3492500" cy="427038"/>
          </a:xfrm>
          <a:prstGeom prst="rect">
            <a:avLst/>
          </a:prstGeom>
          <a:noFill/>
          <a:ln w="9525">
            <a:noFill/>
            <a:miter lim="800000"/>
            <a:headEnd/>
            <a:tailEnd/>
          </a:ln>
        </p:spPr>
        <p:txBody>
          <a:bodyPr wrap="none">
            <a:prstTxWarp prst="textNoShape">
              <a:avLst/>
            </a:prstTxWarp>
            <a:spAutoFit/>
          </a:bodyPr>
          <a:lstStyle/>
          <a:p>
            <a:r>
              <a:rPr lang="en-US" sz="2200" b="0"/>
              <a:t>Baseline pattern: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endParaRPr lang="en-US" sz="2200" b="0"/>
          </a:p>
        </p:txBody>
      </p:sp>
      <p:sp>
        <p:nvSpPr>
          <p:cNvPr id="1532933" name="Text Box 5"/>
          <p:cNvSpPr txBox="1">
            <a:spLocks noChangeArrowheads="1"/>
          </p:cNvSpPr>
          <p:nvPr/>
        </p:nvSpPr>
        <p:spPr bwMode="auto">
          <a:xfrm>
            <a:off x="304800" y="4724400"/>
            <a:ext cx="8839200" cy="1766888"/>
          </a:xfrm>
          <a:prstGeom prst="rect">
            <a:avLst/>
          </a:prstGeom>
          <a:noFill/>
          <a:ln w="9525">
            <a:noFill/>
            <a:miter lim="800000"/>
            <a:headEnd/>
            <a:tailEnd/>
          </a:ln>
        </p:spPr>
        <p:txBody>
          <a:bodyPr>
            <a:prstTxWarp prst="textNoShape">
              <a:avLst/>
            </a:prstTxWarp>
            <a:spAutoFit/>
          </a:bodyPr>
          <a:lstStyle/>
          <a:p>
            <a:r>
              <a:rPr lang="en-US" sz="2200" b="0"/>
              <a:t>Control subjects:</a:t>
            </a:r>
            <a:endParaRPr lang="en-US" sz="2200" b="0">
              <a:solidFill>
                <a:srgbClr val="DDB4FF"/>
              </a:solidFill>
            </a:endParaRPr>
          </a:p>
          <a:p>
            <a:r>
              <a:rPr lang="en-US" sz="2200" b="0">
                <a:solidFill>
                  <a:schemeClr val="folHlink"/>
                </a:solidFill>
              </a:rPr>
              <a:t>Control language (move one adjacent pair at a time)</a:t>
            </a:r>
            <a:endParaRPr lang="en-US" sz="2200" b="0"/>
          </a:p>
          <a:p>
            <a:r>
              <a:rPr lang="en-US" sz="2200" b="0"/>
              <a:t>   Additional control patterns heard:  </a:t>
            </a:r>
          </a:p>
          <a:p>
            <a:r>
              <a:rPr lang="en-US" sz="2200" b="0">
                <a:solidFill>
                  <a:srgbClr val="CA3109"/>
                </a:solidFill>
              </a:rPr>
              <a:t>B</a:t>
            </a:r>
            <a:r>
              <a:rPr lang="en-US" sz="2200" b="0">
                <a:solidFill>
                  <a:srgbClr val="BF881A"/>
                </a:solidFill>
              </a:rPr>
              <a:t>C</a:t>
            </a:r>
            <a:r>
              <a:rPr lang="en-US" sz="2200" b="0">
                <a:solidFill>
                  <a:schemeClr val="accent2"/>
                </a:solidFill>
              </a:rPr>
              <a:t>A</a:t>
            </a:r>
            <a:r>
              <a:rPr lang="en-US" sz="2200" b="0">
                <a:solidFill>
                  <a:schemeClr val="tx2"/>
                </a:solidFill>
              </a:rPr>
              <a:t>F</a:t>
            </a:r>
            <a:r>
              <a:rPr lang="en-US" sz="2200" b="0">
                <a:solidFill>
                  <a:schemeClr val="hlink"/>
                </a:solidFill>
              </a:rPr>
              <a:t>D</a:t>
            </a:r>
            <a:r>
              <a:rPr lang="en-US" sz="2200" b="0">
                <a:solidFill>
                  <a:schemeClr val="bg2"/>
                </a:solidFill>
              </a:rPr>
              <a:t>E</a:t>
            </a:r>
            <a:r>
              <a:rPr lang="en-US" sz="2200" b="0"/>
              <a:t>, </a:t>
            </a:r>
            <a:r>
              <a:rPr lang="en-US" sz="2200" b="0">
                <a:solidFill>
                  <a:schemeClr val="accent2"/>
                </a:solidFill>
              </a:rPr>
              <a:t>A</a:t>
            </a:r>
            <a:r>
              <a:rPr lang="en-US" sz="2200" b="0">
                <a:solidFill>
                  <a:schemeClr val="tx2"/>
                </a:solidFill>
              </a:rPr>
              <a:t>F</a:t>
            </a:r>
            <a:r>
              <a:rPr lang="en-US" sz="2200" b="0">
                <a:solidFill>
                  <a:schemeClr val="hlink"/>
                </a:solidFill>
              </a:rPr>
              <a:t>D</a:t>
            </a:r>
            <a:r>
              <a:rPr lang="en-US" sz="2200" b="0">
                <a:solidFill>
                  <a:schemeClr val="bg2"/>
                </a:solidFill>
              </a:rPr>
              <a:t>E</a:t>
            </a:r>
            <a:r>
              <a:rPr lang="en-US" sz="2200" b="0">
                <a:solidFill>
                  <a:srgbClr val="CA3109"/>
                </a:solidFill>
              </a:rPr>
              <a:t>B</a:t>
            </a:r>
            <a:r>
              <a:rPr lang="en-US" sz="2200" b="0">
                <a:solidFill>
                  <a:srgbClr val="BF881A"/>
                </a:solidFill>
              </a:rPr>
              <a:t>C</a:t>
            </a:r>
            <a:r>
              <a:rPr lang="en-US" sz="2200" b="0"/>
              <a:t>, </a:t>
            </a:r>
            <a:r>
              <a:rPr lang="en-US" sz="2200" b="0">
                <a:solidFill>
                  <a:schemeClr val="hlink"/>
                </a:solidFill>
              </a:rPr>
              <a:t>D</a:t>
            </a:r>
            <a:r>
              <a:rPr lang="en-US" sz="2200" b="0">
                <a:solidFill>
                  <a:schemeClr val="bg2"/>
                </a:solidFill>
              </a:rPr>
              <a:t>E</a:t>
            </a:r>
            <a:r>
              <a:rPr lang="en-US" sz="2200" b="0">
                <a:solidFill>
                  <a:schemeClr val="accent2"/>
                </a:solidFill>
              </a:rPr>
              <a:t>A</a:t>
            </a:r>
            <a:r>
              <a:rPr lang="en-US" sz="2200" b="0">
                <a:solidFill>
                  <a:schemeClr val="tx2"/>
                </a:solidFill>
              </a:rPr>
              <a:t>F</a:t>
            </a:r>
            <a:r>
              <a:rPr lang="en-US" sz="2200" b="0">
                <a:solidFill>
                  <a:srgbClr val="CA3109"/>
                </a:solidFill>
              </a:rPr>
              <a:t>B</a:t>
            </a:r>
            <a:r>
              <a:rPr lang="en-US" sz="2200" b="0">
                <a:solidFill>
                  <a:srgbClr val="BF881A"/>
                </a:solidFill>
              </a:rPr>
              <a:t>C</a:t>
            </a:r>
            <a:r>
              <a:rPr lang="en-US" sz="2200" b="0"/>
              <a:t>, </a:t>
            </a:r>
            <a:r>
              <a:rPr lang="en-US" sz="2200" b="0">
                <a:solidFill>
                  <a:schemeClr val="hlink"/>
                </a:solidFill>
              </a:rPr>
              <a:t>D</a:t>
            </a:r>
            <a:r>
              <a:rPr lang="en-US" sz="2200" b="0">
                <a:solidFill>
                  <a:schemeClr val="bg2"/>
                </a:solidFill>
              </a:rPr>
              <a:t>E</a:t>
            </a:r>
            <a:r>
              <a:rPr lang="en-US" sz="2200" b="0">
                <a:solidFill>
                  <a:srgbClr val="CA3109"/>
                </a:solidFill>
              </a:rPr>
              <a:t>B</a:t>
            </a:r>
            <a:r>
              <a:rPr lang="en-US" sz="2200" b="0">
                <a:solidFill>
                  <a:srgbClr val="BF881A"/>
                </a:solidFill>
              </a:rPr>
              <a:t>C</a:t>
            </a:r>
            <a:r>
              <a:rPr lang="en-US" sz="2200" b="0">
                <a:solidFill>
                  <a:schemeClr val="accent2"/>
                </a:solidFill>
              </a:rPr>
              <a:t>A</a:t>
            </a:r>
            <a:r>
              <a:rPr lang="en-US" sz="2200" b="0">
                <a:solidFill>
                  <a:schemeClr val="tx2"/>
                </a:solidFill>
              </a:rPr>
              <a:t>F</a:t>
            </a:r>
            <a:endParaRPr lang="en-US" sz="2200" b="0"/>
          </a:p>
          <a:p>
            <a:endParaRPr lang="en-US" sz="2200" b="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4978" name="Rectangle 2"/>
          <p:cNvSpPr>
            <a:spLocks noGrp="1" noChangeArrowheads="1"/>
          </p:cNvSpPr>
          <p:nvPr>
            <p:ph type="title"/>
          </p:nvPr>
        </p:nvSpPr>
        <p:spPr>
          <a:xfrm>
            <a:off x="0" y="0"/>
            <a:ext cx="9144000" cy="1143000"/>
          </a:xfrm>
          <a:noFill/>
          <a:ln/>
        </p:spPr>
        <p:txBody>
          <a:bodyPr/>
          <a:lstStyle/>
          <a:p>
            <a:r>
              <a:rPr lang="en-US" sz="3200"/>
              <a:t>Learning a language with moved phrases</a:t>
            </a:r>
            <a:endParaRPr lang="en-US" sz="3200">
              <a:sym typeface="Symbol" pitchFamily="-84" charset="2"/>
            </a:endParaRPr>
          </a:p>
        </p:txBody>
      </p:sp>
      <p:sp>
        <p:nvSpPr>
          <p:cNvPr id="1534979" name="Text Box 3"/>
          <p:cNvSpPr txBox="1">
            <a:spLocks noChangeArrowheads="1"/>
          </p:cNvSpPr>
          <p:nvPr/>
        </p:nvSpPr>
        <p:spPr bwMode="auto">
          <a:xfrm>
            <a:off x="228600" y="1171575"/>
            <a:ext cx="8763000" cy="1431925"/>
          </a:xfrm>
          <a:prstGeom prst="rect">
            <a:avLst/>
          </a:prstGeom>
          <a:noFill/>
          <a:ln w="9525">
            <a:noFill/>
            <a:miter lim="800000"/>
            <a:headEnd/>
            <a:tailEnd/>
          </a:ln>
        </p:spPr>
        <p:txBody>
          <a:bodyPr>
            <a:prstTxWarp prst="textNoShape">
              <a:avLst/>
            </a:prstTxWarp>
            <a:spAutoFit/>
          </a:bodyPr>
          <a:lstStyle/>
          <a:p>
            <a:r>
              <a:rPr lang="en-US" sz="2200" b="0"/>
              <a:t>Transitional Probabilities in the Moved Phrase language and the Control language are different.  The Moved Phrase language has </a:t>
            </a:r>
            <a:r>
              <a:rPr lang="en-US" sz="2200" b="0">
                <a:solidFill>
                  <a:schemeClr val="tx2"/>
                </a:solidFill>
              </a:rPr>
              <a:t>lower probability across phrase boundaries than within phrases.</a:t>
            </a:r>
            <a:r>
              <a:rPr lang="en-US" sz="2200" b="0"/>
              <a:t> The control language has the same probability no matter what.</a:t>
            </a:r>
          </a:p>
        </p:txBody>
      </p:sp>
      <p:pic>
        <p:nvPicPr>
          <p:cNvPr id="1534980" name="Picture 4"/>
          <p:cNvPicPr>
            <a:picLocks noChangeAspect="1" noChangeArrowheads="1"/>
          </p:cNvPicPr>
          <p:nvPr/>
        </p:nvPicPr>
        <p:blipFill>
          <a:blip r:embed="rId3"/>
          <a:srcRect/>
          <a:stretch>
            <a:fillRect/>
          </a:stretch>
        </p:blipFill>
        <p:spPr bwMode="auto">
          <a:xfrm>
            <a:off x="304800" y="3048000"/>
            <a:ext cx="8318500" cy="469900"/>
          </a:xfrm>
          <a:prstGeom prst="rect">
            <a:avLst/>
          </a:prstGeom>
          <a:noFill/>
          <a:ln w="9525">
            <a:noFill/>
            <a:miter lim="800000"/>
            <a:headEnd/>
            <a:tailEnd/>
          </a:ln>
          <a:effectLst/>
        </p:spPr>
      </p:pic>
      <p:pic>
        <p:nvPicPr>
          <p:cNvPr id="1534981" name="Picture 5"/>
          <p:cNvPicPr>
            <a:picLocks noChangeAspect="1" noChangeArrowheads="1"/>
          </p:cNvPicPr>
          <p:nvPr/>
        </p:nvPicPr>
        <p:blipFill>
          <a:blip r:embed="rId4"/>
          <a:srcRect/>
          <a:stretch>
            <a:fillRect/>
          </a:stretch>
        </p:blipFill>
        <p:spPr bwMode="auto">
          <a:xfrm>
            <a:off x="304800" y="3505200"/>
            <a:ext cx="8331200" cy="520700"/>
          </a:xfrm>
          <a:prstGeom prst="rect">
            <a:avLst/>
          </a:prstGeom>
          <a:noFill/>
          <a:ln w="9525">
            <a:noFill/>
            <a:miter lim="800000"/>
            <a:headEnd/>
            <a:tailEnd/>
          </a:ln>
          <a:effectLst/>
        </p:spPr>
      </p:pic>
      <p:sp>
        <p:nvSpPr>
          <p:cNvPr id="1534982" name="AutoShape 6"/>
          <p:cNvSpPr>
            <a:spLocks noChangeArrowheads="1"/>
          </p:cNvSpPr>
          <p:nvPr/>
        </p:nvSpPr>
        <p:spPr bwMode="auto">
          <a:xfrm>
            <a:off x="228600" y="3429000"/>
            <a:ext cx="8458200" cy="304800"/>
          </a:xfrm>
          <a:prstGeom prst="roundRect">
            <a:avLst>
              <a:gd name="adj" fmla="val 16667"/>
            </a:avLst>
          </a:prstGeom>
          <a:noFill/>
          <a:ln w="38100">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7026" name="Rectangle 2"/>
          <p:cNvSpPr>
            <a:spLocks noGrp="1" noChangeArrowheads="1"/>
          </p:cNvSpPr>
          <p:nvPr>
            <p:ph type="title"/>
          </p:nvPr>
        </p:nvSpPr>
        <p:spPr>
          <a:xfrm>
            <a:off x="0" y="0"/>
            <a:ext cx="9144000" cy="1143000"/>
          </a:xfrm>
          <a:noFill/>
          <a:ln/>
        </p:spPr>
        <p:txBody>
          <a:bodyPr/>
          <a:lstStyle/>
          <a:p>
            <a:r>
              <a:rPr lang="en-US" sz="3200"/>
              <a:t>Artificial Language Learning: </a:t>
            </a:r>
            <a:br>
              <a:rPr lang="en-US" sz="3200"/>
            </a:br>
            <a:r>
              <a:rPr lang="en-US" sz="3200"/>
              <a:t>Categorization, Day 1</a:t>
            </a:r>
            <a:endParaRPr lang="en-US" sz="3200">
              <a:sym typeface="Symbol" pitchFamily="-84" charset="2"/>
            </a:endParaRPr>
          </a:p>
        </p:txBody>
      </p:sp>
      <p:pic>
        <p:nvPicPr>
          <p:cNvPr id="1537027" name="Picture 3"/>
          <p:cNvPicPr>
            <a:picLocks noChangeAspect="1" noChangeArrowheads="1"/>
          </p:cNvPicPr>
          <p:nvPr/>
        </p:nvPicPr>
        <p:blipFill>
          <a:blip r:embed="rId3"/>
          <a:srcRect/>
          <a:stretch>
            <a:fillRect/>
          </a:stretch>
        </p:blipFill>
        <p:spPr bwMode="auto">
          <a:xfrm>
            <a:off x="914400" y="1981200"/>
            <a:ext cx="7378700" cy="4622800"/>
          </a:xfrm>
          <a:prstGeom prst="rect">
            <a:avLst/>
          </a:prstGeom>
          <a:noFill/>
          <a:ln w="9525">
            <a:noFill/>
            <a:miter lim="800000"/>
            <a:headEnd/>
            <a:tailEnd/>
          </a:ln>
          <a:effectLst/>
        </p:spPr>
      </p:pic>
      <p:sp>
        <p:nvSpPr>
          <p:cNvPr id="1537028" name="Rectangle 4"/>
          <p:cNvSpPr>
            <a:spLocks noChangeArrowheads="1"/>
          </p:cNvSpPr>
          <p:nvPr/>
        </p:nvSpPr>
        <p:spPr bwMode="auto">
          <a:xfrm>
            <a:off x="6629400" y="1828800"/>
            <a:ext cx="1752600" cy="48768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1537029" name="Text Box 5"/>
          <p:cNvSpPr txBox="1">
            <a:spLocks noChangeArrowheads="1"/>
          </p:cNvSpPr>
          <p:nvPr/>
        </p:nvSpPr>
        <p:spPr bwMode="auto">
          <a:xfrm>
            <a:off x="533400" y="1143000"/>
            <a:ext cx="8458200" cy="822325"/>
          </a:xfrm>
          <a:prstGeom prst="rect">
            <a:avLst/>
          </a:prstGeom>
          <a:noFill/>
          <a:ln w="9525">
            <a:noFill/>
            <a:miter lim="800000"/>
            <a:headEnd/>
            <a:tailEnd/>
          </a:ln>
        </p:spPr>
        <p:txBody>
          <a:bodyPr>
            <a:prstTxWarp prst="textNoShape">
              <a:avLst/>
            </a:prstTxWarp>
            <a:spAutoFit/>
          </a:bodyPr>
          <a:lstStyle/>
          <a:p>
            <a:r>
              <a:rPr lang="en-US" b="0"/>
              <a:t>Generally above chance performance (50%), control group performing about the same or a little worse than test groups.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9074" name="Rectangle 2"/>
          <p:cNvSpPr>
            <a:spLocks noGrp="1" noChangeArrowheads="1"/>
          </p:cNvSpPr>
          <p:nvPr>
            <p:ph type="title"/>
          </p:nvPr>
        </p:nvSpPr>
        <p:spPr>
          <a:xfrm>
            <a:off x="0" y="0"/>
            <a:ext cx="9144000" cy="1143000"/>
          </a:xfrm>
          <a:noFill/>
          <a:ln/>
        </p:spPr>
        <p:txBody>
          <a:bodyPr/>
          <a:lstStyle/>
          <a:p>
            <a:r>
              <a:rPr lang="en-US" sz="3200"/>
              <a:t>Artificial Language Learning: </a:t>
            </a:r>
            <a:br>
              <a:rPr lang="en-US" sz="3200"/>
            </a:br>
            <a:r>
              <a:rPr lang="en-US" sz="3200"/>
              <a:t>Categorization, Day 5</a:t>
            </a:r>
          </a:p>
        </p:txBody>
      </p:sp>
      <p:pic>
        <p:nvPicPr>
          <p:cNvPr id="1539075" name="Picture 3"/>
          <p:cNvPicPr>
            <a:picLocks noChangeAspect="1" noChangeArrowheads="1"/>
          </p:cNvPicPr>
          <p:nvPr/>
        </p:nvPicPr>
        <p:blipFill>
          <a:blip r:embed="rId3"/>
          <a:srcRect/>
          <a:stretch>
            <a:fillRect/>
          </a:stretch>
        </p:blipFill>
        <p:spPr bwMode="auto">
          <a:xfrm>
            <a:off x="914400" y="1981200"/>
            <a:ext cx="7327900" cy="4635500"/>
          </a:xfrm>
          <a:prstGeom prst="rect">
            <a:avLst/>
          </a:prstGeom>
          <a:noFill/>
          <a:ln w="9525">
            <a:noFill/>
            <a:miter lim="800000"/>
            <a:headEnd/>
            <a:tailEnd/>
          </a:ln>
          <a:effectLst/>
        </p:spPr>
      </p:pic>
      <p:sp>
        <p:nvSpPr>
          <p:cNvPr id="1539076" name="Text Box 4"/>
          <p:cNvSpPr txBox="1">
            <a:spLocks noChangeArrowheads="1"/>
          </p:cNvSpPr>
          <p:nvPr/>
        </p:nvSpPr>
        <p:spPr bwMode="auto">
          <a:xfrm>
            <a:off x="228600" y="1066800"/>
            <a:ext cx="8915400" cy="762000"/>
          </a:xfrm>
          <a:prstGeom prst="rect">
            <a:avLst/>
          </a:prstGeom>
          <a:noFill/>
          <a:ln w="9525">
            <a:noFill/>
            <a:miter lim="800000"/>
            <a:headEnd/>
            <a:tailEnd/>
          </a:ln>
        </p:spPr>
        <p:txBody>
          <a:bodyPr>
            <a:prstTxWarp prst="textNoShape">
              <a:avLst/>
            </a:prstTxWarp>
            <a:spAutoFit/>
          </a:bodyPr>
          <a:lstStyle/>
          <a:p>
            <a:r>
              <a:rPr lang="en-US" sz="2200" b="0"/>
              <a:t>General improvement, though test groups still a little better than control groups.  Still, subjects generally capable of categorization. </a:t>
            </a:r>
          </a:p>
        </p:txBody>
      </p:sp>
      <p:sp>
        <p:nvSpPr>
          <p:cNvPr id="1539077" name="Rectangle 5"/>
          <p:cNvSpPr>
            <a:spLocks noChangeArrowheads="1"/>
          </p:cNvSpPr>
          <p:nvPr/>
        </p:nvSpPr>
        <p:spPr bwMode="auto">
          <a:xfrm>
            <a:off x="6629400" y="1828800"/>
            <a:ext cx="1752600" cy="48768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pPr algn="ctr"/>
            <a:endParaRPr lang="en-US" sz="2200" b="0"/>
          </a:p>
        </p:txBody>
      </p:sp>
      <p:sp>
        <p:nvSpPr>
          <p:cNvPr id="1539078" name="Rectangle 6"/>
          <p:cNvSpPr>
            <a:spLocks noChangeArrowheads="1"/>
          </p:cNvSpPr>
          <p:nvPr/>
        </p:nvSpPr>
        <p:spPr bwMode="auto">
          <a:xfrm>
            <a:off x="6858000" y="2819400"/>
            <a:ext cx="2133600" cy="2436813"/>
          </a:xfrm>
          <a:prstGeom prst="rect">
            <a:avLst/>
          </a:prstGeom>
          <a:noFill/>
          <a:ln w="9525">
            <a:noFill/>
            <a:miter lim="800000"/>
            <a:headEnd/>
            <a:tailEnd/>
          </a:ln>
        </p:spPr>
        <p:txBody>
          <a:bodyPr>
            <a:prstTxWarp prst="textNoShape">
              <a:avLst/>
            </a:prstTxWarp>
            <a:spAutoFit/>
          </a:bodyPr>
          <a:lstStyle/>
          <a:p>
            <a:r>
              <a:rPr lang="en-US" sz="2200" b="0">
                <a:solidFill>
                  <a:schemeClr val="tx2"/>
                </a:solidFill>
              </a:rPr>
              <a:t>Mean % correct for all subjects is significantly above chance (which would be 50%)</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41122" name="Rectangle 2"/>
          <p:cNvSpPr>
            <a:spLocks noGrp="1" noChangeArrowheads="1"/>
          </p:cNvSpPr>
          <p:nvPr>
            <p:ph type="title"/>
          </p:nvPr>
        </p:nvSpPr>
        <p:spPr>
          <a:xfrm>
            <a:off x="0" y="0"/>
            <a:ext cx="9144000" cy="1143000"/>
          </a:xfrm>
          <a:noFill/>
          <a:ln/>
        </p:spPr>
        <p:txBody>
          <a:bodyPr/>
          <a:lstStyle/>
          <a:p>
            <a:r>
              <a:rPr lang="en-US" sz="3200"/>
              <a:t>Artificial Language Learning: </a:t>
            </a:r>
            <a:br>
              <a:rPr lang="en-US" sz="3200"/>
            </a:br>
            <a:r>
              <a:rPr lang="en-US" sz="3200"/>
              <a:t>Phrases, Day 1</a:t>
            </a:r>
          </a:p>
        </p:txBody>
      </p:sp>
      <p:sp>
        <p:nvSpPr>
          <p:cNvPr id="1541123" name="Text Box 3"/>
          <p:cNvSpPr txBox="1">
            <a:spLocks noChangeArrowheads="1"/>
          </p:cNvSpPr>
          <p:nvPr/>
        </p:nvSpPr>
        <p:spPr bwMode="auto">
          <a:xfrm>
            <a:off x="381000" y="990600"/>
            <a:ext cx="8229600" cy="1096963"/>
          </a:xfrm>
          <a:prstGeom prst="rect">
            <a:avLst/>
          </a:prstGeom>
          <a:noFill/>
          <a:ln w="9525">
            <a:noFill/>
            <a:miter lim="800000"/>
            <a:headEnd/>
            <a:tailEnd/>
          </a:ln>
        </p:spPr>
        <p:txBody>
          <a:bodyPr>
            <a:prstTxWarp prst="textNoShape">
              <a:avLst/>
            </a:prstTxWarp>
            <a:spAutoFit/>
          </a:bodyPr>
          <a:lstStyle/>
          <a:p>
            <a:r>
              <a:rPr lang="en-US" sz="2200" b="0"/>
              <a:t>In each case, even after only 20 minutes of exposure (day 1), test subjects are better than control subjects for each of the languages with optional, repeated, or moved phrases.</a:t>
            </a:r>
          </a:p>
        </p:txBody>
      </p:sp>
      <p:pic>
        <p:nvPicPr>
          <p:cNvPr id="1541124" name="Picture 4"/>
          <p:cNvPicPr>
            <a:picLocks noChangeAspect="1" noChangeArrowheads="1"/>
          </p:cNvPicPr>
          <p:nvPr/>
        </p:nvPicPr>
        <p:blipFill>
          <a:blip r:embed="rId3"/>
          <a:srcRect/>
          <a:stretch>
            <a:fillRect/>
          </a:stretch>
        </p:blipFill>
        <p:spPr bwMode="auto">
          <a:xfrm>
            <a:off x="990600" y="2133600"/>
            <a:ext cx="7200900" cy="4508500"/>
          </a:xfrm>
          <a:prstGeom prst="rect">
            <a:avLst/>
          </a:prstGeom>
          <a:noFill/>
          <a:ln w="9525">
            <a:noFill/>
            <a:miter lim="800000"/>
            <a:headEnd/>
            <a:tailEnd/>
          </a:ln>
        </p:spPr>
      </p:pic>
      <p:sp>
        <p:nvSpPr>
          <p:cNvPr id="1541125" name="Rectangle 5"/>
          <p:cNvSpPr>
            <a:spLocks noChangeArrowheads="1"/>
          </p:cNvSpPr>
          <p:nvPr/>
        </p:nvSpPr>
        <p:spPr bwMode="auto">
          <a:xfrm>
            <a:off x="6629400" y="2133600"/>
            <a:ext cx="1752600" cy="45720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43170" name="Rectangle 2"/>
          <p:cNvSpPr>
            <a:spLocks noGrp="1" noChangeArrowheads="1"/>
          </p:cNvSpPr>
          <p:nvPr>
            <p:ph type="title"/>
          </p:nvPr>
        </p:nvSpPr>
        <p:spPr>
          <a:xfrm>
            <a:off x="0" y="0"/>
            <a:ext cx="9144000" cy="1143000"/>
          </a:xfrm>
          <a:noFill/>
          <a:ln/>
        </p:spPr>
        <p:txBody>
          <a:bodyPr/>
          <a:lstStyle/>
          <a:p>
            <a:r>
              <a:rPr lang="en-US" sz="3200"/>
              <a:t>Artificial Language Learning: </a:t>
            </a:r>
            <a:br>
              <a:rPr lang="en-US" sz="3200"/>
            </a:br>
            <a:r>
              <a:rPr lang="en-US" sz="3200"/>
              <a:t>Phrases, Day 5</a:t>
            </a:r>
          </a:p>
        </p:txBody>
      </p:sp>
      <p:pic>
        <p:nvPicPr>
          <p:cNvPr id="1543171" name="Picture 3"/>
          <p:cNvPicPr>
            <a:picLocks noChangeAspect="1" noChangeArrowheads="1"/>
          </p:cNvPicPr>
          <p:nvPr/>
        </p:nvPicPr>
        <p:blipFill>
          <a:blip r:embed="rId3"/>
          <a:srcRect/>
          <a:stretch>
            <a:fillRect/>
          </a:stretch>
        </p:blipFill>
        <p:spPr bwMode="auto">
          <a:xfrm>
            <a:off x="990600" y="2209800"/>
            <a:ext cx="7124700" cy="4483100"/>
          </a:xfrm>
          <a:prstGeom prst="rect">
            <a:avLst/>
          </a:prstGeom>
          <a:noFill/>
          <a:ln w="9525">
            <a:noFill/>
            <a:miter lim="800000"/>
            <a:headEnd/>
            <a:tailEnd/>
          </a:ln>
        </p:spPr>
      </p:pic>
      <p:sp>
        <p:nvSpPr>
          <p:cNvPr id="1543172" name="Text Box 4"/>
          <p:cNvSpPr txBox="1">
            <a:spLocks noChangeArrowheads="1"/>
          </p:cNvSpPr>
          <p:nvPr/>
        </p:nvSpPr>
        <p:spPr bwMode="auto">
          <a:xfrm>
            <a:off x="6400800" y="2590800"/>
            <a:ext cx="1752600" cy="1374775"/>
          </a:xfrm>
          <a:prstGeom prst="rect">
            <a:avLst/>
          </a:prstGeom>
          <a:noFill/>
          <a:ln w="9525">
            <a:noFill/>
            <a:miter lim="800000"/>
            <a:headEnd/>
            <a:tailEnd/>
          </a:ln>
        </p:spPr>
        <p:txBody>
          <a:bodyPr>
            <a:prstTxWarp prst="textNoShape">
              <a:avLst/>
            </a:prstTxWarp>
            <a:spAutoFit/>
          </a:bodyPr>
          <a:lstStyle/>
          <a:p>
            <a:r>
              <a:rPr lang="en-US" sz="1800" b="0">
                <a:solidFill>
                  <a:srgbClr val="0D36F1"/>
                </a:solidFill>
              </a:rPr>
              <a:t>control??</a:t>
            </a:r>
          </a:p>
          <a:p>
            <a:endParaRPr lang="en-US" sz="1800" b="0">
              <a:solidFill>
                <a:srgbClr val="0D36F1"/>
              </a:solidFill>
            </a:endParaRPr>
          </a:p>
          <a:p>
            <a:r>
              <a:rPr lang="en-US" sz="1600" b="0">
                <a:solidFill>
                  <a:srgbClr val="0D36F1"/>
                </a:solidFill>
              </a:rPr>
              <a:t>Human tendency towards binary groupings</a:t>
            </a:r>
          </a:p>
        </p:txBody>
      </p:sp>
      <p:sp>
        <p:nvSpPr>
          <p:cNvPr id="1543173" name="Rectangle 5"/>
          <p:cNvSpPr>
            <a:spLocks noChangeArrowheads="1"/>
          </p:cNvSpPr>
          <p:nvPr/>
        </p:nvSpPr>
        <p:spPr bwMode="auto">
          <a:xfrm>
            <a:off x="6400800" y="1981200"/>
            <a:ext cx="1981200" cy="47244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1543174" name="Text Box 6"/>
          <p:cNvSpPr txBox="1">
            <a:spLocks noChangeArrowheads="1"/>
          </p:cNvSpPr>
          <p:nvPr/>
        </p:nvSpPr>
        <p:spPr bwMode="auto">
          <a:xfrm>
            <a:off x="381000" y="990600"/>
            <a:ext cx="8229600" cy="762000"/>
          </a:xfrm>
          <a:prstGeom prst="rect">
            <a:avLst/>
          </a:prstGeom>
          <a:noFill/>
          <a:ln w="9525">
            <a:noFill/>
            <a:miter lim="800000"/>
            <a:headEnd/>
            <a:tailEnd/>
          </a:ln>
        </p:spPr>
        <p:txBody>
          <a:bodyPr>
            <a:prstTxWarp prst="textNoShape">
              <a:avLst/>
            </a:prstTxWarp>
            <a:spAutoFit/>
          </a:bodyPr>
          <a:lstStyle/>
          <a:p>
            <a:r>
              <a:rPr lang="en-US" sz="2200" b="0"/>
              <a:t>After 5 days of exposure (100 minutes), the difference between control subjects and test subjects becomes apparent.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45218" name="Rectangle 2"/>
          <p:cNvSpPr>
            <a:spLocks noGrp="1" noChangeArrowheads="1"/>
          </p:cNvSpPr>
          <p:nvPr>
            <p:ph type="title"/>
          </p:nvPr>
        </p:nvSpPr>
        <p:spPr>
          <a:xfrm>
            <a:off x="0" y="0"/>
            <a:ext cx="9144000" cy="1143000"/>
          </a:xfrm>
          <a:noFill/>
          <a:ln/>
        </p:spPr>
        <p:txBody>
          <a:bodyPr/>
          <a:lstStyle/>
          <a:p>
            <a:r>
              <a:rPr lang="en-US" sz="3200"/>
              <a:t>Artificial Language Learning: </a:t>
            </a:r>
            <a:br>
              <a:rPr lang="en-US" sz="3200"/>
            </a:br>
            <a:r>
              <a:rPr lang="en-US" sz="3200"/>
              <a:t>Phrases, Day 5</a:t>
            </a:r>
          </a:p>
        </p:txBody>
      </p:sp>
      <p:pic>
        <p:nvPicPr>
          <p:cNvPr id="1545219" name="Picture 3"/>
          <p:cNvPicPr>
            <a:picLocks noChangeAspect="1" noChangeArrowheads="1"/>
          </p:cNvPicPr>
          <p:nvPr/>
        </p:nvPicPr>
        <p:blipFill>
          <a:blip r:embed="rId3"/>
          <a:srcRect/>
          <a:stretch>
            <a:fillRect/>
          </a:stretch>
        </p:blipFill>
        <p:spPr bwMode="auto">
          <a:xfrm>
            <a:off x="990600" y="2209800"/>
            <a:ext cx="7124700" cy="4483100"/>
          </a:xfrm>
          <a:prstGeom prst="rect">
            <a:avLst/>
          </a:prstGeom>
          <a:noFill/>
          <a:ln w="9525">
            <a:noFill/>
            <a:miter lim="800000"/>
            <a:headEnd/>
            <a:tailEnd/>
          </a:ln>
        </p:spPr>
      </p:pic>
      <p:sp>
        <p:nvSpPr>
          <p:cNvPr id="1545220" name="Text Box 4"/>
          <p:cNvSpPr txBox="1">
            <a:spLocks noChangeArrowheads="1"/>
          </p:cNvSpPr>
          <p:nvPr/>
        </p:nvSpPr>
        <p:spPr bwMode="auto">
          <a:xfrm>
            <a:off x="6400800" y="2590800"/>
            <a:ext cx="1752600" cy="1374775"/>
          </a:xfrm>
          <a:prstGeom prst="rect">
            <a:avLst/>
          </a:prstGeom>
          <a:noFill/>
          <a:ln w="9525">
            <a:noFill/>
            <a:miter lim="800000"/>
            <a:headEnd/>
            <a:tailEnd/>
          </a:ln>
        </p:spPr>
        <p:txBody>
          <a:bodyPr>
            <a:prstTxWarp prst="textNoShape">
              <a:avLst/>
            </a:prstTxWarp>
            <a:spAutoFit/>
          </a:bodyPr>
          <a:lstStyle/>
          <a:p>
            <a:r>
              <a:rPr lang="en-US" sz="1800" b="0">
                <a:solidFill>
                  <a:srgbClr val="0D36F1"/>
                </a:solidFill>
              </a:rPr>
              <a:t>control??</a:t>
            </a:r>
          </a:p>
          <a:p>
            <a:endParaRPr lang="en-US" sz="1800" b="0">
              <a:solidFill>
                <a:srgbClr val="0D36F1"/>
              </a:solidFill>
            </a:endParaRPr>
          </a:p>
          <a:p>
            <a:r>
              <a:rPr lang="en-US" sz="1600" b="0">
                <a:solidFill>
                  <a:srgbClr val="0D36F1"/>
                </a:solidFill>
              </a:rPr>
              <a:t>Human tendency towards binary groupings</a:t>
            </a:r>
          </a:p>
        </p:txBody>
      </p:sp>
      <p:sp>
        <p:nvSpPr>
          <p:cNvPr id="1545221" name="Rectangle 5"/>
          <p:cNvSpPr>
            <a:spLocks noChangeArrowheads="1"/>
          </p:cNvSpPr>
          <p:nvPr/>
        </p:nvSpPr>
        <p:spPr bwMode="auto">
          <a:xfrm>
            <a:off x="6400800" y="1981200"/>
            <a:ext cx="1981200" cy="47244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1545222" name="Text Box 6"/>
          <p:cNvSpPr txBox="1">
            <a:spLocks noChangeArrowheads="1"/>
          </p:cNvSpPr>
          <p:nvPr/>
        </p:nvSpPr>
        <p:spPr bwMode="auto">
          <a:xfrm>
            <a:off x="381000" y="990600"/>
            <a:ext cx="8229600" cy="762000"/>
          </a:xfrm>
          <a:prstGeom prst="rect">
            <a:avLst/>
          </a:prstGeom>
          <a:noFill/>
          <a:ln w="9525">
            <a:noFill/>
            <a:miter lim="800000"/>
            <a:headEnd/>
            <a:tailEnd/>
          </a:ln>
        </p:spPr>
        <p:txBody>
          <a:bodyPr>
            <a:prstTxWarp prst="textNoShape">
              <a:avLst/>
            </a:prstTxWarp>
            <a:spAutoFit/>
          </a:bodyPr>
          <a:lstStyle/>
          <a:p>
            <a:r>
              <a:rPr lang="en-US" sz="2200" b="0"/>
              <a:t>After 5 days of exposure (100 minutes), the difference between control subjects and test subjects becomes apparent.</a:t>
            </a:r>
          </a:p>
        </p:txBody>
      </p:sp>
      <p:sp>
        <p:nvSpPr>
          <p:cNvPr id="1545223" name="Text Box 7"/>
          <p:cNvSpPr txBox="1">
            <a:spLocks noChangeArrowheads="1"/>
          </p:cNvSpPr>
          <p:nvPr/>
        </p:nvSpPr>
        <p:spPr bwMode="auto">
          <a:xfrm>
            <a:off x="6553200" y="2590800"/>
            <a:ext cx="2438400" cy="3106738"/>
          </a:xfrm>
          <a:prstGeom prst="rect">
            <a:avLst/>
          </a:prstGeom>
          <a:noFill/>
          <a:ln w="9525">
            <a:noFill/>
            <a:miter lim="800000"/>
            <a:headEnd/>
            <a:tailEnd/>
          </a:ln>
        </p:spPr>
        <p:txBody>
          <a:bodyPr>
            <a:prstTxWarp prst="textNoShape">
              <a:avLst/>
            </a:prstTxWarp>
            <a:spAutoFit/>
          </a:bodyPr>
          <a:lstStyle/>
          <a:p>
            <a:r>
              <a:rPr lang="en-US" sz="2200" b="0">
                <a:solidFill>
                  <a:schemeClr val="tx2"/>
                </a:solidFill>
              </a:rPr>
              <a:t>Some properties seem easier to pick up on than others (repeated and movement language subjects are much better than control subjects).</a:t>
            </a:r>
          </a:p>
        </p:txBody>
      </p:sp>
      <p:sp>
        <p:nvSpPr>
          <p:cNvPr id="1545224" name="Oval 8"/>
          <p:cNvSpPr>
            <a:spLocks noChangeArrowheads="1"/>
          </p:cNvSpPr>
          <p:nvPr/>
        </p:nvSpPr>
        <p:spPr bwMode="auto">
          <a:xfrm>
            <a:off x="3505200" y="2667000"/>
            <a:ext cx="1447800" cy="3657600"/>
          </a:xfrm>
          <a:prstGeom prst="ellipse">
            <a:avLst/>
          </a:prstGeom>
          <a:noFill/>
          <a:ln w="38100">
            <a:solidFill>
              <a:schemeClr val="tx2"/>
            </a:solidFill>
            <a:round/>
            <a:headEnd/>
            <a:tailEnd/>
          </a:ln>
        </p:spPr>
        <p:txBody>
          <a:bodyPr wrap="none" anchor="ctr">
            <a:prstTxWarp prst="textNoShape">
              <a:avLst/>
            </a:prstTxWarp>
          </a:bodyPr>
          <a:lstStyle/>
          <a:p>
            <a:endParaRPr lang="en-US"/>
          </a:p>
        </p:txBody>
      </p:sp>
      <p:sp>
        <p:nvSpPr>
          <p:cNvPr id="1545225" name="Oval 9"/>
          <p:cNvSpPr>
            <a:spLocks noChangeArrowheads="1"/>
          </p:cNvSpPr>
          <p:nvPr/>
        </p:nvSpPr>
        <p:spPr bwMode="auto">
          <a:xfrm>
            <a:off x="5029200" y="2667000"/>
            <a:ext cx="1447800" cy="3657600"/>
          </a:xfrm>
          <a:prstGeom prst="ellipse">
            <a:avLst/>
          </a:prstGeom>
          <a:noFill/>
          <a:ln w="38100">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47266" name="Rectangle 2"/>
          <p:cNvSpPr>
            <a:spLocks noGrp="1" noChangeArrowheads="1"/>
          </p:cNvSpPr>
          <p:nvPr>
            <p:ph type="title"/>
          </p:nvPr>
        </p:nvSpPr>
        <p:spPr>
          <a:xfrm>
            <a:off x="0" y="0"/>
            <a:ext cx="9144000" cy="1143000"/>
          </a:xfrm>
          <a:noFill/>
          <a:ln/>
        </p:spPr>
        <p:txBody>
          <a:bodyPr/>
          <a:lstStyle/>
          <a:p>
            <a:r>
              <a:rPr lang="en-US" sz="3200"/>
              <a:t>Artificial Language Learning: </a:t>
            </a:r>
            <a:br>
              <a:rPr lang="en-US" sz="3200"/>
            </a:br>
            <a:r>
              <a:rPr lang="en-US" sz="3200"/>
              <a:t>Phrases, Day 5</a:t>
            </a:r>
          </a:p>
        </p:txBody>
      </p:sp>
      <p:pic>
        <p:nvPicPr>
          <p:cNvPr id="1547267" name="Picture 3"/>
          <p:cNvPicPr>
            <a:picLocks noChangeAspect="1" noChangeArrowheads="1"/>
          </p:cNvPicPr>
          <p:nvPr/>
        </p:nvPicPr>
        <p:blipFill>
          <a:blip r:embed="rId3"/>
          <a:srcRect/>
          <a:stretch>
            <a:fillRect/>
          </a:stretch>
        </p:blipFill>
        <p:spPr bwMode="auto">
          <a:xfrm>
            <a:off x="990600" y="2209800"/>
            <a:ext cx="7124700" cy="4483100"/>
          </a:xfrm>
          <a:prstGeom prst="rect">
            <a:avLst/>
          </a:prstGeom>
          <a:noFill/>
          <a:ln w="9525">
            <a:noFill/>
            <a:miter lim="800000"/>
            <a:headEnd/>
            <a:tailEnd/>
          </a:ln>
        </p:spPr>
      </p:pic>
      <p:sp>
        <p:nvSpPr>
          <p:cNvPr id="1547268" name="Text Box 4"/>
          <p:cNvSpPr txBox="1">
            <a:spLocks noChangeArrowheads="1"/>
          </p:cNvSpPr>
          <p:nvPr/>
        </p:nvSpPr>
        <p:spPr bwMode="auto">
          <a:xfrm>
            <a:off x="6400800" y="2590800"/>
            <a:ext cx="1752600" cy="1374775"/>
          </a:xfrm>
          <a:prstGeom prst="rect">
            <a:avLst/>
          </a:prstGeom>
          <a:noFill/>
          <a:ln w="9525">
            <a:noFill/>
            <a:miter lim="800000"/>
            <a:headEnd/>
            <a:tailEnd/>
          </a:ln>
        </p:spPr>
        <p:txBody>
          <a:bodyPr>
            <a:prstTxWarp prst="textNoShape">
              <a:avLst/>
            </a:prstTxWarp>
            <a:spAutoFit/>
          </a:bodyPr>
          <a:lstStyle/>
          <a:p>
            <a:r>
              <a:rPr lang="en-US" sz="1800" b="0">
                <a:solidFill>
                  <a:srgbClr val="0D36F1"/>
                </a:solidFill>
              </a:rPr>
              <a:t>control??</a:t>
            </a:r>
          </a:p>
          <a:p>
            <a:endParaRPr lang="en-US" sz="1800" b="0">
              <a:solidFill>
                <a:srgbClr val="0D36F1"/>
              </a:solidFill>
            </a:endParaRPr>
          </a:p>
          <a:p>
            <a:r>
              <a:rPr lang="en-US" sz="1600" b="0">
                <a:solidFill>
                  <a:srgbClr val="0D36F1"/>
                </a:solidFill>
              </a:rPr>
              <a:t>Human tendency towards binary groupings</a:t>
            </a:r>
          </a:p>
        </p:txBody>
      </p:sp>
      <p:sp>
        <p:nvSpPr>
          <p:cNvPr id="1547269" name="Rectangle 5"/>
          <p:cNvSpPr>
            <a:spLocks noChangeArrowheads="1"/>
          </p:cNvSpPr>
          <p:nvPr/>
        </p:nvSpPr>
        <p:spPr bwMode="auto">
          <a:xfrm>
            <a:off x="6400800" y="1981200"/>
            <a:ext cx="1981200" cy="4724400"/>
          </a:xfrm>
          <a:prstGeom prst="rect">
            <a:avLst/>
          </a:prstGeom>
          <a:solidFill>
            <a:schemeClr val="bg1"/>
          </a:solidFill>
          <a:ln w="9525">
            <a:solidFill>
              <a:schemeClr val="bg1"/>
            </a:solidFill>
            <a:miter lim="800000"/>
            <a:headEnd/>
            <a:tailEnd/>
          </a:ln>
        </p:spPr>
        <p:txBody>
          <a:bodyPr wrap="none" anchor="ctr">
            <a:prstTxWarp prst="textNoShape">
              <a:avLst/>
            </a:prstTxWarp>
          </a:bodyPr>
          <a:lstStyle/>
          <a:p>
            <a:endParaRPr lang="en-US"/>
          </a:p>
        </p:txBody>
      </p:sp>
      <p:sp>
        <p:nvSpPr>
          <p:cNvPr id="1547270" name="Text Box 6"/>
          <p:cNvSpPr txBox="1">
            <a:spLocks noChangeArrowheads="1"/>
          </p:cNvSpPr>
          <p:nvPr/>
        </p:nvSpPr>
        <p:spPr bwMode="auto">
          <a:xfrm>
            <a:off x="381000" y="990600"/>
            <a:ext cx="8229600" cy="762000"/>
          </a:xfrm>
          <a:prstGeom prst="rect">
            <a:avLst/>
          </a:prstGeom>
          <a:noFill/>
          <a:ln w="9525">
            <a:noFill/>
            <a:miter lim="800000"/>
            <a:headEnd/>
            <a:tailEnd/>
          </a:ln>
        </p:spPr>
        <p:txBody>
          <a:bodyPr>
            <a:prstTxWarp prst="textNoShape">
              <a:avLst/>
            </a:prstTxWarp>
            <a:spAutoFit/>
          </a:bodyPr>
          <a:lstStyle/>
          <a:p>
            <a:r>
              <a:rPr lang="en-US" sz="2200" b="0"/>
              <a:t>After 5 days of exposure (100 minutes), the difference between control subjects and test subjects becomes apparent.</a:t>
            </a:r>
          </a:p>
        </p:txBody>
      </p:sp>
      <p:sp>
        <p:nvSpPr>
          <p:cNvPr id="1547271" name="Text Box 7"/>
          <p:cNvSpPr txBox="1">
            <a:spLocks noChangeArrowheads="1"/>
          </p:cNvSpPr>
          <p:nvPr/>
        </p:nvSpPr>
        <p:spPr bwMode="auto">
          <a:xfrm>
            <a:off x="6553200" y="2590800"/>
            <a:ext cx="2438400" cy="3441700"/>
          </a:xfrm>
          <a:prstGeom prst="rect">
            <a:avLst/>
          </a:prstGeom>
          <a:noFill/>
          <a:ln w="9525">
            <a:noFill/>
            <a:miter lim="800000"/>
            <a:headEnd/>
            <a:tailEnd/>
          </a:ln>
        </p:spPr>
        <p:txBody>
          <a:bodyPr>
            <a:prstTxWarp prst="textNoShape">
              <a:avLst/>
            </a:prstTxWarp>
            <a:spAutoFit/>
          </a:bodyPr>
          <a:lstStyle/>
          <a:p>
            <a:r>
              <a:rPr lang="en-US" sz="2200" b="0">
                <a:solidFill>
                  <a:schemeClr val="tx2"/>
                </a:solidFill>
              </a:rPr>
              <a:t>Interestingly, control subjects in the optional phrase condition actually did really well - this is unexpected since the transitional probabilities were uninformative.</a:t>
            </a:r>
          </a:p>
        </p:txBody>
      </p:sp>
      <p:sp>
        <p:nvSpPr>
          <p:cNvPr id="1547272" name="Oval 8"/>
          <p:cNvSpPr>
            <a:spLocks noChangeArrowheads="1"/>
          </p:cNvSpPr>
          <p:nvPr/>
        </p:nvSpPr>
        <p:spPr bwMode="auto">
          <a:xfrm>
            <a:off x="1828800" y="2514600"/>
            <a:ext cx="1447800" cy="3657600"/>
          </a:xfrm>
          <a:prstGeom prst="ellipse">
            <a:avLst/>
          </a:prstGeom>
          <a:noFill/>
          <a:ln w="38100">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7394" name="Rectangle 2"/>
          <p:cNvSpPr>
            <a:spLocks noGrp="1" noChangeArrowheads="1"/>
          </p:cNvSpPr>
          <p:nvPr>
            <p:ph type="title"/>
          </p:nvPr>
        </p:nvSpPr>
        <p:spPr>
          <a:xfrm>
            <a:off x="685800" y="304800"/>
            <a:ext cx="7772400" cy="1143000"/>
          </a:xfrm>
          <a:noFill/>
          <a:ln/>
        </p:spPr>
        <p:txBody>
          <a:bodyPr/>
          <a:lstStyle/>
          <a:p>
            <a:r>
              <a:rPr lang="en-US" sz="3200"/>
              <a:t>About Language Structure</a:t>
            </a:r>
            <a:endParaRPr lang="en-US"/>
          </a:p>
        </p:txBody>
      </p:sp>
      <p:sp>
        <p:nvSpPr>
          <p:cNvPr id="1467395" name="Rectangle 3"/>
          <p:cNvSpPr>
            <a:spLocks noGrp="1" noChangeArrowheads="1"/>
          </p:cNvSpPr>
          <p:nvPr>
            <p:ph type="body" idx="1"/>
          </p:nvPr>
        </p:nvSpPr>
        <p:spPr>
          <a:xfrm>
            <a:off x="381000" y="1447800"/>
            <a:ext cx="8458200" cy="5029200"/>
          </a:xfrm>
          <a:noFill/>
          <a:ln/>
        </p:spPr>
        <p:txBody>
          <a:bodyPr/>
          <a:lstStyle/>
          <a:p>
            <a:pPr>
              <a:buFontTx/>
              <a:buNone/>
            </a:pPr>
            <a:r>
              <a:rPr lang="en-US" sz="2800"/>
              <a:t>Sentences are not just strings of words.  </a:t>
            </a:r>
          </a:p>
          <a:p>
            <a:pPr>
              <a:buFontTx/>
              <a:buNone/>
            </a:pPr>
            <a:r>
              <a:rPr lang="en-US" sz="2800"/>
              <a:t>Words cluster into larger units called </a:t>
            </a:r>
            <a:r>
              <a:rPr lang="en-US" sz="2800">
                <a:solidFill>
                  <a:schemeClr val="tx2"/>
                </a:solidFill>
              </a:rPr>
              <a:t>phrases</a:t>
            </a:r>
            <a:r>
              <a:rPr lang="en-US" sz="2800"/>
              <a:t>, based on their </a:t>
            </a:r>
            <a:r>
              <a:rPr lang="en-US" sz="2800">
                <a:solidFill>
                  <a:schemeClr val="accent2"/>
                </a:solidFill>
              </a:rPr>
              <a:t>grammatical category</a:t>
            </a:r>
            <a:r>
              <a:rPr lang="en-US" sz="2800"/>
              <a:t>. </a:t>
            </a:r>
          </a:p>
          <a:p>
            <a:pPr>
              <a:buFontTx/>
              <a:buNone/>
            </a:pPr>
            <a:r>
              <a:rPr lang="en-US" sz="2800"/>
              <a:t> </a:t>
            </a:r>
          </a:p>
          <a:p>
            <a:pPr>
              <a:buFontTx/>
              <a:buNone/>
            </a:pPr>
            <a:endParaRPr lang="en-US" sz="2800"/>
          </a:p>
        </p:txBody>
      </p:sp>
      <p:sp>
        <p:nvSpPr>
          <p:cNvPr id="1467396" name="Text Box 4"/>
          <p:cNvSpPr txBox="1">
            <a:spLocks noChangeArrowheads="1"/>
          </p:cNvSpPr>
          <p:nvPr/>
        </p:nvSpPr>
        <p:spPr bwMode="auto">
          <a:xfrm>
            <a:off x="4572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67397" name="Text Box 5"/>
          <p:cNvSpPr txBox="1">
            <a:spLocks noChangeArrowheads="1"/>
          </p:cNvSpPr>
          <p:nvPr/>
        </p:nvSpPr>
        <p:spPr bwMode="auto">
          <a:xfrm>
            <a:off x="3657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67398" name="Text Box 6"/>
          <p:cNvSpPr txBox="1">
            <a:spLocks noChangeArrowheads="1"/>
          </p:cNvSpPr>
          <p:nvPr/>
        </p:nvSpPr>
        <p:spPr bwMode="auto">
          <a:xfrm>
            <a:off x="11430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67399" name="Text Box 7"/>
          <p:cNvSpPr txBox="1">
            <a:spLocks noChangeArrowheads="1"/>
          </p:cNvSpPr>
          <p:nvPr/>
        </p:nvSpPr>
        <p:spPr bwMode="auto">
          <a:xfrm>
            <a:off x="5562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67400" name="Text Box 8"/>
          <p:cNvSpPr txBox="1">
            <a:spLocks noChangeArrowheads="1"/>
          </p:cNvSpPr>
          <p:nvPr/>
        </p:nvSpPr>
        <p:spPr bwMode="auto">
          <a:xfrm>
            <a:off x="20574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67401" name="Text Box 9"/>
          <p:cNvSpPr txBox="1">
            <a:spLocks noChangeArrowheads="1"/>
          </p:cNvSpPr>
          <p:nvPr/>
        </p:nvSpPr>
        <p:spPr bwMode="auto">
          <a:xfrm>
            <a:off x="2971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67402" name="Text Box 10"/>
          <p:cNvSpPr txBox="1">
            <a:spLocks noChangeArrowheads="1"/>
          </p:cNvSpPr>
          <p:nvPr/>
        </p:nvSpPr>
        <p:spPr bwMode="auto">
          <a:xfrm>
            <a:off x="4495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
        <p:nvSpPr>
          <p:cNvPr id="1467403" name="Rectangle 11"/>
          <p:cNvSpPr>
            <a:spLocks noChangeArrowheads="1"/>
          </p:cNvSpPr>
          <p:nvPr/>
        </p:nvSpPr>
        <p:spPr bwMode="auto">
          <a:xfrm>
            <a:off x="381000" y="3962400"/>
            <a:ext cx="5757863"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t>The girl danced with the elven king.</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49314" name="Rectangle 2"/>
          <p:cNvSpPr>
            <a:spLocks noGrp="1" noChangeArrowheads="1"/>
          </p:cNvSpPr>
          <p:nvPr>
            <p:ph type="title"/>
          </p:nvPr>
        </p:nvSpPr>
        <p:spPr>
          <a:xfrm>
            <a:off x="0" y="0"/>
            <a:ext cx="9144000" cy="1143000"/>
          </a:xfrm>
          <a:noFill/>
          <a:ln/>
        </p:spPr>
        <p:txBody>
          <a:bodyPr/>
          <a:lstStyle/>
          <a:p>
            <a:r>
              <a:rPr lang="en-US" sz="3200"/>
              <a:t>Learning a language with optional phrases, repeated phrases, and moved phrases </a:t>
            </a:r>
            <a:endParaRPr lang="en-US" sz="3200">
              <a:sym typeface="Symbol" pitchFamily="-84" charset="2"/>
            </a:endParaRPr>
          </a:p>
        </p:txBody>
      </p:sp>
      <p:sp>
        <p:nvSpPr>
          <p:cNvPr id="1549315" name="Text Box 3"/>
          <p:cNvSpPr txBox="1">
            <a:spLocks noChangeArrowheads="1"/>
          </p:cNvSpPr>
          <p:nvPr/>
        </p:nvSpPr>
        <p:spPr bwMode="auto">
          <a:xfrm>
            <a:off x="0" y="1552575"/>
            <a:ext cx="9144000" cy="2041525"/>
          </a:xfrm>
          <a:prstGeom prst="rect">
            <a:avLst/>
          </a:prstGeom>
          <a:noFill/>
          <a:ln w="9525">
            <a:noFill/>
            <a:miter lim="800000"/>
            <a:headEnd/>
            <a:tailEnd/>
          </a:ln>
        </p:spPr>
        <p:txBody>
          <a:bodyPr>
            <a:prstTxWarp prst="textNoShape">
              <a:avLst/>
            </a:prstTxWarp>
            <a:spAutoFit/>
          </a:bodyPr>
          <a:lstStyle/>
          <a:p>
            <a:endParaRPr lang="en-US" sz="2200" b="0"/>
          </a:p>
          <a:p>
            <a:r>
              <a:rPr lang="en-US" sz="2200" b="0"/>
              <a:t>Other patterns heard (phrases </a:t>
            </a:r>
            <a:r>
              <a:rPr lang="en-US" sz="2200" b="0">
                <a:solidFill>
                  <a:schemeClr val="accent2"/>
                </a:solidFill>
              </a:rPr>
              <a:t>A</a:t>
            </a:r>
            <a:r>
              <a:rPr lang="en-US" sz="2200" b="0">
                <a:solidFill>
                  <a:srgbClr val="CA3109"/>
                </a:solidFill>
              </a:rPr>
              <a:t>B</a:t>
            </a:r>
            <a:r>
              <a:rPr lang="en-US" sz="2200" b="0">
                <a:solidFill>
                  <a:srgbClr val="FBFF9F"/>
                </a:solidFill>
              </a:rPr>
              <a:t>  </a:t>
            </a:r>
            <a:r>
              <a:rPr lang="en-US" sz="2200" b="0">
                <a:solidFill>
                  <a:srgbClr val="BF881A"/>
                </a:solidFill>
              </a:rPr>
              <a:t>C</a:t>
            </a:r>
            <a:r>
              <a:rPr lang="en-US" sz="2200" b="0">
                <a:solidFill>
                  <a:schemeClr val="hlink"/>
                </a:solidFill>
              </a:rPr>
              <a:t>D</a:t>
            </a:r>
            <a:r>
              <a:rPr lang="en-US" sz="2200" b="0">
                <a:solidFill>
                  <a:srgbClr val="7AFFF0"/>
                </a:solidFill>
              </a:rPr>
              <a:t>  </a:t>
            </a:r>
            <a:r>
              <a:rPr lang="en-US" sz="2200" b="0">
                <a:solidFill>
                  <a:schemeClr val="bg2"/>
                </a:solidFill>
              </a:rPr>
              <a:t>E</a:t>
            </a:r>
            <a:r>
              <a:rPr lang="en-US" sz="2200" b="0">
                <a:solidFill>
                  <a:schemeClr val="tx2"/>
                </a:solidFill>
              </a:rPr>
              <a:t>F</a:t>
            </a:r>
            <a:r>
              <a:rPr lang="en-US" sz="2200" b="0">
                <a:solidFill>
                  <a:srgbClr val="DDB4FF"/>
                </a:solidFill>
              </a:rPr>
              <a:t> </a:t>
            </a:r>
            <a:r>
              <a:rPr lang="en-US" sz="2200" b="0"/>
              <a:t>moved, repeated, or left out):</a:t>
            </a:r>
          </a:p>
          <a:p>
            <a:r>
              <a:rPr lang="en-US" sz="2200" b="0"/>
              <a:t>	 </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t>, </a:t>
            </a:r>
            <a:r>
              <a:rPr lang="en-US" sz="2200" b="0">
                <a:solidFill>
                  <a:schemeClr val="accent2"/>
                </a:solidFill>
              </a:rPr>
              <a:t>A</a:t>
            </a:r>
            <a:r>
              <a:rPr lang="en-US" sz="2200" b="0">
                <a:solidFill>
                  <a:srgbClr val="CA3109"/>
                </a:solidFill>
              </a:rPr>
              <a:t>B</a:t>
            </a:r>
            <a:r>
              <a:rPr lang="en-US" sz="2200" b="0">
                <a:solidFill>
                  <a:schemeClr val="bg2"/>
                </a:solidFill>
              </a:rPr>
              <a:t>E</a:t>
            </a:r>
            <a:r>
              <a:rPr lang="en-US" sz="2200" b="0">
                <a:solidFill>
                  <a:schemeClr val="tx2"/>
                </a:solidFill>
              </a:rPr>
              <a:t>F</a:t>
            </a:r>
            <a:r>
              <a:rPr lang="en-US" sz="2200" b="0"/>
              <a:t>,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t>,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solidFill>
                  <a:schemeClr val="accent2"/>
                </a:solidFill>
              </a:rPr>
              <a:t>A</a:t>
            </a:r>
            <a:r>
              <a:rPr lang="en-US" sz="2200" b="0">
                <a:solidFill>
                  <a:srgbClr val="CA3109"/>
                </a:solidFill>
              </a:rPr>
              <a:t>B</a:t>
            </a:r>
            <a:r>
              <a:rPr lang="en-US" sz="2200" b="0"/>
              <a:t>,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solidFill>
                  <a:srgbClr val="BF881A"/>
                </a:solidFill>
              </a:rPr>
              <a:t>C</a:t>
            </a:r>
            <a:r>
              <a:rPr lang="en-US" sz="2200" b="0">
                <a:solidFill>
                  <a:schemeClr val="hlink"/>
                </a:solidFill>
              </a:rPr>
              <a:t>D</a:t>
            </a:r>
            <a:r>
              <a:rPr lang="en-US" sz="2200" b="0"/>
              <a:t>,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solidFill>
                  <a:schemeClr val="bg2"/>
                </a:solidFill>
              </a:rPr>
              <a:t>E</a:t>
            </a:r>
            <a:r>
              <a:rPr lang="en-US" sz="2200" b="0">
                <a:solidFill>
                  <a:schemeClr val="tx2"/>
                </a:solidFill>
              </a:rPr>
              <a:t>F</a:t>
            </a:r>
            <a:r>
              <a:rPr lang="en-US" sz="2200" b="0"/>
              <a:t>,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t>, </a:t>
            </a:r>
            <a:r>
              <a:rPr lang="en-US" sz="2200" b="0">
                <a:solidFill>
                  <a:schemeClr val="accent2"/>
                </a:solidFill>
              </a:rPr>
              <a:t>A</a:t>
            </a:r>
            <a:r>
              <a:rPr lang="en-US" sz="2200" b="0">
                <a:solidFill>
                  <a:srgbClr val="CA3109"/>
                </a:solidFill>
              </a:rPr>
              <a:t>B</a:t>
            </a:r>
            <a:r>
              <a:rPr lang="en-US" sz="2200" b="0">
                <a:solidFill>
                  <a:schemeClr val="bg2"/>
                </a:solidFill>
              </a:rPr>
              <a:t>E</a:t>
            </a:r>
            <a:r>
              <a:rPr lang="en-US" sz="2200" b="0">
                <a:solidFill>
                  <a:schemeClr val="tx2"/>
                </a:solidFill>
              </a:rPr>
              <a:t>F</a:t>
            </a:r>
            <a:r>
              <a:rPr lang="en-US" sz="2200" b="0">
                <a:solidFill>
                  <a:srgbClr val="BF881A"/>
                </a:solidFill>
              </a:rPr>
              <a:t>C</a:t>
            </a:r>
            <a:r>
              <a:rPr lang="en-US" sz="2200" b="0">
                <a:solidFill>
                  <a:schemeClr val="hlink"/>
                </a:solidFill>
              </a:rPr>
              <a:t>D</a:t>
            </a:r>
            <a:r>
              <a:rPr lang="en-US" sz="2200" b="0"/>
              <a:t>, </a:t>
            </a:r>
            <a:r>
              <a:rPr lang="en-US" sz="2200" b="0">
                <a:solidFill>
                  <a:srgbClr val="BF881A"/>
                </a:solidFill>
              </a:rPr>
              <a:t>C</a:t>
            </a:r>
            <a:r>
              <a:rPr lang="en-US" sz="2200" b="0">
                <a:solidFill>
                  <a:schemeClr val="hlink"/>
                </a:solidFill>
              </a:rPr>
              <a:t>D</a:t>
            </a:r>
            <a:r>
              <a:rPr lang="en-US" sz="2200" b="0">
                <a:solidFill>
                  <a:schemeClr val="accent2"/>
                </a:solidFill>
              </a:rPr>
              <a:t>A</a:t>
            </a:r>
            <a:r>
              <a:rPr lang="en-US" sz="2200" b="0">
                <a:solidFill>
                  <a:srgbClr val="CA3109"/>
                </a:solidFill>
              </a:rPr>
              <a:t>B</a:t>
            </a:r>
            <a:r>
              <a:rPr lang="en-US" sz="2200" b="0">
                <a:solidFill>
                  <a:schemeClr val="bg2"/>
                </a:solidFill>
              </a:rPr>
              <a:t>E</a:t>
            </a:r>
            <a:r>
              <a:rPr lang="en-US" sz="2200" b="0">
                <a:solidFill>
                  <a:schemeClr val="tx2"/>
                </a:solidFill>
              </a:rPr>
              <a:t>F</a:t>
            </a:r>
            <a:r>
              <a:rPr lang="en-US" sz="2200" b="0"/>
              <a:t>, </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r>
              <a:rPr lang="en-US" sz="2200" b="0">
                <a:solidFill>
                  <a:schemeClr val="accent2"/>
                </a:solidFill>
              </a:rPr>
              <a:t>A</a:t>
            </a:r>
            <a:r>
              <a:rPr lang="en-US" sz="2200" b="0">
                <a:solidFill>
                  <a:srgbClr val="CA3109"/>
                </a:solidFill>
              </a:rPr>
              <a:t>B</a:t>
            </a:r>
            <a:r>
              <a:rPr lang="en-US" sz="2200" b="0"/>
              <a:t>, </a:t>
            </a:r>
            <a:r>
              <a:rPr lang="en-US" sz="2200" b="0">
                <a:solidFill>
                  <a:schemeClr val="bg2"/>
                </a:solidFill>
              </a:rPr>
              <a:t>E</a:t>
            </a:r>
            <a:r>
              <a:rPr lang="en-US" sz="2200" b="0">
                <a:solidFill>
                  <a:schemeClr val="tx2"/>
                </a:solidFill>
              </a:rPr>
              <a:t>F</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t>, </a:t>
            </a:r>
            <a:r>
              <a:rPr lang="en-US" sz="2200" b="0">
                <a:solidFill>
                  <a:schemeClr val="bg2"/>
                </a:solidFill>
              </a:rPr>
              <a:t>E</a:t>
            </a:r>
            <a:r>
              <a:rPr lang="en-US" sz="2200" b="0">
                <a:solidFill>
                  <a:schemeClr val="tx2"/>
                </a:solidFill>
              </a:rPr>
              <a:t>F</a:t>
            </a:r>
            <a:r>
              <a:rPr lang="en-US" sz="2200" b="0">
                <a:solidFill>
                  <a:srgbClr val="BF881A"/>
                </a:solidFill>
              </a:rPr>
              <a:t>C</a:t>
            </a:r>
            <a:r>
              <a:rPr lang="en-US" sz="2200" b="0">
                <a:solidFill>
                  <a:schemeClr val="hlink"/>
                </a:solidFill>
              </a:rPr>
              <a:t>D</a:t>
            </a:r>
            <a:r>
              <a:rPr lang="en-US" sz="2200" b="0">
                <a:solidFill>
                  <a:schemeClr val="accent2"/>
                </a:solidFill>
              </a:rPr>
              <a:t>A</a:t>
            </a:r>
            <a:r>
              <a:rPr lang="en-US" sz="2200" b="0">
                <a:solidFill>
                  <a:srgbClr val="CA3109"/>
                </a:solidFill>
              </a:rPr>
              <a:t>B</a:t>
            </a:r>
            <a:endParaRPr lang="en-US" sz="2200" b="0"/>
          </a:p>
          <a:p>
            <a:r>
              <a:rPr lang="en-US" sz="2200" b="0"/>
              <a:t>  </a:t>
            </a:r>
            <a:endParaRPr lang="en-US" sz="1800" b="0"/>
          </a:p>
          <a:p>
            <a:r>
              <a:rPr lang="en-US" sz="1800" b="0"/>
              <a:t>   </a:t>
            </a:r>
          </a:p>
        </p:txBody>
      </p:sp>
      <p:sp>
        <p:nvSpPr>
          <p:cNvPr id="1549316" name="Text Box 4"/>
          <p:cNvSpPr txBox="1">
            <a:spLocks noChangeArrowheads="1"/>
          </p:cNvSpPr>
          <p:nvPr/>
        </p:nvSpPr>
        <p:spPr bwMode="auto">
          <a:xfrm>
            <a:off x="228600" y="1171575"/>
            <a:ext cx="3492500" cy="427038"/>
          </a:xfrm>
          <a:prstGeom prst="rect">
            <a:avLst/>
          </a:prstGeom>
          <a:noFill/>
          <a:ln w="9525">
            <a:noFill/>
            <a:miter lim="800000"/>
            <a:headEnd/>
            <a:tailEnd/>
          </a:ln>
        </p:spPr>
        <p:txBody>
          <a:bodyPr wrap="none">
            <a:prstTxWarp prst="textNoShape">
              <a:avLst/>
            </a:prstTxWarp>
            <a:spAutoFit/>
          </a:bodyPr>
          <a:lstStyle/>
          <a:p>
            <a:r>
              <a:rPr lang="en-US" sz="2200" b="0"/>
              <a:t>Baseline pattern: </a:t>
            </a:r>
            <a:r>
              <a:rPr lang="en-US" sz="2200" b="0">
                <a:solidFill>
                  <a:schemeClr val="accent2"/>
                </a:solidFill>
              </a:rPr>
              <a:t>A</a:t>
            </a:r>
            <a:r>
              <a:rPr lang="en-US" sz="2200" b="0">
                <a:solidFill>
                  <a:srgbClr val="CA3109"/>
                </a:solidFill>
              </a:rPr>
              <a:t>B</a:t>
            </a:r>
            <a:r>
              <a:rPr lang="en-US" sz="2200" b="0">
                <a:solidFill>
                  <a:srgbClr val="BF881A"/>
                </a:solidFill>
              </a:rPr>
              <a:t>C</a:t>
            </a:r>
            <a:r>
              <a:rPr lang="en-US" sz="2200" b="0">
                <a:solidFill>
                  <a:schemeClr val="hlink"/>
                </a:solidFill>
              </a:rPr>
              <a:t>D</a:t>
            </a:r>
            <a:r>
              <a:rPr lang="en-US" sz="2200" b="0">
                <a:solidFill>
                  <a:schemeClr val="bg2"/>
                </a:solidFill>
              </a:rPr>
              <a:t>E</a:t>
            </a:r>
            <a:r>
              <a:rPr lang="en-US" sz="2200" b="0">
                <a:solidFill>
                  <a:schemeClr val="tx2"/>
                </a:solidFill>
              </a:rPr>
              <a:t>F</a:t>
            </a:r>
            <a:endParaRPr lang="en-US" sz="2200" b="0"/>
          </a:p>
        </p:txBody>
      </p:sp>
      <p:pic>
        <p:nvPicPr>
          <p:cNvPr id="1549317" name="Picture 5"/>
          <p:cNvPicPr>
            <a:picLocks noChangeAspect="1" noChangeArrowheads="1"/>
          </p:cNvPicPr>
          <p:nvPr/>
        </p:nvPicPr>
        <p:blipFill>
          <a:blip r:embed="rId3"/>
          <a:srcRect/>
          <a:stretch>
            <a:fillRect/>
          </a:stretch>
        </p:blipFill>
        <p:spPr bwMode="auto">
          <a:xfrm>
            <a:off x="304800" y="3810000"/>
            <a:ext cx="8318500" cy="469900"/>
          </a:xfrm>
          <a:prstGeom prst="rect">
            <a:avLst/>
          </a:prstGeom>
          <a:noFill/>
          <a:ln w="9525">
            <a:noFill/>
            <a:miter lim="800000"/>
            <a:headEnd/>
            <a:tailEnd/>
          </a:ln>
          <a:effectLst/>
        </p:spPr>
      </p:pic>
      <p:sp>
        <p:nvSpPr>
          <p:cNvPr id="1549318" name="Text Box 6"/>
          <p:cNvSpPr txBox="1">
            <a:spLocks noChangeArrowheads="1"/>
          </p:cNvSpPr>
          <p:nvPr/>
        </p:nvSpPr>
        <p:spPr bwMode="auto">
          <a:xfrm>
            <a:off x="152400" y="5029200"/>
            <a:ext cx="8763000" cy="1431925"/>
          </a:xfrm>
          <a:prstGeom prst="rect">
            <a:avLst/>
          </a:prstGeom>
          <a:noFill/>
          <a:ln w="9525">
            <a:noFill/>
            <a:miter lim="800000"/>
            <a:headEnd/>
            <a:tailEnd/>
          </a:ln>
        </p:spPr>
        <p:txBody>
          <a:bodyPr>
            <a:prstTxWarp prst="textNoShape">
              <a:avLst/>
            </a:prstTxWarp>
            <a:spAutoFit/>
          </a:bodyPr>
          <a:lstStyle/>
          <a:p>
            <a:r>
              <a:rPr lang="en-US" sz="2200" b="0"/>
              <a:t>Transitional Probabilities in the “All-combined” language and the Control language are different.  The “All-combined” language has </a:t>
            </a:r>
            <a:r>
              <a:rPr lang="en-US" sz="2200" b="0">
                <a:solidFill>
                  <a:schemeClr val="tx2"/>
                </a:solidFill>
              </a:rPr>
              <a:t>lower probability across phrase boundaries than within phrases.</a:t>
            </a:r>
            <a:r>
              <a:rPr lang="en-US" sz="2200" b="0"/>
              <a:t> The control language probabilities are more uniform, though they do vary.</a:t>
            </a:r>
          </a:p>
        </p:txBody>
      </p:sp>
      <p:pic>
        <p:nvPicPr>
          <p:cNvPr id="1549319" name="Picture 7"/>
          <p:cNvPicPr>
            <a:picLocks noChangeAspect="1" noChangeArrowheads="1"/>
          </p:cNvPicPr>
          <p:nvPr/>
        </p:nvPicPr>
        <p:blipFill>
          <a:blip r:embed="rId4"/>
          <a:srcRect/>
          <a:stretch>
            <a:fillRect/>
          </a:stretch>
        </p:blipFill>
        <p:spPr bwMode="auto">
          <a:xfrm>
            <a:off x="304800" y="4267200"/>
            <a:ext cx="8331200" cy="508000"/>
          </a:xfrm>
          <a:prstGeom prst="rect">
            <a:avLst/>
          </a:prstGeom>
          <a:noFill/>
          <a:ln w="9525">
            <a:noFill/>
            <a:miter lim="800000"/>
            <a:headEnd/>
            <a:tailEnd/>
          </a:ln>
          <a:effectLst/>
        </p:spPr>
      </p:pic>
      <p:sp>
        <p:nvSpPr>
          <p:cNvPr id="1549320" name="AutoShape 8"/>
          <p:cNvSpPr>
            <a:spLocks noChangeArrowheads="1"/>
          </p:cNvSpPr>
          <p:nvPr/>
        </p:nvSpPr>
        <p:spPr bwMode="auto">
          <a:xfrm>
            <a:off x="1524000" y="4267200"/>
            <a:ext cx="381000" cy="228600"/>
          </a:xfrm>
          <a:prstGeom prst="roundRect">
            <a:avLst>
              <a:gd name="adj" fmla="val 16667"/>
            </a:avLst>
          </a:prstGeom>
          <a:solidFill>
            <a:srgbClr val="FFFFFF"/>
          </a:solidFill>
          <a:ln w="9525">
            <a:solidFill>
              <a:srgbClr val="FFFFFF"/>
            </a:solidFill>
            <a:round/>
            <a:headEnd/>
            <a:tailEnd/>
          </a:ln>
        </p:spPr>
        <p:txBody>
          <a:bodyPr wrap="none" anchor="ctr">
            <a:prstTxWarp prst="textNoShape">
              <a:avLst/>
            </a:prstTxWarp>
          </a:bodyPr>
          <a:lstStyle/>
          <a:p>
            <a:endParaRPr lang="en-US"/>
          </a:p>
        </p:txBody>
      </p:sp>
      <p:sp>
        <p:nvSpPr>
          <p:cNvPr id="1549321" name="AutoShape 9"/>
          <p:cNvSpPr>
            <a:spLocks noChangeArrowheads="1"/>
          </p:cNvSpPr>
          <p:nvPr/>
        </p:nvSpPr>
        <p:spPr bwMode="auto">
          <a:xfrm>
            <a:off x="1524000" y="4572000"/>
            <a:ext cx="304800" cy="152400"/>
          </a:xfrm>
          <a:prstGeom prst="roundRect">
            <a:avLst>
              <a:gd name="adj" fmla="val 16667"/>
            </a:avLst>
          </a:prstGeom>
          <a:solidFill>
            <a:srgbClr val="FFFFFF"/>
          </a:solidFill>
          <a:ln w="9525">
            <a:solidFill>
              <a:srgbClr val="FFFFFF"/>
            </a:solidFill>
            <a:round/>
            <a:headEnd/>
            <a:tailEnd/>
          </a:ln>
        </p:spPr>
        <p:txBody>
          <a:bodyPr wrap="none" anchor="ctr">
            <a:prstTxWarp prst="textNoShape">
              <a:avLst/>
            </a:prstTxWarp>
          </a:bodyPr>
          <a:lstStyle/>
          <a:p>
            <a:endParaRPr lang="en-US"/>
          </a:p>
        </p:txBody>
      </p:sp>
      <p:sp>
        <p:nvSpPr>
          <p:cNvPr id="1549322" name="AutoShape 10"/>
          <p:cNvSpPr>
            <a:spLocks noChangeArrowheads="1"/>
          </p:cNvSpPr>
          <p:nvPr/>
        </p:nvSpPr>
        <p:spPr bwMode="auto">
          <a:xfrm>
            <a:off x="228600" y="4191000"/>
            <a:ext cx="8458200" cy="304800"/>
          </a:xfrm>
          <a:prstGeom prst="roundRect">
            <a:avLst>
              <a:gd name="adj" fmla="val 16667"/>
            </a:avLst>
          </a:prstGeom>
          <a:noFill/>
          <a:ln w="38100">
            <a:solidFill>
              <a:schemeClr val="tx2"/>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1362" name="Rectangle 2"/>
          <p:cNvSpPr>
            <a:spLocks noGrp="1" noChangeArrowheads="1"/>
          </p:cNvSpPr>
          <p:nvPr>
            <p:ph type="title"/>
          </p:nvPr>
        </p:nvSpPr>
        <p:spPr>
          <a:xfrm>
            <a:off x="685800" y="228600"/>
            <a:ext cx="7772400" cy="1143000"/>
          </a:xfrm>
        </p:spPr>
        <p:txBody>
          <a:bodyPr/>
          <a:lstStyle/>
          <a:p>
            <a:r>
              <a:rPr lang="en-US" sz="3200"/>
              <a:t>Predictions for all-combined condition?</a:t>
            </a:r>
          </a:p>
        </p:txBody>
      </p:sp>
      <p:sp>
        <p:nvSpPr>
          <p:cNvPr id="1551363" name="Rectangle 3"/>
          <p:cNvSpPr>
            <a:spLocks noGrp="1" noChangeArrowheads="1"/>
          </p:cNvSpPr>
          <p:nvPr>
            <p:ph type="body" idx="1"/>
          </p:nvPr>
        </p:nvSpPr>
        <p:spPr>
          <a:xfrm>
            <a:off x="0" y="1143000"/>
            <a:ext cx="8839200" cy="5105400"/>
          </a:xfrm>
        </p:spPr>
        <p:txBody>
          <a:bodyPr/>
          <a:lstStyle/>
          <a:p>
            <a:pPr>
              <a:lnSpc>
                <a:spcPct val="90000"/>
              </a:lnSpc>
              <a:buFontTx/>
              <a:buNone/>
            </a:pPr>
            <a:r>
              <a:rPr lang="en-US" sz="2000">
                <a:solidFill>
                  <a:schemeClr val="folHlink"/>
                </a:solidFill>
              </a:rPr>
              <a:t>One idea: Harder</a:t>
            </a:r>
            <a:endParaRPr lang="en-US" sz="2000"/>
          </a:p>
          <a:p>
            <a:pPr>
              <a:lnSpc>
                <a:spcPct val="90000"/>
              </a:lnSpc>
              <a:buFontTx/>
              <a:buNone/>
            </a:pPr>
            <a:r>
              <a:rPr lang="en-US" sz="2000"/>
              <a:t>Why? There are many more patterns that are acceptable for the artificial language.  Even if transitional probability is informative, it’s a lot of information to track because there are so many patterns that are acceptable and even more potential patterns that are unacceptable.</a:t>
            </a:r>
          </a:p>
          <a:p>
            <a:pPr>
              <a:lnSpc>
                <a:spcPct val="90000"/>
              </a:lnSpc>
              <a:buFontTx/>
              <a:buNone/>
            </a:pPr>
            <a:endParaRPr lang="en-US" sz="2000"/>
          </a:p>
          <a:p>
            <a:pPr>
              <a:lnSpc>
                <a:spcPct val="90000"/>
              </a:lnSpc>
              <a:buFontTx/>
              <a:buNone/>
            </a:pPr>
            <a:r>
              <a:rPr lang="en-US" sz="2000">
                <a:solidFill>
                  <a:schemeClr val="folHlink"/>
                </a:solidFill>
              </a:rPr>
              <a:t>Prediction: Test subjects don’t do much better than control subjects.</a:t>
            </a:r>
            <a:endParaRPr lang="en-US" sz="2000"/>
          </a:p>
          <a:p>
            <a:pPr>
              <a:lnSpc>
                <a:spcPct val="90000"/>
              </a:lnSpc>
              <a:buFontTx/>
              <a:buNone/>
            </a:pPr>
            <a:endParaRPr lang="en-US" sz="2000"/>
          </a:p>
          <a:p>
            <a:pPr>
              <a:lnSpc>
                <a:spcPct val="90000"/>
              </a:lnSpc>
              <a:buFontTx/>
              <a:buNone/>
            </a:pPr>
            <a:r>
              <a:rPr lang="en-US" sz="2000">
                <a:solidFill>
                  <a:schemeClr val="tx2"/>
                </a:solidFill>
              </a:rPr>
              <a:t>Second idea: The same, or easier.</a:t>
            </a:r>
            <a:endParaRPr lang="en-US" sz="2000"/>
          </a:p>
          <a:p>
            <a:pPr>
              <a:lnSpc>
                <a:spcPct val="90000"/>
              </a:lnSpc>
              <a:buFontTx/>
              <a:buNone/>
            </a:pPr>
            <a:r>
              <a:rPr lang="en-US" sz="2000"/>
              <a:t>Why? There are many more patterns that subjects’ minds can get information from.  If even one of the variations (optional, repeated, moved phrases) is helpful, three of these will be even more helpful.  This is reflected in the transitional probabilities, which are much lower across phrases than within phrases.</a:t>
            </a:r>
          </a:p>
          <a:p>
            <a:pPr>
              <a:lnSpc>
                <a:spcPct val="90000"/>
              </a:lnSpc>
              <a:buFontTx/>
              <a:buNone/>
            </a:pPr>
            <a:endParaRPr lang="en-US" sz="2000"/>
          </a:p>
          <a:p>
            <a:pPr>
              <a:lnSpc>
                <a:spcPct val="90000"/>
              </a:lnSpc>
              <a:buFontTx/>
              <a:buNone/>
            </a:pPr>
            <a:r>
              <a:rPr lang="en-US" sz="2000">
                <a:solidFill>
                  <a:schemeClr val="tx2"/>
                </a:solidFill>
              </a:rPr>
              <a:t>Prediction: Test subjects do much better than control subjects.</a:t>
            </a:r>
            <a:endParaRPr lang="en-US" sz="200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3410" name="Rectangle 2"/>
          <p:cNvSpPr>
            <a:spLocks noGrp="1" noChangeArrowheads="1"/>
          </p:cNvSpPr>
          <p:nvPr>
            <p:ph type="title"/>
          </p:nvPr>
        </p:nvSpPr>
        <p:spPr>
          <a:xfrm>
            <a:off x="0" y="0"/>
            <a:ext cx="9144000" cy="1143000"/>
          </a:xfrm>
          <a:noFill/>
          <a:ln/>
        </p:spPr>
        <p:txBody>
          <a:bodyPr/>
          <a:lstStyle/>
          <a:p>
            <a:r>
              <a:rPr lang="en-US" sz="3200"/>
              <a:t>Artificial Language: Categorization</a:t>
            </a:r>
            <a:endParaRPr lang="en-US" sz="3200">
              <a:sym typeface="Symbol" pitchFamily="-84" charset="2"/>
            </a:endParaRPr>
          </a:p>
        </p:txBody>
      </p:sp>
      <p:sp>
        <p:nvSpPr>
          <p:cNvPr id="1553411" name="Text Box 3"/>
          <p:cNvSpPr txBox="1">
            <a:spLocks noChangeArrowheads="1"/>
          </p:cNvSpPr>
          <p:nvPr/>
        </p:nvSpPr>
        <p:spPr bwMode="auto">
          <a:xfrm>
            <a:off x="152400" y="914400"/>
            <a:ext cx="8763000" cy="1096963"/>
          </a:xfrm>
          <a:prstGeom prst="rect">
            <a:avLst/>
          </a:prstGeom>
          <a:noFill/>
          <a:ln w="9525">
            <a:noFill/>
            <a:miter lim="800000"/>
            <a:headEnd/>
            <a:tailEnd/>
          </a:ln>
        </p:spPr>
        <p:txBody>
          <a:bodyPr>
            <a:prstTxWarp prst="textNoShape">
              <a:avLst/>
            </a:prstTxWarp>
            <a:spAutoFit/>
          </a:bodyPr>
          <a:lstStyle/>
          <a:p>
            <a:r>
              <a:rPr lang="en-US" sz="2200" b="0"/>
              <a:t>Test subjects do about as well as control subjects for being able to categorize.  This is good, since it means subjects can abstract across the artificial words and realize some belong to the same category.</a:t>
            </a:r>
          </a:p>
        </p:txBody>
      </p:sp>
      <p:sp>
        <p:nvSpPr>
          <p:cNvPr id="1553412" name="Text Box 4"/>
          <p:cNvSpPr txBox="1">
            <a:spLocks noChangeArrowheads="1"/>
          </p:cNvSpPr>
          <p:nvPr/>
        </p:nvSpPr>
        <p:spPr bwMode="auto">
          <a:xfrm>
            <a:off x="5943600" y="3810000"/>
            <a:ext cx="847725" cy="396875"/>
          </a:xfrm>
          <a:prstGeom prst="rect">
            <a:avLst/>
          </a:prstGeom>
          <a:noFill/>
          <a:ln w="9525">
            <a:noFill/>
            <a:miter lim="800000"/>
            <a:headEnd/>
            <a:tailEnd/>
          </a:ln>
        </p:spPr>
        <p:txBody>
          <a:bodyPr wrap="none">
            <a:prstTxWarp prst="textNoShape">
              <a:avLst/>
            </a:prstTxWarp>
            <a:spAutoFit/>
          </a:bodyPr>
          <a:lstStyle/>
          <a:p>
            <a:r>
              <a:rPr lang="en-US" sz="2000" b="0">
                <a:solidFill>
                  <a:schemeClr val="bg2"/>
                </a:solidFill>
              </a:rPr>
              <a:t>Day 5</a:t>
            </a:r>
          </a:p>
        </p:txBody>
      </p:sp>
      <p:pic>
        <p:nvPicPr>
          <p:cNvPr id="1553413" name="Picture 5"/>
          <p:cNvPicPr>
            <a:picLocks noChangeAspect="1" noChangeArrowheads="1"/>
          </p:cNvPicPr>
          <p:nvPr/>
        </p:nvPicPr>
        <p:blipFill>
          <a:blip r:embed="rId3"/>
          <a:srcRect/>
          <a:stretch>
            <a:fillRect/>
          </a:stretch>
        </p:blipFill>
        <p:spPr bwMode="auto">
          <a:xfrm>
            <a:off x="457200" y="2216150"/>
            <a:ext cx="7848600" cy="4233863"/>
          </a:xfrm>
          <a:prstGeom prst="rect">
            <a:avLst/>
          </a:prstGeom>
          <a:noFill/>
          <a:ln w="9525">
            <a:noFill/>
            <a:miter lim="800000"/>
            <a:headEnd/>
            <a:tailEnd/>
          </a:ln>
          <a:effectLst/>
        </p:spPr>
      </p:pic>
      <p:sp>
        <p:nvSpPr>
          <p:cNvPr id="1553414" name="Text Box 6"/>
          <p:cNvSpPr txBox="1">
            <a:spLocks noChangeArrowheads="1"/>
          </p:cNvSpPr>
          <p:nvPr/>
        </p:nvSpPr>
        <p:spPr bwMode="auto">
          <a:xfrm>
            <a:off x="2286000" y="2667000"/>
            <a:ext cx="847725" cy="396875"/>
          </a:xfrm>
          <a:prstGeom prst="rect">
            <a:avLst/>
          </a:prstGeom>
          <a:noFill/>
          <a:ln w="9525">
            <a:noFill/>
            <a:miter lim="800000"/>
            <a:headEnd/>
            <a:tailEnd/>
          </a:ln>
        </p:spPr>
        <p:txBody>
          <a:bodyPr wrap="none">
            <a:prstTxWarp prst="textNoShape">
              <a:avLst/>
            </a:prstTxWarp>
            <a:spAutoFit/>
          </a:bodyPr>
          <a:lstStyle/>
          <a:p>
            <a:r>
              <a:rPr lang="en-US" sz="2000" b="0">
                <a:solidFill>
                  <a:schemeClr val="bg2"/>
                </a:solidFill>
              </a:rPr>
              <a:t>Day 1</a:t>
            </a:r>
          </a:p>
        </p:txBody>
      </p:sp>
      <p:sp>
        <p:nvSpPr>
          <p:cNvPr id="1553415" name="Text Box 7"/>
          <p:cNvSpPr txBox="1">
            <a:spLocks noChangeArrowheads="1"/>
          </p:cNvSpPr>
          <p:nvPr/>
        </p:nvSpPr>
        <p:spPr bwMode="auto">
          <a:xfrm>
            <a:off x="6553200" y="2590800"/>
            <a:ext cx="847725" cy="396875"/>
          </a:xfrm>
          <a:prstGeom prst="rect">
            <a:avLst/>
          </a:prstGeom>
          <a:noFill/>
          <a:ln w="9525">
            <a:noFill/>
            <a:miter lim="800000"/>
            <a:headEnd/>
            <a:tailEnd/>
          </a:ln>
        </p:spPr>
        <p:txBody>
          <a:bodyPr wrap="none">
            <a:prstTxWarp prst="textNoShape">
              <a:avLst/>
            </a:prstTxWarp>
            <a:spAutoFit/>
          </a:bodyPr>
          <a:lstStyle/>
          <a:p>
            <a:r>
              <a:rPr lang="en-US" sz="2000" b="0">
                <a:solidFill>
                  <a:schemeClr val="bg2"/>
                </a:solidFill>
              </a:rPr>
              <a:t>Day 5</a:t>
            </a:r>
          </a:p>
        </p:txBody>
      </p:sp>
      <p:sp>
        <p:nvSpPr>
          <p:cNvPr id="10" name="AutoShape 7"/>
          <p:cNvSpPr>
            <a:spLocks noChangeArrowheads="1"/>
          </p:cNvSpPr>
          <p:nvPr/>
        </p:nvSpPr>
        <p:spPr bwMode="auto">
          <a:xfrm>
            <a:off x="2209800" y="6096000"/>
            <a:ext cx="381000" cy="304800"/>
          </a:xfrm>
          <a:prstGeom prst="roundRect">
            <a:avLst>
              <a:gd name="adj" fmla="val 16667"/>
            </a:avLst>
          </a:prstGeom>
          <a:solidFill>
            <a:srgbClr val="FFFFFF"/>
          </a:solidFill>
          <a:ln w="9525">
            <a:solidFill>
              <a:srgbClr val="FFFFFF"/>
            </a:solidFill>
            <a:round/>
            <a:headEnd/>
            <a:tailEnd/>
          </a:ln>
        </p:spPr>
        <p:txBody>
          <a:bodyPr wrap="none" anchor="ctr">
            <a:prstTxWarp prst="textNoShape">
              <a:avLst/>
            </a:prstTxWarp>
          </a:bodyPr>
          <a:lstStyle/>
          <a:p>
            <a:endParaRPr lang="en-US"/>
          </a:p>
        </p:txBody>
      </p:sp>
      <p:sp>
        <p:nvSpPr>
          <p:cNvPr id="11" name="AutoShape 7"/>
          <p:cNvSpPr>
            <a:spLocks noChangeArrowheads="1"/>
          </p:cNvSpPr>
          <p:nvPr/>
        </p:nvSpPr>
        <p:spPr bwMode="auto">
          <a:xfrm>
            <a:off x="6400800" y="6096000"/>
            <a:ext cx="381000" cy="304800"/>
          </a:xfrm>
          <a:prstGeom prst="roundRect">
            <a:avLst>
              <a:gd name="adj" fmla="val 16667"/>
            </a:avLst>
          </a:prstGeom>
          <a:solidFill>
            <a:srgbClr val="FFFFFF"/>
          </a:solidFill>
          <a:ln w="9525">
            <a:solidFill>
              <a:srgbClr val="FFFFFF"/>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5458" name="Rectangle 2"/>
          <p:cNvSpPr>
            <a:spLocks noGrp="1" noChangeArrowheads="1"/>
          </p:cNvSpPr>
          <p:nvPr>
            <p:ph type="title"/>
          </p:nvPr>
        </p:nvSpPr>
        <p:spPr>
          <a:xfrm>
            <a:off x="0" y="0"/>
            <a:ext cx="9144000" cy="1143000"/>
          </a:xfrm>
          <a:noFill/>
          <a:ln/>
        </p:spPr>
        <p:txBody>
          <a:bodyPr/>
          <a:lstStyle/>
          <a:p>
            <a:r>
              <a:rPr lang="en-US" sz="3200"/>
              <a:t>Artificial Language: Phrases</a:t>
            </a:r>
            <a:endParaRPr lang="en-US" sz="3200">
              <a:sym typeface="Symbol" pitchFamily="-84" charset="2"/>
            </a:endParaRPr>
          </a:p>
        </p:txBody>
      </p:sp>
      <p:sp>
        <p:nvSpPr>
          <p:cNvPr id="1555459" name="Text Box 3"/>
          <p:cNvSpPr txBox="1">
            <a:spLocks noChangeArrowheads="1"/>
          </p:cNvSpPr>
          <p:nvPr/>
        </p:nvSpPr>
        <p:spPr bwMode="auto">
          <a:xfrm>
            <a:off x="152400" y="838200"/>
            <a:ext cx="8763000" cy="1096963"/>
          </a:xfrm>
          <a:prstGeom prst="rect">
            <a:avLst/>
          </a:prstGeom>
          <a:noFill/>
          <a:ln w="9525">
            <a:noFill/>
            <a:miter lim="800000"/>
            <a:headEnd/>
            <a:tailEnd/>
          </a:ln>
        </p:spPr>
        <p:txBody>
          <a:bodyPr>
            <a:prstTxWarp prst="textNoShape">
              <a:avLst/>
            </a:prstTxWarp>
            <a:spAutoFit/>
          </a:bodyPr>
          <a:lstStyle/>
          <a:p>
            <a:r>
              <a:rPr lang="en-US" sz="2200" b="0"/>
              <a:t>Test subjects much better than control subjects.  Second prediction is supported: </a:t>
            </a:r>
            <a:r>
              <a:rPr lang="en-US" sz="2200" b="0">
                <a:solidFill>
                  <a:schemeClr val="tx2"/>
                </a:solidFill>
              </a:rPr>
              <a:t>finding phrases is easier</a:t>
            </a:r>
            <a:r>
              <a:rPr lang="en-US" sz="2200" b="0"/>
              <a:t> when more variations are available, even though there are more patterns to learn.</a:t>
            </a:r>
          </a:p>
        </p:txBody>
      </p:sp>
      <p:pic>
        <p:nvPicPr>
          <p:cNvPr id="1555460" name="Picture 4"/>
          <p:cNvPicPr>
            <a:picLocks noChangeAspect="1" noChangeArrowheads="1"/>
          </p:cNvPicPr>
          <p:nvPr/>
        </p:nvPicPr>
        <p:blipFill>
          <a:blip r:embed="rId3"/>
          <a:srcRect/>
          <a:stretch>
            <a:fillRect/>
          </a:stretch>
        </p:blipFill>
        <p:spPr bwMode="auto">
          <a:xfrm>
            <a:off x="381000" y="2297113"/>
            <a:ext cx="8077200" cy="4229100"/>
          </a:xfrm>
          <a:prstGeom prst="rect">
            <a:avLst/>
          </a:prstGeom>
          <a:noFill/>
          <a:ln w="9525">
            <a:noFill/>
            <a:miter lim="800000"/>
            <a:headEnd/>
            <a:tailEnd/>
          </a:ln>
          <a:effectLst/>
        </p:spPr>
      </p:pic>
      <p:sp>
        <p:nvSpPr>
          <p:cNvPr id="1555461" name="Text Box 5"/>
          <p:cNvSpPr txBox="1">
            <a:spLocks noChangeArrowheads="1"/>
          </p:cNvSpPr>
          <p:nvPr/>
        </p:nvSpPr>
        <p:spPr bwMode="auto">
          <a:xfrm>
            <a:off x="2286000" y="2667000"/>
            <a:ext cx="847725" cy="396875"/>
          </a:xfrm>
          <a:prstGeom prst="rect">
            <a:avLst/>
          </a:prstGeom>
          <a:noFill/>
          <a:ln w="9525">
            <a:noFill/>
            <a:miter lim="800000"/>
            <a:headEnd/>
            <a:tailEnd/>
          </a:ln>
        </p:spPr>
        <p:txBody>
          <a:bodyPr wrap="none">
            <a:prstTxWarp prst="textNoShape">
              <a:avLst/>
            </a:prstTxWarp>
            <a:spAutoFit/>
          </a:bodyPr>
          <a:lstStyle/>
          <a:p>
            <a:r>
              <a:rPr lang="en-US" sz="2000" b="0">
                <a:solidFill>
                  <a:schemeClr val="bg2"/>
                </a:solidFill>
              </a:rPr>
              <a:t>Day 1</a:t>
            </a:r>
          </a:p>
        </p:txBody>
      </p:sp>
      <p:sp>
        <p:nvSpPr>
          <p:cNvPr id="1555462" name="Text Box 6"/>
          <p:cNvSpPr txBox="1">
            <a:spLocks noChangeArrowheads="1"/>
          </p:cNvSpPr>
          <p:nvPr/>
        </p:nvSpPr>
        <p:spPr bwMode="auto">
          <a:xfrm>
            <a:off x="6553200" y="2590800"/>
            <a:ext cx="847725" cy="396875"/>
          </a:xfrm>
          <a:prstGeom prst="rect">
            <a:avLst/>
          </a:prstGeom>
          <a:noFill/>
          <a:ln w="9525">
            <a:noFill/>
            <a:miter lim="800000"/>
            <a:headEnd/>
            <a:tailEnd/>
          </a:ln>
        </p:spPr>
        <p:txBody>
          <a:bodyPr wrap="none">
            <a:prstTxWarp prst="textNoShape">
              <a:avLst/>
            </a:prstTxWarp>
            <a:spAutoFit/>
          </a:bodyPr>
          <a:lstStyle/>
          <a:p>
            <a:r>
              <a:rPr lang="en-US" sz="2000" b="0">
                <a:solidFill>
                  <a:schemeClr val="bg2"/>
                </a:solidFill>
              </a:rPr>
              <a:t>Day 5</a:t>
            </a:r>
          </a:p>
        </p:txBody>
      </p:sp>
      <p:sp>
        <p:nvSpPr>
          <p:cNvPr id="1555463" name="AutoShape 7"/>
          <p:cNvSpPr>
            <a:spLocks noChangeArrowheads="1"/>
          </p:cNvSpPr>
          <p:nvPr/>
        </p:nvSpPr>
        <p:spPr bwMode="auto">
          <a:xfrm>
            <a:off x="2209800" y="6248400"/>
            <a:ext cx="381000" cy="228600"/>
          </a:xfrm>
          <a:prstGeom prst="roundRect">
            <a:avLst>
              <a:gd name="adj" fmla="val 16667"/>
            </a:avLst>
          </a:prstGeom>
          <a:solidFill>
            <a:srgbClr val="FFFFFF"/>
          </a:solidFill>
          <a:ln w="9525">
            <a:solidFill>
              <a:srgbClr val="FFFFFF"/>
            </a:solidFill>
            <a:round/>
            <a:headEnd/>
            <a:tailEnd/>
          </a:ln>
        </p:spPr>
        <p:txBody>
          <a:bodyPr wrap="none" anchor="ctr">
            <a:prstTxWarp prst="textNoShape">
              <a:avLst/>
            </a:prstTxWarp>
          </a:bodyPr>
          <a:lstStyle/>
          <a:p>
            <a:endParaRPr lang="en-US"/>
          </a:p>
        </p:txBody>
      </p:sp>
      <p:sp>
        <p:nvSpPr>
          <p:cNvPr id="1555464" name="AutoShape 8"/>
          <p:cNvSpPr>
            <a:spLocks noChangeArrowheads="1"/>
          </p:cNvSpPr>
          <p:nvPr/>
        </p:nvSpPr>
        <p:spPr bwMode="auto">
          <a:xfrm>
            <a:off x="6477000" y="6248400"/>
            <a:ext cx="381000" cy="228600"/>
          </a:xfrm>
          <a:prstGeom prst="roundRect">
            <a:avLst>
              <a:gd name="adj" fmla="val 16667"/>
            </a:avLst>
          </a:prstGeom>
          <a:solidFill>
            <a:srgbClr val="FFFFFF"/>
          </a:solidFill>
          <a:ln w="9525">
            <a:solidFill>
              <a:srgbClr val="FFFFFF"/>
            </a:solidFill>
            <a:round/>
            <a:headEnd/>
            <a:tailEnd/>
          </a:ln>
        </p:spPr>
        <p:txBody>
          <a:bodyPr wrap="none" anchor="ctr">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7506" name="Rectangle 2"/>
          <p:cNvSpPr>
            <a:spLocks noGrp="1" noChangeArrowheads="1"/>
          </p:cNvSpPr>
          <p:nvPr>
            <p:ph type="title"/>
          </p:nvPr>
        </p:nvSpPr>
        <p:spPr>
          <a:xfrm>
            <a:off x="0" y="0"/>
            <a:ext cx="9144000" cy="1143000"/>
          </a:xfrm>
          <a:noFill/>
          <a:ln/>
        </p:spPr>
        <p:txBody>
          <a:bodyPr/>
          <a:lstStyle/>
          <a:p>
            <a:r>
              <a:rPr lang="en-US" sz="3200"/>
              <a:t>Recap: Statistically Learning Phrases</a:t>
            </a:r>
            <a:endParaRPr lang="en-US" sz="3200">
              <a:sym typeface="Symbol" pitchFamily="-84" charset="2"/>
            </a:endParaRPr>
          </a:p>
        </p:txBody>
      </p:sp>
      <p:sp>
        <p:nvSpPr>
          <p:cNvPr id="1557507" name="Text Box 3"/>
          <p:cNvSpPr txBox="1">
            <a:spLocks noChangeArrowheads="1"/>
          </p:cNvSpPr>
          <p:nvPr/>
        </p:nvSpPr>
        <p:spPr bwMode="auto">
          <a:xfrm>
            <a:off x="228600" y="990600"/>
            <a:ext cx="8382000" cy="5509199"/>
          </a:xfrm>
          <a:prstGeom prst="rect">
            <a:avLst/>
          </a:prstGeom>
          <a:noFill/>
          <a:ln w="9525">
            <a:noFill/>
            <a:miter lim="800000"/>
            <a:headEnd/>
            <a:tailEnd/>
          </a:ln>
        </p:spPr>
        <p:txBody>
          <a:bodyPr>
            <a:prstTxWarp prst="textNoShape">
              <a:avLst/>
            </a:prstTxWarp>
            <a:spAutoFit/>
          </a:bodyPr>
          <a:lstStyle/>
          <a:p>
            <a:pPr marL="457200" indent="-457200"/>
            <a:r>
              <a:rPr lang="en-US" sz="2200" b="0"/>
              <a:t>Thompson &amp; Newport (2007): Adults can learn phrases in artificial languages if there are “sentences” that show the kinds of variation real sentences can have.  </a:t>
            </a:r>
          </a:p>
          <a:p>
            <a:pPr marL="457200" indent="-457200"/>
            <a:endParaRPr lang="en-US" sz="2200" b="0"/>
          </a:p>
          <a:p>
            <a:pPr marL="457200" indent="-457200"/>
            <a:r>
              <a:rPr lang="en-US" sz="2200" b="0"/>
              <a:t>Interesting Point: When there are more variation types (optional, repeated, </a:t>
            </a:r>
            <a:r>
              <a:rPr lang="en-US" sz="2200" b="0" i="1"/>
              <a:t>and</a:t>
            </a:r>
            <a:r>
              <a:rPr lang="en-US" sz="2200" b="0"/>
              <a:t> moving phrases), adults are even better at unconsciously identifying phrases.</a:t>
            </a:r>
          </a:p>
          <a:p>
            <a:pPr marL="457200" indent="-457200"/>
            <a:endParaRPr lang="en-US" sz="2200" b="0"/>
          </a:p>
          <a:p>
            <a:pPr marL="457200" indent="-457200"/>
            <a:r>
              <a:rPr lang="en-US" sz="2200" b="0"/>
              <a:t>Open Questions: </a:t>
            </a:r>
          </a:p>
          <a:p>
            <a:pPr marL="457200" indent="-457200">
              <a:buFont typeface="Arial" pitchFamily="-84" charset="0"/>
              <a:buAutoNum type="arabicParenBoth"/>
            </a:pPr>
            <a:r>
              <a:rPr lang="en-US" sz="2200" b="0"/>
              <a:t>How well will this work for real language data?  (Remember Gambell &amp; Yang (2006) found that transitional probabilities don’t work so well for word segmentation when the data is realistic child-directed speech samples.) </a:t>
            </a:r>
            <a:r>
              <a:rPr lang="en-US" sz="2200" b="0">
                <a:solidFill>
                  <a:srgbClr val="0006FF"/>
                </a:solidFill>
              </a:rPr>
              <a:t>Is it actually useful?</a:t>
            </a:r>
          </a:p>
          <a:p>
            <a:pPr marL="457200" indent="-457200">
              <a:buFont typeface="Arial" pitchFamily="-84" charset="0"/>
              <a:buAutoNum type="arabicParenBoth"/>
            </a:pPr>
            <a:endParaRPr lang="en-US" sz="2200" b="0"/>
          </a:p>
          <a:p>
            <a:pPr marL="457200" indent="-457200">
              <a:buFont typeface="Arial" pitchFamily="-84" charset="0"/>
              <a:buAutoNum type="arabicParenBoth"/>
            </a:pPr>
            <a:r>
              <a:rPr lang="en-US" sz="2200" b="0"/>
              <a:t> Will children be able to use transitional probabilities to find phrases? </a:t>
            </a:r>
            <a:r>
              <a:rPr lang="en-US" sz="2200" b="0">
                <a:solidFill>
                  <a:schemeClr val="accent2"/>
                </a:solidFill>
              </a:rPr>
              <a:t>Is it useable?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59554" name="Rectangle 2"/>
          <p:cNvSpPr>
            <a:spLocks noGrp="1" noChangeArrowheads="1"/>
          </p:cNvSpPr>
          <p:nvPr>
            <p:ph type="title"/>
          </p:nvPr>
        </p:nvSpPr>
        <p:spPr>
          <a:xfrm>
            <a:off x="685800" y="381000"/>
            <a:ext cx="7772400" cy="1143000"/>
          </a:xfrm>
        </p:spPr>
        <p:txBody>
          <a:bodyPr/>
          <a:lstStyle/>
          <a:p>
            <a:r>
              <a:rPr lang="en-US" sz="3200"/>
              <a:t>Questions?</a:t>
            </a:r>
          </a:p>
        </p:txBody>
      </p:sp>
      <p:pic>
        <p:nvPicPr>
          <p:cNvPr id="1559555" name="Picture 3"/>
          <p:cNvPicPr>
            <a:picLocks noChangeAspect="1" noChangeArrowheads="1"/>
          </p:cNvPicPr>
          <p:nvPr/>
        </p:nvPicPr>
        <p:blipFill>
          <a:blip r:embed="rId3"/>
          <a:srcRect/>
          <a:stretch>
            <a:fillRect/>
          </a:stretch>
        </p:blipFill>
        <p:spPr bwMode="auto">
          <a:xfrm>
            <a:off x="2743200" y="1235500"/>
            <a:ext cx="3043238" cy="3641300"/>
          </a:xfrm>
          <a:prstGeom prst="rect">
            <a:avLst/>
          </a:prstGeom>
          <a:noFill/>
          <a:ln w="9525">
            <a:noFill/>
            <a:miter lim="800000"/>
            <a:headEnd/>
            <a:tailEnd/>
          </a:ln>
          <a:effectLst/>
        </p:spPr>
      </p:pic>
      <p:sp>
        <p:nvSpPr>
          <p:cNvPr id="1559556" name="Rectangle 4"/>
          <p:cNvSpPr>
            <a:spLocks noChangeArrowheads="1"/>
          </p:cNvSpPr>
          <p:nvPr/>
        </p:nvSpPr>
        <p:spPr bwMode="auto">
          <a:xfrm>
            <a:off x="762000" y="5105400"/>
            <a:ext cx="7772400" cy="1143000"/>
          </a:xfrm>
          <a:prstGeom prst="rect">
            <a:avLst/>
          </a:prstGeom>
          <a:noFill/>
          <a:ln w="9525">
            <a:noFill/>
            <a:miter lim="800000"/>
            <a:headEnd/>
            <a:tailEnd/>
          </a:ln>
          <a:effectLst/>
        </p:spPr>
        <p:txBody>
          <a:bodyPr anchor="ctr">
            <a:prstTxWarp prst="textNoShape">
              <a:avLst/>
            </a:prstTxWarp>
          </a:bodyPr>
          <a:lstStyle/>
          <a:p>
            <a:pPr algn="ctr" eaLnBrk="1" hangingPunct="1"/>
            <a:r>
              <a:rPr lang="en-US" sz="2800" b="0">
                <a:solidFill>
                  <a:schemeClr val="folHlink"/>
                </a:solidFill>
                <a:ea typeface="Osaka" pitchFamily="-84" charset="-128"/>
                <a:cs typeface="Osaka" pitchFamily="-84" charset="-128"/>
              </a:rPr>
              <a:t>You should be able to do all the review questions for phrases and question 1 on HW3.</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69442" name="Rectangle 2"/>
          <p:cNvSpPr>
            <a:spLocks noGrp="1" noChangeArrowheads="1"/>
          </p:cNvSpPr>
          <p:nvPr>
            <p:ph type="title"/>
          </p:nvPr>
        </p:nvSpPr>
        <p:spPr>
          <a:xfrm>
            <a:off x="685800" y="304800"/>
            <a:ext cx="7772400" cy="1143000"/>
          </a:xfrm>
          <a:noFill/>
          <a:ln/>
        </p:spPr>
        <p:txBody>
          <a:bodyPr/>
          <a:lstStyle/>
          <a:p>
            <a:r>
              <a:rPr lang="en-US" sz="3200"/>
              <a:t>About Language Structure</a:t>
            </a:r>
            <a:endParaRPr lang="en-US"/>
          </a:p>
        </p:txBody>
      </p:sp>
      <p:sp>
        <p:nvSpPr>
          <p:cNvPr id="1469443" name="Rectangle 3"/>
          <p:cNvSpPr>
            <a:spLocks noGrp="1" noChangeArrowheads="1"/>
          </p:cNvSpPr>
          <p:nvPr>
            <p:ph type="body" idx="1"/>
          </p:nvPr>
        </p:nvSpPr>
        <p:spPr>
          <a:xfrm>
            <a:off x="381000" y="1447800"/>
            <a:ext cx="8458200" cy="5029200"/>
          </a:xfrm>
          <a:noFill/>
          <a:ln/>
        </p:spPr>
        <p:txBody>
          <a:bodyPr/>
          <a:lstStyle/>
          <a:p>
            <a:pPr>
              <a:buFontTx/>
              <a:buNone/>
            </a:pPr>
            <a:r>
              <a:rPr lang="en-US" sz="2800"/>
              <a:t>Sentences are not just strings of words.  </a:t>
            </a:r>
          </a:p>
          <a:p>
            <a:pPr>
              <a:buFontTx/>
              <a:buNone/>
            </a:pPr>
            <a:r>
              <a:rPr lang="en-US" sz="2800"/>
              <a:t>Words cluster into larger units called </a:t>
            </a:r>
            <a:r>
              <a:rPr lang="en-US" sz="2800">
                <a:solidFill>
                  <a:schemeClr val="tx2"/>
                </a:solidFill>
              </a:rPr>
              <a:t>phrases</a:t>
            </a:r>
            <a:r>
              <a:rPr lang="en-US" sz="2800"/>
              <a:t>, based on their </a:t>
            </a:r>
            <a:r>
              <a:rPr lang="en-US" sz="2800">
                <a:solidFill>
                  <a:schemeClr val="accent2"/>
                </a:solidFill>
              </a:rPr>
              <a:t>grammatical</a:t>
            </a:r>
            <a:r>
              <a:rPr lang="en-US" sz="2800">
                <a:solidFill>
                  <a:srgbClr val="79F431"/>
                </a:solidFill>
              </a:rPr>
              <a:t> </a:t>
            </a:r>
            <a:r>
              <a:rPr lang="en-US" sz="2800">
                <a:solidFill>
                  <a:schemeClr val="accent2"/>
                </a:solidFill>
              </a:rPr>
              <a:t>category</a:t>
            </a:r>
            <a:r>
              <a:rPr lang="en-US" sz="2800"/>
              <a:t>.</a:t>
            </a:r>
          </a:p>
          <a:p>
            <a:pPr>
              <a:buFontTx/>
              <a:buNone/>
            </a:pPr>
            <a:endParaRPr lang="en-US" sz="2800"/>
          </a:p>
          <a:p>
            <a:pPr>
              <a:buFontTx/>
              <a:buNone/>
            </a:pPr>
            <a:endParaRPr lang="en-US" sz="2800"/>
          </a:p>
        </p:txBody>
      </p:sp>
      <p:sp>
        <p:nvSpPr>
          <p:cNvPr id="1469444" name="Oval 4"/>
          <p:cNvSpPr>
            <a:spLocks noChangeArrowheads="1"/>
          </p:cNvSpPr>
          <p:nvPr/>
        </p:nvSpPr>
        <p:spPr bwMode="auto">
          <a:xfrm>
            <a:off x="381000" y="3276600"/>
            <a:ext cx="1447800" cy="1295400"/>
          </a:xfrm>
          <a:prstGeom prst="ellipse">
            <a:avLst/>
          </a:prstGeom>
          <a:noFill/>
          <a:ln w="38100">
            <a:solidFill>
              <a:schemeClr val="tx2"/>
            </a:solidFill>
            <a:round/>
            <a:headEnd/>
            <a:tailEnd/>
          </a:ln>
        </p:spPr>
        <p:txBody>
          <a:bodyPr wrap="none" anchor="ctr">
            <a:prstTxWarp prst="textNoShape">
              <a:avLst/>
            </a:prstTxWarp>
          </a:bodyPr>
          <a:lstStyle/>
          <a:p>
            <a:endParaRPr lang="en-US"/>
          </a:p>
        </p:txBody>
      </p:sp>
      <p:sp>
        <p:nvSpPr>
          <p:cNvPr id="1469445" name="Oval 5"/>
          <p:cNvSpPr>
            <a:spLocks noChangeArrowheads="1"/>
          </p:cNvSpPr>
          <p:nvPr/>
        </p:nvSpPr>
        <p:spPr bwMode="auto">
          <a:xfrm>
            <a:off x="3657600" y="3124200"/>
            <a:ext cx="2743200" cy="1447800"/>
          </a:xfrm>
          <a:prstGeom prst="ellipse">
            <a:avLst/>
          </a:prstGeom>
          <a:noFill/>
          <a:ln w="38100">
            <a:solidFill>
              <a:schemeClr val="tx2"/>
            </a:solidFill>
            <a:round/>
            <a:headEnd/>
            <a:tailEnd/>
          </a:ln>
        </p:spPr>
        <p:txBody>
          <a:bodyPr wrap="none" anchor="ctr">
            <a:prstTxWarp prst="textNoShape">
              <a:avLst/>
            </a:prstTxWarp>
          </a:bodyPr>
          <a:lstStyle/>
          <a:p>
            <a:endParaRPr lang="en-US"/>
          </a:p>
        </p:txBody>
      </p:sp>
      <p:sp>
        <p:nvSpPr>
          <p:cNvPr id="1469446" name="Text Box 6"/>
          <p:cNvSpPr txBox="1">
            <a:spLocks noChangeArrowheads="1"/>
          </p:cNvSpPr>
          <p:nvPr/>
        </p:nvSpPr>
        <p:spPr bwMode="auto">
          <a:xfrm>
            <a:off x="2057400" y="4648200"/>
            <a:ext cx="3352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tx2"/>
                </a:solidFill>
              </a:rPr>
              <a:t>Noun Phrases (NP) </a:t>
            </a:r>
          </a:p>
        </p:txBody>
      </p:sp>
      <p:sp>
        <p:nvSpPr>
          <p:cNvPr id="1469447" name="Text Box 7"/>
          <p:cNvSpPr txBox="1">
            <a:spLocks noChangeArrowheads="1"/>
          </p:cNvSpPr>
          <p:nvPr/>
        </p:nvSpPr>
        <p:spPr bwMode="auto">
          <a:xfrm>
            <a:off x="4572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69448" name="Text Box 8"/>
          <p:cNvSpPr txBox="1">
            <a:spLocks noChangeArrowheads="1"/>
          </p:cNvSpPr>
          <p:nvPr/>
        </p:nvSpPr>
        <p:spPr bwMode="auto">
          <a:xfrm>
            <a:off x="3657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69449" name="Text Box 9"/>
          <p:cNvSpPr txBox="1">
            <a:spLocks noChangeArrowheads="1"/>
          </p:cNvSpPr>
          <p:nvPr/>
        </p:nvSpPr>
        <p:spPr bwMode="auto">
          <a:xfrm>
            <a:off x="11430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69450" name="Text Box 10"/>
          <p:cNvSpPr txBox="1">
            <a:spLocks noChangeArrowheads="1"/>
          </p:cNvSpPr>
          <p:nvPr/>
        </p:nvSpPr>
        <p:spPr bwMode="auto">
          <a:xfrm>
            <a:off x="5562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69451" name="Text Box 11"/>
          <p:cNvSpPr txBox="1">
            <a:spLocks noChangeArrowheads="1"/>
          </p:cNvSpPr>
          <p:nvPr/>
        </p:nvSpPr>
        <p:spPr bwMode="auto">
          <a:xfrm>
            <a:off x="20574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69452" name="Text Box 12"/>
          <p:cNvSpPr txBox="1">
            <a:spLocks noChangeArrowheads="1"/>
          </p:cNvSpPr>
          <p:nvPr/>
        </p:nvSpPr>
        <p:spPr bwMode="auto">
          <a:xfrm>
            <a:off x="2971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69453" name="Text Box 13"/>
          <p:cNvSpPr txBox="1">
            <a:spLocks noChangeArrowheads="1"/>
          </p:cNvSpPr>
          <p:nvPr/>
        </p:nvSpPr>
        <p:spPr bwMode="auto">
          <a:xfrm>
            <a:off x="4495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
        <p:nvSpPr>
          <p:cNvPr id="1469454" name="Rectangle 14"/>
          <p:cNvSpPr>
            <a:spLocks noChangeArrowheads="1"/>
          </p:cNvSpPr>
          <p:nvPr/>
        </p:nvSpPr>
        <p:spPr bwMode="auto">
          <a:xfrm>
            <a:off x="381000" y="3962400"/>
            <a:ext cx="5757863"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t>The girl danced with the elven king.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71490" name="Rectangle 2"/>
          <p:cNvSpPr>
            <a:spLocks noGrp="1" noChangeArrowheads="1"/>
          </p:cNvSpPr>
          <p:nvPr>
            <p:ph type="title"/>
          </p:nvPr>
        </p:nvSpPr>
        <p:spPr>
          <a:xfrm>
            <a:off x="685800" y="304800"/>
            <a:ext cx="7772400" cy="1143000"/>
          </a:xfrm>
          <a:noFill/>
          <a:ln/>
        </p:spPr>
        <p:txBody>
          <a:bodyPr/>
          <a:lstStyle/>
          <a:p>
            <a:r>
              <a:rPr lang="en-US" sz="3200"/>
              <a:t>About Language Structure</a:t>
            </a:r>
            <a:endParaRPr lang="en-US"/>
          </a:p>
        </p:txBody>
      </p:sp>
      <p:sp>
        <p:nvSpPr>
          <p:cNvPr id="1471491" name="Rectangle 3"/>
          <p:cNvSpPr>
            <a:spLocks noGrp="1" noChangeArrowheads="1"/>
          </p:cNvSpPr>
          <p:nvPr>
            <p:ph type="body" idx="1"/>
          </p:nvPr>
        </p:nvSpPr>
        <p:spPr>
          <a:xfrm>
            <a:off x="381000" y="1447800"/>
            <a:ext cx="8458200" cy="5029200"/>
          </a:xfrm>
          <a:noFill/>
          <a:ln/>
        </p:spPr>
        <p:txBody>
          <a:bodyPr/>
          <a:lstStyle/>
          <a:p>
            <a:pPr>
              <a:buFontTx/>
              <a:buNone/>
            </a:pPr>
            <a:r>
              <a:rPr lang="en-US" sz="2800"/>
              <a:t>Sentences are not just strings of words.  </a:t>
            </a:r>
          </a:p>
          <a:p>
            <a:pPr>
              <a:buFontTx/>
              <a:buNone/>
            </a:pPr>
            <a:r>
              <a:rPr lang="en-US" sz="2800"/>
              <a:t>Words cluster into larger units called </a:t>
            </a:r>
            <a:r>
              <a:rPr lang="en-US" sz="2800">
                <a:solidFill>
                  <a:schemeClr val="tx2"/>
                </a:solidFill>
              </a:rPr>
              <a:t>phrases</a:t>
            </a:r>
            <a:r>
              <a:rPr lang="en-US" sz="2800"/>
              <a:t>, based on their </a:t>
            </a:r>
            <a:r>
              <a:rPr lang="en-US" sz="2800">
                <a:solidFill>
                  <a:schemeClr val="accent2"/>
                </a:solidFill>
              </a:rPr>
              <a:t>grammatical</a:t>
            </a:r>
            <a:r>
              <a:rPr lang="en-US" sz="2800">
                <a:solidFill>
                  <a:srgbClr val="79F431"/>
                </a:solidFill>
              </a:rPr>
              <a:t> </a:t>
            </a:r>
            <a:r>
              <a:rPr lang="en-US" sz="2800">
                <a:solidFill>
                  <a:schemeClr val="accent2"/>
                </a:solidFill>
              </a:rPr>
              <a:t>category</a:t>
            </a:r>
            <a:r>
              <a:rPr lang="en-US" sz="2800"/>
              <a:t>.</a:t>
            </a:r>
          </a:p>
          <a:p>
            <a:pPr>
              <a:buFontTx/>
              <a:buNone/>
            </a:pPr>
            <a:endParaRPr lang="en-US" sz="2800"/>
          </a:p>
          <a:p>
            <a:pPr>
              <a:buFontTx/>
              <a:buNone/>
            </a:pPr>
            <a:endParaRPr lang="en-US" sz="2800"/>
          </a:p>
        </p:txBody>
      </p:sp>
      <p:sp>
        <p:nvSpPr>
          <p:cNvPr id="1471492" name="Oval 4"/>
          <p:cNvSpPr>
            <a:spLocks noChangeArrowheads="1"/>
          </p:cNvSpPr>
          <p:nvPr/>
        </p:nvSpPr>
        <p:spPr bwMode="auto">
          <a:xfrm>
            <a:off x="381000" y="3276600"/>
            <a:ext cx="1447800" cy="1295400"/>
          </a:xfrm>
          <a:prstGeom prst="ellipse">
            <a:avLst/>
          </a:prstGeom>
          <a:noFill/>
          <a:ln w="38100">
            <a:solidFill>
              <a:schemeClr val="tx2"/>
            </a:solidFill>
            <a:round/>
            <a:headEnd/>
            <a:tailEnd/>
          </a:ln>
        </p:spPr>
        <p:txBody>
          <a:bodyPr wrap="none" anchor="ctr">
            <a:prstTxWarp prst="textNoShape">
              <a:avLst/>
            </a:prstTxWarp>
          </a:bodyPr>
          <a:lstStyle/>
          <a:p>
            <a:endParaRPr lang="en-US"/>
          </a:p>
        </p:txBody>
      </p:sp>
      <p:sp>
        <p:nvSpPr>
          <p:cNvPr id="1471493" name="Oval 5"/>
          <p:cNvSpPr>
            <a:spLocks noChangeArrowheads="1"/>
          </p:cNvSpPr>
          <p:nvPr/>
        </p:nvSpPr>
        <p:spPr bwMode="auto">
          <a:xfrm>
            <a:off x="3657600" y="3124200"/>
            <a:ext cx="2743200" cy="1447800"/>
          </a:xfrm>
          <a:prstGeom prst="ellipse">
            <a:avLst/>
          </a:prstGeom>
          <a:noFill/>
          <a:ln w="38100">
            <a:solidFill>
              <a:schemeClr val="tx2"/>
            </a:solidFill>
            <a:round/>
            <a:headEnd/>
            <a:tailEnd/>
          </a:ln>
        </p:spPr>
        <p:txBody>
          <a:bodyPr wrap="none" anchor="ctr">
            <a:prstTxWarp prst="textNoShape">
              <a:avLst/>
            </a:prstTxWarp>
          </a:bodyPr>
          <a:lstStyle/>
          <a:p>
            <a:endParaRPr lang="en-US"/>
          </a:p>
        </p:txBody>
      </p:sp>
      <p:sp>
        <p:nvSpPr>
          <p:cNvPr id="1471494" name="Text Box 6"/>
          <p:cNvSpPr txBox="1">
            <a:spLocks noChangeArrowheads="1"/>
          </p:cNvSpPr>
          <p:nvPr/>
        </p:nvSpPr>
        <p:spPr bwMode="auto">
          <a:xfrm>
            <a:off x="2057400" y="4648200"/>
            <a:ext cx="31242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tx2"/>
                </a:solidFill>
              </a:rPr>
              <a:t>Noun Phrases (NP) </a:t>
            </a:r>
          </a:p>
        </p:txBody>
      </p:sp>
      <p:sp>
        <p:nvSpPr>
          <p:cNvPr id="1471495" name="Text Box 7"/>
          <p:cNvSpPr txBox="1">
            <a:spLocks noChangeArrowheads="1"/>
          </p:cNvSpPr>
          <p:nvPr/>
        </p:nvSpPr>
        <p:spPr bwMode="auto">
          <a:xfrm>
            <a:off x="4572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71496" name="Text Box 8"/>
          <p:cNvSpPr txBox="1">
            <a:spLocks noChangeArrowheads="1"/>
          </p:cNvSpPr>
          <p:nvPr/>
        </p:nvSpPr>
        <p:spPr bwMode="auto">
          <a:xfrm>
            <a:off x="3657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71497" name="Text Box 9"/>
          <p:cNvSpPr txBox="1">
            <a:spLocks noChangeArrowheads="1"/>
          </p:cNvSpPr>
          <p:nvPr/>
        </p:nvSpPr>
        <p:spPr bwMode="auto">
          <a:xfrm>
            <a:off x="11430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71498" name="Text Box 10"/>
          <p:cNvSpPr txBox="1">
            <a:spLocks noChangeArrowheads="1"/>
          </p:cNvSpPr>
          <p:nvPr/>
        </p:nvSpPr>
        <p:spPr bwMode="auto">
          <a:xfrm>
            <a:off x="5562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71499" name="Text Box 11"/>
          <p:cNvSpPr txBox="1">
            <a:spLocks noChangeArrowheads="1"/>
          </p:cNvSpPr>
          <p:nvPr/>
        </p:nvSpPr>
        <p:spPr bwMode="auto">
          <a:xfrm>
            <a:off x="20574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71500" name="Text Box 12"/>
          <p:cNvSpPr txBox="1">
            <a:spLocks noChangeArrowheads="1"/>
          </p:cNvSpPr>
          <p:nvPr/>
        </p:nvSpPr>
        <p:spPr bwMode="auto">
          <a:xfrm>
            <a:off x="2971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71501" name="Text Box 13"/>
          <p:cNvSpPr txBox="1">
            <a:spLocks noChangeArrowheads="1"/>
          </p:cNvSpPr>
          <p:nvPr/>
        </p:nvSpPr>
        <p:spPr bwMode="auto">
          <a:xfrm>
            <a:off x="4495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
        <p:nvSpPr>
          <p:cNvPr id="1471502" name="Rectangle 14"/>
          <p:cNvSpPr>
            <a:spLocks noChangeArrowheads="1"/>
          </p:cNvSpPr>
          <p:nvPr/>
        </p:nvSpPr>
        <p:spPr bwMode="auto">
          <a:xfrm>
            <a:off x="381000" y="3962400"/>
            <a:ext cx="5757863"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t>The girl danced with the elven king.</a:t>
            </a:r>
          </a:p>
        </p:txBody>
      </p:sp>
      <p:sp>
        <p:nvSpPr>
          <p:cNvPr id="1471503" name="Text Box 15"/>
          <p:cNvSpPr txBox="1">
            <a:spLocks noChangeArrowheads="1"/>
          </p:cNvSpPr>
          <p:nvPr/>
        </p:nvSpPr>
        <p:spPr bwMode="auto">
          <a:xfrm>
            <a:off x="457200" y="5410200"/>
            <a:ext cx="8534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t>Can be replaced with pronouns like “he”, “she”, “it”,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73538" name="Rectangle 2"/>
          <p:cNvSpPr>
            <a:spLocks noGrp="1" noChangeArrowheads="1"/>
          </p:cNvSpPr>
          <p:nvPr>
            <p:ph type="title"/>
          </p:nvPr>
        </p:nvSpPr>
        <p:spPr>
          <a:xfrm>
            <a:off x="685800" y="304800"/>
            <a:ext cx="7772400" cy="1143000"/>
          </a:xfrm>
          <a:noFill/>
          <a:ln/>
        </p:spPr>
        <p:txBody>
          <a:bodyPr/>
          <a:lstStyle/>
          <a:p>
            <a:r>
              <a:rPr lang="en-US" sz="3200"/>
              <a:t>About Language Structure</a:t>
            </a:r>
            <a:endParaRPr lang="en-US"/>
          </a:p>
        </p:txBody>
      </p:sp>
      <p:sp>
        <p:nvSpPr>
          <p:cNvPr id="1473539" name="Rectangle 3"/>
          <p:cNvSpPr>
            <a:spLocks noGrp="1" noChangeArrowheads="1"/>
          </p:cNvSpPr>
          <p:nvPr>
            <p:ph type="body" idx="1"/>
          </p:nvPr>
        </p:nvSpPr>
        <p:spPr>
          <a:xfrm>
            <a:off x="381000" y="1447800"/>
            <a:ext cx="8458200" cy="5029200"/>
          </a:xfrm>
          <a:noFill/>
          <a:ln/>
        </p:spPr>
        <p:txBody>
          <a:bodyPr/>
          <a:lstStyle/>
          <a:p>
            <a:pPr>
              <a:buFontTx/>
              <a:buNone/>
            </a:pPr>
            <a:r>
              <a:rPr lang="en-US" sz="2800"/>
              <a:t>Sentences are not just strings of words.  </a:t>
            </a:r>
          </a:p>
          <a:p>
            <a:pPr>
              <a:buFontTx/>
              <a:buNone/>
            </a:pPr>
            <a:r>
              <a:rPr lang="en-US" sz="2800"/>
              <a:t>Words cluster into larger units called </a:t>
            </a:r>
            <a:r>
              <a:rPr lang="en-US" sz="2800">
                <a:solidFill>
                  <a:schemeClr val="tx2"/>
                </a:solidFill>
              </a:rPr>
              <a:t>phrases</a:t>
            </a:r>
            <a:r>
              <a:rPr lang="en-US" sz="2800"/>
              <a:t>, based on their </a:t>
            </a:r>
            <a:r>
              <a:rPr lang="en-US" sz="2800">
                <a:solidFill>
                  <a:schemeClr val="accent2"/>
                </a:solidFill>
              </a:rPr>
              <a:t>grammatical category</a:t>
            </a:r>
            <a:r>
              <a:rPr lang="en-US" sz="2800"/>
              <a:t>.</a:t>
            </a:r>
          </a:p>
          <a:p>
            <a:pPr>
              <a:buFontTx/>
              <a:buNone/>
            </a:pPr>
            <a:endParaRPr lang="en-US" sz="2800"/>
          </a:p>
          <a:p>
            <a:pPr>
              <a:buFontTx/>
              <a:buNone/>
            </a:pPr>
            <a:endParaRPr lang="en-US" sz="2800"/>
          </a:p>
        </p:txBody>
      </p:sp>
      <p:sp>
        <p:nvSpPr>
          <p:cNvPr id="1473540" name="Oval 4"/>
          <p:cNvSpPr>
            <a:spLocks noChangeArrowheads="1"/>
          </p:cNvSpPr>
          <p:nvPr/>
        </p:nvSpPr>
        <p:spPr bwMode="auto">
          <a:xfrm>
            <a:off x="381000" y="3276600"/>
            <a:ext cx="1447800" cy="1295400"/>
          </a:xfrm>
          <a:prstGeom prst="ellipse">
            <a:avLst/>
          </a:prstGeom>
          <a:noFill/>
          <a:ln w="38100">
            <a:solidFill>
              <a:schemeClr val="tx2"/>
            </a:solidFill>
            <a:round/>
            <a:headEnd/>
            <a:tailEnd/>
          </a:ln>
        </p:spPr>
        <p:txBody>
          <a:bodyPr wrap="none" anchor="ctr">
            <a:prstTxWarp prst="textNoShape">
              <a:avLst/>
            </a:prstTxWarp>
          </a:bodyPr>
          <a:lstStyle/>
          <a:p>
            <a:endParaRPr lang="en-US"/>
          </a:p>
        </p:txBody>
      </p:sp>
      <p:sp>
        <p:nvSpPr>
          <p:cNvPr id="1473541" name="Oval 5"/>
          <p:cNvSpPr>
            <a:spLocks noChangeArrowheads="1"/>
          </p:cNvSpPr>
          <p:nvPr/>
        </p:nvSpPr>
        <p:spPr bwMode="auto">
          <a:xfrm>
            <a:off x="3657600" y="3124200"/>
            <a:ext cx="2743200" cy="1447800"/>
          </a:xfrm>
          <a:prstGeom prst="ellipse">
            <a:avLst/>
          </a:prstGeom>
          <a:noFill/>
          <a:ln w="38100">
            <a:solidFill>
              <a:schemeClr val="tx2"/>
            </a:solidFill>
            <a:round/>
            <a:headEnd/>
            <a:tailEnd/>
          </a:ln>
        </p:spPr>
        <p:txBody>
          <a:bodyPr wrap="none" anchor="ctr">
            <a:prstTxWarp prst="textNoShape">
              <a:avLst/>
            </a:prstTxWarp>
          </a:bodyPr>
          <a:lstStyle/>
          <a:p>
            <a:endParaRPr lang="en-US"/>
          </a:p>
        </p:txBody>
      </p:sp>
      <p:sp>
        <p:nvSpPr>
          <p:cNvPr id="1473542" name="Text Box 6"/>
          <p:cNvSpPr txBox="1">
            <a:spLocks noChangeArrowheads="1"/>
          </p:cNvSpPr>
          <p:nvPr/>
        </p:nvSpPr>
        <p:spPr bwMode="auto">
          <a:xfrm>
            <a:off x="2057400" y="4648200"/>
            <a:ext cx="3581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tx2"/>
                </a:solidFill>
              </a:rPr>
              <a:t>Noun Phrases (NP) </a:t>
            </a:r>
          </a:p>
        </p:txBody>
      </p:sp>
      <p:sp>
        <p:nvSpPr>
          <p:cNvPr id="1473543" name="Text Box 7"/>
          <p:cNvSpPr txBox="1">
            <a:spLocks noChangeArrowheads="1"/>
          </p:cNvSpPr>
          <p:nvPr/>
        </p:nvSpPr>
        <p:spPr bwMode="auto">
          <a:xfrm>
            <a:off x="4572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73544" name="Text Box 8"/>
          <p:cNvSpPr txBox="1">
            <a:spLocks noChangeArrowheads="1"/>
          </p:cNvSpPr>
          <p:nvPr/>
        </p:nvSpPr>
        <p:spPr bwMode="auto">
          <a:xfrm>
            <a:off x="3657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73545" name="Text Box 9"/>
          <p:cNvSpPr txBox="1">
            <a:spLocks noChangeArrowheads="1"/>
          </p:cNvSpPr>
          <p:nvPr/>
        </p:nvSpPr>
        <p:spPr bwMode="auto">
          <a:xfrm>
            <a:off x="11430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73546" name="Text Box 10"/>
          <p:cNvSpPr txBox="1">
            <a:spLocks noChangeArrowheads="1"/>
          </p:cNvSpPr>
          <p:nvPr/>
        </p:nvSpPr>
        <p:spPr bwMode="auto">
          <a:xfrm>
            <a:off x="5562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73547" name="Text Box 11"/>
          <p:cNvSpPr txBox="1">
            <a:spLocks noChangeArrowheads="1"/>
          </p:cNvSpPr>
          <p:nvPr/>
        </p:nvSpPr>
        <p:spPr bwMode="auto">
          <a:xfrm>
            <a:off x="20574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73548" name="Text Box 12"/>
          <p:cNvSpPr txBox="1">
            <a:spLocks noChangeArrowheads="1"/>
          </p:cNvSpPr>
          <p:nvPr/>
        </p:nvSpPr>
        <p:spPr bwMode="auto">
          <a:xfrm>
            <a:off x="2971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73549" name="Text Box 13"/>
          <p:cNvSpPr txBox="1">
            <a:spLocks noChangeArrowheads="1"/>
          </p:cNvSpPr>
          <p:nvPr/>
        </p:nvSpPr>
        <p:spPr bwMode="auto">
          <a:xfrm>
            <a:off x="4495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
        <p:nvSpPr>
          <p:cNvPr id="1473550" name="Rectangle 14"/>
          <p:cNvSpPr>
            <a:spLocks noChangeArrowheads="1"/>
          </p:cNvSpPr>
          <p:nvPr/>
        </p:nvSpPr>
        <p:spPr bwMode="auto">
          <a:xfrm>
            <a:off x="381000" y="3962400"/>
            <a:ext cx="4967288"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solidFill>
                  <a:schemeClr val="tx2"/>
                </a:solidFill>
              </a:rPr>
              <a:t>She</a:t>
            </a:r>
            <a:r>
              <a:rPr lang="en-US" sz="2800" b="0"/>
              <a:t>      danced with          </a:t>
            </a:r>
            <a:r>
              <a:rPr lang="en-US" sz="2800" b="0">
                <a:solidFill>
                  <a:schemeClr val="tx2"/>
                </a:solidFill>
              </a:rPr>
              <a:t>him.</a:t>
            </a:r>
          </a:p>
        </p:txBody>
      </p:sp>
      <p:sp>
        <p:nvSpPr>
          <p:cNvPr id="1473551" name="Text Box 15"/>
          <p:cNvSpPr txBox="1">
            <a:spLocks noChangeArrowheads="1"/>
          </p:cNvSpPr>
          <p:nvPr/>
        </p:nvSpPr>
        <p:spPr bwMode="auto">
          <a:xfrm>
            <a:off x="457200" y="5410200"/>
            <a:ext cx="85344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t>Can be replaced with pronouns like “he”, “she”, “it”,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75586" name="Rectangle 2"/>
          <p:cNvSpPr>
            <a:spLocks noGrp="1" noChangeArrowheads="1"/>
          </p:cNvSpPr>
          <p:nvPr>
            <p:ph type="title"/>
          </p:nvPr>
        </p:nvSpPr>
        <p:spPr>
          <a:xfrm>
            <a:off x="685800" y="304800"/>
            <a:ext cx="7772400" cy="1143000"/>
          </a:xfrm>
          <a:noFill/>
          <a:ln/>
        </p:spPr>
        <p:txBody>
          <a:bodyPr/>
          <a:lstStyle/>
          <a:p>
            <a:r>
              <a:rPr lang="en-US" sz="3200"/>
              <a:t>About Language Structure</a:t>
            </a:r>
            <a:endParaRPr lang="en-US"/>
          </a:p>
        </p:txBody>
      </p:sp>
      <p:sp>
        <p:nvSpPr>
          <p:cNvPr id="1475587" name="Rectangle 3"/>
          <p:cNvSpPr>
            <a:spLocks noGrp="1" noChangeArrowheads="1"/>
          </p:cNvSpPr>
          <p:nvPr>
            <p:ph type="body" idx="1"/>
          </p:nvPr>
        </p:nvSpPr>
        <p:spPr>
          <a:xfrm>
            <a:off x="381000" y="1447800"/>
            <a:ext cx="8458200" cy="5029200"/>
          </a:xfrm>
          <a:noFill/>
          <a:ln/>
        </p:spPr>
        <p:txBody>
          <a:bodyPr/>
          <a:lstStyle/>
          <a:p>
            <a:pPr>
              <a:buFontTx/>
              <a:buNone/>
            </a:pPr>
            <a:r>
              <a:rPr lang="en-US" sz="2800"/>
              <a:t>Sentences are not just strings of words.  </a:t>
            </a:r>
          </a:p>
          <a:p>
            <a:pPr>
              <a:buFontTx/>
              <a:buNone/>
            </a:pPr>
            <a:r>
              <a:rPr lang="en-US" sz="2800"/>
              <a:t>Words cluster into larger units called </a:t>
            </a:r>
            <a:r>
              <a:rPr lang="en-US" sz="2800">
                <a:solidFill>
                  <a:schemeClr val="tx2"/>
                </a:solidFill>
              </a:rPr>
              <a:t>phrases</a:t>
            </a:r>
            <a:r>
              <a:rPr lang="en-US" sz="2800"/>
              <a:t>, based on their </a:t>
            </a:r>
            <a:r>
              <a:rPr lang="en-US" sz="2800">
                <a:solidFill>
                  <a:schemeClr val="accent2"/>
                </a:solidFill>
              </a:rPr>
              <a:t>grammatical</a:t>
            </a:r>
            <a:r>
              <a:rPr lang="en-US" sz="2800">
                <a:solidFill>
                  <a:srgbClr val="79F431"/>
                </a:solidFill>
              </a:rPr>
              <a:t> </a:t>
            </a:r>
            <a:r>
              <a:rPr lang="en-US" sz="2800">
                <a:solidFill>
                  <a:schemeClr val="accent2"/>
                </a:solidFill>
              </a:rPr>
              <a:t>category</a:t>
            </a:r>
            <a:r>
              <a:rPr lang="en-US" sz="2800"/>
              <a:t>.</a:t>
            </a:r>
          </a:p>
          <a:p>
            <a:pPr>
              <a:buFontTx/>
              <a:buNone/>
            </a:pPr>
            <a:endParaRPr lang="en-US" sz="2800"/>
          </a:p>
          <a:p>
            <a:pPr>
              <a:buFontTx/>
              <a:buNone/>
            </a:pPr>
            <a:endParaRPr lang="en-US" sz="2800"/>
          </a:p>
        </p:txBody>
      </p:sp>
      <p:sp>
        <p:nvSpPr>
          <p:cNvPr id="1475588" name="Oval 4"/>
          <p:cNvSpPr>
            <a:spLocks noChangeArrowheads="1"/>
          </p:cNvSpPr>
          <p:nvPr/>
        </p:nvSpPr>
        <p:spPr bwMode="auto">
          <a:xfrm>
            <a:off x="2819400" y="3124200"/>
            <a:ext cx="3581400" cy="1447800"/>
          </a:xfrm>
          <a:prstGeom prst="ellipse">
            <a:avLst/>
          </a:prstGeom>
          <a:noFill/>
          <a:ln w="38100">
            <a:solidFill>
              <a:schemeClr val="accent1"/>
            </a:solidFill>
            <a:round/>
            <a:headEnd/>
            <a:tailEnd/>
          </a:ln>
        </p:spPr>
        <p:txBody>
          <a:bodyPr wrap="none" anchor="ctr">
            <a:prstTxWarp prst="textNoShape">
              <a:avLst/>
            </a:prstTxWarp>
          </a:bodyPr>
          <a:lstStyle/>
          <a:p>
            <a:endParaRPr lang="en-US"/>
          </a:p>
        </p:txBody>
      </p:sp>
      <p:sp>
        <p:nvSpPr>
          <p:cNvPr id="1475589" name="Text Box 5"/>
          <p:cNvSpPr txBox="1">
            <a:spLocks noChangeArrowheads="1"/>
          </p:cNvSpPr>
          <p:nvPr/>
        </p:nvSpPr>
        <p:spPr bwMode="auto">
          <a:xfrm>
            <a:off x="2057400" y="4648200"/>
            <a:ext cx="53340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1"/>
                </a:solidFill>
              </a:rPr>
              <a:t>Preposition Phrases (PP)</a:t>
            </a:r>
          </a:p>
        </p:txBody>
      </p:sp>
      <p:sp>
        <p:nvSpPr>
          <p:cNvPr id="1475590" name="Text Box 6"/>
          <p:cNvSpPr txBox="1">
            <a:spLocks noChangeArrowheads="1"/>
          </p:cNvSpPr>
          <p:nvPr/>
        </p:nvSpPr>
        <p:spPr bwMode="auto">
          <a:xfrm>
            <a:off x="4572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75591" name="Text Box 7"/>
          <p:cNvSpPr txBox="1">
            <a:spLocks noChangeArrowheads="1"/>
          </p:cNvSpPr>
          <p:nvPr/>
        </p:nvSpPr>
        <p:spPr bwMode="auto">
          <a:xfrm>
            <a:off x="3657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Det </a:t>
            </a:r>
          </a:p>
        </p:txBody>
      </p:sp>
      <p:sp>
        <p:nvSpPr>
          <p:cNvPr id="1475592" name="Text Box 8"/>
          <p:cNvSpPr txBox="1">
            <a:spLocks noChangeArrowheads="1"/>
          </p:cNvSpPr>
          <p:nvPr/>
        </p:nvSpPr>
        <p:spPr bwMode="auto">
          <a:xfrm>
            <a:off x="11430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75593" name="Text Box 9"/>
          <p:cNvSpPr txBox="1">
            <a:spLocks noChangeArrowheads="1"/>
          </p:cNvSpPr>
          <p:nvPr/>
        </p:nvSpPr>
        <p:spPr bwMode="auto">
          <a:xfrm>
            <a:off x="55626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N </a:t>
            </a:r>
          </a:p>
        </p:txBody>
      </p:sp>
      <p:sp>
        <p:nvSpPr>
          <p:cNvPr id="1475594" name="Text Box 10"/>
          <p:cNvSpPr txBox="1">
            <a:spLocks noChangeArrowheads="1"/>
          </p:cNvSpPr>
          <p:nvPr/>
        </p:nvSpPr>
        <p:spPr bwMode="auto">
          <a:xfrm>
            <a:off x="20574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V </a:t>
            </a:r>
          </a:p>
        </p:txBody>
      </p:sp>
      <p:sp>
        <p:nvSpPr>
          <p:cNvPr id="1475595" name="Text Box 11"/>
          <p:cNvSpPr txBox="1">
            <a:spLocks noChangeArrowheads="1"/>
          </p:cNvSpPr>
          <p:nvPr/>
        </p:nvSpPr>
        <p:spPr bwMode="auto">
          <a:xfrm>
            <a:off x="2971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P </a:t>
            </a:r>
          </a:p>
        </p:txBody>
      </p:sp>
      <p:sp>
        <p:nvSpPr>
          <p:cNvPr id="1475596" name="Text Box 12"/>
          <p:cNvSpPr txBox="1">
            <a:spLocks noChangeArrowheads="1"/>
          </p:cNvSpPr>
          <p:nvPr/>
        </p:nvSpPr>
        <p:spPr bwMode="auto">
          <a:xfrm>
            <a:off x="4495800" y="3505200"/>
            <a:ext cx="685800" cy="457200"/>
          </a:xfrm>
          <a:prstGeom prst="rect">
            <a:avLst/>
          </a:prstGeom>
          <a:noFill/>
          <a:ln w="9525">
            <a:noFill/>
            <a:miter lim="800000"/>
            <a:headEnd/>
            <a:tailEnd/>
          </a:ln>
        </p:spPr>
        <p:txBody>
          <a:bodyPr>
            <a:prstTxWarp prst="textNoShape">
              <a:avLst/>
            </a:prstTxWarp>
            <a:spAutoFit/>
          </a:bodyPr>
          <a:lstStyle/>
          <a:p>
            <a:pPr>
              <a:spcBef>
                <a:spcPct val="50000"/>
              </a:spcBef>
            </a:pPr>
            <a:r>
              <a:rPr lang="en-US" b="0">
                <a:solidFill>
                  <a:schemeClr val="accent2"/>
                </a:solidFill>
              </a:rPr>
              <a:t>Adj </a:t>
            </a:r>
          </a:p>
        </p:txBody>
      </p:sp>
      <p:sp>
        <p:nvSpPr>
          <p:cNvPr id="1475597" name="Rectangle 13"/>
          <p:cNvSpPr>
            <a:spLocks noChangeArrowheads="1"/>
          </p:cNvSpPr>
          <p:nvPr/>
        </p:nvSpPr>
        <p:spPr bwMode="auto">
          <a:xfrm>
            <a:off x="381000" y="3962400"/>
            <a:ext cx="5757863" cy="519113"/>
          </a:xfrm>
          <a:prstGeom prst="rect">
            <a:avLst/>
          </a:prstGeom>
          <a:noFill/>
          <a:ln w="9525">
            <a:noFill/>
            <a:miter lim="800000"/>
            <a:headEnd/>
            <a:tailEnd/>
          </a:ln>
        </p:spPr>
        <p:txBody>
          <a:bodyPr wrap="none">
            <a:prstTxWarp prst="textNoShape">
              <a:avLst/>
            </a:prstTxWarp>
            <a:spAutoFit/>
          </a:bodyPr>
          <a:lstStyle/>
          <a:p>
            <a:pPr eaLnBrk="1" hangingPunct="1">
              <a:spcBef>
                <a:spcPct val="20000"/>
              </a:spcBef>
            </a:pPr>
            <a:r>
              <a:rPr lang="en-US" sz="2800" b="0"/>
              <a:t>The girl danced with the elven king.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D8DCFF"/>
      </a:lt1>
      <a:dk2>
        <a:srgbClr val="4414A7"/>
      </a:dk2>
      <a:lt2>
        <a:srgbClr val="0006FF"/>
      </a:lt2>
      <a:accent1>
        <a:srgbClr val="0D585D"/>
      </a:accent1>
      <a:accent2>
        <a:srgbClr val="A519B9"/>
      </a:accent2>
      <a:accent3>
        <a:srgbClr val="E9EBFF"/>
      </a:accent3>
      <a:accent4>
        <a:srgbClr val="000000"/>
      </a:accent4>
      <a:accent5>
        <a:srgbClr val="AAB4B6"/>
      </a:accent5>
      <a:accent6>
        <a:srgbClr val="9516A7"/>
      </a:accent6>
      <a:hlink>
        <a:srgbClr val="0F591E"/>
      </a:hlink>
      <a:folHlink>
        <a:srgbClr val="76154B"/>
      </a:folHlink>
    </a:clrScheme>
    <a:fontScheme name="Blank Presentation">
      <a:majorFont>
        <a:latin typeface="Arial"/>
        <a:ea typeface="Osaka"/>
        <a:cs typeface="Osaka"/>
      </a:majorFont>
      <a:minorFont>
        <a:latin typeface="Arial"/>
        <a:ea typeface="Osaka"/>
        <a:cs typeface="Osak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pitchFamily="-84" charset="0"/>
            <a:ea typeface="ＭＳ Ｐゴシック" pitchFamily="-84" charset="-128"/>
            <a:cs typeface="ＭＳ Ｐゴシック" pitchFamily="-8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Endymion:Applications:Microsoft Office 2004:Templates:Presentations:Designs:Blank Presentation</Template>
  <TotalTime>9022</TotalTime>
  <Words>3743</Words>
  <Application>Microsoft Macintosh PowerPoint</Application>
  <PresentationFormat>On-screen Show (4:3)</PresentationFormat>
  <Paragraphs>538</Paragraphs>
  <Slides>55</Slides>
  <Notes>50</Notes>
  <HiddenSlides>0</HiddenSlides>
  <MMClips>0</MMClips>
  <ScaleCrop>false</ScaleCrop>
  <HeadingPairs>
    <vt:vector size="6" baseType="variant">
      <vt:variant>
        <vt:lpstr>Fonts Used</vt:lpstr>
      </vt:variant>
      <vt:variant>
        <vt:i4>6</vt:i4>
      </vt:variant>
      <vt:variant>
        <vt:lpstr>Design Template</vt:lpstr>
      </vt:variant>
      <vt:variant>
        <vt:i4>1</vt:i4>
      </vt:variant>
      <vt:variant>
        <vt:lpstr>Slide Titles</vt:lpstr>
      </vt:variant>
      <vt:variant>
        <vt:i4>55</vt:i4>
      </vt:variant>
    </vt:vector>
  </HeadingPairs>
  <TitlesOfParts>
    <vt:vector size="62" baseType="lpstr">
      <vt:lpstr>Arial</vt:lpstr>
      <vt:lpstr>ＭＳ Ｐゴシック</vt:lpstr>
      <vt:lpstr>Osaka</vt:lpstr>
      <vt:lpstr>Times</vt:lpstr>
      <vt:lpstr>Symbol</vt:lpstr>
      <vt:lpstr>SILDoulosIPA-Regular</vt:lpstr>
      <vt:lpstr>Blank Presentation</vt:lpstr>
      <vt:lpstr>Psych 156A/ Ling 150: Acquisition of Language II</vt:lpstr>
      <vt:lpstr>Announcements</vt:lpstr>
      <vt:lpstr>About Language Structure</vt:lpstr>
      <vt:lpstr>About Language Structure</vt:lpstr>
      <vt:lpstr>About Language Structure</vt:lpstr>
      <vt:lpstr>About Language Structure</vt:lpstr>
      <vt:lpstr>About Language Structure</vt:lpstr>
      <vt:lpstr>About Language Structure</vt:lpstr>
      <vt:lpstr>About Language Structure</vt:lpstr>
      <vt:lpstr>About Language Structure</vt:lpstr>
      <vt:lpstr>About Language Structure</vt:lpstr>
      <vt:lpstr>About Language Structure</vt:lpstr>
      <vt:lpstr>About Language Structure</vt:lpstr>
      <vt:lpstr>About Language Structure</vt:lpstr>
      <vt:lpstr>About Language Structure</vt:lpstr>
      <vt:lpstr>About Language Structure</vt:lpstr>
      <vt:lpstr>Computational Problem</vt:lpstr>
      <vt:lpstr>Learning Phrases</vt:lpstr>
      <vt:lpstr>Learning Phrases</vt:lpstr>
      <vt:lpstr>A look at real language properties in action with transitional probabilities</vt:lpstr>
      <vt:lpstr>A look at real language properties in action with transitional probabilities</vt:lpstr>
      <vt:lpstr>A look at real language properties in action with transitional probabilities</vt:lpstr>
      <vt:lpstr>A look at real language properties in action with transitional probabilities</vt:lpstr>
      <vt:lpstr>A look at real language properties in action with transitional probabilities</vt:lpstr>
      <vt:lpstr>A look at real language properties in action with transitional probabilities</vt:lpstr>
      <vt:lpstr>Artificial Language Experiments</vt:lpstr>
      <vt:lpstr>Adults in Artificial Language Experiments = Children in First Language?</vt:lpstr>
      <vt:lpstr>Some evidence that adults and children differ</vt:lpstr>
      <vt:lpstr>Some evidence that adults and children differ</vt:lpstr>
      <vt:lpstr>Some evidence that adults and children differ</vt:lpstr>
      <vt:lpstr>…but maybe not as much as we think</vt:lpstr>
      <vt:lpstr>…but maybe not as much as we think</vt:lpstr>
      <vt:lpstr>Artificial Language Similar To Real Language?</vt:lpstr>
      <vt:lpstr>Artificial Language Experiments</vt:lpstr>
      <vt:lpstr>How do we tell if learning happened?</vt:lpstr>
      <vt:lpstr>How do we tell if learning happened?</vt:lpstr>
      <vt:lpstr>How do we tell if learning happened?</vt:lpstr>
      <vt:lpstr>Learning a language with optional phrases</vt:lpstr>
      <vt:lpstr>Learning a language with optional phrases</vt:lpstr>
      <vt:lpstr>Learning a language with repeated phrases</vt:lpstr>
      <vt:lpstr>Learning a language with repeated phrases</vt:lpstr>
      <vt:lpstr>Learning a language with moved phrases</vt:lpstr>
      <vt:lpstr>Learning a language with moved phrases</vt:lpstr>
      <vt:lpstr>Artificial Language Learning:  Categorization, Day 1</vt:lpstr>
      <vt:lpstr>Artificial Language Learning:  Categorization, Day 5</vt:lpstr>
      <vt:lpstr>Artificial Language Learning:  Phrases, Day 1</vt:lpstr>
      <vt:lpstr>Artificial Language Learning:  Phrases, Day 5</vt:lpstr>
      <vt:lpstr>Artificial Language Learning:  Phrases, Day 5</vt:lpstr>
      <vt:lpstr>Artificial Language Learning:  Phrases, Day 5</vt:lpstr>
      <vt:lpstr>Learning a language with optional phrases, repeated phrases, and moved phrases </vt:lpstr>
      <vt:lpstr>Predictions for all-combined condition?</vt:lpstr>
      <vt:lpstr>Artificial Language: Categorization</vt:lpstr>
      <vt:lpstr>Artificial Language: Phrases</vt:lpstr>
      <vt:lpstr>Recap: Statistically Learning Phrases</vt:lpstr>
      <vt:lpstr>Questions?</vt:lpstr>
    </vt:vector>
  </TitlesOfParts>
  <Company>Computing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 229: Language Acquisition</dc:title>
  <dc:creator>Computing Services</dc:creator>
  <cp:lastModifiedBy>Lisa Pearl</cp:lastModifiedBy>
  <cp:revision>670</cp:revision>
  <dcterms:created xsi:type="dcterms:W3CDTF">2012-05-10T22:20:42Z</dcterms:created>
  <dcterms:modified xsi:type="dcterms:W3CDTF">2012-05-10T22:43:42Z</dcterms:modified>
</cp:coreProperties>
</file>