
<file path=[Content_Types].xml><?xml version="1.0" encoding="utf-8"?>
<Types xmlns="http://schemas.openxmlformats.org/package/2006/content-types">
  <Override PartName="/ppt/slides/slide41.xml" ContentType="application/vnd.openxmlformats-officedocument.presentationml.slide+xml"/>
  <Override PartName="/ppt/notesSlides/notesSlide16.xml" ContentType="application/vnd.openxmlformats-officedocument.presentationml.notesSlide+xml"/>
  <Override PartName="/ppt/slides/slide50.xml" ContentType="application/vnd.openxmlformats-officedocument.presentationml.slide+xml"/>
  <Override PartName="/ppt/slides/slide18.xml" ContentType="application/vnd.openxmlformats-officedocument.presentationml.slide+xml"/>
  <Override PartName="/ppt/notesSlides/notesSlide26.xml" ContentType="application/vnd.openxmlformats-officedocument.presentationml.notesSlide+xml"/>
  <Override PartName="/ppt/slides/slide60.xml" ContentType="application/vnd.openxmlformats-officedocument.presentationml.slide+xml"/>
  <Override PartName="/ppt/slides/slide28.xml" ContentType="application/vnd.openxmlformats-officedocument.presentationml.slide+xml"/>
  <Override PartName="/ppt/slides/slide37.xml" ContentType="application/vnd.openxmlformats-officedocument.presentationml.slide+xml"/>
  <Override PartName="/ppt/slides/slide9.xml" ContentType="application/vnd.openxmlformats-officedocument.presentationml.slide+xml"/>
  <Override PartName="/ppt/notesSlides/notesSlide45.xml" ContentType="application/vnd.openxmlformats-officedocument.presentationml.notesSlide+xml"/>
  <Override PartName="/ppt/slides/slide47.xml" ContentType="application/vnd.openxmlformats-officedocument.presentationml.slide+xml"/>
  <Override PartName="/ppt/notesSlides/notesSlide55.xml" ContentType="application/vnd.openxmlformats-officedocument.presentationml.notesSlide+xml"/>
  <Override PartName="/ppt/slides/slide56.xml" ContentType="application/vnd.openxmlformats-officedocument.presentationml.slide+xml"/>
  <Override PartName="/ppt/notesMasters/notesMaster1.xml" ContentType="application/vnd.openxmlformats-officedocument.presentationml.notesMaster+xml"/>
  <Override PartName="/ppt/notesSlides/notesSlide64.xml" ContentType="application/vnd.openxmlformats-officedocument.presentationml.notesSlide+xml"/>
  <Override PartName="/ppt/slides/slide66.xml" ContentType="application/vnd.openxmlformats-officedocument.presentationml.slide+xml"/>
  <Override PartName="/ppt/theme/theme1.xml" ContentType="application/vnd.openxmlformats-officedocument.theme+xml"/>
  <Override PartName="/ppt/notesSlides/notesSlide2.xml" ContentType="application/vnd.openxmlformats-officedocument.presentationml.notesSlide+xml"/>
  <Default Extension="jpeg" ContentType="image/jpeg"/>
  <Override PartName="/ppt/notesSlides/notesSlide11.xml" ContentType="application/vnd.openxmlformats-officedocument.presentationml.notesSlide+xml"/>
  <Override PartName="/ppt/slides/slide13.xml" ContentType="application/vnd.openxmlformats-officedocument.presentationml.slide+xml"/>
  <Override PartName="/ppt/notesSlides/notesSlide21.xml" ContentType="application/vnd.openxmlformats-officedocument.presentationml.notesSlide+xml"/>
  <Override PartName="/ppt/slides/slide23.xml" ContentType="application/vnd.openxmlformats-officedocument.presentationml.slide+xml"/>
  <Override PartName="/ppt/notesSlides/notesSlide31.xml" ContentType="application/vnd.openxmlformats-officedocument.presentationml.notesSlide+xml"/>
  <Override PartName="/ppt/slides/slide32.xml" ContentType="application/vnd.openxmlformats-officedocument.presentationml.slide+xml"/>
  <Override PartName="/ppt/slides/slide4.xml" ContentType="application/vnd.openxmlformats-officedocument.presentationml.slide+xml"/>
  <Override PartName="/ppt/notesSlides/notesSlide40.xml" ContentType="application/vnd.openxmlformats-officedocument.presentationml.notesSlide+xml"/>
  <Override PartName="/ppt/slideLayouts/slideLayout5.xml" ContentType="application/vnd.openxmlformats-officedocument.presentationml.slideLayout+xml"/>
  <Override PartName="/ppt/slides/slide42.xml" ContentType="application/vnd.openxmlformats-officedocument.presentationml.slide+xml"/>
  <Override PartName="/ppt/notesSlides/notesSlide17.xml" ContentType="application/vnd.openxmlformats-officedocument.presentationml.notesSlide+xml"/>
  <Override PartName="/ppt/notesSlides/notesSlide50.xml" ContentType="application/vnd.openxmlformats-officedocument.presentationml.notesSlide+xml"/>
  <Override PartName="/ppt/slides/slide51.xml" ContentType="application/vnd.openxmlformats-officedocument.presentationml.slide+xml"/>
  <Override PartName="/ppt/slides/slide19.xml" ContentType="application/vnd.openxmlformats-officedocument.presentationml.slide+xml"/>
  <Override PartName="/ppt/notesSlides/notesSlide27.xml" ContentType="application/vnd.openxmlformats-officedocument.presentationml.notesSlide+xml"/>
  <Override PartName="/ppt/slideLayouts/slideLayout10.xml" ContentType="application/vnd.openxmlformats-officedocument.presentationml.slideLayout+xml"/>
  <Override PartName="/ppt/slides/slide61.xml" ContentType="application/vnd.openxmlformats-officedocument.presentationml.slide+xml"/>
  <Override PartName="/ppt/slides/slide29.xml" ContentType="application/vnd.openxmlformats-officedocument.presentationml.slide+xml"/>
  <Override PartName="/ppt/notesSlides/notesSlide36.xml" ContentType="application/vnd.openxmlformats-officedocument.presentationml.notesSlide+xml"/>
  <Override PartName="/ppt/slides/slide38.xml" ContentType="application/vnd.openxmlformats-officedocument.presentationml.slide+xml"/>
  <Override PartName="/ppt/notesSlides/notesSlide46.xml" ContentType="application/vnd.openxmlformats-officedocument.presentationml.notesSlide+xml"/>
  <Override PartName="/ppt/slides/slide48.xml" ContentType="application/vnd.openxmlformats-officedocument.presentationml.slide+xml"/>
  <Override PartName="/ppt/notesSlides/notesSlide56.xml" ContentType="application/vnd.openxmlformats-officedocument.presentationml.notesSlide+xml"/>
  <Override PartName="/ppt/slides/slide57.xml" ContentType="application/vnd.openxmlformats-officedocument.presentationml.slide+xml"/>
  <Override PartName="/ppt/notesSlides/notesSlide65.xml" ContentType="application/vnd.openxmlformats-officedocument.presentationml.notesSlide+xml"/>
  <Override PartName="/ppt/slides/slide67.xml" ContentType="application/vnd.openxmlformats-officedocument.presentationml.slide+xml"/>
  <Override PartName="/ppt/theme/theme2.xml" ContentType="application/vnd.openxmlformats-officedocument.theme+xml"/>
  <Override PartName="/ppt/notesSlides/notesSlide3.xml" ContentType="application/vnd.openxmlformats-officedocument.presentationml.notesSlide+xml"/>
  <Override PartName="/ppt/notesSlides/notesSlide8.xml" ContentType="application/vnd.openxmlformats-officedocument.presentationml.notesSlide+xml"/>
  <Override PartName="/ppt/notesSlides/notesSlide12.xml" ContentType="application/vnd.openxmlformats-officedocument.presentationml.notesSlide+xml"/>
  <Override PartName="/ppt/slides/slide14.xml" ContentType="application/vnd.openxmlformats-officedocument.presentationml.slide+xml"/>
  <Override PartName="/ppt/notesSlides/notesSlide22.xml" ContentType="application/vnd.openxmlformats-officedocument.presentationml.notesSlide+xml"/>
  <Override PartName="/ppt/slides/slide24.xml" ContentType="application/vnd.openxmlformats-officedocument.presentationml.slide+xml"/>
  <Default Extension="bin" ContentType="application/vnd.openxmlformats-officedocument.presentationml.printerSettings"/>
  <Override PartName="/ppt/notesSlides/notesSlide32.xml" ContentType="application/vnd.openxmlformats-officedocument.presentationml.notesSlide+xml"/>
  <Override PartName="/ppt/slides/slide33.xml" ContentType="application/vnd.openxmlformats-officedocument.presentationml.slide+xml"/>
  <Override PartName="/ppt/slides/slide5.xml" ContentType="application/vnd.openxmlformats-officedocument.presentationml.slide+xml"/>
  <Override PartName="/ppt/notesSlides/notesSlide41.xml" ContentType="application/vnd.openxmlformats-officedocument.presentationml.notesSlide+xml"/>
  <Override PartName="/ppt/slideLayouts/slideLayout6.xml" ContentType="application/vnd.openxmlformats-officedocument.presentationml.slideLayout+xml"/>
  <Default Extension="xml" ContentType="application/xml"/>
  <Override PartName="/ppt/slides/slide43.xml" ContentType="application/vnd.openxmlformats-officedocument.presentationml.slide+xml"/>
  <Override PartName="/ppt/tableStyles.xml" ContentType="application/vnd.openxmlformats-officedocument.presentationml.tableStyles+xml"/>
  <Override PartName="/ppt/notesSlides/notesSlide18.xml" ContentType="application/vnd.openxmlformats-officedocument.presentationml.notesSlide+xml"/>
  <Override PartName="/ppt/notesSlides/notesSlide51.xml" ContentType="application/vnd.openxmlformats-officedocument.presentationml.notesSlide+xml"/>
  <Override PartName="/ppt/slides/slide52.xml" ContentType="application/vnd.openxmlformats-officedocument.presentationml.slide+xml"/>
  <Override PartName="/ppt/notesSlides/notesSlide60.xml" ContentType="application/vnd.openxmlformats-officedocument.presentationml.notesSlide+xml"/>
  <Override PartName="/ppt/notesSlides/notesSlide28.xml" ContentType="application/vnd.openxmlformats-officedocument.presentationml.notesSlide+xml"/>
  <Override PartName="/ppt/slideLayouts/slideLayout11.xml" ContentType="application/vnd.openxmlformats-officedocument.presentationml.slideLayout+xml"/>
  <Override PartName="/ppt/slides/slide62.xml" ContentType="application/vnd.openxmlformats-officedocument.presentationml.slide+xml"/>
  <Override PartName="/ppt/notesSlides/notesSlide37.xml" ContentType="application/vnd.openxmlformats-officedocument.presentationml.notesSlide+xml"/>
  <Override PartName="/docProps/app.xml" ContentType="application/vnd.openxmlformats-officedocument.extended-properties+xml"/>
  <Override PartName="/ppt/slides/slide39.xml" ContentType="application/vnd.openxmlformats-officedocument.presentationml.slide+xml"/>
  <Override PartName="/ppt/notesSlides/notesSlide47.xml" ContentType="application/vnd.openxmlformats-officedocument.presentationml.notesSlide+xml"/>
  <Override PartName="/ppt/slides/slide49.xml" ContentType="application/vnd.openxmlformats-officedocument.presentationml.slide+xml"/>
  <Override PartName="/ppt/notesSlides/notesSlide57.xml" ContentType="application/vnd.openxmlformats-officedocument.presentationml.notesSlide+xml"/>
  <Override PartName="/ppt/slides/slide58.xml" ContentType="application/vnd.openxmlformats-officedocument.presentationml.slide+xml"/>
  <Override PartName="/docProps/core.xml" ContentType="application/vnd.openxmlformats-package.core-properties+xml"/>
  <Override PartName="/ppt/slides/slide68.xml" ContentType="application/vnd.openxmlformats-officedocument.presentationml.slide+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notesSlides/notesSlide9.xml" ContentType="application/vnd.openxmlformats-officedocument.presentationml.notesSlide+xml"/>
  <Override PartName="/ppt/notesSlides/notesSlide13.xml" ContentType="application/vnd.openxmlformats-officedocument.presentationml.notesSlide+xml"/>
  <Override PartName="/ppt/slides/slide15.xml" ContentType="application/vnd.openxmlformats-officedocument.presentationml.slide+xml"/>
  <Override PartName="/ppt/notesSlides/notesSlide23.xml" ContentType="application/vnd.openxmlformats-officedocument.presentationml.notesSlide+xml"/>
  <Override PartName="/ppt/slides/slide25.xml" ContentType="application/vnd.openxmlformats-officedocument.presentationml.slide+xml"/>
  <Override PartName="/ppt/notesSlides/notesSlide33.xml" ContentType="application/vnd.openxmlformats-officedocument.presentationml.notesSlide+xml"/>
  <Override PartName="/ppt/slides/slide34.xml" ContentType="application/vnd.openxmlformats-officedocument.presentationml.slide+xml"/>
  <Override PartName="/ppt/slides/slide6.xml" ContentType="application/vnd.openxmlformats-officedocument.presentationml.slide+xml"/>
  <Override PartName="/ppt/notesSlides/notesSlide42.xml" ContentType="application/vnd.openxmlformats-officedocument.presentationml.notesSlide+xml"/>
  <Override PartName="/ppt/slideLayouts/slideLayout7.xml" ContentType="application/vnd.openxmlformats-officedocument.presentationml.slideLayout+xml"/>
  <Default Extension="png" ContentType="image/png"/>
  <Override PartName="/ppt/slides/slide44.xml" ContentType="application/vnd.openxmlformats-officedocument.presentationml.slide+xml"/>
  <Override PartName="/ppt/notesSlides/notesSlide19.xml" ContentType="application/vnd.openxmlformats-officedocument.presentationml.notesSlide+xml"/>
  <Override PartName="/ppt/notesSlides/notesSlide52.xml" ContentType="application/vnd.openxmlformats-officedocument.presentationml.notesSlide+xml"/>
  <Override PartName="/ppt/slides/slide53.xml" ContentType="application/vnd.openxmlformats-officedocument.presentationml.slide+xml"/>
  <Override PartName="/ppt/notesSlides/notesSlide61.xml" ContentType="application/vnd.openxmlformats-officedocument.presentationml.notesSlide+xml"/>
  <Override PartName="/ppt/notesSlides/notesSlide29.xml" ContentType="application/vnd.openxmlformats-officedocument.presentationml.notesSlide+xml"/>
  <Override PartName="/ppt/slides/slide63.xml" ContentType="application/vnd.openxmlformats-officedocument.presentationml.slide+xml"/>
  <Override PartName="/ppt/notesSlides/notesSlide38.xml" ContentType="application/vnd.openxmlformats-officedocument.presentationml.notesSlide+xml"/>
  <Override PartName="/ppt/notesSlides/notesSlide48.xml" ContentType="application/vnd.openxmlformats-officedocument.presentationml.notesSlide+xml"/>
  <Override PartName="/ppt/notesSlides/notesSlide58.xml" ContentType="application/vnd.openxmlformats-officedocument.presentationml.notesSlide+xml"/>
  <Override PartName="/ppt/slides/slide59.xml" ContentType="application/vnd.openxmlformats-officedocument.presentationml.slide+xml"/>
  <Override PartName="/ppt/notesSlides/notesSlide5.xml" ContentType="application/vnd.openxmlformats-officedocument.presentationml.notesSlide+xml"/>
  <Override PartName="/ppt/slides/slide10.xml" ContentType="application/vnd.openxmlformats-officedocument.presentationml.slide+xml"/>
  <Override PartName="/ppt/slides/slide20.xml" ContentType="application/vnd.openxmlformats-officedocument.presentationml.slide+xml"/>
  <Override PartName="/ppt/slides/slide1.xml" ContentType="application/vnd.openxmlformats-officedocument.presentationml.slide+xml"/>
  <Override PartName="/ppt/slideLayouts/slideLayout2.xml" ContentType="application/vnd.openxmlformats-officedocument.presentationml.slideLayout+xml"/>
  <Override PartName="/ppt/notesSlides/notesSlide14.xml" ContentType="application/vnd.openxmlformats-officedocument.presentationml.notesSlide+xml"/>
  <Override PartName="/ppt/slides/slide16.xml" ContentType="application/vnd.openxmlformats-officedocument.presentationml.slide+xml"/>
  <Override PartName="/ppt/notesSlides/notesSlide24.xml" ContentType="application/vnd.openxmlformats-officedocument.presentationml.notesSlide+xml"/>
  <Override PartName="/ppt/viewProps.xml" ContentType="application/vnd.openxmlformats-officedocument.presentationml.viewProps+xml"/>
  <Default Extension="rels" ContentType="application/vnd.openxmlformats-package.relationships+xml"/>
  <Override PartName="/ppt/slides/slide26.xml" ContentType="application/vnd.openxmlformats-officedocument.presentationml.slide+xml"/>
  <Override PartName="/ppt/notesSlides/notesSlide34.xml" ContentType="application/vnd.openxmlformats-officedocument.presentationml.notesSlide+xml"/>
  <Override PartName="/ppt/slides/slide35.xml" ContentType="application/vnd.openxmlformats-officedocument.presentationml.slide+xml"/>
  <Override PartName="/ppt/slides/slide7.xml" ContentType="application/vnd.openxmlformats-officedocument.presentationml.slide+xml"/>
  <Override PartName="/ppt/notesSlides/notesSlide43.xml" ContentType="application/vnd.openxmlformats-officedocument.presentationml.notesSlide+xml"/>
  <Override PartName="/ppt/slideLayouts/slideLayout8.xml" ContentType="application/vnd.openxmlformats-officedocument.presentationml.slideLayout+xml"/>
  <Override PartName="/ppt/slides/slide45.xml" ContentType="application/vnd.openxmlformats-officedocument.presentationml.slide+xml"/>
  <Override PartName="/ppt/notesSlides/notesSlide53.xml" ContentType="application/vnd.openxmlformats-officedocument.presentationml.notesSlide+xml"/>
  <Override PartName="/ppt/slides/slide54.xml" ContentType="application/vnd.openxmlformats-officedocument.presentationml.slide+xml"/>
  <Override PartName="/ppt/notesSlides/notesSlide62.xml" ContentType="application/vnd.openxmlformats-officedocument.presentationml.notesSlide+xml"/>
  <Override PartName="/ppt/slides/slide64.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49.xml" ContentType="application/vnd.openxmlformats-officedocument.presentationml.notesSlide+xml"/>
  <Override PartName="/ppt/presentation.xml" ContentType="application/vnd.openxmlformats-officedocument.presentationml.presentation.main+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10.xml" ContentType="application/vnd.openxmlformats-officedocument.presentationml.notesSlide+xml"/>
  <Override PartName="/ppt/slides/slide11.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2.xml" ContentType="application/vnd.openxmlformats-officedocument.presentationml.slide+xml"/>
  <Override PartName="/ppt/slideLayouts/slideLayout3.xml" ContentType="application/vnd.openxmlformats-officedocument.presentationml.slideLayout+xml"/>
  <Override PartName="/ppt/slides/slide40.xml" ContentType="application/vnd.openxmlformats-officedocument.presentationml.slide+xml"/>
  <Override PartName="/ppt/notesSlides/notesSlide15.xml" ContentType="application/vnd.openxmlformats-officedocument.presentationml.notesSlide+xml"/>
  <Override PartName="/ppt/slides/slide17.xml" ContentType="application/vnd.openxmlformats-officedocument.presentationml.slide+xml"/>
  <Override PartName="/ppt/notesSlides/notesSlide25.xml" ContentType="application/vnd.openxmlformats-officedocument.presentationml.notesSlide+xml"/>
  <Override PartName="/ppt/slides/slide27.xml" ContentType="application/vnd.openxmlformats-officedocument.presentationml.slide+xml"/>
  <Override PartName="/ppt/notesSlides/notesSlide35.xml" ContentType="application/vnd.openxmlformats-officedocument.presentationml.notesSlide+xml"/>
  <Override PartName="/ppt/slides/slide36.xml" ContentType="application/vnd.openxmlformats-officedocument.presentationml.slide+xml"/>
  <Override PartName="/ppt/slides/slide8.xml" ContentType="application/vnd.openxmlformats-officedocument.presentationml.slide+xml"/>
  <Override PartName="/ppt/notesSlides/notesSlide44.xml" ContentType="application/vnd.openxmlformats-officedocument.presentationml.notesSlide+xml"/>
  <Override PartName="/ppt/slideLayouts/slideLayout9.xml" ContentType="application/vnd.openxmlformats-officedocument.presentationml.slideLayout+xml"/>
  <Override PartName="/ppt/slides/slide46.xml" ContentType="application/vnd.openxmlformats-officedocument.presentationml.slide+xml"/>
  <Override PartName="/ppt/notesSlides/notesSlide54.xml" ContentType="application/vnd.openxmlformats-officedocument.presentationml.notesSlide+xml"/>
  <Override PartName="/ppt/slides/slide55.xml" ContentType="application/vnd.openxmlformats-officedocument.presentationml.slide+xml"/>
  <Override PartName="/ppt/notesSlides/notesSlide63.xml" ContentType="application/vnd.openxmlformats-officedocument.presentationml.notesSlide+xml"/>
  <Override PartName="/ppt/slides/slide65.xml" ContentType="application/vnd.openxmlformats-officedocument.presentationml.slide+xml"/>
  <Override PartName="/ppt/notesSlides/notesSlide1.xml" ContentType="application/vnd.openxmlformats-officedocument.presentationml.notesSlide+xml"/>
  <Override PartName="/ppt/notesSlides/notesSlide7.xml" ContentType="application/vnd.openxmlformats-officedocument.presentationml.notesSlide+xml"/>
  <Override PartName="/ppt/slides/slide12.xml" ContentType="application/vnd.openxmlformats-officedocument.presentationml.slide+xml"/>
  <Override PartName="/ppt/notesSlides/notesSlide20.xml" ContentType="application/vnd.openxmlformats-officedocument.presentationml.notesSlide+xml"/>
  <Override PartName="/ppt/slides/slide22.xml" ContentType="application/vnd.openxmlformats-officedocument.presentationml.slide+xml"/>
  <Override PartName="/ppt/notesSlides/notesSlide30.xml" ContentType="application/vnd.openxmlformats-officedocument.presentationml.notesSlide+xml"/>
  <Override PartName="/ppt/slides/slide31.xml" ContentType="application/vnd.openxmlformats-officedocument.presentationml.slide+xml"/>
  <Override PartName="/ppt/slides/slide3.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51" r:id="rId1"/>
  </p:sldMasterIdLst>
  <p:notesMasterIdLst>
    <p:notesMasterId r:id="rId70"/>
  </p:notesMasterIdLst>
  <p:sldIdLst>
    <p:sldId id="256" r:id="rId2"/>
    <p:sldId id="257" r:id="rId3"/>
    <p:sldId id="319" r:id="rId4"/>
    <p:sldId id="258" r:id="rId5"/>
    <p:sldId id="259" r:id="rId6"/>
    <p:sldId id="260" r:id="rId7"/>
    <p:sldId id="261" r:id="rId8"/>
    <p:sldId id="262" r:id="rId9"/>
    <p:sldId id="263" r:id="rId10"/>
    <p:sldId id="325"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324" r:id="rId38"/>
    <p:sldId id="320" r:id="rId39"/>
    <p:sldId id="321" r:id="rId40"/>
    <p:sldId id="290" r:id="rId41"/>
    <p:sldId id="291" r:id="rId42"/>
    <p:sldId id="292" r:id="rId43"/>
    <p:sldId id="326" r:id="rId44"/>
    <p:sldId id="327" r:id="rId45"/>
    <p:sldId id="295" r:id="rId46"/>
    <p:sldId id="328"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Lst>
  <p:sldSz cx="9144000" cy="6858000" type="screen4x3"/>
  <p:notesSz cx="6858000" cy="9144000"/>
  <p:defaultTextStyle>
    <a:defPPr>
      <a:defRPr lang="en-US"/>
    </a:defPPr>
    <a:lvl1pPr algn="l" rtl="0" eaLnBrk="0" fontAlgn="base" hangingPunct="0">
      <a:spcBef>
        <a:spcPct val="0"/>
      </a:spcBef>
      <a:spcAft>
        <a:spcPct val="0"/>
      </a:spcAft>
      <a:defRPr sz="2400" b="1" kern="1200">
        <a:solidFill>
          <a:schemeClr val="tx1"/>
        </a:solidFill>
        <a:latin typeface="Arial" pitchFamily="-1" charset="0"/>
        <a:ea typeface="ＭＳ Ｐゴシック" pitchFamily="-1" charset="-128"/>
        <a:cs typeface="ＭＳ Ｐゴシック" pitchFamily="-1" charset="-128"/>
      </a:defRPr>
    </a:lvl1pPr>
    <a:lvl2pPr marL="457200" algn="l" rtl="0" eaLnBrk="0" fontAlgn="base" hangingPunct="0">
      <a:spcBef>
        <a:spcPct val="0"/>
      </a:spcBef>
      <a:spcAft>
        <a:spcPct val="0"/>
      </a:spcAft>
      <a:defRPr sz="2400" b="1" kern="1200">
        <a:solidFill>
          <a:schemeClr val="tx1"/>
        </a:solidFill>
        <a:latin typeface="Arial" pitchFamily="-1" charset="0"/>
        <a:ea typeface="ＭＳ Ｐゴシック" pitchFamily="-1" charset="-128"/>
        <a:cs typeface="ＭＳ Ｐゴシック" pitchFamily="-1" charset="-128"/>
      </a:defRPr>
    </a:lvl2pPr>
    <a:lvl3pPr marL="914400" algn="l" rtl="0" eaLnBrk="0" fontAlgn="base" hangingPunct="0">
      <a:spcBef>
        <a:spcPct val="0"/>
      </a:spcBef>
      <a:spcAft>
        <a:spcPct val="0"/>
      </a:spcAft>
      <a:defRPr sz="2400" b="1" kern="1200">
        <a:solidFill>
          <a:schemeClr val="tx1"/>
        </a:solidFill>
        <a:latin typeface="Arial" pitchFamily="-1" charset="0"/>
        <a:ea typeface="ＭＳ Ｐゴシック" pitchFamily="-1" charset="-128"/>
        <a:cs typeface="ＭＳ Ｐゴシック" pitchFamily="-1" charset="-128"/>
      </a:defRPr>
    </a:lvl3pPr>
    <a:lvl4pPr marL="1371600" algn="l" rtl="0" eaLnBrk="0" fontAlgn="base" hangingPunct="0">
      <a:spcBef>
        <a:spcPct val="0"/>
      </a:spcBef>
      <a:spcAft>
        <a:spcPct val="0"/>
      </a:spcAft>
      <a:defRPr sz="2400" b="1" kern="1200">
        <a:solidFill>
          <a:schemeClr val="tx1"/>
        </a:solidFill>
        <a:latin typeface="Arial" pitchFamily="-1" charset="0"/>
        <a:ea typeface="ＭＳ Ｐゴシック" pitchFamily="-1" charset="-128"/>
        <a:cs typeface="ＭＳ Ｐゴシック" pitchFamily="-1" charset="-128"/>
      </a:defRPr>
    </a:lvl4pPr>
    <a:lvl5pPr marL="1828800" algn="l" rtl="0" eaLnBrk="0" fontAlgn="base" hangingPunct="0">
      <a:spcBef>
        <a:spcPct val="0"/>
      </a:spcBef>
      <a:spcAft>
        <a:spcPct val="0"/>
      </a:spcAft>
      <a:defRPr sz="2400" b="1" kern="1200">
        <a:solidFill>
          <a:schemeClr val="tx1"/>
        </a:solidFill>
        <a:latin typeface="Arial" pitchFamily="-1" charset="0"/>
        <a:ea typeface="ＭＳ Ｐゴシック" pitchFamily="-1" charset="-128"/>
        <a:cs typeface="ＭＳ Ｐゴシック" pitchFamily="-1" charset="-128"/>
      </a:defRPr>
    </a:lvl5pPr>
    <a:lvl6pPr marL="2286000" algn="l" defTabSz="457200" rtl="0" eaLnBrk="1" latinLnBrk="0" hangingPunct="1">
      <a:defRPr sz="2400" b="1" kern="1200">
        <a:solidFill>
          <a:schemeClr val="tx1"/>
        </a:solidFill>
        <a:latin typeface="Arial" pitchFamily="-1" charset="0"/>
        <a:ea typeface="ＭＳ Ｐゴシック" pitchFamily="-1" charset="-128"/>
        <a:cs typeface="ＭＳ Ｐゴシック" pitchFamily="-1" charset="-128"/>
      </a:defRPr>
    </a:lvl6pPr>
    <a:lvl7pPr marL="2743200" algn="l" defTabSz="457200" rtl="0" eaLnBrk="1" latinLnBrk="0" hangingPunct="1">
      <a:defRPr sz="2400" b="1" kern="1200">
        <a:solidFill>
          <a:schemeClr val="tx1"/>
        </a:solidFill>
        <a:latin typeface="Arial" pitchFamily="-1" charset="0"/>
        <a:ea typeface="ＭＳ Ｐゴシック" pitchFamily="-1" charset="-128"/>
        <a:cs typeface="ＭＳ Ｐゴシック" pitchFamily="-1" charset="-128"/>
      </a:defRPr>
    </a:lvl7pPr>
    <a:lvl8pPr marL="3200400" algn="l" defTabSz="457200" rtl="0" eaLnBrk="1" latinLnBrk="0" hangingPunct="1">
      <a:defRPr sz="2400" b="1" kern="1200">
        <a:solidFill>
          <a:schemeClr val="tx1"/>
        </a:solidFill>
        <a:latin typeface="Arial" pitchFamily="-1" charset="0"/>
        <a:ea typeface="ＭＳ Ｐゴシック" pitchFamily="-1" charset="-128"/>
        <a:cs typeface="ＭＳ Ｐゴシック" pitchFamily="-1" charset="-128"/>
      </a:defRPr>
    </a:lvl8pPr>
    <a:lvl9pPr marL="3657600" algn="l" defTabSz="457200" rtl="0" eaLnBrk="1" latinLnBrk="0" hangingPunct="1">
      <a:defRPr sz="2400" b="1" kern="1200">
        <a:solidFill>
          <a:schemeClr val="tx1"/>
        </a:solidFill>
        <a:latin typeface="Arial" pitchFamily="-1" charset="0"/>
        <a:ea typeface="ＭＳ Ｐゴシック" pitchFamily="-1" charset="-128"/>
        <a:cs typeface="ＭＳ Ｐゴシック" pitchFamily="-1"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FFFF"/>
    <a:srgbClr val="C29EF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32787"/>
    <p:restoredTop sz="90929"/>
  </p:normalViewPr>
  <p:slideViewPr>
    <p:cSldViewPr>
      <p:cViewPr varScale="1">
        <p:scale>
          <a:sx n="141" d="100"/>
          <a:sy n="141" d="100"/>
        </p:scale>
        <p:origin x="-296"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96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notesMaster" Target="notesMasters/notesMaster1.xml"/><Relationship Id="rId71" Type="http://schemas.openxmlformats.org/officeDocument/2006/relationships/printerSettings" Target="printerSettings/printerSettings1.bin"/><Relationship Id="rId72"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viewProps" Target="viewProps.xml"/><Relationship Id="rId74" Type="http://schemas.openxmlformats.org/officeDocument/2006/relationships/theme" Target="theme/theme1.xml"/><Relationship Id="rId75"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b="0"/>
            </a:lvl1pPr>
          </a:lstStyle>
          <a:p>
            <a:endParaRPr lang="en-US"/>
          </a:p>
        </p:txBody>
      </p:sp>
      <p:sp>
        <p:nvSpPr>
          <p:cNvPr id="1331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b="0"/>
            </a:lvl1pPr>
          </a:lstStyle>
          <a:p>
            <a:endParaRPr lang="en-US"/>
          </a:p>
        </p:txBody>
      </p:sp>
      <p:sp>
        <p:nvSpPr>
          <p:cNvPr id="13316"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331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31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b="0"/>
            </a:lvl1pPr>
          </a:lstStyle>
          <a:p>
            <a:endParaRPr lang="en-US"/>
          </a:p>
        </p:txBody>
      </p:sp>
      <p:sp>
        <p:nvSpPr>
          <p:cNvPr id="1331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b="0"/>
            </a:lvl1pPr>
          </a:lstStyle>
          <a:p>
            <a:fld id="{876D8559-F608-BE4C-8A00-30EC60C6B829}"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1" charset="0"/>
        <a:ea typeface="ＭＳ Ｐゴシック" pitchFamily="-1" charset="-128"/>
        <a:cs typeface="ＭＳ Ｐゴシック" pitchFamily="-1" charset="-128"/>
      </a:defRPr>
    </a:lvl1pPr>
    <a:lvl2pPr marL="457200" algn="l" rtl="0" fontAlgn="base">
      <a:spcBef>
        <a:spcPct val="30000"/>
      </a:spcBef>
      <a:spcAft>
        <a:spcPct val="0"/>
      </a:spcAft>
      <a:defRPr sz="1200" kern="1200">
        <a:solidFill>
          <a:schemeClr val="tx1"/>
        </a:solidFill>
        <a:latin typeface="Arial" pitchFamily="-1" charset="0"/>
        <a:ea typeface="ＭＳ Ｐゴシック" pitchFamily="-1" charset="-128"/>
        <a:cs typeface="+mn-cs"/>
      </a:defRPr>
    </a:lvl2pPr>
    <a:lvl3pPr marL="914400" algn="l" rtl="0" fontAlgn="base">
      <a:spcBef>
        <a:spcPct val="30000"/>
      </a:spcBef>
      <a:spcAft>
        <a:spcPct val="0"/>
      </a:spcAft>
      <a:defRPr sz="1200" kern="1200">
        <a:solidFill>
          <a:schemeClr val="tx1"/>
        </a:solidFill>
        <a:latin typeface="Arial" pitchFamily="-1" charset="0"/>
        <a:ea typeface="ＭＳ Ｐゴシック" pitchFamily="-1" charset="-128"/>
        <a:cs typeface="+mn-cs"/>
      </a:defRPr>
    </a:lvl3pPr>
    <a:lvl4pPr marL="1371600" algn="l" rtl="0" fontAlgn="base">
      <a:spcBef>
        <a:spcPct val="30000"/>
      </a:spcBef>
      <a:spcAft>
        <a:spcPct val="0"/>
      </a:spcAft>
      <a:defRPr sz="1200" kern="1200">
        <a:solidFill>
          <a:schemeClr val="tx1"/>
        </a:solidFill>
        <a:latin typeface="Arial" pitchFamily="-1" charset="0"/>
        <a:ea typeface="ＭＳ Ｐゴシック" pitchFamily="-1" charset="-128"/>
        <a:cs typeface="+mn-cs"/>
      </a:defRPr>
    </a:lvl4pPr>
    <a:lvl5pPr marL="1828800" algn="l" rtl="0" fontAlgn="base">
      <a:spcBef>
        <a:spcPct val="30000"/>
      </a:spcBef>
      <a:spcAft>
        <a:spcPct val="0"/>
      </a:spcAft>
      <a:defRPr sz="1200" kern="1200">
        <a:solidFill>
          <a:schemeClr val="tx1"/>
        </a:solidFill>
        <a:latin typeface="Arial" pitchFamily="-1" charset="0"/>
        <a:ea typeface="ＭＳ Ｐゴシック" pitchFamily="-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BA921D-3874-5A41-A1E2-BD57D911B9AC}" type="slidenum">
              <a:rPr lang="en-US"/>
              <a:pPr/>
              <a:t>1</a:t>
            </a:fld>
            <a:endParaRPr lang="en-US"/>
          </a:p>
        </p:txBody>
      </p:sp>
      <p:sp>
        <p:nvSpPr>
          <p:cNvPr id="1081346"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81347"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D98037-7B56-824F-9F2B-9A5280AAB8A1}" type="slidenum">
              <a:rPr lang="en-US"/>
              <a:pPr/>
              <a:t>12</a:t>
            </a:fld>
            <a:endParaRPr lang="en-US"/>
          </a:p>
        </p:txBody>
      </p:sp>
      <p:sp>
        <p:nvSpPr>
          <p:cNvPr id="1318914"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18915"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69666C-191D-7A4E-A70F-A2F73A7C001F}" type="slidenum">
              <a:rPr lang="en-US"/>
              <a:pPr/>
              <a:t>13</a:t>
            </a:fld>
            <a:endParaRPr lang="en-US"/>
          </a:p>
        </p:txBody>
      </p:sp>
      <p:sp>
        <p:nvSpPr>
          <p:cNvPr id="1320962"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20963"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46C5B0-1BA2-024B-ACEA-319E3921BF71}" type="slidenum">
              <a:rPr lang="en-US"/>
              <a:pPr/>
              <a:t>14</a:t>
            </a:fld>
            <a:endParaRPr lang="en-US"/>
          </a:p>
        </p:txBody>
      </p:sp>
      <p:sp>
        <p:nvSpPr>
          <p:cNvPr id="1323010"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23011"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4566B7-9E6F-A749-944C-1399070211C1}" type="slidenum">
              <a:rPr lang="en-US"/>
              <a:pPr/>
              <a:t>15</a:t>
            </a:fld>
            <a:endParaRPr lang="en-US"/>
          </a:p>
        </p:txBody>
      </p:sp>
      <p:sp>
        <p:nvSpPr>
          <p:cNvPr id="1325058"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25059"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2AE1E7-0816-EC4A-9E14-C547DF60F464}" type="slidenum">
              <a:rPr lang="en-US"/>
              <a:pPr/>
              <a:t>16</a:t>
            </a:fld>
            <a:endParaRPr lang="en-US"/>
          </a:p>
        </p:txBody>
      </p:sp>
      <p:sp>
        <p:nvSpPr>
          <p:cNvPr id="1327106"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27107"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5132E1-AFF7-6D40-AFA7-2AF02EADDAF4}" type="slidenum">
              <a:rPr lang="en-US"/>
              <a:pPr/>
              <a:t>17</a:t>
            </a:fld>
            <a:endParaRPr lang="en-US"/>
          </a:p>
        </p:txBody>
      </p:sp>
      <p:sp>
        <p:nvSpPr>
          <p:cNvPr id="1329154"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29155"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3C9011-C099-C94D-BAAF-C1D522184B6F}" type="slidenum">
              <a:rPr lang="en-US"/>
              <a:pPr/>
              <a:t>18</a:t>
            </a:fld>
            <a:endParaRPr lang="en-US"/>
          </a:p>
        </p:txBody>
      </p:sp>
      <p:sp>
        <p:nvSpPr>
          <p:cNvPr id="1331202"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31203"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A7EA93-BA9A-2C4F-8EBE-C98B3FB0AD7A}" type="slidenum">
              <a:rPr lang="en-US"/>
              <a:pPr/>
              <a:t>19</a:t>
            </a:fld>
            <a:endParaRPr lang="en-US"/>
          </a:p>
        </p:txBody>
      </p:sp>
      <p:sp>
        <p:nvSpPr>
          <p:cNvPr id="1333250"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33251"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DC0633-E80F-7E4E-BFA7-02339973BC34}" type="slidenum">
              <a:rPr lang="en-US"/>
              <a:pPr/>
              <a:t>20</a:t>
            </a:fld>
            <a:endParaRPr lang="en-US"/>
          </a:p>
        </p:txBody>
      </p:sp>
      <p:sp>
        <p:nvSpPr>
          <p:cNvPr id="1335298"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35299"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0E2EC6-10FC-E14C-9C66-75C0037230E7}" type="slidenum">
              <a:rPr lang="en-US"/>
              <a:pPr/>
              <a:t>21</a:t>
            </a:fld>
            <a:endParaRPr lang="en-US"/>
          </a:p>
        </p:txBody>
      </p:sp>
      <p:sp>
        <p:nvSpPr>
          <p:cNvPr id="1337346"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37347"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90AFFB-8DD2-C24F-B7BE-ADCA5DEC2BC7}" type="slidenum">
              <a:rPr lang="en-US"/>
              <a:pPr/>
              <a:t>2</a:t>
            </a:fld>
            <a:endParaRPr lang="en-US"/>
          </a:p>
        </p:txBody>
      </p:sp>
      <p:sp>
        <p:nvSpPr>
          <p:cNvPr id="1302530"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02531"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578FEC-DE98-3D40-AD45-0CF0BECD58E3}" type="slidenum">
              <a:rPr lang="en-US"/>
              <a:pPr/>
              <a:t>22</a:t>
            </a:fld>
            <a:endParaRPr lang="en-US"/>
          </a:p>
        </p:txBody>
      </p:sp>
      <p:sp>
        <p:nvSpPr>
          <p:cNvPr id="1339394"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39395"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F7CCAF-0527-1444-A336-65F7DB431730}" type="slidenum">
              <a:rPr lang="en-US"/>
              <a:pPr/>
              <a:t>23</a:t>
            </a:fld>
            <a:endParaRPr lang="en-US"/>
          </a:p>
        </p:txBody>
      </p:sp>
      <p:sp>
        <p:nvSpPr>
          <p:cNvPr id="1341442"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41443"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5031CA-FFDB-D14B-8EBF-F231705F5A51}" type="slidenum">
              <a:rPr lang="en-US"/>
              <a:pPr/>
              <a:t>24</a:t>
            </a:fld>
            <a:endParaRPr lang="en-US"/>
          </a:p>
        </p:txBody>
      </p:sp>
      <p:sp>
        <p:nvSpPr>
          <p:cNvPr id="1343490"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43491"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72B5F7-67D8-A241-8E82-C1E44FEF7B5C}" type="slidenum">
              <a:rPr lang="en-US"/>
              <a:pPr/>
              <a:t>25</a:t>
            </a:fld>
            <a:endParaRPr lang="en-US"/>
          </a:p>
        </p:txBody>
      </p:sp>
      <p:sp>
        <p:nvSpPr>
          <p:cNvPr id="1345538"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45539"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746803-BF7C-E94D-B7D3-09782657AF2C}" type="slidenum">
              <a:rPr lang="en-US"/>
              <a:pPr/>
              <a:t>26</a:t>
            </a:fld>
            <a:endParaRPr lang="en-US"/>
          </a:p>
        </p:txBody>
      </p:sp>
      <p:sp>
        <p:nvSpPr>
          <p:cNvPr id="1347586"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47587"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7776E0-1E04-FD47-A7AD-5CCE3A0BEE40}" type="slidenum">
              <a:rPr lang="en-US"/>
              <a:pPr/>
              <a:t>27</a:t>
            </a:fld>
            <a:endParaRPr lang="en-US"/>
          </a:p>
        </p:txBody>
      </p:sp>
      <p:sp>
        <p:nvSpPr>
          <p:cNvPr id="1349634"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49635"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710163-F20E-274E-8334-A99DECC22FC0}" type="slidenum">
              <a:rPr lang="en-US"/>
              <a:pPr/>
              <a:t>28</a:t>
            </a:fld>
            <a:endParaRPr lang="en-US"/>
          </a:p>
        </p:txBody>
      </p:sp>
      <p:sp>
        <p:nvSpPr>
          <p:cNvPr id="1351682"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51683"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02C891-069A-5143-BADB-EA31C3BEB676}" type="slidenum">
              <a:rPr lang="en-US"/>
              <a:pPr/>
              <a:t>29</a:t>
            </a:fld>
            <a:endParaRPr lang="en-US"/>
          </a:p>
        </p:txBody>
      </p:sp>
      <p:sp>
        <p:nvSpPr>
          <p:cNvPr id="1353730"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53731"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45321E-7E8C-814D-8EE9-A4D0297781C8}" type="slidenum">
              <a:rPr lang="en-US"/>
              <a:pPr/>
              <a:t>30</a:t>
            </a:fld>
            <a:endParaRPr lang="en-US"/>
          </a:p>
        </p:txBody>
      </p:sp>
      <p:sp>
        <p:nvSpPr>
          <p:cNvPr id="1355778"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55779"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219562-34AD-D144-8A44-BDE9FFCE0313}" type="slidenum">
              <a:rPr lang="en-US"/>
              <a:pPr/>
              <a:t>31</a:t>
            </a:fld>
            <a:endParaRPr lang="en-US"/>
          </a:p>
        </p:txBody>
      </p:sp>
      <p:sp>
        <p:nvSpPr>
          <p:cNvPr id="1357826"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57827"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F217DE-86C8-A24E-852D-34DA3E904538}" type="slidenum">
              <a:rPr lang="en-US"/>
              <a:pPr/>
              <a:t>4</a:t>
            </a:fld>
            <a:endParaRPr lang="en-US"/>
          </a:p>
        </p:txBody>
      </p:sp>
      <p:sp>
        <p:nvSpPr>
          <p:cNvPr id="1304578"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04579"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48BF58-6783-6A49-8D6E-C06D52BEA1B3}" type="slidenum">
              <a:rPr lang="en-US"/>
              <a:pPr/>
              <a:t>32</a:t>
            </a:fld>
            <a:endParaRPr lang="en-US"/>
          </a:p>
        </p:txBody>
      </p:sp>
      <p:sp>
        <p:nvSpPr>
          <p:cNvPr id="1359874"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59875"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47D431-CDAB-844C-9EC3-BD2FCE3EC950}" type="slidenum">
              <a:rPr lang="en-US"/>
              <a:pPr/>
              <a:t>33</a:t>
            </a:fld>
            <a:endParaRPr lang="en-US"/>
          </a:p>
        </p:txBody>
      </p:sp>
      <p:sp>
        <p:nvSpPr>
          <p:cNvPr id="1361922"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61923"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0887DE-2002-844C-9CD0-D0233024A172}" type="slidenum">
              <a:rPr lang="en-US"/>
              <a:pPr/>
              <a:t>34</a:t>
            </a:fld>
            <a:endParaRPr lang="en-US"/>
          </a:p>
        </p:txBody>
      </p:sp>
      <p:sp>
        <p:nvSpPr>
          <p:cNvPr id="1363970"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63971"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1C0F21-3E6F-1847-BF5C-64910FAAA692}" type="slidenum">
              <a:rPr lang="en-US"/>
              <a:pPr/>
              <a:t>35</a:t>
            </a:fld>
            <a:endParaRPr lang="en-US"/>
          </a:p>
        </p:txBody>
      </p:sp>
      <p:sp>
        <p:nvSpPr>
          <p:cNvPr id="1366018"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66019"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9267E8-D546-C543-AFBB-7E8FC06D33D7}" type="slidenum">
              <a:rPr lang="en-US"/>
              <a:pPr/>
              <a:t>36</a:t>
            </a:fld>
            <a:endParaRPr lang="en-US"/>
          </a:p>
        </p:txBody>
      </p:sp>
      <p:sp>
        <p:nvSpPr>
          <p:cNvPr id="1368066"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68067"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55A69BC-F41E-6C4B-A30B-DC3388E82C5F}" type="slidenum">
              <a:rPr lang="en-US"/>
              <a:pPr/>
              <a:t>38</a:t>
            </a:fld>
            <a:endParaRPr lang="en-US"/>
          </a:p>
        </p:txBody>
      </p:sp>
      <p:sp>
        <p:nvSpPr>
          <p:cNvPr id="143053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C12F94FD-0B4D-7342-8CAA-C8197A7491FC}" type="slidenum">
              <a:rPr lang="en-US" sz="1200" b="0"/>
              <a:pPr algn="r"/>
              <a:t>38</a:t>
            </a:fld>
            <a:endParaRPr lang="en-US" sz="1200" b="0"/>
          </a:p>
        </p:txBody>
      </p:sp>
      <p:sp>
        <p:nvSpPr>
          <p:cNvPr id="1430531"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30532"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63D913F-7723-AF44-9480-BE44B0B098B8}" type="slidenum">
              <a:rPr lang="en-US"/>
              <a:pPr/>
              <a:t>39</a:t>
            </a:fld>
            <a:endParaRPr lang="en-US"/>
          </a:p>
        </p:txBody>
      </p:sp>
      <p:sp>
        <p:nvSpPr>
          <p:cNvPr id="143257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9B654B72-D6CF-7142-B89A-D71C929629A8}" type="slidenum">
              <a:rPr lang="en-US" sz="1200" b="0"/>
              <a:pPr algn="r"/>
              <a:t>39</a:t>
            </a:fld>
            <a:endParaRPr lang="en-US" sz="1200" b="0"/>
          </a:p>
        </p:txBody>
      </p:sp>
      <p:sp>
        <p:nvSpPr>
          <p:cNvPr id="1432579"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32580"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AEED83-ABA5-9649-A8A1-CAB5ED9732A5}" type="slidenum">
              <a:rPr lang="en-US"/>
              <a:pPr/>
              <a:t>40</a:t>
            </a:fld>
            <a:endParaRPr lang="en-US"/>
          </a:p>
        </p:txBody>
      </p:sp>
      <p:sp>
        <p:nvSpPr>
          <p:cNvPr id="1370114"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70115"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210C4C-3CBE-7042-BE22-690BEADC2C41}" type="slidenum">
              <a:rPr lang="en-US"/>
              <a:pPr/>
              <a:t>41</a:t>
            </a:fld>
            <a:endParaRPr lang="en-US"/>
          </a:p>
        </p:txBody>
      </p:sp>
      <p:sp>
        <p:nvSpPr>
          <p:cNvPr id="1372162"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72163"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E20262-A8DC-F54C-85A4-D66EA356A622}" type="slidenum">
              <a:rPr lang="en-US"/>
              <a:pPr/>
              <a:t>42</a:t>
            </a:fld>
            <a:endParaRPr lang="en-US"/>
          </a:p>
        </p:txBody>
      </p:sp>
      <p:sp>
        <p:nvSpPr>
          <p:cNvPr id="1374210"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74211"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C1CE6E-B0C7-1349-9FBD-E6E3C170351B}" type="slidenum">
              <a:rPr lang="en-US"/>
              <a:pPr/>
              <a:t>5</a:t>
            </a:fld>
            <a:endParaRPr lang="en-US"/>
          </a:p>
        </p:txBody>
      </p:sp>
      <p:sp>
        <p:nvSpPr>
          <p:cNvPr id="1306626"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06627"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7863C1B-2C72-0D41-B19F-C2A29CAC0F32}" type="slidenum">
              <a:rPr lang="en-US"/>
              <a:pPr/>
              <a:t>43</a:t>
            </a:fld>
            <a:endParaRPr lang="en-US"/>
          </a:p>
        </p:txBody>
      </p:sp>
      <p:sp>
        <p:nvSpPr>
          <p:cNvPr id="144179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5A73CC89-0BDD-3C4C-811A-4DA31B1F2D9F}" type="slidenum">
              <a:rPr lang="en-US" sz="1200" b="0"/>
              <a:pPr algn="r"/>
              <a:t>43</a:t>
            </a:fld>
            <a:endParaRPr lang="en-US" sz="1200" b="0"/>
          </a:p>
        </p:txBody>
      </p:sp>
      <p:sp>
        <p:nvSpPr>
          <p:cNvPr id="1441795"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41796"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C65C213-65F2-8643-9DA1-7B172EDF97DA}" type="slidenum">
              <a:rPr lang="en-US"/>
              <a:pPr/>
              <a:t>44</a:t>
            </a:fld>
            <a:endParaRPr lang="en-US"/>
          </a:p>
        </p:txBody>
      </p:sp>
      <p:sp>
        <p:nvSpPr>
          <p:cNvPr id="144384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32AFF088-AD06-DE4E-9298-E1B4EAD4C317}" type="slidenum">
              <a:rPr lang="en-US" sz="1200" b="0"/>
              <a:pPr algn="r"/>
              <a:t>44</a:t>
            </a:fld>
            <a:endParaRPr lang="en-US" sz="1200" b="0"/>
          </a:p>
        </p:txBody>
      </p:sp>
      <p:sp>
        <p:nvSpPr>
          <p:cNvPr id="1443843"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43844"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623D38-5B84-9C43-A975-1976C86FFAB4}" type="slidenum">
              <a:rPr lang="en-US"/>
              <a:pPr/>
              <a:t>45</a:t>
            </a:fld>
            <a:endParaRPr lang="en-US"/>
          </a:p>
        </p:txBody>
      </p:sp>
      <p:sp>
        <p:nvSpPr>
          <p:cNvPr id="1380354"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80355"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5A73571-638A-4A4D-9480-A8DBCE5DADE2}" type="slidenum">
              <a:rPr lang="en-US"/>
              <a:pPr/>
              <a:t>46</a:t>
            </a:fld>
            <a:endParaRPr lang="en-US"/>
          </a:p>
        </p:txBody>
      </p:sp>
      <p:sp>
        <p:nvSpPr>
          <p:cNvPr id="144589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F4AD56C6-2B34-5149-BF02-B547DE58C0D0}" type="slidenum">
              <a:rPr lang="en-US" sz="1200" b="0"/>
              <a:pPr algn="r"/>
              <a:t>46</a:t>
            </a:fld>
            <a:endParaRPr lang="en-US" sz="1200" b="0"/>
          </a:p>
        </p:txBody>
      </p:sp>
      <p:sp>
        <p:nvSpPr>
          <p:cNvPr id="1445891"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45892"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45A38D-D42F-1746-9F8F-48C00BC1F5F9}" type="slidenum">
              <a:rPr lang="en-US"/>
              <a:pPr/>
              <a:t>47</a:t>
            </a:fld>
            <a:endParaRPr lang="en-US"/>
          </a:p>
        </p:txBody>
      </p:sp>
      <p:sp>
        <p:nvSpPr>
          <p:cNvPr id="1384450"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84451"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984FE9-608F-4845-9CE2-DCB486D58710}" type="slidenum">
              <a:rPr lang="en-US"/>
              <a:pPr/>
              <a:t>48</a:t>
            </a:fld>
            <a:endParaRPr lang="en-US"/>
          </a:p>
        </p:txBody>
      </p:sp>
      <p:sp>
        <p:nvSpPr>
          <p:cNvPr id="1386498"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86499"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2449B9-ABEC-C948-997C-98EB102CD188}" type="slidenum">
              <a:rPr lang="en-US"/>
              <a:pPr/>
              <a:t>49</a:t>
            </a:fld>
            <a:endParaRPr lang="en-US"/>
          </a:p>
        </p:txBody>
      </p:sp>
      <p:sp>
        <p:nvSpPr>
          <p:cNvPr id="1388546"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88547"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812327-D835-1A42-A035-38FF6A0D6F6F}" type="slidenum">
              <a:rPr lang="en-US"/>
              <a:pPr/>
              <a:t>50</a:t>
            </a:fld>
            <a:endParaRPr lang="en-US"/>
          </a:p>
        </p:txBody>
      </p:sp>
      <p:sp>
        <p:nvSpPr>
          <p:cNvPr id="1390594"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90595"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209A61-A16D-6F4D-A1B9-2E0925DD380F}" type="slidenum">
              <a:rPr lang="en-US"/>
              <a:pPr/>
              <a:t>51</a:t>
            </a:fld>
            <a:endParaRPr lang="en-US"/>
          </a:p>
        </p:txBody>
      </p:sp>
      <p:sp>
        <p:nvSpPr>
          <p:cNvPr id="1392642"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92643"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A5E92D-3F1A-E341-87B5-52D6D8835B28}" type="slidenum">
              <a:rPr lang="en-US"/>
              <a:pPr/>
              <a:t>52</a:t>
            </a:fld>
            <a:endParaRPr lang="en-US"/>
          </a:p>
        </p:txBody>
      </p:sp>
      <p:sp>
        <p:nvSpPr>
          <p:cNvPr id="1394690"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94691"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7DD484-D48C-AB4E-ADBB-1DD78604F012}" type="slidenum">
              <a:rPr lang="en-US"/>
              <a:pPr/>
              <a:t>6</a:t>
            </a:fld>
            <a:endParaRPr lang="en-US"/>
          </a:p>
        </p:txBody>
      </p:sp>
      <p:sp>
        <p:nvSpPr>
          <p:cNvPr id="1308674"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08675"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193D35-249B-F544-A985-209A41A29727}" type="slidenum">
              <a:rPr lang="en-US"/>
              <a:pPr/>
              <a:t>53</a:t>
            </a:fld>
            <a:endParaRPr lang="en-US"/>
          </a:p>
        </p:txBody>
      </p:sp>
      <p:sp>
        <p:nvSpPr>
          <p:cNvPr id="1396738"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96739"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C9F988-8DA3-C64E-A85F-A3FE99F083D3}" type="slidenum">
              <a:rPr lang="en-US"/>
              <a:pPr/>
              <a:t>54</a:t>
            </a:fld>
            <a:endParaRPr lang="en-US"/>
          </a:p>
        </p:txBody>
      </p:sp>
      <p:sp>
        <p:nvSpPr>
          <p:cNvPr id="1398786"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98787"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FF4466-A969-454E-AD79-BAB354E77368}" type="slidenum">
              <a:rPr lang="en-US"/>
              <a:pPr/>
              <a:t>55</a:t>
            </a:fld>
            <a:endParaRPr lang="en-US"/>
          </a:p>
        </p:txBody>
      </p:sp>
      <p:sp>
        <p:nvSpPr>
          <p:cNvPr id="1400834"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00835"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7542D9-1CBF-3C4D-9362-A3BF4BB0FCFB}" type="slidenum">
              <a:rPr lang="en-US"/>
              <a:pPr/>
              <a:t>56</a:t>
            </a:fld>
            <a:endParaRPr lang="en-US"/>
          </a:p>
        </p:txBody>
      </p:sp>
      <p:sp>
        <p:nvSpPr>
          <p:cNvPr id="1402882"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02883"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F211E0-1992-D941-909E-8C383F5C0F0A}" type="slidenum">
              <a:rPr lang="en-US"/>
              <a:pPr/>
              <a:t>57</a:t>
            </a:fld>
            <a:endParaRPr lang="en-US"/>
          </a:p>
        </p:txBody>
      </p:sp>
      <p:sp>
        <p:nvSpPr>
          <p:cNvPr id="1404930"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04931"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5428FB-31E2-0C47-9B17-3D1A17754D06}" type="slidenum">
              <a:rPr lang="en-US"/>
              <a:pPr/>
              <a:t>58</a:t>
            </a:fld>
            <a:endParaRPr lang="en-US"/>
          </a:p>
        </p:txBody>
      </p:sp>
      <p:sp>
        <p:nvSpPr>
          <p:cNvPr id="1406978"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06979"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980F94-7186-9E49-99B0-E92071925CD8}" type="slidenum">
              <a:rPr lang="en-US"/>
              <a:pPr/>
              <a:t>59</a:t>
            </a:fld>
            <a:endParaRPr lang="en-US"/>
          </a:p>
        </p:txBody>
      </p:sp>
      <p:sp>
        <p:nvSpPr>
          <p:cNvPr id="1409026"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09027"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2D8082-891F-F74E-A6A8-A4EB5B010559}" type="slidenum">
              <a:rPr lang="en-US"/>
              <a:pPr/>
              <a:t>60</a:t>
            </a:fld>
            <a:endParaRPr lang="en-US"/>
          </a:p>
        </p:txBody>
      </p:sp>
      <p:sp>
        <p:nvSpPr>
          <p:cNvPr id="1411074"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11075"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728BD7-F6EE-F04B-9BF4-15BC7C652CD6}" type="slidenum">
              <a:rPr lang="en-US"/>
              <a:pPr/>
              <a:t>61</a:t>
            </a:fld>
            <a:endParaRPr lang="en-US"/>
          </a:p>
        </p:txBody>
      </p:sp>
      <p:sp>
        <p:nvSpPr>
          <p:cNvPr id="1413122"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13123"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95C576-11D7-0748-9C9D-F5893D964C98}" type="slidenum">
              <a:rPr lang="en-US"/>
              <a:pPr/>
              <a:t>62</a:t>
            </a:fld>
            <a:endParaRPr lang="en-US"/>
          </a:p>
        </p:txBody>
      </p:sp>
      <p:sp>
        <p:nvSpPr>
          <p:cNvPr id="1415170"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15171"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656233-D599-B442-A573-CF2BB91EA76B}" type="slidenum">
              <a:rPr lang="en-US"/>
              <a:pPr/>
              <a:t>7</a:t>
            </a:fld>
            <a:endParaRPr lang="en-US"/>
          </a:p>
        </p:txBody>
      </p:sp>
      <p:sp>
        <p:nvSpPr>
          <p:cNvPr id="1310722"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10723"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DB9338-88F4-084C-B418-BD4215935F43}" type="slidenum">
              <a:rPr lang="en-US"/>
              <a:pPr/>
              <a:t>63</a:t>
            </a:fld>
            <a:endParaRPr lang="en-US"/>
          </a:p>
        </p:txBody>
      </p:sp>
      <p:sp>
        <p:nvSpPr>
          <p:cNvPr id="1417218"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17219"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A79881-17A5-B04C-8C1C-84D9670C03FA}" type="slidenum">
              <a:rPr lang="en-US"/>
              <a:pPr/>
              <a:t>64</a:t>
            </a:fld>
            <a:endParaRPr lang="en-US"/>
          </a:p>
        </p:txBody>
      </p:sp>
      <p:sp>
        <p:nvSpPr>
          <p:cNvPr id="1419266"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19267"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EFF051-AA48-4B4E-888B-795CA183ECF1}" type="slidenum">
              <a:rPr lang="en-US"/>
              <a:pPr/>
              <a:t>65</a:t>
            </a:fld>
            <a:endParaRPr lang="en-US"/>
          </a:p>
        </p:txBody>
      </p:sp>
      <p:sp>
        <p:nvSpPr>
          <p:cNvPr id="1421314"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21315"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C603F7-DC15-134D-9B20-A167E68BBD13}" type="slidenum">
              <a:rPr lang="en-US"/>
              <a:pPr/>
              <a:t>66</a:t>
            </a:fld>
            <a:endParaRPr lang="en-US"/>
          </a:p>
        </p:txBody>
      </p:sp>
      <p:sp>
        <p:nvSpPr>
          <p:cNvPr id="1423362"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23363"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4EEF71-2D11-9647-BCBF-0B3C13D695D6}" type="slidenum">
              <a:rPr lang="en-US"/>
              <a:pPr/>
              <a:t>67</a:t>
            </a:fld>
            <a:endParaRPr lang="en-US"/>
          </a:p>
        </p:txBody>
      </p:sp>
      <p:sp>
        <p:nvSpPr>
          <p:cNvPr id="1425410"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25411"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C22799-7659-AB49-9B70-CADCD7DC6C95}" type="slidenum">
              <a:rPr lang="en-US"/>
              <a:pPr/>
              <a:t>68</a:t>
            </a:fld>
            <a:endParaRPr lang="en-US"/>
          </a:p>
        </p:txBody>
      </p:sp>
      <p:sp>
        <p:nvSpPr>
          <p:cNvPr id="1427458"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27459"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1B81BB-6607-AD47-9CD6-7F1EB2F9344F}" type="slidenum">
              <a:rPr lang="en-US"/>
              <a:pPr/>
              <a:t>8</a:t>
            </a:fld>
            <a:endParaRPr lang="en-US"/>
          </a:p>
        </p:txBody>
      </p:sp>
      <p:sp>
        <p:nvSpPr>
          <p:cNvPr id="1312770"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12771"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3511AA-3DE4-414F-84B2-F9B996D1FAC0}" type="slidenum">
              <a:rPr lang="en-US"/>
              <a:pPr/>
              <a:t>9</a:t>
            </a:fld>
            <a:endParaRPr lang="en-US"/>
          </a:p>
        </p:txBody>
      </p:sp>
      <p:sp>
        <p:nvSpPr>
          <p:cNvPr id="1314818"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14819"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351A27-F671-7A48-B076-13BE15472038}" type="slidenum">
              <a:rPr lang="en-US"/>
              <a:pPr/>
              <a:t>11</a:t>
            </a:fld>
            <a:endParaRPr lang="en-US"/>
          </a:p>
        </p:txBody>
      </p:sp>
      <p:sp>
        <p:nvSpPr>
          <p:cNvPr id="1316866"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16867"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6148" name="Rectangle 4"/>
          <p:cNvSpPr>
            <a:spLocks noGrp="1" noChangeArrowheads="1"/>
          </p:cNvSpPr>
          <p:nvPr>
            <p:ph type="dt" sz="half" idx="2"/>
          </p:nvPr>
        </p:nvSpPr>
        <p:spPr/>
        <p:txBody>
          <a:bodyPr/>
          <a:lstStyle>
            <a:lvl1pPr>
              <a:defRPr/>
            </a:lvl1pPr>
          </a:lstStyle>
          <a:p>
            <a:endParaRPr lang="en-US"/>
          </a:p>
        </p:txBody>
      </p:sp>
      <p:sp>
        <p:nvSpPr>
          <p:cNvPr id="6149" name="Rectangle 5"/>
          <p:cNvSpPr>
            <a:spLocks noGrp="1" noChangeArrowheads="1"/>
          </p:cNvSpPr>
          <p:nvPr>
            <p:ph type="ftr" sz="quarter" idx="3"/>
          </p:nvPr>
        </p:nvSpPr>
        <p:spPr/>
        <p:txBody>
          <a:bodyPr/>
          <a:lstStyle>
            <a:lvl1pPr>
              <a:defRPr/>
            </a:lvl1pPr>
          </a:lstStyle>
          <a:p>
            <a:endParaRPr lang="en-US"/>
          </a:p>
        </p:txBody>
      </p:sp>
      <p:sp>
        <p:nvSpPr>
          <p:cNvPr id="6150" name="Rectangle 6"/>
          <p:cNvSpPr>
            <a:spLocks noGrp="1" noChangeArrowheads="1"/>
          </p:cNvSpPr>
          <p:nvPr>
            <p:ph type="sldNum" sz="quarter" idx="4"/>
          </p:nvPr>
        </p:nvSpPr>
        <p:spPr/>
        <p:txBody>
          <a:bodyPr/>
          <a:lstStyle>
            <a:lvl1pPr>
              <a:defRPr/>
            </a:lvl1pPr>
          </a:lstStyle>
          <a:p>
            <a:fld id="{03EA0A25-1B50-614B-BBF2-247CCE137435}"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D4358C5-F047-604A-8AB8-4D635EFB9A5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6A51F27-4E6E-0F4B-A8DD-C0D8D1B8221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3F5AD45-A653-3E4F-93C7-EFF16AF52BC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4F57982-0A67-8D4D-80C3-A697AE5F65B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31FEDB7-FEF2-754A-A006-09DC0B5F57F0}"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B334D7B-C2CB-714A-BB75-67F89D340A8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675BC78-3FC7-734A-B7BC-9EC5A6BE8D0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611C28E-6B43-524B-BEFB-F7F90D7FF4DB}"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7E7C6A2-12A5-954E-AECB-D9E63691619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EC47EF8-F438-F543-8A9E-F6CAA5C0316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ea typeface="+mn-ea"/>
                <a:cs typeface="+mn-cs"/>
              </a:defRPr>
            </a:lvl1pPr>
          </a:lstStyle>
          <a:p>
            <a:endParaRPr lang="en-US"/>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ea typeface="+mn-ea"/>
                <a:cs typeface="+mn-cs"/>
              </a:defRPr>
            </a:lvl1pPr>
          </a:lstStyle>
          <a:p>
            <a:endParaRPr lang="en-US"/>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ea typeface="+mn-ea"/>
                <a:cs typeface="+mn-cs"/>
              </a:defRPr>
            </a:lvl1pPr>
          </a:lstStyle>
          <a:p>
            <a:fld id="{635006B3-E19A-564A-8E67-188F8521F3C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1" charset="0"/>
          <a:ea typeface="Osaka" pitchFamily="-1" charset="-128"/>
          <a:cs typeface="Osaka" pitchFamily="-1" charset="-128"/>
        </a:defRPr>
      </a:lvl2pPr>
      <a:lvl3pPr algn="ctr" rtl="0" fontAlgn="base">
        <a:spcBef>
          <a:spcPct val="0"/>
        </a:spcBef>
        <a:spcAft>
          <a:spcPct val="0"/>
        </a:spcAft>
        <a:defRPr sz="4400">
          <a:solidFill>
            <a:schemeClr val="tx2"/>
          </a:solidFill>
          <a:latin typeface="Arial" pitchFamily="-1" charset="0"/>
          <a:ea typeface="Osaka" pitchFamily="-1" charset="-128"/>
          <a:cs typeface="Osaka" pitchFamily="-1" charset="-128"/>
        </a:defRPr>
      </a:lvl3pPr>
      <a:lvl4pPr algn="ctr" rtl="0" fontAlgn="base">
        <a:spcBef>
          <a:spcPct val="0"/>
        </a:spcBef>
        <a:spcAft>
          <a:spcPct val="0"/>
        </a:spcAft>
        <a:defRPr sz="4400">
          <a:solidFill>
            <a:schemeClr val="tx2"/>
          </a:solidFill>
          <a:latin typeface="Arial" pitchFamily="-1" charset="0"/>
          <a:ea typeface="Osaka" pitchFamily="-1" charset="-128"/>
          <a:cs typeface="Osaka" pitchFamily="-1" charset="-128"/>
        </a:defRPr>
      </a:lvl4pPr>
      <a:lvl5pPr algn="ctr" rtl="0" fontAlgn="base">
        <a:spcBef>
          <a:spcPct val="0"/>
        </a:spcBef>
        <a:spcAft>
          <a:spcPct val="0"/>
        </a:spcAft>
        <a:defRPr sz="4400">
          <a:solidFill>
            <a:schemeClr val="tx2"/>
          </a:solidFill>
          <a:latin typeface="Arial" pitchFamily="-1" charset="0"/>
          <a:ea typeface="Osaka" pitchFamily="-1" charset="-128"/>
          <a:cs typeface="Osaka" pitchFamily="-1" charset="-128"/>
        </a:defRPr>
      </a:lvl5pPr>
      <a:lvl6pPr marL="457200" algn="ctr" rtl="0" fontAlgn="base">
        <a:spcBef>
          <a:spcPct val="0"/>
        </a:spcBef>
        <a:spcAft>
          <a:spcPct val="0"/>
        </a:spcAft>
        <a:defRPr sz="4400">
          <a:solidFill>
            <a:schemeClr val="tx2"/>
          </a:solidFill>
          <a:latin typeface="Arial" pitchFamily="-1" charset="0"/>
          <a:ea typeface="Osaka" pitchFamily="-1" charset="-128"/>
          <a:cs typeface="Osaka" pitchFamily="-1" charset="-128"/>
        </a:defRPr>
      </a:lvl6pPr>
      <a:lvl7pPr marL="914400" algn="ctr" rtl="0" fontAlgn="base">
        <a:spcBef>
          <a:spcPct val="0"/>
        </a:spcBef>
        <a:spcAft>
          <a:spcPct val="0"/>
        </a:spcAft>
        <a:defRPr sz="4400">
          <a:solidFill>
            <a:schemeClr val="tx2"/>
          </a:solidFill>
          <a:latin typeface="Arial" pitchFamily="-1" charset="0"/>
          <a:ea typeface="Osaka" pitchFamily="-1" charset="-128"/>
          <a:cs typeface="Osaka" pitchFamily="-1" charset="-128"/>
        </a:defRPr>
      </a:lvl7pPr>
      <a:lvl8pPr marL="1371600" algn="ctr" rtl="0" fontAlgn="base">
        <a:spcBef>
          <a:spcPct val="0"/>
        </a:spcBef>
        <a:spcAft>
          <a:spcPct val="0"/>
        </a:spcAft>
        <a:defRPr sz="4400">
          <a:solidFill>
            <a:schemeClr val="tx2"/>
          </a:solidFill>
          <a:latin typeface="Arial" pitchFamily="-1" charset="0"/>
          <a:ea typeface="Osaka" pitchFamily="-1" charset="-128"/>
          <a:cs typeface="Osaka" pitchFamily="-1" charset="-128"/>
        </a:defRPr>
      </a:lvl8pPr>
      <a:lvl9pPr marL="1828800" algn="ctr" rtl="0" fontAlgn="base">
        <a:spcBef>
          <a:spcPct val="0"/>
        </a:spcBef>
        <a:spcAft>
          <a:spcPct val="0"/>
        </a:spcAft>
        <a:defRPr sz="4400">
          <a:solidFill>
            <a:schemeClr val="tx2"/>
          </a:solidFill>
          <a:latin typeface="Arial" pitchFamily="-1" charset="0"/>
          <a:ea typeface="Osaka" pitchFamily="-1" charset="-128"/>
          <a:cs typeface="Osaka" pitchFamily="-1"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cs typeface="+mn-cs"/>
        </a:defRPr>
      </a:lvl2pPr>
      <a:lvl3pPr marL="1143000" indent="-228600" algn="l" rtl="0" fontAlgn="base">
        <a:spcBef>
          <a:spcPct val="20000"/>
        </a:spcBef>
        <a:spcAft>
          <a:spcPct val="0"/>
        </a:spcAft>
        <a:buChar char="•"/>
        <a:defRPr sz="2400">
          <a:solidFill>
            <a:schemeClr val="tx1"/>
          </a:solidFill>
          <a:latin typeface="+mn-lt"/>
          <a:ea typeface="+mn-ea"/>
          <a:cs typeface="+mn-cs"/>
        </a:defRPr>
      </a:lvl3pPr>
      <a:lvl4pPr marL="1600200" indent="-228600" algn="l" rtl="0" fontAlgn="base">
        <a:spcBef>
          <a:spcPct val="20000"/>
        </a:spcBef>
        <a:spcAft>
          <a:spcPct val="0"/>
        </a:spcAft>
        <a:buChar char="–"/>
        <a:defRPr sz="2000">
          <a:solidFill>
            <a:schemeClr val="tx1"/>
          </a:solidFill>
          <a:latin typeface="+mn-lt"/>
          <a:ea typeface="+mn-ea"/>
          <a:cs typeface="+mn-cs"/>
        </a:defRPr>
      </a:lvl4pPr>
      <a:lvl5pPr marL="2057400" indent="-228600" algn="l" rtl="0" fontAlgn="base">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1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14.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80322" name="Rectangle 2"/>
          <p:cNvSpPr>
            <a:spLocks noGrp="1" noChangeArrowheads="1"/>
          </p:cNvSpPr>
          <p:nvPr>
            <p:ph type="ctrTitle"/>
          </p:nvPr>
        </p:nvSpPr>
        <p:spPr>
          <a:xfrm>
            <a:off x="0" y="1371600"/>
            <a:ext cx="9144000" cy="1143000"/>
          </a:xfrm>
        </p:spPr>
        <p:txBody>
          <a:bodyPr/>
          <a:lstStyle/>
          <a:p>
            <a:r>
              <a:rPr lang="en-US" sz="4000"/>
              <a:t>Psych 156A/ Ling 150:</a:t>
            </a:r>
            <a:br>
              <a:rPr lang="en-US" sz="4000"/>
            </a:br>
            <a:r>
              <a:rPr lang="en-US" sz="4000"/>
              <a:t>Acquisition of Language II</a:t>
            </a:r>
            <a:endParaRPr lang="en-US"/>
          </a:p>
        </p:txBody>
      </p:sp>
      <p:sp>
        <p:nvSpPr>
          <p:cNvPr id="1080323" name="Rectangle 3"/>
          <p:cNvSpPr>
            <a:spLocks noGrp="1" noChangeArrowheads="1"/>
          </p:cNvSpPr>
          <p:nvPr>
            <p:ph type="subTitle" idx="1"/>
          </p:nvPr>
        </p:nvSpPr>
        <p:spPr>
          <a:xfrm>
            <a:off x="457200" y="3352800"/>
            <a:ext cx="8229600" cy="1752600"/>
          </a:xfrm>
        </p:spPr>
        <p:txBody>
          <a:bodyPr/>
          <a:lstStyle/>
          <a:p>
            <a:r>
              <a:rPr lang="en-US"/>
              <a:t>Lecture 10</a:t>
            </a:r>
          </a:p>
          <a:p>
            <a:r>
              <a:rPr lang="en-US"/>
              <a:t>Grammatical Categories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8724" name="Rectangle 4"/>
          <p:cNvSpPr>
            <a:spLocks noGrp="1" noChangeArrowheads="1"/>
          </p:cNvSpPr>
          <p:nvPr>
            <p:ph type="title"/>
          </p:nvPr>
        </p:nvSpPr>
        <p:spPr>
          <a:xfrm>
            <a:off x="685800" y="0"/>
            <a:ext cx="7772400" cy="1143000"/>
          </a:xfrm>
          <a:noFill/>
          <a:ln/>
        </p:spPr>
        <p:txBody>
          <a:bodyPr/>
          <a:lstStyle/>
          <a:p>
            <a:r>
              <a:rPr lang="en-US" altLang="ja-JP" sz="3200"/>
              <a:t>Categorization: How?</a:t>
            </a:r>
            <a:endParaRPr lang="en-US" sz="3200"/>
          </a:p>
        </p:txBody>
      </p:sp>
      <p:sp>
        <p:nvSpPr>
          <p:cNvPr id="1438725" name="Text Box 5"/>
          <p:cNvSpPr txBox="1">
            <a:spLocks noChangeArrowheads="1"/>
          </p:cNvSpPr>
          <p:nvPr/>
        </p:nvSpPr>
        <p:spPr bwMode="auto">
          <a:xfrm>
            <a:off x="228600" y="990600"/>
            <a:ext cx="8915400" cy="457200"/>
          </a:xfrm>
          <a:prstGeom prst="rect">
            <a:avLst/>
          </a:prstGeom>
          <a:noFill/>
          <a:ln w="9525">
            <a:noFill/>
            <a:miter lim="800000"/>
            <a:headEnd/>
            <a:tailEnd/>
          </a:ln>
        </p:spPr>
        <p:txBody>
          <a:bodyPr>
            <a:prstTxWarp prst="textNoShape">
              <a:avLst/>
            </a:prstTxWarp>
            <a:spAutoFit/>
          </a:bodyPr>
          <a:lstStyle/>
          <a:p>
            <a:r>
              <a:rPr lang="en-US" b="0"/>
              <a:t>How might children initially learn what categories words are?</a:t>
            </a:r>
          </a:p>
        </p:txBody>
      </p:sp>
      <p:sp>
        <p:nvSpPr>
          <p:cNvPr id="1438726" name="Text Box 6"/>
          <p:cNvSpPr txBox="1">
            <a:spLocks noChangeArrowheads="1"/>
          </p:cNvSpPr>
          <p:nvPr/>
        </p:nvSpPr>
        <p:spPr bwMode="auto">
          <a:xfrm>
            <a:off x="304800" y="1600200"/>
            <a:ext cx="8382000" cy="2101850"/>
          </a:xfrm>
          <a:prstGeom prst="rect">
            <a:avLst/>
          </a:prstGeom>
          <a:noFill/>
          <a:ln w="9525">
            <a:noFill/>
            <a:miter lim="800000"/>
            <a:headEnd/>
            <a:tailEnd/>
          </a:ln>
        </p:spPr>
        <p:txBody>
          <a:bodyPr>
            <a:prstTxWarp prst="textNoShape">
              <a:avLst/>
            </a:prstTxWarp>
            <a:spAutoFit/>
          </a:bodyPr>
          <a:lstStyle/>
          <a:p>
            <a:r>
              <a:rPr lang="en-US" sz="2200" b="0">
                <a:solidFill>
                  <a:schemeClr val="tx2"/>
                </a:solidFill>
              </a:rPr>
              <a:t>Idea 1: Deriving Categories from Semantic Information =</a:t>
            </a:r>
          </a:p>
          <a:p>
            <a:r>
              <a:rPr lang="en-US" sz="2200" b="0">
                <a:solidFill>
                  <a:schemeClr val="tx2"/>
                </a:solidFill>
              </a:rPr>
              <a:t>   Semantic Bootstrapping Hypothesis (Pinker 1984)</a:t>
            </a:r>
            <a:endParaRPr lang="en-US" sz="2200" b="0"/>
          </a:p>
          <a:p>
            <a:endParaRPr lang="en-US" sz="2200" b="0"/>
          </a:p>
          <a:p>
            <a:r>
              <a:rPr lang="en-US" sz="2200" b="0"/>
              <a:t>   Children can initially determine a word’s category by observing what kind of entity in the world it refers to.</a:t>
            </a:r>
          </a:p>
          <a:p>
            <a:endParaRPr lang="en-US" sz="2200" b="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15842" name="Rectangle 2"/>
          <p:cNvSpPr>
            <a:spLocks noGrp="1" noChangeArrowheads="1"/>
          </p:cNvSpPr>
          <p:nvPr>
            <p:ph type="title"/>
          </p:nvPr>
        </p:nvSpPr>
        <p:spPr>
          <a:xfrm>
            <a:off x="685800" y="0"/>
            <a:ext cx="7772400" cy="1143000"/>
          </a:xfrm>
          <a:noFill/>
          <a:ln/>
        </p:spPr>
        <p:txBody>
          <a:bodyPr/>
          <a:lstStyle/>
          <a:p>
            <a:r>
              <a:rPr lang="en-US" altLang="ja-JP" sz="3200"/>
              <a:t>Categorization: How?</a:t>
            </a:r>
            <a:endParaRPr lang="en-US" sz="3200"/>
          </a:p>
        </p:txBody>
      </p:sp>
      <p:sp>
        <p:nvSpPr>
          <p:cNvPr id="1315843" name="Text Box 3"/>
          <p:cNvSpPr txBox="1">
            <a:spLocks noChangeArrowheads="1"/>
          </p:cNvSpPr>
          <p:nvPr/>
        </p:nvSpPr>
        <p:spPr bwMode="auto">
          <a:xfrm>
            <a:off x="228600" y="990600"/>
            <a:ext cx="8915400" cy="457200"/>
          </a:xfrm>
          <a:prstGeom prst="rect">
            <a:avLst/>
          </a:prstGeom>
          <a:noFill/>
          <a:ln w="9525">
            <a:noFill/>
            <a:miter lim="800000"/>
            <a:headEnd/>
            <a:tailEnd/>
          </a:ln>
        </p:spPr>
        <p:txBody>
          <a:bodyPr>
            <a:prstTxWarp prst="textNoShape">
              <a:avLst/>
            </a:prstTxWarp>
            <a:spAutoFit/>
          </a:bodyPr>
          <a:lstStyle/>
          <a:p>
            <a:r>
              <a:rPr lang="en-US" b="0"/>
              <a:t>How might children initially learn what categories words are?</a:t>
            </a:r>
          </a:p>
        </p:txBody>
      </p:sp>
      <p:sp>
        <p:nvSpPr>
          <p:cNvPr id="1315844" name="Text Box 4"/>
          <p:cNvSpPr txBox="1">
            <a:spLocks noChangeArrowheads="1"/>
          </p:cNvSpPr>
          <p:nvPr/>
        </p:nvSpPr>
        <p:spPr bwMode="auto">
          <a:xfrm>
            <a:off x="304800" y="1600200"/>
            <a:ext cx="8382000" cy="3776663"/>
          </a:xfrm>
          <a:prstGeom prst="rect">
            <a:avLst/>
          </a:prstGeom>
          <a:noFill/>
          <a:ln w="9525">
            <a:noFill/>
            <a:miter lim="800000"/>
            <a:headEnd/>
            <a:tailEnd/>
          </a:ln>
        </p:spPr>
        <p:txBody>
          <a:bodyPr>
            <a:prstTxWarp prst="textNoShape">
              <a:avLst/>
            </a:prstTxWarp>
            <a:spAutoFit/>
          </a:bodyPr>
          <a:lstStyle/>
          <a:p>
            <a:r>
              <a:rPr lang="en-US" sz="2200" b="0">
                <a:solidFill>
                  <a:schemeClr val="tx2"/>
                </a:solidFill>
              </a:rPr>
              <a:t>Idea 1: Deriving Categories from Semantic Information =</a:t>
            </a:r>
          </a:p>
          <a:p>
            <a:r>
              <a:rPr lang="en-US" sz="2200" b="0">
                <a:solidFill>
                  <a:schemeClr val="tx2"/>
                </a:solidFill>
              </a:rPr>
              <a:t>   Semantic Bootstrapping Hypothesis (Pinker 1984)</a:t>
            </a:r>
            <a:endParaRPr lang="en-US" sz="2200" b="0"/>
          </a:p>
          <a:p>
            <a:endParaRPr lang="en-US" sz="2200" b="0"/>
          </a:p>
          <a:p>
            <a:r>
              <a:rPr lang="en-US" sz="2200" b="0"/>
              <a:t>   Children can initially determine a word’s category by observing what kind of entity in the world it refers to.</a:t>
            </a:r>
          </a:p>
          <a:p>
            <a:endParaRPr lang="en-US" sz="2200" b="0"/>
          </a:p>
          <a:p>
            <a:r>
              <a:rPr lang="en-US" sz="2200" b="0"/>
              <a:t>objects, substance = noun		action = verb</a:t>
            </a:r>
          </a:p>
          <a:p>
            <a:r>
              <a:rPr lang="en-US" sz="2200" b="0"/>
              <a:t>(</a:t>
            </a:r>
            <a:r>
              <a:rPr lang="en-US" sz="2200" b="0" i="1"/>
              <a:t>goblins, glitter</a:t>
            </a:r>
            <a:r>
              <a:rPr lang="en-US" sz="2200" b="0"/>
              <a:t>)			(</a:t>
            </a:r>
            <a:r>
              <a:rPr lang="en-US" sz="2200" b="0" i="1"/>
              <a:t>steal, sing</a:t>
            </a:r>
            <a:r>
              <a:rPr lang="en-US" sz="2200" b="0"/>
              <a:t>)</a:t>
            </a:r>
          </a:p>
          <a:p>
            <a:endParaRPr lang="en-US" sz="2200" b="0"/>
          </a:p>
          <a:p>
            <a:r>
              <a:rPr lang="en-US" sz="2200" b="0"/>
              <a:t>		property = adjective</a:t>
            </a:r>
          </a:p>
          <a:p>
            <a:r>
              <a:rPr lang="en-US" sz="2200" b="0"/>
              <a:t>		(</a:t>
            </a:r>
            <a:r>
              <a:rPr lang="en-US" sz="2200" b="0" i="1"/>
              <a:t>shiny, stinky</a:t>
            </a:r>
            <a:r>
              <a:rPr lang="en-US" sz="2200" b="0"/>
              <a:t>)</a:t>
            </a:r>
          </a:p>
        </p:txBody>
      </p:sp>
      <p:pic>
        <p:nvPicPr>
          <p:cNvPr id="1315845" name="Picture 5"/>
          <p:cNvPicPr>
            <a:picLocks noChangeAspect="1" noChangeArrowheads="1"/>
          </p:cNvPicPr>
          <p:nvPr/>
        </p:nvPicPr>
        <p:blipFill>
          <a:blip r:embed="rId3"/>
          <a:srcRect/>
          <a:stretch>
            <a:fillRect/>
          </a:stretch>
        </p:blipFill>
        <p:spPr bwMode="auto">
          <a:xfrm>
            <a:off x="6934200" y="4191000"/>
            <a:ext cx="1676400" cy="1066800"/>
          </a:xfrm>
          <a:prstGeom prst="rect">
            <a:avLst/>
          </a:prstGeom>
          <a:noFill/>
          <a:ln w="9525">
            <a:noFill/>
            <a:miter lim="800000"/>
            <a:headEnd/>
            <a:tailEnd/>
          </a:ln>
          <a:effectLst/>
        </p:spPr>
      </p:pic>
      <p:sp>
        <p:nvSpPr>
          <p:cNvPr id="1315846" name="Text Box 6"/>
          <p:cNvSpPr txBox="1">
            <a:spLocks noChangeArrowheads="1"/>
          </p:cNvSpPr>
          <p:nvPr/>
        </p:nvSpPr>
        <p:spPr bwMode="auto">
          <a:xfrm>
            <a:off x="304800" y="5715000"/>
            <a:ext cx="8382000" cy="1096963"/>
          </a:xfrm>
          <a:prstGeom prst="rect">
            <a:avLst/>
          </a:prstGeom>
          <a:noFill/>
          <a:ln w="9525">
            <a:noFill/>
            <a:miter lim="800000"/>
            <a:headEnd/>
            <a:tailEnd/>
          </a:ln>
        </p:spPr>
        <p:txBody>
          <a:bodyPr>
            <a:prstTxWarp prst="textNoShape">
              <a:avLst/>
            </a:prstTxWarp>
            <a:spAutoFit/>
          </a:bodyPr>
          <a:lstStyle/>
          <a:p>
            <a:r>
              <a:rPr lang="en-US" sz="2200" b="0">
                <a:solidFill>
                  <a:schemeClr val="tx2"/>
                </a:solidFill>
              </a:rPr>
              <a:t>The word’s meaning is then linked to innate grammatical category knowledge (nouns are objects/substances, verb are actions, adjectives are properties)</a:t>
            </a:r>
            <a:endParaRPr lang="en-US" sz="2200" b="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17890" name="Rectangle 2"/>
          <p:cNvSpPr>
            <a:spLocks noGrp="1" noChangeArrowheads="1"/>
          </p:cNvSpPr>
          <p:nvPr>
            <p:ph type="title"/>
          </p:nvPr>
        </p:nvSpPr>
        <p:spPr>
          <a:xfrm>
            <a:off x="685800" y="0"/>
            <a:ext cx="7772400" cy="1143000"/>
          </a:xfrm>
          <a:noFill/>
          <a:ln/>
        </p:spPr>
        <p:txBody>
          <a:bodyPr/>
          <a:lstStyle/>
          <a:p>
            <a:r>
              <a:rPr lang="en-US" altLang="ja-JP" sz="3200"/>
              <a:t>Semantic Bootstrapping Hypothesis:</a:t>
            </a:r>
            <a:br>
              <a:rPr lang="en-US" altLang="ja-JP" sz="3200"/>
            </a:br>
            <a:r>
              <a:rPr lang="en-US" altLang="ja-JP" sz="3200"/>
              <a:t>Problem</a:t>
            </a:r>
            <a:endParaRPr lang="en-US" sz="3200"/>
          </a:p>
        </p:txBody>
      </p:sp>
      <p:sp>
        <p:nvSpPr>
          <p:cNvPr id="1317891" name="Text Box 3"/>
          <p:cNvSpPr txBox="1">
            <a:spLocks noChangeArrowheads="1"/>
          </p:cNvSpPr>
          <p:nvPr/>
        </p:nvSpPr>
        <p:spPr bwMode="auto">
          <a:xfrm>
            <a:off x="228600" y="1524000"/>
            <a:ext cx="6934200" cy="1917700"/>
          </a:xfrm>
          <a:prstGeom prst="rect">
            <a:avLst/>
          </a:prstGeom>
          <a:noFill/>
          <a:ln w="9525">
            <a:noFill/>
            <a:miter lim="800000"/>
            <a:headEnd/>
            <a:tailEnd/>
          </a:ln>
        </p:spPr>
        <p:txBody>
          <a:bodyPr>
            <a:prstTxWarp prst="textNoShape">
              <a:avLst/>
            </a:prstTxWarp>
            <a:spAutoFit/>
          </a:bodyPr>
          <a:lstStyle/>
          <a:p>
            <a:r>
              <a:rPr lang="en-US" b="0"/>
              <a:t>Mapping rules are not perfect</a:t>
            </a:r>
          </a:p>
          <a:p>
            <a:r>
              <a:rPr lang="en-US" b="0"/>
              <a:t>   Ex: not all action-like words are verbs</a:t>
            </a:r>
          </a:p>
          <a:p>
            <a:endParaRPr lang="en-US" b="0"/>
          </a:p>
          <a:p>
            <a:r>
              <a:rPr lang="en-US" b="0"/>
              <a:t>“</a:t>
            </a:r>
            <a:r>
              <a:rPr lang="en-US" b="0">
                <a:solidFill>
                  <a:schemeClr val="accent2"/>
                </a:solidFill>
              </a:rPr>
              <a:t>bouncy</a:t>
            </a:r>
            <a:r>
              <a:rPr lang="en-US" b="0"/>
              <a:t>”, “a </a:t>
            </a:r>
            <a:r>
              <a:rPr lang="en-US" b="0">
                <a:solidFill>
                  <a:schemeClr val="folHlink"/>
                </a:solidFill>
              </a:rPr>
              <a:t>kick</a:t>
            </a:r>
            <a:r>
              <a:rPr lang="en-US" b="0"/>
              <a:t>” </a:t>
            </a:r>
          </a:p>
          <a:p>
            <a:r>
              <a:rPr lang="en-US" b="0"/>
              <a:t>   action-like meaning, but they’re not verbs</a:t>
            </a:r>
          </a:p>
        </p:txBody>
      </p:sp>
      <p:pic>
        <p:nvPicPr>
          <p:cNvPr id="1317892" name="Picture 4"/>
          <p:cNvPicPr>
            <a:picLocks noChangeAspect="1" noChangeArrowheads="1"/>
          </p:cNvPicPr>
          <p:nvPr/>
        </p:nvPicPr>
        <p:blipFill>
          <a:blip r:embed="rId3"/>
          <a:srcRect/>
          <a:stretch>
            <a:fillRect/>
          </a:stretch>
        </p:blipFill>
        <p:spPr bwMode="auto">
          <a:xfrm>
            <a:off x="6400800" y="2590800"/>
            <a:ext cx="1219200" cy="1219200"/>
          </a:xfrm>
          <a:prstGeom prst="rect">
            <a:avLst/>
          </a:prstGeom>
          <a:noFill/>
          <a:ln w="9525">
            <a:noFill/>
            <a:miter lim="800000"/>
            <a:headEnd/>
            <a:tailEnd/>
          </a:ln>
          <a:effectLst/>
        </p:spPr>
      </p:pic>
      <p:sp>
        <p:nvSpPr>
          <p:cNvPr id="1317893" name="Text Box 5"/>
          <p:cNvSpPr txBox="1">
            <a:spLocks noChangeArrowheads="1"/>
          </p:cNvSpPr>
          <p:nvPr/>
        </p:nvSpPr>
        <p:spPr bwMode="auto">
          <a:xfrm>
            <a:off x="228600" y="4876800"/>
            <a:ext cx="8915400" cy="1552575"/>
          </a:xfrm>
          <a:prstGeom prst="rect">
            <a:avLst/>
          </a:prstGeom>
          <a:noFill/>
          <a:ln w="9525">
            <a:noFill/>
            <a:miter lim="800000"/>
            <a:headEnd/>
            <a:tailEnd/>
          </a:ln>
        </p:spPr>
        <p:txBody>
          <a:bodyPr>
            <a:prstTxWarp prst="textNoShape">
              <a:avLst/>
            </a:prstTxWarp>
            <a:spAutoFit/>
          </a:bodyPr>
          <a:lstStyle/>
          <a:p>
            <a:r>
              <a:rPr lang="en-US" b="0"/>
              <a:t>   Ex: not all property-like words are adjectives</a:t>
            </a:r>
          </a:p>
          <a:p>
            <a:endParaRPr lang="en-US" b="0"/>
          </a:p>
          <a:p>
            <a:r>
              <a:rPr lang="en-US" b="0"/>
              <a:t>“they are </a:t>
            </a:r>
            <a:r>
              <a:rPr lang="en-US" b="0">
                <a:solidFill>
                  <a:schemeClr val="tx2"/>
                </a:solidFill>
              </a:rPr>
              <a:t>shining</a:t>
            </a:r>
            <a:r>
              <a:rPr lang="en-US" b="0"/>
              <a:t> brightly”, “they </a:t>
            </a:r>
            <a:r>
              <a:rPr lang="en-US" b="0">
                <a:solidFill>
                  <a:schemeClr val="tx2"/>
                </a:solidFill>
              </a:rPr>
              <a:t>glitter</a:t>
            </a:r>
            <a:r>
              <a:rPr lang="en-US" b="0"/>
              <a:t>” </a:t>
            </a:r>
          </a:p>
          <a:p>
            <a:r>
              <a:rPr lang="en-US" b="0"/>
              <a:t>   seem to be referring to properties, but these aren’t adjectives</a:t>
            </a:r>
          </a:p>
        </p:txBody>
      </p:sp>
      <p:pic>
        <p:nvPicPr>
          <p:cNvPr id="1317894" name="Picture 6"/>
          <p:cNvPicPr>
            <a:picLocks noChangeAspect="1" noChangeArrowheads="1"/>
          </p:cNvPicPr>
          <p:nvPr/>
        </p:nvPicPr>
        <p:blipFill>
          <a:blip r:embed="rId4"/>
          <a:srcRect/>
          <a:stretch>
            <a:fillRect/>
          </a:stretch>
        </p:blipFill>
        <p:spPr bwMode="auto">
          <a:xfrm>
            <a:off x="914400" y="3505200"/>
            <a:ext cx="1392238" cy="1068388"/>
          </a:xfrm>
          <a:prstGeom prst="rect">
            <a:avLst/>
          </a:prstGeom>
          <a:noFill/>
          <a:ln w="9525">
            <a:noFill/>
            <a:miter lim="800000"/>
            <a:headEnd/>
            <a:tailEnd/>
          </a:ln>
          <a:effectLst/>
        </p:spPr>
      </p:pic>
      <p:pic>
        <p:nvPicPr>
          <p:cNvPr id="1317896" name="Picture 8"/>
          <p:cNvPicPr>
            <a:picLocks noChangeAspect="1" noChangeArrowheads="1"/>
          </p:cNvPicPr>
          <p:nvPr/>
        </p:nvPicPr>
        <p:blipFill>
          <a:blip r:embed="rId5"/>
          <a:srcRect/>
          <a:stretch>
            <a:fillRect/>
          </a:stretch>
        </p:blipFill>
        <p:spPr bwMode="auto">
          <a:xfrm>
            <a:off x="7391400" y="4648200"/>
            <a:ext cx="1322388" cy="13223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19938" name="Rectangle 2"/>
          <p:cNvSpPr>
            <a:spLocks noGrp="1" noChangeArrowheads="1"/>
          </p:cNvSpPr>
          <p:nvPr>
            <p:ph type="title"/>
          </p:nvPr>
        </p:nvSpPr>
        <p:spPr>
          <a:xfrm>
            <a:off x="685800" y="0"/>
            <a:ext cx="7772400" cy="1143000"/>
          </a:xfrm>
          <a:noFill/>
          <a:ln/>
        </p:spPr>
        <p:txBody>
          <a:bodyPr/>
          <a:lstStyle/>
          <a:p>
            <a:r>
              <a:rPr lang="en-US" altLang="ja-JP" sz="3200"/>
              <a:t>Categorization: How?</a:t>
            </a:r>
            <a:endParaRPr lang="en-US" sz="3200"/>
          </a:p>
        </p:txBody>
      </p:sp>
      <p:sp>
        <p:nvSpPr>
          <p:cNvPr id="1319939" name="Text Box 3"/>
          <p:cNvSpPr txBox="1">
            <a:spLocks noChangeArrowheads="1"/>
          </p:cNvSpPr>
          <p:nvPr/>
        </p:nvSpPr>
        <p:spPr bwMode="auto">
          <a:xfrm>
            <a:off x="228600" y="990600"/>
            <a:ext cx="8382000" cy="457200"/>
          </a:xfrm>
          <a:prstGeom prst="rect">
            <a:avLst/>
          </a:prstGeom>
          <a:noFill/>
          <a:ln w="9525">
            <a:noFill/>
            <a:miter lim="800000"/>
            <a:headEnd/>
            <a:tailEnd/>
          </a:ln>
        </p:spPr>
        <p:txBody>
          <a:bodyPr>
            <a:prstTxWarp prst="textNoShape">
              <a:avLst/>
            </a:prstTxWarp>
            <a:spAutoFit/>
          </a:bodyPr>
          <a:lstStyle/>
          <a:p>
            <a:r>
              <a:rPr lang="en-US" b="0"/>
              <a:t>Idea 2: Distributional Learning</a:t>
            </a:r>
          </a:p>
        </p:txBody>
      </p:sp>
      <p:sp>
        <p:nvSpPr>
          <p:cNvPr id="1319940" name="Text Box 4"/>
          <p:cNvSpPr txBox="1">
            <a:spLocks noChangeArrowheads="1"/>
          </p:cNvSpPr>
          <p:nvPr/>
        </p:nvSpPr>
        <p:spPr bwMode="auto">
          <a:xfrm>
            <a:off x="304800" y="1524000"/>
            <a:ext cx="8686800" cy="822325"/>
          </a:xfrm>
          <a:prstGeom prst="rect">
            <a:avLst/>
          </a:prstGeom>
          <a:noFill/>
          <a:ln w="9525">
            <a:noFill/>
            <a:miter lim="800000"/>
            <a:headEnd/>
            <a:tailEnd/>
          </a:ln>
        </p:spPr>
        <p:txBody>
          <a:bodyPr>
            <a:prstTxWarp prst="textNoShape">
              <a:avLst/>
            </a:prstTxWarp>
            <a:spAutoFit/>
          </a:bodyPr>
          <a:lstStyle/>
          <a:p>
            <a:r>
              <a:rPr lang="en-US" b="0"/>
              <a:t>   Children can initially determine a word’s category by </a:t>
            </a:r>
            <a:r>
              <a:rPr lang="en-US" b="0">
                <a:solidFill>
                  <a:schemeClr val="bg2"/>
                </a:solidFill>
              </a:rPr>
              <a:t>observing the linguistic environments in which words appear</a:t>
            </a:r>
            <a:r>
              <a:rPr lang="en-US" b="0"/>
              <a:t>.</a:t>
            </a:r>
          </a:p>
        </p:txBody>
      </p:sp>
      <p:sp>
        <p:nvSpPr>
          <p:cNvPr id="1319941" name="Rectangle 5"/>
          <p:cNvSpPr>
            <a:spLocks noChangeArrowheads="1"/>
          </p:cNvSpPr>
          <p:nvPr/>
        </p:nvSpPr>
        <p:spPr bwMode="auto">
          <a:xfrm>
            <a:off x="685800" y="2971800"/>
            <a:ext cx="2997200" cy="457200"/>
          </a:xfrm>
          <a:prstGeom prst="rect">
            <a:avLst/>
          </a:prstGeom>
          <a:noFill/>
          <a:ln w="9525">
            <a:noFill/>
            <a:miter lim="800000"/>
            <a:headEnd/>
            <a:tailEnd/>
          </a:ln>
        </p:spPr>
        <p:txBody>
          <a:bodyPr wrap="none">
            <a:prstTxWarp prst="textNoShape">
              <a:avLst/>
            </a:prstTxWarp>
            <a:spAutoFit/>
          </a:bodyPr>
          <a:lstStyle/>
          <a:p>
            <a:r>
              <a:rPr lang="en-US" b="0">
                <a:ea typeface="Osaka" pitchFamily="-1" charset="-128"/>
                <a:cs typeface="Osaka" pitchFamily="-1" charset="-128"/>
              </a:rPr>
              <a:t>Kitten</a:t>
            </a:r>
            <a:r>
              <a:rPr lang="en-US" b="0">
                <a:solidFill>
                  <a:schemeClr val="folHlink"/>
                </a:solidFill>
                <a:ea typeface="Osaka" pitchFamily="-1" charset="-128"/>
                <a:cs typeface="Osaka" pitchFamily="-1" charset="-128"/>
              </a:rPr>
              <a:t>s are</a:t>
            </a:r>
            <a:r>
              <a:rPr lang="en-US" b="0">
                <a:ea typeface="Osaka" pitchFamily="-1" charset="-128"/>
                <a:cs typeface="Osaka" pitchFamily="-1" charset="-128"/>
              </a:rPr>
              <a:t> adorable.</a:t>
            </a:r>
          </a:p>
        </p:txBody>
      </p:sp>
      <p:sp>
        <p:nvSpPr>
          <p:cNvPr id="1319942" name="Rectangle 6"/>
          <p:cNvSpPr>
            <a:spLocks noChangeArrowheads="1"/>
          </p:cNvSpPr>
          <p:nvPr/>
        </p:nvSpPr>
        <p:spPr bwMode="auto">
          <a:xfrm>
            <a:off x="1219200" y="4572000"/>
            <a:ext cx="3216275" cy="457200"/>
          </a:xfrm>
          <a:prstGeom prst="rect">
            <a:avLst/>
          </a:prstGeom>
          <a:noFill/>
          <a:ln w="9525">
            <a:noFill/>
            <a:miter lim="800000"/>
            <a:headEnd/>
            <a:tailEnd/>
          </a:ln>
        </p:spPr>
        <p:txBody>
          <a:bodyPr wrap="none">
            <a:prstTxWarp prst="textNoShape">
              <a:avLst/>
            </a:prstTxWarp>
            <a:spAutoFit/>
          </a:bodyPr>
          <a:lstStyle/>
          <a:p>
            <a:r>
              <a:rPr lang="en-US" b="0">
                <a:ea typeface="Osaka" pitchFamily="-1" charset="-128"/>
                <a:cs typeface="Osaka" pitchFamily="-1" charset="-128"/>
              </a:rPr>
              <a:t>I</a:t>
            </a:r>
            <a:r>
              <a:rPr lang="en-US" b="0">
                <a:solidFill>
                  <a:schemeClr val="tx2"/>
                </a:solidFill>
                <a:ea typeface="Osaka" pitchFamily="-1" charset="-128"/>
                <a:cs typeface="Osaka" pitchFamily="-1" charset="-128"/>
              </a:rPr>
              <a:t> </a:t>
            </a:r>
            <a:r>
              <a:rPr lang="en-US" b="0">
                <a:ea typeface="Osaka" pitchFamily="-1" charset="-128"/>
                <a:cs typeface="Osaka" pitchFamily="-1" charset="-128"/>
              </a:rPr>
              <a:t>like the silli</a:t>
            </a:r>
            <a:r>
              <a:rPr lang="en-US" b="0">
                <a:solidFill>
                  <a:schemeClr val="accent2"/>
                </a:solidFill>
                <a:ea typeface="Osaka" pitchFamily="-1" charset="-128"/>
                <a:cs typeface="Osaka" pitchFamily="-1" charset="-128"/>
              </a:rPr>
              <a:t>est</a:t>
            </a:r>
            <a:r>
              <a:rPr lang="en-US" b="0">
                <a:ea typeface="Osaka" pitchFamily="-1" charset="-128"/>
                <a:cs typeface="Osaka" pitchFamily="-1" charset="-128"/>
              </a:rPr>
              <a:t> </a:t>
            </a:r>
            <a:r>
              <a:rPr lang="en-US" b="0">
                <a:solidFill>
                  <a:schemeClr val="accent2"/>
                </a:solidFill>
                <a:ea typeface="Osaka" pitchFamily="-1" charset="-128"/>
                <a:cs typeface="Osaka" pitchFamily="-1" charset="-128"/>
              </a:rPr>
              <a:t>goblin</a:t>
            </a:r>
            <a:r>
              <a:rPr lang="en-US" b="0">
                <a:ea typeface="Osaka" pitchFamily="-1" charset="-128"/>
                <a:cs typeface="Osaka" pitchFamily="-1" charset="-128"/>
              </a:rPr>
              <a:t>.</a:t>
            </a:r>
            <a:endParaRPr lang="en-US" b="0">
              <a:solidFill>
                <a:schemeClr val="folHlink"/>
              </a:solidFill>
              <a:ea typeface="Osaka" pitchFamily="-1" charset="-128"/>
              <a:cs typeface="Osaka" pitchFamily="-1" charset="-128"/>
            </a:endParaRPr>
          </a:p>
        </p:txBody>
      </p:sp>
      <p:sp>
        <p:nvSpPr>
          <p:cNvPr id="1319943" name="Rectangle 7"/>
          <p:cNvSpPr>
            <a:spLocks noChangeArrowheads="1"/>
          </p:cNvSpPr>
          <p:nvPr/>
        </p:nvSpPr>
        <p:spPr bwMode="auto">
          <a:xfrm>
            <a:off x="2438400" y="3810000"/>
            <a:ext cx="5318125" cy="457200"/>
          </a:xfrm>
          <a:prstGeom prst="rect">
            <a:avLst/>
          </a:prstGeom>
          <a:noFill/>
          <a:ln w="9525">
            <a:noFill/>
            <a:miter lim="800000"/>
            <a:headEnd/>
            <a:tailEnd/>
          </a:ln>
        </p:spPr>
        <p:txBody>
          <a:bodyPr wrap="none">
            <a:prstTxWarp prst="textNoShape">
              <a:avLst/>
            </a:prstTxWarp>
            <a:spAutoFit/>
          </a:bodyPr>
          <a:lstStyle/>
          <a:p>
            <a:r>
              <a:rPr lang="en-US" b="0">
                <a:ea typeface="Osaka" pitchFamily="-1" charset="-128"/>
                <a:cs typeface="Osaka" pitchFamily="-1" charset="-128"/>
              </a:rPr>
              <a:t>Sarah </a:t>
            </a:r>
            <a:r>
              <a:rPr lang="en-US" b="0">
                <a:solidFill>
                  <a:schemeClr val="tx2"/>
                </a:solidFill>
                <a:ea typeface="Osaka" pitchFamily="-1" charset="-128"/>
                <a:cs typeface="Osaka" pitchFamily="-1" charset="-128"/>
              </a:rPr>
              <a:t>was</a:t>
            </a:r>
            <a:r>
              <a:rPr lang="en-US" b="0">
                <a:ea typeface="Osaka" pitchFamily="-1" charset="-128"/>
                <a:cs typeface="Osaka" pitchFamily="-1" charset="-128"/>
              </a:rPr>
              <a:t> stand</a:t>
            </a:r>
            <a:r>
              <a:rPr lang="en-US" b="0">
                <a:solidFill>
                  <a:schemeClr val="tx2"/>
                </a:solidFill>
                <a:ea typeface="Osaka" pitchFamily="-1" charset="-128"/>
                <a:cs typeface="Osaka" pitchFamily="-1" charset="-128"/>
              </a:rPr>
              <a:t>ing</a:t>
            </a:r>
            <a:r>
              <a:rPr lang="en-US" b="0">
                <a:ea typeface="Osaka" pitchFamily="-1" charset="-128"/>
                <a:cs typeface="Osaka" pitchFamily="-1" charset="-128"/>
              </a:rPr>
              <a:t> very close to him.</a:t>
            </a:r>
          </a:p>
        </p:txBody>
      </p:sp>
      <p:sp>
        <p:nvSpPr>
          <p:cNvPr id="1319944" name="Rectangle 8"/>
          <p:cNvSpPr>
            <a:spLocks noChangeArrowheads="1"/>
          </p:cNvSpPr>
          <p:nvPr/>
        </p:nvSpPr>
        <p:spPr bwMode="auto">
          <a:xfrm>
            <a:off x="381000" y="5562600"/>
            <a:ext cx="8096250" cy="457200"/>
          </a:xfrm>
          <a:prstGeom prst="rect">
            <a:avLst/>
          </a:prstGeom>
          <a:noFill/>
          <a:ln w="9525">
            <a:noFill/>
            <a:miter lim="800000"/>
            <a:headEnd/>
            <a:tailEnd/>
          </a:ln>
        </p:spPr>
        <p:txBody>
          <a:bodyPr wrap="none">
            <a:prstTxWarp prst="textNoShape">
              <a:avLst/>
            </a:prstTxWarp>
            <a:spAutoFit/>
          </a:bodyPr>
          <a:lstStyle/>
          <a:p>
            <a:r>
              <a:rPr lang="en-US" b="0">
                <a:ea typeface="Osaka" pitchFamily="-1" charset="-128"/>
                <a:cs typeface="Osaka" pitchFamily="-1" charset="-128"/>
              </a:rPr>
              <a:t>The king said that no girls would </a:t>
            </a:r>
            <a:r>
              <a:rPr lang="en-US" b="0">
                <a:solidFill>
                  <a:schemeClr val="hlink"/>
                </a:solidFill>
                <a:ea typeface="Osaka" pitchFamily="-1" charset="-128"/>
                <a:cs typeface="Osaka" pitchFamily="-1" charset="-128"/>
              </a:rPr>
              <a:t>get</a:t>
            </a:r>
            <a:r>
              <a:rPr lang="en-US" b="0">
                <a:ea typeface="Osaka" pitchFamily="-1" charset="-128"/>
                <a:cs typeface="Osaka" pitchFamily="-1" charset="-128"/>
              </a:rPr>
              <a:t> through </a:t>
            </a:r>
            <a:r>
              <a:rPr lang="en-US" b="0">
                <a:solidFill>
                  <a:schemeClr val="hlink"/>
                </a:solidFill>
                <a:ea typeface="Osaka" pitchFamily="-1" charset="-128"/>
                <a:cs typeface="Osaka" pitchFamily="-1" charset="-128"/>
              </a:rPr>
              <a:t>the Labyrinth.</a:t>
            </a:r>
            <a:endParaRPr lang="en-US" b="0">
              <a:solidFill>
                <a:srgbClr val="F150DD"/>
              </a:solidFill>
              <a:ea typeface="Osaka" pitchFamily="-1" charset="-128"/>
              <a:cs typeface="Osaka" pitchFamily="-1" charset="-128"/>
            </a:endParaRPr>
          </a:p>
        </p:txBody>
      </p:sp>
      <p:sp>
        <p:nvSpPr>
          <p:cNvPr id="1319945" name="Text Box 9"/>
          <p:cNvSpPr txBox="1">
            <a:spLocks noChangeArrowheads="1"/>
          </p:cNvSpPr>
          <p:nvPr/>
        </p:nvSpPr>
        <p:spPr bwMode="auto">
          <a:xfrm>
            <a:off x="3794125" y="2638425"/>
            <a:ext cx="922338" cy="466725"/>
          </a:xfrm>
          <a:prstGeom prst="rect">
            <a:avLst/>
          </a:prstGeom>
          <a:noFill/>
          <a:ln w="9525">
            <a:solidFill>
              <a:schemeClr val="folHlink"/>
            </a:solidFill>
            <a:miter lim="800000"/>
            <a:headEnd/>
            <a:tailEnd/>
          </a:ln>
        </p:spPr>
        <p:txBody>
          <a:bodyPr wrap="none">
            <a:prstTxWarp prst="textNoShape">
              <a:avLst/>
            </a:prstTxWarp>
            <a:spAutoFit/>
          </a:bodyPr>
          <a:lstStyle/>
          <a:p>
            <a:r>
              <a:rPr lang="en-US" b="0">
                <a:solidFill>
                  <a:schemeClr val="folHlink"/>
                </a:solidFill>
              </a:rPr>
              <a:t>Noun</a:t>
            </a:r>
          </a:p>
        </p:txBody>
      </p:sp>
      <p:sp>
        <p:nvSpPr>
          <p:cNvPr id="1319946" name="Text Box 10"/>
          <p:cNvSpPr txBox="1">
            <a:spLocks noChangeArrowheads="1"/>
          </p:cNvSpPr>
          <p:nvPr/>
        </p:nvSpPr>
        <p:spPr bwMode="auto">
          <a:xfrm>
            <a:off x="5562600" y="3352800"/>
            <a:ext cx="838200" cy="466725"/>
          </a:xfrm>
          <a:prstGeom prst="rect">
            <a:avLst/>
          </a:prstGeom>
          <a:noFill/>
          <a:ln w="9525">
            <a:solidFill>
              <a:schemeClr val="tx2"/>
            </a:solidFill>
            <a:miter lim="800000"/>
            <a:headEnd/>
            <a:tailEnd/>
          </a:ln>
        </p:spPr>
        <p:txBody>
          <a:bodyPr wrap="none">
            <a:prstTxWarp prst="textNoShape">
              <a:avLst/>
            </a:prstTxWarp>
            <a:spAutoFit/>
          </a:bodyPr>
          <a:lstStyle/>
          <a:p>
            <a:r>
              <a:rPr lang="en-US" b="0">
                <a:solidFill>
                  <a:schemeClr val="tx2"/>
                </a:solidFill>
              </a:rPr>
              <a:t>Verb</a:t>
            </a:r>
          </a:p>
        </p:txBody>
      </p:sp>
      <p:sp>
        <p:nvSpPr>
          <p:cNvPr id="1319947" name="Text Box 11"/>
          <p:cNvSpPr txBox="1">
            <a:spLocks noChangeArrowheads="1"/>
          </p:cNvSpPr>
          <p:nvPr/>
        </p:nvSpPr>
        <p:spPr bwMode="auto">
          <a:xfrm>
            <a:off x="4648200" y="4572000"/>
            <a:ext cx="1430338" cy="466725"/>
          </a:xfrm>
          <a:prstGeom prst="rect">
            <a:avLst/>
          </a:prstGeom>
          <a:noFill/>
          <a:ln w="9525">
            <a:solidFill>
              <a:schemeClr val="accent2"/>
            </a:solidFill>
            <a:miter lim="800000"/>
            <a:headEnd/>
            <a:tailEnd/>
          </a:ln>
        </p:spPr>
        <p:txBody>
          <a:bodyPr wrap="none">
            <a:prstTxWarp prst="textNoShape">
              <a:avLst/>
            </a:prstTxWarp>
            <a:spAutoFit/>
          </a:bodyPr>
          <a:lstStyle/>
          <a:p>
            <a:r>
              <a:rPr lang="en-US" b="0">
                <a:solidFill>
                  <a:schemeClr val="accent2"/>
                </a:solidFill>
              </a:rPr>
              <a:t>Adjective</a:t>
            </a:r>
          </a:p>
        </p:txBody>
      </p:sp>
      <p:sp>
        <p:nvSpPr>
          <p:cNvPr id="1319948" name="Text Box 12"/>
          <p:cNvSpPr txBox="1">
            <a:spLocks noChangeArrowheads="1"/>
          </p:cNvSpPr>
          <p:nvPr/>
        </p:nvSpPr>
        <p:spPr bwMode="auto">
          <a:xfrm>
            <a:off x="4953000" y="6096000"/>
            <a:ext cx="1719263" cy="466725"/>
          </a:xfrm>
          <a:prstGeom prst="rect">
            <a:avLst/>
          </a:prstGeom>
          <a:noFill/>
          <a:ln w="9525">
            <a:solidFill>
              <a:schemeClr val="hlink"/>
            </a:solidFill>
            <a:miter lim="800000"/>
            <a:headEnd/>
            <a:tailEnd/>
          </a:ln>
        </p:spPr>
        <p:txBody>
          <a:bodyPr wrap="none">
            <a:prstTxWarp prst="textNoShape">
              <a:avLst/>
            </a:prstTxWarp>
            <a:spAutoFit/>
          </a:bodyPr>
          <a:lstStyle/>
          <a:p>
            <a:r>
              <a:rPr lang="en-US" b="0">
                <a:solidFill>
                  <a:schemeClr val="hlink"/>
                </a:solidFill>
              </a:rPr>
              <a:t>Preposition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21986" name="Rectangle 2"/>
          <p:cNvSpPr>
            <a:spLocks noGrp="1" noChangeArrowheads="1"/>
          </p:cNvSpPr>
          <p:nvPr>
            <p:ph type="title"/>
          </p:nvPr>
        </p:nvSpPr>
        <p:spPr>
          <a:xfrm>
            <a:off x="0" y="0"/>
            <a:ext cx="9144000" cy="1143000"/>
          </a:xfrm>
          <a:noFill/>
          <a:ln/>
        </p:spPr>
        <p:txBody>
          <a:bodyPr/>
          <a:lstStyle/>
          <a:p>
            <a:r>
              <a:rPr lang="en-US" altLang="ja-JP" sz="2800"/>
              <a:t>Are children sensitive to distributional information?</a:t>
            </a:r>
            <a:endParaRPr lang="en-US" sz="3200"/>
          </a:p>
        </p:txBody>
      </p:sp>
      <p:sp>
        <p:nvSpPr>
          <p:cNvPr id="1321987" name="Text Box 3"/>
          <p:cNvSpPr txBox="1">
            <a:spLocks noChangeArrowheads="1"/>
          </p:cNvSpPr>
          <p:nvPr/>
        </p:nvSpPr>
        <p:spPr bwMode="auto">
          <a:xfrm>
            <a:off x="228600" y="1219200"/>
            <a:ext cx="7315200" cy="4473575"/>
          </a:xfrm>
          <a:prstGeom prst="rect">
            <a:avLst/>
          </a:prstGeom>
          <a:noFill/>
          <a:ln w="9525">
            <a:noFill/>
            <a:miter lim="800000"/>
            <a:headEnd/>
            <a:tailEnd/>
          </a:ln>
        </p:spPr>
        <p:txBody>
          <a:bodyPr>
            <a:prstTxWarp prst="textNoShape">
              <a:avLst/>
            </a:prstTxWarp>
            <a:spAutoFit/>
          </a:bodyPr>
          <a:lstStyle/>
          <a:p>
            <a:r>
              <a:rPr lang="en-US" b="0"/>
              <a:t>   Children are sensitive to the distributional properties of their native language when they’re born (Shi, Werker, &amp; Morgan 1999).</a:t>
            </a:r>
          </a:p>
          <a:p>
            <a:endParaRPr lang="en-US" altLang="ja-JP" b="0"/>
          </a:p>
          <a:p>
            <a:r>
              <a:rPr lang="en-US" altLang="ja-JP" b="0"/>
              <a:t>   15-16 month German infants can determine novel words are nouns, based on the distributional information around the novel words (Höhle et al. 2004)</a:t>
            </a:r>
          </a:p>
          <a:p>
            <a:endParaRPr lang="en-US" altLang="ja-JP" b="0"/>
          </a:p>
          <a:p>
            <a:r>
              <a:rPr lang="en-US" altLang="ja-JP" b="0"/>
              <a:t>   18-month English infants can track distributional information like </a:t>
            </a:r>
            <a:r>
              <a:rPr lang="en-US" altLang="ja-JP" b="0" i="1"/>
              <a:t>“</a:t>
            </a:r>
            <a:r>
              <a:rPr lang="en-US" altLang="ja-JP" b="0" i="1">
                <a:solidFill>
                  <a:schemeClr val="tx2"/>
                </a:solidFill>
              </a:rPr>
              <a:t>is</a:t>
            </a:r>
            <a:r>
              <a:rPr lang="en-US" altLang="ja-JP" b="0"/>
              <a:t>…</a:t>
            </a:r>
            <a:r>
              <a:rPr lang="en-US" altLang="ja-JP" b="0" i="1">
                <a:solidFill>
                  <a:schemeClr val="tx2"/>
                </a:solidFill>
              </a:rPr>
              <a:t>-ing</a:t>
            </a:r>
            <a:r>
              <a:rPr lang="en-US" altLang="ja-JP" b="0"/>
              <a:t>” to signal that a word is a verb (Santelmann &amp; Jusczyk 1998)</a:t>
            </a:r>
            <a:endParaRPr lang="en-US" b="0"/>
          </a:p>
        </p:txBody>
      </p:sp>
      <p:pic>
        <p:nvPicPr>
          <p:cNvPr id="1321988" name="Picture 4"/>
          <p:cNvPicPr>
            <a:picLocks noChangeAspect="1" noChangeArrowheads="1"/>
          </p:cNvPicPr>
          <p:nvPr/>
        </p:nvPicPr>
        <p:blipFill>
          <a:blip r:embed="rId3"/>
          <a:srcRect/>
          <a:stretch>
            <a:fillRect/>
          </a:stretch>
        </p:blipFill>
        <p:spPr bwMode="auto">
          <a:xfrm>
            <a:off x="7620000" y="838200"/>
            <a:ext cx="1319213" cy="13287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24034" name="Rectangle 2"/>
          <p:cNvSpPr>
            <a:spLocks noGrp="1" noChangeArrowheads="1"/>
          </p:cNvSpPr>
          <p:nvPr>
            <p:ph type="title"/>
          </p:nvPr>
        </p:nvSpPr>
        <p:spPr>
          <a:xfrm>
            <a:off x="0" y="0"/>
            <a:ext cx="9144000" cy="1143000"/>
          </a:xfrm>
        </p:spPr>
        <p:txBody>
          <a:bodyPr/>
          <a:lstStyle/>
          <a:p>
            <a:r>
              <a:rPr lang="en-US" sz="3200"/>
              <a:t>Mintz 2003: Is distributional information enough?</a:t>
            </a:r>
          </a:p>
        </p:txBody>
      </p:sp>
      <p:sp>
        <p:nvSpPr>
          <p:cNvPr id="1324035" name="Rectangle 3"/>
          <p:cNvSpPr>
            <a:spLocks noGrp="1" noChangeArrowheads="1"/>
          </p:cNvSpPr>
          <p:nvPr>
            <p:ph type="body" idx="1"/>
          </p:nvPr>
        </p:nvSpPr>
        <p:spPr>
          <a:xfrm>
            <a:off x="228600" y="1524000"/>
            <a:ext cx="8763000" cy="4114800"/>
          </a:xfrm>
        </p:spPr>
        <p:txBody>
          <a:bodyPr/>
          <a:lstStyle/>
          <a:p>
            <a:pPr marL="609600" indent="-609600">
              <a:lnSpc>
                <a:spcPct val="90000"/>
              </a:lnSpc>
              <a:buFontTx/>
              <a:buNone/>
            </a:pPr>
            <a:r>
              <a:rPr lang="en-US" sz="2400"/>
              <a:t>How do we know in child-directed speech (which is the linguistic data children encounter)…</a:t>
            </a:r>
          </a:p>
          <a:p>
            <a:pPr marL="609600" indent="-609600">
              <a:lnSpc>
                <a:spcPct val="90000"/>
              </a:lnSpc>
              <a:buFontTx/>
              <a:buNone/>
            </a:pPr>
            <a:endParaRPr lang="en-US" sz="2400"/>
          </a:p>
          <a:p>
            <a:pPr marL="609600" indent="-609600">
              <a:lnSpc>
                <a:spcPct val="90000"/>
              </a:lnSpc>
              <a:buFont typeface="Arial" pitchFamily="-1" charset="0"/>
              <a:buAutoNum type="arabicParenBoth"/>
            </a:pPr>
            <a:r>
              <a:rPr lang="en-US" sz="2400"/>
              <a:t>What distributional information children should pay attention to?</a:t>
            </a:r>
          </a:p>
          <a:p>
            <a:pPr marL="609600" indent="-609600">
              <a:lnSpc>
                <a:spcPct val="90000"/>
              </a:lnSpc>
              <a:buFont typeface="Arial" pitchFamily="-1" charset="0"/>
              <a:buNone/>
            </a:pPr>
            <a:endParaRPr lang="en-US" sz="2400"/>
          </a:p>
          <a:p>
            <a:pPr marL="609600" indent="-609600">
              <a:lnSpc>
                <a:spcPct val="90000"/>
              </a:lnSpc>
              <a:buFont typeface="Arial" pitchFamily="-1" charset="0"/>
              <a:buNone/>
            </a:pPr>
            <a:r>
              <a:rPr lang="en-US" sz="2400"/>
              <a:t>(2)   If the available distributional information will actually correctly categorize words? </a:t>
            </a:r>
          </a:p>
          <a:p>
            <a:pPr marL="609600" indent="-609600">
              <a:lnSpc>
                <a:spcPct val="90000"/>
              </a:lnSpc>
              <a:buFont typeface="Arial" pitchFamily="-1" charset="0"/>
              <a:buChar char="•"/>
            </a:pPr>
            <a:endParaRPr lang="en-US" sz="2400"/>
          </a:p>
          <a:p>
            <a:pPr marL="609600" indent="-609600">
              <a:lnSpc>
                <a:spcPct val="90000"/>
              </a:lnSpc>
              <a:buFont typeface="Arial" pitchFamily="-1" charset="0"/>
              <a:buAutoNum type="arabicParenBoth"/>
            </a:pPr>
            <a:endParaRPr lang="en-US" sz="24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26082" name="Rectangle 2"/>
          <p:cNvSpPr>
            <a:spLocks noGrp="1" noChangeArrowheads="1"/>
          </p:cNvSpPr>
          <p:nvPr>
            <p:ph type="title"/>
          </p:nvPr>
        </p:nvSpPr>
        <p:spPr>
          <a:xfrm>
            <a:off x="0" y="0"/>
            <a:ext cx="9144000" cy="1143000"/>
          </a:xfrm>
        </p:spPr>
        <p:txBody>
          <a:bodyPr/>
          <a:lstStyle/>
          <a:p>
            <a:r>
              <a:rPr lang="en-US" sz="3200"/>
              <a:t>Mintz 2003: What data should children pay attention to?</a:t>
            </a:r>
          </a:p>
        </p:txBody>
      </p:sp>
      <p:sp>
        <p:nvSpPr>
          <p:cNvPr id="1326083" name="Text Box 3"/>
          <p:cNvSpPr txBox="1">
            <a:spLocks noChangeArrowheads="1"/>
          </p:cNvSpPr>
          <p:nvPr/>
        </p:nvSpPr>
        <p:spPr bwMode="auto">
          <a:xfrm>
            <a:off x="381000" y="1447800"/>
            <a:ext cx="8229600" cy="1766888"/>
          </a:xfrm>
          <a:prstGeom prst="rect">
            <a:avLst/>
          </a:prstGeom>
          <a:noFill/>
          <a:ln w="9525">
            <a:noFill/>
            <a:miter lim="800000"/>
            <a:headEnd/>
            <a:tailEnd/>
          </a:ln>
        </p:spPr>
        <p:txBody>
          <a:bodyPr>
            <a:prstTxWarp prst="textNoShape">
              <a:avLst/>
            </a:prstTxWarp>
            <a:spAutoFit/>
          </a:bodyPr>
          <a:lstStyle/>
          <a:p>
            <a:r>
              <a:rPr lang="en-US" sz="2200" b="0"/>
              <a:t>“…question is </a:t>
            </a:r>
            <a:r>
              <a:rPr lang="en-US" sz="2200" b="0">
                <a:solidFill>
                  <a:schemeClr val="tx2"/>
                </a:solidFill>
              </a:rPr>
              <a:t>how the learner is to know </a:t>
            </a:r>
            <a:r>
              <a:rPr lang="en-US" sz="2200" b="0" i="1">
                <a:solidFill>
                  <a:schemeClr val="tx2"/>
                </a:solidFill>
              </a:rPr>
              <a:t>which</a:t>
            </a:r>
            <a:r>
              <a:rPr lang="en-US" sz="2200" b="0">
                <a:solidFill>
                  <a:schemeClr val="tx2"/>
                </a:solidFill>
              </a:rPr>
              <a:t> environments are important and which should be ignored</a:t>
            </a:r>
            <a:r>
              <a:rPr lang="en-US" sz="2200" b="0"/>
              <a:t>.  Distributional analyses that consider all the possible relations among words in a corpus of sentences would be computationally unmanageable at best, and impossible at worst.”</a:t>
            </a:r>
          </a:p>
        </p:txBody>
      </p:sp>
      <p:sp>
        <p:nvSpPr>
          <p:cNvPr id="1326084" name="Text Box 4"/>
          <p:cNvSpPr txBox="1">
            <a:spLocks noChangeArrowheads="1"/>
          </p:cNvSpPr>
          <p:nvPr/>
        </p:nvSpPr>
        <p:spPr bwMode="auto">
          <a:xfrm>
            <a:off x="381000" y="4038600"/>
            <a:ext cx="8077200" cy="1766888"/>
          </a:xfrm>
          <a:prstGeom prst="rect">
            <a:avLst/>
          </a:prstGeom>
          <a:noFill/>
          <a:ln w="9525">
            <a:noFill/>
            <a:miter lim="800000"/>
            <a:headEnd/>
            <a:tailEnd/>
          </a:ln>
        </p:spPr>
        <p:txBody>
          <a:bodyPr>
            <a:prstTxWarp prst="textNoShape">
              <a:avLst/>
            </a:prstTxWarp>
            <a:spAutoFit/>
          </a:bodyPr>
          <a:lstStyle/>
          <a:p>
            <a:r>
              <a:rPr lang="en-US" sz="2200" b="0">
                <a:solidFill>
                  <a:schemeClr val="tx2"/>
                </a:solidFill>
              </a:rPr>
              <a:t>One idea: local contexts</a:t>
            </a:r>
            <a:endParaRPr lang="en-US" sz="2200" b="0"/>
          </a:p>
          <a:p>
            <a:r>
              <a:rPr lang="en-US" sz="2200" b="0"/>
              <a:t>“…by showing that local contexts are informative, these findings suggested a solution to the problem of there being too many possible environments to keep track of: </a:t>
            </a:r>
            <a:r>
              <a:rPr lang="en-US" sz="2200" b="0">
                <a:solidFill>
                  <a:schemeClr val="tx2"/>
                </a:solidFill>
              </a:rPr>
              <a:t>focusing on local contexts might be sufficient</a:t>
            </a:r>
            <a:r>
              <a:rPr lang="en-US" sz="2200" b="0"/>
              <a:t>.”</a:t>
            </a:r>
            <a:endParaRPr lang="en-US" sz="2200" b="0">
              <a:solidFill>
                <a:srgbClr val="C192F6"/>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28130" name="Rectangle 2"/>
          <p:cNvSpPr>
            <a:spLocks noGrp="1" noChangeArrowheads="1"/>
          </p:cNvSpPr>
          <p:nvPr>
            <p:ph type="title"/>
          </p:nvPr>
        </p:nvSpPr>
        <p:spPr>
          <a:xfrm>
            <a:off x="228600" y="0"/>
            <a:ext cx="8229600" cy="1143000"/>
          </a:xfrm>
          <a:noFill/>
          <a:ln/>
        </p:spPr>
        <p:txBody>
          <a:bodyPr/>
          <a:lstStyle/>
          <a:p>
            <a:r>
              <a:rPr lang="en-US" sz="3200"/>
              <a:t>Mintz 2003</a:t>
            </a:r>
            <a:r>
              <a:rPr lang="en-US" altLang="ja-JP" sz="3200"/>
              <a:t>: Frequent Frames</a:t>
            </a:r>
            <a:endParaRPr lang="en-US" sz="3200"/>
          </a:p>
        </p:txBody>
      </p:sp>
      <p:sp>
        <p:nvSpPr>
          <p:cNvPr id="1328131" name="Text Box 3"/>
          <p:cNvSpPr txBox="1">
            <a:spLocks noChangeArrowheads="1"/>
          </p:cNvSpPr>
          <p:nvPr/>
        </p:nvSpPr>
        <p:spPr bwMode="auto">
          <a:xfrm>
            <a:off x="304800" y="1676400"/>
            <a:ext cx="8458200" cy="4111625"/>
          </a:xfrm>
          <a:prstGeom prst="rect">
            <a:avLst/>
          </a:prstGeom>
          <a:noFill/>
          <a:ln w="9525">
            <a:noFill/>
            <a:miter lim="800000"/>
            <a:headEnd/>
            <a:tailEnd/>
          </a:ln>
        </p:spPr>
        <p:txBody>
          <a:bodyPr>
            <a:prstTxWarp prst="textNoShape">
              <a:avLst/>
            </a:prstTxWarp>
            <a:spAutoFit/>
          </a:bodyPr>
          <a:lstStyle/>
          <a:p>
            <a:r>
              <a:rPr lang="en-US" sz="2200" b="0"/>
              <a:t>Idea: What categorization information is available</a:t>
            </a:r>
            <a:r>
              <a:rPr lang="en-US" altLang="ja-JP" sz="2200" b="0" i="1">
                <a:solidFill>
                  <a:schemeClr val="tx2"/>
                </a:solidFill>
              </a:rPr>
              <a:t> </a:t>
            </a:r>
            <a:r>
              <a:rPr lang="en-US" altLang="ja-JP" sz="2200" b="0"/>
              <a:t>if children track </a:t>
            </a:r>
            <a:r>
              <a:rPr lang="en-US" altLang="ja-JP" sz="2200" b="0">
                <a:solidFill>
                  <a:schemeClr val="tx2"/>
                </a:solidFill>
              </a:rPr>
              <a:t>frequent frames</a:t>
            </a:r>
            <a:r>
              <a:rPr lang="en-US" altLang="ja-JP" sz="2200" b="0"/>
              <a:t>?</a:t>
            </a:r>
          </a:p>
          <a:p>
            <a:endParaRPr lang="en-US" altLang="ja-JP" sz="2200" b="0"/>
          </a:p>
          <a:p>
            <a:endParaRPr lang="en-US" sz="2200" b="0"/>
          </a:p>
          <a:p>
            <a:r>
              <a:rPr lang="en-US" sz="2200" b="0"/>
              <a:t>Frequent frame: </a:t>
            </a:r>
            <a:r>
              <a:rPr lang="en-US" sz="2200" b="0">
                <a:solidFill>
                  <a:schemeClr val="tx2"/>
                </a:solidFill>
              </a:rPr>
              <a:t>X</a:t>
            </a:r>
            <a:r>
              <a:rPr lang="en-US" sz="2200" b="0"/>
              <a:t>___</a:t>
            </a:r>
            <a:r>
              <a:rPr lang="en-US" sz="2200" b="0">
                <a:solidFill>
                  <a:schemeClr val="tx2"/>
                </a:solidFill>
              </a:rPr>
              <a:t>Y</a:t>
            </a:r>
            <a:r>
              <a:rPr lang="en-US" sz="2200" b="0"/>
              <a:t>  </a:t>
            </a:r>
          </a:p>
          <a:p>
            <a:r>
              <a:rPr lang="en-US" sz="2200" b="0"/>
              <a:t>	where X and Y are words that frame another word</a:t>
            </a:r>
          </a:p>
          <a:p>
            <a:r>
              <a:rPr lang="en-US" sz="2200" b="0"/>
              <a:t>	and appear frequently in the child’s linguistic environment</a:t>
            </a:r>
          </a:p>
          <a:p>
            <a:endParaRPr lang="en-US" sz="2200" b="0"/>
          </a:p>
          <a:p>
            <a:r>
              <a:rPr lang="en-US" sz="2200" b="0"/>
              <a:t>	Examples:       </a:t>
            </a:r>
            <a:r>
              <a:rPr lang="en-US" sz="2200" b="0">
                <a:solidFill>
                  <a:schemeClr val="tx2"/>
                </a:solidFill>
              </a:rPr>
              <a:t>the</a:t>
            </a:r>
            <a:r>
              <a:rPr lang="en-US" sz="2200" b="0"/>
              <a:t>__</a:t>
            </a:r>
            <a:r>
              <a:rPr lang="en-US" sz="2200" b="0">
                <a:solidFill>
                  <a:schemeClr val="tx2"/>
                </a:solidFill>
              </a:rPr>
              <a:t>is		can</a:t>
            </a:r>
            <a:r>
              <a:rPr lang="en-US" sz="2200" b="0"/>
              <a:t>___</a:t>
            </a:r>
            <a:r>
              <a:rPr lang="en-US" sz="2200" b="0">
                <a:solidFill>
                  <a:schemeClr val="tx2"/>
                </a:solidFill>
              </a:rPr>
              <a:t>him</a:t>
            </a:r>
            <a:endParaRPr lang="en-US" sz="2200" b="0"/>
          </a:p>
          <a:p>
            <a:r>
              <a:rPr lang="en-US" sz="2200" b="0"/>
              <a:t>			</a:t>
            </a:r>
            <a:r>
              <a:rPr lang="en-US" sz="2200" b="0">
                <a:solidFill>
                  <a:schemeClr val="tx2"/>
                </a:solidFill>
              </a:rPr>
              <a:t>the</a:t>
            </a:r>
            <a:r>
              <a:rPr lang="en-US" sz="2200" b="0"/>
              <a:t> king </a:t>
            </a:r>
            <a:r>
              <a:rPr lang="en-US" sz="2200" b="0">
                <a:solidFill>
                  <a:schemeClr val="tx2"/>
                </a:solidFill>
              </a:rPr>
              <a:t>is</a:t>
            </a:r>
            <a:r>
              <a:rPr lang="en-US" sz="2200" b="0"/>
              <a:t>… 		</a:t>
            </a:r>
            <a:r>
              <a:rPr lang="en-US" sz="2200" b="0">
                <a:solidFill>
                  <a:schemeClr val="tx2"/>
                </a:solidFill>
              </a:rPr>
              <a:t>can </a:t>
            </a:r>
            <a:r>
              <a:rPr lang="en-US" sz="2200" b="0"/>
              <a:t>trick </a:t>
            </a:r>
            <a:r>
              <a:rPr lang="en-US" sz="2200" b="0">
                <a:solidFill>
                  <a:schemeClr val="tx2"/>
                </a:solidFill>
              </a:rPr>
              <a:t>him…</a:t>
            </a:r>
            <a:endParaRPr lang="en-US" sz="2200" b="0"/>
          </a:p>
          <a:p>
            <a:r>
              <a:rPr lang="en-US" sz="2200" b="0"/>
              <a:t>			</a:t>
            </a:r>
            <a:r>
              <a:rPr lang="en-US" sz="2200" b="0">
                <a:solidFill>
                  <a:schemeClr val="tx2"/>
                </a:solidFill>
              </a:rPr>
              <a:t>the</a:t>
            </a:r>
            <a:r>
              <a:rPr lang="en-US" sz="2200" b="0"/>
              <a:t> goblin </a:t>
            </a:r>
            <a:r>
              <a:rPr lang="en-US" sz="2200" b="0">
                <a:solidFill>
                  <a:schemeClr val="tx2"/>
                </a:solidFill>
              </a:rPr>
              <a:t>is</a:t>
            </a:r>
            <a:r>
              <a:rPr lang="en-US" sz="2200" b="0"/>
              <a:t>… 	</a:t>
            </a:r>
            <a:r>
              <a:rPr lang="en-US" sz="2200" b="0">
                <a:solidFill>
                  <a:schemeClr val="tx2"/>
                </a:solidFill>
              </a:rPr>
              <a:t>can</a:t>
            </a:r>
            <a:r>
              <a:rPr lang="en-US" sz="2200" b="0"/>
              <a:t> help </a:t>
            </a:r>
            <a:r>
              <a:rPr lang="en-US" sz="2200" b="0">
                <a:solidFill>
                  <a:schemeClr val="tx2"/>
                </a:solidFill>
              </a:rPr>
              <a:t>him…</a:t>
            </a:r>
            <a:endParaRPr lang="en-US" sz="2200" b="0"/>
          </a:p>
          <a:p>
            <a:r>
              <a:rPr lang="en-US" sz="2200" b="0"/>
              <a:t>			</a:t>
            </a:r>
            <a:r>
              <a:rPr lang="en-US" sz="2200" b="0">
                <a:solidFill>
                  <a:schemeClr val="tx2"/>
                </a:solidFill>
              </a:rPr>
              <a:t>the</a:t>
            </a:r>
            <a:r>
              <a:rPr lang="en-US" sz="2200" b="0"/>
              <a:t> girl </a:t>
            </a:r>
            <a:r>
              <a:rPr lang="en-US" sz="2200" b="0">
                <a:solidFill>
                  <a:schemeClr val="tx2"/>
                </a:solidFill>
              </a:rPr>
              <a:t>is</a:t>
            </a:r>
            <a:r>
              <a:rPr lang="en-US" sz="2200" b="0"/>
              <a:t>… 		</a:t>
            </a:r>
            <a:r>
              <a:rPr lang="en-US" sz="2200" b="0">
                <a:solidFill>
                  <a:schemeClr val="tx2"/>
                </a:solidFill>
              </a:rPr>
              <a:t>can</a:t>
            </a:r>
            <a:r>
              <a:rPr lang="en-US" sz="2200" b="0"/>
              <a:t> hug </a:t>
            </a:r>
            <a:r>
              <a:rPr lang="en-US" sz="2200" b="0">
                <a:solidFill>
                  <a:schemeClr val="tx2"/>
                </a:solidFill>
              </a:rPr>
              <a:t>him…</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0178" name="Rectangle 2"/>
          <p:cNvSpPr>
            <a:spLocks noGrp="1" noChangeArrowheads="1"/>
          </p:cNvSpPr>
          <p:nvPr>
            <p:ph type="title"/>
          </p:nvPr>
        </p:nvSpPr>
        <p:spPr>
          <a:xfrm>
            <a:off x="228600" y="0"/>
            <a:ext cx="8229600" cy="1143000"/>
          </a:xfrm>
          <a:noFill/>
          <a:ln/>
        </p:spPr>
        <p:txBody>
          <a:bodyPr/>
          <a:lstStyle/>
          <a:p>
            <a:r>
              <a:rPr lang="en-US" sz="3200"/>
              <a:t>Mintz 2003</a:t>
            </a:r>
            <a:r>
              <a:rPr lang="en-US" altLang="ja-JP" sz="3200"/>
              <a:t>: </a:t>
            </a:r>
            <a:br>
              <a:rPr lang="en-US" altLang="ja-JP" sz="3200"/>
            </a:br>
            <a:r>
              <a:rPr lang="en-US" altLang="ja-JP" sz="3200"/>
              <a:t>Samples of Child-Directed Speech</a:t>
            </a:r>
            <a:endParaRPr lang="en-US" sz="3200"/>
          </a:p>
        </p:txBody>
      </p:sp>
      <p:sp>
        <p:nvSpPr>
          <p:cNvPr id="1330179" name="Text Box 3"/>
          <p:cNvSpPr txBox="1">
            <a:spLocks noChangeArrowheads="1"/>
          </p:cNvSpPr>
          <p:nvPr/>
        </p:nvSpPr>
        <p:spPr bwMode="auto">
          <a:xfrm>
            <a:off x="228600" y="1447800"/>
            <a:ext cx="8915400" cy="3743325"/>
          </a:xfrm>
          <a:prstGeom prst="rect">
            <a:avLst/>
          </a:prstGeom>
          <a:noFill/>
          <a:ln w="9525">
            <a:noFill/>
            <a:miter lim="800000"/>
            <a:headEnd/>
            <a:tailEnd/>
          </a:ln>
        </p:spPr>
        <p:txBody>
          <a:bodyPr>
            <a:prstTxWarp prst="textNoShape">
              <a:avLst/>
            </a:prstTxWarp>
            <a:spAutoFit/>
          </a:bodyPr>
          <a:lstStyle/>
          <a:p>
            <a:r>
              <a:rPr lang="en-US" b="0"/>
              <a:t>Data representing child’s linguistic environment: </a:t>
            </a:r>
          </a:p>
          <a:p>
            <a:r>
              <a:rPr lang="en-US" b="0"/>
              <a:t>   6 </a:t>
            </a:r>
            <a:r>
              <a:rPr lang="en-US" b="0">
                <a:solidFill>
                  <a:schemeClr val="tx2"/>
                </a:solidFill>
              </a:rPr>
              <a:t>corpora</a:t>
            </a:r>
            <a:r>
              <a:rPr lang="en-US" b="0"/>
              <a:t> of child-directed speech from the CHILDES database, which contains transcriptions of parents interacting with their children.</a:t>
            </a:r>
            <a:endParaRPr lang="en-US" altLang="ja-JP" b="0"/>
          </a:p>
          <a:p>
            <a:endParaRPr lang="en-US" b="0"/>
          </a:p>
          <a:p>
            <a:endParaRPr lang="en-US" b="0"/>
          </a:p>
          <a:p>
            <a:endParaRPr lang="en-US" b="0"/>
          </a:p>
          <a:p>
            <a:endParaRPr lang="en-US" b="0"/>
          </a:p>
          <a:p>
            <a:r>
              <a:rPr lang="en-US" b="0">
                <a:solidFill>
                  <a:schemeClr val="tx2"/>
                </a:solidFill>
              </a:rPr>
              <a:t>Corpus</a:t>
            </a:r>
            <a:r>
              <a:rPr lang="en-US" b="0"/>
              <a:t> (sg.), </a:t>
            </a:r>
            <a:r>
              <a:rPr lang="en-US" b="0">
                <a:solidFill>
                  <a:schemeClr val="tx2"/>
                </a:solidFill>
              </a:rPr>
              <a:t>corpora</a:t>
            </a:r>
            <a:r>
              <a:rPr lang="en-US" b="0"/>
              <a:t> (pl). = a collection of data</a:t>
            </a:r>
          </a:p>
          <a:p>
            <a:r>
              <a:rPr lang="en-US" b="0"/>
              <a:t>[from Latin </a:t>
            </a:r>
            <a:r>
              <a:rPr lang="en-US" b="0" i="1"/>
              <a:t>body</a:t>
            </a:r>
            <a:r>
              <a:rPr lang="en-US" b="0"/>
              <a:t>, a “body” of data]</a:t>
            </a:r>
          </a:p>
        </p:txBody>
      </p:sp>
      <p:pic>
        <p:nvPicPr>
          <p:cNvPr id="1330180" name="Picture 4"/>
          <p:cNvPicPr>
            <a:picLocks noChangeAspect="1" noChangeArrowheads="1"/>
          </p:cNvPicPr>
          <p:nvPr/>
        </p:nvPicPr>
        <p:blipFill>
          <a:blip r:embed="rId3"/>
          <a:srcRect/>
          <a:stretch>
            <a:fillRect/>
          </a:stretch>
        </p:blipFill>
        <p:spPr bwMode="auto">
          <a:xfrm>
            <a:off x="304800" y="3276600"/>
            <a:ext cx="7848600" cy="685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2226" name="Rectangle 2"/>
          <p:cNvSpPr>
            <a:spLocks noGrp="1" noChangeArrowheads="1"/>
          </p:cNvSpPr>
          <p:nvPr>
            <p:ph type="title"/>
          </p:nvPr>
        </p:nvSpPr>
        <p:spPr>
          <a:xfrm>
            <a:off x="228600" y="0"/>
            <a:ext cx="8229600" cy="1143000"/>
          </a:xfrm>
          <a:noFill/>
          <a:ln/>
        </p:spPr>
        <p:txBody>
          <a:bodyPr/>
          <a:lstStyle/>
          <a:p>
            <a:r>
              <a:rPr lang="en-US" sz="3200"/>
              <a:t>Mintz 2003</a:t>
            </a:r>
            <a:r>
              <a:rPr lang="en-US" altLang="ja-JP" sz="3200"/>
              <a:t>: </a:t>
            </a:r>
            <a:br>
              <a:rPr lang="en-US" altLang="ja-JP" sz="3200"/>
            </a:br>
            <a:r>
              <a:rPr lang="en-US" altLang="ja-JP" sz="3200"/>
              <a:t>Defining “Frequent”</a:t>
            </a:r>
            <a:endParaRPr lang="en-US" sz="3200"/>
          </a:p>
        </p:txBody>
      </p:sp>
      <p:sp>
        <p:nvSpPr>
          <p:cNvPr id="1332227" name="Text Box 3"/>
          <p:cNvSpPr txBox="1">
            <a:spLocks noChangeArrowheads="1"/>
          </p:cNvSpPr>
          <p:nvPr/>
        </p:nvSpPr>
        <p:spPr bwMode="auto">
          <a:xfrm>
            <a:off x="381000" y="1447800"/>
            <a:ext cx="8763000" cy="3743325"/>
          </a:xfrm>
          <a:prstGeom prst="rect">
            <a:avLst/>
          </a:prstGeom>
          <a:noFill/>
          <a:ln w="9525">
            <a:noFill/>
            <a:miter lim="800000"/>
            <a:headEnd/>
            <a:tailEnd/>
          </a:ln>
        </p:spPr>
        <p:txBody>
          <a:bodyPr>
            <a:prstTxWarp prst="textNoShape">
              <a:avLst/>
            </a:prstTxWarp>
            <a:spAutoFit/>
          </a:bodyPr>
          <a:lstStyle/>
          <a:p>
            <a:r>
              <a:rPr lang="en-US" b="0">
                <a:solidFill>
                  <a:schemeClr val="tx2"/>
                </a:solidFill>
              </a:rPr>
              <a:t>Definition of “frequent” for frequent frames:</a:t>
            </a:r>
          </a:p>
          <a:p>
            <a:r>
              <a:rPr lang="en-US" b="0">
                <a:solidFill>
                  <a:schemeClr val="tx2"/>
                </a:solidFill>
              </a:rPr>
              <a:t>   Frames appearing a certain number of times in a corpus</a:t>
            </a:r>
            <a:endParaRPr lang="en-US" b="0"/>
          </a:p>
          <a:p>
            <a:endParaRPr lang="en-US" b="0"/>
          </a:p>
          <a:p>
            <a:r>
              <a:rPr lang="en-US" b="0"/>
              <a:t>“The principles guiding inclusion in the set of frequent frames were that </a:t>
            </a:r>
            <a:r>
              <a:rPr lang="en-US" b="0">
                <a:solidFill>
                  <a:schemeClr val="tx2"/>
                </a:solidFill>
              </a:rPr>
              <a:t>frames should occur frequently enough to be noticeable</a:t>
            </a:r>
            <a:r>
              <a:rPr lang="en-US" b="0"/>
              <a:t>, and that they should also </a:t>
            </a:r>
            <a:r>
              <a:rPr lang="en-US" b="0">
                <a:solidFill>
                  <a:schemeClr val="tx2"/>
                </a:solidFill>
              </a:rPr>
              <a:t>occur enough to include a variety of intervening words to be categorized together</a:t>
            </a:r>
            <a:r>
              <a:rPr lang="en-US" b="0"/>
              <a:t>…. a pilot analysis with a randomly chosen corpus, Peter, determined that the </a:t>
            </a:r>
            <a:r>
              <a:rPr lang="en-US" b="0">
                <a:solidFill>
                  <a:schemeClr val="folHlink"/>
                </a:solidFill>
              </a:rPr>
              <a:t>45 most frequent frames</a:t>
            </a:r>
            <a:r>
              <a:rPr lang="en-US" b="0"/>
              <a:t> satisfied these goals and provided good categorization.”</a:t>
            </a:r>
          </a:p>
        </p:txBody>
      </p:sp>
      <p:sp>
        <p:nvSpPr>
          <p:cNvPr id="1332228" name="Text Box 4"/>
          <p:cNvSpPr txBox="1">
            <a:spLocks noChangeArrowheads="1"/>
          </p:cNvSpPr>
          <p:nvPr/>
        </p:nvSpPr>
        <p:spPr bwMode="auto">
          <a:xfrm>
            <a:off x="746125" y="5686425"/>
            <a:ext cx="6850063" cy="457200"/>
          </a:xfrm>
          <a:prstGeom prst="rect">
            <a:avLst/>
          </a:prstGeom>
          <a:noFill/>
          <a:ln w="9525">
            <a:noFill/>
            <a:miter lim="800000"/>
            <a:headEnd/>
            <a:tailEnd/>
          </a:ln>
        </p:spPr>
        <p:txBody>
          <a:bodyPr wrap="none">
            <a:prstTxWarp prst="textNoShape">
              <a:avLst/>
            </a:prstTxWarp>
            <a:spAutoFit/>
          </a:bodyPr>
          <a:lstStyle/>
          <a:p>
            <a:r>
              <a:rPr lang="en-US" b="0">
                <a:solidFill>
                  <a:schemeClr val="folHlink"/>
                </a:solidFill>
              </a:rPr>
              <a:t>Set of frequent frames = 45 most frequent frames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01506" name="Rectangle 2"/>
          <p:cNvSpPr>
            <a:spLocks noGrp="1" noChangeArrowheads="1"/>
          </p:cNvSpPr>
          <p:nvPr>
            <p:ph type="title"/>
          </p:nvPr>
        </p:nvSpPr>
        <p:spPr/>
        <p:txBody>
          <a:bodyPr/>
          <a:lstStyle/>
          <a:p>
            <a:r>
              <a:rPr lang="en-US" sz="3200"/>
              <a:t>Announcements</a:t>
            </a:r>
            <a:endParaRPr lang="en-US" sz="3200">
              <a:solidFill>
                <a:schemeClr val="tx1"/>
              </a:solidFill>
            </a:endParaRPr>
          </a:p>
        </p:txBody>
      </p:sp>
      <p:sp>
        <p:nvSpPr>
          <p:cNvPr id="1301507" name="Rectangle 3"/>
          <p:cNvSpPr>
            <a:spLocks noGrp="1" noChangeArrowheads="1"/>
          </p:cNvSpPr>
          <p:nvPr>
            <p:ph type="body" idx="1"/>
          </p:nvPr>
        </p:nvSpPr>
        <p:spPr/>
        <p:txBody>
          <a:bodyPr/>
          <a:lstStyle/>
          <a:p>
            <a:pPr>
              <a:buFontTx/>
              <a:buNone/>
            </a:pPr>
            <a:r>
              <a:rPr lang="en-US" sz="2000"/>
              <a:t>HW2 due 5/15/12</a:t>
            </a:r>
          </a:p>
          <a:p>
            <a:pPr>
              <a:buFontTx/>
              <a:buNone/>
            </a:pPr>
            <a:r>
              <a:rPr lang="en-US" sz="2000"/>
              <a:t>	- Remember that working in groups can be very helpful!</a:t>
            </a:r>
          </a:p>
          <a:p>
            <a:pPr>
              <a:buFontTx/>
              <a:buNone/>
            </a:pPr>
            <a:endParaRPr lang="en-US" sz="2000"/>
          </a:p>
          <a:p>
            <a:pPr>
              <a:buFontTx/>
              <a:buNone/>
            </a:pPr>
            <a:r>
              <a:rPr lang="en-US" sz="2000"/>
              <a:t>Please pick up HW1 if you have not yet done so</a:t>
            </a:r>
          </a:p>
          <a:p>
            <a:pPr>
              <a:buFontTx/>
              <a:buNone/>
            </a:pPr>
            <a:endParaRPr lang="en-US" sz="2000"/>
          </a:p>
          <a:p>
            <a:pPr>
              <a:buFontTx/>
              <a:buNone/>
            </a:pPr>
            <a:r>
              <a:rPr lang="en-US" sz="2000"/>
              <a:t>Review questions for grammatical categorization available</a:t>
            </a:r>
          </a:p>
          <a:p>
            <a:pPr>
              <a:buFontTx/>
              <a:buNone/>
            </a:pPr>
            <a:endParaRPr lang="en-US" sz="2000"/>
          </a:p>
          <a:p>
            <a:pPr>
              <a:buFontTx/>
              <a:buNone/>
            </a:pPr>
            <a:endParaRPr lang="en-US" sz="20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4274" name="Rectangle 2"/>
          <p:cNvSpPr>
            <a:spLocks noGrp="1" noChangeArrowheads="1"/>
          </p:cNvSpPr>
          <p:nvPr>
            <p:ph type="title"/>
          </p:nvPr>
        </p:nvSpPr>
        <p:spPr>
          <a:xfrm>
            <a:off x="228600" y="0"/>
            <a:ext cx="8229600" cy="1143000"/>
          </a:xfrm>
          <a:noFill/>
          <a:ln/>
        </p:spPr>
        <p:txBody>
          <a:bodyPr/>
          <a:lstStyle/>
          <a:p>
            <a:r>
              <a:rPr lang="en-US" sz="3200"/>
              <a:t>Mintz 2003</a:t>
            </a:r>
            <a:r>
              <a:rPr lang="en-US" altLang="ja-JP" sz="3200"/>
              <a:t>: </a:t>
            </a:r>
            <a:br>
              <a:rPr lang="en-US" altLang="ja-JP" sz="3200"/>
            </a:br>
            <a:r>
              <a:rPr lang="en-US" altLang="ja-JP" sz="3200"/>
              <a:t>Defining “Frequent”</a:t>
            </a:r>
            <a:endParaRPr lang="en-US" sz="3200"/>
          </a:p>
        </p:txBody>
      </p:sp>
      <p:sp>
        <p:nvSpPr>
          <p:cNvPr id="1334275" name="Text Box 3"/>
          <p:cNvSpPr txBox="1">
            <a:spLocks noChangeArrowheads="1"/>
          </p:cNvSpPr>
          <p:nvPr/>
        </p:nvSpPr>
        <p:spPr bwMode="auto">
          <a:xfrm>
            <a:off x="381000" y="1447800"/>
            <a:ext cx="8763000" cy="4473575"/>
          </a:xfrm>
          <a:prstGeom prst="rect">
            <a:avLst/>
          </a:prstGeom>
          <a:noFill/>
          <a:ln w="9525">
            <a:noFill/>
            <a:miter lim="800000"/>
            <a:headEnd/>
            <a:tailEnd/>
          </a:ln>
        </p:spPr>
        <p:txBody>
          <a:bodyPr>
            <a:prstTxWarp prst="textNoShape">
              <a:avLst/>
            </a:prstTxWarp>
            <a:spAutoFit/>
          </a:bodyPr>
          <a:lstStyle/>
          <a:p>
            <a:pPr marL="457200" indent="-457200"/>
            <a:r>
              <a:rPr lang="en-US" b="0"/>
              <a:t>Example of deciding which frames were frequent:</a:t>
            </a:r>
          </a:p>
          <a:p>
            <a:pPr marL="457200" indent="-457200"/>
            <a:endParaRPr lang="en-US" b="0"/>
          </a:p>
          <a:p>
            <a:pPr marL="457200" indent="-457200"/>
            <a:r>
              <a:rPr lang="en-US" b="0"/>
              <a:t>	Frame		How often it occurred in the corpus</a:t>
            </a:r>
          </a:p>
          <a:p>
            <a:pPr marL="457200" indent="-457200">
              <a:buFont typeface="Arial" pitchFamily="-1" charset="0"/>
              <a:buAutoNum type="arabicParenBoth"/>
            </a:pPr>
            <a:r>
              <a:rPr lang="en-US" b="0"/>
              <a:t>the___is		600 times</a:t>
            </a:r>
          </a:p>
          <a:p>
            <a:pPr marL="457200" indent="-457200">
              <a:buFont typeface="Arial" pitchFamily="-1" charset="0"/>
              <a:buAutoNum type="arabicParenBoth"/>
            </a:pPr>
            <a:r>
              <a:rPr lang="en-US" b="0"/>
              <a:t>a___is		580 times</a:t>
            </a:r>
          </a:p>
          <a:p>
            <a:pPr marL="457200" indent="-457200">
              <a:buFont typeface="Arial" pitchFamily="-1" charset="0"/>
              <a:buAutoNum type="arabicParenBoth"/>
            </a:pPr>
            <a:r>
              <a:rPr lang="en-US" b="0"/>
              <a:t>she__it               450 times</a:t>
            </a:r>
          </a:p>
          <a:p>
            <a:pPr marL="457200" indent="-457200">
              <a:buFont typeface="Arial" pitchFamily="-1" charset="0"/>
              <a:buNone/>
            </a:pPr>
            <a:r>
              <a:rPr lang="en-US" b="0"/>
              <a:t>…</a:t>
            </a:r>
          </a:p>
          <a:p>
            <a:pPr marL="457200" indent="-457200">
              <a:buFont typeface="Arial" pitchFamily="-1" charset="0"/>
              <a:buNone/>
            </a:pPr>
            <a:r>
              <a:rPr lang="en-US" b="0"/>
              <a:t>(45) they__him        200 times</a:t>
            </a:r>
          </a:p>
          <a:p>
            <a:pPr marL="457200" indent="-457200">
              <a:buFont typeface="Arial" pitchFamily="-1" charset="0"/>
              <a:buNone/>
            </a:pPr>
            <a:r>
              <a:rPr lang="en-US" b="0"/>
              <a:t>(46) we___have      199 times</a:t>
            </a:r>
          </a:p>
          <a:p>
            <a:pPr marL="457200" indent="-457200">
              <a:buFont typeface="Arial" pitchFamily="-1" charset="0"/>
              <a:buNone/>
            </a:pPr>
            <a:r>
              <a:rPr lang="en-US" b="0"/>
              <a:t>…</a:t>
            </a:r>
          </a:p>
          <a:p>
            <a:pPr marL="457200" indent="-457200"/>
            <a:endParaRPr lang="en-US" b="0"/>
          </a:p>
          <a:p>
            <a:pPr marL="457200" indent="-457200"/>
            <a:endParaRPr lang="en-US" b="0"/>
          </a:p>
        </p:txBody>
      </p:sp>
      <p:sp>
        <p:nvSpPr>
          <p:cNvPr id="1334276" name="AutoShape 4"/>
          <p:cNvSpPr>
            <a:spLocks noChangeArrowheads="1"/>
          </p:cNvSpPr>
          <p:nvPr/>
        </p:nvSpPr>
        <p:spPr bwMode="auto">
          <a:xfrm>
            <a:off x="152400" y="2590800"/>
            <a:ext cx="2895600" cy="1905000"/>
          </a:xfrm>
          <a:prstGeom prst="roundRect">
            <a:avLst>
              <a:gd name="adj" fmla="val 16667"/>
            </a:avLst>
          </a:prstGeom>
          <a:noFill/>
          <a:ln w="38100">
            <a:solidFill>
              <a:schemeClr val="folHlink"/>
            </a:solidFill>
            <a:round/>
            <a:headEnd/>
            <a:tailEnd/>
          </a:ln>
        </p:spPr>
        <p:txBody>
          <a:bodyPr wrap="none" anchor="ctr">
            <a:prstTxWarp prst="textNoShape">
              <a:avLst/>
            </a:prstTxWarp>
          </a:bodyPr>
          <a:lstStyle/>
          <a:p>
            <a:endParaRPr lang="en-US"/>
          </a:p>
        </p:txBody>
      </p:sp>
      <p:sp>
        <p:nvSpPr>
          <p:cNvPr id="1334277" name="Text Box 5"/>
          <p:cNvSpPr txBox="1">
            <a:spLocks noChangeArrowheads="1"/>
          </p:cNvSpPr>
          <p:nvPr/>
        </p:nvSpPr>
        <p:spPr bwMode="auto">
          <a:xfrm>
            <a:off x="2422525" y="5381625"/>
            <a:ext cx="5029200" cy="457200"/>
          </a:xfrm>
          <a:prstGeom prst="rect">
            <a:avLst/>
          </a:prstGeom>
          <a:noFill/>
          <a:ln w="9525">
            <a:noFill/>
            <a:miter lim="800000"/>
            <a:headEnd/>
            <a:tailEnd/>
          </a:ln>
        </p:spPr>
        <p:txBody>
          <a:bodyPr wrap="none">
            <a:prstTxWarp prst="textNoShape">
              <a:avLst/>
            </a:prstTxWarp>
            <a:spAutoFit/>
          </a:bodyPr>
          <a:lstStyle/>
          <a:p>
            <a:r>
              <a:rPr lang="en-US" b="0">
                <a:solidFill>
                  <a:schemeClr val="folHlink"/>
                </a:solidFill>
              </a:rPr>
              <a:t>These frames considered “frequent”</a:t>
            </a:r>
          </a:p>
        </p:txBody>
      </p:sp>
      <p:cxnSp>
        <p:nvCxnSpPr>
          <p:cNvPr id="1334278" name="AutoShape 6"/>
          <p:cNvCxnSpPr>
            <a:cxnSpLocks noChangeShapeType="1"/>
            <a:stCxn id="1334277" idx="0"/>
            <a:endCxn id="1334276" idx="3"/>
          </p:cNvCxnSpPr>
          <p:nvPr/>
        </p:nvCxnSpPr>
        <p:spPr bwMode="auto">
          <a:xfrm rot="5400000" flipH="1">
            <a:off x="3082925" y="3527425"/>
            <a:ext cx="1838325" cy="1870075"/>
          </a:xfrm>
          <a:prstGeom prst="curvedConnector2">
            <a:avLst/>
          </a:prstGeom>
          <a:noFill/>
          <a:ln w="9525">
            <a:solidFill>
              <a:schemeClr val="folHlink"/>
            </a:solidFill>
            <a:round/>
            <a:headEnd/>
            <a:tailEnd type="triangle" w="med" len="med"/>
          </a:ln>
        </p:spPr>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6322" name="Rectangle 2"/>
          <p:cNvSpPr>
            <a:spLocks noGrp="1" noChangeArrowheads="1"/>
          </p:cNvSpPr>
          <p:nvPr>
            <p:ph type="title"/>
          </p:nvPr>
        </p:nvSpPr>
        <p:spPr>
          <a:xfrm>
            <a:off x="228600" y="152400"/>
            <a:ext cx="8229600" cy="1143000"/>
          </a:xfrm>
          <a:noFill/>
          <a:ln/>
        </p:spPr>
        <p:txBody>
          <a:bodyPr/>
          <a:lstStyle/>
          <a:p>
            <a:r>
              <a:rPr lang="en-US" sz="3200"/>
              <a:t>Mintz 2003</a:t>
            </a:r>
            <a:r>
              <a:rPr lang="en-US" altLang="ja-JP" sz="3200"/>
              <a:t>: </a:t>
            </a:r>
            <a:br>
              <a:rPr lang="en-US" altLang="ja-JP" sz="3200"/>
            </a:br>
            <a:r>
              <a:rPr lang="en-US" altLang="ja-JP" sz="3200"/>
              <a:t>Testing the Categorization Ability of Frequent Frames</a:t>
            </a:r>
            <a:endParaRPr lang="en-US" sz="3200"/>
          </a:p>
        </p:txBody>
      </p:sp>
      <p:sp>
        <p:nvSpPr>
          <p:cNvPr id="1336323" name="Text Box 3"/>
          <p:cNvSpPr txBox="1">
            <a:spLocks noChangeArrowheads="1"/>
          </p:cNvSpPr>
          <p:nvPr/>
        </p:nvSpPr>
        <p:spPr bwMode="auto">
          <a:xfrm>
            <a:off x="304800" y="1752600"/>
            <a:ext cx="8458200" cy="4781550"/>
          </a:xfrm>
          <a:prstGeom prst="rect">
            <a:avLst/>
          </a:prstGeom>
          <a:noFill/>
          <a:ln w="9525">
            <a:noFill/>
            <a:miter lim="800000"/>
            <a:headEnd/>
            <a:tailEnd/>
          </a:ln>
        </p:spPr>
        <p:txBody>
          <a:bodyPr>
            <a:prstTxWarp prst="textNoShape">
              <a:avLst/>
            </a:prstTxWarp>
            <a:spAutoFit/>
          </a:bodyPr>
          <a:lstStyle/>
          <a:p>
            <a:r>
              <a:rPr lang="en-US" sz="2200" b="0">
                <a:solidFill>
                  <a:schemeClr val="tx2"/>
                </a:solidFill>
              </a:rPr>
              <a:t>Try out frequent frames on a corpus of child-directed speech.</a:t>
            </a:r>
            <a:endParaRPr lang="en-US" sz="2200" b="0"/>
          </a:p>
          <a:p>
            <a:endParaRPr lang="en-US" sz="2200" b="0"/>
          </a:p>
          <a:p>
            <a:r>
              <a:rPr lang="en-US" sz="2200" b="0"/>
              <a:t>Frame (1): </a:t>
            </a:r>
            <a:r>
              <a:rPr lang="en-US" sz="2200" b="0">
                <a:solidFill>
                  <a:schemeClr val="accent2"/>
                </a:solidFill>
              </a:rPr>
              <a:t>the___is</a:t>
            </a:r>
            <a:endParaRPr lang="en-US" sz="2200" b="0">
              <a:solidFill>
                <a:schemeClr val="tx2"/>
              </a:solidFill>
            </a:endParaRPr>
          </a:p>
          <a:p>
            <a:r>
              <a:rPr lang="en-US" sz="2200" b="0"/>
              <a:t>Transcript:</a:t>
            </a:r>
            <a:r>
              <a:rPr lang="en-US" sz="2200" b="0">
                <a:solidFill>
                  <a:schemeClr val="tx2"/>
                </a:solidFill>
              </a:rPr>
              <a:t> </a:t>
            </a:r>
            <a:r>
              <a:rPr lang="en-US" sz="2200" b="0"/>
              <a:t>“…</a:t>
            </a:r>
            <a:r>
              <a:rPr lang="en-US" sz="2200" b="0">
                <a:solidFill>
                  <a:schemeClr val="accent2"/>
                </a:solidFill>
              </a:rPr>
              <a:t>the</a:t>
            </a:r>
            <a:r>
              <a:rPr lang="en-US" sz="2200" b="0"/>
              <a:t> radio </a:t>
            </a:r>
            <a:r>
              <a:rPr lang="en-US" sz="2200" b="0">
                <a:solidFill>
                  <a:schemeClr val="accent2"/>
                </a:solidFill>
              </a:rPr>
              <a:t>is</a:t>
            </a:r>
            <a:r>
              <a:rPr lang="en-US" sz="2200" b="0"/>
              <a:t> in the way…but </a:t>
            </a:r>
            <a:r>
              <a:rPr lang="en-US" sz="2200" b="0">
                <a:solidFill>
                  <a:schemeClr val="accent2"/>
                </a:solidFill>
              </a:rPr>
              <a:t>the</a:t>
            </a:r>
            <a:r>
              <a:rPr lang="en-US" sz="2200" b="0"/>
              <a:t> doll </a:t>
            </a:r>
            <a:r>
              <a:rPr lang="en-US" sz="2200" b="0">
                <a:solidFill>
                  <a:schemeClr val="accent2"/>
                </a:solidFill>
              </a:rPr>
              <a:t>is</a:t>
            </a:r>
            <a:r>
              <a:rPr lang="en-US" sz="2200" b="0"/>
              <a:t>…and </a:t>
            </a:r>
            <a:r>
              <a:rPr lang="en-US" sz="2200" b="0">
                <a:solidFill>
                  <a:schemeClr val="accent2"/>
                </a:solidFill>
              </a:rPr>
              <a:t>the</a:t>
            </a:r>
            <a:r>
              <a:rPr lang="en-US" sz="2200" b="0"/>
              <a:t> teddy </a:t>
            </a:r>
            <a:r>
              <a:rPr lang="en-US" sz="2200" b="0">
                <a:solidFill>
                  <a:schemeClr val="accent2"/>
                </a:solidFill>
              </a:rPr>
              <a:t>is</a:t>
            </a:r>
            <a:r>
              <a:rPr lang="en-US" sz="2200" b="0"/>
              <a:t>…”</a:t>
            </a:r>
          </a:p>
          <a:p>
            <a:endParaRPr lang="en-US" sz="2200" b="0"/>
          </a:p>
          <a:p>
            <a:r>
              <a:rPr lang="en-US" sz="2200" b="0">
                <a:solidFill>
                  <a:schemeClr val="folHlink"/>
                </a:solidFill>
              </a:rPr>
              <a:t>radio</a:t>
            </a:r>
            <a:r>
              <a:rPr lang="en-US" sz="2200" b="0"/>
              <a:t>, </a:t>
            </a:r>
            <a:r>
              <a:rPr lang="en-US" sz="2200" b="0">
                <a:solidFill>
                  <a:schemeClr val="folHlink"/>
                </a:solidFill>
              </a:rPr>
              <a:t>doll</a:t>
            </a:r>
            <a:r>
              <a:rPr lang="en-US" sz="2200" b="0"/>
              <a:t>, </a:t>
            </a:r>
            <a:r>
              <a:rPr lang="en-US" sz="2200" b="0">
                <a:solidFill>
                  <a:schemeClr val="folHlink"/>
                </a:solidFill>
              </a:rPr>
              <a:t>teddy</a:t>
            </a:r>
            <a:r>
              <a:rPr lang="en-US" sz="2200" b="0"/>
              <a:t> are placed into the same category by </a:t>
            </a:r>
            <a:r>
              <a:rPr lang="en-US" sz="2200" b="0">
                <a:solidFill>
                  <a:schemeClr val="accent2"/>
                </a:solidFill>
              </a:rPr>
              <a:t>the___is</a:t>
            </a:r>
            <a:endParaRPr lang="en-US" sz="2200" b="0"/>
          </a:p>
          <a:p>
            <a:endParaRPr lang="en-US" sz="2200" b="0"/>
          </a:p>
          <a:p>
            <a:endParaRPr lang="en-US" sz="2200" b="0"/>
          </a:p>
          <a:p>
            <a:r>
              <a:rPr lang="en-US" sz="2200" b="0"/>
              <a:t>Frame (13): </a:t>
            </a:r>
            <a:r>
              <a:rPr lang="en-US" sz="2200" b="0">
                <a:solidFill>
                  <a:schemeClr val="accent2"/>
                </a:solidFill>
              </a:rPr>
              <a:t>you___it</a:t>
            </a:r>
            <a:endParaRPr lang="en-US" sz="2200" b="0"/>
          </a:p>
          <a:p>
            <a:r>
              <a:rPr lang="en-US" sz="2200" b="0"/>
              <a:t>Transcript: “…</a:t>
            </a:r>
            <a:r>
              <a:rPr lang="en-US" sz="2200" b="0">
                <a:solidFill>
                  <a:schemeClr val="accent2"/>
                </a:solidFill>
              </a:rPr>
              <a:t>you</a:t>
            </a:r>
            <a:r>
              <a:rPr lang="en-US" sz="2200" b="0"/>
              <a:t> draw </a:t>
            </a:r>
            <a:r>
              <a:rPr lang="en-US" sz="2200" b="0">
                <a:solidFill>
                  <a:schemeClr val="accent2"/>
                </a:solidFill>
              </a:rPr>
              <a:t>it</a:t>
            </a:r>
            <a:r>
              <a:rPr lang="en-US" sz="2200" b="0"/>
              <a:t> so that he can see it… </a:t>
            </a:r>
            <a:r>
              <a:rPr lang="en-US" sz="2200" b="0">
                <a:solidFill>
                  <a:schemeClr val="accent2"/>
                </a:solidFill>
              </a:rPr>
              <a:t>you</a:t>
            </a:r>
            <a:r>
              <a:rPr lang="en-US" sz="2200" b="0"/>
              <a:t> dropped </a:t>
            </a:r>
            <a:r>
              <a:rPr lang="en-US" sz="2200" b="0">
                <a:solidFill>
                  <a:schemeClr val="accent2"/>
                </a:solidFill>
              </a:rPr>
              <a:t>it</a:t>
            </a:r>
            <a:r>
              <a:rPr lang="en-US" sz="2200" b="0"/>
              <a:t> on purpose!…so he hit </a:t>
            </a:r>
            <a:r>
              <a:rPr lang="en-US" sz="2200" b="0">
                <a:solidFill>
                  <a:schemeClr val="accent2"/>
                </a:solidFill>
              </a:rPr>
              <a:t>you</a:t>
            </a:r>
            <a:r>
              <a:rPr lang="en-US" sz="2200" b="0"/>
              <a:t> with </a:t>
            </a:r>
            <a:r>
              <a:rPr lang="en-US" sz="2200" b="0">
                <a:solidFill>
                  <a:schemeClr val="accent2"/>
                </a:solidFill>
              </a:rPr>
              <a:t>it</a:t>
            </a:r>
            <a:r>
              <a:rPr lang="en-US" sz="2200" b="0"/>
              <a:t>…”</a:t>
            </a:r>
          </a:p>
          <a:p>
            <a:endParaRPr lang="en-US" sz="2200" b="0"/>
          </a:p>
          <a:p>
            <a:r>
              <a:rPr lang="en-US" sz="2200" b="0">
                <a:solidFill>
                  <a:schemeClr val="tx2"/>
                </a:solidFill>
              </a:rPr>
              <a:t>draw</a:t>
            </a:r>
            <a:r>
              <a:rPr lang="en-US" sz="2200" b="0"/>
              <a:t>, </a:t>
            </a:r>
            <a:r>
              <a:rPr lang="en-US" sz="2200" b="0">
                <a:solidFill>
                  <a:schemeClr val="tx2"/>
                </a:solidFill>
              </a:rPr>
              <a:t>dropped</a:t>
            </a:r>
            <a:r>
              <a:rPr lang="en-US" sz="2200" b="0"/>
              <a:t>, </a:t>
            </a:r>
            <a:r>
              <a:rPr lang="en-US" sz="2200" b="0">
                <a:solidFill>
                  <a:schemeClr val="tx2"/>
                </a:solidFill>
              </a:rPr>
              <a:t>with</a:t>
            </a:r>
            <a:r>
              <a:rPr lang="en-US" sz="2200" b="0"/>
              <a:t> are placed into the same category by </a:t>
            </a:r>
            <a:r>
              <a:rPr lang="en-US" sz="2200" b="0">
                <a:solidFill>
                  <a:schemeClr val="accent2"/>
                </a:solidFill>
              </a:rPr>
              <a:t>you___it</a:t>
            </a:r>
            <a:endParaRPr lang="en-US" sz="2200" b="0"/>
          </a:p>
        </p:txBody>
      </p:sp>
      <p:sp>
        <p:nvSpPr>
          <p:cNvPr id="1336324" name="AutoShape 4"/>
          <p:cNvSpPr>
            <a:spLocks noChangeArrowheads="1"/>
          </p:cNvSpPr>
          <p:nvPr/>
        </p:nvSpPr>
        <p:spPr bwMode="auto">
          <a:xfrm>
            <a:off x="228600" y="2362200"/>
            <a:ext cx="8534400" cy="2057400"/>
          </a:xfrm>
          <a:prstGeom prst="roundRect">
            <a:avLst>
              <a:gd name="adj" fmla="val 16667"/>
            </a:avLst>
          </a:prstGeom>
          <a:noFill/>
          <a:ln w="9525">
            <a:solidFill>
              <a:schemeClr val="folHlink"/>
            </a:solidFill>
            <a:round/>
            <a:headEnd/>
            <a:tailEnd/>
          </a:ln>
        </p:spPr>
        <p:txBody>
          <a:bodyPr wrap="none" anchor="ctr">
            <a:prstTxWarp prst="textNoShape">
              <a:avLst/>
            </a:prstTxWarp>
          </a:bodyPr>
          <a:lstStyle/>
          <a:p>
            <a:endParaRPr lang="en-US"/>
          </a:p>
        </p:txBody>
      </p:sp>
      <p:sp>
        <p:nvSpPr>
          <p:cNvPr id="1336325" name="AutoShape 5"/>
          <p:cNvSpPr>
            <a:spLocks noChangeArrowheads="1"/>
          </p:cNvSpPr>
          <p:nvPr/>
        </p:nvSpPr>
        <p:spPr bwMode="auto">
          <a:xfrm>
            <a:off x="304800" y="4648200"/>
            <a:ext cx="8534400" cy="2057400"/>
          </a:xfrm>
          <a:prstGeom prst="roundRect">
            <a:avLst>
              <a:gd name="adj" fmla="val 16667"/>
            </a:avLst>
          </a:prstGeom>
          <a:noFill/>
          <a:ln w="9525">
            <a:solidFill>
              <a:schemeClr val="tx2"/>
            </a:solidFill>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8370" name="Rectangle 2"/>
          <p:cNvSpPr>
            <a:spLocks noGrp="1" noChangeArrowheads="1"/>
          </p:cNvSpPr>
          <p:nvPr>
            <p:ph type="title"/>
          </p:nvPr>
        </p:nvSpPr>
        <p:spPr>
          <a:xfrm>
            <a:off x="228600" y="0"/>
            <a:ext cx="8229600" cy="1143000"/>
          </a:xfrm>
          <a:noFill/>
          <a:ln/>
        </p:spPr>
        <p:txBody>
          <a:bodyPr/>
          <a:lstStyle/>
          <a:p>
            <a:r>
              <a:rPr lang="en-US" sz="3200"/>
              <a:t>Mintz 2003</a:t>
            </a:r>
            <a:r>
              <a:rPr lang="en-US" altLang="ja-JP" sz="3200"/>
              <a:t>: </a:t>
            </a:r>
            <a:br>
              <a:rPr lang="en-US" altLang="ja-JP" sz="3200"/>
            </a:br>
            <a:r>
              <a:rPr lang="en-US" altLang="ja-JP" sz="3200"/>
              <a:t>Determining the success of frequent frames</a:t>
            </a:r>
            <a:endParaRPr lang="en-US" sz="3200"/>
          </a:p>
        </p:txBody>
      </p:sp>
      <p:sp>
        <p:nvSpPr>
          <p:cNvPr id="1338371" name="Text Box 3"/>
          <p:cNvSpPr txBox="1">
            <a:spLocks noChangeArrowheads="1"/>
          </p:cNvSpPr>
          <p:nvPr/>
        </p:nvSpPr>
        <p:spPr bwMode="auto">
          <a:xfrm>
            <a:off x="228600" y="1828800"/>
            <a:ext cx="8458200" cy="2436813"/>
          </a:xfrm>
          <a:prstGeom prst="rect">
            <a:avLst/>
          </a:prstGeom>
          <a:noFill/>
          <a:ln w="9525">
            <a:noFill/>
            <a:miter lim="800000"/>
            <a:headEnd/>
            <a:tailEnd/>
          </a:ln>
        </p:spPr>
        <p:txBody>
          <a:bodyPr>
            <a:prstTxWarp prst="textNoShape">
              <a:avLst/>
            </a:prstTxWarp>
            <a:spAutoFit/>
          </a:bodyPr>
          <a:lstStyle/>
          <a:p>
            <a:endParaRPr lang="en-US" sz="2200" b="0"/>
          </a:p>
          <a:p>
            <a:endParaRPr lang="en-US" sz="2200" b="0"/>
          </a:p>
          <a:p>
            <a:r>
              <a:rPr lang="en-US" sz="2200" b="0"/>
              <a:t>Precision = </a:t>
            </a:r>
            <a:r>
              <a:rPr lang="en-US" sz="2200" b="0" u="sng"/>
              <a:t># of words identified correctly as Category within frame</a:t>
            </a:r>
            <a:endParaRPr lang="en-US" sz="2200" b="0"/>
          </a:p>
          <a:p>
            <a:r>
              <a:rPr lang="en-US" sz="2200" b="0"/>
              <a:t>		# of words identified as Category within frame</a:t>
            </a:r>
          </a:p>
          <a:p>
            <a:endParaRPr lang="en-US" sz="2200" b="0"/>
          </a:p>
          <a:p>
            <a:r>
              <a:rPr lang="en-US" sz="2200" b="0"/>
              <a:t>Recall = </a:t>
            </a:r>
            <a:r>
              <a:rPr lang="en-US" sz="2200" b="0" u="sng"/>
              <a:t># of words identified correctly as Category within frame</a:t>
            </a:r>
          </a:p>
          <a:p>
            <a:r>
              <a:rPr lang="en-US" sz="2200" b="0"/>
              <a:t>	# of words that should have been identified as Category</a:t>
            </a:r>
            <a:endParaRPr lang="en-US" sz="2200" b="0" u="sng"/>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40418" name="Text Box 2"/>
          <p:cNvSpPr txBox="1">
            <a:spLocks noChangeArrowheads="1"/>
          </p:cNvSpPr>
          <p:nvPr/>
        </p:nvSpPr>
        <p:spPr bwMode="auto">
          <a:xfrm>
            <a:off x="228600" y="1828800"/>
            <a:ext cx="8458200" cy="2436813"/>
          </a:xfrm>
          <a:prstGeom prst="rect">
            <a:avLst/>
          </a:prstGeom>
          <a:noFill/>
          <a:ln w="9525">
            <a:noFill/>
            <a:miter lim="800000"/>
            <a:headEnd/>
            <a:tailEnd/>
          </a:ln>
        </p:spPr>
        <p:txBody>
          <a:bodyPr>
            <a:prstTxWarp prst="textNoShape">
              <a:avLst/>
            </a:prstTxWarp>
            <a:spAutoFit/>
          </a:bodyPr>
          <a:lstStyle/>
          <a:p>
            <a:endParaRPr lang="en-US" sz="2200" b="0"/>
          </a:p>
          <a:p>
            <a:endParaRPr lang="en-US" sz="2200" b="0"/>
          </a:p>
          <a:p>
            <a:r>
              <a:rPr lang="en-US" sz="2200" b="0">
                <a:solidFill>
                  <a:schemeClr val="accent2"/>
                </a:solidFill>
              </a:rPr>
              <a:t>Precision</a:t>
            </a:r>
            <a:r>
              <a:rPr lang="en-US" sz="2200" b="0"/>
              <a:t> = </a:t>
            </a:r>
            <a:r>
              <a:rPr lang="en-US" sz="2200" b="0" u="sng"/>
              <a:t># of words identified correctly as Category within frame</a:t>
            </a:r>
            <a:endParaRPr lang="en-US" sz="2200" b="0"/>
          </a:p>
          <a:p>
            <a:r>
              <a:rPr lang="en-US" sz="2200" b="0"/>
              <a:t>		# of words identified as Category within frame</a:t>
            </a:r>
          </a:p>
          <a:p>
            <a:endParaRPr lang="en-US" sz="2200" b="0"/>
          </a:p>
          <a:p>
            <a:r>
              <a:rPr lang="en-US" sz="2200" b="0"/>
              <a:t>Recall = </a:t>
            </a:r>
            <a:r>
              <a:rPr lang="en-US" sz="2200" b="0" u="sng"/>
              <a:t># of words identified correctly as Category within frame</a:t>
            </a:r>
          </a:p>
          <a:p>
            <a:r>
              <a:rPr lang="en-US" sz="2200" b="0"/>
              <a:t>	# of words that should have been identified as Category</a:t>
            </a:r>
            <a:endParaRPr lang="en-US" sz="2200" b="0" u="sng"/>
          </a:p>
        </p:txBody>
      </p:sp>
      <p:sp>
        <p:nvSpPr>
          <p:cNvPr id="1340419" name="Rectangle 3"/>
          <p:cNvSpPr>
            <a:spLocks noChangeArrowheads="1"/>
          </p:cNvSpPr>
          <p:nvPr/>
        </p:nvSpPr>
        <p:spPr bwMode="auto">
          <a:xfrm>
            <a:off x="838200" y="5486400"/>
            <a:ext cx="7848600" cy="1096963"/>
          </a:xfrm>
          <a:prstGeom prst="rect">
            <a:avLst/>
          </a:prstGeom>
          <a:noFill/>
          <a:ln w="9525">
            <a:noFill/>
            <a:miter lim="800000"/>
            <a:headEnd/>
            <a:tailEnd/>
          </a:ln>
        </p:spPr>
        <p:txBody>
          <a:bodyPr>
            <a:prstTxWarp prst="textNoShape">
              <a:avLst/>
            </a:prstTxWarp>
            <a:spAutoFit/>
          </a:bodyPr>
          <a:lstStyle/>
          <a:p>
            <a:r>
              <a:rPr lang="en-US" sz="2200" b="0"/>
              <a:t># of words correctly identified as Verb = 2 (draw, dropped)</a:t>
            </a:r>
          </a:p>
          <a:p>
            <a:r>
              <a:rPr lang="en-US" sz="2200" b="0"/>
              <a:t># of words identified as Verb = 3 (draw, dropped, with)</a:t>
            </a:r>
          </a:p>
          <a:p>
            <a:r>
              <a:rPr lang="en-US" sz="2200" b="0"/>
              <a:t>	Precision for </a:t>
            </a:r>
            <a:r>
              <a:rPr lang="en-US" sz="2200" b="0">
                <a:solidFill>
                  <a:schemeClr val="accent2"/>
                </a:solidFill>
              </a:rPr>
              <a:t>you___it </a:t>
            </a:r>
            <a:r>
              <a:rPr lang="en-US" sz="2200" b="0"/>
              <a:t>= </a:t>
            </a:r>
            <a:r>
              <a:rPr lang="en-US" sz="2200" b="0">
                <a:solidFill>
                  <a:schemeClr val="accent2"/>
                </a:solidFill>
              </a:rPr>
              <a:t>2/3</a:t>
            </a:r>
            <a:endParaRPr lang="en-US" sz="2200" b="0"/>
          </a:p>
        </p:txBody>
      </p:sp>
      <p:sp>
        <p:nvSpPr>
          <p:cNvPr id="1340420" name="Rectangle 4"/>
          <p:cNvSpPr>
            <a:spLocks noChangeArrowheads="1"/>
          </p:cNvSpPr>
          <p:nvPr/>
        </p:nvSpPr>
        <p:spPr bwMode="auto">
          <a:xfrm>
            <a:off x="0" y="4572000"/>
            <a:ext cx="8839200" cy="762000"/>
          </a:xfrm>
          <a:prstGeom prst="rect">
            <a:avLst/>
          </a:prstGeom>
          <a:noFill/>
          <a:ln w="9525">
            <a:noFill/>
            <a:miter lim="800000"/>
            <a:headEnd/>
            <a:tailEnd/>
          </a:ln>
        </p:spPr>
        <p:txBody>
          <a:bodyPr>
            <a:prstTxWarp prst="textNoShape">
              <a:avLst/>
            </a:prstTxWarp>
            <a:spAutoFit/>
          </a:bodyPr>
          <a:lstStyle/>
          <a:p>
            <a:r>
              <a:rPr lang="en-US" sz="2200" b="0"/>
              <a:t>Frame: </a:t>
            </a:r>
            <a:r>
              <a:rPr lang="en-US" sz="2200" b="0">
                <a:solidFill>
                  <a:schemeClr val="accent2"/>
                </a:solidFill>
              </a:rPr>
              <a:t>you___it</a:t>
            </a:r>
            <a:endParaRPr lang="en-US" sz="2200" b="0"/>
          </a:p>
          <a:p>
            <a:r>
              <a:rPr lang="en-US" sz="2200" b="0"/>
              <a:t>   Category: </a:t>
            </a:r>
            <a:r>
              <a:rPr lang="en-US" sz="2200" b="0">
                <a:solidFill>
                  <a:schemeClr val="tx2"/>
                </a:solidFill>
              </a:rPr>
              <a:t>draw</a:t>
            </a:r>
            <a:r>
              <a:rPr lang="en-US" sz="2200" b="0"/>
              <a:t>, </a:t>
            </a:r>
            <a:r>
              <a:rPr lang="en-US" sz="2200" b="0">
                <a:solidFill>
                  <a:schemeClr val="tx2"/>
                </a:solidFill>
              </a:rPr>
              <a:t>dropped</a:t>
            </a:r>
            <a:r>
              <a:rPr lang="en-US" sz="2200" b="0"/>
              <a:t>, </a:t>
            </a:r>
            <a:r>
              <a:rPr lang="en-US" sz="2200" b="0">
                <a:solidFill>
                  <a:schemeClr val="tx2"/>
                </a:solidFill>
              </a:rPr>
              <a:t>with</a:t>
            </a:r>
            <a:r>
              <a:rPr lang="en-US" sz="2200" b="0"/>
              <a:t> (similar to Verb so compare to Verb)</a:t>
            </a:r>
          </a:p>
        </p:txBody>
      </p:sp>
      <p:sp>
        <p:nvSpPr>
          <p:cNvPr id="1340421" name="Rectangle 5"/>
          <p:cNvSpPr>
            <a:spLocks noGrp="1" noChangeArrowheads="1"/>
          </p:cNvSpPr>
          <p:nvPr>
            <p:ph type="title"/>
          </p:nvPr>
        </p:nvSpPr>
        <p:spPr>
          <a:xfrm>
            <a:off x="228600" y="0"/>
            <a:ext cx="8229600" cy="1143000"/>
          </a:xfrm>
          <a:noFill/>
          <a:ln/>
        </p:spPr>
        <p:txBody>
          <a:bodyPr/>
          <a:lstStyle/>
          <a:p>
            <a:r>
              <a:rPr lang="en-US" sz="3200"/>
              <a:t>Mintz 2003</a:t>
            </a:r>
            <a:r>
              <a:rPr lang="en-US" altLang="ja-JP" sz="3200"/>
              <a:t>: </a:t>
            </a:r>
            <a:br>
              <a:rPr lang="en-US" altLang="ja-JP" sz="3200"/>
            </a:br>
            <a:r>
              <a:rPr lang="en-US" altLang="ja-JP" sz="3200"/>
              <a:t>Determining the success of frequent frames</a:t>
            </a:r>
            <a:endParaRPr lang="en-US" sz="320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42466" name="Text Box 2"/>
          <p:cNvSpPr txBox="1">
            <a:spLocks noChangeArrowheads="1"/>
          </p:cNvSpPr>
          <p:nvPr/>
        </p:nvSpPr>
        <p:spPr bwMode="auto">
          <a:xfrm>
            <a:off x="228600" y="1828800"/>
            <a:ext cx="8458200" cy="2436813"/>
          </a:xfrm>
          <a:prstGeom prst="rect">
            <a:avLst/>
          </a:prstGeom>
          <a:noFill/>
          <a:ln w="9525">
            <a:noFill/>
            <a:miter lim="800000"/>
            <a:headEnd/>
            <a:tailEnd/>
          </a:ln>
        </p:spPr>
        <p:txBody>
          <a:bodyPr>
            <a:prstTxWarp prst="textNoShape">
              <a:avLst/>
            </a:prstTxWarp>
            <a:spAutoFit/>
          </a:bodyPr>
          <a:lstStyle/>
          <a:p>
            <a:endParaRPr lang="en-US" sz="2200" b="0"/>
          </a:p>
          <a:p>
            <a:endParaRPr lang="en-US" sz="2200" b="0"/>
          </a:p>
          <a:p>
            <a:r>
              <a:rPr lang="en-US" sz="2200" b="0"/>
              <a:t>Precision = </a:t>
            </a:r>
            <a:r>
              <a:rPr lang="en-US" sz="2200" b="0" u="sng"/>
              <a:t># of words identified correctly as Category within frame</a:t>
            </a:r>
            <a:endParaRPr lang="en-US" sz="2200" b="0"/>
          </a:p>
          <a:p>
            <a:r>
              <a:rPr lang="en-US" sz="2200" b="0"/>
              <a:t>		# of words identified as Category within frame</a:t>
            </a:r>
          </a:p>
          <a:p>
            <a:endParaRPr lang="en-US" sz="2200" b="0"/>
          </a:p>
          <a:p>
            <a:r>
              <a:rPr lang="en-US" sz="2200" b="0">
                <a:solidFill>
                  <a:schemeClr val="accent2"/>
                </a:solidFill>
              </a:rPr>
              <a:t>Recall</a:t>
            </a:r>
            <a:r>
              <a:rPr lang="en-US" sz="2200" b="0"/>
              <a:t> = </a:t>
            </a:r>
            <a:r>
              <a:rPr lang="en-US" sz="2200" b="0" u="sng"/>
              <a:t># of words identified correctly as Category within frame</a:t>
            </a:r>
          </a:p>
          <a:p>
            <a:r>
              <a:rPr lang="en-US" sz="2200" b="0"/>
              <a:t>	# of words that should have been identified as Category</a:t>
            </a:r>
            <a:endParaRPr lang="en-US" sz="2200" b="0" u="sng"/>
          </a:p>
        </p:txBody>
      </p:sp>
      <p:sp>
        <p:nvSpPr>
          <p:cNvPr id="1342467" name="Rectangle 3"/>
          <p:cNvSpPr>
            <a:spLocks noChangeArrowheads="1"/>
          </p:cNvSpPr>
          <p:nvPr/>
        </p:nvSpPr>
        <p:spPr bwMode="auto">
          <a:xfrm>
            <a:off x="0" y="4572000"/>
            <a:ext cx="8839200" cy="762000"/>
          </a:xfrm>
          <a:prstGeom prst="rect">
            <a:avLst/>
          </a:prstGeom>
          <a:noFill/>
          <a:ln w="9525">
            <a:noFill/>
            <a:miter lim="800000"/>
            <a:headEnd/>
            <a:tailEnd/>
          </a:ln>
        </p:spPr>
        <p:txBody>
          <a:bodyPr>
            <a:prstTxWarp prst="textNoShape">
              <a:avLst/>
            </a:prstTxWarp>
            <a:spAutoFit/>
          </a:bodyPr>
          <a:lstStyle/>
          <a:p>
            <a:r>
              <a:rPr lang="en-US" sz="2200" b="0"/>
              <a:t>Frame: </a:t>
            </a:r>
            <a:r>
              <a:rPr lang="en-US" sz="2200" b="0">
                <a:solidFill>
                  <a:schemeClr val="accent2"/>
                </a:solidFill>
              </a:rPr>
              <a:t>you___it</a:t>
            </a:r>
            <a:endParaRPr lang="en-US" sz="2200" b="0"/>
          </a:p>
          <a:p>
            <a:r>
              <a:rPr lang="en-US" sz="2200" b="0"/>
              <a:t>   Category: </a:t>
            </a:r>
            <a:r>
              <a:rPr lang="en-US" sz="2200" b="0">
                <a:solidFill>
                  <a:schemeClr val="tx2"/>
                </a:solidFill>
              </a:rPr>
              <a:t>draw</a:t>
            </a:r>
            <a:r>
              <a:rPr lang="en-US" sz="2200" b="0"/>
              <a:t>, </a:t>
            </a:r>
            <a:r>
              <a:rPr lang="en-US" sz="2200" b="0">
                <a:solidFill>
                  <a:schemeClr val="tx2"/>
                </a:solidFill>
              </a:rPr>
              <a:t>dropped</a:t>
            </a:r>
            <a:r>
              <a:rPr lang="en-US" sz="2200" b="0"/>
              <a:t>, </a:t>
            </a:r>
            <a:r>
              <a:rPr lang="en-US" sz="2200" b="0">
                <a:solidFill>
                  <a:schemeClr val="tx2"/>
                </a:solidFill>
              </a:rPr>
              <a:t>with</a:t>
            </a:r>
            <a:r>
              <a:rPr lang="en-US" sz="2200" b="0"/>
              <a:t> (similar to Verb so compare to Verb)</a:t>
            </a:r>
          </a:p>
        </p:txBody>
      </p:sp>
      <p:sp>
        <p:nvSpPr>
          <p:cNvPr id="1342468" name="Rectangle 4"/>
          <p:cNvSpPr>
            <a:spLocks noGrp="1" noChangeArrowheads="1"/>
          </p:cNvSpPr>
          <p:nvPr>
            <p:ph type="title"/>
          </p:nvPr>
        </p:nvSpPr>
        <p:spPr>
          <a:xfrm>
            <a:off x="228600" y="0"/>
            <a:ext cx="8229600" cy="1143000"/>
          </a:xfrm>
          <a:noFill/>
          <a:ln/>
        </p:spPr>
        <p:txBody>
          <a:bodyPr/>
          <a:lstStyle/>
          <a:p>
            <a:r>
              <a:rPr lang="en-US" sz="3200"/>
              <a:t>Mintz 2003</a:t>
            </a:r>
            <a:r>
              <a:rPr lang="en-US" altLang="ja-JP" sz="3200"/>
              <a:t>: </a:t>
            </a:r>
            <a:br>
              <a:rPr lang="en-US" altLang="ja-JP" sz="3200"/>
            </a:br>
            <a:r>
              <a:rPr lang="en-US" altLang="ja-JP" sz="3200"/>
              <a:t>Determining the success of frequent frames</a:t>
            </a:r>
            <a:endParaRPr lang="en-US" sz="3200"/>
          </a:p>
        </p:txBody>
      </p:sp>
      <p:sp>
        <p:nvSpPr>
          <p:cNvPr id="1342469" name="Rectangle 5"/>
          <p:cNvSpPr>
            <a:spLocks noChangeArrowheads="1"/>
          </p:cNvSpPr>
          <p:nvPr/>
        </p:nvSpPr>
        <p:spPr bwMode="auto">
          <a:xfrm>
            <a:off x="228600" y="5426075"/>
            <a:ext cx="8915400" cy="1431925"/>
          </a:xfrm>
          <a:prstGeom prst="rect">
            <a:avLst/>
          </a:prstGeom>
          <a:noFill/>
          <a:ln w="9525">
            <a:noFill/>
            <a:miter lim="800000"/>
            <a:headEnd/>
            <a:tailEnd/>
          </a:ln>
        </p:spPr>
        <p:txBody>
          <a:bodyPr>
            <a:prstTxWarp prst="textNoShape">
              <a:avLst/>
            </a:prstTxWarp>
            <a:spAutoFit/>
          </a:bodyPr>
          <a:lstStyle/>
          <a:p>
            <a:r>
              <a:rPr lang="en-US" sz="2200" b="0"/>
              <a:t># of words correctly identified as Verb = 2 (draw, dropped)</a:t>
            </a:r>
          </a:p>
          <a:p>
            <a:r>
              <a:rPr lang="en-US" sz="2200" b="0"/>
              <a:t># of words should be identified as Verb = all verbs in corpus (play, sit, draw, dropped, ran, kicked, …)</a:t>
            </a:r>
          </a:p>
          <a:p>
            <a:endParaRPr lang="en-US" sz="2200" b="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44514" name="Text Box 2"/>
          <p:cNvSpPr txBox="1">
            <a:spLocks noChangeArrowheads="1"/>
          </p:cNvSpPr>
          <p:nvPr/>
        </p:nvSpPr>
        <p:spPr bwMode="auto">
          <a:xfrm>
            <a:off x="228600" y="1828800"/>
            <a:ext cx="8458200" cy="2436813"/>
          </a:xfrm>
          <a:prstGeom prst="rect">
            <a:avLst/>
          </a:prstGeom>
          <a:noFill/>
          <a:ln w="9525">
            <a:noFill/>
            <a:miter lim="800000"/>
            <a:headEnd/>
            <a:tailEnd/>
          </a:ln>
        </p:spPr>
        <p:txBody>
          <a:bodyPr>
            <a:prstTxWarp prst="textNoShape">
              <a:avLst/>
            </a:prstTxWarp>
            <a:spAutoFit/>
          </a:bodyPr>
          <a:lstStyle/>
          <a:p>
            <a:endParaRPr lang="en-US" sz="2200" b="0"/>
          </a:p>
          <a:p>
            <a:endParaRPr lang="en-US" sz="2200" b="0"/>
          </a:p>
          <a:p>
            <a:r>
              <a:rPr lang="en-US" sz="2200" b="0"/>
              <a:t>Precision = </a:t>
            </a:r>
            <a:r>
              <a:rPr lang="en-US" sz="2200" b="0" u="sng"/>
              <a:t># of words identified correctly as Category within frame</a:t>
            </a:r>
            <a:endParaRPr lang="en-US" sz="2200" b="0"/>
          </a:p>
          <a:p>
            <a:r>
              <a:rPr lang="en-US" sz="2200" b="0"/>
              <a:t>		# of words identified as Category within frame</a:t>
            </a:r>
          </a:p>
          <a:p>
            <a:endParaRPr lang="en-US" sz="2200" b="0"/>
          </a:p>
          <a:p>
            <a:r>
              <a:rPr lang="en-US" sz="2200" b="0">
                <a:solidFill>
                  <a:schemeClr val="accent2"/>
                </a:solidFill>
              </a:rPr>
              <a:t>Recall</a:t>
            </a:r>
            <a:r>
              <a:rPr lang="en-US" sz="2200" b="0"/>
              <a:t> = </a:t>
            </a:r>
            <a:r>
              <a:rPr lang="en-US" sz="2200" b="0" u="sng"/>
              <a:t># of words identified correctly as Category within frame</a:t>
            </a:r>
          </a:p>
          <a:p>
            <a:r>
              <a:rPr lang="en-US" sz="2200" b="0"/>
              <a:t>	# of words that should have been identified as Category</a:t>
            </a:r>
            <a:endParaRPr lang="en-US" sz="2200" b="0" u="sng"/>
          </a:p>
        </p:txBody>
      </p:sp>
      <p:sp>
        <p:nvSpPr>
          <p:cNvPr id="1344515" name="Rectangle 3"/>
          <p:cNvSpPr>
            <a:spLocks noChangeArrowheads="1"/>
          </p:cNvSpPr>
          <p:nvPr/>
        </p:nvSpPr>
        <p:spPr bwMode="auto">
          <a:xfrm>
            <a:off x="0" y="4572000"/>
            <a:ext cx="8839200" cy="762000"/>
          </a:xfrm>
          <a:prstGeom prst="rect">
            <a:avLst/>
          </a:prstGeom>
          <a:noFill/>
          <a:ln w="9525">
            <a:noFill/>
            <a:miter lim="800000"/>
            <a:headEnd/>
            <a:tailEnd/>
          </a:ln>
        </p:spPr>
        <p:txBody>
          <a:bodyPr>
            <a:prstTxWarp prst="textNoShape">
              <a:avLst/>
            </a:prstTxWarp>
            <a:spAutoFit/>
          </a:bodyPr>
          <a:lstStyle/>
          <a:p>
            <a:r>
              <a:rPr lang="en-US" sz="2200" b="0"/>
              <a:t>Frame: </a:t>
            </a:r>
            <a:r>
              <a:rPr lang="en-US" sz="2200" b="0">
                <a:solidFill>
                  <a:schemeClr val="accent2"/>
                </a:solidFill>
              </a:rPr>
              <a:t>you___it</a:t>
            </a:r>
            <a:endParaRPr lang="en-US" sz="2200" b="0"/>
          </a:p>
          <a:p>
            <a:r>
              <a:rPr lang="en-US" sz="2200" b="0"/>
              <a:t>   Category: </a:t>
            </a:r>
            <a:r>
              <a:rPr lang="en-US" sz="2200" b="0">
                <a:solidFill>
                  <a:schemeClr val="tx2"/>
                </a:solidFill>
              </a:rPr>
              <a:t>draw</a:t>
            </a:r>
            <a:r>
              <a:rPr lang="en-US" sz="2200" b="0"/>
              <a:t>, </a:t>
            </a:r>
            <a:r>
              <a:rPr lang="en-US" sz="2200" b="0">
                <a:solidFill>
                  <a:schemeClr val="tx2"/>
                </a:solidFill>
              </a:rPr>
              <a:t>dropped</a:t>
            </a:r>
            <a:r>
              <a:rPr lang="en-US" sz="2200" b="0"/>
              <a:t>, </a:t>
            </a:r>
            <a:r>
              <a:rPr lang="en-US" sz="2200" b="0">
                <a:solidFill>
                  <a:schemeClr val="tx2"/>
                </a:solidFill>
              </a:rPr>
              <a:t>with</a:t>
            </a:r>
            <a:r>
              <a:rPr lang="en-US" sz="2200" b="0"/>
              <a:t> (similar to Verb so compare to Verb)</a:t>
            </a:r>
          </a:p>
        </p:txBody>
      </p:sp>
      <p:sp>
        <p:nvSpPr>
          <p:cNvPr id="1344516" name="Rectangle 4"/>
          <p:cNvSpPr>
            <a:spLocks noGrp="1" noChangeArrowheads="1"/>
          </p:cNvSpPr>
          <p:nvPr>
            <p:ph type="title"/>
          </p:nvPr>
        </p:nvSpPr>
        <p:spPr>
          <a:xfrm>
            <a:off x="228600" y="0"/>
            <a:ext cx="8229600" cy="1143000"/>
          </a:xfrm>
          <a:noFill/>
          <a:ln/>
        </p:spPr>
        <p:txBody>
          <a:bodyPr/>
          <a:lstStyle/>
          <a:p>
            <a:r>
              <a:rPr lang="en-US" sz="3200"/>
              <a:t>Mintz 2003</a:t>
            </a:r>
            <a:r>
              <a:rPr lang="en-US" altLang="ja-JP" sz="3200"/>
              <a:t>: </a:t>
            </a:r>
            <a:br>
              <a:rPr lang="en-US" altLang="ja-JP" sz="3200"/>
            </a:br>
            <a:r>
              <a:rPr lang="en-US" altLang="ja-JP" sz="3200"/>
              <a:t>Determining the success of frequent frames</a:t>
            </a:r>
            <a:endParaRPr lang="en-US" sz="3200"/>
          </a:p>
        </p:txBody>
      </p:sp>
      <p:sp>
        <p:nvSpPr>
          <p:cNvPr id="1344517" name="Rectangle 5"/>
          <p:cNvSpPr>
            <a:spLocks noChangeArrowheads="1"/>
          </p:cNvSpPr>
          <p:nvPr/>
        </p:nvSpPr>
        <p:spPr bwMode="auto">
          <a:xfrm>
            <a:off x="228600" y="5426075"/>
            <a:ext cx="8915400" cy="1096963"/>
          </a:xfrm>
          <a:prstGeom prst="rect">
            <a:avLst/>
          </a:prstGeom>
          <a:noFill/>
          <a:ln w="9525">
            <a:noFill/>
            <a:miter lim="800000"/>
            <a:headEnd/>
            <a:tailEnd/>
          </a:ln>
        </p:spPr>
        <p:txBody>
          <a:bodyPr>
            <a:prstTxWarp prst="textNoShape">
              <a:avLst/>
            </a:prstTxWarp>
            <a:spAutoFit/>
          </a:bodyPr>
          <a:lstStyle/>
          <a:p>
            <a:r>
              <a:rPr lang="en-US" sz="2200" b="0"/>
              <a:t># of words correctly identified as Verb = 2</a:t>
            </a:r>
          </a:p>
          <a:p>
            <a:r>
              <a:rPr lang="en-US" sz="2200" b="0"/>
              <a:t># of words should be identified as Verb = all verbs in language</a:t>
            </a:r>
          </a:p>
          <a:p>
            <a:r>
              <a:rPr lang="en-US" sz="2200" b="0"/>
              <a:t>	</a:t>
            </a:r>
            <a:r>
              <a:rPr lang="en-US" sz="2200" b="0">
                <a:solidFill>
                  <a:schemeClr val="accent2"/>
                </a:solidFill>
              </a:rPr>
              <a:t>Recall = 2/all</a:t>
            </a:r>
            <a:r>
              <a:rPr lang="en-US" sz="2200" b="0"/>
              <a:t>  (much smaller number)</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46562" name="Rectangle 2"/>
          <p:cNvSpPr>
            <a:spLocks noGrp="1" noChangeArrowheads="1"/>
          </p:cNvSpPr>
          <p:nvPr>
            <p:ph type="title"/>
          </p:nvPr>
        </p:nvSpPr>
        <p:spPr>
          <a:xfrm>
            <a:off x="228600" y="0"/>
            <a:ext cx="8229600" cy="1143000"/>
          </a:xfrm>
          <a:noFill/>
          <a:ln/>
        </p:spPr>
        <p:txBody>
          <a:bodyPr/>
          <a:lstStyle/>
          <a:p>
            <a:r>
              <a:rPr lang="en-US" sz="3200"/>
              <a:t>Mintz 2003</a:t>
            </a:r>
            <a:r>
              <a:rPr lang="en-US" altLang="ja-JP" sz="3200"/>
              <a:t>: </a:t>
            </a:r>
            <a:br>
              <a:rPr lang="en-US" altLang="ja-JP" sz="3200"/>
            </a:br>
            <a:r>
              <a:rPr lang="en-US" altLang="ja-JP" sz="3200"/>
              <a:t>Some actual frequent frame results</a:t>
            </a:r>
            <a:endParaRPr lang="en-US" sz="3200"/>
          </a:p>
        </p:txBody>
      </p:sp>
      <p:sp>
        <p:nvSpPr>
          <p:cNvPr id="1346563" name="Rectangle 3"/>
          <p:cNvSpPr>
            <a:spLocks noChangeArrowheads="1"/>
          </p:cNvSpPr>
          <p:nvPr/>
        </p:nvSpPr>
        <p:spPr bwMode="auto">
          <a:xfrm>
            <a:off x="304800" y="1600200"/>
            <a:ext cx="8382000" cy="4111625"/>
          </a:xfrm>
          <a:prstGeom prst="rect">
            <a:avLst/>
          </a:prstGeom>
          <a:noFill/>
          <a:ln w="9525">
            <a:noFill/>
            <a:miter lim="800000"/>
            <a:headEnd/>
            <a:tailEnd/>
          </a:ln>
        </p:spPr>
        <p:txBody>
          <a:bodyPr>
            <a:prstTxWarp prst="textNoShape">
              <a:avLst/>
            </a:prstTxWarp>
            <a:spAutoFit/>
          </a:bodyPr>
          <a:lstStyle/>
          <a:p>
            <a:r>
              <a:rPr lang="en-US" sz="2200" b="0"/>
              <a:t>Frame: </a:t>
            </a:r>
            <a:r>
              <a:rPr lang="en-US" sz="2200" b="0">
                <a:solidFill>
                  <a:schemeClr val="accent2"/>
                </a:solidFill>
              </a:rPr>
              <a:t>you___it</a:t>
            </a:r>
            <a:endParaRPr lang="en-US" sz="2200" b="0"/>
          </a:p>
          <a:p>
            <a:endParaRPr lang="en-US" sz="2200" b="0"/>
          </a:p>
          <a:p>
            <a:r>
              <a:rPr lang="en-US" sz="2200" b="0"/>
              <a:t>Category includes:</a:t>
            </a:r>
          </a:p>
          <a:p>
            <a:r>
              <a:rPr lang="en-US" sz="2200" b="0">
                <a:solidFill>
                  <a:schemeClr val="tx2"/>
                </a:solidFill>
              </a:rPr>
              <a:t>put, want, do, see, take, turn, taking, said, </a:t>
            </a:r>
            <a:r>
              <a:rPr lang="en-US" sz="2200" b="0">
                <a:solidFill>
                  <a:schemeClr val="accent2"/>
                </a:solidFill>
              </a:rPr>
              <a:t>sure</a:t>
            </a:r>
            <a:r>
              <a:rPr lang="en-US" sz="2200" b="0">
                <a:solidFill>
                  <a:schemeClr val="tx2"/>
                </a:solidFill>
              </a:rPr>
              <a:t>, lost, like, leave, got, find, throw, threw, think, sing, reach, picked, get, dropped, seen, lose, know, knocked, hold, help, had, gave, found, fit, enjoy, eat, chose, catch, </a:t>
            </a:r>
            <a:r>
              <a:rPr lang="en-US" sz="2200" b="0">
                <a:solidFill>
                  <a:schemeClr val="hlink"/>
                </a:solidFill>
              </a:rPr>
              <a:t>with</a:t>
            </a:r>
            <a:r>
              <a:rPr lang="en-US" sz="2200" b="0">
                <a:solidFill>
                  <a:schemeClr val="tx2"/>
                </a:solidFill>
              </a:rPr>
              <a:t>, wind, wear, use, took, told, throwing, stick, share, sang, roll, ride, recognize, reading, ran, pulled, pull, press, pouring, pick, </a:t>
            </a:r>
            <a:r>
              <a:rPr lang="en-US" sz="2200" b="0">
                <a:solidFill>
                  <a:schemeClr val="hlink"/>
                </a:solidFill>
              </a:rPr>
              <a:t>on</a:t>
            </a:r>
            <a:r>
              <a:rPr lang="en-US" sz="2200" b="0">
                <a:solidFill>
                  <a:schemeClr val="tx2"/>
                </a:solidFill>
              </a:rPr>
              <a:t>, need, move, manage, make, load, liked, lift, licking, let, left, hit, hear, give, flapped, fix, finished, drop, driving, done, did, cut, crashed, change, calling, bring, break, </a:t>
            </a:r>
            <a:r>
              <a:rPr lang="en-US" sz="2200" b="0">
                <a:solidFill>
                  <a:schemeClr val="accent1"/>
                </a:solidFill>
              </a:rPr>
              <a:t>because</a:t>
            </a:r>
            <a:r>
              <a:rPr lang="en-US" sz="2200" b="0">
                <a:solidFill>
                  <a:schemeClr val="tx2"/>
                </a:solidFill>
              </a:rPr>
              <a:t>, banged</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48610" name="Rectangle 2"/>
          <p:cNvSpPr>
            <a:spLocks noGrp="1" noChangeArrowheads="1"/>
          </p:cNvSpPr>
          <p:nvPr>
            <p:ph type="title"/>
          </p:nvPr>
        </p:nvSpPr>
        <p:spPr>
          <a:xfrm>
            <a:off x="228600" y="0"/>
            <a:ext cx="8229600" cy="1143000"/>
          </a:xfrm>
          <a:noFill/>
          <a:ln/>
        </p:spPr>
        <p:txBody>
          <a:bodyPr/>
          <a:lstStyle/>
          <a:p>
            <a:r>
              <a:rPr lang="en-US" sz="3200"/>
              <a:t>Mintz 2003</a:t>
            </a:r>
            <a:r>
              <a:rPr lang="en-US" altLang="ja-JP" sz="3200"/>
              <a:t>: </a:t>
            </a:r>
            <a:br>
              <a:rPr lang="en-US" altLang="ja-JP" sz="3200"/>
            </a:br>
            <a:r>
              <a:rPr lang="en-US" altLang="ja-JP" sz="3200"/>
              <a:t>Some actual frequent frame results</a:t>
            </a:r>
            <a:endParaRPr lang="en-US" sz="3200"/>
          </a:p>
        </p:txBody>
      </p:sp>
      <p:sp>
        <p:nvSpPr>
          <p:cNvPr id="1348611" name="Rectangle 3"/>
          <p:cNvSpPr>
            <a:spLocks noChangeArrowheads="1"/>
          </p:cNvSpPr>
          <p:nvPr/>
        </p:nvSpPr>
        <p:spPr bwMode="auto">
          <a:xfrm>
            <a:off x="304800" y="1600200"/>
            <a:ext cx="8382000" cy="2462212"/>
          </a:xfrm>
          <a:prstGeom prst="rect">
            <a:avLst/>
          </a:prstGeom>
          <a:noFill/>
          <a:ln w="9525">
            <a:noFill/>
            <a:miter lim="800000"/>
            <a:headEnd/>
            <a:tailEnd/>
          </a:ln>
        </p:spPr>
        <p:txBody>
          <a:bodyPr>
            <a:prstTxWarp prst="textNoShape">
              <a:avLst/>
            </a:prstTxWarp>
            <a:spAutoFit/>
          </a:bodyPr>
          <a:lstStyle/>
          <a:p>
            <a:r>
              <a:rPr lang="en-US" sz="2200" b="0"/>
              <a:t>Frame: </a:t>
            </a:r>
            <a:r>
              <a:rPr lang="en-US" sz="2200" b="0">
                <a:solidFill>
                  <a:schemeClr val="accent2"/>
                </a:solidFill>
              </a:rPr>
              <a:t>the___is</a:t>
            </a:r>
            <a:endParaRPr lang="en-US" sz="2200" b="0"/>
          </a:p>
          <a:p>
            <a:endParaRPr lang="en-US" sz="2200" b="0"/>
          </a:p>
          <a:p>
            <a:r>
              <a:rPr lang="en-US" sz="2200" b="0"/>
              <a:t>Category includes:</a:t>
            </a:r>
          </a:p>
          <a:p>
            <a:r>
              <a:rPr lang="en-US" sz="2200" b="0">
                <a:solidFill>
                  <a:schemeClr val="folHlink"/>
                </a:solidFill>
              </a:rPr>
              <a:t>moon, sun, truck, smoke, kitty, fish, dog, baby, tray, radio, powder, paper, man, lock, lipstick, lamb, kangaroo, juice, ice, flower, elbow, egg, door, donkey, doggie, crumb, cord, clip, chicken, bug, brush, book, blanket, mommy</a:t>
            </a:r>
            <a:endParaRPr lang="en-US" sz="2200" b="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50658" name="Rectangle 2"/>
          <p:cNvSpPr>
            <a:spLocks noGrp="1" noChangeArrowheads="1"/>
          </p:cNvSpPr>
          <p:nvPr>
            <p:ph type="title"/>
          </p:nvPr>
        </p:nvSpPr>
        <p:spPr>
          <a:xfrm>
            <a:off x="228600" y="0"/>
            <a:ext cx="8229600" cy="1143000"/>
          </a:xfrm>
          <a:noFill/>
          <a:ln/>
        </p:spPr>
        <p:txBody>
          <a:bodyPr/>
          <a:lstStyle/>
          <a:p>
            <a:r>
              <a:rPr lang="en-US" sz="3200"/>
              <a:t>Mintz 2003</a:t>
            </a:r>
            <a:r>
              <a:rPr lang="en-US" altLang="ja-JP" sz="3200"/>
              <a:t>: </a:t>
            </a:r>
            <a:br>
              <a:rPr lang="en-US" altLang="ja-JP" sz="3200"/>
            </a:br>
            <a:r>
              <a:rPr lang="en-US" altLang="ja-JP" sz="3200"/>
              <a:t>How successful frequent frames were</a:t>
            </a:r>
            <a:endParaRPr lang="en-US" sz="3200"/>
          </a:p>
        </p:txBody>
      </p:sp>
      <p:sp>
        <p:nvSpPr>
          <p:cNvPr id="1350659" name="Rectangle 3"/>
          <p:cNvSpPr>
            <a:spLocks noChangeArrowheads="1"/>
          </p:cNvSpPr>
          <p:nvPr/>
        </p:nvSpPr>
        <p:spPr bwMode="auto">
          <a:xfrm>
            <a:off x="304800" y="1600200"/>
            <a:ext cx="8382000" cy="4781550"/>
          </a:xfrm>
          <a:prstGeom prst="rect">
            <a:avLst/>
          </a:prstGeom>
          <a:noFill/>
          <a:ln w="9525">
            <a:noFill/>
            <a:miter lim="800000"/>
            <a:headEnd/>
            <a:tailEnd/>
          </a:ln>
        </p:spPr>
        <p:txBody>
          <a:bodyPr>
            <a:prstTxWarp prst="textNoShape">
              <a:avLst/>
            </a:prstTxWarp>
            <a:spAutoFit/>
          </a:bodyPr>
          <a:lstStyle/>
          <a:p>
            <a:r>
              <a:rPr lang="en-US" sz="2200" b="0">
                <a:solidFill>
                  <a:schemeClr val="accent2"/>
                </a:solidFill>
              </a:rPr>
              <a:t>Precision: Above 90% for all corpora (high) = very good!</a:t>
            </a:r>
            <a:endParaRPr lang="en-US" sz="2200" b="0"/>
          </a:p>
          <a:p>
            <a:endParaRPr lang="en-US" sz="2200" b="0"/>
          </a:p>
          <a:p>
            <a:r>
              <a:rPr lang="en-US" sz="2200" b="0"/>
              <a:t>Interpretation: When a frequent frame clustered words together into category, they often did belong together. (Nouns were put together, verbs were put together, etc.)</a:t>
            </a:r>
          </a:p>
          <a:p>
            <a:endParaRPr lang="en-US" sz="2200" b="0"/>
          </a:p>
          <a:p>
            <a:endParaRPr lang="en-US" sz="2200" b="0"/>
          </a:p>
          <a:p>
            <a:endParaRPr lang="en-US" sz="2200" b="0">
              <a:solidFill>
                <a:schemeClr val="accent2"/>
              </a:solidFill>
            </a:endParaRPr>
          </a:p>
          <a:p>
            <a:r>
              <a:rPr lang="en-US" sz="2200" b="0">
                <a:solidFill>
                  <a:schemeClr val="accent2"/>
                </a:solidFill>
              </a:rPr>
              <a:t>Recall: Around 10% for all corpora (very low) = maybe not as good…</a:t>
            </a:r>
            <a:endParaRPr lang="en-US" sz="2200" b="0"/>
          </a:p>
          <a:p>
            <a:endParaRPr lang="en-US" sz="2200" b="0"/>
          </a:p>
          <a:p>
            <a:r>
              <a:rPr lang="en-US" sz="2200" b="0"/>
              <a:t>Interpretation: A frequent frame made lots of little clusters, rather than being able to cluster all the words into one category. (So, there were </a:t>
            </a:r>
            <a:r>
              <a:rPr lang="en-US" sz="2200" b="0">
                <a:solidFill>
                  <a:schemeClr val="folHlink"/>
                </a:solidFill>
              </a:rPr>
              <a:t>lots of</a:t>
            </a:r>
            <a:r>
              <a:rPr lang="en-US" sz="2200" b="0"/>
              <a:t> </a:t>
            </a:r>
            <a:r>
              <a:rPr lang="en-US" sz="2200" b="0">
                <a:solidFill>
                  <a:schemeClr val="folHlink"/>
                </a:solidFill>
              </a:rPr>
              <a:t>Noun-ish</a:t>
            </a:r>
            <a:r>
              <a:rPr lang="en-US" sz="2200" b="0"/>
              <a:t> clusters, </a:t>
            </a:r>
            <a:r>
              <a:rPr lang="en-US" sz="2200" b="0">
                <a:solidFill>
                  <a:schemeClr val="tx2"/>
                </a:solidFill>
              </a:rPr>
              <a:t>lots of</a:t>
            </a:r>
            <a:r>
              <a:rPr lang="en-US" sz="2200" b="0"/>
              <a:t> </a:t>
            </a:r>
            <a:r>
              <a:rPr lang="en-US" sz="2200" b="0">
                <a:solidFill>
                  <a:schemeClr val="tx2"/>
                </a:solidFill>
              </a:rPr>
              <a:t>Verb-ish</a:t>
            </a:r>
            <a:r>
              <a:rPr lang="en-US" sz="2200" b="0"/>
              <a:t> clusters, etc.)</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52706" name="Rectangle 2"/>
          <p:cNvSpPr>
            <a:spLocks noGrp="1" noChangeArrowheads="1"/>
          </p:cNvSpPr>
          <p:nvPr>
            <p:ph type="title"/>
          </p:nvPr>
        </p:nvSpPr>
        <p:spPr>
          <a:xfrm>
            <a:off x="228600" y="0"/>
            <a:ext cx="8229600" cy="1143000"/>
          </a:xfrm>
          <a:noFill/>
          <a:ln/>
        </p:spPr>
        <p:txBody>
          <a:bodyPr/>
          <a:lstStyle/>
          <a:p>
            <a:r>
              <a:rPr lang="en-US" sz="3200"/>
              <a:t>Mintz 2003</a:t>
            </a:r>
            <a:r>
              <a:rPr lang="en-US" altLang="ja-JP" sz="3200"/>
              <a:t>: </a:t>
            </a:r>
            <a:br>
              <a:rPr lang="en-US" altLang="ja-JP" sz="3200"/>
            </a:br>
            <a:r>
              <a:rPr lang="en-US" altLang="ja-JP" sz="3200"/>
              <a:t>How successful frequent frames were</a:t>
            </a:r>
            <a:endParaRPr lang="en-US" sz="3200"/>
          </a:p>
        </p:txBody>
      </p:sp>
      <p:sp>
        <p:nvSpPr>
          <p:cNvPr id="1352707" name="Rectangle 3"/>
          <p:cNvSpPr>
            <a:spLocks noChangeArrowheads="1"/>
          </p:cNvSpPr>
          <p:nvPr/>
        </p:nvSpPr>
        <p:spPr bwMode="auto">
          <a:xfrm>
            <a:off x="304800" y="1600200"/>
            <a:ext cx="8382000" cy="4111625"/>
          </a:xfrm>
          <a:prstGeom prst="rect">
            <a:avLst/>
          </a:prstGeom>
          <a:noFill/>
          <a:ln w="9525">
            <a:noFill/>
            <a:miter lim="800000"/>
            <a:headEnd/>
            <a:tailEnd/>
          </a:ln>
        </p:spPr>
        <p:txBody>
          <a:bodyPr>
            <a:prstTxWarp prst="textNoShape">
              <a:avLst/>
            </a:prstTxWarp>
            <a:spAutoFit/>
          </a:bodyPr>
          <a:lstStyle/>
          <a:p>
            <a:r>
              <a:rPr lang="en-US" sz="2200" b="0">
                <a:solidFill>
                  <a:schemeClr val="accent2"/>
                </a:solidFill>
              </a:rPr>
              <a:t>Precision: Above 90% for all corpora (high) = very good!</a:t>
            </a:r>
            <a:endParaRPr lang="en-US" sz="2200" b="0"/>
          </a:p>
          <a:p>
            <a:endParaRPr lang="en-US" sz="2200" b="0"/>
          </a:p>
          <a:p>
            <a:endParaRPr lang="en-US" sz="2200" b="0"/>
          </a:p>
          <a:p>
            <a:endParaRPr lang="en-US" sz="2200" b="0"/>
          </a:p>
          <a:p>
            <a:endParaRPr lang="en-US" sz="2200" b="0"/>
          </a:p>
          <a:p>
            <a:endParaRPr lang="en-US" sz="2200" b="0"/>
          </a:p>
          <a:p>
            <a:endParaRPr lang="en-US" sz="2200" b="0"/>
          </a:p>
          <a:p>
            <a:endParaRPr lang="en-US" sz="2200" b="0">
              <a:solidFill>
                <a:schemeClr val="accent2"/>
              </a:solidFill>
            </a:endParaRPr>
          </a:p>
          <a:p>
            <a:r>
              <a:rPr lang="en-US" sz="2200" b="0">
                <a:solidFill>
                  <a:schemeClr val="accent2"/>
                </a:solidFill>
              </a:rPr>
              <a:t>Recall: Around 10% for all corpora (very low) = maybe not as good…</a:t>
            </a:r>
            <a:endParaRPr lang="en-US" sz="2200" b="0"/>
          </a:p>
          <a:p>
            <a:endParaRPr lang="en-US" sz="2200" b="0"/>
          </a:p>
          <a:p>
            <a:endParaRPr lang="en-US" sz="2200" b="0"/>
          </a:p>
        </p:txBody>
      </p:sp>
      <p:sp>
        <p:nvSpPr>
          <p:cNvPr id="1352708" name="Oval 4"/>
          <p:cNvSpPr>
            <a:spLocks noChangeArrowheads="1"/>
          </p:cNvSpPr>
          <p:nvPr/>
        </p:nvSpPr>
        <p:spPr bwMode="auto">
          <a:xfrm>
            <a:off x="3200400" y="2133600"/>
            <a:ext cx="1600200" cy="1447800"/>
          </a:xfrm>
          <a:prstGeom prst="ellipse">
            <a:avLst/>
          </a:prstGeom>
          <a:solidFill>
            <a:schemeClr val="tx2"/>
          </a:solidFill>
          <a:ln w="9525">
            <a:solidFill>
              <a:schemeClr val="tx2"/>
            </a:solidFill>
            <a:round/>
            <a:headEnd/>
            <a:tailEnd/>
          </a:ln>
        </p:spPr>
        <p:txBody>
          <a:bodyPr wrap="none" anchor="ctr">
            <a:prstTxWarp prst="textNoShape">
              <a:avLst/>
            </a:prstTxWarp>
          </a:bodyPr>
          <a:lstStyle/>
          <a:p>
            <a:endParaRPr lang="en-US"/>
          </a:p>
        </p:txBody>
      </p:sp>
      <p:sp>
        <p:nvSpPr>
          <p:cNvPr id="1352709" name="Oval 5"/>
          <p:cNvSpPr>
            <a:spLocks noChangeArrowheads="1"/>
          </p:cNvSpPr>
          <p:nvPr/>
        </p:nvSpPr>
        <p:spPr bwMode="auto">
          <a:xfrm>
            <a:off x="4267200" y="2971800"/>
            <a:ext cx="304800" cy="228600"/>
          </a:xfrm>
          <a:prstGeom prst="ellipse">
            <a:avLst/>
          </a:prstGeom>
          <a:solidFill>
            <a:srgbClr val="C29EF1"/>
          </a:solidFill>
          <a:ln w="9525">
            <a:solidFill>
              <a:schemeClr val="folHlink"/>
            </a:solidFill>
            <a:round/>
            <a:headEnd/>
            <a:tailEnd/>
          </a:ln>
        </p:spPr>
        <p:txBody>
          <a:bodyPr wrap="none" anchor="ctr">
            <a:prstTxWarp prst="textNoShape">
              <a:avLst/>
            </a:prstTxWarp>
          </a:bodyPr>
          <a:lstStyle/>
          <a:p>
            <a:endParaRPr lang="en-US"/>
          </a:p>
        </p:txBody>
      </p:sp>
      <p:sp>
        <p:nvSpPr>
          <p:cNvPr id="1352710" name="Text Box 6"/>
          <p:cNvSpPr txBox="1">
            <a:spLocks noChangeArrowheads="1"/>
          </p:cNvSpPr>
          <p:nvPr/>
        </p:nvSpPr>
        <p:spPr bwMode="auto">
          <a:xfrm>
            <a:off x="1905000" y="3581400"/>
            <a:ext cx="4605338" cy="457200"/>
          </a:xfrm>
          <a:prstGeom prst="rect">
            <a:avLst/>
          </a:prstGeom>
          <a:noFill/>
          <a:ln w="9525">
            <a:noFill/>
            <a:miter lim="800000"/>
            <a:headEnd/>
            <a:tailEnd/>
          </a:ln>
        </p:spPr>
        <p:txBody>
          <a:bodyPr wrap="none">
            <a:prstTxWarp prst="textNoShape">
              <a:avLst/>
            </a:prstTxWarp>
            <a:spAutoFit/>
          </a:bodyPr>
          <a:lstStyle/>
          <a:p>
            <a:r>
              <a:rPr lang="en-US" b="0"/>
              <a:t>Only a few errors within a cluster</a:t>
            </a:r>
          </a:p>
        </p:txBody>
      </p:sp>
      <p:sp>
        <p:nvSpPr>
          <p:cNvPr id="1352711" name="Oval 7"/>
          <p:cNvSpPr>
            <a:spLocks noChangeArrowheads="1"/>
          </p:cNvSpPr>
          <p:nvPr/>
        </p:nvSpPr>
        <p:spPr bwMode="auto">
          <a:xfrm>
            <a:off x="5334000" y="5257800"/>
            <a:ext cx="533400" cy="457200"/>
          </a:xfrm>
          <a:prstGeom prst="ellipse">
            <a:avLst/>
          </a:prstGeom>
          <a:solidFill>
            <a:schemeClr val="tx2"/>
          </a:solidFill>
          <a:ln w="9525">
            <a:solidFill>
              <a:schemeClr val="tx2"/>
            </a:solidFill>
            <a:round/>
            <a:headEnd/>
            <a:tailEnd/>
          </a:ln>
        </p:spPr>
        <p:txBody>
          <a:bodyPr wrap="none" anchor="ctr">
            <a:prstTxWarp prst="textNoShape">
              <a:avLst/>
            </a:prstTxWarp>
          </a:bodyPr>
          <a:lstStyle/>
          <a:p>
            <a:endParaRPr lang="en-US"/>
          </a:p>
        </p:txBody>
      </p:sp>
      <p:sp>
        <p:nvSpPr>
          <p:cNvPr id="1352712" name="Oval 8"/>
          <p:cNvSpPr>
            <a:spLocks noChangeArrowheads="1"/>
          </p:cNvSpPr>
          <p:nvPr/>
        </p:nvSpPr>
        <p:spPr bwMode="auto">
          <a:xfrm>
            <a:off x="5562600" y="5334000"/>
            <a:ext cx="101600" cy="74613"/>
          </a:xfrm>
          <a:prstGeom prst="ellipse">
            <a:avLst/>
          </a:prstGeom>
          <a:solidFill>
            <a:srgbClr val="C29EF1"/>
          </a:solidFill>
          <a:ln w="9525">
            <a:solidFill>
              <a:schemeClr val="folHlink"/>
            </a:solidFill>
            <a:round/>
            <a:headEnd/>
            <a:tailEnd/>
          </a:ln>
        </p:spPr>
        <p:txBody>
          <a:bodyPr wrap="none" anchor="ctr">
            <a:prstTxWarp prst="textNoShape">
              <a:avLst/>
            </a:prstTxWarp>
          </a:bodyPr>
          <a:lstStyle/>
          <a:p>
            <a:endParaRPr lang="en-US"/>
          </a:p>
        </p:txBody>
      </p:sp>
      <p:sp>
        <p:nvSpPr>
          <p:cNvPr id="1352713" name="Oval 9"/>
          <p:cNvSpPr>
            <a:spLocks noChangeArrowheads="1"/>
          </p:cNvSpPr>
          <p:nvPr/>
        </p:nvSpPr>
        <p:spPr bwMode="auto">
          <a:xfrm>
            <a:off x="4648200" y="5105400"/>
            <a:ext cx="533400" cy="457200"/>
          </a:xfrm>
          <a:prstGeom prst="ellipse">
            <a:avLst/>
          </a:prstGeom>
          <a:solidFill>
            <a:schemeClr val="tx2"/>
          </a:solidFill>
          <a:ln w="9525">
            <a:solidFill>
              <a:schemeClr val="tx2"/>
            </a:solidFill>
            <a:round/>
            <a:headEnd/>
            <a:tailEnd/>
          </a:ln>
        </p:spPr>
        <p:txBody>
          <a:bodyPr wrap="none" anchor="ctr">
            <a:prstTxWarp prst="textNoShape">
              <a:avLst/>
            </a:prstTxWarp>
          </a:bodyPr>
          <a:lstStyle/>
          <a:p>
            <a:endParaRPr lang="en-US"/>
          </a:p>
        </p:txBody>
      </p:sp>
      <p:sp>
        <p:nvSpPr>
          <p:cNvPr id="1352714" name="Oval 10"/>
          <p:cNvSpPr>
            <a:spLocks noChangeArrowheads="1"/>
          </p:cNvSpPr>
          <p:nvPr/>
        </p:nvSpPr>
        <p:spPr bwMode="auto">
          <a:xfrm>
            <a:off x="4876800" y="5181600"/>
            <a:ext cx="101600" cy="74613"/>
          </a:xfrm>
          <a:prstGeom prst="ellipse">
            <a:avLst/>
          </a:prstGeom>
          <a:solidFill>
            <a:srgbClr val="C29EF1"/>
          </a:solidFill>
          <a:ln w="9525">
            <a:solidFill>
              <a:schemeClr val="folHlink"/>
            </a:solidFill>
            <a:round/>
            <a:headEnd/>
            <a:tailEnd/>
          </a:ln>
        </p:spPr>
        <p:txBody>
          <a:bodyPr wrap="none" anchor="ctr">
            <a:prstTxWarp prst="textNoShape">
              <a:avLst/>
            </a:prstTxWarp>
          </a:bodyPr>
          <a:lstStyle/>
          <a:p>
            <a:endParaRPr lang="en-US"/>
          </a:p>
        </p:txBody>
      </p:sp>
      <p:sp>
        <p:nvSpPr>
          <p:cNvPr id="1352715" name="Oval 11"/>
          <p:cNvSpPr>
            <a:spLocks noChangeArrowheads="1"/>
          </p:cNvSpPr>
          <p:nvPr/>
        </p:nvSpPr>
        <p:spPr bwMode="auto">
          <a:xfrm>
            <a:off x="4876800" y="5562600"/>
            <a:ext cx="533400" cy="457200"/>
          </a:xfrm>
          <a:prstGeom prst="ellipse">
            <a:avLst/>
          </a:prstGeom>
          <a:solidFill>
            <a:schemeClr val="tx2"/>
          </a:solidFill>
          <a:ln w="9525">
            <a:solidFill>
              <a:schemeClr val="tx2"/>
            </a:solidFill>
            <a:round/>
            <a:headEnd/>
            <a:tailEnd/>
          </a:ln>
        </p:spPr>
        <p:txBody>
          <a:bodyPr wrap="none" anchor="ctr">
            <a:prstTxWarp prst="textNoShape">
              <a:avLst/>
            </a:prstTxWarp>
          </a:bodyPr>
          <a:lstStyle/>
          <a:p>
            <a:endParaRPr lang="en-US"/>
          </a:p>
        </p:txBody>
      </p:sp>
      <p:sp>
        <p:nvSpPr>
          <p:cNvPr id="1352716" name="Oval 12"/>
          <p:cNvSpPr>
            <a:spLocks noChangeArrowheads="1"/>
          </p:cNvSpPr>
          <p:nvPr/>
        </p:nvSpPr>
        <p:spPr bwMode="auto">
          <a:xfrm>
            <a:off x="5105400" y="5638800"/>
            <a:ext cx="101600" cy="74613"/>
          </a:xfrm>
          <a:prstGeom prst="ellipse">
            <a:avLst/>
          </a:prstGeom>
          <a:solidFill>
            <a:srgbClr val="C29EF1"/>
          </a:solidFill>
          <a:ln w="9525">
            <a:solidFill>
              <a:schemeClr val="folHlink"/>
            </a:solidFill>
            <a:round/>
            <a:headEnd/>
            <a:tailEnd/>
          </a:ln>
        </p:spPr>
        <p:txBody>
          <a:bodyPr wrap="none" anchor="ctr">
            <a:prstTxWarp prst="textNoShape">
              <a:avLst/>
            </a:prstTxWarp>
          </a:bodyPr>
          <a:lstStyle/>
          <a:p>
            <a:endParaRPr lang="en-US"/>
          </a:p>
        </p:txBody>
      </p:sp>
      <p:sp>
        <p:nvSpPr>
          <p:cNvPr id="1352717" name="Oval 13"/>
          <p:cNvSpPr>
            <a:spLocks noChangeArrowheads="1"/>
          </p:cNvSpPr>
          <p:nvPr/>
        </p:nvSpPr>
        <p:spPr bwMode="auto">
          <a:xfrm>
            <a:off x="5867400" y="4953000"/>
            <a:ext cx="533400" cy="457200"/>
          </a:xfrm>
          <a:prstGeom prst="ellipse">
            <a:avLst/>
          </a:prstGeom>
          <a:solidFill>
            <a:schemeClr val="tx2"/>
          </a:solidFill>
          <a:ln w="9525">
            <a:solidFill>
              <a:schemeClr val="tx2"/>
            </a:solidFill>
            <a:round/>
            <a:headEnd/>
            <a:tailEnd/>
          </a:ln>
        </p:spPr>
        <p:txBody>
          <a:bodyPr wrap="none" anchor="ctr">
            <a:prstTxWarp prst="textNoShape">
              <a:avLst/>
            </a:prstTxWarp>
          </a:bodyPr>
          <a:lstStyle/>
          <a:p>
            <a:endParaRPr lang="en-US"/>
          </a:p>
        </p:txBody>
      </p:sp>
      <p:sp>
        <p:nvSpPr>
          <p:cNvPr id="1352718" name="Oval 14"/>
          <p:cNvSpPr>
            <a:spLocks noChangeArrowheads="1"/>
          </p:cNvSpPr>
          <p:nvPr/>
        </p:nvSpPr>
        <p:spPr bwMode="auto">
          <a:xfrm>
            <a:off x="6096000" y="5029200"/>
            <a:ext cx="101600" cy="74613"/>
          </a:xfrm>
          <a:prstGeom prst="ellipse">
            <a:avLst/>
          </a:prstGeom>
          <a:solidFill>
            <a:srgbClr val="C29EF1"/>
          </a:solidFill>
          <a:ln w="9525">
            <a:solidFill>
              <a:schemeClr val="folHlink"/>
            </a:solidFill>
            <a:round/>
            <a:headEnd/>
            <a:tailEnd/>
          </a:ln>
        </p:spPr>
        <p:txBody>
          <a:bodyPr wrap="none" anchor="ctr">
            <a:prstTxWarp prst="textNoShape">
              <a:avLst/>
            </a:prstTxWarp>
          </a:bodyPr>
          <a:lstStyle/>
          <a:p>
            <a:endParaRPr lang="en-US"/>
          </a:p>
        </p:txBody>
      </p:sp>
      <p:sp>
        <p:nvSpPr>
          <p:cNvPr id="1352719" name="Oval 15"/>
          <p:cNvSpPr>
            <a:spLocks noChangeArrowheads="1"/>
          </p:cNvSpPr>
          <p:nvPr/>
        </p:nvSpPr>
        <p:spPr bwMode="auto">
          <a:xfrm>
            <a:off x="5791200" y="5791200"/>
            <a:ext cx="533400" cy="457200"/>
          </a:xfrm>
          <a:prstGeom prst="ellipse">
            <a:avLst/>
          </a:prstGeom>
          <a:solidFill>
            <a:schemeClr val="tx2"/>
          </a:solidFill>
          <a:ln w="9525">
            <a:solidFill>
              <a:schemeClr val="tx2"/>
            </a:solidFill>
            <a:round/>
            <a:headEnd/>
            <a:tailEnd/>
          </a:ln>
        </p:spPr>
        <p:txBody>
          <a:bodyPr wrap="none" anchor="ctr">
            <a:prstTxWarp prst="textNoShape">
              <a:avLst/>
            </a:prstTxWarp>
          </a:bodyPr>
          <a:lstStyle/>
          <a:p>
            <a:endParaRPr lang="en-US"/>
          </a:p>
        </p:txBody>
      </p:sp>
      <p:sp>
        <p:nvSpPr>
          <p:cNvPr id="1352720" name="Oval 16"/>
          <p:cNvSpPr>
            <a:spLocks noChangeArrowheads="1"/>
          </p:cNvSpPr>
          <p:nvPr/>
        </p:nvSpPr>
        <p:spPr bwMode="auto">
          <a:xfrm>
            <a:off x="6019800" y="5867400"/>
            <a:ext cx="101600" cy="74613"/>
          </a:xfrm>
          <a:prstGeom prst="ellipse">
            <a:avLst/>
          </a:prstGeom>
          <a:solidFill>
            <a:srgbClr val="C29EF1"/>
          </a:solidFill>
          <a:ln w="9525">
            <a:solidFill>
              <a:schemeClr val="folHlink"/>
            </a:solidFill>
            <a:round/>
            <a:headEnd/>
            <a:tailEnd/>
          </a:ln>
        </p:spPr>
        <p:txBody>
          <a:bodyPr wrap="none" anchor="ctr">
            <a:prstTxWarp prst="textNoShape">
              <a:avLst/>
            </a:prstTxWarp>
          </a:bodyPr>
          <a:lstStyle/>
          <a:p>
            <a:endParaRPr lang="en-US"/>
          </a:p>
        </p:txBody>
      </p:sp>
      <p:sp>
        <p:nvSpPr>
          <p:cNvPr id="1352721" name="Oval 17"/>
          <p:cNvSpPr>
            <a:spLocks noChangeArrowheads="1"/>
          </p:cNvSpPr>
          <p:nvPr/>
        </p:nvSpPr>
        <p:spPr bwMode="auto">
          <a:xfrm>
            <a:off x="5181600" y="6096000"/>
            <a:ext cx="533400" cy="457200"/>
          </a:xfrm>
          <a:prstGeom prst="ellipse">
            <a:avLst/>
          </a:prstGeom>
          <a:solidFill>
            <a:schemeClr val="tx2"/>
          </a:solidFill>
          <a:ln w="9525">
            <a:solidFill>
              <a:schemeClr val="tx2"/>
            </a:solidFill>
            <a:round/>
            <a:headEnd/>
            <a:tailEnd/>
          </a:ln>
        </p:spPr>
        <p:txBody>
          <a:bodyPr wrap="none" anchor="ctr">
            <a:prstTxWarp prst="textNoShape">
              <a:avLst/>
            </a:prstTxWarp>
          </a:bodyPr>
          <a:lstStyle/>
          <a:p>
            <a:endParaRPr lang="en-US"/>
          </a:p>
        </p:txBody>
      </p:sp>
      <p:sp>
        <p:nvSpPr>
          <p:cNvPr id="1352722" name="Oval 18"/>
          <p:cNvSpPr>
            <a:spLocks noChangeArrowheads="1"/>
          </p:cNvSpPr>
          <p:nvPr/>
        </p:nvSpPr>
        <p:spPr bwMode="auto">
          <a:xfrm>
            <a:off x="5410200" y="6172200"/>
            <a:ext cx="101600" cy="74613"/>
          </a:xfrm>
          <a:prstGeom prst="ellipse">
            <a:avLst/>
          </a:prstGeom>
          <a:solidFill>
            <a:srgbClr val="C29EF1"/>
          </a:solidFill>
          <a:ln w="9525">
            <a:solidFill>
              <a:schemeClr val="folHlink"/>
            </a:solidFill>
            <a:round/>
            <a:headEnd/>
            <a:tailEnd/>
          </a:ln>
        </p:spPr>
        <p:txBody>
          <a:bodyPr wrap="none" anchor="ctr">
            <a:prstTxWarp prst="textNoShape">
              <a:avLst/>
            </a:prstTxWarp>
          </a:bodyPr>
          <a:lstStyle/>
          <a:p>
            <a:endParaRPr lang="en-US"/>
          </a:p>
        </p:txBody>
      </p:sp>
      <p:sp>
        <p:nvSpPr>
          <p:cNvPr id="1352723" name="Text Box 19"/>
          <p:cNvSpPr txBox="1">
            <a:spLocks noChangeArrowheads="1"/>
          </p:cNvSpPr>
          <p:nvPr/>
        </p:nvSpPr>
        <p:spPr bwMode="auto">
          <a:xfrm>
            <a:off x="685800" y="5181600"/>
            <a:ext cx="3733800" cy="1187450"/>
          </a:xfrm>
          <a:prstGeom prst="rect">
            <a:avLst/>
          </a:prstGeom>
          <a:noFill/>
          <a:ln w="9525">
            <a:noFill/>
            <a:miter lim="800000"/>
            <a:headEnd/>
            <a:tailEnd/>
          </a:ln>
        </p:spPr>
        <p:txBody>
          <a:bodyPr>
            <a:prstTxWarp prst="textNoShape">
              <a:avLst/>
            </a:prstTxWarp>
            <a:spAutoFit/>
          </a:bodyPr>
          <a:lstStyle/>
          <a:p>
            <a:r>
              <a:rPr lang="en-US" b="0"/>
              <a:t>Lots of little clusters instead of one big cluster per category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28484" name="Picture 4"/>
          <p:cNvPicPr>
            <a:picLocks noChangeAspect="1" noChangeArrowheads="1"/>
          </p:cNvPicPr>
          <p:nvPr/>
        </p:nvPicPr>
        <p:blipFill>
          <a:blip r:embed="rId2"/>
          <a:srcRect/>
          <a:stretch>
            <a:fillRect/>
          </a:stretch>
        </p:blipFill>
        <p:spPr bwMode="auto">
          <a:xfrm>
            <a:off x="4191000" y="2971800"/>
            <a:ext cx="838200" cy="1295400"/>
          </a:xfrm>
          <a:prstGeom prst="rect">
            <a:avLst/>
          </a:prstGeom>
          <a:noFill/>
          <a:ln w="9525">
            <a:noFill/>
            <a:miter lim="800000"/>
            <a:headEnd/>
            <a:tailEnd/>
          </a:ln>
        </p:spPr>
      </p:pic>
      <p:sp>
        <p:nvSpPr>
          <p:cNvPr id="1428485" name="Rectangle 5"/>
          <p:cNvSpPr>
            <a:spLocks noChangeArrowheads="1"/>
          </p:cNvSpPr>
          <p:nvPr/>
        </p:nvSpPr>
        <p:spPr bwMode="auto">
          <a:xfrm>
            <a:off x="2133600" y="3352800"/>
            <a:ext cx="1962150" cy="396875"/>
          </a:xfrm>
          <a:prstGeom prst="rect">
            <a:avLst/>
          </a:prstGeom>
          <a:noFill/>
          <a:ln w="9525">
            <a:noFill/>
            <a:miter lim="800000"/>
            <a:headEnd/>
            <a:tailEnd/>
          </a:ln>
        </p:spPr>
        <p:txBody>
          <a:bodyPr wrap="none">
            <a:prstTxWarp prst="textNoShape">
              <a:avLst/>
            </a:prstTxWarp>
            <a:spAutoFit/>
          </a:bodyPr>
          <a:lstStyle/>
          <a:p>
            <a:r>
              <a:rPr lang="en-US" sz="2000" b="0"/>
              <a:t>“This is </a:t>
            </a:r>
            <a:r>
              <a:rPr lang="en-US" sz="2000" b="0">
                <a:solidFill>
                  <a:schemeClr val="tx2"/>
                </a:solidFill>
              </a:rPr>
              <a:t>a</a:t>
            </a:r>
            <a:r>
              <a:rPr lang="en-US" sz="2000" b="0"/>
              <a:t> DAX.”</a:t>
            </a:r>
          </a:p>
        </p:txBody>
      </p:sp>
      <p:sp>
        <p:nvSpPr>
          <p:cNvPr id="1428486" name="Rectangle 6"/>
          <p:cNvSpPr>
            <a:spLocks noChangeArrowheads="1"/>
          </p:cNvSpPr>
          <p:nvPr/>
        </p:nvSpPr>
        <p:spPr bwMode="auto">
          <a:xfrm>
            <a:off x="4038600" y="4495800"/>
            <a:ext cx="3962400" cy="1616075"/>
          </a:xfrm>
          <a:prstGeom prst="rect">
            <a:avLst/>
          </a:prstGeom>
          <a:noFill/>
          <a:ln w="9525">
            <a:noFill/>
            <a:miter lim="800000"/>
            <a:headEnd/>
            <a:tailEnd/>
          </a:ln>
        </p:spPr>
        <p:txBody>
          <a:bodyPr>
            <a:prstTxWarp prst="textNoShape">
              <a:avLst/>
            </a:prstTxWarp>
            <a:spAutoFit/>
          </a:bodyPr>
          <a:lstStyle/>
          <a:p>
            <a:r>
              <a:rPr lang="en-US" sz="2000" b="0">
                <a:solidFill>
                  <a:schemeClr val="tx2"/>
                </a:solidFill>
              </a:rPr>
              <a:t>DAX = noun</a:t>
            </a:r>
          </a:p>
          <a:p>
            <a:endParaRPr lang="en-US" sz="2000" b="0">
              <a:solidFill>
                <a:schemeClr val="tx2"/>
              </a:solidFill>
            </a:endParaRPr>
          </a:p>
          <a:p>
            <a:r>
              <a:rPr lang="en-US" sz="2000" b="0">
                <a:solidFill>
                  <a:schemeClr val="tx2"/>
                </a:solidFill>
              </a:rPr>
              <a:t>Other nouns = bear, toy, teddy, stuffed animal, really great toy that I love so much,…</a:t>
            </a:r>
          </a:p>
        </p:txBody>
      </p:sp>
      <p:sp>
        <p:nvSpPr>
          <p:cNvPr id="1428487" name="Rectangle 3"/>
          <p:cNvSpPr>
            <a:spLocks noChangeArrowheads="1"/>
          </p:cNvSpPr>
          <p:nvPr/>
        </p:nvSpPr>
        <p:spPr bwMode="auto">
          <a:xfrm>
            <a:off x="228600" y="152400"/>
            <a:ext cx="8229600" cy="1143000"/>
          </a:xfrm>
          <a:prstGeom prst="rect">
            <a:avLst/>
          </a:prstGeom>
          <a:noFill/>
          <a:ln w="9525">
            <a:noFill/>
            <a:miter lim="800000"/>
            <a:headEnd/>
            <a:tailEnd/>
          </a:ln>
        </p:spPr>
        <p:txBody>
          <a:bodyPr anchor="ctr">
            <a:prstTxWarp prst="textNoShape">
              <a:avLst/>
            </a:prstTxWarp>
          </a:bodyPr>
          <a:lstStyle/>
          <a:p>
            <a:pPr algn="ctr" eaLnBrk="1" hangingPunct="1"/>
            <a:r>
              <a:rPr lang="en-US" sz="3200" b="0">
                <a:solidFill>
                  <a:schemeClr val="tx2"/>
                </a:solidFill>
                <a:ea typeface="Osaka" pitchFamily="-1" charset="-128"/>
                <a:cs typeface="Osaka" pitchFamily="-1" charset="-128"/>
              </a:rPr>
              <a:t>Computational Problem</a:t>
            </a:r>
          </a:p>
        </p:txBody>
      </p:sp>
      <p:sp>
        <p:nvSpPr>
          <p:cNvPr id="1428488" name="Text Box 8"/>
          <p:cNvSpPr txBox="1">
            <a:spLocks noChangeArrowheads="1"/>
          </p:cNvSpPr>
          <p:nvPr/>
        </p:nvSpPr>
        <p:spPr bwMode="auto">
          <a:xfrm>
            <a:off x="152400" y="1219200"/>
            <a:ext cx="8991600" cy="1616075"/>
          </a:xfrm>
          <a:prstGeom prst="rect">
            <a:avLst/>
          </a:prstGeom>
          <a:noFill/>
          <a:ln w="9525">
            <a:noFill/>
            <a:miter lim="800000"/>
            <a:headEnd/>
            <a:tailEnd/>
          </a:ln>
        </p:spPr>
        <p:txBody>
          <a:bodyPr>
            <a:prstTxWarp prst="textNoShape">
              <a:avLst/>
            </a:prstTxWarp>
            <a:spAutoFit/>
          </a:bodyPr>
          <a:lstStyle/>
          <a:p>
            <a:r>
              <a:rPr lang="en-US" sz="2000" b="0"/>
              <a:t>Identify classes of words that behave similarly (are used in similar syntactic environments). These are </a:t>
            </a:r>
            <a:r>
              <a:rPr lang="en-US" sz="2000" b="0">
                <a:solidFill>
                  <a:schemeClr val="bg2"/>
                </a:solidFill>
              </a:rPr>
              <a:t>grammatical</a:t>
            </a:r>
            <a:r>
              <a:rPr lang="en-US" sz="2000" b="0"/>
              <a:t> </a:t>
            </a:r>
            <a:r>
              <a:rPr lang="en-US" sz="2000" b="0">
                <a:solidFill>
                  <a:schemeClr val="bg2"/>
                </a:solidFill>
              </a:rPr>
              <a:t>categories</a:t>
            </a:r>
            <a:r>
              <a:rPr lang="en-US" sz="2000" b="0"/>
              <a:t>. If you know the grammatical category of the word, then you will know how this word is used in the language. This </a:t>
            </a:r>
            <a:r>
              <a:rPr lang="en-US" sz="2000" b="0">
                <a:ea typeface="Osaka" pitchFamily="-1" charset="-128"/>
                <a:cs typeface="Osaka" pitchFamily="-1" charset="-128"/>
              </a:rPr>
              <a:t>will allow you to recognize other words that belong to the same category since they will be used the same way.</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54754" name="Rectangle 2"/>
          <p:cNvSpPr>
            <a:spLocks noGrp="1" noChangeArrowheads="1"/>
          </p:cNvSpPr>
          <p:nvPr>
            <p:ph type="title"/>
          </p:nvPr>
        </p:nvSpPr>
        <p:spPr>
          <a:xfrm>
            <a:off x="228600" y="0"/>
            <a:ext cx="8229600" cy="1143000"/>
          </a:xfrm>
          <a:noFill/>
          <a:ln/>
        </p:spPr>
        <p:txBody>
          <a:bodyPr/>
          <a:lstStyle/>
          <a:p>
            <a:r>
              <a:rPr lang="en-US" sz="3200"/>
              <a:t>Mintz 2003</a:t>
            </a:r>
            <a:r>
              <a:rPr lang="en-US" altLang="ja-JP" sz="3200"/>
              <a:t>: </a:t>
            </a:r>
            <a:br>
              <a:rPr lang="en-US" altLang="ja-JP" sz="3200"/>
            </a:br>
            <a:r>
              <a:rPr lang="en-US" altLang="ja-JP" sz="3200"/>
              <a:t>Getting better recall</a:t>
            </a:r>
            <a:endParaRPr lang="en-US" sz="3200"/>
          </a:p>
        </p:txBody>
      </p:sp>
      <p:sp>
        <p:nvSpPr>
          <p:cNvPr id="1354755" name="Text Box 3"/>
          <p:cNvSpPr txBox="1">
            <a:spLocks noChangeArrowheads="1"/>
          </p:cNvSpPr>
          <p:nvPr/>
        </p:nvSpPr>
        <p:spPr bwMode="auto">
          <a:xfrm>
            <a:off x="228600" y="1828800"/>
            <a:ext cx="8458200" cy="427038"/>
          </a:xfrm>
          <a:prstGeom prst="rect">
            <a:avLst/>
          </a:prstGeom>
          <a:noFill/>
          <a:ln w="9525">
            <a:noFill/>
            <a:miter lim="800000"/>
            <a:headEnd/>
            <a:tailEnd/>
          </a:ln>
        </p:spPr>
        <p:txBody>
          <a:bodyPr>
            <a:prstTxWarp prst="textNoShape">
              <a:avLst/>
            </a:prstTxWarp>
            <a:spAutoFit/>
          </a:bodyPr>
          <a:lstStyle/>
          <a:p>
            <a:r>
              <a:rPr lang="en-US" sz="2200" b="0"/>
              <a:t>How could we form just one category of Verb, Noun, etc.?</a:t>
            </a:r>
            <a:endParaRPr lang="en-US" sz="2200" b="0" u="sng"/>
          </a:p>
        </p:txBody>
      </p:sp>
      <p:sp>
        <p:nvSpPr>
          <p:cNvPr id="1354756" name="Rectangle 4"/>
          <p:cNvSpPr>
            <a:spLocks noChangeArrowheads="1"/>
          </p:cNvSpPr>
          <p:nvPr/>
        </p:nvSpPr>
        <p:spPr bwMode="auto">
          <a:xfrm>
            <a:off x="457200" y="2438400"/>
            <a:ext cx="8382000" cy="3441700"/>
          </a:xfrm>
          <a:prstGeom prst="rect">
            <a:avLst/>
          </a:prstGeom>
          <a:noFill/>
          <a:ln w="9525">
            <a:noFill/>
            <a:miter lim="800000"/>
            <a:headEnd/>
            <a:tailEnd/>
          </a:ln>
        </p:spPr>
        <p:txBody>
          <a:bodyPr>
            <a:prstTxWarp prst="textNoShape">
              <a:avLst/>
            </a:prstTxWarp>
            <a:spAutoFit/>
          </a:bodyPr>
          <a:lstStyle/>
          <a:p>
            <a:r>
              <a:rPr lang="en-US" sz="2200" b="0"/>
              <a:t>Observation: Many frames overlap in the words they identify.</a:t>
            </a:r>
          </a:p>
          <a:p>
            <a:endParaRPr lang="en-US" sz="2200" b="0"/>
          </a:p>
          <a:p>
            <a:r>
              <a:rPr lang="en-US" sz="2200" b="0">
                <a:solidFill>
                  <a:schemeClr val="tx2"/>
                </a:solidFill>
              </a:rPr>
              <a:t>the__is</a:t>
            </a:r>
            <a:r>
              <a:rPr lang="en-US" sz="2200" b="0"/>
              <a:t>		</a:t>
            </a:r>
            <a:r>
              <a:rPr lang="en-US" sz="2200" b="0">
                <a:solidFill>
                  <a:schemeClr val="tx2"/>
                </a:solidFill>
              </a:rPr>
              <a:t>the__was</a:t>
            </a:r>
            <a:r>
              <a:rPr lang="en-US" sz="2200" b="0"/>
              <a:t>	</a:t>
            </a:r>
            <a:r>
              <a:rPr lang="en-US" sz="2200" b="0">
                <a:solidFill>
                  <a:schemeClr val="tx2"/>
                </a:solidFill>
              </a:rPr>
              <a:t>a___is</a:t>
            </a:r>
            <a:r>
              <a:rPr lang="en-US" sz="2200" b="0"/>
              <a:t>		</a:t>
            </a:r>
            <a:r>
              <a:rPr lang="en-US" sz="2200" b="0">
                <a:solidFill>
                  <a:schemeClr val="tx2"/>
                </a:solidFill>
              </a:rPr>
              <a:t>that___is</a:t>
            </a:r>
            <a:r>
              <a:rPr lang="en-US" sz="2200" b="0"/>
              <a:t> …</a:t>
            </a:r>
          </a:p>
          <a:p>
            <a:r>
              <a:rPr lang="en-US" sz="2200" b="0"/>
              <a:t>dog		dog		dog		cat</a:t>
            </a:r>
          </a:p>
          <a:p>
            <a:r>
              <a:rPr lang="en-US" sz="2200" b="0"/>
              <a:t>cat		cat		goblin		goblin</a:t>
            </a:r>
          </a:p>
          <a:p>
            <a:r>
              <a:rPr lang="en-US" sz="2200" b="0"/>
              <a:t>king		king		king		king</a:t>
            </a:r>
          </a:p>
          <a:p>
            <a:r>
              <a:rPr lang="en-US" sz="2200" b="0"/>
              <a:t>girl		teddy		girl		teddy	</a:t>
            </a:r>
          </a:p>
          <a:p>
            <a:endParaRPr lang="en-US" sz="2200" b="0"/>
          </a:p>
          <a:p>
            <a:r>
              <a:rPr lang="en-US" sz="2200" b="0">
                <a:solidFill>
                  <a:schemeClr val="tx2"/>
                </a:solidFill>
              </a:rPr>
              <a:t>What about putting clusters together that have a certain number of words in common?	</a:t>
            </a:r>
            <a:endParaRPr lang="en-US" sz="2200" b="0"/>
          </a:p>
        </p:txBody>
      </p:sp>
      <p:sp>
        <p:nvSpPr>
          <p:cNvPr id="1354757" name="AutoShape 5"/>
          <p:cNvSpPr>
            <a:spLocks noChangeArrowheads="1"/>
          </p:cNvSpPr>
          <p:nvPr/>
        </p:nvSpPr>
        <p:spPr bwMode="auto">
          <a:xfrm>
            <a:off x="304800" y="3124200"/>
            <a:ext cx="1219200" cy="1752600"/>
          </a:xfrm>
          <a:prstGeom prst="roundRect">
            <a:avLst>
              <a:gd name="adj" fmla="val 16667"/>
            </a:avLst>
          </a:prstGeom>
          <a:noFill/>
          <a:ln w="9525">
            <a:solidFill>
              <a:schemeClr val="tx1"/>
            </a:solidFill>
            <a:round/>
            <a:headEnd/>
            <a:tailEnd/>
          </a:ln>
        </p:spPr>
        <p:txBody>
          <a:bodyPr wrap="none" anchor="ctr">
            <a:prstTxWarp prst="textNoShape">
              <a:avLst/>
            </a:prstTxWarp>
          </a:bodyPr>
          <a:lstStyle/>
          <a:p>
            <a:endParaRPr lang="en-US"/>
          </a:p>
        </p:txBody>
      </p:sp>
      <p:sp>
        <p:nvSpPr>
          <p:cNvPr id="1354758" name="AutoShape 6"/>
          <p:cNvSpPr>
            <a:spLocks noChangeArrowheads="1"/>
          </p:cNvSpPr>
          <p:nvPr/>
        </p:nvSpPr>
        <p:spPr bwMode="auto">
          <a:xfrm>
            <a:off x="2286000" y="3124200"/>
            <a:ext cx="1447800" cy="1752600"/>
          </a:xfrm>
          <a:prstGeom prst="roundRect">
            <a:avLst>
              <a:gd name="adj" fmla="val 16667"/>
            </a:avLst>
          </a:prstGeom>
          <a:noFill/>
          <a:ln w="9525">
            <a:solidFill>
              <a:schemeClr val="tx1"/>
            </a:solidFill>
            <a:round/>
            <a:headEnd/>
            <a:tailEnd/>
          </a:ln>
        </p:spPr>
        <p:txBody>
          <a:bodyPr wrap="none" anchor="ctr">
            <a:prstTxWarp prst="textNoShape">
              <a:avLst/>
            </a:prstTxWarp>
          </a:bodyPr>
          <a:lstStyle/>
          <a:p>
            <a:endParaRPr lang="en-US"/>
          </a:p>
        </p:txBody>
      </p:sp>
      <p:sp>
        <p:nvSpPr>
          <p:cNvPr id="1354759" name="AutoShape 7"/>
          <p:cNvSpPr>
            <a:spLocks noChangeArrowheads="1"/>
          </p:cNvSpPr>
          <p:nvPr/>
        </p:nvSpPr>
        <p:spPr bwMode="auto">
          <a:xfrm>
            <a:off x="4038600" y="3124200"/>
            <a:ext cx="1447800" cy="1752600"/>
          </a:xfrm>
          <a:prstGeom prst="roundRect">
            <a:avLst>
              <a:gd name="adj" fmla="val 16667"/>
            </a:avLst>
          </a:prstGeom>
          <a:noFill/>
          <a:ln w="9525">
            <a:solidFill>
              <a:schemeClr val="tx1"/>
            </a:solidFill>
            <a:round/>
            <a:headEnd/>
            <a:tailEnd/>
          </a:ln>
        </p:spPr>
        <p:txBody>
          <a:bodyPr wrap="none" anchor="ctr">
            <a:prstTxWarp prst="textNoShape">
              <a:avLst/>
            </a:prstTxWarp>
          </a:bodyPr>
          <a:lstStyle/>
          <a:p>
            <a:endParaRPr lang="en-US"/>
          </a:p>
        </p:txBody>
      </p:sp>
      <p:sp>
        <p:nvSpPr>
          <p:cNvPr id="1354760" name="AutoShape 8"/>
          <p:cNvSpPr>
            <a:spLocks noChangeArrowheads="1"/>
          </p:cNvSpPr>
          <p:nvPr/>
        </p:nvSpPr>
        <p:spPr bwMode="auto">
          <a:xfrm>
            <a:off x="5867400" y="3124200"/>
            <a:ext cx="1828800" cy="1752600"/>
          </a:xfrm>
          <a:prstGeom prst="roundRect">
            <a:avLst>
              <a:gd name="adj" fmla="val 16667"/>
            </a:avLst>
          </a:prstGeom>
          <a:noFill/>
          <a:ln w="9525">
            <a:solidFill>
              <a:schemeClr val="tx1"/>
            </a:solidFill>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56802" name="Rectangle 2"/>
          <p:cNvSpPr>
            <a:spLocks noGrp="1" noChangeArrowheads="1"/>
          </p:cNvSpPr>
          <p:nvPr>
            <p:ph type="title"/>
          </p:nvPr>
        </p:nvSpPr>
        <p:spPr>
          <a:xfrm>
            <a:off x="228600" y="0"/>
            <a:ext cx="8229600" cy="1143000"/>
          </a:xfrm>
          <a:noFill/>
          <a:ln/>
        </p:spPr>
        <p:txBody>
          <a:bodyPr/>
          <a:lstStyle/>
          <a:p>
            <a:r>
              <a:rPr lang="en-US" sz="3200"/>
              <a:t>Mintz 2003</a:t>
            </a:r>
            <a:r>
              <a:rPr lang="en-US" altLang="ja-JP" sz="3200"/>
              <a:t>: </a:t>
            </a:r>
            <a:br>
              <a:rPr lang="en-US" altLang="ja-JP" sz="3200"/>
            </a:br>
            <a:r>
              <a:rPr lang="en-US" altLang="ja-JP" sz="3200"/>
              <a:t>Getting better recall</a:t>
            </a:r>
            <a:endParaRPr lang="en-US" sz="3200"/>
          </a:p>
        </p:txBody>
      </p:sp>
      <p:sp>
        <p:nvSpPr>
          <p:cNvPr id="1356803" name="Text Box 3"/>
          <p:cNvSpPr txBox="1">
            <a:spLocks noChangeArrowheads="1"/>
          </p:cNvSpPr>
          <p:nvPr/>
        </p:nvSpPr>
        <p:spPr bwMode="auto">
          <a:xfrm>
            <a:off x="228600" y="1828800"/>
            <a:ext cx="8458200" cy="427038"/>
          </a:xfrm>
          <a:prstGeom prst="rect">
            <a:avLst/>
          </a:prstGeom>
          <a:noFill/>
          <a:ln w="9525">
            <a:noFill/>
            <a:miter lim="800000"/>
            <a:headEnd/>
            <a:tailEnd/>
          </a:ln>
        </p:spPr>
        <p:txBody>
          <a:bodyPr>
            <a:prstTxWarp prst="textNoShape">
              <a:avLst/>
            </a:prstTxWarp>
            <a:spAutoFit/>
          </a:bodyPr>
          <a:lstStyle/>
          <a:p>
            <a:r>
              <a:rPr lang="en-US" sz="2200" b="0"/>
              <a:t>How could we form just one category of Verb, Noun, etc.?</a:t>
            </a:r>
            <a:endParaRPr lang="en-US" sz="2200" b="0" u="sng"/>
          </a:p>
        </p:txBody>
      </p:sp>
      <p:sp>
        <p:nvSpPr>
          <p:cNvPr id="1356804" name="Rectangle 4"/>
          <p:cNvSpPr>
            <a:spLocks noChangeArrowheads="1"/>
          </p:cNvSpPr>
          <p:nvPr/>
        </p:nvSpPr>
        <p:spPr bwMode="auto">
          <a:xfrm>
            <a:off x="457200" y="2438400"/>
            <a:ext cx="8382000" cy="2771775"/>
          </a:xfrm>
          <a:prstGeom prst="rect">
            <a:avLst/>
          </a:prstGeom>
          <a:noFill/>
          <a:ln w="9525">
            <a:noFill/>
            <a:miter lim="800000"/>
            <a:headEnd/>
            <a:tailEnd/>
          </a:ln>
        </p:spPr>
        <p:txBody>
          <a:bodyPr>
            <a:prstTxWarp prst="textNoShape">
              <a:avLst/>
            </a:prstTxWarp>
            <a:spAutoFit/>
          </a:bodyPr>
          <a:lstStyle/>
          <a:p>
            <a:r>
              <a:rPr lang="en-US" sz="2200" b="0"/>
              <a:t>Observation: Many frames overlap in the words they identify.</a:t>
            </a:r>
          </a:p>
          <a:p>
            <a:endParaRPr lang="en-US" sz="2200" b="0"/>
          </a:p>
          <a:p>
            <a:r>
              <a:rPr lang="en-US" sz="2200" b="0">
                <a:solidFill>
                  <a:schemeClr val="tx2"/>
                </a:solidFill>
              </a:rPr>
              <a:t>the__is</a:t>
            </a:r>
            <a:r>
              <a:rPr lang="en-US" sz="2200" b="0"/>
              <a:t>		</a:t>
            </a:r>
            <a:r>
              <a:rPr lang="en-US" sz="2200" b="0">
                <a:solidFill>
                  <a:schemeClr val="tx2"/>
                </a:solidFill>
              </a:rPr>
              <a:t>the__was</a:t>
            </a:r>
            <a:r>
              <a:rPr lang="en-US" sz="2200" b="0"/>
              <a:t>	</a:t>
            </a:r>
            <a:r>
              <a:rPr lang="en-US" sz="2200" b="0">
                <a:solidFill>
                  <a:schemeClr val="tx2"/>
                </a:solidFill>
              </a:rPr>
              <a:t>a___is</a:t>
            </a:r>
            <a:r>
              <a:rPr lang="en-US" sz="2200" b="0"/>
              <a:t>		</a:t>
            </a:r>
            <a:r>
              <a:rPr lang="en-US" sz="2200" b="0">
                <a:solidFill>
                  <a:schemeClr val="tx2"/>
                </a:solidFill>
              </a:rPr>
              <a:t>that___is</a:t>
            </a:r>
            <a:r>
              <a:rPr lang="en-US" sz="2200" b="0"/>
              <a:t> …</a:t>
            </a:r>
          </a:p>
          <a:p>
            <a:r>
              <a:rPr lang="en-US" sz="2200" b="0">
                <a:solidFill>
                  <a:schemeClr val="folHlink"/>
                </a:solidFill>
              </a:rPr>
              <a:t>dog</a:t>
            </a:r>
            <a:r>
              <a:rPr lang="en-US" sz="2200" b="0"/>
              <a:t>		</a:t>
            </a:r>
            <a:r>
              <a:rPr lang="en-US" sz="2200" b="0">
                <a:solidFill>
                  <a:schemeClr val="folHlink"/>
                </a:solidFill>
              </a:rPr>
              <a:t>dog</a:t>
            </a:r>
            <a:r>
              <a:rPr lang="en-US" sz="2200" b="0"/>
              <a:t>		dog		cat</a:t>
            </a:r>
          </a:p>
          <a:p>
            <a:r>
              <a:rPr lang="en-US" sz="2200" b="0">
                <a:solidFill>
                  <a:schemeClr val="folHlink"/>
                </a:solidFill>
              </a:rPr>
              <a:t>cat</a:t>
            </a:r>
            <a:r>
              <a:rPr lang="en-US" sz="2200" b="0"/>
              <a:t>		</a:t>
            </a:r>
            <a:r>
              <a:rPr lang="en-US" sz="2200" b="0">
                <a:solidFill>
                  <a:schemeClr val="folHlink"/>
                </a:solidFill>
              </a:rPr>
              <a:t>cat</a:t>
            </a:r>
            <a:r>
              <a:rPr lang="en-US" sz="2200" b="0"/>
              <a:t>		goblin		goblin</a:t>
            </a:r>
          </a:p>
          <a:p>
            <a:r>
              <a:rPr lang="en-US" sz="2200" b="0">
                <a:solidFill>
                  <a:schemeClr val="folHlink"/>
                </a:solidFill>
              </a:rPr>
              <a:t>king</a:t>
            </a:r>
            <a:r>
              <a:rPr lang="en-US" sz="2200" b="0"/>
              <a:t>		</a:t>
            </a:r>
            <a:r>
              <a:rPr lang="en-US" sz="2200" b="0">
                <a:solidFill>
                  <a:schemeClr val="folHlink"/>
                </a:solidFill>
              </a:rPr>
              <a:t>king</a:t>
            </a:r>
            <a:r>
              <a:rPr lang="en-US" sz="2200" b="0"/>
              <a:t>		king		king</a:t>
            </a:r>
          </a:p>
          <a:p>
            <a:r>
              <a:rPr lang="en-US" sz="2200" b="0"/>
              <a:t>girl		teddy		girl		teddy	</a:t>
            </a:r>
          </a:p>
          <a:p>
            <a:endParaRPr lang="en-US" sz="2200" b="0"/>
          </a:p>
        </p:txBody>
      </p:sp>
      <p:sp>
        <p:nvSpPr>
          <p:cNvPr id="1356805" name="AutoShape 5"/>
          <p:cNvSpPr>
            <a:spLocks noChangeArrowheads="1"/>
          </p:cNvSpPr>
          <p:nvPr/>
        </p:nvSpPr>
        <p:spPr bwMode="auto">
          <a:xfrm>
            <a:off x="304800" y="3124200"/>
            <a:ext cx="1219200" cy="1752600"/>
          </a:xfrm>
          <a:prstGeom prst="roundRect">
            <a:avLst>
              <a:gd name="adj" fmla="val 16667"/>
            </a:avLst>
          </a:prstGeom>
          <a:noFill/>
          <a:ln w="9525">
            <a:solidFill>
              <a:schemeClr val="tx1"/>
            </a:solidFill>
            <a:round/>
            <a:headEnd/>
            <a:tailEnd/>
          </a:ln>
        </p:spPr>
        <p:txBody>
          <a:bodyPr wrap="none" anchor="ctr">
            <a:prstTxWarp prst="textNoShape">
              <a:avLst/>
            </a:prstTxWarp>
          </a:bodyPr>
          <a:lstStyle/>
          <a:p>
            <a:endParaRPr lang="en-US"/>
          </a:p>
        </p:txBody>
      </p:sp>
      <p:sp>
        <p:nvSpPr>
          <p:cNvPr id="1356806" name="AutoShape 6"/>
          <p:cNvSpPr>
            <a:spLocks noChangeArrowheads="1"/>
          </p:cNvSpPr>
          <p:nvPr/>
        </p:nvSpPr>
        <p:spPr bwMode="auto">
          <a:xfrm>
            <a:off x="2286000" y="3124200"/>
            <a:ext cx="1447800" cy="1752600"/>
          </a:xfrm>
          <a:prstGeom prst="roundRect">
            <a:avLst>
              <a:gd name="adj" fmla="val 16667"/>
            </a:avLst>
          </a:prstGeom>
          <a:noFill/>
          <a:ln w="9525">
            <a:solidFill>
              <a:schemeClr val="tx1"/>
            </a:solidFill>
            <a:round/>
            <a:headEnd/>
            <a:tailEnd/>
          </a:ln>
        </p:spPr>
        <p:txBody>
          <a:bodyPr wrap="none" anchor="ctr">
            <a:prstTxWarp prst="textNoShape">
              <a:avLst/>
            </a:prstTxWarp>
          </a:bodyPr>
          <a:lstStyle/>
          <a:p>
            <a:endParaRPr lang="en-US"/>
          </a:p>
        </p:txBody>
      </p:sp>
      <p:sp>
        <p:nvSpPr>
          <p:cNvPr id="1356807" name="AutoShape 7"/>
          <p:cNvSpPr>
            <a:spLocks noChangeArrowheads="1"/>
          </p:cNvSpPr>
          <p:nvPr/>
        </p:nvSpPr>
        <p:spPr bwMode="auto">
          <a:xfrm>
            <a:off x="4038600" y="3124200"/>
            <a:ext cx="1447800" cy="1752600"/>
          </a:xfrm>
          <a:prstGeom prst="roundRect">
            <a:avLst>
              <a:gd name="adj" fmla="val 16667"/>
            </a:avLst>
          </a:prstGeom>
          <a:noFill/>
          <a:ln w="9525">
            <a:solidFill>
              <a:schemeClr val="tx1"/>
            </a:solidFill>
            <a:round/>
            <a:headEnd/>
            <a:tailEnd/>
          </a:ln>
        </p:spPr>
        <p:txBody>
          <a:bodyPr wrap="none" anchor="ctr">
            <a:prstTxWarp prst="textNoShape">
              <a:avLst/>
            </a:prstTxWarp>
          </a:bodyPr>
          <a:lstStyle/>
          <a:p>
            <a:endParaRPr lang="en-US"/>
          </a:p>
        </p:txBody>
      </p:sp>
      <p:sp>
        <p:nvSpPr>
          <p:cNvPr id="1356808" name="AutoShape 8"/>
          <p:cNvSpPr>
            <a:spLocks noChangeArrowheads="1"/>
          </p:cNvSpPr>
          <p:nvPr/>
        </p:nvSpPr>
        <p:spPr bwMode="auto">
          <a:xfrm>
            <a:off x="5867400" y="3124200"/>
            <a:ext cx="1828800" cy="1752600"/>
          </a:xfrm>
          <a:prstGeom prst="roundRect">
            <a:avLst>
              <a:gd name="adj" fmla="val 16667"/>
            </a:avLst>
          </a:prstGeom>
          <a:noFill/>
          <a:ln w="9525">
            <a:solidFill>
              <a:schemeClr val="tx1"/>
            </a:solidFill>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58850" name="Rectangle 2"/>
          <p:cNvSpPr>
            <a:spLocks noGrp="1" noChangeArrowheads="1"/>
          </p:cNvSpPr>
          <p:nvPr>
            <p:ph type="title"/>
          </p:nvPr>
        </p:nvSpPr>
        <p:spPr>
          <a:xfrm>
            <a:off x="228600" y="0"/>
            <a:ext cx="8229600" cy="1143000"/>
          </a:xfrm>
          <a:noFill/>
          <a:ln/>
        </p:spPr>
        <p:txBody>
          <a:bodyPr/>
          <a:lstStyle/>
          <a:p>
            <a:r>
              <a:rPr lang="en-US" sz="3200"/>
              <a:t>Mintz 2003</a:t>
            </a:r>
            <a:r>
              <a:rPr lang="en-US" altLang="ja-JP" sz="3200"/>
              <a:t>: </a:t>
            </a:r>
            <a:br>
              <a:rPr lang="en-US" altLang="ja-JP" sz="3200"/>
            </a:br>
            <a:r>
              <a:rPr lang="en-US" altLang="ja-JP" sz="3200"/>
              <a:t>Getting better recall</a:t>
            </a:r>
            <a:endParaRPr lang="en-US" sz="3200"/>
          </a:p>
        </p:txBody>
      </p:sp>
      <p:sp>
        <p:nvSpPr>
          <p:cNvPr id="1358851" name="Text Box 3"/>
          <p:cNvSpPr txBox="1">
            <a:spLocks noChangeArrowheads="1"/>
          </p:cNvSpPr>
          <p:nvPr/>
        </p:nvSpPr>
        <p:spPr bwMode="auto">
          <a:xfrm>
            <a:off x="228600" y="1828800"/>
            <a:ext cx="8458200" cy="427038"/>
          </a:xfrm>
          <a:prstGeom prst="rect">
            <a:avLst/>
          </a:prstGeom>
          <a:noFill/>
          <a:ln w="9525">
            <a:noFill/>
            <a:miter lim="800000"/>
            <a:headEnd/>
            <a:tailEnd/>
          </a:ln>
        </p:spPr>
        <p:txBody>
          <a:bodyPr>
            <a:prstTxWarp prst="textNoShape">
              <a:avLst/>
            </a:prstTxWarp>
            <a:spAutoFit/>
          </a:bodyPr>
          <a:lstStyle/>
          <a:p>
            <a:r>
              <a:rPr lang="en-US" sz="2200" b="0"/>
              <a:t>How could we form just one category of Verb, Noun, etc.?</a:t>
            </a:r>
            <a:endParaRPr lang="en-US" sz="2200" b="0" u="sng"/>
          </a:p>
        </p:txBody>
      </p:sp>
      <p:sp>
        <p:nvSpPr>
          <p:cNvPr id="1358852" name="Rectangle 4"/>
          <p:cNvSpPr>
            <a:spLocks noChangeArrowheads="1"/>
          </p:cNvSpPr>
          <p:nvPr/>
        </p:nvSpPr>
        <p:spPr bwMode="auto">
          <a:xfrm>
            <a:off x="457200" y="2438400"/>
            <a:ext cx="8382000" cy="2771775"/>
          </a:xfrm>
          <a:prstGeom prst="rect">
            <a:avLst/>
          </a:prstGeom>
          <a:noFill/>
          <a:ln w="9525">
            <a:noFill/>
            <a:miter lim="800000"/>
            <a:headEnd/>
            <a:tailEnd/>
          </a:ln>
        </p:spPr>
        <p:txBody>
          <a:bodyPr>
            <a:prstTxWarp prst="textNoShape">
              <a:avLst/>
            </a:prstTxWarp>
            <a:spAutoFit/>
          </a:bodyPr>
          <a:lstStyle/>
          <a:p>
            <a:r>
              <a:rPr lang="en-US" sz="2200" b="0"/>
              <a:t>Observation: Many frames overlap in the words they identify.</a:t>
            </a:r>
          </a:p>
          <a:p>
            <a:endParaRPr lang="en-US" sz="2200" b="0"/>
          </a:p>
          <a:p>
            <a:r>
              <a:rPr lang="en-US" sz="2200" b="0">
                <a:solidFill>
                  <a:schemeClr val="tx2"/>
                </a:solidFill>
              </a:rPr>
              <a:t>the__is</a:t>
            </a:r>
            <a:r>
              <a:rPr lang="en-US" sz="2200" b="0"/>
              <a:t>	, </a:t>
            </a:r>
            <a:r>
              <a:rPr lang="en-US" sz="2200" b="0">
                <a:solidFill>
                  <a:schemeClr val="tx2"/>
                </a:solidFill>
              </a:rPr>
              <a:t>the__was</a:t>
            </a:r>
            <a:r>
              <a:rPr lang="en-US" sz="2200" b="0"/>
              <a:t>		</a:t>
            </a:r>
            <a:r>
              <a:rPr lang="en-US" sz="2200" b="0">
                <a:solidFill>
                  <a:schemeClr val="tx2"/>
                </a:solidFill>
              </a:rPr>
              <a:t>a___is</a:t>
            </a:r>
            <a:r>
              <a:rPr lang="en-US" sz="2200" b="0"/>
              <a:t>		</a:t>
            </a:r>
            <a:r>
              <a:rPr lang="en-US" sz="2200" b="0">
                <a:solidFill>
                  <a:schemeClr val="tx2"/>
                </a:solidFill>
              </a:rPr>
              <a:t>that___is</a:t>
            </a:r>
            <a:r>
              <a:rPr lang="en-US" sz="2200" b="0"/>
              <a:t> …</a:t>
            </a:r>
          </a:p>
          <a:p>
            <a:r>
              <a:rPr lang="en-US" sz="2200" b="0"/>
              <a:t>dog				dog		cat</a:t>
            </a:r>
          </a:p>
          <a:p>
            <a:r>
              <a:rPr lang="en-US" sz="2200" b="0"/>
              <a:t>cat				goblin		goblin</a:t>
            </a:r>
          </a:p>
          <a:p>
            <a:r>
              <a:rPr lang="en-US" sz="2200" b="0"/>
              <a:t>king				king		king</a:t>
            </a:r>
          </a:p>
          <a:p>
            <a:r>
              <a:rPr lang="en-US" sz="2200" b="0"/>
              <a:t>girl				girl		teddy	</a:t>
            </a:r>
          </a:p>
          <a:p>
            <a:r>
              <a:rPr lang="en-US" sz="2200" b="0"/>
              <a:t>teddy</a:t>
            </a:r>
          </a:p>
        </p:txBody>
      </p:sp>
      <p:sp>
        <p:nvSpPr>
          <p:cNvPr id="1358853" name="AutoShape 5"/>
          <p:cNvSpPr>
            <a:spLocks noChangeArrowheads="1"/>
          </p:cNvSpPr>
          <p:nvPr/>
        </p:nvSpPr>
        <p:spPr bwMode="auto">
          <a:xfrm>
            <a:off x="304800" y="3124200"/>
            <a:ext cx="2743200" cy="2286000"/>
          </a:xfrm>
          <a:prstGeom prst="roundRect">
            <a:avLst>
              <a:gd name="adj" fmla="val 16667"/>
            </a:avLst>
          </a:prstGeom>
          <a:noFill/>
          <a:ln w="9525">
            <a:solidFill>
              <a:schemeClr val="tx1"/>
            </a:solidFill>
            <a:round/>
            <a:headEnd/>
            <a:tailEnd/>
          </a:ln>
        </p:spPr>
        <p:txBody>
          <a:bodyPr wrap="none" anchor="ctr">
            <a:prstTxWarp prst="textNoShape">
              <a:avLst/>
            </a:prstTxWarp>
          </a:bodyPr>
          <a:lstStyle/>
          <a:p>
            <a:endParaRPr lang="en-US"/>
          </a:p>
        </p:txBody>
      </p:sp>
      <p:sp>
        <p:nvSpPr>
          <p:cNvPr id="1358854" name="AutoShape 6"/>
          <p:cNvSpPr>
            <a:spLocks noChangeArrowheads="1"/>
          </p:cNvSpPr>
          <p:nvPr/>
        </p:nvSpPr>
        <p:spPr bwMode="auto">
          <a:xfrm>
            <a:off x="4038600" y="3124200"/>
            <a:ext cx="1447800" cy="1752600"/>
          </a:xfrm>
          <a:prstGeom prst="roundRect">
            <a:avLst>
              <a:gd name="adj" fmla="val 16667"/>
            </a:avLst>
          </a:prstGeom>
          <a:noFill/>
          <a:ln w="9525">
            <a:solidFill>
              <a:schemeClr val="tx1"/>
            </a:solidFill>
            <a:round/>
            <a:headEnd/>
            <a:tailEnd/>
          </a:ln>
        </p:spPr>
        <p:txBody>
          <a:bodyPr wrap="none" anchor="ctr">
            <a:prstTxWarp prst="textNoShape">
              <a:avLst/>
            </a:prstTxWarp>
          </a:bodyPr>
          <a:lstStyle/>
          <a:p>
            <a:endParaRPr lang="en-US"/>
          </a:p>
        </p:txBody>
      </p:sp>
      <p:sp>
        <p:nvSpPr>
          <p:cNvPr id="1358855" name="AutoShape 7"/>
          <p:cNvSpPr>
            <a:spLocks noChangeArrowheads="1"/>
          </p:cNvSpPr>
          <p:nvPr/>
        </p:nvSpPr>
        <p:spPr bwMode="auto">
          <a:xfrm>
            <a:off x="5867400" y="3124200"/>
            <a:ext cx="1828800" cy="1752600"/>
          </a:xfrm>
          <a:prstGeom prst="roundRect">
            <a:avLst>
              <a:gd name="adj" fmla="val 16667"/>
            </a:avLst>
          </a:prstGeom>
          <a:noFill/>
          <a:ln w="9525">
            <a:solidFill>
              <a:schemeClr val="tx1"/>
            </a:solidFill>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60898" name="Rectangle 2"/>
          <p:cNvSpPr>
            <a:spLocks noGrp="1" noChangeArrowheads="1"/>
          </p:cNvSpPr>
          <p:nvPr>
            <p:ph type="title"/>
          </p:nvPr>
        </p:nvSpPr>
        <p:spPr>
          <a:xfrm>
            <a:off x="228600" y="0"/>
            <a:ext cx="8229600" cy="1143000"/>
          </a:xfrm>
          <a:noFill/>
          <a:ln/>
        </p:spPr>
        <p:txBody>
          <a:bodyPr/>
          <a:lstStyle/>
          <a:p>
            <a:r>
              <a:rPr lang="en-US" sz="3200"/>
              <a:t>Mintz 2003</a:t>
            </a:r>
            <a:r>
              <a:rPr lang="en-US" altLang="ja-JP" sz="3200"/>
              <a:t>: </a:t>
            </a:r>
            <a:br>
              <a:rPr lang="en-US" altLang="ja-JP" sz="3200"/>
            </a:br>
            <a:r>
              <a:rPr lang="en-US" altLang="ja-JP" sz="3200"/>
              <a:t>Getting better recall</a:t>
            </a:r>
            <a:endParaRPr lang="en-US" sz="3200"/>
          </a:p>
        </p:txBody>
      </p:sp>
      <p:sp>
        <p:nvSpPr>
          <p:cNvPr id="1360899" name="Text Box 3"/>
          <p:cNvSpPr txBox="1">
            <a:spLocks noChangeArrowheads="1"/>
          </p:cNvSpPr>
          <p:nvPr/>
        </p:nvSpPr>
        <p:spPr bwMode="auto">
          <a:xfrm>
            <a:off x="228600" y="1828800"/>
            <a:ext cx="8458200" cy="427038"/>
          </a:xfrm>
          <a:prstGeom prst="rect">
            <a:avLst/>
          </a:prstGeom>
          <a:noFill/>
          <a:ln w="9525">
            <a:noFill/>
            <a:miter lim="800000"/>
            <a:headEnd/>
            <a:tailEnd/>
          </a:ln>
        </p:spPr>
        <p:txBody>
          <a:bodyPr>
            <a:prstTxWarp prst="textNoShape">
              <a:avLst/>
            </a:prstTxWarp>
            <a:spAutoFit/>
          </a:bodyPr>
          <a:lstStyle/>
          <a:p>
            <a:r>
              <a:rPr lang="en-US" sz="2200" b="0"/>
              <a:t>How could we form just one category of Verb, Noun, etc.?</a:t>
            </a:r>
            <a:endParaRPr lang="en-US" sz="2200" b="0" u="sng"/>
          </a:p>
        </p:txBody>
      </p:sp>
      <p:sp>
        <p:nvSpPr>
          <p:cNvPr id="1360900" name="Rectangle 4"/>
          <p:cNvSpPr>
            <a:spLocks noChangeArrowheads="1"/>
          </p:cNvSpPr>
          <p:nvPr/>
        </p:nvSpPr>
        <p:spPr bwMode="auto">
          <a:xfrm>
            <a:off x="457200" y="2438400"/>
            <a:ext cx="8382000" cy="2771775"/>
          </a:xfrm>
          <a:prstGeom prst="rect">
            <a:avLst/>
          </a:prstGeom>
          <a:noFill/>
          <a:ln w="9525">
            <a:noFill/>
            <a:miter lim="800000"/>
            <a:headEnd/>
            <a:tailEnd/>
          </a:ln>
        </p:spPr>
        <p:txBody>
          <a:bodyPr>
            <a:prstTxWarp prst="textNoShape">
              <a:avLst/>
            </a:prstTxWarp>
            <a:spAutoFit/>
          </a:bodyPr>
          <a:lstStyle/>
          <a:p>
            <a:r>
              <a:rPr lang="en-US" sz="2200" b="0"/>
              <a:t>Observation: Many frames overlap in the words they identify.</a:t>
            </a:r>
          </a:p>
          <a:p>
            <a:endParaRPr lang="en-US" sz="2200" b="0"/>
          </a:p>
          <a:p>
            <a:r>
              <a:rPr lang="en-US" sz="2200" b="0">
                <a:solidFill>
                  <a:schemeClr val="tx2"/>
                </a:solidFill>
              </a:rPr>
              <a:t>the__is/was</a:t>
            </a:r>
            <a:r>
              <a:rPr lang="en-US" sz="2200" b="0"/>
              <a:t>			</a:t>
            </a:r>
            <a:r>
              <a:rPr lang="en-US" sz="2200" b="0">
                <a:solidFill>
                  <a:schemeClr val="tx2"/>
                </a:solidFill>
              </a:rPr>
              <a:t>a___is</a:t>
            </a:r>
            <a:r>
              <a:rPr lang="en-US" sz="2200" b="0"/>
              <a:t>		</a:t>
            </a:r>
            <a:r>
              <a:rPr lang="en-US" sz="2200" b="0">
                <a:solidFill>
                  <a:schemeClr val="tx2"/>
                </a:solidFill>
              </a:rPr>
              <a:t>that___is</a:t>
            </a:r>
            <a:r>
              <a:rPr lang="en-US" sz="2200" b="0"/>
              <a:t> …</a:t>
            </a:r>
          </a:p>
          <a:p>
            <a:r>
              <a:rPr lang="en-US" sz="2200" b="0">
                <a:solidFill>
                  <a:schemeClr val="accent2"/>
                </a:solidFill>
              </a:rPr>
              <a:t>dog</a:t>
            </a:r>
            <a:r>
              <a:rPr lang="en-US" sz="2200" b="0"/>
              <a:t>				</a:t>
            </a:r>
            <a:r>
              <a:rPr lang="en-US" sz="2200" b="0">
                <a:solidFill>
                  <a:schemeClr val="accent2"/>
                </a:solidFill>
              </a:rPr>
              <a:t>dog</a:t>
            </a:r>
            <a:r>
              <a:rPr lang="en-US" sz="2200" b="0"/>
              <a:t>		cat</a:t>
            </a:r>
          </a:p>
          <a:p>
            <a:r>
              <a:rPr lang="en-US" sz="2200" b="0"/>
              <a:t>cat				goblin		goblin</a:t>
            </a:r>
          </a:p>
          <a:p>
            <a:r>
              <a:rPr lang="en-US" sz="2200" b="0">
                <a:solidFill>
                  <a:schemeClr val="accent2"/>
                </a:solidFill>
              </a:rPr>
              <a:t>king</a:t>
            </a:r>
            <a:r>
              <a:rPr lang="en-US" sz="2200" b="0"/>
              <a:t>				</a:t>
            </a:r>
            <a:r>
              <a:rPr lang="en-US" sz="2200" b="0">
                <a:solidFill>
                  <a:schemeClr val="accent2"/>
                </a:solidFill>
              </a:rPr>
              <a:t>king</a:t>
            </a:r>
            <a:r>
              <a:rPr lang="en-US" sz="2200" b="0"/>
              <a:t>		king</a:t>
            </a:r>
          </a:p>
          <a:p>
            <a:r>
              <a:rPr lang="en-US" sz="2200" b="0">
                <a:solidFill>
                  <a:schemeClr val="accent2"/>
                </a:solidFill>
              </a:rPr>
              <a:t>girl</a:t>
            </a:r>
            <a:r>
              <a:rPr lang="en-US" sz="2200" b="0"/>
              <a:t>				</a:t>
            </a:r>
            <a:r>
              <a:rPr lang="en-US" sz="2200" b="0">
                <a:solidFill>
                  <a:schemeClr val="accent2"/>
                </a:solidFill>
              </a:rPr>
              <a:t>girl</a:t>
            </a:r>
            <a:r>
              <a:rPr lang="en-US" sz="2200" b="0"/>
              <a:t>		teddy	</a:t>
            </a:r>
          </a:p>
          <a:p>
            <a:r>
              <a:rPr lang="en-US" sz="2200" b="0"/>
              <a:t>teddy</a:t>
            </a:r>
          </a:p>
        </p:txBody>
      </p:sp>
      <p:sp>
        <p:nvSpPr>
          <p:cNvPr id="1360901" name="AutoShape 5"/>
          <p:cNvSpPr>
            <a:spLocks noChangeArrowheads="1"/>
          </p:cNvSpPr>
          <p:nvPr/>
        </p:nvSpPr>
        <p:spPr bwMode="auto">
          <a:xfrm>
            <a:off x="304800" y="3124200"/>
            <a:ext cx="1905000" cy="2286000"/>
          </a:xfrm>
          <a:prstGeom prst="roundRect">
            <a:avLst>
              <a:gd name="adj" fmla="val 16667"/>
            </a:avLst>
          </a:prstGeom>
          <a:noFill/>
          <a:ln w="9525">
            <a:solidFill>
              <a:schemeClr val="tx1"/>
            </a:solidFill>
            <a:round/>
            <a:headEnd/>
            <a:tailEnd/>
          </a:ln>
        </p:spPr>
        <p:txBody>
          <a:bodyPr wrap="none" anchor="ctr">
            <a:prstTxWarp prst="textNoShape">
              <a:avLst/>
            </a:prstTxWarp>
          </a:bodyPr>
          <a:lstStyle/>
          <a:p>
            <a:endParaRPr lang="en-US"/>
          </a:p>
        </p:txBody>
      </p:sp>
      <p:sp>
        <p:nvSpPr>
          <p:cNvPr id="1360902" name="AutoShape 6"/>
          <p:cNvSpPr>
            <a:spLocks noChangeArrowheads="1"/>
          </p:cNvSpPr>
          <p:nvPr/>
        </p:nvSpPr>
        <p:spPr bwMode="auto">
          <a:xfrm>
            <a:off x="4038600" y="3124200"/>
            <a:ext cx="1447800" cy="1752600"/>
          </a:xfrm>
          <a:prstGeom prst="roundRect">
            <a:avLst>
              <a:gd name="adj" fmla="val 16667"/>
            </a:avLst>
          </a:prstGeom>
          <a:noFill/>
          <a:ln w="9525">
            <a:solidFill>
              <a:schemeClr val="tx1"/>
            </a:solidFill>
            <a:round/>
            <a:headEnd/>
            <a:tailEnd/>
          </a:ln>
        </p:spPr>
        <p:txBody>
          <a:bodyPr wrap="none" anchor="ctr">
            <a:prstTxWarp prst="textNoShape">
              <a:avLst/>
            </a:prstTxWarp>
          </a:bodyPr>
          <a:lstStyle/>
          <a:p>
            <a:endParaRPr lang="en-US"/>
          </a:p>
        </p:txBody>
      </p:sp>
      <p:sp>
        <p:nvSpPr>
          <p:cNvPr id="1360903" name="AutoShape 7"/>
          <p:cNvSpPr>
            <a:spLocks noChangeArrowheads="1"/>
          </p:cNvSpPr>
          <p:nvPr/>
        </p:nvSpPr>
        <p:spPr bwMode="auto">
          <a:xfrm>
            <a:off x="5867400" y="3124200"/>
            <a:ext cx="1828800" cy="1752600"/>
          </a:xfrm>
          <a:prstGeom prst="roundRect">
            <a:avLst>
              <a:gd name="adj" fmla="val 16667"/>
            </a:avLst>
          </a:prstGeom>
          <a:noFill/>
          <a:ln w="9525">
            <a:solidFill>
              <a:schemeClr val="tx1"/>
            </a:solidFill>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62946" name="Rectangle 2"/>
          <p:cNvSpPr>
            <a:spLocks noGrp="1" noChangeArrowheads="1"/>
          </p:cNvSpPr>
          <p:nvPr>
            <p:ph type="title"/>
          </p:nvPr>
        </p:nvSpPr>
        <p:spPr>
          <a:xfrm>
            <a:off x="228600" y="0"/>
            <a:ext cx="8229600" cy="1143000"/>
          </a:xfrm>
          <a:noFill/>
          <a:ln/>
        </p:spPr>
        <p:txBody>
          <a:bodyPr/>
          <a:lstStyle/>
          <a:p>
            <a:r>
              <a:rPr lang="en-US" sz="3200"/>
              <a:t>Mintz 2003</a:t>
            </a:r>
            <a:r>
              <a:rPr lang="en-US" altLang="ja-JP" sz="3200"/>
              <a:t>: </a:t>
            </a:r>
            <a:br>
              <a:rPr lang="en-US" altLang="ja-JP" sz="3200"/>
            </a:br>
            <a:r>
              <a:rPr lang="en-US" altLang="ja-JP" sz="3200"/>
              <a:t>Getting better recall</a:t>
            </a:r>
            <a:endParaRPr lang="en-US" sz="3200"/>
          </a:p>
        </p:txBody>
      </p:sp>
      <p:sp>
        <p:nvSpPr>
          <p:cNvPr id="1362947" name="Text Box 3"/>
          <p:cNvSpPr txBox="1">
            <a:spLocks noChangeArrowheads="1"/>
          </p:cNvSpPr>
          <p:nvPr/>
        </p:nvSpPr>
        <p:spPr bwMode="auto">
          <a:xfrm>
            <a:off x="228600" y="1828800"/>
            <a:ext cx="8458200" cy="427038"/>
          </a:xfrm>
          <a:prstGeom prst="rect">
            <a:avLst/>
          </a:prstGeom>
          <a:noFill/>
          <a:ln w="9525">
            <a:noFill/>
            <a:miter lim="800000"/>
            <a:headEnd/>
            <a:tailEnd/>
          </a:ln>
        </p:spPr>
        <p:txBody>
          <a:bodyPr>
            <a:prstTxWarp prst="textNoShape">
              <a:avLst/>
            </a:prstTxWarp>
            <a:spAutoFit/>
          </a:bodyPr>
          <a:lstStyle/>
          <a:p>
            <a:r>
              <a:rPr lang="en-US" sz="2200" b="0"/>
              <a:t>How could we form just one category of Verb, Noun, etc.?</a:t>
            </a:r>
            <a:endParaRPr lang="en-US" sz="2200" b="0" u="sng"/>
          </a:p>
        </p:txBody>
      </p:sp>
      <p:sp>
        <p:nvSpPr>
          <p:cNvPr id="1362948" name="Rectangle 4"/>
          <p:cNvSpPr>
            <a:spLocks noChangeArrowheads="1"/>
          </p:cNvSpPr>
          <p:nvPr/>
        </p:nvSpPr>
        <p:spPr bwMode="auto">
          <a:xfrm>
            <a:off x="457200" y="2438400"/>
            <a:ext cx="8382000" cy="2771775"/>
          </a:xfrm>
          <a:prstGeom prst="rect">
            <a:avLst/>
          </a:prstGeom>
          <a:noFill/>
          <a:ln w="9525">
            <a:noFill/>
            <a:miter lim="800000"/>
            <a:headEnd/>
            <a:tailEnd/>
          </a:ln>
        </p:spPr>
        <p:txBody>
          <a:bodyPr>
            <a:prstTxWarp prst="textNoShape">
              <a:avLst/>
            </a:prstTxWarp>
            <a:spAutoFit/>
          </a:bodyPr>
          <a:lstStyle/>
          <a:p>
            <a:r>
              <a:rPr lang="en-US" sz="2200" b="0"/>
              <a:t>Observation: Many frames overlap in the words they identify.</a:t>
            </a:r>
          </a:p>
          <a:p>
            <a:endParaRPr lang="en-US" sz="2200" b="0"/>
          </a:p>
          <a:p>
            <a:r>
              <a:rPr lang="en-US" sz="2200" b="0">
                <a:solidFill>
                  <a:schemeClr val="tx2"/>
                </a:solidFill>
              </a:rPr>
              <a:t>the__is/was</a:t>
            </a:r>
            <a:r>
              <a:rPr lang="en-US" sz="2200" b="0"/>
              <a:t>, </a:t>
            </a:r>
            <a:r>
              <a:rPr lang="en-US" sz="2200" b="0">
                <a:solidFill>
                  <a:schemeClr val="tx2"/>
                </a:solidFill>
              </a:rPr>
              <a:t>a___is</a:t>
            </a:r>
            <a:r>
              <a:rPr lang="en-US" sz="2200" b="0"/>
              <a:t>				</a:t>
            </a:r>
            <a:r>
              <a:rPr lang="en-US" sz="2200" b="0">
                <a:solidFill>
                  <a:schemeClr val="tx2"/>
                </a:solidFill>
              </a:rPr>
              <a:t>that___is</a:t>
            </a:r>
            <a:r>
              <a:rPr lang="en-US" sz="2200" b="0"/>
              <a:t> …</a:t>
            </a:r>
          </a:p>
          <a:p>
            <a:r>
              <a:rPr lang="en-US" sz="2200" b="0"/>
              <a:t>dog	goblin					cat</a:t>
            </a:r>
          </a:p>
          <a:p>
            <a:r>
              <a:rPr lang="en-US" sz="2200" b="0"/>
              <a:t>cat						goblin</a:t>
            </a:r>
          </a:p>
          <a:p>
            <a:r>
              <a:rPr lang="en-US" sz="2200" b="0"/>
              <a:t>king						king</a:t>
            </a:r>
          </a:p>
          <a:p>
            <a:r>
              <a:rPr lang="en-US" sz="2200" b="0"/>
              <a:t>girl						teddy	</a:t>
            </a:r>
          </a:p>
          <a:p>
            <a:r>
              <a:rPr lang="en-US" sz="2200" b="0"/>
              <a:t>teddy</a:t>
            </a:r>
          </a:p>
        </p:txBody>
      </p:sp>
      <p:sp>
        <p:nvSpPr>
          <p:cNvPr id="1362949" name="AutoShape 5"/>
          <p:cNvSpPr>
            <a:spLocks noChangeArrowheads="1"/>
          </p:cNvSpPr>
          <p:nvPr/>
        </p:nvSpPr>
        <p:spPr bwMode="auto">
          <a:xfrm>
            <a:off x="304800" y="3124200"/>
            <a:ext cx="2971800" cy="2286000"/>
          </a:xfrm>
          <a:prstGeom prst="roundRect">
            <a:avLst>
              <a:gd name="adj" fmla="val 16667"/>
            </a:avLst>
          </a:prstGeom>
          <a:noFill/>
          <a:ln w="9525">
            <a:solidFill>
              <a:schemeClr val="tx1"/>
            </a:solidFill>
            <a:round/>
            <a:headEnd/>
            <a:tailEnd/>
          </a:ln>
        </p:spPr>
        <p:txBody>
          <a:bodyPr wrap="none" anchor="ctr">
            <a:prstTxWarp prst="textNoShape">
              <a:avLst/>
            </a:prstTxWarp>
          </a:bodyPr>
          <a:lstStyle/>
          <a:p>
            <a:endParaRPr lang="en-US"/>
          </a:p>
        </p:txBody>
      </p:sp>
      <p:sp>
        <p:nvSpPr>
          <p:cNvPr id="1362950" name="AutoShape 6"/>
          <p:cNvSpPr>
            <a:spLocks noChangeArrowheads="1"/>
          </p:cNvSpPr>
          <p:nvPr/>
        </p:nvSpPr>
        <p:spPr bwMode="auto">
          <a:xfrm>
            <a:off x="5867400" y="3124200"/>
            <a:ext cx="1828800" cy="1752600"/>
          </a:xfrm>
          <a:prstGeom prst="roundRect">
            <a:avLst>
              <a:gd name="adj" fmla="val 16667"/>
            </a:avLst>
          </a:prstGeom>
          <a:noFill/>
          <a:ln w="9525">
            <a:solidFill>
              <a:schemeClr val="tx1"/>
            </a:solidFill>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64994" name="Rectangle 2"/>
          <p:cNvSpPr>
            <a:spLocks noGrp="1" noChangeArrowheads="1"/>
          </p:cNvSpPr>
          <p:nvPr>
            <p:ph type="title"/>
          </p:nvPr>
        </p:nvSpPr>
        <p:spPr>
          <a:xfrm>
            <a:off x="228600" y="0"/>
            <a:ext cx="8229600" cy="1143000"/>
          </a:xfrm>
          <a:noFill/>
          <a:ln/>
        </p:spPr>
        <p:txBody>
          <a:bodyPr/>
          <a:lstStyle/>
          <a:p>
            <a:r>
              <a:rPr lang="en-US" sz="3200"/>
              <a:t>Mintz 2003</a:t>
            </a:r>
            <a:r>
              <a:rPr lang="en-US" altLang="ja-JP" sz="3200"/>
              <a:t>: </a:t>
            </a:r>
            <a:br>
              <a:rPr lang="en-US" altLang="ja-JP" sz="3200"/>
            </a:br>
            <a:r>
              <a:rPr lang="en-US" altLang="ja-JP" sz="3200"/>
              <a:t>Getting better recall</a:t>
            </a:r>
            <a:endParaRPr lang="en-US" sz="3200"/>
          </a:p>
        </p:txBody>
      </p:sp>
      <p:sp>
        <p:nvSpPr>
          <p:cNvPr id="1364995" name="Text Box 3"/>
          <p:cNvSpPr txBox="1">
            <a:spLocks noChangeArrowheads="1"/>
          </p:cNvSpPr>
          <p:nvPr/>
        </p:nvSpPr>
        <p:spPr bwMode="auto">
          <a:xfrm>
            <a:off x="228600" y="1828800"/>
            <a:ext cx="8458200" cy="427038"/>
          </a:xfrm>
          <a:prstGeom prst="rect">
            <a:avLst/>
          </a:prstGeom>
          <a:noFill/>
          <a:ln w="9525">
            <a:noFill/>
            <a:miter lim="800000"/>
            <a:headEnd/>
            <a:tailEnd/>
          </a:ln>
        </p:spPr>
        <p:txBody>
          <a:bodyPr>
            <a:prstTxWarp prst="textNoShape">
              <a:avLst/>
            </a:prstTxWarp>
            <a:spAutoFit/>
          </a:bodyPr>
          <a:lstStyle/>
          <a:p>
            <a:r>
              <a:rPr lang="en-US" sz="2200" b="0"/>
              <a:t>How could we form just one category of Verb, Noun, etc.?</a:t>
            </a:r>
            <a:endParaRPr lang="en-US" sz="2200" b="0" u="sng"/>
          </a:p>
        </p:txBody>
      </p:sp>
      <p:sp>
        <p:nvSpPr>
          <p:cNvPr id="1364996" name="Rectangle 4"/>
          <p:cNvSpPr>
            <a:spLocks noChangeArrowheads="1"/>
          </p:cNvSpPr>
          <p:nvPr/>
        </p:nvSpPr>
        <p:spPr bwMode="auto">
          <a:xfrm>
            <a:off x="457200" y="2438400"/>
            <a:ext cx="8382000" cy="2771775"/>
          </a:xfrm>
          <a:prstGeom prst="rect">
            <a:avLst/>
          </a:prstGeom>
          <a:noFill/>
          <a:ln w="9525">
            <a:noFill/>
            <a:miter lim="800000"/>
            <a:headEnd/>
            <a:tailEnd/>
          </a:ln>
        </p:spPr>
        <p:txBody>
          <a:bodyPr>
            <a:prstTxWarp prst="textNoShape">
              <a:avLst/>
            </a:prstTxWarp>
            <a:spAutoFit/>
          </a:bodyPr>
          <a:lstStyle/>
          <a:p>
            <a:r>
              <a:rPr lang="en-US" sz="2200" b="0"/>
              <a:t>Observation: Many frames overlap in the words they identify.</a:t>
            </a:r>
          </a:p>
          <a:p>
            <a:endParaRPr lang="en-US" sz="2200" b="0"/>
          </a:p>
          <a:p>
            <a:r>
              <a:rPr lang="en-US" sz="2200" b="0">
                <a:solidFill>
                  <a:schemeClr val="tx2"/>
                </a:solidFill>
              </a:rPr>
              <a:t>the/a__is/was</a:t>
            </a:r>
            <a:r>
              <a:rPr lang="en-US" sz="2200" b="0"/>
              <a:t>					</a:t>
            </a:r>
            <a:r>
              <a:rPr lang="en-US" sz="2200" b="0">
                <a:solidFill>
                  <a:schemeClr val="tx2"/>
                </a:solidFill>
              </a:rPr>
              <a:t>that___is</a:t>
            </a:r>
            <a:r>
              <a:rPr lang="en-US" sz="2200" b="0"/>
              <a:t> …</a:t>
            </a:r>
          </a:p>
          <a:p>
            <a:r>
              <a:rPr lang="en-US" sz="2200" b="0"/>
              <a:t>dog	</a:t>
            </a:r>
            <a:r>
              <a:rPr lang="en-US" sz="2200" b="0">
                <a:solidFill>
                  <a:schemeClr val="bg2"/>
                </a:solidFill>
              </a:rPr>
              <a:t>goblin</a:t>
            </a:r>
            <a:r>
              <a:rPr lang="en-US" sz="2200" b="0"/>
              <a:t>					</a:t>
            </a:r>
            <a:r>
              <a:rPr lang="en-US" sz="2200" b="0">
                <a:solidFill>
                  <a:schemeClr val="bg2"/>
                </a:solidFill>
              </a:rPr>
              <a:t>cat</a:t>
            </a:r>
          </a:p>
          <a:p>
            <a:r>
              <a:rPr lang="en-US" sz="2200" b="0">
                <a:solidFill>
                  <a:schemeClr val="bg2"/>
                </a:solidFill>
              </a:rPr>
              <a:t>cat</a:t>
            </a:r>
            <a:r>
              <a:rPr lang="en-US" sz="2200" b="0"/>
              <a:t>						</a:t>
            </a:r>
            <a:r>
              <a:rPr lang="en-US" sz="2200" b="0">
                <a:solidFill>
                  <a:schemeClr val="bg2"/>
                </a:solidFill>
              </a:rPr>
              <a:t>goblin</a:t>
            </a:r>
          </a:p>
          <a:p>
            <a:r>
              <a:rPr lang="en-US" sz="2200" b="0">
                <a:solidFill>
                  <a:schemeClr val="bg2"/>
                </a:solidFill>
              </a:rPr>
              <a:t>king</a:t>
            </a:r>
            <a:r>
              <a:rPr lang="en-US" sz="2200" b="0"/>
              <a:t>						</a:t>
            </a:r>
            <a:r>
              <a:rPr lang="en-US" sz="2200" b="0">
                <a:solidFill>
                  <a:schemeClr val="bg2"/>
                </a:solidFill>
              </a:rPr>
              <a:t>king</a:t>
            </a:r>
          </a:p>
          <a:p>
            <a:r>
              <a:rPr lang="en-US" sz="2200" b="0"/>
              <a:t>girl						</a:t>
            </a:r>
            <a:r>
              <a:rPr lang="en-US" sz="2200" b="0">
                <a:solidFill>
                  <a:schemeClr val="bg2"/>
                </a:solidFill>
              </a:rPr>
              <a:t>teddy	</a:t>
            </a:r>
            <a:endParaRPr lang="en-US" sz="2200" b="0"/>
          </a:p>
          <a:p>
            <a:r>
              <a:rPr lang="en-US" sz="2200" b="0">
                <a:solidFill>
                  <a:schemeClr val="bg2"/>
                </a:solidFill>
              </a:rPr>
              <a:t>teddy</a:t>
            </a:r>
            <a:endParaRPr lang="en-US" sz="2200" b="0"/>
          </a:p>
        </p:txBody>
      </p:sp>
      <p:sp>
        <p:nvSpPr>
          <p:cNvPr id="1364997" name="AutoShape 5"/>
          <p:cNvSpPr>
            <a:spLocks noChangeArrowheads="1"/>
          </p:cNvSpPr>
          <p:nvPr/>
        </p:nvSpPr>
        <p:spPr bwMode="auto">
          <a:xfrm>
            <a:off x="304800" y="3124200"/>
            <a:ext cx="2362200" cy="2286000"/>
          </a:xfrm>
          <a:prstGeom prst="roundRect">
            <a:avLst>
              <a:gd name="adj" fmla="val 16667"/>
            </a:avLst>
          </a:prstGeom>
          <a:noFill/>
          <a:ln w="9525">
            <a:solidFill>
              <a:schemeClr val="tx1"/>
            </a:solidFill>
            <a:round/>
            <a:headEnd/>
            <a:tailEnd/>
          </a:ln>
        </p:spPr>
        <p:txBody>
          <a:bodyPr wrap="none" anchor="ctr">
            <a:prstTxWarp prst="textNoShape">
              <a:avLst/>
            </a:prstTxWarp>
          </a:bodyPr>
          <a:lstStyle/>
          <a:p>
            <a:endParaRPr lang="en-US"/>
          </a:p>
        </p:txBody>
      </p:sp>
      <p:sp>
        <p:nvSpPr>
          <p:cNvPr id="1364998" name="AutoShape 6"/>
          <p:cNvSpPr>
            <a:spLocks noChangeArrowheads="1"/>
          </p:cNvSpPr>
          <p:nvPr/>
        </p:nvSpPr>
        <p:spPr bwMode="auto">
          <a:xfrm>
            <a:off x="5867400" y="3124200"/>
            <a:ext cx="1828800" cy="1752600"/>
          </a:xfrm>
          <a:prstGeom prst="roundRect">
            <a:avLst>
              <a:gd name="adj" fmla="val 16667"/>
            </a:avLst>
          </a:prstGeom>
          <a:noFill/>
          <a:ln w="9525">
            <a:solidFill>
              <a:schemeClr val="tx1"/>
            </a:solidFill>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67042" name="Rectangle 2"/>
          <p:cNvSpPr>
            <a:spLocks noChangeArrowheads="1"/>
          </p:cNvSpPr>
          <p:nvPr/>
        </p:nvSpPr>
        <p:spPr bwMode="auto">
          <a:xfrm>
            <a:off x="457200" y="2438400"/>
            <a:ext cx="8382000" cy="3441700"/>
          </a:xfrm>
          <a:prstGeom prst="rect">
            <a:avLst/>
          </a:prstGeom>
          <a:noFill/>
          <a:ln w="9525">
            <a:noFill/>
            <a:miter lim="800000"/>
            <a:headEnd/>
            <a:tailEnd/>
          </a:ln>
        </p:spPr>
        <p:txBody>
          <a:bodyPr>
            <a:prstTxWarp prst="textNoShape">
              <a:avLst/>
            </a:prstTxWarp>
            <a:spAutoFit/>
          </a:bodyPr>
          <a:lstStyle/>
          <a:p>
            <a:r>
              <a:rPr lang="en-US" sz="2200" b="0"/>
              <a:t>Observation: Many frames overlap in the words they identify.</a:t>
            </a:r>
          </a:p>
          <a:p>
            <a:endParaRPr lang="en-US" sz="2200" b="0"/>
          </a:p>
          <a:p>
            <a:r>
              <a:rPr lang="en-US" sz="2200" b="0">
                <a:solidFill>
                  <a:schemeClr val="tx2"/>
                </a:solidFill>
              </a:rPr>
              <a:t>the/a/that__is/was</a:t>
            </a:r>
            <a:r>
              <a:rPr lang="en-US" sz="2200" b="0"/>
              <a:t>		</a:t>
            </a:r>
          </a:p>
          <a:p>
            <a:r>
              <a:rPr lang="en-US" sz="2200" b="0"/>
              <a:t>dog		teddy		</a:t>
            </a:r>
          </a:p>
          <a:p>
            <a:r>
              <a:rPr lang="en-US" sz="2200" b="0"/>
              <a:t>cat		goblin		</a:t>
            </a:r>
          </a:p>
          <a:p>
            <a:r>
              <a:rPr lang="en-US" sz="2200" b="0"/>
              <a:t>king				</a:t>
            </a:r>
          </a:p>
          <a:p>
            <a:r>
              <a:rPr lang="en-US" sz="2200" b="0"/>
              <a:t>girl			</a:t>
            </a:r>
          </a:p>
          <a:p>
            <a:endParaRPr lang="en-US" sz="2200" b="0"/>
          </a:p>
          <a:p>
            <a:r>
              <a:rPr lang="en-US" sz="2200" b="0">
                <a:solidFill>
                  <a:schemeClr val="tx2"/>
                </a:solidFill>
              </a:rPr>
              <a:t>Recall goes up to 91% (very high) = very good!</a:t>
            </a:r>
          </a:p>
          <a:p>
            <a:r>
              <a:rPr lang="en-US" sz="2200" b="0">
                <a:solidFill>
                  <a:schemeClr val="tx2"/>
                </a:solidFill>
              </a:rPr>
              <a:t>Precision stays above 90% (very high) = very good!</a:t>
            </a:r>
            <a:endParaRPr lang="en-US" sz="2200" b="0"/>
          </a:p>
        </p:txBody>
      </p:sp>
      <p:sp>
        <p:nvSpPr>
          <p:cNvPr id="1367043" name="Rectangle 3"/>
          <p:cNvSpPr>
            <a:spLocks noGrp="1" noChangeArrowheads="1"/>
          </p:cNvSpPr>
          <p:nvPr>
            <p:ph type="title"/>
          </p:nvPr>
        </p:nvSpPr>
        <p:spPr>
          <a:xfrm>
            <a:off x="228600" y="0"/>
            <a:ext cx="8229600" cy="1143000"/>
          </a:xfrm>
          <a:noFill/>
          <a:ln/>
        </p:spPr>
        <p:txBody>
          <a:bodyPr/>
          <a:lstStyle/>
          <a:p>
            <a:r>
              <a:rPr lang="en-US" sz="3200"/>
              <a:t>Mintz 2003</a:t>
            </a:r>
            <a:r>
              <a:rPr lang="en-US" altLang="ja-JP" sz="3200"/>
              <a:t>: </a:t>
            </a:r>
            <a:br>
              <a:rPr lang="en-US" altLang="ja-JP" sz="3200"/>
            </a:br>
            <a:r>
              <a:rPr lang="en-US" altLang="ja-JP" sz="3200"/>
              <a:t>Getting better recall</a:t>
            </a:r>
            <a:endParaRPr lang="en-US" sz="3200"/>
          </a:p>
        </p:txBody>
      </p:sp>
      <p:sp>
        <p:nvSpPr>
          <p:cNvPr id="1367044" name="Text Box 4"/>
          <p:cNvSpPr txBox="1">
            <a:spLocks noChangeArrowheads="1"/>
          </p:cNvSpPr>
          <p:nvPr/>
        </p:nvSpPr>
        <p:spPr bwMode="auto">
          <a:xfrm>
            <a:off x="228600" y="1828800"/>
            <a:ext cx="8458200" cy="427038"/>
          </a:xfrm>
          <a:prstGeom prst="rect">
            <a:avLst/>
          </a:prstGeom>
          <a:noFill/>
          <a:ln w="9525">
            <a:noFill/>
            <a:miter lim="800000"/>
            <a:headEnd/>
            <a:tailEnd/>
          </a:ln>
        </p:spPr>
        <p:txBody>
          <a:bodyPr>
            <a:prstTxWarp prst="textNoShape">
              <a:avLst/>
            </a:prstTxWarp>
            <a:spAutoFit/>
          </a:bodyPr>
          <a:lstStyle/>
          <a:p>
            <a:r>
              <a:rPr lang="en-US" sz="2200" b="0"/>
              <a:t>How could we form just one category of Verb, Noun, etc.?</a:t>
            </a:r>
            <a:endParaRPr lang="en-US" sz="2200" b="0" u="sng"/>
          </a:p>
        </p:txBody>
      </p:sp>
      <p:sp>
        <p:nvSpPr>
          <p:cNvPr id="1367045" name="AutoShape 5"/>
          <p:cNvSpPr>
            <a:spLocks noChangeArrowheads="1"/>
          </p:cNvSpPr>
          <p:nvPr/>
        </p:nvSpPr>
        <p:spPr bwMode="auto">
          <a:xfrm>
            <a:off x="381000" y="3124200"/>
            <a:ext cx="3048000" cy="1752600"/>
          </a:xfrm>
          <a:prstGeom prst="roundRect">
            <a:avLst>
              <a:gd name="adj" fmla="val 16667"/>
            </a:avLst>
          </a:prstGeom>
          <a:noFill/>
          <a:ln w="9525">
            <a:solidFill>
              <a:schemeClr val="tx1"/>
            </a:solidFill>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7700" name="Text Box 12"/>
          <p:cNvSpPr txBox="1">
            <a:spLocks noChangeArrowheads="1"/>
          </p:cNvSpPr>
          <p:nvPr/>
        </p:nvSpPr>
        <p:spPr bwMode="auto">
          <a:xfrm>
            <a:off x="381000" y="1295400"/>
            <a:ext cx="8382000" cy="3441700"/>
          </a:xfrm>
          <a:prstGeom prst="rect">
            <a:avLst/>
          </a:prstGeom>
          <a:noFill/>
          <a:ln w="9525">
            <a:noFill/>
            <a:miter lim="800000"/>
            <a:headEnd/>
            <a:tailEnd/>
          </a:ln>
        </p:spPr>
        <p:txBody>
          <a:bodyPr>
            <a:prstTxWarp prst="textNoShape">
              <a:avLst/>
            </a:prstTxWarp>
            <a:spAutoFit/>
          </a:bodyPr>
          <a:lstStyle/>
          <a:p>
            <a:endParaRPr lang="en-US" sz="2200" b="0"/>
          </a:p>
          <a:p>
            <a:r>
              <a:rPr lang="en-US" sz="2200" b="0"/>
              <a:t>“Another important difference…</a:t>
            </a:r>
            <a:r>
              <a:rPr lang="en-US" sz="2200" b="0">
                <a:solidFill>
                  <a:schemeClr val="tx2"/>
                </a:solidFill>
              </a:rPr>
              <a:t>adults will categorize words in an artificial language based on their occurrence within frames</a:t>
            </a:r>
            <a:r>
              <a:rPr lang="en-US" sz="2200" b="0"/>
              <a:t>…whereas bigram regularity alone has failed to produce categorization in artificial grammar experiments, without additional cues…” - Mintz 2003</a:t>
            </a:r>
          </a:p>
          <a:p>
            <a:endParaRPr lang="en-US" sz="2200" b="0"/>
          </a:p>
          <a:p>
            <a:endParaRPr lang="en-US" sz="2200" b="0"/>
          </a:p>
          <a:p>
            <a:r>
              <a:rPr lang="en-US" sz="2200" b="0"/>
              <a:t>Also, Mintz (2006) shows that 12-month-olds are sensitive to frequent frames in an experimental setup</a:t>
            </a:r>
          </a:p>
        </p:txBody>
      </p:sp>
      <p:sp>
        <p:nvSpPr>
          <p:cNvPr id="1437701" name="Rectangle 5"/>
          <p:cNvSpPr>
            <a:spLocks noGrp="1" noChangeArrowheads="1"/>
          </p:cNvSpPr>
          <p:nvPr>
            <p:ph type="title"/>
          </p:nvPr>
        </p:nvSpPr>
        <p:spPr>
          <a:xfrm>
            <a:off x="228600" y="0"/>
            <a:ext cx="8229600" cy="1143000"/>
          </a:xfrm>
          <a:noFill/>
          <a:ln/>
        </p:spPr>
        <p:txBody>
          <a:bodyPr/>
          <a:lstStyle/>
          <a:p>
            <a:r>
              <a:rPr lang="en-US" sz="3200"/>
              <a:t>Experimental support for frequent frames</a:t>
            </a:r>
          </a:p>
        </p:txBody>
      </p:sp>
      <p:pic>
        <p:nvPicPr>
          <p:cNvPr id="1437702" name="Picture 6"/>
          <p:cNvPicPr>
            <a:picLocks noChangeAspect="1" noChangeArrowheads="1"/>
          </p:cNvPicPr>
          <p:nvPr/>
        </p:nvPicPr>
        <p:blipFill>
          <a:blip r:embed="rId2"/>
          <a:srcRect/>
          <a:stretch>
            <a:fillRect/>
          </a:stretch>
        </p:blipFill>
        <p:spPr bwMode="auto">
          <a:xfrm>
            <a:off x="1066800" y="4876800"/>
            <a:ext cx="1449388" cy="1417638"/>
          </a:xfrm>
          <a:prstGeom prst="rect">
            <a:avLst/>
          </a:prstGeom>
          <a:noFill/>
          <a:ln w="9525">
            <a:noFill/>
            <a:miter lim="800000"/>
            <a:headEnd/>
            <a:tailEnd/>
          </a:ln>
          <a:effectLst/>
        </p:spPr>
      </p:pic>
      <p:pic>
        <p:nvPicPr>
          <p:cNvPr id="1437703" name="Picture 7"/>
          <p:cNvPicPr>
            <a:picLocks noChangeAspect="1" noChangeArrowheads="1"/>
          </p:cNvPicPr>
          <p:nvPr/>
        </p:nvPicPr>
        <p:blipFill>
          <a:blip r:embed="rId3"/>
          <a:srcRect/>
          <a:stretch>
            <a:fillRect/>
          </a:stretch>
        </p:blipFill>
        <p:spPr bwMode="auto">
          <a:xfrm>
            <a:off x="3429000" y="5105400"/>
            <a:ext cx="1506538" cy="1473200"/>
          </a:xfrm>
          <a:prstGeom prst="rect">
            <a:avLst/>
          </a:prstGeom>
          <a:noFill/>
          <a:ln w="9525">
            <a:noFill/>
            <a:miter lim="800000"/>
            <a:headEnd/>
            <a:tailEnd/>
          </a:ln>
          <a:effectLst/>
        </p:spPr>
      </p:pic>
      <p:pic>
        <p:nvPicPr>
          <p:cNvPr id="1437704" name="Picture 8"/>
          <p:cNvPicPr>
            <a:picLocks noChangeAspect="1" noChangeArrowheads="1"/>
          </p:cNvPicPr>
          <p:nvPr/>
        </p:nvPicPr>
        <p:blipFill>
          <a:blip r:embed="rId4"/>
          <a:srcRect/>
          <a:stretch>
            <a:fillRect/>
          </a:stretch>
        </p:blipFill>
        <p:spPr bwMode="auto">
          <a:xfrm>
            <a:off x="5867400" y="4724400"/>
            <a:ext cx="1981200" cy="14652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29506" name="Rectangle 4"/>
          <p:cNvSpPr>
            <a:spLocks noGrp="1" noChangeArrowheads="1"/>
          </p:cNvSpPr>
          <p:nvPr>
            <p:ph type="title" idx="4294967295"/>
          </p:nvPr>
        </p:nvSpPr>
        <p:spPr>
          <a:xfrm>
            <a:off x="228600" y="0"/>
            <a:ext cx="8229600" cy="1143000"/>
          </a:xfrm>
          <a:noFill/>
        </p:spPr>
        <p:txBody>
          <a:bodyPr/>
          <a:lstStyle/>
          <a:p>
            <a:r>
              <a:rPr lang="en-US" sz="3200"/>
              <a:t>Cross-linguistic Application?</a:t>
            </a:r>
          </a:p>
        </p:txBody>
      </p:sp>
      <p:sp>
        <p:nvSpPr>
          <p:cNvPr id="1429507" name="Rectangle 5"/>
          <p:cNvSpPr>
            <a:spLocks noChangeArrowheads="1"/>
          </p:cNvSpPr>
          <p:nvPr/>
        </p:nvSpPr>
        <p:spPr bwMode="auto">
          <a:xfrm>
            <a:off x="457200" y="1066800"/>
            <a:ext cx="8382000" cy="3441700"/>
          </a:xfrm>
          <a:prstGeom prst="rect">
            <a:avLst/>
          </a:prstGeom>
          <a:noFill/>
          <a:ln w="9525">
            <a:noFill/>
            <a:miter lim="800000"/>
            <a:headEnd/>
            <a:tailEnd/>
          </a:ln>
        </p:spPr>
        <p:txBody>
          <a:bodyPr>
            <a:prstTxWarp prst="textNoShape">
              <a:avLst/>
            </a:prstTxWarp>
            <a:spAutoFit/>
          </a:bodyPr>
          <a:lstStyle/>
          <a:p>
            <a:r>
              <a:rPr lang="en-US" sz="2200" b="0"/>
              <a:t>“The fundamental notion is that a relatively local context </a:t>
            </a:r>
            <a:r>
              <a:rPr lang="en-US" sz="2200" b="0" i="1"/>
              <a:t>defined by frequently co-occurring units</a:t>
            </a:r>
            <a:r>
              <a:rPr lang="en-US" sz="2200" b="0"/>
              <a:t> can reveal a target word’s category…[here] the units were words and the frame contexts were defined by words that frequently co-occur.  In other languages, a </a:t>
            </a:r>
            <a:r>
              <a:rPr lang="en-US" sz="2200" b="0">
                <a:solidFill>
                  <a:schemeClr val="tx2"/>
                </a:solidFill>
              </a:rPr>
              <a:t>failure to find frequent word frames could trigger an analysis of co-occurrence patterns at a different level of granularity</a:t>
            </a:r>
            <a:r>
              <a:rPr lang="en-US" sz="2200" b="0"/>
              <a:t>, for example, at the level of sub-lexical morphemes.  The frequently co-occurring units in these languages are likely to be the </a:t>
            </a:r>
            <a:r>
              <a:rPr lang="en-US" sz="2200" b="0">
                <a:solidFill>
                  <a:schemeClr val="tx2"/>
                </a:solidFill>
              </a:rPr>
              <a:t>inflectional morphemes which are limited in number and extremely frequent</a:t>
            </a:r>
            <a:r>
              <a:rPr lang="en-US" sz="2200" b="0"/>
              <a:t>.” – Mintz 2003</a:t>
            </a:r>
          </a:p>
        </p:txBody>
      </p:sp>
      <p:pic>
        <p:nvPicPr>
          <p:cNvPr id="1429508" name="Picture 6"/>
          <p:cNvPicPr>
            <a:picLocks noChangeAspect="1" noChangeArrowheads="1"/>
          </p:cNvPicPr>
          <p:nvPr/>
        </p:nvPicPr>
        <p:blipFill>
          <a:blip r:embed="rId3"/>
          <a:srcRect/>
          <a:stretch>
            <a:fillRect/>
          </a:stretch>
        </p:blipFill>
        <p:spPr bwMode="auto">
          <a:xfrm>
            <a:off x="838200" y="5334000"/>
            <a:ext cx="7442200" cy="1028700"/>
          </a:xfrm>
          <a:prstGeom prst="rect">
            <a:avLst/>
          </a:prstGeom>
          <a:noFill/>
          <a:ln w="9525">
            <a:noFill/>
            <a:miter lim="800000"/>
            <a:headEnd/>
            <a:tailEnd/>
          </a:ln>
        </p:spPr>
      </p:pic>
      <p:sp>
        <p:nvSpPr>
          <p:cNvPr id="1429509" name="Text Box 7"/>
          <p:cNvSpPr txBox="1">
            <a:spLocks noChangeArrowheads="1"/>
          </p:cNvSpPr>
          <p:nvPr/>
        </p:nvSpPr>
        <p:spPr bwMode="auto">
          <a:xfrm>
            <a:off x="609600" y="4800600"/>
            <a:ext cx="7521575" cy="427038"/>
          </a:xfrm>
          <a:prstGeom prst="rect">
            <a:avLst/>
          </a:prstGeom>
          <a:noFill/>
          <a:ln w="9525">
            <a:noFill/>
            <a:miter lim="800000"/>
            <a:headEnd/>
            <a:tailEnd/>
          </a:ln>
        </p:spPr>
        <p:txBody>
          <a:bodyPr>
            <a:prstTxWarp prst="textNoShape">
              <a:avLst/>
            </a:prstTxWarp>
            <a:spAutoFit/>
          </a:bodyPr>
          <a:lstStyle/>
          <a:p>
            <a:pPr>
              <a:spcBef>
                <a:spcPct val="50000"/>
              </a:spcBef>
            </a:pPr>
            <a:r>
              <a:rPr lang="en-US" sz="2200" b="0">
                <a:solidFill>
                  <a:schemeClr val="accent2"/>
                </a:solidFill>
              </a:rPr>
              <a:t>Western Greenlandic</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1554" name="Rectangle 3"/>
          <p:cNvSpPr>
            <a:spLocks noGrp="1" noChangeArrowheads="1"/>
          </p:cNvSpPr>
          <p:nvPr>
            <p:ph type="title" idx="4294967295"/>
          </p:nvPr>
        </p:nvSpPr>
        <p:spPr>
          <a:xfrm>
            <a:off x="228600" y="0"/>
            <a:ext cx="8229600" cy="1143000"/>
          </a:xfrm>
          <a:noFill/>
        </p:spPr>
        <p:txBody>
          <a:bodyPr/>
          <a:lstStyle/>
          <a:p>
            <a:r>
              <a:rPr lang="en-US" sz="3200"/>
              <a:t>Cross-linguistic Application?</a:t>
            </a:r>
          </a:p>
        </p:txBody>
      </p:sp>
      <p:sp>
        <p:nvSpPr>
          <p:cNvPr id="1431555" name="Rectangle 5"/>
          <p:cNvSpPr>
            <a:spLocks noChangeArrowheads="1"/>
          </p:cNvSpPr>
          <p:nvPr/>
        </p:nvSpPr>
        <p:spPr bwMode="auto">
          <a:xfrm>
            <a:off x="304800" y="1447800"/>
            <a:ext cx="8382000" cy="4386263"/>
          </a:xfrm>
          <a:prstGeom prst="rect">
            <a:avLst/>
          </a:prstGeom>
          <a:noFill/>
          <a:ln w="9525">
            <a:noFill/>
            <a:miter lim="800000"/>
            <a:headEnd/>
            <a:tailEnd/>
          </a:ln>
        </p:spPr>
        <p:txBody>
          <a:bodyPr>
            <a:prstTxWarp prst="textNoShape">
              <a:avLst/>
            </a:prstTxWarp>
            <a:spAutoFit/>
          </a:bodyPr>
          <a:lstStyle/>
          <a:p>
            <a:r>
              <a:rPr lang="en-US" sz="2200" b="0"/>
              <a:t>Some work done for French (Chemla et al. 2009), Spanish (Weisleder &amp; Waxman 2010), Chinese (Cai 2006, Xiao, Cai, &amp; Lee 2006), German (Wang et al. 2010, Stumper et al. 2011), Turkish (Wang et al. 2010)</a:t>
            </a:r>
          </a:p>
          <a:p>
            <a:endParaRPr lang="en-US" sz="2200" b="0"/>
          </a:p>
          <a:p>
            <a:r>
              <a:rPr lang="en-US" sz="2200" b="0"/>
              <a:t>Very similar results: high precision, low recall (before aggregation)</a:t>
            </a:r>
          </a:p>
          <a:p>
            <a:pPr>
              <a:buFontTx/>
              <a:buChar char="-"/>
            </a:pPr>
            <a:r>
              <a:rPr lang="en-US" sz="2000" b="0"/>
              <a:t>However, for Turkish and German, it’s better to have FFs at the </a:t>
            </a:r>
            <a:r>
              <a:rPr lang="en-US" sz="2000" b="0">
                <a:solidFill>
                  <a:schemeClr val="accent2"/>
                </a:solidFill>
              </a:rPr>
              <a:t>morpheme (rather than whole word) level</a:t>
            </a:r>
          </a:p>
          <a:p>
            <a:pPr>
              <a:buFontTx/>
              <a:buChar char="-"/>
            </a:pPr>
            <a:endParaRPr lang="en-US" sz="2200" b="0">
              <a:solidFill>
                <a:schemeClr val="accent2"/>
              </a:solidFill>
            </a:endParaRPr>
          </a:p>
          <a:p>
            <a:pPr>
              <a:buFontTx/>
              <a:buChar char="-"/>
            </a:pPr>
            <a:endParaRPr lang="en-US" sz="2200" b="0">
              <a:solidFill>
                <a:schemeClr val="accent2"/>
              </a:solidFill>
            </a:endParaRPr>
          </a:p>
          <a:p>
            <a:r>
              <a:rPr lang="en-US" sz="2200" b="0"/>
              <a:t>However, other work in Dutch (Erkelens 2008, Liebbrandt &amp; Powers 2010) suggests that FFs don’t fare as well, especially when they surround function words (like “the” and “a”).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03554" name="Rectangle 2"/>
          <p:cNvSpPr>
            <a:spLocks noGrp="1" noChangeArrowheads="1"/>
          </p:cNvSpPr>
          <p:nvPr>
            <p:ph type="title"/>
          </p:nvPr>
        </p:nvSpPr>
        <p:spPr>
          <a:xfrm>
            <a:off x="0" y="152400"/>
            <a:ext cx="9144000" cy="1143000"/>
          </a:xfrm>
          <a:noFill/>
          <a:ln/>
        </p:spPr>
        <p:txBody>
          <a:bodyPr/>
          <a:lstStyle/>
          <a:p>
            <a:r>
              <a:rPr lang="en-US" sz="3200"/>
              <a:t>Grammatical Categorization</a:t>
            </a:r>
          </a:p>
        </p:txBody>
      </p:sp>
      <p:sp>
        <p:nvSpPr>
          <p:cNvPr id="1303556" name="Rectangle 4"/>
          <p:cNvSpPr>
            <a:spLocks noChangeArrowheads="1"/>
          </p:cNvSpPr>
          <p:nvPr/>
        </p:nvSpPr>
        <p:spPr bwMode="auto">
          <a:xfrm>
            <a:off x="381000" y="3657600"/>
            <a:ext cx="8534400" cy="3048000"/>
          </a:xfrm>
          <a:prstGeom prst="rect">
            <a:avLst/>
          </a:prstGeom>
          <a:noFill/>
          <a:ln w="9525">
            <a:noFill/>
            <a:miter lim="800000"/>
            <a:headEnd/>
            <a:tailEnd/>
          </a:ln>
          <a:effectLst/>
        </p:spPr>
        <p:txBody>
          <a:bodyPr>
            <a:prstTxWarp prst="textNoShape">
              <a:avLst/>
            </a:prstTxWarp>
          </a:bodyPr>
          <a:lstStyle/>
          <a:p>
            <a:pPr marL="342900" indent="-342900" eaLnBrk="1" hangingPunct="1">
              <a:spcBef>
                <a:spcPct val="20000"/>
              </a:spcBef>
            </a:pPr>
            <a:r>
              <a:rPr lang="en-US" b="0">
                <a:ea typeface="Osaka" pitchFamily="-1" charset="-128"/>
                <a:cs typeface="Osaka" pitchFamily="-1" charset="-128"/>
              </a:rPr>
              <a:t>Examples of different categories in English:</a:t>
            </a:r>
          </a:p>
          <a:p>
            <a:pPr marL="342900" indent="-342900" eaLnBrk="1" hangingPunct="1">
              <a:spcBef>
                <a:spcPct val="20000"/>
              </a:spcBef>
            </a:pPr>
            <a:r>
              <a:rPr lang="en-US" b="0">
                <a:solidFill>
                  <a:schemeClr val="bg2"/>
                </a:solidFill>
                <a:ea typeface="Osaka" pitchFamily="-1" charset="-128"/>
                <a:cs typeface="Osaka" pitchFamily="-1" charset="-128"/>
              </a:rPr>
              <a:t>noun</a:t>
            </a:r>
            <a:r>
              <a:rPr lang="en-US" b="0">
                <a:ea typeface="Osaka" pitchFamily="-1" charset="-128"/>
                <a:cs typeface="Osaka" pitchFamily="-1" charset="-128"/>
              </a:rPr>
              <a:t> = goblin, kitten, king, girl</a:t>
            </a:r>
          </a:p>
          <a:p>
            <a:pPr marL="342900" indent="-342900" eaLnBrk="1" hangingPunct="1">
              <a:spcBef>
                <a:spcPct val="20000"/>
              </a:spcBef>
            </a:pPr>
            <a:endParaRPr lang="en-US" b="0">
              <a:ea typeface="Osaka" pitchFamily="-1" charset="-128"/>
              <a:cs typeface="Osaka" pitchFamily="-1" charset="-128"/>
            </a:endParaRPr>
          </a:p>
          <a:p>
            <a:pPr marL="342900" indent="-342900" eaLnBrk="1" hangingPunct="1">
              <a:spcBef>
                <a:spcPct val="20000"/>
              </a:spcBef>
            </a:pPr>
            <a:r>
              <a:rPr lang="en-US" b="0">
                <a:ea typeface="Osaka" pitchFamily="-1" charset="-128"/>
                <a:cs typeface="Osaka" pitchFamily="-1" charset="-128"/>
              </a:rPr>
              <a:t>Examples of how nouns are used:</a:t>
            </a:r>
          </a:p>
          <a:p>
            <a:pPr marL="342900" indent="-342900" eaLnBrk="1" hangingPunct="1">
              <a:spcBef>
                <a:spcPct val="20000"/>
              </a:spcBef>
            </a:pPr>
            <a:r>
              <a:rPr lang="en-US" b="0">
                <a:ea typeface="Osaka" pitchFamily="-1" charset="-128"/>
                <a:cs typeface="Osaka" pitchFamily="-1" charset="-128"/>
              </a:rPr>
              <a:t>I like that </a:t>
            </a:r>
            <a:r>
              <a:rPr lang="en-US" b="0">
                <a:solidFill>
                  <a:schemeClr val="bg2"/>
                </a:solidFill>
                <a:ea typeface="Osaka" pitchFamily="-1" charset="-128"/>
                <a:cs typeface="Osaka" pitchFamily="-1" charset="-128"/>
              </a:rPr>
              <a:t>goblin</a:t>
            </a:r>
            <a:r>
              <a:rPr lang="en-US" b="0">
                <a:ea typeface="Osaka" pitchFamily="-1" charset="-128"/>
                <a:cs typeface="Osaka" pitchFamily="-1" charset="-128"/>
              </a:rPr>
              <a:t>.  	</a:t>
            </a:r>
            <a:r>
              <a:rPr lang="en-US" b="0">
                <a:solidFill>
                  <a:schemeClr val="bg2"/>
                </a:solidFill>
                <a:ea typeface="Osaka" pitchFamily="-1" charset="-128"/>
                <a:cs typeface="Osaka" pitchFamily="-1" charset="-128"/>
              </a:rPr>
              <a:t>Kitten</a:t>
            </a:r>
            <a:r>
              <a:rPr lang="en-US" b="0">
                <a:ea typeface="Osaka" pitchFamily="-1" charset="-128"/>
                <a:cs typeface="Osaka" pitchFamily="-1" charset="-128"/>
              </a:rPr>
              <a:t>s are adorable.</a:t>
            </a:r>
          </a:p>
          <a:p>
            <a:pPr marL="342900" indent="-342900" eaLnBrk="1" hangingPunct="1">
              <a:spcBef>
                <a:spcPct val="20000"/>
              </a:spcBef>
            </a:pPr>
            <a:r>
              <a:rPr lang="en-US" b="0">
                <a:ea typeface="Osaka" pitchFamily="-1" charset="-128"/>
                <a:cs typeface="Osaka" pitchFamily="-1" charset="-128"/>
              </a:rPr>
              <a:t>A </a:t>
            </a:r>
            <a:r>
              <a:rPr lang="en-US" b="0">
                <a:solidFill>
                  <a:schemeClr val="bg2"/>
                </a:solidFill>
                <a:ea typeface="Osaka" pitchFamily="-1" charset="-128"/>
                <a:cs typeface="Osaka" pitchFamily="-1" charset="-128"/>
              </a:rPr>
              <a:t>king</a:t>
            </a:r>
            <a:r>
              <a:rPr lang="en-US" b="0">
                <a:ea typeface="Osaka" pitchFamily="-1" charset="-128"/>
                <a:cs typeface="Osaka" pitchFamily="-1" charset="-128"/>
              </a:rPr>
              <a:t> said that no </a:t>
            </a:r>
            <a:r>
              <a:rPr lang="en-US" b="0">
                <a:solidFill>
                  <a:schemeClr val="bg2"/>
                </a:solidFill>
                <a:ea typeface="Osaka" pitchFamily="-1" charset="-128"/>
                <a:cs typeface="Osaka" pitchFamily="-1" charset="-128"/>
              </a:rPr>
              <a:t>girl</a:t>
            </a:r>
            <a:r>
              <a:rPr lang="en-US" b="0">
                <a:ea typeface="Osaka" pitchFamily="-1" charset="-128"/>
                <a:cs typeface="Osaka" pitchFamily="-1" charset="-128"/>
              </a:rPr>
              <a:t>s would ever solve the Labyrinth.</a:t>
            </a:r>
            <a:endParaRPr lang="en-US" sz="2200" b="0">
              <a:ea typeface="Osaka" pitchFamily="-1" charset="-128"/>
              <a:cs typeface="Osaka" pitchFamily="-1" charset="-128"/>
            </a:endParaRPr>
          </a:p>
        </p:txBody>
      </p:sp>
      <p:sp>
        <p:nvSpPr>
          <p:cNvPr id="1303558" name="Text Box 6"/>
          <p:cNvSpPr txBox="1">
            <a:spLocks noChangeArrowheads="1"/>
          </p:cNvSpPr>
          <p:nvPr/>
        </p:nvSpPr>
        <p:spPr bwMode="auto">
          <a:xfrm>
            <a:off x="152400" y="1219200"/>
            <a:ext cx="8991600" cy="1616075"/>
          </a:xfrm>
          <a:prstGeom prst="rect">
            <a:avLst/>
          </a:prstGeom>
          <a:noFill/>
          <a:ln w="9525">
            <a:noFill/>
            <a:miter lim="800000"/>
            <a:headEnd/>
            <a:tailEnd/>
          </a:ln>
        </p:spPr>
        <p:txBody>
          <a:bodyPr>
            <a:prstTxWarp prst="textNoShape">
              <a:avLst/>
            </a:prstTxWarp>
            <a:spAutoFit/>
          </a:bodyPr>
          <a:lstStyle/>
          <a:p>
            <a:r>
              <a:rPr lang="en-US" sz="2000" b="0"/>
              <a:t>Identify classes of words that behave similarly (are used in similar syntactic environments). These are </a:t>
            </a:r>
            <a:r>
              <a:rPr lang="en-US" sz="2000" b="0">
                <a:solidFill>
                  <a:schemeClr val="bg2"/>
                </a:solidFill>
              </a:rPr>
              <a:t>grammatical</a:t>
            </a:r>
            <a:r>
              <a:rPr lang="en-US" sz="2000" b="0"/>
              <a:t> </a:t>
            </a:r>
            <a:r>
              <a:rPr lang="en-US" sz="2000" b="0">
                <a:solidFill>
                  <a:schemeClr val="bg2"/>
                </a:solidFill>
              </a:rPr>
              <a:t>categories</a:t>
            </a:r>
            <a:r>
              <a:rPr lang="en-US" sz="2000" b="0"/>
              <a:t>. If you know the grammatical category of the word, then you will know how this word is used in the language. This </a:t>
            </a:r>
            <a:r>
              <a:rPr lang="en-US" sz="2000" b="0">
                <a:ea typeface="Osaka" pitchFamily="-1" charset="-128"/>
                <a:cs typeface="Osaka" pitchFamily="-1" charset="-128"/>
              </a:rPr>
              <a:t>will allow you to recognize other words that belong to the same category since they will be used the same way.</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69090" name="Rectangle 2"/>
          <p:cNvSpPr>
            <a:spLocks noGrp="1" noChangeArrowheads="1"/>
          </p:cNvSpPr>
          <p:nvPr>
            <p:ph type="title"/>
          </p:nvPr>
        </p:nvSpPr>
        <p:spPr>
          <a:xfrm>
            <a:off x="0" y="0"/>
            <a:ext cx="9144000" cy="1143000"/>
          </a:xfrm>
          <a:noFill/>
          <a:ln/>
        </p:spPr>
        <p:txBody>
          <a:bodyPr/>
          <a:lstStyle/>
          <a:p>
            <a:r>
              <a:rPr lang="en-US" sz="3200"/>
              <a:t>Mintz 2003</a:t>
            </a:r>
            <a:r>
              <a:rPr lang="en-US" altLang="ja-JP" sz="3200"/>
              <a:t>: Recap</a:t>
            </a:r>
            <a:endParaRPr lang="en-US" sz="3200"/>
          </a:p>
        </p:txBody>
      </p:sp>
      <p:sp>
        <p:nvSpPr>
          <p:cNvPr id="1369091" name="Rectangle 3"/>
          <p:cNvSpPr>
            <a:spLocks noChangeArrowheads="1"/>
          </p:cNvSpPr>
          <p:nvPr/>
        </p:nvSpPr>
        <p:spPr bwMode="auto">
          <a:xfrm>
            <a:off x="228600" y="1066800"/>
            <a:ext cx="8382000" cy="5203825"/>
          </a:xfrm>
          <a:prstGeom prst="rect">
            <a:avLst/>
          </a:prstGeom>
          <a:noFill/>
          <a:ln w="9525">
            <a:noFill/>
            <a:miter lim="800000"/>
            <a:headEnd/>
            <a:tailEnd/>
          </a:ln>
        </p:spPr>
        <p:txBody>
          <a:bodyPr>
            <a:prstTxWarp prst="textNoShape">
              <a:avLst/>
            </a:prstTxWarp>
            <a:spAutoFit/>
          </a:bodyPr>
          <a:lstStyle/>
          <a:p>
            <a:r>
              <a:rPr lang="en-US" b="0"/>
              <a:t>Frequent frames are non-adjacent co-occurring words with one word in between them. (ex: the___is)</a:t>
            </a:r>
          </a:p>
          <a:p>
            <a:endParaRPr lang="en-US" b="0"/>
          </a:p>
          <a:p>
            <a:r>
              <a:rPr lang="en-US" b="0"/>
              <a:t>They are likely to be information young children are able to track, based on experimental studies.</a:t>
            </a:r>
          </a:p>
          <a:p>
            <a:endParaRPr lang="en-US" b="0"/>
          </a:p>
          <a:p>
            <a:r>
              <a:rPr lang="en-US" b="0"/>
              <a:t>When tested on realistic child-directed speech, frequent frames do very well at grouping words into clusters which are very similar to actual grammatical categories like Noun and Verb.</a:t>
            </a:r>
          </a:p>
          <a:p>
            <a:endParaRPr lang="en-US" b="0"/>
          </a:p>
          <a:p>
            <a:r>
              <a:rPr lang="en-US" b="0"/>
              <a:t>Frequent frames could be a very good strategy for children to use when they try to learn the grammatical categories of words.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71138" name="Rectangle 2"/>
          <p:cNvSpPr>
            <a:spLocks noGrp="1" noChangeArrowheads="1"/>
          </p:cNvSpPr>
          <p:nvPr>
            <p:ph type="title"/>
          </p:nvPr>
        </p:nvSpPr>
        <p:spPr>
          <a:xfrm>
            <a:off x="0" y="0"/>
            <a:ext cx="9144000" cy="1143000"/>
          </a:xfrm>
          <a:noFill/>
          <a:ln/>
        </p:spPr>
        <p:txBody>
          <a:bodyPr/>
          <a:lstStyle/>
          <a:p>
            <a:r>
              <a:rPr lang="en-US" sz="3200"/>
              <a:t>Wang &amp; Mintz 2008</a:t>
            </a:r>
            <a:r>
              <a:rPr lang="en-US" altLang="ja-JP" sz="3200"/>
              <a:t>:</a:t>
            </a:r>
            <a:br>
              <a:rPr lang="en-US" altLang="ja-JP" sz="3200"/>
            </a:br>
            <a:r>
              <a:rPr lang="en-US" altLang="ja-JP" sz="3200"/>
              <a:t>Simulating children using frequent frames</a:t>
            </a:r>
            <a:endParaRPr lang="en-US" sz="3200"/>
          </a:p>
        </p:txBody>
      </p:sp>
      <p:sp>
        <p:nvSpPr>
          <p:cNvPr id="1371139" name="Rectangle 3"/>
          <p:cNvSpPr>
            <a:spLocks noChangeArrowheads="1"/>
          </p:cNvSpPr>
          <p:nvPr/>
        </p:nvSpPr>
        <p:spPr bwMode="auto">
          <a:xfrm>
            <a:off x="457200" y="1828800"/>
            <a:ext cx="8382000" cy="2282825"/>
          </a:xfrm>
          <a:prstGeom prst="rect">
            <a:avLst/>
          </a:prstGeom>
          <a:noFill/>
          <a:ln w="9525">
            <a:noFill/>
            <a:miter lim="800000"/>
            <a:headEnd/>
            <a:tailEnd/>
          </a:ln>
        </p:spPr>
        <p:txBody>
          <a:bodyPr>
            <a:prstTxWarp prst="textNoShape">
              <a:avLst/>
            </a:prstTxWarp>
            <a:spAutoFit/>
          </a:bodyPr>
          <a:lstStyle/>
          <a:p>
            <a:r>
              <a:rPr lang="en-US" b="0"/>
              <a:t>“…the frequent frame analysis procedure proposed by Mintz (2003) was not intended as a model of acquisition, but rather as a demonstration of the information contained in frequent frames in child-directed speech…Mintz (2003) </a:t>
            </a:r>
            <a:r>
              <a:rPr lang="en-US" b="0">
                <a:solidFill>
                  <a:schemeClr val="tx2"/>
                </a:solidFill>
              </a:rPr>
              <a:t>did not address the question of whether an actual learner could detect and use frequent frames to categorize words</a:t>
            </a:r>
            <a:r>
              <a:rPr lang="en-US" b="0"/>
              <a:t>…”</a:t>
            </a:r>
          </a:p>
        </p:txBody>
      </p:sp>
      <p:pic>
        <p:nvPicPr>
          <p:cNvPr id="1371140" name="Picture 4"/>
          <p:cNvPicPr>
            <a:picLocks noChangeAspect="1" noChangeArrowheads="1"/>
          </p:cNvPicPr>
          <p:nvPr/>
        </p:nvPicPr>
        <p:blipFill>
          <a:blip r:embed="rId3"/>
          <a:srcRect/>
          <a:stretch>
            <a:fillRect/>
          </a:stretch>
        </p:blipFill>
        <p:spPr bwMode="auto">
          <a:xfrm>
            <a:off x="3124200" y="4572000"/>
            <a:ext cx="2235200" cy="1676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73186" name="Rectangle 2"/>
          <p:cNvSpPr>
            <a:spLocks noGrp="1" noChangeArrowheads="1"/>
          </p:cNvSpPr>
          <p:nvPr>
            <p:ph type="title"/>
          </p:nvPr>
        </p:nvSpPr>
        <p:spPr>
          <a:xfrm>
            <a:off x="0" y="0"/>
            <a:ext cx="9144000" cy="1143000"/>
          </a:xfrm>
          <a:noFill/>
          <a:ln/>
        </p:spPr>
        <p:txBody>
          <a:bodyPr/>
          <a:lstStyle/>
          <a:p>
            <a:r>
              <a:rPr lang="en-US" sz="3200"/>
              <a:t>Wang &amp; Mintz 2008</a:t>
            </a:r>
            <a:r>
              <a:rPr lang="en-US" altLang="ja-JP" sz="3200"/>
              <a:t>:</a:t>
            </a:r>
            <a:br>
              <a:rPr lang="en-US" altLang="ja-JP" sz="3200"/>
            </a:br>
            <a:r>
              <a:rPr lang="en-US" altLang="ja-JP" sz="3200"/>
              <a:t>Simulating children using frequent frames</a:t>
            </a:r>
            <a:endParaRPr lang="en-US" sz="3200"/>
          </a:p>
        </p:txBody>
      </p:sp>
      <p:sp>
        <p:nvSpPr>
          <p:cNvPr id="1373187" name="Rectangle 3"/>
          <p:cNvSpPr>
            <a:spLocks noChangeArrowheads="1"/>
          </p:cNvSpPr>
          <p:nvPr/>
        </p:nvSpPr>
        <p:spPr bwMode="auto">
          <a:xfrm>
            <a:off x="304800" y="1447800"/>
            <a:ext cx="8382000" cy="1552575"/>
          </a:xfrm>
          <a:prstGeom prst="rect">
            <a:avLst/>
          </a:prstGeom>
          <a:noFill/>
          <a:ln w="9525">
            <a:noFill/>
            <a:miter lim="800000"/>
            <a:headEnd/>
            <a:tailEnd/>
          </a:ln>
        </p:spPr>
        <p:txBody>
          <a:bodyPr>
            <a:prstTxWarp prst="textNoShape">
              <a:avLst/>
            </a:prstTxWarp>
            <a:spAutoFit/>
          </a:bodyPr>
          <a:lstStyle/>
          <a:p>
            <a:r>
              <a:rPr lang="en-US" b="0"/>
              <a:t>“This paper addresses this question with the investigation of a computational model of frequent frame detection that </a:t>
            </a:r>
            <a:r>
              <a:rPr lang="en-US" b="0">
                <a:solidFill>
                  <a:schemeClr val="tx2"/>
                </a:solidFill>
              </a:rPr>
              <a:t>incorporates more psychologically plausible assumptions</a:t>
            </a:r>
            <a:r>
              <a:rPr lang="en-US" b="0"/>
              <a:t> about the memor[y] resources of learners.”</a:t>
            </a:r>
          </a:p>
        </p:txBody>
      </p:sp>
      <p:sp>
        <p:nvSpPr>
          <p:cNvPr id="1373188" name="Text Box 4"/>
          <p:cNvSpPr txBox="1">
            <a:spLocks noChangeArrowheads="1"/>
          </p:cNvSpPr>
          <p:nvPr/>
        </p:nvSpPr>
        <p:spPr bwMode="auto">
          <a:xfrm>
            <a:off x="152400" y="3733800"/>
            <a:ext cx="8686800" cy="1552575"/>
          </a:xfrm>
          <a:prstGeom prst="rect">
            <a:avLst/>
          </a:prstGeom>
          <a:noFill/>
          <a:ln w="9525">
            <a:noFill/>
            <a:miter lim="800000"/>
            <a:headEnd/>
            <a:tailEnd/>
          </a:ln>
        </p:spPr>
        <p:txBody>
          <a:bodyPr>
            <a:prstTxWarp prst="textNoShape">
              <a:avLst/>
            </a:prstTxWarp>
            <a:spAutoFit/>
          </a:bodyPr>
          <a:lstStyle/>
          <a:p>
            <a:r>
              <a:rPr lang="en-US" b="0"/>
              <a:t>Computational model: </a:t>
            </a:r>
            <a:r>
              <a:rPr lang="en-US" b="0">
                <a:solidFill>
                  <a:schemeClr val="folHlink"/>
                </a:solidFill>
              </a:rPr>
              <a:t>a program that simulates the mental processes occurring in a child.</a:t>
            </a:r>
            <a:r>
              <a:rPr lang="en-US" b="0"/>
              <a:t>  This requires knowing what the input and output are, and then testing the algorithms that can take the given input and transform it into the desired output.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40770" name="Rectangle 4"/>
          <p:cNvSpPr>
            <a:spLocks noGrp="1" noChangeArrowheads="1"/>
          </p:cNvSpPr>
          <p:nvPr>
            <p:ph type="title" idx="4294967295"/>
          </p:nvPr>
        </p:nvSpPr>
        <p:spPr>
          <a:xfrm>
            <a:off x="228600" y="0"/>
            <a:ext cx="8229600" cy="1143000"/>
          </a:xfrm>
          <a:noFill/>
        </p:spPr>
        <p:txBody>
          <a:bodyPr/>
          <a:lstStyle/>
          <a:p>
            <a:r>
              <a:rPr lang="en-US" sz="3200"/>
              <a:t>Considering Children’s Limitations</a:t>
            </a:r>
          </a:p>
        </p:txBody>
      </p:sp>
      <p:sp>
        <p:nvSpPr>
          <p:cNvPr id="1440771" name="Rectangle 5"/>
          <p:cNvSpPr>
            <a:spLocks noChangeArrowheads="1"/>
          </p:cNvSpPr>
          <p:nvPr/>
        </p:nvSpPr>
        <p:spPr bwMode="auto">
          <a:xfrm>
            <a:off x="457200" y="1066800"/>
            <a:ext cx="8382000" cy="1766888"/>
          </a:xfrm>
          <a:prstGeom prst="rect">
            <a:avLst/>
          </a:prstGeom>
          <a:noFill/>
          <a:ln w="9525">
            <a:noFill/>
            <a:miter lim="800000"/>
            <a:headEnd/>
            <a:tailEnd/>
          </a:ln>
        </p:spPr>
        <p:txBody>
          <a:bodyPr>
            <a:prstTxWarp prst="textNoShape">
              <a:avLst/>
            </a:prstTxWarp>
            <a:spAutoFit/>
          </a:bodyPr>
          <a:lstStyle/>
          <a:p>
            <a:pPr marL="457200" indent="-457200"/>
            <a:r>
              <a:rPr lang="en-US" sz="2200" b="0">
                <a:solidFill>
                  <a:schemeClr val="accent2"/>
                </a:solidFill>
              </a:rPr>
              <a:t>Memory Considerations</a:t>
            </a:r>
            <a:endParaRPr lang="en-US" sz="2200" b="0"/>
          </a:p>
          <a:p>
            <a:pPr marL="457200" indent="-457200">
              <a:buFont typeface="Arial" pitchFamily="-1" charset="0"/>
              <a:buAutoNum type="arabicParenBoth"/>
            </a:pPr>
            <a:r>
              <a:rPr lang="en-US" sz="2200" b="0"/>
              <a:t>Children possess limited memory and cognitive capacity and cannot track all the occurrences of all the frames in a corpus.</a:t>
            </a:r>
          </a:p>
          <a:p>
            <a:pPr marL="457200" indent="-457200">
              <a:buFont typeface="Arial" pitchFamily="-1" charset="0"/>
              <a:buAutoNum type="arabicParenBoth"/>
            </a:pPr>
            <a:r>
              <a:rPr lang="en-US" sz="2200" b="0"/>
              <a:t>Memory retention is not perfect: infrequent frames may be forgotten.</a:t>
            </a:r>
          </a:p>
        </p:txBody>
      </p:sp>
      <p:sp>
        <p:nvSpPr>
          <p:cNvPr id="1440772" name="Rectangle 6"/>
          <p:cNvSpPr>
            <a:spLocks noChangeArrowheads="1"/>
          </p:cNvSpPr>
          <p:nvPr/>
        </p:nvSpPr>
        <p:spPr bwMode="auto">
          <a:xfrm>
            <a:off x="457200" y="3200400"/>
            <a:ext cx="8382000" cy="2101850"/>
          </a:xfrm>
          <a:prstGeom prst="rect">
            <a:avLst/>
          </a:prstGeom>
          <a:noFill/>
          <a:ln w="9525">
            <a:noFill/>
            <a:miter lim="800000"/>
            <a:headEnd/>
            <a:tailEnd/>
          </a:ln>
        </p:spPr>
        <p:txBody>
          <a:bodyPr>
            <a:prstTxWarp prst="textNoShape">
              <a:avLst/>
            </a:prstTxWarp>
            <a:spAutoFit/>
          </a:bodyPr>
          <a:lstStyle/>
          <a:p>
            <a:pPr marL="457200" indent="-457200"/>
            <a:r>
              <a:rPr lang="en-US" sz="2200" b="0">
                <a:solidFill>
                  <a:schemeClr val="tx2"/>
                </a:solidFill>
              </a:rPr>
              <a:t>The Model’s Operation</a:t>
            </a:r>
            <a:endParaRPr lang="en-US" sz="2200" b="0"/>
          </a:p>
          <a:p>
            <a:pPr marL="457200" indent="-457200">
              <a:buFont typeface="Arial" pitchFamily="-1" charset="0"/>
              <a:buAutoNum type="arabicParenBoth"/>
            </a:pPr>
            <a:r>
              <a:rPr lang="en-US" sz="2200" b="0">
                <a:solidFill>
                  <a:schemeClr val="tx2"/>
                </a:solidFill>
              </a:rPr>
              <a:t>Only 150 frame types</a:t>
            </a:r>
            <a:r>
              <a:rPr lang="en-US" sz="2200" b="0"/>
              <a:t> (and their frequencies) are held in memory</a:t>
            </a:r>
          </a:p>
          <a:p>
            <a:pPr marL="457200" indent="-457200">
              <a:buFont typeface="Arial" pitchFamily="-1" charset="0"/>
              <a:buAutoNum type="arabicParenBoth"/>
            </a:pPr>
            <a:r>
              <a:rPr lang="en-US" sz="2200" b="0">
                <a:solidFill>
                  <a:schemeClr val="tx2"/>
                </a:solidFill>
              </a:rPr>
              <a:t>Forgetting function</a:t>
            </a:r>
            <a:r>
              <a:rPr lang="en-US" sz="2200" b="0"/>
              <a:t>: frames that have not been encountered recently are less likely to stay in memory than frames that have been recently encountered</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42818" name="Rectangle 4"/>
          <p:cNvSpPr>
            <a:spLocks noGrp="1" noChangeArrowheads="1"/>
          </p:cNvSpPr>
          <p:nvPr>
            <p:ph type="title" idx="4294967295"/>
          </p:nvPr>
        </p:nvSpPr>
        <p:spPr>
          <a:xfrm>
            <a:off x="228600" y="0"/>
            <a:ext cx="8229600" cy="1143000"/>
          </a:xfrm>
          <a:noFill/>
        </p:spPr>
        <p:txBody>
          <a:bodyPr/>
          <a:lstStyle/>
          <a:p>
            <a:r>
              <a:rPr lang="en-US" sz="3200"/>
              <a:t>Wang &amp; Mintz (2008): How the model works</a:t>
            </a:r>
          </a:p>
        </p:txBody>
      </p:sp>
      <p:sp>
        <p:nvSpPr>
          <p:cNvPr id="1442819" name="Rectangle 5"/>
          <p:cNvSpPr>
            <a:spLocks noChangeArrowheads="1"/>
          </p:cNvSpPr>
          <p:nvPr/>
        </p:nvSpPr>
        <p:spPr bwMode="auto">
          <a:xfrm>
            <a:off x="457200" y="1066800"/>
            <a:ext cx="8382000" cy="1096963"/>
          </a:xfrm>
          <a:prstGeom prst="rect">
            <a:avLst/>
          </a:prstGeom>
          <a:noFill/>
          <a:ln w="9525">
            <a:noFill/>
            <a:miter lim="800000"/>
            <a:headEnd/>
            <a:tailEnd/>
          </a:ln>
        </p:spPr>
        <p:txBody>
          <a:bodyPr>
            <a:prstTxWarp prst="textNoShape">
              <a:avLst/>
            </a:prstTxWarp>
            <a:spAutoFit/>
          </a:bodyPr>
          <a:lstStyle/>
          <a:p>
            <a:pPr marL="457200" indent="-457200">
              <a:buFont typeface="Arial" pitchFamily="-1" charset="0"/>
              <a:buNone/>
            </a:pPr>
            <a:r>
              <a:rPr lang="en-US" sz="2200" b="0"/>
              <a:t>	Child encounters an utterance (e.g. “You read the story to mommy.”)</a:t>
            </a:r>
          </a:p>
          <a:p>
            <a:pPr marL="457200" indent="-457200">
              <a:buFont typeface="Arial" pitchFamily="-1" charset="0"/>
              <a:buNone/>
            </a:pPr>
            <a:r>
              <a:rPr lang="en-US" sz="2200" b="0"/>
              <a:t>	Child segments the utterance into frames:</a:t>
            </a:r>
          </a:p>
        </p:txBody>
      </p:sp>
      <p:sp>
        <p:nvSpPr>
          <p:cNvPr id="1442820" name="Rectangle 7"/>
          <p:cNvSpPr>
            <a:spLocks noChangeArrowheads="1"/>
          </p:cNvSpPr>
          <p:nvPr/>
        </p:nvSpPr>
        <p:spPr bwMode="auto">
          <a:xfrm>
            <a:off x="533400" y="2514600"/>
            <a:ext cx="8382000" cy="2436813"/>
          </a:xfrm>
          <a:prstGeom prst="rect">
            <a:avLst/>
          </a:prstGeom>
          <a:noFill/>
          <a:ln w="9525">
            <a:noFill/>
            <a:miter lim="800000"/>
            <a:headEnd/>
            <a:tailEnd/>
          </a:ln>
        </p:spPr>
        <p:txBody>
          <a:bodyPr>
            <a:prstTxWarp prst="textNoShape">
              <a:avLst/>
            </a:prstTxWarp>
            <a:spAutoFit/>
          </a:bodyPr>
          <a:lstStyle/>
          <a:p>
            <a:pPr marL="457200" indent="-457200">
              <a:buFont typeface="Arial" pitchFamily="-1" charset="0"/>
              <a:buNone/>
            </a:pPr>
            <a:r>
              <a:rPr lang="en-US" sz="2200" b="0"/>
              <a:t>	You	read	the	story	to	mommy.</a:t>
            </a:r>
          </a:p>
          <a:p>
            <a:pPr marL="457200" indent="-457200">
              <a:buFont typeface="Arial" pitchFamily="-1" charset="0"/>
              <a:buAutoNum type="arabicParenBoth"/>
            </a:pPr>
            <a:r>
              <a:rPr lang="en-US" sz="2200" b="0">
                <a:solidFill>
                  <a:schemeClr val="accent2"/>
                </a:solidFill>
              </a:rPr>
              <a:t>you</a:t>
            </a:r>
            <a:r>
              <a:rPr lang="en-US" sz="2200" b="0"/>
              <a:t>   	X     	</a:t>
            </a:r>
            <a:r>
              <a:rPr lang="en-US" sz="2200" b="0">
                <a:solidFill>
                  <a:schemeClr val="accent2"/>
                </a:solidFill>
              </a:rPr>
              <a:t>the</a:t>
            </a:r>
            <a:endParaRPr lang="en-US" sz="2200" b="0"/>
          </a:p>
          <a:p>
            <a:pPr marL="457200" indent="-457200">
              <a:buFont typeface="Arial" pitchFamily="-1" charset="0"/>
              <a:buAutoNum type="arabicParenBoth"/>
            </a:pPr>
            <a:r>
              <a:rPr lang="en-US" sz="2200" b="0"/>
              <a:t>		</a:t>
            </a:r>
            <a:r>
              <a:rPr lang="en-US" sz="2200" b="0">
                <a:solidFill>
                  <a:schemeClr val="accent2"/>
                </a:solidFill>
              </a:rPr>
              <a:t>read</a:t>
            </a:r>
            <a:r>
              <a:rPr lang="en-US" sz="2200" b="0"/>
              <a:t>      X	</a:t>
            </a:r>
            <a:r>
              <a:rPr lang="en-US" sz="2200" b="0">
                <a:solidFill>
                  <a:schemeClr val="accent2"/>
                </a:solidFill>
              </a:rPr>
              <a:t>story</a:t>
            </a:r>
            <a:endParaRPr lang="en-US" sz="2200" b="0"/>
          </a:p>
          <a:p>
            <a:pPr marL="457200" indent="-457200">
              <a:buFont typeface="Arial" pitchFamily="-1" charset="0"/>
              <a:buAutoNum type="arabicParenBoth"/>
            </a:pPr>
            <a:r>
              <a:rPr lang="en-US" sz="2200" b="0"/>
              <a:t>			</a:t>
            </a:r>
            <a:r>
              <a:rPr lang="en-US" sz="2200" b="0">
                <a:solidFill>
                  <a:schemeClr val="accent2"/>
                </a:solidFill>
              </a:rPr>
              <a:t>the</a:t>
            </a:r>
            <a:r>
              <a:rPr lang="en-US" sz="2200" b="0"/>
              <a:t>	  X	</a:t>
            </a:r>
            <a:r>
              <a:rPr lang="en-US" sz="2200" b="0">
                <a:solidFill>
                  <a:schemeClr val="accent2"/>
                </a:solidFill>
              </a:rPr>
              <a:t>to</a:t>
            </a:r>
            <a:endParaRPr lang="en-US" sz="2200" b="0"/>
          </a:p>
          <a:p>
            <a:pPr marL="457200" indent="-457200">
              <a:buFont typeface="Arial" pitchFamily="-1" charset="0"/>
              <a:buAutoNum type="arabicParenBoth"/>
            </a:pPr>
            <a:r>
              <a:rPr lang="en-US" sz="2200" b="0"/>
              <a:t>				</a:t>
            </a:r>
            <a:r>
              <a:rPr lang="en-US" sz="2200" b="0">
                <a:solidFill>
                  <a:schemeClr val="accent2"/>
                </a:solidFill>
              </a:rPr>
              <a:t>story</a:t>
            </a:r>
            <a:r>
              <a:rPr lang="en-US" sz="2200" b="0"/>
              <a:t>	 X	</a:t>
            </a:r>
            <a:r>
              <a:rPr lang="en-US" sz="2200" b="0">
                <a:solidFill>
                  <a:schemeClr val="accent2"/>
                </a:solidFill>
              </a:rPr>
              <a:t>mommy</a:t>
            </a:r>
            <a:endParaRPr lang="en-US" sz="2200" b="0"/>
          </a:p>
          <a:p>
            <a:pPr marL="457200" indent="-457200">
              <a:buFont typeface="Arial" pitchFamily="-1" charset="0"/>
              <a:buAutoNum type="arabicParenBoth"/>
            </a:pPr>
            <a:endParaRPr lang="en-US" sz="2200" b="0"/>
          </a:p>
          <a:p>
            <a:pPr marL="914400" lvl="1" indent="-457200">
              <a:buFont typeface="Arial" pitchFamily="-1" charset="0"/>
              <a:buNone/>
            </a:pPr>
            <a:endParaRPr lang="en-US" sz="2200" b="0"/>
          </a:p>
        </p:txBody>
      </p:sp>
      <p:sp>
        <p:nvSpPr>
          <p:cNvPr id="1442821" name="Text Box 5"/>
          <p:cNvSpPr txBox="1">
            <a:spLocks noChangeArrowheads="1"/>
          </p:cNvSpPr>
          <p:nvPr/>
        </p:nvSpPr>
        <p:spPr bwMode="auto">
          <a:xfrm>
            <a:off x="228600" y="4724400"/>
            <a:ext cx="7758113" cy="822325"/>
          </a:xfrm>
          <a:prstGeom prst="rect">
            <a:avLst/>
          </a:prstGeom>
          <a:noFill/>
          <a:ln w="9525">
            <a:noFill/>
            <a:miter lim="800000"/>
            <a:headEnd/>
            <a:tailEnd/>
          </a:ln>
        </p:spPr>
        <p:txBody>
          <a:bodyPr wrap="none">
            <a:prstTxWarp prst="textNoShape">
              <a:avLst/>
            </a:prstTxWarp>
            <a:spAutoFit/>
          </a:bodyPr>
          <a:lstStyle/>
          <a:p>
            <a:r>
              <a:rPr lang="en-US" b="0"/>
              <a:t>Frames: </a:t>
            </a:r>
          </a:p>
          <a:p>
            <a:r>
              <a:rPr lang="en-US" b="0"/>
              <a:t>     </a:t>
            </a:r>
            <a:r>
              <a:rPr lang="en-US" b="0">
                <a:solidFill>
                  <a:schemeClr val="accent2"/>
                </a:solidFill>
              </a:rPr>
              <a:t>you___the, read___story, the___to, story___mommy</a:t>
            </a:r>
            <a:endParaRPr lang="en-US" b="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79330" name="Rectangle 2"/>
          <p:cNvSpPr>
            <a:spLocks noChangeArrowheads="1"/>
          </p:cNvSpPr>
          <p:nvPr/>
        </p:nvSpPr>
        <p:spPr bwMode="auto">
          <a:xfrm>
            <a:off x="457200" y="2667000"/>
            <a:ext cx="8382000" cy="762000"/>
          </a:xfrm>
          <a:prstGeom prst="rect">
            <a:avLst/>
          </a:prstGeom>
          <a:noFill/>
          <a:ln w="9525">
            <a:noFill/>
            <a:miter lim="800000"/>
            <a:headEnd/>
            <a:tailEnd/>
          </a:ln>
        </p:spPr>
        <p:txBody>
          <a:bodyPr>
            <a:prstTxWarp prst="textNoShape">
              <a:avLst/>
            </a:prstTxWarp>
            <a:spAutoFit/>
          </a:bodyPr>
          <a:lstStyle/>
          <a:p>
            <a:pPr marL="457200" indent="-457200">
              <a:buFont typeface="Arial" pitchFamily="-1" charset="0"/>
              <a:buNone/>
            </a:pPr>
            <a:r>
              <a:rPr lang="en-US" sz="2200" b="0"/>
              <a:t>Memory				Activation</a:t>
            </a:r>
          </a:p>
          <a:p>
            <a:pPr marL="914400" lvl="1" indent="-457200">
              <a:buFont typeface="Arial" pitchFamily="-1" charset="0"/>
              <a:buNone/>
            </a:pPr>
            <a:endParaRPr lang="en-US" sz="2200" b="0"/>
          </a:p>
        </p:txBody>
      </p:sp>
      <p:sp>
        <p:nvSpPr>
          <p:cNvPr id="1379331" name="Rectangle 3"/>
          <p:cNvSpPr>
            <a:spLocks noChangeArrowheads="1"/>
          </p:cNvSpPr>
          <p:nvPr/>
        </p:nvSpPr>
        <p:spPr bwMode="auto">
          <a:xfrm>
            <a:off x="457200" y="990600"/>
            <a:ext cx="8382000" cy="427038"/>
          </a:xfrm>
          <a:prstGeom prst="rect">
            <a:avLst/>
          </a:prstGeom>
          <a:noFill/>
          <a:ln w="9525">
            <a:noFill/>
            <a:miter lim="800000"/>
            <a:headEnd/>
            <a:tailEnd/>
          </a:ln>
        </p:spPr>
        <p:txBody>
          <a:bodyPr>
            <a:prstTxWarp prst="textNoShape">
              <a:avLst/>
            </a:prstTxWarp>
            <a:spAutoFit/>
          </a:bodyPr>
          <a:lstStyle/>
          <a:p>
            <a:pPr marL="457200" indent="-457200">
              <a:buFont typeface="Arial" pitchFamily="-1" charset="0"/>
              <a:buNone/>
            </a:pPr>
            <a:r>
              <a:rPr lang="en-US" sz="2200" b="0"/>
              <a:t>In the beginning, there is nothing in the learner’s memory.  </a:t>
            </a:r>
          </a:p>
        </p:txBody>
      </p:sp>
      <p:sp>
        <p:nvSpPr>
          <p:cNvPr id="1379332" name="Text Box 4"/>
          <p:cNvSpPr txBox="1">
            <a:spLocks noChangeArrowheads="1"/>
          </p:cNvSpPr>
          <p:nvPr/>
        </p:nvSpPr>
        <p:spPr bwMode="auto">
          <a:xfrm>
            <a:off x="2879725" y="5076825"/>
            <a:ext cx="2657475" cy="457200"/>
          </a:xfrm>
          <a:prstGeom prst="rect">
            <a:avLst/>
          </a:prstGeom>
          <a:noFill/>
          <a:ln w="9525">
            <a:noFill/>
            <a:miter lim="800000"/>
            <a:headEnd/>
            <a:tailEnd/>
          </a:ln>
        </p:spPr>
        <p:txBody>
          <a:bodyPr wrap="none">
            <a:prstTxWarp prst="textNoShape">
              <a:avLst/>
            </a:prstTxWarp>
            <a:spAutoFit/>
          </a:bodyPr>
          <a:lstStyle/>
          <a:p>
            <a:r>
              <a:rPr lang="en-US" b="0">
                <a:solidFill>
                  <a:schemeClr val="tx2"/>
                </a:solidFill>
              </a:rPr>
              <a:t>Processing Step 1</a:t>
            </a:r>
          </a:p>
        </p:txBody>
      </p:sp>
      <p:sp>
        <p:nvSpPr>
          <p:cNvPr id="1379333" name="Rectangle 5"/>
          <p:cNvSpPr>
            <a:spLocks noGrp="1" noChangeArrowheads="1"/>
          </p:cNvSpPr>
          <p:nvPr>
            <p:ph type="title"/>
          </p:nvPr>
        </p:nvSpPr>
        <p:spPr>
          <a:xfrm>
            <a:off x="228600" y="0"/>
            <a:ext cx="8229600" cy="1143000"/>
          </a:xfrm>
          <a:noFill/>
          <a:ln/>
        </p:spPr>
        <p:txBody>
          <a:bodyPr/>
          <a:lstStyle/>
          <a:p>
            <a:r>
              <a:rPr lang="en-US" sz="3200"/>
              <a:t>Wang &amp; Mintz (2008): How the model works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44866" name="Rectangle 4"/>
          <p:cNvSpPr>
            <a:spLocks noGrp="1" noChangeArrowheads="1"/>
          </p:cNvSpPr>
          <p:nvPr>
            <p:ph type="title" idx="4294967295"/>
          </p:nvPr>
        </p:nvSpPr>
        <p:spPr>
          <a:xfrm>
            <a:off x="228600" y="0"/>
            <a:ext cx="8229600" cy="1143000"/>
          </a:xfrm>
          <a:noFill/>
        </p:spPr>
        <p:txBody>
          <a:bodyPr/>
          <a:lstStyle/>
          <a:p>
            <a:r>
              <a:rPr lang="en-US" sz="3200"/>
              <a:t>Wang &amp; Mintz (2008): How the model works</a:t>
            </a:r>
          </a:p>
        </p:txBody>
      </p:sp>
      <p:sp>
        <p:nvSpPr>
          <p:cNvPr id="1444867" name="Rectangle 6"/>
          <p:cNvSpPr>
            <a:spLocks noChangeArrowheads="1"/>
          </p:cNvSpPr>
          <p:nvPr/>
        </p:nvSpPr>
        <p:spPr bwMode="auto">
          <a:xfrm>
            <a:off x="457200" y="2667000"/>
            <a:ext cx="8382000" cy="1766888"/>
          </a:xfrm>
          <a:prstGeom prst="rect">
            <a:avLst/>
          </a:prstGeom>
          <a:noFill/>
          <a:ln w="9525">
            <a:noFill/>
            <a:miter lim="800000"/>
            <a:headEnd/>
            <a:tailEnd/>
          </a:ln>
        </p:spPr>
        <p:txBody>
          <a:bodyPr>
            <a:prstTxWarp prst="textNoShape">
              <a:avLst/>
            </a:prstTxWarp>
            <a:spAutoFit/>
          </a:bodyPr>
          <a:lstStyle/>
          <a:p>
            <a:pPr marL="457200" indent="-457200">
              <a:buFont typeface="Arial" pitchFamily="-1" charset="0"/>
              <a:buNone/>
            </a:pPr>
            <a:r>
              <a:rPr lang="en-US" sz="2200" b="0"/>
              <a:t>Memory				Activation</a:t>
            </a:r>
          </a:p>
          <a:p>
            <a:pPr marL="457200" indent="-457200">
              <a:buFont typeface="Arial" pitchFamily="-1" charset="0"/>
              <a:buNone/>
            </a:pPr>
            <a:r>
              <a:rPr lang="en-US" sz="2200" b="0">
                <a:solidFill>
                  <a:schemeClr val="accent2"/>
                </a:solidFill>
              </a:rPr>
              <a:t>you___the 	</a:t>
            </a:r>
            <a:r>
              <a:rPr lang="en-US" sz="2200" b="0">
                <a:solidFill>
                  <a:srgbClr val="C192F6"/>
                </a:solidFill>
              </a:rPr>
              <a:t>			</a:t>
            </a:r>
            <a:r>
              <a:rPr lang="en-US" sz="2200" b="0"/>
              <a:t>1.0</a:t>
            </a:r>
          </a:p>
          <a:p>
            <a:pPr marL="457200" indent="-457200">
              <a:buFont typeface="Arial" pitchFamily="-1" charset="0"/>
              <a:buNone/>
            </a:pPr>
            <a:endParaRPr lang="en-US" sz="2200" b="0"/>
          </a:p>
          <a:p>
            <a:pPr marL="457200" indent="-457200">
              <a:buFont typeface="Arial" pitchFamily="-1" charset="0"/>
              <a:buAutoNum type="arabicParenBoth"/>
            </a:pPr>
            <a:endParaRPr lang="en-US" sz="2200" b="0"/>
          </a:p>
          <a:p>
            <a:pPr marL="914400" lvl="1" indent="-457200">
              <a:buFont typeface="Arial" pitchFamily="-1" charset="0"/>
              <a:buNone/>
            </a:pPr>
            <a:endParaRPr lang="en-US" sz="2200" b="0"/>
          </a:p>
        </p:txBody>
      </p:sp>
      <p:sp>
        <p:nvSpPr>
          <p:cNvPr id="1444868" name="Rectangle 7"/>
          <p:cNvSpPr>
            <a:spLocks noChangeArrowheads="1"/>
          </p:cNvSpPr>
          <p:nvPr/>
        </p:nvSpPr>
        <p:spPr bwMode="auto">
          <a:xfrm>
            <a:off x="457200" y="990600"/>
            <a:ext cx="8382000" cy="762000"/>
          </a:xfrm>
          <a:prstGeom prst="rect">
            <a:avLst/>
          </a:prstGeom>
          <a:noFill/>
          <a:ln w="9525">
            <a:noFill/>
            <a:miter lim="800000"/>
            <a:headEnd/>
            <a:tailEnd/>
          </a:ln>
        </p:spPr>
        <p:txBody>
          <a:bodyPr>
            <a:prstTxWarp prst="textNoShape">
              <a:avLst/>
            </a:prstTxWarp>
            <a:spAutoFit/>
          </a:bodyPr>
          <a:lstStyle/>
          <a:p>
            <a:pPr marL="457200" indent="-457200">
              <a:buFont typeface="Arial" pitchFamily="-1" charset="0"/>
              <a:buNone/>
            </a:pPr>
            <a:r>
              <a:rPr lang="en-US" sz="2200" b="0"/>
              <a:t>	If memory is not full, a newly-encountered frame is added to the memory and its initial activation is set to 1.  </a:t>
            </a:r>
          </a:p>
        </p:txBody>
      </p:sp>
      <p:sp>
        <p:nvSpPr>
          <p:cNvPr id="1444869" name="Text Box 8"/>
          <p:cNvSpPr txBox="1">
            <a:spLocks noChangeArrowheads="1"/>
          </p:cNvSpPr>
          <p:nvPr/>
        </p:nvSpPr>
        <p:spPr bwMode="auto">
          <a:xfrm>
            <a:off x="2879725" y="5076825"/>
            <a:ext cx="2657475" cy="457200"/>
          </a:xfrm>
          <a:prstGeom prst="rect">
            <a:avLst/>
          </a:prstGeom>
          <a:noFill/>
          <a:ln w="9525">
            <a:noFill/>
            <a:miter lim="800000"/>
            <a:headEnd/>
            <a:tailEnd/>
          </a:ln>
        </p:spPr>
        <p:txBody>
          <a:bodyPr wrap="none">
            <a:prstTxWarp prst="textNoShape">
              <a:avLst/>
            </a:prstTxWarp>
            <a:spAutoFit/>
          </a:bodyPr>
          <a:lstStyle/>
          <a:p>
            <a:r>
              <a:rPr lang="en-US" b="0">
                <a:solidFill>
                  <a:schemeClr val="tx2"/>
                </a:solidFill>
              </a:rPr>
              <a:t>Processing Step 1</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83426" name="Rectangle 2"/>
          <p:cNvSpPr>
            <a:spLocks noChangeArrowheads="1"/>
          </p:cNvSpPr>
          <p:nvPr/>
        </p:nvSpPr>
        <p:spPr bwMode="auto">
          <a:xfrm>
            <a:off x="457200" y="2667000"/>
            <a:ext cx="8382000" cy="2101850"/>
          </a:xfrm>
          <a:prstGeom prst="rect">
            <a:avLst/>
          </a:prstGeom>
          <a:noFill/>
          <a:ln w="9525">
            <a:noFill/>
            <a:miter lim="800000"/>
            <a:headEnd/>
            <a:tailEnd/>
          </a:ln>
        </p:spPr>
        <p:txBody>
          <a:bodyPr>
            <a:prstTxWarp prst="textNoShape">
              <a:avLst/>
            </a:prstTxWarp>
            <a:spAutoFit/>
          </a:bodyPr>
          <a:lstStyle/>
          <a:p>
            <a:pPr marL="457200" indent="-457200">
              <a:buFont typeface="Arial" pitchFamily="-1" charset="0"/>
              <a:buNone/>
            </a:pPr>
            <a:r>
              <a:rPr lang="en-US" sz="2200" b="0"/>
              <a:t>Memory				Activation</a:t>
            </a:r>
          </a:p>
          <a:p>
            <a:pPr marL="457200" indent="-457200">
              <a:buFont typeface="Arial" pitchFamily="-1" charset="0"/>
              <a:buNone/>
            </a:pPr>
            <a:r>
              <a:rPr lang="en-US" sz="2200" b="0">
                <a:solidFill>
                  <a:schemeClr val="accent2"/>
                </a:solidFill>
              </a:rPr>
              <a:t>you___the	</a:t>
            </a:r>
            <a:r>
              <a:rPr lang="en-US" sz="2200" b="0">
                <a:solidFill>
                  <a:srgbClr val="C192F6"/>
                </a:solidFill>
              </a:rPr>
              <a:t>			</a:t>
            </a:r>
            <a:r>
              <a:rPr lang="en-US" sz="2200" b="0"/>
              <a:t>0.9925</a:t>
            </a:r>
          </a:p>
          <a:p>
            <a:pPr marL="457200" indent="-457200">
              <a:buFont typeface="Arial" pitchFamily="-1" charset="0"/>
              <a:buNone/>
            </a:pPr>
            <a:endParaRPr lang="en-US" sz="2200" b="0"/>
          </a:p>
          <a:p>
            <a:pPr marL="457200" indent="-457200">
              <a:buFont typeface="Arial" pitchFamily="-1" charset="0"/>
              <a:buAutoNum type="arabicParenBoth"/>
            </a:pPr>
            <a:endParaRPr lang="en-US" sz="2200" b="0"/>
          </a:p>
          <a:p>
            <a:pPr marL="457200" indent="-457200">
              <a:buFont typeface="Arial" pitchFamily="-1" charset="0"/>
              <a:buAutoNum type="arabicParenBoth"/>
            </a:pPr>
            <a:endParaRPr lang="en-US" sz="2200" b="0"/>
          </a:p>
          <a:p>
            <a:pPr marL="914400" lvl="1" indent="-457200">
              <a:buFont typeface="Arial" pitchFamily="-1" charset="0"/>
              <a:buNone/>
            </a:pPr>
            <a:endParaRPr lang="en-US" sz="2200" b="0"/>
          </a:p>
        </p:txBody>
      </p:sp>
      <p:sp>
        <p:nvSpPr>
          <p:cNvPr id="1383427" name="Rectangle 3"/>
          <p:cNvSpPr>
            <a:spLocks noChangeArrowheads="1"/>
          </p:cNvSpPr>
          <p:nvPr/>
        </p:nvSpPr>
        <p:spPr bwMode="auto">
          <a:xfrm>
            <a:off x="457200" y="990600"/>
            <a:ext cx="8382000" cy="1096963"/>
          </a:xfrm>
          <a:prstGeom prst="rect">
            <a:avLst/>
          </a:prstGeom>
          <a:noFill/>
          <a:ln w="9525">
            <a:noFill/>
            <a:miter lim="800000"/>
            <a:headEnd/>
            <a:tailEnd/>
          </a:ln>
        </p:spPr>
        <p:txBody>
          <a:bodyPr>
            <a:prstTxWarp prst="textNoShape">
              <a:avLst/>
            </a:prstTxWarp>
            <a:spAutoFit/>
          </a:bodyPr>
          <a:lstStyle/>
          <a:p>
            <a:pPr marL="457200" indent="-457200">
              <a:buFont typeface="Arial" pitchFamily="-1" charset="0"/>
              <a:buNone/>
            </a:pPr>
            <a:r>
              <a:rPr lang="en-US" sz="2200" b="0"/>
              <a:t>	The forgetting function is simulated by the activation for each frame in memory decreasing by 0.0075 after each processing step.</a:t>
            </a:r>
          </a:p>
        </p:txBody>
      </p:sp>
      <p:sp>
        <p:nvSpPr>
          <p:cNvPr id="1383428" name="Rectangle 4"/>
          <p:cNvSpPr>
            <a:spLocks noGrp="1" noChangeArrowheads="1"/>
          </p:cNvSpPr>
          <p:nvPr>
            <p:ph type="title"/>
          </p:nvPr>
        </p:nvSpPr>
        <p:spPr>
          <a:xfrm>
            <a:off x="228600" y="0"/>
            <a:ext cx="8229600" cy="1143000"/>
          </a:xfrm>
          <a:noFill/>
          <a:ln/>
        </p:spPr>
        <p:txBody>
          <a:bodyPr/>
          <a:lstStyle/>
          <a:p>
            <a:r>
              <a:rPr lang="en-US" sz="3200"/>
              <a:t>Wang &amp; Mintz (2008): How the model works</a:t>
            </a:r>
          </a:p>
        </p:txBody>
      </p:sp>
      <p:sp>
        <p:nvSpPr>
          <p:cNvPr id="1383429" name="Text Box 5"/>
          <p:cNvSpPr txBox="1">
            <a:spLocks noChangeArrowheads="1"/>
          </p:cNvSpPr>
          <p:nvPr/>
        </p:nvSpPr>
        <p:spPr bwMode="auto">
          <a:xfrm>
            <a:off x="2879725" y="5076825"/>
            <a:ext cx="2708275" cy="457200"/>
          </a:xfrm>
          <a:prstGeom prst="rect">
            <a:avLst/>
          </a:prstGeom>
          <a:noFill/>
          <a:ln w="9525">
            <a:noFill/>
            <a:miter lim="800000"/>
            <a:headEnd/>
            <a:tailEnd/>
          </a:ln>
        </p:spPr>
        <p:txBody>
          <a:bodyPr wrap="none">
            <a:prstTxWarp prst="textNoShape">
              <a:avLst/>
            </a:prstTxWarp>
            <a:spAutoFit/>
          </a:bodyPr>
          <a:lstStyle/>
          <a:p>
            <a:r>
              <a:rPr lang="en-US" b="0">
                <a:solidFill>
                  <a:schemeClr val="tx2"/>
                </a:solidFill>
              </a:rPr>
              <a:t>Forgetting function</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85474" name="Rectangle 2"/>
          <p:cNvSpPr>
            <a:spLocks noChangeArrowheads="1"/>
          </p:cNvSpPr>
          <p:nvPr/>
        </p:nvSpPr>
        <p:spPr bwMode="auto">
          <a:xfrm>
            <a:off x="457200" y="2667000"/>
            <a:ext cx="8382000" cy="2771775"/>
          </a:xfrm>
          <a:prstGeom prst="rect">
            <a:avLst/>
          </a:prstGeom>
          <a:noFill/>
          <a:ln w="9525">
            <a:noFill/>
            <a:miter lim="800000"/>
            <a:headEnd/>
            <a:tailEnd/>
          </a:ln>
        </p:spPr>
        <p:txBody>
          <a:bodyPr>
            <a:prstTxWarp prst="textNoShape">
              <a:avLst/>
            </a:prstTxWarp>
            <a:spAutoFit/>
          </a:bodyPr>
          <a:lstStyle/>
          <a:p>
            <a:pPr marL="457200" indent="-457200">
              <a:buFont typeface="Arial" pitchFamily="-1" charset="0"/>
              <a:buNone/>
            </a:pPr>
            <a:r>
              <a:rPr lang="en-US" sz="2200" b="0"/>
              <a:t>Memory				Activation</a:t>
            </a:r>
          </a:p>
          <a:p>
            <a:pPr marL="457200" indent="-457200">
              <a:buFont typeface="Arial" pitchFamily="-1" charset="0"/>
              <a:buNone/>
            </a:pPr>
            <a:r>
              <a:rPr lang="en-US" sz="2200" b="0">
                <a:solidFill>
                  <a:schemeClr val="accent2"/>
                </a:solidFill>
              </a:rPr>
              <a:t>read___story</a:t>
            </a:r>
            <a:r>
              <a:rPr lang="en-US" sz="2200" b="0">
                <a:solidFill>
                  <a:srgbClr val="C192F6"/>
                </a:solidFill>
              </a:rPr>
              <a:t>				</a:t>
            </a:r>
            <a:r>
              <a:rPr lang="en-US" sz="2200" b="0"/>
              <a:t>1.0</a:t>
            </a:r>
            <a:endParaRPr lang="en-US" sz="2200" b="0">
              <a:solidFill>
                <a:srgbClr val="C29EF1"/>
              </a:solidFill>
            </a:endParaRPr>
          </a:p>
          <a:p>
            <a:pPr marL="457200" indent="-457200">
              <a:buFont typeface="Arial" pitchFamily="-1" charset="0"/>
              <a:buNone/>
            </a:pPr>
            <a:r>
              <a:rPr lang="en-US" sz="2200" b="0">
                <a:solidFill>
                  <a:schemeClr val="accent2"/>
                </a:solidFill>
              </a:rPr>
              <a:t>you___the</a:t>
            </a:r>
            <a:r>
              <a:rPr lang="en-US" sz="2200" b="0">
                <a:solidFill>
                  <a:srgbClr val="C192F6"/>
                </a:solidFill>
              </a:rPr>
              <a:t>				</a:t>
            </a:r>
            <a:r>
              <a:rPr lang="en-US" sz="2200" b="0"/>
              <a:t>0.9925</a:t>
            </a:r>
          </a:p>
          <a:p>
            <a:pPr marL="457200" indent="-457200">
              <a:buFont typeface="Arial" pitchFamily="-1" charset="0"/>
              <a:buNone/>
            </a:pPr>
            <a:endParaRPr lang="en-US" sz="2200" b="0"/>
          </a:p>
          <a:p>
            <a:pPr marL="457200" indent="-457200">
              <a:buFont typeface="Arial" pitchFamily="-1" charset="0"/>
              <a:buNone/>
            </a:pPr>
            <a:endParaRPr lang="en-US" sz="2200" b="0"/>
          </a:p>
          <a:p>
            <a:pPr marL="457200" indent="-457200">
              <a:buFont typeface="Arial" pitchFamily="-1" charset="0"/>
              <a:buAutoNum type="arabicParenBoth"/>
            </a:pPr>
            <a:endParaRPr lang="en-US" sz="2200" b="0"/>
          </a:p>
          <a:p>
            <a:pPr marL="457200" indent="-457200">
              <a:buFont typeface="Arial" pitchFamily="-1" charset="0"/>
              <a:buAutoNum type="arabicParenBoth"/>
            </a:pPr>
            <a:endParaRPr lang="en-US" sz="2200" b="0"/>
          </a:p>
          <a:p>
            <a:pPr marL="914400" lvl="1" indent="-457200">
              <a:buFont typeface="Arial" pitchFamily="-1" charset="0"/>
              <a:buNone/>
            </a:pPr>
            <a:endParaRPr lang="en-US" sz="2200" b="0"/>
          </a:p>
        </p:txBody>
      </p:sp>
      <p:sp>
        <p:nvSpPr>
          <p:cNvPr id="1385475" name="Rectangle 3"/>
          <p:cNvSpPr>
            <a:spLocks noChangeArrowheads="1"/>
          </p:cNvSpPr>
          <p:nvPr/>
        </p:nvSpPr>
        <p:spPr bwMode="auto">
          <a:xfrm>
            <a:off x="457200" y="990600"/>
            <a:ext cx="8382000" cy="1431925"/>
          </a:xfrm>
          <a:prstGeom prst="rect">
            <a:avLst/>
          </a:prstGeom>
          <a:noFill/>
          <a:ln w="9525">
            <a:noFill/>
            <a:miter lim="800000"/>
            <a:headEnd/>
            <a:tailEnd/>
          </a:ln>
        </p:spPr>
        <p:txBody>
          <a:bodyPr>
            <a:prstTxWarp prst="textNoShape">
              <a:avLst/>
            </a:prstTxWarp>
            <a:spAutoFit/>
          </a:bodyPr>
          <a:lstStyle/>
          <a:p>
            <a:pPr marL="457200" indent="-457200">
              <a:buFont typeface="Arial" pitchFamily="-1" charset="0"/>
              <a:buNone/>
            </a:pPr>
            <a:r>
              <a:rPr lang="en-US" sz="2200" b="0"/>
              <a:t>	When a new frame is encountered, the updating depends on whether the memory is already full or not.  If it is not and the frame has not already been encountered, the new frame is added to the memory with activation 1.</a:t>
            </a:r>
          </a:p>
        </p:txBody>
      </p:sp>
      <p:sp>
        <p:nvSpPr>
          <p:cNvPr id="1385476" name="Rectangle 4"/>
          <p:cNvSpPr>
            <a:spLocks noGrp="1" noChangeArrowheads="1"/>
          </p:cNvSpPr>
          <p:nvPr>
            <p:ph type="title"/>
          </p:nvPr>
        </p:nvSpPr>
        <p:spPr>
          <a:xfrm>
            <a:off x="228600" y="0"/>
            <a:ext cx="8229600" cy="1143000"/>
          </a:xfrm>
          <a:noFill/>
          <a:ln/>
        </p:spPr>
        <p:txBody>
          <a:bodyPr/>
          <a:lstStyle/>
          <a:p>
            <a:r>
              <a:rPr lang="en-US" sz="3200"/>
              <a:t>Wang &amp; Mintz (2008): How the model works</a:t>
            </a:r>
          </a:p>
        </p:txBody>
      </p:sp>
      <p:sp>
        <p:nvSpPr>
          <p:cNvPr id="1385477" name="Text Box 5"/>
          <p:cNvSpPr txBox="1">
            <a:spLocks noChangeArrowheads="1"/>
          </p:cNvSpPr>
          <p:nvPr/>
        </p:nvSpPr>
        <p:spPr bwMode="auto">
          <a:xfrm>
            <a:off x="2879725" y="5076825"/>
            <a:ext cx="4724400" cy="457200"/>
          </a:xfrm>
          <a:prstGeom prst="rect">
            <a:avLst/>
          </a:prstGeom>
          <a:noFill/>
          <a:ln w="9525">
            <a:noFill/>
            <a:miter lim="800000"/>
            <a:headEnd/>
            <a:tailEnd/>
          </a:ln>
        </p:spPr>
        <p:txBody>
          <a:bodyPr wrap="none">
            <a:prstTxWarp prst="textNoShape">
              <a:avLst/>
            </a:prstTxWarp>
            <a:spAutoFit/>
          </a:bodyPr>
          <a:lstStyle/>
          <a:p>
            <a:r>
              <a:rPr lang="en-US" b="0">
                <a:solidFill>
                  <a:schemeClr val="tx2"/>
                </a:solidFill>
              </a:rPr>
              <a:t>Processing Step 2 (read___story)</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87522" name="Rectangle 2"/>
          <p:cNvSpPr>
            <a:spLocks noChangeArrowheads="1"/>
          </p:cNvSpPr>
          <p:nvPr/>
        </p:nvSpPr>
        <p:spPr bwMode="auto">
          <a:xfrm>
            <a:off x="457200" y="2667000"/>
            <a:ext cx="8382000" cy="2771775"/>
          </a:xfrm>
          <a:prstGeom prst="rect">
            <a:avLst/>
          </a:prstGeom>
          <a:noFill/>
          <a:ln w="9525">
            <a:noFill/>
            <a:miter lim="800000"/>
            <a:headEnd/>
            <a:tailEnd/>
          </a:ln>
        </p:spPr>
        <p:txBody>
          <a:bodyPr>
            <a:prstTxWarp prst="textNoShape">
              <a:avLst/>
            </a:prstTxWarp>
            <a:spAutoFit/>
          </a:bodyPr>
          <a:lstStyle/>
          <a:p>
            <a:pPr marL="457200" indent="-457200">
              <a:buFont typeface="Arial" pitchFamily="-1" charset="0"/>
              <a:buNone/>
            </a:pPr>
            <a:r>
              <a:rPr lang="en-US" sz="2200" b="0"/>
              <a:t>Memory				Activation</a:t>
            </a:r>
          </a:p>
          <a:p>
            <a:pPr marL="457200" indent="-457200">
              <a:buFont typeface="Arial" pitchFamily="-1" charset="0"/>
              <a:buNone/>
            </a:pPr>
            <a:r>
              <a:rPr lang="en-US" sz="2200" b="0">
                <a:solidFill>
                  <a:schemeClr val="accent2"/>
                </a:solidFill>
              </a:rPr>
              <a:t>read___story</a:t>
            </a:r>
            <a:r>
              <a:rPr lang="en-US" sz="2200" b="0">
                <a:solidFill>
                  <a:srgbClr val="C192F6"/>
                </a:solidFill>
              </a:rPr>
              <a:t>				</a:t>
            </a:r>
            <a:r>
              <a:rPr lang="en-US" sz="2200" b="0"/>
              <a:t>0.9925</a:t>
            </a:r>
            <a:endParaRPr lang="en-US" sz="2200" b="0">
              <a:solidFill>
                <a:srgbClr val="C29EF1"/>
              </a:solidFill>
            </a:endParaRPr>
          </a:p>
          <a:p>
            <a:pPr marL="457200" indent="-457200">
              <a:buFont typeface="Arial" pitchFamily="-1" charset="0"/>
              <a:buNone/>
            </a:pPr>
            <a:r>
              <a:rPr lang="en-US" sz="2200" b="0">
                <a:solidFill>
                  <a:schemeClr val="accent2"/>
                </a:solidFill>
              </a:rPr>
              <a:t>you___the</a:t>
            </a:r>
            <a:r>
              <a:rPr lang="en-US" sz="2200" b="0">
                <a:solidFill>
                  <a:srgbClr val="C192F6"/>
                </a:solidFill>
              </a:rPr>
              <a:t>				</a:t>
            </a:r>
            <a:r>
              <a:rPr lang="en-US" sz="2200" b="0"/>
              <a:t>0.9850</a:t>
            </a:r>
          </a:p>
          <a:p>
            <a:pPr marL="457200" indent="-457200">
              <a:buFont typeface="Arial" pitchFamily="-1" charset="0"/>
              <a:buNone/>
            </a:pPr>
            <a:endParaRPr lang="en-US" sz="2200" b="0"/>
          </a:p>
          <a:p>
            <a:pPr marL="457200" indent="-457200">
              <a:buFont typeface="Arial" pitchFamily="-1" charset="0"/>
              <a:buNone/>
            </a:pPr>
            <a:endParaRPr lang="en-US" sz="2200" b="0"/>
          </a:p>
          <a:p>
            <a:pPr marL="457200" indent="-457200">
              <a:buFont typeface="Arial" pitchFamily="-1" charset="0"/>
              <a:buAutoNum type="arabicParenBoth"/>
            </a:pPr>
            <a:endParaRPr lang="en-US" sz="2200" b="0"/>
          </a:p>
          <a:p>
            <a:pPr marL="457200" indent="-457200">
              <a:buFont typeface="Arial" pitchFamily="-1" charset="0"/>
              <a:buAutoNum type="arabicParenBoth"/>
            </a:pPr>
            <a:endParaRPr lang="en-US" sz="2200" b="0"/>
          </a:p>
          <a:p>
            <a:pPr marL="914400" lvl="1" indent="-457200">
              <a:buFont typeface="Arial" pitchFamily="-1" charset="0"/>
              <a:buNone/>
            </a:pPr>
            <a:endParaRPr lang="en-US" sz="2200" b="0"/>
          </a:p>
        </p:txBody>
      </p:sp>
      <p:sp>
        <p:nvSpPr>
          <p:cNvPr id="1387523" name="Rectangle 3"/>
          <p:cNvSpPr>
            <a:spLocks noGrp="1" noChangeArrowheads="1"/>
          </p:cNvSpPr>
          <p:nvPr>
            <p:ph type="title"/>
          </p:nvPr>
        </p:nvSpPr>
        <p:spPr>
          <a:xfrm>
            <a:off x="228600" y="0"/>
            <a:ext cx="8229600" cy="1143000"/>
          </a:xfrm>
          <a:noFill/>
          <a:ln/>
        </p:spPr>
        <p:txBody>
          <a:bodyPr/>
          <a:lstStyle/>
          <a:p>
            <a:r>
              <a:rPr lang="en-US" sz="3200"/>
              <a:t>Wang &amp; Mintz (2008): How the model works</a:t>
            </a:r>
          </a:p>
        </p:txBody>
      </p:sp>
      <p:sp>
        <p:nvSpPr>
          <p:cNvPr id="1387524" name="Text Box 4"/>
          <p:cNvSpPr txBox="1">
            <a:spLocks noChangeArrowheads="1"/>
          </p:cNvSpPr>
          <p:nvPr/>
        </p:nvSpPr>
        <p:spPr bwMode="auto">
          <a:xfrm>
            <a:off x="2879725" y="5076825"/>
            <a:ext cx="2708275" cy="457200"/>
          </a:xfrm>
          <a:prstGeom prst="rect">
            <a:avLst/>
          </a:prstGeom>
          <a:noFill/>
          <a:ln w="9525">
            <a:noFill/>
            <a:miter lim="800000"/>
            <a:headEnd/>
            <a:tailEnd/>
          </a:ln>
        </p:spPr>
        <p:txBody>
          <a:bodyPr wrap="none">
            <a:prstTxWarp prst="textNoShape">
              <a:avLst/>
            </a:prstTxWarp>
            <a:spAutoFit/>
          </a:bodyPr>
          <a:lstStyle/>
          <a:p>
            <a:r>
              <a:rPr lang="en-US" b="0">
                <a:solidFill>
                  <a:schemeClr val="tx2"/>
                </a:solidFill>
              </a:rPr>
              <a:t>Forgetting function</a:t>
            </a:r>
          </a:p>
        </p:txBody>
      </p:sp>
      <p:sp>
        <p:nvSpPr>
          <p:cNvPr id="1387525" name="Rectangle 5"/>
          <p:cNvSpPr>
            <a:spLocks noChangeArrowheads="1"/>
          </p:cNvSpPr>
          <p:nvPr/>
        </p:nvSpPr>
        <p:spPr bwMode="auto">
          <a:xfrm>
            <a:off x="457200" y="990600"/>
            <a:ext cx="8382000" cy="1431925"/>
          </a:xfrm>
          <a:prstGeom prst="rect">
            <a:avLst/>
          </a:prstGeom>
          <a:noFill/>
          <a:ln w="9525">
            <a:noFill/>
            <a:miter lim="800000"/>
            <a:headEnd/>
            <a:tailEnd/>
          </a:ln>
        </p:spPr>
        <p:txBody>
          <a:bodyPr>
            <a:prstTxWarp prst="textNoShape">
              <a:avLst/>
            </a:prstTxWarp>
            <a:spAutoFit/>
          </a:bodyPr>
          <a:lstStyle/>
          <a:p>
            <a:pPr marL="457200" indent="-457200">
              <a:buFont typeface="Arial" pitchFamily="-1" charset="0"/>
              <a:buNone/>
            </a:pPr>
            <a:r>
              <a:rPr lang="en-US" sz="2200" b="0"/>
              <a:t>	When a new frame is encountered, the updating depends on whether the memory is already full or not.  If it is not and the frame has not already been encountered, the new frame is added to the memory with activation 1.</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05602" name="Rectangle 2"/>
          <p:cNvSpPr>
            <a:spLocks noGrp="1" noChangeArrowheads="1"/>
          </p:cNvSpPr>
          <p:nvPr>
            <p:ph type="title"/>
          </p:nvPr>
        </p:nvSpPr>
        <p:spPr>
          <a:xfrm>
            <a:off x="0" y="152400"/>
            <a:ext cx="9144000" cy="1143000"/>
          </a:xfrm>
          <a:noFill/>
          <a:ln/>
        </p:spPr>
        <p:txBody>
          <a:bodyPr/>
          <a:lstStyle/>
          <a:p>
            <a:r>
              <a:rPr lang="en-US" sz="3200"/>
              <a:t>Grammatical Categorization</a:t>
            </a:r>
          </a:p>
        </p:txBody>
      </p:sp>
      <p:sp>
        <p:nvSpPr>
          <p:cNvPr id="1305604" name="Rectangle 4"/>
          <p:cNvSpPr>
            <a:spLocks noChangeArrowheads="1"/>
          </p:cNvSpPr>
          <p:nvPr/>
        </p:nvSpPr>
        <p:spPr bwMode="auto">
          <a:xfrm>
            <a:off x="381000" y="3657600"/>
            <a:ext cx="8534400" cy="3048000"/>
          </a:xfrm>
          <a:prstGeom prst="rect">
            <a:avLst/>
          </a:prstGeom>
          <a:noFill/>
          <a:ln w="9525">
            <a:noFill/>
            <a:miter lim="800000"/>
            <a:headEnd/>
            <a:tailEnd/>
          </a:ln>
          <a:effectLst/>
        </p:spPr>
        <p:txBody>
          <a:bodyPr>
            <a:prstTxWarp prst="textNoShape">
              <a:avLst/>
            </a:prstTxWarp>
          </a:bodyPr>
          <a:lstStyle/>
          <a:p>
            <a:pPr marL="342900" indent="-342900" eaLnBrk="1" hangingPunct="1">
              <a:spcBef>
                <a:spcPct val="20000"/>
              </a:spcBef>
            </a:pPr>
            <a:r>
              <a:rPr lang="en-US" b="0">
                <a:ea typeface="Osaka" pitchFamily="-1" charset="-128"/>
                <a:cs typeface="Osaka" pitchFamily="-1" charset="-128"/>
              </a:rPr>
              <a:t>Examples of different categories in English:</a:t>
            </a:r>
          </a:p>
          <a:p>
            <a:pPr marL="342900" indent="-342900" eaLnBrk="1" hangingPunct="1">
              <a:spcBef>
                <a:spcPct val="20000"/>
              </a:spcBef>
            </a:pPr>
            <a:r>
              <a:rPr lang="en-US" b="0">
                <a:solidFill>
                  <a:schemeClr val="bg2"/>
                </a:solidFill>
                <a:ea typeface="Osaka" pitchFamily="-1" charset="-128"/>
                <a:cs typeface="Osaka" pitchFamily="-1" charset="-128"/>
              </a:rPr>
              <a:t>verb</a:t>
            </a:r>
            <a:r>
              <a:rPr lang="en-US" b="0">
                <a:ea typeface="Osaka" pitchFamily="-1" charset="-128"/>
                <a:cs typeface="Osaka" pitchFamily="-1" charset="-128"/>
              </a:rPr>
              <a:t> = like, are, said, solve, stand</a:t>
            </a:r>
          </a:p>
          <a:p>
            <a:pPr marL="342900" indent="-342900" eaLnBrk="1" hangingPunct="1">
              <a:spcBef>
                <a:spcPct val="20000"/>
              </a:spcBef>
            </a:pPr>
            <a:endParaRPr lang="en-US" b="0">
              <a:ea typeface="Osaka" pitchFamily="-1" charset="-128"/>
              <a:cs typeface="Osaka" pitchFamily="-1" charset="-128"/>
            </a:endParaRPr>
          </a:p>
          <a:p>
            <a:pPr marL="342900" indent="-342900" eaLnBrk="1" hangingPunct="1">
              <a:spcBef>
                <a:spcPct val="20000"/>
              </a:spcBef>
            </a:pPr>
            <a:r>
              <a:rPr lang="en-US" b="0">
                <a:ea typeface="Osaka" pitchFamily="-1" charset="-128"/>
                <a:cs typeface="Osaka" pitchFamily="-1" charset="-128"/>
              </a:rPr>
              <a:t>Examples of how verbs are used:</a:t>
            </a:r>
          </a:p>
          <a:p>
            <a:pPr marL="342900" indent="-342900" eaLnBrk="1" hangingPunct="1">
              <a:spcBef>
                <a:spcPct val="20000"/>
              </a:spcBef>
            </a:pPr>
            <a:r>
              <a:rPr lang="en-US" b="0">
                <a:ea typeface="Osaka" pitchFamily="-1" charset="-128"/>
                <a:cs typeface="Osaka" pitchFamily="-1" charset="-128"/>
              </a:rPr>
              <a:t>I </a:t>
            </a:r>
            <a:r>
              <a:rPr lang="en-US" b="0">
                <a:solidFill>
                  <a:schemeClr val="bg2"/>
                </a:solidFill>
                <a:ea typeface="Osaka" pitchFamily="-1" charset="-128"/>
                <a:cs typeface="Osaka" pitchFamily="-1" charset="-128"/>
              </a:rPr>
              <a:t>like</a:t>
            </a:r>
            <a:r>
              <a:rPr lang="en-US" b="0">
                <a:ea typeface="Osaka" pitchFamily="-1" charset="-128"/>
                <a:cs typeface="Osaka" pitchFamily="-1" charset="-128"/>
              </a:rPr>
              <a:t> that goblin.  	Kittens </a:t>
            </a:r>
            <a:r>
              <a:rPr lang="en-US" b="0">
                <a:solidFill>
                  <a:schemeClr val="bg2"/>
                </a:solidFill>
                <a:ea typeface="Osaka" pitchFamily="-1" charset="-128"/>
                <a:cs typeface="Osaka" pitchFamily="-1" charset="-128"/>
              </a:rPr>
              <a:t>are</a:t>
            </a:r>
            <a:r>
              <a:rPr lang="en-US" b="0">
                <a:ea typeface="Osaka" pitchFamily="-1" charset="-128"/>
                <a:cs typeface="Osaka" pitchFamily="-1" charset="-128"/>
              </a:rPr>
              <a:t> adorable.</a:t>
            </a:r>
          </a:p>
          <a:p>
            <a:pPr marL="342900" indent="-342900" eaLnBrk="1" hangingPunct="1">
              <a:spcBef>
                <a:spcPct val="20000"/>
              </a:spcBef>
            </a:pPr>
            <a:r>
              <a:rPr lang="en-US" b="0">
                <a:ea typeface="Osaka" pitchFamily="-1" charset="-128"/>
                <a:cs typeface="Osaka" pitchFamily="-1" charset="-128"/>
              </a:rPr>
              <a:t>A king </a:t>
            </a:r>
            <a:r>
              <a:rPr lang="en-US" b="0">
                <a:solidFill>
                  <a:schemeClr val="bg2"/>
                </a:solidFill>
                <a:ea typeface="Osaka" pitchFamily="-1" charset="-128"/>
                <a:cs typeface="Osaka" pitchFamily="-1" charset="-128"/>
              </a:rPr>
              <a:t>said</a:t>
            </a:r>
            <a:r>
              <a:rPr lang="en-US" b="0">
                <a:ea typeface="Osaka" pitchFamily="-1" charset="-128"/>
                <a:cs typeface="Osaka" pitchFamily="-1" charset="-128"/>
              </a:rPr>
              <a:t> that no girls would ever </a:t>
            </a:r>
            <a:r>
              <a:rPr lang="en-US" b="0">
                <a:solidFill>
                  <a:schemeClr val="bg2"/>
                </a:solidFill>
                <a:ea typeface="Osaka" pitchFamily="-1" charset="-128"/>
                <a:cs typeface="Osaka" pitchFamily="-1" charset="-128"/>
              </a:rPr>
              <a:t>solve</a:t>
            </a:r>
            <a:r>
              <a:rPr lang="en-US" b="0">
                <a:ea typeface="Osaka" pitchFamily="-1" charset="-128"/>
                <a:cs typeface="Osaka" pitchFamily="-1" charset="-128"/>
              </a:rPr>
              <a:t> the Labyrinth.</a:t>
            </a:r>
          </a:p>
          <a:p>
            <a:pPr marL="342900" indent="-342900" eaLnBrk="1" hangingPunct="1">
              <a:spcBef>
                <a:spcPct val="20000"/>
              </a:spcBef>
            </a:pPr>
            <a:r>
              <a:rPr lang="en-US" b="0">
                <a:ea typeface="Osaka" pitchFamily="-1" charset="-128"/>
                <a:cs typeface="Osaka" pitchFamily="-1" charset="-128"/>
              </a:rPr>
              <a:t>Sarah was </a:t>
            </a:r>
            <a:r>
              <a:rPr lang="en-US" b="0">
                <a:solidFill>
                  <a:schemeClr val="bg2"/>
                </a:solidFill>
                <a:ea typeface="Osaka" pitchFamily="-1" charset="-128"/>
                <a:cs typeface="Osaka" pitchFamily="-1" charset="-128"/>
              </a:rPr>
              <a:t>stand</a:t>
            </a:r>
            <a:r>
              <a:rPr lang="en-US" b="0">
                <a:ea typeface="Osaka" pitchFamily="-1" charset="-128"/>
                <a:cs typeface="Osaka" pitchFamily="-1" charset="-128"/>
              </a:rPr>
              <a:t>ing very close to him.</a:t>
            </a:r>
            <a:endParaRPr lang="en-US" sz="2200" b="0">
              <a:ea typeface="Osaka" pitchFamily="-1" charset="-128"/>
              <a:cs typeface="Osaka" pitchFamily="-1" charset="-128"/>
            </a:endParaRPr>
          </a:p>
        </p:txBody>
      </p:sp>
      <p:sp>
        <p:nvSpPr>
          <p:cNvPr id="1305606" name="Text Box 6"/>
          <p:cNvSpPr txBox="1">
            <a:spLocks noChangeArrowheads="1"/>
          </p:cNvSpPr>
          <p:nvPr/>
        </p:nvSpPr>
        <p:spPr bwMode="auto">
          <a:xfrm>
            <a:off x="152400" y="1219200"/>
            <a:ext cx="8991600" cy="1616075"/>
          </a:xfrm>
          <a:prstGeom prst="rect">
            <a:avLst/>
          </a:prstGeom>
          <a:noFill/>
          <a:ln w="9525">
            <a:noFill/>
            <a:miter lim="800000"/>
            <a:headEnd/>
            <a:tailEnd/>
          </a:ln>
        </p:spPr>
        <p:txBody>
          <a:bodyPr>
            <a:prstTxWarp prst="textNoShape">
              <a:avLst/>
            </a:prstTxWarp>
            <a:spAutoFit/>
          </a:bodyPr>
          <a:lstStyle/>
          <a:p>
            <a:r>
              <a:rPr lang="en-US" sz="2000" b="0"/>
              <a:t>Identify classes of words that behave similarly (are used in similar syntactic environments). These are </a:t>
            </a:r>
            <a:r>
              <a:rPr lang="en-US" sz="2000" b="0">
                <a:solidFill>
                  <a:schemeClr val="bg2"/>
                </a:solidFill>
              </a:rPr>
              <a:t>grammatical</a:t>
            </a:r>
            <a:r>
              <a:rPr lang="en-US" sz="2000" b="0"/>
              <a:t> </a:t>
            </a:r>
            <a:r>
              <a:rPr lang="en-US" sz="2000" b="0">
                <a:solidFill>
                  <a:schemeClr val="bg2"/>
                </a:solidFill>
              </a:rPr>
              <a:t>categories</a:t>
            </a:r>
            <a:r>
              <a:rPr lang="en-US" sz="2000" b="0"/>
              <a:t>. If you know the grammatical category of the word, then you will know how this word is used in the language. This </a:t>
            </a:r>
            <a:r>
              <a:rPr lang="en-US" sz="2000" b="0">
                <a:ea typeface="Osaka" pitchFamily="-1" charset="-128"/>
                <a:cs typeface="Osaka" pitchFamily="-1" charset="-128"/>
              </a:rPr>
              <a:t>will allow you to recognize other words that belong to the same category since they will be used the same way.</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89570" name="Rectangle 2"/>
          <p:cNvSpPr>
            <a:spLocks noChangeArrowheads="1"/>
          </p:cNvSpPr>
          <p:nvPr/>
        </p:nvSpPr>
        <p:spPr bwMode="auto">
          <a:xfrm>
            <a:off x="457200" y="2667000"/>
            <a:ext cx="8382000" cy="3106738"/>
          </a:xfrm>
          <a:prstGeom prst="rect">
            <a:avLst/>
          </a:prstGeom>
          <a:noFill/>
          <a:ln w="9525">
            <a:noFill/>
            <a:miter lim="800000"/>
            <a:headEnd/>
            <a:tailEnd/>
          </a:ln>
        </p:spPr>
        <p:txBody>
          <a:bodyPr>
            <a:prstTxWarp prst="textNoShape">
              <a:avLst/>
            </a:prstTxWarp>
            <a:spAutoFit/>
          </a:bodyPr>
          <a:lstStyle/>
          <a:p>
            <a:pPr marL="457200" indent="-457200">
              <a:buFont typeface="Arial" pitchFamily="-1" charset="0"/>
              <a:buNone/>
            </a:pPr>
            <a:r>
              <a:rPr lang="en-US" sz="2200" b="0"/>
              <a:t>Memory				Activation</a:t>
            </a:r>
          </a:p>
          <a:p>
            <a:pPr marL="457200" indent="-457200">
              <a:buFont typeface="Arial" pitchFamily="-1" charset="0"/>
              <a:buNone/>
            </a:pPr>
            <a:r>
              <a:rPr lang="en-US" sz="2200" b="0">
                <a:solidFill>
                  <a:schemeClr val="accent2"/>
                </a:solidFill>
              </a:rPr>
              <a:t>the___to</a:t>
            </a:r>
            <a:r>
              <a:rPr lang="en-US" sz="2200" b="0">
                <a:solidFill>
                  <a:srgbClr val="C29EF1"/>
                </a:solidFill>
              </a:rPr>
              <a:t>				</a:t>
            </a:r>
            <a:r>
              <a:rPr lang="en-US" sz="2200" b="0"/>
              <a:t>1.0</a:t>
            </a:r>
            <a:endParaRPr lang="en-US" sz="2200" b="0">
              <a:solidFill>
                <a:srgbClr val="C29EF1"/>
              </a:solidFill>
            </a:endParaRPr>
          </a:p>
          <a:p>
            <a:pPr marL="457200" indent="-457200">
              <a:buFont typeface="Arial" pitchFamily="-1" charset="0"/>
              <a:buNone/>
            </a:pPr>
            <a:r>
              <a:rPr lang="en-US" sz="2200" b="0">
                <a:solidFill>
                  <a:schemeClr val="accent2"/>
                </a:solidFill>
              </a:rPr>
              <a:t>read___story</a:t>
            </a:r>
            <a:r>
              <a:rPr lang="en-US" sz="2200" b="0">
                <a:solidFill>
                  <a:srgbClr val="C192F6"/>
                </a:solidFill>
              </a:rPr>
              <a:t>				</a:t>
            </a:r>
            <a:r>
              <a:rPr lang="en-US" sz="2200" b="0"/>
              <a:t>0.9925</a:t>
            </a:r>
            <a:endParaRPr lang="en-US" sz="2200" b="0">
              <a:solidFill>
                <a:srgbClr val="C29EF1"/>
              </a:solidFill>
            </a:endParaRPr>
          </a:p>
          <a:p>
            <a:pPr marL="457200" indent="-457200">
              <a:buFont typeface="Arial" pitchFamily="-1" charset="0"/>
              <a:buNone/>
            </a:pPr>
            <a:r>
              <a:rPr lang="en-US" sz="2200" b="0">
                <a:solidFill>
                  <a:schemeClr val="accent2"/>
                </a:solidFill>
              </a:rPr>
              <a:t>you___the</a:t>
            </a:r>
            <a:r>
              <a:rPr lang="en-US" sz="2200" b="0">
                <a:solidFill>
                  <a:srgbClr val="C192F6"/>
                </a:solidFill>
              </a:rPr>
              <a:t>				</a:t>
            </a:r>
            <a:r>
              <a:rPr lang="en-US" sz="2200" b="0"/>
              <a:t>0.9850</a:t>
            </a:r>
          </a:p>
          <a:p>
            <a:pPr marL="457200" indent="-457200">
              <a:buFont typeface="Arial" pitchFamily="-1" charset="0"/>
              <a:buNone/>
            </a:pPr>
            <a:endParaRPr lang="en-US" sz="2200" b="0"/>
          </a:p>
          <a:p>
            <a:pPr marL="457200" indent="-457200">
              <a:buFont typeface="Arial" pitchFamily="-1" charset="0"/>
              <a:buNone/>
            </a:pPr>
            <a:endParaRPr lang="en-US" sz="2200" b="0"/>
          </a:p>
          <a:p>
            <a:pPr marL="457200" indent="-457200">
              <a:buFont typeface="Arial" pitchFamily="-1" charset="0"/>
              <a:buAutoNum type="arabicParenBoth"/>
            </a:pPr>
            <a:endParaRPr lang="en-US" sz="2200" b="0"/>
          </a:p>
          <a:p>
            <a:pPr marL="457200" indent="-457200">
              <a:buFont typeface="Arial" pitchFamily="-1" charset="0"/>
              <a:buAutoNum type="arabicParenBoth"/>
            </a:pPr>
            <a:endParaRPr lang="en-US" sz="2200" b="0"/>
          </a:p>
          <a:p>
            <a:pPr marL="914400" lvl="1" indent="-457200">
              <a:buFont typeface="Arial" pitchFamily="-1" charset="0"/>
              <a:buNone/>
            </a:pPr>
            <a:endParaRPr lang="en-US" sz="2200" b="0"/>
          </a:p>
        </p:txBody>
      </p:sp>
      <p:sp>
        <p:nvSpPr>
          <p:cNvPr id="1389571" name="Rectangle 3"/>
          <p:cNvSpPr>
            <a:spLocks noGrp="1" noChangeArrowheads="1"/>
          </p:cNvSpPr>
          <p:nvPr>
            <p:ph type="title"/>
          </p:nvPr>
        </p:nvSpPr>
        <p:spPr>
          <a:xfrm>
            <a:off x="228600" y="0"/>
            <a:ext cx="8229600" cy="1143000"/>
          </a:xfrm>
          <a:noFill/>
          <a:ln/>
        </p:spPr>
        <p:txBody>
          <a:bodyPr/>
          <a:lstStyle/>
          <a:p>
            <a:r>
              <a:rPr lang="en-US" sz="3200"/>
              <a:t>Wang &amp; Mintz (2008): How the model works</a:t>
            </a:r>
          </a:p>
        </p:txBody>
      </p:sp>
      <p:sp>
        <p:nvSpPr>
          <p:cNvPr id="1389572" name="Text Box 4"/>
          <p:cNvSpPr txBox="1">
            <a:spLocks noChangeArrowheads="1"/>
          </p:cNvSpPr>
          <p:nvPr/>
        </p:nvSpPr>
        <p:spPr bwMode="auto">
          <a:xfrm>
            <a:off x="2879725" y="5076825"/>
            <a:ext cx="4081463" cy="457200"/>
          </a:xfrm>
          <a:prstGeom prst="rect">
            <a:avLst/>
          </a:prstGeom>
          <a:noFill/>
          <a:ln w="9525">
            <a:noFill/>
            <a:miter lim="800000"/>
            <a:headEnd/>
            <a:tailEnd/>
          </a:ln>
        </p:spPr>
        <p:txBody>
          <a:bodyPr wrap="none">
            <a:prstTxWarp prst="textNoShape">
              <a:avLst/>
            </a:prstTxWarp>
            <a:spAutoFit/>
          </a:bodyPr>
          <a:lstStyle/>
          <a:p>
            <a:r>
              <a:rPr lang="en-US" b="0">
                <a:solidFill>
                  <a:schemeClr val="tx2"/>
                </a:solidFill>
              </a:rPr>
              <a:t>Processing step 3 (the___to)</a:t>
            </a:r>
          </a:p>
        </p:txBody>
      </p:sp>
      <p:sp>
        <p:nvSpPr>
          <p:cNvPr id="1389573" name="Rectangle 5"/>
          <p:cNvSpPr>
            <a:spLocks noChangeArrowheads="1"/>
          </p:cNvSpPr>
          <p:nvPr/>
        </p:nvSpPr>
        <p:spPr bwMode="auto">
          <a:xfrm>
            <a:off x="457200" y="990600"/>
            <a:ext cx="8382000" cy="1431925"/>
          </a:xfrm>
          <a:prstGeom prst="rect">
            <a:avLst/>
          </a:prstGeom>
          <a:noFill/>
          <a:ln w="9525">
            <a:noFill/>
            <a:miter lim="800000"/>
            <a:headEnd/>
            <a:tailEnd/>
          </a:ln>
        </p:spPr>
        <p:txBody>
          <a:bodyPr>
            <a:prstTxWarp prst="textNoShape">
              <a:avLst/>
            </a:prstTxWarp>
            <a:spAutoFit/>
          </a:bodyPr>
          <a:lstStyle/>
          <a:p>
            <a:pPr marL="457200" indent="-457200">
              <a:buFont typeface="Arial" pitchFamily="-1" charset="0"/>
              <a:buNone/>
            </a:pPr>
            <a:r>
              <a:rPr lang="en-US" sz="2200" b="0"/>
              <a:t>	When a new frame is encountered, the updating depends on whether the memory is already full or not.  If it is not and the frame has not already been encountered, the new frame is added to the memory with activation 1.</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91618" name="Rectangle 2"/>
          <p:cNvSpPr>
            <a:spLocks noChangeArrowheads="1"/>
          </p:cNvSpPr>
          <p:nvPr/>
        </p:nvSpPr>
        <p:spPr bwMode="auto">
          <a:xfrm>
            <a:off x="457200" y="2667000"/>
            <a:ext cx="8382000" cy="3106738"/>
          </a:xfrm>
          <a:prstGeom prst="rect">
            <a:avLst/>
          </a:prstGeom>
          <a:noFill/>
          <a:ln w="9525">
            <a:noFill/>
            <a:miter lim="800000"/>
            <a:headEnd/>
            <a:tailEnd/>
          </a:ln>
        </p:spPr>
        <p:txBody>
          <a:bodyPr>
            <a:prstTxWarp prst="textNoShape">
              <a:avLst/>
            </a:prstTxWarp>
            <a:spAutoFit/>
          </a:bodyPr>
          <a:lstStyle/>
          <a:p>
            <a:pPr marL="457200" indent="-457200">
              <a:buFont typeface="Arial" pitchFamily="-1" charset="0"/>
              <a:buNone/>
            </a:pPr>
            <a:r>
              <a:rPr lang="en-US" sz="2200" b="0"/>
              <a:t>Memory				Activation</a:t>
            </a:r>
          </a:p>
          <a:p>
            <a:pPr marL="457200" indent="-457200">
              <a:buFont typeface="Arial" pitchFamily="-1" charset="0"/>
              <a:buNone/>
            </a:pPr>
            <a:r>
              <a:rPr lang="en-US" sz="2200" b="0">
                <a:solidFill>
                  <a:schemeClr val="accent2"/>
                </a:solidFill>
              </a:rPr>
              <a:t>the___to</a:t>
            </a:r>
            <a:r>
              <a:rPr lang="en-US" sz="2200" b="0">
                <a:solidFill>
                  <a:srgbClr val="C29EF1"/>
                </a:solidFill>
              </a:rPr>
              <a:t>				</a:t>
            </a:r>
            <a:r>
              <a:rPr lang="en-US" sz="2200" b="0"/>
              <a:t>0.9925</a:t>
            </a:r>
            <a:endParaRPr lang="en-US" sz="2200" b="0">
              <a:solidFill>
                <a:srgbClr val="C29EF1"/>
              </a:solidFill>
            </a:endParaRPr>
          </a:p>
          <a:p>
            <a:pPr marL="457200" indent="-457200">
              <a:buFont typeface="Arial" pitchFamily="-1" charset="0"/>
              <a:buNone/>
            </a:pPr>
            <a:r>
              <a:rPr lang="en-US" sz="2200" b="0">
                <a:solidFill>
                  <a:schemeClr val="accent2"/>
                </a:solidFill>
              </a:rPr>
              <a:t>read___story	</a:t>
            </a:r>
            <a:r>
              <a:rPr lang="en-US" sz="2200" b="0">
                <a:solidFill>
                  <a:srgbClr val="C192F6"/>
                </a:solidFill>
              </a:rPr>
              <a:t>			</a:t>
            </a:r>
            <a:r>
              <a:rPr lang="en-US" sz="2200" b="0"/>
              <a:t>0.9850</a:t>
            </a:r>
            <a:endParaRPr lang="en-US" sz="2200" b="0">
              <a:solidFill>
                <a:srgbClr val="C29EF1"/>
              </a:solidFill>
            </a:endParaRPr>
          </a:p>
          <a:p>
            <a:pPr marL="457200" indent="-457200">
              <a:buFont typeface="Arial" pitchFamily="-1" charset="0"/>
              <a:buNone/>
            </a:pPr>
            <a:r>
              <a:rPr lang="en-US" sz="2200" b="0">
                <a:solidFill>
                  <a:schemeClr val="accent2"/>
                </a:solidFill>
              </a:rPr>
              <a:t>you___the</a:t>
            </a:r>
            <a:r>
              <a:rPr lang="en-US" sz="2200" b="0">
                <a:solidFill>
                  <a:srgbClr val="C192F6"/>
                </a:solidFill>
              </a:rPr>
              <a:t>				</a:t>
            </a:r>
            <a:r>
              <a:rPr lang="en-US" sz="2200" b="0"/>
              <a:t>0.9775</a:t>
            </a:r>
          </a:p>
          <a:p>
            <a:pPr marL="457200" indent="-457200">
              <a:buFont typeface="Arial" pitchFamily="-1" charset="0"/>
              <a:buNone/>
            </a:pPr>
            <a:endParaRPr lang="en-US" sz="2200" b="0"/>
          </a:p>
          <a:p>
            <a:pPr marL="457200" indent="-457200">
              <a:buFont typeface="Arial" pitchFamily="-1" charset="0"/>
              <a:buNone/>
            </a:pPr>
            <a:endParaRPr lang="en-US" sz="2200" b="0"/>
          </a:p>
          <a:p>
            <a:pPr marL="457200" indent="-457200">
              <a:buFont typeface="Arial" pitchFamily="-1" charset="0"/>
              <a:buAutoNum type="arabicParenBoth"/>
            </a:pPr>
            <a:endParaRPr lang="en-US" sz="2200" b="0"/>
          </a:p>
          <a:p>
            <a:pPr marL="457200" indent="-457200">
              <a:buFont typeface="Arial" pitchFamily="-1" charset="0"/>
              <a:buAutoNum type="arabicParenBoth"/>
            </a:pPr>
            <a:endParaRPr lang="en-US" sz="2200" b="0"/>
          </a:p>
          <a:p>
            <a:pPr marL="914400" lvl="1" indent="-457200">
              <a:buFont typeface="Arial" pitchFamily="-1" charset="0"/>
              <a:buNone/>
            </a:pPr>
            <a:endParaRPr lang="en-US" sz="2200" b="0"/>
          </a:p>
        </p:txBody>
      </p:sp>
      <p:sp>
        <p:nvSpPr>
          <p:cNvPr id="1391619" name="Rectangle 3"/>
          <p:cNvSpPr>
            <a:spLocks noGrp="1" noChangeArrowheads="1"/>
          </p:cNvSpPr>
          <p:nvPr>
            <p:ph type="title"/>
          </p:nvPr>
        </p:nvSpPr>
        <p:spPr>
          <a:xfrm>
            <a:off x="228600" y="0"/>
            <a:ext cx="8229600" cy="1143000"/>
          </a:xfrm>
          <a:noFill/>
          <a:ln/>
        </p:spPr>
        <p:txBody>
          <a:bodyPr/>
          <a:lstStyle/>
          <a:p>
            <a:r>
              <a:rPr lang="en-US" sz="3200"/>
              <a:t>Wang &amp; Mintz (2008): How the model works</a:t>
            </a:r>
          </a:p>
        </p:txBody>
      </p:sp>
      <p:sp>
        <p:nvSpPr>
          <p:cNvPr id="1391620" name="Text Box 4"/>
          <p:cNvSpPr txBox="1">
            <a:spLocks noChangeArrowheads="1"/>
          </p:cNvSpPr>
          <p:nvPr/>
        </p:nvSpPr>
        <p:spPr bwMode="auto">
          <a:xfrm>
            <a:off x="2879725" y="5076825"/>
            <a:ext cx="2708275" cy="457200"/>
          </a:xfrm>
          <a:prstGeom prst="rect">
            <a:avLst/>
          </a:prstGeom>
          <a:noFill/>
          <a:ln w="9525">
            <a:noFill/>
            <a:miter lim="800000"/>
            <a:headEnd/>
            <a:tailEnd/>
          </a:ln>
        </p:spPr>
        <p:txBody>
          <a:bodyPr wrap="none">
            <a:prstTxWarp prst="textNoShape">
              <a:avLst/>
            </a:prstTxWarp>
            <a:spAutoFit/>
          </a:bodyPr>
          <a:lstStyle/>
          <a:p>
            <a:r>
              <a:rPr lang="en-US" b="0">
                <a:solidFill>
                  <a:schemeClr val="tx2"/>
                </a:solidFill>
              </a:rPr>
              <a:t>Forgetting function</a:t>
            </a:r>
          </a:p>
        </p:txBody>
      </p:sp>
      <p:sp>
        <p:nvSpPr>
          <p:cNvPr id="1391621" name="Rectangle 5"/>
          <p:cNvSpPr>
            <a:spLocks noChangeArrowheads="1"/>
          </p:cNvSpPr>
          <p:nvPr/>
        </p:nvSpPr>
        <p:spPr bwMode="auto">
          <a:xfrm>
            <a:off x="457200" y="990600"/>
            <a:ext cx="8382000" cy="1431925"/>
          </a:xfrm>
          <a:prstGeom prst="rect">
            <a:avLst/>
          </a:prstGeom>
          <a:noFill/>
          <a:ln w="9525">
            <a:noFill/>
            <a:miter lim="800000"/>
            <a:headEnd/>
            <a:tailEnd/>
          </a:ln>
        </p:spPr>
        <p:txBody>
          <a:bodyPr>
            <a:prstTxWarp prst="textNoShape">
              <a:avLst/>
            </a:prstTxWarp>
            <a:spAutoFit/>
          </a:bodyPr>
          <a:lstStyle/>
          <a:p>
            <a:pPr marL="457200" indent="-457200">
              <a:buFont typeface="Arial" pitchFamily="-1" charset="0"/>
              <a:buNone/>
            </a:pPr>
            <a:r>
              <a:rPr lang="en-US" sz="2200" b="0"/>
              <a:t>	When a new frame is encountered, the updating depends on whether the memory is already full or not.  If it is not and the frame has not already been encountered, the new frame is added to the memory with activation 1.</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93666" name="Rectangle 2"/>
          <p:cNvSpPr>
            <a:spLocks noChangeArrowheads="1"/>
          </p:cNvSpPr>
          <p:nvPr/>
        </p:nvSpPr>
        <p:spPr bwMode="auto">
          <a:xfrm>
            <a:off x="457200" y="2667000"/>
            <a:ext cx="8382000" cy="3441700"/>
          </a:xfrm>
          <a:prstGeom prst="rect">
            <a:avLst/>
          </a:prstGeom>
          <a:noFill/>
          <a:ln w="9525">
            <a:noFill/>
            <a:miter lim="800000"/>
            <a:headEnd/>
            <a:tailEnd/>
          </a:ln>
        </p:spPr>
        <p:txBody>
          <a:bodyPr>
            <a:prstTxWarp prst="textNoShape">
              <a:avLst/>
            </a:prstTxWarp>
            <a:spAutoFit/>
          </a:bodyPr>
          <a:lstStyle/>
          <a:p>
            <a:pPr marL="457200" indent="-457200">
              <a:buFont typeface="Arial" pitchFamily="-1" charset="0"/>
              <a:buNone/>
            </a:pPr>
            <a:r>
              <a:rPr lang="en-US" sz="2200" b="0"/>
              <a:t>Memory				Activation</a:t>
            </a:r>
          </a:p>
          <a:p>
            <a:pPr marL="457200" indent="-457200">
              <a:buFont typeface="Arial" pitchFamily="-1" charset="0"/>
              <a:buNone/>
            </a:pPr>
            <a:r>
              <a:rPr lang="en-US" sz="2200" b="0">
                <a:solidFill>
                  <a:schemeClr val="accent2"/>
                </a:solidFill>
              </a:rPr>
              <a:t>story___mommy</a:t>
            </a:r>
            <a:r>
              <a:rPr lang="en-US" sz="2200" b="0"/>
              <a:t>			1.0</a:t>
            </a:r>
            <a:endParaRPr lang="en-US" sz="2200" b="0">
              <a:solidFill>
                <a:srgbClr val="C29EF1"/>
              </a:solidFill>
            </a:endParaRPr>
          </a:p>
          <a:p>
            <a:pPr marL="457200" indent="-457200">
              <a:buFont typeface="Arial" pitchFamily="-1" charset="0"/>
              <a:buNone/>
            </a:pPr>
            <a:r>
              <a:rPr lang="en-US" sz="2200" b="0">
                <a:solidFill>
                  <a:schemeClr val="accent2"/>
                </a:solidFill>
              </a:rPr>
              <a:t>the___to</a:t>
            </a:r>
            <a:r>
              <a:rPr lang="en-US" sz="2200" b="0">
                <a:solidFill>
                  <a:srgbClr val="C29EF1"/>
                </a:solidFill>
              </a:rPr>
              <a:t>				</a:t>
            </a:r>
            <a:r>
              <a:rPr lang="en-US" sz="2200" b="0"/>
              <a:t>0.9925</a:t>
            </a:r>
            <a:endParaRPr lang="en-US" sz="2200" b="0">
              <a:solidFill>
                <a:srgbClr val="C29EF1"/>
              </a:solidFill>
            </a:endParaRPr>
          </a:p>
          <a:p>
            <a:pPr marL="457200" indent="-457200">
              <a:buFont typeface="Arial" pitchFamily="-1" charset="0"/>
              <a:buNone/>
            </a:pPr>
            <a:r>
              <a:rPr lang="en-US" sz="2200" b="0">
                <a:solidFill>
                  <a:schemeClr val="accent2"/>
                </a:solidFill>
              </a:rPr>
              <a:t>read___story</a:t>
            </a:r>
            <a:r>
              <a:rPr lang="en-US" sz="2200" b="0">
                <a:solidFill>
                  <a:srgbClr val="C192F6"/>
                </a:solidFill>
              </a:rPr>
              <a:t>				</a:t>
            </a:r>
            <a:r>
              <a:rPr lang="en-US" sz="2200" b="0"/>
              <a:t>0.9850</a:t>
            </a:r>
            <a:endParaRPr lang="en-US" sz="2200" b="0">
              <a:solidFill>
                <a:srgbClr val="C29EF1"/>
              </a:solidFill>
            </a:endParaRPr>
          </a:p>
          <a:p>
            <a:pPr marL="457200" indent="-457200">
              <a:buFont typeface="Arial" pitchFamily="-1" charset="0"/>
              <a:buNone/>
            </a:pPr>
            <a:r>
              <a:rPr lang="en-US" sz="2200" b="0">
                <a:solidFill>
                  <a:schemeClr val="accent2"/>
                </a:solidFill>
              </a:rPr>
              <a:t>you___the</a:t>
            </a:r>
            <a:r>
              <a:rPr lang="en-US" sz="2200" b="0">
                <a:solidFill>
                  <a:srgbClr val="C192F6"/>
                </a:solidFill>
              </a:rPr>
              <a:t>				</a:t>
            </a:r>
            <a:r>
              <a:rPr lang="en-US" sz="2200" b="0"/>
              <a:t>0.9775</a:t>
            </a:r>
          </a:p>
          <a:p>
            <a:pPr marL="457200" indent="-457200">
              <a:buFont typeface="Arial" pitchFamily="-1" charset="0"/>
              <a:buNone/>
            </a:pPr>
            <a:endParaRPr lang="en-US" sz="2200" b="0"/>
          </a:p>
          <a:p>
            <a:pPr marL="457200" indent="-457200">
              <a:buFont typeface="Arial" pitchFamily="-1" charset="0"/>
              <a:buNone/>
            </a:pPr>
            <a:endParaRPr lang="en-US" sz="2200" b="0"/>
          </a:p>
          <a:p>
            <a:pPr marL="457200" indent="-457200">
              <a:buFont typeface="Arial" pitchFamily="-1" charset="0"/>
              <a:buAutoNum type="arabicParenBoth"/>
            </a:pPr>
            <a:endParaRPr lang="en-US" sz="2200" b="0"/>
          </a:p>
          <a:p>
            <a:pPr marL="457200" indent="-457200">
              <a:buFont typeface="Arial" pitchFamily="-1" charset="0"/>
              <a:buAutoNum type="arabicParenBoth"/>
            </a:pPr>
            <a:endParaRPr lang="en-US" sz="2200" b="0"/>
          </a:p>
          <a:p>
            <a:pPr marL="914400" lvl="1" indent="-457200">
              <a:buFont typeface="Arial" pitchFamily="-1" charset="0"/>
              <a:buNone/>
            </a:pPr>
            <a:endParaRPr lang="en-US" sz="2200" b="0"/>
          </a:p>
        </p:txBody>
      </p:sp>
      <p:sp>
        <p:nvSpPr>
          <p:cNvPr id="1393667" name="Rectangle 3"/>
          <p:cNvSpPr>
            <a:spLocks noGrp="1" noChangeArrowheads="1"/>
          </p:cNvSpPr>
          <p:nvPr>
            <p:ph type="title"/>
          </p:nvPr>
        </p:nvSpPr>
        <p:spPr>
          <a:xfrm>
            <a:off x="228600" y="0"/>
            <a:ext cx="8229600" cy="1143000"/>
          </a:xfrm>
          <a:noFill/>
          <a:ln/>
        </p:spPr>
        <p:txBody>
          <a:bodyPr/>
          <a:lstStyle/>
          <a:p>
            <a:r>
              <a:rPr lang="en-US" sz="3200"/>
              <a:t>Wang &amp; Mintz (2008): How the model works</a:t>
            </a:r>
          </a:p>
        </p:txBody>
      </p:sp>
      <p:sp>
        <p:nvSpPr>
          <p:cNvPr id="1393668" name="Text Box 4"/>
          <p:cNvSpPr txBox="1">
            <a:spLocks noChangeArrowheads="1"/>
          </p:cNvSpPr>
          <p:nvPr/>
        </p:nvSpPr>
        <p:spPr bwMode="auto">
          <a:xfrm>
            <a:off x="2879725" y="5076825"/>
            <a:ext cx="5146675" cy="457200"/>
          </a:xfrm>
          <a:prstGeom prst="rect">
            <a:avLst/>
          </a:prstGeom>
          <a:noFill/>
          <a:ln w="9525">
            <a:noFill/>
            <a:miter lim="800000"/>
            <a:headEnd/>
            <a:tailEnd/>
          </a:ln>
        </p:spPr>
        <p:txBody>
          <a:bodyPr wrap="none">
            <a:prstTxWarp prst="textNoShape">
              <a:avLst/>
            </a:prstTxWarp>
            <a:spAutoFit/>
          </a:bodyPr>
          <a:lstStyle/>
          <a:p>
            <a:r>
              <a:rPr lang="en-US" b="0">
                <a:solidFill>
                  <a:schemeClr val="tx2"/>
                </a:solidFill>
              </a:rPr>
              <a:t>Processing step 4 (story___mommy)</a:t>
            </a:r>
          </a:p>
        </p:txBody>
      </p:sp>
      <p:sp>
        <p:nvSpPr>
          <p:cNvPr id="1393669" name="Rectangle 5"/>
          <p:cNvSpPr>
            <a:spLocks noChangeArrowheads="1"/>
          </p:cNvSpPr>
          <p:nvPr/>
        </p:nvSpPr>
        <p:spPr bwMode="auto">
          <a:xfrm>
            <a:off x="457200" y="990600"/>
            <a:ext cx="8382000" cy="1431925"/>
          </a:xfrm>
          <a:prstGeom prst="rect">
            <a:avLst/>
          </a:prstGeom>
          <a:noFill/>
          <a:ln w="9525">
            <a:noFill/>
            <a:miter lim="800000"/>
            <a:headEnd/>
            <a:tailEnd/>
          </a:ln>
        </p:spPr>
        <p:txBody>
          <a:bodyPr>
            <a:prstTxWarp prst="textNoShape">
              <a:avLst/>
            </a:prstTxWarp>
            <a:spAutoFit/>
          </a:bodyPr>
          <a:lstStyle/>
          <a:p>
            <a:pPr marL="457200" indent="-457200">
              <a:buFont typeface="Arial" pitchFamily="-1" charset="0"/>
              <a:buNone/>
            </a:pPr>
            <a:r>
              <a:rPr lang="en-US" sz="2200" b="0"/>
              <a:t>	When a new frame is encountered, the updating depends on whether the memory is already full or not.  If it is not and the frame has not already been encountered, the new frame is added to the memory with activation 1.</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95714" name="Rectangle 2"/>
          <p:cNvSpPr>
            <a:spLocks noChangeArrowheads="1"/>
          </p:cNvSpPr>
          <p:nvPr/>
        </p:nvSpPr>
        <p:spPr bwMode="auto">
          <a:xfrm>
            <a:off x="457200" y="2667000"/>
            <a:ext cx="8382000" cy="3441700"/>
          </a:xfrm>
          <a:prstGeom prst="rect">
            <a:avLst/>
          </a:prstGeom>
          <a:noFill/>
          <a:ln w="9525">
            <a:noFill/>
            <a:miter lim="800000"/>
            <a:headEnd/>
            <a:tailEnd/>
          </a:ln>
        </p:spPr>
        <p:txBody>
          <a:bodyPr>
            <a:prstTxWarp prst="textNoShape">
              <a:avLst/>
            </a:prstTxWarp>
            <a:spAutoFit/>
          </a:bodyPr>
          <a:lstStyle/>
          <a:p>
            <a:pPr marL="457200" indent="-457200">
              <a:buFont typeface="Arial" pitchFamily="-1" charset="0"/>
              <a:buNone/>
            </a:pPr>
            <a:r>
              <a:rPr lang="en-US" sz="2200" b="0"/>
              <a:t>Memory				Activation</a:t>
            </a:r>
          </a:p>
          <a:p>
            <a:pPr marL="457200" indent="-457200">
              <a:buFont typeface="Arial" pitchFamily="-1" charset="0"/>
              <a:buNone/>
            </a:pPr>
            <a:r>
              <a:rPr lang="en-US" sz="2200" b="0">
                <a:solidFill>
                  <a:schemeClr val="accent2"/>
                </a:solidFill>
              </a:rPr>
              <a:t>story___mommy</a:t>
            </a:r>
            <a:r>
              <a:rPr lang="en-US" sz="2200" b="0"/>
              <a:t>			0.9925</a:t>
            </a:r>
            <a:endParaRPr lang="en-US" sz="2200" b="0">
              <a:solidFill>
                <a:srgbClr val="C29EF1"/>
              </a:solidFill>
            </a:endParaRPr>
          </a:p>
          <a:p>
            <a:pPr marL="457200" indent="-457200">
              <a:buFont typeface="Arial" pitchFamily="-1" charset="0"/>
              <a:buNone/>
            </a:pPr>
            <a:r>
              <a:rPr lang="en-US" sz="2200" b="0">
                <a:solidFill>
                  <a:schemeClr val="accent2"/>
                </a:solidFill>
              </a:rPr>
              <a:t>the___to</a:t>
            </a:r>
            <a:r>
              <a:rPr lang="en-US" sz="2200" b="0">
                <a:solidFill>
                  <a:srgbClr val="C29EF1"/>
                </a:solidFill>
              </a:rPr>
              <a:t>				</a:t>
            </a:r>
            <a:r>
              <a:rPr lang="en-US" sz="2200" b="0"/>
              <a:t>0.9850</a:t>
            </a:r>
            <a:endParaRPr lang="en-US" sz="2200" b="0">
              <a:solidFill>
                <a:srgbClr val="C29EF1"/>
              </a:solidFill>
            </a:endParaRPr>
          </a:p>
          <a:p>
            <a:pPr marL="457200" indent="-457200">
              <a:buFont typeface="Arial" pitchFamily="-1" charset="0"/>
              <a:buNone/>
            </a:pPr>
            <a:r>
              <a:rPr lang="en-US" sz="2200" b="0">
                <a:solidFill>
                  <a:schemeClr val="accent2"/>
                </a:solidFill>
              </a:rPr>
              <a:t>read___story</a:t>
            </a:r>
            <a:r>
              <a:rPr lang="en-US" sz="2200" b="0">
                <a:solidFill>
                  <a:srgbClr val="C192F6"/>
                </a:solidFill>
              </a:rPr>
              <a:t>				</a:t>
            </a:r>
            <a:r>
              <a:rPr lang="en-US" sz="2200" b="0"/>
              <a:t>0.9775</a:t>
            </a:r>
            <a:endParaRPr lang="en-US" sz="2200" b="0">
              <a:solidFill>
                <a:srgbClr val="C29EF1"/>
              </a:solidFill>
            </a:endParaRPr>
          </a:p>
          <a:p>
            <a:pPr marL="457200" indent="-457200">
              <a:buFont typeface="Arial" pitchFamily="-1" charset="0"/>
              <a:buNone/>
            </a:pPr>
            <a:r>
              <a:rPr lang="en-US" sz="2200" b="0">
                <a:solidFill>
                  <a:schemeClr val="accent2"/>
                </a:solidFill>
              </a:rPr>
              <a:t>you___the</a:t>
            </a:r>
            <a:r>
              <a:rPr lang="en-US" sz="2200" b="0">
                <a:solidFill>
                  <a:srgbClr val="C192F6"/>
                </a:solidFill>
              </a:rPr>
              <a:t>				</a:t>
            </a:r>
            <a:r>
              <a:rPr lang="en-US" sz="2200" b="0"/>
              <a:t>0.9700</a:t>
            </a:r>
          </a:p>
          <a:p>
            <a:pPr marL="457200" indent="-457200">
              <a:buFont typeface="Arial" pitchFamily="-1" charset="0"/>
              <a:buNone/>
            </a:pPr>
            <a:endParaRPr lang="en-US" sz="2200" b="0"/>
          </a:p>
          <a:p>
            <a:pPr marL="457200" indent="-457200">
              <a:buFont typeface="Arial" pitchFamily="-1" charset="0"/>
              <a:buNone/>
            </a:pPr>
            <a:endParaRPr lang="en-US" sz="2200" b="0"/>
          </a:p>
          <a:p>
            <a:pPr marL="457200" indent="-457200">
              <a:buFont typeface="Arial" pitchFamily="-1" charset="0"/>
              <a:buAutoNum type="arabicParenBoth"/>
            </a:pPr>
            <a:endParaRPr lang="en-US" sz="2200" b="0"/>
          </a:p>
          <a:p>
            <a:pPr marL="457200" indent="-457200">
              <a:buFont typeface="Arial" pitchFamily="-1" charset="0"/>
              <a:buAutoNum type="arabicParenBoth"/>
            </a:pPr>
            <a:endParaRPr lang="en-US" sz="2200" b="0"/>
          </a:p>
          <a:p>
            <a:pPr marL="914400" lvl="1" indent="-457200">
              <a:buFont typeface="Arial" pitchFamily="-1" charset="0"/>
              <a:buNone/>
            </a:pPr>
            <a:endParaRPr lang="en-US" sz="2200" b="0"/>
          </a:p>
        </p:txBody>
      </p:sp>
      <p:sp>
        <p:nvSpPr>
          <p:cNvPr id="1395715" name="Rectangle 3"/>
          <p:cNvSpPr>
            <a:spLocks noGrp="1" noChangeArrowheads="1"/>
          </p:cNvSpPr>
          <p:nvPr>
            <p:ph type="title"/>
          </p:nvPr>
        </p:nvSpPr>
        <p:spPr>
          <a:xfrm>
            <a:off x="228600" y="0"/>
            <a:ext cx="8229600" cy="1143000"/>
          </a:xfrm>
          <a:noFill/>
          <a:ln/>
        </p:spPr>
        <p:txBody>
          <a:bodyPr/>
          <a:lstStyle/>
          <a:p>
            <a:r>
              <a:rPr lang="en-US" sz="3200"/>
              <a:t>Wang &amp; Mintz (2008): How the model works</a:t>
            </a:r>
          </a:p>
        </p:txBody>
      </p:sp>
      <p:sp>
        <p:nvSpPr>
          <p:cNvPr id="1395716" name="Text Box 4"/>
          <p:cNvSpPr txBox="1">
            <a:spLocks noChangeArrowheads="1"/>
          </p:cNvSpPr>
          <p:nvPr/>
        </p:nvSpPr>
        <p:spPr bwMode="auto">
          <a:xfrm>
            <a:off x="2879725" y="5076825"/>
            <a:ext cx="2708275" cy="457200"/>
          </a:xfrm>
          <a:prstGeom prst="rect">
            <a:avLst/>
          </a:prstGeom>
          <a:noFill/>
          <a:ln w="9525">
            <a:noFill/>
            <a:miter lim="800000"/>
            <a:headEnd/>
            <a:tailEnd/>
          </a:ln>
        </p:spPr>
        <p:txBody>
          <a:bodyPr wrap="none">
            <a:prstTxWarp prst="textNoShape">
              <a:avLst/>
            </a:prstTxWarp>
            <a:spAutoFit/>
          </a:bodyPr>
          <a:lstStyle/>
          <a:p>
            <a:r>
              <a:rPr lang="en-US" b="0">
                <a:solidFill>
                  <a:schemeClr val="tx2"/>
                </a:solidFill>
              </a:rPr>
              <a:t>Forgetting function</a:t>
            </a:r>
          </a:p>
        </p:txBody>
      </p:sp>
      <p:sp>
        <p:nvSpPr>
          <p:cNvPr id="1395717" name="Rectangle 5"/>
          <p:cNvSpPr>
            <a:spLocks noChangeArrowheads="1"/>
          </p:cNvSpPr>
          <p:nvPr/>
        </p:nvSpPr>
        <p:spPr bwMode="auto">
          <a:xfrm>
            <a:off x="457200" y="990600"/>
            <a:ext cx="8382000" cy="1431925"/>
          </a:xfrm>
          <a:prstGeom prst="rect">
            <a:avLst/>
          </a:prstGeom>
          <a:noFill/>
          <a:ln w="9525">
            <a:noFill/>
            <a:miter lim="800000"/>
            <a:headEnd/>
            <a:tailEnd/>
          </a:ln>
        </p:spPr>
        <p:txBody>
          <a:bodyPr>
            <a:prstTxWarp prst="textNoShape">
              <a:avLst/>
            </a:prstTxWarp>
            <a:spAutoFit/>
          </a:bodyPr>
          <a:lstStyle/>
          <a:p>
            <a:pPr marL="457200" indent="-457200">
              <a:buFont typeface="Arial" pitchFamily="-1" charset="0"/>
              <a:buNone/>
            </a:pPr>
            <a:r>
              <a:rPr lang="en-US" sz="2200" b="0"/>
              <a:t>	When a new frame is encountered, the updating depends on whether the memory is already full or not.  If it is not and the frame has not already been encountered, the new frame is added to the memory with activation 1.</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97762" name="Rectangle 2"/>
          <p:cNvSpPr>
            <a:spLocks noChangeArrowheads="1"/>
          </p:cNvSpPr>
          <p:nvPr/>
        </p:nvSpPr>
        <p:spPr bwMode="auto">
          <a:xfrm>
            <a:off x="457200" y="2667000"/>
            <a:ext cx="8382000" cy="3441700"/>
          </a:xfrm>
          <a:prstGeom prst="rect">
            <a:avLst/>
          </a:prstGeom>
          <a:noFill/>
          <a:ln w="9525">
            <a:noFill/>
            <a:miter lim="800000"/>
            <a:headEnd/>
            <a:tailEnd/>
          </a:ln>
        </p:spPr>
        <p:txBody>
          <a:bodyPr>
            <a:prstTxWarp prst="textNoShape">
              <a:avLst/>
            </a:prstTxWarp>
            <a:spAutoFit/>
          </a:bodyPr>
          <a:lstStyle/>
          <a:p>
            <a:pPr marL="457200" indent="-457200">
              <a:buFont typeface="Arial" pitchFamily="-1" charset="0"/>
              <a:buNone/>
            </a:pPr>
            <a:r>
              <a:rPr lang="en-US" sz="2200" b="0"/>
              <a:t>Memory				Activation</a:t>
            </a:r>
          </a:p>
          <a:p>
            <a:pPr marL="457200" indent="-457200">
              <a:buFont typeface="Arial" pitchFamily="-1" charset="0"/>
              <a:buNone/>
            </a:pPr>
            <a:r>
              <a:rPr lang="en-US" sz="2200" b="0">
                <a:solidFill>
                  <a:schemeClr val="accent2"/>
                </a:solidFill>
              </a:rPr>
              <a:t>story___mommy</a:t>
            </a:r>
            <a:r>
              <a:rPr lang="en-US" sz="2200" b="0"/>
              <a:t>			0.9925</a:t>
            </a:r>
            <a:endParaRPr lang="en-US" sz="2200" b="0">
              <a:solidFill>
                <a:srgbClr val="C29EF1"/>
              </a:solidFill>
            </a:endParaRPr>
          </a:p>
          <a:p>
            <a:pPr marL="457200" indent="-457200">
              <a:buFont typeface="Arial" pitchFamily="-1" charset="0"/>
              <a:buNone/>
            </a:pPr>
            <a:r>
              <a:rPr lang="en-US" sz="2200" b="0">
                <a:solidFill>
                  <a:schemeClr val="accent2"/>
                </a:solidFill>
              </a:rPr>
              <a:t>the___to</a:t>
            </a:r>
            <a:r>
              <a:rPr lang="en-US" sz="2200" b="0">
                <a:solidFill>
                  <a:srgbClr val="C29EF1"/>
                </a:solidFill>
              </a:rPr>
              <a:t>				</a:t>
            </a:r>
            <a:r>
              <a:rPr lang="en-US" sz="2200" b="0"/>
              <a:t>0.9850</a:t>
            </a:r>
            <a:endParaRPr lang="en-US" sz="2200" b="0">
              <a:solidFill>
                <a:srgbClr val="C29EF1"/>
              </a:solidFill>
            </a:endParaRPr>
          </a:p>
          <a:p>
            <a:pPr marL="457200" indent="-457200">
              <a:buFont typeface="Arial" pitchFamily="-1" charset="0"/>
              <a:buNone/>
            </a:pPr>
            <a:r>
              <a:rPr lang="en-US" sz="2200" b="0">
                <a:solidFill>
                  <a:schemeClr val="accent2"/>
                </a:solidFill>
              </a:rPr>
              <a:t>read___story</a:t>
            </a:r>
            <a:r>
              <a:rPr lang="en-US" sz="2200" b="0">
                <a:solidFill>
                  <a:srgbClr val="C192F6"/>
                </a:solidFill>
              </a:rPr>
              <a:t>				</a:t>
            </a:r>
            <a:r>
              <a:rPr lang="en-US" sz="2200" b="0"/>
              <a:t>0.9775</a:t>
            </a:r>
            <a:endParaRPr lang="en-US" sz="2200" b="0">
              <a:solidFill>
                <a:srgbClr val="C29EF1"/>
              </a:solidFill>
            </a:endParaRPr>
          </a:p>
          <a:p>
            <a:pPr marL="457200" indent="-457200">
              <a:buFont typeface="Arial" pitchFamily="-1" charset="0"/>
              <a:buNone/>
            </a:pPr>
            <a:r>
              <a:rPr lang="en-US" sz="2200" b="0">
                <a:solidFill>
                  <a:schemeClr val="accent2"/>
                </a:solidFill>
              </a:rPr>
              <a:t>you___the</a:t>
            </a:r>
            <a:r>
              <a:rPr lang="en-US" sz="2200" b="0">
                <a:solidFill>
                  <a:srgbClr val="C192F6"/>
                </a:solidFill>
              </a:rPr>
              <a:t>				</a:t>
            </a:r>
            <a:r>
              <a:rPr lang="en-US" sz="2200" b="0"/>
              <a:t>0.9700</a:t>
            </a:r>
          </a:p>
          <a:p>
            <a:pPr marL="457200" indent="-457200">
              <a:buFont typeface="Arial" pitchFamily="-1" charset="0"/>
              <a:buNone/>
            </a:pPr>
            <a:endParaRPr lang="en-US" sz="2200" b="0"/>
          </a:p>
          <a:p>
            <a:pPr marL="457200" indent="-457200">
              <a:buFont typeface="Arial" pitchFamily="-1" charset="0"/>
              <a:buNone/>
            </a:pPr>
            <a:endParaRPr lang="en-US" sz="2200" b="0"/>
          </a:p>
          <a:p>
            <a:pPr marL="457200" indent="-457200">
              <a:buFont typeface="Arial" pitchFamily="-1" charset="0"/>
              <a:buAutoNum type="arabicParenBoth"/>
            </a:pPr>
            <a:endParaRPr lang="en-US" sz="2200" b="0"/>
          </a:p>
          <a:p>
            <a:pPr marL="457200" indent="-457200">
              <a:buFont typeface="Arial" pitchFamily="-1" charset="0"/>
              <a:buAutoNum type="arabicParenBoth"/>
            </a:pPr>
            <a:endParaRPr lang="en-US" sz="2200" b="0"/>
          </a:p>
          <a:p>
            <a:pPr marL="914400" lvl="1" indent="-457200">
              <a:buFont typeface="Arial" pitchFamily="-1" charset="0"/>
              <a:buNone/>
            </a:pPr>
            <a:endParaRPr lang="en-US" sz="2200" b="0"/>
          </a:p>
        </p:txBody>
      </p:sp>
      <p:sp>
        <p:nvSpPr>
          <p:cNvPr id="1397763" name="Rectangle 3"/>
          <p:cNvSpPr>
            <a:spLocks noGrp="1" noChangeArrowheads="1"/>
          </p:cNvSpPr>
          <p:nvPr>
            <p:ph type="title"/>
          </p:nvPr>
        </p:nvSpPr>
        <p:spPr>
          <a:xfrm>
            <a:off x="228600" y="0"/>
            <a:ext cx="8229600" cy="1143000"/>
          </a:xfrm>
          <a:noFill/>
          <a:ln/>
        </p:spPr>
        <p:txBody>
          <a:bodyPr/>
          <a:lstStyle/>
          <a:p>
            <a:r>
              <a:rPr lang="en-US" sz="3200"/>
              <a:t>Wang &amp; Mintz (2008): How the model works</a:t>
            </a:r>
          </a:p>
        </p:txBody>
      </p:sp>
      <p:sp>
        <p:nvSpPr>
          <p:cNvPr id="1397764" name="Text Box 4"/>
          <p:cNvSpPr txBox="1">
            <a:spLocks noChangeArrowheads="1"/>
          </p:cNvSpPr>
          <p:nvPr/>
        </p:nvSpPr>
        <p:spPr bwMode="auto">
          <a:xfrm>
            <a:off x="2879725" y="5076825"/>
            <a:ext cx="4572000" cy="457200"/>
          </a:xfrm>
          <a:prstGeom prst="rect">
            <a:avLst/>
          </a:prstGeom>
          <a:noFill/>
          <a:ln w="9525">
            <a:noFill/>
            <a:miter lim="800000"/>
            <a:headEnd/>
            <a:tailEnd/>
          </a:ln>
        </p:spPr>
        <p:txBody>
          <a:bodyPr wrap="none">
            <a:prstTxWarp prst="textNoShape">
              <a:avLst/>
            </a:prstTxWarp>
            <a:spAutoFit/>
          </a:bodyPr>
          <a:lstStyle/>
          <a:p>
            <a:r>
              <a:rPr lang="en-US" b="0">
                <a:solidFill>
                  <a:schemeClr val="tx2"/>
                </a:solidFill>
              </a:rPr>
              <a:t>Processing step 5: (you____the)</a:t>
            </a:r>
          </a:p>
        </p:txBody>
      </p:sp>
      <p:sp>
        <p:nvSpPr>
          <p:cNvPr id="1397765" name="Rectangle 5"/>
          <p:cNvSpPr>
            <a:spLocks noChangeArrowheads="1"/>
          </p:cNvSpPr>
          <p:nvPr/>
        </p:nvSpPr>
        <p:spPr bwMode="auto">
          <a:xfrm>
            <a:off x="457200" y="990600"/>
            <a:ext cx="8382000" cy="762000"/>
          </a:xfrm>
          <a:prstGeom prst="rect">
            <a:avLst/>
          </a:prstGeom>
          <a:noFill/>
          <a:ln w="9525">
            <a:noFill/>
            <a:miter lim="800000"/>
            <a:headEnd/>
            <a:tailEnd/>
          </a:ln>
        </p:spPr>
        <p:txBody>
          <a:bodyPr>
            <a:prstTxWarp prst="textNoShape">
              <a:avLst/>
            </a:prstTxWarp>
            <a:spAutoFit/>
          </a:bodyPr>
          <a:lstStyle/>
          <a:p>
            <a:pPr marL="457200" indent="-457200">
              <a:buFont typeface="Arial" pitchFamily="-1" charset="0"/>
              <a:buNone/>
            </a:pPr>
            <a:r>
              <a:rPr lang="en-US" sz="2200" b="0"/>
              <a:t>	If the frame is already in memory because it was already encountered, activation for that frame increases by 1.</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99810" name="Rectangle 2"/>
          <p:cNvSpPr>
            <a:spLocks noChangeArrowheads="1"/>
          </p:cNvSpPr>
          <p:nvPr/>
        </p:nvSpPr>
        <p:spPr bwMode="auto">
          <a:xfrm>
            <a:off x="457200" y="2667000"/>
            <a:ext cx="8382000" cy="3441700"/>
          </a:xfrm>
          <a:prstGeom prst="rect">
            <a:avLst/>
          </a:prstGeom>
          <a:noFill/>
          <a:ln w="9525">
            <a:noFill/>
            <a:miter lim="800000"/>
            <a:headEnd/>
            <a:tailEnd/>
          </a:ln>
        </p:spPr>
        <p:txBody>
          <a:bodyPr>
            <a:prstTxWarp prst="textNoShape">
              <a:avLst/>
            </a:prstTxWarp>
            <a:spAutoFit/>
          </a:bodyPr>
          <a:lstStyle/>
          <a:p>
            <a:pPr marL="457200" indent="-457200">
              <a:buFont typeface="Arial" pitchFamily="-1" charset="0"/>
              <a:buNone/>
            </a:pPr>
            <a:r>
              <a:rPr lang="en-US" sz="2200" b="0"/>
              <a:t>Memory				Activation</a:t>
            </a:r>
          </a:p>
          <a:p>
            <a:pPr marL="457200" indent="-457200">
              <a:buFont typeface="Arial" pitchFamily="-1" charset="0"/>
              <a:buNone/>
            </a:pPr>
            <a:r>
              <a:rPr lang="en-US" sz="2200" b="0">
                <a:solidFill>
                  <a:schemeClr val="accent2"/>
                </a:solidFill>
              </a:rPr>
              <a:t>story___mommy</a:t>
            </a:r>
            <a:r>
              <a:rPr lang="en-US" sz="2200" b="0"/>
              <a:t>			0.9925</a:t>
            </a:r>
            <a:endParaRPr lang="en-US" sz="2200" b="0">
              <a:solidFill>
                <a:srgbClr val="C29EF1"/>
              </a:solidFill>
            </a:endParaRPr>
          </a:p>
          <a:p>
            <a:pPr marL="457200" indent="-457200">
              <a:buFont typeface="Arial" pitchFamily="-1" charset="0"/>
              <a:buNone/>
            </a:pPr>
            <a:r>
              <a:rPr lang="en-US" sz="2200" b="0">
                <a:solidFill>
                  <a:schemeClr val="accent2"/>
                </a:solidFill>
              </a:rPr>
              <a:t>the___to</a:t>
            </a:r>
            <a:r>
              <a:rPr lang="en-US" sz="2200" b="0">
                <a:solidFill>
                  <a:srgbClr val="C29EF1"/>
                </a:solidFill>
              </a:rPr>
              <a:t>				</a:t>
            </a:r>
            <a:r>
              <a:rPr lang="en-US" sz="2200" b="0"/>
              <a:t>0.9850</a:t>
            </a:r>
            <a:endParaRPr lang="en-US" sz="2200" b="0">
              <a:solidFill>
                <a:srgbClr val="C29EF1"/>
              </a:solidFill>
            </a:endParaRPr>
          </a:p>
          <a:p>
            <a:pPr marL="457200" indent="-457200">
              <a:buFont typeface="Arial" pitchFamily="-1" charset="0"/>
              <a:buNone/>
            </a:pPr>
            <a:r>
              <a:rPr lang="en-US" sz="2200" b="0">
                <a:solidFill>
                  <a:schemeClr val="accent2"/>
                </a:solidFill>
              </a:rPr>
              <a:t>read___story</a:t>
            </a:r>
            <a:r>
              <a:rPr lang="en-US" sz="2200" b="0">
                <a:solidFill>
                  <a:srgbClr val="C192F6"/>
                </a:solidFill>
              </a:rPr>
              <a:t>				</a:t>
            </a:r>
            <a:r>
              <a:rPr lang="en-US" sz="2200" b="0"/>
              <a:t>0.9775</a:t>
            </a:r>
            <a:endParaRPr lang="en-US" sz="2200" b="0">
              <a:solidFill>
                <a:srgbClr val="C29EF1"/>
              </a:solidFill>
            </a:endParaRPr>
          </a:p>
          <a:p>
            <a:pPr marL="457200" indent="-457200">
              <a:buFont typeface="Arial" pitchFamily="-1" charset="0"/>
              <a:buNone/>
            </a:pPr>
            <a:r>
              <a:rPr lang="en-US" sz="2200" b="0">
                <a:solidFill>
                  <a:schemeClr val="tx2"/>
                </a:solidFill>
              </a:rPr>
              <a:t>you___the</a:t>
            </a:r>
            <a:r>
              <a:rPr lang="en-US" sz="2200" b="0">
                <a:solidFill>
                  <a:srgbClr val="C192F6"/>
                </a:solidFill>
              </a:rPr>
              <a:t>				</a:t>
            </a:r>
            <a:r>
              <a:rPr lang="en-US" sz="2200" b="0">
                <a:solidFill>
                  <a:schemeClr val="tx2"/>
                </a:solidFill>
              </a:rPr>
              <a:t>1.9700</a:t>
            </a:r>
            <a:endParaRPr lang="en-US" sz="2200" b="0"/>
          </a:p>
          <a:p>
            <a:pPr marL="457200" indent="-457200">
              <a:buFont typeface="Arial" pitchFamily="-1" charset="0"/>
              <a:buNone/>
            </a:pPr>
            <a:endParaRPr lang="en-US" sz="2200" b="0"/>
          </a:p>
          <a:p>
            <a:pPr marL="457200" indent="-457200">
              <a:buFont typeface="Arial" pitchFamily="-1" charset="0"/>
              <a:buNone/>
            </a:pPr>
            <a:endParaRPr lang="en-US" sz="2200" b="0"/>
          </a:p>
          <a:p>
            <a:pPr marL="457200" indent="-457200">
              <a:buFont typeface="Arial" pitchFamily="-1" charset="0"/>
              <a:buAutoNum type="arabicParenBoth"/>
            </a:pPr>
            <a:endParaRPr lang="en-US" sz="2200" b="0"/>
          </a:p>
          <a:p>
            <a:pPr marL="457200" indent="-457200">
              <a:buFont typeface="Arial" pitchFamily="-1" charset="0"/>
              <a:buAutoNum type="arabicParenBoth"/>
            </a:pPr>
            <a:endParaRPr lang="en-US" sz="2200" b="0"/>
          </a:p>
          <a:p>
            <a:pPr marL="914400" lvl="1" indent="-457200">
              <a:buFont typeface="Arial" pitchFamily="-1" charset="0"/>
              <a:buNone/>
            </a:pPr>
            <a:endParaRPr lang="en-US" sz="2200" b="0"/>
          </a:p>
        </p:txBody>
      </p:sp>
      <p:sp>
        <p:nvSpPr>
          <p:cNvPr id="1399811" name="Rectangle 3"/>
          <p:cNvSpPr>
            <a:spLocks noGrp="1" noChangeArrowheads="1"/>
          </p:cNvSpPr>
          <p:nvPr>
            <p:ph type="title"/>
          </p:nvPr>
        </p:nvSpPr>
        <p:spPr>
          <a:xfrm>
            <a:off x="228600" y="0"/>
            <a:ext cx="8229600" cy="1143000"/>
          </a:xfrm>
          <a:noFill/>
          <a:ln/>
        </p:spPr>
        <p:txBody>
          <a:bodyPr/>
          <a:lstStyle/>
          <a:p>
            <a:r>
              <a:rPr lang="en-US" sz="3200"/>
              <a:t>Wang &amp; Mintz (2008): How the model works</a:t>
            </a:r>
          </a:p>
        </p:txBody>
      </p:sp>
      <p:sp>
        <p:nvSpPr>
          <p:cNvPr id="1399812" name="Text Box 4"/>
          <p:cNvSpPr txBox="1">
            <a:spLocks noChangeArrowheads="1"/>
          </p:cNvSpPr>
          <p:nvPr/>
        </p:nvSpPr>
        <p:spPr bwMode="auto">
          <a:xfrm>
            <a:off x="2879725" y="5076825"/>
            <a:ext cx="4572000" cy="457200"/>
          </a:xfrm>
          <a:prstGeom prst="rect">
            <a:avLst/>
          </a:prstGeom>
          <a:noFill/>
          <a:ln w="9525">
            <a:noFill/>
            <a:miter lim="800000"/>
            <a:headEnd/>
            <a:tailEnd/>
          </a:ln>
        </p:spPr>
        <p:txBody>
          <a:bodyPr wrap="none">
            <a:prstTxWarp prst="textNoShape">
              <a:avLst/>
            </a:prstTxWarp>
            <a:spAutoFit/>
          </a:bodyPr>
          <a:lstStyle/>
          <a:p>
            <a:r>
              <a:rPr lang="en-US" b="0">
                <a:solidFill>
                  <a:schemeClr val="tx2"/>
                </a:solidFill>
              </a:rPr>
              <a:t>Processing step 5: (you____the)</a:t>
            </a:r>
          </a:p>
        </p:txBody>
      </p:sp>
      <p:sp>
        <p:nvSpPr>
          <p:cNvPr id="1399813" name="Rectangle 5"/>
          <p:cNvSpPr>
            <a:spLocks noChangeArrowheads="1"/>
          </p:cNvSpPr>
          <p:nvPr/>
        </p:nvSpPr>
        <p:spPr bwMode="auto">
          <a:xfrm>
            <a:off x="457200" y="990600"/>
            <a:ext cx="8382000" cy="762000"/>
          </a:xfrm>
          <a:prstGeom prst="rect">
            <a:avLst/>
          </a:prstGeom>
          <a:noFill/>
          <a:ln w="9525">
            <a:noFill/>
            <a:miter lim="800000"/>
            <a:headEnd/>
            <a:tailEnd/>
          </a:ln>
        </p:spPr>
        <p:txBody>
          <a:bodyPr>
            <a:prstTxWarp prst="textNoShape">
              <a:avLst/>
            </a:prstTxWarp>
            <a:spAutoFit/>
          </a:bodyPr>
          <a:lstStyle/>
          <a:p>
            <a:pPr marL="457200" indent="-457200">
              <a:buFont typeface="Arial" pitchFamily="-1" charset="0"/>
              <a:buNone/>
            </a:pPr>
            <a:r>
              <a:rPr lang="en-US" sz="2200" b="0"/>
              <a:t>	If the frame is already in memory because it was already encountered, activation for that frame increases by 1.</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01858" name="Rectangle 2"/>
          <p:cNvSpPr>
            <a:spLocks noChangeArrowheads="1"/>
          </p:cNvSpPr>
          <p:nvPr/>
        </p:nvSpPr>
        <p:spPr bwMode="auto">
          <a:xfrm>
            <a:off x="457200" y="2667000"/>
            <a:ext cx="8382000" cy="2101850"/>
          </a:xfrm>
          <a:prstGeom prst="rect">
            <a:avLst/>
          </a:prstGeom>
          <a:noFill/>
          <a:ln w="9525">
            <a:noFill/>
            <a:miter lim="800000"/>
            <a:headEnd/>
            <a:tailEnd/>
          </a:ln>
        </p:spPr>
        <p:txBody>
          <a:bodyPr>
            <a:prstTxWarp prst="textNoShape">
              <a:avLst/>
            </a:prstTxWarp>
            <a:spAutoFit/>
          </a:bodyPr>
          <a:lstStyle/>
          <a:p>
            <a:pPr marL="457200" indent="-457200">
              <a:buFont typeface="Arial" pitchFamily="-1" charset="0"/>
              <a:buNone/>
            </a:pPr>
            <a:r>
              <a:rPr lang="en-US" sz="2200" b="0"/>
              <a:t>Memory				Activation</a:t>
            </a:r>
          </a:p>
          <a:p>
            <a:pPr marL="457200" indent="-457200">
              <a:buFont typeface="Arial" pitchFamily="-1" charset="0"/>
              <a:buNone/>
            </a:pPr>
            <a:r>
              <a:rPr lang="en-US" sz="2200" b="0">
                <a:solidFill>
                  <a:schemeClr val="tx2"/>
                </a:solidFill>
              </a:rPr>
              <a:t>you___the</a:t>
            </a:r>
            <a:r>
              <a:rPr lang="en-US" sz="2200" b="0">
                <a:solidFill>
                  <a:srgbClr val="C192F6"/>
                </a:solidFill>
              </a:rPr>
              <a:t>				</a:t>
            </a:r>
            <a:r>
              <a:rPr lang="en-US" sz="2200" b="0"/>
              <a:t>1.9700</a:t>
            </a:r>
            <a:endParaRPr lang="en-US" sz="2200" b="0">
              <a:solidFill>
                <a:srgbClr val="C29EF1"/>
              </a:solidFill>
            </a:endParaRPr>
          </a:p>
          <a:p>
            <a:pPr marL="457200" indent="-457200">
              <a:buFont typeface="Arial" pitchFamily="-1" charset="0"/>
              <a:buNone/>
            </a:pPr>
            <a:r>
              <a:rPr lang="en-US" sz="2200" b="0">
                <a:solidFill>
                  <a:schemeClr val="accent2"/>
                </a:solidFill>
              </a:rPr>
              <a:t>story___mommy</a:t>
            </a:r>
            <a:r>
              <a:rPr lang="en-US" sz="2200" b="0"/>
              <a:t>			0.9925</a:t>
            </a:r>
            <a:endParaRPr lang="en-US" sz="2200" b="0">
              <a:solidFill>
                <a:srgbClr val="C29EF1"/>
              </a:solidFill>
            </a:endParaRPr>
          </a:p>
          <a:p>
            <a:pPr marL="457200" indent="-457200">
              <a:buFont typeface="Arial" pitchFamily="-1" charset="0"/>
              <a:buNone/>
            </a:pPr>
            <a:r>
              <a:rPr lang="en-US" sz="2200" b="0">
                <a:solidFill>
                  <a:schemeClr val="accent2"/>
                </a:solidFill>
              </a:rPr>
              <a:t>the___to</a:t>
            </a:r>
            <a:r>
              <a:rPr lang="en-US" sz="2200" b="0">
                <a:solidFill>
                  <a:srgbClr val="C29EF1"/>
                </a:solidFill>
              </a:rPr>
              <a:t>				</a:t>
            </a:r>
            <a:r>
              <a:rPr lang="en-US" sz="2200" b="0"/>
              <a:t>0.9850</a:t>
            </a:r>
            <a:endParaRPr lang="en-US" sz="2200" b="0">
              <a:solidFill>
                <a:srgbClr val="C29EF1"/>
              </a:solidFill>
            </a:endParaRPr>
          </a:p>
          <a:p>
            <a:pPr marL="457200" indent="-457200">
              <a:buFont typeface="Arial" pitchFamily="-1" charset="0"/>
              <a:buNone/>
            </a:pPr>
            <a:r>
              <a:rPr lang="en-US" sz="2200" b="0">
                <a:solidFill>
                  <a:schemeClr val="accent2"/>
                </a:solidFill>
              </a:rPr>
              <a:t>read___story</a:t>
            </a:r>
            <a:r>
              <a:rPr lang="en-US" sz="2200" b="0">
                <a:solidFill>
                  <a:srgbClr val="C192F6"/>
                </a:solidFill>
              </a:rPr>
              <a:t>				</a:t>
            </a:r>
            <a:r>
              <a:rPr lang="en-US" sz="2200" b="0"/>
              <a:t>0.9775</a:t>
            </a:r>
            <a:endParaRPr lang="en-US" sz="2200" b="0">
              <a:solidFill>
                <a:srgbClr val="C29EF1"/>
              </a:solidFill>
            </a:endParaRPr>
          </a:p>
          <a:p>
            <a:pPr marL="457200" indent="-457200">
              <a:buFont typeface="Arial" pitchFamily="-1" charset="0"/>
              <a:buNone/>
            </a:pPr>
            <a:endParaRPr lang="en-US" sz="2200" b="0"/>
          </a:p>
        </p:txBody>
      </p:sp>
      <p:sp>
        <p:nvSpPr>
          <p:cNvPr id="1401859" name="Rectangle 3"/>
          <p:cNvSpPr>
            <a:spLocks noGrp="1" noChangeArrowheads="1"/>
          </p:cNvSpPr>
          <p:nvPr>
            <p:ph type="title"/>
          </p:nvPr>
        </p:nvSpPr>
        <p:spPr>
          <a:xfrm>
            <a:off x="228600" y="0"/>
            <a:ext cx="8229600" cy="1143000"/>
          </a:xfrm>
          <a:noFill/>
          <a:ln/>
        </p:spPr>
        <p:txBody>
          <a:bodyPr/>
          <a:lstStyle/>
          <a:p>
            <a:r>
              <a:rPr lang="en-US" sz="3200"/>
              <a:t>Wang &amp; Mintz (2008): How the model works</a:t>
            </a:r>
          </a:p>
        </p:txBody>
      </p:sp>
      <p:sp>
        <p:nvSpPr>
          <p:cNvPr id="1401860" name="Text Box 4"/>
          <p:cNvSpPr txBox="1">
            <a:spLocks noChangeArrowheads="1"/>
          </p:cNvSpPr>
          <p:nvPr/>
        </p:nvSpPr>
        <p:spPr bwMode="auto">
          <a:xfrm>
            <a:off x="2879725" y="5076825"/>
            <a:ext cx="4572000" cy="457200"/>
          </a:xfrm>
          <a:prstGeom prst="rect">
            <a:avLst/>
          </a:prstGeom>
          <a:noFill/>
          <a:ln w="9525">
            <a:noFill/>
            <a:miter lim="800000"/>
            <a:headEnd/>
            <a:tailEnd/>
          </a:ln>
        </p:spPr>
        <p:txBody>
          <a:bodyPr wrap="none">
            <a:prstTxWarp prst="textNoShape">
              <a:avLst/>
            </a:prstTxWarp>
            <a:spAutoFit/>
          </a:bodyPr>
          <a:lstStyle/>
          <a:p>
            <a:r>
              <a:rPr lang="en-US" b="0">
                <a:solidFill>
                  <a:schemeClr val="tx2"/>
                </a:solidFill>
              </a:rPr>
              <a:t>Processing step 5: (you____the)</a:t>
            </a:r>
          </a:p>
        </p:txBody>
      </p:sp>
      <p:sp>
        <p:nvSpPr>
          <p:cNvPr id="1401861" name="Rectangle 5"/>
          <p:cNvSpPr>
            <a:spLocks noChangeArrowheads="1"/>
          </p:cNvSpPr>
          <p:nvPr/>
        </p:nvSpPr>
        <p:spPr bwMode="auto">
          <a:xfrm>
            <a:off x="457200" y="990600"/>
            <a:ext cx="8382000" cy="762000"/>
          </a:xfrm>
          <a:prstGeom prst="rect">
            <a:avLst/>
          </a:prstGeom>
          <a:noFill/>
          <a:ln w="9525">
            <a:noFill/>
            <a:miter lim="800000"/>
            <a:headEnd/>
            <a:tailEnd/>
          </a:ln>
        </p:spPr>
        <p:txBody>
          <a:bodyPr>
            <a:prstTxWarp prst="textNoShape">
              <a:avLst/>
            </a:prstTxWarp>
            <a:spAutoFit/>
          </a:bodyPr>
          <a:lstStyle/>
          <a:p>
            <a:pPr marL="457200" indent="-457200">
              <a:buFont typeface="Arial" pitchFamily="-1" charset="0"/>
              <a:buNone/>
            </a:pPr>
            <a:r>
              <a:rPr lang="en-US" sz="2200" b="0"/>
              <a:t>	If the frame is already in memory because it was already encountered, activation for that frame increases by 1.</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03906" name="Rectangle 2"/>
          <p:cNvSpPr>
            <a:spLocks noChangeArrowheads="1"/>
          </p:cNvSpPr>
          <p:nvPr/>
        </p:nvSpPr>
        <p:spPr bwMode="auto">
          <a:xfrm>
            <a:off x="457200" y="2667000"/>
            <a:ext cx="8382000" cy="2101850"/>
          </a:xfrm>
          <a:prstGeom prst="rect">
            <a:avLst/>
          </a:prstGeom>
          <a:noFill/>
          <a:ln w="9525">
            <a:noFill/>
            <a:miter lim="800000"/>
            <a:headEnd/>
            <a:tailEnd/>
          </a:ln>
        </p:spPr>
        <p:txBody>
          <a:bodyPr>
            <a:prstTxWarp prst="textNoShape">
              <a:avLst/>
            </a:prstTxWarp>
            <a:spAutoFit/>
          </a:bodyPr>
          <a:lstStyle/>
          <a:p>
            <a:pPr marL="457200" indent="-457200">
              <a:buFont typeface="Arial" pitchFamily="-1" charset="0"/>
              <a:buNone/>
            </a:pPr>
            <a:r>
              <a:rPr lang="en-US" sz="2200" b="0"/>
              <a:t>Memory				Activation</a:t>
            </a:r>
          </a:p>
          <a:p>
            <a:pPr marL="457200" indent="-457200">
              <a:buFont typeface="Arial" pitchFamily="-1" charset="0"/>
              <a:buNone/>
            </a:pPr>
            <a:r>
              <a:rPr lang="en-US" sz="2200" b="0">
                <a:solidFill>
                  <a:schemeClr val="accent2"/>
                </a:solidFill>
              </a:rPr>
              <a:t>you___the</a:t>
            </a:r>
            <a:r>
              <a:rPr lang="en-US" sz="2200" b="0">
                <a:solidFill>
                  <a:srgbClr val="C192F6"/>
                </a:solidFill>
              </a:rPr>
              <a:t>				</a:t>
            </a:r>
            <a:r>
              <a:rPr lang="en-US" sz="2200" b="0"/>
              <a:t>1.9625</a:t>
            </a:r>
            <a:endParaRPr lang="en-US" sz="2200" b="0">
              <a:solidFill>
                <a:srgbClr val="C29EF1"/>
              </a:solidFill>
            </a:endParaRPr>
          </a:p>
          <a:p>
            <a:pPr marL="457200" indent="-457200">
              <a:buFont typeface="Arial" pitchFamily="-1" charset="0"/>
              <a:buNone/>
            </a:pPr>
            <a:r>
              <a:rPr lang="en-US" sz="2200" b="0">
                <a:solidFill>
                  <a:schemeClr val="accent2"/>
                </a:solidFill>
              </a:rPr>
              <a:t>story___mommy</a:t>
            </a:r>
            <a:r>
              <a:rPr lang="en-US" sz="2200" b="0"/>
              <a:t>			0.9850</a:t>
            </a:r>
            <a:endParaRPr lang="en-US" sz="2200" b="0">
              <a:solidFill>
                <a:srgbClr val="C29EF1"/>
              </a:solidFill>
            </a:endParaRPr>
          </a:p>
          <a:p>
            <a:pPr marL="457200" indent="-457200">
              <a:buFont typeface="Arial" pitchFamily="-1" charset="0"/>
              <a:buNone/>
            </a:pPr>
            <a:r>
              <a:rPr lang="en-US" sz="2200" b="0">
                <a:solidFill>
                  <a:schemeClr val="accent2"/>
                </a:solidFill>
              </a:rPr>
              <a:t>the___to</a:t>
            </a:r>
            <a:r>
              <a:rPr lang="en-US" sz="2200" b="0">
                <a:solidFill>
                  <a:srgbClr val="C29EF1"/>
                </a:solidFill>
              </a:rPr>
              <a:t>				</a:t>
            </a:r>
            <a:r>
              <a:rPr lang="en-US" sz="2200" b="0"/>
              <a:t>0.9775</a:t>
            </a:r>
            <a:endParaRPr lang="en-US" sz="2200" b="0">
              <a:solidFill>
                <a:srgbClr val="C29EF1"/>
              </a:solidFill>
            </a:endParaRPr>
          </a:p>
          <a:p>
            <a:pPr marL="457200" indent="-457200">
              <a:buFont typeface="Arial" pitchFamily="-1" charset="0"/>
              <a:buNone/>
            </a:pPr>
            <a:r>
              <a:rPr lang="en-US" sz="2200" b="0">
                <a:solidFill>
                  <a:schemeClr val="accent2"/>
                </a:solidFill>
              </a:rPr>
              <a:t>read___story</a:t>
            </a:r>
            <a:r>
              <a:rPr lang="en-US" sz="2200" b="0">
                <a:solidFill>
                  <a:srgbClr val="C192F6"/>
                </a:solidFill>
              </a:rPr>
              <a:t>				</a:t>
            </a:r>
            <a:r>
              <a:rPr lang="en-US" sz="2200" b="0"/>
              <a:t>0.9700</a:t>
            </a:r>
            <a:endParaRPr lang="en-US" sz="2200" b="0">
              <a:solidFill>
                <a:srgbClr val="C29EF1"/>
              </a:solidFill>
            </a:endParaRPr>
          </a:p>
          <a:p>
            <a:pPr marL="457200" indent="-457200">
              <a:buFont typeface="Arial" pitchFamily="-1" charset="0"/>
              <a:buNone/>
            </a:pPr>
            <a:endParaRPr lang="en-US" sz="2200" b="0"/>
          </a:p>
        </p:txBody>
      </p:sp>
      <p:sp>
        <p:nvSpPr>
          <p:cNvPr id="1403907" name="Rectangle 3"/>
          <p:cNvSpPr>
            <a:spLocks noGrp="1" noChangeArrowheads="1"/>
          </p:cNvSpPr>
          <p:nvPr>
            <p:ph type="title"/>
          </p:nvPr>
        </p:nvSpPr>
        <p:spPr>
          <a:xfrm>
            <a:off x="228600" y="0"/>
            <a:ext cx="8229600" cy="1143000"/>
          </a:xfrm>
          <a:noFill/>
          <a:ln/>
        </p:spPr>
        <p:txBody>
          <a:bodyPr/>
          <a:lstStyle/>
          <a:p>
            <a:r>
              <a:rPr lang="en-US" sz="3200"/>
              <a:t>Wang &amp; Mintz (2008): How the model works</a:t>
            </a:r>
          </a:p>
        </p:txBody>
      </p:sp>
      <p:sp>
        <p:nvSpPr>
          <p:cNvPr id="1403908" name="Text Box 4"/>
          <p:cNvSpPr txBox="1">
            <a:spLocks noChangeArrowheads="1"/>
          </p:cNvSpPr>
          <p:nvPr/>
        </p:nvSpPr>
        <p:spPr bwMode="auto">
          <a:xfrm>
            <a:off x="2879725" y="5076825"/>
            <a:ext cx="2708275" cy="457200"/>
          </a:xfrm>
          <a:prstGeom prst="rect">
            <a:avLst/>
          </a:prstGeom>
          <a:noFill/>
          <a:ln w="9525">
            <a:noFill/>
            <a:miter lim="800000"/>
            <a:headEnd/>
            <a:tailEnd/>
          </a:ln>
        </p:spPr>
        <p:txBody>
          <a:bodyPr wrap="none">
            <a:prstTxWarp prst="textNoShape">
              <a:avLst/>
            </a:prstTxWarp>
            <a:spAutoFit/>
          </a:bodyPr>
          <a:lstStyle/>
          <a:p>
            <a:r>
              <a:rPr lang="en-US" b="0">
                <a:solidFill>
                  <a:schemeClr val="tx2"/>
                </a:solidFill>
              </a:rPr>
              <a:t>Forgetting function</a:t>
            </a:r>
          </a:p>
        </p:txBody>
      </p:sp>
      <p:sp>
        <p:nvSpPr>
          <p:cNvPr id="1403909" name="Rectangle 5"/>
          <p:cNvSpPr>
            <a:spLocks noChangeArrowheads="1"/>
          </p:cNvSpPr>
          <p:nvPr/>
        </p:nvSpPr>
        <p:spPr bwMode="auto">
          <a:xfrm>
            <a:off x="457200" y="990600"/>
            <a:ext cx="8382000" cy="762000"/>
          </a:xfrm>
          <a:prstGeom prst="rect">
            <a:avLst/>
          </a:prstGeom>
          <a:noFill/>
          <a:ln w="9525">
            <a:noFill/>
            <a:miter lim="800000"/>
            <a:headEnd/>
            <a:tailEnd/>
          </a:ln>
        </p:spPr>
        <p:txBody>
          <a:bodyPr>
            <a:prstTxWarp prst="textNoShape">
              <a:avLst/>
            </a:prstTxWarp>
            <a:spAutoFit/>
          </a:bodyPr>
          <a:lstStyle/>
          <a:p>
            <a:pPr marL="457200" indent="-457200">
              <a:buFont typeface="Arial" pitchFamily="-1" charset="0"/>
              <a:buNone/>
            </a:pPr>
            <a:r>
              <a:rPr lang="en-US" sz="2200" b="0"/>
              <a:t>	If the frame is already in memory because it was already encountered, activation for that frame increases by 1.</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05954" name="Rectangle 2"/>
          <p:cNvSpPr>
            <a:spLocks noChangeArrowheads="1"/>
          </p:cNvSpPr>
          <p:nvPr/>
        </p:nvSpPr>
        <p:spPr bwMode="auto">
          <a:xfrm>
            <a:off x="457200" y="2667000"/>
            <a:ext cx="8382000" cy="2771775"/>
          </a:xfrm>
          <a:prstGeom prst="rect">
            <a:avLst/>
          </a:prstGeom>
          <a:noFill/>
          <a:ln w="9525">
            <a:noFill/>
            <a:miter lim="800000"/>
            <a:headEnd/>
            <a:tailEnd/>
          </a:ln>
        </p:spPr>
        <p:txBody>
          <a:bodyPr>
            <a:prstTxWarp prst="textNoShape">
              <a:avLst/>
            </a:prstTxWarp>
            <a:spAutoFit/>
          </a:bodyPr>
          <a:lstStyle/>
          <a:p>
            <a:pPr marL="457200" indent="-457200">
              <a:buFont typeface="Arial" pitchFamily="-1" charset="0"/>
              <a:buNone/>
            </a:pPr>
            <a:r>
              <a:rPr lang="en-US" sz="2200" b="0"/>
              <a:t>Memory				Activation</a:t>
            </a:r>
          </a:p>
          <a:p>
            <a:pPr marL="457200" indent="-457200">
              <a:buFont typeface="Arial" pitchFamily="-1" charset="0"/>
              <a:buNone/>
            </a:pPr>
            <a:r>
              <a:rPr lang="en-US" sz="2200" b="0">
                <a:solidFill>
                  <a:schemeClr val="accent2"/>
                </a:solidFill>
              </a:rPr>
              <a:t>story___mommy</a:t>
            </a:r>
            <a:r>
              <a:rPr lang="en-US" sz="2200" b="0"/>
              <a:t>			4.6925</a:t>
            </a:r>
            <a:endParaRPr lang="en-US" sz="2200" b="0">
              <a:solidFill>
                <a:srgbClr val="C29EF1"/>
              </a:solidFill>
            </a:endParaRPr>
          </a:p>
          <a:p>
            <a:pPr marL="457200" indent="-457200">
              <a:buFont typeface="Arial" pitchFamily="-1" charset="0"/>
              <a:buNone/>
            </a:pPr>
            <a:r>
              <a:rPr lang="en-US" sz="2200" b="0">
                <a:solidFill>
                  <a:schemeClr val="accent2"/>
                </a:solidFill>
              </a:rPr>
              <a:t>the___to</a:t>
            </a:r>
            <a:r>
              <a:rPr lang="en-US" sz="2200" b="0">
                <a:solidFill>
                  <a:srgbClr val="C29EF1"/>
                </a:solidFill>
              </a:rPr>
              <a:t>				</a:t>
            </a:r>
            <a:r>
              <a:rPr lang="en-US" sz="2200" b="0"/>
              <a:t>3.9850</a:t>
            </a:r>
            <a:endParaRPr lang="en-US" sz="2200" b="0">
              <a:solidFill>
                <a:srgbClr val="C29EF1"/>
              </a:solidFill>
            </a:endParaRPr>
          </a:p>
          <a:p>
            <a:pPr marL="457200" indent="-457200">
              <a:buFont typeface="Arial" pitchFamily="-1" charset="0"/>
              <a:buNone/>
            </a:pPr>
            <a:r>
              <a:rPr lang="en-US" sz="2200" b="0">
                <a:solidFill>
                  <a:schemeClr val="accent2"/>
                </a:solidFill>
              </a:rPr>
              <a:t>read___story</a:t>
            </a:r>
            <a:r>
              <a:rPr lang="en-US" sz="2200" b="0">
                <a:solidFill>
                  <a:srgbClr val="C192F6"/>
                </a:solidFill>
              </a:rPr>
              <a:t>				</a:t>
            </a:r>
            <a:r>
              <a:rPr lang="en-US" sz="2200" b="0"/>
              <a:t>3.9700</a:t>
            </a:r>
            <a:endParaRPr lang="en-US" sz="2200" b="0">
              <a:solidFill>
                <a:srgbClr val="C29EF1"/>
              </a:solidFill>
            </a:endParaRPr>
          </a:p>
          <a:p>
            <a:pPr marL="457200" indent="-457200">
              <a:buFont typeface="Arial" pitchFamily="-1" charset="0"/>
              <a:buNone/>
            </a:pPr>
            <a:r>
              <a:rPr lang="en-US" sz="2200" b="0">
                <a:solidFill>
                  <a:schemeClr val="accent2"/>
                </a:solidFill>
              </a:rPr>
              <a:t>you___the</a:t>
            </a:r>
            <a:r>
              <a:rPr lang="en-US" sz="2200" b="0">
                <a:solidFill>
                  <a:srgbClr val="C192F6"/>
                </a:solidFill>
              </a:rPr>
              <a:t>				</a:t>
            </a:r>
            <a:r>
              <a:rPr lang="en-US" sz="2200" b="0"/>
              <a:t>2.6925</a:t>
            </a:r>
          </a:p>
          <a:p>
            <a:pPr marL="457200" indent="-457200">
              <a:buFont typeface="Arial" pitchFamily="-1" charset="0"/>
              <a:buNone/>
            </a:pPr>
            <a:r>
              <a:rPr lang="en-US" sz="2200" b="0"/>
              <a:t>…						…</a:t>
            </a:r>
          </a:p>
          <a:p>
            <a:pPr marL="457200" indent="-457200">
              <a:buFont typeface="Arial" pitchFamily="-1" charset="0"/>
              <a:buNone/>
            </a:pPr>
            <a:r>
              <a:rPr lang="en-US" sz="2200" b="0">
                <a:solidFill>
                  <a:schemeClr val="accent2"/>
                </a:solidFill>
              </a:rPr>
              <a:t>she___him</a:t>
            </a:r>
            <a:r>
              <a:rPr lang="en-US" sz="2200" b="0">
                <a:solidFill>
                  <a:srgbClr val="C29EF1"/>
                </a:solidFill>
              </a:rPr>
              <a:t>				</a:t>
            </a:r>
            <a:r>
              <a:rPr lang="en-US" sz="2200" b="0"/>
              <a:t>0.9850</a:t>
            </a:r>
            <a:endParaRPr lang="en-US" sz="2200" b="0">
              <a:solidFill>
                <a:srgbClr val="C29EF1"/>
              </a:solidFill>
            </a:endParaRPr>
          </a:p>
          <a:p>
            <a:pPr marL="457200" indent="-457200">
              <a:buFont typeface="Arial" pitchFamily="-1" charset="0"/>
              <a:buNone/>
            </a:pPr>
            <a:r>
              <a:rPr lang="en-US" sz="2200" b="0">
                <a:solidFill>
                  <a:schemeClr val="accent2"/>
                </a:solidFill>
              </a:rPr>
              <a:t>we__it</a:t>
            </a:r>
            <a:r>
              <a:rPr lang="en-US" sz="2200" b="0">
                <a:solidFill>
                  <a:srgbClr val="C29EF1"/>
                </a:solidFill>
              </a:rPr>
              <a:t>					</a:t>
            </a:r>
            <a:r>
              <a:rPr lang="en-US" sz="2200" b="0"/>
              <a:t>0.7500</a:t>
            </a:r>
          </a:p>
        </p:txBody>
      </p:sp>
      <p:sp>
        <p:nvSpPr>
          <p:cNvPr id="1405955" name="Rectangle 3"/>
          <p:cNvSpPr>
            <a:spLocks noChangeArrowheads="1"/>
          </p:cNvSpPr>
          <p:nvPr/>
        </p:nvSpPr>
        <p:spPr bwMode="auto">
          <a:xfrm>
            <a:off x="457200" y="990600"/>
            <a:ext cx="8382000" cy="762000"/>
          </a:xfrm>
          <a:prstGeom prst="rect">
            <a:avLst/>
          </a:prstGeom>
          <a:noFill/>
          <a:ln w="9525">
            <a:noFill/>
            <a:miter lim="800000"/>
            <a:headEnd/>
            <a:tailEnd/>
          </a:ln>
        </p:spPr>
        <p:txBody>
          <a:bodyPr>
            <a:prstTxWarp prst="textNoShape">
              <a:avLst/>
            </a:prstTxWarp>
            <a:spAutoFit/>
          </a:bodyPr>
          <a:lstStyle/>
          <a:p>
            <a:pPr marL="457200" indent="-457200">
              <a:buFont typeface="Arial" pitchFamily="-1" charset="0"/>
              <a:buNone/>
            </a:pPr>
            <a:r>
              <a:rPr lang="en-US" sz="2200" b="0"/>
              <a:t>	Eventually, since the memory only holds 150 frames, the memory will become full. </a:t>
            </a:r>
          </a:p>
        </p:txBody>
      </p:sp>
      <p:sp>
        <p:nvSpPr>
          <p:cNvPr id="1405956" name="Rectangle 4"/>
          <p:cNvSpPr>
            <a:spLocks noGrp="1" noChangeArrowheads="1"/>
          </p:cNvSpPr>
          <p:nvPr>
            <p:ph type="title"/>
          </p:nvPr>
        </p:nvSpPr>
        <p:spPr>
          <a:xfrm>
            <a:off x="228600" y="0"/>
            <a:ext cx="8229600" cy="1143000"/>
          </a:xfrm>
          <a:noFill/>
          <a:ln/>
        </p:spPr>
        <p:txBody>
          <a:bodyPr/>
          <a:lstStyle/>
          <a:p>
            <a:r>
              <a:rPr lang="en-US" sz="3200"/>
              <a:t>Wang &amp; Mintz (2008): How the model works</a:t>
            </a:r>
          </a:p>
        </p:txBody>
      </p:sp>
      <p:sp>
        <p:nvSpPr>
          <p:cNvPr id="1405957" name="Text Box 5"/>
          <p:cNvSpPr txBox="1">
            <a:spLocks noChangeArrowheads="1"/>
          </p:cNvSpPr>
          <p:nvPr/>
        </p:nvSpPr>
        <p:spPr bwMode="auto">
          <a:xfrm>
            <a:off x="1371600" y="5715000"/>
            <a:ext cx="4792663" cy="457200"/>
          </a:xfrm>
          <a:prstGeom prst="rect">
            <a:avLst/>
          </a:prstGeom>
          <a:noFill/>
          <a:ln w="9525">
            <a:noFill/>
            <a:miter lim="800000"/>
            <a:headEnd/>
            <a:tailEnd/>
          </a:ln>
        </p:spPr>
        <p:txBody>
          <a:bodyPr wrap="none">
            <a:prstTxWarp prst="textNoShape">
              <a:avLst/>
            </a:prstTxWarp>
            <a:spAutoFit/>
          </a:bodyPr>
          <a:lstStyle/>
          <a:p>
            <a:r>
              <a:rPr lang="en-US" b="0">
                <a:solidFill>
                  <a:schemeClr val="tx2"/>
                </a:solidFill>
              </a:rPr>
              <a:t>Memory after processing step 200</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08002" name="Rectangle 2"/>
          <p:cNvSpPr>
            <a:spLocks noChangeArrowheads="1"/>
          </p:cNvSpPr>
          <p:nvPr/>
        </p:nvSpPr>
        <p:spPr bwMode="auto">
          <a:xfrm>
            <a:off x="457200" y="2667000"/>
            <a:ext cx="8382000" cy="2771775"/>
          </a:xfrm>
          <a:prstGeom prst="rect">
            <a:avLst/>
          </a:prstGeom>
          <a:noFill/>
          <a:ln w="9525">
            <a:noFill/>
            <a:miter lim="800000"/>
            <a:headEnd/>
            <a:tailEnd/>
          </a:ln>
        </p:spPr>
        <p:txBody>
          <a:bodyPr>
            <a:prstTxWarp prst="textNoShape">
              <a:avLst/>
            </a:prstTxWarp>
            <a:spAutoFit/>
          </a:bodyPr>
          <a:lstStyle/>
          <a:p>
            <a:pPr marL="457200" indent="-457200">
              <a:buFont typeface="Arial" pitchFamily="-1" charset="0"/>
              <a:buNone/>
            </a:pPr>
            <a:r>
              <a:rPr lang="en-US" sz="2200" b="0"/>
              <a:t>Memory				Activation</a:t>
            </a:r>
          </a:p>
          <a:p>
            <a:pPr marL="457200" indent="-457200">
              <a:buFont typeface="Arial" pitchFamily="-1" charset="0"/>
              <a:buNone/>
            </a:pPr>
            <a:r>
              <a:rPr lang="en-US" sz="2200" b="0">
                <a:solidFill>
                  <a:schemeClr val="accent2"/>
                </a:solidFill>
              </a:rPr>
              <a:t>story___mommy</a:t>
            </a:r>
            <a:r>
              <a:rPr lang="en-US" sz="2200" b="0"/>
              <a:t>			4.6925</a:t>
            </a:r>
            <a:endParaRPr lang="en-US" sz="2200" b="0">
              <a:solidFill>
                <a:srgbClr val="C29EF1"/>
              </a:solidFill>
            </a:endParaRPr>
          </a:p>
          <a:p>
            <a:pPr marL="457200" indent="-457200">
              <a:buFont typeface="Arial" pitchFamily="-1" charset="0"/>
              <a:buNone/>
            </a:pPr>
            <a:r>
              <a:rPr lang="en-US" sz="2200" b="0">
                <a:solidFill>
                  <a:schemeClr val="accent2"/>
                </a:solidFill>
              </a:rPr>
              <a:t>the___to</a:t>
            </a:r>
            <a:r>
              <a:rPr lang="en-US" sz="2200" b="0">
                <a:solidFill>
                  <a:srgbClr val="C29EF1"/>
                </a:solidFill>
              </a:rPr>
              <a:t>				</a:t>
            </a:r>
            <a:r>
              <a:rPr lang="en-US" sz="2200" b="0"/>
              <a:t>3.9850</a:t>
            </a:r>
            <a:endParaRPr lang="en-US" sz="2200" b="0">
              <a:solidFill>
                <a:srgbClr val="C29EF1"/>
              </a:solidFill>
            </a:endParaRPr>
          </a:p>
          <a:p>
            <a:pPr marL="457200" indent="-457200">
              <a:buFont typeface="Arial" pitchFamily="-1" charset="0"/>
              <a:buNone/>
            </a:pPr>
            <a:r>
              <a:rPr lang="en-US" sz="2200" b="0">
                <a:solidFill>
                  <a:schemeClr val="accent2"/>
                </a:solidFill>
              </a:rPr>
              <a:t>read___story</a:t>
            </a:r>
            <a:r>
              <a:rPr lang="en-US" sz="2200" b="0">
                <a:solidFill>
                  <a:srgbClr val="C192F6"/>
                </a:solidFill>
              </a:rPr>
              <a:t>				</a:t>
            </a:r>
            <a:r>
              <a:rPr lang="en-US" sz="2200" b="0"/>
              <a:t>3.9700</a:t>
            </a:r>
            <a:endParaRPr lang="en-US" sz="2200" b="0">
              <a:solidFill>
                <a:srgbClr val="C29EF1"/>
              </a:solidFill>
            </a:endParaRPr>
          </a:p>
          <a:p>
            <a:pPr marL="457200" indent="-457200">
              <a:buFont typeface="Arial" pitchFamily="-1" charset="0"/>
              <a:buNone/>
            </a:pPr>
            <a:r>
              <a:rPr lang="en-US" sz="2200" b="0">
                <a:solidFill>
                  <a:schemeClr val="accent2"/>
                </a:solidFill>
              </a:rPr>
              <a:t>you___the</a:t>
            </a:r>
            <a:r>
              <a:rPr lang="en-US" sz="2200" b="0">
                <a:solidFill>
                  <a:srgbClr val="C192F6"/>
                </a:solidFill>
              </a:rPr>
              <a:t>				</a:t>
            </a:r>
            <a:r>
              <a:rPr lang="en-US" sz="2200" b="0"/>
              <a:t>2.6925</a:t>
            </a:r>
          </a:p>
          <a:p>
            <a:pPr marL="457200" indent="-457200">
              <a:buFont typeface="Arial" pitchFamily="-1" charset="0"/>
              <a:buNone/>
            </a:pPr>
            <a:r>
              <a:rPr lang="en-US" sz="2200" b="0"/>
              <a:t>…						…</a:t>
            </a:r>
          </a:p>
          <a:p>
            <a:pPr marL="457200" indent="-457200">
              <a:buFont typeface="Arial" pitchFamily="-1" charset="0"/>
              <a:buNone/>
            </a:pPr>
            <a:r>
              <a:rPr lang="en-US" sz="2200" b="0">
                <a:solidFill>
                  <a:schemeClr val="accent2"/>
                </a:solidFill>
              </a:rPr>
              <a:t>she___him</a:t>
            </a:r>
            <a:r>
              <a:rPr lang="en-US" sz="2200" b="0">
                <a:solidFill>
                  <a:srgbClr val="C29EF1"/>
                </a:solidFill>
              </a:rPr>
              <a:t>				</a:t>
            </a:r>
            <a:r>
              <a:rPr lang="en-US" sz="2200" b="0"/>
              <a:t>0.9850</a:t>
            </a:r>
            <a:endParaRPr lang="en-US" sz="2200" b="0">
              <a:solidFill>
                <a:srgbClr val="C29EF1"/>
              </a:solidFill>
            </a:endParaRPr>
          </a:p>
          <a:p>
            <a:pPr marL="457200" indent="-457200">
              <a:buFont typeface="Arial" pitchFamily="-1" charset="0"/>
              <a:buNone/>
            </a:pPr>
            <a:r>
              <a:rPr lang="en-US" sz="2200" b="0">
                <a:solidFill>
                  <a:schemeClr val="accent2"/>
                </a:solidFill>
              </a:rPr>
              <a:t>we__it</a:t>
            </a:r>
            <a:r>
              <a:rPr lang="en-US" sz="2200" b="0">
                <a:solidFill>
                  <a:srgbClr val="C29EF1"/>
                </a:solidFill>
              </a:rPr>
              <a:t>					</a:t>
            </a:r>
            <a:r>
              <a:rPr lang="en-US" sz="2200" b="0"/>
              <a:t>0.7500</a:t>
            </a:r>
          </a:p>
        </p:txBody>
      </p:sp>
      <p:sp>
        <p:nvSpPr>
          <p:cNvPr id="1408003" name="Rectangle 3"/>
          <p:cNvSpPr>
            <a:spLocks noChangeArrowheads="1"/>
          </p:cNvSpPr>
          <p:nvPr/>
        </p:nvSpPr>
        <p:spPr bwMode="auto">
          <a:xfrm>
            <a:off x="457200" y="990600"/>
            <a:ext cx="8382000" cy="1096963"/>
          </a:xfrm>
          <a:prstGeom prst="rect">
            <a:avLst/>
          </a:prstGeom>
          <a:noFill/>
          <a:ln w="9525">
            <a:noFill/>
            <a:miter lim="800000"/>
            <a:headEnd/>
            <a:tailEnd/>
          </a:ln>
        </p:spPr>
        <p:txBody>
          <a:bodyPr>
            <a:prstTxWarp prst="textNoShape">
              <a:avLst/>
            </a:prstTxWarp>
            <a:spAutoFit/>
          </a:bodyPr>
          <a:lstStyle/>
          <a:p>
            <a:pPr marL="457200" indent="-457200">
              <a:buFont typeface="Arial" pitchFamily="-1" charset="0"/>
              <a:buNone/>
            </a:pPr>
            <a:r>
              <a:rPr lang="en-US" sz="2200" b="0"/>
              <a:t>	At this point, if a frame not already in memory is encountered, it replaces the frame with the least activation, as long as that activation is less than 1.0.</a:t>
            </a:r>
          </a:p>
        </p:txBody>
      </p:sp>
      <p:sp>
        <p:nvSpPr>
          <p:cNvPr id="1408004" name="Rectangle 4"/>
          <p:cNvSpPr>
            <a:spLocks noGrp="1" noChangeArrowheads="1"/>
          </p:cNvSpPr>
          <p:nvPr>
            <p:ph type="title"/>
          </p:nvPr>
        </p:nvSpPr>
        <p:spPr>
          <a:xfrm>
            <a:off x="228600" y="0"/>
            <a:ext cx="8229600" cy="1143000"/>
          </a:xfrm>
          <a:noFill/>
          <a:ln/>
        </p:spPr>
        <p:txBody>
          <a:bodyPr/>
          <a:lstStyle/>
          <a:p>
            <a:r>
              <a:rPr lang="en-US" sz="3200"/>
              <a:t>Wang &amp; Mintz (2008): How the model works</a:t>
            </a:r>
          </a:p>
        </p:txBody>
      </p:sp>
      <p:sp>
        <p:nvSpPr>
          <p:cNvPr id="1408005" name="Text Box 5"/>
          <p:cNvSpPr txBox="1">
            <a:spLocks noChangeArrowheads="1"/>
          </p:cNvSpPr>
          <p:nvPr/>
        </p:nvSpPr>
        <p:spPr bwMode="auto">
          <a:xfrm>
            <a:off x="1371600" y="5715000"/>
            <a:ext cx="5335588" cy="457200"/>
          </a:xfrm>
          <a:prstGeom prst="rect">
            <a:avLst/>
          </a:prstGeom>
          <a:noFill/>
          <a:ln w="9525">
            <a:noFill/>
            <a:miter lim="800000"/>
            <a:headEnd/>
            <a:tailEnd/>
          </a:ln>
        </p:spPr>
        <p:txBody>
          <a:bodyPr wrap="none">
            <a:prstTxWarp prst="textNoShape">
              <a:avLst/>
            </a:prstTxWarp>
            <a:spAutoFit/>
          </a:bodyPr>
          <a:lstStyle/>
          <a:p>
            <a:r>
              <a:rPr lang="en-US" b="0">
                <a:solidFill>
                  <a:schemeClr val="tx2"/>
                </a:solidFill>
              </a:rPr>
              <a:t>Processing step 201: because___said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07650" name="Rectangle 2"/>
          <p:cNvSpPr>
            <a:spLocks noGrp="1" noChangeArrowheads="1"/>
          </p:cNvSpPr>
          <p:nvPr>
            <p:ph type="title"/>
          </p:nvPr>
        </p:nvSpPr>
        <p:spPr>
          <a:xfrm>
            <a:off x="0" y="152400"/>
            <a:ext cx="9144000" cy="1143000"/>
          </a:xfrm>
          <a:noFill/>
          <a:ln/>
        </p:spPr>
        <p:txBody>
          <a:bodyPr/>
          <a:lstStyle/>
          <a:p>
            <a:r>
              <a:rPr lang="en-US" sz="3200"/>
              <a:t>Grammatical Categorization</a:t>
            </a:r>
          </a:p>
        </p:txBody>
      </p:sp>
      <p:sp>
        <p:nvSpPr>
          <p:cNvPr id="1307652" name="Rectangle 4"/>
          <p:cNvSpPr>
            <a:spLocks noChangeArrowheads="1"/>
          </p:cNvSpPr>
          <p:nvPr/>
        </p:nvSpPr>
        <p:spPr bwMode="auto">
          <a:xfrm>
            <a:off x="381000" y="3657600"/>
            <a:ext cx="8534400" cy="3048000"/>
          </a:xfrm>
          <a:prstGeom prst="rect">
            <a:avLst/>
          </a:prstGeom>
          <a:noFill/>
          <a:ln w="9525">
            <a:noFill/>
            <a:miter lim="800000"/>
            <a:headEnd/>
            <a:tailEnd/>
          </a:ln>
          <a:effectLst/>
        </p:spPr>
        <p:txBody>
          <a:bodyPr>
            <a:prstTxWarp prst="textNoShape">
              <a:avLst/>
            </a:prstTxWarp>
          </a:bodyPr>
          <a:lstStyle/>
          <a:p>
            <a:pPr marL="342900" indent="-342900" eaLnBrk="1" hangingPunct="1">
              <a:spcBef>
                <a:spcPct val="20000"/>
              </a:spcBef>
            </a:pPr>
            <a:r>
              <a:rPr lang="en-US" b="0">
                <a:ea typeface="Osaka" pitchFamily="-1" charset="-128"/>
                <a:cs typeface="Osaka" pitchFamily="-1" charset="-128"/>
              </a:rPr>
              <a:t>Examples of different categories in English:</a:t>
            </a:r>
          </a:p>
          <a:p>
            <a:pPr marL="342900" indent="-342900" eaLnBrk="1" hangingPunct="1">
              <a:spcBef>
                <a:spcPct val="20000"/>
              </a:spcBef>
            </a:pPr>
            <a:r>
              <a:rPr lang="en-US" b="0">
                <a:solidFill>
                  <a:schemeClr val="bg2"/>
                </a:solidFill>
                <a:ea typeface="Osaka" pitchFamily="-1" charset="-128"/>
                <a:cs typeface="Osaka" pitchFamily="-1" charset="-128"/>
              </a:rPr>
              <a:t>adjective</a:t>
            </a:r>
            <a:r>
              <a:rPr lang="en-US" b="0">
                <a:ea typeface="Osaka" pitchFamily="-1" charset="-128"/>
                <a:cs typeface="Osaka" pitchFamily="-1" charset="-128"/>
              </a:rPr>
              <a:t> = silly, adorable, brave, close</a:t>
            </a:r>
          </a:p>
          <a:p>
            <a:pPr marL="342900" indent="-342900" eaLnBrk="1" hangingPunct="1">
              <a:spcBef>
                <a:spcPct val="20000"/>
              </a:spcBef>
            </a:pPr>
            <a:endParaRPr lang="en-US" b="0">
              <a:ea typeface="Osaka" pitchFamily="-1" charset="-128"/>
              <a:cs typeface="Osaka" pitchFamily="-1" charset="-128"/>
            </a:endParaRPr>
          </a:p>
          <a:p>
            <a:pPr marL="342900" indent="-342900" eaLnBrk="1" hangingPunct="1">
              <a:spcBef>
                <a:spcPct val="20000"/>
              </a:spcBef>
            </a:pPr>
            <a:r>
              <a:rPr lang="en-US" b="0">
                <a:ea typeface="Osaka" pitchFamily="-1" charset="-128"/>
                <a:cs typeface="Osaka" pitchFamily="-1" charset="-128"/>
              </a:rPr>
              <a:t>Examples of how adjectives are used:</a:t>
            </a:r>
          </a:p>
          <a:p>
            <a:pPr marL="342900" indent="-342900" eaLnBrk="1" hangingPunct="1">
              <a:spcBef>
                <a:spcPct val="20000"/>
              </a:spcBef>
            </a:pPr>
            <a:r>
              <a:rPr lang="en-US" b="0">
                <a:ea typeface="Osaka" pitchFamily="-1" charset="-128"/>
                <a:cs typeface="Osaka" pitchFamily="-1" charset="-128"/>
              </a:rPr>
              <a:t>I like the </a:t>
            </a:r>
            <a:r>
              <a:rPr lang="en-US" b="0">
                <a:solidFill>
                  <a:schemeClr val="bg2"/>
                </a:solidFill>
                <a:ea typeface="Osaka" pitchFamily="-1" charset="-128"/>
                <a:cs typeface="Osaka" pitchFamily="-1" charset="-128"/>
              </a:rPr>
              <a:t>silli</a:t>
            </a:r>
            <a:r>
              <a:rPr lang="en-US" b="0">
                <a:ea typeface="Osaka" pitchFamily="-1" charset="-128"/>
                <a:cs typeface="Osaka" pitchFamily="-1" charset="-128"/>
              </a:rPr>
              <a:t>est goblin.  Kittens are so </a:t>
            </a:r>
            <a:r>
              <a:rPr lang="en-US" b="0">
                <a:solidFill>
                  <a:schemeClr val="bg2"/>
                </a:solidFill>
                <a:ea typeface="Osaka" pitchFamily="-1" charset="-128"/>
                <a:cs typeface="Osaka" pitchFamily="-1" charset="-128"/>
              </a:rPr>
              <a:t>adorable</a:t>
            </a:r>
            <a:r>
              <a:rPr lang="en-US" b="0">
                <a:ea typeface="Osaka" pitchFamily="-1" charset="-128"/>
                <a:cs typeface="Osaka" pitchFamily="-1" charset="-128"/>
              </a:rPr>
              <a:t>.</a:t>
            </a:r>
          </a:p>
          <a:p>
            <a:pPr marL="342900" indent="-342900" eaLnBrk="1" hangingPunct="1">
              <a:spcBef>
                <a:spcPct val="20000"/>
              </a:spcBef>
            </a:pPr>
            <a:r>
              <a:rPr lang="en-US" b="0">
                <a:ea typeface="Osaka" pitchFamily="-1" charset="-128"/>
                <a:cs typeface="Osaka" pitchFamily="-1" charset="-128"/>
              </a:rPr>
              <a:t>The king said that only </a:t>
            </a:r>
            <a:r>
              <a:rPr lang="en-US" b="0">
                <a:solidFill>
                  <a:schemeClr val="bg2"/>
                </a:solidFill>
                <a:ea typeface="Osaka" pitchFamily="-1" charset="-128"/>
                <a:cs typeface="Osaka" pitchFamily="-1" charset="-128"/>
              </a:rPr>
              <a:t>brave</a:t>
            </a:r>
            <a:r>
              <a:rPr lang="en-US" b="0">
                <a:ea typeface="Osaka" pitchFamily="-1" charset="-128"/>
                <a:cs typeface="Osaka" pitchFamily="-1" charset="-128"/>
              </a:rPr>
              <a:t> girls would solve the Labyrinth.</a:t>
            </a:r>
          </a:p>
          <a:p>
            <a:pPr marL="342900" indent="-342900" eaLnBrk="1" hangingPunct="1">
              <a:spcBef>
                <a:spcPct val="20000"/>
              </a:spcBef>
            </a:pPr>
            <a:r>
              <a:rPr lang="en-US" b="0">
                <a:ea typeface="Osaka" pitchFamily="-1" charset="-128"/>
                <a:cs typeface="Osaka" pitchFamily="-1" charset="-128"/>
              </a:rPr>
              <a:t>Sarah was standing very </a:t>
            </a:r>
            <a:r>
              <a:rPr lang="en-US" b="0">
                <a:solidFill>
                  <a:schemeClr val="bg2"/>
                </a:solidFill>
                <a:ea typeface="Osaka" pitchFamily="-1" charset="-128"/>
                <a:cs typeface="Osaka" pitchFamily="-1" charset="-128"/>
              </a:rPr>
              <a:t>close</a:t>
            </a:r>
            <a:r>
              <a:rPr lang="en-US" b="0">
                <a:ea typeface="Osaka" pitchFamily="-1" charset="-128"/>
                <a:cs typeface="Osaka" pitchFamily="-1" charset="-128"/>
              </a:rPr>
              <a:t> to him.</a:t>
            </a:r>
            <a:endParaRPr lang="en-US" sz="2200" b="0">
              <a:ea typeface="Osaka" pitchFamily="-1" charset="-128"/>
              <a:cs typeface="Osaka" pitchFamily="-1" charset="-128"/>
            </a:endParaRPr>
          </a:p>
        </p:txBody>
      </p:sp>
      <p:sp>
        <p:nvSpPr>
          <p:cNvPr id="1307654" name="Text Box 6"/>
          <p:cNvSpPr txBox="1">
            <a:spLocks noChangeArrowheads="1"/>
          </p:cNvSpPr>
          <p:nvPr/>
        </p:nvSpPr>
        <p:spPr bwMode="auto">
          <a:xfrm>
            <a:off x="152400" y="1219200"/>
            <a:ext cx="8991600" cy="1616075"/>
          </a:xfrm>
          <a:prstGeom prst="rect">
            <a:avLst/>
          </a:prstGeom>
          <a:noFill/>
          <a:ln w="9525">
            <a:noFill/>
            <a:miter lim="800000"/>
            <a:headEnd/>
            <a:tailEnd/>
          </a:ln>
        </p:spPr>
        <p:txBody>
          <a:bodyPr>
            <a:prstTxWarp prst="textNoShape">
              <a:avLst/>
            </a:prstTxWarp>
            <a:spAutoFit/>
          </a:bodyPr>
          <a:lstStyle/>
          <a:p>
            <a:r>
              <a:rPr lang="en-US" sz="2000" b="0"/>
              <a:t>Identify classes of words that behave similarly (are used in similar syntactic environments). These are </a:t>
            </a:r>
            <a:r>
              <a:rPr lang="en-US" sz="2000" b="0">
                <a:solidFill>
                  <a:schemeClr val="bg2"/>
                </a:solidFill>
              </a:rPr>
              <a:t>grammatical</a:t>
            </a:r>
            <a:r>
              <a:rPr lang="en-US" sz="2000" b="0"/>
              <a:t> </a:t>
            </a:r>
            <a:r>
              <a:rPr lang="en-US" sz="2000" b="0">
                <a:solidFill>
                  <a:schemeClr val="bg2"/>
                </a:solidFill>
              </a:rPr>
              <a:t>categories</a:t>
            </a:r>
            <a:r>
              <a:rPr lang="en-US" sz="2000" b="0"/>
              <a:t>. If you know the grammatical category of the word, then you will know how this word is used in the language. This </a:t>
            </a:r>
            <a:r>
              <a:rPr lang="en-US" sz="2000" b="0">
                <a:ea typeface="Osaka" pitchFamily="-1" charset="-128"/>
                <a:cs typeface="Osaka" pitchFamily="-1" charset="-128"/>
              </a:rPr>
              <a:t>will allow you to recognize other words that belong to the same category since they will be used the same way.</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10050" name="Rectangle 2"/>
          <p:cNvSpPr>
            <a:spLocks noChangeArrowheads="1"/>
          </p:cNvSpPr>
          <p:nvPr/>
        </p:nvSpPr>
        <p:spPr bwMode="auto">
          <a:xfrm>
            <a:off x="457200" y="2667000"/>
            <a:ext cx="8382000" cy="2771775"/>
          </a:xfrm>
          <a:prstGeom prst="rect">
            <a:avLst/>
          </a:prstGeom>
          <a:noFill/>
          <a:ln w="9525">
            <a:noFill/>
            <a:miter lim="800000"/>
            <a:headEnd/>
            <a:tailEnd/>
          </a:ln>
        </p:spPr>
        <p:txBody>
          <a:bodyPr>
            <a:prstTxWarp prst="textNoShape">
              <a:avLst/>
            </a:prstTxWarp>
            <a:spAutoFit/>
          </a:bodyPr>
          <a:lstStyle/>
          <a:p>
            <a:pPr marL="457200" indent="-457200">
              <a:buFont typeface="Arial" pitchFamily="-1" charset="0"/>
              <a:buNone/>
            </a:pPr>
            <a:r>
              <a:rPr lang="en-US" sz="2200" b="0"/>
              <a:t>Memory				Activation</a:t>
            </a:r>
          </a:p>
          <a:p>
            <a:pPr marL="457200" indent="-457200">
              <a:buFont typeface="Arial" pitchFamily="-1" charset="0"/>
              <a:buNone/>
            </a:pPr>
            <a:r>
              <a:rPr lang="en-US" sz="2200" b="0">
                <a:solidFill>
                  <a:schemeClr val="accent2"/>
                </a:solidFill>
              </a:rPr>
              <a:t>story___mommy</a:t>
            </a:r>
            <a:r>
              <a:rPr lang="en-US" sz="2200" b="0"/>
              <a:t>			4.6925</a:t>
            </a:r>
            <a:endParaRPr lang="en-US" sz="2200" b="0">
              <a:solidFill>
                <a:srgbClr val="C29EF1"/>
              </a:solidFill>
            </a:endParaRPr>
          </a:p>
          <a:p>
            <a:pPr marL="457200" indent="-457200">
              <a:buFont typeface="Arial" pitchFamily="-1" charset="0"/>
              <a:buNone/>
            </a:pPr>
            <a:r>
              <a:rPr lang="en-US" sz="2200" b="0">
                <a:solidFill>
                  <a:schemeClr val="accent2"/>
                </a:solidFill>
              </a:rPr>
              <a:t>the___to</a:t>
            </a:r>
            <a:r>
              <a:rPr lang="en-US" sz="2200" b="0">
                <a:solidFill>
                  <a:srgbClr val="C29EF1"/>
                </a:solidFill>
              </a:rPr>
              <a:t>				</a:t>
            </a:r>
            <a:r>
              <a:rPr lang="en-US" sz="2200" b="0"/>
              <a:t>3.9850</a:t>
            </a:r>
            <a:endParaRPr lang="en-US" sz="2200" b="0">
              <a:solidFill>
                <a:srgbClr val="C29EF1"/>
              </a:solidFill>
            </a:endParaRPr>
          </a:p>
          <a:p>
            <a:pPr marL="457200" indent="-457200">
              <a:buFont typeface="Arial" pitchFamily="-1" charset="0"/>
              <a:buNone/>
            </a:pPr>
            <a:r>
              <a:rPr lang="en-US" sz="2200" b="0">
                <a:solidFill>
                  <a:schemeClr val="accent2"/>
                </a:solidFill>
              </a:rPr>
              <a:t>read___story</a:t>
            </a:r>
            <a:r>
              <a:rPr lang="en-US" sz="2200" b="0">
                <a:solidFill>
                  <a:srgbClr val="C192F6"/>
                </a:solidFill>
              </a:rPr>
              <a:t>				</a:t>
            </a:r>
            <a:r>
              <a:rPr lang="en-US" sz="2200" b="0"/>
              <a:t>3.9700</a:t>
            </a:r>
            <a:endParaRPr lang="en-US" sz="2200" b="0">
              <a:solidFill>
                <a:srgbClr val="C29EF1"/>
              </a:solidFill>
            </a:endParaRPr>
          </a:p>
          <a:p>
            <a:pPr marL="457200" indent="-457200">
              <a:buFont typeface="Arial" pitchFamily="-1" charset="0"/>
              <a:buNone/>
            </a:pPr>
            <a:r>
              <a:rPr lang="en-US" sz="2200" b="0">
                <a:solidFill>
                  <a:schemeClr val="accent2"/>
                </a:solidFill>
              </a:rPr>
              <a:t>you___the</a:t>
            </a:r>
            <a:r>
              <a:rPr lang="en-US" sz="2200" b="0">
                <a:solidFill>
                  <a:srgbClr val="C192F6"/>
                </a:solidFill>
              </a:rPr>
              <a:t>				</a:t>
            </a:r>
            <a:r>
              <a:rPr lang="en-US" sz="2200" b="0"/>
              <a:t>2.6925</a:t>
            </a:r>
          </a:p>
          <a:p>
            <a:pPr marL="457200" indent="-457200">
              <a:buFont typeface="Arial" pitchFamily="-1" charset="0"/>
              <a:buNone/>
            </a:pPr>
            <a:r>
              <a:rPr lang="en-US" sz="2200" b="0"/>
              <a:t>…						…</a:t>
            </a:r>
          </a:p>
          <a:p>
            <a:pPr marL="457200" indent="-457200">
              <a:buFont typeface="Arial" pitchFamily="-1" charset="0"/>
              <a:buNone/>
            </a:pPr>
            <a:r>
              <a:rPr lang="en-US" sz="2200" b="0">
                <a:solidFill>
                  <a:schemeClr val="accent2"/>
                </a:solidFill>
              </a:rPr>
              <a:t>she___him</a:t>
            </a:r>
            <a:r>
              <a:rPr lang="en-US" sz="2200" b="0">
                <a:solidFill>
                  <a:srgbClr val="C29EF1"/>
                </a:solidFill>
              </a:rPr>
              <a:t>				</a:t>
            </a:r>
            <a:r>
              <a:rPr lang="en-US" sz="2200" b="0"/>
              <a:t>0.9850</a:t>
            </a:r>
            <a:endParaRPr lang="en-US" sz="2200" b="0">
              <a:solidFill>
                <a:srgbClr val="C29EF1"/>
              </a:solidFill>
            </a:endParaRPr>
          </a:p>
          <a:p>
            <a:pPr marL="457200" indent="-457200">
              <a:buFont typeface="Arial" pitchFamily="-1" charset="0"/>
              <a:buNone/>
            </a:pPr>
            <a:r>
              <a:rPr lang="en-US" sz="2200" b="0">
                <a:solidFill>
                  <a:schemeClr val="accent2"/>
                </a:solidFill>
              </a:rPr>
              <a:t>we__it</a:t>
            </a:r>
            <a:r>
              <a:rPr lang="en-US" sz="2200" b="0">
                <a:solidFill>
                  <a:srgbClr val="C29EF1"/>
                </a:solidFill>
              </a:rPr>
              <a:t>					</a:t>
            </a:r>
            <a:r>
              <a:rPr lang="en-US" sz="2200" b="0"/>
              <a:t>0.7500</a:t>
            </a:r>
          </a:p>
        </p:txBody>
      </p:sp>
      <p:sp>
        <p:nvSpPr>
          <p:cNvPr id="1410051" name="Rectangle 3"/>
          <p:cNvSpPr>
            <a:spLocks noChangeArrowheads="1"/>
          </p:cNvSpPr>
          <p:nvPr/>
        </p:nvSpPr>
        <p:spPr bwMode="auto">
          <a:xfrm>
            <a:off x="457200" y="990600"/>
            <a:ext cx="8382000" cy="1096963"/>
          </a:xfrm>
          <a:prstGeom prst="rect">
            <a:avLst/>
          </a:prstGeom>
          <a:noFill/>
          <a:ln w="9525">
            <a:noFill/>
            <a:miter lim="800000"/>
            <a:headEnd/>
            <a:tailEnd/>
          </a:ln>
        </p:spPr>
        <p:txBody>
          <a:bodyPr>
            <a:prstTxWarp prst="textNoShape">
              <a:avLst/>
            </a:prstTxWarp>
            <a:spAutoFit/>
          </a:bodyPr>
          <a:lstStyle/>
          <a:p>
            <a:pPr marL="457200" indent="-457200">
              <a:buFont typeface="Arial" pitchFamily="-1" charset="0"/>
              <a:buNone/>
            </a:pPr>
            <a:r>
              <a:rPr lang="en-US" sz="2200" b="0"/>
              <a:t>	At this point, if a frame not already in memory is encountered, it replaces the frame with the least activation, as long as that activation is less than 1.0.</a:t>
            </a:r>
          </a:p>
        </p:txBody>
      </p:sp>
      <p:sp>
        <p:nvSpPr>
          <p:cNvPr id="1410052" name="Rectangle 4"/>
          <p:cNvSpPr>
            <a:spLocks noGrp="1" noChangeArrowheads="1"/>
          </p:cNvSpPr>
          <p:nvPr>
            <p:ph type="title"/>
          </p:nvPr>
        </p:nvSpPr>
        <p:spPr>
          <a:xfrm>
            <a:off x="228600" y="0"/>
            <a:ext cx="8229600" cy="1143000"/>
          </a:xfrm>
          <a:noFill/>
          <a:ln/>
        </p:spPr>
        <p:txBody>
          <a:bodyPr/>
          <a:lstStyle/>
          <a:p>
            <a:r>
              <a:rPr lang="en-US" sz="3200"/>
              <a:t>Wang &amp; Mintz (2008): How the model works</a:t>
            </a:r>
          </a:p>
        </p:txBody>
      </p:sp>
      <p:sp>
        <p:nvSpPr>
          <p:cNvPr id="1410053" name="Text Box 5"/>
          <p:cNvSpPr txBox="1">
            <a:spLocks noChangeArrowheads="1"/>
          </p:cNvSpPr>
          <p:nvPr/>
        </p:nvSpPr>
        <p:spPr bwMode="auto">
          <a:xfrm>
            <a:off x="1371600" y="5715000"/>
            <a:ext cx="5335588" cy="457200"/>
          </a:xfrm>
          <a:prstGeom prst="rect">
            <a:avLst/>
          </a:prstGeom>
          <a:noFill/>
          <a:ln w="9525">
            <a:noFill/>
            <a:miter lim="800000"/>
            <a:headEnd/>
            <a:tailEnd/>
          </a:ln>
        </p:spPr>
        <p:txBody>
          <a:bodyPr wrap="none">
            <a:prstTxWarp prst="textNoShape">
              <a:avLst/>
            </a:prstTxWarp>
            <a:spAutoFit/>
          </a:bodyPr>
          <a:lstStyle/>
          <a:p>
            <a:r>
              <a:rPr lang="en-US" b="0">
                <a:solidFill>
                  <a:schemeClr val="tx2"/>
                </a:solidFill>
              </a:rPr>
              <a:t>Processing step 201: because___said</a:t>
            </a:r>
          </a:p>
        </p:txBody>
      </p:sp>
      <p:sp>
        <p:nvSpPr>
          <p:cNvPr id="1410054" name="Line 6"/>
          <p:cNvSpPr>
            <a:spLocks noChangeShapeType="1"/>
          </p:cNvSpPr>
          <p:nvPr/>
        </p:nvSpPr>
        <p:spPr bwMode="auto">
          <a:xfrm>
            <a:off x="304800" y="5257800"/>
            <a:ext cx="6096000" cy="0"/>
          </a:xfrm>
          <a:prstGeom prst="line">
            <a:avLst/>
          </a:prstGeom>
          <a:noFill/>
          <a:ln w="63500">
            <a:solidFill>
              <a:schemeClr val="tx2"/>
            </a:solidFill>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12098" name="Rectangle 2"/>
          <p:cNvSpPr>
            <a:spLocks noChangeArrowheads="1"/>
          </p:cNvSpPr>
          <p:nvPr/>
        </p:nvSpPr>
        <p:spPr bwMode="auto">
          <a:xfrm>
            <a:off x="457200" y="2667000"/>
            <a:ext cx="8382000" cy="2771775"/>
          </a:xfrm>
          <a:prstGeom prst="rect">
            <a:avLst/>
          </a:prstGeom>
          <a:noFill/>
          <a:ln w="9525">
            <a:noFill/>
            <a:miter lim="800000"/>
            <a:headEnd/>
            <a:tailEnd/>
          </a:ln>
        </p:spPr>
        <p:txBody>
          <a:bodyPr>
            <a:prstTxWarp prst="textNoShape">
              <a:avLst/>
            </a:prstTxWarp>
            <a:spAutoFit/>
          </a:bodyPr>
          <a:lstStyle/>
          <a:p>
            <a:pPr marL="457200" indent="-457200">
              <a:buFont typeface="Arial" pitchFamily="-1" charset="0"/>
              <a:buNone/>
            </a:pPr>
            <a:r>
              <a:rPr lang="en-US" sz="2200" b="0"/>
              <a:t>Memory				Activation</a:t>
            </a:r>
          </a:p>
          <a:p>
            <a:pPr marL="457200" indent="-457200">
              <a:buFont typeface="Arial" pitchFamily="-1" charset="0"/>
              <a:buNone/>
            </a:pPr>
            <a:r>
              <a:rPr lang="en-US" sz="2200" b="0">
                <a:solidFill>
                  <a:schemeClr val="accent2"/>
                </a:solidFill>
              </a:rPr>
              <a:t>story___mommy</a:t>
            </a:r>
            <a:r>
              <a:rPr lang="en-US" sz="2200" b="0"/>
              <a:t>			4.6925</a:t>
            </a:r>
            <a:endParaRPr lang="en-US" sz="2200" b="0">
              <a:solidFill>
                <a:srgbClr val="C29EF1"/>
              </a:solidFill>
            </a:endParaRPr>
          </a:p>
          <a:p>
            <a:pPr marL="457200" indent="-457200">
              <a:buFont typeface="Arial" pitchFamily="-1" charset="0"/>
              <a:buNone/>
            </a:pPr>
            <a:r>
              <a:rPr lang="en-US" sz="2200" b="0">
                <a:solidFill>
                  <a:schemeClr val="accent2"/>
                </a:solidFill>
              </a:rPr>
              <a:t>the___to</a:t>
            </a:r>
            <a:r>
              <a:rPr lang="en-US" sz="2200" b="0">
                <a:solidFill>
                  <a:srgbClr val="C29EF1"/>
                </a:solidFill>
              </a:rPr>
              <a:t>				</a:t>
            </a:r>
            <a:r>
              <a:rPr lang="en-US" sz="2200" b="0"/>
              <a:t>3.9850</a:t>
            </a:r>
            <a:endParaRPr lang="en-US" sz="2200" b="0">
              <a:solidFill>
                <a:srgbClr val="C29EF1"/>
              </a:solidFill>
            </a:endParaRPr>
          </a:p>
          <a:p>
            <a:pPr marL="457200" indent="-457200">
              <a:buFont typeface="Arial" pitchFamily="-1" charset="0"/>
              <a:buNone/>
            </a:pPr>
            <a:r>
              <a:rPr lang="en-US" sz="2200" b="0">
                <a:solidFill>
                  <a:schemeClr val="accent2"/>
                </a:solidFill>
              </a:rPr>
              <a:t>read___story</a:t>
            </a:r>
            <a:r>
              <a:rPr lang="en-US" sz="2200" b="0">
                <a:solidFill>
                  <a:srgbClr val="C192F6"/>
                </a:solidFill>
              </a:rPr>
              <a:t>				</a:t>
            </a:r>
            <a:r>
              <a:rPr lang="en-US" sz="2200" b="0"/>
              <a:t>3.9700</a:t>
            </a:r>
            <a:endParaRPr lang="en-US" sz="2200" b="0">
              <a:solidFill>
                <a:srgbClr val="C29EF1"/>
              </a:solidFill>
            </a:endParaRPr>
          </a:p>
          <a:p>
            <a:pPr marL="457200" indent="-457200">
              <a:buFont typeface="Arial" pitchFamily="-1" charset="0"/>
              <a:buNone/>
            </a:pPr>
            <a:r>
              <a:rPr lang="en-US" sz="2200" b="0">
                <a:solidFill>
                  <a:schemeClr val="accent2"/>
                </a:solidFill>
              </a:rPr>
              <a:t>you___the</a:t>
            </a:r>
            <a:r>
              <a:rPr lang="en-US" sz="2200" b="0">
                <a:solidFill>
                  <a:srgbClr val="C192F6"/>
                </a:solidFill>
              </a:rPr>
              <a:t>				</a:t>
            </a:r>
            <a:r>
              <a:rPr lang="en-US" sz="2200" b="0"/>
              <a:t>2.6925</a:t>
            </a:r>
          </a:p>
          <a:p>
            <a:pPr marL="457200" indent="-457200">
              <a:buFont typeface="Arial" pitchFamily="-1" charset="0"/>
              <a:buNone/>
            </a:pPr>
            <a:r>
              <a:rPr lang="en-US" sz="2200" b="0"/>
              <a:t>…						…</a:t>
            </a:r>
          </a:p>
          <a:p>
            <a:pPr marL="457200" indent="-457200">
              <a:buFont typeface="Arial" pitchFamily="-1" charset="0"/>
              <a:buNone/>
            </a:pPr>
            <a:r>
              <a:rPr lang="en-US" sz="2200" b="0">
                <a:solidFill>
                  <a:schemeClr val="accent2"/>
                </a:solidFill>
              </a:rPr>
              <a:t>because___said</a:t>
            </a:r>
            <a:r>
              <a:rPr lang="en-US" sz="2200" b="0">
                <a:solidFill>
                  <a:srgbClr val="C29EF1"/>
                </a:solidFill>
              </a:rPr>
              <a:t>			</a:t>
            </a:r>
            <a:r>
              <a:rPr lang="en-US" sz="2200" b="0"/>
              <a:t>1.0000</a:t>
            </a:r>
            <a:endParaRPr lang="en-US" sz="2200" b="0">
              <a:solidFill>
                <a:srgbClr val="C29EF1"/>
              </a:solidFill>
            </a:endParaRPr>
          </a:p>
          <a:p>
            <a:pPr marL="457200" indent="-457200">
              <a:buFont typeface="Arial" pitchFamily="-1" charset="0"/>
              <a:buNone/>
            </a:pPr>
            <a:r>
              <a:rPr lang="en-US" sz="2200" b="0">
                <a:solidFill>
                  <a:schemeClr val="accent2"/>
                </a:solidFill>
              </a:rPr>
              <a:t>she___him</a:t>
            </a:r>
            <a:r>
              <a:rPr lang="en-US" sz="2200" b="0">
                <a:solidFill>
                  <a:srgbClr val="C29EF1"/>
                </a:solidFill>
              </a:rPr>
              <a:t>				</a:t>
            </a:r>
            <a:r>
              <a:rPr lang="en-US" sz="2200" b="0"/>
              <a:t>0.9850</a:t>
            </a:r>
          </a:p>
        </p:txBody>
      </p:sp>
      <p:sp>
        <p:nvSpPr>
          <p:cNvPr id="1412099" name="Rectangle 3"/>
          <p:cNvSpPr>
            <a:spLocks noChangeArrowheads="1"/>
          </p:cNvSpPr>
          <p:nvPr/>
        </p:nvSpPr>
        <p:spPr bwMode="auto">
          <a:xfrm>
            <a:off x="457200" y="990600"/>
            <a:ext cx="8382000" cy="1096963"/>
          </a:xfrm>
          <a:prstGeom prst="rect">
            <a:avLst/>
          </a:prstGeom>
          <a:noFill/>
          <a:ln w="9525">
            <a:noFill/>
            <a:miter lim="800000"/>
            <a:headEnd/>
            <a:tailEnd/>
          </a:ln>
        </p:spPr>
        <p:txBody>
          <a:bodyPr>
            <a:prstTxWarp prst="textNoShape">
              <a:avLst/>
            </a:prstTxWarp>
            <a:spAutoFit/>
          </a:bodyPr>
          <a:lstStyle/>
          <a:p>
            <a:pPr marL="457200" indent="-457200">
              <a:buFont typeface="Arial" pitchFamily="-1" charset="0"/>
              <a:buNone/>
            </a:pPr>
            <a:r>
              <a:rPr lang="en-US" sz="2200" b="0"/>
              <a:t>	At this point, if a frame not already in memory is encountered, it replaces the frame with the least activation, as long as that activation is less than 1.</a:t>
            </a:r>
          </a:p>
        </p:txBody>
      </p:sp>
      <p:sp>
        <p:nvSpPr>
          <p:cNvPr id="1412100" name="Rectangle 4"/>
          <p:cNvSpPr>
            <a:spLocks noGrp="1" noChangeArrowheads="1"/>
          </p:cNvSpPr>
          <p:nvPr>
            <p:ph type="title"/>
          </p:nvPr>
        </p:nvSpPr>
        <p:spPr>
          <a:xfrm>
            <a:off x="228600" y="0"/>
            <a:ext cx="8229600" cy="1143000"/>
          </a:xfrm>
          <a:noFill/>
          <a:ln/>
        </p:spPr>
        <p:txBody>
          <a:bodyPr/>
          <a:lstStyle/>
          <a:p>
            <a:r>
              <a:rPr lang="en-US" sz="3200"/>
              <a:t>Wang &amp; Mintz (2008): How the model works</a:t>
            </a:r>
          </a:p>
        </p:txBody>
      </p:sp>
      <p:sp>
        <p:nvSpPr>
          <p:cNvPr id="1412101" name="Text Box 5"/>
          <p:cNvSpPr txBox="1">
            <a:spLocks noChangeArrowheads="1"/>
          </p:cNvSpPr>
          <p:nvPr/>
        </p:nvSpPr>
        <p:spPr bwMode="auto">
          <a:xfrm>
            <a:off x="1371600" y="5715000"/>
            <a:ext cx="5335588" cy="457200"/>
          </a:xfrm>
          <a:prstGeom prst="rect">
            <a:avLst/>
          </a:prstGeom>
          <a:noFill/>
          <a:ln w="9525">
            <a:noFill/>
            <a:miter lim="800000"/>
            <a:headEnd/>
            <a:tailEnd/>
          </a:ln>
        </p:spPr>
        <p:txBody>
          <a:bodyPr wrap="none">
            <a:prstTxWarp prst="textNoShape">
              <a:avLst/>
            </a:prstTxWarp>
            <a:spAutoFit/>
          </a:bodyPr>
          <a:lstStyle/>
          <a:p>
            <a:r>
              <a:rPr lang="en-US" b="0">
                <a:solidFill>
                  <a:schemeClr val="tx2"/>
                </a:solidFill>
              </a:rPr>
              <a:t>Processing step 201: because___said</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14146" name="Rectangle 2"/>
          <p:cNvSpPr>
            <a:spLocks noChangeArrowheads="1"/>
          </p:cNvSpPr>
          <p:nvPr/>
        </p:nvSpPr>
        <p:spPr bwMode="auto">
          <a:xfrm>
            <a:off x="457200" y="2667000"/>
            <a:ext cx="8382000" cy="2771775"/>
          </a:xfrm>
          <a:prstGeom prst="rect">
            <a:avLst/>
          </a:prstGeom>
          <a:noFill/>
          <a:ln w="9525">
            <a:noFill/>
            <a:miter lim="800000"/>
            <a:headEnd/>
            <a:tailEnd/>
          </a:ln>
        </p:spPr>
        <p:txBody>
          <a:bodyPr>
            <a:prstTxWarp prst="textNoShape">
              <a:avLst/>
            </a:prstTxWarp>
            <a:spAutoFit/>
          </a:bodyPr>
          <a:lstStyle/>
          <a:p>
            <a:pPr marL="457200" indent="-457200">
              <a:buFont typeface="Arial" pitchFamily="-1" charset="0"/>
              <a:buNone/>
            </a:pPr>
            <a:r>
              <a:rPr lang="en-US" sz="2200" b="0"/>
              <a:t>Memory				Activation</a:t>
            </a:r>
          </a:p>
          <a:p>
            <a:pPr marL="457200" indent="-457200">
              <a:buFont typeface="Arial" pitchFamily="-1" charset="0"/>
              <a:buNone/>
            </a:pPr>
            <a:r>
              <a:rPr lang="en-US" sz="2200" b="0">
                <a:solidFill>
                  <a:schemeClr val="accent2"/>
                </a:solidFill>
              </a:rPr>
              <a:t>story___mommy</a:t>
            </a:r>
            <a:r>
              <a:rPr lang="en-US" sz="2200" b="0"/>
              <a:t>			9.6925</a:t>
            </a:r>
            <a:endParaRPr lang="en-US" sz="2200" b="0">
              <a:solidFill>
                <a:srgbClr val="C29EF1"/>
              </a:solidFill>
            </a:endParaRPr>
          </a:p>
          <a:p>
            <a:pPr marL="457200" indent="-457200">
              <a:buFont typeface="Arial" pitchFamily="-1" charset="0"/>
              <a:buNone/>
            </a:pPr>
            <a:r>
              <a:rPr lang="en-US" sz="2200" b="0">
                <a:solidFill>
                  <a:schemeClr val="accent2"/>
                </a:solidFill>
              </a:rPr>
              <a:t>the___to</a:t>
            </a:r>
            <a:r>
              <a:rPr lang="en-US" sz="2200" b="0">
                <a:solidFill>
                  <a:srgbClr val="C29EF1"/>
                </a:solidFill>
              </a:rPr>
              <a:t>				</a:t>
            </a:r>
            <a:r>
              <a:rPr lang="en-US" sz="2200" b="0"/>
              <a:t>8.9850</a:t>
            </a:r>
            <a:endParaRPr lang="en-US" sz="2200" b="0">
              <a:solidFill>
                <a:srgbClr val="C29EF1"/>
              </a:solidFill>
            </a:endParaRPr>
          </a:p>
          <a:p>
            <a:pPr marL="457200" indent="-457200">
              <a:buFont typeface="Arial" pitchFamily="-1" charset="0"/>
              <a:buNone/>
            </a:pPr>
            <a:r>
              <a:rPr lang="en-US" sz="2200" b="0">
                <a:solidFill>
                  <a:schemeClr val="accent2"/>
                </a:solidFill>
              </a:rPr>
              <a:t>read___story</a:t>
            </a:r>
            <a:r>
              <a:rPr lang="en-US" sz="2200" b="0">
                <a:solidFill>
                  <a:srgbClr val="C192F6"/>
                </a:solidFill>
              </a:rPr>
              <a:t>				</a:t>
            </a:r>
            <a:r>
              <a:rPr lang="en-US" sz="2200" b="0"/>
              <a:t>8.9700</a:t>
            </a:r>
            <a:endParaRPr lang="en-US" sz="2200" b="0">
              <a:solidFill>
                <a:srgbClr val="C29EF1"/>
              </a:solidFill>
            </a:endParaRPr>
          </a:p>
          <a:p>
            <a:pPr marL="457200" indent="-457200">
              <a:buFont typeface="Arial" pitchFamily="-1" charset="0"/>
              <a:buNone/>
            </a:pPr>
            <a:r>
              <a:rPr lang="en-US" sz="2200" b="0">
                <a:solidFill>
                  <a:schemeClr val="accent2"/>
                </a:solidFill>
              </a:rPr>
              <a:t>you___the</a:t>
            </a:r>
            <a:r>
              <a:rPr lang="en-US" sz="2200" b="0">
                <a:solidFill>
                  <a:srgbClr val="C192F6"/>
                </a:solidFill>
              </a:rPr>
              <a:t>				</a:t>
            </a:r>
            <a:r>
              <a:rPr lang="en-US" sz="2200" b="0"/>
              <a:t>5.6925</a:t>
            </a:r>
          </a:p>
          <a:p>
            <a:pPr marL="457200" indent="-457200">
              <a:buFont typeface="Arial" pitchFamily="-1" charset="0"/>
              <a:buNone/>
            </a:pPr>
            <a:r>
              <a:rPr lang="en-US" sz="2200" b="0"/>
              <a:t>…						…</a:t>
            </a:r>
          </a:p>
          <a:p>
            <a:pPr marL="457200" indent="-457200">
              <a:buFont typeface="Arial" pitchFamily="-1" charset="0"/>
              <a:buNone/>
            </a:pPr>
            <a:r>
              <a:rPr lang="en-US" sz="2200" b="0">
                <a:solidFill>
                  <a:schemeClr val="accent2"/>
                </a:solidFill>
              </a:rPr>
              <a:t>we___her</a:t>
            </a:r>
            <a:r>
              <a:rPr lang="en-US" sz="2200" b="0">
                <a:solidFill>
                  <a:srgbClr val="C29EF1"/>
                </a:solidFill>
              </a:rPr>
              <a:t>				</a:t>
            </a:r>
            <a:r>
              <a:rPr lang="en-US" sz="2200" b="0"/>
              <a:t>3.9700</a:t>
            </a:r>
            <a:endParaRPr lang="en-US" sz="2200" b="0">
              <a:solidFill>
                <a:srgbClr val="C29EF1"/>
              </a:solidFill>
            </a:endParaRPr>
          </a:p>
          <a:p>
            <a:pPr marL="457200" indent="-457200">
              <a:buFont typeface="Arial" pitchFamily="-1" charset="0"/>
              <a:buNone/>
            </a:pPr>
            <a:r>
              <a:rPr lang="en-US" sz="2200" b="0">
                <a:solidFill>
                  <a:schemeClr val="accent2"/>
                </a:solidFill>
              </a:rPr>
              <a:t>she___him</a:t>
            </a:r>
            <a:r>
              <a:rPr lang="en-US" sz="2200" b="0">
                <a:solidFill>
                  <a:srgbClr val="C29EF1"/>
                </a:solidFill>
              </a:rPr>
              <a:t>				</a:t>
            </a:r>
            <a:r>
              <a:rPr lang="en-US" sz="2200" b="0"/>
              <a:t>2.9850</a:t>
            </a:r>
          </a:p>
        </p:txBody>
      </p:sp>
      <p:sp>
        <p:nvSpPr>
          <p:cNvPr id="1414147" name="Rectangle 3"/>
          <p:cNvSpPr>
            <a:spLocks noChangeArrowheads="1"/>
          </p:cNvSpPr>
          <p:nvPr/>
        </p:nvSpPr>
        <p:spPr bwMode="auto">
          <a:xfrm>
            <a:off x="457200" y="990600"/>
            <a:ext cx="8382000" cy="1096963"/>
          </a:xfrm>
          <a:prstGeom prst="rect">
            <a:avLst/>
          </a:prstGeom>
          <a:noFill/>
          <a:ln w="9525">
            <a:noFill/>
            <a:miter lim="800000"/>
            <a:headEnd/>
            <a:tailEnd/>
          </a:ln>
        </p:spPr>
        <p:txBody>
          <a:bodyPr>
            <a:prstTxWarp prst="textNoShape">
              <a:avLst/>
            </a:prstTxWarp>
            <a:spAutoFit/>
          </a:bodyPr>
          <a:lstStyle/>
          <a:p>
            <a:pPr marL="457200" indent="-457200">
              <a:buFont typeface="Arial" pitchFamily="-1" charset="0"/>
              <a:buNone/>
            </a:pPr>
            <a:r>
              <a:rPr lang="en-US" sz="2200" b="0"/>
              <a:t>	Eventually, however, all the frames in memory will have been encountered often enough that their activations are greater than 1.</a:t>
            </a:r>
          </a:p>
        </p:txBody>
      </p:sp>
      <p:sp>
        <p:nvSpPr>
          <p:cNvPr id="1414148" name="Rectangle 4"/>
          <p:cNvSpPr>
            <a:spLocks noGrp="1" noChangeArrowheads="1"/>
          </p:cNvSpPr>
          <p:nvPr>
            <p:ph type="title"/>
          </p:nvPr>
        </p:nvSpPr>
        <p:spPr>
          <a:xfrm>
            <a:off x="228600" y="0"/>
            <a:ext cx="8229600" cy="1143000"/>
          </a:xfrm>
          <a:noFill/>
          <a:ln/>
        </p:spPr>
        <p:txBody>
          <a:bodyPr/>
          <a:lstStyle/>
          <a:p>
            <a:r>
              <a:rPr lang="en-US" sz="3200"/>
              <a:t>Wang &amp; Mintz (2008): How the model works</a:t>
            </a:r>
          </a:p>
        </p:txBody>
      </p:sp>
      <p:sp>
        <p:nvSpPr>
          <p:cNvPr id="1414149" name="Text Box 5"/>
          <p:cNvSpPr txBox="1">
            <a:spLocks noChangeArrowheads="1"/>
          </p:cNvSpPr>
          <p:nvPr/>
        </p:nvSpPr>
        <p:spPr bwMode="auto">
          <a:xfrm>
            <a:off x="1371600" y="5715000"/>
            <a:ext cx="4960938" cy="457200"/>
          </a:xfrm>
          <a:prstGeom prst="rect">
            <a:avLst/>
          </a:prstGeom>
          <a:noFill/>
          <a:ln w="9525">
            <a:noFill/>
            <a:miter lim="800000"/>
            <a:headEnd/>
            <a:tailEnd/>
          </a:ln>
        </p:spPr>
        <p:txBody>
          <a:bodyPr wrap="none">
            <a:prstTxWarp prst="textNoShape">
              <a:avLst/>
            </a:prstTxWarp>
            <a:spAutoFit/>
          </a:bodyPr>
          <a:lstStyle/>
          <a:p>
            <a:r>
              <a:rPr lang="en-US" b="0">
                <a:solidFill>
                  <a:schemeClr val="tx2"/>
                </a:solidFill>
              </a:rPr>
              <a:t>Memory after processing step 5000</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16194" name="Rectangle 2"/>
          <p:cNvSpPr>
            <a:spLocks noChangeArrowheads="1"/>
          </p:cNvSpPr>
          <p:nvPr/>
        </p:nvSpPr>
        <p:spPr bwMode="auto">
          <a:xfrm>
            <a:off x="457200" y="2667000"/>
            <a:ext cx="8382000" cy="2771775"/>
          </a:xfrm>
          <a:prstGeom prst="rect">
            <a:avLst/>
          </a:prstGeom>
          <a:noFill/>
          <a:ln w="9525">
            <a:noFill/>
            <a:miter lim="800000"/>
            <a:headEnd/>
            <a:tailEnd/>
          </a:ln>
        </p:spPr>
        <p:txBody>
          <a:bodyPr>
            <a:prstTxWarp prst="textNoShape">
              <a:avLst/>
            </a:prstTxWarp>
            <a:spAutoFit/>
          </a:bodyPr>
          <a:lstStyle/>
          <a:p>
            <a:pPr marL="457200" indent="-457200">
              <a:buFont typeface="Arial" pitchFamily="-1" charset="0"/>
              <a:buNone/>
            </a:pPr>
            <a:r>
              <a:rPr lang="en-US" sz="2200" b="0"/>
              <a:t>Memory				Activation</a:t>
            </a:r>
          </a:p>
          <a:p>
            <a:pPr marL="457200" indent="-457200">
              <a:buFont typeface="Arial" pitchFamily="-1" charset="0"/>
              <a:buNone/>
            </a:pPr>
            <a:r>
              <a:rPr lang="en-US" sz="2200" b="0">
                <a:solidFill>
                  <a:schemeClr val="accent2"/>
                </a:solidFill>
              </a:rPr>
              <a:t>story___mommy</a:t>
            </a:r>
            <a:r>
              <a:rPr lang="en-US" sz="2200" b="0"/>
              <a:t>			9.6925</a:t>
            </a:r>
            <a:endParaRPr lang="en-US" sz="2200" b="0">
              <a:solidFill>
                <a:srgbClr val="C29EF1"/>
              </a:solidFill>
            </a:endParaRPr>
          </a:p>
          <a:p>
            <a:pPr marL="457200" indent="-457200">
              <a:buFont typeface="Arial" pitchFamily="-1" charset="0"/>
              <a:buNone/>
            </a:pPr>
            <a:r>
              <a:rPr lang="en-US" sz="2200" b="0">
                <a:solidFill>
                  <a:schemeClr val="accent2"/>
                </a:solidFill>
              </a:rPr>
              <a:t>the___to</a:t>
            </a:r>
            <a:r>
              <a:rPr lang="en-US" sz="2200" b="0">
                <a:solidFill>
                  <a:srgbClr val="C29EF1"/>
                </a:solidFill>
              </a:rPr>
              <a:t>				</a:t>
            </a:r>
            <a:r>
              <a:rPr lang="en-US" sz="2200" b="0"/>
              <a:t>8.9850</a:t>
            </a:r>
            <a:endParaRPr lang="en-US" sz="2200" b="0">
              <a:solidFill>
                <a:srgbClr val="C29EF1"/>
              </a:solidFill>
            </a:endParaRPr>
          </a:p>
          <a:p>
            <a:pPr marL="457200" indent="-457200">
              <a:buFont typeface="Arial" pitchFamily="-1" charset="0"/>
              <a:buNone/>
            </a:pPr>
            <a:r>
              <a:rPr lang="en-US" sz="2200" b="0">
                <a:solidFill>
                  <a:schemeClr val="accent2"/>
                </a:solidFill>
              </a:rPr>
              <a:t>read___story</a:t>
            </a:r>
            <a:r>
              <a:rPr lang="en-US" sz="2200" b="0">
                <a:solidFill>
                  <a:srgbClr val="C192F6"/>
                </a:solidFill>
              </a:rPr>
              <a:t>				</a:t>
            </a:r>
            <a:r>
              <a:rPr lang="en-US" sz="2200" b="0"/>
              <a:t>8.9700</a:t>
            </a:r>
            <a:endParaRPr lang="en-US" sz="2200" b="0">
              <a:solidFill>
                <a:srgbClr val="C29EF1"/>
              </a:solidFill>
            </a:endParaRPr>
          </a:p>
          <a:p>
            <a:pPr marL="457200" indent="-457200">
              <a:buFont typeface="Arial" pitchFamily="-1" charset="0"/>
              <a:buNone/>
            </a:pPr>
            <a:r>
              <a:rPr lang="en-US" sz="2200" b="0">
                <a:solidFill>
                  <a:schemeClr val="accent2"/>
                </a:solidFill>
              </a:rPr>
              <a:t>you___the</a:t>
            </a:r>
            <a:r>
              <a:rPr lang="en-US" sz="2200" b="0">
                <a:solidFill>
                  <a:srgbClr val="C192F6"/>
                </a:solidFill>
              </a:rPr>
              <a:t>				</a:t>
            </a:r>
            <a:r>
              <a:rPr lang="en-US" sz="2200" b="0"/>
              <a:t>5.6925</a:t>
            </a:r>
          </a:p>
          <a:p>
            <a:pPr marL="457200" indent="-457200">
              <a:buFont typeface="Arial" pitchFamily="-1" charset="0"/>
              <a:buNone/>
            </a:pPr>
            <a:r>
              <a:rPr lang="en-US" sz="2200" b="0"/>
              <a:t>…						…</a:t>
            </a:r>
          </a:p>
          <a:p>
            <a:pPr marL="457200" indent="-457200">
              <a:buFont typeface="Arial" pitchFamily="-1" charset="0"/>
              <a:buNone/>
            </a:pPr>
            <a:r>
              <a:rPr lang="en-US" sz="2200" b="0">
                <a:solidFill>
                  <a:schemeClr val="accent2"/>
                </a:solidFill>
              </a:rPr>
              <a:t>we___her</a:t>
            </a:r>
            <a:r>
              <a:rPr lang="en-US" sz="2200" b="0">
                <a:solidFill>
                  <a:srgbClr val="C29EF1"/>
                </a:solidFill>
              </a:rPr>
              <a:t>				</a:t>
            </a:r>
            <a:r>
              <a:rPr lang="en-US" sz="2200" b="0"/>
              <a:t>3.9700</a:t>
            </a:r>
            <a:endParaRPr lang="en-US" sz="2200" b="0">
              <a:solidFill>
                <a:srgbClr val="C29EF1"/>
              </a:solidFill>
            </a:endParaRPr>
          </a:p>
          <a:p>
            <a:pPr marL="457200" indent="-457200">
              <a:buFont typeface="Arial" pitchFamily="-1" charset="0"/>
              <a:buNone/>
            </a:pPr>
            <a:r>
              <a:rPr lang="en-US" sz="2200" b="0">
                <a:solidFill>
                  <a:schemeClr val="accent2"/>
                </a:solidFill>
              </a:rPr>
              <a:t>she___him</a:t>
            </a:r>
            <a:r>
              <a:rPr lang="en-US" sz="2200" b="0">
                <a:solidFill>
                  <a:srgbClr val="C29EF1"/>
                </a:solidFill>
              </a:rPr>
              <a:t>				</a:t>
            </a:r>
            <a:r>
              <a:rPr lang="en-US" sz="2200" b="0"/>
              <a:t>2.9850</a:t>
            </a:r>
          </a:p>
        </p:txBody>
      </p:sp>
      <p:sp>
        <p:nvSpPr>
          <p:cNvPr id="1416195" name="Rectangle 3"/>
          <p:cNvSpPr>
            <a:spLocks noChangeArrowheads="1"/>
          </p:cNvSpPr>
          <p:nvPr/>
        </p:nvSpPr>
        <p:spPr bwMode="auto">
          <a:xfrm>
            <a:off x="457200" y="990600"/>
            <a:ext cx="8382000" cy="1096963"/>
          </a:xfrm>
          <a:prstGeom prst="rect">
            <a:avLst/>
          </a:prstGeom>
          <a:noFill/>
          <a:ln w="9525">
            <a:noFill/>
            <a:miter lim="800000"/>
            <a:headEnd/>
            <a:tailEnd/>
          </a:ln>
        </p:spPr>
        <p:txBody>
          <a:bodyPr>
            <a:prstTxWarp prst="textNoShape">
              <a:avLst/>
            </a:prstTxWarp>
            <a:spAutoFit/>
          </a:bodyPr>
          <a:lstStyle/>
          <a:p>
            <a:pPr marL="457200" indent="-457200">
              <a:buFont typeface="Arial" pitchFamily="-1" charset="0"/>
              <a:buNone/>
            </a:pPr>
            <a:r>
              <a:rPr lang="en-US" sz="2200" b="0"/>
              <a:t>	At this point, </a:t>
            </a:r>
            <a:r>
              <a:rPr lang="en-US" sz="2200" b="0">
                <a:solidFill>
                  <a:schemeClr val="tx2"/>
                </a:solidFill>
              </a:rPr>
              <a:t>no change is made to memory</a:t>
            </a:r>
            <a:r>
              <a:rPr lang="en-US" sz="2200" b="0"/>
              <a:t> since the new frame’s activation of 1 would be less than the least active frame in memory.</a:t>
            </a:r>
          </a:p>
        </p:txBody>
      </p:sp>
      <p:sp>
        <p:nvSpPr>
          <p:cNvPr id="1416196" name="Rectangle 4"/>
          <p:cNvSpPr>
            <a:spLocks noGrp="1" noChangeArrowheads="1"/>
          </p:cNvSpPr>
          <p:nvPr>
            <p:ph type="title"/>
          </p:nvPr>
        </p:nvSpPr>
        <p:spPr>
          <a:xfrm>
            <a:off x="228600" y="0"/>
            <a:ext cx="8229600" cy="1143000"/>
          </a:xfrm>
          <a:noFill/>
          <a:ln/>
        </p:spPr>
        <p:txBody>
          <a:bodyPr/>
          <a:lstStyle/>
          <a:p>
            <a:r>
              <a:rPr lang="en-US" sz="3200"/>
              <a:t>Wang &amp; Mintz (2008): How the model works</a:t>
            </a:r>
          </a:p>
        </p:txBody>
      </p:sp>
      <p:sp>
        <p:nvSpPr>
          <p:cNvPr id="1416197" name="Text Box 5"/>
          <p:cNvSpPr txBox="1">
            <a:spLocks noChangeArrowheads="1"/>
          </p:cNvSpPr>
          <p:nvPr/>
        </p:nvSpPr>
        <p:spPr bwMode="auto">
          <a:xfrm>
            <a:off x="1371600" y="5715000"/>
            <a:ext cx="5554663" cy="457200"/>
          </a:xfrm>
          <a:prstGeom prst="rect">
            <a:avLst/>
          </a:prstGeom>
          <a:noFill/>
          <a:ln w="9525">
            <a:noFill/>
            <a:miter lim="800000"/>
            <a:headEnd/>
            <a:tailEnd/>
          </a:ln>
        </p:spPr>
        <p:txBody>
          <a:bodyPr wrap="none">
            <a:prstTxWarp prst="textNoShape">
              <a:avLst/>
            </a:prstTxWarp>
            <a:spAutoFit/>
          </a:bodyPr>
          <a:lstStyle/>
          <a:p>
            <a:r>
              <a:rPr lang="en-US" b="0">
                <a:solidFill>
                  <a:schemeClr val="tx2"/>
                </a:solidFill>
              </a:rPr>
              <a:t>Processing step 5001 (because___him)</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18242" name="Rectangle 2"/>
          <p:cNvSpPr>
            <a:spLocks noChangeArrowheads="1"/>
          </p:cNvSpPr>
          <p:nvPr/>
        </p:nvSpPr>
        <p:spPr bwMode="auto">
          <a:xfrm>
            <a:off x="457200" y="2667000"/>
            <a:ext cx="8382000" cy="2771775"/>
          </a:xfrm>
          <a:prstGeom prst="rect">
            <a:avLst/>
          </a:prstGeom>
          <a:noFill/>
          <a:ln w="9525">
            <a:noFill/>
            <a:miter lim="800000"/>
            <a:headEnd/>
            <a:tailEnd/>
          </a:ln>
        </p:spPr>
        <p:txBody>
          <a:bodyPr>
            <a:prstTxWarp prst="textNoShape">
              <a:avLst/>
            </a:prstTxWarp>
            <a:spAutoFit/>
          </a:bodyPr>
          <a:lstStyle/>
          <a:p>
            <a:pPr marL="457200" indent="-457200">
              <a:buFont typeface="Arial" pitchFamily="-1" charset="0"/>
              <a:buNone/>
            </a:pPr>
            <a:r>
              <a:rPr lang="en-US" sz="2200" b="0"/>
              <a:t>Memory				Activation</a:t>
            </a:r>
          </a:p>
          <a:p>
            <a:pPr marL="457200" indent="-457200">
              <a:buFont typeface="Arial" pitchFamily="-1" charset="0"/>
              <a:buNone/>
            </a:pPr>
            <a:r>
              <a:rPr lang="en-US" sz="2200" b="0">
                <a:solidFill>
                  <a:schemeClr val="accent2"/>
                </a:solidFill>
              </a:rPr>
              <a:t>story___mommy</a:t>
            </a:r>
            <a:r>
              <a:rPr lang="en-US" sz="2200" b="0"/>
              <a:t>			9.6850</a:t>
            </a:r>
            <a:endParaRPr lang="en-US" sz="2200" b="0">
              <a:solidFill>
                <a:srgbClr val="C29EF1"/>
              </a:solidFill>
            </a:endParaRPr>
          </a:p>
          <a:p>
            <a:pPr marL="457200" indent="-457200">
              <a:buFont typeface="Arial" pitchFamily="-1" charset="0"/>
              <a:buNone/>
            </a:pPr>
            <a:r>
              <a:rPr lang="en-US" sz="2200" b="0">
                <a:solidFill>
                  <a:schemeClr val="accent2"/>
                </a:solidFill>
              </a:rPr>
              <a:t>the___to</a:t>
            </a:r>
            <a:r>
              <a:rPr lang="en-US" sz="2200" b="0">
                <a:solidFill>
                  <a:srgbClr val="C29EF1"/>
                </a:solidFill>
              </a:rPr>
              <a:t>				</a:t>
            </a:r>
            <a:r>
              <a:rPr lang="en-US" sz="2200" b="0"/>
              <a:t>8.9775</a:t>
            </a:r>
            <a:endParaRPr lang="en-US" sz="2200" b="0">
              <a:solidFill>
                <a:srgbClr val="C29EF1"/>
              </a:solidFill>
            </a:endParaRPr>
          </a:p>
          <a:p>
            <a:pPr marL="457200" indent="-457200">
              <a:buFont typeface="Arial" pitchFamily="-1" charset="0"/>
              <a:buNone/>
            </a:pPr>
            <a:r>
              <a:rPr lang="en-US" sz="2200" b="0">
                <a:solidFill>
                  <a:schemeClr val="accent2"/>
                </a:solidFill>
              </a:rPr>
              <a:t>read___story</a:t>
            </a:r>
            <a:r>
              <a:rPr lang="en-US" sz="2200" b="0">
                <a:solidFill>
                  <a:srgbClr val="C192F6"/>
                </a:solidFill>
              </a:rPr>
              <a:t>				</a:t>
            </a:r>
            <a:r>
              <a:rPr lang="en-US" sz="2200" b="0"/>
              <a:t>8.9625</a:t>
            </a:r>
            <a:endParaRPr lang="en-US" sz="2200" b="0">
              <a:solidFill>
                <a:srgbClr val="C29EF1"/>
              </a:solidFill>
            </a:endParaRPr>
          </a:p>
          <a:p>
            <a:pPr marL="457200" indent="-457200">
              <a:buFont typeface="Arial" pitchFamily="-1" charset="0"/>
              <a:buNone/>
            </a:pPr>
            <a:r>
              <a:rPr lang="en-US" sz="2200" b="0">
                <a:solidFill>
                  <a:schemeClr val="accent2"/>
                </a:solidFill>
              </a:rPr>
              <a:t>you___the</a:t>
            </a:r>
            <a:r>
              <a:rPr lang="en-US" sz="2200" b="0">
                <a:solidFill>
                  <a:srgbClr val="C192F6"/>
                </a:solidFill>
              </a:rPr>
              <a:t>				</a:t>
            </a:r>
            <a:r>
              <a:rPr lang="en-US" sz="2200" b="0"/>
              <a:t>5.6850</a:t>
            </a:r>
          </a:p>
          <a:p>
            <a:pPr marL="457200" indent="-457200">
              <a:buFont typeface="Arial" pitchFamily="-1" charset="0"/>
              <a:buNone/>
            </a:pPr>
            <a:r>
              <a:rPr lang="en-US" sz="2200" b="0"/>
              <a:t>…						…</a:t>
            </a:r>
          </a:p>
          <a:p>
            <a:pPr marL="457200" indent="-457200">
              <a:buFont typeface="Arial" pitchFamily="-1" charset="0"/>
              <a:buNone/>
            </a:pPr>
            <a:r>
              <a:rPr lang="en-US" sz="2200" b="0">
                <a:solidFill>
                  <a:schemeClr val="accent2"/>
                </a:solidFill>
              </a:rPr>
              <a:t>we___her</a:t>
            </a:r>
            <a:r>
              <a:rPr lang="en-US" sz="2200" b="0">
                <a:solidFill>
                  <a:srgbClr val="C29EF1"/>
                </a:solidFill>
              </a:rPr>
              <a:t>				</a:t>
            </a:r>
            <a:r>
              <a:rPr lang="en-US" sz="2200" b="0"/>
              <a:t>3.9625</a:t>
            </a:r>
            <a:endParaRPr lang="en-US" sz="2200" b="0">
              <a:solidFill>
                <a:srgbClr val="C29EF1"/>
              </a:solidFill>
            </a:endParaRPr>
          </a:p>
          <a:p>
            <a:pPr marL="457200" indent="-457200">
              <a:buFont typeface="Arial" pitchFamily="-1" charset="0"/>
              <a:buNone/>
            </a:pPr>
            <a:r>
              <a:rPr lang="en-US" sz="2200" b="0">
                <a:solidFill>
                  <a:schemeClr val="accent2"/>
                </a:solidFill>
              </a:rPr>
              <a:t>she___him</a:t>
            </a:r>
            <a:r>
              <a:rPr lang="en-US" sz="2200" b="0">
                <a:solidFill>
                  <a:srgbClr val="C29EF1"/>
                </a:solidFill>
              </a:rPr>
              <a:t>				</a:t>
            </a:r>
            <a:r>
              <a:rPr lang="en-US" sz="2200" b="0"/>
              <a:t>2.9775</a:t>
            </a:r>
          </a:p>
        </p:txBody>
      </p:sp>
      <p:sp>
        <p:nvSpPr>
          <p:cNvPr id="1418243" name="Rectangle 3"/>
          <p:cNvSpPr>
            <a:spLocks noChangeArrowheads="1"/>
          </p:cNvSpPr>
          <p:nvPr/>
        </p:nvSpPr>
        <p:spPr bwMode="auto">
          <a:xfrm>
            <a:off x="457200" y="990600"/>
            <a:ext cx="8382000" cy="427038"/>
          </a:xfrm>
          <a:prstGeom prst="rect">
            <a:avLst/>
          </a:prstGeom>
          <a:noFill/>
          <a:ln w="9525">
            <a:noFill/>
            <a:miter lim="800000"/>
            <a:headEnd/>
            <a:tailEnd/>
          </a:ln>
        </p:spPr>
        <p:txBody>
          <a:bodyPr>
            <a:prstTxWarp prst="textNoShape">
              <a:avLst/>
            </a:prstTxWarp>
            <a:spAutoFit/>
          </a:bodyPr>
          <a:lstStyle/>
          <a:p>
            <a:pPr marL="457200" indent="-457200">
              <a:buFont typeface="Arial" pitchFamily="-1" charset="0"/>
              <a:buNone/>
            </a:pPr>
            <a:r>
              <a:rPr lang="en-US" sz="2200" b="0"/>
              <a:t>The forgetting function is then invoked.</a:t>
            </a:r>
          </a:p>
        </p:txBody>
      </p:sp>
      <p:sp>
        <p:nvSpPr>
          <p:cNvPr id="1418244" name="Rectangle 4"/>
          <p:cNvSpPr>
            <a:spLocks noGrp="1" noChangeArrowheads="1"/>
          </p:cNvSpPr>
          <p:nvPr>
            <p:ph type="title"/>
          </p:nvPr>
        </p:nvSpPr>
        <p:spPr>
          <a:xfrm>
            <a:off x="228600" y="0"/>
            <a:ext cx="8229600" cy="1143000"/>
          </a:xfrm>
          <a:noFill/>
          <a:ln/>
        </p:spPr>
        <p:txBody>
          <a:bodyPr/>
          <a:lstStyle/>
          <a:p>
            <a:r>
              <a:rPr lang="en-US" sz="3200"/>
              <a:t>Wang &amp; Mintz (2008): How the model works</a:t>
            </a:r>
          </a:p>
        </p:txBody>
      </p:sp>
      <p:sp>
        <p:nvSpPr>
          <p:cNvPr id="1418245" name="Text Box 5"/>
          <p:cNvSpPr txBox="1">
            <a:spLocks noChangeArrowheads="1"/>
          </p:cNvSpPr>
          <p:nvPr/>
        </p:nvSpPr>
        <p:spPr bwMode="auto">
          <a:xfrm>
            <a:off x="3276600" y="5715000"/>
            <a:ext cx="2708275" cy="457200"/>
          </a:xfrm>
          <a:prstGeom prst="rect">
            <a:avLst/>
          </a:prstGeom>
          <a:noFill/>
          <a:ln w="9525">
            <a:noFill/>
            <a:miter lim="800000"/>
            <a:headEnd/>
            <a:tailEnd/>
          </a:ln>
        </p:spPr>
        <p:txBody>
          <a:bodyPr wrap="none">
            <a:prstTxWarp prst="textNoShape">
              <a:avLst/>
            </a:prstTxWarp>
            <a:spAutoFit/>
          </a:bodyPr>
          <a:lstStyle/>
          <a:p>
            <a:r>
              <a:rPr lang="en-US" b="0">
                <a:solidFill>
                  <a:schemeClr val="tx2"/>
                </a:solidFill>
              </a:rPr>
              <a:t>Forgetting function</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20290" name="Rectangle 2"/>
          <p:cNvSpPr>
            <a:spLocks noGrp="1" noChangeArrowheads="1"/>
          </p:cNvSpPr>
          <p:nvPr>
            <p:ph type="title"/>
          </p:nvPr>
        </p:nvSpPr>
        <p:spPr>
          <a:xfrm>
            <a:off x="228600" y="0"/>
            <a:ext cx="8229600" cy="1143000"/>
          </a:xfrm>
          <a:noFill/>
          <a:ln/>
        </p:spPr>
        <p:txBody>
          <a:bodyPr/>
          <a:lstStyle/>
          <a:p>
            <a:r>
              <a:rPr lang="en-US" sz="3200"/>
              <a:t>Wang &amp; Mintz (2008): How the model did</a:t>
            </a:r>
          </a:p>
        </p:txBody>
      </p:sp>
      <p:sp>
        <p:nvSpPr>
          <p:cNvPr id="1420291" name="Rectangle 3"/>
          <p:cNvSpPr>
            <a:spLocks noChangeArrowheads="1"/>
          </p:cNvSpPr>
          <p:nvPr/>
        </p:nvSpPr>
        <p:spPr bwMode="auto">
          <a:xfrm>
            <a:off x="457200" y="990600"/>
            <a:ext cx="8382000" cy="2436813"/>
          </a:xfrm>
          <a:prstGeom prst="rect">
            <a:avLst/>
          </a:prstGeom>
          <a:noFill/>
          <a:ln w="9525">
            <a:noFill/>
            <a:miter lim="800000"/>
            <a:headEnd/>
            <a:tailEnd/>
          </a:ln>
        </p:spPr>
        <p:txBody>
          <a:bodyPr>
            <a:prstTxWarp prst="textNoShape">
              <a:avLst/>
            </a:prstTxWarp>
            <a:spAutoFit/>
          </a:bodyPr>
          <a:lstStyle/>
          <a:p>
            <a:pPr marL="457200" indent="-457200">
              <a:buFont typeface="Arial" pitchFamily="-1" charset="0"/>
              <a:buNone/>
            </a:pPr>
            <a:r>
              <a:rPr lang="en-US" sz="2200" b="0"/>
              <a:t>Using same corpora for input as Mintz (2003) </a:t>
            </a:r>
          </a:p>
          <a:p>
            <a:pPr marL="457200" indent="-457200">
              <a:buFont typeface="Arial" pitchFamily="-1" charset="0"/>
              <a:buNone/>
            </a:pPr>
            <a:r>
              <a:rPr lang="en-US" sz="2200" b="0"/>
              <a:t>	(6 from CHILDES: Anne, Aran, Even, Naomi, Nina, Peter)</a:t>
            </a:r>
          </a:p>
          <a:p>
            <a:pPr marL="457200" indent="-457200">
              <a:buFont typeface="Arial" pitchFamily="-1" charset="0"/>
              <a:buNone/>
            </a:pPr>
            <a:endParaRPr lang="en-US" sz="2200" b="0"/>
          </a:p>
          <a:p>
            <a:pPr marL="457200" indent="-457200">
              <a:buFont typeface="Arial" pitchFamily="-1" charset="0"/>
              <a:buNone/>
            </a:pPr>
            <a:r>
              <a:rPr lang="en-US" sz="2200" b="0">
                <a:solidFill>
                  <a:schemeClr val="folHlink"/>
                </a:solidFill>
              </a:rPr>
              <a:t>The model’s precision was above 0.93 for all six corpora.  </a:t>
            </a:r>
          </a:p>
          <a:p>
            <a:pPr marL="457200" indent="-457200">
              <a:buFont typeface="Arial" pitchFamily="-1" charset="0"/>
              <a:buNone/>
            </a:pPr>
            <a:r>
              <a:rPr lang="en-US" sz="2200" b="0">
                <a:solidFill>
                  <a:schemeClr val="folHlink"/>
                </a:solidFill>
              </a:rPr>
              <a:t>	This is very good!</a:t>
            </a:r>
          </a:p>
          <a:p>
            <a:pPr marL="457200" indent="-457200">
              <a:buFont typeface="Arial" pitchFamily="-1" charset="0"/>
              <a:buNone/>
            </a:pPr>
            <a:r>
              <a:rPr lang="en-US" sz="2200" b="0"/>
              <a:t>When the model decided a word belonged in a particular category (Verb, Noun, etc.) it usually did.</a:t>
            </a:r>
          </a:p>
        </p:txBody>
      </p:sp>
      <p:pic>
        <p:nvPicPr>
          <p:cNvPr id="1420292" name="Picture 4"/>
          <p:cNvPicPr>
            <a:picLocks noChangeAspect="1" noChangeArrowheads="1"/>
          </p:cNvPicPr>
          <p:nvPr/>
        </p:nvPicPr>
        <p:blipFill>
          <a:blip r:embed="rId3"/>
          <a:srcRect/>
          <a:stretch>
            <a:fillRect/>
          </a:stretch>
        </p:blipFill>
        <p:spPr bwMode="auto">
          <a:xfrm>
            <a:off x="1600200" y="3962400"/>
            <a:ext cx="5194300" cy="20907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22338" name="Rectangle 2"/>
          <p:cNvSpPr>
            <a:spLocks noGrp="1" noChangeArrowheads="1"/>
          </p:cNvSpPr>
          <p:nvPr>
            <p:ph type="title"/>
          </p:nvPr>
        </p:nvSpPr>
        <p:spPr>
          <a:xfrm>
            <a:off x="685800" y="152400"/>
            <a:ext cx="7772400" cy="1143000"/>
          </a:xfrm>
        </p:spPr>
        <p:txBody>
          <a:bodyPr/>
          <a:lstStyle/>
          <a:p>
            <a:r>
              <a:rPr lang="en-US" sz="3200"/>
              <a:t>Wang &amp; Mintz (2008): Conclusions</a:t>
            </a:r>
          </a:p>
        </p:txBody>
      </p:sp>
      <p:sp>
        <p:nvSpPr>
          <p:cNvPr id="1422339" name="Rectangle 3"/>
          <p:cNvSpPr>
            <a:spLocks noGrp="1" noChangeArrowheads="1"/>
          </p:cNvSpPr>
          <p:nvPr>
            <p:ph type="body" idx="1"/>
          </p:nvPr>
        </p:nvSpPr>
        <p:spPr>
          <a:xfrm>
            <a:off x="381000" y="1524000"/>
            <a:ext cx="7772400" cy="4114800"/>
          </a:xfrm>
        </p:spPr>
        <p:txBody>
          <a:bodyPr/>
          <a:lstStyle/>
          <a:p>
            <a:pPr>
              <a:buFontTx/>
              <a:buNone/>
            </a:pPr>
            <a:r>
              <a:rPr lang="en-US" sz="2400"/>
              <a:t>“…our model demonstrates very effective categorization of words.  Even with </a:t>
            </a:r>
            <a:r>
              <a:rPr lang="en-US" sz="2400">
                <a:solidFill>
                  <a:schemeClr val="folHlink"/>
                </a:solidFill>
              </a:rPr>
              <a:t>limited and imperfect memory</a:t>
            </a:r>
            <a:r>
              <a:rPr lang="en-US" sz="2400"/>
              <a:t>, the learning algorithm can identify highly informative contexts after processing a relatively small number of utterances, thus yield[ing] </a:t>
            </a:r>
            <a:r>
              <a:rPr lang="en-US" sz="2400">
                <a:solidFill>
                  <a:schemeClr val="folHlink"/>
                </a:solidFill>
              </a:rPr>
              <a:t>a high accuracy of word categorization</a:t>
            </a:r>
            <a:r>
              <a:rPr lang="en-US" sz="2400"/>
              <a:t>.  It also provides evidence that frames are a robust cue for categorizing words.”</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24386" name="Rectangle 2"/>
          <p:cNvSpPr>
            <a:spLocks noGrp="1" noChangeArrowheads="1"/>
          </p:cNvSpPr>
          <p:nvPr>
            <p:ph type="title"/>
          </p:nvPr>
        </p:nvSpPr>
        <p:spPr>
          <a:xfrm>
            <a:off x="685800" y="152400"/>
            <a:ext cx="7772400" cy="1143000"/>
          </a:xfrm>
          <a:noFill/>
          <a:ln/>
        </p:spPr>
        <p:txBody>
          <a:bodyPr/>
          <a:lstStyle/>
          <a:p>
            <a:r>
              <a:rPr lang="en-US" sz="3200"/>
              <a:t>Wang &amp; Mintz (2008): Recap</a:t>
            </a:r>
          </a:p>
        </p:txBody>
      </p:sp>
      <p:sp>
        <p:nvSpPr>
          <p:cNvPr id="1424387" name="Rectangle 3"/>
          <p:cNvSpPr>
            <a:spLocks noGrp="1" noChangeArrowheads="1"/>
          </p:cNvSpPr>
          <p:nvPr>
            <p:ph type="body" idx="1"/>
          </p:nvPr>
        </p:nvSpPr>
        <p:spPr>
          <a:xfrm>
            <a:off x="381000" y="1524000"/>
            <a:ext cx="8534400" cy="4114800"/>
          </a:xfrm>
          <a:noFill/>
          <a:ln/>
        </p:spPr>
        <p:txBody>
          <a:bodyPr/>
          <a:lstStyle/>
          <a:p>
            <a:pPr>
              <a:lnSpc>
                <a:spcPct val="90000"/>
              </a:lnSpc>
              <a:buFontTx/>
              <a:buNone/>
            </a:pPr>
            <a:r>
              <a:rPr lang="en-US" sz="2400"/>
              <a:t>While Mintz (2003) showed that frequent frame information is useful for categorization, it did not demonstrate that children - who have constraints like limited memory and less cognitive processing power than adults - would be able to effectively use this information.</a:t>
            </a:r>
          </a:p>
          <a:p>
            <a:pPr>
              <a:lnSpc>
                <a:spcPct val="90000"/>
              </a:lnSpc>
              <a:buFontTx/>
              <a:buNone/>
            </a:pPr>
            <a:endParaRPr lang="en-US" sz="2400"/>
          </a:p>
          <a:p>
            <a:pPr>
              <a:lnSpc>
                <a:spcPct val="90000"/>
              </a:lnSpc>
              <a:buFontTx/>
              <a:buNone/>
            </a:pPr>
            <a:r>
              <a:rPr lang="en-US" sz="2400"/>
              <a:t>Wang &amp; Mintz (2008) showed that a model using frequent frames in a psychologically plausible way (that is, a way that children might identify and use frequent frames) was able to have the same success at identifying the grammatical category that a word is.</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26434" name="Rectangle 2"/>
          <p:cNvSpPr>
            <a:spLocks noGrp="1" noChangeArrowheads="1"/>
          </p:cNvSpPr>
          <p:nvPr>
            <p:ph type="title"/>
          </p:nvPr>
        </p:nvSpPr>
        <p:spPr>
          <a:xfrm>
            <a:off x="685800" y="457200"/>
            <a:ext cx="7772400" cy="1143000"/>
          </a:xfrm>
        </p:spPr>
        <p:txBody>
          <a:bodyPr/>
          <a:lstStyle/>
          <a:p>
            <a:r>
              <a:rPr lang="en-US" sz="3200"/>
              <a:t>Questions?</a:t>
            </a:r>
          </a:p>
        </p:txBody>
      </p:sp>
      <p:sp>
        <p:nvSpPr>
          <p:cNvPr id="1426436" name="Rectangle 4"/>
          <p:cNvSpPr>
            <a:spLocks noChangeArrowheads="1"/>
          </p:cNvSpPr>
          <p:nvPr/>
        </p:nvSpPr>
        <p:spPr bwMode="auto">
          <a:xfrm>
            <a:off x="762000" y="525780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b="0">
                <a:solidFill>
                  <a:schemeClr val="folHlink"/>
                </a:solidFill>
                <a:ea typeface="Osaka" pitchFamily="-1" charset="-128"/>
                <a:cs typeface="Osaka" pitchFamily="-1" charset="-128"/>
              </a:rPr>
              <a:t>Use this time to work on HW2 and the review questions.</a:t>
            </a:r>
          </a:p>
        </p:txBody>
      </p:sp>
      <p:pic>
        <p:nvPicPr>
          <p:cNvPr id="1426437" name="Picture 5"/>
          <p:cNvPicPr>
            <a:picLocks noChangeAspect="1" noChangeArrowheads="1"/>
          </p:cNvPicPr>
          <p:nvPr/>
        </p:nvPicPr>
        <p:blipFill>
          <a:blip r:embed="rId3"/>
          <a:srcRect/>
          <a:stretch>
            <a:fillRect/>
          </a:stretch>
        </p:blipFill>
        <p:spPr bwMode="auto">
          <a:xfrm>
            <a:off x="2209800" y="1600200"/>
            <a:ext cx="4370388" cy="36464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09698" name="Rectangle 2"/>
          <p:cNvSpPr>
            <a:spLocks noGrp="1" noChangeArrowheads="1"/>
          </p:cNvSpPr>
          <p:nvPr>
            <p:ph type="title"/>
          </p:nvPr>
        </p:nvSpPr>
        <p:spPr>
          <a:xfrm>
            <a:off x="0" y="152400"/>
            <a:ext cx="9144000" cy="1143000"/>
          </a:xfrm>
          <a:noFill/>
          <a:ln/>
        </p:spPr>
        <p:txBody>
          <a:bodyPr/>
          <a:lstStyle/>
          <a:p>
            <a:r>
              <a:rPr lang="en-US" sz="3200"/>
              <a:t>Grammatical Categorization</a:t>
            </a:r>
          </a:p>
        </p:txBody>
      </p:sp>
      <p:sp>
        <p:nvSpPr>
          <p:cNvPr id="1309700" name="Rectangle 4"/>
          <p:cNvSpPr>
            <a:spLocks noChangeArrowheads="1"/>
          </p:cNvSpPr>
          <p:nvPr/>
        </p:nvSpPr>
        <p:spPr bwMode="auto">
          <a:xfrm>
            <a:off x="381000" y="3657600"/>
            <a:ext cx="8534400" cy="3048000"/>
          </a:xfrm>
          <a:prstGeom prst="rect">
            <a:avLst/>
          </a:prstGeom>
          <a:noFill/>
          <a:ln w="9525">
            <a:noFill/>
            <a:miter lim="800000"/>
            <a:headEnd/>
            <a:tailEnd/>
          </a:ln>
          <a:effectLst/>
        </p:spPr>
        <p:txBody>
          <a:bodyPr>
            <a:prstTxWarp prst="textNoShape">
              <a:avLst/>
            </a:prstTxWarp>
          </a:bodyPr>
          <a:lstStyle/>
          <a:p>
            <a:pPr marL="342900" indent="-342900" eaLnBrk="1" hangingPunct="1">
              <a:spcBef>
                <a:spcPct val="20000"/>
              </a:spcBef>
            </a:pPr>
            <a:r>
              <a:rPr lang="en-US" b="0">
                <a:ea typeface="Osaka" pitchFamily="-1" charset="-128"/>
                <a:cs typeface="Osaka" pitchFamily="-1" charset="-128"/>
              </a:rPr>
              <a:t>Examples of different categories in English:</a:t>
            </a:r>
          </a:p>
          <a:p>
            <a:pPr marL="342900" indent="-342900" eaLnBrk="1" hangingPunct="1">
              <a:spcBef>
                <a:spcPct val="20000"/>
              </a:spcBef>
            </a:pPr>
            <a:r>
              <a:rPr lang="en-US" b="0">
                <a:solidFill>
                  <a:schemeClr val="bg2"/>
                </a:solidFill>
                <a:ea typeface="Osaka" pitchFamily="-1" charset="-128"/>
                <a:cs typeface="Osaka" pitchFamily="-1" charset="-128"/>
              </a:rPr>
              <a:t>preposition</a:t>
            </a:r>
            <a:r>
              <a:rPr lang="en-US" b="0">
                <a:ea typeface="Osaka" pitchFamily="-1" charset="-128"/>
                <a:cs typeface="Osaka" pitchFamily="-1" charset="-128"/>
              </a:rPr>
              <a:t> = near, through, to</a:t>
            </a:r>
          </a:p>
          <a:p>
            <a:pPr marL="342900" indent="-342900" eaLnBrk="1" hangingPunct="1">
              <a:spcBef>
                <a:spcPct val="20000"/>
              </a:spcBef>
            </a:pPr>
            <a:endParaRPr lang="en-US" b="0">
              <a:ea typeface="Osaka" pitchFamily="-1" charset="-128"/>
              <a:cs typeface="Osaka" pitchFamily="-1" charset="-128"/>
            </a:endParaRPr>
          </a:p>
          <a:p>
            <a:pPr marL="342900" indent="-342900" eaLnBrk="1" hangingPunct="1">
              <a:spcBef>
                <a:spcPct val="20000"/>
              </a:spcBef>
            </a:pPr>
            <a:r>
              <a:rPr lang="en-US" b="0">
                <a:ea typeface="Osaka" pitchFamily="-1" charset="-128"/>
                <a:cs typeface="Osaka" pitchFamily="-1" charset="-128"/>
              </a:rPr>
              <a:t>Examples of how prepositions are used:</a:t>
            </a:r>
          </a:p>
          <a:p>
            <a:pPr marL="342900" indent="-342900" eaLnBrk="1" hangingPunct="1">
              <a:spcBef>
                <a:spcPct val="20000"/>
              </a:spcBef>
            </a:pPr>
            <a:r>
              <a:rPr lang="en-US" b="0">
                <a:ea typeface="Osaka" pitchFamily="-1" charset="-128"/>
                <a:cs typeface="Osaka" pitchFamily="-1" charset="-128"/>
              </a:rPr>
              <a:t>I like the goblin </a:t>
            </a:r>
            <a:r>
              <a:rPr lang="en-US" b="0">
                <a:solidFill>
                  <a:schemeClr val="bg2"/>
                </a:solidFill>
                <a:ea typeface="Osaka" pitchFamily="-1" charset="-128"/>
                <a:cs typeface="Osaka" pitchFamily="-1" charset="-128"/>
              </a:rPr>
              <a:t>near</a:t>
            </a:r>
            <a:r>
              <a:rPr lang="en-US" b="0">
                <a:ea typeface="Osaka" pitchFamily="-1" charset="-128"/>
                <a:cs typeface="Osaka" pitchFamily="-1" charset="-128"/>
              </a:rPr>
              <a:t> the king’s throne.</a:t>
            </a:r>
          </a:p>
          <a:p>
            <a:pPr marL="342900" indent="-342900" eaLnBrk="1" hangingPunct="1">
              <a:spcBef>
                <a:spcPct val="20000"/>
              </a:spcBef>
            </a:pPr>
            <a:r>
              <a:rPr lang="en-US" b="0">
                <a:ea typeface="Osaka" pitchFamily="-1" charset="-128"/>
                <a:cs typeface="Osaka" pitchFamily="-1" charset="-128"/>
              </a:rPr>
              <a:t>The king said that no girls would get </a:t>
            </a:r>
            <a:r>
              <a:rPr lang="en-US" b="0">
                <a:solidFill>
                  <a:schemeClr val="bg2"/>
                </a:solidFill>
                <a:ea typeface="Osaka" pitchFamily="-1" charset="-128"/>
                <a:cs typeface="Osaka" pitchFamily="-1" charset="-128"/>
              </a:rPr>
              <a:t>through</a:t>
            </a:r>
            <a:r>
              <a:rPr lang="en-US" b="0">
                <a:ea typeface="Osaka" pitchFamily="-1" charset="-128"/>
                <a:cs typeface="Osaka" pitchFamily="-1" charset="-128"/>
              </a:rPr>
              <a:t> the Labyrinth.</a:t>
            </a:r>
          </a:p>
          <a:p>
            <a:pPr marL="342900" indent="-342900" eaLnBrk="1" hangingPunct="1">
              <a:spcBef>
                <a:spcPct val="20000"/>
              </a:spcBef>
            </a:pPr>
            <a:r>
              <a:rPr lang="en-US" b="0">
                <a:ea typeface="Osaka" pitchFamily="-1" charset="-128"/>
                <a:cs typeface="Osaka" pitchFamily="-1" charset="-128"/>
              </a:rPr>
              <a:t>Sarah was standing very close </a:t>
            </a:r>
            <a:r>
              <a:rPr lang="en-US" b="0">
                <a:solidFill>
                  <a:schemeClr val="bg2"/>
                </a:solidFill>
                <a:ea typeface="Osaka" pitchFamily="-1" charset="-128"/>
                <a:cs typeface="Osaka" pitchFamily="-1" charset="-128"/>
              </a:rPr>
              <a:t>to</a:t>
            </a:r>
            <a:r>
              <a:rPr lang="en-US" b="0">
                <a:ea typeface="Osaka" pitchFamily="-1" charset="-128"/>
                <a:cs typeface="Osaka" pitchFamily="-1" charset="-128"/>
              </a:rPr>
              <a:t> him.</a:t>
            </a:r>
            <a:endParaRPr lang="en-US" sz="2200" b="0">
              <a:ea typeface="Osaka" pitchFamily="-1" charset="-128"/>
              <a:cs typeface="Osaka" pitchFamily="-1" charset="-128"/>
            </a:endParaRPr>
          </a:p>
        </p:txBody>
      </p:sp>
      <p:sp>
        <p:nvSpPr>
          <p:cNvPr id="1309703" name="Text Box 7"/>
          <p:cNvSpPr txBox="1">
            <a:spLocks noChangeArrowheads="1"/>
          </p:cNvSpPr>
          <p:nvPr/>
        </p:nvSpPr>
        <p:spPr bwMode="auto">
          <a:xfrm>
            <a:off x="152400" y="1219200"/>
            <a:ext cx="8991600" cy="1616075"/>
          </a:xfrm>
          <a:prstGeom prst="rect">
            <a:avLst/>
          </a:prstGeom>
          <a:noFill/>
          <a:ln w="9525">
            <a:noFill/>
            <a:miter lim="800000"/>
            <a:headEnd/>
            <a:tailEnd/>
          </a:ln>
        </p:spPr>
        <p:txBody>
          <a:bodyPr>
            <a:prstTxWarp prst="textNoShape">
              <a:avLst/>
            </a:prstTxWarp>
            <a:spAutoFit/>
          </a:bodyPr>
          <a:lstStyle/>
          <a:p>
            <a:r>
              <a:rPr lang="en-US" sz="2000" b="0"/>
              <a:t>Identify classes of words that behave similarly (are used in similar syntactic environments). These are </a:t>
            </a:r>
            <a:r>
              <a:rPr lang="en-US" sz="2000" b="0">
                <a:solidFill>
                  <a:schemeClr val="bg2"/>
                </a:solidFill>
              </a:rPr>
              <a:t>grammatical</a:t>
            </a:r>
            <a:r>
              <a:rPr lang="en-US" sz="2000" b="0"/>
              <a:t> </a:t>
            </a:r>
            <a:r>
              <a:rPr lang="en-US" sz="2000" b="0">
                <a:solidFill>
                  <a:schemeClr val="bg2"/>
                </a:solidFill>
              </a:rPr>
              <a:t>categories</a:t>
            </a:r>
            <a:r>
              <a:rPr lang="en-US" sz="2000" b="0"/>
              <a:t>. If you know the grammatical category of the word, then you will know how this word is used in the language. This </a:t>
            </a:r>
            <a:r>
              <a:rPr lang="en-US" sz="2000" b="0">
                <a:ea typeface="Osaka" pitchFamily="-1" charset="-128"/>
                <a:cs typeface="Osaka" pitchFamily="-1" charset="-128"/>
              </a:rPr>
              <a:t>will allow you to recognize other words that belong to the same category since they will be used the same way.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11746" name="Rectangle 2"/>
          <p:cNvSpPr>
            <a:spLocks noGrp="1" noChangeArrowheads="1"/>
          </p:cNvSpPr>
          <p:nvPr>
            <p:ph type="title"/>
          </p:nvPr>
        </p:nvSpPr>
        <p:spPr>
          <a:xfrm>
            <a:off x="0" y="152400"/>
            <a:ext cx="9144000" cy="1143000"/>
          </a:xfrm>
          <a:noFill/>
          <a:ln/>
        </p:spPr>
        <p:txBody>
          <a:bodyPr/>
          <a:lstStyle/>
          <a:p>
            <a:r>
              <a:rPr lang="en-US" sz="3200"/>
              <a:t>Grammatical Categorization</a:t>
            </a:r>
          </a:p>
        </p:txBody>
      </p:sp>
      <p:pic>
        <p:nvPicPr>
          <p:cNvPr id="1311748" name="Picture 4"/>
          <p:cNvPicPr>
            <a:picLocks noChangeAspect="1" noChangeArrowheads="1"/>
          </p:cNvPicPr>
          <p:nvPr/>
        </p:nvPicPr>
        <p:blipFill>
          <a:blip r:embed="rId3"/>
          <a:srcRect/>
          <a:stretch>
            <a:fillRect/>
          </a:stretch>
        </p:blipFill>
        <p:spPr bwMode="auto">
          <a:xfrm>
            <a:off x="3352800" y="3886200"/>
            <a:ext cx="838200" cy="1295400"/>
          </a:xfrm>
          <a:prstGeom prst="rect">
            <a:avLst/>
          </a:prstGeom>
          <a:noFill/>
          <a:ln w="9525">
            <a:noFill/>
            <a:miter lim="800000"/>
            <a:headEnd/>
            <a:tailEnd/>
          </a:ln>
          <a:effectLst/>
        </p:spPr>
      </p:pic>
      <p:sp>
        <p:nvSpPr>
          <p:cNvPr id="1311749" name="Rectangle 5"/>
          <p:cNvSpPr>
            <a:spLocks noChangeArrowheads="1"/>
          </p:cNvSpPr>
          <p:nvPr/>
        </p:nvSpPr>
        <p:spPr bwMode="auto">
          <a:xfrm>
            <a:off x="914400" y="3810000"/>
            <a:ext cx="1962150" cy="396875"/>
          </a:xfrm>
          <a:prstGeom prst="rect">
            <a:avLst/>
          </a:prstGeom>
          <a:noFill/>
          <a:ln w="9525">
            <a:noFill/>
            <a:miter lim="800000"/>
            <a:headEnd/>
            <a:tailEnd/>
          </a:ln>
        </p:spPr>
        <p:txBody>
          <a:bodyPr wrap="none">
            <a:prstTxWarp prst="textNoShape">
              <a:avLst/>
            </a:prstTxWarp>
            <a:spAutoFit/>
          </a:bodyPr>
          <a:lstStyle/>
          <a:p>
            <a:r>
              <a:rPr lang="en-US" sz="2000" b="0"/>
              <a:t>“This is </a:t>
            </a:r>
            <a:r>
              <a:rPr lang="en-US" sz="2000" b="0">
                <a:solidFill>
                  <a:schemeClr val="folHlink"/>
                </a:solidFill>
              </a:rPr>
              <a:t>a</a:t>
            </a:r>
            <a:r>
              <a:rPr lang="en-US" sz="2000" b="0"/>
              <a:t> DAX.”</a:t>
            </a:r>
          </a:p>
        </p:txBody>
      </p:sp>
      <p:sp>
        <p:nvSpPr>
          <p:cNvPr id="1311750" name="Rectangle 6"/>
          <p:cNvSpPr>
            <a:spLocks noChangeArrowheads="1"/>
          </p:cNvSpPr>
          <p:nvPr/>
        </p:nvSpPr>
        <p:spPr bwMode="auto">
          <a:xfrm>
            <a:off x="1447800" y="4267200"/>
            <a:ext cx="1277938" cy="396875"/>
          </a:xfrm>
          <a:prstGeom prst="rect">
            <a:avLst/>
          </a:prstGeom>
          <a:noFill/>
          <a:ln w="9525">
            <a:noFill/>
            <a:miter lim="800000"/>
            <a:headEnd/>
            <a:tailEnd/>
          </a:ln>
        </p:spPr>
        <p:txBody>
          <a:bodyPr wrap="none">
            <a:prstTxWarp prst="textNoShape">
              <a:avLst/>
            </a:prstTxWarp>
            <a:spAutoFit/>
          </a:bodyPr>
          <a:lstStyle/>
          <a:p>
            <a:r>
              <a:rPr lang="en-US" sz="2000" b="0">
                <a:solidFill>
                  <a:schemeClr val="folHlink"/>
                </a:solidFill>
              </a:rPr>
              <a:t>DAX = ??</a:t>
            </a:r>
          </a:p>
        </p:txBody>
      </p:sp>
      <p:sp>
        <p:nvSpPr>
          <p:cNvPr id="1311751" name="Rectangle 7"/>
          <p:cNvSpPr>
            <a:spLocks noChangeArrowheads="1"/>
          </p:cNvSpPr>
          <p:nvPr/>
        </p:nvSpPr>
        <p:spPr bwMode="auto">
          <a:xfrm>
            <a:off x="4495800" y="4038600"/>
            <a:ext cx="1820863" cy="396875"/>
          </a:xfrm>
          <a:prstGeom prst="rect">
            <a:avLst/>
          </a:prstGeom>
          <a:noFill/>
          <a:ln w="9525">
            <a:noFill/>
            <a:miter lim="800000"/>
            <a:headEnd/>
            <a:tailEnd/>
          </a:ln>
        </p:spPr>
        <p:txBody>
          <a:bodyPr wrap="none">
            <a:prstTxWarp prst="textNoShape">
              <a:avLst/>
            </a:prstTxWarp>
            <a:spAutoFit/>
          </a:bodyPr>
          <a:lstStyle/>
          <a:p>
            <a:r>
              <a:rPr lang="en-US" sz="2000" b="0"/>
              <a:t>“He </a:t>
            </a:r>
            <a:r>
              <a:rPr lang="en-US" sz="2000" b="0">
                <a:solidFill>
                  <a:schemeClr val="tx2"/>
                </a:solidFill>
              </a:rPr>
              <a:t>is</a:t>
            </a:r>
            <a:r>
              <a:rPr lang="en-US" sz="2000" b="0"/>
              <a:t> SIB</a:t>
            </a:r>
            <a:r>
              <a:rPr lang="en-US" sz="2000" b="0">
                <a:solidFill>
                  <a:schemeClr val="tx2"/>
                </a:solidFill>
              </a:rPr>
              <a:t>ing</a:t>
            </a:r>
            <a:r>
              <a:rPr lang="en-US" sz="2000" b="0"/>
              <a:t>.”</a:t>
            </a:r>
          </a:p>
        </p:txBody>
      </p:sp>
      <p:sp>
        <p:nvSpPr>
          <p:cNvPr id="1311752" name="Rectangle 8"/>
          <p:cNvSpPr>
            <a:spLocks noChangeArrowheads="1"/>
          </p:cNvSpPr>
          <p:nvPr/>
        </p:nvSpPr>
        <p:spPr bwMode="auto">
          <a:xfrm>
            <a:off x="4876800" y="4419600"/>
            <a:ext cx="1165225" cy="396875"/>
          </a:xfrm>
          <a:prstGeom prst="rect">
            <a:avLst/>
          </a:prstGeom>
          <a:noFill/>
          <a:ln w="9525">
            <a:noFill/>
            <a:miter lim="800000"/>
            <a:headEnd/>
            <a:tailEnd/>
          </a:ln>
        </p:spPr>
        <p:txBody>
          <a:bodyPr wrap="none">
            <a:prstTxWarp prst="textNoShape">
              <a:avLst/>
            </a:prstTxWarp>
            <a:spAutoFit/>
          </a:bodyPr>
          <a:lstStyle/>
          <a:p>
            <a:r>
              <a:rPr lang="en-US" sz="2000" b="0">
                <a:solidFill>
                  <a:schemeClr val="tx2"/>
                </a:solidFill>
              </a:rPr>
              <a:t>SIB</a:t>
            </a:r>
            <a:r>
              <a:rPr lang="en-US" sz="2000" b="0"/>
              <a:t> </a:t>
            </a:r>
            <a:r>
              <a:rPr lang="en-US" sz="2000" b="0">
                <a:solidFill>
                  <a:schemeClr val="tx2"/>
                </a:solidFill>
              </a:rPr>
              <a:t>= ??</a:t>
            </a:r>
            <a:endParaRPr lang="en-US" sz="2000" b="0"/>
          </a:p>
        </p:txBody>
      </p:sp>
      <p:sp>
        <p:nvSpPr>
          <p:cNvPr id="1311753" name="Rectangle 9"/>
          <p:cNvSpPr>
            <a:spLocks noChangeArrowheads="1"/>
          </p:cNvSpPr>
          <p:nvPr/>
        </p:nvSpPr>
        <p:spPr bwMode="auto">
          <a:xfrm>
            <a:off x="1752600" y="5257800"/>
            <a:ext cx="2132013" cy="396875"/>
          </a:xfrm>
          <a:prstGeom prst="rect">
            <a:avLst/>
          </a:prstGeom>
          <a:noFill/>
          <a:ln w="9525">
            <a:noFill/>
            <a:miter lim="800000"/>
            <a:headEnd/>
            <a:tailEnd/>
          </a:ln>
        </p:spPr>
        <p:txBody>
          <a:bodyPr wrap="none">
            <a:prstTxWarp prst="textNoShape">
              <a:avLst/>
            </a:prstTxWarp>
            <a:spAutoFit/>
          </a:bodyPr>
          <a:lstStyle/>
          <a:p>
            <a:r>
              <a:rPr lang="en-US" sz="2000" b="0"/>
              <a:t>“He is </a:t>
            </a:r>
            <a:r>
              <a:rPr lang="en-US" sz="2000" b="0">
                <a:solidFill>
                  <a:schemeClr val="accent2"/>
                </a:solidFill>
              </a:rPr>
              <a:t>very</a:t>
            </a:r>
            <a:r>
              <a:rPr lang="en-US" sz="2000" b="0"/>
              <a:t> BAV.”</a:t>
            </a:r>
          </a:p>
        </p:txBody>
      </p:sp>
      <p:sp>
        <p:nvSpPr>
          <p:cNvPr id="1311754" name="Rectangle 10"/>
          <p:cNvSpPr>
            <a:spLocks noChangeArrowheads="1"/>
          </p:cNvSpPr>
          <p:nvPr/>
        </p:nvSpPr>
        <p:spPr bwMode="auto">
          <a:xfrm>
            <a:off x="2133600" y="5638800"/>
            <a:ext cx="1263650" cy="396875"/>
          </a:xfrm>
          <a:prstGeom prst="rect">
            <a:avLst/>
          </a:prstGeom>
          <a:noFill/>
          <a:ln w="9525">
            <a:noFill/>
            <a:miter lim="800000"/>
            <a:headEnd/>
            <a:tailEnd/>
          </a:ln>
        </p:spPr>
        <p:txBody>
          <a:bodyPr wrap="none">
            <a:prstTxWarp prst="textNoShape">
              <a:avLst/>
            </a:prstTxWarp>
            <a:spAutoFit/>
          </a:bodyPr>
          <a:lstStyle/>
          <a:p>
            <a:r>
              <a:rPr lang="en-US" sz="2000" b="0">
                <a:solidFill>
                  <a:schemeClr val="accent2"/>
                </a:solidFill>
              </a:rPr>
              <a:t>BAV = ??</a:t>
            </a:r>
          </a:p>
        </p:txBody>
      </p:sp>
      <p:sp>
        <p:nvSpPr>
          <p:cNvPr id="1311755" name="Rectangle 11"/>
          <p:cNvSpPr>
            <a:spLocks noChangeArrowheads="1"/>
          </p:cNvSpPr>
          <p:nvPr/>
        </p:nvSpPr>
        <p:spPr bwMode="auto">
          <a:xfrm>
            <a:off x="4267200" y="5562600"/>
            <a:ext cx="4191000" cy="396875"/>
          </a:xfrm>
          <a:prstGeom prst="rect">
            <a:avLst/>
          </a:prstGeom>
          <a:noFill/>
          <a:ln w="9525">
            <a:noFill/>
            <a:miter lim="800000"/>
            <a:headEnd/>
            <a:tailEnd/>
          </a:ln>
        </p:spPr>
        <p:txBody>
          <a:bodyPr>
            <a:prstTxWarp prst="textNoShape">
              <a:avLst/>
            </a:prstTxWarp>
            <a:spAutoFit/>
          </a:bodyPr>
          <a:lstStyle/>
          <a:p>
            <a:r>
              <a:rPr lang="en-US" sz="2000" b="0"/>
              <a:t>“He should </a:t>
            </a:r>
            <a:r>
              <a:rPr lang="en-US" sz="2000" b="0">
                <a:solidFill>
                  <a:schemeClr val="hlink"/>
                </a:solidFill>
              </a:rPr>
              <a:t>sit</a:t>
            </a:r>
            <a:r>
              <a:rPr lang="en-US" sz="2000" b="0"/>
              <a:t> GAR </a:t>
            </a:r>
            <a:r>
              <a:rPr lang="en-US" sz="2000" b="0">
                <a:solidFill>
                  <a:schemeClr val="hlink"/>
                </a:solidFill>
              </a:rPr>
              <a:t>the other dax</a:t>
            </a:r>
            <a:r>
              <a:rPr lang="en-US" sz="2000" b="0"/>
              <a:t>.”</a:t>
            </a:r>
          </a:p>
        </p:txBody>
      </p:sp>
      <p:sp>
        <p:nvSpPr>
          <p:cNvPr id="1311756" name="Rectangle 12"/>
          <p:cNvSpPr>
            <a:spLocks noChangeArrowheads="1"/>
          </p:cNvSpPr>
          <p:nvPr/>
        </p:nvSpPr>
        <p:spPr bwMode="auto">
          <a:xfrm>
            <a:off x="4648200" y="5943600"/>
            <a:ext cx="1306513" cy="396875"/>
          </a:xfrm>
          <a:prstGeom prst="rect">
            <a:avLst/>
          </a:prstGeom>
          <a:noFill/>
          <a:ln w="9525">
            <a:noFill/>
            <a:miter lim="800000"/>
            <a:headEnd/>
            <a:tailEnd/>
          </a:ln>
        </p:spPr>
        <p:txBody>
          <a:bodyPr wrap="none">
            <a:prstTxWarp prst="textNoShape">
              <a:avLst/>
            </a:prstTxWarp>
            <a:spAutoFit/>
          </a:bodyPr>
          <a:lstStyle/>
          <a:p>
            <a:r>
              <a:rPr lang="en-US" sz="2000" b="0">
                <a:solidFill>
                  <a:schemeClr val="hlink"/>
                </a:solidFill>
              </a:rPr>
              <a:t>GAR = ??</a:t>
            </a:r>
          </a:p>
        </p:txBody>
      </p:sp>
      <p:sp>
        <p:nvSpPr>
          <p:cNvPr id="1311758" name="Text Box 14"/>
          <p:cNvSpPr txBox="1">
            <a:spLocks noChangeArrowheads="1"/>
          </p:cNvSpPr>
          <p:nvPr/>
        </p:nvSpPr>
        <p:spPr bwMode="auto">
          <a:xfrm>
            <a:off x="152400" y="1219200"/>
            <a:ext cx="8991600" cy="1616075"/>
          </a:xfrm>
          <a:prstGeom prst="rect">
            <a:avLst/>
          </a:prstGeom>
          <a:noFill/>
          <a:ln w="9525">
            <a:noFill/>
            <a:miter lim="800000"/>
            <a:headEnd/>
            <a:tailEnd/>
          </a:ln>
        </p:spPr>
        <p:txBody>
          <a:bodyPr>
            <a:prstTxWarp prst="textNoShape">
              <a:avLst/>
            </a:prstTxWarp>
            <a:spAutoFit/>
          </a:bodyPr>
          <a:lstStyle/>
          <a:p>
            <a:r>
              <a:rPr lang="en-US" sz="2000" b="0"/>
              <a:t>Identify classes of words that behave similarly (are used in similar syntactic environments). These are </a:t>
            </a:r>
            <a:r>
              <a:rPr lang="en-US" sz="2000" b="0">
                <a:solidFill>
                  <a:schemeClr val="bg2"/>
                </a:solidFill>
              </a:rPr>
              <a:t>grammatical</a:t>
            </a:r>
            <a:r>
              <a:rPr lang="en-US" sz="2000" b="0"/>
              <a:t> </a:t>
            </a:r>
            <a:r>
              <a:rPr lang="en-US" sz="2000" b="0">
                <a:solidFill>
                  <a:schemeClr val="bg2"/>
                </a:solidFill>
              </a:rPr>
              <a:t>categories</a:t>
            </a:r>
            <a:r>
              <a:rPr lang="en-US" sz="2000" b="0"/>
              <a:t>. If you know the grammatical category of the word, then you will know how this word is used in the language. This </a:t>
            </a:r>
            <a:r>
              <a:rPr lang="en-US" sz="2000" b="0">
                <a:ea typeface="Osaka" pitchFamily="-1" charset="-128"/>
                <a:cs typeface="Osaka" pitchFamily="-1" charset="-128"/>
              </a:rPr>
              <a:t>will allow you to recognize other words that belong to the same category since they will be used the same way.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13794" name="Rectangle 2"/>
          <p:cNvSpPr>
            <a:spLocks noGrp="1" noChangeArrowheads="1"/>
          </p:cNvSpPr>
          <p:nvPr>
            <p:ph type="title"/>
          </p:nvPr>
        </p:nvSpPr>
        <p:spPr>
          <a:xfrm>
            <a:off x="0" y="152400"/>
            <a:ext cx="9144000" cy="1143000"/>
          </a:xfrm>
          <a:noFill/>
          <a:ln/>
        </p:spPr>
        <p:txBody>
          <a:bodyPr/>
          <a:lstStyle/>
          <a:p>
            <a:r>
              <a:rPr lang="en-US" sz="3200"/>
              <a:t>Grammatical Categorization</a:t>
            </a:r>
          </a:p>
        </p:txBody>
      </p:sp>
      <p:pic>
        <p:nvPicPr>
          <p:cNvPr id="1313796" name="Picture 4"/>
          <p:cNvPicPr>
            <a:picLocks noChangeAspect="1" noChangeArrowheads="1"/>
          </p:cNvPicPr>
          <p:nvPr/>
        </p:nvPicPr>
        <p:blipFill>
          <a:blip r:embed="rId3"/>
          <a:srcRect/>
          <a:stretch>
            <a:fillRect/>
          </a:stretch>
        </p:blipFill>
        <p:spPr bwMode="auto">
          <a:xfrm>
            <a:off x="3352800" y="3886200"/>
            <a:ext cx="838200" cy="1295400"/>
          </a:xfrm>
          <a:prstGeom prst="rect">
            <a:avLst/>
          </a:prstGeom>
          <a:noFill/>
          <a:ln w="9525">
            <a:noFill/>
            <a:miter lim="800000"/>
            <a:headEnd/>
            <a:tailEnd/>
          </a:ln>
          <a:effectLst/>
        </p:spPr>
      </p:pic>
      <p:sp>
        <p:nvSpPr>
          <p:cNvPr id="1313797" name="Rectangle 5"/>
          <p:cNvSpPr>
            <a:spLocks noChangeArrowheads="1"/>
          </p:cNvSpPr>
          <p:nvPr/>
        </p:nvSpPr>
        <p:spPr bwMode="auto">
          <a:xfrm>
            <a:off x="914400" y="3810000"/>
            <a:ext cx="1962150" cy="396875"/>
          </a:xfrm>
          <a:prstGeom prst="rect">
            <a:avLst/>
          </a:prstGeom>
          <a:noFill/>
          <a:ln w="9525">
            <a:noFill/>
            <a:miter lim="800000"/>
            <a:headEnd/>
            <a:tailEnd/>
          </a:ln>
        </p:spPr>
        <p:txBody>
          <a:bodyPr wrap="none">
            <a:prstTxWarp prst="textNoShape">
              <a:avLst/>
            </a:prstTxWarp>
            <a:spAutoFit/>
          </a:bodyPr>
          <a:lstStyle/>
          <a:p>
            <a:r>
              <a:rPr lang="en-US" sz="2000" b="0"/>
              <a:t>“This is </a:t>
            </a:r>
            <a:r>
              <a:rPr lang="en-US" sz="2000" b="0">
                <a:solidFill>
                  <a:schemeClr val="folHlink"/>
                </a:solidFill>
              </a:rPr>
              <a:t>a</a:t>
            </a:r>
            <a:r>
              <a:rPr lang="en-US" sz="2000" b="0"/>
              <a:t> DAX.”</a:t>
            </a:r>
          </a:p>
        </p:txBody>
      </p:sp>
      <p:sp>
        <p:nvSpPr>
          <p:cNvPr id="1313798" name="Rectangle 6"/>
          <p:cNvSpPr>
            <a:spLocks noChangeArrowheads="1"/>
          </p:cNvSpPr>
          <p:nvPr/>
        </p:nvSpPr>
        <p:spPr bwMode="auto">
          <a:xfrm>
            <a:off x="1447800" y="4267200"/>
            <a:ext cx="1560513" cy="396875"/>
          </a:xfrm>
          <a:prstGeom prst="rect">
            <a:avLst/>
          </a:prstGeom>
          <a:noFill/>
          <a:ln w="9525">
            <a:noFill/>
            <a:miter lim="800000"/>
            <a:headEnd/>
            <a:tailEnd/>
          </a:ln>
        </p:spPr>
        <p:txBody>
          <a:bodyPr wrap="none">
            <a:prstTxWarp prst="textNoShape">
              <a:avLst/>
            </a:prstTxWarp>
            <a:spAutoFit/>
          </a:bodyPr>
          <a:lstStyle/>
          <a:p>
            <a:r>
              <a:rPr lang="en-US" sz="2000" b="0">
                <a:solidFill>
                  <a:schemeClr val="folHlink"/>
                </a:solidFill>
              </a:rPr>
              <a:t>DAX = noun</a:t>
            </a:r>
            <a:endParaRPr lang="en-US" sz="2000" b="0">
              <a:solidFill>
                <a:schemeClr val="tx2"/>
              </a:solidFill>
            </a:endParaRPr>
          </a:p>
        </p:txBody>
      </p:sp>
      <p:sp>
        <p:nvSpPr>
          <p:cNvPr id="1313799" name="Rectangle 7"/>
          <p:cNvSpPr>
            <a:spLocks noChangeArrowheads="1"/>
          </p:cNvSpPr>
          <p:nvPr/>
        </p:nvSpPr>
        <p:spPr bwMode="auto">
          <a:xfrm>
            <a:off x="4495800" y="4038600"/>
            <a:ext cx="1820863" cy="396875"/>
          </a:xfrm>
          <a:prstGeom prst="rect">
            <a:avLst/>
          </a:prstGeom>
          <a:noFill/>
          <a:ln w="9525">
            <a:noFill/>
            <a:miter lim="800000"/>
            <a:headEnd/>
            <a:tailEnd/>
          </a:ln>
        </p:spPr>
        <p:txBody>
          <a:bodyPr wrap="none">
            <a:prstTxWarp prst="textNoShape">
              <a:avLst/>
            </a:prstTxWarp>
            <a:spAutoFit/>
          </a:bodyPr>
          <a:lstStyle/>
          <a:p>
            <a:r>
              <a:rPr lang="en-US" sz="2000" b="0"/>
              <a:t>“He </a:t>
            </a:r>
            <a:r>
              <a:rPr lang="en-US" sz="2000" b="0">
                <a:solidFill>
                  <a:schemeClr val="tx2"/>
                </a:solidFill>
              </a:rPr>
              <a:t>is</a:t>
            </a:r>
            <a:r>
              <a:rPr lang="en-US" sz="2000" b="0"/>
              <a:t> SIB</a:t>
            </a:r>
            <a:r>
              <a:rPr lang="en-US" sz="2000" b="0">
                <a:solidFill>
                  <a:schemeClr val="tx2"/>
                </a:solidFill>
              </a:rPr>
              <a:t>ing</a:t>
            </a:r>
            <a:r>
              <a:rPr lang="en-US" sz="2000" b="0"/>
              <a:t>.”</a:t>
            </a:r>
          </a:p>
        </p:txBody>
      </p:sp>
      <p:sp>
        <p:nvSpPr>
          <p:cNvPr id="1313800" name="Rectangle 8"/>
          <p:cNvSpPr>
            <a:spLocks noChangeArrowheads="1"/>
          </p:cNvSpPr>
          <p:nvPr/>
        </p:nvSpPr>
        <p:spPr bwMode="auto">
          <a:xfrm>
            <a:off x="4876800" y="4419600"/>
            <a:ext cx="1376363" cy="396875"/>
          </a:xfrm>
          <a:prstGeom prst="rect">
            <a:avLst/>
          </a:prstGeom>
          <a:noFill/>
          <a:ln w="9525">
            <a:noFill/>
            <a:miter lim="800000"/>
            <a:headEnd/>
            <a:tailEnd/>
          </a:ln>
        </p:spPr>
        <p:txBody>
          <a:bodyPr wrap="none">
            <a:prstTxWarp prst="textNoShape">
              <a:avLst/>
            </a:prstTxWarp>
            <a:spAutoFit/>
          </a:bodyPr>
          <a:lstStyle/>
          <a:p>
            <a:r>
              <a:rPr lang="en-US" sz="2000" b="0">
                <a:solidFill>
                  <a:schemeClr val="tx2"/>
                </a:solidFill>
              </a:rPr>
              <a:t>SIB</a:t>
            </a:r>
            <a:r>
              <a:rPr lang="en-US" sz="2000" b="0"/>
              <a:t> </a:t>
            </a:r>
            <a:r>
              <a:rPr lang="en-US" sz="2000" b="0">
                <a:solidFill>
                  <a:schemeClr val="tx2"/>
                </a:solidFill>
              </a:rPr>
              <a:t>= verb</a:t>
            </a:r>
            <a:endParaRPr lang="en-US" sz="2000" b="0"/>
          </a:p>
        </p:txBody>
      </p:sp>
      <p:sp>
        <p:nvSpPr>
          <p:cNvPr id="1313801" name="Rectangle 9"/>
          <p:cNvSpPr>
            <a:spLocks noChangeArrowheads="1"/>
          </p:cNvSpPr>
          <p:nvPr/>
        </p:nvSpPr>
        <p:spPr bwMode="auto">
          <a:xfrm>
            <a:off x="1752600" y="5257800"/>
            <a:ext cx="2132013" cy="396875"/>
          </a:xfrm>
          <a:prstGeom prst="rect">
            <a:avLst/>
          </a:prstGeom>
          <a:noFill/>
          <a:ln w="9525">
            <a:noFill/>
            <a:miter lim="800000"/>
            <a:headEnd/>
            <a:tailEnd/>
          </a:ln>
        </p:spPr>
        <p:txBody>
          <a:bodyPr wrap="none">
            <a:prstTxWarp prst="textNoShape">
              <a:avLst/>
            </a:prstTxWarp>
            <a:spAutoFit/>
          </a:bodyPr>
          <a:lstStyle/>
          <a:p>
            <a:r>
              <a:rPr lang="en-US" sz="2000" b="0"/>
              <a:t>“He is </a:t>
            </a:r>
            <a:r>
              <a:rPr lang="en-US" sz="2000" b="0">
                <a:solidFill>
                  <a:schemeClr val="accent2"/>
                </a:solidFill>
              </a:rPr>
              <a:t>very</a:t>
            </a:r>
            <a:r>
              <a:rPr lang="en-US" sz="2000" b="0"/>
              <a:t> BAV.”</a:t>
            </a:r>
          </a:p>
        </p:txBody>
      </p:sp>
      <p:sp>
        <p:nvSpPr>
          <p:cNvPr id="1313802" name="Rectangle 10"/>
          <p:cNvSpPr>
            <a:spLocks noChangeArrowheads="1"/>
          </p:cNvSpPr>
          <p:nvPr/>
        </p:nvSpPr>
        <p:spPr bwMode="auto">
          <a:xfrm>
            <a:off x="2133600" y="5638800"/>
            <a:ext cx="1984375" cy="396875"/>
          </a:xfrm>
          <a:prstGeom prst="rect">
            <a:avLst/>
          </a:prstGeom>
          <a:noFill/>
          <a:ln w="9525">
            <a:noFill/>
            <a:miter lim="800000"/>
            <a:headEnd/>
            <a:tailEnd/>
          </a:ln>
        </p:spPr>
        <p:txBody>
          <a:bodyPr wrap="none">
            <a:prstTxWarp prst="textNoShape">
              <a:avLst/>
            </a:prstTxWarp>
            <a:spAutoFit/>
          </a:bodyPr>
          <a:lstStyle/>
          <a:p>
            <a:r>
              <a:rPr lang="en-US" sz="2000" b="0">
                <a:solidFill>
                  <a:schemeClr val="accent2"/>
                </a:solidFill>
              </a:rPr>
              <a:t>BAV = adjective</a:t>
            </a:r>
          </a:p>
        </p:txBody>
      </p:sp>
      <p:sp>
        <p:nvSpPr>
          <p:cNvPr id="1313803" name="Rectangle 11"/>
          <p:cNvSpPr>
            <a:spLocks noChangeArrowheads="1"/>
          </p:cNvSpPr>
          <p:nvPr/>
        </p:nvSpPr>
        <p:spPr bwMode="auto">
          <a:xfrm>
            <a:off x="4267200" y="5562600"/>
            <a:ext cx="4191000" cy="396875"/>
          </a:xfrm>
          <a:prstGeom prst="rect">
            <a:avLst/>
          </a:prstGeom>
          <a:noFill/>
          <a:ln w="9525">
            <a:noFill/>
            <a:miter lim="800000"/>
            <a:headEnd/>
            <a:tailEnd/>
          </a:ln>
        </p:spPr>
        <p:txBody>
          <a:bodyPr>
            <a:prstTxWarp prst="textNoShape">
              <a:avLst/>
            </a:prstTxWarp>
            <a:spAutoFit/>
          </a:bodyPr>
          <a:lstStyle/>
          <a:p>
            <a:r>
              <a:rPr lang="en-US" sz="2000" b="0"/>
              <a:t>“He should </a:t>
            </a:r>
            <a:r>
              <a:rPr lang="en-US" sz="2000" b="0">
                <a:solidFill>
                  <a:schemeClr val="hlink"/>
                </a:solidFill>
              </a:rPr>
              <a:t>sit</a:t>
            </a:r>
            <a:r>
              <a:rPr lang="en-US" sz="2000" b="0"/>
              <a:t> GAR </a:t>
            </a:r>
            <a:r>
              <a:rPr lang="en-US" sz="2000" b="0">
                <a:solidFill>
                  <a:schemeClr val="hlink"/>
                </a:solidFill>
              </a:rPr>
              <a:t>the other dax</a:t>
            </a:r>
            <a:r>
              <a:rPr lang="en-US" sz="2000" b="0"/>
              <a:t>.”</a:t>
            </a:r>
          </a:p>
        </p:txBody>
      </p:sp>
      <p:sp>
        <p:nvSpPr>
          <p:cNvPr id="1313804" name="Rectangle 12"/>
          <p:cNvSpPr>
            <a:spLocks noChangeArrowheads="1"/>
          </p:cNvSpPr>
          <p:nvPr/>
        </p:nvSpPr>
        <p:spPr bwMode="auto">
          <a:xfrm>
            <a:off x="4648200" y="5943600"/>
            <a:ext cx="2266950" cy="396875"/>
          </a:xfrm>
          <a:prstGeom prst="rect">
            <a:avLst/>
          </a:prstGeom>
          <a:noFill/>
          <a:ln w="9525">
            <a:noFill/>
            <a:miter lim="800000"/>
            <a:headEnd/>
            <a:tailEnd/>
          </a:ln>
        </p:spPr>
        <p:txBody>
          <a:bodyPr wrap="none">
            <a:prstTxWarp prst="textNoShape">
              <a:avLst/>
            </a:prstTxWarp>
            <a:spAutoFit/>
          </a:bodyPr>
          <a:lstStyle/>
          <a:p>
            <a:r>
              <a:rPr lang="en-US" sz="2000" b="0">
                <a:solidFill>
                  <a:schemeClr val="hlink"/>
                </a:solidFill>
              </a:rPr>
              <a:t>GAR = preposition</a:t>
            </a:r>
          </a:p>
        </p:txBody>
      </p:sp>
      <p:sp>
        <p:nvSpPr>
          <p:cNvPr id="1313806" name="Text Box 14"/>
          <p:cNvSpPr txBox="1">
            <a:spLocks noChangeArrowheads="1"/>
          </p:cNvSpPr>
          <p:nvPr/>
        </p:nvSpPr>
        <p:spPr bwMode="auto">
          <a:xfrm>
            <a:off x="152400" y="1219200"/>
            <a:ext cx="8991600" cy="1616075"/>
          </a:xfrm>
          <a:prstGeom prst="rect">
            <a:avLst/>
          </a:prstGeom>
          <a:noFill/>
          <a:ln w="9525">
            <a:noFill/>
            <a:miter lim="800000"/>
            <a:headEnd/>
            <a:tailEnd/>
          </a:ln>
        </p:spPr>
        <p:txBody>
          <a:bodyPr>
            <a:prstTxWarp prst="textNoShape">
              <a:avLst/>
            </a:prstTxWarp>
            <a:spAutoFit/>
          </a:bodyPr>
          <a:lstStyle/>
          <a:p>
            <a:r>
              <a:rPr lang="en-US" sz="2000" b="0"/>
              <a:t>Identify classes of words that behave similarly (are used in similar syntactic environments). These are </a:t>
            </a:r>
            <a:r>
              <a:rPr lang="en-US" sz="2000" b="0">
                <a:solidFill>
                  <a:schemeClr val="bg2"/>
                </a:solidFill>
              </a:rPr>
              <a:t>grammatical</a:t>
            </a:r>
            <a:r>
              <a:rPr lang="en-US" sz="2000" b="0"/>
              <a:t> </a:t>
            </a:r>
            <a:r>
              <a:rPr lang="en-US" sz="2000" b="0">
                <a:solidFill>
                  <a:schemeClr val="bg2"/>
                </a:solidFill>
              </a:rPr>
              <a:t>categories</a:t>
            </a:r>
            <a:r>
              <a:rPr lang="en-US" sz="2000" b="0"/>
              <a:t>. If you know the grammatical category of the word, then you will know how this word is used in the language. This </a:t>
            </a:r>
            <a:r>
              <a:rPr lang="en-US" sz="2000" b="0">
                <a:ea typeface="Osaka" pitchFamily="-1" charset="-128"/>
                <a:cs typeface="Osaka" pitchFamily="-1" charset="-128"/>
              </a:rPr>
              <a:t>will allow you to recognize other words that belong to the same category since they will be used the same way.</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
      <a:dk1>
        <a:srgbClr val="000000"/>
      </a:dk1>
      <a:lt1>
        <a:srgbClr val="D8DCFF"/>
      </a:lt1>
      <a:dk2>
        <a:srgbClr val="4414A7"/>
      </a:dk2>
      <a:lt2>
        <a:srgbClr val="0006FF"/>
      </a:lt2>
      <a:accent1>
        <a:srgbClr val="0D585D"/>
      </a:accent1>
      <a:accent2>
        <a:srgbClr val="A519B9"/>
      </a:accent2>
      <a:accent3>
        <a:srgbClr val="E9EBFF"/>
      </a:accent3>
      <a:accent4>
        <a:srgbClr val="000000"/>
      </a:accent4>
      <a:accent5>
        <a:srgbClr val="AAB4B6"/>
      </a:accent5>
      <a:accent6>
        <a:srgbClr val="9516A7"/>
      </a:accent6>
      <a:hlink>
        <a:srgbClr val="0F591E"/>
      </a:hlink>
      <a:folHlink>
        <a:srgbClr val="76154B"/>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Endymion:Applications:Microsoft Office 2004:Templates:Presentations:Designs:Blank Presentation</Template>
  <TotalTime>7946</TotalTime>
  <Words>5904</Words>
  <Application>Microsoft Macintosh PowerPoint</Application>
  <PresentationFormat>On-screen Show (4:3)</PresentationFormat>
  <Paragraphs>653</Paragraphs>
  <Slides>68</Slides>
  <Notes>65</Notes>
  <HiddenSlides>0</HiddenSlides>
  <MMClips>0</MMClips>
  <ScaleCrop>false</ScaleCrop>
  <HeadingPairs>
    <vt:vector size="6" baseType="variant">
      <vt:variant>
        <vt:lpstr>Fonts Used</vt:lpstr>
      </vt:variant>
      <vt:variant>
        <vt:i4>4</vt:i4>
      </vt:variant>
      <vt:variant>
        <vt:lpstr>Design Template</vt:lpstr>
      </vt:variant>
      <vt:variant>
        <vt:i4>1</vt:i4>
      </vt:variant>
      <vt:variant>
        <vt:lpstr>Slide Titles</vt:lpstr>
      </vt:variant>
      <vt:variant>
        <vt:i4>68</vt:i4>
      </vt:variant>
    </vt:vector>
  </HeadingPairs>
  <TitlesOfParts>
    <vt:vector size="73" baseType="lpstr">
      <vt:lpstr>Arial</vt:lpstr>
      <vt:lpstr>ＭＳ Ｐゴシック</vt:lpstr>
      <vt:lpstr>Osaka</vt:lpstr>
      <vt:lpstr>Times</vt:lpstr>
      <vt:lpstr>Blank Presentation</vt:lpstr>
      <vt:lpstr>Psych 156A/ Ling 150: Acquisition of Language II</vt:lpstr>
      <vt:lpstr>Announcements</vt:lpstr>
      <vt:lpstr>Slide 3</vt:lpstr>
      <vt:lpstr>Grammatical Categorization</vt:lpstr>
      <vt:lpstr>Grammatical Categorization</vt:lpstr>
      <vt:lpstr>Grammatical Categorization</vt:lpstr>
      <vt:lpstr>Grammatical Categorization</vt:lpstr>
      <vt:lpstr>Grammatical Categorization</vt:lpstr>
      <vt:lpstr>Grammatical Categorization</vt:lpstr>
      <vt:lpstr>Categorization: How?</vt:lpstr>
      <vt:lpstr>Categorization: How?</vt:lpstr>
      <vt:lpstr>Semantic Bootstrapping Hypothesis: Problem</vt:lpstr>
      <vt:lpstr>Categorization: How?</vt:lpstr>
      <vt:lpstr>Are children sensitive to distributional information?</vt:lpstr>
      <vt:lpstr>Mintz 2003: Is distributional information enough?</vt:lpstr>
      <vt:lpstr>Mintz 2003: What data should children pay attention to?</vt:lpstr>
      <vt:lpstr>Mintz 2003: Frequent Frames</vt:lpstr>
      <vt:lpstr>Mintz 2003:  Samples of Child-Directed Speech</vt:lpstr>
      <vt:lpstr>Mintz 2003:  Defining “Frequent”</vt:lpstr>
      <vt:lpstr>Mintz 2003:  Defining “Frequent”</vt:lpstr>
      <vt:lpstr>Mintz 2003:  Testing the Categorization Ability of Frequent Frames</vt:lpstr>
      <vt:lpstr>Mintz 2003:  Determining the success of frequent frames</vt:lpstr>
      <vt:lpstr>Mintz 2003:  Determining the success of frequent frames</vt:lpstr>
      <vt:lpstr>Mintz 2003:  Determining the success of frequent frames</vt:lpstr>
      <vt:lpstr>Mintz 2003:  Determining the success of frequent frames</vt:lpstr>
      <vt:lpstr>Mintz 2003:  Some actual frequent frame results</vt:lpstr>
      <vt:lpstr>Mintz 2003:  Some actual frequent frame results</vt:lpstr>
      <vt:lpstr>Mintz 2003:  How successful frequent frames were</vt:lpstr>
      <vt:lpstr>Mintz 2003:  How successful frequent frames were</vt:lpstr>
      <vt:lpstr>Mintz 2003:  Getting better recall</vt:lpstr>
      <vt:lpstr>Mintz 2003:  Getting better recall</vt:lpstr>
      <vt:lpstr>Mintz 2003:  Getting better recall</vt:lpstr>
      <vt:lpstr>Mintz 2003:  Getting better recall</vt:lpstr>
      <vt:lpstr>Mintz 2003:  Getting better recall</vt:lpstr>
      <vt:lpstr>Mintz 2003:  Getting better recall</vt:lpstr>
      <vt:lpstr>Mintz 2003:  Getting better recall</vt:lpstr>
      <vt:lpstr>Experimental support for frequent frames</vt:lpstr>
      <vt:lpstr>Cross-linguistic Application?</vt:lpstr>
      <vt:lpstr>Cross-linguistic Application?</vt:lpstr>
      <vt:lpstr>Mintz 2003: Recap</vt:lpstr>
      <vt:lpstr>Wang &amp; Mintz 2008: Simulating children using frequent frames</vt:lpstr>
      <vt:lpstr>Wang &amp; Mintz 2008: Simulating children using frequent frames</vt:lpstr>
      <vt:lpstr>Considering Children’s Limitations</vt:lpstr>
      <vt:lpstr>Wang &amp; Mintz (2008): How the model works</vt:lpstr>
      <vt:lpstr>Wang &amp; Mintz (2008): How the model works</vt:lpstr>
      <vt:lpstr>Wang &amp; Mintz (2008): How the model works</vt:lpstr>
      <vt:lpstr>Wang &amp; Mintz (2008): How the model works</vt:lpstr>
      <vt:lpstr>Wang &amp; Mintz (2008): How the model works</vt:lpstr>
      <vt:lpstr>Wang &amp; Mintz (2008): How the model works</vt:lpstr>
      <vt:lpstr>Wang &amp; Mintz (2008): How the model works</vt:lpstr>
      <vt:lpstr>Wang &amp; Mintz (2008): How the model works</vt:lpstr>
      <vt:lpstr>Wang &amp; Mintz (2008): How the model works</vt:lpstr>
      <vt:lpstr>Wang &amp; Mintz (2008): How the model works</vt:lpstr>
      <vt:lpstr>Wang &amp; Mintz (2008): How the model works</vt:lpstr>
      <vt:lpstr>Wang &amp; Mintz (2008): How the model works</vt:lpstr>
      <vt:lpstr>Wang &amp; Mintz (2008): How the model works</vt:lpstr>
      <vt:lpstr>Wang &amp; Mintz (2008): How the model works</vt:lpstr>
      <vt:lpstr>Wang &amp; Mintz (2008): How the model works</vt:lpstr>
      <vt:lpstr>Wang &amp; Mintz (2008): How the model works</vt:lpstr>
      <vt:lpstr>Wang &amp; Mintz (2008): How the model works</vt:lpstr>
      <vt:lpstr>Wang &amp; Mintz (2008): How the model works</vt:lpstr>
      <vt:lpstr>Wang &amp; Mintz (2008): How the model works</vt:lpstr>
      <vt:lpstr>Wang &amp; Mintz (2008): How the model works</vt:lpstr>
      <vt:lpstr>Wang &amp; Mintz (2008): How the model works</vt:lpstr>
      <vt:lpstr>Wang &amp; Mintz (2008): How the model did</vt:lpstr>
      <vt:lpstr>Wang &amp; Mintz (2008): Conclusions</vt:lpstr>
      <vt:lpstr>Wang &amp; Mintz (2008): Recap</vt:lpstr>
      <vt:lpstr>Questions?</vt:lpstr>
    </vt:vector>
  </TitlesOfParts>
  <Company>Computing Services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 229: Language Acquisition</dc:title>
  <dc:creator>Computing Services</dc:creator>
  <cp:lastModifiedBy>Lisa Pearl</cp:lastModifiedBy>
  <cp:revision>598</cp:revision>
  <dcterms:created xsi:type="dcterms:W3CDTF">2012-05-08T21:47:57Z</dcterms:created>
  <dcterms:modified xsi:type="dcterms:W3CDTF">2012-05-08T21:58:45Z</dcterms:modified>
</cp:coreProperties>
</file>