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s/slide68.xml" ContentType="application/vnd.openxmlformats-officedocument.presentationml.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72"/>
  </p:notesMasterIdLst>
  <p:sldIdLst>
    <p:sldId id="256" r:id="rId2"/>
    <p:sldId id="257" r:id="rId3"/>
    <p:sldId id="373" r:id="rId4"/>
    <p:sldId id="287" r:id="rId5"/>
    <p:sldId id="288" r:id="rId6"/>
    <p:sldId id="453" r:id="rId7"/>
    <p:sldId id="451" r:id="rId8"/>
    <p:sldId id="289" r:id="rId9"/>
    <p:sldId id="290" r:id="rId10"/>
    <p:sldId id="291" r:id="rId11"/>
    <p:sldId id="452" r:id="rId12"/>
    <p:sldId id="292" r:id="rId13"/>
    <p:sldId id="454" r:id="rId14"/>
    <p:sldId id="440" r:id="rId15"/>
    <p:sldId id="385" r:id="rId16"/>
    <p:sldId id="478" r:id="rId17"/>
    <p:sldId id="455" r:id="rId18"/>
    <p:sldId id="275" r:id="rId19"/>
    <p:sldId id="441" r:id="rId20"/>
    <p:sldId id="456" r:id="rId21"/>
    <p:sldId id="457" r:id="rId22"/>
    <p:sldId id="458" r:id="rId23"/>
    <p:sldId id="459" r:id="rId24"/>
    <p:sldId id="460" r:id="rId25"/>
    <p:sldId id="461" r:id="rId26"/>
    <p:sldId id="462" r:id="rId27"/>
    <p:sldId id="463" r:id="rId28"/>
    <p:sldId id="464" r:id="rId29"/>
    <p:sldId id="261" r:id="rId30"/>
    <p:sldId id="263" r:id="rId31"/>
    <p:sldId id="293" r:id="rId32"/>
    <p:sldId id="264" r:id="rId33"/>
    <p:sldId id="294" r:id="rId34"/>
    <p:sldId id="265" r:id="rId35"/>
    <p:sldId id="295" r:id="rId36"/>
    <p:sldId id="266" r:id="rId37"/>
    <p:sldId id="296" r:id="rId38"/>
    <p:sldId id="267" r:id="rId39"/>
    <p:sldId id="268" r:id="rId40"/>
    <p:sldId id="297" r:id="rId41"/>
    <p:sldId id="386" r:id="rId42"/>
    <p:sldId id="387" r:id="rId43"/>
    <p:sldId id="473" r:id="rId44"/>
    <p:sldId id="474" r:id="rId45"/>
    <p:sldId id="475" r:id="rId46"/>
    <p:sldId id="476" r:id="rId47"/>
    <p:sldId id="465" r:id="rId48"/>
    <p:sldId id="466" r:id="rId49"/>
    <p:sldId id="467" r:id="rId50"/>
    <p:sldId id="468" r:id="rId51"/>
    <p:sldId id="469" r:id="rId52"/>
    <p:sldId id="470" r:id="rId53"/>
    <p:sldId id="471" r:id="rId54"/>
    <p:sldId id="472" r:id="rId55"/>
    <p:sldId id="278" r:id="rId56"/>
    <p:sldId id="388" r:id="rId57"/>
    <p:sldId id="391" r:id="rId58"/>
    <p:sldId id="392" r:id="rId59"/>
    <p:sldId id="393" r:id="rId60"/>
    <p:sldId id="442" r:id="rId61"/>
    <p:sldId id="446" r:id="rId62"/>
    <p:sldId id="443" r:id="rId63"/>
    <p:sldId id="450" r:id="rId64"/>
    <p:sldId id="445" r:id="rId65"/>
    <p:sldId id="449" r:id="rId66"/>
    <p:sldId id="448" r:id="rId67"/>
    <p:sldId id="447" r:id="rId68"/>
    <p:sldId id="444" r:id="rId69"/>
    <p:sldId id="477" r:id="rId70"/>
    <p:sldId id="435" r:id="rId7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D94C4D07-D247-8746-BE38-B178287B209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 charset="0"/>
        <a:ea typeface="ＭＳ Ｐゴシック" pitchFamily="-1" charset="-128"/>
        <a:cs typeface="ＭＳ Ｐゴシック" pitchFamily="-1" charset="-128"/>
      </a:defRPr>
    </a:lvl1pPr>
    <a:lvl2pPr marL="4572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91E99-AFF5-494C-9F71-72F2012B75D0}" type="slidenum">
              <a:rPr lang="en-US"/>
              <a:pPr/>
              <a:t>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66855-DFA5-E24C-986C-3327E2576B23}" type="slidenum">
              <a:rPr lang="en-US"/>
              <a:pPr/>
              <a:t>10</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5F73E-83E3-9349-9A4C-438FA2F4D5F7}" type="slidenum">
              <a:rPr lang="en-US"/>
              <a:pPr/>
              <a:t>11</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88C66-127B-0940-8531-DE50F0C82B4B}" type="slidenum">
              <a:rPr lang="en-US"/>
              <a:pPr/>
              <a:t>12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6D4E9-BFF5-F749-81BC-98C403F031D1}" type="slidenum">
              <a:rPr lang="en-US"/>
              <a:pPr/>
              <a:t>13</a:t>
            </a:fld>
            <a:endParaRPr 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DB69F-7724-0A41-AB97-8A843ADFFE2D}" type="slidenum">
              <a:rPr lang="en-US"/>
              <a:pPr/>
              <a:t>14</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54CB7-78A9-9241-B049-6068EEA08577}" type="slidenum">
              <a:rPr lang="en-US"/>
              <a:pPr/>
              <a:t>15</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393D5-D216-A344-9F43-CBB1266F8113}" type="slidenum">
              <a:rPr lang="en-US"/>
              <a:pPr/>
              <a:t>17</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AC750-E71A-FA4F-A449-569E4DEC4BF1}" type="slidenum">
              <a:rPr lang="en-US"/>
              <a:pPr/>
              <a:t>18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38EF6-3261-F441-9035-6142D90F6FB8}" type="slidenum">
              <a:rPr lang="en-US"/>
              <a:pPr/>
              <a:t>19</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CFBA69-6F0A-444D-AC58-8AE3B61CBE1D}" type="slidenum">
              <a:rPr lang="en-US"/>
              <a:pPr/>
              <a:t>20</a:t>
            </a:fld>
            <a:endParaRPr lang="en-US"/>
          </a:p>
        </p:txBody>
      </p:sp>
      <p:sp>
        <p:nvSpPr>
          <p:cNvPr id="5324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92E31ED-C290-1341-A223-8A82CC81B443}" type="slidenum">
              <a:rPr lang="en-US" sz="1200" b="0"/>
              <a:pPr algn="r"/>
              <a:t>20</a:t>
            </a:fld>
            <a:endParaRPr lang="en-US" sz="1200" b="0"/>
          </a:p>
        </p:txBody>
      </p:sp>
      <p:sp>
        <p:nvSpPr>
          <p:cNvPr id="53248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4"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FDF75-3200-CF42-B86D-76F7845C2F89}" type="slidenum">
              <a:rPr lang="en-US"/>
              <a:pPr/>
              <a:t>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DE651B-7212-CD43-978E-419363D16AB1}" type="slidenum">
              <a:rPr lang="en-US"/>
              <a:pPr/>
              <a:t>21</a:t>
            </a:fld>
            <a:endParaRPr lang="en-US"/>
          </a:p>
        </p:txBody>
      </p:sp>
      <p:sp>
        <p:nvSpPr>
          <p:cNvPr id="534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84A5251-3823-A344-BACD-ABE7AA2EF2FF}" type="slidenum">
              <a:rPr lang="en-US" sz="1200" b="0"/>
              <a:pPr algn="r"/>
              <a:t>21</a:t>
            </a:fld>
            <a:endParaRPr lang="en-US" sz="1200" b="0"/>
          </a:p>
        </p:txBody>
      </p:sp>
      <p:sp>
        <p:nvSpPr>
          <p:cNvPr id="534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1C72B7-BD9A-8740-841B-A2F849FCA662}" type="slidenum">
              <a:rPr lang="en-US"/>
              <a:pPr/>
              <a:t>22</a:t>
            </a:fld>
            <a:endParaRPr lang="en-US"/>
          </a:p>
        </p:txBody>
      </p:sp>
      <p:sp>
        <p:nvSpPr>
          <p:cNvPr id="536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E909974-297F-444B-B8D6-5194AB8CC611}" type="slidenum">
              <a:rPr lang="en-US" sz="1200" b="0"/>
              <a:pPr algn="r"/>
              <a:t>22</a:t>
            </a:fld>
            <a:endParaRPr lang="en-US" sz="1200" b="0"/>
          </a:p>
        </p:txBody>
      </p:sp>
      <p:sp>
        <p:nvSpPr>
          <p:cNvPr id="5365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65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ABE6E53-877F-5B45-8A8F-E1C554683E25}" type="slidenum">
              <a:rPr lang="en-US"/>
              <a:pPr/>
              <a:t>23</a:t>
            </a:fld>
            <a:endParaRPr lang="en-US"/>
          </a:p>
        </p:txBody>
      </p:sp>
      <p:sp>
        <p:nvSpPr>
          <p:cNvPr id="538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C416800-C9A2-B04C-9738-E740C654F7B3}" type="slidenum">
              <a:rPr lang="en-US" sz="1200" b="0"/>
              <a:pPr algn="r"/>
              <a:t>23</a:t>
            </a:fld>
            <a:endParaRPr lang="en-US" sz="1200" b="0"/>
          </a:p>
        </p:txBody>
      </p:sp>
      <p:sp>
        <p:nvSpPr>
          <p:cNvPr id="53862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6194C6-A156-C14D-BBFC-25E093739771}" type="slidenum">
              <a:rPr lang="en-US"/>
              <a:pPr/>
              <a:t>24</a:t>
            </a:fld>
            <a:endParaRPr lang="en-US"/>
          </a:p>
        </p:txBody>
      </p:sp>
      <p:sp>
        <p:nvSpPr>
          <p:cNvPr id="540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8328CC9-D7E5-8A43-B043-DF53B228D1BC}" type="slidenum">
              <a:rPr lang="en-US" sz="1200" b="0"/>
              <a:pPr algn="r"/>
              <a:t>24</a:t>
            </a:fld>
            <a:endParaRPr lang="en-US" sz="1200" b="0"/>
          </a:p>
        </p:txBody>
      </p:sp>
      <p:sp>
        <p:nvSpPr>
          <p:cNvPr id="540675"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6"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3732F7-24D6-8445-A3FE-EA5C780551CA}" type="slidenum">
              <a:rPr lang="en-US"/>
              <a:pPr/>
              <a:t>25</a:t>
            </a:fld>
            <a:endParaRPr lang="en-US"/>
          </a:p>
        </p:txBody>
      </p:sp>
      <p:sp>
        <p:nvSpPr>
          <p:cNvPr id="542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A8679DF-759B-EB40-8A18-5EA0C6C56A35}" type="slidenum">
              <a:rPr lang="en-US" sz="1200" b="0"/>
              <a:pPr algn="r"/>
              <a:t>25</a:t>
            </a:fld>
            <a:endParaRPr lang="en-US" sz="1200" b="0"/>
          </a:p>
        </p:txBody>
      </p:sp>
      <p:sp>
        <p:nvSpPr>
          <p:cNvPr id="54272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4"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F076DFB-0ED5-C34C-A0E3-1549C418E741}" type="slidenum">
              <a:rPr lang="en-US"/>
              <a:pPr/>
              <a:t>26</a:t>
            </a:fld>
            <a:endParaRPr lang="en-US"/>
          </a:p>
        </p:txBody>
      </p:sp>
      <p:sp>
        <p:nvSpPr>
          <p:cNvPr id="5447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B6F4E5D-91DA-F445-BCA5-06E11C03D932}" type="slidenum">
              <a:rPr lang="en-US" sz="1200" b="0"/>
              <a:pPr algn="r"/>
              <a:t>26</a:t>
            </a:fld>
            <a:endParaRPr lang="en-US" sz="1200" b="0"/>
          </a:p>
        </p:txBody>
      </p:sp>
      <p:sp>
        <p:nvSpPr>
          <p:cNvPr id="5447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47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C004A3-95E3-AD45-B16F-E4C844CE6694}" type="slidenum">
              <a:rPr lang="en-US"/>
              <a:pPr/>
              <a:t>27</a:t>
            </a:fld>
            <a:endParaRPr lang="en-US"/>
          </a:p>
        </p:txBody>
      </p:sp>
      <p:sp>
        <p:nvSpPr>
          <p:cNvPr id="546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D689C08-C26C-754D-B9A8-9A4B5AD8DE34}" type="slidenum">
              <a:rPr lang="en-US" sz="1200" b="0"/>
              <a:pPr algn="r"/>
              <a:t>27</a:t>
            </a:fld>
            <a:endParaRPr lang="en-US" sz="1200" b="0"/>
          </a:p>
        </p:txBody>
      </p:sp>
      <p:sp>
        <p:nvSpPr>
          <p:cNvPr id="546819"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20"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F5E036-8CF3-554D-B0B5-FF42C25EDB0F}" type="slidenum">
              <a:rPr lang="en-US"/>
              <a:pPr/>
              <a:t>28</a:t>
            </a:fld>
            <a:endParaRPr lang="en-US"/>
          </a:p>
        </p:txBody>
      </p:sp>
      <p:sp>
        <p:nvSpPr>
          <p:cNvPr id="548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906A0B8-6513-2F4D-B9BB-278BAD1E7FC1}" type="slidenum">
              <a:rPr lang="en-US" sz="1200" b="0"/>
              <a:pPr algn="r"/>
              <a:t>28</a:t>
            </a:fld>
            <a:endParaRPr lang="en-US" sz="1200" b="0"/>
          </a:p>
        </p:txBody>
      </p:sp>
      <p:sp>
        <p:nvSpPr>
          <p:cNvPr id="54886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46F6E-28CC-6E47-ACBC-56BE2A5BDD7A}" type="slidenum">
              <a:rPr lang="en-US"/>
              <a:pPr/>
              <a:t>29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4D871-A2B6-FA45-B1B7-64571ED918B9}" type="slidenum">
              <a:rPr lang="en-US"/>
              <a:pPr/>
              <a:t>30</a:t>
            </a:fld>
            <a:endParaRPr lang="en-US"/>
          </a:p>
        </p:txBody>
      </p:sp>
      <p:sp>
        <p:nvSpPr>
          <p:cNvPr id="14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488D9-E33A-0F49-B24B-26EE70BB023D}" type="slidenum">
              <a:rPr lang="en-US"/>
              <a:pPr/>
              <a:t>3</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3AA48-13F0-2B4C-AB4C-F28914CF9FDC}" type="slidenum">
              <a:rPr lang="en-US"/>
              <a:pPr/>
              <a:t>31</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FCC73-9496-EE49-A0F5-EEDFDE213B92}" type="slidenum">
              <a:rPr lang="en-US"/>
              <a:pPr/>
              <a:t>32</a:t>
            </a:fld>
            <a:endParaRPr lang="en-US"/>
          </a:p>
        </p:txBody>
      </p:sp>
      <p:sp>
        <p:nvSpPr>
          <p:cNvPr id="16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875FC-A4F9-534C-B959-2EDF3EA95CB1}" type="slidenum">
              <a:rPr lang="en-US"/>
              <a:pPr/>
              <a:t>33</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28558-26B2-3F44-88AA-CC7BC07FE246}" type="slidenum">
              <a:rPr lang="en-US"/>
              <a:pPr/>
              <a:t>34</a:t>
            </a:fld>
            <a:endParaRPr lang="en-US"/>
          </a:p>
        </p:txBody>
      </p:sp>
      <p:sp>
        <p:nvSpPr>
          <p:cNvPr id="18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8ABA1-F703-4D46-94BD-5DF48A111882}" type="slidenum">
              <a:rPr lang="en-US"/>
              <a:pPr/>
              <a:t>35</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70A78-5E2B-8647-B2EE-BAC878A66FF4}" type="slidenum">
              <a:rPr lang="en-US"/>
              <a:pPr/>
              <a:t>36</a:t>
            </a:fld>
            <a:endParaRPr lang="en-US"/>
          </a:p>
        </p:txBody>
      </p:sp>
      <p:sp>
        <p:nvSpPr>
          <p:cNvPr id="2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CFD47-EB0C-E640-96CA-B43D28811917}" type="slidenum">
              <a:rPr lang="en-US"/>
              <a:pPr/>
              <a:t>37</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2761E-958A-9C42-9606-A3CDED2ED70C}" type="slidenum">
              <a:rPr lang="en-US"/>
              <a:pPr/>
              <a:t>38</a:t>
            </a:fld>
            <a:endParaRPr lang="en-US"/>
          </a:p>
        </p:txBody>
      </p:sp>
      <p:sp>
        <p:nvSpPr>
          <p:cNvPr id="22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267D6-FFC7-BA4C-82B4-3D4B140557C9}" type="slidenum">
              <a:rPr lang="en-US"/>
              <a:pPr/>
              <a:t>39</a:t>
            </a:fld>
            <a:endParaRPr lang="en-US"/>
          </a:p>
        </p:txBody>
      </p:sp>
      <p:sp>
        <p:nvSpPr>
          <p:cNvPr id="24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346E6-D466-1746-B278-0C9781057E01}" type="slidenum">
              <a:rPr lang="en-US"/>
              <a:pPr/>
              <a:t>40</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B1F7A-66BF-594D-B148-0EA50854C50C}" type="slidenum">
              <a:rPr lang="en-US"/>
              <a:pPr/>
              <a:t>4</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800C1-20E7-8440-808A-921699257EE0}" type="slidenum">
              <a:rPr lang="en-US"/>
              <a:pPr/>
              <a:t>41</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35671-336D-5F44-83EB-720E12485C47}" type="slidenum">
              <a:rPr lang="en-US"/>
              <a:pPr/>
              <a:t>42</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6BD14-E029-6B43-8C35-BE89DA58DC6A}" type="slidenum">
              <a:rPr lang="en-US"/>
              <a:pPr/>
              <a:t>43</a:t>
            </a:fld>
            <a:endParaRPr lang="en-US"/>
          </a:p>
        </p:txBody>
      </p:sp>
      <p:sp>
        <p:nvSpPr>
          <p:cNvPr id="567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7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89C6A-C21E-5145-80F7-4663B8BB3BD8}" type="slidenum">
              <a:rPr lang="en-US"/>
              <a:pPr/>
              <a:t>44</a:t>
            </a:fld>
            <a:endParaRPr lang="en-US"/>
          </a:p>
        </p:txBody>
      </p:sp>
      <p:sp>
        <p:nvSpPr>
          <p:cNvPr id="569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9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530E25-101D-0E4A-9F74-DD2367300E8F}" type="slidenum">
              <a:rPr lang="en-US"/>
              <a:pPr/>
              <a:t>45</a:t>
            </a:fld>
            <a:endParaRPr lang="en-US"/>
          </a:p>
        </p:txBody>
      </p:sp>
      <p:sp>
        <p:nvSpPr>
          <p:cNvPr id="571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3C9F758-2A0C-B340-B4B5-710A0498D8F8}" type="slidenum">
              <a:rPr lang="en-US" sz="1200" b="0"/>
              <a:pPr algn="r"/>
              <a:t>45</a:t>
            </a:fld>
            <a:endParaRPr lang="en-US" sz="1200" b="0"/>
          </a:p>
        </p:txBody>
      </p:sp>
      <p:sp>
        <p:nvSpPr>
          <p:cNvPr id="57139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13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49EA2-A7AE-8C47-9F1F-80C162B40DA7}" type="slidenum">
              <a:rPr lang="en-US"/>
              <a:pPr/>
              <a:t>46</a:t>
            </a:fld>
            <a:endParaRPr lang="en-US"/>
          </a:p>
        </p:txBody>
      </p:sp>
      <p:sp>
        <p:nvSpPr>
          <p:cNvPr id="573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BF8F29-6A73-BB43-A75A-B6A66C14AAE3}" type="slidenum">
              <a:rPr lang="en-US"/>
              <a:pPr/>
              <a:t>47</a:t>
            </a:fld>
            <a:endParaRPr lang="en-US"/>
          </a:p>
        </p:txBody>
      </p:sp>
      <p:sp>
        <p:nvSpPr>
          <p:cNvPr id="550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15E4953-5F8B-B14C-8F78-5E69E4BD2453}" type="slidenum">
              <a:rPr lang="en-US" sz="1200" b="0"/>
              <a:pPr algn="r"/>
              <a:t>47</a:t>
            </a:fld>
            <a:endParaRPr lang="en-US" sz="1200" b="0"/>
          </a:p>
        </p:txBody>
      </p:sp>
      <p:sp>
        <p:nvSpPr>
          <p:cNvPr id="55091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881518-3024-1643-A079-CA3CBAE64193}" type="slidenum">
              <a:rPr lang="en-US"/>
              <a:pPr/>
              <a:t>48</a:t>
            </a:fld>
            <a:endParaRPr lang="en-US"/>
          </a:p>
        </p:txBody>
      </p:sp>
      <p:sp>
        <p:nvSpPr>
          <p:cNvPr id="552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BA15941-2B12-BB46-89B3-CD471C1C08A4}" type="slidenum">
              <a:rPr lang="en-US" sz="1200" b="0"/>
              <a:pPr algn="r"/>
              <a:t>48</a:t>
            </a:fld>
            <a:endParaRPr lang="en-US" sz="1200" b="0"/>
          </a:p>
        </p:txBody>
      </p:sp>
      <p:sp>
        <p:nvSpPr>
          <p:cNvPr id="55296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64"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56E2726-420E-664E-BF23-3209119DD92F}" type="slidenum">
              <a:rPr lang="en-US"/>
              <a:pPr/>
              <a:t>49</a:t>
            </a:fld>
            <a:endParaRPr lang="en-US"/>
          </a:p>
        </p:txBody>
      </p:sp>
      <p:sp>
        <p:nvSpPr>
          <p:cNvPr id="555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6C276F2-421A-D84E-B944-DDC12D2947F3}" type="slidenum">
              <a:rPr lang="en-US" sz="1200" b="0"/>
              <a:pPr algn="r"/>
              <a:t>49</a:t>
            </a:fld>
            <a:endParaRPr lang="en-US" sz="1200" b="0"/>
          </a:p>
        </p:txBody>
      </p:sp>
      <p:sp>
        <p:nvSpPr>
          <p:cNvPr id="5550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50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C95D3C6-E607-2941-8010-1A1A5DFE621A}" type="slidenum">
              <a:rPr lang="en-US"/>
              <a:pPr/>
              <a:t>50</a:t>
            </a:fld>
            <a:endParaRPr lang="en-US"/>
          </a:p>
        </p:txBody>
      </p:sp>
      <p:sp>
        <p:nvSpPr>
          <p:cNvPr id="5570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BC7B93D-4059-BB4C-A6A5-022B2836F4B6}" type="slidenum">
              <a:rPr lang="en-US" sz="1200" b="0"/>
              <a:pPr algn="r"/>
              <a:t>50</a:t>
            </a:fld>
            <a:endParaRPr lang="en-US" sz="1200" b="0"/>
          </a:p>
        </p:txBody>
      </p:sp>
      <p:sp>
        <p:nvSpPr>
          <p:cNvPr id="5570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70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70424-ABB6-5246-AAAF-6A0645519EB7}" type="slidenum">
              <a:rPr lang="en-US"/>
              <a:pPr/>
              <a:t>5</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61BF1-8DFB-BB40-AD5D-A78951016174}" type="slidenum">
              <a:rPr lang="en-US"/>
              <a:pPr/>
              <a:t>51</a:t>
            </a:fld>
            <a:endParaRPr lang="en-US"/>
          </a:p>
        </p:txBody>
      </p:sp>
      <p:sp>
        <p:nvSpPr>
          <p:cNvPr id="559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9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AB659-7391-DB42-B289-6E061854B99D}" type="slidenum">
              <a:rPr lang="en-US"/>
              <a:pPr/>
              <a:t>52</a:t>
            </a:fld>
            <a:endParaRPr lang="en-US"/>
          </a:p>
        </p:txBody>
      </p:sp>
      <p:sp>
        <p:nvSpPr>
          <p:cNvPr id="561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1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BC2B3-2A63-374B-9A2F-BFF8E20E558E}" type="slidenum">
              <a:rPr lang="en-US"/>
              <a:pPr/>
              <a:t>53</a:t>
            </a:fld>
            <a:endParaRPr lang="en-US"/>
          </a:p>
        </p:txBody>
      </p:sp>
      <p:sp>
        <p:nvSpPr>
          <p:cNvPr id="563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49EE5-38A8-A642-9C10-139EFCC32FB8}" type="slidenum">
              <a:rPr lang="en-US"/>
              <a:pPr/>
              <a:t>54</a:t>
            </a:fld>
            <a:endParaRPr lang="en-US"/>
          </a:p>
        </p:txBody>
      </p:sp>
      <p:sp>
        <p:nvSpPr>
          <p:cNvPr id="565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5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2AD11-B2ED-D845-800E-48D77722C05B}" type="slidenum">
              <a:rPr lang="en-US"/>
              <a:pPr/>
              <a:t>55</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74398-9F30-2C42-8952-968EEAE39ED5}" type="slidenum">
              <a:rPr lang="en-US"/>
              <a:pPr/>
              <a:t>56</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754BB-DB0C-134C-A668-78CAECAE1FFD}" type="slidenum">
              <a:rPr lang="en-US"/>
              <a:pPr/>
              <a:t>57</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A210E-E9B2-784C-A427-50B6F72976E8}" type="slidenum">
              <a:rPr lang="en-US"/>
              <a:pPr/>
              <a:t>58</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F9DC1-C6D3-8F45-A1D9-ACCA15A4CB2D}" type="slidenum">
              <a:rPr lang="en-US"/>
              <a:pPr/>
              <a:t>59</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AE670-489C-924F-B378-1B7B38900DA5}" type="slidenum">
              <a:rPr lang="en-US"/>
              <a:pPr/>
              <a:t>60</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354D5-449A-3F4B-A32E-E4FB45B3EB4F}" type="slidenum">
              <a:rPr lang="en-US"/>
              <a:pPr/>
              <a:t>6</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59405-4B43-BE41-A438-5EB092B074B9}" type="slidenum">
              <a:rPr lang="en-US"/>
              <a:pPr/>
              <a:t>61</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B6CE7-98D1-C24B-9433-82CCC78F198B}" type="slidenum">
              <a:rPr lang="en-US"/>
              <a:pPr/>
              <a:t>62</a:t>
            </a:fld>
            <a:endParaRPr lang="en-US"/>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8F90F-72EB-DF40-8273-641C26155CDB}" type="slidenum">
              <a:rPr lang="en-US"/>
              <a:pPr/>
              <a:t>63</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EE227-57D8-3742-8912-8437A8955E5B}" type="slidenum">
              <a:rPr lang="en-US"/>
              <a:pPr/>
              <a:t>64</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1AC7D-D088-774F-8C0A-62D3CF8AACBF}" type="slidenum">
              <a:rPr lang="en-US"/>
              <a:pPr/>
              <a:t>65</a:t>
            </a:fld>
            <a:endParaRPr lang="en-US"/>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D7CD5-762D-9340-B6E5-0C754409732F}" type="slidenum">
              <a:rPr lang="en-US"/>
              <a:pPr/>
              <a:t>66</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FD610-65F5-0B4C-97B8-EB528D9CE0A0}" type="slidenum">
              <a:rPr lang="en-US"/>
              <a:pPr/>
              <a:t>67</a:t>
            </a:fld>
            <a:endParaRPr lang="en-US"/>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9C03D-70F2-9C4C-946E-4BB9B69A43D0}" type="slidenum">
              <a:rPr lang="en-US"/>
              <a:pPr/>
              <a:t>68</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E2C3ED-E728-B342-BAF8-87381C5060BA}" type="slidenum">
              <a:rPr lang="en-US"/>
              <a:pPr/>
              <a:t>69</a:t>
            </a:fld>
            <a:endParaRPr lang="en-US"/>
          </a:p>
        </p:txBody>
      </p:sp>
      <p:sp>
        <p:nvSpPr>
          <p:cNvPr id="575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4DCFC14-76B1-704A-A918-962132EB585E}" type="slidenum">
              <a:rPr lang="en-US" sz="1200" b="0"/>
              <a:pPr algn="r"/>
              <a:t>69</a:t>
            </a:fld>
            <a:endParaRPr lang="en-US" sz="1200" b="0"/>
          </a:p>
        </p:txBody>
      </p:sp>
      <p:sp>
        <p:nvSpPr>
          <p:cNvPr id="57549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549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4CB25-D2A1-7F47-9E85-19D80D83BB9B}" type="slidenum">
              <a:rPr lang="en-US"/>
              <a:pPr/>
              <a:t>70</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09706-A4BC-2842-961C-3340CF5F7B7D}" type="slidenum">
              <a:rPr lang="en-US"/>
              <a:pPr/>
              <a:t>7</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DCD29-534B-5348-BE09-EBB19FA73E77}" type="slidenum">
              <a:rPr lang="en-US"/>
              <a:pPr/>
              <a:t>8</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E0BA1-9FAF-FB48-AC77-73461C6A0CE0}" type="slidenum">
              <a:rPr lang="en-US"/>
              <a:pPr/>
              <a:t>9</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E65F90B9-41A4-BD4F-BB6A-A9CC2E9424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0CC8614-A700-AE46-BBD6-BCE8A059D5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B09B833-D3CE-644A-9110-E76BDDBC41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C240D8B-D153-7242-87F4-85C0E6F5734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01F56C7-7B37-6A4D-BA9F-039C4728CED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940C75F-0AD7-CB49-A0A7-6647D994CCE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FE11F5B-D08C-DA42-8011-D9AA47E3D0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B885EB01-D572-CF48-BD9F-EB36C648E0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418CAA7-E356-6D45-888A-1F302F8A0E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DADD50D-91A3-4C4B-B940-E17D709E3B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92DD54E-7D2C-2045-9C7C-813FDC74CFB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13FF1AF7-CDCD-CC48-8E20-B6E96BF07A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2pPr>
      <a:lvl3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3pPr>
      <a:lvl4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4pPr>
      <a:lvl5pPr algn="ctr" rtl="0" fontAlgn="base">
        <a:spcBef>
          <a:spcPct val="0"/>
        </a:spcBef>
        <a:spcAft>
          <a:spcPct val="0"/>
        </a:spcAft>
        <a:defRPr sz="4400">
          <a:solidFill>
            <a:schemeClr val="tx2"/>
          </a:solidFill>
          <a:latin typeface="Arial" pitchFamily="-1" charset="0"/>
          <a:ea typeface="Osaka" pitchFamily="-1" charset="-128"/>
          <a:cs typeface="Osaka" pitchFamily="-1" charset="-128"/>
        </a:defRPr>
      </a:lvl5pPr>
      <a:lvl6pPr marL="4572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6pPr>
      <a:lvl7pPr marL="9144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7pPr>
      <a:lvl8pPr marL="13716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8pPr>
      <a:lvl9pPr marL="1828800" algn="ctr" rtl="0" fontAlgn="base">
        <a:spcBef>
          <a:spcPct val="0"/>
        </a:spcBef>
        <a:spcAft>
          <a:spcPct val="0"/>
        </a:spcAft>
        <a:defRPr sz="4400">
          <a:solidFill>
            <a:schemeClr val="tx2"/>
          </a:solidFill>
          <a:latin typeface="Arial" pitchFamily="-1" charset="0"/>
          <a:ea typeface="Osaka" pitchFamily="-1" charset="-128"/>
          <a:cs typeface="Osaka"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mage:Descartes.jpg"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quickmeme.com/meme/36f39x/"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hyperlink" Target="http://www.ted.com/talks/patricia_kuhl_the_linguistic_genius_of_babies.html" TargetMode="External"/><Relationship Id="rId5" Type="http://schemas.openxmlformats.org/officeDocument/2006/relationships/image" Target="../media/image13.png"/><Relationship Id="rId1" Type="http://schemas.openxmlformats.org/officeDocument/2006/relationships/video" Target="file://localhost/Users/lspearl/Desktop/Courses/course%20media/Kuhl2010_TEDtalk.mp4" TargetMode="Externa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4.png"/><Relationship Id="rId5" Type="http://schemas.openxmlformats.org/officeDocument/2006/relationships/image" Target="../media/image22.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4.png"/><Relationship Id="rId5" Type="http://schemas.openxmlformats.org/officeDocument/2006/relationships/image" Target="../media/image22.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31.png"/><Relationship Id="rId9" Type="http://schemas.openxmlformats.org/officeDocument/2006/relationships/image" Target="../media/image35.png"/><Relationship Id="rId10" Type="http://schemas.openxmlformats.org/officeDocument/2006/relationships/image" Target="../media/image22.png"/></Relationships>
</file>

<file path=ppt/slides/_rels/slide37.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31.png"/><Relationship Id="rId9" Type="http://schemas.openxmlformats.org/officeDocument/2006/relationships/image" Target="../media/image35.png"/><Relationship Id="rId10" Type="http://schemas.openxmlformats.org/officeDocument/2006/relationships/image" Target="../media/image22.png"/></Relationships>
</file>

<file path=ppt/slides/_rels/slide38.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31.png"/><Relationship Id="rId9" Type="http://schemas.openxmlformats.org/officeDocument/2006/relationships/image" Target="../media/image35.png"/><Relationship Id="rId10" Type="http://schemas.openxmlformats.org/officeDocument/2006/relationships/image" Target="../media/image22.png"/></Relationships>
</file>

<file path=ppt/slides/_rels/slide39.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6.png"/><Relationship Id="rId10"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6.png"/><Relationship Id="rId10" Type="http://schemas.openxmlformats.org/officeDocument/2006/relationships/image" Target="../media/image36.png"/></Relationships>
</file>

<file path=ppt/slides/_rels/slide41.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8.png"/><Relationship Id="rId13" Type="http://schemas.openxmlformats.org/officeDocument/2006/relationships/image" Target="../media/image27.png"/><Relationship Id="rId1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7.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31.png"/><Relationship Id="rId9" Type="http://schemas.openxmlformats.org/officeDocument/2006/relationships/image" Target="../media/image35.png"/><Relationship Id="rId10"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2.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31.png"/><Relationship Id="rId9"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hyperlink" Target="http://upload.wikimedia.org/wikipedia/commons/d/d4/George-W-Bush.jpeg" TargetMode="External"/><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2051" name="Rectangle 3"/>
          <p:cNvSpPr>
            <a:spLocks noGrp="1" noChangeArrowheads="1"/>
          </p:cNvSpPr>
          <p:nvPr>
            <p:ph type="subTitle" idx="1"/>
          </p:nvPr>
        </p:nvSpPr>
        <p:spPr>
          <a:xfrm>
            <a:off x="457200" y="3352800"/>
            <a:ext cx="8229600" cy="1752600"/>
          </a:xfrm>
        </p:spPr>
        <p:txBody>
          <a:bodyPr/>
          <a:lstStyle/>
          <a:p>
            <a:r>
              <a:rPr lang="en-US"/>
              <a:t>Lecture 1</a:t>
            </a:r>
          </a:p>
          <a:p>
            <a:r>
              <a:rPr lang="en-US"/>
              <a:t>Introduction to Language Acquisition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6"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207877" name="Rectangle 5"/>
          <p:cNvSpPr>
            <a:spLocks noGrp="1" noChangeArrowheads="1"/>
          </p:cNvSpPr>
          <p:nvPr>
            <p:ph type="body" idx="1"/>
          </p:nvPr>
        </p:nvSpPr>
        <p:spPr>
          <a:xfrm>
            <a:off x="0" y="1066800"/>
            <a:ext cx="9144000" cy="5410200"/>
          </a:xfrm>
          <a:noFill/>
          <a:ln/>
        </p:spPr>
        <p:txBody>
          <a:bodyPr/>
          <a:lstStyle/>
          <a:p>
            <a:pPr>
              <a:lnSpc>
                <a:spcPct val="90000"/>
              </a:lnSpc>
              <a:buFontTx/>
              <a:buNone/>
            </a:pPr>
            <a:r>
              <a:rPr lang="en-US" sz="2400">
                <a:solidFill>
                  <a:schemeClr val="folHlink"/>
                </a:solidFill>
              </a:rPr>
              <a:t>Grades</a:t>
            </a:r>
            <a:endParaRPr lang="en-US" sz="2400">
              <a:solidFill>
                <a:schemeClr val="tx2"/>
              </a:solidFill>
            </a:endParaRPr>
          </a:p>
          <a:p>
            <a:pPr>
              <a:lnSpc>
                <a:spcPct val="90000"/>
              </a:lnSpc>
              <a:buFontTx/>
              <a:buNone/>
            </a:pPr>
            <a:r>
              <a:rPr lang="en-US" sz="2400"/>
              <a:t>	Homework: 50%</a:t>
            </a:r>
          </a:p>
          <a:p>
            <a:pPr>
              <a:lnSpc>
                <a:spcPct val="90000"/>
              </a:lnSpc>
              <a:buFontTx/>
              <a:buNone/>
            </a:pPr>
            <a:endParaRPr lang="en-US" sz="2400"/>
          </a:p>
          <a:p>
            <a:pPr>
              <a:lnSpc>
                <a:spcPct val="90000"/>
              </a:lnSpc>
              <a:buFontTx/>
              <a:buNone/>
            </a:pPr>
            <a:r>
              <a:rPr lang="en-US" sz="2400"/>
              <a:t>	Midterm: 20%</a:t>
            </a:r>
          </a:p>
          <a:p>
            <a:pPr>
              <a:lnSpc>
                <a:spcPct val="90000"/>
              </a:lnSpc>
              <a:buFontTx/>
              <a:buNone/>
            </a:pPr>
            <a:endParaRPr lang="en-US" sz="2400"/>
          </a:p>
          <a:p>
            <a:pPr>
              <a:lnSpc>
                <a:spcPct val="90000"/>
              </a:lnSpc>
              <a:buFontTx/>
              <a:buNone/>
            </a:pPr>
            <a:r>
              <a:rPr lang="en-US" sz="2400"/>
              <a:t>	Final Exam: 30%</a:t>
            </a:r>
          </a:p>
          <a:p>
            <a:pPr>
              <a:lnSpc>
                <a:spcPct val="90000"/>
              </a:lnSpc>
              <a:buFontTx/>
              <a:buNone/>
            </a:pPr>
            <a:endParaRPr lang="en-US" sz="2400"/>
          </a:p>
          <a:p>
            <a:pPr>
              <a:lnSpc>
                <a:spcPct val="90000"/>
              </a:lnSpc>
              <a:buFontTx/>
              <a:buNone/>
            </a:pPr>
            <a:r>
              <a:rPr lang="en-US" sz="2400"/>
              <a:t>Your grades will be determined by </a:t>
            </a:r>
            <a:r>
              <a:rPr lang="en-US" sz="2400" i="1" u="sng"/>
              <a:t>approximately</a:t>
            </a:r>
            <a:r>
              <a:rPr lang="en-US" sz="2400"/>
              <a:t> this scale (available on the webpage):</a:t>
            </a:r>
          </a:p>
          <a:p>
            <a:pPr>
              <a:lnSpc>
                <a:spcPct val="90000"/>
              </a:lnSpc>
              <a:buFontTx/>
              <a:buNone/>
            </a:pPr>
            <a:endParaRPr lang="en-US" sz="2400"/>
          </a:p>
          <a:p>
            <a:pPr>
              <a:lnSpc>
                <a:spcPct val="90000"/>
              </a:lnSpc>
              <a:buFontTx/>
              <a:buNone/>
            </a:pPr>
            <a:r>
              <a:rPr lang="en-US" sz="2400"/>
              <a:t>	96-100: A+	84-88: B+	72-76: C+	…</a:t>
            </a:r>
          </a:p>
          <a:p>
            <a:pPr>
              <a:lnSpc>
                <a:spcPct val="90000"/>
              </a:lnSpc>
              <a:buFontTx/>
              <a:buNone/>
            </a:pPr>
            <a:r>
              <a:rPr lang="en-US" sz="2400"/>
              <a:t>	92-96: A		80-84: B	68-72: C</a:t>
            </a:r>
          </a:p>
          <a:p>
            <a:pPr>
              <a:lnSpc>
                <a:spcPct val="90000"/>
              </a:lnSpc>
              <a:buFontTx/>
              <a:buNone/>
            </a:pPr>
            <a:r>
              <a:rPr lang="en-US" sz="2400"/>
              <a:t>	88-92: A-		76-80: B-	64-68: 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0980"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510983" name="Rectangle 5"/>
          <p:cNvSpPr>
            <a:spLocks noChangeArrowheads="1"/>
          </p:cNvSpPr>
          <p:nvPr/>
        </p:nvSpPr>
        <p:spPr bwMode="auto">
          <a:xfrm>
            <a:off x="0" y="1066800"/>
            <a:ext cx="9144000" cy="5410200"/>
          </a:xfrm>
          <a:prstGeom prst="rect">
            <a:avLst/>
          </a:prstGeom>
          <a:noFill/>
          <a:ln w="9525">
            <a:noFill/>
            <a:miter lim="800000"/>
            <a:headEnd/>
            <a:tailEnd/>
          </a:ln>
        </p:spPr>
        <p:txBody>
          <a:bodyPr>
            <a:prstTxWarp prst="textNoShape">
              <a:avLst/>
            </a:prstTxWarp>
          </a:bodyPr>
          <a:lstStyle/>
          <a:p>
            <a:pPr marL="609600" indent="-609600" eaLnBrk="1" hangingPunct="1">
              <a:lnSpc>
                <a:spcPct val="90000"/>
              </a:lnSpc>
              <a:spcBef>
                <a:spcPct val="20000"/>
              </a:spcBef>
            </a:pPr>
            <a:r>
              <a:rPr lang="en-US" b="0">
                <a:solidFill>
                  <a:schemeClr val="folHlink"/>
                </a:solidFill>
                <a:ea typeface="Osaka" pitchFamily="-1" charset="-128"/>
                <a:cs typeface="Osaka" pitchFamily="-1" charset="-128"/>
              </a:rPr>
              <a:t>Extra Credit</a:t>
            </a:r>
            <a:endParaRPr lang="en-US" b="0">
              <a:solidFill>
                <a:srgbClr val="D6C1FB"/>
              </a:solidFill>
              <a:ea typeface="Osaka" pitchFamily="-1" charset="-128"/>
              <a:cs typeface="Osaka" pitchFamily="-1" charset="-128"/>
            </a:endParaRPr>
          </a:p>
          <a:p>
            <a:pPr marL="609600" indent="-609600" eaLnBrk="1" hangingPunct="1">
              <a:lnSpc>
                <a:spcPct val="90000"/>
              </a:lnSpc>
              <a:spcBef>
                <a:spcPct val="20000"/>
              </a:spcBef>
            </a:pPr>
            <a:r>
              <a:rPr lang="en-US" sz="2000" b="0">
                <a:ea typeface="Osaka" pitchFamily="-1" charset="-128"/>
                <a:cs typeface="Osaka" pitchFamily="-1" charset="-128"/>
              </a:rPr>
              <a:t>You can earn up to 3 percentage points of extra credit three ways. (See the class web page under the “assignments” tab for more details.) </a:t>
            </a:r>
          </a:p>
          <a:p>
            <a:pPr marL="609600" indent="-609600" eaLnBrk="1" hangingPunct="1">
              <a:lnSpc>
                <a:spcPct val="90000"/>
              </a:lnSpc>
              <a:spcBef>
                <a:spcPct val="20000"/>
              </a:spcBef>
            </a:pPr>
            <a:endParaRPr lang="en-US" sz="2000" b="0">
              <a:ea typeface="Osaka" pitchFamily="-1" charset="-128"/>
              <a:cs typeface="Osaka" pitchFamily="-1" charset="-128"/>
            </a:endParaRPr>
          </a:p>
          <a:p>
            <a:pPr marL="609600" indent="-609600" eaLnBrk="1" hangingPunct="1">
              <a:lnSpc>
                <a:spcPct val="90000"/>
              </a:lnSpc>
              <a:spcBef>
                <a:spcPct val="20000"/>
              </a:spcBef>
              <a:buFontTx/>
              <a:buAutoNum type="arabicParenBoth"/>
            </a:pPr>
            <a:r>
              <a:rPr lang="en-US" sz="2000" b="0">
                <a:ea typeface="Osaka" pitchFamily="-1" charset="-128"/>
                <a:cs typeface="Osaka" pitchFamily="-1" charset="-128"/>
              </a:rPr>
              <a:t>Participate as a human subject in a language science experiment game.</a:t>
            </a:r>
          </a:p>
          <a:p>
            <a:pPr marL="609600" indent="-609600" eaLnBrk="1" hangingPunct="1">
              <a:lnSpc>
                <a:spcPct val="90000"/>
              </a:lnSpc>
              <a:spcBef>
                <a:spcPct val="20000"/>
              </a:spcBef>
              <a:buFontTx/>
              <a:buAutoNum type="arabicParenBoth"/>
            </a:pPr>
            <a:endParaRPr lang="en-US" sz="2000" b="0">
              <a:ea typeface="Osaka" pitchFamily="-1" charset="-128"/>
              <a:cs typeface="Osaka" pitchFamily="-1" charset="-128"/>
            </a:endParaRPr>
          </a:p>
          <a:p>
            <a:pPr marL="609600" indent="-609600" eaLnBrk="1" hangingPunct="1">
              <a:lnSpc>
                <a:spcPct val="90000"/>
              </a:lnSpc>
              <a:spcBef>
                <a:spcPct val="20000"/>
              </a:spcBef>
              <a:buFontTx/>
              <a:buAutoNum type="arabicParenBoth"/>
            </a:pPr>
            <a:r>
              <a:rPr lang="en-US" sz="2000" b="0">
                <a:ea typeface="Osaka" pitchFamily="-1" charset="-128"/>
                <a:cs typeface="Osaka" pitchFamily="-1" charset="-128"/>
              </a:rPr>
              <a:t>Participate as a human subject in social science experiments for up to 3 hours (half an hour = half a percentage point).</a:t>
            </a:r>
          </a:p>
          <a:p>
            <a:pPr marL="609600" indent="-609600" eaLnBrk="1" hangingPunct="1">
              <a:lnSpc>
                <a:spcPct val="90000"/>
              </a:lnSpc>
              <a:spcBef>
                <a:spcPct val="20000"/>
              </a:spcBef>
            </a:pPr>
            <a:r>
              <a:rPr lang="en-US" sz="2000" b="0">
                <a:ea typeface="Osaka" pitchFamily="-1" charset="-128"/>
                <a:cs typeface="Osaka" pitchFamily="-1" charset="-128"/>
              </a:rPr>
              <a:t>	</a:t>
            </a:r>
          </a:p>
          <a:p>
            <a:pPr marL="609600" indent="-609600" eaLnBrk="1" hangingPunct="1">
              <a:lnSpc>
                <a:spcPct val="90000"/>
              </a:lnSpc>
              <a:spcBef>
                <a:spcPct val="20000"/>
              </a:spcBef>
            </a:pPr>
            <a:r>
              <a:rPr lang="en-US" sz="2000" b="0">
                <a:ea typeface="Osaka" pitchFamily="-1" charset="-128"/>
                <a:cs typeface="Osaka" pitchFamily="-1" charset="-128"/>
              </a:rPr>
              <a:t>(3)	Write a four page paper about a topic in language acquisition. </a:t>
            </a:r>
          </a:p>
          <a:p>
            <a:pPr marL="609600" indent="-609600" eaLnBrk="1" hangingPunct="1">
              <a:lnSpc>
                <a:spcPct val="90000"/>
              </a:lnSpc>
              <a:spcBef>
                <a:spcPct val="20000"/>
              </a:spcBef>
            </a:pPr>
            <a:endParaRPr lang="en-US" b="0">
              <a:ea typeface="Osaka" pitchFamily="-1" charset="-128"/>
              <a:cs typeface="Osaka" pitchFamily="-1" charset="-128"/>
            </a:endParaRPr>
          </a:p>
          <a:p>
            <a:pPr marL="609600" indent="-609600" eaLnBrk="1" hangingPunct="1">
              <a:lnSpc>
                <a:spcPct val="90000"/>
              </a:lnSpc>
              <a:spcBef>
                <a:spcPct val="20000"/>
              </a:spcBef>
            </a:pPr>
            <a:r>
              <a:rPr lang="en-US" b="0">
                <a:ea typeface="Osaka" pitchFamily="-1" charset="-128"/>
                <a:cs typeface="Osaka" pitchFamily="-1" charset="-128"/>
              </a:rPr>
              <a:t>	</a:t>
            </a:r>
          </a:p>
        </p:txBody>
      </p:sp>
      <p:pic>
        <p:nvPicPr>
          <p:cNvPr id="510984" name="Picture 8"/>
          <p:cNvPicPr>
            <a:picLocks noChangeAspect="1" noChangeArrowheads="1"/>
          </p:cNvPicPr>
          <p:nvPr/>
        </p:nvPicPr>
        <p:blipFill>
          <a:blip r:embed="rId3"/>
          <a:srcRect/>
          <a:stretch>
            <a:fillRect/>
          </a:stretch>
        </p:blipFill>
        <p:spPr bwMode="auto">
          <a:xfrm>
            <a:off x="838200" y="5181600"/>
            <a:ext cx="7289800" cy="1203325"/>
          </a:xfrm>
          <a:prstGeom prst="rect">
            <a:avLst/>
          </a:prstGeom>
          <a:noFill/>
          <a:ln w="9525">
            <a:noFill/>
            <a:miter lim="800000"/>
            <a:headEnd/>
            <a:tailEnd/>
          </a:ln>
          <a:effectLst/>
        </p:spPr>
      </p:pic>
      <p:sp>
        <p:nvSpPr>
          <p:cNvPr id="510985" name="Rectangle 9"/>
          <p:cNvSpPr>
            <a:spLocks noChangeArrowheads="1"/>
          </p:cNvSpPr>
          <p:nvPr/>
        </p:nvSpPr>
        <p:spPr bwMode="auto">
          <a:xfrm>
            <a:off x="0" y="4800600"/>
            <a:ext cx="8897938" cy="336550"/>
          </a:xfrm>
          <a:prstGeom prst="rect">
            <a:avLst/>
          </a:prstGeom>
          <a:noFill/>
          <a:ln w="9525">
            <a:noFill/>
            <a:miter lim="800000"/>
            <a:headEnd/>
            <a:tailEnd/>
          </a:ln>
        </p:spPr>
        <p:txBody>
          <a:bodyPr wrap="none">
            <a:prstTxWarp prst="textNoShape">
              <a:avLst/>
            </a:prstTxWarp>
            <a:spAutoFit/>
          </a:bodyPr>
          <a:lstStyle/>
          <a:p>
            <a:r>
              <a:rPr lang="en-US" sz="1600" b="0"/>
              <a:t>http://www.socsci.uci.edu/~lpearl/courses/psych156A_2012spring/assignments.html#extra_credit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900"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208901" name="Rectangle 5"/>
          <p:cNvSpPr>
            <a:spLocks noGrp="1" noChangeArrowheads="1"/>
          </p:cNvSpPr>
          <p:nvPr>
            <p:ph type="body" idx="1"/>
          </p:nvPr>
        </p:nvSpPr>
        <p:spPr>
          <a:xfrm>
            <a:off x="0" y="1066800"/>
            <a:ext cx="9144000" cy="5410200"/>
          </a:xfrm>
          <a:noFill/>
          <a:ln/>
        </p:spPr>
        <p:txBody>
          <a:bodyPr/>
          <a:lstStyle/>
          <a:p>
            <a:pPr>
              <a:lnSpc>
                <a:spcPct val="90000"/>
              </a:lnSpc>
              <a:buFontTx/>
              <a:buNone/>
            </a:pPr>
            <a:r>
              <a:rPr lang="en-US" sz="2400">
                <a:solidFill>
                  <a:schemeClr val="folHlink"/>
                </a:solidFill>
              </a:rPr>
              <a:t>Schedule</a:t>
            </a:r>
            <a:endParaRPr lang="en-US" sz="2400">
              <a:solidFill>
                <a:schemeClr val="tx2"/>
              </a:solidFill>
            </a:endParaRPr>
          </a:p>
          <a:p>
            <a:pPr>
              <a:lnSpc>
                <a:spcPct val="90000"/>
              </a:lnSpc>
              <a:buFontTx/>
              <a:buNone/>
            </a:pPr>
            <a:r>
              <a:rPr lang="en-US" sz="2400"/>
              <a:t>	“This is our wonderfully ambitious schedule.  We’ll attempt to keep with it, but it is subject to modification.”</a:t>
            </a:r>
          </a:p>
          <a:p>
            <a:pPr>
              <a:lnSpc>
                <a:spcPct val="90000"/>
              </a:lnSpc>
              <a:buFontTx/>
              <a:buNone/>
            </a:pPr>
            <a:endParaRPr lang="en-US" sz="2400"/>
          </a:p>
          <a:p>
            <a:pPr>
              <a:lnSpc>
                <a:spcPct val="90000"/>
              </a:lnSpc>
              <a:buFontTx/>
              <a:buNone/>
            </a:pPr>
            <a:r>
              <a:rPr lang="en-US" sz="2400"/>
              <a:t>Topics:</a:t>
            </a:r>
          </a:p>
          <a:p>
            <a:pPr>
              <a:lnSpc>
                <a:spcPct val="90000"/>
              </a:lnSpc>
              <a:buFontTx/>
              <a:buNone/>
            </a:pPr>
            <a:r>
              <a:rPr lang="en-US" sz="2400"/>
              <a:t>	Introduction 				(4/3/12 - 4/5/12) [2]</a:t>
            </a:r>
          </a:p>
          <a:p>
            <a:pPr>
              <a:lnSpc>
                <a:spcPct val="90000"/>
              </a:lnSpc>
              <a:buFontTx/>
              <a:buNone/>
            </a:pPr>
            <a:r>
              <a:rPr lang="en-US" sz="2400"/>
              <a:t>	Sounds &amp; Sounds of words		(4/10/12 - 4/17/12) [3]</a:t>
            </a:r>
          </a:p>
          <a:p>
            <a:pPr>
              <a:lnSpc>
                <a:spcPct val="90000"/>
              </a:lnSpc>
              <a:buFontTx/>
              <a:buNone/>
            </a:pPr>
            <a:r>
              <a:rPr lang="en-US" sz="2400"/>
              <a:t>	Words 				 	(4/19/12 - 5/1/12) [4]</a:t>
            </a:r>
          </a:p>
          <a:p>
            <a:pPr>
              <a:lnSpc>
                <a:spcPct val="90000"/>
              </a:lnSpc>
              <a:buFontTx/>
              <a:buNone/>
            </a:pPr>
            <a:r>
              <a:rPr lang="en-US" sz="2400"/>
              <a:t>	Midterm review &amp; Midterm		(5/3/12 - 5/8/12)</a:t>
            </a:r>
          </a:p>
          <a:p>
            <a:pPr>
              <a:lnSpc>
                <a:spcPct val="90000"/>
              </a:lnSpc>
              <a:buFontTx/>
              <a:buNone/>
            </a:pPr>
            <a:r>
              <a:rPr lang="en-US" sz="2400"/>
              <a:t>	Categories &amp; Phrases			(5/10/12 - 5/12/12) [2]</a:t>
            </a:r>
          </a:p>
          <a:p>
            <a:pPr>
              <a:lnSpc>
                <a:spcPct val="90000"/>
              </a:lnSpc>
              <a:buFontTx/>
              <a:buNone/>
            </a:pPr>
            <a:r>
              <a:rPr lang="en-US" sz="2400"/>
              <a:t>	Poverty of the stimulus 			(5/17/12 - 5/24/12) [3]</a:t>
            </a:r>
          </a:p>
          <a:p>
            <a:pPr>
              <a:lnSpc>
                <a:spcPct val="90000"/>
              </a:lnSpc>
              <a:buFontTx/>
              <a:buNone/>
            </a:pPr>
            <a:r>
              <a:rPr lang="en-US" sz="2400"/>
              <a:t>	Sentences &amp; Language structure	(5/29/12 - 6/5/12) [3]</a:t>
            </a:r>
          </a:p>
          <a:p>
            <a:pPr>
              <a:lnSpc>
                <a:spcPct val="90000"/>
              </a:lnSpc>
              <a:buFontTx/>
              <a:buNone/>
            </a:pPr>
            <a:r>
              <a:rPr lang="en-US" sz="2400"/>
              <a:t>	Final review &amp; Final			(6/7/12 - 6/14/12)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6340" name="Title 1"/>
          <p:cNvSpPr>
            <a:spLocks/>
          </p:cNvSpPr>
          <p:nvPr/>
        </p:nvSpPr>
        <p:spPr bwMode="auto">
          <a:xfrm>
            <a:off x="685800" y="2286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1" charset="-128"/>
                <a:cs typeface="Osaka" pitchFamily="-1" charset="-128"/>
              </a:rPr>
              <a:t>What is language?</a:t>
            </a:r>
          </a:p>
        </p:txBody>
      </p:sp>
      <p:pic>
        <p:nvPicPr>
          <p:cNvPr id="526341" name="Picture 4"/>
          <p:cNvPicPr>
            <a:picLocks noChangeAspect="1" noChangeArrowheads="1"/>
          </p:cNvPicPr>
          <p:nvPr/>
        </p:nvPicPr>
        <p:blipFill>
          <a:blip r:embed="rId3"/>
          <a:srcRect/>
          <a:stretch>
            <a:fillRect/>
          </a:stretch>
        </p:blipFill>
        <p:spPr bwMode="auto">
          <a:xfrm>
            <a:off x="6781800" y="228600"/>
            <a:ext cx="1470025" cy="1670050"/>
          </a:xfrm>
          <a:prstGeom prst="rect">
            <a:avLst/>
          </a:prstGeom>
          <a:noFill/>
          <a:ln w="9525">
            <a:noFill/>
            <a:miter lim="800000"/>
            <a:headEnd/>
            <a:tailEnd/>
          </a:ln>
        </p:spPr>
      </p:pic>
      <p:sp>
        <p:nvSpPr>
          <p:cNvPr id="526342" name="Text Box 5"/>
          <p:cNvSpPr txBox="1">
            <a:spLocks noChangeArrowheads="1"/>
          </p:cNvSpPr>
          <p:nvPr/>
        </p:nvSpPr>
        <p:spPr bwMode="auto">
          <a:xfrm>
            <a:off x="0" y="1143000"/>
            <a:ext cx="6705600" cy="1096963"/>
          </a:xfrm>
          <a:prstGeom prst="rect">
            <a:avLst/>
          </a:prstGeom>
          <a:noFill/>
          <a:ln w="9525">
            <a:noFill/>
            <a:miter lim="800000"/>
            <a:headEnd/>
            <a:tailEnd/>
          </a:ln>
        </p:spPr>
        <p:txBody>
          <a:bodyPr>
            <a:prstTxWarp prst="textNoShape">
              <a:avLst/>
            </a:prstTxWarp>
            <a:spAutoFit/>
          </a:bodyPr>
          <a:lstStyle/>
          <a:p>
            <a:pPr eaLnBrk="1" hangingPunct="1"/>
            <a:r>
              <a:rPr lang="en-US" sz="2200" b="0"/>
              <a:t>A </a:t>
            </a:r>
            <a:r>
              <a:rPr lang="en-US" sz="2200" b="0">
                <a:solidFill>
                  <a:schemeClr val="folHlink"/>
                </a:solidFill>
              </a:rPr>
              <a:t>language</a:t>
            </a:r>
            <a:r>
              <a:rPr lang="en-US" sz="2200" b="0"/>
              <a:t> is a </a:t>
            </a:r>
            <a:r>
              <a:rPr lang="en-US" sz="2200" b="0">
                <a:solidFill>
                  <a:schemeClr val="hlink"/>
                </a:solidFill>
              </a:rPr>
              <a:t>system</a:t>
            </a:r>
            <a:r>
              <a:rPr lang="en-US" sz="2200" b="0"/>
              <a:t> of </a:t>
            </a:r>
            <a:r>
              <a:rPr lang="en-US" sz="2200" b="0">
                <a:solidFill>
                  <a:schemeClr val="hlink"/>
                </a:solidFill>
              </a:rPr>
              <a:t>signals</a:t>
            </a:r>
            <a:r>
              <a:rPr lang="en-US" sz="2200" b="0"/>
              <a:t>, such as voice sounds, gestures or written </a:t>
            </a:r>
            <a:r>
              <a:rPr lang="en-US" sz="2200" b="0">
                <a:solidFill>
                  <a:schemeClr val="hlink"/>
                </a:solidFill>
              </a:rPr>
              <a:t>symbols</a:t>
            </a:r>
            <a:r>
              <a:rPr lang="en-US" sz="2200" b="0"/>
              <a:t>, that encode or decode </a:t>
            </a:r>
            <a:r>
              <a:rPr lang="en-US" sz="2200" b="0">
                <a:solidFill>
                  <a:schemeClr val="hlink"/>
                </a:solidFill>
              </a:rPr>
              <a:t>information</a:t>
            </a:r>
            <a:r>
              <a:rPr lang="en-US" sz="2200" b="0"/>
              <a:t>.</a:t>
            </a:r>
          </a:p>
        </p:txBody>
      </p:sp>
      <p:sp>
        <p:nvSpPr>
          <p:cNvPr id="6" name="Text Box 6"/>
          <p:cNvSpPr txBox="1">
            <a:spLocks noChangeArrowheads="1"/>
          </p:cNvSpPr>
          <p:nvPr/>
        </p:nvSpPr>
        <p:spPr bwMode="auto">
          <a:xfrm>
            <a:off x="0" y="2362200"/>
            <a:ext cx="8686800" cy="762000"/>
          </a:xfrm>
          <a:prstGeom prst="rect">
            <a:avLst/>
          </a:prstGeom>
          <a:noFill/>
          <a:ln w="9525">
            <a:noFill/>
            <a:miter lim="800000"/>
            <a:headEnd/>
            <a:tailEnd/>
          </a:ln>
        </p:spPr>
        <p:txBody>
          <a:bodyPr>
            <a:prstTxWarp prst="textNoShape">
              <a:avLst/>
            </a:prstTxWarp>
            <a:spAutoFit/>
          </a:bodyPr>
          <a:lstStyle/>
          <a:p>
            <a:pPr eaLnBrk="1" hangingPunct="1"/>
            <a:r>
              <a:rPr lang="en-US" sz="2200" b="0">
                <a:solidFill>
                  <a:schemeClr val="folHlink"/>
                </a:solidFill>
              </a:rPr>
              <a:t>Human languages</a:t>
            </a:r>
            <a:r>
              <a:rPr lang="en-US" sz="2200" b="0">
                <a:solidFill>
                  <a:srgbClr val="0DC8C1"/>
                </a:solidFill>
              </a:rPr>
              <a:t> </a:t>
            </a:r>
            <a:r>
              <a:rPr lang="en-US" sz="2200" b="0"/>
              <a:t>are usually referred to as natural languages, and the science of studying them is </a:t>
            </a:r>
            <a:r>
              <a:rPr lang="en-US" sz="2200" b="0">
                <a:solidFill>
                  <a:schemeClr val="hlink"/>
                </a:solidFill>
              </a:rPr>
              <a:t>linguistics</a:t>
            </a:r>
            <a:r>
              <a:rPr lang="en-US" sz="2200" b="0"/>
              <a:t>.</a:t>
            </a:r>
          </a:p>
        </p:txBody>
      </p:sp>
      <p:sp>
        <p:nvSpPr>
          <p:cNvPr id="7" name="Text Box 7"/>
          <p:cNvSpPr txBox="1">
            <a:spLocks noChangeArrowheads="1"/>
          </p:cNvSpPr>
          <p:nvPr/>
        </p:nvSpPr>
        <p:spPr bwMode="auto">
          <a:xfrm>
            <a:off x="0" y="3657600"/>
            <a:ext cx="8763000" cy="2436813"/>
          </a:xfrm>
          <a:prstGeom prst="rect">
            <a:avLst/>
          </a:prstGeom>
          <a:noFill/>
          <a:ln w="9525">
            <a:noFill/>
            <a:miter lim="800000"/>
            <a:headEnd/>
            <a:tailEnd/>
          </a:ln>
        </p:spPr>
        <p:txBody>
          <a:bodyPr>
            <a:prstTxWarp prst="textNoShape">
              <a:avLst/>
            </a:prstTxWarp>
            <a:spAutoFit/>
          </a:bodyPr>
          <a:lstStyle/>
          <a:p>
            <a:pPr eaLnBrk="1" hangingPunct="1"/>
            <a:r>
              <a:rPr lang="en-US" sz="2200" b="0"/>
              <a:t>The term </a:t>
            </a:r>
            <a:r>
              <a:rPr lang="en-US" sz="2200" b="0">
                <a:solidFill>
                  <a:schemeClr val="folHlink"/>
                </a:solidFill>
              </a:rPr>
              <a:t>"animal languages"</a:t>
            </a:r>
            <a:r>
              <a:rPr lang="en-US" sz="2200" b="0">
                <a:solidFill>
                  <a:srgbClr val="0DC8C1"/>
                </a:solidFill>
              </a:rPr>
              <a:t> </a:t>
            </a:r>
            <a:r>
              <a:rPr lang="en-US" sz="2200" b="0"/>
              <a:t>is often used for non-human languages. Most researchers agree that these are not as complex or expressive as human language; they may better be described as </a:t>
            </a:r>
            <a:r>
              <a:rPr lang="en-US" sz="2200" b="0">
                <a:solidFill>
                  <a:schemeClr val="folHlink"/>
                </a:solidFill>
              </a:rPr>
              <a:t>animal communication</a:t>
            </a:r>
            <a:r>
              <a:rPr lang="en-US" sz="2200" b="0"/>
              <a:t>. Some researchers argue that there are significant differences separating human language from the communication of other animals, and that the underlying principles are unrelated.</a:t>
            </a:r>
          </a:p>
        </p:txBody>
      </p:sp>
      <p:sp>
        <p:nvSpPr>
          <p:cNvPr id="526345" name="Text Box 8"/>
          <p:cNvSpPr txBox="1">
            <a:spLocks noChangeArrowheads="1"/>
          </p:cNvSpPr>
          <p:nvPr/>
        </p:nvSpPr>
        <p:spPr bwMode="auto">
          <a:xfrm>
            <a:off x="660400" y="5780088"/>
            <a:ext cx="7102475" cy="427037"/>
          </a:xfrm>
          <a:prstGeom prst="rect">
            <a:avLst/>
          </a:prstGeom>
          <a:noFill/>
          <a:ln w="9525">
            <a:noFill/>
            <a:miter lim="800000"/>
            <a:headEnd/>
            <a:tailEnd/>
          </a:ln>
        </p:spPr>
        <p:txBody>
          <a:bodyPr>
            <a:prstTxWarp prst="textNoShape">
              <a:avLst/>
            </a:prstTxWarp>
            <a:spAutoFit/>
          </a:bodyPr>
          <a:lstStyle/>
          <a:p>
            <a:pPr eaLnBrk="1" hangingPunct="1"/>
            <a:endParaRPr lang="en-US" sz="2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7668" name="Picture 4" descr="200px-Descartes">
            <a:hlinkClick r:id="rId3"/>
          </p:cNvPr>
          <p:cNvPicPr>
            <a:picLocks noChangeAspect="1" noChangeArrowheads="1"/>
          </p:cNvPicPr>
          <p:nvPr/>
        </p:nvPicPr>
        <p:blipFill>
          <a:blip r:embed="rId4"/>
          <a:srcRect/>
          <a:stretch>
            <a:fillRect/>
          </a:stretch>
        </p:blipFill>
        <p:spPr bwMode="auto">
          <a:xfrm>
            <a:off x="327025" y="1925638"/>
            <a:ext cx="2435225" cy="2971800"/>
          </a:xfrm>
          <a:prstGeom prst="rect">
            <a:avLst/>
          </a:prstGeom>
          <a:noFill/>
        </p:spPr>
      </p:pic>
      <p:sp>
        <p:nvSpPr>
          <p:cNvPr id="497669" name="Text Box 5"/>
          <p:cNvSpPr txBox="1">
            <a:spLocks noChangeArrowheads="1"/>
          </p:cNvSpPr>
          <p:nvPr/>
        </p:nvSpPr>
        <p:spPr bwMode="auto">
          <a:xfrm>
            <a:off x="3048000" y="1995488"/>
            <a:ext cx="5638800" cy="3743325"/>
          </a:xfrm>
          <a:prstGeom prst="rect">
            <a:avLst/>
          </a:prstGeom>
          <a:noFill/>
          <a:ln w="9525">
            <a:noFill/>
            <a:miter lim="800000"/>
            <a:headEnd/>
            <a:tailEnd/>
          </a:ln>
          <a:effectLst/>
        </p:spPr>
        <p:txBody>
          <a:bodyPr>
            <a:prstTxWarp prst="textNoShape">
              <a:avLst/>
            </a:prstTxWarp>
            <a:spAutoFit/>
          </a:bodyPr>
          <a:lstStyle/>
          <a:p>
            <a:pPr eaLnBrk="1" hangingPunct="1"/>
            <a:r>
              <a:rPr lang="en-US" b="0"/>
              <a:t>“It is a very remarkable fact that there are none … without even excepting idiots, that they cannot arrange different words together, forming of them a statement by which they make known their thoughts; while on the other hand, there is no other animal, however perfect and fortunately circumstanced it may be, which can do the same.”</a:t>
            </a:r>
          </a:p>
          <a:p>
            <a:pPr eaLnBrk="1" hangingPunct="1"/>
            <a:endParaRPr lang="en-US" b="0"/>
          </a:p>
        </p:txBody>
      </p:sp>
      <p:sp>
        <p:nvSpPr>
          <p:cNvPr id="497670" name="Text Box 6"/>
          <p:cNvSpPr txBox="1">
            <a:spLocks noChangeArrowheads="1"/>
          </p:cNvSpPr>
          <p:nvPr/>
        </p:nvSpPr>
        <p:spPr bwMode="auto">
          <a:xfrm>
            <a:off x="552450" y="4897438"/>
            <a:ext cx="1822450" cy="366712"/>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0"/>
              <a:t>René Descartes</a:t>
            </a:r>
          </a:p>
        </p:txBody>
      </p:sp>
      <p:sp>
        <p:nvSpPr>
          <p:cNvPr id="497671" name="Rectangle 7"/>
          <p:cNvSpPr>
            <a:spLocks noGrp="1" noChangeArrowheads="1"/>
          </p:cNvSpPr>
          <p:nvPr>
            <p:ph type="title"/>
          </p:nvPr>
        </p:nvSpPr>
        <p:spPr>
          <a:xfrm>
            <a:off x="685800" y="0"/>
            <a:ext cx="7772400" cy="1143000"/>
          </a:xfrm>
          <a:noFill/>
          <a:ln/>
        </p:spPr>
        <p:txBody>
          <a:bodyPr/>
          <a:lstStyle/>
          <a:p>
            <a:r>
              <a:rPr lang="en-US"/>
              <a:t>Language is Special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0"/>
            <a:ext cx="7772400" cy="1143000"/>
          </a:xfrm>
        </p:spPr>
        <p:txBody>
          <a:bodyPr/>
          <a:lstStyle/>
          <a:p>
            <a:r>
              <a:rPr lang="en-US"/>
              <a:t>Knowledge of Language</a:t>
            </a:r>
          </a:p>
        </p:txBody>
      </p:sp>
      <p:sp>
        <p:nvSpPr>
          <p:cNvPr id="371715" name="Rectangle 3"/>
          <p:cNvSpPr>
            <a:spLocks noGrp="1" noChangeArrowheads="1"/>
          </p:cNvSpPr>
          <p:nvPr>
            <p:ph type="body" idx="1"/>
          </p:nvPr>
        </p:nvSpPr>
        <p:spPr>
          <a:xfrm>
            <a:off x="533400" y="1371600"/>
            <a:ext cx="7772400" cy="4800600"/>
          </a:xfrm>
          <a:noFill/>
          <a:ln/>
        </p:spPr>
        <p:txBody>
          <a:bodyPr/>
          <a:lstStyle/>
          <a:p>
            <a:pPr>
              <a:buFontTx/>
              <a:buNone/>
            </a:pPr>
            <a:r>
              <a:rPr lang="en-US" sz="2400"/>
              <a:t>It’s so natural for us to produce and comprehend language that we often don’t think about what an accomplishment this is.  </a:t>
            </a:r>
          </a:p>
          <a:p>
            <a:pPr>
              <a:buFontTx/>
              <a:buNone/>
            </a:pPr>
            <a:endParaRPr lang="en-US" sz="2400"/>
          </a:p>
          <a:p>
            <a:pPr>
              <a:buFontTx/>
              <a:buNone/>
            </a:pPr>
            <a:endParaRPr lang="en-US" sz="2400"/>
          </a:p>
          <a:p>
            <a:pPr>
              <a:buFontTx/>
              <a:buNone/>
            </a:pPr>
            <a:endParaRPr lang="en-US" sz="2400"/>
          </a:p>
          <a:p>
            <a:pPr>
              <a:buFontTx/>
              <a:buNone/>
            </a:pPr>
            <a:r>
              <a:rPr lang="en-US" sz="2400"/>
              <a:t>Or how we learned language </a:t>
            </a:r>
          </a:p>
          <a:p>
            <a:pPr>
              <a:buFontTx/>
              <a:buNone/>
            </a:pPr>
            <a:r>
              <a:rPr lang="en-US" sz="2400"/>
              <a:t>in the first place.</a:t>
            </a:r>
          </a:p>
        </p:txBody>
      </p:sp>
      <p:pic>
        <p:nvPicPr>
          <p:cNvPr id="371716" name="Picture 4"/>
          <p:cNvPicPr>
            <a:picLocks noChangeAspect="1" noChangeArrowheads="1"/>
          </p:cNvPicPr>
          <p:nvPr/>
        </p:nvPicPr>
        <p:blipFill>
          <a:blip r:embed="rId3"/>
          <a:srcRect/>
          <a:stretch>
            <a:fillRect/>
          </a:stretch>
        </p:blipFill>
        <p:spPr bwMode="auto">
          <a:xfrm>
            <a:off x="5105400" y="2819400"/>
            <a:ext cx="2944813" cy="309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6517" name="Rectangle 5"/>
          <p:cNvSpPr>
            <a:spLocks noGrp="1" noChangeArrowheads="1"/>
          </p:cNvSpPr>
          <p:nvPr>
            <p:ph type="title"/>
          </p:nvPr>
        </p:nvSpPr>
        <p:spPr>
          <a:xfrm>
            <a:off x="685800" y="0"/>
            <a:ext cx="7772400" cy="1143000"/>
          </a:xfrm>
          <a:noFill/>
          <a:ln/>
        </p:spPr>
        <p:txBody>
          <a:bodyPr/>
          <a:lstStyle/>
          <a:p>
            <a:r>
              <a:rPr lang="en-US" sz="3200"/>
              <a:t>The mystery of language acquisition</a:t>
            </a:r>
            <a:endParaRPr lang="en-US"/>
          </a:p>
        </p:txBody>
      </p:sp>
      <p:pic>
        <p:nvPicPr>
          <p:cNvPr id="576518" name="Picture 6"/>
          <p:cNvPicPr>
            <a:picLocks noChangeAspect="1" noChangeArrowheads="1"/>
          </p:cNvPicPr>
          <p:nvPr/>
        </p:nvPicPr>
        <p:blipFill>
          <a:blip r:embed="rId2"/>
          <a:srcRect/>
          <a:stretch>
            <a:fillRect/>
          </a:stretch>
        </p:blipFill>
        <p:spPr bwMode="auto">
          <a:xfrm>
            <a:off x="1981200" y="1905000"/>
            <a:ext cx="5313363" cy="3716338"/>
          </a:xfrm>
          <a:prstGeom prst="rect">
            <a:avLst/>
          </a:prstGeom>
          <a:noFill/>
          <a:ln w="9525">
            <a:noFill/>
            <a:miter lim="800000"/>
            <a:headEnd/>
            <a:tailEnd/>
          </a:ln>
          <a:effectLst/>
        </p:spPr>
      </p:pic>
      <p:sp>
        <p:nvSpPr>
          <p:cNvPr id="576519" name="Rectangle 7"/>
          <p:cNvSpPr>
            <a:spLocks noChangeArrowheads="1"/>
          </p:cNvSpPr>
          <p:nvPr/>
        </p:nvSpPr>
        <p:spPr bwMode="auto">
          <a:xfrm>
            <a:off x="2362200" y="1447800"/>
            <a:ext cx="4013200" cy="336550"/>
          </a:xfrm>
          <a:prstGeom prst="rect">
            <a:avLst/>
          </a:prstGeom>
          <a:noFill/>
          <a:ln w="9525">
            <a:noFill/>
            <a:miter lim="800000"/>
            <a:headEnd/>
            <a:tailEnd/>
          </a:ln>
        </p:spPr>
        <p:txBody>
          <a:bodyPr wrap="none">
            <a:prstTxWarp prst="textNoShape">
              <a:avLst/>
            </a:prstTxWarp>
            <a:spAutoFit/>
          </a:bodyPr>
          <a:lstStyle/>
          <a:p>
            <a:r>
              <a:rPr lang="en-US" sz="1600" b="0">
                <a:hlinkClick r:id="rId3"/>
              </a:rPr>
              <a:t>http://www.quickmeme.com/meme/36f39x/</a:t>
            </a:r>
            <a:endParaRPr lang="en-US" sz="1600" b="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7364"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4400" b="0">
                <a:solidFill>
                  <a:schemeClr val="tx2"/>
                </a:solidFill>
                <a:ea typeface="Osaka" pitchFamily="-1" charset="-128"/>
                <a:cs typeface="Osaka" pitchFamily="-1" charset="-128"/>
              </a:rPr>
              <a:t>“The Linguistic Genius of Babies”</a:t>
            </a:r>
          </a:p>
        </p:txBody>
      </p:sp>
      <p:sp>
        <p:nvSpPr>
          <p:cNvPr id="527365" name="Rectangle 4"/>
          <p:cNvSpPr>
            <a:spLocks noChangeArrowheads="1"/>
          </p:cNvSpPr>
          <p:nvPr/>
        </p:nvSpPr>
        <p:spPr bwMode="auto">
          <a:xfrm>
            <a:off x="0" y="990600"/>
            <a:ext cx="9144000" cy="480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latin typeface="Helvetica" pitchFamily="-1" charset="0"/>
                <a:ea typeface="Osaka" pitchFamily="-1" charset="-128"/>
                <a:cs typeface="Osaka" pitchFamily="-1" charset="-128"/>
                <a:hlinkClick r:id="rId4"/>
              </a:rPr>
              <a:t>http://www.ted.com/talks/patricia_kuhl_the_linguistic_genius_of_babies.html</a:t>
            </a:r>
            <a:endParaRPr lang="en-US" sz="2000" b="0">
              <a:latin typeface="Helvetica" pitchFamily="-1" charset="0"/>
              <a:ea typeface="Osaka" pitchFamily="-1" charset="-128"/>
              <a:cs typeface="Osaka" pitchFamily="-1" charset="-128"/>
            </a:endParaRPr>
          </a:p>
          <a:p>
            <a:pPr marL="342900" indent="-342900" eaLnBrk="1" hangingPunct="1">
              <a:spcBef>
                <a:spcPct val="20000"/>
              </a:spcBef>
            </a:pPr>
            <a:r>
              <a:rPr lang="en-US" b="0">
                <a:latin typeface="Helvetica" pitchFamily="-1" charset="0"/>
                <a:ea typeface="Osaka" pitchFamily="-1" charset="-128"/>
                <a:cs typeface="Osaka" pitchFamily="-1" charset="-128"/>
              </a:rPr>
              <a:t>(up through 10:07 is relevant)</a:t>
            </a:r>
          </a:p>
        </p:txBody>
      </p:sp>
      <p:pic>
        <p:nvPicPr>
          <p:cNvPr id="527366" name="Picture 6" descr="/Users/lspearl/Desktop/Courses/course media/Kuhl2010_TEDtalk.mp4">
            <a:hlinkClick r:id="" action="ppaction://media"/>
          </p:cNvPr>
          <p:cNvPicPr/>
          <p:nvPr>
            <a:videoFile r:link="rId1"/>
          </p:nvPr>
        </p:nvPicPr>
        <p:blipFill>
          <a:blip r:embed="rId5"/>
          <a:srcRect/>
          <a:stretch>
            <a:fillRect/>
          </a:stretch>
        </p:blipFill>
        <p:spPr bwMode="auto">
          <a:xfrm>
            <a:off x="228600" y="1889125"/>
            <a:ext cx="8763000" cy="4867275"/>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736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27366"/>
                                        </p:tgtEl>
                                      </p:cBhvr>
                                    </p:cmd>
                                  </p:childTnLst>
                                </p:cTn>
                              </p:par>
                            </p:childTnLst>
                          </p:cTn>
                        </p:par>
                      </p:childTnLst>
                    </p:cTn>
                  </p:par>
                </p:childTnLst>
              </p:cTn>
              <p:nextCondLst>
                <p:cond evt="onClick" delay="0">
                  <p:tgtEl>
                    <p:spTgt spid="527366"/>
                  </p:tgtEl>
                </p:cond>
              </p:nextCondLst>
            </p:seq>
            <p:video>
              <p:cMediaNode>
                <p:cTn id="7" fill="hold" display="0">
                  <p:stCondLst>
                    <p:cond delay="indefinite"/>
                  </p:stCondLst>
                  <p:endCondLst>
                    <p:cond evt="onNext" delay="0">
                      <p:tgtEl>
                        <p:sldTgt/>
                      </p:tgtEl>
                    </p:cond>
                    <p:cond evt="onPrev" delay="0">
                      <p:tgtEl>
                        <p:sldTgt/>
                      </p:tgtEl>
                    </p:cond>
                  </p:endCondLst>
                </p:cTn>
                <p:tgtEl>
                  <p:spTgt spid="527366"/>
                </p:tgtEl>
              </p:cMediaNode>
            </p:vide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lstStyle/>
          <a:p>
            <a:r>
              <a:rPr lang="en-US"/>
              <a:t>Language is Special</a:t>
            </a:r>
          </a:p>
        </p:txBody>
      </p:sp>
      <p:pic>
        <p:nvPicPr>
          <p:cNvPr id="36872" name="Picture 8"/>
          <p:cNvPicPr>
            <a:picLocks noChangeAspect="1" noChangeArrowheads="1"/>
          </p:cNvPicPr>
          <p:nvPr/>
        </p:nvPicPr>
        <p:blipFill>
          <a:blip r:embed="rId3"/>
          <a:srcRect/>
          <a:stretch>
            <a:fillRect/>
          </a:stretch>
        </p:blipFill>
        <p:spPr bwMode="auto">
          <a:xfrm>
            <a:off x="7620000" y="1828800"/>
            <a:ext cx="1377950" cy="1676400"/>
          </a:xfrm>
          <a:prstGeom prst="rect">
            <a:avLst/>
          </a:prstGeom>
          <a:noFill/>
          <a:ln w="9525">
            <a:noFill/>
            <a:miter lim="800000"/>
            <a:headEnd/>
            <a:tailEnd/>
          </a:ln>
          <a:effectLst/>
        </p:spPr>
      </p:pic>
      <p:sp>
        <p:nvSpPr>
          <p:cNvPr id="36874" name="Text Box 10"/>
          <p:cNvSpPr txBox="1">
            <a:spLocks noGrp="1" noChangeArrowheads="1"/>
          </p:cNvSpPr>
          <p:nvPr>
            <p:ph type="body" idx="1"/>
          </p:nvPr>
        </p:nvSpPr>
        <p:spPr>
          <a:xfrm>
            <a:off x="228600" y="1295400"/>
            <a:ext cx="7391400" cy="5257800"/>
          </a:xfrm>
          <a:noFill/>
          <a:ln/>
        </p:spPr>
        <p:txBody>
          <a:bodyPr/>
          <a:lstStyle/>
          <a:p>
            <a:pPr eaLnBrk="0" hangingPunct="0">
              <a:spcBef>
                <a:spcPct val="0"/>
              </a:spcBef>
              <a:buFontTx/>
              <a:buNone/>
            </a:pPr>
            <a:r>
              <a:rPr lang="en-US" sz="2200">
                <a:ea typeface="ＭＳ Ｐゴシック" pitchFamily="-1" charset="-128"/>
                <a:cs typeface="ＭＳ Ｐゴシック" pitchFamily="-1" charset="-128"/>
              </a:rPr>
              <a:t>“For the moment, the main thing is to appreciate how hard a problem this is.  The fact that we can talk (and cats can’t) seems so obvious that it hardly bears mention.  </a:t>
            </a:r>
            <a:r>
              <a:rPr lang="en-US" sz="2200">
                <a:solidFill>
                  <a:schemeClr val="bg2"/>
                </a:solidFill>
                <a:ea typeface="ＭＳ Ｐゴシック" pitchFamily="-1" charset="-128"/>
                <a:cs typeface="ＭＳ Ｐゴシック" pitchFamily="-1" charset="-128"/>
              </a:rPr>
              <a:t>But just because it’s obvious doesn’t mean it’s easy to explain.</a:t>
            </a:r>
            <a:r>
              <a:rPr lang="en-US" sz="2200">
                <a:ea typeface="ＭＳ Ｐゴシック" pitchFamily="-1" charset="-128"/>
                <a:cs typeface="ＭＳ Ｐゴシック" pitchFamily="-1" charset="-128"/>
              </a:rPr>
              <a:t>  Think of another perfectly obvious, well-known phenomenon: the fact that metals turn red when you heat them.  Why does this happen?  It could be otherwise - they might just as well turn green or not change color at all.  It’s a simple phenomenon, easily observable, but the explanation isn’t simple at all.  It turns out to involve at the very least the theories of electromagnetic radiation and quantum mechanics, two of the more amazing intellectual advances in the past century.  So it is, I want to suggest, with the human ability to use language.” - Ray Jackendoff, 1994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8692" name="Picture 4" descr="myl-p2"/>
          <p:cNvPicPr>
            <a:picLocks noChangeAspect="1" noChangeArrowheads="1"/>
          </p:cNvPicPr>
          <p:nvPr/>
        </p:nvPicPr>
        <p:blipFill>
          <a:blip r:embed="rId3"/>
          <a:srcRect/>
          <a:stretch>
            <a:fillRect/>
          </a:stretch>
        </p:blipFill>
        <p:spPr bwMode="auto">
          <a:xfrm>
            <a:off x="5191125" y="5168900"/>
            <a:ext cx="1231900" cy="1044575"/>
          </a:xfrm>
          <a:prstGeom prst="rect">
            <a:avLst/>
          </a:prstGeom>
          <a:noFill/>
        </p:spPr>
      </p:pic>
      <p:pic>
        <p:nvPicPr>
          <p:cNvPr id="498693" name="Picture 5" descr="lila-gleitman"/>
          <p:cNvPicPr>
            <a:picLocks noChangeAspect="1" noChangeArrowheads="1"/>
          </p:cNvPicPr>
          <p:nvPr/>
        </p:nvPicPr>
        <p:blipFill>
          <a:blip r:embed="rId4"/>
          <a:srcRect/>
          <a:stretch>
            <a:fillRect/>
          </a:stretch>
        </p:blipFill>
        <p:spPr bwMode="auto">
          <a:xfrm>
            <a:off x="3657600" y="5181600"/>
            <a:ext cx="1400175" cy="1050925"/>
          </a:xfrm>
          <a:prstGeom prst="rect">
            <a:avLst/>
          </a:prstGeom>
          <a:noFill/>
        </p:spPr>
      </p:pic>
      <p:sp>
        <p:nvSpPr>
          <p:cNvPr id="498694" name="Text Box 6"/>
          <p:cNvSpPr txBox="1">
            <a:spLocks noChangeArrowheads="1"/>
          </p:cNvSpPr>
          <p:nvPr/>
        </p:nvSpPr>
        <p:spPr bwMode="auto">
          <a:xfrm>
            <a:off x="685800" y="1752600"/>
            <a:ext cx="7178675" cy="3378200"/>
          </a:xfrm>
          <a:prstGeom prst="rect">
            <a:avLst/>
          </a:prstGeom>
          <a:noFill/>
          <a:ln w="9525">
            <a:noFill/>
            <a:miter lim="800000"/>
            <a:headEnd/>
            <a:tailEnd/>
          </a:ln>
          <a:effectLst/>
        </p:spPr>
        <p:txBody>
          <a:bodyPr>
            <a:prstTxWarp prst="textNoShape">
              <a:avLst/>
            </a:prstTxWarp>
            <a:spAutoFit/>
          </a:bodyPr>
          <a:lstStyle/>
          <a:p>
            <a:pPr eaLnBrk="1" hangingPunct="1"/>
            <a:r>
              <a:rPr lang="en-US" altLang="zh-TW" b="0">
                <a:ea typeface="新細明體" pitchFamily="-1" charset="-120"/>
                <a:cs typeface="新細明體" pitchFamily="-1" charset="-120"/>
              </a:rPr>
              <a:t>“What is so special about language?  Maybe nothing if you are a snail or a camphor tree.  But language is paramount among the capacities that characterize humans, setting us off from even the most perfectly formed and functioning of the other beasts on earth; so, as a matter of species pride – if nothing else – we would hold up language as a marker of our humanity and thus a focus of our scientific interest.”  (Gleitman &amp; Liberman 1991: xix)</a:t>
            </a:r>
            <a:endParaRPr lang="en-US" b="0"/>
          </a:p>
        </p:txBody>
      </p:sp>
      <p:sp>
        <p:nvSpPr>
          <p:cNvPr id="498696" name="Rectangle 8"/>
          <p:cNvSpPr>
            <a:spLocks noGrp="1" noChangeArrowheads="1"/>
          </p:cNvSpPr>
          <p:nvPr>
            <p:ph type="title"/>
          </p:nvPr>
        </p:nvSpPr>
        <p:spPr>
          <a:xfrm>
            <a:off x="685800" y="0"/>
            <a:ext cx="7772400" cy="1143000"/>
          </a:xfrm>
          <a:noFill/>
          <a:ln/>
        </p:spPr>
        <p:txBody>
          <a:bodyPr/>
          <a:lstStyle/>
          <a:p>
            <a:r>
              <a:rPr lang="en-US"/>
              <a:t>Language is Special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152400"/>
            <a:ext cx="7772400" cy="1143000"/>
          </a:xfrm>
        </p:spPr>
        <p:txBody>
          <a:bodyPr/>
          <a:lstStyle/>
          <a:p>
            <a:r>
              <a:rPr lang="en-US"/>
              <a:t>Administrivia</a:t>
            </a:r>
          </a:p>
        </p:txBody>
      </p:sp>
      <p:sp>
        <p:nvSpPr>
          <p:cNvPr id="1027" name="Rectangle 3"/>
          <p:cNvSpPr>
            <a:spLocks noGrp="1" noChangeArrowheads="1"/>
          </p:cNvSpPr>
          <p:nvPr>
            <p:ph type="body" idx="1"/>
          </p:nvPr>
        </p:nvSpPr>
        <p:spPr>
          <a:xfrm>
            <a:off x="0" y="1066800"/>
            <a:ext cx="9144000" cy="5105400"/>
          </a:xfrm>
        </p:spPr>
        <p:txBody>
          <a:bodyPr/>
          <a:lstStyle/>
          <a:p>
            <a:pPr>
              <a:buFontTx/>
              <a:buNone/>
            </a:pPr>
            <a:r>
              <a:rPr lang="en-US" sz="2400" dirty="0"/>
              <a:t>Instructor:</a:t>
            </a:r>
          </a:p>
          <a:p>
            <a:pPr>
              <a:buFontTx/>
              <a:buNone/>
            </a:pPr>
            <a:r>
              <a:rPr lang="en-US" sz="2400" dirty="0"/>
              <a:t>   Lisa Pearl, Department of Cognitive Sciences</a:t>
            </a:r>
          </a:p>
          <a:p>
            <a:pPr>
              <a:buFontTx/>
              <a:buNone/>
            </a:pPr>
            <a:r>
              <a:rPr lang="en-US" sz="2400" dirty="0">
                <a:solidFill>
                  <a:schemeClr val="tx2"/>
                </a:solidFill>
              </a:rPr>
              <a:t>   </a:t>
            </a:r>
            <a:r>
              <a:rPr lang="en-US" sz="2400" dirty="0" err="1">
                <a:solidFill>
                  <a:schemeClr val="tx2"/>
                </a:solidFill>
              </a:rPr>
              <a:t>lpearl@uci.edu</a:t>
            </a:r>
            <a:endParaRPr lang="en-US" sz="2400" dirty="0"/>
          </a:p>
          <a:p>
            <a:pPr>
              <a:buFontTx/>
              <a:buNone/>
            </a:pPr>
            <a:r>
              <a:rPr lang="en-US" sz="2400" dirty="0"/>
              <a:t>   http://</a:t>
            </a:r>
            <a:r>
              <a:rPr lang="en-US" sz="2400" dirty="0" err="1"/>
              <a:t>www.socsci.uci.edu/~lpearl</a:t>
            </a:r>
            <a:endParaRPr lang="en-US" sz="2400" dirty="0"/>
          </a:p>
          <a:p>
            <a:pPr>
              <a:buFontTx/>
              <a:buNone/>
            </a:pPr>
            <a:r>
              <a:rPr lang="en-US" sz="2400" dirty="0"/>
              <a:t>   Office Hours: W, 1:30-3:00pm in SBSG 2314</a:t>
            </a:r>
          </a:p>
          <a:p>
            <a:pPr>
              <a:buFontTx/>
              <a:buNone/>
            </a:pPr>
            <a:endParaRPr lang="en-US" sz="2400" dirty="0"/>
          </a:p>
          <a:p>
            <a:pPr>
              <a:buFontTx/>
              <a:buNone/>
            </a:pPr>
            <a:r>
              <a:rPr lang="en-US" sz="2400" dirty="0"/>
              <a:t>Teaching Assistant: </a:t>
            </a:r>
          </a:p>
          <a:p>
            <a:pPr>
              <a:buFontTx/>
              <a:buNone/>
            </a:pPr>
            <a:r>
              <a:rPr lang="en-US" sz="2400" dirty="0"/>
              <a:t> </a:t>
            </a:r>
            <a:r>
              <a:rPr lang="en-US" sz="2400" dirty="0" smtClean="0"/>
              <a:t>	Lawrence Phillips, Department of Cognitive Sciences</a:t>
            </a:r>
          </a:p>
          <a:p>
            <a:pPr>
              <a:buFontTx/>
              <a:buNone/>
            </a:pPr>
            <a:r>
              <a:rPr lang="en-US" sz="2400" dirty="0" smtClean="0"/>
              <a:t>	</a:t>
            </a:r>
            <a:r>
              <a:rPr lang="en-US" sz="2400" dirty="0" err="1" smtClean="0"/>
              <a:t>lawphill@uci.edu</a:t>
            </a:r>
            <a:endParaRPr lang="en-US" sz="2400" dirty="0" smtClean="0"/>
          </a:p>
          <a:p>
            <a:pPr>
              <a:buFontTx/>
              <a:buNone/>
            </a:pPr>
            <a:r>
              <a:rPr lang="en-US" sz="2400" dirty="0" smtClean="0"/>
              <a:t>	Office Hours:</a:t>
            </a:r>
            <a:r>
              <a:rPr lang="en-US" sz="2400" dirty="0" smtClean="0"/>
              <a:t> M &amp; T, 12-1:30pm in SBSG 2221</a:t>
            </a:r>
          </a:p>
          <a:p>
            <a:pPr>
              <a:buFontTx/>
              <a:buNone/>
            </a:pPr>
            <a:endParaRPr lang="en-US" sz="2400" dirty="0"/>
          </a:p>
        </p:txBody>
      </p:sp>
      <p:pic>
        <p:nvPicPr>
          <p:cNvPr id="1030"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a:effectLst/>
        </p:spPr>
      </p:pic>
      <p:pic>
        <p:nvPicPr>
          <p:cNvPr id="6" name="Picture 5"/>
          <p:cNvPicPr>
            <a:picLocks noChangeAspect="1"/>
          </p:cNvPicPr>
          <p:nvPr/>
        </p:nvPicPr>
        <p:blipFill>
          <a:blip r:embed="rId4"/>
          <a:stretch>
            <a:fillRect/>
          </a:stretch>
        </p:blipFill>
        <p:spPr>
          <a:xfrm>
            <a:off x="7315200" y="4648200"/>
            <a:ext cx="1309198" cy="1784350"/>
          </a:xfrm>
          <a:prstGeom prst="rect">
            <a:avLst/>
          </a:prstGeom>
        </p:spPr>
      </p:pic>
      <p:pic>
        <p:nvPicPr>
          <p:cNvPr id="7" name="Picture 6"/>
          <p:cNvPicPr>
            <a:picLocks noChangeAspect="1"/>
          </p:cNvPicPr>
          <p:nvPr/>
        </p:nvPicPr>
        <p:blipFill>
          <a:blip r:embed="rId5"/>
          <a:stretch>
            <a:fillRect/>
          </a:stretch>
        </p:blipFill>
        <p:spPr>
          <a:xfrm>
            <a:off x="6705600" y="1219200"/>
            <a:ext cx="1663700" cy="168228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1458" name="Rectangle 4"/>
          <p:cNvSpPr>
            <a:spLocks noGrp="1" noChangeArrowheads="1"/>
          </p:cNvSpPr>
          <p:nvPr>
            <p:ph type="title" idx="4294967295"/>
          </p:nvPr>
        </p:nvSpPr>
        <p:spPr>
          <a:xfrm>
            <a:off x="609600" y="0"/>
            <a:ext cx="7772400" cy="1143000"/>
          </a:xfrm>
          <a:noFill/>
        </p:spPr>
        <p:txBody>
          <a:bodyPr/>
          <a:lstStyle/>
          <a:p>
            <a:r>
              <a:rPr lang="en-US" sz="3600"/>
              <a:t>About Language</a:t>
            </a:r>
          </a:p>
        </p:txBody>
      </p:sp>
      <p:sp>
        <p:nvSpPr>
          <p:cNvPr id="531459" name="Rectangle 5"/>
          <p:cNvSpPr>
            <a:spLocks noGrp="1" noChangeArrowheads="1"/>
          </p:cNvSpPr>
          <p:nvPr>
            <p:ph type="body" idx="4294967295"/>
          </p:nvPr>
        </p:nvSpPr>
        <p:spPr>
          <a:xfrm>
            <a:off x="152400" y="990600"/>
            <a:ext cx="5257800" cy="5638800"/>
          </a:xfrm>
          <a:noFill/>
        </p:spPr>
        <p:txBody>
          <a:bodyPr/>
          <a:lstStyle/>
          <a:p>
            <a:pPr>
              <a:buFontTx/>
              <a:buNone/>
            </a:pPr>
            <a:r>
              <a:rPr lang="en-US" sz="2000"/>
              <a:t> Language is a complex system of knowledge that all children learn by listening to native speakers in their surrounding environment.</a:t>
            </a:r>
          </a:p>
          <a:p>
            <a:pPr>
              <a:buFontTx/>
              <a:buNone/>
            </a:pPr>
            <a:endParaRPr lang="en-US" sz="2000"/>
          </a:p>
          <a:p>
            <a:pPr>
              <a:buFontTx/>
              <a:buNone/>
            </a:pPr>
            <a:r>
              <a:rPr lang="en-US" sz="2000"/>
              <a:t>	It includes sound structure, word structure, word meaning, sentence structure, mapping from sentence structure to meaning, unspoken rules of conversation…</a:t>
            </a:r>
          </a:p>
          <a:p>
            <a:pPr>
              <a:buFontTx/>
              <a:buNone/>
            </a:pPr>
            <a:endParaRPr lang="en-US" sz="2000"/>
          </a:p>
        </p:txBody>
      </p:sp>
      <p:pic>
        <p:nvPicPr>
          <p:cNvPr id="531460" name="Picture 6"/>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3506" name="Rectangle 2"/>
          <p:cNvSpPr>
            <a:spLocks noGrp="1" noChangeArrowheads="1"/>
          </p:cNvSpPr>
          <p:nvPr>
            <p:ph type="title" idx="4294967295"/>
          </p:nvPr>
        </p:nvSpPr>
        <p:spPr>
          <a:xfrm>
            <a:off x="609600" y="0"/>
            <a:ext cx="7772400" cy="1143000"/>
          </a:xfrm>
          <a:noFill/>
        </p:spPr>
        <p:txBody>
          <a:bodyPr/>
          <a:lstStyle/>
          <a:p>
            <a:r>
              <a:rPr lang="en-US" sz="3600"/>
              <a:t>About Language</a:t>
            </a:r>
          </a:p>
        </p:txBody>
      </p:sp>
      <p:sp>
        <p:nvSpPr>
          <p:cNvPr id="533507" name="Rectangle 3"/>
          <p:cNvSpPr>
            <a:spLocks noGrp="1" noChangeArrowheads="1"/>
          </p:cNvSpPr>
          <p:nvPr>
            <p:ph type="body" idx="4294967295"/>
          </p:nvPr>
        </p:nvSpPr>
        <p:spPr>
          <a:xfrm>
            <a:off x="152400" y="990600"/>
            <a:ext cx="5257800" cy="5638800"/>
          </a:xfrm>
          <a:noFill/>
        </p:spPr>
        <p:txBody>
          <a:bodyPr/>
          <a:lstStyle/>
          <a:p>
            <a:pPr>
              <a:buFontTx/>
              <a:buNone/>
            </a:pPr>
            <a:r>
              <a:rPr lang="en-US" sz="2000"/>
              <a:t> Language is a complex system of knowledge that all children learn by listening to native speakers in their surrounding environment.</a:t>
            </a:r>
          </a:p>
          <a:p>
            <a:pPr>
              <a:buFontTx/>
              <a:buNone/>
            </a:pPr>
            <a:endParaRPr lang="en-US" sz="2000"/>
          </a:p>
          <a:p>
            <a:pPr>
              <a:buFontTx/>
              <a:buNone/>
            </a:pPr>
            <a:r>
              <a:rPr lang="en-US" sz="2000"/>
              <a:t>	It includes </a:t>
            </a:r>
            <a:r>
              <a:rPr lang="en-US" sz="2000">
                <a:solidFill>
                  <a:schemeClr val="hlink"/>
                </a:solidFill>
              </a:rPr>
              <a:t>sound structure</a:t>
            </a:r>
            <a:r>
              <a:rPr lang="en-US" sz="2000"/>
              <a:t>, word structure, word meaning, sentence structure, mapping from sentence structure to meaning, unspoken rules of conversation…</a:t>
            </a:r>
          </a:p>
          <a:p>
            <a:pPr>
              <a:buFontTx/>
              <a:buNone/>
            </a:pPr>
            <a:endParaRPr lang="en-US" sz="2000"/>
          </a:p>
        </p:txBody>
      </p:sp>
      <p:pic>
        <p:nvPicPr>
          <p:cNvPr id="533508"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5829" name="Text Box 5"/>
          <p:cNvSpPr txBox="1">
            <a:spLocks noChangeArrowheads="1"/>
          </p:cNvSpPr>
          <p:nvPr/>
        </p:nvSpPr>
        <p:spPr bwMode="auto">
          <a:xfrm>
            <a:off x="6096000" y="6056313"/>
            <a:ext cx="17176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SILDoulosIPA-Regular" pitchFamily="-1" charset="0"/>
              </a:rPr>
              <a:t>g a b l I n z</a:t>
            </a:r>
            <a:endParaRPr lang="en-US" b="0">
              <a:solidFill>
                <a:schemeClr val="hlink"/>
              </a:solidFill>
            </a:endParaRPr>
          </a:p>
        </p:txBody>
      </p:sp>
      <p:sp>
        <p:nvSpPr>
          <p:cNvPr id="205830" name="Text Box 6"/>
          <p:cNvSpPr txBox="1">
            <a:spLocks noChangeArrowheads="1"/>
          </p:cNvSpPr>
          <p:nvPr/>
        </p:nvSpPr>
        <p:spPr bwMode="auto">
          <a:xfrm>
            <a:off x="7543800" y="5486400"/>
            <a:ext cx="12350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gob</a:t>
            </a:r>
            <a:r>
              <a:rPr lang="en-US" b="0">
                <a:solidFill>
                  <a:schemeClr val="folHlink"/>
                </a:solidFill>
              </a:rPr>
              <a:t> </a:t>
            </a:r>
            <a:r>
              <a:rPr lang="en-US" b="0">
                <a:solidFill>
                  <a:schemeClr val="tx2"/>
                </a:solidFill>
              </a:rPr>
              <a:t>lins</a:t>
            </a:r>
            <a:endParaRPr lang="en-US" b="0">
              <a:solidFill>
                <a:srgbClr val="4BF37B"/>
              </a:solidFill>
            </a:endParaRPr>
          </a:p>
        </p:txBody>
      </p:sp>
      <p:sp>
        <p:nvSpPr>
          <p:cNvPr id="205831" name="Text Box 7"/>
          <p:cNvSpPr txBox="1">
            <a:spLocks noChangeArrowheads="1"/>
          </p:cNvSpPr>
          <p:nvPr/>
        </p:nvSpPr>
        <p:spPr bwMode="auto">
          <a:xfrm>
            <a:off x="838200" y="6019800"/>
            <a:ext cx="36401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Individual sounds (in IPA)</a:t>
            </a:r>
          </a:p>
        </p:txBody>
      </p:sp>
      <p:sp>
        <p:nvSpPr>
          <p:cNvPr id="533512" name="AutoShape 8"/>
          <p:cNvSpPr>
            <a:spLocks noChangeArrowheads="1"/>
          </p:cNvSpPr>
          <p:nvPr/>
        </p:nvSpPr>
        <p:spPr bwMode="auto">
          <a:xfrm>
            <a:off x="685800" y="5943600"/>
            <a:ext cx="3886200" cy="6096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a:p>
        </p:txBody>
      </p:sp>
      <p:cxnSp>
        <p:nvCxnSpPr>
          <p:cNvPr id="533513" name="AutoShape 9"/>
          <p:cNvCxnSpPr>
            <a:cxnSpLocks noChangeShapeType="1"/>
            <a:stCxn id="533512" idx="3"/>
            <a:endCxn id="205829" idx="1"/>
          </p:cNvCxnSpPr>
          <p:nvPr/>
        </p:nvCxnSpPr>
        <p:spPr bwMode="auto">
          <a:xfrm>
            <a:off x="4572000" y="6248400"/>
            <a:ext cx="1524000" cy="36513"/>
          </a:xfrm>
          <a:prstGeom prst="straightConnector1">
            <a:avLst/>
          </a:prstGeom>
          <a:noFill/>
          <a:ln w="60325">
            <a:solidFill>
              <a:schemeClr val="tx2"/>
            </a:solidFill>
            <a:round/>
            <a:headEnd/>
            <a:tailEnd type="triangle" w="med" len="med"/>
          </a:ln>
        </p:spPr>
      </p:cxnSp>
      <p:sp>
        <p:nvSpPr>
          <p:cNvPr id="205834" name="Text Box 10"/>
          <p:cNvSpPr txBox="1">
            <a:spLocks noChangeArrowheads="1"/>
          </p:cNvSpPr>
          <p:nvPr/>
        </p:nvSpPr>
        <p:spPr bwMode="auto">
          <a:xfrm>
            <a:off x="4038600" y="4953000"/>
            <a:ext cx="2081213"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Stress pattern</a:t>
            </a:r>
          </a:p>
        </p:txBody>
      </p:sp>
      <p:sp>
        <p:nvSpPr>
          <p:cNvPr id="533515" name="AutoShape 11"/>
          <p:cNvSpPr>
            <a:spLocks noChangeArrowheads="1"/>
          </p:cNvSpPr>
          <p:nvPr/>
        </p:nvSpPr>
        <p:spPr bwMode="auto">
          <a:xfrm>
            <a:off x="3886200" y="4876800"/>
            <a:ext cx="2514600" cy="609600"/>
          </a:xfrm>
          <a:prstGeom prst="roundRect">
            <a:avLst>
              <a:gd name="adj" fmla="val 16667"/>
            </a:avLst>
          </a:prstGeom>
          <a:noFill/>
          <a:ln w="9525">
            <a:solidFill>
              <a:schemeClr val="hlink"/>
            </a:solidFill>
            <a:round/>
            <a:headEnd/>
            <a:tailEnd/>
          </a:ln>
        </p:spPr>
        <p:txBody>
          <a:bodyPr wrap="none" anchor="ctr">
            <a:prstTxWarp prst="textNoShape">
              <a:avLst/>
            </a:prstTxWarp>
          </a:bodyPr>
          <a:lstStyle/>
          <a:p>
            <a:endParaRPr lang="en-US"/>
          </a:p>
        </p:txBody>
      </p:sp>
      <p:cxnSp>
        <p:nvCxnSpPr>
          <p:cNvPr id="533516" name="AutoShape 12"/>
          <p:cNvCxnSpPr>
            <a:cxnSpLocks noChangeShapeType="1"/>
            <a:stCxn id="533515" idx="3"/>
            <a:endCxn id="205830" idx="1"/>
          </p:cNvCxnSpPr>
          <p:nvPr/>
        </p:nvCxnSpPr>
        <p:spPr bwMode="auto">
          <a:xfrm>
            <a:off x="6400800" y="5181600"/>
            <a:ext cx="1143000" cy="533400"/>
          </a:xfrm>
          <a:prstGeom prst="straightConnector1">
            <a:avLst/>
          </a:prstGeom>
          <a:noFill/>
          <a:ln w="60325">
            <a:solidFill>
              <a:schemeClr val="hlink"/>
            </a:solidFill>
            <a:round/>
            <a:headEnd/>
            <a:tailEnd type="triangle" w="med" len="me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5554" name="Rectangle 2"/>
          <p:cNvSpPr>
            <a:spLocks noGrp="1" noChangeArrowheads="1"/>
          </p:cNvSpPr>
          <p:nvPr>
            <p:ph type="title" idx="4294967295"/>
          </p:nvPr>
        </p:nvSpPr>
        <p:spPr>
          <a:xfrm>
            <a:off x="609600" y="0"/>
            <a:ext cx="7772400" cy="1143000"/>
          </a:xfrm>
          <a:noFill/>
        </p:spPr>
        <p:txBody>
          <a:bodyPr/>
          <a:lstStyle/>
          <a:p>
            <a:r>
              <a:rPr lang="en-US" sz="3600"/>
              <a:t>About Language</a:t>
            </a:r>
          </a:p>
        </p:txBody>
      </p:sp>
      <p:sp>
        <p:nvSpPr>
          <p:cNvPr id="535555" name="Rectangle 3"/>
          <p:cNvSpPr>
            <a:spLocks noGrp="1" noChangeArrowheads="1"/>
          </p:cNvSpPr>
          <p:nvPr>
            <p:ph type="body" idx="4294967295"/>
          </p:nvPr>
        </p:nvSpPr>
        <p:spPr>
          <a:xfrm>
            <a:off x="152400" y="990600"/>
            <a:ext cx="5257800" cy="5638800"/>
          </a:xfrm>
          <a:noFill/>
        </p:spPr>
        <p:txBody>
          <a:bodyPr/>
          <a:lstStyle/>
          <a:p>
            <a:pPr>
              <a:buFontTx/>
              <a:buNone/>
            </a:pPr>
            <a:r>
              <a:rPr lang="en-US" sz="2000"/>
              <a:t> Language is a complex system of knowledge that all children learn by listening to native speakers in their surrounding environment.</a:t>
            </a:r>
          </a:p>
          <a:p>
            <a:pPr>
              <a:buFontTx/>
              <a:buNone/>
            </a:pPr>
            <a:endParaRPr lang="en-US" sz="2000"/>
          </a:p>
          <a:p>
            <a:pPr>
              <a:buFontTx/>
              <a:buNone/>
            </a:pPr>
            <a:r>
              <a:rPr lang="en-US" sz="2000"/>
              <a:t>	It includes sound structure, </a:t>
            </a:r>
            <a:r>
              <a:rPr lang="en-US" sz="2000">
                <a:solidFill>
                  <a:schemeClr val="accent2"/>
                </a:solidFill>
              </a:rPr>
              <a:t>word structure</a:t>
            </a:r>
            <a:r>
              <a:rPr lang="en-US" sz="2000"/>
              <a:t>, word meaning, sentence structure, mapping from sentence structure to meaning, unspoken rules of conversation…</a:t>
            </a:r>
          </a:p>
          <a:p>
            <a:pPr>
              <a:buFontTx/>
              <a:buNone/>
            </a:pPr>
            <a:endParaRPr lang="en-US" sz="2000"/>
          </a:p>
        </p:txBody>
      </p:sp>
      <p:pic>
        <p:nvPicPr>
          <p:cNvPr id="535556"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6853" name="Text Box 5"/>
          <p:cNvSpPr txBox="1">
            <a:spLocks noChangeArrowheads="1"/>
          </p:cNvSpPr>
          <p:nvPr/>
        </p:nvSpPr>
        <p:spPr bwMode="auto">
          <a:xfrm>
            <a:off x="6096000" y="6056313"/>
            <a:ext cx="17176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SILDoulosIPA-Regular" pitchFamily="-1" charset="0"/>
              </a:rPr>
              <a:t>g a b l I n z</a:t>
            </a:r>
            <a:endParaRPr lang="en-US" b="0">
              <a:solidFill>
                <a:schemeClr val="hlink"/>
              </a:solidFill>
            </a:endParaRPr>
          </a:p>
        </p:txBody>
      </p:sp>
      <p:sp>
        <p:nvSpPr>
          <p:cNvPr id="206854" name="Text Box 6"/>
          <p:cNvSpPr txBox="1">
            <a:spLocks noChangeArrowheads="1"/>
          </p:cNvSpPr>
          <p:nvPr/>
        </p:nvSpPr>
        <p:spPr bwMode="auto">
          <a:xfrm>
            <a:off x="7543800" y="5486400"/>
            <a:ext cx="12350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gob</a:t>
            </a:r>
            <a:r>
              <a:rPr lang="en-US" b="0">
                <a:solidFill>
                  <a:schemeClr val="folHlink"/>
                </a:solidFill>
              </a:rPr>
              <a:t> </a:t>
            </a:r>
            <a:r>
              <a:rPr lang="en-US" b="0">
                <a:solidFill>
                  <a:schemeClr val="tx2"/>
                </a:solidFill>
              </a:rPr>
              <a:t>lins</a:t>
            </a:r>
            <a:endParaRPr lang="en-US" b="0">
              <a:solidFill>
                <a:srgbClr val="4BF37B"/>
              </a:solidFill>
            </a:endParaRPr>
          </a:p>
        </p:txBody>
      </p:sp>
      <p:sp>
        <p:nvSpPr>
          <p:cNvPr id="206855" name="Text Box 7"/>
          <p:cNvSpPr txBox="1">
            <a:spLocks noChangeArrowheads="1"/>
          </p:cNvSpPr>
          <p:nvPr/>
        </p:nvSpPr>
        <p:spPr bwMode="auto">
          <a:xfrm>
            <a:off x="5257800" y="4495800"/>
            <a:ext cx="369093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goblin (plural) = goblin + s</a:t>
            </a:r>
            <a:endParaRPr lang="en-US" b="0">
              <a:solidFill>
                <a:srgbClr val="4BF37B"/>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7602" name="Rectangle 2"/>
          <p:cNvSpPr>
            <a:spLocks noGrp="1" noChangeArrowheads="1"/>
          </p:cNvSpPr>
          <p:nvPr>
            <p:ph type="title" idx="4294967295"/>
          </p:nvPr>
        </p:nvSpPr>
        <p:spPr>
          <a:xfrm>
            <a:off x="609600" y="0"/>
            <a:ext cx="7772400" cy="1143000"/>
          </a:xfrm>
          <a:noFill/>
        </p:spPr>
        <p:txBody>
          <a:bodyPr/>
          <a:lstStyle/>
          <a:p>
            <a:r>
              <a:rPr lang="en-US" sz="3600"/>
              <a:t>About Language</a:t>
            </a:r>
          </a:p>
        </p:txBody>
      </p:sp>
      <p:sp>
        <p:nvSpPr>
          <p:cNvPr id="207875" name="Rectangle 3"/>
          <p:cNvSpPr>
            <a:spLocks noGrp="1" noChangeArrowheads="1"/>
          </p:cNvSpPr>
          <p:nvPr>
            <p:ph type="body" idx="4294967295"/>
          </p:nvPr>
        </p:nvSpPr>
        <p:spPr>
          <a:xfrm>
            <a:off x="152400" y="990600"/>
            <a:ext cx="5257800" cy="5638800"/>
          </a:xfrm>
        </p:spPr>
        <p:txBody>
          <a:bodyPr/>
          <a:lstStyle/>
          <a:p>
            <a:pPr>
              <a:buFontTx/>
              <a:buNone/>
            </a:pPr>
            <a:r>
              <a:rPr lang="en-US" sz="2000"/>
              <a:t> Language is a complex system of knowledge that all children learn by listening to native speakers in their surrounding environment.</a:t>
            </a:r>
          </a:p>
          <a:p>
            <a:pPr>
              <a:buFontTx/>
              <a:buNone/>
            </a:pPr>
            <a:endParaRPr lang="en-US" sz="2000"/>
          </a:p>
          <a:p>
            <a:pPr>
              <a:buFontTx/>
              <a:buNone/>
            </a:pPr>
            <a:r>
              <a:rPr lang="en-US" sz="2000"/>
              <a:t>	It includes sound structure, word structure, </a:t>
            </a:r>
            <a:r>
              <a:rPr lang="en-US" sz="2000">
                <a:solidFill>
                  <a:schemeClr val="bg2"/>
                </a:solidFill>
              </a:rPr>
              <a:t>word meaning</a:t>
            </a:r>
            <a:r>
              <a:rPr lang="en-US" sz="2000"/>
              <a:t>, sentence structure, mapping from sentence structure to meaning, unspoken rules of conversation…</a:t>
            </a:r>
          </a:p>
          <a:p>
            <a:pPr>
              <a:buFontTx/>
              <a:buNone/>
            </a:pPr>
            <a:endParaRPr lang="en-US" sz="2000"/>
          </a:p>
        </p:txBody>
      </p:sp>
      <p:pic>
        <p:nvPicPr>
          <p:cNvPr id="537604"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7877" name="Text Box 5"/>
          <p:cNvSpPr txBox="1">
            <a:spLocks noChangeArrowheads="1"/>
          </p:cNvSpPr>
          <p:nvPr/>
        </p:nvSpPr>
        <p:spPr bwMode="auto">
          <a:xfrm>
            <a:off x="6096000" y="6056313"/>
            <a:ext cx="17176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SILDoulosIPA-Regular" pitchFamily="-1" charset="0"/>
              </a:rPr>
              <a:t>g a b l I n z</a:t>
            </a:r>
            <a:endParaRPr lang="en-US" b="0">
              <a:solidFill>
                <a:schemeClr val="hlink"/>
              </a:solidFill>
            </a:endParaRPr>
          </a:p>
        </p:txBody>
      </p:sp>
      <p:sp>
        <p:nvSpPr>
          <p:cNvPr id="207878" name="Text Box 6"/>
          <p:cNvSpPr txBox="1">
            <a:spLocks noChangeArrowheads="1"/>
          </p:cNvSpPr>
          <p:nvPr/>
        </p:nvSpPr>
        <p:spPr bwMode="auto">
          <a:xfrm>
            <a:off x="7543800" y="5486400"/>
            <a:ext cx="12350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gob</a:t>
            </a:r>
            <a:r>
              <a:rPr lang="en-US" b="0">
                <a:solidFill>
                  <a:schemeClr val="folHlink"/>
                </a:solidFill>
              </a:rPr>
              <a:t> </a:t>
            </a:r>
            <a:r>
              <a:rPr lang="en-US" b="0">
                <a:solidFill>
                  <a:schemeClr val="tx2"/>
                </a:solidFill>
              </a:rPr>
              <a:t>lins</a:t>
            </a:r>
            <a:endParaRPr lang="en-US" b="0">
              <a:solidFill>
                <a:srgbClr val="4BF37B"/>
              </a:solidFill>
            </a:endParaRPr>
          </a:p>
        </p:txBody>
      </p:sp>
      <p:sp>
        <p:nvSpPr>
          <p:cNvPr id="207879" name="Text Box 7"/>
          <p:cNvSpPr txBox="1">
            <a:spLocks noChangeArrowheads="1"/>
          </p:cNvSpPr>
          <p:nvPr/>
        </p:nvSpPr>
        <p:spPr bwMode="auto">
          <a:xfrm>
            <a:off x="5257800" y="4495800"/>
            <a:ext cx="369093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goblin (plural) = goblin + s</a:t>
            </a:r>
            <a:endParaRPr lang="en-US" b="0">
              <a:solidFill>
                <a:srgbClr val="4BF37B"/>
              </a:solidFill>
            </a:endParaRPr>
          </a:p>
        </p:txBody>
      </p:sp>
      <p:sp>
        <p:nvSpPr>
          <p:cNvPr id="207880" name="Text Box 8"/>
          <p:cNvSpPr txBox="1">
            <a:spLocks noChangeArrowheads="1"/>
          </p:cNvSpPr>
          <p:nvPr/>
        </p:nvSpPr>
        <p:spPr bwMode="auto">
          <a:xfrm>
            <a:off x="7696200" y="3886200"/>
            <a:ext cx="11493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goblins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9650" name="Rectangle 2"/>
          <p:cNvSpPr>
            <a:spLocks noGrp="1" noChangeArrowheads="1"/>
          </p:cNvSpPr>
          <p:nvPr>
            <p:ph type="title" idx="4294967295"/>
          </p:nvPr>
        </p:nvSpPr>
        <p:spPr>
          <a:xfrm>
            <a:off x="609600" y="0"/>
            <a:ext cx="7772400" cy="1143000"/>
          </a:xfrm>
          <a:noFill/>
        </p:spPr>
        <p:txBody>
          <a:bodyPr/>
          <a:lstStyle/>
          <a:p>
            <a:r>
              <a:rPr lang="en-US" sz="3600"/>
              <a:t>About Language</a:t>
            </a:r>
          </a:p>
        </p:txBody>
      </p:sp>
      <p:sp>
        <p:nvSpPr>
          <p:cNvPr id="208899" name="Rectangle 3"/>
          <p:cNvSpPr>
            <a:spLocks noGrp="1" noChangeArrowheads="1"/>
          </p:cNvSpPr>
          <p:nvPr>
            <p:ph type="body" idx="4294967295"/>
          </p:nvPr>
        </p:nvSpPr>
        <p:spPr>
          <a:xfrm>
            <a:off x="152400" y="990600"/>
            <a:ext cx="5257800" cy="5638800"/>
          </a:xfrm>
        </p:spPr>
        <p:txBody>
          <a:bodyPr/>
          <a:lstStyle/>
          <a:p>
            <a:pPr>
              <a:buFontTx/>
              <a:buNone/>
            </a:pPr>
            <a:r>
              <a:rPr lang="en-US" sz="2000"/>
              <a:t> Language is a complex system of knowledge that all children learn by listening to native speakers in their surrounding environment.</a:t>
            </a:r>
          </a:p>
          <a:p>
            <a:pPr>
              <a:buFontTx/>
              <a:buNone/>
            </a:pPr>
            <a:endParaRPr lang="en-US" sz="2000"/>
          </a:p>
          <a:p>
            <a:pPr>
              <a:buFontTx/>
              <a:buNone/>
            </a:pPr>
            <a:r>
              <a:rPr lang="en-US" sz="2000"/>
              <a:t>	It includes sound structure, word structure, word meaning, </a:t>
            </a:r>
            <a:r>
              <a:rPr lang="en-US" sz="2000">
                <a:solidFill>
                  <a:srgbClr val="B3129A"/>
                </a:solidFill>
              </a:rPr>
              <a:t>sentence structure, mapping from sentence structure to meaning</a:t>
            </a:r>
            <a:r>
              <a:rPr lang="en-US" sz="2000"/>
              <a:t>, unspoken rules of conversation…</a:t>
            </a:r>
          </a:p>
          <a:p>
            <a:pPr>
              <a:buFontTx/>
              <a:buNone/>
            </a:pPr>
            <a:endParaRPr lang="en-US" sz="2000"/>
          </a:p>
        </p:txBody>
      </p:sp>
      <p:pic>
        <p:nvPicPr>
          <p:cNvPr id="539652"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8901" name="Text Box 5"/>
          <p:cNvSpPr txBox="1">
            <a:spLocks noChangeArrowheads="1"/>
          </p:cNvSpPr>
          <p:nvPr/>
        </p:nvSpPr>
        <p:spPr bwMode="auto">
          <a:xfrm>
            <a:off x="6096000" y="6056313"/>
            <a:ext cx="17176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SILDoulosIPA-Regular" pitchFamily="-1" charset="0"/>
              </a:rPr>
              <a:t>g a b l I n z</a:t>
            </a:r>
            <a:endParaRPr lang="en-US" b="0">
              <a:solidFill>
                <a:schemeClr val="hlink"/>
              </a:solidFill>
            </a:endParaRPr>
          </a:p>
        </p:txBody>
      </p:sp>
      <p:sp>
        <p:nvSpPr>
          <p:cNvPr id="208902" name="Text Box 6"/>
          <p:cNvSpPr txBox="1">
            <a:spLocks noChangeArrowheads="1"/>
          </p:cNvSpPr>
          <p:nvPr/>
        </p:nvSpPr>
        <p:spPr bwMode="auto">
          <a:xfrm>
            <a:off x="7543800" y="5486400"/>
            <a:ext cx="12350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gob</a:t>
            </a:r>
            <a:r>
              <a:rPr lang="en-US" b="0">
                <a:solidFill>
                  <a:schemeClr val="folHlink"/>
                </a:solidFill>
              </a:rPr>
              <a:t> </a:t>
            </a:r>
            <a:r>
              <a:rPr lang="en-US" b="0">
                <a:solidFill>
                  <a:schemeClr val="tx2"/>
                </a:solidFill>
              </a:rPr>
              <a:t>lins</a:t>
            </a:r>
            <a:endParaRPr lang="en-US" b="0">
              <a:solidFill>
                <a:srgbClr val="4BF37B"/>
              </a:solidFill>
            </a:endParaRPr>
          </a:p>
        </p:txBody>
      </p:sp>
      <p:sp>
        <p:nvSpPr>
          <p:cNvPr id="208903" name="Text Box 7"/>
          <p:cNvSpPr txBox="1">
            <a:spLocks noChangeArrowheads="1"/>
          </p:cNvSpPr>
          <p:nvPr/>
        </p:nvSpPr>
        <p:spPr bwMode="auto">
          <a:xfrm>
            <a:off x="5257800" y="4495800"/>
            <a:ext cx="369093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goblin (plural) = goblin + s</a:t>
            </a:r>
          </a:p>
        </p:txBody>
      </p:sp>
      <p:sp>
        <p:nvSpPr>
          <p:cNvPr id="208904" name="Text Box 8"/>
          <p:cNvSpPr txBox="1">
            <a:spLocks noChangeArrowheads="1"/>
          </p:cNvSpPr>
          <p:nvPr/>
        </p:nvSpPr>
        <p:spPr bwMode="auto">
          <a:xfrm>
            <a:off x="7696200" y="3886200"/>
            <a:ext cx="11493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goblins</a:t>
            </a:r>
          </a:p>
        </p:txBody>
      </p:sp>
      <p:sp>
        <p:nvSpPr>
          <p:cNvPr id="208905" name="Text Box 9"/>
          <p:cNvSpPr txBox="1">
            <a:spLocks noChangeArrowheads="1"/>
          </p:cNvSpPr>
          <p:nvPr/>
        </p:nvSpPr>
        <p:spPr bwMode="auto">
          <a:xfrm>
            <a:off x="5740400" y="1524000"/>
            <a:ext cx="2997200" cy="457200"/>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rPr>
              <a:t>Goblins like children.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1698" name="Rectangle 2"/>
          <p:cNvSpPr>
            <a:spLocks noGrp="1" noChangeArrowheads="1"/>
          </p:cNvSpPr>
          <p:nvPr>
            <p:ph type="title" idx="4294967295"/>
          </p:nvPr>
        </p:nvSpPr>
        <p:spPr>
          <a:xfrm>
            <a:off x="609600" y="0"/>
            <a:ext cx="7772400" cy="1143000"/>
          </a:xfrm>
          <a:noFill/>
        </p:spPr>
        <p:txBody>
          <a:bodyPr/>
          <a:lstStyle/>
          <a:p>
            <a:r>
              <a:rPr lang="en-US" sz="3600"/>
              <a:t>About Language</a:t>
            </a:r>
          </a:p>
        </p:txBody>
      </p:sp>
      <p:sp>
        <p:nvSpPr>
          <p:cNvPr id="209923" name="Rectangle 3"/>
          <p:cNvSpPr>
            <a:spLocks noGrp="1" noChangeArrowheads="1"/>
          </p:cNvSpPr>
          <p:nvPr>
            <p:ph type="body" idx="4294967295"/>
          </p:nvPr>
        </p:nvSpPr>
        <p:spPr>
          <a:xfrm>
            <a:off x="152400" y="990600"/>
            <a:ext cx="5257800" cy="5638800"/>
          </a:xfrm>
        </p:spPr>
        <p:txBody>
          <a:bodyPr/>
          <a:lstStyle/>
          <a:p>
            <a:pPr>
              <a:buFontTx/>
              <a:buNone/>
            </a:pPr>
            <a:r>
              <a:rPr lang="en-US" sz="2000"/>
              <a:t> Language is a complex system of knowledge that all children learn by listening to native speakers in their surrounding environment.</a:t>
            </a:r>
          </a:p>
          <a:p>
            <a:pPr>
              <a:buFontTx/>
              <a:buNone/>
            </a:pPr>
            <a:endParaRPr lang="en-US" sz="2000"/>
          </a:p>
          <a:p>
            <a:pPr>
              <a:buFontTx/>
              <a:buNone/>
            </a:pPr>
            <a:r>
              <a:rPr lang="en-US" sz="2000"/>
              <a:t>	It includes sound structure, word structure, word meaning, sentence structure, mapping from sentence structure to meaning, </a:t>
            </a:r>
            <a:r>
              <a:rPr lang="en-US" sz="2000">
                <a:solidFill>
                  <a:schemeClr val="accent1"/>
                </a:solidFill>
              </a:rPr>
              <a:t>unspoken rules of conversation</a:t>
            </a:r>
            <a:r>
              <a:rPr lang="en-US" sz="2000"/>
              <a:t>…</a:t>
            </a:r>
          </a:p>
          <a:p>
            <a:pPr>
              <a:buFontTx/>
              <a:buNone/>
            </a:pPr>
            <a:endParaRPr lang="en-US" sz="2000"/>
          </a:p>
        </p:txBody>
      </p:sp>
      <p:pic>
        <p:nvPicPr>
          <p:cNvPr id="541700"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9925" name="Text Box 5"/>
          <p:cNvSpPr txBox="1">
            <a:spLocks noChangeArrowheads="1"/>
          </p:cNvSpPr>
          <p:nvPr/>
        </p:nvSpPr>
        <p:spPr bwMode="auto">
          <a:xfrm>
            <a:off x="6096000" y="6056313"/>
            <a:ext cx="17176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SILDoulosIPA-Regular" pitchFamily="-1" charset="0"/>
              </a:rPr>
              <a:t>g a b l I n z</a:t>
            </a:r>
            <a:endParaRPr lang="en-US" b="0">
              <a:solidFill>
                <a:schemeClr val="hlink"/>
              </a:solidFill>
            </a:endParaRPr>
          </a:p>
        </p:txBody>
      </p:sp>
      <p:sp>
        <p:nvSpPr>
          <p:cNvPr id="209926" name="Text Box 6"/>
          <p:cNvSpPr txBox="1">
            <a:spLocks noChangeArrowheads="1"/>
          </p:cNvSpPr>
          <p:nvPr/>
        </p:nvSpPr>
        <p:spPr bwMode="auto">
          <a:xfrm>
            <a:off x="7543800" y="5486400"/>
            <a:ext cx="12350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gob</a:t>
            </a:r>
            <a:r>
              <a:rPr lang="en-US" b="0">
                <a:solidFill>
                  <a:schemeClr val="folHlink"/>
                </a:solidFill>
              </a:rPr>
              <a:t> </a:t>
            </a:r>
            <a:r>
              <a:rPr lang="en-US" b="0">
                <a:solidFill>
                  <a:schemeClr val="tx2"/>
                </a:solidFill>
              </a:rPr>
              <a:t>lins</a:t>
            </a:r>
            <a:endParaRPr lang="en-US" b="0">
              <a:solidFill>
                <a:srgbClr val="4BF37B"/>
              </a:solidFill>
            </a:endParaRPr>
          </a:p>
        </p:txBody>
      </p:sp>
      <p:sp>
        <p:nvSpPr>
          <p:cNvPr id="209927" name="Text Box 7"/>
          <p:cNvSpPr txBox="1">
            <a:spLocks noChangeArrowheads="1"/>
          </p:cNvSpPr>
          <p:nvPr/>
        </p:nvSpPr>
        <p:spPr bwMode="auto">
          <a:xfrm>
            <a:off x="5257800" y="4495800"/>
            <a:ext cx="369093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goblin (plural) = goblin + s</a:t>
            </a:r>
          </a:p>
        </p:txBody>
      </p:sp>
      <p:sp>
        <p:nvSpPr>
          <p:cNvPr id="209928" name="Text Box 8"/>
          <p:cNvSpPr txBox="1">
            <a:spLocks noChangeArrowheads="1"/>
          </p:cNvSpPr>
          <p:nvPr/>
        </p:nvSpPr>
        <p:spPr bwMode="auto">
          <a:xfrm>
            <a:off x="7696200" y="3886200"/>
            <a:ext cx="11493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goblins</a:t>
            </a:r>
          </a:p>
        </p:txBody>
      </p:sp>
      <p:sp>
        <p:nvSpPr>
          <p:cNvPr id="209929" name="Text Box 9"/>
          <p:cNvSpPr txBox="1">
            <a:spLocks noChangeArrowheads="1"/>
          </p:cNvSpPr>
          <p:nvPr/>
        </p:nvSpPr>
        <p:spPr bwMode="auto">
          <a:xfrm>
            <a:off x="5740400" y="1524000"/>
            <a:ext cx="2997200" cy="457200"/>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rPr>
              <a:t>Goblins like children.</a:t>
            </a:r>
          </a:p>
        </p:txBody>
      </p:sp>
      <p:sp>
        <p:nvSpPr>
          <p:cNvPr id="209930" name="Text Box 10"/>
          <p:cNvSpPr txBox="1">
            <a:spLocks noChangeArrowheads="1"/>
          </p:cNvSpPr>
          <p:nvPr/>
        </p:nvSpPr>
        <p:spPr bwMode="auto">
          <a:xfrm>
            <a:off x="5181600" y="990600"/>
            <a:ext cx="3810000" cy="457200"/>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rPr>
              <a:t>Don’t goblins like children?</a:t>
            </a:r>
          </a:p>
        </p:txBody>
      </p:sp>
      <p:sp>
        <p:nvSpPr>
          <p:cNvPr id="541707" name="Rectangle 11"/>
          <p:cNvSpPr>
            <a:spLocks noChangeArrowheads="1"/>
          </p:cNvSpPr>
          <p:nvPr/>
        </p:nvSpPr>
        <p:spPr bwMode="auto">
          <a:xfrm>
            <a:off x="9201150" y="63373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746" name="Rectangle 2"/>
          <p:cNvSpPr>
            <a:spLocks noGrp="1" noChangeArrowheads="1"/>
          </p:cNvSpPr>
          <p:nvPr>
            <p:ph type="title" idx="4294967295"/>
          </p:nvPr>
        </p:nvSpPr>
        <p:spPr>
          <a:xfrm>
            <a:off x="685800" y="228600"/>
            <a:ext cx="7772400" cy="1143000"/>
          </a:xfrm>
        </p:spPr>
        <p:txBody>
          <a:bodyPr/>
          <a:lstStyle/>
          <a:p>
            <a:r>
              <a:rPr lang="en-US" sz="3600"/>
              <a:t>Some Terminology</a:t>
            </a:r>
          </a:p>
        </p:txBody>
      </p:sp>
      <p:sp>
        <p:nvSpPr>
          <p:cNvPr id="543747" name="Rectangle 3"/>
          <p:cNvSpPr>
            <a:spLocks noGrp="1" noChangeArrowheads="1"/>
          </p:cNvSpPr>
          <p:nvPr>
            <p:ph type="body" idx="4294967295"/>
          </p:nvPr>
        </p:nvSpPr>
        <p:spPr>
          <a:xfrm>
            <a:off x="304800" y="1295400"/>
            <a:ext cx="8610600" cy="5257800"/>
          </a:xfrm>
        </p:spPr>
        <p:txBody>
          <a:bodyPr/>
          <a:lstStyle/>
          <a:p>
            <a:pPr>
              <a:buFontTx/>
              <a:buNone/>
            </a:pPr>
            <a:r>
              <a:rPr lang="en-US" sz="2000">
                <a:solidFill>
                  <a:schemeClr val="hlink"/>
                </a:solidFill>
              </a:rPr>
              <a:t>Phonology</a:t>
            </a:r>
            <a:r>
              <a:rPr lang="en-US" sz="2000"/>
              <a:t>: sounds and sound system of the language</a:t>
            </a:r>
          </a:p>
          <a:p>
            <a:pPr>
              <a:buFontTx/>
              <a:buNone/>
            </a:pPr>
            <a:r>
              <a:rPr lang="en-US" sz="2000"/>
              <a:t>	</a:t>
            </a:r>
          </a:p>
          <a:p>
            <a:pPr>
              <a:buFontTx/>
              <a:buNone/>
            </a:pPr>
            <a:endParaRPr lang="en-US" sz="2000"/>
          </a:p>
          <a:p>
            <a:pPr>
              <a:buFontTx/>
              <a:buNone/>
            </a:pPr>
            <a:r>
              <a:rPr lang="en-US" sz="2000">
                <a:solidFill>
                  <a:schemeClr val="bg2"/>
                </a:solidFill>
              </a:rPr>
              <a:t>Lexicon &amp; Lexical Semantics</a:t>
            </a:r>
            <a:r>
              <a:rPr lang="en-US" sz="2000"/>
              <a:t>: Words and associated knowledge (word forms, word meanings, etc.)</a:t>
            </a:r>
          </a:p>
          <a:p>
            <a:pPr>
              <a:buFontTx/>
              <a:buNone/>
            </a:pPr>
            <a:endParaRPr lang="en-US" sz="2000"/>
          </a:p>
          <a:p>
            <a:pPr>
              <a:buFontTx/>
              <a:buNone/>
            </a:pPr>
            <a:endParaRPr lang="en-US" sz="2000">
              <a:solidFill>
                <a:schemeClr val="accent2"/>
              </a:solidFill>
            </a:endParaRPr>
          </a:p>
          <a:p>
            <a:pPr>
              <a:buFontTx/>
              <a:buNone/>
            </a:pPr>
            <a:endParaRPr lang="en-US" sz="2000">
              <a:solidFill>
                <a:schemeClr val="accent2"/>
              </a:solidFill>
            </a:endParaRPr>
          </a:p>
          <a:p>
            <a:pPr>
              <a:buFontTx/>
              <a:buNone/>
            </a:pPr>
            <a:endParaRPr lang="en-US" sz="2000">
              <a:solidFill>
                <a:schemeClr val="accent2"/>
              </a:solidFill>
            </a:endParaRPr>
          </a:p>
          <a:p>
            <a:pPr>
              <a:buFontTx/>
              <a:buNone/>
            </a:pPr>
            <a:endParaRPr lang="en-US" sz="2000">
              <a:solidFill>
                <a:schemeClr val="accent2"/>
              </a:solidFill>
            </a:endParaRPr>
          </a:p>
          <a:p>
            <a:pPr>
              <a:buFontTx/>
              <a:buNone/>
            </a:pPr>
            <a:r>
              <a:rPr lang="en-US" sz="2000">
                <a:solidFill>
                  <a:schemeClr val="accent2"/>
                </a:solidFill>
              </a:rPr>
              <a:t>Morphology</a:t>
            </a:r>
            <a:r>
              <a:rPr lang="en-US" sz="2000"/>
              <a:t>: system for combining units of meaning together (goblin + [plural] = </a:t>
            </a:r>
            <a:r>
              <a:rPr lang="en-US" sz="2000">
                <a:solidFill>
                  <a:schemeClr val="accent2"/>
                </a:solidFill>
              </a:rPr>
              <a:t>goblins</a:t>
            </a:r>
            <a:r>
              <a:rPr lang="en-US" sz="2000"/>
              <a:t>)</a:t>
            </a:r>
          </a:p>
          <a:p>
            <a:pPr>
              <a:buFontTx/>
              <a:buNone/>
            </a:pPr>
            <a:endParaRPr lang="en-US" sz="2000"/>
          </a:p>
          <a:p>
            <a:pPr>
              <a:buFontTx/>
              <a:buNone/>
            </a:pPr>
            <a:endParaRPr lang="en-US" sz="2000"/>
          </a:p>
        </p:txBody>
      </p:sp>
      <p:sp>
        <p:nvSpPr>
          <p:cNvPr id="210948" name="Text Box 4"/>
          <p:cNvSpPr txBox="1">
            <a:spLocks noChangeArrowheads="1"/>
          </p:cNvSpPr>
          <p:nvPr/>
        </p:nvSpPr>
        <p:spPr bwMode="auto">
          <a:xfrm>
            <a:off x="2362200" y="1789113"/>
            <a:ext cx="17176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SILDoulosIPA-Regular" pitchFamily="-1" charset="0"/>
              </a:rPr>
              <a:t>g a b l I n z</a:t>
            </a:r>
            <a:endParaRPr lang="en-US" b="0">
              <a:solidFill>
                <a:schemeClr val="hlink"/>
              </a:solidFill>
            </a:endParaRPr>
          </a:p>
        </p:txBody>
      </p:sp>
      <p:sp>
        <p:nvSpPr>
          <p:cNvPr id="210949" name="Text Box 5"/>
          <p:cNvSpPr txBox="1">
            <a:spLocks noChangeArrowheads="1"/>
          </p:cNvSpPr>
          <p:nvPr/>
        </p:nvSpPr>
        <p:spPr bwMode="auto">
          <a:xfrm>
            <a:off x="4953000" y="1752600"/>
            <a:ext cx="1235075"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gob</a:t>
            </a:r>
            <a:r>
              <a:rPr lang="en-US" b="0">
                <a:solidFill>
                  <a:schemeClr val="folHlink"/>
                </a:solidFill>
              </a:rPr>
              <a:t> </a:t>
            </a:r>
            <a:r>
              <a:rPr lang="en-US" b="0">
                <a:solidFill>
                  <a:schemeClr val="tx2"/>
                </a:solidFill>
              </a:rPr>
              <a:t>lins</a:t>
            </a:r>
            <a:endParaRPr lang="en-US" b="0">
              <a:solidFill>
                <a:srgbClr val="4BF37B"/>
              </a:solidFill>
            </a:endParaRPr>
          </a:p>
        </p:txBody>
      </p:sp>
      <p:sp>
        <p:nvSpPr>
          <p:cNvPr id="210950" name="Text Box 6"/>
          <p:cNvSpPr txBox="1">
            <a:spLocks noChangeArrowheads="1"/>
          </p:cNvSpPr>
          <p:nvPr/>
        </p:nvSpPr>
        <p:spPr bwMode="auto">
          <a:xfrm>
            <a:off x="3124200" y="3124200"/>
            <a:ext cx="158273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goblins</a:t>
            </a:r>
            <a:r>
              <a:rPr lang="en-US" b="0">
                <a:solidFill>
                  <a:schemeClr val="bg2"/>
                </a:solidFill>
              </a:rPr>
              <a:t> </a:t>
            </a:r>
            <a:r>
              <a:rPr lang="en-US" b="0">
                <a:solidFill>
                  <a:schemeClr val="accent2"/>
                </a:solidFill>
              </a:rPr>
              <a:t>=  </a:t>
            </a:r>
            <a:endParaRPr lang="en-US" b="0">
              <a:solidFill>
                <a:schemeClr val="bg2"/>
              </a:solidFill>
            </a:endParaRPr>
          </a:p>
        </p:txBody>
      </p:sp>
      <p:pic>
        <p:nvPicPr>
          <p:cNvPr id="543751" name="Picture 7"/>
          <p:cNvPicPr>
            <a:picLocks noChangeAspect="1" noChangeArrowheads="1"/>
          </p:cNvPicPr>
          <p:nvPr/>
        </p:nvPicPr>
        <p:blipFill>
          <a:blip r:embed="rId3"/>
          <a:srcRect/>
          <a:stretch>
            <a:fillRect/>
          </a:stretch>
        </p:blipFill>
        <p:spPr bwMode="auto">
          <a:xfrm>
            <a:off x="4800600" y="3124200"/>
            <a:ext cx="3441700" cy="1465263"/>
          </a:xfrm>
          <a:prstGeom prst="rect">
            <a:avLst/>
          </a:prstGeom>
          <a:noFill/>
          <a:ln w="50800">
            <a:solidFill>
              <a:schemeClr val="accent2"/>
            </a:solidFill>
            <a:miter lim="800000"/>
            <a:headEnd/>
            <a:tailEnd/>
          </a:ln>
        </p:spPr>
      </p:pic>
      <p:sp>
        <p:nvSpPr>
          <p:cNvPr id="210952" name="Text Box 8"/>
          <p:cNvSpPr txBox="1">
            <a:spLocks noChangeArrowheads="1"/>
          </p:cNvSpPr>
          <p:nvPr/>
        </p:nvSpPr>
        <p:spPr bwMode="auto">
          <a:xfrm>
            <a:off x="2819400" y="3657600"/>
            <a:ext cx="1844675"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(not </a:t>
            </a:r>
            <a:r>
              <a:rPr lang="en-US" b="0">
                <a:solidFill>
                  <a:schemeClr val="bg2"/>
                </a:solidFill>
              </a:rPr>
              <a:t>k</a:t>
            </a:r>
            <a:r>
              <a:rPr lang="en-US" b="0">
                <a:solidFill>
                  <a:schemeClr val="accent2"/>
                </a:solidFill>
              </a:rPr>
              <a:t>oblins)</a:t>
            </a:r>
            <a:endParaRPr lang="en-US" b="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5794" name="Rectangle 2"/>
          <p:cNvSpPr>
            <a:spLocks noGrp="1" noChangeArrowheads="1"/>
          </p:cNvSpPr>
          <p:nvPr>
            <p:ph type="title" idx="4294967295"/>
          </p:nvPr>
        </p:nvSpPr>
        <p:spPr>
          <a:xfrm>
            <a:off x="685800" y="228600"/>
            <a:ext cx="7772400" cy="1143000"/>
          </a:xfrm>
          <a:noFill/>
        </p:spPr>
        <p:txBody>
          <a:bodyPr/>
          <a:lstStyle/>
          <a:p>
            <a:r>
              <a:rPr lang="en-US" sz="3600"/>
              <a:t>Some Terminology</a:t>
            </a:r>
          </a:p>
        </p:txBody>
      </p:sp>
      <p:sp>
        <p:nvSpPr>
          <p:cNvPr id="211971" name="Rectangle 3"/>
          <p:cNvSpPr>
            <a:spLocks noGrp="1" noChangeArrowheads="1"/>
          </p:cNvSpPr>
          <p:nvPr>
            <p:ph type="body" idx="4294967295"/>
          </p:nvPr>
        </p:nvSpPr>
        <p:spPr>
          <a:xfrm>
            <a:off x="304800" y="1295400"/>
            <a:ext cx="8610600" cy="5257800"/>
          </a:xfrm>
        </p:spPr>
        <p:txBody>
          <a:bodyPr/>
          <a:lstStyle/>
          <a:p>
            <a:pPr>
              <a:buFontTx/>
              <a:buNone/>
            </a:pPr>
            <a:r>
              <a:rPr lang="en-US" sz="2400">
                <a:solidFill>
                  <a:srgbClr val="B3129A"/>
                </a:solidFill>
              </a:rPr>
              <a:t>Syntax</a:t>
            </a:r>
            <a:r>
              <a:rPr lang="en-US" sz="2400"/>
              <a:t>: system for combining words into sentences</a:t>
            </a:r>
          </a:p>
          <a:p>
            <a:pPr>
              <a:buFontTx/>
              <a:buNone/>
            </a:pPr>
            <a:r>
              <a:rPr lang="en-US" sz="2400"/>
              <a:t>	</a:t>
            </a:r>
          </a:p>
          <a:p>
            <a:pPr>
              <a:buFontTx/>
              <a:buNone/>
            </a:pPr>
            <a:endParaRPr lang="en-US" sz="2400"/>
          </a:p>
          <a:p>
            <a:pPr>
              <a:buFontTx/>
              <a:buNone/>
            </a:pPr>
            <a:endParaRPr lang="en-US" sz="2400">
              <a:solidFill>
                <a:schemeClr val="accent2"/>
              </a:solidFill>
            </a:endParaRPr>
          </a:p>
          <a:p>
            <a:pPr>
              <a:buFontTx/>
              <a:buNone/>
            </a:pPr>
            <a:r>
              <a:rPr lang="en-US" sz="2400">
                <a:solidFill>
                  <a:schemeClr val="accent1"/>
                </a:solidFill>
              </a:rPr>
              <a:t>Pragmatics</a:t>
            </a:r>
            <a:r>
              <a:rPr lang="en-US" sz="2400"/>
              <a:t>: knowledge of language use</a:t>
            </a:r>
          </a:p>
          <a:p>
            <a:pPr>
              <a:buFontTx/>
              <a:buNone/>
            </a:pPr>
            <a:endParaRPr lang="en-US" sz="2400"/>
          </a:p>
          <a:p>
            <a:pPr>
              <a:buFontTx/>
              <a:buNone/>
            </a:pPr>
            <a:endParaRPr lang="en-US" sz="2400">
              <a:solidFill>
                <a:schemeClr val="accent2"/>
              </a:solidFill>
            </a:endParaRPr>
          </a:p>
          <a:p>
            <a:pPr>
              <a:buFontTx/>
              <a:buNone/>
            </a:pPr>
            <a:endParaRPr lang="en-US" sz="2400"/>
          </a:p>
          <a:p>
            <a:pPr>
              <a:buFontTx/>
              <a:buNone/>
            </a:pPr>
            <a:endParaRPr lang="en-US" sz="2400"/>
          </a:p>
          <a:p>
            <a:pPr>
              <a:buFontTx/>
              <a:buNone/>
            </a:pPr>
            <a:endParaRPr lang="en-US" sz="2400"/>
          </a:p>
        </p:txBody>
      </p:sp>
      <p:sp>
        <p:nvSpPr>
          <p:cNvPr id="211972" name="Text Box 4"/>
          <p:cNvSpPr txBox="1">
            <a:spLocks noChangeArrowheads="1"/>
          </p:cNvSpPr>
          <p:nvPr/>
        </p:nvSpPr>
        <p:spPr bwMode="auto">
          <a:xfrm>
            <a:off x="2667000" y="1828800"/>
            <a:ext cx="2997200" cy="457200"/>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rPr>
              <a:t>Goblins like children</a:t>
            </a:r>
            <a:r>
              <a:rPr lang="en-US" b="0">
                <a:solidFill>
                  <a:schemeClr val="bg2"/>
                </a:solidFill>
              </a:rPr>
              <a:t>.</a:t>
            </a:r>
          </a:p>
        </p:txBody>
      </p:sp>
      <p:sp>
        <p:nvSpPr>
          <p:cNvPr id="211973" name="Text Box 5"/>
          <p:cNvSpPr txBox="1">
            <a:spLocks noChangeArrowheads="1"/>
          </p:cNvSpPr>
          <p:nvPr/>
        </p:nvSpPr>
        <p:spPr bwMode="auto">
          <a:xfrm>
            <a:off x="228600" y="4114800"/>
            <a:ext cx="8688388" cy="1187450"/>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rPr>
              <a:t>Don’t goblins like children?</a:t>
            </a:r>
            <a:r>
              <a:rPr lang="en-US" b="0">
                <a:solidFill>
                  <a:schemeClr val="bg2"/>
                </a:solidFill>
              </a:rPr>
              <a:t> </a:t>
            </a:r>
            <a:r>
              <a:rPr lang="en-US" b="0"/>
              <a:t>= surprise if the answer is</a:t>
            </a:r>
            <a:r>
              <a:rPr lang="en-US" b="0">
                <a:solidFill>
                  <a:schemeClr val="bg2"/>
                </a:solidFill>
              </a:rPr>
              <a:t> </a:t>
            </a:r>
            <a:r>
              <a:rPr lang="en-US" b="0"/>
              <a:t>‘no’</a:t>
            </a:r>
          </a:p>
          <a:p>
            <a:r>
              <a:rPr lang="en-US" b="0"/>
              <a:t>(expectation is that the answer is ‘yes’)</a:t>
            </a:r>
          </a:p>
          <a:p>
            <a:r>
              <a:rPr lang="en-US" b="0"/>
              <a:t>Use this question format to show expectation of a ‘yes’ answer.</a:t>
            </a:r>
            <a:endParaRPr lang="en-US" b="0">
              <a:solidFill>
                <a:schemeClr val="bg2"/>
              </a:solidFill>
            </a:endParaRPr>
          </a:p>
        </p:txBody>
      </p:sp>
      <p:pic>
        <p:nvPicPr>
          <p:cNvPr id="545798" name="Picture 6"/>
          <p:cNvPicPr>
            <a:picLocks noChangeAspect="1" noChangeArrowheads="1"/>
          </p:cNvPicPr>
          <p:nvPr/>
        </p:nvPicPr>
        <p:blipFill>
          <a:blip r:embed="rId3"/>
          <a:srcRect/>
          <a:stretch>
            <a:fillRect/>
          </a:stretch>
        </p:blipFill>
        <p:spPr bwMode="auto">
          <a:xfrm>
            <a:off x="6477000" y="1828800"/>
            <a:ext cx="2209800" cy="216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Rectangle 9"/>
          <p:cNvSpPr>
            <a:spLocks noGrp="1" noChangeArrowheads="1"/>
          </p:cNvSpPr>
          <p:nvPr>
            <p:ph type="title" idx="4294967295"/>
          </p:nvPr>
        </p:nvSpPr>
        <p:spPr>
          <a:xfrm>
            <a:off x="685800" y="152400"/>
            <a:ext cx="7772400" cy="1143000"/>
          </a:xfrm>
          <a:noFill/>
        </p:spPr>
        <p:txBody>
          <a:bodyPr/>
          <a:lstStyle/>
          <a:p>
            <a:r>
              <a:rPr lang="en-US" sz="3200"/>
              <a:t>Kids Do Amazing Things</a:t>
            </a:r>
          </a:p>
        </p:txBody>
      </p:sp>
      <p:sp>
        <p:nvSpPr>
          <p:cNvPr id="9226" name="Rectangle 10"/>
          <p:cNvSpPr>
            <a:spLocks noGrp="1" noChangeArrowheads="1"/>
          </p:cNvSpPr>
          <p:nvPr>
            <p:ph type="body" idx="4294967295"/>
          </p:nvPr>
        </p:nvSpPr>
        <p:spPr>
          <a:xfrm>
            <a:off x="0" y="1219200"/>
            <a:ext cx="9144000" cy="4800600"/>
          </a:xfrm>
        </p:spPr>
        <p:txBody>
          <a:bodyPr/>
          <a:lstStyle/>
          <a:p>
            <a:pPr>
              <a:lnSpc>
                <a:spcPct val="90000"/>
              </a:lnSpc>
              <a:buFontTx/>
              <a:buNone/>
            </a:pPr>
            <a:r>
              <a:rPr lang="en-US" sz="2400"/>
              <a:t>Much of the linguistic system is already known by age 3.</a:t>
            </a:r>
          </a:p>
          <a:p>
            <a:pPr>
              <a:lnSpc>
                <a:spcPct val="90000"/>
              </a:lnSpc>
              <a:buFontTx/>
              <a:buNone/>
            </a:pPr>
            <a:endParaRPr lang="en-US" sz="2400"/>
          </a:p>
          <a:p>
            <a:pPr>
              <a:lnSpc>
                <a:spcPct val="90000"/>
              </a:lnSpc>
              <a:buFontTx/>
              <a:buNone/>
            </a:pPr>
            <a:endParaRPr lang="en-US" sz="2400"/>
          </a:p>
          <a:p>
            <a:pPr>
              <a:lnSpc>
                <a:spcPct val="90000"/>
              </a:lnSpc>
              <a:buFontTx/>
              <a:buNone/>
            </a:pPr>
            <a:r>
              <a:rPr lang="en-US" sz="2400"/>
              <a:t>					…when kids can’t tie their own shoes </a:t>
            </a:r>
          </a:p>
          <a:p>
            <a:pPr>
              <a:lnSpc>
                <a:spcPct val="90000"/>
              </a:lnSpc>
              <a:buFontTx/>
              <a:buNone/>
            </a:pPr>
            <a:r>
              <a:rPr lang="en-US" sz="2400"/>
              <a:t>						or reliably recognize “4”.</a:t>
            </a:r>
          </a:p>
          <a:p>
            <a:pPr>
              <a:lnSpc>
                <a:spcPct val="90000"/>
              </a:lnSpc>
              <a:buFontTx/>
              <a:buNone/>
            </a:pPr>
            <a:endParaRPr lang="en-US" sz="2400"/>
          </a:p>
          <a:p>
            <a:pPr>
              <a:lnSpc>
                <a:spcPct val="90000"/>
              </a:lnSpc>
              <a:buFontTx/>
              <a:buNone/>
            </a:pPr>
            <a:endParaRPr lang="en-US" sz="2400"/>
          </a:p>
          <a:p>
            <a:pPr>
              <a:lnSpc>
                <a:spcPct val="90000"/>
              </a:lnSpc>
              <a:buFontTx/>
              <a:buNone/>
            </a:pPr>
            <a:r>
              <a:rPr lang="en-US" sz="2400"/>
              <a:t>What kids are doing: extracting patterns and making generalizations from the surrounding data </a:t>
            </a:r>
            <a:r>
              <a:rPr lang="en-US" sz="2400">
                <a:solidFill>
                  <a:schemeClr val="tx2"/>
                </a:solidFill>
              </a:rPr>
              <a:t>mostly</a:t>
            </a:r>
            <a:r>
              <a:rPr lang="en-US" sz="2400"/>
              <a:t> </a:t>
            </a:r>
            <a:r>
              <a:rPr lang="en-US" sz="2400">
                <a:solidFill>
                  <a:schemeClr val="tx2"/>
                </a:solidFill>
              </a:rPr>
              <a:t>without explicit instruction</a:t>
            </a:r>
            <a:r>
              <a:rPr lang="en-US" sz="2400"/>
              <a:t>.</a:t>
            </a:r>
          </a:p>
          <a:p>
            <a:pPr>
              <a:lnSpc>
                <a:spcPct val="90000"/>
              </a:lnSpc>
              <a:buFontTx/>
              <a:buNone/>
            </a:pPr>
            <a:endParaRPr lang="en-US" sz="2400"/>
          </a:p>
          <a:p>
            <a:pPr>
              <a:lnSpc>
                <a:spcPct val="90000"/>
              </a:lnSpc>
              <a:buFontTx/>
              <a:buNone/>
            </a:pPr>
            <a:r>
              <a:rPr lang="en-US" sz="2400"/>
              <a:t>	Terminology: Patterns or “rules” of language = </a:t>
            </a:r>
            <a:r>
              <a:rPr lang="en-US" sz="2400">
                <a:solidFill>
                  <a:schemeClr val="bg2"/>
                </a:solidFill>
              </a:rPr>
              <a:t>grammar</a:t>
            </a:r>
          </a:p>
        </p:txBody>
      </p:sp>
      <p:pic>
        <p:nvPicPr>
          <p:cNvPr id="547844" name="Picture 11"/>
          <p:cNvPicPr>
            <a:picLocks noChangeAspect="1" noChangeArrowheads="1"/>
          </p:cNvPicPr>
          <p:nvPr/>
        </p:nvPicPr>
        <p:blipFill>
          <a:blip r:embed="rId3"/>
          <a:srcRect/>
          <a:stretch>
            <a:fillRect/>
          </a:stretch>
        </p:blipFill>
        <p:spPr bwMode="auto">
          <a:xfrm>
            <a:off x="685800" y="1828800"/>
            <a:ext cx="2133600"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10245" name="Rectangle 5"/>
          <p:cNvSpPr>
            <a:spLocks noGrp="1" noChangeArrowheads="1"/>
          </p:cNvSpPr>
          <p:nvPr>
            <p:ph type="body" idx="1"/>
          </p:nvPr>
        </p:nvSpPr>
        <p:spPr>
          <a:xfrm>
            <a:off x="228600" y="1600200"/>
            <a:ext cx="7772400" cy="4114800"/>
          </a:xfrm>
          <a:noFill/>
          <a:ln/>
        </p:spPr>
        <p:txBody>
          <a:bodyPr/>
          <a:lstStyle/>
          <a:p>
            <a:pPr>
              <a:buFontTx/>
              <a:buNone/>
            </a:pPr>
            <a:r>
              <a:rPr lang="en-US" sz="2000"/>
              <a:t>Here are some cards - they have some salient properties associated with them: number of items, shape of items, color of items, fill of items.</a:t>
            </a:r>
          </a:p>
          <a:p>
            <a:pPr>
              <a:buFontTx/>
              <a:buNone/>
            </a:pPr>
            <a:endParaRPr lang="en-US" sz="2000"/>
          </a:p>
          <a:p>
            <a:pPr>
              <a:buFontTx/>
              <a:buNone/>
            </a:pPr>
            <a:endParaRPr lang="en-US" sz="2000"/>
          </a:p>
        </p:txBody>
      </p:sp>
      <p:pic>
        <p:nvPicPr>
          <p:cNvPr id="10246" name="Picture 6"/>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10247" name="Picture 7"/>
          <p:cNvPicPr>
            <a:picLocks noChangeAspect="1" noChangeArrowheads="1"/>
          </p:cNvPicPr>
          <p:nvPr/>
        </p:nvPicPr>
        <p:blipFill>
          <a:blip r:embed="rId4"/>
          <a:srcRect/>
          <a:stretch>
            <a:fillRect/>
          </a:stretch>
        </p:blipFill>
        <p:spPr bwMode="auto">
          <a:xfrm>
            <a:off x="914400" y="2971800"/>
            <a:ext cx="1219200" cy="825500"/>
          </a:xfrm>
          <a:prstGeom prst="rect">
            <a:avLst/>
          </a:prstGeom>
          <a:noFill/>
          <a:ln w="9525">
            <a:noFill/>
            <a:miter lim="800000"/>
            <a:headEnd/>
            <a:tailEnd/>
          </a:ln>
          <a:effectLst/>
        </p:spPr>
      </p:pic>
      <p:pic>
        <p:nvPicPr>
          <p:cNvPr id="10248" name="Picture 8"/>
          <p:cNvPicPr>
            <a:picLocks noChangeAspect="1" noChangeArrowheads="1"/>
          </p:cNvPicPr>
          <p:nvPr/>
        </p:nvPicPr>
        <p:blipFill>
          <a:blip r:embed="rId5"/>
          <a:srcRect/>
          <a:stretch>
            <a:fillRect/>
          </a:stretch>
        </p:blipFill>
        <p:spPr bwMode="auto">
          <a:xfrm>
            <a:off x="2514600" y="3352800"/>
            <a:ext cx="1219200" cy="863600"/>
          </a:xfrm>
          <a:prstGeom prst="rect">
            <a:avLst/>
          </a:prstGeom>
          <a:noFill/>
          <a:ln w="9525">
            <a:noFill/>
            <a:miter lim="800000"/>
            <a:headEnd/>
            <a:tailEnd/>
          </a:ln>
          <a:effectLst/>
        </p:spPr>
      </p:pic>
      <p:pic>
        <p:nvPicPr>
          <p:cNvPr id="10249" name="Picture 9"/>
          <p:cNvPicPr>
            <a:picLocks noChangeAspect="1" noChangeArrowheads="1"/>
          </p:cNvPicPr>
          <p:nvPr/>
        </p:nvPicPr>
        <p:blipFill>
          <a:blip r:embed="rId6"/>
          <a:srcRect/>
          <a:stretch>
            <a:fillRect/>
          </a:stretch>
        </p:blipFill>
        <p:spPr bwMode="auto">
          <a:xfrm>
            <a:off x="3984625" y="2998788"/>
            <a:ext cx="1168400" cy="863600"/>
          </a:xfrm>
          <a:prstGeom prst="rect">
            <a:avLst/>
          </a:prstGeom>
          <a:noFill/>
          <a:ln w="9525">
            <a:noFill/>
            <a:miter lim="800000"/>
            <a:headEnd/>
            <a:tailEnd/>
          </a:ln>
          <a:effectLst/>
        </p:spPr>
      </p:pic>
      <p:pic>
        <p:nvPicPr>
          <p:cNvPr id="10250" name="Picture 10"/>
          <p:cNvPicPr>
            <a:picLocks noChangeAspect="1" noChangeArrowheads="1"/>
          </p:cNvPicPr>
          <p:nvPr/>
        </p:nvPicPr>
        <p:blipFill>
          <a:blip r:embed="rId7"/>
          <a:srcRect/>
          <a:stretch>
            <a:fillRect/>
          </a:stretch>
        </p:blipFill>
        <p:spPr bwMode="auto">
          <a:xfrm>
            <a:off x="5638800" y="3429000"/>
            <a:ext cx="1168400" cy="787400"/>
          </a:xfrm>
          <a:prstGeom prst="rect">
            <a:avLst/>
          </a:prstGeom>
          <a:noFill/>
          <a:ln w="9525">
            <a:noFill/>
            <a:miter lim="800000"/>
            <a:headEnd/>
            <a:tailEnd/>
          </a:ln>
          <a:effectLst/>
        </p:spPr>
      </p:pic>
      <p:pic>
        <p:nvPicPr>
          <p:cNvPr id="10251" name="Picture 11"/>
          <p:cNvPicPr>
            <a:picLocks noChangeAspect="1" noChangeArrowheads="1"/>
          </p:cNvPicPr>
          <p:nvPr/>
        </p:nvPicPr>
        <p:blipFill>
          <a:blip r:embed="rId8"/>
          <a:srcRect/>
          <a:stretch>
            <a:fillRect/>
          </a:stretch>
        </p:blipFill>
        <p:spPr bwMode="auto">
          <a:xfrm>
            <a:off x="1219200" y="4495800"/>
            <a:ext cx="1143000" cy="787400"/>
          </a:xfrm>
          <a:prstGeom prst="rect">
            <a:avLst/>
          </a:prstGeom>
          <a:noFill/>
          <a:ln w="9525">
            <a:noFill/>
            <a:miter lim="800000"/>
            <a:headEnd/>
            <a:tailEnd/>
          </a:ln>
          <a:effectLst/>
        </p:spPr>
      </p:pic>
      <p:pic>
        <p:nvPicPr>
          <p:cNvPr id="10252" name="Picture 12"/>
          <p:cNvPicPr>
            <a:picLocks noChangeAspect="1" noChangeArrowheads="1"/>
          </p:cNvPicPr>
          <p:nvPr/>
        </p:nvPicPr>
        <p:blipFill>
          <a:blip r:embed="rId9"/>
          <a:srcRect/>
          <a:stretch>
            <a:fillRect/>
          </a:stretch>
        </p:blipFill>
        <p:spPr bwMode="auto">
          <a:xfrm>
            <a:off x="6858000" y="4495800"/>
            <a:ext cx="1143000" cy="787400"/>
          </a:xfrm>
          <a:prstGeom prst="rect">
            <a:avLst/>
          </a:prstGeom>
          <a:noFill/>
          <a:ln w="9525">
            <a:noFill/>
            <a:miter lim="800000"/>
            <a:headEnd/>
            <a:tailEnd/>
          </a:ln>
          <a:effectLst/>
        </p:spPr>
      </p:pic>
      <p:pic>
        <p:nvPicPr>
          <p:cNvPr id="10253" name="Picture 13"/>
          <p:cNvPicPr>
            <a:picLocks noChangeAspect="1" noChangeArrowheads="1"/>
          </p:cNvPicPr>
          <p:nvPr/>
        </p:nvPicPr>
        <p:blipFill>
          <a:blip r:embed="rId10"/>
          <a:srcRect/>
          <a:stretch>
            <a:fillRect/>
          </a:stretch>
        </p:blipFill>
        <p:spPr bwMode="auto">
          <a:xfrm>
            <a:off x="2971800" y="4953000"/>
            <a:ext cx="1143000" cy="787400"/>
          </a:xfrm>
          <a:prstGeom prst="rect">
            <a:avLst/>
          </a:prstGeom>
          <a:noFill/>
          <a:ln w="9525">
            <a:noFill/>
            <a:miter lim="800000"/>
            <a:headEnd/>
            <a:tailEnd/>
          </a:ln>
          <a:effectLst/>
        </p:spPr>
      </p:pic>
      <p:pic>
        <p:nvPicPr>
          <p:cNvPr id="10254" name="Picture 14"/>
          <p:cNvPicPr>
            <a:picLocks noChangeAspect="1" noChangeArrowheads="1"/>
          </p:cNvPicPr>
          <p:nvPr/>
        </p:nvPicPr>
        <p:blipFill>
          <a:blip r:embed="rId11"/>
          <a:srcRect/>
          <a:stretch>
            <a:fillRect/>
          </a:stretch>
        </p:blipFill>
        <p:spPr bwMode="auto">
          <a:xfrm>
            <a:off x="4191000" y="4038600"/>
            <a:ext cx="1206500" cy="774700"/>
          </a:xfrm>
          <a:prstGeom prst="rect">
            <a:avLst/>
          </a:prstGeom>
          <a:noFill/>
          <a:ln w="9525">
            <a:noFill/>
            <a:miter lim="800000"/>
            <a:headEnd/>
            <a:tailEnd/>
          </a:ln>
          <a:effectLst/>
        </p:spPr>
      </p:pic>
      <p:pic>
        <p:nvPicPr>
          <p:cNvPr id="10255" name="Picture 15"/>
          <p:cNvPicPr>
            <a:picLocks noChangeAspect="1" noChangeArrowheads="1"/>
          </p:cNvPicPr>
          <p:nvPr/>
        </p:nvPicPr>
        <p:blipFill>
          <a:blip r:embed="rId12"/>
          <a:srcRect/>
          <a:stretch>
            <a:fillRect/>
          </a:stretch>
        </p:blipFill>
        <p:spPr bwMode="auto">
          <a:xfrm>
            <a:off x="5105400" y="5181600"/>
            <a:ext cx="1206500" cy="774700"/>
          </a:xfrm>
          <a:prstGeom prst="rect">
            <a:avLst/>
          </a:prstGeom>
          <a:noFill/>
          <a:ln w="9525">
            <a:noFill/>
            <a:miter lim="800000"/>
            <a:headEnd/>
            <a:tailEnd/>
          </a:ln>
          <a:effectLst/>
        </p:spPr>
      </p:pic>
      <p:pic>
        <p:nvPicPr>
          <p:cNvPr id="10256" name="Picture 16"/>
          <p:cNvPicPr>
            <a:picLocks noChangeAspect="1" noChangeArrowheads="1"/>
          </p:cNvPicPr>
          <p:nvPr/>
        </p:nvPicPr>
        <p:blipFill>
          <a:blip r:embed="rId13"/>
          <a:srcRect/>
          <a:stretch>
            <a:fillRect/>
          </a:stretch>
        </p:blipFill>
        <p:spPr bwMode="auto">
          <a:xfrm>
            <a:off x="7010400" y="2590800"/>
            <a:ext cx="1206500" cy="774700"/>
          </a:xfrm>
          <a:prstGeom prst="rect">
            <a:avLst/>
          </a:prstGeom>
          <a:noFill/>
          <a:ln w="9525">
            <a:noFill/>
            <a:miter lim="800000"/>
            <a:headEnd/>
            <a:tailEnd/>
          </a:ln>
          <a:effectLst/>
        </p:spPr>
      </p:pic>
      <p:pic>
        <p:nvPicPr>
          <p:cNvPr id="10257" name="Picture 17"/>
          <p:cNvPicPr>
            <a:picLocks noChangeAspect="1" noChangeArrowheads="1"/>
          </p:cNvPicPr>
          <p:nvPr/>
        </p:nvPicPr>
        <p:blipFill>
          <a:blip r:embed="rId14"/>
          <a:srcRect/>
          <a:stretch>
            <a:fillRect/>
          </a:stretch>
        </p:blipFill>
        <p:spPr bwMode="auto">
          <a:xfrm>
            <a:off x="533400" y="5562600"/>
            <a:ext cx="1206500" cy="774700"/>
          </a:xfrm>
          <a:prstGeom prst="rect">
            <a:avLst/>
          </a:prstGeom>
          <a:noFill/>
          <a:ln w="9525">
            <a:noFill/>
            <a:miter lim="800000"/>
            <a:headEnd/>
            <a:tailEnd/>
          </a:ln>
          <a:effectLst/>
        </p:spPr>
      </p:pic>
      <p:pic>
        <p:nvPicPr>
          <p:cNvPr id="10258" name="Picture 18"/>
          <p:cNvPicPr>
            <a:picLocks noChangeAspect="1" noChangeArrowheads="1"/>
          </p:cNvPicPr>
          <p:nvPr/>
        </p:nvPicPr>
        <p:blipFill>
          <a:blip r:embed="rId15"/>
          <a:srcRect/>
          <a:stretch>
            <a:fillRect/>
          </a:stretch>
        </p:blipFill>
        <p:spPr bwMode="auto">
          <a:xfrm>
            <a:off x="7086600" y="5638800"/>
            <a:ext cx="1206500" cy="787400"/>
          </a:xfrm>
          <a:prstGeom prst="rect">
            <a:avLst/>
          </a:prstGeom>
          <a:noFill/>
          <a:ln w="9525">
            <a:noFill/>
            <a:miter lim="800000"/>
            <a:headEnd/>
            <a:tailEnd/>
          </a:ln>
          <a:effectLst/>
        </p:spPr>
      </p:pic>
      <p:pic>
        <p:nvPicPr>
          <p:cNvPr id="10259" name="Picture 19"/>
          <p:cNvPicPr>
            <a:picLocks noChangeAspect="1" noChangeArrowheads="1"/>
          </p:cNvPicPr>
          <p:nvPr/>
        </p:nvPicPr>
        <p:blipFill>
          <a:blip r:embed="rId16"/>
          <a:srcRect/>
          <a:stretch>
            <a:fillRect/>
          </a:stretch>
        </p:blipFill>
        <p:spPr bwMode="auto">
          <a:xfrm>
            <a:off x="3733800" y="5867400"/>
            <a:ext cx="1219200" cy="77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428"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359429" name="Rectangle 5"/>
          <p:cNvSpPr>
            <a:spLocks noGrp="1" noChangeArrowheads="1"/>
          </p:cNvSpPr>
          <p:nvPr>
            <p:ph type="body" idx="1"/>
          </p:nvPr>
        </p:nvSpPr>
        <p:spPr>
          <a:xfrm>
            <a:off x="0" y="1066800"/>
            <a:ext cx="9144000" cy="2743200"/>
          </a:xfrm>
          <a:noFill/>
          <a:ln/>
        </p:spPr>
        <p:txBody>
          <a:bodyPr/>
          <a:lstStyle/>
          <a:p>
            <a:pPr>
              <a:lnSpc>
                <a:spcPct val="90000"/>
              </a:lnSpc>
              <a:buFontTx/>
              <a:buNone/>
            </a:pPr>
            <a:r>
              <a:rPr lang="en-US" sz="2400"/>
              <a:t>Class web page:</a:t>
            </a:r>
          </a:p>
          <a:p>
            <a:pPr>
              <a:lnSpc>
                <a:spcPct val="90000"/>
              </a:lnSpc>
              <a:buFontTx/>
              <a:buNone/>
            </a:pPr>
            <a:r>
              <a:rPr lang="en-US" sz="2000">
                <a:solidFill>
                  <a:schemeClr val="folHlink"/>
                </a:solidFill>
              </a:rPr>
              <a:t>http://www.socsci.uci.edu/~lpearl/courses/psych156A_2012spring/index.html</a:t>
            </a:r>
            <a:endParaRPr lang="en-US" sz="2400"/>
          </a:p>
          <a:p>
            <a:pPr>
              <a:lnSpc>
                <a:spcPct val="90000"/>
              </a:lnSpc>
              <a:buFontTx/>
              <a:buNone/>
            </a:pPr>
            <a:endParaRPr lang="en-US" sz="2400"/>
          </a:p>
          <a:p>
            <a:pPr>
              <a:lnSpc>
                <a:spcPct val="90000"/>
              </a:lnSpc>
              <a:buFontTx/>
              <a:buNone/>
            </a:pPr>
            <a:r>
              <a:rPr lang="en-US" sz="2400"/>
              <a:t>	Accessible from EEE, as well.  Contains overview (including office hours), schedule, readings, course assignments, and grading policies.  </a:t>
            </a:r>
          </a:p>
          <a:p>
            <a:pPr>
              <a:lnSpc>
                <a:spcPct val="90000"/>
              </a:lnSpc>
              <a:buFontTx/>
              <a:buNone/>
            </a:pPr>
            <a:endParaRPr lang="en-US" sz="2400"/>
          </a:p>
        </p:txBody>
      </p:sp>
      <p:pic>
        <p:nvPicPr>
          <p:cNvPr id="359430"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a:effectLst/>
        </p:spPr>
      </p:pic>
      <p:pic>
        <p:nvPicPr>
          <p:cNvPr id="359436" name="Picture 12"/>
          <p:cNvPicPr>
            <a:picLocks noChangeAspect="1" noChangeArrowheads="1"/>
          </p:cNvPicPr>
          <p:nvPr/>
        </p:nvPicPr>
        <p:blipFill>
          <a:blip r:embed="rId4"/>
          <a:srcRect/>
          <a:stretch>
            <a:fillRect/>
          </a:stretch>
        </p:blipFill>
        <p:spPr bwMode="auto">
          <a:xfrm>
            <a:off x="304800" y="3733800"/>
            <a:ext cx="8686800" cy="274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noFill/>
          <a:ln/>
        </p:spPr>
        <p:txBody>
          <a:bodyPr/>
          <a:lstStyle/>
          <a:p>
            <a:pPr>
              <a:buFontTx/>
              <a:buNone/>
            </a:pPr>
            <a:r>
              <a:rPr lang="en-US" sz="2000"/>
              <a:t>Task: Find Sets.  </a:t>
            </a:r>
          </a:p>
          <a:p>
            <a:pPr>
              <a:buFontTx/>
              <a:buNone/>
            </a:pPr>
            <a:endParaRPr lang="en-US" sz="2000"/>
          </a:p>
          <a:p>
            <a:pPr>
              <a:buFontTx/>
              <a:buNone/>
            </a:pPr>
            <a:r>
              <a:rPr lang="en-US" sz="2000"/>
              <a:t>Here’s one:</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r>
              <a:rPr lang="en-US" sz="2000"/>
              <a:t>What generalizations might you make about Sets?</a:t>
            </a:r>
          </a:p>
          <a:p>
            <a:pPr>
              <a:buFontTx/>
              <a:buNone/>
            </a:pPr>
            <a:endParaRPr lang="en-US" sz="2000"/>
          </a:p>
          <a:p>
            <a:pPr>
              <a:buFontTx/>
              <a:buNone/>
            </a:pPr>
            <a:endParaRPr lang="en-US" sz="2000"/>
          </a:p>
        </p:txBody>
      </p:sp>
      <p:pic>
        <p:nvPicPr>
          <p:cNvPr id="12291" name="Picture 3"/>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2133600" y="3352800"/>
            <a:ext cx="1143000" cy="787400"/>
          </a:xfrm>
          <a:prstGeom prst="rect">
            <a:avLst/>
          </a:prstGeom>
          <a:noFill/>
          <a:ln w="9525">
            <a:noFill/>
            <a:miter lim="800000"/>
            <a:headEnd/>
            <a:tailEnd/>
          </a:ln>
          <a:effectLst/>
        </p:spPr>
      </p:pic>
      <p:pic>
        <p:nvPicPr>
          <p:cNvPr id="12293" name="Picture 5"/>
          <p:cNvPicPr>
            <a:picLocks noChangeAspect="1" noChangeArrowheads="1"/>
          </p:cNvPicPr>
          <p:nvPr/>
        </p:nvPicPr>
        <p:blipFill>
          <a:blip r:embed="rId5"/>
          <a:srcRect/>
          <a:stretch>
            <a:fillRect/>
          </a:stretch>
        </p:blipFill>
        <p:spPr bwMode="auto">
          <a:xfrm>
            <a:off x="3505200" y="3352800"/>
            <a:ext cx="1206500" cy="787400"/>
          </a:xfrm>
          <a:prstGeom prst="rect">
            <a:avLst/>
          </a:prstGeom>
          <a:noFill/>
          <a:ln w="9525">
            <a:noFill/>
            <a:miter lim="800000"/>
            <a:headEnd/>
            <a:tailEnd/>
          </a:ln>
          <a:effectLst/>
        </p:spPr>
      </p:pic>
      <p:pic>
        <p:nvPicPr>
          <p:cNvPr id="12294" name="Picture 6"/>
          <p:cNvPicPr>
            <a:picLocks noChangeAspect="1" noChangeArrowheads="1"/>
          </p:cNvPicPr>
          <p:nvPr/>
        </p:nvPicPr>
        <p:blipFill>
          <a:blip r:embed="rId6"/>
          <a:srcRect/>
          <a:stretch>
            <a:fillRect/>
          </a:stretch>
        </p:blipFill>
        <p:spPr bwMode="auto">
          <a:xfrm>
            <a:off x="762000" y="3352800"/>
            <a:ext cx="1219200" cy="774700"/>
          </a:xfrm>
          <a:prstGeom prst="rect">
            <a:avLst/>
          </a:prstGeom>
          <a:noFill/>
          <a:ln w="9525">
            <a:noFill/>
            <a:miter lim="800000"/>
            <a:headEnd/>
            <a:tailEnd/>
          </a:ln>
          <a:effectLst/>
        </p:spPr>
      </p:pic>
      <p:sp>
        <p:nvSpPr>
          <p:cNvPr id="12295" name="Rectangle 7"/>
          <p:cNvSpPr>
            <a:spLocks noGrp="1" noChangeArrowheads="1"/>
          </p:cNvSpPr>
          <p:nvPr>
            <p:ph type="title"/>
          </p:nvPr>
        </p:nvSpPr>
        <p:spPr>
          <a:xfrm>
            <a:off x="0" y="0"/>
            <a:ext cx="5029200" cy="1143000"/>
          </a:xfrm>
          <a:noFill/>
          <a:ln/>
        </p:spPr>
        <p:txBody>
          <a:bodyPr/>
          <a:lstStyle/>
          <a:p>
            <a:r>
              <a:rPr lang="en-US" sz="3200"/>
              <a:t>A learning analogy: Set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8" name="Rectangle 4"/>
          <p:cNvSpPr>
            <a:spLocks noGrp="1" noChangeArrowheads="1"/>
          </p:cNvSpPr>
          <p:nvPr>
            <p:ph type="body" idx="1"/>
          </p:nvPr>
        </p:nvSpPr>
        <p:spPr>
          <a:xfrm>
            <a:off x="685800" y="1981200"/>
            <a:ext cx="7772400" cy="4648200"/>
          </a:xfrm>
          <a:noFill/>
          <a:ln/>
        </p:spPr>
        <p:txBody>
          <a:bodyPr/>
          <a:lstStyle/>
          <a:p>
            <a:pPr>
              <a:buFontTx/>
              <a:buNone/>
            </a:pPr>
            <a:r>
              <a:rPr lang="en-US" sz="2000"/>
              <a:t>Task: Find Sets.  </a:t>
            </a:r>
          </a:p>
          <a:p>
            <a:pPr>
              <a:buFontTx/>
              <a:buNone/>
            </a:pPr>
            <a:endParaRPr lang="en-US" sz="2000"/>
          </a:p>
          <a:p>
            <a:pPr>
              <a:buFontTx/>
              <a:buNone/>
            </a:pPr>
            <a:r>
              <a:rPr lang="en-US" sz="2000"/>
              <a:t>Here’s one:</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r>
              <a:rPr lang="en-US" sz="2000"/>
              <a:t>What generalizations might you make about Sets?</a:t>
            </a:r>
          </a:p>
          <a:p>
            <a:pPr>
              <a:buFontTx/>
              <a:buNone/>
            </a:pPr>
            <a:endParaRPr lang="en-US" sz="2000"/>
          </a:p>
          <a:p>
            <a:pPr>
              <a:buFontTx/>
              <a:buNone/>
            </a:pPr>
            <a:r>
              <a:rPr lang="en-US" sz="2000">
                <a:solidFill>
                  <a:schemeClr val="tx2"/>
                </a:solidFill>
              </a:rPr>
              <a:t>Set = all shapes, fills, and number of items the same?</a:t>
            </a:r>
            <a:endParaRPr lang="en-US" sz="2000"/>
          </a:p>
          <a:p>
            <a:pPr>
              <a:buFontTx/>
              <a:buNone/>
            </a:pPr>
            <a:endParaRPr lang="en-US" sz="2000"/>
          </a:p>
          <a:p>
            <a:pPr>
              <a:buFontTx/>
              <a:buNone/>
            </a:pPr>
            <a:endParaRPr lang="en-US" sz="2000"/>
          </a:p>
        </p:txBody>
      </p:sp>
      <p:pic>
        <p:nvPicPr>
          <p:cNvPr id="216069" name="Picture 5"/>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216070" name="Picture 6"/>
          <p:cNvPicPr>
            <a:picLocks noChangeAspect="1" noChangeArrowheads="1"/>
          </p:cNvPicPr>
          <p:nvPr/>
        </p:nvPicPr>
        <p:blipFill>
          <a:blip r:embed="rId4"/>
          <a:srcRect/>
          <a:stretch>
            <a:fillRect/>
          </a:stretch>
        </p:blipFill>
        <p:spPr bwMode="auto">
          <a:xfrm>
            <a:off x="2133600" y="3352800"/>
            <a:ext cx="1143000" cy="787400"/>
          </a:xfrm>
          <a:prstGeom prst="rect">
            <a:avLst/>
          </a:prstGeom>
          <a:noFill/>
          <a:ln w="9525">
            <a:noFill/>
            <a:miter lim="800000"/>
            <a:headEnd/>
            <a:tailEnd/>
          </a:ln>
          <a:effectLst/>
        </p:spPr>
      </p:pic>
      <p:pic>
        <p:nvPicPr>
          <p:cNvPr id="216071" name="Picture 7"/>
          <p:cNvPicPr>
            <a:picLocks noChangeAspect="1" noChangeArrowheads="1"/>
          </p:cNvPicPr>
          <p:nvPr/>
        </p:nvPicPr>
        <p:blipFill>
          <a:blip r:embed="rId5"/>
          <a:srcRect/>
          <a:stretch>
            <a:fillRect/>
          </a:stretch>
        </p:blipFill>
        <p:spPr bwMode="auto">
          <a:xfrm>
            <a:off x="3505200" y="3352800"/>
            <a:ext cx="1206500" cy="787400"/>
          </a:xfrm>
          <a:prstGeom prst="rect">
            <a:avLst/>
          </a:prstGeom>
          <a:noFill/>
          <a:ln w="9525">
            <a:noFill/>
            <a:miter lim="800000"/>
            <a:headEnd/>
            <a:tailEnd/>
          </a:ln>
          <a:effectLst/>
        </p:spPr>
      </p:pic>
      <p:pic>
        <p:nvPicPr>
          <p:cNvPr id="216072" name="Picture 8"/>
          <p:cNvPicPr>
            <a:picLocks noChangeAspect="1" noChangeArrowheads="1"/>
          </p:cNvPicPr>
          <p:nvPr/>
        </p:nvPicPr>
        <p:blipFill>
          <a:blip r:embed="rId6"/>
          <a:srcRect/>
          <a:stretch>
            <a:fillRect/>
          </a:stretch>
        </p:blipFill>
        <p:spPr bwMode="auto">
          <a:xfrm>
            <a:off x="762000" y="3352800"/>
            <a:ext cx="1219200" cy="774700"/>
          </a:xfrm>
          <a:prstGeom prst="rect">
            <a:avLst/>
          </a:prstGeom>
          <a:noFill/>
          <a:ln w="9525">
            <a:noFill/>
            <a:miter lim="800000"/>
            <a:headEnd/>
            <a:tailEnd/>
          </a:ln>
          <a:effectLst/>
        </p:spPr>
      </p:pic>
      <p:sp>
        <p:nvSpPr>
          <p:cNvPr id="216073" name="Rectangle 9"/>
          <p:cNvSpPr>
            <a:spLocks noGrp="1" noChangeArrowheads="1"/>
          </p:cNvSpPr>
          <p:nvPr>
            <p:ph type="title"/>
          </p:nvPr>
        </p:nvSpPr>
        <p:spPr>
          <a:xfrm>
            <a:off x="0" y="0"/>
            <a:ext cx="5029200" cy="1143000"/>
          </a:xfrm>
          <a:noFill/>
          <a:ln/>
        </p:spPr>
        <p:txBody>
          <a:bodyPr/>
          <a:lstStyle/>
          <a:p>
            <a:r>
              <a:rPr lang="en-US" sz="3200"/>
              <a:t>A learning analogy: Set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p:spPr>
        <p:txBody>
          <a:bodyPr/>
          <a:lstStyle/>
          <a:p>
            <a:pPr>
              <a:buFontTx/>
              <a:buNone/>
            </a:pPr>
            <a:r>
              <a:rPr lang="en-US" sz="2000"/>
              <a:t>Task: Find Sets.  </a:t>
            </a:r>
          </a:p>
          <a:p>
            <a:pPr>
              <a:buFontTx/>
              <a:buNone/>
            </a:pPr>
            <a:endParaRPr lang="en-US" sz="2000"/>
          </a:p>
          <a:p>
            <a:pPr>
              <a:buFontTx/>
              <a:buNone/>
            </a:pPr>
            <a:r>
              <a:rPr lang="en-US" sz="2000"/>
              <a:t>Here’s another one:</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r>
              <a:rPr lang="en-US" sz="2000"/>
              <a:t>Does this fit the generalization?</a:t>
            </a:r>
          </a:p>
          <a:p>
            <a:pPr>
              <a:buFontTx/>
              <a:buNone/>
            </a:pPr>
            <a:endParaRPr lang="en-US" sz="2000"/>
          </a:p>
          <a:p>
            <a:pPr>
              <a:buFontTx/>
              <a:buNone/>
            </a:pPr>
            <a:r>
              <a:rPr lang="en-US" sz="2000">
                <a:solidFill>
                  <a:schemeClr val="tx2"/>
                </a:solidFill>
              </a:rPr>
              <a:t>Set = all shapes, fills, and number of items the same?</a:t>
            </a:r>
            <a:endParaRPr lang="en-US" sz="2000"/>
          </a:p>
          <a:p>
            <a:pPr>
              <a:buFontTx/>
              <a:buNone/>
            </a:pPr>
            <a:endParaRPr lang="en-US" sz="2000"/>
          </a:p>
        </p:txBody>
      </p:sp>
      <p:pic>
        <p:nvPicPr>
          <p:cNvPr id="15363" name="Picture 3"/>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762000" y="3276600"/>
            <a:ext cx="1206500" cy="77470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a:srcRect/>
          <a:stretch>
            <a:fillRect/>
          </a:stretch>
        </p:blipFill>
        <p:spPr bwMode="auto">
          <a:xfrm>
            <a:off x="3886200" y="3276600"/>
            <a:ext cx="1206500" cy="774700"/>
          </a:xfrm>
          <a:prstGeom prst="rect">
            <a:avLst/>
          </a:prstGeom>
          <a:noFill/>
          <a:ln w="9525">
            <a:noFill/>
            <a:miter lim="800000"/>
            <a:headEnd/>
            <a:tailEnd/>
          </a:ln>
          <a:effectLst/>
        </p:spPr>
      </p:pic>
      <p:pic>
        <p:nvPicPr>
          <p:cNvPr id="15366" name="Picture 6"/>
          <p:cNvPicPr>
            <a:picLocks noChangeAspect="1" noChangeArrowheads="1"/>
          </p:cNvPicPr>
          <p:nvPr/>
        </p:nvPicPr>
        <p:blipFill>
          <a:blip r:embed="rId6"/>
          <a:srcRect/>
          <a:stretch>
            <a:fillRect/>
          </a:stretch>
        </p:blipFill>
        <p:spPr bwMode="auto">
          <a:xfrm>
            <a:off x="2286000" y="3276600"/>
            <a:ext cx="1206500" cy="774700"/>
          </a:xfrm>
          <a:prstGeom prst="rect">
            <a:avLst/>
          </a:prstGeom>
          <a:noFill/>
          <a:ln w="9525">
            <a:noFill/>
            <a:miter lim="800000"/>
            <a:headEnd/>
            <a:tailEnd/>
          </a:ln>
          <a:effectLst/>
        </p:spPr>
      </p:pic>
      <p:sp>
        <p:nvSpPr>
          <p:cNvPr id="15367" name="Rectangle 7"/>
          <p:cNvSpPr>
            <a:spLocks noGrp="1" noChangeArrowheads="1"/>
          </p:cNvSpPr>
          <p:nvPr>
            <p:ph type="title"/>
          </p:nvPr>
        </p:nvSpPr>
        <p:spPr>
          <a:xfrm>
            <a:off x="0" y="0"/>
            <a:ext cx="5029200" cy="1143000"/>
          </a:xfrm>
          <a:noFill/>
          <a:ln/>
        </p:spPr>
        <p:txBody>
          <a:bodyPr/>
          <a:lstStyle/>
          <a:p>
            <a:r>
              <a:rPr lang="en-US" sz="3200"/>
              <a:t>A learning analogy: Set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2" name="Rectangle 4"/>
          <p:cNvSpPr>
            <a:spLocks noGrp="1" noChangeArrowheads="1"/>
          </p:cNvSpPr>
          <p:nvPr>
            <p:ph type="body" idx="1"/>
          </p:nvPr>
        </p:nvSpPr>
        <p:spPr>
          <a:noFill/>
          <a:ln/>
        </p:spPr>
        <p:txBody>
          <a:bodyPr/>
          <a:lstStyle/>
          <a:p>
            <a:pPr>
              <a:buFontTx/>
              <a:buNone/>
            </a:pPr>
            <a:r>
              <a:rPr lang="en-US" sz="2000"/>
              <a:t>Task: Find Sets.  </a:t>
            </a:r>
          </a:p>
          <a:p>
            <a:pPr>
              <a:buFontTx/>
              <a:buNone/>
            </a:pPr>
            <a:endParaRPr lang="en-US" sz="2000"/>
          </a:p>
          <a:p>
            <a:pPr>
              <a:buFontTx/>
              <a:buNone/>
            </a:pPr>
            <a:r>
              <a:rPr lang="en-US" sz="2000"/>
              <a:t>Here’s another one:</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r>
              <a:rPr lang="en-US" sz="2000"/>
              <a:t>Does this fit the generalization?</a:t>
            </a:r>
          </a:p>
          <a:p>
            <a:pPr>
              <a:buFontTx/>
              <a:buNone/>
            </a:pPr>
            <a:endParaRPr lang="en-US" sz="2000"/>
          </a:p>
          <a:p>
            <a:pPr>
              <a:buFontTx/>
              <a:buNone/>
            </a:pPr>
            <a:r>
              <a:rPr lang="en-US" sz="2000">
                <a:solidFill>
                  <a:schemeClr val="tx2"/>
                </a:solidFill>
              </a:rPr>
              <a:t>Set = all shapes, fills, and number of items the same?</a:t>
            </a:r>
            <a:endParaRPr lang="en-US" sz="2000"/>
          </a:p>
          <a:p>
            <a:pPr>
              <a:buFontTx/>
              <a:buNone/>
            </a:pPr>
            <a:r>
              <a:rPr lang="en-US" sz="2000">
                <a:solidFill>
                  <a:schemeClr val="tx2"/>
                </a:solidFill>
              </a:rPr>
              <a:t>Set = all shapes and fills the same?</a:t>
            </a:r>
            <a:endParaRPr lang="en-US" sz="2000"/>
          </a:p>
        </p:txBody>
      </p:sp>
      <p:pic>
        <p:nvPicPr>
          <p:cNvPr id="217093" name="Picture 5"/>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217094" name="Picture 6"/>
          <p:cNvPicPr>
            <a:picLocks noChangeAspect="1" noChangeArrowheads="1"/>
          </p:cNvPicPr>
          <p:nvPr/>
        </p:nvPicPr>
        <p:blipFill>
          <a:blip r:embed="rId4"/>
          <a:srcRect/>
          <a:stretch>
            <a:fillRect/>
          </a:stretch>
        </p:blipFill>
        <p:spPr bwMode="auto">
          <a:xfrm>
            <a:off x="762000" y="3276600"/>
            <a:ext cx="1206500" cy="774700"/>
          </a:xfrm>
          <a:prstGeom prst="rect">
            <a:avLst/>
          </a:prstGeom>
          <a:noFill/>
          <a:ln w="9525">
            <a:noFill/>
            <a:miter lim="800000"/>
            <a:headEnd/>
            <a:tailEnd/>
          </a:ln>
          <a:effectLst/>
        </p:spPr>
      </p:pic>
      <p:pic>
        <p:nvPicPr>
          <p:cNvPr id="217095" name="Picture 7"/>
          <p:cNvPicPr>
            <a:picLocks noChangeAspect="1" noChangeArrowheads="1"/>
          </p:cNvPicPr>
          <p:nvPr/>
        </p:nvPicPr>
        <p:blipFill>
          <a:blip r:embed="rId5"/>
          <a:srcRect/>
          <a:stretch>
            <a:fillRect/>
          </a:stretch>
        </p:blipFill>
        <p:spPr bwMode="auto">
          <a:xfrm>
            <a:off x="3886200" y="3276600"/>
            <a:ext cx="1206500" cy="774700"/>
          </a:xfrm>
          <a:prstGeom prst="rect">
            <a:avLst/>
          </a:prstGeom>
          <a:noFill/>
          <a:ln w="9525">
            <a:noFill/>
            <a:miter lim="800000"/>
            <a:headEnd/>
            <a:tailEnd/>
          </a:ln>
          <a:effectLst/>
        </p:spPr>
      </p:pic>
      <p:pic>
        <p:nvPicPr>
          <p:cNvPr id="217096" name="Picture 8"/>
          <p:cNvPicPr>
            <a:picLocks noChangeAspect="1" noChangeArrowheads="1"/>
          </p:cNvPicPr>
          <p:nvPr/>
        </p:nvPicPr>
        <p:blipFill>
          <a:blip r:embed="rId6"/>
          <a:srcRect/>
          <a:stretch>
            <a:fillRect/>
          </a:stretch>
        </p:blipFill>
        <p:spPr bwMode="auto">
          <a:xfrm>
            <a:off x="2286000" y="3276600"/>
            <a:ext cx="1206500" cy="774700"/>
          </a:xfrm>
          <a:prstGeom prst="rect">
            <a:avLst/>
          </a:prstGeom>
          <a:noFill/>
          <a:ln w="9525">
            <a:noFill/>
            <a:miter lim="800000"/>
            <a:headEnd/>
            <a:tailEnd/>
          </a:ln>
          <a:effectLst/>
        </p:spPr>
      </p:pic>
      <p:sp>
        <p:nvSpPr>
          <p:cNvPr id="217097" name="Rectangle 9"/>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217098" name="Line 10"/>
          <p:cNvSpPr>
            <a:spLocks noChangeShapeType="1"/>
          </p:cNvSpPr>
          <p:nvPr/>
        </p:nvSpPr>
        <p:spPr bwMode="auto">
          <a:xfrm>
            <a:off x="609600" y="5410200"/>
            <a:ext cx="6248400" cy="76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noFill/>
          <a:ln/>
        </p:spPr>
        <p:txBody>
          <a:bodyPr/>
          <a:lstStyle/>
          <a:p>
            <a:pPr>
              <a:buFontTx/>
              <a:buNone/>
            </a:pPr>
            <a:r>
              <a:rPr lang="en-US" sz="2000"/>
              <a:t>Task: Find Sets.  </a:t>
            </a:r>
          </a:p>
          <a:p>
            <a:pPr>
              <a:buFontTx/>
              <a:buNone/>
            </a:pPr>
            <a:endParaRPr lang="en-US" sz="2000"/>
          </a:p>
          <a:p>
            <a:pPr>
              <a:buFontTx/>
              <a:buNone/>
            </a:pPr>
            <a:r>
              <a:rPr lang="en-US" sz="2000"/>
              <a:t>Here’s another one:</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r>
              <a:rPr lang="en-US" sz="2000"/>
              <a:t>What about this one?</a:t>
            </a:r>
          </a:p>
          <a:p>
            <a:pPr>
              <a:buFontTx/>
              <a:buNone/>
            </a:pPr>
            <a:endParaRPr lang="en-US" sz="2000"/>
          </a:p>
          <a:p>
            <a:pPr>
              <a:buFontTx/>
              <a:buNone/>
            </a:pPr>
            <a:r>
              <a:rPr lang="en-US" sz="2000">
                <a:solidFill>
                  <a:schemeClr val="tx2"/>
                </a:solidFill>
              </a:rPr>
              <a:t>Set = all shapes, fills, and number of items the same?</a:t>
            </a:r>
            <a:endParaRPr lang="en-US" sz="2000"/>
          </a:p>
          <a:p>
            <a:pPr>
              <a:buFontTx/>
              <a:buNone/>
            </a:pPr>
            <a:r>
              <a:rPr lang="en-US" sz="2000">
                <a:solidFill>
                  <a:schemeClr val="tx2"/>
                </a:solidFill>
              </a:rPr>
              <a:t>Set = all shapes and fills the same?</a:t>
            </a:r>
          </a:p>
        </p:txBody>
      </p:sp>
      <p:pic>
        <p:nvPicPr>
          <p:cNvPr id="17411" name="Picture 3"/>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a:srcRect/>
          <a:stretch>
            <a:fillRect/>
          </a:stretch>
        </p:blipFill>
        <p:spPr bwMode="auto">
          <a:xfrm>
            <a:off x="3505200" y="3505200"/>
            <a:ext cx="1206500" cy="77470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5"/>
          <a:srcRect/>
          <a:stretch>
            <a:fillRect/>
          </a:stretch>
        </p:blipFill>
        <p:spPr bwMode="auto">
          <a:xfrm>
            <a:off x="1981200" y="3429000"/>
            <a:ext cx="1219200" cy="863600"/>
          </a:xfrm>
          <a:prstGeom prst="rect">
            <a:avLst/>
          </a:prstGeom>
          <a:noFill/>
          <a:ln w="9525">
            <a:noFill/>
            <a:miter lim="800000"/>
            <a:headEnd/>
            <a:tailEnd/>
          </a:ln>
          <a:effectLst/>
        </p:spPr>
      </p:pic>
      <p:pic>
        <p:nvPicPr>
          <p:cNvPr id="17414" name="Picture 6"/>
          <p:cNvPicPr>
            <a:picLocks noChangeAspect="1" noChangeArrowheads="1"/>
          </p:cNvPicPr>
          <p:nvPr/>
        </p:nvPicPr>
        <p:blipFill>
          <a:blip r:embed="rId6"/>
          <a:srcRect/>
          <a:stretch>
            <a:fillRect/>
          </a:stretch>
        </p:blipFill>
        <p:spPr bwMode="auto">
          <a:xfrm>
            <a:off x="609600" y="3505200"/>
            <a:ext cx="1206500" cy="774700"/>
          </a:xfrm>
          <a:prstGeom prst="rect">
            <a:avLst/>
          </a:prstGeom>
          <a:noFill/>
          <a:ln w="9525">
            <a:noFill/>
            <a:miter lim="800000"/>
            <a:headEnd/>
            <a:tailEnd/>
          </a:ln>
          <a:effectLst/>
        </p:spPr>
      </p:pic>
      <p:sp>
        <p:nvSpPr>
          <p:cNvPr id="17415" name="Rectangle 7"/>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17416" name="Line 8"/>
          <p:cNvSpPr>
            <a:spLocks noChangeShapeType="1"/>
          </p:cNvSpPr>
          <p:nvPr/>
        </p:nvSpPr>
        <p:spPr bwMode="auto">
          <a:xfrm>
            <a:off x="609600" y="5410200"/>
            <a:ext cx="6248400" cy="76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6" name="Rectangle 4"/>
          <p:cNvSpPr>
            <a:spLocks noGrp="1" noChangeArrowheads="1"/>
          </p:cNvSpPr>
          <p:nvPr>
            <p:ph type="body" idx="1"/>
          </p:nvPr>
        </p:nvSpPr>
        <p:spPr>
          <a:xfrm>
            <a:off x="685800" y="1981200"/>
            <a:ext cx="7772400" cy="4648200"/>
          </a:xfrm>
          <a:noFill/>
          <a:ln/>
        </p:spPr>
        <p:txBody>
          <a:bodyPr/>
          <a:lstStyle/>
          <a:p>
            <a:pPr>
              <a:buFontTx/>
              <a:buNone/>
            </a:pPr>
            <a:r>
              <a:rPr lang="en-US" sz="2000"/>
              <a:t>Task: Find Sets.  </a:t>
            </a:r>
          </a:p>
          <a:p>
            <a:pPr>
              <a:buFontTx/>
              <a:buNone/>
            </a:pPr>
            <a:endParaRPr lang="en-US" sz="2000"/>
          </a:p>
          <a:p>
            <a:pPr>
              <a:buFontTx/>
              <a:buNone/>
            </a:pPr>
            <a:r>
              <a:rPr lang="en-US" sz="2000"/>
              <a:t>Here’s another one:</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r>
              <a:rPr lang="en-US" sz="2000"/>
              <a:t>What about this one?</a:t>
            </a:r>
          </a:p>
          <a:p>
            <a:pPr>
              <a:buFontTx/>
              <a:buNone/>
            </a:pPr>
            <a:endParaRPr lang="en-US" sz="2000"/>
          </a:p>
          <a:p>
            <a:pPr>
              <a:buFontTx/>
              <a:buNone/>
            </a:pPr>
            <a:r>
              <a:rPr lang="en-US" sz="2000">
                <a:solidFill>
                  <a:schemeClr val="tx2"/>
                </a:solidFill>
              </a:rPr>
              <a:t>Set = all shapes, fills, and number of items the same?</a:t>
            </a:r>
            <a:endParaRPr lang="en-US" sz="2000"/>
          </a:p>
          <a:p>
            <a:pPr>
              <a:buFontTx/>
              <a:buNone/>
            </a:pPr>
            <a:r>
              <a:rPr lang="en-US" sz="2000">
                <a:solidFill>
                  <a:schemeClr val="tx2"/>
                </a:solidFill>
              </a:rPr>
              <a:t>Set = all shapes and fills the same?</a:t>
            </a:r>
          </a:p>
          <a:p>
            <a:pPr>
              <a:buFontTx/>
              <a:buNone/>
            </a:pPr>
            <a:r>
              <a:rPr lang="en-US" sz="2000">
                <a:solidFill>
                  <a:schemeClr val="tx2"/>
                </a:solidFill>
              </a:rPr>
              <a:t>Set = all fills the same?</a:t>
            </a:r>
          </a:p>
        </p:txBody>
      </p:sp>
      <p:pic>
        <p:nvPicPr>
          <p:cNvPr id="218117" name="Picture 5"/>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218118" name="Picture 6"/>
          <p:cNvPicPr>
            <a:picLocks noChangeAspect="1" noChangeArrowheads="1"/>
          </p:cNvPicPr>
          <p:nvPr/>
        </p:nvPicPr>
        <p:blipFill>
          <a:blip r:embed="rId4"/>
          <a:srcRect/>
          <a:stretch>
            <a:fillRect/>
          </a:stretch>
        </p:blipFill>
        <p:spPr bwMode="auto">
          <a:xfrm>
            <a:off x="3505200" y="3505200"/>
            <a:ext cx="1206500" cy="774700"/>
          </a:xfrm>
          <a:prstGeom prst="rect">
            <a:avLst/>
          </a:prstGeom>
          <a:noFill/>
          <a:ln w="9525">
            <a:noFill/>
            <a:miter lim="800000"/>
            <a:headEnd/>
            <a:tailEnd/>
          </a:ln>
          <a:effectLst/>
        </p:spPr>
      </p:pic>
      <p:pic>
        <p:nvPicPr>
          <p:cNvPr id="218119" name="Picture 7"/>
          <p:cNvPicPr>
            <a:picLocks noChangeAspect="1" noChangeArrowheads="1"/>
          </p:cNvPicPr>
          <p:nvPr/>
        </p:nvPicPr>
        <p:blipFill>
          <a:blip r:embed="rId5"/>
          <a:srcRect/>
          <a:stretch>
            <a:fillRect/>
          </a:stretch>
        </p:blipFill>
        <p:spPr bwMode="auto">
          <a:xfrm>
            <a:off x="1981200" y="3429000"/>
            <a:ext cx="1219200" cy="863600"/>
          </a:xfrm>
          <a:prstGeom prst="rect">
            <a:avLst/>
          </a:prstGeom>
          <a:noFill/>
          <a:ln w="9525">
            <a:noFill/>
            <a:miter lim="800000"/>
            <a:headEnd/>
            <a:tailEnd/>
          </a:ln>
          <a:effectLst/>
        </p:spPr>
      </p:pic>
      <p:pic>
        <p:nvPicPr>
          <p:cNvPr id="218120" name="Picture 8"/>
          <p:cNvPicPr>
            <a:picLocks noChangeAspect="1" noChangeArrowheads="1"/>
          </p:cNvPicPr>
          <p:nvPr/>
        </p:nvPicPr>
        <p:blipFill>
          <a:blip r:embed="rId6"/>
          <a:srcRect/>
          <a:stretch>
            <a:fillRect/>
          </a:stretch>
        </p:blipFill>
        <p:spPr bwMode="auto">
          <a:xfrm>
            <a:off x="609600" y="3505200"/>
            <a:ext cx="1206500" cy="774700"/>
          </a:xfrm>
          <a:prstGeom prst="rect">
            <a:avLst/>
          </a:prstGeom>
          <a:noFill/>
          <a:ln w="9525">
            <a:noFill/>
            <a:miter lim="800000"/>
            <a:headEnd/>
            <a:tailEnd/>
          </a:ln>
          <a:effectLst/>
        </p:spPr>
      </p:pic>
      <p:sp>
        <p:nvSpPr>
          <p:cNvPr id="218121" name="Rectangle 9"/>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218122" name="Line 10"/>
          <p:cNvSpPr>
            <a:spLocks noChangeShapeType="1"/>
          </p:cNvSpPr>
          <p:nvPr/>
        </p:nvSpPr>
        <p:spPr bwMode="auto">
          <a:xfrm>
            <a:off x="609600" y="5410200"/>
            <a:ext cx="6248400" cy="76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218123" name="Line 11"/>
          <p:cNvSpPr>
            <a:spLocks noChangeShapeType="1"/>
          </p:cNvSpPr>
          <p:nvPr/>
        </p:nvSpPr>
        <p:spPr bwMode="auto">
          <a:xfrm>
            <a:off x="609600" y="5791200"/>
            <a:ext cx="6248400" cy="762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09600" y="1752600"/>
            <a:ext cx="7772400" cy="4114800"/>
          </a:xfrm>
          <a:noFill/>
          <a:ln/>
        </p:spPr>
        <p:txBody>
          <a:bodyPr/>
          <a:lstStyle/>
          <a:p>
            <a:pPr>
              <a:buFontTx/>
              <a:buNone/>
            </a:pPr>
            <a:r>
              <a:rPr lang="en-US" sz="2000"/>
              <a:t>Task: Find Sets.  </a:t>
            </a:r>
          </a:p>
          <a:p>
            <a:pPr>
              <a:buFontTx/>
              <a:buNone/>
            </a:pPr>
            <a:endParaRPr lang="en-US" sz="2000"/>
          </a:p>
          <a:p>
            <a:pPr>
              <a:buFontTx/>
              <a:buNone/>
            </a:pPr>
            <a:r>
              <a:rPr lang="en-US" sz="2000"/>
              <a:t>Are these Sets?</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p:txBody>
      </p:sp>
      <p:pic>
        <p:nvPicPr>
          <p:cNvPr id="19459" name="Picture 3"/>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2514600" y="3048000"/>
            <a:ext cx="1168400" cy="86360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5"/>
          <a:srcRect/>
          <a:stretch>
            <a:fillRect/>
          </a:stretch>
        </p:blipFill>
        <p:spPr bwMode="auto">
          <a:xfrm>
            <a:off x="4419600" y="3048000"/>
            <a:ext cx="1168400" cy="787400"/>
          </a:xfrm>
          <a:prstGeom prst="rect">
            <a:avLst/>
          </a:prstGeom>
          <a:noFill/>
          <a:ln w="9525">
            <a:noFill/>
            <a:miter lim="800000"/>
            <a:headEnd/>
            <a:tailEnd/>
          </a:ln>
          <a:effectLst/>
        </p:spPr>
      </p:pic>
      <p:pic>
        <p:nvPicPr>
          <p:cNvPr id="19462" name="Picture 6"/>
          <p:cNvPicPr>
            <a:picLocks noChangeAspect="1" noChangeArrowheads="1"/>
          </p:cNvPicPr>
          <p:nvPr/>
        </p:nvPicPr>
        <p:blipFill>
          <a:blip r:embed="rId6"/>
          <a:srcRect/>
          <a:stretch>
            <a:fillRect/>
          </a:stretch>
        </p:blipFill>
        <p:spPr bwMode="auto">
          <a:xfrm>
            <a:off x="685800" y="3048000"/>
            <a:ext cx="1143000" cy="787400"/>
          </a:xfrm>
          <a:prstGeom prst="rect">
            <a:avLst/>
          </a:prstGeom>
          <a:noFill/>
          <a:ln w="9525">
            <a:noFill/>
            <a:miter lim="800000"/>
            <a:headEnd/>
            <a:tailEnd/>
          </a:ln>
          <a:effectLst/>
        </p:spPr>
      </p:pic>
      <p:pic>
        <p:nvPicPr>
          <p:cNvPr id="19463" name="Picture 7"/>
          <p:cNvPicPr>
            <a:picLocks noChangeAspect="1" noChangeArrowheads="1"/>
          </p:cNvPicPr>
          <p:nvPr/>
        </p:nvPicPr>
        <p:blipFill>
          <a:blip r:embed="rId7"/>
          <a:srcRect/>
          <a:stretch>
            <a:fillRect/>
          </a:stretch>
        </p:blipFill>
        <p:spPr bwMode="auto">
          <a:xfrm>
            <a:off x="685800" y="4038600"/>
            <a:ext cx="1219200" cy="825500"/>
          </a:xfrm>
          <a:prstGeom prst="rect">
            <a:avLst/>
          </a:prstGeom>
          <a:noFill/>
          <a:ln w="9525">
            <a:noFill/>
            <a:miter lim="800000"/>
            <a:headEnd/>
            <a:tailEnd/>
          </a:ln>
          <a:effectLst/>
        </p:spPr>
      </p:pic>
      <p:pic>
        <p:nvPicPr>
          <p:cNvPr id="19464" name="Picture 8"/>
          <p:cNvPicPr>
            <a:picLocks noChangeAspect="1" noChangeArrowheads="1"/>
          </p:cNvPicPr>
          <p:nvPr/>
        </p:nvPicPr>
        <p:blipFill>
          <a:blip r:embed="rId8"/>
          <a:srcRect/>
          <a:stretch>
            <a:fillRect/>
          </a:stretch>
        </p:blipFill>
        <p:spPr bwMode="auto">
          <a:xfrm>
            <a:off x="4419600" y="4038600"/>
            <a:ext cx="1206500" cy="774700"/>
          </a:xfrm>
          <a:prstGeom prst="rect">
            <a:avLst/>
          </a:prstGeom>
          <a:noFill/>
          <a:ln w="9525">
            <a:noFill/>
            <a:miter lim="800000"/>
            <a:headEnd/>
            <a:tailEnd/>
          </a:ln>
          <a:effectLst/>
        </p:spPr>
      </p:pic>
      <p:pic>
        <p:nvPicPr>
          <p:cNvPr id="19465" name="Picture 9"/>
          <p:cNvPicPr>
            <a:picLocks noChangeAspect="1" noChangeArrowheads="1"/>
          </p:cNvPicPr>
          <p:nvPr/>
        </p:nvPicPr>
        <p:blipFill>
          <a:blip r:embed="rId9"/>
          <a:srcRect/>
          <a:stretch>
            <a:fillRect/>
          </a:stretch>
        </p:blipFill>
        <p:spPr bwMode="auto">
          <a:xfrm>
            <a:off x="2514600" y="4038600"/>
            <a:ext cx="1206500" cy="774700"/>
          </a:xfrm>
          <a:prstGeom prst="rect">
            <a:avLst/>
          </a:prstGeom>
          <a:noFill/>
          <a:ln w="9525">
            <a:noFill/>
            <a:miter lim="800000"/>
            <a:headEnd/>
            <a:tailEnd/>
          </a:ln>
          <a:effectLst/>
        </p:spPr>
      </p:pic>
      <p:pic>
        <p:nvPicPr>
          <p:cNvPr id="19466" name="Picture 10"/>
          <p:cNvPicPr>
            <a:picLocks noChangeAspect="1" noChangeArrowheads="1"/>
          </p:cNvPicPr>
          <p:nvPr/>
        </p:nvPicPr>
        <p:blipFill>
          <a:blip r:embed="rId10"/>
          <a:srcRect/>
          <a:stretch>
            <a:fillRect/>
          </a:stretch>
        </p:blipFill>
        <p:spPr bwMode="auto">
          <a:xfrm>
            <a:off x="2514600" y="5105400"/>
            <a:ext cx="1219200" cy="863600"/>
          </a:xfrm>
          <a:prstGeom prst="rect">
            <a:avLst/>
          </a:prstGeom>
          <a:noFill/>
          <a:ln w="9525">
            <a:noFill/>
            <a:miter lim="800000"/>
            <a:headEnd/>
            <a:tailEnd/>
          </a:ln>
          <a:effectLst/>
        </p:spPr>
      </p:pic>
      <p:pic>
        <p:nvPicPr>
          <p:cNvPr id="19467" name="Picture 11"/>
          <p:cNvPicPr>
            <a:picLocks noChangeAspect="1" noChangeArrowheads="1"/>
          </p:cNvPicPr>
          <p:nvPr/>
        </p:nvPicPr>
        <p:blipFill>
          <a:blip r:embed="rId11"/>
          <a:srcRect/>
          <a:stretch>
            <a:fillRect/>
          </a:stretch>
        </p:blipFill>
        <p:spPr bwMode="auto">
          <a:xfrm>
            <a:off x="4495800" y="5105400"/>
            <a:ext cx="1143000" cy="787400"/>
          </a:xfrm>
          <a:prstGeom prst="rect">
            <a:avLst/>
          </a:prstGeom>
          <a:noFill/>
          <a:ln w="9525">
            <a:noFill/>
            <a:miter lim="800000"/>
            <a:headEnd/>
            <a:tailEnd/>
          </a:ln>
          <a:effectLst/>
        </p:spPr>
      </p:pic>
      <p:pic>
        <p:nvPicPr>
          <p:cNvPr id="19468" name="Picture 12"/>
          <p:cNvPicPr>
            <a:picLocks noChangeAspect="1" noChangeArrowheads="1"/>
          </p:cNvPicPr>
          <p:nvPr/>
        </p:nvPicPr>
        <p:blipFill>
          <a:blip r:embed="rId12"/>
          <a:srcRect/>
          <a:stretch>
            <a:fillRect/>
          </a:stretch>
        </p:blipFill>
        <p:spPr bwMode="auto">
          <a:xfrm>
            <a:off x="762000" y="5181600"/>
            <a:ext cx="1206500" cy="774700"/>
          </a:xfrm>
          <a:prstGeom prst="rect">
            <a:avLst/>
          </a:prstGeom>
          <a:noFill/>
          <a:ln w="9525">
            <a:noFill/>
            <a:miter lim="800000"/>
            <a:headEnd/>
            <a:tailEnd/>
          </a:ln>
          <a:effectLst/>
        </p:spPr>
      </p:pic>
      <p:sp>
        <p:nvSpPr>
          <p:cNvPr id="19469" name="Rectangle 13"/>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19470" name="AutoShape 14"/>
          <p:cNvSpPr>
            <a:spLocks noChangeArrowheads="1"/>
          </p:cNvSpPr>
          <p:nvPr/>
        </p:nvSpPr>
        <p:spPr bwMode="auto">
          <a:xfrm>
            <a:off x="533400" y="28956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9472" name="AutoShape 16"/>
          <p:cNvSpPr>
            <a:spLocks noChangeArrowheads="1"/>
          </p:cNvSpPr>
          <p:nvPr/>
        </p:nvSpPr>
        <p:spPr bwMode="auto">
          <a:xfrm>
            <a:off x="609600" y="3962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19473" name="AutoShape 17"/>
          <p:cNvSpPr>
            <a:spLocks noChangeArrowheads="1"/>
          </p:cNvSpPr>
          <p:nvPr/>
        </p:nvSpPr>
        <p:spPr bwMode="auto">
          <a:xfrm>
            <a:off x="609600" y="5105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40" name="Rectangle 4"/>
          <p:cNvSpPr>
            <a:spLocks noGrp="1" noChangeArrowheads="1"/>
          </p:cNvSpPr>
          <p:nvPr>
            <p:ph type="body" idx="1"/>
          </p:nvPr>
        </p:nvSpPr>
        <p:spPr>
          <a:xfrm>
            <a:off x="609600" y="1752600"/>
            <a:ext cx="7772400" cy="4114800"/>
          </a:xfrm>
          <a:noFill/>
          <a:ln/>
        </p:spPr>
        <p:txBody>
          <a:bodyPr/>
          <a:lstStyle/>
          <a:p>
            <a:pPr>
              <a:buFontTx/>
              <a:buNone/>
            </a:pPr>
            <a:r>
              <a:rPr lang="en-US" sz="2000"/>
              <a:t>Task: Find Sets.  </a:t>
            </a:r>
          </a:p>
          <a:p>
            <a:pPr>
              <a:buFontTx/>
              <a:buNone/>
            </a:pPr>
            <a:endParaRPr lang="en-US" sz="2000"/>
          </a:p>
          <a:p>
            <a:pPr>
              <a:buFontTx/>
              <a:buNone/>
            </a:pPr>
            <a:r>
              <a:rPr lang="en-US" sz="2000"/>
              <a:t>Are these Sets?</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p:txBody>
      </p:sp>
      <p:pic>
        <p:nvPicPr>
          <p:cNvPr id="219141" name="Picture 5"/>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219142" name="Picture 6"/>
          <p:cNvPicPr>
            <a:picLocks noChangeAspect="1" noChangeArrowheads="1"/>
          </p:cNvPicPr>
          <p:nvPr/>
        </p:nvPicPr>
        <p:blipFill>
          <a:blip r:embed="rId4"/>
          <a:srcRect/>
          <a:stretch>
            <a:fillRect/>
          </a:stretch>
        </p:blipFill>
        <p:spPr bwMode="auto">
          <a:xfrm>
            <a:off x="2514600" y="3048000"/>
            <a:ext cx="1168400" cy="863600"/>
          </a:xfrm>
          <a:prstGeom prst="rect">
            <a:avLst/>
          </a:prstGeom>
          <a:noFill/>
          <a:ln w="9525">
            <a:noFill/>
            <a:miter lim="800000"/>
            <a:headEnd/>
            <a:tailEnd/>
          </a:ln>
          <a:effectLst/>
        </p:spPr>
      </p:pic>
      <p:pic>
        <p:nvPicPr>
          <p:cNvPr id="219143" name="Picture 7"/>
          <p:cNvPicPr>
            <a:picLocks noChangeAspect="1" noChangeArrowheads="1"/>
          </p:cNvPicPr>
          <p:nvPr/>
        </p:nvPicPr>
        <p:blipFill>
          <a:blip r:embed="rId5"/>
          <a:srcRect/>
          <a:stretch>
            <a:fillRect/>
          </a:stretch>
        </p:blipFill>
        <p:spPr bwMode="auto">
          <a:xfrm>
            <a:off x="4419600" y="3048000"/>
            <a:ext cx="1168400" cy="787400"/>
          </a:xfrm>
          <a:prstGeom prst="rect">
            <a:avLst/>
          </a:prstGeom>
          <a:noFill/>
          <a:ln w="9525">
            <a:noFill/>
            <a:miter lim="800000"/>
            <a:headEnd/>
            <a:tailEnd/>
          </a:ln>
          <a:effectLst/>
        </p:spPr>
      </p:pic>
      <p:pic>
        <p:nvPicPr>
          <p:cNvPr id="219144" name="Picture 8"/>
          <p:cNvPicPr>
            <a:picLocks noChangeAspect="1" noChangeArrowheads="1"/>
          </p:cNvPicPr>
          <p:nvPr/>
        </p:nvPicPr>
        <p:blipFill>
          <a:blip r:embed="rId6"/>
          <a:srcRect/>
          <a:stretch>
            <a:fillRect/>
          </a:stretch>
        </p:blipFill>
        <p:spPr bwMode="auto">
          <a:xfrm>
            <a:off x="685800" y="3048000"/>
            <a:ext cx="1143000" cy="787400"/>
          </a:xfrm>
          <a:prstGeom prst="rect">
            <a:avLst/>
          </a:prstGeom>
          <a:noFill/>
          <a:ln w="9525">
            <a:noFill/>
            <a:miter lim="800000"/>
            <a:headEnd/>
            <a:tailEnd/>
          </a:ln>
          <a:effectLst/>
        </p:spPr>
      </p:pic>
      <p:pic>
        <p:nvPicPr>
          <p:cNvPr id="219145" name="Picture 9"/>
          <p:cNvPicPr>
            <a:picLocks noChangeAspect="1" noChangeArrowheads="1"/>
          </p:cNvPicPr>
          <p:nvPr/>
        </p:nvPicPr>
        <p:blipFill>
          <a:blip r:embed="rId7"/>
          <a:srcRect/>
          <a:stretch>
            <a:fillRect/>
          </a:stretch>
        </p:blipFill>
        <p:spPr bwMode="auto">
          <a:xfrm>
            <a:off x="685800" y="4038600"/>
            <a:ext cx="1219200" cy="825500"/>
          </a:xfrm>
          <a:prstGeom prst="rect">
            <a:avLst/>
          </a:prstGeom>
          <a:noFill/>
          <a:ln w="9525">
            <a:noFill/>
            <a:miter lim="800000"/>
            <a:headEnd/>
            <a:tailEnd/>
          </a:ln>
          <a:effectLst/>
        </p:spPr>
      </p:pic>
      <p:pic>
        <p:nvPicPr>
          <p:cNvPr id="219146" name="Picture 10"/>
          <p:cNvPicPr>
            <a:picLocks noChangeAspect="1" noChangeArrowheads="1"/>
          </p:cNvPicPr>
          <p:nvPr/>
        </p:nvPicPr>
        <p:blipFill>
          <a:blip r:embed="rId8"/>
          <a:srcRect/>
          <a:stretch>
            <a:fillRect/>
          </a:stretch>
        </p:blipFill>
        <p:spPr bwMode="auto">
          <a:xfrm>
            <a:off x="4419600" y="4038600"/>
            <a:ext cx="1206500" cy="774700"/>
          </a:xfrm>
          <a:prstGeom prst="rect">
            <a:avLst/>
          </a:prstGeom>
          <a:noFill/>
          <a:ln w="9525">
            <a:noFill/>
            <a:miter lim="800000"/>
            <a:headEnd/>
            <a:tailEnd/>
          </a:ln>
          <a:effectLst/>
        </p:spPr>
      </p:pic>
      <p:pic>
        <p:nvPicPr>
          <p:cNvPr id="219147" name="Picture 11"/>
          <p:cNvPicPr>
            <a:picLocks noChangeAspect="1" noChangeArrowheads="1"/>
          </p:cNvPicPr>
          <p:nvPr/>
        </p:nvPicPr>
        <p:blipFill>
          <a:blip r:embed="rId9"/>
          <a:srcRect/>
          <a:stretch>
            <a:fillRect/>
          </a:stretch>
        </p:blipFill>
        <p:spPr bwMode="auto">
          <a:xfrm>
            <a:off x="2514600" y="4038600"/>
            <a:ext cx="1206500" cy="774700"/>
          </a:xfrm>
          <a:prstGeom prst="rect">
            <a:avLst/>
          </a:prstGeom>
          <a:noFill/>
          <a:ln w="9525">
            <a:noFill/>
            <a:miter lim="800000"/>
            <a:headEnd/>
            <a:tailEnd/>
          </a:ln>
          <a:effectLst/>
        </p:spPr>
      </p:pic>
      <p:pic>
        <p:nvPicPr>
          <p:cNvPr id="219148" name="Picture 12"/>
          <p:cNvPicPr>
            <a:picLocks noChangeAspect="1" noChangeArrowheads="1"/>
          </p:cNvPicPr>
          <p:nvPr/>
        </p:nvPicPr>
        <p:blipFill>
          <a:blip r:embed="rId10"/>
          <a:srcRect/>
          <a:stretch>
            <a:fillRect/>
          </a:stretch>
        </p:blipFill>
        <p:spPr bwMode="auto">
          <a:xfrm>
            <a:off x="2514600" y="5105400"/>
            <a:ext cx="1219200" cy="863600"/>
          </a:xfrm>
          <a:prstGeom prst="rect">
            <a:avLst/>
          </a:prstGeom>
          <a:noFill/>
          <a:ln w="9525">
            <a:noFill/>
            <a:miter lim="800000"/>
            <a:headEnd/>
            <a:tailEnd/>
          </a:ln>
          <a:effectLst/>
        </p:spPr>
      </p:pic>
      <p:pic>
        <p:nvPicPr>
          <p:cNvPr id="219149" name="Picture 13"/>
          <p:cNvPicPr>
            <a:picLocks noChangeAspect="1" noChangeArrowheads="1"/>
          </p:cNvPicPr>
          <p:nvPr/>
        </p:nvPicPr>
        <p:blipFill>
          <a:blip r:embed="rId11"/>
          <a:srcRect/>
          <a:stretch>
            <a:fillRect/>
          </a:stretch>
        </p:blipFill>
        <p:spPr bwMode="auto">
          <a:xfrm>
            <a:off x="4495800" y="5105400"/>
            <a:ext cx="1143000" cy="787400"/>
          </a:xfrm>
          <a:prstGeom prst="rect">
            <a:avLst/>
          </a:prstGeom>
          <a:noFill/>
          <a:ln w="9525">
            <a:noFill/>
            <a:miter lim="800000"/>
            <a:headEnd/>
            <a:tailEnd/>
          </a:ln>
          <a:effectLst/>
        </p:spPr>
      </p:pic>
      <p:pic>
        <p:nvPicPr>
          <p:cNvPr id="219150" name="Picture 14"/>
          <p:cNvPicPr>
            <a:picLocks noChangeAspect="1" noChangeArrowheads="1"/>
          </p:cNvPicPr>
          <p:nvPr/>
        </p:nvPicPr>
        <p:blipFill>
          <a:blip r:embed="rId12"/>
          <a:srcRect/>
          <a:stretch>
            <a:fillRect/>
          </a:stretch>
        </p:blipFill>
        <p:spPr bwMode="auto">
          <a:xfrm>
            <a:off x="762000" y="5181600"/>
            <a:ext cx="1206500" cy="774700"/>
          </a:xfrm>
          <a:prstGeom prst="rect">
            <a:avLst/>
          </a:prstGeom>
          <a:noFill/>
          <a:ln w="9525">
            <a:noFill/>
            <a:miter lim="800000"/>
            <a:headEnd/>
            <a:tailEnd/>
          </a:ln>
          <a:effectLst/>
        </p:spPr>
      </p:pic>
      <p:sp>
        <p:nvSpPr>
          <p:cNvPr id="219151" name="Rectangle 15"/>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219152" name="Rectangle 16"/>
          <p:cNvSpPr>
            <a:spLocks noChangeArrowheads="1"/>
          </p:cNvSpPr>
          <p:nvPr/>
        </p:nvSpPr>
        <p:spPr bwMode="auto">
          <a:xfrm>
            <a:off x="5791200" y="2514600"/>
            <a:ext cx="28035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ea typeface="Osaka" pitchFamily="-1" charset="-128"/>
                <a:cs typeface="Osaka" pitchFamily="-1" charset="-128"/>
              </a:rPr>
              <a:t>Set = all fills the same?</a:t>
            </a:r>
          </a:p>
        </p:txBody>
      </p:sp>
      <p:sp>
        <p:nvSpPr>
          <p:cNvPr id="219153" name="Text Box 17"/>
          <p:cNvSpPr txBox="1">
            <a:spLocks noChangeArrowheads="1"/>
          </p:cNvSpPr>
          <p:nvPr/>
        </p:nvSpPr>
        <p:spPr bwMode="auto">
          <a:xfrm>
            <a:off x="6477000" y="2971800"/>
            <a:ext cx="70961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effectLst>
                  <a:outerShdw blurRad="38100" dist="38100" dir="2700000" algn="tl">
                    <a:srgbClr val="000000"/>
                  </a:outerShdw>
                </a:effectLst>
              </a:rPr>
              <a:t>Yes</a:t>
            </a:r>
          </a:p>
        </p:txBody>
      </p:sp>
      <p:sp>
        <p:nvSpPr>
          <p:cNvPr id="219154" name="Text Box 18"/>
          <p:cNvSpPr txBox="1">
            <a:spLocks noChangeArrowheads="1"/>
          </p:cNvSpPr>
          <p:nvPr/>
        </p:nvSpPr>
        <p:spPr bwMode="auto">
          <a:xfrm>
            <a:off x="6553200" y="4114800"/>
            <a:ext cx="70961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effectLst>
                  <a:outerShdw blurRad="38100" dist="38100" dir="2700000" algn="tl">
                    <a:srgbClr val="000000"/>
                  </a:outerShdw>
                </a:effectLst>
              </a:rPr>
              <a:t>Yes</a:t>
            </a:r>
          </a:p>
        </p:txBody>
      </p:sp>
      <p:sp>
        <p:nvSpPr>
          <p:cNvPr id="219155" name="Text Box 19"/>
          <p:cNvSpPr txBox="1">
            <a:spLocks noChangeArrowheads="1"/>
          </p:cNvSpPr>
          <p:nvPr/>
        </p:nvSpPr>
        <p:spPr bwMode="auto">
          <a:xfrm>
            <a:off x="6553200" y="5257800"/>
            <a:ext cx="57308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effectLst>
                  <a:outerShdw blurRad="38100" dist="38100" dir="2700000" algn="tl">
                    <a:srgbClr val="000000"/>
                  </a:outerShdw>
                </a:effectLst>
              </a:rPr>
              <a:t>No</a:t>
            </a:r>
          </a:p>
        </p:txBody>
      </p:sp>
      <p:sp>
        <p:nvSpPr>
          <p:cNvPr id="219156" name="AutoShape 20"/>
          <p:cNvSpPr>
            <a:spLocks noChangeArrowheads="1"/>
          </p:cNvSpPr>
          <p:nvPr/>
        </p:nvSpPr>
        <p:spPr bwMode="auto">
          <a:xfrm>
            <a:off x="609600" y="3962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19157" name="AutoShape 21"/>
          <p:cNvSpPr>
            <a:spLocks noChangeArrowheads="1"/>
          </p:cNvSpPr>
          <p:nvPr/>
        </p:nvSpPr>
        <p:spPr bwMode="auto">
          <a:xfrm>
            <a:off x="609600" y="5105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19158" name="AutoShape 22"/>
          <p:cNvSpPr>
            <a:spLocks noChangeArrowheads="1"/>
          </p:cNvSpPr>
          <p:nvPr/>
        </p:nvSpPr>
        <p:spPr bwMode="auto">
          <a:xfrm>
            <a:off x="533400" y="28956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09600" y="1752600"/>
            <a:ext cx="7772400" cy="4114800"/>
          </a:xfrm>
          <a:noFill/>
          <a:ln/>
        </p:spPr>
        <p:txBody>
          <a:bodyPr/>
          <a:lstStyle/>
          <a:p>
            <a:pPr>
              <a:buFontTx/>
              <a:buNone/>
            </a:pPr>
            <a:r>
              <a:rPr lang="en-US" sz="2000"/>
              <a:t>Task: Find Sets.  </a:t>
            </a:r>
          </a:p>
          <a:p>
            <a:pPr>
              <a:buFontTx/>
              <a:buNone/>
            </a:pPr>
            <a:endParaRPr lang="en-US" sz="2000"/>
          </a:p>
          <a:p>
            <a:pPr>
              <a:buFontTx/>
              <a:buNone/>
            </a:pPr>
            <a:r>
              <a:rPr lang="en-US" sz="2000"/>
              <a:t>Are these Sets?</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p:txBody>
      </p:sp>
      <p:pic>
        <p:nvPicPr>
          <p:cNvPr id="21507" name="Picture 3"/>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sp>
        <p:nvSpPr>
          <p:cNvPr id="21517" name="Text Box 13"/>
          <p:cNvSpPr txBox="1">
            <a:spLocks noChangeArrowheads="1"/>
          </p:cNvSpPr>
          <p:nvPr/>
        </p:nvSpPr>
        <p:spPr bwMode="auto">
          <a:xfrm>
            <a:off x="6477000" y="2971800"/>
            <a:ext cx="70961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effectLst>
                  <a:outerShdw blurRad="38100" dist="38100" dir="2700000" algn="tl">
                    <a:srgbClr val="000000"/>
                  </a:outerShdw>
                </a:effectLst>
              </a:rPr>
              <a:t>Yes</a:t>
            </a:r>
          </a:p>
        </p:txBody>
      </p:sp>
      <p:sp>
        <p:nvSpPr>
          <p:cNvPr id="21518" name="Text Box 14"/>
          <p:cNvSpPr txBox="1">
            <a:spLocks noChangeArrowheads="1"/>
          </p:cNvSpPr>
          <p:nvPr/>
        </p:nvSpPr>
        <p:spPr bwMode="auto">
          <a:xfrm>
            <a:off x="6553200" y="4114800"/>
            <a:ext cx="70961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effectLst>
                  <a:outerShdw blurRad="38100" dist="38100" dir="2700000" algn="tl">
                    <a:srgbClr val="000000"/>
                  </a:outerShdw>
                </a:effectLst>
              </a:rPr>
              <a:t>Yes</a:t>
            </a:r>
          </a:p>
        </p:txBody>
      </p:sp>
      <p:sp>
        <p:nvSpPr>
          <p:cNvPr id="21519" name="Text Box 15"/>
          <p:cNvSpPr txBox="1">
            <a:spLocks noChangeArrowheads="1"/>
          </p:cNvSpPr>
          <p:nvPr/>
        </p:nvSpPr>
        <p:spPr bwMode="auto">
          <a:xfrm>
            <a:off x="6553200" y="5257800"/>
            <a:ext cx="57308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effectLst>
                  <a:outerShdw blurRad="38100" dist="38100" dir="2700000" algn="tl">
                    <a:srgbClr val="000000"/>
                  </a:outerShdw>
                </a:effectLst>
              </a:rPr>
              <a:t>No</a:t>
            </a:r>
          </a:p>
        </p:txBody>
      </p:sp>
      <p:sp>
        <p:nvSpPr>
          <p:cNvPr id="21520" name="Rectangle 16"/>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21521" name="Rectangle 17"/>
          <p:cNvSpPr>
            <a:spLocks noChangeArrowheads="1"/>
          </p:cNvSpPr>
          <p:nvPr/>
        </p:nvSpPr>
        <p:spPr bwMode="auto">
          <a:xfrm>
            <a:off x="5791200" y="2514600"/>
            <a:ext cx="28035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ea typeface="Osaka" pitchFamily="-1" charset="-128"/>
                <a:cs typeface="Osaka" pitchFamily="-1" charset="-128"/>
              </a:rPr>
              <a:t>Set = all fills the same?</a:t>
            </a:r>
          </a:p>
        </p:txBody>
      </p:sp>
      <p:sp>
        <p:nvSpPr>
          <p:cNvPr id="21522" name="Text Box 18"/>
          <p:cNvSpPr txBox="1">
            <a:spLocks noChangeArrowheads="1"/>
          </p:cNvSpPr>
          <p:nvPr/>
        </p:nvSpPr>
        <p:spPr bwMode="auto">
          <a:xfrm>
            <a:off x="8077200" y="3048000"/>
            <a:ext cx="709613"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effectLst>
                  <a:outerShdw blurRad="38100" dist="38100" dir="2700000" algn="tl">
                    <a:srgbClr val="000000"/>
                  </a:outerShdw>
                </a:effectLst>
              </a:rPr>
              <a:t>Yes</a:t>
            </a:r>
          </a:p>
        </p:txBody>
      </p:sp>
      <p:sp>
        <p:nvSpPr>
          <p:cNvPr id="21523" name="Text Box 19"/>
          <p:cNvSpPr txBox="1">
            <a:spLocks noChangeArrowheads="1"/>
          </p:cNvSpPr>
          <p:nvPr/>
        </p:nvSpPr>
        <p:spPr bwMode="auto">
          <a:xfrm>
            <a:off x="8153400" y="4191000"/>
            <a:ext cx="709613"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effectLst>
                  <a:outerShdw blurRad="38100" dist="38100" dir="2700000" algn="tl">
                    <a:srgbClr val="000000"/>
                  </a:outerShdw>
                </a:effectLst>
              </a:rPr>
              <a:t>Yes</a:t>
            </a:r>
          </a:p>
        </p:txBody>
      </p:sp>
      <p:sp>
        <p:nvSpPr>
          <p:cNvPr id="21524" name="Text Box 20"/>
          <p:cNvSpPr txBox="1">
            <a:spLocks noChangeArrowheads="1"/>
          </p:cNvSpPr>
          <p:nvPr/>
        </p:nvSpPr>
        <p:spPr bwMode="auto">
          <a:xfrm>
            <a:off x="8153400" y="5334000"/>
            <a:ext cx="573088" cy="457200"/>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effectLst>
                  <a:outerShdw blurRad="38100" dist="38100" dir="2700000" algn="tl">
                    <a:srgbClr val="000000"/>
                  </a:outerShdw>
                </a:effectLst>
              </a:rPr>
              <a:t>No</a:t>
            </a:r>
            <a:endParaRPr lang="en-US" b="0">
              <a:effectLst>
                <a:outerShdw blurRad="38100" dist="38100" dir="2700000" algn="tl">
                  <a:srgbClr val="FFFFFF"/>
                </a:outerShdw>
              </a:effectLst>
            </a:endParaRPr>
          </a:p>
        </p:txBody>
      </p:sp>
      <p:sp>
        <p:nvSpPr>
          <p:cNvPr id="21525" name="Text Box 21"/>
          <p:cNvSpPr txBox="1">
            <a:spLocks noChangeArrowheads="1"/>
          </p:cNvSpPr>
          <p:nvPr/>
        </p:nvSpPr>
        <p:spPr bwMode="auto">
          <a:xfrm>
            <a:off x="7620000" y="3048000"/>
            <a:ext cx="350838" cy="457200"/>
          </a:xfrm>
          <a:prstGeom prst="rect">
            <a:avLst/>
          </a:prstGeom>
          <a:noFill/>
          <a:ln w="9525">
            <a:noFill/>
            <a:miter lim="800000"/>
            <a:headEnd/>
            <a:tailEnd/>
          </a:ln>
        </p:spPr>
        <p:txBody>
          <a:bodyPr wrap="none">
            <a:prstTxWarp prst="textNoShape">
              <a:avLst/>
            </a:prstTxWarp>
            <a:spAutoFit/>
          </a:bodyPr>
          <a:lstStyle/>
          <a:p>
            <a:r>
              <a:rPr lang="en-US">
                <a:solidFill>
                  <a:schemeClr val="tx2"/>
                </a:solidFill>
                <a:sym typeface="Symbol" pitchFamily="-1" charset="2"/>
              </a:rPr>
              <a:t></a:t>
            </a:r>
            <a:endParaRPr lang="en-US">
              <a:solidFill>
                <a:schemeClr val="tx2"/>
              </a:solidFill>
            </a:endParaRPr>
          </a:p>
        </p:txBody>
      </p:sp>
      <p:sp>
        <p:nvSpPr>
          <p:cNvPr id="21526" name="Text Box 22"/>
          <p:cNvSpPr txBox="1">
            <a:spLocks noChangeArrowheads="1"/>
          </p:cNvSpPr>
          <p:nvPr/>
        </p:nvSpPr>
        <p:spPr bwMode="auto">
          <a:xfrm>
            <a:off x="7696200" y="4267200"/>
            <a:ext cx="350838" cy="457200"/>
          </a:xfrm>
          <a:prstGeom prst="rect">
            <a:avLst/>
          </a:prstGeom>
          <a:noFill/>
          <a:ln w="9525">
            <a:noFill/>
            <a:miter lim="800000"/>
            <a:headEnd/>
            <a:tailEnd/>
          </a:ln>
        </p:spPr>
        <p:txBody>
          <a:bodyPr wrap="none">
            <a:prstTxWarp prst="textNoShape">
              <a:avLst/>
            </a:prstTxWarp>
            <a:spAutoFit/>
          </a:bodyPr>
          <a:lstStyle/>
          <a:p>
            <a:r>
              <a:rPr lang="en-US">
                <a:solidFill>
                  <a:schemeClr val="tx2"/>
                </a:solidFill>
                <a:sym typeface="Symbol" pitchFamily="-1" charset="2"/>
              </a:rPr>
              <a:t></a:t>
            </a:r>
            <a:endParaRPr lang="en-US">
              <a:solidFill>
                <a:schemeClr val="tx2"/>
              </a:solidFill>
            </a:endParaRPr>
          </a:p>
        </p:txBody>
      </p:sp>
      <p:sp>
        <p:nvSpPr>
          <p:cNvPr id="21527" name="Text Box 23"/>
          <p:cNvSpPr txBox="1">
            <a:spLocks noChangeArrowheads="1"/>
          </p:cNvSpPr>
          <p:nvPr/>
        </p:nvSpPr>
        <p:spPr bwMode="auto">
          <a:xfrm>
            <a:off x="7772400" y="5410200"/>
            <a:ext cx="350838" cy="457200"/>
          </a:xfrm>
          <a:prstGeom prst="rect">
            <a:avLst/>
          </a:prstGeom>
          <a:noFill/>
          <a:ln w="9525">
            <a:noFill/>
            <a:miter lim="800000"/>
            <a:headEnd/>
            <a:tailEnd/>
          </a:ln>
        </p:spPr>
        <p:txBody>
          <a:bodyPr wrap="none">
            <a:prstTxWarp prst="textNoShape">
              <a:avLst/>
            </a:prstTxWarp>
            <a:spAutoFit/>
          </a:bodyPr>
          <a:lstStyle/>
          <a:p>
            <a:r>
              <a:rPr lang="en-US">
                <a:solidFill>
                  <a:schemeClr val="tx2"/>
                </a:solidFill>
                <a:sym typeface="Symbol" pitchFamily="-1" charset="2"/>
              </a:rPr>
              <a:t></a:t>
            </a:r>
            <a:endParaRPr lang="en-US">
              <a:solidFill>
                <a:schemeClr val="tx2"/>
              </a:solidFill>
            </a:endParaRPr>
          </a:p>
        </p:txBody>
      </p:sp>
      <p:pic>
        <p:nvPicPr>
          <p:cNvPr id="21528" name="Picture 24"/>
          <p:cNvPicPr>
            <a:picLocks noChangeAspect="1" noChangeArrowheads="1"/>
          </p:cNvPicPr>
          <p:nvPr/>
        </p:nvPicPr>
        <p:blipFill>
          <a:blip r:embed="rId4"/>
          <a:srcRect/>
          <a:stretch>
            <a:fillRect/>
          </a:stretch>
        </p:blipFill>
        <p:spPr bwMode="auto">
          <a:xfrm>
            <a:off x="2514600" y="3048000"/>
            <a:ext cx="1168400" cy="863600"/>
          </a:xfrm>
          <a:prstGeom prst="rect">
            <a:avLst/>
          </a:prstGeom>
          <a:noFill/>
          <a:ln w="9525">
            <a:noFill/>
            <a:miter lim="800000"/>
            <a:headEnd/>
            <a:tailEnd/>
          </a:ln>
          <a:effectLst/>
        </p:spPr>
      </p:pic>
      <p:pic>
        <p:nvPicPr>
          <p:cNvPr id="21529" name="Picture 25"/>
          <p:cNvPicPr>
            <a:picLocks noChangeAspect="1" noChangeArrowheads="1"/>
          </p:cNvPicPr>
          <p:nvPr/>
        </p:nvPicPr>
        <p:blipFill>
          <a:blip r:embed="rId5"/>
          <a:srcRect/>
          <a:stretch>
            <a:fillRect/>
          </a:stretch>
        </p:blipFill>
        <p:spPr bwMode="auto">
          <a:xfrm>
            <a:off x="4419600" y="3048000"/>
            <a:ext cx="1168400" cy="787400"/>
          </a:xfrm>
          <a:prstGeom prst="rect">
            <a:avLst/>
          </a:prstGeom>
          <a:noFill/>
          <a:ln w="9525">
            <a:noFill/>
            <a:miter lim="800000"/>
            <a:headEnd/>
            <a:tailEnd/>
          </a:ln>
          <a:effectLst/>
        </p:spPr>
      </p:pic>
      <p:pic>
        <p:nvPicPr>
          <p:cNvPr id="21530" name="Picture 26"/>
          <p:cNvPicPr>
            <a:picLocks noChangeAspect="1" noChangeArrowheads="1"/>
          </p:cNvPicPr>
          <p:nvPr/>
        </p:nvPicPr>
        <p:blipFill>
          <a:blip r:embed="rId6"/>
          <a:srcRect/>
          <a:stretch>
            <a:fillRect/>
          </a:stretch>
        </p:blipFill>
        <p:spPr bwMode="auto">
          <a:xfrm>
            <a:off x="685800" y="3048000"/>
            <a:ext cx="1143000" cy="787400"/>
          </a:xfrm>
          <a:prstGeom prst="rect">
            <a:avLst/>
          </a:prstGeom>
          <a:noFill/>
          <a:ln w="9525">
            <a:noFill/>
            <a:miter lim="800000"/>
            <a:headEnd/>
            <a:tailEnd/>
          </a:ln>
          <a:effectLst/>
        </p:spPr>
      </p:pic>
      <p:pic>
        <p:nvPicPr>
          <p:cNvPr id="21531" name="Picture 27"/>
          <p:cNvPicPr>
            <a:picLocks noChangeAspect="1" noChangeArrowheads="1"/>
          </p:cNvPicPr>
          <p:nvPr/>
        </p:nvPicPr>
        <p:blipFill>
          <a:blip r:embed="rId7"/>
          <a:srcRect/>
          <a:stretch>
            <a:fillRect/>
          </a:stretch>
        </p:blipFill>
        <p:spPr bwMode="auto">
          <a:xfrm>
            <a:off x="685800" y="4038600"/>
            <a:ext cx="1219200" cy="825500"/>
          </a:xfrm>
          <a:prstGeom prst="rect">
            <a:avLst/>
          </a:prstGeom>
          <a:noFill/>
          <a:ln w="9525">
            <a:noFill/>
            <a:miter lim="800000"/>
            <a:headEnd/>
            <a:tailEnd/>
          </a:ln>
          <a:effectLst/>
        </p:spPr>
      </p:pic>
      <p:pic>
        <p:nvPicPr>
          <p:cNvPr id="21532" name="Picture 28"/>
          <p:cNvPicPr>
            <a:picLocks noChangeAspect="1" noChangeArrowheads="1"/>
          </p:cNvPicPr>
          <p:nvPr/>
        </p:nvPicPr>
        <p:blipFill>
          <a:blip r:embed="rId8"/>
          <a:srcRect/>
          <a:stretch>
            <a:fillRect/>
          </a:stretch>
        </p:blipFill>
        <p:spPr bwMode="auto">
          <a:xfrm>
            <a:off x="4419600" y="4038600"/>
            <a:ext cx="1206500" cy="774700"/>
          </a:xfrm>
          <a:prstGeom prst="rect">
            <a:avLst/>
          </a:prstGeom>
          <a:noFill/>
          <a:ln w="9525">
            <a:noFill/>
            <a:miter lim="800000"/>
            <a:headEnd/>
            <a:tailEnd/>
          </a:ln>
          <a:effectLst/>
        </p:spPr>
      </p:pic>
      <p:pic>
        <p:nvPicPr>
          <p:cNvPr id="21533" name="Picture 29"/>
          <p:cNvPicPr>
            <a:picLocks noChangeAspect="1" noChangeArrowheads="1"/>
          </p:cNvPicPr>
          <p:nvPr/>
        </p:nvPicPr>
        <p:blipFill>
          <a:blip r:embed="rId9"/>
          <a:srcRect/>
          <a:stretch>
            <a:fillRect/>
          </a:stretch>
        </p:blipFill>
        <p:spPr bwMode="auto">
          <a:xfrm>
            <a:off x="2514600" y="4038600"/>
            <a:ext cx="1206500" cy="774700"/>
          </a:xfrm>
          <a:prstGeom prst="rect">
            <a:avLst/>
          </a:prstGeom>
          <a:noFill/>
          <a:ln w="9525">
            <a:noFill/>
            <a:miter lim="800000"/>
            <a:headEnd/>
            <a:tailEnd/>
          </a:ln>
          <a:effectLst/>
        </p:spPr>
      </p:pic>
      <p:pic>
        <p:nvPicPr>
          <p:cNvPr id="21534" name="Picture 30"/>
          <p:cNvPicPr>
            <a:picLocks noChangeAspect="1" noChangeArrowheads="1"/>
          </p:cNvPicPr>
          <p:nvPr/>
        </p:nvPicPr>
        <p:blipFill>
          <a:blip r:embed="rId10"/>
          <a:srcRect/>
          <a:stretch>
            <a:fillRect/>
          </a:stretch>
        </p:blipFill>
        <p:spPr bwMode="auto">
          <a:xfrm>
            <a:off x="2514600" y="5105400"/>
            <a:ext cx="1219200" cy="863600"/>
          </a:xfrm>
          <a:prstGeom prst="rect">
            <a:avLst/>
          </a:prstGeom>
          <a:noFill/>
          <a:ln w="9525">
            <a:noFill/>
            <a:miter lim="800000"/>
            <a:headEnd/>
            <a:tailEnd/>
          </a:ln>
          <a:effectLst/>
        </p:spPr>
      </p:pic>
      <p:pic>
        <p:nvPicPr>
          <p:cNvPr id="21535" name="Picture 31"/>
          <p:cNvPicPr>
            <a:picLocks noChangeAspect="1" noChangeArrowheads="1"/>
          </p:cNvPicPr>
          <p:nvPr/>
        </p:nvPicPr>
        <p:blipFill>
          <a:blip r:embed="rId11"/>
          <a:srcRect/>
          <a:stretch>
            <a:fillRect/>
          </a:stretch>
        </p:blipFill>
        <p:spPr bwMode="auto">
          <a:xfrm>
            <a:off x="4495800" y="5105400"/>
            <a:ext cx="1143000" cy="787400"/>
          </a:xfrm>
          <a:prstGeom prst="rect">
            <a:avLst/>
          </a:prstGeom>
          <a:noFill/>
          <a:ln w="9525">
            <a:noFill/>
            <a:miter lim="800000"/>
            <a:headEnd/>
            <a:tailEnd/>
          </a:ln>
          <a:effectLst/>
        </p:spPr>
      </p:pic>
      <p:pic>
        <p:nvPicPr>
          <p:cNvPr id="21536" name="Picture 32"/>
          <p:cNvPicPr>
            <a:picLocks noChangeAspect="1" noChangeArrowheads="1"/>
          </p:cNvPicPr>
          <p:nvPr/>
        </p:nvPicPr>
        <p:blipFill>
          <a:blip r:embed="rId12"/>
          <a:srcRect/>
          <a:stretch>
            <a:fillRect/>
          </a:stretch>
        </p:blipFill>
        <p:spPr bwMode="auto">
          <a:xfrm>
            <a:off x="762000" y="5181600"/>
            <a:ext cx="1206500" cy="774700"/>
          </a:xfrm>
          <a:prstGeom prst="rect">
            <a:avLst/>
          </a:prstGeom>
          <a:noFill/>
          <a:ln w="9525">
            <a:noFill/>
            <a:miter lim="800000"/>
            <a:headEnd/>
            <a:tailEnd/>
          </a:ln>
          <a:effectLst/>
        </p:spPr>
      </p:pic>
      <p:sp>
        <p:nvSpPr>
          <p:cNvPr id="21537" name="AutoShape 33"/>
          <p:cNvSpPr>
            <a:spLocks noChangeArrowheads="1"/>
          </p:cNvSpPr>
          <p:nvPr/>
        </p:nvSpPr>
        <p:spPr bwMode="auto">
          <a:xfrm>
            <a:off x="609600" y="3962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1538" name="AutoShape 34"/>
          <p:cNvSpPr>
            <a:spLocks noChangeArrowheads="1"/>
          </p:cNvSpPr>
          <p:nvPr/>
        </p:nvSpPr>
        <p:spPr bwMode="auto">
          <a:xfrm>
            <a:off x="609600" y="5105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1539" name="AutoShape 35"/>
          <p:cNvSpPr>
            <a:spLocks noChangeArrowheads="1"/>
          </p:cNvSpPr>
          <p:nvPr/>
        </p:nvSpPr>
        <p:spPr bwMode="auto">
          <a:xfrm>
            <a:off x="533400" y="28956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85800" y="1676400"/>
            <a:ext cx="7772400" cy="4800600"/>
          </a:xfrm>
          <a:noFill/>
          <a:ln/>
        </p:spPr>
        <p:txBody>
          <a:bodyPr/>
          <a:lstStyle/>
          <a:p>
            <a:pPr>
              <a:buFontTx/>
              <a:buNone/>
            </a:pPr>
            <a:r>
              <a:rPr lang="en-US" sz="2000"/>
              <a:t>Task: Find Sets.  </a:t>
            </a:r>
          </a:p>
          <a:p>
            <a:pPr>
              <a:buFontTx/>
              <a:buNone/>
            </a:pPr>
            <a:endParaRPr lang="en-US" sz="2000"/>
          </a:p>
          <a:p>
            <a:pPr>
              <a:buFontTx/>
              <a:buNone/>
            </a:pPr>
            <a:r>
              <a:rPr lang="en-US" sz="2000"/>
              <a:t>Here are some more examples of sets:</a:t>
            </a:r>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a:p>
            <a:pPr>
              <a:buFontTx/>
              <a:buNone/>
            </a:pPr>
            <a:endParaRPr lang="en-US" sz="2000"/>
          </a:p>
        </p:txBody>
      </p:sp>
      <p:pic>
        <p:nvPicPr>
          <p:cNvPr id="23555" name="Picture 3"/>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a:srcRect/>
          <a:stretch>
            <a:fillRect/>
          </a:stretch>
        </p:blipFill>
        <p:spPr bwMode="auto">
          <a:xfrm>
            <a:off x="914400" y="5638800"/>
            <a:ext cx="1219200" cy="825500"/>
          </a:xfrm>
          <a:prstGeom prst="rect">
            <a:avLst/>
          </a:prstGeom>
          <a:noFill/>
          <a:ln w="9525">
            <a:noFill/>
            <a:miter lim="800000"/>
            <a:headEnd/>
            <a:tailEnd/>
          </a:ln>
          <a:effectLst/>
        </p:spPr>
      </p:pic>
      <p:pic>
        <p:nvPicPr>
          <p:cNvPr id="23557" name="Picture 5"/>
          <p:cNvPicPr>
            <a:picLocks noChangeAspect="1" noChangeArrowheads="1"/>
          </p:cNvPicPr>
          <p:nvPr/>
        </p:nvPicPr>
        <p:blipFill>
          <a:blip r:embed="rId5"/>
          <a:srcRect/>
          <a:stretch>
            <a:fillRect/>
          </a:stretch>
        </p:blipFill>
        <p:spPr bwMode="auto">
          <a:xfrm>
            <a:off x="2514600" y="5638800"/>
            <a:ext cx="1219200" cy="863600"/>
          </a:xfrm>
          <a:prstGeom prst="rect">
            <a:avLst/>
          </a:prstGeom>
          <a:noFill/>
          <a:ln w="9525">
            <a:noFill/>
            <a:miter lim="800000"/>
            <a:headEnd/>
            <a:tailEnd/>
          </a:ln>
          <a:effectLst/>
        </p:spPr>
      </p:pic>
      <p:pic>
        <p:nvPicPr>
          <p:cNvPr id="23558" name="Picture 6"/>
          <p:cNvPicPr>
            <a:picLocks noChangeAspect="1" noChangeArrowheads="1"/>
          </p:cNvPicPr>
          <p:nvPr/>
        </p:nvPicPr>
        <p:blipFill>
          <a:blip r:embed="rId6"/>
          <a:srcRect/>
          <a:stretch>
            <a:fillRect/>
          </a:stretch>
        </p:blipFill>
        <p:spPr bwMode="auto">
          <a:xfrm>
            <a:off x="4038600" y="5638800"/>
            <a:ext cx="1143000" cy="787400"/>
          </a:xfrm>
          <a:prstGeom prst="rect">
            <a:avLst/>
          </a:prstGeom>
          <a:noFill/>
          <a:ln w="9525">
            <a:noFill/>
            <a:miter lim="800000"/>
            <a:headEnd/>
            <a:tailEnd/>
          </a:ln>
          <a:effectLst/>
        </p:spPr>
      </p:pic>
      <p:pic>
        <p:nvPicPr>
          <p:cNvPr id="23559" name="Picture 7"/>
          <p:cNvPicPr>
            <a:picLocks noChangeAspect="1" noChangeArrowheads="1"/>
          </p:cNvPicPr>
          <p:nvPr/>
        </p:nvPicPr>
        <p:blipFill>
          <a:blip r:embed="rId7"/>
          <a:srcRect/>
          <a:stretch>
            <a:fillRect/>
          </a:stretch>
        </p:blipFill>
        <p:spPr bwMode="auto">
          <a:xfrm>
            <a:off x="2514600" y="3124200"/>
            <a:ext cx="1168400" cy="863600"/>
          </a:xfrm>
          <a:prstGeom prst="rect">
            <a:avLst/>
          </a:prstGeom>
          <a:noFill/>
          <a:ln w="9525">
            <a:noFill/>
            <a:miter lim="800000"/>
            <a:headEnd/>
            <a:tailEnd/>
          </a:ln>
          <a:effectLst/>
        </p:spPr>
      </p:pic>
      <p:pic>
        <p:nvPicPr>
          <p:cNvPr id="23560" name="Picture 8"/>
          <p:cNvPicPr>
            <a:picLocks noChangeAspect="1" noChangeArrowheads="1"/>
          </p:cNvPicPr>
          <p:nvPr/>
        </p:nvPicPr>
        <p:blipFill>
          <a:blip r:embed="rId8"/>
          <a:srcRect/>
          <a:stretch>
            <a:fillRect/>
          </a:stretch>
        </p:blipFill>
        <p:spPr bwMode="auto">
          <a:xfrm>
            <a:off x="4114800" y="3200400"/>
            <a:ext cx="1168400" cy="787400"/>
          </a:xfrm>
          <a:prstGeom prst="rect">
            <a:avLst/>
          </a:prstGeom>
          <a:noFill/>
          <a:ln w="9525">
            <a:noFill/>
            <a:miter lim="800000"/>
            <a:headEnd/>
            <a:tailEnd/>
          </a:ln>
          <a:effectLst/>
        </p:spPr>
      </p:pic>
      <p:pic>
        <p:nvPicPr>
          <p:cNvPr id="23561" name="Picture 9"/>
          <p:cNvPicPr>
            <a:picLocks noChangeAspect="1" noChangeArrowheads="1"/>
          </p:cNvPicPr>
          <p:nvPr/>
        </p:nvPicPr>
        <p:blipFill>
          <a:blip r:embed="rId9"/>
          <a:srcRect/>
          <a:stretch>
            <a:fillRect/>
          </a:stretch>
        </p:blipFill>
        <p:spPr bwMode="auto">
          <a:xfrm>
            <a:off x="914400" y="3200400"/>
            <a:ext cx="1143000" cy="787400"/>
          </a:xfrm>
          <a:prstGeom prst="rect">
            <a:avLst/>
          </a:prstGeom>
          <a:noFill/>
          <a:ln w="9525">
            <a:noFill/>
            <a:miter lim="800000"/>
            <a:headEnd/>
            <a:tailEnd/>
          </a:ln>
          <a:effectLst/>
        </p:spPr>
      </p:pic>
      <p:pic>
        <p:nvPicPr>
          <p:cNvPr id="23562" name="Picture 10"/>
          <p:cNvPicPr>
            <a:picLocks noChangeAspect="1" noChangeArrowheads="1"/>
          </p:cNvPicPr>
          <p:nvPr/>
        </p:nvPicPr>
        <p:blipFill>
          <a:blip r:embed="rId10"/>
          <a:srcRect/>
          <a:stretch>
            <a:fillRect/>
          </a:stretch>
        </p:blipFill>
        <p:spPr bwMode="auto">
          <a:xfrm>
            <a:off x="2514600" y="4343400"/>
            <a:ext cx="1206500" cy="774700"/>
          </a:xfrm>
          <a:prstGeom prst="rect">
            <a:avLst/>
          </a:prstGeom>
          <a:noFill/>
          <a:ln w="9525">
            <a:noFill/>
            <a:miter lim="800000"/>
            <a:headEnd/>
            <a:tailEnd/>
          </a:ln>
          <a:effectLst/>
        </p:spPr>
      </p:pic>
      <p:pic>
        <p:nvPicPr>
          <p:cNvPr id="23563" name="Picture 11"/>
          <p:cNvPicPr>
            <a:picLocks noChangeAspect="1" noChangeArrowheads="1"/>
          </p:cNvPicPr>
          <p:nvPr/>
        </p:nvPicPr>
        <p:blipFill>
          <a:blip r:embed="rId11"/>
          <a:srcRect/>
          <a:stretch>
            <a:fillRect/>
          </a:stretch>
        </p:blipFill>
        <p:spPr bwMode="auto">
          <a:xfrm>
            <a:off x="4038600" y="4343400"/>
            <a:ext cx="1143000" cy="787400"/>
          </a:xfrm>
          <a:prstGeom prst="rect">
            <a:avLst/>
          </a:prstGeom>
          <a:noFill/>
          <a:ln w="9525">
            <a:noFill/>
            <a:miter lim="800000"/>
            <a:headEnd/>
            <a:tailEnd/>
          </a:ln>
          <a:effectLst/>
        </p:spPr>
      </p:pic>
      <p:pic>
        <p:nvPicPr>
          <p:cNvPr id="23564" name="Picture 12"/>
          <p:cNvPicPr>
            <a:picLocks noChangeAspect="1" noChangeArrowheads="1"/>
          </p:cNvPicPr>
          <p:nvPr/>
        </p:nvPicPr>
        <p:blipFill>
          <a:blip r:embed="rId12"/>
          <a:srcRect/>
          <a:stretch>
            <a:fillRect/>
          </a:stretch>
        </p:blipFill>
        <p:spPr bwMode="auto">
          <a:xfrm>
            <a:off x="990600" y="4343400"/>
            <a:ext cx="1206500" cy="774700"/>
          </a:xfrm>
          <a:prstGeom prst="rect">
            <a:avLst/>
          </a:prstGeom>
          <a:noFill/>
          <a:ln w="9525">
            <a:noFill/>
            <a:miter lim="800000"/>
            <a:headEnd/>
            <a:tailEnd/>
          </a:ln>
          <a:effectLst/>
        </p:spPr>
      </p:pic>
      <p:sp>
        <p:nvSpPr>
          <p:cNvPr id="23565" name="Rectangle 13"/>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23566" name="AutoShape 14"/>
          <p:cNvSpPr>
            <a:spLocks noChangeArrowheads="1"/>
          </p:cNvSpPr>
          <p:nvPr/>
        </p:nvSpPr>
        <p:spPr bwMode="auto">
          <a:xfrm>
            <a:off x="304800" y="5486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3567" name="AutoShape 15"/>
          <p:cNvSpPr>
            <a:spLocks noChangeArrowheads="1"/>
          </p:cNvSpPr>
          <p:nvPr/>
        </p:nvSpPr>
        <p:spPr bwMode="auto">
          <a:xfrm>
            <a:off x="304800" y="30480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3568" name="AutoShape 16"/>
          <p:cNvSpPr>
            <a:spLocks noChangeArrowheads="1"/>
          </p:cNvSpPr>
          <p:nvPr/>
        </p:nvSpPr>
        <p:spPr bwMode="auto">
          <a:xfrm>
            <a:off x="304800" y="42672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203781" name="Rectangle 5"/>
          <p:cNvSpPr>
            <a:spLocks noGrp="1" noChangeArrowheads="1"/>
          </p:cNvSpPr>
          <p:nvPr>
            <p:ph type="body" idx="1"/>
          </p:nvPr>
        </p:nvSpPr>
        <p:spPr>
          <a:xfrm>
            <a:off x="0" y="1066800"/>
            <a:ext cx="9144000" cy="3581400"/>
          </a:xfrm>
          <a:noFill/>
          <a:ln/>
        </p:spPr>
        <p:txBody>
          <a:bodyPr/>
          <a:lstStyle/>
          <a:p>
            <a:pPr>
              <a:lnSpc>
                <a:spcPct val="90000"/>
              </a:lnSpc>
              <a:buFontTx/>
              <a:buNone/>
            </a:pPr>
            <a:r>
              <a:rPr lang="en-US" sz="2000"/>
              <a:t>Important to access </a:t>
            </a:r>
            <a:r>
              <a:rPr lang="en-US" sz="2000">
                <a:solidFill>
                  <a:schemeClr val="folHlink"/>
                </a:solidFill>
              </a:rPr>
              <a:t>readings &amp; some reference material </a:t>
            </a:r>
            <a:endParaRPr lang="en-US" sz="2000"/>
          </a:p>
          <a:p>
            <a:pPr>
              <a:lnSpc>
                <a:spcPct val="90000"/>
              </a:lnSpc>
              <a:buFontTx/>
              <a:buNone/>
            </a:pPr>
            <a:r>
              <a:rPr lang="en-US" sz="2000"/>
              <a:t>Click on readings in </a:t>
            </a:r>
            <a:r>
              <a:rPr lang="en-US" sz="2000">
                <a:solidFill>
                  <a:schemeClr val="tx2"/>
                </a:solidFill>
              </a:rPr>
              <a:t>schedule</a:t>
            </a:r>
            <a:r>
              <a:rPr lang="en-US" sz="2000"/>
              <a:t> page</a:t>
            </a:r>
          </a:p>
          <a:p>
            <a:pPr>
              <a:lnSpc>
                <a:spcPct val="90000"/>
              </a:lnSpc>
              <a:buFontTx/>
              <a:buNone/>
            </a:pPr>
            <a:r>
              <a:rPr lang="en-US" sz="2000"/>
              <a:t>	user name = </a:t>
            </a:r>
            <a:r>
              <a:rPr lang="en-US" sz="2000">
                <a:solidFill>
                  <a:schemeClr val="bg2"/>
                </a:solidFill>
              </a:rPr>
              <a:t>langacq</a:t>
            </a:r>
            <a:endParaRPr lang="en-US" sz="2000"/>
          </a:p>
          <a:p>
            <a:pPr>
              <a:lnSpc>
                <a:spcPct val="90000"/>
              </a:lnSpc>
              <a:buFontTx/>
              <a:buNone/>
            </a:pPr>
            <a:r>
              <a:rPr lang="en-US" sz="2000"/>
              <a:t>	user password = </a:t>
            </a:r>
            <a:r>
              <a:rPr lang="en-US" sz="2000">
                <a:solidFill>
                  <a:schemeClr val="bg2"/>
                </a:solidFill>
              </a:rPr>
              <a:t>models</a:t>
            </a:r>
            <a:endParaRPr lang="en-US" sz="2000"/>
          </a:p>
          <a:p>
            <a:pPr>
              <a:lnSpc>
                <a:spcPct val="90000"/>
              </a:lnSpc>
              <a:buFontTx/>
              <a:buNone/>
            </a:pPr>
            <a:r>
              <a:rPr lang="en-US" sz="2000">
                <a:solidFill>
                  <a:schemeClr val="tx2"/>
                </a:solidFill>
              </a:rPr>
              <a:t>Lecture notes do not require </a:t>
            </a:r>
          </a:p>
          <a:p>
            <a:pPr>
              <a:lnSpc>
                <a:spcPct val="90000"/>
              </a:lnSpc>
              <a:buFontTx/>
              <a:buNone/>
            </a:pPr>
            <a:r>
              <a:rPr lang="en-US" sz="2000">
                <a:solidFill>
                  <a:schemeClr val="tx2"/>
                </a:solidFill>
              </a:rPr>
              <a:t>a password</a:t>
            </a:r>
            <a:endParaRPr lang="en-US" sz="2000"/>
          </a:p>
        </p:txBody>
      </p:sp>
      <p:pic>
        <p:nvPicPr>
          <p:cNvPr id="203782" name="Picture 6"/>
          <p:cNvPicPr>
            <a:picLocks noChangeAspect="1" noChangeArrowheads="1"/>
          </p:cNvPicPr>
          <p:nvPr/>
        </p:nvPicPr>
        <p:blipFill>
          <a:blip r:embed="rId3"/>
          <a:srcRect/>
          <a:stretch>
            <a:fillRect/>
          </a:stretch>
        </p:blipFill>
        <p:spPr bwMode="auto">
          <a:xfrm>
            <a:off x="4562475" y="5481638"/>
            <a:ext cx="12700" cy="12700"/>
          </a:xfrm>
          <a:prstGeom prst="rect">
            <a:avLst/>
          </a:prstGeom>
          <a:noFill/>
          <a:ln w="9525">
            <a:noFill/>
            <a:miter lim="800000"/>
            <a:headEnd/>
            <a:tailEnd/>
          </a:ln>
          <a:effectLst/>
        </p:spPr>
      </p:pic>
      <p:pic>
        <p:nvPicPr>
          <p:cNvPr id="203784" name="Picture 8"/>
          <p:cNvPicPr>
            <a:picLocks noChangeAspect="1" noChangeArrowheads="1"/>
          </p:cNvPicPr>
          <p:nvPr/>
        </p:nvPicPr>
        <p:blipFill>
          <a:blip r:embed="rId4"/>
          <a:srcRect/>
          <a:stretch>
            <a:fillRect/>
          </a:stretch>
        </p:blipFill>
        <p:spPr bwMode="auto">
          <a:xfrm>
            <a:off x="4267200" y="1524000"/>
            <a:ext cx="4356100" cy="1781175"/>
          </a:xfrm>
          <a:prstGeom prst="rect">
            <a:avLst/>
          </a:prstGeom>
          <a:noFill/>
          <a:ln w="9525">
            <a:noFill/>
            <a:miter lim="800000"/>
            <a:headEnd/>
            <a:tailEnd/>
          </a:ln>
          <a:effectLst/>
        </p:spPr>
      </p:pic>
      <p:sp>
        <p:nvSpPr>
          <p:cNvPr id="203790" name="Oval 14"/>
          <p:cNvSpPr>
            <a:spLocks noChangeArrowheads="1"/>
          </p:cNvSpPr>
          <p:nvPr/>
        </p:nvSpPr>
        <p:spPr bwMode="auto">
          <a:xfrm>
            <a:off x="2362200" y="1066800"/>
            <a:ext cx="1066800" cy="381000"/>
          </a:xfrm>
          <a:prstGeom prst="ellipse">
            <a:avLst/>
          </a:prstGeom>
          <a:noFill/>
          <a:ln w="9525">
            <a:noFill/>
            <a:round/>
            <a:headEnd/>
            <a:tailEnd/>
          </a:ln>
        </p:spPr>
        <p:txBody>
          <a:bodyPr wrap="none" anchor="ctr">
            <a:prstTxWarp prst="textNoShape">
              <a:avLst/>
            </a:prstTxWarp>
          </a:bodyPr>
          <a:lstStyle/>
          <a:p>
            <a:endParaRPr lang="en-US"/>
          </a:p>
        </p:txBody>
      </p:sp>
      <p:sp>
        <p:nvSpPr>
          <p:cNvPr id="203792" name="AutoShape 16"/>
          <p:cNvSpPr>
            <a:spLocks noChangeArrowheads="1"/>
          </p:cNvSpPr>
          <p:nvPr/>
        </p:nvSpPr>
        <p:spPr bwMode="auto">
          <a:xfrm>
            <a:off x="6705600" y="5410200"/>
            <a:ext cx="1905000" cy="990600"/>
          </a:xfrm>
          <a:prstGeom prst="roundRect">
            <a:avLst>
              <a:gd name="adj" fmla="val 16667"/>
            </a:avLst>
          </a:prstGeom>
          <a:noFill/>
          <a:ln w="9525">
            <a:noFill/>
            <a:round/>
            <a:headEnd/>
            <a:tailEnd/>
          </a:ln>
        </p:spPr>
        <p:txBody>
          <a:bodyPr>
            <a:prstTxWarp prst="textNoShape">
              <a:avLst/>
            </a:prstTxWarp>
          </a:bodyPr>
          <a:lstStyle/>
          <a:p>
            <a:endParaRPr lang="en-US"/>
          </a:p>
        </p:txBody>
      </p:sp>
      <p:pic>
        <p:nvPicPr>
          <p:cNvPr id="203796" name="Picture 20"/>
          <p:cNvPicPr>
            <a:picLocks noChangeAspect="1" noChangeArrowheads="1"/>
          </p:cNvPicPr>
          <p:nvPr/>
        </p:nvPicPr>
        <p:blipFill>
          <a:blip r:embed="rId5"/>
          <a:srcRect/>
          <a:stretch>
            <a:fillRect/>
          </a:stretch>
        </p:blipFill>
        <p:spPr bwMode="auto">
          <a:xfrm>
            <a:off x="228600" y="3525838"/>
            <a:ext cx="6819900" cy="3332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4" name="Rectangle 4"/>
          <p:cNvSpPr>
            <a:spLocks noGrp="1" noChangeArrowheads="1"/>
          </p:cNvSpPr>
          <p:nvPr>
            <p:ph type="body" idx="1"/>
          </p:nvPr>
        </p:nvSpPr>
        <p:spPr>
          <a:xfrm>
            <a:off x="685800" y="1676400"/>
            <a:ext cx="7772400" cy="5029200"/>
          </a:xfrm>
          <a:noFill/>
          <a:ln/>
        </p:spPr>
        <p:txBody>
          <a:bodyPr/>
          <a:lstStyle/>
          <a:p>
            <a:pPr>
              <a:lnSpc>
                <a:spcPct val="90000"/>
              </a:lnSpc>
              <a:buFontTx/>
              <a:buNone/>
            </a:pPr>
            <a:r>
              <a:rPr lang="en-US" sz="2000"/>
              <a:t>Task: Find Sets.  </a:t>
            </a:r>
          </a:p>
          <a:p>
            <a:pPr>
              <a:lnSpc>
                <a:spcPct val="90000"/>
              </a:lnSpc>
              <a:buFontTx/>
              <a:buNone/>
            </a:pPr>
            <a:endParaRPr lang="en-US" sz="2000"/>
          </a:p>
          <a:p>
            <a:pPr>
              <a:lnSpc>
                <a:spcPct val="90000"/>
              </a:lnSpc>
              <a:buFontTx/>
              <a:buNone/>
            </a:pPr>
            <a:r>
              <a:rPr lang="en-US" sz="2000"/>
              <a:t>Here are some more examples of sets:</a:t>
            </a:r>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a:p>
            <a:pPr>
              <a:lnSpc>
                <a:spcPct val="90000"/>
              </a:lnSpc>
              <a:buFontTx/>
              <a:buNone/>
            </a:pPr>
            <a:endParaRPr lang="en-US" sz="2000"/>
          </a:p>
        </p:txBody>
      </p:sp>
      <p:pic>
        <p:nvPicPr>
          <p:cNvPr id="220165" name="Picture 5"/>
          <p:cNvPicPr>
            <a:picLocks noChangeAspect="1" noChangeArrowheads="1"/>
          </p:cNvPicPr>
          <p:nvPr/>
        </p:nvPicPr>
        <p:blipFill>
          <a:blip r:embed="rId3"/>
          <a:srcRect/>
          <a:stretch>
            <a:fillRect/>
          </a:stretch>
        </p:blipFill>
        <p:spPr bwMode="auto">
          <a:xfrm>
            <a:off x="5105400" y="228600"/>
            <a:ext cx="2870200" cy="1308100"/>
          </a:xfrm>
          <a:prstGeom prst="rect">
            <a:avLst/>
          </a:prstGeom>
          <a:noFill/>
          <a:ln w="9525">
            <a:noFill/>
            <a:miter lim="800000"/>
            <a:headEnd/>
            <a:tailEnd/>
          </a:ln>
          <a:effectLst/>
        </p:spPr>
      </p:pic>
      <p:sp>
        <p:nvSpPr>
          <p:cNvPr id="220175" name="Rectangle 15"/>
          <p:cNvSpPr>
            <a:spLocks noGrp="1" noChangeArrowheads="1"/>
          </p:cNvSpPr>
          <p:nvPr>
            <p:ph type="title"/>
          </p:nvPr>
        </p:nvSpPr>
        <p:spPr>
          <a:xfrm>
            <a:off x="0" y="0"/>
            <a:ext cx="5029200" cy="1143000"/>
          </a:xfrm>
          <a:noFill/>
          <a:ln/>
        </p:spPr>
        <p:txBody>
          <a:bodyPr/>
          <a:lstStyle/>
          <a:p>
            <a:r>
              <a:rPr lang="en-US" sz="3200"/>
              <a:t>A learning analogy: Set</a:t>
            </a:r>
          </a:p>
        </p:txBody>
      </p:sp>
      <p:sp>
        <p:nvSpPr>
          <p:cNvPr id="220176" name="Rectangle 16"/>
          <p:cNvSpPr>
            <a:spLocks noChangeArrowheads="1"/>
          </p:cNvSpPr>
          <p:nvPr/>
        </p:nvSpPr>
        <p:spPr bwMode="auto">
          <a:xfrm>
            <a:off x="5791200" y="2362200"/>
            <a:ext cx="28035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ea typeface="Osaka" pitchFamily="-1" charset="-128"/>
                <a:cs typeface="Osaka" pitchFamily="-1" charset="-128"/>
              </a:rPr>
              <a:t>Set = all fills the same?</a:t>
            </a:r>
          </a:p>
        </p:txBody>
      </p:sp>
      <p:sp>
        <p:nvSpPr>
          <p:cNvPr id="220177" name="Text Box 17"/>
          <p:cNvSpPr txBox="1">
            <a:spLocks noChangeArrowheads="1"/>
          </p:cNvSpPr>
          <p:nvPr/>
        </p:nvSpPr>
        <p:spPr bwMode="auto">
          <a:xfrm>
            <a:off x="6096000" y="5791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sym typeface="Symbol" pitchFamily="-1" charset="2"/>
              </a:rPr>
              <a:t>X</a:t>
            </a:r>
            <a:endParaRPr lang="en-US">
              <a:solidFill>
                <a:schemeClr val="folHlink"/>
              </a:solidFill>
            </a:endParaRPr>
          </a:p>
        </p:txBody>
      </p:sp>
      <p:sp>
        <p:nvSpPr>
          <p:cNvPr id="220178" name="Text Box 18"/>
          <p:cNvSpPr txBox="1">
            <a:spLocks noChangeArrowheads="1"/>
          </p:cNvSpPr>
          <p:nvPr/>
        </p:nvSpPr>
        <p:spPr bwMode="auto">
          <a:xfrm>
            <a:off x="6019800" y="3276600"/>
            <a:ext cx="350838" cy="457200"/>
          </a:xfrm>
          <a:prstGeom prst="rect">
            <a:avLst/>
          </a:prstGeom>
          <a:noFill/>
          <a:ln w="9525">
            <a:noFill/>
            <a:miter lim="800000"/>
            <a:headEnd/>
            <a:tailEnd/>
          </a:ln>
        </p:spPr>
        <p:txBody>
          <a:bodyPr wrap="none">
            <a:prstTxWarp prst="textNoShape">
              <a:avLst/>
            </a:prstTxWarp>
            <a:spAutoFit/>
          </a:bodyPr>
          <a:lstStyle/>
          <a:p>
            <a:r>
              <a:rPr lang="en-US">
                <a:solidFill>
                  <a:schemeClr val="tx2"/>
                </a:solidFill>
                <a:sym typeface="Symbol" pitchFamily="-1" charset="2"/>
              </a:rPr>
              <a:t></a:t>
            </a:r>
            <a:endParaRPr lang="en-US">
              <a:solidFill>
                <a:schemeClr val="tx2"/>
              </a:solidFill>
            </a:endParaRPr>
          </a:p>
        </p:txBody>
      </p:sp>
      <p:sp>
        <p:nvSpPr>
          <p:cNvPr id="220179" name="Text Box 19"/>
          <p:cNvSpPr txBox="1">
            <a:spLocks noChangeArrowheads="1"/>
          </p:cNvSpPr>
          <p:nvPr/>
        </p:nvSpPr>
        <p:spPr bwMode="auto">
          <a:xfrm>
            <a:off x="6096000" y="4495800"/>
            <a:ext cx="350838" cy="457200"/>
          </a:xfrm>
          <a:prstGeom prst="rect">
            <a:avLst/>
          </a:prstGeom>
          <a:noFill/>
          <a:ln w="9525">
            <a:noFill/>
            <a:miter lim="800000"/>
            <a:headEnd/>
            <a:tailEnd/>
          </a:ln>
        </p:spPr>
        <p:txBody>
          <a:bodyPr wrap="none">
            <a:prstTxWarp prst="textNoShape">
              <a:avLst/>
            </a:prstTxWarp>
            <a:spAutoFit/>
          </a:bodyPr>
          <a:lstStyle/>
          <a:p>
            <a:r>
              <a:rPr lang="en-US">
                <a:solidFill>
                  <a:schemeClr val="tx2"/>
                </a:solidFill>
                <a:sym typeface="Symbol" pitchFamily="-1" charset="2"/>
              </a:rPr>
              <a:t></a:t>
            </a:r>
            <a:endParaRPr lang="en-US">
              <a:solidFill>
                <a:schemeClr val="tx2"/>
              </a:solidFill>
            </a:endParaRPr>
          </a:p>
        </p:txBody>
      </p:sp>
      <p:sp>
        <p:nvSpPr>
          <p:cNvPr id="220184" name="Rectangle 24"/>
          <p:cNvSpPr>
            <a:spLocks noChangeArrowheads="1"/>
          </p:cNvSpPr>
          <p:nvPr/>
        </p:nvSpPr>
        <p:spPr bwMode="auto">
          <a:xfrm>
            <a:off x="6705600" y="5486400"/>
            <a:ext cx="2057400" cy="10064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ea typeface="Osaka" pitchFamily="-1" charset="-128"/>
                <a:cs typeface="Osaka" pitchFamily="-1" charset="-128"/>
              </a:rPr>
              <a:t>We need a different generalization…</a:t>
            </a:r>
          </a:p>
        </p:txBody>
      </p:sp>
      <p:pic>
        <p:nvPicPr>
          <p:cNvPr id="220185" name="Picture 25"/>
          <p:cNvPicPr>
            <a:picLocks noChangeAspect="1" noChangeArrowheads="1"/>
          </p:cNvPicPr>
          <p:nvPr/>
        </p:nvPicPr>
        <p:blipFill>
          <a:blip r:embed="rId4"/>
          <a:srcRect/>
          <a:stretch>
            <a:fillRect/>
          </a:stretch>
        </p:blipFill>
        <p:spPr bwMode="auto">
          <a:xfrm>
            <a:off x="914400" y="5638800"/>
            <a:ext cx="1219200" cy="825500"/>
          </a:xfrm>
          <a:prstGeom prst="rect">
            <a:avLst/>
          </a:prstGeom>
          <a:noFill/>
          <a:ln w="9525">
            <a:noFill/>
            <a:miter lim="800000"/>
            <a:headEnd/>
            <a:tailEnd/>
          </a:ln>
          <a:effectLst/>
        </p:spPr>
      </p:pic>
      <p:pic>
        <p:nvPicPr>
          <p:cNvPr id="220186" name="Picture 26"/>
          <p:cNvPicPr>
            <a:picLocks noChangeAspect="1" noChangeArrowheads="1"/>
          </p:cNvPicPr>
          <p:nvPr/>
        </p:nvPicPr>
        <p:blipFill>
          <a:blip r:embed="rId5"/>
          <a:srcRect/>
          <a:stretch>
            <a:fillRect/>
          </a:stretch>
        </p:blipFill>
        <p:spPr bwMode="auto">
          <a:xfrm>
            <a:off x="2514600" y="5638800"/>
            <a:ext cx="1219200" cy="863600"/>
          </a:xfrm>
          <a:prstGeom prst="rect">
            <a:avLst/>
          </a:prstGeom>
          <a:noFill/>
          <a:ln w="9525">
            <a:noFill/>
            <a:miter lim="800000"/>
            <a:headEnd/>
            <a:tailEnd/>
          </a:ln>
          <a:effectLst/>
        </p:spPr>
      </p:pic>
      <p:pic>
        <p:nvPicPr>
          <p:cNvPr id="220187" name="Picture 27"/>
          <p:cNvPicPr>
            <a:picLocks noChangeAspect="1" noChangeArrowheads="1"/>
          </p:cNvPicPr>
          <p:nvPr/>
        </p:nvPicPr>
        <p:blipFill>
          <a:blip r:embed="rId6"/>
          <a:srcRect/>
          <a:stretch>
            <a:fillRect/>
          </a:stretch>
        </p:blipFill>
        <p:spPr bwMode="auto">
          <a:xfrm>
            <a:off x="4038600" y="5638800"/>
            <a:ext cx="1143000" cy="787400"/>
          </a:xfrm>
          <a:prstGeom prst="rect">
            <a:avLst/>
          </a:prstGeom>
          <a:noFill/>
          <a:ln w="9525">
            <a:noFill/>
            <a:miter lim="800000"/>
            <a:headEnd/>
            <a:tailEnd/>
          </a:ln>
          <a:effectLst/>
        </p:spPr>
      </p:pic>
      <p:pic>
        <p:nvPicPr>
          <p:cNvPr id="220188" name="Picture 28"/>
          <p:cNvPicPr>
            <a:picLocks noChangeAspect="1" noChangeArrowheads="1"/>
          </p:cNvPicPr>
          <p:nvPr/>
        </p:nvPicPr>
        <p:blipFill>
          <a:blip r:embed="rId7"/>
          <a:srcRect/>
          <a:stretch>
            <a:fillRect/>
          </a:stretch>
        </p:blipFill>
        <p:spPr bwMode="auto">
          <a:xfrm>
            <a:off x="2514600" y="3124200"/>
            <a:ext cx="1168400" cy="863600"/>
          </a:xfrm>
          <a:prstGeom prst="rect">
            <a:avLst/>
          </a:prstGeom>
          <a:noFill/>
          <a:ln w="9525">
            <a:noFill/>
            <a:miter lim="800000"/>
            <a:headEnd/>
            <a:tailEnd/>
          </a:ln>
          <a:effectLst/>
        </p:spPr>
      </p:pic>
      <p:pic>
        <p:nvPicPr>
          <p:cNvPr id="220189" name="Picture 29"/>
          <p:cNvPicPr>
            <a:picLocks noChangeAspect="1" noChangeArrowheads="1"/>
          </p:cNvPicPr>
          <p:nvPr/>
        </p:nvPicPr>
        <p:blipFill>
          <a:blip r:embed="rId8"/>
          <a:srcRect/>
          <a:stretch>
            <a:fillRect/>
          </a:stretch>
        </p:blipFill>
        <p:spPr bwMode="auto">
          <a:xfrm>
            <a:off x="4114800" y="3200400"/>
            <a:ext cx="1168400" cy="787400"/>
          </a:xfrm>
          <a:prstGeom prst="rect">
            <a:avLst/>
          </a:prstGeom>
          <a:noFill/>
          <a:ln w="9525">
            <a:noFill/>
            <a:miter lim="800000"/>
            <a:headEnd/>
            <a:tailEnd/>
          </a:ln>
          <a:effectLst/>
        </p:spPr>
      </p:pic>
      <p:pic>
        <p:nvPicPr>
          <p:cNvPr id="220190" name="Picture 30"/>
          <p:cNvPicPr>
            <a:picLocks noChangeAspect="1" noChangeArrowheads="1"/>
          </p:cNvPicPr>
          <p:nvPr/>
        </p:nvPicPr>
        <p:blipFill>
          <a:blip r:embed="rId9"/>
          <a:srcRect/>
          <a:stretch>
            <a:fillRect/>
          </a:stretch>
        </p:blipFill>
        <p:spPr bwMode="auto">
          <a:xfrm>
            <a:off x="914400" y="3200400"/>
            <a:ext cx="1143000" cy="787400"/>
          </a:xfrm>
          <a:prstGeom prst="rect">
            <a:avLst/>
          </a:prstGeom>
          <a:noFill/>
          <a:ln w="9525">
            <a:noFill/>
            <a:miter lim="800000"/>
            <a:headEnd/>
            <a:tailEnd/>
          </a:ln>
          <a:effectLst/>
        </p:spPr>
      </p:pic>
      <p:pic>
        <p:nvPicPr>
          <p:cNvPr id="220191" name="Picture 31"/>
          <p:cNvPicPr>
            <a:picLocks noChangeAspect="1" noChangeArrowheads="1"/>
          </p:cNvPicPr>
          <p:nvPr/>
        </p:nvPicPr>
        <p:blipFill>
          <a:blip r:embed="rId10"/>
          <a:srcRect/>
          <a:stretch>
            <a:fillRect/>
          </a:stretch>
        </p:blipFill>
        <p:spPr bwMode="auto">
          <a:xfrm>
            <a:off x="2514600" y="4343400"/>
            <a:ext cx="1206500" cy="774700"/>
          </a:xfrm>
          <a:prstGeom prst="rect">
            <a:avLst/>
          </a:prstGeom>
          <a:noFill/>
          <a:ln w="9525">
            <a:noFill/>
            <a:miter lim="800000"/>
            <a:headEnd/>
            <a:tailEnd/>
          </a:ln>
          <a:effectLst/>
        </p:spPr>
      </p:pic>
      <p:pic>
        <p:nvPicPr>
          <p:cNvPr id="220192" name="Picture 32"/>
          <p:cNvPicPr>
            <a:picLocks noChangeAspect="1" noChangeArrowheads="1"/>
          </p:cNvPicPr>
          <p:nvPr/>
        </p:nvPicPr>
        <p:blipFill>
          <a:blip r:embed="rId11"/>
          <a:srcRect/>
          <a:stretch>
            <a:fillRect/>
          </a:stretch>
        </p:blipFill>
        <p:spPr bwMode="auto">
          <a:xfrm>
            <a:off x="4038600" y="4343400"/>
            <a:ext cx="1143000" cy="787400"/>
          </a:xfrm>
          <a:prstGeom prst="rect">
            <a:avLst/>
          </a:prstGeom>
          <a:noFill/>
          <a:ln w="9525">
            <a:noFill/>
            <a:miter lim="800000"/>
            <a:headEnd/>
            <a:tailEnd/>
          </a:ln>
          <a:effectLst/>
        </p:spPr>
      </p:pic>
      <p:pic>
        <p:nvPicPr>
          <p:cNvPr id="220193" name="Picture 33"/>
          <p:cNvPicPr>
            <a:picLocks noChangeAspect="1" noChangeArrowheads="1"/>
          </p:cNvPicPr>
          <p:nvPr/>
        </p:nvPicPr>
        <p:blipFill>
          <a:blip r:embed="rId12"/>
          <a:srcRect/>
          <a:stretch>
            <a:fillRect/>
          </a:stretch>
        </p:blipFill>
        <p:spPr bwMode="auto">
          <a:xfrm>
            <a:off x="990600" y="4343400"/>
            <a:ext cx="1206500" cy="774700"/>
          </a:xfrm>
          <a:prstGeom prst="rect">
            <a:avLst/>
          </a:prstGeom>
          <a:noFill/>
          <a:ln w="9525">
            <a:noFill/>
            <a:miter lim="800000"/>
            <a:headEnd/>
            <a:tailEnd/>
          </a:ln>
          <a:effectLst/>
        </p:spPr>
      </p:pic>
      <p:sp>
        <p:nvSpPr>
          <p:cNvPr id="220194" name="AutoShape 34"/>
          <p:cNvSpPr>
            <a:spLocks noChangeArrowheads="1"/>
          </p:cNvSpPr>
          <p:nvPr/>
        </p:nvSpPr>
        <p:spPr bwMode="auto">
          <a:xfrm>
            <a:off x="304800" y="54864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20195" name="AutoShape 35"/>
          <p:cNvSpPr>
            <a:spLocks noChangeArrowheads="1"/>
          </p:cNvSpPr>
          <p:nvPr/>
        </p:nvSpPr>
        <p:spPr bwMode="auto">
          <a:xfrm>
            <a:off x="304800" y="30480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20196" name="AutoShape 36"/>
          <p:cNvSpPr>
            <a:spLocks noChangeArrowheads="1"/>
          </p:cNvSpPr>
          <p:nvPr/>
        </p:nvSpPr>
        <p:spPr bwMode="auto">
          <a:xfrm>
            <a:off x="304800" y="4267200"/>
            <a:ext cx="5334000" cy="1066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85800" y="0"/>
            <a:ext cx="7772400" cy="1143000"/>
          </a:xfrm>
        </p:spPr>
        <p:txBody>
          <a:bodyPr/>
          <a:lstStyle/>
          <a:p>
            <a:r>
              <a:rPr lang="en-US" sz="3200"/>
              <a:t>The Grammar of Set</a:t>
            </a:r>
          </a:p>
        </p:txBody>
      </p:sp>
      <p:pic>
        <p:nvPicPr>
          <p:cNvPr id="373763" name="Picture 3"/>
          <p:cNvPicPr>
            <a:picLocks noChangeAspect="1" noChangeArrowheads="1"/>
          </p:cNvPicPr>
          <p:nvPr/>
        </p:nvPicPr>
        <p:blipFill>
          <a:blip r:embed="rId3"/>
          <a:srcRect/>
          <a:stretch>
            <a:fillRect/>
          </a:stretch>
        </p:blipFill>
        <p:spPr bwMode="auto">
          <a:xfrm>
            <a:off x="1828800" y="3505200"/>
            <a:ext cx="6972300" cy="774700"/>
          </a:xfrm>
          <a:prstGeom prst="rect">
            <a:avLst/>
          </a:prstGeom>
          <a:noFill/>
          <a:ln w="9525">
            <a:noFill/>
            <a:miter lim="800000"/>
            <a:headEnd/>
            <a:tailEnd/>
          </a:ln>
          <a:effectLst/>
        </p:spPr>
      </p:pic>
      <p:pic>
        <p:nvPicPr>
          <p:cNvPr id="373764" name="Picture 4"/>
          <p:cNvPicPr>
            <a:picLocks noChangeAspect="1" noChangeArrowheads="1"/>
          </p:cNvPicPr>
          <p:nvPr/>
        </p:nvPicPr>
        <p:blipFill>
          <a:blip r:embed="rId4"/>
          <a:srcRect/>
          <a:stretch>
            <a:fillRect/>
          </a:stretch>
        </p:blipFill>
        <p:spPr bwMode="auto">
          <a:xfrm>
            <a:off x="1219200" y="1066800"/>
            <a:ext cx="1168400" cy="863600"/>
          </a:xfrm>
          <a:prstGeom prst="rect">
            <a:avLst/>
          </a:prstGeom>
          <a:noFill/>
          <a:ln w="9525">
            <a:noFill/>
            <a:miter lim="800000"/>
            <a:headEnd/>
            <a:tailEnd/>
          </a:ln>
          <a:effectLst/>
        </p:spPr>
      </p:pic>
      <p:pic>
        <p:nvPicPr>
          <p:cNvPr id="373765" name="Picture 5"/>
          <p:cNvPicPr>
            <a:picLocks noChangeAspect="1" noChangeArrowheads="1"/>
          </p:cNvPicPr>
          <p:nvPr/>
        </p:nvPicPr>
        <p:blipFill>
          <a:blip r:embed="rId5"/>
          <a:srcRect/>
          <a:stretch>
            <a:fillRect/>
          </a:stretch>
        </p:blipFill>
        <p:spPr bwMode="auto">
          <a:xfrm>
            <a:off x="2514600" y="1066800"/>
            <a:ext cx="1168400" cy="787400"/>
          </a:xfrm>
          <a:prstGeom prst="rect">
            <a:avLst/>
          </a:prstGeom>
          <a:noFill/>
          <a:ln w="9525">
            <a:noFill/>
            <a:miter lim="800000"/>
            <a:headEnd/>
            <a:tailEnd/>
          </a:ln>
          <a:effectLst/>
        </p:spPr>
      </p:pic>
      <p:pic>
        <p:nvPicPr>
          <p:cNvPr id="373766" name="Picture 6"/>
          <p:cNvPicPr>
            <a:picLocks noChangeAspect="1" noChangeArrowheads="1"/>
          </p:cNvPicPr>
          <p:nvPr/>
        </p:nvPicPr>
        <p:blipFill>
          <a:blip r:embed="rId6"/>
          <a:srcRect/>
          <a:stretch>
            <a:fillRect/>
          </a:stretch>
        </p:blipFill>
        <p:spPr bwMode="auto">
          <a:xfrm>
            <a:off x="0" y="1066800"/>
            <a:ext cx="1143000" cy="787400"/>
          </a:xfrm>
          <a:prstGeom prst="rect">
            <a:avLst/>
          </a:prstGeom>
          <a:noFill/>
          <a:ln w="9525">
            <a:noFill/>
            <a:miter lim="800000"/>
            <a:headEnd/>
            <a:tailEnd/>
          </a:ln>
          <a:effectLst/>
        </p:spPr>
      </p:pic>
      <p:pic>
        <p:nvPicPr>
          <p:cNvPr id="373767" name="Picture 7"/>
          <p:cNvPicPr>
            <a:picLocks noChangeAspect="1" noChangeArrowheads="1"/>
          </p:cNvPicPr>
          <p:nvPr/>
        </p:nvPicPr>
        <p:blipFill>
          <a:blip r:embed="rId7"/>
          <a:srcRect/>
          <a:stretch>
            <a:fillRect/>
          </a:stretch>
        </p:blipFill>
        <p:spPr bwMode="auto">
          <a:xfrm>
            <a:off x="4876800" y="990600"/>
            <a:ext cx="1219200" cy="825500"/>
          </a:xfrm>
          <a:prstGeom prst="rect">
            <a:avLst/>
          </a:prstGeom>
          <a:noFill/>
          <a:ln w="9525">
            <a:noFill/>
            <a:miter lim="800000"/>
            <a:headEnd/>
            <a:tailEnd/>
          </a:ln>
          <a:effectLst/>
        </p:spPr>
      </p:pic>
      <p:pic>
        <p:nvPicPr>
          <p:cNvPr id="373768" name="Picture 8"/>
          <p:cNvPicPr>
            <a:picLocks noChangeAspect="1" noChangeArrowheads="1"/>
          </p:cNvPicPr>
          <p:nvPr/>
        </p:nvPicPr>
        <p:blipFill>
          <a:blip r:embed="rId8"/>
          <a:srcRect/>
          <a:stretch>
            <a:fillRect/>
          </a:stretch>
        </p:blipFill>
        <p:spPr bwMode="auto">
          <a:xfrm>
            <a:off x="7620000" y="990600"/>
            <a:ext cx="1206500" cy="774700"/>
          </a:xfrm>
          <a:prstGeom prst="rect">
            <a:avLst/>
          </a:prstGeom>
          <a:noFill/>
          <a:ln w="9525">
            <a:noFill/>
            <a:miter lim="800000"/>
            <a:headEnd/>
            <a:tailEnd/>
          </a:ln>
          <a:effectLst/>
        </p:spPr>
      </p:pic>
      <p:pic>
        <p:nvPicPr>
          <p:cNvPr id="373769" name="Picture 9"/>
          <p:cNvPicPr>
            <a:picLocks noChangeAspect="1" noChangeArrowheads="1"/>
          </p:cNvPicPr>
          <p:nvPr/>
        </p:nvPicPr>
        <p:blipFill>
          <a:blip r:embed="rId9"/>
          <a:srcRect/>
          <a:stretch>
            <a:fillRect/>
          </a:stretch>
        </p:blipFill>
        <p:spPr bwMode="auto">
          <a:xfrm>
            <a:off x="6248400" y="990600"/>
            <a:ext cx="1206500" cy="774700"/>
          </a:xfrm>
          <a:prstGeom prst="rect">
            <a:avLst/>
          </a:prstGeom>
          <a:noFill/>
          <a:ln w="9525">
            <a:noFill/>
            <a:miter lim="800000"/>
            <a:headEnd/>
            <a:tailEnd/>
          </a:ln>
          <a:effectLst/>
        </p:spPr>
      </p:pic>
      <p:pic>
        <p:nvPicPr>
          <p:cNvPr id="373770" name="Picture 10"/>
          <p:cNvPicPr>
            <a:picLocks noChangeAspect="1" noChangeArrowheads="1"/>
          </p:cNvPicPr>
          <p:nvPr/>
        </p:nvPicPr>
        <p:blipFill>
          <a:blip r:embed="rId10"/>
          <a:srcRect/>
          <a:stretch>
            <a:fillRect/>
          </a:stretch>
        </p:blipFill>
        <p:spPr bwMode="auto">
          <a:xfrm>
            <a:off x="1524000" y="4495800"/>
            <a:ext cx="1219200" cy="863600"/>
          </a:xfrm>
          <a:prstGeom prst="rect">
            <a:avLst/>
          </a:prstGeom>
          <a:noFill/>
          <a:ln w="9525">
            <a:noFill/>
            <a:miter lim="800000"/>
            <a:headEnd/>
            <a:tailEnd/>
          </a:ln>
          <a:effectLst/>
        </p:spPr>
      </p:pic>
      <p:pic>
        <p:nvPicPr>
          <p:cNvPr id="373771" name="Picture 11"/>
          <p:cNvPicPr>
            <a:picLocks noChangeAspect="1" noChangeArrowheads="1"/>
          </p:cNvPicPr>
          <p:nvPr/>
        </p:nvPicPr>
        <p:blipFill>
          <a:blip r:embed="rId11"/>
          <a:srcRect/>
          <a:stretch>
            <a:fillRect/>
          </a:stretch>
        </p:blipFill>
        <p:spPr bwMode="auto">
          <a:xfrm>
            <a:off x="2819400" y="4495800"/>
            <a:ext cx="1143000" cy="787400"/>
          </a:xfrm>
          <a:prstGeom prst="rect">
            <a:avLst/>
          </a:prstGeom>
          <a:noFill/>
          <a:ln w="9525">
            <a:noFill/>
            <a:miter lim="800000"/>
            <a:headEnd/>
            <a:tailEnd/>
          </a:ln>
          <a:effectLst/>
        </p:spPr>
      </p:pic>
      <p:pic>
        <p:nvPicPr>
          <p:cNvPr id="373772" name="Picture 12"/>
          <p:cNvPicPr>
            <a:picLocks noChangeAspect="1" noChangeArrowheads="1"/>
          </p:cNvPicPr>
          <p:nvPr/>
        </p:nvPicPr>
        <p:blipFill>
          <a:blip r:embed="rId12"/>
          <a:srcRect/>
          <a:stretch>
            <a:fillRect/>
          </a:stretch>
        </p:blipFill>
        <p:spPr bwMode="auto">
          <a:xfrm>
            <a:off x="228600" y="4495800"/>
            <a:ext cx="1206500" cy="774700"/>
          </a:xfrm>
          <a:prstGeom prst="rect">
            <a:avLst/>
          </a:prstGeom>
          <a:noFill/>
          <a:ln w="9525">
            <a:noFill/>
            <a:miter lim="800000"/>
            <a:headEnd/>
            <a:tailEnd/>
          </a:ln>
          <a:effectLst/>
        </p:spPr>
      </p:pic>
      <p:sp>
        <p:nvSpPr>
          <p:cNvPr id="373773" name="Text Box 13"/>
          <p:cNvSpPr txBox="1">
            <a:spLocks noChangeArrowheads="1"/>
          </p:cNvSpPr>
          <p:nvPr/>
        </p:nvSpPr>
        <p:spPr bwMode="auto">
          <a:xfrm>
            <a:off x="6096000" y="2286000"/>
            <a:ext cx="709613"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effectLst>
                  <a:outerShdw blurRad="38100" dist="38100" dir="2700000" algn="tl">
                    <a:srgbClr val="000000"/>
                  </a:outerShdw>
                </a:effectLst>
              </a:rPr>
              <a:t>Yes</a:t>
            </a:r>
          </a:p>
        </p:txBody>
      </p:sp>
      <p:sp>
        <p:nvSpPr>
          <p:cNvPr id="373774" name="Text Box 14"/>
          <p:cNvSpPr txBox="1">
            <a:spLocks noChangeArrowheads="1"/>
          </p:cNvSpPr>
          <p:nvPr/>
        </p:nvSpPr>
        <p:spPr bwMode="auto">
          <a:xfrm>
            <a:off x="4343400" y="4724400"/>
            <a:ext cx="573088" cy="457200"/>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effectLst>
                  <a:outerShdw blurRad="38100" dist="38100" dir="2700000" algn="tl">
                    <a:srgbClr val="000000"/>
                  </a:outerShdw>
                </a:effectLst>
              </a:rPr>
              <a:t>No</a:t>
            </a:r>
            <a:endParaRPr lang="en-US" b="0">
              <a:effectLst>
                <a:outerShdw blurRad="38100" dist="38100" dir="2700000" algn="tl">
                  <a:srgbClr val="FFFFFF"/>
                </a:outerShdw>
              </a:effectLst>
            </a:endParaRPr>
          </a:p>
        </p:txBody>
      </p:sp>
      <p:pic>
        <p:nvPicPr>
          <p:cNvPr id="373775" name="Picture 15"/>
          <p:cNvPicPr>
            <a:picLocks noChangeAspect="1" noChangeArrowheads="1"/>
          </p:cNvPicPr>
          <p:nvPr/>
        </p:nvPicPr>
        <p:blipFill>
          <a:blip r:embed="rId7"/>
          <a:srcRect/>
          <a:stretch>
            <a:fillRect/>
          </a:stretch>
        </p:blipFill>
        <p:spPr bwMode="auto">
          <a:xfrm>
            <a:off x="1600200" y="2209800"/>
            <a:ext cx="1219200" cy="825500"/>
          </a:xfrm>
          <a:prstGeom prst="rect">
            <a:avLst/>
          </a:prstGeom>
          <a:noFill/>
          <a:ln w="9525">
            <a:noFill/>
            <a:miter lim="800000"/>
            <a:headEnd/>
            <a:tailEnd/>
          </a:ln>
          <a:effectLst/>
        </p:spPr>
      </p:pic>
      <p:pic>
        <p:nvPicPr>
          <p:cNvPr id="373776" name="Picture 16"/>
          <p:cNvPicPr>
            <a:picLocks noChangeAspect="1" noChangeArrowheads="1"/>
          </p:cNvPicPr>
          <p:nvPr/>
        </p:nvPicPr>
        <p:blipFill>
          <a:blip r:embed="rId4"/>
          <a:srcRect/>
          <a:stretch>
            <a:fillRect/>
          </a:stretch>
        </p:blipFill>
        <p:spPr bwMode="auto">
          <a:xfrm>
            <a:off x="2895600" y="2209800"/>
            <a:ext cx="1168400" cy="863600"/>
          </a:xfrm>
          <a:prstGeom prst="rect">
            <a:avLst/>
          </a:prstGeom>
          <a:noFill/>
          <a:ln w="9525">
            <a:noFill/>
            <a:miter lim="800000"/>
            <a:headEnd/>
            <a:tailEnd/>
          </a:ln>
          <a:effectLst/>
        </p:spPr>
      </p:pic>
      <p:pic>
        <p:nvPicPr>
          <p:cNvPr id="373777" name="Picture 17"/>
          <p:cNvPicPr>
            <a:picLocks noChangeAspect="1" noChangeArrowheads="1"/>
          </p:cNvPicPr>
          <p:nvPr/>
        </p:nvPicPr>
        <p:blipFill>
          <a:blip r:embed="rId5"/>
          <a:srcRect/>
          <a:stretch>
            <a:fillRect/>
          </a:stretch>
        </p:blipFill>
        <p:spPr bwMode="auto">
          <a:xfrm>
            <a:off x="7543800" y="4953000"/>
            <a:ext cx="1168400" cy="787400"/>
          </a:xfrm>
          <a:prstGeom prst="rect">
            <a:avLst/>
          </a:prstGeom>
          <a:noFill/>
          <a:ln w="9525">
            <a:noFill/>
            <a:miter lim="800000"/>
            <a:headEnd/>
            <a:tailEnd/>
          </a:ln>
          <a:effectLst/>
        </p:spPr>
      </p:pic>
      <p:pic>
        <p:nvPicPr>
          <p:cNvPr id="373778" name="Picture 18"/>
          <p:cNvPicPr>
            <a:picLocks noChangeAspect="1" noChangeArrowheads="1"/>
          </p:cNvPicPr>
          <p:nvPr/>
        </p:nvPicPr>
        <p:blipFill>
          <a:blip r:embed="rId11"/>
          <a:srcRect/>
          <a:stretch>
            <a:fillRect/>
          </a:stretch>
        </p:blipFill>
        <p:spPr bwMode="auto">
          <a:xfrm>
            <a:off x="2286000" y="5791200"/>
            <a:ext cx="1143000" cy="787400"/>
          </a:xfrm>
          <a:prstGeom prst="rect">
            <a:avLst/>
          </a:prstGeom>
          <a:noFill/>
          <a:ln w="9525">
            <a:noFill/>
            <a:miter lim="800000"/>
            <a:headEnd/>
            <a:tailEnd/>
          </a:ln>
          <a:effectLst/>
        </p:spPr>
      </p:pic>
      <p:pic>
        <p:nvPicPr>
          <p:cNvPr id="373779" name="Picture 19"/>
          <p:cNvPicPr>
            <a:picLocks noChangeAspect="1" noChangeArrowheads="1"/>
          </p:cNvPicPr>
          <p:nvPr/>
        </p:nvPicPr>
        <p:blipFill>
          <a:blip r:embed="rId6"/>
          <a:srcRect/>
          <a:stretch>
            <a:fillRect/>
          </a:stretch>
        </p:blipFill>
        <p:spPr bwMode="auto">
          <a:xfrm>
            <a:off x="4953000" y="4953000"/>
            <a:ext cx="1143000" cy="787400"/>
          </a:xfrm>
          <a:prstGeom prst="rect">
            <a:avLst/>
          </a:prstGeom>
          <a:noFill/>
          <a:ln w="9525">
            <a:noFill/>
            <a:miter lim="800000"/>
            <a:headEnd/>
            <a:tailEnd/>
          </a:ln>
          <a:effectLst/>
        </p:spPr>
      </p:pic>
      <p:pic>
        <p:nvPicPr>
          <p:cNvPr id="373780" name="Picture 20"/>
          <p:cNvPicPr>
            <a:picLocks noChangeAspect="1" noChangeArrowheads="1"/>
          </p:cNvPicPr>
          <p:nvPr/>
        </p:nvPicPr>
        <p:blipFill>
          <a:blip r:embed="rId13"/>
          <a:srcRect/>
          <a:stretch>
            <a:fillRect/>
          </a:stretch>
        </p:blipFill>
        <p:spPr bwMode="auto">
          <a:xfrm>
            <a:off x="4191000" y="2209800"/>
            <a:ext cx="1143000" cy="787400"/>
          </a:xfrm>
          <a:prstGeom prst="rect">
            <a:avLst/>
          </a:prstGeom>
          <a:noFill/>
          <a:ln w="9525">
            <a:noFill/>
            <a:miter lim="800000"/>
            <a:headEnd/>
            <a:tailEnd/>
          </a:ln>
          <a:effectLst/>
        </p:spPr>
      </p:pic>
      <p:pic>
        <p:nvPicPr>
          <p:cNvPr id="373781" name="Picture 21"/>
          <p:cNvPicPr>
            <a:picLocks noChangeAspect="1" noChangeArrowheads="1"/>
          </p:cNvPicPr>
          <p:nvPr/>
        </p:nvPicPr>
        <p:blipFill>
          <a:blip r:embed="rId12"/>
          <a:srcRect/>
          <a:stretch>
            <a:fillRect/>
          </a:stretch>
        </p:blipFill>
        <p:spPr bwMode="auto">
          <a:xfrm>
            <a:off x="914400" y="5867400"/>
            <a:ext cx="1206500" cy="774700"/>
          </a:xfrm>
          <a:prstGeom prst="rect">
            <a:avLst/>
          </a:prstGeom>
          <a:noFill/>
          <a:ln w="9525">
            <a:noFill/>
            <a:miter lim="800000"/>
            <a:headEnd/>
            <a:tailEnd/>
          </a:ln>
          <a:effectLst/>
        </p:spPr>
      </p:pic>
      <p:pic>
        <p:nvPicPr>
          <p:cNvPr id="373782" name="Picture 22"/>
          <p:cNvPicPr>
            <a:picLocks noChangeAspect="1" noChangeArrowheads="1"/>
          </p:cNvPicPr>
          <p:nvPr/>
        </p:nvPicPr>
        <p:blipFill>
          <a:blip r:embed="rId8"/>
          <a:srcRect/>
          <a:stretch>
            <a:fillRect/>
          </a:stretch>
        </p:blipFill>
        <p:spPr bwMode="auto">
          <a:xfrm>
            <a:off x="3505200" y="5791200"/>
            <a:ext cx="1206500" cy="774700"/>
          </a:xfrm>
          <a:prstGeom prst="rect">
            <a:avLst/>
          </a:prstGeom>
          <a:noFill/>
          <a:ln w="9525">
            <a:noFill/>
            <a:miter lim="800000"/>
            <a:headEnd/>
            <a:tailEnd/>
          </a:ln>
          <a:effectLst/>
        </p:spPr>
      </p:pic>
      <p:pic>
        <p:nvPicPr>
          <p:cNvPr id="373783" name="Picture 23"/>
          <p:cNvPicPr>
            <a:picLocks noChangeAspect="1" noChangeArrowheads="1"/>
          </p:cNvPicPr>
          <p:nvPr/>
        </p:nvPicPr>
        <p:blipFill>
          <a:blip r:embed="rId14"/>
          <a:srcRect/>
          <a:stretch>
            <a:fillRect/>
          </a:stretch>
        </p:blipFill>
        <p:spPr bwMode="auto">
          <a:xfrm>
            <a:off x="6248400" y="4953000"/>
            <a:ext cx="1206500" cy="787400"/>
          </a:xfrm>
          <a:prstGeom prst="rect">
            <a:avLst/>
          </a:prstGeom>
          <a:noFill/>
          <a:ln w="9525">
            <a:noFill/>
            <a:miter lim="800000"/>
            <a:headEnd/>
            <a:tailEnd/>
          </a:ln>
          <a:effectLst/>
        </p:spPr>
      </p:pic>
      <p:sp>
        <p:nvSpPr>
          <p:cNvPr id="373784" name="AutoShape 24"/>
          <p:cNvSpPr>
            <a:spLocks noChangeArrowheads="1"/>
          </p:cNvSpPr>
          <p:nvPr/>
        </p:nvSpPr>
        <p:spPr bwMode="auto">
          <a:xfrm>
            <a:off x="0" y="762000"/>
            <a:ext cx="8991600" cy="2438400"/>
          </a:xfrm>
          <a:prstGeom prst="roundRect">
            <a:avLst>
              <a:gd name="adj" fmla="val 16667"/>
            </a:avLst>
          </a:prstGeom>
          <a:solidFill>
            <a:schemeClr val="bg2">
              <a:alpha val="22000"/>
            </a:schemeClr>
          </a:solidFill>
          <a:ln w="9525">
            <a:solidFill>
              <a:schemeClr val="tx1"/>
            </a:solidFill>
            <a:round/>
            <a:headEnd/>
            <a:tailEnd/>
          </a:ln>
        </p:spPr>
        <p:txBody>
          <a:bodyPr wrap="none" anchor="ctr">
            <a:prstTxWarp prst="textNoShape">
              <a:avLst/>
            </a:prstTxWarp>
          </a:bodyPr>
          <a:lstStyle/>
          <a:p>
            <a:endParaRPr lang="en-US"/>
          </a:p>
        </p:txBody>
      </p:sp>
      <p:sp>
        <p:nvSpPr>
          <p:cNvPr id="373785" name="AutoShape 25"/>
          <p:cNvSpPr>
            <a:spLocks noChangeArrowheads="1"/>
          </p:cNvSpPr>
          <p:nvPr/>
        </p:nvSpPr>
        <p:spPr bwMode="auto">
          <a:xfrm>
            <a:off x="0" y="4419600"/>
            <a:ext cx="8991600" cy="2286000"/>
          </a:xfrm>
          <a:prstGeom prst="roundRect">
            <a:avLst>
              <a:gd name="adj" fmla="val 16667"/>
            </a:avLst>
          </a:prstGeom>
          <a:solidFill>
            <a:schemeClr val="accent1">
              <a:alpha val="22000"/>
            </a:schemeClr>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685800" y="0"/>
            <a:ext cx="7772400" cy="1143000"/>
          </a:xfrm>
        </p:spPr>
        <p:txBody>
          <a:bodyPr/>
          <a:lstStyle/>
          <a:p>
            <a:r>
              <a:rPr lang="en-US" sz="3200"/>
              <a:t>Back to Kids &amp; Language</a:t>
            </a:r>
          </a:p>
        </p:txBody>
      </p:sp>
      <p:sp>
        <p:nvSpPr>
          <p:cNvPr id="375811" name="Rectangle 3"/>
          <p:cNvSpPr>
            <a:spLocks noGrp="1" noChangeArrowheads="1"/>
          </p:cNvSpPr>
          <p:nvPr>
            <p:ph type="body" idx="1"/>
          </p:nvPr>
        </p:nvSpPr>
        <p:spPr>
          <a:xfrm>
            <a:off x="0" y="1295400"/>
            <a:ext cx="9144000" cy="5562600"/>
          </a:xfrm>
        </p:spPr>
        <p:txBody>
          <a:bodyPr/>
          <a:lstStyle/>
          <a:p>
            <a:pPr>
              <a:buFontTx/>
              <a:buNone/>
            </a:pPr>
            <a:r>
              <a:rPr lang="en-US" sz="2400"/>
              <a:t>Children infer rules with this amount of complexity (and more!) from examples of language.  And sometimes, even when there’s noise (misleading examples in the input).</a:t>
            </a:r>
          </a:p>
          <a:p>
            <a:pPr>
              <a:buFontTx/>
              <a:buNone/>
            </a:pPr>
            <a:endParaRPr lang="en-US" sz="2400"/>
          </a:p>
          <a:p>
            <a:pPr>
              <a:buFontTx/>
              <a:buNone/>
            </a:pPr>
            <a:r>
              <a:rPr lang="en-US" sz="2400"/>
              <a:t>Noise Analogy:  “All these are Sets.”</a:t>
            </a:r>
          </a:p>
          <a:p>
            <a:pPr>
              <a:buFontTx/>
              <a:buNone/>
            </a:pPr>
            <a:endParaRPr lang="en-US" sz="2400"/>
          </a:p>
          <a:p>
            <a:pPr>
              <a:buFontTx/>
              <a:buNone/>
            </a:pPr>
            <a:endParaRPr lang="en-US" sz="2400"/>
          </a:p>
        </p:txBody>
      </p:sp>
      <p:pic>
        <p:nvPicPr>
          <p:cNvPr id="375812" name="Picture 4"/>
          <p:cNvPicPr>
            <a:picLocks noChangeAspect="1" noChangeArrowheads="1"/>
          </p:cNvPicPr>
          <p:nvPr/>
        </p:nvPicPr>
        <p:blipFill>
          <a:blip r:embed="rId3"/>
          <a:srcRect/>
          <a:stretch>
            <a:fillRect/>
          </a:stretch>
        </p:blipFill>
        <p:spPr bwMode="auto">
          <a:xfrm>
            <a:off x="7315200" y="3962400"/>
            <a:ext cx="1168400" cy="787400"/>
          </a:xfrm>
          <a:prstGeom prst="rect">
            <a:avLst/>
          </a:prstGeom>
          <a:noFill/>
          <a:ln w="9525">
            <a:noFill/>
            <a:miter lim="800000"/>
            <a:headEnd/>
            <a:tailEnd/>
          </a:ln>
          <a:effectLst/>
        </p:spPr>
      </p:pic>
      <p:pic>
        <p:nvPicPr>
          <p:cNvPr id="375813" name="Picture 5"/>
          <p:cNvPicPr>
            <a:picLocks noChangeAspect="1" noChangeArrowheads="1"/>
          </p:cNvPicPr>
          <p:nvPr/>
        </p:nvPicPr>
        <p:blipFill>
          <a:blip r:embed="rId4"/>
          <a:srcRect/>
          <a:stretch>
            <a:fillRect/>
          </a:stretch>
        </p:blipFill>
        <p:spPr bwMode="auto">
          <a:xfrm>
            <a:off x="4724400" y="3962400"/>
            <a:ext cx="1143000" cy="787400"/>
          </a:xfrm>
          <a:prstGeom prst="rect">
            <a:avLst/>
          </a:prstGeom>
          <a:noFill/>
          <a:ln w="9525">
            <a:noFill/>
            <a:miter lim="800000"/>
            <a:headEnd/>
            <a:tailEnd/>
          </a:ln>
          <a:effectLst/>
        </p:spPr>
      </p:pic>
      <p:pic>
        <p:nvPicPr>
          <p:cNvPr id="375814" name="Picture 6"/>
          <p:cNvPicPr>
            <a:picLocks noChangeAspect="1" noChangeArrowheads="1"/>
          </p:cNvPicPr>
          <p:nvPr/>
        </p:nvPicPr>
        <p:blipFill>
          <a:blip r:embed="rId5"/>
          <a:srcRect/>
          <a:stretch>
            <a:fillRect/>
          </a:stretch>
        </p:blipFill>
        <p:spPr bwMode="auto">
          <a:xfrm>
            <a:off x="6019800" y="3962400"/>
            <a:ext cx="1206500" cy="787400"/>
          </a:xfrm>
          <a:prstGeom prst="rect">
            <a:avLst/>
          </a:prstGeom>
          <a:noFill/>
          <a:ln w="9525">
            <a:noFill/>
            <a:miter lim="800000"/>
            <a:headEnd/>
            <a:tailEnd/>
          </a:ln>
          <a:effectLst/>
        </p:spPr>
      </p:pic>
      <p:pic>
        <p:nvPicPr>
          <p:cNvPr id="375815" name="Picture 7"/>
          <p:cNvPicPr>
            <a:picLocks noChangeAspect="1" noChangeArrowheads="1"/>
          </p:cNvPicPr>
          <p:nvPr/>
        </p:nvPicPr>
        <p:blipFill>
          <a:blip r:embed="rId6"/>
          <a:srcRect/>
          <a:stretch>
            <a:fillRect/>
          </a:stretch>
        </p:blipFill>
        <p:spPr bwMode="auto">
          <a:xfrm>
            <a:off x="1600200" y="3581400"/>
            <a:ext cx="1168400" cy="863600"/>
          </a:xfrm>
          <a:prstGeom prst="rect">
            <a:avLst/>
          </a:prstGeom>
          <a:noFill/>
          <a:ln w="9525">
            <a:noFill/>
            <a:miter lim="800000"/>
            <a:headEnd/>
            <a:tailEnd/>
          </a:ln>
          <a:effectLst/>
        </p:spPr>
      </p:pic>
      <p:pic>
        <p:nvPicPr>
          <p:cNvPr id="375816" name="Picture 8"/>
          <p:cNvPicPr>
            <a:picLocks noChangeAspect="1" noChangeArrowheads="1"/>
          </p:cNvPicPr>
          <p:nvPr/>
        </p:nvPicPr>
        <p:blipFill>
          <a:blip r:embed="rId3"/>
          <a:srcRect/>
          <a:stretch>
            <a:fillRect/>
          </a:stretch>
        </p:blipFill>
        <p:spPr bwMode="auto">
          <a:xfrm>
            <a:off x="2895600" y="3581400"/>
            <a:ext cx="1168400" cy="787400"/>
          </a:xfrm>
          <a:prstGeom prst="rect">
            <a:avLst/>
          </a:prstGeom>
          <a:noFill/>
          <a:ln w="9525">
            <a:noFill/>
            <a:miter lim="800000"/>
            <a:headEnd/>
            <a:tailEnd/>
          </a:ln>
          <a:effectLst/>
        </p:spPr>
      </p:pic>
      <p:pic>
        <p:nvPicPr>
          <p:cNvPr id="375817" name="Picture 9"/>
          <p:cNvPicPr>
            <a:picLocks noChangeAspect="1" noChangeArrowheads="1"/>
          </p:cNvPicPr>
          <p:nvPr/>
        </p:nvPicPr>
        <p:blipFill>
          <a:blip r:embed="rId4"/>
          <a:srcRect/>
          <a:stretch>
            <a:fillRect/>
          </a:stretch>
        </p:blipFill>
        <p:spPr bwMode="auto">
          <a:xfrm>
            <a:off x="381000" y="3581400"/>
            <a:ext cx="1143000" cy="787400"/>
          </a:xfrm>
          <a:prstGeom prst="rect">
            <a:avLst/>
          </a:prstGeom>
          <a:noFill/>
          <a:ln w="9525">
            <a:noFill/>
            <a:miter lim="800000"/>
            <a:headEnd/>
            <a:tailEnd/>
          </a:ln>
          <a:effectLst/>
        </p:spPr>
      </p:pic>
      <p:pic>
        <p:nvPicPr>
          <p:cNvPr id="375818" name="Picture 10"/>
          <p:cNvPicPr>
            <a:picLocks noChangeAspect="1" noChangeArrowheads="1"/>
          </p:cNvPicPr>
          <p:nvPr/>
        </p:nvPicPr>
        <p:blipFill>
          <a:blip r:embed="rId7"/>
          <a:srcRect/>
          <a:stretch>
            <a:fillRect/>
          </a:stretch>
        </p:blipFill>
        <p:spPr bwMode="auto">
          <a:xfrm>
            <a:off x="762000" y="5105400"/>
            <a:ext cx="1219200" cy="825500"/>
          </a:xfrm>
          <a:prstGeom prst="rect">
            <a:avLst/>
          </a:prstGeom>
          <a:noFill/>
          <a:ln w="9525">
            <a:noFill/>
            <a:miter lim="800000"/>
            <a:headEnd/>
            <a:tailEnd/>
          </a:ln>
          <a:effectLst/>
        </p:spPr>
      </p:pic>
      <p:pic>
        <p:nvPicPr>
          <p:cNvPr id="375819" name="Picture 11"/>
          <p:cNvPicPr>
            <a:picLocks noChangeAspect="1" noChangeArrowheads="1"/>
          </p:cNvPicPr>
          <p:nvPr/>
        </p:nvPicPr>
        <p:blipFill>
          <a:blip r:embed="rId8"/>
          <a:srcRect/>
          <a:stretch>
            <a:fillRect/>
          </a:stretch>
        </p:blipFill>
        <p:spPr bwMode="auto">
          <a:xfrm>
            <a:off x="3505200" y="5105400"/>
            <a:ext cx="1206500" cy="774700"/>
          </a:xfrm>
          <a:prstGeom prst="rect">
            <a:avLst/>
          </a:prstGeom>
          <a:noFill/>
          <a:ln w="9525">
            <a:noFill/>
            <a:miter lim="800000"/>
            <a:headEnd/>
            <a:tailEnd/>
          </a:ln>
          <a:effectLst/>
        </p:spPr>
      </p:pic>
      <p:pic>
        <p:nvPicPr>
          <p:cNvPr id="375820" name="Picture 12"/>
          <p:cNvPicPr>
            <a:picLocks noChangeAspect="1" noChangeArrowheads="1"/>
          </p:cNvPicPr>
          <p:nvPr/>
        </p:nvPicPr>
        <p:blipFill>
          <a:blip r:embed="rId9"/>
          <a:srcRect/>
          <a:stretch>
            <a:fillRect/>
          </a:stretch>
        </p:blipFill>
        <p:spPr bwMode="auto">
          <a:xfrm>
            <a:off x="2133600" y="5105400"/>
            <a:ext cx="1206500" cy="774700"/>
          </a:xfrm>
          <a:prstGeom prst="rect">
            <a:avLst/>
          </a:prstGeom>
          <a:noFill/>
          <a:ln w="9525">
            <a:noFill/>
            <a:miter lim="800000"/>
            <a:headEnd/>
            <a:tailEnd/>
          </a:ln>
          <a:effectLst/>
        </p:spPr>
      </p:pic>
      <p:sp>
        <p:nvSpPr>
          <p:cNvPr id="375821" name="AutoShape 13"/>
          <p:cNvSpPr>
            <a:spLocks noChangeArrowheads="1"/>
          </p:cNvSpPr>
          <p:nvPr/>
        </p:nvSpPr>
        <p:spPr bwMode="auto">
          <a:xfrm>
            <a:off x="4572000" y="3657600"/>
            <a:ext cx="4267200" cy="1295400"/>
          </a:xfrm>
          <a:prstGeom prst="roundRect">
            <a:avLst>
              <a:gd name="adj" fmla="val 16667"/>
            </a:avLst>
          </a:prstGeom>
          <a:solidFill>
            <a:srgbClr val="FF0000">
              <a:alpha val="11000"/>
            </a:srgbClr>
          </a:solidFill>
          <a:ln w="9525">
            <a:solidFill>
              <a:srgbClr val="FF0000"/>
            </a:solidFill>
            <a:round/>
            <a:headEnd/>
            <a:tailEnd/>
          </a:ln>
        </p:spPr>
        <p:txBody>
          <a:bodyPr wrap="none" anchor="ctr">
            <a:prstTxWarp prst="textNoShape">
              <a:avLst/>
            </a:prstTxWarp>
          </a:bodyPr>
          <a:lstStyle/>
          <a:p>
            <a:endParaRPr lang="en-US"/>
          </a:p>
        </p:txBody>
      </p:sp>
      <p:sp>
        <p:nvSpPr>
          <p:cNvPr id="375822" name="Text Box 14"/>
          <p:cNvSpPr txBox="1">
            <a:spLocks noChangeArrowheads="1"/>
          </p:cNvSpPr>
          <p:nvPr/>
        </p:nvSpPr>
        <p:spPr bwMode="auto">
          <a:xfrm>
            <a:off x="6003925" y="3095625"/>
            <a:ext cx="912813" cy="457200"/>
          </a:xfrm>
          <a:prstGeom prst="rect">
            <a:avLst/>
          </a:prstGeom>
          <a:noFill/>
          <a:ln w="9525">
            <a:noFill/>
            <a:miter lim="800000"/>
            <a:headEnd/>
            <a:tailEnd/>
          </a:ln>
        </p:spPr>
        <p:txBody>
          <a:bodyPr wrap="none">
            <a:prstTxWarp prst="textNoShape">
              <a:avLst/>
            </a:prstTxWarp>
            <a:spAutoFit/>
          </a:bodyPr>
          <a:lstStyle/>
          <a:p>
            <a:r>
              <a:rPr lang="en-US" b="0">
                <a:solidFill>
                  <a:srgbClr val="FF0906"/>
                </a:solidFill>
              </a:rPr>
              <a:t>noise</a:t>
            </a:r>
          </a:p>
        </p:txBody>
      </p:sp>
      <p:sp>
        <p:nvSpPr>
          <p:cNvPr id="375823" name="Text Box 15"/>
          <p:cNvSpPr txBox="1">
            <a:spLocks noChangeArrowheads="1"/>
          </p:cNvSpPr>
          <p:nvPr/>
        </p:nvSpPr>
        <p:spPr bwMode="auto">
          <a:xfrm>
            <a:off x="5867400" y="5181600"/>
            <a:ext cx="3048000" cy="1187450"/>
          </a:xfrm>
          <a:prstGeom prst="rect">
            <a:avLst/>
          </a:prstGeom>
          <a:noFill/>
          <a:ln w="9525">
            <a:noFill/>
            <a:miter lim="800000"/>
            <a:headEnd/>
            <a:tailEnd/>
          </a:ln>
        </p:spPr>
        <p:txBody>
          <a:bodyPr>
            <a:prstTxWarp prst="textNoShape">
              <a:avLst/>
            </a:prstTxWarp>
            <a:spAutoFit/>
          </a:bodyPr>
          <a:lstStyle/>
          <a:p>
            <a:r>
              <a:rPr lang="en-US" b="0">
                <a:solidFill>
                  <a:srgbClr val="FF0906"/>
                </a:solidFill>
              </a:rPr>
              <a:t>not really a set</a:t>
            </a:r>
          </a:p>
          <a:p>
            <a:r>
              <a:rPr lang="en-US" b="0">
                <a:solidFill>
                  <a:srgbClr val="FF0906"/>
                </a:solidFill>
              </a:rPr>
              <a:t>but presented to child as if it were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6274" name="Title 1"/>
          <p:cNvSpPr>
            <a:spLocks noGrp="1"/>
          </p:cNvSpPr>
          <p:nvPr>
            <p:ph type="title" idx="4294967295"/>
          </p:nvPr>
        </p:nvSpPr>
        <p:spPr>
          <a:xfrm>
            <a:off x="685800" y="152400"/>
            <a:ext cx="7772400" cy="1143000"/>
          </a:xfrm>
        </p:spPr>
        <p:txBody>
          <a:bodyPr/>
          <a:lstStyle/>
          <a:p>
            <a:r>
              <a:rPr lang="en-US" sz="3200"/>
              <a:t>How do we know they’re not only imitating </a:t>
            </a:r>
            <a:br>
              <a:rPr lang="en-US" sz="3200"/>
            </a:br>
            <a:r>
              <a:rPr lang="en-US" sz="3200"/>
              <a:t>or being taught?</a:t>
            </a:r>
          </a:p>
        </p:txBody>
      </p:sp>
      <p:sp>
        <p:nvSpPr>
          <p:cNvPr id="566275" name="Content Placeholder 2"/>
          <p:cNvSpPr>
            <a:spLocks noGrp="1"/>
          </p:cNvSpPr>
          <p:nvPr>
            <p:ph idx="4294967295"/>
          </p:nvPr>
        </p:nvSpPr>
        <p:spPr>
          <a:xfrm>
            <a:off x="381000" y="1524000"/>
            <a:ext cx="8610600" cy="4419600"/>
          </a:xfrm>
        </p:spPr>
        <p:txBody>
          <a:bodyPr/>
          <a:lstStyle/>
          <a:p>
            <a:pPr>
              <a:buFontTx/>
              <a:buNone/>
            </a:pPr>
            <a:r>
              <a:rPr lang="en-US" sz="2400"/>
              <a:t>Imitation certainly </a:t>
            </a:r>
            <a:r>
              <a:rPr lang="en-US" sz="2400" i="1"/>
              <a:t>is</a:t>
            </a:r>
            <a:r>
              <a:rPr lang="en-US" sz="2400"/>
              <a:t> useful for learning some aspects of language, such as learning that the sequence of sounds “</a:t>
            </a:r>
            <a:r>
              <a:rPr lang="en-US" sz="2400" i="1">
                <a:solidFill>
                  <a:srgbClr val="0B1FFF"/>
                </a:solidFill>
              </a:rPr>
              <a:t>cat</a:t>
            </a:r>
            <a:r>
              <a:rPr lang="en-US" sz="2400" i="1"/>
              <a:t>”</a:t>
            </a:r>
            <a:r>
              <a:rPr lang="en-US" sz="2400"/>
              <a:t> refers to a furry, purring pet.</a:t>
            </a:r>
          </a:p>
          <a:p>
            <a:pPr>
              <a:buFontTx/>
              <a:buNone/>
            </a:pPr>
            <a:endParaRPr lang="en-US" sz="2400"/>
          </a:p>
          <a:p>
            <a:pPr>
              <a:buFontTx/>
              <a:buNone/>
            </a:pPr>
            <a:endParaRPr lang="en-US" sz="2400"/>
          </a:p>
          <a:p>
            <a:pPr>
              <a:buFontTx/>
              <a:buNone/>
            </a:pPr>
            <a:r>
              <a:rPr lang="en-US" sz="2400"/>
              <a:t>However, children can’t learn how to understand and produce full sentences by imitating what they hear and repeating it word for word.  </a:t>
            </a:r>
          </a:p>
          <a:p>
            <a:pPr>
              <a:buFontTx/>
              <a:buNone/>
            </a:pPr>
            <a:endParaRPr lang="en-US" sz="2400"/>
          </a:p>
          <a:p>
            <a:pPr>
              <a:buFontTx/>
              <a:buNone/>
            </a:pPr>
            <a:r>
              <a:rPr lang="en-US" sz="2400">
                <a:solidFill>
                  <a:srgbClr val="B3129A"/>
                </a:solidFill>
              </a:rPr>
              <a:t>Why not?</a:t>
            </a:r>
            <a:r>
              <a:rPr lang="en-US" sz="2400">
                <a:solidFill>
                  <a:schemeClr val="accent2"/>
                </a:solidFill>
              </a:rPr>
              <a:t>  </a:t>
            </a:r>
          </a:p>
          <a:p>
            <a:pPr>
              <a:buFontTx/>
              <a:buNone/>
            </a:pPr>
            <a:r>
              <a:rPr lang="en-US" sz="2400"/>
              <a:t>One reason: Most sentences are novel – you understand and produce them on the fly, and may never have heard them before.</a:t>
            </a:r>
          </a:p>
        </p:txBody>
      </p:sp>
      <p:pic>
        <p:nvPicPr>
          <p:cNvPr id="566276" name="Picture 4"/>
          <p:cNvPicPr>
            <a:picLocks noChangeAspect="1" noChangeArrowheads="1"/>
          </p:cNvPicPr>
          <p:nvPr/>
        </p:nvPicPr>
        <p:blipFill>
          <a:blip r:embed="rId3"/>
          <a:srcRect/>
          <a:stretch>
            <a:fillRect/>
          </a:stretch>
        </p:blipFill>
        <p:spPr bwMode="auto">
          <a:xfrm>
            <a:off x="5715000" y="2590800"/>
            <a:ext cx="106680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8322" name="Title 1"/>
          <p:cNvSpPr>
            <a:spLocks noGrp="1"/>
          </p:cNvSpPr>
          <p:nvPr>
            <p:ph type="title" idx="4294967295"/>
          </p:nvPr>
        </p:nvSpPr>
        <p:spPr>
          <a:xfrm>
            <a:off x="685800" y="152400"/>
            <a:ext cx="7772400" cy="1143000"/>
          </a:xfrm>
        </p:spPr>
        <p:txBody>
          <a:bodyPr/>
          <a:lstStyle/>
          <a:p>
            <a:r>
              <a:rPr lang="en-US" sz="3200"/>
              <a:t>How do we know they’re not only imitating </a:t>
            </a:r>
            <a:br>
              <a:rPr lang="en-US" sz="3200"/>
            </a:br>
            <a:r>
              <a:rPr lang="en-US" sz="3200"/>
              <a:t>or being taught?</a:t>
            </a:r>
          </a:p>
        </p:txBody>
      </p:sp>
      <p:sp>
        <p:nvSpPr>
          <p:cNvPr id="568323" name="Content Placeholder 2"/>
          <p:cNvSpPr>
            <a:spLocks noGrp="1"/>
          </p:cNvSpPr>
          <p:nvPr>
            <p:ph idx="4294967295"/>
          </p:nvPr>
        </p:nvSpPr>
        <p:spPr>
          <a:xfrm>
            <a:off x="381000" y="1524000"/>
            <a:ext cx="8610600" cy="4114800"/>
          </a:xfrm>
        </p:spPr>
        <p:txBody>
          <a:bodyPr/>
          <a:lstStyle/>
          <a:p>
            <a:pPr>
              <a:buFontTx/>
              <a:buNone/>
            </a:pPr>
            <a:r>
              <a:rPr lang="en-US" sz="2400"/>
              <a:t>Also, it turns out that children are bad at imitating sentences where they don’t know some of the words (so how could they learn those words by imitating them?):</a:t>
            </a:r>
          </a:p>
          <a:p>
            <a:pPr>
              <a:buFontTx/>
              <a:buNone/>
            </a:pPr>
            <a:endParaRPr lang="en-US" sz="2400"/>
          </a:p>
          <a:p>
            <a:pPr>
              <a:buFontTx/>
              <a:buNone/>
            </a:pPr>
            <a:r>
              <a:rPr lang="en-US" sz="2400"/>
              <a:t>“</a:t>
            </a:r>
            <a:r>
              <a:rPr lang="en-US" sz="2400">
                <a:solidFill>
                  <a:srgbClr val="0B1FFF"/>
                </a:solidFill>
              </a:rPr>
              <a:t>The cat is hungry</a:t>
            </a:r>
            <a:r>
              <a:rPr lang="en-US" sz="2400"/>
              <a:t>” becomes “</a:t>
            </a:r>
            <a:r>
              <a:rPr lang="en-US" sz="2400">
                <a:solidFill>
                  <a:schemeClr val="tx2"/>
                </a:solidFill>
              </a:rPr>
              <a:t>Cat hungry</a:t>
            </a:r>
            <a:r>
              <a:rPr lang="en-US" sz="2400"/>
              <a:t>.”</a:t>
            </a:r>
          </a:p>
          <a:p>
            <a:pPr>
              <a:buFontTx/>
              <a:buNone/>
            </a:pPr>
            <a:endParaRPr lang="en-US" sz="2400"/>
          </a:p>
          <a:p>
            <a:pPr>
              <a:buFontTx/>
              <a:buNone/>
            </a:pPr>
            <a:r>
              <a:rPr lang="en-US" sz="2400"/>
              <a:t>In addition, children don’t often repeat word-for-word what adults around them say. </a:t>
            </a:r>
          </a:p>
          <a:p>
            <a:pPr>
              <a:buFontTx/>
              <a:buNone/>
            </a:pPr>
            <a:endParaRPr lang="en-US" sz="2400"/>
          </a:p>
          <a:p>
            <a:pPr>
              <a:buFontTx/>
              <a:buNone/>
            </a:pPr>
            <a:endParaRPr lang="en-US"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0370" name="Text Box 6"/>
          <p:cNvSpPr txBox="1">
            <a:spLocks noChangeArrowheads="1"/>
          </p:cNvSpPr>
          <p:nvPr/>
        </p:nvSpPr>
        <p:spPr bwMode="auto">
          <a:xfrm>
            <a:off x="152400" y="762000"/>
            <a:ext cx="8534400" cy="5934075"/>
          </a:xfrm>
          <a:prstGeom prst="rect">
            <a:avLst/>
          </a:prstGeom>
          <a:noFill/>
          <a:ln w="9525">
            <a:noFill/>
            <a:miter lim="800000"/>
            <a:headEnd/>
            <a:tailEnd/>
          </a:ln>
        </p:spPr>
        <p:txBody>
          <a:bodyPr>
            <a:prstTxWarp prst="textNoShape">
              <a:avLst/>
            </a:prstTxWarp>
            <a:spAutoFit/>
          </a:bodyPr>
          <a:lstStyle/>
          <a:p>
            <a:endParaRPr lang="en-US" b="0"/>
          </a:p>
          <a:p>
            <a:endParaRPr lang="en-US" b="0"/>
          </a:p>
          <a:p>
            <a:endParaRPr lang="en-US" b="0"/>
          </a:p>
          <a:p>
            <a:r>
              <a:rPr lang="en-US" b="0"/>
              <a:t>(From Martin Braine)</a:t>
            </a:r>
          </a:p>
          <a:p>
            <a:endParaRPr lang="en-US" b="0"/>
          </a:p>
          <a:p>
            <a:r>
              <a:rPr lang="en-US" b="0"/>
              <a:t>Child: Want other one spoon, Daddy.</a:t>
            </a:r>
          </a:p>
          <a:p>
            <a:r>
              <a:rPr lang="en-US" b="0"/>
              <a:t>Father: You mean, you want the other spoon.</a:t>
            </a:r>
          </a:p>
          <a:p>
            <a:r>
              <a:rPr lang="en-US" b="0"/>
              <a:t>Child: Yes, I want other one spoon, please Daddy.</a:t>
            </a:r>
          </a:p>
          <a:p>
            <a:r>
              <a:rPr lang="en-US" b="0"/>
              <a:t>Father: Can you say “the other spoon”?</a:t>
            </a:r>
          </a:p>
          <a:p>
            <a:r>
              <a:rPr lang="en-US" b="0"/>
              <a:t>Child: Other…one…spoon.</a:t>
            </a:r>
          </a:p>
          <a:p>
            <a:r>
              <a:rPr lang="en-US" b="0"/>
              <a:t>Father: Say “other”.</a:t>
            </a:r>
          </a:p>
          <a:p>
            <a:r>
              <a:rPr lang="en-US" b="0"/>
              <a:t>Child: Other.</a:t>
            </a:r>
          </a:p>
          <a:p>
            <a:r>
              <a:rPr lang="en-US" b="0"/>
              <a:t>Father: “Spoon.”</a:t>
            </a:r>
          </a:p>
          <a:p>
            <a:r>
              <a:rPr lang="en-US" b="0"/>
              <a:t>Child: Spoon.</a:t>
            </a:r>
          </a:p>
          <a:p>
            <a:r>
              <a:rPr lang="en-US" b="0"/>
              <a:t>Father: “Other spoon.”</a:t>
            </a:r>
          </a:p>
          <a:p>
            <a:r>
              <a:rPr lang="en-US" b="0"/>
              <a:t>Child: Other…spoon.  Now give me other one spoon?</a:t>
            </a:r>
          </a:p>
        </p:txBody>
      </p:sp>
      <p:pic>
        <p:nvPicPr>
          <p:cNvPr id="570371" name="Picture 7"/>
          <p:cNvPicPr>
            <a:picLocks noChangeAspect="1" noChangeArrowheads="1"/>
          </p:cNvPicPr>
          <p:nvPr/>
        </p:nvPicPr>
        <p:blipFill>
          <a:blip r:embed="rId3"/>
          <a:srcRect/>
          <a:stretch>
            <a:fillRect/>
          </a:stretch>
        </p:blipFill>
        <p:spPr bwMode="auto">
          <a:xfrm>
            <a:off x="7010400" y="3886200"/>
            <a:ext cx="1774825" cy="2312988"/>
          </a:xfrm>
          <a:prstGeom prst="rect">
            <a:avLst/>
          </a:prstGeom>
          <a:noFill/>
          <a:ln w="9525">
            <a:noFill/>
            <a:miter lim="800000"/>
            <a:headEnd/>
            <a:tailEnd/>
          </a:ln>
        </p:spPr>
      </p:pic>
      <p:sp>
        <p:nvSpPr>
          <p:cNvPr id="570372" name="Title 1"/>
          <p:cNvSpPr>
            <a:spLocks noGrp="1"/>
          </p:cNvSpPr>
          <p:nvPr>
            <p:ph type="title" idx="4294967295"/>
          </p:nvPr>
        </p:nvSpPr>
        <p:spPr>
          <a:xfrm>
            <a:off x="685800" y="152400"/>
            <a:ext cx="7772400" cy="1143000"/>
          </a:xfrm>
        </p:spPr>
        <p:txBody>
          <a:bodyPr/>
          <a:lstStyle/>
          <a:p>
            <a:r>
              <a:rPr lang="en-US" sz="3200"/>
              <a:t>How do we know they’re not only imitating </a:t>
            </a:r>
            <a:br>
              <a:rPr lang="en-US" sz="3200"/>
            </a:br>
            <a:r>
              <a:rPr lang="en-US" sz="3200"/>
              <a:t>or being taught?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2418" name="Title 1"/>
          <p:cNvSpPr>
            <a:spLocks noGrp="1"/>
          </p:cNvSpPr>
          <p:nvPr>
            <p:ph type="title" idx="4294967295"/>
          </p:nvPr>
        </p:nvSpPr>
        <p:spPr>
          <a:xfrm>
            <a:off x="685800" y="152400"/>
            <a:ext cx="7772400" cy="1143000"/>
          </a:xfrm>
        </p:spPr>
        <p:txBody>
          <a:bodyPr/>
          <a:lstStyle/>
          <a:p>
            <a:r>
              <a:rPr lang="en-US" sz="3200"/>
              <a:t>How do we know they’re not only imitating </a:t>
            </a:r>
            <a:br>
              <a:rPr lang="en-US" sz="3200"/>
            </a:br>
            <a:r>
              <a:rPr lang="en-US" sz="3200"/>
              <a:t>or being taught?</a:t>
            </a:r>
          </a:p>
        </p:txBody>
      </p:sp>
      <p:sp>
        <p:nvSpPr>
          <p:cNvPr id="572419" name="Content Placeholder 2"/>
          <p:cNvSpPr>
            <a:spLocks noGrp="1"/>
          </p:cNvSpPr>
          <p:nvPr>
            <p:ph idx="4294967295"/>
          </p:nvPr>
        </p:nvSpPr>
        <p:spPr>
          <a:xfrm>
            <a:off x="381000" y="2057400"/>
            <a:ext cx="8610600" cy="3581400"/>
          </a:xfrm>
        </p:spPr>
        <p:txBody>
          <a:bodyPr/>
          <a:lstStyle/>
          <a:p>
            <a:pPr>
              <a:buFontTx/>
              <a:buNone/>
            </a:pPr>
            <a:r>
              <a:rPr lang="en-US" sz="2400"/>
              <a:t>It’s also unlikely children learn by being explicitly taught.  This is because once we go beyond the most superficial things (like “cat” is a furry, purring pet), most of our knowledge is subconscious. </a:t>
            </a:r>
            <a:r>
              <a:rPr lang="en-US" sz="2400">
                <a:solidFill>
                  <a:srgbClr val="0B1FFF"/>
                </a:solidFill>
              </a:rPr>
              <a:t>We know it – but we don’t know </a:t>
            </a:r>
            <a:r>
              <a:rPr lang="en-US" sz="2400" i="1">
                <a:solidFill>
                  <a:srgbClr val="0B1FFF"/>
                </a:solidFill>
              </a:rPr>
              <a:t>how</a:t>
            </a:r>
            <a:r>
              <a:rPr lang="en-US" sz="2400">
                <a:solidFill>
                  <a:srgbClr val="0B1FFF"/>
                </a:solidFill>
              </a:rPr>
              <a:t> we know it or why it’s so.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9890" name="Rectangle 2"/>
          <p:cNvSpPr>
            <a:spLocks noGrp="1" noChangeArrowheads="1"/>
          </p:cNvSpPr>
          <p:nvPr>
            <p:ph type="title" idx="4294967295"/>
          </p:nvPr>
        </p:nvSpPr>
        <p:spPr>
          <a:xfrm>
            <a:off x="685800" y="0"/>
            <a:ext cx="7772400" cy="1143000"/>
          </a:xfrm>
        </p:spPr>
        <p:txBody>
          <a:bodyPr/>
          <a:lstStyle/>
          <a:p>
            <a:r>
              <a:rPr lang="en-US" sz="3200"/>
              <a:t>Knowledge of Language &amp; </a:t>
            </a:r>
            <a:br>
              <a:rPr lang="en-US" sz="3200"/>
            </a:br>
            <a:r>
              <a:rPr lang="en-US" sz="3200"/>
              <a:t>Hidden Rules</a:t>
            </a:r>
          </a:p>
        </p:txBody>
      </p:sp>
      <p:sp>
        <p:nvSpPr>
          <p:cNvPr id="549891" name="Rectangle 3"/>
          <p:cNvSpPr>
            <a:spLocks noGrp="1" noChangeArrowheads="1"/>
          </p:cNvSpPr>
          <p:nvPr>
            <p:ph type="body" idx="4294967295"/>
          </p:nvPr>
        </p:nvSpPr>
        <p:spPr>
          <a:xfrm>
            <a:off x="0" y="1143000"/>
            <a:ext cx="9144000" cy="3276600"/>
          </a:xfrm>
        </p:spPr>
        <p:txBody>
          <a:bodyPr/>
          <a:lstStyle/>
          <a:p>
            <a:pPr>
              <a:lnSpc>
                <a:spcPct val="90000"/>
              </a:lnSpc>
              <a:buFontTx/>
              <a:buNone/>
            </a:pPr>
            <a:r>
              <a:rPr lang="en-US" sz="2400"/>
              <a:t>Some examples from language: </a:t>
            </a:r>
          </a:p>
          <a:p>
            <a:pPr>
              <a:lnSpc>
                <a:spcPct val="90000"/>
              </a:lnSpc>
              <a:buFontTx/>
              <a:buNone/>
            </a:pPr>
            <a:endParaRPr lang="en-US" sz="2400"/>
          </a:p>
          <a:p>
            <a:pPr>
              <a:lnSpc>
                <a:spcPct val="90000"/>
              </a:lnSpc>
              <a:buFontTx/>
              <a:buNone/>
            </a:pPr>
            <a:r>
              <a:rPr lang="en-US" sz="2400"/>
              <a:t>You know that…</a:t>
            </a:r>
          </a:p>
          <a:p>
            <a:pPr>
              <a:buFontTx/>
              <a:buNone/>
            </a:pPr>
            <a:endParaRPr lang="en-US" sz="2400"/>
          </a:p>
          <a:p>
            <a:pPr>
              <a:buFontTx/>
              <a:buNone/>
            </a:pPr>
            <a:endParaRPr lang="en-US" sz="2400"/>
          </a:p>
          <a:p>
            <a:pPr>
              <a:buFontTx/>
              <a:buNone/>
            </a:pPr>
            <a:r>
              <a:rPr lang="en-US" sz="2400"/>
              <a:t>	…</a:t>
            </a:r>
            <a:r>
              <a:rPr lang="en-US" sz="2400" i="1">
                <a:solidFill>
                  <a:schemeClr val="tx2"/>
                </a:solidFill>
              </a:rPr>
              <a:t>strop</a:t>
            </a:r>
            <a:r>
              <a:rPr lang="en-US" sz="2400"/>
              <a:t> is a possible word of English, while </a:t>
            </a:r>
            <a:r>
              <a:rPr lang="en-US" sz="2400" i="1">
                <a:solidFill>
                  <a:schemeClr val="tx2"/>
                </a:solidFill>
              </a:rPr>
              <a:t>stvop</a:t>
            </a:r>
            <a:r>
              <a:rPr lang="en-US" sz="2400"/>
              <a:t> isn’t.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1938" name="Rectangle 5"/>
          <p:cNvSpPr>
            <a:spLocks noGrp="1" noChangeArrowheads="1"/>
          </p:cNvSpPr>
          <p:nvPr>
            <p:ph type="body" idx="4294967295"/>
          </p:nvPr>
        </p:nvSpPr>
        <p:spPr>
          <a:xfrm>
            <a:off x="0" y="1143000"/>
            <a:ext cx="9144000" cy="5410200"/>
          </a:xfrm>
          <a:noFill/>
        </p:spPr>
        <p:txBody>
          <a:bodyPr/>
          <a:lstStyle/>
          <a:p>
            <a:pPr>
              <a:lnSpc>
                <a:spcPct val="90000"/>
              </a:lnSpc>
              <a:buFontTx/>
              <a:buNone/>
            </a:pPr>
            <a:r>
              <a:rPr lang="en-US" sz="2400"/>
              <a:t>Some examples from language: </a:t>
            </a:r>
          </a:p>
          <a:p>
            <a:pPr>
              <a:lnSpc>
                <a:spcPct val="90000"/>
              </a:lnSpc>
              <a:buFontTx/>
              <a:buNone/>
            </a:pPr>
            <a:endParaRPr lang="en-US" sz="2400"/>
          </a:p>
          <a:p>
            <a:pPr>
              <a:lnSpc>
                <a:spcPct val="90000"/>
              </a:lnSpc>
              <a:buFontTx/>
              <a:buNone/>
            </a:pPr>
            <a:r>
              <a:rPr lang="en-US" sz="2400"/>
              <a:t>You know that…</a:t>
            </a:r>
          </a:p>
          <a:p>
            <a:pPr>
              <a:lnSpc>
                <a:spcPct val="90000"/>
              </a:lnSpc>
              <a:buFontTx/>
              <a:buNone/>
            </a:pPr>
            <a:r>
              <a:rPr lang="en-US" sz="2400"/>
              <a:t>	</a:t>
            </a:r>
          </a:p>
          <a:p>
            <a:pPr>
              <a:lnSpc>
                <a:spcPct val="90000"/>
              </a:lnSpc>
              <a:buFontTx/>
              <a:buNone/>
            </a:pPr>
            <a:r>
              <a:rPr lang="en-US" sz="2400"/>
              <a:t>	…to ask about “Jack” in the sentence </a:t>
            </a:r>
          </a:p>
          <a:p>
            <a:pPr>
              <a:lnSpc>
                <a:spcPct val="90000"/>
              </a:lnSpc>
              <a:buFontTx/>
              <a:buNone/>
            </a:pPr>
            <a:r>
              <a:rPr lang="en-US" sz="2400"/>
              <a:t>	“</a:t>
            </a:r>
            <a:r>
              <a:rPr lang="en-US" sz="2400">
                <a:solidFill>
                  <a:srgbClr val="B3129A"/>
                </a:solidFill>
              </a:rPr>
              <a:t>You think that Jack did it</a:t>
            </a:r>
            <a:r>
              <a:rPr lang="en-US" sz="2400"/>
              <a:t>”, </a:t>
            </a:r>
          </a:p>
          <a:p>
            <a:pPr>
              <a:lnSpc>
                <a:spcPct val="90000"/>
              </a:lnSpc>
              <a:buFontTx/>
              <a:buNone/>
            </a:pPr>
            <a:r>
              <a:rPr lang="en-US" sz="2400"/>
              <a:t>	you can’t ask it this way:</a:t>
            </a:r>
          </a:p>
          <a:p>
            <a:pPr>
              <a:lnSpc>
                <a:spcPct val="90000"/>
              </a:lnSpc>
              <a:buFontTx/>
              <a:buNone/>
            </a:pPr>
            <a:endParaRPr lang="en-US" sz="2400"/>
          </a:p>
          <a:p>
            <a:pPr>
              <a:lnSpc>
                <a:spcPct val="90000"/>
              </a:lnSpc>
              <a:buFontTx/>
              <a:buNone/>
            </a:pPr>
            <a:r>
              <a:rPr lang="en-US" sz="2400"/>
              <a:t>	“</a:t>
            </a:r>
            <a:r>
              <a:rPr lang="en-US" sz="2400">
                <a:solidFill>
                  <a:schemeClr val="tx2"/>
                </a:solidFill>
              </a:rPr>
              <a:t>Who do you think that did it</a:t>
            </a:r>
            <a:r>
              <a:rPr lang="en-US" sz="2400"/>
              <a:t>?”</a:t>
            </a:r>
          </a:p>
          <a:p>
            <a:pPr>
              <a:lnSpc>
                <a:spcPct val="90000"/>
              </a:lnSpc>
              <a:buFontTx/>
              <a:buNone/>
            </a:pPr>
            <a:endParaRPr lang="en-US" sz="2400"/>
          </a:p>
          <a:p>
            <a:pPr>
              <a:lnSpc>
                <a:spcPct val="90000"/>
              </a:lnSpc>
              <a:buFontTx/>
              <a:buNone/>
            </a:pPr>
            <a:r>
              <a:rPr lang="en-US" sz="2400"/>
              <a:t>	</a:t>
            </a:r>
          </a:p>
          <a:p>
            <a:pPr>
              <a:lnSpc>
                <a:spcPct val="90000"/>
              </a:lnSpc>
              <a:buFontTx/>
              <a:buNone/>
            </a:pPr>
            <a:r>
              <a:rPr lang="en-US" sz="2400"/>
              <a:t>	(Instead: “Who do you think did it?”)</a:t>
            </a:r>
          </a:p>
          <a:p>
            <a:pPr>
              <a:lnSpc>
                <a:spcPct val="90000"/>
              </a:lnSpc>
              <a:buFontTx/>
              <a:buNone/>
            </a:pPr>
            <a:endParaRPr lang="en-US" sz="2400"/>
          </a:p>
        </p:txBody>
      </p:sp>
      <p:sp>
        <p:nvSpPr>
          <p:cNvPr id="5" name="Rectangle 2"/>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defRPr/>
            </a:pPr>
            <a:r>
              <a:rPr lang="en-US" sz="3200" b="0" kern="0" dirty="0">
                <a:solidFill>
                  <a:schemeClr val="tx2"/>
                </a:solidFill>
                <a:latin typeface="+mj-lt"/>
                <a:ea typeface="+mj-ea"/>
                <a:cs typeface="+mj-cs"/>
              </a:rPr>
              <a:t>Knowledge of Language &amp; </a:t>
            </a:r>
            <a:br>
              <a:rPr lang="en-US" sz="3200" b="0" kern="0" dirty="0">
                <a:solidFill>
                  <a:schemeClr val="tx2"/>
                </a:solidFill>
                <a:latin typeface="+mj-lt"/>
                <a:ea typeface="+mj-ea"/>
                <a:cs typeface="+mj-cs"/>
              </a:rPr>
            </a:br>
            <a:r>
              <a:rPr lang="en-US" sz="3200" b="0" kern="0" dirty="0">
                <a:solidFill>
                  <a:schemeClr val="tx2"/>
                </a:solidFill>
                <a:latin typeface="+mj-lt"/>
                <a:ea typeface="+mj-ea"/>
                <a:cs typeface="+mj-cs"/>
              </a:rPr>
              <a:t>Hidden Rules</a:t>
            </a:r>
          </a:p>
        </p:txBody>
      </p:sp>
      <p:pic>
        <p:nvPicPr>
          <p:cNvPr id="551940" name="Picture 3"/>
          <p:cNvPicPr>
            <a:picLocks noChangeAspect="1"/>
          </p:cNvPicPr>
          <p:nvPr/>
        </p:nvPicPr>
        <p:blipFill>
          <a:blip r:embed="rId3"/>
          <a:srcRect/>
          <a:stretch>
            <a:fillRect/>
          </a:stretch>
        </p:blipFill>
        <p:spPr bwMode="auto">
          <a:xfrm>
            <a:off x="4648200" y="4191000"/>
            <a:ext cx="808038" cy="800100"/>
          </a:xfrm>
          <a:prstGeom prst="rect">
            <a:avLst/>
          </a:prstGeom>
          <a:noFill/>
          <a:ln w="9525">
            <a:noFill/>
            <a:miter lim="800000"/>
            <a:headEnd/>
            <a:tailEnd/>
          </a:ln>
        </p:spPr>
      </p:pic>
      <p:pic>
        <p:nvPicPr>
          <p:cNvPr id="551941" name="Picture 5"/>
          <p:cNvPicPr>
            <a:picLocks noChangeAspect="1"/>
          </p:cNvPicPr>
          <p:nvPr/>
        </p:nvPicPr>
        <p:blipFill>
          <a:blip r:embed="rId4"/>
          <a:srcRect/>
          <a:stretch>
            <a:fillRect/>
          </a:stretch>
        </p:blipFill>
        <p:spPr bwMode="auto">
          <a:xfrm>
            <a:off x="5410200" y="5486400"/>
            <a:ext cx="1187450"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6" name="Rectangle 5"/>
          <p:cNvSpPr>
            <a:spLocks noGrp="1" noChangeArrowheads="1"/>
          </p:cNvSpPr>
          <p:nvPr>
            <p:ph type="body" idx="4294967295"/>
          </p:nvPr>
        </p:nvSpPr>
        <p:spPr>
          <a:xfrm>
            <a:off x="0" y="1143000"/>
            <a:ext cx="9144000" cy="5410200"/>
          </a:xfrm>
          <a:noFill/>
        </p:spPr>
        <p:txBody>
          <a:bodyPr/>
          <a:lstStyle/>
          <a:p>
            <a:pPr>
              <a:lnSpc>
                <a:spcPct val="90000"/>
              </a:lnSpc>
              <a:buFontTx/>
              <a:buNone/>
            </a:pPr>
            <a:r>
              <a:rPr lang="en-US" sz="2400"/>
              <a:t>Some examples from language: </a:t>
            </a:r>
          </a:p>
          <a:p>
            <a:pPr>
              <a:lnSpc>
                <a:spcPct val="90000"/>
              </a:lnSpc>
              <a:buFontTx/>
              <a:buNone/>
            </a:pPr>
            <a:endParaRPr lang="en-US" sz="2400"/>
          </a:p>
          <a:p>
            <a:pPr>
              <a:lnSpc>
                <a:spcPct val="90000"/>
              </a:lnSpc>
              <a:buFontTx/>
              <a:buNone/>
            </a:pPr>
            <a:r>
              <a:rPr lang="en-US" sz="2400"/>
              <a:t>You know that…</a:t>
            </a:r>
            <a:endParaRPr lang="en-US" sz="2000"/>
          </a:p>
          <a:p>
            <a:pPr>
              <a:lnSpc>
                <a:spcPct val="90000"/>
              </a:lnSpc>
              <a:buFontTx/>
              <a:buNone/>
            </a:pPr>
            <a:r>
              <a:rPr lang="en-US" sz="2000"/>
              <a:t>	</a:t>
            </a:r>
          </a:p>
          <a:p>
            <a:pPr>
              <a:lnSpc>
                <a:spcPct val="90000"/>
              </a:lnSpc>
              <a:buFontTx/>
              <a:buNone/>
            </a:pPr>
            <a:r>
              <a:rPr lang="en-US" sz="2400"/>
              <a:t>	…In “</a:t>
            </a:r>
            <a:r>
              <a:rPr lang="en-US" sz="2400">
                <a:solidFill>
                  <a:schemeClr val="tx2"/>
                </a:solidFill>
              </a:rPr>
              <a:t>She </a:t>
            </a:r>
            <a:r>
              <a:rPr lang="en-US" sz="2400"/>
              <a:t>ate the peach while</a:t>
            </a:r>
            <a:r>
              <a:rPr lang="en-US" sz="2400">
                <a:solidFill>
                  <a:schemeClr val="tx2"/>
                </a:solidFill>
              </a:rPr>
              <a:t> Sarah </a:t>
            </a:r>
            <a:r>
              <a:rPr lang="en-US" sz="2400"/>
              <a:t>was reading”, </a:t>
            </a:r>
            <a:r>
              <a:rPr lang="en-US" sz="2400" i="1">
                <a:solidFill>
                  <a:schemeClr val="folHlink"/>
                </a:solidFill>
              </a:rPr>
              <a:t>she</a:t>
            </a:r>
            <a:r>
              <a:rPr lang="en-US" sz="2400">
                <a:solidFill>
                  <a:schemeClr val="folHlink"/>
                </a:solidFill>
              </a:rPr>
              <a:t> </a:t>
            </a:r>
            <a:r>
              <a:rPr lang="en-US" sz="2400">
                <a:solidFill>
                  <a:schemeClr val="folHlink"/>
                </a:solidFill>
                <a:sym typeface="Symbol" pitchFamily="-1" charset="2"/>
              </a:rPr>
              <a:t></a:t>
            </a:r>
            <a:r>
              <a:rPr lang="en-US" sz="2400" i="1">
                <a:solidFill>
                  <a:schemeClr val="folHlink"/>
                </a:solidFill>
                <a:sym typeface="Symbol" pitchFamily="-1" charset="2"/>
              </a:rPr>
              <a:t>Sarah</a:t>
            </a:r>
            <a:endParaRPr lang="en-US" sz="2400">
              <a:sym typeface="Symbol" pitchFamily="-1" charset="2"/>
            </a:endParaRPr>
          </a:p>
          <a:p>
            <a:pPr>
              <a:lnSpc>
                <a:spcPct val="90000"/>
              </a:lnSpc>
              <a:buFontTx/>
              <a:buNone/>
            </a:pPr>
            <a:endParaRPr lang="en-US" sz="2400">
              <a:sym typeface="Symbol" pitchFamily="-1" charset="2"/>
            </a:endParaRPr>
          </a:p>
          <a:p>
            <a:pPr>
              <a:lnSpc>
                <a:spcPct val="90000"/>
              </a:lnSpc>
              <a:buFontTx/>
              <a:buNone/>
            </a:pPr>
            <a:r>
              <a:rPr lang="en-US" sz="2400">
                <a:sym typeface="Symbol" pitchFamily="-1" charset="2"/>
              </a:rPr>
              <a:t>	but </a:t>
            </a:r>
            <a:r>
              <a:rPr lang="en-US" sz="2400" i="1">
                <a:solidFill>
                  <a:schemeClr val="tx2"/>
                </a:solidFill>
                <a:sym typeface="Symbol" pitchFamily="-1" charset="2"/>
              </a:rPr>
              <a:t>she</a:t>
            </a:r>
            <a:r>
              <a:rPr lang="en-US" sz="2400">
                <a:sym typeface="Symbol" pitchFamily="-1" charset="2"/>
              </a:rPr>
              <a:t> can be </a:t>
            </a:r>
            <a:r>
              <a:rPr lang="en-US" sz="2400" i="1">
                <a:solidFill>
                  <a:schemeClr val="tx2"/>
                </a:solidFill>
                <a:sym typeface="Symbol" pitchFamily="-1" charset="2"/>
              </a:rPr>
              <a:t>Sarah</a:t>
            </a:r>
            <a:r>
              <a:rPr lang="en-US" sz="2400" i="1">
                <a:sym typeface="Symbol" pitchFamily="-1" charset="2"/>
              </a:rPr>
              <a:t> </a:t>
            </a:r>
            <a:r>
              <a:rPr lang="en-US" sz="2400">
                <a:sym typeface="Symbol" pitchFamily="-1" charset="2"/>
              </a:rPr>
              <a:t>in all of these:</a:t>
            </a:r>
          </a:p>
          <a:p>
            <a:pPr>
              <a:lnSpc>
                <a:spcPct val="90000"/>
              </a:lnSpc>
              <a:buFontTx/>
              <a:buNone/>
            </a:pPr>
            <a:endParaRPr lang="en-US" sz="2400">
              <a:sym typeface="Symbol" pitchFamily="-1" charset="2"/>
            </a:endParaRPr>
          </a:p>
          <a:p>
            <a:pPr>
              <a:lnSpc>
                <a:spcPct val="90000"/>
              </a:lnSpc>
              <a:buFontTx/>
              <a:buNone/>
            </a:pPr>
            <a:r>
              <a:rPr lang="en-US" sz="2400">
                <a:sym typeface="Symbol" pitchFamily="-1" charset="2"/>
              </a:rPr>
              <a:t>	</a:t>
            </a:r>
            <a:r>
              <a:rPr lang="en-US" sz="2400">
                <a:solidFill>
                  <a:schemeClr val="tx2"/>
                </a:solidFill>
                <a:sym typeface="Symbol" pitchFamily="-1" charset="2"/>
              </a:rPr>
              <a:t>Sarah</a:t>
            </a:r>
            <a:r>
              <a:rPr lang="en-US" sz="2400">
                <a:sym typeface="Symbol" pitchFamily="-1" charset="2"/>
              </a:rPr>
              <a:t> ate the peach while </a:t>
            </a:r>
            <a:r>
              <a:rPr lang="en-US" sz="2400">
                <a:solidFill>
                  <a:schemeClr val="tx2"/>
                </a:solidFill>
                <a:sym typeface="Symbol" pitchFamily="-1" charset="2"/>
              </a:rPr>
              <a:t>she</a:t>
            </a:r>
            <a:r>
              <a:rPr lang="en-US" sz="2400">
                <a:sym typeface="Symbol" pitchFamily="-1" charset="2"/>
              </a:rPr>
              <a:t> was reading.</a:t>
            </a:r>
          </a:p>
          <a:p>
            <a:pPr>
              <a:lnSpc>
                <a:spcPct val="90000"/>
              </a:lnSpc>
              <a:buFontTx/>
              <a:buNone/>
            </a:pPr>
            <a:r>
              <a:rPr lang="en-US" sz="2400">
                <a:sym typeface="Symbol" pitchFamily="-1" charset="2"/>
              </a:rPr>
              <a:t>	While </a:t>
            </a:r>
            <a:r>
              <a:rPr lang="en-US" sz="2400">
                <a:solidFill>
                  <a:schemeClr val="tx2"/>
                </a:solidFill>
                <a:sym typeface="Symbol" pitchFamily="-1" charset="2"/>
              </a:rPr>
              <a:t>she</a:t>
            </a:r>
            <a:r>
              <a:rPr lang="en-US" sz="2400">
                <a:sym typeface="Symbol" pitchFamily="-1" charset="2"/>
              </a:rPr>
              <a:t> was reading, </a:t>
            </a:r>
            <a:r>
              <a:rPr lang="en-US" sz="2400">
                <a:solidFill>
                  <a:schemeClr val="tx2"/>
                </a:solidFill>
                <a:sym typeface="Symbol" pitchFamily="-1" charset="2"/>
              </a:rPr>
              <a:t>Sarah </a:t>
            </a:r>
            <a:r>
              <a:rPr lang="en-US" sz="2400">
                <a:sym typeface="Symbol" pitchFamily="-1" charset="2"/>
              </a:rPr>
              <a:t>ate the peach.</a:t>
            </a:r>
          </a:p>
          <a:p>
            <a:pPr>
              <a:lnSpc>
                <a:spcPct val="90000"/>
              </a:lnSpc>
              <a:buFontTx/>
              <a:buNone/>
            </a:pPr>
            <a:r>
              <a:rPr lang="en-US" sz="2400">
                <a:sym typeface="Symbol" pitchFamily="-1" charset="2"/>
              </a:rPr>
              <a:t>	While </a:t>
            </a:r>
            <a:r>
              <a:rPr lang="en-US" sz="2400">
                <a:solidFill>
                  <a:schemeClr val="tx2"/>
                </a:solidFill>
                <a:sym typeface="Symbol" pitchFamily="-1" charset="2"/>
              </a:rPr>
              <a:t>Sarah</a:t>
            </a:r>
            <a:r>
              <a:rPr lang="en-US" sz="2400">
                <a:sym typeface="Symbol" pitchFamily="-1" charset="2"/>
              </a:rPr>
              <a:t> was reading, </a:t>
            </a:r>
            <a:r>
              <a:rPr lang="en-US" sz="2400">
                <a:solidFill>
                  <a:schemeClr val="tx2"/>
                </a:solidFill>
                <a:sym typeface="Symbol" pitchFamily="-1" charset="2"/>
              </a:rPr>
              <a:t>she</a:t>
            </a:r>
            <a:r>
              <a:rPr lang="en-US" sz="2400">
                <a:sym typeface="Symbol" pitchFamily="-1" charset="2"/>
              </a:rPr>
              <a:t> ate the peach.</a:t>
            </a:r>
          </a:p>
          <a:p>
            <a:pPr>
              <a:lnSpc>
                <a:spcPct val="90000"/>
              </a:lnSpc>
              <a:buFontTx/>
              <a:buNone/>
            </a:pPr>
            <a:r>
              <a:rPr lang="en-US" sz="2000">
                <a:sym typeface="Symbol" pitchFamily="-1" charset="2"/>
              </a:rPr>
              <a:t>	</a:t>
            </a:r>
          </a:p>
          <a:p>
            <a:pPr>
              <a:lnSpc>
                <a:spcPct val="90000"/>
              </a:lnSpc>
              <a:buFontTx/>
              <a:buNone/>
            </a:pPr>
            <a:endParaRPr lang="en-US" sz="2000">
              <a:sym typeface="Symbol" pitchFamily="-1" charset="2"/>
            </a:endParaRPr>
          </a:p>
          <a:p>
            <a:pPr>
              <a:lnSpc>
                <a:spcPct val="90000"/>
              </a:lnSpc>
              <a:buFontTx/>
              <a:buNone/>
            </a:pPr>
            <a:r>
              <a:rPr lang="en-US" sz="2000">
                <a:sym typeface="Symbol" pitchFamily="-1" charset="2"/>
              </a:rPr>
              <a:t>	</a:t>
            </a:r>
            <a:endParaRPr lang="en-US" sz="2000"/>
          </a:p>
        </p:txBody>
      </p:sp>
      <p:pic>
        <p:nvPicPr>
          <p:cNvPr id="553987" name="Picture 6"/>
          <p:cNvPicPr>
            <a:picLocks noChangeAspect="1" noChangeArrowheads="1"/>
          </p:cNvPicPr>
          <p:nvPr/>
        </p:nvPicPr>
        <p:blipFill>
          <a:blip r:embed="rId3"/>
          <a:srcRect/>
          <a:stretch>
            <a:fillRect/>
          </a:stretch>
        </p:blipFill>
        <p:spPr bwMode="auto">
          <a:xfrm>
            <a:off x="6781800" y="3429000"/>
            <a:ext cx="2162175" cy="1522413"/>
          </a:xfrm>
          <a:prstGeom prst="rect">
            <a:avLst/>
          </a:prstGeom>
          <a:noFill/>
          <a:ln w="9525">
            <a:noFill/>
            <a:miter lim="800000"/>
            <a:headEnd/>
            <a:tailEnd/>
          </a:ln>
        </p:spPr>
      </p:pic>
      <p:sp>
        <p:nvSpPr>
          <p:cNvPr id="553988" name="Rectangle 2"/>
          <p:cNvSpPr>
            <a:spLocks noGrp="1" noChangeArrowheads="1"/>
          </p:cNvSpPr>
          <p:nvPr>
            <p:ph type="title" idx="4294967295"/>
          </p:nvPr>
        </p:nvSpPr>
        <p:spPr>
          <a:xfrm>
            <a:off x="685800" y="0"/>
            <a:ext cx="7772400" cy="1143000"/>
          </a:xfrm>
        </p:spPr>
        <p:txBody>
          <a:bodyPr/>
          <a:lstStyle/>
          <a:p>
            <a:r>
              <a:rPr lang="en-US" sz="3200"/>
              <a:t>Knowledge of Language &amp; </a:t>
            </a:r>
            <a:br>
              <a:rPr lang="en-US" sz="3200"/>
            </a:br>
            <a:r>
              <a:rPr lang="en-US" sz="3200"/>
              <a:t>Hidden Rules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24579" name="Rectangle 5"/>
          <p:cNvSpPr>
            <a:spLocks noChangeArrowheads="1"/>
          </p:cNvSpPr>
          <p:nvPr/>
        </p:nvSpPr>
        <p:spPr bwMode="auto">
          <a:xfrm>
            <a:off x="0" y="1066800"/>
            <a:ext cx="8991600" cy="541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folHlink"/>
                </a:solidFill>
                <a:ea typeface="Osaka" pitchFamily="-1" charset="-128"/>
                <a:cs typeface="Osaka" pitchFamily="-1" charset="-128"/>
              </a:rPr>
              <a:t>Assignments</a:t>
            </a:r>
            <a:endParaRPr lang="en-US" b="0">
              <a:solidFill>
                <a:srgbClr val="D6C1FB"/>
              </a:solidFill>
              <a:ea typeface="Osaka" pitchFamily="-1" charset="-128"/>
              <a:cs typeface="Osaka" pitchFamily="-1" charset="-128"/>
            </a:endParaRPr>
          </a:p>
          <a:p>
            <a:pPr marL="342900" indent="-342900" eaLnBrk="1" hangingPunct="1">
              <a:spcBef>
                <a:spcPct val="20000"/>
              </a:spcBef>
            </a:pPr>
            <a:endParaRPr lang="en-US" b="0">
              <a:ea typeface="Osaka" pitchFamily="-1" charset="-128"/>
              <a:cs typeface="Osaka" pitchFamily="-1" charset="-128"/>
            </a:endParaRPr>
          </a:p>
          <a:p>
            <a:pPr marL="342900" indent="-342900" eaLnBrk="1" hangingPunct="1">
              <a:spcBef>
                <a:spcPct val="20000"/>
              </a:spcBef>
            </a:pPr>
            <a:endParaRPr lang="en-US" b="0">
              <a:ea typeface="Osaka" pitchFamily="-1" charset="-128"/>
              <a:cs typeface="Osaka" pitchFamily="-1" charset="-128"/>
            </a:endParaRPr>
          </a:p>
          <a:p>
            <a:pPr marL="342900" indent="-342900" eaLnBrk="1" hangingPunct="1">
              <a:spcBef>
                <a:spcPct val="20000"/>
              </a:spcBef>
            </a:pPr>
            <a:r>
              <a:rPr lang="en-US" b="0">
                <a:ea typeface="Osaka" pitchFamily="-1" charset="-128"/>
                <a:cs typeface="Osaka" pitchFamily="-1" charset="-128"/>
              </a:rPr>
              <a:t>Homework: </a:t>
            </a:r>
          </a:p>
          <a:p>
            <a:pPr marL="342900" indent="-342900" eaLnBrk="1" hangingPunct="1">
              <a:spcBef>
                <a:spcPct val="20000"/>
              </a:spcBef>
            </a:pPr>
            <a:r>
              <a:rPr lang="en-US" b="0">
                <a:ea typeface="Osaka" pitchFamily="-1" charset="-128"/>
                <a:cs typeface="Osaka" pitchFamily="-1" charset="-128"/>
              </a:rPr>
              <a:t>	Three throughout the quarter.  Collaboration is allowed and </a:t>
            </a:r>
            <a:r>
              <a:rPr lang="en-US" b="0">
                <a:solidFill>
                  <a:schemeClr val="folHlink"/>
                </a:solidFill>
                <a:ea typeface="Osaka" pitchFamily="-1" charset="-128"/>
                <a:cs typeface="Osaka" pitchFamily="-1" charset="-128"/>
              </a:rPr>
              <a:t>highly encouraged</a:t>
            </a:r>
            <a:r>
              <a:rPr lang="en-US" b="0">
                <a:ea typeface="Osaka" pitchFamily="-1" charset="-128"/>
                <a:cs typeface="Osaka" pitchFamily="-1" charset="-128"/>
              </a:rPr>
              <a:t>.  In fact, take a minute to introduce yourself to some people around you who might </a:t>
            </a:r>
            <a:r>
              <a:rPr lang="en-US" b="0">
                <a:solidFill>
                  <a:schemeClr val="hlink"/>
                </a:solidFill>
                <a:ea typeface="Osaka" pitchFamily="-1" charset="-128"/>
                <a:cs typeface="Osaka" pitchFamily="-1" charset="-128"/>
              </a:rPr>
              <a:t>form a homework/study group</a:t>
            </a:r>
            <a:r>
              <a:rPr lang="en-US" b="0">
                <a:ea typeface="Osaka" pitchFamily="-1" charset="-128"/>
                <a:cs typeface="Osaka" pitchFamily="-1" charset="-128"/>
              </a:rPr>
              <a:t> with. You may turn in one assignment per group of collaborators – just make sure the names of all the collaborators are on it.</a:t>
            </a:r>
          </a:p>
          <a:p>
            <a:pPr marL="342900" indent="-342900" eaLnBrk="1" hangingPunct="1">
              <a:spcBef>
                <a:spcPct val="20000"/>
              </a:spcBef>
            </a:pPr>
            <a:endParaRPr lang="en-US" b="0">
              <a:ea typeface="Osaka" pitchFamily="-1" charset="-128"/>
              <a:cs typeface="Osaka" pitchFamily="-1" charset="-128"/>
            </a:endParaRPr>
          </a:p>
          <a:p>
            <a:pPr marL="342900" indent="-342900" eaLnBrk="1" hangingPunct="1">
              <a:spcBef>
                <a:spcPct val="20000"/>
              </a:spcBef>
            </a:pPr>
            <a:r>
              <a:rPr lang="en-US" b="0">
                <a:ea typeface="Osaka" pitchFamily="-1" charset="-128"/>
                <a:cs typeface="Osaka" pitchFamily="-1" charset="-128"/>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6034" name="Rectangle 5"/>
          <p:cNvSpPr>
            <a:spLocks noGrp="1" noChangeArrowheads="1"/>
          </p:cNvSpPr>
          <p:nvPr>
            <p:ph type="body" idx="4294967295"/>
          </p:nvPr>
        </p:nvSpPr>
        <p:spPr>
          <a:xfrm>
            <a:off x="0" y="1143000"/>
            <a:ext cx="9144000" cy="5410200"/>
          </a:xfrm>
          <a:noFill/>
        </p:spPr>
        <p:txBody>
          <a:bodyPr/>
          <a:lstStyle/>
          <a:p>
            <a:pPr>
              <a:lnSpc>
                <a:spcPct val="90000"/>
              </a:lnSpc>
              <a:buFontTx/>
              <a:buNone/>
            </a:pPr>
            <a:r>
              <a:rPr lang="en-US" sz="2400"/>
              <a:t>Some examples from language: </a:t>
            </a:r>
          </a:p>
          <a:p>
            <a:pPr>
              <a:lnSpc>
                <a:spcPct val="90000"/>
              </a:lnSpc>
              <a:buFontTx/>
              <a:buNone/>
            </a:pPr>
            <a:endParaRPr lang="en-US" sz="2400"/>
          </a:p>
          <a:p>
            <a:pPr>
              <a:lnSpc>
                <a:spcPct val="90000"/>
              </a:lnSpc>
              <a:buFontTx/>
              <a:buNone/>
            </a:pPr>
            <a:r>
              <a:rPr lang="en-US" sz="2400"/>
              <a:t>You know that…</a:t>
            </a:r>
            <a:endParaRPr lang="en-US" sz="2000"/>
          </a:p>
          <a:p>
            <a:pPr>
              <a:lnSpc>
                <a:spcPct val="90000"/>
              </a:lnSpc>
              <a:buFontTx/>
              <a:buNone/>
            </a:pPr>
            <a:endParaRPr lang="en-US" sz="2000">
              <a:sym typeface="Symbol" pitchFamily="-1" charset="2"/>
            </a:endParaRPr>
          </a:p>
          <a:p>
            <a:pPr>
              <a:lnSpc>
                <a:spcPct val="90000"/>
              </a:lnSpc>
              <a:buFontTx/>
              <a:buNone/>
            </a:pPr>
            <a:r>
              <a:rPr lang="en-US" sz="2000">
                <a:sym typeface="Symbol" pitchFamily="-1" charset="2"/>
              </a:rPr>
              <a:t>	</a:t>
            </a:r>
            <a:r>
              <a:rPr lang="en-US" sz="2400">
                <a:sym typeface="Symbol" pitchFamily="-1" charset="2"/>
              </a:rPr>
              <a:t>…the ‘s’ in ‘</a:t>
            </a:r>
            <a:r>
              <a:rPr lang="en-US" sz="2400">
                <a:solidFill>
                  <a:schemeClr val="tx2"/>
                </a:solidFill>
                <a:sym typeface="Symbol" pitchFamily="-1" charset="2"/>
              </a:rPr>
              <a:t>cats</a:t>
            </a:r>
            <a:r>
              <a:rPr lang="en-US" sz="2400">
                <a:sym typeface="Symbol" pitchFamily="-1" charset="2"/>
              </a:rPr>
              <a:t>’ sounds different from the ‘s’ in </a:t>
            </a:r>
            <a:r>
              <a:rPr lang="en-US" sz="2400">
                <a:solidFill>
                  <a:schemeClr val="tx2"/>
                </a:solidFill>
                <a:sym typeface="Symbol" pitchFamily="-1" charset="2"/>
              </a:rPr>
              <a:t>goblins </a:t>
            </a:r>
          </a:p>
          <a:p>
            <a:pPr>
              <a:lnSpc>
                <a:spcPct val="90000"/>
              </a:lnSpc>
              <a:buFontTx/>
              <a:buNone/>
            </a:pPr>
            <a:endParaRPr lang="en-US" sz="2400">
              <a:solidFill>
                <a:schemeClr val="tx2"/>
              </a:solidFill>
              <a:sym typeface="Symbol" pitchFamily="-1" charset="2"/>
            </a:endParaRPr>
          </a:p>
          <a:p>
            <a:pPr>
              <a:lnSpc>
                <a:spcPct val="90000"/>
              </a:lnSpc>
              <a:buFontTx/>
              <a:buNone/>
            </a:pPr>
            <a:r>
              <a:rPr lang="en-US" sz="2400">
                <a:solidFill>
                  <a:schemeClr val="tx2"/>
                </a:solidFill>
                <a:sym typeface="Symbol" pitchFamily="-1" charset="2"/>
              </a:rPr>
              <a:t>	</a:t>
            </a:r>
            <a:r>
              <a:rPr lang="en-US" sz="2400">
                <a:sym typeface="Symbol" pitchFamily="-1" charset="2"/>
              </a:rPr>
              <a:t>cats:  ‘s’ = /s/</a:t>
            </a:r>
          </a:p>
          <a:p>
            <a:pPr>
              <a:lnSpc>
                <a:spcPct val="90000"/>
              </a:lnSpc>
              <a:buFontTx/>
              <a:buNone/>
            </a:pPr>
            <a:endParaRPr lang="en-US" sz="2400">
              <a:sym typeface="Symbol" pitchFamily="-1" charset="2"/>
            </a:endParaRPr>
          </a:p>
          <a:p>
            <a:pPr>
              <a:lnSpc>
                <a:spcPct val="90000"/>
              </a:lnSpc>
              <a:buFontTx/>
              <a:buNone/>
            </a:pPr>
            <a:r>
              <a:rPr lang="en-US" sz="2400">
                <a:sym typeface="Symbol" pitchFamily="-1" charset="2"/>
              </a:rPr>
              <a:t>	goblins: ‘s’ = /z/</a:t>
            </a:r>
            <a:endParaRPr lang="en-US" sz="2400">
              <a:solidFill>
                <a:schemeClr val="tx2"/>
              </a:solidFill>
              <a:sym typeface="Symbol" pitchFamily="-1" charset="2"/>
            </a:endParaRPr>
          </a:p>
          <a:p>
            <a:pPr>
              <a:lnSpc>
                <a:spcPct val="90000"/>
              </a:lnSpc>
              <a:buFontTx/>
              <a:buNone/>
            </a:pPr>
            <a:endParaRPr lang="en-US" sz="2400">
              <a:sym typeface="Symbol" pitchFamily="-1" charset="2"/>
            </a:endParaRPr>
          </a:p>
          <a:p>
            <a:pPr>
              <a:lnSpc>
                <a:spcPct val="90000"/>
              </a:lnSpc>
              <a:buFontTx/>
              <a:buNone/>
            </a:pPr>
            <a:endParaRPr lang="en-US" sz="2400">
              <a:sym typeface="Symbol" pitchFamily="-1" charset="2"/>
            </a:endParaRPr>
          </a:p>
          <a:p>
            <a:pPr>
              <a:lnSpc>
                <a:spcPct val="90000"/>
              </a:lnSpc>
              <a:buFontTx/>
              <a:buNone/>
            </a:pPr>
            <a:endParaRPr lang="en-US" sz="2000"/>
          </a:p>
        </p:txBody>
      </p:sp>
      <p:pic>
        <p:nvPicPr>
          <p:cNvPr id="556035" name="Picture 6"/>
          <p:cNvPicPr>
            <a:picLocks noChangeAspect="1" noChangeArrowheads="1"/>
          </p:cNvPicPr>
          <p:nvPr/>
        </p:nvPicPr>
        <p:blipFill>
          <a:blip r:embed="rId3"/>
          <a:srcRect/>
          <a:stretch>
            <a:fillRect/>
          </a:stretch>
        </p:blipFill>
        <p:spPr bwMode="auto">
          <a:xfrm>
            <a:off x="3962400" y="3657600"/>
            <a:ext cx="2209800" cy="2165350"/>
          </a:xfrm>
          <a:prstGeom prst="rect">
            <a:avLst/>
          </a:prstGeom>
          <a:noFill/>
          <a:ln w="9525">
            <a:noFill/>
            <a:miter lim="800000"/>
            <a:headEnd/>
            <a:tailEnd/>
          </a:ln>
        </p:spPr>
      </p:pic>
      <p:sp>
        <p:nvSpPr>
          <p:cNvPr id="556036" name="Rectangle 2"/>
          <p:cNvSpPr>
            <a:spLocks noGrp="1" noChangeArrowheads="1"/>
          </p:cNvSpPr>
          <p:nvPr>
            <p:ph type="title" idx="4294967295"/>
          </p:nvPr>
        </p:nvSpPr>
        <p:spPr>
          <a:xfrm>
            <a:off x="685800" y="0"/>
            <a:ext cx="7772400" cy="1143000"/>
          </a:xfrm>
        </p:spPr>
        <p:txBody>
          <a:bodyPr/>
          <a:lstStyle/>
          <a:p>
            <a:r>
              <a:rPr lang="en-US" sz="3200"/>
              <a:t>Knowledge of Language &amp; </a:t>
            </a:r>
            <a:br>
              <a:rPr lang="en-US" sz="3200"/>
            </a:br>
            <a:r>
              <a:rPr lang="en-US" sz="3200"/>
              <a:t>Hidden Rules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ea typeface="Osaka" pitchFamily="-1" charset="-128"/>
                <a:cs typeface="Osaka" pitchFamily="-1" charset="-128"/>
              </a:rPr>
              <a:t>Some examples from language: </a:t>
            </a:r>
          </a:p>
          <a:p>
            <a:pPr marL="342900" indent="-342900" eaLnBrk="1" hangingPunct="1">
              <a:lnSpc>
                <a:spcPct val="90000"/>
              </a:lnSpc>
              <a:spcBef>
                <a:spcPct val="20000"/>
              </a:spcBef>
            </a:pPr>
            <a:endParaRPr lang="en-US" b="0">
              <a:ea typeface="Osaka" pitchFamily="-1" charset="-128"/>
              <a:cs typeface="Osaka" pitchFamily="-1" charset="-128"/>
            </a:endParaRPr>
          </a:p>
          <a:p>
            <a:pPr marL="342900" indent="-342900" eaLnBrk="1" hangingPunct="1">
              <a:lnSpc>
                <a:spcPct val="90000"/>
              </a:lnSpc>
              <a:spcBef>
                <a:spcPct val="20000"/>
              </a:spcBef>
            </a:pPr>
            <a:r>
              <a:rPr lang="en-US" b="0">
                <a:ea typeface="Osaka" pitchFamily="-1" charset="-128"/>
                <a:cs typeface="Osaka" pitchFamily="-1" charset="-128"/>
              </a:rPr>
              <a:t>You know that…</a:t>
            </a:r>
            <a:endParaRPr lang="en-US" sz="2000" b="0">
              <a:ea typeface="Osaka" pitchFamily="-1" charset="-128"/>
              <a:cs typeface="Osaka" pitchFamily="-1" charset="-128"/>
            </a:endParaRPr>
          </a:p>
          <a:p>
            <a:pPr marL="342900" indent="-342900" eaLnBrk="1" hangingPunct="1">
              <a:lnSpc>
                <a:spcPct val="90000"/>
              </a:lnSpc>
              <a:spcBef>
                <a:spcPct val="20000"/>
              </a:spcBef>
            </a:pPr>
            <a:endParaRPr lang="en-US" sz="2000" b="0">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000" b="0">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 contracted forms like “</a:t>
            </a:r>
            <a:r>
              <a:rPr lang="en-US" sz="2200" b="0">
                <a:solidFill>
                  <a:schemeClr val="bg2"/>
                </a:solidFill>
                <a:ea typeface="Osaka" pitchFamily="-1" charset="-128"/>
                <a:cs typeface="Osaka" pitchFamily="-1" charset="-128"/>
                <a:sym typeface="Symbol" pitchFamily="-1" charset="2"/>
              </a:rPr>
              <a:t>wanna</a:t>
            </a:r>
            <a:r>
              <a:rPr lang="en-US" sz="2200" b="0">
                <a:ea typeface="Osaka" pitchFamily="-1" charset="-128"/>
                <a:cs typeface="Osaka" pitchFamily="-1" charset="-128"/>
                <a:sym typeface="Symbol" pitchFamily="-1" charset="2"/>
              </a:rPr>
              <a:t>” and “</a:t>
            </a:r>
            <a:r>
              <a:rPr lang="en-US" sz="2200" b="0">
                <a:solidFill>
                  <a:schemeClr val="bg2"/>
                </a:solidFill>
                <a:ea typeface="Osaka" pitchFamily="-1" charset="-128"/>
                <a:cs typeface="Osaka" pitchFamily="-1" charset="-128"/>
                <a:sym typeface="Symbol" pitchFamily="-1" charset="2"/>
              </a:rPr>
              <a:t>gonna</a:t>
            </a:r>
            <a:r>
              <a:rPr lang="en-US" sz="2200" b="0">
                <a:ea typeface="Osaka" pitchFamily="-1" charset="-128"/>
                <a:cs typeface="Osaka" pitchFamily="-1" charset="-128"/>
                <a:sym typeface="Symbol" pitchFamily="-1" charset="2"/>
              </a:rPr>
              <a:t>” can’t always replace their respective full forms “</a:t>
            </a:r>
            <a:r>
              <a:rPr lang="en-US" sz="2200" b="0">
                <a:solidFill>
                  <a:schemeClr val="tx2"/>
                </a:solidFill>
                <a:ea typeface="Osaka" pitchFamily="-1" charset="-128"/>
                <a:cs typeface="Osaka" pitchFamily="-1" charset="-128"/>
                <a:sym typeface="Symbol" pitchFamily="-1" charset="2"/>
              </a:rPr>
              <a:t>want to</a:t>
            </a:r>
            <a:r>
              <a:rPr lang="en-US" sz="2200" b="0">
                <a:ea typeface="Osaka" pitchFamily="-1" charset="-128"/>
                <a:cs typeface="Osaka" pitchFamily="-1" charset="-128"/>
                <a:sym typeface="Symbol" pitchFamily="-1" charset="2"/>
              </a:rPr>
              <a:t>” and “</a:t>
            </a:r>
            <a:r>
              <a:rPr lang="en-US" sz="2200" b="0">
                <a:solidFill>
                  <a:schemeClr val="tx2"/>
                </a:solidFill>
                <a:ea typeface="Osaka" pitchFamily="-1" charset="-128"/>
                <a:cs typeface="Osaka" pitchFamily="-1" charset="-128"/>
                <a:sym typeface="Symbol" pitchFamily="-1" charset="2"/>
              </a:rPr>
              <a:t>going to</a:t>
            </a:r>
            <a:r>
              <a:rPr lang="en-US" sz="2200" b="0">
                <a:ea typeface="Osaka" pitchFamily="-1" charset="-128"/>
                <a:cs typeface="Osaka" pitchFamily="-1" charset="-128"/>
                <a:sym typeface="Symbol" pitchFamily="-1" charset="2"/>
              </a:rPr>
              <a:t>”.</a:t>
            </a:r>
          </a:p>
          <a:p>
            <a:pPr marL="342900" indent="-342900" eaLnBrk="1" hangingPunct="1">
              <a:lnSpc>
                <a:spcPct val="90000"/>
              </a:lnSpc>
              <a:spcBef>
                <a:spcPct val="20000"/>
              </a:spcBef>
            </a:pPr>
            <a:endParaRPr lang="en-US" sz="2200" b="0">
              <a:solidFill>
                <a:schemeClr val="tx2"/>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chemeClr val="tx2"/>
                </a:solidFill>
                <a:ea typeface="Osaka" pitchFamily="-1" charset="-128"/>
                <a:cs typeface="Osaka" pitchFamily="-1" charset="-128"/>
                <a:sym typeface="Symbol" pitchFamily="-1" charset="2"/>
              </a:rPr>
              <a:t>	</a:t>
            </a:r>
            <a:r>
              <a:rPr lang="en-US" sz="2200" b="0" i="1">
                <a:ea typeface="Osaka" pitchFamily="-1" charset="-128"/>
                <a:cs typeface="Osaka" pitchFamily="-1" charset="-128"/>
                <a:sym typeface="Symbol" pitchFamily="-1" charset="2"/>
              </a:rPr>
              <a:t>You get to choose who you will rescue.</a:t>
            </a:r>
            <a:endParaRPr lang="en-US" sz="2200" b="0">
              <a:solidFill>
                <a:schemeClr val="tx2"/>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chemeClr val="tx2"/>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“Who do you</a:t>
            </a:r>
            <a:r>
              <a:rPr lang="en-US" sz="2200" b="0">
                <a:solidFill>
                  <a:srgbClr val="FFFFFF"/>
                </a:solidFill>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want to </a:t>
            </a:r>
            <a:r>
              <a:rPr lang="en-US" sz="2200" b="0">
                <a:ea typeface="Osaka" pitchFamily="-1" charset="-128"/>
                <a:cs typeface="Osaka" pitchFamily="-1" charset="-128"/>
                <a:sym typeface="Symbol" pitchFamily="-1" charset="2"/>
              </a:rPr>
              <a:t>rescue?”</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ea typeface="Osaka" pitchFamily="-1" charset="-128"/>
                <a:cs typeface="Osaka" pitchFamily="-1" charset="-128"/>
                <a:sym typeface="Symbol" pitchFamily="-1" charset="2"/>
              </a:rPr>
              <a:t>	  “Who do you</a:t>
            </a:r>
            <a:r>
              <a:rPr lang="en-US" sz="2200" b="0">
                <a:solidFill>
                  <a:srgbClr val="FFFFFF"/>
                </a:solidFill>
                <a:ea typeface="Osaka" pitchFamily="-1" charset="-128"/>
                <a:cs typeface="Osaka" pitchFamily="-1" charset="-128"/>
                <a:sym typeface="Symbol" pitchFamily="-1" charset="2"/>
              </a:rPr>
              <a:t> </a:t>
            </a:r>
            <a:r>
              <a:rPr lang="en-US" sz="2200" b="0">
                <a:solidFill>
                  <a:schemeClr val="bg2"/>
                </a:solidFill>
                <a:ea typeface="Osaka" pitchFamily="-1" charset="-128"/>
                <a:cs typeface="Osaka" pitchFamily="-1" charset="-128"/>
                <a:sym typeface="Symbol" pitchFamily="-1" charset="2"/>
              </a:rPr>
              <a:t>wanna</a:t>
            </a:r>
            <a:r>
              <a:rPr lang="en-US" sz="2200" b="0">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rescue?”</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rgbClr val="FFFFFF"/>
                </a:solidFill>
                <a:ea typeface="Osaka" pitchFamily="-1" charset="-128"/>
                <a:cs typeface="Osaka" pitchFamily="-1" charset="-128"/>
                <a:sym typeface="Symbol" pitchFamily="-1" charset="2"/>
              </a:rPr>
              <a:t>	</a:t>
            </a:r>
            <a:r>
              <a:rPr lang="en-US" sz="2200" b="0" i="1">
                <a:solidFill>
                  <a:srgbClr val="FFFFFF"/>
                </a:solidFill>
                <a:ea typeface="Osaka" pitchFamily="-1" charset="-128"/>
                <a:cs typeface="Osaka" pitchFamily="-1" charset="-128"/>
                <a:sym typeface="Symbol" pitchFamily="-1" charset="2"/>
              </a:rPr>
              <a:t>You get to choose who will do the rescuing.</a:t>
            </a:r>
          </a:p>
          <a:p>
            <a:pPr marL="342900" indent="-342900" eaLnBrk="1" hangingPunct="1">
              <a:lnSpc>
                <a:spcPct val="90000"/>
              </a:lnSpc>
              <a:spcBef>
                <a:spcPct val="20000"/>
              </a:spcBef>
            </a:pPr>
            <a:r>
              <a:rPr lang="en-US" sz="2200" b="0" i="1">
                <a:solidFill>
                  <a:srgbClr val="FFFFFF"/>
                </a:solidFill>
                <a:ea typeface="Osaka" pitchFamily="-1" charset="-128"/>
                <a:cs typeface="Osaka" pitchFamily="-1" charset="-128"/>
                <a:sym typeface="Symbol" pitchFamily="-1" charset="2"/>
              </a:rPr>
              <a:t>	  </a:t>
            </a:r>
            <a:r>
              <a:rPr lang="en-US" sz="2200" b="0">
                <a:solidFill>
                  <a:srgbClr val="FFFFFF"/>
                </a:solidFill>
                <a:ea typeface="Osaka" pitchFamily="-1" charset="-128"/>
                <a:cs typeface="Osaka" pitchFamily="-1" charset="-128"/>
                <a:sym typeface="Symbol" pitchFamily="-1" charset="2"/>
              </a:rPr>
              <a:t>“Who do you </a:t>
            </a:r>
            <a:r>
              <a:rPr lang="en-US" sz="2200" b="0">
                <a:solidFill>
                  <a:schemeClr val="tx2"/>
                </a:solidFill>
                <a:ea typeface="Osaka" pitchFamily="-1" charset="-128"/>
                <a:cs typeface="Osaka" pitchFamily="-1" charset="-128"/>
                <a:sym typeface="Symbol" pitchFamily="-1" charset="2"/>
              </a:rPr>
              <a:t>want to </a:t>
            </a:r>
            <a:r>
              <a:rPr lang="en-US" sz="2200" b="0">
                <a:solidFill>
                  <a:srgbClr val="FFFFFF"/>
                </a:solidFill>
                <a:ea typeface="Osaka" pitchFamily="-1" charset="-128"/>
                <a:cs typeface="Osaka" pitchFamily="-1" charset="-128"/>
                <a:sym typeface="Symbol" pitchFamily="-1" charset="2"/>
              </a:rPr>
              <a:t>do the rescuing?”</a:t>
            </a:r>
          </a:p>
          <a:p>
            <a:pPr marL="342900" indent="-342900" eaLnBrk="1" hangingPunct="1">
              <a:lnSpc>
                <a:spcPct val="90000"/>
              </a:lnSpc>
              <a:spcBef>
                <a:spcPct val="20000"/>
              </a:spcBef>
            </a:pPr>
            <a:r>
              <a:rPr lang="en-US" sz="2200" b="0" i="1">
                <a:solidFill>
                  <a:srgbClr val="FFFFFF"/>
                </a:solidFill>
                <a:ea typeface="Osaka" pitchFamily="-1" charset="-128"/>
                <a:cs typeface="Osaka" pitchFamily="-1" charset="-128"/>
                <a:sym typeface="Symbol" pitchFamily="-1" charset="2"/>
              </a:rPr>
              <a:t>	</a:t>
            </a:r>
            <a:r>
              <a:rPr lang="en-US" sz="2200" b="0" i="1">
                <a:solidFill>
                  <a:srgbClr val="FF9F4D"/>
                </a:solidFill>
                <a:ea typeface="Osaka" pitchFamily="-1" charset="-128"/>
                <a:cs typeface="Osaka" pitchFamily="-1" charset="-128"/>
                <a:sym typeface="Symbol" pitchFamily="-1" charset="2"/>
              </a:rPr>
              <a:t>*</a:t>
            </a:r>
            <a:r>
              <a:rPr lang="en-US" sz="2200" b="0" i="1">
                <a:solidFill>
                  <a:srgbClr val="FFFFFF"/>
                </a:solidFill>
                <a:ea typeface="Osaka" pitchFamily="-1" charset="-128"/>
                <a:cs typeface="Osaka" pitchFamily="-1" charset="-128"/>
                <a:sym typeface="Symbol" pitchFamily="-1" charset="2"/>
              </a:rPr>
              <a:t> </a:t>
            </a:r>
            <a:r>
              <a:rPr lang="en-US" sz="2200" b="0">
                <a:solidFill>
                  <a:srgbClr val="FFFFFF"/>
                </a:solidFill>
                <a:ea typeface="Osaka" pitchFamily="-1" charset="-128"/>
                <a:cs typeface="Osaka" pitchFamily="-1" charset="-128"/>
                <a:sym typeface="Symbol" pitchFamily="-1" charset="2"/>
              </a:rPr>
              <a:t>“Who do you </a:t>
            </a:r>
            <a:r>
              <a:rPr lang="en-US" sz="2200" b="0">
                <a:solidFill>
                  <a:srgbClr val="FF9F4D"/>
                </a:solidFill>
                <a:ea typeface="Osaka" pitchFamily="-1" charset="-128"/>
                <a:cs typeface="Osaka" pitchFamily="-1" charset="-128"/>
                <a:sym typeface="Symbol" pitchFamily="-1" charset="2"/>
              </a:rPr>
              <a:t>wanna</a:t>
            </a:r>
            <a:r>
              <a:rPr lang="en-US" sz="2200" b="0">
                <a:solidFill>
                  <a:srgbClr val="FFFFFF"/>
                </a:solidFill>
                <a:ea typeface="Osaka" pitchFamily="-1" charset="-128"/>
                <a:cs typeface="Osaka" pitchFamily="-1" charset="-128"/>
                <a:sym typeface="Symbol" pitchFamily="-1" charset="2"/>
              </a:rPr>
              <a:t>  do the rescuing?”</a:t>
            </a:r>
            <a:endParaRPr lang="en-US" sz="2000" b="0">
              <a:ea typeface="Osaka" pitchFamily="-1" charset="-128"/>
              <a:cs typeface="Osaka" pitchFamily="-1" charset="-128"/>
            </a:endParaRPr>
          </a:p>
        </p:txBody>
      </p:sp>
      <p:sp>
        <p:nvSpPr>
          <p:cNvPr id="558083" name="Rectangle 2"/>
          <p:cNvSpPr>
            <a:spLocks noGrp="1" noChangeArrowheads="1"/>
          </p:cNvSpPr>
          <p:nvPr>
            <p:ph type="title" idx="4294967295"/>
          </p:nvPr>
        </p:nvSpPr>
        <p:spPr>
          <a:xfrm>
            <a:off x="685800" y="0"/>
            <a:ext cx="7772400" cy="1143000"/>
          </a:xfrm>
        </p:spPr>
        <p:txBody>
          <a:bodyPr/>
          <a:lstStyle/>
          <a:p>
            <a:r>
              <a:rPr lang="en-US" sz="3200"/>
              <a:t>Knowledge of Language &amp; </a:t>
            </a:r>
            <a:br>
              <a:rPr lang="en-US" sz="3200"/>
            </a:br>
            <a:r>
              <a:rPr lang="en-US" sz="3200"/>
              <a:t>Hidden Rules</a:t>
            </a:r>
          </a:p>
        </p:txBody>
      </p:sp>
      <p:pic>
        <p:nvPicPr>
          <p:cNvPr id="558084" name="Picture 10"/>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558085" name="Picture 12"/>
          <p:cNvPicPr>
            <a:picLocks noChangeAspect="1"/>
          </p:cNvPicPr>
          <p:nvPr/>
        </p:nvPicPr>
        <p:blipFill>
          <a:blip r:embed="rId4"/>
          <a:srcRect/>
          <a:stretch>
            <a:fillRect/>
          </a:stretch>
        </p:blipFill>
        <p:spPr bwMode="auto">
          <a:xfrm>
            <a:off x="5943600" y="5257800"/>
            <a:ext cx="1187450" cy="995363"/>
          </a:xfrm>
          <a:prstGeom prst="rect">
            <a:avLst/>
          </a:prstGeom>
          <a:noFill/>
          <a:ln w="9525">
            <a:noFill/>
            <a:miter lim="800000"/>
            <a:headEnd/>
            <a:tailEnd/>
          </a:ln>
        </p:spPr>
      </p:pic>
      <p:pic>
        <p:nvPicPr>
          <p:cNvPr id="558086" name="Picture 13"/>
          <p:cNvPicPr>
            <a:picLocks noChangeAspect="1"/>
          </p:cNvPicPr>
          <p:nvPr/>
        </p:nvPicPr>
        <p:blipFill>
          <a:blip r:embed="rId5"/>
          <a:srcRect/>
          <a:stretch>
            <a:fillRect/>
          </a:stretch>
        </p:blipFill>
        <p:spPr bwMode="auto">
          <a:xfrm>
            <a:off x="7620000" y="5181600"/>
            <a:ext cx="762000" cy="1096963"/>
          </a:xfrm>
          <a:prstGeom prst="rect">
            <a:avLst/>
          </a:prstGeom>
          <a:noFill/>
          <a:ln w="9525">
            <a:noFill/>
            <a:miter lim="800000"/>
            <a:headEnd/>
            <a:tailEnd/>
          </a:ln>
        </p:spPr>
      </p:pic>
      <p:sp>
        <p:nvSpPr>
          <p:cNvPr id="558087" name="Rectangle 14"/>
          <p:cNvSpPr>
            <a:spLocks noChangeArrowheads="1"/>
          </p:cNvSpPr>
          <p:nvPr/>
        </p:nvSpPr>
        <p:spPr bwMode="auto">
          <a:xfrm>
            <a:off x="152400" y="5105400"/>
            <a:ext cx="8686800" cy="16002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ea typeface="Osaka" pitchFamily="-1" charset="-128"/>
                <a:cs typeface="Osaka" pitchFamily="-1" charset="-128"/>
              </a:rPr>
              <a:t>Some examples from language: </a:t>
            </a:r>
          </a:p>
          <a:p>
            <a:pPr marL="342900" indent="-342900" eaLnBrk="1" hangingPunct="1">
              <a:lnSpc>
                <a:spcPct val="90000"/>
              </a:lnSpc>
              <a:spcBef>
                <a:spcPct val="20000"/>
              </a:spcBef>
            </a:pPr>
            <a:endParaRPr lang="en-US" b="0">
              <a:ea typeface="Osaka" pitchFamily="-1" charset="-128"/>
              <a:cs typeface="Osaka" pitchFamily="-1" charset="-128"/>
            </a:endParaRPr>
          </a:p>
          <a:p>
            <a:pPr marL="342900" indent="-342900" eaLnBrk="1" hangingPunct="1">
              <a:lnSpc>
                <a:spcPct val="90000"/>
              </a:lnSpc>
              <a:spcBef>
                <a:spcPct val="20000"/>
              </a:spcBef>
            </a:pPr>
            <a:r>
              <a:rPr lang="en-US" b="0">
                <a:ea typeface="Osaka" pitchFamily="-1" charset="-128"/>
                <a:cs typeface="Osaka" pitchFamily="-1" charset="-128"/>
              </a:rPr>
              <a:t>You know that…</a:t>
            </a:r>
            <a:endParaRPr lang="en-US" sz="2000" b="0">
              <a:ea typeface="Osaka" pitchFamily="-1" charset="-128"/>
              <a:cs typeface="Osaka" pitchFamily="-1" charset="-128"/>
            </a:endParaRPr>
          </a:p>
          <a:p>
            <a:pPr marL="342900" indent="-342900" eaLnBrk="1" hangingPunct="1">
              <a:lnSpc>
                <a:spcPct val="90000"/>
              </a:lnSpc>
              <a:spcBef>
                <a:spcPct val="20000"/>
              </a:spcBef>
            </a:pPr>
            <a:endParaRPr lang="en-US" sz="2000" b="0">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000" b="0">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 contracted forms like “</a:t>
            </a:r>
            <a:r>
              <a:rPr lang="en-US" sz="2200" b="0">
                <a:solidFill>
                  <a:schemeClr val="bg2"/>
                </a:solidFill>
                <a:ea typeface="Osaka" pitchFamily="-1" charset="-128"/>
                <a:cs typeface="Osaka" pitchFamily="-1" charset="-128"/>
                <a:sym typeface="Symbol" pitchFamily="-1" charset="2"/>
              </a:rPr>
              <a:t>wanna</a:t>
            </a:r>
            <a:r>
              <a:rPr lang="en-US" sz="2200" b="0">
                <a:ea typeface="Osaka" pitchFamily="-1" charset="-128"/>
                <a:cs typeface="Osaka" pitchFamily="-1" charset="-128"/>
                <a:sym typeface="Symbol" pitchFamily="-1" charset="2"/>
              </a:rPr>
              <a:t>” and “</a:t>
            </a:r>
            <a:r>
              <a:rPr lang="en-US" sz="2200" b="0">
                <a:solidFill>
                  <a:schemeClr val="bg2"/>
                </a:solidFill>
                <a:ea typeface="Osaka" pitchFamily="-1" charset="-128"/>
                <a:cs typeface="Osaka" pitchFamily="-1" charset="-128"/>
                <a:sym typeface="Symbol" pitchFamily="-1" charset="2"/>
              </a:rPr>
              <a:t>gonna</a:t>
            </a:r>
            <a:r>
              <a:rPr lang="en-US" sz="2200" b="0">
                <a:ea typeface="Osaka" pitchFamily="-1" charset="-128"/>
                <a:cs typeface="Osaka" pitchFamily="-1" charset="-128"/>
                <a:sym typeface="Symbol" pitchFamily="-1" charset="2"/>
              </a:rPr>
              <a:t>” can’t always replace their respective full forms “</a:t>
            </a:r>
            <a:r>
              <a:rPr lang="en-US" sz="2200" b="0">
                <a:solidFill>
                  <a:schemeClr val="tx2"/>
                </a:solidFill>
                <a:ea typeface="Osaka" pitchFamily="-1" charset="-128"/>
                <a:cs typeface="Osaka" pitchFamily="-1" charset="-128"/>
                <a:sym typeface="Symbol" pitchFamily="-1" charset="2"/>
              </a:rPr>
              <a:t>want to</a:t>
            </a:r>
            <a:r>
              <a:rPr lang="en-US" sz="2200" b="0">
                <a:ea typeface="Osaka" pitchFamily="-1" charset="-128"/>
                <a:cs typeface="Osaka" pitchFamily="-1" charset="-128"/>
                <a:sym typeface="Symbol" pitchFamily="-1" charset="2"/>
              </a:rPr>
              <a:t>” and “</a:t>
            </a:r>
            <a:r>
              <a:rPr lang="en-US" sz="2200" b="0">
                <a:solidFill>
                  <a:schemeClr val="tx2"/>
                </a:solidFill>
                <a:ea typeface="Osaka" pitchFamily="-1" charset="-128"/>
                <a:cs typeface="Osaka" pitchFamily="-1" charset="-128"/>
                <a:sym typeface="Symbol" pitchFamily="-1" charset="2"/>
              </a:rPr>
              <a:t>going to</a:t>
            </a:r>
            <a:r>
              <a:rPr lang="en-US" sz="2200" b="0">
                <a:ea typeface="Osaka" pitchFamily="-1" charset="-128"/>
                <a:cs typeface="Osaka" pitchFamily="-1" charset="-128"/>
                <a:sym typeface="Symbol" pitchFamily="-1" charset="2"/>
              </a:rPr>
              <a:t>”.</a:t>
            </a:r>
          </a:p>
          <a:p>
            <a:pPr marL="342900" indent="-342900" eaLnBrk="1" hangingPunct="1">
              <a:lnSpc>
                <a:spcPct val="90000"/>
              </a:lnSpc>
              <a:spcBef>
                <a:spcPct val="20000"/>
              </a:spcBef>
            </a:pPr>
            <a:endParaRPr lang="en-US" sz="2200" b="0">
              <a:solidFill>
                <a:schemeClr val="tx2"/>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chemeClr val="tx2"/>
                </a:solidFill>
                <a:ea typeface="Osaka" pitchFamily="-1" charset="-128"/>
                <a:cs typeface="Osaka" pitchFamily="-1" charset="-128"/>
                <a:sym typeface="Symbol" pitchFamily="-1" charset="2"/>
              </a:rPr>
              <a:t>	</a:t>
            </a:r>
            <a:r>
              <a:rPr lang="en-US" sz="2200" b="0" i="1">
                <a:ea typeface="Osaka" pitchFamily="-1" charset="-128"/>
                <a:cs typeface="Osaka" pitchFamily="-1" charset="-128"/>
                <a:sym typeface="Symbol" pitchFamily="-1" charset="2"/>
              </a:rPr>
              <a:t>You get to choose who you will rescue.</a:t>
            </a:r>
            <a:endParaRPr lang="en-US" sz="2200" b="0">
              <a:solidFill>
                <a:schemeClr val="tx2"/>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chemeClr val="tx2"/>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“Who do you</a:t>
            </a:r>
            <a:r>
              <a:rPr lang="en-US" sz="2200" b="0">
                <a:solidFill>
                  <a:srgbClr val="FFFFFF"/>
                </a:solidFill>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want to </a:t>
            </a:r>
            <a:r>
              <a:rPr lang="en-US" sz="2200" b="0">
                <a:ea typeface="Osaka" pitchFamily="-1" charset="-128"/>
                <a:cs typeface="Osaka" pitchFamily="-1" charset="-128"/>
                <a:sym typeface="Symbol" pitchFamily="-1" charset="2"/>
              </a:rPr>
              <a:t>rescue?”</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ea typeface="Osaka" pitchFamily="-1" charset="-128"/>
                <a:cs typeface="Osaka" pitchFamily="-1" charset="-128"/>
                <a:sym typeface="Symbol" pitchFamily="-1" charset="2"/>
              </a:rPr>
              <a:t>	  “Who do you</a:t>
            </a:r>
            <a:r>
              <a:rPr lang="en-US" sz="2200" b="0">
                <a:solidFill>
                  <a:srgbClr val="FFFFFF"/>
                </a:solidFill>
                <a:ea typeface="Osaka" pitchFamily="-1" charset="-128"/>
                <a:cs typeface="Osaka" pitchFamily="-1" charset="-128"/>
                <a:sym typeface="Symbol" pitchFamily="-1" charset="2"/>
              </a:rPr>
              <a:t> </a:t>
            </a:r>
            <a:r>
              <a:rPr lang="en-US" sz="2200" b="0">
                <a:solidFill>
                  <a:schemeClr val="bg2"/>
                </a:solidFill>
                <a:ea typeface="Osaka" pitchFamily="-1" charset="-128"/>
                <a:cs typeface="Osaka" pitchFamily="-1" charset="-128"/>
                <a:sym typeface="Symbol" pitchFamily="-1" charset="2"/>
              </a:rPr>
              <a:t>wanna</a:t>
            </a:r>
            <a:r>
              <a:rPr lang="en-US" sz="2200" b="0">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rescue?”</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rgbClr val="FFFFFF"/>
                </a:solidFill>
                <a:ea typeface="Osaka" pitchFamily="-1" charset="-128"/>
                <a:cs typeface="Osaka" pitchFamily="-1" charset="-128"/>
                <a:sym typeface="Symbol" pitchFamily="-1" charset="2"/>
              </a:rPr>
              <a:t>	</a:t>
            </a:r>
            <a:r>
              <a:rPr lang="en-US" sz="2200" b="0" i="1">
                <a:ea typeface="Osaka" pitchFamily="-1" charset="-128"/>
                <a:cs typeface="Osaka" pitchFamily="-1" charset="-128"/>
                <a:sym typeface="Symbol" pitchFamily="-1" charset="2"/>
              </a:rPr>
              <a:t>You get to choose who will do the rescuing.</a:t>
            </a:r>
            <a:endParaRPr lang="en-US" sz="2200" b="0" i="1">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i="1">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“Who do you</a:t>
            </a:r>
            <a:r>
              <a:rPr lang="en-US" sz="2200" b="0">
                <a:solidFill>
                  <a:srgbClr val="FFFFFF"/>
                </a:solidFill>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want to </a:t>
            </a:r>
            <a:r>
              <a:rPr lang="en-US" sz="2200" b="0">
                <a:ea typeface="Osaka" pitchFamily="-1" charset="-128"/>
                <a:cs typeface="Osaka" pitchFamily="-1" charset="-128"/>
                <a:sym typeface="Symbol" pitchFamily="-1" charset="2"/>
              </a:rPr>
              <a:t>do the rescuing?”</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i="1">
                <a:solidFill>
                  <a:srgbClr val="FFFFFF"/>
                </a:solidFill>
                <a:ea typeface="Osaka" pitchFamily="-1" charset="-128"/>
                <a:cs typeface="Osaka" pitchFamily="-1" charset="-128"/>
                <a:sym typeface="Symbol" pitchFamily="-1" charset="2"/>
              </a:rPr>
              <a:t>	</a:t>
            </a:r>
            <a:r>
              <a:rPr lang="en-US" sz="2200" b="0" i="1">
                <a:solidFill>
                  <a:schemeClr val="hlink"/>
                </a:solidFill>
                <a:ea typeface="Osaka" pitchFamily="-1" charset="-128"/>
                <a:cs typeface="Osaka" pitchFamily="-1" charset="-128"/>
                <a:sym typeface="Symbol" pitchFamily="-1" charset="2"/>
              </a:rPr>
              <a:t>*</a:t>
            </a:r>
            <a:r>
              <a:rPr lang="en-US" sz="2200" b="0" i="1">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“Who do you</a:t>
            </a:r>
            <a:r>
              <a:rPr lang="en-US" sz="2200" b="0">
                <a:solidFill>
                  <a:srgbClr val="FFFFFF"/>
                </a:solidFill>
                <a:ea typeface="Osaka" pitchFamily="-1" charset="-128"/>
                <a:cs typeface="Osaka" pitchFamily="-1" charset="-128"/>
                <a:sym typeface="Symbol" pitchFamily="-1" charset="2"/>
              </a:rPr>
              <a:t> </a:t>
            </a:r>
            <a:r>
              <a:rPr lang="en-US" sz="2200" b="0">
                <a:solidFill>
                  <a:schemeClr val="hlink"/>
                </a:solidFill>
                <a:ea typeface="Osaka" pitchFamily="-1" charset="-128"/>
                <a:cs typeface="Osaka" pitchFamily="-1" charset="-128"/>
                <a:sym typeface="Symbol" pitchFamily="-1" charset="2"/>
              </a:rPr>
              <a:t>wanna</a:t>
            </a:r>
            <a:r>
              <a:rPr lang="en-US" sz="2200" b="0">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do the rescuing?”</a:t>
            </a:r>
            <a:endParaRPr lang="en-US" sz="2200" b="0" i="1">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endParaRPr lang="en-US" sz="2000" b="0">
              <a:ea typeface="Osaka" pitchFamily="-1" charset="-128"/>
              <a:cs typeface="Osaka" pitchFamily="-1" charset="-128"/>
            </a:endParaRPr>
          </a:p>
        </p:txBody>
      </p:sp>
      <p:sp>
        <p:nvSpPr>
          <p:cNvPr id="560131" name="Rectangle 2"/>
          <p:cNvSpPr>
            <a:spLocks noGrp="1" noChangeArrowheads="1"/>
          </p:cNvSpPr>
          <p:nvPr>
            <p:ph type="title" idx="4294967295"/>
          </p:nvPr>
        </p:nvSpPr>
        <p:spPr>
          <a:xfrm>
            <a:off x="685800" y="0"/>
            <a:ext cx="7772400" cy="1143000"/>
          </a:xfrm>
        </p:spPr>
        <p:txBody>
          <a:bodyPr/>
          <a:lstStyle/>
          <a:p>
            <a:r>
              <a:rPr lang="en-US" sz="3200"/>
              <a:t>Knowledge of Language &amp; </a:t>
            </a:r>
            <a:br>
              <a:rPr lang="en-US" sz="3200"/>
            </a:br>
            <a:r>
              <a:rPr lang="en-US" sz="3200"/>
              <a:t>Hidden Rules</a:t>
            </a:r>
          </a:p>
        </p:txBody>
      </p:sp>
      <p:pic>
        <p:nvPicPr>
          <p:cNvPr id="560132" name="Picture 5"/>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560133" name="Picture 6"/>
          <p:cNvPicPr>
            <a:picLocks noChangeAspect="1"/>
          </p:cNvPicPr>
          <p:nvPr/>
        </p:nvPicPr>
        <p:blipFill>
          <a:blip r:embed="rId4"/>
          <a:srcRect/>
          <a:stretch>
            <a:fillRect/>
          </a:stretch>
        </p:blipFill>
        <p:spPr bwMode="auto">
          <a:xfrm>
            <a:off x="5943600" y="5257800"/>
            <a:ext cx="1187450" cy="995363"/>
          </a:xfrm>
          <a:prstGeom prst="rect">
            <a:avLst/>
          </a:prstGeom>
          <a:noFill/>
          <a:ln w="9525">
            <a:noFill/>
            <a:miter lim="800000"/>
            <a:headEnd/>
            <a:tailEnd/>
          </a:ln>
        </p:spPr>
      </p:pic>
      <p:pic>
        <p:nvPicPr>
          <p:cNvPr id="560134" name="Picture 7"/>
          <p:cNvPicPr>
            <a:picLocks noChangeAspect="1"/>
          </p:cNvPicPr>
          <p:nvPr/>
        </p:nvPicPr>
        <p:blipFill>
          <a:blip r:embed="rId5"/>
          <a:srcRect/>
          <a:stretch>
            <a:fillRect/>
          </a:stretch>
        </p:blipFill>
        <p:spPr bwMode="auto">
          <a:xfrm>
            <a:off x="7620000" y="5181600"/>
            <a:ext cx="762000" cy="10969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ea typeface="Osaka" pitchFamily="-1" charset="-128"/>
                <a:cs typeface="Osaka" pitchFamily="-1" charset="-128"/>
              </a:rPr>
              <a:t>Some examples from language: </a:t>
            </a:r>
          </a:p>
          <a:p>
            <a:pPr marL="342900" indent="-342900" eaLnBrk="1" hangingPunct="1">
              <a:lnSpc>
                <a:spcPct val="90000"/>
              </a:lnSpc>
              <a:spcBef>
                <a:spcPct val="20000"/>
              </a:spcBef>
            </a:pPr>
            <a:endParaRPr lang="en-US" b="0">
              <a:ea typeface="Osaka" pitchFamily="-1" charset="-128"/>
              <a:cs typeface="Osaka" pitchFamily="-1" charset="-128"/>
            </a:endParaRPr>
          </a:p>
          <a:p>
            <a:pPr marL="342900" indent="-342900" eaLnBrk="1" hangingPunct="1">
              <a:lnSpc>
                <a:spcPct val="90000"/>
              </a:lnSpc>
              <a:spcBef>
                <a:spcPct val="20000"/>
              </a:spcBef>
            </a:pPr>
            <a:r>
              <a:rPr lang="en-US" b="0">
                <a:ea typeface="Osaka" pitchFamily="-1" charset="-128"/>
                <a:cs typeface="Osaka" pitchFamily="-1" charset="-128"/>
              </a:rPr>
              <a:t>You know that…</a:t>
            </a:r>
            <a:endParaRPr lang="en-US" sz="2000" b="0">
              <a:ea typeface="Osaka" pitchFamily="-1" charset="-128"/>
              <a:cs typeface="Osaka" pitchFamily="-1" charset="-128"/>
            </a:endParaRPr>
          </a:p>
          <a:p>
            <a:pPr marL="342900" indent="-342900" eaLnBrk="1" hangingPunct="1">
              <a:lnSpc>
                <a:spcPct val="90000"/>
              </a:lnSpc>
              <a:spcBef>
                <a:spcPct val="20000"/>
              </a:spcBef>
            </a:pPr>
            <a:endParaRPr lang="en-US" sz="2000" b="0">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000" b="0">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 contracted forms like “</a:t>
            </a:r>
            <a:r>
              <a:rPr lang="en-US" sz="2200" b="0">
                <a:solidFill>
                  <a:schemeClr val="bg2"/>
                </a:solidFill>
                <a:ea typeface="Osaka" pitchFamily="-1" charset="-128"/>
                <a:cs typeface="Osaka" pitchFamily="-1" charset="-128"/>
                <a:sym typeface="Symbol" pitchFamily="-1" charset="2"/>
              </a:rPr>
              <a:t>wanna</a:t>
            </a:r>
            <a:r>
              <a:rPr lang="en-US" sz="2200" b="0">
                <a:ea typeface="Osaka" pitchFamily="-1" charset="-128"/>
                <a:cs typeface="Osaka" pitchFamily="-1" charset="-128"/>
                <a:sym typeface="Symbol" pitchFamily="-1" charset="2"/>
              </a:rPr>
              <a:t>” and “</a:t>
            </a:r>
            <a:r>
              <a:rPr lang="en-US" sz="2200" b="0">
                <a:solidFill>
                  <a:schemeClr val="bg2"/>
                </a:solidFill>
                <a:ea typeface="Osaka" pitchFamily="-1" charset="-128"/>
                <a:cs typeface="Osaka" pitchFamily="-1" charset="-128"/>
                <a:sym typeface="Symbol" pitchFamily="-1" charset="2"/>
              </a:rPr>
              <a:t>gonna</a:t>
            </a:r>
            <a:r>
              <a:rPr lang="en-US" sz="2200" b="0">
                <a:ea typeface="Osaka" pitchFamily="-1" charset="-128"/>
                <a:cs typeface="Osaka" pitchFamily="-1" charset="-128"/>
                <a:sym typeface="Symbol" pitchFamily="-1" charset="2"/>
              </a:rPr>
              <a:t>” can’t always replace their respective full forms “</a:t>
            </a:r>
            <a:r>
              <a:rPr lang="en-US" sz="2200" b="0">
                <a:solidFill>
                  <a:schemeClr val="tx2"/>
                </a:solidFill>
                <a:ea typeface="Osaka" pitchFamily="-1" charset="-128"/>
                <a:cs typeface="Osaka" pitchFamily="-1" charset="-128"/>
                <a:sym typeface="Symbol" pitchFamily="-1" charset="2"/>
              </a:rPr>
              <a:t>want to</a:t>
            </a:r>
            <a:r>
              <a:rPr lang="en-US" sz="2200" b="0">
                <a:ea typeface="Osaka" pitchFamily="-1" charset="-128"/>
                <a:cs typeface="Osaka" pitchFamily="-1" charset="-128"/>
                <a:sym typeface="Symbol" pitchFamily="-1" charset="2"/>
              </a:rPr>
              <a:t>” and “</a:t>
            </a:r>
            <a:r>
              <a:rPr lang="en-US" sz="2200" b="0">
                <a:solidFill>
                  <a:schemeClr val="tx2"/>
                </a:solidFill>
                <a:ea typeface="Osaka" pitchFamily="-1" charset="-128"/>
                <a:cs typeface="Osaka" pitchFamily="-1" charset="-128"/>
                <a:sym typeface="Symbol" pitchFamily="-1" charset="2"/>
              </a:rPr>
              <a:t>going to</a:t>
            </a:r>
            <a:r>
              <a:rPr lang="en-US" sz="2200" b="0">
                <a:ea typeface="Osaka" pitchFamily="-1" charset="-128"/>
                <a:cs typeface="Osaka" pitchFamily="-1" charset="-128"/>
                <a:sym typeface="Symbol" pitchFamily="-1" charset="2"/>
              </a:rPr>
              <a:t>”.</a:t>
            </a:r>
          </a:p>
          <a:p>
            <a:pPr marL="342900" indent="-342900" eaLnBrk="1" hangingPunct="1">
              <a:lnSpc>
                <a:spcPct val="90000"/>
              </a:lnSpc>
              <a:spcBef>
                <a:spcPct val="20000"/>
              </a:spcBef>
            </a:pPr>
            <a:endParaRPr lang="en-US" sz="2200" b="0">
              <a:solidFill>
                <a:schemeClr val="tx2"/>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ea typeface="Osaka" pitchFamily="-1" charset="-128"/>
                <a:cs typeface="Osaka" pitchFamily="-1" charset="-128"/>
                <a:sym typeface="Symbol" pitchFamily="-1" charset="2"/>
              </a:rPr>
              <a:t>	</a:t>
            </a:r>
            <a:r>
              <a:rPr lang="en-US" sz="2200" b="0" i="1">
                <a:ea typeface="Osaka" pitchFamily="-1" charset="-128"/>
                <a:cs typeface="Osaka" pitchFamily="-1" charset="-128"/>
                <a:sym typeface="Symbol" pitchFamily="-1" charset="2"/>
              </a:rPr>
              <a:t>You get to choose who you will rescue.</a:t>
            </a:r>
            <a:endParaRPr lang="en-US" sz="2200" b="0">
              <a:solidFill>
                <a:schemeClr val="tx2"/>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chemeClr val="tx2"/>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“Who are you</a:t>
            </a:r>
            <a:r>
              <a:rPr lang="en-US" sz="2200" b="0">
                <a:solidFill>
                  <a:srgbClr val="FFFFFF"/>
                </a:solidFill>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going to </a:t>
            </a:r>
            <a:r>
              <a:rPr lang="en-US" sz="2200" b="0">
                <a:ea typeface="Osaka" pitchFamily="-1" charset="-128"/>
                <a:cs typeface="Osaka" pitchFamily="-1" charset="-128"/>
                <a:sym typeface="Symbol" pitchFamily="-1" charset="2"/>
              </a:rPr>
              <a:t>rescue?”</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ea typeface="Osaka" pitchFamily="-1" charset="-128"/>
                <a:cs typeface="Osaka" pitchFamily="-1" charset="-128"/>
                <a:sym typeface="Symbol" pitchFamily="-1" charset="2"/>
              </a:rPr>
              <a:t>	  “Who are you</a:t>
            </a:r>
            <a:r>
              <a:rPr lang="en-US" sz="2200" b="0">
                <a:solidFill>
                  <a:srgbClr val="FFFFFF"/>
                </a:solidFill>
                <a:ea typeface="Osaka" pitchFamily="-1" charset="-128"/>
                <a:cs typeface="Osaka" pitchFamily="-1" charset="-128"/>
                <a:sym typeface="Symbol" pitchFamily="-1" charset="2"/>
              </a:rPr>
              <a:t> </a:t>
            </a:r>
            <a:r>
              <a:rPr lang="en-US" sz="2200" b="0">
                <a:solidFill>
                  <a:schemeClr val="bg2"/>
                </a:solidFill>
                <a:ea typeface="Osaka" pitchFamily="-1" charset="-128"/>
                <a:cs typeface="Osaka" pitchFamily="-1" charset="-128"/>
                <a:sym typeface="Symbol" pitchFamily="-1" charset="2"/>
              </a:rPr>
              <a:t>gonna</a:t>
            </a:r>
            <a:r>
              <a:rPr lang="en-US" sz="2200" b="0">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rescue?”</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endParaRPr lang="en-US" sz="2200" b="0" i="1">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i="1">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“I’m</a:t>
            </a:r>
            <a:r>
              <a:rPr lang="en-US" sz="2200" b="0">
                <a:solidFill>
                  <a:srgbClr val="FFFFFF"/>
                </a:solidFill>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going to </a:t>
            </a:r>
            <a:r>
              <a:rPr lang="en-US" sz="2200" b="0">
                <a:ea typeface="Osaka" pitchFamily="-1" charset="-128"/>
                <a:cs typeface="Osaka" pitchFamily="-1" charset="-128"/>
                <a:sym typeface="Symbol" pitchFamily="-1" charset="2"/>
              </a:rPr>
              <a:t>the witch’s lair to rescue her.”</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i="1">
                <a:solidFill>
                  <a:srgbClr val="FFFFFF"/>
                </a:solidFill>
                <a:ea typeface="Osaka" pitchFamily="-1" charset="-128"/>
                <a:cs typeface="Osaka" pitchFamily="-1" charset="-128"/>
                <a:sym typeface="Symbol" pitchFamily="-1" charset="2"/>
              </a:rPr>
              <a:t>	</a:t>
            </a:r>
            <a:r>
              <a:rPr lang="en-US" sz="2200" b="0" i="1">
                <a:solidFill>
                  <a:schemeClr val="hlink"/>
                </a:solidFill>
                <a:ea typeface="Osaka" pitchFamily="-1" charset="-128"/>
                <a:cs typeface="Osaka" pitchFamily="-1" charset="-128"/>
                <a:sym typeface="Symbol" pitchFamily="-1" charset="2"/>
              </a:rPr>
              <a:t>*</a:t>
            </a:r>
            <a:r>
              <a:rPr lang="en-US" sz="2200" b="0" i="1">
                <a:solidFill>
                  <a:srgbClr val="FFFFFF"/>
                </a:solidFill>
                <a:ea typeface="Osaka" pitchFamily="-1" charset="-128"/>
                <a:cs typeface="Osaka" pitchFamily="-1" charset="-128"/>
                <a:sym typeface="Symbol" pitchFamily="-1" charset="2"/>
              </a:rPr>
              <a:t> </a:t>
            </a:r>
            <a:r>
              <a:rPr lang="en-US" sz="2200" b="0">
                <a:sym typeface="Symbol" pitchFamily="-1" charset="2"/>
              </a:rPr>
              <a:t>“I’m</a:t>
            </a:r>
            <a:r>
              <a:rPr lang="en-US" sz="2200" b="0">
                <a:solidFill>
                  <a:srgbClr val="FFFFFF"/>
                </a:solidFill>
                <a:sym typeface="Symbol" pitchFamily="-1" charset="2"/>
              </a:rPr>
              <a:t> </a:t>
            </a:r>
            <a:r>
              <a:rPr lang="en-US" sz="2200" b="0">
                <a:solidFill>
                  <a:schemeClr val="hlink"/>
                </a:solidFill>
                <a:sym typeface="Symbol" pitchFamily="-1" charset="2"/>
              </a:rPr>
              <a:t>gonna</a:t>
            </a:r>
            <a:r>
              <a:rPr lang="en-US" sz="2200" b="0">
                <a:solidFill>
                  <a:srgbClr val="FFFFFF"/>
                </a:solidFill>
                <a:sym typeface="Symbol" pitchFamily="-1" charset="2"/>
              </a:rPr>
              <a:t>   </a:t>
            </a:r>
            <a:r>
              <a:rPr lang="en-US" sz="2200" b="0">
                <a:sym typeface="Symbol" pitchFamily="-1" charset="2"/>
              </a:rPr>
              <a:t>the witch’s lair to rescue her.”</a:t>
            </a:r>
            <a:endParaRPr lang="en-US" sz="2000" b="0">
              <a:ea typeface="Osaka" pitchFamily="-1" charset="-128"/>
              <a:cs typeface="Osaka" pitchFamily="-1" charset="-128"/>
            </a:endParaRPr>
          </a:p>
        </p:txBody>
      </p:sp>
      <p:sp>
        <p:nvSpPr>
          <p:cNvPr id="562179" name="Rectangle 2"/>
          <p:cNvSpPr>
            <a:spLocks noGrp="1" noChangeArrowheads="1"/>
          </p:cNvSpPr>
          <p:nvPr>
            <p:ph type="title" idx="4294967295"/>
          </p:nvPr>
        </p:nvSpPr>
        <p:spPr>
          <a:xfrm>
            <a:off x="685800" y="0"/>
            <a:ext cx="7772400" cy="1143000"/>
          </a:xfrm>
        </p:spPr>
        <p:txBody>
          <a:bodyPr/>
          <a:lstStyle/>
          <a:p>
            <a:r>
              <a:rPr lang="en-US" sz="3200"/>
              <a:t>Knowledge of Language &amp; </a:t>
            </a:r>
            <a:br>
              <a:rPr lang="en-US" sz="3200"/>
            </a:br>
            <a:r>
              <a:rPr lang="en-US" sz="3200"/>
              <a:t>Hidden Rules</a:t>
            </a:r>
          </a:p>
        </p:txBody>
      </p:sp>
      <p:pic>
        <p:nvPicPr>
          <p:cNvPr id="562180" name="Picture 6"/>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562181" name="Picture 7"/>
          <p:cNvPicPr>
            <a:picLocks noChangeAspect="1"/>
          </p:cNvPicPr>
          <p:nvPr/>
        </p:nvPicPr>
        <p:blipFill>
          <a:blip r:embed="rId4"/>
          <a:srcRect/>
          <a:stretch>
            <a:fillRect/>
          </a:stretch>
        </p:blipFill>
        <p:spPr bwMode="auto">
          <a:xfrm>
            <a:off x="6705600" y="5410200"/>
            <a:ext cx="1187450" cy="995363"/>
          </a:xfrm>
          <a:prstGeom prst="rect">
            <a:avLst/>
          </a:prstGeom>
          <a:noFill/>
          <a:ln w="9525">
            <a:noFill/>
            <a:miter lim="800000"/>
            <a:headEnd/>
            <a:tailEnd/>
          </a:ln>
        </p:spPr>
      </p:pic>
      <p:sp>
        <p:nvSpPr>
          <p:cNvPr id="562182" name="Rounded Rectangular Callout 11"/>
          <p:cNvSpPr>
            <a:spLocks noChangeArrowheads="1"/>
          </p:cNvSpPr>
          <p:nvPr/>
        </p:nvSpPr>
        <p:spPr bwMode="auto">
          <a:xfrm>
            <a:off x="304800" y="5181600"/>
            <a:ext cx="6096000" cy="990600"/>
          </a:xfrm>
          <a:prstGeom prst="wedgeRoundRectCallout">
            <a:avLst>
              <a:gd name="adj1" fmla="val 59435"/>
              <a:gd name="adj2" fmla="val 4861"/>
              <a:gd name="adj3" fmla="val 16667"/>
            </a:avLst>
          </a:prstGeom>
          <a:noFill/>
          <a:ln w="9525">
            <a:solidFill>
              <a:schemeClr val="tx1"/>
            </a:solidFill>
            <a:round/>
            <a:headEnd/>
            <a:tailEnd/>
          </a:ln>
        </p:spPr>
        <p:txBody>
          <a:bodyPr>
            <a:prstTxWarp prst="textNoShape">
              <a:avLst/>
            </a:prstTxWarp>
          </a:bodyPr>
          <a:lstStyle/>
          <a:p>
            <a:endParaRPr lang="en-US"/>
          </a:p>
        </p:txBody>
      </p:sp>
      <p:sp>
        <p:nvSpPr>
          <p:cNvPr id="562183" name="Rectangle 12"/>
          <p:cNvSpPr>
            <a:spLocks noChangeArrowheads="1"/>
          </p:cNvSpPr>
          <p:nvPr/>
        </p:nvSpPr>
        <p:spPr bwMode="auto">
          <a:xfrm>
            <a:off x="152400" y="5105400"/>
            <a:ext cx="8686800" cy="16002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ea typeface="Osaka" pitchFamily="-1" charset="-128"/>
                <a:cs typeface="Osaka" pitchFamily="-1" charset="-128"/>
              </a:rPr>
              <a:t>Some examples from language: </a:t>
            </a:r>
          </a:p>
          <a:p>
            <a:pPr marL="342900" indent="-342900" eaLnBrk="1" hangingPunct="1">
              <a:lnSpc>
                <a:spcPct val="90000"/>
              </a:lnSpc>
              <a:spcBef>
                <a:spcPct val="20000"/>
              </a:spcBef>
            </a:pPr>
            <a:endParaRPr lang="en-US" b="0">
              <a:ea typeface="Osaka" pitchFamily="-1" charset="-128"/>
              <a:cs typeface="Osaka" pitchFamily="-1" charset="-128"/>
            </a:endParaRPr>
          </a:p>
          <a:p>
            <a:pPr marL="342900" indent="-342900" eaLnBrk="1" hangingPunct="1">
              <a:lnSpc>
                <a:spcPct val="90000"/>
              </a:lnSpc>
              <a:spcBef>
                <a:spcPct val="20000"/>
              </a:spcBef>
            </a:pPr>
            <a:r>
              <a:rPr lang="en-US" b="0">
                <a:ea typeface="Osaka" pitchFamily="-1" charset="-128"/>
                <a:cs typeface="Osaka" pitchFamily="-1" charset="-128"/>
              </a:rPr>
              <a:t>You know that…</a:t>
            </a:r>
            <a:endParaRPr lang="en-US" sz="2000" b="0">
              <a:ea typeface="Osaka" pitchFamily="-1" charset="-128"/>
              <a:cs typeface="Osaka" pitchFamily="-1" charset="-128"/>
            </a:endParaRPr>
          </a:p>
          <a:p>
            <a:pPr marL="342900" indent="-342900" eaLnBrk="1" hangingPunct="1">
              <a:lnSpc>
                <a:spcPct val="90000"/>
              </a:lnSpc>
              <a:spcBef>
                <a:spcPct val="20000"/>
              </a:spcBef>
            </a:pPr>
            <a:endParaRPr lang="en-US" sz="2000" b="0">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000" b="0">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 contracted forms like “</a:t>
            </a:r>
            <a:r>
              <a:rPr lang="en-US" sz="2200" b="0">
                <a:solidFill>
                  <a:schemeClr val="bg2"/>
                </a:solidFill>
                <a:ea typeface="Osaka" pitchFamily="-1" charset="-128"/>
                <a:cs typeface="Osaka" pitchFamily="-1" charset="-128"/>
                <a:sym typeface="Symbol" pitchFamily="-1" charset="2"/>
              </a:rPr>
              <a:t>wanna</a:t>
            </a:r>
            <a:r>
              <a:rPr lang="en-US" sz="2200" b="0">
                <a:ea typeface="Osaka" pitchFamily="-1" charset="-128"/>
                <a:cs typeface="Osaka" pitchFamily="-1" charset="-128"/>
                <a:sym typeface="Symbol" pitchFamily="-1" charset="2"/>
              </a:rPr>
              <a:t>” and “</a:t>
            </a:r>
            <a:r>
              <a:rPr lang="en-US" sz="2200" b="0">
                <a:solidFill>
                  <a:schemeClr val="bg2"/>
                </a:solidFill>
                <a:ea typeface="Osaka" pitchFamily="-1" charset="-128"/>
                <a:cs typeface="Osaka" pitchFamily="-1" charset="-128"/>
                <a:sym typeface="Symbol" pitchFamily="-1" charset="2"/>
              </a:rPr>
              <a:t>gonna</a:t>
            </a:r>
            <a:r>
              <a:rPr lang="en-US" sz="2200" b="0">
                <a:ea typeface="Osaka" pitchFamily="-1" charset="-128"/>
                <a:cs typeface="Osaka" pitchFamily="-1" charset="-128"/>
                <a:sym typeface="Symbol" pitchFamily="-1" charset="2"/>
              </a:rPr>
              <a:t>” can’t always replace their respective full forms “</a:t>
            </a:r>
            <a:r>
              <a:rPr lang="en-US" sz="2200" b="0">
                <a:solidFill>
                  <a:schemeClr val="tx2"/>
                </a:solidFill>
                <a:ea typeface="Osaka" pitchFamily="-1" charset="-128"/>
                <a:cs typeface="Osaka" pitchFamily="-1" charset="-128"/>
                <a:sym typeface="Symbol" pitchFamily="-1" charset="2"/>
              </a:rPr>
              <a:t>want to</a:t>
            </a:r>
            <a:r>
              <a:rPr lang="en-US" sz="2200" b="0">
                <a:ea typeface="Osaka" pitchFamily="-1" charset="-128"/>
                <a:cs typeface="Osaka" pitchFamily="-1" charset="-128"/>
                <a:sym typeface="Symbol" pitchFamily="-1" charset="2"/>
              </a:rPr>
              <a:t>” and “</a:t>
            </a:r>
            <a:r>
              <a:rPr lang="en-US" sz="2200" b="0">
                <a:solidFill>
                  <a:schemeClr val="tx2"/>
                </a:solidFill>
                <a:ea typeface="Osaka" pitchFamily="-1" charset="-128"/>
                <a:cs typeface="Osaka" pitchFamily="-1" charset="-128"/>
                <a:sym typeface="Symbol" pitchFamily="-1" charset="2"/>
              </a:rPr>
              <a:t>going to</a:t>
            </a:r>
            <a:r>
              <a:rPr lang="en-US" sz="2200" b="0">
                <a:ea typeface="Osaka" pitchFamily="-1" charset="-128"/>
                <a:cs typeface="Osaka" pitchFamily="-1" charset="-128"/>
                <a:sym typeface="Symbol" pitchFamily="-1" charset="2"/>
              </a:rPr>
              <a:t>”.</a:t>
            </a:r>
          </a:p>
          <a:p>
            <a:pPr marL="342900" indent="-342900" eaLnBrk="1" hangingPunct="1">
              <a:lnSpc>
                <a:spcPct val="90000"/>
              </a:lnSpc>
              <a:spcBef>
                <a:spcPct val="20000"/>
              </a:spcBef>
            </a:pPr>
            <a:endParaRPr lang="en-US" sz="2200" b="0">
              <a:solidFill>
                <a:schemeClr val="tx2"/>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solidFill>
                  <a:schemeClr val="tx2"/>
                </a:solidFill>
                <a:ea typeface="Osaka" pitchFamily="-1" charset="-128"/>
                <a:cs typeface="Osaka" pitchFamily="-1" charset="-128"/>
                <a:sym typeface="Symbol" pitchFamily="-1" charset="2"/>
              </a:rPr>
              <a:t>	</a:t>
            </a:r>
            <a:r>
              <a:rPr lang="en-US" sz="2200" b="0" i="1">
                <a:ea typeface="Osaka" pitchFamily="-1" charset="-128"/>
                <a:cs typeface="Osaka" pitchFamily="-1" charset="-128"/>
                <a:sym typeface="Symbol" pitchFamily="-1" charset="2"/>
              </a:rPr>
              <a:t>You get to choose who you will rescue.</a:t>
            </a:r>
            <a:endParaRPr lang="en-US" sz="2200" b="0">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“Who are you</a:t>
            </a:r>
            <a:r>
              <a:rPr lang="en-US" sz="2200" b="0">
                <a:solidFill>
                  <a:srgbClr val="FFFFFF"/>
                </a:solidFill>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going to </a:t>
            </a:r>
            <a:r>
              <a:rPr lang="en-US" sz="2200" b="0">
                <a:ea typeface="Osaka" pitchFamily="-1" charset="-128"/>
                <a:cs typeface="Osaka" pitchFamily="-1" charset="-128"/>
                <a:sym typeface="Symbol" pitchFamily="-1" charset="2"/>
              </a:rPr>
              <a:t>rescue?”</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a:ea typeface="Osaka" pitchFamily="-1" charset="-128"/>
                <a:cs typeface="Osaka" pitchFamily="-1" charset="-128"/>
                <a:sym typeface="Symbol" pitchFamily="-1" charset="2"/>
              </a:rPr>
              <a:t>	  “Who are you</a:t>
            </a:r>
            <a:r>
              <a:rPr lang="en-US" sz="2200" b="0">
                <a:solidFill>
                  <a:srgbClr val="FFFFFF"/>
                </a:solidFill>
                <a:ea typeface="Osaka" pitchFamily="-1" charset="-128"/>
                <a:cs typeface="Osaka" pitchFamily="-1" charset="-128"/>
                <a:sym typeface="Symbol" pitchFamily="-1" charset="2"/>
              </a:rPr>
              <a:t> </a:t>
            </a:r>
            <a:r>
              <a:rPr lang="en-US" sz="2200" b="0">
                <a:solidFill>
                  <a:schemeClr val="bg2"/>
                </a:solidFill>
                <a:ea typeface="Osaka" pitchFamily="-1" charset="-128"/>
                <a:cs typeface="Osaka" pitchFamily="-1" charset="-128"/>
                <a:sym typeface="Symbol" pitchFamily="-1" charset="2"/>
              </a:rPr>
              <a:t>gonna</a:t>
            </a:r>
            <a:r>
              <a:rPr lang="en-US" sz="2200" b="0">
                <a:solidFill>
                  <a:srgbClr val="FFFFFF"/>
                </a:solidFill>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rescue?”</a:t>
            </a:r>
          </a:p>
          <a:p>
            <a:pPr marL="342900" indent="-342900" eaLnBrk="1" hangingPunct="1">
              <a:lnSpc>
                <a:spcPct val="90000"/>
              </a:lnSpc>
              <a:spcBef>
                <a:spcPct val="20000"/>
              </a:spcBef>
            </a:pPr>
            <a:endParaRPr lang="en-US" sz="2200" b="0" i="1">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i="1">
                <a:ea typeface="Osaka" pitchFamily="-1" charset="-128"/>
                <a:cs typeface="Osaka" pitchFamily="-1" charset="-128"/>
                <a:sym typeface="Symbol" pitchFamily="-1" charset="2"/>
              </a:rPr>
              <a:t>	  </a:t>
            </a:r>
            <a:r>
              <a:rPr lang="en-US" sz="2200" b="0">
                <a:ea typeface="Osaka" pitchFamily="-1" charset="-128"/>
                <a:cs typeface="Osaka" pitchFamily="-1" charset="-128"/>
                <a:sym typeface="Symbol" pitchFamily="-1" charset="2"/>
              </a:rPr>
              <a:t>“I’m</a:t>
            </a:r>
            <a:r>
              <a:rPr lang="en-US" sz="2200" b="0">
                <a:solidFill>
                  <a:srgbClr val="FFFFFF"/>
                </a:solidFill>
                <a:ea typeface="Osaka" pitchFamily="-1" charset="-128"/>
                <a:cs typeface="Osaka" pitchFamily="-1" charset="-128"/>
                <a:sym typeface="Symbol" pitchFamily="-1" charset="2"/>
              </a:rPr>
              <a:t> </a:t>
            </a:r>
            <a:r>
              <a:rPr lang="en-US" sz="2200" b="0">
                <a:solidFill>
                  <a:schemeClr val="tx2"/>
                </a:solidFill>
                <a:ea typeface="Osaka" pitchFamily="-1" charset="-128"/>
                <a:cs typeface="Osaka" pitchFamily="-1" charset="-128"/>
                <a:sym typeface="Symbol" pitchFamily="-1" charset="2"/>
              </a:rPr>
              <a:t>going to </a:t>
            </a:r>
            <a:r>
              <a:rPr lang="en-US" sz="2200" b="0">
                <a:ea typeface="Osaka" pitchFamily="-1" charset="-128"/>
                <a:cs typeface="Osaka" pitchFamily="-1" charset="-128"/>
                <a:sym typeface="Symbol" pitchFamily="-1" charset="2"/>
              </a:rPr>
              <a:t>the witch’s lair to rescue her.”</a:t>
            </a:r>
            <a:endParaRPr lang="en-US" sz="2200" b="0">
              <a:solidFill>
                <a:srgbClr val="FFFFFF"/>
              </a:solidFill>
              <a:ea typeface="Osaka" pitchFamily="-1" charset="-128"/>
              <a:cs typeface="Osaka" pitchFamily="-1" charset="-128"/>
              <a:sym typeface="Symbol" pitchFamily="-1" charset="2"/>
            </a:endParaRPr>
          </a:p>
          <a:p>
            <a:pPr marL="342900" indent="-342900" eaLnBrk="1" hangingPunct="1">
              <a:lnSpc>
                <a:spcPct val="90000"/>
              </a:lnSpc>
              <a:spcBef>
                <a:spcPct val="20000"/>
              </a:spcBef>
            </a:pPr>
            <a:r>
              <a:rPr lang="en-US" sz="2200" b="0" i="1">
                <a:solidFill>
                  <a:srgbClr val="FFFFFF"/>
                </a:solidFill>
                <a:ea typeface="Osaka" pitchFamily="-1" charset="-128"/>
                <a:cs typeface="Osaka" pitchFamily="-1" charset="-128"/>
                <a:sym typeface="Symbol" pitchFamily="-1" charset="2"/>
              </a:rPr>
              <a:t>	</a:t>
            </a:r>
            <a:r>
              <a:rPr lang="en-US" sz="2200" b="0" i="1">
                <a:solidFill>
                  <a:schemeClr val="hlink"/>
                </a:solidFill>
                <a:ea typeface="Osaka" pitchFamily="-1" charset="-128"/>
                <a:cs typeface="Osaka" pitchFamily="-1" charset="-128"/>
                <a:sym typeface="Symbol" pitchFamily="-1" charset="2"/>
              </a:rPr>
              <a:t>*</a:t>
            </a:r>
            <a:r>
              <a:rPr lang="en-US" sz="2200" b="0" i="1">
                <a:solidFill>
                  <a:srgbClr val="FFFFFF"/>
                </a:solidFill>
                <a:ea typeface="Osaka" pitchFamily="-1" charset="-128"/>
                <a:cs typeface="Osaka" pitchFamily="-1" charset="-128"/>
                <a:sym typeface="Symbol" pitchFamily="-1" charset="2"/>
              </a:rPr>
              <a:t> </a:t>
            </a:r>
            <a:r>
              <a:rPr lang="en-US" sz="2200" b="0">
                <a:sym typeface="Symbol" pitchFamily="-1" charset="2"/>
              </a:rPr>
              <a:t>“I’m</a:t>
            </a:r>
            <a:r>
              <a:rPr lang="en-US" sz="2200" b="0">
                <a:solidFill>
                  <a:srgbClr val="FFFFFF"/>
                </a:solidFill>
                <a:sym typeface="Symbol" pitchFamily="-1" charset="2"/>
              </a:rPr>
              <a:t> </a:t>
            </a:r>
            <a:r>
              <a:rPr lang="en-US" sz="2200" b="0">
                <a:solidFill>
                  <a:schemeClr val="hlink"/>
                </a:solidFill>
                <a:sym typeface="Symbol" pitchFamily="-1" charset="2"/>
              </a:rPr>
              <a:t>gonna</a:t>
            </a:r>
            <a:r>
              <a:rPr lang="en-US" sz="2200" b="0">
                <a:solidFill>
                  <a:srgbClr val="FFFFFF"/>
                </a:solidFill>
                <a:sym typeface="Symbol" pitchFamily="-1" charset="2"/>
              </a:rPr>
              <a:t>   </a:t>
            </a:r>
            <a:r>
              <a:rPr lang="en-US" sz="2200" b="0">
                <a:sym typeface="Symbol" pitchFamily="-1" charset="2"/>
              </a:rPr>
              <a:t>the witch’s lair to rescue her.”</a:t>
            </a:r>
            <a:endParaRPr lang="en-US" b="0">
              <a:ea typeface="Osaka" pitchFamily="-1" charset="-128"/>
              <a:cs typeface="Osaka" pitchFamily="-1" charset="-128"/>
              <a:sym typeface="Symbol" pitchFamily="-1" charset="2"/>
            </a:endParaRPr>
          </a:p>
          <a:p>
            <a:pPr marL="342900" indent="-342900" eaLnBrk="1" hangingPunct="1">
              <a:lnSpc>
                <a:spcPct val="90000"/>
              </a:lnSpc>
              <a:spcBef>
                <a:spcPct val="20000"/>
              </a:spcBef>
            </a:pPr>
            <a:endParaRPr lang="en-US" sz="2000" b="0">
              <a:ea typeface="Osaka" pitchFamily="-1" charset="-128"/>
              <a:cs typeface="Osaka" pitchFamily="-1" charset="-128"/>
            </a:endParaRPr>
          </a:p>
        </p:txBody>
      </p:sp>
      <p:sp>
        <p:nvSpPr>
          <p:cNvPr id="564227" name="Rectangle 2"/>
          <p:cNvSpPr>
            <a:spLocks noGrp="1" noChangeArrowheads="1"/>
          </p:cNvSpPr>
          <p:nvPr>
            <p:ph type="title" idx="4294967295"/>
          </p:nvPr>
        </p:nvSpPr>
        <p:spPr>
          <a:xfrm>
            <a:off x="685800" y="0"/>
            <a:ext cx="7772400" cy="1143000"/>
          </a:xfrm>
        </p:spPr>
        <p:txBody>
          <a:bodyPr/>
          <a:lstStyle/>
          <a:p>
            <a:r>
              <a:rPr lang="en-US" sz="3200"/>
              <a:t>Knowledge of Language &amp; </a:t>
            </a:r>
            <a:br>
              <a:rPr lang="en-US" sz="3200"/>
            </a:br>
            <a:r>
              <a:rPr lang="en-US" sz="3200"/>
              <a:t>Hidden Rules</a:t>
            </a:r>
          </a:p>
        </p:txBody>
      </p:sp>
      <p:pic>
        <p:nvPicPr>
          <p:cNvPr id="564228" name="Picture 5"/>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564229" name="Picture 6"/>
          <p:cNvPicPr>
            <a:picLocks noChangeAspect="1"/>
          </p:cNvPicPr>
          <p:nvPr/>
        </p:nvPicPr>
        <p:blipFill>
          <a:blip r:embed="rId4"/>
          <a:srcRect/>
          <a:stretch>
            <a:fillRect/>
          </a:stretch>
        </p:blipFill>
        <p:spPr bwMode="auto">
          <a:xfrm>
            <a:off x="6705600" y="5410200"/>
            <a:ext cx="1187450" cy="995363"/>
          </a:xfrm>
          <a:prstGeom prst="rect">
            <a:avLst/>
          </a:prstGeom>
          <a:noFill/>
          <a:ln w="9525">
            <a:noFill/>
            <a:miter lim="800000"/>
            <a:headEnd/>
            <a:tailEnd/>
          </a:ln>
        </p:spPr>
      </p:pic>
      <p:sp>
        <p:nvSpPr>
          <p:cNvPr id="564230" name="Rounded Rectangular Callout 7"/>
          <p:cNvSpPr>
            <a:spLocks noChangeArrowheads="1"/>
          </p:cNvSpPr>
          <p:nvPr/>
        </p:nvSpPr>
        <p:spPr bwMode="auto">
          <a:xfrm>
            <a:off x="304800" y="5181600"/>
            <a:ext cx="6096000" cy="990600"/>
          </a:xfrm>
          <a:prstGeom prst="wedgeRoundRectCallout">
            <a:avLst>
              <a:gd name="adj1" fmla="val 59435"/>
              <a:gd name="adj2" fmla="val 4861"/>
              <a:gd name="adj3" fmla="val 16667"/>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228600" y="1447800"/>
            <a:ext cx="6553200" cy="5257800"/>
          </a:xfrm>
        </p:spPr>
        <p:txBody>
          <a:bodyPr/>
          <a:lstStyle/>
          <a:p>
            <a:pPr>
              <a:lnSpc>
                <a:spcPct val="90000"/>
              </a:lnSpc>
              <a:buFontTx/>
              <a:buNone/>
            </a:pPr>
            <a:r>
              <a:rPr lang="en-US" sz="2400"/>
              <a:t>“The </a:t>
            </a:r>
            <a:r>
              <a:rPr lang="en-US" sz="2400">
                <a:solidFill>
                  <a:schemeClr val="tx2"/>
                </a:solidFill>
              </a:rPr>
              <a:t>expressive variety of language use</a:t>
            </a:r>
            <a:r>
              <a:rPr lang="en-US" sz="2400"/>
              <a:t> implies that a language user’s brain contains unconscious grammatical principles” - Jackendoff (1994)</a:t>
            </a:r>
          </a:p>
          <a:p>
            <a:pPr>
              <a:lnSpc>
                <a:spcPct val="90000"/>
              </a:lnSpc>
              <a:buFontTx/>
              <a:buNone/>
            </a:pPr>
            <a:endParaRPr lang="en-US" sz="2400"/>
          </a:p>
          <a:p>
            <a:pPr>
              <a:lnSpc>
                <a:spcPct val="90000"/>
              </a:lnSpc>
              <a:buFontTx/>
              <a:buNone/>
            </a:pPr>
            <a:r>
              <a:rPr lang="en-US" sz="2400"/>
              <a:t>Example: Most sentences we have never seen or used before, but we can still understand them.</a:t>
            </a:r>
          </a:p>
          <a:p>
            <a:pPr>
              <a:lnSpc>
                <a:spcPct val="90000"/>
              </a:lnSpc>
              <a:buFontTx/>
              <a:buChar char="-"/>
            </a:pPr>
            <a:endParaRPr lang="en-US" sz="2400"/>
          </a:p>
          <a:p>
            <a:pPr>
              <a:lnSpc>
                <a:spcPct val="90000"/>
              </a:lnSpc>
              <a:buFontTx/>
              <a:buNone/>
            </a:pPr>
            <a:r>
              <a:rPr lang="en-US" sz="2400"/>
              <a:t>Question: Can speakers simply memorize all the possible sentences of a language the way they learn the vocabulary of their language?  </a:t>
            </a:r>
            <a:r>
              <a:rPr lang="en-US" sz="2400">
                <a:solidFill>
                  <a:schemeClr val="tx2"/>
                </a:solidFill>
              </a:rPr>
              <a:t>Not if there are an infinite number of them…</a:t>
            </a:r>
            <a:endParaRPr lang="en-US" sz="2400"/>
          </a:p>
          <a:p>
            <a:pPr>
              <a:lnSpc>
                <a:spcPct val="90000"/>
              </a:lnSpc>
              <a:buFontTx/>
              <a:buNone/>
            </a:pPr>
            <a:endParaRPr lang="en-US" sz="2400"/>
          </a:p>
        </p:txBody>
      </p:sp>
      <p:pic>
        <p:nvPicPr>
          <p:cNvPr id="39942" name="Picture 6"/>
          <p:cNvPicPr>
            <a:picLocks noChangeAspect="1" noChangeArrowheads="1"/>
          </p:cNvPicPr>
          <p:nvPr/>
        </p:nvPicPr>
        <p:blipFill>
          <a:blip r:embed="rId3"/>
          <a:srcRect/>
          <a:stretch>
            <a:fillRect/>
          </a:stretch>
        </p:blipFill>
        <p:spPr bwMode="auto">
          <a:xfrm>
            <a:off x="6934200" y="990600"/>
            <a:ext cx="1930400" cy="2349500"/>
          </a:xfrm>
          <a:prstGeom prst="rect">
            <a:avLst/>
          </a:prstGeom>
          <a:noFill/>
          <a:ln w="9525">
            <a:noFill/>
            <a:miter lim="800000"/>
            <a:headEnd/>
            <a:tailEnd/>
          </a:ln>
          <a:effectLst/>
        </p:spPr>
      </p:pic>
      <p:sp>
        <p:nvSpPr>
          <p:cNvPr id="39944" name="Rectangle 8"/>
          <p:cNvSpPr>
            <a:spLocks noGrp="1" noChangeArrowheads="1"/>
          </p:cNvSpPr>
          <p:nvPr>
            <p:ph type="title"/>
          </p:nvPr>
        </p:nvSpPr>
        <p:spPr>
          <a:xfrm>
            <a:off x="228600" y="0"/>
            <a:ext cx="8458200" cy="1143000"/>
          </a:xfrm>
          <a:noFill/>
          <a:ln/>
        </p:spPr>
        <p:txBody>
          <a:bodyPr/>
          <a:lstStyle/>
          <a:p>
            <a:r>
              <a:rPr lang="en-US" sz="3200"/>
              <a:t>Linguistic productivity means we need rules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85800" y="0"/>
            <a:ext cx="7772400" cy="1143000"/>
          </a:xfrm>
        </p:spPr>
        <p:txBody>
          <a:bodyPr/>
          <a:lstStyle/>
          <a:p>
            <a:r>
              <a:rPr lang="en-US"/>
              <a:t>Linguistic infinity</a:t>
            </a:r>
          </a:p>
        </p:txBody>
      </p:sp>
      <p:pic>
        <p:nvPicPr>
          <p:cNvPr id="377859" name="Picture 3"/>
          <p:cNvPicPr>
            <a:picLocks noChangeAspect="1" noChangeArrowheads="1"/>
          </p:cNvPicPr>
          <p:nvPr/>
        </p:nvPicPr>
        <p:blipFill>
          <a:blip r:embed="rId3"/>
          <a:srcRect/>
          <a:stretch>
            <a:fillRect/>
          </a:stretch>
        </p:blipFill>
        <p:spPr bwMode="auto">
          <a:xfrm>
            <a:off x="457200" y="304800"/>
            <a:ext cx="1752600" cy="1314450"/>
          </a:xfrm>
          <a:prstGeom prst="rect">
            <a:avLst/>
          </a:prstGeom>
          <a:noFill/>
          <a:ln w="9525">
            <a:noFill/>
            <a:miter lim="800000"/>
            <a:headEnd/>
            <a:tailEnd/>
          </a:ln>
          <a:effectLst/>
        </p:spPr>
      </p:pic>
      <p:sp>
        <p:nvSpPr>
          <p:cNvPr id="377860" name="Text Box 4"/>
          <p:cNvSpPr txBox="1">
            <a:spLocks noChangeArrowheads="1"/>
          </p:cNvSpPr>
          <p:nvPr/>
        </p:nvSpPr>
        <p:spPr bwMode="auto">
          <a:xfrm>
            <a:off x="822325" y="1724025"/>
            <a:ext cx="6316663" cy="2647950"/>
          </a:xfrm>
          <a:prstGeom prst="rect">
            <a:avLst/>
          </a:prstGeom>
          <a:noFill/>
          <a:ln w="9525">
            <a:noFill/>
            <a:miter lim="800000"/>
            <a:headEnd/>
            <a:tailEnd/>
          </a:ln>
        </p:spPr>
        <p:txBody>
          <a:bodyPr wrap="none">
            <a:prstTxWarp prst="textNoShape">
              <a:avLst/>
            </a:prstTxWarp>
            <a:spAutoFit/>
          </a:bodyPr>
          <a:lstStyle/>
          <a:p>
            <a:r>
              <a:rPr lang="en-US" b="0"/>
              <a:t>Hoggle has two jewels.</a:t>
            </a:r>
          </a:p>
          <a:p>
            <a:r>
              <a:rPr lang="en-US" b="0"/>
              <a:t>Hoggle has three jewels.</a:t>
            </a:r>
          </a:p>
          <a:p>
            <a:r>
              <a:rPr lang="en-US" b="0"/>
              <a:t>Hoggle has four jewels.</a:t>
            </a:r>
          </a:p>
          <a:p>
            <a:r>
              <a:rPr lang="en-US" b="0"/>
              <a:t>…</a:t>
            </a:r>
          </a:p>
          <a:p>
            <a:r>
              <a:rPr lang="en-US" b="0"/>
              <a:t>Hoggle has forty-three million and five jewels.</a:t>
            </a:r>
          </a:p>
          <a:p>
            <a:r>
              <a:rPr lang="en-US" b="0"/>
              <a:t>…</a:t>
            </a:r>
          </a:p>
          <a:p>
            <a:endParaRPr lang="en-US" b="0"/>
          </a:p>
        </p:txBody>
      </p:sp>
      <p:sp>
        <p:nvSpPr>
          <p:cNvPr id="377861" name="Text Box 5"/>
          <p:cNvSpPr txBox="1">
            <a:spLocks noChangeArrowheads="1"/>
          </p:cNvSpPr>
          <p:nvPr/>
        </p:nvSpPr>
        <p:spPr bwMode="auto">
          <a:xfrm>
            <a:off x="2286000" y="4219575"/>
            <a:ext cx="4232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One (dumb) way to get infinity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85800" y="0"/>
            <a:ext cx="7772400" cy="1143000"/>
          </a:xfrm>
          <a:noFill/>
          <a:ln/>
        </p:spPr>
        <p:txBody>
          <a:bodyPr/>
          <a:lstStyle/>
          <a:p>
            <a:r>
              <a:rPr lang="en-US"/>
              <a:t>  Linguistic creativity</a:t>
            </a:r>
          </a:p>
        </p:txBody>
      </p:sp>
      <p:pic>
        <p:nvPicPr>
          <p:cNvPr id="382979" name="Picture 3"/>
          <p:cNvPicPr>
            <a:picLocks noChangeAspect="1" noChangeArrowheads="1"/>
          </p:cNvPicPr>
          <p:nvPr/>
        </p:nvPicPr>
        <p:blipFill>
          <a:blip r:embed="rId3"/>
          <a:srcRect/>
          <a:stretch>
            <a:fillRect/>
          </a:stretch>
        </p:blipFill>
        <p:spPr bwMode="auto">
          <a:xfrm>
            <a:off x="457200" y="304800"/>
            <a:ext cx="1752600" cy="1314450"/>
          </a:xfrm>
          <a:prstGeom prst="rect">
            <a:avLst/>
          </a:prstGeom>
          <a:noFill/>
          <a:ln w="9525">
            <a:noFill/>
            <a:miter lim="800000"/>
            <a:headEnd/>
            <a:tailEnd/>
          </a:ln>
          <a:effectLst/>
        </p:spPr>
      </p:pic>
      <p:sp>
        <p:nvSpPr>
          <p:cNvPr id="382980" name="Text Box 4"/>
          <p:cNvSpPr txBox="1">
            <a:spLocks noChangeArrowheads="1"/>
          </p:cNvSpPr>
          <p:nvPr/>
        </p:nvSpPr>
        <p:spPr bwMode="auto">
          <a:xfrm>
            <a:off x="990600" y="3124200"/>
            <a:ext cx="7162800" cy="1917700"/>
          </a:xfrm>
          <a:prstGeom prst="rect">
            <a:avLst/>
          </a:prstGeom>
          <a:noFill/>
          <a:ln w="9525">
            <a:noFill/>
            <a:miter lim="800000"/>
            <a:headEnd/>
            <a:tailEnd/>
          </a:ln>
        </p:spPr>
        <p:txBody>
          <a:bodyPr>
            <a:prstTxWarp prst="textNoShape">
              <a:avLst/>
            </a:prstTxWarp>
            <a:spAutoFit/>
          </a:bodyPr>
          <a:lstStyle/>
          <a:p>
            <a:r>
              <a:rPr lang="en-US" b="0"/>
              <a:t>Through dangers untold and hardships unnumbered, I have fought my way here to the castle beyond the goblin city to take back the child you have stolen, for my will is as strong as yours and my kingdom is as great.</a:t>
            </a:r>
          </a:p>
        </p:txBody>
      </p:sp>
      <p:sp>
        <p:nvSpPr>
          <p:cNvPr id="382981" name="Text Box 5"/>
          <p:cNvSpPr txBox="1">
            <a:spLocks noChangeArrowheads="1"/>
          </p:cNvSpPr>
          <p:nvPr/>
        </p:nvSpPr>
        <p:spPr bwMode="auto">
          <a:xfrm>
            <a:off x="2209800" y="2590800"/>
            <a:ext cx="592772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What sentence lists include this sentence?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685800" y="0"/>
            <a:ext cx="7772400" cy="1143000"/>
          </a:xfrm>
          <a:noFill/>
          <a:ln/>
        </p:spPr>
        <p:txBody>
          <a:bodyPr/>
          <a:lstStyle/>
          <a:p>
            <a:r>
              <a:rPr lang="en-US"/>
              <a:t>Linguistic infinity</a:t>
            </a:r>
          </a:p>
        </p:txBody>
      </p:sp>
      <p:sp>
        <p:nvSpPr>
          <p:cNvPr id="384003" name="Text Box 3"/>
          <p:cNvSpPr txBox="1">
            <a:spLocks noChangeArrowheads="1"/>
          </p:cNvSpPr>
          <p:nvPr/>
        </p:nvSpPr>
        <p:spPr bwMode="auto">
          <a:xfrm>
            <a:off x="746125" y="3476625"/>
            <a:ext cx="6062663" cy="2282825"/>
          </a:xfrm>
          <a:prstGeom prst="rect">
            <a:avLst/>
          </a:prstGeom>
          <a:noFill/>
          <a:ln w="9525">
            <a:noFill/>
            <a:miter lim="800000"/>
            <a:headEnd/>
            <a:tailEnd/>
          </a:ln>
        </p:spPr>
        <p:txBody>
          <a:bodyPr wrap="none">
            <a:prstTxWarp prst="textNoShape">
              <a:avLst/>
            </a:prstTxWarp>
            <a:spAutoFit/>
          </a:bodyPr>
          <a:lstStyle/>
          <a:p>
            <a:r>
              <a:rPr lang="en-US" b="0"/>
              <a:t>Sentence Patterns:</a:t>
            </a:r>
          </a:p>
          <a:p>
            <a:r>
              <a:rPr lang="en-US" b="0"/>
              <a:t>	Hoggle has </a:t>
            </a:r>
            <a:r>
              <a:rPr lang="en-US" b="0" i="1"/>
              <a:t>n</a:t>
            </a:r>
            <a:r>
              <a:rPr lang="en-US" b="0"/>
              <a:t> jewels.</a:t>
            </a:r>
          </a:p>
          <a:p>
            <a:endParaRPr lang="en-US" b="0"/>
          </a:p>
          <a:p>
            <a:r>
              <a:rPr lang="en-US" b="0"/>
              <a:t>	An X is not a Y.</a:t>
            </a:r>
          </a:p>
          <a:p>
            <a:r>
              <a:rPr lang="en-US" b="0"/>
              <a:t>		</a:t>
            </a:r>
          </a:p>
          <a:p>
            <a:r>
              <a:rPr lang="en-US" b="0"/>
              <a:t>	Since an X is not a Y, a Z is not a W.</a:t>
            </a:r>
          </a:p>
        </p:txBody>
      </p:sp>
      <p:sp>
        <p:nvSpPr>
          <p:cNvPr id="384004" name="AutoShape 4"/>
          <p:cNvSpPr>
            <a:spLocks noChangeArrowheads="1"/>
          </p:cNvSpPr>
          <p:nvPr/>
        </p:nvSpPr>
        <p:spPr bwMode="auto">
          <a:xfrm>
            <a:off x="762000" y="3276600"/>
            <a:ext cx="7162800" cy="2590800"/>
          </a:xfrm>
          <a:prstGeom prst="roundRect">
            <a:avLst>
              <a:gd name="adj" fmla="val 16667"/>
            </a:avLst>
          </a:prstGeom>
          <a:noFill/>
          <a:ln w="66675">
            <a:solidFill>
              <a:schemeClr val="hlink"/>
            </a:solidFill>
            <a:round/>
            <a:headEnd/>
            <a:tailEnd/>
          </a:ln>
        </p:spPr>
        <p:txBody>
          <a:bodyPr wrap="none" anchor="ctr">
            <a:prstTxWarp prst="textNoShape">
              <a:avLst/>
            </a:prstTxWarp>
          </a:bodyPr>
          <a:lstStyle/>
          <a:p>
            <a:endParaRPr lang="en-US"/>
          </a:p>
        </p:txBody>
      </p:sp>
      <p:pic>
        <p:nvPicPr>
          <p:cNvPr id="384005" name="Picture 5"/>
          <p:cNvPicPr>
            <a:picLocks noChangeAspect="1" noChangeArrowheads="1"/>
          </p:cNvPicPr>
          <p:nvPr/>
        </p:nvPicPr>
        <p:blipFill>
          <a:blip r:embed="rId3"/>
          <a:srcRect/>
          <a:stretch>
            <a:fillRect/>
          </a:stretch>
        </p:blipFill>
        <p:spPr bwMode="auto">
          <a:xfrm>
            <a:off x="457200" y="304800"/>
            <a:ext cx="1752600" cy="1314450"/>
          </a:xfrm>
          <a:prstGeom prst="rect">
            <a:avLst/>
          </a:prstGeom>
          <a:noFill/>
          <a:ln w="9525">
            <a:noFill/>
            <a:miter lim="800000"/>
            <a:headEnd/>
            <a:tailEnd/>
          </a:ln>
          <a:effectLst/>
        </p:spPr>
      </p:pic>
      <p:sp>
        <p:nvSpPr>
          <p:cNvPr id="384006" name="Text Box 6"/>
          <p:cNvSpPr txBox="1">
            <a:spLocks noChangeArrowheads="1"/>
          </p:cNvSpPr>
          <p:nvPr/>
        </p:nvSpPr>
        <p:spPr bwMode="auto">
          <a:xfrm>
            <a:off x="898525" y="1800225"/>
            <a:ext cx="7483475" cy="822325"/>
          </a:xfrm>
          <a:prstGeom prst="rect">
            <a:avLst/>
          </a:prstGeom>
          <a:noFill/>
          <a:ln w="9525">
            <a:noFill/>
            <a:miter lim="800000"/>
            <a:headEnd/>
            <a:tailEnd/>
          </a:ln>
        </p:spPr>
        <p:txBody>
          <a:bodyPr>
            <a:prstTxWarp prst="textNoShape">
              <a:avLst/>
            </a:prstTxWarp>
            <a:spAutoFit/>
          </a:bodyPr>
          <a:lstStyle/>
          <a:p>
            <a:r>
              <a:rPr lang="en-US" b="0"/>
              <a:t>The point: our minds store words and meanings and the </a:t>
            </a:r>
            <a:r>
              <a:rPr lang="en-US" b="0">
                <a:solidFill>
                  <a:schemeClr val="tx2"/>
                </a:solidFill>
              </a:rPr>
              <a:t>patterns</a:t>
            </a:r>
            <a:r>
              <a:rPr lang="en-US" b="0"/>
              <a:t> into which they can be placed (</a:t>
            </a:r>
            <a:r>
              <a:rPr lang="en-US" b="0">
                <a:solidFill>
                  <a:schemeClr val="tx2"/>
                </a:solidFill>
              </a:rPr>
              <a:t>grammar</a:t>
            </a:r>
            <a:r>
              <a:rPr lang="en-US" b="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0" y="0"/>
            <a:ext cx="9144000" cy="1143000"/>
          </a:xfrm>
        </p:spPr>
        <p:txBody>
          <a:bodyPr/>
          <a:lstStyle/>
          <a:p>
            <a:r>
              <a:rPr lang="en-US" sz="3200"/>
              <a:t>The argument for mental grammar</a:t>
            </a:r>
            <a:endParaRPr lang="en-US"/>
          </a:p>
        </p:txBody>
      </p:sp>
      <p:sp>
        <p:nvSpPr>
          <p:cNvPr id="386051" name="Text Box 3"/>
          <p:cNvSpPr txBox="1">
            <a:spLocks noChangeArrowheads="1"/>
          </p:cNvSpPr>
          <p:nvPr/>
        </p:nvSpPr>
        <p:spPr bwMode="auto">
          <a:xfrm>
            <a:off x="533400" y="1371600"/>
            <a:ext cx="7864475" cy="3378200"/>
          </a:xfrm>
          <a:prstGeom prst="rect">
            <a:avLst/>
          </a:prstGeom>
          <a:noFill/>
          <a:ln w="9525">
            <a:noFill/>
            <a:miter lim="800000"/>
            <a:headEnd/>
            <a:tailEnd/>
          </a:ln>
        </p:spPr>
        <p:txBody>
          <a:bodyPr>
            <a:prstTxWarp prst="textNoShape">
              <a:avLst/>
            </a:prstTxWarp>
            <a:spAutoFit/>
          </a:bodyPr>
          <a:lstStyle/>
          <a:p>
            <a:r>
              <a:rPr lang="en-US" b="0"/>
              <a:t>“In short, in order for us to be able to speak and understand novel sentences, we have to store in our heads not just the words of our language but also the patterns of sentences possible in our language.  These patterns, in turn, describe not just patterns of </a:t>
            </a:r>
            <a:r>
              <a:rPr lang="en-US" b="0" i="1"/>
              <a:t>words</a:t>
            </a:r>
            <a:r>
              <a:rPr lang="en-US" b="0"/>
              <a:t> but also patterns of </a:t>
            </a:r>
            <a:r>
              <a:rPr lang="en-US" b="0" i="1">
                <a:solidFill>
                  <a:schemeClr val="folHlink"/>
                </a:solidFill>
              </a:rPr>
              <a:t>patterns</a:t>
            </a:r>
            <a:r>
              <a:rPr lang="en-US" b="0"/>
              <a:t>.  Linguists refer to these patterns as the </a:t>
            </a:r>
            <a:r>
              <a:rPr lang="en-US" b="0" i="1">
                <a:solidFill>
                  <a:schemeClr val="folHlink"/>
                </a:solidFill>
              </a:rPr>
              <a:t>rules</a:t>
            </a:r>
            <a:r>
              <a:rPr lang="en-US" b="0"/>
              <a:t> of language stored in memory; they refer to the rules as the </a:t>
            </a:r>
            <a:r>
              <a:rPr lang="en-US" b="0" i="1">
                <a:solidFill>
                  <a:schemeClr val="folHlink"/>
                </a:solidFill>
              </a:rPr>
              <a:t>mental grammar</a:t>
            </a:r>
            <a:r>
              <a:rPr lang="en-US" b="0"/>
              <a:t> of the language, or </a:t>
            </a:r>
            <a:r>
              <a:rPr lang="en-US" b="0" i="1">
                <a:solidFill>
                  <a:schemeClr val="folHlink"/>
                </a:solidFill>
              </a:rPr>
              <a:t>grammar</a:t>
            </a:r>
            <a:r>
              <a:rPr lang="en-US" b="0"/>
              <a:t> for short.” - Jackendoff (1994)</a:t>
            </a:r>
          </a:p>
        </p:txBody>
      </p:sp>
      <p:pic>
        <p:nvPicPr>
          <p:cNvPr id="386052" name="Picture 4"/>
          <p:cNvPicPr>
            <a:picLocks noChangeAspect="1" noChangeArrowheads="1"/>
          </p:cNvPicPr>
          <p:nvPr/>
        </p:nvPicPr>
        <p:blipFill>
          <a:blip r:embed="rId3"/>
          <a:srcRect/>
          <a:stretch>
            <a:fillRect/>
          </a:stretch>
        </p:blipFill>
        <p:spPr bwMode="auto">
          <a:xfrm>
            <a:off x="6400800" y="4953000"/>
            <a:ext cx="1366838" cy="166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5316"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525317" name="Rectangle 5"/>
          <p:cNvSpPr>
            <a:spLocks noGrp="1" noChangeArrowheads="1"/>
          </p:cNvSpPr>
          <p:nvPr>
            <p:ph type="body" idx="1"/>
          </p:nvPr>
        </p:nvSpPr>
        <p:spPr>
          <a:xfrm>
            <a:off x="0" y="1066800"/>
            <a:ext cx="8991600" cy="5410200"/>
          </a:xfrm>
          <a:noFill/>
          <a:ln/>
        </p:spPr>
        <p:txBody>
          <a:bodyPr/>
          <a:lstStyle/>
          <a:p>
            <a:pPr>
              <a:lnSpc>
                <a:spcPct val="90000"/>
              </a:lnSpc>
              <a:buFontTx/>
              <a:buNone/>
            </a:pPr>
            <a:r>
              <a:rPr lang="en-US" sz="2400">
                <a:solidFill>
                  <a:schemeClr val="folHlink"/>
                </a:solidFill>
              </a:rPr>
              <a:t>Assignments</a:t>
            </a:r>
            <a:endParaRPr lang="en-US" sz="2400">
              <a:solidFill>
                <a:schemeClr val="tx2"/>
              </a:solidFill>
            </a:endParaRPr>
          </a:p>
          <a:p>
            <a:pPr>
              <a:lnSpc>
                <a:spcPct val="90000"/>
              </a:lnSpc>
              <a:buFontTx/>
              <a:buNone/>
            </a:pPr>
            <a:r>
              <a:rPr lang="en-US" sz="2400"/>
              <a:t>Homework Advice:</a:t>
            </a:r>
          </a:p>
          <a:p>
            <a:pPr>
              <a:lnSpc>
                <a:spcPct val="90000"/>
              </a:lnSpc>
              <a:buFontTx/>
              <a:buNone/>
            </a:pPr>
            <a:endParaRPr lang="en-US" sz="2400"/>
          </a:p>
          <a:p>
            <a:pPr>
              <a:lnSpc>
                <a:spcPct val="90000"/>
              </a:lnSpc>
              <a:buFontTx/>
              <a:buNone/>
            </a:pPr>
            <a:r>
              <a:rPr lang="en-US" sz="2400"/>
              <a:t>Homework assignments are usually available as soon as we begin discussing the relevant topics.  </a:t>
            </a:r>
            <a:r>
              <a:rPr lang="en-US" sz="2400">
                <a:solidFill>
                  <a:schemeClr val="folHlink"/>
                </a:solidFill>
              </a:rPr>
              <a:t>HW1 is already available on the website</a:t>
            </a:r>
            <a:r>
              <a:rPr lang="en-US" sz="2400"/>
              <a:t>. The optimal strategy is to be working on the relevant homework problems as we discuss the topics in class.</a:t>
            </a:r>
          </a:p>
          <a:p>
            <a:pPr>
              <a:lnSpc>
                <a:spcPct val="90000"/>
              </a:lnSpc>
              <a:buFontTx/>
              <a:buNone/>
            </a:pPr>
            <a:endParaRPr lang="en-US" sz="2400"/>
          </a:p>
          <a:p>
            <a:pPr>
              <a:lnSpc>
                <a:spcPct val="90000"/>
              </a:lnSpc>
              <a:buFontTx/>
              <a:buNone/>
            </a:pPr>
            <a:r>
              <a:rPr lang="en-US" sz="2400"/>
              <a:t>Review questions are also available for each topic, but you are </a:t>
            </a:r>
            <a:r>
              <a:rPr lang="en-US" sz="2400" u="sng"/>
              <a:t>not required</a:t>
            </a:r>
            <a:r>
              <a:rPr lang="en-US" sz="2400"/>
              <a:t> to do them.  They are just there to help you review the material (and are a great way to study for exams). </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9717" name="Rectangle 5"/>
          <p:cNvSpPr>
            <a:spLocks noGrp="1" noChangeArrowheads="1"/>
          </p:cNvSpPr>
          <p:nvPr>
            <p:ph type="title"/>
          </p:nvPr>
        </p:nvSpPr>
        <p:spPr>
          <a:xfrm>
            <a:off x="228600" y="0"/>
            <a:ext cx="8458200" cy="1143000"/>
          </a:xfrm>
          <a:noFill/>
          <a:ln/>
        </p:spPr>
        <p:txBody>
          <a:bodyPr/>
          <a:lstStyle/>
          <a:p>
            <a:r>
              <a:rPr lang="en-US" sz="3200"/>
              <a:t>Linguistic productivity means we need rules</a:t>
            </a:r>
          </a:p>
        </p:txBody>
      </p:sp>
      <p:sp>
        <p:nvSpPr>
          <p:cNvPr id="499718" name="Text Box 6"/>
          <p:cNvSpPr txBox="1">
            <a:spLocks noChangeArrowheads="1"/>
          </p:cNvSpPr>
          <p:nvPr/>
        </p:nvSpPr>
        <p:spPr bwMode="auto">
          <a:xfrm>
            <a:off x="762000" y="1600200"/>
            <a:ext cx="7588250" cy="457200"/>
          </a:xfrm>
          <a:prstGeom prst="rect">
            <a:avLst/>
          </a:prstGeom>
          <a:noFill/>
          <a:ln w="19050">
            <a:noFill/>
            <a:miter lim="800000"/>
            <a:headEnd/>
            <a:tailEnd/>
          </a:ln>
          <a:effectLst/>
        </p:spPr>
        <p:txBody>
          <a:bodyPr>
            <a:prstTxWarp prst="textNoShape">
              <a:avLst/>
            </a:prstTxWarp>
            <a:spAutoFit/>
          </a:bodyPr>
          <a:lstStyle/>
          <a:p>
            <a:pPr algn="ctr" eaLnBrk="1" hangingPunct="1">
              <a:spcBef>
                <a:spcPct val="50000"/>
              </a:spcBef>
            </a:pPr>
            <a:r>
              <a:rPr lang="en-US" b="0"/>
              <a:t>Infinite number of phrases &amp; sentences</a:t>
            </a:r>
          </a:p>
        </p:txBody>
      </p:sp>
      <p:sp>
        <p:nvSpPr>
          <p:cNvPr id="499719" name="Text Box 7"/>
          <p:cNvSpPr txBox="1">
            <a:spLocks noChangeArrowheads="1"/>
          </p:cNvSpPr>
          <p:nvPr/>
        </p:nvSpPr>
        <p:spPr bwMode="auto">
          <a:xfrm>
            <a:off x="1143000" y="4800600"/>
            <a:ext cx="7010400" cy="457200"/>
          </a:xfrm>
          <a:prstGeom prst="rect">
            <a:avLst/>
          </a:prstGeom>
          <a:noFill/>
          <a:ln w="19050">
            <a:noFill/>
            <a:miter lim="800000"/>
            <a:headEnd/>
            <a:tailEnd/>
          </a:ln>
          <a:effectLst/>
        </p:spPr>
        <p:txBody>
          <a:bodyPr>
            <a:prstTxWarp prst="textNoShape">
              <a:avLst/>
            </a:prstTxWarp>
            <a:spAutoFit/>
          </a:bodyPr>
          <a:lstStyle/>
          <a:p>
            <a:pPr algn="ctr" eaLnBrk="1" hangingPunct="1">
              <a:spcBef>
                <a:spcPct val="50000"/>
              </a:spcBef>
            </a:pPr>
            <a:r>
              <a:rPr lang="en-US" b="0"/>
              <a:t>Several dozens of sounds (phonemes) (ex: /s/, /z/)</a:t>
            </a:r>
          </a:p>
        </p:txBody>
      </p:sp>
      <p:sp>
        <p:nvSpPr>
          <p:cNvPr id="499720" name="Text Box 8"/>
          <p:cNvSpPr txBox="1">
            <a:spLocks noChangeArrowheads="1"/>
          </p:cNvSpPr>
          <p:nvPr/>
        </p:nvSpPr>
        <p:spPr bwMode="auto">
          <a:xfrm>
            <a:off x="1255713" y="2590800"/>
            <a:ext cx="6324600" cy="457200"/>
          </a:xfrm>
          <a:prstGeom prst="rect">
            <a:avLst/>
          </a:prstGeom>
          <a:noFill/>
          <a:ln w="19050">
            <a:noFill/>
            <a:miter lim="800000"/>
            <a:headEnd/>
            <a:tailEnd/>
          </a:ln>
          <a:effectLst/>
        </p:spPr>
        <p:txBody>
          <a:bodyPr>
            <a:prstTxWarp prst="textNoShape">
              <a:avLst/>
            </a:prstTxWarp>
            <a:spAutoFit/>
          </a:bodyPr>
          <a:lstStyle/>
          <a:p>
            <a:pPr algn="ctr" eaLnBrk="1" hangingPunct="1">
              <a:spcBef>
                <a:spcPct val="50000"/>
              </a:spcBef>
            </a:pPr>
            <a:r>
              <a:rPr lang="en-US" b="0"/>
              <a:t>Large but finite number of words</a:t>
            </a:r>
          </a:p>
        </p:txBody>
      </p:sp>
      <p:sp>
        <p:nvSpPr>
          <p:cNvPr id="499721" name="Text Box 9"/>
          <p:cNvSpPr txBox="1">
            <a:spLocks noChangeArrowheads="1"/>
          </p:cNvSpPr>
          <p:nvPr/>
        </p:nvSpPr>
        <p:spPr bwMode="auto">
          <a:xfrm>
            <a:off x="417513" y="3657600"/>
            <a:ext cx="7467600" cy="457200"/>
          </a:xfrm>
          <a:prstGeom prst="rect">
            <a:avLst/>
          </a:prstGeom>
          <a:noFill/>
          <a:ln w="19050">
            <a:noFill/>
            <a:miter lim="800000"/>
            <a:headEnd/>
            <a:tailEnd/>
          </a:ln>
          <a:effectLst/>
        </p:spPr>
        <p:txBody>
          <a:bodyPr>
            <a:prstTxWarp prst="textNoShape">
              <a:avLst/>
            </a:prstTxWarp>
            <a:spAutoFit/>
          </a:bodyPr>
          <a:lstStyle/>
          <a:p>
            <a:pPr algn="ctr" eaLnBrk="1" hangingPunct="1">
              <a:spcBef>
                <a:spcPct val="50000"/>
              </a:spcBef>
            </a:pPr>
            <a:r>
              <a:rPr lang="en-US" b="0"/>
              <a:t>Smaller amount of morphemes (ex: -ing, -s)</a:t>
            </a:r>
          </a:p>
        </p:txBody>
      </p:sp>
      <p:sp>
        <p:nvSpPr>
          <p:cNvPr id="499722" name="AutoShape 10"/>
          <p:cNvSpPr>
            <a:spLocks noChangeArrowheads="1"/>
          </p:cNvSpPr>
          <p:nvPr/>
        </p:nvSpPr>
        <p:spPr bwMode="auto">
          <a:xfrm>
            <a:off x="4227513" y="2133600"/>
            <a:ext cx="457200" cy="533400"/>
          </a:xfrm>
          <a:prstGeom prst="upArrow">
            <a:avLst>
              <a:gd name="adj1" fmla="val 50000"/>
              <a:gd name="adj2" fmla="val 29167"/>
            </a:avLst>
          </a:prstGeom>
          <a:solidFill>
            <a:schemeClr val="tx2"/>
          </a:solidFill>
          <a:ln w="19050">
            <a:solidFill>
              <a:schemeClr val="tx2"/>
            </a:solidFill>
            <a:miter lim="800000"/>
            <a:headEnd/>
            <a:tailEnd/>
          </a:ln>
          <a:effectLst/>
        </p:spPr>
        <p:txBody>
          <a:bodyPr wrap="none" anchor="ctr">
            <a:prstTxWarp prst="textNoShape">
              <a:avLst/>
            </a:prstTxWarp>
          </a:bodyPr>
          <a:lstStyle/>
          <a:p>
            <a:endParaRPr lang="en-US"/>
          </a:p>
        </p:txBody>
      </p:sp>
      <p:sp>
        <p:nvSpPr>
          <p:cNvPr id="499723" name="AutoShape 11"/>
          <p:cNvSpPr>
            <a:spLocks noChangeArrowheads="1"/>
          </p:cNvSpPr>
          <p:nvPr/>
        </p:nvSpPr>
        <p:spPr bwMode="auto">
          <a:xfrm>
            <a:off x="4227513" y="3124200"/>
            <a:ext cx="457200" cy="533400"/>
          </a:xfrm>
          <a:prstGeom prst="upArrow">
            <a:avLst>
              <a:gd name="adj1" fmla="val 50000"/>
              <a:gd name="adj2" fmla="val 29167"/>
            </a:avLst>
          </a:prstGeom>
          <a:solidFill>
            <a:schemeClr val="tx2"/>
          </a:solidFill>
          <a:ln w="19050">
            <a:solidFill>
              <a:schemeClr val="tx2"/>
            </a:solidFill>
            <a:miter lim="800000"/>
            <a:headEnd/>
            <a:tailEnd/>
          </a:ln>
          <a:effectLst/>
        </p:spPr>
        <p:txBody>
          <a:bodyPr wrap="none" anchor="ctr">
            <a:prstTxWarp prst="textNoShape">
              <a:avLst/>
            </a:prstTxWarp>
          </a:bodyPr>
          <a:lstStyle/>
          <a:p>
            <a:endParaRPr lang="en-US"/>
          </a:p>
        </p:txBody>
      </p:sp>
      <p:sp>
        <p:nvSpPr>
          <p:cNvPr id="499724" name="AutoShape 12"/>
          <p:cNvSpPr>
            <a:spLocks noChangeArrowheads="1"/>
          </p:cNvSpPr>
          <p:nvPr/>
        </p:nvSpPr>
        <p:spPr bwMode="auto">
          <a:xfrm>
            <a:off x="4191000" y="4191000"/>
            <a:ext cx="457200" cy="533400"/>
          </a:xfrm>
          <a:prstGeom prst="upArrow">
            <a:avLst>
              <a:gd name="adj1" fmla="val 50000"/>
              <a:gd name="adj2" fmla="val 29167"/>
            </a:avLst>
          </a:prstGeom>
          <a:solidFill>
            <a:schemeClr val="tx2"/>
          </a:solidFill>
          <a:ln w="19050">
            <a:solidFill>
              <a:schemeClr val="tx2"/>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609600" y="304800"/>
            <a:ext cx="7772400" cy="1143000"/>
          </a:xfrm>
        </p:spPr>
        <p:txBody>
          <a:bodyPr/>
          <a:lstStyle/>
          <a:p>
            <a:r>
              <a:rPr lang="en-US" sz="3600"/>
              <a:t>Phonemes</a:t>
            </a:r>
            <a:endParaRPr lang="en-US"/>
          </a:p>
        </p:txBody>
      </p:sp>
      <p:sp>
        <p:nvSpPr>
          <p:cNvPr id="503812" name="Rectangle 4"/>
          <p:cNvSpPr>
            <a:spLocks noChangeArrowheads="1"/>
          </p:cNvSpPr>
          <p:nvPr/>
        </p:nvSpPr>
        <p:spPr bwMode="auto">
          <a:xfrm>
            <a:off x="228600" y="1371600"/>
            <a:ext cx="8610600" cy="4692650"/>
          </a:xfrm>
          <a:prstGeom prst="rect">
            <a:avLst/>
          </a:prstGeom>
          <a:noFill/>
          <a:ln w="9525">
            <a:noFill/>
            <a:miter lim="800000"/>
            <a:headEnd/>
            <a:tailEnd/>
          </a:ln>
        </p:spPr>
        <p:txBody>
          <a:bodyPr>
            <a:prstTxWarp prst="textNoShape">
              <a:avLst/>
            </a:prstTxWarp>
            <a:spAutoFit/>
          </a:bodyPr>
          <a:lstStyle/>
          <a:p>
            <a:pPr eaLnBrk="1" hangingPunct="1">
              <a:spcBef>
                <a:spcPct val="20000"/>
              </a:spcBef>
              <a:buClr>
                <a:schemeClr val="hlink"/>
              </a:buClr>
              <a:buSzPct val="70000"/>
              <a:buFont typeface="Wingdings" pitchFamily="-1" charset="2"/>
              <a:buNone/>
            </a:pPr>
            <a:r>
              <a:rPr lang="en-US" b="0"/>
              <a:t>Basic perceptual units of which speech is composed (Liberman, 1970)</a:t>
            </a:r>
          </a:p>
          <a:p>
            <a:pPr eaLnBrk="1" hangingPunct="1">
              <a:spcBef>
                <a:spcPct val="20000"/>
              </a:spcBef>
              <a:buClr>
                <a:schemeClr val="hlink"/>
              </a:buClr>
              <a:buSzPct val="70000"/>
              <a:buFont typeface="Wingdings" pitchFamily="-1" charset="2"/>
              <a:buNone/>
            </a:pPr>
            <a:endParaRPr lang="en-US" b="0"/>
          </a:p>
          <a:p>
            <a:pPr eaLnBrk="1" hangingPunct="1">
              <a:spcBef>
                <a:spcPct val="20000"/>
              </a:spcBef>
              <a:buClr>
                <a:schemeClr val="hlink"/>
              </a:buClr>
              <a:buSzPct val="70000"/>
              <a:buFont typeface="Wingdings" pitchFamily="-1" charset="2"/>
              <a:buNone/>
            </a:pPr>
            <a:r>
              <a:rPr lang="en-US" b="0"/>
              <a:t>Units that are used to build morphemes</a:t>
            </a:r>
          </a:p>
          <a:p>
            <a:pPr eaLnBrk="1" hangingPunct="1">
              <a:spcBef>
                <a:spcPct val="20000"/>
              </a:spcBef>
              <a:buClr>
                <a:schemeClr val="hlink"/>
              </a:buClr>
              <a:buSzPct val="70000"/>
              <a:buFont typeface="Wingdings" pitchFamily="-1" charset="2"/>
              <a:buNone/>
            </a:pPr>
            <a:endParaRPr lang="en-US" b="0"/>
          </a:p>
          <a:p>
            <a:pPr eaLnBrk="1" hangingPunct="1">
              <a:spcBef>
                <a:spcPct val="20000"/>
              </a:spcBef>
              <a:buClr>
                <a:schemeClr val="hlink"/>
              </a:buClr>
              <a:buSzPct val="70000"/>
              <a:buFont typeface="Wingdings" pitchFamily="-1" charset="2"/>
              <a:buNone/>
            </a:pPr>
            <a:r>
              <a:rPr lang="en-US" b="0"/>
              <a:t>Languages have a finite inventory of these units.</a:t>
            </a:r>
          </a:p>
          <a:p>
            <a:pPr eaLnBrk="1" hangingPunct="1">
              <a:spcBef>
                <a:spcPct val="20000"/>
              </a:spcBef>
              <a:buClr>
                <a:schemeClr val="hlink"/>
              </a:buClr>
              <a:buSzPct val="70000"/>
              <a:buFont typeface="Wingdings" pitchFamily="-1" charset="2"/>
              <a:buNone/>
            </a:pPr>
            <a:endParaRPr lang="en-US" b="0"/>
          </a:p>
          <a:p>
            <a:pPr eaLnBrk="1" hangingPunct="1">
              <a:spcBef>
                <a:spcPct val="20000"/>
              </a:spcBef>
              <a:buClr>
                <a:schemeClr val="hlink"/>
              </a:buClr>
              <a:buSzPct val="70000"/>
              <a:buFont typeface="Wingdings" pitchFamily="-1" charset="2"/>
              <a:buNone/>
            </a:pPr>
            <a:r>
              <a:rPr lang="en-US" b="0"/>
              <a:t>They are not units of meaning. </a:t>
            </a:r>
          </a:p>
          <a:p>
            <a:pPr eaLnBrk="1" hangingPunct="1">
              <a:spcBef>
                <a:spcPct val="20000"/>
              </a:spcBef>
              <a:buClr>
                <a:schemeClr val="hlink"/>
              </a:buClr>
              <a:buSzPct val="70000"/>
              <a:buFont typeface="Wingdings" pitchFamily="-1" charset="2"/>
              <a:buNone/>
            </a:pPr>
            <a:endParaRPr lang="en-US" b="0"/>
          </a:p>
          <a:p>
            <a:pPr eaLnBrk="1" hangingPunct="1">
              <a:spcBef>
                <a:spcPct val="20000"/>
              </a:spcBef>
              <a:buClr>
                <a:schemeClr val="hlink"/>
              </a:buClr>
              <a:buSzPct val="70000"/>
              <a:buFont typeface="Wingdings" pitchFamily="-1" charset="2"/>
              <a:buNone/>
            </a:pPr>
            <a:r>
              <a:rPr lang="en-US" b="0"/>
              <a:t>They are </a:t>
            </a:r>
            <a:r>
              <a:rPr lang="en-US" b="0">
                <a:solidFill>
                  <a:schemeClr val="tx2"/>
                </a:solidFill>
              </a:rPr>
              <a:t>contrastive</a:t>
            </a:r>
            <a:r>
              <a:rPr lang="en-US" b="0"/>
              <a:t>: changing a phoneme can change meaning (</a:t>
            </a:r>
            <a:r>
              <a:rPr lang="en-US" b="0">
                <a:solidFill>
                  <a:schemeClr val="tx2"/>
                </a:solidFill>
              </a:rPr>
              <a:t>p</a:t>
            </a:r>
            <a:r>
              <a:rPr lang="en-US" b="0"/>
              <a:t>ig vs </a:t>
            </a:r>
            <a:r>
              <a:rPr lang="en-US" b="0">
                <a:solidFill>
                  <a:schemeClr val="tx2"/>
                </a:solidFill>
              </a:rPr>
              <a:t>b</a:t>
            </a:r>
            <a:r>
              <a:rPr lang="en-US" b="0"/>
              <a:t>ig).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0740" name="Rectangle 4"/>
          <p:cNvSpPr>
            <a:spLocks noGrp="1" noChangeArrowheads="1"/>
          </p:cNvSpPr>
          <p:nvPr>
            <p:ph type="title"/>
          </p:nvPr>
        </p:nvSpPr>
        <p:spPr>
          <a:xfrm>
            <a:off x="685800" y="0"/>
            <a:ext cx="7772400" cy="1143000"/>
          </a:xfrm>
          <a:noFill/>
          <a:ln/>
        </p:spPr>
        <p:txBody>
          <a:bodyPr/>
          <a:lstStyle/>
          <a:p>
            <a:r>
              <a:rPr lang="en-US" sz="3200"/>
              <a:t>Structure permits creativity</a:t>
            </a:r>
          </a:p>
        </p:txBody>
      </p:sp>
      <p:sp>
        <p:nvSpPr>
          <p:cNvPr id="500741" name="Rectangle 5"/>
          <p:cNvSpPr>
            <a:spLocks noGrp="1" noChangeArrowheads="1"/>
          </p:cNvSpPr>
          <p:nvPr>
            <p:ph type="body" idx="1"/>
          </p:nvPr>
        </p:nvSpPr>
        <p:spPr>
          <a:xfrm>
            <a:off x="304800" y="1600200"/>
            <a:ext cx="8229600" cy="4525963"/>
          </a:xfrm>
          <a:noFill/>
          <a:ln/>
        </p:spPr>
        <p:txBody>
          <a:bodyPr/>
          <a:lstStyle/>
          <a:p>
            <a:pPr>
              <a:buFontTx/>
              <a:buNone/>
            </a:pPr>
            <a:r>
              <a:rPr lang="en-US" sz="2800"/>
              <a:t>We are capable of </a:t>
            </a:r>
          </a:p>
          <a:p>
            <a:pPr>
              <a:buFontTx/>
              <a:buNone/>
            </a:pPr>
            <a:r>
              <a:rPr lang="en-US" sz="2800"/>
              <a:t>combining existing </a:t>
            </a:r>
          </a:p>
          <a:p>
            <a:pPr lvl="1">
              <a:buFontTx/>
              <a:buNone/>
            </a:pPr>
            <a:r>
              <a:rPr lang="en-US">
                <a:solidFill>
                  <a:srgbClr val="66FF33"/>
                </a:solidFill>
              </a:rPr>
              <a:t>  </a:t>
            </a:r>
            <a:r>
              <a:rPr lang="en-US">
                <a:solidFill>
                  <a:schemeClr val="tx2"/>
                </a:solidFill>
              </a:rPr>
              <a:t>phonemes</a:t>
            </a:r>
            <a:r>
              <a:rPr lang="en-US"/>
              <a:t> to form </a:t>
            </a:r>
          </a:p>
          <a:p>
            <a:pPr lvl="1">
              <a:buFontTx/>
              <a:buNone/>
            </a:pPr>
            <a:r>
              <a:rPr lang="en-US"/>
              <a:t>  new words</a:t>
            </a:r>
          </a:p>
          <a:p>
            <a:pPr lvl="3"/>
            <a:r>
              <a:rPr lang="en-US"/>
              <a:t>“email”, “IM”, “xerox”   </a:t>
            </a:r>
          </a:p>
          <a:p>
            <a:pPr lvl="3"/>
            <a:r>
              <a:rPr lang="en-US"/>
              <a:t>Also, screennames!</a:t>
            </a:r>
          </a:p>
        </p:txBody>
      </p:sp>
      <p:pic>
        <p:nvPicPr>
          <p:cNvPr id="500742" name="Picture 6"/>
          <p:cNvPicPr>
            <a:picLocks noChangeAspect="1" noChangeArrowheads="1"/>
          </p:cNvPicPr>
          <p:nvPr/>
        </p:nvPicPr>
        <p:blipFill>
          <a:blip r:embed="rId3"/>
          <a:srcRect/>
          <a:stretch>
            <a:fillRect/>
          </a:stretch>
        </p:blipFill>
        <p:spPr bwMode="auto">
          <a:xfrm>
            <a:off x="4876800" y="1143000"/>
            <a:ext cx="3830638" cy="487045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7910" name="Rectangle 6"/>
          <p:cNvSpPr>
            <a:spLocks noGrp="1" noChangeArrowheads="1"/>
          </p:cNvSpPr>
          <p:nvPr>
            <p:ph type="title"/>
          </p:nvPr>
        </p:nvSpPr>
        <p:spPr>
          <a:xfrm>
            <a:off x="609600" y="304800"/>
            <a:ext cx="7772400" cy="1143000"/>
          </a:xfrm>
          <a:noFill/>
          <a:ln/>
        </p:spPr>
        <p:txBody>
          <a:bodyPr/>
          <a:lstStyle/>
          <a:p>
            <a:r>
              <a:rPr lang="en-US" sz="3600"/>
              <a:t>Morphemes</a:t>
            </a:r>
            <a:endParaRPr lang="en-US"/>
          </a:p>
        </p:txBody>
      </p:sp>
      <p:sp>
        <p:nvSpPr>
          <p:cNvPr id="507911" name="Rectangle 7"/>
          <p:cNvSpPr>
            <a:spLocks noChangeArrowheads="1"/>
          </p:cNvSpPr>
          <p:nvPr/>
        </p:nvSpPr>
        <p:spPr bwMode="auto">
          <a:xfrm>
            <a:off x="228600" y="1371600"/>
            <a:ext cx="8610600" cy="524033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70000"/>
              <a:buFont typeface="Wingdings" pitchFamily="-1" charset="2"/>
              <a:buNone/>
            </a:pPr>
            <a:r>
              <a:rPr lang="en-US" b="0"/>
              <a:t>Morphemes are the smallest meaningful units of language </a:t>
            </a:r>
          </a:p>
          <a:p>
            <a:pPr eaLnBrk="1" hangingPunct="1">
              <a:lnSpc>
                <a:spcPct val="90000"/>
              </a:lnSpc>
              <a:spcBef>
                <a:spcPct val="20000"/>
              </a:spcBef>
              <a:buClr>
                <a:schemeClr val="hlink"/>
              </a:buClr>
              <a:buSzPct val="70000"/>
              <a:buFont typeface="Wingdings" pitchFamily="-1" charset="2"/>
              <a:buNone/>
            </a:pPr>
            <a:endParaRPr lang="en-US" b="0"/>
          </a:p>
          <a:p>
            <a:pPr eaLnBrk="1" hangingPunct="1">
              <a:lnSpc>
                <a:spcPct val="90000"/>
              </a:lnSpc>
              <a:spcBef>
                <a:spcPct val="20000"/>
              </a:spcBef>
              <a:buClr>
                <a:schemeClr val="hlink"/>
              </a:buClr>
              <a:buSzPct val="70000"/>
              <a:buFont typeface="Wingdings" pitchFamily="-1" charset="2"/>
              <a:buNone/>
            </a:pPr>
            <a:r>
              <a:rPr lang="en-US" b="0"/>
              <a:t>Free morphemes may stand alone </a:t>
            </a:r>
          </a:p>
          <a:p>
            <a:pPr eaLnBrk="1" hangingPunct="1">
              <a:lnSpc>
                <a:spcPct val="90000"/>
              </a:lnSpc>
              <a:spcBef>
                <a:spcPct val="20000"/>
              </a:spcBef>
              <a:buClr>
                <a:schemeClr val="hlink"/>
              </a:buClr>
              <a:buSzPct val="70000"/>
              <a:buFont typeface="Wingdings" pitchFamily="-1" charset="2"/>
              <a:buNone/>
            </a:pPr>
            <a:r>
              <a:rPr lang="en-US" b="0"/>
              <a:t>	</a:t>
            </a:r>
            <a:r>
              <a:rPr lang="en-US" b="0">
                <a:solidFill>
                  <a:schemeClr val="tx2"/>
                </a:solidFill>
              </a:rPr>
              <a:t>mail, movie, sensation, mother</a:t>
            </a:r>
            <a:endParaRPr lang="en-US" b="0"/>
          </a:p>
          <a:p>
            <a:pPr eaLnBrk="1" hangingPunct="1">
              <a:lnSpc>
                <a:spcPct val="90000"/>
              </a:lnSpc>
              <a:spcBef>
                <a:spcPct val="20000"/>
              </a:spcBef>
              <a:buClr>
                <a:schemeClr val="hlink"/>
              </a:buClr>
              <a:buSzPct val="70000"/>
              <a:buFont typeface="Wingdings" pitchFamily="-1" charset="2"/>
              <a:buNone/>
            </a:pPr>
            <a:endParaRPr lang="en-US" b="0"/>
          </a:p>
          <a:p>
            <a:pPr eaLnBrk="1" hangingPunct="1">
              <a:lnSpc>
                <a:spcPct val="90000"/>
              </a:lnSpc>
              <a:spcBef>
                <a:spcPct val="20000"/>
              </a:spcBef>
              <a:buClr>
                <a:schemeClr val="hlink"/>
              </a:buClr>
              <a:buSzPct val="70000"/>
              <a:buFont typeface="Wingdings" pitchFamily="-1" charset="2"/>
              <a:buNone/>
            </a:pPr>
            <a:r>
              <a:rPr lang="en-US" b="0"/>
              <a:t>Bound (usually grammatical) morphemes cannot</a:t>
            </a:r>
          </a:p>
          <a:p>
            <a:pPr eaLnBrk="1" hangingPunct="1">
              <a:lnSpc>
                <a:spcPct val="90000"/>
              </a:lnSpc>
              <a:spcBef>
                <a:spcPct val="20000"/>
              </a:spcBef>
              <a:buClr>
                <a:schemeClr val="hlink"/>
              </a:buClr>
              <a:buSzPct val="70000"/>
              <a:buFont typeface="Wingdings" pitchFamily="-1" charset="2"/>
              <a:buNone/>
            </a:pPr>
            <a:r>
              <a:rPr lang="en-US" b="0"/>
              <a:t>	</a:t>
            </a:r>
            <a:r>
              <a:rPr lang="en-US" b="0">
                <a:solidFill>
                  <a:schemeClr val="tx2"/>
                </a:solidFill>
              </a:rPr>
              <a:t>ing, -s, -ed</a:t>
            </a:r>
            <a:r>
              <a:rPr lang="en-US" b="0"/>
              <a:t>	</a:t>
            </a:r>
          </a:p>
          <a:p>
            <a:pPr eaLnBrk="1" hangingPunct="1">
              <a:lnSpc>
                <a:spcPct val="90000"/>
              </a:lnSpc>
              <a:spcBef>
                <a:spcPct val="20000"/>
              </a:spcBef>
              <a:buClr>
                <a:schemeClr val="hlink"/>
              </a:buClr>
              <a:buSzPct val="70000"/>
              <a:buFont typeface="Wingdings" pitchFamily="-1" charset="2"/>
              <a:buNone/>
            </a:pPr>
            <a:endParaRPr lang="en-US" b="0"/>
          </a:p>
          <a:p>
            <a:pPr eaLnBrk="1" hangingPunct="1">
              <a:lnSpc>
                <a:spcPct val="90000"/>
              </a:lnSpc>
              <a:spcBef>
                <a:spcPct val="20000"/>
              </a:spcBef>
              <a:buClr>
                <a:schemeClr val="hlink"/>
              </a:buClr>
              <a:buSzPct val="70000"/>
              <a:buFont typeface="Wingdings" pitchFamily="-1" charset="2"/>
              <a:buNone/>
            </a:pPr>
            <a:r>
              <a:rPr lang="en-US" b="0"/>
              <a:t>Morphemes combine to form the words of a language. </a:t>
            </a:r>
          </a:p>
          <a:p>
            <a:pPr lvl="1" eaLnBrk="1" hangingPunct="1">
              <a:lnSpc>
                <a:spcPct val="90000"/>
              </a:lnSpc>
              <a:spcBef>
                <a:spcPct val="20000"/>
              </a:spcBef>
              <a:buClr>
                <a:schemeClr val="tx1"/>
              </a:buClr>
            </a:pPr>
            <a:r>
              <a:rPr lang="en-US" b="0"/>
              <a:t>Ex: He’s a regifter! (re + gift +er)</a:t>
            </a:r>
          </a:p>
          <a:p>
            <a:pPr eaLnBrk="1" hangingPunct="1">
              <a:lnSpc>
                <a:spcPct val="90000"/>
              </a:lnSpc>
              <a:spcBef>
                <a:spcPct val="20000"/>
              </a:spcBef>
              <a:buClr>
                <a:schemeClr val="hlink"/>
              </a:buClr>
              <a:buSzPct val="70000"/>
              <a:buFont typeface="Wingdings" pitchFamily="-1" charset="2"/>
              <a:buNone/>
            </a:pPr>
            <a:endParaRPr lang="en-US" b="0"/>
          </a:p>
          <a:p>
            <a:pPr eaLnBrk="1" hangingPunct="1">
              <a:lnSpc>
                <a:spcPct val="90000"/>
              </a:lnSpc>
              <a:spcBef>
                <a:spcPct val="20000"/>
              </a:spcBef>
              <a:buClr>
                <a:schemeClr val="hlink"/>
              </a:buClr>
              <a:buSzPct val="70000"/>
              <a:buFont typeface="Wingdings" pitchFamily="-1" charset="2"/>
              <a:buNone/>
            </a:pPr>
            <a:r>
              <a:rPr lang="en-US" b="0"/>
              <a:t>Combination is rule-governed: “Regifter” is okay but not </a:t>
            </a:r>
          </a:p>
          <a:p>
            <a:pPr lvl="1" eaLnBrk="1" hangingPunct="1">
              <a:lnSpc>
                <a:spcPct val="90000"/>
              </a:lnSpc>
              <a:spcBef>
                <a:spcPct val="20000"/>
              </a:spcBef>
              <a:buClr>
                <a:schemeClr val="tx1"/>
              </a:buClr>
            </a:pPr>
            <a:r>
              <a:rPr lang="en-US" b="0"/>
              <a:t>*Reergift, *Erregift, *Ergiftre, *Gifterre, *giftreer.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2788" name="Rectangle 4"/>
          <p:cNvSpPr>
            <a:spLocks noGrp="1" noChangeArrowheads="1"/>
          </p:cNvSpPr>
          <p:nvPr>
            <p:ph type="title"/>
          </p:nvPr>
        </p:nvSpPr>
        <p:spPr>
          <a:xfrm>
            <a:off x="685800" y="0"/>
            <a:ext cx="7772400" cy="1143000"/>
          </a:xfrm>
          <a:noFill/>
          <a:ln/>
        </p:spPr>
        <p:txBody>
          <a:bodyPr/>
          <a:lstStyle/>
          <a:p>
            <a:r>
              <a:rPr lang="en-US" sz="3200"/>
              <a:t>Structure permits creativity</a:t>
            </a:r>
          </a:p>
        </p:txBody>
      </p:sp>
      <p:sp>
        <p:nvSpPr>
          <p:cNvPr id="502789" name="Rectangle 5"/>
          <p:cNvSpPr>
            <a:spLocks noGrp="1" noChangeArrowheads="1"/>
          </p:cNvSpPr>
          <p:nvPr>
            <p:ph type="body" idx="1"/>
          </p:nvPr>
        </p:nvSpPr>
        <p:spPr>
          <a:xfrm>
            <a:off x="304800" y="1600200"/>
            <a:ext cx="8534400" cy="4525963"/>
          </a:xfrm>
          <a:noFill/>
          <a:ln/>
        </p:spPr>
        <p:txBody>
          <a:bodyPr/>
          <a:lstStyle/>
          <a:p>
            <a:pPr>
              <a:buFontTx/>
              <a:buNone/>
            </a:pPr>
            <a:r>
              <a:rPr lang="en-US"/>
              <a:t>	</a:t>
            </a:r>
            <a:r>
              <a:rPr lang="en-US" sz="2400"/>
              <a:t>We are capable of combining existing </a:t>
            </a:r>
            <a:r>
              <a:rPr lang="en-US" sz="2400">
                <a:solidFill>
                  <a:schemeClr val="tx2"/>
                </a:solidFill>
              </a:rPr>
              <a:t>morphemes</a:t>
            </a:r>
            <a:r>
              <a:rPr lang="en-US" sz="2400"/>
              <a:t> using existing morphological rules</a:t>
            </a:r>
            <a:endParaRPr lang="en-US"/>
          </a:p>
          <a:p>
            <a:pPr lvl="2"/>
            <a:r>
              <a:rPr lang="en-US"/>
              <a:t>COMPOUNDING </a:t>
            </a:r>
          </a:p>
          <a:p>
            <a:pPr lvl="2">
              <a:buFontTx/>
              <a:buNone/>
            </a:pPr>
            <a:r>
              <a:rPr lang="en-US"/>
              <a:t>	e + mail, goblin + king, fantasy + movie + watcher</a:t>
            </a:r>
          </a:p>
          <a:p>
            <a:pPr lvl="2"/>
            <a:r>
              <a:rPr lang="en-US"/>
              <a:t>DERIVATIONAL</a:t>
            </a:r>
          </a:p>
          <a:p>
            <a:pPr lvl="2">
              <a:buFontTx/>
              <a:buNone/>
            </a:pPr>
            <a:r>
              <a:rPr lang="en-US"/>
              <a:t>	</a:t>
            </a:r>
            <a:r>
              <a:rPr lang="en-US">
                <a:solidFill>
                  <a:schemeClr val="tx2"/>
                </a:solidFill>
              </a:rPr>
              <a:t>re</a:t>
            </a:r>
            <a:r>
              <a:rPr lang="en-US"/>
              <a:t> + gift, sensation + </a:t>
            </a:r>
            <a:r>
              <a:rPr lang="en-US">
                <a:solidFill>
                  <a:schemeClr val="tx2"/>
                </a:solidFill>
              </a:rPr>
              <a:t>al</a:t>
            </a:r>
            <a:endParaRPr lang="en-US"/>
          </a:p>
          <a:p>
            <a:pPr lvl="2"/>
            <a:r>
              <a:rPr lang="en-US"/>
              <a:t>INFLECTIONAL </a:t>
            </a:r>
          </a:p>
          <a:p>
            <a:pPr lvl="2">
              <a:buFontTx/>
              <a:buNone/>
            </a:pPr>
            <a:r>
              <a:rPr lang="en-US"/>
              <a:t>	sing </a:t>
            </a:r>
            <a:r>
              <a:rPr lang="en-US">
                <a:sym typeface="Wingdings" pitchFamily="-1" charset="2"/>
              </a:rPr>
              <a:t> </a:t>
            </a:r>
            <a:r>
              <a:rPr lang="en-US">
                <a:solidFill>
                  <a:schemeClr val="tx2"/>
                </a:solidFill>
                <a:sym typeface="Wingdings" pitchFamily="-1" charset="2"/>
              </a:rPr>
              <a:t>singing</a:t>
            </a:r>
            <a:r>
              <a:rPr lang="en-US">
                <a:sym typeface="Wingdings" pitchFamily="-1" charset="2"/>
              </a:rPr>
              <a:t>, sing</a:t>
            </a:r>
            <a:r>
              <a:rPr lang="en-US">
                <a:solidFill>
                  <a:schemeClr val="tx2"/>
                </a:solidFill>
                <a:sym typeface="Wingdings" pitchFamily="-1" charset="2"/>
              </a:rPr>
              <a:t>s</a:t>
            </a:r>
            <a:endParaRPr lang="en-US"/>
          </a:p>
          <a:p>
            <a:pPr lvl="3">
              <a:buFontTx/>
              <a:buNone/>
            </a:pP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6884" name="Rectangle 4"/>
          <p:cNvSpPr>
            <a:spLocks noGrp="1" noChangeArrowheads="1"/>
          </p:cNvSpPr>
          <p:nvPr>
            <p:ph type="title"/>
          </p:nvPr>
        </p:nvSpPr>
        <p:spPr>
          <a:xfrm>
            <a:off x="685800" y="0"/>
            <a:ext cx="7772400" cy="1143000"/>
          </a:xfrm>
          <a:noFill/>
          <a:ln/>
        </p:spPr>
        <p:txBody>
          <a:bodyPr/>
          <a:lstStyle/>
          <a:p>
            <a:r>
              <a:rPr lang="en-US" sz="3200"/>
              <a:t>Compounding</a:t>
            </a:r>
          </a:p>
        </p:txBody>
      </p:sp>
      <p:sp>
        <p:nvSpPr>
          <p:cNvPr id="506885" name="Rectangle 5"/>
          <p:cNvSpPr>
            <a:spLocks noGrp="1" noChangeArrowheads="1"/>
          </p:cNvSpPr>
          <p:nvPr>
            <p:ph type="body" idx="1"/>
          </p:nvPr>
        </p:nvSpPr>
        <p:spPr>
          <a:xfrm>
            <a:off x="1066800" y="1981200"/>
            <a:ext cx="7543800" cy="4114800"/>
          </a:xfrm>
          <a:noFill/>
          <a:ln/>
        </p:spPr>
        <p:txBody>
          <a:bodyPr/>
          <a:lstStyle/>
          <a:p>
            <a:pPr>
              <a:buFontTx/>
              <a:buNone/>
            </a:pPr>
            <a:r>
              <a:rPr lang="en-US"/>
              <a:t>mother</a:t>
            </a:r>
          </a:p>
          <a:p>
            <a:pPr>
              <a:buFontTx/>
              <a:buNone/>
            </a:pPr>
            <a:r>
              <a:rPr lang="en-US"/>
              <a:t>grandmother</a:t>
            </a:r>
          </a:p>
          <a:p>
            <a:pPr>
              <a:buFontTx/>
              <a:buNone/>
            </a:pPr>
            <a:r>
              <a:rPr lang="en-US"/>
              <a:t>great-grandmother</a:t>
            </a:r>
          </a:p>
          <a:p>
            <a:pPr>
              <a:buFontTx/>
              <a:buNone/>
            </a:pPr>
            <a:r>
              <a:rPr lang="en-US"/>
              <a:t>great-great-grandmother</a:t>
            </a:r>
          </a:p>
          <a:p>
            <a:pPr>
              <a:buFontTx/>
              <a:buNone/>
            </a:pPr>
            <a:r>
              <a:rPr lang="en-US"/>
              <a:t>great-great-great-grandmother</a:t>
            </a:r>
          </a:p>
          <a:p>
            <a:pPr>
              <a:buFontTx/>
              <a:buNone/>
            </a:pPr>
            <a:r>
              <a:rPr lang="en-US"/>
              <a:t>…</a:t>
            </a:r>
            <a:endParaRPr lang="en-US">
              <a:solidFill>
                <a:srgbClr val="FFFF00"/>
              </a:solidFill>
            </a:endParaRPr>
          </a:p>
          <a:p>
            <a:endParaRPr lang="en-US"/>
          </a:p>
        </p:txBody>
      </p:sp>
      <p:pic>
        <p:nvPicPr>
          <p:cNvPr id="506886" name="Picture 6"/>
          <p:cNvPicPr>
            <a:picLocks noChangeAspect="1" noChangeArrowheads="1"/>
          </p:cNvPicPr>
          <p:nvPr/>
        </p:nvPicPr>
        <p:blipFill>
          <a:blip r:embed="rId3"/>
          <a:srcRect/>
          <a:stretch>
            <a:fillRect/>
          </a:stretch>
        </p:blipFill>
        <p:spPr bwMode="auto">
          <a:xfrm>
            <a:off x="5867400" y="1828800"/>
            <a:ext cx="2562225" cy="1922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8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8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68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68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68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6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60" name="Rectangle 4"/>
          <p:cNvSpPr>
            <a:spLocks noGrp="1" noChangeArrowheads="1"/>
          </p:cNvSpPr>
          <p:nvPr>
            <p:ph type="title"/>
          </p:nvPr>
        </p:nvSpPr>
        <p:spPr>
          <a:xfrm>
            <a:off x="685800" y="0"/>
            <a:ext cx="7772400" cy="1143000"/>
          </a:xfrm>
          <a:noFill/>
          <a:ln/>
        </p:spPr>
        <p:txBody>
          <a:bodyPr/>
          <a:lstStyle/>
          <a:p>
            <a:r>
              <a:rPr lang="en-US" sz="3200"/>
              <a:t>Derivational morphemes</a:t>
            </a:r>
          </a:p>
        </p:txBody>
      </p:sp>
      <p:sp>
        <p:nvSpPr>
          <p:cNvPr id="505862" name="Rectangle 6"/>
          <p:cNvSpPr>
            <a:spLocks noGrp="1" noChangeArrowheads="1"/>
          </p:cNvSpPr>
          <p:nvPr>
            <p:ph type="body" idx="1"/>
          </p:nvPr>
        </p:nvSpPr>
        <p:spPr>
          <a:xfrm>
            <a:off x="1066800" y="1981200"/>
            <a:ext cx="7543800" cy="4114800"/>
          </a:xfrm>
          <a:noFill/>
          <a:ln/>
        </p:spPr>
        <p:txBody>
          <a:bodyPr/>
          <a:lstStyle/>
          <a:p>
            <a:pPr>
              <a:buFontTx/>
              <a:buNone/>
            </a:pPr>
            <a:r>
              <a:rPr lang="en-US"/>
              <a:t>sensation</a:t>
            </a:r>
          </a:p>
          <a:p>
            <a:pPr>
              <a:buFontTx/>
              <a:buNone/>
            </a:pPr>
            <a:r>
              <a:rPr lang="en-US"/>
              <a:t>sensation</a:t>
            </a:r>
            <a:r>
              <a:rPr lang="en-US">
                <a:solidFill>
                  <a:schemeClr val="tx2"/>
                </a:solidFill>
              </a:rPr>
              <a:t>al</a:t>
            </a:r>
            <a:endParaRPr lang="en-US">
              <a:solidFill>
                <a:srgbClr val="FFFF00"/>
              </a:solidFill>
            </a:endParaRPr>
          </a:p>
          <a:p>
            <a:pPr>
              <a:buFontTx/>
              <a:buNone/>
            </a:pPr>
            <a:r>
              <a:rPr lang="en-US"/>
              <a:t>sensational</a:t>
            </a:r>
            <a:r>
              <a:rPr lang="en-US">
                <a:solidFill>
                  <a:schemeClr val="tx2"/>
                </a:solidFill>
              </a:rPr>
              <a:t>ize</a:t>
            </a:r>
            <a:endParaRPr lang="en-US">
              <a:solidFill>
                <a:srgbClr val="FFFF00"/>
              </a:solidFill>
            </a:endParaRPr>
          </a:p>
          <a:p>
            <a:pPr>
              <a:buFontTx/>
              <a:buNone/>
            </a:pPr>
            <a:r>
              <a:rPr lang="en-US"/>
              <a:t>sensationaliz</a:t>
            </a:r>
            <a:r>
              <a:rPr lang="en-US">
                <a:solidFill>
                  <a:schemeClr val="tx2"/>
                </a:solidFill>
              </a:rPr>
              <a:t>ation</a:t>
            </a:r>
            <a:endParaRPr lang="en-US">
              <a:solidFill>
                <a:srgbClr val="FFFF00"/>
              </a:solidFill>
            </a:endParaRPr>
          </a:p>
          <a:p>
            <a:pPr>
              <a:buFontTx/>
              <a:buNone/>
            </a:pPr>
            <a:r>
              <a:rPr lang="en-US"/>
              <a:t>sensationalization</a:t>
            </a:r>
            <a:r>
              <a:rPr lang="en-US">
                <a:solidFill>
                  <a:schemeClr val="tx2"/>
                </a:solidFill>
              </a:rPr>
              <a:t>al</a:t>
            </a:r>
            <a:endParaRPr lang="en-US">
              <a:solidFill>
                <a:srgbClr val="FFFF00"/>
              </a:solidFill>
            </a:endParaRPr>
          </a:p>
          <a:p>
            <a:pPr>
              <a:buFontTx/>
              <a:buNone/>
            </a:pPr>
            <a:r>
              <a:rPr lang="en-US"/>
              <a:t>sensationalizational</a:t>
            </a:r>
            <a:r>
              <a:rPr lang="en-US">
                <a:solidFill>
                  <a:schemeClr val="tx2"/>
                </a:solidFill>
              </a:rPr>
              <a:t>ize</a:t>
            </a:r>
            <a:endParaRPr lang="en-US">
              <a:solidFill>
                <a:srgbClr val="FFFF00"/>
              </a:solidFill>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8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8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58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58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4837" name="Rectangle 5"/>
          <p:cNvSpPr>
            <a:spLocks noGrp="1" noChangeArrowheads="1"/>
          </p:cNvSpPr>
          <p:nvPr>
            <p:ph type="title"/>
          </p:nvPr>
        </p:nvSpPr>
        <p:spPr>
          <a:xfrm>
            <a:off x="685800" y="0"/>
            <a:ext cx="7772400" cy="1143000"/>
          </a:xfrm>
          <a:noFill/>
          <a:ln/>
        </p:spPr>
        <p:txBody>
          <a:bodyPr/>
          <a:lstStyle/>
          <a:p>
            <a:r>
              <a:rPr lang="en-US" sz="3200"/>
              <a:t>Inflectional morphemes</a:t>
            </a:r>
          </a:p>
        </p:txBody>
      </p:sp>
      <p:pic>
        <p:nvPicPr>
          <p:cNvPr id="504838" name="Picture 6"/>
          <p:cNvPicPr>
            <a:picLocks noChangeAspect="1" noChangeArrowheads="1"/>
          </p:cNvPicPr>
          <p:nvPr/>
        </p:nvPicPr>
        <p:blipFill>
          <a:blip r:embed="rId3"/>
          <a:srcRect/>
          <a:stretch>
            <a:fillRect/>
          </a:stretch>
        </p:blipFill>
        <p:spPr bwMode="auto">
          <a:xfrm>
            <a:off x="2590800" y="1219200"/>
            <a:ext cx="4046538" cy="4832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64" name="Rectangle 4"/>
          <p:cNvSpPr>
            <a:spLocks noGrp="1" noChangeArrowheads="1"/>
          </p:cNvSpPr>
          <p:nvPr>
            <p:ph type="title"/>
          </p:nvPr>
        </p:nvSpPr>
        <p:spPr>
          <a:xfrm>
            <a:off x="685800" y="0"/>
            <a:ext cx="7772400" cy="1143000"/>
          </a:xfrm>
          <a:noFill/>
          <a:ln/>
        </p:spPr>
        <p:txBody>
          <a:bodyPr/>
          <a:lstStyle/>
          <a:p>
            <a:r>
              <a:rPr lang="en-US" sz="3200"/>
              <a:t>Structure permits creativity</a:t>
            </a:r>
          </a:p>
        </p:txBody>
      </p:sp>
      <p:sp>
        <p:nvSpPr>
          <p:cNvPr id="501765" name="Rectangle 5"/>
          <p:cNvSpPr>
            <a:spLocks noGrp="1" noChangeArrowheads="1"/>
          </p:cNvSpPr>
          <p:nvPr>
            <p:ph type="body" idx="1"/>
          </p:nvPr>
        </p:nvSpPr>
        <p:spPr>
          <a:xfrm>
            <a:off x="304800" y="1600200"/>
            <a:ext cx="8534400" cy="4525963"/>
          </a:xfrm>
          <a:noFill/>
          <a:ln/>
        </p:spPr>
        <p:txBody>
          <a:bodyPr/>
          <a:lstStyle/>
          <a:p>
            <a:pPr>
              <a:buFontTx/>
              <a:buNone/>
            </a:pPr>
            <a:r>
              <a:rPr lang="en-US"/>
              <a:t>We are capable of combining existing </a:t>
            </a:r>
          </a:p>
          <a:p>
            <a:pPr lvl="1">
              <a:buFontTx/>
              <a:buNone/>
            </a:pPr>
            <a:r>
              <a:rPr lang="en-US">
                <a:solidFill>
                  <a:schemeClr val="tx2"/>
                </a:solidFill>
              </a:rPr>
              <a:t>  morphemes/words</a:t>
            </a:r>
            <a:r>
              <a:rPr lang="en-US"/>
              <a:t> into new sentences</a:t>
            </a:r>
          </a:p>
          <a:p>
            <a:pPr lvl="3">
              <a:buFontTx/>
              <a:buNone/>
            </a:pPr>
            <a:endParaRPr lang="en-US"/>
          </a:p>
        </p:txBody>
      </p:sp>
      <p:pic>
        <p:nvPicPr>
          <p:cNvPr id="501766" name="Picture 6" descr="Image:George-W-Bush.jpeg">
            <a:hlinkClick r:id="rId3"/>
          </p:cNvPr>
          <p:cNvPicPr>
            <a:picLocks noChangeAspect="1" noChangeArrowheads="1"/>
          </p:cNvPicPr>
          <p:nvPr/>
        </p:nvPicPr>
        <p:blipFill>
          <a:blip r:embed="rId4"/>
          <a:srcRect/>
          <a:stretch>
            <a:fillRect/>
          </a:stretch>
        </p:blipFill>
        <p:spPr bwMode="auto">
          <a:xfrm>
            <a:off x="1066800" y="3886200"/>
            <a:ext cx="1577975" cy="2087563"/>
          </a:xfrm>
          <a:prstGeom prst="rect">
            <a:avLst/>
          </a:prstGeom>
          <a:noFill/>
        </p:spPr>
      </p:pic>
      <p:sp>
        <p:nvSpPr>
          <p:cNvPr id="501767" name="AutoShape 7"/>
          <p:cNvSpPr>
            <a:spLocks noChangeArrowheads="1"/>
          </p:cNvSpPr>
          <p:nvPr/>
        </p:nvSpPr>
        <p:spPr bwMode="auto">
          <a:xfrm>
            <a:off x="3473450" y="2979738"/>
            <a:ext cx="5087938" cy="2227262"/>
          </a:xfrm>
          <a:prstGeom prst="wedgeEllipseCallout">
            <a:avLst>
              <a:gd name="adj1" fmla="val -71843"/>
              <a:gd name="adj2" fmla="val 27190"/>
            </a:avLst>
          </a:prstGeom>
          <a:solidFill>
            <a:srgbClr val="FFFFFF"/>
          </a:solidFill>
          <a:ln w="9525">
            <a:solidFill>
              <a:schemeClr val="tx1"/>
            </a:solidFill>
            <a:miter lim="800000"/>
            <a:headEnd/>
            <a:tailEnd/>
          </a:ln>
          <a:effectLst/>
        </p:spPr>
        <p:txBody>
          <a:bodyPr>
            <a:prstTxWarp prst="textNoShape">
              <a:avLst/>
            </a:prstTxWarp>
          </a:bodyPr>
          <a:lstStyle/>
          <a:p>
            <a:pPr algn="ctr"/>
            <a:endParaRPr lang="en-US" sz="1800" b="0">
              <a:latin typeface="Tahoma" pitchFamily="-1" charset="0"/>
            </a:endParaRPr>
          </a:p>
        </p:txBody>
      </p:sp>
      <p:sp>
        <p:nvSpPr>
          <p:cNvPr id="501768" name="Text Box 8"/>
          <p:cNvSpPr txBox="1">
            <a:spLocks noChangeArrowheads="1"/>
          </p:cNvSpPr>
          <p:nvPr/>
        </p:nvSpPr>
        <p:spPr bwMode="auto">
          <a:xfrm>
            <a:off x="4332288" y="3206750"/>
            <a:ext cx="3368675" cy="1920875"/>
          </a:xfrm>
          <a:prstGeom prst="rect">
            <a:avLst/>
          </a:prstGeom>
          <a:noFill/>
          <a:ln w="9525">
            <a:noFill/>
            <a:miter lim="800000"/>
            <a:headEnd/>
            <a:tailEnd/>
          </a:ln>
          <a:effectLst/>
        </p:spPr>
        <p:txBody>
          <a:bodyPr>
            <a:prstTxWarp prst="textNoShape">
              <a:avLst/>
            </a:prstTxWarp>
            <a:spAutoFit/>
          </a:bodyPr>
          <a:lstStyle/>
          <a:p>
            <a:r>
              <a:rPr lang="en-US" sz="2000" b="0">
                <a:solidFill>
                  <a:srgbClr val="000000"/>
                </a:solidFill>
              </a:rPr>
              <a:t>I know what I believe. I will continue to articulate what I believe and what I believe - I believe what I believe is right.</a:t>
            </a:r>
            <a:br>
              <a:rPr lang="en-US" sz="2000" b="0">
                <a:solidFill>
                  <a:srgbClr val="000000"/>
                </a:solidFill>
              </a:rPr>
            </a:br>
            <a:endParaRPr lang="en-US" sz="2000" b="0">
              <a:solidFill>
                <a:srgbClr val="00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6" name="Rectangle 2"/>
          <p:cNvSpPr>
            <a:spLocks noGrp="1" noChangeArrowheads="1"/>
          </p:cNvSpPr>
          <p:nvPr>
            <p:ph type="title" idx="4294967295"/>
          </p:nvPr>
        </p:nvSpPr>
        <p:spPr>
          <a:xfrm>
            <a:off x="685800" y="0"/>
            <a:ext cx="7772400" cy="1143000"/>
          </a:xfrm>
        </p:spPr>
        <p:txBody>
          <a:bodyPr/>
          <a:lstStyle/>
          <a:p>
            <a:r>
              <a:rPr lang="en-US" sz="3200"/>
              <a:t>Recap</a:t>
            </a:r>
          </a:p>
        </p:txBody>
      </p:sp>
      <p:sp>
        <p:nvSpPr>
          <p:cNvPr id="574467" name="Rectangle 4"/>
          <p:cNvSpPr>
            <a:spLocks noChangeArrowheads="1"/>
          </p:cNvSpPr>
          <p:nvPr/>
        </p:nvSpPr>
        <p:spPr bwMode="auto">
          <a:xfrm>
            <a:off x="609600" y="2438400"/>
            <a:ext cx="7696200" cy="1552575"/>
          </a:xfrm>
          <a:prstGeom prst="rect">
            <a:avLst/>
          </a:prstGeom>
          <a:noFill/>
          <a:ln w="9525">
            <a:noFill/>
            <a:miter lim="800000"/>
            <a:headEnd/>
            <a:tailEnd/>
          </a:ln>
        </p:spPr>
        <p:txBody>
          <a:bodyPr>
            <a:prstTxWarp prst="textNoShape">
              <a:avLst/>
            </a:prstTxWarp>
            <a:spAutoFit/>
          </a:bodyPr>
          <a:lstStyle/>
          <a:p>
            <a:r>
              <a:rPr lang="en-US" b="0"/>
              <a:t>Children don’t just imitate what they’ve heard - they’re trying to figure out the patterns of their native language.  Also, they may not notice or respond to explicit correction.</a:t>
            </a:r>
          </a:p>
        </p:txBody>
      </p:sp>
      <p:sp>
        <p:nvSpPr>
          <p:cNvPr id="574469" name="Rectangle 6"/>
          <p:cNvSpPr>
            <a:spLocks noChangeArrowheads="1"/>
          </p:cNvSpPr>
          <p:nvPr/>
        </p:nvSpPr>
        <p:spPr bwMode="auto">
          <a:xfrm>
            <a:off x="609600" y="1295400"/>
            <a:ext cx="7696200" cy="822325"/>
          </a:xfrm>
          <a:prstGeom prst="rect">
            <a:avLst/>
          </a:prstGeom>
          <a:noFill/>
          <a:ln w="9525">
            <a:noFill/>
            <a:miter lim="800000"/>
            <a:headEnd/>
            <a:tailEnd/>
          </a:ln>
        </p:spPr>
        <p:txBody>
          <a:bodyPr>
            <a:prstTxWarp prst="textNoShape">
              <a:avLst/>
            </a:prstTxWarp>
            <a:spAutoFit/>
          </a:bodyPr>
          <a:lstStyle/>
          <a:p>
            <a:r>
              <a:rPr lang="en-US" b="0"/>
              <a:t>Children learn (hard) things about language that are not easy to explain.</a:t>
            </a:r>
          </a:p>
        </p:txBody>
      </p:sp>
      <p:sp>
        <p:nvSpPr>
          <p:cNvPr id="574470" name="Rectangle 4"/>
          <p:cNvSpPr>
            <a:spLocks noChangeArrowheads="1"/>
          </p:cNvSpPr>
          <p:nvPr/>
        </p:nvSpPr>
        <p:spPr bwMode="auto">
          <a:xfrm>
            <a:off x="685800" y="4572000"/>
            <a:ext cx="7696200" cy="1187450"/>
          </a:xfrm>
          <a:prstGeom prst="rect">
            <a:avLst/>
          </a:prstGeom>
          <a:noFill/>
          <a:ln w="9525">
            <a:noFill/>
            <a:miter lim="800000"/>
            <a:headEnd/>
            <a:tailEnd/>
          </a:ln>
        </p:spPr>
        <p:txBody>
          <a:bodyPr>
            <a:prstTxWarp prst="textNoShape">
              <a:avLst/>
            </a:prstTxWarp>
            <a:spAutoFit/>
          </a:bodyPr>
          <a:lstStyle/>
          <a:p>
            <a:r>
              <a:rPr lang="en-US" b="0"/>
              <a:t>The creativity and expressivity of language suggests that there is an underlying structured system that produces language as its output.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9956"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509957" name="Rectangle 5"/>
          <p:cNvSpPr>
            <a:spLocks noGrp="1" noChangeArrowheads="1"/>
          </p:cNvSpPr>
          <p:nvPr>
            <p:ph type="body" idx="1"/>
          </p:nvPr>
        </p:nvSpPr>
        <p:spPr>
          <a:xfrm>
            <a:off x="0" y="1066800"/>
            <a:ext cx="8991600" cy="5410200"/>
          </a:xfrm>
          <a:noFill/>
          <a:ln/>
        </p:spPr>
        <p:txBody>
          <a:bodyPr/>
          <a:lstStyle/>
          <a:p>
            <a:pPr>
              <a:buFontTx/>
              <a:buNone/>
            </a:pPr>
            <a:r>
              <a:rPr lang="en-US" sz="2400">
                <a:solidFill>
                  <a:schemeClr val="folHlink"/>
                </a:solidFill>
              </a:rPr>
              <a:t>Assignments</a:t>
            </a:r>
            <a:endParaRPr lang="en-US" sz="2400">
              <a:solidFill>
                <a:schemeClr val="tx2"/>
              </a:solidFill>
            </a:endParaRPr>
          </a:p>
          <a:p>
            <a:pPr>
              <a:buFontTx/>
              <a:buNone/>
            </a:pPr>
            <a:r>
              <a:rPr lang="en-US" sz="2400"/>
              <a:t>Homework: </a:t>
            </a:r>
          </a:p>
          <a:p>
            <a:pPr>
              <a:buFontTx/>
              <a:buNone/>
            </a:pPr>
            <a:r>
              <a:rPr lang="en-US" sz="2400"/>
              <a:t>	Late homework will be accepted according to the late policy listed in the assignments section on the class webpage.  If you cannot turn in the homework on time, </a:t>
            </a:r>
            <a:r>
              <a:rPr lang="en-US" sz="2400">
                <a:solidFill>
                  <a:schemeClr val="folHlink"/>
                </a:solidFill>
              </a:rPr>
              <a:t>take advantage of the policy to get some credit for your assignment.  Seriously.</a:t>
            </a:r>
            <a:endParaRPr lang="en-US" sz="2400"/>
          </a:p>
        </p:txBody>
      </p:sp>
      <p:pic>
        <p:nvPicPr>
          <p:cNvPr id="509959" name="Picture 7"/>
          <p:cNvPicPr>
            <a:picLocks noChangeAspect="1" noChangeArrowheads="1"/>
          </p:cNvPicPr>
          <p:nvPr/>
        </p:nvPicPr>
        <p:blipFill>
          <a:blip r:embed="rId3"/>
          <a:srcRect/>
          <a:stretch>
            <a:fillRect/>
          </a:stretch>
        </p:blipFill>
        <p:spPr bwMode="auto">
          <a:xfrm>
            <a:off x="152400" y="4191000"/>
            <a:ext cx="8991600" cy="1776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685800" y="304800"/>
            <a:ext cx="7772400" cy="1143000"/>
          </a:xfrm>
        </p:spPr>
        <p:txBody>
          <a:bodyPr/>
          <a:lstStyle/>
          <a:p>
            <a:r>
              <a:rPr lang="en-US" sz="3200"/>
              <a:t>Questions?</a:t>
            </a:r>
          </a:p>
        </p:txBody>
      </p:sp>
      <p:pic>
        <p:nvPicPr>
          <p:cNvPr id="487429" name="Picture 5"/>
          <p:cNvPicPr>
            <a:picLocks noChangeAspect="1" noChangeArrowheads="1"/>
          </p:cNvPicPr>
          <p:nvPr/>
        </p:nvPicPr>
        <p:blipFill>
          <a:blip r:embed="rId3"/>
          <a:srcRect/>
          <a:stretch>
            <a:fillRect/>
          </a:stretch>
        </p:blipFill>
        <p:spPr bwMode="auto">
          <a:xfrm>
            <a:off x="2971800" y="1524000"/>
            <a:ext cx="3213100" cy="3213100"/>
          </a:xfrm>
          <a:prstGeom prst="rect">
            <a:avLst/>
          </a:prstGeom>
          <a:noFill/>
          <a:ln w="9525">
            <a:noFill/>
            <a:miter lim="800000"/>
            <a:headEnd/>
            <a:tailEnd/>
          </a:ln>
          <a:effectLst/>
        </p:spPr>
      </p:pic>
      <p:sp>
        <p:nvSpPr>
          <p:cNvPr id="487430" name="Rectangle 6"/>
          <p:cNvSpPr>
            <a:spLocks noChangeArrowheads="1"/>
          </p:cNvSpPr>
          <p:nvPr/>
        </p:nvSpPr>
        <p:spPr bwMode="auto">
          <a:xfrm>
            <a:off x="685800" y="53340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b="0" dirty="0">
                <a:solidFill>
                  <a:schemeClr val="tx2"/>
                </a:solidFill>
                <a:ea typeface="Osaka" pitchFamily="-1" charset="-128"/>
                <a:cs typeface="Osaka" pitchFamily="-1" charset="-128"/>
              </a:rPr>
              <a:t>You should be able to do up through</a:t>
            </a:r>
            <a:r>
              <a:rPr lang="en-US" b="0" dirty="0" smtClean="0">
                <a:solidFill>
                  <a:schemeClr val="tx2"/>
                </a:solidFill>
                <a:ea typeface="Osaka" pitchFamily="-1" charset="-128"/>
                <a:cs typeface="Osaka" pitchFamily="-1" charset="-128"/>
              </a:rPr>
              <a:t> question </a:t>
            </a:r>
            <a:r>
              <a:rPr lang="en-US" b="0" dirty="0">
                <a:solidFill>
                  <a:schemeClr val="tx2"/>
                </a:solidFill>
                <a:ea typeface="Osaka" pitchFamily="-1" charset="-128"/>
                <a:cs typeface="Osaka" pitchFamily="-1" charset="-128"/>
              </a:rPr>
              <a:t>4</a:t>
            </a:r>
            <a:r>
              <a:rPr lang="en-US" b="0" dirty="0" smtClean="0">
                <a:solidFill>
                  <a:schemeClr val="tx2"/>
                </a:solidFill>
                <a:ea typeface="Osaka" pitchFamily="-1" charset="-128"/>
                <a:cs typeface="Osaka" pitchFamily="-1" charset="-128"/>
              </a:rPr>
              <a:t> </a:t>
            </a:r>
            <a:r>
              <a:rPr lang="en-US" b="0" dirty="0">
                <a:solidFill>
                  <a:schemeClr val="tx2"/>
                </a:solidFill>
                <a:ea typeface="Osaka" pitchFamily="-1" charset="-128"/>
                <a:cs typeface="Osaka" pitchFamily="-1" charset="-128"/>
              </a:rPr>
              <a:t>on the introduction review questions.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205832" name="Rectangle 8"/>
          <p:cNvSpPr>
            <a:spLocks noGrp="1" noChangeArrowheads="1"/>
          </p:cNvSpPr>
          <p:nvPr>
            <p:ph type="body" idx="1"/>
          </p:nvPr>
        </p:nvSpPr>
        <p:spPr>
          <a:xfrm>
            <a:off x="0" y="1066800"/>
            <a:ext cx="9144000" cy="5410200"/>
          </a:xfrm>
          <a:noFill/>
          <a:ln/>
        </p:spPr>
        <p:txBody>
          <a:bodyPr/>
          <a:lstStyle/>
          <a:p>
            <a:pPr>
              <a:buFontTx/>
              <a:buNone/>
            </a:pPr>
            <a:r>
              <a:rPr lang="en-US" sz="2200">
                <a:solidFill>
                  <a:schemeClr val="folHlink"/>
                </a:solidFill>
              </a:rPr>
              <a:t>Midterm Exam</a:t>
            </a:r>
            <a:endParaRPr lang="en-US" sz="2200">
              <a:solidFill>
                <a:schemeClr val="tx2"/>
              </a:solidFill>
            </a:endParaRPr>
          </a:p>
          <a:p>
            <a:pPr>
              <a:buFontTx/>
              <a:buNone/>
            </a:pPr>
            <a:endParaRPr lang="en-US" sz="2200"/>
          </a:p>
          <a:p>
            <a:pPr>
              <a:buFontTx/>
              <a:buNone/>
            </a:pPr>
            <a:r>
              <a:rPr lang="en-US" sz="2200"/>
              <a:t>	There will be an </a:t>
            </a:r>
            <a:r>
              <a:rPr lang="en-US" sz="2200">
                <a:solidFill>
                  <a:schemeClr val="bg2"/>
                </a:solidFill>
              </a:rPr>
              <a:t>online</a:t>
            </a:r>
            <a:r>
              <a:rPr lang="en-US" sz="2200"/>
              <a:t> </a:t>
            </a:r>
            <a:r>
              <a:rPr lang="en-US" sz="2200">
                <a:solidFill>
                  <a:schemeClr val="bg2"/>
                </a:solidFill>
              </a:rPr>
              <a:t>midterm exam on 5/8/12, available through EEE</a:t>
            </a:r>
            <a:r>
              <a:rPr lang="en-US" sz="2200"/>
              <a:t>.  It will cover the material in weeks 1-5. There will be a midterm review in class 5/3/12.  Being able to answer the review questions for the relevant topics is the best way to prepare for the exam.</a:t>
            </a:r>
          </a:p>
          <a:p>
            <a:pPr>
              <a:buFontTx/>
              <a:buNone/>
            </a:pPr>
            <a:endParaRPr lang="en-US" sz="2200"/>
          </a:p>
          <a:p>
            <a:pPr>
              <a:buFontTx/>
              <a:buNone/>
            </a:pPr>
            <a:r>
              <a:rPr lang="en-US" sz="2200"/>
              <a:t>	The midterm exam will be open-note, but non-collaborative.</a:t>
            </a:r>
          </a:p>
          <a:p>
            <a:pPr>
              <a:buFontTx/>
              <a:buNone/>
            </a:pPr>
            <a:r>
              <a:rPr lang="en-US" sz="2200"/>
              <a:t>	</a:t>
            </a:r>
            <a:r>
              <a:rPr lang="en-US" sz="2200">
                <a:solidFill>
                  <a:schemeClr val="tx2"/>
                </a:solidFill>
              </a:rPr>
              <a:t>If you are found collaborating with other classmates during the midterm exam, you will receive a 0. </a:t>
            </a:r>
          </a:p>
          <a:p>
            <a:pPr>
              <a:buFontTx/>
              <a:buNone/>
            </a:pPr>
            <a:r>
              <a:rPr lang="en-US" sz="2200">
                <a:solidFill>
                  <a:schemeClr val="tx2"/>
                </a:solidFill>
              </a:rPr>
              <a:t>	</a:t>
            </a:r>
            <a:r>
              <a:rPr lang="en-US" sz="2200"/>
              <a:t>For details of the online exam policy and procedure, see the course webpage. We will also go over these during the midterm review.</a:t>
            </a:r>
          </a:p>
        </p:txBody>
      </p:sp>
      <p:sp>
        <p:nvSpPr>
          <p:cNvPr id="205834" name="Rectangle 10"/>
          <p:cNvSpPr>
            <a:spLocks noChangeArrowheads="1"/>
          </p:cNvSpPr>
          <p:nvPr/>
        </p:nvSpPr>
        <p:spPr bwMode="auto">
          <a:xfrm>
            <a:off x="304800" y="5961063"/>
            <a:ext cx="8434388" cy="336550"/>
          </a:xfrm>
          <a:prstGeom prst="rect">
            <a:avLst/>
          </a:prstGeom>
          <a:noFill/>
          <a:ln w="9525">
            <a:noFill/>
            <a:miter lim="800000"/>
            <a:headEnd/>
            <a:tailEnd/>
          </a:ln>
        </p:spPr>
        <p:txBody>
          <a:bodyPr wrap="none">
            <a:prstTxWarp prst="textNoShape">
              <a:avLst/>
            </a:prstTxWarp>
            <a:spAutoFit/>
          </a:bodyPr>
          <a:lstStyle/>
          <a:p>
            <a:r>
              <a:rPr lang="en-US" sz="1600" b="0"/>
              <a:t>http://www.socsci.uci.edu/~lpearl/courses/psych156A_2012spring/assignments.html#exams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a:xfrm>
            <a:off x="685800" y="152400"/>
            <a:ext cx="7772400" cy="1143000"/>
          </a:xfrm>
          <a:noFill/>
          <a:ln/>
        </p:spPr>
        <p:txBody>
          <a:bodyPr/>
          <a:lstStyle/>
          <a:p>
            <a:r>
              <a:rPr lang="en-US"/>
              <a:t>Administrivia</a:t>
            </a:r>
          </a:p>
        </p:txBody>
      </p:sp>
      <p:sp>
        <p:nvSpPr>
          <p:cNvPr id="206856" name="Rectangle 5"/>
          <p:cNvSpPr>
            <a:spLocks noChangeArrowheads="1"/>
          </p:cNvSpPr>
          <p:nvPr/>
        </p:nvSpPr>
        <p:spPr bwMode="auto">
          <a:xfrm>
            <a:off x="0" y="1066800"/>
            <a:ext cx="9144000" cy="541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a:solidFill>
                  <a:schemeClr val="folHlink"/>
                </a:solidFill>
                <a:ea typeface="Osaka" pitchFamily="-1" charset="-128"/>
                <a:cs typeface="Osaka" pitchFamily="-1" charset="-128"/>
              </a:rPr>
              <a:t>Final Exam</a:t>
            </a:r>
            <a:endParaRPr lang="en-US" sz="2200" b="0">
              <a:ea typeface="Osaka" pitchFamily="-1" charset="-128"/>
              <a:cs typeface="Osaka" pitchFamily="-1" charset="-128"/>
            </a:endParaRPr>
          </a:p>
          <a:p>
            <a:pPr marL="342900" indent="-342900" eaLnBrk="1" hangingPunct="1">
              <a:spcBef>
                <a:spcPct val="20000"/>
              </a:spcBef>
            </a:pPr>
            <a:r>
              <a:rPr lang="en-US" sz="2200" b="0">
                <a:ea typeface="Osaka" pitchFamily="-1" charset="-128"/>
                <a:cs typeface="Osaka" pitchFamily="-1" charset="-128"/>
              </a:rPr>
              <a:t>	There will be an </a:t>
            </a:r>
            <a:r>
              <a:rPr lang="en-US" sz="2200" b="0">
                <a:solidFill>
                  <a:schemeClr val="bg2"/>
                </a:solidFill>
                <a:ea typeface="Osaka" pitchFamily="-1" charset="-128"/>
                <a:cs typeface="Osaka" pitchFamily="-1" charset="-128"/>
              </a:rPr>
              <a:t>online final exam on 6/14/12, available through EEE.</a:t>
            </a:r>
            <a:r>
              <a:rPr lang="en-US" sz="2200" b="0">
                <a:ea typeface="Osaka" pitchFamily="-1" charset="-128"/>
                <a:cs typeface="Osaka" pitchFamily="-1" charset="-128"/>
              </a:rPr>
              <a:t> It will cover the material in weeks 1-10, with a strong focus on the material in weeks 6 - 10.  Review questions will be available for each topic covered in class, and there will be a final exam review in class on 6/7/12. Exam questions will come from the homeworks and the review questions. </a:t>
            </a:r>
          </a:p>
          <a:p>
            <a:pPr marL="342900" indent="-342900" eaLnBrk="1" hangingPunct="1">
              <a:spcBef>
                <a:spcPct val="20000"/>
              </a:spcBef>
            </a:pPr>
            <a:endParaRPr lang="en-US" sz="2200" b="0">
              <a:ea typeface="Osaka" pitchFamily="-1" charset="-128"/>
              <a:cs typeface="Osaka" pitchFamily="-1" charset="-128"/>
            </a:endParaRPr>
          </a:p>
          <a:p>
            <a:pPr marL="342900" indent="-342900" eaLnBrk="1" hangingPunct="1">
              <a:spcBef>
                <a:spcPct val="20000"/>
              </a:spcBef>
            </a:pPr>
            <a:r>
              <a:rPr lang="en-US" sz="2200" b="0">
                <a:ea typeface="Osaka" pitchFamily="-1" charset="-128"/>
                <a:cs typeface="Osaka" pitchFamily="-1" charset="-128"/>
              </a:rPr>
              <a:t>	The final exam will be open-note, but non-collaborative.</a:t>
            </a:r>
          </a:p>
          <a:p>
            <a:pPr marL="342900" indent="-342900" eaLnBrk="1" hangingPunct="1">
              <a:spcBef>
                <a:spcPct val="20000"/>
              </a:spcBef>
            </a:pPr>
            <a:r>
              <a:rPr lang="en-US" sz="2200" b="0">
                <a:solidFill>
                  <a:schemeClr val="tx2"/>
                </a:solidFill>
                <a:ea typeface="Osaka" pitchFamily="-1" charset="-128"/>
                <a:cs typeface="Osaka" pitchFamily="-1" charset="-128"/>
              </a:rPr>
              <a:t>	If you are found collaborating with other classmates during the final exam, you will receive a 0. </a:t>
            </a:r>
          </a:p>
          <a:p>
            <a:pPr marL="342900" indent="-342900" eaLnBrk="1" hangingPunct="1">
              <a:spcBef>
                <a:spcPct val="20000"/>
              </a:spcBef>
            </a:pPr>
            <a:r>
              <a:rPr lang="en-US" sz="2200" b="0">
                <a:ea typeface="Osaka" pitchFamily="-1" charset="-128"/>
                <a:cs typeface="Osaka" pitchFamily="-1" charset="-128"/>
              </a:rPr>
              <a:t>	For details of the online exam policy and procedure, see the course webpage. We will also go over these during the final review.</a:t>
            </a:r>
          </a:p>
        </p:txBody>
      </p:sp>
      <p:sp>
        <p:nvSpPr>
          <p:cNvPr id="206857" name="Rectangle 9"/>
          <p:cNvSpPr>
            <a:spLocks noChangeArrowheads="1"/>
          </p:cNvSpPr>
          <p:nvPr/>
        </p:nvSpPr>
        <p:spPr bwMode="auto">
          <a:xfrm>
            <a:off x="304800" y="6019800"/>
            <a:ext cx="8434388" cy="336550"/>
          </a:xfrm>
          <a:prstGeom prst="rect">
            <a:avLst/>
          </a:prstGeom>
          <a:noFill/>
          <a:ln w="9525">
            <a:noFill/>
            <a:miter lim="800000"/>
            <a:headEnd/>
            <a:tailEnd/>
          </a:ln>
        </p:spPr>
        <p:txBody>
          <a:bodyPr wrap="none">
            <a:prstTxWarp prst="textNoShape">
              <a:avLst/>
            </a:prstTxWarp>
            <a:spAutoFit/>
          </a:bodyPr>
          <a:lstStyle/>
          <a:p>
            <a:r>
              <a:rPr lang="en-US" sz="1600" b="0"/>
              <a:t>http://www.socsci.uci.edu/~lpearl/courses/psych156A_2012spring/assignments.html#exams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2418</TotalTime>
  <Words>4530</Words>
  <Application>Microsoft Macintosh PowerPoint</Application>
  <PresentationFormat>On-screen Show (4:3)</PresentationFormat>
  <Paragraphs>672</Paragraphs>
  <Slides>70</Slides>
  <Notes>69</Notes>
  <HiddenSlides>0</HiddenSlides>
  <MMClips>1</MMClips>
  <ScaleCrop>false</ScaleCrop>
  <HeadingPairs>
    <vt:vector size="4" baseType="variant">
      <vt:variant>
        <vt:lpstr>Design Template</vt:lpstr>
      </vt:variant>
      <vt:variant>
        <vt:i4>1</vt:i4>
      </vt:variant>
      <vt:variant>
        <vt:lpstr>Slide Titles</vt:lpstr>
      </vt:variant>
      <vt:variant>
        <vt:i4>70</vt:i4>
      </vt:variant>
    </vt:vector>
  </HeadingPairs>
  <TitlesOfParts>
    <vt:vector size="71" baseType="lpstr">
      <vt:lpstr>Blank Presentation</vt:lpstr>
      <vt:lpstr>Psych 156A/ Ling 150: Acquisition of Language II</vt:lpstr>
      <vt:lpstr>Administrivia</vt:lpstr>
      <vt:lpstr>Administrivia</vt:lpstr>
      <vt:lpstr>Administrivia</vt:lpstr>
      <vt:lpstr>Administrivia</vt:lpstr>
      <vt:lpstr>Administrivia</vt:lpstr>
      <vt:lpstr>Administrivia</vt:lpstr>
      <vt:lpstr>Administrivia</vt:lpstr>
      <vt:lpstr>Administrivia</vt:lpstr>
      <vt:lpstr>Administrivia</vt:lpstr>
      <vt:lpstr>Administrivia</vt:lpstr>
      <vt:lpstr>Administrivia</vt:lpstr>
      <vt:lpstr>Slide 13</vt:lpstr>
      <vt:lpstr>Language is Special</vt:lpstr>
      <vt:lpstr>Knowledge of Language</vt:lpstr>
      <vt:lpstr>The mystery of language acquisition</vt:lpstr>
      <vt:lpstr>Slide 17</vt:lpstr>
      <vt:lpstr>Language is Special</vt:lpstr>
      <vt:lpstr>Language is Special</vt:lpstr>
      <vt:lpstr>About Language</vt:lpstr>
      <vt:lpstr>About Language</vt:lpstr>
      <vt:lpstr>About Language</vt:lpstr>
      <vt:lpstr>About Language</vt:lpstr>
      <vt:lpstr>About Language</vt:lpstr>
      <vt:lpstr>About Language</vt:lpstr>
      <vt:lpstr>Some Terminology</vt:lpstr>
      <vt:lpstr>Some Terminology</vt:lpstr>
      <vt:lpstr>Kids Do Amazing Things</vt:lpstr>
      <vt:lpstr>A learning analogy: Set</vt:lpstr>
      <vt:lpstr>A learning analogy: Set</vt:lpstr>
      <vt:lpstr>A learning analogy: Set</vt:lpstr>
      <vt:lpstr>A learning analogy: Set</vt:lpstr>
      <vt:lpstr>A learning analogy: Set</vt:lpstr>
      <vt:lpstr>A learning analogy: Set</vt:lpstr>
      <vt:lpstr>A learning analogy: Set</vt:lpstr>
      <vt:lpstr>A learning analogy: Set</vt:lpstr>
      <vt:lpstr>A learning analogy: Set</vt:lpstr>
      <vt:lpstr>A learning analogy: Set</vt:lpstr>
      <vt:lpstr>A learning analogy: Set</vt:lpstr>
      <vt:lpstr>A learning analogy: Set</vt:lpstr>
      <vt:lpstr>The Grammar of Set</vt:lpstr>
      <vt:lpstr>Back to Kids &amp; Language</vt:lpstr>
      <vt:lpstr>How do we know they’re not only imitating  or being taught?</vt:lpstr>
      <vt:lpstr>How do we know they’re not only imitating  or being taught?</vt:lpstr>
      <vt:lpstr>How do we know they’re not only imitating  or being taught?</vt:lpstr>
      <vt:lpstr>How do we know they’re not only imitating  or being taught?</vt:lpstr>
      <vt:lpstr>Knowledge of Language &amp;  Hidden Rules</vt:lpstr>
      <vt:lpstr>Slide 48</vt:lpstr>
      <vt:lpstr>Knowledge of Language &amp;  Hidden Rules</vt:lpstr>
      <vt:lpstr>Knowledge of Language &amp;  Hidden Rules</vt:lpstr>
      <vt:lpstr>Knowledge of Language &amp;  Hidden Rules</vt:lpstr>
      <vt:lpstr>Knowledge of Language &amp;  Hidden Rules</vt:lpstr>
      <vt:lpstr>Knowledge of Language &amp;  Hidden Rules</vt:lpstr>
      <vt:lpstr>Knowledge of Language &amp;  Hidden Rules</vt:lpstr>
      <vt:lpstr>Linguistic productivity means we need rules</vt:lpstr>
      <vt:lpstr>Linguistic infinity</vt:lpstr>
      <vt:lpstr>  Linguistic creativity</vt:lpstr>
      <vt:lpstr>Linguistic infinity</vt:lpstr>
      <vt:lpstr>The argument for mental grammar</vt:lpstr>
      <vt:lpstr>Linguistic productivity means we need rules</vt:lpstr>
      <vt:lpstr>Phonemes</vt:lpstr>
      <vt:lpstr>Structure permits creativity</vt:lpstr>
      <vt:lpstr>Morphemes</vt:lpstr>
      <vt:lpstr>Structure permits creativity</vt:lpstr>
      <vt:lpstr>Compounding</vt:lpstr>
      <vt:lpstr>Derivational morphemes</vt:lpstr>
      <vt:lpstr>Inflectional morphemes</vt:lpstr>
      <vt:lpstr>Structure permits creativity</vt:lpstr>
      <vt:lpstr>Recap</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312</cp:revision>
  <dcterms:created xsi:type="dcterms:W3CDTF">2012-03-30T20:36:33Z</dcterms:created>
  <dcterms:modified xsi:type="dcterms:W3CDTF">2012-03-30T20:37:07Z</dcterms:modified>
</cp:coreProperties>
</file>