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46"/>
  </p:notesMasterIdLst>
  <p:sldIdLst>
    <p:sldId id="256" r:id="rId2"/>
    <p:sldId id="258" r:id="rId3"/>
    <p:sldId id="308" r:id="rId4"/>
    <p:sldId id="281" r:id="rId5"/>
    <p:sldId id="282" r:id="rId6"/>
    <p:sldId id="28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11" r:id="rId17"/>
    <p:sldId id="303" r:id="rId18"/>
    <p:sldId id="304" r:id="rId19"/>
    <p:sldId id="305" r:id="rId20"/>
    <p:sldId id="285" r:id="rId21"/>
    <p:sldId id="306" r:id="rId22"/>
    <p:sldId id="307" r:id="rId23"/>
    <p:sldId id="286" r:id="rId24"/>
    <p:sldId id="309" r:id="rId25"/>
    <p:sldId id="279" r:id="rId26"/>
    <p:sldId id="280" r:id="rId27"/>
    <p:sldId id="269" r:id="rId28"/>
    <p:sldId id="270" r:id="rId29"/>
    <p:sldId id="271" r:id="rId30"/>
    <p:sldId id="268" r:id="rId31"/>
    <p:sldId id="272" r:id="rId32"/>
    <p:sldId id="259" r:id="rId33"/>
    <p:sldId id="273" r:id="rId34"/>
    <p:sldId id="274" r:id="rId35"/>
    <p:sldId id="260" r:id="rId36"/>
    <p:sldId id="275" r:id="rId37"/>
    <p:sldId id="278" r:id="rId38"/>
    <p:sldId id="261" r:id="rId39"/>
    <p:sldId id="276" r:id="rId40"/>
    <p:sldId id="266" r:id="rId41"/>
    <p:sldId id="263" r:id="rId42"/>
    <p:sldId id="267" r:id="rId43"/>
    <p:sldId id="264" r:id="rId44"/>
    <p:sldId id="277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9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1" d="100"/>
          <a:sy n="71" d="100"/>
        </p:scale>
        <p:origin x="-10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94C4D07-D247-8746-BE38-B178287B2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9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91E99-AFF5-494C-9F71-72F2012B75D0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16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19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20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21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22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23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24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91E99-AFF5-494C-9F71-72F2012B75D0}" type="slidenum">
              <a:rPr lang="en-US"/>
              <a:pPr/>
              <a:t>25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26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27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28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29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30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31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32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33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34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35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36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37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38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39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40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41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42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43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44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6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9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5F90B9-41A4-BD4F-BB6A-A9CC2E9424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CC8614-A700-AE46-BBD6-BCE8A059D5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09B833-D3CE-644A-9110-E76BDDBC4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240D8B-D153-7242-87F4-85C0E6F57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1F56C7-7B37-6A4D-BA9F-039C4728CE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40C75F-0AD7-CB49-A0A7-6647D994C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E11F5B-D08C-DA42-8011-D9AA47E3D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85EB01-D572-CF48-BD9F-EB36C648E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18CAA7-E356-6D45-888A-1F302F8A0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ADD50D-91A3-4C4B-B940-E17D709E3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2DD54E-7D2C-2045-9C7C-813FDC74C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a typeface="+mn-ea"/>
                <a:cs typeface="+mn-cs"/>
              </a:defRPr>
            </a:lvl1pPr>
          </a:lstStyle>
          <a:p>
            <a:fld id="{13FF1AF7-CDCD-CC48-8E20-B6E96BF07A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9144000" cy="1143000"/>
          </a:xfrm>
        </p:spPr>
        <p:txBody>
          <a:bodyPr/>
          <a:lstStyle/>
          <a:p>
            <a:r>
              <a:rPr lang="en-US" sz="4000" dirty="0"/>
              <a:t>Psych 156A/ Ling 150:</a:t>
            </a:r>
            <a:br>
              <a:rPr lang="en-US" sz="4000" dirty="0"/>
            </a:br>
            <a:r>
              <a:rPr lang="en-US" sz="4000" dirty="0"/>
              <a:t>Acquisition of Language II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8229600" cy="1752600"/>
          </a:xfrm>
        </p:spPr>
        <p:txBody>
          <a:bodyPr/>
          <a:lstStyle/>
          <a:p>
            <a:r>
              <a:rPr lang="en-US" dirty="0" smtClean="0"/>
              <a:t>6/7</a:t>
            </a:r>
            <a:r>
              <a:rPr lang="en-US" dirty="0" smtClean="0"/>
              <a:t>/2012</a:t>
            </a:r>
            <a:endParaRPr lang="en-US" dirty="0"/>
          </a:p>
          <a:p>
            <a:r>
              <a:rPr lang="en-US" dirty="0" smtClean="0"/>
              <a:t>Final Exam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Bayesian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1"/>
          <p:cNvSpPr/>
          <p:nvPr/>
        </p:nvSpPr>
        <p:spPr bwMode="auto">
          <a:xfrm>
            <a:off x="304800" y="1447800"/>
            <a:ext cx="4270375" cy="2743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56124" y="1905000"/>
            <a:ext cx="2974975" cy="2057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1787899" cy="1295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540" y="274680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1   2  </a:t>
            </a:r>
          </a:p>
          <a:p>
            <a:r>
              <a:rPr lang="en-US" dirty="0" smtClean="0"/>
              <a:t>3   4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375" y="233130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  8  </a:t>
            </a:r>
          </a:p>
          <a:p>
            <a:r>
              <a:rPr lang="en-US" dirty="0"/>
              <a:t>9</a:t>
            </a:r>
            <a:r>
              <a:rPr lang="en-US" dirty="0" smtClean="0"/>
              <a:t>   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27528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2140" y="342423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70940" y="1496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8787" y="141555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042740" y="1581834"/>
            <a:ext cx="425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 = 1, 3, 2, 6, 4,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724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P(D|C) = P(1|C) * P(3|C) * P(2|C) * P(6|C) * P(4|C) * P(3|C)</a:t>
            </a:r>
          </a:p>
          <a:p>
            <a:r>
              <a:rPr lang="en-US" dirty="0"/>
              <a:t>	 </a:t>
            </a:r>
            <a:r>
              <a:rPr lang="en-US" dirty="0" smtClean="0"/>
              <a:t>= 1/10 * 1/10 * 1/10 * 1/10 * 1/10 * 1/10 * 1/10</a:t>
            </a:r>
          </a:p>
          <a:p>
            <a:r>
              <a:rPr lang="en-US" dirty="0"/>
              <a:t>	</a:t>
            </a:r>
            <a:r>
              <a:rPr lang="en-US" dirty="0" smtClean="0"/>
              <a:t> = 1/(10^5) = 1/100000 = .00001</a:t>
            </a:r>
          </a:p>
        </p:txBody>
      </p:sp>
    </p:spTree>
    <p:extLst>
      <p:ext uri="{BB962C8B-B14F-4D97-AF65-F5344CB8AC3E}">
        <p14:creationId xmlns:p14="http://schemas.microsoft.com/office/powerpoint/2010/main" val="350618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Bayesian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1"/>
          <p:cNvSpPr/>
          <p:nvPr/>
        </p:nvSpPr>
        <p:spPr bwMode="auto">
          <a:xfrm>
            <a:off x="304800" y="1447800"/>
            <a:ext cx="4270375" cy="2743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56124" y="1905000"/>
            <a:ext cx="2974975" cy="2057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1787899" cy="1295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540" y="274680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1   2  </a:t>
            </a:r>
          </a:p>
          <a:p>
            <a:r>
              <a:rPr lang="en-US" dirty="0" smtClean="0"/>
              <a:t>3   4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375" y="233130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  8  </a:t>
            </a:r>
          </a:p>
          <a:p>
            <a:r>
              <a:rPr lang="en-US" dirty="0"/>
              <a:t>9</a:t>
            </a:r>
            <a:r>
              <a:rPr lang="en-US" dirty="0" smtClean="0"/>
              <a:t>   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27528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2140" y="342423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70940" y="1496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8787" y="141555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042740" y="1581834"/>
            <a:ext cx="425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 = 1, 3, 2, 6, 4,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724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P(D|A) = 0	P(D|B) = .0001286		P(D|C) = .00001</a:t>
            </a:r>
          </a:p>
          <a:p>
            <a:r>
              <a:rPr lang="en-US" dirty="0" smtClean="0"/>
              <a:t>P(A) = 1/3	P(B) = 1/3			P(C) = 1/3</a:t>
            </a:r>
          </a:p>
          <a:p>
            <a:endParaRPr lang="en-US" dirty="0"/>
          </a:p>
          <a:p>
            <a:r>
              <a:rPr lang="en-US" dirty="0" smtClean="0"/>
              <a:t>P(D) = 0*1/3 + .0001286*1/3 + .00001*1/3</a:t>
            </a:r>
          </a:p>
          <a:p>
            <a:r>
              <a:rPr lang="en-US" dirty="0"/>
              <a:t>	</a:t>
            </a:r>
            <a:r>
              <a:rPr lang="en-US" dirty="0" smtClean="0"/>
              <a:t>= .0000462</a:t>
            </a:r>
          </a:p>
        </p:txBody>
      </p:sp>
    </p:spTree>
    <p:extLst>
      <p:ext uri="{BB962C8B-B14F-4D97-AF65-F5344CB8AC3E}">
        <p14:creationId xmlns:p14="http://schemas.microsoft.com/office/powerpoint/2010/main" val="235419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Bayesian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1"/>
          <p:cNvSpPr/>
          <p:nvPr/>
        </p:nvSpPr>
        <p:spPr bwMode="auto">
          <a:xfrm>
            <a:off x="304800" y="1447800"/>
            <a:ext cx="4270375" cy="2743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56124" y="1905000"/>
            <a:ext cx="2974975" cy="2057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1787899" cy="1295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540" y="274680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1   2  </a:t>
            </a:r>
          </a:p>
          <a:p>
            <a:r>
              <a:rPr lang="en-US" dirty="0" smtClean="0"/>
              <a:t>3   4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375" y="233130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  8  </a:t>
            </a:r>
          </a:p>
          <a:p>
            <a:r>
              <a:rPr lang="en-US" dirty="0"/>
              <a:t>9</a:t>
            </a:r>
            <a:r>
              <a:rPr lang="en-US" dirty="0" smtClean="0"/>
              <a:t>   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27528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2140" y="342423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70940" y="1496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8787" y="141555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042740" y="1581834"/>
            <a:ext cx="425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 = 1, 3, 2, 6, 4,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343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P(D|A) = 0	P(D|B) = .0001286		P(D|C) = .00001</a:t>
            </a:r>
          </a:p>
          <a:p>
            <a:r>
              <a:rPr lang="en-US" dirty="0" smtClean="0"/>
              <a:t>P(A) = 1/3	P(B) = 1/3			P(C) = 1/3</a:t>
            </a:r>
            <a:endParaRPr lang="en-US" dirty="0"/>
          </a:p>
          <a:p>
            <a:r>
              <a:rPr lang="en-US" dirty="0" smtClean="0"/>
              <a:t>P(D) = .0000462</a:t>
            </a:r>
          </a:p>
          <a:p>
            <a:endParaRPr lang="en-US" dirty="0"/>
          </a:p>
          <a:p>
            <a:r>
              <a:rPr lang="en-US" dirty="0" smtClean="0"/>
              <a:t>P(A|D) = 0 * 1/3 / .0000462 = 0</a:t>
            </a:r>
          </a:p>
        </p:txBody>
      </p:sp>
    </p:spTree>
    <p:extLst>
      <p:ext uri="{BB962C8B-B14F-4D97-AF65-F5344CB8AC3E}">
        <p14:creationId xmlns:p14="http://schemas.microsoft.com/office/powerpoint/2010/main" val="16775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Bayesian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1"/>
          <p:cNvSpPr/>
          <p:nvPr/>
        </p:nvSpPr>
        <p:spPr bwMode="auto">
          <a:xfrm>
            <a:off x="304800" y="1447800"/>
            <a:ext cx="4270375" cy="2743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56124" y="1905000"/>
            <a:ext cx="2974975" cy="2057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1787899" cy="1295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540" y="274680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1   2  </a:t>
            </a:r>
          </a:p>
          <a:p>
            <a:r>
              <a:rPr lang="en-US" dirty="0" smtClean="0"/>
              <a:t>3   4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375" y="233130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  8  </a:t>
            </a:r>
          </a:p>
          <a:p>
            <a:r>
              <a:rPr lang="en-US" dirty="0"/>
              <a:t>9</a:t>
            </a:r>
            <a:r>
              <a:rPr lang="en-US" dirty="0" smtClean="0"/>
              <a:t>   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27528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2140" y="342423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70940" y="1496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8787" y="141555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042740" y="1581834"/>
            <a:ext cx="425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 = 1, 3, 2, 6, 4,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343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P(D|A) = 0	P(D|B) = .0001286		P(D|C) = .00001</a:t>
            </a:r>
          </a:p>
          <a:p>
            <a:r>
              <a:rPr lang="en-US" dirty="0" smtClean="0"/>
              <a:t>P(A) = 1/3	P(B) = 1/3			P(C) = 1/3</a:t>
            </a:r>
            <a:endParaRPr lang="en-US" dirty="0"/>
          </a:p>
          <a:p>
            <a:r>
              <a:rPr lang="en-US" dirty="0" smtClean="0"/>
              <a:t>P(D) = .0000462</a:t>
            </a:r>
          </a:p>
          <a:p>
            <a:endParaRPr lang="en-US" dirty="0"/>
          </a:p>
          <a:p>
            <a:r>
              <a:rPr lang="en-US" dirty="0" smtClean="0"/>
              <a:t>P(B|D) = .0001286 * 1/3 / .0000462 = .9278</a:t>
            </a:r>
          </a:p>
        </p:txBody>
      </p:sp>
    </p:spTree>
    <p:extLst>
      <p:ext uri="{BB962C8B-B14F-4D97-AF65-F5344CB8AC3E}">
        <p14:creationId xmlns:p14="http://schemas.microsoft.com/office/powerpoint/2010/main" val="108350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Bayesian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1"/>
          <p:cNvSpPr/>
          <p:nvPr/>
        </p:nvSpPr>
        <p:spPr bwMode="auto">
          <a:xfrm>
            <a:off x="304800" y="1447800"/>
            <a:ext cx="4270375" cy="2743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56124" y="1905000"/>
            <a:ext cx="2974975" cy="2057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1787899" cy="1295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540" y="274680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1   2  </a:t>
            </a:r>
          </a:p>
          <a:p>
            <a:r>
              <a:rPr lang="en-US" dirty="0" smtClean="0"/>
              <a:t>3   4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375" y="233130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  8  </a:t>
            </a:r>
          </a:p>
          <a:p>
            <a:r>
              <a:rPr lang="en-US" dirty="0"/>
              <a:t>9</a:t>
            </a:r>
            <a:r>
              <a:rPr lang="en-US" dirty="0" smtClean="0"/>
              <a:t>   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27528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2140" y="342423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70940" y="1496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8787" y="141555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042740" y="1581834"/>
            <a:ext cx="425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 = 1, 3, 2, 6, 4,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3434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P(D|A) = 0	P(D|B) = .0001286		P(D|C) = .00001</a:t>
            </a:r>
          </a:p>
          <a:p>
            <a:r>
              <a:rPr lang="en-US" dirty="0" smtClean="0"/>
              <a:t>P(A) = 1/3	P(B) = 1/3			P(C) = 1/3</a:t>
            </a:r>
            <a:endParaRPr lang="en-US" dirty="0"/>
          </a:p>
          <a:p>
            <a:r>
              <a:rPr lang="en-US" dirty="0" smtClean="0"/>
              <a:t>P(D) = .0000462</a:t>
            </a:r>
          </a:p>
          <a:p>
            <a:endParaRPr lang="en-US" dirty="0" smtClean="0"/>
          </a:p>
          <a:p>
            <a:r>
              <a:rPr lang="en-US" dirty="0"/>
              <a:t>P(B|D) = .0001286 * 1/3 / .0000462 = .9278</a:t>
            </a:r>
          </a:p>
          <a:p>
            <a:r>
              <a:rPr lang="en-US" dirty="0" smtClean="0"/>
              <a:t>P(C|D) = .00001 * 1/3 / .0000462 = .07215</a:t>
            </a:r>
          </a:p>
        </p:txBody>
      </p:sp>
    </p:spTree>
    <p:extLst>
      <p:ext uri="{BB962C8B-B14F-4D97-AF65-F5344CB8AC3E}">
        <p14:creationId xmlns:p14="http://schemas.microsoft.com/office/powerpoint/2010/main" val="177877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Bayesian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1"/>
          <p:cNvSpPr/>
          <p:nvPr/>
        </p:nvSpPr>
        <p:spPr bwMode="auto">
          <a:xfrm>
            <a:off x="304800" y="1447800"/>
            <a:ext cx="4270375" cy="2743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56124" y="1905000"/>
            <a:ext cx="2974975" cy="2057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1787899" cy="1295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540" y="274680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1   2  </a:t>
            </a:r>
          </a:p>
          <a:p>
            <a:r>
              <a:rPr lang="en-US" dirty="0" smtClean="0"/>
              <a:t>3   4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375" y="233130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  8  </a:t>
            </a:r>
          </a:p>
          <a:p>
            <a:r>
              <a:rPr lang="en-US" dirty="0"/>
              <a:t>9</a:t>
            </a:r>
            <a:r>
              <a:rPr lang="en-US" dirty="0" smtClean="0"/>
              <a:t>   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27528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2140" y="342423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70940" y="1496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8787" y="141555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042740" y="1581834"/>
            <a:ext cx="42536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 = 7</a:t>
            </a:r>
          </a:p>
          <a:p>
            <a:r>
              <a:rPr lang="en-US" sz="3600" dirty="0" smtClean="0"/>
              <a:t>But… you already saw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343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P(H|2) for each hypothesis</a:t>
            </a:r>
          </a:p>
          <a:p>
            <a:r>
              <a:rPr lang="en-US" dirty="0" smtClean="0"/>
              <a:t>P(A|2) = 15/31	P(B|2) = 10/31	P(C|2) = 6/31</a:t>
            </a:r>
          </a:p>
          <a:p>
            <a:endParaRPr lang="en-US" dirty="0"/>
          </a:p>
          <a:p>
            <a:r>
              <a:rPr lang="en-US" dirty="0" smtClean="0"/>
              <a:t>Use these posteriors as the new prior for the new </a:t>
            </a:r>
            <a:r>
              <a:rPr lang="en-US" dirty="0" err="1" smtClean="0"/>
              <a:t>datapoint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215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Bayesian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1"/>
          <p:cNvSpPr/>
          <p:nvPr/>
        </p:nvSpPr>
        <p:spPr bwMode="auto">
          <a:xfrm>
            <a:off x="304800" y="1447800"/>
            <a:ext cx="4270375" cy="2743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56124" y="1905000"/>
            <a:ext cx="2974975" cy="2057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1787899" cy="1295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540" y="274680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1   2  </a:t>
            </a:r>
          </a:p>
          <a:p>
            <a:r>
              <a:rPr lang="en-US" dirty="0" smtClean="0"/>
              <a:t>3   4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375" y="233130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  8  </a:t>
            </a:r>
          </a:p>
          <a:p>
            <a:r>
              <a:rPr lang="en-US" dirty="0"/>
              <a:t>9</a:t>
            </a:r>
            <a:r>
              <a:rPr lang="en-US" dirty="0" smtClean="0"/>
              <a:t>   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27528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2140" y="342423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70940" y="1496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8787" y="141555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042740" y="1581834"/>
            <a:ext cx="42536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 = 7</a:t>
            </a:r>
          </a:p>
          <a:p>
            <a:r>
              <a:rPr lang="en-US" sz="3600" dirty="0" smtClean="0"/>
              <a:t>But… you already saw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343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P(A|2) = P(2|A) * P(A) / P(D)</a:t>
            </a:r>
          </a:p>
          <a:p>
            <a:r>
              <a:rPr lang="en-US" dirty="0"/>
              <a:t>	</a:t>
            </a:r>
            <a:r>
              <a:rPr lang="en-US" dirty="0" smtClean="0"/>
              <a:t>= (¼ * 1/3 ) / (31/180) = 15/31</a:t>
            </a:r>
            <a:endParaRPr lang="en-US" dirty="0"/>
          </a:p>
          <a:p>
            <a:r>
              <a:rPr lang="en-US" dirty="0" smtClean="0"/>
              <a:t>P(B|2) = P(2|B) * P(B) / P(D)</a:t>
            </a:r>
          </a:p>
          <a:p>
            <a:r>
              <a:rPr lang="en-US" dirty="0"/>
              <a:t>	</a:t>
            </a:r>
            <a:r>
              <a:rPr lang="en-US" dirty="0" smtClean="0"/>
              <a:t>= (1/6 * 1/3 ) / (31/180) = 10/31</a:t>
            </a:r>
          </a:p>
          <a:p>
            <a:r>
              <a:rPr lang="en-US" dirty="0" smtClean="0"/>
              <a:t>P(C|2) = P(2|C) * P(C) / P(D)</a:t>
            </a:r>
          </a:p>
          <a:p>
            <a:r>
              <a:rPr lang="en-US" dirty="0"/>
              <a:t>	</a:t>
            </a:r>
            <a:r>
              <a:rPr lang="en-US" dirty="0" smtClean="0"/>
              <a:t>= (1/10 * 1/3 ) / (31/180) = 6/31</a:t>
            </a:r>
          </a:p>
          <a:p>
            <a:r>
              <a:rPr lang="en-US" dirty="0" smtClean="0"/>
              <a:t>P(D) = (1/4 * 1/3) + (1/6 * 1/3) + (1/10 * 1/3) = 31/180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277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Bayesian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1"/>
          <p:cNvSpPr/>
          <p:nvPr/>
        </p:nvSpPr>
        <p:spPr bwMode="auto">
          <a:xfrm>
            <a:off x="304800" y="1447800"/>
            <a:ext cx="4270375" cy="2743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56124" y="1905000"/>
            <a:ext cx="2974975" cy="2057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1787899" cy="1295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540" y="274680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1   2  </a:t>
            </a:r>
          </a:p>
          <a:p>
            <a:r>
              <a:rPr lang="en-US" dirty="0" smtClean="0"/>
              <a:t>3   4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375" y="233130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  8  </a:t>
            </a:r>
          </a:p>
          <a:p>
            <a:r>
              <a:rPr lang="en-US" dirty="0"/>
              <a:t>9</a:t>
            </a:r>
            <a:r>
              <a:rPr lang="en-US" dirty="0" smtClean="0"/>
              <a:t>   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27528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2140" y="342423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70940" y="1496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8787" y="141555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042740" y="1581834"/>
            <a:ext cx="42536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 = 7</a:t>
            </a:r>
          </a:p>
          <a:p>
            <a:r>
              <a:rPr lang="en-US" sz="3600" dirty="0" smtClean="0"/>
              <a:t>But… you already saw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343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P(A|2) = 15/31	P(B|2) = 10/31	P(C|2) = 6/31</a:t>
            </a:r>
          </a:p>
          <a:p>
            <a:endParaRPr lang="en-US" dirty="0" smtClean="0"/>
          </a:p>
          <a:p>
            <a:r>
              <a:rPr lang="en-US" dirty="0" smtClean="0"/>
              <a:t>P(A|7,2) = P(7|A) * P(A|2) / P(D)</a:t>
            </a:r>
          </a:p>
          <a:p>
            <a:r>
              <a:rPr lang="en-US" dirty="0"/>
              <a:t>	</a:t>
            </a:r>
            <a:r>
              <a:rPr lang="en-US" dirty="0" smtClean="0"/>
              <a:t>    = 0 * 15/31 / P(D)</a:t>
            </a:r>
          </a:p>
          <a:p>
            <a:r>
              <a:rPr lang="en-US" dirty="0"/>
              <a:t>	 </a:t>
            </a:r>
            <a:r>
              <a:rPr lang="en-US" dirty="0" smtClean="0"/>
              <a:t>  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05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Bayesian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1"/>
          <p:cNvSpPr/>
          <p:nvPr/>
        </p:nvSpPr>
        <p:spPr bwMode="auto">
          <a:xfrm>
            <a:off x="304800" y="1447800"/>
            <a:ext cx="4270375" cy="2743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56124" y="1905000"/>
            <a:ext cx="2974975" cy="2057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1787899" cy="1295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540" y="274680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1   2  </a:t>
            </a:r>
          </a:p>
          <a:p>
            <a:r>
              <a:rPr lang="en-US" dirty="0" smtClean="0"/>
              <a:t>3   4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375" y="233130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  8  </a:t>
            </a:r>
          </a:p>
          <a:p>
            <a:r>
              <a:rPr lang="en-US" dirty="0"/>
              <a:t>9</a:t>
            </a:r>
            <a:r>
              <a:rPr lang="en-US" dirty="0" smtClean="0"/>
              <a:t>   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27528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2140" y="342423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70940" y="1496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8787" y="141555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042740" y="1581834"/>
            <a:ext cx="42536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 = 7</a:t>
            </a:r>
          </a:p>
          <a:p>
            <a:r>
              <a:rPr lang="en-US" sz="3600" dirty="0" smtClean="0"/>
              <a:t>But… you already saw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343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P(A|2) = 15/31	P(B|2) = 10/31	P(C|2) = 6/31</a:t>
            </a:r>
          </a:p>
          <a:p>
            <a:endParaRPr lang="en-US" dirty="0" smtClean="0"/>
          </a:p>
          <a:p>
            <a:r>
              <a:rPr lang="en-US" dirty="0" smtClean="0"/>
              <a:t>P(B|7,2) = P(7|B) * P(B|2) / P(D)</a:t>
            </a:r>
          </a:p>
          <a:p>
            <a:r>
              <a:rPr lang="en-US" dirty="0"/>
              <a:t>	</a:t>
            </a:r>
            <a:r>
              <a:rPr lang="en-US" dirty="0" smtClean="0"/>
              <a:t>    = 0 * 10/31 / P(D)</a:t>
            </a:r>
          </a:p>
          <a:p>
            <a:r>
              <a:rPr lang="en-US" dirty="0"/>
              <a:t>	 </a:t>
            </a:r>
            <a:r>
              <a:rPr lang="en-US" dirty="0" smtClean="0"/>
              <a:t>  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Bayesian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1"/>
          <p:cNvSpPr/>
          <p:nvPr/>
        </p:nvSpPr>
        <p:spPr bwMode="auto">
          <a:xfrm>
            <a:off x="304800" y="1447800"/>
            <a:ext cx="4270375" cy="2743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56124" y="1905000"/>
            <a:ext cx="2974975" cy="2057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1787899" cy="1295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540" y="274680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1   2  </a:t>
            </a:r>
          </a:p>
          <a:p>
            <a:r>
              <a:rPr lang="en-US" dirty="0" smtClean="0"/>
              <a:t>3   4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375" y="233130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  8  </a:t>
            </a:r>
          </a:p>
          <a:p>
            <a:r>
              <a:rPr lang="en-US" dirty="0"/>
              <a:t>9</a:t>
            </a:r>
            <a:r>
              <a:rPr lang="en-US" dirty="0" smtClean="0"/>
              <a:t>   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27528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2140" y="342423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70940" y="1496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8787" y="141555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042740" y="1581834"/>
            <a:ext cx="42536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 = 7</a:t>
            </a:r>
          </a:p>
          <a:p>
            <a:r>
              <a:rPr lang="en-US" sz="3600" dirty="0" smtClean="0"/>
              <a:t>But… you already saw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3434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P(A|2) = 15/31	P(B|2) = 10/31	P(C|2) = 6/31</a:t>
            </a:r>
          </a:p>
          <a:p>
            <a:endParaRPr lang="en-US" dirty="0" smtClean="0"/>
          </a:p>
          <a:p>
            <a:r>
              <a:rPr lang="en-US" dirty="0" smtClean="0"/>
              <a:t>P(C|7,2) = P(7|C) * P(C|2) / P(D)</a:t>
            </a:r>
          </a:p>
          <a:p>
            <a:r>
              <a:rPr lang="en-US" dirty="0"/>
              <a:t>	</a:t>
            </a:r>
            <a:r>
              <a:rPr lang="en-US" dirty="0" smtClean="0"/>
              <a:t>    = 1/10 * 6/31 / P(D)</a:t>
            </a:r>
          </a:p>
          <a:p>
            <a:r>
              <a:rPr lang="en-US" dirty="0"/>
              <a:t>	 </a:t>
            </a:r>
            <a:r>
              <a:rPr lang="en-US" dirty="0" smtClean="0"/>
              <a:t>   = 1/10 * 6/31 / (1/10 * 6/31 + 0 + 0)</a:t>
            </a:r>
          </a:p>
          <a:p>
            <a:r>
              <a:rPr lang="en-US" dirty="0"/>
              <a:t>	 </a:t>
            </a:r>
            <a:r>
              <a:rPr lang="en-US" dirty="0" smtClean="0"/>
              <a:t>  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Final Exam: 6/14/2012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1:30 – 3:30pm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	HH178 (this room)   OR   SBSG G241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We will be holding office hours next week at our normal times</a:t>
            </a:r>
            <a:endParaRPr lang="en-US" sz="2400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2382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Review Questions: Structure</a:t>
            </a:r>
          </a:p>
          <a:p>
            <a:pPr>
              <a:buFontTx/>
              <a:buNone/>
            </a:pPr>
            <a:r>
              <a:rPr lang="en-US" sz="2400" dirty="0" smtClean="0"/>
              <a:t>Question #10:</a:t>
            </a:r>
          </a:p>
          <a:p>
            <a:pPr>
              <a:buFontTx/>
              <a:buNone/>
            </a:pPr>
            <a:r>
              <a:rPr lang="en-US" sz="2400" dirty="0" smtClean="0"/>
              <a:t>Suppose we have a parameter Q, we don’t know what structures match that parameter though. </a:t>
            </a:r>
            <a:r>
              <a:rPr lang="en-US" sz="2400" dirty="0" smtClean="0"/>
              <a:t>We think maybe A, B, C &amp; D connect to Q, but aren’t sure. Q can only take two values, x1 and x2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a) A, B, and C tend to show x1 while D shows z1, which structures are connected to parameter Q?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0221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Review Questions: Structure</a:t>
            </a:r>
          </a:p>
          <a:p>
            <a:pPr>
              <a:buFontTx/>
              <a:buNone/>
            </a:pPr>
            <a:r>
              <a:rPr lang="en-US" sz="2400" dirty="0" smtClean="0"/>
              <a:t>Question #10:</a:t>
            </a:r>
          </a:p>
          <a:p>
            <a:pPr>
              <a:buFontTx/>
              <a:buNone/>
            </a:pPr>
            <a:r>
              <a:rPr lang="en-US" sz="2400" dirty="0" smtClean="0"/>
              <a:t>Suppose we have a parameter Q, we don’t know what structures match that parameter though. </a:t>
            </a:r>
            <a:r>
              <a:rPr lang="en-US" sz="2400" dirty="0" smtClean="0"/>
              <a:t>We think maybe A, B, C &amp; D connect to Q, but aren’t sure. Q can only take two values, x1 and x2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b) If Q really does have value x1 which structures (A,B,C,D) are likely to also have value x1?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051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Review Questions: Structure</a:t>
            </a:r>
          </a:p>
          <a:p>
            <a:pPr>
              <a:buFontTx/>
              <a:buNone/>
            </a:pPr>
            <a:r>
              <a:rPr lang="en-US" sz="2400" dirty="0" smtClean="0"/>
              <a:t>Question #10:</a:t>
            </a:r>
          </a:p>
          <a:p>
            <a:pPr>
              <a:buFontTx/>
              <a:buNone/>
            </a:pPr>
            <a:r>
              <a:rPr lang="en-US" sz="2400" dirty="0" smtClean="0"/>
              <a:t>Suppose we have a parameter Q, we don’t know what structures match that parameter though. </a:t>
            </a:r>
            <a:r>
              <a:rPr lang="en-US" sz="2400" dirty="0" smtClean="0"/>
              <a:t>We think maybe A, B, C &amp; D connect to Q, but aren’t sure. Q can only take two values, x1 and x2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c) Children rarely see structure C, but often see A, B and D. If A &amp; B show x1, and D shows z1, given your answer to (b) what value should the infant suppose for structure C?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0579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Dewar &amp; </a:t>
            </a:r>
            <a:r>
              <a:rPr lang="en-US" sz="2400" dirty="0" err="1" smtClean="0"/>
              <a:t>Xu</a:t>
            </a:r>
            <a:r>
              <a:rPr lang="en-US" sz="2400" dirty="0" smtClean="0"/>
              <a:t> (2010)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Examine </a:t>
            </a:r>
            <a:r>
              <a:rPr lang="en-US" sz="2400" dirty="0" err="1" smtClean="0"/>
              <a:t>overhypotheses</a:t>
            </a:r>
            <a:r>
              <a:rPr lang="en-US" sz="2400" dirty="0" smtClean="0"/>
              <a:t> (abstract generalizations based on limited data with apparent regularities)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err="1" smtClean="0"/>
              <a:t>Gerken</a:t>
            </a:r>
            <a:r>
              <a:rPr lang="en-US" sz="2400" dirty="0" smtClean="0"/>
              <a:t> (2006)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How do children generalize?</a:t>
            </a:r>
          </a:p>
          <a:p>
            <a:pPr>
              <a:buFontTx/>
              <a:buNone/>
            </a:pPr>
            <a:r>
              <a:rPr lang="en-US" sz="2400" dirty="0" smtClean="0"/>
              <a:t>	Children don’t generalize from </a:t>
            </a:r>
            <a:r>
              <a:rPr lang="en-US" sz="2400" dirty="0" err="1" smtClean="0"/>
              <a:t>AAdi</a:t>
            </a:r>
            <a:r>
              <a:rPr lang="en-US" sz="2400" dirty="0" smtClean="0"/>
              <a:t> stimuli to AAB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Pearl &amp; </a:t>
            </a:r>
            <a:r>
              <a:rPr lang="en-US" sz="2400" dirty="0" err="1" smtClean="0"/>
              <a:t>Mis</a:t>
            </a:r>
            <a:r>
              <a:rPr lang="en-US" sz="2400" dirty="0" smtClean="0"/>
              <a:t> (2011)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Baker (1978) assumes only unambiguous data is informative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Can learn anaphoric one using all ambiguous data if we include data from other pronouns too!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0188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Thompson &amp; Newport (2007)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Adults can learn phrases using transitional probability (TP)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Hudson, </a:t>
            </a:r>
            <a:r>
              <a:rPr lang="en-US" sz="2400" dirty="0" err="1" smtClean="0"/>
              <a:t>Kam</a:t>
            </a:r>
            <a:r>
              <a:rPr lang="en-US" sz="2400" dirty="0" smtClean="0"/>
              <a:t> &amp; Newport (2005)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Adults match inconsistent input with inconsistent output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Children generalize to the most frequent input type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err="1" smtClean="0"/>
              <a:t>Hudsom</a:t>
            </a:r>
            <a:r>
              <a:rPr lang="en-US" sz="2400" dirty="0" smtClean="0"/>
              <a:t>, </a:t>
            </a:r>
            <a:r>
              <a:rPr lang="en-US" sz="2400" dirty="0" err="1" smtClean="0"/>
              <a:t>Kam</a:t>
            </a:r>
            <a:r>
              <a:rPr lang="en-US" sz="2400" dirty="0" smtClean="0"/>
              <a:t> &amp; Newport (2009)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Adults will generalize if one input is dominant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But children in this case generalize one determiner and use it almost always</a:t>
            </a:r>
            <a:endParaRPr lang="en-US" sz="2400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7497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9144000" cy="1143000"/>
          </a:xfrm>
        </p:spPr>
        <p:txBody>
          <a:bodyPr/>
          <a:lstStyle/>
          <a:p>
            <a:r>
              <a:rPr lang="en-US" sz="4000" dirty="0"/>
              <a:t>Psych 156A/ Ling 150:</a:t>
            </a:r>
            <a:br>
              <a:rPr lang="en-US" sz="4000" dirty="0"/>
            </a:br>
            <a:r>
              <a:rPr lang="en-US" sz="4000" dirty="0"/>
              <a:t>Acquisition of Language II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8229600" cy="1752600"/>
          </a:xfrm>
        </p:spPr>
        <p:txBody>
          <a:bodyPr/>
          <a:lstStyle/>
          <a:p>
            <a:r>
              <a:rPr lang="en-US" dirty="0" smtClean="0"/>
              <a:t>5/3/2012</a:t>
            </a:r>
            <a:endParaRPr lang="en-US" dirty="0"/>
          </a:p>
          <a:p>
            <a:r>
              <a:rPr lang="en-US" dirty="0" smtClean="0"/>
              <a:t>Midterm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Marr’s 3 Levels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Any problem can be decomposed into 3 levels: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Computational level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What’s the problem to be solved?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Algorithmic level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What (abstract) set of rules solves the problem?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Implementational</a:t>
            </a:r>
            <a:r>
              <a:rPr lang="en-US" sz="2400" dirty="0" smtClean="0"/>
              <a:t> level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How are those rules physically implemented?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094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Computational Level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Abstract Problem: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How do we regulate traffic at an intersection?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Goal: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Direct lanes of traffic to avoid congestion/accidents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5" y="3790247"/>
            <a:ext cx="4581526" cy="304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53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Algorithmic Level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What kind of rules can we use?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Let Lane go whenever X cars are waiting?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Let Lane go every X minutes?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Let 1 car at a time go through the intersection?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Make one direction always yield to the other?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5408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Implementational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How do we physically implement the rule?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Set up a stop light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Set up a blinking stop light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Put up a stop sign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Have someone direct traffic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Put up nothing and have drivers implement the rules themselves!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534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Part of Speech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Two ideas: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Semantic Bootstrapping Hypothesis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PoS</a:t>
            </a:r>
            <a:r>
              <a:rPr lang="en-US" sz="2400" dirty="0" smtClean="0"/>
              <a:t> matches (roughly) real world semantics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	nouns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objects, states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	verbs </a:t>
            </a:r>
            <a:r>
              <a:rPr lang="en-US" sz="2400" dirty="0" smtClean="0">
                <a:sym typeface="Wingdings" pitchFamily="2" charset="2"/>
              </a:rPr>
              <a:t> actions</a:t>
            </a:r>
          </a:p>
          <a:p>
            <a:pPr>
              <a:buFontTx/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	adjectives  properties</a:t>
            </a:r>
          </a:p>
          <a:p>
            <a:pPr>
              <a:buFontTx/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But only roughly…</a:t>
            </a:r>
          </a:p>
          <a:p>
            <a:pPr>
              <a:buFontTx/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	a kick (verb-like, but a noun)</a:t>
            </a:r>
          </a:p>
          <a:p>
            <a:pPr>
              <a:buFontTx/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	function words (a, the, of, but…)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9045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Transitional Probability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TP(AB)  = P(AB|A) = # of times you saw AB / # of times you saw A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err="1" smtClean="0"/>
              <a:t>ka</a:t>
            </a:r>
            <a:r>
              <a:rPr lang="en-US" sz="2400" dirty="0" smtClean="0"/>
              <a:t>/</a:t>
            </a:r>
            <a:r>
              <a:rPr lang="en-US" sz="2400" dirty="0" err="1" smtClean="0"/>
              <a:t>ko</a:t>
            </a:r>
            <a:r>
              <a:rPr lang="en-US" sz="2400" dirty="0" smtClean="0"/>
              <a:t>/</a:t>
            </a:r>
            <a:r>
              <a:rPr lang="en-US" sz="2400" dirty="0" err="1" smtClean="0"/>
              <a:t>si</a:t>
            </a:r>
            <a:r>
              <a:rPr lang="en-US" sz="2400" dirty="0" smtClean="0"/>
              <a:t>	</a:t>
            </a:r>
          </a:p>
          <a:p>
            <a:pPr>
              <a:buFontTx/>
              <a:buNone/>
            </a:pPr>
            <a:r>
              <a:rPr lang="en-US" sz="2400" dirty="0" err="1" smtClean="0"/>
              <a:t>ko</a:t>
            </a:r>
            <a:r>
              <a:rPr lang="en-US" sz="2400" dirty="0" smtClean="0"/>
              <a:t>/li/</a:t>
            </a:r>
            <a:r>
              <a:rPr lang="en-US" sz="2400" dirty="0" err="1" smtClean="0"/>
              <a:t>ja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sz="2400" dirty="0" err="1" smtClean="0"/>
              <a:t>ja</a:t>
            </a:r>
            <a:r>
              <a:rPr lang="en-US" sz="2400" dirty="0" smtClean="0"/>
              <a:t>/</a:t>
            </a:r>
            <a:r>
              <a:rPr lang="en-US" sz="2400" dirty="0" err="1" smtClean="0"/>
              <a:t>ko</a:t>
            </a:r>
            <a:r>
              <a:rPr lang="en-US" sz="2400" dirty="0" smtClean="0"/>
              <a:t>		</a:t>
            </a:r>
          </a:p>
          <a:p>
            <a:pPr>
              <a:buFontTx/>
              <a:buNone/>
            </a:pPr>
            <a:r>
              <a:rPr lang="en-US" sz="2400" dirty="0" smtClean="0"/>
              <a:t>li/je/</a:t>
            </a:r>
            <a:r>
              <a:rPr lang="en-US" sz="2400" dirty="0" err="1" smtClean="0"/>
              <a:t>vo</a:t>
            </a: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2412" y="4800600"/>
            <a:ext cx="5816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TP(</a:t>
            </a:r>
            <a:r>
              <a:rPr lang="en-US" b="0" dirty="0" err="1"/>
              <a:t>ko</a:t>
            </a:r>
            <a:r>
              <a:rPr lang="en-US" b="0" dirty="0"/>
              <a:t>/</a:t>
            </a:r>
            <a:r>
              <a:rPr lang="en-US" b="0" dirty="0" err="1"/>
              <a:t>si</a:t>
            </a:r>
            <a:r>
              <a:rPr lang="en-US" b="0" dirty="0"/>
              <a:t>) = # of times </a:t>
            </a:r>
            <a:r>
              <a:rPr lang="en-US" b="0" dirty="0" err="1"/>
              <a:t>ko</a:t>
            </a:r>
            <a:r>
              <a:rPr lang="en-US" b="0" dirty="0"/>
              <a:t>/</a:t>
            </a:r>
            <a:r>
              <a:rPr lang="en-US" b="0" dirty="0" err="1"/>
              <a:t>si</a:t>
            </a:r>
            <a:r>
              <a:rPr lang="en-US" b="0" dirty="0"/>
              <a:t> / # of times </a:t>
            </a:r>
            <a:r>
              <a:rPr lang="en-US" b="0" dirty="0" err="1" smtClean="0"/>
              <a:t>ko</a:t>
            </a:r>
            <a:endParaRPr lang="en-US" b="0" dirty="0"/>
          </a:p>
        </p:txBody>
      </p:sp>
      <p:sp>
        <p:nvSpPr>
          <p:cNvPr id="3" name="TextBox 2"/>
          <p:cNvSpPr txBox="1"/>
          <p:nvPr/>
        </p:nvSpPr>
        <p:spPr>
          <a:xfrm>
            <a:off x="22412" y="5486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TP(</a:t>
            </a:r>
            <a:r>
              <a:rPr lang="en-US" b="0" dirty="0" err="1"/>
              <a:t>ja</a:t>
            </a:r>
            <a:r>
              <a:rPr lang="en-US" b="0" dirty="0"/>
              <a:t>/</a:t>
            </a:r>
            <a:r>
              <a:rPr lang="en-US" b="0" dirty="0" err="1"/>
              <a:t>vo</a:t>
            </a:r>
            <a:r>
              <a:rPr lang="en-US" b="0" dirty="0"/>
              <a:t>) = # of times </a:t>
            </a:r>
            <a:r>
              <a:rPr lang="en-US" b="0" dirty="0" err="1"/>
              <a:t>ja</a:t>
            </a:r>
            <a:r>
              <a:rPr lang="en-US" b="0" dirty="0"/>
              <a:t>/</a:t>
            </a:r>
            <a:r>
              <a:rPr lang="en-US" b="0" dirty="0" err="1"/>
              <a:t>vo</a:t>
            </a:r>
            <a:r>
              <a:rPr lang="en-US" b="0" dirty="0"/>
              <a:t> / # of times </a:t>
            </a:r>
            <a:r>
              <a:rPr lang="en-US" b="0" dirty="0" err="1"/>
              <a:t>ja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0752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TP Minima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TP can be though of like a tide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Every time the TP is at “low tide” we put a boundary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endParaRPr lang="en-US" sz="2400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reeform 4"/>
          <p:cNvSpPr/>
          <p:nvPr/>
        </p:nvSpPr>
        <p:spPr>
          <a:xfrm>
            <a:off x="712694" y="1609910"/>
            <a:ext cx="6979024" cy="1308106"/>
          </a:xfrm>
          <a:custGeom>
            <a:avLst/>
            <a:gdLst>
              <a:gd name="connsiteX0" fmla="*/ 0 w 7614894"/>
              <a:gd name="connsiteY0" fmla="*/ 391883 h 3170478"/>
              <a:gd name="connsiteX1" fmla="*/ 3039035 w 7614894"/>
              <a:gd name="connsiteY1" fmla="*/ 714612 h 3170478"/>
              <a:gd name="connsiteX2" fmla="*/ 2541494 w 7614894"/>
              <a:gd name="connsiteY2" fmla="*/ 620483 h 3170478"/>
              <a:gd name="connsiteX3" fmla="*/ 2528047 w 7614894"/>
              <a:gd name="connsiteY3" fmla="*/ 1588671 h 3170478"/>
              <a:gd name="connsiteX4" fmla="*/ 1008529 w 7614894"/>
              <a:gd name="connsiteY4" fmla="*/ 2099659 h 3170478"/>
              <a:gd name="connsiteX5" fmla="*/ 2447364 w 7614894"/>
              <a:gd name="connsiteY5" fmla="*/ 2933377 h 3170478"/>
              <a:gd name="connsiteX6" fmla="*/ 4061011 w 7614894"/>
              <a:gd name="connsiteY6" fmla="*/ 1669353 h 3170478"/>
              <a:gd name="connsiteX7" fmla="*/ 7557247 w 7614894"/>
              <a:gd name="connsiteY7" fmla="*/ 28812 h 3170478"/>
              <a:gd name="connsiteX8" fmla="*/ 6024282 w 7614894"/>
              <a:gd name="connsiteY8" fmla="*/ 3148530 h 3170478"/>
              <a:gd name="connsiteX9" fmla="*/ 3240741 w 7614894"/>
              <a:gd name="connsiteY9" fmla="*/ 1185259 h 3170478"/>
              <a:gd name="connsiteX0" fmla="*/ 0 w 7614894"/>
              <a:gd name="connsiteY0" fmla="*/ 580093 h 3358688"/>
              <a:gd name="connsiteX1" fmla="*/ 3039035 w 7614894"/>
              <a:gd name="connsiteY1" fmla="*/ 902822 h 3358688"/>
              <a:gd name="connsiteX2" fmla="*/ 1519517 w 7614894"/>
              <a:gd name="connsiteY2" fmla="*/ 15316 h 3358688"/>
              <a:gd name="connsiteX3" fmla="*/ 2528047 w 7614894"/>
              <a:gd name="connsiteY3" fmla="*/ 1776881 h 3358688"/>
              <a:gd name="connsiteX4" fmla="*/ 1008529 w 7614894"/>
              <a:gd name="connsiteY4" fmla="*/ 2287869 h 3358688"/>
              <a:gd name="connsiteX5" fmla="*/ 2447364 w 7614894"/>
              <a:gd name="connsiteY5" fmla="*/ 3121587 h 3358688"/>
              <a:gd name="connsiteX6" fmla="*/ 4061011 w 7614894"/>
              <a:gd name="connsiteY6" fmla="*/ 1857563 h 3358688"/>
              <a:gd name="connsiteX7" fmla="*/ 7557247 w 7614894"/>
              <a:gd name="connsiteY7" fmla="*/ 217022 h 3358688"/>
              <a:gd name="connsiteX8" fmla="*/ 6024282 w 7614894"/>
              <a:gd name="connsiteY8" fmla="*/ 3336740 h 3358688"/>
              <a:gd name="connsiteX9" fmla="*/ 3240741 w 7614894"/>
              <a:gd name="connsiteY9" fmla="*/ 1373469 h 3358688"/>
              <a:gd name="connsiteX0" fmla="*/ 0 w 7614894"/>
              <a:gd name="connsiteY0" fmla="*/ 860173 h 3638768"/>
              <a:gd name="connsiteX1" fmla="*/ 1237129 w 7614894"/>
              <a:gd name="connsiteY1" fmla="*/ 53349 h 3638768"/>
              <a:gd name="connsiteX2" fmla="*/ 1519517 w 7614894"/>
              <a:gd name="connsiteY2" fmla="*/ 295396 h 3638768"/>
              <a:gd name="connsiteX3" fmla="*/ 2528047 w 7614894"/>
              <a:gd name="connsiteY3" fmla="*/ 2056961 h 3638768"/>
              <a:gd name="connsiteX4" fmla="*/ 1008529 w 7614894"/>
              <a:gd name="connsiteY4" fmla="*/ 2567949 h 3638768"/>
              <a:gd name="connsiteX5" fmla="*/ 2447364 w 7614894"/>
              <a:gd name="connsiteY5" fmla="*/ 3401667 h 3638768"/>
              <a:gd name="connsiteX6" fmla="*/ 4061011 w 7614894"/>
              <a:gd name="connsiteY6" fmla="*/ 2137643 h 3638768"/>
              <a:gd name="connsiteX7" fmla="*/ 7557247 w 7614894"/>
              <a:gd name="connsiteY7" fmla="*/ 497102 h 3638768"/>
              <a:gd name="connsiteX8" fmla="*/ 6024282 w 7614894"/>
              <a:gd name="connsiteY8" fmla="*/ 3616820 h 3638768"/>
              <a:gd name="connsiteX9" fmla="*/ 3240741 w 7614894"/>
              <a:gd name="connsiteY9" fmla="*/ 1653549 h 3638768"/>
              <a:gd name="connsiteX0" fmla="*/ 0 w 7614894"/>
              <a:gd name="connsiteY0" fmla="*/ 807150 h 3585745"/>
              <a:gd name="connsiteX1" fmla="*/ 1237129 w 7614894"/>
              <a:gd name="connsiteY1" fmla="*/ 326 h 3585745"/>
              <a:gd name="connsiteX2" fmla="*/ 2285999 w 7614894"/>
              <a:gd name="connsiteY2" fmla="*/ 726467 h 3585745"/>
              <a:gd name="connsiteX3" fmla="*/ 2528047 w 7614894"/>
              <a:gd name="connsiteY3" fmla="*/ 2003938 h 3585745"/>
              <a:gd name="connsiteX4" fmla="*/ 1008529 w 7614894"/>
              <a:gd name="connsiteY4" fmla="*/ 2514926 h 3585745"/>
              <a:gd name="connsiteX5" fmla="*/ 2447364 w 7614894"/>
              <a:gd name="connsiteY5" fmla="*/ 3348644 h 3585745"/>
              <a:gd name="connsiteX6" fmla="*/ 4061011 w 7614894"/>
              <a:gd name="connsiteY6" fmla="*/ 2084620 h 3585745"/>
              <a:gd name="connsiteX7" fmla="*/ 7557247 w 7614894"/>
              <a:gd name="connsiteY7" fmla="*/ 444079 h 3585745"/>
              <a:gd name="connsiteX8" fmla="*/ 6024282 w 7614894"/>
              <a:gd name="connsiteY8" fmla="*/ 3563797 h 3585745"/>
              <a:gd name="connsiteX9" fmla="*/ 3240741 w 7614894"/>
              <a:gd name="connsiteY9" fmla="*/ 1600526 h 3585745"/>
              <a:gd name="connsiteX0" fmla="*/ 0 w 7614894"/>
              <a:gd name="connsiteY0" fmla="*/ 815394 h 3593989"/>
              <a:gd name="connsiteX1" fmla="*/ 1237129 w 7614894"/>
              <a:gd name="connsiteY1" fmla="*/ 8570 h 3593989"/>
              <a:gd name="connsiteX2" fmla="*/ 2770093 w 7614894"/>
              <a:gd name="connsiteY2" fmla="*/ 492664 h 3593989"/>
              <a:gd name="connsiteX3" fmla="*/ 2528047 w 7614894"/>
              <a:gd name="connsiteY3" fmla="*/ 2012182 h 3593989"/>
              <a:gd name="connsiteX4" fmla="*/ 1008529 w 7614894"/>
              <a:gd name="connsiteY4" fmla="*/ 2523170 h 3593989"/>
              <a:gd name="connsiteX5" fmla="*/ 2447364 w 7614894"/>
              <a:gd name="connsiteY5" fmla="*/ 3356888 h 3593989"/>
              <a:gd name="connsiteX6" fmla="*/ 4061011 w 7614894"/>
              <a:gd name="connsiteY6" fmla="*/ 2092864 h 3593989"/>
              <a:gd name="connsiteX7" fmla="*/ 7557247 w 7614894"/>
              <a:gd name="connsiteY7" fmla="*/ 452323 h 3593989"/>
              <a:gd name="connsiteX8" fmla="*/ 6024282 w 7614894"/>
              <a:gd name="connsiteY8" fmla="*/ 3572041 h 3593989"/>
              <a:gd name="connsiteX9" fmla="*/ 3240741 w 7614894"/>
              <a:gd name="connsiteY9" fmla="*/ 1608770 h 3593989"/>
              <a:gd name="connsiteX0" fmla="*/ 0 w 7614894"/>
              <a:gd name="connsiteY0" fmla="*/ 815394 h 3593989"/>
              <a:gd name="connsiteX1" fmla="*/ 1237129 w 7614894"/>
              <a:gd name="connsiteY1" fmla="*/ 8570 h 3593989"/>
              <a:gd name="connsiteX2" fmla="*/ 1842246 w 7614894"/>
              <a:gd name="connsiteY2" fmla="*/ 492664 h 3593989"/>
              <a:gd name="connsiteX3" fmla="*/ 2528047 w 7614894"/>
              <a:gd name="connsiteY3" fmla="*/ 2012182 h 3593989"/>
              <a:gd name="connsiteX4" fmla="*/ 1008529 w 7614894"/>
              <a:gd name="connsiteY4" fmla="*/ 2523170 h 3593989"/>
              <a:gd name="connsiteX5" fmla="*/ 2447364 w 7614894"/>
              <a:gd name="connsiteY5" fmla="*/ 3356888 h 3593989"/>
              <a:gd name="connsiteX6" fmla="*/ 4061011 w 7614894"/>
              <a:gd name="connsiteY6" fmla="*/ 2092864 h 3593989"/>
              <a:gd name="connsiteX7" fmla="*/ 7557247 w 7614894"/>
              <a:gd name="connsiteY7" fmla="*/ 452323 h 3593989"/>
              <a:gd name="connsiteX8" fmla="*/ 6024282 w 7614894"/>
              <a:gd name="connsiteY8" fmla="*/ 3572041 h 3593989"/>
              <a:gd name="connsiteX9" fmla="*/ 3240741 w 7614894"/>
              <a:gd name="connsiteY9" fmla="*/ 1608770 h 3593989"/>
              <a:gd name="connsiteX0" fmla="*/ 0 w 7614894"/>
              <a:gd name="connsiteY0" fmla="*/ 813655 h 3592250"/>
              <a:gd name="connsiteX1" fmla="*/ 1237129 w 7614894"/>
              <a:gd name="connsiteY1" fmla="*/ 6831 h 3592250"/>
              <a:gd name="connsiteX2" fmla="*/ 1842246 w 7614894"/>
              <a:gd name="connsiteY2" fmla="*/ 490925 h 3592250"/>
              <a:gd name="connsiteX3" fmla="*/ 2985247 w 7614894"/>
              <a:gd name="connsiteY3" fmla="*/ 1593584 h 3592250"/>
              <a:gd name="connsiteX4" fmla="*/ 1008529 w 7614894"/>
              <a:gd name="connsiteY4" fmla="*/ 2521431 h 3592250"/>
              <a:gd name="connsiteX5" fmla="*/ 2447364 w 7614894"/>
              <a:gd name="connsiteY5" fmla="*/ 3355149 h 3592250"/>
              <a:gd name="connsiteX6" fmla="*/ 4061011 w 7614894"/>
              <a:gd name="connsiteY6" fmla="*/ 2091125 h 3592250"/>
              <a:gd name="connsiteX7" fmla="*/ 7557247 w 7614894"/>
              <a:gd name="connsiteY7" fmla="*/ 450584 h 3592250"/>
              <a:gd name="connsiteX8" fmla="*/ 6024282 w 7614894"/>
              <a:gd name="connsiteY8" fmla="*/ 3570302 h 3592250"/>
              <a:gd name="connsiteX9" fmla="*/ 3240741 w 7614894"/>
              <a:gd name="connsiteY9" fmla="*/ 1607031 h 3592250"/>
              <a:gd name="connsiteX0" fmla="*/ 0 w 7614894"/>
              <a:gd name="connsiteY0" fmla="*/ 813655 h 3592250"/>
              <a:gd name="connsiteX1" fmla="*/ 1237129 w 7614894"/>
              <a:gd name="connsiteY1" fmla="*/ 6831 h 3592250"/>
              <a:gd name="connsiteX2" fmla="*/ 1842246 w 7614894"/>
              <a:gd name="connsiteY2" fmla="*/ 490925 h 3592250"/>
              <a:gd name="connsiteX3" fmla="*/ 2985247 w 7614894"/>
              <a:gd name="connsiteY3" fmla="*/ 1593584 h 3592250"/>
              <a:gd name="connsiteX4" fmla="*/ 1008529 w 7614894"/>
              <a:gd name="connsiteY4" fmla="*/ 2521431 h 3592250"/>
              <a:gd name="connsiteX5" fmla="*/ 2447364 w 7614894"/>
              <a:gd name="connsiteY5" fmla="*/ 3355149 h 3592250"/>
              <a:gd name="connsiteX6" fmla="*/ 4061011 w 7614894"/>
              <a:gd name="connsiteY6" fmla="*/ 2091125 h 3592250"/>
              <a:gd name="connsiteX7" fmla="*/ 7557247 w 7614894"/>
              <a:gd name="connsiteY7" fmla="*/ 450584 h 3592250"/>
              <a:gd name="connsiteX8" fmla="*/ 6024282 w 7614894"/>
              <a:gd name="connsiteY8" fmla="*/ 3570302 h 3592250"/>
              <a:gd name="connsiteX9" fmla="*/ 3240741 w 7614894"/>
              <a:gd name="connsiteY9" fmla="*/ 1607031 h 3592250"/>
              <a:gd name="connsiteX0" fmla="*/ 0 w 7614894"/>
              <a:gd name="connsiteY0" fmla="*/ 811853 h 3590448"/>
              <a:gd name="connsiteX1" fmla="*/ 1237129 w 7614894"/>
              <a:gd name="connsiteY1" fmla="*/ 5029 h 3590448"/>
              <a:gd name="connsiteX2" fmla="*/ 1842246 w 7614894"/>
              <a:gd name="connsiteY2" fmla="*/ 489123 h 3590448"/>
              <a:gd name="connsiteX3" fmla="*/ 2796988 w 7614894"/>
              <a:gd name="connsiteY3" fmla="*/ 879088 h 3590448"/>
              <a:gd name="connsiteX4" fmla="*/ 1008529 w 7614894"/>
              <a:gd name="connsiteY4" fmla="*/ 2519629 h 3590448"/>
              <a:gd name="connsiteX5" fmla="*/ 2447364 w 7614894"/>
              <a:gd name="connsiteY5" fmla="*/ 3353347 h 3590448"/>
              <a:gd name="connsiteX6" fmla="*/ 4061011 w 7614894"/>
              <a:gd name="connsiteY6" fmla="*/ 2089323 h 3590448"/>
              <a:gd name="connsiteX7" fmla="*/ 7557247 w 7614894"/>
              <a:gd name="connsiteY7" fmla="*/ 448782 h 3590448"/>
              <a:gd name="connsiteX8" fmla="*/ 6024282 w 7614894"/>
              <a:gd name="connsiteY8" fmla="*/ 3568500 h 3590448"/>
              <a:gd name="connsiteX9" fmla="*/ 3240741 w 7614894"/>
              <a:gd name="connsiteY9" fmla="*/ 1605229 h 3590448"/>
              <a:gd name="connsiteX0" fmla="*/ 0 w 7614894"/>
              <a:gd name="connsiteY0" fmla="*/ 815067 h 3593662"/>
              <a:gd name="connsiteX1" fmla="*/ 1237129 w 7614894"/>
              <a:gd name="connsiteY1" fmla="*/ 8243 h 3593662"/>
              <a:gd name="connsiteX2" fmla="*/ 1936375 w 7614894"/>
              <a:gd name="connsiteY2" fmla="*/ 425102 h 3593662"/>
              <a:gd name="connsiteX3" fmla="*/ 2796988 w 7614894"/>
              <a:gd name="connsiteY3" fmla="*/ 882302 h 3593662"/>
              <a:gd name="connsiteX4" fmla="*/ 1008529 w 7614894"/>
              <a:gd name="connsiteY4" fmla="*/ 2522843 h 3593662"/>
              <a:gd name="connsiteX5" fmla="*/ 2447364 w 7614894"/>
              <a:gd name="connsiteY5" fmla="*/ 3356561 h 3593662"/>
              <a:gd name="connsiteX6" fmla="*/ 4061011 w 7614894"/>
              <a:gd name="connsiteY6" fmla="*/ 2092537 h 3593662"/>
              <a:gd name="connsiteX7" fmla="*/ 7557247 w 7614894"/>
              <a:gd name="connsiteY7" fmla="*/ 451996 h 3593662"/>
              <a:gd name="connsiteX8" fmla="*/ 6024282 w 7614894"/>
              <a:gd name="connsiteY8" fmla="*/ 3571714 h 3593662"/>
              <a:gd name="connsiteX9" fmla="*/ 3240741 w 7614894"/>
              <a:gd name="connsiteY9" fmla="*/ 1608443 h 3593662"/>
              <a:gd name="connsiteX0" fmla="*/ 0 w 7614894"/>
              <a:gd name="connsiteY0" fmla="*/ 813313 h 3591908"/>
              <a:gd name="connsiteX1" fmla="*/ 1237129 w 7614894"/>
              <a:gd name="connsiteY1" fmla="*/ 6489 h 3591908"/>
              <a:gd name="connsiteX2" fmla="*/ 1936375 w 7614894"/>
              <a:gd name="connsiteY2" fmla="*/ 423348 h 3591908"/>
              <a:gd name="connsiteX3" fmla="*/ 2796988 w 7614894"/>
              <a:gd name="connsiteY3" fmla="*/ 880548 h 3591908"/>
              <a:gd name="connsiteX4" fmla="*/ 1008529 w 7614894"/>
              <a:gd name="connsiteY4" fmla="*/ 2521089 h 3591908"/>
              <a:gd name="connsiteX5" fmla="*/ 2447364 w 7614894"/>
              <a:gd name="connsiteY5" fmla="*/ 3354807 h 3591908"/>
              <a:gd name="connsiteX6" fmla="*/ 4061011 w 7614894"/>
              <a:gd name="connsiteY6" fmla="*/ 2090783 h 3591908"/>
              <a:gd name="connsiteX7" fmla="*/ 7557247 w 7614894"/>
              <a:gd name="connsiteY7" fmla="*/ 450242 h 3591908"/>
              <a:gd name="connsiteX8" fmla="*/ 6024282 w 7614894"/>
              <a:gd name="connsiteY8" fmla="*/ 3569960 h 3591908"/>
              <a:gd name="connsiteX9" fmla="*/ 3240741 w 7614894"/>
              <a:gd name="connsiteY9" fmla="*/ 1606689 h 3591908"/>
              <a:gd name="connsiteX0" fmla="*/ 0 w 7614894"/>
              <a:gd name="connsiteY0" fmla="*/ 813313 h 3591908"/>
              <a:gd name="connsiteX1" fmla="*/ 1237129 w 7614894"/>
              <a:gd name="connsiteY1" fmla="*/ 6489 h 3591908"/>
              <a:gd name="connsiteX2" fmla="*/ 1936375 w 7614894"/>
              <a:gd name="connsiteY2" fmla="*/ 423348 h 3591908"/>
              <a:gd name="connsiteX3" fmla="*/ 2796988 w 7614894"/>
              <a:gd name="connsiteY3" fmla="*/ 880548 h 3591908"/>
              <a:gd name="connsiteX4" fmla="*/ 3805517 w 7614894"/>
              <a:gd name="connsiteY4" fmla="*/ 383007 h 3591908"/>
              <a:gd name="connsiteX5" fmla="*/ 2447364 w 7614894"/>
              <a:gd name="connsiteY5" fmla="*/ 3354807 h 3591908"/>
              <a:gd name="connsiteX6" fmla="*/ 4061011 w 7614894"/>
              <a:gd name="connsiteY6" fmla="*/ 2090783 h 3591908"/>
              <a:gd name="connsiteX7" fmla="*/ 7557247 w 7614894"/>
              <a:gd name="connsiteY7" fmla="*/ 450242 h 3591908"/>
              <a:gd name="connsiteX8" fmla="*/ 6024282 w 7614894"/>
              <a:gd name="connsiteY8" fmla="*/ 3569960 h 3591908"/>
              <a:gd name="connsiteX9" fmla="*/ 3240741 w 7614894"/>
              <a:gd name="connsiteY9" fmla="*/ 1606689 h 3591908"/>
              <a:gd name="connsiteX0" fmla="*/ 0 w 7614894"/>
              <a:gd name="connsiteY0" fmla="*/ 813313 h 3591908"/>
              <a:gd name="connsiteX1" fmla="*/ 1237129 w 7614894"/>
              <a:gd name="connsiteY1" fmla="*/ 6489 h 3591908"/>
              <a:gd name="connsiteX2" fmla="*/ 1936375 w 7614894"/>
              <a:gd name="connsiteY2" fmla="*/ 423348 h 3591908"/>
              <a:gd name="connsiteX3" fmla="*/ 2796988 w 7614894"/>
              <a:gd name="connsiteY3" fmla="*/ 880548 h 3591908"/>
              <a:gd name="connsiteX4" fmla="*/ 3805517 w 7614894"/>
              <a:gd name="connsiteY4" fmla="*/ 383007 h 3591908"/>
              <a:gd name="connsiteX5" fmla="*/ 2447364 w 7614894"/>
              <a:gd name="connsiteY5" fmla="*/ 3354807 h 3591908"/>
              <a:gd name="connsiteX6" fmla="*/ 4061011 w 7614894"/>
              <a:gd name="connsiteY6" fmla="*/ 2090783 h 3591908"/>
              <a:gd name="connsiteX7" fmla="*/ 7557247 w 7614894"/>
              <a:gd name="connsiteY7" fmla="*/ 450242 h 3591908"/>
              <a:gd name="connsiteX8" fmla="*/ 6024282 w 7614894"/>
              <a:gd name="connsiteY8" fmla="*/ 3569960 h 3591908"/>
              <a:gd name="connsiteX9" fmla="*/ 3240741 w 7614894"/>
              <a:gd name="connsiteY9" fmla="*/ 1606689 h 3591908"/>
              <a:gd name="connsiteX0" fmla="*/ 0 w 7614894"/>
              <a:gd name="connsiteY0" fmla="*/ 813313 h 3591908"/>
              <a:gd name="connsiteX1" fmla="*/ 1237129 w 7614894"/>
              <a:gd name="connsiteY1" fmla="*/ 6489 h 3591908"/>
              <a:gd name="connsiteX2" fmla="*/ 1936375 w 7614894"/>
              <a:gd name="connsiteY2" fmla="*/ 423348 h 3591908"/>
              <a:gd name="connsiteX3" fmla="*/ 2796988 w 7614894"/>
              <a:gd name="connsiteY3" fmla="*/ 880548 h 3591908"/>
              <a:gd name="connsiteX4" fmla="*/ 3805517 w 7614894"/>
              <a:gd name="connsiteY4" fmla="*/ 383007 h 3591908"/>
              <a:gd name="connsiteX5" fmla="*/ 2447364 w 7614894"/>
              <a:gd name="connsiteY5" fmla="*/ 3354807 h 3591908"/>
              <a:gd name="connsiteX6" fmla="*/ 4061011 w 7614894"/>
              <a:gd name="connsiteY6" fmla="*/ 2090783 h 3591908"/>
              <a:gd name="connsiteX7" fmla="*/ 7557247 w 7614894"/>
              <a:gd name="connsiteY7" fmla="*/ 450242 h 3591908"/>
              <a:gd name="connsiteX8" fmla="*/ 6024282 w 7614894"/>
              <a:gd name="connsiteY8" fmla="*/ 3569960 h 3591908"/>
              <a:gd name="connsiteX9" fmla="*/ 3240741 w 7614894"/>
              <a:gd name="connsiteY9" fmla="*/ 1606689 h 3591908"/>
              <a:gd name="connsiteX0" fmla="*/ 0 w 7614894"/>
              <a:gd name="connsiteY0" fmla="*/ 1127502 h 3906097"/>
              <a:gd name="connsiteX1" fmla="*/ 1237129 w 7614894"/>
              <a:gd name="connsiteY1" fmla="*/ 320678 h 3906097"/>
              <a:gd name="connsiteX2" fmla="*/ 1936375 w 7614894"/>
              <a:gd name="connsiteY2" fmla="*/ 737537 h 3906097"/>
              <a:gd name="connsiteX3" fmla="*/ 2796988 w 7614894"/>
              <a:gd name="connsiteY3" fmla="*/ 1194737 h 3906097"/>
              <a:gd name="connsiteX4" fmla="*/ 3805517 w 7614894"/>
              <a:gd name="connsiteY4" fmla="*/ 697196 h 3906097"/>
              <a:gd name="connsiteX5" fmla="*/ 4303059 w 7614894"/>
              <a:gd name="connsiteY5" fmla="*/ 65184 h 3906097"/>
              <a:gd name="connsiteX6" fmla="*/ 4061011 w 7614894"/>
              <a:gd name="connsiteY6" fmla="*/ 2404972 h 3906097"/>
              <a:gd name="connsiteX7" fmla="*/ 7557247 w 7614894"/>
              <a:gd name="connsiteY7" fmla="*/ 764431 h 3906097"/>
              <a:gd name="connsiteX8" fmla="*/ 6024282 w 7614894"/>
              <a:gd name="connsiteY8" fmla="*/ 3884149 h 3906097"/>
              <a:gd name="connsiteX9" fmla="*/ 3240741 w 7614894"/>
              <a:gd name="connsiteY9" fmla="*/ 1920878 h 3906097"/>
              <a:gd name="connsiteX0" fmla="*/ 0 w 7614894"/>
              <a:gd name="connsiteY0" fmla="*/ 1062327 h 3840922"/>
              <a:gd name="connsiteX1" fmla="*/ 1237129 w 7614894"/>
              <a:gd name="connsiteY1" fmla="*/ 255503 h 3840922"/>
              <a:gd name="connsiteX2" fmla="*/ 1936375 w 7614894"/>
              <a:gd name="connsiteY2" fmla="*/ 672362 h 3840922"/>
              <a:gd name="connsiteX3" fmla="*/ 2796988 w 7614894"/>
              <a:gd name="connsiteY3" fmla="*/ 1129562 h 3840922"/>
              <a:gd name="connsiteX4" fmla="*/ 3805517 w 7614894"/>
              <a:gd name="connsiteY4" fmla="*/ 632021 h 3840922"/>
              <a:gd name="connsiteX5" fmla="*/ 4303059 w 7614894"/>
              <a:gd name="connsiteY5" fmla="*/ 9 h 3840922"/>
              <a:gd name="connsiteX6" fmla="*/ 4061011 w 7614894"/>
              <a:gd name="connsiteY6" fmla="*/ 2339797 h 3840922"/>
              <a:gd name="connsiteX7" fmla="*/ 7557247 w 7614894"/>
              <a:gd name="connsiteY7" fmla="*/ 699256 h 3840922"/>
              <a:gd name="connsiteX8" fmla="*/ 6024282 w 7614894"/>
              <a:gd name="connsiteY8" fmla="*/ 3818974 h 3840922"/>
              <a:gd name="connsiteX9" fmla="*/ 3240741 w 7614894"/>
              <a:gd name="connsiteY9" fmla="*/ 1855703 h 3840922"/>
              <a:gd name="connsiteX0" fmla="*/ 0 w 7614894"/>
              <a:gd name="connsiteY0" fmla="*/ 1066056 h 3844651"/>
              <a:gd name="connsiteX1" fmla="*/ 1237129 w 7614894"/>
              <a:gd name="connsiteY1" fmla="*/ 259232 h 3844651"/>
              <a:gd name="connsiteX2" fmla="*/ 1936375 w 7614894"/>
              <a:gd name="connsiteY2" fmla="*/ 676091 h 3844651"/>
              <a:gd name="connsiteX3" fmla="*/ 2796988 w 7614894"/>
              <a:gd name="connsiteY3" fmla="*/ 1133291 h 3844651"/>
              <a:gd name="connsiteX4" fmla="*/ 3805517 w 7614894"/>
              <a:gd name="connsiteY4" fmla="*/ 635750 h 3844651"/>
              <a:gd name="connsiteX5" fmla="*/ 4303059 w 7614894"/>
              <a:gd name="connsiteY5" fmla="*/ 3738 h 3844651"/>
              <a:gd name="connsiteX6" fmla="*/ 4572000 w 7614894"/>
              <a:gd name="connsiteY6" fmla="*/ 945031 h 3844651"/>
              <a:gd name="connsiteX7" fmla="*/ 4061011 w 7614894"/>
              <a:gd name="connsiteY7" fmla="*/ 2343526 h 3844651"/>
              <a:gd name="connsiteX8" fmla="*/ 7557247 w 7614894"/>
              <a:gd name="connsiteY8" fmla="*/ 702985 h 3844651"/>
              <a:gd name="connsiteX9" fmla="*/ 6024282 w 7614894"/>
              <a:gd name="connsiteY9" fmla="*/ 3822703 h 3844651"/>
              <a:gd name="connsiteX10" fmla="*/ 3240741 w 7614894"/>
              <a:gd name="connsiteY10" fmla="*/ 1859432 h 3844651"/>
              <a:gd name="connsiteX0" fmla="*/ 0 w 7520765"/>
              <a:gd name="connsiteY0" fmla="*/ 568514 h 3844651"/>
              <a:gd name="connsiteX1" fmla="*/ 1143000 w 7520765"/>
              <a:gd name="connsiteY1" fmla="*/ 259232 h 3844651"/>
              <a:gd name="connsiteX2" fmla="*/ 1842246 w 7520765"/>
              <a:gd name="connsiteY2" fmla="*/ 676091 h 3844651"/>
              <a:gd name="connsiteX3" fmla="*/ 2702859 w 7520765"/>
              <a:gd name="connsiteY3" fmla="*/ 1133291 h 3844651"/>
              <a:gd name="connsiteX4" fmla="*/ 3711388 w 7520765"/>
              <a:gd name="connsiteY4" fmla="*/ 635750 h 3844651"/>
              <a:gd name="connsiteX5" fmla="*/ 4208930 w 7520765"/>
              <a:gd name="connsiteY5" fmla="*/ 3738 h 3844651"/>
              <a:gd name="connsiteX6" fmla="*/ 4477871 w 7520765"/>
              <a:gd name="connsiteY6" fmla="*/ 945031 h 3844651"/>
              <a:gd name="connsiteX7" fmla="*/ 3966882 w 7520765"/>
              <a:gd name="connsiteY7" fmla="*/ 2343526 h 3844651"/>
              <a:gd name="connsiteX8" fmla="*/ 7463118 w 7520765"/>
              <a:gd name="connsiteY8" fmla="*/ 702985 h 3844651"/>
              <a:gd name="connsiteX9" fmla="*/ 5930153 w 7520765"/>
              <a:gd name="connsiteY9" fmla="*/ 3822703 h 3844651"/>
              <a:gd name="connsiteX10" fmla="*/ 3146612 w 7520765"/>
              <a:gd name="connsiteY10" fmla="*/ 1859432 h 3844651"/>
              <a:gd name="connsiteX0" fmla="*/ 0 w 7520765"/>
              <a:gd name="connsiteY0" fmla="*/ 568514 h 3844651"/>
              <a:gd name="connsiteX1" fmla="*/ 1089212 w 7520765"/>
              <a:gd name="connsiteY1" fmla="*/ 958479 h 3844651"/>
              <a:gd name="connsiteX2" fmla="*/ 1842246 w 7520765"/>
              <a:gd name="connsiteY2" fmla="*/ 676091 h 3844651"/>
              <a:gd name="connsiteX3" fmla="*/ 2702859 w 7520765"/>
              <a:gd name="connsiteY3" fmla="*/ 1133291 h 3844651"/>
              <a:gd name="connsiteX4" fmla="*/ 3711388 w 7520765"/>
              <a:gd name="connsiteY4" fmla="*/ 635750 h 3844651"/>
              <a:gd name="connsiteX5" fmla="*/ 4208930 w 7520765"/>
              <a:gd name="connsiteY5" fmla="*/ 3738 h 3844651"/>
              <a:gd name="connsiteX6" fmla="*/ 4477871 w 7520765"/>
              <a:gd name="connsiteY6" fmla="*/ 945031 h 3844651"/>
              <a:gd name="connsiteX7" fmla="*/ 3966882 w 7520765"/>
              <a:gd name="connsiteY7" fmla="*/ 2343526 h 3844651"/>
              <a:gd name="connsiteX8" fmla="*/ 7463118 w 7520765"/>
              <a:gd name="connsiteY8" fmla="*/ 702985 h 3844651"/>
              <a:gd name="connsiteX9" fmla="*/ 5930153 w 7520765"/>
              <a:gd name="connsiteY9" fmla="*/ 3822703 h 3844651"/>
              <a:gd name="connsiteX10" fmla="*/ 3146612 w 7520765"/>
              <a:gd name="connsiteY10" fmla="*/ 1859432 h 3844651"/>
              <a:gd name="connsiteX0" fmla="*/ 0 w 7520765"/>
              <a:gd name="connsiteY0" fmla="*/ 568514 h 3844651"/>
              <a:gd name="connsiteX1" fmla="*/ 1089212 w 7520765"/>
              <a:gd name="connsiteY1" fmla="*/ 958479 h 3844651"/>
              <a:gd name="connsiteX2" fmla="*/ 1842246 w 7520765"/>
              <a:gd name="connsiteY2" fmla="*/ 676091 h 3844651"/>
              <a:gd name="connsiteX3" fmla="*/ 2702859 w 7520765"/>
              <a:gd name="connsiteY3" fmla="*/ 1133291 h 3844651"/>
              <a:gd name="connsiteX4" fmla="*/ 3711388 w 7520765"/>
              <a:gd name="connsiteY4" fmla="*/ 635750 h 3844651"/>
              <a:gd name="connsiteX5" fmla="*/ 4208930 w 7520765"/>
              <a:gd name="connsiteY5" fmla="*/ 3738 h 3844651"/>
              <a:gd name="connsiteX6" fmla="*/ 4706471 w 7520765"/>
              <a:gd name="connsiteY6" fmla="*/ 945031 h 3844651"/>
              <a:gd name="connsiteX7" fmla="*/ 3966882 w 7520765"/>
              <a:gd name="connsiteY7" fmla="*/ 2343526 h 3844651"/>
              <a:gd name="connsiteX8" fmla="*/ 7463118 w 7520765"/>
              <a:gd name="connsiteY8" fmla="*/ 702985 h 3844651"/>
              <a:gd name="connsiteX9" fmla="*/ 5930153 w 7520765"/>
              <a:gd name="connsiteY9" fmla="*/ 3822703 h 3844651"/>
              <a:gd name="connsiteX10" fmla="*/ 3146612 w 7520765"/>
              <a:gd name="connsiteY10" fmla="*/ 1859432 h 3844651"/>
              <a:gd name="connsiteX0" fmla="*/ 0 w 7520765"/>
              <a:gd name="connsiteY0" fmla="*/ 568514 h 3844651"/>
              <a:gd name="connsiteX1" fmla="*/ 1089212 w 7520765"/>
              <a:gd name="connsiteY1" fmla="*/ 958479 h 3844651"/>
              <a:gd name="connsiteX2" fmla="*/ 1842246 w 7520765"/>
              <a:gd name="connsiteY2" fmla="*/ 676091 h 3844651"/>
              <a:gd name="connsiteX3" fmla="*/ 2702859 w 7520765"/>
              <a:gd name="connsiteY3" fmla="*/ 1133291 h 3844651"/>
              <a:gd name="connsiteX4" fmla="*/ 3711388 w 7520765"/>
              <a:gd name="connsiteY4" fmla="*/ 635750 h 3844651"/>
              <a:gd name="connsiteX5" fmla="*/ 4208930 w 7520765"/>
              <a:gd name="connsiteY5" fmla="*/ 3738 h 3844651"/>
              <a:gd name="connsiteX6" fmla="*/ 4706471 w 7520765"/>
              <a:gd name="connsiteY6" fmla="*/ 945031 h 3844651"/>
              <a:gd name="connsiteX7" fmla="*/ 3966882 w 7520765"/>
              <a:gd name="connsiteY7" fmla="*/ 2343526 h 3844651"/>
              <a:gd name="connsiteX8" fmla="*/ 7463118 w 7520765"/>
              <a:gd name="connsiteY8" fmla="*/ 702985 h 3844651"/>
              <a:gd name="connsiteX9" fmla="*/ 5930153 w 7520765"/>
              <a:gd name="connsiteY9" fmla="*/ 3822703 h 3844651"/>
              <a:gd name="connsiteX10" fmla="*/ 3146612 w 7520765"/>
              <a:gd name="connsiteY10" fmla="*/ 1859432 h 3844651"/>
              <a:gd name="connsiteX0" fmla="*/ 0 w 7520765"/>
              <a:gd name="connsiteY0" fmla="*/ 568514 h 3844651"/>
              <a:gd name="connsiteX1" fmla="*/ 1089212 w 7520765"/>
              <a:gd name="connsiteY1" fmla="*/ 958479 h 3844651"/>
              <a:gd name="connsiteX2" fmla="*/ 1842246 w 7520765"/>
              <a:gd name="connsiteY2" fmla="*/ 676091 h 3844651"/>
              <a:gd name="connsiteX3" fmla="*/ 2702859 w 7520765"/>
              <a:gd name="connsiteY3" fmla="*/ 1133291 h 3844651"/>
              <a:gd name="connsiteX4" fmla="*/ 3711388 w 7520765"/>
              <a:gd name="connsiteY4" fmla="*/ 635750 h 3844651"/>
              <a:gd name="connsiteX5" fmla="*/ 4208930 w 7520765"/>
              <a:gd name="connsiteY5" fmla="*/ 3738 h 3844651"/>
              <a:gd name="connsiteX6" fmla="*/ 4706471 w 7520765"/>
              <a:gd name="connsiteY6" fmla="*/ 945031 h 3844651"/>
              <a:gd name="connsiteX7" fmla="*/ 3966882 w 7520765"/>
              <a:gd name="connsiteY7" fmla="*/ 2343526 h 3844651"/>
              <a:gd name="connsiteX8" fmla="*/ 7463118 w 7520765"/>
              <a:gd name="connsiteY8" fmla="*/ 702985 h 3844651"/>
              <a:gd name="connsiteX9" fmla="*/ 5930153 w 7520765"/>
              <a:gd name="connsiteY9" fmla="*/ 3822703 h 3844651"/>
              <a:gd name="connsiteX10" fmla="*/ 3146612 w 7520765"/>
              <a:gd name="connsiteY10" fmla="*/ 1859432 h 3844651"/>
              <a:gd name="connsiteX0" fmla="*/ 0 w 7470479"/>
              <a:gd name="connsiteY0" fmla="*/ 568514 h 3844651"/>
              <a:gd name="connsiteX1" fmla="*/ 1089212 w 7470479"/>
              <a:gd name="connsiteY1" fmla="*/ 958479 h 3844651"/>
              <a:gd name="connsiteX2" fmla="*/ 1842246 w 7470479"/>
              <a:gd name="connsiteY2" fmla="*/ 676091 h 3844651"/>
              <a:gd name="connsiteX3" fmla="*/ 2702859 w 7470479"/>
              <a:gd name="connsiteY3" fmla="*/ 1133291 h 3844651"/>
              <a:gd name="connsiteX4" fmla="*/ 3711388 w 7470479"/>
              <a:gd name="connsiteY4" fmla="*/ 635750 h 3844651"/>
              <a:gd name="connsiteX5" fmla="*/ 4208930 w 7470479"/>
              <a:gd name="connsiteY5" fmla="*/ 3738 h 3844651"/>
              <a:gd name="connsiteX6" fmla="*/ 4706471 w 7470479"/>
              <a:gd name="connsiteY6" fmla="*/ 945031 h 3844651"/>
              <a:gd name="connsiteX7" fmla="*/ 5338482 w 7470479"/>
              <a:gd name="connsiteY7" fmla="*/ 1294656 h 3844651"/>
              <a:gd name="connsiteX8" fmla="*/ 7463118 w 7470479"/>
              <a:gd name="connsiteY8" fmla="*/ 702985 h 3844651"/>
              <a:gd name="connsiteX9" fmla="*/ 5930153 w 7470479"/>
              <a:gd name="connsiteY9" fmla="*/ 3822703 h 3844651"/>
              <a:gd name="connsiteX10" fmla="*/ 3146612 w 7470479"/>
              <a:gd name="connsiteY10" fmla="*/ 1859432 h 3844651"/>
              <a:gd name="connsiteX0" fmla="*/ 0 w 6212302"/>
              <a:gd name="connsiteY0" fmla="*/ 568514 h 3856086"/>
              <a:gd name="connsiteX1" fmla="*/ 1089212 w 6212302"/>
              <a:gd name="connsiteY1" fmla="*/ 958479 h 3856086"/>
              <a:gd name="connsiteX2" fmla="*/ 1842246 w 6212302"/>
              <a:gd name="connsiteY2" fmla="*/ 676091 h 3856086"/>
              <a:gd name="connsiteX3" fmla="*/ 2702859 w 6212302"/>
              <a:gd name="connsiteY3" fmla="*/ 1133291 h 3856086"/>
              <a:gd name="connsiteX4" fmla="*/ 3711388 w 6212302"/>
              <a:gd name="connsiteY4" fmla="*/ 635750 h 3856086"/>
              <a:gd name="connsiteX5" fmla="*/ 4208930 w 6212302"/>
              <a:gd name="connsiteY5" fmla="*/ 3738 h 3856086"/>
              <a:gd name="connsiteX6" fmla="*/ 4706471 w 6212302"/>
              <a:gd name="connsiteY6" fmla="*/ 945031 h 3856086"/>
              <a:gd name="connsiteX7" fmla="*/ 5338482 w 6212302"/>
              <a:gd name="connsiteY7" fmla="*/ 1294656 h 3856086"/>
              <a:gd name="connsiteX8" fmla="*/ 6051177 w 6212302"/>
              <a:gd name="connsiteY8" fmla="*/ 380256 h 3856086"/>
              <a:gd name="connsiteX9" fmla="*/ 5930153 w 6212302"/>
              <a:gd name="connsiteY9" fmla="*/ 3822703 h 3856086"/>
              <a:gd name="connsiteX10" fmla="*/ 3146612 w 6212302"/>
              <a:gd name="connsiteY10" fmla="*/ 1859432 h 3856086"/>
              <a:gd name="connsiteX0" fmla="*/ 0 w 6344541"/>
              <a:gd name="connsiteY0" fmla="*/ 568514 h 3856086"/>
              <a:gd name="connsiteX1" fmla="*/ 1089212 w 6344541"/>
              <a:gd name="connsiteY1" fmla="*/ 958479 h 3856086"/>
              <a:gd name="connsiteX2" fmla="*/ 1842246 w 6344541"/>
              <a:gd name="connsiteY2" fmla="*/ 676091 h 3856086"/>
              <a:gd name="connsiteX3" fmla="*/ 2702859 w 6344541"/>
              <a:gd name="connsiteY3" fmla="*/ 1133291 h 3856086"/>
              <a:gd name="connsiteX4" fmla="*/ 3711388 w 6344541"/>
              <a:gd name="connsiteY4" fmla="*/ 635750 h 3856086"/>
              <a:gd name="connsiteX5" fmla="*/ 4208930 w 6344541"/>
              <a:gd name="connsiteY5" fmla="*/ 3738 h 3856086"/>
              <a:gd name="connsiteX6" fmla="*/ 4706471 w 6344541"/>
              <a:gd name="connsiteY6" fmla="*/ 945031 h 3856086"/>
              <a:gd name="connsiteX7" fmla="*/ 5338482 w 6344541"/>
              <a:gd name="connsiteY7" fmla="*/ 1294656 h 3856086"/>
              <a:gd name="connsiteX8" fmla="*/ 6051177 w 6344541"/>
              <a:gd name="connsiteY8" fmla="*/ 380256 h 3856086"/>
              <a:gd name="connsiteX9" fmla="*/ 5930153 w 6344541"/>
              <a:gd name="connsiteY9" fmla="*/ 3822703 h 3856086"/>
              <a:gd name="connsiteX10" fmla="*/ 3146612 w 6344541"/>
              <a:gd name="connsiteY10" fmla="*/ 1859432 h 3856086"/>
              <a:gd name="connsiteX0" fmla="*/ 0 w 6657151"/>
              <a:gd name="connsiteY0" fmla="*/ 568514 h 2180094"/>
              <a:gd name="connsiteX1" fmla="*/ 1089212 w 6657151"/>
              <a:gd name="connsiteY1" fmla="*/ 958479 h 2180094"/>
              <a:gd name="connsiteX2" fmla="*/ 1842246 w 6657151"/>
              <a:gd name="connsiteY2" fmla="*/ 676091 h 2180094"/>
              <a:gd name="connsiteX3" fmla="*/ 2702859 w 6657151"/>
              <a:gd name="connsiteY3" fmla="*/ 1133291 h 2180094"/>
              <a:gd name="connsiteX4" fmla="*/ 3711388 w 6657151"/>
              <a:gd name="connsiteY4" fmla="*/ 635750 h 2180094"/>
              <a:gd name="connsiteX5" fmla="*/ 4208930 w 6657151"/>
              <a:gd name="connsiteY5" fmla="*/ 3738 h 2180094"/>
              <a:gd name="connsiteX6" fmla="*/ 4706471 w 6657151"/>
              <a:gd name="connsiteY6" fmla="*/ 945031 h 2180094"/>
              <a:gd name="connsiteX7" fmla="*/ 5338482 w 6657151"/>
              <a:gd name="connsiteY7" fmla="*/ 1294656 h 2180094"/>
              <a:gd name="connsiteX8" fmla="*/ 6051177 w 6657151"/>
              <a:gd name="connsiteY8" fmla="*/ 380256 h 2180094"/>
              <a:gd name="connsiteX9" fmla="*/ 6494930 w 6657151"/>
              <a:gd name="connsiteY9" fmla="*/ 837456 h 2180094"/>
              <a:gd name="connsiteX10" fmla="*/ 3146612 w 6657151"/>
              <a:gd name="connsiteY10" fmla="*/ 1859432 h 2180094"/>
              <a:gd name="connsiteX0" fmla="*/ 0 w 6545260"/>
              <a:gd name="connsiteY0" fmla="*/ 568514 h 2165502"/>
              <a:gd name="connsiteX1" fmla="*/ 1089212 w 6545260"/>
              <a:gd name="connsiteY1" fmla="*/ 958479 h 2165502"/>
              <a:gd name="connsiteX2" fmla="*/ 1842246 w 6545260"/>
              <a:gd name="connsiteY2" fmla="*/ 676091 h 2165502"/>
              <a:gd name="connsiteX3" fmla="*/ 2702859 w 6545260"/>
              <a:gd name="connsiteY3" fmla="*/ 1133291 h 2165502"/>
              <a:gd name="connsiteX4" fmla="*/ 3711388 w 6545260"/>
              <a:gd name="connsiteY4" fmla="*/ 635750 h 2165502"/>
              <a:gd name="connsiteX5" fmla="*/ 4208930 w 6545260"/>
              <a:gd name="connsiteY5" fmla="*/ 3738 h 2165502"/>
              <a:gd name="connsiteX6" fmla="*/ 4706471 w 6545260"/>
              <a:gd name="connsiteY6" fmla="*/ 945031 h 2165502"/>
              <a:gd name="connsiteX7" fmla="*/ 5338482 w 6545260"/>
              <a:gd name="connsiteY7" fmla="*/ 1294656 h 2165502"/>
              <a:gd name="connsiteX8" fmla="*/ 6051177 w 6545260"/>
              <a:gd name="connsiteY8" fmla="*/ 380256 h 2165502"/>
              <a:gd name="connsiteX9" fmla="*/ 6494930 w 6545260"/>
              <a:gd name="connsiteY9" fmla="*/ 837456 h 2165502"/>
              <a:gd name="connsiteX10" fmla="*/ 3146612 w 6545260"/>
              <a:gd name="connsiteY10" fmla="*/ 1859432 h 2165502"/>
              <a:gd name="connsiteX0" fmla="*/ 0 w 7429882"/>
              <a:gd name="connsiteY0" fmla="*/ 568514 h 1308106"/>
              <a:gd name="connsiteX1" fmla="*/ 1089212 w 7429882"/>
              <a:gd name="connsiteY1" fmla="*/ 958479 h 1308106"/>
              <a:gd name="connsiteX2" fmla="*/ 1842246 w 7429882"/>
              <a:gd name="connsiteY2" fmla="*/ 676091 h 1308106"/>
              <a:gd name="connsiteX3" fmla="*/ 2702859 w 7429882"/>
              <a:gd name="connsiteY3" fmla="*/ 1133291 h 1308106"/>
              <a:gd name="connsiteX4" fmla="*/ 3711388 w 7429882"/>
              <a:gd name="connsiteY4" fmla="*/ 635750 h 1308106"/>
              <a:gd name="connsiteX5" fmla="*/ 4208930 w 7429882"/>
              <a:gd name="connsiteY5" fmla="*/ 3738 h 1308106"/>
              <a:gd name="connsiteX6" fmla="*/ 4706471 w 7429882"/>
              <a:gd name="connsiteY6" fmla="*/ 945031 h 1308106"/>
              <a:gd name="connsiteX7" fmla="*/ 5338482 w 7429882"/>
              <a:gd name="connsiteY7" fmla="*/ 1294656 h 1308106"/>
              <a:gd name="connsiteX8" fmla="*/ 6051177 w 7429882"/>
              <a:gd name="connsiteY8" fmla="*/ 380256 h 1308106"/>
              <a:gd name="connsiteX9" fmla="*/ 6494930 w 7429882"/>
              <a:gd name="connsiteY9" fmla="*/ 837456 h 1308106"/>
              <a:gd name="connsiteX10" fmla="*/ 6979024 w 7429882"/>
              <a:gd name="connsiteY10" fmla="*/ 151655 h 1308106"/>
              <a:gd name="connsiteX0" fmla="*/ 0 w 6979024"/>
              <a:gd name="connsiteY0" fmla="*/ 568514 h 1308106"/>
              <a:gd name="connsiteX1" fmla="*/ 1089212 w 6979024"/>
              <a:gd name="connsiteY1" fmla="*/ 958479 h 1308106"/>
              <a:gd name="connsiteX2" fmla="*/ 1842246 w 6979024"/>
              <a:gd name="connsiteY2" fmla="*/ 676091 h 1308106"/>
              <a:gd name="connsiteX3" fmla="*/ 2702859 w 6979024"/>
              <a:gd name="connsiteY3" fmla="*/ 1133291 h 1308106"/>
              <a:gd name="connsiteX4" fmla="*/ 3711388 w 6979024"/>
              <a:gd name="connsiteY4" fmla="*/ 635750 h 1308106"/>
              <a:gd name="connsiteX5" fmla="*/ 4208930 w 6979024"/>
              <a:gd name="connsiteY5" fmla="*/ 3738 h 1308106"/>
              <a:gd name="connsiteX6" fmla="*/ 4706471 w 6979024"/>
              <a:gd name="connsiteY6" fmla="*/ 945031 h 1308106"/>
              <a:gd name="connsiteX7" fmla="*/ 5338482 w 6979024"/>
              <a:gd name="connsiteY7" fmla="*/ 1294656 h 1308106"/>
              <a:gd name="connsiteX8" fmla="*/ 6051177 w 6979024"/>
              <a:gd name="connsiteY8" fmla="*/ 380256 h 1308106"/>
              <a:gd name="connsiteX9" fmla="*/ 6494930 w 6979024"/>
              <a:gd name="connsiteY9" fmla="*/ 837456 h 1308106"/>
              <a:gd name="connsiteX10" fmla="*/ 6979024 w 6979024"/>
              <a:gd name="connsiteY10" fmla="*/ 151655 h 130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79024" h="1308106">
                <a:moveTo>
                  <a:pt x="0" y="568514"/>
                </a:moveTo>
                <a:cubicBezTo>
                  <a:pt x="1013012" y="676090"/>
                  <a:pt x="782171" y="940550"/>
                  <a:pt x="1089212" y="958479"/>
                </a:cubicBezTo>
                <a:cubicBezTo>
                  <a:pt x="1396253" y="976408"/>
                  <a:pt x="1573305" y="646956"/>
                  <a:pt x="1842246" y="676091"/>
                </a:cubicBezTo>
                <a:cubicBezTo>
                  <a:pt x="2111187" y="705226"/>
                  <a:pt x="2391335" y="1140014"/>
                  <a:pt x="2702859" y="1133291"/>
                </a:cubicBezTo>
                <a:cubicBezTo>
                  <a:pt x="3014383" y="1126568"/>
                  <a:pt x="3460376" y="824009"/>
                  <a:pt x="3711388" y="635750"/>
                </a:cubicBezTo>
                <a:cubicBezTo>
                  <a:pt x="3962400" y="447491"/>
                  <a:pt x="4043083" y="-47809"/>
                  <a:pt x="4208930" y="3738"/>
                </a:cubicBezTo>
                <a:cubicBezTo>
                  <a:pt x="4374777" y="55285"/>
                  <a:pt x="4477871" y="797114"/>
                  <a:pt x="4706471" y="945031"/>
                </a:cubicBezTo>
                <a:cubicBezTo>
                  <a:pt x="5177118" y="958478"/>
                  <a:pt x="5114364" y="1388785"/>
                  <a:pt x="5338482" y="1294656"/>
                </a:cubicBezTo>
                <a:cubicBezTo>
                  <a:pt x="5562600" y="1200527"/>
                  <a:pt x="5858436" y="456456"/>
                  <a:pt x="6051177" y="380256"/>
                </a:cubicBezTo>
                <a:cubicBezTo>
                  <a:pt x="6243918" y="304056"/>
                  <a:pt x="6340289" y="875556"/>
                  <a:pt x="6494930" y="837456"/>
                </a:cubicBezTo>
                <a:cubicBezTo>
                  <a:pt x="6649571" y="799356"/>
                  <a:pt x="6647329" y="200961"/>
                  <a:pt x="6979024" y="151655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87388" y="180229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4094" y="180229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268718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25588" y="274320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30625" y="198196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5175" y="117513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5175" y="2364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0.35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38800" y="288412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24600" y="159198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3518" y="247202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32276" y="140597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0.65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853453" y="2207555"/>
            <a:ext cx="0" cy="59914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352800" y="2263962"/>
            <a:ext cx="0" cy="59914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5943600" y="2403287"/>
            <a:ext cx="0" cy="59914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7162800" y="2033130"/>
            <a:ext cx="0" cy="59914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0028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Precision &amp; Recall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981200"/>
          </a:xfrm>
        </p:spPr>
        <p:txBody>
          <a:bodyPr/>
          <a:lstStyle/>
          <a:p>
            <a:pPr algn="ctr">
              <a:buFontTx/>
              <a:buNone/>
            </a:pPr>
            <a:endParaRPr lang="en-US" sz="2400" dirty="0" smtClean="0"/>
          </a:p>
          <a:p>
            <a:pPr algn="ctr">
              <a:buFontTx/>
              <a:buNone/>
            </a:pPr>
            <a:r>
              <a:rPr lang="en-US" sz="2400" dirty="0" smtClean="0"/>
              <a:t>I  wonder  how  well  I  can  segment  this  sentence  today</a:t>
            </a:r>
          </a:p>
          <a:p>
            <a:pPr algn="ctr">
              <a:buFontTx/>
              <a:buNone/>
            </a:pPr>
            <a:endParaRPr lang="en-US" sz="2400" dirty="0"/>
          </a:p>
          <a:p>
            <a:pPr algn="ctr">
              <a:buFontTx/>
              <a:buNone/>
            </a:pPr>
            <a:r>
              <a:rPr lang="en-US" sz="2400" dirty="0" err="1" smtClean="0"/>
              <a:t>Iwonder</a:t>
            </a:r>
            <a:r>
              <a:rPr lang="en-US" sz="2400" dirty="0" smtClean="0"/>
              <a:t>  how  well  </a:t>
            </a:r>
            <a:r>
              <a:rPr lang="en-US" sz="2400" dirty="0" err="1" smtClean="0"/>
              <a:t>Ican</a:t>
            </a:r>
            <a:r>
              <a:rPr lang="en-US" sz="2400" dirty="0" smtClean="0"/>
              <a:t>  </a:t>
            </a:r>
            <a:r>
              <a:rPr lang="en-US" sz="2400" dirty="0" err="1" smtClean="0"/>
              <a:t>seg</a:t>
            </a:r>
            <a:r>
              <a:rPr lang="en-US" sz="2400" dirty="0" smtClean="0"/>
              <a:t>  </a:t>
            </a:r>
            <a:r>
              <a:rPr lang="en-US" sz="2400" dirty="0" err="1" smtClean="0"/>
              <a:t>ment</a:t>
            </a:r>
            <a:r>
              <a:rPr lang="en-US" sz="2400" dirty="0" smtClean="0"/>
              <a:t>  this  </a:t>
            </a:r>
            <a:r>
              <a:rPr lang="en-US" sz="2400" dirty="0" err="1" smtClean="0"/>
              <a:t>sen</a:t>
            </a:r>
            <a:r>
              <a:rPr lang="en-US" sz="2400" dirty="0" smtClean="0"/>
              <a:t>  </a:t>
            </a:r>
            <a:r>
              <a:rPr lang="en-US" sz="2400" dirty="0" err="1" smtClean="0"/>
              <a:t>tencetoday</a:t>
            </a:r>
            <a:endParaRPr lang="en-US" sz="2400" dirty="0" smtClean="0"/>
          </a:p>
          <a:p>
            <a:pPr algn="ctr">
              <a:buFontTx/>
              <a:buNone/>
            </a:pPr>
            <a:endParaRPr lang="en-US" sz="2400" dirty="0"/>
          </a:p>
          <a:p>
            <a:pPr algn="ctr"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5507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Precision &amp; Recall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981200"/>
          </a:xfrm>
        </p:spPr>
        <p:txBody>
          <a:bodyPr/>
          <a:lstStyle/>
          <a:p>
            <a:pPr algn="ctr">
              <a:buFontTx/>
              <a:buNone/>
            </a:pPr>
            <a:endParaRPr lang="en-US" sz="2400" dirty="0" smtClean="0"/>
          </a:p>
          <a:p>
            <a:pPr algn="ctr">
              <a:buFontTx/>
              <a:buNone/>
            </a:pPr>
            <a:r>
              <a:rPr lang="en-US" sz="2400" dirty="0" smtClean="0"/>
              <a:t>I  wonder  how  well  I  can  segment  this  sentence  today</a:t>
            </a:r>
          </a:p>
          <a:p>
            <a:pPr algn="ctr">
              <a:buFontTx/>
              <a:buNone/>
            </a:pPr>
            <a:endParaRPr lang="en-US" sz="2400" dirty="0"/>
          </a:p>
          <a:p>
            <a:pPr algn="ctr">
              <a:buFontTx/>
              <a:buNone/>
            </a:pPr>
            <a:r>
              <a:rPr lang="en-US" sz="2400" dirty="0" err="1" smtClean="0"/>
              <a:t>Iwonder</a:t>
            </a:r>
            <a:r>
              <a:rPr lang="en-US" sz="2400" dirty="0" smtClean="0"/>
              <a:t>  how  well  </a:t>
            </a:r>
            <a:r>
              <a:rPr lang="en-US" sz="2400" dirty="0" err="1" smtClean="0"/>
              <a:t>Ican</a:t>
            </a:r>
            <a:r>
              <a:rPr lang="en-US" sz="2400" dirty="0" smtClean="0"/>
              <a:t>  </a:t>
            </a:r>
            <a:r>
              <a:rPr lang="en-US" sz="2400" dirty="0" err="1" smtClean="0"/>
              <a:t>seg</a:t>
            </a:r>
            <a:r>
              <a:rPr lang="en-US" sz="2400" dirty="0" smtClean="0"/>
              <a:t>  </a:t>
            </a:r>
            <a:r>
              <a:rPr lang="en-US" sz="2400" dirty="0" err="1" smtClean="0"/>
              <a:t>ment</a:t>
            </a:r>
            <a:r>
              <a:rPr lang="en-US" sz="2400" dirty="0" smtClean="0"/>
              <a:t>  this  </a:t>
            </a:r>
            <a:r>
              <a:rPr lang="en-US" sz="2400" dirty="0" err="1" smtClean="0"/>
              <a:t>sen</a:t>
            </a:r>
            <a:r>
              <a:rPr lang="en-US" sz="2400" dirty="0" smtClean="0"/>
              <a:t>  </a:t>
            </a:r>
            <a:r>
              <a:rPr lang="en-US" sz="2400" dirty="0" err="1" smtClean="0"/>
              <a:t>tencetoday</a:t>
            </a:r>
            <a:endParaRPr lang="en-US" sz="2400" dirty="0" smtClean="0"/>
          </a:p>
          <a:p>
            <a:pPr algn="ctr">
              <a:buFontTx/>
              <a:buNone/>
            </a:pPr>
            <a:endParaRPr lang="en-US" sz="2400" dirty="0"/>
          </a:p>
          <a:p>
            <a:pPr algn="ctr"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0" y="3048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Precision:</a:t>
            </a:r>
          </a:p>
          <a:p>
            <a:r>
              <a:rPr lang="en-US" b="0" dirty="0">
                <a:latin typeface="+mn-lt"/>
              </a:rPr>
              <a:t>	</a:t>
            </a:r>
            <a:r>
              <a:rPr lang="en-US" b="0" dirty="0" smtClean="0">
                <a:latin typeface="+mn-lt"/>
              </a:rPr>
              <a:t># of correct / # guessed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267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b="0" dirty="0" smtClean="0">
                <a:latin typeface="+mn-lt"/>
              </a:rPr>
              <a:t>3 correct / 9 guessed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5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Precision &amp; Recall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981200"/>
          </a:xfrm>
        </p:spPr>
        <p:txBody>
          <a:bodyPr/>
          <a:lstStyle/>
          <a:p>
            <a:pPr algn="ctr">
              <a:buFontTx/>
              <a:buNone/>
            </a:pPr>
            <a:endParaRPr lang="en-US" sz="2400" dirty="0" smtClean="0"/>
          </a:p>
          <a:p>
            <a:pPr algn="ctr">
              <a:buFontTx/>
              <a:buNone/>
            </a:pPr>
            <a:r>
              <a:rPr lang="en-US" sz="2400" dirty="0" smtClean="0"/>
              <a:t>I  wonder  how  well  I  can  segment  this  sentence  today</a:t>
            </a:r>
          </a:p>
          <a:p>
            <a:pPr algn="ctr">
              <a:buFontTx/>
              <a:buNone/>
            </a:pPr>
            <a:endParaRPr lang="en-US" sz="2400" dirty="0"/>
          </a:p>
          <a:p>
            <a:pPr algn="ctr">
              <a:buFontTx/>
              <a:buNone/>
            </a:pPr>
            <a:r>
              <a:rPr lang="en-US" sz="2400" dirty="0" err="1" smtClean="0"/>
              <a:t>Iwonder</a:t>
            </a:r>
            <a:r>
              <a:rPr lang="en-US" sz="2400" dirty="0" smtClean="0"/>
              <a:t>  how  well  </a:t>
            </a:r>
            <a:r>
              <a:rPr lang="en-US" sz="2400" dirty="0" err="1" smtClean="0"/>
              <a:t>Ican</a:t>
            </a:r>
            <a:r>
              <a:rPr lang="en-US" sz="2400" dirty="0" smtClean="0"/>
              <a:t>  </a:t>
            </a:r>
            <a:r>
              <a:rPr lang="en-US" sz="2400" dirty="0" err="1" smtClean="0"/>
              <a:t>seg</a:t>
            </a:r>
            <a:r>
              <a:rPr lang="en-US" sz="2400" dirty="0" smtClean="0"/>
              <a:t>  </a:t>
            </a:r>
            <a:r>
              <a:rPr lang="en-US" sz="2400" dirty="0" err="1" smtClean="0"/>
              <a:t>ment</a:t>
            </a:r>
            <a:r>
              <a:rPr lang="en-US" sz="2400" dirty="0" smtClean="0"/>
              <a:t>  this  </a:t>
            </a:r>
            <a:r>
              <a:rPr lang="en-US" sz="2400" dirty="0" err="1" smtClean="0"/>
              <a:t>sen</a:t>
            </a:r>
            <a:r>
              <a:rPr lang="en-US" sz="2400" dirty="0" smtClean="0"/>
              <a:t>  </a:t>
            </a:r>
            <a:r>
              <a:rPr lang="en-US" sz="2400" dirty="0" err="1" smtClean="0"/>
              <a:t>tencetoday</a:t>
            </a:r>
            <a:endParaRPr lang="en-US" sz="2400" dirty="0" smtClean="0"/>
          </a:p>
          <a:p>
            <a:pPr algn="ctr">
              <a:buFontTx/>
              <a:buNone/>
            </a:pPr>
            <a:endParaRPr lang="en-US" sz="2400" dirty="0"/>
          </a:p>
          <a:p>
            <a:pPr algn="ctr"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0" y="3048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Recall:</a:t>
            </a:r>
          </a:p>
          <a:p>
            <a:r>
              <a:rPr lang="en-US" b="0" dirty="0">
                <a:latin typeface="+mn-lt"/>
              </a:rPr>
              <a:t>	</a:t>
            </a:r>
            <a:r>
              <a:rPr lang="en-US" b="0" dirty="0" smtClean="0">
                <a:latin typeface="+mn-lt"/>
              </a:rPr>
              <a:t># of correct / # true words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267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b="0" dirty="0" smtClean="0">
                <a:latin typeface="+mn-lt"/>
              </a:rPr>
              <a:t>3 correct / 10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0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Stress-based Segmentation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1430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how </a:t>
            </a:r>
            <a:r>
              <a:rPr lang="en-US" sz="2400" b="1" dirty="0" smtClean="0"/>
              <a:t>WELL</a:t>
            </a:r>
            <a:r>
              <a:rPr lang="en-US" sz="2400" dirty="0" smtClean="0"/>
              <a:t> can a </a:t>
            </a:r>
            <a:r>
              <a:rPr lang="en-US" sz="2400" b="1" dirty="0" smtClean="0"/>
              <a:t>STRESS</a:t>
            </a:r>
            <a:r>
              <a:rPr lang="en-US" sz="2400" dirty="0" smtClean="0"/>
              <a:t> based </a:t>
            </a:r>
            <a:r>
              <a:rPr lang="en-US" sz="2400" b="1" dirty="0" smtClean="0"/>
              <a:t>LEARNER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SEG</a:t>
            </a:r>
            <a:r>
              <a:rPr lang="en-US" sz="2400" dirty="0" err="1" smtClean="0"/>
              <a:t>ment</a:t>
            </a:r>
            <a:r>
              <a:rPr lang="en-US" sz="2400" dirty="0" smtClean="0"/>
              <a:t> </a:t>
            </a:r>
            <a:r>
              <a:rPr lang="en-US" sz="2400" b="1" dirty="0" smtClean="0"/>
              <a:t>THIS</a:t>
            </a:r>
            <a:r>
              <a:rPr lang="en-US" sz="2400" dirty="0" smtClean="0"/>
              <a:t>?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9525" y="2514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400" b="0" dirty="0" smtClean="0"/>
          </a:p>
          <a:p>
            <a:pPr>
              <a:buFontTx/>
              <a:buNone/>
            </a:pPr>
            <a:r>
              <a:rPr lang="en-US" sz="2400" b="0" dirty="0" smtClean="0"/>
              <a:t>If we assume Stress-INITIAL syllables:</a:t>
            </a:r>
          </a:p>
          <a:p>
            <a:pPr>
              <a:buFontTx/>
              <a:buNone/>
            </a:pPr>
            <a:endParaRPr lang="en-US" sz="2400" b="0" dirty="0" smtClean="0"/>
          </a:p>
          <a:p>
            <a:pPr>
              <a:buFontTx/>
              <a:buNone/>
            </a:pPr>
            <a:endParaRPr lang="en-US" sz="24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36419" y="393102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b="0" dirty="0" smtClean="0"/>
              <a:t>How  </a:t>
            </a:r>
            <a:r>
              <a:rPr lang="en-US" sz="2400" dirty="0" err="1" smtClean="0"/>
              <a:t>WELL</a:t>
            </a:r>
            <a:r>
              <a:rPr lang="en-US" sz="2400" b="0" dirty="0" err="1" smtClean="0"/>
              <a:t>cana</a:t>
            </a:r>
            <a:r>
              <a:rPr lang="en-US" sz="2400" b="0" dirty="0" smtClean="0"/>
              <a:t>  </a:t>
            </a:r>
            <a:r>
              <a:rPr lang="en-US" sz="2400" dirty="0" err="1" smtClean="0"/>
              <a:t>STRESS</a:t>
            </a:r>
            <a:r>
              <a:rPr lang="en-US" sz="2400" b="0" dirty="0" err="1" smtClean="0"/>
              <a:t>based</a:t>
            </a:r>
            <a:r>
              <a:rPr lang="en-US" sz="2400" b="0" dirty="0" smtClean="0"/>
              <a:t>  </a:t>
            </a:r>
            <a:r>
              <a:rPr lang="en-US" sz="2400" dirty="0" smtClean="0"/>
              <a:t>LEARNER</a:t>
            </a:r>
            <a:r>
              <a:rPr lang="en-US" sz="2400" b="0" dirty="0" smtClean="0"/>
              <a:t>  </a:t>
            </a:r>
            <a:r>
              <a:rPr lang="en-US" sz="2400" dirty="0" err="1" smtClean="0"/>
              <a:t>SEG</a:t>
            </a:r>
            <a:r>
              <a:rPr lang="en-US" sz="2400" b="0" dirty="0" err="1" smtClean="0"/>
              <a:t>ment</a:t>
            </a:r>
            <a:r>
              <a:rPr lang="en-US" sz="2400" b="0" dirty="0" smtClean="0"/>
              <a:t>  </a:t>
            </a:r>
            <a:r>
              <a:rPr lang="en-US" sz="2400" dirty="0" smtClean="0"/>
              <a:t>THIS</a:t>
            </a:r>
            <a:r>
              <a:rPr lang="en-US" sz="2400" b="0" dirty="0" smtClean="0"/>
              <a:t>?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3175" y="5334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400" b="0" dirty="0" smtClean="0"/>
          </a:p>
          <a:p>
            <a:pPr>
              <a:buFontTx/>
              <a:buNone/>
            </a:pPr>
            <a:r>
              <a:rPr lang="en-US" sz="2400" b="0" dirty="0" smtClean="0"/>
              <a:t>Precision = 3/6			Recall = 3/9</a:t>
            </a:r>
          </a:p>
          <a:p>
            <a:pPr>
              <a:buFontTx/>
              <a:buNone/>
            </a:pPr>
            <a:endParaRPr lang="en-US" sz="2400" b="0" dirty="0" smtClean="0"/>
          </a:p>
          <a:p>
            <a:pPr>
              <a:buFontTx/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34381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Stress-based Segmentation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1430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how </a:t>
            </a:r>
            <a:r>
              <a:rPr lang="en-US" sz="2400" b="1" dirty="0" smtClean="0"/>
              <a:t>WELL</a:t>
            </a:r>
            <a:r>
              <a:rPr lang="en-US" sz="2400" dirty="0" smtClean="0"/>
              <a:t> can a </a:t>
            </a:r>
            <a:r>
              <a:rPr lang="en-US" sz="2400" b="1" dirty="0" smtClean="0"/>
              <a:t>STRESS</a:t>
            </a:r>
            <a:r>
              <a:rPr lang="en-US" sz="2400" dirty="0" smtClean="0"/>
              <a:t> based </a:t>
            </a:r>
            <a:r>
              <a:rPr lang="en-US" sz="2400" b="1" dirty="0" smtClean="0"/>
              <a:t>LEARNER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SEG</a:t>
            </a:r>
            <a:r>
              <a:rPr lang="en-US" sz="2400" dirty="0" err="1" smtClean="0"/>
              <a:t>ment</a:t>
            </a:r>
            <a:r>
              <a:rPr lang="en-US" sz="2400" dirty="0" smtClean="0"/>
              <a:t> </a:t>
            </a:r>
            <a:r>
              <a:rPr lang="en-US" sz="2400" b="1" dirty="0" smtClean="0"/>
              <a:t>THIS</a:t>
            </a:r>
            <a:r>
              <a:rPr lang="en-US" sz="2400" dirty="0" smtClean="0"/>
              <a:t>?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9525" y="2514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400" b="0" dirty="0" smtClean="0"/>
          </a:p>
          <a:p>
            <a:pPr>
              <a:buFontTx/>
              <a:buNone/>
            </a:pPr>
            <a:r>
              <a:rPr lang="en-US" sz="2400" b="0" dirty="0" smtClean="0"/>
              <a:t>If we assume Stress-FINAL syllables:</a:t>
            </a:r>
          </a:p>
          <a:p>
            <a:pPr>
              <a:buFontTx/>
              <a:buNone/>
            </a:pPr>
            <a:endParaRPr lang="en-US" sz="2400" b="0" dirty="0" smtClean="0"/>
          </a:p>
          <a:p>
            <a:pPr>
              <a:buFontTx/>
              <a:buNone/>
            </a:pPr>
            <a:endParaRPr lang="en-US" sz="24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36419" y="393102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b="0" dirty="0" err="1" smtClean="0"/>
              <a:t>How</a:t>
            </a:r>
            <a:r>
              <a:rPr lang="en-US" sz="2400" dirty="0" err="1" smtClean="0"/>
              <a:t>WELL</a:t>
            </a:r>
            <a:r>
              <a:rPr lang="en-US" sz="2400" dirty="0" smtClean="0"/>
              <a:t>  </a:t>
            </a:r>
            <a:r>
              <a:rPr lang="en-US" sz="2400" b="0" dirty="0" err="1" smtClean="0"/>
              <a:t>cana</a:t>
            </a:r>
            <a:r>
              <a:rPr lang="en-US" sz="2400" dirty="0" err="1" smtClean="0"/>
              <a:t>STRESS</a:t>
            </a:r>
            <a:r>
              <a:rPr lang="en-US" sz="2400" dirty="0" smtClean="0"/>
              <a:t>  </a:t>
            </a:r>
            <a:r>
              <a:rPr lang="en-US" sz="2400" b="0" dirty="0" err="1" smtClean="0"/>
              <a:t>based</a:t>
            </a:r>
            <a:r>
              <a:rPr lang="en-US" sz="2400" dirty="0" err="1" smtClean="0"/>
              <a:t>LEARNER</a:t>
            </a:r>
            <a:r>
              <a:rPr lang="en-US" sz="2400" b="0" dirty="0" smtClean="0"/>
              <a:t>  </a:t>
            </a:r>
            <a:r>
              <a:rPr lang="en-US" sz="2400" dirty="0" smtClean="0"/>
              <a:t>SEG  </a:t>
            </a:r>
            <a:r>
              <a:rPr lang="en-US" sz="2400" b="0" dirty="0" err="1" smtClean="0"/>
              <a:t>ment</a:t>
            </a:r>
            <a:r>
              <a:rPr lang="en-US" sz="2400" dirty="0" err="1" smtClean="0"/>
              <a:t>THIS</a:t>
            </a:r>
            <a:r>
              <a:rPr lang="en-US" sz="2400" b="0" dirty="0" smtClean="0"/>
              <a:t>?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3175" y="5334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400" b="0" dirty="0" smtClean="0"/>
          </a:p>
          <a:p>
            <a:pPr>
              <a:buFontTx/>
              <a:buNone/>
            </a:pPr>
            <a:r>
              <a:rPr lang="en-US" sz="2400" b="0" dirty="0" smtClean="0"/>
              <a:t>Precision = 0/5			Recall = 0/9</a:t>
            </a:r>
          </a:p>
          <a:p>
            <a:pPr>
              <a:buFontTx/>
              <a:buNone/>
            </a:pPr>
            <a:endParaRPr lang="en-US" sz="2400" b="0" dirty="0" smtClean="0"/>
          </a:p>
          <a:p>
            <a:pPr>
              <a:buFontTx/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98694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Bayesian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0668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All (statistical) learning is a form of </a:t>
            </a:r>
            <a:r>
              <a:rPr lang="en-US" sz="2400" b="1" dirty="0" smtClean="0"/>
              <a:t>INFERENCE</a:t>
            </a: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533400" y="2133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We have data</a:t>
            </a:r>
            <a:r>
              <a:rPr lang="en-US" b="0" dirty="0" smtClean="0"/>
              <a:t>…</a:t>
            </a:r>
            <a:endParaRPr lang="en-US" b="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6625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But </a:t>
            </a:r>
            <a:r>
              <a:rPr lang="en-US" b="0" dirty="0" smtClean="0"/>
              <a:t>which </a:t>
            </a:r>
            <a:r>
              <a:rPr lang="en-US" b="0" dirty="0"/>
              <a:t>hypothesis is true</a:t>
            </a:r>
            <a:r>
              <a:rPr lang="en-US" b="0" dirty="0" smtClean="0"/>
              <a:t>?</a:t>
            </a:r>
            <a:endParaRPr lang="en-US" b="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320610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P(H|D) ?</a:t>
            </a:r>
            <a:endParaRPr lang="en-US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380999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P(H | D)  =  P(D | H)  *  P(H)  /  P(D)</a:t>
            </a:r>
            <a:endParaRPr lang="en-US" b="0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4255948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likelihood</a:t>
            </a:r>
            <a:endParaRPr lang="en-US" b="0" dirty="0"/>
          </a:p>
        </p:txBody>
      </p:sp>
      <p:sp>
        <p:nvSpPr>
          <p:cNvPr id="14" name="TextBox 13"/>
          <p:cNvSpPr txBox="1"/>
          <p:nvPr/>
        </p:nvSpPr>
        <p:spPr>
          <a:xfrm>
            <a:off x="3596154" y="425594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prior</a:t>
            </a:r>
            <a:endParaRPr lang="en-US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4648200" y="425144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p</a:t>
            </a:r>
            <a:r>
              <a:rPr lang="en-US" b="0" dirty="0" smtClean="0"/>
              <a:t>rob. of data</a:t>
            </a:r>
            <a:endParaRPr lang="en-US" b="0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4255946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posterior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8461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Cross-Situational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Use information across trials to identify a word/meaning mapping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Scene 1:	“</a:t>
            </a:r>
            <a:r>
              <a:rPr lang="en-US" sz="2400" dirty="0" err="1" smtClean="0"/>
              <a:t>dugme</a:t>
            </a:r>
            <a:r>
              <a:rPr lang="en-US" sz="2400" dirty="0" smtClean="0"/>
              <a:t>”	“</a:t>
            </a:r>
            <a:r>
              <a:rPr lang="en-US" sz="2400" dirty="0" err="1" smtClean="0"/>
              <a:t>lutka</a:t>
            </a:r>
            <a:r>
              <a:rPr lang="en-US" sz="2400" dirty="0" smtClean="0"/>
              <a:t>”		“</a:t>
            </a:r>
            <a:r>
              <a:rPr lang="en-US" sz="2400" dirty="0" err="1" smtClean="0"/>
              <a:t>prozor</a:t>
            </a:r>
            <a:r>
              <a:rPr lang="en-US" sz="2400" dirty="0" smtClean="0"/>
              <a:t>”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	Object 1	Object 2	Object 3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Scene 2:	“</a:t>
            </a:r>
            <a:r>
              <a:rPr lang="en-US" sz="2400" dirty="0" err="1" smtClean="0"/>
              <a:t>lutka</a:t>
            </a:r>
            <a:r>
              <a:rPr lang="en-US" sz="2400" dirty="0" smtClean="0"/>
              <a:t>”		“</a:t>
            </a:r>
            <a:r>
              <a:rPr lang="en-US" sz="2400" dirty="0" err="1" smtClean="0"/>
              <a:t>zid</a:t>
            </a:r>
            <a:r>
              <a:rPr lang="en-US" sz="2400" dirty="0" smtClean="0"/>
              <a:t>”		“</a:t>
            </a:r>
            <a:r>
              <a:rPr lang="en-US" sz="2400" dirty="0" err="1" smtClean="0"/>
              <a:t>prozor</a:t>
            </a:r>
            <a:r>
              <a:rPr lang="en-US" sz="2400" dirty="0" smtClean="0"/>
              <a:t>”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	Object 1	Object 3	Object 4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1305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Cross-Situational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Scene 1:	“</a:t>
            </a:r>
            <a:r>
              <a:rPr lang="en-US" sz="2400" dirty="0" err="1" smtClean="0"/>
              <a:t>dugme</a:t>
            </a:r>
            <a:r>
              <a:rPr lang="en-US" sz="2400" dirty="0" smtClean="0"/>
              <a:t>”	“</a:t>
            </a:r>
            <a:r>
              <a:rPr lang="en-US" sz="2400" dirty="0" err="1" smtClean="0"/>
              <a:t>lutka</a:t>
            </a:r>
            <a:r>
              <a:rPr lang="en-US" sz="2400" dirty="0" smtClean="0"/>
              <a:t>”		“</a:t>
            </a:r>
            <a:r>
              <a:rPr lang="en-US" sz="2400" dirty="0" err="1" smtClean="0"/>
              <a:t>prozor</a:t>
            </a:r>
            <a:r>
              <a:rPr lang="en-US" sz="2400" dirty="0" smtClean="0"/>
              <a:t>”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	Object 1	Object 2	Object 3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Scene 2:	“</a:t>
            </a:r>
            <a:r>
              <a:rPr lang="en-US" sz="2400" dirty="0" err="1" smtClean="0"/>
              <a:t>lutka</a:t>
            </a:r>
            <a:r>
              <a:rPr lang="en-US" sz="2400" dirty="0" smtClean="0"/>
              <a:t>”		“</a:t>
            </a:r>
            <a:r>
              <a:rPr lang="en-US" sz="2400" dirty="0" err="1" smtClean="0"/>
              <a:t>zid</a:t>
            </a:r>
            <a:r>
              <a:rPr lang="en-US" sz="2400" dirty="0" smtClean="0"/>
              <a:t>”		“</a:t>
            </a:r>
            <a:r>
              <a:rPr lang="en-US" sz="2400" dirty="0" err="1" smtClean="0"/>
              <a:t>prozor</a:t>
            </a:r>
            <a:r>
              <a:rPr lang="en-US" sz="2400" dirty="0" smtClean="0"/>
              <a:t>”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	Object 1	Object 3	Object 4</a:t>
            </a:r>
          </a:p>
          <a:p>
            <a:pPr>
              <a:buFontTx/>
              <a:buNone/>
            </a:pPr>
            <a:r>
              <a:rPr lang="en-US" sz="2400" dirty="0" smtClean="0"/>
              <a:t>P(H|D) = P(D|H) * P(H) / P(D)</a:t>
            </a:r>
          </a:p>
          <a:p>
            <a:pPr>
              <a:buFontTx/>
              <a:buNone/>
            </a:pPr>
            <a:r>
              <a:rPr lang="en-US" sz="2400" dirty="0" smtClean="0"/>
              <a:t>Posterior = likelihood * prior / prob. of data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-40901" y="453513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b="0" dirty="0" smtClean="0"/>
              <a:t> P(</a:t>
            </a:r>
            <a:r>
              <a:rPr lang="en-US" b="0" dirty="0" err="1" smtClean="0"/>
              <a:t>lutka</a:t>
            </a:r>
            <a:r>
              <a:rPr lang="en-US" b="0" dirty="0" smtClean="0"/>
              <a:t> </a:t>
            </a:r>
            <a:r>
              <a:rPr lang="en-US" b="0" dirty="0"/>
              <a:t>== 1) = ¼			</a:t>
            </a:r>
            <a:r>
              <a:rPr lang="en-US" b="0" dirty="0" smtClean="0"/>
              <a:t>Prior (let’s call this H1)</a:t>
            </a:r>
            <a:endParaRPr lang="en-US" b="0" dirty="0"/>
          </a:p>
        </p:txBody>
      </p:sp>
      <p:sp>
        <p:nvSpPr>
          <p:cNvPr id="3" name="TextBox 2"/>
          <p:cNvSpPr txBox="1"/>
          <p:nvPr/>
        </p:nvSpPr>
        <p:spPr>
          <a:xfrm>
            <a:off x="13447" y="49967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b="0" dirty="0" smtClean="0"/>
              <a:t>P(D | H1</a:t>
            </a:r>
            <a:r>
              <a:rPr lang="en-US" b="0" dirty="0"/>
              <a:t>) = 1	</a:t>
            </a:r>
            <a:r>
              <a:rPr lang="en-US" b="0" dirty="0" smtClean="0"/>
              <a:t>	</a:t>
            </a:r>
            <a:r>
              <a:rPr lang="en-US" b="0" dirty="0"/>
              <a:t>		</a:t>
            </a:r>
            <a:r>
              <a:rPr lang="en-US" b="0" dirty="0" smtClean="0"/>
              <a:t>Likelihood</a:t>
            </a:r>
            <a:endParaRPr lang="en-US" b="0" dirty="0"/>
          </a:p>
        </p:txBody>
      </p:sp>
      <p:sp>
        <p:nvSpPr>
          <p:cNvPr id="4" name="TextBox 3"/>
          <p:cNvSpPr txBox="1"/>
          <p:nvPr/>
        </p:nvSpPr>
        <p:spPr>
          <a:xfrm>
            <a:off x="3922" y="5562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b="0" dirty="0" smtClean="0"/>
              <a:t>P(D) </a:t>
            </a:r>
            <a:r>
              <a:rPr lang="en-US" b="0" dirty="0"/>
              <a:t>= </a:t>
            </a:r>
            <a:r>
              <a:rPr lang="en-US" b="0" dirty="0" smtClean="0"/>
              <a:t>P(H1)*P(D|H1) + P(H2)*P(D|H2) + P(H3)*P(D|H3)…</a:t>
            </a:r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3175" y="6248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P(H1 | D)  </a:t>
            </a:r>
            <a:r>
              <a:rPr lang="en-US" b="0" dirty="0"/>
              <a:t>= </a:t>
            </a:r>
            <a:r>
              <a:rPr lang="en-US" b="0" dirty="0" smtClean="0"/>
              <a:t> P(D | H1) * P(H1) </a:t>
            </a:r>
            <a:r>
              <a:rPr lang="en-US" b="0" dirty="0"/>
              <a:t>/ </a:t>
            </a:r>
            <a:r>
              <a:rPr lang="en-US" b="0" dirty="0" smtClean="0"/>
              <a:t>P(D)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56905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Part of Speech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Another idea: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Frequent Frames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the _____ is			you _____ it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a _____ is				they _____ her</a:t>
            </a:r>
          </a:p>
          <a:p>
            <a:pPr>
              <a:buFontTx/>
              <a:buNone/>
            </a:pPr>
            <a:r>
              <a:rPr lang="en-US" sz="2400" dirty="0" smtClean="0"/>
              <a:t>	that _____ was		</a:t>
            </a:r>
            <a:r>
              <a:rPr lang="en-US" sz="2400" dirty="0"/>
              <a:t>	</a:t>
            </a:r>
            <a:r>
              <a:rPr lang="en-US" sz="2400" dirty="0" smtClean="0"/>
              <a:t>can _____ him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Proposed in </a:t>
            </a:r>
            <a:r>
              <a:rPr lang="en-US" sz="2400" dirty="0" err="1" smtClean="0"/>
              <a:t>Mintz</a:t>
            </a:r>
            <a:r>
              <a:rPr lang="en-US" sz="2400" dirty="0" smtClean="0"/>
              <a:t> (2003), simulated in Wang &amp; </a:t>
            </a:r>
            <a:r>
              <a:rPr lang="en-US" sz="2400" dirty="0" err="1" smtClean="0"/>
              <a:t>Mintz</a:t>
            </a:r>
            <a:r>
              <a:rPr lang="en-US" sz="2400" dirty="0" smtClean="0"/>
              <a:t> (2008)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6172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Suspicious </a:t>
            </a:r>
            <a:r>
              <a:rPr lang="en-US" dirty="0" err="1" smtClean="0"/>
              <a:t>Coincedence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9600" y="1066800"/>
            <a:ext cx="47244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Three hypotheses: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Superordinate: “mammal”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Basic: “dog”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Subordinate: “beagle”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1"/>
          <p:cNvSpPr/>
          <p:nvPr/>
        </p:nvSpPr>
        <p:spPr bwMode="auto">
          <a:xfrm>
            <a:off x="533400" y="1600200"/>
            <a:ext cx="3733800" cy="31242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19200" y="2357438"/>
            <a:ext cx="2895600" cy="21336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209800" y="2971800"/>
            <a:ext cx="1790700" cy="127635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7676" y="212660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62100" y="27006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31141" y="337914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876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Given a picture of a beagle:</a:t>
            </a:r>
          </a:p>
          <a:p>
            <a:r>
              <a:rPr lang="en-US" b="0" dirty="0" smtClean="0"/>
              <a:t>P(data|H3) = 1/# of beagles</a:t>
            </a:r>
          </a:p>
          <a:p>
            <a:r>
              <a:rPr lang="en-US" b="0" dirty="0" smtClean="0"/>
              <a:t>     &gt;	P(data|H2) = 1/# of dogs</a:t>
            </a:r>
          </a:p>
          <a:p>
            <a:r>
              <a:rPr lang="en-US" b="0" dirty="0" smtClean="0"/>
              <a:t>	     &gt;	P(data|H1) = 1/# of mammals</a:t>
            </a:r>
          </a:p>
        </p:txBody>
      </p:sp>
    </p:spTree>
    <p:extLst>
      <p:ext uri="{BB962C8B-B14F-4D97-AF65-F5344CB8AC3E}">
        <p14:creationId xmlns:p14="http://schemas.microsoft.com/office/powerpoint/2010/main" val="114928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Contrastive Sounds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A pair of sounds are contrastive if: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Switching the sounds changes the </a:t>
            </a:r>
            <a:r>
              <a:rPr lang="en-US" sz="2400" b="1" dirty="0" smtClean="0"/>
              <a:t>MEANING</a:t>
            </a:r>
          </a:p>
          <a:p>
            <a:pPr>
              <a:buFontTx/>
              <a:buNone/>
            </a:pPr>
            <a:endParaRPr lang="en-US" sz="2400" b="1" dirty="0"/>
          </a:p>
          <a:p>
            <a:pPr>
              <a:buFontTx/>
              <a:buNone/>
            </a:pPr>
            <a:r>
              <a:rPr lang="en-US" sz="2400" dirty="0" smtClean="0"/>
              <a:t>In English: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“food”:	[f u d]			</a:t>
            </a:r>
            <a:r>
              <a:rPr lang="en-US" sz="2400" dirty="0" smtClean="0">
                <a:sym typeface="Wingdings" pitchFamily="2" charset="2"/>
              </a:rPr>
              <a:t> Contrastive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“rude”:	[r u d]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In German: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“street”:	[s t R a s ə]		</a:t>
            </a:r>
            <a:r>
              <a:rPr lang="en-US" sz="2400" dirty="0" smtClean="0">
                <a:sym typeface="Wingdings" pitchFamily="2" charset="2"/>
              </a:rPr>
              <a:t> Not contrastive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“street”:	[s t r a s ə]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2787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Learning Sounds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 smtClean="0"/>
              <a:t>Maintenance &amp; Loss Theory: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6894" y="14478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dirty="0" smtClean="0"/>
              <a:t>	</a:t>
            </a:r>
            <a:r>
              <a:rPr lang="en-US" sz="2400" b="0" dirty="0" smtClean="0"/>
              <a:t>If you use a distinction in your language</a:t>
            </a:r>
          </a:p>
          <a:p>
            <a:pPr>
              <a:buFontTx/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	Keep it</a:t>
            </a:r>
          </a:p>
          <a:p>
            <a:pPr>
              <a:buFontTx/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If you don’t use it</a:t>
            </a:r>
          </a:p>
          <a:p>
            <a:pPr>
              <a:buFontTx/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	Ignore the distinction</a:t>
            </a:r>
          </a:p>
          <a:p>
            <a:pPr>
              <a:buFontTx/>
              <a:buNone/>
            </a:pPr>
            <a:endParaRPr lang="en-US" sz="24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3447" y="3460097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dirty="0" smtClean="0"/>
              <a:t>Functional Reorganization: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-13447" y="3798794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b="0" dirty="0" smtClean="0"/>
              <a:t>	Create a filter between acoustics and phonemes</a:t>
            </a:r>
          </a:p>
          <a:p>
            <a:pPr>
              <a:buFontTx/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If you hear a language sound</a:t>
            </a:r>
          </a:p>
          <a:p>
            <a:pPr>
              <a:buFontTx/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	Impose filter to ignore non-native distinctions</a:t>
            </a:r>
          </a:p>
          <a:p>
            <a:pPr>
              <a:buFontTx/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If you hear a non-language sound</a:t>
            </a:r>
          </a:p>
          <a:p>
            <a:pPr>
              <a:buFontTx/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	Don’t impose the filter</a:t>
            </a:r>
          </a:p>
        </p:txBody>
      </p:sp>
    </p:spTree>
    <p:extLst>
      <p:ext uri="{BB962C8B-B14F-4D97-AF65-F5344CB8AC3E}">
        <p14:creationId xmlns:p14="http://schemas.microsoft.com/office/powerpoint/2010/main" val="275345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Sound Identification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387" y="1659731"/>
            <a:ext cx="7769225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808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nglish Japanese ra-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1938" y="-228600"/>
            <a:ext cx="6445297" cy="649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2682" y="-457200"/>
            <a:ext cx="6844553" cy="272527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endParaRPr lang="en-US" b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Sound Discrimination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5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Language Structure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Phrases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Grammaticality judgments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Ambiguous/Unambiguous data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Principles &amp; Parameters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5880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Testing Hypotheses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1"/>
          <p:cNvSpPr/>
          <p:nvPr/>
        </p:nvSpPr>
        <p:spPr bwMode="auto">
          <a:xfrm>
            <a:off x="304800" y="1447800"/>
            <a:ext cx="4270375" cy="2743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56124" y="1905000"/>
            <a:ext cx="2974975" cy="2057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1787899" cy="1295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540" y="274680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1   2  </a:t>
            </a:r>
          </a:p>
          <a:p>
            <a:r>
              <a:rPr lang="en-US" dirty="0" smtClean="0"/>
              <a:t>3   4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375" y="233130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  8  </a:t>
            </a:r>
          </a:p>
          <a:p>
            <a:r>
              <a:rPr lang="en-US" dirty="0"/>
              <a:t>9</a:t>
            </a:r>
            <a:r>
              <a:rPr lang="en-US" dirty="0" smtClean="0"/>
              <a:t>   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27528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2140" y="342423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70940" y="1496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8787" y="141555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042740" y="1581834"/>
            <a:ext cx="3263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1, 3, 2, 6, 4, 3</a:t>
            </a:r>
          </a:p>
        </p:txBody>
      </p:sp>
    </p:spTree>
    <p:extLst>
      <p:ext uri="{BB962C8B-B14F-4D97-AF65-F5344CB8AC3E}">
        <p14:creationId xmlns:p14="http://schemas.microsoft.com/office/powerpoint/2010/main" val="48193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Bayesian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1"/>
          <p:cNvSpPr/>
          <p:nvPr/>
        </p:nvSpPr>
        <p:spPr bwMode="auto">
          <a:xfrm>
            <a:off x="304800" y="1447800"/>
            <a:ext cx="4270375" cy="2743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56124" y="1905000"/>
            <a:ext cx="2974975" cy="2057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1787899" cy="1295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540" y="274680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1   2  </a:t>
            </a:r>
          </a:p>
          <a:p>
            <a:r>
              <a:rPr lang="en-US" dirty="0" smtClean="0"/>
              <a:t>3   4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375" y="233130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  8  </a:t>
            </a:r>
          </a:p>
          <a:p>
            <a:r>
              <a:rPr lang="en-US" dirty="0"/>
              <a:t>9</a:t>
            </a:r>
            <a:r>
              <a:rPr lang="en-US" dirty="0" smtClean="0"/>
              <a:t>   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27528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2140" y="342423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70940" y="1496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8787" y="141555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042740" y="1581834"/>
            <a:ext cx="425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 = 1, 3, 2, 6, 4,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724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P(A|D) = P(D|A) P(A) / P(D)</a:t>
            </a:r>
          </a:p>
        </p:txBody>
      </p:sp>
    </p:spTree>
    <p:extLst>
      <p:ext uri="{BB962C8B-B14F-4D97-AF65-F5344CB8AC3E}">
        <p14:creationId xmlns:p14="http://schemas.microsoft.com/office/powerpoint/2010/main" val="380981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Bayesian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1"/>
          <p:cNvSpPr/>
          <p:nvPr/>
        </p:nvSpPr>
        <p:spPr bwMode="auto">
          <a:xfrm>
            <a:off x="304800" y="1447800"/>
            <a:ext cx="4270375" cy="2743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56124" y="1905000"/>
            <a:ext cx="2974975" cy="2057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1787899" cy="1295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540" y="274680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1   2  </a:t>
            </a:r>
          </a:p>
          <a:p>
            <a:r>
              <a:rPr lang="en-US" dirty="0" smtClean="0"/>
              <a:t>3   4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375" y="233130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  8  </a:t>
            </a:r>
          </a:p>
          <a:p>
            <a:r>
              <a:rPr lang="en-US" dirty="0"/>
              <a:t>9</a:t>
            </a:r>
            <a:r>
              <a:rPr lang="en-US" dirty="0" smtClean="0"/>
              <a:t>   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27528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2140" y="342423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70940" y="1496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8787" y="141555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042740" y="1581834"/>
            <a:ext cx="425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 = 1, 3, 2, 6, 4,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724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P(D|A) = P(1|A) * P(3|A) * P(2|A) * P(6|A) * P(4|A) * P(3|A)</a:t>
            </a:r>
          </a:p>
          <a:p>
            <a:r>
              <a:rPr lang="en-US" dirty="0"/>
              <a:t>	 </a:t>
            </a:r>
            <a:r>
              <a:rPr lang="en-US" dirty="0" smtClean="0"/>
              <a:t>= ¼ * ¼ * ¼ * 0 * ¼ * ¼ </a:t>
            </a:r>
          </a:p>
          <a:p>
            <a:r>
              <a:rPr lang="en-US" dirty="0"/>
              <a:t>	</a:t>
            </a:r>
            <a:r>
              <a:rPr lang="en-US" dirty="0" smtClean="0"/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8876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Bayesian Learning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1"/>
          <p:cNvSpPr/>
          <p:nvPr/>
        </p:nvSpPr>
        <p:spPr bwMode="auto">
          <a:xfrm>
            <a:off x="304800" y="1447800"/>
            <a:ext cx="4270375" cy="2743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56124" y="1905000"/>
            <a:ext cx="2974975" cy="2057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1787899" cy="1295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540" y="274680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1   2  </a:t>
            </a:r>
          </a:p>
          <a:p>
            <a:r>
              <a:rPr lang="en-US" dirty="0" smtClean="0"/>
              <a:t>3   4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375" y="233130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   8  </a:t>
            </a:r>
          </a:p>
          <a:p>
            <a:r>
              <a:rPr lang="en-US" dirty="0"/>
              <a:t>9</a:t>
            </a:r>
            <a:r>
              <a:rPr lang="en-US" dirty="0" smtClean="0"/>
              <a:t>   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27528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2140" y="342423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70940" y="1496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8787" y="141555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042740" y="1581834"/>
            <a:ext cx="425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 = 1, 3, 2, 6, 4,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724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P(D|B) = P(1|B) * P(3|B) * P(2|B) * P(6|B) * P(4|B) * P(3|B)</a:t>
            </a:r>
          </a:p>
          <a:p>
            <a:r>
              <a:rPr lang="en-US" dirty="0"/>
              <a:t>	 </a:t>
            </a:r>
            <a:r>
              <a:rPr lang="en-US" dirty="0" smtClean="0"/>
              <a:t>= 1/6 * 1/6 * 1/6 * 1/6 * 1/6 * 1/6 * 1/6</a:t>
            </a:r>
          </a:p>
          <a:p>
            <a:r>
              <a:rPr lang="en-US" dirty="0"/>
              <a:t>	</a:t>
            </a:r>
            <a:r>
              <a:rPr lang="en-US" dirty="0" smtClean="0"/>
              <a:t> = 1/(6^5) = 1/7776 = .0001286</a:t>
            </a:r>
          </a:p>
        </p:txBody>
      </p:sp>
    </p:spTree>
    <p:extLst>
      <p:ext uri="{BB962C8B-B14F-4D97-AF65-F5344CB8AC3E}">
        <p14:creationId xmlns:p14="http://schemas.microsoft.com/office/powerpoint/2010/main" val="25412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D8DCFF"/>
      </a:lt1>
      <a:dk2>
        <a:srgbClr val="4414A7"/>
      </a:dk2>
      <a:lt2>
        <a:srgbClr val="0006FF"/>
      </a:lt2>
      <a:accent1>
        <a:srgbClr val="0D585D"/>
      </a:accent1>
      <a:accent2>
        <a:srgbClr val="A519B9"/>
      </a:accent2>
      <a:accent3>
        <a:srgbClr val="E9EBFF"/>
      </a:accent3>
      <a:accent4>
        <a:srgbClr val="000000"/>
      </a:accent4>
      <a:accent5>
        <a:srgbClr val="AAB4B6"/>
      </a:accent5>
      <a:accent6>
        <a:srgbClr val="9516A7"/>
      </a:accent6>
      <a:hlink>
        <a:srgbClr val="0F591E"/>
      </a:hlink>
      <a:folHlink>
        <a:srgbClr val="76154B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Endymion:Applications:Microsoft Office 2004:Templates:Presentations:Designs:Blank Presentation</Template>
  <TotalTime>2985</TotalTime>
  <Words>1253</Words>
  <Application>Microsoft Office PowerPoint</Application>
  <PresentationFormat>On-screen Show (4:3)</PresentationFormat>
  <Paragraphs>512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Blank Presentation</vt:lpstr>
      <vt:lpstr>Psych 156A/ Ling 150: Acquisition of Language II</vt:lpstr>
      <vt:lpstr>Final Exam</vt:lpstr>
      <vt:lpstr>Part of Speech Learning</vt:lpstr>
      <vt:lpstr>Part of Speech Learning</vt:lpstr>
      <vt:lpstr>Language Structure</vt:lpstr>
      <vt:lpstr>Testing Hypotheses</vt:lpstr>
      <vt:lpstr>Bayesian Learning</vt:lpstr>
      <vt:lpstr>Bayesian Learning</vt:lpstr>
      <vt:lpstr>Bayesian Learning</vt:lpstr>
      <vt:lpstr>Bayesian Learning</vt:lpstr>
      <vt:lpstr>Bayesian Learning</vt:lpstr>
      <vt:lpstr>Bayesian Learning</vt:lpstr>
      <vt:lpstr>Bayesian Learning</vt:lpstr>
      <vt:lpstr>Bayesian Learning</vt:lpstr>
      <vt:lpstr>Bayesian Learning</vt:lpstr>
      <vt:lpstr>Bayesian Learning</vt:lpstr>
      <vt:lpstr>Bayesian Learning</vt:lpstr>
      <vt:lpstr>Bayesian Learning</vt:lpstr>
      <vt:lpstr>Bayesian Learning</vt:lpstr>
      <vt:lpstr>Parameters</vt:lpstr>
      <vt:lpstr>Parameters</vt:lpstr>
      <vt:lpstr>Parameters</vt:lpstr>
      <vt:lpstr>Experiments</vt:lpstr>
      <vt:lpstr>Experiments</vt:lpstr>
      <vt:lpstr>Psych 156A/ Ling 150: Acquisition of Language II</vt:lpstr>
      <vt:lpstr>Marr’s 3 Levels</vt:lpstr>
      <vt:lpstr>Computational Level</vt:lpstr>
      <vt:lpstr>Algorithmic Level</vt:lpstr>
      <vt:lpstr>Implementational Level</vt:lpstr>
      <vt:lpstr>Transitional Probability</vt:lpstr>
      <vt:lpstr>TP Minima</vt:lpstr>
      <vt:lpstr>Precision &amp; Recall</vt:lpstr>
      <vt:lpstr>Precision &amp; Recall</vt:lpstr>
      <vt:lpstr>Precision &amp; Recall</vt:lpstr>
      <vt:lpstr>Stress-based Segmentation</vt:lpstr>
      <vt:lpstr>Stress-based Segmentation</vt:lpstr>
      <vt:lpstr>Bayesian Learning</vt:lpstr>
      <vt:lpstr>Cross-Situational Learning</vt:lpstr>
      <vt:lpstr>Cross-Situational Learning</vt:lpstr>
      <vt:lpstr>Suspicious Coincedence</vt:lpstr>
      <vt:lpstr>Contrastive Sounds</vt:lpstr>
      <vt:lpstr>Learning Sounds</vt:lpstr>
      <vt:lpstr>Sound Identification</vt:lpstr>
      <vt:lpstr>Sound Discrimination</vt:lpstr>
    </vt:vector>
  </TitlesOfParts>
  <Company>Computing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 229: Language Acquisition</dc:title>
  <dc:creator>Computing Services</dc:creator>
  <cp:lastModifiedBy>Lawrence Phillips</cp:lastModifiedBy>
  <cp:revision>360</cp:revision>
  <dcterms:created xsi:type="dcterms:W3CDTF">2012-03-30T20:36:33Z</dcterms:created>
  <dcterms:modified xsi:type="dcterms:W3CDTF">2012-06-07T22:34:49Z</dcterms:modified>
</cp:coreProperties>
</file>