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56" r:id="rId4"/>
    <p:sldId id="259" r:id="rId5"/>
    <p:sldId id="261" r:id="rId6"/>
    <p:sldId id="263" r:id="rId7"/>
    <p:sldId id="265" r:id="rId8"/>
    <p:sldId id="267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8" autoAdjust="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9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8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4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4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4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829E-F52C-4DE8-AC2C-2221970AD0D8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C3DEF-27BD-4AD7-8AED-2EE0401F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How Did We Get To Be So Urbanized?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Jan K. </a:t>
            </a:r>
            <a:r>
              <a:rPr lang="en-US" i="1" dirty="0" err="1" smtClean="0"/>
              <a:t>Brueckner</a:t>
            </a:r>
            <a:endParaRPr lang="en-US" i="1" dirty="0" smtClean="0"/>
          </a:p>
          <a:p>
            <a:pPr marL="0" indent="0" algn="ctr">
              <a:buNone/>
            </a:pPr>
            <a:r>
              <a:rPr lang="en-US" dirty="0" smtClean="0"/>
              <a:t>Department of Economics</a:t>
            </a:r>
          </a:p>
          <a:p>
            <a:pPr marL="0" indent="0" algn="ctr">
              <a:buNone/>
            </a:pPr>
            <a:r>
              <a:rPr lang="en-US" dirty="0" smtClean="0"/>
              <a:t>UC Irvine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Annual </a:t>
            </a:r>
            <a:r>
              <a:rPr lang="en-US" i="1" dirty="0"/>
              <a:t>Conference of 12th District Directors and Fed </a:t>
            </a:r>
            <a:r>
              <a:rPr lang="en-US" i="1" dirty="0" smtClean="0"/>
              <a:t>Family</a:t>
            </a:r>
          </a:p>
          <a:p>
            <a:pPr marL="0" indent="0" algn="ctr">
              <a:buNone/>
            </a:pPr>
            <a:r>
              <a:rPr lang="en-US" i="1" dirty="0" smtClean="0"/>
              <a:t>April 2-3, San Francisco</a:t>
            </a:r>
            <a:r>
              <a:rPr lang="en-US" b="1" dirty="0"/>
              <a:t> 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smtClean="0">
                <a:solidFill>
                  <a:srgbClr val="FF0000"/>
                </a:solidFill>
              </a:rPr>
              <a:t>(Conference cancelled)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1409700"/>
            <a:ext cx="93219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Could a partial reversal of urbanization process occur?  </a:t>
            </a:r>
          </a:p>
          <a:p>
            <a:endParaRPr lang="en-US" sz="2800" dirty="0"/>
          </a:p>
          <a:p>
            <a:r>
              <a:rPr lang="en-US" sz="2800" dirty="0" smtClean="0"/>
              <a:t>Anecdotes suggest some urban households are returning</a:t>
            </a:r>
          </a:p>
          <a:p>
            <a:r>
              <a:rPr lang="en-US" sz="2800" dirty="0" smtClean="0"/>
              <a:t>to small towns, seeking quieter life and cheaper housing.</a:t>
            </a:r>
          </a:p>
          <a:p>
            <a:endParaRPr lang="en-US" sz="2800" dirty="0"/>
          </a:p>
          <a:p>
            <a:r>
              <a:rPr lang="en-US" sz="2800" dirty="0" smtClean="0"/>
              <a:t>But given productivity advantages of big cities, urbanization can’t fall by much.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62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267588"/>
            <a:ext cx="4064000" cy="4351338"/>
          </a:xfrm>
        </p:spPr>
        <p:txBody>
          <a:bodyPr/>
          <a:lstStyle/>
          <a:p>
            <a:r>
              <a:rPr lang="en-US" dirty="0" smtClean="0"/>
              <a:t>In the US, the urban share of the population rose from 6.1% in 1800 to 82.5% today </a:t>
            </a:r>
          </a:p>
          <a:p>
            <a:endParaRPr lang="en-US" dirty="0" smtClean="0"/>
          </a:p>
          <a:p>
            <a:r>
              <a:rPr lang="en-US" dirty="0" smtClean="0"/>
              <a:t>Current criterion: living in city larger than 50,000</a:t>
            </a:r>
          </a:p>
          <a:p>
            <a:endParaRPr lang="en-US" dirty="0"/>
          </a:p>
          <a:p>
            <a:r>
              <a:rPr lang="en-US" dirty="0" smtClean="0"/>
              <a:t>How did we get there?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26300" y="927100"/>
            <a:ext cx="299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US Urban Share</a:t>
            </a:r>
          </a:p>
          <a:p>
            <a:endParaRPr lang="en-US" sz="2400" dirty="0"/>
          </a:p>
          <a:p>
            <a:pPr marL="457200" indent="-457200">
              <a:buAutoNum type="arabicPlain" startAt="1800"/>
            </a:pPr>
            <a:r>
              <a:rPr lang="en-US" sz="2400" dirty="0" smtClean="0"/>
              <a:t>     6.1%</a:t>
            </a:r>
          </a:p>
          <a:p>
            <a:pPr marL="457200" indent="-457200">
              <a:buAutoNum type="arabicPlain" startAt="1840"/>
            </a:pPr>
            <a:r>
              <a:rPr lang="en-US" sz="2400" dirty="0" smtClean="0"/>
              <a:t>   10.8%</a:t>
            </a:r>
            <a:endParaRPr lang="en-US" sz="2400" dirty="0"/>
          </a:p>
          <a:p>
            <a:r>
              <a:rPr lang="en-US" sz="2400" dirty="0" smtClean="0"/>
              <a:t>1880   28.2%</a:t>
            </a:r>
            <a:endParaRPr lang="en-US" sz="2400" dirty="0"/>
          </a:p>
          <a:p>
            <a:pPr marL="457200" indent="-457200">
              <a:buAutoNum type="arabicPlain" startAt="1900"/>
            </a:pPr>
            <a:r>
              <a:rPr lang="en-US" sz="2400" dirty="0" smtClean="0"/>
              <a:t>   39.6%</a:t>
            </a:r>
          </a:p>
          <a:p>
            <a:r>
              <a:rPr lang="en-US" sz="2400" dirty="0" smtClean="0"/>
              <a:t>1920   51.2%</a:t>
            </a:r>
          </a:p>
          <a:p>
            <a:r>
              <a:rPr lang="en-US" sz="2400" dirty="0" smtClean="0"/>
              <a:t>1940   56.5%</a:t>
            </a:r>
            <a:endParaRPr lang="en-US" sz="2400" dirty="0"/>
          </a:p>
          <a:p>
            <a:r>
              <a:rPr lang="en-US" sz="2400" dirty="0" smtClean="0"/>
              <a:t>1960   69.6%</a:t>
            </a:r>
          </a:p>
          <a:p>
            <a:pPr marL="457200" indent="-457200">
              <a:buAutoNum type="arabicPlain" startAt="1980"/>
            </a:pPr>
            <a:r>
              <a:rPr lang="en-US" sz="2400" dirty="0" smtClean="0"/>
              <a:t>   73.7%</a:t>
            </a:r>
          </a:p>
          <a:p>
            <a:pPr marL="457200" indent="-457200">
              <a:buAutoNum type="arabicPlain" startAt="2000"/>
            </a:pPr>
            <a:r>
              <a:rPr lang="en-US" sz="2400" dirty="0" smtClean="0"/>
              <a:t>   79.0%</a:t>
            </a:r>
          </a:p>
          <a:p>
            <a:r>
              <a:rPr lang="en-US" sz="2400" dirty="0" smtClean="0"/>
              <a:t>2019   82.5%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1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482" y="2755900"/>
            <a:ext cx="761695" cy="761695"/>
          </a:xfrm>
          <a:prstGeom prst="rect">
            <a:avLst/>
          </a:prstGeom>
        </p:spPr>
      </p:pic>
      <p:sp>
        <p:nvSpPr>
          <p:cNvPr id="10" name="Flowchart: Connector 9"/>
          <p:cNvSpPr>
            <a:spLocks noChangeAspect="1"/>
          </p:cNvSpPr>
          <p:nvPr/>
        </p:nvSpPr>
        <p:spPr>
          <a:xfrm>
            <a:off x="1130300" y="944561"/>
            <a:ext cx="4572000" cy="45720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61" y="2775480"/>
            <a:ext cx="761695" cy="761695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9550400" y="2755900"/>
            <a:ext cx="1371600" cy="13716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29751" y="293915"/>
            <a:ext cx="869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9711857" y="310244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urban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5540" y="5674586"/>
            <a:ext cx="3249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Low urban productivity </a:t>
            </a:r>
            <a:endParaRPr lang="en-US" sz="2400" dirty="0"/>
          </a:p>
        </p:txBody>
      </p:sp>
      <p:sp>
        <p:nvSpPr>
          <p:cNvPr id="18" name="Right Arrow 17"/>
          <p:cNvSpPr/>
          <p:nvPr/>
        </p:nvSpPr>
        <p:spPr>
          <a:xfrm>
            <a:off x="7924926" y="5674586"/>
            <a:ext cx="402645" cy="43586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465256" y="5648785"/>
            <a:ext cx="3209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incentive to migrate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471" y="3057370"/>
            <a:ext cx="739929" cy="73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28" y="2849713"/>
            <a:ext cx="761695" cy="761695"/>
          </a:xfrm>
          <a:prstGeom prst="rect">
            <a:avLst/>
          </a:prstGeom>
        </p:spPr>
      </p:pic>
      <p:sp>
        <p:nvSpPr>
          <p:cNvPr id="10" name="Flowchart: Connector 9"/>
          <p:cNvSpPr>
            <a:spLocks noChangeAspect="1"/>
          </p:cNvSpPr>
          <p:nvPr/>
        </p:nvSpPr>
        <p:spPr>
          <a:xfrm>
            <a:off x="1130300" y="944561"/>
            <a:ext cx="4572000" cy="45720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34" y="2849713"/>
            <a:ext cx="761695" cy="761695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9550400" y="2755900"/>
            <a:ext cx="1371600" cy="13716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29751" y="293915"/>
            <a:ext cx="869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9711856" y="293915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urban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261779" y="5134087"/>
            <a:ext cx="32493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City factory using productive new technology starts up, raising urban wage</a:t>
            </a:r>
            <a:endParaRPr lang="en-US" sz="2400" dirty="0"/>
          </a:p>
        </p:txBody>
      </p:sp>
      <p:sp>
        <p:nvSpPr>
          <p:cNvPr id="18" name="Right Arrow 17"/>
          <p:cNvSpPr/>
          <p:nvPr/>
        </p:nvSpPr>
        <p:spPr>
          <a:xfrm>
            <a:off x="8067244" y="5713027"/>
            <a:ext cx="447485" cy="41178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545129" y="5688085"/>
            <a:ext cx="3209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Rural-urban migration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937" y="3095807"/>
            <a:ext cx="644525" cy="6445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145892" y="3331029"/>
            <a:ext cx="2900362" cy="25240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63657" y="2830451"/>
            <a:ext cx="1295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migration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922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088" y="2950061"/>
            <a:ext cx="761695" cy="761695"/>
          </a:xfrm>
          <a:prstGeom prst="rect">
            <a:avLst/>
          </a:prstGeom>
        </p:spPr>
      </p:pic>
      <p:sp>
        <p:nvSpPr>
          <p:cNvPr id="10" name="Flowchart: Connector 9"/>
          <p:cNvSpPr>
            <a:spLocks noChangeAspect="1"/>
          </p:cNvSpPr>
          <p:nvPr/>
        </p:nvSpPr>
        <p:spPr>
          <a:xfrm>
            <a:off x="1392583" y="1857029"/>
            <a:ext cx="3200400" cy="32004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751" y="2950180"/>
            <a:ext cx="761695" cy="761695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8869044" y="2577592"/>
            <a:ext cx="2011680" cy="201168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06234" y="280523"/>
            <a:ext cx="869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9350540" y="283460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urban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34634" y="5214556"/>
            <a:ext cx="385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Rural population shrinks, urban population grows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621" y="3134966"/>
            <a:ext cx="644525" cy="6445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276560" y="3331029"/>
            <a:ext cx="2900362" cy="25240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230151" y="2845579"/>
            <a:ext cx="1295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migration</a:t>
            </a:r>
            <a:endParaRPr lang="en-US" sz="2000" i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42827" y="2029182"/>
            <a:ext cx="157645" cy="3943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346174" y="2012364"/>
            <a:ext cx="194987" cy="4111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0449699" y="2390951"/>
            <a:ext cx="234499" cy="3732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9121340" y="2333547"/>
            <a:ext cx="229200" cy="4257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995" y="2196744"/>
            <a:ext cx="761695" cy="761695"/>
          </a:xfrm>
          <a:prstGeom prst="rect">
            <a:avLst/>
          </a:prstGeom>
        </p:spPr>
      </p:pic>
      <p:sp>
        <p:nvSpPr>
          <p:cNvPr id="10" name="Flowchart: Connector 9"/>
          <p:cNvSpPr>
            <a:spLocks noChangeAspect="1"/>
          </p:cNvSpPr>
          <p:nvPr/>
        </p:nvSpPr>
        <p:spPr>
          <a:xfrm>
            <a:off x="1505446" y="1991966"/>
            <a:ext cx="2286000" cy="22860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90" y="2196744"/>
            <a:ext cx="761695" cy="761695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7723817" y="1272093"/>
            <a:ext cx="3657600" cy="36576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97141" y="299789"/>
            <a:ext cx="869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9028274" y="299789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urban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36605" y="4928157"/>
            <a:ext cx="3973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Rural labor shortage raises wage, spurring mechanization of agriculture and raising productivity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355" y="2255328"/>
            <a:ext cx="644525" cy="6445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307451" y="3013101"/>
            <a:ext cx="2900362" cy="25240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355" y="3418628"/>
            <a:ext cx="644525" cy="644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62" y="3265504"/>
            <a:ext cx="834656" cy="8346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0014" y="5163514"/>
            <a:ext cx="5307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City adds factories, and agglomeration economies (productivity spillovers between firms) further raise urban wage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110010" y="2558329"/>
            <a:ext cx="1295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migration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080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28" y="2572268"/>
            <a:ext cx="650556" cy="650556"/>
          </a:xfrm>
          <a:prstGeom prst="rect">
            <a:avLst/>
          </a:prstGeom>
        </p:spPr>
      </p:pic>
      <p:sp>
        <p:nvSpPr>
          <p:cNvPr id="10" name="Flowchart: Connector 9"/>
          <p:cNvSpPr>
            <a:spLocks noChangeAspect="1"/>
          </p:cNvSpPr>
          <p:nvPr/>
        </p:nvSpPr>
        <p:spPr>
          <a:xfrm>
            <a:off x="1715128" y="2335450"/>
            <a:ext cx="1828800" cy="18288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480" y="2568391"/>
            <a:ext cx="643319" cy="643319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6803992" y="1063626"/>
            <a:ext cx="4572000" cy="45720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24046" y="299789"/>
            <a:ext cx="92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627365" y="299789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urban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497561" y="4648162"/>
            <a:ext cx="3973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Rise of service sector (office employment) increases return to skills, spurring migration of skilled workers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31" y="1778761"/>
            <a:ext cx="644525" cy="6445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789120" y="3187036"/>
            <a:ext cx="2595351" cy="256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31" y="2871374"/>
            <a:ext cx="644525" cy="644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794" y="3294951"/>
            <a:ext cx="664775" cy="66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88108" y="2479150"/>
            <a:ext cx="1295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  Skilled migration</a:t>
            </a:r>
            <a:endParaRPr lang="en-US" sz="2000" i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32" y="4048578"/>
            <a:ext cx="644525" cy="64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977" y="2381384"/>
            <a:ext cx="1782866" cy="178286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24046" y="299789"/>
            <a:ext cx="92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17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28" y="2572268"/>
            <a:ext cx="650556" cy="650556"/>
          </a:xfrm>
          <a:prstGeom prst="rect">
            <a:avLst/>
          </a:prstGeom>
        </p:spPr>
      </p:pic>
      <p:sp>
        <p:nvSpPr>
          <p:cNvPr id="10" name="Flowchart: Connector 9"/>
          <p:cNvSpPr>
            <a:spLocks noChangeAspect="1"/>
          </p:cNvSpPr>
          <p:nvPr/>
        </p:nvSpPr>
        <p:spPr>
          <a:xfrm>
            <a:off x="1715128" y="2335450"/>
            <a:ext cx="1828800" cy="18288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480" y="2568391"/>
            <a:ext cx="643319" cy="643319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6803992" y="1063626"/>
            <a:ext cx="4572000" cy="4572000"/>
          </a:xfrm>
          <a:prstGeom prst="flowChartConnec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24046" y="299789"/>
            <a:ext cx="92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627365" y="299789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urban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393985" y="4501008"/>
            <a:ext cx="4152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force that tends to choke off migration is increase in urban cost of living (housing and commuting) as population rises.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31" y="1778761"/>
            <a:ext cx="644525" cy="6445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127497" y="3268388"/>
            <a:ext cx="1069848" cy="256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31" y="2871374"/>
            <a:ext cx="644525" cy="644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794" y="3294951"/>
            <a:ext cx="664775" cy="66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99872" y="2230546"/>
            <a:ext cx="1348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migration</a:t>
            </a:r>
          </a:p>
          <a:p>
            <a:r>
              <a:rPr lang="en-US" sz="2000" i="1" dirty="0" smtClean="0"/>
              <a:t>equilibrium</a:t>
            </a:r>
            <a:endParaRPr lang="en-US" sz="2000" i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932" y="4048578"/>
            <a:ext cx="644525" cy="64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977" y="2381384"/>
            <a:ext cx="1782866" cy="178286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224046" y="299789"/>
            <a:ext cx="92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rural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360154" y="1260840"/>
            <a:ext cx="631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$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9360154" y="4345391"/>
            <a:ext cx="631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$</a:t>
            </a:r>
            <a:endParaRPr lang="en-US" sz="5400" dirty="0"/>
          </a:p>
        </p:txBody>
      </p:sp>
      <p:sp>
        <p:nvSpPr>
          <p:cNvPr id="22" name="Right Arrow 21"/>
          <p:cNvSpPr/>
          <p:nvPr/>
        </p:nvSpPr>
        <p:spPr>
          <a:xfrm rot="10800000">
            <a:off x="5220554" y="3268388"/>
            <a:ext cx="1067674" cy="2560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79525"/>
            <a:ext cx="45974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Same urbanization process is happening in poorer countries around the world, often much faster than in US.</a:t>
            </a:r>
          </a:p>
          <a:p>
            <a:endParaRPr lang="en-US" dirty="0" smtClean="0"/>
          </a:p>
          <a:p>
            <a:r>
              <a:rPr lang="en-US" dirty="0" smtClean="0"/>
              <a:t>In US, it took about 60 years to go from China’s 1990 share to its 2017 share.  </a:t>
            </a:r>
          </a:p>
          <a:p>
            <a:endParaRPr lang="en-US" dirty="0" smtClean="0"/>
          </a:p>
          <a:p>
            <a:r>
              <a:rPr lang="en-US" dirty="0" smtClean="0"/>
              <a:t>Urban cutoffs differ too, overstating China’s urbanization.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16129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China’s Urban Share</a:t>
            </a:r>
          </a:p>
          <a:p>
            <a:endParaRPr lang="en-US" sz="2400" dirty="0"/>
          </a:p>
          <a:p>
            <a:pPr marL="457200" indent="-457200">
              <a:buAutoNum type="arabicPlain" startAt="1953"/>
            </a:pPr>
            <a:r>
              <a:rPr lang="en-US" sz="2400" dirty="0" smtClean="0"/>
              <a:t>   13.3%</a:t>
            </a:r>
          </a:p>
          <a:p>
            <a:r>
              <a:rPr lang="en-US" sz="2400" dirty="0" smtClean="0"/>
              <a:t>1990   26.4%</a:t>
            </a:r>
          </a:p>
          <a:p>
            <a:r>
              <a:rPr lang="en-US" sz="2400" dirty="0" smtClean="0"/>
              <a:t>2005   43.0%</a:t>
            </a:r>
          </a:p>
          <a:p>
            <a:r>
              <a:rPr lang="en-US" sz="2400" dirty="0" smtClean="0"/>
              <a:t>2017   58.5%</a:t>
            </a:r>
          </a:p>
        </p:txBody>
      </p:sp>
    </p:spTree>
    <p:extLst>
      <p:ext uri="{BB962C8B-B14F-4D97-AF65-F5344CB8AC3E}">
        <p14:creationId xmlns:p14="http://schemas.microsoft.com/office/powerpoint/2010/main" val="30257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329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  How Did We Get To Be So Urbanized?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Brueckner</dc:creator>
  <cp:lastModifiedBy>Jan Brueckner</cp:lastModifiedBy>
  <cp:revision>25</cp:revision>
  <dcterms:created xsi:type="dcterms:W3CDTF">2020-03-03T18:50:21Z</dcterms:created>
  <dcterms:modified xsi:type="dcterms:W3CDTF">2020-04-11T19:15:50Z</dcterms:modified>
</cp:coreProperties>
</file>